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94"/>
  </p:notesMasterIdLst>
  <p:handoutMasterIdLst>
    <p:handoutMasterId r:id="rId95"/>
  </p:handoutMasterIdLst>
  <p:sldIdLst>
    <p:sldId id="369" r:id="rId2"/>
    <p:sldId id="365" r:id="rId3"/>
    <p:sldId id="370" r:id="rId4"/>
    <p:sldId id="368"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542" r:id="rId19"/>
    <p:sldId id="476" r:id="rId20"/>
    <p:sldId id="477" r:id="rId21"/>
    <p:sldId id="384" r:id="rId22"/>
    <p:sldId id="385" r:id="rId23"/>
    <p:sldId id="386" r:id="rId24"/>
    <p:sldId id="387" r:id="rId25"/>
    <p:sldId id="388" r:id="rId26"/>
    <p:sldId id="389" r:id="rId27"/>
    <p:sldId id="390" r:id="rId28"/>
    <p:sldId id="483" r:id="rId29"/>
    <p:sldId id="541" r:id="rId30"/>
    <p:sldId id="391" r:id="rId31"/>
    <p:sldId id="392" r:id="rId32"/>
    <p:sldId id="543" r:id="rId33"/>
    <p:sldId id="485" r:id="rId34"/>
    <p:sldId id="393" r:id="rId35"/>
    <p:sldId id="486" r:id="rId36"/>
    <p:sldId id="545" r:id="rId37"/>
    <p:sldId id="544" r:id="rId38"/>
    <p:sldId id="492" r:id="rId39"/>
    <p:sldId id="396" r:id="rId40"/>
    <p:sldId id="488" r:id="rId41"/>
    <p:sldId id="489" r:id="rId42"/>
    <p:sldId id="546" r:id="rId43"/>
    <p:sldId id="493" r:id="rId44"/>
    <p:sldId id="494" r:id="rId45"/>
    <p:sldId id="399" r:id="rId46"/>
    <p:sldId id="401" r:id="rId47"/>
    <p:sldId id="402" r:id="rId48"/>
    <p:sldId id="403" r:id="rId49"/>
    <p:sldId id="404" r:id="rId50"/>
    <p:sldId id="549" r:id="rId51"/>
    <p:sldId id="547" r:id="rId52"/>
    <p:sldId id="498" r:id="rId53"/>
    <p:sldId id="550" r:id="rId54"/>
    <p:sldId id="502" r:id="rId55"/>
    <p:sldId id="406" r:id="rId56"/>
    <p:sldId id="407" r:id="rId57"/>
    <p:sldId id="408" r:id="rId58"/>
    <p:sldId id="409" r:id="rId59"/>
    <p:sldId id="554" r:id="rId60"/>
    <p:sldId id="552" r:id="rId61"/>
    <p:sldId id="506" r:id="rId62"/>
    <p:sldId id="551" r:id="rId63"/>
    <p:sldId id="508" r:id="rId64"/>
    <p:sldId id="411" r:id="rId65"/>
    <p:sldId id="509" r:id="rId66"/>
    <p:sldId id="537" r:id="rId67"/>
    <p:sldId id="510" r:id="rId68"/>
    <p:sldId id="511" r:id="rId69"/>
    <p:sldId id="412" r:id="rId70"/>
    <p:sldId id="413" r:id="rId71"/>
    <p:sldId id="414" r:id="rId72"/>
    <p:sldId id="415" r:id="rId73"/>
    <p:sldId id="416" r:id="rId74"/>
    <p:sldId id="516" r:id="rId75"/>
    <p:sldId id="517" r:id="rId76"/>
    <p:sldId id="518" r:id="rId77"/>
    <p:sldId id="519" r:id="rId78"/>
    <p:sldId id="520" r:id="rId79"/>
    <p:sldId id="521" r:id="rId80"/>
    <p:sldId id="522" r:id="rId81"/>
    <p:sldId id="553" r:id="rId82"/>
    <p:sldId id="523" r:id="rId83"/>
    <p:sldId id="524" r:id="rId84"/>
    <p:sldId id="539" r:id="rId85"/>
    <p:sldId id="527" r:id="rId86"/>
    <p:sldId id="528" r:id="rId87"/>
    <p:sldId id="529" r:id="rId88"/>
    <p:sldId id="530" r:id="rId89"/>
    <p:sldId id="531" r:id="rId90"/>
    <p:sldId id="532" r:id="rId91"/>
    <p:sldId id="525" r:id="rId92"/>
    <p:sldId id="526" r:id="rId93"/>
  </p:sldIdLst>
  <p:sldSz cx="9144000" cy="6858000" type="screen4x3"/>
  <p:notesSz cx="6858000" cy="9144000"/>
  <p:embeddedFontLst>
    <p:embeddedFont>
      <p:font typeface="Times" panose="00000500000000000000" pitchFamily="18" charset="0"/>
      <p:regular r:id="rId96"/>
      <p:bold r:id="rId97"/>
      <p:italic r:id="rId98"/>
      <p:boldItalic r:id="rId99"/>
    </p:embeddedFont>
    <p:embeddedFont>
      <p:font typeface="MT Symbol" panose="020B0604020202020204"/>
      <p:regular r:id="rId100"/>
    </p:embeddedFont>
  </p:embeddedFontLst>
  <p:defaultTextStyle>
    <a:defPPr>
      <a:defRPr lang="en-US"/>
    </a:defPPr>
    <a:lvl1pPr algn="l" rtl="0" eaLnBrk="0" fontAlgn="base" hangingPunct="0">
      <a:spcBef>
        <a:spcPct val="0"/>
      </a:spcBef>
      <a:spcAft>
        <a:spcPct val="0"/>
      </a:spcAft>
      <a:defRPr kern="1200" baseline="-250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baseline="-250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baseline="-250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baseline="-250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baseline="-25000">
        <a:solidFill>
          <a:schemeClr val="tx1"/>
        </a:solidFill>
        <a:latin typeface="Times New Roman" pitchFamily="18" charset="0"/>
        <a:ea typeface="+mn-ea"/>
        <a:cs typeface="+mn-cs"/>
      </a:defRPr>
    </a:lvl5pPr>
    <a:lvl6pPr marL="2286000" algn="l" defTabSz="914400" rtl="0" eaLnBrk="1" latinLnBrk="0" hangingPunct="1">
      <a:defRPr kern="1200" baseline="-25000">
        <a:solidFill>
          <a:schemeClr val="tx1"/>
        </a:solidFill>
        <a:latin typeface="Times New Roman" pitchFamily="18" charset="0"/>
        <a:ea typeface="+mn-ea"/>
        <a:cs typeface="+mn-cs"/>
      </a:defRPr>
    </a:lvl6pPr>
    <a:lvl7pPr marL="2743200" algn="l" defTabSz="914400" rtl="0" eaLnBrk="1" latinLnBrk="0" hangingPunct="1">
      <a:defRPr kern="1200" baseline="-25000">
        <a:solidFill>
          <a:schemeClr val="tx1"/>
        </a:solidFill>
        <a:latin typeface="Times New Roman" pitchFamily="18" charset="0"/>
        <a:ea typeface="+mn-ea"/>
        <a:cs typeface="+mn-cs"/>
      </a:defRPr>
    </a:lvl7pPr>
    <a:lvl8pPr marL="3200400" algn="l" defTabSz="914400" rtl="0" eaLnBrk="1" latinLnBrk="0" hangingPunct="1">
      <a:defRPr kern="1200" baseline="-25000">
        <a:solidFill>
          <a:schemeClr val="tx1"/>
        </a:solidFill>
        <a:latin typeface="Times New Roman" pitchFamily="18" charset="0"/>
        <a:ea typeface="+mn-ea"/>
        <a:cs typeface="+mn-cs"/>
      </a:defRPr>
    </a:lvl8pPr>
    <a:lvl9pPr marL="3657600" algn="l" defTabSz="914400" rtl="0" eaLnBrk="1" latinLnBrk="0" hangingPunct="1">
      <a:defRPr kern="1200" baseline="-250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33"/>
    <a:srgbClr val="000000"/>
    <a:srgbClr val="000066"/>
    <a:srgbClr val="6600FF"/>
    <a:srgbClr val="003300"/>
    <a:srgbClr val="0080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010" autoAdjust="0"/>
  </p:normalViewPr>
  <p:slideViewPr>
    <p:cSldViewPr>
      <p:cViewPr>
        <p:scale>
          <a:sx n="87" d="100"/>
          <a:sy n="87" d="100"/>
        </p:scale>
        <p:origin x="109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4.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charset="0"/>
              </a:defRPr>
            </a:lvl1pPr>
          </a:lstStyle>
          <a:p>
            <a:pPr>
              <a:defRPr/>
            </a:pPr>
            <a:fld id="{57CC7A03-3F77-4A32-9ACE-E478F44DA987}" type="slidenum">
              <a:rPr lang="en-US"/>
              <a:pPr>
                <a:defRPr/>
              </a:pPr>
              <a:t>‹#›</a:t>
            </a:fld>
            <a:endParaRPr lang="en-US"/>
          </a:p>
        </p:txBody>
      </p:sp>
    </p:spTree>
    <p:extLst>
      <p:ext uri="{BB962C8B-B14F-4D97-AF65-F5344CB8AC3E}">
        <p14:creationId xmlns:p14="http://schemas.microsoft.com/office/powerpoint/2010/main" val="424994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charset="0"/>
              </a:defRPr>
            </a:lvl1pPr>
          </a:lstStyle>
          <a:p>
            <a:pPr>
              <a:defRPr/>
            </a:pPr>
            <a:fld id="{5D37A93F-CA04-4DFE-A1D4-4B0AE2BAEE8B}" type="slidenum">
              <a:rPr lang="en-US"/>
              <a:pPr>
                <a:defRPr/>
              </a:pPr>
              <a:t>‹#›</a:t>
            </a:fld>
            <a:endParaRPr lang="en-US"/>
          </a:p>
        </p:txBody>
      </p:sp>
    </p:spTree>
    <p:extLst>
      <p:ext uri="{BB962C8B-B14F-4D97-AF65-F5344CB8AC3E}">
        <p14:creationId xmlns:p14="http://schemas.microsoft.com/office/powerpoint/2010/main" val="1182719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9FFF1CC-E7D6-4487-957C-4EDA78C127E4}" type="slidenum">
              <a:rPr lang="en-US" altLang="en-US" smtClean="0"/>
              <a:pPr/>
              <a:t>1</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105102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586EBC9-AD7D-45C7-96D0-E090C42CB571}" type="slidenum">
              <a:rPr lang="en-US" altLang="en-US" smtClean="0"/>
              <a:pPr/>
              <a:t>23</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164514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AACD017-C681-473D-8FCE-C96FE17AFAE7}" type="slidenum">
              <a:rPr lang="en-US" altLang="en-US" smtClean="0"/>
              <a:pPr/>
              <a:t>24</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54845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0A54F73-58C9-47BD-ADA2-9EE9346B78E2}" type="slidenum">
              <a:rPr lang="en-US" altLang="en-US" smtClean="0"/>
              <a:pPr/>
              <a:t>28</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19898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2A5C412-1518-4C51-B24B-D15DBB731314}" type="slidenum">
              <a:rPr lang="en-US" altLang="en-US" smtClean="0"/>
              <a:pPr/>
              <a:t>31</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419452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1499247-65AE-4995-8DF6-081DE1191E63}" type="slidenum">
              <a:rPr lang="en-US" altLang="en-US" smtClean="0"/>
              <a:pPr/>
              <a:t>32</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88239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1499247-65AE-4995-8DF6-081DE1191E63}" type="slidenum">
              <a:rPr lang="en-US" altLang="en-US" smtClean="0"/>
              <a:pPr/>
              <a:t>33</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70883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01D28C7-8819-44B1-85FD-033D036DF03D}" type="slidenum">
              <a:rPr lang="en-US" altLang="en-US" smtClean="0"/>
              <a:pPr/>
              <a:t>35</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64212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27D4632-D267-4E26-BAAB-874754FFF44C}" type="slidenum">
              <a:rPr lang="en-US" altLang="en-US" smtClean="0"/>
              <a:pPr/>
              <a:t>36</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91110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27D4632-D267-4E26-BAAB-874754FFF44C}" type="slidenum">
              <a:rPr lang="en-US" altLang="en-US" smtClean="0"/>
              <a:pPr/>
              <a:t>37</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52735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27D4632-D267-4E26-BAAB-874754FFF44C}" type="slidenum">
              <a:rPr lang="en-US" altLang="en-US" smtClean="0"/>
              <a:pPr/>
              <a:t>38</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78029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295E8A-B2B8-483F-B34D-666E285A7E3D}" type="slidenum">
              <a:rPr lang="en-US" altLang="en-US" smtClean="0"/>
              <a:pPr/>
              <a:t>3</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202591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6338DAB-E8C1-4456-895C-F30E9FE97BBE}" type="slidenum">
              <a:rPr lang="en-US" altLang="en-US" smtClean="0"/>
              <a:pPr/>
              <a:t>40</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14896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9177A43-92AA-49AB-B6B1-BF3C3D652E3B}" type="slidenum">
              <a:rPr lang="en-US" altLang="en-US" smtClean="0"/>
              <a:pPr/>
              <a:t>41</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10948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1094D71-5ACA-4C9C-949F-D473162BC697}" type="slidenum">
              <a:rPr lang="en-US" altLang="en-US" smtClean="0"/>
              <a:pPr/>
              <a:t>42</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09579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1094D71-5ACA-4C9C-949F-D473162BC697}" type="slidenum">
              <a:rPr lang="en-US" altLang="en-US" smtClean="0"/>
              <a:pPr/>
              <a:t>43</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66462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5D20124-21EC-40F0-9D1B-9D91D846EA3E}" type="slidenum">
              <a:rPr lang="en-US" altLang="en-US" smtClean="0"/>
              <a:pPr/>
              <a:t>44</a:t>
            </a:fld>
            <a:endParaRPr lang="en-US" alt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637903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B9B5F9F-902E-4A4E-8C5B-0DC3E109AF8F}" type="slidenum">
              <a:rPr lang="en-US" altLang="en-US" smtClean="0"/>
              <a:pPr/>
              <a:t>50</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279622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B9B5F9F-902E-4A4E-8C5B-0DC3E109AF8F}" type="slidenum">
              <a:rPr lang="en-US" altLang="en-US" smtClean="0"/>
              <a:pPr/>
              <a:t>51</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81152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B9B5F9F-902E-4A4E-8C5B-0DC3E109AF8F}" type="slidenum">
              <a:rPr lang="en-US" altLang="en-US" smtClean="0"/>
              <a:pPr/>
              <a:t>52</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20076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B9B5F9F-902E-4A4E-8C5B-0DC3E109AF8F}" type="slidenum">
              <a:rPr lang="en-US" altLang="en-US" smtClean="0"/>
              <a:pPr/>
              <a:t>53</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65062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D471DD9-415D-4856-B9B3-AD0C6A20B359}" type="slidenum">
              <a:rPr lang="en-US" altLang="en-US" smtClean="0"/>
              <a:pPr/>
              <a:t>54</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88861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B770169-8EF7-4E1F-AF47-798836CF9044}" type="slidenum">
              <a:rPr lang="en-US" altLang="en-US" smtClean="0"/>
              <a:pPr/>
              <a:t>4</a:t>
            </a:fld>
            <a:endParaRPr lang="en-US" altLang="en-US" smtClean="0"/>
          </a:p>
        </p:txBody>
      </p:sp>
      <p:sp>
        <p:nvSpPr>
          <p:cNvPr id="106499" name="Rectangle 2"/>
          <p:cNvSpPr>
            <a:spLocks noGrp="1" noRot="1" noChangeAspect="1" noChangeArrowheads="1" noTextEdit="1"/>
          </p:cNvSpPr>
          <p:nvPr>
            <p:ph type="sldImg"/>
          </p:nvPr>
        </p:nvSpPr>
        <p:spPr>
          <a:xfrm>
            <a:off x="1144588" y="685800"/>
            <a:ext cx="4572000" cy="3429000"/>
          </a:xfrm>
          <a:ln/>
        </p:spPr>
      </p:sp>
      <p:sp>
        <p:nvSpPr>
          <p:cNvPr id="10650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777406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0A88B93-704A-4909-86BC-DA520A58BDF8}" type="slidenum">
              <a:rPr lang="en-US" altLang="en-US" smtClean="0"/>
              <a:pPr/>
              <a:t>59</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854380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0A88B93-704A-4909-86BC-DA520A58BDF8}" type="slidenum">
              <a:rPr lang="en-US" altLang="en-US" smtClean="0"/>
              <a:pPr/>
              <a:t>60</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854380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0A88B93-704A-4909-86BC-DA520A58BDF8}" type="slidenum">
              <a:rPr lang="en-US" altLang="en-US" smtClean="0"/>
              <a:pPr/>
              <a:t>61</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226865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0A88B93-704A-4909-86BC-DA520A58BDF8}" type="slidenum">
              <a:rPr lang="en-US" altLang="en-US" smtClean="0"/>
              <a:pPr/>
              <a:t>62</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687931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3CD0E75-640A-4016-8CEF-EA589E85DDB7}" type="slidenum">
              <a:rPr lang="en-US" altLang="en-US" smtClean="0"/>
              <a:pPr/>
              <a:t>63</a:t>
            </a:fld>
            <a:endParaRPr lang="en-US" alt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744377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6DA1A7B-3293-461C-8A3A-C8F1071493BC}" type="slidenum">
              <a:rPr lang="en-US" altLang="en-US" smtClean="0"/>
              <a:pPr/>
              <a:t>65</a:t>
            </a:fld>
            <a:endParaRPr lang="en-US" alt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234512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1590E44-47D7-406C-A057-7817E966F55C}" type="slidenum">
              <a:rPr lang="en-US" altLang="en-US" smtClean="0"/>
              <a:pPr/>
              <a:t>66</a:t>
            </a:fld>
            <a:endParaRPr lang="en-US" alt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072018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64046C3-E0CB-4B2E-BC80-E73D74BFC18E}" type="slidenum">
              <a:rPr lang="en-US" altLang="en-US" smtClean="0"/>
              <a:pPr/>
              <a:t>67</a:t>
            </a:fld>
            <a:endParaRPr lang="en-US" alt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468245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C552132-E910-4CB0-A0C2-90F734744B8A}" type="slidenum">
              <a:rPr lang="en-US" altLang="en-US" smtClean="0"/>
              <a:pPr/>
              <a:t>68</a:t>
            </a:fld>
            <a:endParaRPr lang="en-US" alt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120314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85B21B7-2802-4172-85A4-BA8B92442AA3}" type="slidenum">
              <a:rPr lang="en-US" altLang="en-US" smtClean="0"/>
              <a:pPr/>
              <a:t>69</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55984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75F27FD-EA20-46EB-9B76-54DBB3D738A2}" type="slidenum">
              <a:rPr lang="en-US" altLang="en-US" smtClean="0"/>
              <a:pPr/>
              <a:t>10</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2891246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18A29AF-CE7F-4B5C-8CF8-D97E4951790C}" type="slidenum">
              <a:rPr lang="en-US" altLang="en-US" smtClean="0"/>
              <a:pPr/>
              <a:t>74</a:t>
            </a:fld>
            <a:endParaRPr lang="en-US" alt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988315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59E9B3F-51E8-46F9-9CEE-290A53A50584}" type="slidenum">
              <a:rPr lang="en-US" altLang="en-US" smtClean="0"/>
              <a:pPr/>
              <a:t>75</a:t>
            </a:fld>
            <a:endParaRPr lang="en-US" alt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482960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8228DD7-4CB5-41EA-8FF4-B1BF7C75AC2C}" type="slidenum">
              <a:rPr lang="en-US" altLang="en-US" smtClean="0"/>
              <a:pPr/>
              <a:t>76</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645520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26CEB59-35C8-4892-B614-4C3D7853B6C3}" type="slidenum">
              <a:rPr lang="en-US" altLang="en-US" smtClean="0"/>
              <a:pPr/>
              <a:t>77</a:t>
            </a:fld>
            <a:endParaRPr lang="en-US" alt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546844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A10682C-0DC6-4629-947B-124D30AA49C9}" type="slidenum">
              <a:rPr lang="en-US" altLang="en-US" smtClean="0"/>
              <a:pPr/>
              <a:t>78</a:t>
            </a:fld>
            <a:endParaRPr lang="en-US" alt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811530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7AD2B21D-5B4D-47BC-BE97-232A1D64CD81}" type="slidenum">
              <a:rPr lang="en-US" altLang="en-US" smtClean="0"/>
              <a:pPr/>
              <a:t>79</a:t>
            </a:fld>
            <a:endParaRPr lang="en-US" alt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172492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92E3871-115E-4882-A9ED-3CE1861617F5}" type="slidenum">
              <a:rPr lang="en-US" altLang="en-US" smtClean="0"/>
              <a:pPr/>
              <a:t>80</a:t>
            </a:fld>
            <a:endParaRPr lang="en-US"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7970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B18C73A-2F54-4D8A-8EFB-27DF6FEBAC35}" type="slidenum">
              <a:rPr lang="en-US" altLang="en-US" smtClean="0"/>
              <a:pPr/>
              <a:t>81</a:t>
            </a:fld>
            <a:endParaRPr lang="en-US" alt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063147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B18C73A-2F54-4D8A-8EFB-27DF6FEBAC35}" type="slidenum">
              <a:rPr lang="en-US" altLang="en-US" smtClean="0"/>
              <a:pPr/>
              <a:t>82</a:t>
            </a:fld>
            <a:endParaRPr lang="en-US" alt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41936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FCE80A0-6C43-400B-B7E8-74058B3289FD}" type="slidenum">
              <a:rPr lang="en-US" altLang="en-US" smtClean="0"/>
              <a:pPr/>
              <a:t>83</a:t>
            </a:fld>
            <a:endParaRPr lang="en-US" alt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56520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49CD6E6-10E3-4261-8E57-BAE4C52768B0}" type="slidenum">
              <a:rPr lang="en-US" altLang="en-US" smtClean="0"/>
              <a:pPr/>
              <a:t>15</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832366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F822F9F-5BA8-4B85-9713-8C3DC232B027}" type="slidenum">
              <a:rPr lang="en-US" altLang="en-US" smtClean="0"/>
              <a:pPr/>
              <a:t>84</a:t>
            </a:fld>
            <a:endParaRPr lang="en-US" altLang="en-US" smtClean="0"/>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940251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66E2A32-DB89-4654-AFE1-6BD8359CF251}" type="slidenum">
              <a:rPr lang="en-US" altLang="en-US" smtClean="0"/>
              <a:pPr/>
              <a:t>85</a:t>
            </a:fld>
            <a:endParaRPr lang="en-US" alt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271076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6B368C0-3486-46BC-B5A1-3AEE6C1194A4}" type="slidenum">
              <a:rPr lang="en-US" altLang="en-US" smtClean="0"/>
              <a:pPr/>
              <a:t>86</a:t>
            </a:fld>
            <a:endParaRPr lang="en-US" alt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406479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3F99CD7-FE8B-42CD-B3A8-4BE2FD6A4B89}" type="slidenum">
              <a:rPr lang="en-US" altLang="en-US" smtClean="0"/>
              <a:pPr/>
              <a:t>87</a:t>
            </a:fld>
            <a:endParaRPr lang="en-US" alt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030640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6AA9F69-1995-4D04-B02C-C6BEF498B968}" type="slidenum">
              <a:rPr lang="en-US" altLang="en-US" smtClean="0"/>
              <a:pPr/>
              <a:t>88</a:t>
            </a:fld>
            <a:endParaRPr lang="en-US" alt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657868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331359B-36AE-456F-9B53-0ABC3DB414C3}" type="slidenum">
              <a:rPr lang="en-US" altLang="en-US" smtClean="0"/>
              <a:pPr/>
              <a:t>89</a:t>
            </a:fld>
            <a:endParaRPr lang="en-US" alt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988328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0BAE8512-7C7C-4323-B60B-EE7AF1D9B7D5}" type="slidenum">
              <a:rPr lang="en-US" altLang="en-US" smtClean="0"/>
              <a:pPr/>
              <a:t>90</a:t>
            </a:fld>
            <a:endParaRPr lang="en-US" alt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723640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1A4B0F8D-CDAB-4ED6-8C41-F83850767610}" type="slidenum">
              <a:rPr lang="en-US" altLang="en-US" smtClean="0"/>
              <a:pPr/>
              <a:t>91</a:t>
            </a:fld>
            <a:endParaRPr lang="en-US" alt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172047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ECE9AFA-F69D-44CC-B6B9-2665494C504B}" type="slidenum">
              <a:rPr lang="en-US" altLang="en-US" smtClean="0"/>
              <a:pPr/>
              <a:t>92</a:t>
            </a:fld>
            <a:endParaRPr lang="en-US" alt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01451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B193E00-8F34-4983-8B2C-FD88C327AD7F}" type="slidenum">
              <a:rPr lang="en-US" altLang="en-US" smtClean="0"/>
              <a:pPr/>
              <a:t>18</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00582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B193E00-8F34-4983-8B2C-FD88C327AD7F}" type="slidenum">
              <a:rPr lang="en-US" altLang="en-US" smtClean="0"/>
              <a:pPr/>
              <a:t>19</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6607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5D1EFB3-906F-4B30-8D00-471C8C3A76C1}" type="slidenum">
              <a:rPr lang="en-US" altLang="en-US" smtClean="0"/>
              <a:pPr/>
              <a:t>20</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03020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A447E37-76B7-42BC-A119-4E44C24EF313}" type="slidenum">
              <a:rPr lang="en-US" altLang="en-US" smtClean="0"/>
              <a:pPr/>
              <a:t>22</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val="25889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406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440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DE5E120-D113-4CE2-8A95-07D2679980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9-</a:t>
            </a:r>
            <a:fld id="{669C3B71-467F-41B2-80CD-1F349A4E8A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9-</a:t>
            </a:r>
            <a:fld id="{5153FEF9-24E3-4858-AFCF-20825CBE93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9-</a:t>
            </a:r>
            <a:fld id="{4A8BB38C-B4E7-46DF-915E-09A35069A4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9-</a:t>
            </a:r>
            <a:fld id="{AEB831EE-0BED-49AA-885E-26E253D038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9-</a:t>
            </a:r>
            <a:fld id="{8FA37544-A0A6-4D50-B748-CBF2E05352B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9-</a:t>
            </a:r>
            <a:fld id="{D33E23C2-D5C8-4400-8D32-B643E3C9E8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9-</a:t>
            </a:r>
            <a:fld id="{F63F894D-B738-42AF-837C-0317307C08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9-</a:t>
            </a:r>
            <a:fld id="{058D5E5D-43F9-4E90-A2AA-F41B179ECA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9-</a:t>
            </a:r>
            <a:fld id="{235591E6-8F14-4BDA-AB16-6C7D89A49E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9-</a:t>
            </a:r>
            <a:fld id="{B36EA856-8C73-4B1E-8863-414E5BF089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9-</a:t>
            </a:r>
            <a:fld id="{8A1D3D7A-4A2F-4BBF-AAE1-DD37451B46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9-</a:t>
            </a:r>
            <a:fld id="{D681CEBE-3620-4B2F-BFE7-CA3A22EAAB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9-</a:t>
            </a:r>
            <a:fld id="{F7B61D1D-EFE5-4EF4-8EC2-2A151BC0B5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9-</a:t>
            </a:r>
            <a:fld id="{C42EB02D-42E3-4E36-981B-D3B208D68F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bwMode="auto">
          <a:xfrm>
            <a:off x="0" y="0"/>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3043" name="Rectangle 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3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aseline="0">
                <a:effectLst>
                  <a:outerShdw blurRad="38100" dist="38100" dir="2700000" algn="tl">
                    <a:srgbClr val="000000"/>
                  </a:outerShdw>
                </a:effectLst>
                <a:latin typeface="Arial" charset="0"/>
              </a:defRPr>
            </a:lvl1pPr>
          </a:lstStyle>
          <a:p>
            <a:pPr>
              <a:defRPr/>
            </a:pPr>
            <a:endParaRPr lang="en-US"/>
          </a:p>
        </p:txBody>
      </p:sp>
      <p:sp>
        <p:nvSpPr>
          <p:cNvPr id="343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aseline="0">
                <a:effectLst>
                  <a:outerShdw blurRad="38100" dist="38100" dir="2700000" algn="tl">
                    <a:srgbClr val="000000"/>
                  </a:outerShdw>
                </a:effectLst>
                <a:latin typeface="Arial" charset="0"/>
              </a:defRPr>
            </a:lvl1pPr>
          </a:lstStyle>
          <a:p>
            <a:pPr>
              <a:defRPr/>
            </a:pPr>
            <a:endParaRPr lang="en-US"/>
          </a:p>
        </p:txBody>
      </p:sp>
      <p:sp>
        <p:nvSpPr>
          <p:cNvPr id="343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aseline="0">
                <a:effectLst>
                  <a:outerShdw blurRad="38100" dist="38100" dir="2700000" algn="tl">
                    <a:srgbClr val="000000"/>
                  </a:outerShdw>
                </a:effectLst>
                <a:latin typeface="Arial" charset="0"/>
              </a:defRPr>
            </a:lvl1pPr>
          </a:lstStyle>
          <a:p>
            <a:pPr>
              <a:defRPr/>
            </a:pPr>
            <a:r>
              <a:rPr lang="en-US"/>
              <a:t>9-</a:t>
            </a:r>
            <a:fld id="{68AF5BD4-470E-46E1-A305-06626840BD39}" type="slidenum">
              <a:rPr lang="en-US"/>
              <a:pPr>
                <a:defRPr/>
              </a:pPr>
              <a:t>‹#›</a:t>
            </a:fld>
            <a:endParaRPr lang="en-US"/>
          </a:p>
        </p:txBody>
      </p:sp>
      <p:sp>
        <p:nvSpPr>
          <p:cNvPr id="9" name="Text Box 5"/>
          <p:cNvSpPr txBox="1">
            <a:spLocks noChangeArrowheads="1"/>
          </p:cNvSpPr>
          <p:nvPr userDrawn="1"/>
        </p:nvSpPr>
        <p:spPr bwMode="auto">
          <a:xfrm>
            <a:off x="0" y="6604000"/>
            <a:ext cx="914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a:spcBef>
                <a:spcPct val="20000"/>
              </a:spcBef>
              <a:buClr>
                <a:schemeClr val="folHlink"/>
              </a:buClr>
              <a:buSzPct val="65000"/>
              <a:buFont typeface="Wingdings" pitchFamily="2" charset="2"/>
              <a:buChar char="n"/>
              <a:defRPr sz="3200" b="1">
                <a:solidFill>
                  <a:schemeClr val="tx1"/>
                </a:solidFill>
                <a:latin typeface="Times New Roman" pitchFamily="18" charset="0"/>
              </a:defRPr>
            </a:lvl1pPr>
            <a:lvl2pPr marL="742950" indent="-285750">
              <a:spcBef>
                <a:spcPct val="20000"/>
              </a:spcBef>
              <a:buClr>
                <a:schemeClr val="folHlink"/>
              </a:buClr>
              <a:buSzPct val="65000"/>
              <a:buFont typeface="Wingdings" pitchFamily="2" charset="2"/>
              <a:buChar char="n"/>
              <a:defRPr sz="2800" b="1">
                <a:solidFill>
                  <a:schemeClr val="tx1"/>
                </a:solidFill>
                <a:latin typeface="Times New Roman" pitchFamily="18" charset="0"/>
              </a:defRPr>
            </a:lvl2pPr>
            <a:lvl3pPr marL="1143000" indent="-228600">
              <a:spcBef>
                <a:spcPct val="20000"/>
              </a:spcBef>
              <a:buClr>
                <a:schemeClr val="folHlink"/>
              </a:buClr>
              <a:buSzPct val="65000"/>
              <a:buFont typeface="Wingdings" pitchFamily="2" charset="2"/>
              <a:buChar char="n"/>
              <a:defRPr sz="2400" b="1">
                <a:solidFill>
                  <a:schemeClr val="tx1"/>
                </a:solidFill>
                <a:latin typeface="Times New Roman" pitchFamily="18" charset="0"/>
              </a:defRPr>
            </a:lvl3pPr>
            <a:lvl4pPr marL="16002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4pPr>
            <a:lvl5pPr marL="20574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9pPr>
          </a:lstStyle>
          <a:p>
            <a:pPr algn="ctr">
              <a:spcBef>
                <a:spcPct val="0"/>
              </a:spcBef>
              <a:buClrTx/>
              <a:buSzTx/>
              <a:buFontTx/>
              <a:buNone/>
              <a:defRPr/>
            </a:pPr>
            <a:r>
              <a:rPr lang="en-US" altLang="en-US" sz="1000" b="0" baseline="0" dirty="0" smtClean="0">
                <a:solidFill>
                  <a:srgbClr val="FFFFFF"/>
                </a:solidFill>
                <a:latin typeface="Arial" charset="0"/>
                <a:cs typeface="Arial" charset="0"/>
              </a:rPr>
              <a:t>Copyright © McGraw-Hill Education.  Permission required for reproduction or display.</a:t>
            </a:r>
          </a:p>
        </p:txBody>
      </p:sp>
    </p:spTree>
  </p:cSld>
  <p:clrMap bg1="dk2" tx1="lt1" bg2="dk1" tx2="lt2" accent1="accent1" accent2="accent2" accent3="accent3" accent4="accent4" accent5="accent5" accent6="accent6" hlink="hlink" folHlink="folHlink"/>
  <p:sldLayoutIdLst>
    <p:sldLayoutId id="2147483712"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FFF00"/>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5000"/>
        <a:buFont typeface="Wingdings"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5000"/>
        <a:buFont typeface="Wingdings" pitchFamily="2" charset="2"/>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35.w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8.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43.jpeg"/><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5.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44.wmf"/><Relationship Id="rId4"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22.bin"/><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51.wmf"/><Relationship Id="rId4"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52.w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26.bin"/><Relationship Id="rId5" Type="http://schemas.openxmlformats.org/officeDocument/2006/relationships/image" Target="../media/image53.w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60.wmf"/><Relationship Id="rId4" Type="http://schemas.openxmlformats.org/officeDocument/2006/relationships/oleObject" Target="../embeddings/oleObject2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61.wmf"/><Relationship Id="rId4" Type="http://schemas.openxmlformats.org/officeDocument/2006/relationships/oleObject" Target="../embeddings/oleObject28.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66.wmf"/><Relationship Id="rId4" Type="http://schemas.openxmlformats.org/officeDocument/2006/relationships/oleObject" Target="../embeddings/oleObject29.bin"/></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71.wmf"/><Relationship Id="rId4" Type="http://schemas.openxmlformats.org/officeDocument/2006/relationships/oleObject" Target="../embeddings/oleObject3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72.wmf"/><Relationship Id="rId4" Type="http://schemas.openxmlformats.org/officeDocument/2006/relationships/oleObject" Target="../embeddings/oleObject3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73.wmf"/><Relationship Id="rId4" Type="http://schemas.openxmlformats.org/officeDocument/2006/relationships/oleObject" Target="../embeddings/oleObject32.bin"/></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74.wmf"/><Relationship Id="rId4" Type="http://schemas.openxmlformats.org/officeDocument/2006/relationships/oleObject" Target="../embeddings/oleObject3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76.wmf"/><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oleObject" Target="../embeddings/oleObject35.bin"/><Relationship Id="rId5" Type="http://schemas.openxmlformats.org/officeDocument/2006/relationships/image" Target="../media/image75.wmf"/><Relationship Id="rId4" Type="http://schemas.openxmlformats.org/officeDocument/2006/relationships/oleObject" Target="../embeddings/oleObject34.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r>
              <a:rPr lang="en-US"/>
              <a:t>9-</a:t>
            </a:r>
            <a:fld id="{D91A1F7E-FD91-4880-9D45-06D3FB273682}" type="slidenum">
              <a:rPr lang="en-US"/>
              <a:pPr>
                <a:defRPr/>
              </a:pPr>
              <a:t>1</a:t>
            </a:fld>
            <a:endParaRPr lang="en-US"/>
          </a:p>
        </p:txBody>
      </p:sp>
      <p:sp>
        <p:nvSpPr>
          <p:cNvPr id="3075" name="Text Box 3"/>
          <p:cNvSpPr txBox="1">
            <a:spLocks noChangeArrowheads="1"/>
          </p:cNvSpPr>
          <p:nvPr/>
        </p:nvSpPr>
        <p:spPr bwMode="auto">
          <a:xfrm>
            <a:off x="228600" y="1676400"/>
            <a:ext cx="4156075" cy="3751263"/>
          </a:xfrm>
          <a:prstGeom prst="rect">
            <a:avLst/>
          </a:prstGeom>
          <a:noFill/>
          <a:ln w="9525">
            <a:noFill/>
            <a:miter lim="800000"/>
            <a:headEnd/>
            <a:tailEnd/>
          </a:ln>
        </p:spPr>
        <p:txBody>
          <a:bodyPr>
            <a:spAutoFit/>
          </a:bodyPr>
          <a:lstStyle/>
          <a:p>
            <a:pPr algn="ctr" eaLnBrk="1" hangingPunct="1"/>
            <a:r>
              <a:rPr lang="en-US" altLang="en-US" sz="4800" b="1" baseline="0" dirty="0">
                <a:solidFill>
                  <a:srgbClr val="FFFF00"/>
                </a:solidFill>
                <a:latin typeface="Times" pitchFamily="18" charset="0"/>
              </a:rPr>
              <a:t>Chapter 9:</a:t>
            </a:r>
          </a:p>
          <a:p>
            <a:pPr algn="ctr" eaLnBrk="1" hangingPunct="1"/>
            <a:endParaRPr lang="en-US" altLang="en-US" sz="4800" b="1" baseline="0" dirty="0">
              <a:solidFill>
                <a:srgbClr val="FFFF00"/>
              </a:solidFill>
              <a:latin typeface="Times" pitchFamily="18" charset="0"/>
            </a:endParaRPr>
          </a:p>
          <a:p>
            <a:pPr algn="ctr" eaLnBrk="1" hangingPunct="1"/>
            <a:r>
              <a:rPr lang="en-US" altLang="en-US" sz="4800" b="1" baseline="0" dirty="0">
                <a:latin typeface="Times" pitchFamily="18" charset="0"/>
              </a:rPr>
              <a:t>The Gaseous State</a:t>
            </a:r>
          </a:p>
          <a:p>
            <a:pPr algn="ctr" eaLnBrk="1" hangingPunct="1"/>
            <a:endParaRPr lang="en-US" altLang="en-US" sz="4800" b="1" baseline="0" dirty="0">
              <a:latin typeface="Times"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780" y="304800"/>
            <a:ext cx="4434840" cy="57851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C81A757F-418A-4868-82F0-49E099153D2D}" type="slidenum">
              <a:rPr lang="en-US"/>
              <a:pPr>
                <a:defRPr/>
              </a:pPr>
              <a:t>10</a:t>
            </a:fld>
            <a:endParaRPr lang="en-US"/>
          </a:p>
        </p:txBody>
      </p:sp>
      <p:sp>
        <p:nvSpPr>
          <p:cNvPr id="565250" name="Rectangle 2"/>
          <p:cNvSpPr>
            <a:spLocks noGrp="1" noChangeArrowheads="1"/>
          </p:cNvSpPr>
          <p:nvPr>
            <p:ph type="title"/>
          </p:nvPr>
        </p:nvSpPr>
        <p:spPr/>
        <p:txBody>
          <a:bodyPr/>
          <a:lstStyle/>
          <a:p>
            <a:pPr eaLnBrk="1" hangingPunct="1">
              <a:defRPr/>
            </a:pPr>
            <a:r>
              <a:rPr lang="en-US" sz="4000" smtClean="0"/>
              <a:t>Why does a hot air balloon rise in the atmosphere?</a:t>
            </a:r>
          </a:p>
        </p:txBody>
      </p:sp>
      <p:sp>
        <p:nvSpPr>
          <p:cNvPr id="5" name="Text Box 5"/>
          <p:cNvSpPr txBox="1">
            <a:spLocks noChangeArrowheads="1"/>
          </p:cNvSpPr>
          <p:nvPr/>
        </p:nvSpPr>
        <p:spPr bwMode="auto">
          <a:xfrm>
            <a:off x="4114800" y="5715000"/>
            <a:ext cx="22098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a:t>
            </a:r>
            <a:r>
              <a:rPr lang="en-US" altLang="en-US" sz="1400" b="1" baseline="0" dirty="0" smtClean="0"/>
              <a:t>9.4</a:t>
            </a:r>
            <a:endParaRPr lang="en-US" altLang="en-US" sz="1400" b="1" baseline="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252" y="1600200"/>
            <a:ext cx="4349496" cy="3953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F5A92DD5-3E86-49E3-8D41-52DA3A5CD3F0}" type="slidenum">
              <a:rPr lang="en-US"/>
              <a:pPr>
                <a:defRPr/>
              </a:pPr>
              <a:t>11</a:t>
            </a:fld>
            <a:endParaRPr lang="en-US"/>
          </a:p>
        </p:txBody>
      </p:sp>
      <p:sp>
        <p:nvSpPr>
          <p:cNvPr id="567298" name="Rectangle 2"/>
          <p:cNvSpPr>
            <a:spLocks noGrp="1" noChangeArrowheads="1"/>
          </p:cNvSpPr>
          <p:nvPr>
            <p:ph type="title"/>
          </p:nvPr>
        </p:nvSpPr>
        <p:spPr/>
        <p:txBody>
          <a:bodyPr/>
          <a:lstStyle/>
          <a:p>
            <a:pPr eaLnBrk="1" hangingPunct="1">
              <a:defRPr/>
            </a:pPr>
            <a:r>
              <a:rPr lang="en-US" smtClean="0"/>
              <a:t>Pressure</a:t>
            </a:r>
          </a:p>
        </p:txBody>
      </p:sp>
      <p:sp>
        <p:nvSpPr>
          <p:cNvPr id="567299" name="Rectangle 3"/>
          <p:cNvSpPr>
            <a:spLocks noGrp="1" noChangeArrowheads="1"/>
          </p:cNvSpPr>
          <p:nvPr>
            <p:ph type="body" sz="half" idx="1"/>
          </p:nvPr>
        </p:nvSpPr>
        <p:spPr/>
        <p:txBody>
          <a:bodyPr/>
          <a:lstStyle/>
          <a:p>
            <a:pPr eaLnBrk="1" hangingPunct="1">
              <a:lnSpc>
                <a:spcPct val="90000"/>
              </a:lnSpc>
              <a:defRPr/>
            </a:pPr>
            <a:r>
              <a:rPr lang="en-US" sz="2800" smtClean="0"/>
              <a:t>Changes in pressure and amount of gas can affect the properties of a gas.</a:t>
            </a:r>
          </a:p>
          <a:p>
            <a:pPr eaLnBrk="1" hangingPunct="1">
              <a:lnSpc>
                <a:spcPct val="90000"/>
              </a:lnSpc>
              <a:defRPr/>
            </a:pPr>
            <a:r>
              <a:rPr lang="en-US" sz="2800" smtClean="0"/>
              <a:t>What happens to volume and pressure when air molecules are added to the tire?</a:t>
            </a:r>
          </a:p>
          <a:p>
            <a:pPr eaLnBrk="1" hangingPunct="1">
              <a:lnSpc>
                <a:spcPct val="90000"/>
              </a:lnSpc>
              <a:defRPr/>
            </a:pPr>
            <a:r>
              <a:rPr lang="en-US" sz="2800" smtClean="0"/>
              <a:t>What happens to density?</a:t>
            </a:r>
          </a:p>
        </p:txBody>
      </p:sp>
      <p:sp>
        <p:nvSpPr>
          <p:cNvPr id="13318" name="Text Box 5"/>
          <p:cNvSpPr txBox="1">
            <a:spLocks noChangeArrowheads="1"/>
          </p:cNvSpPr>
          <p:nvPr/>
        </p:nvSpPr>
        <p:spPr bwMode="auto">
          <a:xfrm>
            <a:off x="4038600" y="6367463"/>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9.5</a:t>
            </a:r>
          </a:p>
        </p:txBody>
      </p:sp>
      <p:grpSp>
        <p:nvGrpSpPr>
          <p:cNvPr id="5" name="Group 4"/>
          <p:cNvGrpSpPr/>
          <p:nvPr/>
        </p:nvGrpSpPr>
        <p:grpSpPr>
          <a:xfrm>
            <a:off x="1456552" y="3844925"/>
            <a:ext cx="6350640" cy="2327274"/>
            <a:chOff x="2174095" y="4107878"/>
            <a:chExt cx="4915553" cy="1801368"/>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120070"/>
              <a:ext cx="2365248" cy="17891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095" y="4107878"/>
              <a:ext cx="2365248" cy="1801368"/>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9-</a:t>
            </a:r>
            <a:fld id="{9D95703C-4A68-491E-AB9B-2FD869FC5693}" type="slidenum">
              <a:rPr lang="en-US"/>
              <a:pPr>
                <a:defRPr/>
              </a:pPr>
              <a:t>12</a:t>
            </a:fld>
            <a:endParaRPr lang="en-US"/>
          </a:p>
        </p:txBody>
      </p:sp>
      <p:sp>
        <p:nvSpPr>
          <p:cNvPr id="568322" name="Rectangle 2"/>
          <p:cNvSpPr>
            <a:spLocks noGrp="1" noChangeArrowheads="1"/>
          </p:cNvSpPr>
          <p:nvPr>
            <p:ph type="title"/>
          </p:nvPr>
        </p:nvSpPr>
        <p:spPr/>
        <p:txBody>
          <a:bodyPr/>
          <a:lstStyle/>
          <a:p>
            <a:pPr eaLnBrk="1" hangingPunct="1">
              <a:defRPr/>
            </a:pPr>
            <a:r>
              <a:rPr lang="en-US" smtClean="0"/>
              <a:t>Pressure</a:t>
            </a:r>
          </a:p>
        </p:txBody>
      </p:sp>
      <p:sp>
        <p:nvSpPr>
          <p:cNvPr id="568323" name="Rectangle 3"/>
          <p:cNvSpPr>
            <a:spLocks noGrp="1" noChangeArrowheads="1"/>
          </p:cNvSpPr>
          <p:nvPr>
            <p:ph type="body" sz="half" idx="1"/>
          </p:nvPr>
        </p:nvSpPr>
        <p:spPr>
          <a:xfrm>
            <a:off x="457200" y="1600200"/>
            <a:ext cx="7924800" cy="4495800"/>
          </a:xfrm>
        </p:spPr>
        <p:txBody>
          <a:bodyPr/>
          <a:lstStyle/>
          <a:p>
            <a:pPr eaLnBrk="1" hangingPunct="1">
              <a:defRPr/>
            </a:pPr>
            <a:r>
              <a:rPr lang="en-US" sz="2800" smtClean="0"/>
              <a:t>What causes the balloon to inflate?</a:t>
            </a:r>
          </a:p>
        </p:txBody>
      </p:sp>
      <p:sp>
        <p:nvSpPr>
          <p:cNvPr id="14343" name="Text Box 6"/>
          <p:cNvSpPr txBox="1">
            <a:spLocks noChangeArrowheads="1"/>
          </p:cNvSpPr>
          <p:nvPr/>
        </p:nvSpPr>
        <p:spPr bwMode="auto">
          <a:xfrm>
            <a:off x="2209800" y="6019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9.1</a:t>
            </a:r>
          </a:p>
        </p:txBody>
      </p:sp>
      <p:sp>
        <p:nvSpPr>
          <p:cNvPr id="14344" name="Text Box 7"/>
          <p:cNvSpPr txBox="1">
            <a:spLocks noChangeArrowheads="1"/>
          </p:cNvSpPr>
          <p:nvPr/>
        </p:nvSpPr>
        <p:spPr bwMode="auto">
          <a:xfrm>
            <a:off x="6019800" y="59436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9.7</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048" y="2461260"/>
            <a:ext cx="2663952" cy="33299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517" y="2981887"/>
            <a:ext cx="3536966" cy="24886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9-</a:t>
            </a:r>
            <a:fld id="{9F254D9A-1C91-4D66-B49C-B46239941FFD}" type="slidenum">
              <a:rPr lang="en-US"/>
              <a:pPr>
                <a:defRPr/>
              </a:pPr>
              <a:t>13</a:t>
            </a:fld>
            <a:endParaRPr lang="en-US"/>
          </a:p>
        </p:txBody>
      </p:sp>
      <p:sp>
        <p:nvSpPr>
          <p:cNvPr id="569346" name="Rectangle 2"/>
          <p:cNvSpPr>
            <a:spLocks noGrp="1" noChangeArrowheads="1"/>
          </p:cNvSpPr>
          <p:nvPr>
            <p:ph type="title"/>
          </p:nvPr>
        </p:nvSpPr>
        <p:spPr/>
        <p:txBody>
          <a:bodyPr/>
          <a:lstStyle/>
          <a:p>
            <a:pPr eaLnBrk="1" hangingPunct="1">
              <a:defRPr/>
            </a:pPr>
            <a:r>
              <a:rPr lang="en-US" smtClean="0"/>
              <a:t>Pressure</a:t>
            </a:r>
          </a:p>
        </p:txBody>
      </p:sp>
      <p:sp>
        <p:nvSpPr>
          <p:cNvPr id="569347" name="Rectangle 3"/>
          <p:cNvSpPr>
            <a:spLocks noGrp="1" noChangeArrowheads="1"/>
          </p:cNvSpPr>
          <p:nvPr>
            <p:ph type="body" sz="half" idx="1"/>
          </p:nvPr>
        </p:nvSpPr>
        <p:spPr/>
        <p:txBody>
          <a:bodyPr/>
          <a:lstStyle/>
          <a:p>
            <a:pPr eaLnBrk="1" hangingPunct="1">
              <a:defRPr/>
            </a:pPr>
            <a:r>
              <a:rPr lang="en-US" sz="2800" dirty="0" smtClean="0"/>
              <a:t>Pressure (</a:t>
            </a:r>
            <a:r>
              <a:rPr lang="en-US" sz="2800" i="1" dirty="0" smtClean="0"/>
              <a:t>P</a:t>
            </a:r>
            <a:r>
              <a:rPr lang="en-US" sz="2800" dirty="0" smtClean="0"/>
              <a:t>) is the amount of force applied per unit area:</a:t>
            </a:r>
          </a:p>
          <a:p>
            <a:pPr eaLnBrk="1" hangingPunct="1">
              <a:defRPr/>
            </a:pPr>
            <a:endParaRPr lang="en-US" sz="2800" dirty="0" smtClean="0"/>
          </a:p>
          <a:p>
            <a:pPr eaLnBrk="1" hangingPunct="1">
              <a:defRPr/>
            </a:pPr>
            <a:endParaRPr lang="en-US" sz="2800" dirty="0" smtClean="0"/>
          </a:p>
          <a:p>
            <a:pPr eaLnBrk="1" hangingPunct="1">
              <a:defRPr/>
            </a:pPr>
            <a:r>
              <a:rPr lang="en-US" sz="2800" dirty="0" smtClean="0"/>
              <a:t>We can describe the pressure exerted by gas particles by:</a:t>
            </a:r>
          </a:p>
        </p:txBody>
      </p:sp>
      <p:graphicFrame>
        <p:nvGraphicFramePr>
          <p:cNvPr id="15366" name="Object 5"/>
          <p:cNvGraphicFramePr>
            <a:graphicFrameLocks noGrp="1" noChangeAspect="1"/>
          </p:cNvGraphicFramePr>
          <p:nvPr>
            <p:ph sz="quarter" idx="3"/>
          </p:nvPr>
        </p:nvGraphicFramePr>
        <p:xfrm>
          <a:off x="1219200" y="3133725"/>
          <a:ext cx="3055938" cy="815975"/>
        </p:xfrm>
        <a:graphic>
          <a:graphicData uri="http://schemas.openxmlformats.org/presentationml/2006/ole">
            <mc:AlternateContent xmlns:mc="http://schemas.openxmlformats.org/markup-compatibility/2006">
              <mc:Choice xmlns:v="urn:schemas-microsoft-com:vml" Requires="v">
                <p:oleObj spid="_x0000_s15396" name="Equation" r:id="rId3" imgW="1473200" imgH="393700" progId="Equation.DSMT4">
                  <p:embed/>
                </p:oleObj>
              </mc:Choice>
              <mc:Fallback>
                <p:oleObj name="Equation" r:id="rId3" imgW="1473200" imgH="393700" progId="Equation.DSMT4">
                  <p:embed/>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33725"/>
                        <a:ext cx="3055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7" name="Object 6"/>
          <p:cNvGraphicFramePr>
            <a:graphicFrameLocks noChangeAspect="1"/>
          </p:cNvGraphicFramePr>
          <p:nvPr/>
        </p:nvGraphicFramePr>
        <p:xfrm>
          <a:off x="1123950" y="5562600"/>
          <a:ext cx="5292725" cy="846138"/>
        </p:xfrm>
        <a:graphic>
          <a:graphicData uri="http://schemas.openxmlformats.org/presentationml/2006/ole">
            <mc:AlternateContent xmlns:mc="http://schemas.openxmlformats.org/markup-compatibility/2006">
              <mc:Choice xmlns:v="urn:schemas-microsoft-com:vml" Requires="v">
                <p:oleObj spid="_x0000_s15397" name="Equation" r:id="rId5" imgW="2463800" imgH="393700" progId="Equation.DSMT4">
                  <p:embed/>
                </p:oleObj>
              </mc:Choice>
              <mc:Fallback>
                <p:oleObj name="Equation" r:id="rId5" imgW="2463800" imgH="393700"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5562600"/>
                        <a:ext cx="5292725"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Text Box 7"/>
          <p:cNvSpPr txBox="1">
            <a:spLocks noChangeArrowheads="1"/>
          </p:cNvSpPr>
          <p:nvPr/>
        </p:nvSpPr>
        <p:spPr bwMode="auto">
          <a:xfrm>
            <a:off x="6019800" y="4495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9.7</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4717" y="1828800"/>
            <a:ext cx="3536966" cy="24886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pPr>
              <a:defRPr/>
            </a:pPr>
            <a:r>
              <a:rPr lang="en-US"/>
              <a:t>9-</a:t>
            </a:r>
            <a:fld id="{5B0EF03E-A4C9-4894-8A54-196C2D60ED43}" type="slidenum">
              <a:rPr lang="en-US"/>
              <a:pPr>
                <a:defRPr/>
              </a:pPr>
              <a:t>14</a:t>
            </a:fld>
            <a:endParaRPr lang="en-US"/>
          </a:p>
        </p:txBody>
      </p:sp>
      <p:sp>
        <p:nvSpPr>
          <p:cNvPr id="570370" name="Rectangle 2"/>
          <p:cNvSpPr>
            <a:spLocks noGrp="1" noChangeArrowheads="1"/>
          </p:cNvSpPr>
          <p:nvPr>
            <p:ph type="title"/>
          </p:nvPr>
        </p:nvSpPr>
        <p:spPr/>
        <p:txBody>
          <a:bodyPr/>
          <a:lstStyle/>
          <a:p>
            <a:pPr eaLnBrk="1" hangingPunct="1">
              <a:defRPr/>
            </a:pPr>
            <a:r>
              <a:rPr lang="en-US" smtClean="0"/>
              <a:t>Pressure</a:t>
            </a:r>
          </a:p>
        </p:txBody>
      </p:sp>
      <p:sp>
        <p:nvSpPr>
          <p:cNvPr id="16391" name="Text Box 6"/>
          <p:cNvSpPr txBox="1">
            <a:spLocks noChangeArrowheads="1"/>
          </p:cNvSpPr>
          <p:nvPr/>
        </p:nvSpPr>
        <p:spPr bwMode="auto">
          <a:xfrm>
            <a:off x="6096000" y="4876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9.8</a:t>
            </a:r>
          </a:p>
        </p:txBody>
      </p:sp>
      <p:sp>
        <p:nvSpPr>
          <p:cNvPr id="16392" name="Text Box 7"/>
          <p:cNvSpPr txBox="1">
            <a:spLocks noChangeArrowheads="1"/>
          </p:cNvSpPr>
          <p:nvPr/>
        </p:nvSpPr>
        <p:spPr bwMode="auto">
          <a:xfrm>
            <a:off x="1447800" y="4343400"/>
            <a:ext cx="1752600" cy="304800"/>
          </a:xfrm>
          <a:prstGeom prst="rect">
            <a:avLst/>
          </a:prstGeom>
          <a:noFill/>
          <a:ln w="9525">
            <a:noFill/>
            <a:miter lim="800000"/>
            <a:headEnd/>
            <a:tailEnd/>
          </a:ln>
        </p:spPr>
        <p:txBody>
          <a:bodyPr>
            <a:spAutoFit/>
          </a:bodyPr>
          <a:lstStyle/>
          <a:p>
            <a:pPr>
              <a:spcBef>
                <a:spcPct val="50000"/>
              </a:spcBef>
            </a:pPr>
            <a:r>
              <a:rPr lang="en-US" altLang="en-US" sz="1400" b="1" baseline="0"/>
              <a:t>Figure from p. 338</a:t>
            </a:r>
          </a:p>
        </p:txBody>
      </p:sp>
      <p:graphicFrame>
        <p:nvGraphicFramePr>
          <p:cNvPr id="16393" name="Object 12"/>
          <p:cNvGraphicFramePr>
            <a:graphicFrameLocks noGrp="1" noChangeAspect="1"/>
          </p:cNvGraphicFramePr>
          <p:nvPr>
            <p:ph sz="half" idx="1"/>
          </p:nvPr>
        </p:nvGraphicFramePr>
        <p:xfrm>
          <a:off x="609600" y="5045075"/>
          <a:ext cx="3352800" cy="895350"/>
        </p:xfrm>
        <a:graphic>
          <a:graphicData uri="http://schemas.openxmlformats.org/presentationml/2006/ole">
            <mc:AlternateContent xmlns:mc="http://schemas.openxmlformats.org/markup-compatibility/2006">
              <mc:Choice xmlns:v="urn:schemas-microsoft-com:vml" Requires="v">
                <p:oleObj spid="_x0000_s16409" name="Equation" r:id="rId3" imgW="1473200" imgH="393700" progId="Equation.DSMT4">
                  <p:embed/>
                </p:oleObj>
              </mc:Choice>
              <mc:Fallback>
                <p:oleObj name="Equation" r:id="rId3" imgW="1473200" imgH="393700" progId="Equation.DSMT4">
                  <p:embed/>
                  <p:pic>
                    <p:nvPicPr>
                      <p:cNvPr id="0" name="Picture 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045075"/>
                        <a:ext cx="3352800"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4" name="Text Box 14"/>
          <p:cNvSpPr txBox="1">
            <a:spLocks noChangeArrowheads="1"/>
          </p:cNvSpPr>
          <p:nvPr/>
        </p:nvSpPr>
        <p:spPr bwMode="auto">
          <a:xfrm>
            <a:off x="666750" y="1695450"/>
            <a:ext cx="3267075" cy="519113"/>
          </a:xfrm>
          <a:prstGeom prst="rect">
            <a:avLst/>
          </a:prstGeom>
          <a:noFill/>
          <a:ln w="9525">
            <a:noFill/>
            <a:miter lim="800000"/>
            <a:headEnd/>
            <a:tailEnd/>
          </a:ln>
        </p:spPr>
        <p:txBody>
          <a:bodyPr wrap="none">
            <a:spAutoFit/>
          </a:bodyPr>
          <a:lstStyle/>
          <a:p>
            <a:r>
              <a:rPr lang="en-US" altLang="en-US" sz="2800" b="1" baseline="0"/>
              <a:t>Which finger hurts?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3369" y="2214563"/>
            <a:ext cx="3339662" cy="249936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9" y="2301299"/>
            <a:ext cx="2718342" cy="19710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9-</a:t>
            </a:r>
            <a:fld id="{E6E1A1FB-6592-4033-BA24-B9A218622A57}" type="slidenum">
              <a:rPr lang="en-US"/>
              <a:pPr>
                <a:defRPr/>
              </a:pPr>
              <a:t>15</a:t>
            </a:fld>
            <a:endParaRPr lang="en-US"/>
          </a:p>
        </p:txBody>
      </p:sp>
      <p:sp>
        <p:nvSpPr>
          <p:cNvPr id="571394" name="Rectangle 2"/>
          <p:cNvSpPr>
            <a:spLocks noGrp="1" noChangeArrowheads="1"/>
          </p:cNvSpPr>
          <p:nvPr>
            <p:ph type="title"/>
          </p:nvPr>
        </p:nvSpPr>
        <p:spPr/>
        <p:txBody>
          <a:bodyPr/>
          <a:lstStyle/>
          <a:p>
            <a:pPr eaLnBrk="1" hangingPunct="1">
              <a:defRPr/>
            </a:pPr>
            <a:r>
              <a:rPr lang="en-US" sz="4000" smtClean="0"/>
              <a:t>Which gas has the greater pressure? </a:t>
            </a:r>
            <a:r>
              <a:rPr lang="en-US" sz="3600" smtClean="0"/>
              <a:t>(assume they are at the same temperature)</a:t>
            </a:r>
          </a:p>
        </p:txBody>
      </p:sp>
      <p:sp>
        <p:nvSpPr>
          <p:cNvPr id="17413" name="Text Box 4"/>
          <p:cNvSpPr txBox="1">
            <a:spLocks noChangeArrowheads="1"/>
          </p:cNvSpPr>
          <p:nvPr/>
        </p:nvSpPr>
        <p:spPr bwMode="auto">
          <a:xfrm>
            <a:off x="4191000" y="53340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033353"/>
            <a:ext cx="5941041" cy="3200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FE46BB24-AB17-465D-9D11-B7D29282244A}" type="slidenum">
              <a:rPr lang="en-US"/>
              <a:pPr>
                <a:defRPr/>
              </a:pPr>
              <a:t>16</a:t>
            </a:fld>
            <a:endParaRPr lang="en-US"/>
          </a:p>
        </p:txBody>
      </p:sp>
      <p:sp>
        <p:nvSpPr>
          <p:cNvPr id="573442" name="Rectangle 2"/>
          <p:cNvSpPr>
            <a:spLocks noGrp="1" noChangeArrowheads="1"/>
          </p:cNvSpPr>
          <p:nvPr>
            <p:ph type="title"/>
          </p:nvPr>
        </p:nvSpPr>
        <p:spPr/>
        <p:txBody>
          <a:bodyPr/>
          <a:lstStyle/>
          <a:p>
            <a:pPr eaLnBrk="1" hangingPunct="1">
              <a:defRPr/>
            </a:pPr>
            <a:r>
              <a:rPr lang="en-US" smtClean="0"/>
              <a:t>Pressure</a:t>
            </a:r>
          </a:p>
        </p:txBody>
      </p:sp>
      <p:sp>
        <p:nvSpPr>
          <p:cNvPr id="573443" name="Rectangle 3"/>
          <p:cNvSpPr>
            <a:spLocks noGrp="1" noChangeArrowheads="1"/>
          </p:cNvSpPr>
          <p:nvPr>
            <p:ph type="body" sz="half" idx="1"/>
          </p:nvPr>
        </p:nvSpPr>
        <p:spPr>
          <a:xfrm>
            <a:off x="457200" y="1600200"/>
            <a:ext cx="6477000" cy="1143000"/>
          </a:xfrm>
        </p:spPr>
        <p:txBody>
          <a:bodyPr/>
          <a:lstStyle/>
          <a:p>
            <a:pPr eaLnBrk="1" hangingPunct="1">
              <a:defRPr/>
            </a:pPr>
            <a:r>
              <a:rPr lang="en-US" sz="2800" dirty="0" smtClean="0"/>
              <a:t>Why does the can crush when the air is removed from the inside?</a:t>
            </a:r>
          </a:p>
        </p:txBody>
      </p:sp>
      <p:sp>
        <p:nvSpPr>
          <p:cNvPr id="18438" name="Text Box 5"/>
          <p:cNvSpPr txBox="1">
            <a:spLocks noChangeArrowheads="1"/>
          </p:cNvSpPr>
          <p:nvPr/>
        </p:nvSpPr>
        <p:spPr bwMode="auto">
          <a:xfrm>
            <a:off x="3657600" y="60960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9.10</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618279"/>
            <a:ext cx="2895600" cy="335332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468" y="2618279"/>
            <a:ext cx="2874332" cy="336522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9-</a:t>
            </a:r>
            <a:fld id="{C47B5408-F890-4D54-8089-5875C0DF9481}" type="slidenum">
              <a:rPr lang="en-US"/>
              <a:pPr>
                <a:defRPr/>
              </a:pPr>
              <a:t>17</a:t>
            </a:fld>
            <a:endParaRPr lang="en-US"/>
          </a:p>
        </p:txBody>
      </p:sp>
      <p:sp>
        <p:nvSpPr>
          <p:cNvPr id="574466" name="Rectangle 2"/>
          <p:cNvSpPr>
            <a:spLocks noGrp="1" noChangeArrowheads="1"/>
          </p:cNvSpPr>
          <p:nvPr>
            <p:ph type="title"/>
          </p:nvPr>
        </p:nvSpPr>
        <p:spPr/>
        <p:txBody>
          <a:bodyPr/>
          <a:lstStyle/>
          <a:p>
            <a:pPr eaLnBrk="1" hangingPunct="1">
              <a:defRPr/>
            </a:pPr>
            <a:r>
              <a:rPr lang="en-US" smtClean="0"/>
              <a:t>Measuring Pressure (Units)</a:t>
            </a:r>
          </a:p>
        </p:txBody>
      </p:sp>
      <p:sp>
        <p:nvSpPr>
          <p:cNvPr id="574467" name="Rectangle 3"/>
          <p:cNvSpPr>
            <a:spLocks noGrp="1" noChangeArrowheads="1"/>
          </p:cNvSpPr>
          <p:nvPr>
            <p:ph type="body" sz="half" idx="1"/>
          </p:nvPr>
        </p:nvSpPr>
        <p:spPr>
          <a:xfrm>
            <a:off x="381000" y="1219200"/>
            <a:ext cx="4724400" cy="4876800"/>
          </a:xfrm>
        </p:spPr>
        <p:txBody>
          <a:bodyPr/>
          <a:lstStyle/>
          <a:p>
            <a:pPr eaLnBrk="1" hangingPunct="1">
              <a:lnSpc>
                <a:spcPct val="90000"/>
              </a:lnSpc>
              <a:defRPr/>
            </a:pPr>
            <a:r>
              <a:rPr lang="en-US" sz="2800" smtClean="0"/>
              <a:t>psi</a:t>
            </a:r>
          </a:p>
          <a:p>
            <a:pPr lvl="1" eaLnBrk="1" hangingPunct="1">
              <a:lnSpc>
                <a:spcPct val="90000"/>
              </a:lnSpc>
              <a:defRPr/>
            </a:pPr>
            <a:r>
              <a:rPr lang="en-US" sz="2400" smtClean="0"/>
              <a:t>pounds per square inch</a:t>
            </a:r>
          </a:p>
          <a:p>
            <a:pPr lvl="1" eaLnBrk="1" hangingPunct="1">
              <a:lnSpc>
                <a:spcPct val="90000"/>
              </a:lnSpc>
              <a:defRPr/>
            </a:pPr>
            <a:r>
              <a:rPr lang="en-US" sz="2400" smtClean="0"/>
              <a:t>lb/in</a:t>
            </a:r>
            <a:r>
              <a:rPr lang="en-US" sz="2400" baseline="30000" smtClean="0"/>
              <a:t>2</a:t>
            </a:r>
            <a:endParaRPr lang="en-US" sz="2400" smtClean="0"/>
          </a:p>
          <a:p>
            <a:pPr eaLnBrk="1" hangingPunct="1">
              <a:lnSpc>
                <a:spcPct val="90000"/>
              </a:lnSpc>
              <a:defRPr/>
            </a:pPr>
            <a:endParaRPr lang="en-US" sz="2800" smtClean="0"/>
          </a:p>
          <a:p>
            <a:pPr eaLnBrk="1" hangingPunct="1">
              <a:lnSpc>
                <a:spcPct val="90000"/>
              </a:lnSpc>
              <a:defRPr/>
            </a:pPr>
            <a:r>
              <a:rPr lang="en-US" sz="2800" smtClean="0"/>
              <a:t>Atmospheric pressure is commonly measured with a barometer.</a:t>
            </a:r>
          </a:p>
          <a:p>
            <a:pPr lvl="1" eaLnBrk="1" hangingPunct="1">
              <a:lnSpc>
                <a:spcPct val="90000"/>
              </a:lnSpc>
              <a:defRPr/>
            </a:pPr>
            <a:r>
              <a:rPr lang="en-US" sz="2400" smtClean="0"/>
              <a:t>inches of Hg</a:t>
            </a:r>
          </a:p>
          <a:p>
            <a:pPr lvl="1" eaLnBrk="1" hangingPunct="1">
              <a:lnSpc>
                <a:spcPct val="90000"/>
              </a:lnSpc>
              <a:defRPr/>
            </a:pPr>
            <a:r>
              <a:rPr lang="en-US" sz="2400" smtClean="0"/>
              <a:t>mmHg</a:t>
            </a:r>
          </a:p>
          <a:p>
            <a:pPr lvl="1" eaLnBrk="1" hangingPunct="1">
              <a:lnSpc>
                <a:spcPct val="90000"/>
              </a:lnSpc>
              <a:defRPr/>
            </a:pPr>
            <a:r>
              <a:rPr lang="en-US" sz="2400" smtClean="0"/>
              <a:t>torr</a:t>
            </a:r>
          </a:p>
          <a:p>
            <a:pPr lvl="1" eaLnBrk="1" hangingPunct="1">
              <a:lnSpc>
                <a:spcPct val="90000"/>
              </a:lnSpc>
              <a:defRPr/>
            </a:pPr>
            <a:r>
              <a:rPr lang="en-US" sz="2400" smtClean="0"/>
              <a:t>atm</a:t>
            </a:r>
          </a:p>
        </p:txBody>
      </p:sp>
      <p:sp>
        <p:nvSpPr>
          <p:cNvPr id="19462" name="Text Box 5"/>
          <p:cNvSpPr txBox="1">
            <a:spLocks noChangeArrowheads="1"/>
          </p:cNvSpPr>
          <p:nvPr/>
        </p:nvSpPr>
        <p:spPr bwMode="auto">
          <a:xfrm>
            <a:off x="3048000" y="5562600"/>
            <a:ext cx="2259013" cy="1006475"/>
          </a:xfrm>
          <a:prstGeom prst="rect">
            <a:avLst/>
          </a:prstGeom>
          <a:noFill/>
          <a:ln w="9525">
            <a:noFill/>
            <a:miter lim="800000"/>
            <a:headEnd/>
            <a:tailEnd/>
          </a:ln>
        </p:spPr>
        <p:txBody>
          <a:bodyPr wrap="none">
            <a:spAutoFit/>
          </a:bodyPr>
          <a:lstStyle/>
          <a:p>
            <a:r>
              <a:rPr lang="en-US" altLang="en-US" sz="2000" b="1" baseline="0"/>
              <a:t>1 atm = 760 mmHg</a:t>
            </a:r>
          </a:p>
          <a:p>
            <a:r>
              <a:rPr lang="en-US" altLang="en-US" sz="2000" b="1" baseline="0"/>
              <a:t>1 atm = 760 torr</a:t>
            </a:r>
          </a:p>
          <a:p>
            <a:r>
              <a:rPr lang="en-US" altLang="en-US" sz="2000" b="1" baseline="0"/>
              <a:t>1 atm = 101,325 Pa</a:t>
            </a:r>
          </a:p>
        </p:txBody>
      </p:sp>
      <p:sp>
        <p:nvSpPr>
          <p:cNvPr id="19463" name="Text Box 6"/>
          <p:cNvSpPr txBox="1">
            <a:spLocks noChangeArrowheads="1"/>
          </p:cNvSpPr>
          <p:nvPr/>
        </p:nvSpPr>
        <p:spPr bwMode="auto">
          <a:xfrm>
            <a:off x="6553200" y="5638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676400"/>
            <a:ext cx="2597495" cy="3886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BF1748E7-FDB1-4520-AB40-494DE6823930}" type="slidenum">
              <a:rPr lang="en-US"/>
              <a:pPr>
                <a:defRPr/>
              </a:pPr>
              <a:t>18</a:t>
            </a:fld>
            <a:endParaRPr lang="en-US"/>
          </a:p>
        </p:txBody>
      </p:sp>
      <p:sp>
        <p:nvSpPr>
          <p:cNvPr id="697346" name="Rectangle 2"/>
          <p:cNvSpPr>
            <a:spLocks noGrp="1" noChangeArrowheads="1"/>
          </p:cNvSpPr>
          <p:nvPr>
            <p:ph type="title"/>
          </p:nvPr>
        </p:nvSpPr>
        <p:spPr>
          <a:xfrm>
            <a:off x="304800" y="152400"/>
            <a:ext cx="8686800" cy="792163"/>
          </a:xfrm>
        </p:spPr>
        <p:txBody>
          <a:bodyPr/>
          <a:lstStyle/>
          <a:p>
            <a:pPr eaLnBrk="1" hangingPunct="1">
              <a:defRPr/>
            </a:pPr>
            <a:r>
              <a:rPr lang="en-US" sz="3600" smtClean="0"/>
              <a:t>Activity Solutions: Pressure Conversions</a:t>
            </a:r>
          </a:p>
        </p:txBody>
      </p:sp>
      <p:sp>
        <p:nvSpPr>
          <p:cNvPr id="697347" name="Rectangle 3"/>
          <p:cNvSpPr>
            <a:spLocks noGrp="1" noChangeArrowheads="1"/>
          </p:cNvSpPr>
          <p:nvPr>
            <p:ph type="body" sz="half" idx="1"/>
          </p:nvPr>
        </p:nvSpPr>
        <p:spPr>
          <a:xfrm>
            <a:off x="152400" y="990600"/>
            <a:ext cx="8763000" cy="5257800"/>
          </a:xfrm>
        </p:spPr>
        <p:txBody>
          <a:bodyPr/>
          <a:lstStyle/>
          <a:p>
            <a:pPr marL="533400" indent="-533400" eaLnBrk="1" hangingPunct="1">
              <a:defRPr/>
            </a:pPr>
            <a:r>
              <a:rPr lang="en-US" sz="2800" dirty="0" smtClean="0">
                <a:cs typeface="Arial" charset="0"/>
              </a:rPr>
              <a:t>The pressure of a gas is 8.25 </a:t>
            </a:r>
            <a:r>
              <a:rPr lang="en-US" sz="2800" dirty="0" smtClean="0">
                <a:cs typeface="Times New Roman" pitchFamily="18" charset="0"/>
              </a:rPr>
              <a:t>×</a:t>
            </a:r>
            <a:r>
              <a:rPr lang="en-US" sz="2800" dirty="0" smtClean="0">
                <a:cs typeface="Arial" charset="0"/>
              </a:rPr>
              <a:t> 10</a:t>
            </a:r>
            <a:r>
              <a:rPr lang="en-US" sz="2800" baseline="30000" dirty="0" smtClean="0">
                <a:cs typeface="Arial" charset="0"/>
              </a:rPr>
              <a:t>4</a:t>
            </a:r>
            <a:r>
              <a:rPr lang="en-US" sz="2800" dirty="0" smtClean="0">
                <a:cs typeface="Arial" charset="0"/>
              </a:rPr>
              <a:t> Pa.  What is this pressure expressed in units of </a:t>
            </a:r>
            <a:r>
              <a:rPr lang="en-US" sz="2800" dirty="0" err="1" smtClean="0">
                <a:cs typeface="Arial" charset="0"/>
              </a:rPr>
              <a:t>atm</a:t>
            </a:r>
            <a:r>
              <a:rPr lang="en-US" sz="2800" dirty="0" smtClean="0">
                <a:cs typeface="Arial" charset="0"/>
              </a:rPr>
              <a:t> and </a:t>
            </a:r>
            <a:r>
              <a:rPr lang="en-US" sz="2800" dirty="0" err="1" smtClean="0">
                <a:cs typeface="Arial" charset="0"/>
              </a:rPr>
              <a:t>torr</a:t>
            </a:r>
            <a:r>
              <a:rPr lang="en-US" sz="2800" dirty="0" smtClean="0">
                <a:cs typeface="Arial" charset="0"/>
              </a:rPr>
              <a:t>?</a:t>
            </a:r>
          </a:p>
          <a:p>
            <a:pPr marL="533400" indent="-533400" eaLnBrk="1" hangingPunct="1">
              <a:defRPr/>
            </a:pPr>
            <a:endParaRPr lang="en-US" sz="2800" dirty="0" smtClean="0">
              <a:solidFill>
                <a:srgbClr val="FFFF00"/>
              </a:solidFill>
              <a:cs typeface="Arial" charset="0"/>
            </a:endParaRPr>
          </a:p>
          <a:p>
            <a:pPr marL="533400" indent="-533400" eaLnBrk="1" hangingPunct="1">
              <a:lnSpc>
                <a:spcPct val="70000"/>
              </a:lnSpc>
              <a:buFont typeface="Wingdings" pitchFamily="2" charset="2"/>
              <a:buNone/>
              <a:defRPr/>
            </a:pPr>
            <a:r>
              <a:rPr lang="en-US" sz="2800" dirty="0" smtClean="0">
                <a:solidFill>
                  <a:srgbClr val="FFFF00"/>
                </a:solidFill>
                <a:cs typeface="Arial" charset="0"/>
              </a:rPr>
              <a:t>		</a:t>
            </a:r>
          </a:p>
          <a:p>
            <a:pPr marL="533400" indent="-533400" eaLnBrk="1" hangingPunct="1">
              <a:lnSpc>
                <a:spcPct val="70000"/>
              </a:lnSpc>
              <a:buFont typeface="Wingdings" pitchFamily="2" charset="2"/>
              <a:buNone/>
              <a:defRPr/>
            </a:pPr>
            <a:endParaRPr lang="en-US" sz="2800" dirty="0" smtClean="0">
              <a:solidFill>
                <a:srgbClr val="FFFF00"/>
              </a:solidFill>
              <a:cs typeface="Arial" charset="0"/>
            </a:endParaRPr>
          </a:p>
          <a:p>
            <a:pPr marL="533400" indent="-533400" eaLnBrk="1" hangingPunct="1">
              <a:buFont typeface="Wingdings" pitchFamily="2" charset="2"/>
              <a:buNone/>
              <a:defRPr/>
            </a:pPr>
            <a:endParaRPr lang="en-US" sz="2800" dirty="0" smtClean="0">
              <a:solidFill>
                <a:srgbClr val="FFFF00"/>
              </a:solidFill>
              <a:cs typeface="Arial" charset="0"/>
            </a:endParaRPr>
          </a:p>
          <a:p>
            <a:pPr marL="533400" indent="-533400" eaLnBrk="1" hangingPunct="1">
              <a:defRPr/>
            </a:pPr>
            <a:endParaRPr lang="en-US" sz="2800" dirty="0" smtClean="0">
              <a:solidFill>
                <a:srgbClr val="FFFF00"/>
              </a:solidFill>
              <a:cs typeface="Arial" charset="0"/>
            </a:endParaRPr>
          </a:p>
        </p:txBody>
      </p:sp>
      <p:sp>
        <p:nvSpPr>
          <p:cNvPr id="7" name="Text Box 5"/>
          <p:cNvSpPr txBox="1">
            <a:spLocks noChangeArrowheads="1"/>
          </p:cNvSpPr>
          <p:nvPr/>
        </p:nvSpPr>
        <p:spPr bwMode="auto">
          <a:xfrm>
            <a:off x="838200" y="2667000"/>
            <a:ext cx="2676525" cy="1187450"/>
          </a:xfrm>
          <a:prstGeom prst="rect">
            <a:avLst/>
          </a:prstGeom>
          <a:noFill/>
          <a:ln w="9525">
            <a:noFill/>
            <a:miter lim="800000"/>
            <a:headEnd/>
            <a:tailEnd/>
          </a:ln>
        </p:spPr>
        <p:txBody>
          <a:bodyPr wrap="none">
            <a:spAutoFit/>
          </a:bodyPr>
          <a:lstStyle/>
          <a:p>
            <a:r>
              <a:rPr lang="en-US" altLang="en-US" sz="2400" b="1" baseline="0" dirty="0" smtClean="0"/>
              <a:t>1 </a:t>
            </a:r>
            <a:r>
              <a:rPr lang="en-US" altLang="en-US" sz="2400" b="1" baseline="0" dirty="0" err="1" smtClean="0"/>
              <a:t>atm</a:t>
            </a:r>
            <a:r>
              <a:rPr lang="en-US" altLang="en-US" sz="2400" b="1" baseline="0" dirty="0" smtClean="0"/>
              <a:t> = 760 mmHg</a:t>
            </a:r>
            <a:endParaRPr lang="en-US" altLang="en-US" sz="2400" b="1" baseline="0" dirty="0"/>
          </a:p>
          <a:p>
            <a:r>
              <a:rPr lang="en-US" altLang="en-US" sz="2400" b="1" baseline="0" dirty="0" smtClean="0"/>
              <a:t>1 </a:t>
            </a:r>
            <a:r>
              <a:rPr lang="en-US" altLang="en-US" sz="2400" b="1" baseline="0" dirty="0" err="1" smtClean="0"/>
              <a:t>atm</a:t>
            </a:r>
            <a:r>
              <a:rPr lang="en-US" altLang="en-US" sz="2400" b="1" baseline="0" dirty="0" smtClean="0"/>
              <a:t> = 760 </a:t>
            </a:r>
            <a:r>
              <a:rPr lang="en-US" altLang="en-US" sz="2400" b="1" baseline="0" dirty="0" err="1" smtClean="0"/>
              <a:t>torr</a:t>
            </a:r>
            <a:endParaRPr lang="en-US" altLang="en-US" sz="2400" b="1" baseline="0" dirty="0"/>
          </a:p>
          <a:p>
            <a:r>
              <a:rPr lang="en-US" altLang="en-US" sz="2400" b="1" baseline="0" dirty="0" smtClean="0"/>
              <a:t>1 </a:t>
            </a:r>
            <a:r>
              <a:rPr lang="en-US" altLang="en-US" sz="2400" b="1" baseline="0" dirty="0" err="1" smtClean="0"/>
              <a:t>atm</a:t>
            </a:r>
            <a:r>
              <a:rPr lang="en-US" altLang="en-US" sz="2400" b="1" baseline="0" dirty="0" smtClean="0"/>
              <a:t> = 101,325 Pa</a:t>
            </a:r>
            <a:endParaRPr lang="en-US" altLang="en-US" sz="2400" b="1" baseline="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BF1748E7-FDB1-4520-AB40-494DE6823930}" type="slidenum">
              <a:rPr lang="en-US"/>
              <a:pPr>
                <a:defRPr/>
              </a:pPr>
              <a:t>19</a:t>
            </a:fld>
            <a:endParaRPr lang="en-US"/>
          </a:p>
        </p:txBody>
      </p:sp>
      <p:sp>
        <p:nvSpPr>
          <p:cNvPr id="697346" name="Rectangle 2"/>
          <p:cNvSpPr>
            <a:spLocks noGrp="1" noChangeArrowheads="1"/>
          </p:cNvSpPr>
          <p:nvPr>
            <p:ph type="title"/>
          </p:nvPr>
        </p:nvSpPr>
        <p:spPr>
          <a:xfrm>
            <a:off x="304800" y="152400"/>
            <a:ext cx="8686800" cy="792163"/>
          </a:xfrm>
        </p:spPr>
        <p:txBody>
          <a:bodyPr/>
          <a:lstStyle/>
          <a:p>
            <a:pPr eaLnBrk="1" hangingPunct="1">
              <a:defRPr/>
            </a:pPr>
            <a:r>
              <a:rPr lang="en-US" sz="3600" smtClean="0"/>
              <a:t>Activity Solutions: Pressure Conversions</a:t>
            </a:r>
          </a:p>
        </p:txBody>
      </p:sp>
      <p:sp>
        <p:nvSpPr>
          <p:cNvPr id="697347" name="Rectangle 3"/>
          <p:cNvSpPr>
            <a:spLocks noGrp="1" noChangeArrowheads="1"/>
          </p:cNvSpPr>
          <p:nvPr>
            <p:ph type="body" sz="half" idx="1"/>
          </p:nvPr>
        </p:nvSpPr>
        <p:spPr>
          <a:xfrm>
            <a:off x="152400" y="990600"/>
            <a:ext cx="8763000" cy="5257800"/>
          </a:xfrm>
        </p:spPr>
        <p:txBody>
          <a:bodyPr/>
          <a:lstStyle/>
          <a:p>
            <a:pPr marL="533400" indent="-533400" eaLnBrk="1" hangingPunct="1">
              <a:defRPr/>
            </a:pPr>
            <a:r>
              <a:rPr lang="en-US" sz="2800" dirty="0" smtClean="0">
                <a:cs typeface="Arial" charset="0"/>
              </a:rPr>
              <a:t>The pressure of a gas is 8.25 </a:t>
            </a:r>
            <a:r>
              <a:rPr lang="en-US" sz="2800" dirty="0" smtClean="0">
                <a:cs typeface="Times New Roman" pitchFamily="18" charset="0"/>
              </a:rPr>
              <a:t>×</a:t>
            </a:r>
            <a:r>
              <a:rPr lang="en-US" sz="2800" dirty="0" smtClean="0">
                <a:cs typeface="Arial" charset="0"/>
              </a:rPr>
              <a:t> 10</a:t>
            </a:r>
            <a:r>
              <a:rPr lang="en-US" sz="2800" baseline="30000" dirty="0" smtClean="0">
                <a:cs typeface="Arial" charset="0"/>
              </a:rPr>
              <a:t>4</a:t>
            </a:r>
            <a:r>
              <a:rPr lang="en-US" sz="2800" dirty="0" smtClean="0">
                <a:cs typeface="Arial" charset="0"/>
              </a:rPr>
              <a:t> Pa.  What is this pressure expressed in units of </a:t>
            </a:r>
            <a:r>
              <a:rPr lang="en-US" sz="2800" dirty="0" err="1" smtClean="0">
                <a:cs typeface="Arial" charset="0"/>
              </a:rPr>
              <a:t>atm</a:t>
            </a:r>
            <a:r>
              <a:rPr lang="en-US" sz="2800" dirty="0" smtClean="0">
                <a:cs typeface="Arial" charset="0"/>
              </a:rPr>
              <a:t> and </a:t>
            </a:r>
            <a:r>
              <a:rPr lang="en-US" sz="2800" dirty="0" err="1" smtClean="0">
                <a:cs typeface="Arial" charset="0"/>
              </a:rPr>
              <a:t>torr</a:t>
            </a:r>
            <a:r>
              <a:rPr lang="en-US" sz="2800" dirty="0" smtClean="0">
                <a:cs typeface="Arial" charset="0"/>
              </a:rPr>
              <a:t>?</a:t>
            </a:r>
          </a:p>
          <a:p>
            <a:pPr marL="533400" indent="-533400" eaLnBrk="1" hangingPunct="1">
              <a:defRPr/>
            </a:pPr>
            <a:r>
              <a:rPr lang="en-US" sz="2800" dirty="0" smtClean="0">
                <a:solidFill>
                  <a:srgbClr val="FFFF00"/>
                </a:solidFill>
                <a:cs typeface="Arial" charset="0"/>
              </a:rPr>
              <a:t>The conversion factor between </a:t>
            </a:r>
            <a:r>
              <a:rPr lang="en-US" sz="2800" dirty="0" err="1" smtClean="0">
                <a:solidFill>
                  <a:srgbClr val="FFFF00"/>
                </a:solidFill>
                <a:cs typeface="Arial" charset="0"/>
              </a:rPr>
              <a:t>atm</a:t>
            </a:r>
            <a:r>
              <a:rPr lang="en-US" sz="2800" dirty="0" smtClean="0">
                <a:solidFill>
                  <a:srgbClr val="FFFF00"/>
                </a:solidFill>
                <a:cs typeface="Arial" charset="0"/>
              </a:rPr>
              <a:t> and Pa is:	  	1 </a:t>
            </a:r>
            <a:r>
              <a:rPr lang="en-US" sz="2800" dirty="0" err="1" smtClean="0">
                <a:solidFill>
                  <a:srgbClr val="FFFF00"/>
                </a:solidFill>
                <a:cs typeface="Arial" charset="0"/>
              </a:rPr>
              <a:t>atm</a:t>
            </a:r>
            <a:r>
              <a:rPr lang="en-US" sz="2800" dirty="0" smtClean="0">
                <a:solidFill>
                  <a:srgbClr val="FFFF00"/>
                </a:solidFill>
                <a:cs typeface="Arial" charset="0"/>
              </a:rPr>
              <a:t> = 101, 325 Pa</a:t>
            </a:r>
          </a:p>
          <a:p>
            <a:pPr marL="533400" indent="-533400" eaLnBrk="1" hangingPunct="1">
              <a:lnSpc>
                <a:spcPct val="70000"/>
              </a:lnSpc>
              <a:buFont typeface="Wingdings" pitchFamily="2" charset="2"/>
              <a:buNone/>
              <a:defRPr/>
            </a:pPr>
            <a:r>
              <a:rPr lang="en-US" sz="2800" dirty="0" smtClean="0">
                <a:solidFill>
                  <a:srgbClr val="FFFF00"/>
                </a:solidFill>
                <a:cs typeface="Arial" charset="0"/>
              </a:rPr>
              <a:t>		</a:t>
            </a:r>
          </a:p>
          <a:p>
            <a:pPr marL="533400" indent="-533400" eaLnBrk="1" hangingPunct="1">
              <a:lnSpc>
                <a:spcPct val="70000"/>
              </a:lnSpc>
              <a:buFont typeface="Wingdings" pitchFamily="2" charset="2"/>
              <a:buNone/>
              <a:defRPr/>
            </a:pPr>
            <a:endParaRPr lang="en-US" sz="2800" dirty="0" smtClean="0">
              <a:solidFill>
                <a:srgbClr val="FFFF00"/>
              </a:solidFill>
              <a:cs typeface="Arial" charset="0"/>
            </a:endParaRPr>
          </a:p>
          <a:p>
            <a:pPr marL="533400" indent="-533400" eaLnBrk="1" hangingPunct="1">
              <a:buFont typeface="Wingdings" pitchFamily="2" charset="2"/>
              <a:buNone/>
              <a:defRPr/>
            </a:pPr>
            <a:endParaRPr lang="en-US" sz="2800" dirty="0" smtClean="0">
              <a:solidFill>
                <a:srgbClr val="FFFF00"/>
              </a:solidFill>
              <a:cs typeface="Arial" charset="0"/>
            </a:endParaRPr>
          </a:p>
          <a:p>
            <a:pPr marL="533400" indent="-533400" eaLnBrk="1" hangingPunct="1">
              <a:defRPr/>
            </a:pPr>
            <a:r>
              <a:rPr lang="en-US" sz="2800" dirty="0" smtClean="0">
                <a:solidFill>
                  <a:srgbClr val="FFFF00"/>
                </a:solidFill>
                <a:cs typeface="Arial" charset="0"/>
              </a:rPr>
              <a:t>The conversion between </a:t>
            </a:r>
            <a:r>
              <a:rPr lang="en-US" sz="2800" dirty="0" err="1" smtClean="0">
                <a:solidFill>
                  <a:srgbClr val="FFFF00"/>
                </a:solidFill>
                <a:cs typeface="Arial" charset="0"/>
              </a:rPr>
              <a:t>atm</a:t>
            </a:r>
            <a:r>
              <a:rPr lang="en-US" sz="2800" dirty="0" smtClean="0">
                <a:solidFill>
                  <a:srgbClr val="FFFF00"/>
                </a:solidFill>
                <a:cs typeface="Arial" charset="0"/>
              </a:rPr>
              <a:t> and </a:t>
            </a:r>
            <a:r>
              <a:rPr lang="en-US" sz="2800" dirty="0" err="1" smtClean="0">
                <a:solidFill>
                  <a:srgbClr val="FFFF00"/>
                </a:solidFill>
                <a:cs typeface="Arial" charset="0"/>
              </a:rPr>
              <a:t>torr</a:t>
            </a:r>
            <a:r>
              <a:rPr lang="en-US" sz="2800" dirty="0" smtClean="0">
                <a:solidFill>
                  <a:srgbClr val="FFFF00"/>
                </a:solidFill>
                <a:cs typeface="Arial" charset="0"/>
              </a:rPr>
              <a:t> is:         		1 </a:t>
            </a:r>
            <a:r>
              <a:rPr lang="en-US" sz="2800" dirty="0" err="1" smtClean="0">
                <a:solidFill>
                  <a:srgbClr val="FFFF00"/>
                </a:solidFill>
                <a:cs typeface="Arial" charset="0"/>
              </a:rPr>
              <a:t>atm</a:t>
            </a:r>
            <a:r>
              <a:rPr lang="en-US" sz="2800" dirty="0" smtClean="0">
                <a:solidFill>
                  <a:srgbClr val="FFFF00"/>
                </a:solidFill>
                <a:cs typeface="Arial" charset="0"/>
              </a:rPr>
              <a:t> = 760 </a:t>
            </a:r>
            <a:r>
              <a:rPr lang="en-US" sz="2800" dirty="0" err="1" smtClean="0">
                <a:solidFill>
                  <a:srgbClr val="FFFF00"/>
                </a:solidFill>
                <a:cs typeface="Arial" charset="0"/>
              </a:rPr>
              <a:t>torr</a:t>
            </a:r>
            <a:endParaRPr lang="en-US" sz="2800" dirty="0" smtClean="0">
              <a:solidFill>
                <a:srgbClr val="FFFF00"/>
              </a:solidFill>
              <a:cs typeface="Arial" charset="0"/>
            </a:endParaRPr>
          </a:p>
        </p:txBody>
      </p:sp>
      <p:graphicFrame>
        <p:nvGraphicFramePr>
          <p:cNvPr id="21509" name="Object 5"/>
          <p:cNvGraphicFramePr>
            <a:graphicFrameLocks noChangeAspect="1"/>
          </p:cNvGraphicFramePr>
          <p:nvPr/>
        </p:nvGraphicFramePr>
        <p:xfrm>
          <a:off x="1028700" y="2854325"/>
          <a:ext cx="6551613" cy="947738"/>
        </p:xfrm>
        <a:graphic>
          <a:graphicData uri="http://schemas.openxmlformats.org/presentationml/2006/ole">
            <mc:AlternateContent xmlns:mc="http://schemas.openxmlformats.org/markup-compatibility/2006">
              <mc:Choice xmlns:v="urn:schemas-microsoft-com:vml" Requires="v">
                <p:oleObj spid="_x0000_s21539" name="Equation" r:id="rId4" imgW="2895600" imgH="419100" progId="Equation.DSMT4">
                  <p:embed/>
                </p:oleObj>
              </mc:Choice>
              <mc:Fallback>
                <p:oleObj name="Equation" r:id="rId4" imgW="2895600" imgH="41910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854325"/>
                        <a:ext cx="6551613"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nvGraphicFramePr>
        <p:xfrm>
          <a:off x="1082675" y="5227638"/>
          <a:ext cx="6553200" cy="1001712"/>
        </p:xfrm>
        <a:graphic>
          <a:graphicData uri="http://schemas.openxmlformats.org/presentationml/2006/ole">
            <mc:AlternateContent xmlns:mc="http://schemas.openxmlformats.org/markup-compatibility/2006">
              <mc:Choice xmlns:v="urn:schemas-microsoft-com:vml" Requires="v">
                <p:oleObj spid="_x0000_s21540" name="Equation" r:id="rId6" imgW="2743200" imgH="419100" progId="Equation.DSMT4">
                  <p:embed/>
                </p:oleObj>
              </mc:Choice>
              <mc:Fallback>
                <p:oleObj name="Equation" r:id="rId6" imgW="2743200" imgH="4191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675" y="5227638"/>
                        <a:ext cx="6553200"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73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73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0B73874E-A4B1-42AE-80A9-782F48170FB1}" type="slidenum">
              <a:rPr lang="en-US"/>
              <a:pPr>
                <a:defRPr/>
              </a:pPr>
              <a:t>2</a:t>
            </a:fld>
            <a:endParaRPr lang="en-US"/>
          </a:p>
        </p:txBody>
      </p:sp>
      <p:sp>
        <p:nvSpPr>
          <p:cNvPr id="348162" name="Rectangle 2"/>
          <p:cNvSpPr>
            <a:spLocks noGrp="1" noChangeArrowheads="1"/>
          </p:cNvSpPr>
          <p:nvPr>
            <p:ph type="title"/>
          </p:nvPr>
        </p:nvSpPr>
        <p:spPr/>
        <p:txBody>
          <a:bodyPr/>
          <a:lstStyle/>
          <a:p>
            <a:pPr eaLnBrk="1" hangingPunct="1">
              <a:defRPr/>
            </a:pPr>
            <a:r>
              <a:rPr lang="en-US" smtClean="0"/>
              <a:t>Questions for Consideration</a:t>
            </a:r>
          </a:p>
        </p:txBody>
      </p:sp>
      <p:sp>
        <p:nvSpPr>
          <p:cNvPr id="348163" name="Rectangle 3"/>
          <p:cNvSpPr>
            <a:spLocks noGrp="1" noChangeArrowheads="1"/>
          </p:cNvSpPr>
          <p:nvPr>
            <p:ph type="body" idx="1"/>
          </p:nvPr>
        </p:nvSpPr>
        <p:spPr>
          <a:xfrm>
            <a:off x="457200" y="1371600"/>
            <a:ext cx="8229600" cy="4495800"/>
          </a:xfrm>
        </p:spPr>
        <p:txBody>
          <a:bodyPr/>
          <a:lstStyle/>
          <a:p>
            <a:pPr marL="609600" indent="-609600" eaLnBrk="1" hangingPunct="1">
              <a:lnSpc>
                <a:spcPct val="80000"/>
              </a:lnSpc>
              <a:spcBef>
                <a:spcPct val="50000"/>
              </a:spcBef>
              <a:buFont typeface="Wingdings" pitchFamily="2" charset="2"/>
              <a:buAutoNum type="arabicPeriod"/>
              <a:defRPr/>
            </a:pPr>
            <a:r>
              <a:rPr lang="en-US" sz="2800" smtClean="0"/>
              <a:t>What are some general properties of gases?</a:t>
            </a:r>
          </a:p>
          <a:p>
            <a:pPr marL="609600" indent="-609600" eaLnBrk="1" hangingPunct="1">
              <a:lnSpc>
                <a:spcPct val="80000"/>
              </a:lnSpc>
              <a:spcBef>
                <a:spcPct val="50000"/>
              </a:spcBef>
              <a:buFont typeface="Wingdings" pitchFamily="2" charset="2"/>
              <a:buAutoNum type="arabicPeriod"/>
              <a:defRPr/>
            </a:pPr>
            <a:r>
              <a:rPr lang="en-US" sz="2800" smtClean="0"/>
              <a:t>How does the behavior of gases vary with changes in pressure, temperature, volume and number of molecules (atoms)?</a:t>
            </a:r>
          </a:p>
          <a:p>
            <a:pPr marL="609600" indent="-609600" eaLnBrk="1" hangingPunct="1">
              <a:lnSpc>
                <a:spcPct val="80000"/>
              </a:lnSpc>
              <a:spcBef>
                <a:spcPct val="50000"/>
              </a:spcBef>
              <a:buFont typeface="Wingdings" pitchFamily="2" charset="2"/>
              <a:buAutoNum type="arabicPeriod"/>
              <a:defRPr/>
            </a:pPr>
            <a:r>
              <a:rPr lang="en-US" sz="2800" smtClean="0"/>
              <a:t>What are the mathematical relationships between volume, pressure, temperature, and amount of gas?</a:t>
            </a:r>
          </a:p>
          <a:p>
            <a:pPr marL="609600" indent="-609600" eaLnBrk="1" hangingPunct="1">
              <a:lnSpc>
                <a:spcPct val="80000"/>
              </a:lnSpc>
              <a:spcBef>
                <a:spcPct val="50000"/>
              </a:spcBef>
              <a:buFont typeface="Wingdings" pitchFamily="2" charset="2"/>
              <a:buAutoNum type="arabicPeriod"/>
              <a:defRPr/>
            </a:pPr>
            <a:r>
              <a:rPr lang="en-US" sz="2800" smtClean="0"/>
              <a:t>What is the theory that explains the behavior of gases in terms of atomic or molecular motion?</a:t>
            </a:r>
          </a:p>
          <a:p>
            <a:pPr marL="609600" indent="-609600" eaLnBrk="1" hangingPunct="1">
              <a:lnSpc>
                <a:spcPct val="80000"/>
              </a:lnSpc>
              <a:spcBef>
                <a:spcPct val="50000"/>
              </a:spcBef>
              <a:buFont typeface="Wingdings" pitchFamily="2" charset="2"/>
              <a:buAutoNum type="arabicPeriod"/>
              <a:defRPr/>
            </a:pPr>
            <a:r>
              <a:rPr lang="en-US" sz="2800" smtClean="0"/>
              <a:t>How can quantities of gases in chemical reactions be calculated?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E6C31589-B18A-4AF3-9170-059EC461F308}" type="slidenum">
              <a:rPr lang="en-US"/>
              <a:pPr>
                <a:defRPr/>
              </a:pPr>
              <a:t>20</a:t>
            </a:fld>
            <a:endParaRPr lang="en-US"/>
          </a:p>
        </p:txBody>
      </p:sp>
      <p:sp>
        <p:nvSpPr>
          <p:cNvPr id="699394" name="Rectangle 2"/>
          <p:cNvSpPr>
            <a:spLocks noGrp="1" noChangeArrowheads="1"/>
          </p:cNvSpPr>
          <p:nvPr>
            <p:ph type="title"/>
          </p:nvPr>
        </p:nvSpPr>
        <p:spPr>
          <a:xfrm>
            <a:off x="138113" y="381000"/>
            <a:ext cx="8915400" cy="609600"/>
          </a:xfrm>
        </p:spPr>
        <p:txBody>
          <a:bodyPr/>
          <a:lstStyle/>
          <a:p>
            <a:pPr eaLnBrk="1" hangingPunct="1">
              <a:defRPr/>
            </a:pPr>
            <a:r>
              <a:rPr lang="en-US" sz="4000" smtClean="0"/>
              <a:t>9.2 Factors That Affect the  Properties of Gases</a:t>
            </a:r>
          </a:p>
        </p:txBody>
      </p:sp>
      <p:sp>
        <p:nvSpPr>
          <p:cNvPr id="699395" name="Rectangle 3"/>
          <p:cNvSpPr>
            <a:spLocks noGrp="1" noChangeArrowheads="1"/>
          </p:cNvSpPr>
          <p:nvPr>
            <p:ph type="body" sz="half" idx="1"/>
          </p:nvPr>
        </p:nvSpPr>
        <p:spPr>
          <a:xfrm>
            <a:off x="381000" y="1143000"/>
            <a:ext cx="7543800" cy="5486400"/>
          </a:xfrm>
        </p:spPr>
        <p:txBody>
          <a:bodyPr/>
          <a:lstStyle/>
          <a:p>
            <a:pPr marL="533400" indent="-533400" eaLnBrk="1" hangingPunct="1">
              <a:defRPr/>
            </a:pPr>
            <a:r>
              <a:rPr lang="en-US" sz="2800" smtClean="0">
                <a:cs typeface="Arial" charset="0"/>
              </a:rPr>
              <a:t>Volume</a:t>
            </a:r>
          </a:p>
          <a:p>
            <a:pPr marL="914400" lvl="1" indent="-457200" eaLnBrk="1" hangingPunct="1">
              <a:defRPr/>
            </a:pPr>
            <a:r>
              <a:rPr lang="en-US" smtClean="0">
                <a:cs typeface="Arial" charset="0"/>
              </a:rPr>
              <a:t>Measured in liters (L) </a:t>
            </a:r>
          </a:p>
          <a:p>
            <a:pPr marL="533400" indent="-533400" eaLnBrk="1" hangingPunct="1">
              <a:defRPr/>
            </a:pPr>
            <a:r>
              <a:rPr lang="en-US" sz="2800" smtClean="0">
                <a:cs typeface="Arial" charset="0"/>
              </a:rPr>
              <a:t>Pressure</a:t>
            </a:r>
          </a:p>
          <a:p>
            <a:pPr marL="914400" lvl="1" indent="-457200" eaLnBrk="1" hangingPunct="1">
              <a:defRPr/>
            </a:pPr>
            <a:r>
              <a:rPr lang="en-US" smtClean="0">
                <a:cs typeface="Arial" charset="0"/>
              </a:rPr>
              <a:t>Measured in atmospheres (atm)</a:t>
            </a:r>
          </a:p>
          <a:p>
            <a:pPr marL="533400" indent="-533400" eaLnBrk="1" hangingPunct="1">
              <a:defRPr/>
            </a:pPr>
            <a:r>
              <a:rPr lang="en-US" sz="2800" smtClean="0">
                <a:cs typeface="Arial" charset="0"/>
              </a:rPr>
              <a:t>Temperature</a:t>
            </a:r>
          </a:p>
          <a:p>
            <a:pPr marL="914400" lvl="1" indent="-457200" eaLnBrk="1" hangingPunct="1">
              <a:defRPr/>
            </a:pPr>
            <a:r>
              <a:rPr lang="en-US" smtClean="0">
                <a:cs typeface="Arial" charset="0"/>
              </a:rPr>
              <a:t>Measured in kelvins (K)</a:t>
            </a:r>
          </a:p>
          <a:p>
            <a:pPr marL="533400" indent="-533400" eaLnBrk="1" hangingPunct="1">
              <a:defRPr/>
            </a:pPr>
            <a:r>
              <a:rPr lang="en-US" sz="2800" smtClean="0">
                <a:cs typeface="Arial" charset="0"/>
              </a:rPr>
              <a:t>Amount of particles</a:t>
            </a:r>
          </a:p>
          <a:p>
            <a:pPr marL="914400" lvl="1" indent="-457200" eaLnBrk="1" hangingPunct="1">
              <a:defRPr/>
            </a:pPr>
            <a:r>
              <a:rPr lang="en-US" smtClean="0">
                <a:cs typeface="Arial" charset="0"/>
              </a:rPr>
              <a:t>Measured in moles</a:t>
            </a:r>
          </a:p>
          <a:p>
            <a:pPr marL="533400" indent="-533400" eaLnBrk="1" hangingPunct="1">
              <a:defRPr/>
            </a:pPr>
            <a:r>
              <a:rPr lang="en-US" sz="2800" smtClean="0">
                <a:cs typeface="Arial" charset="0"/>
              </a:rPr>
              <a:t>An ideal gas is a gas that behaves according to predicted linear relationships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9-</a:t>
            </a:r>
            <a:fld id="{11FEB365-C6A3-4F3F-833F-726777F5134D}" type="slidenum">
              <a:rPr lang="en-US"/>
              <a:pPr>
                <a:defRPr/>
              </a:pPr>
              <a:t>21</a:t>
            </a:fld>
            <a:endParaRPr lang="en-US"/>
          </a:p>
        </p:txBody>
      </p:sp>
      <p:sp>
        <p:nvSpPr>
          <p:cNvPr id="575490" name="Rectangle 2"/>
          <p:cNvSpPr>
            <a:spLocks noGrp="1" noChangeArrowheads="1"/>
          </p:cNvSpPr>
          <p:nvPr>
            <p:ph type="title"/>
          </p:nvPr>
        </p:nvSpPr>
        <p:spPr/>
        <p:txBody>
          <a:bodyPr/>
          <a:lstStyle/>
          <a:p>
            <a:pPr eaLnBrk="1" hangingPunct="1">
              <a:defRPr/>
            </a:pPr>
            <a:r>
              <a:rPr lang="en-US" sz="4000" smtClean="0"/>
              <a:t>Factors that Affect the Properties of Gases</a:t>
            </a:r>
          </a:p>
        </p:txBody>
      </p:sp>
      <p:sp>
        <p:nvSpPr>
          <p:cNvPr id="575491" name="Rectangle 3"/>
          <p:cNvSpPr>
            <a:spLocks noGrp="1" noChangeArrowheads="1"/>
          </p:cNvSpPr>
          <p:nvPr>
            <p:ph type="body" sz="half" idx="1"/>
          </p:nvPr>
        </p:nvSpPr>
        <p:spPr/>
        <p:txBody>
          <a:bodyPr/>
          <a:lstStyle/>
          <a:p>
            <a:pPr eaLnBrk="1" hangingPunct="1">
              <a:defRPr/>
            </a:pPr>
            <a:r>
              <a:rPr lang="en-US" sz="2800" smtClean="0"/>
              <a:t>Volume and Pressure</a:t>
            </a:r>
          </a:p>
          <a:p>
            <a:pPr lvl="1" eaLnBrk="1" hangingPunct="1">
              <a:defRPr/>
            </a:pPr>
            <a:r>
              <a:rPr lang="en-US" sz="2400" smtClean="0"/>
              <a:t>As a weather balloon ascends to higher altitudes of lower pressures, its volume increases.</a:t>
            </a:r>
          </a:p>
          <a:p>
            <a:pPr lvl="1" eaLnBrk="1" hangingPunct="1">
              <a:defRPr/>
            </a:pPr>
            <a:r>
              <a:rPr lang="en-US" sz="2400" smtClean="0"/>
              <a:t>As bubbles rise in water from greater pressures to lower pressures, they increase in size.</a:t>
            </a:r>
          </a:p>
        </p:txBody>
      </p:sp>
      <p:sp>
        <p:nvSpPr>
          <p:cNvPr id="23559" name="Text Box 6"/>
          <p:cNvSpPr txBox="1">
            <a:spLocks noChangeArrowheads="1"/>
          </p:cNvSpPr>
          <p:nvPr/>
        </p:nvSpPr>
        <p:spPr bwMode="auto">
          <a:xfrm>
            <a:off x="7620000" y="34290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9.12</a:t>
            </a:r>
          </a:p>
        </p:txBody>
      </p:sp>
      <p:sp>
        <p:nvSpPr>
          <p:cNvPr id="23560" name="Text Box 7"/>
          <p:cNvSpPr txBox="1">
            <a:spLocks noChangeArrowheads="1"/>
          </p:cNvSpPr>
          <p:nvPr/>
        </p:nvSpPr>
        <p:spPr bwMode="auto">
          <a:xfrm>
            <a:off x="7620000" y="5533581"/>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324" y="1329400"/>
            <a:ext cx="1901952" cy="2404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420" y="4169664"/>
            <a:ext cx="1895856" cy="18501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r>
              <a:rPr lang="en-US"/>
              <a:t>9-</a:t>
            </a:r>
            <a:fld id="{FCA191FA-CA61-448D-B8A6-7A43A8F84319}" type="slidenum">
              <a:rPr lang="en-US"/>
              <a:pPr>
                <a:defRPr/>
              </a:pPr>
              <a:t>22</a:t>
            </a:fld>
            <a:endParaRPr lang="en-US"/>
          </a:p>
        </p:txBody>
      </p:sp>
      <p:sp>
        <p:nvSpPr>
          <p:cNvPr id="576514" name="Rectangle 2"/>
          <p:cNvSpPr>
            <a:spLocks noGrp="1" noChangeArrowheads="1"/>
          </p:cNvSpPr>
          <p:nvPr>
            <p:ph type="title"/>
          </p:nvPr>
        </p:nvSpPr>
        <p:spPr/>
        <p:txBody>
          <a:bodyPr/>
          <a:lstStyle/>
          <a:p>
            <a:pPr eaLnBrk="1" hangingPunct="1">
              <a:defRPr/>
            </a:pPr>
            <a:r>
              <a:rPr lang="en-US" smtClean="0"/>
              <a:t>Volume and Pressure</a:t>
            </a:r>
          </a:p>
        </p:txBody>
      </p:sp>
      <p:sp>
        <p:nvSpPr>
          <p:cNvPr id="576515" name="Rectangle 3"/>
          <p:cNvSpPr>
            <a:spLocks noGrp="1" noChangeArrowheads="1"/>
          </p:cNvSpPr>
          <p:nvPr>
            <p:ph type="body" idx="1"/>
          </p:nvPr>
        </p:nvSpPr>
        <p:spPr>
          <a:xfrm>
            <a:off x="457200" y="1219200"/>
            <a:ext cx="8229600" cy="4495800"/>
          </a:xfrm>
        </p:spPr>
        <p:txBody>
          <a:bodyPr/>
          <a:lstStyle/>
          <a:p>
            <a:pPr eaLnBrk="1" hangingPunct="1">
              <a:defRPr/>
            </a:pPr>
            <a:r>
              <a:rPr lang="en-US" smtClean="0"/>
              <a:t>How are volume and pressure related?</a:t>
            </a:r>
          </a:p>
        </p:txBody>
      </p:sp>
      <p:sp>
        <p:nvSpPr>
          <p:cNvPr id="24582" name="Text Box 5"/>
          <p:cNvSpPr txBox="1">
            <a:spLocks noChangeArrowheads="1"/>
          </p:cNvSpPr>
          <p:nvPr/>
        </p:nvSpPr>
        <p:spPr bwMode="auto">
          <a:xfrm>
            <a:off x="4038600" y="5291138"/>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9.14</a:t>
            </a:r>
          </a:p>
        </p:txBody>
      </p:sp>
      <p:sp>
        <p:nvSpPr>
          <p:cNvPr id="576519" name="Text Box 7"/>
          <p:cNvSpPr txBox="1">
            <a:spLocks noChangeArrowheads="1"/>
          </p:cNvSpPr>
          <p:nvPr/>
        </p:nvSpPr>
        <p:spPr bwMode="auto">
          <a:xfrm>
            <a:off x="609600" y="5715000"/>
            <a:ext cx="7026275" cy="822325"/>
          </a:xfrm>
          <a:prstGeom prst="rect">
            <a:avLst/>
          </a:prstGeom>
          <a:noFill/>
          <a:ln w="9525">
            <a:noFill/>
            <a:miter lim="800000"/>
            <a:headEnd/>
            <a:tailEnd/>
          </a:ln>
        </p:spPr>
        <p:txBody>
          <a:bodyPr>
            <a:spAutoFit/>
          </a:bodyPr>
          <a:lstStyle/>
          <a:p>
            <a:r>
              <a:rPr lang="en-US" altLang="en-US" sz="2400" b="1" baseline="0">
                <a:solidFill>
                  <a:srgbClr val="FFFF00"/>
                </a:solidFill>
              </a:rPr>
              <a:t>For a given amount of gas at the same temperature, the pressure goes up as the volume gets smaller.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218" y="2193925"/>
            <a:ext cx="5710828" cy="2638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65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r>
              <a:rPr lang="en-US"/>
              <a:t>9-</a:t>
            </a:r>
            <a:fld id="{4B8E35E3-6DEE-488A-B1E1-9418C91A2095}" type="slidenum">
              <a:rPr lang="en-US"/>
              <a:pPr>
                <a:defRPr/>
              </a:pPr>
              <a:t>23</a:t>
            </a:fld>
            <a:endParaRPr lang="en-US"/>
          </a:p>
        </p:txBody>
      </p:sp>
      <p:sp>
        <p:nvSpPr>
          <p:cNvPr id="578563" name="Rectangle 3"/>
          <p:cNvSpPr>
            <a:spLocks noGrp="1" noChangeArrowheads="1"/>
          </p:cNvSpPr>
          <p:nvPr>
            <p:ph type="title"/>
          </p:nvPr>
        </p:nvSpPr>
        <p:spPr/>
        <p:txBody>
          <a:bodyPr/>
          <a:lstStyle/>
          <a:p>
            <a:pPr eaLnBrk="1" hangingPunct="1">
              <a:defRPr/>
            </a:pPr>
            <a:r>
              <a:rPr lang="en-US" smtClean="0"/>
              <a:t>Graph of Volume vs. Pressure</a:t>
            </a:r>
          </a:p>
        </p:txBody>
      </p:sp>
      <p:sp>
        <p:nvSpPr>
          <p:cNvPr id="578567" name="Rectangle 7"/>
          <p:cNvSpPr>
            <a:spLocks noGrp="1" noChangeArrowheads="1"/>
          </p:cNvSpPr>
          <p:nvPr>
            <p:ph type="body" idx="1"/>
          </p:nvPr>
        </p:nvSpPr>
        <p:spPr>
          <a:xfrm>
            <a:off x="457200" y="1295400"/>
            <a:ext cx="8229600" cy="4800600"/>
          </a:xfrm>
        </p:spPr>
        <p:txBody>
          <a:bodyPr/>
          <a:lstStyle/>
          <a:p>
            <a:pPr eaLnBrk="1" hangingPunct="1">
              <a:defRPr/>
            </a:pPr>
            <a:r>
              <a:rPr lang="en-US" sz="2800" smtClean="0"/>
              <a:t>What </a:t>
            </a:r>
            <a:r>
              <a:rPr lang="en-US" sz="2800" smtClean="0">
                <a:effectLst/>
              </a:rPr>
              <a:t>does this graph illustrate regarding the relationship between volume and pressure?</a:t>
            </a:r>
          </a:p>
          <a:p>
            <a:pPr eaLnBrk="1" hangingPunct="1">
              <a:defRPr/>
            </a:pPr>
            <a:endParaRPr lang="en-US" sz="2800" smtClean="0"/>
          </a:p>
        </p:txBody>
      </p:sp>
      <p:sp>
        <p:nvSpPr>
          <p:cNvPr id="25606" name="Text Box 4"/>
          <p:cNvSpPr txBox="1">
            <a:spLocks noChangeArrowheads="1"/>
          </p:cNvSpPr>
          <p:nvPr/>
        </p:nvSpPr>
        <p:spPr bwMode="auto">
          <a:xfrm>
            <a:off x="4114800" y="59436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9.15</a:t>
            </a:r>
          </a:p>
        </p:txBody>
      </p:sp>
      <p:sp>
        <p:nvSpPr>
          <p:cNvPr id="25607" name="Text Box 6"/>
          <p:cNvSpPr txBox="1">
            <a:spLocks noChangeArrowheads="1"/>
          </p:cNvSpPr>
          <p:nvPr/>
        </p:nvSpPr>
        <p:spPr bwMode="auto">
          <a:xfrm>
            <a:off x="304800" y="1190625"/>
            <a:ext cx="8458200" cy="519113"/>
          </a:xfrm>
          <a:prstGeom prst="rect">
            <a:avLst/>
          </a:prstGeom>
          <a:noFill/>
          <a:ln w="9525">
            <a:noFill/>
            <a:miter lim="800000"/>
            <a:headEnd/>
            <a:tailEnd/>
          </a:ln>
        </p:spPr>
        <p:txBody>
          <a:bodyPr>
            <a:spAutoFit/>
          </a:bodyPr>
          <a:lstStyle/>
          <a:p>
            <a:pPr>
              <a:buClr>
                <a:srgbClr val="FFFF00"/>
              </a:buClr>
              <a:buFont typeface="Wingdings" pitchFamily="2" charset="2"/>
              <a:buNone/>
            </a:pPr>
            <a:endParaRPr lang="en-US" altLang="en-US" sz="2800" b="1" baseline="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438400"/>
            <a:ext cx="3962400" cy="341586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r>
              <a:rPr lang="en-US"/>
              <a:t>9-</a:t>
            </a:r>
            <a:fld id="{0A3890FF-29E1-4B83-9C96-525D52854CF6}" type="slidenum">
              <a:rPr lang="en-US"/>
              <a:pPr>
                <a:defRPr/>
              </a:pPr>
              <a:t>24</a:t>
            </a:fld>
            <a:endParaRPr lang="en-US"/>
          </a:p>
        </p:txBody>
      </p:sp>
      <p:sp>
        <p:nvSpPr>
          <p:cNvPr id="580610" name="Rectangle 2"/>
          <p:cNvSpPr>
            <a:spLocks noGrp="1" noChangeArrowheads="1"/>
          </p:cNvSpPr>
          <p:nvPr>
            <p:ph type="title"/>
          </p:nvPr>
        </p:nvSpPr>
        <p:spPr/>
        <p:txBody>
          <a:bodyPr/>
          <a:lstStyle/>
          <a:p>
            <a:pPr eaLnBrk="1" hangingPunct="1">
              <a:defRPr/>
            </a:pPr>
            <a:r>
              <a:rPr lang="en-US" sz="4000" smtClean="0"/>
              <a:t>Graph of Volume vs. 1/Pressure shows that they are inversely related.</a:t>
            </a:r>
          </a:p>
        </p:txBody>
      </p:sp>
      <p:sp>
        <p:nvSpPr>
          <p:cNvPr id="26629" name="Text Box 4"/>
          <p:cNvSpPr txBox="1">
            <a:spLocks noChangeArrowheads="1"/>
          </p:cNvSpPr>
          <p:nvPr/>
        </p:nvSpPr>
        <p:spPr bwMode="auto">
          <a:xfrm>
            <a:off x="5562600" y="2667000"/>
            <a:ext cx="3581400" cy="1004888"/>
          </a:xfrm>
          <a:prstGeom prst="rect">
            <a:avLst/>
          </a:prstGeom>
          <a:noFill/>
          <a:ln w="9525">
            <a:noFill/>
            <a:miter lim="800000"/>
            <a:headEnd/>
            <a:tailEnd/>
          </a:ln>
        </p:spPr>
        <p:txBody>
          <a:bodyPr>
            <a:spAutoFit/>
          </a:bodyPr>
          <a:lstStyle/>
          <a:p>
            <a:pPr>
              <a:spcBef>
                <a:spcPct val="50000"/>
              </a:spcBef>
            </a:pPr>
            <a:r>
              <a:rPr lang="en-US" altLang="en-US" sz="2400" b="1" baseline="0"/>
              <a:t>V = (constant) </a:t>
            </a:r>
            <a:r>
              <a:rPr lang="en-US" altLang="en-US" sz="2400" b="1" baseline="0">
                <a:cs typeface="Times New Roman" pitchFamily="18" charset="0"/>
              </a:rPr>
              <a:t>× 1/P</a:t>
            </a:r>
          </a:p>
          <a:p>
            <a:pPr>
              <a:spcBef>
                <a:spcPct val="50000"/>
              </a:spcBef>
            </a:pPr>
            <a:r>
              <a:rPr lang="en-US" altLang="en-US" sz="2400" b="1" baseline="0">
                <a:cs typeface="Times New Roman" pitchFamily="18" charset="0"/>
              </a:rPr>
              <a:t>(at constant temperature)</a:t>
            </a:r>
          </a:p>
        </p:txBody>
      </p:sp>
      <p:sp>
        <p:nvSpPr>
          <p:cNvPr id="26630" name="Text Box 5"/>
          <p:cNvSpPr txBox="1">
            <a:spLocks noChangeArrowheads="1"/>
          </p:cNvSpPr>
          <p:nvPr/>
        </p:nvSpPr>
        <p:spPr bwMode="auto">
          <a:xfrm>
            <a:off x="2743200" y="6019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792079"/>
            <a:ext cx="3962400" cy="42168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a:t>9-</a:t>
            </a:r>
            <a:fld id="{68F0771D-1B0A-417A-9257-B0D0941674AA}" type="slidenum">
              <a:rPr lang="en-US"/>
              <a:pPr>
                <a:defRPr/>
              </a:pPr>
              <a:t>25</a:t>
            </a:fld>
            <a:endParaRPr lang="en-US"/>
          </a:p>
        </p:txBody>
      </p:sp>
      <p:sp>
        <p:nvSpPr>
          <p:cNvPr id="582658" name="Rectangle 2"/>
          <p:cNvSpPr>
            <a:spLocks noGrp="1" noChangeArrowheads="1"/>
          </p:cNvSpPr>
          <p:nvPr>
            <p:ph type="title"/>
          </p:nvPr>
        </p:nvSpPr>
        <p:spPr/>
        <p:txBody>
          <a:bodyPr/>
          <a:lstStyle/>
          <a:p>
            <a:pPr eaLnBrk="1" hangingPunct="1">
              <a:defRPr/>
            </a:pPr>
            <a:r>
              <a:rPr lang="en-US" sz="4000" smtClean="0"/>
              <a:t>What happens to pressure when the volume is doubled?</a:t>
            </a:r>
          </a:p>
        </p:txBody>
      </p:sp>
      <p:sp>
        <p:nvSpPr>
          <p:cNvPr id="27652" name="Text Box 7"/>
          <p:cNvSpPr txBox="1">
            <a:spLocks noChangeArrowheads="1"/>
          </p:cNvSpPr>
          <p:nvPr/>
        </p:nvSpPr>
        <p:spPr bwMode="auto">
          <a:xfrm>
            <a:off x="6400800" y="5791200"/>
            <a:ext cx="1612814" cy="307777"/>
          </a:xfrm>
          <a:prstGeom prst="rect">
            <a:avLst/>
          </a:prstGeom>
          <a:noFill/>
          <a:ln w="9525">
            <a:noFill/>
            <a:miter lim="800000"/>
            <a:headEnd/>
            <a:tailEnd/>
          </a:ln>
        </p:spPr>
        <p:txBody>
          <a:bodyPr wrap="none">
            <a:spAutoFit/>
          </a:bodyPr>
          <a:lstStyle/>
          <a:p>
            <a:r>
              <a:rPr lang="en-US" altLang="en-US" sz="1400" b="1" baseline="0" dirty="0"/>
              <a:t>Figure from p. </a:t>
            </a:r>
            <a:r>
              <a:rPr lang="en-US" altLang="en-US" sz="1400" b="1" baseline="0" dirty="0" smtClean="0"/>
              <a:t>352</a:t>
            </a:r>
            <a:endParaRPr lang="en-US" altLang="en-US" sz="1400" b="1" baseline="0" dirty="0"/>
          </a:p>
        </p:txBody>
      </p:sp>
      <p:sp>
        <p:nvSpPr>
          <p:cNvPr id="582664" name="Text Box 8"/>
          <p:cNvSpPr txBox="1">
            <a:spLocks noChangeArrowheads="1"/>
          </p:cNvSpPr>
          <p:nvPr/>
        </p:nvSpPr>
        <p:spPr bwMode="auto">
          <a:xfrm>
            <a:off x="7146925" y="2552700"/>
            <a:ext cx="1768475" cy="2227263"/>
          </a:xfrm>
          <a:prstGeom prst="rect">
            <a:avLst/>
          </a:prstGeom>
          <a:noFill/>
          <a:ln w="9525">
            <a:noFill/>
            <a:miter lim="800000"/>
            <a:headEnd/>
            <a:tailEnd/>
          </a:ln>
        </p:spPr>
        <p:txBody>
          <a:bodyPr>
            <a:spAutoFit/>
          </a:bodyPr>
          <a:lstStyle/>
          <a:p>
            <a:r>
              <a:rPr lang="en-US" altLang="en-US" sz="2800" b="1" baseline="0">
                <a:solidFill>
                  <a:srgbClr val="FFFF00"/>
                </a:solidFill>
              </a:rPr>
              <a:t>Pressure is halved when the volume is doubled.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4267200" cy="4914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26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462885EA-B3B4-48AD-82D3-4F9F8E652513}" type="slidenum">
              <a:rPr lang="en-US"/>
              <a:pPr>
                <a:defRPr/>
              </a:pPr>
              <a:t>26</a:t>
            </a:fld>
            <a:endParaRPr lang="en-US"/>
          </a:p>
        </p:txBody>
      </p:sp>
      <p:sp>
        <p:nvSpPr>
          <p:cNvPr id="583682" name="Rectangle 2"/>
          <p:cNvSpPr>
            <a:spLocks noGrp="1" noChangeArrowheads="1"/>
          </p:cNvSpPr>
          <p:nvPr>
            <p:ph type="title"/>
          </p:nvPr>
        </p:nvSpPr>
        <p:spPr/>
        <p:txBody>
          <a:bodyPr/>
          <a:lstStyle/>
          <a:p>
            <a:pPr eaLnBrk="1" hangingPunct="1">
              <a:defRPr/>
            </a:pPr>
            <a:r>
              <a:rPr lang="en-US" smtClean="0"/>
              <a:t>Boyle’s Law</a:t>
            </a:r>
          </a:p>
        </p:txBody>
      </p:sp>
      <p:sp>
        <p:nvSpPr>
          <p:cNvPr id="583683" name="Rectangle 3"/>
          <p:cNvSpPr>
            <a:spLocks noGrp="1" noChangeArrowheads="1"/>
          </p:cNvSpPr>
          <p:nvPr>
            <p:ph type="body" idx="1"/>
          </p:nvPr>
        </p:nvSpPr>
        <p:spPr/>
        <p:txBody>
          <a:bodyPr/>
          <a:lstStyle/>
          <a:p>
            <a:pPr eaLnBrk="1" hangingPunct="1">
              <a:defRPr/>
            </a:pPr>
            <a:r>
              <a:rPr lang="en-US" i="1" dirty="0" smtClean="0">
                <a:sym typeface="MT Symbol" pitchFamily="82" charset="2"/>
              </a:rPr>
              <a:t>P </a:t>
            </a:r>
            <a:r>
              <a:rPr lang="en-US" sz="4000" dirty="0" smtClean="0">
                <a:sym typeface="MT Symbol" pitchFamily="82" charset="2"/>
              </a:rPr>
              <a:t></a:t>
            </a:r>
            <a:r>
              <a:rPr lang="en-US" dirty="0" smtClean="0">
                <a:sym typeface="MT Symbol" pitchFamily="82" charset="2"/>
              </a:rPr>
              <a:t> 1/</a:t>
            </a:r>
            <a:r>
              <a:rPr lang="en-US" i="1" dirty="0" smtClean="0">
                <a:sym typeface="MT Symbol" pitchFamily="82" charset="2"/>
              </a:rPr>
              <a:t>V    </a:t>
            </a:r>
            <a:endParaRPr lang="en-US" i="1" dirty="0" smtClean="0"/>
          </a:p>
          <a:p>
            <a:pPr eaLnBrk="1" hangingPunct="1">
              <a:defRPr/>
            </a:pPr>
            <a:r>
              <a:rPr lang="en-US" i="1" dirty="0" smtClean="0"/>
              <a:t>PV</a:t>
            </a:r>
            <a:r>
              <a:rPr lang="en-US" dirty="0" smtClean="0"/>
              <a:t> = constant</a:t>
            </a:r>
          </a:p>
          <a:p>
            <a:pPr eaLnBrk="1" hangingPunct="1">
              <a:defRPr/>
            </a:pPr>
            <a:r>
              <a:rPr lang="en-US" i="1" dirty="0" smtClean="0"/>
              <a:t>P </a:t>
            </a:r>
            <a:r>
              <a:rPr lang="en-US" dirty="0" smtClean="0"/>
              <a:t>= constant </a:t>
            </a:r>
            <a:r>
              <a:rPr lang="en-US" dirty="0" smtClean="0">
                <a:cs typeface="Times New Roman" pitchFamily="18" charset="0"/>
              </a:rPr>
              <a:t>×</a:t>
            </a:r>
            <a:r>
              <a:rPr lang="en-US" dirty="0" smtClean="0"/>
              <a:t> 1/</a:t>
            </a:r>
            <a:r>
              <a:rPr lang="en-US" i="1" dirty="0" smtClean="0"/>
              <a:t>V</a:t>
            </a:r>
          </a:p>
          <a:p>
            <a:pPr eaLnBrk="1" hangingPunct="1">
              <a:defRPr/>
            </a:pPr>
            <a:r>
              <a:rPr lang="en-US" i="1" dirty="0" smtClean="0"/>
              <a:t>V </a:t>
            </a:r>
            <a:r>
              <a:rPr lang="en-US" dirty="0" smtClean="0"/>
              <a:t>= constant </a:t>
            </a:r>
            <a:r>
              <a:rPr lang="en-US" dirty="0" smtClean="0">
                <a:cs typeface="Times New Roman" pitchFamily="18" charset="0"/>
              </a:rPr>
              <a:t>×</a:t>
            </a:r>
            <a:r>
              <a:rPr lang="en-US" dirty="0" smtClean="0"/>
              <a:t> 1/</a:t>
            </a:r>
            <a:r>
              <a:rPr lang="en-US" i="1" dirty="0" smtClean="0"/>
              <a:t>P</a:t>
            </a:r>
          </a:p>
          <a:p>
            <a:pPr eaLnBrk="1" hangingPunct="1">
              <a:defRPr/>
            </a:pPr>
            <a:endParaRPr lang="en-US" i="1" dirty="0" smtClean="0"/>
          </a:p>
          <a:p>
            <a:pPr eaLnBrk="1" hangingPunct="1">
              <a:defRPr/>
            </a:pPr>
            <a:r>
              <a:rPr lang="en-US" i="1" dirty="0" smtClean="0"/>
              <a:t>P</a:t>
            </a:r>
            <a:r>
              <a:rPr lang="en-US" baseline="-25000" dirty="0" smtClean="0"/>
              <a:t>1</a:t>
            </a:r>
            <a:r>
              <a:rPr lang="en-US" i="1" dirty="0" smtClean="0"/>
              <a:t>V</a:t>
            </a:r>
            <a:r>
              <a:rPr lang="en-US" baseline="-25000" dirty="0" smtClean="0"/>
              <a:t>1</a:t>
            </a:r>
            <a:r>
              <a:rPr lang="en-US" dirty="0" smtClean="0"/>
              <a:t> = </a:t>
            </a:r>
            <a:r>
              <a:rPr lang="en-US" i="1" dirty="0" smtClean="0"/>
              <a:t>P</a:t>
            </a:r>
            <a:r>
              <a:rPr lang="en-US" baseline="-25000" dirty="0" smtClean="0"/>
              <a:t>2</a:t>
            </a:r>
            <a:r>
              <a:rPr lang="en-US" i="1" dirty="0" smtClean="0"/>
              <a:t>V</a:t>
            </a:r>
            <a:r>
              <a:rPr lang="en-US" baseline="-25000" dirty="0" smtClean="0"/>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9-</a:t>
            </a:r>
            <a:fld id="{9BFD2FD8-BE7F-4554-B874-C00F39F155FD}" type="slidenum">
              <a:rPr lang="en-US"/>
              <a:pPr>
                <a:defRPr/>
              </a:pPr>
              <a:t>27</a:t>
            </a:fld>
            <a:endParaRPr lang="en-US"/>
          </a:p>
        </p:txBody>
      </p:sp>
      <p:sp>
        <p:nvSpPr>
          <p:cNvPr id="584706" name="Rectangle 2"/>
          <p:cNvSpPr>
            <a:spLocks noGrp="1" noChangeArrowheads="1"/>
          </p:cNvSpPr>
          <p:nvPr>
            <p:ph type="title"/>
          </p:nvPr>
        </p:nvSpPr>
        <p:spPr/>
        <p:txBody>
          <a:bodyPr/>
          <a:lstStyle/>
          <a:p>
            <a:pPr eaLnBrk="1" hangingPunct="1">
              <a:defRPr/>
            </a:pPr>
            <a:r>
              <a:rPr lang="en-US" smtClean="0"/>
              <a:t>Activity: Boyle’s Law</a:t>
            </a:r>
          </a:p>
        </p:txBody>
      </p:sp>
      <p:sp>
        <p:nvSpPr>
          <p:cNvPr id="584707" name="Rectangle 3"/>
          <p:cNvSpPr>
            <a:spLocks noGrp="1" noChangeArrowheads="1"/>
          </p:cNvSpPr>
          <p:nvPr>
            <p:ph type="body" idx="1"/>
          </p:nvPr>
        </p:nvSpPr>
        <p:spPr>
          <a:xfrm>
            <a:off x="457200" y="1371600"/>
            <a:ext cx="8229600" cy="4495800"/>
          </a:xfrm>
        </p:spPr>
        <p:txBody>
          <a:bodyPr/>
          <a:lstStyle/>
          <a:p>
            <a:pPr eaLnBrk="1" hangingPunct="1">
              <a:defRPr/>
            </a:pPr>
            <a:r>
              <a:rPr lang="en-US" sz="2800" i="1" smtClean="0"/>
              <a:t>P</a:t>
            </a:r>
            <a:r>
              <a:rPr lang="en-US" sz="2800" baseline="-25000" smtClean="0"/>
              <a:t>1</a:t>
            </a:r>
            <a:r>
              <a:rPr lang="en-US" sz="2800" i="1" smtClean="0"/>
              <a:t>V</a:t>
            </a:r>
            <a:r>
              <a:rPr lang="en-US" sz="2800" baseline="-25000" smtClean="0"/>
              <a:t>1</a:t>
            </a:r>
            <a:r>
              <a:rPr lang="en-US" sz="2800" smtClean="0"/>
              <a:t> = </a:t>
            </a:r>
            <a:r>
              <a:rPr lang="en-US" sz="2800" i="1" smtClean="0"/>
              <a:t>P</a:t>
            </a:r>
            <a:r>
              <a:rPr lang="en-US" sz="2800" baseline="-25000" smtClean="0"/>
              <a:t>2</a:t>
            </a:r>
            <a:r>
              <a:rPr lang="en-US" sz="2800" i="1" smtClean="0"/>
              <a:t>V</a:t>
            </a:r>
            <a:r>
              <a:rPr lang="en-US" sz="2800" baseline="-25000" smtClean="0"/>
              <a:t>2</a:t>
            </a:r>
            <a:endParaRPr lang="en-US" sz="2800" smtClean="0"/>
          </a:p>
          <a:p>
            <a:pPr eaLnBrk="1" hangingPunct="1">
              <a:defRPr/>
            </a:pPr>
            <a:r>
              <a:rPr lang="en-US" sz="2800" smtClean="0"/>
              <a:t>If the pressure of a 2.0-L sample of gas is decreased from 1.2 atm to 0.25 atm at constant temperature, what is the new volume?</a:t>
            </a:r>
          </a:p>
          <a:p>
            <a:pPr eaLnBrk="1" hangingPunct="1">
              <a:defRPr/>
            </a:pPr>
            <a:endParaRPr lang="en-US" sz="2800" smtClean="0"/>
          </a:p>
          <a:p>
            <a:pPr eaLnBrk="1" hangingPunct="1">
              <a:buFont typeface="Wingdings" pitchFamily="2" charset="2"/>
              <a:buNone/>
              <a:defRPr/>
            </a:pPr>
            <a:endParaRPr lang="en-US" smtClean="0"/>
          </a:p>
        </p:txBody>
      </p:sp>
      <p:graphicFrame>
        <p:nvGraphicFramePr>
          <p:cNvPr id="584708" name="Object 4"/>
          <p:cNvGraphicFramePr>
            <a:graphicFrameLocks noChangeAspect="1"/>
          </p:cNvGraphicFramePr>
          <p:nvPr/>
        </p:nvGraphicFramePr>
        <p:xfrm>
          <a:off x="1766888" y="3444875"/>
          <a:ext cx="4468812" cy="2143125"/>
        </p:xfrm>
        <a:graphic>
          <a:graphicData uri="http://schemas.openxmlformats.org/presentationml/2006/ole">
            <mc:AlternateContent xmlns:mc="http://schemas.openxmlformats.org/markup-compatibility/2006">
              <mc:Choice xmlns:v="urn:schemas-microsoft-com:vml" Requires="v">
                <p:oleObj spid="_x0000_s29716" name="Equation" r:id="rId3" imgW="1854200" imgH="889000" progId="Equation.DSMT4">
                  <p:embed/>
                </p:oleObj>
              </mc:Choice>
              <mc:Fallback>
                <p:oleObj name="Equation" r:id="rId3" imgW="1854200" imgH="8890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3444875"/>
                        <a:ext cx="4468812" cy="214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4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B5AEA676-904D-44AF-8C3D-C6986FBF1C15}" type="slidenum">
              <a:rPr lang="en-US"/>
              <a:pPr>
                <a:defRPr/>
              </a:pPr>
              <a:t>28</a:t>
            </a:fld>
            <a:endParaRPr lang="en-US"/>
          </a:p>
        </p:txBody>
      </p:sp>
      <p:sp>
        <p:nvSpPr>
          <p:cNvPr id="711682" name="Rectangle 2"/>
          <p:cNvSpPr>
            <a:spLocks noGrp="1" noChangeArrowheads="1"/>
          </p:cNvSpPr>
          <p:nvPr>
            <p:ph type="title"/>
          </p:nvPr>
        </p:nvSpPr>
        <p:spPr>
          <a:xfrm>
            <a:off x="304800" y="152400"/>
            <a:ext cx="8686800" cy="990600"/>
          </a:xfrm>
        </p:spPr>
        <p:txBody>
          <a:bodyPr/>
          <a:lstStyle/>
          <a:p>
            <a:pPr eaLnBrk="1" hangingPunct="1">
              <a:defRPr/>
            </a:pPr>
            <a:r>
              <a:rPr lang="en-US" sz="4000" dirty="0" smtClean="0"/>
              <a:t>Extra Activity: Boyle’s Law</a:t>
            </a:r>
          </a:p>
        </p:txBody>
      </p:sp>
      <p:sp>
        <p:nvSpPr>
          <p:cNvPr id="711683" name="Rectangle 3"/>
          <p:cNvSpPr>
            <a:spLocks noGrp="1" noChangeArrowheads="1"/>
          </p:cNvSpPr>
          <p:nvPr>
            <p:ph type="body" sz="half" idx="1"/>
          </p:nvPr>
        </p:nvSpPr>
        <p:spPr>
          <a:xfrm>
            <a:off x="152400" y="1371600"/>
            <a:ext cx="8839200" cy="5105400"/>
          </a:xfrm>
        </p:spPr>
        <p:txBody>
          <a:bodyPr/>
          <a:lstStyle/>
          <a:p>
            <a:pPr marL="533400" indent="-533400" eaLnBrk="1" hangingPunct="1">
              <a:defRPr/>
            </a:pPr>
            <a:r>
              <a:rPr lang="en-US" sz="2400" dirty="0" smtClean="0">
                <a:cs typeface="Arial" charset="0"/>
              </a:rPr>
              <a:t>What pressure is needed to compress 455 </a:t>
            </a:r>
            <a:r>
              <a:rPr lang="en-US" sz="2400" dirty="0" err="1" smtClean="0">
                <a:cs typeface="Arial" charset="0"/>
              </a:rPr>
              <a:t>mL</a:t>
            </a:r>
            <a:r>
              <a:rPr lang="en-US" sz="2400" dirty="0" smtClean="0">
                <a:cs typeface="Arial" charset="0"/>
              </a:rPr>
              <a:t> of oxygen gas at 2.50 </a:t>
            </a:r>
            <a:r>
              <a:rPr lang="en-US" sz="2400" dirty="0" err="1" smtClean="0">
                <a:cs typeface="Arial" charset="0"/>
              </a:rPr>
              <a:t>atm</a:t>
            </a:r>
            <a:r>
              <a:rPr lang="en-US" sz="2400" dirty="0" smtClean="0">
                <a:cs typeface="Arial" charset="0"/>
              </a:rPr>
              <a:t> to a volume of 282 </a:t>
            </a:r>
            <a:r>
              <a:rPr lang="en-US" sz="2400" dirty="0" err="1" smtClean="0">
                <a:cs typeface="Arial" charset="0"/>
              </a:rPr>
              <a:t>mL</a:t>
            </a:r>
            <a:r>
              <a:rPr lang="en-US" sz="2400" dirty="0" smtClean="0">
                <a:cs typeface="Arial" charset="0"/>
              </a:rPr>
              <a:t>?</a:t>
            </a:r>
          </a:p>
          <a:p>
            <a:pPr marL="533400" indent="-12700" eaLnBrk="1" hangingPunct="1">
              <a:buFont typeface="Wingdings" pitchFamily="2" charset="2"/>
              <a:buNone/>
              <a:defRPr/>
            </a:pPr>
            <a:r>
              <a:rPr lang="en-US" sz="2800" i="1" dirty="0" smtClean="0">
                <a:solidFill>
                  <a:srgbClr val="FFFF00"/>
                </a:solidFill>
                <a:cs typeface="Arial" charset="0"/>
              </a:rPr>
              <a:t>P</a:t>
            </a:r>
            <a:r>
              <a:rPr lang="en-US" sz="2800" baseline="-25000" dirty="0" smtClean="0">
                <a:solidFill>
                  <a:srgbClr val="FFFF00"/>
                </a:solidFill>
                <a:cs typeface="Arial" charset="0"/>
              </a:rPr>
              <a:t>1</a:t>
            </a:r>
            <a:r>
              <a:rPr lang="en-US" sz="2800" dirty="0" smtClean="0">
                <a:solidFill>
                  <a:srgbClr val="FFFF00"/>
                </a:solidFill>
                <a:cs typeface="Arial" charset="0"/>
              </a:rPr>
              <a:t> = 2.50 </a:t>
            </a:r>
            <a:r>
              <a:rPr lang="en-US" sz="2800" dirty="0" err="1" smtClean="0">
                <a:solidFill>
                  <a:srgbClr val="FFFF00"/>
                </a:solidFill>
                <a:cs typeface="Arial" charset="0"/>
              </a:rPr>
              <a:t>atm</a:t>
            </a:r>
            <a:r>
              <a:rPr lang="en-US" sz="2800" dirty="0" smtClean="0">
                <a:solidFill>
                  <a:srgbClr val="FFFF00"/>
                </a:solidFill>
                <a:cs typeface="Arial" charset="0"/>
              </a:rPr>
              <a:t> 			 </a:t>
            </a:r>
            <a:r>
              <a:rPr lang="en-US" sz="2800" i="1" dirty="0" smtClean="0">
                <a:solidFill>
                  <a:srgbClr val="FFFF00"/>
                </a:solidFill>
                <a:cs typeface="Arial" charset="0"/>
              </a:rPr>
              <a:t>P</a:t>
            </a:r>
            <a:r>
              <a:rPr lang="en-US" sz="2800" baseline="-25000" dirty="0" smtClean="0">
                <a:solidFill>
                  <a:srgbClr val="FFFF00"/>
                </a:solidFill>
                <a:cs typeface="Arial" charset="0"/>
              </a:rPr>
              <a:t>2</a:t>
            </a:r>
            <a:r>
              <a:rPr lang="en-US" sz="2800" dirty="0" smtClean="0">
                <a:solidFill>
                  <a:srgbClr val="FFFF00"/>
                </a:solidFill>
                <a:cs typeface="Arial" charset="0"/>
              </a:rPr>
              <a:t> = ?</a:t>
            </a:r>
          </a:p>
          <a:p>
            <a:pPr marL="533400" indent="-12700" eaLnBrk="1" hangingPunct="1">
              <a:buFont typeface="Wingdings" pitchFamily="2" charset="2"/>
              <a:buNone/>
              <a:defRPr/>
            </a:pPr>
            <a:r>
              <a:rPr lang="en-US" sz="2800" i="1" dirty="0" smtClean="0">
                <a:solidFill>
                  <a:srgbClr val="FFFF00"/>
                </a:solidFill>
                <a:cs typeface="Arial" charset="0"/>
              </a:rPr>
              <a:t>V</a:t>
            </a:r>
            <a:r>
              <a:rPr lang="en-US" sz="2800" baseline="-25000" dirty="0" smtClean="0">
                <a:solidFill>
                  <a:srgbClr val="FFFF00"/>
                </a:solidFill>
                <a:cs typeface="Arial" charset="0"/>
              </a:rPr>
              <a:t>1</a:t>
            </a:r>
            <a:r>
              <a:rPr lang="en-US" sz="2800" dirty="0" smtClean="0">
                <a:solidFill>
                  <a:srgbClr val="FFFF00"/>
                </a:solidFill>
                <a:cs typeface="Arial" charset="0"/>
              </a:rPr>
              <a:t> = 455 </a:t>
            </a:r>
            <a:r>
              <a:rPr lang="en-US" sz="2800" dirty="0" err="1" smtClean="0">
                <a:solidFill>
                  <a:srgbClr val="FFFF00"/>
                </a:solidFill>
                <a:cs typeface="Arial" charset="0"/>
              </a:rPr>
              <a:t>mL</a:t>
            </a:r>
            <a:r>
              <a:rPr lang="en-US" sz="2800" dirty="0" smtClean="0">
                <a:solidFill>
                  <a:srgbClr val="FFFF00"/>
                </a:solidFill>
                <a:cs typeface="Arial" charset="0"/>
              </a:rPr>
              <a:t>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 = 282 </a:t>
            </a:r>
            <a:r>
              <a:rPr lang="en-US" sz="2800" dirty="0" err="1" smtClean="0">
                <a:solidFill>
                  <a:srgbClr val="FFFF00"/>
                </a:solidFill>
                <a:cs typeface="Arial" charset="0"/>
              </a:rPr>
              <a:t>mL</a:t>
            </a:r>
            <a:r>
              <a:rPr lang="en-US" sz="2800" dirty="0" smtClean="0">
                <a:solidFill>
                  <a:srgbClr val="FFFF00"/>
                </a:solidFill>
                <a:cs typeface="Arial" charset="0"/>
              </a:rPr>
              <a:t> </a:t>
            </a:r>
          </a:p>
          <a:p>
            <a:pPr marL="533400" indent="-12700" eaLnBrk="1" hangingPunct="1">
              <a:spcBef>
                <a:spcPts val="1800"/>
              </a:spcBef>
              <a:spcAft>
                <a:spcPts val="1800"/>
              </a:spcAft>
              <a:buFont typeface="Wingdings" pitchFamily="2" charset="2"/>
              <a:buNone/>
              <a:defRPr/>
            </a:pPr>
            <a:r>
              <a:rPr lang="en-US" sz="2800" dirty="0" smtClean="0">
                <a:solidFill>
                  <a:srgbClr val="FFFF00"/>
                </a:solidFill>
                <a:cs typeface="Arial" charset="0"/>
              </a:rPr>
              <a:t>Using Boyle’s Law:  </a:t>
            </a:r>
            <a:r>
              <a:rPr lang="en-US" sz="2800" i="1" dirty="0" smtClean="0">
                <a:solidFill>
                  <a:srgbClr val="FFFF00"/>
                </a:solidFill>
                <a:cs typeface="Arial" charset="0"/>
              </a:rPr>
              <a:t>P</a:t>
            </a:r>
            <a:r>
              <a:rPr lang="en-US" sz="2800" baseline="-25000" dirty="0" smtClean="0">
                <a:solidFill>
                  <a:srgbClr val="FFFF00"/>
                </a:solidFill>
                <a:cs typeface="Arial" charset="0"/>
              </a:rPr>
              <a:t>1</a:t>
            </a:r>
            <a:r>
              <a:rPr lang="en-US" sz="2800" i="1" dirty="0" smtClean="0">
                <a:solidFill>
                  <a:srgbClr val="FFFF00"/>
                </a:solidFill>
                <a:cs typeface="Arial" charset="0"/>
              </a:rPr>
              <a:t>V</a:t>
            </a:r>
            <a:r>
              <a:rPr lang="en-US" sz="2800" baseline="-25000" dirty="0" smtClean="0">
                <a:solidFill>
                  <a:srgbClr val="FFFF00"/>
                </a:solidFill>
                <a:cs typeface="Arial" charset="0"/>
              </a:rPr>
              <a:t>1</a:t>
            </a:r>
            <a:r>
              <a:rPr lang="en-US" sz="2800" dirty="0" smtClean="0">
                <a:solidFill>
                  <a:srgbClr val="FFFF00"/>
                </a:solidFill>
                <a:cs typeface="Arial" charset="0"/>
              </a:rPr>
              <a:t> = </a:t>
            </a:r>
            <a:r>
              <a:rPr lang="en-US" sz="2800" i="1" dirty="0" smtClean="0">
                <a:solidFill>
                  <a:srgbClr val="FFFF00"/>
                </a:solidFill>
                <a:cs typeface="Arial" charset="0"/>
              </a:rPr>
              <a:t>P</a:t>
            </a:r>
            <a:r>
              <a:rPr lang="en-US" sz="2800" baseline="-25000" dirty="0" smtClean="0">
                <a:solidFill>
                  <a:srgbClr val="FFFF00"/>
                </a:solidFill>
                <a:cs typeface="Arial" charset="0"/>
              </a:rPr>
              <a:t>2</a:t>
            </a:r>
            <a:r>
              <a:rPr lang="en-US" sz="2800" i="1" dirty="0" smtClean="0">
                <a:solidFill>
                  <a:srgbClr val="FFFF00"/>
                </a:solidFill>
                <a:cs typeface="Arial" charset="0"/>
              </a:rPr>
              <a:t>V</a:t>
            </a:r>
            <a:r>
              <a:rPr lang="en-US" sz="2800" baseline="-25000" dirty="0" smtClean="0">
                <a:solidFill>
                  <a:srgbClr val="FFFF00"/>
                </a:solidFill>
                <a:cs typeface="Arial" charset="0"/>
              </a:rPr>
              <a:t>2</a:t>
            </a:r>
          </a:p>
          <a:p>
            <a:pPr marL="533400" indent="-12700" eaLnBrk="1" hangingPunct="1">
              <a:buFontTx/>
              <a:buNone/>
              <a:defRPr/>
            </a:pPr>
            <a:r>
              <a:rPr lang="en-US" sz="2800" dirty="0" smtClean="0">
                <a:solidFill>
                  <a:srgbClr val="FFFF00"/>
                </a:solidFill>
                <a:cs typeface="Arial" charset="0"/>
              </a:rPr>
              <a:t>Solving for </a:t>
            </a:r>
            <a:r>
              <a:rPr lang="en-US" sz="2800" i="1" dirty="0" smtClean="0">
                <a:solidFill>
                  <a:srgbClr val="FFFF00"/>
                </a:solidFill>
                <a:cs typeface="Arial" charset="0"/>
              </a:rPr>
              <a:t>P</a:t>
            </a:r>
            <a:r>
              <a:rPr lang="en-US" sz="2800" baseline="-25000" dirty="0" smtClean="0">
                <a:solidFill>
                  <a:srgbClr val="FFFF00"/>
                </a:solidFill>
                <a:cs typeface="Arial" charset="0"/>
              </a:rPr>
              <a:t>2</a:t>
            </a:r>
            <a:r>
              <a:rPr lang="en-US" sz="2800" dirty="0" smtClean="0">
                <a:solidFill>
                  <a:srgbClr val="FFFF00"/>
                </a:solidFill>
                <a:cs typeface="Arial" charset="0"/>
              </a:rPr>
              <a:t>:	</a:t>
            </a:r>
          </a:p>
          <a:p>
            <a:pPr marL="533400" indent="-533400" eaLnBrk="1" hangingPunct="1">
              <a:buFont typeface="Wingdings" pitchFamily="2" charset="2"/>
              <a:buNone/>
              <a:defRPr/>
            </a:pPr>
            <a:r>
              <a:rPr lang="en-US" sz="2800" dirty="0" smtClean="0">
                <a:solidFill>
                  <a:srgbClr val="FFFF00"/>
                </a:solidFill>
                <a:cs typeface="Arial" charset="0"/>
              </a:rPr>
              <a:t>				</a:t>
            </a:r>
          </a:p>
        </p:txBody>
      </p:sp>
      <p:graphicFrame>
        <p:nvGraphicFramePr>
          <p:cNvPr id="31749" name="Object 5"/>
          <p:cNvGraphicFramePr>
            <a:graphicFrameLocks noChangeAspect="1"/>
          </p:cNvGraphicFramePr>
          <p:nvPr/>
        </p:nvGraphicFramePr>
        <p:xfrm>
          <a:off x="3754438" y="4114800"/>
          <a:ext cx="4989512" cy="1960562"/>
        </p:xfrm>
        <a:graphic>
          <a:graphicData uri="http://schemas.openxmlformats.org/presentationml/2006/ole">
            <mc:AlternateContent xmlns:mc="http://schemas.openxmlformats.org/markup-compatibility/2006">
              <mc:Choice xmlns:v="urn:schemas-microsoft-com:vml" Requires="v">
                <p:oleObj spid="_x0000_s31764" name="Equation" r:id="rId4" imgW="2260600" imgH="889000" progId="Equation.DSMT4">
                  <p:embed/>
                </p:oleObj>
              </mc:Choice>
              <mc:Fallback>
                <p:oleObj name="Equation" r:id="rId4" imgW="2260600" imgH="8890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438" y="4114800"/>
                        <a:ext cx="4989512" cy="196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16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16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16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9-</a:t>
            </a:r>
            <a:fld id="{38B79DC1-C084-4EFF-BF32-933FD4E7C560}" type="slidenum">
              <a:rPr lang="en-US"/>
              <a:pPr>
                <a:defRPr/>
              </a:pPr>
              <a:t>29</a:t>
            </a:fld>
            <a:endParaRPr lang="en-US"/>
          </a:p>
        </p:txBody>
      </p:sp>
      <p:sp>
        <p:nvSpPr>
          <p:cNvPr id="842754" name="Rectangle 2"/>
          <p:cNvSpPr>
            <a:spLocks noGrp="1" noChangeArrowheads="1"/>
          </p:cNvSpPr>
          <p:nvPr>
            <p:ph type="title"/>
          </p:nvPr>
        </p:nvSpPr>
        <p:spPr/>
        <p:txBody>
          <a:bodyPr/>
          <a:lstStyle/>
          <a:p>
            <a:pPr eaLnBrk="1" hangingPunct="1">
              <a:defRPr/>
            </a:pPr>
            <a:r>
              <a:rPr lang="en-US" sz="4000" dirty="0" smtClean="0"/>
              <a:t>Boyle’s Law Application</a:t>
            </a:r>
            <a:endParaRPr lang="en-US" sz="4000" dirty="0" smtClean="0">
              <a:solidFill>
                <a:schemeClr val="folHlink"/>
              </a:solidFill>
            </a:endParaRPr>
          </a:p>
        </p:txBody>
      </p:sp>
      <p:sp>
        <p:nvSpPr>
          <p:cNvPr id="842755" name="Rectangle 3"/>
          <p:cNvSpPr>
            <a:spLocks noGrp="1" noChangeArrowheads="1"/>
          </p:cNvSpPr>
          <p:nvPr>
            <p:ph type="body" sz="half" idx="1"/>
          </p:nvPr>
        </p:nvSpPr>
        <p:spPr/>
        <p:txBody>
          <a:bodyPr/>
          <a:lstStyle/>
          <a:p>
            <a:pPr eaLnBrk="1" hangingPunct="1">
              <a:defRPr/>
            </a:pPr>
            <a:r>
              <a:rPr lang="en-US" dirty="0" smtClean="0"/>
              <a:t>Use Boyle’s Law to explain why potato chip bags are puffier with greater volume at higher altitudes.</a:t>
            </a:r>
          </a:p>
          <a:p>
            <a:pPr eaLnBrk="1" hangingPunct="1">
              <a:defRPr/>
            </a:pPr>
            <a:r>
              <a:rPr lang="en-US" dirty="0" smtClean="0">
                <a:solidFill>
                  <a:srgbClr val="FFFF00"/>
                </a:solidFill>
              </a:rPr>
              <a:t>The lower atmospheric pressure causes the particles to spread out and occupy a larger volume.</a:t>
            </a:r>
          </a:p>
        </p:txBody>
      </p:sp>
      <p:sp>
        <p:nvSpPr>
          <p:cNvPr id="842756" name="Rectangle 4"/>
          <p:cNvSpPr>
            <a:spLocks noGrp="1" noChangeArrowheads="1"/>
          </p:cNvSpPr>
          <p:nvPr>
            <p:ph type="body" sz="half" idx="2"/>
          </p:nvPr>
        </p:nvSpPr>
        <p:spPr/>
        <p:txBody>
          <a:bodyPr/>
          <a:lstStyle/>
          <a:p>
            <a:pPr eaLnBrk="1" hangingPunct="1">
              <a:buFont typeface="Wingdings" pitchFamily="2" charset="2"/>
              <a:buNone/>
              <a:defRPr/>
            </a:pPr>
            <a:r>
              <a:rPr lang="en-US" smtClean="0"/>
              <a:t>	</a:t>
            </a:r>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grpSp>
        <p:nvGrpSpPr>
          <p:cNvPr id="5" name="Group 4"/>
          <p:cNvGrpSpPr/>
          <p:nvPr/>
        </p:nvGrpSpPr>
        <p:grpSpPr>
          <a:xfrm>
            <a:off x="5804384" y="1360157"/>
            <a:ext cx="2273448" cy="4896512"/>
            <a:chOff x="6603672" y="1866900"/>
            <a:chExt cx="1892809" cy="40767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672" y="1866900"/>
              <a:ext cx="1892808" cy="1905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673" y="4038600"/>
              <a:ext cx="1892808" cy="1905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2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1CCD9345-5655-4C62-805B-6FAC077EB8D8}" type="slidenum">
              <a:rPr lang="en-US"/>
              <a:pPr>
                <a:defRPr/>
              </a:pPr>
              <a:t>3</a:t>
            </a:fld>
            <a:endParaRPr lang="en-US"/>
          </a:p>
        </p:txBody>
      </p:sp>
      <p:sp>
        <p:nvSpPr>
          <p:cNvPr id="558082" name="Rectangle 2"/>
          <p:cNvSpPr>
            <a:spLocks noGrp="1" noChangeArrowheads="1"/>
          </p:cNvSpPr>
          <p:nvPr>
            <p:ph type="title"/>
          </p:nvPr>
        </p:nvSpPr>
        <p:spPr>
          <a:xfrm>
            <a:off x="609600" y="0"/>
            <a:ext cx="8534400" cy="1371600"/>
          </a:xfrm>
        </p:spPr>
        <p:txBody>
          <a:bodyPr/>
          <a:lstStyle/>
          <a:p>
            <a:pPr algn="l" eaLnBrk="1" hangingPunct="1">
              <a:defRPr/>
            </a:pPr>
            <a:r>
              <a:rPr lang="en-US" smtClean="0"/>
              <a:t>Chapter 9 Topics:</a:t>
            </a:r>
          </a:p>
        </p:txBody>
      </p:sp>
      <p:sp>
        <p:nvSpPr>
          <p:cNvPr id="558083"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US" smtClean="0">
                <a:solidFill>
                  <a:srgbClr val="FFFF00"/>
                </a:solidFill>
              </a:rPr>
              <a:t>The Behavior of Gases</a:t>
            </a:r>
          </a:p>
          <a:p>
            <a:pPr marL="609600" indent="-609600" eaLnBrk="1" hangingPunct="1">
              <a:buFont typeface="Wingdings" pitchFamily="2" charset="2"/>
              <a:buAutoNum type="arabicPeriod"/>
              <a:defRPr/>
            </a:pPr>
            <a:r>
              <a:rPr lang="en-US" smtClean="0">
                <a:solidFill>
                  <a:srgbClr val="FFFF00"/>
                </a:solidFill>
              </a:rPr>
              <a:t>Factors that Affect the Properties of Gases</a:t>
            </a:r>
          </a:p>
          <a:p>
            <a:pPr marL="609600" indent="-609600" eaLnBrk="1" hangingPunct="1">
              <a:buFont typeface="Wingdings" pitchFamily="2" charset="2"/>
              <a:buAutoNum type="arabicPeriod"/>
              <a:defRPr/>
            </a:pPr>
            <a:r>
              <a:rPr lang="en-US" smtClean="0">
                <a:solidFill>
                  <a:srgbClr val="FFFF00"/>
                </a:solidFill>
              </a:rPr>
              <a:t>The Ideal Gas Law</a:t>
            </a:r>
          </a:p>
          <a:p>
            <a:pPr marL="609600" indent="-609600" eaLnBrk="1" hangingPunct="1">
              <a:buFont typeface="Wingdings" pitchFamily="2" charset="2"/>
              <a:buAutoNum type="arabicPeriod"/>
              <a:defRPr/>
            </a:pPr>
            <a:r>
              <a:rPr lang="en-US" smtClean="0">
                <a:solidFill>
                  <a:srgbClr val="FFFF00"/>
                </a:solidFill>
              </a:rPr>
              <a:t>Kinetic-Molecular Theory of Gases</a:t>
            </a:r>
          </a:p>
          <a:p>
            <a:pPr marL="609600" indent="-609600" eaLnBrk="1" hangingPunct="1">
              <a:buFont typeface="Wingdings" pitchFamily="2" charset="2"/>
              <a:buAutoNum type="arabicPeriod"/>
              <a:defRPr/>
            </a:pPr>
            <a:r>
              <a:rPr lang="en-US" smtClean="0">
                <a:solidFill>
                  <a:srgbClr val="FFFF00"/>
                </a:solidFill>
              </a:rPr>
              <a:t>Gases and Chemical Reactions</a:t>
            </a:r>
          </a:p>
          <a:p>
            <a:pPr marL="609600" indent="-609600" eaLnBrk="1" hangingPunct="1">
              <a:buFont typeface="Wingdings" pitchFamily="2" charset="2"/>
              <a:buAutoNum type="arabicPeriod"/>
              <a:defRPr/>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9-</a:t>
            </a:r>
            <a:fld id="{12C4D131-4BA8-47D7-9250-5ED030193D9B}" type="slidenum">
              <a:rPr lang="en-US"/>
              <a:pPr>
                <a:defRPr/>
              </a:pPr>
              <a:t>30</a:t>
            </a:fld>
            <a:endParaRPr lang="en-US"/>
          </a:p>
        </p:txBody>
      </p:sp>
      <p:sp>
        <p:nvSpPr>
          <p:cNvPr id="585730" name="Rectangle 2"/>
          <p:cNvSpPr>
            <a:spLocks noGrp="1" noChangeArrowheads="1"/>
          </p:cNvSpPr>
          <p:nvPr>
            <p:ph type="title"/>
          </p:nvPr>
        </p:nvSpPr>
        <p:spPr/>
        <p:txBody>
          <a:bodyPr/>
          <a:lstStyle/>
          <a:p>
            <a:pPr eaLnBrk="1" hangingPunct="1">
              <a:defRPr/>
            </a:pPr>
            <a:r>
              <a:rPr lang="en-US" smtClean="0"/>
              <a:t>Volume and Temperature</a:t>
            </a:r>
          </a:p>
        </p:txBody>
      </p:sp>
      <p:sp>
        <p:nvSpPr>
          <p:cNvPr id="585731" name="Rectangle 3"/>
          <p:cNvSpPr>
            <a:spLocks noGrp="1" noChangeArrowheads="1"/>
          </p:cNvSpPr>
          <p:nvPr>
            <p:ph type="body" sz="half" idx="1"/>
          </p:nvPr>
        </p:nvSpPr>
        <p:spPr/>
        <p:txBody>
          <a:bodyPr/>
          <a:lstStyle/>
          <a:p>
            <a:pPr eaLnBrk="1" hangingPunct="1">
              <a:defRPr/>
            </a:pPr>
            <a:r>
              <a:rPr lang="en-US" sz="2800" dirty="0" smtClean="0"/>
              <a:t>What is the relationship between volume and temperature (at constant pressure)?</a:t>
            </a:r>
          </a:p>
        </p:txBody>
      </p:sp>
      <p:sp>
        <p:nvSpPr>
          <p:cNvPr id="34821" name="Text Box 5"/>
          <p:cNvSpPr txBox="1">
            <a:spLocks noChangeArrowheads="1"/>
          </p:cNvSpPr>
          <p:nvPr/>
        </p:nvSpPr>
        <p:spPr bwMode="auto">
          <a:xfrm>
            <a:off x="7772400" y="54102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9.17</a:t>
            </a:r>
          </a:p>
        </p:txBody>
      </p:sp>
      <p:sp>
        <p:nvSpPr>
          <p:cNvPr id="585737" name="Text Box 9"/>
          <p:cNvSpPr txBox="1">
            <a:spLocks noChangeArrowheads="1"/>
          </p:cNvSpPr>
          <p:nvPr/>
        </p:nvSpPr>
        <p:spPr bwMode="auto">
          <a:xfrm>
            <a:off x="609600" y="4419600"/>
            <a:ext cx="4130675" cy="946150"/>
          </a:xfrm>
          <a:prstGeom prst="rect">
            <a:avLst/>
          </a:prstGeom>
          <a:noFill/>
          <a:ln w="9525">
            <a:noFill/>
            <a:miter lim="800000"/>
            <a:headEnd/>
            <a:tailEnd/>
          </a:ln>
        </p:spPr>
        <p:txBody>
          <a:bodyPr>
            <a:spAutoFit/>
          </a:bodyPr>
          <a:lstStyle/>
          <a:p>
            <a:r>
              <a:rPr lang="en-US" altLang="en-US" sz="2800" b="1" baseline="0" dirty="0">
                <a:solidFill>
                  <a:srgbClr val="FFFF00"/>
                </a:solidFill>
                <a:effectLst>
                  <a:outerShdw blurRad="38100" dist="38100" dir="2700000" algn="tl">
                    <a:srgbClr val="000000">
                      <a:alpha val="43137"/>
                    </a:srgbClr>
                  </a:outerShdw>
                </a:effectLst>
              </a:rPr>
              <a:t>As temperature increases, volume increases.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809" y="1447800"/>
            <a:ext cx="251568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9-</a:t>
            </a:r>
            <a:fld id="{98452BD9-D268-4F8F-BB59-C5966A81E2CA}" type="slidenum">
              <a:rPr lang="en-US"/>
              <a:pPr>
                <a:defRPr/>
              </a:pPr>
              <a:t>31</a:t>
            </a:fld>
            <a:endParaRPr lang="en-US"/>
          </a:p>
        </p:txBody>
      </p:sp>
      <p:sp>
        <p:nvSpPr>
          <p:cNvPr id="586754" name="Rectangle 2"/>
          <p:cNvSpPr>
            <a:spLocks noGrp="1" noChangeArrowheads="1"/>
          </p:cNvSpPr>
          <p:nvPr>
            <p:ph type="title"/>
          </p:nvPr>
        </p:nvSpPr>
        <p:spPr/>
        <p:txBody>
          <a:bodyPr/>
          <a:lstStyle/>
          <a:p>
            <a:pPr eaLnBrk="1" hangingPunct="1">
              <a:defRPr/>
            </a:pPr>
            <a:r>
              <a:rPr lang="en-US" smtClean="0"/>
              <a:t>Charles’s Law</a:t>
            </a:r>
          </a:p>
        </p:txBody>
      </p:sp>
      <p:sp>
        <p:nvSpPr>
          <p:cNvPr id="586755" name="Rectangle 3"/>
          <p:cNvSpPr>
            <a:spLocks noGrp="1" noChangeArrowheads="1"/>
          </p:cNvSpPr>
          <p:nvPr>
            <p:ph type="body" sz="half" idx="1"/>
          </p:nvPr>
        </p:nvSpPr>
        <p:spPr>
          <a:xfrm>
            <a:off x="228600" y="1600200"/>
            <a:ext cx="3657600" cy="4530725"/>
          </a:xfrm>
        </p:spPr>
        <p:txBody>
          <a:bodyPr/>
          <a:lstStyle/>
          <a:p>
            <a:pPr eaLnBrk="1" hangingPunct="1">
              <a:defRPr/>
            </a:pPr>
            <a:r>
              <a:rPr lang="en-US" sz="2400" i="1" dirty="0" smtClean="0"/>
              <a:t>V</a:t>
            </a:r>
            <a:r>
              <a:rPr lang="en-US" sz="2400" dirty="0" smtClean="0"/>
              <a:t> </a:t>
            </a:r>
            <a:r>
              <a:rPr lang="en-US" dirty="0" smtClean="0">
                <a:sym typeface="MT Symbol" pitchFamily="82" charset="2"/>
              </a:rPr>
              <a:t></a:t>
            </a:r>
            <a:r>
              <a:rPr lang="en-US" sz="2400" dirty="0" smtClean="0">
                <a:sym typeface="MT Symbol" pitchFamily="82" charset="2"/>
              </a:rPr>
              <a:t> </a:t>
            </a:r>
            <a:r>
              <a:rPr lang="en-US" sz="2400" i="1" dirty="0" smtClean="0">
                <a:sym typeface="MT Symbol" pitchFamily="82" charset="2"/>
              </a:rPr>
              <a:t>T</a:t>
            </a:r>
            <a:endParaRPr lang="en-US" sz="2400" i="1" dirty="0" smtClean="0"/>
          </a:p>
          <a:p>
            <a:pPr eaLnBrk="1" hangingPunct="1">
              <a:defRPr/>
            </a:pPr>
            <a:r>
              <a:rPr lang="en-US" sz="2400" i="1" dirty="0" smtClean="0"/>
              <a:t>V/T</a:t>
            </a:r>
            <a:r>
              <a:rPr lang="en-US" sz="2400" dirty="0" smtClean="0"/>
              <a:t> = constant</a:t>
            </a:r>
          </a:p>
          <a:p>
            <a:pPr eaLnBrk="1" hangingPunct="1">
              <a:defRPr/>
            </a:pPr>
            <a:r>
              <a:rPr lang="en-US" sz="2400" i="1" dirty="0" smtClean="0"/>
              <a:t>V</a:t>
            </a:r>
            <a:r>
              <a:rPr lang="en-US" sz="2400" dirty="0" smtClean="0"/>
              <a:t> = constant </a:t>
            </a:r>
            <a:r>
              <a:rPr lang="en-US" sz="2400" dirty="0" smtClean="0">
                <a:cs typeface="Times New Roman" pitchFamily="18" charset="0"/>
              </a:rPr>
              <a:t>× </a:t>
            </a:r>
            <a:r>
              <a:rPr lang="en-US" sz="2400" i="1" dirty="0" smtClean="0">
                <a:cs typeface="Times New Roman" pitchFamily="18" charset="0"/>
              </a:rPr>
              <a:t>T</a:t>
            </a:r>
          </a:p>
          <a:p>
            <a:pPr eaLnBrk="1" hangingPunct="1">
              <a:defRPr/>
            </a:pPr>
            <a:r>
              <a:rPr lang="en-US" sz="2400" i="1" dirty="0" smtClean="0">
                <a:cs typeface="Times New Roman" pitchFamily="18" charset="0"/>
              </a:rPr>
              <a:t>T</a:t>
            </a:r>
            <a:r>
              <a:rPr lang="en-US" sz="2400" dirty="0" smtClean="0">
                <a:cs typeface="Times New Roman" pitchFamily="18" charset="0"/>
              </a:rPr>
              <a:t> = constant × </a:t>
            </a:r>
            <a:r>
              <a:rPr lang="en-US" sz="2400" i="1" dirty="0" smtClean="0">
                <a:cs typeface="Times New Roman" pitchFamily="18" charset="0"/>
              </a:rPr>
              <a:t>V</a:t>
            </a:r>
          </a:p>
          <a:p>
            <a:pPr eaLnBrk="1" hangingPunct="1">
              <a:defRPr/>
            </a:pPr>
            <a:endParaRPr lang="en-US" sz="2400" dirty="0" smtClean="0">
              <a:cs typeface="Times New Roman" pitchFamily="18" charset="0"/>
            </a:endParaRPr>
          </a:p>
          <a:p>
            <a:pPr eaLnBrk="1" hangingPunct="1">
              <a:defRPr/>
            </a:pPr>
            <a:endParaRPr lang="en-US" sz="2400" dirty="0" smtClean="0">
              <a:cs typeface="Times New Roman" pitchFamily="18" charset="0"/>
            </a:endParaRPr>
          </a:p>
          <a:p>
            <a:pPr eaLnBrk="1" hangingPunct="1">
              <a:defRPr/>
            </a:pPr>
            <a:endParaRPr lang="en-US" sz="2400" dirty="0" smtClean="0">
              <a:cs typeface="Times New Roman" pitchFamily="18" charset="0"/>
            </a:endParaRPr>
          </a:p>
          <a:p>
            <a:pPr eaLnBrk="1" hangingPunct="1">
              <a:defRPr/>
            </a:pPr>
            <a:endParaRPr lang="en-US" sz="2400" dirty="0" smtClean="0">
              <a:cs typeface="Times New Roman" pitchFamily="18" charset="0"/>
            </a:endParaRPr>
          </a:p>
          <a:p>
            <a:pPr eaLnBrk="1" hangingPunct="1">
              <a:defRPr/>
            </a:pPr>
            <a:r>
              <a:rPr lang="en-US" sz="2400" dirty="0" smtClean="0">
                <a:cs typeface="Times New Roman" pitchFamily="18" charset="0"/>
              </a:rPr>
              <a:t>Temperature must be in units of Kelvin.  Why?</a:t>
            </a:r>
          </a:p>
        </p:txBody>
      </p:sp>
      <p:graphicFrame>
        <p:nvGraphicFramePr>
          <p:cNvPr id="35846" name="Object 5"/>
          <p:cNvGraphicFramePr>
            <a:graphicFrameLocks noGrp="1" noChangeAspect="1"/>
          </p:cNvGraphicFramePr>
          <p:nvPr>
            <p:ph sz="quarter" idx="3"/>
          </p:nvPr>
        </p:nvGraphicFramePr>
        <p:xfrm>
          <a:off x="1143000" y="3565525"/>
          <a:ext cx="1219200" cy="1055688"/>
        </p:xfrm>
        <a:graphic>
          <a:graphicData uri="http://schemas.openxmlformats.org/presentationml/2006/ole">
            <mc:AlternateContent xmlns:mc="http://schemas.openxmlformats.org/markup-compatibility/2006">
              <mc:Choice xmlns:v="urn:schemas-microsoft-com:vml" Requires="v">
                <p:oleObj spid="_x0000_s35861" name="Equation" r:id="rId4" imgW="495085" imgH="431613" progId="Equation.DSMT4">
                  <p:embed/>
                </p:oleObj>
              </mc:Choice>
              <mc:Fallback>
                <p:oleObj name="Equation" r:id="rId4" imgW="495085" imgH="431613" progId="Equation.DSMT4">
                  <p:embed/>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65525"/>
                        <a:ext cx="1219200" cy="105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Text Box 6"/>
          <p:cNvSpPr txBox="1">
            <a:spLocks noChangeArrowheads="1"/>
          </p:cNvSpPr>
          <p:nvPr/>
        </p:nvSpPr>
        <p:spPr bwMode="auto">
          <a:xfrm>
            <a:off x="4724400" y="5257800"/>
            <a:ext cx="3810000" cy="457200"/>
          </a:xfrm>
          <a:prstGeom prst="rect">
            <a:avLst/>
          </a:prstGeom>
          <a:noFill/>
          <a:ln w="9525">
            <a:noFill/>
            <a:miter lim="800000"/>
            <a:headEnd/>
            <a:tailEnd/>
          </a:ln>
        </p:spPr>
        <p:txBody>
          <a:bodyPr wrap="none">
            <a:spAutoFit/>
          </a:bodyPr>
          <a:lstStyle/>
          <a:p>
            <a:r>
              <a:rPr lang="en-US" altLang="en-US" sz="2400" b="1" baseline="0"/>
              <a:t>V vs. T at constant pressure</a:t>
            </a:r>
          </a:p>
        </p:txBody>
      </p:sp>
      <p:sp>
        <p:nvSpPr>
          <p:cNvPr id="35848" name="Text Box 7"/>
          <p:cNvSpPr txBox="1">
            <a:spLocks noChangeArrowheads="1"/>
          </p:cNvSpPr>
          <p:nvPr/>
        </p:nvSpPr>
        <p:spPr bwMode="auto">
          <a:xfrm>
            <a:off x="7543800" y="15240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9.18</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374" y="1981200"/>
            <a:ext cx="4210426" cy="3200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67C799A6-77B3-4D60-9EA8-FC1F650D3006}" type="slidenum">
              <a:rPr lang="en-US"/>
              <a:pPr>
                <a:defRPr/>
              </a:pPr>
              <a:t>32</a:t>
            </a:fld>
            <a:endParaRPr lang="en-US"/>
          </a:p>
        </p:txBody>
      </p:sp>
      <p:sp>
        <p:nvSpPr>
          <p:cNvPr id="715778" name="Rectangle 2"/>
          <p:cNvSpPr>
            <a:spLocks noGrp="1" noChangeArrowheads="1"/>
          </p:cNvSpPr>
          <p:nvPr>
            <p:ph type="title"/>
          </p:nvPr>
        </p:nvSpPr>
        <p:spPr>
          <a:xfrm>
            <a:off x="152400" y="152400"/>
            <a:ext cx="8839200" cy="685800"/>
          </a:xfrm>
        </p:spPr>
        <p:txBody>
          <a:bodyPr/>
          <a:lstStyle/>
          <a:p>
            <a:pPr eaLnBrk="1" hangingPunct="1">
              <a:defRPr/>
            </a:pPr>
            <a:r>
              <a:rPr lang="en-US" sz="4000" dirty="0" smtClean="0"/>
              <a:t>Activity: Charles’s Law</a:t>
            </a:r>
          </a:p>
        </p:txBody>
      </p:sp>
      <p:sp>
        <p:nvSpPr>
          <p:cNvPr id="715779" name="Rectangle 3"/>
          <p:cNvSpPr>
            <a:spLocks noGrp="1" noChangeArrowheads="1"/>
          </p:cNvSpPr>
          <p:nvPr>
            <p:ph type="body" sz="half" idx="1"/>
          </p:nvPr>
        </p:nvSpPr>
        <p:spPr>
          <a:xfrm>
            <a:off x="533400" y="990600"/>
            <a:ext cx="8153400" cy="5486400"/>
          </a:xfrm>
        </p:spPr>
        <p:txBody>
          <a:bodyPr/>
          <a:lstStyle/>
          <a:p>
            <a:pPr marL="0" indent="0" eaLnBrk="1" hangingPunct="1">
              <a:buClr>
                <a:schemeClr val="tx1"/>
              </a:buClr>
              <a:buNone/>
              <a:defRPr/>
            </a:pPr>
            <a:r>
              <a:rPr lang="en-US" sz="2400" dirty="0" smtClean="0">
                <a:cs typeface="Arial" charset="0"/>
              </a:rPr>
              <a:t>A sample of carbon monoxide gas occupies 150.0 </a:t>
            </a:r>
            <a:r>
              <a:rPr lang="en-US" sz="2400" dirty="0" err="1" smtClean="0">
                <a:cs typeface="Arial" charset="0"/>
              </a:rPr>
              <a:t>mL</a:t>
            </a:r>
            <a:r>
              <a:rPr lang="en-US" sz="2400" dirty="0" smtClean="0">
                <a:cs typeface="Arial" charset="0"/>
              </a:rPr>
              <a:t> at 25.0°C.  It is then cooled at constant pressure until it occupies 100.0 </a:t>
            </a:r>
            <a:r>
              <a:rPr lang="en-US" sz="2400" dirty="0" err="1" smtClean="0">
                <a:cs typeface="Arial" charset="0"/>
              </a:rPr>
              <a:t>mL.</a:t>
            </a:r>
            <a:r>
              <a:rPr lang="en-US" sz="2400" dirty="0" smtClean="0">
                <a:cs typeface="Arial" charset="0"/>
              </a:rPr>
              <a:t>  What is the new temperature in degrees Celsius?</a:t>
            </a:r>
          </a:p>
          <a:p>
            <a:pPr marL="533400" indent="-533400" eaLnBrk="1" hangingPunct="1">
              <a:buFontTx/>
              <a:buNone/>
              <a:defRPr/>
            </a:pPr>
            <a:endParaRPr lang="en-US" sz="2400" dirty="0" smtClean="0">
              <a:solidFill>
                <a:srgbClr val="FFFF00"/>
              </a:solidFill>
              <a:cs typeface="Arial" charset="0"/>
            </a:endParaRPr>
          </a:p>
          <a:p>
            <a:pPr marL="533400" indent="-533400" eaLnBrk="1" hangingPunct="1">
              <a:buFontTx/>
              <a:buNone/>
              <a:defRPr/>
            </a:pPr>
            <a:r>
              <a:rPr lang="en-US" sz="2400" dirty="0" smtClean="0">
                <a:solidFill>
                  <a:srgbClr val="FFFF00"/>
                </a:solidFill>
                <a:cs typeface="Arial" charset="0"/>
              </a:rPr>
              <a:t>You MUST convert temperatures to </a:t>
            </a:r>
            <a:r>
              <a:rPr lang="en-US" sz="2400" dirty="0" err="1" smtClean="0">
                <a:solidFill>
                  <a:srgbClr val="FFFF00"/>
                </a:solidFill>
                <a:cs typeface="Arial" charset="0"/>
              </a:rPr>
              <a:t>kelvins</a:t>
            </a:r>
            <a:r>
              <a:rPr lang="en-US" sz="2400" dirty="0" smtClean="0">
                <a:solidFill>
                  <a:srgbClr val="FFFF00"/>
                </a:solidFill>
                <a:cs typeface="Arial" charset="0"/>
              </a:rPr>
              <a:t> when dealing with gases – ALWAYS!</a:t>
            </a:r>
          </a:p>
          <a:p>
            <a:pPr marL="533400" indent="-533400" eaLnBrk="1" hangingPunct="1">
              <a:buNone/>
              <a:defRPr/>
            </a:pPr>
            <a:r>
              <a:rPr lang="en-US" sz="2400" i="1" dirty="0" smtClean="0">
                <a:solidFill>
                  <a:srgbClr val="FFFF00"/>
                </a:solidFill>
                <a:cs typeface="Arial" charset="0"/>
              </a:rPr>
              <a:t>T</a:t>
            </a:r>
            <a:r>
              <a:rPr lang="en-US" sz="2400" baseline="-25000" dirty="0" smtClean="0">
                <a:solidFill>
                  <a:srgbClr val="FFFF00"/>
                </a:solidFill>
                <a:cs typeface="Arial" charset="0"/>
              </a:rPr>
              <a:t>1</a:t>
            </a:r>
            <a:r>
              <a:rPr lang="en-US" sz="2400" dirty="0" smtClean="0">
                <a:solidFill>
                  <a:srgbClr val="FFFF00"/>
                </a:solidFill>
                <a:cs typeface="Arial" charset="0"/>
              </a:rPr>
              <a:t> = 25.0°C + 273.15 = 298.2 K</a:t>
            </a:r>
          </a:p>
          <a:p>
            <a:pPr marL="533400" indent="-533400" eaLnBrk="1" hangingPunct="1">
              <a:buNone/>
              <a:defRPr/>
            </a:pPr>
            <a:r>
              <a:rPr lang="en-US" sz="2400" i="1" dirty="0" smtClean="0">
                <a:solidFill>
                  <a:srgbClr val="FFFF00"/>
                </a:solidFill>
                <a:cs typeface="Arial" charset="0"/>
              </a:rPr>
              <a:t>T</a:t>
            </a:r>
            <a:r>
              <a:rPr lang="en-US" sz="2400" baseline="-25000" dirty="0" smtClean="0">
                <a:solidFill>
                  <a:srgbClr val="FFFF00"/>
                </a:solidFill>
                <a:cs typeface="Arial" charset="0"/>
              </a:rPr>
              <a:t>2</a:t>
            </a:r>
            <a:r>
              <a:rPr lang="en-US" sz="2400" dirty="0" smtClean="0">
                <a:solidFill>
                  <a:srgbClr val="FFFF00"/>
                </a:solidFill>
                <a:cs typeface="Arial" charset="0"/>
              </a:rPr>
              <a:t> = ?</a:t>
            </a:r>
            <a:endParaRPr lang="en-US" sz="2400"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7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57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67C799A6-77B3-4D60-9EA8-FC1F650D3006}" type="slidenum">
              <a:rPr lang="en-US"/>
              <a:pPr>
                <a:defRPr/>
              </a:pPr>
              <a:t>33</a:t>
            </a:fld>
            <a:endParaRPr lang="en-US"/>
          </a:p>
        </p:txBody>
      </p:sp>
      <p:sp>
        <p:nvSpPr>
          <p:cNvPr id="715778" name="Rectangle 2"/>
          <p:cNvSpPr>
            <a:spLocks noGrp="1" noChangeArrowheads="1"/>
          </p:cNvSpPr>
          <p:nvPr>
            <p:ph type="title"/>
          </p:nvPr>
        </p:nvSpPr>
        <p:spPr>
          <a:xfrm>
            <a:off x="152400" y="152400"/>
            <a:ext cx="8839200" cy="685800"/>
          </a:xfrm>
        </p:spPr>
        <p:txBody>
          <a:bodyPr/>
          <a:lstStyle/>
          <a:p>
            <a:pPr eaLnBrk="1" hangingPunct="1">
              <a:defRPr/>
            </a:pPr>
            <a:r>
              <a:rPr lang="en-US" sz="4000" dirty="0" smtClean="0"/>
              <a:t>Activity: Charles’s Law</a:t>
            </a:r>
          </a:p>
        </p:txBody>
      </p:sp>
      <p:sp>
        <p:nvSpPr>
          <p:cNvPr id="715779" name="Rectangle 3"/>
          <p:cNvSpPr>
            <a:spLocks noGrp="1" noChangeArrowheads="1"/>
          </p:cNvSpPr>
          <p:nvPr>
            <p:ph type="body" sz="half" idx="1"/>
          </p:nvPr>
        </p:nvSpPr>
        <p:spPr>
          <a:xfrm>
            <a:off x="533400" y="990600"/>
            <a:ext cx="8153400" cy="5486400"/>
          </a:xfrm>
        </p:spPr>
        <p:txBody>
          <a:bodyPr/>
          <a:lstStyle/>
          <a:p>
            <a:pPr marL="0" indent="0" eaLnBrk="1" hangingPunct="1">
              <a:buClr>
                <a:schemeClr val="tx1"/>
              </a:buClr>
              <a:buNone/>
              <a:defRPr/>
            </a:pPr>
            <a:r>
              <a:rPr lang="en-US" sz="2400" dirty="0" smtClean="0">
                <a:cs typeface="Arial" charset="0"/>
              </a:rPr>
              <a:t>A sample of carbon monoxide gas occupies 150.0 </a:t>
            </a:r>
            <a:r>
              <a:rPr lang="en-US" sz="2400" dirty="0" err="1" smtClean="0">
                <a:cs typeface="Arial" charset="0"/>
              </a:rPr>
              <a:t>mL</a:t>
            </a:r>
            <a:r>
              <a:rPr lang="en-US" sz="2400" dirty="0" smtClean="0">
                <a:cs typeface="Arial" charset="0"/>
              </a:rPr>
              <a:t> at 25.0°C.  It is then cooled at constant pressure until it occupies 100.0 </a:t>
            </a:r>
            <a:r>
              <a:rPr lang="en-US" sz="2400" dirty="0" err="1" smtClean="0">
                <a:cs typeface="Arial" charset="0"/>
              </a:rPr>
              <a:t>mL.</a:t>
            </a:r>
            <a:r>
              <a:rPr lang="en-US" sz="2400" dirty="0" smtClean="0">
                <a:cs typeface="Arial" charset="0"/>
              </a:rPr>
              <a:t>  What is the new temperature in degrees Celsius?</a:t>
            </a:r>
          </a:p>
          <a:p>
            <a:pPr marL="533400" indent="-533400" eaLnBrk="1" hangingPunct="1">
              <a:buClr>
                <a:schemeClr val="tx1"/>
              </a:buClr>
              <a:buFont typeface="Wingdings" pitchFamily="2" charset="2"/>
              <a:buNone/>
              <a:defRPr/>
            </a:pPr>
            <a:r>
              <a:rPr lang="en-US" sz="2600" i="1" dirty="0" smtClean="0">
                <a:solidFill>
                  <a:srgbClr val="FFFF00"/>
                </a:solidFill>
                <a:cs typeface="Arial" charset="0"/>
              </a:rPr>
              <a:t>V</a:t>
            </a:r>
            <a:r>
              <a:rPr lang="en-US" sz="2600" baseline="-25000" dirty="0" smtClean="0">
                <a:solidFill>
                  <a:srgbClr val="FFFF00"/>
                </a:solidFill>
                <a:cs typeface="Arial" charset="0"/>
              </a:rPr>
              <a:t>1</a:t>
            </a:r>
            <a:r>
              <a:rPr lang="en-US" sz="2600" dirty="0" smtClean="0">
                <a:solidFill>
                  <a:srgbClr val="FFFF00"/>
                </a:solidFill>
                <a:cs typeface="Arial" charset="0"/>
              </a:rPr>
              <a:t> = 150.0 </a:t>
            </a:r>
            <a:r>
              <a:rPr lang="en-US" sz="2600" dirty="0" err="1" smtClean="0">
                <a:solidFill>
                  <a:srgbClr val="FFFF00"/>
                </a:solidFill>
                <a:cs typeface="Arial" charset="0"/>
              </a:rPr>
              <a:t>mL</a:t>
            </a:r>
            <a:r>
              <a:rPr lang="en-US" sz="2600" dirty="0" smtClean="0">
                <a:solidFill>
                  <a:srgbClr val="FFFF00"/>
                </a:solidFill>
                <a:cs typeface="Arial" charset="0"/>
              </a:rPr>
              <a:t>		</a:t>
            </a:r>
            <a:r>
              <a:rPr lang="en-US" sz="2600" i="1" dirty="0" smtClean="0">
                <a:solidFill>
                  <a:srgbClr val="FFFF00"/>
                </a:solidFill>
                <a:cs typeface="Arial" charset="0"/>
              </a:rPr>
              <a:t>V</a:t>
            </a:r>
            <a:r>
              <a:rPr lang="en-US" sz="2600" baseline="-25000" dirty="0" smtClean="0">
                <a:solidFill>
                  <a:srgbClr val="FFFF00"/>
                </a:solidFill>
                <a:cs typeface="Arial" charset="0"/>
              </a:rPr>
              <a:t>2</a:t>
            </a:r>
            <a:r>
              <a:rPr lang="en-US" sz="2600" dirty="0" smtClean="0">
                <a:solidFill>
                  <a:srgbClr val="FFFF00"/>
                </a:solidFill>
                <a:cs typeface="Arial" charset="0"/>
              </a:rPr>
              <a:t> = 100.0 </a:t>
            </a:r>
            <a:r>
              <a:rPr lang="en-US" sz="2600" dirty="0" err="1" smtClean="0">
                <a:solidFill>
                  <a:srgbClr val="FFFF00"/>
                </a:solidFill>
                <a:cs typeface="Arial" charset="0"/>
              </a:rPr>
              <a:t>mL</a:t>
            </a:r>
            <a:r>
              <a:rPr lang="en-US" sz="2600" dirty="0" smtClean="0">
                <a:solidFill>
                  <a:srgbClr val="FFFF00"/>
                </a:solidFill>
                <a:cs typeface="Arial" charset="0"/>
              </a:rPr>
              <a:t>	       </a:t>
            </a:r>
          </a:p>
          <a:p>
            <a:pPr marL="533400" indent="-533400" eaLnBrk="1" hangingPunct="1">
              <a:buClr>
                <a:schemeClr val="tx1"/>
              </a:buClr>
              <a:buFont typeface="Wingdings" pitchFamily="2" charset="2"/>
              <a:buNone/>
              <a:defRPr/>
            </a:pPr>
            <a:r>
              <a:rPr lang="en-US" sz="2600" i="1" dirty="0" smtClean="0">
                <a:solidFill>
                  <a:srgbClr val="FFFF00"/>
                </a:solidFill>
                <a:cs typeface="Arial" charset="0"/>
              </a:rPr>
              <a:t>T</a:t>
            </a:r>
            <a:r>
              <a:rPr lang="en-US" sz="2600" baseline="-25000" dirty="0" smtClean="0">
                <a:solidFill>
                  <a:srgbClr val="FFFF00"/>
                </a:solidFill>
                <a:cs typeface="Arial" charset="0"/>
              </a:rPr>
              <a:t>1</a:t>
            </a:r>
            <a:r>
              <a:rPr lang="en-US" sz="2600" dirty="0" smtClean="0">
                <a:solidFill>
                  <a:srgbClr val="FFFF00"/>
                </a:solidFill>
                <a:cs typeface="Arial" charset="0"/>
              </a:rPr>
              <a:t> = 298.2 K			</a:t>
            </a:r>
            <a:r>
              <a:rPr lang="en-US" sz="2600" i="1" dirty="0" smtClean="0">
                <a:solidFill>
                  <a:srgbClr val="FFFF00"/>
                </a:solidFill>
                <a:cs typeface="Arial" charset="0"/>
              </a:rPr>
              <a:t>T</a:t>
            </a:r>
            <a:r>
              <a:rPr lang="en-US" sz="2600" baseline="-25000" dirty="0" smtClean="0">
                <a:solidFill>
                  <a:srgbClr val="FFFF00"/>
                </a:solidFill>
                <a:cs typeface="Arial" charset="0"/>
              </a:rPr>
              <a:t>2</a:t>
            </a:r>
            <a:r>
              <a:rPr lang="en-US" sz="2600" dirty="0" smtClean="0">
                <a:solidFill>
                  <a:srgbClr val="FFFF00"/>
                </a:solidFill>
                <a:cs typeface="Arial" charset="0"/>
              </a:rPr>
              <a:t> = ?</a:t>
            </a:r>
          </a:p>
          <a:p>
            <a:pPr marL="533400" indent="-533400" eaLnBrk="1" hangingPunct="1">
              <a:spcBef>
                <a:spcPts val="2400"/>
              </a:spcBef>
              <a:buClr>
                <a:srgbClr val="3333CC"/>
              </a:buClr>
              <a:buFontTx/>
              <a:buNone/>
              <a:defRPr/>
            </a:pPr>
            <a:r>
              <a:rPr lang="en-US" sz="2600" dirty="0" smtClean="0">
                <a:solidFill>
                  <a:srgbClr val="FFFF00"/>
                </a:solidFill>
                <a:cs typeface="Arial" charset="0"/>
              </a:rPr>
              <a:t>Using Charles’s Law:</a:t>
            </a:r>
          </a:p>
          <a:p>
            <a:pPr marL="533400" indent="-533400" eaLnBrk="1" hangingPunct="1">
              <a:buClr>
                <a:srgbClr val="3333CC"/>
              </a:buClr>
              <a:buFontTx/>
              <a:buNone/>
              <a:defRPr/>
            </a:pPr>
            <a:endParaRPr lang="en-US" sz="2600" dirty="0" smtClean="0">
              <a:solidFill>
                <a:srgbClr val="FFFF00"/>
              </a:solidFill>
              <a:cs typeface="Arial" charset="0"/>
            </a:endParaRPr>
          </a:p>
          <a:p>
            <a:pPr marL="533400" indent="-533400" eaLnBrk="1" hangingPunct="1">
              <a:buClr>
                <a:srgbClr val="3333CC"/>
              </a:buClr>
              <a:buFontTx/>
              <a:buNone/>
              <a:defRPr/>
            </a:pPr>
            <a:r>
              <a:rPr lang="en-US" sz="2600" dirty="0" smtClean="0">
                <a:solidFill>
                  <a:srgbClr val="FFFF00"/>
                </a:solidFill>
                <a:cs typeface="Arial" charset="0"/>
              </a:rPr>
              <a:t>Solving for </a:t>
            </a:r>
            <a:r>
              <a:rPr lang="en-US" sz="2600" i="1" dirty="0" smtClean="0">
                <a:solidFill>
                  <a:srgbClr val="FFFF00"/>
                </a:solidFill>
                <a:cs typeface="Arial" charset="0"/>
              </a:rPr>
              <a:t>T</a:t>
            </a:r>
            <a:r>
              <a:rPr lang="en-US" sz="2600" baseline="-25000" dirty="0" smtClean="0">
                <a:solidFill>
                  <a:srgbClr val="FFFF00"/>
                </a:solidFill>
                <a:cs typeface="Arial" charset="0"/>
              </a:rPr>
              <a:t>2</a:t>
            </a:r>
            <a:r>
              <a:rPr lang="en-US" sz="2600" dirty="0" smtClean="0">
                <a:solidFill>
                  <a:srgbClr val="FFFF00"/>
                </a:solidFill>
                <a:cs typeface="Arial" charset="0"/>
              </a:rPr>
              <a:t>:  </a:t>
            </a:r>
          </a:p>
          <a:p>
            <a:pPr marL="533400" indent="-533400" eaLnBrk="1" hangingPunct="1">
              <a:buClr>
                <a:srgbClr val="3333CC"/>
              </a:buClr>
              <a:buFontTx/>
              <a:buNone/>
              <a:defRPr/>
            </a:pPr>
            <a:endParaRPr lang="en-US" sz="2600" dirty="0" smtClean="0">
              <a:solidFill>
                <a:srgbClr val="FFFF00"/>
              </a:solidFill>
              <a:cs typeface="Arial" charset="0"/>
            </a:endParaRPr>
          </a:p>
          <a:p>
            <a:pPr marL="533400" indent="-533400" eaLnBrk="1" hangingPunct="1">
              <a:buClr>
                <a:srgbClr val="3333CC"/>
              </a:buClr>
              <a:buFontTx/>
              <a:buNone/>
              <a:defRPr/>
            </a:pPr>
            <a:r>
              <a:rPr lang="en-US" sz="2600" i="1" dirty="0" smtClean="0">
                <a:solidFill>
                  <a:srgbClr val="FFFF00"/>
                </a:solidFill>
                <a:cs typeface="Arial" charset="0"/>
              </a:rPr>
              <a:t>T</a:t>
            </a:r>
            <a:r>
              <a:rPr lang="en-US" sz="2600" baseline="-25000" dirty="0" smtClean="0">
                <a:solidFill>
                  <a:srgbClr val="FFFF00"/>
                </a:solidFill>
                <a:cs typeface="Arial" charset="0"/>
              </a:rPr>
              <a:t>2</a:t>
            </a:r>
            <a:r>
              <a:rPr lang="en-US" sz="2600" dirty="0" smtClean="0">
                <a:solidFill>
                  <a:srgbClr val="FFFF00"/>
                </a:solidFill>
                <a:cs typeface="Arial" charset="0"/>
              </a:rPr>
              <a:t> (in °C) = 198.8 K – 273.15 = </a:t>
            </a:r>
            <a:r>
              <a:rPr lang="en-US" sz="2600" dirty="0" smtClean="0">
                <a:solidFill>
                  <a:srgbClr val="FFFF00"/>
                </a:solidFill>
                <a:cs typeface="Arial" charset="0"/>
                <a:sym typeface="Symbol" pitchFamily="18" charset="2"/>
              </a:rPr>
              <a:t></a:t>
            </a:r>
            <a:r>
              <a:rPr lang="en-US" sz="2600" dirty="0" smtClean="0">
                <a:solidFill>
                  <a:srgbClr val="FFFF00"/>
                </a:solidFill>
                <a:cs typeface="Arial" charset="0"/>
              </a:rPr>
              <a:t>74.4°C</a:t>
            </a:r>
          </a:p>
        </p:txBody>
      </p:sp>
      <p:graphicFrame>
        <p:nvGraphicFramePr>
          <p:cNvPr id="38917" name="Object 5"/>
          <p:cNvGraphicFramePr>
            <a:graphicFrameLocks noChangeAspect="1"/>
          </p:cNvGraphicFramePr>
          <p:nvPr/>
        </p:nvGraphicFramePr>
        <p:xfrm>
          <a:off x="2773363" y="4468813"/>
          <a:ext cx="5970587" cy="1008062"/>
        </p:xfrm>
        <a:graphic>
          <a:graphicData uri="http://schemas.openxmlformats.org/presentationml/2006/ole">
            <mc:AlternateContent xmlns:mc="http://schemas.openxmlformats.org/markup-compatibility/2006">
              <mc:Choice xmlns:v="urn:schemas-microsoft-com:vml" Requires="v">
                <p:oleObj spid="_x0000_s38947" name="Equation" r:id="rId4" imgW="2705100" imgH="457200" progId="Equation.DSMT4">
                  <p:embed/>
                </p:oleObj>
              </mc:Choice>
              <mc:Fallback>
                <p:oleObj name="Equation" r:id="rId4" imgW="2705100" imgH="45720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4468813"/>
                        <a:ext cx="5970587"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5"/>
          <p:cNvGraphicFramePr>
            <a:graphicFrameLocks noChangeAspect="1"/>
          </p:cNvGraphicFramePr>
          <p:nvPr/>
        </p:nvGraphicFramePr>
        <p:xfrm>
          <a:off x="3810000" y="3551237"/>
          <a:ext cx="1149350" cy="868363"/>
        </p:xfrm>
        <a:graphic>
          <a:graphicData uri="http://schemas.openxmlformats.org/presentationml/2006/ole">
            <mc:AlternateContent xmlns:mc="http://schemas.openxmlformats.org/markup-compatibility/2006">
              <mc:Choice xmlns:v="urn:schemas-microsoft-com:vml" Requires="v">
                <p:oleObj spid="_x0000_s38948" name="Equation" r:id="rId6" imgW="520474" imgH="431613" progId="Equation.DSMT4">
                  <p:embed/>
                </p:oleObj>
              </mc:Choice>
              <mc:Fallback>
                <p:oleObj name="Equation" r:id="rId6" imgW="520474" imgH="431613"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551237"/>
                        <a:ext cx="114935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57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57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5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5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5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09E44390-0224-42CE-93DF-C6F6C0676975}" type="slidenum">
              <a:rPr lang="en-US"/>
              <a:pPr>
                <a:defRPr/>
              </a:pPr>
              <a:t>34</a:t>
            </a:fld>
            <a:endParaRPr lang="en-US"/>
          </a:p>
        </p:txBody>
      </p:sp>
      <p:sp>
        <p:nvSpPr>
          <p:cNvPr id="588802" name="Rectangle 2"/>
          <p:cNvSpPr>
            <a:spLocks noGrp="1" noChangeArrowheads="1"/>
          </p:cNvSpPr>
          <p:nvPr>
            <p:ph type="title"/>
          </p:nvPr>
        </p:nvSpPr>
        <p:spPr/>
        <p:txBody>
          <a:bodyPr/>
          <a:lstStyle/>
          <a:p>
            <a:pPr eaLnBrk="1" hangingPunct="1">
              <a:defRPr/>
            </a:pPr>
            <a:r>
              <a:rPr lang="en-US" smtClean="0"/>
              <a:t>Extra Activity: Charles’s Law</a:t>
            </a:r>
          </a:p>
        </p:txBody>
      </p:sp>
      <p:sp>
        <p:nvSpPr>
          <p:cNvPr id="588803" name="Rectangle 3"/>
          <p:cNvSpPr>
            <a:spLocks noGrp="1" noChangeArrowheads="1"/>
          </p:cNvSpPr>
          <p:nvPr>
            <p:ph type="body" sz="half" idx="1"/>
          </p:nvPr>
        </p:nvSpPr>
        <p:spPr>
          <a:xfrm>
            <a:off x="457200" y="1600200"/>
            <a:ext cx="7924800" cy="1965325"/>
          </a:xfrm>
        </p:spPr>
        <p:txBody>
          <a:bodyPr/>
          <a:lstStyle/>
          <a:p>
            <a:pPr eaLnBrk="1" hangingPunct="1">
              <a:defRPr/>
            </a:pPr>
            <a:r>
              <a:rPr lang="en-US" sz="2800" dirty="0" smtClean="0"/>
              <a:t>If a balloon filled with air has a volume of 15.0 L at 25</a:t>
            </a:r>
            <a:r>
              <a:rPr lang="en-US" sz="2800" dirty="0" smtClean="0">
                <a:latin typeface="Arial" charset="0"/>
                <a:cs typeface="Arial" charset="0"/>
                <a:sym typeface="MT Symbol" pitchFamily="82" charset="2"/>
              </a:rPr>
              <a:t>º</a:t>
            </a:r>
            <a:r>
              <a:rPr lang="en-US" sz="2800" dirty="0" smtClean="0"/>
              <a:t>C, what is its volume at </a:t>
            </a:r>
            <a:r>
              <a:rPr lang="en-US" sz="2800" dirty="0" smtClean="0">
                <a:sym typeface="Symbol" pitchFamily="18" charset="2"/>
              </a:rPr>
              <a:t></a:t>
            </a:r>
            <a:r>
              <a:rPr lang="en-US" sz="2800" dirty="0" smtClean="0"/>
              <a:t>100</a:t>
            </a:r>
            <a:r>
              <a:rPr lang="en-US" sz="2800" dirty="0" smtClean="0">
                <a:latin typeface="Arial" charset="0"/>
                <a:cs typeface="Arial" charset="0"/>
              </a:rPr>
              <a:t>º</a:t>
            </a:r>
            <a:r>
              <a:rPr lang="en-US" sz="2800" dirty="0" smtClean="0"/>
              <a:t>C?  Assume constant pressure.</a:t>
            </a:r>
          </a:p>
        </p:txBody>
      </p:sp>
      <p:sp>
        <p:nvSpPr>
          <p:cNvPr id="39941" name="Text Box 4"/>
          <p:cNvSpPr txBox="1">
            <a:spLocks noChangeArrowheads="1"/>
          </p:cNvSpPr>
          <p:nvPr/>
        </p:nvSpPr>
        <p:spPr bwMode="auto">
          <a:xfrm>
            <a:off x="762000" y="3962400"/>
            <a:ext cx="5181600" cy="366713"/>
          </a:xfrm>
          <a:prstGeom prst="rect">
            <a:avLst/>
          </a:prstGeom>
          <a:noFill/>
          <a:ln w="9525">
            <a:noFill/>
            <a:miter lim="800000"/>
            <a:headEnd/>
            <a:tailEnd/>
          </a:ln>
        </p:spPr>
        <p:txBody>
          <a:bodyPr>
            <a:spAutoFit/>
          </a:bodyPr>
          <a:lstStyle/>
          <a:p>
            <a:pPr>
              <a:spcBef>
                <a:spcPct val="50000"/>
              </a:spcBef>
            </a:pPr>
            <a:endParaRPr lang="en-US" altLang="en-US" baseline="0"/>
          </a:p>
        </p:txBody>
      </p:sp>
      <p:graphicFrame>
        <p:nvGraphicFramePr>
          <p:cNvPr id="588805" name="Object 5"/>
          <p:cNvGraphicFramePr>
            <a:graphicFrameLocks noGrp="1" noChangeAspect="1"/>
          </p:cNvGraphicFramePr>
          <p:nvPr>
            <p:ph sz="half" idx="2"/>
          </p:nvPr>
        </p:nvGraphicFramePr>
        <p:xfrm>
          <a:off x="1219200" y="3392488"/>
          <a:ext cx="5715000" cy="1982787"/>
        </p:xfrm>
        <a:graphic>
          <a:graphicData uri="http://schemas.openxmlformats.org/presentationml/2006/ole">
            <mc:AlternateContent xmlns:mc="http://schemas.openxmlformats.org/markup-compatibility/2006">
              <mc:Choice xmlns:v="urn:schemas-microsoft-com:vml" Requires="v">
                <p:oleObj spid="_x0000_s39957" name="Equation" r:id="rId3" imgW="2489200" imgH="863600" progId="Equation.DSMT4">
                  <p:embed/>
                </p:oleObj>
              </mc:Choice>
              <mc:Fallback>
                <p:oleObj name="Equation" r:id="rId3" imgW="2489200" imgH="863600" progId="Equation.DSMT4">
                  <p:embed/>
                  <p:pic>
                    <p:nvPicPr>
                      <p:cNvPr id="0" name="Picture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92488"/>
                        <a:ext cx="5715000" cy="198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F829453D-A17F-4488-962F-605F855BA762}" type="slidenum">
              <a:rPr lang="en-US"/>
              <a:pPr>
                <a:defRPr/>
              </a:pPr>
              <a:t>35</a:t>
            </a:fld>
            <a:endParaRPr lang="en-US"/>
          </a:p>
        </p:txBody>
      </p:sp>
      <p:sp>
        <p:nvSpPr>
          <p:cNvPr id="717826" name="Rectangle 2"/>
          <p:cNvSpPr>
            <a:spLocks noGrp="1" noChangeArrowheads="1"/>
          </p:cNvSpPr>
          <p:nvPr>
            <p:ph type="title"/>
          </p:nvPr>
        </p:nvSpPr>
        <p:spPr>
          <a:xfrm>
            <a:off x="304800" y="152400"/>
            <a:ext cx="8686800" cy="990600"/>
          </a:xfrm>
        </p:spPr>
        <p:txBody>
          <a:bodyPr/>
          <a:lstStyle/>
          <a:p>
            <a:pPr eaLnBrk="1" hangingPunct="1">
              <a:defRPr/>
            </a:pPr>
            <a:r>
              <a:rPr lang="en-US" sz="4000" smtClean="0"/>
              <a:t>Volume, Pressure and Temperature</a:t>
            </a:r>
          </a:p>
        </p:txBody>
      </p:sp>
      <p:sp>
        <p:nvSpPr>
          <p:cNvPr id="717827" name="Rectangle 3"/>
          <p:cNvSpPr>
            <a:spLocks noGrp="1" noChangeArrowheads="1"/>
          </p:cNvSpPr>
          <p:nvPr>
            <p:ph type="body" sz="half" idx="1"/>
          </p:nvPr>
        </p:nvSpPr>
        <p:spPr>
          <a:xfrm>
            <a:off x="152400" y="1219200"/>
            <a:ext cx="8763000" cy="5105400"/>
          </a:xfrm>
        </p:spPr>
        <p:txBody>
          <a:bodyPr/>
          <a:lstStyle/>
          <a:p>
            <a:pPr marL="533400" indent="-533400" eaLnBrk="1" hangingPunct="1">
              <a:defRPr/>
            </a:pPr>
            <a:r>
              <a:rPr lang="en-US" sz="2800" dirty="0" smtClean="0">
                <a:cs typeface="Arial" charset="0"/>
              </a:rPr>
              <a:t>Combined gas law</a:t>
            </a:r>
          </a:p>
          <a:p>
            <a:pPr marL="914400" lvl="1" indent="-457200" eaLnBrk="1" hangingPunct="1">
              <a:defRPr/>
            </a:pPr>
            <a:r>
              <a:rPr lang="en-US" dirty="0" smtClean="0">
                <a:cs typeface="Arial" charset="0"/>
              </a:rPr>
              <a:t>For a constant amount of gas, volume is proportional to absolute temperature and inversely proportional to pressure.</a:t>
            </a:r>
          </a:p>
          <a:p>
            <a:pPr marL="914400" lvl="1" indent="-457200" eaLnBrk="1" hangingPunct="1">
              <a:buFont typeface="Wingdings" pitchFamily="2" charset="2"/>
              <a:buNone/>
              <a:defRPr/>
            </a:pPr>
            <a:r>
              <a:rPr lang="en-US" i="1" dirty="0" smtClean="0">
                <a:cs typeface="Arial" charset="0"/>
              </a:rPr>
              <a:t>		V</a:t>
            </a:r>
            <a:r>
              <a:rPr lang="en-US" dirty="0" smtClean="0">
                <a:cs typeface="Arial" charset="0"/>
              </a:rPr>
              <a:t> </a:t>
            </a:r>
            <a:r>
              <a:rPr lang="en-US" sz="3200" dirty="0" smtClean="0">
                <a:sym typeface="MT Symbol" pitchFamily="82" charset="2"/>
              </a:rPr>
              <a:t></a:t>
            </a:r>
            <a:r>
              <a:rPr lang="en-US" dirty="0" smtClean="0">
                <a:cs typeface="Arial" charset="0"/>
              </a:rPr>
              <a:t> (</a:t>
            </a:r>
            <a:r>
              <a:rPr lang="en-US" i="1" dirty="0" smtClean="0">
                <a:cs typeface="Arial" charset="0"/>
              </a:rPr>
              <a:t>T</a:t>
            </a:r>
            <a:r>
              <a:rPr lang="en-US" dirty="0" smtClean="0">
                <a:cs typeface="Arial" charset="0"/>
              </a:rPr>
              <a:t>/</a:t>
            </a:r>
            <a:r>
              <a:rPr lang="en-US" i="1" dirty="0" smtClean="0">
                <a:cs typeface="Arial" charset="0"/>
              </a:rPr>
              <a:t>P</a:t>
            </a:r>
            <a:r>
              <a:rPr lang="en-US" dirty="0" smtClean="0">
                <a:cs typeface="Arial" charset="0"/>
              </a:rPr>
              <a:t>)</a:t>
            </a:r>
          </a:p>
        </p:txBody>
      </p:sp>
      <p:graphicFrame>
        <p:nvGraphicFramePr>
          <p:cNvPr id="40965" name="Object 5"/>
          <p:cNvGraphicFramePr>
            <a:graphicFrameLocks noGrp="1" noChangeAspect="1"/>
          </p:cNvGraphicFramePr>
          <p:nvPr>
            <p:ph sz="half" idx="2"/>
          </p:nvPr>
        </p:nvGraphicFramePr>
        <p:xfrm>
          <a:off x="2057400" y="3886200"/>
          <a:ext cx="2895600" cy="2111375"/>
        </p:xfrm>
        <a:graphic>
          <a:graphicData uri="http://schemas.openxmlformats.org/presentationml/2006/ole">
            <mc:AlternateContent xmlns:mc="http://schemas.openxmlformats.org/markup-compatibility/2006">
              <mc:Choice xmlns:v="urn:schemas-microsoft-com:vml" Requires="v">
                <p:oleObj spid="_x0000_s40980" name="Equation" r:id="rId4" imgW="1219200" imgH="889000" progId="Equation.DSMT4">
                  <p:embed/>
                </p:oleObj>
              </mc:Choice>
              <mc:Fallback>
                <p:oleObj name="Equation" r:id="rId4" imgW="1219200" imgH="889000" progId="Equation.DSMT4">
                  <p:embed/>
                  <p:pic>
                    <p:nvPicPr>
                      <p:cNvPr id="0" name="Picture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886200"/>
                        <a:ext cx="2895600" cy="211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B5F54BB4-0AB4-4F07-BFC3-0A06D58E1D75}" type="slidenum">
              <a:rPr lang="en-US"/>
              <a:pPr>
                <a:defRPr/>
              </a:pPr>
              <a:t>36</a:t>
            </a:fld>
            <a:endParaRPr lang="en-US"/>
          </a:p>
        </p:txBody>
      </p:sp>
      <p:sp>
        <p:nvSpPr>
          <p:cNvPr id="730114" name="Rectangle 2"/>
          <p:cNvSpPr>
            <a:spLocks noGrp="1" noChangeArrowheads="1"/>
          </p:cNvSpPr>
          <p:nvPr>
            <p:ph type="title"/>
          </p:nvPr>
        </p:nvSpPr>
        <p:spPr>
          <a:xfrm>
            <a:off x="152400" y="152400"/>
            <a:ext cx="8839200" cy="609600"/>
          </a:xfrm>
        </p:spPr>
        <p:txBody>
          <a:bodyPr/>
          <a:lstStyle/>
          <a:p>
            <a:pPr eaLnBrk="1" hangingPunct="1">
              <a:defRPr/>
            </a:pPr>
            <a:r>
              <a:rPr lang="en-US" sz="3200" dirty="0" smtClean="0"/>
              <a:t>Activity: The Combined Gas Law</a:t>
            </a:r>
          </a:p>
        </p:txBody>
      </p:sp>
      <p:sp>
        <p:nvSpPr>
          <p:cNvPr id="730115" name="Rectangle 3"/>
          <p:cNvSpPr>
            <a:spLocks noGrp="1" noChangeArrowheads="1"/>
          </p:cNvSpPr>
          <p:nvPr>
            <p:ph type="body" sz="half" idx="1"/>
          </p:nvPr>
        </p:nvSpPr>
        <p:spPr>
          <a:xfrm>
            <a:off x="609600" y="762000"/>
            <a:ext cx="8229600" cy="5562600"/>
          </a:xfrm>
        </p:spPr>
        <p:txBody>
          <a:bodyPr/>
          <a:lstStyle/>
          <a:p>
            <a:pPr marL="0" indent="0" eaLnBrk="1" hangingPunct="1">
              <a:buClr>
                <a:schemeClr val="tx1"/>
              </a:buClr>
              <a:buNone/>
              <a:defRPr/>
            </a:pPr>
            <a:r>
              <a:rPr lang="en-US" sz="2800" dirty="0" smtClean="0">
                <a:cs typeface="Arial" charset="0"/>
              </a:rPr>
              <a:t>A sample of hydrogen gas occupies 1.25 L at 80.0°C and 2.75 atm.  What volume will it occupy at 185°C and 5.00 </a:t>
            </a:r>
            <a:r>
              <a:rPr lang="en-US" sz="2800" dirty="0" err="1" smtClean="0">
                <a:cs typeface="Arial" charset="0"/>
              </a:rPr>
              <a:t>atm</a:t>
            </a:r>
            <a:r>
              <a:rPr lang="en-US" sz="2800" dirty="0" smtClean="0">
                <a:cs typeface="Arial" charset="0"/>
              </a:rPr>
              <a:t>?</a:t>
            </a:r>
            <a:endParaRPr lang="en-US" sz="2800" i="1" dirty="0" smtClean="0">
              <a:solidFill>
                <a:srgbClr val="FFFF00"/>
              </a:solidFill>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B5F54BB4-0AB4-4F07-BFC3-0A06D58E1D75}" type="slidenum">
              <a:rPr lang="en-US"/>
              <a:pPr>
                <a:defRPr/>
              </a:pPr>
              <a:t>37</a:t>
            </a:fld>
            <a:endParaRPr lang="en-US"/>
          </a:p>
        </p:txBody>
      </p:sp>
      <p:sp>
        <p:nvSpPr>
          <p:cNvPr id="730114" name="Rectangle 2"/>
          <p:cNvSpPr>
            <a:spLocks noGrp="1" noChangeArrowheads="1"/>
          </p:cNvSpPr>
          <p:nvPr>
            <p:ph type="title"/>
          </p:nvPr>
        </p:nvSpPr>
        <p:spPr>
          <a:xfrm>
            <a:off x="152400" y="152400"/>
            <a:ext cx="8839200" cy="609600"/>
          </a:xfrm>
        </p:spPr>
        <p:txBody>
          <a:bodyPr/>
          <a:lstStyle/>
          <a:p>
            <a:pPr eaLnBrk="1" hangingPunct="1">
              <a:defRPr/>
            </a:pPr>
            <a:r>
              <a:rPr lang="en-US" sz="3200" dirty="0" smtClean="0"/>
              <a:t>Activity Solution: The Combined Gas Law</a:t>
            </a:r>
          </a:p>
        </p:txBody>
      </p:sp>
      <p:sp>
        <p:nvSpPr>
          <p:cNvPr id="730115" name="Rectangle 3"/>
          <p:cNvSpPr>
            <a:spLocks noGrp="1" noChangeArrowheads="1"/>
          </p:cNvSpPr>
          <p:nvPr>
            <p:ph type="body" sz="half" idx="1"/>
          </p:nvPr>
        </p:nvSpPr>
        <p:spPr>
          <a:xfrm>
            <a:off x="609600" y="762000"/>
            <a:ext cx="8229600" cy="5562600"/>
          </a:xfrm>
        </p:spPr>
        <p:txBody>
          <a:bodyPr/>
          <a:lstStyle/>
          <a:p>
            <a:pPr marL="0" indent="0" eaLnBrk="1" hangingPunct="1">
              <a:buClr>
                <a:schemeClr val="tx1"/>
              </a:buClr>
              <a:buNone/>
              <a:defRPr/>
            </a:pPr>
            <a:r>
              <a:rPr lang="en-US" sz="2800" dirty="0" smtClean="0">
                <a:cs typeface="Arial" charset="0"/>
              </a:rPr>
              <a:t>A sample of hydrogen gas occupies 1.25 L at 80.0°C and 2.75 atm.  What volume will it occupy at 185°C and 5.00 </a:t>
            </a:r>
            <a:r>
              <a:rPr lang="en-US" sz="2800" dirty="0" err="1" smtClean="0">
                <a:cs typeface="Arial" charset="0"/>
              </a:rPr>
              <a:t>atm</a:t>
            </a:r>
            <a:r>
              <a:rPr lang="en-US" sz="2800" dirty="0" smtClean="0">
                <a:cs typeface="Arial" charset="0"/>
              </a:rPr>
              <a:t>?</a:t>
            </a:r>
            <a:endParaRPr lang="en-US" sz="2800" i="1" dirty="0" smtClean="0">
              <a:solidFill>
                <a:srgbClr val="FFFF00"/>
              </a:solidFill>
              <a:cs typeface="Arial" charset="0"/>
            </a:endParaRPr>
          </a:p>
          <a:p>
            <a:pPr marL="533400" indent="-533400" eaLnBrk="1" hangingPunct="1">
              <a:lnSpc>
                <a:spcPct val="90000"/>
              </a:lnSpc>
              <a:buFontTx/>
              <a:buNone/>
              <a:defRPr/>
            </a:pPr>
            <a:r>
              <a:rPr lang="en-US" sz="2800" dirty="0" smtClean="0">
                <a:solidFill>
                  <a:srgbClr val="FFFF00"/>
                </a:solidFill>
                <a:cs typeface="Arial" charset="0"/>
              </a:rPr>
              <a:t>First, convert the temperatures into </a:t>
            </a:r>
            <a:r>
              <a:rPr lang="en-US" sz="2800" dirty="0" err="1" smtClean="0">
                <a:solidFill>
                  <a:srgbClr val="FFFF00"/>
                </a:solidFill>
                <a:cs typeface="Arial" charset="0"/>
              </a:rPr>
              <a:t>kelvins</a:t>
            </a:r>
            <a:r>
              <a:rPr lang="en-US" sz="2800" dirty="0" smtClean="0">
                <a:solidFill>
                  <a:srgbClr val="FFFF00"/>
                </a:solidFill>
                <a:cs typeface="Arial" charset="0"/>
              </a:rPr>
              <a:t>:</a:t>
            </a:r>
          </a:p>
          <a:p>
            <a:pPr marL="533400" indent="-533400" eaLnBrk="1" hangingPunct="1">
              <a:lnSpc>
                <a:spcPct val="90000"/>
              </a:lnSpc>
              <a:buNone/>
              <a:defRPr/>
            </a:pPr>
            <a:r>
              <a:rPr lang="en-US" sz="2800" i="1" dirty="0" smtClean="0">
                <a:solidFill>
                  <a:srgbClr val="FFFF00"/>
                </a:solidFill>
                <a:cs typeface="Arial" charset="0"/>
              </a:rPr>
              <a:t>T</a:t>
            </a:r>
            <a:r>
              <a:rPr lang="en-US" sz="2800" baseline="-25000" dirty="0" smtClean="0">
                <a:solidFill>
                  <a:srgbClr val="FFFF00"/>
                </a:solidFill>
                <a:cs typeface="Arial" charset="0"/>
              </a:rPr>
              <a:t>1</a:t>
            </a:r>
            <a:r>
              <a:rPr lang="en-US" sz="2800" dirty="0" smtClean="0">
                <a:solidFill>
                  <a:srgbClr val="FFFF00"/>
                </a:solidFill>
                <a:cs typeface="Arial" charset="0"/>
              </a:rPr>
              <a:t> = 80.0°C + 273.15 K = 353.2 K	</a:t>
            </a:r>
          </a:p>
          <a:p>
            <a:pPr marL="533400" indent="-533400" eaLnBrk="1" hangingPunct="1">
              <a:lnSpc>
                <a:spcPct val="90000"/>
              </a:lnSpc>
              <a:buNone/>
              <a:defRPr/>
            </a:pPr>
            <a:r>
              <a:rPr lang="en-US" sz="2800" i="1" dirty="0" smtClean="0">
                <a:solidFill>
                  <a:srgbClr val="FFFF00"/>
                </a:solidFill>
                <a:cs typeface="Arial" charset="0"/>
              </a:rPr>
              <a:t>T</a:t>
            </a:r>
            <a:r>
              <a:rPr lang="en-US" sz="2800" baseline="-25000" dirty="0" smtClean="0">
                <a:solidFill>
                  <a:srgbClr val="FFFF00"/>
                </a:solidFill>
                <a:cs typeface="Arial" charset="0"/>
              </a:rPr>
              <a:t>2</a:t>
            </a:r>
            <a:r>
              <a:rPr lang="en-US" sz="2800" dirty="0" smtClean="0">
                <a:solidFill>
                  <a:srgbClr val="FFFF00"/>
                </a:solidFill>
                <a:cs typeface="Arial" charset="0"/>
              </a:rPr>
              <a:t> = 185°C + 273.15 K = 458 K</a:t>
            </a:r>
          </a:p>
          <a:p>
            <a:pPr marL="533400" indent="-533400" eaLnBrk="1" hangingPunct="1">
              <a:lnSpc>
                <a:spcPct val="90000"/>
              </a:lnSpc>
              <a:buNone/>
              <a:defRPr/>
            </a:pPr>
            <a:endParaRPr lang="en-US" sz="2800" dirty="0" smtClean="0">
              <a:solidFill>
                <a:srgbClr val="FFFF00"/>
              </a:solidFill>
              <a:cs typeface="Arial" charset="0"/>
            </a:endParaRPr>
          </a:p>
          <a:p>
            <a:pPr marL="533400" indent="-533400" eaLnBrk="1" hangingPunct="1">
              <a:lnSpc>
                <a:spcPct val="90000"/>
              </a:lnSpc>
              <a:buNone/>
              <a:defRPr/>
            </a:pPr>
            <a:r>
              <a:rPr lang="en-US" sz="2800" i="1" dirty="0" smtClean="0">
                <a:solidFill>
                  <a:srgbClr val="FFFF00"/>
                </a:solidFill>
                <a:cs typeface="Arial" charset="0"/>
              </a:rPr>
              <a:t>V</a:t>
            </a:r>
            <a:r>
              <a:rPr lang="en-US" sz="2800" baseline="-25000" dirty="0" smtClean="0">
                <a:solidFill>
                  <a:srgbClr val="FFFF00"/>
                </a:solidFill>
                <a:cs typeface="Arial" charset="0"/>
              </a:rPr>
              <a:t>1</a:t>
            </a:r>
            <a:r>
              <a:rPr lang="en-US" sz="2800" dirty="0" smtClean="0">
                <a:solidFill>
                  <a:srgbClr val="FFFF00"/>
                </a:solidFill>
                <a:cs typeface="Arial" charset="0"/>
              </a:rPr>
              <a:t> = 1.25 L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 = ?</a:t>
            </a:r>
          </a:p>
          <a:p>
            <a:pPr marL="533400" indent="-533400" eaLnBrk="1" hangingPunct="1">
              <a:lnSpc>
                <a:spcPct val="90000"/>
              </a:lnSpc>
              <a:buNone/>
              <a:defRPr/>
            </a:pPr>
            <a:r>
              <a:rPr lang="en-US" sz="2800" i="1" dirty="0" smtClean="0">
                <a:solidFill>
                  <a:srgbClr val="FFFF00"/>
                </a:solidFill>
                <a:cs typeface="Arial" charset="0"/>
              </a:rPr>
              <a:t>T</a:t>
            </a:r>
            <a:r>
              <a:rPr lang="en-US" sz="2800" baseline="-25000" dirty="0" smtClean="0">
                <a:solidFill>
                  <a:srgbClr val="FFFF00"/>
                </a:solidFill>
                <a:cs typeface="Arial" charset="0"/>
              </a:rPr>
              <a:t>1</a:t>
            </a:r>
            <a:r>
              <a:rPr lang="en-US" sz="2800" dirty="0" smtClean="0">
                <a:solidFill>
                  <a:srgbClr val="FFFF00"/>
                </a:solidFill>
                <a:cs typeface="Arial" charset="0"/>
              </a:rPr>
              <a:t> = 353.2 K			</a:t>
            </a:r>
            <a:r>
              <a:rPr lang="en-US" sz="2800" i="1" dirty="0" smtClean="0">
                <a:solidFill>
                  <a:srgbClr val="FFFF00"/>
                </a:solidFill>
                <a:cs typeface="Arial" charset="0"/>
              </a:rPr>
              <a:t>T</a:t>
            </a:r>
            <a:r>
              <a:rPr lang="en-US" sz="2800" baseline="-25000" dirty="0" smtClean="0">
                <a:solidFill>
                  <a:srgbClr val="FFFF00"/>
                </a:solidFill>
                <a:cs typeface="Arial" charset="0"/>
              </a:rPr>
              <a:t>2</a:t>
            </a:r>
            <a:r>
              <a:rPr lang="en-US" sz="2800" dirty="0" smtClean="0">
                <a:solidFill>
                  <a:srgbClr val="FFFF00"/>
                </a:solidFill>
                <a:cs typeface="Arial" charset="0"/>
              </a:rPr>
              <a:t> = 458 K	</a:t>
            </a:r>
          </a:p>
          <a:p>
            <a:pPr marL="533400" indent="-533400" eaLnBrk="1" hangingPunct="1">
              <a:lnSpc>
                <a:spcPct val="90000"/>
              </a:lnSpc>
              <a:buNone/>
              <a:defRPr/>
            </a:pPr>
            <a:r>
              <a:rPr lang="en-US" sz="2800" i="1" dirty="0" smtClean="0">
                <a:solidFill>
                  <a:srgbClr val="FFFF00"/>
                </a:solidFill>
                <a:cs typeface="Arial" charset="0"/>
              </a:rPr>
              <a:t>P</a:t>
            </a:r>
            <a:r>
              <a:rPr lang="en-US" sz="2800" baseline="-25000" dirty="0" smtClean="0">
                <a:solidFill>
                  <a:srgbClr val="FFFF00"/>
                </a:solidFill>
                <a:cs typeface="Arial" charset="0"/>
              </a:rPr>
              <a:t>1</a:t>
            </a:r>
            <a:r>
              <a:rPr lang="en-US" sz="2800" dirty="0" smtClean="0">
                <a:solidFill>
                  <a:srgbClr val="FFFF00"/>
                </a:solidFill>
                <a:cs typeface="Arial" charset="0"/>
              </a:rPr>
              <a:t> = 2.75 </a:t>
            </a:r>
            <a:r>
              <a:rPr lang="en-US" sz="2800" dirty="0" err="1" smtClean="0">
                <a:solidFill>
                  <a:srgbClr val="FFFF00"/>
                </a:solidFill>
                <a:cs typeface="Arial" charset="0"/>
              </a:rPr>
              <a:t>atm</a:t>
            </a:r>
            <a:r>
              <a:rPr lang="en-US" sz="2800" dirty="0" smtClean="0">
                <a:solidFill>
                  <a:srgbClr val="FFFF00"/>
                </a:solidFill>
                <a:cs typeface="Arial" charset="0"/>
              </a:rPr>
              <a:t>			</a:t>
            </a:r>
            <a:r>
              <a:rPr lang="en-US" sz="2800" i="1" dirty="0" smtClean="0">
                <a:solidFill>
                  <a:srgbClr val="FFFF00"/>
                </a:solidFill>
                <a:cs typeface="Arial" charset="0"/>
              </a:rPr>
              <a:t>P</a:t>
            </a:r>
            <a:r>
              <a:rPr lang="en-US" sz="2800" baseline="-25000" dirty="0" smtClean="0">
                <a:solidFill>
                  <a:srgbClr val="FFFF00"/>
                </a:solidFill>
                <a:cs typeface="Arial" charset="0"/>
              </a:rPr>
              <a:t>2</a:t>
            </a:r>
            <a:r>
              <a:rPr lang="en-US" sz="2800" dirty="0" smtClean="0">
                <a:solidFill>
                  <a:srgbClr val="FFFF00"/>
                </a:solidFill>
                <a:cs typeface="Arial" charset="0"/>
              </a:rPr>
              <a:t> = 5.00 </a:t>
            </a:r>
            <a:r>
              <a:rPr lang="en-US" sz="2800" dirty="0" err="1" smtClean="0">
                <a:solidFill>
                  <a:srgbClr val="FFFF00"/>
                </a:solidFill>
                <a:cs typeface="Arial" charset="0"/>
              </a:rPr>
              <a:t>atm</a:t>
            </a:r>
            <a:endParaRPr lang="en-US" sz="2800" dirty="0" smtClean="0">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0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0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01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01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01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0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B5F54BB4-0AB4-4F07-BFC3-0A06D58E1D75}" type="slidenum">
              <a:rPr lang="en-US"/>
              <a:pPr>
                <a:defRPr/>
              </a:pPr>
              <a:t>38</a:t>
            </a:fld>
            <a:endParaRPr lang="en-US"/>
          </a:p>
        </p:txBody>
      </p:sp>
      <p:sp>
        <p:nvSpPr>
          <p:cNvPr id="730114" name="Rectangle 2"/>
          <p:cNvSpPr>
            <a:spLocks noGrp="1" noChangeArrowheads="1"/>
          </p:cNvSpPr>
          <p:nvPr>
            <p:ph type="title"/>
          </p:nvPr>
        </p:nvSpPr>
        <p:spPr>
          <a:xfrm>
            <a:off x="152400" y="152400"/>
            <a:ext cx="8839200" cy="609600"/>
          </a:xfrm>
        </p:spPr>
        <p:txBody>
          <a:bodyPr/>
          <a:lstStyle/>
          <a:p>
            <a:pPr eaLnBrk="1" hangingPunct="1">
              <a:defRPr/>
            </a:pPr>
            <a:r>
              <a:rPr lang="en-US" sz="3200" smtClean="0"/>
              <a:t>Activity Solution: The Combined Gas Law</a:t>
            </a:r>
          </a:p>
        </p:txBody>
      </p:sp>
      <p:sp>
        <p:nvSpPr>
          <p:cNvPr id="730115" name="Rectangle 3"/>
          <p:cNvSpPr>
            <a:spLocks noGrp="1" noChangeArrowheads="1"/>
          </p:cNvSpPr>
          <p:nvPr>
            <p:ph type="body" sz="half" idx="1"/>
          </p:nvPr>
        </p:nvSpPr>
        <p:spPr>
          <a:xfrm>
            <a:off x="609600" y="762000"/>
            <a:ext cx="8229600" cy="5562600"/>
          </a:xfrm>
        </p:spPr>
        <p:txBody>
          <a:bodyPr/>
          <a:lstStyle/>
          <a:p>
            <a:pPr marL="0" indent="0" eaLnBrk="1" hangingPunct="1">
              <a:buClr>
                <a:schemeClr val="tx1"/>
              </a:buClr>
              <a:buNone/>
              <a:defRPr/>
            </a:pPr>
            <a:r>
              <a:rPr lang="en-US" sz="2800" dirty="0" smtClean="0">
                <a:cs typeface="Arial" charset="0"/>
              </a:rPr>
              <a:t>A sample of hydrogen gas occupies 1.25 L at 80.0°C and 2.75 atm.  What volume will it occupy at 185°C and 5.00 </a:t>
            </a:r>
            <a:r>
              <a:rPr lang="en-US" sz="2800" dirty="0" err="1" smtClean="0">
                <a:cs typeface="Arial" charset="0"/>
              </a:rPr>
              <a:t>atm</a:t>
            </a:r>
            <a:r>
              <a:rPr lang="en-US" sz="2800" dirty="0" smtClean="0">
                <a:cs typeface="Arial" charset="0"/>
              </a:rPr>
              <a:t>?</a:t>
            </a:r>
            <a:endParaRPr lang="en-US" sz="2800" i="1" dirty="0" smtClean="0">
              <a:solidFill>
                <a:srgbClr val="FFFF00"/>
              </a:solidFill>
              <a:cs typeface="Arial" charset="0"/>
            </a:endParaRPr>
          </a:p>
          <a:p>
            <a:pPr marL="533400" indent="-533400" eaLnBrk="1" hangingPunct="1">
              <a:buClr>
                <a:schemeClr val="tx1"/>
              </a:buClr>
              <a:buFont typeface="Wingdings" pitchFamily="2" charset="2"/>
              <a:buNone/>
              <a:defRPr/>
            </a:pPr>
            <a:r>
              <a:rPr lang="en-US" sz="2800" i="1" dirty="0" smtClean="0">
                <a:solidFill>
                  <a:srgbClr val="FFFF00"/>
                </a:solidFill>
                <a:cs typeface="Arial" charset="0"/>
              </a:rPr>
              <a:t>V</a:t>
            </a:r>
            <a:r>
              <a:rPr lang="en-US" sz="2800" baseline="-25000" dirty="0" smtClean="0">
                <a:solidFill>
                  <a:srgbClr val="FFFF00"/>
                </a:solidFill>
                <a:cs typeface="Arial" charset="0"/>
              </a:rPr>
              <a:t>1</a:t>
            </a:r>
            <a:r>
              <a:rPr lang="en-US" sz="2800" dirty="0" smtClean="0">
                <a:solidFill>
                  <a:srgbClr val="FFFF00"/>
                </a:solidFill>
                <a:cs typeface="Arial" charset="0"/>
              </a:rPr>
              <a:t> = 1.25 L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 = ?</a:t>
            </a:r>
          </a:p>
          <a:p>
            <a:pPr marL="533400" indent="-533400" eaLnBrk="1" hangingPunct="1">
              <a:buClr>
                <a:schemeClr val="tx1"/>
              </a:buClr>
              <a:buFont typeface="Wingdings" pitchFamily="2" charset="2"/>
              <a:buNone/>
              <a:defRPr/>
            </a:pPr>
            <a:r>
              <a:rPr lang="en-US" sz="2800" i="1" dirty="0" smtClean="0">
                <a:solidFill>
                  <a:srgbClr val="FFFF00"/>
                </a:solidFill>
                <a:cs typeface="Arial" charset="0"/>
              </a:rPr>
              <a:t>T</a:t>
            </a:r>
            <a:r>
              <a:rPr lang="en-US" sz="2800" baseline="-25000" dirty="0" smtClean="0">
                <a:solidFill>
                  <a:srgbClr val="FFFF00"/>
                </a:solidFill>
                <a:cs typeface="Arial" charset="0"/>
              </a:rPr>
              <a:t>1</a:t>
            </a:r>
            <a:r>
              <a:rPr lang="en-US" sz="2800" dirty="0" smtClean="0">
                <a:solidFill>
                  <a:srgbClr val="FFFF00"/>
                </a:solidFill>
                <a:cs typeface="Arial" charset="0"/>
              </a:rPr>
              <a:t> = 353.2 K			</a:t>
            </a:r>
            <a:r>
              <a:rPr lang="en-US" sz="2800" i="1" dirty="0" smtClean="0">
                <a:solidFill>
                  <a:srgbClr val="FFFF00"/>
                </a:solidFill>
                <a:cs typeface="Arial" charset="0"/>
              </a:rPr>
              <a:t>T</a:t>
            </a:r>
            <a:r>
              <a:rPr lang="en-US" sz="2800" baseline="-25000" dirty="0" smtClean="0">
                <a:solidFill>
                  <a:srgbClr val="FFFF00"/>
                </a:solidFill>
                <a:cs typeface="Arial" charset="0"/>
              </a:rPr>
              <a:t>2</a:t>
            </a:r>
            <a:r>
              <a:rPr lang="en-US" sz="2800" dirty="0" smtClean="0">
                <a:solidFill>
                  <a:srgbClr val="FFFF00"/>
                </a:solidFill>
                <a:cs typeface="Arial" charset="0"/>
              </a:rPr>
              <a:t> = 458 K	</a:t>
            </a:r>
          </a:p>
          <a:p>
            <a:pPr marL="533400" indent="-533400" eaLnBrk="1" hangingPunct="1">
              <a:buClr>
                <a:schemeClr val="tx1"/>
              </a:buClr>
              <a:buFont typeface="Wingdings" pitchFamily="2" charset="2"/>
              <a:buNone/>
              <a:defRPr/>
            </a:pPr>
            <a:r>
              <a:rPr lang="en-US" sz="2800" i="1" dirty="0" smtClean="0">
                <a:solidFill>
                  <a:srgbClr val="FFFF00"/>
                </a:solidFill>
                <a:cs typeface="Arial" charset="0"/>
              </a:rPr>
              <a:t>P</a:t>
            </a:r>
            <a:r>
              <a:rPr lang="en-US" sz="2800" baseline="-25000" dirty="0" smtClean="0">
                <a:solidFill>
                  <a:srgbClr val="FFFF00"/>
                </a:solidFill>
                <a:cs typeface="Arial" charset="0"/>
              </a:rPr>
              <a:t>1</a:t>
            </a:r>
            <a:r>
              <a:rPr lang="en-US" sz="2800" dirty="0" smtClean="0">
                <a:solidFill>
                  <a:srgbClr val="FFFF00"/>
                </a:solidFill>
                <a:cs typeface="Arial" charset="0"/>
              </a:rPr>
              <a:t> = 2.75 </a:t>
            </a:r>
            <a:r>
              <a:rPr lang="en-US" sz="2800" dirty="0" err="1" smtClean="0">
                <a:solidFill>
                  <a:srgbClr val="FFFF00"/>
                </a:solidFill>
                <a:cs typeface="Arial" charset="0"/>
              </a:rPr>
              <a:t>atm</a:t>
            </a:r>
            <a:r>
              <a:rPr lang="en-US" sz="2800" dirty="0" smtClean="0">
                <a:solidFill>
                  <a:srgbClr val="FFFF00"/>
                </a:solidFill>
                <a:cs typeface="Arial" charset="0"/>
              </a:rPr>
              <a:t>			</a:t>
            </a:r>
            <a:r>
              <a:rPr lang="en-US" sz="2800" i="1" dirty="0" smtClean="0">
                <a:solidFill>
                  <a:srgbClr val="FFFF00"/>
                </a:solidFill>
                <a:cs typeface="Arial" charset="0"/>
              </a:rPr>
              <a:t>P</a:t>
            </a:r>
            <a:r>
              <a:rPr lang="en-US" sz="2800" baseline="-25000" dirty="0" smtClean="0">
                <a:solidFill>
                  <a:srgbClr val="FFFF00"/>
                </a:solidFill>
                <a:cs typeface="Arial" charset="0"/>
              </a:rPr>
              <a:t>2</a:t>
            </a:r>
            <a:r>
              <a:rPr lang="en-US" sz="2800" dirty="0" smtClean="0">
                <a:solidFill>
                  <a:srgbClr val="FFFF00"/>
                </a:solidFill>
                <a:cs typeface="Arial" charset="0"/>
              </a:rPr>
              <a:t> = 5.00 </a:t>
            </a:r>
            <a:r>
              <a:rPr lang="en-US" sz="2800" dirty="0" err="1" smtClean="0">
                <a:solidFill>
                  <a:srgbClr val="FFFF00"/>
                </a:solidFill>
                <a:cs typeface="Arial" charset="0"/>
              </a:rPr>
              <a:t>atm</a:t>
            </a:r>
            <a:endParaRPr lang="en-US" sz="2800" dirty="0" smtClean="0">
              <a:solidFill>
                <a:srgbClr val="FFFF00"/>
              </a:solidFill>
              <a:cs typeface="Arial" charset="0"/>
            </a:endParaRPr>
          </a:p>
          <a:p>
            <a:pPr marL="533400" indent="-533400" eaLnBrk="1" hangingPunct="1">
              <a:lnSpc>
                <a:spcPct val="60000"/>
              </a:lnSpc>
              <a:buClr>
                <a:schemeClr val="tx1"/>
              </a:buClr>
              <a:buFont typeface="Wingdings" pitchFamily="2" charset="2"/>
              <a:buNone/>
              <a:defRPr/>
            </a:pPr>
            <a:endParaRPr lang="en-US" sz="2800" dirty="0" smtClean="0">
              <a:solidFill>
                <a:srgbClr val="FFFF00"/>
              </a:solidFill>
              <a:cs typeface="Arial" charset="0"/>
            </a:endParaRPr>
          </a:p>
          <a:p>
            <a:pPr marL="533400" indent="-533400" eaLnBrk="1" hangingPunct="1">
              <a:buClr>
                <a:srgbClr val="3333CC"/>
              </a:buClr>
              <a:buFontTx/>
              <a:buNone/>
              <a:defRPr/>
            </a:pPr>
            <a:r>
              <a:rPr lang="en-US" sz="2800" dirty="0" smtClean="0">
                <a:solidFill>
                  <a:srgbClr val="FFFF00"/>
                </a:solidFill>
                <a:cs typeface="Arial" charset="0"/>
              </a:rPr>
              <a:t>Combined Gas Law:</a:t>
            </a:r>
          </a:p>
          <a:p>
            <a:pPr marL="533400" indent="-533400" eaLnBrk="1" hangingPunct="1">
              <a:buClr>
                <a:srgbClr val="3333CC"/>
              </a:buClr>
              <a:buFontTx/>
              <a:buNone/>
              <a:defRPr/>
            </a:pPr>
            <a:r>
              <a:rPr lang="en-US" sz="2800" dirty="0" smtClean="0">
                <a:solidFill>
                  <a:srgbClr val="FFFF00"/>
                </a:solidFill>
                <a:cs typeface="Arial" charset="0"/>
              </a:rPr>
              <a:t>Solving for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 	</a:t>
            </a:r>
          </a:p>
          <a:p>
            <a:pPr marL="533400" indent="-533400" eaLnBrk="1" hangingPunct="1">
              <a:buClr>
                <a:srgbClr val="3333CC"/>
              </a:buClr>
              <a:buFontTx/>
              <a:buNone/>
              <a:defRPr/>
            </a:pPr>
            <a:r>
              <a:rPr lang="en-US" sz="2800" dirty="0" smtClean="0">
                <a:solidFill>
                  <a:srgbClr val="FFFF00"/>
                </a:solidFill>
                <a:cs typeface="Arial" charset="0"/>
              </a:rPr>
              <a:t>	</a:t>
            </a:r>
          </a:p>
        </p:txBody>
      </p:sp>
      <p:graphicFrame>
        <p:nvGraphicFramePr>
          <p:cNvPr id="44037" name="Object 5"/>
          <p:cNvGraphicFramePr>
            <a:graphicFrameLocks noChangeAspect="1"/>
          </p:cNvGraphicFramePr>
          <p:nvPr/>
        </p:nvGraphicFramePr>
        <p:xfrm>
          <a:off x="4267200" y="3813175"/>
          <a:ext cx="1554163" cy="911225"/>
        </p:xfrm>
        <a:graphic>
          <a:graphicData uri="http://schemas.openxmlformats.org/presentationml/2006/ole">
            <mc:AlternateContent xmlns:mc="http://schemas.openxmlformats.org/markup-compatibility/2006">
              <mc:Choice xmlns:v="urn:schemas-microsoft-com:vml" Requires="v">
                <p:oleObj spid="_x0000_s44067" name="Equation" r:id="rId4" imgW="736600" imgH="431800" progId="Equation.DSMT4">
                  <p:embed/>
                </p:oleObj>
              </mc:Choice>
              <mc:Fallback>
                <p:oleObj name="Equation" r:id="rId4" imgW="736600" imgH="43180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13175"/>
                        <a:ext cx="155416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Grp="1" noChangeAspect="1"/>
          </p:cNvGraphicFramePr>
          <p:nvPr>
            <p:ph sz="half" idx="2"/>
          </p:nvPr>
        </p:nvGraphicFramePr>
        <p:xfrm>
          <a:off x="914400" y="5170488"/>
          <a:ext cx="7010400" cy="917575"/>
        </p:xfrm>
        <a:graphic>
          <a:graphicData uri="http://schemas.openxmlformats.org/presentationml/2006/ole">
            <mc:AlternateContent xmlns:mc="http://schemas.openxmlformats.org/markup-compatibility/2006">
              <mc:Choice xmlns:v="urn:schemas-microsoft-com:vml" Requires="v">
                <p:oleObj spid="_x0000_s44068" name="Equation" r:id="rId6" imgW="3492500" imgH="457200" progId="Equation.DSMT4">
                  <p:embed/>
                </p:oleObj>
              </mc:Choice>
              <mc:Fallback>
                <p:oleObj name="Equation" r:id="rId6" imgW="3492500" imgH="457200" progId="Equation.DSMT4">
                  <p:embed/>
                  <p:pic>
                    <p:nvPicPr>
                      <p:cNvPr id="0" name="Picture 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170488"/>
                        <a:ext cx="7010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01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011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a:t>9-</a:t>
            </a:r>
            <a:fld id="{E3E09AB0-3886-44C0-AD18-E47B2612CFCD}" type="slidenum">
              <a:rPr lang="en-US"/>
              <a:pPr>
                <a:defRPr/>
              </a:pPr>
              <a:t>39</a:t>
            </a:fld>
            <a:endParaRPr lang="en-US"/>
          </a:p>
        </p:txBody>
      </p:sp>
      <p:sp>
        <p:nvSpPr>
          <p:cNvPr id="591874" name="Rectangle 2"/>
          <p:cNvSpPr>
            <a:spLocks noGrp="1" noChangeArrowheads="1"/>
          </p:cNvSpPr>
          <p:nvPr>
            <p:ph type="title"/>
          </p:nvPr>
        </p:nvSpPr>
        <p:spPr/>
        <p:txBody>
          <a:bodyPr/>
          <a:lstStyle/>
          <a:p>
            <a:pPr eaLnBrk="1" hangingPunct="1">
              <a:defRPr/>
            </a:pPr>
            <a:r>
              <a:rPr lang="en-US" sz="4000" smtClean="0"/>
              <a:t>Gay-Lussac’s Law of </a:t>
            </a:r>
            <a:br>
              <a:rPr lang="en-US" sz="4000" smtClean="0"/>
            </a:br>
            <a:r>
              <a:rPr lang="en-US" sz="4000" smtClean="0"/>
              <a:t>Combining Volumes (1808)</a:t>
            </a:r>
          </a:p>
        </p:txBody>
      </p:sp>
      <p:sp>
        <p:nvSpPr>
          <p:cNvPr id="45061" name="Text Box 4"/>
          <p:cNvSpPr txBox="1">
            <a:spLocks noChangeArrowheads="1"/>
          </p:cNvSpPr>
          <p:nvPr/>
        </p:nvSpPr>
        <p:spPr bwMode="auto">
          <a:xfrm>
            <a:off x="4114800" y="60198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9.19</a:t>
            </a:r>
          </a:p>
        </p:txBody>
      </p:sp>
      <p:sp>
        <p:nvSpPr>
          <p:cNvPr id="591877" name="Rectangle 5"/>
          <p:cNvSpPr>
            <a:spLocks noChangeArrowheads="1"/>
          </p:cNvSpPr>
          <p:nvPr/>
        </p:nvSpPr>
        <p:spPr bwMode="auto">
          <a:xfrm>
            <a:off x="304800" y="1295400"/>
            <a:ext cx="7896225" cy="946150"/>
          </a:xfrm>
          <a:prstGeom prst="rect">
            <a:avLst/>
          </a:prstGeom>
          <a:noFill/>
          <a:ln w="9525">
            <a:noFill/>
            <a:miter lim="800000"/>
            <a:headEnd/>
            <a:tailEnd/>
          </a:ln>
          <a:effectLst/>
        </p:spPr>
        <p:txBody>
          <a:bodyPr>
            <a:spAutoFit/>
          </a:bodyPr>
          <a:lstStyle/>
          <a:p>
            <a:pPr>
              <a:defRPr/>
            </a:pPr>
            <a:r>
              <a:rPr lang="en-US" sz="2800" b="1" baseline="0">
                <a:effectLst>
                  <a:outerShdw blurRad="38100" dist="38100" dir="2700000" algn="tl">
                    <a:srgbClr val="000000"/>
                  </a:outerShdw>
                </a:effectLst>
              </a:rPr>
              <a:t>Gases combine in simple whole-number volume proportions at constant temperature and pressure.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609237"/>
            <a:ext cx="7069695"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6709D2FB-C791-4303-B66E-E8F5BE679B2F}" type="slidenum">
              <a:rPr lang="en-US"/>
              <a:pPr>
                <a:defRPr/>
              </a:pPr>
              <a:t>4</a:t>
            </a:fld>
            <a:endParaRPr lang="en-US"/>
          </a:p>
        </p:txBody>
      </p:sp>
      <p:sp>
        <p:nvSpPr>
          <p:cNvPr id="352258" name="Rectangle 2"/>
          <p:cNvSpPr>
            <a:spLocks noGrp="1" noChangeArrowheads="1"/>
          </p:cNvSpPr>
          <p:nvPr>
            <p:ph type="body" idx="1"/>
          </p:nvPr>
        </p:nvSpPr>
        <p:spPr>
          <a:xfrm>
            <a:off x="663575" y="1600200"/>
            <a:ext cx="7818438" cy="4495800"/>
          </a:xfrm>
        </p:spPr>
        <p:txBody>
          <a:bodyPr/>
          <a:lstStyle/>
          <a:p>
            <a:pPr marL="609600" indent="-609600" eaLnBrk="1" hangingPunct="1">
              <a:buFont typeface="Wingdings" pitchFamily="2" charset="2"/>
              <a:buNone/>
              <a:defRPr/>
            </a:pPr>
            <a:r>
              <a:rPr lang="en-US" smtClean="0">
                <a:solidFill>
                  <a:srgbClr val="FFFF00"/>
                </a:solidFill>
              </a:rPr>
              <a:t>9.1	 Graphing</a:t>
            </a:r>
          </a:p>
          <a:p>
            <a:pPr marL="609600" indent="-609600" eaLnBrk="1" hangingPunct="1">
              <a:buFont typeface="Wingdings" pitchFamily="2" charset="2"/>
              <a:buNone/>
              <a:defRPr/>
            </a:pPr>
            <a:r>
              <a:rPr lang="en-US" smtClean="0">
                <a:solidFill>
                  <a:srgbClr val="FFFF00"/>
                </a:solidFill>
              </a:rPr>
              <a:t>9.2  Solving Simple Algebraic Equations</a:t>
            </a:r>
          </a:p>
        </p:txBody>
      </p:sp>
      <p:sp>
        <p:nvSpPr>
          <p:cNvPr id="352259" name="Rectangle 3"/>
          <p:cNvSpPr>
            <a:spLocks noGrp="1" noChangeArrowheads="1"/>
          </p:cNvSpPr>
          <p:nvPr>
            <p:ph type="title"/>
          </p:nvPr>
        </p:nvSpPr>
        <p:spPr>
          <a:xfrm>
            <a:off x="685800" y="0"/>
            <a:ext cx="8458200" cy="1371600"/>
          </a:xfrm>
        </p:spPr>
        <p:txBody>
          <a:bodyPr/>
          <a:lstStyle/>
          <a:p>
            <a:pPr algn="l" eaLnBrk="1" hangingPunct="1">
              <a:defRPr/>
            </a:pPr>
            <a:r>
              <a:rPr lang="en-US" smtClean="0"/>
              <a:t>Chapter 9 Math Toolboxes: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r>
              <a:rPr lang="en-US"/>
              <a:t>9-</a:t>
            </a:r>
            <a:fld id="{7A03A800-667F-47CA-B6EA-0EFBD8EDA68D}" type="slidenum">
              <a:rPr lang="en-US"/>
              <a:pPr>
                <a:defRPr/>
              </a:pPr>
              <a:t>40</a:t>
            </a:fld>
            <a:endParaRPr lang="en-US"/>
          </a:p>
        </p:txBody>
      </p:sp>
      <p:sp>
        <p:nvSpPr>
          <p:cNvPr id="721922" name="Rectangle 2"/>
          <p:cNvSpPr>
            <a:spLocks noGrp="1" noChangeArrowheads="1"/>
          </p:cNvSpPr>
          <p:nvPr>
            <p:ph type="title"/>
          </p:nvPr>
        </p:nvSpPr>
        <p:spPr/>
        <p:txBody>
          <a:bodyPr/>
          <a:lstStyle/>
          <a:p>
            <a:pPr eaLnBrk="1" hangingPunct="1">
              <a:defRPr/>
            </a:pPr>
            <a:r>
              <a:rPr lang="en-US" smtClean="0"/>
              <a:t>Volume vs. Amount of Gas</a:t>
            </a:r>
          </a:p>
        </p:txBody>
      </p:sp>
      <p:sp>
        <p:nvSpPr>
          <p:cNvPr id="721923" name="Rectangle 3"/>
          <p:cNvSpPr>
            <a:spLocks noGrp="1" noChangeArrowheads="1"/>
          </p:cNvSpPr>
          <p:nvPr>
            <p:ph type="body" sz="half" idx="1"/>
          </p:nvPr>
        </p:nvSpPr>
        <p:spPr>
          <a:xfrm>
            <a:off x="304800" y="1295400"/>
            <a:ext cx="4724400" cy="4876800"/>
          </a:xfrm>
        </p:spPr>
        <p:txBody>
          <a:bodyPr/>
          <a:lstStyle/>
          <a:p>
            <a:pPr marL="533400" indent="-533400" eaLnBrk="1" hangingPunct="1">
              <a:defRPr/>
            </a:pPr>
            <a:r>
              <a:rPr lang="en-US" sz="2400" dirty="0" smtClean="0">
                <a:cs typeface="Arial" charset="0"/>
              </a:rPr>
              <a:t>Avogadro’s hypothesis</a:t>
            </a:r>
          </a:p>
          <a:p>
            <a:pPr marL="914400" lvl="1" indent="-457200" eaLnBrk="1" hangingPunct="1">
              <a:defRPr/>
            </a:pPr>
            <a:r>
              <a:rPr lang="en-US" sz="2000" dirty="0" smtClean="0">
                <a:cs typeface="Arial" charset="0"/>
              </a:rPr>
              <a:t>The volume occupied by a gas at a given temperature and pressure is directly proportional to the number of gas particles and thus to the moles of gas. </a:t>
            </a:r>
          </a:p>
          <a:p>
            <a:pPr marL="533400" indent="-533400" algn="ctr" eaLnBrk="1" hangingPunct="1">
              <a:buFont typeface="Wingdings" pitchFamily="2" charset="2"/>
              <a:buNone/>
              <a:defRPr/>
            </a:pPr>
            <a:r>
              <a:rPr lang="en-US" sz="2400" i="1" dirty="0" smtClean="0">
                <a:cs typeface="Arial" charset="0"/>
              </a:rPr>
              <a:t>V</a:t>
            </a:r>
            <a:r>
              <a:rPr lang="en-US" sz="2400" dirty="0" smtClean="0">
                <a:cs typeface="Arial" charset="0"/>
              </a:rPr>
              <a:t> </a:t>
            </a:r>
            <a:r>
              <a:rPr lang="en-US" dirty="0" smtClean="0">
                <a:sym typeface="MT Symbol" pitchFamily="82" charset="2"/>
              </a:rPr>
              <a:t></a:t>
            </a:r>
            <a:r>
              <a:rPr lang="en-US" sz="2400" dirty="0" smtClean="0">
                <a:cs typeface="Arial" charset="0"/>
              </a:rPr>
              <a:t> </a:t>
            </a:r>
            <a:r>
              <a:rPr lang="en-US" sz="2400" i="1" dirty="0" smtClean="0">
                <a:cs typeface="Arial" charset="0"/>
              </a:rPr>
              <a:t>n</a:t>
            </a:r>
          </a:p>
          <a:p>
            <a:pPr marL="533400" indent="-533400" eaLnBrk="1" hangingPunct="1">
              <a:defRPr/>
            </a:pPr>
            <a:endParaRPr lang="en-US" sz="2400" dirty="0" smtClean="0">
              <a:cs typeface="Arial" charset="0"/>
            </a:endParaRPr>
          </a:p>
          <a:p>
            <a:pPr marL="533400" indent="-533400" eaLnBrk="1" hangingPunct="1">
              <a:defRPr/>
            </a:pPr>
            <a:endParaRPr lang="en-US" sz="2400" dirty="0" smtClean="0">
              <a:cs typeface="Arial" charset="0"/>
            </a:endParaRPr>
          </a:p>
          <a:p>
            <a:pPr marL="533400" indent="-533400" eaLnBrk="1" hangingPunct="1">
              <a:defRPr/>
            </a:pPr>
            <a:r>
              <a:rPr lang="en-US" sz="2400" dirty="0" smtClean="0">
                <a:cs typeface="Arial" charset="0"/>
              </a:rPr>
              <a:t>As the moles of gas increase, the volume increases (at constant T and P).</a:t>
            </a:r>
          </a:p>
        </p:txBody>
      </p:sp>
      <p:sp>
        <p:nvSpPr>
          <p:cNvPr id="46086" name="Text Box 6"/>
          <p:cNvSpPr txBox="1">
            <a:spLocks noChangeArrowheads="1"/>
          </p:cNvSpPr>
          <p:nvPr/>
        </p:nvSpPr>
        <p:spPr bwMode="auto">
          <a:xfrm>
            <a:off x="6553200" y="4267200"/>
            <a:ext cx="1042988" cy="304800"/>
          </a:xfrm>
          <a:prstGeom prst="rect">
            <a:avLst/>
          </a:prstGeom>
          <a:noFill/>
          <a:ln w="9525">
            <a:noFill/>
            <a:miter lim="800000"/>
            <a:headEnd/>
            <a:tailEnd/>
          </a:ln>
        </p:spPr>
        <p:txBody>
          <a:bodyPr wrap="none">
            <a:spAutoFit/>
          </a:bodyPr>
          <a:lstStyle/>
          <a:p>
            <a:r>
              <a:rPr lang="en-US" altLang="en-US" sz="1400" b="1" baseline="0" dirty="0"/>
              <a:t>Figure 9.20</a:t>
            </a:r>
          </a:p>
        </p:txBody>
      </p:sp>
      <p:graphicFrame>
        <p:nvGraphicFramePr>
          <p:cNvPr id="46087" name="Object 8"/>
          <p:cNvGraphicFramePr>
            <a:graphicFrameLocks noGrp="1" noChangeAspect="1"/>
          </p:cNvGraphicFramePr>
          <p:nvPr>
            <p:ph sz="quarter" idx="3"/>
          </p:nvPr>
        </p:nvGraphicFramePr>
        <p:xfrm>
          <a:off x="2133600" y="3886200"/>
          <a:ext cx="1143000" cy="996950"/>
        </p:xfrm>
        <a:graphic>
          <a:graphicData uri="http://schemas.openxmlformats.org/presentationml/2006/ole">
            <mc:AlternateContent xmlns:mc="http://schemas.openxmlformats.org/markup-compatibility/2006">
              <mc:Choice xmlns:v="urn:schemas-microsoft-com:vml" Requires="v">
                <p:oleObj spid="_x0000_s46102" name="Equation" r:id="rId4" imgW="495085" imgH="431613" progId="Equation.DSMT4">
                  <p:embed/>
                </p:oleObj>
              </mc:Choice>
              <mc:Fallback>
                <p:oleObj name="Equation" r:id="rId4" imgW="495085" imgH="431613" progId="Equation.DSMT4">
                  <p:embed/>
                  <p:pic>
                    <p:nvPicPr>
                      <p:cNvPr id="0" name="Picture 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86200"/>
                        <a:ext cx="114300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5894" y="1597993"/>
            <a:ext cx="3657600" cy="258886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5A003041-2BE0-4965-9C2D-56CA8AB106CE}" type="slidenum">
              <a:rPr lang="en-US"/>
              <a:pPr>
                <a:defRPr/>
              </a:pPr>
              <a:t>41</a:t>
            </a:fld>
            <a:endParaRPr lang="en-US"/>
          </a:p>
        </p:txBody>
      </p:sp>
      <p:sp>
        <p:nvSpPr>
          <p:cNvPr id="723970" name="Rectangle 2"/>
          <p:cNvSpPr>
            <a:spLocks noGrp="1" noChangeArrowheads="1"/>
          </p:cNvSpPr>
          <p:nvPr>
            <p:ph type="title"/>
          </p:nvPr>
        </p:nvSpPr>
        <p:spPr>
          <a:xfrm>
            <a:off x="304800" y="152400"/>
            <a:ext cx="8686800" cy="609600"/>
          </a:xfrm>
        </p:spPr>
        <p:txBody>
          <a:bodyPr/>
          <a:lstStyle/>
          <a:p>
            <a:pPr eaLnBrk="1" hangingPunct="1">
              <a:defRPr/>
            </a:pPr>
            <a:r>
              <a:rPr lang="en-US" smtClean="0"/>
              <a:t>Volume vs. Amount of Gas</a:t>
            </a:r>
          </a:p>
        </p:txBody>
      </p:sp>
      <p:sp>
        <p:nvSpPr>
          <p:cNvPr id="723971" name="Rectangle 3"/>
          <p:cNvSpPr>
            <a:spLocks noGrp="1" noChangeArrowheads="1"/>
          </p:cNvSpPr>
          <p:nvPr>
            <p:ph type="body" sz="half" idx="1"/>
          </p:nvPr>
        </p:nvSpPr>
        <p:spPr>
          <a:xfrm>
            <a:off x="152400" y="838200"/>
            <a:ext cx="8763000" cy="5486400"/>
          </a:xfrm>
        </p:spPr>
        <p:txBody>
          <a:bodyPr/>
          <a:lstStyle/>
          <a:p>
            <a:pPr marL="533400" indent="-533400" eaLnBrk="1" hangingPunct="1">
              <a:lnSpc>
                <a:spcPct val="90000"/>
              </a:lnSpc>
              <a:defRPr/>
            </a:pPr>
            <a:r>
              <a:rPr lang="en-US" dirty="0" smtClean="0">
                <a:cs typeface="Arial" charset="0"/>
              </a:rPr>
              <a:t>Avogadro’s hypothesis </a:t>
            </a:r>
          </a:p>
          <a:p>
            <a:pPr marL="914400" lvl="1" indent="-457200" eaLnBrk="1" hangingPunct="1">
              <a:lnSpc>
                <a:spcPct val="90000"/>
              </a:lnSpc>
              <a:defRPr/>
            </a:pPr>
            <a:r>
              <a:rPr lang="en-US" dirty="0" smtClean="0">
                <a:cs typeface="Arial" charset="0"/>
              </a:rPr>
              <a:t>At a given pressure and temperature, equal volumes of all gases contain equal numbers of moles (or particles). </a:t>
            </a:r>
          </a:p>
          <a:p>
            <a:pPr marL="533400" indent="-533400" eaLnBrk="1" hangingPunct="1">
              <a:lnSpc>
                <a:spcPct val="90000"/>
              </a:lnSpc>
              <a:defRPr/>
            </a:pPr>
            <a:r>
              <a:rPr lang="en-US" sz="2800" dirty="0" smtClean="0">
                <a:cs typeface="Arial" charset="0"/>
              </a:rPr>
              <a:t>Special conditions of temperature and pressure are defined as the standard temperature and pressure (STP):</a:t>
            </a:r>
          </a:p>
          <a:p>
            <a:pPr marL="533400" indent="-533400" algn="ctr" eaLnBrk="1" hangingPunct="1">
              <a:lnSpc>
                <a:spcPct val="90000"/>
              </a:lnSpc>
              <a:buFont typeface="Wingdings" pitchFamily="2" charset="2"/>
              <a:buNone/>
              <a:defRPr/>
            </a:pPr>
            <a:r>
              <a:rPr lang="en-US" sz="2800" dirty="0" smtClean="0">
                <a:cs typeface="Arial" charset="0"/>
              </a:rPr>
              <a:t>0°C and 1 </a:t>
            </a:r>
            <a:r>
              <a:rPr lang="en-US" sz="2800" dirty="0" err="1" smtClean="0">
                <a:cs typeface="Arial" charset="0"/>
              </a:rPr>
              <a:t>atm</a:t>
            </a:r>
            <a:endParaRPr lang="en-US" sz="2800" dirty="0" smtClean="0">
              <a:cs typeface="Arial" charset="0"/>
            </a:endParaRPr>
          </a:p>
          <a:p>
            <a:pPr marL="533400" indent="-533400" eaLnBrk="1" hangingPunct="1">
              <a:lnSpc>
                <a:spcPct val="90000"/>
              </a:lnSpc>
              <a:defRPr/>
            </a:pPr>
            <a:r>
              <a:rPr lang="en-US" sz="2800" dirty="0" smtClean="0">
                <a:cs typeface="Arial" charset="0"/>
              </a:rPr>
              <a:t>The volume of an ideal gas at STP is called its molar volume:</a:t>
            </a:r>
          </a:p>
          <a:p>
            <a:pPr marL="533400" indent="-533400" algn="ctr" eaLnBrk="1" hangingPunct="1">
              <a:lnSpc>
                <a:spcPct val="90000"/>
              </a:lnSpc>
              <a:buFont typeface="Wingdings" pitchFamily="2" charset="2"/>
              <a:buNone/>
              <a:defRPr/>
            </a:pPr>
            <a:r>
              <a:rPr lang="en-US" sz="2800" dirty="0" smtClean="0">
                <a:cs typeface="Arial" charset="0"/>
              </a:rPr>
              <a:t>1 mole of gas = 22.414 L</a:t>
            </a:r>
          </a:p>
          <a:p>
            <a:pPr marL="533400" indent="-533400" eaLnBrk="1" hangingPunct="1">
              <a:lnSpc>
                <a:spcPct val="90000"/>
              </a:lnSpc>
              <a:defRPr/>
            </a:pPr>
            <a:r>
              <a:rPr lang="en-US" sz="2800" dirty="0" smtClean="0">
                <a:cs typeface="Arial" charset="0"/>
              </a:rPr>
              <a:t>One mole of any gas occupies this same volume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3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39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39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39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39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3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r>
              <a:rPr lang="en-US"/>
              <a:t>9-</a:t>
            </a:r>
            <a:fld id="{D8EA9AD3-262D-4DBB-80F1-4C8F25B32B6A}" type="slidenum">
              <a:rPr lang="en-US"/>
              <a:pPr>
                <a:defRPr/>
              </a:pPr>
              <a:t>42</a:t>
            </a:fld>
            <a:endParaRPr lang="en-US"/>
          </a:p>
        </p:txBody>
      </p:sp>
      <p:sp>
        <p:nvSpPr>
          <p:cNvPr id="732162" name="Rectangle 2"/>
          <p:cNvSpPr>
            <a:spLocks noGrp="1" noChangeArrowheads="1"/>
          </p:cNvSpPr>
          <p:nvPr>
            <p:ph type="title"/>
          </p:nvPr>
        </p:nvSpPr>
        <p:spPr/>
        <p:txBody>
          <a:bodyPr/>
          <a:lstStyle/>
          <a:p>
            <a:pPr eaLnBrk="1" hangingPunct="1">
              <a:defRPr/>
            </a:pPr>
            <a:r>
              <a:rPr lang="en-US" sz="3600" dirty="0" smtClean="0"/>
              <a:t>Activity: Avogadro’s Law</a:t>
            </a:r>
          </a:p>
        </p:txBody>
      </p:sp>
      <p:sp>
        <p:nvSpPr>
          <p:cNvPr id="732163" name="Rectangle 3"/>
          <p:cNvSpPr>
            <a:spLocks noGrp="1" noChangeArrowheads="1"/>
          </p:cNvSpPr>
          <p:nvPr>
            <p:ph type="body" sz="half" idx="1"/>
          </p:nvPr>
        </p:nvSpPr>
        <p:spPr>
          <a:xfrm>
            <a:off x="457200" y="1143000"/>
            <a:ext cx="8382000" cy="4495800"/>
          </a:xfrm>
        </p:spPr>
        <p:txBody>
          <a:bodyPr/>
          <a:lstStyle/>
          <a:p>
            <a:pPr marL="0" indent="0" eaLnBrk="1" hangingPunct="1">
              <a:lnSpc>
                <a:spcPct val="80000"/>
              </a:lnSpc>
              <a:buNone/>
              <a:defRPr/>
            </a:pPr>
            <a:r>
              <a:rPr lang="en-US" sz="2800" dirty="0" smtClean="0">
                <a:cs typeface="Arial" charset="0"/>
              </a:rPr>
              <a:t>If a balloon initially contains 0.35 mol of gas and occupies 8.2 L, what is the volume of the balloon when 1.2 mol of gas is present if temperature and pressure remain constant?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r>
              <a:rPr lang="en-US"/>
              <a:t>9-</a:t>
            </a:r>
            <a:fld id="{D8EA9AD3-262D-4DBB-80F1-4C8F25B32B6A}" type="slidenum">
              <a:rPr lang="en-US"/>
              <a:pPr>
                <a:defRPr/>
              </a:pPr>
              <a:t>43</a:t>
            </a:fld>
            <a:endParaRPr lang="en-US"/>
          </a:p>
        </p:txBody>
      </p:sp>
      <p:sp>
        <p:nvSpPr>
          <p:cNvPr id="732162" name="Rectangle 2"/>
          <p:cNvSpPr>
            <a:spLocks noGrp="1" noChangeArrowheads="1"/>
          </p:cNvSpPr>
          <p:nvPr>
            <p:ph type="title"/>
          </p:nvPr>
        </p:nvSpPr>
        <p:spPr/>
        <p:txBody>
          <a:bodyPr/>
          <a:lstStyle/>
          <a:p>
            <a:pPr eaLnBrk="1" hangingPunct="1">
              <a:defRPr/>
            </a:pPr>
            <a:r>
              <a:rPr lang="en-US" sz="3600" dirty="0" smtClean="0"/>
              <a:t>Activity Solution: Avogadro’s Law</a:t>
            </a:r>
          </a:p>
        </p:txBody>
      </p:sp>
      <p:sp>
        <p:nvSpPr>
          <p:cNvPr id="732163" name="Rectangle 3"/>
          <p:cNvSpPr>
            <a:spLocks noGrp="1" noChangeArrowheads="1"/>
          </p:cNvSpPr>
          <p:nvPr>
            <p:ph type="body" sz="half" idx="1"/>
          </p:nvPr>
        </p:nvSpPr>
        <p:spPr>
          <a:xfrm>
            <a:off x="457200" y="1143000"/>
            <a:ext cx="8382000" cy="4495800"/>
          </a:xfrm>
        </p:spPr>
        <p:txBody>
          <a:bodyPr/>
          <a:lstStyle/>
          <a:p>
            <a:pPr marL="0" indent="0" eaLnBrk="1" hangingPunct="1">
              <a:lnSpc>
                <a:spcPct val="80000"/>
              </a:lnSpc>
              <a:buNone/>
              <a:defRPr/>
            </a:pPr>
            <a:r>
              <a:rPr lang="en-US" sz="2800" dirty="0" smtClean="0">
                <a:cs typeface="Arial" charset="0"/>
              </a:rPr>
              <a:t>If a balloon initially contains 0.35 mol of gas and occupies 8.2 L, what is the volume of the balloon when 1.2 mol of gas is present if temperature and pressure remain constant?</a:t>
            </a:r>
          </a:p>
          <a:p>
            <a:pPr marL="533400" indent="-533400" eaLnBrk="1" hangingPunct="1">
              <a:lnSpc>
                <a:spcPct val="80000"/>
              </a:lnSpc>
              <a:buFont typeface="Wingdings" pitchFamily="2" charset="2"/>
              <a:buNone/>
              <a:defRPr/>
            </a:pPr>
            <a:r>
              <a:rPr lang="en-US" sz="2800" i="1" dirty="0" smtClean="0">
                <a:solidFill>
                  <a:srgbClr val="FFFF00"/>
                </a:solidFill>
                <a:cs typeface="Arial" charset="0"/>
              </a:rPr>
              <a:t>n</a:t>
            </a:r>
            <a:r>
              <a:rPr lang="en-US" sz="2800" baseline="-25000" dirty="0" smtClean="0">
                <a:solidFill>
                  <a:srgbClr val="FFFF00"/>
                </a:solidFill>
                <a:cs typeface="Arial" charset="0"/>
              </a:rPr>
              <a:t>1</a:t>
            </a:r>
            <a:r>
              <a:rPr lang="en-US" sz="2800" dirty="0" smtClean="0">
                <a:solidFill>
                  <a:srgbClr val="FFFF00"/>
                </a:solidFill>
                <a:cs typeface="Arial" charset="0"/>
              </a:rPr>
              <a:t> = 0.35 mol			</a:t>
            </a:r>
            <a:r>
              <a:rPr lang="en-US" sz="2800" i="1" dirty="0" smtClean="0">
                <a:solidFill>
                  <a:srgbClr val="FFFF00"/>
                </a:solidFill>
                <a:cs typeface="Arial" charset="0"/>
              </a:rPr>
              <a:t>n</a:t>
            </a:r>
            <a:r>
              <a:rPr lang="en-US" sz="2800" baseline="-25000" dirty="0" smtClean="0">
                <a:solidFill>
                  <a:srgbClr val="FFFF00"/>
                </a:solidFill>
                <a:cs typeface="Arial" charset="0"/>
              </a:rPr>
              <a:t>2</a:t>
            </a:r>
            <a:r>
              <a:rPr lang="en-US" sz="2800" dirty="0" smtClean="0">
                <a:solidFill>
                  <a:srgbClr val="FFFF00"/>
                </a:solidFill>
                <a:cs typeface="Arial" charset="0"/>
              </a:rPr>
              <a:t> = 1.2 mol</a:t>
            </a:r>
          </a:p>
          <a:p>
            <a:pPr marL="533400" indent="-533400" eaLnBrk="1" hangingPunct="1">
              <a:lnSpc>
                <a:spcPct val="80000"/>
              </a:lnSpc>
              <a:buFont typeface="Wingdings" pitchFamily="2" charset="2"/>
              <a:buNone/>
              <a:defRPr/>
            </a:pPr>
            <a:r>
              <a:rPr lang="en-US" sz="2800" i="1" dirty="0" smtClean="0">
                <a:solidFill>
                  <a:srgbClr val="FFFF00"/>
                </a:solidFill>
                <a:cs typeface="Arial" charset="0"/>
              </a:rPr>
              <a:t>V</a:t>
            </a:r>
            <a:r>
              <a:rPr lang="en-US" sz="2800" baseline="-25000" dirty="0" smtClean="0">
                <a:solidFill>
                  <a:srgbClr val="FFFF00"/>
                </a:solidFill>
                <a:cs typeface="Arial" charset="0"/>
              </a:rPr>
              <a:t>1</a:t>
            </a:r>
            <a:r>
              <a:rPr lang="en-US" sz="2800" dirty="0" smtClean="0">
                <a:solidFill>
                  <a:srgbClr val="FFFF00"/>
                </a:solidFill>
                <a:cs typeface="Arial" charset="0"/>
              </a:rPr>
              <a:t> = 8.2 L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 = ?</a:t>
            </a:r>
          </a:p>
          <a:p>
            <a:pPr marL="533400" indent="-533400" eaLnBrk="1" hangingPunct="1">
              <a:lnSpc>
                <a:spcPct val="80000"/>
              </a:lnSpc>
              <a:spcBef>
                <a:spcPts val="0"/>
              </a:spcBef>
              <a:buFontTx/>
              <a:buNone/>
              <a:defRPr/>
            </a:pPr>
            <a:endParaRPr lang="en-US" sz="2800" dirty="0" smtClean="0">
              <a:solidFill>
                <a:srgbClr val="FFFF00"/>
              </a:solidFill>
              <a:cs typeface="Arial" charset="0"/>
            </a:endParaRPr>
          </a:p>
          <a:p>
            <a:pPr marL="533400" indent="-533400" eaLnBrk="1" hangingPunct="1">
              <a:lnSpc>
                <a:spcPct val="80000"/>
              </a:lnSpc>
              <a:buFontTx/>
              <a:buNone/>
              <a:defRPr/>
            </a:pPr>
            <a:r>
              <a:rPr lang="en-US" sz="2800" dirty="0" smtClean="0">
                <a:solidFill>
                  <a:srgbClr val="FFFF00"/>
                </a:solidFill>
                <a:cs typeface="Arial" charset="0"/>
              </a:rPr>
              <a:t>Using Avogadro’s Hypothesis equation:</a:t>
            </a:r>
          </a:p>
          <a:p>
            <a:pPr marL="533400" indent="-533400" eaLnBrk="1" hangingPunct="1">
              <a:lnSpc>
                <a:spcPct val="80000"/>
              </a:lnSpc>
              <a:buFontTx/>
              <a:buNone/>
              <a:defRPr/>
            </a:pPr>
            <a:endParaRPr lang="en-US" sz="2800" i="1" u="sng" dirty="0" smtClean="0">
              <a:solidFill>
                <a:srgbClr val="FFFF00"/>
              </a:solidFill>
              <a:cs typeface="Arial" charset="0"/>
            </a:endParaRPr>
          </a:p>
          <a:p>
            <a:pPr marL="533400" indent="-533400" eaLnBrk="1" hangingPunct="1">
              <a:lnSpc>
                <a:spcPct val="80000"/>
              </a:lnSpc>
              <a:buFontTx/>
              <a:buNone/>
              <a:defRPr/>
            </a:pPr>
            <a:r>
              <a:rPr lang="en-US" sz="2800" dirty="0" smtClean="0">
                <a:solidFill>
                  <a:srgbClr val="FFFF00"/>
                </a:solidFill>
                <a:cs typeface="Arial" charset="0"/>
              </a:rPr>
              <a:t>Solving for </a:t>
            </a:r>
            <a:r>
              <a:rPr lang="en-US" sz="2800" i="1" dirty="0" smtClean="0">
                <a:solidFill>
                  <a:srgbClr val="FFFF00"/>
                </a:solidFill>
                <a:cs typeface="Arial" charset="0"/>
              </a:rPr>
              <a:t>V</a:t>
            </a:r>
            <a:r>
              <a:rPr lang="en-US" sz="2800" baseline="-25000" dirty="0" smtClean="0">
                <a:solidFill>
                  <a:srgbClr val="FFFF00"/>
                </a:solidFill>
                <a:cs typeface="Arial" charset="0"/>
              </a:rPr>
              <a:t>2</a:t>
            </a:r>
            <a:r>
              <a:rPr lang="en-US" sz="2800" dirty="0" smtClean="0">
                <a:solidFill>
                  <a:srgbClr val="FFFF00"/>
                </a:solidFill>
                <a:cs typeface="Arial" charset="0"/>
              </a:rPr>
              <a:t>:</a:t>
            </a:r>
          </a:p>
        </p:txBody>
      </p:sp>
      <p:graphicFrame>
        <p:nvGraphicFramePr>
          <p:cNvPr id="49157" name="Object 5"/>
          <p:cNvGraphicFramePr>
            <a:graphicFrameLocks noGrp="1" noChangeAspect="1"/>
          </p:cNvGraphicFramePr>
          <p:nvPr>
            <p:ph sz="quarter" idx="2"/>
          </p:nvPr>
        </p:nvGraphicFramePr>
        <p:xfrm>
          <a:off x="6705600" y="3352800"/>
          <a:ext cx="1295400" cy="1130300"/>
        </p:xfrm>
        <a:graphic>
          <a:graphicData uri="http://schemas.openxmlformats.org/presentationml/2006/ole">
            <mc:AlternateContent xmlns:mc="http://schemas.openxmlformats.org/markup-compatibility/2006">
              <mc:Choice xmlns:v="urn:schemas-microsoft-com:vml" Requires="v">
                <p:oleObj spid="_x0000_s49187" name="Equation" r:id="rId4" imgW="495085" imgH="431613" progId="Equation.DSMT4">
                  <p:embed/>
                </p:oleObj>
              </mc:Choice>
              <mc:Fallback>
                <p:oleObj name="Equation" r:id="rId4" imgW="495085" imgH="431613" progId="Equation.DSMT4">
                  <p:embed/>
                  <p:pic>
                    <p:nvPicPr>
                      <p:cNvPr id="0" name="Picture 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352800"/>
                        <a:ext cx="129540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7"/>
          <p:cNvGraphicFramePr>
            <a:graphicFrameLocks noGrp="1" noChangeAspect="1"/>
          </p:cNvGraphicFramePr>
          <p:nvPr>
            <p:ph sz="quarter" idx="3"/>
          </p:nvPr>
        </p:nvGraphicFramePr>
        <p:xfrm>
          <a:off x="3046413" y="4479925"/>
          <a:ext cx="4575175" cy="2135188"/>
        </p:xfrm>
        <a:graphic>
          <a:graphicData uri="http://schemas.openxmlformats.org/presentationml/2006/ole">
            <mc:AlternateContent xmlns:mc="http://schemas.openxmlformats.org/markup-compatibility/2006">
              <mc:Choice xmlns:v="urn:schemas-microsoft-com:vml" Requires="v">
                <p:oleObj spid="_x0000_s49188" name="Equation" r:id="rId6" imgW="1905000" imgH="889000" progId="Equation.DSMT4">
                  <p:embed/>
                </p:oleObj>
              </mc:Choice>
              <mc:Fallback>
                <p:oleObj name="Equation" r:id="rId6" imgW="1905000" imgH="889000" progId="Equation.DSMT4">
                  <p:embed/>
                  <p:pic>
                    <p:nvPicPr>
                      <p:cNvPr id="0" name="Picture 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6413" y="4479925"/>
                        <a:ext cx="4575175" cy="213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2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21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21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21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526E0807-2D01-4FCE-B9B2-D08D31E77C01}" type="slidenum">
              <a:rPr lang="en-US"/>
              <a:pPr>
                <a:defRPr/>
              </a:pPr>
              <a:t>44</a:t>
            </a:fld>
            <a:endParaRPr lang="en-US"/>
          </a:p>
        </p:txBody>
      </p:sp>
      <p:sp>
        <p:nvSpPr>
          <p:cNvPr id="734210" name="Rectangle 2"/>
          <p:cNvSpPr>
            <a:spLocks noGrp="1" noChangeArrowheads="1"/>
          </p:cNvSpPr>
          <p:nvPr>
            <p:ph type="title"/>
          </p:nvPr>
        </p:nvSpPr>
        <p:spPr>
          <a:xfrm>
            <a:off x="304800" y="152400"/>
            <a:ext cx="8686800" cy="533400"/>
          </a:xfrm>
        </p:spPr>
        <p:txBody>
          <a:bodyPr/>
          <a:lstStyle/>
          <a:p>
            <a:pPr eaLnBrk="1" hangingPunct="1">
              <a:defRPr/>
            </a:pPr>
            <a:r>
              <a:rPr lang="en-US" smtClean="0"/>
              <a:t>Summary of The Gas Laws</a:t>
            </a:r>
          </a:p>
        </p:txBody>
      </p:sp>
      <p:sp>
        <p:nvSpPr>
          <p:cNvPr id="734211" name="Rectangle 3"/>
          <p:cNvSpPr>
            <a:spLocks noGrp="1" noChangeArrowheads="1"/>
          </p:cNvSpPr>
          <p:nvPr>
            <p:ph type="body" sz="half" idx="1"/>
          </p:nvPr>
        </p:nvSpPr>
        <p:spPr>
          <a:xfrm>
            <a:off x="0" y="838200"/>
            <a:ext cx="8839200" cy="5638800"/>
          </a:xfrm>
        </p:spPr>
        <p:txBody>
          <a:bodyPr/>
          <a:lstStyle/>
          <a:p>
            <a:pPr marL="533400" indent="-533400" eaLnBrk="1" hangingPunct="1">
              <a:lnSpc>
                <a:spcPct val="90000"/>
              </a:lnSpc>
              <a:defRPr/>
            </a:pPr>
            <a:r>
              <a:rPr lang="en-US" sz="2400" dirty="0" smtClean="0">
                <a:cs typeface="Arial" charset="0"/>
              </a:rPr>
              <a:t>Boyle’s law</a:t>
            </a:r>
          </a:p>
          <a:p>
            <a:pPr marL="533400" indent="-533400" algn="ctr" eaLnBrk="1" hangingPunct="1">
              <a:lnSpc>
                <a:spcPct val="90000"/>
              </a:lnSpc>
              <a:buFont typeface="Wingdings" pitchFamily="2" charset="2"/>
              <a:buNone/>
              <a:defRPr/>
            </a:pPr>
            <a:r>
              <a:rPr lang="en-US" sz="2400" i="1" dirty="0" smtClean="0">
                <a:cs typeface="Arial" charset="0"/>
              </a:rPr>
              <a:t>V</a:t>
            </a:r>
            <a:r>
              <a:rPr lang="en-US" sz="2400" dirty="0" smtClean="0">
                <a:cs typeface="Arial" charset="0"/>
              </a:rPr>
              <a:t> </a:t>
            </a:r>
            <a:r>
              <a:rPr lang="en-US" dirty="0" smtClean="0">
                <a:sym typeface="MT Symbol" pitchFamily="82" charset="2"/>
              </a:rPr>
              <a:t></a:t>
            </a:r>
            <a:r>
              <a:rPr lang="en-US" sz="2400" dirty="0" smtClean="0">
                <a:cs typeface="Arial" charset="0"/>
              </a:rPr>
              <a:t> </a:t>
            </a:r>
            <a:r>
              <a:rPr lang="en-US" sz="2400" u="sng" dirty="0" smtClean="0">
                <a:cs typeface="Arial" charset="0"/>
              </a:rPr>
              <a:t>1</a:t>
            </a:r>
            <a:r>
              <a:rPr lang="en-US" sz="2400" dirty="0" smtClean="0">
                <a:cs typeface="Arial" charset="0"/>
              </a:rPr>
              <a:t>   at constant </a:t>
            </a:r>
            <a:r>
              <a:rPr lang="en-US" sz="2400" i="1" dirty="0" smtClean="0">
                <a:cs typeface="Arial" charset="0"/>
              </a:rPr>
              <a:t>T</a:t>
            </a:r>
            <a:r>
              <a:rPr lang="en-US" sz="2400" dirty="0" smtClean="0">
                <a:cs typeface="Arial" charset="0"/>
              </a:rPr>
              <a:t>, </a:t>
            </a:r>
            <a:r>
              <a:rPr lang="en-US" sz="2400" i="1" dirty="0" smtClean="0">
                <a:cs typeface="Arial" charset="0"/>
              </a:rPr>
              <a:t>n</a:t>
            </a:r>
          </a:p>
          <a:p>
            <a:pPr marL="533400" indent="-533400" eaLnBrk="1" hangingPunct="1">
              <a:lnSpc>
                <a:spcPct val="40000"/>
              </a:lnSpc>
              <a:buFont typeface="Wingdings" pitchFamily="2" charset="2"/>
              <a:buNone/>
              <a:defRPr/>
            </a:pPr>
            <a:r>
              <a:rPr lang="en-US" sz="2400" dirty="0" smtClean="0">
                <a:cs typeface="Arial" charset="0"/>
              </a:rPr>
              <a:t>				         </a:t>
            </a:r>
            <a:r>
              <a:rPr lang="en-US" sz="2400" i="1" dirty="0" smtClean="0">
                <a:cs typeface="Arial" charset="0"/>
              </a:rPr>
              <a:t>P</a:t>
            </a:r>
          </a:p>
          <a:p>
            <a:pPr marL="533400" indent="-533400" eaLnBrk="1" hangingPunct="1">
              <a:lnSpc>
                <a:spcPct val="90000"/>
              </a:lnSpc>
              <a:defRPr/>
            </a:pPr>
            <a:r>
              <a:rPr lang="en-US" sz="2400" dirty="0" smtClean="0">
                <a:cs typeface="Arial" charset="0"/>
              </a:rPr>
              <a:t>Charles’s law</a:t>
            </a:r>
          </a:p>
          <a:p>
            <a:pPr marL="533400" indent="-533400" algn="ctr" eaLnBrk="1" hangingPunct="1">
              <a:lnSpc>
                <a:spcPct val="90000"/>
              </a:lnSpc>
              <a:buFont typeface="Wingdings" pitchFamily="2" charset="2"/>
              <a:buNone/>
              <a:defRPr/>
            </a:pPr>
            <a:r>
              <a:rPr lang="en-US" sz="2400" i="1" dirty="0" smtClean="0">
                <a:cs typeface="Arial" charset="0"/>
              </a:rPr>
              <a:t>V</a:t>
            </a:r>
            <a:r>
              <a:rPr lang="en-US" sz="2400" dirty="0" smtClean="0">
                <a:cs typeface="Arial" charset="0"/>
              </a:rPr>
              <a:t> </a:t>
            </a:r>
            <a:r>
              <a:rPr lang="en-US" dirty="0" smtClean="0">
                <a:sym typeface="MT Symbol" pitchFamily="82" charset="2"/>
              </a:rPr>
              <a:t></a:t>
            </a:r>
            <a:r>
              <a:rPr lang="en-US" sz="2400" dirty="0" smtClean="0">
                <a:cs typeface="Arial" charset="0"/>
              </a:rPr>
              <a:t> </a:t>
            </a:r>
            <a:r>
              <a:rPr lang="en-US" sz="2400" i="1" dirty="0" smtClean="0">
                <a:cs typeface="Arial" charset="0"/>
              </a:rPr>
              <a:t>T</a:t>
            </a:r>
            <a:r>
              <a:rPr lang="en-US" sz="2400" dirty="0" smtClean="0">
                <a:cs typeface="Arial" charset="0"/>
              </a:rPr>
              <a:t>  at constant </a:t>
            </a:r>
            <a:r>
              <a:rPr lang="en-US" sz="2400" i="1" dirty="0" smtClean="0">
                <a:cs typeface="Arial" charset="0"/>
              </a:rPr>
              <a:t>P</a:t>
            </a:r>
            <a:r>
              <a:rPr lang="en-US" sz="2400" dirty="0" smtClean="0">
                <a:cs typeface="Arial" charset="0"/>
              </a:rPr>
              <a:t>, </a:t>
            </a:r>
            <a:r>
              <a:rPr lang="en-US" sz="2400" i="1" dirty="0" smtClean="0">
                <a:cs typeface="Arial" charset="0"/>
              </a:rPr>
              <a:t>n</a:t>
            </a:r>
          </a:p>
          <a:p>
            <a:pPr marL="533400" indent="-533400" eaLnBrk="1" hangingPunct="1">
              <a:lnSpc>
                <a:spcPct val="90000"/>
              </a:lnSpc>
              <a:defRPr/>
            </a:pPr>
            <a:r>
              <a:rPr lang="en-US" sz="2400" dirty="0" smtClean="0">
                <a:cs typeface="Arial" charset="0"/>
              </a:rPr>
              <a:t>Avogadro’s hypothesis</a:t>
            </a:r>
          </a:p>
          <a:p>
            <a:pPr marL="533400" indent="-533400" algn="ctr" eaLnBrk="1" hangingPunct="1">
              <a:lnSpc>
                <a:spcPct val="90000"/>
              </a:lnSpc>
              <a:buFont typeface="Wingdings" pitchFamily="2" charset="2"/>
              <a:buNone/>
              <a:defRPr/>
            </a:pPr>
            <a:r>
              <a:rPr lang="en-US" sz="2400" i="1" dirty="0" smtClean="0">
                <a:cs typeface="Arial" charset="0"/>
              </a:rPr>
              <a:t>V</a:t>
            </a:r>
            <a:r>
              <a:rPr lang="en-US" sz="2400" dirty="0" smtClean="0">
                <a:cs typeface="Arial" charset="0"/>
              </a:rPr>
              <a:t> </a:t>
            </a:r>
            <a:r>
              <a:rPr lang="en-US" dirty="0" smtClean="0">
                <a:sym typeface="MT Symbol" pitchFamily="82" charset="2"/>
              </a:rPr>
              <a:t></a:t>
            </a:r>
            <a:r>
              <a:rPr lang="en-US" sz="2400" dirty="0" smtClean="0">
                <a:cs typeface="Arial" charset="0"/>
              </a:rPr>
              <a:t> </a:t>
            </a:r>
            <a:r>
              <a:rPr lang="en-US" sz="2400" i="1" dirty="0" smtClean="0">
                <a:cs typeface="Arial" charset="0"/>
              </a:rPr>
              <a:t>n</a:t>
            </a:r>
            <a:r>
              <a:rPr lang="en-US" sz="2400" dirty="0" smtClean="0">
                <a:cs typeface="Arial" charset="0"/>
              </a:rPr>
              <a:t>  at constant </a:t>
            </a:r>
            <a:r>
              <a:rPr lang="en-US" sz="2400" i="1" dirty="0" smtClean="0">
                <a:cs typeface="Arial" charset="0"/>
              </a:rPr>
              <a:t>T</a:t>
            </a:r>
            <a:r>
              <a:rPr lang="en-US" sz="2400" dirty="0" smtClean="0">
                <a:cs typeface="Arial" charset="0"/>
              </a:rPr>
              <a:t>, </a:t>
            </a:r>
            <a:r>
              <a:rPr lang="en-US" sz="2400" i="1" dirty="0" smtClean="0">
                <a:cs typeface="Arial" charset="0"/>
              </a:rPr>
              <a:t>P</a:t>
            </a:r>
          </a:p>
          <a:p>
            <a:pPr marL="533400" indent="-533400" eaLnBrk="1" hangingPunct="1">
              <a:lnSpc>
                <a:spcPct val="90000"/>
              </a:lnSpc>
              <a:defRPr/>
            </a:pPr>
            <a:r>
              <a:rPr lang="en-US" sz="2400" dirty="0" smtClean="0">
                <a:cs typeface="Arial" charset="0"/>
              </a:rPr>
              <a:t>Combining them all into one proportionality:</a:t>
            </a:r>
          </a:p>
          <a:p>
            <a:pPr marL="533400" indent="-533400" algn="ctr" eaLnBrk="1" hangingPunct="1">
              <a:lnSpc>
                <a:spcPct val="90000"/>
              </a:lnSpc>
              <a:buFont typeface="Wingdings" pitchFamily="2" charset="2"/>
              <a:buNone/>
              <a:defRPr/>
            </a:pPr>
            <a:r>
              <a:rPr lang="en-US" sz="2400" i="1" dirty="0" smtClean="0">
                <a:cs typeface="Arial" charset="0"/>
              </a:rPr>
              <a:t>V</a:t>
            </a:r>
            <a:r>
              <a:rPr lang="en-US" sz="2400" dirty="0" smtClean="0">
                <a:cs typeface="Arial" charset="0"/>
              </a:rPr>
              <a:t> </a:t>
            </a:r>
            <a:r>
              <a:rPr lang="en-US" dirty="0" smtClean="0">
                <a:sym typeface="MT Symbol" pitchFamily="82" charset="2"/>
              </a:rPr>
              <a:t></a:t>
            </a:r>
            <a:r>
              <a:rPr lang="en-US" sz="2000" dirty="0" smtClean="0">
                <a:cs typeface="Arial" charset="0"/>
              </a:rPr>
              <a:t> </a:t>
            </a:r>
            <a:r>
              <a:rPr lang="en-US" sz="2400" i="1" u="sng" dirty="0" err="1" smtClean="0">
                <a:cs typeface="Arial" charset="0"/>
              </a:rPr>
              <a:t>nT</a:t>
            </a:r>
            <a:endParaRPr lang="en-US" sz="2400" i="1" dirty="0" smtClean="0">
              <a:cs typeface="Arial" charset="0"/>
            </a:endParaRPr>
          </a:p>
          <a:p>
            <a:pPr marL="533400" indent="-533400" eaLnBrk="1" hangingPunct="1">
              <a:lnSpc>
                <a:spcPct val="50000"/>
              </a:lnSpc>
              <a:buFont typeface="Wingdings" pitchFamily="2" charset="2"/>
              <a:buNone/>
              <a:defRPr/>
            </a:pPr>
            <a:r>
              <a:rPr lang="en-US" sz="2400" dirty="0" smtClean="0">
                <a:cs typeface="Arial" charset="0"/>
              </a:rPr>
              <a:t>						</a:t>
            </a:r>
            <a:r>
              <a:rPr lang="en-US" sz="2400" i="1" dirty="0" smtClean="0">
                <a:cs typeface="Arial" charset="0"/>
              </a:rPr>
              <a:t>P</a:t>
            </a:r>
          </a:p>
          <a:p>
            <a:pPr marL="533400" indent="-533400" eaLnBrk="1" hangingPunct="1">
              <a:lnSpc>
                <a:spcPct val="90000"/>
              </a:lnSpc>
              <a:defRPr/>
            </a:pPr>
            <a:r>
              <a:rPr lang="en-US" sz="2400" dirty="0" smtClean="0">
                <a:cs typeface="Arial" charset="0"/>
              </a:rPr>
              <a:t>To express this as an equality, we use a constant:</a:t>
            </a:r>
          </a:p>
          <a:p>
            <a:pPr marL="533400" indent="-533400" algn="ctr" eaLnBrk="1" hangingPunct="1">
              <a:lnSpc>
                <a:spcPct val="90000"/>
              </a:lnSpc>
              <a:buFont typeface="Wingdings" pitchFamily="2" charset="2"/>
              <a:buNone/>
              <a:defRPr/>
            </a:pPr>
            <a:r>
              <a:rPr lang="en-US" sz="2400" i="1" u="sng" dirty="0" smtClean="0">
                <a:cs typeface="Arial" charset="0"/>
              </a:rPr>
              <a:t>PV</a:t>
            </a:r>
            <a:r>
              <a:rPr lang="en-US" sz="2400" u="sng" dirty="0" smtClean="0">
                <a:cs typeface="Arial" charset="0"/>
              </a:rPr>
              <a:t> </a:t>
            </a:r>
            <a:r>
              <a:rPr lang="en-US" sz="2400" dirty="0" smtClean="0">
                <a:cs typeface="Arial" charset="0"/>
              </a:rPr>
              <a:t> =  constant</a:t>
            </a:r>
            <a:endParaRPr lang="en-US" sz="2400" i="1" u="sng" dirty="0" smtClean="0">
              <a:cs typeface="Arial" charset="0"/>
            </a:endParaRPr>
          </a:p>
          <a:p>
            <a:pPr marL="533400" indent="-533400" eaLnBrk="1" hangingPunct="1">
              <a:lnSpc>
                <a:spcPct val="50000"/>
              </a:lnSpc>
              <a:buFont typeface="Wingdings" pitchFamily="2" charset="2"/>
              <a:buNone/>
              <a:defRPr/>
            </a:pPr>
            <a:r>
              <a:rPr lang="en-US" sz="2400" dirty="0" smtClean="0">
                <a:cs typeface="Arial" charset="0"/>
              </a:rPr>
              <a:t>			                    </a:t>
            </a:r>
            <a:r>
              <a:rPr lang="en-US" sz="2400" i="1" dirty="0" err="1" smtClean="0">
                <a:cs typeface="Arial" charset="0"/>
              </a:rPr>
              <a:t>nT</a:t>
            </a:r>
            <a:endParaRPr lang="en-US" sz="2400" i="1" dirty="0"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5F759FF6-E600-4AFA-88B6-3EB7C14930D7}" type="slidenum">
              <a:rPr lang="en-US"/>
              <a:pPr>
                <a:defRPr/>
              </a:pPr>
              <a:t>45</a:t>
            </a:fld>
            <a:endParaRPr lang="en-US"/>
          </a:p>
        </p:txBody>
      </p:sp>
      <p:sp>
        <p:nvSpPr>
          <p:cNvPr id="595970" name="Rectangle 2"/>
          <p:cNvSpPr>
            <a:spLocks noGrp="1" noChangeArrowheads="1"/>
          </p:cNvSpPr>
          <p:nvPr>
            <p:ph type="title"/>
          </p:nvPr>
        </p:nvSpPr>
        <p:spPr>
          <a:xfrm>
            <a:off x="685800" y="228600"/>
            <a:ext cx="7924800" cy="1371600"/>
          </a:xfrm>
        </p:spPr>
        <p:txBody>
          <a:bodyPr/>
          <a:lstStyle/>
          <a:p>
            <a:pPr eaLnBrk="1" hangingPunct="1">
              <a:defRPr/>
            </a:pPr>
            <a:r>
              <a:rPr lang="en-US" sz="4000" smtClean="0"/>
              <a:t>Equation that Includes Moles in the Combined Gas Law</a:t>
            </a:r>
          </a:p>
        </p:txBody>
      </p:sp>
      <p:graphicFrame>
        <p:nvGraphicFramePr>
          <p:cNvPr id="51204" name="Object 3"/>
          <p:cNvGraphicFramePr>
            <a:graphicFrameLocks noGrp="1" noChangeAspect="1"/>
          </p:cNvGraphicFramePr>
          <p:nvPr>
            <p:ph idx="1"/>
          </p:nvPr>
        </p:nvGraphicFramePr>
        <p:xfrm>
          <a:off x="3352800" y="2330450"/>
          <a:ext cx="2438400" cy="1417638"/>
        </p:xfrm>
        <a:graphic>
          <a:graphicData uri="http://schemas.openxmlformats.org/presentationml/2006/ole">
            <mc:AlternateContent xmlns:mc="http://schemas.openxmlformats.org/markup-compatibility/2006">
              <mc:Choice xmlns:v="urn:schemas-microsoft-com:vml" Requires="v">
                <p:oleObj spid="_x0000_s51219" name="Equation" r:id="rId3" imgW="736600" imgH="431800" progId="Equation.DSMT4">
                  <p:embed/>
                </p:oleObj>
              </mc:Choice>
              <mc:Fallback>
                <p:oleObj name="Equation" r:id="rId3" imgW="736600" imgH="431800"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30450"/>
                        <a:ext cx="2438400" cy="141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4BC24D86-E7C1-4163-9676-D35DC0F46894}" type="slidenum">
              <a:rPr lang="en-US"/>
              <a:pPr>
                <a:defRPr/>
              </a:pPr>
              <a:t>46</a:t>
            </a:fld>
            <a:endParaRPr lang="en-US"/>
          </a:p>
        </p:txBody>
      </p:sp>
      <p:sp>
        <p:nvSpPr>
          <p:cNvPr id="599042" name="Rectangle 2"/>
          <p:cNvSpPr>
            <a:spLocks noGrp="1" noChangeArrowheads="1"/>
          </p:cNvSpPr>
          <p:nvPr>
            <p:ph type="title"/>
          </p:nvPr>
        </p:nvSpPr>
        <p:spPr/>
        <p:txBody>
          <a:bodyPr/>
          <a:lstStyle/>
          <a:p>
            <a:pPr eaLnBrk="1" hangingPunct="1">
              <a:defRPr/>
            </a:pPr>
            <a:r>
              <a:rPr lang="en-US" smtClean="0"/>
              <a:t>9.3  The Ideal Gas Law</a:t>
            </a:r>
          </a:p>
        </p:txBody>
      </p:sp>
      <p:graphicFrame>
        <p:nvGraphicFramePr>
          <p:cNvPr id="52228" name="Object 3"/>
          <p:cNvGraphicFramePr>
            <a:graphicFrameLocks noGrp="1" noChangeAspect="1"/>
          </p:cNvGraphicFramePr>
          <p:nvPr>
            <p:ph idx="1"/>
          </p:nvPr>
        </p:nvGraphicFramePr>
        <p:xfrm>
          <a:off x="2138363" y="1676400"/>
          <a:ext cx="4419600" cy="4495800"/>
        </p:xfrm>
        <a:graphic>
          <a:graphicData uri="http://schemas.openxmlformats.org/presentationml/2006/ole">
            <mc:AlternateContent xmlns:mc="http://schemas.openxmlformats.org/markup-compatibility/2006">
              <mc:Choice xmlns:v="urn:schemas-microsoft-com:vml" Requires="v">
                <p:oleObj spid="_x0000_s52243" name="Equation" r:id="rId3" imgW="1460500" imgH="1485900" progId="Equation.DSMT4">
                  <p:embed/>
                </p:oleObj>
              </mc:Choice>
              <mc:Fallback>
                <p:oleObj name="Equation" r:id="rId3" imgW="1460500" imgH="1485900"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676400"/>
                        <a:ext cx="44196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809DA510-1CAF-474E-A5DB-C9DBD7332A63}" type="slidenum">
              <a:rPr lang="en-US"/>
              <a:pPr>
                <a:defRPr/>
              </a:pPr>
              <a:t>47</a:t>
            </a:fld>
            <a:endParaRPr lang="en-US"/>
          </a:p>
        </p:txBody>
      </p:sp>
      <p:sp>
        <p:nvSpPr>
          <p:cNvPr id="600066" name="Rectangle 2"/>
          <p:cNvSpPr>
            <a:spLocks noGrp="1" noChangeArrowheads="1"/>
          </p:cNvSpPr>
          <p:nvPr>
            <p:ph type="title"/>
          </p:nvPr>
        </p:nvSpPr>
        <p:spPr/>
        <p:txBody>
          <a:bodyPr/>
          <a:lstStyle/>
          <a:p>
            <a:pPr eaLnBrk="1" hangingPunct="1">
              <a:defRPr/>
            </a:pPr>
            <a:r>
              <a:rPr lang="en-US" smtClean="0"/>
              <a:t>The Ideal Gas Law</a:t>
            </a:r>
          </a:p>
        </p:txBody>
      </p:sp>
      <p:graphicFrame>
        <p:nvGraphicFramePr>
          <p:cNvPr id="53252" name="Object 3"/>
          <p:cNvGraphicFramePr>
            <a:graphicFrameLocks noGrp="1" noChangeAspect="1"/>
          </p:cNvGraphicFramePr>
          <p:nvPr>
            <p:ph idx="1"/>
          </p:nvPr>
        </p:nvGraphicFramePr>
        <p:xfrm>
          <a:off x="1905000" y="1427163"/>
          <a:ext cx="4991100" cy="4918075"/>
        </p:xfrm>
        <a:graphic>
          <a:graphicData uri="http://schemas.openxmlformats.org/presentationml/2006/ole">
            <mc:AlternateContent xmlns:mc="http://schemas.openxmlformats.org/markup-compatibility/2006">
              <mc:Choice xmlns:v="urn:schemas-microsoft-com:vml" Requires="v">
                <p:oleObj spid="_x0000_s53267" name="Equation" r:id="rId3" imgW="1752600" imgH="1727200" progId="Equation.DSMT4">
                  <p:embed/>
                </p:oleObj>
              </mc:Choice>
              <mc:Fallback>
                <p:oleObj name="Equation" r:id="rId3" imgW="1752600" imgH="1727200"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27163"/>
                        <a:ext cx="49911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CC0C9AFF-1437-4F1A-905B-005406BE830F}" type="slidenum">
              <a:rPr lang="en-US"/>
              <a:pPr>
                <a:defRPr/>
              </a:pPr>
              <a:t>48</a:t>
            </a:fld>
            <a:endParaRPr lang="en-US"/>
          </a:p>
        </p:txBody>
      </p:sp>
      <p:sp>
        <p:nvSpPr>
          <p:cNvPr id="601090" name="Rectangle 2"/>
          <p:cNvSpPr>
            <a:spLocks noGrp="1" noChangeArrowheads="1"/>
          </p:cNvSpPr>
          <p:nvPr>
            <p:ph type="title"/>
          </p:nvPr>
        </p:nvSpPr>
        <p:spPr/>
        <p:txBody>
          <a:bodyPr/>
          <a:lstStyle/>
          <a:p>
            <a:pPr eaLnBrk="1" hangingPunct="1">
              <a:defRPr/>
            </a:pPr>
            <a:r>
              <a:rPr lang="en-US" smtClean="0"/>
              <a:t>The Ideal Gas Law</a:t>
            </a:r>
          </a:p>
        </p:txBody>
      </p:sp>
      <p:sp>
        <p:nvSpPr>
          <p:cNvPr id="601091" name="Rectangle 3"/>
          <p:cNvSpPr>
            <a:spLocks noGrp="1" noChangeArrowheads="1"/>
          </p:cNvSpPr>
          <p:nvPr>
            <p:ph type="body" idx="1"/>
          </p:nvPr>
        </p:nvSpPr>
        <p:spPr/>
        <p:txBody>
          <a:bodyPr/>
          <a:lstStyle/>
          <a:p>
            <a:pPr eaLnBrk="1" hangingPunct="1">
              <a:defRPr/>
            </a:pPr>
            <a:r>
              <a:rPr lang="en-US" sz="2800" smtClean="0"/>
              <a:t>The ideal gas law allows us to calculate pressure, volume, moles, or temperature, when three out of the four variables are known.</a:t>
            </a:r>
          </a:p>
          <a:p>
            <a:pPr eaLnBrk="1" hangingPunct="1">
              <a:defRPr/>
            </a:pPr>
            <a:endParaRPr lang="en-US" sz="2800" smtClean="0"/>
          </a:p>
          <a:p>
            <a:pPr eaLnBrk="1" hangingPunct="1">
              <a:defRPr/>
            </a:pPr>
            <a:r>
              <a:rPr lang="en-US" sz="2800" smtClean="0"/>
              <a:t>If the identity of the gas is known, molar mass can be used to convert between moles and grams.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r>
              <a:rPr lang="en-US"/>
              <a:t>9-</a:t>
            </a:r>
            <a:fld id="{68DACC1F-AB6E-46B6-8C73-3E846F84A31E}" type="slidenum">
              <a:rPr lang="en-US"/>
              <a:pPr>
                <a:defRPr/>
              </a:pPr>
              <a:t>49</a:t>
            </a:fld>
            <a:endParaRPr lang="en-US"/>
          </a:p>
        </p:txBody>
      </p:sp>
      <p:sp>
        <p:nvSpPr>
          <p:cNvPr id="602114" name="Rectangle 2"/>
          <p:cNvSpPr>
            <a:spLocks noGrp="1" noChangeArrowheads="1"/>
          </p:cNvSpPr>
          <p:nvPr>
            <p:ph type="title"/>
          </p:nvPr>
        </p:nvSpPr>
        <p:spPr/>
        <p:txBody>
          <a:bodyPr/>
          <a:lstStyle/>
          <a:p>
            <a:pPr eaLnBrk="1" hangingPunct="1">
              <a:defRPr/>
            </a:pPr>
            <a:r>
              <a:rPr lang="en-US" smtClean="0"/>
              <a:t>Activity: The Ideal Gas Law</a:t>
            </a:r>
          </a:p>
        </p:txBody>
      </p:sp>
      <p:sp>
        <p:nvSpPr>
          <p:cNvPr id="602115" name="Rectangle 3"/>
          <p:cNvSpPr>
            <a:spLocks noGrp="1" noChangeArrowheads="1"/>
          </p:cNvSpPr>
          <p:nvPr>
            <p:ph type="body" sz="half" idx="1"/>
          </p:nvPr>
        </p:nvSpPr>
        <p:spPr>
          <a:xfrm>
            <a:off x="457200" y="1143000"/>
            <a:ext cx="8458200" cy="4495800"/>
          </a:xfrm>
        </p:spPr>
        <p:txBody>
          <a:bodyPr/>
          <a:lstStyle/>
          <a:p>
            <a:pPr eaLnBrk="1" hangingPunct="1">
              <a:defRPr/>
            </a:pPr>
            <a:r>
              <a:rPr lang="en-US" sz="2400" smtClean="0"/>
              <a:t>What mass of oxygen gas will occupy a 6.0-liter container, at a pressure of 700 torr and at a temperature of 25</a:t>
            </a:r>
            <a:r>
              <a:rPr lang="en-US" sz="2400" smtClean="0">
                <a:latin typeface="Arial" charset="0"/>
                <a:cs typeface="Arial" charset="0"/>
                <a:sym typeface="MT Symbol" pitchFamily="82" charset="2"/>
              </a:rPr>
              <a:t>º</a:t>
            </a:r>
            <a:r>
              <a:rPr lang="en-US" sz="2400" smtClean="0"/>
              <a:t>C?</a:t>
            </a:r>
          </a:p>
        </p:txBody>
      </p:sp>
      <p:graphicFrame>
        <p:nvGraphicFramePr>
          <p:cNvPr id="602116" name="Object 4"/>
          <p:cNvGraphicFramePr>
            <a:graphicFrameLocks noGrp="1" noChangeAspect="1"/>
          </p:cNvGraphicFramePr>
          <p:nvPr>
            <p:ph sz="quarter" idx="2"/>
          </p:nvPr>
        </p:nvGraphicFramePr>
        <p:xfrm>
          <a:off x="838200" y="3111500"/>
          <a:ext cx="7086600" cy="1190625"/>
        </p:xfrm>
        <a:graphic>
          <a:graphicData uri="http://schemas.openxmlformats.org/presentationml/2006/ole">
            <mc:AlternateContent xmlns:mc="http://schemas.openxmlformats.org/markup-compatibility/2006">
              <mc:Choice xmlns:v="urn:schemas-microsoft-com:vml" Requires="v">
                <p:oleObj spid="_x0000_s55332" name="Equation" r:id="rId3" imgW="3327400" imgH="558800" progId="Equation.DSMT4">
                  <p:embed/>
                </p:oleObj>
              </mc:Choice>
              <mc:Fallback>
                <p:oleObj name="Equation" r:id="rId3" imgW="3327400" imgH="558800" progId="Equation.DSMT4">
                  <p:embed/>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11500"/>
                        <a:ext cx="708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2117" name="Text Box 5"/>
          <p:cNvSpPr txBox="1">
            <a:spLocks noChangeArrowheads="1"/>
          </p:cNvSpPr>
          <p:nvPr/>
        </p:nvSpPr>
        <p:spPr bwMode="auto">
          <a:xfrm>
            <a:off x="762000" y="1936750"/>
            <a:ext cx="8077200" cy="1200329"/>
          </a:xfrm>
          <a:prstGeom prst="rect">
            <a:avLst/>
          </a:prstGeom>
          <a:noFill/>
          <a:ln w="9525">
            <a:noFill/>
            <a:miter lim="800000"/>
            <a:headEnd/>
            <a:tailEnd/>
          </a:ln>
          <a:effectLst/>
        </p:spPr>
        <p:txBody>
          <a:bodyPr>
            <a:spAutoFit/>
          </a:bodyPr>
          <a:lstStyle/>
          <a:p>
            <a:pPr>
              <a:defRPr/>
            </a:pPr>
            <a:r>
              <a:rPr lang="en-US" sz="2400" b="1" baseline="0" dirty="0">
                <a:solidFill>
                  <a:srgbClr val="FFFF00"/>
                </a:solidFill>
              </a:rPr>
              <a:t>To use the ideal gas law with the value of </a:t>
            </a:r>
            <a:r>
              <a:rPr lang="en-US" sz="2400" b="1" i="1" baseline="0" dirty="0">
                <a:solidFill>
                  <a:srgbClr val="FFFF00"/>
                </a:solidFill>
              </a:rPr>
              <a:t>R</a:t>
            </a:r>
            <a:r>
              <a:rPr lang="en-US" sz="2400" b="1" baseline="0" dirty="0">
                <a:solidFill>
                  <a:srgbClr val="FFFF00"/>
                </a:solidFill>
              </a:rPr>
              <a:t> </a:t>
            </a:r>
            <a:r>
              <a:rPr lang="en-US" sz="2400" b="1" baseline="0" dirty="0" smtClean="0">
                <a:solidFill>
                  <a:srgbClr val="FFFF00"/>
                </a:solidFill>
              </a:rPr>
              <a:t>is in units of </a:t>
            </a:r>
          </a:p>
          <a:p>
            <a:pPr>
              <a:defRPr/>
            </a:pPr>
            <a:r>
              <a:rPr lang="en-US" sz="2400" b="1" baseline="0" dirty="0" smtClean="0">
                <a:solidFill>
                  <a:srgbClr val="FFFF00"/>
                </a:solidFill>
              </a:rPr>
              <a:t>(L </a:t>
            </a:r>
            <a:r>
              <a:rPr lang="en-US" sz="2400" b="1" baseline="0" dirty="0" err="1" smtClean="0">
                <a:solidFill>
                  <a:srgbClr val="FFFF00"/>
                </a:solidFill>
              </a:rPr>
              <a:t>atm</a:t>
            </a:r>
            <a:r>
              <a:rPr lang="en-US" sz="2400" b="1" baseline="0" dirty="0" smtClean="0">
                <a:solidFill>
                  <a:srgbClr val="FFFF00"/>
                </a:solidFill>
              </a:rPr>
              <a:t>)/(mol K), </a:t>
            </a:r>
            <a:r>
              <a:rPr lang="en-US" sz="2400" b="1" baseline="0" dirty="0" err="1">
                <a:solidFill>
                  <a:srgbClr val="FFFF00"/>
                </a:solidFill>
              </a:rPr>
              <a:t>torr</a:t>
            </a:r>
            <a:r>
              <a:rPr lang="en-US" sz="2400" b="1" baseline="0" dirty="0">
                <a:solidFill>
                  <a:srgbClr val="FFFF00"/>
                </a:solidFill>
              </a:rPr>
              <a:t> must be converted to </a:t>
            </a:r>
            <a:r>
              <a:rPr lang="en-US" sz="2400" b="1" baseline="0" dirty="0" err="1">
                <a:solidFill>
                  <a:srgbClr val="FFFF00"/>
                </a:solidFill>
              </a:rPr>
              <a:t>atm</a:t>
            </a:r>
            <a:r>
              <a:rPr lang="en-US" sz="2400" b="1" baseline="0" dirty="0">
                <a:solidFill>
                  <a:srgbClr val="FFFF00"/>
                </a:solidFill>
              </a:rPr>
              <a:t>, and </a:t>
            </a:r>
            <a:r>
              <a:rPr lang="en-US" sz="2400" b="1" baseline="30000" dirty="0" err="1">
                <a:solidFill>
                  <a:srgbClr val="FFFF00"/>
                </a:solidFill>
                <a:effectLst>
                  <a:outerShdw blurRad="38100" dist="38100" dir="2700000" algn="tl">
                    <a:srgbClr val="000000"/>
                  </a:outerShdw>
                </a:effectLst>
                <a:sym typeface="MT Symbol" pitchFamily="82" charset="2"/>
              </a:rPr>
              <a:t>o</a:t>
            </a:r>
            <a:r>
              <a:rPr lang="en-US" sz="2400" b="1" baseline="0" dirty="0" err="1">
                <a:solidFill>
                  <a:srgbClr val="FFFF00"/>
                </a:solidFill>
              </a:rPr>
              <a:t>C</a:t>
            </a:r>
            <a:r>
              <a:rPr lang="en-US" sz="2400" b="1" baseline="0" dirty="0">
                <a:solidFill>
                  <a:srgbClr val="FFFF00"/>
                </a:solidFill>
              </a:rPr>
              <a:t> must be converted to K.</a:t>
            </a:r>
          </a:p>
        </p:txBody>
      </p:sp>
      <p:graphicFrame>
        <p:nvGraphicFramePr>
          <p:cNvPr id="602118" name="Object 6"/>
          <p:cNvGraphicFramePr>
            <a:graphicFrameLocks noGrp="1" noChangeAspect="1"/>
          </p:cNvGraphicFramePr>
          <p:nvPr>
            <p:ph sz="quarter" idx="3"/>
          </p:nvPr>
        </p:nvGraphicFramePr>
        <p:xfrm>
          <a:off x="935038" y="4419600"/>
          <a:ext cx="4071937" cy="1951038"/>
        </p:xfrm>
        <a:graphic>
          <a:graphicData uri="http://schemas.openxmlformats.org/presentationml/2006/ole">
            <mc:AlternateContent xmlns:mc="http://schemas.openxmlformats.org/markup-compatibility/2006">
              <mc:Choice xmlns:v="urn:schemas-microsoft-com:vml" Requires="v">
                <p:oleObj spid="_x0000_s55333" name="Equation" r:id="rId5" imgW="1828800" imgH="876300" progId="Equation.DSMT4">
                  <p:embed/>
                </p:oleObj>
              </mc:Choice>
              <mc:Fallback>
                <p:oleObj name="Equation" r:id="rId5" imgW="1828800" imgH="876300" progId="Equation.DSMT4">
                  <p:embed/>
                  <p:pic>
                    <p:nvPicPr>
                      <p:cNvPr id="0" name="Picture 2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038" y="4419600"/>
                        <a:ext cx="4071937"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21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211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021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02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9-</a:t>
            </a:r>
            <a:fld id="{6FB11C70-6143-4B69-869F-6D0FC187FE33}" type="slidenum">
              <a:rPr lang="en-US"/>
              <a:pPr>
                <a:defRPr/>
              </a:pPr>
              <a:t>5</a:t>
            </a:fld>
            <a:endParaRPr lang="en-US"/>
          </a:p>
        </p:txBody>
      </p:sp>
      <p:sp>
        <p:nvSpPr>
          <p:cNvPr id="560130" name="Rectangle 2"/>
          <p:cNvSpPr>
            <a:spLocks noGrp="1" noChangeArrowheads="1"/>
          </p:cNvSpPr>
          <p:nvPr>
            <p:ph type="title"/>
          </p:nvPr>
        </p:nvSpPr>
        <p:spPr/>
        <p:txBody>
          <a:bodyPr/>
          <a:lstStyle/>
          <a:p>
            <a:pPr eaLnBrk="1" hangingPunct="1">
              <a:defRPr/>
            </a:pPr>
            <a:r>
              <a:rPr lang="en-US" smtClean="0"/>
              <a:t>Gases in Our Atmosphere</a:t>
            </a:r>
          </a:p>
        </p:txBody>
      </p:sp>
      <p:sp>
        <p:nvSpPr>
          <p:cNvPr id="560134" name="Rectangle 6"/>
          <p:cNvSpPr>
            <a:spLocks noGrp="1" noChangeArrowheads="1"/>
          </p:cNvSpPr>
          <p:nvPr>
            <p:ph type="body" idx="1"/>
          </p:nvPr>
        </p:nvSpPr>
        <p:spPr>
          <a:xfrm>
            <a:off x="457200" y="1219200"/>
            <a:ext cx="8229600" cy="4495800"/>
          </a:xfrm>
        </p:spPr>
        <p:txBody>
          <a:bodyPr/>
          <a:lstStyle/>
          <a:p>
            <a:pPr eaLnBrk="1" hangingPunct="1">
              <a:defRPr/>
            </a:pPr>
            <a:r>
              <a:rPr lang="en-US" dirty="0" smtClean="0"/>
              <a:t>Although we don’t see them, we are surrounded by mixtures of various gases in our atmosphere.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264" y="3467100"/>
            <a:ext cx="6511472" cy="242891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0C0DA183-6BA6-4A3B-940A-C112D0CDC47C}" type="slidenum">
              <a:rPr lang="en-US"/>
              <a:pPr>
                <a:defRPr/>
              </a:pPr>
              <a:t>50</a:t>
            </a:fld>
            <a:endParaRPr lang="en-US"/>
          </a:p>
        </p:txBody>
      </p:sp>
      <p:sp>
        <p:nvSpPr>
          <p:cNvPr id="742402" name="Rectangle 2"/>
          <p:cNvSpPr>
            <a:spLocks noGrp="1" noChangeArrowheads="1"/>
          </p:cNvSpPr>
          <p:nvPr>
            <p:ph type="title"/>
          </p:nvPr>
        </p:nvSpPr>
        <p:spPr>
          <a:xfrm>
            <a:off x="304800" y="152400"/>
            <a:ext cx="8686800" cy="792163"/>
          </a:xfrm>
        </p:spPr>
        <p:txBody>
          <a:bodyPr/>
          <a:lstStyle/>
          <a:p>
            <a:pPr eaLnBrk="1" hangingPunct="1">
              <a:defRPr/>
            </a:pPr>
            <a:r>
              <a:rPr lang="en-US" sz="3600" dirty="0" smtClean="0"/>
              <a:t>Activity: Calculating Moles with the Ideal Gas Law</a:t>
            </a:r>
          </a:p>
        </p:txBody>
      </p:sp>
      <p:sp>
        <p:nvSpPr>
          <p:cNvPr id="742403" name="Rectangle 3"/>
          <p:cNvSpPr>
            <a:spLocks noGrp="1" noChangeArrowheads="1"/>
          </p:cNvSpPr>
          <p:nvPr>
            <p:ph type="body" sz="half" idx="1"/>
          </p:nvPr>
        </p:nvSpPr>
        <p:spPr>
          <a:xfrm>
            <a:off x="152400" y="1143000"/>
            <a:ext cx="8763000" cy="5181600"/>
          </a:xfrm>
        </p:spPr>
        <p:txBody>
          <a:bodyPr/>
          <a:lstStyle/>
          <a:p>
            <a:pPr marL="0" indent="0" eaLnBrk="1" hangingPunct="1">
              <a:buNone/>
              <a:defRPr/>
            </a:pPr>
            <a:r>
              <a:rPr lang="en-US" sz="2800" dirty="0" smtClean="0">
                <a:cs typeface="Arial" charset="0"/>
              </a:rPr>
              <a:t>The volume of an oxygen cylinder used as a portable breathing supply is 2.025 L.  When the cylinder is “empty” at 29.2°C, it has a pressure of 723 </a:t>
            </a:r>
            <a:r>
              <a:rPr lang="en-US" sz="2800" dirty="0" err="1" smtClean="0">
                <a:cs typeface="Arial" charset="0"/>
              </a:rPr>
              <a:t>torr</a:t>
            </a:r>
            <a:r>
              <a:rPr lang="en-US" sz="2800" dirty="0" smtClean="0">
                <a:cs typeface="Arial" charset="0"/>
              </a:rPr>
              <a:t>.  How many moles of oxygen gas remain in the cylinder?</a:t>
            </a:r>
          </a:p>
          <a:p>
            <a:pPr marL="0" indent="0" eaLnBrk="1" hangingPunct="1">
              <a:buNone/>
              <a:defRPr/>
            </a:pPr>
            <a:endParaRPr lang="en-US" sz="2800" i="1" dirty="0" smtClean="0">
              <a:solidFill>
                <a:srgbClr val="FFFF00"/>
              </a:solidFill>
              <a:cs typeface="Arial" charset="0"/>
            </a:endParaRPr>
          </a:p>
          <a:p>
            <a:pPr marL="533400" indent="-533400" algn="ctr" eaLnBrk="1" hangingPunct="1">
              <a:buFont typeface="Wingdings" pitchFamily="2" charset="2"/>
              <a:buNone/>
              <a:defRPr/>
            </a:pPr>
            <a:endParaRPr lang="en-US" sz="2800" dirty="0" smtClean="0">
              <a:solidFill>
                <a:srgbClr val="FFFF00"/>
              </a:solidFill>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0C0DA183-6BA6-4A3B-940A-C112D0CDC47C}" type="slidenum">
              <a:rPr lang="en-US"/>
              <a:pPr>
                <a:defRPr/>
              </a:pPr>
              <a:t>51</a:t>
            </a:fld>
            <a:endParaRPr lang="en-US"/>
          </a:p>
        </p:txBody>
      </p:sp>
      <p:sp>
        <p:nvSpPr>
          <p:cNvPr id="742402" name="Rectangle 2"/>
          <p:cNvSpPr>
            <a:spLocks noGrp="1" noChangeArrowheads="1"/>
          </p:cNvSpPr>
          <p:nvPr>
            <p:ph type="title"/>
          </p:nvPr>
        </p:nvSpPr>
        <p:spPr>
          <a:xfrm>
            <a:off x="304800" y="152400"/>
            <a:ext cx="8686800" cy="792163"/>
          </a:xfrm>
        </p:spPr>
        <p:txBody>
          <a:bodyPr/>
          <a:lstStyle/>
          <a:p>
            <a:pPr eaLnBrk="1" hangingPunct="1">
              <a:defRPr/>
            </a:pPr>
            <a:r>
              <a:rPr lang="en-US" sz="3600" smtClean="0"/>
              <a:t>Activity Solution: Calculating Moles with the Ideal Gas Law</a:t>
            </a:r>
          </a:p>
        </p:txBody>
      </p:sp>
      <p:sp>
        <p:nvSpPr>
          <p:cNvPr id="742403" name="Rectangle 3"/>
          <p:cNvSpPr>
            <a:spLocks noGrp="1" noChangeArrowheads="1"/>
          </p:cNvSpPr>
          <p:nvPr>
            <p:ph type="body" sz="half" idx="1"/>
          </p:nvPr>
        </p:nvSpPr>
        <p:spPr>
          <a:xfrm>
            <a:off x="152400" y="1143000"/>
            <a:ext cx="8763000" cy="5181600"/>
          </a:xfrm>
        </p:spPr>
        <p:txBody>
          <a:bodyPr/>
          <a:lstStyle/>
          <a:p>
            <a:pPr marL="0" indent="0" eaLnBrk="1" hangingPunct="1">
              <a:buNone/>
              <a:defRPr/>
            </a:pPr>
            <a:r>
              <a:rPr lang="en-US" sz="2800" dirty="0" smtClean="0">
                <a:cs typeface="Arial" charset="0"/>
              </a:rPr>
              <a:t>The volume of an oxygen cylinder used as a portable breathing supply is 2.025 L.  When the cylinder is “empty” at 29.2°C, it has a pressure of 723 </a:t>
            </a:r>
            <a:r>
              <a:rPr lang="en-US" sz="2800" dirty="0" err="1" smtClean="0">
                <a:cs typeface="Arial" charset="0"/>
              </a:rPr>
              <a:t>torr</a:t>
            </a:r>
            <a:r>
              <a:rPr lang="en-US" sz="2800" dirty="0" smtClean="0">
                <a:cs typeface="Arial" charset="0"/>
              </a:rPr>
              <a:t>.  How many moles of oxygen gas remain in the cylinder?</a:t>
            </a:r>
          </a:p>
          <a:p>
            <a:pPr marL="0" indent="0" eaLnBrk="1" hangingPunct="1">
              <a:lnSpc>
                <a:spcPct val="90000"/>
              </a:lnSpc>
              <a:buFontTx/>
              <a:buNone/>
              <a:defRPr/>
            </a:pPr>
            <a:r>
              <a:rPr lang="en-US" sz="2800" dirty="0" smtClean="0">
                <a:solidFill>
                  <a:srgbClr val="FFFF00"/>
                </a:solidFill>
                <a:cs typeface="Arial" charset="0"/>
              </a:rPr>
              <a:t>When using the Ideal Gas Law, you want to make sure the units of each variable (</a:t>
            </a:r>
            <a:r>
              <a:rPr lang="en-US" sz="2800" i="1" dirty="0" smtClean="0">
                <a:solidFill>
                  <a:srgbClr val="FFFF00"/>
                </a:solidFill>
                <a:cs typeface="Arial" charset="0"/>
              </a:rPr>
              <a:t>V</a:t>
            </a:r>
            <a:r>
              <a:rPr lang="en-US" sz="2800" dirty="0" smtClean="0">
                <a:solidFill>
                  <a:srgbClr val="FFFF00"/>
                </a:solidFill>
                <a:cs typeface="Arial" charset="0"/>
              </a:rPr>
              <a:t>, </a:t>
            </a:r>
            <a:r>
              <a:rPr lang="en-US" sz="2800" i="1" dirty="0" smtClean="0">
                <a:solidFill>
                  <a:srgbClr val="FFFF00"/>
                </a:solidFill>
                <a:cs typeface="Arial" charset="0"/>
              </a:rPr>
              <a:t>P</a:t>
            </a:r>
            <a:r>
              <a:rPr lang="en-US" sz="2800" dirty="0" smtClean="0">
                <a:solidFill>
                  <a:srgbClr val="FFFF00"/>
                </a:solidFill>
                <a:cs typeface="Arial" charset="0"/>
              </a:rPr>
              <a:t>, </a:t>
            </a:r>
            <a:r>
              <a:rPr lang="en-US" sz="2800" i="1" dirty="0" smtClean="0">
                <a:solidFill>
                  <a:srgbClr val="FFFF00"/>
                </a:solidFill>
                <a:cs typeface="Arial" charset="0"/>
              </a:rPr>
              <a:t>n</a:t>
            </a:r>
            <a:r>
              <a:rPr lang="en-US" sz="2800" dirty="0" smtClean="0">
                <a:solidFill>
                  <a:srgbClr val="FFFF00"/>
                </a:solidFill>
                <a:cs typeface="Arial" charset="0"/>
              </a:rPr>
              <a:t>, and </a:t>
            </a:r>
            <a:r>
              <a:rPr lang="en-US" sz="2800" i="1" dirty="0" smtClean="0">
                <a:solidFill>
                  <a:srgbClr val="FFFF00"/>
                </a:solidFill>
                <a:cs typeface="Arial" charset="0"/>
              </a:rPr>
              <a:t>T</a:t>
            </a:r>
            <a:r>
              <a:rPr lang="en-US" sz="2800" dirty="0" smtClean="0">
                <a:solidFill>
                  <a:srgbClr val="FFFF00"/>
                </a:solidFill>
                <a:cs typeface="Arial" charset="0"/>
              </a:rPr>
              <a:t>) match those of </a:t>
            </a:r>
            <a:r>
              <a:rPr lang="en-US" sz="2800" i="1" dirty="0" smtClean="0">
                <a:solidFill>
                  <a:srgbClr val="FFFF00"/>
                </a:solidFill>
                <a:cs typeface="Arial" charset="0"/>
              </a:rPr>
              <a:t>R</a:t>
            </a:r>
            <a:r>
              <a:rPr lang="en-US" sz="2800" dirty="0" smtClean="0">
                <a:solidFill>
                  <a:srgbClr val="FFFF00"/>
                </a:solidFill>
                <a:cs typeface="Arial" charset="0"/>
              </a:rPr>
              <a:t>:</a:t>
            </a:r>
          </a:p>
          <a:p>
            <a:pPr marL="533400" indent="-533400" eaLnBrk="1" hangingPunct="1">
              <a:lnSpc>
                <a:spcPct val="90000"/>
              </a:lnSpc>
              <a:buNone/>
              <a:defRPr/>
            </a:pPr>
            <a:r>
              <a:rPr lang="en-US" sz="2800" i="1" dirty="0" smtClean="0">
                <a:solidFill>
                  <a:srgbClr val="FFFF00"/>
                </a:solidFill>
                <a:cs typeface="Arial" charset="0"/>
              </a:rPr>
              <a:t>R</a:t>
            </a:r>
            <a:r>
              <a:rPr lang="en-US" sz="2800" dirty="0" smtClean="0">
                <a:solidFill>
                  <a:srgbClr val="FFFF00"/>
                </a:solidFill>
                <a:cs typeface="Arial" charset="0"/>
              </a:rPr>
              <a:t> = 0.08206 (L </a:t>
            </a:r>
            <a:r>
              <a:rPr lang="en-US" sz="2800" dirty="0" err="1" smtClean="0">
                <a:solidFill>
                  <a:srgbClr val="FFFF00"/>
                </a:solidFill>
                <a:cs typeface="Arial" charset="0"/>
              </a:rPr>
              <a:t>atm</a:t>
            </a:r>
            <a:r>
              <a:rPr lang="en-US" sz="2800" dirty="0" smtClean="0">
                <a:solidFill>
                  <a:srgbClr val="FFFF00"/>
                </a:solidFill>
                <a:cs typeface="Arial" charset="0"/>
              </a:rPr>
              <a:t>)/(mol K)</a:t>
            </a:r>
          </a:p>
          <a:p>
            <a:pPr marL="533400" indent="-533400" eaLnBrk="1" hangingPunct="1">
              <a:lnSpc>
                <a:spcPct val="90000"/>
              </a:lnSpc>
              <a:buNone/>
              <a:defRPr/>
            </a:pPr>
            <a:r>
              <a:rPr lang="en-US" sz="2800" i="1" dirty="0" smtClean="0">
                <a:solidFill>
                  <a:srgbClr val="FFFF00"/>
                </a:solidFill>
                <a:cs typeface="Arial" charset="0"/>
              </a:rPr>
              <a:t>T</a:t>
            </a:r>
            <a:r>
              <a:rPr lang="en-US" sz="2800" dirty="0" smtClean="0">
                <a:solidFill>
                  <a:srgbClr val="FFFF00"/>
                </a:solidFill>
                <a:cs typeface="Arial" charset="0"/>
              </a:rPr>
              <a:t> = 29.2°C + 273.15 = 302.4 K		V = 2.025 L</a:t>
            </a:r>
          </a:p>
          <a:p>
            <a:pPr marL="533400" indent="-533400" eaLnBrk="1" hangingPunct="1">
              <a:lnSpc>
                <a:spcPct val="90000"/>
              </a:lnSpc>
              <a:buNone/>
              <a:defRPr/>
            </a:pPr>
            <a:r>
              <a:rPr lang="en-US" sz="2800" i="1" dirty="0" smtClean="0">
                <a:solidFill>
                  <a:srgbClr val="FFFF00"/>
                </a:solidFill>
                <a:cs typeface="Arial" charset="0"/>
              </a:rPr>
              <a:t>P</a:t>
            </a:r>
            <a:r>
              <a:rPr lang="en-US" sz="2800" dirty="0" smtClean="0">
                <a:solidFill>
                  <a:srgbClr val="FFFF00"/>
                </a:solidFill>
                <a:cs typeface="Arial" charset="0"/>
              </a:rPr>
              <a:t> = 723 </a:t>
            </a:r>
            <a:r>
              <a:rPr lang="en-US" sz="2800" dirty="0" err="1" smtClean="0">
                <a:solidFill>
                  <a:srgbClr val="FFFF00"/>
                </a:solidFill>
                <a:cs typeface="Arial" charset="0"/>
              </a:rPr>
              <a:t>torr</a:t>
            </a:r>
            <a:r>
              <a:rPr lang="en-US" sz="2800" dirty="0" smtClean="0">
                <a:solidFill>
                  <a:srgbClr val="FFFF00"/>
                </a:solidFill>
                <a:cs typeface="Arial" charset="0"/>
              </a:rPr>
              <a:t> </a:t>
            </a:r>
            <a:r>
              <a:rPr lang="en-US" sz="2800" dirty="0" smtClean="0">
                <a:solidFill>
                  <a:srgbClr val="FFFF00"/>
                </a:solidFill>
                <a:cs typeface="Times New Roman" pitchFamily="18" charset="0"/>
              </a:rPr>
              <a:t>×</a:t>
            </a:r>
            <a:r>
              <a:rPr lang="en-US" sz="2800" dirty="0" smtClean="0">
                <a:solidFill>
                  <a:srgbClr val="FFFF00"/>
                </a:solidFill>
                <a:cs typeface="Arial" charset="0"/>
              </a:rPr>
              <a:t>  </a:t>
            </a:r>
            <a:r>
              <a:rPr lang="en-US" sz="2800" u="sng" dirty="0" smtClean="0">
                <a:solidFill>
                  <a:srgbClr val="FFFF00"/>
                </a:solidFill>
                <a:cs typeface="Arial" charset="0"/>
              </a:rPr>
              <a:t>1 </a:t>
            </a:r>
            <a:r>
              <a:rPr lang="en-US" sz="2800" u="sng" dirty="0" err="1" smtClean="0">
                <a:solidFill>
                  <a:srgbClr val="FFFF00"/>
                </a:solidFill>
                <a:cs typeface="Arial" charset="0"/>
              </a:rPr>
              <a:t>atm</a:t>
            </a:r>
            <a:r>
              <a:rPr lang="en-US" sz="2800" dirty="0" smtClean="0">
                <a:solidFill>
                  <a:srgbClr val="FFFF00"/>
                </a:solidFill>
                <a:cs typeface="Arial" charset="0"/>
              </a:rPr>
              <a:t>   = 0.951 </a:t>
            </a:r>
            <a:r>
              <a:rPr lang="en-US" sz="2800" dirty="0" err="1" smtClean="0">
                <a:solidFill>
                  <a:srgbClr val="FFFF00"/>
                </a:solidFill>
                <a:cs typeface="Arial" charset="0"/>
              </a:rPr>
              <a:t>atm</a:t>
            </a:r>
            <a:r>
              <a:rPr lang="en-US" sz="2800" dirty="0" smtClean="0">
                <a:solidFill>
                  <a:srgbClr val="FFFF00"/>
                </a:solidFill>
                <a:cs typeface="Arial" charset="0"/>
              </a:rPr>
              <a:t>	</a:t>
            </a:r>
            <a:r>
              <a:rPr lang="en-US" sz="2800" i="1" dirty="0" smtClean="0">
                <a:solidFill>
                  <a:srgbClr val="FFFF00"/>
                </a:solidFill>
                <a:cs typeface="Arial" charset="0"/>
              </a:rPr>
              <a:t>n</a:t>
            </a:r>
            <a:r>
              <a:rPr lang="en-US" sz="2800" dirty="0" smtClean="0">
                <a:solidFill>
                  <a:srgbClr val="FFFF00"/>
                </a:solidFill>
                <a:cs typeface="Arial" charset="0"/>
              </a:rPr>
              <a:t> = ?</a:t>
            </a:r>
          </a:p>
          <a:p>
            <a:pPr marL="533400" indent="-533400" eaLnBrk="1" hangingPunct="1">
              <a:lnSpc>
                <a:spcPct val="60000"/>
              </a:lnSpc>
              <a:buNone/>
              <a:defRPr/>
            </a:pPr>
            <a:r>
              <a:rPr lang="en-US" sz="2800" dirty="0" smtClean="0">
                <a:solidFill>
                  <a:srgbClr val="FFFF00"/>
                </a:solidFill>
                <a:cs typeface="Arial" charset="0"/>
              </a:rPr>
              <a:t>  			    760 </a:t>
            </a:r>
            <a:r>
              <a:rPr lang="en-US" sz="2800" dirty="0" err="1" smtClean="0">
                <a:solidFill>
                  <a:srgbClr val="FFFF00"/>
                </a:solidFill>
                <a:cs typeface="Arial" charset="0"/>
              </a:rPr>
              <a:t>torr</a:t>
            </a:r>
            <a:endParaRPr lang="en-US" sz="2800" dirty="0" smtClean="0">
              <a:solidFill>
                <a:srgbClr val="FFFF00"/>
              </a:solidFill>
              <a:cs typeface="Arial" charset="0"/>
            </a:endParaRPr>
          </a:p>
          <a:p>
            <a:pPr marL="0" indent="0" eaLnBrk="1" hangingPunct="1">
              <a:buNone/>
              <a:defRPr/>
            </a:pPr>
            <a:endParaRPr lang="en-US" sz="2800" i="1" dirty="0" smtClean="0">
              <a:solidFill>
                <a:srgbClr val="FFFF00"/>
              </a:solidFill>
              <a:cs typeface="Arial" charset="0"/>
            </a:endParaRPr>
          </a:p>
          <a:p>
            <a:pPr marL="533400" indent="-533400" algn="ctr" eaLnBrk="1" hangingPunct="1">
              <a:buFont typeface="Wingdings" pitchFamily="2" charset="2"/>
              <a:buNone/>
              <a:defRPr/>
            </a:pPr>
            <a:endParaRPr lang="en-US" sz="2800" dirty="0" smtClean="0">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24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2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24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24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2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0C0DA183-6BA6-4A3B-940A-C112D0CDC47C}" type="slidenum">
              <a:rPr lang="en-US"/>
              <a:pPr>
                <a:defRPr/>
              </a:pPr>
              <a:t>52</a:t>
            </a:fld>
            <a:endParaRPr lang="en-US"/>
          </a:p>
        </p:txBody>
      </p:sp>
      <p:sp>
        <p:nvSpPr>
          <p:cNvPr id="742402" name="Rectangle 2"/>
          <p:cNvSpPr>
            <a:spLocks noGrp="1" noChangeArrowheads="1"/>
          </p:cNvSpPr>
          <p:nvPr>
            <p:ph type="title"/>
          </p:nvPr>
        </p:nvSpPr>
        <p:spPr>
          <a:xfrm>
            <a:off x="304800" y="152400"/>
            <a:ext cx="8686800" cy="792163"/>
          </a:xfrm>
        </p:spPr>
        <p:txBody>
          <a:bodyPr/>
          <a:lstStyle/>
          <a:p>
            <a:pPr eaLnBrk="1" hangingPunct="1">
              <a:defRPr/>
            </a:pPr>
            <a:r>
              <a:rPr lang="en-US" sz="3600" smtClean="0"/>
              <a:t>Activity Solution: Calculating Moles with the Ideal Gas Law</a:t>
            </a:r>
          </a:p>
        </p:txBody>
      </p:sp>
      <p:sp>
        <p:nvSpPr>
          <p:cNvPr id="742403" name="Rectangle 3"/>
          <p:cNvSpPr>
            <a:spLocks noGrp="1" noChangeArrowheads="1"/>
          </p:cNvSpPr>
          <p:nvPr>
            <p:ph type="body" sz="half" idx="1"/>
          </p:nvPr>
        </p:nvSpPr>
        <p:spPr>
          <a:xfrm>
            <a:off x="152400" y="1143000"/>
            <a:ext cx="8763000" cy="5181600"/>
          </a:xfrm>
        </p:spPr>
        <p:txBody>
          <a:bodyPr/>
          <a:lstStyle/>
          <a:p>
            <a:pPr marL="0" indent="0" eaLnBrk="1" hangingPunct="1">
              <a:buNone/>
              <a:defRPr/>
            </a:pPr>
            <a:r>
              <a:rPr lang="en-US" sz="2800" dirty="0" smtClean="0">
                <a:cs typeface="Arial" charset="0"/>
              </a:rPr>
              <a:t>The volume of an oxygen cylinder used as a portable breathing supply is 2.025 L.  When the cylinder is “empty” at 29.2°C, it has a pressure of 723 </a:t>
            </a:r>
            <a:r>
              <a:rPr lang="en-US" sz="2800" dirty="0" err="1" smtClean="0">
                <a:cs typeface="Arial" charset="0"/>
              </a:rPr>
              <a:t>torr</a:t>
            </a:r>
            <a:r>
              <a:rPr lang="en-US" sz="2800" dirty="0" smtClean="0">
                <a:cs typeface="Arial" charset="0"/>
              </a:rPr>
              <a:t>.  How many moles of oxygen gas remain in the cylinder?</a:t>
            </a:r>
            <a:endParaRPr lang="en-US" sz="2800" i="1" dirty="0" smtClean="0">
              <a:solidFill>
                <a:srgbClr val="FFFF00"/>
              </a:solidFill>
              <a:cs typeface="Arial" charset="0"/>
            </a:endParaRPr>
          </a:p>
          <a:p>
            <a:pPr marL="533400" indent="-533400" eaLnBrk="1" hangingPunct="1">
              <a:buFont typeface="Wingdings" pitchFamily="2" charset="2"/>
              <a:buNone/>
              <a:defRPr/>
            </a:pPr>
            <a:r>
              <a:rPr lang="en-US" sz="2800" i="1" dirty="0" smtClean="0">
                <a:solidFill>
                  <a:srgbClr val="FFFF00"/>
                </a:solidFill>
                <a:cs typeface="Arial" charset="0"/>
              </a:rPr>
              <a:t>R</a:t>
            </a:r>
            <a:r>
              <a:rPr lang="en-US" sz="2800" dirty="0" smtClean="0">
                <a:solidFill>
                  <a:srgbClr val="FFFF00"/>
                </a:solidFill>
                <a:cs typeface="Arial" charset="0"/>
              </a:rPr>
              <a:t> = 0.08206 L </a:t>
            </a:r>
            <a:r>
              <a:rPr lang="en-US" sz="2800" dirty="0" err="1" smtClean="0">
                <a:solidFill>
                  <a:srgbClr val="FFFF00"/>
                </a:solidFill>
                <a:cs typeface="Arial" charset="0"/>
              </a:rPr>
              <a:t>atm</a:t>
            </a:r>
            <a:r>
              <a:rPr lang="en-US" sz="2800" dirty="0" smtClean="0">
                <a:solidFill>
                  <a:srgbClr val="FFFF00"/>
                </a:solidFill>
                <a:cs typeface="Arial" charset="0"/>
              </a:rPr>
              <a:t>/(mol K)</a:t>
            </a:r>
          </a:p>
          <a:p>
            <a:pPr marL="533400" indent="-533400" eaLnBrk="1" hangingPunct="1">
              <a:spcBef>
                <a:spcPts val="0"/>
              </a:spcBef>
              <a:buFont typeface="Wingdings" pitchFamily="2" charset="2"/>
              <a:buNone/>
              <a:defRPr/>
            </a:pPr>
            <a:r>
              <a:rPr lang="en-US" sz="2800" i="1" dirty="0" smtClean="0">
                <a:solidFill>
                  <a:srgbClr val="FFFF00"/>
                </a:solidFill>
                <a:cs typeface="Arial" charset="0"/>
              </a:rPr>
              <a:t>T</a:t>
            </a:r>
            <a:r>
              <a:rPr lang="en-US" sz="2800" dirty="0" smtClean="0">
                <a:solidFill>
                  <a:srgbClr val="FFFF00"/>
                </a:solidFill>
                <a:cs typeface="Arial" charset="0"/>
              </a:rPr>
              <a:t> = 29.2°C + 273.15 = 302.4 K		</a:t>
            </a:r>
            <a:r>
              <a:rPr lang="en-US" sz="2800" i="1" dirty="0" smtClean="0">
                <a:solidFill>
                  <a:srgbClr val="FFFF00"/>
                </a:solidFill>
                <a:cs typeface="Arial" charset="0"/>
              </a:rPr>
              <a:t>V</a:t>
            </a:r>
            <a:r>
              <a:rPr lang="en-US" sz="2800" dirty="0" smtClean="0">
                <a:solidFill>
                  <a:srgbClr val="FFFF00"/>
                </a:solidFill>
                <a:cs typeface="Arial" charset="0"/>
              </a:rPr>
              <a:t> = 2.025 L</a:t>
            </a:r>
          </a:p>
          <a:p>
            <a:pPr marL="533400" indent="-533400" eaLnBrk="1" hangingPunct="1">
              <a:buFont typeface="Wingdings" pitchFamily="2" charset="2"/>
              <a:buNone/>
              <a:defRPr/>
            </a:pPr>
            <a:r>
              <a:rPr lang="en-US" sz="2800" i="1" dirty="0" smtClean="0">
                <a:solidFill>
                  <a:srgbClr val="FFFF00"/>
                </a:solidFill>
                <a:cs typeface="Arial" charset="0"/>
              </a:rPr>
              <a:t>P</a:t>
            </a:r>
            <a:r>
              <a:rPr lang="en-US" sz="2800" dirty="0" smtClean="0">
                <a:solidFill>
                  <a:srgbClr val="FFFF00"/>
                </a:solidFill>
                <a:cs typeface="Arial" charset="0"/>
              </a:rPr>
              <a:t> = 723 </a:t>
            </a:r>
            <a:r>
              <a:rPr lang="en-US" sz="2800" dirty="0" err="1" smtClean="0">
                <a:solidFill>
                  <a:srgbClr val="FFFF00"/>
                </a:solidFill>
                <a:cs typeface="Arial" charset="0"/>
              </a:rPr>
              <a:t>torr</a:t>
            </a:r>
            <a:r>
              <a:rPr lang="en-US" sz="2800" dirty="0" smtClean="0">
                <a:solidFill>
                  <a:srgbClr val="FFFF00"/>
                </a:solidFill>
                <a:cs typeface="Arial" charset="0"/>
              </a:rPr>
              <a:t> </a:t>
            </a:r>
            <a:r>
              <a:rPr lang="en-US" sz="2800" b="0" dirty="0" smtClean="0">
                <a:solidFill>
                  <a:srgbClr val="FFFF00"/>
                </a:solidFill>
                <a:cs typeface="Arial" charset="0"/>
              </a:rPr>
              <a:t>×</a:t>
            </a:r>
            <a:r>
              <a:rPr lang="en-US" sz="2800" dirty="0" smtClean="0">
                <a:solidFill>
                  <a:srgbClr val="FFFF00"/>
                </a:solidFill>
                <a:cs typeface="Arial" charset="0"/>
              </a:rPr>
              <a:t>  </a:t>
            </a:r>
            <a:r>
              <a:rPr lang="en-US" sz="2800" u="sng" dirty="0" smtClean="0">
                <a:solidFill>
                  <a:srgbClr val="FFFF00"/>
                </a:solidFill>
                <a:cs typeface="Arial" charset="0"/>
              </a:rPr>
              <a:t>1 </a:t>
            </a:r>
            <a:r>
              <a:rPr lang="en-US" sz="2800" u="sng" dirty="0" err="1" smtClean="0">
                <a:solidFill>
                  <a:srgbClr val="FFFF00"/>
                </a:solidFill>
                <a:cs typeface="Arial" charset="0"/>
              </a:rPr>
              <a:t>atm</a:t>
            </a:r>
            <a:r>
              <a:rPr lang="en-US" sz="2800" dirty="0" smtClean="0">
                <a:solidFill>
                  <a:srgbClr val="FFFF00"/>
                </a:solidFill>
                <a:cs typeface="Arial" charset="0"/>
              </a:rPr>
              <a:t>   = 0.951 </a:t>
            </a:r>
            <a:r>
              <a:rPr lang="en-US" sz="2800" dirty="0" err="1" smtClean="0">
                <a:solidFill>
                  <a:srgbClr val="FFFF00"/>
                </a:solidFill>
                <a:cs typeface="Arial" charset="0"/>
              </a:rPr>
              <a:t>atm</a:t>
            </a:r>
            <a:r>
              <a:rPr lang="en-US" sz="2800" dirty="0" smtClean="0">
                <a:solidFill>
                  <a:srgbClr val="FFFF00"/>
                </a:solidFill>
                <a:cs typeface="Arial" charset="0"/>
              </a:rPr>
              <a:t>	</a:t>
            </a:r>
            <a:r>
              <a:rPr lang="en-US" sz="2800" i="1" dirty="0" smtClean="0">
                <a:solidFill>
                  <a:srgbClr val="FFFF00"/>
                </a:solidFill>
                <a:cs typeface="Arial" charset="0"/>
              </a:rPr>
              <a:t>n</a:t>
            </a:r>
            <a:r>
              <a:rPr lang="en-US" sz="2800" dirty="0" smtClean="0">
                <a:solidFill>
                  <a:srgbClr val="FFFF00"/>
                </a:solidFill>
                <a:cs typeface="Arial" charset="0"/>
              </a:rPr>
              <a:t> = ?</a:t>
            </a:r>
          </a:p>
          <a:p>
            <a:pPr marL="533400" indent="-533400" eaLnBrk="1" hangingPunct="1">
              <a:lnSpc>
                <a:spcPct val="70000"/>
              </a:lnSpc>
              <a:buFont typeface="Wingdings" pitchFamily="2" charset="2"/>
              <a:buNone/>
              <a:defRPr/>
            </a:pPr>
            <a:r>
              <a:rPr lang="en-US" sz="2800" dirty="0" smtClean="0">
                <a:solidFill>
                  <a:srgbClr val="FFFF00"/>
                </a:solidFill>
                <a:cs typeface="Arial" charset="0"/>
              </a:rPr>
              <a:t>  			    760 </a:t>
            </a:r>
            <a:r>
              <a:rPr lang="en-US" sz="2800" dirty="0" err="1" smtClean="0">
                <a:solidFill>
                  <a:srgbClr val="FFFF00"/>
                </a:solidFill>
                <a:cs typeface="Arial" charset="0"/>
              </a:rPr>
              <a:t>torr</a:t>
            </a:r>
            <a:endParaRPr lang="en-US" sz="2800" dirty="0" smtClean="0">
              <a:solidFill>
                <a:srgbClr val="FFFF00"/>
              </a:solidFill>
              <a:cs typeface="Arial" charset="0"/>
            </a:endParaRPr>
          </a:p>
          <a:p>
            <a:pPr marL="533400" indent="-533400" eaLnBrk="1" hangingPunct="1">
              <a:buFontTx/>
              <a:buNone/>
              <a:defRPr/>
            </a:pPr>
            <a:r>
              <a:rPr lang="en-US" sz="2800" dirty="0" smtClean="0">
                <a:solidFill>
                  <a:srgbClr val="FFFF00"/>
                </a:solidFill>
                <a:cs typeface="Arial" charset="0"/>
              </a:rPr>
              <a:t>Using the Ideal Gas Law:  </a:t>
            </a:r>
            <a:r>
              <a:rPr lang="en-US" sz="2800" i="1" dirty="0" smtClean="0">
                <a:solidFill>
                  <a:srgbClr val="FFFF00"/>
                </a:solidFill>
                <a:cs typeface="Arial" charset="0"/>
              </a:rPr>
              <a:t>PV</a:t>
            </a:r>
            <a:r>
              <a:rPr lang="en-US" sz="2800" dirty="0" smtClean="0">
                <a:solidFill>
                  <a:srgbClr val="FFFF00"/>
                </a:solidFill>
                <a:cs typeface="Arial" charset="0"/>
              </a:rPr>
              <a:t> = </a:t>
            </a:r>
            <a:r>
              <a:rPr lang="en-US" sz="2800" i="1" dirty="0" err="1" smtClean="0">
                <a:solidFill>
                  <a:srgbClr val="FFFF00"/>
                </a:solidFill>
                <a:cs typeface="Arial" charset="0"/>
              </a:rPr>
              <a:t>nRT</a:t>
            </a:r>
            <a:endParaRPr lang="en-US" sz="2800" i="1" dirty="0" smtClean="0">
              <a:solidFill>
                <a:srgbClr val="FFFF00"/>
              </a:solidFill>
              <a:cs typeface="Arial" charset="0"/>
            </a:endParaRPr>
          </a:p>
          <a:p>
            <a:pPr marL="533400" indent="-533400" eaLnBrk="1" hangingPunct="1">
              <a:buFontTx/>
              <a:buNone/>
              <a:defRPr/>
            </a:pPr>
            <a:r>
              <a:rPr lang="en-US" sz="2800" dirty="0" smtClean="0">
                <a:solidFill>
                  <a:srgbClr val="FFFF00"/>
                </a:solidFill>
                <a:cs typeface="Arial" charset="0"/>
              </a:rPr>
              <a:t>Solving for </a:t>
            </a:r>
            <a:r>
              <a:rPr lang="en-US" sz="2800" i="1" dirty="0" smtClean="0">
                <a:solidFill>
                  <a:srgbClr val="FFFF00"/>
                </a:solidFill>
                <a:cs typeface="Arial" charset="0"/>
              </a:rPr>
              <a:t>n</a:t>
            </a:r>
            <a:r>
              <a:rPr lang="en-US" sz="2800" dirty="0" smtClean="0">
                <a:solidFill>
                  <a:srgbClr val="FFFF00"/>
                </a:solidFill>
                <a:cs typeface="Arial" charset="0"/>
              </a:rPr>
              <a:t>:</a:t>
            </a:r>
          </a:p>
          <a:p>
            <a:pPr marL="533400" indent="-533400" algn="ctr" eaLnBrk="1" hangingPunct="1">
              <a:buFont typeface="Wingdings" pitchFamily="2" charset="2"/>
              <a:buNone/>
              <a:defRPr/>
            </a:pPr>
            <a:endParaRPr lang="en-US" sz="2800" dirty="0" smtClean="0">
              <a:solidFill>
                <a:srgbClr val="FFFF00"/>
              </a:solidFill>
              <a:cs typeface="Arial" charset="0"/>
            </a:endParaRPr>
          </a:p>
        </p:txBody>
      </p:sp>
      <p:graphicFrame>
        <p:nvGraphicFramePr>
          <p:cNvPr id="58373" name="Object 5"/>
          <p:cNvGraphicFramePr>
            <a:graphicFrameLocks noGrp="1" noChangeAspect="1"/>
          </p:cNvGraphicFramePr>
          <p:nvPr>
            <p:ph sz="quarter" idx="2"/>
          </p:nvPr>
        </p:nvGraphicFramePr>
        <p:xfrm>
          <a:off x="2290762" y="5292725"/>
          <a:ext cx="6700838" cy="1089025"/>
        </p:xfrm>
        <a:graphic>
          <a:graphicData uri="http://schemas.openxmlformats.org/presentationml/2006/ole">
            <mc:AlternateContent xmlns:mc="http://schemas.openxmlformats.org/markup-compatibility/2006">
              <mc:Choice xmlns:v="urn:schemas-microsoft-com:vml" Requires="v">
                <p:oleObj spid="_x0000_s58388" name="Equation" r:id="rId4" imgW="3124200" imgH="508000" progId="Equation.DSMT4">
                  <p:embed/>
                </p:oleObj>
              </mc:Choice>
              <mc:Fallback>
                <p:oleObj name="Equation" r:id="rId4" imgW="3124200" imgH="508000" progId="Equation.DSMT4">
                  <p:embed/>
                  <p:pic>
                    <p:nvPicPr>
                      <p:cNvPr id="0" name="Picture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2" y="5292725"/>
                        <a:ext cx="6700838"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24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24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24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24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24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24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0C0DA183-6BA6-4A3B-940A-C112D0CDC47C}" type="slidenum">
              <a:rPr lang="en-US"/>
              <a:pPr>
                <a:defRPr/>
              </a:pPr>
              <a:t>53</a:t>
            </a:fld>
            <a:endParaRPr lang="en-US"/>
          </a:p>
        </p:txBody>
      </p:sp>
      <p:sp>
        <p:nvSpPr>
          <p:cNvPr id="742402" name="Rectangle 2"/>
          <p:cNvSpPr>
            <a:spLocks noGrp="1" noChangeArrowheads="1"/>
          </p:cNvSpPr>
          <p:nvPr>
            <p:ph type="title"/>
          </p:nvPr>
        </p:nvSpPr>
        <p:spPr>
          <a:xfrm>
            <a:off x="304800" y="152400"/>
            <a:ext cx="8686800" cy="792163"/>
          </a:xfrm>
        </p:spPr>
        <p:txBody>
          <a:bodyPr/>
          <a:lstStyle/>
          <a:p>
            <a:pPr eaLnBrk="1" hangingPunct="1">
              <a:defRPr/>
            </a:pPr>
            <a:r>
              <a:rPr lang="en-US" sz="3600" dirty="0" smtClean="0"/>
              <a:t>Activity Solution: Calculating Moles with the Ideal Gas Law</a:t>
            </a:r>
          </a:p>
        </p:txBody>
      </p:sp>
      <p:sp>
        <p:nvSpPr>
          <p:cNvPr id="742403" name="Rectangle 3"/>
          <p:cNvSpPr>
            <a:spLocks noGrp="1" noChangeArrowheads="1"/>
          </p:cNvSpPr>
          <p:nvPr>
            <p:ph type="body" sz="half" idx="1"/>
          </p:nvPr>
        </p:nvSpPr>
        <p:spPr>
          <a:xfrm>
            <a:off x="152400" y="1143000"/>
            <a:ext cx="8763000" cy="5181600"/>
          </a:xfrm>
        </p:spPr>
        <p:txBody>
          <a:bodyPr/>
          <a:lstStyle/>
          <a:p>
            <a:pPr marL="0" indent="0" eaLnBrk="1" hangingPunct="1">
              <a:buNone/>
              <a:defRPr/>
            </a:pPr>
            <a:r>
              <a:rPr lang="en-US" sz="2800" dirty="0" smtClean="0">
                <a:cs typeface="Arial" charset="0"/>
              </a:rPr>
              <a:t>The volume of an oxygen cylinder used as a portable breathing supply is 2.025 L.  When the cylinder is “empty” at 29.2°C, it has a pressure of 723 </a:t>
            </a:r>
            <a:r>
              <a:rPr lang="en-US" sz="2800" dirty="0" err="1" smtClean="0">
                <a:cs typeface="Arial" charset="0"/>
              </a:rPr>
              <a:t>torr</a:t>
            </a:r>
            <a:r>
              <a:rPr lang="en-US" sz="2800" dirty="0" smtClean="0">
                <a:cs typeface="Arial" charset="0"/>
              </a:rPr>
              <a:t>.  How many moles of oxygen gas remain in the cylinder?</a:t>
            </a:r>
            <a:endParaRPr lang="en-US" sz="2800" i="1" dirty="0" smtClean="0">
              <a:solidFill>
                <a:srgbClr val="FFFF00"/>
              </a:solidFill>
              <a:cs typeface="Arial" charset="0"/>
            </a:endParaRPr>
          </a:p>
          <a:p>
            <a:pPr marL="533400" indent="-533400" eaLnBrk="1" hangingPunct="1">
              <a:buFont typeface="Wingdings" pitchFamily="2" charset="2"/>
              <a:buNone/>
              <a:defRPr/>
            </a:pPr>
            <a:r>
              <a:rPr lang="en-US" sz="2800" dirty="0" smtClean="0">
                <a:solidFill>
                  <a:srgbClr val="FFFF00"/>
                </a:solidFill>
                <a:cs typeface="Arial" charset="0"/>
              </a:rPr>
              <a:t>Answer: 0.0776 mol O</a:t>
            </a:r>
            <a:r>
              <a:rPr lang="en-US" sz="2800" baseline="-25000" dirty="0" smtClean="0">
                <a:solidFill>
                  <a:srgbClr val="FFFF00"/>
                </a:solidFill>
                <a:cs typeface="Arial" charset="0"/>
              </a:rPr>
              <a:t>2</a:t>
            </a:r>
          </a:p>
          <a:p>
            <a:pPr marL="533400" indent="-533400" eaLnBrk="1" hangingPunct="1">
              <a:spcBef>
                <a:spcPts val="0"/>
              </a:spcBef>
              <a:buFont typeface="Wingdings" pitchFamily="2" charset="2"/>
              <a:buNone/>
              <a:defRPr/>
            </a:pPr>
            <a:endParaRPr lang="en-US" sz="2800" dirty="0" smtClean="0">
              <a:solidFill>
                <a:srgbClr val="FFFF00"/>
              </a:solidFill>
              <a:cs typeface="Arial" charset="0"/>
            </a:endParaRPr>
          </a:p>
          <a:p>
            <a:pPr marL="533400" indent="-533400" eaLnBrk="1" hangingPunct="1">
              <a:spcBef>
                <a:spcPts val="0"/>
              </a:spcBef>
              <a:buFont typeface="Wingdings" pitchFamily="2" charset="2"/>
              <a:buNone/>
              <a:defRPr/>
            </a:pPr>
            <a:r>
              <a:rPr lang="en-US" sz="2800" dirty="0" smtClean="0">
                <a:cs typeface="Arial" charset="0"/>
              </a:rPr>
              <a:t>What mass of oxygen gas remains in the cylinder?</a:t>
            </a:r>
          </a:p>
        </p:txBody>
      </p:sp>
      <p:graphicFrame>
        <p:nvGraphicFramePr>
          <p:cNvPr id="602118" name="Object 6"/>
          <p:cNvGraphicFramePr>
            <a:graphicFrameLocks noChangeAspect="1"/>
          </p:cNvGraphicFramePr>
          <p:nvPr/>
        </p:nvGraphicFramePr>
        <p:xfrm>
          <a:off x="850900" y="4419600"/>
          <a:ext cx="4240213" cy="1951037"/>
        </p:xfrm>
        <a:graphic>
          <a:graphicData uri="http://schemas.openxmlformats.org/presentationml/2006/ole">
            <mc:AlternateContent xmlns:mc="http://schemas.openxmlformats.org/markup-compatibility/2006">
              <mc:Choice xmlns:v="urn:schemas-microsoft-com:vml" Requires="v">
                <p:oleObj spid="_x0000_s175122" name="Equation" r:id="rId4" imgW="1905000" imgH="876300" progId="Equation.DSMT4">
                  <p:embed/>
                </p:oleObj>
              </mc:Choice>
              <mc:Fallback>
                <p:oleObj name="Equation" r:id="rId4" imgW="1905000" imgH="8763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4419600"/>
                        <a:ext cx="424021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5F24B044-3474-43C7-A9CA-B0760C77770C}" type="slidenum">
              <a:rPr lang="en-US"/>
              <a:pPr>
                <a:defRPr/>
              </a:pPr>
              <a:t>54</a:t>
            </a:fld>
            <a:endParaRPr lang="en-US"/>
          </a:p>
        </p:txBody>
      </p:sp>
      <p:sp>
        <p:nvSpPr>
          <p:cNvPr id="750594" name="Rectangle 2"/>
          <p:cNvSpPr>
            <a:spLocks noGrp="1" noChangeArrowheads="1"/>
          </p:cNvSpPr>
          <p:nvPr>
            <p:ph type="title"/>
          </p:nvPr>
        </p:nvSpPr>
        <p:spPr>
          <a:xfrm>
            <a:off x="304800" y="152400"/>
            <a:ext cx="8686800" cy="792163"/>
          </a:xfrm>
        </p:spPr>
        <p:txBody>
          <a:bodyPr/>
          <a:lstStyle/>
          <a:p>
            <a:pPr eaLnBrk="1" hangingPunct="1">
              <a:defRPr/>
            </a:pPr>
            <a:r>
              <a:rPr lang="en-US" smtClean="0"/>
              <a:t>Density of a Gas</a:t>
            </a:r>
          </a:p>
        </p:txBody>
      </p:sp>
      <p:sp>
        <p:nvSpPr>
          <p:cNvPr id="750595" name="Rectangle 3"/>
          <p:cNvSpPr>
            <a:spLocks noGrp="1" noChangeArrowheads="1"/>
          </p:cNvSpPr>
          <p:nvPr>
            <p:ph type="body" sz="half" idx="1"/>
          </p:nvPr>
        </p:nvSpPr>
        <p:spPr>
          <a:xfrm>
            <a:off x="152400" y="1066800"/>
            <a:ext cx="8763000" cy="5257800"/>
          </a:xfrm>
        </p:spPr>
        <p:txBody>
          <a:bodyPr/>
          <a:lstStyle/>
          <a:p>
            <a:pPr marL="533400" indent="-533400" eaLnBrk="1" hangingPunct="1">
              <a:lnSpc>
                <a:spcPct val="70000"/>
              </a:lnSpc>
              <a:buClr>
                <a:schemeClr val="tx1"/>
              </a:buClr>
              <a:buFont typeface="Wingdings" pitchFamily="2" charset="2"/>
              <a:buNone/>
              <a:defRPr/>
            </a:pPr>
            <a:endParaRPr lang="en-US" sz="2800" smtClean="0">
              <a:cs typeface="Arial" charset="0"/>
            </a:endParaRPr>
          </a:p>
          <a:p>
            <a:pPr marL="533400" indent="-533400" eaLnBrk="1" hangingPunct="1">
              <a:lnSpc>
                <a:spcPct val="70000"/>
              </a:lnSpc>
              <a:buClr>
                <a:schemeClr val="tx1"/>
              </a:buClr>
              <a:buFont typeface="Wingdings" pitchFamily="2" charset="2"/>
              <a:buNone/>
              <a:defRPr/>
            </a:pPr>
            <a:endParaRPr lang="en-US" sz="2800" smtClean="0">
              <a:cs typeface="Arial" charset="0"/>
            </a:endParaRPr>
          </a:p>
          <a:p>
            <a:pPr marL="533400" indent="-533400" eaLnBrk="1" hangingPunct="1">
              <a:buClr>
                <a:schemeClr val="tx1"/>
              </a:buClr>
              <a:buFont typeface="Wingdings" pitchFamily="2" charset="2"/>
              <a:buNone/>
              <a:defRPr/>
            </a:pPr>
            <a:endParaRPr lang="en-US" sz="2800" smtClean="0">
              <a:cs typeface="Arial" charset="0"/>
            </a:endParaRPr>
          </a:p>
          <a:p>
            <a:pPr marL="533400" indent="-533400" eaLnBrk="1" hangingPunct="1">
              <a:defRPr/>
            </a:pPr>
            <a:r>
              <a:rPr lang="en-US" sz="2800" smtClean="0">
                <a:cs typeface="Arial" charset="0"/>
              </a:rPr>
              <a:t>We can solve for density in the Ideal Gas Law using substitution:</a:t>
            </a:r>
          </a:p>
          <a:p>
            <a:pPr marL="533400" indent="-533400" algn="ctr" eaLnBrk="1" hangingPunct="1">
              <a:buClr>
                <a:schemeClr val="tx1"/>
              </a:buClr>
              <a:buFont typeface="Wingdings" pitchFamily="2" charset="2"/>
              <a:buNone/>
              <a:defRPr/>
            </a:pPr>
            <a:r>
              <a:rPr lang="en-US" sz="2800" i="1" smtClean="0">
                <a:cs typeface="Arial" charset="0"/>
              </a:rPr>
              <a:t>PV</a:t>
            </a:r>
            <a:r>
              <a:rPr lang="en-US" sz="2800" smtClean="0">
                <a:cs typeface="Arial" charset="0"/>
              </a:rPr>
              <a:t> = </a:t>
            </a:r>
            <a:r>
              <a:rPr lang="en-US" sz="2800" i="1" smtClean="0">
                <a:cs typeface="Arial" charset="0"/>
              </a:rPr>
              <a:t>nRT</a:t>
            </a:r>
          </a:p>
        </p:txBody>
      </p:sp>
      <p:graphicFrame>
        <p:nvGraphicFramePr>
          <p:cNvPr id="63493" name="Object 5"/>
          <p:cNvGraphicFramePr>
            <a:graphicFrameLocks noChangeAspect="1"/>
          </p:cNvGraphicFramePr>
          <p:nvPr/>
        </p:nvGraphicFramePr>
        <p:xfrm>
          <a:off x="1752600" y="990600"/>
          <a:ext cx="4724400" cy="1146175"/>
        </p:xfrm>
        <a:graphic>
          <a:graphicData uri="http://schemas.openxmlformats.org/presentationml/2006/ole">
            <mc:AlternateContent xmlns:mc="http://schemas.openxmlformats.org/markup-compatibility/2006">
              <mc:Choice xmlns:v="urn:schemas-microsoft-com:vml" Requires="v">
                <p:oleObj spid="_x0000_s63523" name="Equation" r:id="rId4" imgW="1727200" imgH="419100" progId="Equation.DSMT4">
                  <p:embed/>
                </p:oleObj>
              </mc:Choice>
              <mc:Fallback>
                <p:oleObj name="Equation" r:id="rId4" imgW="1727200" imgH="41910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990600"/>
                        <a:ext cx="4724400"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4" name="Object 6"/>
          <p:cNvGraphicFramePr>
            <a:graphicFrameLocks noChangeAspect="1"/>
          </p:cNvGraphicFramePr>
          <p:nvPr/>
        </p:nvGraphicFramePr>
        <p:xfrm>
          <a:off x="3733800" y="3733800"/>
          <a:ext cx="3048000" cy="2838450"/>
        </p:xfrm>
        <a:graphic>
          <a:graphicData uri="http://schemas.openxmlformats.org/presentationml/2006/ole">
            <mc:AlternateContent xmlns:mc="http://schemas.openxmlformats.org/markup-compatibility/2006">
              <mc:Choice xmlns:v="urn:schemas-microsoft-com:vml" Requires="v">
                <p:oleObj spid="_x0000_s63524" name="Equation" r:id="rId6" imgW="1295400" imgH="1206500" progId="Equation.DSMT4">
                  <p:embed/>
                </p:oleObj>
              </mc:Choice>
              <mc:Fallback>
                <p:oleObj name="Equation" r:id="rId6" imgW="1295400" imgH="12065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733800"/>
                        <a:ext cx="3048000"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9-</a:t>
            </a:r>
            <a:fld id="{B0A9405A-7B5E-4F5B-8A77-BC9A910E4C32}" type="slidenum">
              <a:rPr lang="en-US"/>
              <a:pPr>
                <a:defRPr/>
              </a:pPr>
              <a:t>55</a:t>
            </a:fld>
            <a:endParaRPr lang="en-US"/>
          </a:p>
        </p:txBody>
      </p:sp>
      <p:sp>
        <p:nvSpPr>
          <p:cNvPr id="604162" name="Rectangle 2"/>
          <p:cNvSpPr>
            <a:spLocks noGrp="1" noChangeArrowheads="1"/>
          </p:cNvSpPr>
          <p:nvPr>
            <p:ph type="title"/>
          </p:nvPr>
        </p:nvSpPr>
        <p:spPr/>
        <p:txBody>
          <a:bodyPr/>
          <a:lstStyle/>
          <a:p>
            <a:pPr eaLnBrk="1" hangingPunct="1">
              <a:defRPr/>
            </a:pPr>
            <a:r>
              <a:rPr lang="en-US" smtClean="0"/>
              <a:t>Activity: Gas Properties</a:t>
            </a:r>
          </a:p>
        </p:txBody>
      </p:sp>
      <p:sp>
        <p:nvSpPr>
          <p:cNvPr id="604163" name="Rectangle 3"/>
          <p:cNvSpPr>
            <a:spLocks noGrp="1" noChangeArrowheads="1"/>
          </p:cNvSpPr>
          <p:nvPr>
            <p:ph type="body" sz="half" idx="1"/>
          </p:nvPr>
        </p:nvSpPr>
        <p:spPr>
          <a:xfrm>
            <a:off x="228600" y="1219200"/>
            <a:ext cx="4038600" cy="4724400"/>
          </a:xfrm>
        </p:spPr>
        <p:txBody>
          <a:bodyPr/>
          <a:lstStyle/>
          <a:p>
            <a:pPr marL="533400" indent="-533400" eaLnBrk="1" hangingPunct="1">
              <a:buFont typeface="Wingdings" pitchFamily="2" charset="2"/>
              <a:buAutoNum type="arabicPeriod"/>
              <a:defRPr/>
            </a:pPr>
            <a:r>
              <a:rPr lang="en-US" sz="2800" smtClean="0"/>
              <a:t>Which balloon has the greatest number of gas molecules?</a:t>
            </a:r>
          </a:p>
          <a:p>
            <a:pPr marL="533400" indent="-533400" eaLnBrk="1" hangingPunct="1">
              <a:buFont typeface="Wingdings" pitchFamily="2" charset="2"/>
              <a:buAutoNum type="arabicPeriod"/>
              <a:defRPr/>
            </a:pPr>
            <a:r>
              <a:rPr lang="en-US" sz="2800" smtClean="0"/>
              <a:t>Which balloon has the greatest number of moles of gas?</a:t>
            </a:r>
          </a:p>
          <a:p>
            <a:pPr marL="533400" indent="-533400" eaLnBrk="1" hangingPunct="1">
              <a:buFont typeface="Wingdings" pitchFamily="2" charset="2"/>
              <a:buAutoNum type="arabicPeriod"/>
              <a:defRPr/>
            </a:pPr>
            <a:r>
              <a:rPr lang="en-US" sz="2800" smtClean="0"/>
              <a:t>Which balloon has the greatest mass?</a:t>
            </a:r>
          </a:p>
          <a:p>
            <a:pPr marL="533400" indent="-533400" eaLnBrk="1" hangingPunct="1">
              <a:buFont typeface="Wingdings" pitchFamily="2" charset="2"/>
              <a:buAutoNum type="arabicPeriod"/>
              <a:defRPr/>
            </a:pPr>
            <a:r>
              <a:rPr lang="en-US" sz="2800" smtClean="0"/>
              <a:t>Which balloon has the greatest density?</a:t>
            </a:r>
          </a:p>
        </p:txBody>
      </p:sp>
      <p:sp>
        <p:nvSpPr>
          <p:cNvPr id="64518" name="Text Box 5"/>
          <p:cNvSpPr txBox="1">
            <a:spLocks noChangeArrowheads="1"/>
          </p:cNvSpPr>
          <p:nvPr/>
        </p:nvSpPr>
        <p:spPr bwMode="auto">
          <a:xfrm>
            <a:off x="6324600" y="4800600"/>
            <a:ext cx="18288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from p. </a:t>
            </a:r>
            <a:r>
              <a:rPr lang="en-US" altLang="en-US" sz="1400" b="1" baseline="0" dirty="0" smtClean="0"/>
              <a:t>388</a:t>
            </a:r>
            <a:endParaRPr lang="en-US" altLang="en-US" sz="1400" b="1" baseline="0" dirty="0"/>
          </a:p>
        </p:txBody>
      </p:sp>
      <p:sp>
        <p:nvSpPr>
          <p:cNvPr id="604166" name="Text Box 6"/>
          <p:cNvSpPr txBox="1">
            <a:spLocks noChangeArrowheads="1"/>
          </p:cNvSpPr>
          <p:nvPr/>
        </p:nvSpPr>
        <p:spPr bwMode="auto">
          <a:xfrm>
            <a:off x="3937000" y="1219200"/>
            <a:ext cx="1016000" cy="4186238"/>
          </a:xfrm>
          <a:prstGeom prst="rect">
            <a:avLst/>
          </a:prstGeom>
          <a:noFill/>
          <a:ln w="9525">
            <a:noFill/>
            <a:miter lim="800000"/>
            <a:headEnd/>
            <a:tailEnd/>
          </a:ln>
        </p:spPr>
        <p:txBody>
          <a:bodyPr wrap="none">
            <a:spAutoFit/>
          </a:bodyPr>
          <a:lstStyle/>
          <a:p>
            <a:pPr marL="342900" indent="-342900">
              <a:buClr>
                <a:srgbClr val="FFFF00"/>
              </a:buClr>
            </a:pPr>
            <a:r>
              <a:rPr lang="en-US" altLang="en-US" sz="2800" b="1" baseline="0">
                <a:solidFill>
                  <a:srgbClr val="FFFF00"/>
                </a:solidFill>
              </a:rPr>
              <a:t>equal</a:t>
            </a:r>
            <a:endParaRPr lang="en-US" altLang="en-US" sz="2800" b="1">
              <a:solidFill>
                <a:srgbClr val="FFFF00"/>
              </a:solidFill>
            </a:endParaRPr>
          </a:p>
          <a:p>
            <a:pPr marL="342900" indent="-342900">
              <a:buClr>
                <a:srgbClr val="FFFF00"/>
              </a:buClr>
              <a:buFontTx/>
              <a:buChar char="•"/>
            </a:pPr>
            <a:endParaRPr lang="en-US" altLang="en-US" b="1" baseline="0">
              <a:solidFill>
                <a:srgbClr val="FFFF00"/>
              </a:solidFill>
            </a:endParaRPr>
          </a:p>
          <a:p>
            <a:pPr marL="342900" indent="-342900">
              <a:buClr>
                <a:srgbClr val="FFFF00"/>
              </a:buClr>
              <a:buFontTx/>
              <a:buChar char="•"/>
            </a:pPr>
            <a:endParaRPr lang="en-US" altLang="en-US" b="1" baseline="0">
              <a:solidFill>
                <a:srgbClr val="FFFF00"/>
              </a:solidFill>
            </a:endParaRPr>
          </a:p>
          <a:p>
            <a:pPr marL="342900" indent="-342900">
              <a:lnSpc>
                <a:spcPct val="140000"/>
              </a:lnSpc>
              <a:buClr>
                <a:srgbClr val="FFFF00"/>
              </a:buClr>
            </a:pPr>
            <a:endParaRPr lang="en-US" altLang="en-US" b="1" baseline="0">
              <a:solidFill>
                <a:srgbClr val="FFFF00"/>
              </a:solidFill>
            </a:endParaRPr>
          </a:p>
          <a:p>
            <a:pPr marL="342900" indent="-342900">
              <a:buClr>
                <a:srgbClr val="FFFF00"/>
              </a:buClr>
            </a:pPr>
            <a:r>
              <a:rPr lang="en-US" altLang="en-US" sz="2800" b="1" baseline="0">
                <a:solidFill>
                  <a:srgbClr val="FFFF00"/>
                </a:solidFill>
              </a:rPr>
              <a:t>equal</a:t>
            </a:r>
          </a:p>
          <a:p>
            <a:pPr marL="342900" indent="-342900">
              <a:buClr>
                <a:srgbClr val="FFFF00"/>
              </a:buClr>
            </a:pPr>
            <a:endParaRPr lang="en-US" altLang="en-US" sz="2800" b="1" baseline="0">
              <a:solidFill>
                <a:srgbClr val="FFFF00"/>
              </a:solidFill>
            </a:endParaRPr>
          </a:p>
          <a:p>
            <a:pPr marL="342900" indent="-342900">
              <a:lnSpc>
                <a:spcPct val="130000"/>
              </a:lnSpc>
              <a:buClr>
                <a:srgbClr val="FFFF00"/>
              </a:buClr>
            </a:pPr>
            <a:endParaRPr lang="en-US" altLang="en-US" sz="2800" b="1" baseline="0">
              <a:solidFill>
                <a:srgbClr val="FFFF00"/>
              </a:solidFill>
            </a:endParaRPr>
          </a:p>
          <a:p>
            <a:pPr marL="342900" indent="-342900">
              <a:buClr>
                <a:srgbClr val="FFFF00"/>
              </a:buClr>
            </a:pPr>
            <a:r>
              <a:rPr lang="en-US" altLang="en-US" sz="2800" b="1" baseline="0">
                <a:solidFill>
                  <a:srgbClr val="FFFF00"/>
                </a:solidFill>
              </a:rPr>
              <a:t>CO</a:t>
            </a:r>
            <a:r>
              <a:rPr lang="en-US" altLang="en-US" sz="2800" b="1">
                <a:solidFill>
                  <a:srgbClr val="FFFF00"/>
                </a:solidFill>
              </a:rPr>
              <a:t>2</a:t>
            </a:r>
          </a:p>
          <a:p>
            <a:pPr marL="342900" indent="-342900">
              <a:lnSpc>
                <a:spcPct val="110000"/>
              </a:lnSpc>
              <a:buClr>
                <a:srgbClr val="FFFF00"/>
              </a:buClr>
            </a:pPr>
            <a:endParaRPr lang="en-US" altLang="en-US" sz="2800" b="1" baseline="0">
              <a:solidFill>
                <a:srgbClr val="FFFF00"/>
              </a:solidFill>
            </a:endParaRPr>
          </a:p>
          <a:p>
            <a:pPr marL="342900" indent="-342900">
              <a:buClr>
                <a:srgbClr val="FFFF00"/>
              </a:buClr>
            </a:pPr>
            <a:r>
              <a:rPr lang="en-US" altLang="en-US" sz="2800" b="1" baseline="0">
                <a:solidFill>
                  <a:srgbClr val="FFFF00"/>
                </a:solidFill>
              </a:rPr>
              <a:t>CO</a:t>
            </a:r>
            <a:r>
              <a:rPr lang="en-US" altLang="en-US" sz="2800" b="1">
                <a:solidFill>
                  <a:srgbClr val="FFFF00"/>
                </a:solidFill>
              </a:rPr>
              <a:t>2</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3721" y="2129748"/>
            <a:ext cx="3729558" cy="2596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6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66">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r>
              <a:rPr lang="en-US"/>
              <a:t>9-</a:t>
            </a:r>
            <a:fld id="{0194E88C-0AB7-4B8A-8AFD-61ECFC392A43}" type="slidenum">
              <a:rPr lang="en-US"/>
              <a:pPr>
                <a:defRPr/>
              </a:pPr>
              <a:t>56</a:t>
            </a:fld>
            <a:endParaRPr lang="en-US"/>
          </a:p>
        </p:txBody>
      </p:sp>
      <p:sp>
        <p:nvSpPr>
          <p:cNvPr id="605186" name="Rectangle 2"/>
          <p:cNvSpPr>
            <a:spLocks noGrp="1" noChangeArrowheads="1"/>
          </p:cNvSpPr>
          <p:nvPr>
            <p:ph type="title"/>
          </p:nvPr>
        </p:nvSpPr>
        <p:spPr/>
        <p:txBody>
          <a:bodyPr/>
          <a:lstStyle/>
          <a:p>
            <a:pPr eaLnBrk="1" hangingPunct="1">
              <a:defRPr/>
            </a:pPr>
            <a:r>
              <a:rPr lang="en-US" smtClean="0"/>
              <a:t>Activity: Gas Properties</a:t>
            </a:r>
          </a:p>
        </p:txBody>
      </p:sp>
      <p:sp>
        <p:nvSpPr>
          <p:cNvPr id="605187" name="Rectangle 3"/>
          <p:cNvSpPr>
            <a:spLocks noGrp="1" noChangeArrowheads="1"/>
          </p:cNvSpPr>
          <p:nvPr>
            <p:ph type="body" sz="half" idx="1"/>
          </p:nvPr>
        </p:nvSpPr>
        <p:spPr>
          <a:xfrm>
            <a:off x="152400" y="1600200"/>
            <a:ext cx="4343400" cy="4495800"/>
          </a:xfrm>
        </p:spPr>
        <p:txBody>
          <a:bodyPr/>
          <a:lstStyle/>
          <a:p>
            <a:pPr marL="533400" indent="-533400" eaLnBrk="1" hangingPunct="1">
              <a:defRPr/>
            </a:pPr>
            <a:r>
              <a:rPr lang="en-US" sz="2800" dirty="0" smtClean="0"/>
              <a:t>If the O</a:t>
            </a:r>
            <a:r>
              <a:rPr lang="en-US" sz="2800" baseline="-25000" dirty="0" smtClean="0"/>
              <a:t>2</a:t>
            </a:r>
            <a:r>
              <a:rPr lang="en-US" sz="2800" dirty="0" smtClean="0"/>
              <a:t> balloon had been filled to a smaller volume, which of the following quantities would be different for the O</a:t>
            </a:r>
            <a:r>
              <a:rPr lang="en-US" sz="2800" baseline="-25000" dirty="0" smtClean="0"/>
              <a:t>2</a:t>
            </a:r>
            <a:r>
              <a:rPr lang="en-US" sz="2800" dirty="0" smtClean="0"/>
              <a:t> gas?</a:t>
            </a:r>
          </a:p>
          <a:p>
            <a:pPr marL="533400" indent="-533400" eaLnBrk="1" hangingPunct="1">
              <a:spcBef>
                <a:spcPts val="0"/>
              </a:spcBef>
              <a:defRPr/>
            </a:pPr>
            <a:endParaRPr lang="en-US" sz="2800" dirty="0" smtClean="0"/>
          </a:p>
          <a:p>
            <a:pPr marL="914400" lvl="1" indent="-457200" eaLnBrk="1" hangingPunct="1">
              <a:spcBef>
                <a:spcPts val="0"/>
              </a:spcBef>
              <a:defRPr/>
            </a:pPr>
            <a:r>
              <a:rPr lang="en-US" sz="2400" dirty="0" smtClean="0"/>
              <a:t>number of molecules</a:t>
            </a:r>
          </a:p>
          <a:p>
            <a:pPr marL="914400" lvl="1" indent="-457200" eaLnBrk="1" hangingPunct="1">
              <a:spcBef>
                <a:spcPts val="600"/>
              </a:spcBef>
              <a:defRPr/>
            </a:pPr>
            <a:r>
              <a:rPr lang="en-US" sz="2400" dirty="0" smtClean="0"/>
              <a:t>moles</a:t>
            </a:r>
          </a:p>
          <a:p>
            <a:pPr marL="914400" lvl="1" indent="-457200" eaLnBrk="1" hangingPunct="1">
              <a:spcBef>
                <a:spcPts val="600"/>
              </a:spcBef>
              <a:defRPr/>
            </a:pPr>
            <a:r>
              <a:rPr lang="en-US" sz="2400" dirty="0" smtClean="0"/>
              <a:t>mass</a:t>
            </a:r>
          </a:p>
          <a:p>
            <a:pPr marL="914400" lvl="1" indent="-457200" eaLnBrk="1" hangingPunct="1">
              <a:spcBef>
                <a:spcPts val="600"/>
              </a:spcBef>
              <a:defRPr/>
            </a:pPr>
            <a:r>
              <a:rPr lang="en-US" sz="2400" dirty="0" smtClean="0"/>
              <a:t>density</a:t>
            </a:r>
          </a:p>
          <a:p>
            <a:pPr marL="533400" indent="-533400" eaLnBrk="1" hangingPunct="1">
              <a:defRPr/>
            </a:pPr>
            <a:endParaRPr lang="en-US" sz="2800" dirty="0" smtClean="0"/>
          </a:p>
        </p:txBody>
      </p:sp>
      <p:sp>
        <p:nvSpPr>
          <p:cNvPr id="605190" name="Text Box 6"/>
          <p:cNvSpPr txBox="1">
            <a:spLocks noChangeArrowheads="1"/>
          </p:cNvSpPr>
          <p:nvPr/>
        </p:nvSpPr>
        <p:spPr bwMode="auto">
          <a:xfrm>
            <a:off x="4048815" y="4572000"/>
            <a:ext cx="1208985" cy="1881862"/>
          </a:xfrm>
          <a:prstGeom prst="rect">
            <a:avLst/>
          </a:prstGeom>
          <a:noFill/>
          <a:ln w="9525">
            <a:noFill/>
            <a:miter lim="800000"/>
            <a:headEnd/>
            <a:tailEnd/>
          </a:ln>
        </p:spPr>
        <p:txBody>
          <a:bodyPr wrap="none">
            <a:spAutoFit/>
          </a:bodyPr>
          <a:lstStyle/>
          <a:p>
            <a:pPr>
              <a:spcBef>
                <a:spcPts val="600"/>
              </a:spcBef>
            </a:pPr>
            <a:r>
              <a:rPr lang="en-US" altLang="en-US" sz="2400" b="1" baseline="0" dirty="0">
                <a:solidFill>
                  <a:srgbClr val="FFFF00"/>
                </a:solidFill>
              </a:rPr>
              <a:t>Smaller</a:t>
            </a:r>
          </a:p>
          <a:p>
            <a:pPr>
              <a:lnSpc>
                <a:spcPct val="110000"/>
              </a:lnSpc>
              <a:spcBef>
                <a:spcPts val="600"/>
              </a:spcBef>
            </a:pPr>
            <a:r>
              <a:rPr lang="en-US" altLang="en-US" sz="2400" b="1" baseline="0" dirty="0">
                <a:solidFill>
                  <a:srgbClr val="FFFF00"/>
                </a:solidFill>
              </a:rPr>
              <a:t>Smaller</a:t>
            </a:r>
          </a:p>
          <a:p>
            <a:pPr>
              <a:lnSpc>
                <a:spcPct val="110000"/>
              </a:lnSpc>
              <a:spcBef>
                <a:spcPts val="600"/>
              </a:spcBef>
            </a:pPr>
            <a:r>
              <a:rPr lang="en-US" altLang="en-US" sz="2400" b="1" baseline="0" dirty="0">
                <a:solidFill>
                  <a:srgbClr val="FFFF00"/>
                </a:solidFill>
              </a:rPr>
              <a:t>Smaller</a:t>
            </a:r>
          </a:p>
          <a:p>
            <a:pPr>
              <a:lnSpc>
                <a:spcPct val="110000"/>
              </a:lnSpc>
              <a:spcBef>
                <a:spcPts val="600"/>
              </a:spcBef>
            </a:pPr>
            <a:r>
              <a:rPr lang="en-US" altLang="en-US" sz="2400" b="1" baseline="0" dirty="0">
                <a:solidFill>
                  <a:srgbClr val="FFFF00"/>
                </a:solidFill>
              </a:rPr>
              <a:t>Same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3064" y="1404257"/>
            <a:ext cx="3983736" cy="30519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5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5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5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442A524B-5B29-446D-8B5A-91A556C81F39}" type="slidenum">
              <a:rPr lang="en-US"/>
              <a:pPr>
                <a:defRPr/>
              </a:pPr>
              <a:t>57</a:t>
            </a:fld>
            <a:endParaRPr lang="en-US"/>
          </a:p>
        </p:txBody>
      </p:sp>
      <p:sp>
        <p:nvSpPr>
          <p:cNvPr id="606210" name="Rectangle 2"/>
          <p:cNvSpPr>
            <a:spLocks noGrp="1" noChangeArrowheads="1"/>
          </p:cNvSpPr>
          <p:nvPr>
            <p:ph type="title"/>
          </p:nvPr>
        </p:nvSpPr>
        <p:spPr/>
        <p:txBody>
          <a:bodyPr/>
          <a:lstStyle/>
          <a:p>
            <a:pPr eaLnBrk="1" hangingPunct="1">
              <a:defRPr/>
            </a:pPr>
            <a:r>
              <a:rPr lang="en-US" smtClean="0"/>
              <a:t>Dalton’s Law of Partial Pressures</a:t>
            </a:r>
          </a:p>
        </p:txBody>
      </p:sp>
      <p:sp>
        <p:nvSpPr>
          <p:cNvPr id="606211" name="Rectangle 3"/>
          <p:cNvSpPr>
            <a:spLocks noGrp="1" noChangeArrowheads="1"/>
          </p:cNvSpPr>
          <p:nvPr>
            <p:ph type="body" sz="half" idx="1"/>
          </p:nvPr>
        </p:nvSpPr>
        <p:spPr>
          <a:xfrm>
            <a:off x="457200" y="1295400"/>
            <a:ext cx="8686800" cy="4495800"/>
          </a:xfrm>
        </p:spPr>
        <p:txBody>
          <a:bodyPr/>
          <a:lstStyle/>
          <a:p>
            <a:pPr eaLnBrk="1" hangingPunct="1">
              <a:defRPr/>
            </a:pPr>
            <a:r>
              <a:rPr lang="en-US" sz="3600" dirty="0" smtClean="0"/>
              <a:t>Dalton’s Law of Partial Pressures</a:t>
            </a:r>
          </a:p>
          <a:p>
            <a:pPr lvl="1" eaLnBrk="1" hangingPunct="1">
              <a:defRPr/>
            </a:pPr>
            <a:r>
              <a:rPr lang="en-US" sz="3200" dirty="0" smtClean="0"/>
              <a:t>Gases in a mixture behave independently and exert the same pressure they would exert if they were in a container alone.</a:t>
            </a:r>
          </a:p>
          <a:p>
            <a:pPr lvl="1" eaLnBrk="1" hangingPunct="1">
              <a:buFont typeface="Wingdings" pitchFamily="2" charset="2"/>
              <a:buNone/>
              <a:defRPr/>
            </a:pPr>
            <a:r>
              <a:rPr lang="en-US" sz="3200" i="1" dirty="0" smtClean="0"/>
              <a:t>			</a:t>
            </a:r>
            <a:r>
              <a:rPr lang="en-US" sz="3200" i="1" dirty="0" err="1" smtClean="0"/>
              <a:t>P</a:t>
            </a:r>
            <a:r>
              <a:rPr lang="en-US" sz="3200" baseline="-25000" dirty="0" err="1" smtClean="0"/>
              <a:t>total</a:t>
            </a:r>
            <a:r>
              <a:rPr lang="en-US" sz="3200" dirty="0" smtClean="0"/>
              <a:t> = </a:t>
            </a:r>
            <a:r>
              <a:rPr lang="en-US" sz="3200" i="1" dirty="0" smtClean="0"/>
              <a:t>P</a:t>
            </a:r>
            <a:r>
              <a:rPr lang="en-US" sz="3200" baseline="-25000" dirty="0" smtClean="0"/>
              <a:t>A</a:t>
            </a:r>
            <a:r>
              <a:rPr lang="en-US" sz="3200" dirty="0" smtClean="0"/>
              <a:t> + </a:t>
            </a:r>
            <a:r>
              <a:rPr lang="en-US" sz="3200" i="1" dirty="0" smtClean="0"/>
              <a:t>P</a:t>
            </a:r>
            <a:r>
              <a:rPr lang="en-US" sz="3200" baseline="-25000" dirty="0" smtClean="0"/>
              <a:t>B</a:t>
            </a:r>
            <a:r>
              <a:rPr lang="en-US" sz="3200" dirty="0" smtClean="0"/>
              <a:t> + </a:t>
            </a:r>
            <a:r>
              <a:rPr lang="en-US" sz="3200" i="1" dirty="0" smtClean="0"/>
              <a:t>P</a:t>
            </a:r>
            <a:r>
              <a:rPr lang="en-US" sz="3200" baseline="-25000" dirty="0" smtClean="0"/>
              <a:t>C</a:t>
            </a:r>
            <a:r>
              <a:rPr lang="en-US" sz="3200" dirty="0" smtClean="0"/>
              <a:t> +  …</a:t>
            </a:r>
          </a:p>
          <a:p>
            <a:pPr eaLnBrk="1" hangingPunct="1">
              <a:defRPr/>
            </a:pPr>
            <a:endParaRPr lang="en-US" sz="3600" dirty="0" smtClean="0"/>
          </a:p>
          <a:p>
            <a:pPr eaLnBrk="1" hangingPunct="1">
              <a:buFont typeface="Wingdings" pitchFamily="2" charset="2"/>
              <a:buNone/>
              <a:defRPr/>
            </a:pPr>
            <a:endParaRPr lang="en-US" sz="3600" dirty="0" smtClean="0"/>
          </a:p>
        </p:txBody>
      </p:sp>
      <p:sp>
        <p:nvSpPr>
          <p:cNvPr id="66565" name="Text Box 5"/>
          <p:cNvSpPr txBox="1">
            <a:spLocks noChangeArrowheads="1"/>
          </p:cNvSpPr>
          <p:nvPr/>
        </p:nvSpPr>
        <p:spPr bwMode="auto">
          <a:xfrm>
            <a:off x="5891212" y="6019800"/>
            <a:ext cx="1042988" cy="304800"/>
          </a:xfrm>
          <a:prstGeom prst="rect">
            <a:avLst/>
          </a:prstGeom>
          <a:noFill/>
          <a:ln w="9525">
            <a:noFill/>
            <a:miter lim="800000"/>
            <a:headEnd/>
            <a:tailEnd/>
          </a:ln>
        </p:spPr>
        <p:txBody>
          <a:bodyPr wrap="none">
            <a:spAutoFit/>
          </a:bodyPr>
          <a:lstStyle/>
          <a:p>
            <a:r>
              <a:rPr lang="en-US" altLang="en-US" sz="1400" b="1" baseline="0" dirty="0"/>
              <a:t>Figure 9.21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8756" y="4273936"/>
            <a:ext cx="2286000" cy="203240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t>9-</a:t>
            </a:r>
            <a:fld id="{22F9728E-3B6D-48A2-9CDF-C476F2065B93}" type="slidenum">
              <a:rPr lang="en-US"/>
              <a:pPr>
                <a:defRPr/>
              </a:pPr>
              <a:t>58</a:t>
            </a:fld>
            <a:endParaRPr lang="en-US"/>
          </a:p>
        </p:txBody>
      </p:sp>
      <p:sp>
        <p:nvSpPr>
          <p:cNvPr id="607234" name="Rectangle 2"/>
          <p:cNvSpPr>
            <a:spLocks noGrp="1" noChangeArrowheads="1"/>
          </p:cNvSpPr>
          <p:nvPr>
            <p:ph type="title"/>
          </p:nvPr>
        </p:nvSpPr>
        <p:spPr/>
        <p:txBody>
          <a:bodyPr/>
          <a:lstStyle/>
          <a:p>
            <a:pPr eaLnBrk="1" hangingPunct="1">
              <a:defRPr/>
            </a:pPr>
            <a:r>
              <a:rPr lang="en-US" smtClean="0"/>
              <a:t>Dalton’s Law of Partial Pressures</a:t>
            </a:r>
          </a:p>
        </p:txBody>
      </p:sp>
      <p:sp>
        <p:nvSpPr>
          <p:cNvPr id="607235" name="Rectangle 3"/>
          <p:cNvSpPr>
            <a:spLocks noGrp="1" noChangeArrowheads="1"/>
          </p:cNvSpPr>
          <p:nvPr>
            <p:ph type="body" sz="half" idx="1"/>
          </p:nvPr>
        </p:nvSpPr>
        <p:spPr/>
        <p:txBody>
          <a:bodyPr/>
          <a:lstStyle/>
          <a:p>
            <a:pPr eaLnBrk="1" hangingPunct="1">
              <a:lnSpc>
                <a:spcPct val="90000"/>
              </a:lnSpc>
              <a:defRPr/>
            </a:pPr>
            <a:r>
              <a:rPr lang="en-US" sz="2400" dirty="0" smtClean="0"/>
              <a:t>When a gas is collected above a liquid, such as water, the liquid’s vapor adds to the gas and to the total pressure.</a:t>
            </a:r>
          </a:p>
          <a:p>
            <a:pPr eaLnBrk="1" hangingPunct="1">
              <a:lnSpc>
                <a:spcPct val="90000"/>
              </a:lnSpc>
              <a:defRPr/>
            </a:pPr>
            <a:r>
              <a:rPr lang="en-US" sz="2400" i="1" dirty="0" err="1" smtClean="0"/>
              <a:t>P</a:t>
            </a:r>
            <a:r>
              <a:rPr lang="en-US" sz="2400" baseline="-25000" dirty="0" err="1" smtClean="0"/>
              <a:t>total</a:t>
            </a:r>
            <a:r>
              <a:rPr lang="en-US" sz="2400" dirty="0" smtClean="0"/>
              <a:t> = </a:t>
            </a:r>
            <a:r>
              <a:rPr lang="en-US" sz="2400" i="1" dirty="0" err="1" smtClean="0"/>
              <a:t>P</a:t>
            </a:r>
            <a:r>
              <a:rPr lang="en-US" sz="2400" baseline="-25000" dirty="0" err="1" smtClean="0"/>
              <a:t>gas</a:t>
            </a:r>
            <a:r>
              <a:rPr lang="en-US" sz="2400" dirty="0" smtClean="0"/>
              <a:t> + </a:t>
            </a:r>
            <a:r>
              <a:rPr lang="en-US" sz="2400" i="1" dirty="0" smtClean="0"/>
              <a:t>P</a:t>
            </a:r>
            <a:r>
              <a:rPr lang="en-US" sz="2400" baseline="-25000" dirty="0" smtClean="0"/>
              <a:t>H</a:t>
            </a:r>
            <a:r>
              <a:rPr lang="en-US" sz="1800" baseline="-50000" dirty="0" smtClean="0"/>
              <a:t>2</a:t>
            </a:r>
            <a:r>
              <a:rPr lang="en-US" sz="2400" baseline="-25000" dirty="0" smtClean="0"/>
              <a:t>O vapor</a:t>
            </a:r>
            <a:endParaRPr lang="en-US" sz="2400" dirty="0" smtClean="0"/>
          </a:p>
          <a:p>
            <a:pPr eaLnBrk="1" hangingPunct="1">
              <a:lnSpc>
                <a:spcPct val="90000"/>
              </a:lnSpc>
              <a:defRPr/>
            </a:pPr>
            <a:endParaRPr lang="en-US" sz="2400" dirty="0" smtClean="0"/>
          </a:p>
          <a:p>
            <a:pPr eaLnBrk="1" hangingPunct="1">
              <a:lnSpc>
                <a:spcPct val="90000"/>
              </a:lnSpc>
              <a:defRPr/>
            </a:pPr>
            <a:r>
              <a:rPr lang="en-US" sz="2400" i="1" dirty="0" err="1" smtClean="0"/>
              <a:t>P</a:t>
            </a:r>
            <a:r>
              <a:rPr lang="en-US" sz="2400" baseline="-25000" dirty="0" err="1" smtClean="0"/>
              <a:t>gas</a:t>
            </a:r>
            <a:r>
              <a:rPr lang="en-US" sz="2400" dirty="0" smtClean="0"/>
              <a:t> = </a:t>
            </a:r>
            <a:r>
              <a:rPr lang="en-US" sz="2400" i="1" dirty="0" err="1" smtClean="0"/>
              <a:t>P</a:t>
            </a:r>
            <a:r>
              <a:rPr lang="en-US" sz="2400" baseline="-25000" dirty="0" err="1" smtClean="0"/>
              <a:t>total</a:t>
            </a:r>
            <a:r>
              <a:rPr lang="en-US" sz="2400" dirty="0" smtClean="0"/>
              <a:t> </a:t>
            </a:r>
            <a:r>
              <a:rPr lang="en-US" sz="2400" dirty="0" smtClean="0">
                <a:sym typeface="Symbol" pitchFamily="18" charset="2"/>
              </a:rPr>
              <a:t></a:t>
            </a:r>
            <a:r>
              <a:rPr lang="en-US" sz="2400" dirty="0" smtClean="0"/>
              <a:t> </a:t>
            </a:r>
            <a:r>
              <a:rPr lang="en-US" sz="2400" i="1" dirty="0" smtClean="0"/>
              <a:t>P</a:t>
            </a:r>
            <a:r>
              <a:rPr lang="en-US" sz="2400" baseline="-25000" dirty="0" smtClean="0"/>
              <a:t>H</a:t>
            </a:r>
            <a:r>
              <a:rPr lang="en-US" sz="1800" baseline="-50000" dirty="0" smtClean="0"/>
              <a:t>2</a:t>
            </a:r>
            <a:r>
              <a:rPr lang="en-US" sz="2400" baseline="-25000" dirty="0" smtClean="0"/>
              <a:t>O vapor</a:t>
            </a:r>
          </a:p>
          <a:p>
            <a:pPr eaLnBrk="1" hangingPunct="1">
              <a:lnSpc>
                <a:spcPct val="90000"/>
              </a:lnSpc>
              <a:defRPr/>
            </a:pPr>
            <a:endParaRPr lang="en-US" sz="2400" baseline="-25000" dirty="0" smtClean="0"/>
          </a:p>
          <a:p>
            <a:pPr eaLnBrk="1" hangingPunct="1">
              <a:lnSpc>
                <a:spcPct val="90000"/>
              </a:lnSpc>
              <a:defRPr/>
            </a:pPr>
            <a:r>
              <a:rPr lang="en-US" sz="2400" i="1" dirty="0" smtClean="0"/>
              <a:t>P</a:t>
            </a:r>
            <a:r>
              <a:rPr lang="en-US" sz="2400" baseline="-25000" dirty="0" smtClean="0"/>
              <a:t>H</a:t>
            </a:r>
            <a:r>
              <a:rPr lang="en-US" sz="1800" baseline="-50000" dirty="0" smtClean="0"/>
              <a:t>2</a:t>
            </a:r>
            <a:r>
              <a:rPr lang="en-US" sz="2400" baseline="-25000" dirty="0" smtClean="0"/>
              <a:t>O vapor</a:t>
            </a:r>
            <a:r>
              <a:rPr lang="en-US" sz="2400" dirty="0" smtClean="0"/>
              <a:t> is a constant at a specific temperature, so we can just look up its value.  (See Table 9.2.)</a:t>
            </a:r>
          </a:p>
          <a:p>
            <a:pPr eaLnBrk="1" hangingPunct="1">
              <a:lnSpc>
                <a:spcPct val="90000"/>
              </a:lnSpc>
              <a:buFont typeface="Wingdings" pitchFamily="2" charset="2"/>
              <a:buNone/>
              <a:defRPr/>
            </a:pPr>
            <a:endParaRPr lang="en-US" sz="2400" dirty="0" smtClean="0"/>
          </a:p>
        </p:txBody>
      </p:sp>
      <p:sp>
        <p:nvSpPr>
          <p:cNvPr id="67589" name="Text Box 5"/>
          <p:cNvSpPr txBox="1">
            <a:spLocks noChangeArrowheads="1"/>
          </p:cNvSpPr>
          <p:nvPr/>
        </p:nvSpPr>
        <p:spPr bwMode="auto">
          <a:xfrm>
            <a:off x="4876800" y="5241925"/>
            <a:ext cx="4267200" cy="396875"/>
          </a:xfrm>
          <a:prstGeom prst="rect">
            <a:avLst/>
          </a:prstGeom>
          <a:noFill/>
          <a:ln w="9525">
            <a:noFill/>
            <a:miter lim="800000"/>
            <a:headEnd/>
            <a:tailEnd/>
          </a:ln>
        </p:spPr>
        <p:txBody>
          <a:bodyPr>
            <a:spAutoFit/>
          </a:bodyPr>
          <a:lstStyle/>
          <a:p>
            <a:r>
              <a:rPr lang="en-US" altLang="en-US" sz="2000" b="1" baseline="0"/>
              <a:t>2KBrO</a:t>
            </a:r>
            <a:r>
              <a:rPr lang="en-US" altLang="en-US" sz="2000" b="1"/>
              <a:t>3</a:t>
            </a:r>
            <a:r>
              <a:rPr lang="en-US" altLang="en-US" sz="2000" b="1" baseline="0"/>
              <a:t>(</a:t>
            </a:r>
            <a:r>
              <a:rPr lang="en-US" altLang="en-US" sz="2000" b="1" i="1" baseline="0"/>
              <a:t>l</a:t>
            </a:r>
            <a:r>
              <a:rPr lang="en-US" altLang="en-US" sz="2000" b="1" baseline="0"/>
              <a:t>)  </a:t>
            </a:r>
            <a:r>
              <a:rPr lang="en-US" altLang="en-US" sz="2000" b="1" baseline="0">
                <a:cs typeface="Times New Roman" pitchFamily="18" charset="0"/>
                <a:sym typeface="MT Symbol" pitchFamily="82" charset="2"/>
              </a:rPr>
              <a:t>→</a:t>
            </a:r>
            <a:r>
              <a:rPr lang="en-US" altLang="en-US" sz="2000" b="1" baseline="0">
                <a:sym typeface="MT Symbol" pitchFamily="82" charset="2"/>
              </a:rPr>
              <a:t>  2KBr(</a:t>
            </a:r>
            <a:r>
              <a:rPr lang="en-US" altLang="en-US" sz="2000" b="1" i="1" baseline="0">
                <a:sym typeface="MT Symbol" pitchFamily="82" charset="2"/>
              </a:rPr>
              <a:t>s</a:t>
            </a:r>
            <a:r>
              <a:rPr lang="en-US" altLang="en-US" sz="2000" b="1" baseline="0">
                <a:sym typeface="MT Symbol" pitchFamily="82" charset="2"/>
              </a:rPr>
              <a:t>)  +  3O</a:t>
            </a:r>
            <a:r>
              <a:rPr lang="en-US" altLang="en-US" sz="2000" b="1">
                <a:sym typeface="MT Symbol" pitchFamily="82" charset="2"/>
              </a:rPr>
              <a:t>2</a:t>
            </a:r>
            <a:r>
              <a:rPr lang="en-US" altLang="en-US" sz="2000" b="1" baseline="0">
                <a:sym typeface="MT Symbol" pitchFamily="82" charset="2"/>
              </a:rPr>
              <a:t>(</a:t>
            </a:r>
            <a:r>
              <a:rPr lang="en-US" altLang="en-US" sz="2000" b="1" i="1" baseline="0">
                <a:sym typeface="MT Symbol" pitchFamily="82" charset="2"/>
              </a:rPr>
              <a:t>g</a:t>
            </a:r>
            <a:r>
              <a:rPr lang="en-US" altLang="en-US" sz="2000" b="1" baseline="0">
                <a:sym typeface="MT Symbol" pitchFamily="82" charset="2"/>
              </a:rPr>
              <a:t>)</a:t>
            </a:r>
          </a:p>
        </p:txBody>
      </p:sp>
      <p:sp>
        <p:nvSpPr>
          <p:cNvPr id="67590" name="Text Box 6"/>
          <p:cNvSpPr txBox="1">
            <a:spLocks noChangeArrowheads="1"/>
          </p:cNvSpPr>
          <p:nvPr/>
        </p:nvSpPr>
        <p:spPr bwMode="auto">
          <a:xfrm>
            <a:off x="7620000" y="16764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9.22</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102937"/>
            <a:ext cx="3712282" cy="29718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38F5ACD8-C32C-4DC7-93A0-1BDBEE2AEEB6}" type="slidenum">
              <a:rPr lang="en-US"/>
              <a:pPr>
                <a:defRPr/>
              </a:pPr>
              <a:t>59</a:t>
            </a:fld>
            <a:endParaRPr lang="en-US"/>
          </a:p>
        </p:txBody>
      </p:sp>
      <p:sp>
        <p:nvSpPr>
          <p:cNvPr id="758786" name="Rectangle 2"/>
          <p:cNvSpPr>
            <a:spLocks noGrp="1" noChangeArrowheads="1"/>
          </p:cNvSpPr>
          <p:nvPr>
            <p:ph type="title"/>
          </p:nvPr>
        </p:nvSpPr>
        <p:spPr>
          <a:xfrm>
            <a:off x="304800" y="503237"/>
            <a:ext cx="8686800" cy="792163"/>
          </a:xfrm>
        </p:spPr>
        <p:txBody>
          <a:bodyPr/>
          <a:lstStyle/>
          <a:p>
            <a:pPr eaLnBrk="1" hangingPunct="1">
              <a:defRPr/>
            </a:pPr>
            <a:r>
              <a:rPr lang="en-US" sz="4000" dirty="0" smtClean="0"/>
              <a:t>Vapor Pressure of Water at </a:t>
            </a:r>
            <a:br>
              <a:rPr lang="en-US" sz="4000" dirty="0" smtClean="0"/>
            </a:br>
            <a:r>
              <a:rPr lang="en-US" sz="4000" dirty="0" smtClean="0"/>
              <a:t>Various Temperatures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784950"/>
            <a:ext cx="5334000" cy="44235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5CD13F23-3465-4C6A-98F3-E2C71CCD4D4B}" type="slidenum">
              <a:rPr lang="en-US"/>
              <a:pPr>
                <a:defRPr/>
              </a:pPr>
              <a:t>6</a:t>
            </a:fld>
            <a:endParaRPr lang="en-US"/>
          </a:p>
        </p:txBody>
      </p:sp>
      <p:sp>
        <p:nvSpPr>
          <p:cNvPr id="561154" name="Rectangle 2"/>
          <p:cNvSpPr>
            <a:spLocks noGrp="1" noChangeArrowheads="1"/>
          </p:cNvSpPr>
          <p:nvPr>
            <p:ph type="title"/>
          </p:nvPr>
        </p:nvSpPr>
        <p:spPr/>
        <p:txBody>
          <a:bodyPr/>
          <a:lstStyle/>
          <a:p>
            <a:pPr eaLnBrk="1" hangingPunct="1">
              <a:defRPr/>
            </a:pPr>
            <a:r>
              <a:rPr lang="en-US" smtClean="0"/>
              <a:t>9.1  The Behavior of Gases</a:t>
            </a:r>
          </a:p>
        </p:txBody>
      </p:sp>
      <p:sp>
        <p:nvSpPr>
          <p:cNvPr id="561155" name="Rectangle 3"/>
          <p:cNvSpPr>
            <a:spLocks noGrp="1" noChangeArrowheads="1"/>
          </p:cNvSpPr>
          <p:nvPr>
            <p:ph type="body" sz="half" idx="1"/>
          </p:nvPr>
        </p:nvSpPr>
        <p:spPr/>
        <p:txBody>
          <a:bodyPr/>
          <a:lstStyle/>
          <a:p>
            <a:pPr eaLnBrk="1" hangingPunct="1">
              <a:defRPr/>
            </a:pPr>
            <a:r>
              <a:rPr lang="en-US" sz="2800" smtClean="0"/>
              <a:t>One way that we can describe gases is by their density.  </a:t>
            </a:r>
          </a:p>
          <a:p>
            <a:pPr eaLnBrk="1" hangingPunct="1">
              <a:defRPr/>
            </a:pPr>
            <a:r>
              <a:rPr lang="en-US" sz="2800" smtClean="0"/>
              <a:t>All gases have  relatively low densities in comparison to liquids and solids, due to the large amount of empty space between molecules.</a:t>
            </a:r>
          </a:p>
        </p:txBody>
      </p:sp>
      <p:sp>
        <p:nvSpPr>
          <p:cNvPr id="8198" name="Text Box 5"/>
          <p:cNvSpPr txBox="1">
            <a:spLocks noChangeArrowheads="1"/>
          </p:cNvSpPr>
          <p:nvPr/>
        </p:nvSpPr>
        <p:spPr bwMode="auto">
          <a:xfrm>
            <a:off x="6248400" y="5257800"/>
            <a:ext cx="22098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1.24</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664" y="1707706"/>
            <a:ext cx="3602736" cy="349656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38F5ACD8-C32C-4DC7-93A0-1BDBEE2AEEB6}" type="slidenum">
              <a:rPr lang="en-US"/>
              <a:pPr>
                <a:defRPr/>
              </a:pPr>
              <a:t>60</a:t>
            </a:fld>
            <a:endParaRPr lang="en-US"/>
          </a:p>
        </p:txBody>
      </p:sp>
      <p:sp>
        <p:nvSpPr>
          <p:cNvPr id="758786" name="Rectangle 2"/>
          <p:cNvSpPr>
            <a:spLocks noGrp="1" noChangeArrowheads="1"/>
          </p:cNvSpPr>
          <p:nvPr>
            <p:ph type="title"/>
          </p:nvPr>
        </p:nvSpPr>
        <p:spPr>
          <a:xfrm>
            <a:off x="304800" y="152400"/>
            <a:ext cx="8686800" cy="792163"/>
          </a:xfrm>
        </p:spPr>
        <p:txBody>
          <a:bodyPr/>
          <a:lstStyle/>
          <a:p>
            <a:pPr eaLnBrk="1" hangingPunct="1">
              <a:defRPr/>
            </a:pPr>
            <a:r>
              <a:rPr lang="en-US" sz="4000" dirty="0" smtClean="0"/>
              <a:t>Activity: Partial Pressures</a:t>
            </a:r>
          </a:p>
        </p:txBody>
      </p:sp>
      <p:sp>
        <p:nvSpPr>
          <p:cNvPr id="758787" name="Rectangle 3"/>
          <p:cNvSpPr>
            <a:spLocks noGrp="1" noChangeArrowheads="1"/>
          </p:cNvSpPr>
          <p:nvPr>
            <p:ph type="body" sz="half" idx="1"/>
          </p:nvPr>
        </p:nvSpPr>
        <p:spPr>
          <a:xfrm>
            <a:off x="685800" y="1066800"/>
            <a:ext cx="7924800" cy="5257800"/>
          </a:xfrm>
        </p:spPr>
        <p:txBody>
          <a:bodyPr/>
          <a:lstStyle/>
          <a:p>
            <a:pPr marL="0" indent="0" eaLnBrk="1" hangingPunct="1">
              <a:buNone/>
              <a:defRPr/>
            </a:pPr>
            <a:r>
              <a:rPr lang="en-US" sz="2800" dirty="0" smtClean="0">
                <a:cs typeface="Arial" charset="0"/>
              </a:rPr>
              <a:t>Suppose 2.25 L of H</a:t>
            </a:r>
            <a:r>
              <a:rPr lang="en-US" sz="2800" baseline="-25000" dirty="0" smtClean="0">
                <a:cs typeface="Arial" charset="0"/>
              </a:rPr>
              <a:t>2</a:t>
            </a:r>
            <a:r>
              <a:rPr lang="en-US" sz="2800" dirty="0" smtClean="0">
                <a:cs typeface="Arial" charset="0"/>
              </a:rPr>
              <a:t> gas is collected over water at 18.0°C and 722.8 </a:t>
            </a:r>
            <a:r>
              <a:rPr lang="en-US" sz="2800" dirty="0" err="1" smtClean="0">
                <a:cs typeface="Arial" charset="0"/>
              </a:rPr>
              <a:t>torr</a:t>
            </a:r>
            <a:r>
              <a:rPr lang="en-US" sz="2800" dirty="0" smtClean="0">
                <a:cs typeface="Arial" charset="0"/>
              </a:rPr>
              <a:t>.  How many moles of H</a:t>
            </a:r>
            <a:r>
              <a:rPr lang="en-US" sz="2800" baseline="-25000" dirty="0" smtClean="0">
                <a:cs typeface="Arial" charset="0"/>
              </a:rPr>
              <a:t>2</a:t>
            </a:r>
            <a:r>
              <a:rPr lang="en-US" sz="2800" dirty="0" smtClean="0">
                <a:cs typeface="Arial" charset="0"/>
              </a:rPr>
              <a:t> are produced in this reaction?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38F5ACD8-C32C-4DC7-93A0-1BDBEE2AEEB6}" type="slidenum">
              <a:rPr lang="en-US"/>
              <a:pPr>
                <a:defRPr/>
              </a:pPr>
              <a:t>61</a:t>
            </a:fld>
            <a:endParaRPr lang="en-US"/>
          </a:p>
        </p:txBody>
      </p:sp>
      <p:sp>
        <p:nvSpPr>
          <p:cNvPr id="758786" name="Rectangle 2"/>
          <p:cNvSpPr>
            <a:spLocks noGrp="1" noChangeArrowheads="1"/>
          </p:cNvSpPr>
          <p:nvPr>
            <p:ph type="title"/>
          </p:nvPr>
        </p:nvSpPr>
        <p:spPr>
          <a:xfrm>
            <a:off x="304800" y="152400"/>
            <a:ext cx="8686800" cy="792163"/>
          </a:xfrm>
        </p:spPr>
        <p:txBody>
          <a:bodyPr/>
          <a:lstStyle/>
          <a:p>
            <a:pPr eaLnBrk="1" hangingPunct="1">
              <a:defRPr/>
            </a:pPr>
            <a:r>
              <a:rPr lang="en-US" sz="4000" dirty="0" smtClean="0"/>
              <a:t>Activity Solution: Partial Pressures</a:t>
            </a:r>
          </a:p>
        </p:txBody>
      </p:sp>
      <p:sp>
        <p:nvSpPr>
          <p:cNvPr id="758787" name="Rectangle 3"/>
          <p:cNvSpPr>
            <a:spLocks noGrp="1" noChangeArrowheads="1"/>
          </p:cNvSpPr>
          <p:nvPr>
            <p:ph type="body" sz="half" idx="1"/>
          </p:nvPr>
        </p:nvSpPr>
        <p:spPr>
          <a:xfrm>
            <a:off x="685800" y="1066800"/>
            <a:ext cx="7924800" cy="5257800"/>
          </a:xfrm>
        </p:spPr>
        <p:txBody>
          <a:bodyPr/>
          <a:lstStyle/>
          <a:p>
            <a:pPr marL="0" indent="0" eaLnBrk="1" hangingPunct="1">
              <a:buNone/>
              <a:defRPr/>
            </a:pPr>
            <a:r>
              <a:rPr lang="en-US" sz="2800" dirty="0" smtClean="0">
                <a:cs typeface="Arial" charset="0"/>
              </a:rPr>
              <a:t>Suppose 2.25 L of H</a:t>
            </a:r>
            <a:r>
              <a:rPr lang="en-US" sz="2800" baseline="-25000" dirty="0" smtClean="0">
                <a:cs typeface="Arial" charset="0"/>
              </a:rPr>
              <a:t>2</a:t>
            </a:r>
            <a:r>
              <a:rPr lang="en-US" sz="2800" dirty="0" smtClean="0">
                <a:cs typeface="Arial" charset="0"/>
              </a:rPr>
              <a:t> gas is collected over water at 18.0°C and 722.8 </a:t>
            </a:r>
            <a:r>
              <a:rPr lang="en-US" sz="2800" dirty="0" err="1" smtClean="0">
                <a:cs typeface="Arial" charset="0"/>
              </a:rPr>
              <a:t>torr</a:t>
            </a:r>
            <a:r>
              <a:rPr lang="en-US" sz="2800" dirty="0" smtClean="0">
                <a:cs typeface="Arial" charset="0"/>
              </a:rPr>
              <a:t>.  How many moles of H</a:t>
            </a:r>
            <a:r>
              <a:rPr lang="en-US" sz="2800" baseline="-25000" dirty="0" smtClean="0">
                <a:cs typeface="Arial" charset="0"/>
              </a:rPr>
              <a:t>2</a:t>
            </a:r>
            <a:r>
              <a:rPr lang="en-US" sz="2800" dirty="0" smtClean="0">
                <a:cs typeface="Arial" charset="0"/>
              </a:rPr>
              <a:t> are produced in this reaction?</a:t>
            </a:r>
          </a:p>
          <a:p>
            <a:pPr marL="533400" indent="-533400" eaLnBrk="1" hangingPunct="1">
              <a:buFont typeface="Wingdings" pitchFamily="2" charset="2"/>
              <a:buNone/>
              <a:defRPr/>
            </a:pPr>
            <a:r>
              <a:rPr lang="en-US" sz="2800" i="1" dirty="0" smtClean="0">
                <a:solidFill>
                  <a:srgbClr val="FFFF00"/>
                </a:solidFill>
                <a:cs typeface="Arial" charset="0"/>
              </a:rPr>
              <a:t>V</a:t>
            </a:r>
            <a:r>
              <a:rPr lang="en-US" sz="2800" dirty="0" smtClean="0">
                <a:solidFill>
                  <a:srgbClr val="FFFF00"/>
                </a:solidFill>
                <a:cs typeface="Arial" charset="0"/>
              </a:rPr>
              <a:t> = 2.25 L					</a:t>
            </a:r>
            <a:r>
              <a:rPr lang="en-US" sz="2800" i="1" dirty="0" smtClean="0">
                <a:solidFill>
                  <a:srgbClr val="FFFF00"/>
                </a:solidFill>
                <a:cs typeface="Arial" charset="0"/>
              </a:rPr>
              <a:t>n</a:t>
            </a:r>
            <a:r>
              <a:rPr lang="en-US" sz="2800" dirty="0" smtClean="0">
                <a:solidFill>
                  <a:srgbClr val="FFFF00"/>
                </a:solidFill>
                <a:cs typeface="Arial" charset="0"/>
              </a:rPr>
              <a:t> = ?</a:t>
            </a:r>
          </a:p>
          <a:p>
            <a:pPr marL="533400" indent="-533400" eaLnBrk="1" hangingPunct="1">
              <a:buFont typeface="Wingdings" pitchFamily="2" charset="2"/>
              <a:buNone/>
              <a:defRPr/>
            </a:pPr>
            <a:r>
              <a:rPr lang="en-US" sz="2800" i="1" dirty="0" smtClean="0">
                <a:solidFill>
                  <a:srgbClr val="FFFF00"/>
                </a:solidFill>
                <a:cs typeface="Arial" charset="0"/>
              </a:rPr>
              <a:t>T</a:t>
            </a:r>
            <a:r>
              <a:rPr lang="en-US" sz="2800" dirty="0" smtClean="0">
                <a:solidFill>
                  <a:srgbClr val="FFFF00"/>
                </a:solidFill>
                <a:cs typeface="Arial" charset="0"/>
              </a:rPr>
              <a:t> = 18.0°C + 273.15 = 291.2 K</a:t>
            </a:r>
          </a:p>
          <a:p>
            <a:pPr marL="533400" indent="-533400" eaLnBrk="1" hangingPunct="1">
              <a:buFont typeface="Wingdings" pitchFamily="2" charset="2"/>
              <a:buNone/>
              <a:defRPr/>
            </a:pPr>
            <a:r>
              <a:rPr lang="en-US" sz="2800" dirty="0" smtClean="0">
                <a:solidFill>
                  <a:srgbClr val="FFFF00"/>
                </a:solidFill>
                <a:cs typeface="Arial" charset="0"/>
              </a:rPr>
              <a:t>From Table 9.2, we find the vapor pressure of water to be 15.5 </a:t>
            </a:r>
            <a:r>
              <a:rPr lang="en-US" sz="2800" dirty="0" err="1" smtClean="0">
                <a:solidFill>
                  <a:srgbClr val="FFFF00"/>
                </a:solidFill>
                <a:cs typeface="Arial" charset="0"/>
              </a:rPr>
              <a:t>torr</a:t>
            </a:r>
            <a:r>
              <a:rPr lang="en-US" sz="2800" dirty="0" smtClean="0">
                <a:solidFill>
                  <a:srgbClr val="FFFF00"/>
                </a:solidFill>
                <a:cs typeface="Arial" charset="0"/>
              </a:rPr>
              <a:t>.</a:t>
            </a:r>
          </a:p>
          <a:p>
            <a:pPr marL="533400" indent="-533400" eaLnBrk="1" hangingPunct="1">
              <a:buFont typeface="Wingdings" pitchFamily="2" charset="2"/>
              <a:buNone/>
              <a:defRPr/>
            </a:pPr>
            <a:r>
              <a:rPr lang="en-US" sz="2800" dirty="0" smtClean="0">
                <a:solidFill>
                  <a:srgbClr val="FFFF00"/>
                </a:solidFill>
                <a:cs typeface="Arial" charset="0"/>
              </a:rPr>
              <a:t>  </a:t>
            </a:r>
          </a:p>
        </p:txBody>
      </p:sp>
      <p:graphicFrame>
        <p:nvGraphicFramePr>
          <p:cNvPr id="70661" name="Object 5"/>
          <p:cNvGraphicFramePr>
            <a:graphicFrameLocks noChangeAspect="1"/>
          </p:cNvGraphicFramePr>
          <p:nvPr/>
        </p:nvGraphicFramePr>
        <p:xfrm>
          <a:off x="762000" y="4335462"/>
          <a:ext cx="6288088" cy="2370138"/>
        </p:xfrm>
        <a:graphic>
          <a:graphicData uri="http://schemas.openxmlformats.org/presentationml/2006/ole">
            <mc:AlternateContent xmlns:mc="http://schemas.openxmlformats.org/markup-compatibility/2006">
              <mc:Choice xmlns:v="urn:schemas-microsoft-com:vml" Requires="v">
                <p:oleObj spid="_x0000_s70676" name="Equation" r:id="rId4" imgW="2425700" imgH="914400" progId="Equation.DSMT4">
                  <p:embed/>
                </p:oleObj>
              </mc:Choice>
              <mc:Fallback>
                <p:oleObj name="Equation" r:id="rId4" imgW="2425700" imgH="9144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35462"/>
                        <a:ext cx="6288088" cy="237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87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87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87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38F5ACD8-C32C-4DC7-93A0-1BDBEE2AEEB6}" type="slidenum">
              <a:rPr lang="en-US"/>
              <a:pPr>
                <a:defRPr/>
              </a:pPr>
              <a:t>62</a:t>
            </a:fld>
            <a:endParaRPr lang="en-US"/>
          </a:p>
        </p:txBody>
      </p:sp>
      <p:sp>
        <p:nvSpPr>
          <p:cNvPr id="758786" name="Rectangle 2"/>
          <p:cNvSpPr>
            <a:spLocks noGrp="1" noChangeArrowheads="1"/>
          </p:cNvSpPr>
          <p:nvPr>
            <p:ph type="title"/>
          </p:nvPr>
        </p:nvSpPr>
        <p:spPr>
          <a:xfrm>
            <a:off x="304800" y="152400"/>
            <a:ext cx="8686800" cy="792163"/>
          </a:xfrm>
        </p:spPr>
        <p:txBody>
          <a:bodyPr/>
          <a:lstStyle/>
          <a:p>
            <a:pPr eaLnBrk="1" hangingPunct="1">
              <a:defRPr/>
            </a:pPr>
            <a:r>
              <a:rPr lang="en-US" sz="4000" dirty="0" smtClean="0"/>
              <a:t>Activity Solution: Partial Pressures</a:t>
            </a:r>
          </a:p>
        </p:txBody>
      </p:sp>
      <p:sp>
        <p:nvSpPr>
          <p:cNvPr id="758787" name="Rectangle 3"/>
          <p:cNvSpPr>
            <a:spLocks noGrp="1" noChangeArrowheads="1"/>
          </p:cNvSpPr>
          <p:nvPr>
            <p:ph type="body" sz="half" idx="1"/>
          </p:nvPr>
        </p:nvSpPr>
        <p:spPr>
          <a:xfrm>
            <a:off x="685800" y="1066800"/>
            <a:ext cx="7924800" cy="5257800"/>
          </a:xfrm>
        </p:spPr>
        <p:txBody>
          <a:bodyPr/>
          <a:lstStyle/>
          <a:p>
            <a:pPr marL="0" indent="0" eaLnBrk="1" hangingPunct="1">
              <a:buNone/>
              <a:defRPr/>
            </a:pPr>
            <a:r>
              <a:rPr lang="en-US" sz="2800" dirty="0" smtClean="0">
                <a:cs typeface="Arial" charset="0"/>
              </a:rPr>
              <a:t>Suppose 2.25 L of H</a:t>
            </a:r>
            <a:r>
              <a:rPr lang="en-US" sz="2800" baseline="-25000" dirty="0" smtClean="0">
                <a:cs typeface="Arial" charset="0"/>
              </a:rPr>
              <a:t>2</a:t>
            </a:r>
            <a:r>
              <a:rPr lang="en-US" sz="2800" dirty="0" smtClean="0">
                <a:cs typeface="Arial" charset="0"/>
              </a:rPr>
              <a:t> gas is collected over water at 18.0°C and 722.8 </a:t>
            </a:r>
            <a:r>
              <a:rPr lang="en-US" sz="2800" dirty="0" err="1" smtClean="0">
                <a:cs typeface="Arial" charset="0"/>
              </a:rPr>
              <a:t>torr</a:t>
            </a:r>
            <a:r>
              <a:rPr lang="en-US" sz="2800" dirty="0" smtClean="0">
                <a:cs typeface="Arial" charset="0"/>
              </a:rPr>
              <a:t>.  How many moles of H</a:t>
            </a:r>
            <a:r>
              <a:rPr lang="en-US" sz="2800" baseline="-25000" dirty="0" smtClean="0">
                <a:cs typeface="Arial" charset="0"/>
              </a:rPr>
              <a:t>2</a:t>
            </a:r>
            <a:r>
              <a:rPr lang="en-US" sz="2800" dirty="0" smtClean="0">
                <a:cs typeface="Arial" charset="0"/>
              </a:rPr>
              <a:t> are produced in this reaction?</a:t>
            </a:r>
          </a:p>
          <a:p>
            <a:pPr marL="533400" indent="-533400" eaLnBrk="1" hangingPunct="1">
              <a:buClr>
                <a:schemeClr val="tx1"/>
              </a:buClr>
              <a:buNone/>
              <a:defRPr/>
            </a:pPr>
            <a:r>
              <a:rPr lang="en-US" sz="2800" i="1" dirty="0" smtClean="0">
                <a:solidFill>
                  <a:srgbClr val="FFFF00"/>
                </a:solidFill>
                <a:cs typeface="Arial" charset="0"/>
              </a:rPr>
              <a:t>V</a:t>
            </a:r>
            <a:r>
              <a:rPr lang="en-US" sz="2800" dirty="0" smtClean="0">
                <a:solidFill>
                  <a:srgbClr val="FFFF00"/>
                </a:solidFill>
                <a:cs typeface="Arial" charset="0"/>
              </a:rPr>
              <a:t> = 2.25 L		   </a:t>
            </a:r>
            <a:r>
              <a:rPr lang="en-US" sz="2800" i="1" dirty="0" smtClean="0">
                <a:solidFill>
                  <a:srgbClr val="FFFF00"/>
                </a:solidFill>
                <a:cs typeface="Arial" charset="0"/>
              </a:rPr>
              <a:t>R</a:t>
            </a:r>
            <a:r>
              <a:rPr lang="en-US" sz="2800" dirty="0" smtClean="0">
                <a:solidFill>
                  <a:srgbClr val="FFFF00"/>
                </a:solidFill>
                <a:cs typeface="Arial" charset="0"/>
              </a:rPr>
              <a:t> = 0.08206 L </a:t>
            </a:r>
            <a:r>
              <a:rPr lang="en-US" sz="2800" dirty="0" err="1" smtClean="0">
                <a:solidFill>
                  <a:srgbClr val="FFFF00"/>
                </a:solidFill>
                <a:cs typeface="Arial" charset="0"/>
              </a:rPr>
              <a:t>atm</a:t>
            </a:r>
            <a:r>
              <a:rPr lang="en-US" sz="2800" dirty="0" smtClean="0">
                <a:solidFill>
                  <a:srgbClr val="FFFF00"/>
                </a:solidFill>
                <a:cs typeface="Arial" charset="0"/>
              </a:rPr>
              <a:t>/(mol K) </a:t>
            </a:r>
          </a:p>
          <a:p>
            <a:pPr marL="533400" indent="-533400" eaLnBrk="1" hangingPunct="1">
              <a:buClr>
                <a:schemeClr val="tx1"/>
              </a:buClr>
              <a:buNone/>
              <a:defRPr/>
            </a:pPr>
            <a:r>
              <a:rPr lang="en-US" sz="2800" i="1" dirty="0" smtClean="0">
                <a:solidFill>
                  <a:srgbClr val="FFFF00"/>
                </a:solidFill>
                <a:cs typeface="Arial" charset="0"/>
              </a:rPr>
              <a:t>T</a:t>
            </a:r>
            <a:r>
              <a:rPr lang="en-US" sz="2800" dirty="0" smtClean="0">
                <a:solidFill>
                  <a:srgbClr val="FFFF00"/>
                </a:solidFill>
                <a:cs typeface="Arial" charset="0"/>
              </a:rPr>
              <a:t> = 291.2 K		   </a:t>
            </a:r>
            <a:r>
              <a:rPr lang="en-US" sz="2800" i="1" dirty="0" smtClean="0">
                <a:solidFill>
                  <a:srgbClr val="FFFF00"/>
                </a:solidFill>
                <a:cs typeface="Arial" charset="0"/>
              </a:rPr>
              <a:t>n</a:t>
            </a:r>
            <a:r>
              <a:rPr lang="en-US" sz="2800" dirty="0" smtClean="0">
                <a:solidFill>
                  <a:srgbClr val="FFFF00"/>
                </a:solidFill>
                <a:cs typeface="Arial" charset="0"/>
              </a:rPr>
              <a:t> = ?</a:t>
            </a:r>
          </a:p>
          <a:p>
            <a:pPr marL="533400" indent="-533400" eaLnBrk="1" hangingPunct="1">
              <a:buClr>
                <a:schemeClr val="tx1"/>
              </a:buClr>
              <a:buNone/>
              <a:defRPr/>
            </a:pPr>
            <a:r>
              <a:rPr lang="en-US" sz="2800" i="1" dirty="0" smtClean="0">
                <a:solidFill>
                  <a:srgbClr val="FFFF00"/>
                </a:solidFill>
                <a:cs typeface="Arial" charset="0"/>
              </a:rPr>
              <a:t>P</a:t>
            </a:r>
            <a:r>
              <a:rPr lang="en-US" sz="2800" dirty="0" smtClean="0">
                <a:solidFill>
                  <a:srgbClr val="FFFF00"/>
                </a:solidFill>
                <a:cs typeface="Arial" charset="0"/>
              </a:rPr>
              <a:t> = 0.931 </a:t>
            </a:r>
            <a:r>
              <a:rPr lang="en-US" sz="2800" dirty="0" err="1" smtClean="0">
                <a:solidFill>
                  <a:srgbClr val="FFFF00"/>
                </a:solidFill>
                <a:cs typeface="Arial" charset="0"/>
              </a:rPr>
              <a:t>atm</a:t>
            </a:r>
            <a:endParaRPr lang="en-US" sz="2800" dirty="0" smtClean="0">
              <a:solidFill>
                <a:srgbClr val="FFFF00"/>
              </a:solidFill>
              <a:cs typeface="Arial" charset="0"/>
            </a:endParaRPr>
          </a:p>
          <a:p>
            <a:pPr marL="533400" indent="-533400" eaLnBrk="1" hangingPunct="1">
              <a:buClr>
                <a:schemeClr val="tx1"/>
              </a:buClr>
              <a:buNone/>
              <a:defRPr/>
            </a:pPr>
            <a:r>
              <a:rPr lang="en-US" sz="2800" dirty="0" smtClean="0">
                <a:solidFill>
                  <a:srgbClr val="FFFF00"/>
                </a:solidFill>
                <a:cs typeface="Arial" charset="0"/>
              </a:rPr>
              <a:t>Using the Ideal Gas Law:  </a:t>
            </a:r>
            <a:r>
              <a:rPr lang="en-US" sz="2800" i="1" dirty="0" smtClean="0">
                <a:solidFill>
                  <a:srgbClr val="FFFF00"/>
                </a:solidFill>
                <a:cs typeface="Arial" charset="0"/>
              </a:rPr>
              <a:t>PV</a:t>
            </a:r>
            <a:r>
              <a:rPr lang="en-US" sz="2800" dirty="0" smtClean="0">
                <a:solidFill>
                  <a:srgbClr val="FFFF00"/>
                </a:solidFill>
                <a:cs typeface="Arial" charset="0"/>
              </a:rPr>
              <a:t> = </a:t>
            </a:r>
            <a:r>
              <a:rPr lang="en-US" sz="2800" i="1" dirty="0" err="1" smtClean="0">
                <a:solidFill>
                  <a:srgbClr val="FFFF00"/>
                </a:solidFill>
                <a:cs typeface="Arial" charset="0"/>
              </a:rPr>
              <a:t>nRT</a:t>
            </a:r>
            <a:endParaRPr lang="en-US" sz="2800" i="1" dirty="0" smtClean="0">
              <a:solidFill>
                <a:srgbClr val="FFFF00"/>
              </a:solidFill>
              <a:cs typeface="Arial" charset="0"/>
            </a:endParaRPr>
          </a:p>
          <a:p>
            <a:pPr marL="533400" indent="-533400" eaLnBrk="1" hangingPunct="1">
              <a:buClr>
                <a:srgbClr val="3333CC"/>
              </a:buClr>
              <a:buFontTx/>
              <a:buNone/>
              <a:defRPr/>
            </a:pPr>
            <a:r>
              <a:rPr lang="en-US" sz="2800" dirty="0" smtClean="0">
                <a:solidFill>
                  <a:srgbClr val="FFFF00"/>
                </a:solidFill>
                <a:cs typeface="Arial" charset="0"/>
              </a:rPr>
              <a:t>Solving for </a:t>
            </a:r>
            <a:r>
              <a:rPr lang="en-US" sz="2800" i="1" dirty="0" smtClean="0">
                <a:solidFill>
                  <a:srgbClr val="FFFF00"/>
                </a:solidFill>
                <a:cs typeface="Arial" charset="0"/>
              </a:rPr>
              <a:t>n</a:t>
            </a:r>
            <a:r>
              <a:rPr lang="en-US" sz="2800" dirty="0" smtClean="0">
                <a:solidFill>
                  <a:srgbClr val="FFFF00"/>
                </a:solidFill>
                <a:cs typeface="Arial" charset="0"/>
              </a:rPr>
              <a:t>:</a:t>
            </a:r>
          </a:p>
        </p:txBody>
      </p:sp>
      <p:graphicFrame>
        <p:nvGraphicFramePr>
          <p:cNvPr id="215043" name="Object 5"/>
          <p:cNvGraphicFramePr>
            <a:graphicFrameLocks noChangeAspect="1"/>
          </p:cNvGraphicFramePr>
          <p:nvPr/>
        </p:nvGraphicFramePr>
        <p:xfrm>
          <a:off x="781050" y="4951413"/>
          <a:ext cx="7810500" cy="1263650"/>
        </p:xfrm>
        <a:graphic>
          <a:graphicData uri="http://schemas.openxmlformats.org/presentationml/2006/ole">
            <mc:AlternateContent xmlns:mc="http://schemas.openxmlformats.org/markup-compatibility/2006">
              <mc:Choice xmlns:v="urn:schemas-microsoft-com:vml" Requires="v">
                <p:oleObj spid="_x0000_s215058" name="Equation" r:id="rId4" imgW="3136900" imgH="508000" progId="Equation.DSMT4">
                  <p:embed/>
                </p:oleObj>
              </mc:Choice>
              <mc:Fallback>
                <p:oleObj name="Equation" r:id="rId4" imgW="3136900" imgH="508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951413"/>
                        <a:ext cx="7810500"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87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87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87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87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87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7685D6F1-607B-4E48-B9AC-B46790E77745}" type="slidenum">
              <a:rPr lang="en-US"/>
              <a:pPr>
                <a:defRPr/>
              </a:pPr>
              <a:t>63</a:t>
            </a:fld>
            <a:endParaRPr lang="en-US"/>
          </a:p>
        </p:txBody>
      </p:sp>
      <p:sp>
        <p:nvSpPr>
          <p:cNvPr id="762882" name="Rectangle 2"/>
          <p:cNvSpPr>
            <a:spLocks noGrp="1" noChangeArrowheads="1"/>
          </p:cNvSpPr>
          <p:nvPr>
            <p:ph type="title"/>
          </p:nvPr>
        </p:nvSpPr>
        <p:spPr>
          <a:xfrm>
            <a:off x="304800" y="152400"/>
            <a:ext cx="8686800" cy="609600"/>
          </a:xfrm>
        </p:spPr>
        <p:txBody>
          <a:bodyPr/>
          <a:lstStyle/>
          <a:p>
            <a:pPr eaLnBrk="1" hangingPunct="1">
              <a:defRPr/>
            </a:pPr>
            <a:r>
              <a:rPr lang="en-US" sz="4000" smtClean="0"/>
              <a:t>9.4 Kinetic-Molecular Theory of Gases</a:t>
            </a:r>
          </a:p>
        </p:txBody>
      </p:sp>
      <p:sp>
        <p:nvSpPr>
          <p:cNvPr id="762883" name="Rectangle 3"/>
          <p:cNvSpPr>
            <a:spLocks noGrp="1" noChangeArrowheads="1"/>
          </p:cNvSpPr>
          <p:nvPr>
            <p:ph type="body" sz="half" idx="1"/>
          </p:nvPr>
        </p:nvSpPr>
        <p:spPr>
          <a:xfrm>
            <a:off x="152400" y="1295400"/>
            <a:ext cx="8686800" cy="5257800"/>
          </a:xfrm>
        </p:spPr>
        <p:txBody>
          <a:bodyPr/>
          <a:lstStyle/>
          <a:p>
            <a:pPr marL="533400" indent="-533400" eaLnBrk="1" hangingPunct="1">
              <a:defRPr/>
            </a:pPr>
            <a:r>
              <a:rPr lang="en-US" sz="2800" dirty="0" smtClean="0">
                <a:cs typeface="Arial" charset="0"/>
              </a:rPr>
              <a:t>A model that explains experimental observations about gases under normal temperature and pressure conditions that we encounter in our environment.</a:t>
            </a:r>
          </a:p>
          <a:p>
            <a:pPr marL="533400" indent="-533400" eaLnBrk="1" hangingPunct="1">
              <a:defRPr/>
            </a:pPr>
            <a:endParaRPr lang="en-US" sz="2800" dirty="0" smtClean="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FF904DD3-3427-4F14-8410-A7CF43F5FD98}" type="slidenum">
              <a:rPr lang="en-US"/>
              <a:pPr>
                <a:defRPr/>
              </a:pPr>
              <a:t>64</a:t>
            </a:fld>
            <a:endParaRPr lang="en-US"/>
          </a:p>
        </p:txBody>
      </p:sp>
      <p:sp>
        <p:nvSpPr>
          <p:cNvPr id="609282" name="Rectangle 2"/>
          <p:cNvSpPr>
            <a:spLocks noGrp="1" noChangeArrowheads="1"/>
          </p:cNvSpPr>
          <p:nvPr>
            <p:ph type="title"/>
          </p:nvPr>
        </p:nvSpPr>
        <p:spPr/>
        <p:txBody>
          <a:bodyPr/>
          <a:lstStyle/>
          <a:p>
            <a:pPr eaLnBrk="1" hangingPunct="1">
              <a:defRPr/>
            </a:pPr>
            <a:r>
              <a:rPr lang="en-US" sz="4000" smtClean="0"/>
              <a:t>Kinetic-Molecular Theory of Gases</a:t>
            </a:r>
          </a:p>
        </p:txBody>
      </p:sp>
      <p:sp>
        <p:nvSpPr>
          <p:cNvPr id="609283" name="Rectangle 3"/>
          <p:cNvSpPr>
            <a:spLocks noGrp="1" noChangeArrowheads="1"/>
          </p:cNvSpPr>
          <p:nvPr>
            <p:ph type="body" idx="1"/>
          </p:nvPr>
        </p:nvSpPr>
        <p:spPr>
          <a:xfrm>
            <a:off x="228600" y="1066800"/>
            <a:ext cx="8915400" cy="5257800"/>
          </a:xfrm>
        </p:spPr>
        <p:txBody>
          <a:bodyPr/>
          <a:lstStyle/>
          <a:p>
            <a:pPr marL="609600" indent="-609600" eaLnBrk="1" hangingPunct="1">
              <a:defRPr/>
            </a:pPr>
            <a:r>
              <a:rPr lang="en-US" dirty="0" smtClean="0"/>
              <a:t>Postulates of KMT</a:t>
            </a:r>
          </a:p>
          <a:p>
            <a:pPr marL="795338" lvl="1" indent="-533400" eaLnBrk="1" hangingPunct="1">
              <a:spcBef>
                <a:spcPts val="0"/>
              </a:spcBef>
              <a:buFontTx/>
              <a:buAutoNum type="arabicPeriod"/>
              <a:defRPr/>
            </a:pPr>
            <a:r>
              <a:rPr lang="en-US" sz="2600" dirty="0" smtClean="0"/>
              <a:t>Gases are composed of small and widely separated particles (molecules or atoms).  </a:t>
            </a:r>
          </a:p>
          <a:p>
            <a:pPr marL="795338" lvl="1" indent="-533400" eaLnBrk="1" hangingPunct="1">
              <a:spcBef>
                <a:spcPts val="0"/>
              </a:spcBef>
              <a:buFontTx/>
              <a:buAutoNum type="arabicPeriod"/>
              <a:defRPr/>
            </a:pPr>
            <a:r>
              <a:rPr lang="en-US" sz="2600" dirty="0" smtClean="0"/>
              <a:t>Particles of a gas behave independently of one another.</a:t>
            </a:r>
          </a:p>
          <a:p>
            <a:pPr marL="795338" lvl="1" indent="-533400" eaLnBrk="1" hangingPunct="1">
              <a:spcBef>
                <a:spcPts val="0"/>
              </a:spcBef>
              <a:buFontTx/>
              <a:buAutoNum type="arabicPeriod"/>
              <a:defRPr/>
            </a:pPr>
            <a:r>
              <a:rPr lang="en-US" sz="2600" dirty="0" smtClean="0"/>
              <a:t>Each particle of a gas is in rapid, straight-line motion, until it collides with another molecule or with its container.</a:t>
            </a:r>
          </a:p>
          <a:p>
            <a:pPr marL="795338" lvl="1" indent="-533400" eaLnBrk="1" hangingPunct="1">
              <a:spcBef>
                <a:spcPts val="0"/>
              </a:spcBef>
              <a:buFontTx/>
              <a:buAutoNum type="arabicPeriod" startAt="4"/>
              <a:defRPr/>
            </a:pPr>
            <a:r>
              <a:rPr lang="en-US" sz="2600" dirty="0" smtClean="0"/>
              <a:t>The pressure of a gas arises from the sum of the collisions of the particles with the walls of the container.</a:t>
            </a:r>
          </a:p>
          <a:p>
            <a:pPr marL="795338" lvl="1" indent="-533400" eaLnBrk="1" hangingPunct="1">
              <a:spcBef>
                <a:spcPts val="0"/>
              </a:spcBef>
              <a:buFontTx/>
              <a:buAutoNum type="arabicPeriod" startAt="4"/>
              <a:defRPr/>
            </a:pPr>
            <a:r>
              <a:rPr lang="en-US" sz="2600" dirty="0" smtClean="0"/>
              <a:t>The average kinetic energy of gas particles </a:t>
            </a:r>
            <a:r>
              <a:rPr lang="en-US" dirty="0" smtClean="0"/>
              <a:t>depends only on the absolute temperature:      </a:t>
            </a:r>
            <a:r>
              <a:rPr lang="en-US" i="1" dirty="0" err="1" smtClean="0">
                <a:solidFill>
                  <a:srgbClr val="FFFF00"/>
                </a:solidFill>
              </a:rPr>
              <a:t>KE</a:t>
            </a:r>
            <a:r>
              <a:rPr lang="en-US" baseline="-25000" dirty="0" err="1" smtClean="0">
                <a:solidFill>
                  <a:srgbClr val="FFFF00"/>
                </a:solidFill>
              </a:rPr>
              <a:t>ave</a:t>
            </a:r>
            <a:r>
              <a:rPr lang="en-US" dirty="0" smtClean="0">
                <a:solidFill>
                  <a:srgbClr val="FFFF00"/>
                </a:solidFill>
              </a:rPr>
              <a:t> </a:t>
            </a:r>
            <a:r>
              <a:rPr lang="en-US" dirty="0" smtClean="0">
                <a:solidFill>
                  <a:srgbClr val="FFFF00"/>
                </a:solidFill>
                <a:sym typeface="MT Symbol" pitchFamily="82" charset="2"/>
              </a:rPr>
              <a:t> </a:t>
            </a:r>
            <a:r>
              <a:rPr lang="en-US" i="1" dirty="0" err="1" smtClean="0">
                <a:solidFill>
                  <a:srgbClr val="FFFF00"/>
                </a:solidFill>
              </a:rPr>
              <a:t>T</a:t>
            </a:r>
            <a:r>
              <a:rPr lang="en-US" i="1" baseline="-25000" dirty="0" err="1" smtClean="0">
                <a:solidFill>
                  <a:srgbClr val="FFFF00"/>
                </a:solidFill>
              </a:rPr>
              <a:t>Kelvin</a:t>
            </a:r>
            <a:endParaRPr lang="en-US" i="1" baseline="-250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9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9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2B0A5896-CC69-4DE5-990E-B315EB0FADC6}" type="slidenum">
              <a:rPr lang="en-US"/>
              <a:pPr>
                <a:defRPr/>
              </a:pPr>
              <a:t>65</a:t>
            </a:fld>
            <a:endParaRPr lang="en-US"/>
          </a:p>
        </p:txBody>
      </p:sp>
      <p:sp>
        <p:nvSpPr>
          <p:cNvPr id="764930" name="Rectangle 2"/>
          <p:cNvSpPr>
            <a:spLocks noGrp="1" noChangeArrowheads="1"/>
          </p:cNvSpPr>
          <p:nvPr>
            <p:ph type="title"/>
          </p:nvPr>
        </p:nvSpPr>
        <p:spPr>
          <a:xfrm>
            <a:off x="304800" y="457200"/>
            <a:ext cx="8686800" cy="609600"/>
          </a:xfrm>
        </p:spPr>
        <p:txBody>
          <a:bodyPr/>
          <a:lstStyle/>
          <a:p>
            <a:pPr eaLnBrk="1" hangingPunct="1">
              <a:defRPr/>
            </a:pPr>
            <a:r>
              <a:rPr lang="en-US" sz="4000" smtClean="0"/>
              <a:t>Postulates of Kinetic-Molecular Theory</a:t>
            </a:r>
          </a:p>
        </p:txBody>
      </p:sp>
      <p:sp>
        <p:nvSpPr>
          <p:cNvPr id="764931" name="Rectangle 3"/>
          <p:cNvSpPr>
            <a:spLocks noGrp="1" noChangeArrowheads="1"/>
          </p:cNvSpPr>
          <p:nvPr>
            <p:ph type="body" sz="half" idx="1"/>
          </p:nvPr>
        </p:nvSpPr>
        <p:spPr>
          <a:xfrm>
            <a:off x="381000" y="1600200"/>
            <a:ext cx="8458200" cy="4267200"/>
          </a:xfrm>
        </p:spPr>
        <p:txBody>
          <a:bodyPr/>
          <a:lstStyle/>
          <a:p>
            <a:pPr marL="914400" lvl="1" indent="-457200" eaLnBrk="1" hangingPunct="1">
              <a:buFont typeface="Wingdings" pitchFamily="2" charset="2"/>
              <a:buAutoNum type="arabicPeriod"/>
              <a:defRPr/>
            </a:pPr>
            <a:r>
              <a:rPr lang="en-US" smtClean="0">
                <a:cs typeface="Arial" charset="0"/>
              </a:rPr>
              <a:t>Gases are composed of small and widely separated particles (molecules or atoms).</a:t>
            </a:r>
          </a:p>
          <a:p>
            <a:pPr marL="914400" lvl="1" indent="-457200" eaLnBrk="1" hangingPunct="1">
              <a:buFont typeface="Wingdings" pitchFamily="2" charset="2"/>
              <a:buNone/>
              <a:defRPr/>
            </a:pPr>
            <a:r>
              <a:rPr lang="en-US" smtClean="0">
                <a:cs typeface="Arial" charset="0"/>
              </a:rPr>
              <a:t>Explains:</a:t>
            </a:r>
          </a:p>
          <a:p>
            <a:pPr marL="1295400" lvl="2" indent="-381000" eaLnBrk="1" hangingPunct="1">
              <a:defRPr/>
            </a:pPr>
            <a:r>
              <a:rPr lang="en-US" smtClean="0">
                <a:cs typeface="Arial" charset="0"/>
              </a:rPr>
              <a:t>Low volumes of particles</a:t>
            </a:r>
            <a:br>
              <a:rPr lang="en-US" smtClean="0">
                <a:cs typeface="Arial" charset="0"/>
              </a:rPr>
            </a:br>
            <a:r>
              <a:rPr lang="en-US" smtClean="0">
                <a:cs typeface="Arial" charset="0"/>
              </a:rPr>
              <a:t>	(</a:t>
            </a:r>
            <a:r>
              <a:rPr lang="en-US" smtClean="0"/>
              <a:t>In a normal gas, less than 0.1% of the space is due to the volume of the gas particles.  The rest is empty space.)</a:t>
            </a:r>
          </a:p>
          <a:p>
            <a:pPr marL="1295400" lvl="2" indent="-381000" eaLnBrk="1" hangingPunct="1">
              <a:defRPr/>
            </a:pPr>
            <a:r>
              <a:rPr lang="en-US" smtClean="0">
                <a:cs typeface="Arial" charset="0"/>
              </a:rPr>
              <a:t>Low densities of gas</a:t>
            </a:r>
          </a:p>
          <a:p>
            <a:pPr marL="1295400" lvl="2" indent="-381000" eaLnBrk="1" hangingPunct="1">
              <a:defRPr/>
            </a:pPr>
            <a:r>
              <a:rPr lang="en-US" smtClean="0">
                <a:cs typeface="Arial" charset="0"/>
              </a:rPr>
              <a:t>High compressibility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92FC9328-955C-4B2A-A495-CF9DB2D3028D}" type="slidenum">
              <a:rPr lang="en-US"/>
              <a:pPr>
                <a:defRPr/>
              </a:pPr>
              <a:t>66</a:t>
            </a:fld>
            <a:endParaRPr lang="en-US"/>
          </a:p>
        </p:txBody>
      </p:sp>
      <p:sp>
        <p:nvSpPr>
          <p:cNvPr id="822274" name="Rectangle 2"/>
          <p:cNvSpPr>
            <a:spLocks noGrp="1" noChangeArrowheads="1"/>
          </p:cNvSpPr>
          <p:nvPr>
            <p:ph type="title"/>
          </p:nvPr>
        </p:nvSpPr>
        <p:spPr>
          <a:xfrm>
            <a:off x="228600" y="533400"/>
            <a:ext cx="8686800" cy="609600"/>
          </a:xfrm>
        </p:spPr>
        <p:txBody>
          <a:bodyPr/>
          <a:lstStyle/>
          <a:p>
            <a:pPr eaLnBrk="1" hangingPunct="1">
              <a:defRPr/>
            </a:pPr>
            <a:r>
              <a:rPr lang="en-US" sz="4000" smtClean="0"/>
              <a:t>Postulates of Kinetic-Molecular Theory</a:t>
            </a:r>
          </a:p>
        </p:txBody>
      </p:sp>
      <p:sp>
        <p:nvSpPr>
          <p:cNvPr id="822275" name="Rectangle 3"/>
          <p:cNvSpPr>
            <a:spLocks noGrp="1" noChangeArrowheads="1"/>
          </p:cNvSpPr>
          <p:nvPr>
            <p:ph type="body" sz="half" idx="1"/>
          </p:nvPr>
        </p:nvSpPr>
        <p:spPr>
          <a:xfrm>
            <a:off x="0" y="1600200"/>
            <a:ext cx="8763000" cy="5257800"/>
          </a:xfrm>
        </p:spPr>
        <p:txBody>
          <a:bodyPr/>
          <a:lstStyle/>
          <a:p>
            <a:pPr marL="914400" lvl="1" indent="-457200" eaLnBrk="1" hangingPunct="1">
              <a:lnSpc>
                <a:spcPct val="90000"/>
              </a:lnSpc>
              <a:buFontTx/>
              <a:buAutoNum type="arabicPeriod" startAt="2"/>
              <a:defRPr/>
            </a:pPr>
            <a:r>
              <a:rPr lang="en-US" dirty="0" smtClean="0">
                <a:cs typeface="Arial" charset="0"/>
              </a:rPr>
              <a:t>Particles of a gas behave independently of one another.</a:t>
            </a:r>
          </a:p>
          <a:p>
            <a:pPr marL="1295400" lvl="2" indent="-381000" eaLnBrk="1" hangingPunct="1">
              <a:lnSpc>
                <a:spcPct val="90000"/>
              </a:lnSpc>
              <a:defRPr/>
            </a:pPr>
            <a:r>
              <a:rPr lang="en-US" dirty="0" smtClean="0">
                <a:cs typeface="Arial" charset="0"/>
              </a:rPr>
              <a:t>Independent movement, unless two particles collide.</a:t>
            </a:r>
          </a:p>
          <a:p>
            <a:pPr marL="1295400" lvl="2" indent="-381000" eaLnBrk="1" hangingPunct="1">
              <a:lnSpc>
                <a:spcPct val="90000"/>
              </a:lnSpc>
              <a:defRPr/>
            </a:pPr>
            <a:r>
              <a:rPr lang="en-US" dirty="0" smtClean="0">
                <a:cs typeface="Arial" charset="0"/>
              </a:rPr>
              <a:t>No forces of attraction or repulsion operate between or among gas particles.</a:t>
            </a:r>
          </a:p>
          <a:p>
            <a:pPr marL="914400" lvl="1" indent="-457200" eaLnBrk="1" hangingPunct="1">
              <a:spcBef>
                <a:spcPts val="0"/>
              </a:spcBef>
              <a:buFontTx/>
              <a:buAutoNum type="arabicPeriod" startAt="2"/>
              <a:defRPr/>
            </a:pPr>
            <a:endParaRPr lang="en-US" dirty="0" smtClean="0">
              <a:cs typeface="Arial" charset="0"/>
            </a:endParaRPr>
          </a:p>
          <a:p>
            <a:pPr marL="914400" lvl="1" indent="-457200" eaLnBrk="1" hangingPunct="1">
              <a:lnSpc>
                <a:spcPct val="90000"/>
              </a:lnSpc>
              <a:spcBef>
                <a:spcPts val="0"/>
              </a:spcBef>
              <a:buFontTx/>
              <a:buAutoNum type="arabicPeriod" startAt="2"/>
              <a:defRPr/>
            </a:pPr>
            <a:r>
              <a:rPr lang="en-US" dirty="0" smtClean="0">
                <a:cs typeface="Arial" charset="0"/>
              </a:rPr>
              <a:t>Each particle in a gas is in rapid, straight-line motion, until it collides with another molecule or with its container.</a:t>
            </a:r>
          </a:p>
          <a:p>
            <a:pPr marL="1295400" lvl="2" indent="-381000" eaLnBrk="1" hangingPunct="1">
              <a:lnSpc>
                <a:spcPct val="90000"/>
              </a:lnSpc>
              <a:defRPr/>
            </a:pPr>
            <a:r>
              <a:rPr lang="en-US" dirty="0" smtClean="0">
                <a:cs typeface="Arial" charset="0"/>
              </a:rPr>
              <a:t>When collisions occur, the collisions are perfectly elastic.</a:t>
            </a:r>
          </a:p>
          <a:p>
            <a:pPr marL="1714500" lvl="3" indent="-342900" eaLnBrk="1" hangingPunct="1">
              <a:lnSpc>
                <a:spcPct val="90000"/>
              </a:lnSpc>
              <a:defRPr/>
            </a:pPr>
            <a:r>
              <a:rPr lang="en-US" sz="2400" dirty="0" smtClean="0">
                <a:cs typeface="Arial" charset="0"/>
              </a:rPr>
              <a:t>Energy transferred from one particle to another with no net loss of energy.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22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22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2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6F5AB4A2-5692-43A0-8528-2D020DEA1785}" type="slidenum">
              <a:rPr lang="en-US"/>
              <a:pPr>
                <a:defRPr/>
              </a:pPr>
              <a:t>67</a:t>
            </a:fld>
            <a:endParaRPr lang="en-US"/>
          </a:p>
        </p:txBody>
      </p:sp>
      <p:sp>
        <p:nvSpPr>
          <p:cNvPr id="766978" name="Rectangle 2"/>
          <p:cNvSpPr>
            <a:spLocks noGrp="1" noChangeArrowheads="1"/>
          </p:cNvSpPr>
          <p:nvPr>
            <p:ph type="title"/>
          </p:nvPr>
        </p:nvSpPr>
        <p:spPr>
          <a:xfrm>
            <a:off x="228600" y="381000"/>
            <a:ext cx="8686800" cy="609600"/>
          </a:xfrm>
        </p:spPr>
        <p:txBody>
          <a:bodyPr/>
          <a:lstStyle/>
          <a:p>
            <a:pPr eaLnBrk="1" hangingPunct="1">
              <a:defRPr/>
            </a:pPr>
            <a:r>
              <a:rPr lang="en-US" sz="4000" smtClean="0"/>
              <a:t>Postulates of Kinetic-Molecular Theory</a:t>
            </a:r>
          </a:p>
        </p:txBody>
      </p:sp>
      <p:sp>
        <p:nvSpPr>
          <p:cNvPr id="766979" name="Rectangle 3"/>
          <p:cNvSpPr>
            <a:spLocks noGrp="1" noChangeArrowheads="1"/>
          </p:cNvSpPr>
          <p:nvPr>
            <p:ph type="body" sz="half" idx="1"/>
          </p:nvPr>
        </p:nvSpPr>
        <p:spPr>
          <a:xfrm>
            <a:off x="0" y="1447800"/>
            <a:ext cx="8763000" cy="4648200"/>
          </a:xfrm>
        </p:spPr>
        <p:txBody>
          <a:bodyPr/>
          <a:lstStyle/>
          <a:p>
            <a:pPr marL="914400" lvl="1" indent="-457200" eaLnBrk="1" hangingPunct="1">
              <a:buFontTx/>
              <a:buAutoNum type="arabicPeriod" startAt="4"/>
              <a:defRPr/>
            </a:pPr>
            <a:r>
              <a:rPr lang="en-US" smtClean="0">
                <a:cs typeface="Arial" charset="0"/>
              </a:rPr>
              <a:t>The pressure of a gas arises from the sum of the collisions of the particles with the walls of the container.</a:t>
            </a:r>
          </a:p>
          <a:p>
            <a:pPr marL="1295400" lvl="2" indent="-381000" eaLnBrk="1" hangingPunct="1">
              <a:defRPr/>
            </a:pPr>
            <a:r>
              <a:rPr lang="en-US" smtClean="0">
                <a:cs typeface="Arial" charset="0"/>
              </a:rPr>
              <a:t>The smaller the container, the more collisions between the gas particles and the walls of the container, resulting in higher pressures.</a:t>
            </a:r>
          </a:p>
          <a:p>
            <a:pPr marL="1295400" lvl="2" indent="-381000" eaLnBrk="1" hangingPunct="1">
              <a:defRPr/>
            </a:pPr>
            <a:r>
              <a:rPr lang="en-US" smtClean="0">
                <a:cs typeface="Arial" charset="0"/>
              </a:rPr>
              <a:t>KMT predicts pressure should be proportional to the number of gas particles.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DE9E3AD8-132D-4A01-A1A0-D291EBD7863C}" type="slidenum">
              <a:rPr lang="en-US"/>
              <a:pPr>
                <a:defRPr/>
              </a:pPr>
              <a:t>68</a:t>
            </a:fld>
            <a:endParaRPr lang="en-US"/>
          </a:p>
        </p:txBody>
      </p:sp>
      <p:sp>
        <p:nvSpPr>
          <p:cNvPr id="769026" name="Rectangle 2"/>
          <p:cNvSpPr>
            <a:spLocks noGrp="1" noChangeArrowheads="1"/>
          </p:cNvSpPr>
          <p:nvPr>
            <p:ph type="title"/>
          </p:nvPr>
        </p:nvSpPr>
        <p:spPr>
          <a:xfrm>
            <a:off x="457200" y="533400"/>
            <a:ext cx="8686800" cy="533400"/>
          </a:xfrm>
        </p:spPr>
        <p:txBody>
          <a:bodyPr/>
          <a:lstStyle/>
          <a:p>
            <a:pPr eaLnBrk="1" hangingPunct="1">
              <a:defRPr/>
            </a:pPr>
            <a:r>
              <a:rPr lang="en-US" sz="4000" smtClean="0"/>
              <a:t>Postulates of Kinetic-Molecular Theory</a:t>
            </a:r>
          </a:p>
        </p:txBody>
      </p:sp>
      <p:sp>
        <p:nvSpPr>
          <p:cNvPr id="769027" name="Rectangle 3"/>
          <p:cNvSpPr>
            <a:spLocks noGrp="1" noChangeArrowheads="1"/>
          </p:cNvSpPr>
          <p:nvPr>
            <p:ph type="body" sz="half" idx="1"/>
          </p:nvPr>
        </p:nvSpPr>
        <p:spPr>
          <a:xfrm>
            <a:off x="0" y="1447800"/>
            <a:ext cx="8763000" cy="5029200"/>
          </a:xfrm>
        </p:spPr>
        <p:txBody>
          <a:bodyPr/>
          <a:lstStyle/>
          <a:p>
            <a:pPr marL="914400" lvl="1" indent="-457200" eaLnBrk="1" hangingPunct="1">
              <a:lnSpc>
                <a:spcPct val="80000"/>
              </a:lnSpc>
              <a:buFontTx/>
              <a:buAutoNum type="arabicPeriod" startAt="5"/>
              <a:defRPr/>
            </a:pPr>
            <a:r>
              <a:rPr lang="en-US" dirty="0" smtClean="0">
                <a:cs typeface="Arial" charset="0"/>
              </a:rPr>
              <a:t>The average kinetic energy of gas particles depends only on the absolute temperature.</a:t>
            </a:r>
          </a:p>
          <a:p>
            <a:pPr marL="1295400" lvl="2" indent="-381000" eaLnBrk="1" hangingPunct="1">
              <a:lnSpc>
                <a:spcPct val="90000"/>
              </a:lnSpc>
              <a:defRPr/>
            </a:pPr>
            <a:r>
              <a:rPr lang="en-US" dirty="0" smtClean="0">
                <a:cs typeface="Arial" charset="0"/>
              </a:rPr>
              <a:t>Relationship between kinetic energy (</a:t>
            </a:r>
            <a:r>
              <a:rPr lang="en-US" i="1" dirty="0" smtClean="0">
                <a:cs typeface="Arial" charset="0"/>
              </a:rPr>
              <a:t>KE</a:t>
            </a:r>
            <a:r>
              <a:rPr lang="en-US" dirty="0" smtClean="0">
                <a:cs typeface="Arial" charset="0"/>
              </a:rPr>
              <a:t>) and velocity (</a:t>
            </a:r>
            <a:r>
              <a:rPr lang="en-US" i="1" dirty="0" smtClean="0">
                <a:cs typeface="Arial" charset="0"/>
              </a:rPr>
              <a:t>v</a:t>
            </a:r>
            <a:r>
              <a:rPr lang="en-US" dirty="0" smtClean="0">
                <a:cs typeface="Arial" charset="0"/>
              </a:rPr>
              <a:t>) of the gas particles:</a:t>
            </a:r>
          </a:p>
          <a:p>
            <a:pPr marL="533400" indent="-533400" algn="ctr" eaLnBrk="1" hangingPunct="1">
              <a:lnSpc>
                <a:spcPct val="90000"/>
              </a:lnSpc>
              <a:buNone/>
              <a:defRPr/>
            </a:pPr>
            <a:r>
              <a:rPr lang="en-US" sz="2800" i="1" dirty="0" err="1" smtClean="0">
                <a:cs typeface="Arial" charset="0"/>
              </a:rPr>
              <a:t>KE</a:t>
            </a:r>
            <a:r>
              <a:rPr lang="en-US" sz="2800" baseline="-25000" dirty="0" err="1" smtClean="0">
                <a:cs typeface="Arial" charset="0"/>
              </a:rPr>
              <a:t>av</a:t>
            </a:r>
            <a:r>
              <a:rPr lang="en-US" sz="2800" dirty="0" smtClean="0">
                <a:cs typeface="Arial" charset="0"/>
              </a:rPr>
              <a:t> = ½</a:t>
            </a:r>
            <a:r>
              <a:rPr lang="en-US" sz="2800" i="1" dirty="0" smtClean="0">
                <a:cs typeface="Arial" charset="0"/>
              </a:rPr>
              <a:t>m</a:t>
            </a:r>
            <a:r>
              <a:rPr lang="en-US" sz="2800" dirty="0" smtClean="0">
                <a:cs typeface="Arial" charset="0"/>
              </a:rPr>
              <a:t>(</a:t>
            </a:r>
            <a:r>
              <a:rPr lang="en-US" sz="2800" i="1" dirty="0" err="1" smtClean="0">
                <a:cs typeface="Arial" charset="0"/>
              </a:rPr>
              <a:t>v</a:t>
            </a:r>
            <a:r>
              <a:rPr lang="en-US" sz="2800" baseline="-25000" dirty="0" err="1" smtClean="0">
                <a:cs typeface="Arial" charset="0"/>
              </a:rPr>
              <a:t>av</a:t>
            </a:r>
            <a:r>
              <a:rPr lang="en-US" sz="2800" dirty="0" smtClean="0">
                <a:cs typeface="Arial" charset="0"/>
              </a:rPr>
              <a:t>)</a:t>
            </a:r>
            <a:r>
              <a:rPr lang="en-US" sz="2800" baseline="30000" dirty="0" smtClean="0">
                <a:cs typeface="Arial" charset="0"/>
              </a:rPr>
              <a:t>2</a:t>
            </a:r>
            <a:endParaRPr lang="en-US" sz="2800" dirty="0" smtClean="0">
              <a:cs typeface="Arial" charset="0"/>
            </a:endParaRPr>
          </a:p>
          <a:p>
            <a:pPr marL="1295400" lvl="2" indent="-381000" eaLnBrk="1" hangingPunct="1">
              <a:lnSpc>
                <a:spcPct val="80000"/>
              </a:lnSpc>
              <a:defRPr/>
            </a:pPr>
            <a:endParaRPr lang="en-US" dirty="0" smtClean="0">
              <a:cs typeface="Arial" charset="0"/>
            </a:endParaRPr>
          </a:p>
          <a:p>
            <a:pPr marL="1295400" lvl="2" indent="-381000" eaLnBrk="1" hangingPunct="1">
              <a:lnSpc>
                <a:spcPct val="80000"/>
              </a:lnSpc>
              <a:defRPr/>
            </a:pPr>
            <a:r>
              <a:rPr lang="en-US" dirty="0" smtClean="0">
                <a:cs typeface="Arial" charset="0"/>
              </a:rPr>
              <a:t>The average velocity for gas particles is greater at higher temperatures.</a:t>
            </a:r>
          </a:p>
          <a:p>
            <a:pPr marL="1295400" lvl="2" indent="-381000" eaLnBrk="1" hangingPunct="1">
              <a:lnSpc>
                <a:spcPct val="90000"/>
              </a:lnSpc>
              <a:defRPr/>
            </a:pPr>
            <a:r>
              <a:rPr lang="en-US" dirty="0" smtClean="0">
                <a:cs typeface="Arial" charset="0"/>
              </a:rPr>
              <a:t>Thus, if the particles move faster, they hit the walls of the container more often, resulting in higher pressure.</a:t>
            </a:r>
          </a:p>
          <a:p>
            <a:pPr marL="1295400" lvl="2" indent="-381000" eaLnBrk="1" hangingPunct="1">
              <a:lnSpc>
                <a:spcPct val="80000"/>
              </a:lnSpc>
              <a:defRPr/>
            </a:pPr>
            <a:r>
              <a:rPr lang="en-US" dirty="0" smtClean="0">
                <a:cs typeface="Arial" charset="0"/>
              </a:rPr>
              <a:t>All gases have the same average </a:t>
            </a:r>
            <a:r>
              <a:rPr lang="en-US" i="1" dirty="0" smtClean="0">
                <a:cs typeface="Arial" charset="0"/>
              </a:rPr>
              <a:t>KE</a:t>
            </a:r>
            <a:r>
              <a:rPr lang="en-US" dirty="0" smtClean="0">
                <a:cs typeface="Arial" charset="0"/>
              </a:rPr>
              <a:t> when at the same temperature.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r>
              <a:rPr lang="en-US"/>
              <a:t>9-</a:t>
            </a:r>
            <a:fld id="{B333AB2B-D889-4A49-A303-0EDBEF1E562E}" type="slidenum">
              <a:rPr lang="en-US"/>
              <a:pPr>
                <a:defRPr/>
              </a:pPr>
              <a:t>69</a:t>
            </a:fld>
            <a:endParaRPr lang="en-US"/>
          </a:p>
        </p:txBody>
      </p:sp>
      <p:sp>
        <p:nvSpPr>
          <p:cNvPr id="610306" name="Rectangle 2"/>
          <p:cNvSpPr>
            <a:spLocks noGrp="1" noChangeArrowheads="1"/>
          </p:cNvSpPr>
          <p:nvPr>
            <p:ph type="title"/>
          </p:nvPr>
        </p:nvSpPr>
        <p:spPr>
          <a:xfrm>
            <a:off x="304800" y="0"/>
            <a:ext cx="8458200" cy="1371600"/>
          </a:xfrm>
        </p:spPr>
        <p:txBody>
          <a:bodyPr/>
          <a:lstStyle/>
          <a:p>
            <a:pPr eaLnBrk="1" hangingPunct="1">
              <a:defRPr/>
            </a:pPr>
            <a:r>
              <a:rPr lang="en-US" sz="4000" smtClean="0"/>
              <a:t>Kinetic Energy, Molecular Velocity, and Temperature</a:t>
            </a:r>
          </a:p>
        </p:txBody>
      </p:sp>
      <p:sp>
        <p:nvSpPr>
          <p:cNvPr id="78853" name="Text Box 4"/>
          <p:cNvSpPr txBox="1">
            <a:spLocks noChangeArrowheads="1"/>
          </p:cNvSpPr>
          <p:nvPr/>
        </p:nvSpPr>
        <p:spPr bwMode="auto">
          <a:xfrm>
            <a:off x="6705600" y="2590800"/>
            <a:ext cx="2438400" cy="3381375"/>
          </a:xfrm>
          <a:prstGeom prst="rect">
            <a:avLst/>
          </a:prstGeom>
          <a:noFill/>
          <a:ln w="9525">
            <a:noFill/>
            <a:miter lim="800000"/>
            <a:headEnd/>
            <a:tailEnd/>
          </a:ln>
        </p:spPr>
        <p:txBody>
          <a:bodyPr>
            <a:spAutoFit/>
          </a:bodyPr>
          <a:lstStyle/>
          <a:p>
            <a:pPr>
              <a:spcBef>
                <a:spcPct val="50000"/>
              </a:spcBef>
            </a:pPr>
            <a:r>
              <a:rPr lang="en-US" altLang="en-US" sz="2400" b="1" baseline="0"/>
              <a:t>For a particular gas, </a:t>
            </a:r>
            <a:r>
              <a:rPr lang="en-US" altLang="en-US" sz="2400" b="1" i="1" baseline="0"/>
              <a:t>KE</a:t>
            </a:r>
            <a:r>
              <a:rPr lang="en-US" altLang="en-US" sz="2400" b="1" baseline="0"/>
              <a:t> is related to molecular velocity:</a:t>
            </a:r>
          </a:p>
          <a:p>
            <a:pPr>
              <a:spcBef>
                <a:spcPct val="50000"/>
              </a:spcBef>
            </a:pPr>
            <a:r>
              <a:rPr lang="en-US" altLang="en-US" sz="2400" b="1" i="1" baseline="0">
                <a:solidFill>
                  <a:srgbClr val="FFFF00"/>
                </a:solidFill>
              </a:rPr>
              <a:t>KE</a:t>
            </a:r>
            <a:r>
              <a:rPr lang="en-US" altLang="en-US" sz="2400" b="1">
                <a:solidFill>
                  <a:srgbClr val="FFFF00"/>
                </a:solidFill>
              </a:rPr>
              <a:t>ave</a:t>
            </a:r>
            <a:r>
              <a:rPr lang="en-US" altLang="en-US" sz="2400" b="1" baseline="0">
                <a:solidFill>
                  <a:srgbClr val="FFFF00"/>
                </a:solidFill>
              </a:rPr>
              <a:t>=½</a:t>
            </a:r>
            <a:r>
              <a:rPr lang="en-US" altLang="en-US" sz="2400" b="1" i="1" baseline="0">
                <a:solidFill>
                  <a:srgbClr val="FFFF00"/>
                </a:solidFill>
              </a:rPr>
              <a:t>m</a:t>
            </a:r>
            <a:r>
              <a:rPr lang="en-US" altLang="en-US" sz="2400" b="1" baseline="0">
                <a:solidFill>
                  <a:srgbClr val="FFFF00"/>
                </a:solidFill>
              </a:rPr>
              <a:t>(</a:t>
            </a:r>
            <a:r>
              <a:rPr lang="en-US" altLang="en-US" sz="2400" b="1" i="1" baseline="0">
                <a:solidFill>
                  <a:srgbClr val="FFFF00"/>
                </a:solidFill>
              </a:rPr>
              <a:t>v</a:t>
            </a:r>
            <a:r>
              <a:rPr lang="en-US" altLang="en-US" sz="2400" b="1">
                <a:solidFill>
                  <a:srgbClr val="FFFF00"/>
                </a:solidFill>
              </a:rPr>
              <a:t>ave</a:t>
            </a:r>
            <a:r>
              <a:rPr lang="en-US" altLang="en-US" sz="2400" b="1" baseline="0">
                <a:solidFill>
                  <a:srgbClr val="FFFF00"/>
                </a:solidFill>
              </a:rPr>
              <a:t>)</a:t>
            </a:r>
            <a:r>
              <a:rPr lang="en-US" altLang="en-US" sz="2400" b="1" baseline="30000">
                <a:solidFill>
                  <a:srgbClr val="FFFF00"/>
                </a:solidFill>
              </a:rPr>
              <a:t>2</a:t>
            </a:r>
          </a:p>
          <a:p>
            <a:pPr>
              <a:spcBef>
                <a:spcPct val="50000"/>
              </a:spcBef>
            </a:pPr>
            <a:endParaRPr lang="en-US" altLang="en-US" sz="2400" b="1" baseline="30000"/>
          </a:p>
          <a:p>
            <a:pPr>
              <a:spcBef>
                <a:spcPct val="50000"/>
              </a:spcBef>
            </a:pPr>
            <a:endParaRPr lang="en-US" altLang="en-US" sz="2400" b="1" baseline="30000"/>
          </a:p>
          <a:p>
            <a:pPr>
              <a:spcBef>
                <a:spcPct val="50000"/>
              </a:spcBef>
            </a:pPr>
            <a:endParaRPr lang="en-US" altLang="en-US" sz="2400" b="1" baseline="0">
              <a:solidFill>
                <a:srgbClr val="FFFF00"/>
              </a:solidFill>
            </a:endParaRPr>
          </a:p>
        </p:txBody>
      </p:sp>
      <p:sp>
        <p:nvSpPr>
          <p:cNvPr id="78854" name="Text Box 6"/>
          <p:cNvSpPr txBox="1">
            <a:spLocks noChangeArrowheads="1"/>
          </p:cNvSpPr>
          <p:nvPr/>
        </p:nvSpPr>
        <p:spPr bwMode="auto">
          <a:xfrm>
            <a:off x="2971800" y="55626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9.23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057400"/>
            <a:ext cx="4887545" cy="3429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95809405-94DE-4883-959F-AF91E57F6FD1}" type="slidenum">
              <a:rPr lang="en-US"/>
              <a:pPr>
                <a:defRPr/>
              </a:pPr>
              <a:t>7</a:t>
            </a:fld>
            <a:endParaRPr lang="en-US"/>
          </a:p>
        </p:txBody>
      </p:sp>
      <p:sp>
        <p:nvSpPr>
          <p:cNvPr id="562178" name="Rectangle 2"/>
          <p:cNvSpPr>
            <a:spLocks noGrp="1" noChangeArrowheads="1"/>
          </p:cNvSpPr>
          <p:nvPr>
            <p:ph type="title"/>
          </p:nvPr>
        </p:nvSpPr>
        <p:spPr/>
        <p:txBody>
          <a:bodyPr/>
          <a:lstStyle/>
          <a:p>
            <a:pPr eaLnBrk="1" hangingPunct="1">
              <a:defRPr/>
            </a:pPr>
            <a:r>
              <a:rPr lang="en-US" smtClean="0"/>
              <a:t>Density</a:t>
            </a:r>
          </a:p>
        </p:txBody>
      </p:sp>
      <p:sp>
        <p:nvSpPr>
          <p:cNvPr id="562179" name="Rectangle 3"/>
          <p:cNvSpPr>
            <a:spLocks noGrp="1" noChangeArrowheads="1"/>
          </p:cNvSpPr>
          <p:nvPr>
            <p:ph type="body" sz="half" idx="1"/>
          </p:nvPr>
        </p:nvSpPr>
        <p:spPr/>
        <p:txBody>
          <a:bodyPr/>
          <a:lstStyle/>
          <a:p>
            <a:pPr eaLnBrk="1" hangingPunct="1">
              <a:defRPr/>
            </a:pPr>
            <a:r>
              <a:rPr lang="en-US" sz="2800" smtClean="0"/>
              <a:t>Because of their low densities, gases exist above the Earth and bubble up through liquids.</a:t>
            </a:r>
          </a:p>
        </p:txBody>
      </p:sp>
      <p:sp>
        <p:nvSpPr>
          <p:cNvPr id="9222" name="Text Box 5"/>
          <p:cNvSpPr txBox="1">
            <a:spLocks noChangeArrowheads="1"/>
          </p:cNvSpPr>
          <p:nvPr/>
        </p:nvSpPr>
        <p:spPr bwMode="auto">
          <a:xfrm>
            <a:off x="5943600" y="5029200"/>
            <a:ext cx="22098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9.13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328" y="1597147"/>
            <a:ext cx="3285744" cy="320650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a:t>9-</a:t>
            </a:r>
            <a:fld id="{CBFE60DC-8163-402A-80CB-C318838F38BA}" type="slidenum">
              <a:rPr lang="en-US"/>
              <a:pPr>
                <a:defRPr/>
              </a:pPr>
              <a:t>70</a:t>
            </a:fld>
            <a:endParaRPr lang="en-US"/>
          </a:p>
        </p:txBody>
      </p:sp>
      <p:sp>
        <p:nvSpPr>
          <p:cNvPr id="612354" name="Rectangle 2"/>
          <p:cNvSpPr>
            <a:spLocks noGrp="1" noChangeArrowheads="1"/>
          </p:cNvSpPr>
          <p:nvPr>
            <p:ph type="title"/>
          </p:nvPr>
        </p:nvSpPr>
        <p:spPr/>
        <p:txBody>
          <a:bodyPr/>
          <a:lstStyle/>
          <a:p>
            <a:pPr eaLnBrk="1" hangingPunct="1">
              <a:defRPr/>
            </a:pPr>
            <a:r>
              <a:rPr lang="en-US" sz="4000" smtClean="0"/>
              <a:t>Activity: Kinetic Energy, Molecular Velocity, and Temperature</a:t>
            </a:r>
          </a:p>
        </p:txBody>
      </p:sp>
      <p:sp>
        <p:nvSpPr>
          <p:cNvPr id="612355" name="Rectangle 3"/>
          <p:cNvSpPr>
            <a:spLocks noGrp="1" noChangeArrowheads="1"/>
          </p:cNvSpPr>
          <p:nvPr>
            <p:ph type="body" idx="1"/>
          </p:nvPr>
        </p:nvSpPr>
        <p:spPr>
          <a:xfrm>
            <a:off x="457200" y="1978025"/>
            <a:ext cx="8229600" cy="4117975"/>
          </a:xfrm>
        </p:spPr>
        <p:txBody>
          <a:bodyPr/>
          <a:lstStyle/>
          <a:p>
            <a:pPr marL="609600" indent="-609600" eaLnBrk="1" hangingPunct="1">
              <a:defRPr/>
            </a:pPr>
            <a:r>
              <a:rPr lang="en-US" smtClean="0"/>
              <a:t>Ar, CO</a:t>
            </a:r>
            <a:r>
              <a:rPr lang="en-US" baseline="-25000" smtClean="0"/>
              <a:t>2</a:t>
            </a:r>
            <a:r>
              <a:rPr lang="en-US" smtClean="0"/>
              <a:t>, and H</a:t>
            </a:r>
            <a:r>
              <a:rPr lang="en-US" baseline="-25000" smtClean="0"/>
              <a:t>2</a:t>
            </a:r>
            <a:r>
              <a:rPr lang="en-US" smtClean="0"/>
              <a:t>  all at the same temperature</a:t>
            </a:r>
          </a:p>
          <a:p>
            <a:pPr marL="609600" indent="-609600" eaLnBrk="1" hangingPunct="1">
              <a:defRPr/>
            </a:pPr>
            <a:endParaRPr lang="en-US" smtClean="0"/>
          </a:p>
          <a:p>
            <a:pPr marL="990600" lvl="1" indent="-533400" eaLnBrk="1" hangingPunct="1">
              <a:buFont typeface="Wingdings" pitchFamily="2" charset="2"/>
              <a:buAutoNum type="arabicPeriod"/>
              <a:defRPr/>
            </a:pPr>
            <a:r>
              <a:rPr lang="en-US" smtClean="0"/>
              <a:t>Which of these gases has the greatest average kinetic energy?</a:t>
            </a:r>
          </a:p>
          <a:p>
            <a:pPr marL="990600" lvl="1" indent="-533400" eaLnBrk="1" hangingPunct="1">
              <a:buFont typeface="Wingdings" pitchFamily="2" charset="2"/>
              <a:buNone/>
              <a:defRPr/>
            </a:pPr>
            <a:endParaRPr lang="en-US" smtClean="0"/>
          </a:p>
          <a:p>
            <a:pPr marL="990600" lvl="1" indent="-533400" eaLnBrk="1" hangingPunct="1">
              <a:buFont typeface="Wingdings" pitchFamily="2" charset="2"/>
              <a:buAutoNum type="arabicPeriod" startAt="2"/>
              <a:defRPr/>
            </a:pPr>
            <a:r>
              <a:rPr lang="en-US" smtClean="0"/>
              <a:t>Which has the greatest average velocity?</a:t>
            </a:r>
            <a:endParaRPr lang="en-US" baseline="-25000" smtClean="0"/>
          </a:p>
          <a:p>
            <a:pPr marL="609600" indent="-609600" eaLnBrk="1" hangingPunct="1">
              <a:defRPr/>
            </a:pPr>
            <a:endParaRPr lang="en-US" smtClean="0"/>
          </a:p>
          <a:p>
            <a:pPr marL="609600" indent="-609600" eaLnBrk="1" hangingPunct="1">
              <a:defRPr/>
            </a:pPr>
            <a:endParaRPr lang="en-US" smtClean="0"/>
          </a:p>
        </p:txBody>
      </p:sp>
      <p:sp>
        <p:nvSpPr>
          <p:cNvPr id="612357" name="Text Box 5"/>
          <p:cNvSpPr txBox="1">
            <a:spLocks noChangeArrowheads="1"/>
          </p:cNvSpPr>
          <p:nvPr/>
        </p:nvSpPr>
        <p:spPr bwMode="auto">
          <a:xfrm>
            <a:off x="1447800" y="4572000"/>
            <a:ext cx="5318125" cy="519113"/>
          </a:xfrm>
          <a:prstGeom prst="rect">
            <a:avLst/>
          </a:prstGeom>
          <a:noFill/>
          <a:ln w="9525">
            <a:noFill/>
            <a:miter lim="800000"/>
            <a:headEnd/>
            <a:tailEnd/>
          </a:ln>
        </p:spPr>
        <p:txBody>
          <a:bodyPr wrap="none">
            <a:spAutoFit/>
          </a:bodyPr>
          <a:lstStyle/>
          <a:p>
            <a:r>
              <a:rPr lang="en-US" altLang="en-US" sz="2800" b="1" baseline="0">
                <a:solidFill>
                  <a:srgbClr val="FFFF00"/>
                </a:solidFill>
              </a:rPr>
              <a:t>Same for each since </a:t>
            </a:r>
            <a:r>
              <a:rPr lang="en-US" altLang="en-US" sz="2800" b="1" i="1" baseline="0">
                <a:solidFill>
                  <a:srgbClr val="FFFF00"/>
                </a:solidFill>
              </a:rPr>
              <a:t>T</a:t>
            </a:r>
            <a:r>
              <a:rPr lang="en-US" altLang="en-US" sz="2800" b="1" baseline="0">
                <a:solidFill>
                  <a:srgbClr val="FFFF00"/>
                </a:solidFill>
              </a:rPr>
              <a:t> is the same.</a:t>
            </a:r>
          </a:p>
        </p:txBody>
      </p:sp>
      <p:sp>
        <p:nvSpPr>
          <p:cNvPr id="612358" name="Text Box 6"/>
          <p:cNvSpPr txBox="1">
            <a:spLocks noChangeArrowheads="1"/>
          </p:cNvSpPr>
          <p:nvPr/>
        </p:nvSpPr>
        <p:spPr bwMode="auto">
          <a:xfrm>
            <a:off x="1482725" y="5576888"/>
            <a:ext cx="7018338" cy="519112"/>
          </a:xfrm>
          <a:prstGeom prst="rect">
            <a:avLst/>
          </a:prstGeom>
          <a:noFill/>
          <a:ln w="9525">
            <a:noFill/>
            <a:miter lim="800000"/>
            <a:headEnd/>
            <a:tailEnd/>
          </a:ln>
        </p:spPr>
        <p:txBody>
          <a:bodyPr wrap="none">
            <a:spAutoFit/>
          </a:bodyPr>
          <a:lstStyle/>
          <a:p>
            <a:r>
              <a:rPr lang="en-US" altLang="en-US" sz="2800" b="1" baseline="0">
                <a:solidFill>
                  <a:srgbClr val="FFFF00"/>
                </a:solidFill>
              </a:rPr>
              <a:t>The lightest gas, H</a:t>
            </a:r>
            <a:r>
              <a:rPr lang="en-US" altLang="en-US" sz="2800" b="1">
                <a:solidFill>
                  <a:srgbClr val="FFFF00"/>
                </a:solidFill>
              </a:rPr>
              <a:t>2</a:t>
            </a:r>
            <a:r>
              <a:rPr lang="en-US" altLang="en-US" sz="2800" b="1" baseline="0">
                <a:solidFill>
                  <a:srgbClr val="FFFF00"/>
                </a:solidFill>
              </a:rPr>
              <a:t>, has the greatest velocity.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2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7" grpId="0"/>
      <p:bldP spid="61235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9-</a:t>
            </a:r>
            <a:fld id="{C590E4CA-DFF8-4DE5-8863-3E4E07DEB8FD}" type="slidenum">
              <a:rPr lang="en-US"/>
              <a:pPr>
                <a:defRPr/>
              </a:pPr>
              <a:t>71</a:t>
            </a:fld>
            <a:endParaRPr lang="en-US"/>
          </a:p>
        </p:txBody>
      </p:sp>
      <p:sp>
        <p:nvSpPr>
          <p:cNvPr id="613378" name="Rectangle 2"/>
          <p:cNvSpPr>
            <a:spLocks noGrp="1" noChangeArrowheads="1"/>
          </p:cNvSpPr>
          <p:nvPr>
            <p:ph type="title"/>
          </p:nvPr>
        </p:nvSpPr>
        <p:spPr/>
        <p:txBody>
          <a:bodyPr/>
          <a:lstStyle/>
          <a:p>
            <a:pPr eaLnBrk="1" hangingPunct="1">
              <a:defRPr/>
            </a:pPr>
            <a:r>
              <a:rPr lang="en-US" smtClean="0"/>
              <a:t>Diffusion</a:t>
            </a:r>
          </a:p>
        </p:txBody>
      </p:sp>
      <p:sp>
        <p:nvSpPr>
          <p:cNvPr id="80901" name="Text Box 5"/>
          <p:cNvSpPr txBox="1">
            <a:spLocks noChangeArrowheads="1"/>
          </p:cNvSpPr>
          <p:nvPr/>
        </p:nvSpPr>
        <p:spPr bwMode="auto">
          <a:xfrm>
            <a:off x="7162800" y="3656012"/>
            <a:ext cx="1143000" cy="304800"/>
          </a:xfrm>
          <a:prstGeom prst="rect">
            <a:avLst/>
          </a:prstGeom>
          <a:noFill/>
          <a:ln w="9525">
            <a:noFill/>
            <a:miter lim="800000"/>
            <a:headEnd/>
            <a:tailEnd/>
          </a:ln>
        </p:spPr>
        <p:txBody>
          <a:bodyPr>
            <a:spAutoFit/>
          </a:bodyPr>
          <a:lstStyle/>
          <a:p>
            <a:pPr>
              <a:spcBef>
                <a:spcPct val="50000"/>
              </a:spcBef>
            </a:pPr>
            <a:r>
              <a:rPr lang="en-US" altLang="en-US" sz="1400" b="1" baseline="0"/>
              <a:t>Figure 9.24</a:t>
            </a:r>
          </a:p>
        </p:txBody>
      </p:sp>
      <p:sp>
        <p:nvSpPr>
          <p:cNvPr id="80902" name="Text Box 6"/>
          <p:cNvSpPr txBox="1">
            <a:spLocks noChangeArrowheads="1"/>
          </p:cNvSpPr>
          <p:nvPr/>
        </p:nvSpPr>
        <p:spPr bwMode="auto">
          <a:xfrm>
            <a:off x="6858000" y="54102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9.25</a:t>
            </a:r>
          </a:p>
        </p:txBody>
      </p:sp>
      <p:sp>
        <p:nvSpPr>
          <p:cNvPr id="613383" name="Text Box 7"/>
          <p:cNvSpPr txBox="1">
            <a:spLocks noChangeArrowheads="1"/>
          </p:cNvSpPr>
          <p:nvPr/>
        </p:nvSpPr>
        <p:spPr bwMode="auto">
          <a:xfrm>
            <a:off x="152400" y="5410200"/>
            <a:ext cx="2590800" cy="579438"/>
          </a:xfrm>
          <a:prstGeom prst="rect">
            <a:avLst/>
          </a:prstGeom>
          <a:noFill/>
          <a:ln w="9525">
            <a:noFill/>
            <a:miter lim="800000"/>
            <a:headEnd/>
            <a:tailEnd/>
          </a:ln>
          <a:effectLst/>
        </p:spPr>
        <p:txBody>
          <a:bodyPr>
            <a:spAutoFit/>
          </a:bodyPr>
          <a:lstStyle/>
          <a:p>
            <a:pPr>
              <a:spcBef>
                <a:spcPct val="50000"/>
              </a:spcBef>
              <a:defRPr/>
            </a:pPr>
            <a:r>
              <a:rPr lang="en-US" sz="3200" b="1" i="1" baseline="0" dirty="0">
                <a:effectLst>
                  <a:outerShdw blurRad="38100" dist="38100" dir="2700000" algn="tl">
                    <a:srgbClr val="000000"/>
                  </a:outerShdw>
                </a:effectLst>
              </a:rPr>
              <a:t>m</a:t>
            </a:r>
            <a:r>
              <a:rPr lang="en-US" sz="3200" b="1" dirty="0">
                <a:effectLst>
                  <a:outerShdw blurRad="38100" dist="38100" dir="2700000" algn="tl">
                    <a:srgbClr val="000000"/>
                  </a:outerShdw>
                </a:effectLst>
              </a:rPr>
              <a:t>1</a:t>
            </a:r>
            <a:r>
              <a:rPr lang="en-US" sz="3200" b="1" i="1" baseline="0" dirty="0">
                <a:effectLst>
                  <a:outerShdw blurRad="38100" dist="38100" dir="2700000" algn="tl">
                    <a:srgbClr val="000000"/>
                  </a:outerShdw>
                </a:effectLst>
              </a:rPr>
              <a:t>v</a:t>
            </a:r>
            <a:r>
              <a:rPr lang="en-US" sz="3200" b="1" dirty="0">
                <a:effectLst>
                  <a:outerShdw blurRad="38100" dist="38100" dir="2700000" algn="tl">
                    <a:srgbClr val="000000"/>
                  </a:outerShdw>
                </a:effectLst>
              </a:rPr>
              <a:t>1</a:t>
            </a:r>
            <a:r>
              <a:rPr lang="en-US" sz="3200" b="1" baseline="30000" dirty="0">
                <a:effectLst>
                  <a:outerShdw blurRad="38100" dist="38100" dir="2700000" algn="tl">
                    <a:srgbClr val="000000"/>
                  </a:outerShdw>
                </a:effectLst>
              </a:rPr>
              <a:t>2</a:t>
            </a:r>
            <a:r>
              <a:rPr lang="en-US" sz="3200" b="1" baseline="0" dirty="0">
                <a:effectLst>
                  <a:outerShdw blurRad="38100" dist="38100" dir="2700000" algn="tl">
                    <a:srgbClr val="000000"/>
                  </a:outerShdw>
                </a:effectLst>
              </a:rPr>
              <a:t> = </a:t>
            </a:r>
            <a:r>
              <a:rPr lang="en-US" sz="3200" b="1" i="1" baseline="0" dirty="0">
                <a:effectLst>
                  <a:outerShdw blurRad="38100" dist="38100" dir="2700000" algn="tl">
                    <a:srgbClr val="000000"/>
                  </a:outerShdw>
                </a:effectLst>
              </a:rPr>
              <a:t>m</a:t>
            </a:r>
            <a:r>
              <a:rPr lang="en-US" sz="3200" b="1" dirty="0">
                <a:effectLst>
                  <a:outerShdw blurRad="38100" dist="38100" dir="2700000" algn="tl">
                    <a:srgbClr val="000000"/>
                  </a:outerShdw>
                </a:effectLst>
              </a:rPr>
              <a:t>2</a:t>
            </a:r>
            <a:r>
              <a:rPr lang="en-US" sz="3200" b="1" i="1" baseline="0" dirty="0">
                <a:effectLst>
                  <a:outerShdw blurRad="38100" dist="38100" dir="2700000" algn="tl">
                    <a:srgbClr val="000000"/>
                  </a:outerShdw>
                </a:effectLst>
              </a:rPr>
              <a:t>v</a:t>
            </a:r>
            <a:r>
              <a:rPr lang="en-US" sz="3200" b="1" dirty="0">
                <a:effectLst>
                  <a:outerShdw blurRad="38100" dist="38100" dir="2700000" algn="tl">
                    <a:srgbClr val="000000"/>
                  </a:outerShdw>
                </a:effectLst>
              </a:rPr>
              <a:t>2</a:t>
            </a:r>
            <a:r>
              <a:rPr lang="en-US" sz="3200" b="1" baseline="30000" dirty="0">
                <a:effectLst>
                  <a:outerShdw blurRad="38100" dist="38100" dir="2700000" algn="tl">
                    <a:srgbClr val="000000"/>
                  </a:outerShdw>
                </a:effectLst>
              </a:rPr>
              <a:t>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371600"/>
            <a:ext cx="4693265"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731394"/>
            <a:ext cx="3810000" cy="1288406"/>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146581B1-231F-4441-8B71-3403CFF8EF77}" type="slidenum">
              <a:rPr lang="en-US"/>
              <a:pPr>
                <a:defRPr/>
              </a:pPr>
              <a:t>72</a:t>
            </a:fld>
            <a:endParaRPr lang="en-US"/>
          </a:p>
        </p:txBody>
      </p:sp>
      <p:sp>
        <p:nvSpPr>
          <p:cNvPr id="614402" name="Rectangle 2"/>
          <p:cNvSpPr>
            <a:spLocks noGrp="1" noChangeArrowheads="1"/>
          </p:cNvSpPr>
          <p:nvPr>
            <p:ph type="title"/>
          </p:nvPr>
        </p:nvSpPr>
        <p:spPr/>
        <p:txBody>
          <a:bodyPr/>
          <a:lstStyle/>
          <a:p>
            <a:pPr eaLnBrk="1" hangingPunct="1">
              <a:defRPr/>
            </a:pPr>
            <a:r>
              <a:rPr lang="en-US" smtClean="0"/>
              <a:t>Effusion</a:t>
            </a:r>
          </a:p>
        </p:txBody>
      </p:sp>
      <p:sp>
        <p:nvSpPr>
          <p:cNvPr id="614403" name="Rectangle 3"/>
          <p:cNvSpPr>
            <a:spLocks noGrp="1" noChangeArrowheads="1"/>
          </p:cNvSpPr>
          <p:nvPr>
            <p:ph type="body" sz="half" idx="1"/>
          </p:nvPr>
        </p:nvSpPr>
        <p:spPr/>
        <p:txBody>
          <a:bodyPr/>
          <a:lstStyle/>
          <a:p>
            <a:pPr eaLnBrk="1" hangingPunct="1">
              <a:defRPr/>
            </a:pPr>
            <a:r>
              <a:rPr lang="en-US" sz="2800" smtClean="0"/>
              <a:t>A helium balloon loses volume more quickly than an “air” balloon because helium effuses through the balloon’s pores more quickly.</a:t>
            </a:r>
          </a:p>
        </p:txBody>
      </p:sp>
      <p:sp>
        <p:nvSpPr>
          <p:cNvPr id="81926" name="Text Box 5"/>
          <p:cNvSpPr txBox="1">
            <a:spLocks noChangeArrowheads="1"/>
          </p:cNvSpPr>
          <p:nvPr/>
        </p:nvSpPr>
        <p:spPr bwMode="auto">
          <a:xfrm>
            <a:off x="6019800" y="45720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9.26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004" y="1752600"/>
            <a:ext cx="3136392" cy="271719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a:t>9-</a:t>
            </a:r>
            <a:fld id="{33BB59B2-3154-416B-9854-95D371802E6E}" type="slidenum">
              <a:rPr lang="en-US"/>
              <a:pPr>
                <a:defRPr/>
              </a:pPr>
              <a:t>73</a:t>
            </a:fld>
            <a:endParaRPr lang="en-US"/>
          </a:p>
        </p:txBody>
      </p:sp>
      <p:sp>
        <p:nvSpPr>
          <p:cNvPr id="615426" name="Rectangle 2"/>
          <p:cNvSpPr>
            <a:spLocks noGrp="1" noChangeArrowheads="1"/>
          </p:cNvSpPr>
          <p:nvPr>
            <p:ph type="title"/>
          </p:nvPr>
        </p:nvSpPr>
        <p:spPr>
          <a:xfrm>
            <a:off x="457200" y="0"/>
            <a:ext cx="8458200" cy="1371600"/>
          </a:xfrm>
        </p:spPr>
        <p:txBody>
          <a:bodyPr/>
          <a:lstStyle/>
          <a:p>
            <a:pPr eaLnBrk="1" hangingPunct="1">
              <a:defRPr/>
            </a:pPr>
            <a:r>
              <a:rPr lang="en-US" smtClean="0"/>
              <a:t>Activity:  Diffusion and Effusion</a:t>
            </a:r>
          </a:p>
        </p:txBody>
      </p:sp>
      <p:sp>
        <p:nvSpPr>
          <p:cNvPr id="615427" name="Rectangle 3"/>
          <p:cNvSpPr>
            <a:spLocks noGrp="1" noChangeArrowheads="1"/>
          </p:cNvSpPr>
          <p:nvPr>
            <p:ph type="body" idx="1"/>
          </p:nvPr>
        </p:nvSpPr>
        <p:spPr>
          <a:xfrm>
            <a:off x="457200" y="1444625"/>
            <a:ext cx="8229600" cy="4117975"/>
          </a:xfrm>
        </p:spPr>
        <p:txBody>
          <a:bodyPr/>
          <a:lstStyle/>
          <a:p>
            <a:pPr marL="609600" indent="-609600" eaLnBrk="1" hangingPunct="1">
              <a:defRPr/>
            </a:pPr>
            <a:r>
              <a:rPr lang="en-US" smtClean="0"/>
              <a:t>Ar, CO</a:t>
            </a:r>
            <a:r>
              <a:rPr lang="en-US" baseline="-25000" smtClean="0"/>
              <a:t>2</a:t>
            </a:r>
            <a:r>
              <a:rPr lang="en-US" smtClean="0"/>
              <a:t>, and H</a:t>
            </a:r>
            <a:r>
              <a:rPr lang="en-US" baseline="-25000" smtClean="0"/>
              <a:t>2</a:t>
            </a:r>
            <a:r>
              <a:rPr lang="en-US" smtClean="0"/>
              <a:t>  all at the same temperature</a:t>
            </a:r>
          </a:p>
          <a:p>
            <a:pPr marL="609600" indent="-609600" eaLnBrk="1" hangingPunct="1">
              <a:defRPr/>
            </a:pPr>
            <a:endParaRPr lang="en-US" smtClean="0"/>
          </a:p>
          <a:p>
            <a:pPr marL="990600" lvl="1" indent="-533400" eaLnBrk="1" hangingPunct="1">
              <a:buFont typeface="Wingdings" pitchFamily="2" charset="2"/>
              <a:buAutoNum type="arabicPeriod"/>
              <a:defRPr/>
            </a:pPr>
            <a:r>
              <a:rPr lang="en-US" smtClean="0"/>
              <a:t>Which of these gases diffuses at the greatest rate?</a:t>
            </a:r>
          </a:p>
          <a:p>
            <a:pPr marL="990600" lvl="1" indent="-533400" eaLnBrk="1" hangingPunct="1">
              <a:buFont typeface="Wingdings" pitchFamily="2" charset="2"/>
              <a:buAutoNum type="arabicPeriod"/>
              <a:defRPr/>
            </a:pPr>
            <a:endParaRPr lang="en-US" smtClean="0"/>
          </a:p>
          <a:p>
            <a:pPr marL="990600" lvl="1" indent="-533400" eaLnBrk="1" hangingPunct="1">
              <a:buFont typeface="Wingdings" pitchFamily="2" charset="2"/>
              <a:buAutoNum type="arabicPeriod"/>
              <a:defRPr/>
            </a:pPr>
            <a:r>
              <a:rPr lang="en-US" smtClean="0"/>
              <a:t>Which of these gases effuses at the greatest rate?</a:t>
            </a:r>
          </a:p>
          <a:p>
            <a:pPr marL="990600" lvl="1" indent="-533400" eaLnBrk="1" hangingPunct="1">
              <a:buFont typeface="Wingdings" pitchFamily="2" charset="2"/>
              <a:buAutoNum type="arabicPeriod"/>
              <a:defRPr/>
            </a:pPr>
            <a:endParaRPr lang="en-US" baseline="-25000" smtClean="0"/>
          </a:p>
          <a:p>
            <a:pPr marL="609600" indent="-609600" eaLnBrk="1" hangingPunct="1">
              <a:defRPr/>
            </a:pPr>
            <a:endParaRPr lang="en-US" smtClean="0"/>
          </a:p>
          <a:p>
            <a:pPr marL="609600" indent="-609600" eaLnBrk="1" hangingPunct="1">
              <a:defRPr/>
            </a:pPr>
            <a:endParaRPr lang="en-US" smtClean="0"/>
          </a:p>
        </p:txBody>
      </p:sp>
      <p:sp>
        <p:nvSpPr>
          <p:cNvPr id="615428" name="Text Box 4"/>
          <p:cNvSpPr txBox="1">
            <a:spLocks noChangeArrowheads="1"/>
          </p:cNvSpPr>
          <p:nvPr/>
        </p:nvSpPr>
        <p:spPr bwMode="auto">
          <a:xfrm>
            <a:off x="1439863" y="3962400"/>
            <a:ext cx="7504112" cy="519113"/>
          </a:xfrm>
          <a:prstGeom prst="rect">
            <a:avLst/>
          </a:prstGeom>
          <a:noFill/>
          <a:ln w="9525">
            <a:noFill/>
            <a:miter lim="800000"/>
            <a:headEnd/>
            <a:tailEnd/>
          </a:ln>
        </p:spPr>
        <p:txBody>
          <a:bodyPr wrap="none">
            <a:spAutoFit/>
          </a:bodyPr>
          <a:lstStyle/>
          <a:p>
            <a:r>
              <a:rPr lang="en-US" altLang="en-US" sz="2800" b="1" baseline="0">
                <a:solidFill>
                  <a:srgbClr val="FFFF00"/>
                </a:solidFill>
              </a:rPr>
              <a:t>The lightest gas, H</a:t>
            </a:r>
            <a:r>
              <a:rPr lang="en-US" altLang="en-US" sz="2800" b="1">
                <a:solidFill>
                  <a:srgbClr val="FFFF00"/>
                </a:solidFill>
              </a:rPr>
              <a:t>2</a:t>
            </a:r>
            <a:r>
              <a:rPr lang="en-US" altLang="en-US" sz="2800" b="1" baseline="0">
                <a:solidFill>
                  <a:srgbClr val="FFFF00"/>
                </a:solidFill>
              </a:rPr>
              <a:t>, diffuses at the greatest rate.</a:t>
            </a:r>
          </a:p>
        </p:txBody>
      </p:sp>
      <p:sp>
        <p:nvSpPr>
          <p:cNvPr id="615429" name="Text Box 5"/>
          <p:cNvSpPr txBox="1">
            <a:spLocks noChangeArrowheads="1"/>
          </p:cNvSpPr>
          <p:nvPr/>
        </p:nvSpPr>
        <p:spPr bwMode="auto">
          <a:xfrm>
            <a:off x="1439863" y="5348288"/>
            <a:ext cx="7364412" cy="519112"/>
          </a:xfrm>
          <a:prstGeom prst="rect">
            <a:avLst/>
          </a:prstGeom>
          <a:noFill/>
          <a:ln w="9525">
            <a:noFill/>
            <a:miter lim="800000"/>
            <a:headEnd/>
            <a:tailEnd/>
          </a:ln>
        </p:spPr>
        <p:txBody>
          <a:bodyPr wrap="none">
            <a:spAutoFit/>
          </a:bodyPr>
          <a:lstStyle/>
          <a:p>
            <a:r>
              <a:rPr lang="en-US" altLang="en-US" sz="2800" b="1" baseline="0">
                <a:solidFill>
                  <a:srgbClr val="FFFF00"/>
                </a:solidFill>
              </a:rPr>
              <a:t>The lightest gas, H</a:t>
            </a:r>
            <a:r>
              <a:rPr lang="en-US" altLang="en-US" sz="2800" b="1">
                <a:solidFill>
                  <a:srgbClr val="FFFF00"/>
                </a:solidFill>
              </a:rPr>
              <a:t>2</a:t>
            </a:r>
            <a:r>
              <a:rPr lang="en-US" altLang="en-US" sz="2800" b="1" baseline="0">
                <a:solidFill>
                  <a:srgbClr val="FFFF00"/>
                </a:solidFill>
              </a:rPr>
              <a:t>, effuses at the greatest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p:bldP spid="6154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8F427D29-17EB-4177-AD39-6C74491CA404}" type="slidenum">
              <a:rPr lang="en-US"/>
              <a:pPr>
                <a:defRPr/>
              </a:pPr>
              <a:t>74</a:t>
            </a:fld>
            <a:endParaRPr lang="en-US"/>
          </a:p>
        </p:txBody>
      </p:sp>
      <p:sp>
        <p:nvSpPr>
          <p:cNvPr id="779266" name="Rectangle 2"/>
          <p:cNvSpPr>
            <a:spLocks noGrp="1" noChangeArrowheads="1"/>
          </p:cNvSpPr>
          <p:nvPr>
            <p:ph type="title"/>
          </p:nvPr>
        </p:nvSpPr>
        <p:spPr>
          <a:xfrm>
            <a:off x="457200" y="152400"/>
            <a:ext cx="8229600" cy="533400"/>
          </a:xfrm>
        </p:spPr>
        <p:txBody>
          <a:bodyPr/>
          <a:lstStyle/>
          <a:p>
            <a:pPr eaLnBrk="1" hangingPunct="1">
              <a:defRPr/>
            </a:pPr>
            <a:r>
              <a:rPr lang="en-US" sz="4000" dirty="0" smtClean="0"/>
              <a:t>9.5 Gases and Chemical Reactions</a:t>
            </a:r>
          </a:p>
        </p:txBody>
      </p:sp>
      <p:sp>
        <p:nvSpPr>
          <p:cNvPr id="779267" name="Rectangle 3"/>
          <p:cNvSpPr>
            <a:spLocks noGrp="1" noChangeArrowheads="1"/>
          </p:cNvSpPr>
          <p:nvPr>
            <p:ph type="body" sz="half" idx="1"/>
          </p:nvPr>
        </p:nvSpPr>
        <p:spPr>
          <a:xfrm>
            <a:off x="152400" y="1219200"/>
            <a:ext cx="8763000" cy="3124200"/>
          </a:xfrm>
        </p:spPr>
        <p:txBody>
          <a:bodyPr/>
          <a:lstStyle/>
          <a:p>
            <a:pPr marL="533400" indent="-533400" eaLnBrk="1" hangingPunct="1">
              <a:defRPr/>
            </a:pPr>
            <a:r>
              <a:rPr lang="en-US" sz="2800" smtClean="0">
                <a:cs typeface="Arial" charset="0"/>
              </a:rPr>
              <a:t>Product volume from reactant volume</a:t>
            </a:r>
          </a:p>
          <a:p>
            <a:pPr marL="914400" lvl="1" indent="-457200" eaLnBrk="1" hangingPunct="1">
              <a:defRPr/>
            </a:pPr>
            <a:r>
              <a:rPr lang="en-US" smtClean="0">
                <a:cs typeface="Arial" charset="0"/>
              </a:rPr>
              <a:t>When we have gaseous reactants and products, we can use the ideal gas law to convert between volume and moles:</a:t>
            </a:r>
          </a:p>
          <a:p>
            <a:pPr marL="914400" lvl="1" indent="-457200" eaLnBrk="1" hangingPunct="1">
              <a:defRPr/>
            </a:pPr>
            <a:endParaRPr lang="en-US" smtClean="0">
              <a:cs typeface="Arial" charset="0"/>
            </a:endParaRPr>
          </a:p>
        </p:txBody>
      </p:sp>
      <p:graphicFrame>
        <p:nvGraphicFramePr>
          <p:cNvPr id="83973" name="Object 20"/>
          <p:cNvGraphicFramePr>
            <a:graphicFrameLocks noChangeAspect="1"/>
          </p:cNvGraphicFramePr>
          <p:nvPr/>
        </p:nvGraphicFramePr>
        <p:xfrm>
          <a:off x="3200400" y="3429000"/>
          <a:ext cx="1747838" cy="2590800"/>
        </p:xfrm>
        <a:graphic>
          <a:graphicData uri="http://schemas.openxmlformats.org/presentationml/2006/ole">
            <mc:AlternateContent xmlns:mc="http://schemas.openxmlformats.org/markup-compatibility/2006">
              <mc:Choice xmlns:v="urn:schemas-microsoft-com:vml" Requires="v">
                <p:oleObj spid="_x0000_s83988" name="Equation" r:id="rId4" imgW="685800" imgH="1016000" progId="Equation.DSMT4">
                  <p:embed/>
                </p:oleObj>
              </mc:Choice>
              <mc:Fallback>
                <p:oleObj name="Equation" r:id="rId4" imgW="685800" imgH="10160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29000"/>
                        <a:ext cx="1747838"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r>
              <a:rPr lang="en-US"/>
              <a:t>9-</a:t>
            </a:r>
            <a:fld id="{258F8A97-9150-4B57-9175-E2524CE0E54C}" type="slidenum">
              <a:rPr lang="en-US"/>
              <a:pPr>
                <a:defRPr/>
              </a:pPr>
              <a:t>75</a:t>
            </a:fld>
            <a:endParaRPr lang="en-US"/>
          </a:p>
        </p:txBody>
      </p:sp>
      <p:sp>
        <p:nvSpPr>
          <p:cNvPr id="781314" name="Rectangle 2"/>
          <p:cNvSpPr>
            <a:spLocks noGrp="1" noChangeArrowheads="1"/>
          </p:cNvSpPr>
          <p:nvPr>
            <p:ph type="title"/>
          </p:nvPr>
        </p:nvSpPr>
        <p:spPr>
          <a:xfrm>
            <a:off x="0" y="0"/>
            <a:ext cx="9144000" cy="838200"/>
          </a:xfrm>
        </p:spPr>
        <p:txBody>
          <a:bodyPr/>
          <a:lstStyle/>
          <a:p>
            <a:pPr eaLnBrk="1" hangingPunct="1">
              <a:defRPr/>
            </a:pPr>
            <a:r>
              <a:rPr lang="en-US" sz="4000" smtClean="0"/>
              <a:t>Gases and Chemical Reactions</a:t>
            </a:r>
          </a:p>
        </p:txBody>
      </p:sp>
      <p:pic>
        <p:nvPicPr>
          <p:cNvPr id="84996" name="Picture 38" descr="bau11072_ta09_11-generic"/>
          <p:cNvPicPr>
            <a:picLocks noGrp="1" noChangeAspect="1" noChangeArrowheads="1"/>
          </p:cNvPicPr>
          <p:nvPr>
            <p:ph sz="half" idx="1"/>
          </p:nvPr>
        </p:nvPicPr>
        <p:blipFill>
          <a:blip r:embed="rId3" cstate="print"/>
          <a:srcRect/>
          <a:stretch>
            <a:fillRect/>
          </a:stretch>
        </p:blipFill>
        <p:spPr>
          <a:xfrm>
            <a:off x="381000" y="3733800"/>
            <a:ext cx="8534400" cy="1042988"/>
          </a:xfrm>
          <a:noFill/>
        </p:spPr>
      </p:pic>
      <p:sp>
        <p:nvSpPr>
          <p:cNvPr id="84997" name="Text Box 5"/>
          <p:cNvSpPr txBox="1">
            <a:spLocks noChangeArrowheads="1"/>
          </p:cNvSpPr>
          <p:nvPr/>
        </p:nvSpPr>
        <p:spPr bwMode="auto">
          <a:xfrm>
            <a:off x="1981200" y="6400800"/>
            <a:ext cx="184150" cy="244475"/>
          </a:xfrm>
          <a:prstGeom prst="rect">
            <a:avLst/>
          </a:prstGeom>
          <a:noFill/>
          <a:ln w="9525">
            <a:noFill/>
            <a:miter lim="800000"/>
            <a:headEnd/>
            <a:tailEnd/>
          </a:ln>
        </p:spPr>
        <p:txBody>
          <a:bodyPr wrap="none">
            <a:spAutoFit/>
          </a:bodyPr>
          <a:lstStyle/>
          <a:p>
            <a:pPr eaLnBrk="1" hangingPunct="1"/>
            <a:endParaRPr lang="en-US" altLang="en-US" sz="1000" baseline="0">
              <a:latin typeface="Arial" charset="0"/>
            </a:endParaRPr>
          </a:p>
        </p:txBody>
      </p:sp>
      <p:sp>
        <p:nvSpPr>
          <p:cNvPr id="84998" name="Text Box 26"/>
          <p:cNvSpPr txBox="1">
            <a:spLocks noChangeArrowheads="1"/>
          </p:cNvSpPr>
          <p:nvPr/>
        </p:nvSpPr>
        <p:spPr bwMode="auto">
          <a:xfrm>
            <a:off x="249238" y="4800600"/>
            <a:ext cx="5618162" cy="457200"/>
          </a:xfrm>
          <a:prstGeom prst="rect">
            <a:avLst/>
          </a:prstGeom>
          <a:noFill/>
          <a:ln w="9525">
            <a:noFill/>
            <a:miter lim="800000"/>
            <a:headEnd/>
            <a:tailEnd/>
          </a:ln>
        </p:spPr>
        <p:txBody>
          <a:bodyPr wrap="none">
            <a:spAutoFit/>
          </a:bodyPr>
          <a:lstStyle/>
          <a:p>
            <a:pPr eaLnBrk="1" hangingPunct="1"/>
            <a:r>
              <a:rPr lang="en-US" altLang="en-US" sz="2400" b="1" baseline="0" dirty="0"/>
              <a:t>Modifying the pattern to include volume: </a:t>
            </a:r>
          </a:p>
        </p:txBody>
      </p:sp>
      <p:sp>
        <p:nvSpPr>
          <p:cNvPr id="84999" name="Text Box 27"/>
          <p:cNvSpPr txBox="1">
            <a:spLocks noChangeArrowheads="1"/>
          </p:cNvSpPr>
          <p:nvPr/>
        </p:nvSpPr>
        <p:spPr bwMode="auto">
          <a:xfrm>
            <a:off x="258763" y="2911475"/>
            <a:ext cx="8885237" cy="822325"/>
          </a:xfrm>
          <a:prstGeom prst="rect">
            <a:avLst/>
          </a:prstGeom>
          <a:noFill/>
          <a:ln w="9525">
            <a:noFill/>
            <a:miter lim="800000"/>
            <a:headEnd/>
            <a:tailEnd/>
          </a:ln>
        </p:spPr>
        <p:txBody>
          <a:bodyPr>
            <a:spAutoFit/>
          </a:bodyPr>
          <a:lstStyle/>
          <a:p>
            <a:pPr eaLnBrk="1" hangingPunct="1"/>
            <a:r>
              <a:rPr lang="en-US" altLang="en-US" sz="2400" b="1" baseline="0" dirty="0"/>
              <a:t>Remember the steps we used to determine the mass of a reactant or product:</a:t>
            </a:r>
          </a:p>
        </p:txBody>
      </p:sp>
      <p:pic>
        <p:nvPicPr>
          <p:cNvPr id="85000" name="Picture 40" descr="bau11072_ta09_12-generic"/>
          <p:cNvPicPr>
            <a:picLocks noGrp="1" noChangeAspect="1" noChangeArrowheads="1"/>
          </p:cNvPicPr>
          <p:nvPr>
            <p:ph sz="half" idx="2"/>
          </p:nvPr>
        </p:nvPicPr>
        <p:blipFill>
          <a:blip r:embed="rId4" cstate="print"/>
          <a:srcRect/>
          <a:stretch>
            <a:fillRect/>
          </a:stretch>
        </p:blipFill>
        <p:spPr>
          <a:xfrm>
            <a:off x="304800" y="5295900"/>
            <a:ext cx="8610600" cy="1028700"/>
          </a:xfrm>
          <a:noFill/>
        </p:spPr>
      </p:pic>
      <p:sp>
        <p:nvSpPr>
          <p:cNvPr id="85001" name="Text Box 44"/>
          <p:cNvSpPr txBox="1">
            <a:spLocks noChangeArrowheads="1"/>
          </p:cNvSpPr>
          <p:nvPr/>
        </p:nvSpPr>
        <p:spPr bwMode="auto">
          <a:xfrm>
            <a:off x="304800" y="1065213"/>
            <a:ext cx="8702675" cy="822325"/>
          </a:xfrm>
          <a:prstGeom prst="rect">
            <a:avLst/>
          </a:prstGeom>
          <a:noFill/>
          <a:ln w="9525">
            <a:noFill/>
            <a:miter lim="800000"/>
            <a:headEnd/>
            <a:tailEnd/>
          </a:ln>
        </p:spPr>
        <p:txBody>
          <a:bodyPr>
            <a:spAutoFit/>
          </a:bodyPr>
          <a:lstStyle/>
          <a:p>
            <a:r>
              <a:rPr lang="en-US" altLang="en-US" sz="2400" b="1" baseline="0"/>
              <a:t>The ideal gas law allows us to predict the volume of a reactant or a product from the amount of another substance in a reaction: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911350"/>
            <a:ext cx="6591094" cy="967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99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0DDF51C7-B4D9-4EB1-B4C1-E3DF99858880}" type="slidenum">
              <a:rPr lang="en-US"/>
              <a:pPr>
                <a:defRPr/>
              </a:pPr>
              <a:t>76</a:t>
            </a:fld>
            <a:endParaRPr lang="en-US"/>
          </a:p>
        </p:txBody>
      </p:sp>
      <p:sp>
        <p:nvSpPr>
          <p:cNvPr id="783362" name="Rectangle 2"/>
          <p:cNvSpPr>
            <a:spLocks noGrp="1" noChangeArrowheads="1"/>
          </p:cNvSpPr>
          <p:nvPr>
            <p:ph type="title"/>
          </p:nvPr>
        </p:nvSpPr>
        <p:spPr>
          <a:xfrm>
            <a:off x="304800" y="152400"/>
            <a:ext cx="8686800" cy="609600"/>
          </a:xfrm>
        </p:spPr>
        <p:txBody>
          <a:bodyPr/>
          <a:lstStyle/>
          <a:p>
            <a:pPr eaLnBrk="1" hangingPunct="1">
              <a:defRPr/>
            </a:pPr>
            <a:r>
              <a:rPr lang="en-US" smtClean="0"/>
              <a:t>Activity: Gas Reactions</a:t>
            </a:r>
          </a:p>
        </p:txBody>
      </p:sp>
      <p:sp>
        <p:nvSpPr>
          <p:cNvPr id="783363" name="Rectangle 3"/>
          <p:cNvSpPr>
            <a:spLocks noGrp="1" noChangeArrowheads="1"/>
          </p:cNvSpPr>
          <p:nvPr>
            <p:ph type="body" sz="half" idx="1"/>
          </p:nvPr>
        </p:nvSpPr>
        <p:spPr>
          <a:xfrm>
            <a:off x="152400" y="838200"/>
            <a:ext cx="8839200" cy="4648200"/>
          </a:xfrm>
        </p:spPr>
        <p:txBody>
          <a:bodyPr/>
          <a:lstStyle/>
          <a:p>
            <a:pPr marL="533400" indent="-533400" eaLnBrk="1" hangingPunct="1">
              <a:defRPr/>
            </a:pPr>
            <a:r>
              <a:rPr lang="en-US" sz="2800" dirty="0" smtClean="0">
                <a:cs typeface="Arial" charset="0"/>
              </a:rPr>
              <a:t>A sample of hydrogen gas has a volume of 7.49 L at a pressure of 22.0 </a:t>
            </a:r>
            <a:r>
              <a:rPr lang="en-US" sz="2800" dirty="0" err="1" smtClean="0">
                <a:cs typeface="Arial" charset="0"/>
              </a:rPr>
              <a:t>atm</a:t>
            </a:r>
            <a:r>
              <a:rPr lang="en-US" sz="2800" dirty="0" smtClean="0">
                <a:cs typeface="Arial" charset="0"/>
              </a:rPr>
              <a:t> and a temperature of 32.0°C.  What volume of gaseous water is produced by the following reaction at 125.0°C and 0.975 </a:t>
            </a:r>
            <a:r>
              <a:rPr lang="en-US" sz="2800" dirty="0" err="1" smtClean="0">
                <a:cs typeface="Arial" charset="0"/>
              </a:rPr>
              <a:t>atm</a:t>
            </a:r>
            <a:r>
              <a:rPr lang="en-US" sz="2800" dirty="0" smtClean="0">
                <a:cs typeface="Arial" charset="0"/>
              </a:rPr>
              <a:t>, if all the hydrogen gas reacts with iron(III) oxide?</a:t>
            </a:r>
          </a:p>
          <a:p>
            <a:pPr marL="533400" indent="-533400" algn="ctr" eaLnBrk="1" hangingPunct="1">
              <a:lnSpc>
                <a:spcPct val="90000"/>
              </a:lnSpc>
              <a:buClr>
                <a:schemeClr val="tx1"/>
              </a:buClr>
              <a:buFont typeface="Wingdings" pitchFamily="2" charset="2"/>
              <a:buNone/>
              <a:defRPr/>
            </a:pPr>
            <a:r>
              <a:rPr lang="en-US" sz="2800" dirty="0" smtClean="0">
                <a:cs typeface="Arial" charset="0"/>
              </a:rPr>
              <a:t>Fe</a:t>
            </a:r>
            <a:r>
              <a:rPr lang="en-US" sz="2800" baseline="-25000" dirty="0" smtClean="0">
                <a:cs typeface="Arial" charset="0"/>
              </a:rPr>
              <a:t>2</a:t>
            </a:r>
            <a:r>
              <a:rPr lang="en-US" sz="2800" dirty="0" smtClean="0">
                <a:cs typeface="Arial" charset="0"/>
              </a:rPr>
              <a:t>O</a:t>
            </a:r>
            <a:r>
              <a:rPr lang="en-US" sz="2800" baseline="-25000" dirty="0" smtClean="0">
                <a:cs typeface="Arial" charset="0"/>
              </a:rPr>
              <a:t>3</a:t>
            </a:r>
            <a:r>
              <a:rPr lang="en-US" sz="2800" dirty="0" smtClean="0">
                <a:cs typeface="Arial" charset="0"/>
              </a:rPr>
              <a:t>(</a:t>
            </a:r>
            <a:r>
              <a:rPr lang="en-US" sz="2800" i="1" dirty="0" smtClean="0">
                <a:cs typeface="Arial" charset="0"/>
              </a:rPr>
              <a:t>s</a:t>
            </a:r>
            <a:r>
              <a:rPr lang="en-US" sz="2800" dirty="0" smtClean="0">
                <a:cs typeface="Arial" charset="0"/>
              </a:rPr>
              <a:t>) + 3 H</a:t>
            </a:r>
            <a:r>
              <a:rPr lang="en-US" sz="2800" baseline="-25000" dirty="0" smtClean="0">
                <a:cs typeface="Arial" charset="0"/>
              </a:rPr>
              <a:t>2</a:t>
            </a:r>
            <a:r>
              <a:rPr lang="en-US" sz="2800" dirty="0" smtClean="0">
                <a:cs typeface="Arial" charset="0"/>
              </a:rPr>
              <a:t>(</a:t>
            </a:r>
            <a:r>
              <a:rPr lang="en-US" sz="2800" i="1" dirty="0" smtClean="0">
                <a:cs typeface="Arial" charset="0"/>
              </a:rPr>
              <a:t>g</a:t>
            </a:r>
            <a:r>
              <a:rPr lang="en-US" sz="2800" dirty="0" smtClean="0">
                <a:cs typeface="Arial" charset="0"/>
              </a:rPr>
              <a:t>) </a:t>
            </a:r>
            <a:r>
              <a:rPr lang="en-US" sz="2800" dirty="0" smtClean="0">
                <a:cs typeface="Arial" charset="0"/>
                <a:sym typeface="Wingdings" pitchFamily="2" charset="2"/>
              </a:rPr>
              <a:t>→ 2 Fe(</a:t>
            </a:r>
            <a:r>
              <a:rPr lang="en-US" sz="2800" i="1" dirty="0" smtClean="0">
                <a:cs typeface="Arial" charset="0"/>
                <a:sym typeface="Wingdings" pitchFamily="2" charset="2"/>
              </a:rPr>
              <a:t>s</a:t>
            </a:r>
            <a:r>
              <a:rPr lang="en-US" sz="2800" dirty="0" smtClean="0">
                <a:cs typeface="Arial" charset="0"/>
                <a:sym typeface="Wingdings" pitchFamily="2" charset="2"/>
              </a:rPr>
              <a:t>) + 3 H</a:t>
            </a:r>
            <a:r>
              <a:rPr lang="en-US" sz="2800" baseline="-25000" dirty="0" smtClean="0">
                <a:cs typeface="Arial" charset="0"/>
                <a:sym typeface="Wingdings" pitchFamily="2" charset="2"/>
              </a:rPr>
              <a:t>2</a:t>
            </a:r>
            <a:r>
              <a:rPr lang="en-US" sz="2800" dirty="0" smtClean="0">
                <a:cs typeface="Arial" charset="0"/>
                <a:sym typeface="Wingdings" pitchFamily="2" charset="2"/>
              </a:rPr>
              <a:t>O(</a:t>
            </a:r>
            <a:r>
              <a:rPr lang="en-US" sz="2800" i="1" dirty="0" smtClean="0">
                <a:cs typeface="Arial" charset="0"/>
                <a:sym typeface="Wingdings" pitchFamily="2" charset="2"/>
              </a:rPr>
              <a:t>g</a:t>
            </a:r>
            <a:r>
              <a:rPr lang="en-US" sz="2800" dirty="0" smtClean="0">
                <a:cs typeface="Arial" charset="0"/>
                <a:sym typeface="Wingdings" pitchFamily="2" charset="2"/>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EB666517-C05A-4AA9-9C10-6E01EEE1471D}" type="slidenum">
              <a:rPr lang="en-US"/>
              <a:pPr>
                <a:defRPr/>
              </a:pPr>
              <a:t>77</a:t>
            </a:fld>
            <a:endParaRPr lang="en-US"/>
          </a:p>
        </p:txBody>
      </p:sp>
      <p:sp>
        <p:nvSpPr>
          <p:cNvPr id="785410" name="Rectangle 2"/>
          <p:cNvSpPr>
            <a:spLocks noGrp="1" noChangeArrowheads="1"/>
          </p:cNvSpPr>
          <p:nvPr>
            <p:ph type="title"/>
          </p:nvPr>
        </p:nvSpPr>
        <p:spPr>
          <a:xfrm>
            <a:off x="304800" y="152400"/>
            <a:ext cx="8686800" cy="609600"/>
          </a:xfrm>
        </p:spPr>
        <p:txBody>
          <a:bodyPr/>
          <a:lstStyle/>
          <a:p>
            <a:pPr eaLnBrk="1" hangingPunct="1">
              <a:defRPr/>
            </a:pPr>
            <a:r>
              <a:rPr lang="en-US" sz="3600" smtClean="0"/>
              <a:t>Activity Solution: Gas Reactions</a:t>
            </a:r>
          </a:p>
        </p:txBody>
      </p:sp>
      <p:sp>
        <p:nvSpPr>
          <p:cNvPr id="785411" name="Rectangle 3"/>
          <p:cNvSpPr>
            <a:spLocks noGrp="1" noChangeArrowheads="1"/>
          </p:cNvSpPr>
          <p:nvPr>
            <p:ph type="body" sz="half" idx="1"/>
          </p:nvPr>
        </p:nvSpPr>
        <p:spPr>
          <a:xfrm>
            <a:off x="152400" y="838200"/>
            <a:ext cx="8839200" cy="5486400"/>
          </a:xfrm>
        </p:spPr>
        <p:txBody>
          <a:bodyPr/>
          <a:lstStyle/>
          <a:p>
            <a:pPr marL="533400" indent="-533400" eaLnBrk="1" hangingPunct="1">
              <a:defRPr/>
            </a:pPr>
            <a:r>
              <a:rPr lang="en-US" sz="2800" dirty="0" smtClean="0">
                <a:cs typeface="Arial" charset="0"/>
              </a:rPr>
              <a:t>A sample of hydrogen gas has a volume of 7.49 L at a pressure of 22.0 </a:t>
            </a:r>
            <a:r>
              <a:rPr lang="en-US" sz="2800" dirty="0" err="1" smtClean="0">
                <a:cs typeface="Arial" charset="0"/>
              </a:rPr>
              <a:t>atm</a:t>
            </a:r>
            <a:r>
              <a:rPr lang="en-US" sz="2800" dirty="0" smtClean="0">
                <a:cs typeface="Arial" charset="0"/>
              </a:rPr>
              <a:t> and a temperature of 32.0°C.  What volume of gaseous water is produced by the following reaction at 125.0°C and 0.975 </a:t>
            </a:r>
            <a:r>
              <a:rPr lang="en-US" sz="2800" dirty="0" err="1" smtClean="0">
                <a:cs typeface="Arial" charset="0"/>
              </a:rPr>
              <a:t>atm</a:t>
            </a:r>
            <a:r>
              <a:rPr lang="en-US" sz="2800" dirty="0" smtClean="0">
                <a:cs typeface="Arial" charset="0"/>
              </a:rPr>
              <a:t>, if all the hydrogen gas reacts with iron(III) oxide?</a:t>
            </a:r>
          </a:p>
          <a:p>
            <a:pPr marL="533400" indent="-533400" algn="ctr" eaLnBrk="1" hangingPunct="1">
              <a:buFont typeface="Wingdings" pitchFamily="2" charset="2"/>
              <a:buNone/>
              <a:defRPr/>
            </a:pPr>
            <a:r>
              <a:rPr lang="en-US" sz="2800" dirty="0" smtClean="0">
                <a:cs typeface="Arial" charset="0"/>
              </a:rPr>
              <a:t>Fe</a:t>
            </a:r>
            <a:r>
              <a:rPr lang="en-US" sz="2800" baseline="-25000" dirty="0" smtClean="0">
                <a:cs typeface="Arial" charset="0"/>
              </a:rPr>
              <a:t>2</a:t>
            </a:r>
            <a:r>
              <a:rPr lang="en-US" sz="2800" dirty="0" smtClean="0">
                <a:cs typeface="Arial" charset="0"/>
              </a:rPr>
              <a:t>O</a:t>
            </a:r>
            <a:r>
              <a:rPr lang="en-US" sz="2800" baseline="-25000" dirty="0" smtClean="0">
                <a:cs typeface="Arial" charset="0"/>
              </a:rPr>
              <a:t>3</a:t>
            </a:r>
            <a:r>
              <a:rPr lang="en-US" sz="2800" dirty="0" smtClean="0">
                <a:cs typeface="Arial" charset="0"/>
              </a:rPr>
              <a:t>(</a:t>
            </a:r>
            <a:r>
              <a:rPr lang="en-US" sz="2800" i="1" dirty="0" smtClean="0">
                <a:cs typeface="Arial" charset="0"/>
              </a:rPr>
              <a:t>s</a:t>
            </a:r>
            <a:r>
              <a:rPr lang="en-US" sz="2800" dirty="0" smtClean="0">
                <a:cs typeface="Arial" charset="0"/>
              </a:rPr>
              <a:t>) + 3 H</a:t>
            </a:r>
            <a:r>
              <a:rPr lang="en-US" sz="2800" baseline="-25000" dirty="0" smtClean="0">
                <a:cs typeface="Arial" charset="0"/>
              </a:rPr>
              <a:t>2</a:t>
            </a:r>
            <a:r>
              <a:rPr lang="en-US" sz="2800" dirty="0" smtClean="0">
                <a:cs typeface="Arial" charset="0"/>
              </a:rPr>
              <a:t>(</a:t>
            </a:r>
            <a:r>
              <a:rPr lang="en-US" sz="2800" i="1" dirty="0" smtClean="0">
                <a:cs typeface="Arial" charset="0"/>
              </a:rPr>
              <a:t>g</a:t>
            </a:r>
            <a:r>
              <a:rPr lang="en-US" sz="2800" dirty="0" smtClean="0">
                <a:cs typeface="Arial" charset="0"/>
              </a:rPr>
              <a:t>) </a:t>
            </a:r>
            <a:r>
              <a:rPr lang="en-US" sz="2800" dirty="0" smtClean="0">
                <a:cs typeface="Arial" charset="0"/>
                <a:sym typeface="Wingdings" pitchFamily="2" charset="2"/>
              </a:rPr>
              <a:t>→ 2 Fe(</a:t>
            </a:r>
            <a:r>
              <a:rPr lang="en-US" sz="2800" i="1" dirty="0" smtClean="0">
                <a:cs typeface="Arial" charset="0"/>
                <a:sym typeface="Wingdings" pitchFamily="2" charset="2"/>
              </a:rPr>
              <a:t>s</a:t>
            </a:r>
            <a:r>
              <a:rPr lang="en-US" sz="2800" dirty="0" smtClean="0">
                <a:cs typeface="Arial" charset="0"/>
                <a:sym typeface="Wingdings" pitchFamily="2" charset="2"/>
              </a:rPr>
              <a:t>) + 3 H</a:t>
            </a:r>
            <a:r>
              <a:rPr lang="en-US" sz="2800" baseline="-25000" dirty="0" smtClean="0">
                <a:cs typeface="Arial" charset="0"/>
                <a:sym typeface="Wingdings" pitchFamily="2" charset="2"/>
              </a:rPr>
              <a:t>2</a:t>
            </a:r>
            <a:r>
              <a:rPr lang="en-US" sz="2800" dirty="0" smtClean="0">
                <a:cs typeface="Arial" charset="0"/>
                <a:sym typeface="Wingdings" pitchFamily="2" charset="2"/>
              </a:rPr>
              <a:t>O(</a:t>
            </a:r>
            <a:r>
              <a:rPr lang="en-US" sz="2800" i="1" dirty="0" smtClean="0">
                <a:cs typeface="Arial" charset="0"/>
                <a:sym typeface="Wingdings" pitchFamily="2" charset="2"/>
              </a:rPr>
              <a:t>g</a:t>
            </a:r>
            <a:r>
              <a:rPr lang="en-US" sz="2800" dirty="0" smtClean="0">
                <a:cs typeface="Arial" charset="0"/>
                <a:sym typeface="Wingdings" pitchFamily="2" charset="2"/>
              </a:rPr>
              <a:t>)</a:t>
            </a:r>
          </a:p>
          <a:p>
            <a:pPr marL="533400" indent="-533400" eaLnBrk="1" hangingPunct="1">
              <a:buFont typeface="Wingdings" pitchFamily="2" charset="2"/>
              <a:buNone/>
              <a:defRPr/>
            </a:pP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hydrogen</a:t>
            </a:r>
            <a:r>
              <a:rPr lang="en-US" sz="2800" dirty="0" smtClean="0">
                <a:solidFill>
                  <a:srgbClr val="FFFF00"/>
                </a:solidFill>
                <a:cs typeface="Arial" charset="0"/>
                <a:sym typeface="Wingdings" pitchFamily="2" charset="2"/>
              </a:rPr>
              <a:t> = 7.49 L			</a:t>
            </a: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water</a:t>
            </a:r>
            <a:r>
              <a:rPr lang="en-US" sz="2800" dirty="0" smtClean="0">
                <a:solidFill>
                  <a:srgbClr val="FFFF00"/>
                </a:solidFill>
                <a:cs typeface="Arial" charset="0"/>
                <a:sym typeface="Wingdings" pitchFamily="2" charset="2"/>
              </a:rPr>
              <a:t> = ?</a:t>
            </a:r>
          </a:p>
          <a:p>
            <a:pPr marL="533400" indent="-533400" eaLnBrk="1" hangingPunct="1">
              <a:buFont typeface="Wingdings" pitchFamily="2" charset="2"/>
              <a:buNone/>
              <a:defRPr/>
            </a:pP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22.0 </a:t>
            </a:r>
            <a:r>
              <a:rPr lang="en-US" sz="2800" dirty="0" err="1" smtClean="0">
                <a:solidFill>
                  <a:srgbClr val="FFFF00"/>
                </a:solidFill>
                <a:cs typeface="Arial" charset="0"/>
                <a:sym typeface="Wingdings" pitchFamily="2" charset="2"/>
              </a:rPr>
              <a:t>atm</a:t>
            </a:r>
            <a:r>
              <a:rPr lang="en-US" sz="2800" dirty="0" smtClean="0">
                <a:solidFill>
                  <a:srgbClr val="FFFF00"/>
                </a:solidFill>
                <a:cs typeface="Arial" charset="0"/>
                <a:sym typeface="Wingdings" pitchFamily="2" charset="2"/>
              </a:rPr>
              <a:t>			</a:t>
            </a: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0.975 </a:t>
            </a:r>
            <a:r>
              <a:rPr lang="en-US" sz="2800" dirty="0" err="1" smtClean="0">
                <a:solidFill>
                  <a:srgbClr val="FFFF00"/>
                </a:solidFill>
                <a:cs typeface="Arial" charset="0"/>
                <a:sym typeface="Wingdings" pitchFamily="2" charset="2"/>
              </a:rPr>
              <a:t>atm</a:t>
            </a:r>
            <a:endParaRPr lang="en-US" sz="2800" dirty="0" smtClean="0">
              <a:solidFill>
                <a:srgbClr val="FFFF00"/>
              </a:solidFill>
              <a:cs typeface="Arial" charset="0"/>
              <a:sym typeface="Wingdings" pitchFamily="2" charset="2"/>
            </a:endParaRPr>
          </a:p>
          <a:p>
            <a:pPr marL="533400" indent="-533400" eaLnBrk="1" hangingPunct="1">
              <a:buFont typeface="Wingdings" pitchFamily="2" charset="2"/>
              <a:buNone/>
              <a:defRPr/>
            </a:pP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32.0°C + 273.15 = 305.2 K	</a:t>
            </a:r>
          </a:p>
          <a:p>
            <a:pPr marL="533400" indent="-533400" eaLnBrk="1" hangingPunct="1">
              <a:buFont typeface="Wingdings" pitchFamily="2" charset="2"/>
              <a:buNone/>
              <a:defRPr/>
            </a:pP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125.0°C + 273.15 = 398.2 K</a:t>
            </a:r>
          </a:p>
          <a:p>
            <a:pPr marL="533400" indent="-533400" eaLnBrk="1" hangingPunct="1">
              <a:buFont typeface="Wingdings" pitchFamily="2" charset="2"/>
              <a:buNone/>
              <a:defRPr/>
            </a:pPr>
            <a:endParaRPr lang="en-US" sz="2800" dirty="0" smtClean="0">
              <a:solidFill>
                <a:srgbClr val="FFFF00"/>
              </a:solidFill>
              <a:cs typeface="Arial" charset="0"/>
              <a:sym typeface="Wingdings" pitchFamily="2" charset="2"/>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496" y="5648610"/>
            <a:ext cx="6673008" cy="87442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60E994F2-81EC-40FE-8A6B-1D163665CE39}" type="slidenum">
              <a:rPr lang="en-US"/>
              <a:pPr>
                <a:defRPr/>
              </a:pPr>
              <a:t>78</a:t>
            </a:fld>
            <a:endParaRPr lang="en-US"/>
          </a:p>
        </p:txBody>
      </p:sp>
      <p:sp>
        <p:nvSpPr>
          <p:cNvPr id="787458" name="Rectangle 2"/>
          <p:cNvSpPr>
            <a:spLocks noGrp="1" noChangeArrowheads="1"/>
          </p:cNvSpPr>
          <p:nvPr>
            <p:ph type="title"/>
          </p:nvPr>
        </p:nvSpPr>
        <p:spPr>
          <a:xfrm>
            <a:off x="304800" y="152400"/>
            <a:ext cx="8686800" cy="609600"/>
          </a:xfrm>
        </p:spPr>
        <p:txBody>
          <a:bodyPr/>
          <a:lstStyle/>
          <a:p>
            <a:pPr eaLnBrk="1" hangingPunct="1">
              <a:defRPr/>
            </a:pPr>
            <a:r>
              <a:rPr lang="en-US" sz="3600" smtClean="0"/>
              <a:t>Activity Solution: Gas Reactions</a:t>
            </a:r>
          </a:p>
        </p:txBody>
      </p:sp>
      <p:sp>
        <p:nvSpPr>
          <p:cNvPr id="787459" name="Rectangle 3"/>
          <p:cNvSpPr>
            <a:spLocks noGrp="1" noChangeArrowheads="1"/>
          </p:cNvSpPr>
          <p:nvPr>
            <p:ph type="body" sz="half" idx="1"/>
          </p:nvPr>
        </p:nvSpPr>
        <p:spPr>
          <a:xfrm>
            <a:off x="457200" y="914400"/>
            <a:ext cx="8610600" cy="5486400"/>
          </a:xfrm>
        </p:spPr>
        <p:txBody>
          <a:bodyPr/>
          <a:lstStyle/>
          <a:p>
            <a:pPr marL="533400" indent="-533400" eaLnBrk="1" hangingPunct="1">
              <a:buClr>
                <a:schemeClr val="tx1"/>
              </a:buClr>
              <a:buFont typeface="Wingdings" pitchFamily="2" charset="2"/>
              <a:buNone/>
              <a:defRPr/>
            </a:pPr>
            <a:r>
              <a:rPr lang="en-US" sz="2800" dirty="0" smtClean="0">
                <a:cs typeface="Arial" charset="0"/>
              </a:rPr>
              <a:t>		Fe</a:t>
            </a:r>
            <a:r>
              <a:rPr lang="en-US" sz="2800" baseline="-25000" dirty="0" smtClean="0">
                <a:cs typeface="Arial" charset="0"/>
              </a:rPr>
              <a:t>2</a:t>
            </a:r>
            <a:r>
              <a:rPr lang="en-US" sz="2800" dirty="0" smtClean="0">
                <a:cs typeface="Arial" charset="0"/>
              </a:rPr>
              <a:t>O</a:t>
            </a:r>
            <a:r>
              <a:rPr lang="en-US" sz="2800" baseline="-25000" dirty="0" smtClean="0">
                <a:cs typeface="Arial" charset="0"/>
              </a:rPr>
              <a:t>3</a:t>
            </a:r>
            <a:r>
              <a:rPr lang="en-US" sz="2800" dirty="0" smtClean="0">
                <a:cs typeface="Arial" charset="0"/>
              </a:rPr>
              <a:t>(</a:t>
            </a:r>
            <a:r>
              <a:rPr lang="en-US" sz="2800" i="1" dirty="0" smtClean="0">
                <a:cs typeface="Arial" charset="0"/>
              </a:rPr>
              <a:t>s</a:t>
            </a:r>
            <a:r>
              <a:rPr lang="en-US" sz="2800" dirty="0" smtClean="0">
                <a:cs typeface="Arial" charset="0"/>
              </a:rPr>
              <a:t>) + 3 H</a:t>
            </a:r>
            <a:r>
              <a:rPr lang="en-US" sz="2800" baseline="-25000" dirty="0" smtClean="0">
                <a:cs typeface="Arial" charset="0"/>
              </a:rPr>
              <a:t>2</a:t>
            </a:r>
            <a:r>
              <a:rPr lang="en-US" sz="2800" dirty="0" smtClean="0">
                <a:cs typeface="Arial" charset="0"/>
              </a:rPr>
              <a:t>(</a:t>
            </a:r>
            <a:r>
              <a:rPr lang="en-US" sz="2800" i="1" dirty="0" smtClean="0">
                <a:cs typeface="Arial" charset="0"/>
              </a:rPr>
              <a:t>g</a:t>
            </a:r>
            <a:r>
              <a:rPr lang="en-US" sz="2800" dirty="0" smtClean="0">
                <a:cs typeface="Arial" charset="0"/>
              </a:rPr>
              <a:t>) </a:t>
            </a:r>
            <a:r>
              <a:rPr lang="en-US" sz="2800" dirty="0" smtClean="0">
                <a:cs typeface="Arial" charset="0"/>
                <a:sym typeface="Wingdings" pitchFamily="2" charset="2"/>
              </a:rPr>
              <a:t>→ 2 Fe(</a:t>
            </a:r>
            <a:r>
              <a:rPr lang="en-US" sz="2800" i="1" dirty="0" smtClean="0">
                <a:cs typeface="Arial" charset="0"/>
                <a:sym typeface="Wingdings" pitchFamily="2" charset="2"/>
              </a:rPr>
              <a:t>s</a:t>
            </a:r>
            <a:r>
              <a:rPr lang="en-US" sz="2800" dirty="0" smtClean="0">
                <a:cs typeface="Arial" charset="0"/>
                <a:sym typeface="Wingdings" pitchFamily="2" charset="2"/>
              </a:rPr>
              <a:t>) + 3 H</a:t>
            </a:r>
            <a:r>
              <a:rPr lang="en-US" sz="2800" baseline="-25000" dirty="0" smtClean="0">
                <a:cs typeface="Arial" charset="0"/>
                <a:sym typeface="Wingdings" pitchFamily="2" charset="2"/>
              </a:rPr>
              <a:t>2</a:t>
            </a:r>
            <a:r>
              <a:rPr lang="en-US" sz="2800" dirty="0" smtClean="0">
                <a:cs typeface="Arial" charset="0"/>
                <a:sym typeface="Wingdings" pitchFamily="2" charset="2"/>
              </a:rPr>
              <a:t>O(</a:t>
            </a:r>
            <a:r>
              <a:rPr lang="en-US" sz="2800" i="1" dirty="0" smtClean="0">
                <a:cs typeface="Arial" charset="0"/>
                <a:sym typeface="Wingdings" pitchFamily="2" charset="2"/>
              </a:rPr>
              <a:t>g</a:t>
            </a:r>
            <a:r>
              <a:rPr lang="en-US" sz="2800" dirty="0" smtClean="0">
                <a:cs typeface="Arial" charset="0"/>
                <a:sym typeface="Wingdings" pitchFamily="2" charset="2"/>
              </a:rPr>
              <a:t>)</a:t>
            </a:r>
          </a:p>
          <a:p>
            <a:pPr marL="533400" indent="-533400" eaLnBrk="1" hangingPunct="1">
              <a:buClr>
                <a:schemeClr val="tx1"/>
              </a:buClr>
              <a:buFont typeface="Wingdings" pitchFamily="2" charset="2"/>
              <a:buNone/>
              <a:defRPr/>
            </a:pP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hydrogen</a:t>
            </a:r>
            <a:r>
              <a:rPr lang="en-US" sz="2800" dirty="0" smtClean="0">
                <a:solidFill>
                  <a:srgbClr val="FFFF00"/>
                </a:solidFill>
                <a:cs typeface="Arial" charset="0"/>
                <a:sym typeface="Wingdings" pitchFamily="2" charset="2"/>
              </a:rPr>
              <a:t> = 7.49 L			</a:t>
            </a: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water</a:t>
            </a:r>
            <a:r>
              <a:rPr lang="en-US" sz="2800" dirty="0" smtClean="0">
                <a:solidFill>
                  <a:srgbClr val="FFFF00"/>
                </a:solidFill>
                <a:cs typeface="Arial" charset="0"/>
                <a:sym typeface="Wingdings" pitchFamily="2" charset="2"/>
              </a:rPr>
              <a:t> = ?</a:t>
            </a: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22.0 </a:t>
            </a:r>
            <a:r>
              <a:rPr lang="en-US" sz="2800" dirty="0" err="1" smtClean="0">
                <a:solidFill>
                  <a:srgbClr val="FFFF00"/>
                </a:solidFill>
                <a:cs typeface="Arial" charset="0"/>
                <a:sym typeface="Wingdings" pitchFamily="2" charset="2"/>
              </a:rPr>
              <a:t>atm</a:t>
            </a:r>
            <a:r>
              <a:rPr lang="en-US" sz="2800" dirty="0" smtClean="0">
                <a:solidFill>
                  <a:srgbClr val="FFFF00"/>
                </a:solidFill>
                <a:cs typeface="Arial" charset="0"/>
                <a:sym typeface="Wingdings" pitchFamily="2" charset="2"/>
              </a:rPr>
              <a:t>			</a:t>
            </a: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0.975 </a:t>
            </a:r>
            <a:r>
              <a:rPr lang="en-US" sz="2800" dirty="0" err="1" smtClean="0">
                <a:solidFill>
                  <a:srgbClr val="FFFF00"/>
                </a:solidFill>
                <a:cs typeface="Arial" charset="0"/>
                <a:sym typeface="Wingdings" pitchFamily="2" charset="2"/>
              </a:rPr>
              <a:t>atm</a:t>
            </a:r>
            <a:endParaRPr lang="en-US" sz="2800"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305.2 K 			</a:t>
            </a: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398.2 K</a:t>
            </a:r>
          </a:p>
          <a:p>
            <a:pPr marL="533400" indent="-533400" eaLnBrk="1" hangingPunct="1">
              <a:buClr>
                <a:schemeClr val="tx1"/>
              </a:buClr>
              <a:buFontTx/>
              <a:buNone/>
              <a:defRPr/>
            </a:pPr>
            <a:r>
              <a:rPr lang="en-US" sz="2800" dirty="0" smtClean="0">
                <a:solidFill>
                  <a:srgbClr val="FFFF00"/>
                </a:solidFill>
                <a:cs typeface="Arial" charset="0"/>
                <a:sym typeface="Wingdings" pitchFamily="2" charset="2"/>
              </a:rPr>
              <a:t>First, we need to find moles of hydrogen gas.  For this, we use the ideal gas law.</a:t>
            </a:r>
          </a:p>
          <a:p>
            <a:pPr marL="533400" indent="-533400" algn="ctr" eaLnBrk="1" hangingPunct="1">
              <a:buClr>
                <a:schemeClr val="tx1"/>
              </a:buClr>
              <a:buFontTx/>
              <a:buNone/>
              <a:defRPr/>
            </a:pPr>
            <a:r>
              <a:rPr lang="en-US" sz="2800" i="1" dirty="0" smtClean="0">
                <a:solidFill>
                  <a:srgbClr val="FFFF00"/>
                </a:solidFill>
                <a:cs typeface="Arial" charset="0"/>
                <a:sym typeface="Wingdings" pitchFamily="2" charset="2"/>
              </a:rPr>
              <a:t>PV</a:t>
            </a:r>
            <a:r>
              <a:rPr lang="en-US" sz="2800" dirty="0" smtClean="0">
                <a:solidFill>
                  <a:srgbClr val="FFFF00"/>
                </a:solidFill>
                <a:cs typeface="Arial" charset="0"/>
                <a:sym typeface="Wingdings" pitchFamily="2" charset="2"/>
              </a:rPr>
              <a:t> = </a:t>
            </a:r>
            <a:r>
              <a:rPr lang="en-US" sz="2800" i="1" dirty="0" err="1" smtClean="0">
                <a:solidFill>
                  <a:srgbClr val="FFFF00"/>
                </a:solidFill>
                <a:cs typeface="Arial" charset="0"/>
                <a:sym typeface="Wingdings" pitchFamily="2" charset="2"/>
              </a:rPr>
              <a:t>nRT</a:t>
            </a:r>
            <a:endParaRPr lang="en-US" sz="2800" i="1" dirty="0" smtClean="0">
              <a:solidFill>
                <a:srgbClr val="FFFF00"/>
              </a:solidFill>
              <a:cs typeface="Arial" charset="0"/>
              <a:sym typeface="Wingdings" pitchFamily="2" charset="2"/>
            </a:endParaRPr>
          </a:p>
          <a:p>
            <a:pPr marL="533400" indent="-533400" algn="ctr" eaLnBrk="1" hangingPunct="1">
              <a:buClr>
                <a:schemeClr val="tx1"/>
              </a:buClr>
              <a:buFont typeface="Wingdings" pitchFamily="2" charset="2"/>
              <a:buNone/>
              <a:defRPr/>
            </a:pPr>
            <a:endParaRPr lang="en-US" sz="2800" dirty="0" smtClean="0">
              <a:solidFill>
                <a:srgbClr val="FFFF00"/>
              </a:solidFill>
              <a:cs typeface="Arial" charset="0"/>
              <a:sym typeface="Wingdings" pitchFamily="2" charset="2"/>
            </a:endParaRPr>
          </a:p>
          <a:p>
            <a:pPr marL="533400" indent="-533400" eaLnBrk="1" hangingPunct="1">
              <a:lnSpc>
                <a:spcPct val="70000"/>
              </a:lnSpc>
              <a:buClr>
                <a:schemeClr val="tx1"/>
              </a:buClr>
              <a:buFont typeface="Wingdings" pitchFamily="2" charset="2"/>
              <a:buNone/>
              <a:defRPr/>
            </a:pPr>
            <a:r>
              <a:rPr lang="en-US" sz="2800" dirty="0" smtClean="0">
                <a:solidFill>
                  <a:srgbClr val="FFFF00"/>
                </a:solidFill>
                <a:cs typeface="Arial" charset="0"/>
                <a:sym typeface="Wingdings" pitchFamily="2" charset="2"/>
              </a:rPr>
              <a:t>	</a:t>
            </a:r>
          </a:p>
        </p:txBody>
      </p:sp>
      <p:graphicFrame>
        <p:nvGraphicFramePr>
          <p:cNvPr id="88069" name="Object 5"/>
          <p:cNvGraphicFramePr>
            <a:graphicFrameLocks noChangeAspect="1"/>
          </p:cNvGraphicFramePr>
          <p:nvPr/>
        </p:nvGraphicFramePr>
        <p:xfrm>
          <a:off x="493713" y="4503738"/>
          <a:ext cx="7775575" cy="1125537"/>
        </p:xfrm>
        <a:graphic>
          <a:graphicData uri="http://schemas.openxmlformats.org/presentationml/2006/ole">
            <mc:AlternateContent xmlns:mc="http://schemas.openxmlformats.org/markup-compatibility/2006">
              <mc:Choice xmlns:v="urn:schemas-microsoft-com:vml" Requires="v">
                <p:oleObj spid="_x0000_s88084" name="Equation" r:id="rId4" imgW="3505200" imgH="508000" progId="Equation.DSMT4">
                  <p:embed/>
                </p:oleObj>
              </mc:Choice>
              <mc:Fallback>
                <p:oleObj name="Equation" r:id="rId4" imgW="3505200" imgH="508000" progId="Equation.DSMT4">
                  <p:embed/>
                  <p:pic>
                    <p:nvPicPr>
                      <p:cNvPr id="0" name="Picture 14"/>
                      <p:cNvPicPr>
                        <a:picLocks noChangeAspect="1" noChangeArrowheads="1"/>
                      </p:cNvPicPr>
                      <p:nvPr/>
                    </p:nvPicPr>
                    <p:blipFill>
                      <a:blip r:embed="rId5">
                        <a:lum bright="-30000" contrast="54000"/>
                        <a:extLst>
                          <a:ext uri="{28A0092B-C50C-407E-A947-70E740481C1C}">
                            <a14:useLocalDpi xmlns:a14="http://schemas.microsoft.com/office/drawing/2010/main" val="0"/>
                          </a:ext>
                        </a:extLst>
                      </a:blip>
                      <a:srcRect/>
                      <a:stretch>
                        <a:fillRect/>
                      </a:stretch>
                    </p:blipFill>
                    <p:spPr bwMode="auto">
                      <a:xfrm>
                        <a:off x="493713" y="4503738"/>
                        <a:ext cx="7775575" cy="112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70520F56-E0D5-4B5A-8593-1237AB3B6D30}" type="slidenum">
              <a:rPr lang="en-US"/>
              <a:pPr>
                <a:defRPr/>
              </a:pPr>
              <a:t>79</a:t>
            </a:fld>
            <a:endParaRPr lang="en-US"/>
          </a:p>
        </p:txBody>
      </p:sp>
      <p:sp>
        <p:nvSpPr>
          <p:cNvPr id="789506" name="Rectangle 2"/>
          <p:cNvSpPr>
            <a:spLocks noGrp="1" noChangeArrowheads="1"/>
          </p:cNvSpPr>
          <p:nvPr>
            <p:ph type="title"/>
          </p:nvPr>
        </p:nvSpPr>
        <p:spPr>
          <a:xfrm>
            <a:off x="304800" y="152400"/>
            <a:ext cx="8686800" cy="609600"/>
          </a:xfrm>
        </p:spPr>
        <p:txBody>
          <a:bodyPr/>
          <a:lstStyle/>
          <a:p>
            <a:pPr eaLnBrk="1" hangingPunct="1">
              <a:defRPr/>
            </a:pPr>
            <a:r>
              <a:rPr lang="en-US" sz="3600" smtClean="0"/>
              <a:t>Activity Solution: Gas Reactions</a:t>
            </a:r>
          </a:p>
        </p:txBody>
      </p:sp>
      <p:sp>
        <p:nvSpPr>
          <p:cNvPr id="789507" name="Rectangle 3"/>
          <p:cNvSpPr>
            <a:spLocks noGrp="1" noChangeArrowheads="1"/>
          </p:cNvSpPr>
          <p:nvPr>
            <p:ph type="body" sz="half" idx="1"/>
          </p:nvPr>
        </p:nvSpPr>
        <p:spPr>
          <a:xfrm>
            <a:off x="457200" y="914400"/>
            <a:ext cx="8229600" cy="4572000"/>
          </a:xfrm>
        </p:spPr>
        <p:txBody>
          <a:bodyPr/>
          <a:lstStyle/>
          <a:p>
            <a:pPr marL="533400" indent="-533400" eaLnBrk="1" hangingPunct="1">
              <a:buClr>
                <a:schemeClr val="tx1"/>
              </a:buClr>
              <a:buFont typeface="Wingdings" pitchFamily="2" charset="2"/>
              <a:buNone/>
              <a:defRPr/>
            </a:pPr>
            <a:r>
              <a:rPr lang="en-US" sz="2800" dirty="0" smtClean="0">
                <a:cs typeface="Arial" charset="0"/>
              </a:rPr>
              <a:t>		Fe</a:t>
            </a:r>
            <a:r>
              <a:rPr lang="en-US" sz="2800" baseline="-25000" dirty="0" smtClean="0">
                <a:cs typeface="Arial" charset="0"/>
              </a:rPr>
              <a:t>2</a:t>
            </a:r>
            <a:r>
              <a:rPr lang="en-US" sz="2800" dirty="0" smtClean="0">
                <a:cs typeface="Arial" charset="0"/>
              </a:rPr>
              <a:t>O</a:t>
            </a:r>
            <a:r>
              <a:rPr lang="en-US" sz="2800" baseline="-25000" dirty="0" smtClean="0">
                <a:cs typeface="Arial" charset="0"/>
              </a:rPr>
              <a:t>3</a:t>
            </a:r>
            <a:r>
              <a:rPr lang="en-US" sz="2800" dirty="0" smtClean="0">
                <a:cs typeface="Arial" charset="0"/>
              </a:rPr>
              <a:t>(</a:t>
            </a:r>
            <a:r>
              <a:rPr lang="en-US" sz="2800" i="1" dirty="0" smtClean="0">
                <a:cs typeface="Arial" charset="0"/>
              </a:rPr>
              <a:t>s</a:t>
            </a:r>
            <a:r>
              <a:rPr lang="en-US" sz="2800" dirty="0" smtClean="0">
                <a:cs typeface="Arial" charset="0"/>
              </a:rPr>
              <a:t>) + 3 H</a:t>
            </a:r>
            <a:r>
              <a:rPr lang="en-US" sz="2800" baseline="-25000" dirty="0" smtClean="0">
                <a:cs typeface="Arial" charset="0"/>
              </a:rPr>
              <a:t>2</a:t>
            </a:r>
            <a:r>
              <a:rPr lang="en-US" sz="2800" dirty="0" smtClean="0">
                <a:cs typeface="Arial" charset="0"/>
              </a:rPr>
              <a:t>(</a:t>
            </a:r>
            <a:r>
              <a:rPr lang="en-US" sz="2800" i="1" dirty="0" smtClean="0">
                <a:cs typeface="Arial" charset="0"/>
              </a:rPr>
              <a:t>g</a:t>
            </a:r>
            <a:r>
              <a:rPr lang="en-US" sz="2800" dirty="0" smtClean="0">
                <a:cs typeface="Arial" charset="0"/>
              </a:rPr>
              <a:t>) </a:t>
            </a:r>
            <a:r>
              <a:rPr lang="en-US" sz="2800" dirty="0" smtClean="0">
                <a:cs typeface="Arial" charset="0"/>
                <a:sym typeface="Wingdings" pitchFamily="2" charset="2"/>
              </a:rPr>
              <a:t>→ 2 Fe(</a:t>
            </a:r>
            <a:r>
              <a:rPr lang="en-US" sz="2800" i="1" dirty="0" smtClean="0">
                <a:cs typeface="Arial" charset="0"/>
                <a:sym typeface="Wingdings" pitchFamily="2" charset="2"/>
              </a:rPr>
              <a:t>s</a:t>
            </a:r>
            <a:r>
              <a:rPr lang="en-US" sz="2800" dirty="0" smtClean="0">
                <a:cs typeface="Arial" charset="0"/>
                <a:sym typeface="Wingdings" pitchFamily="2" charset="2"/>
              </a:rPr>
              <a:t>) + 3 H</a:t>
            </a:r>
            <a:r>
              <a:rPr lang="en-US" sz="2800" baseline="-25000" dirty="0" smtClean="0">
                <a:cs typeface="Arial" charset="0"/>
                <a:sym typeface="Wingdings" pitchFamily="2" charset="2"/>
              </a:rPr>
              <a:t>2</a:t>
            </a:r>
            <a:r>
              <a:rPr lang="en-US" sz="2800" dirty="0" smtClean="0">
                <a:cs typeface="Arial" charset="0"/>
                <a:sym typeface="Wingdings" pitchFamily="2" charset="2"/>
              </a:rPr>
              <a:t>O(</a:t>
            </a:r>
            <a:r>
              <a:rPr lang="en-US" sz="2800" i="1" dirty="0" smtClean="0">
                <a:cs typeface="Arial" charset="0"/>
                <a:sym typeface="Wingdings" pitchFamily="2" charset="2"/>
              </a:rPr>
              <a:t>g</a:t>
            </a:r>
            <a:r>
              <a:rPr lang="en-US" sz="2800" dirty="0" smtClean="0">
                <a:cs typeface="Arial" charset="0"/>
                <a:sym typeface="Wingdings" pitchFamily="2" charset="2"/>
              </a:rPr>
              <a:t>)</a:t>
            </a:r>
          </a:p>
          <a:p>
            <a:pPr marL="533400" indent="-533400" eaLnBrk="1" hangingPunct="1">
              <a:buClr>
                <a:schemeClr val="tx1"/>
              </a:buClr>
              <a:buFont typeface="Wingdings" pitchFamily="2" charset="2"/>
              <a:buNone/>
              <a:defRPr/>
            </a:pP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hydrogen</a:t>
            </a:r>
            <a:r>
              <a:rPr lang="en-US" sz="2800" dirty="0" smtClean="0">
                <a:solidFill>
                  <a:srgbClr val="FFFF00"/>
                </a:solidFill>
                <a:cs typeface="Arial" charset="0"/>
                <a:sym typeface="Wingdings" pitchFamily="2" charset="2"/>
              </a:rPr>
              <a:t> = 7.49 L			</a:t>
            </a: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water</a:t>
            </a:r>
            <a:r>
              <a:rPr lang="en-US" sz="2800" dirty="0" smtClean="0">
                <a:solidFill>
                  <a:srgbClr val="FFFF00"/>
                </a:solidFill>
                <a:cs typeface="Arial" charset="0"/>
                <a:sym typeface="Wingdings" pitchFamily="2" charset="2"/>
              </a:rPr>
              <a:t> = ?</a:t>
            </a: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22.0 </a:t>
            </a:r>
            <a:r>
              <a:rPr lang="en-US" sz="2800" dirty="0" err="1" smtClean="0">
                <a:solidFill>
                  <a:srgbClr val="FFFF00"/>
                </a:solidFill>
                <a:cs typeface="Arial" charset="0"/>
                <a:sym typeface="Wingdings" pitchFamily="2" charset="2"/>
              </a:rPr>
              <a:t>atm</a:t>
            </a:r>
            <a:r>
              <a:rPr lang="en-US" sz="2800" dirty="0" smtClean="0">
                <a:solidFill>
                  <a:srgbClr val="FFFF00"/>
                </a:solidFill>
                <a:cs typeface="Arial" charset="0"/>
                <a:sym typeface="Wingdings" pitchFamily="2" charset="2"/>
              </a:rPr>
              <a:t>			</a:t>
            </a: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0.975 </a:t>
            </a:r>
            <a:r>
              <a:rPr lang="en-US" sz="2800" dirty="0" err="1" smtClean="0">
                <a:solidFill>
                  <a:srgbClr val="FFFF00"/>
                </a:solidFill>
                <a:cs typeface="Arial" charset="0"/>
                <a:sym typeface="Wingdings" pitchFamily="2" charset="2"/>
              </a:rPr>
              <a:t>atm</a:t>
            </a:r>
            <a:endParaRPr lang="en-US" sz="2800"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305.2 K 			</a:t>
            </a: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398.2 K</a:t>
            </a:r>
          </a:p>
          <a:p>
            <a:pPr marL="533400" indent="-533400" eaLnBrk="1" hangingPunct="1">
              <a:buClr>
                <a:srgbClr val="3333CC"/>
              </a:buClr>
              <a:buFontTx/>
              <a:buNone/>
              <a:defRPr/>
            </a:pPr>
            <a:r>
              <a:rPr lang="en-US" sz="2800" dirty="0" smtClean="0">
                <a:solidFill>
                  <a:srgbClr val="FFFF00"/>
                </a:solidFill>
                <a:cs typeface="Arial" charset="0"/>
                <a:sym typeface="Wingdings" pitchFamily="2" charset="2"/>
              </a:rPr>
              <a:t>	Then, we need to find moles of water from moles of hydrogen gas.  We use the mole ratio from the balanced chemical equation to do this.</a:t>
            </a:r>
          </a:p>
          <a:p>
            <a:pPr marL="533400" indent="-533400" eaLnBrk="1" hangingPunct="1">
              <a:buClr>
                <a:schemeClr val="tx1"/>
              </a:buClr>
              <a:buFont typeface="Wingdings" pitchFamily="2" charset="2"/>
              <a:buNone/>
              <a:defRPr/>
            </a:pPr>
            <a:endParaRPr lang="en-US" sz="2800" baseline="-25000" dirty="0" smtClean="0">
              <a:solidFill>
                <a:srgbClr val="FFFF00"/>
              </a:solidFill>
              <a:cs typeface="Arial" charset="0"/>
              <a:sym typeface="Wingdings" pitchFamily="2" charset="2"/>
            </a:endParaRPr>
          </a:p>
        </p:txBody>
      </p:sp>
      <p:graphicFrame>
        <p:nvGraphicFramePr>
          <p:cNvPr id="89093" name="Object 5"/>
          <p:cNvGraphicFramePr>
            <a:graphicFrameLocks noChangeAspect="1"/>
          </p:cNvGraphicFramePr>
          <p:nvPr/>
        </p:nvGraphicFramePr>
        <p:xfrm>
          <a:off x="987425" y="4692650"/>
          <a:ext cx="7016750" cy="1138238"/>
        </p:xfrm>
        <a:graphic>
          <a:graphicData uri="http://schemas.openxmlformats.org/presentationml/2006/ole">
            <mc:AlternateContent xmlns:mc="http://schemas.openxmlformats.org/markup-compatibility/2006">
              <mc:Choice xmlns:v="urn:schemas-microsoft-com:vml" Requires="v">
                <p:oleObj spid="_x0000_s89108" name="Equation" r:id="rId4" imgW="2819400" imgH="457200" progId="Equation.DSMT4">
                  <p:embed/>
                </p:oleObj>
              </mc:Choice>
              <mc:Fallback>
                <p:oleObj name="Equation" r:id="rId4" imgW="2819400" imgH="4572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4692650"/>
                        <a:ext cx="7016750"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A1A25A0B-7733-4460-A538-733C16B18591}" type="slidenum">
              <a:rPr lang="en-US"/>
              <a:pPr>
                <a:defRPr/>
              </a:pPr>
              <a:t>8</a:t>
            </a:fld>
            <a:endParaRPr lang="en-US"/>
          </a:p>
        </p:txBody>
      </p:sp>
      <p:sp>
        <p:nvSpPr>
          <p:cNvPr id="563202" name="Rectangle 2"/>
          <p:cNvSpPr>
            <a:spLocks noGrp="1" noChangeArrowheads="1"/>
          </p:cNvSpPr>
          <p:nvPr>
            <p:ph type="title"/>
          </p:nvPr>
        </p:nvSpPr>
        <p:spPr/>
        <p:txBody>
          <a:bodyPr/>
          <a:lstStyle/>
          <a:p>
            <a:pPr eaLnBrk="1" hangingPunct="1">
              <a:defRPr/>
            </a:pPr>
            <a:r>
              <a:rPr lang="en-US" sz="4000" smtClean="0"/>
              <a:t>Behavior of Gases at the </a:t>
            </a:r>
            <a:br>
              <a:rPr lang="en-US" sz="4000" smtClean="0"/>
            </a:br>
            <a:r>
              <a:rPr lang="en-US" sz="4000" smtClean="0"/>
              <a:t>Molecular Level</a:t>
            </a:r>
          </a:p>
        </p:txBody>
      </p:sp>
      <p:sp>
        <p:nvSpPr>
          <p:cNvPr id="563203" name="Rectangle 3"/>
          <p:cNvSpPr>
            <a:spLocks noGrp="1" noChangeArrowheads="1"/>
          </p:cNvSpPr>
          <p:nvPr>
            <p:ph type="body" idx="1"/>
          </p:nvPr>
        </p:nvSpPr>
        <p:spPr/>
        <p:txBody>
          <a:bodyPr/>
          <a:lstStyle/>
          <a:p>
            <a:pPr eaLnBrk="1" hangingPunct="1">
              <a:defRPr/>
            </a:pPr>
            <a:r>
              <a:rPr lang="en-US" sz="2800" dirty="0" smtClean="0"/>
              <a:t>Gases consist of particles (atoms or molecules) that are relatively far apart.</a:t>
            </a:r>
          </a:p>
          <a:p>
            <a:pPr eaLnBrk="1" hangingPunct="1">
              <a:defRPr/>
            </a:pPr>
            <a:r>
              <a:rPr lang="en-US" sz="2800" dirty="0" smtClean="0"/>
              <a:t>Gas particles move about rapidly.</a:t>
            </a:r>
          </a:p>
          <a:p>
            <a:pPr lvl="1" eaLnBrk="1" hangingPunct="1">
              <a:defRPr/>
            </a:pPr>
            <a:r>
              <a:rPr lang="en-US" dirty="0" smtClean="0"/>
              <a:t>An average O</a:t>
            </a:r>
            <a:r>
              <a:rPr lang="en-US" baseline="-25000" dirty="0" smtClean="0"/>
              <a:t>2</a:t>
            </a:r>
            <a:r>
              <a:rPr lang="en-US" dirty="0" smtClean="0"/>
              <a:t> molecule moves at a velocity of 980 mi/hr at room temperature.</a:t>
            </a:r>
          </a:p>
          <a:p>
            <a:pPr eaLnBrk="1" hangingPunct="1">
              <a:defRPr/>
            </a:pPr>
            <a:r>
              <a:rPr lang="en-US" sz="2800" dirty="0" smtClean="0"/>
              <a:t>Gas particles have little effect on one another unless they collide.  When they collide, they do not stick to one another.</a:t>
            </a:r>
          </a:p>
          <a:p>
            <a:pPr eaLnBrk="1" hangingPunct="1">
              <a:defRPr/>
            </a:pPr>
            <a:r>
              <a:rPr lang="en-US" sz="2800" dirty="0" smtClean="0"/>
              <a:t>Gases expand to fill their containers.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32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62DEDF55-4D16-4E0F-9DEC-9A741707BDCD}" type="slidenum">
              <a:rPr lang="en-US"/>
              <a:pPr>
                <a:defRPr/>
              </a:pPr>
              <a:t>80</a:t>
            </a:fld>
            <a:endParaRPr lang="en-US"/>
          </a:p>
        </p:txBody>
      </p:sp>
      <p:sp>
        <p:nvSpPr>
          <p:cNvPr id="791554" name="Rectangle 2"/>
          <p:cNvSpPr>
            <a:spLocks noGrp="1" noChangeArrowheads="1"/>
          </p:cNvSpPr>
          <p:nvPr>
            <p:ph type="title"/>
          </p:nvPr>
        </p:nvSpPr>
        <p:spPr>
          <a:xfrm>
            <a:off x="304800" y="152400"/>
            <a:ext cx="8686800" cy="609600"/>
          </a:xfrm>
        </p:spPr>
        <p:txBody>
          <a:bodyPr/>
          <a:lstStyle/>
          <a:p>
            <a:pPr eaLnBrk="1" hangingPunct="1">
              <a:defRPr/>
            </a:pPr>
            <a:r>
              <a:rPr lang="en-US" sz="3600" smtClean="0"/>
              <a:t>Activity Solution: Gas Reactions</a:t>
            </a:r>
          </a:p>
        </p:txBody>
      </p:sp>
      <p:sp>
        <p:nvSpPr>
          <p:cNvPr id="791555" name="Rectangle 3"/>
          <p:cNvSpPr>
            <a:spLocks noGrp="1" noChangeArrowheads="1"/>
          </p:cNvSpPr>
          <p:nvPr>
            <p:ph type="body" sz="half" idx="1"/>
          </p:nvPr>
        </p:nvSpPr>
        <p:spPr>
          <a:xfrm>
            <a:off x="457200" y="914400"/>
            <a:ext cx="8458200" cy="5486400"/>
          </a:xfrm>
        </p:spPr>
        <p:txBody>
          <a:bodyPr/>
          <a:lstStyle/>
          <a:p>
            <a:pPr marL="533400" indent="-533400" eaLnBrk="1" hangingPunct="1">
              <a:buClr>
                <a:schemeClr val="tx1"/>
              </a:buClr>
              <a:buFont typeface="Wingdings" pitchFamily="2" charset="2"/>
              <a:buNone/>
              <a:defRPr/>
            </a:pPr>
            <a:r>
              <a:rPr lang="en-US" sz="2800" dirty="0" smtClean="0">
                <a:cs typeface="Arial" charset="0"/>
              </a:rPr>
              <a:t>		Fe</a:t>
            </a:r>
            <a:r>
              <a:rPr lang="en-US" sz="2800" baseline="-25000" dirty="0" smtClean="0">
                <a:cs typeface="Arial" charset="0"/>
              </a:rPr>
              <a:t>2</a:t>
            </a:r>
            <a:r>
              <a:rPr lang="en-US" sz="2800" dirty="0" smtClean="0">
                <a:cs typeface="Arial" charset="0"/>
              </a:rPr>
              <a:t>O</a:t>
            </a:r>
            <a:r>
              <a:rPr lang="en-US" sz="2800" baseline="-25000" dirty="0" smtClean="0">
                <a:cs typeface="Arial" charset="0"/>
              </a:rPr>
              <a:t>3</a:t>
            </a:r>
            <a:r>
              <a:rPr lang="en-US" sz="2800" dirty="0" smtClean="0">
                <a:cs typeface="Arial" charset="0"/>
              </a:rPr>
              <a:t>(</a:t>
            </a:r>
            <a:r>
              <a:rPr lang="en-US" sz="2800" i="1" dirty="0" smtClean="0">
                <a:cs typeface="Arial" charset="0"/>
              </a:rPr>
              <a:t>s</a:t>
            </a:r>
            <a:r>
              <a:rPr lang="en-US" sz="2800" dirty="0" smtClean="0">
                <a:cs typeface="Arial" charset="0"/>
              </a:rPr>
              <a:t>) + 3 H</a:t>
            </a:r>
            <a:r>
              <a:rPr lang="en-US" sz="2800" baseline="-25000" dirty="0" smtClean="0">
                <a:cs typeface="Arial" charset="0"/>
              </a:rPr>
              <a:t>2</a:t>
            </a:r>
            <a:r>
              <a:rPr lang="en-US" sz="2800" dirty="0" smtClean="0">
                <a:cs typeface="Arial" charset="0"/>
              </a:rPr>
              <a:t>(</a:t>
            </a:r>
            <a:r>
              <a:rPr lang="en-US" sz="2800" i="1" dirty="0" smtClean="0">
                <a:cs typeface="Arial" charset="0"/>
              </a:rPr>
              <a:t>g</a:t>
            </a:r>
            <a:r>
              <a:rPr lang="en-US" sz="2800" dirty="0" smtClean="0">
                <a:cs typeface="Arial" charset="0"/>
              </a:rPr>
              <a:t>) </a:t>
            </a:r>
            <a:r>
              <a:rPr lang="en-US" sz="2800" dirty="0" smtClean="0">
                <a:cs typeface="Arial" charset="0"/>
                <a:sym typeface="Wingdings" pitchFamily="2" charset="2"/>
              </a:rPr>
              <a:t>→ 2 Fe(</a:t>
            </a:r>
            <a:r>
              <a:rPr lang="en-US" sz="2800" i="1" dirty="0" smtClean="0">
                <a:cs typeface="Arial" charset="0"/>
                <a:sym typeface="Wingdings" pitchFamily="2" charset="2"/>
              </a:rPr>
              <a:t>s</a:t>
            </a:r>
            <a:r>
              <a:rPr lang="en-US" sz="2800" dirty="0" smtClean="0">
                <a:cs typeface="Arial" charset="0"/>
                <a:sym typeface="Wingdings" pitchFamily="2" charset="2"/>
              </a:rPr>
              <a:t>) + 3 H</a:t>
            </a:r>
            <a:r>
              <a:rPr lang="en-US" sz="2800" baseline="-25000" dirty="0" smtClean="0">
                <a:cs typeface="Arial" charset="0"/>
                <a:sym typeface="Wingdings" pitchFamily="2" charset="2"/>
              </a:rPr>
              <a:t>2</a:t>
            </a:r>
            <a:r>
              <a:rPr lang="en-US" sz="2800" dirty="0" smtClean="0">
                <a:cs typeface="Arial" charset="0"/>
                <a:sym typeface="Wingdings" pitchFamily="2" charset="2"/>
              </a:rPr>
              <a:t>O(</a:t>
            </a:r>
            <a:r>
              <a:rPr lang="en-US" sz="2800" i="1" dirty="0" smtClean="0">
                <a:cs typeface="Arial" charset="0"/>
                <a:sym typeface="Wingdings" pitchFamily="2" charset="2"/>
              </a:rPr>
              <a:t>g</a:t>
            </a:r>
            <a:r>
              <a:rPr lang="en-US" sz="2800" dirty="0" smtClean="0">
                <a:cs typeface="Arial" charset="0"/>
                <a:sym typeface="Wingdings" pitchFamily="2" charset="2"/>
              </a:rPr>
              <a:t>)</a:t>
            </a:r>
          </a:p>
          <a:p>
            <a:pPr marL="533400" indent="-533400" eaLnBrk="1" hangingPunct="1">
              <a:buClr>
                <a:schemeClr val="tx1"/>
              </a:buClr>
              <a:buFont typeface="Wingdings" pitchFamily="2" charset="2"/>
              <a:buNone/>
              <a:defRPr/>
            </a:pP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hydrogen</a:t>
            </a:r>
            <a:r>
              <a:rPr lang="en-US" sz="2800" dirty="0" smtClean="0">
                <a:solidFill>
                  <a:srgbClr val="FFFF00"/>
                </a:solidFill>
                <a:cs typeface="Arial" charset="0"/>
                <a:sym typeface="Wingdings" pitchFamily="2" charset="2"/>
              </a:rPr>
              <a:t> = 7.49 L			</a:t>
            </a: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water</a:t>
            </a:r>
            <a:r>
              <a:rPr lang="en-US" sz="2800" dirty="0" smtClean="0">
                <a:solidFill>
                  <a:srgbClr val="FFFF00"/>
                </a:solidFill>
                <a:cs typeface="Arial" charset="0"/>
                <a:sym typeface="Wingdings" pitchFamily="2" charset="2"/>
              </a:rPr>
              <a:t> = ?</a:t>
            </a: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22.0 </a:t>
            </a:r>
            <a:r>
              <a:rPr lang="en-US" sz="2800" dirty="0" err="1" smtClean="0">
                <a:solidFill>
                  <a:srgbClr val="FFFF00"/>
                </a:solidFill>
                <a:cs typeface="Arial" charset="0"/>
                <a:sym typeface="Wingdings" pitchFamily="2" charset="2"/>
              </a:rPr>
              <a:t>atm</a:t>
            </a:r>
            <a:r>
              <a:rPr lang="en-US" sz="2800" dirty="0" smtClean="0">
                <a:solidFill>
                  <a:srgbClr val="FFFF00"/>
                </a:solidFill>
                <a:cs typeface="Arial" charset="0"/>
                <a:sym typeface="Wingdings" pitchFamily="2" charset="2"/>
              </a:rPr>
              <a:t>			</a:t>
            </a:r>
            <a:r>
              <a:rPr lang="en-US" sz="2800" i="1" dirty="0" smtClean="0">
                <a:solidFill>
                  <a:srgbClr val="FFFF00"/>
                </a:solidFill>
                <a:cs typeface="Arial" charset="0"/>
                <a:sym typeface="Wingdings" pitchFamily="2" charset="2"/>
              </a:rPr>
              <a:t>P</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0.975 </a:t>
            </a:r>
            <a:r>
              <a:rPr lang="en-US" sz="2800" dirty="0" err="1" smtClean="0">
                <a:solidFill>
                  <a:srgbClr val="FFFF00"/>
                </a:solidFill>
                <a:cs typeface="Arial" charset="0"/>
                <a:sym typeface="Wingdings" pitchFamily="2" charset="2"/>
              </a:rPr>
              <a:t>atm</a:t>
            </a:r>
            <a:endParaRPr lang="en-US" sz="2800"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1</a:t>
            </a:r>
            <a:r>
              <a:rPr lang="en-US" sz="2800" dirty="0" smtClean="0">
                <a:solidFill>
                  <a:srgbClr val="FFFF00"/>
                </a:solidFill>
                <a:cs typeface="Arial" charset="0"/>
                <a:sym typeface="Wingdings" pitchFamily="2" charset="2"/>
              </a:rPr>
              <a:t> = 305.2 K 			</a:t>
            </a:r>
            <a:r>
              <a:rPr lang="en-US" sz="2800" i="1" dirty="0" smtClean="0">
                <a:solidFill>
                  <a:srgbClr val="FFFF00"/>
                </a:solidFill>
                <a:cs typeface="Arial" charset="0"/>
                <a:sym typeface="Wingdings" pitchFamily="2" charset="2"/>
              </a:rPr>
              <a:t>T</a:t>
            </a:r>
            <a:r>
              <a:rPr lang="en-US" sz="2800" baseline="-25000" dirty="0" smtClean="0">
                <a:solidFill>
                  <a:srgbClr val="FFFF00"/>
                </a:solidFill>
                <a:cs typeface="Arial" charset="0"/>
                <a:sym typeface="Wingdings" pitchFamily="2" charset="2"/>
              </a:rPr>
              <a:t>2</a:t>
            </a:r>
            <a:r>
              <a:rPr lang="en-US" sz="2800" dirty="0" smtClean="0">
                <a:solidFill>
                  <a:srgbClr val="FFFF00"/>
                </a:solidFill>
                <a:cs typeface="Arial" charset="0"/>
                <a:sym typeface="Wingdings" pitchFamily="2" charset="2"/>
              </a:rPr>
              <a:t> = 398.2 K</a:t>
            </a:r>
          </a:p>
          <a:p>
            <a:pPr marL="533400" indent="-533400" eaLnBrk="1" hangingPunct="1">
              <a:buClr>
                <a:srgbClr val="3333CC"/>
              </a:buClr>
              <a:buFontTx/>
              <a:buNone/>
              <a:defRPr/>
            </a:pPr>
            <a:r>
              <a:rPr lang="en-US" sz="2800" dirty="0" smtClean="0">
                <a:solidFill>
                  <a:srgbClr val="FFFF00"/>
                </a:solidFill>
                <a:cs typeface="Arial" charset="0"/>
                <a:sym typeface="Wingdings" pitchFamily="2" charset="2"/>
              </a:rPr>
              <a:t>Finally, we need to find the volume of gaseous water.  For this, we use the ideal gas law.</a:t>
            </a:r>
          </a:p>
          <a:p>
            <a:pPr marL="533400" indent="-533400" algn="ctr"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PV</a:t>
            </a:r>
            <a:r>
              <a:rPr lang="en-US" sz="2800" dirty="0" smtClean="0">
                <a:solidFill>
                  <a:srgbClr val="FFFF00"/>
                </a:solidFill>
                <a:cs typeface="Arial" charset="0"/>
                <a:sym typeface="Wingdings" pitchFamily="2" charset="2"/>
              </a:rPr>
              <a:t> = </a:t>
            </a:r>
            <a:r>
              <a:rPr lang="en-US" sz="2800" i="1" dirty="0" err="1" smtClean="0">
                <a:solidFill>
                  <a:srgbClr val="FFFF00"/>
                </a:solidFill>
                <a:cs typeface="Arial" charset="0"/>
                <a:sym typeface="Wingdings" pitchFamily="2" charset="2"/>
              </a:rPr>
              <a:t>nRT</a:t>
            </a:r>
            <a:endParaRPr lang="en-US" sz="2800" i="1"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endParaRPr lang="en-US" sz="2200"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endParaRPr lang="en-US" sz="2200" dirty="0" smtClean="0">
              <a:solidFill>
                <a:srgbClr val="FFFF00"/>
              </a:solidFill>
              <a:cs typeface="Arial" charset="0"/>
              <a:sym typeface="Wingdings" pitchFamily="2" charset="2"/>
            </a:endParaRPr>
          </a:p>
          <a:p>
            <a:pPr marL="533400" indent="-533400" eaLnBrk="1" hangingPunct="1">
              <a:buClr>
                <a:schemeClr val="tx1"/>
              </a:buClr>
              <a:buFont typeface="Wingdings" pitchFamily="2" charset="2"/>
              <a:buNone/>
              <a:defRPr/>
            </a:pPr>
            <a:endParaRPr lang="en-US" sz="2200" dirty="0" smtClean="0">
              <a:solidFill>
                <a:srgbClr val="FFFF00"/>
              </a:solidFill>
              <a:cs typeface="Arial" charset="0"/>
              <a:sym typeface="Wingdings" pitchFamily="2" charset="2"/>
            </a:endParaRPr>
          </a:p>
          <a:p>
            <a:pPr marL="533400" indent="-533400" algn="ctr" eaLnBrk="1" hangingPunct="1">
              <a:buClr>
                <a:schemeClr val="tx1"/>
              </a:buClr>
              <a:buFont typeface="Wingdings" pitchFamily="2" charset="2"/>
              <a:buNone/>
              <a:defRPr/>
            </a:pPr>
            <a:r>
              <a:rPr lang="en-US" sz="2800" i="1" dirty="0" err="1" smtClean="0">
                <a:solidFill>
                  <a:srgbClr val="FFFF00"/>
                </a:solidFill>
                <a:cs typeface="Arial" charset="0"/>
                <a:sym typeface="Wingdings" pitchFamily="2" charset="2"/>
              </a:rPr>
              <a:t>V</a:t>
            </a:r>
            <a:r>
              <a:rPr lang="en-US" sz="2800" baseline="-25000" dirty="0" err="1" smtClean="0">
                <a:solidFill>
                  <a:srgbClr val="FFFF00"/>
                </a:solidFill>
                <a:cs typeface="Arial" charset="0"/>
                <a:sym typeface="Wingdings" pitchFamily="2" charset="2"/>
              </a:rPr>
              <a:t>water</a:t>
            </a:r>
            <a:r>
              <a:rPr lang="en-US" sz="2800" dirty="0" smtClean="0">
                <a:solidFill>
                  <a:srgbClr val="FFFF00"/>
                </a:solidFill>
                <a:cs typeface="Arial" charset="0"/>
                <a:sym typeface="Wingdings" pitchFamily="2" charset="2"/>
              </a:rPr>
              <a:t> = 221 L</a:t>
            </a:r>
          </a:p>
        </p:txBody>
      </p:sp>
      <p:graphicFrame>
        <p:nvGraphicFramePr>
          <p:cNvPr id="90117" name="Object 5"/>
          <p:cNvGraphicFramePr>
            <a:graphicFrameLocks noChangeAspect="1"/>
          </p:cNvGraphicFramePr>
          <p:nvPr/>
        </p:nvGraphicFramePr>
        <p:xfrm>
          <a:off x="276225" y="4467225"/>
          <a:ext cx="8820150" cy="1062038"/>
        </p:xfrm>
        <a:graphic>
          <a:graphicData uri="http://schemas.openxmlformats.org/presentationml/2006/ole">
            <mc:AlternateContent xmlns:mc="http://schemas.openxmlformats.org/markup-compatibility/2006">
              <mc:Choice xmlns:v="urn:schemas-microsoft-com:vml" Requires="v">
                <p:oleObj spid="_x0000_s90132" name="Equation" r:id="rId4" imgW="3898900" imgH="469900" progId="Equation.DSMT4">
                  <p:embed/>
                </p:oleObj>
              </mc:Choice>
              <mc:Fallback>
                <p:oleObj name="Equation" r:id="rId4" imgW="3898900" imgH="4699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467225"/>
                        <a:ext cx="8820150"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E44263CA-C652-4380-B316-602E47CAA9C8}" type="slidenum">
              <a:rPr lang="en-US"/>
              <a:pPr>
                <a:defRPr/>
              </a:pPr>
              <a:t>81</a:t>
            </a:fld>
            <a:endParaRPr lang="en-US"/>
          </a:p>
        </p:txBody>
      </p:sp>
      <p:sp>
        <p:nvSpPr>
          <p:cNvPr id="793602" name="Rectangle 2"/>
          <p:cNvSpPr>
            <a:spLocks noGrp="1" noChangeArrowheads="1"/>
          </p:cNvSpPr>
          <p:nvPr>
            <p:ph type="title"/>
          </p:nvPr>
        </p:nvSpPr>
        <p:spPr>
          <a:xfrm>
            <a:off x="304800" y="152400"/>
            <a:ext cx="8686800" cy="533400"/>
          </a:xfrm>
        </p:spPr>
        <p:txBody>
          <a:bodyPr/>
          <a:lstStyle/>
          <a:p>
            <a:pPr eaLnBrk="1" hangingPunct="1">
              <a:defRPr/>
            </a:pPr>
            <a:r>
              <a:rPr lang="en-US" sz="3600" smtClean="0"/>
              <a:t>Activity Solution: Gas Reactions</a:t>
            </a:r>
          </a:p>
        </p:txBody>
      </p:sp>
      <p:sp>
        <p:nvSpPr>
          <p:cNvPr id="793603" name="Rectangle 3"/>
          <p:cNvSpPr>
            <a:spLocks noGrp="1" noChangeArrowheads="1"/>
          </p:cNvSpPr>
          <p:nvPr>
            <p:ph type="body" sz="half" idx="1"/>
          </p:nvPr>
        </p:nvSpPr>
        <p:spPr>
          <a:xfrm>
            <a:off x="152400" y="685800"/>
            <a:ext cx="8839200" cy="5638800"/>
          </a:xfrm>
        </p:spPr>
        <p:txBody>
          <a:bodyPr/>
          <a:lstStyle/>
          <a:p>
            <a:pPr marL="533400" indent="-533400" eaLnBrk="1" hangingPunct="1">
              <a:defRPr/>
            </a:pPr>
            <a:r>
              <a:rPr lang="en-US" sz="2400" dirty="0" smtClean="0">
                <a:cs typeface="Arial" charset="0"/>
              </a:rPr>
              <a:t>How many moles of H</a:t>
            </a:r>
            <a:r>
              <a:rPr lang="en-US" sz="2400" baseline="-25000" dirty="0" smtClean="0">
                <a:cs typeface="Arial" charset="0"/>
              </a:rPr>
              <a:t>2</a:t>
            </a:r>
            <a:r>
              <a:rPr lang="en-US" sz="2400" dirty="0" smtClean="0">
                <a:cs typeface="Arial" charset="0"/>
              </a:rPr>
              <a:t>SO</a:t>
            </a:r>
            <a:r>
              <a:rPr lang="en-US" sz="2400" baseline="-25000" dirty="0" smtClean="0">
                <a:cs typeface="Arial" charset="0"/>
              </a:rPr>
              <a:t>4</a:t>
            </a:r>
            <a:r>
              <a:rPr lang="en-US" sz="2400" dirty="0" smtClean="0">
                <a:cs typeface="Arial" charset="0"/>
              </a:rPr>
              <a:t> form if 2.38 L of SO</a:t>
            </a:r>
            <a:r>
              <a:rPr lang="en-US" sz="2400" baseline="-25000" dirty="0" smtClean="0">
                <a:cs typeface="Arial" charset="0"/>
              </a:rPr>
              <a:t>3</a:t>
            </a:r>
            <a:r>
              <a:rPr lang="en-US" sz="2400" dirty="0" smtClean="0">
                <a:cs typeface="Arial" charset="0"/>
              </a:rPr>
              <a:t> gas, measured at 65.0°C and 1.05 </a:t>
            </a:r>
            <a:r>
              <a:rPr lang="en-US" sz="2400" dirty="0" err="1" smtClean="0">
                <a:cs typeface="Arial" charset="0"/>
              </a:rPr>
              <a:t>atm</a:t>
            </a:r>
            <a:r>
              <a:rPr lang="en-US" sz="2400" dirty="0" smtClean="0">
                <a:cs typeface="Arial" charset="0"/>
              </a:rPr>
              <a:t>, react with sufficient water?  How many grams?  The balanced equation is as follows:</a:t>
            </a:r>
          </a:p>
          <a:p>
            <a:pPr marL="533400" indent="-533400" algn="ctr" eaLnBrk="1" hangingPunct="1">
              <a:buClr>
                <a:schemeClr val="tx1"/>
              </a:buClr>
              <a:buFont typeface="Wingdings" pitchFamily="2" charset="2"/>
              <a:buNone/>
              <a:defRPr/>
            </a:pPr>
            <a:r>
              <a:rPr lang="en-US" sz="2400" dirty="0" smtClean="0">
                <a:cs typeface="Arial" charset="0"/>
              </a:rPr>
              <a:t>SO</a:t>
            </a:r>
            <a:r>
              <a:rPr lang="en-US" sz="2400" baseline="-25000" dirty="0" smtClean="0">
                <a:cs typeface="Arial" charset="0"/>
              </a:rPr>
              <a:t>3</a:t>
            </a:r>
            <a:r>
              <a:rPr lang="en-US" sz="2400" dirty="0" smtClean="0">
                <a:cs typeface="Arial" charset="0"/>
              </a:rPr>
              <a:t>(</a:t>
            </a:r>
            <a:r>
              <a:rPr lang="en-US" sz="2400" i="1" dirty="0" smtClean="0">
                <a:cs typeface="Arial" charset="0"/>
              </a:rPr>
              <a:t>g</a:t>
            </a:r>
            <a:r>
              <a:rPr lang="en-US" sz="2400" dirty="0" smtClean="0">
                <a:cs typeface="Arial" charset="0"/>
              </a:rPr>
              <a:t>) + H</a:t>
            </a:r>
            <a:r>
              <a:rPr lang="en-US" sz="2400" baseline="-25000" dirty="0" smtClean="0">
                <a:cs typeface="Arial" charset="0"/>
              </a:rPr>
              <a:t>2</a:t>
            </a:r>
            <a:r>
              <a:rPr lang="en-US" sz="2400" dirty="0" smtClean="0">
                <a:cs typeface="Arial" charset="0"/>
              </a:rPr>
              <a:t>O(</a:t>
            </a:r>
            <a:r>
              <a:rPr lang="en-US" sz="2400" i="1" dirty="0" smtClean="0">
                <a:cs typeface="Arial" charset="0"/>
              </a:rPr>
              <a:t>l</a:t>
            </a:r>
            <a:r>
              <a:rPr lang="en-US" sz="2400" dirty="0" smtClean="0">
                <a:cs typeface="Arial" charset="0"/>
              </a:rPr>
              <a:t>) </a:t>
            </a:r>
            <a:r>
              <a:rPr lang="en-US" sz="2400" dirty="0" smtClean="0">
                <a:cs typeface="Arial" charset="0"/>
                <a:sym typeface="Wingdings" pitchFamily="2" charset="2"/>
              </a:rPr>
              <a:t>→ H</a:t>
            </a:r>
            <a:r>
              <a:rPr lang="en-US" sz="2400" baseline="-25000" dirty="0" smtClean="0">
                <a:cs typeface="Arial" charset="0"/>
                <a:sym typeface="Wingdings" pitchFamily="2" charset="2"/>
              </a:rPr>
              <a:t>2</a:t>
            </a:r>
            <a:r>
              <a:rPr lang="en-US" sz="2400" dirty="0" smtClean="0">
                <a:cs typeface="Arial" charset="0"/>
                <a:sym typeface="Wingdings" pitchFamily="2" charset="2"/>
              </a:rPr>
              <a:t>SO</a:t>
            </a:r>
            <a:r>
              <a:rPr lang="en-US" sz="2400" baseline="-25000" dirty="0" smtClean="0">
                <a:cs typeface="Arial" charset="0"/>
                <a:sym typeface="Wingdings" pitchFamily="2" charset="2"/>
              </a:rPr>
              <a:t>4</a:t>
            </a:r>
            <a:r>
              <a:rPr lang="en-US" sz="2400" dirty="0" smtClean="0">
                <a:cs typeface="Arial" charset="0"/>
                <a:sym typeface="Wingdings" pitchFamily="2" charset="2"/>
              </a:rPr>
              <a:t>(</a:t>
            </a:r>
            <a:r>
              <a:rPr lang="en-US" sz="2400" i="1" dirty="0" smtClean="0">
                <a:cs typeface="Arial" charset="0"/>
                <a:sym typeface="Wingdings" pitchFamily="2" charset="2"/>
              </a:rPr>
              <a:t>l</a:t>
            </a:r>
            <a:r>
              <a:rPr lang="en-US" sz="2400" dirty="0" smtClean="0">
                <a:cs typeface="Arial" charset="0"/>
                <a:sym typeface="Wingdings" pitchFamily="2" charset="2"/>
              </a:rPr>
              <a:t>)</a:t>
            </a:r>
            <a:endParaRPr lang="en-US" sz="2400" dirty="0" smtClean="0">
              <a:cs typeface="Arial" charset="0"/>
            </a:endParaRPr>
          </a:p>
        </p:txBody>
      </p:sp>
      <p:pic>
        <p:nvPicPr>
          <p:cNvPr id="6" name="Picture 7" descr="bau11072_ta09_12-generic"/>
          <p:cNvPicPr>
            <a:picLocks noGrp="1" noChangeAspect="1" noChangeArrowheads="1"/>
          </p:cNvPicPr>
          <p:nvPr>
            <p:ph sz="half" idx="2"/>
          </p:nvPr>
        </p:nvPicPr>
        <p:blipFill>
          <a:blip r:embed="rId3" cstate="print"/>
          <a:srcRect/>
          <a:stretch>
            <a:fillRect/>
          </a:stretch>
        </p:blipFill>
        <p:spPr>
          <a:xfrm>
            <a:off x="304800" y="3429000"/>
            <a:ext cx="8610600" cy="10287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9-</a:t>
            </a:r>
            <a:fld id="{E44263CA-C652-4380-B316-602E47CAA9C8}" type="slidenum">
              <a:rPr lang="en-US"/>
              <a:pPr>
                <a:defRPr/>
              </a:pPr>
              <a:t>82</a:t>
            </a:fld>
            <a:endParaRPr lang="en-US"/>
          </a:p>
        </p:txBody>
      </p:sp>
      <p:sp>
        <p:nvSpPr>
          <p:cNvPr id="793602" name="Rectangle 2"/>
          <p:cNvSpPr>
            <a:spLocks noGrp="1" noChangeArrowheads="1"/>
          </p:cNvSpPr>
          <p:nvPr>
            <p:ph type="title"/>
          </p:nvPr>
        </p:nvSpPr>
        <p:spPr>
          <a:xfrm>
            <a:off x="304800" y="152400"/>
            <a:ext cx="8686800" cy="533400"/>
          </a:xfrm>
        </p:spPr>
        <p:txBody>
          <a:bodyPr/>
          <a:lstStyle/>
          <a:p>
            <a:pPr eaLnBrk="1" hangingPunct="1">
              <a:defRPr/>
            </a:pPr>
            <a:r>
              <a:rPr lang="en-US" sz="3600" smtClean="0"/>
              <a:t>Activity Solution: Gas Reactions</a:t>
            </a:r>
          </a:p>
        </p:txBody>
      </p:sp>
      <p:sp>
        <p:nvSpPr>
          <p:cNvPr id="793603" name="Rectangle 3"/>
          <p:cNvSpPr>
            <a:spLocks noGrp="1" noChangeArrowheads="1"/>
          </p:cNvSpPr>
          <p:nvPr>
            <p:ph type="body" sz="half" idx="1"/>
          </p:nvPr>
        </p:nvSpPr>
        <p:spPr>
          <a:xfrm>
            <a:off x="152400" y="685800"/>
            <a:ext cx="8839200" cy="5638800"/>
          </a:xfrm>
        </p:spPr>
        <p:txBody>
          <a:bodyPr/>
          <a:lstStyle/>
          <a:p>
            <a:pPr marL="533400" indent="-533400" eaLnBrk="1" hangingPunct="1">
              <a:defRPr/>
            </a:pPr>
            <a:r>
              <a:rPr lang="en-US" sz="2400" dirty="0" smtClean="0">
                <a:cs typeface="Arial" charset="0"/>
              </a:rPr>
              <a:t>How many moles of H</a:t>
            </a:r>
            <a:r>
              <a:rPr lang="en-US" sz="2400" baseline="-25000" dirty="0" smtClean="0">
                <a:cs typeface="Arial" charset="0"/>
              </a:rPr>
              <a:t>2</a:t>
            </a:r>
            <a:r>
              <a:rPr lang="en-US" sz="2400" dirty="0" smtClean="0">
                <a:cs typeface="Arial" charset="0"/>
              </a:rPr>
              <a:t>SO</a:t>
            </a:r>
            <a:r>
              <a:rPr lang="en-US" sz="2400" baseline="-25000" dirty="0" smtClean="0">
                <a:cs typeface="Arial" charset="0"/>
              </a:rPr>
              <a:t>4</a:t>
            </a:r>
            <a:r>
              <a:rPr lang="en-US" sz="2400" dirty="0" smtClean="0">
                <a:cs typeface="Arial" charset="0"/>
              </a:rPr>
              <a:t> form if 2.38 L of SO</a:t>
            </a:r>
            <a:r>
              <a:rPr lang="en-US" sz="2400" baseline="-25000" dirty="0" smtClean="0">
                <a:cs typeface="Arial" charset="0"/>
              </a:rPr>
              <a:t>3</a:t>
            </a:r>
            <a:r>
              <a:rPr lang="en-US" sz="2400" dirty="0" smtClean="0">
                <a:cs typeface="Arial" charset="0"/>
              </a:rPr>
              <a:t> gas, measured at 65.0°C and 1.05 </a:t>
            </a:r>
            <a:r>
              <a:rPr lang="en-US" sz="2400" dirty="0" err="1" smtClean="0">
                <a:cs typeface="Arial" charset="0"/>
              </a:rPr>
              <a:t>atm</a:t>
            </a:r>
            <a:r>
              <a:rPr lang="en-US" sz="2400" dirty="0" smtClean="0">
                <a:cs typeface="Arial" charset="0"/>
              </a:rPr>
              <a:t>, react with sufficient water?  How many grams?  The balanced equation is as follows:</a:t>
            </a:r>
          </a:p>
          <a:p>
            <a:pPr marL="533400" indent="-533400" algn="ctr" eaLnBrk="1" hangingPunct="1">
              <a:buClr>
                <a:schemeClr val="tx1"/>
              </a:buClr>
              <a:buFont typeface="Wingdings" pitchFamily="2" charset="2"/>
              <a:buNone/>
              <a:defRPr/>
            </a:pPr>
            <a:r>
              <a:rPr lang="en-US" sz="2400" dirty="0" smtClean="0">
                <a:cs typeface="Arial" charset="0"/>
              </a:rPr>
              <a:t>SO</a:t>
            </a:r>
            <a:r>
              <a:rPr lang="en-US" sz="2400" baseline="-25000" dirty="0" smtClean="0">
                <a:cs typeface="Arial" charset="0"/>
              </a:rPr>
              <a:t>3</a:t>
            </a:r>
            <a:r>
              <a:rPr lang="en-US" sz="2400" dirty="0" smtClean="0">
                <a:cs typeface="Arial" charset="0"/>
              </a:rPr>
              <a:t>(</a:t>
            </a:r>
            <a:r>
              <a:rPr lang="en-US" sz="2400" i="1" dirty="0" smtClean="0">
                <a:cs typeface="Arial" charset="0"/>
              </a:rPr>
              <a:t>g</a:t>
            </a:r>
            <a:r>
              <a:rPr lang="en-US" sz="2400" dirty="0" smtClean="0">
                <a:cs typeface="Arial" charset="0"/>
              </a:rPr>
              <a:t>) + H</a:t>
            </a:r>
            <a:r>
              <a:rPr lang="en-US" sz="2400" baseline="-25000" dirty="0" smtClean="0">
                <a:cs typeface="Arial" charset="0"/>
              </a:rPr>
              <a:t>2</a:t>
            </a:r>
            <a:r>
              <a:rPr lang="en-US" sz="2400" dirty="0" smtClean="0">
                <a:cs typeface="Arial" charset="0"/>
              </a:rPr>
              <a:t>O(</a:t>
            </a:r>
            <a:r>
              <a:rPr lang="en-US" sz="2400" i="1" dirty="0" smtClean="0">
                <a:cs typeface="Arial" charset="0"/>
              </a:rPr>
              <a:t>l</a:t>
            </a:r>
            <a:r>
              <a:rPr lang="en-US" sz="2400" dirty="0" smtClean="0">
                <a:cs typeface="Arial" charset="0"/>
              </a:rPr>
              <a:t>) </a:t>
            </a:r>
            <a:r>
              <a:rPr lang="en-US" sz="2400" dirty="0" smtClean="0">
                <a:cs typeface="Arial" charset="0"/>
                <a:sym typeface="Wingdings" pitchFamily="2" charset="2"/>
              </a:rPr>
              <a:t>→ H</a:t>
            </a:r>
            <a:r>
              <a:rPr lang="en-US" sz="2400" baseline="-25000" dirty="0" smtClean="0">
                <a:cs typeface="Arial" charset="0"/>
                <a:sym typeface="Wingdings" pitchFamily="2" charset="2"/>
              </a:rPr>
              <a:t>2</a:t>
            </a:r>
            <a:r>
              <a:rPr lang="en-US" sz="2400" dirty="0" smtClean="0">
                <a:cs typeface="Arial" charset="0"/>
                <a:sym typeface="Wingdings" pitchFamily="2" charset="2"/>
              </a:rPr>
              <a:t>SO</a:t>
            </a:r>
            <a:r>
              <a:rPr lang="en-US" sz="2400" baseline="-25000" dirty="0" smtClean="0">
                <a:cs typeface="Arial" charset="0"/>
                <a:sym typeface="Wingdings" pitchFamily="2" charset="2"/>
              </a:rPr>
              <a:t>4</a:t>
            </a:r>
            <a:r>
              <a:rPr lang="en-US" sz="2400" dirty="0" smtClean="0">
                <a:cs typeface="Arial" charset="0"/>
                <a:sym typeface="Wingdings" pitchFamily="2" charset="2"/>
              </a:rPr>
              <a:t>(</a:t>
            </a:r>
            <a:r>
              <a:rPr lang="en-US" sz="2400" i="1" dirty="0" smtClean="0">
                <a:cs typeface="Arial" charset="0"/>
                <a:sym typeface="Wingdings" pitchFamily="2" charset="2"/>
              </a:rPr>
              <a:t>l</a:t>
            </a:r>
            <a:r>
              <a:rPr lang="en-US" sz="2400" dirty="0" smtClean="0">
                <a:cs typeface="Arial" charset="0"/>
                <a:sym typeface="Wingdings" pitchFamily="2" charset="2"/>
              </a:rPr>
              <a:t>)</a:t>
            </a:r>
            <a:endParaRPr lang="en-US" sz="2400" dirty="0" smtClean="0">
              <a:cs typeface="Arial" charset="0"/>
            </a:endParaRP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V</a:t>
            </a:r>
            <a:r>
              <a:rPr lang="en-US" sz="2800" baseline="-25000" dirty="0" smtClean="0">
                <a:solidFill>
                  <a:srgbClr val="FFFF00"/>
                </a:solidFill>
                <a:cs typeface="Arial" charset="0"/>
                <a:sym typeface="Wingdings" pitchFamily="2" charset="2"/>
              </a:rPr>
              <a:t>SO</a:t>
            </a:r>
            <a:r>
              <a:rPr lang="en-US" sz="2800" baseline="-48000" dirty="0" smtClean="0">
                <a:solidFill>
                  <a:srgbClr val="FFFF00"/>
                </a:solidFill>
                <a:cs typeface="Arial" charset="0"/>
                <a:sym typeface="Wingdings" pitchFamily="2" charset="2"/>
              </a:rPr>
              <a:t>3</a:t>
            </a:r>
            <a:r>
              <a:rPr lang="en-US" sz="2800" dirty="0" smtClean="0">
                <a:solidFill>
                  <a:srgbClr val="FFFF00"/>
                </a:solidFill>
                <a:cs typeface="Arial" charset="0"/>
                <a:sym typeface="Wingdings" pitchFamily="2" charset="2"/>
              </a:rPr>
              <a:t> = 2.38 L				 </a:t>
            </a:r>
            <a:r>
              <a:rPr lang="en-US" sz="2800" i="1" dirty="0" smtClean="0">
                <a:solidFill>
                  <a:srgbClr val="FFFF00"/>
                </a:solidFill>
                <a:cs typeface="Arial" charset="0"/>
                <a:sym typeface="Wingdings" pitchFamily="2" charset="2"/>
              </a:rPr>
              <a:t>n</a:t>
            </a:r>
            <a:r>
              <a:rPr lang="en-US" sz="2800" baseline="-25000" dirty="0" smtClean="0">
                <a:solidFill>
                  <a:srgbClr val="FFFF00"/>
                </a:solidFill>
                <a:cs typeface="Arial" charset="0"/>
                <a:sym typeface="Wingdings" pitchFamily="2" charset="2"/>
              </a:rPr>
              <a:t>H</a:t>
            </a:r>
            <a:r>
              <a:rPr lang="en-US" sz="2800" baseline="-48000" dirty="0" smtClean="0">
                <a:solidFill>
                  <a:srgbClr val="FFFF00"/>
                </a:solidFill>
                <a:cs typeface="Arial" charset="0"/>
                <a:sym typeface="Wingdings" pitchFamily="2" charset="2"/>
              </a:rPr>
              <a:t>2</a:t>
            </a:r>
            <a:r>
              <a:rPr lang="en-US" sz="2800" baseline="-25000" dirty="0" smtClean="0">
                <a:solidFill>
                  <a:srgbClr val="FFFF00"/>
                </a:solidFill>
                <a:cs typeface="Arial" charset="0"/>
                <a:sym typeface="Wingdings" pitchFamily="2" charset="2"/>
              </a:rPr>
              <a:t>SO</a:t>
            </a:r>
            <a:r>
              <a:rPr lang="en-US" sz="2800" baseline="-48000" dirty="0" smtClean="0">
                <a:solidFill>
                  <a:srgbClr val="FFFF00"/>
                </a:solidFill>
                <a:cs typeface="Arial" charset="0"/>
                <a:sym typeface="Wingdings" pitchFamily="2" charset="2"/>
              </a:rPr>
              <a:t>4</a:t>
            </a:r>
            <a:r>
              <a:rPr lang="en-US" sz="2800" dirty="0" smtClean="0">
                <a:solidFill>
                  <a:srgbClr val="FFFF00"/>
                </a:solidFill>
                <a:cs typeface="Arial" charset="0"/>
                <a:sym typeface="Wingdings" pitchFamily="2" charset="2"/>
              </a:rPr>
              <a:t> = ?</a:t>
            </a: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T</a:t>
            </a:r>
            <a:r>
              <a:rPr lang="en-US" sz="2800" dirty="0" smtClean="0">
                <a:solidFill>
                  <a:srgbClr val="FFFF00"/>
                </a:solidFill>
                <a:cs typeface="Arial" charset="0"/>
                <a:sym typeface="Wingdings" pitchFamily="2" charset="2"/>
              </a:rPr>
              <a:t> = 65.0°C + 273.15 = 338.2 K</a:t>
            </a:r>
          </a:p>
          <a:p>
            <a:pPr marL="533400" indent="-533400" eaLnBrk="1" hangingPunct="1">
              <a:buClr>
                <a:schemeClr val="tx1"/>
              </a:buClr>
              <a:buFont typeface="Wingdings" pitchFamily="2" charset="2"/>
              <a:buNone/>
              <a:defRPr/>
            </a:pPr>
            <a:r>
              <a:rPr lang="en-US" sz="2800" i="1" dirty="0" smtClean="0">
                <a:solidFill>
                  <a:srgbClr val="FFFF00"/>
                </a:solidFill>
                <a:cs typeface="Arial" charset="0"/>
                <a:sym typeface="Wingdings" pitchFamily="2" charset="2"/>
              </a:rPr>
              <a:t>P</a:t>
            </a:r>
            <a:r>
              <a:rPr lang="en-US" sz="2800" dirty="0" smtClean="0">
                <a:solidFill>
                  <a:srgbClr val="FFFF00"/>
                </a:solidFill>
                <a:cs typeface="Arial" charset="0"/>
                <a:sym typeface="Wingdings" pitchFamily="2" charset="2"/>
              </a:rPr>
              <a:t> = 1.05 </a:t>
            </a:r>
            <a:r>
              <a:rPr lang="en-US" sz="2800" dirty="0" err="1" smtClean="0">
                <a:solidFill>
                  <a:srgbClr val="FFFF00"/>
                </a:solidFill>
                <a:cs typeface="Arial" charset="0"/>
                <a:sym typeface="Wingdings" pitchFamily="2" charset="2"/>
              </a:rPr>
              <a:t>atm</a:t>
            </a:r>
            <a:r>
              <a:rPr lang="en-US" sz="2800" dirty="0" smtClean="0">
                <a:solidFill>
                  <a:srgbClr val="FFFF00"/>
                </a:solidFill>
                <a:cs typeface="Arial" charset="0"/>
                <a:sym typeface="Wingdings" pitchFamily="2" charset="2"/>
              </a:rPr>
              <a:t>				</a:t>
            </a:r>
            <a:r>
              <a:rPr lang="en-US" sz="2800" i="1" dirty="0" smtClean="0">
                <a:solidFill>
                  <a:srgbClr val="FFFF00"/>
                </a:solidFill>
                <a:cs typeface="Arial" charset="0"/>
                <a:sym typeface="Wingdings" pitchFamily="2" charset="2"/>
              </a:rPr>
              <a:t>m</a:t>
            </a:r>
            <a:r>
              <a:rPr lang="en-US" sz="2800" baseline="-25000" dirty="0" smtClean="0">
                <a:solidFill>
                  <a:srgbClr val="FFFF00"/>
                </a:solidFill>
                <a:cs typeface="Arial" charset="0"/>
                <a:sym typeface="Wingdings" pitchFamily="2" charset="2"/>
              </a:rPr>
              <a:t>H</a:t>
            </a:r>
            <a:r>
              <a:rPr lang="en-US" sz="2800" baseline="-48000" dirty="0" smtClean="0">
                <a:solidFill>
                  <a:srgbClr val="FFFF00"/>
                </a:solidFill>
                <a:cs typeface="Arial" charset="0"/>
                <a:sym typeface="Wingdings" pitchFamily="2" charset="2"/>
              </a:rPr>
              <a:t>2</a:t>
            </a:r>
            <a:r>
              <a:rPr lang="en-US" sz="2800" baseline="-25000" dirty="0" smtClean="0">
                <a:solidFill>
                  <a:srgbClr val="FFFF00"/>
                </a:solidFill>
                <a:cs typeface="Arial" charset="0"/>
                <a:sym typeface="Wingdings" pitchFamily="2" charset="2"/>
              </a:rPr>
              <a:t>SO</a:t>
            </a:r>
            <a:r>
              <a:rPr lang="en-US" sz="2800" baseline="-48000" dirty="0" smtClean="0">
                <a:solidFill>
                  <a:srgbClr val="FFFF00"/>
                </a:solidFill>
                <a:cs typeface="Arial" charset="0"/>
                <a:sym typeface="Wingdings" pitchFamily="2" charset="2"/>
              </a:rPr>
              <a:t>4</a:t>
            </a:r>
            <a:r>
              <a:rPr lang="en-US" sz="2800" dirty="0" smtClean="0">
                <a:solidFill>
                  <a:srgbClr val="FFFF00"/>
                </a:solidFill>
                <a:cs typeface="Arial" charset="0"/>
                <a:sym typeface="Wingdings" pitchFamily="2" charset="2"/>
              </a:rPr>
              <a:t> = ?</a:t>
            </a:r>
          </a:p>
          <a:p>
            <a:pPr marL="533400" indent="-533400" eaLnBrk="1" hangingPunct="1">
              <a:buClr>
                <a:schemeClr val="tx1"/>
              </a:buClr>
              <a:buFontTx/>
              <a:buNone/>
              <a:defRPr/>
            </a:pPr>
            <a:r>
              <a:rPr lang="en-US" sz="2800" dirty="0" smtClean="0">
                <a:solidFill>
                  <a:srgbClr val="FFFF00"/>
                </a:solidFill>
                <a:cs typeface="Arial" charset="0"/>
                <a:sym typeface="Wingdings" pitchFamily="2" charset="2"/>
              </a:rPr>
              <a:t>First, we need to find moles of SO</a:t>
            </a:r>
            <a:r>
              <a:rPr lang="en-US" sz="2800" baseline="-25000" dirty="0" smtClean="0">
                <a:solidFill>
                  <a:srgbClr val="FFFF00"/>
                </a:solidFill>
                <a:cs typeface="Arial" charset="0"/>
                <a:sym typeface="Wingdings" pitchFamily="2" charset="2"/>
              </a:rPr>
              <a:t>3</a:t>
            </a:r>
            <a:r>
              <a:rPr lang="en-US" sz="2800" dirty="0" smtClean="0">
                <a:solidFill>
                  <a:srgbClr val="FFFF00"/>
                </a:solidFill>
                <a:cs typeface="Arial" charset="0"/>
                <a:sym typeface="Wingdings" pitchFamily="2" charset="2"/>
              </a:rPr>
              <a:t>.</a:t>
            </a:r>
          </a:p>
          <a:p>
            <a:pPr marL="533400" indent="-533400" algn="ctr" eaLnBrk="1" hangingPunct="1">
              <a:buClr>
                <a:schemeClr val="tx1"/>
              </a:buClr>
              <a:buFontTx/>
              <a:buNone/>
              <a:defRPr/>
            </a:pPr>
            <a:r>
              <a:rPr lang="en-US" sz="2800" i="1" dirty="0" smtClean="0">
                <a:solidFill>
                  <a:srgbClr val="FFFF00"/>
                </a:solidFill>
                <a:cs typeface="Arial" charset="0"/>
                <a:sym typeface="Wingdings" pitchFamily="2" charset="2"/>
              </a:rPr>
              <a:t>PV</a:t>
            </a:r>
            <a:r>
              <a:rPr lang="en-US" sz="2800" dirty="0" smtClean="0">
                <a:solidFill>
                  <a:srgbClr val="FFFF00"/>
                </a:solidFill>
                <a:cs typeface="Arial" charset="0"/>
                <a:sym typeface="Wingdings" pitchFamily="2" charset="2"/>
              </a:rPr>
              <a:t> = </a:t>
            </a:r>
            <a:r>
              <a:rPr lang="en-US" sz="2800" i="1" dirty="0" err="1" smtClean="0">
                <a:solidFill>
                  <a:srgbClr val="FFFF00"/>
                </a:solidFill>
                <a:cs typeface="Arial" charset="0"/>
                <a:sym typeface="Wingdings" pitchFamily="2" charset="2"/>
              </a:rPr>
              <a:t>nRT</a:t>
            </a:r>
            <a:endParaRPr lang="en-US" sz="2800" i="1" dirty="0" smtClean="0">
              <a:solidFill>
                <a:srgbClr val="FFFF00"/>
              </a:solidFill>
              <a:cs typeface="Arial" charset="0"/>
              <a:sym typeface="Wingdings" pitchFamily="2" charset="2"/>
            </a:endParaRPr>
          </a:p>
        </p:txBody>
      </p:sp>
      <p:graphicFrame>
        <p:nvGraphicFramePr>
          <p:cNvPr id="92165" name="Object 5"/>
          <p:cNvGraphicFramePr>
            <a:graphicFrameLocks noChangeAspect="1"/>
          </p:cNvGraphicFramePr>
          <p:nvPr/>
        </p:nvGraphicFramePr>
        <p:xfrm>
          <a:off x="279400" y="4878388"/>
          <a:ext cx="8483600" cy="1143000"/>
        </p:xfrm>
        <a:graphic>
          <a:graphicData uri="http://schemas.openxmlformats.org/presentationml/2006/ole">
            <mc:AlternateContent xmlns:mc="http://schemas.openxmlformats.org/markup-compatibility/2006">
              <mc:Choice xmlns:v="urn:schemas-microsoft-com:vml" Requires="v">
                <p:oleObj spid="_x0000_s92180" name="Equation" r:id="rId4" imgW="3771900" imgH="508000" progId="Equation.DSMT4">
                  <p:embed/>
                </p:oleObj>
              </mc:Choice>
              <mc:Fallback>
                <p:oleObj name="Equation" r:id="rId4" imgW="3771900" imgH="5080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4878388"/>
                        <a:ext cx="84836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3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3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36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36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360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AD20FFC4-C394-496B-A20B-70F4B80ED032}" type="slidenum">
              <a:rPr lang="en-US"/>
              <a:pPr>
                <a:defRPr/>
              </a:pPr>
              <a:t>83</a:t>
            </a:fld>
            <a:endParaRPr lang="en-US"/>
          </a:p>
        </p:txBody>
      </p:sp>
      <p:sp>
        <p:nvSpPr>
          <p:cNvPr id="795650" name="Rectangle 2"/>
          <p:cNvSpPr>
            <a:spLocks noGrp="1" noChangeArrowheads="1"/>
          </p:cNvSpPr>
          <p:nvPr>
            <p:ph type="title"/>
          </p:nvPr>
        </p:nvSpPr>
        <p:spPr>
          <a:xfrm>
            <a:off x="304800" y="152400"/>
            <a:ext cx="8686800" cy="533400"/>
          </a:xfrm>
        </p:spPr>
        <p:txBody>
          <a:bodyPr/>
          <a:lstStyle/>
          <a:p>
            <a:pPr eaLnBrk="1" hangingPunct="1">
              <a:defRPr/>
            </a:pPr>
            <a:r>
              <a:rPr lang="en-US" sz="3600" smtClean="0"/>
              <a:t>Activity Solution: Gas Reactions</a:t>
            </a:r>
          </a:p>
        </p:txBody>
      </p:sp>
      <p:sp>
        <p:nvSpPr>
          <p:cNvPr id="795651" name="Rectangle 3"/>
          <p:cNvSpPr>
            <a:spLocks noGrp="1" noChangeArrowheads="1"/>
          </p:cNvSpPr>
          <p:nvPr>
            <p:ph type="body" sz="half" idx="1"/>
          </p:nvPr>
        </p:nvSpPr>
        <p:spPr>
          <a:xfrm>
            <a:off x="304800" y="990600"/>
            <a:ext cx="8534400" cy="5638800"/>
          </a:xfrm>
        </p:spPr>
        <p:txBody>
          <a:bodyPr/>
          <a:lstStyle/>
          <a:p>
            <a:pPr marL="533400" indent="-533400" algn="ctr" eaLnBrk="1" hangingPunct="1">
              <a:buClr>
                <a:schemeClr val="tx1"/>
              </a:buClr>
              <a:buFont typeface="Wingdings" pitchFamily="2" charset="2"/>
              <a:buNone/>
              <a:defRPr/>
            </a:pPr>
            <a:r>
              <a:rPr lang="en-US" sz="2400" dirty="0" smtClean="0">
                <a:cs typeface="Arial" charset="0"/>
              </a:rPr>
              <a:t>SO</a:t>
            </a:r>
            <a:r>
              <a:rPr lang="en-US" sz="2400" baseline="-25000" dirty="0" smtClean="0">
                <a:cs typeface="Arial" charset="0"/>
              </a:rPr>
              <a:t>3</a:t>
            </a:r>
            <a:r>
              <a:rPr lang="en-US" sz="2400" dirty="0" smtClean="0">
                <a:cs typeface="Arial" charset="0"/>
              </a:rPr>
              <a:t>(</a:t>
            </a:r>
            <a:r>
              <a:rPr lang="en-US" sz="2400" i="1" dirty="0" smtClean="0">
                <a:cs typeface="Arial" charset="0"/>
              </a:rPr>
              <a:t>g</a:t>
            </a:r>
            <a:r>
              <a:rPr lang="en-US" sz="2400" dirty="0" smtClean="0">
                <a:cs typeface="Arial" charset="0"/>
              </a:rPr>
              <a:t>) + H</a:t>
            </a:r>
            <a:r>
              <a:rPr lang="en-US" sz="2400" baseline="-25000" dirty="0" smtClean="0">
                <a:cs typeface="Arial" charset="0"/>
              </a:rPr>
              <a:t>2</a:t>
            </a:r>
            <a:r>
              <a:rPr lang="en-US" sz="2400" dirty="0" smtClean="0">
                <a:cs typeface="Arial" charset="0"/>
              </a:rPr>
              <a:t>O(</a:t>
            </a:r>
            <a:r>
              <a:rPr lang="en-US" sz="2400" i="1" dirty="0" smtClean="0">
                <a:cs typeface="Arial" charset="0"/>
              </a:rPr>
              <a:t>l</a:t>
            </a:r>
            <a:r>
              <a:rPr lang="en-US" sz="2400" dirty="0" smtClean="0">
                <a:cs typeface="Arial" charset="0"/>
              </a:rPr>
              <a:t>) </a:t>
            </a:r>
            <a:r>
              <a:rPr lang="en-US" sz="2400" dirty="0" smtClean="0">
                <a:cs typeface="Arial" charset="0"/>
                <a:sym typeface="Wingdings" pitchFamily="2" charset="2"/>
              </a:rPr>
              <a:t>→ H</a:t>
            </a:r>
            <a:r>
              <a:rPr lang="en-US" sz="2400" baseline="-25000" dirty="0" smtClean="0">
                <a:cs typeface="Arial" charset="0"/>
                <a:sym typeface="Wingdings" pitchFamily="2" charset="2"/>
              </a:rPr>
              <a:t>2</a:t>
            </a:r>
            <a:r>
              <a:rPr lang="en-US" sz="2400" dirty="0" smtClean="0">
                <a:cs typeface="Arial" charset="0"/>
                <a:sym typeface="Wingdings" pitchFamily="2" charset="2"/>
              </a:rPr>
              <a:t>SO</a:t>
            </a:r>
            <a:r>
              <a:rPr lang="en-US" sz="2400" baseline="-25000" dirty="0" smtClean="0">
                <a:cs typeface="Arial" charset="0"/>
                <a:sym typeface="Wingdings" pitchFamily="2" charset="2"/>
              </a:rPr>
              <a:t>4</a:t>
            </a:r>
            <a:r>
              <a:rPr lang="en-US" sz="2400" dirty="0" smtClean="0">
                <a:cs typeface="Arial" charset="0"/>
                <a:sym typeface="Wingdings" pitchFamily="2" charset="2"/>
              </a:rPr>
              <a:t>(</a:t>
            </a:r>
            <a:r>
              <a:rPr lang="en-US" sz="2400" i="1" dirty="0" smtClean="0">
                <a:cs typeface="Arial" charset="0"/>
                <a:sym typeface="Wingdings" pitchFamily="2" charset="2"/>
              </a:rPr>
              <a:t>l</a:t>
            </a:r>
            <a:r>
              <a:rPr lang="en-US" sz="2400" dirty="0" smtClean="0">
                <a:cs typeface="Arial" charset="0"/>
                <a:sym typeface="Wingdings" pitchFamily="2" charset="2"/>
              </a:rPr>
              <a:t>)</a:t>
            </a:r>
            <a:endParaRPr lang="en-US" sz="2400" dirty="0" smtClean="0">
              <a:cs typeface="Arial" charset="0"/>
            </a:endParaRPr>
          </a:p>
          <a:p>
            <a:pPr marL="533400" indent="-533400" eaLnBrk="1" hangingPunct="1">
              <a:buClr>
                <a:schemeClr val="tx1"/>
              </a:buClr>
              <a:buFont typeface="Wingdings" pitchFamily="2" charset="2"/>
              <a:buNone/>
              <a:defRPr/>
            </a:pPr>
            <a:r>
              <a:rPr lang="en-US" sz="2400" i="1" dirty="0" smtClean="0">
                <a:solidFill>
                  <a:srgbClr val="FFFF00"/>
                </a:solidFill>
                <a:cs typeface="Arial" charset="0"/>
                <a:sym typeface="Wingdings" pitchFamily="2" charset="2"/>
              </a:rPr>
              <a:t>V</a:t>
            </a:r>
            <a:r>
              <a:rPr lang="en-US" sz="2400" baseline="-25000" dirty="0" smtClean="0">
                <a:solidFill>
                  <a:srgbClr val="FFFF00"/>
                </a:solidFill>
                <a:cs typeface="Arial" charset="0"/>
                <a:sym typeface="Wingdings" pitchFamily="2" charset="2"/>
              </a:rPr>
              <a:t>SO</a:t>
            </a:r>
            <a:r>
              <a:rPr lang="en-US" sz="2400" baseline="-48000" dirty="0" smtClean="0">
                <a:solidFill>
                  <a:srgbClr val="FFFF00"/>
                </a:solidFill>
                <a:cs typeface="Arial" charset="0"/>
                <a:sym typeface="Wingdings" pitchFamily="2" charset="2"/>
              </a:rPr>
              <a:t>3</a:t>
            </a:r>
            <a:r>
              <a:rPr lang="en-US" sz="2400" dirty="0" smtClean="0">
                <a:solidFill>
                  <a:srgbClr val="FFFF00"/>
                </a:solidFill>
                <a:cs typeface="Arial" charset="0"/>
                <a:sym typeface="Wingdings" pitchFamily="2" charset="2"/>
              </a:rPr>
              <a:t> = 2.38 L				 </a:t>
            </a:r>
            <a:r>
              <a:rPr lang="en-US" sz="2400" i="1" dirty="0" smtClean="0">
                <a:solidFill>
                  <a:srgbClr val="FFFF00"/>
                </a:solidFill>
                <a:cs typeface="Arial" charset="0"/>
                <a:sym typeface="Wingdings" pitchFamily="2" charset="2"/>
              </a:rPr>
              <a:t>n</a:t>
            </a:r>
            <a:r>
              <a:rPr lang="en-US" sz="2400" baseline="-25000" dirty="0" smtClean="0">
                <a:solidFill>
                  <a:srgbClr val="FFFF00"/>
                </a:solidFill>
                <a:cs typeface="Arial" charset="0"/>
                <a:sym typeface="Wingdings" pitchFamily="2" charset="2"/>
              </a:rPr>
              <a:t>H</a:t>
            </a:r>
            <a:r>
              <a:rPr lang="en-US" sz="2400" baseline="-48000" dirty="0" smtClean="0">
                <a:solidFill>
                  <a:srgbClr val="FFFF00"/>
                </a:solidFill>
                <a:cs typeface="Arial" charset="0"/>
                <a:sym typeface="Wingdings" pitchFamily="2" charset="2"/>
              </a:rPr>
              <a:t>2</a:t>
            </a:r>
            <a:r>
              <a:rPr lang="en-US" sz="2400" baseline="-25000" dirty="0" smtClean="0">
                <a:solidFill>
                  <a:srgbClr val="FFFF00"/>
                </a:solidFill>
                <a:cs typeface="Arial" charset="0"/>
                <a:sym typeface="Wingdings" pitchFamily="2" charset="2"/>
              </a:rPr>
              <a:t>SO</a:t>
            </a:r>
            <a:r>
              <a:rPr lang="en-US" sz="2400" baseline="-48000" dirty="0" smtClean="0">
                <a:solidFill>
                  <a:srgbClr val="FFFF00"/>
                </a:solidFill>
                <a:cs typeface="Arial" charset="0"/>
                <a:sym typeface="Wingdings" pitchFamily="2" charset="2"/>
              </a:rPr>
              <a:t>4</a:t>
            </a:r>
            <a:r>
              <a:rPr lang="en-US" sz="2400" dirty="0" smtClean="0">
                <a:solidFill>
                  <a:srgbClr val="FFFF00"/>
                </a:solidFill>
                <a:cs typeface="Arial" charset="0"/>
                <a:sym typeface="Wingdings" pitchFamily="2" charset="2"/>
              </a:rPr>
              <a:t> = ?</a:t>
            </a:r>
          </a:p>
          <a:p>
            <a:pPr marL="533400" indent="-533400" eaLnBrk="1" hangingPunct="1">
              <a:buClr>
                <a:schemeClr val="tx1"/>
              </a:buClr>
              <a:buFont typeface="Wingdings" pitchFamily="2" charset="2"/>
              <a:buNone/>
              <a:defRPr/>
            </a:pPr>
            <a:r>
              <a:rPr lang="en-US" sz="2400" i="1" dirty="0" smtClean="0">
                <a:solidFill>
                  <a:srgbClr val="FFFF00"/>
                </a:solidFill>
                <a:cs typeface="Arial" charset="0"/>
                <a:sym typeface="Wingdings" pitchFamily="2" charset="2"/>
              </a:rPr>
              <a:t>T</a:t>
            </a:r>
            <a:r>
              <a:rPr lang="en-US" sz="2400" dirty="0" smtClean="0">
                <a:solidFill>
                  <a:srgbClr val="FFFF00"/>
                </a:solidFill>
                <a:cs typeface="Arial" charset="0"/>
                <a:sym typeface="Wingdings" pitchFamily="2" charset="2"/>
              </a:rPr>
              <a:t> = 65.0°C + 273.15 = 338.2 K</a:t>
            </a:r>
          </a:p>
          <a:p>
            <a:pPr marL="533400" indent="-533400" eaLnBrk="1" hangingPunct="1">
              <a:buClr>
                <a:schemeClr val="tx1"/>
              </a:buClr>
              <a:buFont typeface="Wingdings" pitchFamily="2" charset="2"/>
              <a:buNone/>
              <a:defRPr/>
            </a:pPr>
            <a:r>
              <a:rPr lang="en-US" sz="2400" i="1" dirty="0" smtClean="0">
                <a:solidFill>
                  <a:srgbClr val="FFFF00"/>
                </a:solidFill>
                <a:cs typeface="Arial" charset="0"/>
                <a:sym typeface="Wingdings" pitchFamily="2" charset="2"/>
              </a:rPr>
              <a:t>P</a:t>
            </a:r>
            <a:r>
              <a:rPr lang="en-US" sz="2400" dirty="0" smtClean="0">
                <a:solidFill>
                  <a:srgbClr val="FFFF00"/>
                </a:solidFill>
                <a:cs typeface="Arial" charset="0"/>
                <a:sym typeface="Wingdings" pitchFamily="2" charset="2"/>
              </a:rPr>
              <a:t> = 1.05 </a:t>
            </a:r>
            <a:r>
              <a:rPr lang="en-US" sz="2400" dirty="0" err="1" smtClean="0">
                <a:solidFill>
                  <a:srgbClr val="FFFF00"/>
                </a:solidFill>
                <a:cs typeface="Arial" charset="0"/>
                <a:sym typeface="Wingdings" pitchFamily="2" charset="2"/>
              </a:rPr>
              <a:t>atm</a:t>
            </a:r>
            <a:r>
              <a:rPr lang="en-US" sz="2400" dirty="0" smtClean="0">
                <a:solidFill>
                  <a:srgbClr val="FFFF00"/>
                </a:solidFill>
                <a:cs typeface="Arial" charset="0"/>
                <a:sym typeface="Wingdings" pitchFamily="2" charset="2"/>
              </a:rPr>
              <a:t>				</a:t>
            </a:r>
            <a:r>
              <a:rPr lang="en-US" sz="2400" i="1" dirty="0" smtClean="0">
                <a:solidFill>
                  <a:srgbClr val="FFFF00"/>
                </a:solidFill>
                <a:cs typeface="Arial" charset="0"/>
                <a:sym typeface="Wingdings" pitchFamily="2" charset="2"/>
              </a:rPr>
              <a:t>m</a:t>
            </a:r>
            <a:r>
              <a:rPr lang="en-US" sz="2400" baseline="-25000" dirty="0" smtClean="0">
                <a:solidFill>
                  <a:srgbClr val="FFFF00"/>
                </a:solidFill>
                <a:cs typeface="Arial" charset="0"/>
                <a:sym typeface="Wingdings" pitchFamily="2" charset="2"/>
              </a:rPr>
              <a:t>H</a:t>
            </a:r>
            <a:r>
              <a:rPr lang="en-US" sz="2400" baseline="-48000" dirty="0" smtClean="0">
                <a:solidFill>
                  <a:srgbClr val="FFFF00"/>
                </a:solidFill>
                <a:cs typeface="Arial" charset="0"/>
                <a:sym typeface="Wingdings" pitchFamily="2" charset="2"/>
              </a:rPr>
              <a:t>2</a:t>
            </a:r>
            <a:r>
              <a:rPr lang="en-US" sz="2400" baseline="-25000" dirty="0" smtClean="0">
                <a:solidFill>
                  <a:srgbClr val="FFFF00"/>
                </a:solidFill>
                <a:cs typeface="Arial" charset="0"/>
                <a:sym typeface="Wingdings" pitchFamily="2" charset="2"/>
              </a:rPr>
              <a:t>SO</a:t>
            </a:r>
            <a:r>
              <a:rPr lang="en-US" sz="2400" baseline="-48000" dirty="0" smtClean="0">
                <a:solidFill>
                  <a:srgbClr val="FFFF00"/>
                </a:solidFill>
                <a:cs typeface="Arial" charset="0"/>
                <a:sym typeface="Wingdings" pitchFamily="2" charset="2"/>
              </a:rPr>
              <a:t>4</a:t>
            </a:r>
            <a:r>
              <a:rPr lang="en-US" sz="2400" dirty="0" smtClean="0">
                <a:solidFill>
                  <a:srgbClr val="FFFF00"/>
                </a:solidFill>
                <a:cs typeface="Arial" charset="0"/>
                <a:sym typeface="Wingdings" pitchFamily="2" charset="2"/>
              </a:rPr>
              <a:t> = ?</a:t>
            </a:r>
          </a:p>
          <a:p>
            <a:pPr marL="533400" indent="-533400" eaLnBrk="1" hangingPunct="1">
              <a:buClr>
                <a:srgbClr val="3333CC"/>
              </a:buClr>
              <a:buFontTx/>
              <a:buNone/>
              <a:defRPr/>
            </a:pPr>
            <a:r>
              <a:rPr lang="en-US" sz="2400" dirty="0" smtClean="0">
                <a:solidFill>
                  <a:srgbClr val="FFFF00"/>
                </a:solidFill>
                <a:cs typeface="Arial" charset="0"/>
                <a:sym typeface="Wingdings" pitchFamily="2" charset="2"/>
              </a:rPr>
              <a:t>Next, we will find moles of H</a:t>
            </a:r>
            <a:r>
              <a:rPr lang="en-US" sz="2400" baseline="-25000" dirty="0" smtClean="0">
                <a:solidFill>
                  <a:srgbClr val="FFFF00"/>
                </a:solidFill>
                <a:cs typeface="Arial" charset="0"/>
                <a:sym typeface="Wingdings" pitchFamily="2" charset="2"/>
              </a:rPr>
              <a:t>2</a:t>
            </a:r>
            <a:r>
              <a:rPr lang="en-US" sz="2400" dirty="0" smtClean="0">
                <a:solidFill>
                  <a:srgbClr val="FFFF00"/>
                </a:solidFill>
                <a:cs typeface="Arial" charset="0"/>
                <a:sym typeface="Wingdings" pitchFamily="2" charset="2"/>
              </a:rPr>
              <a:t>SO</a:t>
            </a:r>
            <a:r>
              <a:rPr lang="en-US" sz="2400" baseline="-25000" dirty="0" smtClean="0">
                <a:solidFill>
                  <a:srgbClr val="FFFF00"/>
                </a:solidFill>
                <a:cs typeface="Arial" charset="0"/>
                <a:sym typeface="Wingdings" pitchFamily="2" charset="2"/>
              </a:rPr>
              <a:t>4</a:t>
            </a:r>
            <a:r>
              <a:rPr lang="en-US" sz="2400" dirty="0" smtClean="0">
                <a:solidFill>
                  <a:srgbClr val="FFFF00"/>
                </a:solidFill>
                <a:cs typeface="Arial" charset="0"/>
                <a:sym typeface="Wingdings" pitchFamily="2" charset="2"/>
              </a:rPr>
              <a:t>.  We use the mole ratio to convert from SO</a:t>
            </a:r>
            <a:r>
              <a:rPr lang="en-US" sz="2400" baseline="-25000" dirty="0" smtClean="0">
                <a:solidFill>
                  <a:srgbClr val="FFFF00"/>
                </a:solidFill>
                <a:cs typeface="Arial" charset="0"/>
                <a:sym typeface="Wingdings" pitchFamily="2" charset="2"/>
              </a:rPr>
              <a:t>3</a:t>
            </a:r>
            <a:r>
              <a:rPr lang="en-US" sz="2400" dirty="0" smtClean="0">
                <a:solidFill>
                  <a:srgbClr val="FFFF00"/>
                </a:solidFill>
                <a:cs typeface="Arial" charset="0"/>
                <a:sym typeface="Wingdings" pitchFamily="2" charset="2"/>
              </a:rPr>
              <a:t> to H</a:t>
            </a:r>
            <a:r>
              <a:rPr lang="en-US" sz="2400" baseline="-25000" dirty="0" smtClean="0">
                <a:solidFill>
                  <a:srgbClr val="FFFF00"/>
                </a:solidFill>
                <a:cs typeface="Arial" charset="0"/>
                <a:sym typeface="Wingdings" pitchFamily="2" charset="2"/>
              </a:rPr>
              <a:t>2</a:t>
            </a:r>
            <a:r>
              <a:rPr lang="en-US" sz="2400" dirty="0" smtClean="0">
                <a:solidFill>
                  <a:srgbClr val="FFFF00"/>
                </a:solidFill>
                <a:cs typeface="Arial" charset="0"/>
                <a:sym typeface="Wingdings" pitchFamily="2" charset="2"/>
              </a:rPr>
              <a:t>SO</a:t>
            </a:r>
            <a:r>
              <a:rPr lang="en-US" sz="2400" baseline="-25000" dirty="0" smtClean="0">
                <a:solidFill>
                  <a:srgbClr val="FFFF00"/>
                </a:solidFill>
                <a:cs typeface="Arial" charset="0"/>
                <a:sym typeface="Wingdings" pitchFamily="2" charset="2"/>
              </a:rPr>
              <a:t>4</a:t>
            </a:r>
            <a:r>
              <a:rPr lang="en-US" sz="2400" dirty="0" smtClean="0">
                <a:solidFill>
                  <a:srgbClr val="FFFF00"/>
                </a:solidFill>
                <a:cs typeface="Arial" charset="0"/>
                <a:sym typeface="Wingdings" pitchFamily="2" charset="2"/>
              </a:rPr>
              <a:t>.</a:t>
            </a:r>
          </a:p>
          <a:p>
            <a:pPr marL="533400" indent="-533400" eaLnBrk="1" hangingPunct="1">
              <a:buClr>
                <a:srgbClr val="3333CC"/>
              </a:buClr>
              <a:buFontTx/>
              <a:buNone/>
              <a:defRPr/>
            </a:pPr>
            <a:endParaRPr lang="en-US" sz="2400" dirty="0" smtClean="0">
              <a:solidFill>
                <a:srgbClr val="FFFF00"/>
              </a:solidFill>
              <a:cs typeface="Arial" charset="0"/>
              <a:sym typeface="Wingdings" pitchFamily="2" charset="2"/>
            </a:endParaRPr>
          </a:p>
          <a:p>
            <a:pPr marL="533400" indent="-533400" eaLnBrk="1" hangingPunct="1">
              <a:buClr>
                <a:srgbClr val="3333CC"/>
              </a:buClr>
              <a:buFontTx/>
              <a:buNone/>
              <a:defRPr/>
            </a:pPr>
            <a:endParaRPr lang="en-US" sz="2400" dirty="0" smtClean="0">
              <a:solidFill>
                <a:srgbClr val="FFFF00"/>
              </a:solidFill>
              <a:cs typeface="Arial" charset="0"/>
              <a:sym typeface="Wingdings" pitchFamily="2" charset="2"/>
            </a:endParaRPr>
          </a:p>
          <a:p>
            <a:pPr marL="533400" indent="-533400" eaLnBrk="1" hangingPunct="1">
              <a:buClr>
                <a:srgbClr val="3333CC"/>
              </a:buClr>
              <a:buFontTx/>
              <a:buNone/>
              <a:defRPr/>
            </a:pPr>
            <a:r>
              <a:rPr lang="en-US" sz="2400" dirty="0" smtClean="0">
                <a:solidFill>
                  <a:srgbClr val="FFFF00"/>
                </a:solidFill>
                <a:cs typeface="Arial" charset="0"/>
                <a:sym typeface="Wingdings" pitchFamily="2" charset="2"/>
              </a:rPr>
              <a:t>Finally, we need to find the mass of H</a:t>
            </a:r>
            <a:r>
              <a:rPr lang="en-US" sz="2400" baseline="-25000" dirty="0" smtClean="0">
                <a:solidFill>
                  <a:srgbClr val="FFFF00"/>
                </a:solidFill>
                <a:cs typeface="Arial" charset="0"/>
                <a:sym typeface="Wingdings" pitchFamily="2" charset="2"/>
              </a:rPr>
              <a:t>2</a:t>
            </a:r>
            <a:r>
              <a:rPr lang="en-US" sz="2400" dirty="0" smtClean="0">
                <a:solidFill>
                  <a:srgbClr val="FFFF00"/>
                </a:solidFill>
                <a:cs typeface="Arial" charset="0"/>
                <a:sym typeface="Wingdings" pitchFamily="2" charset="2"/>
              </a:rPr>
              <a:t>SO</a:t>
            </a:r>
            <a:r>
              <a:rPr lang="en-US" sz="2400" baseline="-25000" dirty="0" smtClean="0">
                <a:solidFill>
                  <a:srgbClr val="FFFF00"/>
                </a:solidFill>
                <a:cs typeface="Arial" charset="0"/>
                <a:sym typeface="Wingdings" pitchFamily="2" charset="2"/>
              </a:rPr>
              <a:t>4</a:t>
            </a:r>
            <a:r>
              <a:rPr lang="en-US" sz="2400" dirty="0" smtClean="0">
                <a:solidFill>
                  <a:srgbClr val="FFFF00"/>
                </a:solidFill>
                <a:cs typeface="Arial" charset="0"/>
                <a:sym typeface="Wingdings" pitchFamily="2" charset="2"/>
              </a:rPr>
              <a:t>.  The conversion factor between moles and mass is Molar Mass.</a:t>
            </a:r>
          </a:p>
        </p:txBody>
      </p:sp>
      <p:graphicFrame>
        <p:nvGraphicFramePr>
          <p:cNvPr id="93189" name="Object 5"/>
          <p:cNvGraphicFramePr>
            <a:graphicFrameLocks noChangeAspect="1"/>
          </p:cNvGraphicFramePr>
          <p:nvPr/>
        </p:nvGraphicFramePr>
        <p:xfrm>
          <a:off x="314325" y="3546475"/>
          <a:ext cx="8516938" cy="977900"/>
        </p:xfrm>
        <a:graphic>
          <a:graphicData uri="http://schemas.openxmlformats.org/presentationml/2006/ole">
            <mc:AlternateContent xmlns:mc="http://schemas.openxmlformats.org/markup-compatibility/2006">
              <mc:Choice xmlns:v="urn:schemas-microsoft-com:vml" Requires="v">
                <p:oleObj spid="_x0000_s93219" name="Equation" r:id="rId4" imgW="3987800" imgH="457200" progId="Equation.DSMT4">
                  <p:embed/>
                </p:oleObj>
              </mc:Choice>
              <mc:Fallback>
                <p:oleObj name="Equation" r:id="rId4" imgW="3987800" imgH="45720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3546475"/>
                        <a:ext cx="851693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0" name="Object 6"/>
          <p:cNvGraphicFramePr>
            <a:graphicFrameLocks noChangeAspect="1"/>
          </p:cNvGraphicFramePr>
          <p:nvPr/>
        </p:nvGraphicFramePr>
        <p:xfrm>
          <a:off x="315913" y="5257800"/>
          <a:ext cx="8361362" cy="954088"/>
        </p:xfrm>
        <a:graphic>
          <a:graphicData uri="http://schemas.openxmlformats.org/presentationml/2006/ole">
            <mc:AlternateContent xmlns:mc="http://schemas.openxmlformats.org/markup-compatibility/2006">
              <mc:Choice xmlns:v="urn:schemas-microsoft-com:vml" Requires="v">
                <p:oleObj spid="_x0000_s93220" name="Equation" r:id="rId6" imgW="4000500" imgH="457200" progId="Equation.DSMT4">
                  <p:embed/>
                </p:oleObj>
              </mc:Choice>
              <mc:Fallback>
                <p:oleObj name="Equation" r:id="rId6" imgW="4000500" imgH="4572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5257800"/>
                        <a:ext cx="8361362" cy="95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5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5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56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56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5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E3D095E5-2594-454F-9DDC-0371FEBA35D4}" type="slidenum">
              <a:rPr lang="en-US"/>
              <a:pPr>
                <a:defRPr/>
              </a:pPr>
              <a:t>84</a:t>
            </a:fld>
            <a:endParaRPr lang="en-US"/>
          </a:p>
        </p:txBody>
      </p:sp>
      <p:sp>
        <p:nvSpPr>
          <p:cNvPr id="838658" name="Rectangle 2"/>
          <p:cNvSpPr>
            <a:spLocks noGrp="1" noChangeArrowheads="1"/>
          </p:cNvSpPr>
          <p:nvPr>
            <p:ph type="body" idx="1"/>
          </p:nvPr>
        </p:nvSpPr>
        <p:spPr>
          <a:xfrm>
            <a:off x="663575" y="1600200"/>
            <a:ext cx="7818438" cy="4495800"/>
          </a:xfrm>
        </p:spPr>
        <p:txBody>
          <a:bodyPr/>
          <a:lstStyle/>
          <a:p>
            <a:pPr marL="609600" indent="-609600" eaLnBrk="1" hangingPunct="1">
              <a:buFont typeface="Wingdings" pitchFamily="2" charset="2"/>
              <a:buNone/>
              <a:defRPr/>
            </a:pPr>
            <a:r>
              <a:rPr lang="en-US" smtClean="0">
                <a:solidFill>
                  <a:srgbClr val="FFFF00"/>
                </a:solidFill>
              </a:rPr>
              <a:t>9.1	 Graphing</a:t>
            </a:r>
          </a:p>
          <a:p>
            <a:pPr marL="609600" indent="-609600" eaLnBrk="1" hangingPunct="1">
              <a:buFont typeface="Wingdings" pitchFamily="2" charset="2"/>
              <a:buNone/>
              <a:defRPr/>
            </a:pPr>
            <a:r>
              <a:rPr lang="en-US" smtClean="0">
                <a:solidFill>
                  <a:srgbClr val="FFFF00"/>
                </a:solidFill>
              </a:rPr>
              <a:t>9.2  Solving Simple Algebraic Equations</a:t>
            </a:r>
          </a:p>
        </p:txBody>
      </p:sp>
      <p:sp>
        <p:nvSpPr>
          <p:cNvPr id="838659" name="Rectangle 3"/>
          <p:cNvSpPr>
            <a:spLocks noGrp="1" noChangeArrowheads="1"/>
          </p:cNvSpPr>
          <p:nvPr>
            <p:ph type="title"/>
          </p:nvPr>
        </p:nvSpPr>
        <p:spPr>
          <a:xfrm>
            <a:off x="685800" y="0"/>
            <a:ext cx="8458200" cy="1371600"/>
          </a:xfrm>
        </p:spPr>
        <p:txBody>
          <a:bodyPr/>
          <a:lstStyle/>
          <a:p>
            <a:pPr algn="l" eaLnBrk="1" hangingPunct="1">
              <a:defRPr/>
            </a:pPr>
            <a:r>
              <a:rPr lang="en-US" smtClean="0"/>
              <a:t>Chapter 9 Math Toolboxes: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FC69E5C2-FE77-4B7F-BC77-414C8AC0C124}" type="slidenum">
              <a:rPr lang="en-US"/>
              <a:pPr>
                <a:defRPr/>
              </a:pPr>
              <a:t>85</a:t>
            </a:fld>
            <a:endParaRPr lang="en-US"/>
          </a:p>
        </p:txBody>
      </p:sp>
      <p:sp>
        <p:nvSpPr>
          <p:cNvPr id="801794" name="Rectangle 2"/>
          <p:cNvSpPr>
            <a:spLocks noGrp="1" noChangeArrowheads="1"/>
          </p:cNvSpPr>
          <p:nvPr>
            <p:ph type="title"/>
          </p:nvPr>
        </p:nvSpPr>
        <p:spPr>
          <a:xfrm>
            <a:off x="304800" y="152400"/>
            <a:ext cx="8686800" cy="609600"/>
          </a:xfrm>
        </p:spPr>
        <p:txBody>
          <a:bodyPr/>
          <a:lstStyle/>
          <a:p>
            <a:pPr eaLnBrk="1" hangingPunct="1">
              <a:defRPr/>
            </a:pPr>
            <a:r>
              <a:rPr lang="en-US" smtClean="0"/>
              <a:t>Math Toolbox 9.1: Graphing</a:t>
            </a:r>
          </a:p>
        </p:txBody>
      </p:sp>
      <p:sp>
        <p:nvSpPr>
          <p:cNvPr id="801795" name="Rectangle 3"/>
          <p:cNvSpPr>
            <a:spLocks noGrp="1" noChangeArrowheads="1"/>
          </p:cNvSpPr>
          <p:nvPr>
            <p:ph type="body" sz="half" idx="1"/>
          </p:nvPr>
        </p:nvSpPr>
        <p:spPr>
          <a:xfrm>
            <a:off x="152400" y="914400"/>
            <a:ext cx="4800600" cy="5410200"/>
          </a:xfrm>
        </p:spPr>
        <p:txBody>
          <a:bodyPr/>
          <a:lstStyle/>
          <a:p>
            <a:pPr marL="533400" indent="-533400" eaLnBrk="1" hangingPunct="1">
              <a:defRPr/>
            </a:pPr>
            <a:r>
              <a:rPr lang="en-US" dirty="0" smtClean="0">
                <a:cs typeface="Arial" charset="0"/>
              </a:rPr>
              <a:t>Steps for graphing (by hand):</a:t>
            </a:r>
          </a:p>
          <a:p>
            <a:pPr marL="914400" lvl="1" indent="-457200" eaLnBrk="1" hangingPunct="1">
              <a:buFontTx/>
              <a:buAutoNum type="arabicPeriod"/>
              <a:defRPr/>
            </a:pPr>
            <a:r>
              <a:rPr lang="en-US" sz="3200" dirty="0" smtClean="0">
                <a:cs typeface="Arial" charset="0"/>
              </a:rPr>
              <a:t>Examine and organize the data to be plotted. </a:t>
            </a:r>
          </a:p>
          <a:p>
            <a:pPr marL="1295400" lvl="2" indent="-381000" eaLnBrk="1" hangingPunct="1">
              <a:defRPr/>
            </a:pPr>
            <a:r>
              <a:rPr lang="en-US" sz="2800" dirty="0" smtClean="0">
                <a:cs typeface="Arial" charset="0"/>
              </a:rPr>
              <a:t>Placing the data in a table may be the easiest way to transfer them to the graph.</a:t>
            </a:r>
          </a:p>
        </p:txBody>
      </p:sp>
      <p:sp>
        <p:nvSpPr>
          <p:cNvPr id="95238" name="Text Box 6"/>
          <p:cNvSpPr txBox="1">
            <a:spLocks noChangeArrowheads="1"/>
          </p:cNvSpPr>
          <p:nvPr/>
        </p:nvSpPr>
        <p:spPr bwMode="auto">
          <a:xfrm>
            <a:off x="6424612" y="4953000"/>
            <a:ext cx="1042988" cy="304800"/>
          </a:xfrm>
          <a:prstGeom prst="rect">
            <a:avLst/>
          </a:prstGeom>
          <a:noFill/>
          <a:ln w="9525">
            <a:noFill/>
            <a:miter lim="800000"/>
            <a:headEnd/>
            <a:tailEnd/>
          </a:ln>
        </p:spPr>
        <p:txBody>
          <a:bodyPr wrap="none">
            <a:spAutoFit/>
          </a:bodyPr>
          <a:lstStyle/>
          <a:p>
            <a:r>
              <a:rPr lang="en-US" altLang="en-US" sz="1400" b="1" baseline="0" dirty="0"/>
              <a:t>Figure 9.18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084" y="2133600"/>
            <a:ext cx="3604760" cy="2740024"/>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6FC7517A-301E-4D58-96BC-E101198DF7CC}" type="slidenum">
              <a:rPr lang="en-US"/>
              <a:pPr>
                <a:defRPr/>
              </a:pPr>
              <a:t>86</a:t>
            </a:fld>
            <a:endParaRPr lang="en-US"/>
          </a:p>
        </p:txBody>
      </p:sp>
      <p:sp>
        <p:nvSpPr>
          <p:cNvPr id="803842" name="Rectangle 2"/>
          <p:cNvSpPr>
            <a:spLocks noGrp="1" noChangeArrowheads="1"/>
          </p:cNvSpPr>
          <p:nvPr>
            <p:ph type="title"/>
          </p:nvPr>
        </p:nvSpPr>
        <p:spPr>
          <a:xfrm>
            <a:off x="304800" y="152400"/>
            <a:ext cx="8686800" cy="609600"/>
          </a:xfrm>
        </p:spPr>
        <p:txBody>
          <a:bodyPr/>
          <a:lstStyle/>
          <a:p>
            <a:pPr eaLnBrk="1" hangingPunct="1">
              <a:defRPr/>
            </a:pPr>
            <a:r>
              <a:rPr lang="en-US" smtClean="0"/>
              <a:t>Math Toolbox 9.1: Graphing</a:t>
            </a:r>
          </a:p>
        </p:txBody>
      </p:sp>
      <p:sp>
        <p:nvSpPr>
          <p:cNvPr id="803843" name="Rectangle 3"/>
          <p:cNvSpPr>
            <a:spLocks noGrp="1" noChangeArrowheads="1"/>
          </p:cNvSpPr>
          <p:nvPr>
            <p:ph type="body" sz="half" idx="1"/>
          </p:nvPr>
        </p:nvSpPr>
        <p:spPr>
          <a:xfrm>
            <a:off x="152400" y="914400"/>
            <a:ext cx="8839200" cy="5410200"/>
          </a:xfrm>
        </p:spPr>
        <p:txBody>
          <a:bodyPr/>
          <a:lstStyle/>
          <a:p>
            <a:pPr marL="533400" indent="-533400" eaLnBrk="1" hangingPunct="1">
              <a:defRPr/>
            </a:pPr>
            <a:r>
              <a:rPr lang="en-US" sz="2600" dirty="0" smtClean="0">
                <a:cs typeface="Arial" charset="0"/>
              </a:rPr>
              <a:t>Steps for graphing (by hand):</a:t>
            </a:r>
          </a:p>
          <a:p>
            <a:pPr marL="914400" lvl="1" indent="-457200" eaLnBrk="1" hangingPunct="1">
              <a:buFontTx/>
              <a:buAutoNum type="arabicPeriod" startAt="2"/>
              <a:defRPr/>
            </a:pPr>
            <a:r>
              <a:rPr lang="en-US" sz="2400" dirty="0" smtClean="0">
                <a:cs typeface="Arial" charset="0"/>
              </a:rPr>
              <a:t>Identify and label the axes.  </a:t>
            </a:r>
          </a:p>
          <a:p>
            <a:pPr marL="914400" lvl="1" indent="-457200" eaLnBrk="1" hangingPunct="1">
              <a:defRPr/>
            </a:pPr>
            <a:r>
              <a:rPr lang="en-US" sz="2400" dirty="0" smtClean="0">
                <a:cs typeface="Arial" charset="0"/>
              </a:rPr>
              <a:t>The dependent variable is the variable measured experimentally.  Plot it on the vertical axes (the </a:t>
            </a:r>
            <a:r>
              <a:rPr lang="en-US" sz="2400" i="1" dirty="0" smtClean="0">
                <a:cs typeface="Arial" charset="0"/>
              </a:rPr>
              <a:t>y</a:t>
            </a:r>
            <a:r>
              <a:rPr lang="en-US" sz="2400" dirty="0" smtClean="0">
                <a:cs typeface="Arial" charset="0"/>
              </a:rPr>
              <a:t> axis).  </a:t>
            </a:r>
          </a:p>
          <a:p>
            <a:pPr marL="914400" lvl="1" indent="-457200" eaLnBrk="1" hangingPunct="1">
              <a:defRPr/>
            </a:pPr>
            <a:r>
              <a:rPr lang="en-US" sz="2400" dirty="0" smtClean="0">
                <a:cs typeface="Arial" charset="0"/>
              </a:rPr>
              <a:t>The independent variable is the variable controlled and varied by the experimenter.  Plot it on the horizontal axis (the </a:t>
            </a:r>
            <a:r>
              <a:rPr lang="en-US" sz="2400" i="1" dirty="0" smtClean="0">
                <a:cs typeface="Arial" charset="0"/>
              </a:rPr>
              <a:t>x</a:t>
            </a:r>
            <a:r>
              <a:rPr lang="en-US" sz="2400" dirty="0" smtClean="0">
                <a:cs typeface="Arial" charset="0"/>
              </a:rPr>
              <a:t> axis).  </a:t>
            </a:r>
          </a:p>
          <a:p>
            <a:pPr marL="914400" lvl="1" indent="-457200" eaLnBrk="1" hangingPunct="1">
              <a:defRPr/>
            </a:pPr>
            <a:r>
              <a:rPr lang="en-US" sz="2400" dirty="0" smtClean="0">
                <a:cs typeface="Arial" charset="0"/>
              </a:rPr>
              <a:t>Clearly label each axis with the name of the variable and the units.  Put the units either in parenthesis after the name of the variable or separated from the variable name by a comma: volume (L) or volume, L.</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8187CAA9-C76E-49A1-A412-52CA7538E648}" type="slidenum">
              <a:rPr lang="en-US"/>
              <a:pPr>
                <a:defRPr/>
              </a:pPr>
              <a:t>87</a:t>
            </a:fld>
            <a:endParaRPr lang="en-US"/>
          </a:p>
        </p:txBody>
      </p:sp>
      <p:sp>
        <p:nvSpPr>
          <p:cNvPr id="805890" name="Rectangle 2"/>
          <p:cNvSpPr>
            <a:spLocks noGrp="1" noChangeArrowheads="1"/>
          </p:cNvSpPr>
          <p:nvPr>
            <p:ph type="title"/>
          </p:nvPr>
        </p:nvSpPr>
        <p:spPr>
          <a:xfrm>
            <a:off x="304800" y="152400"/>
            <a:ext cx="8686800" cy="609600"/>
          </a:xfrm>
        </p:spPr>
        <p:txBody>
          <a:bodyPr/>
          <a:lstStyle/>
          <a:p>
            <a:pPr eaLnBrk="1" hangingPunct="1">
              <a:defRPr/>
            </a:pPr>
            <a:r>
              <a:rPr lang="en-US" smtClean="0"/>
              <a:t>Math Toolbox 9.1: Graphing</a:t>
            </a:r>
          </a:p>
        </p:txBody>
      </p:sp>
      <p:sp>
        <p:nvSpPr>
          <p:cNvPr id="805891" name="Rectangle 3"/>
          <p:cNvSpPr>
            <a:spLocks noGrp="1" noChangeArrowheads="1"/>
          </p:cNvSpPr>
          <p:nvPr>
            <p:ph type="body" sz="half" idx="1"/>
          </p:nvPr>
        </p:nvSpPr>
        <p:spPr>
          <a:xfrm>
            <a:off x="152400" y="914400"/>
            <a:ext cx="8839200" cy="5410200"/>
          </a:xfrm>
        </p:spPr>
        <p:txBody>
          <a:bodyPr/>
          <a:lstStyle/>
          <a:p>
            <a:pPr marL="533400" indent="-533400" eaLnBrk="1" hangingPunct="1">
              <a:defRPr/>
            </a:pPr>
            <a:r>
              <a:rPr lang="en-US" sz="2800" dirty="0" smtClean="0">
                <a:cs typeface="Arial" charset="0"/>
              </a:rPr>
              <a:t>Steps for graphing (by hand):</a:t>
            </a:r>
          </a:p>
          <a:p>
            <a:pPr marL="914400" lvl="1" indent="-457200" eaLnBrk="1" hangingPunct="1">
              <a:buFontTx/>
              <a:buAutoNum type="arabicPeriod" startAt="3"/>
              <a:defRPr/>
            </a:pPr>
            <a:r>
              <a:rPr lang="en-US" sz="2400" dirty="0" smtClean="0">
                <a:cs typeface="Arial" charset="0"/>
              </a:rPr>
              <a:t>Decide on the scales and limits of values to be plotted along each axis.  </a:t>
            </a:r>
          </a:p>
          <a:p>
            <a:pPr marL="914400" lvl="1" indent="-457200" eaLnBrk="1" hangingPunct="1">
              <a:defRPr/>
            </a:pPr>
            <a:r>
              <a:rPr lang="en-US" sz="2400" dirty="0" smtClean="0">
                <a:cs typeface="Arial" charset="0"/>
              </a:rPr>
              <a:t>The graph should nearly fill the graph paper.  </a:t>
            </a:r>
          </a:p>
          <a:p>
            <a:pPr marL="914400" lvl="1" indent="-457200" eaLnBrk="1" hangingPunct="1">
              <a:defRPr/>
            </a:pPr>
            <a:r>
              <a:rPr lang="en-US" sz="2400" dirty="0" smtClean="0">
                <a:cs typeface="Arial" charset="0"/>
              </a:rPr>
              <a:t>Adjust the scale so the data can be entered easily on the graph and read off the graph with about the same precision as they were measured. </a:t>
            </a:r>
          </a:p>
          <a:p>
            <a:pPr marL="914400" lvl="1" indent="-457200" eaLnBrk="1" hangingPunct="1">
              <a:defRPr/>
            </a:pPr>
            <a:r>
              <a:rPr lang="en-US" sz="2400" dirty="0" smtClean="0">
                <a:cs typeface="Arial" charset="0"/>
              </a:rPr>
              <a:t>You don’t need to begin each axis scale with zero if it is not convenient.</a:t>
            </a:r>
          </a:p>
          <a:p>
            <a:pPr marL="914400" lvl="1" indent="-457200" eaLnBrk="1" hangingPunct="1">
              <a:defRPr/>
            </a:pPr>
            <a:r>
              <a:rPr lang="en-US" sz="2400" dirty="0" smtClean="0">
                <a:cs typeface="Arial" charset="0"/>
              </a:rPr>
              <a:t>Increments on the x axis can differ from those on the </a:t>
            </a:r>
            <a:r>
              <a:rPr lang="en-US" sz="2400" i="1" dirty="0" smtClean="0">
                <a:cs typeface="Arial" charset="0"/>
              </a:rPr>
              <a:t>y</a:t>
            </a:r>
            <a:r>
              <a:rPr lang="en-US" sz="2400" dirty="0" smtClean="0">
                <a:cs typeface="Arial" charset="0"/>
              </a:rPr>
              <a:t> axis.</a:t>
            </a:r>
          </a:p>
          <a:p>
            <a:pPr marL="914400" lvl="1" indent="-457200" eaLnBrk="1" hangingPunct="1">
              <a:buFontTx/>
              <a:buAutoNum type="arabicPeriod" startAt="4"/>
              <a:defRPr/>
            </a:pPr>
            <a:r>
              <a:rPr lang="en-US" sz="2400" dirty="0" smtClean="0">
                <a:cs typeface="Arial" charset="0"/>
              </a:rPr>
              <a:t>After selecting the scales for each axis, clearly mark the value of each major division along each axis.</a:t>
            </a:r>
          </a:p>
          <a:p>
            <a:pPr marL="914400" lvl="1" indent="-457200" eaLnBrk="1" hangingPunct="1">
              <a:buFontTx/>
              <a:buAutoNum type="arabicPeriod" startAt="4"/>
              <a:defRPr/>
            </a:pPr>
            <a:endParaRPr lang="en-US" sz="2400" dirty="0" smtClean="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53E3292B-3405-49EA-8023-3D4F06462B23}" type="slidenum">
              <a:rPr lang="en-US"/>
              <a:pPr>
                <a:defRPr/>
              </a:pPr>
              <a:t>88</a:t>
            </a:fld>
            <a:endParaRPr lang="en-US"/>
          </a:p>
        </p:txBody>
      </p:sp>
      <p:sp>
        <p:nvSpPr>
          <p:cNvPr id="807938" name="Rectangle 2"/>
          <p:cNvSpPr>
            <a:spLocks noGrp="1" noChangeArrowheads="1"/>
          </p:cNvSpPr>
          <p:nvPr>
            <p:ph type="title"/>
          </p:nvPr>
        </p:nvSpPr>
        <p:spPr>
          <a:xfrm>
            <a:off x="304800" y="152400"/>
            <a:ext cx="8686800" cy="609600"/>
          </a:xfrm>
        </p:spPr>
        <p:txBody>
          <a:bodyPr/>
          <a:lstStyle/>
          <a:p>
            <a:pPr eaLnBrk="1" hangingPunct="1">
              <a:defRPr/>
            </a:pPr>
            <a:r>
              <a:rPr lang="en-US" smtClean="0"/>
              <a:t>Math Toolbox 9.1: Graphing</a:t>
            </a:r>
          </a:p>
        </p:txBody>
      </p:sp>
      <p:sp>
        <p:nvSpPr>
          <p:cNvPr id="807939" name="Rectangle 3"/>
          <p:cNvSpPr>
            <a:spLocks noGrp="1" noChangeArrowheads="1"/>
          </p:cNvSpPr>
          <p:nvPr>
            <p:ph type="body" sz="half" idx="1"/>
          </p:nvPr>
        </p:nvSpPr>
        <p:spPr>
          <a:xfrm>
            <a:off x="152400" y="914400"/>
            <a:ext cx="8839200" cy="5410200"/>
          </a:xfrm>
        </p:spPr>
        <p:txBody>
          <a:bodyPr/>
          <a:lstStyle/>
          <a:p>
            <a:pPr marL="533400" indent="-533400" eaLnBrk="1" hangingPunct="1">
              <a:lnSpc>
                <a:spcPct val="90000"/>
              </a:lnSpc>
              <a:defRPr/>
            </a:pPr>
            <a:r>
              <a:rPr lang="en-US" sz="2800" dirty="0" smtClean="0">
                <a:cs typeface="Arial" charset="0"/>
              </a:rPr>
              <a:t>Steps for graphing (by hand):</a:t>
            </a:r>
          </a:p>
          <a:p>
            <a:pPr marL="914400" lvl="1" indent="-457200" eaLnBrk="1" hangingPunct="1">
              <a:lnSpc>
                <a:spcPct val="90000"/>
              </a:lnSpc>
              <a:buFontTx/>
              <a:buAutoNum type="arabicPeriod" startAt="5"/>
              <a:defRPr/>
            </a:pPr>
            <a:r>
              <a:rPr lang="en-US" sz="2400" dirty="0" smtClean="0">
                <a:cs typeface="Arial" charset="0"/>
              </a:rPr>
              <a:t>Place dots on the graph at the intersection of </a:t>
            </a:r>
            <a:r>
              <a:rPr lang="en-US" sz="2400" i="1" dirty="0" smtClean="0">
                <a:cs typeface="Arial" charset="0"/>
              </a:rPr>
              <a:t>x</a:t>
            </a:r>
            <a:r>
              <a:rPr lang="en-US" sz="2400" dirty="0" smtClean="0">
                <a:cs typeface="Arial" charset="0"/>
              </a:rPr>
              <a:t> and </a:t>
            </a:r>
            <a:r>
              <a:rPr lang="en-US" sz="2400" i="1" dirty="0" smtClean="0">
                <a:cs typeface="Arial" charset="0"/>
              </a:rPr>
              <a:t>y</a:t>
            </a:r>
            <a:r>
              <a:rPr lang="en-US" sz="2400" dirty="0" smtClean="0">
                <a:cs typeface="Arial" charset="0"/>
              </a:rPr>
              <a:t> values to represent a data point.</a:t>
            </a:r>
          </a:p>
          <a:p>
            <a:pPr marL="914400" lvl="1" indent="-457200" eaLnBrk="1" hangingPunct="1">
              <a:lnSpc>
                <a:spcPct val="90000"/>
              </a:lnSpc>
              <a:defRPr/>
            </a:pPr>
            <a:r>
              <a:rPr lang="en-US" sz="2400" dirty="0" smtClean="0">
                <a:cs typeface="Arial" charset="0"/>
              </a:rPr>
              <a:t>Place a circle 1-2 mm in diameter around each data point to emphasize its location.</a:t>
            </a:r>
          </a:p>
          <a:p>
            <a:pPr marL="914400" lvl="1" indent="-457200" eaLnBrk="1" hangingPunct="1">
              <a:lnSpc>
                <a:spcPct val="90000"/>
              </a:lnSpc>
              <a:defRPr/>
            </a:pPr>
            <a:r>
              <a:rPr lang="en-US" sz="2400" dirty="0" smtClean="0">
                <a:cs typeface="Arial" charset="0"/>
              </a:rPr>
              <a:t>Use squares or triangles to represent different sets of data.</a:t>
            </a:r>
          </a:p>
          <a:p>
            <a:pPr marL="914400" lvl="1" indent="-457200" eaLnBrk="1" hangingPunct="1">
              <a:lnSpc>
                <a:spcPct val="90000"/>
              </a:lnSpc>
              <a:buFontTx/>
              <a:buAutoNum type="arabicPeriod" startAt="6"/>
              <a:defRPr/>
            </a:pPr>
            <a:r>
              <a:rPr lang="en-US" sz="2400" dirty="0" smtClean="0">
                <a:cs typeface="Arial" charset="0"/>
              </a:rPr>
              <a:t>Draw a smooth line through the data set.</a:t>
            </a:r>
          </a:p>
          <a:p>
            <a:pPr marL="914400" lvl="1" indent="-457200" eaLnBrk="1" hangingPunct="1">
              <a:lnSpc>
                <a:spcPct val="90000"/>
              </a:lnSpc>
              <a:defRPr/>
            </a:pPr>
            <a:r>
              <a:rPr lang="en-US" sz="2400" dirty="0" smtClean="0">
                <a:cs typeface="Arial" charset="0"/>
              </a:rPr>
              <a:t>Do NOT connect the dots with separate straight-line segments.</a:t>
            </a:r>
          </a:p>
          <a:p>
            <a:pPr marL="914400" lvl="1" indent="-457200" eaLnBrk="1" hangingPunct="1">
              <a:lnSpc>
                <a:spcPct val="90000"/>
              </a:lnSpc>
              <a:defRPr/>
            </a:pPr>
            <a:r>
              <a:rPr lang="en-US" sz="2400" dirty="0" smtClean="0">
                <a:cs typeface="Arial" charset="0"/>
              </a:rPr>
              <a:t>Not all data points may actually fall on the line.</a:t>
            </a:r>
          </a:p>
          <a:p>
            <a:pPr marL="914400" lvl="1" indent="-457200" eaLnBrk="1" hangingPunct="1">
              <a:lnSpc>
                <a:spcPct val="90000"/>
              </a:lnSpc>
              <a:defRPr/>
            </a:pPr>
            <a:r>
              <a:rPr lang="en-US" sz="2400" dirty="0" smtClean="0">
                <a:cs typeface="Arial" charset="0"/>
              </a:rPr>
              <a:t>Label the completed graph with an appropriately identifying title in a clear space at the top.</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9-</a:t>
            </a:r>
            <a:fld id="{D4BA620B-E928-4D02-AB5B-674DA18A4654}" type="slidenum">
              <a:rPr lang="en-US"/>
              <a:pPr>
                <a:defRPr/>
              </a:pPr>
              <a:t>89</a:t>
            </a:fld>
            <a:endParaRPr lang="en-US"/>
          </a:p>
        </p:txBody>
      </p:sp>
      <p:sp>
        <p:nvSpPr>
          <p:cNvPr id="809986" name="Rectangle 2"/>
          <p:cNvSpPr>
            <a:spLocks noGrp="1" noChangeArrowheads="1"/>
          </p:cNvSpPr>
          <p:nvPr>
            <p:ph type="title"/>
          </p:nvPr>
        </p:nvSpPr>
        <p:spPr>
          <a:xfrm>
            <a:off x="457200" y="152400"/>
            <a:ext cx="8229600" cy="685800"/>
          </a:xfrm>
        </p:spPr>
        <p:txBody>
          <a:bodyPr/>
          <a:lstStyle/>
          <a:p>
            <a:pPr eaLnBrk="1" hangingPunct="1">
              <a:defRPr/>
            </a:pPr>
            <a:r>
              <a:rPr lang="en-US" sz="4000" smtClean="0"/>
              <a:t>Math Toolbox 9.1: Graphing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920" y="1447800"/>
            <a:ext cx="6614160" cy="3962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9-</a:t>
            </a:r>
            <a:fld id="{FBEBDF65-EF14-49D6-AECF-5A14634C2095}" type="slidenum">
              <a:rPr lang="en-US"/>
              <a:pPr>
                <a:defRPr/>
              </a:pPr>
              <a:t>9</a:t>
            </a:fld>
            <a:endParaRPr lang="en-US"/>
          </a:p>
        </p:txBody>
      </p:sp>
      <p:sp>
        <p:nvSpPr>
          <p:cNvPr id="564226" name="Rectangle 2"/>
          <p:cNvSpPr>
            <a:spLocks noGrp="1" noChangeArrowheads="1"/>
          </p:cNvSpPr>
          <p:nvPr>
            <p:ph type="title"/>
          </p:nvPr>
        </p:nvSpPr>
        <p:spPr/>
        <p:txBody>
          <a:bodyPr/>
          <a:lstStyle/>
          <a:p>
            <a:pPr eaLnBrk="1" hangingPunct="1">
              <a:defRPr/>
            </a:pPr>
            <a:r>
              <a:rPr lang="en-US" smtClean="0"/>
              <a:t>Temperature and Density</a:t>
            </a:r>
          </a:p>
        </p:txBody>
      </p:sp>
      <p:sp>
        <p:nvSpPr>
          <p:cNvPr id="564227" name="Rectangle 3"/>
          <p:cNvSpPr>
            <a:spLocks noGrp="1" noChangeArrowheads="1"/>
          </p:cNvSpPr>
          <p:nvPr>
            <p:ph type="body" sz="half" idx="1"/>
          </p:nvPr>
        </p:nvSpPr>
        <p:spPr>
          <a:xfrm>
            <a:off x="457200" y="1371600"/>
            <a:ext cx="4495800" cy="4495800"/>
          </a:xfrm>
        </p:spPr>
        <p:txBody>
          <a:bodyPr/>
          <a:lstStyle/>
          <a:p>
            <a:pPr eaLnBrk="1" hangingPunct="1">
              <a:defRPr/>
            </a:pPr>
            <a:r>
              <a:rPr lang="en-US" sz="2800" dirty="0" smtClean="0"/>
              <a:t>All gases expand when heated. Why?</a:t>
            </a:r>
          </a:p>
          <a:p>
            <a:pPr lvl="1" eaLnBrk="1" hangingPunct="1">
              <a:defRPr/>
            </a:pPr>
            <a:r>
              <a:rPr lang="en-US" sz="2400" dirty="0" smtClean="0">
                <a:solidFill>
                  <a:srgbClr val="FFFF00"/>
                </a:solidFill>
              </a:rPr>
              <a:t>Because the resulting temperature increase causes an increase in the kinetic energy of the gas molecules, making them move faster, collide harder, and spread out.</a:t>
            </a:r>
          </a:p>
          <a:p>
            <a:pPr eaLnBrk="1" hangingPunct="1">
              <a:defRPr/>
            </a:pPr>
            <a:r>
              <a:rPr lang="en-US" sz="2800" dirty="0" smtClean="0"/>
              <a:t>Which gas has the greater density?</a:t>
            </a:r>
          </a:p>
        </p:txBody>
      </p:sp>
      <p:sp>
        <p:nvSpPr>
          <p:cNvPr id="11270" name="Text Box 5"/>
          <p:cNvSpPr txBox="1">
            <a:spLocks noChangeArrowheads="1"/>
          </p:cNvSpPr>
          <p:nvPr/>
        </p:nvSpPr>
        <p:spPr bwMode="auto">
          <a:xfrm>
            <a:off x="6477000" y="5943600"/>
            <a:ext cx="1143000" cy="304800"/>
          </a:xfrm>
          <a:prstGeom prst="rect">
            <a:avLst/>
          </a:prstGeom>
          <a:noFill/>
          <a:ln w="9525">
            <a:noFill/>
            <a:miter lim="800000"/>
            <a:headEnd/>
            <a:tailEnd/>
          </a:ln>
        </p:spPr>
        <p:txBody>
          <a:bodyPr>
            <a:spAutoFit/>
          </a:bodyPr>
          <a:lstStyle/>
          <a:p>
            <a:pPr>
              <a:spcBef>
                <a:spcPct val="50000"/>
              </a:spcBef>
            </a:pPr>
            <a:r>
              <a:rPr lang="en-US" altLang="en-US" sz="1400" b="1" baseline="0" dirty="0"/>
              <a:t>Figure 9.3</a:t>
            </a:r>
          </a:p>
        </p:txBody>
      </p:sp>
      <p:sp>
        <p:nvSpPr>
          <p:cNvPr id="8" name="Text Box 4"/>
          <p:cNvSpPr txBox="1">
            <a:spLocks noChangeArrowheads="1"/>
          </p:cNvSpPr>
          <p:nvPr/>
        </p:nvSpPr>
        <p:spPr bwMode="auto">
          <a:xfrm>
            <a:off x="2590800" y="5410200"/>
            <a:ext cx="1676400" cy="461665"/>
          </a:xfrm>
          <a:prstGeom prst="rect">
            <a:avLst/>
          </a:prstGeom>
          <a:noFill/>
          <a:ln w="9525">
            <a:noFill/>
            <a:miter lim="800000"/>
            <a:headEnd/>
            <a:tailEnd/>
          </a:ln>
        </p:spPr>
        <p:txBody>
          <a:bodyPr wrap="square" anchor="ctr" anchorCtr="0">
            <a:spAutoFit/>
          </a:bodyPr>
          <a:lstStyle/>
          <a:p>
            <a:pPr>
              <a:spcBef>
                <a:spcPct val="50000"/>
              </a:spcBef>
            </a:pPr>
            <a:r>
              <a:rPr lang="en-US" altLang="en-US" sz="2400" b="1" baseline="0" dirty="0" smtClean="0">
                <a:solidFill>
                  <a:srgbClr val="FFFF00"/>
                </a:solidFill>
              </a:rPr>
              <a:t>Cool gas</a:t>
            </a:r>
            <a:endParaRPr lang="en-US" altLang="en-US" sz="2400" b="1" baseline="0" dirty="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286" y="1675449"/>
            <a:ext cx="3037114" cy="4121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9-</a:t>
            </a:r>
            <a:fld id="{6EB54DA0-03BD-405D-BA03-6960E3012EB3}" type="slidenum">
              <a:rPr lang="en-US"/>
              <a:pPr>
                <a:defRPr/>
              </a:pPr>
              <a:t>90</a:t>
            </a:fld>
            <a:endParaRPr lang="en-US"/>
          </a:p>
        </p:txBody>
      </p:sp>
      <p:sp>
        <p:nvSpPr>
          <p:cNvPr id="812034" name="Rectangle 2"/>
          <p:cNvSpPr>
            <a:spLocks noGrp="1" noChangeArrowheads="1"/>
          </p:cNvSpPr>
          <p:nvPr>
            <p:ph type="title"/>
          </p:nvPr>
        </p:nvSpPr>
        <p:spPr>
          <a:xfrm>
            <a:off x="457200" y="152400"/>
            <a:ext cx="8229600" cy="685800"/>
          </a:xfrm>
        </p:spPr>
        <p:txBody>
          <a:bodyPr/>
          <a:lstStyle/>
          <a:p>
            <a:pPr eaLnBrk="1" hangingPunct="1">
              <a:defRPr/>
            </a:pPr>
            <a:r>
              <a:rPr lang="en-US" sz="4000" smtClean="0"/>
              <a:t>Math Toolbox 9.1: Graphing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775" y="1371600"/>
            <a:ext cx="5630450" cy="41148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E9B2E8A1-A16C-4BD7-89BD-1A28FA467987}" type="slidenum">
              <a:rPr lang="en-US"/>
              <a:pPr>
                <a:defRPr/>
              </a:pPr>
              <a:t>91</a:t>
            </a:fld>
            <a:endParaRPr lang="en-US"/>
          </a:p>
        </p:txBody>
      </p:sp>
      <p:sp>
        <p:nvSpPr>
          <p:cNvPr id="797698" name="Rectangle 2"/>
          <p:cNvSpPr>
            <a:spLocks noGrp="1" noChangeArrowheads="1"/>
          </p:cNvSpPr>
          <p:nvPr>
            <p:ph type="title"/>
          </p:nvPr>
        </p:nvSpPr>
        <p:spPr>
          <a:xfrm>
            <a:off x="304800" y="198438"/>
            <a:ext cx="8686800" cy="792162"/>
          </a:xfrm>
        </p:spPr>
        <p:txBody>
          <a:bodyPr/>
          <a:lstStyle/>
          <a:p>
            <a:pPr eaLnBrk="1" hangingPunct="1">
              <a:defRPr/>
            </a:pPr>
            <a:r>
              <a:rPr lang="en-US" sz="4000" smtClean="0"/>
              <a:t>Math Toolbox 9.2: Solving Simple Algebraic Equations </a:t>
            </a:r>
          </a:p>
        </p:txBody>
      </p:sp>
      <p:sp>
        <p:nvSpPr>
          <p:cNvPr id="797699" name="Rectangle 3"/>
          <p:cNvSpPr>
            <a:spLocks noGrp="1" noChangeArrowheads="1"/>
          </p:cNvSpPr>
          <p:nvPr>
            <p:ph type="body" sz="half" idx="1"/>
          </p:nvPr>
        </p:nvSpPr>
        <p:spPr>
          <a:xfrm>
            <a:off x="228600" y="1295400"/>
            <a:ext cx="8686800" cy="5181600"/>
          </a:xfrm>
        </p:spPr>
        <p:txBody>
          <a:bodyPr/>
          <a:lstStyle/>
          <a:p>
            <a:pPr marL="533400" indent="-533400" eaLnBrk="1" hangingPunct="1">
              <a:lnSpc>
                <a:spcPct val="90000"/>
              </a:lnSpc>
              <a:defRPr/>
            </a:pPr>
            <a:r>
              <a:rPr lang="en-US" smtClean="0">
                <a:cs typeface="Arial" charset="0"/>
              </a:rPr>
              <a:t>We can manipulate equations in any way that does not destroy the equality.</a:t>
            </a:r>
          </a:p>
          <a:p>
            <a:pPr marL="533400" indent="-533400" eaLnBrk="1" hangingPunct="1">
              <a:lnSpc>
                <a:spcPct val="90000"/>
              </a:lnSpc>
              <a:defRPr/>
            </a:pPr>
            <a:r>
              <a:rPr lang="en-US" smtClean="0">
                <a:cs typeface="Arial" charset="0"/>
              </a:rPr>
              <a:t>Operations that maintain equalities are:</a:t>
            </a:r>
          </a:p>
          <a:p>
            <a:pPr marL="914400" lvl="1" indent="-457200" eaLnBrk="1" hangingPunct="1">
              <a:lnSpc>
                <a:spcPct val="90000"/>
              </a:lnSpc>
              <a:defRPr/>
            </a:pPr>
            <a:r>
              <a:rPr lang="en-US" smtClean="0">
                <a:cs typeface="Arial" charset="0"/>
              </a:rPr>
              <a:t>adding the same number to both sides of the equation.</a:t>
            </a:r>
          </a:p>
          <a:p>
            <a:pPr marL="914400" lvl="1" indent="-457200" eaLnBrk="1" hangingPunct="1">
              <a:lnSpc>
                <a:spcPct val="90000"/>
              </a:lnSpc>
              <a:defRPr/>
            </a:pPr>
            <a:r>
              <a:rPr lang="en-US" smtClean="0">
                <a:cs typeface="Arial" charset="0"/>
              </a:rPr>
              <a:t>subtracting the same number from both sides of the equation.</a:t>
            </a:r>
          </a:p>
          <a:p>
            <a:pPr marL="914400" lvl="1" indent="-457200" eaLnBrk="1" hangingPunct="1">
              <a:lnSpc>
                <a:spcPct val="90000"/>
              </a:lnSpc>
              <a:defRPr/>
            </a:pPr>
            <a:r>
              <a:rPr lang="en-US" smtClean="0">
                <a:cs typeface="Arial" charset="0"/>
              </a:rPr>
              <a:t>multiply or dividing both sides of the equation by the same number.</a:t>
            </a:r>
          </a:p>
          <a:p>
            <a:pPr marL="914400" lvl="1" indent="-457200" eaLnBrk="1" hangingPunct="1">
              <a:lnSpc>
                <a:spcPct val="90000"/>
              </a:lnSpc>
              <a:defRPr/>
            </a:pPr>
            <a:r>
              <a:rPr lang="en-US" smtClean="0">
                <a:cs typeface="Arial" charset="0"/>
              </a:rPr>
              <a:t>raising both sides of the equation to the same power.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9-</a:t>
            </a:r>
            <a:fld id="{BC5BFF6A-EC56-4EE1-98B6-6244C445DEEC}" type="slidenum">
              <a:rPr lang="en-US"/>
              <a:pPr>
                <a:defRPr/>
              </a:pPr>
              <a:t>92</a:t>
            </a:fld>
            <a:endParaRPr lang="en-US"/>
          </a:p>
        </p:txBody>
      </p:sp>
      <p:sp>
        <p:nvSpPr>
          <p:cNvPr id="799746" name="Rectangle 2"/>
          <p:cNvSpPr>
            <a:spLocks noGrp="1" noChangeArrowheads="1"/>
          </p:cNvSpPr>
          <p:nvPr>
            <p:ph type="title"/>
          </p:nvPr>
        </p:nvSpPr>
        <p:spPr>
          <a:xfrm>
            <a:off x="304800" y="274638"/>
            <a:ext cx="8686800" cy="792162"/>
          </a:xfrm>
        </p:spPr>
        <p:txBody>
          <a:bodyPr/>
          <a:lstStyle/>
          <a:p>
            <a:pPr eaLnBrk="1" hangingPunct="1">
              <a:defRPr/>
            </a:pPr>
            <a:r>
              <a:rPr lang="en-US" sz="4000" smtClean="0"/>
              <a:t>Math Toolbox 9.2: Solving Simple Algebraic Equations </a:t>
            </a:r>
          </a:p>
        </p:txBody>
      </p:sp>
      <p:sp>
        <p:nvSpPr>
          <p:cNvPr id="799747" name="Rectangle 3"/>
          <p:cNvSpPr>
            <a:spLocks noGrp="1" noChangeArrowheads="1"/>
          </p:cNvSpPr>
          <p:nvPr>
            <p:ph type="body" sz="half" idx="1"/>
          </p:nvPr>
        </p:nvSpPr>
        <p:spPr>
          <a:xfrm>
            <a:off x="0" y="1447800"/>
            <a:ext cx="8686800" cy="5181600"/>
          </a:xfrm>
        </p:spPr>
        <p:txBody>
          <a:bodyPr/>
          <a:lstStyle/>
          <a:p>
            <a:pPr marL="533400" indent="-533400" eaLnBrk="1" hangingPunct="1">
              <a:lnSpc>
                <a:spcPct val="80000"/>
              </a:lnSpc>
              <a:defRPr/>
            </a:pPr>
            <a:r>
              <a:rPr lang="en-US" sz="2600" dirty="0" smtClean="0">
                <a:cs typeface="Arial" charset="0"/>
              </a:rPr>
              <a:t>For example, let’s say we need to solve for volume (</a:t>
            </a:r>
            <a:r>
              <a:rPr lang="en-US" sz="2600" i="1" dirty="0" smtClean="0">
                <a:cs typeface="Arial" charset="0"/>
              </a:rPr>
              <a:t>V</a:t>
            </a:r>
            <a:r>
              <a:rPr lang="en-US" sz="2600" dirty="0" smtClean="0">
                <a:cs typeface="Arial" charset="0"/>
              </a:rPr>
              <a:t>) in the ideal </a:t>
            </a:r>
            <a:r>
              <a:rPr lang="en-US" sz="2600" smtClean="0">
                <a:cs typeface="Arial" charset="0"/>
              </a:rPr>
              <a:t>gas law</a:t>
            </a:r>
            <a:r>
              <a:rPr lang="en-US" sz="2600" dirty="0" smtClean="0">
                <a:cs typeface="Arial" charset="0"/>
              </a:rPr>
              <a:t>.</a:t>
            </a:r>
          </a:p>
          <a:p>
            <a:pPr marL="533400" indent="-533400" algn="ctr" eaLnBrk="1" hangingPunct="1">
              <a:lnSpc>
                <a:spcPct val="80000"/>
              </a:lnSpc>
              <a:buFont typeface="Wingdings" pitchFamily="2" charset="2"/>
              <a:buNone/>
              <a:defRPr/>
            </a:pPr>
            <a:r>
              <a:rPr lang="en-US" sz="2600" i="1" dirty="0" smtClean="0">
                <a:cs typeface="Arial" charset="0"/>
              </a:rPr>
              <a:t>PV</a:t>
            </a:r>
            <a:r>
              <a:rPr lang="en-US" sz="2600" dirty="0" smtClean="0">
                <a:cs typeface="Arial" charset="0"/>
              </a:rPr>
              <a:t> = </a:t>
            </a:r>
            <a:r>
              <a:rPr lang="en-US" sz="2600" i="1" dirty="0" err="1" smtClean="0">
                <a:cs typeface="Arial" charset="0"/>
              </a:rPr>
              <a:t>nRT</a:t>
            </a:r>
            <a:endParaRPr lang="en-US" sz="2600" i="1" dirty="0" smtClean="0">
              <a:cs typeface="Arial" charset="0"/>
            </a:endParaRPr>
          </a:p>
          <a:p>
            <a:pPr marL="533400" indent="-533400" eaLnBrk="1" hangingPunct="1">
              <a:lnSpc>
                <a:spcPct val="80000"/>
              </a:lnSpc>
              <a:defRPr/>
            </a:pPr>
            <a:r>
              <a:rPr lang="en-US" sz="2600" dirty="0" smtClean="0">
                <a:cs typeface="Arial" charset="0"/>
              </a:rPr>
              <a:t>When we solve for a variable (this time </a:t>
            </a:r>
            <a:r>
              <a:rPr lang="en-US" sz="2600" i="1" dirty="0" smtClean="0">
                <a:cs typeface="Arial" charset="0"/>
              </a:rPr>
              <a:t>V</a:t>
            </a:r>
            <a:r>
              <a:rPr lang="en-US" sz="2600" dirty="0" smtClean="0">
                <a:cs typeface="Arial" charset="0"/>
              </a:rPr>
              <a:t>), we want it alone by itself on one side of the equality.  To rearrange the Ideal Gas Law, we need to divide both sides by </a:t>
            </a:r>
            <a:r>
              <a:rPr lang="en-US" sz="2600" i="1" dirty="0" smtClean="0">
                <a:cs typeface="Arial" charset="0"/>
              </a:rPr>
              <a:t>P</a:t>
            </a:r>
            <a:r>
              <a:rPr lang="en-US" sz="2600" dirty="0" smtClean="0">
                <a:cs typeface="Arial" charset="0"/>
              </a:rPr>
              <a:t>: </a:t>
            </a:r>
          </a:p>
          <a:p>
            <a:pPr marL="533400" indent="-533400" algn="ctr" eaLnBrk="1" hangingPunct="1">
              <a:lnSpc>
                <a:spcPct val="80000"/>
              </a:lnSpc>
              <a:buFont typeface="Wingdings" pitchFamily="2" charset="2"/>
              <a:buNone/>
              <a:defRPr/>
            </a:pPr>
            <a:r>
              <a:rPr lang="en-US" sz="2600" i="1" u="sng" dirty="0" smtClean="0">
                <a:cs typeface="Arial" charset="0"/>
              </a:rPr>
              <a:t>PV</a:t>
            </a:r>
            <a:r>
              <a:rPr lang="en-US" sz="2600" dirty="0" smtClean="0">
                <a:cs typeface="Arial" charset="0"/>
              </a:rPr>
              <a:t> = </a:t>
            </a:r>
            <a:r>
              <a:rPr lang="en-US" sz="2600" i="1" u="sng" dirty="0" err="1" smtClean="0">
                <a:cs typeface="Arial" charset="0"/>
              </a:rPr>
              <a:t>nRT</a:t>
            </a:r>
            <a:endParaRPr lang="en-US" sz="2600" i="1" dirty="0" smtClean="0">
              <a:cs typeface="Arial" charset="0"/>
            </a:endParaRPr>
          </a:p>
          <a:p>
            <a:pPr marL="533400" indent="-533400" algn="ctr" eaLnBrk="1" hangingPunct="1">
              <a:lnSpc>
                <a:spcPct val="80000"/>
              </a:lnSpc>
              <a:buFont typeface="Wingdings" pitchFamily="2" charset="2"/>
              <a:buNone/>
              <a:defRPr/>
            </a:pPr>
            <a:r>
              <a:rPr lang="en-US" sz="2600" i="1" dirty="0" smtClean="0">
                <a:cs typeface="Arial" charset="0"/>
              </a:rPr>
              <a:t>P</a:t>
            </a:r>
            <a:r>
              <a:rPr lang="en-US" sz="2600" dirty="0" smtClean="0">
                <a:cs typeface="Arial" charset="0"/>
              </a:rPr>
              <a:t>        </a:t>
            </a:r>
            <a:r>
              <a:rPr lang="en-US" sz="2600" i="1" dirty="0" err="1" smtClean="0">
                <a:cs typeface="Arial" charset="0"/>
              </a:rPr>
              <a:t>P</a:t>
            </a:r>
            <a:endParaRPr lang="en-US" sz="2600" i="1" dirty="0" smtClean="0">
              <a:cs typeface="Arial" charset="0"/>
            </a:endParaRPr>
          </a:p>
          <a:p>
            <a:pPr marL="533400" indent="-533400" eaLnBrk="1" hangingPunct="1">
              <a:lnSpc>
                <a:spcPct val="80000"/>
              </a:lnSpc>
              <a:defRPr/>
            </a:pPr>
            <a:r>
              <a:rPr lang="en-US" sz="2600" dirty="0" smtClean="0">
                <a:cs typeface="Arial" charset="0"/>
              </a:rPr>
              <a:t>On the left side of the equation, </a:t>
            </a:r>
            <a:r>
              <a:rPr lang="en-US" sz="2600" i="1" dirty="0" smtClean="0">
                <a:cs typeface="Arial" charset="0"/>
              </a:rPr>
              <a:t>P</a:t>
            </a:r>
            <a:r>
              <a:rPr lang="en-US" sz="2600" dirty="0" smtClean="0">
                <a:cs typeface="Arial" charset="0"/>
              </a:rPr>
              <a:t> is both in the numerator and the denominator; it therefore cancels out.</a:t>
            </a:r>
          </a:p>
          <a:p>
            <a:pPr marL="533400" indent="-533400" algn="ctr" eaLnBrk="1" hangingPunct="1">
              <a:lnSpc>
                <a:spcPct val="80000"/>
              </a:lnSpc>
              <a:buFont typeface="Wingdings" pitchFamily="2" charset="2"/>
              <a:buNone/>
              <a:defRPr/>
            </a:pPr>
            <a:r>
              <a:rPr lang="en-US" sz="2600" i="1" dirty="0" smtClean="0">
                <a:cs typeface="Arial" charset="0"/>
              </a:rPr>
              <a:t>V</a:t>
            </a:r>
            <a:r>
              <a:rPr lang="en-US" sz="2600" dirty="0" smtClean="0">
                <a:cs typeface="Arial" charset="0"/>
              </a:rPr>
              <a:t> = </a:t>
            </a:r>
            <a:r>
              <a:rPr lang="en-US" sz="2600" i="1" u="sng" dirty="0" err="1" smtClean="0">
                <a:cs typeface="Arial" charset="0"/>
              </a:rPr>
              <a:t>nRT</a:t>
            </a:r>
            <a:endParaRPr lang="en-US" sz="2600" i="1" dirty="0" smtClean="0">
              <a:cs typeface="Arial" charset="0"/>
            </a:endParaRPr>
          </a:p>
          <a:p>
            <a:pPr marL="533400" indent="-533400" eaLnBrk="1" hangingPunct="1">
              <a:lnSpc>
                <a:spcPct val="80000"/>
              </a:lnSpc>
              <a:buFont typeface="Wingdings" pitchFamily="2" charset="2"/>
              <a:buNone/>
              <a:defRPr/>
            </a:pPr>
            <a:r>
              <a:rPr lang="en-US" sz="2600" dirty="0" smtClean="0">
                <a:cs typeface="Arial" charset="0"/>
              </a:rPr>
              <a:t>					        </a:t>
            </a:r>
            <a:r>
              <a:rPr lang="en-US" sz="2600" i="1" dirty="0" smtClean="0">
                <a:cs typeface="Arial" charset="0"/>
              </a:rPr>
              <a:t>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apter_1_powerpoint_2e">
  <a:themeElements>
    <a:clrScheme name="chapter_1_powerpoint_2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chapter_1_powerpoint_2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chapter_1_powerpoint_2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chapter_1_powerpoint_2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chapter_1_powerpoint_2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hapter_1_powerpoint_2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chapter_1_powerpoint_2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hapter_1_powerpoint_2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hapter_1_powerpoint_2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chapter_1_powerpoint_2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chapter_1_powerpoint_2e</Template>
  <TotalTime>1649</TotalTime>
  <Words>3895</Words>
  <Application>Microsoft Office PowerPoint</Application>
  <PresentationFormat>On-screen Show (4:3)</PresentationFormat>
  <Paragraphs>667</Paragraphs>
  <Slides>92</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0" baseType="lpstr">
      <vt:lpstr>Wingdings</vt:lpstr>
      <vt:lpstr>Symbol</vt:lpstr>
      <vt:lpstr>Arial</vt:lpstr>
      <vt:lpstr>Times</vt:lpstr>
      <vt:lpstr>Times New Roman</vt:lpstr>
      <vt:lpstr>MT Symbol</vt:lpstr>
      <vt:lpstr>chapter_1_powerpoint_2e</vt:lpstr>
      <vt:lpstr>Equation</vt:lpstr>
      <vt:lpstr>PowerPoint Presentation</vt:lpstr>
      <vt:lpstr>Questions for Consideration</vt:lpstr>
      <vt:lpstr>Chapter 9 Topics:</vt:lpstr>
      <vt:lpstr>Chapter 9 Math Toolboxes:</vt:lpstr>
      <vt:lpstr>Gases in Our Atmosphere</vt:lpstr>
      <vt:lpstr>9.1  The Behavior of Gases</vt:lpstr>
      <vt:lpstr>Density</vt:lpstr>
      <vt:lpstr>Behavior of Gases at the  Molecular Level</vt:lpstr>
      <vt:lpstr>Temperature and Density</vt:lpstr>
      <vt:lpstr>Why does a hot air balloon rise in the atmosphere?</vt:lpstr>
      <vt:lpstr>Pressure</vt:lpstr>
      <vt:lpstr>Pressure</vt:lpstr>
      <vt:lpstr>Pressure</vt:lpstr>
      <vt:lpstr>Pressure</vt:lpstr>
      <vt:lpstr>Which gas has the greater pressure? (assume they are at the same temperature)</vt:lpstr>
      <vt:lpstr>Pressure</vt:lpstr>
      <vt:lpstr>Measuring Pressure (Units)</vt:lpstr>
      <vt:lpstr>Activity Solutions: Pressure Conversions</vt:lpstr>
      <vt:lpstr>Activity Solutions: Pressure Conversions</vt:lpstr>
      <vt:lpstr>9.2 Factors That Affect the  Properties of Gases</vt:lpstr>
      <vt:lpstr>Factors that Affect the Properties of Gases</vt:lpstr>
      <vt:lpstr>Volume and Pressure</vt:lpstr>
      <vt:lpstr>Graph of Volume vs. Pressure</vt:lpstr>
      <vt:lpstr>Graph of Volume vs. 1/Pressure shows that they are inversely related.</vt:lpstr>
      <vt:lpstr>What happens to pressure when the volume is doubled?</vt:lpstr>
      <vt:lpstr>Boyle’s Law</vt:lpstr>
      <vt:lpstr>Activity: Boyle’s Law</vt:lpstr>
      <vt:lpstr>Extra Activity: Boyle’s Law</vt:lpstr>
      <vt:lpstr>Boyle’s Law Application</vt:lpstr>
      <vt:lpstr>Volume and Temperature</vt:lpstr>
      <vt:lpstr>Charles’s Law</vt:lpstr>
      <vt:lpstr>Activity: Charles’s Law</vt:lpstr>
      <vt:lpstr>Activity: Charles’s Law</vt:lpstr>
      <vt:lpstr>Extra Activity: Charles’s Law</vt:lpstr>
      <vt:lpstr>Volume, Pressure and Temperature</vt:lpstr>
      <vt:lpstr>Activity: The Combined Gas Law</vt:lpstr>
      <vt:lpstr>Activity Solution: The Combined Gas Law</vt:lpstr>
      <vt:lpstr>Activity Solution: The Combined Gas Law</vt:lpstr>
      <vt:lpstr>Gay-Lussac’s Law of  Combining Volumes (1808)</vt:lpstr>
      <vt:lpstr>Volume vs. Amount of Gas</vt:lpstr>
      <vt:lpstr>Volume vs. Amount of Gas</vt:lpstr>
      <vt:lpstr>Activity: Avogadro’s Law</vt:lpstr>
      <vt:lpstr>Activity Solution: Avogadro’s Law</vt:lpstr>
      <vt:lpstr>Summary of The Gas Laws</vt:lpstr>
      <vt:lpstr>Equation that Includes Moles in the Combined Gas Law</vt:lpstr>
      <vt:lpstr>9.3  The Ideal Gas Law</vt:lpstr>
      <vt:lpstr>The Ideal Gas Law</vt:lpstr>
      <vt:lpstr>The Ideal Gas Law</vt:lpstr>
      <vt:lpstr>Activity: The Ideal Gas Law</vt:lpstr>
      <vt:lpstr>Activity: Calculating Moles with the Ideal Gas Law</vt:lpstr>
      <vt:lpstr>Activity Solution: Calculating Moles with the Ideal Gas Law</vt:lpstr>
      <vt:lpstr>Activity Solution: Calculating Moles with the Ideal Gas Law</vt:lpstr>
      <vt:lpstr>Activity Solution: Calculating Moles with the Ideal Gas Law</vt:lpstr>
      <vt:lpstr>Density of a Gas</vt:lpstr>
      <vt:lpstr>Activity: Gas Properties</vt:lpstr>
      <vt:lpstr>Activity: Gas Properties</vt:lpstr>
      <vt:lpstr>Dalton’s Law of Partial Pressures</vt:lpstr>
      <vt:lpstr>Dalton’s Law of Partial Pressures</vt:lpstr>
      <vt:lpstr>Vapor Pressure of Water at  Various Temperatures</vt:lpstr>
      <vt:lpstr>Activity: Partial Pressures</vt:lpstr>
      <vt:lpstr>Activity Solution: Partial Pressures</vt:lpstr>
      <vt:lpstr>Activity Solution: Partial Pressures</vt:lpstr>
      <vt:lpstr>9.4 Kinetic-Molecular Theory of Gases</vt:lpstr>
      <vt:lpstr>Kinetic-Molecular Theory of Gases</vt:lpstr>
      <vt:lpstr>Postulates of Kinetic-Molecular Theory</vt:lpstr>
      <vt:lpstr>Postulates of Kinetic-Molecular Theory</vt:lpstr>
      <vt:lpstr>Postulates of Kinetic-Molecular Theory</vt:lpstr>
      <vt:lpstr>Postulates of Kinetic-Molecular Theory</vt:lpstr>
      <vt:lpstr>Kinetic Energy, Molecular Velocity, and Temperature</vt:lpstr>
      <vt:lpstr>Activity: Kinetic Energy, Molecular Velocity, and Temperature</vt:lpstr>
      <vt:lpstr>Diffusion</vt:lpstr>
      <vt:lpstr>Effusion</vt:lpstr>
      <vt:lpstr>Activity:  Diffusion and Effusion</vt:lpstr>
      <vt:lpstr>9.5 Gases and Chemical Reactions</vt:lpstr>
      <vt:lpstr>Gases and Chemical Reactions</vt:lpstr>
      <vt:lpstr>Activity: Gas Reactions</vt:lpstr>
      <vt:lpstr>Activity Solution: Gas Reactions</vt:lpstr>
      <vt:lpstr>Activity Solution: Gas Reactions</vt:lpstr>
      <vt:lpstr>Activity Solution: Gas Reactions</vt:lpstr>
      <vt:lpstr>Activity Solution: Gas Reactions</vt:lpstr>
      <vt:lpstr>Activity Solution: Gas Reactions</vt:lpstr>
      <vt:lpstr>Activity Solution: Gas Reactions</vt:lpstr>
      <vt:lpstr>Activity Solution: Gas Reactions</vt:lpstr>
      <vt:lpstr>Chapter 9 Math Toolboxes:</vt:lpstr>
      <vt:lpstr>Math Toolbox 9.1: Graphing</vt:lpstr>
      <vt:lpstr>Math Toolbox 9.1: Graphing</vt:lpstr>
      <vt:lpstr>Math Toolbox 9.1: Graphing</vt:lpstr>
      <vt:lpstr>Math Toolbox 9.1: Graphing</vt:lpstr>
      <vt:lpstr>Math Toolbox 9.1: Graphing</vt:lpstr>
      <vt:lpstr>Math Toolbox 9.1: Graphing </vt:lpstr>
      <vt:lpstr>Math Toolbox 9.2: Solving Simple Algebraic Equations </vt:lpstr>
      <vt:lpstr>Math Toolbox 9.2: Solving Simple Algebraic Equations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P. Birk</dc:creator>
  <cp:lastModifiedBy>Senthamilselvan Tamilmani</cp:lastModifiedBy>
  <cp:revision>145</cp:revision>
  <dcterms:created xsi:type="dcterms:W3CDTF">2008-12-23T00:47:57Z</dcterms:created>
  <dcterms:modified xsi:type="dcterms:W3CDTF">2014-12-24T08:47:01Z</dcterms:modified>
</cp:coreProperties>
</file>