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04" r:id="rId33"/>
    <p:sldId id="305" r:id="rId34"/>
    <p:sldId id="306" r:id="rId35"/>
    <p:sldId id="286" r:id="rId36"/>
    <p:sldId id="287" r:id="rId37"/>
    <p:sldId id="288" r:id="rId38"/>
    <p:sldId id="289" r:id="rId39"/>
    <p:sldId id="290" r:id="rId40"/>
    <p:sldId id="291" r:id="rId41"/>
    <p:sldId id="292" r:id="rId42"/>
    <p:sldId id="293" r:id="rId43"/>
    <p:sldId id="294" r:id="rId44"/>
    <p:sldId id="307" r:id="rId45"/>
    <p:sldId id="295" r:id="rId46"/>
    <p:sldId id="296" r:id="rId47"/>
    <p:sldId id="297" r:id="rId48"/>
    <p:sldId id="298" r:id="rId49"/>
    <p:sldId id="299" r:id="rId50"/>
    <p:sldId id="308" r:id="rId51"/>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5pPr>
    <a:lvl6pPr marL="2286000" algn="l" defTabSz="914400" rtl="0" eaLnBrk="1" latinLnBrk="0" hangingPunct="1">
      <a:defRPr sz="2400" b="1" kern="1200">
        <a:solidFill>
          <a:schemeClr val="tx1"/>
        </a:solidFill>
        <a:latin typeface="Arial" charset="0"/>
        <a:ea typeface="MS PGothic" pitchFamily="34" charset="-128"/>
        <a:cs typeface="+mn-cs"/>
      </a:defRPr>
    </a:lvl6pPr>
    <a:lvl7pPr marL="2743200" algn="l" defTabSz="914400" rtl="0" eaLnBrk="1" latinLnBrk="0" hangingPunct="1">
      <a:defRPr sz="2400" b="1" kern="1200">
        <a:solidFill>
          <a:schemeClr val="tx1"/>
        </a:solidFill>
        <a:latin typeface="Arial" charset="0"/>
        <a:ea typeface="MS PGothic" pitchFamily="34" charset="-128"/>
        <a:cs typeface="+mn-cs"/>
      </a:defRPr>
    </a:lvl7pPr>
    <a:lvl8pPr marL="3200400" algn="l" defTabSz="914400" rtl="0" eaLnBrk="1" latinLnBrk="0" hangingPunct="1">
      <a:defRPr sz="2400" b="1" kern="1200">
        <a:solidFill>
          <a:schemeClr val="tx1"/>
        </a:solidFill>
        <a:latin typeface="Arial" charset="0"/>
        <a:ea typeface="MS PGothic" pitchFamily="34" charset="-128"/>
        <a:cs typeface="+mn-cs"/>
      </a:defRPr>
    </a:lvl8pPr>
    <a:lvl9pPr marL="3657600" algn="l" defTabSz="914400" rtl="0" eaLnBrk="1" latinLnBrk="0" hangingPunct="1">
      <a:defRPr sz="2400" b="1"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6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00"/>
    <a:srgbClr val="3366FF"/>
    <a:srgbClr val="008080"/>
    <a:srgbClr val="005C5C"/>
    <a:srgbClr val="3A7A7A"/>
    <a:srgbClr val="FF0000"/>
    <a:srgbClr val="FFCC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6" autoAdjust="0"/>
    <p:restoredTop sz="94291" autoAdjust="0"/>
  </p:normalViewPr>
  <p:slideViewPr>
    <p:cSldViewPr>
      <p:cViewPr varScale="1">
        <p:scale>
          <a:sx n="68" d="100"/>
          <a:sy n="68" d="100"/>
        </p:scale>
        <p:origin x="312" y="72"/>
      </p:cViewPr>
      <p:guideLst>
        <p:guide orient="horz" pos="480"/>
        <p:guide pos="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13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3AEC34-CF8A-4959-B20F-DEC98C3F6C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D493FA-0183-4B88-8F0D-05C045A2C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309B48-F79A-4823-8B51-71D9EC9A43DE}" type="datetimeFigureOut">
              <a:rPr lang="en-US" smtClean="0"/>
              <a:t>8/1/2018</a:t>
            </a:fld>
            <a:endParaRPr lang="en-US"/>
          </a:p>
        </p:txBody>
      </p:sp>
      <p:sp>
        <p:nvSpPr>
          <p:cNvPr id="4" name="Footer Placeholder 3">
            <a:extLst>
              <a:ext uri="{FF2B5EF4-FFF2-40B4-BE49-F238E27FC236}">
                <a16:creationId xmlns:a16="http://schemas.microsoft.com/office/drawing/2014/main" id="{ADF5B7C6-5C46-4539-92EA-67C65299E3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8E81FE-A8D2-41A0-919B-D3C83E738D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29167E-AF07-429E-812C-5021BE31854E}" type="slidenum">
              <a:rPr lang="en-US" smtClean="0"/>
              <a:t>‹#›</a:t>
            </a:fld>
            <a:endParaRPr lang="en-US"/>
          </a:p>
        </p:txBody>
      </p:sp>
    </p:spTree>
    <p:extLst>
      <p:ext uri="{BB962C8B-B14F-4D97-AF65-F5344CB8AC3E}">
        <p14:creationId xmlns:p14="http://schemas.microsoft.com/office/powerpoint/2010/main" val="35889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smtClean="0"/>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smtClean="0"/>
            </a:lvl1pPr>
          </a:lstStyle>
          <a:p>
            <a:pPr>
              <a:defRPr/>
            </a:pPr>
            <a:endParaRPr lang="en-US" alt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smtClean="0"/>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C69D701D-00F9-44FC-BA1C-5A9D2DC3B8C3}" type="slidenum">
              <a:rPr lang="en-US" altLang="en-US"/>
              <a:pPr>
                <a:defRPr/>
              </a:pPr>
              <a:t>‹#›</a:t>
            </a:fld>
            <a:endParaRPr lang="en-US" altLang="en-US"/>
          </a:p>
        </p:txBody>
      </p:sp>
    </p:spTree>
    <p:extLst>
      <p:ext uri="{BB962C8B-B14F-4D97-AF65-F5344CB8AC3E}">
        <p14:creationId xmlns:p14="http://schemas.microsoft.com/office/powerpoint/2010/main" val="1561417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0EAEF30-3536-4E28-82AE-52DB42ED3606}" type="slidenum">
              <a:rPr lang="en-US" altLang="en-US"/>
              <a:pPr>
                <a:spcBef>
                  <a:spcPct val="0"/>
                </a:spcBef>
              </a:pPr>
              <a:t>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8218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C64CF56-D4B6-4DF1-B7C4-369CDCCF9733}" type="slidenum">
              <a:rPr lang="en-US" altLang="en-US"/>
              <a:pPr>
                <a:spcBef>
                  <a:spcPct val="0"/>
                </a:spcBef>
              </a:pPr>
              <a:t>10</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3447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0A38B59F-FF3F-4DBA-9271-5AD54DEFBCCC}" type="slidenum">
              <a:rPr lang="en-US" altLang="en-US"/>
              <a:pPr>
                <a:spcBef>
                  <a:spcPct val="0"/>
                </a:spcBef>
              </a:pPr>
              <a:t>11</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7348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C175003-5BF7-4639-988D-AE5CCB1E2A39}" type="slidenum">
              <a:rPr lang="en-US" altLang="en-US"/>
              <a:pPr>
                <a:spcBef>
                  <a:spcPct val="0"/>
                </a:spcBef>
              </a:pPr>
              <a:t>12</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081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0B31FAE-D177-4160-8E3A-B41132927D33}" type="slidenum">
              <a:rPr lang="en-US" altLang="en-US"/>
              <a:pPr>
                <a:spcBef>
                  <a:spcPct val="0"/>
                </a:spcBef>
              </a:pPr>
              <a:t>13</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1864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09A4CE9B-9EFE-435C-B310-6F61EC47FD07}" type="slidenum">
              <a:rPr lang="en-US" altLang="en-US"/>
              <a:pPr>
                <a:spcBef>
                  <a:spcPct val="0"/>
                </a:spcBef>
              </a:pPr>
              <a:t>14</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197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74F92EC4-7991-4BC9-81F5-AE111114D3BF}" type="slidenum">
              <a:rPr lang="en-US" altLang="en-US"/>
              <a:pPr>
                <a:spcBef>
                  <a:spcPct val="0"/>
                </a:spcBef>
              </a:pPr>
              <a:t>15</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021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286396D-3BEF-482A-B1B0-68B90CF5BE83}" type="slidenum">
              <a:rPr lang="en-US" altLang="en-US"/>
              <a:pPr>
                <a:spcBef>
                  <a:spcPct val="0"/>
                </a:spcBef>
              </a:pPr>
              <a:t>16</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300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76A0B5C-5D73-487F-93A1-614F070A8B76}" type="slidenum">
              <a:rPr lang="en-US" altLang="en-US"/>
              <a:pPr>
                <a:spcBef>
                  <a:spcPct val="0"/>
                </a:spcBef>
              </a:pPr>
              <a:t>17</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03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2F40A05-9485-4CE7-818E-FFDA6983D5F6}" type="slidenum">
              <a:rPr lang="en-US" altLang="en-US"/>
              <a:pPr>
                <a:spcBef>
                  <a:spcPct val="0"/>
                </a:spcBef>
              </a:pPr>
              <a:t>18</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9821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74F9E21-D975-4EF6-82D9-9B4B36E2AB5C}" type="slidenum">
              <a:rPr lang="en-US" altLang="en-US"/>
              <a:pPr>
                <a:spcBef>
                  <a:spcPct val="0"/>
                </a:spcBef>
              </a:pPr>
              <a:t>19</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4136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B26924C7-5CE1-4EA3-ABEA-1E13CD26565F}" type="slidenum">
              <a:rPr lang="en-US" altLang="en-US"/>
              <a:pPr>
                <a:spcBef>
                  <a:spcPct val="0"/>
                </a:spcBef>
              </a:pPr>
              <a:t>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36838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A5FBE471-7D71-4331-9931-0C3D28D108AD}" type="slidenum">
              <a:rPr lang="en-US" altLang="en-US"/>
              <a:pPr>
                <a:spcBef>
                  <a:spcPct val="0"/>
                </a:spcBef>
              </a:pPr>
              <a:t>20</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7357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9887D8A-A498-4378-ACA4-6B6666C6F4CA}" type="slidenum">
              <a:rPr lang="en-US" altLang="en-US"/>
              <a:pPr>
                <a:spcBef>
                  <a:spcPct val="0"/>
                </a:spcBef>
              </a:pPr>
              <a:t>21</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6944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BA3C75E-8E8C-466E-9E1C-978AEFF68DC0}" type="slidenum">
              <a:rPr lang="en-US" altLang="en-US"/>
              <a:pPr>
                <a:spcBef>
                  <a:spcPct val="0"/>
                </a:spcBef>
              </a:pPr>
              <a:t>22</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169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8F9C635-3259-4DD8-84D0-446F5204D90F}" type="slidenum">
              <a:rPr lang="en-US" altLang="en-US"/>
              <a:pPr>
                <a:spcBef>
                  <a:spcPct val="0"/>
                </a:spcBef>
              </a:pPr>
              <a:t>23</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80813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9D15CB8E-4758-4F36-9241-223FE23DB177}" type="slidenum">
              <a:rPr lang="en-US" altLang="en-US"/>
              <a:pPr>
                <a:spcBef>
                  <a:spcPct val="0"/>
                </a:spcBef>
              </a:pPr>
              <a:t>24</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8674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1A51CDA-D169-4C91-9D1E-2AA7A0922367}" type="slidenum">
              <a:rPr lang="en-US" altLang="en-US"/>
              <a:pPr>
                <a:spcBef>
                  <a:spcPct val="0"/>
                </a:spcBef>
              </a:pPr>
              <a:t>25</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34886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E4E69C3-7ADA-4640-91C8-501B7A8F0AC7}" type="slidenum">
              <a:rPr lang="en-US" altLang="en-US"/>
              <a:pPr>
                <a:spcBef>
                  <a:spcPct val="0"/>
                </a:spcBef>
              </a:pPr>
              <a:t>26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18716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3789B02-9DE1-403C-A104-DBF78E7C16A6}" type="slidenum">
              <a:rPr lang="en-US" altLang="en-US"/>
              <a:pPr>
                <a:spcBef>
                  <a:spcPct val="0"/>
                </a:spcBef>
              </a:pPr>
              <a:t>27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24190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0863A7D3-55A0-4E08-8A24-025E7926D947}" type="slidenum">
              <a:rPr lang="en-US" altLang="en-US"/>
              <a:pPr>
                <a:spcBef>
                  <a:spcPct val="0"/>
                </a:spcBef>
              </a:pPr>
              <a:t>28</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3946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7513AF24-8330-4F39-8B54-F7DFF67D68CE}" type="slidenum">
              <a:rPr lang="en-US" altLang="en-US"/>
              <a:pPr>
                <a:spcBef>
                  <a:spcPct val="0"/>
                </a:spcBef>
              </a:pPr>
              <a:t>29</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733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2CF7195-EBEB-4787-B8CB-71958B80494F}" type="slidenum">
              <a:rPr lang="en-US" altLang="en-US"/>
              <a:pPr>
                <a:spcBef>
                  <a:spcPct val="0"/>
                </a:spcBef>
              </a:pPr>
              <a:t>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53018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901645C5-4AB3-4F9C-881A-F1323E13C98D}" type="slidenum">
              <a:rPr lang="en-US" altLang="en-US"/>
              <a:pPr>
                <a:spcBef>
                  <a:spcPct val="0"/>
                </a:spcBef>
              </a:pPr>
              <a:t>30</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8181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A01936A-094C-4881-A580-58D699B010A5}" type="slidenum">
              <a:rPr lang="en-US" altLang="en-US"/>
              <a:pPr>
                <a:spcBef>
                  <a:spcPct val="0"/>
                </a:spcBef>
              </a:pPr>
              <a:t>31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25531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02666E63-5A0B-440B-942D-444BC1CE4166}" type="slidenum">
              <a:rPr lang="en-US" altLang="en-US"/>
              <a:pPr>
                <a:spcBef>
                  <a:spcPct val="0"/>
                </a:spcBef>
              </a:pPr>
              <a:t>32</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66170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C1861F9-1E98-4E32-8840-8B8E54717764}" type="slidenum">
              <a:rPr lang="en-US" altLang="en-US"/>
              <a:pPr>
                <a:spcBef>
                  <a:spcPct val="0"/>
                </a:spcBef>
              </a:pPr>
              <a:t>33</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3896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7CC30065-794D-4486-B36D-4C5005C85CEB}" type="slidenum">
              <a:rPr lang="en-US" altLang="en-US"/>
              <a:pPr>
                <a:spcBef>
                  <a:spcPct val="0"/>
                </a:spcBef>
              </a:pPr>
              <a:t>34</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30693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03539D7-6131-40BB-B3E9-EA61A31F3B04}" type="slidenum">
              <a:rPr lang="en-US" altLang="en-US"/>
              <a:pPr>
                <a:spcBef>
                  <a:spcPct val="0"/>
                </a:spcBef>
              </a:pPr>
              <a:t>35</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17284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B6CEE75-C8FA-40BF-8ECC-1EFB4AB210D9}" type="slidenum">
              <a:rPr lang="en-US" altLang="en-US"/>
              <a:pPr>
                <a:spcBef>
                  <a:spcPct val="0"/>
                </a:spcBef>
              </a:pPr>
              <a:t>36</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37370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384B309-1073-416A-A34C-15AC2BEE1331}" type="slidenum">
              <a:rPr lang="en-US" altLang="en-US"/>
              <a:pPr>
                <a:spcBef>
                  <a:spcPct val="0"/>
                </a:spcBef>
              </a:pPr>
              <a:t>37</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044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10DE969-17B2-48ED-B682-B3CF0CFABD87}" type="slidenum">
              <a:rPr lang="en-US" altLang="en-US"/>
              <a:pPr>
                <a:spcBef>
                  <a:spcPct val="0"/>
                </a:spcBef>
              </a:pPr>
              <a:t>38</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8920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B76157D-66D0-49F2-9F0E-8A15A247C0FC}" type="slidenum">
              <a:rPr lang="en-US" altLang="en-US"/>
              <a:pPr>
                <a:spcBef>
                  <a:spcPct val="0"/>
                </a:spcBef>
              </a:pPr>
              <a:t>39</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0147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1970278-06BB-4054-9B3A-9F2CF1C1CE76}" type="slidenum">
              <a:rPr lang="en-US" altLang="en-US"/>
              <a:pPr>
                <a:spcBef>
                  <a:spcPct val="0"/>
                </a:spcBef>
              </a:pPr>
              <a:t>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25117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6DE6BBE-1A8E-48FD-B982-3D87C7334F37}" type="slidenum">
              <a:rPr lang="en-US" altLang="en-US"/>
              <a:pPr>
                <a:spcBef>
                  <a:spcPct val="0"/>
                </a:spcBef>
              </a:pPr>
              <a:t>40</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42858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0CBCF09-0E30-4379-9159-27AEA3570793}" type="slidenum">
              <a:rPr lang="en-US" altLang="en-US"/>
              <a:pPr>
                <a:spcBef>
                  <a:spcPct val="0"/>
                </a:spcBef>
              </a:pPr>
              <a:t>41</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9830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9B6902A4-42AF-4AD4-9AAB-2978E4336F25}" type="slidenum">
              <a:rPr lang="en-US" altLang="en-US"/>
              <a:pPr>
                <a:spcBef>
                  <a:spcPct val="0"/>
                </a:spcBef>
              </a:pPr>
              <a:t>42</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34323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B5DA075-3ABD-4CCB-A1C4-E67EFAEA165E}" type="slidenum">
              <a:rPr lang="en-US" altLang="en-US"/>
              <a:pPr>
                <a:spcBef>
                  <a:spcPct val="0"/>
                </a:spcBef>
              </a:pPr>
              <a:t>43</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16605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044E065-9E5E-469D-A048-57503547E36E}" type="slidenum">
              <a:rPr lang="en-US" altLang="en-US"/>
              <a:pPr>
                <a:spcBef>
                  <a:spcPct val="0"/>
                </a:spcBef>
              </a:pPr>
              <a:t>44</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72399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1CF4D48-BEC1-408F-A527-5C8D1A2E4196}" type="slidenum">
              <a:rPr lang="en-US" altLang="en-US"/>
              <a:pPr>
                <a:spcBef>
                  <a:spcPct val="0"/>
                </a:spcBef>
              </a:pPr>
              <a:t>45</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62955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D59D9DE-C196-44E6-A5BA-61E718413A0F}" type="slidenum">
              <a:rPr lang="en-US" altLang="en-US"/>
              <a:pPr>
                <a:spcBef>
                  <a:spcPct val="0"/>
                </a:spcBef>
              </a:pPr>
              <a:t>46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8212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B11EECD9-DD4A-46CB-8F6C-9C6E0D37B4A2}" type="slidenum">
              <a:rPr lang="en-US" altLang="en-US"/>
              <a:pPr>
                <a:spcBef>
                  <a:spcPct val="0"/>
                </a:spcBef>
              </a:pPr>
              <a:t>47</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75061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FC3F5B5-16FB-4999-9722-13C9876240B0}" type="slidenum">
              <a:rPr lang="en-US" altLang="en-US"/>
              <a:pPr>
                <a:spcBef>
                  <a:spcPct val="0"/>
                </a:spcBef>
              </a:pPr>
              <a:t>48</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785268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41A6A16-3D16-4D86-8541-DAA4803D2248}" type="slidenum">
              <a:rPr lang="en-US" altLang="en-US"/>
              <a:pPr>
                <a:spcBef>
                  <a:spcPct val="0"/>
                </a:spcBef>
              </a:pPr>
              <a:t>49</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715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60FE919-6009-45C7-8CC9-B9252201E575}" type="slidenum">
              <a:rPr lang="en-US" altLang="en-US"/>
              <a:pPr>
                <a:spcBef>
                  <a:spcPct val="0"/>
                </a:spcBef>
              </a:pPr>
              <a:t>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312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F581952-702A-4972-8F44-8DD368936C0C}" type="slidenum">
              <a:rPr lang="en-US" altLang="en-US"/>
              <a:pPr>
                <a:spcBef>
                  <a:spcPct val="0"/>
                </a:spcBef>
              </a:pPr>
              <a:t>50</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20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92F98A7-3FD3-4275-835F-8AA8401012F4}" type="slidenum">
              <a:rPr lang="en-US" altLang="en-US"/>
              <a:pPr>
                <a:spcBef>
                  <a:spcPct val="0"/>
                </a:spcBef>
              </a:pPr>
              <a:t>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293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705F29C-9CAC-46A9-ABC8-65A4ED707F84}" type="slidenum">
              <a:rPr lang="en-US" altLang="en-US"/>
              <a:pPr>
                <a:spcBef>
                  <a:spcPct val="0"/>
                </a:spcBef>
              </a:pPr>
              <a:t>7</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9111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16F5CAE-C0AD-4DB9-961A-BA2DEF2734B1}" type="slidenum">
              <a:rPr lang="en-US" altLang="en-US"/>
              <a:pPr>
                <a:spcBef>
                  <a:spcPct val="0"/>
                </a:spcBef>
              </a:pPr>
              <a:t>8</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7148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A57DC889-7B42-4ECE-8B7B-0CE03E3CC918}" type="slidenum">
              <a:rPr lang="en-US" altLang="en-US"/>
              <a:pPr>
                <a:spcBef>
                  <a:spcPct val="0"/>
                </a:spcBef>
              </a:pPr>
              <a:t>9</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0420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CB8769-9A53-4AAC-9436-53B6AE3092F9}" type="slidenum">
              <a:rPr lang="en-US" altLang="en-US"/>
              <a:pPr>
                <a:defRPr/>
              </a:pPr>
              <a:t>‹#›</a:t>
            </a:fld>
            <a:endParaRPr lang="en-US" altLang="en-US"/>
          </a:p>
        </p:txBody>
      </p:sp>
    </p:spTree>
    <p:extLst>
      <p:ext uri="{BB962C8B-B14F-4D97-AF65-F5344CB8AC3E}">
        <p14:creationId xmlns:p14="http://schemas.microsoft.com/office/powerpoint/2010/main" val="180730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79617EE4-BA1E-4555-BC6E-CB81473CC957}"/>
              </a:ext>
            </a:extLst>
          </p:cNvPr>
          <p:cNvSpPr>
            <a:spLocks noGrp="1"/>
          </p:cNvSpPr>
          <p:nvPr>
            <p:ph type="body" sz="quarter" idx="33"/>
          </p:nvPr>
        </p:nvSpPr>
        <p:spPr>
          <a:xfrm>
            <a:off x="457200" y="5478463"/>
            <a:ext cx="2133600" cy="327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30">
            <a:extLst>
              <a:ext uri="{FF2B5EF4-FFF2-40B4-BE49-F238E27FC236}">
                <a16:creationId xmlns:a16="http://schemas.microsoft.com/office/drawing/2014/main" id="{C53E67BD-DECB-47DA-B10D-5560A4D68B70}"/>
              </a:ext>
            </a:extLst>
          </p:cNvPr>
          <p:cNvSpPr>
            <a:spLocks noGrp="1"/>
          </p:cNvSpPr>
          <p:nvPr>
            <p:ph sz="quarter" idx="34"/>
          </p:nvPr>
        </p:nvSpPr>
        <p:spPr>
          <a:xfrm>
            <a:off x="3733800" y="5478463"/>
            <a:ext cx="2366963" cy="766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32">
            <a:extLst>
              <a:ext uri="{FF2B5EF4-FFF2-40B4-BE49-F238E27FC236}">
                <a16:creationId xmlns:a16="http://schemas.microsoft.com/office/drawing/2014/main" id="{0EFCDD1E-21CA-4F31-A411-420DE4B7FDA2}"/>
              </a:ext>
            </a:extLst>
          </p:cNvPr>
          <p:cNvSpPr>
            <a:spLocks noGrp="1"/>
          </p:cNvSpPr>
          <p:nvPr>
            <p:ph type="body" sz="quarter" idx="35"/>
          </p:nvPr>
        </p:nvSpPr>
        <p:spPr>
          <a:xfrm>
            <a:off x="457200" y="4076700"/>
            <a:ext cx="1811338" cy="593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AutoShape 9">
            <a:extLst>
              <a:ext uri="{FF2B5EF4-FFF2-40B4-BE49-F238E27FC236}">
                <a16:creationId xmlns:a16="http://schemas.microsoft.com/office/drawing/2014/main" id="{FB15D524-CA14-42ED-875A-683ED0E25FEF}"/>
              </a:ext>
            </a:extLst>
          </p:cNvPr>
          <p:cNvSpPr>
            <a:spLocks noChangeArrowheads="1"/>
          </p:cNvSpPr>
          <p:nvPr userDrawn="1"/>
        </p:nvSpPr>
        <p:spPr bwMode="auto">
          <a:xfrm>
            <a:off x="762000" y="1371600"/>
            <a:ext cx="7615238"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Alkane Using the IUPAC System</a:t>
            </a:r>
          </a:p>
        </p:txBody>
      </p:sp>
      <p:sp>
        <p:nvSpPr>
          <p:cNvPr id="32" name="Line 10">
            <a:extLst>
              <a:ext uri="{FF2B5EF4-FFF2-40B4-BE49-F238E27FC236}">
                <a16:creationId xmlns:a16="http://schemas.microsoft.com/office/drawing/2014/main" id="{1DFF1F13-ED68-43E3-BA2E-491F3418C98B}"/>
              </a:ext>
            </a:extLst>
          </p:cNvPr>
          <p:cNvSpPr>
            <a:spLocks noChangeShapeType="1"/>
          </p:cNvSpPr>
          <p:nvPr userDrawn="1"/>
        </p:nvSpPr>
        <p:spPr bwMode="auto">
          <a:xfrm>
            <a:off x="2209800" y="5105400"/>
            <a:ext cx="2743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 name="Line 11">
            <a:extLst>
              <a:ext uri="{FF2B5EF4-FFF2-40B4-BE49-F238E27FC236}">
                <a16:creationId xmlns:a16="http://schemas.microsoft.com/office/drawing/2014/main" id="{CD99021D-9005-4368-9E07-E017E55709B6}"/>
              </a:ext>
            </a:extLst>
          </p:cNvPr>
          <p:cNvSpPr>
            <a:spLocks noChangeShapeType="1"/>
          </p:cNvSpPr>
          <p:nvPr userDrawn="1"/>
        </p:nvSpPr>
        <p:spPr bwMode="auto">
          <a:xfrm>
            <a:off x="5562600" y="5105400"/>
            <a:ext cx="121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4" name="Table Placeholder 23">
            <a:extLst>
              <a:ext uri="{FF2B5EF4-FFF2-40B4-BE49-F238E27FC236}">
                <a16:creationId xmlns:a16="http://schemas.microsoft.com/office/drawing/2014/main" id="{72A26407-2D09-4189-9DF1-62AB48D2EE6A}"/>
              </a:ext>
            </a:extLst>
          </p:cNvPr>
          <p:cNvSpPr>
            <a:spLocks noGrp="1"/>
          </p:cNvSpPr>
          <p:nvPr>
            <p:ph type="tbl" sz="quarter" idx="36"/>
          </p:nvPr>
        </p:nvSpPr>
        <p:spPr>
          <a:xfrm>
            <a:off x="7164388" y="476250"/>
            <a:ext cx="1979612" cy="1406525"/>
          </a:xfrm>
        </p:spPr>
        <p:txBody>
          <a:bodyPr/>
          <a:lstStyle/>
          <a:p>
            <a:endParaRPr lang="en-US"/>
          </a:p>
        </p:txBody>
      </p:sp>
    </p:spTree>
    <p:extLst>
      <p:ext uri="{BB962C8B-B14F-4D97-AF65-F5344CB8AC3E}">
        <p14:creationId xmlns:p14="http://schemas.microsoft.com/office/powerpoint/2010/main" val="126434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27" name="AutoShape 3">
            <a:extLst>
              <a:ext uri="{FF2B5EF4-FFF2-40B4-BE49-F238E27FC236}">
                <a16:creationId xmlns:a16="http://schemas.microsoft.com/office/drawing/2014/main" id="{C9771AB5-2CB9-4CD4-A919-847C4AE16193}"/>
              </a:ext>
            </a:extLst>
          </p:cNvPr>
          <p:cNvSpPr>
            <a:spLocks noChangeArrowheads="1"/>
          </p:cNvSpPr>
          <p:nvPr userDrawn="1"/>
        </p:nvSpPr>
        <p:spPr bwMode="auto">
          <a:xfrm>
            <a:off x="457200" y="1471613"/>
            <a:ext cx="8208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 Cycloalkane Using the IUPAC System</a:t>
            </a:r>
          </a:p>
        </p:txBody>
      </p:sp>
      <p:sp>
        <p:nvSpPr>
          <p:cNvPr id="29" name="AutoShape 4">
            <a:extLst>
              <a:ext uri="{FF2B5EF4-FFF2-40B4-BE49-F238E27FC236}">
                <a16:creationId xmlns:a16="http://schemas.microsoft.com/office/drawing/2014/main" id="{C5D49EF4-39A5-4115-8C03-5AD8A34C867D}"/>
              </a:ext>
            </a:extLst>
          </p:cNvPr>
          <p:cNvSpPr>
            <a:spLocks noChangeArrowheads="1"/>
          </p:cNvSpPr>
          <p:nvPr userDrawn="1"/>
        </p:nvSpPr>
        <p:spPr bwMode="auto">
          <a:xfrm>
            <a:off x="457200" y="22860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Step [2]</a:t>
            </a:r>
          </a:p>
        </p:txBody>
      </p:sp>
    </p:spTree>
    <p:extLst>
      <p:ext uri="{BB962C8B-B14F-4D97-AF65-F5344CB8AC3E}">
        <p14:creationId xmlns:p14="http://schemas.microsoft.com/office/powerpoint/2010/main" val="2302551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27" name="AutoShape 3">
            <a:extLst>
              <a:ext uri="{FF2B5EF4-FFF2-40B4-BE49-F238E27FC236}">
                <a16:creationId xmlns:a16="http://schemas.microsoft.com/office/drawing/2014/main" id="{EE69EA8B-66A3-4E72-8CCF-BAE29F94F9E4}"/>
              </a:ext>
            </a:extLst>
          </p:cNvPr>
          <p:cNvSpPr>
            <a:spLocks noChangeArrowheads="1"/>
          </p:cNvSpPr>
          <p:nvPr userDrawn="1"/>
        </p:nvSpPr>
        <p:spPr bwMode="auto">
          <a:xfrm>
            <a:off x="457200" y="1471613"/>
            <a:ext cx="8196263" cy="50958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 Cycloalkane Using the IUPAC System</a:t>
            </a:r>
          </a:p>
        </p:txBody>
      </p:sp>
      <p:sp>
        <p:nvSpPr>
          <p:cNvPr id="17" name="Text Placeholder 16">
            <a:extLst>
              <a:ext uri="{FF2B5EF4-FFF2-40B4-BE49-F238E27FC236}">
                <a16:creationId xmlns:a16="http://schemas.microsoft.com/office/drawing/2014/main" id="{D9007AB1-45EC-4F1C-991B-760799D88585}"/>
              </a:ext>
            </a:extLst>
          </p:cNvPr>
          <p:cNvSpPr>
            <a:spLocks noGrp="1"/>
          </p:cNvSpPr>
          <p:nvPr>
            <p:ph type="body" sz="quarter" idx="33"/>
          </p:nvPr>
        </p:nvSpPr>
        <p:spPr>
          <a:xfrm>
            <a:off x="457200" y="5326063"/>
            <a:ext cx="2133600" cy="304800"/>
          </a:xfrm>
        </p:spPr>
        <p:txBody>
          <a:bodyPr/>
          <a:lstStyle/>
          <a:p>
            <a:pPr lvl="0"/>
            <a:endParaRPr lang="en-US" dirty="0"/>
          </a:p>
        </p:txBody>
      </p:sp>
      <p:sp>
        <p:nvSpPr>
          <p:cNvPr id="24" name="Text Placeholder 23">
            <a:extLst>
              <a:ext uri="{FF2B5EF4-FFF2-40B4-BE49-F238E27FC236}">
                <a16:creationId xmlns:a16="http://schemas.microsoft.com/office/drawing/2014/main" id="{C94D1483-82A5-4548-8653-C208BF3EC201}"/>
              </a:ext>
            </a:extLst>
          </p:cNvPr>
          <p:cNvSpPr>
            <a:spLocks noGrp="1"/>
          </p:cNvSpPr>
          <p:nvPr>
            <p:ph type="body" sz="quarter" idx="34"/>
          </p:nvPr>
        </p:nvSpPr>
        <p:spPr>
          <a:xfrm>
            <a:off x="7812088" y="3228975"/>
            <a:ext cx="1233487"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0F1B2745-AF05-40CE-AC3A-3CCBC11273EE}"/>
              </a:ext>
            </a:extLst>
          </p:cNvPr>
          <p:cNvSpPr>
            <a:spLocks noGrp="1"/>
          </p:cNvSpPr>
          <p:nvPr>
            <p:ph type="body" sz="quarter" idx="35"/>
          </p:nvPr>
        </p:nvSpPr>
        <p:spPr>
          <a:xfrm>
            <a:off x="3429000" y="5478463"/>
            <a:ext cx="1790700" cy="327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451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27" name="AutoShape 3">
            <a:extLst>
              <a:ext uri="{FF2B5EF4-FFF2-40B4-BE49-F238E27FC236}">
                <a16:creationId xmlns:a16="http://schemas.microsoft.com/office/drawing/2014/main" id="{42E0B21C-F0A6-4869-A855-AF6CC77A2EF2}"/>
              </a:ext>
            </a:extLst>
          </p:cNvPr>
          <p:cNvSpPr>
            <a:spLocks noChangeArrowheads="1"/>
          </p:cNvSpPr>
          <p:nvPr userDrawn="1"/>
        </p:nvSpPr>
        <p:spPr bwMode="auto">
          <a:xfrm>
            <a:off x="762000" y="1371600"/>
            <a:ext cx="7615238"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Alkane Using the IUPAC System</a:t>
            </a:r>
          </a:p>
        </p:txBody>
      </p:sp>
      <p:sp>
        <p:nvSpPr>
          <p:cNvPr id="29" name="AutoShape 4">
            <a:extLst>
              <a:ext uri="{FF2B5EF4-FFF2-40B4-BE49-F238E27FC236}">
                <a16:creationId xmlns:a16="http://schemas.microsoft.com/office/drawing/2014/main" id="{6329BA1E-FBE7-474A-9475-035E7206F71A}"/>
              </a:ext>
            </a:extLst>
          </p:cNvPr>
          <p:cNvSpPr>
            <a:spLocks noChangeArrowheads="1"/>
          </p:cNvSpPr>
          <p:nvPr userDrawn="1"/>
        </p:nvSpPr>
        <p:spPr bwMode="auto">
          <a:xfrm>
            <a:off x="762000" y="23860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Step [1]</a:t>
            </a:r>
          </a:p>
        </p:txBody>
      </p:sp>
      <p:sp>
        <p:nvSpPr>
          <p:cNvPr id="17" name="Content Placeholder 16">
            <a:extLst>
              <a:ext uri="{FF2B5EF4-FFF2-40B4-BE49-F238E27FC236}">
                <a16:creationId xmlns:a16="http://schemas.microsoft.com/office/drawing/2014/main" id="{DAADD6B8-EE8C-472A-BE9C-EF6A6A1074D8}"/>
              </a:ext>
            </a:extLst>
          </p:cNvPr>
          <p:cNvSpPr>
            <a:spLocks noGrp="1"/>
          </p:cNvSpPr>
          <p:nvPr>
            <p:ph sz="quarter" idx="33"/>
          </p:nvPr>
        </p:nvSpPr>
        <p:spPr>
          <a:xfrm>
            <a:off x="1619250" y="5478463"/>
            <a:ext cx="2266950" cy="471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759E1E34-0030-4F1C-98A9-00C1F7E5F510}"/>
              </a:ext>
            </a:extLst>
          </p:cNvPr>
          <p:cNvSpPr>
            <a:spLocks noGrp="1"/>
          </p:cNvSpPr>
          <p:nvPr>
            <p:ph type="body" sz="quarter" idx="34"/>
          </p:nvPr>
        </p:nvSpPr>
        <p:spPr>
          <a:xfrm>
            <a:off x="762000" y="4822825"/>
            <a:ext cx="2667000" cy="350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33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F6E4E30-6549-4E24-A3EB-E0CFA7674B50}" type="slidenum">
              <a:rPr lang="en-US" altLang="en-US"/>
              <a:pPr>
                <a:defRPr/>
              </a:pPr>
              <a:t>‹#›</a:t>
            </a:fld>
            <a:endParaRPr lang="en-US" altLang="en-US"/>
          </a:p>
        </p:txBody>
      </p:sp>
      <p:sp>
        <p:nvSpPr>
          <p:cNvPr id="5" name="Title 4">
            <a:extLst>
              <a:ext uri="{FF2B5EF4-FFF2-40B4-BE49-F238E27FC236}">
                <a16:creationId xmlns:a16="http://schemas.microsoft.com/office/drawing/2014/main" id="{0E34778E-3947-4CDB-883C-A0813E834968}"/>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1F5FF540-C0FB-4B64-85B3-055F8A49472E}"/>
              </a:ext>
            </a:extLst>
          </p:cNvPr>
          <p:cNvSpPr>
            <a:spLocks noGrp="1"/>
          </p:cNvSpPr>
          <p:nvPr>
            <p:ph type="body" sz="quarter" idx="13"/>
          </p:nvPr>
        </p:nvSpPr>
        <p:spPr>
          <a:xfrm>
            <a:off x="1042988" y="1916113"/>
            <a:ext cx="2808287" cy="576262"/>
          </a:xfrm>
        </p:spPr>
        <p:txBody>
          <a:bodyPr/>
          <a:lstStyle/>
          <a:p>
            <a:pPr lvl="0"/>
            <a:endParaRPr lang="en-US" dirty="0"/>
          </a:p>
        </p:txBody>
      </p:sp>
      <p:sp>
        <p:nvSpPr>
          <p:cNvPr id="8" name="Text Placeholder 6">
            <a:extLst>
              <a:ext uri="{FF2B5EF4-FFF2-40B4-BE49-F238E27FC236}">
                <a16:creationId xmlns:a16="http://schemas.microsoft.com/office/drawing/2014/main" id="{F29F14F2-8EA2-4D58-A789-942EADE241BA}"/>
              </a:ext>
            </a:extLst>
          </p:cNvPr>
          <p:cNvSpPr>
            <a:spLocks noGrp="1"/>
          </p:cNvSpPr>
          <p:nvPr>
            <p:ph type="body" sz="quarter" idx="14"/>
          </p:nvPr>
        </p:nvSpPr>
        <p:spPr>
          <a:xfrm>
            <a:off x="1195388" y="2636714"/>
            <a:ext cx="2808287" cy="576262"/>
          </a:xfrm>
        </p:spPr>
        <p:txBody>
          <a:bodyPr/>
          <a:lstStyle/>
          <a:p>
            <a:pPr lvl="0"/>
            <a:endParaRPr lang="en-US" dirty="0"/>
          </a:p>
        </p:txBody>
      </p:sp>
      <p:sp>
        <p:nvSpPr>
          <p:cNvPr id="9" name="Text Placeholder 6">
            <a:extLst>
              <a:ext uri="{FF2B5EF4-FFF2-40B4-BE49-F238E27FC236}">
                <a16:creationId xmlns:a16="http://schemas.microsoft.com/office/drawing/2014/main" id="{FF2081D1-E536-4F90-8BE7-CDB92441DAAA}"/>
              </a:ext>
            </a:extLst>
          </p:cNvPr>
          <p:cNvSpPr>
            <a:spLocks noGrp="1"/>
          </p:cNvSpPr>
          <p:nvPr>
            <p:ph type="body" sz="quarter" idx="15"/>
          </p:nvPr>
        </p:nvSpPr>
        <p:spPr>
          <a:xfrm>
            <a:off x="1347788" y="3212778"/>
            <a:ext cx="2808287" cy="576262"/>
          </a:xfrm>
        </p:spPr>
        <p:txBody>
          <a:bodyPr/>
          <a:lstStyle/>
          <a:p>
            <a:pPr lvl="0"/>
            <a:endParaRPr lang="en-US" dirty="0"/>
          </a:p>
        </p:txBody>
      </p:sp>
      <p:sp>
        <p:nvSpPr>
          <p:cNvPr id="10" name="Red Bar">
            <a:extLst>
              <a:ext uri="{FF2B5EF4-FFF2-40B4-BE49-F238E27FC236}">
                <a16:creationId xmlns:a16="http://schemas.microsoft.com/office/drawing/2014/main" id="{589A63B4-C4C9-437C-ACD3-D4F4730954CF}"/>
              </a:ext>
            </a:extLst>
          </p:cNvPr>
          <p:cNvSpPr/>
          <p:nvPr userDrawn="1"/>
        </p:nvSpPr>
        <p:spPr>
          <a:xfrm>
            <a:off x="0" y="0"/>
            <a:ext cx="9144000" cy="503238"/>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2"/>
              </a:solidFill>
            </a:endParaRPr>
          </a:p>
        </p:txBody>
      </p:sp>
      <p:pic>
        <p:nvPicPr>
          <p:cNvPr id="12" name="MH Tagline" descr="Tagline: Because learning changes everything.™">
            <a:extLst>
              <a:ext uri="{FF2B5EF4-FFF2-40B4-BE49-F238E27FC236}">
                <a16:creationId xmlns:a16="http://schemas.microsoft.com/office/drawing/2014/main" id="{51BDA032-66B9-41FD-93EC-70B2FD35772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15000" y="115888"/>
            <a:ext cx="322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02105CB-F9C0-4FCC-A5B9-848EB673DE79}"/>
              </a:ext>
            </a:extLst>
          </p:cNvPr>
          <p:cNvSpPr txBox="1"/>
          <p:nvPr userDrawn="1"/>
        </p:nvSpPr>
        <p:spPr>
          <a:xfrm>
            <a:off x="359699" y="6548820"/>
            <a:ext cx="8424936"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rPr>
              <a:t>Copyright © McGraw-Hill Education. All rights reserved. No reproduction or distribution without the prior written consent of McGraw-Hill Education.</a:t>
            </a:r>
            <a:endParaRPr kumimoji="0" lang="en-US" altLang="en-US" sz="1000" b="0"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368243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01ECE7-2A79-4A66-BC5E-F7774B430409}" type="slidenum">
              <a:rPr lang="en-US" altLang="en-US"/>
              <a:pPr>
                <a:defRPr/>
              </a:pPr>
              <a:t>‹#›</a:t>
            </a:fld>
            <a:endParaRPr lang="en-US" altLang="en-US"/>
          </a:p>
        </p:txBody>
      </p:sp>
    </p:spTree>
    <p:extLst>
      <p:ext uri="{BB962C8B-B14F-4D97-AF65-F5344CB8AC3E}">
        <p14:creationId xmlns:p14="http://schemas.microsoft.com/office/powerpoint/2010/main" val="1525068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82260F2-3E79-47A9-94E4-36995E1B00F9}" type="slidenum">
              <a:rPr lang="en-US" altLang="en-US"/>
              <a:pPr>
                <a:defRPr/>
              </a:pPr>
              <a:t>‹#›</a:t>
            </a:fld>
            <a:endParaRPr lang="en-US" altLang="en-US"/>
          </a:p>
        </p:txBody>
      </p:sp>
    </p:spTree>
    <p:extLst>
      <p:ext uri="{BB962C8B-B14F-4D97-AF65-F5344CB8AC3E}">
        <p14:creationId xmlns:p14="http://schemas.microsoft.com/office/powerpoint/2010/main" val="2768268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8E8796-4108-4107-8020-60F0D326DDD7}" type="slidenum">
              <a:rPr lang="en-US" altLang="en-US"/>
              <a:pPr>
                <a:defRPr/>
              </a:pPr>
              <a:t>‹#›</a:t>
            </a:fld>
            <a:endParaRPr lang="en-US" altLang="en-US"/>
          </a:p>
        </p:txBody>
      </p:sp>
    </p:spTree>
    <p:extLst>
      <p:ext uri="{BB962C8B-B14F-4D97-AF65-F5344CB8AC3E}">
        <p14:creationId xmlns:p14="http://schemas.microsoft.com/office/powerpoint/2010/main" val="4137750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FEEB399-EF80-4548-BBE5-DFFC88290228}" type="slidenum">
              <a:rPr lang="en-US" altLang="en-US"/>
              <a:pPr>
                <a:defRPr/>
              </a:pPr>
              <a:t>‹#›</a:t>
            </a:fld>
            <a:endParaRPr lang="en-US" altLang="en-US"/>
          </a:p>
        </p:txBody>
      </p:sp>
    </p:spTree>
    <p:extLst>
      <p:ext uri="{BB962C8B-B14F-4D97-AF65-F5344CB8AC3E}">
        <p14:creationId xmlns:p14="http://schemas.microsoft.com/office/powerpoint/2010/main" val="257139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259AAF-82EB-49FC-BE63-2472871F9022}" type="slidenum">
              <a:rPr lang="en-US" altLang="en-US"/>
              <a:pPr>
                <a:defRPr/>
              </a:pPr>
              <a:t>‹#›</a:t>
            </a:fld>
            <a:endParaRPr lang="en-US" altLang="en-US"/>
          </a:p>
        </p:txBody>
      </p:sp>
    </p:spTree>
    <p:extLst>
      <p:ext uri="{BB962C8B-B14F-4D97-AF65-F5344CB8AC3E}">
        <p14:creationId xmlns:p14="http://schemas.microsoft.com/office/powerpoint/2010/main" val="135698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6F90E6-0BDB-4C4B-8D15-7ED23501DC7D}" type="slidenum">
              <a:rPr lang="en-US" altLang="en-US"/>
              <a:pPr>
                <a:defRPr/>
              </a:pPr>
              <a:t>‹#›</a:t>
            </a:fld>
            <a:endParaRPr lang="en-US" altLang="en-US"/>
          </a:p>
        </p:txBody>
      </p:sp>
    </p:spTree>
    <p:extLst>
      <p:ext uri="{BB962C8B-B14F-4D97-AF65-F5344CB8AC3E}">
        <p14:creationId xmlns:p14="http://schemas.microsoft.com/office/powerpoint/2010/main" val="377110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CE83084-EAF3-4EED-8A12-D3B15D87AF24}" type="slidenum">
              <a:rPr lang="en-US" altLang="en-US"/>
              <a:pPr>
                <a:defRPr/>
              </a:pPr>
              <a:t>‹#›</a:t>
            </a:fld>
            <a:endParaRPr lang="en-US" altLang="en-US"/>
          </a:p>
        </p:txBody>
      </p:sp>
    </p:spTree>
    <p:extLst>
      <p:ext uri="{BB962C8B-B14F-4D97-AF65-F5344CB8AC3E}">
        <p14:creationId xmlns:p14="http://schemas.microsoft.com/office/powerpoint/2010/main" val="141221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168212E-E98D-491C-BDAD-1D6B0E7191F4}" type="slidenum">
              <a:rPr lang="en-US" altLang="en-US"/>
              <a:pPr>
                <a:defRPr/>
              </a:pPr>
              <a:t>‹#›</a:t>
            </a:fld>
            <a:endParaRPr lang="en-US" altLang="en-US"/>
          </a:p>
        </p:txBody>
      </p:sp>
    </p:spTree>
    <p:extLst>
      <p:ext uri="{BB962C8B-B14F-4D97-AF65-F5344CB8AC3E}">
        <p14:creationId xmlns:p14="http://schemas.microsoft.com/office/powerpoint/2010/main" val="6240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79617EE4-BA1E-4555-BC6E-CB81473CC957}"/>
              </a:ext>
            </a:extLst>
          </p:cNvPr>
          <p:cNvSpPr>
            <a:spLocks noGrp="1"/>
          </p:cNvSpPr>
          <p:nvPr>
            <p:ph type="body" sz="quarter" idx="33"/>
          </p:nvPr>
        </p:nvSpPr>
        <p:spPr>
          <a:xfrm>
            <a:off x="457200" y="5478463"/>
            <a:ext cx="2133600" cy="327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30">
            <a:extLst>
              <a:ext uri="{FF2B5EF4-FFF2-40B4-BE49-F238E27FC236}">
                <a16:creationId xmlns:a16="http://schemas.microsoft.com/office/drawing/2014/main" id="{C53E67BD-DECB-47DA-B10D-5560A4D68B70}"/>
              </a:ext>
            </a:extLst>
          </p:cNvPr>
          <p:cNvSpPr>
            <a:spLocks noGrp="1"/>
          </p:cNvSpPr>
          <p:nvPr>
            <p:ph sz="quarter" idx="34"/>
          </p:nvPr>
        </p:nvSpPr>
        <p:spPr>
          <a:xfrm>
            <a:off x="3733800" y="5478463"/>
            <a:ext cx="2366963" cy="766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32">
            <a:extLst>
              <a:ext uri="{FF2B5EF4-FFF2-40B4-BE49-F238E27FC236}">
                <a16:creationId xmlns:a16="http://schemas.microsoft.com/office/drawing/2014/main" id="{0EFCDD1E-21CA-4F31-A411-420DE4B7FDA2}"/>
              </a:ext>
            </a:extLst>
          </p:cNvPr>
          <p:cNvSpPr>
            <a:spLocks noGrp="1"/>
          </p:cNvSpPr>
          <p:nvPr>
            <p:ph type="body" sz="quarter" idx="35"/>
          </p:nvPr>
        </p:nvSpPr>
        <p:spPr>
          <a:xfrm>
            <a:off x="457200" y="4076700"/>
            <a:ext cx="1811338" cy="593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3">
            <a:extLst>
              <a:ext uri="{FF2B5EF4-FFF2-40B4-BE49-F238E27FC236}">
                <a16:creationId xmlns:a16="http://schemas.microsoft.com/office/drawing/2014/main" id="{F21A0658-F086-456F-8C5B-206492C49B37}"/>
              </a:ext>
            </a:extLst>
          </p:cNvPr>
          <p:cNvSpPr>
            <a:spLocks noGrp="1"/>
          </p:cNvSpPr>
          <p:nvPr>
            <p:ph type="body" sz="quarter" idx="36"/>
          </p:nvPr>
        </p:nvSpPr>
        <p:spPr>
          <a:xfrm>
            <a:off x="7596188" y="3076575"/>
            <a:ext cx="2016125"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3">
            <a:extLst>
              <a:ext uri="{FF2B5EF4-FFF2-40B4-BE49-F238E27FC236}">
                <a16:creationId xmlns:a16="http://schemas.microsoft.com/office/drawing/2014/main" id="{6D872E51-4274-42D5-ABF9-11D8BBAB8FC2}"/>
              </a:ext>
            </a:extLst>
          </p:cNvPr>
          <p:cNvSpPr>
            <a:spLocks noGrp="1"/>
          </p:cNvSpPr>
          <p:nvPr>
            <p:ph type="body" sz="quarter" idx="37"/>
          </p:nvPr>
        </p:nvSpPr>
        <p:spPr>
          <a:xfrm>
            <a:off x="7748588" y="3228975"/>
            <a:ext cx="2016125"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8">
            <a:extLst>
              <a:ext uri="{FF2B5EF4-FFF2-40B4-BE49-F238E27FC236}">
                <a16:creationId xmlns:a16="http://schemas.microsoft.com/office/drawing/2014/main" id="{D7941F08-70DC-442A-ADB5-DF1438EDDB15}"/>
              </a:ext>
            </a:extLst>
          </p:cNvPr>
          <p:cNvSpPr>
            <a:spLocks noGrp="1"/>
          </p:cNvSpPr>
          <p:nvPr>
            <p:ph type="body" sz="quarter" idx="38"/>
          </p:nvPr>
        </p:nvSpPr>
        <p:spPr>
          <a:xfrm>
            <a:off x="457200" y="1700213"/>
            <a:ext cx="1522413" cy="368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able Placeholder 26">
            <a:extLst>
              <a:ext uri="{FF2B5EF4-FFF2-40B4-BE49-F238E27FC236}">
                <a16:creationId xmlns:a16="http://schemas.microsoft.com/office/drawing/2014/main" id="{285AE602-A429-4537-93C9-A99AADE7CE43}"/>
              </a:ext>
            </a:extLst>
          </p:cNvPr>
          <p:cNvSpPr>
            <a:spLocks noGrp="1"/>
          </p:cNvSpPr>
          <p:nvPr>
            <p:ph type="tbl" sz="quarter" idx="39"/>
          </p:nvPr>
        </p:nvSpPr>
        <p:spPr>
          <a:xfrm>
            <a:off x="4427538" y="2205038"/>
            <a:ext cx="1825625" cy="1633537"/>
          </a:xfrm>
        </p:spPr>
        <p:txBody>
          <a:bodyPr/>
          <a:lstStyle/>
          <a:p>
            <a:endParaRPr lang="en-US" dirty="0"/>
          </a:p>
        </p:txBody>
      </p:sp>
      <p:sp>
        <p:nvSpPr>
          <p:cNvPr id="35" name="Text Placeholder 34">
            <a:extLst>
              <a:ext uri="{FF2B5EF4-FFF2-40B4-BE49-F238E27FC236}">
                <a16:creationId xmlns:a16="http://schemas.microsoft.com/office/drawing/2014/main" id="{7E3D36F4-1791-45A3-9A0A-E09EB5C1A271}"/>
              </a:ext>
            </a:extLst>
          </p:cNvPr>
          <p:cNvSpPr>
            <a:spLocks noGrp="1"/>
          </p:cNvSpPr>
          <p:nvPr>
            <p:ph type="body" sz="quarter" idx="40"/>
          </p:nvPr>
        </p:nvSpPr>
        <p:spPr>
          <a:xfrm>
            <a:off x="3429000" y="1268413"/>
            <a:ext cx="15748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79617EE4-BA1E-4555-BC6E-CB81473CC957}"/>
              </a:ext>
            </a:extLst>
          </p:cNvPr>
          <p:cNvSpPr>
            <a:spLocks noGrp="1"/>
          </p:cNvSpPr>
          <p:nvPr>
            <p:ph type="body" sz="quarter" idx="33"/>
          </p:nvPr>
        </p:nvSpPr>
        <p:spPr>
          <a:xfrm>
            <a:off x="457200" y="5478463"/>
            <a:ext cx="2133600" cy="327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30">
            <a:extLst>
              <a:ext uri="{FF2B5EF4-FFF2-40B4-BE49-F238E27FC236}">
                <a16:creationId xmlns:a16="http://schemas.microsoft.com/office/drawing/2014/main" id="{C53E67BD-DECB-47DA-B10D-5560A4D68B70}"/>
              </a:ext>
            </a:extLst>
          </p:cNvPr>
          <p:cNvSpPr>
            <a:spLocks noGrp="1"/>
          </p:cNvSpPr>
          <p:nvPr>
            <p:ph sz="quarter" idx="34"/>
          </p:nvPr>
        </p:nvSpPr>
        <p:spPr>
          <a:xfrm>
            <a:off x="3733800" y="5478463"/>
            <a:ext cx="2366963" cy="766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32">
            <a:extLst>
              <a:ext uri="{FF2B5EF4-FFF2-40B4-BE49-F238E27FC236}">
                <a16:creationId xmlns:a16="http://schemas.microsoft.com/office/drawing/2014/main" id="{0EFCDD1E-21CA-4F31-A411-420DE4B7FDA2}"/>
              </a:ext>
            </a:extLst>
          </p:cNvPr>
          <p:cNvSpPr>
            <a:spLocks noGrp="1"/>
          </p:cNvSpPr>
          <p:nvPr>
            <p:ph type="body" sz="quarter" idx="35"/>
          </p:nvPr>
        </p:nvSpPr>
        <p:spPr>
          <a:xfrm>
            <a:off x="457200" y="4076700"/>
            <a:ext cx="1811338" cy="593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AutoShape 3">
            <a:extLst>
              <a:ext uri="{FF2B5EF4-FFF2-40B4-BE49-F238E27FC236}">
                <a16:creationId xmlns:a16="http://schemas.microsoft.com/office/drawing/2014/main" id="{D4DAB2C0-806A-477B-8331-4F75D95DB570}"/>
              </a:ext>
            </a:extLst>
          </p:cNvPr>
          <p:cNvSpPr>
            <a:spLocks noChangeArrowheads="1"/>
          </p:cNvSpPr>
          <p:nvPr userDrawn="1"/>
        </p:nvSpPr>
        <p:spPr bwMode="auto">
          <a:xfrm>
            <a:off x="762000" y="1433513"/>
            <a:ext cx="33115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Sample Problem 12.4</a:t>
            </a:r>
          </a:p>
        </p:txBody>
      </p:sp>
    </p:spTree>
    <p:extLst>
      <p:ext uri="{BB962C8B-B14F-4D97-AF65-F5344CB8AC3E}">
        <p14:creationId xmlns:p14="http://schemas.microsoft.com/office/powerpoint/2010/main" val="95893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79617EE4-BA1E-4555-BC6E-CB81473CC957}"/>
              </a:ext>
            </a:extLst>
          </p:cNvPr>
          <p:cNvSpPr>
            <a:spLocks noGrp="1"/>
          </p:cNvSpPr>
          <p:nvPr>
            <p:ph type="body" sz="quarter" idx="33"/>
          </p:nvPr>
        </p:nvSpPr>
        <p:spPr>
          <a:xfrm>
            <a:off x="457200" y="5478463"/>
            <a:ext cx="2133600" cy="327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30">
            <a:extLst>
              <a:ext uri="{FF2B5EF4-FFF2-40B4-BE49-F238E27FC236}">
                <a16:creationId xmlns:a16="http://schemas.microsoft.com/office/drawing/2014/main" id="{C53E67BD-DECB-47DA-B10D-5560A4D68B70}"/>
              </a:ext>
            </a:extLst>
          </p:cNvPr>
          <p:cNvSpPr>
            <a:spLocks noGrp="1"/>
          </p:cNvSpPr>
          <p:nvPr>
            <p:ph sz="quarter" idx="34"/>
          </p:nvPr>
        </p:nvSpPr>
        <p:spPr>
          <a:xfrm>
            <a:off x="3733800" y="5478463"/>
            <a:ext cx="2366963" cy="766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32">
            <a:extLst>
              <a:ext uri="{FF2B5EF4-FFF2-40B4-BE49-F238E27FC236}">
                <a16:creationId xmlns:a16="http://schemas.microsoft.com/office/drawing/2014/main" id="{0EFCDD1E-21CA-4F31-A411-420DE4B7FDA2}"/>
              </a:ext>
            </a:extLst>
          </p:cNvPr>
          <p:cNvSpPr>
            <a:spLocks noGrp="1"/>
          </p:cNvSpPr>
          <p:nvPr>
            <p:ph type="body" sz="quarter" idx="35"/>
          </p:nvPr>
        </p:nvSpPr>
        <p:spPr>
          <a:xfrm>
            <a:off x="457200" y="4076700"/>
            <a:ext cx="1811338" cy="593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AutoShape 3">
            <a:extLst>
              <a:ext uri="{FF2B5EF4-FFF2-40B4-BE49-F238E27FC236}">
                <a16:creationId xmlns:a16="http://schemas.microsoft.com/office/drawing/2014/main" id="{78FBB5F5-8033-49B4-9702-025E47B184BA}"/>
              </a:ext>
            </a:extLst>
          </p:cNvPr>
          <p:cNvSpPr>
            <a:spLocks noChangeArrowheads="1"/>
          </p:cNvSpPr>
          <p:nvPr userDrawn="1"/>
        </p:nvSpPr>
        <p:spPr bwMode="auto">
          <a:xfrm>
            <a:off x="762000" y="1371600"/>
            <a:ext cx="7615238"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Alkane Using the IUPAC System</a:t>
            </a:r>
          </a:p>
        </p:txBody>
      </p:sp>
      <p:sp>
        <p:nvSpPr>
          <p:cNvPr id="32" name="AutoShape 4">
            <a:extLst>
              <a:ext uri="{FF2B5EF4-FFF2-40B4-BE49-F238E27FC236}">
                <a16:creationId xmlns:a16="http://schemas.microsoft.com/office/drawing/2014/main" id="{D009B37D-BC70-4514-AF7D-F7A5405F2F5B}"/>
              </a:ext>
            </a:extLst>
          </p:cNvPr>
          <p:cNvSpPr>
            <a:spLocks noChangeArrowheads="1"/>
          </p:cNvSpPr>
          <p:nvPr userDrawn="1"/>
        </p:nvSpPr>
        <p:spPr bwMode="auto">
          <a:xfrm>
            <a:off x="762000" y="22336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Step [2]</a:t>
            </a:r>
          </a:p>
        </p:txBody>
      </p:sp>
    </p:spTree>
    <p:extLst>
      <p:ext uri="{BB962C8B-B14F-4D97-AF65-F5344CB8AC3E}">
        <p14:creationId xmlns:p14="http://schemas.microsoft.com/office/powerpoint/2010/main" val="59539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AC21BA-7A56-4B8D-BFA2-41F89E91B0F4}"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8892459-CE3A-4649-BE30-B12C52E2F264}"/>
              </a:ext>
            </a:extLst>
          </p:cNvPr>
          <p:cNvSpPr>
            <a:spLocks noGrp="1"/>
          </p:cNvSpPr>
          <p:nvPr>
            <p:ph sz="quarter" idx="13"/>
          </p:nvPr>
        </p:nvSpPr>
        <p:spPr>
          <a:xfrm>
            <a:off x="900113" y="2205038"/>
            <a:ext cx="3095625" cy="1008062"/>
          </a:xfrm>
        </p:spPr>
        <p:txBody>
          <a:bodyPr/>
          <a:lstStyle/>
          <a:p>
            <a:pPr lvl="0"/>
            <a:r>
              <a:rPr lang="en-US" dirty="0"/>
              <a:t>Ed</a:t>
            </a:r>
          </a:p>
        </p:txBody>
      </p:sp>
      <p:sp>
        <p:nvSpPr>
          <p:cNvPr id="8" name="Content Placeholder 6">
            <a:extLst>
              <a:ext uri="{FF2B5EF4-FFF2-40B4-BE49-F238E27FC236}">
                <a16:creationId xmlns:a16="http://schemas.microsoft.com/office/drawing/2014/main" id="{3E01DF48-94FF-48A0-9C13-ADAD5AF9FBBC}"/>
              </a:ext>
            </a:extLst>
          </p:cNvPr>
          <p:cNvSpPr>
            <a:spLocks noGrp="1"/>
          </p:cNvSpPr>
          <p:nvPr>
            <p:ph sz="quarter" idx="14"/>
          </p:nvPr>
        </p:nvSpPr>
        <p:spPr>
          <a:xfrm>
            <a:off x="1052513" y="2924944"/>
            <a:ext cx="3095625" cy="1008062"/>
          </a:xfrm>
        </p:spPr>
        <p:txBody>
          <a:bodyPr/>
          <a:lstStyle/>
          <a:p>
            <a:pPr lvl="0"/>
            <a:r>
              <a:rPr lang="en-US" dirty="0"/>
              <a:t>Ed</a:t>
            </a:r>
          </a:p>
        </p:txBody>
      </p:sp>
      <p:sp>
        <p:nvSpPr>
          <p:cNvPr id="10" name="Content Placeholder 9">
            <a:extLst>
              <a:ext uri="{FF2B5EF4-FFF2-40B4-BE49-F238E27FC236}">
                <a16:creationId xmlns:a16="http://schemas.microsoft.com/office/drawing/2014/main" id="{FD64BE01-EF2C-4B4C-AE14-49E7E970A9F8}"/>
              </a:ext>
            </a:extLst>
          </p:cNvPr>
          <p:cNvSpPr>
            <a:spLocks noGrp="1"/>
          </p:cNvSpPr>
          <p:nvPr>
            <p:ph sz="quarter" idx="16"/>
          </p:nvPr>
        </p:nvSpPr>
        <p:spPr>
          <a:xfrm>
            <a:off x="3124200" y="2420938"/>
            <a:ext cx="2816225" cy="503237"/>
          </a:xfrm>
        </p:spPr>
        <p:txBody>
          <a:bodyPr/>
          <a:lstStyle/>
          <a:p>
            <a:pPr lvl="0"/>
            <a:endParaRPr lang="en-US" dirty="0"/>
          </a:p>
        </p:txBody>
      </p:sp>
      <p:sp>
        <p:nvSpPr>
          <p:cNvPr id="11" name="Content Placeholder 9">
            <a:extLst>
              <a:ext uri="{FF2B5EF4-FFF2-40B4-BE49-F238E27FC236}">
                <a16:creationId xmlns:a16="http://schemas.microsoft.com/office/drawing/2014/main" id="{F8E5310B-DF04-4407-983B-4673BA91DBBC}"/>
              </a:ext>
            </a:extLst>
          </p:cNvPr>
          <p:cNvSpPr>
            <a:spLocks noGrp="1"/>
          </p:cNvSpPr>
          <p:nvPr>
            <p:ph sz="quarter" idx="17"/>
          </p:nvPr>
        </p:nvSpPr>
        <p:spPr>
          <a:xfrm>
            <a:off x="3276600" y="2573338"/>
            <a:ext cx="2816225" cy="503237"/>
          </a:xfrm>
        </p:spPr>
        <p:txBody>
          <a:bodyPr/>
          <a:lstStyle/>
          <a:p>
            <a:pPr lvl="0"/>
            <a:endParaRPr lang="en-US" dirty="0"/>
          </a:p>
        </p:txBody>
      </p:sp>
      <p:sp>
        <p:nvSpPr>
          <p:cNvPr id="14" name="Content Placeholder 9">
            <a:extLst>
              <a:ext uri="{FF2B5EF4-FFF2-40B4-BE49-F238E27FC236}">
                <a16:creationId xmlns:a16="http://schemas.microsoft.com/office/drawing/2014/main" id="{9D8BCC08-0CC1-47E3-9C4D-C0540BA5E069}"/>
              </a:ext>
            </a:extLst>
          </p:cNvPr>
          <p:cNvSpPr>
            <a:spLocks noGrp="1"/>
          </p:cNvSpPr>
          <p:nvPr>
            <p:ph sz="quarter" idx="20"/>
          </p:nvPr>
        </p:nvSpPr>
        <p:spPr>
          <a:xfrm>
            <a:off x="3733800" y="3030538"/>
            <a:ext cx="2816225" cy="503237"/>
          </a:xfrm>
        </p:spPr>
        <p:txBody>
          <a:bodyPr/>
          <a:lstStyle/>
          <a:p>
            <a:pPr lvl="0"/>
            <a:endParaRPr lang="en-US" dirty="0"/>
          </a:p>
        </p:txBody>
      </p:sp>
      <p:sp>
        <p:nvSpPr>
          <p:cNvPr id="9" name="Content Placeholder 8">
            <a:extLst>
              <a:ext uri="{FF2B5EF4-FFF2-40B4-BE49-F238E27FC236}">
                <a16:creationId xmlns:a16="http://schemas.microsoft.com/office/drawing/2014/main" id="{7090FE80-81BB-46A5-84C3-1F217B8AD70A}"/>
              </a:ext>
            </a:extLst>
          </p:cNvPr>
          <p:cNvSpPr>
            <a:spLocks noGrp="1"/>
          </p:cNvSpPr>
          <p:nvPr>
            <p:ph sz="quarter" idx="15"/>
          </p:nvPr>
        </p:nvSpPr>
        <p:spPr>
          <a:xfrm>
            <a:off x="1763713" y="4365625"/>
            <a:ext cx="3240087" cy="792163"/>
          </a:xfrm>
        </p:spPr>
        <p:txBody>
          <a:bodyPr/>
          <a:lstStyle/>
          <a:p>
            <a:pPr lvl="0"/>
            <a:r>
              <a:rPr lang="en-US" dirty="0"/>
              <a:t>Edit</a:t>
            </a:r>
          </a:p>
        </p:txBody>
      </p:sp>
      <p:sp>
        <p:nvSpPr>
          <p:cNvPr id="12" name="Content Placeholder 9">
            <a:extLst>
              <a:ext uri="{FF2B5EF4-FFF2-40B4-BE49-F238E27FC236}">
                <a16:creationId xmlns:a16="http://schemas.microsoft.com/office/drawing/2014/main" id="{7BF93E65-6543-4AB4-B687-708FF4758C9F}"/>
              </a:ext>
            </a:extLst>
          </p:cNvPr>
          <p:cNvSpPr>
            <a:spLocks noGrp="1"/>
          </p:cNvSpPr>
          <p:nvPr>
            <p:ph sz="quarter" idx="18"/>
          </p:nvPr>
        </p:nvSpPr>
        <p:spPr>
          <a:xfrm>
            <a:off x="3429000" y="2725738"/>
            <a:ext cx="2816225" cy="503237"/>
          </a:xfrm>
        </p:spPr>
        <p:txBody>
          <a:bodyPr/>
          <a:lstStyle/>
          <a:p>
            <a:pPr lvl="0"/>
            <a:endParaRPr lang="en-US" dirty="0"/>
          </a:p>
        </p:txBody>
      </p:sp>
      <p:sp>
        <p:nvSpPr>
          <p:cNvPr id="13" name="Content Placeholder 9">
            <a:extLst>
              <a:ext uri="{FF2B5EF4-FFF2-40B4-BE49-F238E27FC236}">
                <a16:creationId xmlns:a16="http://schemas.microsoft.com/office/drawing/2014/main" id="{29D0C4F5-39C4-4BA3-AAAC-13A7B3D01F95}"/>
              </a:ext>
            </a:extLst>
          </p:cNvPr>
          <p:cNvSpPr>
            <a:spLocks noGrp="1"/>
          </p:cNvSpPr>
          <p:nvPr>
            <p:ph sz="quarter" idx="19"/>
          </p:nvPr>
        </p:nvSpPr>
        <p:spPr>
          <a:xfrm>
            <a:off x="3581400" y="2878138"/>
            <a:ext cx="2816225" cy="503237"/>
          </a:xfrm>
        </p:spPr>
        <p:txBody>
          <a:bodyPr/>
          <a:lstStyle/>
          <a:p>
            <a:pPr lvl="0"/>
            <a:endParaRPr lang="en-US" dirty="0"/>
          </a:p>
        </p:txBody>
      </p:sp>
      <p:sp>
        <p:nvSpPr>
          <p:cNvPr id="15" name="Content Placeholder 9">
            <a:extLst>
              <a:ext uri="{FF2B5EF4-FFF2-40B4-BE49-F238E27FC236}">
                <a16:creationId xmlns:a16="http://schemas.microsoft.com/office/drawing/2014/main" id="{A1DA710C-CFB3-4B0F-B528-B5D1D2872414}"/>
              </a:ext>
            </a:extLst>
          </p:cNvPr>
          <p:cNvSpPr>
            <a:spLocks noGrp="1"/>
          </p:cNvSpPr>
          <p:nvPr>
            <p:ph sz="quarter" idx="21"/>
          </p:nvPr>
        </p:nvSpPr>
        <p:spPr>
          <a:xfrm>
            <a:off x="3886200" y="3182938"/>
            <a:ext cx="2816225" cy="503237"/>
          </a:xfrm>
        </p:spPr>
        <p:txBody>
          <a:bodyPr/>
          <a:lstStyle/>
          <a:p>
            <a:pPr lvl="0"/>
            <a:endParaRPr lang="en-US" dirty="0"/>
          </a:p>
        </p:txBody>
      </p:sp>
      <p:sp>
        <p:nvSpPr>
          <p:cNvPr id="16" name="Content Placeholder 9">
            <a:extLst>
              <a:ext uri="{FF2B5EF4-FFF2-40B4-BE49-F238E27FC236}">
                <a16:creationId xmlns:a16="http://schemas.microsoft.com/office/drawing/2014/main" id="{2FCD79F0-9251-4D4B-9BFA-C52D9B8F5430}"/>
              </a:ext>
            </a:extLst>
          </p:cNvPr>
          <p:cNvSpPr>
            <a:spLocks noGrp="1"/>
          </p:cNvSpPr>
          <p:nvPr>
            <p:ph sz="quarter" idx="22"/>
          </p:nvPr>
        </p:nvSpPr>
        <p:spPr>
          <a:xfrm>
            <a:off x="4038600" y="3335338"/>
            <a:ext cx="2816225" cy="503237"/>
          </a:xfrm>
        </p:spPr>
        <p:txBody>
          <a:bodyPr/>
          <a:lstStyle/>
          <a:p>
            <a:pPr lvl="0"/>
            <a:endParaRPr lang="en-US" dirty="0"/>
          </a:p>
        </p:txBody>
      </p:sp>
      <p:sp>
        <p:nvSpPr>
          <p:cNvPr id="18" name="Content Placeholder 17">
            <a:extLst>
              <a:ext uri="{FF2B5EF4-FFF2-40B4-BE49-F238E27FC236}">
                <a16:creationId xmlns:a16="http://schemas.microsoft.com/office/drawing/2014/main" id="{159F1FBD-D07D-4247-8D0D-9F1AB9FA20E7}"/>
              </a:ext>
            </a:extLst>
          </p:cNvPr>
          <p:cNvSpPr>
            <a:spLocks noGrp="1"/>
          </p:cNvSpPr>
          <p:nvPr>
            <p:ph sz="quarter" idx="23"/>
          </p:nvPr>
        </p:nvSpPr>
        <p:spPr>
          <a:xfrm>
            <a:off x="5795963" y="4365625"/>
            <a:ext cx="2016125" cy="503238"/>
          </a:xfrm>
        </p:spPr>
        <p:txBody>
          <a:bodyPr/>
          <a:lstStyle/>
          <a:p>
            <a:pPr lvl="0"/>
            <a:endParaRPr lang="en-US" dirty="0"/>
          </a:p>
        </p:txBody>
      </p:sp>
      <p:sp>
        <p:nvSpPr>
          <p:cNvPr id="19" name="Content Placeholder 17">
            <a:extLst>
              <a:ext uri="{FF2B5EF4-FFF2-40B4-BE49-F238E27FC236}">
                <a16:creationId xmlns:a16="http://schemas.microsoft.com/office/drawing/2014/main" id="{AB6747CF-56A7-490F-9B85-4C43AA580E2C}"/>
              </a:ext>
            </a:extLst>
          </p:cNvPr>
          <p:cNvSpPr>
            <a:spLocks noGrp="1"/>
          </p:cNvSpPr>
          <p:nvPr>
            <p:ph sz="quarter" idx="24"/>
          </p:nvPr>
        </p:nvSpPr>
        <p:spPr>
          <a:xfrm>
            <a:off x="5948363" y="4518025"/>
            <a:ext cx="2016125" cy="503238"/>
          </a:xfrm>
        </p:spPr>
        <p:txBody>
          <a:bodyPr/>
          <a:lstStyle/>
          <a:p>
            <a:pPr lvl="0"/>
            <a:endParaRPr lang="en-US" dirty="0"/>
          </a:p>
        </p:txBody>
      </p:sp>
      <p:sp>
        <p:nvSpPr>
          <p:cNvPr id="20" name="Content Placeholder 17">
            <a:extLst>
              <a:ext uri="{FF2B5EF4-FFF2-40B4-BE49-F238E27FC236}">
                <a16:creationId xmlns:a16="http://schemas.microsoft.com/office/drawing/2014/main" id="{91B605B7-9920-458A-85E7-85C1AF05F79C}"/>
              </a:ext>
            </a:extLst>
          </p:cNvPr>
          <p:cNvSpPr>
            <a:spLocks noGrp="1"/>
          </p:cNvSpPr>
          <p:nvPr>
            <p:ph sz="quarter" idx="25"/>
          </p:nvPr>
        </p:nvSpPr>
        <p:spPr>
          <a:xfrm>
            <a:off x="6100763" y="4670425"/>
            <a:ext cx="2016125" cy="503238"/>
          </a:xfrm>
        </p:spPr>
        <p:txBody>
          <a:bodyPr/>
          <a:lstStyle/>
          <a:p>
            <a:pPr lvl="0"/>
            <a:endParaRPr lang="en-US" dirty="0"/>
          </a:p>
        </p:txBody>
      </p:sp>
      <p:sp>
        <p:nvSpPr>
          <p:cNvPr id="21" name="Content Placeholder 17">
            <a:extLst>
              <a:ext uri="{FF2B5EF4-FFF2-40B4-BE49-F238E27FC236}">
                <a16:creationId xmlns:a16="http://schemas.microsoft.com/office/drawing/2014/main" id="{DF227444-B40B-40E0-BDD6-A3453393923D}"/>
              </a:ext>
            </a:extLst>
          </p:cNvPr>
          <p:cNvSpPr>
            <a:spLocks noGrp="1"/>
          </p:cNvSpPr>
          <p:nvPr>
            <p:ph sz="quarter" idx="26"/>
          </p:nvPr>
        </p:nvSpPr>
        <p:spPr>
          <a:xfrm>
            <a:off x="6253163" y="4822825"/>
            <a:ext cx="2016125" cy="503238"/>
          </a:xfrm>
        </p:spPr>
        <p:txBody>
          <a:bodyPr/>
          <a:lstStyle/>
          <a:p>
            <a:pPr lvl="0"/>
            <a:endParaRPr lang="en-US" dirty="0"/>
          </a:p>
        </p:txBody>
      </p:sp>
      <p:sp>
        <p:nvSpPr>
          <p:cNvPr id="22" name="Content Placeholder 17">
            <a:extLst>
              <a:ext uri="{FF2B5EF4-FFF2-40B4-BE49-F238E27FC236}">
                <a16:creationId xmlns:a16="http://schemas.microsoft.com/office/drawing/2014/main" id="{5DD27124-2E79-4CF2-B465-E8DF2F7E7234}"/>
              </a:ext>
            </a:extLst>
          </p:cNvPr>
          <p:cNvSpPr>
            <a:spLocks noGrp="1"/>
          </p:cNvSpPr>
          <p:nvPr>
            <p:ph sz="quarter" idx="27"/>
          </p:nvPr>
        </p:nvSpPr>
        <p:spPr>
          <a:xfrm>
            <a:off x="6405563" y="4975225"/>
            <a:ext cx="2016125" cy="503238"/>
          </a:xfrm>
        </p:spPr>
        <p:txBody>
          <a:bodyPr/>
          <a:lstStyle/>
          <a:p>
            <a:pPr lvl="0"/>
            <a:endParaRPr lang="en-US" dirty="0"/>
          </a:p>
        </p:txBody>
      </p:sp>
      <p:sp>
        <p:nvSpPr>
          <p:cNvPr id="23"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6557963" y="5127625"/>
            <a:ext cx="2016125" cy="503238"/>
          </a:xfrm>
        </p:spPr>
        <p:txBody>
          <a:bodyPr/>
          <a:lstStyle/>
          <a:p>
            <a:pPr lvl="0"/>
            <a:endParaRPr lang="en-US" dirty="0"/>
          </a:p>
        </p:txBody>
      </p:sp>
      <p:sp>
        <p:nvSpPr>
          <p:cNvPr id="25"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7164388" y="1916113"/>
            <a:ext cx="1728787" cy="657225"/>
          </a:xfrm>
        </p:spPr>
        <p:txBody>
          <a:bodyPr/>
          <a:lstStyle/>
          <a:p>
            <a:pPr lvl="0"/>
            <a:r>
              <a:rPr lang="en-US" dirty="0"/>
              <a:t>Edit</a:t>
            </a:r>
          </a:p>
        </p:txBody>
      </p:sp>
      <p:sp>
        <p:nvSpPr>
          <p:cNvPr id="26"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7316788" y="2068513"/>
            <a:ext cx="1728787" cy="657225"/>
          </a:xfrm>
        </p:spPr>
        <p:txBody>
          <a:bodyPr/>
          <a:lstStyle/>
          <a:p>
            <a:pPr lvl="0"/>
            <a:r>
              <a:rPr lang="en-US" dirty="0"/>
              <a:t>Edit</a:t>
            </a:r>
          </a:p>
        </p:txBody>
      </p:sp>
      <p:sp>
        <p:nvSpPr>
          <p:cNvPr id="28" name="Table Placeholder 27">
            <a:extLst>
              <a:ext uri="{FF2B5EF4-FFF2-40B4-BE49-F238E27FC236}">
                <a16:creationId xmlns:a16="http://schemas.microsoft.com/office/drawing/2014/main" id="{EECBED0C-75CB-4E58-814B-46D76871FC4A}"/>
              </a:ext>
            </a:extLst>
          </p:cNvPr>
          <p:cNvSpPr>
            <a:spLocks noGrp="1"/>
          </p:cNvSpPr>
          <p:nvPr>
            <p:ph type="tbl" sz="quarter" idx="31"/>
          </p:nvPr>
        </p:nvSpPr>
        <p:spPr>
          <a:xfrm>
            <a:off x="1619250" y="1916113"/>
            <a:ext cx="2528888" cy="2449512"/>
          </a:xfrm>
        </p:spPr>
        <p:txBody>
          <a:bodyPr/>
          <a:lstStyle/>
          <a:p>
            <a:endParaRPr lang="en-US" dirty="0"/>
          </a:p>
        </p:txBody>
      </p:sp>
      <p:sp>
        <p:nvSpPr>
          <p:cNvPr id="30" name="Content Placeholder 29">
            <a:extLst>
              <a:ext uri="{FF2B5EF4-FFF2-40B4-BE49-F238E27FC236}">
                <a16:creationId xmlns:a16="http://schemas.microsoft.com/office/drawing/2014/main" id="{85436A68-9BBA-4B01-B6E2-473717B24322}"/>
              </a:ext>
            </a:extLst>
          </p:cNvPr>
          <p:cNvSpPr>
            <a:spLocks noGrp="1"/>
          </p:cNvSpPr>
          <p:nvPr>
            <p:ph sz="quarter" idx="32" hasCustomPrompt="1"/>
          </p:nvPr>
        </p:nvSpPr>
        <p:spPr>
          <a:xfrm>
            <a:off x="4643438" y="1557338"/>
            <a:ext cx="1457325" cy="358775"/>
          </a:xfrm>
        </p:spPr>
        <p:txBody>
          <a:bodyPr/>
          <a:lstStyle/>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79617EE4-BA1E-4555-BC6E-CB81473CC957}"/>
              </a:ext>
            </a:extLst>
          </p:cNvPr>
          <p:cNvSpPr>
            <a:spLocks noGrp="1"/>
          </p:cNvSpPr>
          <p:nvPr>
            <p:ph type="body" sz="quarter" idx="33"/>
          </p:nvPr>
        </p:nvSpPr>
        <p:spPr>
          <a:xfrm>
            <a:off x="457200" y="5478463"/>
            <a:ext cx="2133600" cy="327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30">
            <a:extLst>
              <a:ext uri="{FF2B5EF4-FFF2-40B4-BE49-F238E27FC236}">
                <a16:creationId xmlns:a16="http://schemas.microsoft.com/office/drawing/2014/main" id="{C53E67BD-DECB-47DA-B10D-5560A4D68B70}"/>
              </a:ext>
            </a:extLst>
          </p:cNvPr>
          <p:cNvSpPr>
            <a:spLocks noGrp="1"/>
          </p:cNvSpPr>
          <p:nvPr>
            <p:ph sz="quarter" idx="34"/>
          </p:nvPr>
        </p:nvSpPr>
        <p:spPr>
          <a:xfrm>
            <a:off x="3733800" y="5478463"/>
            <a:ext cx="2366963" cy="766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32">
            <a:extLst>
              <a:ext uri="{FF2B5EF4-FFF2-40B4-BE49-F238E27FC236}">
                <a16:creationId xmlns:a16="http://schemas.microsoft.com/office/drawing/2014/main" id="{0EFCDD1E-21CA-4F31-A411-420DE4B7FDA2}"/>
              </a:ext>
            </a:extLst>
          </p:cNvPr>
          <p:cNvSpPr>
            <a:spLocks noGrp="1"/>
          </p:cNvSpPr>
          <p:nvPr>
            <p:ph type="body" sz="quarter" idx="35"/>
          </p:nvPr>
        </p:nvSpPr>
        <p:spPr>
          <a:xfrm>
            <a:off x="457200" y="4076700"/>
            <a:ext cx="1811338" cy="593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AutoShape 9">
            <a:extLst>
              <a:ext uri="{FF2B5EF4-FFF2-40B4-BE49-F238E27FC236}">
                <a16:creationId xmlns:a16="http://schemas.microsoft.com/office/drawing/2014/main" id="{FB15D524-CA14-42ED-875A-683ED0E25FEF}"/>
              </a:ext>
            </a:extLst>
          </p:cNvPr>
          <p:cNvSpPr>
            <a:spLocks noChangeArrowheads="1"/>
          </p:cNvSpPr>
          <p:nvPr userDrawn="1"/>
        </p:nvSpPr>
        <p:spPr bwMode="auto">
          <a:xfrm>
            <a:off x="762000" y="1371600"/>
            <a:ext cx="7615238"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Alkane Using the IUPAC System</a:t>
            </a:r>
          </a:p>
        </p:txBody>
      </p:sp>
      <p:sp>
        <p:nvSpPr>
          <p:cNvPr id="24" name="Text Placeholder 23">
            <a:extLst>
              <a:ext uri="{FF2B5EF4-FFF2-40B4-BE49-F238E27FC236}">
                <a16:creationId xmlns:a16="http://schemas.microsoft.com/office/drawing/2014/main" id="{F5609E6F-55AB-40F1-B8A7-E27ACD45C50E}"/>
              </a:ext>
            </a:extLst>
          </p:cNvPr>
          <p:cNvSpPr>
            <a:spLocks noGrp="1"/>
          </p:cNvSpPr>
          <p:nvPr>
            <p:ph type="body" sz="quarter" idx="36"/>
          </p:nvPr>
        </p:nvSpPr>
        <p:spPr>
          <a:xfrm>
            <a:off x="7964488" y="3686175"/>
            <a:ext cx="2439987" cy="534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65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D6D24913-1A9C-4D7D-9BD4-5B723FADB492}" type="slidenum">
              <a:rPr lang="en-US" altLang="en-US"/>
              <a:pPr>
                <a:defRPr/>
              </a:pPr>
              <a:t>‹#›</a:t>
            </a:fld>
            <a:endParaRPr lang="en-US" altLang="en-US" dirty="0"/>
          </a:p>
        </p:txBody>
      </p:sp>
      <p:sp>
        <p:nvSpPr>
          <p:cNvPr id="2" name="TextBox 1">
            <a:extLst>
              <a:ext uri="{FF2B5EF4-FFF2-40B4-BE49-F238E27FC236}">
                <a16:creationId xmlns:a16="http://schemas.microsoft.com/office/drawing/2014/main" id="{C96FAF92-EB09-4012-A034-826C18329BDC}"/>
              </a:ext>
            </a:extLst>
          </p:cNvPr>
          <p:cNvSpPr txBox="1"/>
          <p:nvPr userDrawn="1"/>
        </p:nvSpPr>
        <p:spPr>
          <a:xfrm>
            <a:off x="6957338" y="6242782"/>
            <a:ext cx="1728192" cy="307777"/>
          </a:xfrm>
          <a:prstGeom prst="rect">
            <a:avLst/>
          </a:prstGeom>
          <a:noFill/>
        </p:spPr>
        <p:txBody>
          <a:bodyPr wrap="square" rtlCol="0">
            <a:spAutoFit/>
          </a:bodyPr>
          <a:lstStyle/>
          <a:p>
            <a:pPr algn="r"/>
            <a:fld id="{D6D24913-1A9C-4D7D-9BD4-5B723FADB492}" type="slidenum">
              <a:rPr lang="en-US" altLang="en-US" sz="1400" b="0" i="0" smtClean="0"/>
              <a:pPr algn="r"/>
              <a:t>‹#›</a:t>
            </a:fld>
            <a:endParaRPr lang="en-US" sz="1400" b="0" i="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8" r:id="rId7"/>
    <p:sldLayoutId id="2147483676" r:id="rId8"/>
    <p:sldLayoutId id="2147483675" r:id="rId9"/>
    <p:sldLayoutId id="2147483677" r:id="rId10"/>
    <p:sldLayoutId id="2147483674" r:id="rId11"/>
    <p:sldLayoutId id="2147483673" r:id="rId12"/>
    <p:sldLayoutId id="2147483672" r:id="rId13"/>
    <p:sldLayoutId id="2147483667" r:id="rId14"/>
    <p:sldLayoutId id="2147483668" r:id="rId15"/>
    <p:sldLayoutId id="2147483669" r:id="rId16"/>
    <p:sldLayoutId id="2147483670" r:id="rId17"/>
    <p:sldLayoutId id="2147483671" r:id="rId18"/>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1.emf"/><Relationship Id="rId3" Type="http://schemas.openxmlformats.org/officeDocument/2006/relationships/notesSlide" Target="../notesSlides/notesSlide12.xml"/><Relationship Id="rId7" Type="http://schemas.openxmlformats.org/officeDocument/2006/relationships/image" Target="../media/image17.wmf"/><Relationship Id="rId12"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0.png"/></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6.xml"/><Relationship Id="rId7" Type="http://schemas.openxmlformats.org/officeDocument/2006/relationships/image" Target="../media/image47.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46.wmf"/><Relationship Id="rId10" Type="http://schemas.openxmlformats.org/officeDocument/2006/relationships/image" Target="../media/image49.jpeg"/><Relationship Id="rId4" Type="http://schemas.openxmlformats.org/officeDocument/2006/relationships/oleObject" Target="../embeddings/oleObject5.bin"/><Relationship Id="rId9" Type="http://schemas.openxmlformats.org/officeDocument/2006/relationships/image" Target="../media/image48.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5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50.wmf"/><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52.w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761284AE-E475-41E5-B84F-7BBA91A0E693}"/>
              </a:ext>
            </a:extLst>
          </p:cNvPr>
          <p:cNvSpPr>
            <a:spLocks noGrp="1"/>
          </p:cNvSpPr>
          <p:nvPr>
            <p:ph type="title"/>
          </p:nvPr>
        </p:nvSpPr>
        <p:spPr>
          <a:xfrm>
            <a:off x="352556" y="1304369"/>
            <a:ext cx="3358207" cy="900495"/>
          </a:xfrm>
        </p:spPr>
        <p:txBody>
          <a:bodyPr/>
          <a:lstStyle/>
          <a:p>
            <a:pPr lvl="0" eaLnBrk="1" hangingPunct="1">
              <a:defRPr/>
            </a:pPr>
            <a:r>
              <a:rPr lang="en-US" altLang="en-US" sz="4800" b="1" kern="1200" dirty="0">
                <a:solidFill>
                  <a:prstClr val="black"/>
                </a:solidFill>
                <a:cs typeface="+mn-cs"/>
              </a:rPr>
              <a:t>Chapter 12</a:t>
            </a:r>
          </a:p>
        </p:txBody>
      </p:sp>
      <p:sp>
        <p:nvSpPr>
          <p:cNvPr id="6" name="Text Placeholder 6">
            <a:extLst>
              <a:ext uri="{FF2B5EF4-FFF2-40B4-BE49-F238E27FC236}">
                <a16:creationId xmlns:a16="http://schemas.microsoft.com/office/drawing/2014/main" id="{61AF7CBF-1E27-4AB5-B2EB-D99B17A7FA31}"/>
              </a:ext>
            </a:extLst>
          </p:cNvPr>
          <p:cNvSpPr>
            <a:spLocks noGrp="1"/>
          </p:cNvSpPr>
          <p:nvPr>
            <p:ph type="body" sz="quarter" idx="15"/>
          </p:nvPr>
        </p:nvSpPr>
        <p:spPr>
          <a:xfrm>
            <a:off x="626432" y="2073864"/>
            <a:ext cx="2792164" cy="1492145"/>
          </a:xfrm>
        </p:spPr>
        <p:txBody>
          <a:bodyPr/>
          <a:lstStyle/>
          <a:p>
            <a:pPr marL="0" lvl="0" indent="0" algn="ctr">
              <a:buNone/>
            </a:pPr>
            <a:r>
              <a:rPr lang="en-US" altLang="en-US" sz="4800" b="1" kern="1200" dirty="0">
                <a:solidFill>
                  <a:prstClr val="black"/>
                </a:solidFill>
                <a:cs typeface="+mn-cs"/>
              </a:rPr>
              <a:t>Lecture Outline</a:t>
            </a:r>
            <a:endParaRPr lang="en-US" dirty="0"/>
          </a:p>
        </p:txBody>
      </p:sp>
      <p:sp>
        <p:nvSpPr>
          <p:cNvPr id="12" name="Text Placeholder 6">
            <a:extLst>
              <a:ext uri="{FF2B5EF4-FFF2-40B4-BE49-F238E27FC236}">
                <a16:creationId xmlns:a16="http://schemas.microsoft.com/office/drawing/2014/main" id="{79DF004D-9698-42FA-A736-07C7BF8BB82A}"/>
              </a:ext>
            </a:extLst>
          </p:cNvPr>
          <p:cNvSpPr>
            <a:spLocks noGrp="1"/>
          </p:cNvSpPr>
          <p:nvPr>
            <p:ph type="body" sz="quarter" idx="13"/>
          </p:nvPr>
        </p:nvSpPr>
        <p:spPr>
          <a:xfrm>
            <a:off x="155246" y="4353473"/>
            <a:ext cx="3753477" cy="1152847"/>
          </a:xfrm>
        </p:spPr>
        <p:txBody>
          <a:bodyPr/>
          <a:lstStyle/>
          <a:p>
            <a:pPr marL="0" lvl="0" indent="0" algn="ctr" eaLnBrk="1" hangingPunct="1">
              <a:spcBef>
                <a:spcPct val="0"/>
              </a:spcBef>
              <a:buNone/>
            </a:pPr>
            <a:r>
              <a:rPr lang="en-US" altLang="en-US" sz="2000" b="1" kern="1200" dirty="0">
                <a:solidFill>
                  <a:prstClr val="black"/>
                </a:solidFill>
                <a:latin typeface="Arial" charset="0"/>
                <a:cs typeface="+mn-cs"/>
              </a:rPr>
              <a:t>Prepared by</a:t>
            </a:r>
          </a:p>
          <a:p>
            <a:pPr marL="0" lvl="0" indent="0" algn="ctr" eaLnBrk="1" hangingPunct="1">
              <a:spcBef>
                <a:spcPct val="0"/>
              </a:spcBef>
              <a:buNone/>
            </a:pPr>
            <a:r>
              <a:rPr lang="en-US" altLang="en-US" sz="2000" b="1" kern="1200" dirty="0">
                <a:solidFill>
                  <a:prstClr val="black"/>
                </a:solidFill>
                <a:latin typeface="Arial" charset="0"/>
                <a:cs typeface="+mn-cs"/>
              </a:rPr>
              <a:t>Harpreet Malhotra</a:t>
            </a:r>
          </a:p>
          <a:p>
            <a:pPr marL="0" lvl="0" indent="0" algn="ctr" eaLnBrk="1" hangingPunct="1">
              <a:spcBef>
                <a:spcPct val="0"/>
              </a:spcBef>
              <a:buNone/>
            </a:pPr>
            <a:r>
              <a:rPr lang="en-US" altLang="en-US" sz="1600" b="1" i="1" kern="1200" dirty="0">
                <a:solidFill>
                  <a:prstClr val="black"/>
                </a:solidFill>
                <a:latin typeface="Arial" charset="0"/>
                <a:cs typeface="+mn-cs"/>
              </a:rPr>
              <a:t>Florida State College at Jacksonville</a:t>
            </a:r>
            <a:endParaRPr lang="en-US" dirty="0"/>
          </a:p>
        </p:txBody>
      </p:sp>
      <p:pic>
        <p:nvPicPr>
          <p:cNvPr id="20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9350" y="722313"/>
            <a:ext cx="4554538"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H Logo" descr="Logo: McGraw-Hill Education">
            <a:extLst>
              <a:ext uri="{FF2B5EF4-FFF2-40B4-BE49-F238E27FC236}">
                <a16:creationId xmlns:a16="http://schemas.microsoft.com/office/drawing/2014/main" id="{3BD99893-AC1B-4F97-B809-0F320FB963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AAA88C-A492-4469-A582-FA4CCA14F0EA}"/>
              </a:ext>
            </a:extLst>
          </p:cNvPr>
          <p:cNvSpPr>
            <a:spLocks noGrp="1"/>
          </p:cNvSpPr>
          <p:nvPr>
            <p:ph type="title"/>
          </p:nvPr>
        </p:nvSpPr>
        <p:spPr>
          <a:xfrm>
            <a:off x="2169507" y="360366"/>
            <a:ext cx="4847848" cy="484746"/>
          </a:xfrm>
        </p:spPr>
        <p:txBody>
          <a:bodyPr/>
          <a:lstStyle/>
          <a:p>
            <a:r>
              <a:rPr lang="en-US" altLang="en-US" sz="3200" b="1" dirty="0">
                <a:solidFill>
                  <a:srgbClr val="000000"/>
                </a:solidFill>
              </a:rPr>
              <a:t>12.2	Simple Alkanes (7)</a:t>
            </a:r>
            <a:endParaRPr lang="en-US" dirty="0"/>
          </a:p>
        </p:txBody>
      </p:sp>
      <p:sp>
        <p:nvSpPr>
          <p:cNvPr id="10" name="Content Placeholder 6">
            <a:extLst>
              <a:ext uri="{FF2B5EF4-FFF2-40B4-BE49-F238E27FC236}">
                <a16:creationId xmlns:a16="http://schemas.microsoft.com/office/drawing/2014/main" id="{C25D2995-5A6C-4BAD-9BD7-069CDA3E72A9}"/>
              </a:ext>
            </a:extLst>
          </p:cNvPr>
          <p:cNvSpPr>
            <a:spLocks noGrp="1"/>
          </p:cNvSpPr>
          <p:nvPr>
            <p:ph sz="quarter" idx="13"/>
          </p:nvPr>
        </p:nvSpPr>
        <p:spPr>
          <a:xfrm>
            <a:off x="108025" y="797559"/>
            <a:ext cx="9000479" cy="500531"/>
          </a:xfrm>
        </p:spPr>
        <p:txBody>
          <a:bodyPr/>
          <a:lstStyle/>
          <a:p>
            <a:pPr marL="457200" lvl="0" indent="-457200" algn="ctr">
              <a:buFont typeface="+mj-lt"/>
              <a:buAutoNum type="alphaUcPeriod" startAt="2"/>
            </a:pPr>
            <a:r>
              <a:rPr lang="en-US" altLang="en-US" sz="2800" b="1" dirty="0">
                <a:solidFill>
                  <a:srgbClr val="000000"/>
                </a:solidFill>
              </a:rPr>
              <a:t>Acyclic Alkanes Having Five or More Carbons</a:t>
            </a:r>
            <a:endParaRPr lang="en-US" dirty="0"/>
          </a:p>
        </p:txBody>
      </p:sp>
      <p:sp>
        <p:nvSpPr>
          <p:cNvPr id="11" name="Content Placeholder 6">
            <a:extLst>
              <a:ext uri="{FF2B5EF4-FFF2-40B4-BE49-F238E27FC236}">
                <a16:creationId xmlns:a16="http://schemas.microsoft.com/office/drawing/2014/main" id="{D92918C9-D98C-462C-BE2C-7E1992300E79}"/>
              </a:ext>
            </a:extLst>
          </p:cNvPr>
          <p:cNvSpPr>
            <a:spLocks noGrp="1"/>
          </p:cNvSpPr>
          <p:nvPr>
            <p:ph sz="quarter" idx="14"/>
          </p:nvPr>
        </p:nvSpPr>
        <p:spPr>
          <a:xfrm>
            <a:off x="984852" y="1553903"/>
            <a:ext cx="7610475" cy="1475904"/>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cs typeface="+mn-cs"/>
              </a:rPr>
              <a:t>As the number of </a:t>
            </a:r>
            <a:r>
              <a:rPr lang="en-US" altLang="en-US" sz="2400" b="1" kern="1200" dirty="0">
                <a:solidFill>
                  <a:srgbClr val="3366FF"/>
                </a:solidFill>
                <a:latin typeface="Arial" charset="0"/>
                <a:cs typeface="+mn-cs"/>
              </a:rPr>
              <a:t>C atoms increases</a:t>
            </a:r>
            <a:r>
              <a:rPr lang="en-US" altLang="en-US" sz="2400" b="1" kern="1200" dirty="0">
                <a:solidFill>
                  <a:prstClr val="black"/>
                </a:solidFill>
                <a:latin typeface="Arial" charset="0"/>
                <a:cs typeface="+mn-cs"/>
              </a:rPr>
              <a:t>, the number of </a:t>
            </a:r>
            <a:r>
              <a:rPr lang="en-US" altLang="en-US" sz="2400" b="1" kern="1200" dirty="0">
                <a:solidFill>
                  <a:srgbClr val="3366FF"/>
                </a:solidFill>
                <a:latin typeface="Arial" charset="0"/>
                <a:cs typeface="+mn-cs"/>
              </a:rPr>
              <a:t>possible isomers increases</a:t>
            </a:r>
            <a:r>
              <a:rPr lang="en-US" altLang="en-US" sz="2400" b="1" kern="1200" dirty="0">
                <a:solidFill>
                  <a:prstClr val="black"/>
                </a:solidFill>
                <a:latin typeface="Arial" charset="0"/>
                <a:cs typeface="+mn-cs"/>
              </a:rPr>
              <a:t>.</a:t>
            </a:r>
          </a:p>
          <a:p>
            <a:pPr marL="0" lvl="0" indent="0" eaLnBrk="1" hangingPunct="1">
              <a:spcBef>
                <a:spcPct val="0"/>
              </a:spcBef>
              <a:buClr>
                <a:prstClr val="black"/>
              </a:buClr>
              <a:buNone/>
            </a:pPr>
            <a:r>
              <a:rPr lang="en-US" altLang="en-US" sz="2400" b="1" kern="1200" dirty="0">
                <a:solidFill>
                  <a:srgbClr val="3366FF"/>
                </a:solidFill>
                <a:latin typeface="Arial" charset="0"/>
                <a:cs typeface="+mn-cs"/>
              </a:rPr>
              <a:t>Pentane </a:t>
            </a:r>
            <a:r>
              <a:rPr lang="en-US" altLang="en-US" sz="2400" b="1" kern="1200" dirty="0">
                <a:solidFill>
                  <a:prstClr val="black"/>
                </a:solidFill>
                <a:latin typeface="Arial" charset="0"/>
                <a:cs typeface="+mn-cs"/>
              </a:rPr>
              <a:t>is a </a:t>
            </a:r>
            <a:r>
              <a:rPr lang="en-US" altLang="en-US" sz="2400" b="1" kern="1200" dirty="0">
                <a:solidFill>
                  <a:srgbClr val="3366FF"/>
                </a:solidFill>
                <a:latin typeface="Arial" charset="0"/>
                <a:cs typeface="+mn-cs"/>
              </a:rPr>
              <a:t>five</a:t>
            </a:r>
            <a:r>
              <a:rPr lang="en-US" altLang="en-US" sz="2400" b="1" kern="1200" dirty="0">
                <a:solidFill>
                  <a:prstClr val="black"/>
                </a:solidFill>
                <a:latin typeface="Arial" charset="0"/>
                <a:cs typeface="+mn-cs"/>
              </a:rPr>
              <a:t>-carbon alkane with </a:t>
            </a:r>
            <a:r>
              <a:rPr lang="en-US" altLang="en-US" sz="2400" b="1" kern="1200" dirty="0">
                <a:solidFill>
                  <a:srgbClr val="3366FF"/>
                </a:solidFill>
                <a:latin typeface="Arial" charset="0"/>
                <a:cs typeface="+mn-cs"/>
              </a:rPr>
              <a:t>three isomers</a:t>
            </a:r>
            <a:r>
              <a:rPr lang="en-US" altLang="en-US" sz="2400" b="1" kern="1200" dirty="0">
                <a:solidFill>
                  <a:prstClr val="black"/>
                </a:solidFill>
                <a:latin typeface="Arial" charset="0"/>
                <a:cs typeface="+mn-cs"/>
              </a:rPr>
              <a:t>:</a:t>
            </a:r>
          </a:p>
        </p:txBody>
      </p:sp>
      <p:pic>
        <p:nvPicPr>
          <p:cNvPr id="5" name="Picture 4" descr="Three constitutional isomers for the five-carbon alkane, each having molecular formula C5H12: pentane, isopentane (or 2-methylbutane), and neopentane (or 2,2-dimethylpropane).">
            <a:extLst>
              <a:ext uri="{FF2B5EF4-FFF2-40B4-BE49-F238E27FC236}">
                <a16:creationId xmlns:a16="http://schemas.microsoft.com/office/drawing/2014/main" id="{FE8CA2AE-21DC-47A5-8A0D-2C94C98B2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74" t="45031" r="12988" b="8001"/>
          <a:stretch/>
        </p:blipFill>
        <p:spPr>
          <a:xfrm>
            <a:off x="1305110" y="3088281"/>
            <a:ext cx="6651266" cy="32210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068C-5C2F-4BCF-8A9D-6CFAA3E045BD}"/>
              </a:ext>
            </a:extLst>
          </p:cNvPr>
          <p:cNvSpPr>
            <a:spLocks noGrp="1"/>
          </p:cNvSpPr>
          <p:nvPr>
            <p:ph type="title"/>
          </p:nvPr>
        </p:nvSpPr>
        <p:spPr>
          <a:xfrm>
            <a:off x="2096901" y="344381"/>
            <a:ext cx="5025106" cy="533219"/>
          </a:xfrm>
        </p:spPr>
        <p:txBody>
          <a:bodyPr/>
          <a:lstStyle/>
          <a:p>
            <a:r>
              <a:rPr lang="en-US" altLang="en-US" sz="3200" b="1" dirty="0">
                <a:solidFill>
                  <a:srgbClr val="000000"/>
                </a:solidFill>
              </a:rPr>
              <a:t>12.2	Simple Alkanes (8)</a:t>
            </a:r>
            <a:endParaRPr lang="en-US" dirty="0"/>
          </a:p>
        </p:txBody>
      </p:sp>
      <p:sp>
        <p:nvSpPr>
          <p:cNvPr id="23" name="Content Placeholder 6">
            <a:extLst>
              <a:ext uri="{FF2B5EF4-FFF2-40B4-BE49-F238E27FC236}">
                <a16:creationId xmlns:a16="http://schemas.microsoft.com/office/drawing/2014/main" id="{FAB7A34C-6FF9-4666-BAB3-29496C75BFEF}"/>
              </a:ext>
            </a:extLst>
          </p:cNvPr>
          <p:cNvSpPr>
            <a:spLocks noGrp="1"/>
          </p:cNvSpPr>
          <p:nvPr>
            <p:ph sz="quarter" idx="13"/>
          </p:nvPr>
        </p:nvSpPr>
        <p:spPr>
          <a:xfrm>
            <a:off x="62000" y="796956"/>
            <a:ext cx="9072487" cy="561975"/>
          </a:xfrm>
        </p:spPr>
        <p:txBody>
          <a:bodyPr/>
          <a:lstStyle/>
          <a:p>
            <a:pPr marL="457200" lvl="0" indent="-457200" algn="ctr">
              <a:buFont typeface="+mj-lt"/>
              <a:buAutoNum type="alphaUcPeriod" startAt="2"/>
            </a:pPr>
            <a:r>
              <a:rPr lang="en-US" altLang="en-US" sz="2800" b="1" dirty="0">
                <a:solidFill>
                  <a:srgbClr val="000000"/>
                </a:solidFill>
              </a:rPr>
              <a:t>Acyclic Alkanes Having Five or More Carbons</a:t>
            </a:r>
            <a:endParaRPr lang="en-US" dirty="0">
              <a:solidFill>
                <a:prstClr val="black"/>
              </a:solidFill>
            </a:endParaRPr>
          </a:p>
        </p:txBody>
      </p:sp>
      <p:sp>
        <p:nvSpPr>
          <p:cNvPr id="24" name="Content Placeholder 6">
            <a:extLst>
              <a:ext uri="{FF2B5EF4-FFF2-40B4-BE49-F238E27FC236}">
                <a16:creationId xmlns:a16="http://schemas.microsoft.com/office/drawing/2014/main" id="{FA6D59E2-8A59-4C93-9325-7FE1193727F9}"/>
              </a:ext>
            </a:extLst>
          </p:cNvPr>
          <p:cNvSpPr>
            <a:spLocks noGrp="1"/>
          </p:cNvSpPr>
          <p:nvPr>
            <p:ph sz="quarter" idx="14"/>
          </p:nvPr>
        </p:nvSpPr>
        <p:spPr>
          <a:xfrm>
            <a:off x="1302545" y="1490532"/>
            <a:ext cx="6327799" cy="570582"/>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After pentane, the following names apply:</a:t>
            </a:r>
          </a:p>
        </p:txBody>
      </p:sp>
      <p:graphicFrame>
        <p:nvGraphicFramePr>
          <p:cNvPr id="3" name="Table Placeholder 2">
            <a:extLst>
              <a:ext uri="{FF2B5EF4-FFF2-40B4-BE49-F238E27FC236}">
                <a16:creationId xmlns:a16="http://schemas.microsoft.com/office/drawing/2014/main" id="{812416B9-A31C-446D-ACCB-95690FB93280}"/>
              </a:ext>
            </a:extLst>
          </p:cNvPr>
          <p:cNvGraphicFramePr>
            <a:graphicFrameLocks noGrp="1"/>
          </p:cNvGraphicFramePr>
          <p:nvPr>
            <p:ph type="tbl" sz="quarter" idx="31"/>
            <p:extLst>
              <p:ext uri="{D42A27DB-BD31-4B8C-83A1-F6EECF244321}">
                <p14:modId xmlns:p14="http://schemas.microsoft.com/office/powerpoint/2010/main" val="3913021190"/>
              </p:ext>
            </p:extLst>
          </p:nvPr>
        </p:nvGraphicFramePr>
        <p:xfrm>
          <a:off x="329224" y="2183897"/>
          <a:ext cx="8635264" cy="4332503"/>
        </p:xfrm>
        <a:graphic>
          <a:graphicData uri="http://schemas.openxmlformats.org/drawingml/2006/table">
            <a:tbl>
              <a:tblPr firstRow="1" bandRow="1">
                <a:tableStyleId>{5C22544A-7EE6-4342-B048-85BDC9FD1C3A}</a:tableStyleId>
              </a:tblPr>
              <a:tblGrid>
                <a:gridCol w="1374807">
                  <a:extLst>
                    <a:ext uri="{9D8B030D-6E8A-4147-A177-3AD203B41FA5}">
                      <a16:colId xmlns:a16="http://schemas.microsoft.com/office/drawing/2014/main" val="1103856781"/>
                    </a:ext>
                  </a:extLst>
                </a:gridCol>
                <a:gridCol w="1519524">
                  <a:extLst>
                    <a:ext uri="{9D8B030D-6E8A-4147-A177-3AD203B41FA5}">
                      <a16:colId xmlns:a16="http://schemas.microsoft.com/office/drawing/2014/main" val="597269581"/>
                    </a:ext>
                  </a:extLst>
                </a:gridCol>
                <a:gridCol w="5740933">
                  <a:extLst>
                    <a:ext uri="{9D8B030D-6E8A-4147-A177-3AD203B41FA5}">
                      <a16:colId xmlns:a16="http://schemas.microsoft.com/office/drawing/2014/main" val="2521565016"/>
                    </a:ext>
                  </a:extLst>
                </a:gridCol>
              </a:tblGrid>
              <a:tr h="5970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 of C</a:t>
                      </a:r>
                      <a:r>
                        <a:rPr kumimoji="0" lang="ja-JP" altLang="en-US" sz="2400" b="1" i="0" u="sng"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a:t>
                      </a:r>
                      <a:r>
                        <a:rPr kumimoji="0" lang="en-US" altLang="ja-JP" sz="2400" b="1" i="0" u="sng"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Structure</a:t>
                      </a:r>
                      <a:endParaRPr lang="en-US"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789025"/>
                  </a:ext>
                </a:extLst>
              </a:tr>
              <a:tr h="728128">
                <a:tc>
                  <a:txBody>
                    <a:bodyPr/>
                    <a:lstStyle/>
                    <a:p>
                      <a:pPr marL="401638" indent="0" algn="l"/>
                      <a:r>
                        <a:rPr lang="en-US" sz="2400" b="1" dirty="0">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panose="020B0600070205080204" pitchFamily="34" charset="-128"/>
                          <a:cs typeface="+mn-cs"/>
                        </a:rPr>
                        <a:t>hex</a:t>
                      </a:r>
                      <a:r>
                        <a:rPr kumimoji="0" lang="en-US" altLang="en-US" sz="2400" b="1"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ane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a:solidFill>
                            <a:prstClr val="black"/>
                          </a:solidFill>
                          <a:latin typeface="Arial" panose="020B0604020202020204" pitchFamily="34" charset="0"/>
                          <a:cs typeface="Arial" panose="020B0604020202020204" pitchFamily="34" charset="0"/>
                        </a:rPr>
                        <a:t>CH</a:t>
                      </a:r>
                      <a:r>
                        <a:rPr lang="en-US" sz="2400" b="1" i="0" baseline="-25000" dirty="0">
                          <a:solidFill>
                            <a:prstClr val="black"/>
                          </a:solidFill>
                          <a:latin typeface="Arial" panose="020B0604020202020204" pitchFamily="34" charset="0"/>
                          <a:cs typeface="Arial" panose="020B0604020202020204" pitchFamily="34" charset="0"/>
                        </a:rPr>
                        <a:t>3</a:t>
                      </a:r>
                      <a:r>
                        <a:rPr lang="en-US" sz="2400" b="1" i="0" dirty="0">
                          <a:solidFill>
                            <a:prstClr val="black"/>
                          </a:solidFill>
                          <a:latin typeface="Arial" panose="020B0604020202020204" pitchFamily="34" charset="0"/>
                          <a:cs typeface="Arial" panose="020B0604020202020204" pitchFamily="34" charset="0"/>
                        </a:rPr>
                        <a:t>CH</a:t>
                      </a:r>
                      <a:r>
                        <a:rPr lang="en-US" sz="2400" b="1" i="0" baseline="-25000" dirty="0">
                          <a:solidFill>
                            <a:prstClr val="black"/>
                          </a:solidFill>
                          <a:latin typeface="Arial" panose="020B0604020202020204" pitchFamily="34" charset="0"/>
                          <a:cs typeface="Arial" panose="020B0604020202020204" pitchFamily="34" charset="0"/>
                        </a:rPr>
                        <a:t>2</a:t>
                      </a:r>
                      <a:r>
                        <a:rPr lang="en-US" sz="2400" b="1" i="0" dirty="0">
                          <a:solidFill>
                            <a:prstClr val="black"/>
                          </a:solidFill>
                          <a:latin typeface="Arial" panose="020B0604020202020204" pitchFamily="34" charset="0"/>
                          <a:cs typeface="Arial" panose="020B0604020202020204" pitchFamily="34" charset="0"/>
                        </a:rPr>
                        <a:t>CH</a:t>
                      </a:r>
                      <a:r>
                        <a:rPr lang="en-US" sz="2400" b="1" i="0" baseline="-25000" dirty="0">
                          <a:solidFill>
                            <a:prstClr val="black"/>
                          </a:solidFill>
                          <a:latin typeface="Arial" panose="020B0604020202020204" pitchFamily="34" charset="0"/>
                          <a:cs typeface="Arial" panose="020B0604020202020204" pitchFamily="34" charset="0"/>
                        </a:rPr>
                        <a:t>2</a:t>
                      </a:r>
                      <a:r>
                        <a:rPr lang="en-US" sz="2400" b="1" i="0" dirty="0">
                          <a:solidFill>
                            <a:prstClr val="black"/>
                          </a:solidFill>
                          <a:latin typeface="Arial" panose="020B0604020202020204" pitchFamily="34" charset="0"/>
                          <a:cs typeface="Arial" panose="020B0604020202020204" pitchFamily="34" charset="0"/>
                        </a:rPr>
                        <a:t>CH</a:t>
                      </a:r>
                      <a:r>
                        <a:rPr lang="en-US" sz="2400" b="1" i="0" baseline="-25000" dirty="0">
                          <a:solidFill>
                            <a:prstClr val="black"/>
                          </a:solidFill>
                          <a:latin typeface="Arial" panose="020B0604020202020204" pitchFamily="34" charset="0"/>
                          <a:cs typeface="Arial" panose="020B0604020202020204" pitchFamily="34" charset="0"/>
                        </a:rPr>
                        <a:t>2</a:t>
                      </a:r>
                      <a:r>
                        <a:rPr lang="en-US" sz="2400" b="1" i="0" dirty="0">
                          <a:solidFill>
                            <a:prstClr val="black"/>
                          </a:solidFill>
                          <a:latin typeface="Arial" panose="020B0604020202020204" pitchFamily="34" charset="0"/>
                          <a:cs typeface="Arial" panose="020B0604020202020204" pitchFamily="34" charset="0"/>
                        </a:rPr>
                        <a:t>CH</a:t>
                      </a:r>
                      <a:r>
                        <a:rPr lang="en-US" sz="2400" b="1" i="0" baseline="-25000" dirty="0">
                          <a:solidFill>
                            <a:prstClr val="black"/>
                          </a:solidFill>
                          <a:latin typeface="Arial" panose="020B0604020202020204" pitchFamily="34" charset="0"/>
                          <a:cs typeface="Arial" panose="020B0604020202020204" pitchFamily="34" charset="0"/>
                        </a:rPr>
                        <a:t>2</a:t>
                      </a:r>
                      <a:r>
                        <a:rPr lang="en-US" sz="2400" b="1" i="0" dirty="0">
                          <a:solidFill>
                            <a:prstClr val="black"/>
                          </a:solidFill>
                          <a:latin typeface="Arial" panose="020B0604020202020204" pitchFamily="34" charset="0"/>
                          <a:cs typeface="Arial" panose="020B0604020202020204" pitchFamily="34" charset="0"/>
                        </a:rPr>
                        <a:t>CH</a:t>
                      </a:r>
                      <a:r>
                        <a:rPr lang="en-US" sz="2400" b="1" i="0" baseline="-25000" dirty="0">
                          <a:solidFill>
                            <a:prstClr val="black"/>
                          </a:solidFill>
                          <a:latin typeface="Arial" panose="020B0604020202020204" pitchFamily="34" charset="0"/>
                          <a:cs typeface="Arial" panose="020B0604020202020204" pitchFamily="34" charset="0"/>
                        </a:rPr>
                        <a:t>3</a:t>
                      </a:r>
                      <a:endParaRPr lang="en-US" sz="2400" b="1" i="0" baseline="-25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587420"/>
                  </a:ext>
                </a:extLst>
              </a:tr>
              <a:tr h="728128">
                <a:tc>
                  <a:txBody>
                    <a:bodyPr/>
                    <a:lstStyle/>
                    <a:p>
                      <a:pPr marL="401638" indent="0" algn="l"/>
                      <a:r>
                        <a:rPr lang="en-US" sz="2400" b="1" dirty="0">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panose="020B0600070205080204" pitchFamily="34" charset="-128"/>
                          <a:cs typeface="+mn-cs"/>
                        </a:rPr>
                        <a:t>hept</a:t>
                      </a:r>
                      <a:r>
                        <a:rPr kumimoji="0" lang="en-US" altLang="en-US" sz="2400" b="1"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ane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endParaRPr lang="en-US" sz="2400" b="1" i="0" baseline="-25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064612"/>
                  </a:ext>
                </a:extLst>
              </a:tr>
              <a:tr h="728128">
                <a:tc>
                  <a:txBody>
                    <a:bodyPr/>
                    <a:lstStyle/>
                    <a:p>
                      <a:pPr marL="401638" indent="0" algn="l"/>
                      <a:r>
                        <a:rPr lang="en-US" sz="2400" b="1" dirty="0">
                          <a:latin typeface="Arial" panose="020B0604020202020204" pitchFamily="34" charset="0"/>
                          <a:cs typeface="Arial" panose="020B060402020202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panose="020B0600070205080204" pitchFamily="34" charset="-128"/>
                          <a:cs typeface="+mn-cs"/>
                        </a:rPr>
                        <a:t>oct</a:t>
                      </a:r>
                      <a:r>
                        <a:rPr kumimoji="0" lang="en-US" altLang="en-US" sz="2400" b="1"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ane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endParaRPr lang="en-US" sz="2400" b="1" i="0" baseline="-25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515819"/>
                  </a:ext>
                </a:extLst>
              </a:tr>
              <a:tr h="779728">
                <a:tc>
                  <a:txBody>
                    <a:bodyPr/>
                    <a:lstStyle/>
                    <a:p>
                      <a:pPr marL="401638" indent="0" algn="l"/>
                      <a:r>
                        <a:rPr lang="en-US" sz="2400" b="1" dirty="0">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panose="020B0600070205080204" pitchFamily="34" charset="-128"/>
                          <a:cs typeface="+mn-cs"/>
                        </a:rPr>
                        <a:t>non</a:t>
                      </a:r>
                      <a:r>
                        <a:rPr kumimoji="0" lang="en-US" altLang="en-US" sz="2400" b="1"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ane</a:t>
                      </a:r>
                    </a:p>
                    <a:p>
                      <a:pPr algn="ctr"/>
                      <a:endParaRPr lang="en-US" sz="24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endParaRPr lang="en-US" sz="2400" b="1" i="0" baseline="-25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452904"/>
                  </a:ext>
                </a:extLst>
              </a:tr>
              <a:tr h="728128">
                <a:tc>
                  <a:txBody>
                    <a:bodyPr/>
                    <a:lstStyle/>
                    <a:p>
                      <a:pPr marL="234950" indent="0" algn="l"/>
                      <a:r>
                        <a:rPr lang="en-US" sz="2400" b="1" dirty="0">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3825"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panose="020B0600070205080204" pitchFamily="34" charset="-128"/>
                          <a:cs typeface="+mn-cs"/>
                        </a:rPr>
                        <a:t>dec</a:t>
                      </a:r>
                      <a:r>
                        <a:rPr kumimoji="0" lang="en-US" altLang="en-US" sz="2400" b="1"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rPr>
                        <a:t>ane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2</a:t>
                      </a:r>
                      <a:r>
                        <a:rPr lang="en-US" sz="2400" b="1" i="0" kern="1200" dirty="0">
                          <a:solidFill>
                            <a:prstClr val="black"/>
                          </a:solidFill>
                          <a:latin typeface="Arial" panose="020B0604020202020204" pitchFamily="34" charset="0"/>
                          <a:ea typeface="+mn-ea"/>
                          <a:cs typeface="Arial" panose="020B0604020202020204" pitchFamily="34" charset="0"/>
                        </a:rPr>
                        <a:t>CH</a:t>
                      </a:r>
                      <a:r>
                        <a:rPr lang="en-US" sz="2400" b="1" i="0" kern="1200" baseline="-25000" dirty="0">
                          <a:solidFill>
                            <a:prstClr val="black"/>
                          </a:solidFill>
                          <a:latin typeface="Arial" panose="020B0604020202020204" pitchFamily="34" charset="0"/>
                          <a:ea typeface="+mn-ea"/>
                          <a:cs typeface="Arial" panose="020B0604020202020204" pitchFamily="34" charset="0"/>
                        </a:rPr>
                        <a:t>3</a:t>
                      </a:r>
                      <a:endParaRPr lang="en-US" sz="2400" b="1" i="0" baseline="-25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89908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9BE5-254F-4A47-88DB-A72A4E5AEE46}"/>
              </a:ext>
            </a:extLst>
          </p:cNvPr>
          <p:cNvSpPr>
            <a:spLocks noGrp="1"/>
          </p:cNvSpPr>
          <p:nvPr>
            <p:ph type="title"/>
          </p:nvPr>
        </p:nvSpPr>
        <p:spPr>
          <a:xfrm>
            <a:off x="2143864" y="291107"/>
            <a:ext cx="4935731" cy="622386"/>
          </a:xfrm>
        </p:spPr>
        <p:txBody>
          <a:bodyPr/>
          <a:lstStyle/>
          <a:p>
            <a:r>
              <a:rPr lang="en-US" altLang="en-US" sz="3200" b="1" dirty="0">
                <a:solidFill>
                  <a:srgbClr val="000000"/>
                </a:solidFill>
              </a:rPr>
              <a:t>12.2	Simple Alkanes (9)</a:t>
            </a:r>
            <a:endParaRPr lang="en-US" dirty="0"/>
          </a:p>
        </p:txBody>
      </p:sp>
      <p:sp>
        <p:nvSpPr>
          <p:cNvPr id="9" name="Content Placeholder 6">
            <a:extLst>
              <a:ext uri="{FF2B5EF4-FFF2-40B4-BE49-F238E27FC236}">
                <a16:creationId xmlns:a16="http://schemas.microsoft.com/office/drawing/2014/main" id="{46BEFF72-E493-46E6-91A4-1076D622C055}"/>
              </a:ext>
            </a:extLst>
          </p:cNvPr>
          <p:cNvSpPr>
            <a:spLocks noGrp="1"/>
          </p:cNvSpPr>
          <p:nvPr>
            <p:ph sz="quarter" idx="13"/>
          </p:nvPr>
        </p:nvSpPr>
        <p:spPr>
          <a:xfrm>
            <a:off x="1743914" y="800447"/>
            <a:ext cx="5653090" cy="563238"/>
          </a:xfrm>
        </p:spPr>
        <p:txBody>
          <a:bodyPr/>
          <a:lstStyle/>
          <a:p>
            <a:pPr marL="457200" lvl="0" indent="-457200" algn="ctr">
              <a:buFont typeface="+mj-lt"/>
              <a:buAutoNum type="alphaUcPeriod" startAt="3"/>
            </a:pPr>
            <a:r>
              <a:rPr lang="en-US" altLang="en-US" sz="2800" b="1" dirty="0">
                <a:solidFill>
                  <a:srgbClr val="000000"/>
                </a:solidFill>
              </a:rPr>
              <a:t>Classifying Carbon Atoms</a:t>
            </a:r>
            <a:endParaRPr lang="en-US" dirty="0"/>
          </a:p>
        </p:txBody>
      </p:sp>
      <p:sp>
        <p:nvSpPr>
          <p:cNvPr id="10" name="Content Placeholder 6">
            <a:extLst>
              <a:ext uri="{FF2B5EF4-FFF2-40B4-BE49-F238E27FC236}">
                <a16:creationId xmlns:a16="http://schemas.microsoft.com/office/drawing/2014/main" id="{E6243E49-5660-4829-8428-05BABD44CF31}"/>
              </a:ext>
            </a:extLst>
          </p:cNvPr>
          <p:cNvSpPr>
            <a:spLocks noGrp="1"/>
          </p:cNvSpPr>
          <p:nvPr>
            <p:ph sz="quarter" idx="14"/>
          </p:nvPr>
        </p:nvSpPr>
        <p:spPr>
          <a:xfrm>
            <a:off x="828795" y="1498639"/>
            <a:ext cx="2735093" cy="480602"/>
          </a:xfrm>
        </p:spPr>
        <p:txBody>
          <a:bodyPr/>
          <a:lstStyle/>
          <a:p>
            <a:pPr marL="0" lvl="0" indent="0" eaLnBrk="1" hangingPunct="1">
              <a:spcBef>
                <a:spcPct val="0"/>
              </a:spcBef>
              <a:spcAft>
                <a:spcPts val="2500"/>
              </a:spcAft>
              <a:buNone/>
            </a:pPr>
            <a:r>
              <a:rPr lang="en-US" altLang="en-US" sz="2400" b="1" kern="1200" dirty="0">
                <a:solidFill>
                  <a:prstClr val="black"/>
                </a:solidFill>
                <a:latin typeface="Arial" panose="020B0604020202020204" pitchFamily="34" charset="0"/>
                <a:cs typeface="Arial" panose="020B0604020202020204" pitchFamily="34" charset="0"/>
              </a:rPr>
              <a:t>A </a:t>
            </a:r>
            <a:r>
              <a:rPr lang="en-US" altLang="en-US" sz="2400" b="1" kern="1200" dirty="0">
                <a:solidFill>
                  <a:srgbClr val="3366FF"/>
                </a:solidFill>
                <a:latin typeface="Arial" panose="020B0604020202020204" pitchFamily="34" charset="0"/>
                <a:cs typeface="Arial" panose="020B0604020202020204" pitchFamily="34" charset="0"/>
              </a:rPr>
              <a:t>primary </a:t>
            </a:r>
            <a:r>
              <a:rPr lang="en-US" altLang="en-US" sz="2400" b="1" kern="1200" dirty="0">
                <a:solidFill>
                  <a:prstClr val="black"/>
                </a:solidFill>
                <a:latin typeface="Arial" panose="020B0604020202020204" pitchFamily="34" charset="0"/>
                <a:cs typeface="Arial" panose="020B0604020202020204" pitchFamily="34" charset="0"/>
              </a:rPr>
              <a:t>carbon </a:t>
            </a:r>
          </a:p>
        </p:txBody>
      </p:sp>
      <p:graphicFrame>
        <p:nvGraphicFramePr>
          <p:cNvPr id="59" name="Object 58">
            <a:extLst>
              <a:ext uri="{FF2B5EF4-FFF2-40B4-BE49-F238E27FC236}">
                <a16:creationId xmlns:a16="http://schemas.microsoft.com/office/drawing/2014/main" id="{82C8AFA0-E4C6-4B45-B7E2-2A8573A1BD97}"/>
              </a:ext>
            </a:extLst>
          </p:cNvPr>
          <p:cNvGraphicFramePr>
            <a:graphicFrameLocks noChangeAspect="1"/>
          </p:cNvGraphicFramePr>
          <p:nvPr>
            <p:extLst>
              <p:ext uri="{D42A27DB-BD31-4B8C-83A1-F6EECF244321}">
                <p14:modId xmlns:p14="http://schemas.microsoft.com/office/powerpoint/2010/main" val="3555369801"/>
              </p:ext>
            </p:extLst>
          </p:nvPr>
        </p:nvGraphicFramePr>
        <p:xfrm>
          <a:off x="3491880" y="1526820"/>
          <a:ext cx="889000" cy="469900"/>
        </p:xfrm>
        <a:graphic>
          <a:graphicData uri="http://schemas.openxmlformats.org/presentationml/2006/ole">
            <mc:AlternateContent xmlns:mc="http://schemas.openxmlformats.org/markup-compatibility/2006">
              <mc:Choice xmlns:v="urn:schemas-microsoft-com:vml" Requires="v">
                <p:oleObj spid="_x0000_s3222" name="Equation" r:id="rId4" imgW="888840" imgH="469800" progId="Equation.DSMT4">
                  <p:embed/>
                </p:oleObj>
              </mc:Choice>
              <mc:Fallback>
                <p:oleObj name="Equation" r:id="rId4" imgW="888840" imgH="469800" progId="Equation.DSMT4">
                  <p:embed/>
                  <p:pic>
                    <p:nvPicPr>
                      <p:cNvPr id="0" name=""/>
                      <p:cNvPicPr/>
                      <p:nvPr/>
                    </p:nvPicPr>
                    <p:blipFill>
                      <a:blip r:embed="rId5"/>
                      <a:stretch>
                        <a:fillRect/>
                      </a:stretch>
                    </p:blipFill>
                    <p:spPr>
                      <a:xfrm>
                        <a:off x="3491880" y="1526820"/>
                        <a:ext cx="889000" cy="469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D74AE30-D208-40A3-83B7-A9398353A836}"/>
              </a:ext>
            </a:extLst>
          </p:cNvPr>
          <p:cNvSpPr>
            <a:spLocks noGrp="1"/>
          </p:cNvSpPr>
          <p:nvPr>
            <p:ph sz="quarter" idx="15"/>
          </p:nvPr>
        </p:nvSpPr>
        <p:spPr>
          <a:xfrm>
            <a:off x="4382536" y="1501078"/>
            <a:ext cx="4015794" cy="792163"/>
          </a:xfrm>
        </p:spPr>
        <p:txBody>
          <a:bodyPr/>
          <a:lstStyle/>
          <a:p>
            <a:pPr marL="0" lvl="0" indent="0" eaLnBrk="1" hangingPunct="1">
              <a:spcBef>
                <a:spcPct val="0"/>
              </a:spcBef>
              <a:spcAft>
                <a:spcPts val="2500"/>
              </a:spcAft>
              <a:buNone/>
            </a:pPr>
            <a:r>
              <a:rPr lang="en-US" altLang="en-US" sz="2400" b="1" kern="1200" dirty="0">
                <a:solidFill>
                  <a:prstClr val="black"/>
                </a:solidFill>
                <a:latin typeface="Arial" panose="020B0604020202020204" pitchFamily="34" charset="0"/>
                <a:cs typeface="Arial" panose="020B0604020202020204" pitchFamily="34" charset="0"/>
              </a:rPr>
              <a:t>is bonded to </a:t>
            </a:r>
            <a:r>
              <a:rPr lang="en-US" altLang="en-US" sz="2400" b="1" kern="1200" dirty="0">
                <a:solidFill>
                  <a:srgbClr val="3366FF"/>
                </a:solidFill>
                <a:latin typeface="Arial" panose="020B0604020202020204" pitchFamily="34" charset="0"/>
                <a:cs typeface="Arial" panose="020B0604020202020204" pitchFamily="34" charset="0"/>
              </a:rPr>
              <a:t>one </a:t>
            </a:r>
            <a:r>
              <a:rPr lang="en-US" altLang="en-US" sz="2400" b="1" kern="1200" dirty="0">
                <a:solidFill>
                  <a:prstClr val="black"/>
                </a:solidFill>
                <a:latin typeface="Arial" panose="020B0604020202020204" pitchFamily="34" charset="0"/>
                <a:cs typeface="Arial" panose="020B0604020202020204" pitchFamily="34" charset="0"/>
              </a:rPr>
              <a:t>other C.</a:t>
            </a:r>
          </a:p>
        </p:txBody>
      </p:sp>
      <p:sp>
        <p:nvSpPr>
          <p:cNvPr id="46" name="Text Placeholder 45">
            <a:extLst>
              <a:ext uri="{FF2B5EF4-FFF2-40B4-BE49-F238E27FC236}">
                <a16:creationId xmlns:a16="http://schemas.microsoft.com/office/drawing/2014/main" id="{B9D94318-1851-43CF-8FEF-E731E3DF24CE}"/>
              </a:ext>
            </a:extLst>
          </p:cNvPr>
          <p:cNvSpPr>
            <a:spLocks noGrp="1"/>
          </p:cNvSpPr>
          <p:nvPr>
            <p:ph type="body" sz="quarter" idx="33"/>
          </p:nvPr>
        </p:nvSpPr>
        <p:spPr>
          <a:xfrm>
            <a:off x="832266" y="2184749"/>
            <a:ext cx="3476289" cy="460351"/>
          </a:xfrm>
        </p:spPr>
        <p:txBody>
          <a:bodyPr/>
          <a:lstStyle/>
          <a:p>
            <a:pPr marL="0" indent="0">
              <a:buNone/>
            </a:pPr>
            <a:r>
              <a:rPr lang="en-US" altLang="en-US" sz="2400" b="1" kern="1200" dirty="0">
                <a:solidFill>
                  <a:prstClr val="black"/>
                </a:solidFill>
                <a:latin typeface="Arial" panose="020B0604020202020204" pitchFamily="34" charset="0"/>
                <a:cs typeface="Arial" panose="020B0604020202020204" pitchFamily="34" charset="0"/>
              </a:rPr>
              <a:t>A </a:t>
            </a:r>
            <a:r>
              <a:rPr lang="en-US" altLang="en-US" sz="2400" b="1" kern="1200" dirty="0">
                <a:solidFill>
                  <a:srgbClr val="3366FF"/>
                </a:solidFill>
                <a:latin typeface="Arial" panose="020B0604020202020204" pitchFamily="34" charset="0"/>
                <a:cs typeface="Arial" panose="020B0604020202020204" pitchFamily="34" charset="0"/>
              </a:rPr>
              <a:t>secondary </a:t>
            </a:r>
            <a:r>
              <a:rPr lang="en-US" altLang="en-US" sz="2400" b="1" kern="1200" dirty="0">
                <a:solidFill>
                  <a:prstClr val="black"/>
                </a:solidFill>
                <a:latin typeface="Arial" panose="020B0604020202020204" pitchFamily="34" charset="0"/>
                <a:cs typeface="Arial" panose="020B0604020202020204" pitchFamily="34" charset="0"/>
              </a:rPr>
              <a:t>carbon </a:t>
            </a:r>
            <a:endParaRPr lang="en-US" dirty="0"/>
          </a:p>
        </p:txBody>
      </p:sp>
      <p:graphicFrame>
        <p:nvGraphicFramePr>
          <p:cNvPr id="60" name="Object 59">
            <a:extLst>
              <a:ext uri="{FF2B5EF4-FFF2-40B4-BE49-F238E27FC236}">
                <a16:creationId xmlns:a16="http://schemas.microsoft.com/office/drawing/2014/main" id="{FB0FCC47-E4B6-4F1A-9C6B-7C7FAB39D28C}"/>
              </a:ext>
            </a:extLst>
          </p:cNvPr>
          <p:cNvGraphicFramePr>
            <a:graphicFrameLocks noChangeAspect="1"/>
          </p:cNvGraphicFramePr>
          <p:nvPr>
            <p:extLst>
              <p:ext uri="{D42A27DB-BD31-4B8C-83A1-F6EECF244321}">
                <p14:modId xmlns:p14="http://schemas.microsoft.com/office/powerpoint/2010/main" val="263877791"/>
              </p:ext>
            </p:extLst>
          </p:nvPr>
        </p:nvGraphicFramePr>
        <p:xfrm>
          <a:off x="3930030" y="2228666"/>
          <a:ext cx="901700" cy="469900"/>
        </p:xfrm>
        <a:graphic>
          <a:graphicData uri="http://schemas.openxmlformats.org/presentationml/2006/ole">
            <mc:AlternateContent xmlns:mc="http://schemas.openxmlformats.org/markup-compatibility/2006">
              <mc:Choice xmlns:v="urn:schemas-microsoft-com:vml" Requires="v">
                <p:oleObj spid="_x0000_s3223" name="Equation" r:id="rId6" imgW="901440" imgH="469800" progId="Equation.DSMT4">
                  <p:embed/>
                </p:oleObj>
              </mc:Choice>
              <mc:Fallback>
                <p:oleObj name="Equation" r:id="rId6" imgW="901440" imgH="469800" progId="Equation.DSMT4">
                  <p:embed/>
                  <p:pic>
                    <p:nvPicPr>
                      <p:cNvPr id="0" name=""/>
                      <p:cNvPicPr/>
                      <p:nvPr/>
                    </p:nvPicPr>
                    <p:blipFill>
                      <a:blip r:embed="rId7"/>
                      <a:stretch>
                        <a:fillRect/>
                      </a:stretch>
                    </p:blipFill>
                    <p:spPr>
                      <a:xfrm>
                        <a:off x="3930030" y="2228666"/>
                        <a:ext cx="901700" cy="469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FEDA35D-5906-4CFB-B2AF-1B692696BAA2}"/>
              </a:ext>
            </a:extLst>
          </p:cNvPr>
          <p:cNvSpPr>
            <a:spLocks noGrp="1"/>
          </p:cNvSpPr>
          <p:nvPr>
            <p:ph sz="quarter" idx="29"/>
          </p:nvPr>
        </p:nvSpPr>
        <p:spPr>
          <a:xfrm>
            <a:off x="4831730" y="2211322"/>
            <a:ext cx="3852856" cy="657225"/>
          </a:xfrm>
        </p:spPr>
        <p:txBody>
          <a:bodyPr/>
          <a:lstStyle/>
          <a:p>
            <a:pPr marL="0" indent="0">
              <a:buNone/>
            </a:pPr>
            <a:r>
              <a:rPr lang="en-US" altLang="en-US" sz="2400" b="1" kern="1200" dirty="0">
                <a:solidFill>
                  <a:prstClr val="black"/>
                </a:solidFill>
                <a:latin typeface="Arial" panose="020B0604020202020204" pitchFamily="34" charset="0"/>
                <a:cs typeface="Arial" panose="020B0604020202020204" pitchFamily="34" charset="0"/>
              </a:rPr>
              <a:t>is bonded to </a:t>
            </a:r>
            <a:r>
              <a:rPr lang="en-US" altLang="en-US" sz="2400" b="1" kern="1200" dirty="0">
                <a:solidFill>
                  <a:srgbClr val="3366FF"/>
                </a:solidFill>
                <a:latin typeface="Arial" panose="020B0604020202020204" pitchFamily="34" charset="0"/>
                <a:cs typeface="Arial" panose="020B0604020202020204" pitchFamily="34" charset="0"/>
              </a:rPr>
              <a:t>two </a:t>
            </a:r>
            <a:r>
              <a:rPr lang="en-US" altLang="en-US" sz="2400" b="1" kern="1200" dirty="0">
                <a:solidFill>
                  <a:prstClr val="black"/>
                </a:solidFill>
                <a:latin typeface="Arial" panose="020B0604020202020204" pitchFamily="34" charset="0"/>
                <a:cs typeface="Arial" panose="020B0604020202020204" pitchFamily="34" charset="0"/>
              </a:rPr>
              <a:t>other C</a:t>
            </a:r>
            <a:endParaRPr lang="en-US" dirty="0"/>
          </a:p>
        </p:txBody>
      </p:sp>
      <p:sp>
        <p:nvSpPr>
          <p:cNvPr id="48" name="Content Placeholder 47">
            <a:extLst>
              <a:ext uri="{FF2B5EF4-FFF2-40B4-BE49-F238E27FC236}">
                <a16:creationId xmlns:a16="http://schemas.microsoft.com/office/drawing/2014/main" id="{21DA5543-2791-4310-9023-3E4F641E8311}"/>
              </a:ext>
            </a:extLst>
          </p:cNvPr>
          <p:cNvSpPr>
            <a:spLocks noGrp="1"/>
          </p:cNvSpPr>
          <p:nvPr>
            <p:ph sz="quarter" idx="34"/>
          </p:nvPr>
        </p:nvSpPr>
        <p:spPr>
          <a:xfrm>
            <a:off x="810539" y="2883295"/>
            <a:ext cx="3404280" cy="766762"/>
          </a:xfrm>
        </p:spPr>
        <p:txBody>
          <a:bodyPr/>
          <a:lstStyle/>
          <a:p>
            <a:pPr marL="0" indent="0">
              <a:buNone/>
            </a:pPr>
            <a:r>
              <a:rPr lang="en-US" altLang="en-US" sz="2400" b="1" kern="1200" dirty="0">
                <a:solidFill>
                  <a:prstClr val="black"/>
                </a:solidFill>
                <a:latin typeface="Arial" panose="020B0604020202020204" pitchFamily="34" charset="0"/>
                <a:cs typeface="Arial" panose="020B0604020202020204" pitchFamily="34" charset="0"/>
              </a:rPr>
              <a:t>A </a:t>
            </a:r>
            <a:r>
              <a:rPr lang="en-US" altLang="en-US" sz="2400" b="1" kern="1200" dirty="0">
                <a:solidFill>
                  <a:srgbClr val="3366FF"/>
                </a:solidFill>
                <a:latin typeface="Arial" panose="020B0604020202020204" pitchFamily="34" charset="0"/>
                <a:cs typeface="Arial" panose="020B0604020202020204" pitchFamily="34" charset="0"/>
              </a:rPr>
              <a:t>tertiary </a:t>
            </a:r>
            <a:r>
              <a:rPr lang="en-US" altLang="en-US" sz="2400" b="1" kern="1200" dirty="0">
                <a:solidFill>
                  <a:prstClr val="black"/>
                </a:solidFill>
                <a:latin typeface="Arial" panose="020B0604020202020204" pitchFamily="34" charset="0"/>
                <a:cs typeface="Arial" panose="020B0604020202020204" pitchFamily="34" charset="0"/>
              </a:rPr>
              <a:t>carbon </a:t>
            </a:r>
            <a:endParaRPr lang="en-US" dirty="0"/>
          </a:p>
        </p:txBody>
      </p:sp>
      <p:graphicFrame>
        <p:nvGraphicFramePr>
          <p:cNvPr id="61" name="Object 60">
            <a:extLst>
              <a:ext uri="{FF2B5EF4-FFF2-40B4-BE49-F238E27FC236}">
                <a16:creationId xmlns:a16="http://schemas.microsoft.com/office/drawing/2014/main" id="{1000FB0E-7309-464F-B827-D63F466169EC}"/>
              </a:ext>
            </a:extLst>
          </p:cNvPr>
          <p:cNvGraphicFramePr>
            <a:graphicFrameLocks noChangeAspect="1"/>
          </p:cNvGraphicFramePr>
          <p:nvPr>
            <p:extLst>
              <p:ext uri="{D42A27DB-BD31-4B8C-83A1-F6EECF244321}">
                <p14:modId xmlns:p14="http://schemas.microsoft.com/office/powerpoint/2010/main" val="3524848661"/>
              </p:ext>
            </p:extLst>
          </p:nvPr>
        </p:nvGraphicFramePr>
        <p:xfrm>
          <a:off x="3406856" y="2929535"/>
          <a:ext cx="901700" cy="469900"/>
        </p:xfrm>
        <a:graphic>
          <a:graphicData uri="http://schemas.openxmlformats.org/presentationml/2006/ole">
            <mc:AlternateContent xmlns:mc="http://schemas.openxmlformats.org/markup-compatibility/2006">
              <mc:Choice xmlns:v="urn:schemas-microsoft-com:vml" Requires="v">
                <p:oleObj spid="_x0000_s3224" name="Equation" r:id="rId8" imgW="901440" imgH="469800" progId="Equation.DSMT4">
                  <p:embed/>
                </p:oleObj>
              </mc:Choice>
              <mc:Fallback>
                <p:oleObj name="Equation" r:id="rId8" imgW="901440" imgH="469800" progId="Equation.DSMT4">
                  <p:embed/>
                  <p:pic>
                    <p:nvPicPr>
                      <p:cNvPr id="0" name=""/>
                      <p:cNvPicPr/>
                      <p:nvPr/>
                    </p:nvPicPr>
                    <p:blipFill>
                      <a:blip r:embed="rId9"/>
                      <a:stretch>
                        <a:fillRect/>
                      </a:stretch>
                    </p:blipFill>
                    <p:spPr>
                      <a:xfrm>
                        <a:off x="3406856" y="2929535"/>
                        <a:ext cx="901700" cy="469900"/>
                      </a:xfrm>
                      <a:prstGeom prst="rect">
                        <a:avLst/>
                      </a:prstGeom>
                    </p:spPr>
                  </p:pic>
                </p:oleObj>
              </mc:Fallback>
            </mc:AlternateContent>
          </a:graphicData>
        </a:graphic>
      </p:graphicFrame>
      <p:sp>
        <p:nvSpPr>
          <p:cNvPr id="42" name="Content Placeholder 41">
            <a:extLst>
              <a:ext uri="{FF2B5EF4-FFF2-40B4-BE49-F238E27FC236}">
                <a16:creationId xmlns:a16="http://schemas.microsoft.com/office/drawing/2014/main" id="{25CA4D50-7DE4-4141-A637-B122DEB35BFF}"/>
              </a:ext>
            </a:extLst>
          </p:cNvPr>
          <p:cNvSpPr>
            <a:spLocks noGrp="1"/>
          </p:cNvSpPr>
          <p:nvPr>
            <p:ph sz="quarter" idx="30"/>
          </p:nvPr>
        </p:nvSpPr>
        <p:spPr>
          <a:xfrm>
            <a:off x="4262487" y="2891794"/>
            <a:ext cx="4089641" cy="657225"/>
          </a:xfrm>
        </p:spPr>
        <p:txBody>
          <a:bodyPr/>
          <a:lstStyle/>
          <a:p>
            <a:pPr marL="0" indent="0">
              <a:buNone/>
            </a:pPr>
            <a:r>
              <a:rPr lang="en-US" altLang="en-US" sz="2400" b="1" kern="1200" dirty="0">
                <a:solidFill>
                  <a:prstClr val="black"/>
                </a:solidFill>
                <a:latin typeface="Arial" panose="020B0604020202020204" pitchFamily="34" charset="0"/>
                <a:cs typeface="Arial" panose="020B0604020202020204" pitchFamily="34" charset="0"/>
              </a:rPr>
              <a:t>is bonded to </a:t>
            </a:r>
            <a:r>
              <a:rPr lang="en-US" altLang="en-US" sz="2400" b="1" kern="1200" dirty="0">
                <a:solidFill>
                  <a:srgbClr val="3366FF"/>
                </a:solidFill>
                <a:latin typeface="Arial" panose="020B0604020202020204" pitchFamily="34" charset="0"/>
                <a:cs typeface="Arial" panose="020B0604020202020204" pitchFamily="34" charset="0"/>
              </a:rPr>
              <a:t>three </a:t>
            </a:r>
            <a:r>
              <a:rPr lang="en-US" altLang="en-US" sz="2400" b="1" kern="1200" dirty="0">
                <a:solidFill>
                  <a:prstClr val="black"/>
                </a:solidFill>
                <a:latin typeface="Arial" panose="020B0604020202020204" pitchFamily="34" charset="0"/>
                <a:cs typeface="Arial" panose="020B0604020202020204" pitchFamily="34" charset="0"/>
              </a:rPr>
              <a:t>other C.</a:t>
            </a:r>
            <a:endParaRPr lang="en-US" dirty="0"/>
          </a:p>
        </p:txBody>
      </p:sp>
      <p:sp>
        <p:nvSpPr>
          <p:cNvPr id="50" name="Text Placeholder 49">
            <a:extLst>
              <a:ext uri="{FF2B5EF4-FFF2-40B4-BE49-F238E27FC236}">
                <a16:creationId xmlns:a16="http://schemas.microsoft.com/office/drawing/2014/main" id="{94B7A198-571B-442A-807D-06FEC87254DE}"/>
              </a:ext>
            </a:extLst>
          </p:cNvPr>
          <p:cNvSpPr>
            <a:spLocks noGrp="1"/>
          </p:cNvSpPr>
          <p:nvPr>
            <p:ph type="body" sz="quarter" idx="35"/>
          </p:nvPr>
        </p:nvSpPr>
        <p:spPr>
          <a:xfrm>
            <a:off x="810539" y="3646861"/>
            <a:ext cx="3851355" cy="593725"/>
          </a:xfrm>
        </p:spPr>
        <p:txBody>
          <a:bodyPr/>
          <a:lstStyle/>
          <a:p>
            <a:pPr marL="0" indent="0">
              <a:buNone/>
            </a:pPr>
            <a:r>
              <a:rPr lang="en-US" altLang="en-US" sz="2400" b="1" kern="1200" dirty="0">
                <a:solidFill>
                  <a:prstClr val="black"/>
                </a:solidFill>
                <a:latin typeface="Arial" panose="020B0604020202020204" pitchFamily="34" charset="0"/>
                <a:cs typeface="Arial" panose="020B0604020202020204" pitchFamily="34" charset="0"/>
              </a:rPr>
              <a:t>A </a:t>
            </a:r>
            <a:r>
              <a:rPr lang="en-US" altLang="en-US" sz="2400" b="1" kern="1200" dirty="0" err="1">
                <a:solidFill>
                  <a:srgbClr val="3366FF"/>
                </a:solidFill>
                <a:latin typeface="Arial" panose="020B0604020202020204" pitchFamily="34" charset="0"/>
                <a:cs typeface="Arial" panose="020B0604020202020204" pitchFamily="34" charset="0"/>
              </a:rPr>
              <a:t>quarternary</a:t>
            </a:r>
            <a:r>
              <a:rPr lang="en-US" altLang="en-US" sz="2400" b="1" kern="1200" dirty="0">
                <a:solidFill>
                  <a:srgbClr val="3366FF"/>
                </a:solidFill>
                <a:latin typeface="Arial" panose="020B0604020202020204" pitchFamily="34" charset="0"/>
                <a:cs typeface="Arial" panose="020B0604020202020204" pitchFamily="34" charset="0"/>
              </a:rPr>
              <a:t> </a:t>
            </a:r>
            <a:r>
              <a:rPr lang="en-US" altLang="en-US" sz="2400" b="1" kern="1200" dirty="0">
                <a:solidFill>
                  <a:prstClr val="black"/>
                </a:solidFill>
                <a:latin typeface="Arial" panose="020B0604020202020204" pitchFamily="34" charset="0"/>
                <a:cs typeface="Arial" panose="020B0604020202020204" pitchFamily="34" charset="0"/>
              </a:rPr>
              <a:t>carbon </a:t>
            </a:r>
            <a:endParaRPr lang="en-US" dirty="0"/>
          </a:p>
        </p:txBody>
      </p:sp>
      <p:graphicFrame>
        <p:nvGraphicFramePr>
          <p:cNvPr id="62" name="Object 61">
            <a:extLst>
              <a:ext uri="{FF2B5EF4-FFF2-40B4-BE49-F238E27FC236}">
                <a16:creationId xmlns:a16="http://schemas.microsoft.com/office/drawing/2014/main" id="{2CDC0853-7386-4D22-A24A-058F96C7A8AE}"/>
              </a:ext>
            </a:extLst>
          </p:cNvPr>
          <p:cNvGraphicFramePr>
            <a:graphicFrameLocks noChangeAspect="1"/>
          </p:cNvGraphicFramePr>
          <p:nvPr>
            <p:extLst>
              <p:ext uri="{D42A27DB-BD31-4B8C-83A1-F6EECF244321}">
                <p14:modId xmlns:p14="http://schemas.microsoft.com/office/powerpoint/2010/main" val="2063019964"/>
              </p:ext>
            </p:extLst>
          </p:nvPr>
        </p:nvGraphicFramePr>
        <p:xfrm>
          <a:off x="4058105" y="3657618"/>
          <a:ext cx="901700" cy="469900"/>
        </p:xfrm>
        <a:graphic>
          <a:graphicData uri="http://schemas.openxmlformats.org/presentationml/2006/ole">
            <mc:AlternateContent xmlns:mc="http://schemas.openxmlformats.org/markup-compatibility/2006">
              <mc:Choice xmlns:v="urn:schemas-microsoft-com:vml" Requires="v">
                <p:oleObj spid="_x0000_s3225" name="Equation" r:id="rId10" imgW="901440" imgH="469800" progId="Equation.DSMT4">
                  <p:embed/>
                </p:oleObj>
              </mc:Choice>
              <mc:Fallback>
                <p:oleObj name="Equation" r:id="rId10" imgW="901440" imgH="469800" progId="Equation.DSMT4">
                  <p:embed/>
                  <p:pic>
                    <p:nvPicPr>
                      <p:cNvPr id="0" name=""/>
                      <p:cNvPicPr/>
                      <p:nvPr/>
                    </p:nvPicPr>
                    <p:blipFill>
                      <a:blip r:embed="rId11"/>
                      <a:stretch>
                        <a:fillRect/>
                      </a:stretch>
                    </p:blipFill>
                    <p:spPr>
                      <a:xfrm>
                        <a:off x="4058105" y="3657618"/>
                        <a:ext cx="901700" cy="469900"/>
                      </a:xfrm>
                      <a:prstGeom prst="rect">
                        <a:avLst/>
                      </a:prstGeom>
                    </p:spPr>
                  </p:pic>
                </p:oleObj>
              </mc:Fallback>
            </mc:AlternateContent>
          </a:graphicData>
        </a:graphic>
      </p:graphicFrame>
      <p:sp>
        <p:nvSpPr>
          <p:cNvPr id="44" name="Content Placeholder 43">
            <a:extLst>
              <a:ext uri="{FF2B5EF4-FFF2-40B4-BE49-F238E27FC236}">
                <a16:creationId xmlns:a16="http://schemas.microsoft.com/office/drawing/2014/main" id="{44FCF127-FAE0-4A03-9F5D-1822F8342EFC}"/>
              </a:ext>
            </a:extLst>
          </p:cNvPr>
          <p:cNvSpPr>
            <a:spLocks noGrp="1"/>
          </p:cNvSpPr>
          <p:nvPr>
            <p:ph sz="quarter" idx="32"/>
          </p:nvPr>
        </p:nvSpPr>
        <p:spPr>
          <a:xfrm>
            <a:off x="4962432" y="3637558"/>
            <a:ext cx="4007596" cy="636942"/>
          </a:xfrm>
        </p:spPr>
        <p:txBody>
          <a:bodyPr/>
          <a:lstStyle/>
          <a:p>
            <a:pPr marL="0" indent="0">
              <a:buNone/>
            </a:pPr>
            <a:r>
              <a:rPr lang="en-US" altLang="en-US" sz="2400" b="1" kern="1200" dirty="0">
                <a:solidFill>
                  <a:prstClr val="black"/>
                </a:solidFill>
                <a:latin typeface="Arial" panose="020B0604020202020204" pitchFamily="34" charset="0"/>
                <a:cs typeface="Arial" panose="020B0604020202020204" pitchFamily="34" charset="0"/>
              </a:rPr>
              <a:t>is bonded to </a:t>
            </a:r>
            <a:r>
              <a:rPr lang="en-US" altLang="en-US" sz="2400" b="1" kern="1200" dirty="0">
                <a:solidFill>
                  <a:srgbClr val="3366FF"/>
                </a:solidFill>
                <a:latin typeface="Arial" panose="020B0604020202020204" pitchFamily="34" charset="0"/>
                <a:cs typeface="Arial" panose="020B0604020202020204" pitchFamily="34" charset="0"/>
              </a:rPr>
              <a:t>four </a:t>
            </a:r>
            <a:r>
              <a:rPr lang="en-US" altLang="en-US" sz="2400" b="1" kern="1200" dirty="0">
                <a:solidFill>
                  <a:prstClr val="black"/>
                </a:solidFill>
                <a:latin typeface="Arial" panose="020B0604020202020204" pitchFamily="34" charset="0"/>
                <a:cs typeface="Arial" panose="020B0604020202020204" pitchFamily="34" charset="0"/>
              </a:rPr>
              <a:t>other C.</a:t>
            </a:r>
            <a:endParaRPr lang="en-US" dirty="0"/>
          </a:p>
        </p:txBody>
      </p:sp>
      <p:pic>
        <p:nvPicPr>
          <p:cNvPr id="24582" name="Picture 11" descr="A primary carbon (1° C) is bonded to one other C. A secondary carbon (2° C) is bonded to two other C’s. A tertiary carbon (3° C) is bonded to three other C’s.  A quaternary carbon (4° C) is bonded to four other C’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265613"/>
            <a:ext cx="54006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Illustration of primary, secondar, tertiary and quaternary carbon in a give structure: There is a five carbon chain with two methyl groups attached to the second carbon from right and one methyl group attached with the middle carbon. Enough hydrogens are added to give each carbon four bond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84888" y="4365625"/>
            <a:ext cx="28797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D216-743E-4461-B0DF-99EA09A9176B}"/>
              </a:ext>
            </a:extLst>
          </p:cNvPr>
          <p:cNvSpPr>
            <a:spLocks noGrp="1"/>
          </p:cNvSpPr>
          <p:nvPr>
            <p:ph type="title"/>
          </p:nvPr>
        </p:nvSpPr>
        <p:spPr>
          <a:xfrm>
            <a:off x="2033095" y="365822"/>
            <a:ext cx="5131009" cy="484745"/>
          </a:xfrm>
        </p:spPr>
        <p:txBody>
          <a:bodyPr/>
          <a:lstStyle/>
          <a:p>
            <a:r>
              <a:rPr lang="en-US" altLang="en-US" sz="3200" b="1" dirty="0">
                <a:solidFill>
                  <a:srgbClr val="000000"/>
                </a:solidFill>
              </a:rPr>
              <a:t>12.2	Simple Alkanes (10)</a:t>
            </a:r>
            <a:endParaRPr lang="en-US" dirty="0"/>
          </a:p>
        </p:txBody>
      </p:sp>
      <p:sp>
        <p:nvSpPr>
          <p:cNvPr id="6" name="Content Placeholder 6">
            <a:extLst>
              <a:ext uri="{FF2B5EF4-FFF2-40B4-BE49-F238E27FC236}">
                <a16:creationId xmlns:a16="http://schemas.microsoft.com/office/drawing/2014/main" id="{3D5025B6-4D64-411C-A5C5-C62DB98809AC}"/>
              </a:ext>
            </a:extLst>
          </p:cNvPr>
          <p:cNvSpPr>
            <a:spLocks noGrp="1"/>
          </p:cNvSpPr>
          <p:nvPr>
            <p:ph sz="quarter" idx="13"/>
          </p:nvPr>
        </p:nvSpPr>
        <p:spPr>
          <a:xfrm>
            <a:off x="477513" y="803981"/>
            <a:ext cx="8182254" cy="1079946"/>
          </a:xfrm>
        </p:spPr>
        <p:txBody>
          <a:bodyPr/>
          <a:lstStyle/>
          <a:p>
            <a:pPr marL="457200" lvl="0" indent="-457200" algn="ctr">
              <a:buFont typeface="+mj-lt"/>
              <a:buAutoNum type="alphaUcPeriod" startAt="4"/>
            </a:pPr>
            <a:r>
              <a:rPr lang="en-US" altLang="en-US" sz="2800" b="1" dirty="0">
                <a:solidFill>
                  <a:srgbClr val="000000"/>
                </a:solidFill>
              </a:rPr>
              <a:t>Bond Rotation and Skeletal Structures for</a:t>
            </a:r>
            <a:br>
              <a:rPr lang="en-US" altLang="en-US" sz="2800" b="1" dirty="0">
                <a:solidFill>
                  <a:srgbClr val="000000"/>
                </a:solidFill>
              </a:rPr>
            </a:br>
            <a:r>
              <a:rPr lang="en-US" altLang="en-US" sz="2800" b="1" dirty="0">
                <a:solidFill>
                  <a:srgbClr val="000000"/>
                </a:solidFill>
              </a:rPr>
              <a:t>Acyclic Alkanes</a:t>
            </a:r>
            <a:endParaRPr lang="en-US" dirty="0"/>
          </a:p>
        </p:txBody>
      </p:sp>
      <p:sp>
        <p:nvSpPr>
          <p:cNvPr id="7" name="Content Placeholder 6">
            <a:extLst>
              <a:ext uri="{FF2B5EF4-FFF2-40B4-BE49-F238E27FC236}">
                <a16:creationId xmlns:a16="http://schemas.microsoft.com/office/drawing/2014/main" id="{E1354744-47E1-4615-A414-088D6BBC3F7B}"/>
              </a:ext>
            </a:extLst>
          </p:cNvPr>
          <p:cNvSpPr>
            <a:spLocks noGrp="1"/>
          </p:cNvSpPr>
          <p:nvPr>
            <p:ph sz="quarter" idx="14"/>
          </p:nvPr>
        </p:nvSpPr>
        <p:spPr>
          <a:xfrm>
            <a:off x="1263822" y="1844824"/>
            <a:ext cx="6832600" cy="765994"/>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Rotation can occur around carbon–carbon </a:t>
            </a:r>
            <a:r>
              <a:rPr lang="en-US" altLang="en-US" sz="2400" b="1" kern="1200" dirty="0">
                <a:solidFill>
                  <a:srgbClr val="3366FF"/>
                </a:solidFill>
                <a:latin typeface="Arial" charset="0"/>
                <a:cs typeface="+mn-cs"/>
              </a:rPr>
              <a:t>single bonds</a:t>
            </a:r>
            <a:r>
              <a:rPr lang="en-US" altLang="en-US" sz="2400" b="1" kern="1200" dirty="0">
                <a:solidFill>
                  <a:prstClr val="black"/>
                </a:solidFill>
                <a:latin typeface="Arial" charset="0"/>
                <a:cs typeface="+mn-cs"/>
              </a:rPr>
              <a:t>.</a:t>
            </a:r>
          </a:p>
        </p:txBody>
      </p:sp>
      <p:pic>
        <p:nvPicPr>
          <p:cNvPr id="14341" name="Picture 9" descr="Ball-and-stick model of ethane: Rotation around carbon–carbon single bonds allows the hydrogens on one CH3 group to adopt different orientations relative to the hydrogens on the other CH3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3022600"/>
            <a:ext cx="66087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CCC9-9A95-467D-898A-BFDAFF96E28B}"/>
              </a:ext>
            </a:extLst>
          </p:cNvPr>
          <p:cNvSpPr>
            <a:spLocks noGrp="1"/>
          </p:cNvSpPr>
          <p:nvPr>
            <p:ph type="title"/>
          </p:nvPr>
        </p:nvSpPr>
        <p:spPr>
          <a:xfrm>
            <a:off x="1987611" y="359707"/>
            <a:ext cx="5207887" cy="484745"/>
          </a:xfrm>
        </p:spPr>
        <p:txBody>
          <a:bodyPr/>
          <a:lstStyle/>
          <a:p>
            <a:r>
              <a:rPr lang="en-US" altLang="en-US" sz="3200" b="1" dirty="0">
                <a:solidFill>
                  <a:srgbClr val="000000"/>
                </a:solidFill>
              </a:rPr>
              <a:t>12.2	Simple Alkanes (11)</a:t>
            </a:r>
            <a:endParaRPr lang="en-US" dirty="0"/>
          </a:p>
        </p:txBody>
      </p:sp>
      <p:sp>
        <p:nvSpPr>
          <p:cNvPr id="6" name="Content Placeholder 6">
            <a:extLst>
              <a:ext uri="{FF2B5EF4-FFF2-40B4-BE49-F238E27FC236}">
                <a16:creationId xmlns:a16="http://schemas.microsoft.com/office/drawing/2014/main" id="{7A93D319-5B51-4A20-AB21-43B2E5AD997D}"/>
              </a:ext>
            </a:extLst>
          </p:cNvPr>
          <p:cNvSpPr>
            <a:spLocks noGrp="1"/>
          </p:cNvSpPr>
          <p:nvPr>
            <p:ph sz="quarter" idx="13"/>
          </p:nvPr>
        </p:nvSpPr>
        <p:spPr>
          <a:xfrm>
            <a:off x="539649" y="792607"/>
            <a:ext cx="8064375" cy="863922"/>
          </a:xfrm>
        </p:spPr>
        <p:txBody>
          <a:bodyPr/>
          <a:lstStyle/>
          <a:p>
            <a:pPr marL="457200" lvl="0" indent="-457200" algn="ctr">
              <a:buFont typeface="+mj-lt"/>
              <a:buAutoNum type="alphaUcPeriod" startAt="4"/>
            </a:pPr>
            <a:r>
              <a:rPr lang="en-US" altLang="en-US" sz="2800" b="1" dirty="0">
                <a:solidFill>
                  <a:srgbClr val="000000"/>
                </a:solidFill>
              </a:rPr>
              <a:t>Bond Rotation and Skeletal Structures for</a:t>
            </a:r>
            <a:br>
              <a:rPr lang="en-US" altLang="en-US" sz="2800" b="1" dirty="0">
                <a:solidFill>
                  <a:srgbClr val="000000"/>
                </a:solidFill>
              </a:rPr>
            </a:br>
            <a:r>
              <a:rPr lang="en-US" altLang="en-US" sz="2800" b="1" dirty="0">
                <a:solidFill>
                  <a:srgbClr val="000000"/>
                </a:solidFill>
              </a:rPr>
              <a:t>Acyclic Alkanes</a:t>
            </a:r>
            <a:endParaRPr lang="en-US" dirty="0">
              <a:solidFill>
                <a:prstClr val="black"/>
              </a:solidFill>
            </a:endParaRPr>
          </a:p>
        </p:txBody>
      </p:sp>
      <p:sp>
        <p:nvSpPr>
          <p:cNvPr id="7" name="Content Placeholder 6">
            <a:extLst>
              <a:ext uri="{FF2B5EF4-FFF2-40B4-BE49-F238E27FC236}">
                <a16:creationId xmlns:a16="http://schemas.microsoft.com/office/drawing/2014/main" id="{832A7CF1-BC2A-454D-A85E-C9076FFFFA0D}"/>
              </a:ext>
            </a:extLst>
          </p:cNvPr>
          <p:cNvSpPr>
            <a:spLocks noGrp="1"/>
          </p:cNvSpPr>
          <p:nvPr>
            <p:ph sz="quarter" idx="14"/>
          </p:nvPr>
        </p:nvSpPr>
        <p:spPr>
          <a:xfrm>
            <a:off x="1297003" y="1815796"/>
            <a:ext cx="6903863" cy="936104"/>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zigzag arrangement </a:t>
            </a:r>
            <a:r>
              <a:rPr lang="en-US" altLang="en-US" sz="2400" b="1" kern="1200" dirty="0">
                <a:solidFill>
                  <a:prstClr val="black"/>
                </a:solidFill>
                <a:latin typeface="Arial" charset="0"/>
                <a:cs typeface="+mn-cs"/>
              </a:rPr>
              <a:t>of atoms is the most stable, because it avoids crowding.</a:t>
            </a:r>
          </a:p>
        </p:txBody>
      </p:sp>
      <p:pic>
        <p:nvPicPr>
          <p:cNvPr id="15365" name="Picture 7" descr="Ball-and-stick model of butane: the carbon backbone of butane is arranged in two different ways. The most stable arrangement avoids crowding between nearby carbons, so that the carbon skeleton is extended in a zigzag fash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788" y="3213100"/>
            <a:ext cx="57785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1507-6863-4B31-AB9A-18EDBF7D9D72}"/>
              </a:ext>
            </a:extLst>
          </p:cNvPr>
          <p:cNvSpPr>
            <a:spLocks noGrp="1"/>
          </p:cNvSpPr>
          <p:nvPr>
            <p:ph type="title"/>
          </p:nvPr>
        </p:nvSpPr>
        <p:spPr>
          <a:xfrm>
            <a:off x="2023830" y="331900"/>
            <a:ext cx="5135879" cy="533219"/>
          </a:xfrm>
        </p:spPr>
        <p:txBody>
          <a:bodyPr/>
          <a:lstStyle/>
          <a:p>
            <a:r>
              <a:rPr lang="en-US" altLang="en-US" sz="3200" b="1" dirty="0">
                <a:solidFill>
                  <a:srgbClr val="000000"/>
                </a:solidFill>
              </a:rPr>
              <a:t>12.2	Simple Alkanes (12)</a:t>
            </a:r>
            <a:endParaRPr lang="en-US" dirty="0"/>
          </a:p>
        </p:txBody>
      </p:sp>
      <p:sp>
        <p:nvSpPr>
          <p:cNvPr id="6" name="Content Placeholder 6">
            <a:extLst>
              <a:ext uri="{FF2B5EF4-FFF2-40B4-BE49-F238E27FC236}">
                <a16:creationId xmlns:a16="http://schemas.microsoft.com/office/drawing/2014/main" id="{AF5FF055-6C5D-4BD3-A3D9-B722A2A9DA28}"/>
              </a:ext>
            </a:extLst>
          </p:cNvPr>
          <p:cNvSpPr>
            <a:spLocks noGrp="1"/>
          </p:cNvSpPr>
          <p:nvPr>
            <p:ph sz="quarter" idx="13"/>
          </p:nvPr>
        </p:nvSpPr>
        <p:spPr>
          <a:xfrm>
            <a:off x="293841" y="793732"/>
            <a:ext cx="8568431" cy="1013070"/>
          </a:xfrm>
        </p:spPr>
        <p:txBody>
          <a:bodyPr/>
          <a:lstStyle/>
          <a:p>
            <a:pPr marL="457200" lvl="0" indent="-457200" algn="ctr">
              <a:buFont typeface="+mj-lt"/>
              <a:buAutoNum type="alphaUcPeriod" startAt="4"/>
            </a:pPr>
            <a:r>
              <a:rPr lang="en-US" altLang="en-US" sz="2800" b="1" dirty="0">
                <a:solidFill>
                  <a:srgbClr val="000000"/>
                </a:solidFill>
              </a:rPr>
              <a:t>Bond Rotation and Skeletal Structures for</a:t>
            </a:r>
            <a:br>
              <a:rPr lang="en-US" altLang="en-US" sz="2800" b="1" dirty="0">
                <a:solidFill>
                  <a:srgbClr val="000000"/>
                </a:solidFill>
              </a:rPr>
            </a:br>
            <a:r>
              <a:rPr lang="en-US" altLang="en-US" sz="2800" b="1" dirty="0">
                <a:solidFill>
                  <a:srgbClr val="000000"/>
                </a:solidFill>
              </a:rPr>
              <a:t>Acyclic Alkanes</a:t>
            </a:r>
            <a:endParaRPr lang="en-US" dirty="0">
              <a:solidFill>
                <a:prstClr val="black"/>
              </a:solidFill>
            </a:endParaRPr>
          </a:p>
        </p:txBody>
      </p:sp>
      <p:sp>
        <p:nvSpPr>
          <p:cNvPr id="7" name="Content Placeholder 6">
            <a:extLst>
              <a:ext uri="{FF2B5EF4-FFF2-40B4-BE49-F238E27FC236}">
                <a16:creationId xmlns:a16="http://schemas.microsoft.com/office/drawing/2014/main" id="{06AB3995-08C7-44BB-850E-22491461D090}"/>
              </a:ext>
            </a:extLst>
          </p:cNvPr>
          <p:cNvSpPr>
            <a:spLocks noGrp="1"/>
          </p:cNvSpPr>
          <p:nvPr>
            <p:ph sz="quarter" idx="14"/>
          </p:nvPr>
        </p:nvSpPr>
        <p:spPr>
          <a:xfrm>
            <a:off x="1131892" y="1797644"/>
            <a:ext cx="6687839" cy="864096"/>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skeletal structures </a:t>
            </a:r>
            <a:r>
              <a:rPr lang="en-US" altLang="en-US" sz="2400" b="1" kern="1200" dirty="0">
                <a:solidFill>
                  <a:prstClr val="black"/>
                </a:solidFill>
                <a:latin typeface="Arial" charset="0"/>
                <a:cs typeface="+mn-cs"/>
              </a:rPr>
              <a:t>of alkanes follow the same </a:t>
            </a:r>
            <a:r>
              <a:rPr lang="en-US" altLang="en-US" sz="2400" b="1" kern="1200" dirty="0">
                <a:solidFill>
                  <a:srgbClr val="3366FF"/>
                </a:solidFill>
                <a:latin typeface="Arial" charset="0"/>
                <a:cs typeface="+mn-cs"/>
              </a:rPr>
              <a:t>zigzag pattern.</a:t>
            </a:r>
          </a:p>
        </p:txBody>
      </p:sp>
      <p:pic>
        <p:nvPicPr>
          <p:cNvPr id="16389" name="Picture 8" descr="zig-zag skeletal structure of but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2974975"/>
            <a:ext cx="32400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D5A1-7AE6-444B-BF0D-0FA1C8059BDC}"/>
              </a:ext>
            </a:extLst>
          </p:cNvPr>
          <p:cNvSpPr>
            <a:spLocks noGrp="1"/>
          </p:cNvSpPr>
          <p:nvPr>
            <p:ph type="title"/>
          </p:nvPr>
        </p:nvSpPr>
        <p:spPr>
          <a:xfrm>
            <a:off x="474377" y="343913"/>
            <a:ext cx="8229601" cy="502891"/>
          </a:xfrm>
        </p:spPr>
        <p:txBody>
          <a:bodyPr/>
          <a:lstStyle/>
          <a:p>
            <a:r>
              <a:rPr lang="en-US" altLang="en-US" sz="3200" b="1" dirty="0">
                <a:solidFill>
                  <a:srgbClr val="000000"/>
                </a:solidFill>
              </a:rPr>
              <a:t>12.3	An Introduction to Nomenclature (1)</a:t>
            </a:r>
            <a:endParaRPr lang="en-US" dirty="0"/>
          </a:p>
        </p:txBody>
      </p:sp>
      <p:sp>
        <p:nvSpPr>
          <p:cNvPr id="7" name="Content Placeholder 6">
            <a:extLst>
              <a:ext uri="{FF2B5EF4-FFF2-40B4-BE49-F238E27FC236}">
                <a16:creationId xmlns:a16="http://schemas.microsoft.com/office/drawing/2014/main" id="{376FEEAC-88D8-45FC-8A38-AF8ECB5DA3F6}"/>
              </a:ext>
            </a:extLst>
          </p:cNvPr>
          <p:cNvSpPr>
            <a:spLocks noGrp="1"/>
          </p:cNvSpPr>
          <p:nvPr>
            <p:ph sz="quarter" idx="13"/>
          </p:nvPr>
        </p:nvSpPr>
        <p:spPr>
          <a:xfrm>
            <a:off x="568580" y="791384"/>
            <a:ext cx="7992367" cy="563120"/>
          </a:xfrm>
        </p:spPr>
        <p:txBody>
          <a:bodyPr/>
          <a:lstStyle/>
          <a:p>
            <a:pPr marL="457200" lvl="0" indent="-457200" algn="ctr">
              <a:buFont typeface="+mj-lt"/>
              <a:buAutoNum type="alphaUcPeriod"/>
            </a:pPr>
            <a:r>
              <a:rPr lang="en-US" altLang="en-US" sz="2800" b="1" dirty="0">
                <a:solidFill>
                  <a:srgbClr val="000000"/>
                </a:solidFill>
              </a:rPr>
              <a:t>The IUPAC System of Nomenclature</a:t>
            </a:r>
            <a:endParaRPr lang="en-US" dirty="0"/>
          </a:p>
        </p:txBody>
      </p:sp>
      <p:sp>
        <p:nvSpPr>
          <p:cNvPr id="8" name="Content Placeholder 6">
            <a:extLst>
              <a:ext uri="{FF2B5EF4-FFF2-40B4-BE49-F238E27FC236}">
                <a16:creationId xmlns:a16="http://schemas.microsoft.com/office/drawing/2014/main" id="{5D707216-94E7-4C99-9C72-7C3181304FD7}"/>
              </a:ext>
            </a:extLst>
          </p:cNvPr>
          <p:cNvSpPr>
            <a:spLocks noGrp="1"/>
          </p:cNvSpPr>
          <p:nvPr>
            <p:ph sz="quarter" idx="14"/>
          </p:nvPr>
        </p:nvSpPr>
        <p:spPr>
          <a:xfrm>
            <a:off x="1067027" y="1716047"/>
            <a:ext cx="7341961" cy="4101754"/>
          </a:xfrm>
        </p:spPr>
        <p:txBody>
          <a:bodyPr/>
          <a:lstStyle/>
          <a:p>
            <a:pPr marL="0" lvl="0" indent="0" eaLnBrk="1" hangingPunct="1">
              <a:spcBef>
                <a:spcPct val="0"/>
              </a:spcBef>
              <a:spcAft>
                <a:spcPts val="4200"/>
              </a:spcAft>
              <a:buClr>
                <a:prstClr val="black"/>
              </a:buClr>
              <a:buNone/>
            </a:pPr>
            <a:r>
              <a:rPr lang="en-US" altLang="en-US" sz="2400" b="1" kern="1200" dirty="0">
                <a:solidFill>
                  <a:srgbClr val="3366FF"/>
                </a:solidFill>
                <a:latin typeface="Arial" charset="0"/>
                <a:cs typeface="+mn-cs"/>
              </a:rPr>
              <a:t>IUPAC </a:t>
            </a:r>
            <a:r>
              <a:rPr lang="en-US" altLang="en-US" sz="2400" b="1" kern="1200" dirty="0">
                <a:solidFill>
                  <a:prstClr val="black"/>
                </a:solidFill>
                <a:latin typeface="Arial" charset="0"/>
                <a:cs typeface="+mn-cs"/>
              </a:rPr>
              <a:t>stands for International Union of Pure and Applied Chemistry.</a:t>
            </a:r>
          </a:p>
          <a:p>
            <a:pPr marL="0" lvl="0" indent="0" eaLnBrk="1" hangingPunct="1">
              <a:spcBef>
                <a:spcPct val="0"/>
              </a:spcBef>
              <a:spcAft>
                <a:spcPts val="4400"/>
              </a:spcAft>
              <a:buNone/>
            </a:pPr>
            <a:r>
              <a:rPr lang="en-US" altLang="en-US" sz="2400" b="1" kern="1200" dirty="0">
                <a:solidFill>
                  <a:prstClr val="black"/>
                </a:solidFill>
                <a:latin typeface="Arial" charset="0"/>
                <a:cs typeface="+mn-cs"/>
              </a:rPr>
              <a:t>The IUPAC system of nomenclature provides a system of </a:t>
            </a:r>
            <a:r>
              <a:rPr lang="en-US" altLang="en-US" sz="2400" b="1" kern="1200" dirty="0">
                <a:solidFill>
                  <a:srgbClr val="3366FF"/>
                </a:solidFill>
                <a:latin typeface="Arial" charset="0"/>
                <a:cs typeface="+mn-cs"/>
              </a:rPr>
              <a:t>naming organic compounds</a:t>
            </a:r>
            <a:r>
              <a:rPr lang="en-US" altLang="en-US" sz="2400" b="1" kern="1200" dirty="0">
                <a:solidFill>
                  <a:prstClr val="black"/>
                </a:solidFill>
                <a:latin typeface="Arial" charset="0"/>
                <a:cs typeface="+mn-cs"/>
              </a:rPr>
              <a:t>.</a:t>
            </a:r>
          </a:p>
          <a:p>
            <a:pPr marL="0" lvl="0" indent="0" eaLnBrk="1" hangingPunct="1">
              <a:spcBef>
                <a:spcPct val="0"/>
              </a:spcBef>
              <a:buNone/>
            </a:pPr>
            <a:r>
              <a:rPr lang="en-US" altLang="en-US" sz="2400" b="1" kern="1200" dirty="0">
                <a:solidFill>
                  <a:prstClr val="black"/>
                </a:solidFill>
                <a:latin typeface="Arial" charset="0"/>
                <a:cs typeface="+mn-cs"/>
              </a:rPr>
              <a:t>Using the IUPAC system, each organic compound gets a </a:t>
            </a:r>
            <a:r>
              <a:rPr lang="en-US" altLang="en-US" sz="2400" b="1" kern="1200" dirty="0">
                <a:solidFill>
                  <a:srgbClr val="3366FF"/>
                </a:solidFill>
                <a:latin typeface="Arial" charset="0"/>
                <a:cs typeface="+mn-cs"/>
              </a:rPr>
              <a:t>unique </a:t>
            </a:r>
            <a:r>
              <a:rPr lang="en-US" altLang="en-US" sz="2400" b="1" kern="1200" dirty="0">
                <a:solidFill>
                  <a:prstClr val="black"/>
                </a:solidFill>
                <a:latin typeface="Arial" charset="0"/>
                <a:cs typeface="+mn-cs"/>
              </a:rPr>
              <a:t>and </a:t>
            </a:r>
            <a:r>
              <a:rPr lang="en-US" altLang="en-US" sz="2400" b="1" kern="1200" dirty="0">
                <a:solidFill>
                  <a:srgbClr val="3366FF"/>
                </a:solidFill>
                <a:latin typeface="Arial" charset="0"/>
                <a:cs typeface="+mn-cs"/>
              </a:rPr>
              <a:t>unambiguous </a:t>
            </a:r>
            <a:r>
              <a:rPr lang="en-US" altLang="en-US" sz="2400" b="1" kern="1200" dirty="0">
                <a:solidFill>
                  <a:prstClr val="black"/>
                </a:solidFill>
                <a:latin typeface="Arial" charset="0"/>
                <a:cs typeface="+mn-cs"/>
              </a:rPr>
              <a:t>name.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3E77-3166-4D97-BB2F-92362E569E80}"/>
              </a:ext>
            </a:extLst>
          </p:cNvPr>
          <p:cNvSpPr>
            <a:spLocks noGrp="1"/>
          </p:cNvSpPr>
          <p:nvPr>
            <p:ph type="title"/>
          </p:nvPr>
        </p:nvSpPr>
        <p:spPr>
          <a:xfrm>
            <a:off x="457202" y="351308"/>
            <a:ext cx="8229600" cy="484745"/>
          </a:xfrm>
        </p:spPr>
        <p:txBody>
          <a:bodyPr/>
          <a:lstStyle/>
          <a:p>
            <a:r>
              <a:rPr lang="en-US" altLang="en-US" sz="3200" b="1" dirty="0">
                <a:solidFill>
                  <a:srgbClr val="000000"/>
                </a:solidFill>
              </a:rPr>
              <a:t>12.3	An Introduction to Nomenclature (2)</a:t>
            </a:r>
            <a:endParaRPr lang="en-US" dirty="0"/>
          </a:p>
        </p:txBody>
      </p:sp>
      <p:sp>
        <p:nvSpPr>
          <p:cNvPr id="8" name="Content Placeholder 6">
            <a:extLst>
              <a:ext uri="{FF2B5EF4-FFF2-40B4-BE49-F238E27FC236}">
                <a16:creationId xmlns:a16="http://schemas.microsoft.com/office/drawing/2014/main" id="{E9A4B441-15FE-4182-9424-F8BF293F56FC}"/>
              </a:ext>
            </a:extLst>
          </p:cNvPr>
          <p:cNvSpPr>
            <a:spLocks noGrp="1"/>
          </p:cNvSpPr>
          <p:nvPr>
            <p:ph sz="quarter" idx="13"/>
          </p:nvPr>
        </p:nvSpPr>
        <p:spPr>
          <a:xfrm>
            <a:off x="2457525" y="791287"/>
            <a:ext cx="4230417" cy="512168"/>
          </a:xfrm>
        </p:spPr>
        <p:txBody>
          <a:bodyPr/>
          <a:lstStyle/>
          <a:p>
            <a:pPr marL="457200" lvl="0" indent="-457200" algn="ctr">
              <a:buFont typeface="+mj-lt"/>
              <a:buAutoNum type="alphaUcPeriod" startAt="2"/>
            </a:pPr>
            <a:r>
              <a:rPr lang="en-US" altLang="en-US" sz="2800" b="1" dirty="0">
                <a:solidFill>
                  <a:srgbClr val="000000"/>
                </a:solidFill>
              </a:rPr>
              <a:t>Naming New Drugs</a:t>
            </a:r>
            <a:endParaRPr lang="en-US" dirty="0"/>
          </a:p>
        </p:txBody>
      </p:sp>
      <p:sp>
        <p:nvSpPr>
          <p:cNvPr id="9" name="Content Placeholder 6">
            <a:extLst>
              <a:ext uri="{FF2B5EF4-FFF2-40B4-BE49-F238E27FC236}">
                <a16:creationId xmlns:a16="http://schemas.microsoft.com/office/drawing/2014/main" id="{9A643489-3512-4B62-81C2-FEBDC57FBAEE}"/>
              </a:ext>
            </a:extLst>
          </p:cNvPr>
          <p:cNvSpPr>
            <a:spLocks noGrp="1"/>
          </p:cNvSpPr>
          <p:nvPr>
            <p:ph sz="quarter" idx="14"/>
          </p:nvPr>
        </p:nvSpPr>
        <p:spPr>
          <a:xfrm>
            <a:off x="593725" y="1498736"/>
            <a:ext cx="7290643" cy="4136889"/>
          </a:xfrm>
        </p:spPr>
        <p:txBody>
          <a:bodyPr/>
          <a:lstStyle/>
          <a:p>
            <a:pPr marL="0" lvl="0" indent="0" eaLnBrk="1" hangingPunct="1">
              <a:spcBef>
                <a:spcPct val="0"/>
              </a:spcBef>
              <a:spcAft>
                <a:spcPts val="2800"/>
              </a:spcAft>
              <a:buNone/>
            </a:pPr>
            <a:r>
              <a:rPr lang="en-US" altLang="en-US" sz="2400" b="1" kern="1200" dirty="0">
                <a:solidFill>
                  <a:prstClr val="black"/>
                </a:solidFill>
                <a:latin typeface="Arial" charset="0"/>
                <a:cs typeface="+mn-cs"/>
              </a:rPr>
              <a:t>Most drugs have three names:</a:t>
            </a:r>
          </a:p>
          <a:p>
            <a:pPr marL="457200" indent="-207963" eaLnBrk="1" hangingPunct="1">
              <a:spcBef>
                <a:spcPct val="0"/>
              </a:spcBef>
              <a:spcAft>
                <a:spcPts val="3200"/>
              </a:spcAft>
              <a:buClr>
                <a:prstClr val="black"/>
              </a:buClr>
            </a:pPr>
            <a:r>
              <a:rPr lang="en-US" altLang="en-US" sz="2400" b="1" kern="1200" dirty="0">
                <a:solidFill>
                  <a:srgbClr val="3366FF"/>
                </a:solidFill>
                <a:latin typeface="Arial" charset="0"/>
                <a:cs typeface="+mn-cs"/>
              </a:rPr>
              <a:t>Systematic</a:t>
            </a:r>
            <a:r>
              <a:rPr lang="en-US" altLang="en-US" sz="2400" b="1" kern="1200" dirty="0">
                <a:solidFill>
                  <a:prstClr val="black"/>
                </a:solidFill>
                <a:latin typeface="Arial" charset="0"/>
                <a:cs typeface="+mn-cs"/>
              </a:rPr>
              <a:t>: The IUPAC name—for example, 2-[4-(2-methylpropyl)phenyl]propanoic acid</a:t>
            </a:r>
          </a:p>
          <a:p>
            <a:pPr marL="457200" indent="-207963" eaLnBrk="1" hangingPunct="1">
              <a:spcBef>
                <a:spcPct val="0"/>
              </a:spcBef>
              <a:spcAft>
                <a:spcPts val="2700"/>
              </a:spcAft>
              <a:buClr>
                <a:prstClr val="black"/>
              </a:buClr>
            </a:pPr>
            <a:r>
              <a:rPr lang="en-US" altLang="en-US" sz="2400" b="1" kern="1200" dirty="0">
                <a:solidFill>
                  <a:srgbClr val="3366FF"/>
                </a:solidFill>
                <a:latin typeface="Arial" charset="0"/>
                <a:cs typeface="+mn-cs"/>
              </a:rPr>
              <a:t>Generic</a:t>
            </a:r>
            <a:r>
              <a:rPr lang="en-US" altLang="en-US" sz="2400" b="1" kern="1200" dirty="0">
                <a:solidFill>
                  <a:prstClr val="black"/>
                </a:solidFill>
                <a:latin typeface="Arial" charset="0"/>
                <a:cs typeface="+mn-cs"/>
              </a:rPr>
              <a:t>: The official, internationally approved name of the drug—</a:t>
            </a:r>
            <a:r>
              <a:rPr lang="en-US" altLang="en-US" sz="2400" b="1" kern="1200" dirty="0">
                <a:solidFill>
                  <a:prstClr val="black"/>
                </a:solidFill>
                <a:latin typeface="Arial" charset="0"/>
              </a:rPr>
              <a:t>for example</a:t>
            </a:r>
            <a:r>
              <a:rPr lang="en-US" altLang="en-US" sz="2400" b="1" kern="1200" dirty="0">
                <a:solidFill>
                  <a:prstClr val="black"/>
                </a:solidFill>
                <a:latin typeface="Arial" charset="0"/>
                <a:cs typeface="+mn-cs"/>
              </a:rPr>
              <a:t>, ibuprofen</a:t>
            </a:r>
          </a:p>
          <a:p>
            <a:pPr marL="457200" indent="-207963" eaLnBrk="1" hangingPunct="1">
              <a:spcBef>
                <a:spcPct val="0"/>
              </a:spcBef>
              <a:buClr>
                <a:prstClr val="black"/>
              </a:buClr>
            </a:pPr>
            <a:r>
              <a:rPr lang="en-US" altLang="en-US" sz="2400" b="1" kern="1200" dirty="0">
                <a:solidFill>
                  <a:srgbClr val="3366FF"/>
                </a:solidFill>
                <a:latin typeface="Arial" charset="0"/>
                <a:cs typeface="+mn-cs"/>
              </a:rPr>
              <a:t>Trade</a:t>
            </a:r>
            <a:r>
              <a:rPr lang="en-US" altLang="en-US" sz="2400" b="1" kern="1200" dirty="0">
                <a:solidFill>
                  <a:prstClr val="black"/>
                </a:solidFill>
                <a:latin typeface="Arial" charset="0"/>
                <a:cs typeface="+mn-cs"/>
              </a:rPr>
              <a:t>: The name assigned by the company that manufactures the drug—</a:t>
            </a:r>
            <a:r>
              <a:rPr lang="en-US" altLang="en-US" sz="2400" b="1" kern="1200" dirty="0">
                <a:solidFill>
                  <a:prstClr val="black"/>
                </a:solidFill>
                <a:latin typeface="Arial" charset="0"/>
              </a:rPr>
              <a:t>for example</a:t>
            </a:r>
            <a:r>
              <a:rPr lang="en-US" altLang="en-US" sz="2400" b="1" kern="1200" dirty="0">
                <a:solidFill>
                  <a:prstClr val="black"/>
                </a:solidFill>
                <a:latin typeface="Arial" charset="0"/>
                <a:cs typeface="+mn-cs"/>
              </a:rPr>
              <a:t>, Motrin or Advil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14B3-C6BC-414D-B477-524E0646C932}"/>
              </a:ext>
            </a:extLst>
          </p:cNvPr>
          <p:cNvSpPr>
            <a:spLocks noGrp="1"/>
          </p:cNvSpPr>
          <p:nvPr>
            <p:ph type="title"/>
          </p:nvPr>
        </p:nvSpPr>
        <p:spPr>
          <a:xfrm>
            <a:off x="1614304" y="302348"/>
            <a:ext cx="5979114" cy="590550"/>
          </a:xfrm>
        </p:spPr>
        <p:txBody>
          <a:bodyPr/>
          <a:lstStyle/>
          <a:p>
            <a:r>
              <a:rPr lang="en-US" altLang="en-US" sz="3200" b="1" dirty="0">
                <a:solidFill>
                  <a:srgbClr val="000000"/>
                </a:solidFill>
              </a:rPr>
              <a:t>12.4	Alkane Nomenclature (1)</a:t>
            </a:r>
            <a:r>
              <a:rPr lang="en-US" altLang="en-US" sz="2800" b="1" dirty="0">
                <a:solidFill>
                  <a:srgbClr val="000000"/>
                </a:solidFill>
              </a:rPr>
              <a:t> </a:t>
            </a:r>
            <a:endParaRPr lang="en-US" dirty="0"/>
          </a:p>
        </p:txBody>
      </p:sp>
      <p:sp>
        <p:nvSpPr>
          <p:cNvPr id="9" name="Content Placeholder 6">
            <a:extLst>
              <a:ext uri="{FF2B5EF4-FFF2-40B4-BE49-F238E27FC236}">
                <a16:creationId xmlns:a16="http://schemas.microsoft.com/office/drawing/2014/main" id="{CE967C01-60C9-49FA-93CC-D49A44DE979E}"/>
              </a:ext>
            </a:extLst>
          </p:cNvPr>
          <p:cNvSpPr>
            <a:spLocks noGrp="1"/>
          </p:cNvSpPr>
          <p:nvPr>
            <p:ph sz="quarter" idx="13"/>
          </p:nvPr>
        </p:nvSpPr>
        <p:spPr>
          <a:xfrm>
            <a:off x="380152" y="1052736"/>
            <a:ext cx="8656344" cy="3319801"/>
          </a:xfrm>
        </p:spPr>
        <p:txBody>
          <a:bodyPr/>
          <a:lstStyle/>
          <a:p>
            <a:pPr marL="0" lvl="0" indent="0" eaLnBrk="1" hangingPunct="1">
              <a:spcBef>
                <a:spcPct val="0"/>
              </a:spcBef>
              <a:spcAft>
                <a:spcPts val="2400"/>
              </a:spcAft>
              <a:buNone/>
            </a:pPr>
            <a:r>
              <a:rPr lang="en-US" altLang="en-US" sz="2400" b="1" kern="1200" dirty="0">
                <a:solidFill>
                  <a:prstClr val="black"/>
                </a:solidFill>
                <a:latin typeface="Arial" charset="0"/>
                <a:cs typeface="+mn-cs"/>
              </a:rPr>
              <a:t>The names of alkanes with substituents have three parts:</a:t>
            </a:r>
          </a:p>
          <a:p>
            <a:pPr marL="679450" indent="-222250" eaLnBrk="1" hangingPunct="1">
              <a:spcBef>
                <a:spcPct val="0"/>
              </a:spcBef>
              <a:spcAft>
                <a:spcPts val="2000"/>
              </a:spcAft>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parent name </a:t>
            </a:r>
            <a:r>
              <a:rPr lang="en-US" altLang="en-US" sz="2400" b="1" kern="1200" dirty="0">
                <a:solidFill>
                  <a:prstClr val="black"/>
                </a:solidFill>
                <a:latin typeface="Arial" charset="0"/>
                <a:cs typeface="+mn-cs"/>
              </a:rPr>
              <a:t>indicates the number of C’</a:t>
            </a:r>
            <a:r>
              <a:rPr lang="en-US" altLang="ja-JP" sz="2400" b="1" kern="1200" dirty="0">
                <a:solidFill>
                  <a:prstClr val="black"/>
                </a:solidFill>
                <a:latin typeface="Arial" charset="0"/>
                <a:cs typeface="+mn-cs"/>
              </a:rPr>
              <a:t>s in</a:t>
            </a:r>
            <a:r>
              <a:rPr lang="en-US" altLang="en-US" sz="2400" b="1" kern="1200" dirty="0">
                <a:solidFill>
                  <a:prstClr val="black"/>
                </a:solidFill>
                <a:latin typeface="Arial" charset="0"/>
                <a:cs typeface="+mn-cs"/>
              </a:rPr>
              <a:t> the longest continuous carbon chain in the molecule.</a:t>
            </a:r>
          </a:p>
          <a:p>
            <a:pPr marL="679450" indent="-222250" eaLnBrk="1" hangingPunct="1">
              <a:spcBef>
                <a:spcPct val="0"/>
              </a:spcBef>
              <a:spcAft>
                <a:spcPts val="2300"/>
              </a:spcAft>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suffix </a:t>
            </a:r>
            <a:r>
              <a:rPr lang="en-US" altLang="en-US" sz="2400" b="1" kern="1200" dirty="0">
                <a:solidFill>
                  <a:prstClr val="black"/>
                </a:solidFill>
                <a:latin typeface="Arial" charset="0"/>
                <a:cs typeface="+mn-cs"/>
              </a:rPr>
              <a:t>indicates what functional group is present.</a:t>
            </a:r>
          </a:p>
          <a:p>
            <a:pPr marL="679450" indent="-222250" eaLnBrk="1" hangingPunct="1">
              <a:spcBef>
                <a:spcPct val="0"/>
              </a:spcBef>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prefix </a:t>
            </a:r>
            <a:r>
              <a:rPr lang="en-US" altLang="en-US" sz="2400" b="1" kern="1200" dirty="0">
                <a:solidFill>
                  <a:prstClr val="black"/>
                </a:solidFill>
                <a:latin typeface="Arial" charset="0"/>
                <a:cs typeface="+mn-cs"/>
              </a:rPr>
              <a:t>tells the identity, location, and number of substituents attached to the carbon chain.</a:t>
            </a:r>
          </a:p>
        </p:txBody>
      </p:sp>
      <p:pic>
        <p:nvPicPr>
          <p:cNvPr id="19464" name="Picture 10" descr="The names of organic molecules have three parts. The prefix tells us the identity, location, and number of substituents attached to the carbon chain. The parent name indicates the number of carbons in the longest continuous carbon chain in the molecule. The suffix indicates what functional group (if any) is pres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4495800"/>
            <a:ext cx="65627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3A78-B3CD-4529-8567-51B13E38FAB9}"/>
              </a:ext>
            </a:extLst>
          </p:cNvPr>
          <p:cNvSpPr>
            <a:spLocks noGrp="1"/>
          </p:cNvSpPr>
          <p:nvPr>
            <p:ph type="title"/>
          </p:nvPr>
        </p:nvSpPr>
        <p:spPr>
          <a:xfrm>
            <a:off x="1609133" y="332365"/>
            <a:ext cx="5978816" cy="533219"/>
          </a:xfrm>
        </p:spPr>
        <p:txBody>
          <a:bodyPr/>
          <a:lstStyle/>
          <a:p>
            <a:r>
              <a:rPr lang="en-US" altLang="en-US" sz="3200" b="1" dirty="0">
                <a:solidFill>
                  <a:srgbClr val="000000"/>
                </a:solidFill>
              </a:rPr>
              <a:t>12.4	Alkane Nomenclature (2)</a:t>
            </a:r>
            <a:endParaRPr lang="en-US" dirty="0"/>
          </a:p>
        </p:txBody>
      </p:sp>
      <p:sp>
        <p:nvSpPr>
          <p:cNvPr id="8" name="Content Placeholder 6">
            <a:extLst>
              <a:ext uri="{FF2B5EF4-FFF2-40B4-BE49-F238E27FC236}">
                <a16:creationId xmlns:a16="http://schemas.microsoft.com/office/drawing/2014/main" id="{64DA8D4D-81A6-44BC-90AB-736CEB51074E}"/>
              </a:ext>
            </a:extLst>
          </p:cNvPr>
          <p:cNvSpPr>
            <a:spLocks noGrp="1"/>
          </p:cNvSpPr>
          <p:nvPr>
            <p:ph sz="quarter" idx="13"/>
          </p:nvPr>
        </p:nvSpPr>
        <p:spPr>
          <a:xfrm>
            <a:off x="2327100" y="793170"/>
            <a:ext cx="4475245" cy="572245"/>
          </a:xfrm>
        </p:spPr>
        <p:txBody>
          <a:bodyPr/>
          <a:lstStyle/>
          <a:p>
            <a:pPr marL="457200" lvl="0" indent="-457200" algn="ctr">
              <a:buFont typeface="+mj-lt"/>
              <a:buAutoNum type="alphaUcPeriod"/>
            </a:pPr>
            <a:r>
              <a:rPr lang="en-US" altLang="en-US" sz="2800" b="1" dirty="0"/>
              <a:t>Naming Substituents</a:t>
            </a:r>
            <a:endParaRPr lang="en-US" dirty="0"/>
          </a:p>
        </p:txBody>
      </p:sp>
      <p:sp>
        <p:nvSpPr>
          <p:cNvPr id="9" name="Content Placeholder 6">
            <a:extLst>
              <a:ext uri="{FF2B5EF4-FFF2-40B4-BE49-F238E27FC236}">
                <a16:creationId xmlns:a16="http://schemas.microsoft.com/office/drawing/2014/main" id="{4EDDDA07-DEE1-4DC6-A9F3-5D85B53B48CB}"/>
              </a:ext>
            </a:extLst>
          </p:cNvPr>
          <p:cNvSpPr>
            <a:spLocks noGrp="1"/>
          </p:cNvSpPr>
          <p:nvPr>
            <p:ph sz="quarter" idx="14"/>
          </p:nvPr>
        </p:nvSpPr>
        <p:spPr>
          <a:xfrm>
            <a:off x="1052513" y="1455756"/>
            <a:ext cx="7479927" cy="3886182"/>
          </a:xfrm>
        </p:spPr>
        <p:txBody>
          <a:bodyPr/>
          <a:lstStyle/>
          <a:p>
            <a:pPr marL="0" lvl="0" indent="0" eaLnBrk="1" hangingPunct="1">
              <a:spcBef>
                <a:spcPct val="0"/>
              </a:spcBef>
              <a:spcAft>
                <a:spcPts val="2900"/>
              </a:spcAft>
              <a:buNone/>
            </a:pPr>
            <a:r>
              <a:rPr lang="en-US" altLang="en-US" sz="2400" b="1" kern="1200" dirty="0">
                <a:solidFill>
                  <a:prstClr val="black"/>
                </a:solidFill>
                <a:latin typeface="Arial" charset="0"/>
                <a:cs typeface="+mn-cs"/>
              </a:rPr>
              <a:t>Carbon substituents are called </a:t>
            </a:r>
            <a:r>
              <a:rPr lang="en-US" altLang="en-US" sz="2400" b="1" kern="1200" dirty="0">
                <a:solidFill>
                  <a:srgbClr val="3366FF"/>
                </a:solidFill>
                <a:latin typeface="Arial" charset="0"/>
                <a:cs typeface="+mn-cs"/>
              </a:rPr>
              <a:t>alkyl groups</a:t>
            </a:r>
            <a:r>
              <a:rPr lang="en-US" altLang="en-US" sz="2400" b="1" kern="1200" dirty="0">
                <a:solidFill>
                  <a:prstClr val="black"/>
                </a:solidFill>
                <a:latin typeface="Arial" charset="0"/>
                <a:cs typeface="+mn-cs"/>
              </a:rPr>
              <a:t>.</a:t>
            </a:r>
          </a:p>
          <a:p>
            <a:pPr marL="0" lvl="0" indent="0" eaLnBrk="1" hangingPunct="1">
              <a:spcBef>
                <a:spcPct val="0"/>
              </a:spcBef>
              <a:spcAft>
                <a:spcPts val="3300"/>
              </a:spcAft>
              <a:buNone/>
            </a:pPr>
            <a:r>
              <a:rPr lang="en-US" altLang="en-US" sz="2400" b="1" kern="1200" dirty="0">
                <a:solidFill>
                  <a:prstClr val="black"/>
                </a:solidFill>
                <a:latin typeface="Arial" charset="0"/>
                <a:cs typeface="+mn-cs"/>
              </a:rPr>
              <a:t>An alkyl group is formed by removing 1 H from an alkane.</a:t>
            </a:r>
          </a:p>
          <a:p>
            <a:pPr marL="0" lvl="0" indent="0" eaLnBrk="1" hangingPunct="1">
              <a:spcBef>
                <a:spcPct val="0"/>
              </a:spcBef>
              <a:spcAft>
                <a:spcPts val="3500"/>
              </a:spcAft>
              <a:buNone/>
            </a:pPr>
            <a:r>
              <a:rPr lang="en-US" altLang="en-US" sz="2400" b="1" kern="1200" dirty="0">
                <a:solidFill>
                  <a:prstClr val="black"/>
                </a:solidFill>
                <a:latin typeface="Arial" charset="0"/>
                <a:cs typeface="+mn-cs"/>
              </a:rPr>
              <a:t>To name an alkyl group, change the </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r>
              <a:rPr lang="en-US" altLang="ja-JP" sz="2400" b="1" kern="1200" dirty="0">
                <a:solidFill>
                  <a:srgbClr val="3366FF"/>
                </a:solidFill>
                <a:latin typeface="Arial" charset="0"/>
                <a:cs typeface="+mn-cs"/>
              </a:rPr>
              <a:t>ane</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 ending</a:t>
            </a:r>
            <a:r>
              <a:rPr lang="en-US" altLang="en-US" sz="2400" b="1" kern="1200" dirty="0">
                <a:solidFill>
                  <a:prstClr val="black"/>
                </a:solidFill>
                <a:latin typeface="Arial" charset="0"/>
                <a:cs typeface="+mn-cs"/>
              </a:rPr>
              <a:t> of the parent alkane to </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r>
              <a:rPr lang="en-US" altLang="ja-JP" sz="2400" b="1" kern="1200" dirty="0" err="1">
                <a:solidFill>
                  <a:srgbClr val="3366FF"/>
                </a:solidFill>
                <a:latin typeface="Arial" charset="0"/>
                <a:cs typeface="+mn-cs"/>
              </a:rPr>
              <a:t>yl</a:t>
            </a:r>
            <a:r>
              <a:rPr lang="en-US" altLang="ja-JP" sz="2400" b="1" kern="1200" dirty="0">
                <a:solidFill>
                  <a:prstClr val="black"/>
                </a:solidFill>
                <a:latin typeface="Arial" charset="0"/>
                <a:cs typeface="+mn-cs"/>
              </a:rPr>
              <a:t>.</a:t>
            </a:r>
            <a:r>
              <a:rPr lang="ja-JP" altLang="en-US"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a:p>
            <a:pPr marL="0" lvl="0" indent="0" eaLnBrk="1" hangingPunct="1">
              <a:spcBef>
                <a:spcPct val="0"/>
              </a:spcBef>
              <a:buNone/>
            </a:pPr>
            <a:r>
              <a:rPr lang="en-US" altLang="en-US" sz="2400" b="1" kern="1200" dirty="0">
                <a:solidFill>
                  <a:prstClr val="black"/>
                </a:solidFill>
                <a:latin typeface="Arial" charset="0"/>
                <a:cs typeface="+mn-cs"/>
              </a:rPr>
              <a:t>Each alkyl group has a bond that can then be </a:t>
            </a:r>
            <a:r>
              <a:rPr lang="en-US" altLang="en-US" sz="2400" b="1" kern="1200" dirty="0">
                <a:solidFill>
                  <a:srgbClr val="3366FF"/>
                </a:solidFill>
                <a:latin typeface="Arial" charset="0"/>
                <a:cs typeface="+mn-cs"/>
              </a:rPr>
              <a:t>attached to something else</a:t>
            </a:r>
            <a:r>
              <a:rPr lang="en-US" altLang="en-US" sz="2400" b="1" kern="1200" dirty="0">
                <a:solidFill>
                  <a:prstClr val="black"/>
                </a:solidFill>
                <a:latin typeface="Arial" charset="0"/>
                <a:cs typeface="+mn-c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1E49-8A2F-438D-9AAC-4827E224CA57}"/>
              </a:ext>
            </a:extLst>
          </p:cNvPr>
          <p:cNvSpPr>
            <a:spLocks noGrp="1"/>
          </p:cNvSpPr>
          <p:nvPr>
            <p:ph type="title"/>
          </p:nvPr>
        </p:nvSpPr>
        <p:spPr>
          <a:xfrm>
            <a:off x="2261692" y="191373"/>
            <a:ext cx="4664149" cy="760097"/>
          </a:xfrm>
        </p:spPr>
        <p:txBody>
          <a:bodyPr/>
          <a:lstStyle/>
          <a:p>
            <a:r>
              <a:rPr lang="en-US" altLang="en-US" sz="3200" b="1" dirty="0">
                <a:solidFill>
                  <a:srgbClr val="000000"/>
                </a:solidFill>
              </a:rPr>
              <a:t>12.1 Introduction (1)</a:t>
            </a:r>
            <a:endParaRPr lang="en-US" dirty="0"/>
          </a:p>
        </p:txBody>
      </p:sp>
      <p:sp>
        <p:nvSpPr>
          <p:cNvPr id="10" name="Content Placeholder 6">
            <a:extLst>
              <a:ext uri="{FF2B5EF4-FFF2-40B4-BE49-F238E27FC236}">
                <a16:creationId xmlns:a16="http://schemas.microsoft.com/office/drawing/2014/main" id="{51F45615-8714-490E-9D16-C039265BE9B5}"/>
              </a:ext>
            </a:extLst>
          </p:cNvPr>
          <p:cNvSpPr>
            <a:spLocks noGrp="1"/>
          </p:cNvSpPr>
          <p:nvPr>
            <p:ph sz="quarter" idx="13"/>
          </p:nvPr>
        </p:nvSpPr>
        <p:spPr>
          <a:xfrm>
            <a:off x="825382" y="1047403"/>
            <a:ext cx="7275010" cy="3470623"/>
          </a:xfrm>
        </p:spPr>
        <p:txBody>
          <a:bodyPr/>
          <a:lstStyle/>
          <a:p>
            <a:pPr marL="0" lvl="0" indent="0" eaLnBrk="1" hangingPunct="1">
              <a:spcBef>
                <a:spcPct val="0"/>
              </a:spcBef>
              <a:buNone/>
            </a:pPr>
            <a:r>
              <a:rPr lang="en-US" altLang="en-US" sz="2400" b="1" kern="1200" dirty="0">
                <a:solidFill>
                  <a:srgbClr val="3366FF"/>
                </a:solidFill>
                <a:latin typeface="Arial" panose="020B0604020202020204" pitchFamily="34" charset="0"/>
                <a:cs typeface="Arial" panose="020B0604020202020204" pitchFamily="34" charset="0"/>
              </a:rPr>
              <a:t>Alkanes </a:t>
            </a:r>
            <a:r>
              <a:rPr lang="en-US" altLang="en-US" sz="2400" b="1" kern="1200" dirty="0">
                <a:solidFill>
                  <a:prstClr val="black"/>
                </a:solidFill>
                <a:latin typeface="Arial" panose="020B0604020202020204" pitchFamily="34" charset="0"/>
                <a:cs typeface="Arial" panose="020B0604020202020204" pitchFamily="34" charset="0"/>
              </a:rPr>
              <a:t>are hydrocarbons having only </a:t>
            </a:r>
            <a:r>
              <a:rPr lang="en-US" altLang="en-US" sz="2400" b="1" kern="1200" dirty="0">
                <a:solidFill>
                  <a:srgbClr val="3366FF"/>
                </a:solidFill>
                <a:latin typeface="Arial" panose="020B0604020202020204" pitchFamily="34" charset="0"/>
                <a:cs typeface="Arial" panose="020B0604020202020204" pitchFamily="34" charset="0"/>
              </a:rPr>
              <a:t>C–C</a:t>
            </a:r>
            <a:r>
              <a:rPr lang="en-US" altLang="en-US" sz="2400" b="1" kern="1200" dirty="0">
                <a:solidFill>
                  <a:prstClr val="black"/>
                </a:solidFill>
                <a:latin typeface="Arial" panose="020B0604020202020204" pitchFamily="34" charset="0"/>
                <a:cs typeface="Arial" panose="020B0604020202020204" pitchFamily="34" charset="0"/>
              </a:rPr>
              <a:t> and </a:t>
            </a:r>
          </a:p>
          <a:p>
            <a:pPr marL="0" lvl="0" indent="0" eaLnBrk="1" hangingPunct="1">
              <a:spcBef>
                <a:spcPct val="0"/>
              </a:spcBef>
              <a:spcAft>
                <a:spcPts val="1500"/>
              </a:spcAft>
              <a:buNone/>
            </a:pPr>
            <a:r>
              <a:rPr lang="en-US" altLang="en-US" sz="2400" b="1" kern="1200" dirty="0">
                <a:solidFill>
                  <a:srgbClr val="3366FF"/>
                </a:solidFill>
                <a:latin typeface="Arial" panose="020B0604020202020204" pitchFamily="34" charset="0"/>
                <a:cs typeface="Arial" panose="020B0604020202020204" pitchFamily="34" charset="0"/>
              </a:rPr>
              <a:t>C–H</a:t>
            </a:r>
            <a:r>
              <a:rPr lang="en-US" altLang="en-US" sz="2400" b="1" kern="1200" dirty="0">
                <a:solidFill>
                  <a:prstClr val="black"/>
                </a:solidFill>
                <a:latin typeface="Arial" panose="020B0604020202020204" pitchFamily="34" charset="0"/>
                <a:cs typeface="Arial" panose="020B0604020202020204" pitchFamily="34" charset="0"/>
              </a:rPr>
              <a:t> </a:t>
            </a:r>
            <a:r>
              <a:rPr lang="en-US" altLang="en-US" sz="2400" b="1" kern="1200" dirty="0">
                <a:solidFill>
                  <a:srgbClr val="3366FF"/>
                </a:solidFill>
                <a:latin typeface="Arial" panose="020B0604020202020204" pitchFamily="34" charset="0"/>
                <a:cs typeface="Arial" panose="020B0604020202020204" pitchFamily="34" charset="0"/>
              </a:rPr>
              <a:t>single</a:t>
            </a:r>
            <a:r>
              <a:rPr lang="en-US" altLang="en-US" sz="2400" b="1" kern="1200" dirty="0">
                <a:solidFill>
                  <a:prstClr val="black"/>
                </a:solidFill>
                <a:latin typeface="Arial" panose="020B0604020202020204" pitchFamily="34" charset="0"/>
                <a:cs typeface="Arial" panose="020B0604020202020204" pitchFamily="34" charset="0"/>
              </a:rPr>
              <a:t> </a:t>
            </a:r>
            <a:r>
              <a:rPr lang="en-US" altLang="en-US" sz="2400" b="1" kern="1200" dirty="0">
                <a:solidFill>
                  <a:srgbClr val="3366FF"/>
                </a:solidFill>
                <a:latin typeface="Arial" panose="020B0604020202020204" pitchFamily="34" charset="0"/>
                <a:cs typeface="Arial" panose="020B0604020202020204" pitchFamily="34" charset="0"/>
              </a:rPr>
              <a:t>bonds</a:t>
            </a:r>
            <a:r>
              <a:rPr lang="en-US" altLang="en-US" sz="2400" b="1" kern="1200" dirty="0">
                <a:solidFill>
                  <a:prstClr val="black"/>
                </a:solidFill>
                <a:latin typeface="Arial" panose="020B0604020202020204" pitchFamily="34" charset="0"/>
                <a:cs typeface="Arial" panose="020B0604020202020204" pitchFamily="34" charset="0"/>
              </a:rPr>
              <a:t>.</a:t>
            </a:r>
          </a:p>
          <a:p>
            <a:pPr marL="457200" indent="-222250" eaLnBrk="1" hangingPunct="1">
              <a:spcBef>
                <a:spcPct val="0"/>
              </a:spcBef>
              <a:spcAft>
                <a:spcPts val="1000"/>
              </a:spcAft>
            </a:pPr>
            <a:r>
              <a:rPr lang="en-US" altLang="en-US" sz="2400" b="1" kern="1200" dirty="0">
                <a:solidFill>
                  <a:prstClr val="black"/>
                </a:solidFill>
                <a:latin typeface="Arial" panose="020B0604020202020204" pitchFamily="34" charset="0"/>
                <a:cs typeface="Arial" panose="020B0604020202020204" pitchFamily="34" charset="0"/>
              </a:rPr>
              <a:t>Alkanes that contain chains of C atoms but </a:t>
            </a:r>
            <a:r>
              <a:rPr lang="en-US" altLang="en-US" sz="2400" b="1" kern="1200" dirty="0">
                <a:solidFill>
                  <a:srgbClr val="3366FF"/>
                </a:solidFill>
                <a:latin typeface="Arial" panose="020B0604020202020204" pitchFamily="34" charset="0"/>
                <a:cs typeface="Arial" panose="020B0604020202020204" pitchFamily="34" charset="0"/>
              </a:rPr>
              <a:t>no rings </a:t>
            </a:r>
            <a:r>
              <a:rPr lang="en-US" altLang="en-US" sz="2400" b="1" kern="1200" dirty="0">
                <a:solidFill>
                  <a:prstClr val="black"/>
                </a:solidFill>
                <a:latin typeface="Arial" panose="020B0604020202020204" pitchFamily="34" charset="0"/>
                <a:cs typeface="Arial" panose="020B0604020202020204" pitchFamily="34" charset="0"/>
              </a:rPr>
              <a:t>are </a:t>
            </a:r>
            <a:r>
              <a:rPr lang="en-US" altLang="en-US" sz="2400" b="1" kern="1200" dirty="0">
                <a:solidFill>
                  <a:srgbClr val="3366FF"/>
                </a:solidFill>
                <a:latin typeface="Arial" panose="020B0604020202020204" pitchFamily="34" charset="0"/>
                <a:cs typeface="Arial" panose="020B0604020202020204" pitchFamily="34" charset="0"/>
              </a:rPr>
              <a:t>acyclic alkanes </a:t>
            </a:r>
            <a:r>
              <a:rPr lang="en-US" altLang="en-US" sz="2400" b="1" kern="1200" dirty="0">
                <a:solidFill>
                  <a:prstClr val="black"/>
                </a:solidFill>
                <a:latin typeface="Arial" panose="020B0604020202020204" pitchFamily="34" charset="0"/>
                <a:cs typeface="Arial" panose="020B0604020202020204" pitchFamily="34" charset="0"/>
              </a:rPr>
              <a:t>and have the general formula </a:t>
            </a:r>
            <a:r>
              <a:rPr lang="en-US" altLang="en-US" sz="2400" b="1" i="0" kern="1200" dirty="0">
                <a:solidFill>
                  <a:srgbClr val="3366FF"/>
                </a:solidFill>
                <a:latin typeface="Arial" panose="020B0604020202020204" pitchFamily="34" charset="0"/>
                <a:cs typeface="Arial" panose="020B0604020202020204" pitchFamily="34" charset="0"/>
              </a:rPr>
              <a:t>C</a:t>
            </a:r>
            <a:r>
              <a:rPr lang="en-US" altLang="en-US" sz="2400" b="1" i="1" kern="1200" baseline="-25000" dirty="0">
                <a:solidFill>
                  <a:srgbClr val="3366FF"/>
                </a:solidFill>
                <a:latin typeface="Arial" panose="020B0604020202020204" pitchFamily="34" charset="0"/>
                <a:cs typeface="Arial" panose="020B0604020202020204" pitchFamily="34" charset="0"/>
              </a:rPr>
              <a:t>n</a:t>
            </a:r>
            <a:r>
              <a:rPr lang="en-US" altLang="en-US" sz="2400" b="1" i="0" kern="1200" dirty="0">
                <a:solidFill>
                  <a:srgbClr val="3366FF"/>
                </a:solidFill>
                <a:latin typeface="Arial" panose="020B0604020202020204" pitchFamily="34" charset="0"/>
                <a:cs typeface="Arial" panose="020B0604020202020204" pitchFamily="34" charset="0"/>
              </a:rPr>
              <a:t>H</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i="1" kern="1200" baseline="-25000" dirty="0">
                <a:solidFill>
                  <a:srgbClr val="3366FF"/>
                </a:solidFill>
                <a:latin typeface="Arial" panose="020B0604020202020204" pitchFamily="34" charset="0"/>
                <a:cs typeface="Arial" panose="020B0604020202020204" pitchFamily="34" charset="0"/>
              </a:rPr>
              <a:t>n</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i="0" kern="1200" dirty="0">
                <a:latin typeface="Arial" panose="020B0604020202020204" pitchFamily="34" charset="0"/>
                <a:cs typeface="Arial" panose="020B0604020202020204" pitchFamily="34" charset="0"/>
              </a:rPr>
              <a:t>.</a:t>
            </a:r>
            <a:endParaRPr lang="en-US" altLang="en-US" sz="2400" b="1" kern="1200" dirty="0">
              <a:latin typeface="Arial" panose="020B0604020202020204" pitchFamily="34" charset="0"/>
              <a:cs typeface="Arial" panose="020B0604020202020204" pitchFamily="34" charset="0"/>
            </a:endParaRPr>
          </a:p>
          <a:p>
            <a:pPr marL="457200" indent="-222250" eaLnBrk="1" hangingPunct="1">
              <a:spcBef>
                <a:spcPct val="0"/>
              </a:spcBef>
            </a:pPr>
            <a:r>
              <a:rPr lang="en-US" altLang="en-US" sz="2400" b="1" kern="1200" dirty="0">
                <a:solidFill>
                  <a:prstClr val="black"/>
                </a:solidFill>
                <a:latin typeface="Arial" panose="020B0604020202020204" pitchFamily="34" charset="0"/>
                <a:cs typeface="Arial" panose="020B0604020202020204" pitchFamily="34" charset="0"/>
              </a:rPr>
              <a:t>Acyclic alkanes are called </a:t>
            </a:r>
            <a:r>
              <a:rPr lang="en-US" altLang="en-US" sz="2400" b="1" kern="1200" dirty="0">
                <a:solidFill>
                  <a:srgbClr val="3366FF"/>
                </a:solidFill>
                <a:latin typeface="Arial" panose="020B0604020202020204" pitchFamily="34" charset="0"/>
                <a:cs typeface="Arial" panose="020B0604020202020204" pitchFamily="34" charset="0"/>
              </a:rPr>
              <a:t>saturated alkanes </a:t>
            </a:r>
            <a:r>
              <a:rPr lang="en-US" altLang="en-US" sz="2400" b="1" kern="1200" dirty="0">
                <a:solidFill>
                  <a:prstClr val="black"/>
                </a:solidFill>
                <a:latin typeface="Arial" panose="020B0604020202020204" pitchFamily="34" charset="0"/>
                <a:cs typeface="Arial" panose="020B0604020202020204" pitchFamily="34" charset="0"/>
              </a:rPr>
              <a:t>because they have the maximum number of H atoms per C atom.</a:t>
            </a:r>
            <a:endParaRPr lang="en-US" dirty="0">
              <a:latin typeface="Arial" panose="020B0604020202020204" pitchFamily="34" charset="0"/>
              <a:cs typeface="Arial" panose="020B0604020202020204" pitchFamily="34" charset="0"/>
            </a:endParaRPr>
          </a:p>
        </p:txBody>
      </p:sp>
      <p:pic>
        <p:nvPicPr>
          <p:cNvPr id="3079" name="Picture 9" descr="Undecane is an acyclic alkane with molecular formula C11H24. The ball-and-stick model is also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4595813"/>
            <a:ext cx="46942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3D877C-4208-4F7D-BD0C-B71DB5536752}"/>
              </a:ext>
            </a:extLst>
          </p:cNvPr>
          <p:cNvSpPr>
            <a:spLocks noGrp="1"/>
          </p:cNvSpPr>
          <p:nvPr>
            <p:ph type="title"/>
          </p:nvPr>
        </p:nvSpPr>
        <p:spPr>
          <a:xfrm>
            <a:off x="1597353" y="333408"/>
            <a:ext cx="5993330" cy="530495"/>
          </a:xfrm>
        </p:spPr>
        <p:txBody>
          <a:bodyPr/>
          <a:lstStyle/>
          <a:p>
            <a:r>
              <a:rPr lang="en-US" altLang="en-US" sz="3200" b="1" dirty="0">
                <a:solidFill>
                  <a:srgbClr val="000000"/>
                </a:solidFill>
              </a:rPr>
              <a:t>12.4	Alkane Nomenclature (3)</a:t>
            </a:r>
            <a:endParaRPr lang="en-US" dirty="0"/>
          </a:p>
        </p:txBody>
      </p:sp>
      <p:sp>
        <p:nvSpPr>
          <p:cNvPr id="5" name="Content Placeholder 6">
            <a:extLst>
              <a:ext uri="{FF2B5EF4-FFF2-40B4-BE49-F238E27FC236}">
                <a16:creationId xmlns:a16="http://schemas.microsoft.com/office/drawing/2014/main" id="{30E1C0CB-CE9F-4903-B9CC-E501D934C475}"/>
              </a:ext>
            </a:extLst>
          </p:cNvPr>
          <p:cNvSpPr>
            <a:spLocks noGrp="1"/>
          </p:cNvSpPr>
          <p:nvPr>
            <p:ph sz="quarter" idx="13"/>
          </p:nvPr>
        </p:nvSpPr>
        <p:spPr>
          <a:xfrm>
            <a:off x="2252455" y="793732"/>
            <a:ext cx="4652267" cy="575890"/>
          </a:xfrm>
        </p:spPr>
        <p:txBody>
          <a:bodyPr/>
          <a:lstStyle/>
          <a:p>
            <a:pPr marL="457200" lvl="0" indent="-457200" algn="ctr">
              <a:buFont typeface="+mj-lt"/>
              <a:buAutoNum type="alphaUcPeriod"/>
            </a:pPr>
            <a:r>
              <a:rPr lang="en-US" altLang="en-US" sz="2800" b="1" dirty="0">
                <a:solidFill>
                  <a:srgbClr val="000000"/>
                </a:solidFill>
              </a:rPr>
              <a:t>Naming Substituents</a:t>
            </a:r>
            <a:endParaRPr lang="en-US" dirty="0"/>
          </a:p>
        </p:txBody>
      </p:sp>
      <p:pic>
        <p:nvPicPr>
          <p:cNvPr id="21508" name="Picture 1" descr="Removing one hydrogen from methane forms methyl. Removing one hydrogen from ehtane forms ethy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860742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3D63-E280-485A-9BD2-BD8E3D2E451E}"/>
              </a:ext>
            </a:extLst>
          </p:cNvPr>
          <p:cNvSpPr>
            <a:spLocks noGrp="1"/>
          </p:cNvSpPr>
          <p:nvPr>
            <p:ph type="title"/>
          </p:nvPr>
        </p:nvSpPr>
        <p:spPr>
          <a:xfrm>
            <a:off x="1584162" y="274638"/>
            <a:ext cx="5978816" cy="655465"/>
          </a:xfrm>
        </p:spPr>
        <p:txBody>
          <a:bodyPr/>
          <a:lstStyle/>
          <a:p>
            <a:r>
              <a:rPr lang="en-US" altLang="en-US" sz="3200" b="1" dirty="0">
                <a:solidFill>
                  <a:srgbClr val="000000"/>
                </a:solidFill>
              </a:rPr>
              <a:t>12.4	Alkane Nomenclature (4)</a:t>
            </a:r>
            <a:endParaRPr lang="en-US" dirty="0"/>
          </a:p>
        </p:txBody>
      </p:sp>
      <p:sp>
        <p:nvSpPr>
          <p:cNvPr id="5" name="Content Placeholder 6">
            <a:extLst>
              <a:ext uri="{FF2B5EF4-FFF2-40B4-BE49-F238E27FC236}">
                <a16:creationId xmlns:a16="http://schemas.microsoft.com/office/drawing/2014/main" id="{2E0FB2AF-BFE6-4383-8136-7A46BAF385F3}"/>
              </a:ext>
            </a:extLst>
          </p:cNvPr>
          <p:cNvSpPr>
            <a:spLocks noGrp="1"/>
          </p:cNvSpPr>
          <p:nvPr>
            <p:ph sz="quarter" idx="13"/>
          </p:nvPr>
        </p:nvSpPr>
        <p:spPr>
          <a:xfrm>
            <a:off x="2383657" y="805898"/>
            <a:ext cx="4382675" cy="653688"/>
          </a:xfrm>
        </p:spPr>
        <p:txBody>
          <a:bodyPr/>
          <a:lstStyle/>
          <a:p>
            <a:pPr marL="457200" lvl="0" indent="-457200" algn="ctr">
              <a:buFont typeface="+mj-lt"/>
              <a:buAutoNum type="alphaUcPeriod"/>
            </a:pPr>
            <a:r>
              <a:rPr lang="en-US" altLang="en-US" sz="2800" b="1" dirty="0">
                <a:solidFill>
                  <a:srgbClr val="000000"/>
                </a:solidFill>
              </a:rPr>
              <a:t>Naming Substituents</a:t>
            </a:r>
            <a:endParaRPr lang="en-US" dirty="0"/>
          </a:p>
        </p:txBody>
      </p:sp>
      <p:sp>
        <p:nvSpPr>
          <p:cNvPr id="3" name="Content Placeholder 2">
            <a:extLst>
              <a:ext uri="{FF2B5EF4-FFF2-40B4-BE49-F238E27FC236}">
                <a16:creationId xmlns:a16="http://schemas.microsoft.com/office/drawing/2014/main" id="{F4663207-C45C-48F5-8B1C-FBA589079CDA}"/>
              </a:ext>
            </a:extLst>
          </p:cNvPr>
          <p:cNvSpPr>
            <a:spLocks noGrp="1"/>
          </p:cNvSpPr>
          <p:nvPr>
            <p:ph sz="quarter" idx="30"/>
          </p:nvPr>
        </p:nvSpPr>
        <p:spPr>
          <a:xfrm>
            <a:off x="878384" y="2636912"/>
            <a:ext cx="4125664" cy="314882"/>
          </a:xfrm>
        </p:spPr>
        <p:txBody>
          <a:bodyPr/>
          <a:lstStyle/>
          <a:p>
            <a:pPr marL="0" indent="0">
              <a:buNone/>
            </a:pPr>
            <a:r>
              <a:rPr lang="en-US" sz="1500" b="1" dirty="0"/>
              <a:t>Table 12.2 Some Common Alkyl Groups</a:t>
            </a:r>
          </a:p>
        </p:txBody>
      </p:sp>
      <p:graphicFrame>
        <p:nvGraphicFramePr>
          <p:cNvPr id="28" name="Table Placeholder 27">
            <a:extLst>
              <a:ext uri="{FF2B5EF4-FFF2-40B4-BE49-F238E27FC236}">
                <a16:creationId xmlns:a16="http://schemas.microsoft.com/office/drawing/2014/main" id="{0D8B1390-E54A-4677-9F47-BED94DF25663}"/>
              </a:ext>
            </a:extLst>
          </p:cNvPr>
          <p:cNvGraphicFramePr>
            <a:graphicFrameLocks noGrp="1"/>
          </p:cNvGraphicFramePr>
          <p:nvPr>
            <p:ph type="tbl" sz="quarter" idx="31"/>
            <p:extLst>
              <p:ext uri="{D42A27DB-BD31-4B8C-83A1-F6EECF244321}">
                <p14:modId xmlns:p14="http://schemas.microsoft.com/office/powerpoint/2010/main" val="2330549202"/>
              </p:ext>
            </p:extLst>
          </p:nvPr>
        </p:nvGraphicFramePr>
        <p:xfrm>
          <a:off x="930675" y="2951794"/>
          <a:ext cx="7495969" cy="2317934"/>
        </p:xfrm>
        <a:graphic>
          <a:graphicData uri="http://schemas.openxmlformats.org/drawingml/2006/table">
            <a:tbl>
              <a:tblPr firstRow="1" bandRow="1">
                <a:tableStyleId>{5C22544A-7EE6-4342-B048-85BDC9FD1C3A}</a:tableStyleId>
              </a:tblPr>
              <a:tblGrid>
                <a:gridCol w="2098632">
                  <a:extLst>
                    <a:ext uri="{9D8B030D-6E8A-4147-A177-3AD203B41FA5}">
                      <a16:colId xmlns:a16="http://schemas.microsoft.com/office/drawing/2014/main" val="3403796426"/>
                    </a:ext>
                  </a:extLst>
                </a:gridCol>
                <a:gridCol w="3542589">
                  <a:extLst>
                    <a:ext uri="{9D8B030D-6E8A-4147-A177-3AD203B41FA5}">
                      <a16:colId xmlns:a16="http://schemas.microsoft.com/office/drawing/2014/main" val="50569214"/>
                    </a:ext>
                  </a:extLst>
                </a:gridCol>
                <a:gridCol w="1854748">
                  <a:extLst>
                    <a:ext uri="{9D8B030D-6E8A-4147-A177-3AD203B41FA5}">
                      <a16:colId xmlns:a16="http://schemas.microsoft.com/office/drawing/2014/main" val="2406779324"/>
                    </a:ext>
                  </a:extLst>
                </a:gridCol>
              </a:tblGrid>
              <a:tr h="358867">
                <a:tc>
                  <a:txBody>
                    <a:bodyPr/>
                    <a:lstStyle/>
                    <a:p>
                      <a:pPr algn="ctr"/>
                      <a:r>
                        <a:rPr lang="en-US" sz="1500" i="0" dirty="0">
                          <a:solidFill>
                            <a:schemeClr val="tx1"/>
                          </a:solidFill>
                        </a:rPr>
                        <a:t>Number</a:t>
                      </a:r>
                      <a:r>
                        <a:rPr lang="en-US" sz="1500" i="0" baseline="0" dirty="0">
                          <a:solidFill>
                            <a:schemeClr val="tx1"/>
                          </a:solidFill>
                        </a:rPr>
                        <a:t> of C’s</a:t>
                      </a:r>
                      <a:endParaRPr lang="en-US" sz="1500" i="0" dirty="0">
                        <a:solidFill>
                          <a:schemeClr val="tx1"/>
                        </a:solidFill>
                      </a:endParaRPr>
                    </a:p>
                  </a:txBody>
                  <a:tcPr marL="94211" marR="9421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i="0" dirty="0">
                          <a:solidFill>
                            <a:schemeClr val="tx1"/>
                          </a:solidFill>
                        </a:rPr>
                        <a:t>Structure</a:t>
                      </a:r>
                    </a:p>
                  </a:txBody>
                  <a:tcPr marL="942107" marR="942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tx1"/>
                          </a:solidFill>
                        </a:rPr>
                        <a:t>Name</a:t>
                      </a:r>
                    </a:p>
                  </a:txBody>
                  <a:tcPr marL="94211" marR="9421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689927"/>
                  </a:ext>
                </a:extLst>
              </a:tr>
              <a:tr h="280994">
                <a:tc>
                  <a:txBody>
                    <a:bodyPr/>
                    <a:lstStyle/>
                    <a:p>
                      <a:pPr algn="ctr"/>
                      <a:r>
                        <a:rPr lang="en-US" sz="1500" i="0" dirty="0">
                          <a:solidFill>
                            <a:schemeClr val="tx1"/>
                          </a:solidFill>
                        </a:rPr>
                        <a:t>1</a:t>
                      </a:r>
                    </a:p>
                  </a:txBody>
                  <a:tcPr marL="94211" marR="9421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3</a:t>
                      </a:r>
                      <a:r>
                        <a:rPr lang="en-US" sz="1500" b="0" i="0" dirty="0">
                          <a:solidFill>
                            <a:schemeClr val="tx1"/>
                          </a:solidFill>
                          <a:latin typeface="Arial" panose="020B0604020202020204" pitchFamily="34" charset="0"/>
                          <a:cs typeface="Arial" panose="020B0604020202020204" pitchFamily="34" charset="0"/>
                        </a:rPr>
                        <a:t>−</a:t>
                      </a:r>
                      <a:endParaRPr lang="en-US" sz="1500" i="0" dirty="0">
                        <a:solidFill>
                          <a:schemeClr val="tx1"/>
                        </a:solidFill>
                        <a:latin typeface="Arial" panose="020B0604020202020204" pitchFamily="34" charset="0"/>
                        <a:cs typeface="Arial" panose="020B0604020202020204" pitchFamily="34" charset="0"/>
                      </a:endParaRPr>
                    </a:p>
                  </a:txBody>
                  <a:tcPr marL="942107" marR="942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6738" indent="0" algn="l"/>
                      <a:r>
                        <a:rPr lang="en-US" sz="1500" i="0" dirty="0">
                          <a:solidFill>
                            <a:schemeClr val="tx1"/>
                          </a:solidFill>
                        </a:rPr>
                        <a:t>methyl</a:t>
                      </a:r>
                    </a:p>
                  </a:txBody>
                  <a:tcPr marL="94211" marR="9421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865135"/>
                  </a:ext>
                </a:extLst>
              </a:tr>
              <a:tr h="281488">
                <a:tc>
                  <a:txBody>
                    <a:bodyPr/>
                    <a:lstStyle/>
                    <a:p>
                      <a:pPr algn="ctr"/>
                      <a:r>
                        <a:rPr lang="en-US" sz="1500" i="0" dirty="0">
                          <a:solidFill>
                            <a:schemeClr val="tx1"/>
                          </a:solidFill>
                        </a:rPr>
                        <a:t>2</a:t>
                      </a:r>
                    </a:p>
                  </a:txBody>
                  <a:tcPr marL="94211" marR="9421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3</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a:t>
                      </a:r>
                      <a:endParaRPr lang="en-US" sz="1500" i="0" dirty="0">
                        <a:solidFill>
                          <a:schemeClr val="tx1"/>
                        </a:solidFill>
                        <a:latin typeface="Arial" panose="020B0604020202020204" pitchFamily="34" charset="0"/>
                        <a:cs typeface="Arial" panose="020B0604020202020204" pitchFamily="34" charset="0"/>
                      </a:endParaRPr>
                    </a:p>
                  </a:txBody>
                  <a:tcPr marL="942107" marR="942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6738" indent="0" algn="l"/>
                      <a:r>
                        <a:rPr lang="en-US" sz="1500" i="0" dirty="0">
                          <a:solidFill>
                            <a:schemeClr val="tx1"/>
                          </a:solidFill>
                        </a:rPr>
                        <a:t>ethyl</a:t>
                      </a:r>
                    </a:p>
                  </a:txBody>
                  <a:tcPr marL="94211" marR="9421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13130"/>
                  </a:ext>
                </a:extLst>
              </a:tr>
              <a:tr h="249480">
                <a:tc>
                  <a:txBody>
                    <a:bodyPr/>
                    <a:lstStyle/>
                    <a:p>
                      <a:pPr algn="ctr"/>
                      <a:r>
                        <a:rPr lang="en-US" sz="1500" i="0" dirty="0">
                          <a:solidFill>
                            <a:schemeClr val="tx1"/>
                          </a:solidFill>
                        </a:rPr>
                        <a:t>3</a:t>
                      </a:r>
                    </a:p>
                  </a:txBody>
                  <a:tcPr marL="94211" marR="9421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3</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a:t>
                      </a:r>
                      <a:endParaRPr lang="en-US" sz="1500" i="0" dirty="0">
                        <a:solidFill>
                          <a:schemeClr val="tx1"/>
                        </a:solidFill>
                        <a:latin typeface="Arial" panose="020B0604020202020204" pitchFamily="34" charset="0"/>
                        <a:cs typeface="Arial" panose="020B0604020202020204" pitchFamily="34" charset="0"/>
                      </a:endParaRPr>
                    </a:p>
                  </a:txBody>
                  <a:tcPr marL="942107" marR="942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6738" indent="0" algn="l"/>
                      <a:r>
                        <a:rPr lang="en-US" sz="1500" i="0" dirty="0">
                          <a:solidFill>
                            <a:schemeClr val="tx1"/>
                          </a:solidFill>
                        </a:rPr>
                        <a:t>propyl</a:t>
                      </a:r>
                    </a:p>
                  </a:txBody>
                  <a:tcPr marL="94211" marR="9421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170865"/>
                  </a:ext>
                </a:extLst>
              </a:tr>
              <a:tr h="289480">
                <a:tc>
                  <a:txBody>
                    <a:bodyPr/>
                    <a:lstStyle/>
                    <a:p>
                      <a:pPr algn="ctr"/>
                      <a:r>
                        <a:rPr lang="en-US" sz="1500" i="0" dirty="0">
                          <a:solidFill>
                            <a:schemeClr val="tx1"/>
                          </a:solidFill>
                        </a:rPr>
                        <a:t>4</a:t>
                      </a:r>
                    </a:p>
                  </a:txBody>
                  <a:tcPr marL="94211" marR="9421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3</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a:t>
                      </a:r>
                      <a:endParaRPr lang="en-US" sz="1500" i="0" dirty="0">
                        <a:solidFill>
                          <a:schemeClr val="tx1"/>
                        </a:solidFill>
                        <a:latin typeface="Arial" panose="020B0604020202020204" pitchFamily="34" charset="0"/>
                        <a:cs typeface="Arial" panose="020B0604020202020204" pitchFamily="34" charset="0"/>
                      </a:endParaRPr>
                    </a:p>
                  </a:txBody>
                  <a:tcPr marL="942107" marR="942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6738" indent="0" algn="l"/>
                      <a:r>
                        <a:rPr lang="en-US" sz="1500" i="0" dirty="0">
                          <a:solidFill>
                            <a:schemeClr val="tx1"/>
                          </a:solidFill>
                        </a:rPr>
                        <a:t>butyl</a:t>
                      </a:r>
                    </a:p>
                  </a:txBody>
                  <a:tcPr marL="94211" marR="9421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941383"/>
                  </a:ext>
                </a:extLst>
              </a:tr>
              <a:tr h="257472">
                <a:tc>
                  <a:txBody>
                    <a:bodyPr/>
                    <a:lstStyle/>
                    <a:p>
                      <a:pPr algn="ctr"/>
                      <a:r>
                        <a:rPr lang="en-US" sz="1500" i="0" dirty="0">
                          <a:solidFill>
                            <a:schemeClr val="tx1"/>
                          </a:solidFill>
                        </a:rPr>
                        <a:t>5</a:t>
                      </a:r>
                    </a:p>
                  </a:txBody>
                  <a:tcPr marL="94211" marR="9421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3</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a:t>
                      </a:r>
                      <a:endParaRPr lang="en-US" sz="1500" i="0" dirty="0">
                        <a:solidFill>
                          <a:schemeClr val="tx1"/>
                        </a:solidFill>
                        <a:latin typeface="Arial" panose="020B0604020202020204" pitchFamily="34" charset="0"/>
                        <a:cs typeface="Arial" panose="020B0604020202020204" pitchFamily="34" charset="0"/>
                      </a:endParaRPr>
                    </a:p>
                  </a:txBody>
                  <a:tcPr marL="942107" marR="942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6738" indent="0" algn="l"/>
                      <a:r>
                        <a:rPr lang="en-US" sz="1500" i="0" dirty="0">
                          <a:solidFill>
                            <a:schemeClr val="tx1"/>
                          </a:solidFill>
                        </a:rPr>
                        <a:t>pentyl</a:t>
                      </a:r>
                    </a:p>
                  </a:txBody>
                  <a:tcPr marL="94211" marR="9421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083864"/>
                  </a:ext>
                </a:extLst>
              </a:tr>
              <a:tr h="358867">
                <a:tc>
                  <a:txBody>
                    <a:bodyPr/>
                    <a:lstStyle/>
                    <a:p>
                      <a:pPr algn="ctr"/>
                      <a:r>
                        <a:rPr lang="en-US" sz="1500" i="0" dirty="0">
                          <a:solidFill>
                            <a:schemeClr val="tx1"/>
                          </a:solidFill>
                        </a:rPr>
                        <a:t>6</a:t>
                      </a:r>
                    </a:p>
                  </a:txBody>
                  <a:tcPr marL="94211" marR="9421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3</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CH</a:t>
                      </a:r>
                      <a:r>
                        <a:rPr lang="en-US" sz="1500" b="0" i="0" baseline="-25000" dirty="0">
                          <a:solidFill>
                            <a:schemeClr val="tx1"/>
                          </a:solidFill>
                          <a:latin typeface="Arial" panose="020B0604020202020204" pitchFamily="34" charset="0"/>
                          <a:cs typeface="Arial" panose="020B0604020202020204" pitchFamily="34" charset="0"/>
                        </a:rPr>
                        <a:t>2</a:t>
                      </a:r>
                      <a:r>
                        <a:rPr lang="en-US" sz="1500" b="0" i="0" dirty="0">
                          <a:solidFill>
                            <a:schemeClr val="tx1"/>
                          </a:solidFill>
                          <a:latin typeface="Arial" panose="020B0604020202020204" pitchFamily="34" charset="0"/>
                          <a:cs typeface="Arial" panose="020B0604020202020204" pitchFamily="34" charset="0"/>
                        </a:rPr>
                        <a:t>−</a:t>
                      </a:r>
                      <a:endParaRPr lang="en-US" sz="1500" i="0" dirty="0">
                        <a:solidFill>
                          <a:schemeClr val="tx1"/>
                        </a:solidFill>
                        <a:latin typeface="Arial" panose="020B0604020202020204" pitchFamily="34" charset="0"/>
                        <a:cs typeface="Arial" panose="020B0604020202020204" pitchFamily="34" charset="0"/>
                      </a:endParaRPr>
                    </a:p>
                  </a:txBody>
                  <a:tcPr marL="942107" marR="942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6738" indent="0" algn="l"/>
                      <a:r>
                        <a:rPr lang="en-US" sz="1500" i="0" dirty="0">
                          <a:solidFill>
                            <a:schemeClr val="tx1"/>
                          </a:solidFill>
                        </a:rPr>
                        <a:t>hexyl</a:t>
                      </a:r>
                    </a:p>
                  </a:txBody>
                  <a:tcPr marL="94211" marR="9421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25371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92CE3F7-35A1-447D-B6F5-DE5882D2E094}"/>
              </a:ext>
            </a:extLst>
          </p:cNvPr>
          <p:cNvSpPr>
            <a:spLocks noGrp="1"/>
          </p:cNvSpPr>
          <p:nvPr>
            <p:ph type="title"/>
          </p:nvPr>
        </p:nvSpPr>
        <p:spPr>
          <a:xfrm>
            <a:off x="460527" y="260783"/>
            <a:ext cx="8229600" cy="687387"/>
          </a:xfrm>
        </p:spPr>
        <p:txBody>
          <a:bodyPr/>
          <a:lstStyle/>
          <a:p>
            <a:r>
              <a:rPr lang="en-US" altLang="en-US" sz="3200" b="1" dirty="0">
                <a:solidFill>
                  <a:srgbClr val="000000"/>
                </a:solidFill>
              </a:rPr>
              <a:t>12.4	Alkane Nomenclature (5)</a:t>
            </a:r>
            <a:endParaRPr lang="en-US" dirty="0"/>
          </a:p>
        </p:txBody>
      </p:sp>
      <p:sp>
        <p:nvSpPr>
          <p:cNvPr id="10" name="Content Placeholder 6">
            <a:extLst>
              <a:ext uri="{FF2B5EF4-FFF2-40B4-BE49-F238E27FC236}">
                <a16:creationId xmlns:a16="http://schemas.microsoft.com/office/drawing/2014/main" id="{81277719-229A-43F9-9AE7-DA5F2D157F43}"/>
              </a:ext>
            </a:extLst>
          </p:cNvPr>
          <p:cNvSpPr>
            <a:spLocks noGrp="1"/>
          </p:cNvSpPr>
          <p:nvPr>
            <p:ph sz="quarter" idx="14"/>
          </p:nvPr>
        </p:nvSpPr>
        <p:spPr>
          <a:xfrm>
            <a:off x="1768895" y="799835"/>
            <a:ext cx="5606475" cy="522553"/>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p>
        </p:txBody>
      </p:sp>
      <p:sp>
        <p:nvSpPr>
          <p:cNvPr id="13" name="Content Placeholder 12">
            <a:extLst>
              <a:ext uri="{FF2B5EF4-FFF2-40B4-BE49-F238E27FC236}">
                <a16:creationId xmlns:a16="http://schemas.microsoft.com/office/drawing/2014/main" id="{74C30C21-C859-4E72-8040-8C7383AC1378}"/>
              </a:ext>
            </a:extLst>
          </p:cNvPr>
          <p:cNvSpPr>
            <a:spLocks noGrp="1"/>
          </p:cNvSpPr>
          <p:nvPr>
            <p:ph sz="quarter" idx="24"/>
          </p:nvPr>
        </p:nvSpPr>
        <p:spPr>
          <a:xfrm>
            <a:off x="784604" y="1412776"/>
            <a:ext cx="8200005" cy="485759"/>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sp>
        <p:nvSpPr>
          <p:cNvPr id="21" name="Content Placeholder 20">
            <a:extLst>
              <a:ext uri="{FF2B5EF4-FFF2-40B4-BE49-F238E27FC236}">
                <a16:creationId xmlns:a16="http://schemas.microsoft.com/office/drawing/2014/main" id="{EA3FDC5A-9743-4CDA-B1AC-18237D0C9C05}"/>
              </a:ext>
            </a:extLst>
          </p:cNvPr>
          <p:cNvSpPr>
            <a:spLocks noGrp="1"/>
          </p:cNvSpPr>
          <p:nvPr>
            <p:ph sz="quarter" idx="32"/>
          </p:nvPr>
        </p:nvSpPr>
        <p:spPr>
          <a:xfrm>
            <a:off x="799118" y="2406374"/>
            <a:ext cx="1341660" cy="555477"/>
          </a:xfrm>
        </p:spPr>
        <p:txBody>
          <a:bodyPr/>
          <a:lstStyle/>
          <a:p>
            <a:pPr marL="0" lvl="0" indent="0" eaLnBrk="1" hangingPunct="1">
              <a:spcBef>
                <a:spcPct val="0"/>
              </a:spcBef>
              <a:buNone/>
              <a:defRPr/>
            </a:pPr>
            <a:r>
              <a:rPr lang="en-US" sz="2400" b="1" kern="1200" dirty="0">
                <a:solidFill>
                  <a:prstClr val="white"/>
                </a:solidFill>
                <a:ea typeface="+mn-ea"/>
                <a:cs typeface="+mn-cs"/>
              </a:rPr>
              <a:t>Step [1]</a:t>
            </a:r>
          </a:p>
        </p:txBody>
      </p:sp>
      <p:sp>
        <p:nvSpPr>
          <p:cNvPr id="3" name="Content Placeholder 2">
            <a:extLst>
              <a:ext uri="{FF2B5EF4-FFF2-40B4-BE49-F238E27FC236}">
                <a16:creationId xmlns:a16="http://schemas.microsoft.com/office/drawing/2014/main" id="{58048041-7A37-45F8-8C5E-ABF58FB2E50C}"/>
              </a:ext>
            </a:extLst>
          </p:cNvPr>
          <p:cNvSpPr>
            <a:spLocks noGrp="1"/>
          </p:cNvSpPr>
          <p:nvPr>
            <p:ph sz="quarter" idx="16"/>
          </p:nvPr>
        </p:nvSpPr>
        <p:spPr>
          <a:xfrm>
            <a:off x="2239278" y="2305338"/>
            <a:ext cx="6273353" cy="861494"/>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Find the parent carbon chain and add the suffix.</a:t>
            </a:r>
          </a:p>
        </p:txBody>
      </p:sp>
      <p:sp>
        <p:nvSpPr>
          <p:cNvPr id="9" name="Content Placeholder 6">
            <a:extLst>
              <a:ext uri="{FF2B5EF4-FFF2-40B4-BE49-F238E27FC236}">
                <a16:creationId xmlns:a16="http://schemas.microsoft.com/office/drawing/2014/main" id="{B68FC262-D003-4EC4-8FAA-18C7D6582368}"/>
              </a:ext>
            </a:extLst>
          </p:cNvPr>
          <p:cNvSpPr>
            <a:spLocks noGrp="1"/>
          </p:cNvSpPr>
          <p:nvPr>
            <p:ph sz="quarter" idx="13"/>
          </p:nvPr>
        </p:nvSpPr>
        <p:spPr>
          <a:xfrm>
            <a:off x="1066801" y="3168678"/>
            <a:ext cx="7278220" cy="833109"/>
          </a:xfrm>
        </p:spPr>
        <p:txBody>
          <a:bodyPr/>
          <a:lstStyle/>
          <a:p>
            <a:pPr marL="228600" indent="-228600" eaLnBrk="1" hangingPunct="1">
              <a:spcBef>
                <a:spcPct val="0"/>
              </a:spcBef>
            </a:pPr>
            <a:r>
              <a:rPr lang="en-US" altLang="en-US" sz="2400" b="1" kern="1200" dirty="0">
                <a:solidFill>
                  <a:prstClr val="black"/>
                </a:solidFill>
                <a:latin typeface="Arial" charset="0"/>
                <a:cs typeface="+mn-cs"/>
              </a:rPr>
              <a:t>Find the </a:t>
            </a:r>
            <a:r>
              <a:rPr lang="en-US" altLang="en-US" sz="2400" b="1" kern="1200" dirty="0">
                <a:solidFill>
                  <a:srgbClr val="3366FF"/>
                </a:solidFill>
                <a:latin typeface="Arial" charset="0"/>
                <a:cs typeface="+mn-cs"/>
              </a:rPr>
              <a:t>longest continuous carbon chain</a:t>
            </a:r>
            <a:r>
              <a:rPr lang="en-US" altLang="en-US" sz="2400" b="1" kern="1200" dirty="0">
                <a:solidFill>
                  <a:prstClr val="black"/>
                </a:solidFill>
                <a:latin typeface="Arial" charset="0"/>
                <a:cs typeface="+mn-cs"/>
              </a:rPr>
              <a:t>, and name it with an </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r>
              <a:rPr lang="en-US" altLang="ja-JP" sz="2400" b="1" kern="1200" dirty="0">
                <a:solidFill>
                  <a:srgbClr val="3366FF"/>
                </a:solidFill>
                <a:latin typeface="Arial" charset="0"/>
                <a:cs typeface="+mn-cs"/>
              </a:rPr>
              <a:t>ane</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 ending.</a:t>
            </a:r>
            <a:endParaRPr lang="en-US" altLang="en-US" sz="2400" b="1" kern="1200" dirty="0">
              <a:solidFill>
                <a:prstClr val="black"/>
              </a:solidFill>
              <a:latin typeface="Arial" charset="0"/>
              <a:cs typeface="+mn-cs"/>
            </a:endParaRPr>
          </a:p>
        </p:txBody>
      </p:sp>
      <p:pic>
        <p:nvPicPr>
          <p:cNvPr id="14" name="Picture 10" descr="Six carbon chain with methyl group attached to second carbon. Enough hydrogens are added to make total four bonds around each carbon.">
            <a:extLst>
              <a:ext uri="{FF2B5EF4-FFF2-40B4-BE49-F238E27FC236}">
                <a16:creationId xmlns:a16="http://schemas.microsoft.com/office/drawing/2014/main" id="{E8E67739-6EDE-4C45-9FE2-BEA143CD10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076"/>
          <a:stretch/>
        </p:blipFill>
        <p:spPr bwMode="auto">
          <a:xfrm>
            <a:off x="1908175" y="4005263"/>
            <a:ext cx="5327650" cy="18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0">
            <a:extLst>
              <a:ext uri="{FF2B5EF4-FFF2-40B4-BE49-F238E27FC236}">
                <a16:creationId xmlns:a16="http://schemas.microsoft.com/office/drawing/2014/main" id="{19E69FE1-F659-4D36-AC7E-90576BCF1219}"/>
              </a:ext>
            </a:extLst>
          </p:cNvPr>
          <p:cNvSpPr>
            <a:spLocks noGrp="1"/>
          </p:cNvSpPr>
          <p:nvPr>
            <p:ph type="body" sz="quarter" idx="34"/>
          </p:nvPr>
        </p:nvSpPr>
        <p:spPr>
          <a:xfrm>
            <a:off x="2952685" y="5981570"/>
            <a:ext cx="3330919" cy="521718"/>
          </a:xfrm>
        </p:spPr>
        <p:txBody>
          <a:bodyPr/>
          <a:lstStyle/>
          <a:p>
            <a:pPr marL="0" lvl="0" indent="0" algn="ctr">
              <a:buNone/>
            </a:pPr>
            <a:r>
              <a:rPr lang="en-US" sz="2200" b="1" dirty="0">
                <a:latin typeface="Arial" panose="020B0604020202020204" pitchFamily="34" charset="0"/>
                <a:cs typeface="Arial" panose="020B0604020202020204" pitchFamily="34" charset="0"/>
              </a:rPr>
              <a:t>6 C’s </a:t>
            </a:r>
            <a:r>
              <a:rPr lang="en-US" sz="22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hexane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CFC1F9D3-4242-4AA4-A70A-28E0A0FCF18E}"/>
              </a:ext>
            </a:extLst>
          </p:cNvPr>
          <p:cNvSpPr>
            <a:spLocks noGrp="1"/>
          </p:cNvSpPr>
          <p:nvPr>
            <p:ph type="title"/>
          </p:nvPr>
        </p:nvSpPr>
        <p:spPr>
          <a:xfrm>
            <a:off x="1609134" y="288493"/>
            <a:ext cx="5978816" cy="617537"/>
          </a:xfrm>
        </p:spPr>
        <p:txBody>
          <a:bodyPr/>
          <a:lstStyle/>
          <a:p>
            <a:r>
              <a:rPr lang="en-US" altLang="en-US" sz="3200" b="1" dirty="0">
                <a:solidFill>
                  <a:srgbClr val="000000"/>
                </a:solidFill>
              </a:rPr>
              <a:t>12.4	Alkane Nomenclature (6)</a:t>
            </a:r>
            <a:endParaRPr lang="en-US" dirty="0"/>
          </a:p>
        </p:txBody>
      </p:sp>
      <p:sp>
        <p:nvSpPr>
          <p:cNvPr id="43" name="Text Placeholder 42">
            <a:extLst>
              <a:ext uri="{FF2B5EF4-FFF2-40B4-BE49-F238E27FC236}">
                <a16:creationId xmlns:a16="http://schemas.microsoft.com/office/drawing/2014/main" id="{90BB3B96-336E-4CE4-8031-682672FF9E07}"/>
              </a:ext>
            </a:extLst>
          </p:cNvPr>
          <p:cNvSpPr>
            <a:spLocks noGrp="1"/>
          </p:cNvSpPr>
          <p:nvPr>
            <p:ph type="body" sz="quarter" idx="33"/>
          </p:nvPr>
        </p:nvSpPr>
        <p:spPr>
          <a:xfrm>
            <a:off x="1868611" y="803068"/>
            <a:ext cx="5407603" cy="454602"/>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45" name="Text Placeholder 44">
            <a:extLst>
              <a:ext uri="{FF2B5EF4-FFF2-40B4-BE49-F238E27FC236}">
                <a16:creationId xmlns:a16="http://schemas.microsoft.com/office/drawing/2014/main" id="{37364A56-EBBC-4221-888F-5E9544038542}"/>
              </a:ext>
            </a:extLst>
          </p:cNvPr>
          <p:cNvSpPr>
            <a:spLocks noGrp="1"/>
          </p:cNvSpPr>
          <p:nvPr>
            <p:ph type="body" sz="quarter" idx="35"/>
          </p:nvPr>
        </p:nvSpPr>
        <p:spPr>
          <a:xfrm>
            <a:off x="788234" y="1393093"/>
            <a:ext cx="7755794" cy="459195"/>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sp>
        <p:nvSpPr>
          <p:cNvPr id="44" name="Content Placeholder 43">
            <a:extLst>
              <a:ext uri="{FF2B5EF4-FFF2-40B4-BE49-F238E27FC236}">
                <a16:creationId xmlns:a16="http://schemas.microsoft.com/office/drawing/2014/main" id="{1C822B0F-C92E-4353-AD14-58D14515D538}"/>
              </a:ext>
            </a:extLst>
          </p:cNvPr>
          <p:cNvSpPr>
            <a:spLocks noGrp="1"/>
          </p:cNvSpPr>
          <p:nvPr>
            <p:ph sz="quarter" idx="34"/>
          </p:nvPr>
        </p:nvSpPr>
        <p:spPr>
          <a:xfrm>
            <a:off x="1066800" y="1892587"/>
            <a:ext cx="7615239" cy="2289174"/>
          </a:xfrm>
        </p:spPr>
        <p:txBody>
          <a:bodyPr/>
          <a:lstStyle/>
          <a:p>
            <a:pPr marL="0" indent="0" eaLnBrk="1" hangingPunct="1">
              <a:spcBef>
                <a:spcPct val="0"/>
              </a:spcBef>
              <a:spcAft>
                <a:spcPts val="1500"/>
              </a:spcAft>
              <a:buNone/>
            </a:pPr>
            <a:r>
              <a:rPr lang="en-US" altLang="en-US" sz="2400" b="1" kern="1200" dirty="0">
                <a:solidFill>
                  <a:prstClr val="black"/>
                </a:solidFill>
                <a:latin typeface="Arial" charset="0"/>
                <a:cs typeface="+mn-cs"/>
              </a:rPr>
              <a:t>The longest chain may not be written horizontally </a:t>
            </a:r>
          </a:p>
          <a:p>
            <a:pPr marL="0" indent="0" eaLnBrk="1" hangingPunct="1">
              <a:spcBef>
                <a:spcPct val="0"/>
              </a:spcBef>
              <a:spcAft>
                <a:spcPts val="1500"/>
              </a:spcAft>
              <a:buNone/>
            </a:pPr>
            <a:r>
              <a:rPr lang="en-US" altLang="en-US" sz="2400" b="1" kern="1200" dirty="0">
                <a:solidFill>
                  <a:prstClr val="black"/>
                </a:solidFill>
                <a:latin typeface="Arial" charset="0"/>
                <a:cs typeface="+mn-cs"/>
              </a:rPr>
              <a:t>It </a:t>
            </a:r>
            <a:r>
              <a:rPr lang="en-US" altLang="en-US" sz="2400" b="1" kern="1200" dirty="0">
                <a:solidFill>
                  <a:srgbClr val="3366FF"/>
                </a:solidFill>
                <a:latin typeface="Arial" charset="0"/>
                <a:cs typeface="+mn-cs"/>
              </a:rPr>
              <a:t>does not matter </a:t>
            </a:r>
            <a:r>
              <a:rPr lang="en-US" altLang="en-US" sz="2400" b="1" kern="1200" dirty="0">
                <a:solidFill>
                  <a:prstClr val="black"/>
                </a:solidFill>
                <a:latin typeface="Arial" charset="0"/>
                <a:cs typeface="+mn-cs"/>
              </a:rPr>
              <a:t>if the chain is straight or has bends.</a:t>
            </a:r>
          </a:p>
          <a:p>
            <a:pPr marL="0" indent="0" eaLnBrk="1" hangingPunct="1">
              <a:spcBef>
                <a:spcPct val="0"/>
              </a:spcBef>
              <a:buNone/>
            </a:pPr>
            <a:r>
              <a:rPr lang="en-US" altLang="en-US" sz="2400" b="1" kern="1200" dirty="0">
                <a:solidFill>
                  <a:prstClr val="black"/>
                </a:solidFill>
                <a:latin typeface="Arial" charset="0"/>
                <a:cs typeface="+mn-cs"/>
              </a:rPr>
              <a:t>All three examples below have </a:t>
            </a:r>
            <a:r>
              <a:rPr lang="en-US" altLang="en-US" sz="2400" b="1" kern="1200" dirty="0">
                <a:solidFill>
                  <a:srgbClr val="3366FF"/>
                </a:solidFill>
                <a:latin typeface="Arial" charset="0"/>
                <a:cs typeface="+mn-cs"/>
              </a:rPr>
              <a:t>6 C’</a:t>
            </a:r>
            <a:r>
              <a:rPr lang="en-US" altLang="ja-JP" sz="2400" b="1" kern="1200" dirty="0">
                <a:solidFill>
                  <a:srgbClr val="3366FF"/>
                </a:solidFill>
                <a:latin typeface="Arial" charset="0"/>
                <a:cs typeface="+mn-cs"/>
              </a:rPr>
              <a:t>s </a:t>
            </a:r>
            <a:r>
              <a:rPr lang="en-US" altLang="ja-JP" sz="2400" b="1" kern="1200" dirty="0">
                <a:solidFill>
                  <a:prstClr val="black"/>
                </a:solidFill>
                <a:latin typeface="Arial" charset="0"/>
                <a:cs typeface="+mn-cs"/>
              </a:rPr>
              <a:t>in their </a:t>
            </a:r>
            <a:r>
              <a:rPr lang="en-US" altLang="en-US" sz="2400" b="1" kern="1200" dirty="0">
                <a:solidFill>
                  <a:prstClr val="black"/>
                </a:solidFill>
                <a:latin typeface="Arial" charset="0"/>
                <a:cs typeface="+mn-cs"/>
              </a:rPr>
              <a:t>longest chain:</a:t>
            </a:r>
          </a:p>
        </p:txBody>
      </p:sp>
      <p:pic>
        <p:nvPicPr>
          <p:cNvPr id="3" name="Picture 2" descr="The six carbons of hexane are drawn in a horizontal row or with bends. All three representations are equivalent.">
            <a:extLst>
              <a:ext uri="{FF2B5EF4-FFF2-40B4-BE49-F238E27FC236}">
                <a16:creationId xmlns:a16="http://schemas.microsoft.com/office/drawing/2014/main" id="{4FCC694A-9778-4116-842A-A42B36C1D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045" y="4148518"/>
            <a:ext cx="6870023" cy="24674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D23A6E84-0DBE-4C19-A5F1-E42606BE50E3}"/>
              </a:ext>
            </a:extLst>
          </p:cNvPr>
          <p:cNvSpPr>
            <a:spLocks noGrp="1"/>
          </p:cNvSpPr>
          <p:nvPr>
            <p:ph type="title"/>
          </p:nvPr>
        </p:nvSpPr>
        <p:spPr>
          <a:xfrm>
            <a:off x="1609135" y="331376"/>
            <a:ext cx="5978816" cy="557834"/>
          </a:xfrm>
        </p:spPr>
        <p:txBody>
          <a:bodyPr/>
          <a:lstStyle/>
          <a:p>
            <a:r>
              <a:rPr lang="en-US" altLang="en-US" sz="3200" b="1" dirty="0">
                <a:solidFill>
                  <a:srgbClr val="000000"/>
                </a:solidFill>
              </a:rPr>
              <a:t>12.4	Alkane Nomenclature (7)</a:t>
            </a:r>
            <a:endParaRPr lang="en-US" dirty="0"/>
          </a:p>
        </p:txBody>
      </p:sp>
      <p:sp>
        <p:nvSpPr>
          <p:cNvPr id="44" name="Text Placeholder 43">
            <a:extLst>
              <a:ext uri="{FF2B5EF4-FFF2-40B4-BE49-F238E27FC236}">
                <a16:creationId xmlns:a16="http://schemas.microsoft.com/office/drawing/2014/main" id="{B8B0C541-5084-414C-95FE-A2E304246DAA}"/>
              </a:ext>
            </a:extLst>
          </p:cNvPr>
          <p:cNvSpPr>
            <a:spLocks noGrp="1"/>
          </p:cNvSpPr>
          <p:nvPr>
            <p:ph type="body" sz="quarter" idx="35"/>
          </p:nvPr>
        </p:nvSpPr>
        <p:spPr>
          <a:xfrm>
            <a:off x="1528749" y="804762"/>
            <a:ext cx="6100763" cy="490682"/>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42" name="Text Placeholder 41">
            <a:extLst>
              <a:ext uri="{FF2B5EF4-FFF2-40B4-BE49-F238E27FC236}">
                <a16:creationId xmlns:a16="http://schemas.microsoft.com/office/drawing/2014/main" id="{1E5CEC26-5255-4692-89E2-AF6707AA30FD}"/>
              </a:ext>
            </a:extLst>
          </p:cNvPr>
          <p:cNvSpPr>
            <a:spLocks noGrp="1"/>
          </p:cNvSpPr>
          <p:nvPr>
            <p:ph type="body" sz="quarter" idx="33"/>
          </p:nvPr>
        </p:nvSpPr>
        <p:spPr>
          <a:xfrm>
            <a:off x="788265" y="1395561"/>
            <a:ext cx="7669068" cy="420687"/>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sp>
        <p:nvSpPr>
          <p:cNvPr id="41" name="Content Placeholder 40">
            <a:extLst>
              <a:ext uri="{FF2B5EF4-FFF2-40B4-BE49-F238E27FC236}">
                <a16:creationId xmlns:a16="http://schemas.microsoft.com/office/drawing/2014/main" id="{F5EFA53E-9931-4EAA-9F9D-CEF9AF294908}"/>
              </a:ext>
            </a:extLst>
          </p:cNvPr>
          <p:cNvSpPr>
            <a:spLocks noGrp="1"/>
          </p:cNvSpPr>
          <p:nvPr>
            <p:ph sz="quarter" idx="32"/>
          </p:nvPr>
        </p:nvSpPr>
        <p:spPr>
          <a:xfrm>
            <a:off x="786834" y="2260543"/>
            <a:ext cx="1336447" cy="471934"/>
          </a:xfrm>
        </p:spPr>
        <p:txBody>
          <a:bodyPr/>
          <a:lstStyle/>
          <a:p>
            <a:pPr marL="0" lvl="0" indent="0" eaLnBrk="1" hangingPunct="1">
              <a:spcBef>
                <a:spcPct val="0"/>
              </a:spcBef>
              <a:buNone/>
              <a:defRPr/>
            </a:pPr>
            <a:r>
              <a:rPr lang="en-US" sz="2400" b="1" kern="1200" dirty="0">
                <a:solidFill>
                  <a:prstClr val="white"/>
                </a:solidFill>
                <a:ea typeface="+mn-ea"/>
                <a:cs typeface="+mn-cs"/>
              </a:rPr>
              <a:t>Step [2]</a:t>
            </a:r>
          </a:p>
        </p:txBody>
      </p:sp>
      <p:sp>
        <p:nvSpPr>
          <p:cNvPr id="39" name="Content Placeholder 38">
            <a:extLst>
              <a:ext uri="{FF2B5EF4-FFF2-40B4-BE49-F238E27FC236}">
                <a16:creationId xmlns:a16="http://schemas.microsoft.com/office/drawing/2014/main" id="{721FB7BE-D91F-4E65-A15E-D3DAD69B4542}"/>
              </a:ext>
            </a:extLst>
          </p:cNvPr>
          <p:cNvSpPr>
            <a:spLocks noGrp="1"/>
          </p:cNvSpPr>
          <p:nvPr>
            <p:ph sz="quarter" idx="30"/>
          </p:nvPr>
        </p:nvSpPr>
        <p:spPr>
          <a:xfrm>
            <a:off x="2209801" y="2123465"/>
            <a:ext cx="6466656" cy="931640"/>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Number the atoms in the carbon chain to give the first substituent the lower number.</a:t>
            </a:r>
          </a:p>
        </p:txBody>
      </p:sp>
      <p:pic>
        <p:nvPicPr>
          <p:cNvPr id="4" name="Picture 3" descr="Correct and incorrect way of numbering the carbon chain: Number the atoms in the carbon chain to give the first substituent the lower number.">
            <a:extLst>
              <a:ext uri="{FF2B5EF4-FFF2-40B4-BE49-F238E27FC236}">
                <a16:creationId xmlns:a16="http://schemas.microsoft.com/office/drawing/2014/main" id="{496186E7-19A1-49A5-BE9A-911CCC5967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13" t="46321" r="9050" b="4851"/>
          <a:stretch/>
        </p:blipFill>
        <p:spPr>
          <a:xfrm>
            <a:off x="1043608" y="3176772"/>
            <a:ext cx="7272808" cy="33485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B463545F-E136-4D18-BD38-E932BBF256D0}"/>
              </a:ext>
            </a:extLst>
          </p:cNvPr>
          <p:cNvSpPr>
            <a:spLocks noGrp="1"/>
          </p:cNvSpPr>
          <p:nvPr>
            <p:ph type="title"/>
          </p:nvPr>
        </p:nvSpPr>
        <p:spPr>
          <a:xfrm>
            <a:off x="1636842" y="330058"/>
            <a:ext cx="5906089" cy="542818"/>
          </a:xfrm>
        </p:spPr>
        <p:txBody>
          <a:bodyPr/>
          <a:lstStyle/>
          <a:p>
            <a:r>
              <a:rPr lang="en-US" altLang="en-US" sz="3200" b="1" dirty="0">
                <a:solidFill>
                  <a:srgbClr val="000000"/>
                </a:solidFill>
              </a:rPr>
              <a:t>12.4	Alkane Nomenclature (8)</a:t>
            </a:r>
            <a:endParaRPr lang="en-US" dirty="0"/>
          </a:p>
        </p:txBody>
      </p:sp>
      <p:sp>
        <p:nvSpPr>
          <p:cNvPr id="45" name="Text Placeholder 44">
            <a:extLst>
              <a:ext uri="{FF2B5EF4-FFF2-40B4-BE49-F238E27FC236}">
                <a16:creationId xmlns:a16="http://schemas.microsoft.com/office/drawing/2014/main" id="{9A39967C-F87A-4D19-8090-C8A44CC9534E}"/>
              </a:ext>
            </a:extLst>
          </p:cNvPr>
          <p:cNvSpPr>
            <a:spLocks noGrp="1"/>
          </p:cNvSpPr>
          <p:nvPr>
            <p:ph type="body" sz="quarter" idx="33"/>
          </p:nvPr>
        </p:nvSpPr>
        <p:spPr>
          <a:xfrm>
            <a:off x="1605158" y="803601"/>
            <a:ext cx="5940425" cy="523874"/>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47" name="Text Placeholder 46">
            <a:extLst>
              <a:ext uri="{FF2B5EF4-FFF2-40B4-BE49-F238E27FC236}">
                <a16:creationId xmlns:a16="http://schemas.microsoft.com/office/drawing/2014/main" id="{2CD39D9C-E98E-4067-B490-1151628953CE}"/>
              </a:ext>
            </a:extLst>
          </p:cNvPr>
          <p:cNvSpPr>
            <a:spLocks noGrp="1"/>
          </p:cNvSpPr>
          <p:nvPr>
            <p:ph type="body" sz="quarter" idx="35"/>
          </p:nvPr>
        </p:nvSpPr>
        <p:spPr>
          <a:xfrm>
            <a:off x="784528" y="1405195"/>
            <a:ext cx="7545547" cy="411163"/>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sp>
        <p:nvSpPr>
          <p:cNvPr id="46" name="Content Placeholder 45">
            <a:extLst>
              <a:ext uri="{FF2B5EF4-FFF2-40B4-BE49-F238E27FC236}">
                <a16:creationId xmlns:a16="http://schemas.microsoft.com/office/drawing/2014/main" id="{597577DB-E45E-4E43-9A26-F251E3DD36E8}"/>
              </a:ext>
            </a:extLst>
          </p:cNvPr>
          <p:cNvSpPr>
            <a:spLocks noGrp="1"/>
          </p:cNvSpPr>
          <p:nvPr>
            <p:ph sz="quarter" idx="34"/>
          </p:nvPr>
        </p:nvSpPr>
        <p:spPr>
          <a:xfrm>
            <a:off x="791672" y="2262358"/>
            <a:ext cx="1302478" cy="542825"/>
          </a:xfrm>
        </p:spPr>
        <p:txBody>
          <a:bodyPr/>
          <a:lstStyle/>
          <a:p>
            <a:pPr marL="0" lvl="0" indent="0" eaLnBrk="1" hangingPunct="1">
              <a:spcBef>
                <a:spcPct val="0"/>
              </a:spcBef>
              <a:buNone/>
              <a:defRPr/>
            </a:pPr>
            <a:r>
              <a:rPr lang="en-US" sz="2400" b="1" kern="1200" dirty="0">
                <a:solidFill>
                  <a:prstClr val="white"/>
                </a:solidFill>
                <a:ea typeface="+mn-ea"/>
                <a:cs typeface="+mn-cs"/>
              </a:rPr>
              <a:t>Step [3]</a:t>
            </a:r>
          </a:p>
        </p:txBody>
      </p:sp>
      <p:sp>
        <p:nvSpPr>
          <p:cNvPr id="35" name="Content Placeholder 34">
            <a:extLst>
              <a:ext uri="{FF2B5EF4-FFF2-40B4-BE49-F238E27FC236}">
                <a16:creationId xmlns:a16="http://schemas.microsoft.com/office/drawing/2014/main" id="{B6652FCA-8067-4713-885C-546BAC75756B}"/>
              </a:ext>
            </a:extLst>
          </p:cNvPr>
          <p:cNvSpPr>
            <a:spLocks noGrp="1"/>
          </p:cNvSpPr>
          <p:nvPr>
            <p:ph sz="quarter" idx="23"/>
          </p:nvPr>
        </p:nvSpPr>
        <p:spPr>
          <a:xfrm>
            <a:off x="2211583" y="2291386"/>
            <a:ext cx="5370801" cy="402455"/>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Name and number the substituents.</a:t>
            </a:r>
          </a:p>
        </p:txBody>
      </p:sp>
      <p:sp>
        <p:nvSpPr>
          <p:cNvPr id="36" name="Content Placeholder 35">
            <a:extLst>
              <a:ext uri="{FF2B5EF4-FFF2-40B4-BE49-F238E27FC236}">
                <a16:creationId xmlns:a16="http://schemas.microsoft.com/office/drawing/2014/main" id="{A88BC3C7-8CA5-48F6-8DC8-67016F02E279}"/>
              </a:ext>
            </a:extLst>
          </p:cNvPr>
          <p:cNvSpPr>
            <a:spLocks noGrp="1"/>
          </p:cNvSpPr>
          <p:nvPr>
            <p:ph sz="quarter" idx="24"/>
          </p:nvPr>
        </p:nvSpPr>
        <p:spPr>
          <a:xfrm>
            <a:off x="1127125" y="2865571"/>
            <a:ext cx="7693025" cy="1384890"/>
          </a:xfrm>
        </p:spPr>
        <p:txBody>
          <a:bodyPr/>
          <a:lstStyle/>
          <a:p>
            <a:pPr marL="228600" indent="-228600" eaLnBrk="1" hangingPunct="1">
              <a:spcBef>
                <a:spcPct val="0"/>
              </a:spcBef>
              <a:spcAft>
                <a:spcPts val="1200"/>
              </a:spcAft>
            </a:pPr>
            <a:r>
              <a:rPr lang="en-US" altLang="en-US" sz="2400" b="1" kern="1200" dirty="0">
                <a:solidFill>
                  <a:prstClr val="black"/>
                </a:solidFill>
                <a:latin typeface="Arial" charset="0"/>
                <a:cs typeface="+mn-cs"/>
              </a:rPr>
              <a:t>Name the substituents as alkyl groups.</a:t>
            </a:r>
          </a:p>
          <a:p>
            <a:pPr marL="228600" indent="-228600" eaLnBrk="1" hangingPunct="1">
              <a:spcBef>
                <a:spcPct val="0"/>
              </a:spcBef>
            </a:pPr>
            <a:r>
              <a:rPr lang="en-US" altLang="en-US" sz="2400" b="1" kern="1200" dirty="0">
                <a:solidFill>
                  <a:prstClr val="black"/>
                </a:solidFill>
                <a:latin typeface="Arial" charset="0"/>
                <a:cs typeface="+mn-cs"/>
              </a:rPr>
              <a:t>Use the numbers from step [2] to designate their location.</a:t>
            </a:r>
          </a:p>
        </p:txBody>
      </p:sp>
      <p:pic>
        <p:nvPicPr>
          <p:cNvPr id="26633" name="Picture 12" descr="Longest chain is of six carbon atoms with methyl group attached to second car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4437063"/>
            <a:ext cx="6072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E0943FDC-17D9-408A-B59E-76B2FC226AF1}"/>
              </a:ext>
            </a:extLst>
          </p:cNvPr>
          <p:cNvSpPr>
            <a:spLocks noGrp="1"/>
          </p:cNvSpPr>
          <p:nvPr>
            <p:ph type="title"/>
          </p:nvPr>
        </p:nvSpPr>
        <p:spPr>
          <a:xfrm>
            <a:off x="1512148" y="215758"/>
            <a:ext cx="6122832" cy="752449"/>
          </a:xfrm>
        </p:spPr>
        <p:txBody>
          <a:bodyPr/>
          <a:lstStyle/>
          <a:p>
            <a:r>
              <a:rPr lang="en-US" altLang="en-US" sz="3200" b="1" dirty="0">
                <a:solidFill>
                  <a:srgbClr val="000000"/>
                </a:solidFill>
              </a:rPr>
              <a:t>12.4	Alkane Nomenclature (9)</a:t>
            </a:r>
            <a:endParaRPr lang="en-US" dirty="0"/>
          </a:p>
        </p:txBody>
      </p:sp>
      <p:sp>
        <p:nvSpPr>
          <p:cNvPr id="22" name="Text Placeholder 21">
            <a:extLst>
              <a:ext uri="{FF2B5EF4-FFF2-40B4-BE49-F238E27FC236}">
                <a16:creationId xmlns:a16="http://schemas.microsoft.com/office/drawing/2014/main" id="{B648B35D-090A-4C71-AAB9-4E0C117BD778}"/>
              </a:ext>
            </a:extLst>
          </p:cNvPr>
          <p:cNvSpPr>
            <a:spLocks noGrp="1"/>
          </p:cNvSpPr>
          <p:nvPr>
            <p:ph type="body" sz="quarter" idx="33"/>
          </p:nvPr>
        </p:nvSpPr>
        <p:spPr>
          <a:xfrm>
            <a:off x="1249288" y="795147"/>
            <a:ext cx="6635080" cy="545132"/>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4" name="Content Placeholder 3">
            <a:extLst>
              <a:ext uri="{FF2B5EF4-FFF2-40B4-BE49-F238E27FC236}">
                <a16:creationId xmlns:a16="http://schemas.microsoft.com/office/drawing/2014/main" id="{76EAEBC9-99FD-409C-B0C9-A7CA67C78785}"/>
              </a:ext>
            </a:extLst>
          </p:cNvPr>
          <p:cNvSpPr>
            <a:spLocks noGrp="1"/>
          </p:cNvSpPr>
          <p:nvPr>
            <p:ph sz="quarter" idx="13"/>
          </p:nvPr>
        </p:nvSpPr>
        <p:spPr>
          <a:xfrm>
            <a:off x="775345" y="1397615"/>
            <a:ext cx="8136185" cy="582971"/>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sp>
        <p:nvSpPr>
          <p:cNvPr id="24" name="Text Placeholder 23">
            <a:extLst>
              <a:ext uri="{FF2B5EF4-FFF2-40B4-BE49-F238E27FC236}">
                <a16:creationId xmlns:a16="http://schemas.microsoft.com/office/drawing/2014/main" id="{BC5716A2-2C92-4DA2-BFC6-6D1B7C54C387}"/>
              </a:ext>
            </a:extLst>
          </p:cNvPr>
          <p:cNvSpPr>
            <a:spLocks noGrp="1"/>
          </p:cNvSpPr>
          <p:nvPr>
            <p:ph type="body" sz="quarter" idx="35"/>
          </p:nvPr>
        </p:nvSpPr>
        <p:spPr>
          <a:xfrm>
            <a:off x="1344538" y="2145336"/>
            <a:ext cx="7499176" cy="2606774"/>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cs typeface="+mn-cs"/>
              </a:rPr>
              <a:t>Every carbon belongs to </a:t>
            </a:r>
            <a:r>
              <a:rPr lang="en-US" altLang="en-US" sz="2400" b="1" kern="1200" dirty="0">
                <a:solidFill>
                  <a:srgbClr val="3366FF"/>
                </a:solidFill>
                <a:latin typeface="Arial" charset="0"/>
                <a:cs typeface="+mn-cs"/>
              </a:rPr>
              <a:t>either </a:t>
            </a:r>
            <a:r>
              <a:rPr lang="en-US" altLang="en-US" sz="2400" b="1" kern="1200" dirty="0">
                <a:solidFill>
                  <a:prstClr val="black"/>
                </a:solidFill>
                <a:latin typeface="Arial" charset="0"/>
                <a:cs typeface="+mn-cs"/>
              </a:rPr>
              <a:t>the longest chain or a substituent, but </a:t>
            </a:r>
            <a:r>
              <a:rPr lang="en-US" altLang="en-US" sz="2400" b="1" kern="1200" dirty="0">
                <a:solidFill>
                  <a:srgbClr val="3366FF"/>
                </a:solidFill>
                <a:latin typeface="Arial" charset="0"/>
                <a:cs typeface="+mn-cs"/>
              </a:rPr>
              <a:t>not both</a:t>
            </a:r>
            <a:r>
              <a:rPr lang="en-US" altLang="en-US" sz="2400" b="1" kern="1200" dirty="0">
                <a:solidFill>
                  <a:prstClr val="black"/>
                </a:solidFill>
                <a:latin typeface="Arial" charset="0"/>
                <a:cs typeface="+mn-cs"/>
              </a:rPr>
              <a:t>.</a:t>
            </a:r>
          </a:p>
          <a:p>
            <a:pPr marL="0" lvl="0" indent="0" eaLnBrk="1" hangingPunct="1">
              <a:spcBef>
                <a:spcPct val="0"/>
              </a:spcBef>
              <a:spcAft>
                <a:spcPts val="1500"/>
              </a:spcAft>
              <a:buNone/>
            </a:pPr>
            <a:r>
              <a:rPr lang="en-US" altLang="en-US" sz="2400" b="1" kern="1200" dirty="0">
                <a:solidFill>
                  <a:prstClr val="black"/>
                </a:solidFill>
                <a:latin typeface="Arial" charset="0"/>
                <a:cs typeface="+mn-cs"/>
              </a:rPr>
              <a:t>Each substituent needs its </a:t>
            </a:r>
            <a:r>
              <a:rPr lang="en-US" altLang="en-US" sz="2400" b="1" kern="1200" dirty="0">
                <a:solidFill>
                  <a:srgbClr val="3366FF"/>
                </a:solidFill>
                <a:latin typeface="Arial" charset="0"/>
                <a:cs typeface="+mn-cs"/>
              </a:rPr>
              <a:t>own number</a:t>
            </a:r>
            <a:r>
              <a:rPr lang="en-US" altLang="en-US" sz="2400" b="1" kern="1200" dirty="0">
                <a:solidFill>
                  <a:prstClr val="black"/>
                </a:solidFill>
                <a:latin typeface="Arial" charset="0"/>
                <a:cs typeface="+mn-cs"/>
              </a:rPr>
              <a:t>.</a:t>
            </a:r>
          </a:p>
          <a:p>
            <a:pPr marL="0" lvl="0" indent="0" eaLnBrk="1" hangingPunct="1">
              <a:spcBef>
                <a:spcPct val="0"/>
              </a:spcBef>
              <a:buNone/>
            </a:pPr>
            <a:r>
              <a:rPr lang="en-US" altLang="en-US" sz="2400" b="1" kern="1200" dirty="0">
                <a:solidFill>
                  <a:prstClr val="black"/>
                </a:solidFill>
                <a:latin typeface="Arial" charset="0"/>
                <a:cs typeface="+mn-cs"/>
              </a:rPr>
              <a:t>If two or more substituents are identical, use </a:t>
            </a:r>
            <a:r>
              <a:rPr lang="en-US" altLang="en-US" sz="2400" b="1" kern="1200" dirty="0">
                <a:solidFill>
                  <a:srgbClr val="3366FF"/>
                </a:solidFill>
                <a:latin typeface="Arial" charset="0"/>
                <a:cs typeface="+mn-cs"/>
              </a:rPr>
              <a:t>prefixes </a:t>
            </a:r>
            <a:r>
              <a:rPr lang="en-US" altLang="en-US" sz="2400" b="1" kern="1200" dirty="0">
                <a:solidFill>
                  <a:prstClr val="black"/>
                </a:solidFill>
                <a:latin typeface="Arial" charset="0"/>
                <a:cs typeface="+mn-cs"/>
              </a:rPr>
              <a:t>to indicate how many.</a:t>
            </a:r>
          </a:p>
        </p:txBody>
      </p:sp>
      <p:graphicFrame>
        <p:nvGraphicFramePr>
          <p:cNvPr id="2" name="Table Placeholder 1">
            <a:extLst>
              <a:ext uri="{FF2B5EF4-FFF2-40B4-BE49-F238E27FC236}">
                <a16:creationId xmlns:a16="http://schemas.microsoft.com/office/drawing/2014/main" id="{4F7BD64E-2600-4854-8665-8FC3C51F6A54}"/>
              </a:ext>
            </a:extLst>
          </p:cNvPr>
          <p:cNvGraphicFramePr>
            <a:graphicFrameLocks noGrp="1"/>
          </p:cNvGraphicFramePr>
          <p:nvPr>
            <p:ph type="tbl" sz="quarter" idx="31"/>
            <p:extLst>
              <p:ext uri="{D42A27DB-BD31-4B8C-83A1-F6EECF244321}">
                <p14:modId xmlns:p14="http://schemas.microsoft.com/office/powerpoint/2010/main" val="131234644"/>
              </p:ext>
            </p:extLst>
          </p:nvPr>
        </p:nvGraphicFramePr>
        <p:xfrm>
          <a:off x="2181881" y="4725144"/>
          <a:ext cx="4968552" cy="1828800"/>
        </p:xfrm>
        <a:graphic>
          <a:graphicData uri="http://schemas.openxmlformats.org/drawingml/2006/table">
            <a:tbl>
              <a:tblPr firstRow="1" bandRow="1">
                <a:tableStyleId>{5C22544A-7EE6-4342-B048-85BDC9FD1C3A}</a:tableStyleId>
              </a:tblPr>
              <a:tblGrid>
                <a:gridCol w="2896713">
                  <a:extLst>
                    <a:ext uri="{9D8B030D-6E8A-4147-A177-3AD203B41FA5}">
                      <a16:colId xmlns:a16="http://schemas.microsoft.com/office/drawing/2014/main" val="4094205876"/>
                    </a:ext>
                  </a:extLst>
                </a:gridCol>
                <a:gridCol w="2071839">
                  <a:extLst>
                    <a:ext uri="{9D8B030D-6E8A-4147-A177-3AD203B41FA5}">
                      <a16:colId xmlns:a16="http://schemas.microsoft.com/office/drawing/2014/main" val="3990319708"/>
                    </a:ext>
                  </a:extLst>
                </a:gridCol>
              </a:tblGrid>
              <a:tr h="370840">
                <a:tc>
                  <a:txBody>
                    <a:bodyPr/>
                    <a:lstStyle/>
                    <a:p>
                      <a:pPr algn="ctr"/>
                      <a:r>
                        <a:rPr lang="en-US" sz="2400" b="1" dirty="0">
                          <a:solidFill>
                            <a:schemeClr val="tx1"/>
                          </a:solidFill>
                          <a:latin typeface="Arial" panose="020B0604020202020204" pitchFamily="34" charset="0"/>
                          <a:cs typeface="Arial" panose="020B0604020202020204" pitchFamily="34" charset="0"/>
                        </a:rPr>
                        <a:t># of Substituents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Prefix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387143"/>
                  </a:ext>
                </a:extLst>
              </a:tr>
              <a:tr h="370840">
                <a:tc>
                  <a:txBody>
                    <a:bodyPr/>
                    <a:lstStyle/>
                    <a:p>
                      <a:pPr marL="1122363" indent="0" algn="l"/>
                      <a:r>
                        <a:rPr lang="en-US" sz="2400" b="1" dirty="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di-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268205"/>
                  </a:ext>
                </a:extLst>
              </a:tr>
              <a:tr h="370840">
                <a:tc>
                  <a:txBody>
                    <a:bodyPr/>
                    <a:lstStyle/>
                    <a:p>
                      <a:pPr marL="1093788" indent="0" algn="l"/>
                      <a:r>
                        <a:rPr lang="en-US" sz="2400" b="1" dirty="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tri-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26173"/>
                  </a:ext>
                </a:extLst>
              </a:tr>
              <a:tr h="370840">
                <a:tc>
                  <a:txBody>
                    <a:bodyPr/>
                    <a:lstStyle/>
                    <a:p>
                      <a:pPr marL="1093788" indent="0" algn="l"/>
                      <a:r>
                        <a:rPr lang="en-US" sz="2400" b="1" dirty="0">
                          <a:solidFill>
                            <a:schemeClr val="tx1"/>
                          </a:solidFill>
                          <a:latin typeface="Arial" panose="020B0604020202020204" pitchFamily="34" charset="0"/>
                          <a:cs typeface="Arial" panose="020B0604020202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tetra-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43602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53E1C05E-1335-4A48-A3F4-B2C1D71C6D52}"/>
              </a:ext>
            </a:extLst>
          </p:cNvPr>
          <p:cNvSpPr>
            <a:spLocks noGrp="1"/>
          </p:cNvSpPr>
          <p:nvPr>
            <p:ph type="title"/>
          </p:nvPr>
        </p:nvSpPr>
        <p:spPr>
          <a:xfrm>
            <a:off x="484902" y="330058"/>
            <a:ext cx="8229600" cy="542609"/>
          </a:xfrm>
        </p:spPr>
        <p:txBody>
          <a:bodyPr/>
          <a:lstStyle/>
          <a:p>
            <a:r>
              <a:rPr lang="en-US" altLang="en-US" sz="3200" b="1" dirty="0">
                <a:solidFill>
                  <a:srgbClr val="000000"/>
                </a:solidFill>
              </a:rPr>
              <a:t>12.4	Alkane Nomenclature (10)</a:t>
            </a:r>
            <a:endParaRPr lang="en-US" dirty="0"/>
          </a:p>
        </p:txBody>
      </p:sp>
      <p:sp>
        <p:nvSpPr>
          <p:cNvPr id="22" name="Text Placeholder 21">
            <a:extLst>
              <a:ext uri="{FF2B5EF4-FFF2-40B4-BE49-F238E27FC236}">
                <a16:creationId xmlns:a16="http://schemas.microsoft.com/office/drawing/2014/main" id="{683CEAFB-8925-4D5D-98AD-B3858DCB39EA}"/>
              </a:ext>
            </a:extLst>
          </p:cNvPr>
          <p:cNvSpPr>
            <a:spLocks noGrp="1"/>
          </p:cNvSpPr>
          <p:nvPr>
            <p:ph type="body" sz="quarter" idx="33"/>
          </p:nvPr>
        </p:nvSpPr>
        <p:spPr>
          <a:xfrm>
            <a:off x="1602953" y="803392"/>
            <a:ext cx="5940425" cy="567170"/>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23" name="Content Placeholder 22">
            <a:extLst>
              <a:ext uri="{FF2B5EF4-FFF2-40B4-BE49-F238E27FC236}">
                <a16:creationId xmlns:a16="http://schemas.microsoft.com/office/drawing/2014/main" id="{A4D8334C-13FD-4408-A6C3-C1D05F12462E}"/>
              </a:ext>
            </a:extLst>
          </p:cNvPr>
          <p:cNvSpPr>
            <a:spLocks noGrp="1"/>
          </p:cNvSpPr>
          <p:nvPr>
            <p:ph sz="quarter" idx="34"/>
          </p:nvPr>
        </p:nvSpPr>
        <p:spPr>
          <a:xfrm>
            <a:off x="785292" y="1404194"/>
            <a:ext cx="7606952" cy="522832"/>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sp>
        <p:nvSpPr>
          <p:cNvPr id="17" name="Content Placeholder 16">
            <a:extLst>
              <a:ext uri="{FF2B5EF4-FFF2-40B4-BE49-F238E27FC236}">
                <a16:creationId xmlns:a16="http://schemas.microsoft.com/office/drawing/2014/main" id="{3B6A9E7A-8BAE-493F-B0D1-450A3DD34089}"/>
              </a:ext>
            </a:extLst>
          </p:cNvPr>
          <p:cNvSpPr>
            <a:spLocks noGrp="1"/>
          </p:cNvSpPr>
          <p:nvPr>
            <p:ph sz="quarter" idx="28"/>
          </p:nvPr>
        </p:nvSpPr>
        <p:spPr>
          <a:xfrm>
            <a:off x="1359414" y="2260826"/>
            <a:ext cx="7565971" cy="952150"/>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The following compound contains two methyl groups, so we use the name </a:t>
            </a:r>
            <a:r>
              <a:rPr lang="en-US" altLang="en-US" sz="2400" b="1" kern="1200" dirty="0">
                <a:solidFill>
                  <a:srgbClr val="3366FF"/>
                </a:solidFill>
                <a:latin typeface="Arial" charset="0"/>
                <a:cs typeface="+mn-cs"/>
              </a:rPr>
              <a:t>dimethyl </a:t>
            </a:r>
            <a:r>
              <a:rPr lang="en-US" altLang="en-US" sz="2400" b="1" kern="1200" dirty="0">
                <a:solidFill>
                  <a:prstClr val="black"/>
                </a:solidFill>
                <a:latin typeface="Arial" charset="0"/>
                <a:cs typeface="+mn-cs"/>
              </a:rPr>
              <a:t>for them.</a:t>
            </a:r>
          </a:p>
        </p:txBody>
      </p:sp>
      <p:pic>
        <p:nvPicPr>
          <p:cNvPr id="28678" name="Picture 8" descr="six carbon chain with one methyl group attached to second carbon atom and another methyl group attached to third carbon atom. Since there are two methyl groups so its name contains the prefix di before methyl or dimeth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573463"/>
            <a:ext cx="69850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57346">
            <a:extLst>
              <a:ext uri="{FF2B5EF4-FFF2-40B4-BE49-F238E27FC236}">
                <a16:creationId xmlns:a16="http://schemas.microsoft.com/office/drawing/2014/main" id="{BB74AA8E-D8FD-4182-A824-5B6F00E59BED}"/>
              </a:ext>
            </a:extLst>
          </p:cNvPr>
          <p:cNvSpPr>
            <a:spLocks noGrp="1"/>
          </p:cNvSpPr>
          <p:nvPr>
            <p:ph type="title"/>
          </p:nvPr>
        </p:nvSpPr>
        <p:spPr>
          <a:xfrm>
            <a:off x="1476056" y="330058"/>
            <a:ext cx="6194840" cy="549498"/>
          </a:xfrm>
        </p:spPr>
        <p:txBody>
          <a:bodyPr/>
          <a:lstStyle/>
          <a:p>
            <a:r>
              <a:rPr lang="en-US" altLang="en-US" sz="3200" b="1" dirty="0">
                <a:solidFill>
                  <a:srgbClr val="000000"/>
                </a:solidFill>
              </a:rPr>
              <a:t>12.4	Alkane Nomenclature (11)</a:t>
            </a:r>
            <a:endParaRPr lang="en-US" dirty="0"/>
          </a:p>
        </p:txBody>
      </p:sp>
      <p:sp>
        <p:nvSpPr>
          <p:cNvPr id="62" name="Text Placeholder 61">
            <a:extLst>
              <a:ext uri="{FF2B5EF4-FFF2-40B4-BE49-F238E27FC236}">
                <a16:creationId xmlns:a16="http://schemas.microsoft.com/office/drawing/2014/main" id="{CFB3094B-C616-48BF-8496-8565B1FA8F2D}"/>
              </a:ext>
            </a:extLst>
          </p:cNvPr>
          <p:cNvSpPr>
            <a:spLocks noGrp="1"/>
          </p:cNvSpPr>
          <p:nvPr>
            <p:ph type="body" sz="quarter" idx="33"/>
          </p:nvPr>
        </p:nvSpPr>
        <p:spPr>
          <a:xfrm>
            <a:off x="1662240" y="796426"/>
            <a:ext cx="5826126" cy="523874"/>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57344" name="Text Placeholder 57343">
            <a:extLst>
              <a:ext uri="{FF2B5EF4-FFF2-40B4-BE49-F238E27FC236}">
                <a16:creationId xmlns:a16="http://schemas.microsoft.com/office/drawing/2014/main" id="{15555C7F-321F-458B-B4BF-28F2950B1324}"/>
              </a:ext>
            </a:extLst>
          </p:cNvPr>
          <p:cNvSpPr>
            <a:spLocks noGrp="1"/>
          </p:cNvSpPr>
          <p:nvPr>
            <p:ph type="body" sz="quarter" idx="35"/>
          </p:nvPr>
        </p:nvSpPr>
        <p:spPr>
          <a:xfrm>
            <a:off x="778756" y="1397094"/>
            <a:ext cx="7681676" cy="448574"/>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sp>
        <p:nvSpPr>
          <p:cNvPr id="58" name="Content Placeholder 57">
            <a:extLst>
              <a:ext uri="{FF2B5EF4-FFF2-40B4-BE49-F238E27FC236}">
                <a16:creationId xmlns:a16="http://schemas.microsoft.com/office/drawing/2014/main" id="{734455E4-7522-4737-9441-142A491CDD96}"/>
              </a:ext>
            </a:extLst>
          </p:cNvPr>
          <p:cNvSpPr>
            <a:spLocks noGrp="1"/>
          </p:cNvSpPr>
          <p:nvPr>
            <p:ph sz="quarter" idx="29"/>
          </p:nvPr>
        </p:nvSpPr>
        <p:spPr>
          <a:xfrm>
            <a:off x="774626" y="2260104"/>
            <a:ext cx="1428750" cy="657225"/>
          </a:xfrm>
        </p:spPr>
        <p:txBody>
          <a:bodyPr/>
          <a:lstStyle/>
          <a:p>
            <a:pPr marL="0" lvl="0" indent="0" eaLnBrk="1" hangingPunct="1">
              <a:spcBef>
                <a:spcPct val="0"/>
              </a:spcBef>
              <a:buNone/>
              <a:defRPr/>
            </a:pPr>
            <a:r>
              <a:rPr lang="en-US" sz="2400" b="1" kern="1200" dirty="0">
                <a:solidFill>
                  <a:prstClr val="white"/>
                </a:solidFill>
                <a:ea typeface="+mn-ea"/>
                <a:cs typeface="+mn-cs"/>
              </a:rPr>
              <a:t>Step [4]</a:t>
            </a:r>
          </a:p>
        </p:txBody>
      </p:sp>
      <p:sp>
        <p:nvSpPr>
          <p:cNvPr id="57346" name="Content Placeholder 57345">
            <a:extLst>
              <a:ext uri="{FF2B5EF4-FFF2-40B4-BE49-F238E27FC236}">
                <a16:creationId xmlns:a16="http://schemas.microsoft.com/office/drawing/2014/main" id="{CFCCF644-AC39-4421-8447-E57CE22C2FE5}"/>
              </a:ext>
            </a:extLst>
          </p:cNvPr>
          <p:cNvSpPr>
            <a:spLocks noGrp="1"/>
          </p:cNvSpPr>
          <p:nvPr>
            <p:ph sz="quarter" idx="30"/>
          </p:nvPr>
        </p:nvSpPr>
        <p:spPr>
          <a:xfrm>
            <a:off x="2123728" y="2132856"/>
            <a:ext cx="6829573" cy="774428"/>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cs typeface="Arial" panose="020B0604020202020204" pitchFamily="34" charset="0"/>
              </a:rPr>
              <a:t>Combine substituent names and </a:t>
            </a:r>
            <a:r>
              <a:rPr lang="en-US" altLang="en-US" sz="2400" b="1" i="0" kern="1200" dirty="0">
                <a:solidFill>
                  <a:prstClr val="black"/>
                </a:solidFill>
                <a:latin typeface="Arial" panose="020B0604020202020204" pitchFamily="34" charset="0"/>
                <a:cs typeface="Arial" panose="020B0604020202020204" pitchFamily="34" charset="0"/>
              </a:rPr>
              <a:t>numbers + parent</a:t>
            </a:r>
            <a:r>
              <a:rPr lang="en-US" altLang="en-US" sz="2400" b="1" kern="1200" dirty="0">
                <a:solidFill>
                  <a:prstClr val="black"/>
                </a:solidFill>
                <a:latin typeface="Arial" panose="020B0604020202020204" pitchFamily="34" charset="0"/>
                <a:cs typeface="Arial" panose="020B0604020202020204" pitchFamily="34" charset="0"/>
              </a:rPr>
              <a:t> + </a:t>
            </a:r>
            <a:r>
              <a:rPr lang="en-US" altLang="en-US" sz="2400" b="1" i="0" kern="1200" dirty="0">
                <a:solidFill>
                  <a:prstClr val="black"/>
                </a:solidFill>
                <a:latin typeface="Arial" panose="020B0604020202020204" pitchFamily="34" charset="0"/>
                <a:cs typeface="Arial" panose="020B0604020202020204" pitchFamily="34" charset="0"/>
              </a:rPr>
              <a:t>suffix</a:t>
            </a:r>
            <a:r>
              <a:rPr lang="en-US" altLang="en-US" sz="2400" b="1" kern="1200" dirty="0">
                <a:solidFill>
                  <a:prstClr val="black"/>
                </a:solidFill>
                <a:latin typeface="Arial" panose="020B0604020202020204" pitchFamily="34" charset="0"/>
                <a:cs typeface="Arial" panose="020B0604020202020204" pitchFamily="34" charset="0"/>
              </a:rPr>
              <a:t>.</a:t>
            </a:r>
          </a:p>
        </p:txBody>
      </p:sp>
      <p:sp>
        <p:nvSpPr>
          <p:cNvPr id="63" name="Content Placeholder 62">
            <a:extLst>
              <a:ext uri="{FF2B5EF4-FFF2-40B4-BE49-F238E27FC236}">
                <a16:creationId xmlns:a16="http://schemas.microsoft.com/office/drawing/2014/main" id="{5DEBD383-20F2-48F8-A804-35B26BE0CE3B}"/>
              </a:ext>
            </a:extLst>
          </p:cNvPr>
          <p:cNvSpPr>
            <a:spLocks noGrp="1"/>
          </p:cNvSpPr>
          <p:nvPr>
            <p:ph sz="quarter" idx="34"/>
          </p:nvPr>
        </p:nvSpPr>
        <p:spPr>
          <a:xfrm>
            <a:off x="1066800" y="3083818"/>
            <a:ext cx="7639050" cy="3350468"/>
          </a:xfrm>
        </p:spPr>
        <p:txBody>
          <a:bodyPr/>
          <a:lstStyle/>
          <a:p>
            <a:pPr marL="228600" indent="-228600" eaLnBrk="1" hangingPunct="1">
              <a:spcBef>
                <a:spcPct val="0"/>
              </a:spcBef>
              <a:spcAft>
                <a:spcPts val="2200"/>
              </a:spcAft>
              <a:buClr>
                <a:prstClr val="black"/>
              </a:buClr>
            </a:pPr>
            <a:r>
              <a:rPr lang="en-US" altLang="en-US" sz="2400" b="1" kern="1200" dirty="0">
                <a:solidFill>
                  <a:srgbClr val="3366FF"/>
                </a:solidFill>
                <a:latin typeface="Arial" charset="0"/>
                <a:cs typeface="+mn-cs"/>
              </a:rPr>
              <a:t>Alphabetize </a:t>
            </a:r>
            <a:r>
              <a:rPr lang="en-US" altLang="en-US" sz="2400" b="1" kern="1200" dirty="0">
                <a:solidFill>
                  <a:prstClr val="black"/>
                </a:solidFill>
                <a:latin typeface="Arial" charset="0"/>
                <a:cs typeface="+mn-cs"/>
              </a:rPr>
              <a:t>the substituents, ignoring prefixes.</a:t>
            </a:r>
          </a:p>
          <a:p>
            <a:pPr marL="228600" indent="-228600" eaLnBrk="1" hangingPunct="1">
              <a:spcBef>
                <a:spcPct val="0"/>
              </a:spcBef>
              <a:spcAft>
                <a:spcPts val="1800"/>
              </a:spcAft>
            </a:pPr>
            <a:r>
              <a:rPr lang="en-US" altLang="en-US" sz="2400" b="1" kern="1200" dirty="0">
                <a:solidFill>
                  <a:prstClr val="black"/>
                </a:solidFill>
                <a:latin typeface="Arial" charset="0"/>
                <a:cs typeface="+mn-cs"/>
              </a:rPr>
              <a:t>Precede the name of each substituent by the </a:t>
            </a:r>
            <a:r>
              <a:rPr lang="en-US" altLang="en-US" sz="2400" b="1" kern="1200" dirty="0">
                <a:solidFill>
                  <a:srgbClr val="3366FF"/>
                </a:solidFill>
                <a:latin typeface="Arial" charset="0"/>
                <a:cs typeface="+mn-cs"/>
              </a:rPr>
              <a:t>number </a:t>
            </a:r>
            <a:r>
              <a:rPr lang="en-US" altLang="en-US" sz="2400" b="1" kern="1200" dirty="0">
                <a:solidFill>
                  <a:prstClr val="black"/>
                </a:solidFill>
                <a:latin typeface="Arial" charset="0"/>
                <a:cs typeface="+mn-cs"/>
              </a:rPr>
              <a:t>that indicates its location.</a:t>
            </a:r>
          </a:p>
          <a:p>
            <a:pPr marL="228600" indent="-228600" eaLnBrk="1" hangingPunct="1">
              <a:spcBef>
                <a:spcPct val="0"/>
              </a:spcBef>
              <a:spcAft>
                <a:spcPts val="1700"/>
              </a:spcAft>
            </a:pPr>
            <a:r>
              <a:rPr lang="en-US" altLang="en-US" sz="2400" b="1" kern="1200" dirty="0">
                <a:solidFill>
                  <a:prstClr val="black"/>
                </a:solidFill>
                <a:latin typeface="Arial" charset="0"/>
                <a:cs typeface="+mn-cs"/>
              </a:rPr>
              <a:t>There must be one number for </a:t>
            </a:r>
            <a:r>
              <a:rPr lang="en-US" altLang="en-US" sz="2400" b="1" kern="1200" dirty="0">
                <a:solidFill>
                  <a:srgbClr val="3366FF"/>
                </a:solidFill>
                <a:latin typeface="Arial" charset="0"/>
                <a:cs typeface="+mn-cs"/>
              </a:rPr>
              <a:t>each substituent</a:t>
            </a:r>
            <a:r>
              <a:rPr lang="en-US" altLang="en-US" sz="2400" b="1" kern="1200" dirty="0">
                <a:solidFill>
                  <a:prstClr val="black"/>
                </a:solidFill>
                <a:latin typeface="Arial" charset="0"/>
                <a:cs typeface="+mn-cs"/>
              </a:rPr>
              <a:t>.</a:t>
            </a:r>
          </a:p>
          <a:p>
            <a:pPr marL="228600" indent="-228600" eaLnBrk="1" hangingPunct="1">
              <a:spcBef>
                <a:spcPct val="0"/>
              </a:spcBef>
            </a:pPr>
            <a:r>
              <a:rPr lang="en-US" altLang="en-US" sz="2400" b="1" kern="1200" dirty="0">
                <a:solidFill>
                  <a:prstClr val="black"/>
                </a:solidFill>
                <a:latin typeface="Arial" charset="0"/>
                <a:cs typeface="+mn-cs"/>
              </a:rPr>
              <a:t>Separate numbers by </a:t>
            </a:r>
            <a:r>
              <a:rPr lang="en-US" altLang="en-US" sz="2400" b="1" kern="1200" dirty="0">
                <a:solidFill>
                  <a:srgbClr val="3366FF"/>
                </a:solidFill>
                <a:latin typeface="Arial" charset="0"/>
                <a:cs typeface="+mn-cs"/>
              </a:rPr>
              <a:t>commas </a:t>
            </a:r>
            <a:r>
              <a:rPr lang="en-US" altLang="en-US" sz="2400" b="1" kern="1200" dirty="0">
                <a:solidFill>
                  <a:prstClr val="black"/>
                </a:solidFill>
                <a:latin typeface="Arial" charset="0"/>
                <a:cs typeface="+mn-cs"/>
              </a:rPr>
              <a:t>and separate numbers from letters by </a:t>
            </a:r>
            <a:r>
              <a:rPr lang="en-US" altLang="en-US" sz="2400" b="1" kern="1200" dirty="0">
                <a:solidFill>
                  <a:srgbClr val="3366FF"/>
                </a:solidFill>
                <a:latin typeface="Arial" charset="0"/>
                <a:cs typeface="+mn-cs"/>
              </a:rPr>
              <a:t>dashes</a:t>
            </a:r>
            <a:r>
              <a:rPr lang="en-US" altLang="en-US" sz="2400" b="1" kern="1200" dirty="0">
                <a:solidFill>
                  <a:prstClr val="black"/>
                </a:solidFill>
                <a:latin typeface="Arial" charset="0"/>
                <a:cs typeface="+mn-cs"/>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2A0204A5-B177-4B31-B927-452F4B3CA81D}"/>
              </a:ext>
            </a:extLst>
          </p:cNvPr>
          <p:cNvSpPr>
            <a:spLocks noGrp="1"/>
          </p:cNvSpPr>
          <p:nvPr>
            <p:ph type="title"/>
          </p:nvPr>
        </p:nvSpPr>
        <p:spPr>
          <a:xfrm>
            <a:off x="1456730" y="330058"/>
            <a:ext cx="6266848" cy="553690"/>
          </a:xfrm>
        </p:spPr>
        <p:txBody>
          <a:bodyPr/>
          <a:lstStyle/>
          <a:p>
            <a:r>
              <a:rPr lang="en-US" altLang="en-US" sz="3200" b="1" dirty="0">
                <a:solidFill>
                  <a:srgbClr val="000000"/>
                </a:solidFill>
              </a:rPr>
              <a:t>12.4	Alkane Nomenclature (12)</a:t>
            </a:r>
            <a:endParaRPr lang="en-US" dirty="0"/>
          </a:p>
        </p:txBody>
      </p:sp>
      <p:sp>
        <p:nvSpPr>
          <p:cNvPr id="22" name="Text Placeholder 21">
            <a:extLst>
              <a:ext uri="{FF2B5EF4-FFF2-40B4-BE49-F238E27FC236}">
                <a16:creationId xmlns:a16="http://schemas.microsoft.com/office/drawing/2014/main" id="{7253753A-6038-4600-B3B3-0620B4DB91EB}"/>
              </a:ext>
            </a:extLst>
          </p:cNvPr>
          <p:cNvSpPr>
            <a:spLocks noGrp="1"/>
          </p:cNvSpPr>
          <p:nvPr>
            <p:ph type="body" sz="quarter" idx="33"/>
          </p:nvPr>
        </p:nvSpPr>
        <p:spPr>
          <a:xfrm>
            <a:off x="1524286" y="800618"/>
            <a:ext cx="6100763" cy="609599"/>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24" name="Text Placeholder 23">
            <a:extLst>
              <a:ext uri="{FF2B5EF4-FFF2-40B4-BE49-F238E27FC236}">
                <a16:creationId xmlns:a16="http://schemas.microsoft.com/office/drawing/2014/main" id="{A476952E-5726-43F4-A760-BB31F3A710D2}"/>
              </a:ext>
            </a:extLst>
          </p:cNvPr>
          <p:cNvSpPr>
            <a:spLocks noGrp="1"/>
          </p:cNvSpPr>
          <p:nvPr>
            <p:ph type="body" sz="quarter" idx="35"/>
          </p:nvPr>
        </p:nvSpPr>
        <p:spPr>
          <a:xfrm>
            <a:off x="786517" y="1408584"/>
            <a:ext cx="7616121" cy="474191"/>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pic>
        <p:nvPicPr>
          <p:cNvPr id="3" name="Picture 2" descr="Six carbon chain with methyl on second carbon from left is 2-methylhexane. The number is separated from letter by dash.">
            <a:extLst>
              <a:ext uri="{FF2B5EF4-FFF2-40B4-BE49-F238E27FC236}">
                <a16:creationId xmlns:a16="http://schemas.microsoft.com/office/drawing/2014/main" id="{6830C551-A8F0-4EDF-85B3-DA4236E42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09" t="33171" r="20868" b="6944"/>
          <a:stretch/>
        </p:blipFill>
        <p:spPr>
          <a:xfrm>
            <a:off x="2268538" y="2274888"/>
            <a:ext cx="4967287" cy="4106862"/>
          </a:xfrm>
          <a:prstGeom prst="rect">
            <a:avLst/>
          </a:prstGeom>
        </p:spPr>
      </p:pic>
      <p:sp>
        <p:nvSpPr>
          <p:cNvPr id="6" name="Text Placeholder 23">
            <a:extLst>
              <a:ext uri="{FF2B5EF4-FFF2-40B4-BE49-F238E27FC236}">
                <a16:creationId xmlns:a16="http://schemas.microsoft.com/office/drawing/2014/main" id="{490000C0-6C2B-4FA7-864A-506C9ABAE562}"/>
              </a:ext>
            </a:extLst>
          </p:cNvPr>
          <p:cNvSpPr>
            <a:spLocks noGrp="1"/>
          </p:cNvSpPr>
          <p:nvPr>
            <p:ph type="body" sz="quarter" idx="36"/>
          </p:nvPr>
        </p:nvSpPr>
        <p:spPr>
          <a:xfrm>
            <a:off x="3045978" y="5824773"/>
            <a:ext cx="3412086" cy="534988"/>
          </a:xfrm>
        </p:spPr>
        <p:txBody>
          <a:bodyPr/>
          <a:lstStyle/>
          <a:p>
            <a:pPr marL="0" lvl="0" indent="0" algn="ctr">
              <a:buNone/>
            </a:pPr>
            <a:r>
              <a:rPr lang="en-US" sz="2150" b="1" dirty="0">
                <a:latin typeface="Arial" panose="020B0604020202020204" pitchFamily="34" charset="0"/>
                <a:cs typeface="Arial" panose="020B0604020202020204" pitchFamily="34" charset="0"/>
              </a:rPr>
              <a:t>Answer: 2-methylhexane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8780-A8C6-4559-ADB4-6D1772D625C3}"/>
              </a:ext>
            </a:extLst>
          </p:cNvPr>
          <p:cNvSpPr>
            <a:spLocks noGrp="1"/>
          </p:cNvSpPr>
          <p:nvPr>
            <p:ph type="title"/>
          </p:nvPr>
        </p:nvSpPr>
        <p:spPr>
          <a:xfrm>
            <a:off x="2433986" y="271690"/>
            <a:ext cx="4304109" cy="674549"/>
          </a:xfrm>
        </p:spPr>
        <p:txBody>
          <a:bodyPr/>
          <a:lstStyle/>
          <a:p>
            <a:r>
              <a:rPr lang="en-US" altLang="en-US" sz="3200" b="1" dirty="0">
                <a:solidFill>
                  <a:srgbClr val="000000"/>
                </a:solidFill>
              </a:rPr>
              <a:t>12.1 Introduction (2)</a:t>
            </a:r>
            <a:endParaRPr lang="en-US" dirty="0"/>
          </a:p>
        </p:txBody>
      </p:sp>
      <p:sp>
        <p:nvSpPr>
          <p:cNvPr id="9" name="Content Placeholder 6">
            <a:extLst>
              <a:ext uri="{FF2B5EF4-FFF2-40B4-BE49-F238E27FC236}">
                <a16:creationId xmlns:a16="http://schemas.microsoft.com/office/drawing/2014/main" id="{B7DB98F3-6DB4-4DB3-9281-2945F14EB656}"/>
              </a:ext>
            </a:extLst>
          </p:cNvPr>
          <p:cNvSpPr>
            <a:spLocks noGrp="1"/>
          </p:cNvSpPr>
          <p:nvPr>
            <p:ph sz="quarter" idx="13"/>
          </p:nvPr>
        </p:nvSpPr>
        <p:spPr>
          <a:xfrm>
            <a:off x="1072595" y="1328482"/>
            <a:ext cx="6811773" cy="1595694"/>
          </a:xfrm>
        </p:spPr>
        <p:txBody>
          <a:bodyPr/>
          <a:lstStyle/>
          <a:p>
            <a:pPr marL="0" lvl="0" indent="0" eaLnBrk="1" hangingPunct="1">
              <a:spcBef>
                <a:spcPct val="0"/>
              </a:spcBef>
              <a:spcAft>
                <a:spcPts val="1500"/>
              </a:spcAft>
              <a:buClr>
                <a:prstClr val="black"/>
              </a:buClr>
              <a:buNone/>
            </a:pPr>
            <a:r>
              <a:rPr lang="en-US" altLang="en-US" sz="2400" b="1" kern="1200" dirty="0">
                <a:solidFill>
                  <a:srgbClr val="3366FF"/>
                </a:solidFill>
                <a:latin typeface="Arial" panose="020B0604020202020204" pitchFamily="34" charset="0"/>
                <a:cs typeface="Arial" panose="020B0604020202020204" pitchFamily="34" charset="0"/>
              </a:rPr>
              <a:t>Cycloalkanes </a:t>
            </a:r>
            <a:r>
              <a:rPr lang="en-US" altLang="en-US" sz="2400" b="1" kern="1200" dirty="0">
                <a:solidFill>
                  <a:prstClr val="black"/>
                </a:solidFill>
                <a:latin typeface="Arial" panose="020B0604020202020204" pitchFamily="34" charset="0"/>
                <a:cs typeface="Arial" panose="020B0604020202020204" pitchFamily="34" charset="0"/>
              </a:rPr>
              <a:t>contain C atoms joined in one or more rings.</a:t>
            </a:r>
          </a:p>
          <a:p>
            <a:pPr marL="0" lvl="0" indent="0" eaLnBrk="1" hangingPunct="1">
              <a:spcBef>
                <a:spcPct val="0"/>
              </a:spcBef>
              <a:buNone/>
            </a:pPr>
            <a:r>
              <a:rPr lang="en-US" altLang="en-US" sz="2400" b="1" kern="1200" dirty="0">
                <a:solidFill>
                  <a:prstClr val="black"/>
                </a:solidFill>
                <a:latin typeface="Arial" panose="020B0604020202020204" pitchFamily="34" charset="0"/>
                <a:cs typeface="Arial" panose="020B0604020202020204" pitchFamily="34" charset="0"/>
              </a:rPr>
              <a:t>They have the general formula </a:t>
            </a:r>
            <a:r>
              <a:rPr lang="en-US" altLang="en-US" sz="2400" b="1" i="0" kern="1200" dirty="0">
                <a:solidFill>
                  <a:srgbClr val="3366FF"/>
                </a:solidFill>
                <a:latin typeface="Arial" panose="020B0604020202020204" pitchFamily="34" charset="0"/>
                <a:cs typeface="Arial" panose="020B0604020202020204" pitchFamily="34" charset="0"/>
              </a:rPr>
              <a:t>C</a:t>
            </a:r>
            <a:r>
              <a:rPr lang="en-US" altLang="en-US" sz="2400" b="1" i="1" kern="1200" baseline="-25000" dirty="0">
                <a:solidFill>
                  <a:srgbClr val="3366FF"/>
                </a:solidFill>
                <a:latin typeface="Arial" panose="020B0604020202020204" pitchFamily="34" charset="0"/>
                <a:cs typeface="Arial" panose="020B0604020202020204" pitchFamily="34" charset="0"/>
              </a:rPr>
              <a:t>n</a:t>
            </a:r>
            <a:r>
              <a:rPr lang="en-US" altLang="en-US" sz="2400" b="1" i="0" kern="1200" dirty="0">
                <a:solidFill>
                  <a:srgbClr val="3366FF"/>
                </a:solidFill>
                <a:latin typeface="Arial" panose="020B0604020202020204" pitchFamily="34" charset="0"/>
                <a:cs typeface="Arial" panose="020B0604020202020204" pitchFamily="34" charset="0"/>
              </a:rPr>
              <a:t>H</a:t>
            </a:r>
            <a:r>
              <a:rPr lang="en-US" altLang="en-US" sz="2400" b="1" kern="1200" baseline="-25000" dirty="0">
                <a:solidFill>
                  <a:srgbClr val="3366FF"/>
                </a:solidFill>
                <a:latin typeface="Arial" panose="020B0604020202020204" pitchFamily="34" charset="0"/>
                <a:cs typeface="Arial" panose="020B0604020202020204" pitchFamily="34" charset="0"/>
              </a:rPr>
              <a:t>2</a:t>
            </a:r>
            <a:r>
              <a:rPr lang="en-US" altLang="en-US" sz="2400" b="1" i="1" kern="1200" baseline="-25000" dirty="0">
                <a:solidFill>
                  <a:srgbClr val="3366FF"/>
                </a:solidFill>
                <a:latin typeface="Arial" panose="020B0604020202020204" pitchFamily="34" charset="0"/>
                <a:cs typeface="Arial" panose="020B0604020202020204" pitchFamily="34" charset="0"/>
              </a:rPr>
              <a:t>n</a:t>
            </a:r>
            <a:r>
              <a:rPr lang="en-US" altLang="en-US" sz="2400" b="1" kern="1200" dirty="0">
                <a:latin typeface="Arial" panose="020B0604020202020204" pitchFamily="34" charset="0"/>
                <a:cs typeface="Arial" panose="020B0604020202020204" pitchFamily="34" charset="0"/>
              </a:rPr>
              <a:t>.</a:t>
            </a:r>
          </a:p>
        </p:txBody>
      </p:sp>
      <p:pic>
        <p:nvPicPr>
          <p:cNvPr id="4103" name="Picture 9" descr="Skeletal and ball-and-stick model of cyclohexane: It is a cycloalkane with molecular formula C6H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924175"/>
            <a:ext cx="439261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a:extLst>
              <a:ext uri="{FF2B5EF4-FFF2-40B4-BE49-F238E27FC236}">
                <a16:creationId xmlns:a16="http://schemas.microsoft.com/office/drawing/2014/main" id="{494E6823-5C75-4D4D-92F1-70AA3105A7DA}"/>
              </a:ext>
            </a:extLst>
          </p:cNvPr>
          <p:cNvSpPr>
            <a:spLocks noGrp="1"/>
          </p:cNvSpPr>
          <p:nvPr>
            <p:ph sz="quarter" idx="14"/>
          </p:nvPr>
        </p:nvSpPr>
        <p:spPr>
          <a:xfrm>
            <a:off x="822330" y="5561639"/>
            <a:ext cx="7479927" cy="940842"/>
          </a:xfrm>
        </p:spPr>
        <p:txBody>
          <a:bodyPr/>
          <a:lstStyle/>
          <a:p>
            <a:pPr marL="0" lvl="0" indent="0" eaLnBrk="1" hangingPunct="1">
              <a:spcBef>
                <a:spcPct val="0"/>
              </a:spcBef>
              <a:buNone/>
            </a:pPr>
            <a:r>
              <a:rPr lang="en-US" altLang="en-US" sz="2400" b="1" kern="1200" dirty="0">
                <a:solidFill>
                  <a:srgbClr val="3366FF"/>
                </a:solidFill>
                <a:latin typeface="Arial" charset="0"/>
                <a:cs typeface="+mn-cs"/>
              </a:rPr>
              <a:t>All alkane molecules </a:t>
            </a:r>
            <a:r>
              <a:rPr lang="en-US" altLang="en-US" sz="2400" b="1" kern="1200" dirty="0">
                <a:solidFill>
                  <a:prstClr val="black"/>
                </a:solidFill>
                <a:latin typeface="Arial" charset="0"/>
                <a:cs typeface="+mn-cs"/>
              </a:rPr>
              <a:t>have names that end in the suffix </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r>
              <a:rPr lang="en-US" altLang="ja-JP" sz="2400" b="1" kern="1200" dirty="0">
                <a:solidFill>
                  <a:srgbClr val="3366FF"/>
                </a:solidFill>
                <a:latin typeface="Arial" charset="0"/>
                <a:cs typeface="+mn-cs"/>
              </a:rPr>
              <a:t>ane</a:t>
            </a:r>
            <a:r>
              <a:rPr lang="en-US" altLang="ja-JP" sz="2400" b="1" kern="1200" dirty="0">
                <a:solidFill>
                  <a:prstClr val="black"/>
                </a:solidFill>
                <a:latin typeface="Arial" charset="0"/>
                <a:cs typeface="+mn-cs"/>
              </a:rPr>
              <a:t>.</a:t>
            </a:r>
            <a:r>
              <a:rPr lang="ja-JP" altLang="en-US"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BB86972B-84D4-47B8-881C-D1A416A91400}"/>
              </a:ext>
            </a:extLst>
          </p:cNvPr>
          <p:cNvSpPr>
            <a:spLocks noGrp="1"/>
          </p:cNvSpPr>
          <p:nvPr>
            <p:ph type="title"/>
          </p:nvPr>
        </p:nvSpPr>
        <p:spPr>
          <a:xfrm>
            <a:off x="1522550" y="316203"/>
            <a:ext cx="6102286" cy="546448"/>
          </a:xfrm>
        </p:spPr>
        <p:txBody>
          <a:bodyPr/>
          <a:lstStyle/>
          <a:p>
            <a:r>
              <a:rPr lang="en-US" altLang="en-US" sz="3200" b="1" dirty="0">
                <a:solidFill>
                  <a:srgbClr val="000000"/>
                </a:solidFill>
              </a:rPr>
              <a:t>12.4	Alkane Nomenclature (13)</a:t>
            </a:r>
            <a:endParaRPr lang="en-US" dirty="0"/>
          </a:p>
        </p:txBody>
      </p:sp>
      <p:sp>
        <p:nvSpPr>
          <p:cNvPr id="22" name="Text Placeholder 21">
            <a:extLst>
              <a:ext uri="{FF2B5EF4-FFF2-40B4-BE49-F238E27FC236}">
                <a16:creationId xmlns:a16="http://schemas.microsoft.com/office/drawing/2014/main" id="{BFBDFED7-EDFF-4B55-8923-6B257671C8D4}"/>
              </a:ext>
            </a:extLst>
          </p:cNvPr>
          <p:cNvSpPr>
            <a:spLocks noGrp="1"/>
          </p:cNvSpPr>
          <p:nvPr>
            <p:ph type="body" sz="quarter" idx="33"/>
          </p:nvPr>
        </p:nvSpPr>
        <p:spPr>
          <a:xfrm>
            <a:off x="1590804" y="793376"/>
            <a:ext cx="5966429" cy="561974"/>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24" name="Text Placeholder 23">
            <a:extLst>
              <a:ext uri="{FF2B5EF4-FFF2-40B4-BE49-F238E27FC236}">
                <a16:creationId xmlns:a16="http://schemas.microsoft.com/office/drawing/2014/main" id="{3E942731-B284-4270-8F29-2BCA02E5B5DC}"/>
              </a:ext>
            </a:extLst>
          </p:cNvPr>
          <p:cNvSpPr>
            <a:spLocks noGrp="1"/>
          </p:cNvSpPr>
          <p:nvPr>
            <p:ph type="body" sz="quarter" idx="35"/>
          </p:nvPr>
        </p:nvSpPr>
        <p:spPr>
          <a:xfrm>
            <a:off x="784549" y="1408584"/>
            <a:ext cx="7794796" cy="441673"/>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Alkane Using the IUPAC System</a:t>
            </a:r>
          </a:p>
        </p:txBody>
      </p:sp>
      <p:pic>
        <p:nvPicPr>
          <p:cNvPr id="3" name="Picture 2" descr="Six carbon chain with methyl groups on second and third carbon from left is 2,3-dimethylhexane. The number is separated from letter by dash. The numbers are separated by comma. Two numbers are needed, one for&#10;each methyl group.">
            <a:extLst>
              <a:ext uri="{FF2B5EF4-FFF2-40B4-BE49-F238E27FC236}">
                <a16:creationId xmlns:a16="http://schemas.microsoft.com/office/drawing/2014/main" id="{D2E74016-C0B6-4501-9E12-C395B70AA1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49" t="33195" r="9838" b="7731"/>
          <a:stretch/>
        </p:blipFill>
        <p:spPr>
          <a:xfrm>
            <a:off x="1979612" y="2276474"/>
            <a:ext cx="6264795" cy="4051301"/>
          </a:xfrm>
          <a:prstGeom prst="rect">
            <a:avLst/>
          </a:prstGeom>
        </p:spPr>
      </p:pic>
      <p:sp>
        <p:nvSpPr>
          <p:cNvPr id="8" name="Text Placeholder 23">
            <a:extLst>
              <a:ext uri="{FF2B5EF4-FFF2-40B4-BE49-F238E27FC236}">
                <a16:creationId xmlns:a16="http://schemas.microsoft.com/office/drawing/2014/main" id="{0309CE29-CDD0-4108-AC1D-1BCDB6BAE5D8}"/>
              </a:ext>
            </a:extLst>
          </p:cNvPr>
          <p:cNvSpPr>
            <a:spLocks noGrp="1"/>
          </p:cNvSpPr>
          <p:nvPr>
            <p:ph type="body" sz="quarter" idx="36"/>
          </p:nvPr>
        </p:nvSpPr>
        <p:spPr>
          <a:xfrm>
            <a:off x="2386783" y="5730108"/>
            <a:ext cx="4032448" cy="462906"/>
          </a:xfrm>
        </p:spPr>
        <p:txBody>
          <a:bodyPr/>
          <a:lstStyle/>
          <a:p>
            <a:pPr marL="0" lvl="0" indent="0" algn="ctr">
              <a:buNone/>
            </a:pPr>
            <a:r>
              <a:rPr lang="en-US" sz="2080" b="1" dirty="0">
                <a:latin typeface="Arial" panose="020B0604020202020204" pitchFamily="34" charset="0"/>
                <a:cs typeface="Arial" panose="020B0604020202020204" pitchFamily="34" charset="0"/>
              </a:rPr>
              <a:t>Answer: 2,3-dimethylhexane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47A5574-D393-4672-B03F-EDBF51F8B752}"/>
              </a:ext>
            </a:extLst>
          </p:cNvPr>
          <p:cNvSpPr>
            <a:spLocks noGrp="1"/>
          </p:cNvSpPr>
          <p:nvPr>
            <p:ph type="title"/>
          </p:nvPr>
        </p:nvSpPr>
        <p:spPr>
          <a:xfrm>
            <a:off x="1454954" y="285622"/>
            <a:ext cx="6266848" cy="645196"/>
          </a:xfrm>
        </p:spPr>
        <p:txBody>
          <a:bodyPr/>
          <a:lstStyle/>
          <a:p>
            <a:r>
              <a:rPr lang="en-US" altLang="en-US" sz="3200" b="1" dirty="0">
                <a:solidFill>
                  <a:srgbClr val="000000"/>
                </a:solidFill>
              </a:rPr>
              <a:t>12.4	Alkane Nomenclature (14)</a:t>
            </a:r>
            <a:endParaRPr lang="en-US" dirty="0"/>
          </a:p>
        </p:txBody>
      </p:sp>
      <p:sp>
        <p:nvSpPr>
          <p:cNvPr id="22" name="Text Placeholder 21">
            <a:extLst>
              <a:ext uri="{FF2B5EF4-FFF2-40B4-BE49-F238E27FC236}">
                <a16:creationId xmlns:a16="http://schemas.microsoft.com/office/drawing/2014/main" id="{DD654DA3-0D3F-43AE-AE39-0EC1F13C70E3}"/>
              </a:ext>
            </a:extLst>
          </p:cNvPr>
          <p:cNvSpPr>
            <a:spLocks noGrp="1"/>
          </p:cNvSpPr>
          <p:nvPr>
            <p:ph type="body" sz="quarter" idx="33"/>
          </p:nvPr>
        </p:nvSpPr>
        <p:spPr>
          <a:xfrm>
            <a:off x="1734427" y="795147"/>
            <a:ext cx="5677477" cy="510480"/>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24" name="Text Placeholder 23">
            <a:extLst>
              <a:ext uri="{FF2B5EF4-FFF2-40B4-BE49-F238E27FC236}">
                <a16:creationId xmlns:a16="http://schemas.microsoft.com/office/drawing/2014/main" id="{ED9BC571-9658-4CFE-B8E5-81868F252C15}"/>
              </a:ext>
            </a:extLst>
          </p:cNvPr>
          <p:cNvSpPr>
            <a:spLocks noGrp="1"/>
          </p:cNvSpPr>
          <p:nvPr>
            <p:ph type="body" sz="quarter" idx="35"/>
          </p:nvPr>
        </p:nvSpPr>
        <p:spPr>
          <a:xfrm>
            <a:off x="773232" y="1467123"/>
            <a:ext cx="3265368" cy="477565"/>
          </a:xfrm>
        </p:spPr>
        <p:txBody>
          <a:bodyPr/>
          <a:lstStyle/>
          <a:p>
            <a:pPr marL="0" lvl="0" indent="0" eaLnBrk="1" hangingPunct="1">
              <a:spcBef>
                <a:spcPct val="0"/>
              </a:spcBef>
              <a:buNone/>
              <a:defRPr/>
            </a:pPr>
            <a:r>
              <a:rPr lang="en-US" sz="2400" b="1" kern="1200" dirty="0">
                <a:solidFill>
                  <a:prstClr val="white"/>
                </a:solidFill>
                <a:ea typeface="+mn-ea"/>
                <a:cs typeface="+mn-cs"/>
              </a:rPr>
              <a:t>Sample Problem 12.4</a:t>
            </a:r>
          </a:p>
        </p:txBody>
      </p:sp>
      <p:sp>
        <p:nvSpPr>
          <p:cNvPr id="23" name="Content Placeholder 22">
            <a:extLst>
              <a:ext uri="{FF2B5EF4-FFF2-40B4-BE49-F238E27FC236}">
                <a16:creationId xmlns:a16="http://schemas.microsoft.com/office/drawing/2014/main" id="{A9867E1F-933E-4384-A081-6237E3FF9858}"/>
              </a:ext>
            </a:extLst>
          </p:cNvPr>
          <p:cNvSpPr>
            <a:spLocks noGrp="1"/>
          </p:cNvSpPr>
          <p:nvPr>
            <p:ph sz="quarter" idx="34"/>
          </p:nvPr>
        </p:nvSpPr>
        <p:spPr>
          <a:xfrm>
            <a:off x="1115616" y="1969790"/>
            <a:ext cx="7462936" cy="766762"/>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Give the IUPAC name for the following compound.</a:t>
            </a:r>
          </a:p>
        </p:txBody>
      </p:sp>
      <p:pic>
        <p:nvPicPr>
          <p:cNvPr id="32774" name="Picture 1" descr="A chain of eight carbons with two methyl groups at C2 and C6 and an ethyl group at C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141663"/>
            <a:ext cx="5562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CBE9791-21C8-4EF3-9FFA-DA4386BC5FAF}"/>
              </a:ext>
            </a:extLst>
          </p:cNvPr>
          <p:cNvSpPr>
            <a:spLocks noGrp="1"/>
          </p:cNvSpPr>
          <p:nvPr>
            <p:ph type="title"/>
          </p:nvPr>
        </p:nvSpPr>
        <p:spPr>
          <a:xfrm>
            <a:off x="1415163" y="302348"/>
            <a:ext cx="6339477" cy="616793"/>
          </a:xfrm>
        </p:spPr>
        <p:txBody>
          <a:bodyPr/>
          <a:lstStyle/>
          <a:p>
            <a:r>
              <a:rPr lang="en-US" altLang="en-US" sz="3200" b="1" dirty="0">
                <a:solidFill>
                  <a:srgbClr val="000000"/>
                </a:solidFill>
              </a:rPr>
              <a:t>12.4	Alkane Nomenclature (15)</a:t>
            </a:r>
            <a:endParaRPr lang="en-US" dirty="0"/>
          </a:p>
        </p:txBody>
      </p:sp>
      <p:sp>
        <p:nvSpPr>
          <p:cNvPr id="22" name="Text Placeholder 21">
            <a:extLst>
              <a:ext uri="{FF2B5EF4-FFF2-40B4-BE49-F238E27FC236}">
                <a16:creationId xmlns:a16="http://schemas.microsoft.com/office/drawing/2014/main" id="{64A777A9-06B3-4518-9D68-AEAF1D0491C6}"/>
              </a:ext>
            </a:extLst>
          </p:cNvPr>
          <p:cNvSpPr>
            <a:spLocks noGrp="1"/>
          </p:cNvSpPr>
          <p:nvPr>
            <p:ph type="body" sz="quarter" idx="33"/>
          </p:nvPr>
        </p:nvSpPr>
        <p:spPr>
          <a:xfrm>
            <a:off x="1935722" y="794144"/>
            <a:ext cx="5261841" cy="536720"/>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10" name="Content Placeholder 9">
            <a:extLst>
              <a:ext uri="{FF2B5EF4-FFF2-40B4-BE49-F238E27FC236}">
                <a16:creationId xmlns:a16="http://schemas.microsoft.com/office/drawing/2014/main" id="{AAB47144-72E7-44C3-92A4-8287598949EE}"/>
              </a:ext>
            </a:extLst>
          </p:cNvPr>
          <p:cNvSpPr>
            <a:spLocks noGrp="1"/>
          </p:cNvSpPr>
          <p:nvPr>
            <p:ph sz="quarter" idx="21"/>
          </p:nvPr>
        </p:nvSpPr>
        <p:spPr>
          <a:xfrm>
            <a:off x="778818" y="1450876"/>
            <a:ext cx="3304271" cy="534920"/>
          </a:xfrm>
        </p:spPr>
        <p:txBody>
          <a:bodyPr/>
          <a:lstStyle/>
          <a:p>
            <a:pPr marL="0" lvl="0" indent="0" eaLnBrk="1" hangingPunct="1">
              <a:spcBef>
                <a:spcPct val="0"/>
              </a:spcBef>
              <a:buNone/>
              <a:defRPr/>
            </a:pPr>
            <a:r>
              <a:rPr lang="en-US" sz="2400" b="1" kern="1200" dirty="0">
                <a:solidFill>
                  <a:prstClr val="white"/>
                </a:solidFill>
                <a:ea typeface="+mn-ea"/>
                <a:cs typeface="+mn-cs"/>
              </a:rPr>
              <a:t>Sample Problem 12.4</a:t>
            </a:r>
          </a:p>
        </p:txBody>
      </p:sp>
      <p:sp>
        <p:nvSpPr>
          <p:cNvPr id="23" name="Content Placeholder 22">
            <a:extLst>
              <a:ext uri="{FF2B5EF4-FFF2-40B4-BE49-F238E27FC236}">
                <a16:creationId xmlns:a16="http://schemas.microsoft.com/office/drawing/2014/main" id="{D65D7E9A-31E5-420E-BC5D-63FB619F56CD}"/>
              </a:ext>
            </a:extLst>
          </p:cNvPr>
          <p:cNvSpPr>
            <a:spLocks noGrp="1"/>
          </p:cNvSpPr>
          <p:nvPr>
            <p:ph sz="quarter" idx="34"/>
          </p:nvPr>
        </p:nvSpPr>
        <p:spPr>
          <a:xfrm>
            <a:off x="758031" y="2132856"/>
            <a:ext cx="7846417" cy="1008807"/>
          </a:xfrm>
        </p:spPr>
        <p:txBody>
          <a:bodyPr/>
          <a:lstStyle/>
          <a:p>
            <a:pPr marL="0" indent="0" eaLnBrk="1" hangingPunct="1">
              <a:spcBef>
                <a:spcPct val="0"/>
              </a:spcBef>
              <a:buNone/>
            </a:pPr>
            <a:r>
              <a:rPr lang="en-US" altLang="en-US" sz="2400" b="1" kern="1200" dirty="0">
                <a:solidFill>
                  <a:prstClr val="black"/>
                </a:solidFill>
                <a:latin typeface="Arial" charset="0"/>
                <a:cs typeface="+mn-cs"/>
              </a:rPr>
              <a:t>Name the parent chain and use the suffix “-ane”</a:t>
            </a:r>
            <a:r>
              <a:rPr lang="en-US" altLang="en-US" sz="2400" b="1" kern="1200" baseline="0" dirty="0">
                <a:solidFill>
                  <a:prstClr val="black"/>
                </a:solidFill>
                <a:latin typeface="Arial" charset="0"/>
                <a:cs typeface="+mn-cs"/>
              </a:rPr>
              <a:t> </a:t>
            </a:r>
            <a:r>
              <a:rPr lang="en-US" altLang="en-US" sz="2400" b="1" kern="1200" dirty="0">
                <a:solidFill>
                  <a:prstClr val="black"/>
                </a:solidFill>
                <a:latin typeface="Arial" charset="0"/>
                <a:cs typeface="+mn-cs"/>
              </a:rPr>
              <a:t>since this molecule is an alkane</a:t>
            </a:r>
          </a:p>
        </p:txBody>
      </p:sp>
      <p:pic>
        <p:nvPicPr>
          <p:cNvPr id="33798" name="Picture 3" descr="A chain of eight carbons with two methyl groups at C2 and C6 and an ethyl group at C5."/>
          <p:cNvPicPr>
            <a:picLocks noChangeAspect="1"/>
          </p:cNvPicPr>
          <p:nvPr/>
        </p:nvPicPr>
        <p:blipFill rotWithShape="1">
          <a:blip r:embed="rId3">
            <a:extLst>
              <a:ext uri="{28A0092B-C50C-407E-A947-70E740481C1C}">
                <a14:useLocalDpi xmlns:a14="http://schemas.microsoft.com/office/drawing/2010/main" val="0"/>
              </a:ext>
            </a:extLst>
          </a:blip>
          <a:srcRect b="17849"/>
          <a:stretch/>
        </p:blipFill>
        <p:spPr bwMode="auto">
          <a:xfrm>
            <a:off x="1590675" y="3141663"/>
            <a:ext cx="6510338" cy="190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 Placeholder 32">
                <a:extLst>
                  <a:ext uri="{FF2B5EF4-FFF2-40B4-BE49-F238E27FC236}">
                    <a16:creationId xmlns:a16="http://schemas.microsoft.com/office/drawing/2014/main" id="{0F6DDACA-9BDE-43EF-B386-081B31259081}"/>
                  </a:ext>
                </a:extLst>
              </p:cNvPr>
              <p:cNvSpPr>
                <a:spLocks noGrp="1"/>
              </p:cNvSpPr>
              <p:nvPr>
                <p:ph type="body" sz="quarter" idx="35"/>
              </p:nvPr>
            </p:nvSpPr>
            <p:spPr>
              <a:xfrm>
                <a:off x="1547664" y="5050935"/>
                <a:ext cx="7200800" cy="593725"/>
              </a:xfrm>
            </p:spPr>
            <p:txBody>
              <a:bodyPr/>
              <a:lstStyle/>
              <a:p>
                <a:pPr marL="0" lvl="0" indent="0">
                  <a:buNone/>
                </a:pPr>
                <a:r>
                  <a:rPr lang="en-US" sz="2400" dirty="0">
                    <a:latin typeface="Arial" panose="020B0604020202020204" pitchFamily="34" charset="0"/>
                    <a:cs typeface="Arial" panose="020B0604020202020204" pitchFamily="34" charset="0"/>
                  </a:rPr>
                  <a:t>8 C’s in the longest chain</a:t>
                </a:r>
                <a:r>
                  <a:rPr lang="en-US" sz="2400" spc="3000" dirty="0">
                    <a:latin typeface="Arial" panose="020B0604020202020204" pitchFamily="34" charset="0"/>
                    <a:cs typeface="Arial" panose="020B0604020202020204" pitchFamily="34"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Arial" panose="020B0604020202020204" pitchFamily="34" charset="0"/>
                      </a:rPr>
                      <m:t>−−−→</m:t>
                    </m:r>
                  </m:oMath>
                </a14:m>
                <a:r>
                  <a:rPr lang="en-US" sz="2400" spc="30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octane</a:t>
                </a:r>
                <a:endParaRPr lang="en-US" sz="2400" b="1" spc="3000" dirty="0">
                  <a:latin typeface="Arial" panose="020B0604020202020204" pitchFamily="34" charset="0"/>
                  <a:cs typeface="Arial" panose="020B0604020202020204" pitchFamily="34" charset="0"/>
                </a:endParaRPr>
              </a:p>
            </p:txBody>
          </p:sp>
        </mc:Choice>
        <mc:Fallback xmlns="">
          <p:sp>
            <p:nvSpPr>
              <p:cNvPr id="7" name="Text Placeholder 32">
                <a:extLst>
                  <a:ext uri="{FF2B5EF4-FFF2-40B4-BE49-F238E27FC236}">
                    <a16:creationId xmlns:a16="http://schemas.microsoft.com/office/drawing/2014/main" id="{0F6DDACA-9BDE-43EF-B386-081B31259081}"/>
                  </a:ext>
                </a:extLst>
              </p:cNvPr>
              <p:cNvSpPr>
                <a:spLocks noGrp="1" noRot="1" noChangeAspect="1" noMove="1" noResize="1" noEditPoints="1" noAdjustHandles="1" noChangeArrowheads="1" noChangeShapeType="1" noTextEdit="1"/>
              </p:cNvSpPr>
              <p:nvPr>
                <p:ph type="body" sz="quarter" idx="35"/>
              </p:nvPr>
            </p:nvSpPr>
            <p:spPr>
              <a:xfrm>
                <a:off x="1547664" y="5050935"/>
                <a:ext cx="7200800" cy="593725"/>
              </a:xfrm>
              <a:blipFill>
                <a:blip r:embed="rId4"/>
                <a:stretch>
                  <a:fillRect l="-1355" t="-7216" b="-2062"/>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BF642AE-1119-43E1-8628-34AFCD4D1097}"/>
              </a:ext>
            </a:extLst>
          </p:cNvPr>
          <p:cNvSpPr>
            <a:spLocks noGrp="1"/>
          </p:cNvSpPr>
          <p:nvPr>
            <p:ph type="title"/>
          </p:nvPr>
        </p:nvSpPr>
        <p:spPr>
          <a:xfrm>
            <a:off x="1498293" y="330058"/>
            <a:ext cx="6194840" cy="543957"/>
          </a:xfrm>
        </p:spPr>
        <p:txBody>
          <a:bodyPr/>
          <a:lstStyle/>
          <a:p>
            <a:r>
              <a:rPr lang="en-US" altLang="en-US" sz="3200" b="1" dirty="0">
                <a:solidFill>
                  <a:srgbClr val="000000"/>
                </a:solidFill>
              </a:rPr>
              <a:t>12.4	Alkane Nomenclature (16)</a:t>
            </a:r>
            <a:endParaRPr lang="en-US" dirty="0"/>
          </a:p>
        </p:txBody>
      </p:sp>
      <p:sp>
        <p:nvSpPr>
          <p:cNvPr id="22" name="Text Placeholder 21">
            <a:extLst>
              <a:ext uri="{FF2B5EF4-FFF2-40B4-BE49-F238E27FC236}">
                <a16:creationId xmlns:a16="http://schemas.microsoft.com/office/drawing/2014/main" id="{CD63065B-F4FB-4A82-9FFD-17607E0C1D1E}"/>
              </a:ext>
            </a:extLst>
          </p:cNvPr>
          <p:cNvSpPr>
            <a:spLocks noGrp="1"/>
          </p:cNvSpPr>
          <p:nvPr>
            <p:ph type="body" sz="quarter" idx="33"/>
          </p:nvPr>
        </p:nvSpPr>
        <p:spPr>
          <a:xfrm>
            <a:off x="1878569" y="793224"/>
            <a:ext cx="5400386" cy="492124"/>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23" name="Content Placeholder 22">
            <a:extLst>
              <a:ext uri="{FF2B5EF4-FFF2-40B4-BE49-F238E27FC236}">
                <a16:creationId xmlns:a16="http://schemas.microsoft.com/office/drawing/2014/main" id="{ADA6DF38-9C1E-4D12-85F8-21C9EF116135}"/>
              </a:ext>
            </a:extLst>
          </p:cNvPr>
          <p:cNvSpPr>
            <a:spLocks noGrp="1"/>
          </p:cNvSpPr>
          <p:nvPr>
            <p:ph sz="quarter" idx="34"/>
          </p:nvPr>
        </p:nvSpPr>
        <p:spPr>
          <a:xfrm>
            <a:off x="792542" y="1470929"/>
            <a:ext cx="3465471" cy="476098"/>
          </a:xfrm>
        </p:spPr>
        <p:txBody>
          <a:bodyPr/>
          <a:lstStyle/>
          <a:p>
            <a:pPr marL="0" lvl="0" indent="0" eaLnBrk="1" hangingPunct="1">
              <a:spcBef>
                <a:spcPct val="0"/>
              </a:spcBef>
              <a:buNone/>
              <a:defRPr/>
            </a:pPr>
            <a:r>
              <a:rPr lang="en-US" sz="2400" b="1" kern="1200" dirty="0">
                <a:solidFill>
                  <a:prstClr val="white"/>
                </a:solidFill>
                <a:ea typeface="+mn-ea"/>
                <a:cs typeface="+mn-cs"/>
              </a:rPr>
              <a:t>Sample Problem 12.4</a:t>
            </a:r>
          </a:p>
        </p:txBody>
      </p:sp>
      <p:sp>
        <p:nvSpPr>
          <p:cNvPr id="21" name="Content Placeholder 20">
            <a:extLst>
              <a:ext uri="{FF2B5EF4-FFF2-40B4-BE49-F238E27FC236}">
                <a16:creationId xmlns:a16="http://schemas.microsoft.com/office/drawing/2014/main" id="{00B733D7-D48B-4EF7-94AC-83C31B05C355}"/>
              </a:ext>
            </a:extLst>
          </p:cNvPr>
          <p:cNvSpPr>
            <a:spLocks noGrp="1"/>
          </p:cNvSpPr>
          <p:nvPr>
            <p:ph sz="quarter" idx="32"/>
          </p:nvPr>
        </p:nvSpPr>
        <p:spPr>
          <a:xfrm>
            <a:off x="783286" y="2122183"/>
            <a:ext cx="7533130" cy="830567"/>
          </a:xfrm>
        </p:spPr>
        <p:txBody>
          <a:bodyPr/>
          <a:lstStyle/>
          <a:p>
            <a:pPr marL="0" indent="0" eaLnBrk="1" hangingPunct="1">
              <a:spcBef>
                <a:spcPct val="0"/>
              </a:spcBef>
              <a:buNone/>
            </a:pPr>
            <a:r>
              <a:rPr lang="en-US" altLang="en-US" sz="2400" b="1" kern="1200" dirty="0">
                <a:solidFill>
                  <a:prstClr val="black"/>
                </a:solidFill>
                <a:latin typeface="Arial" charset="0"/>
                <a:cs typeface="+mn-cs"/>
              </a:rPr>
              <a:t>Number the chain to give the first substituent</a:t>
            </a:r>
            <a:r>
              <a:rPr lang="en-US" altLang="en-US" sz="2400" b="1" kern="1200" baseline="0" dirty="0">
                <a:solidFill>
                  <a:prstClr val="black"/>
                </a:solidFill>
                <a:latin typeface="Arial" charset="0"/>
                <a:cs typeface="+mn-cs"/>
              </a:rPr>
              <a:t> </a:t>
            </a:r>
            <a:r>
              <a:rPr lang="en-US" altLang="en-US" sz="2400" b="1" kern="1200" dirty="0">
                <a:solidFill>
                  <a:prstClr val="black"/>
                </a:solidFill>
                <a:latin typeface="Arial" charset="0"/>
                <a:cs typeface="+mn-cs"/>
              </a:rPr>
              <a:t>the lower number.</a:t>
            </a:r>
          </a:p>
        </p:txBody>
      </p:sp>
      <p:pic>
        <p:nvPicPr>
          <p:cNvPr id="34822" name="Picture 1" descr="A chain of eight carbons with two methyl groups at C2 and C6 and an ethyl group at C5. Start the counting from left side to give the first substituent the lower numb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3141663"/>
            <a:ext cx="60880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2A4EEEA-0CA2-4B4B-9F81-12B3E930C205}"/>
              </a:ext>
            </a:extLst>
          </p:cNvPr>
          <p:cNvSpPr>
            <a:spLocks noGrp="1"/>
          </p:cNvSpPr>
          <p:nvPr>
            <p:ph type="title"/>
          </p:nvPr>
        </p:nvSpPr>
        <p:spPr>
          <a:xfrm>
            <a:off x="1442877" y="288493"/>
            <a:ext cx="6266848" cy="628679"/>
          </a:xfrm>
        </p:spPr>
        <p:txBody>
          <a:bodyPr/>
          <a:lstStyle/>
          <a:p>
            <a:r>
              <a:rPr lang="en-US" altLang="en-US" sz="3200" b="1" dirty="0">
                <a:solidFill>
                  <a:srgbClr val="000000"/>
                </a:solidFill>
              </a:rPr>
              <a:t>12.4	Alkane Nomenclature (17)</a:t>
            </a:r>
            <a:endParaRPr lang="en-US" dirty="0"/>
          </a:p>
        </p:txBody>
      </p:sp>
      <p:sp>
        <p:nvSpPr>
          <p:cNvPr id="22" name="Content Placeholder 21">
            <a:extLst>
              <a:ext uri="{FF2B5EF4-FFF2-40B4-BE49-F238E27FC236}">
                <a16:creationId xmlns:a16="http://schemas.microsoft.com/office/drawing/2014/main" id="{EDAF250D-9ACC-4A2E-9C54-F0FB89103E71}"/>
              </a:ext>
            </a:extLst>
          </p:cNvPr>
          <p:cNvSpPr>
            <a:spLocks noGrp="1"/>
          </p:cNvSpPr>
          <p:nvPr>
            <p:ph sz="quarter" idx="32"/>
          </p:nvPr>
        </p:nvSpPr>
        <p:spPr>
          <a:xfrm>
            <a:off x="1722123" y="806269"/>
            <a:ext cx="5689202" cy="533400"/>
          </a:xfrm>
        </p:spPr>
        <p:txBody>
          <a:bodyPr/>
          <a:lstStyle/>
          <a:p>
            <a:pPr marL="457200" lvl="0" indent="-457200" algn="ctr">
              <a:buFont typeface="+mj-lt"/>
              <a:buAutoNum type="alphaUcPeriod" startAt="2"/>
            </a:pPr>
            <a:r>
              <a:rPr lang="en-US" altLang="en-US" sz="2800" b="1" dirty="0">
                <a:solidFill>
                  <a:srgbClr val="000000"/>
                </a:solidFill>
              </a:rPr>
              <a:t>Naming an Acyclic Alkane</a:t>
            </a:r>
            <a:endParaRPr lang="en-US" dirty="0">
              <a:solidFill>
                <a:prstClr val="black"/>
              </a:solidFill>
            </a:endParaRPr>
          </a:p>
        </p:txBody>
      </p:sp>
      <p:sp>
        <p:nvSpPr>
          <p:cNvPr id="23" name="Text Placeholder 22">
            <a:extLst>
              <a:ext uri="{FF2B5EF4-FFF2-40B4-BE49-F238E27FC236}">
                <a16:creationId xmlns:a16="http://schemas.microsoft.com/office/drawing/2014/main" id="{2D6EB35D-CFA0-4153-AC1B-2F6AAC7EA7C1}"/>
              </a:ext>
            </a:extLst>
          </p:cNvPr>
          <p:cNvSpPr>
            <a:spLocks noGrp="1"/>
          </p:cNvSpPr>
          <p:nvPr>
            <p:ph type="body" sz="quarter" idx="33"/>
          </p:nvPr>
        </p:nvSpPr>
        <p:spPr>
          <a:xfrm>
            <a:off x="792364" y="1470929"/>
            <a:ext cx="3419596" cy="419784"/>
          </a:xfrm>
        </p:spPr>
        <p:txBody>
          <a:bodyPr/>
          <a:lstStyle/>
          <a:p>
            <a:pPr marL="0" lvl="0" indent="0" eaLnBrk="1" hangingPunct="1">
              <a:spcBef>
                <a:spcPct val="0"/>
              </a:spcBef>
              <a:buNone/>
              <a:defRPr/>
            </a:pPr>
            <a:r>
              <a:rPr lang="en-US" sz="2400" b="1" kern="1200" dirty="0">
                <a:solidFill>
                  <a:prstClr val="white"/>
                </a:solidFill>
                <a:ea typeface="+mn-ea"/>
                <a:cs typeface="+mn-cs"/>
              </a:rPr>
              <a:t>Sample Problem 12.4</a:t>
            </a:r>
          </a:p>
        </p:txBody>
      </p:sp>
      <p:sp>
        <p:nvSpPr>
          <p:cNvPr id="18" name="Content Placeholder 17">
            <a:extLst>
              <a:ext uri="{FF2B5EF4-FFF2-40B4-BE49-F238E27FC236}">
                <a16:creationId xmlns:a16="http://schemas.microsoft.com/office/drawing/2014/main" id="{B97CD925-A2FC-496D-A102-2E1AE375CFCA}"/>
              </a:ext>
            </a:extLst>
          </p:cNvPr>
          <p:cNvSpPr>
            <a:spLocks noGrp="1"/>
          </p:cNvSpPr>
          <p:nvPr>
            <p:ph sz="quarter" idx="28"/>
          </p:nvPr>
        </p:nvSpPr>
        <p:spPr>
          <a:xfrm>
            <a:off x="778670" y="2119001"/>
            <a:ext cx="6052343" cy="503238"/>
          </a:xfrm>
        </p:spPr>
        <p:txBody>
          <a:bodyPr/>
          <a:lstStyle/>
          <a:p>
            <a:pPr marL="0" indent="0" eaLnBrk="1" hangingPunct="1">
              <a:spcBef>
                <a:spcPct val="0"/>
              </a:spcBef>
              <a:buNone/>
            </a:pPr>
            <a:r>
              <a:rPr lang="en-US" altLang="en-US" sz="2400" b="1" kern="1200" dirty="0">
                <a:solidFill>
                  <a:prstClr val="black"/>
                </a:solidFill>
                <a:latin typeface="Arial" charset="0"/>
                <a:cs typeface="+mn-cs"/>
              </a:rPr>
              <a:t>Name and number the substituents.</a:t>
            </a:r>
          </a:p>
        </p:txBody>
      </p:sp>
      <p:pic>
        <p:nvPicPr>
          <p:cNvPr id="35846" name="Picture 3" descr="A chain of eight carbons with two methyl groups at C2 and C6 and an ethyl group at C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81300"/>
            <a:ext cx="8640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3">
            <a:extLst>
              <a:ext uri="{FF2B5EF4-FFF2-40B4-BE49-F238E27FC236}">
                <a16:creationId xmlns:a16="http://schemas.microsoft.com/office/drawing/2014/main" id="{A5816607-2CCF-4FBE-B2C8-A2BAB010EC35}"/>
              </a:ext>
            </a:extLst>
          </p:cNvPr>
          <p:cNvSpPr>
            <a:spLocks noGrp="1"/>
          </p:cNvSpPr>
          <p:nvPr>
            <p:ph sz="quarter" idx="34"/>
          </p:nvPr>
        </p:nvSpPr>
        <p:spPr>
          <a:xfrm>
            <a:off x="1753258" y="5868275"/>
            <a:ext cx="5613199" cy="471488"/>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Answer: 5-ethyl-2,6-dimethyloctane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D6E3737-CE5D-4275-9773-7164D5080A4E}"/>
              </a:ext>
            </a:extLst>
          </p:cNvPr>
          <p:cNvSpPr>
            <a:spLocks noGrp="1"/>
          </p:cNvSpPr>
          <p:nvPr>
            <p:ph type="title"/>
          </p:nvPr>
        </p:nvSpPr>
        <p:spPr>
          <a:xfrm>
            <a:off x="2350688" y="330058"/>
            <a:ext cx="4487807" cy="562074"/>
          </a:xfrm>
        </p:spPr>
        <p:txBody>
          <a:bodyPr/>
          <a:lstStyle/>
          <a:p>
            <a:r>
              <a:rPr lang="en-US" altLang="en-US" sz="3200" b="1" dirty="0">
                <a:solidFill>
                  <a:srgbClr val="000000"/>
                </a:solidFill>
              </a:rPr>
              <a:t>12.5	Cycloalkanes (1)</a:t>
            </a:r>
            <a:endParaRPr lang="en-US" dirty="0"/>
          </a:p>
        </p:txBody>
      </p:sp>
      <p:sp>
        <p:nvSpPr>
          <p:cNvPr id="6" name="Content Placeholder 6">
            <a:extLst>
              <a:ext uri="{FF2B5EF4-FFF2-40B4-BE49-F238E27FC236}">
                <a16:creationId xmlns:a16="http://schemas.microsoft.com/office/drawing/2014/main" id="{A9E56ED7-E7AF-4DB4-8A93-D85AD217202B}"/>
              </a:ext>
            </a:extLst>
          </p:cNvPr>
          <p:cNvSpPr>
            <a:spLocks noGrp="1"/>
          </p:cNvSpPr>
          <p:nvPr>
            <p:ph sz="quarter" idx="13"/>
          </p:nvPr>
        </p:nvSpPr>
        <p:spPr>
          <a:xfrm>
            <a:off x="2411736" y="809002"/>
            <a:ext cx="4320006" cy="575940"/>
          </a:xfrm>
        </p:spPr>
        <p:txBody>
          <a:bodyPr/>
          <a:lstStyle/>
          <a:p>
            <a:pPr marL="457200" lvl="0" indent="-457200" algn="ctr">
              <a:spcBef>
                <a:spcPct val="0"/>
              </a:spcBef>
              <a:buFont typeface="+mj-lt"/>
              <a:buAutoNum type="alphaUcPeriod"/>
            </a:pPr>
            <a:r>
              <a:rPr lang="en-US" altLang="en-US" sz="2800" b="1" dirty="0">
                <a:solidFill>
                  <a:srgbClr val="000000"/>
                </a:solidFill>
                <a:latin typeface="Arial" charset="0"/>
                <a:cs typeface="+mn-cs"/>
              </a:rPr>
              <a:t>Simple Cycloalkanes</a:t>
            </a:r>
            <a:endParaRPr lang="en-US" sz="2400" dirty="0">
              <a:solidFill>
                <a:prstClr val="black"/>
              </a:solidFill>
              <a:latin typeface="Arial" charset="0"/>
              <a:cs typeface="+mn-cs"/>
            </a:endParaRPr>
          </a:p>
        </p:txBody>
      </p:sp>
      <p:sp>
        <p:nvSpPr>
          <p:cNvPr id="15" name="Text Placeholder 32">
            <a:extLst>
              <a:ext uri="{FF2B5EF4-FFF2-40B4-BE49-F238E27FC236}">
                <a16:creationId xmlns:a16="http://schemas.microsoft.com/office/drawing/2014/main" id="{04841FB2-5FAC-47FB-A38B-366AB2E2FC17}"/>
              </a:ext>
            </a:extLst>
          </p:cNvPr>
          <p:cNvSpPr>
            <a:spLocks noGrp="1"/>
          </p:cNvSpPr>
          <p:nvPr>
            <p:ph type="body" sz="quarter" idx="35"/>
          </p:nvPr>
        </p:nvSpPr>
        <p:spPr>
          <a:xfrm>
            <a:off x="747712" y="1404392"/>
            <a:ext cx="8432800" cy="648444"/>
          </a:xfrm>
        </p:spPr>
        <p:txBody>
          <a:bodyPr/>
          <a:lstStyle/>
          <a:p>
            <a:pPr marL="0" lvl="0" indent="0" eaLnBrk="1" hangingPunct="1">
              <a:spcBef>
                <a:spcPct val="0"/>
              </a:spcBef>
              <a:buNone/>
            </a:pPr>
            <a:r>
              <a:rPr lang="en-US" altLang="en-US" sz="2400" b="1" kern="1200" dirty="0">
                <a:solidFill>
                  <a:srgbClr val="3366FF"/>
                </a:solidFill>
                <a:latin typeface="Arial" charset="0"/>
                <a:cs typeface="+mn-cs"/>
              </a:rPr>
              <a:t>Cycloalkanes </a:t>
            </a:r>
            <a:r>
              <a:rPr lang="en-US" altLang="en-US" sz="2400" b="1" kern="1200" dirty="0">
                <a:solidFill>
                  <a:prstClr val="black"/>
                </a:solidFill>
                <a:latin typeface="Arial" charset="0"/>
                <a:cs typeface="+mn-cs"/>
              </a:rPr>
              <a:t>contain carbon atoms arranged in a ring.</a:t>
            </a:r>
          </a:p>
        </p:txBody>
      </p:sp>
      <p:pic>
        <p:nvPicPr>
          <p:cNvPr id="36869" name="Picture 7" descr="Skeletal and ball-and-stick model of cyclopropane C3H6 and cyclobutane C4H8. They are drawn using polygons in skeletal representations. Each corner of the polygon has a carbon atom with two hydrogen atoms to give it four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989138"/>
            <a:ext cx="42481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6AB4B3-F95E-4753-B323-2672C9ECD128}"/>
              </a:ext>
            </a:extLst>
          </p:cNvPr>
          <p:cNvSpPr>
            <a:spLocks noGrp="1"/>
          </p:cNvSpPr>
          <p:nvPr>
            <p:ph type="title"/>
          </p:nvPr>
        </p:nvSpPr>
        <p:spPr>
          <a:xfrm>
            <a:off x="2313524" y="316068"/>
            <a:ext cx="4559815" cy="586541"/>
          </a:xfrm>
        </p:spPr>
        <p:txBody>
          <a:bodyPr/>
          <a:lstStyle/>
          <a:p>
            <a:r>
              <a:rPr lang="en-US" altLang="en-US" sz="3200" b="1" dirty="0">
                <a:solidFill>
                  <a:srgbClr val="000000"/>
                </a:solidFill>
              </a:rPr>
              <a:t>12.5	Cycloalkanes (2)</a:t>
            </a:r>
            <a:endParaRPr lang="en-US" dirty="0"/>
          </a:p>
        </p:txBody>
      </p:sp>
      <p:sp>
        <p:nvSpPr>
          <p:cNvPr id="9" name="Content Placeholder 6">
            <a:extLst>
              <a:ext uri="{FF2B5EF4-FFF2-40B4-BE49-F238E27FC236}">
                <a16:creationId xmlns:a16="http://schemas.microsoft.com/office/drawing/2014/main" id="{2FB405D6-1CC3-445A-AB77-7403594CF52D}"/>
              </a:ext>
            </a:extLst>
          </p:cNvPr>
          <p:cNvSpPr>
            <a:spLocks noGrp="1"/>
          </p:cNvSpPr>
          <p:nvPr>
            <p:ph sz="quarter" idx="13"/>
          </p:nvPr>
        </p:nvSpPr>
        <p:spPr>
          <a:xfrm>
            <a:off x="1835214" y="798612"/>
            <a:ext cx="5472087" cy="576212"/>
          </a:xfrm>
        </p:spPr>
        <p:txBody>
          <a:bodyPr/>
          <a:lstStyle/>
          <a:p>
            <a:pPr marL="457200" lvl="0" indent="-457200" algn="ctr">
              <a:spcBef>
                <a:spcPct val="0"/>
              </a:spcBef>
              <a:buFont typeface="+mj-lt"/>
              <a:buAutoNum type="alphaUcPeriod"/>
            </a:pPr>
            <a:r>
              <a:rPr lang="en-US" altLang="en-US" sz="2800" b="1" dirty="0">
                <a:solidFill>
                  <a:srgbClr val="000000"/>
                </a:solidFill>
                <a:latin typeface="Arial" charset="0"/>
                <a:cs typeface="+mn-cs"/>
              </a:rPr>
              <a:t>Simple Cycloalkanes</a:t>
            </a:r>
            <a:endParaRPr lang="en-US" sz="2400" dirty="0">
              <a:solidFill>
                <a:prstClr val="black"/>
              </a:solidFill>
              <a:latin typeface="Arial" charset="0"/>
              <a:cs typeface="+mn-cs"/>
            </a:endParaRPr>
          </a:p>
        </p:txBody>
      </p:sp>
      <p:pic>
        <p:nvPicPr>
          <p:cNvPr id="37892" name="Picture 6" descr="Skeletal and ball-and-stick model of cyclopentane C5H10 and cyclohexane C6H12. They are drawn using polygons in skeletal representations. Each corner of the polygon has a carbon atom with two hydrogen atoms to give it four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57338"/>
            <a:ext cx="65532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8C69-80A1-45D6-9CF3-4246B6C79EE7}"/>
              </a:ext>
            </a:extLst>
          </p:cNvPr>
          <p:cNvSpPr>
            <a:spLocks noGrp="1"/>
          </p:cNvSpPr>
          <p:nvPr>
            <p:ph type="title"/>
          </p:nvPr>
        </p:nvSpPr>
        <p:spPr>
          <a:xfrm>
            <a:off x="2271959" y="348623"/>
            <a:ext cx="4631823" cy="518532"/>
          </a:xfrm>
        </p:spPr>
        <p:txBody>
          <a:bodyPr/>
          <a:lstStyle/>
          <a:p>
            <a:r>
              <a:rPr lang="en-US" altLang="en-US" sz="3200" b="1" dirty="0">
                <a:solidFill>
                  <a:srgbClr val="000000"/>
                </a:solidFill>
              </a:rPr>
              <a:t>12.5	Cycloalkanes (3)</a:t>
            </a:r>
            <a:endParaRPr lang="en-US" dirty="0"/>
          </a:p>
        </p:txBody>
      </p:sp>
      <p:sp>
        <p:nvSpPr>
          <p:cNvPr id="5" name="Text Placeholder 16">
            <a:extLst>
              <a:ext uri="{FF2B5EF4-FFF2-40B4-BE49-F238E27FC236}">
                <a16:creationId xmlns:a16="http://schemas.microsoft.com/office/drawing/2014/main" id="{EF828E3F-D3C3-46B1-8585-C358254CCCFA}"/>
              </a:ext>
            </a:extLst>
          </p:cNvPr>
          <p:cNvSpPr>
            <a:spLocks noGrp="1"/>
          </p:cNvSpPr>
          <p:nvPr>
            <p:ph type="body" sz="quarter" idx="33"/>
          </p:nvPr>
        </p:nvSpPr>
        <p:spPr>
          <a:xfrm>
            <a:off x="2185017" y="793170"/>
            <a:ext cx="4777761" cy="605319"/>
          </a:xfrm>
        </p:spPr>
        <p:txBody>
          <a:bodyPr/>
          <a:lstStyle/>
          <a:p>
            <a:pPr marL="457200" lvl="0" indent="-457200" algn="ctr">
              <a:buFont typeface="+mj-lt"/>
              <a:buAutoNum type="alphaUcPeriod" startAt="2"/>
            </a:pPr>
            <a:r>
              <a:rPr lang="en-US" altLang="en-US" sz="2800" b="1" dirty="0">
                <a:solidFill>
                  <a:srgbClr val="000000"/>
                </a:solidFill>
              </a:rPr>
              <a:t>Naming Cycloalkanes</a:t>
            </a:r>
            <a:endParaRPr lang="en-US" dirty="0"/>
          </a:p>
        </p:txBody>
      </p:sp>
      <p:pic>
        <p:nvPicPr>
          <p:cNvPr id="38916" name="Picture 6" descr="Cycloalkanes are named using the same rules as alkanes, but the prefix cyclo- immediately precedes the name of the 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87852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1F45D0D-DFC5-4A62-80CF-D5D3F9ED0FBA}"/>
              </a:ext>
            </a:extLst>
          </p:cNvPr>
          <p:cNvSpPr>
            <a:spLocks noGrp="1"/>
          </p:cNvSpPr>
          <p:nvPr>
            <p:ph type="title"/>
          </p:nvPr>
        </p:nvSpPr>
        <p:spPr>
          <a:xfrm>
            <a:off x="2306044" y="288493"/>
            <a:ext cx="4583880" cy="629418"/>
          </a:xfrm>
        </p:spPr>
        <p:txBody>
          <a:bodyPr/>
          <a:lstStyle/>
          <a:p>
            <a:r>
              <a:rPr lang="en-US" altLang="en-US" sz="3200" b="1" dirty="0">
                <a:solidFill>
                  <a:srgbClr val="000000"/>
                </a:solidFill>
              </a:rPr>
              <a:t>12.5	Cycloalkanes (4)</a:t>
            </a:r>
            <a:endParaRPr lang="en-US" dirty="0"/>
          </a:p>
        </p:txBody>
      </p:sp>
      <p:sp>
        <p:nvSpPr>
          <p:cNvPr id="12" name="Content Placeholder 11">
            <a:extLst>
              <a:ext uri="{FF2B5EF4-FFF2-40B4-BE49-F238E27FC236}">
                <a16:creationId xmlns:a16="http://schemas.microsoft.com/office/drawing/2014/main" id="{167BE2A1-2917-4955-A4C5-4D20D331AF71}"/>
              </a:ext>
            </a:extLst>
          </p:cNvPr>
          <p:cNvSpPr>
            <a:spLocks noGrp="1"/>
          </p:cNvSpPr>
          <p:nvPr>
            <p:ph sz="quarter" idx="23"/>
          </p:nvPr>
        </p:nvSpPr>
        <p:spPr>
          <a:xfrm>
            <a:off x="2299106" y="804012"/>
            <a:ext cx="4543897" cy="610668"/>
          </a:xfrm>
        </p:spPr>
        <p:txBody>
          <a:bodyPr/>
          <a:lstStyle/>
          <a:p>
            <a:pPr marL="457200" indent="-457200" algn="ctr">
              <a:buFont typeface="+mj-lt"/>
              <a:buAutoNum type="alphaUcPeriod" startAt="2"/>
            </a:pPr>
            <a:r>
              <a:rPr lang="en-US" altLang="en-US" sz="2800" b="1" dirty="0">
                <a:solidFill>
                  <a:srgbClr val="000000"/>
                </a:solidFill>
              </a:rPr>
              <a:t>Naming Cycloalkanes</a:t>
            </a:r>
            <a:endParaRPr lang="en-US" dirty="0"/>
          </a:p>
        </p:txBody>
      </p:sp>
      <p:sp>
        <p:nvSpPr>
          <p:cNvPr id="3" name="Content Placeholder 2">
            <a:extLst>
              <a:ext uri="{FF2B5EF4-FFF2-40B4-BE49-F238E27FC236}">
                <a16:creationId xmlns:a16="http://schemas.microsoft.com/office/drawing/2014/main" id="{3B05671A-3168-4CCA-A19E-B6D7E18ACCED}"/>
              </a:ext>
            </a:extLst>
          </p:cNvPr>
          <p:cNvSpPr>
            <a:spLocks noGrp="1"/>
          </p:cNvSpPr>
          <p:nvPr>
            <p:ph sz="quarter" idx="14"/>
          </p:nvPr>
        </p:nvSpPr>
        <p:spPr>
          <a:xfrm>
            <a:off x="480533" y="1499298"/>
            <a:ext cx="8273733" cy="438969"/>
          </a:xfrm>
        </p:spPr>
        <p:txBody>
          <a:bodyPr/>
          <a:lstStyle/>
          <a:p>
            <a:pPr marL="0" lvl="0" indent="0" eaLnBrk="1" hangingPunct="1">
              <a:spcBef>
                <a:spcPct val="0"/>
              </a:spcBef>
              <a:buNone/>
              <a:defRPr/>
            </a:pPr>
            <a:r>
              <a:rPr lang="en-US" sz="2400" b="1" kern="1200" dirty="0">
                <a:solidFill>
                  <a:prstClr val="white"/>
                </a:solidFill>
                <a:ea typeface="+mn-ea"/>
                <a:cs typeface="+mn-cs"/>
              </a:rPr>
              <a:t>HOW TO Name a Cycloalkane Using the IUPAC System</a:t>
            </a:r>
          </a:p>
        </p:txBody>
      </p:sp>
      <p:sp>
        <p:nvSpPr>
          <p:cNvPr id="2" name="Content Placeholder 1">
            <a:extLst>
              <a:ext uri="{FF2B5EF4-FFF2-40B4-BE49-F238E27FC236}">
                <a16:creationId xmlns:a16="http://schemas.microsoft.com/office/drawing/2014/main" id="{7E691215-7B23-45C2-8FD0-6ABF821067DB}"/>
              </a:ext>
            </a:extLst>
          </p:cNvPr>
          <p:cNvSpPr>
            <a:spLocks noGrp="1"/>
          </p:cNvSpPr>
          <p:nvPr>
            <p:ph sz="quarter" idx="13"/>
          </p:nvPr>
        </p:nvSpPr>
        <p:spPr>
          <a:xfrm>
            <a:off x="483037" y="2305900"/>
            <a:ext cx="1482723" cy="483609"/>
          </a:xfrm>
        </p:spPr>
        <p:txBody>
          <a:bodyPr/>
          <a:lstStyle/>
          <a:p>
            <a:pPr marL="0" lvl="0" indent="0" eaLnBrk="1" hangingPunct="1">
              <a:spcBef>
                <a:spcPct val="0"/>
              </a:spcBef>
              <a:buNone/>
              <a:defRPr/>
            </a:pPr>
            <a:r>
              <a:rPr lang="en-US" sz="2400" b="1" kern="1200" dirty="0">
                <a:solidFill>
                  <a:prstClr val="white"/>
                </a:solidFill>
                <a:ea typeface="+mn-ea"/>
                <a:cs typeface="+mn-cs"/>
              </a:rPr>
              <a:t>Step [1]</a:t>
            </a:r>
          </a:p>
        </p:txBody>
      </p:sp>
      <p:sp>
        <p:nvSpPr>
          <p:cNvPr id="14" name="Content Placeholder 13">
            <a:extLst>
              <a:ext uri="{FF2B5EF4-FFF2-40B4-BE49-F238E27FC236}">
                <a16:creationId xmlns:a16="http://schemas.microsoft.com/office/drawing/2014/main" id="{84EAB9EE-D8C2-494B-AB4E-50F5D6C6BE24}"/>
              </a:ext>
            </a:extLst>
          </p:cNvPr>
          <p:cNvSpPr>
            <a:spLocks noGrp="1"/>
          </p:cNvSpPr>
          <p:nvPr>
            <p:ph sz="quarter" idx="25"/>
          </p:nvPr>
        </p:nvSpPr>
        <p:spPr>
          <a:xfrm>
            <a:off x="1973196" y="2305900"/>
            <a:ext cx="4781963" cy="568089"/>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Find the parent cycloalkane.</a:t>
            </a:r>
            <a:endParaRPr lang="en-US" dirty="0"/>
          </a:p>
        </p:txBody>
      </p:sp>
      <p:pic>
        <p:nvPicPr>
          <p:cNvPr id="39943" name="Picture 9" descr="Ethyl and methyl groups attached to cyclohexane: ethyl group is at C1and methyl group is at 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997200"/>
            <a:ext cx="525621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9D748DC7-BCD8-48F6-AE83-5EB35A61434C}"/>
              </a:ext>
            </a:extLst>
          </p:cNvPr>
          <p:cNvSpPr>
            <a:spLocks noGrp="1"/>
          </p:cNvSpPr>
          <p:nvPr>
            <p:ph type="title"/>
          </p:nvPr>
        </p:nvSpPr>
        <p:spPr>
          <a:xfrm>
            <a:off x="2375320" y="330058"/>
            <a:ext cx="4439864" cy="545858"/>
          </a:xfrm>
        </p:spPr>
        <p:txBody>
          <a:bodyPr/>
          <a:lstStyle/>
          <a:p>
            <a:r>
              <a:rPr lang="en-US" altLang="en-US" sz="3200" b="1" dirty="0">
                <a:solidFill>
                  <a:srgbClr val="000000"/>
                </a:solidFill>
              </a:rPr>
              <a:t>12.5	Cycloalkanes (5)</a:t>
            </a:r>
            <a:endParaRPr lang="en-US" dirty="0"/>
          </a:p>
        </p:txBody>
      </p:sp>
      <p:sp>
        <p:nvSpPr>
          <p:cNvPr id="22" name="Content Placeholder 21">
            <a:extLst>
              <a:ext uri="{FF2B5EF4-FFF2-40B4-BE49-F238E27FC236}">
                <a16:creationId xmlns:a16="http://schemas.microsoft.com/office/drawing/2014/main" id="{F5DA783C-B89D-42EC-98D5-F0298AD5BBAF}"/>
              </a:ext>
            </a:extLst>
          </p:cNvPr>
          <p:cNvSpPr>
            <a:spLocks noGrp="1"/>
          </p:cNvSpPr>
          <p:nvPr>
            <p:ph sz="quarter" idx="13"/>
          </p:nvPr>
        </p:nvSpPr>
        <p:spPr>
          <a:xfrm>
            <a:off x="2332376" y="792786"/>
            <a:ext cx="4470806" cy="569025"/>
          </a:xfrm>
        </p:spPr>
        <p:txBody>
          <a:bodyPr/>
          <a:lstStyle/>
          <a:p>
            <a:pPr marL="457200" indent="-457200" algn="ctr">
              <a:buFont typeface="+mj-lt"/>
              <a:buAutoNum type="alphaUcPeriod" startAt="2"/>
            </a:pPr>
            <a:r>
              <a:rPr lang="en-US" altLang="en-US" sz="2800" b="1" dirty="0">
                <a:solidFill>
                  <a:srgbClr val="000000"/>
                </a:solidFill>
              </a:rPr>
              <a:t>Naming Cycloalkanes</a:t>
            </a:r>
            <a:endParaRPr lang="en-US" dirty="0"/>
          </a:p>
        </p:txBody>
      </p:sp>
      <p:sp>
        <p:nvSpPr>
          <p:cNvPr id="39" name="Content Placeholder 38">
            <a:extLst>
              <a:ext uri="{FF2B5EF4-FFF2-40B4-BE49-F238E27FC236}">
                <a16:creationId xmlns:a16="http://schemas.microsoft.com/office/drawing/2014/main" id="{6FBB0508-986A-455C-9B0E-C9FADEF84356}"/>
              </a:ext>
            </a:extLst>
          </p:cNvPr>
          <p:cNvSpPr>
            <a:spLocks noGrp="1"/>
          </p:cNvSpPr>
          <p:nvPr>
            <p:ph sz="quarter" idx="30"/>
          </p:nvPr>
        </p:nvSpPr>
        <p:spPr>
          <a:xfrm>
            <a:off x="490174" y="1499298"/>
            <a:ext cx="8301832" cy="493783"/>
          </a:xfrm>
        </p:spPr>
        <p:txBody>
          <a:bodyPr/>
          <a:lstStyle/>
          <a:p>
            <a:pPr marL="0" lvl="0" indent="0" eaLnBrk="1" hangingPunct="1">
              <a:spcBef>
                <a:spcPct val="0"/>
              </a:spcBef>
              <a:buNone/>
              <a:defRPr/>
            </a:pPr>
            <a:r>
              <a:rPr lang="en-US" sz="2400" b="1" kern="1200" dirty="0">
                <a:solidFill>
                  <a:prstClr val="white"/>
                </a:solidFill>
                <a:ea typeface="+mn-ea"/>
                <a:cs typeface="+mn-cs"/>
              </a:rPr>
              <a:t>HOW TO Name a Cycloalkane Using the IUPAC System</a:t>
            </a:r>
          </a:p>
        </p:txBody>
      </p:sp>
      <p:sp>
        <p:nvSpPr>
          <p:cNvPr id="38" name="Content Placeholder 37">
            <a:extLst>
              <a:ext uri="{FF2B5EF4-FFF2-40B4-BE49-F238E27FC236}">
                <a16:creationId xmlns:a16="http://schemas.microsoft.com/office/drawing/2014/main" id="{7C6EF65B-429D-4DC6-BA6B-A665367C819E}"/>
              </a:ext>
            </a:extLst>
          </p:cNvPr>
          <p:cNvSpPr>
            <a:spLocks noGrp="1"/>
          </p:cNvSpPr>
          <p:nvPr>
            <p:ph sz="quarter" idx="29"/>
          </p:nvPr>
        </p:nvSpPr>
        <p:spPr>
          <a:xfrm>
            <a:off x="437639" y="2319852"/>
            <a:ext cx="1426523" cy="493783"/>
          </a:xfrm>
        </p:spPr>
        <p:txBody>
          <a:bodyPr/>
          <a:lstStyle/>
          <a:p>
            <a:pPr marL="0" lvl="0" indent="0" eaLnBrk="1" hangingPunct="1">
              <a:spcBef>
                <a:spcPct val="0"/>
              </a:spcBef>
              <a:buNone/>
              <a:defRPr/>
            </a:pPr>
            <a:r>
              <a:rPr lang="en-US" sz="2400" b="1" kern="1200" dirty="0">
                <a:solidFill>
                  <a:prstClr val="white"/>
                </a:solidFill>
                <a:ea typeface="+mn-ea"/>
                <a:cs typeface="+mn-cs"/>
              </a:rPr>
              <a:t>Step [2]</a:t>
            </a:r>
          </a:p>
        </p:txBody>
      </p:sp>
      <p:sp>
        <p:nvSpPr>
          <p:cNvPr id="31" name="Content Placeholder 30">
            <a:extLst>
              <a:ext uri="{FF2B5EF4-FFF2-40B4-BE49-F238E27FC236}">
                <a16:creationId xmlns:a16="http://schemas.microsoft.com/office/drawing/2014/main" id="{D90BEC58-85D9-4498-965A-7C6B7D7DBD0B}"/>
              </a:ext>
            </a:extLst>
          </p:cNvPr>
          <p:cNvSpPr>
            <a:spLocks noGrp="1"/>
          </p:cNvSpPr>
          <p:nvPr>
            <p:ph sz="quarter" idx="22"/>
          </p:nvPr>
        </p:nvSpPr>
        <p:spPr>
          <a:xfrm>
            <a:off x="1965760" y="2288570"/>
            <a:ext cx="5717976" cy="503237"/>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Name and number the substituents.</a:t>
            </a:r>
          </a:p>
        </p:txBody>
      </p:sp>
      <p:sp>
        <p:nvSpPr>
          <p:cNvPr id="30" name="Content Placeholder 29">
            <a:extLst>
              <a:ext uri="{FF2B5EF4-FFF2-40B4-BE49-F238E27FC236}">
                <a16:creationId xmlns:a16="http://schemas.microsoft.com/office/drawing/2014/main" id="{F218CCD3-1748-4886-8751-95B81914A7E1}"/>
              </a:ext>
            </a:extLst>
          </p:cNvPr>
          <p:cNvSpPr>
            <a:spLocks noGrp="1"/>
          </p:cNvSpPr>
          <p:nvPr>
            <p:ph sz="quarter" idx="21"/>
          </p:nvPr>
        </p:nvSpPr>
        <p:spPr>
          <a:xfrm>
            <a:off x="1127125" y="2938237"/>
            <a:ext cx="7261225" cy="827313"/>
          </a:xfrm>
        </p:spPr>
        <p:txBody>
          <a:bodyPr/>
          <a:lstStyle/>
          <a:p>
            <a:pPr marL="228600" indent="-228600" eaLnBrk="1" hangingPunct="1">
              <a:spcBef>
                <a:spcPct val="0"/>
              </a:spcBef>
              <a:buClr>
                <a:prstClr val="black"/>
              </a:buClr>
            </a:pPr>
            <a:r>
              <a:rPr lang="en-US" altLang="en-US" sz="2400" b="1" kern="1200" dirty="0">
                <a:solidFill>
                  <a:srgbClr val="3366FF"/>
                </a:solidFill>
                <a:latin typeface="Arial" charset="0"/>
                <a:cs typeface="+mn-cs"/>
              </a:rPr>
              <a:t>No number </a:t>
            </a:r>
            <a:r>
              <a:rPr lang="en-US" altLang="en-US" sz="2400" b="1" kern="1200" dirty="0">
                <a:solidFill>
                  <a:prstClr val="black"/>
                </a:solidFill>
                <a:latin typeface="Arial" charset="0"/>
                <a:cs typeface="+mn-cs"/>
              </a:rPr>
              <a:t>is needed for a cycloalkane with a </a:t>
            </a:r>
            <a:r>
              <a:rPr lang="en-US" altLang="en-US" sz="2400" b="1" kern="1200" dirty="0">
                <a:solidFill>
                  <a:srgbClr val="3366FF"/>
                </a:solidFill>
                <a:latin typeface="Arial" charset="0"/>
                <a:cs typeface="+mn-cs"/>
              </a:rPr>
              <a:t>single </a:t>
            </a:r>
            <a:r>
              <a:rPr lang="en-US" altLang="en-US" sz="2400" b="1" kern="1200" dirty="0">
                <a:solidFill>
                  <a:prstClr val="black"/>
                </a:solidFill>
                <a:latin typeface="Arial" charset="0"/>
                <a:cs typeface="+mn-cs"/>
              </a:rPr>
              <a:t>substituent.</a:t>
            </a:r>
          </a:p>
        </p:txBody>
      </p:sp>
      <p:pic>
        <p:nvPicPr>
          <p:cNvPr id="40968" name="Picture 10" descr="On left: methyl group attached to cyclohexane; No number is needed to indicate the location of a single substituent. On right: butyll group attached to cyclohexane; No number is needed to indicate the location of a single substitu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005263"/>
            <a:ext cx="70564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183D-8221-47B3-BB3F-A6DE35750F75}"/>
              </a:ext>
            </a:extLst>
          </p:cNvPr>
          <p:cNvSpPr>
            <a:spLocks noGrp="1"/>
          </p:cNvSpPr>
          <p:nvPr>
            <p:ph type="title"/>
          </p:nvPr>
        </p:nvSpPr>
        <p:spPr>
          <a:xfrm>
            <a:off x="2129026" y="285625"/>
            <a:ext cx="4941365" cy="581022"/>
          </a:xfrm>
        </p:spPr>
        <p:txBody>
          <a:bodyPr/>
          <a:lstStyle/>
          <a:p>
            <a:r>
              <a:rPr lang="en-US" altLang="en-US" sz="3200" b="1" dirty="0">
                <a:solidFill>
                  <a:srgbClr val="000000"/>
                </a:solidFill>
              </a:rPr>
              <a:t>12.2	Simple Alkanes (1)</a:t>
            </a:r>
            <a:endParaRPr lang="en-US" dirty="0"/>
          </a:p>
        </p:txBody>
      </p:sp>
      <p:sp>
        <p:nvSpPr>
          <p:cNvPr id="8" name="Content Placeholder 6">
            <a:extLst>
              <a:ext uri="{FF2B5EF4-FFF2-40B4-BE49-F238E27FC236}">
                <a16:creationId xmlns:a16="http://schemas.microsoft.com/office/drawing/2014/main" id="{D8DD83C6-1C4F-4D89-8A84-7772D163C602}"/>
              </a:ext>
            </a:extLst>
          </p:cNvPr>
          <p:cNvSpPr>
            <a:spLocks noGrp="1"/>
          </p:cNvSpPr>
          <p:nvPr>
            <p:ph sz="quarter" idx="14"/>
          </p:nvPr>
        </p:nvSpPr>
        <p:spPr>
          <a:xfrm>
            <a:off x="367070" y="792917"/>
            <a:ext cx="8344023" cy="919014"/>
          </a:xfrm>
        </p:spPr>
        <p:txBody>
          <a:bodyPr/>
          <a:lstStyle/>
          <a:p>
            <a:pPr marL="514350" lvl="0" indent="-514350" algn="ctr">
              <a:buFont typeface="+mj-lt"/>
              <a:buAutoNum type="alphaUcPeriod"/>
            </a:pPr>
            <a:r>
              <a:rPr lang="en-US" altLang="en-US" sz="2800" b="1" dirty="0">
                <a:solidFill>
                  <a:srgbClr val="000000"/>
                </a:solidFill>
              </a:rPr>
              <a:t>Acyclic Alkanes Having Fewer than Five Carbons</a:t>
            </a:r>
            <a:endParaRPr lang="en-US" dirty="0"/>
          </a:p>
        </p:txBody>
      </p:sp>
      <p:sp>
        <p:nvSpPr>
          <p:cNvPr id="7" name="Content Placeholder 6">
            <a:extLst>
              <a:ext uri="{FF2B5EF4-FFF2-40B4-BE49-F238E27FC236}">
                <a16:creationId xmlns:a16="http://schemas.microsoft.com/office/drawing/2014/main" id="{BF25560C-AA5C-45CB-AB50-29102036D76F}"/>
              </a:ext>
            </a:extLst>
          </p:cNvPr>
          <p:cNvSpPr>
            <a:spLocks noGrp="1"/>
          </p:cNvSpPr>
          <p:nvPr>
            <p:ph sz="quarter" idx="13"/>
          </p:nvPr>
        </p:nvSpPr>
        <p:spPr>
          <a:xfrm>
            <a:off x="1298144" y="1786996"/>
            <a:ext cx="5904135" cy="647898"/>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cs typeface="+mn-cs"/>
              </a:rPr>
              <a:t>Methane </a:t>
            </a:r>
            <a:r>
              <a:rPr lang="en-US" altLang="en-US" sz="2400" b="1" kern="1200" dirty="0">
                <a:solidFill>
                  <a:prstClr val="black"/>
                </a:solidFill>
                <a:latin typeface="Arial" charset="0"/>
                <a:cs typeface="+mn-cs"/>
              </a:rPr>
              <a:t>is a </a:t>
            </a:r>
            <a:r>
              <a:rPr lang="en-US" altLang="en-US" sz="2400" b="1" kern="1200" dirty="0">
                <a:solidFill>
                  <a:srgbClr val="3366FF"/>
                </a:solidFill>
                <a:latin typeface="Arial" charset="0"/>
                <a:cs typeface="+mn-cs"/>
              </a:rPr>
              <a:t>one</a:t>
            </a:r>
            <a:r>
              <a:rPr lang="en-US" altLang="en-US" sz="2400" b="1" kern="1200" dirty="0">
                <a:solidFill>
                  <a:prstClr val="black"/>
                </a:solidFill>
                <a:latin typeface="Arial" charset="0"/>
                <a:cs typeface="+mn-cs"/>
              </a:rPr>
              <a:t>-</a:t>
            </a:r>
            <a:r>
              <a:rPr lang="en-US" altLang="en-US" sz="2400" b="1" kern="1200" dirty="0">
                <a:solidFill>
                  <a:srgbClr val="3366FF"/>
                </a:solidFill>
                <a:latin typeface="Arial" charset="0"/>
                <a:cs typeface="+mn-cs"/>
              </a:rPr>
              <a:t>carbon</a:t>
            </a:r>
            <a:r>
              <a:rPr lang="en-US" altLang="en-US" sz="2400" b="1" kern="1200" dirty="0">
                <a:solidFill>
                  <a:prstClr val="black"/>
                </a:solidFill>
                <a:latin typeface="Arial" charset="0"/>
                <a:cs typeface="+mn-cs"/>
              </a:rPr>
              <a:t> alkane.</a:t>
            </a:r>
          </a:p>
        </p:txBody>
      </p:sp>
      <p:pic>
        <p:nvPicPr>
          <p:cNvPr id="5125" name="Picture 9" descr="Methane, CH4, has a single carbon atom surrounded by four hydrogens to give it four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384425"/>
            <a:ext cx="38163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3-D representation and ball-and-stick model of m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508500"/>
            <a:ext cx="50641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8ADB3BF8-593C-4062-8FB4-A407BF441459}"/>
              </a:ext>
            </a:extLst>
          </p:cNvPr>
          <p:cNvSpPr>
            <a:spLocks noGrp="1"/>
          </p:cNvSpPr>
          <p:nvPr>
            <p:ph type="title"/>
          </p:nvPr>
        </p:nvSpPr>
        <p:spPr>
          <a:xfrm>
            <a:off x="2430740" y="288493"/>
            <a:ext cx="4331954" cy="630238"/>
          </a:xfrm>
        </p:spPr>
        <p:txBody>
          <a:bodyPr/>
          <a:lstStyle/>
          <a:p>
            <a:r>
              <a:rPr lang="en-US" altLang="en-US" sz="3200" b="1" dirty="0">
                <a:solidFill>
                  <a:srgbClr val="000000"/>
                </a:solidFill>
              </a:rPr>
              <a:t>12.5	Cycloalkanes (6)</a:t>
            </a:r>
            <a:endParaRPr lang="en-US" dirty="0"/>
          </a:p>
        </p:txBody>
      </p:sp>
      <p:sp>
        <p:nvSpPr>
          <p:cNvPr id="5" name="Content Placeholder 4">
            <a:extLst>
              <a:ext uri="{FF2B5EF4-FFF2-40B4-BE49-F238E27FC236}">
                <a16:creationId xmlns:a16="http://schemas.microsoft.com/office/drawing/2014/main" id="{360E5FB5-BD40-4232-AB8B-EB2BBA3D0140}"/>
              </a:ext>
            </a:extLst>
          </p:cNvPr>
          <p:cNvSpPr>
            <a:spLocks noGrp="1"/>
          </p:cNvSpPr>
          <p:nvPr>
            <p:ph sz="quarter" idx="16"/>
          </p:nvPr>
        </p:nvSpPr>
        <p:spPr>
          <a:xfrm>
            <a:off x="2152194" y="793364"/>
            <a:ext cx="4832176" cy="503237"/>
          </a:xfrm>
        </p:spPr>
        <p:txBody>
          <a:bodyPr/>
          <a:lstStyle/>
          <a:p>
            <a:pPr marL="457200" lvl="0" indent="-457200" algn="ctr" eaLnBrk="1" hangingPunct="1">
              <a:spcBef>
                <a:spcPct val="0"/>
              </a:spcBef>
              <a:buFont typeface="+mj-lt"/>
              <a:buAutoNum type="alphaUcPeriod" startAt="2"/>
            </a:pPr>
            <a:r>
              <a:rPr lang="en-US" altLang="en-US" sz="2800" b="1" dirty="0">
                <a:solidFill>
                  <a:srgbClr val="000000"/>
                </a:solidFill>
                <a:cs typeface="+mn-cs"/>
              </a:rPr>
              <a:t>Naming Cycloalkanes</a:t>
            </a:r>
            <a:endParaRPr lang="en-US" altLang="en-US" sz="2400" b="1" kern="1200" dirty="0">
              <a:solidFill>
                <a:prstClr val="black"/>
              </a:solidFill>
              <a:latin typeface="Arial" charset="0"/>
              <a:cs typeface="+mn-cs"/>
            </a:endParaRPr>
          </a:p>
        </p:txBody>
      </p:sp>
      <p:sp>
        <p:nvSpPr>
          <p:cNvPr id="39" name="Text Placeholder 16">
            <a:extLst>
              <a:ext uri="{FF2B5EF4-FFF2-40B4-BE49-F238E27FC236}">
                <a16:creationId xmlns:a16="http://schemas.microsoft.com/office/drawing/2014/main" id="{2C8C99CD-C85A-49D6-B03C-15711613ECE8}"/>
              </a:ext>
            </a:extLst>
          </p:cNvPr>
          <p:cNvSpPr>
            <a:spLocks noGrp="1"/>
          </p:cNvSpPr>
          <p:nvPr>
            <p:ph type="body" sz="quarter" idx="33"/>
          </p:nvPr>
        </p:nvSpPr>
        <p:spPr>
          <a:xfrm>
            <a:off x="486228" y="1498736"/>
            <a:ext cx="8190228" cy="471247"/>
          </a:xfrm>
        </p:spPr>
        <p:txBody>
          <a:bodyPr/>
          <a:lstStyle/>
          <a:p>
            <a:pPr marL="0" lvl="0" indent="0" eaLnBrk="1" hangingPunct="1">
              <a:spcBef>
                <a:spcPct val="0"/>
              </a:spcBef>
              <a:buNone/>
              <a:defRPr/>
            </a:pPr>
            <a:r>
              <a:rPr lang="en-US" sz="2400" b="1" kern="1200" dirty="0">
                <a:solidFill>
                  <a:prstClr val="white"/>
                </a:solidFill>
                <a:ea typeface="+mn-ea"/>
                <a:cs typeface="+mn-cs"/>
              </a:rPr>
              <a:t>HOW TO Name a Cycloalkane Using the IUPAC System</a:t>
            </a:r>
          </a:p>
        </p:txBody>
      </p:sp>
      <p:sp>
        <p:nvSpPr>
          <p:cNvPr id="4" name="Content Placeholder 3">
            <a:extLst>
              <a:ext uri="{FF2B5EF4-FFF2-40B4-BE49-F238E27FC236}">
                <a16:creationId xmlns:a16="http://schemas.microsoft.com/office/drawing/2014/main" id="{A6D587F4-C19B-4604-B3FE-57D4543B4BF9}"/>
              </a:ext>
            </a:extLst>
          </p:cNvPr>
          <p:cNvSpPr>
            <a:spLocks noGrp="1"/>
          </p:cNvSpPr>
          <p:nvPr>
            <p:ph sz="quarter" idx="15"/>
          </p:nvPr>
        </p:nvSpPr>
        <p:spPr>
          <a:xfrm>
            <a:off x="770090" y="2218816"/>
            <a:ext cx="7906366" cy="1879600"/>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cs typeface="+mn-cs"/>
              </a:rPr>
              <a:t>For rings with </a:t>
            </a:r>
            <a:r>
              <a:rPr lang="en-US" altLang="en-US" sz="2400" b="1" kern="1200" dirty="0">
                <a:solidFill>
                  <a:srgbClr val="3366FF"/>
                </a:solidFill>
                <a:latin typeface="Arial" charset="0"/>
                <a:cs typeface="+mn-cs"/>
              </a:rPr>
              <a:t>two or more substituents</a:t>
            </a:r>
            <a:r>
              <a:rPr lang="en-US" altLang="en-US" sz="2400" b="1" kern="1200" dirty="0">
                <a:solidFill>
                  <a:prstClr val="black"/>
                </a:solidFill>
                <a:latin typeface="Arial" charset="0"/>
                <a:cs typeface="+mn-cs"/>
              </a:rPr>
              <a:t>:</a:t>
            </a:r>
          </a:p>
          <a:p>
            <a:pPr marL="568325" indent="-333375" eaLnBrk="1" hangingPunct="1">
              <a:spcBef>
                <a:spcPct val="0"/>
              </a:spcBef>
              <a:spcAft>
                <a:spcPts val="1500"/>
              </a:spcAft>
              <a:tabLst>
                <a:tab pos="512763" algn="l"/>
              </a:tabLst>
            </a:pPr>
            <a:r>
              <a:rPr lang="en-US" altLang="en-US" sz="2400" b="1" kern="1200" dirty="0">
                <a:solidFill>
                  <a:prstClr val="black"/>
                </a:solidFill>
                <a:latin typeface="Arial" charset="0"/>
                <a:cs typeface="+mn-cs"/>
              </a:rPr>
              <a:t>Begin numbering at one substituent</a:t>
            </a:r>
          </a:p>
          <a:p>
            <a:pPr marL="568325" indent="-333375" eaLnBrk="1" hangingPunct="1">
              <a:spcBef>
                <a:spcPct val="0"/>
              </a:spcBef>
              <a:tabLst>
                <a:tab pos="512763" algn="l"/>
              </a:tabLst>
            </a:pPr>
            <a:r>
              <a:rPr lang="en-US" altLang="en-US" sz="2400" b="1" kern="1200" dirty="0">
                <a:solidFill>
                  <a:prstClr val="black"/>
                </a:solidFill>
                <a:latin typeface="Arial" charset="0"/>
                <a:cs typeface="+mn-cs"/>
              </a:rPr>
              <a:t>Then, proceed around the ring to give the second substituent the </a:t>
            </a:r>
            <a:r>
              <a:rPr lang="en-US" altLang="en-US" sz="2400" b="1" kern="1200" dirty="0">
                <a:solidFill>
                  <a:srgbClr val="3366FF"/>
                </a:solidFill>
                <a:latin typeface="Arial" charset="0"/>
                <a:cs typeface="+mn-cs"/>
              </a:rPr>
              <a:t>lower number</a:t>
            </a:r>
            <a:endParaRPr lang="en-US" altLang="en-US" sz="2400" b="1" kern="1200" dirty="0">
              <a:solidFill>
                <a:prstClr val="black"/>
              </a:solidFill>
              <a:latin typeface="Arial" charset="0"/>
              <a:cs typeface="+mn-cs"/>
            </a:endParaRPr>
          </a:p>
        </p:txBody>
      </p:sp>
      <p:sp>
        <p:nvSpPr>
          <p:cNvPr id="3" name="Content Placeholder 2">
            <a:extLst>
              <a:ext uri="{FF2B5EF4-FFF2-40B4-BE49-F238E27FC236}">
                <a16:creationId xmlns:a16="http://schemas.microsoft.com/office/drawing/2014/main" id="{BF05DEB7-979F-4055-8D55-949812F0FD0C}"/>
              </a:ext>
            </a:extLst>
          </p:cNvPr>
          <p:cNvSpPr>
            <a:spLocks noGrp="1"/>
          </p:cNvSpPr>
          <p:nvPr>
            <p:ph sz="quarter" idx="14"/>
          </p:nvPr>
        </p:nvSpPr>
        <p:spPr>
          <a:xfrm>
            <a:off x="827023" y="4306486"/>
            <a:ext cx="7417385" cy="1282754"/>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For </a:t>
            </a:r>
            <a:r>
              <a:rPr lang="en-US" altLang="en-US" sz="2400" b="1" kern="1200" dirty="0">
                <a:solidFill>
                  <a:srgbClr val="3366FF"/>
                </a:solidFill>
                <a:latin typeface="Arial" charset="0"/>
                <a:cs typeface="+mn-cs"/>
              </a:rPr>
              <a:t>two different substituents</a:t>
            </a:r>
            <a:r>
              <a:rPr lang="en-US" altLang="en-US" sz="2400" b="1" kern="1200" dirty="0">
                <a:solidFill>
                  <a:prstClr val="black"/>
                </a:solidFill>
                <a:latin typeface="Arial" charset="0"/>
                <a:cs typeface="+mn-cs"/>
              </a:rPr>
              <a:t>, number the ring to assign the lower number to the substituents </a:t>
            </a:r>
            <a:r>
              <a:rPr lang="en-US" altLang="en-US" sz="2400" b="1" kern="1200" dirty="0">
                <a:solidFill>
                  <a:srgbClr val="3366FF"/>
                </a:solidFill>
                <a:latin typeface="Arial" charset="0"/>
                <a:cs typeface="+mn-cs"/>
              </a:rPr>
              <a:t>alphabetically</a:t>
            </a:r>
            <a:r>
              <a:rPr lang="en-US" altLang="en-US" sz="2400" b="1" kern="1200" dirty="0">
                <a:solidFill>
                  <a:prstClr val="black"/>
                </a:solidFill>
                <a:latin typeface="Arial" charset="0"/>
                <a:cs typeface="+mn-cs"/>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6E6BB85-8300-46E4-92C4-4F3F47CA6796}"/>
              </a:ext>
            </a:extLst>
          </p:cNvPr>
          <p:cNvSpPr>
            <a:spLocks noGrp="1"/>
          </p:cNvSpPr>
          <p:nvPr>
            <p:ph type="title"/>
          </p:nvPr>
        </p:nvSpPr>
        <p:spPr>
          <a:xfrm>
            <a:off x="2333751" y="331976"/>
            <a:ext cx="4511872" cy="552345"/>
          </a:xfrm>
        </p:spPr>
        <p:txBody>
          <a:bodyPr/>
          <a:lstStyle/>
          <a:p>
            <a:r>
              <a:rPr lang="en-US" altLang="en-US" sz="3200" b="1" dirty="0">
                <a:solidFill>
                  <a:srgbClr val="000000"/>
                </a:solidFill>
              </a:rPr>
              <a:t>12.5	Cycloalkanes (7)</a:t>
            </a:r>
            <a:endParaRPr lang="en-US" dirty="0"/>
          </a:p>
        </p:txBody>
      </p:sp>
      <p:sp>
        <p:nvSpPr>
          <p:cNvPr id="2" name="Content Placeholder 1">
            <a:extLst>
              <a:ext uri="{FF2B5EF4-FFF2-40B4-BE49-F238E27FC236}">
                <a16:creationId xmlns:a16="http://schemas.microsoft.com/office/drawing/2014/main" id="{C72B19F6-E9CB-4479-96E8-64B76C6CABAC}"/>
              </a:ext>
            </a:extLst>
          </p:cNvPr>
          <p:cNvSpPr>
            <a:spLocks noGrp="1"/>
          </p:cNvSpPr>
          <p:nvPr>
            <p:ph sz="quarter" idx="13"/>
          </p:nvPr>
        </p:nvSpPr>
        <p:spPr>
          <a:xfrm>
            <a:off x="2107466" y="793829"/>
            <a:ext cx="4939392" cy="546579"/>
          </a:xfrm>
        </p:spPr>
        <p:txBody>
          <a:bodyPr/>
          <a:lstStyle/>
          <a:p>
            <a:pPr marL="457200" indent="-457200" algn="ctr">
              <a:buFont typeface="+mj-lt"/>
              <a:buAutoNum type="alphaUcPeriod" startAt="2"/>
            </a:pPr>
            <a:r>
              <a:rPr lang="en-US" altLang="en-US" sz="2800" b="1" dirty="0">
                <a:solidFill>
                  <a:srgbClr val="000000"/>
                </a:solidFill>
              </a:rPr>
              <a:t>Naming Cycloalkanes</a:t>
            </a:r>
            <a:endParaRPr lang="en-US" dirty="0"/>
          </a:p>
        </p:txBody>
      </p:sp>
      <p:sp>
        <p:nvSpPr>
          <p:cNvPr id="3" name="Content Placeholder 2">
            <a:extLst>
              <a:ext uri="{FF2B5EF4-FFF2-40B4-BE49-F238E27FC236}">
                <a16:creationId xmlns:a16="http://schemas.microsoft.com/office/drawing/2014/main" id="{64A2C05E-0AC0-48AC-8DD7-082A842CDA73}"/>
              </a:ext>
            </a:extLst>
          </p:cNvPr>
          <p:cNvSpPr>
            <a:spLocks noGrp="1"/>
          </p:cNvSpPr>
          <p:nvPr>
            <p:ph sz="quarter" idx="14"/>
          </p:nvPr>
        </p:nvSpPr>
        <p:spPr>
          <a:xfrm>
            <a:off x="483418" y="1498159"/>
            <a:ext cx="8179086" cy="569025"/>
          </a:xfrm>
        </p:spPr>
        <p:txBody>
          <a:bodyPr/>
          <a:lstStyle/>
          <a:p>
            <a:pPr marL="0" lvl="0" indent="0" eaLnBrk="1" hangingPunct="1">
              <a:spcBef>
                <a:spcPct val="0"/>
              </a:spcBef>
              <a:buNone/>
              <a:defRPr/>
            </a:pPr>
            <a:r>
              <a:rPr lang="en-US" sz="2400" b="1" kern="1200" dirty="0">
                <a:solidFill>
                  <a:prstClr val="white"/>
                </a:solidFill>
                <a:ea typeface="+mn-ea"/>
                <a:cs typeface="+mn-cs"/>
              </a:rPr>
              <a:t>HOW TO Name a Cycloalkane Using the IUPAC System</a:t>
            </a:r>
          </a:p>
        </p:txBody>
      </p:sp>
      <p:pic>
        <p:nvPicPr>
          <p:cNvPr id="43013" name="Picture 8" descr="Cyclohexane with CH3 groups at C1 and C3 is called 1,3-dimethylcyclohex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476500"/>
            <a:ext cx="439102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9098CFE-18E2-41A6-9D7B-3EBF95B42DB1}"/>
              </a:ext>
            </a:extLst>
          </p:cNvPr>
          <p:cNvSpPr>
            <a:spLocks noGrp="1"/>
          </p:cNvSpPr>
          <p:nvPr>
            <p:ph type="title"/>
          </p:nvPr>
        </p:nvSpPr>
        <p:spPr>
          <a:xfrm>
            <a:off x="2347610" y="331203"/>
            <a:ext cx="4511872" cy="533219"/>
          </a:xfrm>
        </p:spPr>
        <p:txBody>
          <a:bodyPr/>
          <a:lstStyle/>
          <a:p>
            <a:r>
              <a:rPr lang="en-US" altLang="en-US" sz="3200" b="1" dirty="0">
                <a:solidFill>
                  <a:srgbClr val="000000"/>
                </a:solidFill>
              </a:rPr>
              <a:t>12.5	Cycloalkanes (8)</a:t>
            </a:r>
            <a:endParaRPr lang="en-US" dirty="0"/>
          </a:p>
        </p:txBody>
      </p:sp>
      <p:sp>
        <p:nvSpPr>
          <p:cNvPr id="2" name="Content Placeholder 1">
            <a:extLst>
              <a:ext uri="{FF2B5EF4-FFF2-40B4-BE49-F238E27FC236}">
                <a16:creationId xmlns:a16="http://schemas.microsoft.com/office/drawing/2014/main" id="{827103CA-2B1B-4AB8-89FC-7049F263A267}"/>
              </a:ext>
            </a:extLst>
          </p:cNvPr>
          <p:cNvSpPr>
            <a:spLocks noGrp="1"/>
          </p:cNvSpPr>
          <p:nvPr>
            <p:ph sz="quarter" idx="13"/>
          </p:nvPr>
        </p:nvSpPr>
        <p:spPr>
          <a:xfrm>
            <a:off x="2212681" y="793926"/>
            <a:ext cx="4720972" cy="537171"/>
          </a:xfrm>
        </p:spPr>
        <p:txBody>
          <a:bodyPr/>
          <a:lstStyle/>
          <a:p>
            <a:pPr marL="457200" indent="-457200" algn="ctr">
              <a:buFont typeface="+mj-lt"/>
              <a:buAutoNum type="alphaUcPeriod" startAt="2"/>
            </a:pPr>
            <a:r>
              <a:rPr lang="en-US" altLang="en-US" sz="2800" b="1" dirty="0">
                <a:solidFill>
                  <a:srgbClr val="000000"/>
                </a:solidFill>
              </a:rPr>
              <a:t>Naming Cycloalkanes</a:t>
            </a:r>
            <a:endParaRPr lang="en-US" dirty="0"/>
          </a:p>
        </p:txBody>
      </p:sp>
      <p:sp>
        <p:nvSpPr>
          <p:cNvPr id="3" name="Content Placeholder 2">
            <a:extLst>
              <a:ext uri="{FF2B5EF4-FFF2-40B4-BE49-F238E27FC236}">
                <a16:creationId xmlns:a16="http://schemas.microsoft.com/office/drawing/2014/main" id="{A6F37545-2F70-4DDC-BA50-87F57A79482A}"/>
              </a:ext>
            </a:extLst>
          </p:cNvPr>
          <p:cNvSpPr>
            <a:spLocks noGrp="1"/>
          </p:cNvSpPr>
          <p:nvPr>
            <p:ph sz="quarter" idx="14"/>
          </p:nvPr>
        </p:nvSpPr>
        <p:spPr>
          <a:xfrm>
            <a:off x="482058" y="1498736"/>
            <a:ext cx="8161825" cy="470268"/>
          </a:xfrm>
        </p:spPr>
        <p:txBody>
          <a:bodyPr/>
          <a:lstStyle/>
          <a:p>
            <a:pPr marL="0" lvl="0" indent="0" eaLnBrk="1" hangingPunct="1">
              <a:spcBef>
                <a:spcPct val="0"/>
              </a:spcBef>
              <a:buNone/>
              <a:defRPr/>
            </a:pPr>
            <a:r>
              <a:rPr lang="en-US" sz="2400" b="1" kern="1200" dirty="0">
                <a:solidFill>
                  <a:prstClr val="white"/>
                </a:solidFill>
                <a:ea typeface="+mn-ea"/>
                <a:cs typeface="+mn-cs"/>
              </a:rPr>
              <a:t>HOW TO Name a Cycloalkane Using the IUPAC System</a:t>
            </a:r>
          </a:p>
        </p:txBody>
      </p:sp>
      <p:pic>
        <p:nvPicPr>
          <p:cNvPr id="44037" name="Picture 7" descr="Cyclohexane with ethyl group at C1 and methyl group at C3 is 1-ethyl-3-methylcyclohexane but not 3-ethyl-1-methylcyclohexane."/>
          <p:cNvPicPr>
            <a:picLocks noChangeAspect="1" noChangeArrowheads="1"/>
          </p:cNvPicPr>
          <p:nvPr/>
        </p:nvPicPr>
        <p:blipFill rotWithShape="1">
          <a:blip r:embed="rId3">
            <a:extLst>
              <a:ext uri="{28A0092B-C50C-407E-A947-70E740481C1C}">
                <a14:useLocalDpi xmlns:a14="http://schemas.microsoft.com/office/drawing/2010/main" val="0"/>
              </a:ext>
            </a:extLst>
          </a:blip>
          <a:srcRect b="51685"/>
          <a:stretch/>
        </p:blipFill>
        <p:spPr bwMode="auto">
          <a:xfrm>
            <a:off x="2230438" y="1989139"/>
            <a:ext cx="4429125" cy="22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 Placeholder 16">
                <a:extLst>
                  <a:ext uri="{FF2B5EF4-FFF2-40B4-BE49-F238E27FC236}">
                    <a16:creationId xmlns:a16="http://schemas.microsoft.com/office/drawing/2014/main" id="{238C9036-8AB9-4A86-BF57-8F7D019C4945}"/>
                  </a:ext>
                </a:extLst>
              </p:cNvPr>
              <p:cNvSpPr>
                <a:spLocks noGrp="1"/>
              </p:cNvSpPr>
              <p:nvPr>
                <p:ph type="body" sz="quarter" idx="33"/>
              </p:nvPr>
            </p:nvSpPr>
            <p:spPr>
              <a:xfrm>
                <a:off x="2184612" y="4306951"/>
                <a:ext cx="4680520" cy="490201"/>
              </a:xfrm>
            </p:spPr>
            <p:txBody>
              <a:bodyPr/>
              <a:lstStyle/>
              <a:p>
                <a:pPr marL="0" lvl="0" indent="0" algn="ctr">
                  <a:buNone/>
                </a:pPr>
                <a:r>
                  <a:rPr lang="en-US" sz="2100" dirty="0">
                    <a:latin typeface="Arial" panose="020B0604020202020204" pitchFamily="34" charset="0"/>
                    <a:cs typeface="Arial" panose="020B0604020202020204" pitchFamily="34" charset="0"/>
                  </a:rPr>
                  <a:t>Earlier letter </a:t>
                </a:r>
                <a14:m>
                  <m:oMath xmlns:m="http://schemas.openxmlformats.org/officeDocument/2006/math">
                    <m:r>
                      <a:rPr lang="en-US" sz="2100" b="1" i="1">
                        <a:latin typeface="Cambria Math" panose="02040503050406030204" pitchFamily="18" charset="0"/>
                        <a:ea typeface="Cambria Math" panose="02040503050406030204" pitchFamily="18" charset="0"/>
                        <a:cs typeface="Arial" panose="020B0604020202020204" pitchFamily="34" charset="0"/>
                      </a:rPr>
                      <m:t>−−−→</m:t>
                    </m:r>
                  </m:oMath>
                </a14:m>
                <a:r>
                  <a:rPr lang="en-US" sz="2100" dirty="0">
                    <a:latin typeface="Arial" panose="020B0604020202020204" pitchFamily="34" charset="0"/>
                    <a:cs typeface="Arial" panose="020B0604020202020204" pitchFamily="34" charset="0"/>
                  </a:rPr>
                  <a:t> lower number</a:t>
                </a:r>
                <a:endParaRPr lang="en-US" sz="2100" b="1" dirty="0">
                  <a:latin typeface="Arial" panose="020B0604020202020204" pitchFamily="34" charset="0"/>
                  <a:cs typeface="Arial" panose="020B0604020202020204" pitchFamily="34" charset="0"/>
                </a:endParaRPr>
              </a:p>
            </p:txBody>
          </p:sp>
        </mc:Choice>
        <mc:Fallback xmlns="">
          <p:sp>
            <p:nvSpPr>
              <p:cNvPr id="7" name="Text Placeholder 16">
                <a:extLst>
                  <a:ext uri="{FF2B5EF4-FFF2-40B4-BE49-F238E27FC236}">
                    <a16:creationId xmlns:a16="http://schemas.microsoft.com/office/drawing/2014/main" id="{238C9036-8AB9-4A86-BF57-8F7D019C4945}"/>
                  </a:ext>
                </a:extLst>
              </p:cNvPr>
              <p:cNvSpPr>
                <a:spLocks noGrp="1" noRot="1" noChangeAspect="1" noMove="1" noResize="1" noEditPoints="1" noAdjustHandles="1" noChangeArrowheads="1" noChangeShapeType="1" noTextEdit="1"/>
              </p:cNvSpPr>
              <p:nvPr>
                <p:ph type="body" sz="quarter" idx="33"/>
              </p:nvPr>
            </p:nvSpPr>
            <p:spPr>
              <a:xfrm>
                <a:off x="2184612" y="4306951"/>
                <a:ext cx="4680520" cy="490201"/>
              </a:xfrm>
              <a:blipFill>
                <a:blip r:embed="rId4"/>
                <a:stretch>
                  <a:fillRect t="-8750" b="-8750"/>
                </a:stretch>
              </a:blipFill>
            </p:spPr>
            <p:txBody>
              <a:bodyPr/>
              <a:lstStyle/>
              <a:p>
                <a:r>
                  <a:rPr lang="en-US">
                    <a:noFill/>
                  </a:rPr>
                  <a:t> </a:t>
                </a:r>
              </a:p>
            </p:txBody>
          </p:sp>
        </mc:Fallback>
      </mc:AlternateContent>
      <p:sp>
        <p:nvSpPr>
          <p:cNvPr id="8" name="Text Placeholder 23">
            <a:extLst>
              <a:ext uri="{FF2B5EF4-FFF2-40B4-BE49-F238E27FC236}">
                <a16:creationId xmlns:a16="http://schemas.microsoft.com/office/drawing/2014/main" id="{058A1626-0094-471F-87C4-008B673A7AFF}"/>
              </a:ext>
            </a:extLst>
          </p:cNvPr>
          <p:cNvSpPr>
            <a:spLocks noGrp="1"/>
          </p:cNvSpPr>
          <p:nvPr>
            <p:ph type="body" sz="quarter" idx="34"/>
          </p:nvPr>
        </p:nvSpPr>
        <p:spPr>
          <a:xfrm>
            <a:off x="3051633" y="4930046"/>
            <a:ext cx="2804508" cy="753483"/>
          </a:xfrm>
        </p:spPr>
        <p:txBody>
          <a:bodyPr/>
          <a:lstStyle/>
          <a:p>
            <a:pPr marL="166688" indent="-166688">
              <a:lnSpc>
                <a:spcPct val="80000"/>
              </a:lnSpc>
            </a:pPr>
            <a:r>
              <a:rPr lang="en-US" sz="2100" b="1" dirty="0">
                <a:solidFill>
                  <a:prstClr val="black"/>
                </a:solidFill>
                <a:latin typeface="Arial" panose="020B0604020202020204" pitchFamily="34" charset="0"/>
                <a:cs typeface="Arial" panose="020B0604020202020204" pitchFamily="34" charset="0"/>
              </a:rPr>
              <a:t>e</a:t>
            </a:r>
            <a:r>
              <a:rPr lang="en-US" sz="2100" dirty="0">
                <a:solidFill>
                  <a:prstClr val="black"/>
                </a:solidFill>
                <a:latin typeface="Arial" panose="020B0604020202020204" pitchFamily="34" charset="0"/>
                <a:cs typeface="Arial" panose="020B0604020202020204" pitchFamily="34" charset="0"/>
              </a:rPr>
              <a:t>thyl group at </a:t>
            </a:r>
            <a:r>
              <a:rPr lang="en-US" sz="2100" b="1" dirty="0">
                <a:solidFill>
                  <a:prstClr val="black"/>
                </a:solidFill>
                <a:latin typeface="Arial" panose="020B0604020202020204" pitchFamily="34" charset="0"/>
                <a:cs typeface="Arial" panose="020B0604020202020204" pitchFamily="34" charset="0"/>
              </a:rPr>
              <a:t>C1</a:t>
            </a:r>
          </a:p>
          <a:p>
            <a:pPr marL="166688" lvl="0" indent="-166688">
              <a:lnSpc>
                <a:spcPct val="80000"/>
              </a:lnSpc>
            </a:pPr>
            <a:r>
              <a:rPr lang="en-US" sz="2100" b="1" dirty="0">
                <a:solidFill>
                  <a:prstClr val="black"/>
                </a:solidFill>
                <a:latin typeface="Arial" panose="020B0604020202020204" pitchFamily="34" charset="0"/>
                <a:cs typeface="Arial" panose="020B0604020202020204" pitchFamily="34" charset="0"/>
              </a:rPr>
              <a:t>m</a:t>
            </a:r>
            <a:r>
              <a:rPr lang="en-US" sz="2100" dirty="0">
                <a:solidFill>
                  <a:prstClr val="black"/>
                </a:solidFill>
                <a:latin typeface="Arial" panose="020B0604020202020204" pitchFamily="34" charset="0"/>
                <a:cs typeface="Arial" panose="020B0604020202020204" pitchFamily="34" charset="0"/>
              </a:rPr>
              <a:t>ethyl group at </a:t>
            </a:r>
            <a:r>
              <a:rPr lang="en-US" sz="2100" b="1" dirty="0">
                <a:solidFill>
                  <a:prstClr val="black"/>
                </a:solidFill>
                <a:latin typeface="Arial" panose="020B0604020202020204" pitchFamily="34" charset="0"/>
                <a:cs typeface="Arial" panose="020B0604020202020204" pitchFamily="34" charset="0"/>
              </a:rPr>
              <a:t>C3</a:t>
            </a:r>
            <a:endParaRPr lang="en-US" sz="2100" dirty="0"/>
          </a:p>
        </p:txBody>
      </p:sp>
      <p:sp>
        <p:nvSpPr>
          <p:cNvPr id="9" name="Text Placeholder 30">
            <a:extLst>
              <a:ext uri="{FF2B5EF4-FFF2-40B4-BE49-F238E27FC236}">
                <a16:creationId xmlns:a16="http://schemas.microsoft.com/office/drawing/2014/main" id="{BC2ACB5E-FDDE-475D-85C7-E37308B89DC7}"/>
              </a:ext>
            </a:extLst>
          </p:cNvPr>
          <p:cNvSpPr>
            <a:spLocks noGrp="1"/>
          </p:cNvSpPr>
          <p:nvPr>
            <p:ph type="body" sz="quarter" idx="35"/>
          </p:nvPr>
        </p:nvSpPr>
        <p:spPr>
          <a:xfrm>
            <a:off x="2223813" y="5760544"/>
            <a:ext cx="4198141" cy="825780"/>
          </a:xfrm>
        </p:spPr>
        <p:txBody>
          <a:bodyPr/>
          <a:lstStyle/>
          <a:p>
            <a:pPr marL="0" lvl="0" indent="0" algn="ctr">
              <a:buNone/>
            </a:pPr>
            <a:r>
              <a:rPr lang="en-US" sz="2100" b="1" dirty="0">
                <a:latin typeface="Arial" panose="020B0604020202020204" pitchFamily="34" charset="0"/>
                <a:cs typeface="Arial" panose="020B0604020202020204" pitchFamily="34" charset="0"/>
              </a:rPr>
              <a:t>1-ethyl-3-methylcyclohexane</a:t>
            </a:r>
            <a:r>
              <a:rPr lang="en-US" sz="2100" dirty="0">
                <a:latin typeface="Arial" panose="020B0604020202020204" pitchFamily="34" charset="0"/>
                <a:cs typeface="Arial" panose="020B0604020202020204" pitchFamily="34" charset="0"/>
              </a:rPr>
              <a:t> </a:t>
            </a:r>
            <a:r>
              <a:rPr lang="en-US" sz="2100" i="1" dirty="0">
                <a:latin typeface="Arial" panose="020B0604020202020204" pitchFamily="34" charset="0"/>
                <a:cs typeface="Arial" panose="020B0604020202020204" pitchFamily="34" charset="0"/>
              </a:rPr>
              <a:t>(not </a:t>
            </a:r>
            <a:r>
              <a:rPr lang="en-US" sz="2100" dirty="0">
                <a:latin typeface="Arial" panose="020B0604020202020204" pitchFamily="34" charset="0"/>
                <a:cs typeface="Arial" panose="020B0604020202020204" pitchFamily="34" charset="0"/>
              </a:rPr>
              <a:t>3-ethyl-1-methylcyclohexane)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80E6-C8BD-4219-8FFF-8F42EF1AA6CF}"/>
              </a:ext>
            </a:extLst>
          </p:cNvPr>
          <p:cNvSpPr>
            <a:spLocks noGrp="1"/>
          </p:cNvSpPr>
          <p:nvPr>
            <p:ph type="title"/>
          </p:nvPr>
        </p:nvSpPr>
        <p:spPr>
          <a:xfrm>
            <a:off x="920325" y="246928"/>
            <a:ext cx="7303351" cy="1143000"/>
          </a:xfrm>
        </p:spPr>
        <p:txBody>
          <a:bodyPr/>
          <a:lstStyle/>
          <a:p>
            <a:r>
              <a:rPr lang="en-US" altLang="en-US" sz="3200" b="1" dirty="0">
                <a:solidFill>
                  <a:srgbClr val="000000"/>
                </a:solidFill>
              </a:rPr>
              <a:t>12.6	Focus on the Environment </a:t>
            </a:r>
            <a:r>
              <a:rPr lang="en-US" altLang="en-US" sz="2800" b="1" dirty="0">
                <a:solidFill>
                  <a:srgbClr val="000000"/>
                </a:solidFill>
              </a:rPr>
              <a:t>Fossil Fuels (1)</a:t>
            </a:r>
            <a:endParaRPr lang="en-US" dirty="0"/>
          </a:p>
        </p:txBody>
      </p:sp>
      <p:sp>
        <p:nvSpPr>
          <p:cNvPr id="8" name="Content Placeholder 6">
            <a:extLst>
              <a:ext uri="{FF2B5EF4-FFF2-40B4-BE49-F238E27FC236}">
                <a16:creationId xmlns:a16="http://schemas.microsoft.com/office/drawing/2014/main" id="{D85A5E34-E85E-46DD-B32D-441D0037B807}"/>
              </a:ext>
            </a:extLst>
          </p:cNvPr>
          <p:cNvSpPr>
            <a:spLocks noGrp="1"/>
          </p:cNvSpPr>
          <p:nvPr>
            <p:ph sz="quarter" idx="13"/>
          </p:nvPr>
        </p:nvSpPr>
        <p:spPr>
          <a:xfrm>
            <a:off x="1001092" y="1410135"/>
            <a:ext cx="7685707" cy="4755169"/>
          </a:xfrm>
        </p:spPr>
        <p:txBody>
          <a:bodyPr/>
          <a:lstStyle/>
          <a:p>
            <a:pPr marL="0" lvl="0" indent="0" eaLnBrk="1" hangingPunct="1">
              <a:spcBef>
                <a:spcPct val="0"/>
              </a:spcBef>
              <a:spcAft>
                <a:spcPts val="1700"/>
              </a:spcAft>
              <a:buClr>
                <a:prstClr val="black"/>
              </a:buClr>
              <a:buNone/>
            </a:pPr>
            <a:r>
              <a:rPr lang="en-US" altLang="en-US" sz="2400" b="1" kern="1200" dirty="0">
                <a:solidFill>
                  <a:srgbClr val="3366FF"/>
                </a:solidFill>
                <a:latin typeface="Arial" panose="020B0604020202020204" pitchFamily="34" charset="0"/>
                <a:cs typeface="Arial" panose="020B0604020202020204" pitchFamily="34" charset="0"/>
              </a:rPr>
              <a:t>Natural gas </a:t>
            </a:r>
            <a:r>
              <a:rPr lang="en-US" altLang="en-US" sz="2400" b="1" kern="1200" dirty="0">
                <a:solidFill>
                  <a:prstClr val="black"/>
                </a:solidFill>
                <a:latin typeface="Arial" panose="020B0604020202020204" pitchFamily="34" charset="0"/>
                <a:cs typeface="Arial" panose="020B0604020202020204" pitchFamily="34" charset="0"/>
              </a:rPr>
              <a:t>is composed mostly of </a:t>
            </a:r>
            <a:r>
              <a:rPr lang="en-US" altLang="en-US" sz="2400" b="1" kern="1200" dirty="0">
                <a:solidFill>
                  <a:srgbClr val="3366FF"/>
                </a:solidFill>
                <a:latin typeface="Arial" panose="020B0604020202020204" pitchFamily="34" charset="0"/>
                <a:cs typeface="Arial" panose="020B0604020202020204" pitchFamily="34" charset="0"/>
              </a:rPr>
              <a:t>methane</a:t>
            </a:r>
            <a:r>
              <a:rPr lang="en-US" altLang="en-US" sz="2400" b="1" kern="1200" dirty="0">
                <a:solidFill>
                  <a:prstClr val="black"/>
                </a:solidFill>
                <a:latin typeface="Arial" panose="020B0604020202020204" pitchFamily="34" charset="0"/>
                <a:cs typeface="Arial" panose="020B0604020202020204" pitchFamily="34" charset="0"/>
              </a:rPr>
              <a:t>, which burns in the presence of oxygen, releasing energy for cooking and heating.</a:t>
            </a:r>
          </a:p>
          <a:p>
            <a:pPr marL="0" lvl="0" indent="0" eaLnBrk="1" hangingPunct="1">
              <a:spcBef>
                <a:spcPct val="0"/>
              </a:spcBef>
              <a:spcAft>
                <a:spcPts val="1500"/>
              </a:spcAft>
              <a:buClr>
                <a:prstClr val="black"/>
              </a:buClr>
              <a:buNone/>
            </a:pPr>
            <a:r>
              <a:rPr lang="en-US" altLang="en-US" sz="2400" b="1" kern="1200" dirty="0">
                <a:solidFill>
                  <a:srgbClr val="3366FF"/>
                </a:solidFill>
                <a:latin typeface="Arial" panose="020B0604020202020204" pitchFamily="34" charset="0"/>
                <a:cs typeface="Arial" panose="020B0604020202020204" pitchFamily="34" charset="0"/>
              </a:rPr>
              <a:t>Petroleum </a:t>
            </a:r>
            <a:r>
              <a:rPr lang="en-US" altLang="en-US" sz="2400" b="1" kern="1200" dirty="0">
                <a:solidFill>
                  <a:prstClr val="black"/>
                </a:solidFill>
                <a:latin typeface="Arial" panose="020B0604020202020204" pitchFamily="34" charset="0"/>
                <a:cs typeface="Arial" panose="020B0604020202020204" pitchFamily="34" charset="0"/>
              </a:rPr>
              <a:t>is a complex mixture of compounds that must be </a:t>
            </a:r>
            <a:r>
              <a:rPr lang="en-US" altLang="en-US" sz="2400" b="1" kern="1200" dirty="0">
                <a:solidFill>
                  <a:srgbClr val="3366FF"/>
                </a:solidFill>
                <a:latin typeface="Arial" panose="020B0604020202020204" pitchFamily="34" charset="0"/>
                <a:cs typeface="Arial" panose="020B0604020202020204" pitchFamily="34" charset="0"/>
              </a:rPr>
              <a:t>refined </a:t>
            </a:r>
            <a:r>
              <a:rPr lang="en-US" altLang="en-US" sz="2400" b="1" kern="1200" dirty="0">
                <a:solidFill>
                  <a:prstClr val="black"/>
                </a:solidFill>
                <a:latin typeface="Arial" panose="020B0604020202020204" pitchFamily="34" charset="0"/>
                <a:cs typeface="Arial" panose="020B0604020202020204" pitchFamily="34" charset="0"/>
              </a:rPr>
              <a:t>to separate it into usable fractions.</a:t>
            </a:r>
          </a:p>
          <a:p>
            <a:pPr marL="0" lvl="0" indent="0" eaLnBrk="1" hangingPunct="1">
              <a:spcBef>
                <a:spcPct val="0"/>
              </a:spcBef>
              <a:spcAft>
                <a:spcPts val="1500"/>
              </a:spcAft>
              <a:buClr>
                <a:prstClr val="black"/>
              </a:buClr>
              <a:buNone/>
            </a:pPr>
            <a:r>
              <a:rPr lang="en-US" altLang="en-US" sz="2400" b="1" kern="1200" dirty="0">
                <a:solidFill>
                  <a:srgbClr val="3366FF"/>
                </a:solidFill>
                <a:latin typeface="Arial" panose="020B0604020202020204" pitchFamily="34" charset="0"/>
                <a:cs typeface="Arial" panose="020B0604020202020204" pitchFamily="34" charset="0"/>
              </a:rPr>
              <a:t>Gasoline</a:t>
            </a:r>
            <a:r>
              <a:rPr lang="en-US" altLang="en-US" sz="2400" b="1" i="1" kern="1200" dirty="0">
                <a:solidFill>
                  <a:srgbClr val="3366FF"/>
                </a:solidFill>
                <a:latin typeface="Arial" panose="020B0604020202020204" pitchFamily="34" charset="0"/>
                <a:cs typeface="Arial" panose="020B0604020202020204" pitchFamily="34" charset="0"/>
              </a:rPr>
              <a:t> </a:t>
            </a:r>
            <a:r>
              <a:rPr lang="en-US" altLang="en-US" sz="2400" b="1" i="0" kern="1200" dirty="0">
                <a:solidFill>
                  <a:prstClr val="black"/>
                </a:solidFill>
                <a:latin typeface="Arial" panose="020B0604020202020204" pitchFamily="34" charset="0"/>
                <a:cs typeface="Arial" panose="020B0604020202020204" pitchFamily="34" charset="0"/>
              </a:rPr>
              <a:t>(C</a:t>
            </a:r>
            <a:r>
              <a:rPr lang="en-US" altLang="en-US" sz="2400" b="1" i="0" kern="1200" baseline="-25000" dirty="0">
                <a:solidFill>
                  <a:prstClr val="black"/>
                </a:solidFill>
                <a:latin typeface="Arial" panose="020B0604020202020204" pitchFamily="34" charset="0"/>
                <a:cs typeface="Arial" panose="020B0604020202020204" pitchFamily="34" charset="0"/>
              </a:rPr>
              <a:t>5</a:t>
            </a:r>
            <a:r>
              <a:rPr lang="en-US" altLang="en-US" sz="2400" b="1" i="0" kern="1200" dirty="0">
                <a:solidFill>
                  <a:prstClr val="black"/>
                </a:solidFill>
                <a:latin typeface="Arial" panose="020B0604020202020204" pitchFamily="34" charset="0"/>
                <a:cs typeface="Arial" panose="020B0604020202020204" pitchFamily="34" charset="0"/>
              </a:rPr>
              <a:t>H</a:t>
            </a:r>
            <a:r>
              <a:rPr lang="en-US" altLang="en-US" sz="2400" b="1" i="0" kern="1200" baseline="-25000" dirty="0">
                <a:solidFill>
                  <a:prstClr val="black"/>
                </a:solidFill>
                <a:latin typeface="Arial" panose="020B0604020202020204" pitchFamily="34" charset="0"/>
                <a:cs typeface="Arial" panose="020B0604020202020204" pitchFamily="34" charset="0"/>
              </a:rPr>
              <a:t>12 </a:t>
            </a:r>
            <a:r>
              <a:rPr lang="en-US" altLang="en-US" sz="2400" b="1" i="0" kern="1200" dirty="0">
                <a:solidFill>
                  <a:prstClr val="black"/>
                </a:solidFill>
                <a:latin typeface="Arial" panose="020B0604020202020204" pitchFamily="34" charset="0"/>
                <a:cs typeface="Arial" panose="020B0604020202020204" pitchFamily="34" charset="0"/>
              </a:rPr>
              <a:t>− </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C</a:t>
            </a:r>
            <a:r>
              <a:rPr lang="en-US" altLang="en-US" sz="2400" b="1" i="0" kern="1200" baseline="-25000" dirty="0">
                <a:solidFill>
                  <a:prstClr val="black"/>
                </a:solidFill>
                <a:latin typeface="Arial" panose="020B0604020202020204" pitchFamily="34" charset="0"/>
                <a:ea typeface="Cambria Math" panose="02040503050406030204" pitchFamily="18" charset="0"/>
                <a:cs typeface="Arial" panose="020B0604020202020204" pitchFamily="34" charset="0"/>
              </a:rPr>
              <a:t>12</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0" kern="1200" baseline="-25000" dirty="0">
                <a:solidFill>
                  <a:prstClr val="black"/>
                </a:solidFill>
                <a:latin typeface="Arial" panose="020B0604020202020204" pitchFamily="34" charset="0"/>
                <a:ea typeface="Cambria Math" panose="02040503050406030204" pitchFamily="18" charset="0"/>
                <a:cs typeface="Arial" panose="020B0604020202020204" pitchFamily="34" charset="0"/>
              </a:rPr>
              <a:t>26</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altLang="en-US" sz="2400" b="1" kern="1200" dirty="0">
                <a:solidFill>
                  <a:prstClr val="black"/>
                </a:solidFill>
                <a:latin typeface="Arial" panose="020B0604020202020204" pitchFamily="34" charset="0"/>
                <a:cs typeface="Arial" panose="020B0604020202020204" pitchFamily="34" charset="0"/>
              </a:rPr>
              <a:t>, </a:t>
            </a:r>
            <a:r>
              <a:rPr lang="en-US" altLang="en-US" sz="2400" b="1" kern="1200" dirty="0">
                <a:solidFill>
                  <a:srgbClr val="3366FF"/>
                </a:solidFill>
                <a:latin typeface="Arial" panose="020B0604020202020204" pitchFamily="34" charset="0"/>
                <a:cs typeface="Arial" panose="020B0604020202020204" pitchFamily="34" charset="0"/>
              </a:rPr>
              <a:t>kerosene</a:t>
            </a:r>
            <a:r>
              <a:rPr lang="en-US" altLang="en-US" sz="2400" b="1" kern="1200" dirty="0">
                <a:solidFill>
                  <a:prstClr val="black"/>
                </a:solidFill>
                <a:latin typeface="Arial" panose="020B0604020202020204" pitchFamily="34" charset="0"/>
                <a:cs typeface="Arial" panose="020B0604020202020204" pitchFamily="34" charset="0"/>
              </a:rPr>
              <a:t> </a:t>
            </a:r>
            <a:r>
              <a:rPr lang="en-US" altLang="en-US" sz="2400" b="1" i="0" kern="1200" dirty="0">
                <a:solidFill>
                  <a:prstClr val="black"/>
                </a:solidFill>
                <a:latin typeface="Arial" panose="020B0604020202020204" pitchFamily="34" charset="0"/>
                <a:cs typeface="Arial" panose="020B0604020202020204" pitchFamily="34" charset="0"/>
              </a:rPr>
              <a:t>(C</a:t>
            </a:r>
            <a:r>
              <a:rPr lang="en-US" altLang="en-US" sz="2400" b="1" i="0" kern="1200" baseline="-25000" dirty="0">
                <a:solidFill>
                  <a:prstClr val="black"/>
                </a:solidFill>
                <a:latin typeface="Arial" panose="020B0604020202020204" pitchFamily="34" charset="0"/>
                <a:cs typeface="Arial" panose="020B0604020202020204" pitchFamily="34" charset="0"/>
              </a:rPr>
              <a:t>12</a:t>
            </a:r>
            <a:r>
              <a:rPr lang="en-US" altLang="en-US" sz="2400" b="1" i="0" kern="1200" dirty="0">
                <a:solidFill>
                  <a:prstClr val="black"/>
                </a:solidFill>
                <a:latin typeface="Arial" panose="020B0604020202020204" pitchFamily="34" charset="0"/>
                <a:cs typeface="Arial" panose="020B0604020202020204" pitchFamily="34" charset="0"/>
              </a:rPr>
              <a:t>H</a:t>
            </a:r>
            <a:r>
              <a:rPr lang="en-US" altLang="en-US" sz="2400" b="1" i="0" kern="1200" baseline="-25000" dirty="0">
                <a:solidFill>
                  <a:prstClr val="black"/>
                </a:solidFill>
                <a:latin typeface="Arial" panose="020B0604020202020204" pitchFamily="34" charset="0"/>
                <a:cs typeface="Arial" panose="020B0604020202020204" pitchFamily="34" charset="0"/>
              </a:rPr>
              <a:t>26</a:t>
            </a:r>
            <a:r>
              <a:rPr lang="en-US" altLang="en-US" sz="2400" b="1" i="0" kern="1200" dirty="0">
                <a:solidFill>
                  <a:prstClr val="black"/>
                </a:solidFill>
                <a:latin typeface="Arial" panose="020B0604020202020204" pitchFamily="34" charset="0"/>
                <a:cs typeface="Arial" panose="020B0604020202020204" pitchFamily="34" charset="0"/>
              </a:rPr>
              <a:t> − </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C</a:t>
            </a:r>
            <a:r>
              <a:rPr lang="en-US" altLang="en-US" sz="2400" b="1" i="0" kern="1200" baseline="-25000" dirty="0">
                <a:solidFill>
                  <a:prstClr val="black"/>
                </a:solidFill>
                <a:latin typeface="Arial" panose="020B0604020202020204" pitchFamily="34" charset="0"/>
                <a:ea typeface="Cambria Math" panose="02040503050406030204" pitchFamily="18" charset="0"/>
                <a:cs typeface="Arial" panose="020B0604020202020204" pitchFamily="34" charset="0"/>
              </a:rPr>
              <a:t>16</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0" kern="1200" baseline="-25000" dirty="0">
                <a:solidFill>
                  <a:prstClr val="black"/>
                </a:solidFill>
                <a:latin typeface="Arial" panose="020B0604020202020204" pitchFamily="34" charset="0"/>
                <a:ea typeface="Cambria Math" panose="02040503050406030204" pitchFamily="18" charset="0"/>
                <a:cs typeface="Arial" panose="020B0604020202020204" pitchFamily="34" charset="0"/>
              </a:rPr>
              <a:t>34</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altLang="en-US" sz="2400" b="1" kern="1200" dirty="0">
                <a:solidFill>
                  <a:prstClr val="black"/>
                </a:solidFill>
                <a:latin typeface="Arial" panose="020B0604020202020204" pitchFamily="34" charset="0"/>
                <a:cs typeface="Arial" panose="020B0604020202020204" pitchFamily="34" charset="0"/>
              </a:rPr>
              <a:t>, and </a:t>
            </a:r>
            <a:r>
              <a:rPr lang="en-US" altLang="en-US" sz="2400" b="1" kern="1200" dirty="0">
                <a:solidFill>
                  <a:srgbClr val="3366FF"/>
                </a:solidFill>
                <a:latin typeface="Arial" panose="020B0604020202020204" pitchFamily="34" charset="0"/>
                <a:cs typeface="Arial" panose="020B0604020202020204" pitchFamily="34" charset="0"/>
              </a:rPr>
              <a:t>diesel fuel</a:t>
            </a:r>
            <a:r>
              <a:rPr lang="en-US" altLang="en-US" sz="2400" b="1" kern="1200" dirty="0">
                <a:solidFill>
                  <a:prstClr val="black"/>
                </a:solidFill>
                <a:latin typeface="Arial" panose="020B0604020202020204" pitchFamily="34" charset="0"/>
                <a:cs typeface="Arial" panose="020B0604020202020204" pitchFamily="34" charset="0"/>
              </a:rPr>
              <a:t> </a:t>
            </a:r>
            <a:r>
              <a:rPr lang="en-US" altLang="en-US" sz="2400" b="1" i="0" kern="1200" dirty="0">
                <a:solidFill>
                  <a:prstClr val="black"/>
                </a:solidFill>
                <a:latin typeface="Arial" panose="020B0604020202020204" pitchFamily="34" charset="0"/>
                <a:cs typeface="Arial" panose="020B0604020202020204" pitchFamily="34" charset="0"/>
              </a:rPr>
              <a:t>(C</a:t>
            </a:r>
            <a:r>
              <a:rPr lang="en-US" altLang="en-US" sz="2400" b="1" i="0" kern="1200" baseline="-25000" dirty="0">
                <a:solidFill>
                  <a:prstClr val="black"/>
                </a:solidFill>
                <a:latin typeface="Arial" panose="020B0604020202020204" pitchFamily="34" charset="0"/>
                <a:cs typeface="Arial" panose="020B0604020202020204" pitchFamily="34" charset="0"/>
              </a:rPr>
              <a:t>15</a:t>
            </a:r>
            <a:r>
              <a:rPr lang="en-US" altLang="en-US" sz="2400" b="1" i="0" kern="1200" dirty="0">
                <a:solidFill>
                  <a:prstClr val="black"/>
                </a:solidFill>
                <a:latin typeface="Arial" panose="020B0604020202020204" pitchFamily="34" charset="0"/>
                <a:cs typeface="Arial" panose="020B0604020202020204" pitchFamily="34" charset="0"/>
              </a:rPr>
              <a:t>H</a:t>
            </a:r>
            <a:r>
              <a:rPr lang="en-US" altLang="en-US" sz="2400" b="1" i="0" kern="1200" baseline="-25000" dirty="0">
                <a:solidFill>
                  <a:prstClr val="black"/>
                </a:solidFill>
                <a:latin typeface="Arial" panose="020B0604020202020204" pitchFamily="34" charset="0"/>
                <a:cs typeface="Arial" panose="020B0604020202020204" pitchFamily="34" charset="0"/>
              </a:rPr>
              <a:t>32</a:t>
            </a:r>
            <a:r>
              <a:rPr lang="en-US" altLang="en-US" sz="2400" b="1" i="0" kern="1200" dirty="0">
                <a:solidFill>
                  <a:prstClr val="black"/>
                </a:solidFill>
                <a:latin typeface="Arial" panose="020B0604020202020204" pitchFamily="34" charset="0"/>
                <a:cs typeface="Arial" panose="020B0604020202020204" pitchFamily="34" charset="0"/>
              </a:rPr>
              <a:t> − </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C</a:t>
            </a:r>
            <a:r>
              <a:rPr lang="en-US" altLang="en-US" sz="2400" b="1" i="0" kern="1200" baseline="-25000" dirty="0">
                <a:solidFill>
                  <a:prstClr val="black"/>
                </a:solidFill>
                <a:latin typeface="Arial" panose="020B0604020202020204" pitchFamily="34" charset="0"/>
                <a:ea typeface="Cambria Math" panose="02040503050406030204" pitchFamily="18" charset="0"/>
                <a:cs typeface="Arial" panose="020B0604020202020204" pitchFamily="34" charset="0"/>
              </a:rPr>
              <a:t>18</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0" kern="1200" baseline="-25000" dirty="0">
                <a:solidFill>
                  <a:prstClr val="black"/>
                </a:solidFill>
                <a:latin typeface="Arial" panose="020B0604020202020204" pitchFamily="34" charset="0"/>
                <a:ea typeface="Cambria Math" panose="02040503050406030204" pitchFamily="18" charset="0"/>
                <a:cs typeface="Arial" panose="020B0604020202020204" pitchFamily="34" charset="0"/>
              </a:rPr>
              <a:t>38</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altLang="en-US" sz="2400" b="1" kern="1200" dirty="0">
                <a:solidFill>
                  <a:prstClr val="black"/>
                </a:solidFill>
                <a:latin typeface="Arial" panose="020B0604020202020204" pitchFamily="34" charset="0"/>
                <a:cs typeface="Arial" panose="020B0604020202020204" pitchFamily="34" charset="0"/>
              </a:rPr>
              <a:t> are some of the products of petroleum refinement.</a:t>
            </a:r>
          </a:p>
          <a:p>
            <a:pPr marL="0" lvl="0" indent="0" eaLnBrk="1" hangingPunct="1">
              <a:spcBef>
                <a:spcPct val="0"/>
              </a:spcBef>
              <a:buNone/>
            </a:pPr>
            <a:r>
              <a:rPr lang="en-US" altLang="en-US" sz="2400" b="1" kern="1200" dirty="0">
                <a:solidFill>
                  <a:prstClr val="black"/>
                </a:solidFill>
                <a:latin typeface="Arial" panose="020B0604020202020204" pitchFamily="34" charset="0"/>
                <a:cs typeface="Arial" panose="020B0604020202020204" pitchFamily="34" charset="0"/>
              </a:rPr>
              <a:t>Other portions are used to make plastics, drugs, fabrics, dyes, and pesticides.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8106-DB49-4716-9F5F-8DF13536D6EE}"/>
              </a:ext>
            </a:extLst>
          </p:cNvPr>
          <p:cNvSpPr>
            <a:spLocks noGrp="1"/>
          </p:cNvSpPr>
          <p:nvPr>
            <p:ph type="title"/>
          </p:nvPr>
        </p:nvSpPr>
        <p:spPr>
          <a:xfrm>
            <a:off x="920325" y="246928"/>
            <a:ext cx="7303351" cy="1143000"/>
          </a:xfrm>
        </p:spPr>
        <p:txBody>
          <a:bodyPr/>
          <a:lstStyle/>
          <a:p>
            <a:r>
              <a:rPr lang="en-US" altLang="en-US" sz="3200" b="1" dirty="0">
                <a:solidFill>
                  <a:srgbClr val="000000"/>
                </a:solidFill>
              </a:rPr>
              <a:t>12.6	Focus on the Environment </a:t>
            </a:r>
            <a:r>
              <a:rPr lang="en-US" altLang="en-US" sz="2800" b="1" dirty="0">
                <a:solidFill>
                  <a:srgbClr val="000000"/>
                </a:solidFill>
              </a:rPr>
              <a:t>Fossil Fuels (2)</a:t>
            </a:r>
            <a:endParaRPr lang="en-US" dirty="0"/>
          </a:p>
        </p:txBody>
      </p:sp>
      <p:pic>
        <p:nvPicPr>
          <p:cNvPr id="46084" name="Picture 1" descr="(a) Picture of an oil refinery (b) A schematic representation of a refinery tower. As crude petroleum is heated, the lower-boiling components come off at the top of the tower, followed by fractions of higher boiling point."/>
          <p:cNvPicPr>
            <a:picLocks noChangeAspect="1"/>
          </p:cNvPicPr>
          <p:nvPr/>
        </p:nvPicPr>
        <p:blipFill rotWithShape="1">
          <a:blip r:embed="rId3">
            <a:extLst>
              <a:ext uri="{28A0092B-C50C-407E-A947-70E740481C1C}">
                <a14:useLocalDpi xmlns:a14="http://schemas.microsoft.com/office/drawing/2010/main" val="0"/>
              </a:ext>
            </a:extLst>
          </a:blip>
          <a:srcRect b="4549"/>
          <a:stretch/>
        </p:blipFill>
        <p:spPr bwMode="auto">
          <a:xfrm>
            <a:off x="1501775" y="1844675"/>
            <a:ext cx="6140450" cy="30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69CF8717-BEEB-4A82-8347-86EC8D03EF79}"/>
              </a:ext>
            </a:extLst>
          </p:cNvPr>
          <p:cNvSpPr>
            <a:spLocks noGrp="1"/>
          </p:cNvSpPr>
          <p:nvPr>
            <p:ph sz="quarter" idx="13"/>
          </p:nvPr>
        </p:nvSpPr>
        <p:spPr>
          <a:xfrm>
            <a:off x="4313956" y="4869160"/>
            <a:ext cx="812900" cy="219384"/>
          </a:xfrm>
        </p:spPr>
        <p:txBody>
          <a:bodyPr/>
          <a:lstStyle/>
          <a:p>
            <a:pPr marL="0" lvl="0" indent="0">
              <a:buNone/>
            </a:pPr>
            <a:r>
              <a:rPr lang="en-US" sz="700" dirty="0">
                <a:latin typeface="Arial" panose="020B0604020202020204" pitchFamily="34" charset="0"/>
                <a:cs typeface="Arial" panose="020B0604020202020204" pitchFamily="34" charset="0"/>
              </a:rPr>
              <a:t>©PhotoDisc RF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5655-31FB-4E8A-B8DC-246550626619}"/>
              </a:ext>
            </a:extLst>
          </p:cNvPr>
          <p:cNvSpPr>
            <a:spLocks noGrp="1"/>
          </p:cNvSpPr>
          <p:nvPr>
            <p:ph type="title"/>
          </p:nvPr>
        </p:nvSpPr>
        <p:spPr>
          <a:xfrm>
            <a:off x="1809212" y="233073"/>
            <a:ext cx="5579303" cy="778098"/>
          </a:xfrm>
        </p:spPr>
        <p:txBody>
          <a:bodyPr/>
          <a:lstStyle/>
          <a:p>
            <a:r>
              <a:rPr lang="en-US" altLang="en-US" sz="3200" b="1" dirty="0">
                <a:solidFill>
                  <a:srgbClr val="000000"/>
                </a:solidFill>
              </a:rPr>
              <a:t>12.7	Physical Properties (1)</a:t>
            </a:r>
            <a:endParaRPr lang="en-US" dirty="0"/>
          </a:p>
        </p:txBody>
      </p:sp>
      <p:sp>
        <p:nvSpPr>
          <p:cNvPr id="9" name="Content Placeholder 6">
            <a:extLst>
              <a:ext uri="{FF2B5EF4-FFF2-40B4-BE49-F238E27FC236}">
                <a16:creationId xmlns:a16="http://schemas.microsoft.com/office/drawing/2014/main" id="{3D6ADDBE-1A8F-4BC6-8300-40160084AC15}"/>
              </a:ext>
            </a:extLst>
          </p:cNvPr>
          <p:cNvSpPr>
            <a:spLocks noGrp="1"/>
          </p:cNvSpPr>
          <p:nvPr>
            <p:ph sz="quarter" idx="13"/>
          </p:nvPr>
        </p:nvSpPr>
        <p:spPr>
          <a:xfrm>
            <a:off x="1058122" y="1169115"/>
            <a:ext cx="7854265" cy="4694302"/>
          </a:xfrm>
        </p:spPr>
        <p:txBody>
          <a:bodyPr/>
          <a:lstStyle/>
          <a:p>
            <a:pPr marL="0" lvl="0" indent="0" eaLnBrk="1" hangingPunct="1">
              <a:spcBef>
                <a:spcPct val="0"/>
              </a:spcBef>
              <a:spcAft>
                <a:spcPts val="3000"/>
              </a:spcAft>
              <a:buNone/>
            </a:pPr>
            <a:r>
              <a:rPr lang="en-US" altLang="en-US" sz="2400" b="1" kern="1200" dirty="0">
                <a:solidFill>
                  <a:prstClr val="black"/>
                </a:solidFill>
                <a:latin typeface="Arial" charset="0"/>
                <a:cs typeface="+mn-cs"/>
              </a:rPr>
              <a:t>Alkanes contain only </a:t>
            </a:r>
            <a:r>
              <a:rPr lang="en-US" altLang="en-US" sz="2400" b="1" kern="1200" dirty="0">
                <a:solidFill>
                  <a:srgbClr val="3366FF"/>
                </a:solidFill>
                <a:latin typeface="Arial" charset="0"/>
                <a:cs typeface="+mn-cs"/>
              </a:rPr>
              <a:t>nonpolar </a:t>
            </a:r>
            <a:r>
              <a:rPr lang="en-US" altLang="en-US" sz="2400" b="1" kern="1200" dirty="0">
                <a:solidFill>
                  <a:prstClr val="black"/>
                </a:solidFill>
                <a:latin typeface="Arial" charset="0"/>
                <a:cs typeface="+mn-cs"/>
              </a:rPr>
              <a:t>C–C and C–H bonds.</a:t>
            </a:r>
          </a:p>
          <a:p>
            <a:pPr marL="0" lvl="0" indent="0" eaLnBrk="1" hangingPunct="1">
              <a:spcBef>
                <a:spcPct val="0"/>
              </a:spcBef>
              <a:spcAft>
                <a:spcPts val="2700"/>
              </a:spcAft>
              <a:buNone/>
            </a:pPr>
            <a:r>
              <a:rPr lang="en-US" altLang="en-US" sz="2400" b="1" kern="1200" dirty="0">
                <a:solidFill>
                  <a:prstClr val="black"/>
                </a:solidFill>
                <a:latin typeface="Arial" charset="0"/>
                <a:cs typeface="+mn-cs"/>
              </a:rPr>
              <a:t>Alkanes exhibit only </a:t>
            </a:r>
            <a:r>
              <a:rPr lang="en-US" altLang="en-US" sz="2400" b="1" kern="1200" dirty="0">
                <a:solidFill>
                  <a:srgbClr val="3366FF"/>
                </a:solidFill>
                <a:latin typeface="Arial" charset="0"/>
                <a:cs typeface="+mn-cs"/>
              </a:rPr>
              <a:t>weak intermolecular forces</a:t>
            </a:r>
            <a:r>
              <a:rPr lang="en-US" altLang="en-US" sz="2400" b="1" kern="1200" dirty="0">
                <a:solidFill>
                  <a:prstClr val="black"/>
                </a:solidFill>
                <a:latin typeface="Arial" charset="0"/>
                <a:cs typeface="+mn-cs"/>
              </a:rPr>
              <a:t>, so they have low melting points and boiling points.</a:t>
            </a:r>
          </a:p>
          <a:p>
            <a:pPr marL="0" lvl="0" indent="0" eaLnBrk="1" hangingPunct="1">
              <a:spcBef>
                <a:spcPct val="0"/>
              </a:spcBef>
              <a:spcAft>
                <a:spcPts val="2500"/>
              </a:spcAft>
              <a:buNone/>
            </a:pPr>
            <a:r>
              <a:rPr lang="en-US" altLang="en-US" sz="2400" b="1" kern="1200" dirty="0">
                <a:solidFill>
                  <a:prstClr val="black"/>
                </a:solidFill>
                <a:latin typeface="Arial" charset="0"/>
                <a:cs typeface="+mn-cs"/>
              </a:rPr>
              <a:t>Smaller alkanes are </a:t>
            </a:r>
            <a:r>
              <a:rPr lang="en-US" altLang="en-US" sz="2400" b="1" kern="1200" dirty="0">
                <a:solidFill>
                  <a:srgbClr val="3366FF"/>
                </a:solidFill>
                <a:latin typeface="Arial" charset="0"/>
                <a:cs typeface="+mn-cs"/>
              </a:rPr>
              <a:t>gases at room temperature</a:t>
            </a:r>
            <a:r>
              <a:rPr lang="en-US" altLang="en-US" sz="2400" b="1" kern="1200" dirty="0">
                <a:solidFill>
                  <a:prstClr val="black"/>
                </a:solidFill>
                <a:latin typeface="Arial" charset="0"/>
                <a:cs typeface="+mn-cs"/>
              </a:rPr>
              <a:t>, whereas larger alkanes are </a:t>
            </a:r>
            <a:r>
              <a:rPr lang="en-US" altLang="en-US" sz="2400" b="1" kern="1200" dirty="0">
                <a:solidFill>
                  <a:srgbClr val="3366FF"/>
                </a:solidFill>
                <a:latin typeface="Arial" charset="0"/>
                <a:cs typeface="+mn-cs"/>
              </a:rPr>
              <a:t>liquids</a:t>
            </a:r>
            <a:r>
              <a:rPr lang="en-US" altLang="en-US" sz="2400" b="1" kern="1200" dirty="0">
                <a:solidFill>
                  <a:prstClr val="black"/>
                </a:solidFill>
                <a:latin typeface="Arial" charset="0"/>
                <a:cs typeface="+mn-cs"/>
              </a:rPr>
              <a:t>.</a:t>
            </a:r>
          </a:p>
          <a:p>
            <a:pPr marL="0" lvl="0" indent="0" eaLnBrk="1" hangingPunct="1">
              <a:spcBef>
                <a:spcPct val="0"/>
              </a:spcBef>
              <a:spcAft>
                <a:spcPts val="3200"/>
              </a:spcAft>
              <a:buNone/>
            </a:pPr>
            <a:r>
              <a:rPr lang="en-US" altLang="en-US" sz="2400" b="1" kern="1200" dirty="0">
                <a:solidFill>
                  <a:prstClr val="black"/>
                </a:solidFill>
                <a:latin typeface="Arial" charset="0"/>
                <a:cs typeface="+mn-cs"/>
              </a:rPr>
              <a:t>Alkanes are </a:t>
            </a:r>
            <a:r>
              <a:rPr lang="en-US" altLang="en-US" sz="2400" b="1" kern="1200" dirty="0">
                <a:solidFill>
                  <a:srgbClr val="3366FF"/>
                </a:solidFill>
                <a:latin typeface="Arial" charset="0"/>
                <a:cs typeface="+mn-cs"/>
              </a:rPr>
              <a:t>insoluble </a:t>
            </a:r>
            <a:r>
              <a:rPr lang="en-US" altLang="en-US" sz="2400" b="1" kern="1200" dirty="0">
                <a:solidFill>
                  <a:prstClr val="black"/>
                </a:solidFill>
                <a:latin typeface="Arial" charset="0"/>
                <a:cs typeface="+mn-cs"/>
              </a:rPr>
              <a:t>in water.</a:t>
            </a:r>
          </a:p>
          <a:p>
            <a:pPr marL="0" lvl="0" indent="0" eaLnBrk="1" hangingPunct="1">
              <a:spcBef>
                <a:spcPct val="0"/>
              </a:spcBef>
              <a:buNone/>
            </a:pPr>
            <a:r>
              <a:rPr lang="en-US" altLang="en-US" sz="2400" b="1" kern="1200" dirty="0">
                <a:solidFill>
                  <a:prstClr val="black"/>
                </a:solidFill>
                <a:latin typeface="Arial" charset="0"/>
                <a:cs typeface="+mn-cs"/>
              </a:rPr>
              <a:t>Alkanes are </a:t>
            </a:r>
            <a:r>
              <a:rPr lang="en-US" altLang="en-US" sz="2400" b="1" kern="1200" dirty="0">
                <a:solidFill>
                  <a:srgbClr val="3366FF"/>
                </a:solidFill>
                <a:latin typeface="Arial" charset="0"/>
                <a:cs typeface="+mn-cs"/>
              </a:rPr>
              <a:t>less dense than water</a:t>
            </a:r>
            <a:r>
              <a:rPr lang="en-US" altLang="en-US" sz="2400" b="1" kern="1200" dirty="0">
                <a:solidFill>
                  <a:prstClr val="black"/>
                </a:solidFill>
                <a:latin typeface="Arial" charset="0"/>
                <a:cs typeface="+mn-cs"/>
              </a:rPr>
              <a:t>, meaning that they will </a:t>
            </a:r>
            <a:r>
              <a:rPr lang="en-US" altLang="en-US" sz="2400" b="1" kern="1200" dirty="0">
                <a:solidFill>
                  <a:srgbClr val="3366FF"/>
                </a:solidFill>
                <a:latin typeface="Arial" charset="0"/>
                <a:cs typeface="+mn-cs"/>
              </a:rPr>
              <a:t>float </a:t>
            </a:r>
            <a:r>
              <a:rPr lang="en-US" altLang="en-US" sz="2400" b="1" kern="1200" dirty="0">
                <a:solidFill>
                  <a:prstClr val="black"/>
                </a:solidFill>
                <a:latin typeface="Arial" charset="0"/>
                <a:cs typeface="+mn-cs"/>
              </a:rPr>
              <a:t>on the surface of water.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8123-5074-4163-9E0B-7AACB9A642E9}"/>
              </a:ext>
            </a:extLst>
          </p:cNvPr>
          <p:cNvSpPr>
            <a:spLocks noGrp="1"/>
          </p:cNvSpPr>
          <p:nvPr>
            <p:ph type="title"/>
          </p:nvPr>
        </p:nvSpPr>
        <p:spPr>
          <a:xfrm>
            <a:off x="1795356" y="177654"/>
            <a:ext cx="5608331" cy="853256"/>
          </a:xfrm>
        </p:spPr>
        <p:txBody>
          <a:bodyPr/>
          <a:lstStyle/>
          <a:p>
            <a:r>
              <a:rPr lang="en-US" altLang="en-US" sz="3200" b="1" dirty="0">
                <a:solidFill>
                  <a:srgbClr val="000000"/>
                </a:solidFill>
              </a:rPr>
              <a:t>12.7	Physical Properties (2)</a:t>
            </a:r>
            <a:endParaRPr lang="en-US" dirty="0"/>
          </a:p>
        </p:txBody>
      </p:sp>
      <p:sp>
        <p:nvSpPr>
          <p:cNvPr id="6" name="Content Placeholder 6">
            <a:extLst>
              <a:ext uri="{FF2B5EF4-FFF2-40B4-BE49-F238E27FC236}">
                <a16:creationId xmlns:a16="http://schemas.microsoft.com/office/drawing/2014/main" id="{AC646B21-B402-4C65-9EEA-BA073C005A21}"/>
              </a:ext>
            </a:extLst>
          </p:cNvPr>
          <p:cNvSpPr>
            <a:spLocks noGrp="1"/>
          </p:cNvSpPr>
          <p:nvPr>
            <p:ph sz="quarter" idx="13"/>
          </p:nvPr>
        </p:nvSpPr>
        <p:spPr>
          <a:xfrm>
            <a:off x="1289181" y="1138134"/>
            <a:ext cx="6336183" cy="1008062"/>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As the number of carbons in an alkane increases, the </a:t>
            </a:r>
            <a:r>
              <a:rPr lang="en-US" altLang="en-US" sz="2400" b="1" kern="1200" dirty="0">
                <a:solidFill>
                  <a:srgbClr val="3366FF"/>
                </a:solidFill>
                <a:latin typeface="Arial" charset="0"/>
                <a:cs typeface="+mn-cs"/>
              </a:rPr>
              <a:t>boiling point increases</a:t>
            </a:r>
            <a:r>
              <a:rPr lang="en-US" altLang="en-US" sz="2400" b="1" kern="1200" dirty="0">
                <a:solidFill>
                  <a:prstClr val="black"/>
                </a:solidFill>
                <a:latin typeface="Arial" charset="0"/>
                <a:cs typeface="+mn-cs"/>
              </a:rPr>
              <a:t>:</a:t>
            </a:r>
          </a:p>
        </p:txBody>
      </p:sp>
      <p:sp>
        <p:nvSpPr>
          <p:cNvPr id="5" name="Content Placeholder 17">
            <a:extLst>
              <a:ext uri="{FF2B5EF4-FFF2-40B4-BE49-F238E27FC236}">
                <a16:creationId xmlns:a16="http://schemas.microsoft.com/office/drawing/2014/main" id="{F5B1211B-3985-46E8-9560-0868174B6AAE}"/>
              </a:ext>
            </a:extLst>
          </p:cNvPr>
          <p:cNvSpPr>
            <a:spLocks noGrp="1"/>
          </p:cNvSpPr>
          <p:nvPr>
            <p:ph sz="quarter" idx="28"/>
          </p:nvPr>
        </p:nvSpPr>
        <p:spPr>
          <a:xfrm>
            <a:off x="783851" y="2464846"/>
            <a:ext cx="2161559" cy="964154"/>
          </a:xfrm>
        </p:spPr>
        <p:txBody>
          <a:bodyPr/>
          <a:lstStyle/>
          <a:p>
            <a:pPr marL="0" lvl="0" indent="0" algn="ctr">
              <a:lnSpc>
                <a:spcPct val="130000"/>
              </a:lnSpc>
              <a:spcBef>
                <a:spcPts val="0"/>
              </a:spcBef>
              <a:spcAft>
                <a:spcPts val="0"/>
              </a:spcAft>
              <a:buNone/>
            </a:pPr>
            <a:r>
              <a:rPr lang="en-IN" sz="2000" b="0" i="0" dirty="0"/>
              <a:t>CH</a:t>
            </a:r>
            <a:r>
              <a:rPr lang="en-IN" sz="2000" b="0" i="0" baseline="-25000" dirty="0"/>
              <a:t>3</a:t>
            </a:r>
            <a:r>
              <a:rPr lang="en-IN" sz="2000" i="0" dirty="0"/>
              <a:t>CH</a:t>
            </a:r>
            <a:r>
              <a:rPr lang="en-IN" sz="2000" b="0" i="0" baseline="-25000" dirty="0"/>
              <a:t>2</a:t>
            </a:r>
            <a:r>
              <a:rPr lang="en-IN" sz="2000" i="0" dirty="0"/>
              <a:t>CH</a:t>
            </a:r>
            <a:r>
              <a:rPr lang="en-IN" sz="2000" b="0" i="0" baseline="-25000" dirty="0"/>
              <a:t>2</a:t>
            </a:r>
            <a:r>
              <a:rPr lang="en-IN" sz="2000" i="0" dirty="0"/>
              <a:t>CH</a:t>
            </a:r>
            <a:r>
              <a:rPr lang="en-IN" sz="2000" i="0" baseline="-25000" dirty="0"/>
              <a:t>3</a:t>
            </a:r>
            <a:r>
              <a:rPr lang="en-US" sz="2000" dirty="0"/>
              <a:t> butane </a:t>
            </a:r>
          </a:p>
        </p:txBody>
      </p:sp>
      <p:graphicFrame>
        <p:nvGraphicFramePr>
          <p:cNvPr id="3" name="Object 2">
            <a:extLst>
              <a:ext uri="{FF2B5EF4-FFF2-40B4-BE49-F238E27FC236}">
                <a16:creationId xmlns:a16="http://schemas.microsoft.com/office/drawing/2014/main" id="{6A1B25F5-4A9E-4691-8EB7-83AAC606D403}"/>
              </a:ext>
            </a:extLst>
          </p:cNvPr>
          <p:cNvGraphicFramePr>
            <a:graphicFrameLocks noChangeAspect="1"/>
          </p:cNvGraphicFramePr>
          <p:nvPr>
            <p:extLst>
              <p:ext uri="{D42A27DB-BD31-4B8C-83A1-F6EECF244321}">
                <p14:modId xmlns:p14="http://schemas.microsoft.com/office/powerpoint/2010/main" val="257105801"/>
              </p:ext>
            </p:extLst>
          </p:nvPr>
        </p:nvGraphicFramePr>
        <p:xfrm>
          <a:off x="1154006" y="3556247"/>
          <a:ext cx="1282700" cy="304800"/>
        </p:xfrm>
        <a:graphic>
          <a:graphicData uri="http://schemas.openxmlformats.org/presentationml/2006/ole">
            <mc:AlternateContent xmlns:mc="http://schemas.openxmlformats.org/markup-compatibility/2006">
              <mc:Choice xmlns:v="urn:schemas-microsoft-com:vml" Requires="v">
                <p:oleObj spid="_x0000_s4210" name="Equation" r:id="rId4" imgW="1282680" imgH="304560" progId="Equation.DSMT4">
                  <p:embed/>
                </p:oleObj>
              </mc:Choice>
              <mc:Fallback>
                <p:oleObj name="Equation" r:id="rId4" imgW="1282680" imgH="304560" progId="Equation.DSMT4">
                  <p:embed/>
                  <p:pic>
                    <p:nvPicPr>
                      <p:cNvPr id="0" name=""/>
                      <p:cNvPicPr/>
                      <p:nvPr/>
                    </p:nvPicPr>
                    <p:blipFill>
                      <a:blip r:embed="rId5"/>
                      <a:stretch>
                        <a:fillRect/>
                      </a:stretch>
                    </p:blipFill>
                    <p:spPr>
                      <a:xfrm>
                        <a:off x="1154006" y="3556247"/>
                        <a:ext cx="1282700" cy="304800"/>
                      </a:xfrm>
                      <a:prstGeom prst="rect">
                        <a:avLst/>
                      </a:prstGeom>
                    </p:spPr>
                  </p:pic>
                </p:oleObj>
              </mc:Fallback>
            </mc:AlternateContent>
          </a:graphicData>
        </a:graphic>
      </p:graphicFrame>
      <p:sp>
        <p:nvSpPr>
          <p:cNvPr id="7" name="Content Placeholder 24">
            <a:extLst>
              <a:ext uri="{FF2B5EF4-FFF2-40B4-BE49-F238E27FC236}">
                <a16:creationId xmlns:a16="http://schemas.microsoft.com/office/drawing/2014/main" id="{498970F6-E011-4212-80FB-7B3C47F67E06}"/>
              </a:ext>
            </a:extLst>
          </p:cNvPr>
          <p:cNvSpPr>
            <a:spLocks noGrp="1"/>
          </p:cNvSpPr>
          <p:nvPr>
            <p:ph sz="quarter" idx="29"/>
          </p:nvPr>
        </p:nvSpPr>
        <p:spPr>
          <a:xfrm>
            <a:off x="3259734" y="2464846"/>
            <a:ext cx="2589908" cy="918045"/>
          </a:xfrm>
        </p:spPr>
        <p:txBody>
          <a:bodyPr/>
          <a:lstStyle/>
          <a:p>
            <a:pPr marL="0" lvl="0" indent="0" algn="ctr">
              <a:lnSpc>
                <a:spcPct val="130000"/>
              </a:lnSpc>
              <a:spcBef>
                <a:spcPts val="0"/>
              </a:spcBef>
              <a:spcAft>
                <a:spcPts val="900"/>
              </a:spcAft>
              <a:buNone/>
            </a:pPr>
            <a:r>
              <a:rPr lang="en-IN" sz="2000" i="0" dirty="0">
                <a:solidFill>
                  <a:prstClr val="black"/>
                </a:solidFill>
              </a:rPr>
              <a:t>CH</a:t>
            </a:r>
            <a:r>
              <a:rPr lang="en-IN" sz="2000" i="0" baseline="-25000" dirty="0">
                <a:solidFill>
                  <a:prstClr val="black"/>
                </a:solidFill>
              </a:rPr>
              <a:t>3</a:t>
            </a:r>
            <a:r>
              <a:rPr lang="en-IN" sz="2000" i="0" dirty="0">
                <a:solidFill>
                  <a:prstClr val="black"/>
                </a:solidFill>
              </a:rPr>
              <a:t>CH</a:t>
            </a:r>
            <a:r>
              <a:rPr lang="en-IN" sz="2000" i="0" baseline="-25000" dirty="0">
                <a:solidFill>
                  <a:prstClr val="black"/>
                </a:solidFill>
              </a:rPr>
              <a:t>2</a:t>
            </a:r>
            <a:r>
              <a:rPr lang="en-IN" sz="2000" i="0" dirty="0">
                <a:solidFill>
                  <a:prstClr val="black"/>
                </a:solidFill>
              </a:rPr>
              <a:t>CH</a:t>
            </a:r>
            <a:r>
              <a:rPr lang="en-IN" sz="2000" i="0" baseline="-25000" dirty="0">
                <a:solidFill>
                  <a:prstClr val="black"/>
                </a:solidFill>
              </a:rPr>
              <a:t>2</a:t>
            </a:r>
            <a:r>
              <a:rPr lang="en-IN" sz="2000" i="0" dirty="0">
                <a:solidFill>
                  <a:prstClr val="black"/>
                </a:solidFill>
              </a:rPr>
              <a:t>CH</a:t>
            </a:r>
            <a:r>
              <a:rPr lang="en-IN" sz="2000" i="0" baseline="-25000" dirty="0">
                <a:solidFill>
                  <a:prstClr val="black"/>
                </a:solidFill>
              </a:rPr>
              <a:t>2</a:t>
            </a:r>
            <a:r>
              <a:rPr lang="en-IN" sz="2000" i="0" dirty="0">
                <a:solidFill>
                  <a:prstClr val="black"/>
                </a:solidFill>
              </a:rPr>
              <a:t>CH</a:t>
            </a:r>
            <a:r>
              <a:rPr lang="en-IN" sz="2000" i="0" baseline="-25000" dirty="0">
                <a:solidFill>
                  <a:prstClr val="black"/>
                </a:solidFill>
              </a:rPr>
              <a:t>3</a:t>
            </a:r>
            <a:r>
              <a:rPr lang="en-US" sz="2000" dirty="0">
                <a:solidFill>
                  <a:prstClr val="black"/>
                </a:solidFill>
              </a:rPr>
              <a:t> pentane</a:t>
            </a:r>
          </a:p>
        </p:txBody>
      </p:sp>
      <p:graphicFrame>
        <p:nvGraphicFramePr>
          <p:cNvPr id="4" name="Object 3">
            <a:extLst>
              <a:ext uri="{FF2B5EF4-FFF2-40B4-BE49-F238E27FC236}">
                <a16:creationId xmlns:a16="http://schemas.microsoft.com/office/drawing/2014/main" id="{52BB0839-7C90-4E99-B780-402D87AEA987}"/>
              </a:ext>
            </a:extLst>
          </p:cNvPr>
          <p:cNvGraphicFramePr>
            <a:graphicFrameLocks noChangeAspect="1"/>
          </p:cNvGraphicFramePr>
          <p:nvPr>
            <p:extLst>
              <p:ext uri="{D42A27DB-BD31-4B8C-83A1-F6EECF244321}">
                <p14:modId xmlns:p14="http://schemas.microsoft.com/office/powerpoint/2010/main" val="2665469488"/>
              </p:ext>
            </p:extLst>
          </p:nvPr>
        </p:nvGraphicFramePr>
        <p:xfrm>
          <a:off x="4006010" y="3475109"/>
          <a:ext cx="1079500" cy="304800"/>
        </p:xfrm>
        <a:graphic>
          <a:graphicData uri="http://schemas.openxmlformats.org/presentationml/2006/ole">
            <mc:AlternateContent xmlns:mc="http://schemas.openxmlformats.org/markup-compatibility/2006">
              <mc:Choice xmlns:v="urn:schemas-microsoft-com:vml" Requires="v">
                <p:oleObj spid="_x0000_s4211" name="Equation" r:id="rId6" imgW="1079280" imgH="304560" progId="Equation.DSMT4">
                  <p:embed/>
                </p:oleObj>
              </mc:Choice>
              <mc:Fallback>
                <p:oleObj name="Equation" r:id="rId6" imgW="1079280" imgH="304560" progId="Equation.DSMT4">
                  <p:embed/>
                  <p:pic>
                    <p:nvPicPr>
                      <p:cNvPr id="0" name=""/>
                      <p:cNvPicPr/>
                      <p:nvPr/>
                    </p:nvPicPr>
                    <p:blipFill>
                      <a:blip r:embed="rId7"/>
                      <a:stretch>
                        <a:fillRect/>
                      </a:stretch>
                    </p:blipFill>
                    <p:spPr>
                      <a:xfrm>
                        <a:off x="4006010" y="3475109"/>
                        <a:ext cx="1079500" cy="304800"/>
                      </a:xfrm>
                      <a:prstGeom prst="rect">
                        <a:avLst/>
                      </a:prstGeom>
                    </p:spPr>
                  </p:pic>
                </p:oleObj>
              </mc:Fallback>
            </mc:AlternateContent>
          </a:graphicData>
        </a:graphic>
      </p:graphicFrame>
      <p:sp>
        <p:nvSpPr>
          <p:cNvPr id="8" name="Content Placeholder 24">
            <a:extLst>
              <a:ext uri="{FF2B5EF4-FFF2-40B4-BE49-F238E27FC236}">
                <a16:creationId xmlns:a16="http://schemas.microsoft.com/office/drawing/2014/main" id="{AFE29E3D-5226-4C48-AF29-064E056C880A}"/>
              </a:ext>
            </a:extLst>
          </p:cNvPr>
          <p:cNvSpPr>
            <a:spLocks noGrp="1"/>
          </p:cNvSpPr>
          <p:nvPr>
            <p:ph sz="quarter" idx="30"/>
          </p:nvPr>
        </p:nvSpPr>
        <p:spPr>
          <a:xfrm>
            <a:off x="5873690" y="2456011"/>
            <a:ext cx="3018789" cy="901972"/>
          </a:xfrm>
        </p:spPr>
        <p:txBody>
          <a:bodyPr/>
          <a:lstStyle/>
          <a:p>
            <a:pPr marL="0" lvl="0" indent="0" algn="ctr">
              <a:lnSpc>
                <a:spcPct val="130000"/>
              </a:lnSpc>
              <a:spcBef>
                <a:spcPts val="0"/>
              </a:spcBef>
              <a:spcAft>
                <a:spcPts val="900"/>
              </a:spcAft>
              <a:buNone/>
            </a:pPr>
            <a:r>
              <a:rPr lang="en-IN" sz="2000" i="0" dirty="0">
                <a:solidFill>
                  <a:prstClr val="black"/>
                </a:solidFill>
              </a:rPr>
              <a:t>CH</a:t>
            </a:r>
            <a:r>
              <a:rPr lang="en-IN" sz="2000" i="0" baseline="-25000" dirty="0">
                <a:solidFill>
                  <a:prstClr val="black"/>
                </a:solidFill>
              </a:rPr>
              <a:t>3</a:t>
            </a:r>
            <a:r>
              <a:rPr lang="en-IN" sz="2000" i="0" dirty="0">
                <a:solidFill>
                  <a:prstClr val="black"/>
                </a:solidFill>
              </a:rPr>
              <a:t>CH</a:t>
            </a:r>
            <a:r>
              <a:rPr lang="en-IN" sz="2000" i="0" baseline="-25000" dirty="0">
                <a:solidFill>
                  <a:prstClr val="black"/>
                </a:solidFill>
              </a:rPr>
              <a:t>2</a:t>
            </a:r>
            <a:r>
              <a:rPr lang="en-IN" sz="2000" i="0" dirty="0">
                <a:solidFill>
                  <a:prstClr val="black"/>
                </a:solidFill>
              </a:rPr>
              <a:t>CH</a:t>
            </a:r>
            <a:r>
              <a:rPr lang="en-IN" sz="2000" i="0" baseline="-25000" dirty="0">
                <a:solidFill>
                  <a:prstClr val="black"/>
                </a:solidFill>
              </a:rPr>
              <a:t>2</a:t>
            </a:r>
            <a:r>
              <a:rPr lang="en-IN" sz="2000" i="0" dirty="0">
                <a:solidFill>
                  <a:prstClr val="black"/>
                </a:solidFill>
              </a:rPr>
              <a:t>CH</a:t>
            </a:r>
            <a:r>
              <a:rPr lang="en-IN" sz="2000" i="0" baseline="-25000" dirty="0">
                <a:solidFill>
                  <a:prstClr val="black"/>
                </a:solidFill>
              </a:rPr>
              <a:t>2</a:t>
            </a:r>
            <a:r>
              <a:rPr lang="en-IN" sz="2000" i="0" dirty="0">
                <a:solidFill>
                  <a:prstClr val="black"/>
                </a:solidFill>
              </a:rPr>
              <a:t>CH</a:t>
            </a:r>
            <a:r>
              <a:rPr lang="en-IN" sz="2000" i="0" baseline="-25000" dirty="0">
                <a:solidFill>
                  <a:prstClr val="black"/>
                </a:solidFill>
              </a:rPr>
              <a:t>2</a:t>
            </a:r>
            <a:r>
              <a:rPr lang="en-IN" sz="2000" i="0" dirty="0">
                <a:solidFill>
                  <a:prstClr val="black"/>
                </a:solidFill>
              </a:rPr>
              <a:t>CH</a:t>
            </a:r>
            <a:r>
              <a:rPr lang="en-IN" sz="2000" i="0" baseline="-25000" dirty="0">
                <a:solidFill>
                  <a:prstClr val="black"/>
                </a:solidFill>
              </a:rPr>
              <a:t>3</a:t>
            </a:r>
            <a:r>
              <a:rPr lang="en-US" sz="2000" dirty="0">
                <a:solidFill>
                  <a:prstClr val="black"/>
                </a:solidFill>
              </a:rPr>
              <a:t> hexane</a:t>
            </a:r>
          </a:p>
        </p:txBody>
      </p:sp>
      <p:graphicFrame>
        <p:nvGraphicFramePr>
          <p:cNvPr id="9" name="Object 8">
            <a:extLst>
              <a:ext uri="{FF2B5EF4-FFF2-40B4-BE49-F238E27FC236}">
                <a16:creationId xmlns:a16="http://schemas.microsoft.com/office/drawing/2014/main" id="{E4553F64-841B-4914-B6CD-84CD0EC3607C}"/>
              </a:ext>
            </a:extLst>
          </p:cNvPr>
          <p:cNvGraphicFramePr>
            <a:graphicFrameLocks noChangeAspect="1"/>
          </p:cNvGraphicFramePr>
          <p:nvPr>
            <p:extLst>
              <p:ext uri="{D42A27DB-BD31-4B8C-83A1-F6EECF244321}">
                <p14:modId xmlns:p14="http://schemas.microsoft.com/office/powerpoint/2010/main" val="482610334"/>
              </p:ext>
            </p:extLst>
          </p:nvPr>
        </p:nvGraphicFramePr>
        <p:xfrm>
          <a:off x="6822236" y="3500017"/>
          <a:ext cx="1092200" cy="304800"/>
        </p:xfrm>
        <a:graphic>
          <a:graphicData uri="http://schemas.openxmlformats.org/presentationml/2006/ole">
            <mc:AlternateContent xmlns:mc="http://schemas.openxmlformats.org/markup-compatibility/2006">
              <mc:Choice xmlns:v="urn:schemas-microsoft-com:vml" Requires="v">
                <p:oleObj spid="_x0000_s4212" name="Equation" r:id="rId8" imgW="1091880" imgH="304560" progId="Equation.DSMT4">
                  <p:embed/>
                </p:oleObj>
              </mc:Choice>
              <mc:Fallback>
                <p:oleObj name="Equation" r:id="rId8" imgW="1091880" imgH="304560" progId="Equation.DSMT4">
                  <p:embed/>
                  <p:pic>
                    <p:nvPicPr>
                      <p:cNvPr id="0" name=""/>
                      <p:cNvPicPr/>
                      <p:nvPr/>
                    </p:nvPicPr>
                    <p:blipFill>
                      <a:blip r:embed="rId9"/>
                      <a:stretch>
                        <a:fillRect/>
                      </a:stretch>
                    </p:blipFill>
                    <p:spPr>
                      <a:xfrm>
                        <a:off x="6822236" y="3500017"/>
                        <a:ext cx="1092200" cy="304800"/>
                      </a:xfrm>
                      <a:prstGeom prst="rect">
                        <a:avLst/>
                      </a:prstGeom>
                    </p:spPr>
                  </p:pic>
                </p:oleObj>
              </mc:Fallback>
            </mc:AlternateContent>
          </a:graphicData>
        </a:graphic>
      </p:graphicFrame>
      <p:pic>
        <p:nvPicPr>
          <p:cNvPr id="48133" name="Picture 8" descr="This image illustrates that the melting points and boiling points of alkanes increase as the number of carbons increases. In the given structures, butane has the lowest boiling point and hexane has the highest boiling point."/>
          <p:cNvPicPr>
            <a:picLocks noChangeAspect="1" noChangeArrowheads="1"/>
          </p:cNvPicPr>
          <p:nvPr/>
        </p:nvPicPr>
        <p:blipFill rotWithShape="1">
          <a:blip r:embed="rId10">
            <a:extLst>
              <a:ext uri="{28A0092B-C50C-407E-A947-70E740481C1C}">
                <a14:useLocalDpi xmlns:a14="http://schemas.microsoft.com/office/drawing/2010/main" val="0"/>
              </a:ext>
            </a:extLst>
          </a:blip>
          <a:srcRect t="51226"/>
          <a:stretch/>
        </p:blipFill>
        <p:spPr bwMode="auto">
          <a:xfrm>
            <a:off x="755650" y="3861047"/>
            <a:ext cx="7920038" cy="136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D8D8-3F6C-435C-9E39-0A4D62366800}"/>
              </a:ext>
            </a:extLst>
          </p:cNvPr>
          <p:cNvSpPr>
            <a:spLocks noGrp="1"/>
          </p:cNvSpPr>
          <p:nvPr>
            <p:ph type="title"/>
          </p:nvPr>
        </p:nvSpPr>
        <p:spPr>
          <a:xfrm>
            <a:off x="457200" y="246928"/>
            <a:ext cx="8229600" cy="1143000"/>
          </a:xfrm>
        </p:spPr>
        <p:txBody>
          <a:bodyPr/>
          <a:lstStyle/>
          <a:p>
            <a:r>
              <a:rPr lang="en-US" altLang="en-US" sz="3200" b="1" dirty="0">
                <a:solidFill>
                  <a:srgbClr val="000000"/>
                </a:solidFill>
              </a:rPr>
              <a:t>12.8	Focus on the Environment </a:t>
            </a:r>
            <a:r>
              <a:rPr lang="en-US" altLang="en-US" sz="2800" b="1" dirty="0">
                <a:solidFill>
                  <a:srgbClr val="000000"/>
                </a:solidFill>
              </a:rPr>
              <a:t>Combustion (1)</a:t>
            </a:r>
            <a:endParaRPr lang="en-US" dirty="0"/>
          </a:p>
        </p:txBody>
      </p:sp>
      <p:sp>
        <p:nvSpPr>
          <p:cNvPr id="8" name="Content Placeholder 6">
            <a:extLst>
              <a:ext uri="{FF2B5EF4-FFF2-40B4-BE49-F238E27FC236}">
                <a16:creationId xmlns:a16="http://schemas.microsoft.com/office/drawing/2014/main" id="{3AB111A1-22FD-4983-A4D1-455C4590F4BC}"/>
              </a:ext>
            </a:extLst>
          </p:cNvPr>
          <p:cNvSpPr>
            <a:spLocks noGrp="1"/>
          </p:cNvSpPr>
          <p:nvPr>
            <p:ph sz="quarter" idx="13"/>
          </p:nvPr>
        </p:nvSpPr>
        <p:spPr>
          <a:xfrm>
            <a:off x="987197" y="1628141"/>
            <a:ext cx="7786687" cy="4248298"/>
          </a:xfrm>
        </p:spPr>
        <p:txBody>
          <a:bodyPr/>
          <a:lstStyle/>
          <a:p>
            <a:pPr marL="0" lvl="0" indent="0" eaLnBrk="1" hangingPunct="1">
              <a:spcBef>
                <a:spcPct val="0"/>
              </a:spcBef>
              <a:spcAft>
                <a:spcPts val="1500"/>
              </a:spcAft>
              <a:buNone/>
            </a:pPr>
            <a:r>
              <a:rPr lang="en-US" altLang="en-US" sz="2400" b="1" kern="1200" dirty="0">
                <a:solidFill>
                  <a:prstClr val="black"/>
                </a:solidFill>
                <a:latin typeface="Arial" panose="020B0604020202020204" pitchFamily="34" charset="0"/>
                <a:cs typeface="Arial" panose="020B0604020202020204" pitchFamily="34" charset="0"/>
              </a:rPr>
              <a:t>Alkanes have </a:t>
            </a:r>
            <a:r>
              <a:rPr lang="en-US" altLang="en-US" sz="2400" b="1" kern="1200" dirty="0">
                <a:solidFill>
                  <a:srgbClr val="3366FF"/>
                </a:solidFill>
                <a:latin typeface="Arial" panose="020B0604020202020204" pitchFamily="34" charset="0"/>
                <a:cs typeface="Arial" panose="020B0604020202020204" pitchFamily="34" charset="0"/>
              </a:rPr>
              <a:t>no functional group</a:t>
            </a:r>
            <a:r>
              <a:rPr lang="en-US" altLang="en-US" sz="2400" b="1" kern="1200" dirty="0">
                <a:solidFill>
                  <a:prstClr val="black"/>
                </a:solidFill>
                <a:latin typeface="Arial" panose="020B0604020202020204" pitchFamily="34" charset="0"/>
                <a:cs typeface="Arial" panose="020B0604020202020204" pitchFamily="34" charset="0"/>
              </a:rPr>
              <a:t>, so they undergo few reactions.</a:t>
            </a:r>
          </a:p>
          <a:p>
            <a:pPr marL="0" lvl="0" indent="0" eaLnBrk="1" hangingPunct="1">
              <a:spcBef>
                <a:spcPct val="0"/>
              </a:spcBef>
              <a:spcAft>
                <a:spcPts val="1900"/>
              </a:spcAft>
              <a:buClr>
                <a:prstClr val="black"/>
              </a:buClr>
              <a:buNone/>
            </a:pPr>
            <a:r>
              <a:rPr lang="en-US" altLang="en-US" sz="2400" b="1" kern="1200" dirty="0">
                <a:solidFill>
                  <a:srgbClr val="3366FF"/>
                </a:solidFill>
                <a:latin typeface="Arial" panose="020B0604020202020204" pitchFamily="34" charset="0"/>
                <a:cs typeface="Arial" panose="020B0604020202020204" pitchFamily="34" charset="0"/>
              </a:rPr>
              <a:t>Combustion </a:t>
            </a:r>
            <a:r>
              <a:rPr lang="en-US" altLang="en-US" sz="2400" b="1" kern="1200" dirty="0">
                <a:solidFill>
                  <a:prstClr val="black"/>
                </a:solidFill>
                <a:latin typeface="Arial" panose="020B0604020202020204" pitchFamily="34" charset="0"/>
                <a:cs typeface="Arial" panose="020B0604020202020204" pitchFamily="34" charset="0"/>
              </a:rPr>
              <a:t>is an </a:t>
            </a:r>
            <a:r>
              <a:rPr lang="en-US" altLang="en-US" sz="2400" b="1" kern="1200" dirty="0">
                <a:solidFill>
                  <a:srgbClr val="3366FF"/>
                </a:solidFill>
                <a:latin typeface="Arial" panose="020B0604020202020204" pitchFamily="34" charset="0"/>
                <a:cs typeface="Arial" panose="020B0604020202020204" pitchFamily="34" charset="0"/>
              </a:rPr>
              <a:t>oxidation–reduction </a:t>
            </a:r>
            <a:r>
              <a:rPr lang="en-US" altLang="en-US" sz="2400" b="1" kern="1200" dirty="0">
                <a:solidFill>
                  <a:prstClr val="black"/>
                </a:solidFill>
                <a:latin typeface="Arial" panose="020B0604020202020204" pitchFamily="34" charset="0"/>
                <a:cs typeface="Arial" panose="020B0604020202020204" pitchFamily="34" charset="0"/>
              </a:rPr>
              <a:t>reaction (Section 5.4).</a:t>
            </a:r>
          </a:p>
          <a:p>
            <a:pPr marL="0" lvl="0" indent="0" eaLnBrk="1" hangingPunct="1">
              <a:spcBef>
                <a:spcPct val="0"/>
              </a:spcBef>
              <a:spcAft>
                <a:spcPts val="2000"/>
              </a:spcAft>
              <a:buNone/>
            </a:pPr>
            <a:r>
              <a:rPr lang="en-US" altLang="en-US" sz="2400" b="1" kern="1200" dirty="0">
                <a:solidFill>
                  <a:prstClr val="black"/>
                </a:solidFill>
                <a:latin typeface="Arial" panose="020B0604020202020204" pitchFamily="34" charset="0"/>
                <a:cs typeface="Arial" panose="020B0604020202020204" pitchFamily="34" charset="0"/>
              </a:rPr>
              <a:t>In the combustion reaction, </a:t>
            </a:r>
            <a:r>
              <a:rPr lang="en-US" altLang="en-US" sz="2400" b="1" kern="1200" dirty="0">
                <a:solidFill>
                  <a:srgbClr val="3366FF"/>
                </a:solidFill>
                <a:latin typeface="Arial" panose="020B0604020202020204" pitchFamily="34" charset="0"/>
                <a:cs typeface="Arial" panose="020B0604020202020204" pitchFamily="34" charset="0"/>
              </a:rPr>
              <a:t>alkanes </a:t>
            </a:r>
            <a:r>
              <a:rPr lang="en-US" altLang="en-US" sz="2400" b="1" kern="1200" dirty="0">
                <a:solidFill>
                  <a:prstClr val="black"/>
                </a:solidFill>
                <a:latin typeface="Arial" panose="020B0604020202020204" pitchFamily="34" charset="0"/>
                <a:cs typeface="Arial" panose="020B0604020202020204" pitchFamily="34" charset="0"/>
              </a:rPr>
              <a:t>burn in the presence of </a:t>
            </a:r>
            <a:r>
              <a:rPr lang="en-US" altLang="en-US" sz="2400" b="1" i="0" kern="1200" dirty="0">
                <a:solidFill>
                  <a:srgbClr val="3366FF"/>
                </a:solidFill>
                <a:latin typeface="Arial" panose="020B0604020202020204" pitchFamily="34" charset="0"/>
                <a:cs typeface="Arial" panose="020B0604020202020204" pitchFamily="34" charset="0"/>
              </a:rPr>
              <a:t>O</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cs typeface="Arial" panose="020B0604020202020204" pitchFamily="34" charset="0"/>
              </a:rPr>
              <a:t> gas to form </a:t>
            </a:r>
            <a:r>
              <a:rPr lang="en-US" altLang="en-US" sz="2400" b="1" i="0" kern="1200" dirty="0">
                <a:solidFill>
                  <a:srgbClr val="3366FF"/>
                </a:solidFill>
                <a:latin typeface="Arial" panose="020B0604020202020204" pitchFamily="34" charset="0"/>
                <a:cs typeface="Arial" panose="020B0604020202020204" pitchFamily="34" charset="0"/>
              </a:rPr>
              <a:t>CO</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cs typeface="Arial" panose="020B0604020202020204" pitchFamily="34" charset="0"/>
              </a:rPr>
              <a:t> and </a:t>
            </a:r>
            <a:r>
              <a:rPr lang="en-US" altLang="en-US" sz="2400" b="1" i="0" kern="1200" dirty="0">
                <a:solidFill>
                  <a:srgbClr val="3366FF"/>
                </a:solidFill>
                <a:latin typeface="Arial" panose="020B0604020202020204" pitchFamily="34" charset="0"/>
                <a:cs typeface="Arial" panose="020B0604020202020204" pitchFamily="34" charset="0"/>
              </a:rPr>
              <a:t>H</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i="0" kern="1200" dirty="0">
                <a:solidFill>
                  <a:srgbClr val="3366FF"/>
                </a:solidFill>
                <a:latin typeface="Arial" panose="020B0604020202020204" pitchFamily="34" charset="0"/>
                <a:cs typeface="Arial" panose="020B0604020202020204" pitchFamily="34" charset="0"/>
              </a:rPr>
              <a:t>O</a:t>
            </a:r>
            <a:r>
              <a:rPr lang="en-US" altLang="en-US" sz="2400" b="1" kern="1200" dirty="0">
                <a:solidFill>
                  <a:prstClr val="black"/>
                </a:solidFill>
                <a:latin typeface="Arial" panose="020B0604020202020204" pitchFamily="34" charset="0"/>
                <a:cs typeface="Arial" panose="020B0604020202020204" pitchFamily="34" charset="0"/>
              </a:rPr>
              <a:t>. </a:t>
            </a:r>
          </a:p>
          <a:p>
            <a:pPr marL="0" lvl="0" indent="0" eaLnBrk="1" hangingPunct="1">
              <a:spcBef>
                <a:spcPct val="0"/>
              </a:spcBef>
              <a:spcAft>
                <a:spcPts val="2000"/>
              </a:spcAft>
              <a:buNone/>
            </a:pPr>
            <a:r>
              <a:rPr lang="en-US" altLang="en-US" sz="2400" b="1" kern="1200" dirty="0">
                <a:solidFill>
                  <a:prstClr val="black"/>
                </a:solidFill>
                <a:latin typeface="Arial" panose="020B0604020202020204" pitchFamily="34" charset="0"/>
                <a:cs typeface="Arial" panose="020B0604020202020204" pitchFamily="34" charset="0"/>
              </a:rPr>
              <a:t>The products, </a:t>
            </a:r>
            <a:r>
              <a:rPr lang="en-US" altLang="en-US" sz="2400" b="1" i="0" kern="1200" dirty="0">
                <a:solidFill>
                  <a:prstClr val="black"/>
                </a:solidFill>
                <a:latin typeface="Arial" panose="020B0604020202020204" pitchFamily="34" charset="0"/>
                <a:cs typeface="Arial" panose="020B0604020202020204" pitchFamily="34" charset="0"/>
              </a:rPr>
              <a:t>CO</a:t>
            </a:r>
            <a:r>
              <a:rPr lang="en-US" altLang="en-US" sz="2400" b="1" i="0" kern="1200" baseline="-25000" dirty="0">
                <a:solidFill>
                  <a:prstClr val="black"/>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ea typeface="Cambria Math" panose="02040503050406030204" pitchFamily="18" charset="0"/>
                <a:cs typeface="Arial" panose="020B0604020202020204" pitchFamily="34" charset="0"/>
              </a:rPr>
              <a:t> + </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0" kern="1200" baseline="-25000" dirty="0">
                <a:solidFill>
                  <a:prstClr val="black"/>
                </a:solidFill>
                <a:latin typeface="Arial" panose="020B0604020202020204" pitchFamily="34" charset="0"/>
                <a:ea typeface="Cambria Math" panose="02040503050406030204" pitchFamily="18" charset="0"/>
                <a:cs typeface="Arial" panose="020B0604020202020204" pitchFamily="34" charset="0"/>
              </a:rPr>
              <a:t>2</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O</a:t>
            </a:r>
            <a:r>
              <a:rPr lang="en-US" altLang="en-US" sz="2400" b="1" kern="1200" dirty="0">
                <a:solidFill>
                  <a:prstClr val="black"/>
                </a:solidFill>
                <a:latin typeface="Arial" panose="020B0604020202020204" pitchFamily="34" charset="0"/>
                <a:cs typeface="Arial" panose="020B0604020202020204" pitchFamily="34" charset="0"/>
              </a:rPr>
              <a:t>, are the same,</a:t>
            </a:r>
            <a:r>
              <a:rPr lang="en-US" altLang="en-US" sz="2400" b="1" kern="1200" dirty="0">
                <a:solidFill>
                  <a:srgbClr val="3333FF"/>
                </a:solidFill>
                <a:latin typeface="Arial" panose="020B0604020202020204" pitchFamily="34" charset="0"/>
                <a:cs typeface="Arial" panose="020B0604020202020204" pitchFamily="34" charset="0"/>
              </a:rPr>
              <a:t> </a:t>
            </a:r>
            <a:r>
              <a:rPr lang="en-US" altLang="en-US" sz="2400" b="1" kern="1200" dirty="0">
                <a:solidFill>
                  <a:srgbClr val="3366FF"/>
                </a:solidFill>
                <a:latin typeface="Arial" panose="020B0604020202020204" pitchFamily="34" charset="0"/>
                <a:cs typeface="Arial" panose="020B0604020202020204" pitchFamily="34" charset="0"/>
              </a:rPr>
              <a:t>regardless of the identity of the alkane</a:t>
            </a:r>
            <a:r>
              <a:rPr lang="en-US" altLang="en-US" sz="2400" b="1" kern="1200" dirty="0">
                <a:solidFill>
                  <a:prstClr val="black"/>
                </a:solidFill>
                <a:latin typeface="Arial" panose="020B0604020202020204" pitchFamily="34" charset="0"/>
                <a:cs typeface="Arial" panose="020B0604020202020204" pitchFamily="34" charset="0"/>
              </a:rPr>
              <a:t> that undergoes combustion.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62B7-EBCC-4F05-BFAF-FF6D5085317D}"/>
              </a:ext>
            </a:extLst>
          </p:cNvPr>
          <p:cNvSpPr>
            <a:spLocks noGrp="1"/>
          </p:cNvSpPr>
          <p:nvPr>
            <p:ph type="title"/>
          </p:nvPr>
        </p:nvSpPr>
        <p:spPr>
          <a:xfrm>
            <a:off x="457200" y="246928"/>
            <a:ext cx="8229600" cy="1143000"/>
          </a:xfrm>
        </p:spPr>
        <p:txBody>
          <a:bodyPr/>
          <a:lstStyle/>
          <a:p>
            <a:r>
              <a:rPr lang="en-US" altLang="en-US" sz="3200" b="1" dirty="0">
                <a:solidFill>
                  <a:srgbClr val="000000"/>
                </a:solidFill>
              </a:rPr>
              <a:t>12.8	Focus on the Environment </a:t>
            </a:r>
            <a:r>
              <a:rPr lang="en-US" altLang="en-US" sz="2800" b="1" dirty="0">
                <a:solidFill>
                  <a:srgbClr val="000000"/>
                </a:solidFill>
              </a:rPr>
              <a:t>Combustion (2)</a:t>
            </a:r>
            <a:endParaRPr lang="en-US" dirty="0"/>
          </a:p>
        </p:txBody>
      </p:sp>
      <p:graphicFrame>
        <p:nvGraphicFramePr>
          <p:cNvPr id="3" name="Object 2">
            <a:extLst>
              <a:ext uri="{FF2B5EF4-FFF2-40B4-BE49-F238E27FC236}">
                <a16:creationId xmlns:a16="http://schemas.microsoft.com/office/drawing/2014/main" id="{DF4FC5AA-8991-4D5E-8C0F-1E95F2ED924E}"/>
              </a:ext>
            </a:extLst>
          </p:cNvPr>
          <p:cNvGraphicFramePr>
            <a:graphicFrameLocks noChangeAspect="1"/>
          </p:cNvGraphicFramePr>
          <p:nvPr>
            <p:extLst>
              <p:ext uri="{D42A27DB-BD31-4B8C-83A1-F6EECF244321}">
                <p14:modId xmlns:p14="http://schemas.microsoft.com/office/powerpoint/2010/main" val="2268236714"/>
              </p:ext>
            </p:extLst>
          </p:nvPr>
        </p:nvGraphicFramePr>
        <p:xfrm>
          <a:off x="1341438" y="2444750"/>
          <a:ext cx="7734300" cy="990600"/>
        </p:xfrm>
        <a:graphic>
          <a:graphicData uri="http://schemas.openxmlformats.org/presentationml/2006/ole">
            <mc:AlternateContent xmlns:mc="http://schemas.openxmlformats.org/markup-compatibility/2006">
              <mc:Choice xmlns:v="urn:schemas-microsoft-com:vml" Requires="v">
                <p:oleObj spid="_x0000_s2245" name="Equation" r:id="rId4" imgW="7734240" imgH="990360" progId="Equation.DSMT4">
                  <p:embed/>
                </p:oleObj>
              </mc:Choice>
              <mc:Fallback>
                <p:oleObj name="Equation" r:id="rId4" imgW="7734240" imgH="990360" progId="Equation.DSMT4">
                  <p:embed/>
                  <p:pic>
                    <p:nvPicPr>
                      <p:cNvPr id="0" name=""/>
                      <p:cNvPicPr/>
                      <p:nvPr/>
                    </p:nvPicPr>
                    <p:blipFill>
                      <a:blip r:embed="rId5"/>
                      <a:stretch>
                        <a:fillRect/>
                      </a:stretch>
                    </p:blipFill>
                    <p:spPr>
                      <a:xfrm>
                        <a:off x="1341438" y="2444750"/>
                        <a:ext cx="7734300" cy="990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1CC63C4-4CDA-482A-8B2E-9839AF4CB11E}"/>
              </a:ext>
            </a:extLst>
          </p:cNvPr>
          <p:cNvGraphicFramePr>
            <a:graphicFrameLocks noChangeAspect="1"/>
          </p:cNvGraphicFramePr>
          <p:nvPr>
            <p:extLst>
              <p:ext uri="{D42A27DB-BD31-4B8C-83A1-F6EECF244321}">
                <p14:modId xmlns:p14="http://schemas.microsoft.com/office/powerpoint/2010/main" val="3178145211"/>
              </p:ext>
            </p:extLst>
          </p:nvPr>
        </p:nvGraphicFramePr>
        <p:xfrm>
          <a:off x="527050" y="3929063"/>
          <a:ext cx="8483600" cy="1257300"/>
        </p:xfrm>
        <a:graphic>
          <a:graphicData uri="http://schemas.openxmlformats.org/presentationml/2006/ole">
            <mc:AlternateContent xmlns:mc="http://schemas.openxmlformats.org/markup-compatibility/2006">
              <mc:Choice xmlns:v="urn:schemas-microsoft-com:vml" Requires="v">
                <p:oleObj spid="_x0000_s2246" name="Equation" r:id="rId6" imgW="8483400" imgH="1257120" progId="Equation.DSMT4">
                  <p:embed/>
                </p:oleObj>
              </mc:Choice>
              <mc:Fallback>
                <p:oleObj name="Equation" r:id="rId6" imgW="8483400" imgH="1257120" progId="Equation.DSMT4">
                  <p:embed/>
                  <p:pic>
                    <p:nvPicPr>
                      <p:cNvPr id="3" name="Object 2">
                        <a:extLst>
                          <a:ext uri="{FF2B5EF4-FFF2-40B4-BE49-F238E27FC236}">
                            <a16:creationId xmlns:a16="http://schemas.microsoft.com/office/drawing/2014/main" id="{DF4FC5AA-8991-4D5E-8C0F-1E95F2ED924E}"/>
                          </a:ext>
                        </a:extLst>
                      </p:cNvPr>
                      <p:cNvPicPr/>
                      <p:nvPr/>
                    </p:nvPicPr>
                    <p:blipFill>
                      <a:blip r:embed="rId7"/>
                      <a:stretch>
                        <a:fillRect/>
                      </a:stretch>
                    </p:blipFill>
                    <p:spPr>
                      <a:xfrm>
                        <a:off x="527050" y="3929063"/>
                        <a:ext cx="8483600" cy="1257300"/>
                      </a:xfrm>
                      <a:prstGeom prst="rect">
                        <a:avLst/>
                      </a:prstGeom>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38BC-1A55-4108-AC53-7F314A45A535}"/>
              </a:ext>
            </a:extLst>
          </p:cNvPr>
          <p:cNvSpPr>
            <a:spLocks noGrp="1"/>
          </p:cNvSpPr>
          <p:nvPr>
            <p:ph type="title"/>
          </p:nvPr>
        </p:nvSpPr>
        <p:spPr>
          <a:xfrm>
            <a:off x="457200" y="246928"/>
            <a:ext cx="8229600" cy="1143000"/>
          </a:xfrm>
        </p:spPr>
        <p:txBody>
          <a:bodyPr/>
          <a:lstStyle/>
          <a:p>
            <a:r>
              <a:rPr lang="en-US" altLang="en-US" sz="3200" b="1" dirty="0">
                <a:solidFill>
                  <a:srgbClr val="000000"/>
                </a:solidFill>
              </a:rPr>
              <a:t>12.8	Focus on the Environment </a:t>
            </a:r>
            <a:r>
              <a:rPr lang="en-US" altLang="en-US" sz="2800" b="1" dirty="0">
                <a:solidFill>
                  <a:srgbClr val="000000"/>
                </a:solidFill>
              </a:rPr>
              <a:t>Combustion (3)</a:t>
            </a:r>
            <a:endParaRPr lang="en-US" dirty="0"/>
          </a:p>
        </p:txBody>
      </p:sp>
      <p:sp>
        <p:nvSpPr>
          <p:cNvPr id="7" name="Content Placeholder 6">
            <a:extLst>
              <a:ext uri="{FF2B5EF4-FFF2-40B4-BE49-F238E27FC236}">
                <a16:creationId xmlns:a16="http://schemas.microsoft.com/office/drawing/2014/main" id="{6C5937FF-A7E9-4F09-BEA6-5F64F1064959}"/>
              </a:ext>
            </a:extLst>
          </p:cNvPr>
          <p:cNvSpPr>
            <a:spLocks noGrp="1"/>
          </p:cNvSpPr>
          <p:nvPr>
            <p:ph sz="quarter" idx="13"/>
          </p:nvPr>
        </p:nvSpPr>
        <p:spPr>
          <a:xfrm>
            <a:off x="1072636" y="1571173"/>
            <a:ext cx="7078806" cy="1267778"/>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cs typeface="Arial" panose="020B0604020202020204" pitchFamily="34" charset="0"/>
              </a:rPr>
              <a:t>If there is not enough </a:t>
            </a:r>
            <a:r>
              <a:rPr lang="en-US" altLang="en-US" sz="2400" b="1" i="0" kern="1200" dirty="0">
                <a:solidFill>
                  <a:schemeClr val="tx1"/>
                </a:solidFill>
                <a:latin typeface="Arial" panose="020B0604020202020204" pitchFamily="34" charset="0"/>
                <a:cs typeface="Arial" panose="020B0604020202020204" pitchFamily="34" charset="0"/>
              </a:rPr>
              <a:t>O</a:t>
            </a:r>
            <a:r>
              <a:rPr lang="en-US" altLang="en-US" sz="2400" b="1" i="0" kern="1200" baseline="-25000" dirty="0">
                <a:solidFill>
                  <a:schemeClr val="tx1"/>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cs typeface="Arial" panose="020B0604020202020204" pitchFamily="34" charset="0"/>
              </a:rPr>
              <a:t> to react, </a:t>
            </a:r>
            <a:r>
              <a:rPr lang="en-US" altLang="en-US" sz="2400" b="1" kern="1200" dirty="0">
                <a:solidFill>
                  <a:srgbClr val="3366FF"/>
                </a:solidFill>
                <a:latin typeface="Arial" panose="020B0604020202020204" pitchFamily="34" charset="0"/>
                <a:cs typeface="Arial" panose="020B0604020202020204" pitchFamily="34" charset="0"/>
              </a:rPr>
              <a:t>incomplete combustion </a:t>
            </a:r>
            <a:r>
              <a:rPr lang="en-US" altLang="en-US" sz="2400" b="1" kern="1200" dirty="0">
                <a:solidFill>
                  <a:prstClr val="black"/>
                </a:solidFill>
                <a:latin typeface="Arial" panose="020B0604020202020204" pitchFamily="34" charset="0"/>
                <a:cs typeface="Arial" panose="020B0604020202020204" pitchFamily="34" charset="0"/>
              </a:rPr>
              <a:t>may occur, and </a:t>
            </a:r>
            <a:r>
              <a:rPr lang="en-US" altLang="en-US" sz="2400" b="1" kern="1200" dirty="0">
                <a:solidFill>
                  <a:srgbClr val="3366FF"/>
                </a:solidFill>
                <a:latin typeface="Arial" panose="020B0604020202020204" pitchFamily="34" charset="0"/>
                <a:cs typeface="Arial" panose="020B0604020202020204" pitchFamily="34" charset="0"/>
              </a:rPr>
              <a:t>carbon monoxide (CO) </a:t>
            </a:r>
            <a:r>
              <a:rPr lang="en-US" altLang="en-US" sz="2400" b="1" kern="1200" dirty="0">
                <a:solidFill>
                  <a:prstClr val="black"/>
                </a:solidFill>
                <a:latin typeface="Arial" panose="020B0604020202020204" pitchFamily="34" charset="0"/>
                <a:cs typeface="Arial" panose="020B0604020202020204" pitchFamily="34" charset="0"/>
              </a:rPr>
              <a:t>is formed instead of carbon dioxide (</a:t>
            </a:r>
            <a:r>
              <a:rPr lang="en-US" altLang="en-US" sz="2400" b="1" i="0" kern="1200" dirty="0">
                <a:latin typeface="Arial" panose="020B0604020202020204" pitchFamily="34" charset="0"/>
                <a:cs typeface="Arial" panose="020B0604020202020204" pitchFamily="34" charset="0"/>
              </a:rPr>
              <a:t>CO</a:t>
            </a:r>
            <a:r>
              <a:rPr lang="en-US" altLang="en-US" sz="2400" b="1" i="0" kern="1200" baseline="-25000" dirty="0">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cs typeface="Arial" panose="020B0604020202020204" pitchFamily="34" charset="0"/>
              </a:rPr>
              <a:t>).</a:t>
            </a:r>
          </a:p>
        </p:txBody>
      </p:sp>
      <p:graphicFrame>
        <p:nvGraphicFramePr>
          <p:cNvPr id="3" name="Object 2">
            <a:extLst>
              <a:ext uri="{FF2B5EF4-FFF2-40B4-BE49-F238E27FC236}">
                <a16:creationId xmlns:a16="http://schemas.microsoft.com/office/drawing/2014/main" id="{6A3178F5-EE17-414D-87F2-C375EF7B5A58}"/>
              </a:ext>
            </a:extLst>
          </p:cNvPr>
          <p:cNvGraphicFramePr>
            <a:graphicFrameLocks noChangeAspect="1"/>
          </p:cNvGraphicFramePr>
          <p:nvPr>
            <p:extLst>
              <p:ext uri="{D42A27DB-BD31-4B8C-83A1-F6EECF244321}">
                <p14:modId xmlns:p14="http://schemas.microsoft.com/office/powerpoint/2010/main" val="1587033154"/>
              </p:ext>
            </p:extLst>
          </p:nvPr>
        </p:nvGraphicFramePr>
        <p:xfrm>
          <a:off x="390003" y="2986088"/>
          <a:ext cx="8750300" cy="850900"/>
        </p:xfrm>
        <a:graphic>
          <a:graphicData uri="http://schemas.openxmlformats.org/presentationml/2006/ole">
            <mc:AlternateContent xmlns:mc="http://schemas.openxmlformats.org/markup-compatibility/2006">
              <mc:Choice xmlns:v="urn:schemas-microsoft-com:vml" Requires="v">
                <p:oleObj spid="_x0000_s1114" name="Equation" r:id="rId4" imgW="8750160" imgH="850680" progId="Equation.DSMT4">
                  <p:embed/>
                </p:oleObj>
              </mc:Choice>
              <mc:Fallback>
                <p:oleObj name="Equation" r:id="rId4" imgW="8750160" imgH="850680" progId="Equation.DSMT4">
                  <p:embed/>
                  <p:pic>
                    <p:nvPicPr>
                      <p:cNvPr id="0" name=""/>
                      <p:cNvPicPr/>
                      <p:nvPr/>
                    </p:nvPicPr>
                    <p:blipFill>
                      <a:blip r:embed="rId5"/>
                      <a:stretch>
                        <a:fillRect/>
                      </a:stretch>
                    </p:blipFill>
                    <p:spPr>
                      <a:xfrm>
                        <a:off x="390003" y="2986088"/>
                        <a:ext cx="8750300" cy="850900"/>
                      </a:xfrm>
                      <a:prstGeom prst="rect">
                        <a:avLst/>
                      </a:prstGeom>
                    </p:spPr>
                  </p:pic>
                </p:oleObj>
              </mc:Fallback>
            </mc:AlternateContent>
          </a:graphicData>
        </a:graphic>
      </p:graphicFrame>
      <p:sp>
        <p:nvSpPr>
          <p:cNvPr id="8" name="Content Placeholder 6">
            <a:extLst>
              <a:ext uri="{FF2B5EF4-FFF2-40B4-BE49-F238E27FC236}">
                <a16:creationId xmlns:a16="http://schemas.microsoft.com/office/drawing/2014/main" id="{B2BA0E9C-2A56-4CDF-96FF-77B8724DD0F7}"/>
              </a:ext>
            </a:extLst>
          </p:cNvPr>
          <p:cNvSpPr>
            <a:spLocks noGrp="1"/>
          </p:cNvSpPr>
          <p:nvPr>
            <p:ph sz="quarter" idx="14"/>
          </p:nvPr>
        </p:nvSpPr>
        <p:spPr>
          <a:xfrm>
            <a:off x="1067027" y="4448316"/>
            <a:ext cx="7531283" cy="1241398"/>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cs typeface="Arial" panose="020B0604020202020204" pitchFamily="34" charset="0"/>
              </a:rPr>
              <a:t>Carbon monoxide is a </a:t>
            </a:r>
            <a:r>
              <a:rPr lang="en-US" altLang="en-US" sz="2400" b="1" kern="1200" dirty="0">
                <a:solidFill>
                  <a:srgbClr val="3366FF"/>
                </a:solidFill>
                <a:latin typeface="Arial" panose="020B0604020202020204" pitchFamily="34" charset="0"/>
                <a:cs typeface="Arial" panose="020B0604020202020204" pitchFamily="34" charset="0"/>
              </a:rPr>
              <a:t>poisonous gas </a:t>
            </a:r>
            <a:r>
              <a:rPr lang="en-US" altLang="en-US" sz="2400" b="1" kern="1200" dirty="0">
                <a:solidFill>
                  <a:prstClr val="black"/>
                </a:solidFill>
                <a:latin typeface="Arial" panose="020B0604020202020204" pitchFamily="34" charset="0"/>
                <a:cs typeface="Arial" panose="020B0604020202020204" pitchFamily="34" charset="0"/>
              </a:rPr>
              <a:t>that </a:t>
            </a:r>
            <a:r>
              <a:rPr lang="en-US" altLang="en-US" sz="2400" b="1" kern="1200" dirty="0">
                <a:solidFill>
                  <a:srgbClr val="3366FF"/>
                </a:solidFill>
                <a:latin typeface="Arial" panose="020B0604020202020204" pitchFamily="34" charset="0"/>
                <a:cs typeface="Arial" panose="020B0604020202020204" pitchFamily="34" charset="0"/>
              </a:rPr>
              <a:t>binds to hemoglobin </a:t>
            </a:r>
            <a:r>
              <a:rPr lang="en-US" altLang="en-US" sz="2400" b="1" kern="1200" dirty="0">
                <a:solidFill>
                  <a:prstClr val="black"/>
                </a:solidFill>
                <a:latin typeface="Arial" panose="020B0604020202020204" pitchFamily="34" charset="0"/>
                <a:cs typeface="Arial" panose="020B0604020202020204" pitchFamily="34" charset="0"/>
              </a:rPr>
              <a:t>in blood, thereby reducing the amount of </a:t>
            </a:r>
            <a:r>
              <a:rPr lang="en-US" altLang="en-US" sz="2400" b="1" i="0" kern="1200" dirty="0">
                <a:latin typeface="Arial" panose="020B0604020202020204" pitchFamily="34" charset="0"/>
                <a:cs typeface="Arial" panose="020B0604020202020204" pitchFamily="34" charset="0"/>
              </a:rPr>
              <a:t>O</a:t>
            </a:r>
            <a:r>
              <a:rPr lang="en-US" altLang="en-US" sz="2400" b="1" i="0" kern="1200" baseline="-25000" dirty="0">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cs typeface="Arial" panose="020B0604020202020204" pitchFamily="34" charset="0"/>
              </a:rPr>
              <a:t> that can be transported to cells.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25C6-DFC0-409A-9E15-E6B404324319}"/>
              </a:ext>
            </a:extLst>
          </p:cNvPr>
          <p:cNvSpPr>
            <a:spLocks noGrp="1"/>
          </p:cNvSpPr>
          <p:nvPr>
            <p:ph type="title"/>
          </p:nvPr>
        </p:nvSpPr>
        <p:spPr>
          <a:xfrm>
            <a:off x="2058666" y="343913"/>
            <a:ext cx="5063871" cy="518532"/>
          </a:xfrm>
        </p:spPr>
        <p:txBody>
          <a:bodyPr/>
          <a:lstStyle/>
          <a:p>
            <a:r>
              <a:rPr lang="en-US" altLang="en-US" sz="3200" b="1" dirty="0">
                <a:solidFill>
                  <a:srgbClr val="000000"/>
                </a:solidFill>
              </a:rPr>
              <a:t>12.2	Simple Alkanes (2)</a:t>
            </a:r>
            <a:endParaRPr lang="en-US" dirty="0"/>
          </a:p>
        </p:txBody>
      </p:sp>
      <p:sp>
        <p:nvSpPr>
          <p:cNvPr id="7" name="Content Placeholder 6">
            <a:extLst>
              <a:ext uri="{FF2B5EF4-FFF2-40B4-BE49-F238E27FC236}">
                <a16:creationId xmlns:a16="http://schemas.microsoft.com/office/drawing/2014/main" id="{5450125E-51DE-47C3-A958-BD3E3CF3CD99}"/>
              </a:ext>
            </a:extLst>
          </p:cNvPr>
          <p:cNvSpPr>
            <a:spLocks noGrp="1"/>
          </p:cNvSpPr>
          <p:nvPr>
            <p:ph sz="quarter" idx="13"/>
          </p:nvPr>
        </p:nvSpPr>
        <p:spPr>
          <a:xfrm>
            <a:off x="696688" y="793170"/>
            <a:ext cx="7757886" cy="858663"/>
          </a:xfrm>
        </p:spPr>
        <p:txBody>
          <a:bodyPr/>
          <a:lstStyle/>
          <a:p>
            <a:pPr marL="457200" lvl="0" indent="-457200" algn="ctr">
              <a:buFont typeface="+mj-lt"/>
              <a:buAutoNum type="alphaUcPeriod"/>
            </a:pPr>
            <a:r>
              <a:rPr lang="en-US" altLang="en-US" sz="2800" b="1" dirty="0">
                <a:solidFill>
                  <a:srgbClr val="000000"/>
                </a:solidFill>
              </a:rPr>
              <a:t>Acyclic Alkanes Having Fewer than Five Carbons</a:t>
            </a:r>
            <a:endParaRPr lang="en-US" dirty="0"/>
          </a:p>
        </p:txBody>
      </p:sp>
      <p:sp>
        <p:nvSpPr>
          <p:cNvPr id="8" name="Content Placeholder 6">
            <a:extLst>
              <a:ext uri="{FF2B5EF4-FFF2-40B4-BE49-F238E27FC236}">
                <a16:creationId xmlns:a16="http://schemas.microsoft.com/office/drawing/2014/main" id="{2D765E8C-2F68-43A2-B42F-0F1BAA3D3AF4}"/>
              </a:ext>
            </a:extLst>
          </p:cNvPr>
          <p:cNvSpPr>
            <a:spLocks noGrp="1"/>
          </p:cNvSpPr>
          <p:nvPr>
            <p:ph sz="quarter" idx="14"/>
          </p:nvPr>
        </p:nvSpPr>
        <p:spPr>
          <a:xfrm>
            <a:off x="1301536" y="1824986"/>
            <a:ext cx="5103663" cy="576064"/>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cs typeface="+mn-cs"/>
              </a:rPr>
              <a:t>Ethane </a:t>
            </a:r>
            <a:r>
              <a:rPr lang="en-US" altLang="en-US" sz="2400" b="1" kern="1200" dirty="0">
                <a:solidFill>
                  <a:prstClr val="black"/>
                </a:solidFill>
                <a:latin typeface="Arial" charset="0"/>
                <a:cs typeface="+mn-cs"/>
              </a:rPr>
              <a:t>is a </a:t>
            </a:r>
            <a:r>
              <a:rPr lang="en-US" altLang="en-US" sz="2400" b="1" kern="1200" dirty="0">
                <a:solidFill>
                  <a:srgbClr val="3366FF"/>
                </a:solidFill>
                <a:latin typeface="Arial" charset="0"/>
                <a:cs typeface="+mn-cs"/>
              </a:rPr>
              <a:t>two</a:t>
            </a:r>
            <a:r>
              <a:rPr lang="en-US" altLang="en-US" sz="2400" b="1" kern="1200" dirty="0">
                <a:solidFill>
                  <a:prstClr val="black"/>
                </a:solidFill>
                <a:latin typeface="Arial" charset="0"/>
                <a:cs typeface="+mn-cs"/>
              </a:rPr>
              <a:t>-</a:t>
            </a:r>
            <a:r>
              <a:rPr lang="en-US" altLang="en-US" sz="2400" b="1" kern="1200" dirty="0">
                <a:solidFill>
                  <a:srgbClr val="3366FF"/>
                </a:solidFill>
                <a:latin typeface="Arial" charset="0"/>
                <a:cs typeface="+mn-cs"/>
              </a:rPr>
              <a:t>carbon</a:t>
            </a:r>
            <a:r>
              <a:rPr lang="en-US" altLang="en-US" sz="2400" b="1" kern="1200" dirty="0">
                <a:solidFill>
                  <a:prstClr val="black"/>
                </a:solidFill>
                <a:latin typeface="Arial" charset="0"/>
                <a:cs typeface="+mn-cs"/>
              </a:rPr>
              <a:t> alkane.</a:t>
            </a:r>
          </a:p>
        </p:txBody>
      </p:sp>
      <p:pic>
        <p:nvPicPr>
          <p:cNvPr id="6149" name="Picture 7" descr="Ethane, CH3CH3, has two carbon atoms joined together by a single bond. Each carbon is also bonded to three hydrogens to give it four bonds to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2489200"/>
            <a:ext cx="4006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3-D representation and ball-and-stick model of 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624388"/>
            <a:ext cx="44132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4056-76FB-441F-B6B0-DB06D7C7989E}"/>
              </a:ext>
            </a:extLst>
          </p:cNvPr>
          <p:cNvSpPr>
            <a:spLocks noGrp="1"/>
          </p:cNvSpPr>
          <p:nvPr>
            <p:ph type="title"/>
          </p:nvPr>
        </p:nvSpPr>
        <p:spPr>
          <a:xfrm>
            <a:off x="1171339" y="463571"/>
            <a:ext cx="6801323" cy="709714"/>
          </a:xfrm>
        </p:spPr>
        <p:txBody>
          <a:bodyPr/>
          <a:lstStyle/>
          <a:p>
            <a:r>
              <a:rPr lang="en-US" altLang="en-US" sz="3200" b="1" dirty="0">
                <a:solidFill>
                  <a:srgbClr val="000000"/>
                </a:solidFill>
              </a:rPr>
              <a:t>12.9	Halogenation of Alkanes</a:t>
            </a:r>
            <a:endParaRPr lang="en-US" dirty="0"/>
          </a:p>
        </p:txBody>
      </p:sp>
      <p:sp>
        <p:nvSpPr>
          <p:cNvPr id="9" name="Content Placeholder 6">
            <a:extLst>
              <a:ext uri="{FF2B5EF4-FFF2-40B4-BE49-F238E27FC236}">
                <a16:creationId xmlns:a16="http://schemas.microsoft.com/office/drawing/2014/main" id="{C956F85D-A0D8-4A0F-9FE0-8AD2666FA379}"/>
              </a:ext>
            </a:extLst>
          </p:cNvPr>
          <p:cNvSpPr>
            <a:spLocks noGrp="1"/>
          </p:cNvSpPr>
          <p:nvPr>
            <p:ph sz="quarter" idx="14"/>
          </p:nvPr>
        </p:nvSpPr>
        <p:spPr>
          <a:xfrm>
            <a:off x="1066217" y="1571306"/>
            <a:ext cx="7192705" cy="1824356"/>
          </a:xfrm>
        </p:spPr>
        <p:txBody>
          <a:bodyPr/>
          <a:lstStyle/>
          <a:p>
            <a:pPr marL="0" lvl="0" indent="0" eaLnBrk="1" hangingPunct="1">
              <a:spcBef>
                <a:spcPct val="0"/>
              </a:spcBef>
              <a:spcAft>
                <a:spcPts val="2000"/>
              </a:spcAft>
              <a:buNone/>
            </a:pPr>
            <a:r>
              <a:rPr lang="en-US" altLang="en-US" sz="2400" b="1" kern="1200" dirty="0">
                <a:solidFill>
                  <a:prstClr val="black"/>
                </a:solidFill>
                <a:latin typeface="Arial" panose="020B0604020202020204" pitchFamily="34" charset="0"/>
                <a:cs typeface="Arial" panose="020B0604020202020204" pitchFamily="34" charset="0"/>
              </a:rPr>
              <a:t>The reaction of an alkane with a halogen (</a:t>
            </a:r>
            <a:r>
              <a:rPr lang="en-US" altLang="en-US" sz="2400" b="1" i="0" kern="1200" dirty="0">
                <a:latin typeface="Arial" panose="020B0604020202020204" pitchFamily="34" charset="0"/>
                <a:cs typeface="Arial" panose="020B0604020202020204" pitchFamily="34" charset="0"/>
              </a:rPr>
              <a:t>CI</a:t>
            </a:r>
            <a:r>
              <a:rPr lang="en-US" altLang="en-US" sz="2400" b="1" i="0" kern="1200" baseline="-25000" dirty="0">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cs typeface="Arial" panose="020B0604020202020204" pitchFamily="34" charset="0"/>
              </a:rPr>
              <a:t> or </a:t>
            </a:r>
            <a:r>
              <a:rPr lang="en-US" altLang="en-US" sz="2400" b="1" i="0" kern="1200" dirty="0">
                <a:latin typeface="Arial" panose="020B0604020202020204" pitchFamily="34" charset="0"/>
                <a:cs typeface="Arial" panose="020B0604020202020204" pitchFamily="34" charset="0"/>
              </a:rPr>
              <a:t>Br</a:t>
            </a:r>
            <a:r>
              <a:rPr lang="en-US" altLang="en-US" sz="2400" b="1" i="0" kern="1200" baseline="-25000" dirty="0">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cs typeface="Arial" panose="020B0604020202020204" pitchFamily="34" charset="0"/>
              </a:rPr>
              <a:t>) is called </a:t>
            </a:r>
            <a:r>
              <a:rPr lang="en-US" altLang="en-US" sz="2400" b="1" kern="1200" dirty="0">
                <a:solidFill>
                  <a:srgbClr val="3366FF"/>
                </a:solidFill>
                <a:latin typeface="Arial" panose="020B0604020202020204" pitchFamily="34" charset="0"/>
                <a:cs typeface="Arial" panose="020B0604020202020204" pitchFamily="34" charset="0"/>
              </a:rPr>
              <a:t>halogenation</a:t>
            </a:r>
            <a:r>
              <a:rPr lang="en-US" altLang="en-US" sz="2400" b="1" kern="1200" dirty="0">
                <a:solidFill>
                  <a:prstClr val="black"/>
                </a:solidFill>
                <a:latin typeface="Arial" panose="020B0604020202020204" pitchFamily="34" charset="0"/>
                <a:cs typeface="Arial" panose="020B0604020202020204" pitchFamily="34" charset="0"/>
              </a:rPr>
              <a:t>.</a:t>
            </a:r>
          </a:p>
          <a:p>
            <a:pPr marL="0" lvl="0" indent="0" eaLnBrk="1" hangingPunct="1">
              <a:spcBef>
                <a:spcPct val="0"/>
              </a:spcBef>
              <a:buNone/>
            </a:pPr>
            <a:r>
              <a:rPr lang="en-US" altLang="en-US" sz="2400" b="1" kern="1200" dirty="0">
                <a:solidFill>
                  <a:prstClr val="black"/>
                </a:solidFill>
                <a:latin typeface="Arial" panose="020B0604020202020204" pitchFamily="34" charset="0"/>
                <a:cs typeface="Arial" panose="020B0604020202020204" pitchFamily="34" charset="0"/>
              </a:rPr>
              <a:t>The reaction forms an </a:t>
            </a:r>
            <a:r>
              <a:rPr lang="en-US" altLang="en-US" sz="2400" b="1" kern="1200" dirty="0">
                <a:solidFill>
                  <a:srgbClr val="3366FF"/>
                </a:solidFill>
                <a:latin typeface="Arial" panose="020B0604020202020204" pitchFamily="34" charset="0"/>
                <a:cs typeface="Arial" panose="020B0604020202020204" pitchFamily="34" charset="0"/>
              </a:rPr>
              <a:t>alkyl halide </a:t>
            </a:r>
            <a:r>
              <a:rPr lang="en-US" altLang="en-US" sz="2400" b="1" kern="1200" dirty="0">
                <a:solidFill>
                  <a:prstClr val="black"/>
                </a:solidFill>
                <a:latin typeface="Arial" panose="020B0604020202020204" pitchFamily="34" charset="0"/>
                <a:cs typeface="Arial" panose="020B0604020202020204" pitchFamily="34" charset="0"/>
              </a:rPr>
              <a:t>(RCl or RBr)</a:t>
            </a:r>
            <a:r>
              <a:rPr lang="en-US" altLang="en-US" sz="2400" b="1" kern="1200" dirty="0">
                <a:solidFill>
                  <a:srgbClr val="3366FF"/>
                </a:solidFill>
                <a:latin typeface="Arial" panose="020B0604020202020204" pitchFamily="34" charset="0"/>
                <a:cs typeface="Arial" panose="020B0604020202020204" pitchFamily="34" charset="0"/>
              </a:rPr>
              <a:t> </a:t>
            </a:r>
            <a:r>
              <a:rPr lang="en-US" altLang="en-US" sz="2400" b="1" kern="1200" dirty="0">
                <a:solidFill>
                  <a:prstClr val="black"/>
                </a:solidFill>
                <a:latin typeface="Arial" panose="020B0604020202020204" pitchFamily="34" charset="0"/>
                <a:cs typeface="Arial" panose="020B0604020202020204" pitchFamily="34" charset="0"/>
              </a:rPr>
              <a:t>and a hydrogen halide (HCl or HBr).</a:t>
            </a:r>
          </a:p>
        </p:txBody>
      </p:sp>
      <p:pic>
        <p:nvPicPr>
          <p:cNvPr id="52231" name="Picture 1" descr="The reaction of an alkane with halogen in the presentce of heat or light produces alkyl halide and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3622675"/>
            <a:ext cx="6188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6">
            <a:extLst>
              <a:ext uri="{FF2B5EF4-FFF2-40B4-BE49-F238E27FC236}">
                <a16:creationId xmlns:a16="http://schemas.microsoft.com/office/drawing/2014/main" id="{0953736B-D49F-444E-9103-2A0DF3A231CB}"/>
              </a:ext>
            </a:extLst>
          </p:cNvPr>
          <p:cNvSpPr>
            <a:spLocks noGrp="1"/>
          </p:cNvSpPr>
          <p:nvPr>
            <p:ph sz="quarter" idx="13"/>
          </p:nvPr>
        </p:nvSpPr>
        <p:spPr>
          <a:xfrm>
            <a:off x="1062813" y="4831512"/>
            <a:ext cx="7786687" cy="886668"/>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Halogenation is a </a:t>
            </a:r>
            <a:r>
              <a:rPr lang="en-US" altLang="en-US" sz="2400" b="1" kern="1200" dirty="0">
                <a:solidFill>
                  <a:srgbClr val="3366FF"/>
                </a:solidFill>
                <a:latin typeface="Arial" charset="0"/>
                <a:cs typeface="+mn-cs"/>
              </a:rPr>
              <a:t>substitution reaction</a:t>
            </a:r>
            <a:r>
              <a:rPr lang="en-US" altLang="en-US" sz="2400" b="1" kern="1200" dirty="0">
                <a:solidFill>
                  <a:prstClr val="black"/>
                </a:solidFill>
                <a:latin typeface="Arial" charset="0"/>
                <a:cs typeface="+mn-cs"/>
              </a:rPr>
              <a:t>, an atom is replaced by another atom or group of atoms.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773D-6D19-4E05-BF6D-3319028D690F}"/>
              </a:ext>
            </a:extLst>
          </p:cNvPr>
          <p:cNvSpPr>
            <a:spLocks noGrp="1"/>
          </p:cNvSpPr>
          <p:nvPr>
            <p:ph type="title"/>
          </p:nvPr>
        </p:nvSpPr>
        <p:spPr>
          <a:xfrm>
            <a:off x="2173519" y="291338"/>
            <a:ext cx="4835629" cy="629163"/>
          </a:xfrm>
        </p:spPr>
        <p:txBody>
          <a:bodyPr/>
          <a:lstStyle/>
          <a:p>
            <a:r>
              <a:rPr lang="en-US" altLang="en-US" sz="3200" b="1" dirty="0">
                <a:solidFill>
                  <a:srgbClr val="000000"/>
                </a:solidFill>
              </a:rPr>
              <a:t>12.2	Simple Alkanes (3)</a:t>
            </a:r>
            <a:endParaRPr lang="en-US" dirty="0"/>
          </a:p>
        </p:txBody>
      </p:sp>
      <p:sp>
        <p:nvSpPr>
          <p:cNvPr id="11" name="Content Placeholder 6">
            <a:extLst>
              <a:ext uri="{FF2B5EF4-FFF2-40B4-BE49-F238E27FC236}">
                <a16:creationId xmlns:a16="http://schemas.microsoft.com/office/drawing/2014/main" id="{04173DF5-B8C1-42C6-8883-38FCDF54FB82}"/>
              </a:ext>
            </a:extLst>
          </p:cNvPr>
          <p:cNvSpPr>
            <a:spLocks noGrp="1"/>
          </p:cNvSpPr>
          <p:nvPr>
            <p:ph sz="quarter" idx="13"/>
          </p:nvPr>
        </p:nvSpPr>
        <p:spPr>
          <a:xfrm>
            <a:off x="754917" y="793170"/>
            <a:ext cx="7632327" cy="1030288"/>
          </a:xfrm>
        </p:spPr>
        <p:txBody>
          <a:bodyPr/>
          <a:lstStyle/>
          <a:p>
            <a:pPr marL="457200" lvl="0" indent="-457200" algn="ctr">
              <a:buFont typeface="+mj-lt"/>
              <a:buAutoNum type="alphaUcPeriod"/>
            </a:pPr>
            <a:r>
              <a:rPr lang="en-US" altLang="en-US" sz="2800" b="1" dirty="0">
                <a:solidFill>
                  <a:srgbClr val="000000"/>
                </a:solidFill>
              </a:rPr>
              <a:t>Acyclic Alkanes Having Fewer than Five Carbons</a:t>
            </a:r>
            <a:endParaRPr lang="en-US" dirty="0">
              <a:solidFill>
                <a:prstClr val="black"/>
              </a:solidFill>
            </a:endParaRPr>
          </a:p>
        </p:txBody>
      </p:sp>
      <p:sp>
        <p:nvSpPr>
          <p:cNvPr id="12" name="Content Placeholder 6">
            <a:extLst>
              <a:ext uri="{FF2B5EF4-FFF2-40B4-BE49-F238E27FC236}">
                <a16:creationId xmlns:a16="http://schemas.microsoft.com/office/drawing/2014/main" id="{D422235A-4B11-4FFC-A143-21AF59649F9E}"/>
              </a:ext>
            </a:extLst>
          </p:cNvPr>
          <p:cNvSpPr>
            <a:spLocks noGrp="1"/>
          </p:cNvSpPr>
          <p:nvPr>
            <p:ph sz="quarter" idx="14"/>
          </p:nvPr>
        </p:nvSpPr>
        <p:spPr>
          <a:xfrm>
            <a:off x="1298592" y="1828059"/>
            <a:ext cx="5359774" cy="455749"/>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cs typeface="+mn-cs"/>
              </a:rPr>
              <a:t>Propane </a:t>
            </a:r>
            <a:r>
              <a:rPr lang="en-US" altLang="en-US" sz="2400" b="1" kern="1200" dirty="0">
                <a:solidFill>
                  <a:prstClr val="black"/>
                </a:solidFill>
                <a:latin typeface="Arial" charset="0"/>
                <a:cs typeface="+mn-cs"/>
              </a:rPr>
              <a:t>is a </a:t>
            </a:r>
            <a:r>
              <a:rPr lang="en-US" altLang="en-US" sz="2400" b="1" kern="1200" dirty="0">
                <a:solidFill>
                  <a:srgbClr val="3366FF"/>
                </a:solidFill>
                <a:latin typeface="Arial" charset="0"/>
                <a:cs typeface="+mn-cs"/>
              </a:rPr>
              <a:t>three</a:t>
            </a:r>
            <a:r>
              <a:rPr lang="en-US" altLang="en-US" sz="2400" b="1" kern="1200" dirty="0">
                <a:solidFill>
                  <a:prstClr val="black"/>
                </a:solidFill>
                <a:latin typeface="Arial" charset="0"/>
                <a:cs typeface="+mn-cs"/>
              </a:rPr>
              <a:t>-</a:t>
            </a:r>
            <a:r>
              <a:rPr lang="en-US" altLang="en-US" sz="2400" b="1" kern="1200" dirty="0">
                <a:solidFill>
                  <a:srgbClr val="3366FF"/>
                </a:solidFill>
                <a:latin typeface="Arial" charset="0"/>
                <a:cs typeface="+mn-cs"/>
              </a:rPr>
              <a:t>carbon</a:t>
            </a:r>
            <a:r>
              <a:rPr lang="en-US" altLang="en-US" sz="2400" b="1" kern="1200" dirty="0">
                <a:solidFill>
                  <a:prstClr val="black"/>
                </a:solidFill>
                <a:latin typeface="Arial" charset="0"/>
                <a:cs typeface="+mn-cs"/>
              </a:rPr>
              <a:t> alkane.</a:t>
            </a:r>
          </a:p>
        </p:txBody>
      </p:sp>
      <p:pic>
        <p:nvPicPr>
          <p:cNvPr id="6" name="Picture 5" descr="Condensed and structural formula of propane: three carbons are joined together with single bonds and enough hydrogens are added to give each carbon four bonds.">
            <a:extLst>
              <a:ext uri="{FF2B5EF4-FFF2-40B4-BE49-F238E27FC236}">
                <a16:creationId xmlns:a16="http://schemas.microsoft.com/office/drawing/2014/main" id="{C9935AA7-951E-45B8-8ECD-360B87295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414" y="2633696"/>
            <a:ext cx="4986431" cy="1384134"/>
          </a:xfrm>
          <a:prstGeom prst="rect">
            <a:avLst/>
          </a:prstGeom>
        </p:spPr>
      </p:pic>
      <p:pic>
        <p:nvPicPr>
          <p:cNvPr id="4" name="Picture 3" descr="3-D representation and ball-and-stick model of propane.">
            <a:extLst>
              <a:ext uri="{FF2B5EF4-FFF2-40B4-BE49-F238E27FC236}">
                <a16:creationId xmlns:a16="http://schemas.microsoft.com/office/drawing/2014/main" id="{C32B78A8-DA2D-4D62-B8B5-73EE61FA6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788" y="4300070"/>
            <a:ext cx="5540655" cy="20092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A982-88A8-4277-9CBC-AA1C7741CD0D}"/>
              </a:ext>
            </a:extLst>
          </p:cNvPr>
          <p:cNvSpPr>
            <a:spLocks noGrp="1"/>
          </p:cNvSpPr>
          <p:nvPr>
            <p:ph type="title"/>
          </p:nvPr>
        </p:nvSpPr>
        <p:spPr>
          <a:xfrm>
            <a:off x="2187724" y="268991"/>
            <a:ext cx="4796451" cy="681294"/>
          </a:xfrm>
        </p:spPr>
        <p:txBody>
          <a:bodyPr/>
          <a:lstStyle/>
          <a:p>
            <a:r>
              <a:rPr lang="en-US" altLang="en-US" sz="3200" b="1" dirty="0">
                <a:solidFill>
                  <a:srgbClr val="000000"/>
                </a:solidFill>
              </a:rPr>
              <a:t>12.2	Simple Alkanes (4)</a:t>
            </a:r>
            <a:endParaRPr lang="en-US" dirty="0"/>
          </a:p>
        </p:txBody>
      </p:sp>
      <p:sp>
        <p:nvSpPr>
          <p:cNvPr id="7" name="Content Placeholder 6">
            <a:extLst>
              <a:ext uri="{FF2B5EF4-FFF2-40B4-BE49-F238E27FC236}">
                <a16:creationId xmlns:a16="http://schemas.microsoft.com/office/drawing/2014/main" id="{D55EE55B-213C-44B1-8945-D7514C90B383}"/>
              </a:ext>
            </a:extLst>
          </p:cNvPr>
          <p:cNvSpPr>
            <a:spLocks noGrp="1"/>
          </p:cNvSpPr>
          <p:nvPr>
            <p:ph sz="quarter" idx="13"/>
          </p:nvPr>
        </p:nvSpPr>
        <p:spPr>
          <a:xfrm>
            <a:off x="642003" y="794597"/>
            <a:ext cx="7786687" cy="935930"/>
          </a:xfrm>
        </p:spPr>
        <p:txBody>
          <a:bodyPr/>
          <a:lstStyle/>
          <a:p>
            <a:pPr marL="514350" lvl="0" indent="-514350" algn="ctr">
              <a:buFont typeface="+mj-lt"/>
              <a:buAutoNum type="alphaUcPeriod"/>
            </a:pPr>
            <a:r>
              <a:rPr lang="en-US" altLang="en-US" sz="2800" b="1" dirty="0">
                <a:solidFill>
                  <a:srgbClr val="000000"/>
                </a:solidFill>
              </a:rPr>
              <a:t>Acyclic Alkanes Having Fewer than Five Carbons</a:t>
            </a:r>
            <a:endParaRPr lang="en-US" dirty="0">
              <a:solidFill>
                <a:prstClr val="black"/>
              </a:solidFill>
            </a:endParaRPr>
          </a:p>
        </p:txBody>
      </p:sp>
      <p:sp>
        <p:nvSpPr>
          <p:cNvPr id="8" name="Content Placeholder 6">
            <a:extLst>
              <a:ext uri="{FF2B5EF4-FFF2-40B4-BE49-F238E27FC236}">
                <a16:creationId xmlns:a16="http://schemas.microsoft.com/office/drawing/2014/main" id="{C621E5DE-49B2-4F17-9877-965DB8933586}"/>
              </a:ext>
            </a:extLst>
          </p:cNvPr>
          <p:cNvSpPr>
            <a:spLocks noGrp="1"/>
          </p:cNvSpPr>
          <p:nvPr>
            <p:ph sz="quarter" idx="14"/>
          </p:nvPr>
        </p:nvSpPr>
        <p:spPr>
          <a:xfrm>
            <a:off x="1299394" y="1793211"/>
            <a:ext cx="6975871" cy="1008062"/>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The following two representations of </a:t>
            </a:r>
            <a:r>
              <a:rPr lang="en-US" altLang="en-US" sz="2400" b="1" kern="1200" dirty="0">
                <a:solidFill>
                  <a:srgbClr val="3366FF"/>
                </a:solidFill>
                <a:latin typeface="Arial" charset="0"/>
                <a:cs typeface="+mn-cs"/>
              </a:rPr>
              <a:t>propane </a:t>
            </a:r>
            <a:r>
              <a:rPr lang="en-US" altLang="en-US" sz="2400" b="1" kern="1200" dirty="0">
                <a:solidFill>
                  <a:prstClr val="black"/>
                </a:solidFill>
                <a:latin typeface="Arial" charset="0"/>
                <a:cs typeface="+mn-cs"/>
              </a:rPr>
              <a:t>are </a:t>
            </a:r>
            <a:r>
              <a:rPr lang="en-US" altLang="en-US" sz="2400" b="1" kern="1200" dirty="0">
                <a:solidFill>
                  <a:srgbClr val="3366FF"/>
                </a:solidFill>
                <a:latin typeface="Arial" charset="0"/>
                <a:cs typeface="+mn-cs"/>
              </a:rPr>
              <a:t>equivalent</a:t>
            </a:r>
            <a:r>
              <a:rPr lang="en-US" altLang="en-US" sz="2400" b="1" kern="1200" dirty="0">
                <a:solidFill>
                  <a:prstClr val="black"/>
                </a:solidFill>
                <a:latin typeface="Arial" charset="0"/>
                <a:cs typeface="+mn-cs"/>
              </a:rPr>
              <a:t>:</a:t>
            </a:r>
          </a:p>
        </p:txBody>
      </p:sp>
      <p:pic>
        <p:nvPicPr>
          <p:cNvPr id="8198" name="Picture 8" descr="The three carbons of propane are drawn in a horizontal row and with a bend. Both structures are equivalent. Enough hydrogens are added to give each carbon four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838450"/>
            <a:ext cx="49688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8">
            <a:extLst>
              <a:ext uri="{FF2B5EF4-FFF2-40B4-BE49-F238E27FC236}">
                <a16:creationId xmlns:a16="http://schemas.microsoft.com/office/drawing/2014/main" id="{291F2378-BF74-4061-8FD9-6C162F75AF1D}"/>
              </a:ext>
            </a:extLst>
          </p:cNvPr>
          <p:cNvSpPr>
            <a:spLocks noGrp="1"/>
          </p:cNvSpPr>
          <p:nvPr>
            <p:ph sz="quarter" idx="15"/>
          </p:nvPr>
        </p:nvSpPr>
        <p:spPr>
          <a:xfrm>
            <a:off x="1300931" y="5349716"/>
            <a:ext cx="7380287" cy="815588"/>
          </a:xfrm>
        </p:spPr>
        <p:txBody>
          <a:bodyPr/>
          <a:lstStyle/>
          <a:p>
            <a:pPr marL="0" lvl="0" indent="0" eaLnBrk="1" hangingPunct="1">
              <a:spcBef>
                <a:spcPct val="0"/>
              </a:spcBef>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bends </a:t>
            </a:r>
            <a:r>
              <a:rPr lang="en-US" altLang="en-US" sz="2400" b="1" kern="1200" dirty="0">
                <a:solidFill>
                  <a:prstClr val="black"/>
                </a:solidFill>
                <a:latin typeface="Arial" charset="0"/>
                <a:cs typeface="+mn-cs"/>
              </a:rPr>
              <a:t>in a carbon chain </a:t>
            </a:r>
            <a:r>
              <a:rPr lang="en-US" altLang="en-US" sz="2400" b="1" kern="1200" dirty="0">
                <a:solidFill>
                  <a:srgbClr val="3366FF"/>
                </a:solidFill>
                <a:latin typeface="Arial" charset="0"/>
                <a:cs typeface="+mn-cs"/>
              </a:rPr>
              <a:t>don’</a:t>
            </a:r>
            <a:r>
              <a:rPr lang="en-US" altLang="ja-JP" sz="2400" b="1" kern="1200" dirty="0">
                <a:solidFill>
                  <a:srgbClr val="3366FF"/>
                </a:solidFill>
                <a:latin typeface="Arial" charset="0"/>
                <a:cs typeface="+mn-cs"/>
              </a:rPr>
              <a:t>t matter </a:t>
            </a:r>
            <a:r>
              <a:rPr lang="en-US" altLang="ja-JP" sz="2400" b="1" kern="1200" dirty="0">
                <a:solidFill>
                  <a:prstClr val="black"/>
                </a:solidFill>
                <a:latin typeface="Arial" charset="0"/>
                <a:cs typeface="+mn-cs"/>
              </a:rPr>
              <a:t>when it</a:t>
            </a:r>
            <a:r>
              <a:rPr lang="en-US" altLang="en-US" sz="2400" b="1" kern="1200" dirty="0">
                <a:solidFill>
                  <a:prstClr val="black"/>
                </a:solidFill>
                <a:latin typeface="Arial" charset="0"/>
                <a:cs typeface="+mn-cs"/>
              </a:rPr>
              <a:t> comes to identifying different compounds.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DCDA-8926-469D-AB2E-5C5E5131B082}"/>
              </a:ext>
            </a:extLst>
          </p:cNvPr>
          <p:cNvSpPr>
            <a:spLocks noGrp="1"/>
          </p:cNvSpPr>
          <p:nvPr>
            <p:ph type="title"/>
          </p:nvPr>
        </p:nvSpPr>
        <p:spPr>
          <a:xfrm>
            <a:off x="2124607" y="350678"/>
            <a:ext cx="4914985" cy="520524"/>
          </a:xfrm>
        </p:spPr>
        <p:txBody>
          <a:bodyPr/>
          <a:lstStyle/>
          <a:p>
            <a:r>
              <a:rPr lang="en-US" altLang="en-US" sz="3200" b="1" dirty="0">
                <a:solidFill>
                  <a:srgbClr val="000000"/>
                </a:solidFill>
              </a:rPr>
              <a:t>12.2	Simple Alkanes (5)</a:t>
            </a:r>
            <a:endParaRPr lang="en-US" dirty="0"/>
          </a:p>
        </p:txBody>
      </p:sp>
      <p:sp>
        <p:nvSpPr>
          <p:cNvPr id="12" name="Content Placeholder 6">
            <a:extLst>
              <a:ext uri="{FF2B5EF4-FFF2-40B4-BE49-F238E27FC236}">
                <a16:creationId xmlns:a16="http://schemas.microsoft.com/office/drawing/2014/main" id="{EC1E0792-E58E-408F-BAC3-7A821982AB89}"/>
              </a:ext>
            </a:extLst>
          </p:cNvPr>
          <p:cNvSpPr>
            <a:spLocks noGrp="1"/>
          </p:cNvSpPr>
          <p:nvPr>
            <p:ph sz="quarter" idx="13"/>
          </p:nvPr>
        </p:nvSpPr>
        <p:spPr>
          <a:xfrm>
            <a:off x="689919" y="804460"/>
            <a:ext cx="7775575" cy="1007938"/>
          </a:xfrm>
        </p:spPr>
        <p:txBody>
          <a:bodyPr/>
          <a:lstStyle/>
          <a:p>
            <a:pPr marL="457200" lvl="0" indent="-457200" algn="ctr">
              <a:buFont typeface="+mj-lt"/>
              <a:buAutoNum type="alphaUcPeriod"/>
            </a:pPr>
            <a:r>
              <a:rPr lang="en-US" altLang="en-US" sz="2800" b="1" dirty="0">
                <a:solidFill>
                  <a:srgbClr val="000000"/>
                </a:solidFill>
              </a:rPr>
              <a:t>Acyclic Alkanes Having Fewer than Five Carbons</a:t>
            </a:r>
            <a:endParaRPr lang="en-US" dirty="0">
              <a:solidFill>
                <a:prstClr val="black"/>
              </a:solidFill>
            </a:endParaRPr>
          </a:p>
        </p:txBody>
      </p:sp>
      <p:sp>
        <p:nvSpPr>
          <p:cNvPr id="13" name="Content Placeholder 6">
            <a:extLst>
              <a:ext uri="{FF2B5EF4-FFF2-40B4-BE49-F238E27FC236}">
                <a16:creationId xmlns:a16="http://schemas.microsoft.com/office/drawing/2014/main" id="{6619620E-BACF-43CB-9B63-63ED850F4B4F}"/>
              </a:ext>
            </a:extLst>
          </p:cNvPr>
          <p:cNvSpPr>
            <a:spLocks noGrp="1"/>
          </p:cNvSpPr>
          <p:nvPr>
            <p:ph sz="quarter" idx="14"/>
          </p:nvPr>
        </p:nvSpPr>
        <p:spPr>
          <a:xfrm>
            <a:off x="919194" y="1747466"/>
            <a:ext cx="7399126" cy="1008062"/>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cs typeface="+mn-cs"/>
              </a:rPr>
              <a:t>Butane </a:t>
            </a:r>
            <a:r>
              <a:rPr lang="en-US" altLang="en-US" sz="2400" b="1" kern="1200" dirty="0">
                <a:solidFill>
                  <a:prstClr val="black"/>
                </a:solidFill>
                <a:latin typeface="Arial" charset="0"/>
                <a:cs typeface="+mn-cs"/>
              </a:rPr>
              <a:t>is a </a:t>
            </a:r>
            <a:r>
              <a:rPr lang="en-US" altLang="en-US" sz="2400" b="1" kern="1200" dirty="0">
                <a:solidFill>
                  <a:srgbClr val="3366FF"/>
                </a:solidFill>
                <a:latin typeface="Arial" charset="0"/>
                <a:cs typeface="+mn-cs"/>
              </a:rPr>
              <a:t>four</a:t>
            </a:r>
            <a:r>
              <a:rPr lang="en-US" altLang="en-US" sz="2400" b="1" kern="1200" dirty="0">
                <a:solidFill>
                  <a:prstClr val="black"/>
                </a:solidFill>
                <a:latin typeface="Arial" charset="0"/>
                <a:cs typeface="+mn-cs"/>
              </a:rPr>
              <a:t>-carbon alkane. Four carbons can be a </a:t>
            </a:r>
            <a:r>
              <a:rPr lang="en-US" altLang="en-US" sz="2400" b="1" kern="1200" dirty="0">
                <a:solidFill>
                  <a:srgbClr val="3366FF"/>
                </a:solidFill>
                <a:latin typeface="Arial" charset="0"/>
                <a:cs typeface="+mn-cs"/>
              </a:rPr>
              <a:t>straight-chain </a:t>
            </a:r>
            <a:r>
              <a:rPr lang="en-US" altLang="en-US" sz="2400" b="1" kern="1200" dirty="0">
                <a:solidFill>
                  <a:prstClr val="black"/>
                </a:solidFill>
                <a:latin typeface="Arial" charset="0"/>
                <a:cs typeface="+mn-cs"/>
              </a:rPr>
              <a:t>or </a:t>
            </a:r>
            <a:r>
              <a:rPr lang="en-US" altLang="en-US" sz="2400" b="1" kern="1200" dirty="0">
                <a:solidFill>
                  <a:srgbClr val="3366FF"/>
                </a:solidFill>
                <a:latin typeface="Arial" charset="0"/>
                <a:cs typeface="+mn-cs"/>
              </a:rPr>
              <a:t>branched-chain alkane</a:t>
            </a:r>
            <a:r>
              <a:rPr lang="en-US" altLang="en-US" sz="2400" b="1" kern="1200" dirty="0">
                <a:solidFill>
                  <a:prstClr val="black"/>
                </a:solidFill>
                <a:latin typeface="Arial" charset="0"/>
                <a:cs typeface="+mn-cs"/>
              </a:rPr>
              <a:t>.</a:t>
            </a:r>
          </a:p>
        </p:txBody>
      </p:sp>
      <p:pic>
        <p:nvPicPr>
          <p:cNvPr id="5" name="Picture 4" descr="Condensed and structural formula of butane: four carbons are joined together with single bonds and enough hydrogens are added to give each carbon four bonds.">
            <a:extLst>
              <a:ext uri="{FF2B5EF4-FFF2-40B4-BE49-F238E27FC236}">
                <a16:creationId xmlns:a16="http://schemas.microsoft.com/office/drawing/2014/main" id="{246F6BD9-57E0-44E7-8128-8B835BEF7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48" t="42222" r="57088" b="5093"/>
          <a:stretch/>
        </p:blipFill>
        <p:spPr>
          <a:xfrm>
            <a:off x="1558886" y="2895580"/>
            <a:ext cx="2365041" cy="3613171"/>
          </a:xfrm>
          <a:prstGeom prst="rect">
            <a:avLst/>
          </a:prstGeom>
        </p:spPr>
      </p:pic>
      <p:pic>
        <p:nvPicPr>
          <p:cNvPr id="9" name="Picture 8" descr="Structural and condensed formula for Isobutane, (CH3)3CH: It has three carbon atoms in a row and one carbon bonded to the middle carbon.">
            <a:extLst>
              <a:ext uri="{FF2B5EF4-FFF2-40B4-BE49-F238E27FC236}">
                <a16:creationId xmlns:a16="http://schemas.microsoft.com/office/drawing/2014/main" id="{4DE78447-9BE7-46A6-9F32-4F5F7D00C5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70" t="40178" r="9989" b="5093"/>
          <a:stretch/>
        </p:blipFill>
        <p:spPr>
          <a:xfrm>
            <a:off x="5190994" y="2755404"/>
            <a:ext cx="3039559" cy="37533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68D69-F3CF-4CB8-9C39-1C71F0E17459}"/>
              </a:ext>
            </a:extLst>
          </p:cNvPr>
          <p:cNvSpPr>
            <a:spLocks noGrp="1"/>
          </p:cNvSpPr>
          <p:nvPr>
            <p:ph type="title"/>
          </p:nvPr>
        </p:nvSpPr>
        <p:spPr>
          <a:xfrm>
            <a:off x="2030883" y="343776"/>
            <a:ext cx="5109935" cy="533219"/>
          </a:xfrm>
        </p:spPr>
        <p:txBody>
          <a:bodyPr/>
          <a:lstStyle/>
          <a:p>
            <a:r>
              <a:rPr lang="en-US" altLang="en-US" sz="3200" b="1" dirty="0">
                <a:solidFill>
                  <a:srgbClr val="000000"/>
                </a:solidFill>
              </a:rPr>
              <a:t>12.2	Simple Alkanes (6)</a:t>
            </a:r>
            <a:endParaRPr lang="en-US" dirty="0"/>
          </a:p>
        </p:txBody>
      </p:sp>
      <p:sp>
        <p:nvSpPr>
          <p:cNvPr id="9" name="Content Placeholder 6">
            <a:extLst>
              <a:ext uri="{FF2B5EF4-FFF2-40B4-BE49-F238E27FC236}">
                <a16:creationId xmlns:a16="http://schemas.microsoft.com/office/drawing/2014/main" id="{C5E0C325-551A-4D64-A5E2-0AB0E0284B32}"/>
              </a:ext>
            </a:extLst>
          </p:cNvPr>
          <p:cNvSpPr>
            <a:spLocks noGrp="1"/>
          </p:cNvSpPr>
          <p:nvPr>
            <p:ph sz="quarter" idx="13"/>
          </p:nvPr>
        </p:nvSpPr>
        <p:spPr>
          <a:xfrm>
            <a:off x="814935" y="796956"/>
            <a:ext cx="7529512" cy="835025"/>
          </a:xfrm>
        </p:spPr>
        <p:txBody>
          <a:bodyPr/>
          <a:lstStyle/>
          <a:p>
            <a:pPr marL="457200" lvl="0" indent="-457200" algn="ctr">
              <a:buFont typeface="+mj-lt"/>
              <a:buAutoNum type="alphaUcPeriod"/>
            </a:pPr>
            <a:r>
              <a:rPr lang="en-US" altLang="en-US" sz="2800" b="1" dirty="0">
                <a:solidFill>
                  <a:srgbClr val="000000"/>
                </a:solidFill>
              </a:rPr>
              <a:t>Acyclic Alkanes Having Fewer than Five Carbons</a:t>
            </a:r>
            <a:endParaRPr lang="en-US" dirty="0">
              <a:solidFill>
                <a:prstClr val="black"/>
              </a:solidFill>
            </a:endParaRPr>
          </a:p>
        </p:txBody>
      </p:sp>
      <p:sp>
        <p:nvSpPr>
          <p:cNvPr id="10" name="Content Placeholder 6">
            <a:extLst>
              <a:ext uri="{FF2B5EF4-FFF2-40B4-BE49-F238E27FC236}">
                <a16:creationId xmlns:a16="http://schemas.microsoft.com/office/drawing/2014/main" id="{13754430-10F0-42C2-ADB4-FD482AF12229}"/>
              </a:ext>
            </a:extLst>
          </p:cNvPr>
          <p:cNvSpPr>
            <a:spLocks noGrp="1"/>
          </p:cNvSpPr>
          <p:nvPr>
            <p:ph sz="quarter" idx="14"/>
          </p:nvPr>
        </p:nvSpPr>
        <p:spPr>
          <a:xfrm>
            <a:off x="1052513" y="1700808"/>
            <a:ext cx="7278079" cy="2880717"/>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cs typeface="+mn-cs"/>
              </a:rPr>
              <a:t>Butane and isobutane are </a:t>
            </a:r>
            <a:r>
              <a:rPr lang="en-US" altLang="en-US" sz="2400" b="1" kern="1200" dirty="0">
                <a:solidFill>
                  <a:srgbClr val="3366FF"/>
                </a:solidFill>
                <a:latin typeface="Arial" charset="0"/>
                <a:cs typeface="+mn-cs"/>
              </a:rPr>
              <a:t>isomers </a:t>
            </a:r>
            <a:r>
              <a:rPr lang="en-US" altLang="en-US" sz="2400" b="1" kern="1200" dirty="0">
                <a:solidFill>
                  <a:prstClr val="black"/>
                </a:solidFill>
                <a:latin typeface="Arial" charset="0"/>
                <a:cs typeface="+mn-cs"/>
              </a:rPr>
              <a:t>of each other.</a:t>
            </a:r>
          </a:p>
          <a:p>
            <a:pPr marL="0" lvl="0" indent="0" eaLnBrk="1" hangingPunct="1">
              <a:spcBef>
                <a:spcPct val="0"/>
              </a:spcBef>
              <a:spcAft>
                <a:spcPts val="1500"/>
              </a:spcAft>
              <a:buNone/>
            </a:pPr>
            <a:r>
              <a:rPr lang="en-US" altLang="en-US" sz="2400" b="1" kern="1200" dirty="0">
                <a:solidFill>
                  <a:prstClr val="black"/>
                </a:solidFill>
                <a:latin typeface="Arial" charset="0"/>
                <a:cs typeface="+mn-cs"/>
              </a:rPr>
              <a:t>Isomers are two </a:t>
            </a:r>
            <a:r>
              <a:rPr lang="en-US" altLang="en-US" sz="2400" b="1" kern="1200" dirty="0">
                <a:solidFill>
                  <a:srgbClr val="3366FF"/>
                </a:solidFill>
                <a:latin typeface="Arial" charset="0"/>
                <a:cs typeface="+mn-cs"/>
              </a:rPr>
              <a:t>different </a:t>
            </a:r>
            <a:r>
              <a:rPr lang="en-US" altLang="en-US" sz="2400" b="1" kern="1200" dirty="0">
                <a:solidFill>
                  <a:prstClr val="black"/>
                </a:solidFill>
                <a:latin typeface="Arial" charset="0"/>
                <a:cs typeface="+mn-cs"/>
              </a:rPr>
              <a:t>compounds with the </a:t>
            </a:r>
            <a:r>
              <a:rPr lang="en-US" altLang="en-US" sz="2400" b="1" kern="1200" dirty="0">
                <a:solidFill>
                  <a:srgbClr val="3366FF"/>
                </a:solidFill>
                <a:latin typeface="Arial" charset="0"/>
                <a:cs typeface="+mn-cs"/>
              </a:rPr>
              <a:t>same molecular formula</a:t>
            </a:r>
            <a:r>
              <a:rPr lang="en-US" altLang="en-US" sz="2400" b="1" kern="1200" dirty="0">
                <a:solidFill>
                  <a:prstClr val="black"/>
                </a:solidFill>
                <a:latin typeface="Arial" charset="0"/>
                <a:cs typeface="+mn-cs"/>
              </a:rPr>
              <a:t>.</a:t>
            </a:r>
          </a:p>
          <a:p>
            <a:pPr marL="0" lvl="0" indent="0" eaLnBrk="1" hangingPunct="1">
              <a:spcBef>
                <a:spcPct val="0"/>
              </a:spcBef>
              <a:spcAft>
                <a:spcPts val="1500"/>
              </a:spcAft>
              <a:buClr>
                <a:prstClr val="black"/>
              </a:buClr>
              <a:buNone/>
            </a:pPr>
            <a:r>
              <a:rPr lang="en-US" altLang="en-US" sz="2400" b="1" kern="1200" dirty="0">
                <a:solidFill>
                  <a:srgbClr val="3366FF"/>
                </a:solidFill>
                <a:latin typeface="Arial" charset="0"/>
                <a:cs typeface="+mn-cs"/>
              </a:rPr>
              <a:t>Constitutional isomers </a:t>
            </a:r>
            <a:r>
              <a:rPr lang="en-US" altLang="en-US" sz="2400" b="1" kern="1200" dirty="0">
                <a:solidFill>
                  <a:prstClr val="black"/>
                </a:solidFill>
                <a:latin typeface="Arial" charset="0"/>
                <a:cs typeface="+mn-cs"/>
              </a:rPr>
              <a:t>differ in the way the atoms are </a:t>
            </a:r>
            <a:r>
              <a:rPr lang="en-US" altLang="en-US" sz="2400" b="1" kern="1200" dirty="0">
                <a:solidFill>
                  <a:srgbClr val="3366FF"/>
                </a:solidFill>
                <a:latin typeface="Arial" charset="0"/>
                <a:cs typeface="+mn-cs"/>
              </a:rPr>
              <a:t>connected</a:t>
            </a:r>
            <a:r>
              <a:rPr lang="en-US" altLang="en-US" sz="2400" b="1" kern="1200" dirty="0">
                <a:solidFill>
                  <a:prstClr val="black"/>
                </a:solidFill>
                <a:latin typeface="Arial" charset="0"/>
                <a:cs typeface="+mn-cs"/>
              </a:rPr>
              <a:t> to each other.</a:t>
            </a:r>
          </a:p>
          <a:p>
            <a:pPr marL="0" lvl="0" indent="0" eaLnBrk="1" hangingPunct="1">
              <a:spcBef>
                <a:spcPct val="0"/>
              </a:spcBef>
              <a:spcAft>
                <a:spcPts val="1500"/>
              </a:spcAft>
              <a:buNone/>
            </a:pPr>
            <a:r>
              <a:rPr lang="en-US" altLang="en-US" sz="2400" b="1" kern="1200" dirty="0">
                <a:solidFill>
                  <a:prstClr val="black"/>
                </a:solidFill>
                <a:latin typeface="Arial" charset="0"/>
                <a:cs typeface="+mn-cs"/>
              </a:rPr>
              <a:t>Another example of constitutional isomers:</a:t>
            </a:r>
          </a:p>
        </p:txBody>
      </p:sp>
      <p:pic>
        <p:nvPicPr>
          <p:cNvPr id="18439" name="Picture 10" descr="Structural formula of ethanol (CH3CH2OH) and dimethyl ether (CH3OCH3): these are constitutional isomers with different functional groups: CH3CH2OH is an alcohol and CH3OCH3 is an 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4581525"/>
            <a:ext cx="43894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9"/>
  <p:tag name="MMPROD_UIDATA" val="&lt;database version=&quot;6.0&quot;&gt;&lt;object type=&quot;1&quot; unique_id=&quot;10001&quot;&gt;&lt;object type=&quot;8&quot; unique_id=&quot;13072&quot;&gt;&lt;/object&gt;&lt;object type=&quot;2&quot; unique_id=&quot;13073&quot;&gt;&lt;object type=&quot;3&quot; unique_id=&quot;13074&quot;&gt;&lt;property id=&quot;20148&quot; value=&quot;5&quot;/&gt;&lt;property id=&quot;20300&quot; value=&quot;Slide 1&quot;/&gt;&lt;property id=&quot;20307&quot; value=&quot;301&quot;/&gt;&lt;/object&gt;&lt;object type=&quot;3&quot; unique_id=&quot;13075&quot;&gt;&lt;property id=&quot;20148&quot; value=&quot;5&quot;/&gt;&lt;property id=&quot;20300&quot; value=&quot;Slide 2 - &amp;quot;Alkanes&amp;#x0D;&amp;#x0A;Introduction&amp;quot;&quot;/&gt;&lt;property id=&quot;20307&quot; value=&quot;257&quot;/&gt;&lt;/object&gt;&lt;object type=&quot;3&quot; unique_id=&quot;13076&quot;&gt;&lt;property id=&quot;20148&quot; value=&quot;5&quot;/&gt;&lt;property id=&quot;20300&quot; value=&quot;Slide 3 - &amp;quot;Alkanes&amp;#x0D;&amp;#x0A;Introduction&amp;quot;&quot;/&gt;&lt;property id=&quot;20307&quot; value=&quot;258&quot;/&gt;&lt;/object&gt;&lt;object type=&quot;3&quot; unique_id=&quot;13077&quot;&gt;&lt;property id=&quot;20148&quot; value=&quot;5&quot;/&gt;&lt;property id=&quot;20300&quot; value=&quot;Slide 4 - &amp;quot;Simple Alkanes&amp;#x0D;&amp;#x0A;Acyclic Alkanes Having&amp;#x0D;&amp;#x0A;Fewer than Five Carbons&amp;quot;&quot;/&gt;&lt;property id=&quot;20307&quot; value=&quot;259&quot;/&gt;&lt;/object&gt;&lt;object type=&quot;3&quot; unique_id=&quot;13078&quot;&gt;&lt;property id=&quot;20148&quot; value=&quot;5&quot;/&gt;&lt;property id=&quot;20300&quot; value=&quot;Slide 5 - &amp;quot;Simple Alkanes&amp;#x0D;&amp;#x0A;Acyclic Alkanes Having&amp;#x0D;&amp;#x0A;Fewer than Five Carbons&amp;quot;&quot;/&gt;&lt;property id=&quot;20307&quot; value=&quot;260&quot;/&gt;&lt;/object&gt;&lt;object type=&quot;3&quot; unique_id=&quot;13079&quot;&gt;&lt;property id=&quot;20148&quot; value=&quot;5&quot;/&gt;&lt;property id=&quot;20300&quot; value=&quot;Slide 6 - &amp;quot;Simple Alkanes&amp;#x0D;&amp;#x0A;Acyclic Alkanes Having Fewer than Five Carbons&amp;quot;&quot;/&gt;&lt;property id=&quot;20307&quot; value=&quot;261&quot;/&gt;&lt;/object&gt;&lt;object type=&quot;3&quot; unique_id=&quot;13080&quot;&gt;&lt;property id=&quot;20148&quot; value=&quot;5&quot;/&gt;&lt;property id=&quot;20300&quot; value=&quot;Slide 7 - &amp;quot;Simple Alkanes&amp;#x0D;&amp;#x0A;Acyclic Alkanes Having&amp;#x0D;&amp;#x0A;Fewer than Five Carbons&amp;quot;&quot;/&gt;&lt;property id=&quot;20307&quot; value=&quot;262&quot;/&gt;&lt;/object&gt;&lt;object type=&quot;3&quot; unique_id=&quot;13081&quot;&gt;&lt;property id=&quot;20148&quot; value=&quot;5&quot;/&gt;&lt;property id=&quot;20300&quot; value=&quot;Slide 8 - &amp;quot;Simple Alkanes&amp;#x0D;&amp;#x0A;Acyclic Alkanes Having&amp;#x0D;&amp;#x0A;Fewer than Five Carbons&amp;quot;&quot;/&gt;&lt;property id=&quot;20307&quot; value=&quot;263&quot;/&gt;&lt;/object&gt;&lt;object type=&quot;3&quot; unique_id=&quot;13082&quot;&gt;&lt;property id=&quot;20148&quot; value=&quot;5&quot;/&gt;&lt;property id=&quot;20300&quot; value=&quot;Slide 9 - &amp;quot;Simple Alkanes&amp;#x0D;&amp;#x0A;Acyclic Alkanes Having Fewer than Five Carbons&amp;quot;&quot;/&gt;&lt;property id=&quot;20307&quot; value=&quot;264&quot;/&gt;&lt;/object&gt;&lt;object type=&quot;3&quot; unique_id=&quot;13083&quot;&gt;&lt;property id=&quot;20148&quot; value=&quot;5&quot;/&gt;&lt;property id=&quot;20300&quot; value=&quot;Slide 10 - &amp;quot;Simple Alkanes&amp;#x0D;&amp;#x0A;Acyclic Alkanes Having Five or More Carbons&amp;quot;&quot;/&gt;&lt;property id=&quot;20307&quot; value=&quot;265&quot;/&gt;&lt;/object&gt;&lt;object type=&quot;3&quot; unique_id=&quot;13084&quot;&gt;&lt;property id=&quot;20148&quot; value=&quot;5&quot;/&gt;&lt;property id=&quot;20300&quot; value=&quot;Slide 11 - &amp;quot;Simple Alkanes&amp;#x0D;&amp;#x0A;Acyclic Alkanes Having Five or More Carbons&amp;quot;&quot;/&gt;&lt;property id=&quot;20307&quot; value=&quot;266&quot;/&gt;&lt;/object&gt;&lt;object type=&quot;3&quot; unique_id=&quot;13085&quot;&gt;&lt;property id=&quot;20148&quot; value=&quot;5&quot;/&gt;&lt;property id=&quot;20300&quot; value=&quot;Slide 12 - &amp;quot;Simple Alkanes&amp;#x0D;&amp;#x0A;Classifying Carbon Atoms&amp;quot;&quot;/&gt;&lt;property id=&quot;20307&quot; value=&quot;267&quot;/&gt;&lt;/object&gt;&lt;object type=&quot;3&quot; unique_id=&quot;13086&quot;&gt;&lt;property id=&quot;20148&quot; value=&quot;5&quot;/&gt;&lt;property id=&quot;20300&quot; value=&quot;Slide 13 - &amp;quot;Simple Alkanes&amp;#x0D;&amp;#x0A;Bond Rotation and Skeletal Structures for&amp;#x0D;&amp;#x0A;Acyclic Alkanes&amp;quot;&quot;/&gt;&lt;property id=&quot;20307&quot; value=&quot;268&quot;/&gt;&lt;/object&gt;&lt;object type=&quot;3&quot; unique_id=&quot;13087&quot;&gt;&lt;property id=&quot;20148&quot; value=&quot;5&quot;/&gt;&lt;property id=&quot;20300&quot; value=&quot;Slide 14 - &amp;quot;Simple Alkanes&amp;#x0D;&amp;#x0A;Bond Rotation and Skeletal Structures for&amp;#x0D;&amp;#x0A;Acyclic Alkanes&amp;quot;&quot;/&gt;&lt;property id=&quot;20307&quot; value=&quot;269&quot;/&gt;&lt;/object&gt;&lt;object type=&quot;3&quot; unique_id=&quot;13088&quot;&gt;&lt;property id=&quot;20148&quot; value=&quot;5&quot;/&gt;&lt;property id=&quot;20300&quot; value=&quot;Slide 15 - &amp;quot;Simple Alkanes&amp;#x0D;&amp;#x0A;Bond Rotation and Skeletal Structures for&amp;#x0D;&amp;#x0A;Acyclic Alkanes.&amp;quot;&quot;/&gt;&lt;property id=&quot;20307&quot; value=&quot;270&quot;/&gt;&lt;/object&gt;&lt;object type=&quot;3&quot; unique_id=&quot;13089&quot;&gt;&lt;property id=&quot;20148&quot; value=&quot;5&quot;/&gt;&lt;property id=&quot;20300&quot; value=&quot;Slide 16 - &amp;quot;An Introduction to Nomenclature&amp;#x0D;&amp;#x0A;The IUPAC System of Nomenclature&amp;quot;&quot;/&gt;&lt;property id=&quot;20307&quot; value=&quot;271&quot;/&gt;&lt;/object&gt;&lt;object type=&quot;3&quot; unique_id=&quot;13090&quot;&gt;&lt;property id=&quot;20148&quot; value=&quot;5&quot;/&gt;&lt;property id=&quot;20300&quot; value=&quot;Slide 17 - &amp;quot;Focus on Health and Medicine&amp;#x0D;&amp;#x0A;Naming New Drugs&amp;quot;&quot;/&gt;&lt;property id=&quot;20307&quot; value=&quot;300&quot;/&gt;&lt;/object&gt;&lt;object type=&quot;3&quot; unique_id=&quot;13091&quot;&gt;&lt;property id=&quot;20148&quot; value=&quot;5&quot;/&gt;&lt;property id=&quot;20300&quot; value=&quot;Slide 18 - &amp;quot;Alkane Nomenclature &amp;quot;&quot;/&gt;&lt;property id=&quot;20307&quot; value=&quot;272&quot;/&gt;&lt;/object&gt;&lt;object type=&quot;3&quot; unique_id=&quot;13092&quot;&gt;&lt;property id=&quot;20148&quot; value=&quot;5&quot;/&gt;&lt;property id=&quot;20300&quot; value=&quot;Slide 19 - &amp;quot;Alkane Nomenclature&amp;#x0D;&amp;#x0A;Naming Substituents&amp;quot;&quot;/&gt;&lt;property id=&quot;20307&quot; value=&quot;273&quot;/&gt;&lt;/object&gt;&lt;object type=&quot;3&quot; unique_id=&quot;13093&quot;&gt;&lt;property id=&quot;20148&quot; value=&quot;5&quot;/&gt;&lt;property id=&quot;20300&quot; value=&quot;Slide 20 - &amp;quot;Alkane Nomenclature&amp;#x0D;&amp;#x0A;Naming Substituents&amp;quot;&quot;/&gt;&lt;property id=&quot;20307&quot; value=&quot;274&quot;/&gt;&lt;/object&gt;&lt;object type=&quot;3&quot; unique_id=&quot;13094&quot;&gt;&lt;property id=&quot;20148&quot; value=&quot;5&quot;/&gt;&lt;property id=&quot;20300&quot; value=&quot;Slide 21 - &amp;quot;Alkane Nomenclature&amp;#x0D;&amp;#x0A;Naming Substituents&amp;quot;&quot;/&gt;&lt;property id=&quot;20307&quot; value=&quot;275&quot;/&gt;&lt;/object&gt;&lt;object type=&quot;3&quot; unique_id=&quot;13095&quot;&gt;&lt;property id=&quot;20148&quot; value=&quot;5&quot;/&gt;&lt;property id=&quot;20300&quot; value=&quot;Slide 22 - &amp;quot;Alkane Nomenclature&amp;#x0D;&amp;#x0A;Naming an Acyclic Alkane&amp;quot;&quot;/&gt;&lt;property id=&quot;20307&quot; value=&quot;276&quot;/&gt;&lt;/object&gt;&lt;object type=&quot;3&quot; unique_id=&quot;13096&quot;&gt;&lt;property id=&quot;20148&quot; value=&quot;5&quot;/&gt;&lt;property id=&quot;20300&quot; value=&quot;Slide 23 - &amp;quot;Alkane Nomenclature&amp;#x0D;&amp;#x0A;Naming an Acyclic Alkane&amp;quot;&quot;/&gt;&lt;property id=&quot;20307&quot; value=&quot;277&quot;/&gt;&lt;/object&gt;&lt;object type=&quot;3&quot; unique_id=&quot;13097&quot;&gt;&lt;property id=&quot;20148&quot; value=&quot;5&quot;/&gt;&lt;property id=&quot;20300&quot; value=&quot;Slide 24 - &amp;quot;Alkane Nomenclature&amp;#x0D;&amp;#x0A;Naming an Acyclic Alkane&amp;quot;&quot;/&gt;&lt;property id=&quot;20307&quot; value=&quot;278&quot;/&gt;&lt;/object&gt;&lt;object type=&quot;3&quot; unique_id=&quot;13098&quot;&gt;&lt;property id=&quot;20148&quot; value=&quot;5&quot;/&gt;&lt;property id=&quot;20300&quot; value=&quot;Slide 25 - &amp;quot;Alkane Nomenclature&amp;#x0D;&amp;#x0A;Naming an Acyclic Alkane&amp;quot;&quot;/&gt;&lt;property id=&quot;20307&quot; value=&quot;279&quot;/&gt;&lt;/object&gt;&lt;object type=&quot;3&quot; unique_id=&quot;13099&quot;&gt;&lt;property id=&quot;20148&quot; value=&quot;5&quot;/&gt;&lt;property id=&quot;20300&quot; value=&quot;Slide 26 - &amp;quot;Alkane Nomenclature&amp;#x0D;&amp;#x0A;Naming an Acyclic Alkane&amp;quot;&quot;/&gt;&lt;property id=&quot;20307&quot; value=&quot;280&quot;/&gt;&lt;/object&gt;&lt;object type=&quot;3&quot; unique_id=&quot;13100&quot;&gt;&lt;property id=&quot;20148&quot; value=&quot;5&quot;/&gt;&lt;property id=&quot;20300&quot; value=&quot;Slide 27 - &amp;quot;Alkane Nomenclature&amp;#x0D;&amp;#x0A;Naming an Acyclic Alkane&amp;quot;&quot;/&gt;&lt;property id=&quot;20307&quot; value=&quot;281&quot;/&gt;&lt;/object&gt;&lt;object type=&quot;3&quot; unique_id=&quot;13101&quot;&gt;&lt;property id=&quot;20148&quot; value=&quot;5&quot;/&gt;&lt;property id=&quot;20300&quot; value=&quot;Slide 28 - &amp;quot;Alkane Nomenclature&amp;#x0D;&amp;#x0A;Naming an Acyclic Alkane&amp;quot;&quot;/&gt;&lt;property id=&quot;20307&quot; value=&quot;282&quot;/&gt;&lt;/object&gt;&lt;object type=&quot;3&quot; unique_id=&quot;13102&quot;&gt;&lt;property id=&quot;20148&quot; value=&quot;5&quot;/&gt;&lt;property id=&quot;20300&quot; value=&quot;Slide 29 - &amp;quot;Alkane Nomenclature&amp;#x0D;&amp;#x0A;Naming an Acyclic Alkane&amp;quot;&quot;/&gt;&lt;property id=&quot;20307&quot; value=&quot;283&quot;/&gt;&lt;/object&gt;&lt;object type=&quot;3&quot; unique_id=&quot;13103&quot;&gt;&lt;property id=&quot;20148&quot; value=&quot;5&quot;/&gt;&lt;property id=&quot;20300&quot; value=&quot;Slide 30 - &amp;quot;Alkane Nomenclature&amp;#x0D;&amp;#x0A;Naming an Acyclic Alkane&amp;quot;&quot;/&gt;&lt;property id=&quot;20307&quot; value=&quot;284&quot;/&gt;&lt;/object&gt;&lt;object type=&quot;3&quot; unique_id=&quot;13104&quot;&gt;&lt;property id=&quot;20148&quot; value=&quot;5&quot;/&gt;&lt;property id=&quot;20300&quot; value=&quot;Slide 31 - &amp;quot;Alkane Nomenclature&amp;#x0D;&amp;#x0A;Naming an Acyclic Alkane&amp;quot;&quot;/&gt;&lt;property id=&quot;20307&quot; value=&quot;285&quot;/&gt;&lt;/object&gt;&lt;object type=&quot;3&quot; unique_id=&quot;13105&quot;&gt;&lt;property id=&quot;20148&quot; value=&quot;5&quot;/&gt;&lt;property id=&quot;20300&quot; value=&quot;Slide 32 - &amp;quot;Cycloalkanes&amp;#x0D;&amp;#x0A;Simple Cycloalkanes&amp;quot;&quot;/&gt;&lt;property id=&quot;20307&quot; value=&quot;286&quot;/&gt;&lt;/object&gt;&lt;object type=&quot;3&quot; unique_id=&quot;13106&quot;&gt;&lt;property id=&quot;20148&quot; value=&quot;5&quot;/&gt;&lt;property id=&quot;20300&quot; value=&quot;Slide 33 - &amp;quot;Cycloalkanes&amp;#x0D;&amp;#x0A;Simple Cycloalkanes&amp;quot;&quot;/&gt;&lt;property id=&quot;20307&quot; value=&quot;287&quot;/&gt;&lt;/object&gt;&lt;object type=&quot;3&quot; unique_id=&quot;13107&quot;&gt;&lt;property id=&quot;20148&quot; value=&quot;5&quot;/&gt;&lt;property id=&quot;20300&quot; value=&quot;Slide 34 - &amp;quot;Cycloalkanes&amp;#x0D;&amp;#x0A;Naming Cycloalkanes&amp;quot;&quot;/&gt;&lt;property id=&quot;20307&quot; value=&quot;288&quot;/&gt;&lt;/object&gt;&lt;object type=&quot;3&quot; unique_id=&quot;13108&quot;&gt;&lt;property id=&quot;20148&quot; value=&quot;5&quot;/&gt;&lt;property id=&quot;20300&quot; value=&quot;Slide 35 - &amp;quot;Cycloalkanes&amp;#x0D;&amp;#x0A;Naming Cycloalkanes&amp;quot;&quot;/&gt;&lt;property id=&quot;20307&quot; value=&quot;289&quot;/&gt;&lt;/object&gt;&lt;object type=&quot;3&quot; unique_id=&quot;13109&quot;&gt;&lt;property id=&quot;20148&quot; value=&quot;5&quot;/&gt;&lt;property id=&quot;20300&quot; value=&quot;Slide 36 - &amp;quot;Cycloalkanes&amp;#x0D;&amp;#x0A;Naming Cycloalkanes&amp;quot;&quot;/&gt;&lt;property id=&quot;20307&quot; value=&quot;290&quot;/&gt;&lt;/object&gt;&lt;object type=&quot;3&quot; unique_id=&quot;13110&quot;&gt;&lt;property id=&quot;20148&quot; value=&quot;5&quot;/&gt;&lt;property id=&quot;20300&quot; value=&quot;Slide 37 - &amp;quot;Cycloalkanes&amp;#x0D;&amp;#x0A;Naming Cycloalkanes&amp;quot;&quot;/&gt;&lt;property id=&quot;20307&quot; value=&quot;291&quot;/&gt;&lt;/object&gt;&lt;object type=&quot;3&quot; unique_id=&quot;13111&quot;&gt;&lt;property id=&quot;20148&quot; value=&quot;5&quot;/&gt;&lt;property id=&quot;20300&quot; value=&quot;Slide 38 - &amp;quot;Cycloalkanes&amp;#x0D;&amp;#x0A;Naming Cycloalkanes&amp;quot;&quot;/&gt;&lt;property id=&quot;20307&quot; value=&quot;292&quot;/&gt;&lt;/object&gt;&lt;object type=&quot;3&quot; unique_id=&quot;13112&quot;&gt;&lt;property id=&quot;20148&quot; value=&quot;5&quot;/&gt;&lt;property id=&quot;20300&quot; value=&quot;Slide 39 - &amp;quot;Cycloalkanes&amp;#x0D;&amp;#x0A;Naming Cycloalkanes&amp;quot;&quot;/&gt;&lt;property id=&quot;20307&quot; value=&quot;293&quot;/&gt;&lt;/object&gt;&lt;object type=&quot;3&quot; unique_id=&quot;13113&quot;&gt;&lt;property id=&quot;20148&quot; value=&quot;5&quot;/&gt;&lt;property id=&quot;20300&quot; value=&quot;Slide 40 - &amp;quot;Focus on the Environment&amp;#x0D;&amp;#x0A;Fossil Fuels&amp;quot;&quot;/&gt;&lt;property id=&quot;20307&quot; value=&quot;294&quot;/&gt;&lt;/object&gt;&lt;object type=&quot;3&quot; unique_id=&quot;13114&quot;&gt;&lt;property id=&quot;20148&quot; value=&quot;5&quot;/&gt;&lt;property id=&quot;20300&quot; value=&quot;Slide 41 - &amp;quot;Physical Properties&amp;quot;&quot;/&gt;&lt;property id=&quot;20307&quot; value=&quot;295&quot;/&gt;&lt;/object&gt;&lt;object type=&quot;3&quot; unique_id=&quot;13115&quot;&gt;&lt;property id=&quot;20148&quot; value=&quot;5&quot;/&gt;&lt;property id=&quot;20300&quot; value=&quot;Slide 42 - &amp;quot;Physical Properties&amp;quot;&quot;/&gt;&lt;property id=&quot;20307&quot; value=&quot;296&quot;/&gt;&lt;/object&gt;&lt;object type=&quot;3&quot; unique_id=&quot;13116&quot;&gt;&lt;property id=&quot;20148&quot; value=&quot;5&quot;/&gt;&lt;property id=&quot;20300&quot; value=&quot;Slide 43 - &amp;quot;Focus on the Environment&amp;#x0D;&amp;#x0A;Combustion&amp;quot;&quot;/&gt;&lt;property id=&quot;20307&quot; value=&quot;297&quot;/&gt;&lt;/object&gt;&lt;object type=&quot;3&quot; unique_id=&quot;13117&quot;&gt;&lt;property id=&quot;20148&quot; value=&quot;5&quot;/&gt;&lt;property id=&quot;20300&quot; value=&quot;Slide 44 - &amp;quot;Focus on the Environment&amp;#x0D;&amp;#x0A;Combustion&amp;quot;&quot;/&gt;&lt;property id=&quot;20307&quot; value=&quot;298&quot;/&gt;&lt;/object&gt;&lt;object type=&quot;3&quot; unique_id=&quot;13118&quot;&gt;&lt;property id=&quot;20148&quot; value=&quot;5&quot;/&gt;&lt;property id=&quot;20300&quot; value=&quot;Slide 45 - &amp;quot;Focus on the Environment&amp;#x0D;&amp;#x0A;Combustion&amp;quot;&quot;/&gt;&lt;property id=&quot;20307&quot; value=&quot;299&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McGraw.thmx</Template>
  <TotalTime>1844</TotalTime>
  <Words>1739</Words>
  <Application>Microsoft Office PowerPoint</Application>
  <PresentationFormat>On-screen Show (4:3)</PresentationFormat>
  <Paragraphs>322</Paragraphs>
  <Slides>50</Slides>
  <Notes>50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6" baseType="lpstr">
      <vt:lpstr>MS PGothic</vt:lpstr>
      <vt:lpstr>Arial</vt:lpstr>
      <vt:lpstr>Cambria Math</vt:lpstr>
      <vt:lpstr>McGraw</vt:lpstr>
      <vt:lpstr>Equation</vt:lpstr>
      <vt:lpstr>MathType 6.0 Equation</vt:lpstr>
      <vt:lpstr>Chapter 12</vt:lpstr>
      <vt:lpstr>12.1 Introduction (1)</vt:lpstr>
      <vt:lpstr>12.1 Introduction (2)</vt:lpstr>
      <vt:lpstr>12.2 Simple Alkanes (1)</vt:lpstr>
      <vt:lpstr>12.2 Simple Alkanes (2)</vt:lpstr>
      <vt:lpstr>12.2 Simple Alkanes (3)</vt:lpstr>
      <vt:lpstr>12.2 Simple Alkanes (4)</vt:lpstr>
      <vt:lpstr>12.2 Simple Alkanes (5)</vt:lpstr>
      <vt:lpstr>12.2 Simple Alkanes (6)</vt:lpstr>
      <vt:lpstr>12.2 Simple Alkanes (7)</vt:lpstr>
      <vt:lpstr>12.2 Simple Alkanes (8)</vt:lpstr>
      <vt:lpstr>12.2 Simple Alkanes (9)</vt:lpstr>
      <vt:lpstr>12.2 Simple Alkanes (10)</vt:lpstr>
      <vt:lpstr>12.2 Simple Alkanes (11)</vt:lpstr>
      <vt:lpstr>12.2 Simple Alkanes (12)</vt:lpstr>
      <vt:lpstr>12.3 An Introduction to Nomenclature (1)</vt:lpstr>
      <vt:lpstr>12.3 An Introduction to Nomenclature (2)</vt:lpstr>
      <vt:lpstr>12.4 Alkane Nomenclature (1) </vt:lpstr>
      <vt:lpstr>12.4 Alkane Nomenclature (2)</vt:lpstr>
      <vt:lpstr>12.4 Alkane Nomenclature (3)</vt:lpstr>
      <vt:lpstr>12.4 Alkane Nomenclature (4)</vt:lpstr>
      <vt:lpstr>12.4 Alkane Nomenclature (5)</vt:lpstr>
      <vt:lpstr>12.4 Alkane Nomenclature (6)</vt:lpstr>
      <vt:lpstr>12.4 Alkane Nomenclature (7)</vt:lpstr>
      <vt:lpstr>12.4 Alkane Nomenclature (8)</vt:lpstr>
      <vt:lpstr>12.4 Alkane Nomenclature (9)</vt:lpstr>
      <vt:lpstr>12.4 Alkane Nomenclature (10)</vt:lpstr>
      <vt:lpstr>12.4 Alkane Nomenclature (11)</vt:lpstr>
      <vt:lpstr>12.4 Alkane Nomenclature (12)</vt:lpstr>
      <vt:lpstr>12.4 Alkane Nomenclature (13)</vt:lpstr>
      <vt:lpstr>12.4 Alkane Nomenclature (14)</vt:lpstr>
      <vt:lpstr>12.4 Alkane Nomenclature (15)</vt:lpstr>
      <vt:lpstr>12.4 Alkane Nomenclature (16)</vt:lpstr>
      <vt:lpstr>12.4 Alkane Nomenclature (17)</vt:lpstr>
      <vt:lpstr>12.5 Cycloalkanes (1)</vt:lpstr>
      <vt:lpstr>12.5 Cycloalkanes (2)</vt:lpstr>
      <vt:lpstr>12.5 Cycloalkanes (3)</vt:lpstr>
      <vt:lpstr>12.5 Cycloalkanes (4)</vt:lpstr>
      <vt:lpstr>12.5 Cycloalkanes (5)</vt:lpstr>
      <vt:lpstr>12.5 Cycloalkanes (6)</vt:lpstr>
      <vt:lpstr>12.5 Cycloalkanes (7)</vt:lpstr>
      <vt:lpstr>12.5 Cycloalkanes (8)</vt:lpstr>
      <vt:lpstr>12.6 Focus on the Environment Fossil Fuels (1)</vt:lpstr>
      <vt:lpstr>12.6 Focus on the Environment Fossil Fuels (2)</vt:lpstr>
      <vt:lpstr>12.7 Physical Properties (1)</vt:lpstr>
      <vt:lpstr>12.7 Physical Properties (2)</vt:lpstr>
      <vt:lpstr>12.8 Focus on the Environment Combustion (1)</vt:lpstr>
      <vt:lpstr>12.8 Focus on the Environment Combustion (2)</vt:lpstr>
      <vt:lpstr>12.8 Focus on the Environment Combustion (3)</vt:lpstr>
      <vt:lpstr>12.9 Halogenation of Alkanes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Microsoft Office User</dc:creator>
  <cp:lastModifiedBy>Kamini Gharat</cp:lastModifiedBy>
  <cp:revision>228</cp:revision>
  <dcterms:created xsi:type="dcterms:W3CDTF">2017-07-24T18:55:18Z</dcterms:created>
  <dcterms:modified xsi:type="dcterms:W3CDTF">2018-08-01T14:41:19Z</dcterms:modified>
</cp:coreProperties>
</file>