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 id="2147483684" r:id="rId2"/>
    <p:sldMasterId id="2147483707" r:id="rId3"/>
  </p:sldMasterIdLst>
  <p:notesMasterIdLst>
    <p:notesMasterId r:id="rId61"/>
  </p:notesMasterIdLst>
  <p:handoutMasterIdLst>
    <p:handoutMasterId r:id="rId62"/>
  </p:handoutMasterIdLst>
  <p:sldIdLst>
    <p:sldId id="310" r:id="rId4"/>
    <p:sldId id="257" r:id="rId5"/>
    <p:sldId id="258" r:id="rId6"/>
    <p:sldId id="312" r:id="rId7"/>
    <p:sldId id="259" r:id="rId8"/>
    <p:sldId id="260" r:id="rId9"/>
    <p:sldId id="261" r:id="rId10"/>
    <p:sldId id="262" r:id="rId11"/>
    <p:sldId id="263" r:id="rId12"/>
    <p:sldId id="264" r:id="rId13"/>
    <p:sldId id="265" r:id="rId14"/>
    <p:sldId id="266" r:id="rId15"/>
    <p:sldId id="267" r:id="rId16"/>
    <p:sldId id="268" r:id="rId17"/>
    <p:sldId id="269" r:id="rId18"/>
    <p:sldId id="31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313" r:id="rId37"/>
    <p:sldId id="289" r:id="rId38"/>
    <p:sldId id="290" r:id="rId39"/>
    <p:sldId id="291" r:id="rId40"/>
    <p:sldId id="292" r:id="rId41"/>
    <p:sldId id="293" r:id="rId42"/>
    <p:sldId id="294" r:id="rId43"/>
    <p:sldId id="314" r:id="rId44"/>
    <p:sldId id="315"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x="9144000" cy="6858000" type="screen4x3"/>
  <p:notesSz cx="6858000" cy="9144000"/>
  <p:custDataLst>
    <p:tags r:id="rId63"/>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5pPr>
    <a:lvl6pPr marL="2286000" algn="l" defTabSz="914400" rtl="0" eaLnBrk="1" latinLnBrk="0" hangingPunct="1">
      <a:defRPr sz="2400" b="1" kern="1200">
        <a:solidFill>
          <a:schemeClr val="tx1"/>
        </a:solidFill>
        <a:latin typeface="Arial" charset="0"/>
        <a:ea typeface="MS PGothic" pitchFamily="34" charset="-128"/>
        <a:cs typeface="+mn-cs"/>
      </a:defRPr>
    </a:lvl6pPr>
    <a:lvl7pPr marL="2743200" algn="l" defTabSz="914400" rtl="0" eaLnBrk="1" latinLnBrk="0" hangingPunct="1">
      <a:defRPr sz="2400" b="1" kern="1200">
        <a:solidFill>
          <a:schemeClr val="tx1"/>
        </a:solidFill>
        <a:latin typeface="Arial" charset="0"/>
        <a:ea typeface="MS PGothic" pitchFamily="34" charset="-128"/>
        <a:cs typeface="+mn-cs"/>
      </a:defRPr>
    </a:lvl7pPr>
    <a:lvl8pPr marL="3200400" algn="l" defTabSz="914400" rtl="0" eaLnBrk="1" latinLnBrk="0" hangingPunct="1">
      <a:defRPr sz="2400" b="1" kern="1200">
        <a:solidFill>
          <a:schemeClr val="tx1"/>
        </a:solidFill>
        <a:latin typeface="Arial" charset="0"/>
        <a:ea typeface="MS PGothic" pitchFamily="34" charset="-128"/>
        <a:cs typeface="+mn-cs"/>
      </a:defRPr>
    </a:lvl8pPr>
    <a:lvl9pPr marL="3657600" algn="l" defTabSz="914400" rtl="0" eaLnBrk="1" latinLnBrk="0" hangingPunct="1">
      <a:defRPr sz="2400" b="1"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80">
          <p15:clr>
            <a:srgbClr val="A4A3A4"/>
          </p15:clr>
        </p15:guide>
        <p15:guide id="2" pos="4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D90000"/>
    <a:srgbClr val="3366FF"/>
    <a:srgbClr val="FFCC99"/>
    <a:srgbClr val="FF993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0" autoAdjust="0"/>
    <p:restoredTop sz="94291" autoAdjust="0"/>
  </p:normalViewPr>
  <p:slideViewPr>
    <p:cSldViewPr snapToObjects="1">
      <p:cViewPr varScale="1">
        <p:scale>
          <a:sx n="72" d="100"/>
          <a:sy n="72" d="100"/>
        </p:scale>
        <p:origin x="1704" y="78"/>
      </p:cViewPr>
      <p:guideLst>
        <p:guide orient="horz" pos="480"/>
        <p:guide pos="432"/>
      </p:guideLst>
    </p:cSldViewPr>
  </p:slideViewPr>
  <p:outlineViewPr>
    <p:cViewPr>
      <p:scale>
        <a:sx n="33" d="100"/>
        <a:sy n="33" d="100"/>
      </p:scale>
      <p:origin x="0" y="-41838"/>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223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62AC4F99-01D6-463F-8E5B-848126147286}" type="datetime1">
              <a:rPr lang="en-US" altLang="en-US"/>
              <a:pPr>
                <a:defRPr/>
              </a:pPr>
              <a:t>8/1/2018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4FE6AB1-4396-426F-BBAF-AF844E002DBD}" type="slidenum">
              <a:rPr lang="en-US" altLang="en-US"/>
              <a:pPr>
                <a:defRPr/>
              </a:pPr>
              <a:t>‹#›</a:t>
            </a:fld>
            <a:endParaRPr lang="en-US" altLang="en-US"/>
          </a:p>
        </p:txBody>
      </p:sp>
    </p:spTree>
    <p:extLst>
      <p:ext uri="{BB962C8B-B14F-4D97-AF65-F5344CB8AC3E}">
        <p14:creationId xmlns:p14="http://schemas.microsoft.com/office/powerpoint/2010/main" val="36752967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smtClean="0"/>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smtClean="0"/>
            </a:lvl1pPr>
          </a:lstStyle>
          <a:p>
            <a:pPr>
              <a:defRPr/>
            </a:pPr>
            <a:endParaRPr lang="en-US" alt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smtClean="0"/>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19FE1DE4-0D4C-4112-AB2E-4B73C9845757}" type="slidenum">
              <a:rPr lang="en-US" altLang="en-US"/>
              <a:pPr>
                <a:defRPr/>
              </a:pPr>
              <a:t>‹#›</a:t>
            </a:fld>
            <a:endParaRPr lang="en-US" altLang="en-US"/>
          </a:p>
        </p:txBody>
      </p:sp>
    </p:spTree>
    <p:extLst>
      <p:ext uri="{BB962C8B-B14F-4D97-AF65-F5344CB8AC3E}">
        <p14:creationId xmlns:p14="http://schemas.microsoft.com/office/powerpoint/2010/main" val="28003666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152890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78E210A8-5F45-47E3-A8B3-BD9F64C61218}" type="slidenum">
              <a:rPr lang="en-US" altLang="en-US"/>
              <a:pPr>
                <a:spcBef>
                  <a:spcPct val="0"/>
                </a:spcBef>
              </a:pPr>
              <a:t>10</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50909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006F309-600B-4C9B-AF0C-5B369E588A39}" type="slidenum">
              <a:rPr lang="en-US" altLang="en-US"/>
              <a:pPr>
                <a:spcBef>
                  <a:spcPct val="0"/>
                </a:spcBef>
              </a:pPr>
              <a:t>11</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56083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3B27A66-48E0-411B-9692-3AA4BC126C0E}" type="slidenum">
              <a:rPr lang="en-US" altLang="en-US"/>
              <a:pPr>
                <a:spcBef>
                  <a:spcPct val="0"/>
                </a:spcBef>
              </a:pPr>
              <a:t>12</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34950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CAF08F06-11F8-4451-8BB2-55193FF46BEF}" type="slidenum">
              <a:rPr lang="en-US" altLang="en-US"/>
              <a:pPr>
                <a:spcBef>
                  <a:spcPct val="0"/>
                </a:spcBef>
              </a:pPr>
              <a:t>13</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65326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AC83AC6-8417-45BD-9644-19C6FB4406B0}" type="slidenum">
              <a:rPr lang="en-US" altLang="en-US"/>
              <a:pPr>
                <a:spcBef>
                  <a:spcPct val="0"/>
                </a:spcBef>
              </a:pPr>
              <a:t>14</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45152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DE26087E-4083-4886-9303-D7B1DDDC4A1E}" type="slidenum">
              <a:rPr lang="en-US" altLang="en-US"/>
              <a:pPr>
                <a:spcBef>
                  <a:spcPct val="0"/>
                </a:spcBef>
              </a:pPr>
              <a:t>15</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86689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AF32EAB6-5A4D-4BAA-8A6A-AEE9BF688116}" type="slidenum">
              <a:rPr lang="en-US" altLang="en-US"/>
              <a:pPr>
                <a:spcBef>
                  <a:spcPct val="0"/>
                </a:spcBef>
              </a:pPr>
              <a:t>16</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37136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B12E0FBA-9D8E-4B39-8E75-275F117EECFE}" type="slidenum">
              <a:rPr lang="en-US" altLang="en-US"/>
              <a:pPr>
                <a:spcBef>
                  <a:spcPct val="0"/>
                </a:spcBef>
              </a:pPr>
              <a:t>17</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83198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B5BECEB1-5374-4517-B24D-B1DF7C271FB8}" type="slidenum">
              <a:rPr lang="en-US" altLang="en-US"/>
              <a:pPr>
                <a:spcBef>
                  <a:spcPct val="0"/>
                </a:spcBef>
              </a:pPr>
              <a:t>18</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42154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7E476FA-1863-4CA1-B01C-5A901F039BFD}" type="slidenum">
              <a:rPr lang="en-US" altLang="en-US"/>
              <a:pPr>
                <a:spcBef>
                  <a:spcPct val="0"/>
                </a:spcBef>
              </a:pPr>
              <a:t>19</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33844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AC03452-C39F-4E9E-9E48-1C6951E4247B}" type="slidenum">
              <a:rPr lang="en-US" altLang="en-US"/>
              <a:pPr>
                <a:spcBef>
                  <a:spcPct val="0"/>
                </a:spcBef>
              </a:pPr>
              <a:t>2</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22945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996CB9C2-FE47-40A9-980D-D6099D373B1E}" type="slidenum">
              <a:rPr lang="en-US" altLang="en-US"/>
              <a:pPr>
                <a:spcBef>
                  <a:spcPct val="0"/>
                </a:spcBef>
              </a:pPr>
              <a:t>20</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548723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C74DD3CB-BCDD-409D-8C6F-9C8B962BFFC6}" type="slidenum">
              <a:rPr lang="en-US" altLang="en-US"/>
              <a:pPr>
                <a:spcBef>
                  <a:spcPct val="0"/>
                </a:spcBef>
              </a:pPr>
              <a:t>21</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62977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1774739-8ED2-4A35-A348-6ED763AE17C8}" type="slidenum">
              <a:rPr lang="en-US" altLang="en-US"/>
              <a:pPr>
                <a:spcBef>
                  <a:spcPct val="0"/>
                </a:spcBef>
              </a:pPr>
              <a:t>22</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895029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2CAE528-4ADA-4015-B9A4-377072D0B8FE}" type="slidenum">
              <a:rPr lang="en-US" altLang="en-US"/>
              <a:pPr>
                <a:spcBef>
                  <a:spcPct val="0"/>
                </a:spcBef>
              </a:pPr>
              <a:t>23</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8290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AD92DB7-8F10-4BE8-B214-A086FD4E093B}" type="slidenum">
              <a:rPr lang="en-US" altLang="en-US"/>
              <a:pPr>
                <a:spcBef>
                  <a:spcPct val="0"/>
                </a:spcBef>
              </a:pPr>
              <a:t>24</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695146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B3573753-7FE7-4B73-8C05-62D79C574A0F}" type="slidenum">
              <a:rPr lang="en-US" altLang="en-US"/>
              <a:pPr>
                <a:spcBef>
                  <a:spcPct val="0"/>
                </a:spcBef>
              </a:pPr>
              <a:t>25</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037572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5B271FB7-C128-4BE8-934B-F05B501DA346}" type="slidenum">
              <a:rPr lang="en-US" altLang="en-US"/>
              <a:pPr>
                <a:spcBef>
                  <a:spcPct val="0"/>
                </a:spcBef>
              </a:pPr>
              <a:t>26</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993268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1B71DAC-8D87-42C5-A669-0DF9C591A56D}" type="slidenum">
              <a:rPr lang="en-US" altLang="en-US"/>
              <a:pPr>
                <a:spcBef>
                  <a:spcPct val="0"/>
                </a:spcBef>
              </a:pPr>
              <a:t>27</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399886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46E3441-6796-4011-B014-F59F0F210C18}" type="slidenum">
              <a:rPr lang="en-US" altLang="en-US"/>
              <a:pPr>
                <a:spcBef>
                  <a:spcPct val="0"/>
                </a:spcBef>
              </a:pPr>
              <a:t>28</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83038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2AD13C51-14F2-4996-B439-8585673D96EC}" type="slidenum">
              <a:rPr lang="en-US" altLang="en-US"/>
              <a:pPr>
                <a:spcBef>
                  <a:spcPct val="0"/>
                </a:spcBef>
              </a:pPr>
              <a:t>29</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45788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261B5CC6-7426-4626-96A2-4C18C3CEC617}" type="slidenum">
              <a:rPr lang="en-US" altLang="en-US"/>
              <a:pPr>
                <a:spcBef>
                  <a:spcPct val="0"/>
                </a:spcBef>
              </a:pPr>
              <a:t>3</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4183748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968310B9-B058-4809-99CF-B9E7CF677258}" type="slidenum">
              <a:rPr lang="en-US" altLang="en-US"/>
              <a:pPr>
                <a:spcBef>
                  <a:spcPct val="0"/>
                </a:spcBef>
              </a:pPr>
              <a:t>30</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463811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D4383047-BEC7-4DFE-97A3-839B0F1231AA}" type="slidenum">
              <a:rPr lang="en-US" altLang="en-US"/>
              <a:pPr>
                <a:spcBef>
                  <a:spcPct val="0"/>
                </a:spcBef>
              </a:pPr>
              <a:t>31</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495568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D7B25356-8D63-4B7E-913E-9D671B3F3B04}" type="slidenum">
              <a:rPr lang="en-US" altLang="en-US"/>
              <a:pPr>
                <a:spcBef>
                  <a:spcPct val="0"/>
                </a:spcBef>
              </a:pPr>
              <a:t>32</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529814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8EDB65EB-445D-4C2F-A96D-1A97EA871E62}" type="slidenum">
              <a:rPr lang="en-US" altLang="en-US"/>
              <a:pPr>
                <a:spcBef>
                  <a:spcPct val="0"/>
                </a:spcBef>
              </a:pPr>
              <a:t>33</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514922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D933788F-581F-4088-BA33-27350CC47440}" type="slidenum">
              <a:rPr lang="en-US" altLang="en-US"/>
              <a:pPr>
                <a:spcBef>
                  <a:spcPct val="0"/>
                </a:spcBef>
              </a:pPr>
              <a:t>34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854181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254E8AD1-D97E-4077-9287-12921047334B}" type="slidenum">
              <a:rPr lang="en-US" altLang="en-US"/>
              <a:pPr>
                <a:spcBef>
                  <a:spcPct val="0"/>
                </a:spcBef>
              </a:pPr>
              <a:t>35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4045404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2E7F232D-ABDA-42A6-9091-6261C106A61A}" type="slidenum">
              <a:rPr lang="en-US" altLang="en-US"/>
              <a:pPr>
                <a:spcBef>
                  <a:spcPct val="0"/>
                </a:spcBef>
              </a:pPr>
              <a:t>36</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247209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3DA8AA85-811B-4A4B-BD52-3C98FD30D69C}" type="slidenum">
              <a:rPr lang="en-US" altLang="en-US"/>
              <a:pPr>
                <a:spcBef>
                  <a:spcPct val="0"/>
                </a:spcBef>
              </a:pPr>
              <a:t>37</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698499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BBC478A-08D0-4BA2-B5B5-3DE3FEA1D77D}" type="slidenum">
              <a:rPr lang="en-US" altLang="en-US"/>
              <a:pPr>
                <a:spcBef>
                  <a:spcPct val="0"/>
                </a:spcBef>
              </a:pPr>
              <a:t>38</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85559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5A6501F1-0908-4C7B-B446-46300DC81E57}" type="slidenum">
              <a:rPr lang="en-US" altLang="en-US"/>
              <a:pPr>
                <a:spcBef>
                  <a:spcPct val="0"/>
                </a:spcBef>
              </a:pPr>
              <a:t>39</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26776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F3AEC67-45AA-4589-B3EC-3C4C276F9873}" type="slidenum">
              <a:rPr lang="en-US" altLang="en-US"/>
              <a:pPr>
                <a:spcBef>
                  <a:spcPct val="0"/>
                </a:spcBef>
              </a:pPr>
              <a:t>4</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605617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45FE1AE3-1DAB-4555-89BE-449DC37DC9CC}" type="slidenum">
              <a:rPr lang="en-US" altLang="en-US"/>
              <a:pPr>
                <a:spcBef>
                  <a:spcPct val="0"/>
                </a:spcBef>
              </a:pPr>
              <a:t>40</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871587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E5A75D52-2890-402A-9052-41ADE9AA626E}" type="slidenum">
              <a:rPr lang="en-US" altLang="en-US"/>
              <a:pPr>
                <a:spcBef>
                  <a:spcPct val="0"/>
                </a:spcBef>
              </a:pPr>
              <a:t>41</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713130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E471B33B-A32F-40F5-810A-2B38EEAEC895}" type="slidenum">
              <a:rPr lang="en-US" altLang="en-US"/>
              <a:pPr>
                <a:spcBef>
                  <a:spcPct val="0"/>
                </a:spcBef>
              </a:pPr>
              <a:t>42</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613358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69F5CB1F-0F4A-4299-A3E3-1497B8629A96}" type="slidenum">
              <a:rPr lang="en-US" altLang="en-US"/>
              <a:pPr>
                <a:spcBef>
                  <a:spcPct val="0"/>
                </a:spcBef>
              </a:pPr>
              <a:t>43</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757485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A9DDD575-D2B3-4CC1-A205-D9A9E82BF9F5}" type="slidenum">
              <a:rPr lang="en-US" altLang="en-US"/>
              <a:pPr>
                <a:spcBef>
                  <a:spcPct val="0"/>
                </a:spcBef>
              </a:pPr>
              <a:t>44</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145312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2106BF09-3A24-4BB9-A9EB-0358A1192F23}" type="slidenum">
              <a:rPr lang="en-US" altLang="en-US"/>
              <a:pPr>
                <a:spcBef>
                  <a:spcPct val="0"/>
                </a:spcBef>
              </a:pPr>
              <a:t>45</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5536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C1C22745-AF9B-4427-9B39-4DB396FB32A6}" type="slidenum">
              <a:rPr lang="en-US" altLang="en-US"/>
              <a:pPr>
                <a:spcBef>
                  <a:spcPct val="0"/>
                </a:spcBef>
              </a:pPr>
              <a:t>46</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73680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62A22B5F-55CC-4D0C-A232-86A45E504491}" type="slidenum">
              <a:rPr lang="en-US" altLang="en-US"/>
              <a:pPr>
                <a:spcBef>
                  <a:spcPct val="0"/>
                </a:spcBef>
              </a:pPr>
              <a:t>47</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258341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5220E793-0FD8-41D6-B7D5-86EDC641ADDF}" type="slidenum">
              <a:rPr lang="en-US" altLang="en-US"/>
              <a:pPr>
                <a:spcBef>
                  <a:spcPct val="0"/>
                </a:spcBef>
              </a:pPr>
              <a:t>48</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568208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3BF9EDBA-7E49-42D6-8AE5-ABC50AF118B4}" type="slidenum">
              <a:rPr lang="en-US" altLang="en-US"/>
              <a:pPr>
                <a:spcBef>
                  <a:spcPct val="0"/>
                </a:spcBef>
              </a:pPr>
              <a:t>49</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77907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D4A75CC-11AB-4882-89C3-4B0F6F5F4523}" type="slidenum">
              <a:rPr lang="en-US" altLang="en-US"/>
              <a:pPr>
                <a:spcBef>
                  <a:spcPct val="0"/>
                </a:spcBef>
              </a:pPr>
              <a:t>5</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04783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23C22E63-CCC1-4402-AFC2-A6E62D65E188}" type="slidenum">
              <a:rPr lang="en-US" altLang="en-US"/>
              <a:pPr>
                <a:spcBef>
                  <a:spcPct val="0"/>
                </a:spcBef>
              </a:pPr>
              <a:t>50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224563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6B258DC7-5ACB-4B15-B927-FBFD2F892E6B}" type="slidenum">
              <a:rPr lang="en-US" altLang="en-US"/>
              <a:pPr>
                <a:spcBef>
                  <a:spcPct val="0"/>
                </a:spcBef>
              </a:pPr>
              <a:t>51</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1638909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26CA21E1-B39F-49EC-94E4-B352534199AE}" type="slidenum">
              <a:rPr lang="en-US" altLang="en-US"/>
              <a:pPr>
                <a:spcBef>
                  <a:spcPct val="0"/>
                </a:spcBef>
              </a:pPr>
              <a:t>52</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614371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974C0CE8-14D9-4473-801C-F0A927EBFF7E}" type="slidenum">
              <a:rPr lang="en-US" altLang="en-US"/>
              <a:pPr>
                <a:spcBef>
                  <a:spcPct val="0"/>
                </a:spcBef>
              </a:pPr>
              <a:t>53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417381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4088003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5632157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782294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135170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7D3B424C-A599-4226-AEDB-CBA81349206A}" type="slidenum">
              <a:rPr lang="en-US" altLang="en-US"/>
              <a:pPr>
                <a:spcBef>
                  <a:spcPct val="0"/>
                </a:spcBef>
              </a:pPr>
              <a:t>6</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7075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FFF318E1-72A4-40BD-8654-678340AFB5AA}" type="slidenum">
              <a:rPr lang="en-US" altLang="en-US"/>
              <a:pPr>
                <a:spcBef>
                  <a:spcPct val="0"/>
                </a:spcBef>
              </a:pPr>
              <a:t>7</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08554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715F5F88-7CF0-4648-B76B-67DA588B7FB9}" type="slidenum">
              <a:rPr lang="en-US" altLang="en-US"/>
              <a:pPr>
                <a:spcBef>
                  <a:spcPct val="0"/>
                </a:spcBef>
              </a:pPr>
              <a:t>8</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92295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pitchFamily="34" charset="-128"/>
              </a:defRPr>
            </a:lvl1pPr>
            <a:lvl2pPr marL="742950" indent="-285750">
              <a:spcBef>
                <a:spcPct val="30000"/>
              </a:spcBef>
              <a:defRPr sz="1200">
                <a:solidFill>
                  <a:schemeClr val="tx1"/>
                </a:solidFill>
                <a:latin typeface="Arial" charset="0"/>
                <a:ea typeface="MS PGothic" pitchFamily="34" charset="-128"/>
              </a:defRPr>
            </a:lvl2pPr>
            <a:lvl3pPr marL="1143000" indent="-228600">
              <a:spcBef>
                <a:spcPct val="30000"/>
              </a:spcBef>
              <a:defRPr sz="1200">
                <a:solidFill>
                  <a:schemeClr val="tx1"/>
                </a:solidFill>
                <a:latin typeface="Arial" charset="0"/>
                <a:ea typeface="MS PGothic" pitchFamily="34" charset="-128"/>
              </a:defRPr>
            </a:lvl3pPr>
            <a:lvl4pPr marL="1600200" indent="-228600">
              <a:spcBef>
                <a:spcPct val="30000"/>
              </a:spcBef>
              <a:defRPr sz="1200">
                <a:solidFill>
                  <a:schemeClr val="tx1"/>
                </a:solidFill>
                <a:latin typeface="Arial" charset="0"/>
                <a:ea typeface="MS PGothic" pitchFamily="34" charset="-128"/>
              </a:defRPr>
            </a:lvl4pPr>
            <a:lvl5pPr marL="2057400" indent="-22860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C1D1C37A-0CDC-4835-A076-A6DE911B3072}" type="slidenum">
              <a:rPr lang="en-US" altLang="en-US"/>
              <a:pPr>
                <a:spcBef>
                  <a:spcPct val="0"/>
                </a:spcBef>
              </a:pPr>
              <a:t>9</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98954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ChangeArrowheads="1"/>
          </p:cNvSpPr>
          <p:nvPr userDrawn="1"/>
        </p:nvSpPr>
        <p:spPr bwMode="auto">
          <a:xfrm>
            <a:off x="0" y="6546850"/>
            <a:ext cx="9144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3200">
                <a:solidFill>
                  <a:schemeClr val="tx1"/>
                </a:solidFill>
                <a:latin typeface="Arial" charset="0"/>
                <a:ea typeface="MS PGothic" pitchFamily="34" charset="-128"/>
                <a:cs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a:spcBef>
                <a:spcPct val="0"/>
              </a:spcBef>
              <a:buFontTx/>
              <a:buNone/>
              <a:defRPr/>
            </a:pPr>
            <a:r>
              <a:rPr lang="en-US" altLang="en-US" sz="1000" b="0" i="1" dirty="0"/>
              <a:t>Copyright © McGraw-Hill Education. All rights reserved. No reproduction or distribution without the prior written consent of McGraw-Hill Education.</a:t>
            </a:r>
            <a:endParaRPr lang="en-US" altLang="en-US" sz="1000" b="0" dirty="0"/>
          </a:p>
        </p:txBody>
      </p:sp>
    </p:spTree>
    <p:extLst>
      <p:ext uri="{BB962C8B-B14F-4D97-AF65-F5344CB8AC3E}">
        <p14:creationId xmlns:p14="http://schemas.microsoft.com/office/powerpoint/2010/main" val="25432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720725" y="1317625"/>
            <a:ext cx="73707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Ether Using the IUPAC System</a:t>
            </a:r>
          </a:p>
        </p:txBody>
      </p:sp>
      <p:sp>
        <p:nvSpPr>
          <p:cNvPr id="6" name="AutoShape 4"/>
          <p:cNvSpPr>
            <a:spLocks noChangeArrowheads="1"/>
          </p:cNvSpPr>
          <p:nvPr userDrawn="1"/>
        </p:nvSpPr>
        <p:spPr bwMode="auto">
          <a:xfrm>
            <a:off x="152400" y="2066925"/>
            <a:ext cx="34290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eaLnBrk="1" hangingPunct="1">
              <a:defRPr/>
            </a:pPr>
            <a:r>
              <a:rPr lang="en-US" dirty="0">
                <a:solidFill>
                  <a:srgbClr val="008080"/>
                </a:solidFill>
              </a:rPr>
              <a:t>Sample Problem 14.6</a:t>
            </a:r>
          </a:p>
        </p:txBody>
      </p:sp>
      <p:sp>
        <p:nvSpPr>
          <p:cNvPr id="7" name="AutoShape 4"/>
          <p:cNvSpPr>
            <a:spLocks noChangeArrowheads="1"/>
          </p:cNvSpPr>
          <p:nvPr userDrawn="1"/>
        </p:nvSpPr>
        <p:spPr bwMode="auto">
          <a:xfrm>
            <a:off x="533400" y="40386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[1]</a:t>
            </a:r>
          </a:p>
        </p:txBody>
      </p:sp>
      <p:sp>
        <p:nvSpPr>
          <p:cNvPr id="8"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9"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10"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1"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2"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3"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4"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5"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49904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533400" y="18288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[2]</a:t>
            </a:r>
          </a:p>
        </p:txBody>
      </p:sp>
      <p:sp>
        <p:nvSpPr>
          <p:cNvPr id="6" name="AutoShape 4"/>
          <p:cNvSpPr>
            <a:spLocks noChangeArrowheads="1"/>
          </p:cNvSpPr>
          <p:nvPr userDrawn="1"/>
        </p:nvSpPr>
        <p:spPr bwMode="auto">
          <a:xfrm>
            <a:off x="720725" y="1066800"/>
            <a:ext cx="77025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Alcohol Using the IUPAC System</a:t>
            </a:r>
          </a:p>
        </p:txBody>
      </p:sp>
      <p:sp>
        <p:nvSpPr>
          <p:cNvPr id="7"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8"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9"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0"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1"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2"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3"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4"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337507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8"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10"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2"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4"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6"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8"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20"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
        <p:nvSpPr>
          <p:cNvPr id="21" name="AutoShape 4"/>
          <p:cNvSpPr>
            <a:spLocks noChangeArrowheads="1"/>
          </p:cNvSpPr>
          <p:nvPr userDrawn="1"/>
        </p:nvSpPr>
        <p:spPr bwMode="auto">
          <a:xfrm>
            <a:off x="720725" y="1066800"/>
            <a:ext cx="77025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Alcohol Using the IUPAC System</a:t>
            </a:r>
          </a:p>
        </p:txBody>
      </p:sp>
      <p:sp>
        <p:nvSpPr>
          <p:cNvPr id="22" name="AutoShape 4"/>
          <p:cNvSpPr>
            <a:spLocks noChangeArrowheads="1"/>
          </p:cNvSpPr>
          <p:nvPr userDrawn="1"/>
        </p:nvSpPr>
        <p:spPr bwMode="auto">
          <a:xfrm>
            <a:off x="533400" y="1851025"/>
            <a:ext cx="14922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Example</a:t>
            </a:r>
          </a:p>
        </p:txBody>
      </p:sp>
      <p:sp>
        <p:nvSpPr>
          <p:cNvPr id="23" name="AutoShape 4"/>
          <p:cNvSpPr>
            <a:spLocks noChangeArrowheads="1"/>
          </p:cNvSpPr>
          <p:nvPr userDrawn="1"/>
        </p:nvSpPr>
        <p:spPr bwMode="auto">
          <a:xfrm>
            <a:off x="533400" y="38100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[1]</a:t>
            </a:r>
          </a:p>
        </p:txBody>
      </p:sp>
    </p:spTree>
    <p:extLst>
      <p:ext uri="{BB962C8B-B14F-4D97-AF65-F5344CB8AC3E}">
        <p14:creationId xmlns:p14="http://schemas.microsoft.com/office/powerpoint/2010/main" val="402800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Text Placeholder 5"/>
          <p:cNvSpPr>
            <a:spLocks noGrp="1"/>
          </p:cNvSpPr>
          <p:nvPr>
            <p:ph type="body" sz="quarter" idx="12"/>
          </p:nvPr>
        </p:nvSpPr>
        <p:spPr>
          <a:xfrm>
            <a:off x="457200" y="1600200"/>
            <a:ext cx="8229600" cy="520456"/>
          </a:xfrm>
        </p:spPr>
        <p:txBody>
          <a:bodyPr/>
          <a:lstStyle>
            <a:lvl1pPr marL="0" indent="0">
              <a:buNone/>
              <a:defRPr/>
            </a:lvl1pPr>
          </a:lstStyle>
          <a:p>
            <a:pPr lvl="0"/>
            <a:endParaRPr lang="en-IN" dirty="0"/>
          </a:p>
        </p:txBody>
      </p:sp>
      <p:sp>
        <p:nvSpPr>
          <p:cNvPr id="8" name="Text Placeholder 7"/>
          <p:cNvSpPr>
            <a:spLocks noGrp="1"/>
          </p:cNvSpPr>
          <p:nvPr>
            <p:ph type="body" sz="quarter" idx="13"/>
          </p:nvPr>
        </p:nvSpPr>
        <p:spPr>
          <a:xfrm>
            <a:off x="457200" y="22860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3048000"/>
            <a:ext cx="8001000" cy="515252"/>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733800"/>
            <a:ext cx="8229600" cy="609600"/>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495800"/>
            <a:ext cx="8229600" cy="609600"/>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5215572"/>
            <a:ext cx="8382000" cy="499428"/>
          </a:xfrm>
        </p:spPr>
        <p:txBody>
          <a:bodyPr/>
          <a:lstStyle>
            <a:lvl1pPr marL="0" indent="0">
              <a:buNone/>
              <a:defRPr/>
            </a:lvl1pPr>
          </a:lstStyle>
          <a:p>
            <a:pPr lvl="0"/>
            <a:endParaRPr lang="en-IN" dirty="0"/>
          </a:p>
        </p:txBody>
      </p:sp>
      <p:sp>
        <p:nvSpPr>
          <p:cNvPr id="7" name="Content Placeholder 6">
            <a:extLst>
              <a:ext uri="{FF2B5EF4-FFF2-40B4-BE49-F238E27FC236}">
                <a16:creationId xmlns:a16="http://schemas.microsoft.com/office/drawing/2014/main" id="{C4FCE711-4FA4-48FD-9618-13688A8E7325}"/>
              </a:ext>
            </a:extLst>
          </p:cNvPr>
          <p:cNvSpPr>
            <a:spLocks noGrp="1"/>
          </p:cNvSpPr>
          <p:nvPr>
            <p:ph sz="quarter" idx="18"/>
          </p:nvPr>
        </p:nvSpPr>
        <p:spPr>
          <a:xfrm>
            <a:off x="4800600" y="1600200"/>
            <a:ext cx="3657600" cy="515938"/>
          </a:xfrm>
        </p:spPr>
        <p:txBody>
          <a:bodyPr/>
          <a:lstStyle/>
          <a:p>
            <a:pPr lvl="0"/>
            <a:endParaRPr lang="en-US" dirty="0"/>
          </a:p>
        </p:txBody>
      </p:sp>
      <p:sp>
        <p:nvSpPr>
          <p:cNvPr id="11" name="Content Placeholder 10">
            <a:extLst>
              <a:ext uri="{FF2B5EF4-FFF2-40B4-BE49-F238E27FC236}">
                <a16:creationId xmlns:a16="http://schemas.microsoft.com/office/drawing/2014/main" id="{166A095C-E41E-4839-B3FD-7E3981B092A2}"/>
              </a:ext>
            </a:extLst>
          </p:cNvPr>
          <p:cNvSpPr>
            <a:spLocks noGrp="1"/>
          </p:cNvSpPr>
          <p:nvPr>
            <p:ph sz="quarter" idx="19"/>
          </p:nvPr>
        </p:nvSpPr>
        <p:spPr>
          <a:xfrm>
            <a:off x="4800600" y="2286000"/>
            <a:ext cx="3657600" cy="592138"/>
          </a:xfrm>
        </p:spPr>
        <p:txBody>
          <a:bodyPr/>
          <a:lstStyle/>
          <a:p>
            <a:pPr lvl="0"/>
            <a:endParaRPr lang="en-US" dirty="0"/>
          </a:p>
        </p:txBody>
      </p:sp>
      <p:sp>
        <p:nvSpPr>
          <p:cNvPr id="15" name="Content Placeholder 14">
            <a:extLst>
              <a:ext uri="{FF2B5EF4-FFF2-40B4-BE49-F238E27FC236}">
                <a16:creationId xmlns:a16="http://schemas.microsoft.com/office/drawing/2014/main" id="{52E7AE48-2BFF-44E0-9B40-F279D30ECD91}"/>
              </a:ext>
            </a:extLst>
          </p:cNvPr>
          <p:cNvSpPr>
            <a:spLocks noGrp="1"/>
          </p:cNvSpPr>
          <p:nvPr>
            <p:ph sz="quarter" idx="20"/>
          </p:nvPr>
        </p:nvSpPr>
        <p:spPr>
          <a:xfrm>
            <a:off x="4800600" y="3048000"/>
            <a:ext cx="3886200" cy="533400"/>
          </a:xfrm>
        </p:spPr>
        <p:txBody>
          <a:bodyPr/>
          <a:lstStyle>
            <a:lvl1pPr>
              <a:defRPr/>
            </a:lvl1pPr>
          </a:lstStyle>
          <a:p>
            <a:pPr lvl="0"/>
            <a:endParaRPr lang="en-US" dirty="0"/>
          </a:p>
        </p:txBody>
      </p:sp>
      <p:sp>
        <p:nvSpPr>
          <p:cNvPr id="9" name="Content Placeholder 8">
            <a:extLst>
              <a:ext uri="{FF2B5EF4-FFF2-40B4-BE49-F238E27FC236}">
                <a16:creationId xmlns:a16="http://schemas.microsoft.com/office/drawing/2014/main" id="{869CE141-6932-4A4C-9409-F45730A5BAF3}"/>
              </a:ext>
            </a:extLst>
          </p:cNvPr>
          <p:cNvSpPr>
            <a:spLocks noGrp="1"/>
          </p:cNvSpPr>
          <p:nvPr>
            <p:ph sz="quarter" idx="21" hasCustomPrompt="1"/>
          </p:nvPr>
        </p:nvSpPr>
        <p:spPr>
          <a:xfrm>
            <a:off x="3276600" y="3276600"/>
            <a:ext cx="1066800" cy="817563"/>
          </a:xfrm>
        </p:spPr>
        <p:txBody>
          <a:bodyPr/>
          <a:lstStyle>
            <a:lvl1pPr>
              <a:defRPr/>
            </a:lvl1pPr>
          </a:lstStyle>
          <a:p>
            <a:pPr lvl="0"/>
            <a:r>
              <a:rPr lang="en-US" dirty="0" err="1"/>
              <a:t>aaaa</a:t>
            </a:r>
            <a:endParaRPr lang="en-US" dirty="0"/>
          </a:p>
        </p:txBody>
      </p:sp>
      <p:sp>
        <p:nvSpPr>
          <p:cNvPr id="17" name="Content Placeholder 8">
            <a:extLst>
              <a:ext uri="{FF2B5EF4-FFF2-40B4-BE49-F238E27FC236}">
                <a16:creationId xmlns:a16="http://schemas.microsoft.com/office/drawing/2014/main" id="{32B10B64-2E6D-435C-A3CE-20A79770F33A}"/>
              </a:ext>
            </a:extLst>
          </p:cNvPr>
          <p:cNvSpPr>
            <a:spLocks noGrp="1"/>
          </p:cNvSpPr>
          <p:nvPr>
            <p:ph sz="quarter" idx="22" hasCustomPrompt="1"/>
          </p:nvPr>
        </p:nvSpPr>
        <p:spPr>
          <a:xfrm>
            <a:off x="3429000" y="3429000"/>
            <a:ext cx="1066800" cy="817563"/>
          </a:xfrm>
        </p:spPr>
        <p:txBody>
          <a:bodyPr/>
          <a:lstStyle>
            <a:lvl1pPr>
              <a:defRPr/>
            </a:lvl1pPr>
          </a:lstStyle>
          <a:p>
            <a:pPr lvl="0"/>
            <a:r>
              <a:rPr lang="en-US" dirty="0" err="1"/>
              <a:t>aaaa</a:t>
            </a:r>
            <a:endParaRPr lang="en-US" dirty="0"/>
          </a:p>
        </p:txBody>
      </p:sp>
      <p:sp>
        <p:nvSpPr>
          <p:cNvPr id="18" name="Content Placeholder 8">
            <a:extLst>
              <a:ext uri="{FF2B5EF4-FFF2-40B4-BE49-F238E27FC236}">
                <a16:creationId xmlns:a16="http://schemas.microsoft.com/office/drawing/2014/main" id="{F7EC82EE-CB1F-4843-9A1D-C67800867C71}"/>
              </a:ext>
            </a:extLst>
          </p:cNvPr>
          <p:cNvSpPr>
            <a:spLocks noGrp="1"/>
          </p:cNvSpPr>
          <p:nvPr>
            <p:ph sz="quarter" idx="23" hasCustomPrompt="1"/>
          </p:nvPr>
        </p:nvSpPr>
        <p:spPr>
          <a:xfrm>
            <a:off x="3581400" y="3581400"/>
            <a:ext cx="1066800" cy="817563"/>
          </a:xfrm>
        </p:spPr>
        <p:txBody>
          <a:bodyPr/>
          <a:lstStyle>
            <a:lvl1pPr>
              <a:defRPr/>
            </a:lvl1pPr>
          </a:lstStyle>
          <a:p>
            <a:pPr lvl="0"/>
            <a:r>
              <a:rPr lang="en-US" dirty="0" err="1"/>
              <a:t>aaaa</a:t>
            </a:r>
            <a:endParaRPr lang="en-US" dirty="0"/>
          </a:p>
        </p:txBody>
      </p:sp>
      <p:sp>
        <p:nvSpPr>
          <p:cNvPr id="19" name="Content Placeholder 8">
            <a:extLst>
              <a:ext uri="{FF2B5EF4-FFF2-40B4-BE49-F238E27FC236}">
                <a16:creationId xmlns:a16="http://schemas.microsoft.com/office/drawing/2014/main" id="{D193B359-E6B0-4077-928E-EE98F5FD12C8}"/>
              </a:ext>
            </a:extLst>
          </p:cNvPr>
          <p:cNvSpPr>
            <a:spLocks noGrp="1"/>
          </p:cNvSpPr>
          <p:nvPr>
            <p:ph sz="quarter" idx="24" hasCustomPrompt="1"/>
          </p:nvPr>
        </p:nvSpPr>
        <p:spPr>
          <a:xfrm>
            <a:off x="3733800" y="3733800"/>
            <a:ext cx="1066800" cy="817563"/>
          </a:xfrm>
        </p:spPr>
        <p:txBody>
          <a:bodyPr/>
          <a:lstStyle>
            <a:lvl1pPr>
              <a:defRPr/>
            </a:lvl1pPr>
          </a:lstStyle>
          <a:p>
            <a:pPr lvl="0"/>
            <a:r>
              <a:rPr lang="en-US" dirty="0" err="1"/>
              <a:t>aaaa</a:t>
            </a:r>
            <a:endParaRPr lang="en-US" dirty="0"/>
          </a:p>
        </p:txBody>
      </p:sp>
    </p:spTree>
    <p:extLst>
      <p:ext uri="{BB962C8B-B14F-4D97-AF65-F5344CB8AC3E}">
        <p14:creationId xmlns:p14="http://schemas.microsoft.com/office/powerpoint/2010/main" val="23458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Text Placeholder 5"/>
          <p:cNvSpPr>
            <a:spLocks noGrp="1"/>
          </p:cNvSpPr>
          <p:nvPr>
            <p:ph type="body" sz="quarter" idx="12"/>
          </p:nvPr>
        </p:nvSpPr>
        <p:spPr>
          <a:xfrm>
            <a:off x="457200" y="1600200"/>
            <a:ext cx="8229600" cy="520456"/>
          </a:xfrm>
        </p:spPr>
        <p:txBody>
          <a:bodyPr/>
          <a:lstStyle>
            <a:lvl1pPr marL="0" indent="0">
              <a:buNone/>
              <a:defRPr/>
            </a:lvl1pPr>
          </a:lstStyle>
          <a:p>
            <a:pPr lvl="0"/>
            <a:endParaRPr lang="en-IN" dirty="0"/>
          </a:p>
        </p:txBody>
      </p:sp>
      <p:sp>
        <p:nvSpPr>
          <p:cNvPr id="8" name="Text Placeholder 7"/>
          <p:cNvSpPr>
            <a:spLocks noGrp="1"/>
          </p:cNvSpPr>
          <p:nvPr>
            <p:ph type="body" sz="quarter" idx="13"/>
          </p:nvPr>
        </p:nvSpPr>
        <p:spPr>
          <a:xfrm>
            <a:off x="457200" y="22860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3048000"/>
            <a:ext cx="8001000" cy="515252"/>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733800"/>
            <a:ext cx="8229600" cy="609600"/>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495800"/>
            <a:ext cx="8229600" cy="609600"/>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5215572"/>
            <a:ext cx="8382000" cy="499428"/>
          </a:xfrm>
        </p:spPr>
        <p:txBody>
          <a:bodyPr/>
          <a:lstStyle>
            <a:lvl1pPr marL="0" indent="0">
              <a:buNone/>
              <a:defRPr/>
            </a:lvl1pPr>
          </a:lstStyle>
          <a:p>
            <a:pPr lvl="0"/>
            <a:endParaRPr lang="en-IN"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4372" y="5417100"/>
            <a:ext cx="4304762" cy="771429"/>
          </a:xfrm>
          <a:prstGeom prst="rect">
            <a:avLst/>
          </a:prstGeom>
        </p:spPr>
      </p:pic>
      <p:sp>
        <p:nvSpPr>
          <p:cNvPr id="7" name="Content Placeholder 6">
            <a:extLst>
              <a:ext uri="{FF2B5EF4-FFF2-40B4-BE49-F238E27FC236}">
                <a16:creationId xmlns:a16="http://schemas.microsoft.com/office/drawing/2014/main" id="{758F3365-35CA-4B99-ACA7-51CE2C489292}"/>
              </a:ext>
            </a:extLst>
          </p:cNvPr>
          <p:cNvSpPr>
            <a:spLocks noGrp="1"/>
          </p:cNvSpPr>
          <p:nvPr>
            <p:ph sz="quarter" idx="18"/>
          </p:nvPr>
        </p:nvSpPr>
        <p:spPr>
          <a:xfrm>
            <a:off x="1600200" y="2514600"/>
            <a:ext cx="4419600" cy="68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F7BA0228-3A6C-48C2-BB20-EC064B779EA5}"/>
              </a:ext>
            </a:extLst>
          </p:cNvPr>
          <p:cNvSpPr>
            <a:spLocks noGrp="1"/>
          </p:cNvSpPr>
          <p:nvPr>
            <p:ph sz="quarter" idx="19"/>
          </p:nvPr>
        </p:nvSpPr>
        <p:spPr>
          <a:xfrm>
            <a:off x="3581400" y="1752600"/>
            <a:ext cx="3276600" cy="592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E7F6F48C-53E8-401D-B439-0697F9BDAC1D}"/>
              </a:ext>
            </a:extLst>
          </p:cNvPr>
          <p:cNvSpPr>
            <a:spLocks noGrp="1"/>
          </p:cNvSpPr>
          <p:nvPr>
            <p:ph sz="quarter" idx="20"/>
          </p:nvPr>
        </p:nvSpPr>
        <p:spPr>
          <a:xfrm>
            <a:off x="762000" y="3733800"/>
            <a:ext cx="33528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D5074CBC-47BF-4967-BD54-F37C00CF91F9}"/>
              </a:ext>
            </a:extLst>
          </p:cNvPr>
          <p:cNvSpPr>
            <a:spLocks noGrp="1"/>
          </p:cNvSpPr>
          <p:nvPr>
            <p:ph sz="quarter" idx="21"/>
          </p:nvPr>
        </p:nvSpPr>
        <p:spPr>
          <a:xfrm>
            <a:off x="457200" y="1600200"/>
            <a:ext cx="2133600" cy="554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9B128C55-5922-4352-8E7A-C2E057032110}"/>
              </a:ext>
            </a:extLst>
          </p:cNvPr>
          <p:cNvSpPr>
            <a:spLocks noGrp="1"/>
          </p:cNvSpPr>
          <p:nvPr>
            <p:ph sz="quarter" idx="22"/>
          </p:nvPr>
        </p:nvSpPr>
        <p:spPr>
          <a:xfrm>
            <a:off x="5791200" y="3886200"/>
            <a:ext cx="2667000" cy="514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14C68A0B-DD3D-4189-A287-67AF3B900FF9}"/>
              </a:ext>
            </a:extLst>
          </p:cNvPr>
          <p:cNvSpPr>
            <a:spLocks noGrp="1"/>
          </p:cNvSpPr>
          <p:nvPr>
            <p:ph sz="quarter" idx="23"/>
          </p:nvPr>
        </p:nvSpPr>
        <p:spPr>
          <a:xfrm>
            <a:off x="7391400" y="1981200"/>
            <a:ext cx="1227138" cy="89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DD82DD9-7CC8-42C2-B23F-7BFAD752EF0D}"/>
              </a:ext>
            </a:extLst>
          </p:cNvPr>
          <p:cNvSpPr>
            <a:spLocks noGrp="1"/>
          </p:cNvSpPr>
          <p:nvPr>
            <p:ph sz="quarter" idx="24" hasCustomPrompt="1"/>
          </p:nvPr>
        </p:nvSpPr>
        <p:spPr>
          <a:xfrm>
            <a:off x="2362200" y="1417638"/>
            <a:ext cx="1219200" cy="530225"/>
          </a:xfrm>
        </p:spPr>
        <p:txBody>
          <a:bodyPr/>
          <a:lstStyle>
            <a:lvl1pPr>
              <a:defRPr/>
            </a:lvl1pPr>
          </a:lstStyle>
          <a:p>
            <a:pPr lvl="0"/>
            <a:r>
              <a:rPr lang="en-US" dirty="0" err="1"/>
              <a:t>aaaaa</a:t>
            </a:r>
            <a:endParaRPr lang="en-US" dirty="0"/>
          </a:p>
        </p:txBody>
      </p:sp>
      <p:sp>
        <p:nvSpPr>
          <p:cNvPr id="20" name="Content Placeholder 8">
            <a:extLst>
              <a:ext uri="{FF2B5EF4-FFF2-40B4-BE49-F238E27FC236}">
                <a16:creationId xmlns:a16="http://schemas.microsoft.com/office/drawing/2014/main" id="{D717122B-35CF-447B-BB8F-FC5567E3FE1F}"/>
              </a:ext>
            </a:extLst>
          </p:cNvPr>
          <p:cNvSpPr>
            <a:spLocks noGrp="1"/>
          </p:cNvSpPr>
          <p:nvPr>
            <p:ph sz="quarter" idx="25" hasCustomPrompt="1"/>
          </p:nvPr>
        </p:nvSpPr>
        <p:spPr>
          <a:xfrm>
            <a:off x="2514600" y="1570038"/>
            <a:ext cx="1219200" cy="530225"/>
          </a:xfrm>
        </p:spPr>
        <p:txBody>
          <a:bodyPr/>
          <a:lstStyle>
            <a:lvl1pPr>
              <a:defRPr/>
            </a:lvl1pPr>
          </a:lstStyle>
          <a:p>
            <a:pPr lvl="0"/>
            <a:r>
              <a:rPr lang="en-US" dirty="0" err="1"/>
              <a:t>aaaaa</a:t>
            </a:r>
            <a:endParaRPr lang="en-US" dirty="0"/>
          </a:p>
        </p:txBody>
      </p:sp>
    </p:spTree>
    <p:extLst>
      <p:ext uri="{BB962C8B-B14F-4D97-AF65-F5344CB8AC3E}">
        <p14:creationId xmlns:p14="http://schemas.microsoft.com/office/powerpoint/2010/main" val="1486577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4167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44877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035928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32435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7288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0688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01940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39600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ChangeArrowheads="1"/>
          </p:cNvSpPr>
          <p:nvPr userDrawn="1"/>
        </p:nvSpPr>
        <p:spPr bwMode="auto">
          <a:xfrm>
            <a:off x="0" y="6546850"/>
            <a:ext cx="9144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3200">
                <a:solidFill>
                  <a:schemeClr val="tx1"/>
                </a:solidFill>
                <a:latin typeface="Arial" charset="0"/>
                <a:ea typeface="MS PGothic" pitchFamily="34" charset="-128"/>
                <a:cs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a:spcBef>
                <a:spcPct val="0"/>
              </a:spcBef>
              <a:buFontTx/>
              <a:buNone/>
              <a:defRPr/>
            </a:pPr>
            <a:r>
              <a:rPr lang="en-US" altLang="en-US" sz="1000" b="0" i="1" dirty="0"/>
              <a:t>Copyright © McGraw-Hill Education. All rights reserved. No reproduction or distribution without the prior written consent of McGraw-Hill Education.</a:t>
            </a:r>
            <a:endParaRPr lang="en-US" altLang="en-US" sz="1000" b="0" dirty="0"/>
          </a:p>
        </p:txBody>
      </p:sp>
    </p:spTree>
    <p:extLst>
      <p:ext uri="{BB962C8B-B14F-4D97-AF65-F5344CB8AC3E}">
        <p14:creationId xmlns:p14="http://schemas.microsoft.com/office/powerpoint/2010/main" val="2323047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7748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06100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3084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51729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5148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6"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7"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8"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9"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0"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1"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2"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
        <p:nvSpPr>
          <p:cNvPr id="13" name="AutoShape 4"/>
          <p:cNvSpPr>
            <a:spLocks noChangeArrowheads="1"/>
          </p:cNvSpPr>
          <p:nvPr userDrawn="1"/>
        </p:nvSpPr>
        <p:spPr bwMode="auto">
          <a:xfrm>
            <a:off x="412750" y="1393825"/>
            <a:ext cx="83185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Alkyl Halide Using the IUPAC System</a:t>
            </a:r>
          </a:p>
        </p:txBody>
      </p:sp>
      <p:sp>
        <p:nvSpPr>
          <p:cNvPr id="14" name="AutoShape 4"/>
          <p:cNvSpPr>
            <a:spLocks noChangeArrowheads="1"/>
          </p:cNvSpPr>
          <p:nvPr userDrawn="1"/>
        </p:nvSpPr>
        <p:spPr bwMode="auto">
          <a:xfrm>
            <a:off x="565150" y="22098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[2]</a:t>
            </a:r>
          </a:p>
        </p:txBody>
      </p:sp>
    </p:spTree>
    <p:extLst>
      <p:ext uri="{BB962C8B-B14F-4D97-AF65-F5344CB8AC3E}">
        <p14:creationId xmlns:p14="http://schemas.microsoft.com/office/powerpoint/2010/main" val="1200288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412750" y="1393825"/>
            <a:ext cx="83185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Alkyl Halide Using the IUPAC System</a:t>
            </a:r>
          </a:p>
        </p:txBody>
      </p:sp>
      <p:sp>
        <p:nvSpPr>
          <p:cNvPr id="6" name="AutoShape 4"/>
          <p:cNvSpPr>
            <a:spLocks noChangeArrowheads="1"/>
          </p:cNvSpPr>
          <p:nvPr userDrawn="1"/>
        </p:nvSpPr>
        <p:spPr bwMode="auto">
          <a:xfrm>
            <a:off x="565150" y="2209800"/>
            <a:ext cx="14922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Example</a:t>
            </a:r>
          </a:p>
        </p:txBody>
      </p:sp>
      <p:sp>
        <p:nvSpPr>
          <p:cNvPr id="7" name="AutoShape 4"/>
          <p:cNvSpPr>
            <a:spLocks noChangeArrowheads="1"/>
          </p:cNvSpPr>
          <p:nvPr userDrawn="1"/>
        </p:nvSpPr>
        <p:spPr bwMode="auto">
          <a:xfrm>
            <a:off x="630238" y="4137025"/>
            <a:ext cx="1350962"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[1]</a:t>
            </a:r>
          </a:p>
        </p:txBody>
      </p:sp>
      <p:sp>
        <p:nvSpPr>
          <p:cNvPr id="8"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9"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10"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1"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2"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3"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4"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5"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383568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820780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533400" y="18288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[2]</a:t>
            </a:r>
          </a:p>
        </p:txBody>
      </p:sp>
      <p:sp>
        <p:nvSpPr>
          <p:cNvPr id="6" name="AutoShape 4"/>
          <p:cNvSpPr>
            <a:spLocks noChangeArrowheads="1"/>
          </p:cNvSpPr>
          <p:nvPr userDrawn="1"/>
        </p:nvSpPr>
        <p:spPr bwMode="auto">
          <a:xfrm>
            <a:off x="720725" y="1066800"/>
            <a:ext cx="73707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Ether Using the IUPAC System</a:t>
            </a:r>
          </a:p>
        </p:txBody>
      </p:sp>
      <p:sp>
        <p:nvSpPr>
          <p:cNvPr id="7"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8"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9"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0"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1"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2"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3"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4"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1393691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720725" y="1317625"/>
            <a:ext cx="73707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Ether Using the IUPAC System</a:t>
            </a:r>
          </a:p>
        </p:txBody>
      </p:sp>
      <p:sp>
        <p:nvSpPr>
          <p:cNvPr id="6" name="AutoShape 4"/>
          <p:cNvSpPr>
            <a:spLocks noChangeArrowheads="1"/>
          </p:cNvSpPr>
          <p:nvPr userDrawn="1"/>
        </p:nvSpPr>
        <p:spPr bwMode="auto">
          <a:xfrm>
            <a:off x="152400" y="2066925"/>
            <a:ext cx="34290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eaLnBrk="1" hangingPunct="1">
              <a:defRPr/>
            </a:pPr>
            <a:r>
              <a:rPr lang="en-US" dirty="0">
                <a:solidFill>
                  <a:srgbClr val="008080"/>
                </a:solidFill>
              </a:rPr>
              <a:t>Sample Problem 14.6</a:t>
            </a:r>
          </a:p>
        </p:txBody>
      </p:sp>
      <p:sp>
        <p:nvSpPr>
          <p:cNvPr id="7" name="AutoShape 4"/>
          <p:cNvSpPr>
            <a:spLocks noChangeArrowheads="1"/>
          </p:cNvSpPr>
          <p:nvPr userDrawn="1"/>
        </p:nvSpPr>
        <p:spPr bwMode="auto">
          <a:xfrm>
            <a:off x="533400" y="40386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[1]</a:t>
            </a:r>
          </a:p>
        </p:txBody>
      </p:sp>
      <p:sp>
        <p:nvSpPr>
          <p:cNvPr id="8"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9"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10"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1"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2"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3"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4"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5"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547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533400" y="18288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[2]</a:t>
            </a:r>
          </a:p>
        </p:txBody>
      </p:sp>
      <p:sp>
        <p:nvSpPr>
          <p:cNvPr id="6" name="AutoShape 4"/>
          <p:cNvSpPr>
            <a:spLocks noChangeArrowheads="1"/>
          </p:cNvSpPr>
          <p:nvPr userDrawn="1"/>
        </p:nvSpPr>
        <p:spPr bwMode="auto">
          <a:xfrm>
            <a:off x="720725" y="1066800"/>
            <a:ext cx="77025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Alcohol Using the IUPAC System</a:t>
            </a:r>
          </a:p>
        </p:txBody>
      </p:sp>
      <p:sp>
        <p:nvSpPr>
          <p:cNvPr id="7"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8"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9"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0"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1"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2"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3"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4"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505397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8"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10"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2"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4"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6"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8"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20"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
        <p:nvSpPr>
          <p:cNvPr id="21" name="AutoShape 4"/>
          <p:cNvSpPr>
            <a:spLocks noChangeArrowheads="1"/>
          </p:cNvSpPr>
          <p:nvPr userDrawn="1"/>
        </p:nvSpPr>
        <p:spPr bwMode="auto">
          <a:xfrm>
            <a:off x="720725" y="1066800"/>
            <a:ext cx="77025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Alcohol Using the IUPAC System</a:t>
            </a:r>
          </a:p>
        </p:txBody>
      </p:sp>
      <p:sp>
        <p:nvSpPr>
          <p:cNvPr id="22" name="AutoShape 4"/>
          <p:cNvSpPr>
            <a:spLocks noChangeArrowheads="1"/>
          </p:cNvSpPr>
          <p:nvPr userDrawn="1"/>
        </p:nvSpPr>
        <p:spPr bwMode="auto">
          <a:xfrm>
            <a:off x="533400" y="1851025"/>
            <a:ext cx="14922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Example</a:t>
            </a:r>
          </a:p>
        </p:txBody>
      </p:sp>
      <p:sp>
        <p:nvSpPr>
          <p:cNvPr id="23" name="AutoShape 4"/>
          <p:cNvSpPr>
            <a:spLocks noChangeArrowheads="1"/>
          </p:cNvSpPr>
          <p:nvPr userDrawn="1"/>
        </p:nvSpPr>
        <p:spPr bwMode="auto">
          <a:xfrm>
            <a:off x="533400" y="38100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[1]</a:t>
            </a:r>
          </a:p>
        </p:txBody>
      </p:sp>
    </p:spTree>
    <p:extLst>
      <p:ext uri="{BB962C8B-B14F-4D97-AF65-F5344CB8AC3E}">
        <p14:creationId xmlns:p14="http://schemas.microsoft.com/office/powerpoint/2010/main" val="406661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Text Placeholder 5"/>
          <p:cNvSpPr>
            <a:spLocks noGrp="1"/>
          </p:cNvSpPr>
          <p:nvPr>
            <p:ph type="body" sz="quarter" idx="12"/>
          </p:nvPr>
        </p:nvSpPr>
        <p:spPr>
          <a:xfrm>
            <a:off x="457200" y="1600200"/>
            <a:ext cx="8229600" cy="520456"/>
          </a:xfrm>
        </p:spPr>
        <p:txBody>
          <a:bodyPr/>
          <a:lstStyle>
            <a:lvl1pPr marL="0" indent="0">
              <a:buNone/>
              <a:defRPr/>
            </a:lvl1pPr>
          </a:lstStyle>
          <a:p>
            <a:pPr lvl="0"/>
            <a:endParaRPr lang="en-IN" dirty="0"/>
          </a:p>
        </p:txBody>
      </p:sp>
      <p:sp>
        <p:nvSpPr>
          <p:cNvPr id="8" name="Text Placeholder 7"/>
          <p:cNvSpPr>
            <a:spLocks noGrp="1"/>
          </p:cNvSpPr>
          <p:nvPr>
            <p:ph type="body" sz="quarter" idx="13"/>
          </p:nvPr>
        </p:nvSpPr>
        <p:spPr>
          <a:xfrm>
            <a:off x="457200" y="22860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3048000"/>
            <a:ext cx="8001000" cy="515252"/>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733800"/>
            <a:ext cx="8229600" cy="609600"/>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495800"/>
            <a:ext cx="8229600" cy="609600"/>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5215572"/>
            <a:ext cx="8382000" cy="499428"/>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3929647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Text Placeholder 5"/>
          <p:cNvSpPr>
            <a:spLocks noGrp="1"/>
          </p:cNvSpPr>
          <p:nvPr>
            <p:ph type="body" sz="quarter" idx="12"/>
          </p:nvPr>
        </p:nvSpPr>
        <p:spPr>
          <a:xfrm>
            <a:off x="457200" y="1600200"/>
            <a:ext cx="8229600" cy="520456"/>
          </a:xfrm>
        </p:spPr>
        <p:txBody>
          <a:bodyPr/>
          <a:lstStyle>
            <a:lvl1pPr marL="0" indent="0">
              <a:buNone/>
              <a:defRPr/>
            </a:lvl1pPr>
          </a:lstStyle>
          <a:p>
            <a:pPr lvl="0"/>
            <a:endParaRPr lang="en-IN" dirty="0"/>
          </a:p>
        </p:txBody>
      </p:sp>
      <p:sp>
        <p:nvSpPr>
          <p:cNvPr id="8" name="Text Placeholder 7"/>
          <p:cNvSpPr>
            <a:spLocks noGrp="1"/>
          </p:cNvSpPr>
          <p:nvPr>
            <p:ph type="body" sz="quarter" idx="13"/>
          </p:nvPr>
        </p:nvSpPr>
        <p:spPr>
          <a:xfrm>
            <a:off x="457200" y="22860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3048000"/>
            <a:ext cx="8001000" cy="515252"/>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733800"/>
            <a:ext cx="8229600" cy="609600"/>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495800"/>
            <a:ext cx="8229600" cy="609600"/>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5215572"/>
            <a:ext cx="8382000" cy="499428"/>
          </a:xfrm>
        </p:spPr>
        <p:txBody>
          <a:bodyPr/>
          <a:lstStyle>
            <a:lvl1pPr marL="0" indent="0">
              <a:buNone/>
              <a:defRPr/>
            </a:lvl1pPr>
          </a:lstStyle>
          <a:p>
            <a:pPr lvl="0"/>
            <a:endParaRPr lang="en-IN"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4372" y="5417100"/>
            <a:ext cx="4304762" cy="771429"/>
          </a:xfrm>
          <a:prstGeom prst="rect">
            <a:avLst/>
          </a:prstGeom>
        </p:spPr>
      </p:pic>
    </p:spTree>
    <p:extLst>
      <p:ext uri="{BB962C8B-B14F-4D97-AF65-F5344CB8AC3E}">
        <p14:creationId xmlns:p14="http://schemas.microsoft.com/office/powerpoint/2010/main" val="947050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09279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67365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80339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8826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69540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69238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54688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10" name="Rectangle 11"/>
          <p:cNvSpPr>
            <a:spLocks noChangeArrowheads="1"/>
          </p:cNvSpPr>
          <p:nvPr userDrawn="1"/>
        </p:nvSpPr>
        <p:spPr bwMode="auto">
          <a:xfrm>
            <a:off x="0" y="6546850"/>
            <a:ext cx="9144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3200">
                <a:solidFill>
                  <a:schemeClr val="tx1"/>
                </a:solidFill>
                <a:latin typeface="Arial" charset="0"/>
                <a:ea typeface="MS PGothic" pitchFamily="34" charset="-128"/>
                <a:cs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a:spcBef>
                <a:spcPct val="0"/>
              </a:spcBef>
              <a:buFontTx/>
              <a:buNone/>
              <a:defRPr/>
            </a:pPr>
            <a:r>
              <a:rPr lang="en-US" altLang="en-US" sz="1000" b="0" i="1" dirty="0"/>
              <a:t>Copyright © McGraw-Hill Education. All rights reserved. No reproduction or distribution without the prior written consent of McGraw-Hill Education.</a:t>
            </a:r>
            <a:endParaRPr lang="en-US" altLang="en-US" sz="1000" b="0" dirty="0"/>
          </a:p>
        </p:txBody>
      </p:sp>
    </p:spTree>
    <p:extLst>
      <p:ext uri="{BB962C8B-B14F-4D97-AF65-F5344CB8AC3E}">
        <p14:creationId xmlns:p14="http://schemas.microsoft.com/office/powerpoint/2010/main" val="2773227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d Bar"/>
          <p:cNvSpPr/>
          <p:nvPr userDrawn="1"/>
        </p:nvSpPr>
        <p:spPr>
          <a:xfrm>
            <a:off x="0" y="0"/>
            <a:ext cx="9144000" cy="503238"/>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2"/>
              </a:solidFill>
            </a:endParaRPr>
          </a:p>
        </p:txBody>
      </p:sp>
      <p:sp>
        <p:nvSpPr>
          <p:cNvPr id="6" name="Title 5"/>
          <p:cNvSpPr>
            <a:spLocks noGrp="1"/>
          </p:cNvSpPr>
          <p:nvPr>
            <p:ph type="title"/>
          </p:nvPr>
        </p:nvSpPr>
        <p:spPr/>
        <p:txBody>
          <a:bodyPr/>
          <a:lstStyle/>
          <a:p>
            <a:r>
              <a:rPr lang="en-US"/>
              <a:t>Click to edit Master title style</a:t>
            </a:r>
            <a:endParaRPr lang="en-IN"/>
          </a:p>
        </p:txBody>
      </p:sp>
      <p:sp>
        <p:nvSpPr>
          <p:cNvPr id="8" name="Text Placeholder 7"/>
          <p:cNvSpPr>
            <a:spLocks noGrp="1"/>
          </p:cNvSpPr>
          <p:nvPr>
            <p:ph type="body" sz="quarter" idx="13"/>
          </p:nvPr>
        </p:nvSpPr>
        <p:spPr>
          <a:xfrm>
            <a:off x="457200" y="20574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2895600"/>
            <a:ext cx="8153400" cy="457200"/>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505200"/>
            <a:ext cx="8229600" cy="576263"/>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310063"/>
            <a:ext cx="8229600" cy="414337"/>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4919663"/>
            <a:ext cx="8229600" cy="596900"/>
          </a:xfrm>
        </p:spPr>
        <p:txBody>
          <a:bodyPr/>
          <a:lstStyle>
            <a:lvl1pPr marL="0" indent="0">
              <a:buNone/>
              <a:defRPr/>
            </a:lvl1pPr>
          </a:lstStyle>
          <a:p>
            <a:pPr lvl="0"/>
            <a:endParaRPr lang="en-IN" dirty="0"/>
          </a:p>
        </p:txBody>
      </p:sp>
      <p:pic>
        <p:nvPicPr>
          <p:cNvPr id="17" name="MH Tagline" descr="Tagline: Because learning changes everythi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00" y="115888"/>
            <a:ext cx="32226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485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d Bar"/>
          <p:cNvSpPr/>
          <p:nvPr userDrawn="1"/>
        </p:nvSpPr>
        <p:spPr>
          <a:xfrm>
            <a:off x="0" y="0"/>
            <a:ext cx="9144000" cy="503238"/>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2"/>
              </a:solidFill>
            </a:endParaRPr>
          </a:p>
        </p:txBody>
      </p:sp>
      <p:sp>
        <p:nvSpPr>
          <p:cNvPr id="6" name="Title 5"/>
          <p:cNvSpPr>
            <a:spLocks noGrp="1"/>
          </p:cNvSpPr>
          <p:nvPr>
            <p:ph type="title"/>
          </p:nvPr>
        </p:nvSpPr>
        <p:spPr/>
        <p:txBody>
          <a:bodyPr/>
          <a:lstStyle/>
          <a:p>
            <a:r>
              <a:rPr lang="en-US"/>
              <a:t>Click to edit Master title style</a:t>
            </a:r>
            <a:endParaRPr lang="en-IN"/>
          </a:p>
        </p:txBody>
      </p:sp>
      <p:sp>
        <p:nvSpPr>
          <p:cNvPr id="8" name="Text Placeholder 7"/>
          <p:cNvSpPr>
            <a:spLocks noGrp="1"/>
          </p:cNvSpPr>
          <p:nvPr>
            <p:ph type="body" sz="quarter" idx="13"/>
          </p:nvPr>
        </p:nvSpPr>
        <p:spPr>
          <a:xfrm>
            <a:off x="457200" y="20574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2895600"/>
            <a:ext cx="8153400" cy="457200"/>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505200"/>
            <a:ext cx="8229600" cy="576263"/>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310063"/>
            <a:ext cx="8229600" cy="414337"/>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4919663"/>
            <a:ext cx="8229600" cy="596900"/>
          </a:xfrm>
        </p:spPr>
        <p:txBody>
          <a:bodyPr/>
          <a:lstStyle>
            <a:lvl1pPr marL="0" indent="0">
              <a:buNone/>
              <a:defRPr/>
            </a:lvl1pPr>
          </a:lstStyle>
          <a:p>
            <a:pPr lvl="0"/>
            <a:endParaRPr lang="en-IN" dirty="0"/>
          </a:p>
        </p:txBody>
      </p:sp>
      <p:pic>
        <p:nvPicPr>
          <p:cNvPr id="17" name="MH Tagline" descr="Tagline: Because learning changes everythi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00" y="115888"/>
            <a:ext cx="32226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7">
            <a:extLst>
              <a:ext uri="{FF2B5EF4-FFF2-40B4-BE49-F238E27FC236}">
                <a16:creationId xmlns:a16="http://schemas.microsoft.com/office/drawing/2014/main" id="{0125F5A7-EB7A-4544-8BE6-5268F9577F41}"/>
              </a:ext>
            </a:extLst>
          </p:cNvPr>
          <p:cNvSpPr>
            <a:spLocks noGrp="1"/>
          </p:cNvSpPr>
          <p:nvPr>
            <p:ph type="body" sz="quarter" idx="18"/>
          </p:nvPr>
        </p:nvSpPr>
        <p:spPr>
          <a:xfrm>
            <a:off x="45720" y="6548011"/>
            <a:ext cx="9052561" cy="24622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0" indent="0">
              <a:buNone/>
              <a:defRPr/>
            </a:lvl1pPr>
          </a:lstStyle>
          <a:p>
            <a:pPr algn="ctr">
              <a:spcBef>
                <a:spcPct val="0"/>
              </a:spcBef>
            </a:pPr>
            <a:r>
              <a:rPr lang="en-US" altLang="en-US" sz="1000" i="1" kern="1200" dirty="0">
                <a:latin typeface="Arial" charset="0"/>
              </a:rPr>
              <a:t>Copyright © McGraw-Hill Education. All rights reserved. No reproduction or distribution without the prior written consent of McGraw-Hill Education.</a:t>
            </a:r>
            <a:endParaRPr lang="en-IN" sz="1000" i="1" kern="1200" dirty="0">
              <a:latin typeface="Arial" charset="0"/>
            </a:endParaRPr>
          </a:p>
        </p:txBody>
      </p:sp>
    </p:spTree>
    <p:extLst>
      <p:ext uri="{BB962C8B-B14F-4D97-AF65-F5344CB8AC3E}">
        <p14:creationId xmlns:p14="http://schemas.microsoft.com/office/powerpoint/2010/main" val="2009859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ChangeArrowheads="1"/>
          </p:cNvSpPr>
          <p:nvPr userDrawn="1"/>
        </p:nvSpPr>
        <p:spPr bwMode="auto">
          <a:xfrm>
            <a:off x="0" y="6546850"/>
            <a:ext cx="9144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3200">
                <a:solidFill>
                  <a:schemeClr val="tx1"/>
                </a:solidFill>
                <a:latin typeface="Arial" charset="0"/>
                <a:ea typeface="MS PGothic" pitchFamily="34" charset="-128"/>
                <a:cs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a:spcBef>
                <a:spcPct val="0"/>
              </a:spcBef>
              <a:buFontTx/>
              <a:buNone/>
              <a:defRPr/>
            </a:pPr>
            <a:r>
              <a:rPr lang="en-US" altLang="en-US" sz="1000" b="0" i="1" dirty="0"/>
              <a:t>Copyright © McGraw-Hill Education. All rights reserved. No reproduction or distribution without the prior written consent of McGraw-Hill Education.</a:t>
            </a:r>
            <a:endParaRPr lang="en-US" altLang="en-US" sz="1000" b="0" dirty="0"/>
          </a:p>
        </p:txBody>
      </p:sp>
    </p:spTree>
    <p:extLst>
      <p:ext uri="{BB962C8B-B14F-4D97-AF65-F5344CB8AC3E}">
        <p14:creationId xmlns:p14="http://schemas.microsoft.com/office/powerpoint/2010/main" val="1437409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d Bar"/>
          <p:cNvSpPr/>
          <p:nvPr userDrawn="1"/>
        </p:nvSpPr>
        <p:spPr>
          <a:xfrm>
            <a:off x="0" y="0"/>
            <a:ext cx="9144000" cy="503238"/>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2"/>
              </a:solidFill>
            </a:endParaRPr>
          </a:p>
        </p:txBody>
      </p:sp>
      <p:sp>
        <p:nvSpPr>
          <p:cNvPr id="6" name="Title 5"/>
          <p:cNvSpPr>
            <a:spLocks noGrp="1"/>
          </p:cNvSpPr>
          <p:nvPr>
            <p:ph type="title"/>
          </p:nvPr>
        </p:nvSpPr>
        <p:spPr/>
        <p:txBody>
          <a:bodyPr/>
          <a:lstStyle/>
          <a:p>
            <a:r>
              <a:rPr lang="en-US"/>
              <a:t>Click to edit Master title style</a:t>
            </a:r>
            <a:endParaRPr lang="en-IN"/>
          </a:p>
        </p:txBody>
      </p:sp>
      <p:sp>
        <p:nvSpPr>
          <p:cNvPr id="8" name="Text Placeholder 7"/>
          <p:cNvSpPr>
            <a:spLocks noGrp="1"/>
          </p:cNvSpPr>
          <p:nvPr>
            <p:ph type="body" sz="quarter" idx="13"/>
          </p:nvPr>
        </p:nvSpPr>
        <p:spPr>
          <a:xfrm>
            <a:off x="457200" y="20574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2895600"/>
            <a:ext cx="8153400" cy="457200"/>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505200"/>
            <a:ext cx="8229600" cy="576263"/>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310063"/>
            <a:ext cx="8229600" cy="414337"/>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4919663"/>
            <a:ext cx="8229600" cy="596900"/>
          </a:xfrm>
        </p:spPr>
        <p:txBody>
          <a:bodyPr/>
          <a:lstStyle>
            <a:lvl1pPr marL="0" indent="0">
              <a:buNone/>
              <a:defRPr/>
            </a:lvl1pPr>
          </a:lstStyle>
          <a:p>
            <a:pPr lvl="0"/>
            <a:endParaRPr lang="en-IN" dirty="0"/>
          </a:p>
        </p:txBody>
      </p:sp>
      <p:pic>
        <p:nvPicPr>
          <p:cNvPr id="17" name="MH Tagline" descr="Tagline: Because learning changes everythi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00" y="115888"/>
            <a:ext cx="32226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7">
            <a:extLst>
              <a:ext uri="{FF2B5EF4-FFF2-40B4-BE49-F238E27FC236}">
                <a16:creationId xmlns:a16="http://schemas.microsoft.com/office/drawing/2014/main" id="{0125F5A7-EB7A-4544-8BE6-5268F9577F41}"/>
              </a:ext>
            </a:extLst>
          </p:cNvPr>
          <p:cNvSpPr>
            <a:spLocks noGrp="1"/>
          </p:cNvSpPr>
          <p:nvPr>
            <p:ph type="body" sz="quarter" idx="18"/>
          </p:nvPr>
        </p:nvSpPr>
        <p:spPr>
          <a:xfrm>
            <a:off x="45720" y="6548011"/>
            <a:ext cx="9052561" cy="24622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0" indent="0">
              <a:buNone/>
              <a:defRPr/>
            </a:lvl1pPr>
          </a:lstStyle>
          <a:p>
            <a:pPr algn="ctr">
              <a:spcBef>
                <a:spcPct val="0"/>
              </a:spcBef>
            </a:pPr>
            <a:r>
              <a:rPr lang="en-US" altLang="en-US" sz="1000" i="1" kern="1200" dirty="0">
                <a:latin typeface="Arial" charset="0"/>
              </a:rPr>
              <a:t>Copyright © McGraw-Hill Education. All rights reserved. No reproduction or distribution without the prior written consent of McGraw-Hill Education.</a:t>
            </a:r>
            <a:endParaRPr lang="en-IN" sz="1000" i="1" kern="1200" dirty="0">
              <a:latin typeface="Arial" charset="0"/>
            </a:endParaRPr>
          </a:p>
        </p:txBody>
      </p:sp>
    </p:spTree>
    <p:extLst>
      <p:ext uri="{BB962C8B-B14F-4D97-AF65-F5344CB8AC3E}">
        <p14:creationId xmlns:p14="http://schemas.microsoft.com/office/powerpoint/2010/main" val="1398573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09536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176244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538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05598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529873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22001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6"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7"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8"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9"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0"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1"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2"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
        <p:nvSpPr>
          <p:cNvPr id="13" name="AutoShape 4"/>
          <p:cNvSpPr>
            <a:spLocks noChangeArrowheads="1"/>
          </p:cNvSpPr>
          <p:nvPr userDrawn="1"/>
        </p:nvSpPr>
        <p:spPr bwMode="auto">
          <a:xfrm>
            <a:off x="412750" y="1393825"/>
            <a:ext cx="83185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Alkyl Halide Using the IUPAC System</a:t>
            </a:r>
          </a:p>
        </p:txBody>
      </p:sp>
      <p:sp>
        <p:nvSpPr>
          <p:cNvPr id="14" name="AutoShape 4"/>
          <p:cNvSpPr>
            <a:spLocks noChangeArrowheads="1"/>
          </p:cNvSpPr>
          <p:nvPr userDrawn="1"/>
        </p:nvSpPr>
        <p:spPr bwMode="auto">
          <a:xfrm>
            <a:off x="565150" y="22098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[2]</a:t>
            </a:r>
          </a:p>
        </p:txBody>
      </p:sp>
    </p:spTree>
    <p:extLst>
      <p:ext uri="{BB962C8B-B14F-4D97-AF65-F5344CB8AC3E}">
        <p14:creationId xmlns:p14="http://schemas.microsoft.com/office/powerpoint/2010/main" val="2591915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412750" y="1393825"/>
            <a:ext cx="83185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Alkyl Halide Using the IUPAC System</a:t>
            </a:r>
          </a:p>
        </p:txBody>
      </p:sp>
      <p:sp>
        <p:nvSpPr>
          <p:cNvPr id="6" name="AutoShape 4"/>
          <p:cNvSpPr>
            <a:spLocks noChangeArrowheads="1"/>
          </p:cNvSpPr>
          <p:nvPr userDrawn="1"/>
        </p:nvSpPr>
        <p:spPr bwMode="auto">
          <a:xfrm>
            <a:off x="565150" y="2209800"/>
            <a:ext cx="14922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Example</a:t>
            </a:r>
          </a:p>
        </p:txBody>
      </p:sp>
      <p:sp>
        <p:nvSpPr>
          <p:cNvPr id="7" name="AutoShape 4"/>
          <p:cNvSpPr>
            <a:spLocks noChangeArrowheads="1"/>
          </p:cNvSpPr>
          <p:nvPr userDrawn="1"/>
        </p:nvSpPr>
        <p:spPr bwMode="auto">
          <a:xfrm>
            <a:off x="630238" y="4137025"/>
            <a:ext cx="1350962"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[1]</a:t>
            </a:r>
          </a:p>
        </p:txBody>
      </p:sp>
      <p:sp>
        <p:nvSpPr>
          <p:cNvPr id="8"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9"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10"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1"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2"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3"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4"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5"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24318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533400" y="18288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[2]</a:t>
            </a:r>
          </a:p>
        </p:txBody>
      </p:sp>
      <p:sp>
        <p:nvSpPr>
          <p:cNvPr id="6" name="AutoShape 4"/>
          <p:cNvSpPr>
            <a:spLocks noChangeArrowheads="1"/>
          </p:cNvSpPr>
          <p:nvPr userDrawn="1"/>
        </p:nvSpPr>
        <p:spPr bwMode="auto">
          <a:xfrm>
            <a:off x="720725" y="1066800"/>
            <a:ext cx="73707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Ether Using the IUPAC System</a:t>
            </a:r>
          </a:p>
        </p:txBody>
      </p:sp>
      <p:sp>
        <p:nvSpPr>
          <p:cNvPr id="7"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8"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9"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0"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1"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2"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3"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4"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269730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720725" y="1317625"/>
            <a:ext cx="73707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Ether Using the IUPAC System</a:t>
            </a:r>
          </a:p>
        </p:txBody>
      </p:sp>
      <p:sp>
        <p:nvSpPr>
          <p:cNvPr id="6" name="AutoShape 4"/>
          <p:cNvSpPr>
            <a:spLocks noChangeArrowheads="1"/>
          </p:cNvSpPr>
          <p:nvPr userDrawn="1"/>
        </p:nvSpPr>
        <p:spPr bwMode="auto">
          <a:xfrm>
            <a:off x="152400" y="2066925"/>
            <a:ext cx="34290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spAutoFit/>
          </a:bodyPr>
          <a:lstStyle/>
          <a:p>
            <a:pPr eaLnBrk="1" hangingPunct="1">
              <a:defRPr/>
            </a:pPr>
            <a:r>
              <a:rPr lang="en-US" dirty="0">
                <a:solidFill>
                  <a:srgbClr val="008080"/>
                </a:solidFill>
              </a:rPr>
              <a:t>Sample Problem 14.6</a:t>
            </a:r>
          </a:p>
        </p:txBody>
      </p:sp>
      <p:sp>
        <p:nvSpPr>
          <p:cNvPr id="7" name="AutoShape 4"/>
          <p:cNvSpPr>
            <a:spLocks noChangeArrowheads="1"/>
          </p:cNvSpPr>
          <p:nvPr userDrawn="1"/>
        </p:nvSpPr>
        <p:spPr bwMode="auto">
          <a:xfrm>
            <a:off x="533400" y="40386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[1]</a:t>
            </a:r>
          </a:p>
        </p:txBody>
      </p:sp>
      <p:sp>
        <p:nvSpPr>
          <p:cNvPr id="8"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9"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10"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1"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2"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3"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4"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5"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14507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533400" y="18288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[2]</a:t>
            </a:r>
          </a:p>
        </p:txBody>
      </p:sp>
      <p:sp>
        <p:nvSpPr>
          <p:cNvPr id="6" name="AutoShape 4"/>
          <p:cNvSpPr>
            <a:spLocks noChangeArrowheads="1"/>
          </p:cNvSpPr>
          <p:nvPr userDrawn="1"/>
        </p:nvSpPr>
        <p:spPr bwMode="auto">
          <a:xfrm>
            <a:off x="720725" y="1066800"/>
            <a:ext cx="77025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Alcohol Using the IUPAC System</a:t>
            </a:r>
          </a:p>
        </p:txBody>
      </p:sp>
      <p:sp>
        <p:nvSpPr>
          <p:cNvPr id="7"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8"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9"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0"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1"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2"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3"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4"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609941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8"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10"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2"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4"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6"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8"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20"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
        <p:nvSpPr>
          <p:cNvPr id="21" name="AutoShape 4"/>
          <p:cNvSpPr>
            <a:spLocks noChangeArrowheads="1"/>
          </p:cNvSpPr>
          <p:nvPr userDrawn="1"/>
        </p:nvSpPr>
        <p:spPr bwMode="auto">
          <a:xfrm>
            <a:off x="720725" y="1066800"/>
            <a:ext cx="77025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Alcohol Using the IUPAC System</a:t>
            </a:r>
          </a:p>
        </p:txBody>
      </p:sp>
      <p:sp>
        <p:nvSpPr>
          <p:cNvPr id="22" name="AutoShape 4"/>
          <p:cNvSpPr>
            <a:spLocks noChangeArrowheads="1"/>
          </p:cNvSpPr>
          <p:nvPr userDrawn="1"/>
        </p:nvSpPr>
        <p:spPr bwMode="auto">
          <a:xfrm>
            <a:off x="533400" y="1851025"/>
            <a:ext cx="14922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Example</a:t>
            </a:r>
          </a:p>
        </p:txBody>
      </p:sp>
      <p:sp>
        <p:nvSpPr>
          <p:cNvPr id="23" name="AutoShape 4"/>
          <p:cNvSpPr>
            <a:spLocks noChangeArrowheads="1"/>
          </p:cNvSpPr>
          <p:nvPr userDrawn="1"/>
        </p:nvSpPr>
        <p:spPr bwMode="auto">
          <a:xfrm>
            <a:off x="533400" y="38100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[1]</a:t>
            </a:r>
          </a:p>
        </p:txBody>
      </p:sp>
    </p:spTree>
    <p:extLst>
      <p:ext uri="{BB962C8B-B14F-4D97-AF65-F5344CB8AC3E}">
        <p14:creationId xmlns:p14="http://schemas.microsoft.com/office/powerpoint/2010/main" val="318812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Text Placeholder 5"/>
          <p:cNvSpPr>
            <a:spLocks noGrp="1"/>
          </p:cNvSpPr>
          <p:nvPr>
            <p:ph type="body" sz="quarter" idx="12"/>
          </p:nvPr>
        </p:nvSpPr>
        <p:spPr>
          <a:xfrm>
            <a:off x="457200" y="1600200"/>
            <a:ext cx="8229600" cy="520456"/>
          </a:xfrm>
        </p:spPr>
        <p:txBody>
          <a:bodyPr/>
          <a:lstStyle>
            <a:lvl1pPr marL="0" indent="0">
              <a:buNone/>
              <a:defRPr/>
            </a:lvl1pPr>
          </a:lstStyle>
          <a:p>
            <a:pPr lvl="0"/>
            <a:endParaRPr lang="en-IN" dirty="0"/>
          </a:p>
        </p:txBody>
      </p:sp>
      <p:sp>
        <p:nvSpPr>
          <p:cNvPr id="8" name="Text Placeholder 7"/>
          <p:cNvSpPr>
            <a:spLocks noGrp="1"/>
          </p:cNvSpPr>
          <p:nvPr>
            <p:ph type="body" sz="quarter" idx="13"/>
          </p:nvPr>
        </p:nvSpPr>
        <p:spPr>
          <a:xfrm>
            <a:off x="457200" y="22860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3048000"/>
            <a:ext cx="8001000" cy="515252"/>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733800"/>
            <a:ext cx="8229600" cy="609600"/>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495800"/>
            <a:ext cx="8229600" cy="609600"/>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5215572"/>
            <a:ext cx="8382000" cy="499428"/>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610189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Text Placeholder 5"/>
          <p:cNvSpPr>
            <a:spLocks noGrp="1"/>
          </p:cNvSpPr>
          <p:nvPr>
            <p:ph type="body" sz="quarter" idx="12"/>
          </p:nvPr>
        </p:nvSpPr>
        <p:spPr>
          <a:xfrm>
            <a:off x="457200" y="1600200"/>
            <a:ext cx="8229600" cy="520456"/>
          </a:xfrm>
        </p:spPr>
        <p:txBody>
          <a:bodyPr/>
          <a:lstStyle>
            <a:lvl1pPr marL="0" indent="0">
              <a:buNone/>
              <a:defRPr/>
            </a:lvl1pPr>
          </a:lstStyle>
          <a:p>
            <a:pPr lvl="0"/>
            <a:endParaRPr lang="en-IN" dirty="0"/>
          </a:p>
        </p:txBody>
      </p:sp>
      <p:sp>
        <p:nvSpPr>
          <p:cNvPr id="8" name="Text Placeholder 7"/>
          <p:cNvSpPr>
            <a:spLocks noGrp="1"/>
          </p:cNvSpPr>
          <p:nvPr>
            <p:ph type="body" sz="quarter" idx="13"/>
          </p:nvPr>
        </p:nvSpPr>
        <p:spPr>
          <a:xfrm>
            <a:off x="457200" y="22860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3048000"/>
            <a:ext cx="8001000" cy="515252"/>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733800"/>
            <a:ext cx="8229600" cy="609600"/>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495800"/>
            <a:ext cx="8229600" cy="609600"/>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5215572"/>
            <a:ext cx="8382000" cy="499428"/>
          </a:xfrm>
        </p:spPr>
        <p:txBody>
          <a:bodyPr/>
          <a:lstStyle>
            <a:lvl1pPr marL="0" indent="0">
              <a:buNone/>
              <a:defRPr/>
            </a:lvl1pPr>
          </a:lstStyle>
          <a:p>
            <a:pPr lvl="0"/>
            <a:endParaRPr lang="en-IN"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4372" y="5417100"/>
            <a:ext cx="4304762" cy="771429"/>
          </a:xfrm>
          <a:prstGeom prst="rect">
            <a:avLst/>
          </a:prstGeom>
        </p:spPr>
      </p:pic>
    </p:spTree>
    <p:extLst>
      <p:ext uri="{BB962C8B-B14F-4D97-AF65-F5344CB8AC3E}">
        <p14:creationId xmlns:p14="http://schemas.microsoft.com/office/powerpoint/2010/main" val="221060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691455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01494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82782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8561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16254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16406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628732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reserve="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10" name="Rectangle 11"/>
          <p:cNvSpPr>
            <a:spLocks noChangeArrowheads="1"/>
          </p:cNvSpPr>
          <p:nvPr userDrawn="1"/>
        </p:nvSpPr>
        <p:spPr bwMode="auto">
          <a:xfrm>
            <a:off x="0" y="6546850"/>
            <a:ext cx="9144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a:spcBef>
                <a:spcPct val="20000"/>
              </a:spcBef>
              <a:buChar char="•"/>
              <a:defRPr sz="3200">
                <a:solidFill>
                  <a:schemeClr val="tx1"/>
                </a:solidFill>
                <a:latin typeface="Arial" charset="0"/>
                <a:ea typeface="MS PGothic" pitchFamily="34" charset="-128"/>
                <a:cs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a:spcBef>
                <a:spcPct val="0"/>
              </a:spcBef>
              <a:buFontTx/>
              <a:buNone/>
              <a:defRPr/>
            </a:pPr>
            <a:r>
              <a:rPr lang="en-US" altLang="en-US" sz="1000" b="0" i="1" dirty="0"/>
              <a:t>Copyright © McGraw-Hill Education. All rights reserved. No reproduction or distribution without the prior written consent of McGraw-Hill Education.</a:t>
            </a:r>
            <a:endParaRPr lang="en-US" altLang="en-US" sz="1000" b="0" dirty="0"/>
          </a:p>
        </p:txBody>
      </p:sp>
    </p:spTree>
    <p:extLst>
      <p:ext uri="{BB962C8B-B14F-4D97-AF65-F5344CB8AC3E}">
        <p14:creationId xmlns:p14="http://schemas.microsoft.com/office/powerpoint/2010/main" val="34378895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d Bar"/>
          <p:cNvSpPr/>
          <p:nvPr userDrawn="1"/>
        </p:nvSpPr>
        <p:spPr>
          <a:xfrm>
            <a:off x="0" y="0"/>
            <a:ext cx="9144000" cy="503238"/>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2"/>
              </a:solidFill>
            </a:endParaRPr>
          </a:p>
        </p:txBody>
      </p:sp>
      <p:sp>
        <p:nvSpPr>
          <p:cNvPr id="6" name="Title 5"/>
          <p:cNvSpPr>
            <a:spLocks noGrp="1"/>
          </p:cNvSpPr>
          <p:nvPr>
            <p:ph type="title"/>
          </p:nvPr>
        </p:nvSpPr>
        <p:spPr/>
        <p:txBody>
          <a:bodyPr/>
          <a:lstStyle/>
          <a:p>
            <a:r>
              <a:rPr lang="en-US"/>
              <a:t>Click to edit Master title style</a:t>
            </a:r>
            <a:endParaRPr lang="en-IN"/>
          </a:p>
        </p:txBody>
      </p:sp>
      <p:sp>
        <p:nvSpPr>
          <p:cNvPr id="8" name="Text Placeholder 7"/>
          <p:cNvSpPr>
            <a:spLocks noGrp="1"/>
          </p:cNvSpPr>
          <p:nvPr>
            <p:ph type="body" sz="quarter" idx="13"/>
          </p:nvPr>
        </p:nvSpPr>
        <p:spPr>
          <a:xfrm>
            <a:off x="457200" y="2057400"/>
            <a:ext cx="8229600" cy="609600"/>
          </a:xfrm>
        </p:spPr>
        <p:txBody>
          <a:bodyPr/>
          <a:lstStyle>
            <a:lvl1pPr marL="0" indent="0">
              <a:buNone/>
              <a:defRPr/>
            </a:lvl1pPr>
          </a:lstStyle>
          <a:p>
            <a:pPr lvl="0"/>
            <a:endParaRPr lang="en-IN" dirty="0"/>
          </a:p>
        </p:txBody>
      </p:sp>
      <p:sp>
        <p:nvSpPr>
          <p:cNvPr id="10" name="Text Placeholder 9"/>
          <p:cNvSpPr>
            <a:spLocks noGrp="1"/>
          </p:cNvSpPr>
          <p:nvPr>
            <p:ph type="body" sz="quarter" idx="14"/>
          </p:nvPr>
        </p:nvSpPr>
        <p:spPr>
          <a:xfrm>
            <a:off x="457200" y="2895600"/>
            <a:ext cx="8153400" cy="457200"/>
          </a:xfrm>
        </p:spPr>
        <p:txBody>
          <a:bodyPr/>
          <a:lstStyle>
            <a:lvl1pPr marL="0" indent="0">
              <a:buNone/>
              <a:defRPr/>
            </a:lvl1pPr>
          </a:lstStyle>
          <a:p>
            <a:pPr lvl="0"/>
            <a:endParaRPr lang="en-IN" dirty="0"/>
          </a:p>
        </p:txBody>
      </p:sp>
      <p:sp>
        <p:nvSpPr>
          <p:cNvPr id="12" name="Text Placeholder 11"/>
          <p:cNvSpPr>
            <a:spLocks noGrp="1"/>
          </p:cNvSpPr>
          <p:nvPr>
            <p:ph type="body" sz="quarter" idx="15"/>
          </p:nvPr>
        </p:nvSpPr>
        <p:spPr>
          <a:xfrm>
            <a:off x="457200" y="3505200"/>
            <a:ext cx="8229600" cy="576263"/>
          </a:xfrm>
        </p:spPr>
        <p:txBody>
          <a:bodyPr/>
          <a:lstStyle>
            <a:lvl1pPr marL="0" indent="0">
              <a:buNone/>
              <a:defRPr/>
            </a:lvl1pPr>
          </a:lstStyle>
          <a:p>
            <a:pPr lvl="0"/>
            <a:endParaRPr lang="en-IN" dirty="0"/>
          </a:p>
        </p:txBody>
      </p:sp>
      <p:sp>
        <p:nvSpPr>
          <p:cNvPr id="14" name="Text Placeholder 13"/>
          <p:cNvSpPr>
            <a:spLocks noGrp="1"/>
          </p:cNvSpPr>
          <p:nvPr>
            <p:ph type="body" sz="quarter" idx="16"/>
          </p:nvPr>
        </p:nvSpPr>
        <p:spPr>
          <a:xfrm>
            <a:off x="457200" y="4310063"/>
            <a:ext cx="8229600" cy="414337"/>
          </a:xfrm>
        </p:spPr>
        <p:txBody>
          <a:bodyPr/>
          <a:lstStyle>
            <a:lvl1pPr marL="0" indent="0">
              <a:buNone/>
              <a:defRPr/>
            </a:lvl1pPr>
          </a:lstStyle>
          <a:p>
            <a:pPr lvl="0"/>
            <a:endParaRPr lang="en-IN" dirty="0"/>
          </a:p>
        </p:txBody>
      </p:sp>
      <p:sp>
        <p:nvSpPr>
          <p:cNvPr id="16" name="Text Placeholder 15"/>
          <p:cNvSpPr>
            <a:spLocks noGrp="1"/>
          </p:cNvSpPr>
          <p:nvPr>
            <p:ph type="body" sz="quarter" idx="17"/>
          </p:nvPr>
        </p:nvSpPr>
        <p:spPr>
          <a:xfrm>
            <a:off x="457200" y="4919663"/>
            <a:ext cx="8229600" cy="596900"/>
          </a:xfrm>
        </p:spPr>
        <p:txBody>
          <a:bodyPr/>
          <a:lstStyle>
            <a:lvl1pPr marL="0" indent="0">
              <a:buNone/>
              <a:defRPr/>
            </a:lvl1pPr>
          </a:lstStyle>
          <a:p>
            <a:pPr lvl="0"/>
            <a:endParaRPr lang="en-IN" dirty="0"/>
          </a:p>
        </p:txBody>
      </p:sp>
      <p:pic>
        <p:nvPicPr>
          <p:cNvPr id="17" name="MH Tagline" descr="Tagline: Because learning changes everythi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00" y="115888"/>
            <a:ext cx="32226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56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6"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7"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8"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9"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0"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1"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2"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
        <p:nvSpPr>
          <p:cNvPr id="13" name="AutoShape 4"/>
          <p:cNvSpPr>
            <a:spLocks noChangeArrowheads="1"/>
          </p:cNvSpPr>
          <p:nvPr userDrawn="1"/>
        </p:nvSpPr>
        <p:spPr bwMode="auto">
          <a:xfrm>
            <a:off x="412750" y="1393825"/>
            <a:ext cx="83185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Alkyl Halide Using the IUPAC System</a:t>
            </a:r>
          </a:p>
        </p:txBody>
      </p:sp>
      <p:sp>
        <p:nvSpPr>
          <p:cNvPr id="14" name="AutoShape 4"/>
          <p:cNvSpPr>
            <a:spLocks noChangeArrowheads="1"/>
          </p:cNvSpPr>
          <p:nvPr userDrawn="1"/>
        </p:nvSpPr>
        <p:spPr bwMode="auto">
          <a:xfrm>
            <a:off x="565150" y="22098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[2]</a:t>
            </a:r>
          </a:p>
        </p:txBody>
      </p:sp>
    </p:spTree>
    <p:extLst>
      <p:ext uri="{BB962C8B-B14F-4D97-AF65-F5344CB8AC3E}">
        <p14:creationId xmlns:p14="http://schemas.microsoft.com/office/powerpoint/2010/main" val="278537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412750" y="1393825"/>
            <a:ext cx="83185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Alkyl Halide Using the IUPAC System</a:t>
            </a:r>
          </a:p>
        </p:txBody>
      </p:sp>
      <p:sp>
        <p:nvSpPr>
          <p:cNvPr id="6" name="AutoShape 4"/>
          <p:cNvSpPr>
            <a:spLocks noChangeArrowheads="1"/>
          </p:cNvSpPr>
          <p:nvPr userDrawn="1"/>
        </p:nvSpPr>
        <p:spPr bwMode="auto">
          <a:xfrm>
            <a:off x="565150" y="2209800"/>
            <a:ext cx="149225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Example</a:t>
            </a:r>
          </a:p>
        </p:txBody>
      </p:sp>
      <p:sp>
        <p:nvSpPr>
          <p:cNvPr id="7" name="AutoShape 4"/>
          <p:cNvSpPr>
            <a:spLocks noChangeArrowheads="1"/>
          </p:cNvSpPr>
          <p:nvPr userDrawn="1"/>
        </p:nvSpPr>
        <p:spPr bwMode="auto">
          <a:xfrm>
            <a:off x="630238" y="4137025"/>
            <a:ext cx="1350962"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[1]</a:t>
            </a:r>
          </a:p>
        </p:txBody>
      </p:sp>
      <p:sp>
        <p:nvSpPr>
          <p:cNvPr id="8"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9"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10"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1"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2"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3"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4"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5"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325394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AutoShape 4"/>
          <p:cNvSpPr>
            <a:spLocks noChangeArrowheads="1"/>
          </p:cNvSpPr>
          <p:nvPr userDrawn="1"/>
        </p:nvSpPr>
        <p:spPr bwMode="auto">
          <a:xfrm>
            <a:off x="533400" y="1828800"/>
            <a:ext cx="13509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a:solidFill>
                  <a:srgbClr val="008080"/>
                </a:solidFill>
              </a:rPr>
              <a:t>Step [2]</a:t>
            </a:r>
          </a:p>
        </p:txBody>
      </p:sp>
      <p:sp>
        <p:nvSpPr>
          <p:cNvPr id="6" name="AutoShape 4"/>
          <p:cNvSpPr>
            <a:spLocks noChangeArrowheads="1"/>
          </p:cNvSpPr>
          <p:nvPr userDrawn="1"/>
        </p:nvSpPr>
        <p:spPr bwMode="auto">
          <a:xfrm>
            <a:off x="720725" y="1066800"/>
            <a:ext cx="7370763"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defRPr/>
            </a:pPr>
            <a:r>
              <a:rPr lang="en-US" dirty="0">
                <a:solidFill>
                  <a:srgbClr val="008080"/>
                </a:solidFill>
              </a:rPr>
              <a:t>HOW TO Name an Ether Using the IUPAC System</a:t>
            </a:r>
          </a:p>
        </p:txBody>
      </p:sp>
      <p:sp>
        <p:nvSpPr>
          <p:cNvPr id="7" name="Text Placeholder 5"/>
          <p:cNvSpPr>
            <a:spLocks noGrp="1"/>
          </p:cNvSpPr>
          <p:nvPr>
            <p:ph type="body" sz="quarter" idx="12"/>
          </p:nvPr>
        </p:nvSpPr>
        <p:spPr>
          <a:xfrm>
            <a:off x="457200" y="1543050"/>
            <a:ext cx="8229600" cy="533400"/>
          </a:xfrm>
        </p:spPr>
        <p:txBody>
          <a:bodyPr/>
          <a:lstStyle>
            <a:lvl1pPr marL="0" indent="0">
              <a:buNone/>
              <a:defRPr sz="2400"/>
            </a:lvl1pPr>
          </a:lstStyle>
          <a:p>
            <a:pPr lvl="0"/>
            <a:endParaRPr lang="en-IN" dirty="0"/>
          </a:p>
        </p:txBody>
      </p:sp>
      <p:sp>
        <p:nvSpPr>
          <p:cNvPr id="8" name="Text Placeholder 7"/>
          <p:cNvSpPr>
            <a:spLocks noGrp="1"/>
          </p:cNvSpPr>
          <p:nvPr>
            <p:ph type="body" sz="quarter" idx="13"/>
          </p:nvPr>
        </p:nvSpPr>
        <p:spPr>
          <a:xfrm>
            <a:off x="457200" y="2165795"/>
            <a:ext cx="8229600" cy="507111"/>
          </a:xfrm>
        </p:spPr>
        <p:txBody>
          <a:bodyPr/>
          <a:lstStyle>
            <a:lvl1pPr marL="0" indent="0">
              <a:buNone/>
              <a:defRPr sz="2400"/>
            </a:lvl1pPr>
          </a:lstStyle>
          <a:p>
            <a:pPr lvl="0"/>
            <a:endParaRPr lang="en-IN" dirty="0"/>
          </a:p>
        </p:txBody>
      </p:sp>
      <p:sp>
        <p:nvSpPr>
          <p:cNvPr id="9" name="Text Placeholder 9"/>
          <p:cNvSpPr>
            <a:spLocks noGrp="1"/>
          </p:cNvSpPr>
          <p:nvPr>
            <p:ph type="body" sz="quarter" idx="14"/>
          </p:nvPr>
        </p:nvSpPr>
        <p:spPr>
          <a:xfrm>
            <a:off x="457200" y="2762250"/>
            <a:ext cx="8382000" cy="457200"/>
          </a:xfrm>
        </p:spPr>
        <p:txBody>
          <a:bodyPr/>
          <a:lstStyle>
            <a:lvl1pPr marL="0" indent="0">
              <a:buNone/>
              <a:defRPr sz="2400"/>
            </a:lvl1pPr>
          </a:lstStyle>
          <a:p>
            <a:pPr lvl="0"/>
            <a:endParaRPr lang="en-IN" dirty="0"/>
          </a:p>
        </p:txBody>
      </p:sp>
      <p:sp>
        <p:nvSpPr>
          <p:cNvPr id="10" name="Text Placeholder 11"/>
          <p:cNvSpPr>
            <a:spLocks noGrp="1"/>
          </p:cNvSpPr>
          <p:nvPr>
            <p:ph type="body" sz="quarter" idx="15"/>
          </p:nvPr>
        </p:nvSpPr>
        <p:spPr>
          <a:xfrm>
            <a:off x="457200" y="3371850"/>
            <a:ext cx="8382000" cy="457200"/>
          </a:xfrm>
        </p:spPr>
        <p:txBody>
          <a:bodyPr/>
          <a:lstStyle>
            <a:lvl1pPr marL="0" indent="0">
              <a:buNone/>
              <a:defRPr sz="2400"/>
            </a:lvl1pPr>
          </a:lstStyle>
          <a:p>
            <a:pPr lvl="0"/>
            <a:endParaRPr lang="en-IN" dirty="0"/>
          </a:p>
        </p:txBody>
      </p:sp>
      <p:sp>
        <p:nvSpPr>
          <p:cNvPr id="11" name="Text Placeholder 13"/>
          <p:cNvSpPr>
            <a:spLocks noGrp="1"/>
          </p:cNvSpPr>
          <p:nvPr>
            <p:ph type="body" sz="quarter" idx="16"/>
          </p:nvPr>
        </p:nvSpPr>
        <p:spPr>
          <a:xfrm>
            <a:off x="457200" y="4057650"/>
            <a:ext cx="8382000" cy="304800"/>
          </a:xfrm>
        </p:spPr>
        <p:txBody>
          <a:bodyPr/>
          <a:lstStyle>
            <a:lvl1pPr marL="0" indent="0">
              <a:buNone/>
              <a:defRPr sz="2400"/>
            </a:lvl1pPr>
          </a:lstStyle>
          <a:p>
            <a:pPr lvl="0"/>
            <a:endParaRPr lang="en-IN" dirty="0"/>
          </a:p>
        </p:txBody>
      </p:sp>
      <p:sp>
        <p:nvSpPr>
          <p:cNvPr id="12" name="Text Placeholder 15"/>
          <p:cNvSpPr>
            <a:spLocks noGrp="1"/>
          </p:cNvSpPr>
          <p:nvPr>
            <p:ph type="body" sz="quarter" idx="17"/>
          </p:nvPr>
        </p:nvSpPr>
        <p:spPr>
          <a:xfrm>
            <a:off x="457200" y="4591050"/>
            <a:ext cx="8229600" cy="457200"/>
          </a:xfrm>
        </p:spPr>
        <p:txBody>
          <a:bodyPr/>
          <a:lstStyle>
            <a:lvl1pPr marL="0" indent="0">
              <a:buNone/>
              <a:defRPr sz="2400"/>
            </a:lvl1pPr>
          </a:lstStyle>
          <a:p>
            <a:pPr lvl="0"/>
            <a:endParaRPr lang="en-IN" dirty="0"/>
          </a:p>
        </p:txBody>
      </p:sp>
      <p:sp>
        <p:nvSpPr>
          <p:cNvPr id="13" name="Text Placeholder 17"/>
          <p:cNvSpPr>
            <a:spLocks noGrp="1"/>
          </p:cNvSpPr>
          <p:nvPr>
            <p:ph type="body" sz="quarter" idx="18"/>
          </p:nvPr>
        </p:nvSpPr>
        <p:spPr>
          <a:xfrm>
            <a:off x="457200" y="5200650"/>
            <a:ext cx="8382000" cy="533400"/>
          </a:xfrm>
        </p:spPr>
        <p:txBody>
          <a:bodyPr/>
          <a:lstStyle>
            <a:lvl1pPr marL="0" indent="0">
              <a:buNone/>
              <a:defRPr sz="2400"/>
            </a:lvl1pPr>
          </a:lstStyle>
          <a:p>
            <a:pPr lvl="0"/>
            <a:endParaRPr lang="en-IN" dirty="0"/>
          </a:p>
        </p:txBody>
      </p:sp>
      <p:sp>
        <p:nvSpPr>
          <p:cNvPr id="14" name="Text Placeholder 19"/>
          <p:cNvSpPr>
            <a:spLocks noGrp="1"/>
          </p:cNvSpPr>
          <p:nvPr>
            <p:ph type="body" sz="quarter" idx="19"/>
          </p:nvPr>
        </p:nvSpPr>
        <p:spPr>
          <a:xfrm>
            <a:off x="457200" y="5734050"/>
            <a:ext cx="8382000" cy="377825"/>
          </a:xfrm>
        </p:spPr>
        <p:txBody>
          <a:bodyPr/>
          <a:lstStyle>
            <a:lvl1pPr marL="0" indent="0">
              <a:buNone/>
              <a:defRPr sz="2400"/>
            </a:lvl1pPr>
          </a:lstStyle>
          <a:p>
            <a:pPr lvl="0"/>
            <a:endParaRPr lang="en-IN" dirty="0"/>
          </a:p>
        </p:txBody>
      </p:sp>
    </p:spTree>
    <p:extLst>
      <p:ext uri="{BB962C8B-B14F-4D97-AF65-F5344CB8AC3E}">
        <p14:creationId xmlns:p14="http://schemas.microsoft.com/office/powerpoint/2010/main" val="348034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lvl1pPr>
          </a:lstStyle>
          <a:p>
            <a:pPr>
              <a:defRPr/>
            </a:pPr>
            <a:endParaRPr lang="en-US" altLang="en-US" dirty="0"/>
          </a:p>
        </p:txBody>
      </p:sp>
      <p:sp>
        <p:nvSpPr>
          <p:cNvPr id="9" name="Rectangle 6"/>
          <p:cNvSpPr txBox="1">
            <a:spLocks noChangeArrowheads="1"/>
          </p:cNvSpPr>
          <p:nvPr userDrawn="1"/>
        </p:nvSpPr>
        <p:spPr bwMode="auto">
          <a:xfrm>
            <a:off x="6553200" y="624601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400" b="0" kern="1200" smtClean="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pitchFamily="34" charset="-128"/>
                <a:cs typeface="+mn-cs"/>
              </a:defRPr>
            </a:lvl5pPr>
            <a:lvl6pPr marL="2286000" algn="l" defTabSz="914400" rtl="0" eaLnBrk="1" latinLnBrk="0" hangingPunct="1">
              <a:defRPr sz="2400" b="1" kern="1200">
                <a:solidFill>
                  <a:schemeClr val="tx1"/>
                </a:solidFill>
                <a:latin typeface="Arial" charset="0"/>
                <a:ea typeface="MS PGothic" pitchFamily="34" charset="-128"/>
                <a:cs typeface="+mn-cs"/>
              </a:defRPr>
            </a:lvl6pPr>
            <a:lvl7pPr marL="2743200" algn="l" defTabSz="914400" rtl="0" eaLnBrk="1" latinLnBrk="0" hangingPunct="1">
              <a:defRPr sz="2400" b="1" kern="1200">
                <a:solidFill>
                  <a:schemeClr val="tx1"/>
                </a:solidFill>
                <a:latin typeface="Arial" charset="0"/>
                <a:ea typeface="MS PGothic" pitchFamily="34" charset="-128"/>
                <a:cs typeface="+mn-cs"/>
              </a:defRPr>
            </a:lvl7pPr>
            <a:lvl8pPr marL="3200400" algn="l" defTabSz="914400" rtl="0" eaLnBrk="1" latinLnBrk="0" hangingPunct="1">
              <a:defRPr sz="2400" b="1" kern="1200">
                <a:solidFill>
                  <a:schemeClr val="tx1"/>
                </a:solidFill>
                <a:latin typeface="Arial" charset="0"/>
                <a:ea typeface="MS PGothic" pitchFamily="34" charset="-128"/>
                <a:cs typeface="+mn-cs"/>
              </a:defRPr>
            </a:lvl8pPr>
            <a:lvl9pPr marL="3657600" algn="l" defTabSz="914400" rtl="0" eaLnBrk="1" latinLnBrk="0" hangingPunct="1">
              <a:defRPr sz="2400" b="1" kern="1200">
                <a:solidFill>
                  <a:schemeClr val="tx1"/>
                </a:solidFill>
                <a:latin typeface="Arial" charset="0"/>
                <a:ea typeface="MS PGothic" pitchFamily="34" charset="-128"/>
                <a:cs typeface="+mn-cs"/>
              </a:defRPr>
            </a:lvl9pPr>
          </a:lstStyle>
          <a:p>
            <a:pPr>
              <a:defRPr/>
            </a:pPr>
            <a:fld id="{45560AE7-A469-4AE0-A830-147667EC1D7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82" r:id="rId7"/>
    <p:sldLayoutId id="2147483681" r:id="rId8"/>
    <p:sldLayoutId id="2147483680" r:id="rId9"/>
    <p:sldLayoutId id="2147483679" r:id="rId10"/>
    <p:sldLayoutId id="2147483678" r:id="rId11"/>
    <p:sldLayoutId id="2147483677" r:id="rId12"/>
    <p:sldLayoutId id="2147483676" r:id="rId13"/>
    <p:sldLayoutId id="2147483683" r:id="rId14"/>
    <p:sldLayoutId id="2147483668" r:id="rId15"/>
    <p:sldLayoutId id="2147483669" r:id="rId16"/>
    <p:sldLayoutId id="2147483670" r:id="rId17"/>
    <p:sldLayoutId id="2147483671" r:id="rId18"/>
    <p:sldLayoutId id="2147483672" r:id="rId19"/>
    <p:sldLayoutId id="2147483673" r:id="rId20"/>
    <p:sldLayoutId id="2147483675" r:id="rId2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lvl1pPr>
          </a:lstStyle>
          <a:p>
            <a:pPr>
              <a:defRPr/>
            </a:pPr>
            <a:endParaRPr lang="en-US" altLang="en-US" dirty="0"/>
          </a:p>
        </p:txBody>
      </p:sp>
    </p:spTree>
    <p:extLst>
      <p:ext uri="{BB962C8B-B14F-4D97-AF65-F5344CB8AC3E}">
        <p14:creationId xmlns:p14="http://schemas.microsoft.com/office/powerpoint/2010/main" val="33250260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smtClean="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smtClean="0"/>
            </a:lvl1pPr>
          </a:lstStyle>
          <a:p>
            <a:pPr>
              <a:defRPr/>
            </a:pPr>
            <a:endParaRPr lang="en-US" altLang="en-US" dirty="0"/>
          </a:p>
        </p:txBody>
      </p:sp>
      <p:sp>
        <p:nvSpPr>
          <p:cNvPr id="6" name="Text Placeholder 7">
            <a:extLst>
              <a:ext uri="{FF2B5EF4-FFF2-40B4-BE49-F238E27FC236}">
                <a16:creationId xmlns:a16="http://schemas.microsoft.com/office/drawing/2014/main" id="{7168DD5A-4FA0-47F7-B1CC-FA42BB7C0AF4}"/>
              </a:ext>
            </a:extLst>
          </p:cNvPr>
          <p:cNvSpPr txBox="1">
            <a:spLocks/>
          </p:cNvSpPr>
          <p:nvPr userDrawn="1"/>
        </p:nvSpPr>
        <p:spPr>
          <a:xfrm>
            <a:off x="45720" y="6548011"/>
            <a:ext cx="90525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ct val="0"/>
              </a:spcBef>
              <a:buNone/>
            </a:pPr>
            <a:r>
              <a:rPr lang="en-US" altLang="en-US" sz="1000" b="0" i="1" kern="1200">
                <a:latin typeface="Arial" charset="0"/>
              </a:rPr>
              <a:t>Copyright © McGraw-Hill Education. All rights reserved. No reproduction or distribution without the prior written consent of McGraw-Hill Education.</a:t>
            </a:r>
            <a:endParaRPr lang="en-IN" sz="1000" b="0" i="1" kern="1200" dirty="0">
              <a:latin typeface="Arial" charset="0"/>
            </a:endParaRPr>
          </a:p>
        </p:txBody>
      </p:sp>
    </p:spTree>
    <p:extLst>
      <p:ext uri="{BB962C8B-B14F-4D97-AF65-F5344CB8AC3E}">
        <p14:creationId xmlns:p14="http://schemas.microsoft.com/office/powerpoint/2010/main" val="1221332338"/>
      </p:ext>
    </p:extLst>
  </p:cSld>
  <p:clrMap bg1="lt1" tx1="dk1" bg2="lt2" tx2="dk2" accent1="accent1" accent2="accent2" accent3="accent3" accent4="accent4" accent5="accent5" accent6="accent6" hlink="hlink" folHlink="folHlink"/>
  <p:sldLayoutIdLst>
    <p:sldLayoutId id="2147483674"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25.xml"/><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0.jpeg"/><Relationship Id="rId5" Type="http://schemas.openxmlformats.org/officeDocument/2006/relationships/image" Target="../media/image38.w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42.jpeg"/><Relationship Id="rId5" Type="http://schemas.openxmlformats.org/officeDocument/2006/relationships/image" Target="../media/image41.w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4.jpeg"/><Relationship Id="rId5" Type="http://schemas.openxmlformats.org/officeDocument/2006/relationships/image" Target="../media/image43.w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49.jpeg"/><Relationship Id="rId5" Type="http://schemas.openxmlformats.org/officeDocument/2006/relationships/image" Target="../media/image48.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7.xml"/><Relationship Id="rId7" Type="http://schemas.openxmlformats.org/officeDocument/2006/relationships/image" Target="../media/image54.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53.wmf"/><Relationship Id="rId10" Type="http://schemas.openxmlformats.org/officeDocument/2006/relationships/image" Target="../media/image56.jpeg"/><Relationship Id="rId4" Type="http://schemas.openxmlformats.org/officeDocument/2006/relationships/oleObject" Target="../embeddings/oleObject14.bin"/><Relationship Id="rId9" Type="http://schemas.openxmlformats.org/officeDocument/2006/relationships/image" Target="../media/image55.wmf"/></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64.png"/><Relationship Id="rId5" Type="http://schemas.openxmlformats.org/officeDocument/2006/relationships/image" Target="../media/image63.wmf"/><Relationship Id="rId4" Type="http://schemas.openxmlformats.org/officeDocument/2006/relationships/oleObject" Target="../embeddings/oleObject17.bin"/></Relationships>
</file>

<file path=ppt/slides/_rels/slide45.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notesSlide" Target="../notesSlides/notesSlide45.xml"/><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67.jpg"/><Relationship Id="rId5" Type="http://schemas.openxmlformats.org/officeDocument/2006/relationships/image" Target="../media/image65.wmf"/><Relationship Id="rId4" Type="http://schemas.openxmlformats.org/officeDocument/2006/relationships/oleObject" Target="../embeddings/oleObject18.bin"/><Relationship Id="rId9" Type="http://schemas.openxmlformats.org/officeDocument/2006/relationships/image" Target="../media/image68.jpg"/></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47.xml"/><Relationship Id="rId7" Type="http://schemas.openxmlformats.org/officeDocument/2006/relationships/image" Target="../media/image71.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70.wmf"/><Relationship Id="rId10" Type="http://schemas.openxmlformats.org/officeDocument/2006/relationships/image" Target="../media/image73.jpeg"/><Relationship Id="rId4" Type="http://schemas.openxmlformats.org/officeDocument/2006/relationships/oleObject" Target="../embeddings/oleObject20.bin"/><Relationship Id="rId9" Type="http://schemas.openxmlformats.org/officeDocument/2006/relationships/image" Target="../media/image72.wmf"/></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75.jpeg"/></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jp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80.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79.wmf"/><Relationship Id="rId4" Type="http://schemas.openxmlformats.org/officeDocument/2006/relationships/oleObject" Target="../embeddings/oleObject23.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805" y="1393042"/>
            <a:ext cx="3490155" cy="709714"/>
          </a:xfrm>
        </p:spPr>
        <p:txBody>
          <a:bodyPr/>
          <a:lstStyle/>
          <a:p>
            <a:r>
              <a:rPr lang="en-US" altLang="en-US" sz="4800" b="1" dirty="0"/>
              <a:t>Chapter 14</a:t>
            </a:r>
            <a:endParaRPr lang="en-IN" sz="4800" b="1" dirty="0"/>
          </a:p>
        </p:txBody>
      </p:sp>
      <p:sp>
        <p:nvSpPr>
          <p:cNvPr id="4" name="Text Placeholder 3"/>
          <p:cNvSpPr>
            <a:spLocks noGrp="1"/>
          </p:cNvSpPr>
          <p:nvPr>
            <p:ph type="body" sz="quarter" idx="13"/>
          </p:nvPr>
        </p:nvSpPr>
        <p:spPr>
          <a:xfrm>
            <a:off x="719008" y="2064889"/>
            <a:ext cx="2622205" cy="1581148"/>
          </a:xfrm>
        </p:spPr>
        <p:txBody>
          <a:bodyPr/>
          <a:lstStyle/>
          <a:p>
            <a:pPr algn="ctr" eaLnBrk="1" hangingPunct="1">
              <a:defRPr/>
            </a:pPr>
            <a:r>
              <a:rPr lang="en-US" altLang="en-US" sz="4800" b="1" dirty="0"/>
              <a:t>Lecture Outline</a:t>
            </a:r>
          </a:p>
        </p:txBody>
      </p:sp>
      <p:sp>
        <p:nvSpPr>
          <p:cNvPr id="5" name="Text Placeholder 4"/>
          <p:cNvSpPr>
            <a:spLocks noGrp="1"/>
          </p:cNvSpPr>
          <p:nvPr>
            <p:ph type="body" sz="quarter" idx="14"/>
          </p:nvPr>
        </p:nvSpPr>
        <p:spPr>
          <a:xfrm>
            <a:off x="150761" y="4362450"/>
            <a:ext cx="3751768" cy="12003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spcBef>
                <a:spcPct val="0"/>
              </a:spcBef>
            </a:pPr>
            <a:r>
              <a:rPr lang="en-US" altLang="en-US" sz="2000" b="1" kern="1200" dirty="0">
                <a:latin typeface="Arial" charset="0"/>
                <a:cs typeface="+mn-cs"/>
              </a:rPr>
              <a:t>Prepared by</a:t>
            </a:r>
          </a:p>
          <a:p>
            <a:pPr algn="ctr" eaLnBrk="1" hangingPunct="1">
              <a:spcBef>
                <a:spcPct val="0"/>
              </a:spcBef>
            </a:pPr>
            <a:r>
              <a:rPr lang="en-US" altLang="en-US" sz="2000" b="1" kern="1200" dirty="0">
                <a:latin typeface="Arial" charset="0"/>
                <a:cs typeface="+mn-cs"/>
              </a:rPr>
              <a:t>Harpreet Malhotra</a:t>
            </a:r>
          </a:p>
          <a:p>
            <a:pPr algn="ctr" eaLnBrk="1" hangingPunct="1">
              <a:spcBef>
                <a:spcPct val="0"/>
              </a:spcBef>
            </a:pPr>
            <a:r>
              <a:rPr lang="en-US" altLang="en-US" sz="1600" b="1" i="1" kern="1200" dirty="0">
                <a:latin typeface="Arial" charset="0"/>
              </a:rPr>
              <a:t>Florida State College at Jacksonville</a:t>
            </a:r>
          </a:p>
        </p:txBody>
      </p:sp>
      <p:pic>
        <p:nvPicPr>
          <p:cNvPr id="20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725488"/>
            <a:ext cx="420370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MH Logo" descr="Logo: McGraw-Hill Educa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97870"/>
            <a:ext cx="9052560" cy="586541"/>
          </a:xfrm>
        </p:spPr>
        <p:txBody>
          <a:bodyPr/>
          <a:lstStyle/>
          <a:p>
            <a:r>
              <a:rPr lang="en-US" altLang="en-US" sz="3200" b="1" dirty="0"/>
              <a:t>14.2 Structure and Properties of Alcohols (6)</a:t>
            </a:r>
            <a:endParaRPr lang="en-IN" sz="3200" dirty="0"/>
          </a:p>
        </p:txBody>
      </p:sp>
      <p:sp>
        <p:nvSpPr>
          <p:cNvPr id="3" name="Text Placeholder 2"/>
          <p:cNvSpPr>
            <a:spLocks noGrp="1"/>
          </p:cNvSpPr>
          <p:nvPr>
            <p:ph type="body" sz="quarter" idx="12"/>
          </p:nvPr>
        </p:nvSpPr>
        <p:spPr>
          <a:xfrm>
            <a:off x="1066800" y="1143000"/>
            <a:ext cx="7291388" cy="2590800"/>
          </a:xfrm>
        </p:spPr>
        <p:txBody>
          <a:bodyPr/>
          <a:lstStyle/>
          <a:p>
            <a:pPr>
              <a:spcBef>
                <a:spcPts val="0"/>
              </a:spcBef>
              <a:spcAft>
                <a:spcPts val="2600"/>
              </a:spcAft>
            </a:pPr>
            <a:r>
              <a:rPr lang="en-US" altLang="en-US" sz="2400" b="1" dirty="0"/>
              <a:t>Alcohols are </a:t>
            </a:r>
            <a:r>
              <a:rPr lang="en-US" altLang="en-US" sz="2400" b="1" dirty="0">
                <a:solidFill>
                  <a:srgbClr val="3366FF"/>
                </a:solidFill>
              </a:rPr>
              <a:t>soluble in organic solvents</a:t>
            </a:r>
            <a:r>
              <a:rPr lang="en-US" altLang="en-US" sz="2400" b="1" dirty="0"/>
              <a:t>. </a:t>
            </a:r>
          </a:p>
          <a:p>
            <a:pPr>
              <a:spcBef>
                <a:spcPts val="0"/>
              </a:spcBef>
              <a:spcAft>
                <a:spcPts val="2600"/>
              </a:spcAft>
            </a:pPr>
            <a:r>
              <a:rPr lang="en-US" altLang="en-US" sz="2400" b="1" dirty="0">
                <a:solidFill>
                  <a:srgbClr val="3366FF"/>
                </a:solidFill>
              </a:rPr>
              <a:t>Low molecular weight </a:t>
            </a:r>
            <a:r>
              <a:rPr lang="en-US" altLang="en-US" sz="2400" b="1" dirty="0"/>
              <a:t>alcohols (6 C’</a:t>
            </a:r>
            <a:r>
              <a:rPr lang="en-US" altLang="ja-JP" sz="2400" b="1" dirty="0"/>
              <a:t>s or less) </a:t>
            </a:r>
            <a:r>
              <a:rPr lang="en-US" altLang="en-US" sz="2400" b="1" dirty="0"/>
              <a:t>are </a:t>
            </a:r>
            <a:r>
              <a:rPr lang="en-US" altLang="en-US" sz="2400" b="1" dirty="0">
                <a:solidFill>
                  <a:srgbClr val="3366FF"/>
                </a:solidFill>
              </a:rPr>
              <a:t>soluble in water</a:t>
            </a:r>
            <a:r>
              <a:rPr lang="en-US" altLang="en-US" sz="2400" b="1" dirty="0"/>
              <a:t>.</a:t>
            </a:r>
            <a:r>
              <a:rPr lang="en-US" altLang="en-US" sz="2400" b="1" dirty="0">
                <a:solidFill>
                  <a:srgbClr val="3366FF"/>
                </a:solidFill>
              </a:rPr>
              <a:t> </a:t>
            </a:r>
          </a:p>
          <a:p>
            <a:pPr>
              <a:spcBef>
                <a:spcPts val="0"/>
              </a:spcBef>
              <a:spcAft>
                <a:spcPts val="2600"/>
              </a:spcAft>
            </a:pPr>
            <a:r>
              <a:rPr lang="en-US" altLang="en-US" sz="2400" b="1" dirty="0">
                <a:solidFill>
                  <a:srgbClr val="3366FF"/>
                </a:solidFill>
              </a:rPr>
              <a:t>Higher molecular weight </a:t>
            </a:r>
            <a:r>
              <a:rPr lang="en-US" altLang="en-US" sz="2400" b="1" dirty="0"/>
              <a:t>alcohols (6 C’</a:t>
            </a:r>
            <a:r>
              <a:rPr lang="en-US" altLang="ja-JP" sz="2400" b="1" dirty="0"/>
              <a:t>s or more)</a:t>
            </a:r>
            <a:r>
              <a:rPr lang="en-US" altLang="en-US" sz="2400" b="1" dirty="0"/>
              <a:t> are </a:t>
            </a:r>
            <a:r>
              <a:rPr lang="en-US" altLang="en-US" sz="2400" b="1" dirty="0">
                <a:solidFill>
                  <a:srgbClr val="3366FF"/>
                </a:solidFill>
              </a:rPr>
              <a:t>not soluble in water</a:t>
            </a:r>
            <a:r>
              <a:rPr lang="en-US" altLang="en-US" sz="2400" b="1" dirty="0"/>
              <a:t>.</a:t>
            </a:r>
            <a:endParaRPr lang="en-IN" sz="2400" b="1" dirty="0"/>
          </a:p>
        </p:txBody>
      </p:sp>
      <p:pic>
        <p:nvPicPr>
          <p:cNvPr id="10249" name="Picture 12" descr="Ball-and-stick models of ethanol (CH3CH2OH) and 1-octanol [CH3(CH2)7OH].  Both these alcohols are soluble in organic solvents, but ethanol is water soluble and 1-octanol is not.&#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49700"/>
            <a:ext cx="69008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1066800" y="5398922"/>
            <a:ext cx="2167112" cy="811378"/>
          </a:xfrm>
        </p:spPr>
        <p:txBody>
          <a:bodyPr/>
          <a:lstStyle/>
          <a:p>
            <a:pPr eaLnBrk="1" hangingPunct="1">
              <a:spcBef>
                <a:spcPct val="0"/>
              </a:spcBef>
            </a:pPr>
            <a:r>
              <a:rPr lang="en-US" altLang="en-US" sz="2400" b="1" dirty="0"/>
              <a:t>2 C’</a:t>
            </a:r>
            <a:r>
              <a:rPr lang="en-US" altLang="ja-JP" sz="2400" b="1" dirty="0"/>
              <a:t>s in chain </a:t>
            </a:r>
            <a:r>
              <a:rPr lang="en-US" altLang="en-US" sz="2400" b="1" dirty="0">
                <a:solidFill>
                  <a:srgbClr val="3366FF"/>
                </a:solidFill>
              </a:rPr>
              <a:t>water soluble</a:t>
            </a:r>
            <a:endParaRPr lang="en-IN" sz="2400" b="1" dirty="0"/>
          </a:p>
        </p:txBody>
      </p:sp>
      <p:sp>
        <p:nvSpPr>
          <p:cNvPr id="5" name="Text Placeholder 4"/>
          <p:cNvSpPr>
            <a:spLocks noGrp="1"/>
          </p:cNvSpPr>
          <p:nvPr>
            <p:ph type="body" sz="quarter" idx="14"/>
          </p:nvPr>
        </p:nvSpPr>
        <p:spPr>
          <a:xfrm>
            <a:off x="5276850" y="5399531"/>
            <a:ext cx="2549365" cy="829819"/>
          </a:xfrm>
        </p:spPr>
        <p:txBody>
          <a:bodyPr/>
          <a:lstStyle/>
          <a:p>
            <a:pPr algn="ctr" eaLnBrk="1" hangingPunct="1">
              <a:spcBef>
                <a:spcPct val="0"/>
              </a:spcBef>
            </a:pPr>
            <a:r>
              <a:rPr lang="en-US" altLang="en-US" sz="2400" b="1" dirty="0"/>
              <a:t>8 C’</a:t>
            </a:r>
            <a:r>
              <a:rPr lang="en-US" altLang="ja-JP" sz="2400" b="1" dirty="0"/>
              <a:t>s in chain </a:t>
            </a:r>
            <a:r>
              <a:rPr lang="en-US" altLang="en-US" sz="2400" b="1" dirty="0">
                <a:solidFill>
                  <a:srgbClr val="3366FF"/>
                </a:solidFill>
              </a:rPr>
              <a:t>water insoluble</a:t>
            </a:r>
            <a:endParaRPr lang="en-IN"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7731" y="273814"/>
            <a:ext cx="7643779" cy="633472"/>
          </a:xfrm>
        </p:spPr>
        <p:txBody>
          <a:bodyPr/>
          <a:lstStyle/>
          <a:p>
            <a:r>
              <a:rPr lang="en-US" altLang="en-US" sz="3200" b="1" dirty="0"/>
              <a:t>14.3 Nomenclature of Alcohols (1)</a:t>
            </a:r>
            <a:endParaRPr lang="en-IN" sz="3200" dirty="0"/>
          </a:p>
        </p:txBody>
      </p:sp>
      <p:sp>
        <p:nvSpPr>
          <p:cNvPr id="5" name="Text Placeholder 4"/>
          <p:cNvSpPr>
            <a:spLocks noGrp="1"/>
          </p:cNvSpPr>
          <p:nvPr>
            <p:ph type="body" sz="quarter" idx="12"/>
          </p:nvPr>
        </p:nvSpPr>
        <p:spPr>
          <a:xfrm>
            <a:off x="750331" y="1098550"/>
            <a:ext cx="7739619"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spcBef>
                <a:spcPct val="0"/>
              </a:spcBef>
            </a:pPr>
            <a:r>
              <a:rPr lang="en-US" b="1" dirty="0">
                <a:solidFill>
                  <a:schemeClr val="bg1"/>
                </a:solidFill>
              </a:rPr>
              <a:t>HOW TO Name an Alcohol Using the IUPAC System</a:t>
            </a:r>
            <a:endParaRPr lang="en-IN" b="1" kern="1200" dirty="0">
              <a:solidFill>
                <a:schemeClr val="bg1"/>
              </a:solidFill>
            </a:endParaRPr>
          </a:p>
        </p:txBody>
      </p:sp>
      <p:sp>
        <p:nvSpPr>
          <p:cNvPr id="6" name="Text Placeholder 5"/>
          <p:cNvSpPr>
            <a:spLocks noGrp="1"/>
          </p:cNvSpPr>
          <p:nvPr>
            <p:ph type="body" sz="quarter" idx="13"/>
          </p:nvPr>
        </p:nvSpPr>
        <p:spPr>
          <a:xfrm>
            <a:off x="552450" y="1874139"/>
            <a:ext cx="1480167" cy="507111"/>
          </a:xfrm>
        </p:spPr>
        <p:txBody>
          <a:bodyPr/>
          <a:lstStyle/>
          <a:p>
            <a:r>
              <a:rPr lang="en-US" b="1" dirty="0">
                <a:solidFill>
                  <a:schemeClr val="bg1"/>
                </a:solidFill>
              </a:rPr>
              <a:t>Example</a:t>
            </a:r>
            <a:endParaRPr lang="en-IN" b="1" dirty="0"/>
          </a:p>
        </p:txBody>
      </p:sp>
      <p:sp>
        <p:nvSpPr>
          <p:cNvPr id="7" name="Text Placeholder 6"/>
          <p:cNvSpPr>
            <a:spLocks noGrp="1"/>
          </p:cNvSpPr>
          <p:nvPr>
            <p:ph type="body" sz="quarter" idx="14"/>
          </p:nvPr>
        </p:nvSpPr>
        <p:spPr>
          <a:xfrm>
            <a:off x="2115127" y="1873250"/>
            <a:ext cx="6927273" cy="457200"/>
          </a:xfrm>
        </p:spPr>
        <p:txBody>
          <a:bodyPr/>
          <a:lstStyle/>
          <a:p>
            <a:r>
              <a:rPr lang="en-US" altLang="en-US" b="1" dirty="0"/>
              <a:t>Give the IUPAC name of the following alcohol.</a:t>
            </a:r>
            <a:endParaRPr lang="en-IN" b="1" dirty="0"/>
          </a:p>
        </p:txBody>
      </p:sp>
      <p:pic>
        <p:nvPicPr>
          <p:cNvPr id="12300" name="Picture 18" descr="Chain of six carbon atoms with methyl group at C5 and OH group at 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38400"/>
            <a:ext cx="2667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5"/>
          </p:nvPr>
        </p:nvSpPr>
        <p:spPr>
          <a:xfrm>
            <a:off x="565150" y="3835400"/>
            <a:ext cx="1370525" cy="457200"/>
          </a:xfrm>
        </p:spPr>
        <p:txBody>
          <a:bodyPr/>
          <a:lstStyle/>
          <a:p>
            <a:r>
              <a:rPr lang="en-US" b="1" dirty="0">
                <a:solidFill>
                  <a:schemeClr val="bg1"/>
                </a:solidFill>
              </a:rPr>
              <a:t>Step [1]</a:t>
            </a:r>
            <a:endParaRPr lang="en-IN" b="1" dirty="0"/>
          </a:p>
        </p:txBody>
      </p:sp>
      <p:sp>
        <p:nvSpPr>
          <p:cNvPr id="9" name="Text Placeholder 8"/>
          <p:cNvSpPr>
            <a:spLocks noGrp="1"/>
          </p:cNvSpPr>
          <p:nvPr>
            <p:ph type="body" sz="quarter" idx="16"/>
          </p:nvPr>
        </p:nvSpPr>
        <p:spPr>
          <a:xfrm>
            <a:off x="1988127" y="3660777"/>
            <a:ext cx="6927273" cy="790573"/>
          </a:xfrm>
        </p:spPr>
        <p:txBody>
          <a:bodyPr/>
          <a:lstStyle/>
          <a:p>
            <a:pPr eaLnBrk="1" hangingPunct="1">
              <a:spcBef>
                <a:spcPct val="0"/>
              </a:spcBef>
            </a:pPr>
            <a:r>
              <a:rPr lang="en-US" altLang="en-US" b="1" dirty="0"/>
              <a:t>Find the longest carbon chain containing the C bonded to the OH group.</a:t>
            </a:r>
            <a:endParaRPr lang="en-IN" b="1" dirty="0"/>
          </a:p>
        </p:txBody>
      </p:sp>
      <p:sp>
        <p:nvSpPr>
          <p:cNvPr id="10" name="Text Placeholder 9"/>
          <p:cNvSpPr>
            <a:spLocks noGrp="1"/>
          </p:cNvSpPr>
          <p:nvPr>
            <p:ph type="body" sz="quarter" idx="17"/>
          </p:nvPr>
        </p:nvSpPr>
        <p:spPr>
          <a:xfrm>
            <a:off x="4972050" y="4953000"/>
            <a:ext cx="3726259" cy="1185859"/>
          </a:xfrm>
        </p:spPr>
        <p:txBody>
          <a:bodyPr/>
          <a:lstStyle/>
          <a:p>
            <a:pPr eaLnBrk="1" hangingPunct="1">
              <a:spcBef>
                <a:spcPct val="0"/>
              </a:spcBef>
            </a:pPr>
            <a:r>
              <a:rPr lang="en-US" altLang="en-US" b="1" dirty="0"/>
              <a:t>Change the </a:t>
            </a:r>
            <a:r>
              <a:rPr lang="en-US" altLang="en-US" b="1" dirty="0">
                <a:solidFill>
                  <a:srgbClr val="3366FF"/>
                </a:solidFill>
              </a:rPr>
              <a:t>–e </a:t>
            </a:r>
            <a:r>
              <a:rPr lang="en-US" altLang="en-US" b="1" dirty="0"/>
              <a:t>ending of the parent alkane to the suffix </a:t>
            </a:r>
            <a:r>
              <a:rPr lang="en-US" altLang="en-US" b="1" dirty="0">
                <a:solidFill>
                  <a:srgbClr val="3366FF"/>
                </a:solidFill>
              </a:rPr>
              <a:t>–</a:t>
            </a:r>
            <a:r>
              <a:rPr lang="en-US" altLang="en-US" b="1" dirty="0" err="1">
                <a:solidFill>
                  <a:srgbClr val="3366FF"/>
                </a:solidFill>
              </a:rPr>
              <a:t>ol</a:t>
            </a:r>
            <a:r>
              <a:rPr lang="en-US" altLang="en-US" b="1" dirty="0"/>
              <a:t>.</a:t>
            </a:r>
            <a:endParaRPr lang="en-IN" b="1" dirty="0"/>
          </a:p>
        </p:txBody>
      </p:sp>
      <p:pic>
        <p:nvPicPr>
          <p:cNvPr id="11277" name="Picture 19" descr="There are 6 carbons in the longest chain containing the carbon bonded to the OH group. E ending of the parent alkane is changed to  the suffix -ol, making it hexanol.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4724400"/>
            <a:ext cx="25606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8"/>
          </p:nvPr>
        </p:nvSpPr>
        <p:spPr>
          <a:xfrm>
            <a:off x="914400" y="5715000"/>
            <a:ext cx="3554786" cy="533400"/>
          </a:xfrm>
        </p:spPr>
        <p:txBody>
          <a:bodyPr/>
          <a:lstStyle/>
          <a:p>
            <a:r>
              <a:rPr lang="en-US" altLang="en-US" b="1" dirty="0"/>
              <a:t>6 C’</a:t>
            </a:r>
            <a:r>
              <a:rPr lang="en-US" altLang="ja-JP" b="1" dirty="0"/>
              <a:t>s in longest chain</a:t>
            </a:r>
            <a:endParaRPr lang="en-IN" b="1" dirty="0"/>
          </a:p>
        </p:txBody>
      </p:sp>
      <p:sp>
        <p:nvSpPr>
          <p:cNvPr id="12" name="Text Placeholder 11"/>
          <p:cNvSpPr>
            <a:spLocks noGrp="1"/>
          </p:cNvSpPr>
          <p:nvPr>
            <p:ph type="body" sz="quarter" idx="19"/>
          </p:nvPr>
        </p:nvSpPr>
        <p:spPr>
          <a:xfrm>
            <a:off x="914400" y="6172200"/>
            <a:ext cx="2937840" cy="415608"/>
          </a:xfrm>
        </p:spPr>
        <p:txBody>
          <a:bodyPr/>
          <a:lstStyle/>
          <a:p>
            <a:r>
              <a:rPr lang="en-US" altLang="en-US" b="1" dirty="0"/>
              <a:t>hex</a:t>
            </a:r>
            <a:r>
              <a:rPr lang="en-US" altLang="en-US" b="1" dirty="0">
                <a:solidFill>
                  <a:srgbClr val="3366FF"/>
                </a:solidFill>
              </a:rPr>
              <a:t>ane </a:t>
            </a:r>
            <a:r>
              <a:rPr lang="en-US" altLang="en-US" b="1" dirty="0"/>
              <a:t>→ </a:t>
            </a:r>
            <a:r>
              <a:rPr lang="en-US" altLang="en-US" b="1" dirty="0" err="1"/>
              <a:t>hexan</a:t>
            </a:r>
            <a:r>
              <a:rPr lang="en-US" altLang="en-US" b="1" dirty="0" err="1">
                <a:solidFill>
                  <a:srgbClr val="3366FF"/>
                </a:solidFill>
              </a:rPr>
              <a:t>ol</a:t>
            </a:r>
            <a:endParaRPr lang="en-IN"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7720" y="302445"/>
            <a:ext cx="7088561" cy="575884"/>
          </a:xfrm>
        </p:spPr>
        <p:txBody>
          <a:bodyPr/>
          <a:lstStyle/>
          <a:p>
            <a:r>
              <a:rPr lang="en-US" altLang="en-US" sz="3200" b="1" dirty="0"/>
              <a:t>14.3 Nomenclature of Alcohols (2)</a:t>
            </a:r>
            <a:endParaRPr lang="en-IN" sz="3200" dirty="0"/>
          </a:p>
        </p:txBody>
      </p:sp>
      <p:sp>
        <p:nvSpPr>
          <p:cNvPr id="5" name="Text Placeholder 4"/>
          <p:cNvSpPr>
            <a:spLocks noGrp="1"/>
          </p:cNvSpPr>
          <p:nvPr>
            <p:ph type="body" sz="quarter" idx="12"/>
          </p:nvPr>
        </p:nvSpPr>
        <p:spPr>
          <a:xfrm>
            <a:off x="750242" y="1092200"/>
            <a:ext cx="7707958" cy="400751"/>
          </a:xfrm>
        </p:spPr>
        <p:txBody>
          <a:bodyPr/>
          <a:lstStyle/>
          <a:p>
            <a:r>
              <a:rPr lang="en-US" b="1" dirty="0">
                <a:solidFill>
                  <a:schemeClr val="bg1"/>
                </a:solidFill>
              </a:rPr>
              <a:t>HOW TO Name an Alcohol Using the IUPAC System</a:t>
            </a:r>
            <a:endParaRPr lang="en-IN" b="1" dirty="0"/>
          </a:p>
        </p:txBody>
      </p:sp>
      <p:sp>
        <p:nvSpPr>
          <p:cNvPr id="6" name="Text Placeholder 5"/>
          <p:cNvSpPr>
            <a:spLocks noGrp="1"/>
          </p:cNvSpPr>
          <p:nvPr>
            <p:ph type="body" sz="quarter" idx="13"/>
          </p:nvPr>
        </p:nvSpPr>
        <p:spPr>
          <a:xfrm>
            <a:off x="558183" y="1855089"/>
            <a:ext cx="1480167" cy="507111"/>
          </a:xfrm>
        </p:spPr>
        <p:txBody>
          <a:bodyPr/>
          <a:lstStyle/>
          <a:p>
            <a:r>
              <a:rPr lang="en-US" b="1" dirty="0">
                <a:solidFill>
                  <a:schemeClr val="bg1"/>
                </a:solidFill>
              </a:rPr>
              <a:t>Step [2]</a:t>
            </a:r>
            <a:endParaRPr lang="en-IN" b="1" dirty="0"/>
          </a:p>
        </p:txBody>
      </p:sp>
      <p:sp>
        <p:nvSpPr>
          <p:cNvPr id="7" name="Text Placeholder 6"/>
          <p:cNvSpPr>
            <a:spLocks noGrp="1"/>
          </p:cNvSpPr>
          <p:nvPr>
            <p:ph type="body" sz="quarter" idx="14"/>
          </p:nvPr>
        </p:nvSpPr>
        <p:spPr>
          <a:xfrm>
            <a:off x="1910032" y="1684196"/>
            <a:ext cx="6967268" cy="1135204"/>
          </a:xfrm>
        </p:spPr>
        <p:txBody>
          <a:bodyPr/>
          <a:lstStyle/>
          <a:p>
            <a:pPr eaLnBrk="1" hangingPunct="1">
              <a:spcBef>
                <a:spcPct val="0"/>
              </a:spcBef>
            </a:pPr>
            <a:r>
              <a:rPr lang="en-US" altLang="en-US" b="1" dirty="0"/>
              <a:t>Number the carbon chain to give the OH group the lower number, and apply all other rules of nomenclature.</a:t>
            </a:r>
            <a:endParaRPr lang="en-IN" b="1" dirty="0"/>
          </a:p>
        </p:txBody>
      </p:sp>
      <p:sp>
        <p:nvSpPr>
          <p:cNvPr id="10" name="Text Placeholder 9">
            <a:extLst>
              <a:ext uri="{FF2B5EF4-FFF2-40B4-BE49-F238E27FC236}">
                <a16:creationId xmlns:a16="http://schemas.microsoft.com/office/drawing/2014/main" id="{969E167A-21FF-4BA8-9C7E-EA5B8EC049B4}"/>
              </a:ext>
            </a:extLst>
          </p:cNvPr>
          <p:cNvSpPr>
            <a:spLocks noGrp="1"/>
          </p:cNvSpPr>
          <p:nvPr>
            <p:ph type="body" sz="quarter" idx="15"/>
          </p:nvPr>
        </p:nvSpPr>
        <p:spPr>
          <a:xfrm>
            <a:off x="849539" y="2967264"/>
            <a:ext cx="3429000" cy="457200"/>
          </a:xfrm>
        </p:spPr>
        <p:txBody>
          <a:bodyPr/>
          <a:lstStyle/>
          <a:p>
            <a:pPr marL="231775" indent="-231775">
              <a:buFont typeface="+mj-lt"/>
              <a:buAutoNum type="alphaLcPeriod"/>
            </a:pPr>
            <a:r>
              <a:rPr lang="en-US" sz="1900" b="1" dirty="0"/>
              <a:t>Number</a:t>
            </a:r>
            <a:r>
              <a:rPr lang="en-US" sz="1900" dirty="0"/>
              <a:t> the chain.</a:t>
            </a:r>
          </a:p>
        </p:txBody>
      </p:sp>
      <p:pic>
        <p:nvPicPr>
          <p:cNvPr id="2" name="Picture 1" descr="The carbon chain is numbered from left side to put the OH group at C3 but not C4, which makes it 3-hexanol."/>
          <p:cNvPicPr>
            <a:picLocks noChangeAspect="1"/>
          </p:cNvPicPr>
          <p:nvPr/>
        </p:nvPicPr>
        <p:blipFill rotWithShape="1">
          <a:blip r:embed="rId3">
            <a:extLst>
              <a:ext uri="{28A0092B-C50C-407E-A947-70E740481C1C}">
                <a14:useLocalDpi xmlns:a14="http://schemas.microsoft.com/office/drawing/2010/main" val="0"/>
              </a:ext>
            </a:extLst>
          </a:blip>
          <a:srcRect t="10999"/>
          <a:stretch/>
        </p:blipFill>
        <p:spPr bwMode="auto">
          <a:xfrm>
            <a:off x="914400" y="3424464"/>
            <a:ext cx="3270250" cy="304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a:extLst>
              <a:ext uri="{FF2B5EF4-FFF2-40B4-BE49-F238E27FC236}">
                <a16:creationId xmlns:a16="http://schemas.microsoft.com/office/drawing/2014/main" id="{5233E6E3-FDB9-46A8-A68C-C8F84FA46CB4}"/>
              </a:ext>
            </a:extLst>
          </p:cNvPr>
          <p:cNvSpPr>
            <a:spLocks noGrp="1"/>
          </p:cNvSpPr>
          <p:nvPr>
            <p:ph type="body" sz="quarter" idx="16"/>
          </p:nvPr>
        </p:nvSpPr>
        <p:spPr>
          <a:xfrm>
            <a:off x="4502036" y="2900135"/>
            <a:ext cx="4572000" cy="304800"/>
          </a:xfrm>
        </p:spPr>
        <p:txBody>
          <a:bodyPr/>
          <a:lstStyle/>
          <a:p>
            <a:pPr marL="231775" indent="-231775">
              <a:buFont typeface="+mj-lt"/>
              <a:buAutoNum type="alphaLcPeriod" startAt="2"/>
            </a:pPr>
            <a:r>
              <a:rPr lang="en-US" sz="1900" b="1" dirty="0"/>
              <a:t>Name</a:t>
            </a:r>
            <a:r>
              <a:rPr lang="en-US" sz="1900" dirty="0"/>
              <a:t> and </a:t>
            </a:r>
            <a:r>
              <a:rPr lang="en-US" sz="1900" b="1" dirty="0"/>
              <a:t>number</a:t>
            </a:r>
            <a:r>
              <a:rPr lang="en-US" sz="1900" dirty="0"/>
              <a:t> the substituents.</a:t>
            </a:r>
          </a:p>
        </p:txBody>
      </p:sp>
      <p:pic>
        <p:nvPicPr>
          <p:cNvPr id="3" name="Picture 2" descr="There is a methyl group at C5, therefore, the full name is 5-methyl-3-hexanol."/>
          <p:cNvPicPr>
            <a:picLocks noChangeAspect="1"/>
          </p:cNvPicPr>
          <p:nvPr/>
        </p:nvPicPr>
        <p:blipFill rotWithShape="1">
          <a:blip r:embed="rId4">
            <a:extLst>
              <a:ext uri="{28A0092B-C50C-407E-A947-70E740481C1C}">
                <a14:useLocalDpi xmlns:a14="http://schemas.microsoft.com/office/drawing/2010/main" val="0"/>
              </a:ext>
            </a:extLst>
          </a:blip>
          <a:srcRect t="9655" b="10072"/>
          <a:stretch/>
        </p:blipFill>
        <p:spPr bwMode="auto">
          <a:xfrm>
            <a:off x="4572000" y="3285670"/>
            <a:ext cx="4344988" cy="260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a:extLst>
              <a:ext uri="{FF2B5EF4-FFF2-40B4-BE49-F238E27FC236}">
                <a16:creationId xmlns:a16="http://schemas.microsoft.com/office/drawing/2014/main" id="{1D63A0B8-7747-45F1-9DE8-4DE7DCB5A674}"/>
              </a:ext>
            </a:extLst>
          </p:cNvPr>
          <p:cNvSpPr>
            <a:spLocks noGrp="1"/>
          </p:cNvSpPr>
          <p:nvPr>
            <p:ph type="body" sz="quarter" idx="17"/>
          </p:nvPr>
        </p:nvSpPr>
        <p:spPr>
          <a:xfrm>
            <a:off x="4974529" y="5895521"/>
            <a:ext cx="3821339" cy="457200"/>
          </a:xfrm>
        </p:spPr>
        <p:txBody>
          <a:bodyPr/>
          <a:lstStyle/>
          <a:p>
            <a:r>
              <a:rPr lang="en-US" sz="2000" b="1" dirty="0"/>
              <a:t>Answer: 5-methyl-3-hexanol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1905"/>
            <a:ext cx="8229600" cy="645195"/>
          </a:xfrm>
        </p:spPr>
        <p:txBody>
          <a:bodyPr/>
          <a:lstStyle/>
          <a:p>
            <a:r>
              <a:rPr lang="en-US" altLang="en-US" sz="3200" b="1" dirty="0"/>
              <a:t>14.3 Nomenclature of Alcohols (3)</a:t>
            </a:r>
            <a:endParaRPr lang="en-IN" sz="3200" dirty="0"/>
          </a:p>
        </p:txBody>
      </p:sp>
      <p:sp>
        <p:nvSpPr>
          <p:cNvPr id="4" name="Text Placeholder 3"/>
          <p:cNvSpPr>
            <a:spLocks noGrp="1"/>
          </p:cNvSpPr>
          <p:nvPr>
            <p:ph type="body" sz="quarter" idx="12"/>
          </p:nvPr>
        </p:nvSpPr>
        <p:spPr>
          <a:xfrm>
            <a:off x="1143000" y="1415142"/>
            <a:ext cx="7543800" cy="2507571"/>
          </a:xfrm>
        </p:spPr>
        <p:txBody>
          <a:bodyPr/>
          <a:lstStyle/>
          <a:p>
            <a:pPr>
              <a:spcBef>
                <a:spcPts val="0"/>
              </a:spcBef>
              <a:spcAft>
                <a:spcPts val="2200"/>
              </a:spcAft>
            </a:pPr>
            <a:r>
              <a:rPr lang="en-US" altLang="en-US" sz="2400" b="1" dirty="0"/>
              <a:t>When an </a:t>
            </a:r>
            <a:r>
              <a:rPr lang="en-US" altLang="en-US" sz="2400" b="1" dirty="0">
                <a:solidFill>
                  <a:srgbClr val="3366FF"/>
                </a:solidFill>
              </a:rPr>
              <a:t>OH group is bonded to a ring</a:t>
            </a:r>
            <a:r>
              <a:rPr lang="en-US" altLang="en-US" sz="2400" b="1" dirty="0"/>
              <a:t>, the OH is </a:t>
            </a:r>
            <a:r>
              <a:rPr lang="en-US" altLang="en-US" sz="2400" b="1" dirty="0">
                <a:solidFill>
                  <a:srgbClr val="3366FF"/>
                </a:solidFill>
              </a:rPr>
              <a:t>automatically on C1</a:t>
            </a:r>
            <a:r>
              <a:rPr lang="en-US" altLang="en-US" sz="2400" b="1" dirty="0"/>
              <a:t>.</a:t>
            </a:r>
          </a:p>
          <a:p>
            <a:pPr>
              <a:spcBef>
                <a:spcPts val="0"/>
              </a:spcBef>
              <a:spcAft>
                <a:spcPts val="2200"/>
              </a:spcAft>
            </a:pPr>
            <a:r>
              <a:rPr lang="en-US" altLang="en-US" sz="2400" b="1" dirty="0"/>
              <a:t>The </a:t>
            </a:r>
            <a:r>
              <a:rPr lang="ja-JP" altLang="en-US" sz="2400" b="1" dirty="0"/>
              <a:t>“</a:t>
            </a:r>
            <a:r>
              <a:rPr lang="en-US" altLang="ja-JP" sz="2400" b="1" dirty="0"/>
              <a:t>1</a:t>
            </a:r>
            <a:r>
              <a:rPr lang="ja-JP" altLang="en-US" sz="2400" b="1" dirty="0"/>
              <a:t>”</a:t>
            </a:r>
            <a:r>
              <a:rPr lang="en-US" altLang="ja-JP" sz="2400" b="1" dirty="0"/>
              <a:t> is usually omitted from the name.</a:t>
            </a:r>
          </a:p>
          <a:p>
            <a:pPr>
              <a:spcBef>
                <a:spcPts val="0"/>
              </a:spcBef>
              <a:spcAft>
                <a:spcPts val="2200"/>
              </a:spcAft>
            </a:pPr>
            <a:r>
              <a:rPr lang="en-US" altLang="en-US" sz="2400" b="1" dirty="0"/>
              <a:t>The ring is then numbered to give the </a:t>
            </a:r>
            <a:r>
              <a:rPr lang="en-US" altLang="en-US" sz="2400" b="1" dirty="0">
                <a:solidFill>
                  <a:srgbClr val="3366FF"/>
                </a:solidFill>
              </a:rPr>
              <a:t>next substituent the lower number</a:t>
            </a:r>
            <a:r>
              <a:rPr lang="en-US" altLang="en-US" sz="2400" b="1" dirty="0"/>
              <a:t>.</a:t>
            </a:r>
            <a:endParaRPr lang="en-IN" sz="2400" b="1" dirty="0"/>
          </a:p>
        </p:txBody>
      </p:sp>
      <p:pic>
        <p:nvPicPr>
          <p:cNvPr id="13319" name="Picture 10" descr="Cyclohexane ring with OH group at C1 and methyl CH3 group at C3. The name of the compound is 3-methylcyclohexan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67200"/>
            <a:ext cx="292735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 descr="Cyclopentane ring with OH group at C1 and ethyl CH2CH3 group at C2. The name of the compound is 2-ethylcyclopentanol."/>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54475"/>
            <a:ext cx="33528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1339" y="247650"/>
            <a:ext cx="6801323" cy="709714"/>
          </a:xfrm>
        </p:spPr>
        <p:txBody>
          <a:bodyPr/>
          <a:lstStyle/>
          <a:p>
            <a:r>
              <a:rPr lang="en-US" altLang="en-US" sz="3200" b="1" dirty="0"/>
              <a:t>14.3 Nomenclature of Alcohols (4)</a:t>
            </a:r>
            <a:endParaRPr lang="en-IN" sz="3200" dirty="0"/>
          </a:p>
        </p:txBody>
      </p:sp>
      <p:sp>
        <p:nvSpPr>
          <p:cNvPr id="4" name="Text Placeholder 3"/>
          <p:cNvSpPr>
            <a:spLocks noGrp="1"/>
          </p:cNvSpPr>
          <p:nvPr>
            <p:ph type="body" sz="quarter" idx="12"/>
          </p:nvPr>
        </p:nvSpPr>
        <p:spPr>
          <a:xfrm>
            <a:off x="1066800" y="1441693"/>
            <a:ext cx="7696200" cy="2481019"/>
          </a:xfrm>
        </p:spPr>
        <p:txBody>
          <a:bodyPr/>
          <a:lstStyle/>
          <a:p>
            <a:pPr>
              <a:spcBef>
                <a:spcPts val="0"/>
              </a:spcBef>
              <a:spcAft>
                <a:spcPts val="2200"/>
              </a:spcAft>
            </a:pPr>
            <a:r>
              <a:rPr lang="en-US" altLang="en-US" sz="2400" b="1" dirty="0">
                <a:solidFill>
                  <a:srgbClr val="3366FF"/>
                </a:solidFill>
              </a:rPr>
              <a:t>Common names </a:t>
            </a:r>
            <a:r>
              <a:rPr lang="en-US" altLang="en-US" sz="2400" b="1" dirty="0"/>
              <a:t>are often used for simple alcohols.</a:t>
            </a:r>
          </a:p>
          <a:p>
            <a:pPr>
              <a:spcBef>
                <a:spcPts val="0"/>
              </a:spcBef>
              <a:spcAft>
                <a:spcPts val="2200"/>
              </a:spcAft>
            </a:pPr>
            <a:r>
              <a:rPr lang="en-US" altLang="en-US" sz="2400" b="1" dirty="0"/>
              <a:t>Name all the C atoms of the molecule as a </a:t>
            </a:r>
            <a:r>
              <a:rPr lang="en-US" altLang="en-US" sz="2400" b="1" dirty="0">
                <a:solidFill>
                  <a:srgbClr val="3366FF"/>
                </a:solidFill>
              </a:rPr>
              <a:t>single alkyl group</a:t>
            </a:r>
            <a:r>
              <a:rPr lang="en-US" altLang="en-US" sz="2400" b="1" dirty="0"/>
              <a:t>.</a:t>
            </a:r>
          </a:p>
          <a:p>
            <a:pPr>
              <a:spcBef>
                <a:spcPts val="0"/>
              </a:spcBef>
              <a:spcAft>
                <a:spcPts val="2200"/>
              </a:spcAft>
            </a:pPr>
            <a:r>
              <a:rPr lang="en-US" altLang="en-US" sz="2400" b="1" dirty="0"/>
              <a:t>Add the word </a:t>
            </a:r>
            <a:r>
              <a:rPr lang="en-US" altLang="en-US" sz="2400" b="1" dirty="0">
                <a:solidFill>
                  <a:srgbClr val="3366FF"/>
                </a:solidFill>
              </a:rPr>
              <a:t>alcohol</a:t>
            </a:r>
            <a:r>
              <a:rPr lang="en-US" altLang="en-US" sz="2400" b="1" dirty="0"/>
              <a:t>, separating the words with a space.</a:t>
            </a:r>
            <a:endParaRPr lang="en-IN" sz="2400" b="1" dirty="0"/>
          </a:p>
        </p:txBody>
      </p:sp>
      <p:pic>
        <p:nvPicPr>
          <p:cNvPr id="14343" name="Picture 10" descr="The common name for three carbon chain  with OH attached to the end carbon is propyl alcoh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16425"/>
            <a:ext cx="8382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209550"/>
            <a:ext cx="7481455" cy="780685"/>
          </a:xfrm>
        </p:spPr>
        <p:txBody>
          <a:bodyPr/>
          <a:lstStyle/>
          <a:p>
            <a:r>
              <a:rPr lang="en-US" altLang="en-US" sz="3200" b="1" dirty="0"/>
              <a:t>14.3 Nomenclature of Alcohols (5)</a:t>
            </a:r>
            <a:endParaRPr lang="en-IN" sz="3200" dirty="0"/>
          </a:p>
        </p:txBody>
      </p:sp>
      <p:sp>
        <p:nvSpPr>
          <p:cNvPr id="4" name="Text Placeholder 3"/>
          <p:cNvSpPr>
            <a:spLocks noGrp="1"/>
          </p:cNvSpPr>
          <p:nvPr>
            <p:ph type="body" sz="quarter" idx="12"/>
          </p:nvPr>
        </p:nvSpPr>
        <p:spPr>
          <a:xfrm>
            <a:off x="1066800" y="1428749"/>
            <a:ext cx="7620000" cy="1618885"/>
          </a:xfrm>
        </p:spPr>
        <p:txBody>
          <a:bodyPr/>
          <a:lstStyle/>
          <a:p>
            <a:pPr>
              <a:spcBef>
                <a:spcPts val="0"/>
              </a:spcBef>
              <a:spcAft>
                <a:spcPts val="2200"/>
              </a:spcAft>
            </a:pPr>
            <a:r>
              <a:rPr lang="en-US" altLang="en-US" sz="2400" b="1" dirty="0"/>
              <a:t>Compounds with </a:t>
            </a:r>
            <a:r>
              <a:rPr lang="en-US" altLang="en-US" sz="2400" b="1" dirty="0">
                <a:solidFill>
                  <a:srgbClr val="3366FF"/>
                </a:solidFill>
              </a:rPr>
              <a:t>two OH groups </a:t>
            </a:r>
            <a:r>
              <a:rPr lang="en-US" altLang="en-US" sz="2400" b="1" dirty="0"/>
              <a:t>are called </a:t>
            </a:r>
            <a:r>
              <a:rPr lang="en-US" altLang="en-US" sz="2400" b="1" dirty="0">
                <a:solidFill>
                  <a:srgbClr val="3366FF"/>
                </a:solidFill>
              </a:rPr>
              <a:t>diols </a:t>
            </a:r>
            <a:r>
              <a:rPr lang="en-US" altLang="en-US" sz="2400" b="1" dirty="0"/>
              <a:t>or </a:t>
            </a:r>
            <a:r>
              <a:rPr lang="en-US" altLang="en-US" sz="2400" b="1" dirty="0">
                <a:solidFill>
                  <a:srgbClr val="3366FF"/>
                </a:solidFill>
              </a:rPr>
              <a:t>glycols</a:t>
            </a:r>
            <a:r>
              <a:rPr lang="en-US" altLang="en-US" sz="2400" b="1" dirty="0"/>
              <a:t>.</a:t>
            </a:r>
          </a:p>
          <a:p>
            <a:pPr>
              <a:spcBef>
                <a:spcPts val="0"/>
              </a:spcBef>
              <a:spcAft>
                <a:spcPts val="2200"/>
              </a:spcAft>
            </a:pPr>
            <a:r>
              <a:rPr lang="en-US" altLang="en-US" sz="2400" b="1" dirty="0"/>
              <a:t>Compounds with </a:t>
            </a:r>
            <a:r>
              <a:rPr lang="en-US" altLang="en-US" sz="2400" b="1" dirty="0">
                <a:solidFill>
                  <a:srgbClr val="3366FF"/>
                </a:solidFill>
              </a:rPr>
              <a:t>three OH groups </a:t>
            </a:r>
            <a:r>
              <a:rPr lang="en-US" altLang="en-US" sz="2400" b="1" dirty="0"/>
              <a:t>are called </a:t>
            </a:r>
            <a:r>
              <a:rPr lang="en-US" altLang="en-US" sz="2400" b="1" dirty="0">
                <a:solidFill>
                  <a:srgbClr val="3366FF"/>
                </a:solidFill>
              </a:rPr>
              <a:t>triols</a:t>
            </a:r>
            <a:r>
              <a:rPr lang="en-US" altLang="en-US" sz="2400" b="1" dirty="0"/>
              <a:t>.</a:t>
            </a:r>
            <a:endParaRPr lang="en-IN" sz="2400" b="1" dirty="0"/>
          </a:p>
        </p:txBody>
      </p:sp>
      <p:pic>
        <p:nvPicPr>
          <p:cNvPr id="2" name="Picture 1" descr="Left: Chain of two carbons with OH group attached at each carbon is 1,2-ethanediol. Right: Cyclopentane ring with OH groups at C1 and C2 is 1,2-cyclopentanedi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772" y="3200400"/>
            <a:ext cx="7162800" cy="23469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2" y="219260"/>
            <a:ext cx="7481456" cy="780687"/>
          </a:xfrm>
        </p:spPr>
        <p:txBody>
          <a:bodyPr/>
          <a:lstStyle/>
          <a:p>
            <a:r>
              <a:rPr lang="en-US" altLang="en-US" sz="3200" b="1" dirty="0"/>
              <a:t>14.4 Interesting Alcohols (1)</a:t>
            </a:r>
            <a:endParaRPr lang="en-IN" sz="3200" dirty="0"/>
          </a:p>
        </p:txBody>
      </p:sp>
      <p:sp>
        <p:nvSpPr>
          <p:cNvPr id="4" name="Text Placeholder 3"/>
          <p:cNvSpPr>
            <a:spLocks noGrp="1"/>
          </p:cNvSpPr>
          <p:nvPr>
            <p:ph type="body" sz="quarter" idx="12"/>
          </p:nvPr>
        </p:nvSpPr>
        <p:spPr>
          <a:xfrm>
            <a:off x="1063613" y="1421196"/>
            <a:ext cx="7318387" cy="4236654"/>
          </a:xfrm>
        </p:spPr>
        <p:txBody>
          <a:bodyPr/>
          <a:lstStyle/>
          <a:p>
            <a:pPr>
              <a:spcBef>
                <a:spcPts val="0"/>
              </a:spcBef>
              <a:spcAft>
                <a:spcPts val="3600"/>
              </a:spcAft>
            </a:pPr>
            <a:r>
              <a:rPr lang="en-US" altLang="en-US" sz="2400" b="1" dirty="0">
                <a:solidFill>
                  <a:srgbClr val="3366FF"/>
                </a:solidFill>
              </a:rPr>
              <a:t>Methanol</a:t>
            </a:r>
            <a:r>
              <a:rPr lang="en-US" altLang="en-US" sz="2400" b="1" dirty="0">
                <a:solidFill>
                  <a:srgbClr val="3333FF"/>
                </a:solidFill>
              </a:rPr>
              <a:t> </a:t>
            </a:r>
            <a:r>
              <a:rPr lang="en-US" altLang="en-US" sz="2400" b="1" dirty="0"/>
              <a:t>(</a:t>
            </a:r>
            <a:r>
              <a:rPr lang="en-US" altLang="en-US" sz="2400" b="1" i="0" dirty="0"/>
              <a:t>CH</a:t>
            </a:r>
            <a:r>
              <a:rPr lang="en-US" altLang="en-US" sz="2400" b="1" baseline="-25000" dirty="0"/>
              <a:t>3</a:t>
            </a:r>
            <a:r>
              <a:rPr lang="en-US" altLang="en-US" sz="2400" b="1" i="0" dirty="0"/>
              <a:t>OH</a:t>
            </a:r>
            <a:r>
              <a:rPr lang="en-US" altLang="en-US" sz="2400" b="1" dirty="0"/>
              <a:t>) is a useful as a solvent and a starting material for plastics, but it is toxic due to its oxidation in the liver.</a:t>
            </a:r>
          </a:p>
          <a:p>
            <a:pPr>
              <a:spcBef>
                <a:spcPts val="0"/>
              </a:spcBef>
              <a:spcAft>
                <a:spcPts val="3600"/>
              </a:spcAft>
            </a:pPr>
            <a:r>
              <a:rPr lang="en-US" altLang="en-US" sz="2400" b="1" dirty="0">
                <a:solidFill>
                  <a:srgbClr val="3366FF"/>
                </a:solidFill>
              </a:rPr>
              <a:t>Ethanol</a:t>
            </a:r>
            <a:r>
              <a:rPr lang="en-US" altLang="en-US" sz="2400" b="1" dirty="0">
                <a:solidFill>
                  <a:srgbClr val="3333FF"/>
                </a:solidFill>
              </a:rPr>
              <a:t> </a:t>
            </a:r>
            <a:r>
              <a:rPr lang="en-US" altLang="en-US" sz="2400" b="1" dirty="0"/>
              <a:t>(</a:t>
            </a:r>
            <a:r>
              <a:rPr lang="en-US" altLang="en-US" sz="2400" b="1" i="0" dirty="0"/>
              <a:t>CH</a:t>
            </a:r>
            <a:r>
              <a:rPr lang="en-US" altLang="en-US" sz="2400" b="1" i="0" baseline="-25000" dirty="0"/>
              <a:t>3</a:t>
            </a:r>
            <a:r>
              <a:rPr lang="en-US" altLang="en-US" sz="2400" b="1" i="0" dirty="0"/>
              <a:t>CH</a:t>
            </a:r>
            <a:r>
              <a:rPr lang="en-US" altLang="en-US" sz="2400" b="1" i="0" baseline="-25000" dirty="0"/>
              <a:t>2</a:t>
            </a:r>
            <a:r>
              <a:rPr lang="en-US" altLang="en-US" sz="2400" b="1" i="0" dirty="0"/>
              <a:t>OH</a:t>
            </a:r>
            <a:r>
              <a:rPr lang="en-US" altLang="en-US" sz="2400" b="1" dirty="0"/>
              <a:t>) is the alcohol present in alcoholic beverages, and it is formed from the fermentation of carbohydrate chains.</a:t>
            </a:r>
          </a:p>
          <a:p>
            <a:pPr>
              <a:spcBef>
                <a:spcPts val="0"/>
              </a:spcBef>
              <a:spcAft>
                <a:spcPts val="3600"/>
              </a:spcAft>
            </a:pPr>
            <a:r>
              <a:rPr lang="en-US" altLang="en-US" sz="2400" b="1" dirty="0">
                <a:solidFill>
                  <a:srgbClr val="3366FF"/>
                </a:solidFill>
              </a:rPr>
              <a:t>2-Propanol</a:t>
            </a:r>
            <a:r>
              <a:rPr lang="en-US" altLang="en-US" sz="2400" b="1" dirty="0">
                <a:solidFill>
                  <a:srgbClr val="3333FF"/>
                </a:solidFill>
              </a:rPr>
              <a:t> </a:t>
            </a:r>
            <a:r>
              <a:rPr lang="en-US" altLang="en-US" sz="2400" b="1" i="0" dirty="0"/>
              <a:t>[(CH</a:t>
            </a:r>
            <a:r>
              <a:rPr lang="en-US" altLang="en-US" sz="2400" b="1" i="0" baseline="-25000" dirty="0"/>
              <a:t>3</a:t>
            </a:r>
            <a:r>
              <a:rPr lang="en-US" altLang="en-US" sz="2400" b="1" i="0" dirty="0"/>
              <a:t>)</a:t>
            </a:r>
            <a:r>
              <a:rPr lang="en-US" altLang="en-US" sz="2400" b="1" i="0" baseline="-25000" dirty="0"/>
              <a:t>2</a:t>
            </a:r>
            <a:r>
              <a:rPr lang="en-US" altLang="en-US" sz="2400" b="1" i="0" dirty="0"/>
              <a:t>CHOH</a:t>
            </a:r>
            <a:r>
              <a:rPr lang="en-US" altLang="en-US" sz="2400" b="1" dirty="0"/>
              <a:t>), isopropyl alcohol] is the major component of rubbing alcohol, which is used to sterilize skin and medical instruments.</a:t>
            </a:r>
            <a:endParaRPr lang="en-IN"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90" y="242786"/>
            <a:ext cx="6183021" cy="709714"/>
          </a:xfrm>
        </p:spPr>
        <p:txBody>
          <a:bodyPr/>
          <a:lstStyle/>
          <a:p>
            <a:r>
              <a:rPr lang="en-US" altLang="en-US" sz="3200" b="1" dirty="0"/>
              <a:t>14.4 Interesting Alcohols (2)</a:t>
            </a:r>
            <a:endParaRPr lang="en-IN" sz="3200" dirty="0"/>
          </a:p>
        </p:txBody>
      </p:sp>
      <p:sp>
        <p:nvSpPr>
          <p:cNvPr id="3" name="Text Placeholder 2"/>
          <p:cNvSpPr>
            <a:spLocks noGrp="1"/>
          </p:cNvSpPr>
          <p:nvPr>
            <p:ph type="body" sz="quarter" idx="12"/>
          </p:nvPr>
        </p:nvSpPr>
        <p:spPr>
          <a:xfrm>
            <a:off x="1066323" y="1219200"/>
            <a:ext cx="7580372" cy="3333750"/>
          </a:xfrm>
        </p:spPr>
        <p:txBody>
          <a:bodyPr/>
          <a:lstStyle/>
          <a:p>
            <a:pPr>
              <a:spcBef>
                <a:spcPts val="0"/>
              </a:spcBef>
              <a:spcAft>
                <a:spcPts val="5400"/>
              </a:spcAft>
            </a:pPr>
            <a:r>
              <a:rPr lang="en-US" altLang="en-US" sz="2400" b="1" dirty="0">
                <a:solidFill>
                  <a:srgbClr val="3366FF"/>
                </a:solidFill>
              </a:rPr>
              <a:t>Ethylene glycol </a:t>
            </a:r>
            <a:r>
              <a:rPr lang="en-US" altLang="en-US" sz="2400" b="1" dirty="0"/>
              <a:t>(</a:t>
            </a:r>
            <a:r>
              <a:rPr lang="en-US" altLang="en-US" sz="2400" b="1" i="0" dirty="0"/>
              <a:t>HOCH</a:t>
            </a:r>
            <a:r>
              <a:rPr lang="en-US" altLang="en-US" sz="2400" b="1" i="0" baseline="-25000" dirty="0"/>
              <a:t>2</a:t>
            </a:r>
            <a:r>
              <a:rPr lang="en-US" altLang="en-US" sz="2400" b="1" i="0" dirty="0"/>
              <a:t>CH</a:t>
            </a:r>
            <a:r>
              <a:rPr lang="en-US" altLang="en-US" sz="2400" b="1" i="0" baseline="-25000" dirty="0"/>
              <a:t>2</a:t>
            </a:r>
            <a:r>
              <a:rPr lang="en-US" altLang="en-US" sz="2400" b="1" i="0" dirty="0"/>
              <a:t>OH</a:t>
            </a:r>
            <a:r>
              <a:rPr lang="en-US" altLang="en-US" sz="2400" b="1" dirty="0"/>
              <a:t>), a diol, is the major component of antifreeze; it is sweet tasting but extremely toxic.</a:t>
            </a:r>
          </a:p>
          <a:p>
            <a:pPr>
              <a:spcBef>
                <a:spcPts val="0"/>
              </a:spcBef>
              <a:spcAft>
                <a:spcPts val="5400"/>
              </a:spcAft>
            </a:pPr>
            <a:r>
              <a:rPr lang="en-US" altLang="en-US" sz="2400" b="1" dirty="0">
                <a:solidFill>
                  <a:srgbClr val="3366FF"/>
                </a:solidFill>
              </a:rPr>
              <a:t>Glycerol</a:t>
            </a:r>
            <a:r>
              <a:rPr lang="en-US" altLang="en-US" sz="2400" b="1" dirty="0">
                <a:solidFill>
                  <a:srgbClr val="3333FF"/>
                </a:solidFill>
              </a:rPr>
              <a:t> </a:t>
            </a:r>
            <a:r>
              <a:rPr lang="en-US" altLang="en-US" sz="2400" b="1" i="0" dirty="0"/>
              <a:t>[(HOCH</a:t>
            </a:r>
            <a:r>
              <a:rPr lang="en-US" altLang="en-US" sz="2400" b="1" i="0" baseline="-25000" dirty="0"/>
              <a:t>2</a:t>
            </a:r>
            <a:r>
              <a:rPr lang="en-US" altLang="en-US" sz="2400" b="1" i="0" dirty="0"/>
              <a:t>)</a:t>
            </a:r>
            <a:r>
              <a:rPr lang="en-US" altLang="en-US" sz="2400" b="1" i="0" baseline="-25000" dirty="0"/>
              <a:t>2</a:t>
            </a:r>
            <a:r>
              <a:rPr lang="en-US" altLang="en-US" sz="2400" b="1" i="0" dirty="0"/>
              <a:t>CHOH],</a:t>
            </a:r>
            <a:r>
              <a:rPr lang="en-US" altLang="en-US" sz="2400" b="1" dirty="0"/>
              <a:t> a </a:t>
            </a:r>
            <a:r>
              <a:rPr lang="en-US" altLang="en-US" sz="2400" b="1" dirty="0" err="1"/>
              <a:t>triol</a:t>
            </a:r>
            <a:r>
              <a:rPr lang="en-US" altLang="en-US" sz="2400" b="1" dirty="0"/>
              <a:t>, is used in lotions, liquid soap, and shaving cream; it is also sweet tasting, but nontoxic, so it can be used in food products.</a:t>
            </a:r>
            <a:endParaRPr lang="en-IN"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8229600" cy="645195"/>
          </a:xfrm>
        </p:spPr>
        <p:txBody>
          <a:bodyPr/>
          <a:lstStyle/>
          <a:p>
            <a:r>
              <a:rPr lang="en-US" altLang="en-US" sz="3200" b="1" dirty="0"/>
              <a:t>14.4 Interesting Alcohols (3)</a:t>
            </a:r>
            <a:endParaRPr lang="en-IN" sz="3200" dirty="0"/>
          </a:p>
        </p:txBody>
      </p:sp>
      <p:sp>
        <p:nvSpPr>
          <p:cNvPr id="3" name="Text Placeholder 2"/>
          <p:cNvSpPr>
            <a:spLocks noGrp="1"/>
          </p:cNvSpPr>
          <p:nvPr>
            <p:ph type="body" sz="quarter" idx="12"/>
          </p:nvPr>
        </p:nvSpPr>
        <p:spPr>
          <a:xfrm>
            <a:off x="763133" y="1416050"/>
            <a:ext cx="7695068" cy="4375150"/>
          </a:xfrm>
        </p:spPr>
        <p:txBody>
          <a:bodyPr/>
          <a:lstStyle/>
          <a:p>
            <a:pPr eaLnBrk="1" hangingPunct="1">
              <a:spcBef>
                <a:spcPct val="0"/>
              </a:spcBef>
              <a:spcAft>
                <a:spcPts val="3000"/>
              </a:spcAft>
            </a:pPr>
            <a:r>
              <a:rPr lang="en-US" altLang="en-US" sz="2400" b="1" dirty="0">
                <a:solidFill>
                  <a:srgbClr val="3366FF"/>
                </a:solidFill>
              </a:rPr>
              <a:t>Carbohydrates </a:t>
            </a:r>
            <a:r>
              <a:rPr lang="en-US" altLang="en-US" sz="2400" b="1" dirty="0"/>
              <a:t>are very long, alcohol-containing, and naturally occurring polymers, synthesized primarily by </a:t>
            </a:r>
            <a:r>
              <a:rPr lang="en-US" altLang="en-US" sz="2400" b="1" dirty="0">
                <a:solidFill>
                  <a:srgbClr val="3366FF"/>
                </a:solidFill>
              </a:rPr>
              <a:t>plants</a:t>
            </a:r>
            <a:r>
              <a:rPr lang="en-US" altLang="en-US" sz="2400" b="1" dirty="0"/>
              <a:t>.</a:t>
            </a:r>
          </a:p>
          <a:p>
            <a:pPr marL="231775" indent="-231775" eaLnBrk="1" hangingPunct="1">
              <a:spcBef>
                <a:spcPct val="0"/>
              </a:spcBef>
              <a:spcAft>
                <a:spcPts val="4800"/>
              </a:spcAft>
              <a:buClr>
                <a:schemeClr val="tx1"/>
              </a:buClr>
              <a:buChar char="•"/>
            </a:pPr>
            <a:r>
              <a:rPr lang="en-US" altLang="en-US" sz="2400" b="1" kern="1200" dirty="0">
                <a:solidFill>
                  <a:srgbClr val="3366FF"/>
                </a:solidFill>
                <a:latin typeface="Arial" charset="0"/>
                <a:cs typeface="+mn-cs"/>
              </a:rPr>
              <a:t>Starch</a:t>
            </a:r>
            <a:r>
              <a:rPr lang="en-US" altLang="en-US" sz="2400" b="1" kern="1200" dirty="0">
                <a:latin typeface="Arial" charset="0"/>
                <a:cs typeface="+mn-cs"/>
              </a:rPr>
              <a:t> is the main carbohydrate in seeds and the roots of plants, and it can be metabolized by humans into </a:t>
            </a:r>
            <a:r>
              <a:rPr lang="en-US" altLang="en-US" sz="2400" b="1" kern="1200" dirty="0">
                <a:solidFill>
                  <a:srgbClr val="3366FF"/>
                </a:solidFill>
                <a:latin typeface="Arial" charset="0"/>
                <a:cs typeface="+mn-cs"/>
              </a:rPr>
              <a:t>glucose</a:t>
            </a:r>
            <a:r>
              <a:rPr lang="en-US" altLang="en-US" sz="2400" b="1" kern="1200" dirty="0">
                <a:latin typeface="Arial" charset="0"/>
                <a:cs typeface="+mn-cs"/>
              </a:rPr>
              <a:t>.</a:t>
            </a:r>
          </a:p>
          <a:p>
            <a:pPr marL="231775" indent="-231775" eaLnBrk="1" hangingPunct="1">
              <a:spcBef>
                <a:spcPct val="0"/>
              </a:spcBef>
              <a:buClr>
                <a:schemeClr val="tx1"/>
              </a:buClr>
              <a:buChar char="•"/>
            </a:pPr>
            <a:r>
              <a:rPr lang="en-US" altLang="en-US" sz="2400" b="1" kern="1200" dirty="0">
                <a:solidFill>
                  <a:srgbClr val="3366FF"/>
                </a:solidFill>
                <a:latin typeface="Arial" charset="0"/>
                <a:cs typeface="+mn-cs"/>
              </a:rPr>
              <a:t>Cellulose</a:t>
            </a:r>
            <a:r>
              <a:rPr lang="en-US" altLang="en-US" sz="2400" b="1" kern="1200" dirty="0">
                <a:latin typeface="Arial" charset="0"/>
                <a:cs typeface="+mn-cs"/>
              </a:rPr>
              <a:t>, the major component of wood, cotton, and flax, gives rigidity to plants, however it </a:t>
            </a:r>
            <a:r>
              <a:rPr lang="en-US" altLang="en-US" sz="2400" b="1" kern="1200" dirty="0">
                <a:solidFill>
                  <a:srgbClr val="3366FF"/>
                </a:solidFill>
                <a:latin typeface="Arial" charset="0"/>
                <a:cs typeface="+mn-cs"/>
              </a:rPr>
              <a:t>cannot</a:t>
            </a:r>
            <a:r>
              <a:rPr lang="en-US" altLang="en-US" sz="2400" b="1" kern="1200" dirty="0">
                <a:latin typeface="Arial" charset="0"/>
                <a:cs typeface="+mn-cs"/>
              </a:rPr>
              <a:t> be metabolized by humans.</a:t>
            </a:r>
            <a:endParaRPr lang="en-IN" sz="2400" b="1" kern="1200" dirty="0">
              <a:latin typeface="Arial" charset="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90" y="169112"/>
            <a:ext cx="6183021" cy="858753"/>
          </a:xfrm>
        </p:spPr>
        <p:txBody>
          <a:bodyPr/>
          <a:lstStyle/>
          <a:p>
            <a:r>
              <a:rPr lang="en-US" altLang="en-US" sz="3200" b="1" dirty="0"/>
              <a:t>14.4 Interesting Alcohols (4)</a:t>
            </a:r>
            <a:endParaRPr lang="en-IN" sz="3200" dirty="0"/>
          </a:p>
        </p:txBody>
      </p:sp>
      <p:pic>
        <p:nvPicPr>
          <p:cNvPr id="3" name="Picture 2" descr="Amylose is a polymer that contains many OH groups on six-membered ring drawn in chair form. This is one form of starch that on hydrolysis form gluco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96" y="1957578"/>
            <a:ext cx="8369808" cy="37002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709714"/>
          </a:xfrm>
        </p:spPr>
        <p:txBody>
          <a:bodyPr/>
          <a:lstStyle/>
          <a:p>
            <a:r>
              <a:rPr lang="en-US" altLang="en-US" sz="3200" b="1" dirty="0"/>
              <a:t>14.1 Introduction (1)</a:t>
            </a:r>
            <a:endParaRPr lang="en-IN" sz="3200" dirty="0"/>
          </a:p>
        </p:txBody>
      </p:sp>
      <p:sp>
        <p:nvSpPr>
          <p:cNvPr id="3" name="Content Placeholder 2"/>
          <p:cNvSpPr>
            <a:spLocks noGrp="1"/>
          </p:cNvSpPr>
          <p:nvPr>
            <p:ph sz="quarter" idx="1"/>
          </p:nvPr>
        </p:nvSpPr>
        <p:spPr>
          <a:xfrm>
            <a:off x="830305" y="1295400"/>
            <a:ext cx="7482425"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buFontTx/>
              <a:buNone/>
            </a:pPr>
            <a:r>
              <a:rPr lang="en-US" altLang="en-US" sz="2400" b="1" kern="1200" dirty="0">
                <a:latin typeface="Arial" charset="0"/>
                <a:cs typeface="+mn-cs"/>
              </a:rPr>
              <a:t>Four families of compounds that contain a C atom singly bonded to O, S, or X (F, Cl, Br, or I) are:</a:t>
            </a:r>
            <a:endParaRPr lang="en-IN" sz="2400" b="1" kern="1200" dirty="0">
              <a:latin typeface="Arial" charset="0"/>
              <a:cs typeface="+mn-cs"/>
            </a:endParaRPr>
          </a:p>
        </p:txBody>
      </p:sp>
      <p:sp>
        <p:nvSpPr>
          <p:cNvPr id="4" name="Content Placeholder 3"/>
          <p:cNvSpPr>
            <a:spLocks noGrp="1"/>
          </p:cNvSpPr>
          <p:nvPr>
            <p:ph sz="quarter" idx="2"/>
          </p:nvPr>
        </p:nvSpPr>
        <p:spPr>
          <a:xfrm>
            <a:off x="831270" y="2346221"/>
            <a:ext cx="7700980" cy="15209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spcAft>
                <a:spcPts val="2500"/>
              </a:spcAft>
              <a:buClr>
                <a:schemeClr val="tx1"/>
              </a:buClr>
            </a:pPr>
            <a:r>
              <a:rPr lang="en-US" altLang="en-US" sz="2400" b="1" kern="1200" dirty="0">
                <a:solidFill>
                  <a:srgbClr val="3366FF"/>
                </a:solidFill>
                <a:latin typeface="Arial" charset="0"/>
                <a:cs typeface="+mn-cs"/>
              </a:rPr>
              <a:t>Alcohols</a:t>
            </a:r>
            <a:r>
              <a:rPr lang="en-US" altLang="en-US" sz="2400" b="1" kern="1200" dirty="0">
                <a:latin typeface="Arial" charset="0"/>
                <a:cs typeface="+mn-cs"/>
              </a:rPr>
              <a:t>, which contain an </a:t>
            </a:r>
            <a:r>
              <a:rPr lang="en-US" altLang="en-US" sz="2400" b="1" kern="1200" dirty="0">
                <a:solidFill>
                  <a:srgbClr val="3366FF"/>
                </a:solidFill>
                <a:latin typeface="Arial" charset="0"/>
                <a:cs typeface="+mn-cs"/>
              </a:rPr>
              <a:t>OH </a:t>
            </a:r>
            <a:r>
              <a:rPr lang="en-US" altLang="en-US" sz="2400" b="1" kern="1200" dirty="0">
                <a:latin typeface="Arial" charset="0"/>
                <a:cs typeface="+mn-cs"/>
              </a:rPr>
              <a:t>(</a:t>
            </a:r>
            <a:r>
              <a:rPr lang="en-US" altLang="en-US" sz="2400" b="1" kern="1200" dirty="0">
                <a:solidFill>
                  <a:srgbClr val="3366FF"/>
                </a:solidFill>
                <a:latin typeface="Arial" charset="0"/>
                <a:cs typeface="+mn-cs"/>
              </a:rPr>
              <a:t>hydroxyl</a:t>
            </a:r>
            <a:r>
              <a:rPr lang="en-US" altLang="en-US" sz="2400" b="1" kern="1200" dirty="0">
                <a:latin typeface="Arial" charset="0"/>
                <a:cs typeface="+mn-cs"/>
              </a:rPr>
              <a:t>)</a:t>
            </a:r>
            <a:r>
              <a:rPr lang="en-US" altLang="en-US" sz="2400" b="1" kern="1200" dirty="0">
                <a:solidFill>
                  <a:srgbClr val="3366FF"/>
                </a:solidFill>
                <a:latin typeface="Arial" charset="0"/>
                <a:cs typeface="+mn-cs"/>
              </a:rPr>
              <a:t> group.</a:t>
            </a:r>
          </a:p>
          <a:p>
            <a:pPr eaLnBrk="1" hangingPunct="1">
              <a:spcBef>
                <a:spcPct val="0"/>
              </a:spcBef>
              <a:buClr>
                <a:schemeClr val="tx1"/>
              </a:buClr>
            </a:pPr>
            <a:r>
              <a:rPr lang="en-US" altLang="en-US" sz="2400" b="1" dirty="0">
                <a:solidFill>
                  <a:srgbClr val="3366FF"/>
                </a:solidFill>
              </a:rPr>
              <a:t>Ethers</a:t>
            </a:r>
            <a:r>
              <a:rPr lang="en-US" altLang="en-US" sz="2400" b="1" dirty="0"/>
              <a:t>, which have </a:t>
            </a:r>
            <a:r>
              <a:rPr lang="en-US" altLang="en-US" sz="2400" b="1" dirty="0">
                <a:solidFill>
                  <a:srgbClr val="3366FF"/>
                </a:solidFill>
              </a:rPr>
              <a:t>two alkyl groups </a:t>
            </a:r>
            <a:r>
              <a:rPr lang="en-US" altLang="en-US" sz="2400" b="1" dirty="0"/>
              <a:t>bonded to an </a:t>
            </a:r>
            <a:r>
              <a:rPr lang="en-US" altLang="en-US" sz="2400" b="1" dirty="0">
                <a:solidFill>
                  <a:srgbClr val="3366FF"/>
                </a:solidFill>
              </a:rPr>
              <a:t>O atom.</a:t>
            </a:r>
            <a:endParaRPr lang="en-IN" sz="2400" b="1" kern="1200" dirty="0">
              <a:solidFill>
                <a:srgbClr val="3366FF"/>
              </a:solidFill>
              <a:latin typeface="Arial" charset="0"/>
              <a:cs typeface="+mn-cs"/>
            </a:endParaRPr>
          </a:p>
        </p:txBody>
      </p:sp>
      <p:pic>
        <p:nvPicPr>
          <p:cNvPr id="3079" name="Picture 1" descr="Alcohols contain a hydroxyl group (OH group) bonded to a tetrahedral carbon atom, while ethers have two alkyl groups bonded to an oxygen atom. The oxygen atom in both compounds has two lone pairs of electrons, so it is surrounded by eight electrons. Examples are ethanol and eth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3400"/>
            <a:ext cx="8921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2" y="209550"/>
            <a:ext cx="7481456" cy="780685"/>
          </a:xfrm>
        </p:spPr>
        <p:txBody>
          <a:bodyPr/>
          <a:lstStyle/>
          <a:p>
            <a:r>
              <a:rPr lang="en-US" altLang="en-US" sz="3200" b="1" dirty="0"/>
              <a:t>14.4 Interesting Alcohols (5)</a:t>
            </a:r>
            <a:endParaRPr lang="en-IN" sz="3200" dirty="0"/>
          </a:p>
        </p:txBody>
      </p:sp>
      <p:pic>
        <p:nvPicPr>
          <p:cNvPr id="21508" name="Picture 7" descr="Cellulose is a polymer that contains many OH groups on six-membered ring drawn in chai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98713"/>
            <a:ext cx="88392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2" y="342991"/>
            <a:ext cx="7481456" cy="533219"/>
          </a:xfrm>
        </p:spPr>
        <p:txBody>
          <a:bodyPr/>
          <a:lstStyle/>
          <a:p>
            <a:r>
              <a:rPr lang="en-US" altLang="en-US" sz="3200" b="1" dirty="0"/>
              <a:t>14.5 Reactions of Alcohols (1)</a:t>
            </a:r>
            <a:endParaRPr lang="en-IN" sz="3200" dirty="0"/>
          </a:p>
        </p:txBody>
      </p:sp>
      <p:sp>
        <p:nvSpPr>
          <p:cNvPr id="4" name="Text Placeholder 3"/>
          <p:cNvSpPr>
            <a:spLocks noGrp="1"/>
          </p:cNvSpPr>
          <p:nvPr>
            <p:ph type="body" sz="quarter" idx="12"/>
          </p:nvPr>
        </p:nvSpPr>
        <p:spPr>
          <a:xfrm>
            <a:off x="2821637" y="804707"/>
            <a:ext cx="3490156" cy="473142"/>
          </a:xfrm>
        </p:spPr>
        <p:txBody>
          <a:bodyPr/>
          <a:lstStyle/>
          <a:p>
            <a:pPr marL="457200" indent="-457200" algn="ctr">
              <a:buFont typeface="+mj-lt"/>
              <a:buAutoNum type="alphaUcPeriod"/>
            </a:pPr>
            <a:r>
              <a:rPr lang="en-US" altLang="en-US" sz="2800" b="1" dirty="0"/>
              <a:t>Dehydration</a:t>
            </a:r>
            <a:endParaRPr lang="en-IN" sz="2800" dirty="0"/>
          </a:p>
        </p:txBody>
      </p:sp>
      <p:sp>
        <p:nvSpPr>
          <p:cNvPr id="5" name="Text Placeholder 4"/>
          <p:cNvSpPr>
            <a:spLocks noGrp="1"/>
          </p:cNvSpPr>
          <p:nvPr>
            <p:ph type="body" sz="quarter" idx="13"/>
          </p:nvPr>
        </p:nvSpPr>
        <p:spPr>
          <a:xfrm>
            <a:off x="1066800" y="1447800"/>
            <a:ext cx="6801323" cy="892516"/>
          </a:xfrm>
        </p:spPr>
        <p:txBody>
          <a:bodyPr/>
          <a:lstStyle/>
          <a:p>
            <a:r>
              <a:rPr lang="en-US" altLang="en-US" sz="2400" b="1" dirty="0">
                <a:solidFill>
                  <a:srgbClr val="3366FF"/>
                </a:solidFill>
              </a:rPr>
              <a:t>Dehydration</a:t>
            </a:r>
            <a:r>
              <a:rPr lang="en-US" altLang="en-US" sz="2400" b="1" dirty="0">
                <a:solidFill>
                  <a:srgbClr val="3333FF"/>
                </a:solidFill>
              </a:rPr>
              <a:t> </a:t>
            </a:r>
            <a:r>
              <a:rPr lang="en-US" altLang="en-US" sz="2400" b="1" dirty="0"/>
              <a:t>is the </a:t>
            </a:r>
            <a:r>
              <a:rPr lang="en-US" altLang="en-US" sz="2400" b="1" dirty="0">
                <a:solidFill>
                  <a:srgbClr val="3366FF"/>
                </a:solidFill>
              </a:rPr>
              <a:t>loss of </a:t>
            </a:r>
            <a:r>
              <a:rPr lang="en-US" altLang="en-US" sz="2400" b="1" i="0" dirty="0">
                <a:solidFill>
                  <a:srgbClr val="3366FF"/>
                </a:solidFill>
              </a:rPr>
              <a:t>H</a:t>
            </a:r>
            <a:r>
              <a:rPr lang="en-US" altLang="en-US" sz="2400" b="1" i="0" baseline="-25000" dirty="0">
                <a:solidFill>
                  <a:srgbClr val="3366FF"/>
                </a:solidFill>
              </a:rPr>
              <a:t>2</a:t>
            </a:r>
            <a:r>
              <a:rPr lang="en-US" altLang="en-US" sz="2400" b="1" i="0" dirty="0">
                <a:solidFill>
                  <a:srgbClr val="3366FF"/>
                </a:solidFill>
              </a:rPr>
              <a:t>O</a:t>
            </a:r>
            <a:r>
              <a:rPr lang="en-US" altLang="en-US" sz="2400" b="1" dirty="0">
                <a:solidFill>
                  <a:srgbClr val="3366FF"/>
                </a:solidFill>
              </a:rPr>
              <a:t> </a:t>
            </a:r>
            <a:r>
              <a:rPr lang="en-US" altLang="en-US" sz="2400" b="1" dirty="0"/>
              <a:t>from a starting material.</a:t>
            </a:r>
            <a:endParaRPr lang="en-IN" sz="2400" b="1" dirty="0"/>
          </a:p>
        </p:txBody>
      </p:sp>
      <p:sp>
        <p:nvSpPr>
          <p:cNvPr id="6" name="Text Placeholder 5"/>
          <p:cNvSpPr>
            <a:spLocks noGrp="1"/>
          </p:cNvSpPr>
          <p:nvPr>
            <p:ph type="body" sz="quarter" idx="14"/>
          </p:nvPr>
        </p:nvSpPr>
        <p:spPr>
          <a:xfrm>
            <a:off x="1069411" y="2362200"/>
            <a:ext cx="7388789" cy="829819"/>
          </a:xfrm>
        </p:spPr>
        <p:txBody>
          <a:bodyPr/>
          <a:lstStyle/>
          <a:p>
            <a:r>
              <a:rPr lang="en-US" altLang="en-US" sz="2400" b="1" dirty="0"/>
              <a:t>It occurs when an alcohol is treated with a </a:t>
            </a:r>
            <a:r>
              <a:rPr lang="en-US" altLang="en-US" sz="2400" b="1" dirty="0">
                <a:solidFill>
                  <a:srgbClr val="3366FF"/>
                </a:solidFill>
              </a:rPr>
              <a:t>strong</a:t>
            </a:r>
            <a:r>
              <a:rPr lang="en-US" altLang="en-US" sz="2400" b="1" dirty="0">
                <a:solidFill>
                  <a:srgbClr val="3333FF"/>
                </a:solidFill>
              </a:rPr>
              <a:t> </a:t>
            </a:r>
            <a:r>
              <a:rPr lang="en-US" altLang="en-US" sz="2400" b="1" dirty="0">
                <a:solidFill>
                  <a:srgbClr val="3366FF"/>
                </a:solidFill>
              </a:rPr>
              <a:t>acid</a:t>
            </a:r>
            <a:r>
              <a:rPr lang="en-US" altLang="en-US" sz="2400" b="1" dirty="0"/>
              <a:t>,</a:t>
            </a:r>
            <a:r>
              <a:rPr lang="en-US" altLang="en-US" sz="2400" b="1" dirty="0">
                <a:solidFill>
                  <a:srgbClr val="3333FF"/>
                </a:solidFill>
              </a:rPr>
              <a:t> </a:t>
            </a:r>
            <a:r>
              <a:rPr lang="en-US" altLang="en-US" sz="2400" b="1" dirty="0"/>
              <a:t>like </a:t>
            </a:r>
            <a:r>
              <a:rPr lang="en-US" altLang="en-US" sz="2400" b="1" i="0" dirty="0"/>
              <a:t>H</a:t>
            </a:r>
            <a:r>
              <a:rPr lang="en-US" altLang="en-US" sz="2400" b="1" i="0" baseline="-25000" dirty="0"/>
              <a:t>2</a:t>
            </a:r>
            <a:r>
              <a:rPr lang="en-US" altLang="en-US" sz="2400" b="1" i="0" dirty="0"/>
              <a:t>SO</a:t>
            </a:r>
            <a:r>
              <a:rPr lang="en-US" altLang="en-US" sz="2400" b="1" i="0" baseline="-25000" dirty="0"/>
              <a:t>4</a:t>
            </a:r>
            <a:r>
              <a:rPr lang="en-US" altLang="en-US" sz="2400" b="1" dirty="0"/>
              <a:t>, and forms an </a:t>
            </a:r>
            <a:r>
              <a:rPr lang="en-US" altLang="en-US" sz="2400" b="1" dirty="0">
                <a:solidFill>
                  <a:srgbClr val="3366FF"/>
                </a:solidFill>
              </a:rPr>
              <a:t>alkene</a:t>
            </a:r>
            <a:r>
              <a:rPr lang="en-US" altLang="en-US" sz="2400" b="1" dirty="0">
                <a:solidFill>
                  <a:srgbClr val="3333FF"/>
                </a:solidFill>
              </a:rPr>
              <a:t> </a:t>
            </a:r>
            <a:r>
              <a:rPr lang="en-US" altLang="en-US" sz="2400" b="1" dirty="0"/>
              <a:t>product.</a:t>
            </a:r>
            <a:endParaRPr lang="en-IN" sz="2400" b="1" dirty="0"/>
          </a:p>
        </p:txBody>
      </p:sp>
      <p:pic>
        <p:nvPicPr>
          <p:cNvPr id="21511" name="Picture 10" descr=" Alcohol is treated with a strong acid such as H2SO4, to form alkene and water as products. Loss of H2O from a starting material is called dehydration. Dehydration takes place by breaking bonds on two adjacent atoms, the C OH bond and an adjacent C H b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3505200"/>
            <a:ext cx="45593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5"/>
          </p:nvPr>
        </p:nvSpPr>
        <p:spPr>
          <a:xfrm>
            <a:off x="1066800" y="5105400"/>
            <a:ext cx="7231042" cy="1187940"/>
          </a:xfrm>
        </p:spPr>
        <p:txBody>
          <a:bodyPr/>
          <a:lstStyle/>
          <a:p>
            <a:r>
              <a:rPr lang="en-US" altLang="en-US" sz="2400" b="1" dirty="0"/>
              <a:t>Dehydration is an example of an </a:t>
            </a:r>
            <a:r>
              <a:rPr lang="en-US" altLang="en-US" sz="2400" b="1" dirty="0">
                <a:solidFill>
                  <a:srgbClr val="3366FF"/>
                </a:solidFill>
              </a:rPr>
              <a:t>elimination reaction</a:t>
            </a:r>
            <a:r>
              <a:rPr lang="en-US" altLang="en-US" sz="2400" b="1" dirty="0"/>
              <a:t>, in which parts of the starting material are </a:t>
            </a:r>
            <a:r>
              <a:rPr lang="ja-JP" altLang="en-US" sz="2400" b="1" dirty="0"/>
              <a:t>“</a:t>
            </a:r>
            <a:r>
              <a:rPr lang="en-US" altLang="ja-JP" sz="2400" b="1" dirty="0"/>
              <a:t>lost</a:t>
            </a:r>
            <a:r>
              <a:rPr lang="ja-JP" altLang="en-US" sz="2400" b="1" dirty="0"/>
              <a:t>”</a:t>
            </a:r>
            <a:r>
              <a:rPr lang="en-US" altLang="ja-JP" sz="2400" b="1" dirty="0"/>
              <a:t> and a multiple bond is formed.</a:t>
            </a:r>
            <a:endParaRPr lang="en-IN"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2169"/>
            <a:ext cx="8229601" cy="440677"/>
          </a:xfrm>
        </p:spPr>
        <p:txBody>
          <a:bodyPr/>
          <a:lstStyle/>
          <a:p>
            <a:r>
              <a:rPr lang="en-US" altLang="en-US" sz="3200" b="1" dirty="0"/>
              <a:t>14.5 Reactions of Alcohols (2)</a:t>
            </a:r>
            <a:endParaRPr lang="en-IN" sz="3200" dirty="0"/>
          </a:p>
        </p:txBody>
      </p:sp>
      <p:sp>
        <p:nvSpPr>
          <p:cNvPr id="4" name="Text Placeholder 3"/>
          <p:cNvSpPr>
            <a:spLocks noGrp="1"/>
          </p:cNvSpPr>
          <p:nvPr>
            <p:ph type="body" sz="quarter" idx="12"/>
          </p:nvPr>
        </p:nvSpPr>
        <p:spPr>
          <a:xfrm>
            <a:off x="2826923" y="819150"/>
            <a:ext cx="3490154" cy="520456"/>
          </a:xfrm>
        </p:spPr>
        <p:txBody>
          <a:bodyPr/>
          <a:lstStyle/>
          <a:p>
            <a:pPr marL="457200" indent="-457200" algn="ctr">
              <a:buFont typeface="+mj-lt"/>
              <a:buAutoNum type="alphaUcPeriod"/>
            </a:pPr>
            <a:r>
              <a:rPr lang="en-US" altLang="en-US" sz="2800" b="1" dirty="0"/>
              <a:t>Dehydration</a:t>
            </a:r>
            <a:endParaRPr lang="en-IN" sz="2800" dirty="0"/>
          </a:p>
        </p:txBody>
      </p:sp>
      <p:pic>
        <p:nvPicPr>
          <p:cNvPr id="23556" name="Picture 9" descr="Dehydration of ethanol (CH3CH2OH) with H2SO4 forms ethylene (CH2═CH2). H and OH from two adjacent atoms are removed and the double bond is placed between these two carbon atoms. Dehydration of cyclohexanol  with H2SO4 forms cyclohexene. H and OH from two adjacent atoms are removed and the double bond is placed between these two carbon 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60198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16330"/>
            <a:ext cx="8229601" cy="586541"/>
          </a:xfrm>
        </p:spPr>
        <p:txBody>
          <a:bodyPr/>
          <a:lstStyle/>
          <a:p>
            <a:r>
              <a:rPr lang="en-US" altLang="en-US" sz="3200" b="1" dirty="0"/>
              <a:t>14.5 Reactions of Alcohols (3)</a:t>
            </a:r>
            <a:endParaRPr lang="en-IN" sz="3200" dirty="0"/>
          </a:p>
        </p:txBody>
      </p:sp>
      <p:sp>
        <p:nvSpPr>
          <p:cNvPr id="2" name="Text Placeholder 1"/>
          <p:cNvSpPr>
            <a:spLocks noGrp="1"/>
          </p:cNvSpPr>
          <p:nvPr>
            <p:ph type="body" sz="quarter" idx="12"/>
          </p:nvPr>
        </p:nvSpPr>
        <p:spPr>
          <a:xfrm>
            <a:off x="3129788" y="819150"/>
            <a:ext cx="2884425" cy="520456"/>
          </a:xfrm>
        </p:spPr>
        <p:txBody>
          <a:bodyPr/>
          <a:lstStyle/>
          <a:p>
            <a:pPr marL="457200" indent="-457200" algn="ctr">
              <a:buFont typeface="+mj-lt"/>
              <a:buAutoNum type="alphaUcPeriod"/>
            </a:pPr>
            <a:r>
              <a:rPr lang="en-US" altLang="en-US" sz="2800" b="1" dirty="0"/>
              <a:t>Dehydration</a:t>
            </a:r>
            <a:endParaRPr lang="en-IN" sz="2800" dirty="0"/>
          </a:p>
        </p:txBody>
      </p:sp>
      <p:sp>
        <p:nvSpPr>
          <p:cNvPr id="3" name="Text Placeholder 2"/>
          <p:cNvSpPr>
            <a:spLocks noGrp="1"/>
          </p:cNvSpPr>
          <p:nvPr>
            <p:ph type="body" sz="quarter" idx="13"/>
          </p:nvPr>
        </p:nvSpPr>
        <p:spPr>
          <a:xfrm>
            <a:off x="761999" y="1428750"/>
            <a:ext cx="8229601" cy="458002"/>
          </a:xfrm>
        </p:spPr>
        <p:txBody>
          <a:bodyPr/>
          <a:lstStyle/>
          <a:p>
            <a:r>
              <a:rPr lang="en-US" altLang="en-US" sz="2400" b="1" dirty="0"/>
              <a:t>Asymmetric alcohols can form two possible products.</a:t>
            </a:r>
            <a:endParaRPr lang="en-IN" sz="2400" b="1" dirty="0"/>
          </a:p>
        </p:txBody>
      </p:sp>
      <p:pic>
        <p:nvPicPr>
          <p:cNvPr id="9" name="Picture 8" descr="Dehydration of 2-butanol 2-butanol [CH3CH(OH)CH2CH3]  with H2SO4 forms two products. If H and OH are removed from C1 and C2, 1-butene is formed. If H and OH are removed from C3 and C2, 2-butene is formed. 2-butene is the major product, because its C double bond C has two alkyl groups (two CH3 groups) bonded to it, whereas the C double bond C of 1-butene has only one alkyl group (one CH2CH3 group) bonded to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49" y="1884080"/>
            <a:ext cx="8700202" cy="4006554"/>
          </a:xfrm>
          <a:prstGeom prst="rect">
            <a:avLst/>
          </a:prstGeom>
        </p:spPr>
      </p:pic>
      <p:sp>
        <p:nvSpPr>
          <p:cNvPr id="4" name="Text Placeholder 3"/>
          <p:cNvSpPr>
            <a:spLocks noGrp="1"/>
          </p:cNvSpPr>
          <p:nvPr>
            <p:ph type="body" sz="quarter" idx="14"/>
          </p:nvPr>
        </p:nvSpPr>
        <p:spPr>
          <a:xfrm>
            <a:off x="762000" y="5780531"/>
            <a:ext cx="8001000" cy="829819"/>
          </a:xfrm>
        </p:spPr>
        <p:txBody>
          <a:bodyPr/>
          <a:lstStyle/>
          <a:p>
            <a:r>
              <a:rPr lang="en-US" altLang="en-US" sz="2400" b="1" dirty="0">
                <a:solidFill>
                  <a:srgbClr val="3366FF"/>
                </a:solidFill>
              </a:rPr>
              <a:t>Zaitsev Rule</a:t>
            </a:r>
            <a:r>
              <a:rPr lang="en-US" altLang="en-US" sz="2400" b="1" dirty="0"/>
              <a:t>: the major product has the most alkyl groups bonded to the </a:t>
            </a:r>
            <a:r>
              <a:rPr lang="en-US" altLang="en-US" sz="2400" b="1" i="0" dirty="0"/>
              <a:t>C═C</a:t>
            </a:r>
            <a:r>
              <a:rPr lang="en-US" altLang="en-US" sz="2400" b="1" dirty="0"/>
              <a:t>.</a:t>
            </a:r>
            <a:endParaRPr lang="en-IN"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0490" y="355600"/>
            <a:ext cx="6183021" cy="484745"/>
          </a:xfrm>
        </p:spPr>
        <p:txBody>
          <a:bodyPr/>
          <a:lstStyle/>
          <a:p>
            <a:r>
              <a:rPr lang="en-US" altLang="en-US" sz="3200" b="1" dirty="0"/>
              <a:t>14.5 Reactions of Alcohols (4)</a:t>
            </a:r>
            <a:endParaRPr lang="en-IN" sz="3200" dirty="0"/>
          </a:p>
        </p:txBody>
      </p:sp>
      <p:sp>
        <p:nvSpPr>
          <p:cNvPr id="7" name="Text Placeholder 13"/>
          <p:cNvSpPr>
            <a:spLocks noGrp="1"/>
          </p:cNvSpPr>
          <p:nvPr>
            <p:ph type="body" sz="quarter" idx="16"/>
          </p:nvPr>
        </p:nvSpPr>
        <p:spPr>
          <a:xfrm>
            <a:off x="3117088" y="800100"/>
            <a:ext cx="2884425" cy="416365"/>
          </a:xfrm>
        </p:spPr>
        <p:txBody>
          <a:bodyPr/>
          <a:lstStyle>
            <a:lvl1pPr marL="0" indent="0">
              <a:buNone/>
              <a:defRPr/>
            </a:lvl1pPr>
          </a:lstStyle>
          <a:p>
            <a:pPr marL="457200" lvl="0" indent="-457200" algn="ctr">
              <a:buFont typeface="+mj-lt"/>
              <a:buAutoNum type="alphaUcPeriod" startAt="2"/>
            </a:pPr>
            <a:r>
              <a:rPr lang="en-US" altLang="en-US" sz="2800" b="1" dirty="0"/>
              <a:t>Oxidation</a:t>
            </a:r>
            <a:endParaRPr lang="en-IN" sz="2800" dirty="0"/>
          </a:p>
        </p:txBody>
      </p:sp>
      <p:sp>
        <p:nvSpPr>
          <p:cNvPr id="4" name="Text Placeholder 3"/>
          <p:cNvSpPr>
            <a:spLocks noGrp="1"/>
          </p:cNvSpPr>
          <p:nvPr>
            <p:ph type="body" sz="quarter" idx="12"/>
          </p:nvPr>
        </p:nvSpPr>
        <p:spPr>
          <a:xfrm>
            <a:off x="762000" y="1417721"/>
            <a:ext cx="3877562" cy="430129"/>
          </a:xfrm>
        </p:spPr>
        <p:txBody>
          <a:bodyPr/>
          <a:lstStyle/>
          <a:p>
            <a:r>
              <a:rPr lang="en-US" altLang="en-US" sz="2400" b="1" dirty="0">
                <a:solidFill>
                  <a:srgbClr val="3366FF"/>
                </a:solidFill>
              </a:rPr>
              <a:t>Oxidation</a:t>
            </a:r>
            <a:r>
              <a:rPr lang="en-US" altLang="en-US" sz="2400" b="1" dirty="0">
                <a:solidFill>
                  <a:srgbClr val="3333FF"/>
                </a:solidFill>
              </a:rPr>
              <a:t> </a:t>
            </a:r>
            <a:r>
              <a:rPr lang="en-US" altLang="en-US" sz="2400" b="1" dirty="0"/>
              <a:t>results in an:</a:t>
            </a:r>
            <a:endParaRPr lang="en-IN" sz="2400" b="1" dirty="0"/>
          </a:p>
        </p:txBody>
      </p:sp>
      <p:sp>
        <p:nvSpPr>
          <p:cNvPr id="5" name="Text Placeholder 4"/>
          <p:cNvSpPr>
            <a:spLocks noGrp="1"/>
          </p:cNvSpPr>
          <p:nvPr>
            <p:ph type="body" sz="quarter" idx="13"/>
          </p:nvPr>
        </p:nvSpPr>
        <p:spPr>
          <a:xfrm>
            <a:off x="824538" y="1981199"/>
            <a:ext cx="6538480" cy="990601"/>
          </a:xfrm>
        </p:spPr>
        <p:txBody>
          <a:bodyPr/>
          <a:lstStyle/>
          <a:p>
            <a:pPr marL="230400" indent="-230400">
              <a:spcBef>
                <a:spcPts val="0"/>
              </a:spcBef>
              <a:spcAft>
                <a:spcPts val="1500"/>
              </a:spcAft>
              <a:buClr>
                <a:schemeClr val="tx1"/>
              </a:buClr>
              <a:buFont typeface="Arial" panose="020B0604020202020204" pitchFamily="34" charset="0"/>
              <a:buChar char="•"/>
            </a:pPr>
            <a:r>
              <a:rPr lang="en-US" altLang="en-US" sz="2400" b="1" dirty="0">
                <a:solidFill>
                  <a:srgbClr val="3366FF"/>
                </a:solidFill>
              </a:rPr>
              <a:t>increase</a:t>
            </a:r>
            <a:r>
              <a:rPr lang="en-US" altLang="en-US" sz="2400" b="1" dirty="0"/>
              <a:t> in the number of </a:t>
            </a:r>
            <a:r>
              <a:rPr lang="en-US" altLang="en-US" sz="2400" b="1" dirty="0">
                <a:solidFill>
                  <a:srgbClr val="3366FF"/>
                </a:solidFill>
              </a:rPr>
              <a:t>C—O</a:t>
            </a:r>
            <a:r>
              <a:rPr lang="en-US" altLang="en-US" sz="2400" b="1" dirty="0">
                <a:solidFill>
                  <a:srgbClr val="3333FF"/>
                </a:solidFill>
              </a:rPr>
              <a:t> </a:t>
            </a:r>
            <a:r>
              <a:rPr lang="en-US" altLang="en-US" sz="2400" b="1" dirty="0"/>
              <a:t>bonds</a:t>
            </a:r>
          </a:p>
          <a:p>
            <a:pPr marL="230400" indent="-230400">
              <a:spcBef>
                <a:spcPts val="0"/>
              </a:spcBef>
              <a:spcAft>
                <a:spcPts val="1500"/>
              </a:spcAft>
              <a:buClr>
                <a:schemeClr val="tx1"/>
              </a:buClr>
              <a:buFont typeface="Arial" panose="020B0604020202020204" pitchFamily="34" charset="0"/>
              <a:buChar char="•"/>
            </a:pPr>
            <a:r>
              <a:rPr lang="en-US" altLang="en-US" sz="2400" b="1" dirty="0">
                <a:solidFill>
                  <a:srgbClr val="3366FF"/>
                </a:solidFill>
              </a:rPr>
              <a:t>decrease</a:t>
            </a:r>
            <a:r>
              <a:rPr lang="en-US" altLang="en-US" sz="2400" b="1" dirty="0"/>
              <a:t> in the number of </a:t>
            </a:r>
            <a:r>
              <a:rPr lang="en-US" altLang="en-US" sz="2400" b="1" dirty="0">
                <a:solidFill>
                  <a:srgbClr val="3366FF"/>
                </a:solidFill>
              </a:rPr>
              <a:t>C—H</a:t>
            </a:r>
            <a:r>
              <a:rPr lang="en-US" altLang="en-US" sz="2400" b="1" dirty="0">
                <a:solidFill>
                  <a:srgbClr val="3333FF"/>
                </a:solidFill>
              </a:rPr>
              <a:t> </a:t>
            </a:r>
            <a:r>
              <a:rPr lang="en-US" altLang="en-US" sz="2400" b="1" dirty="0"/>
              <a:t>bonds</a:t>
            </a:r>
            <a:endParaRPr lang="en-IN" sz="2400" b="1" dirty="0"/>
          </a:p>
        </p:txBody>
      </p:sp>
      <p:pic>
        <p:nvPicPr>
          <p:cNvPr id="24584" name="Picture 11" descr="Oxidation of alcohols occurs by replacing the C—H bonds on the carbon bearing the OH group by C—O bo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77993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4"/>
          </p:nvPr>
        </p:nvSpPr>
        <p:spPr>
          <a:xfrm>
            <a:off x="763732" y="5570219"/>
            <a:ext cx="7273636" cy="754381"/>
          </a:xfrm>
        </p:spPr>
        <p:txBody>
          <a:bodyPr/>
          <a:lstStyle/>
          <a:p>
            <a:pPr eaLnBrk="1" hangingPunct="1">
              <a:spcBef>
                <a:spcPct val="0"/>
              </a:spcBef>
            </a:pPr>
            <a:r>
              <a:rPr lang="en-US" altLang="en-US" sz="2400" b="1" dirty="0"/>
              <a:t>The symbol</a:t>
            </a:r>
            <a:r>
              <a:rPr lang="en-US" altLang="en-US" sz="2400" b="1" dirty="0">
                <a:solidFill>
                  <a:srgbClr val="3366FF"/>
                </a:solidFill>
              </a:rPr>
              <a:t> [O] </a:t>
            </a:r>
            <a:r>
              <a:rPr lang="en-US" altLang="en-US" sz="2400" b="1" dirty="0"/>
              <a:t>indicates an </a:t>
            </a:r>
            <a:r>
              <a:rPr lang="en-US" altLang="en-US" sz="2400" b="1" dirty="0">
                <a:solidFill>
                  <a:srgbClr val="3366FF"/>
                </a:solidFill>
              </a:rPr>
              <a:t>oxidation reagent </a:t>
            </a:r>
            <a:r>
              <a:rPr lang="en-US" altLang="en-US" sz="2400" b="1" dirty="0"/>
              <a:t>(commonly </a:t>
            </a:r>
            <a:r>
              <a:rPr lang="en-US" altLang="en-US" sz="2400" b="1" i="0" dirty="0"/>
              <a:t>K</a:t>
            </a:r>
            <a:r>
              <a:rPr lang="en-US" altLang="en-US" sz="2400" b="1" i="0" baseline="-25000" dirty="0"/>
              <a:t>2</a:t>
            </a:r>
            <a:r>
              <a:rPr lang="en-US" altLang="en-US" sz="2400" b="1" i="0" dirty="0"/>
              <a:t>Cr</a:t>
            </a:r>
            <a:r>
              <a:rPr lang="en-US" altLang="en-US" sz="2400" b="1" i="0" baseline="-25000" dirty="0"/>
              <a:t>2</a:t>
            </a:r>
            <a:r>
              <a:rPr lang="en-US" altLang="en-US" sz="2400" b="1" i="0" dirty="0"/>
              <a:t>O</a:t>
            </a:r>
            <a:r>
              <a:rPr lang="en-US" altLang="en-US" sz="2400" b="1" i="0" baseline="-25000" dirty="0"/>
              <a:t>7</a:t>
            </a:r>
            <a:r>
              <a:rPr lang="en-US" altLang="en-US" sz="2400" b="1" dirty="0"/>
              <a:t>) has been added.</a:t>
            </a:r>
            <a:endParaRPr lang="en-IN" sz="24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400050"/>
            <a:ext cx="7481455" cy="400615"/>
          </a:xfrm>
        </p:spPr>
        <p:txBody>
          <a:bodyPr/>
          <a:lstStyle/>
          <a:p>
            <a:r>
              <a:rPr lang="en-US" altLang="en-US" sz="3200" b="1" dirty="0"/>
              <a:t>14.5 Reactions of Alcohols (5)</a:t>
            </a:r>
            <a:endParaRPr lang="en-IN" sz="3200" dirty="0"/>
          </a:p>
        </p:txBody>
      </p:sp>
      <p:sp>
        <p:nvSpPr>
          <p:cNvPr id="4" name="Text Placeholder 3"/>
          <p:cNvSpPr>
            <a:spLocks noGrp="1"/>
          </p:cNvSpPr>
          <p:nvPr>
            <p:ph type="body" sz="quarter" idx="12"/>
          </p:nvPr>
        </p:nvSpPr>
        <p:spPr>
          <a:xfrm>
            <a:off x="2826923" y="819150"/>
            <a:ext cx="3490155" cy="473142"/>
          </a:xfrm>
        </p:spPr>
        <p:txBody>
          <a:bodyPr/>
          <a:lstStyle/>
          <a:p>
            <a:pPr marL="457200" indent="-457200" algn="ctr">
              <a:buFont typeface="+mj-lt"/>
              <a:buAutoNum type="alphaUcPeriod" startAt="2"/>
            </a:pPr>
            <a:r>
              <a:rPr lang="en-US" altLang="en-US" sz="2800" b="1" dirty="0"/>
              <a:t>Oxidation</a:t>
            </a:r>
            <a:endParaRPr lang="en-IN" sz="2800" dirty="0"/>
          </a:p>
        </p:txBody>
      </p:sp>
      <p:sp>
        <p:nvSpPr>
          <p:cNvPr id="5" name="Text Placeholder 4"/>
          <p:cNvSpPr>
            <a:spLocks noGrp="1"/>
          </p:cNvSpPr>
          <p:nvPr>
            <p:ph type="body" sz="quarter" idx="13"/>
          </p:nvPr>
        </p:nvSpPr>
        <p:spPr>
          <a:xfrm>
            <a:off x="1068296" y="1428751"/>
            <a:ext cx="1326743" cy="455636"/>
          </a:xfrm>
        </p:spPr>
        <p:txBody>
          <a:bodyPr/>
          <a:lstStyle/>
          <a:p>
            <a:pPr>
              <a:spcBef>
                <a:spcPts val="0"/>
              </a:spcBef>
              <a:spcAft>
                <a:spcPts val="1800"/>
              </a:spcAft>
            </a:pPr>
            <a:r>
              <a:rPr lang="en-US" altLang="en-US" sz="2400" b="1" dirty="0"/>
              <a:t>Primary </a:t>
            </a:r>
            <a:endParaRPr lang="en-IN" sz="2400" b="1" dirty="0"/>
          </a:p>
        </p:txBody>
      </p:sp>
      <p:graphicFrame>
        <p:nvGraphicFramePr>
          <p:cNvPr id="27" name="Object 26">
            <a:extLst>
              <a:ext uri="{FF2B5EF4-FFF2-40B4-BE49-F238E27FC236}">
                <a16:creationId xmlns:a16="http://schemas.microsoft.com/office/drawing/2014/main" id="{47C5277F-3648-4D1E-978A-CAFA68F26A16}"/>
              </a:ext>
            </a:extLst>
          </p:cNvPr>
          <p:cNvGraphicFramePr>
            <a:graphicFrameLocks noChangeAspect="1"/>
          </p:cNvGraphicFramePr>
          <p:nvPr>
            <p:extLst>
              <p:ext uri="{D42A27DB-BD31-4B8C-83A1-F6EECF244321}">
                <p14:modId xmlns:p14="http://schemas.microsoft.com/office/powerpoint/2010/main" val="3632771629"/>
              </p:ext>
            </p:extLst>
          </p:nvPr>
        </p:nvGraphicFramePr>
        <p:xfrm>
          <a:off x="2395039" y="1465286"/>
          <a:ext cx="546100" cy="419100"/>
        </p:xfrm>
        <a:graphic>
          <a:graphicData uri="http://schemas.openxmlformats.org/presentationml/2006/ole">
            <mc:AlternateContent xmlns:mc="http://schemas.openxmlformats.org/markup-compatibility/2006">
              <mc:Choice xmlns:v="urn:schemas-microsoft-com:vml" Requires="v">
                <p:oleObj spid="_x0000_s5192" name="Equation" r:id="rId4" imgW="545760" imgH="419040" progId="Equation.DSMT4">
                  <p:embed/>
                </p:oleObj>
              </mc:Choice>
              <mc:Fallback>
                <p:oleObj name="Equation" r:id="rId4" imgW="545760" imgH="419040" progId="Equation.DSMT4">
                  <p:embed/>
                  <p:pic>
                    <p:nvPicPr>
                      <p:cNvPr id="0" name=""/>
                      <p:cNvPicPr/>
                      <p:nvPr/>
                    </p:nvPicPr>
                    <p:blipFill>
                      <a:blip r:embed="rId5"/>
                      <a:stretch>
                        <a:fillRect/>
                      </a:stretch>
                    </p:blipFill>
                    <p:spPr>
                      <a:xfrm>
                        <a:off x="2395039" y="1465286"/>
                        <a:ext cx="546100" cy="4191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B0411EBF-573A-4AC5-9A24-0ED9646CC577}"/>
              </a:ext>
            </a:extLst>
          </p:cNvPr>
          <p:cNvSpPr>
            <a:spLocks noGrp="1"/>
          </p:cNvSpPr>
          <p:nvPr>
            <p:ph sz="quarter" idx="21"/>
          </p:nvPr>
        </p:nvSpPr>
        <p:spPr>
          <a:xfrm>
            <a:off x="2975774" y="1433421"/>
            <a:ext cx="5277265" cy="332581"/>
          </a:xfrm>
        </p:spPr>
        <p:txBody>
          <a:bodyPr/>
          <a:lstStyle/>
          <a:p>
            <a:pPr marL="0" indent="0">
              <a:buNone/>
            </a:pPr>
            <a:r>
              <a:rPr lang="en-US" altLang="en-US" sz="2400" b="1" dirty="0">
                <a:solidFill>
                  <a:prstClr val="black"/>
                </a:solidFill>
              </a:rPr>
              <a:t>alcohols first oxidize to </a:t>
            </a:r>
            <a:r>
              <a:rPr lang="en-US" altLang="en-US" sz="2400" b="1" dirty="0">
                <a:solidFill>
                  <a:srgbClr val="3366FF"/>
                </a:solidFill>
              </a:rPr>
              <a:t>aldehydes</a:t>
            </a:r>
            <a:endParaRPr lang="en-US" dirty="0"/>
          </a:p>
        </p:txBody>
      </p:sp>
      <p:sp>
        <p:nvSpPr>
          <p:cNvPr id="22" name="Content Placeholder 21">
            <a:extLst>
              <a:ext uri="{FF2B5EF4-FFF2-40B4-BE49-F238E27FC236}">
                <a16:creationId xmlns:a16="http://schemas.microsoft.com/office/drawing/2014/main" id="{973690E2-A845-4ACB-82C4-D08662A4FAC1}"/>
              </a:ext>
            </a:extLst>
          </p:cNvPr>
          <p:cNvSpPr>
            <a:spLocks noGrp="1"/>
          </p:cNvSpPr>
          <p:nvPr>
            <p:ph sz="quarter" idx="22"/>
          </p:nvPr>
        </p:nvSpPr>
        <p:spPr>
          <a:xfrm>
            <a:off x="1077913" y="1790988"/>
            <a:ext cx="6313488" cy="437006"/>
          </a:xfrm>
        </p:spPr>
        <p:txBody>
          <a:bodyPr/>
          <a:lstStyle/>
          <a:p>
            <a:pPr marL="0" lvl="0" indent="0">
              <a:spcBef>
                <a:spcPts val="0"/>
              </a:spcBef>
              <a:spcAft>
                <a:spcPts val="1800"/>
              </a:spcAft>
              <a:buNone/>
            </a:pPr>
            <a:r>
              <a:rPr lang="en-US" altLang="en-US" sz="2400" b="1" dirty="0">
                <a:solidFill>
                  <a:prstClr val="black"/>
                </a:solidFill>
              </a:rPr>
              <a:t>(RCHO), replacing 1 C—H with 1 C—O.</a:t>
            </a:r>
          </a:p>
        </p:txBody>
      </p:sp>
      <p:sp>
        <p:nvSpPr>
          <p:cNvPr id="24" name="Content Placeholder 23">
            <a:extLst>
              <a:ext uri="{FF2B5EF4-FFF2-40B4-BE49-F238E27FC236}">
                <a16:creationId xmlns:a16="http://schemas.microsoft.com/office/drawing/2014/main" id="{9AAC7D20-5048-40DA-8667-7192A5CD47B2}"/>
              </a:ext>
            </a:extLst>
          </p:cNvPr>
          <p:cNvSpPr>
            <a:spLocks noGrp="1"/>
          </p:cNvSpPr>
          <p:nvPr>
            <p:ph sz="quarter" idx="23"/>
          </p:nvPr>
        </p:nvSpPr>
        <p:spPr>
          <a:xfrm>
            <a:off x="1062673" y="2397537"/>
            <a:ext cx="7618504" cy="817563"/>
          </a:xfrm>
        </p:spPr>
        <p:txBody>
          <a:bodyPr/>
          <a:lstStyle/>
          <a:p>
            <a:pPr marL="0" lvl="0" indent="0">
              <a:spcBef>
                <a:spcPts val="0"/>
              </a:spcBef>
              <a:spcAft>
                <a:spcPts val="1800"/>
              </a:spcAft>
              <a:buNone/>
            </a:pPr>
            <a:r>
              <a:rPr lang="en-US" altLang="en-US" sz="2400" b="1" dirty="0">
                <a:solidFill>
                  <a:prstClr val="black"/>
                </a:solidFill>
              </a:rPr>
              <a:t>Aldehydes are </a:t>
            </a:r>
            <a:r>
              <a:rPr lang="en-US" altLang="en-US" sz="2400" b="1" dirty="0">
                <a:solidFill>
                  <a:srgbClr val="3366FF"/>
                </a:solidFill>
              </a:rPr>
              <a:t>further oxidized </a:t>
            </a:r>
            <a:r>
              <a:rPr lang="en-US" altLang="en-US" sz="2400" b="1" dirty="0">
                <a:solidFill>
                  <a:prstClr val="black"/>
                </a:solidFill>
              </a:rPr>
              <a:t>to </a:t>
            </a:r>
            <a:r>
              <a:rPr lang="en-US" altLang="en-US" sz="2400" b="1" dirty="0">
                <a:solidFill>
                  <a:srgbClr val="3366FF"/>
                </a:solidFill>
              </a:rPr>
              <a:t>carboxylic acids</a:t>
            </a:r>
            <a:r>
              <a:rPr lang="en-US" altLang="en-US" sz="2400" b="1" dirty="0">
                <a:solidFill>
                  <a:prstClr val="black"/>
                </a:solidFill>
              </a:rPr>
              <a:t> (RCOOH), replacing 1 C—H with 1 C—O.</a:t>
            </a:r>
            <a:endParaRPr lang="en-IN" sz="2400" b="1" dirty="0">
              <a:solidFill>
                <a:prstClr val="black"/>
              </a:solidFill>
            </a:endParaRPr>
          </a:p>
        </p:txBody>
      </p:sp>
      <p:pic>
        <p:nvPicPr>
          <p:cNvPr id="26633" name="Picture 13" descr="Oxidation of one C—H bond of ethanol (primary alcohol ) forms acetaldehyde. Since acetaldehyde still contains a hydrogen atom on the carbonyl carbon, converting this C—H bond to a C—O bond forms acetic acid, a carboxylic acid with three C—O bo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825" y="3397250"/>
            <a:ext cx="80549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Object 28">
            <a:extLst>
              <a:ext uri="{FF2B5EF4-FFF2-40B4-BE49-F238E27FC236}">
                <a16:creationId xmlns:a16="http://schemas.microsoft.com/office/drawing/2014/main" id="{769FF00B-98BE-47B2-9BB3-9BB9B9D37836}"/>
              </a:ext>
            </a:extLst>
          </p:cNvPr>
          <p:cNvGraphicFramePr>
            <a:graphicFrameLocks noChangeAspect="1"/>
          </p:cNvGraphicFramePr>
          <p:nvPr>
            <p:extLst>
              <p:ext uri="{D42A27DB-BD31-4B8C-83A1-F6EECF244321}">
                <p14:modId xmlns:p14="http://schemas.microsoft.com/office/powerpoint/2010/main" val="2597262550"/>
              </p:ext>
            </p:extLst>
          </p:nvPr>
        </p:nvGraphicFramePr>
        <p:xfrm>
          <a:off x="925513" y="5639975"/>
          <a:ext cx="304800" cy="266700"/>
        </p:xfrm>
        <a:graphic>
          <a:graphicData uri="http://schemas.openxmlformats.org/presentationml/2006/ole">
            <mc:AlternateContent xmlns:mc="http://schemas.openxmlformats.org/markup-compatibility/2006">
              <mc:Choice xmlns:v="urn:schemas-microsoft-com:vml" Requires="v">
                <p:oleObj spid="_x0000_s5193" name="Equation" r:id="rId7" imgW="304560" imgH="266400" progId="Equation.DSMT4">
                  <p:embed/>
                </p:oleObj>
              </mc:Choice>
              <mc:Fallback>
                <p:oleObj name="Equation" r:id="rId7" imgW="304560" imgH="266400" progId="Equation.DSMT4">
                  <p:embed/>
                  <p:pic>
                    <p:nvPicPr>
                      <p:cNvPr id="0" name=""/>
                      <p:cNvPicPr/>
                      <p:nvPr/>
                    </p:nvPicPr>
                    <p:blipFill>
                      <a:blip r:embed="rId8"/>
                      <a:stretch>
                        <a:fillRect/>
                      </a:stretch>
                    </p:blipFill>
                    <p:spPr>
                      <a:xfrm>
                        <a:off x="925513" y="5639975"/>
                        <a:ext cx="304800" cy="266700"/>
                      </a:xfrm>
                      <a:prstGeom prst="rect">
                        <a:avLst/>
                      </a:prstGeom>
                    </p:spPr>
                  </p:pic>
                </p:oleObj>
              </mc:Fallback>
            </mc:AlternateContent>
          </a:graphicData>
        </a:graphic>
      </p:graphicFrame>
      <p:sp>
        <p:nvSpPr>
          <p:cNvPr id="6" name="Text Placeholder 5"/>
          <p:cNvSpPr>
            <a:spLocks noGrp="1"/>
          </p:cNvSpPr>
          <p:nvPr>
            <p:ph type="body" sz="quarter" idx="14"/>
          </p:nvPr>
        </p:nvSpPr>
        <p:spPr>
          <a:xfrm>
            <a:off x="1062672" y="5543041"/>
            <a:ext cx="1451927" cy="829819"/>
          </a:xfrm>
        </p:spPr>
        <p:txBody>
          <a:bodyPr/>
          <a:lstStyle/>
          <a:p>
            <a:pPr algn="ctr" eaLnBrk="1" hangingPunct="1">
              <a:spcBef>
                <a:spcPct val="0"/>
              </a:spcBef>
            </a:pPr>
            <a:r>
              <a:rPr lang="en-US" altLang="en-US" sz="2400" b="1" dirty="0">
                <a:solidFill>
                  <a:srgbClr val="3366FF"/>
                </a:solidFill>
              </a:rPr>
              <a:t> alcohol </a:t>
            </a:r>
            <a:r>
              <a:rPr lang="en-US" altLang="en-US" sz="2400" b="1" dirty="0"/>
              <a:t>(ROH)</a:t>
            </a:r>
            <a:endParaRPr lang="en-IN" sz="2400" b="1" dirty="0"/>
          </a:p>
        </p:txBody>
      </p:sp>
      <p:sp>
        <p:nvSpPr>
          <p:cNvPr id="7" name="Text Placeholder 6"/>
          <p:cNvSpPr>
            <a:spLocks noGrp="1"/>
          </p:cNvSpPr>
          <p:nvPr>
            <p:ph type="body" sz="quarter" idx="15"/>
          </p:nvPr>
        </p:nvSpPr>
        <p:spPr>
          <a:xfrm>
            <a:off x="3757908" y="5550103"/>
            <a:ext cx="1628184" cy="811378"/>
          </a:xfrm>
        </p:spPr>
        <p:txBody>
          <a:bodyPr/>
          <a:lstStyle/>
          <a:p>
            <a:pPr algn="ctr" eaLnBrk="1" hangingPunct="1">
              <a:spcBef>
                <a:spcPct val="0"/>
              </a:spcBef>
            </a:pPr>
            <a:r>
              <a:rPr lang="en-US" altLang="en-US" sz="2400" b="1" dirty="0">
                <a:solidFill>
                  <a:srgbClr val="3366FF"/>
                </a:solidFill>
              </a:rPr>
              <a:t>aldehyde </a:t>
            </a:r>
            <a:r>
              <a:rPr lang="en-US" altLang="en-US" sz="2400" b="1" dirty="0"/>
              <a:t>(RCHO)</a:t>
            </a:r>
            <a:endParaRPr lang="en-IN" sz="2400" b="1" dirty="0"/>
          </a:p>
        </p:txBody>
      </p:sp>
      <p:sp>
        <p:nvSpPr>
          <p:cNvPr id="8" name="Text Placeholder 7"/>
          <p:cNvSpPr>
            <a:spLocks noGrp="1"/>
          </p:cNvSpPr>
          <p:nvPr>
            <p:ph type="body" sz="quarter" idx="16"/>
          </p:nvPr>
        </p:nvSpPr>
        <p:spPr>
          <a:xfrm>
            <a:off x="6445595" y="5546384"/>
            <a:ext cx="2622205" cy="892516"/>
          </a:xfrm>
        </p:spPr>
        <p:txBody>
          <a:bodyPr/>
          <a:lstStyle/>
          <a:p>
            <a:pPr algn="ctr" eaLnBrk="1" hangingPunct="1">
              <a:spcBef>
                <a:spcPct val="0"/>
              </a:spcBef>
            </a:pPr>
            <a:r>
              <a:rPr lang="en-US" altLang="en-US" sz="2400" b="1" dirty="0">
                <a:solidFill>
                  <a:srgbClr val="3366FF"/>
                </a:solidFill>
              </a:rPr>
              <a:t>carboxylic acid </a:t>
            </a:r>
            <a:r>
              <a:rPr lang="en-US" altLang="en-US" sz="2400" b="1" dirty="0"/>
              <a:t>(RCOOH)</a:t>
            </a:r>
            <a:endParaRPr lang="en-IN"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1339" y="355271"/>
            <a:ext cx="6801323" cy="484745"/>
          </a:xfrm>
        </p:spPr>
        <p:txBody>
          <a:bodyPr/>
          <a:lstStyle/>
          <a:p>
            <a:r>
              <a:rPr lang="en-US" altLang="en-US" sz="3200" b="1" dirty="0"/>
              <a:t>14.5 Reactions of Alcohols (6)</a:t>
            </a:r>
            <a:endParaRPr lang="en-IN" sz="3200" dirty="0"/>
          </a:p>
        </p:txBody>
      </p:sp>
      <p:sp>
        <p:nvSpPr>
          <p:cNvPr id="4" name="Text Placeholder 3"/>
          <p:cNvSpPr>
            <a:spLocks noGrp="1"/>
          </p:cNvSpPr>
          <p:nvPr>
            <p:ph type="body" sz="quarter" idx="12"/>
          </p:nvPr>
        </p:nvSpPr>
        <p:spPr>
          <a:xfrm>
            <a:off x="3440175" y="819150"/>
            <a:ext cx="2884425" cy="520456"/>
          </a:xfrm>
        </p:spPr>
        <p:txBody>
          <a:bodyPr/>
          <a:lstStyle/>
          <a:p>
            <a:pPr marL="457200" indent="-457200">
              <a:buFont typeface="+mj-lt"/>
              <a:buAutoNum type="alphaUcPeriod" startAt="2"/>
            </a:pPr>
            <a:r>
              <a:rPr lang="en-US" altLang="en-US" sz="2800" b="1" dirty="0"/>
              <a:t>Oxidation</a:t>
            </a:r>
            <a:endParaRPr lang="en-IN" sz="2800" dirty="0"/>
          </a:p>
        </p:txBody>
      </p:sp>
      <p:sp>
        <p:nvSpPr>
          <p:cNvPr id="5" name="Text Placeholder 4"/>
          <p:cNvSpPr>
            <a:spLocks noGrp="1"/>
          </p:cNvSpPr>
          <p:nvPr>
            <p:ph type="body" sz="quarter" idx="13"/>
          </p:nvPr>
        </p:nvSpPr>
        <p:spPr>
          <a:xfrm>
            <a:off x="1071996" y="1428750"/>
            <a:ext cx="1899804" cy="449580"/>
          </a:xfrm>
        </p:spPr>
        <p:txBody>
          <a:bodyPr/>
          <a:lstStyle/>
          <a:p>
            <a:r>
              <a:rPr lang="en-US" altLang="en-US" sz="2400" b="1" dirty="0"/>
              <a:t>Secondary </a:t>
            </a:r>
            <a:endParaRPr lang="en-IN" sz="2400" b="1" dirty="0"/>
          </a:p>
        </p:txBody>
      </p:sp>
      <p:graphicFrame>
        <p:nvGraphicFramePr>
          <p:cNvPr id="2" name="Object 1">
            <a:extLst>
              <a:ext uri="{FF2B5EF4-FFF2-40B4-BE49-F238E27FC236}">
                <a16:creationId xmlns:a16="http://schemas.microsoft.com/office/drawing/2014/main" id="{C5B64CD4-1CE4-43DE-882E-6ECD8D559298}"/>
              </a:ext>
            </a:extLst>
          </p:cNvPr>
          <p:cNvGraphicFramePr>
            <a:graphicFrameLocks noChangeAspect="1"/>
          </p:cNvGraphicFramePr>
          <p:nvPr>
            <p:extLst>
              <p:ext uri="{D42A27DB-BD31-4B8C-83A1-F6EECF244321}">
                <p14:modId xmlns:p14="http://schemas.microsoft.com/office/powerpoint/2010/main" val="2475630440"/>
              </p:ext>
            </p:extLst>
          </p:nvPr>
        </p:nvGraphicFramePr>
        <p:xfrm>
          <a:off x="2777235" y="1459230"/>
          <a:ext cx="571500" cy="419100"/>
        </p:xfrm>
        <a:graphic>
          <a:graphicData uri="http://schemas.openxmlformats.org/presentationml/2006/ole">
            <mc:AlternateContent xmlns:mc="http://schemas.openxmlformats.org/markup-compatibility/2006">
              <mc:Choice xmlns:v="urn:schemas-microsoft-com:vml" Requires="v">
                <p:oleObj spid="_x0000_s6180" name="Equation" r:id="rId4" imgW="571320" imgH="419040" progId="Equation.DSMT4">
                  <p:embed/>
                </p:oleObj>
              </mc:Choice>
              <mc:Fallback>
                <p:oleObj name="Equation" r:id="rId4" imgW="571320" imgH="419040" progId="Equation.DSMT4">
                  <p:embed/>
                  <p:pic>
                    <p:nvPicPr>
                      <p:cNvPr id="0" name=""/>
                      <p:cNvPicPr/>
                      <p:nvPr/>
                    </p:nvPicPr>
                    <p:blipFill>
                      <a:blip r:embed="rId5"/>
                      <a:stretch>
                        <a:fillRect/>
                      </a:stretch>
                    </p:blipFill>
                    <p:spPr>
                      <a:xfrm>
                        <a:off x="2777235" y="1459230"/>
                        <a:ext cx="571500" cy="419100"/>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658A92D7-1307-4AF8-94CA-E7F96100306D}"/>
              </a:ext>
            </a:extLst>
          </p:cNvPr>
          <p:cNvSpPr>
            <a:spLocks noGrp="1"/>
          </p:cNvSpPr>
          <p:nvPr>
            <p:ph sz="quarter" idx="21"/>
          </p:nvPr>
        </p:nvSpPr>
        <p:spPr>
          <a:xfrm>
            <a:off x="3291840" y="1426527"/>
            <a:ext cx="5105400" cy="409893"/>
          </a:xfrm>
        </p:spPr>
        <p:txBody>
          <a:bodyPr/>
          <a:lstStyle/>
          <a:p>
            <a:pPr marL="0" indent="0">
              <a:buNone/>
            </a:pPr>
            <a:r>
              <a:rPr lang="en-US" altLang="en-US" sz="2400" b="1" dirty="0">
                <a:solidFill>
                  <a:prstClr val="black"/>
                </a:solidFill>
              </a:rPr>
              <a:t>alcohols are oxidized to </a:t>
            </a:r>
            <a:r>
              <a:rPr lang="en-US" altLang="en-US" sz="2400" b="1" dirty="0">
                <a:solidFill>
                  <a:srgbClr val="3366FF"/>
                </a:solidFill>
              </a:rPr>
              <a:t>ketones</a:t>
            </a:r>
            <a:endParaRPr lang="en-US" dirty="0"/>
          </a:p>
        </p:txBody>
      </p:sp>
      <p:sp>
        <p:nvSpPr>
          <p:cNvPr id="25" name="Content Placeholder 24">
            <a:extLst>
              <a:ext uri="{FF2B5EF4-FFF2-40B4-BE49-F238E27FC236}">
                <a16:creationId xmlns:a16="http://schemas.microsoft.com/office/drawing/2014/main" id="{68FA361A-7936-4C34-B322-179C6B3B6FCD}"/>
              </a:ext>
            </a:extLst>
          </p:cNvPr>
          <p:cNvSpPr>
            <a:spLocks noGrp="1"/>
          </p:cNvSpPr>
          <p:nvPr>
            <p:ph sz="quarter" idx="23"/>
          </p:nvPr>
        </p:nvSpPr>
        <p:spPr>
          <a:xfrm>
            <a:off x="1069657" y="1803413"/>
            <a:ext cx="2065973" cy="497675"/>
          </a:xfrm>
        </p:spPr>
        <p:txBody>
          <a:bodyPr/>
          <a:lstStyle/>
          <a:p>
            <a:pPr marL="0" indent="0">
              <a:buNone/>
            </a:pPr>
            <a:r>
              <a:rPr lang="en-US" altLang="en-US" sz="2400" b="1" dirty="0"/>
              <a:t>(R</a:t>
            </a:r>
            <a:r>
              <a:rPr lang="en-US" altLang="en-US" sz="2400" b="1" baseline="-25000" dirty="0"/>
              <a:t>2</a:t>
            </a:r>
            <a:r>
              <a:rPr lang="en-US" altLang="en-US" sz="2400" b="1" dirty="0"/>
              <a:t>CO).</a:t>
            </a:r>
            <a:endParaRPr lang="en-US" sz="2400" dirty="0"/>
          </a:p>
        </p:txBody>
      </p:sp>
      <p:pic>
        <p:nvPicPr>
          <p:cNvPr id="27653" name="Picture 8" descr="Secondary alcohols get oxidized to form ketones (R2CO). For example, 2-propanol is oxidized to acet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438400"/>
            <a:ext cx="6043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122" y="367228"/>
            <a:ext cx="8563756" cy="484745"/>
          </a:xfrm>
        </p:spPr>
        <p:txBody>
          <a:bodyPr/>
          <a:lstStyle/>
          <a:p>
            <a:r>
              <a:rPr lang="en-US" altLang="en-US" sz="3200" b="1" dirty="0"/>
              <a:t>14.5 Reactions of Alcohols (7)</a:t>
            </a:r>
            <a:endParaRPr lang="en-IN" sz="3200" dirty="0"/>
          </a:p>
        </p:txBody>
      </p:sp>
      <p:sp>
        <p:nvSpPr>
          <p:cNvPr id="4" name="Text Placeholder 3"/>
          <p:cNvSpPr>
            <a:spLocks noGrp="1"/>
          </p:cNvSpPr>
          <p:nvPr>
            <p:ph type="body" sz="quarter" idx="12"/>
          </p:nvPr>
        </p:nvSpPr>
        <p:spPr>
          <a:xfrm>
            <a:off x="2834445" y="813044"/>
            <a:ext cx="3490155" cy="520456"/>
          </a:xfrm>
        </p:spPr>
        <p:txBody>
          <a:bodyPr/>
          <a:lstStyle/>
          <a:p>
            <a:pPr marL="457200" indent="-457200" algn="ctr">
              <a:buFont typeface="+mj-lt"/>
              <a:buAutoNum type="alphaUcPeriod" startAt="2"/>
            </a:pPr>
            <a:r>
              <a:rPr lang="en-US" altLang="en-US" sz="2800" b="1" dirty="0"/>
              <a:t>Oxidation</a:t>
            </a:r>
            <a:endParaRPr lang="en-IN" sz="2800" dirty="0"/>
          </a:p>
        </p:txBody>
      </p:sp>
      <p:sp>
        <p:nvSpPr>
          <p:cNvPr id="5" name="Text Placeholder 4"/>
          <p:cNvSpPr>
            <a:spLocks noGrp="1"/>
          </p:cNvSpPr>
          <p:nvPr>
            <p:ph type="body" sz="quarter" idx="13"/>
          </p:nvPr>
        </p:nvSpPr>
        <p:spPr>
          <a:xfrm>
            <a:off x="1048804" y="1428750"/>
            <a:ext cx="1770402" cy="482539"/>
          </a:xfrm>
        </p:spPr>
        <p:txBody>
          <a:bodyPr/>
          <a:lstStyle/>
          <a:p>
            <a:r>
              <a:rPr lang="en-US" altLang="en-US" sz="2400" b="1" dirty="0"/>
              <a:t>Tertiary </a:t>
            </a:r>
            <a:endParaRPr lang="en-IN" sz="2400" b="1" dirty="0"/>
          </a:p>
        </p:txBody>
      </p:sp>
      <p:graphicFrame>
        <p:nvGraphicFramePr>
          <p:cNvPr id="27" name="Object 26">
            <a:extLst>
              <a:ext uri="{FF2B5EF4-FFF2-40B4-BE49-F238E27FC236}">
                <a16:creationId xmlns:a16="http://schemas.microsoft.com/office/drawing/2014/main" id="{C69CCF92-637F-45BC-8B66-3C7A83D918F9}"/>
              </a:ext>
            </a:extLst>
          </p:cNvPr>
          <p:cNvGraphicFramePr>
            <a:graphicFrameLocks noChangeAspect="1"/>
          </p:cNvGraphicFramePr>
          <p:nvPr>
            <p:extLst>
              <p:ext uri="{D42A27DB-BD31-4B8C-83A1-F6EECF244321}">
                <p14:modId xmlns:p14="http://schemas.microsoft.com/office/powerpoint/2010/main" val="404781793"/>
              </p:ext>
            </p:extLst>
          </p:nvPr>
        </p:nvGraphicFramePr>
        <p:xfrm>
          <a:off x="2293425" y="1471148"/>
          <a:ext cx="571500" cy="419100"/>
        </p:xfrm>
        <a:graphic>
          <a:graphicData uri="http://schemas.openxmlformats.org/presentationml/2006/ole">
            <mc:AlternateContent xmlns:mc="http://schemas.openxmlformats.org/markup-compatibility/2006">
              <mc:Choice xmlns:v="urn:schemas-microsoft-com:vml" Requires="v">
                <p:oleObj spid="_x0000_s7203" name="Equation" r:id="rId4" imgW="571320" imgH="419040" progId="Equation.DSMT4">
                  <p:embed/>
                </p:oleObj>
              </mc:Choice>
              <mc:Fallback>
                <p:oleObj name="Equation" r:id="rId4" imgW="571320" imgH="419040" progId="Equation.DSMT4">
                  <p:embed/>
                  <p:pic>
                    <p:nvPicPr>
                      <p:cNvPr id="0" name=""/>
                      <p:cNvPicPr/>
                      <p:nvPr/>
                    </p:nvPicPr>
                    <p:blipFill>
                      <a:blip r:embed="rId5"/>
                      <a:stretch>
                        <a:fillRect/>
                      </a:stretch>
                    </p:blipFill>
                    <p:spPr>
                      <a:xfrm>
                        <a:off x="2293425" y="1471148"/>
                        <a:ext cx="571500" cy="4191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FC9A31CD-B207-4DA6-8664-7D26142542C4}"/>
              </a:ext>
            </a:extLst>
          </p:cNvPr>
          <p:cNvSpPr>
            <a:spLocks noGrp="1"/>
          </p:cNvSpPr>
          <p:nvPr>
            <p:ph sz="quarter" idx="21"/>
          </p:nvPr>
        </p:nvSpPr>
        <p:spPr>
          <a:xfrm>
            <a:off x="2819205" y="1431093"/>
            <a:ext cx="5397717" cy="428319"/>
          </a:xfrm>
        </p:spPr>
        <p:txBody>
          <a:bodyPr/>
          <a:lstStyle/>
          <a:p>
            <a:pPr marL="0" indent="0">
              <a:buNone/>
            </a:pPr>
            <a:r>
              <a:rPr lang="en-US" altLang="en-US" sz="2400" b="1" dirty="0">
                <a:solidFill>
                  <a:prstClr val="black"/>
                </a:solidFill>
              </a:rPr>
              <a:t>alcohols have no H atoms on the C</a:t>
            </a:r>
            <a:endParaRPr lang="en-US" dirty="0"/>
          </a:p>
        </p:txBody>
      </p:sp>
      <p:sp>
        <p:nvSpPr>
          <p:cNvPr id="22" name="Content Placeholder 21">
            <a:extLst>
              <a:ext uri="{FF2B5EF4-FFF2-40B4-BE49-F238E27FC236}">
                <a16:creationId xmlns:a16="http://schemas.microsoft.com/office/drawing/2014/main" id="{49A8A9E4-9EA3-426E-AB4C-9CA9C9432664}"/>
              </a:ext>
            </a:extLst>
          </p:cNvPr>
          <p:cNvSpPr>
            <a:spLocks noGrp="1"/>
          </p:cNvSpPr>
          <p:nvPr>
            <p:ph sz="quarter" idx="22"/>
          </p:nvPr>
        </p:nvSpPr>
        <p:spPr>
          <a:xfrm>
            <a:off x="1048803" y="1801378"/>
            <a:ext cx="6967438" cy="482539"/>
          </a:xfrm>
        </p:spPr>
        <p:txBody>
          <a:bodyPr/>
          <a:lstStyle/>
          <a:p>
            <a:pPr marL="0" indent="0">
              <a:buNone/>
            </a:pPr>
            <a:r>
              <a:rPr lang="en-US" altLang="en-US" sz="2400" b="1" dirty="0"/>
              <a:t>with the OH group, so they are </a:t>
            </a:r>
            <a:r>
              <a:rPr lang="en-US" altLang="en-US" sz="2400" b="1" dirty="0">
                <a:solidFill>
                  <a:srgbClr val="3366FF"/>
                </a:solidFill>
              </a:rPr>
              <a:t>not oxidized</a:t>
            </a:r>
            <a:r>
              <a:rPr lang="en-US" altLang="en-US" sz="2400" b="1" dirty="0"/>
              <a:t>.</a:t>
            </a:r>
            <a:endParaRPr lang="en-US" sz="2400" dirty="0"/>
          </a:p>
        </p:txBody>
      </p:sp>
      <p:pic>
        <p:nvPicPr>
          <p:cNvPr id="28677" name="Picture 8" descr="Tertiary 3° alcohols have no H atoms on the carbon with the OH group, so they are not oxidiz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124200"/>
            <a:ext cx="88392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1164"/>
            <a:ext cx="8229600" cy="484745"/>
          </a:xfrm>
        </p:spPr>
        <p:txBody>
          <a:bodyPr/>
          <a:lstStyle/>
          <a:p>
            <a:r>
              <a:rPr lang="en-US" altLang="en-US" sz="3200" b="1" dirty="0"/>
              <a:t>14.6 Focus on Health &amp; Medicine (1)</a:t>
            </a:r>
            <a:endParaRPr lang="en-IN" sz="3200" dirty="0"/>
          </a:p>
        </p:txBody>
      </p:sp>
      <p:sp>
        <p:nvSpPr>
          <p:cNvPr id="7" name="Text Placeholder 6"/>
          <p:cNvSpPr>
            <a:spLocks noGrp="1"/>
          </p:cNvSpPr>
          <p:nvPr>
            <p:ph type="body" sz="quarter" idx="15"/>
          </p:nvPr>
        </p:nvSpPr>
        <p:spPr>
          <a:xfrm>
            <a:off x="1171339" y="819150"/>
            <a:ext cx="6801323" cy="458002"/>
          </a:xfrm>
        </p:spPr>
        <p:txBody>
          <a:bodyPr/>
          <a:lstStyle/>
          <a:p>
            <a:pPr marL="457200" indent="-457200" algn="ctr">
              <a:buFont typeface="+mj-lt"/>
              <a:buAutoNum type="alphaUcPeriod"/>
            </a:pPr>
            <a:r>
              <a:rPr lang="en-US" altLang="en-US" sz="2800" b="1" dirty="0"/>
              <a:t>The Metabolism of Ethanol</a:t>
            </a:r>
            <a:endParaRPr lang="en-IN" sz="2800" dirty="0"/>
          </a:p>
        </p:txBody>
      </p:sp>
      <p:sp>
        <p:nvSpPr>
          <p:cNvPr id="4" name="Text Placeholder 3"/>
          <p:cNvSpPr>
            <a:spLocks noGrp="1"/>
          </p:cNvSpPr>
          <p:nvPr>
            <p:ph type="body" sz="quarter" idx="12"/>
          </p:nvPr>
        </p:nvSpPr>
        <p:spPr>
          <a:xfrm>
            <a:off x="1071995" y="1428750"/>
            <a:ext cx="7481455" cy="857250"/>
          </a:xfrm>
        </p:spPr>
        <p:txBody>
          <a:bodyPr/>
          <a:lstStyle/>
          <a:p>
            <a:r>
              <a:rPr lang="en-US" altLang="en-US" sz="2400" b="1" dirty="0"/>
              <a:t>When </a:t>
            </a:r>
            <a:r>
              <a:rPr lang="en-US" altLang="en-US" sz="2400" b="1" dirty="0">
                <a:solidFill>
                  <a:srgbClr val="3366FF"/>
                </a:solidFill>
              </a:rPr>
              <a:t>ethanol</a:t>
            </a:r>
            <a:r>
              <a:rPr lang="en-US" altLang="en-US" sz="2400" b="1" dirty="0">
                <a:solidFill>
                  <a:srgbClr val="3333FF"/>
                </a:solidFill>
              </a:rPr>
              <a:t> </a:t>
            </a:r>
            <a:r>
              <a:rPr lang="en-US" altLang="en-US" sz="2400" b="1" dirty="0"/>
              <a:t>is consumed it is quickly absorbed in the stomach and small intestines.</a:t>
            </a:r>
            <a:endParaRPr lang="en-IN" sz="2400" b="1" dirty="0"/>
          </a:p>
        </p:txBody>
      </p:sp>
      <p:sp>
        <p:nvSpPr>
          <p:cNvPr id="5" name="Text Placeholder 4"/>
          <p:cNvSpPr>
            <a:spLocks noGrp="1"/>
          </p:cNvSpPr>
          <p:nvPr>
            <p:ph type="body" sz="quarter" idx="13"/>
          </p:nvPr>
        </p:nvSpPr>
        <p:spPr>
          <a:xfrm>
            <a:off x="1072952" y="2484272"/>
            <a:ext cx="6908998" cy="811378"/>
          </a:xfrm>
        </p:spPr>
        <p:txBody>
          <a:bodyPr/>
          <a:lstStyle/>
          <a:p>
            <a:r>
              <a:rPr lang="en-US" altLang="en-US" sz="2400" b="1" dirty="0"/>
              <a:t>In the liver, the enzymes </a:t>
            </a:r>
            <a:r>
              <a:rPr lang="en-US" altLang="en-US" sz="2400" b="1" dirty="0">
                <a:solidFill>
                  <a:srgbClr val="3366FF"/>
                </a:solidFill>
              </a:rPr>
              <a:t>alcohol</a:t>
            </a:r>
            <a:r>
              <a:rPr lang="en-US" altLang="en-US" sz="2400" b="1" dirty="0">
                <a:solidFill>
                  <a:srgbClr val="3333FF"/>
                </a:solidFill>
              </a:rPr>
              <a:t> </a:t>
            </a:r>
            <a:r>
              <a:rPr lang="en-US" altLang="en-US" sz="2400" b="1" dirty="0"/>
              <a:t>and </a:t>
            </a:r>
            <a:r>
              <a:rPr lang="en-US" altLang="en-US" sz="2400" b="1" dirty="0">
                <a:solidFill>
                  <a:srgbClr val="3366FF"/>
                </a:solidFill>
              </a:rPr>
              <a:t>aldehyde dehydrogenase</a:t>
            </a:r>
            <a:r>
              <a:rPr lang="en-US" altLang="en-US" sz="2400" b="1" dirty="0">
                <a:solidFill>
                  <a:srgbClr val="3333FF"/>
                </a:solidFill>
              </a:rPr>
              <a:t> </a:t>
            </a:r>
            <a:r>
              <a:rPr lang="en-US" altLang="en-US" sz="2400" b="1" dirty="0"/>
              <a:t>act as oxidizing reagents.</a:t>
            </a:r>
            <a:endParaRPr lang="en-IN" sz="2400" b="1" dirty="0"/>
          </a:p>
        </p:txBody>
      </p:sp>
      <p:pic>
        <p:nvPicPr>
          <p:cNvPr id="10" name="Picture 9" descr="When ethanol (CH3CH2OH, a 1° alcohol) is ingested, it is oxidized in the liver first to CH3CHO (acetaldehyde), and then to CH3COOH (acetic ac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408" y="3467100"/>
            <a:ext cx="7187184" cy="2023872"/>
          </a:xfrm>
          <a:prstGeom prst="rect">
            <a:avLst/>
          </a:prstGeom>
        </p:spPr>
      </p:pic>
      <p:sp>
        <p:nvSpPr>
          <p:cNvPr id="6" name="Text Placeholder 5"/>
          <p:cNvSpPr>
            <a:spLocks noGrp="1"/>
          </p:cNvSpPr>
          <p:nvPr>
            <p:ph type="body" sz="quarter" idx="14"/>
          </p:nvPr>
        </p:nvSpPr>
        <p:spPr>
          <a:xfrm>
            <a:off x="1066800" y="5551931"/>
            <a:ext cx="8001000" cy="829819"/>
          </a:xfrm>
        </p:spPr>
        <p:txBody>
          <a:bodyPr/>
          <a:lstStyle/>
          <a:p>
            <a:r>
              <a:rPr lang="en-US" altLang="en-US" sz="2400" b="1" dirty="0"/>
              <a:t>Consuming more ethanol than can be metabolized leads to a </a:t>
            </a:r>
            <a:r>
              <a:rPr lang="en-US" altLang="en-US" sz="2400" b="1" dirty="0">
                <a:solidFill>
                  <a:srgbClr val="3366FF"/>
                </a:solidFill>
              </a:rPr>
              <a:t>buildup of acetaldehyde</a:t>
            </a:r>
            <a:r>
              <a:rPr lang="en-US" altLang="en-US" sz="2400" b="1" dirty="0"/>
              <a:t>, which is </a:t>
            </a:r>
            <a:r>
              <a:rPr lang="en-US" altLang="en-US" sz="2400" b="1" dirty="0">
                <a:solidFill>
                  <a:srgbClr val="3366FF"/>
                </a:solidFill>
              </a:rPr>
              <a:t>toxic</a:t>
            </a:r>
            <a:r>
              <a:rPr lang="en-US" altLang="en-US" sz="2400" b="1" dirty="0"/>
              <a:t>.</a:t>
            </a:r>
            <a:endParaRPr lang="en-IN" sz="2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72505"/>
            <a:ext cx="8229600" cy="484745"/>
          </a:xfrm>
        </p:spPr>
        <p:txBody>
          <a:bodyPr/>
          <a:lstStyle/>
          <a:p>
            <a:r>
              <a:rPr lang="en-US" altLang="en-US" sz="3200" b="1" dirty="0"/>
              <a:t>14.6 Focus on Health &amp; Medicine (2)</a:t>
            </a:r>
            <a:endParaRPr lang="en-IN" sz="3200" dirty="0"/>
          </a:p>
        </p:txBody>
      </p:sp>
      <p:sp>
        <p:nvSpPr>
          <p:cNvPr id="7" name="Text Placeholder 6"/>
          <p:cNvSpPr>
            <a:spLocks noGrp="1"/>
          </p:cNvSpPr>
          <p:nvPr>
            <p:ph type="body" sz="quarter" idx="13"/>
          </p:nvPr>
        </p:nvSpPr>
        <p:spPr>
          <a:xfrm>
            <a:off x="1171339" y="819150"/>
            <a:ext cx="6801323" cy="458002"/>
          </a:xfrm>
        </p:spPr>
        <p:txBody>
          <a:bodyPr/>
          <a:lstStyle/>
          <a:p>
            <a:pPr marL="457200" indent="-457200" algn="ctr">
              <a:buFont typeface="+mj-lt"/>
              <a:buAutoNum type="alphaUcPeriod"/>
            </a:pPr>
            <a:r>
              <a:rPr lang="en-US" altLang="en-US" sz="2800" b="1" dirty="0"/>
              <a:t>The Metabolism </a:t>
            </a:r>
            <a:r>
              <a:rPr lang="en-US" altLang="en-US" sz="2800" b="1"/>
              <a:t>of Methanol</a:t>
            </a:r>
            <a:endParaRPr lang="en-IN" sz="2800" b="1" dirty="0"/>
          </a:p>
        </p:txBody>
      </p:sp>
      <p:sp>
        <p:nvSpPr>
          <p:cNvPr id="6" name="Text Placeholder 5"/>
          <p:cNvSpPr>
            <a:spLocks noGrp="1"/>
          </p:cNvSpPr>
          <p:nvPr>
            <p:ph type="body" sz="quarter" idx="12"/>
          </p:nvPr>
        </p:nvSpPr>
        <p:spPr>
          <a:xfrm>
            <a:off x="831273" y="1421130"/>
            <a:ext cx="7481455" cy="2465070"/>
          </a:xfrm>
        </p:spPr>
        <p:txBody>
          <a:bodyPr/>
          <a:lstStyle/>
          <a:p>
            <a:pPr>
              <a:spcBef>
                <a:spcPts val="0"/>
              </a:spcBef>
              <a:spcAft>
                <a:spcPts val="3400"/>
              </a:spcAft>
            </a:pPr>
            <a:r>
              <a:rPr lang="en-US" altLang="en-US" sz="2400" b="1" dirty="0">
                <a:solidFill>
                  <a:srgbClr val="3366FF"/>
                </a:solidFill>
              </a:rPr>
              <a:t>Methanol</a:t>
            </a:r>
            <a:r>
              <a:rPr lang="en-US" altLang="en-US" sz="2400" b="1" dirty="0">
                <a:solidFill>
                  <a:srgbClr val="3333FF"/>
                </a:solidFill>
              </a:rPr>
              <a:t> </a:t>
            </a:r>
            <a:r>
              <a:rPr lang="en-US" altLang="en-US" sz="2400" b="1" dirty="0"/>
              <a:t>is oxidized into </a:t>
            </a:r>
            <a:r>
              <a:rPr lang="en-US" altLang="en-US" sz="2400" b="1" dirty="0">
                <a:solidFill>
                  <a:srgbClr val="3366FF"/>
                </a:solidFill>
              </a:rPr>
              <a:t>formaldehyde </a:t>
            </a:r>
            <a:r>
              <a:rPr lang="en-US" altLang="en-US" sz="2400" b="1" dirty="0"/>
              <a:t>and then to </a:t>
            </a:r>
            <a:r>
              <a:rPr lang="en-US" altLang="en-US" sz="2400" b="1" dirty="0">
                <a:solidFill>
                  <a:srgbClr val="3366FF"/>
                </a:solidFill>
              </a:rPr>
              <a:t>formic acid </a:t>
            </a:r>
            <a:r>
              <a:rPr lang="en-US" altLang="en-US" sz="2400" b="1" dirty="0"/>
              <a:t>by the same enzymes as ethanol.</a:t>
            </a:r>
          </a:p>
          <a:p>
            <a:pPr>
              <a:spcBef>
                <a:spcPts val="0"/>
              </a:spcBef>
              <a:spcAft>
                <a:spcPts val="3400"/>
              </a:spcAft>
            </a:pPr>
            <a:r>
              <a:rPr lang="en-US" altLang="en-US" sz="2400" b="1" dirty="0"/>
              <a:t>Both of these compounds are </a:t>
            </a:r>
            <a:r>
              <a:rPr lang="en-US" altLang="en-US" sz="2400" b="1" dirty="0">
                <a:solidFill>
                  <a:srgbClr val="3366FF"/>
                </a:solidFill>
              </a:rPr>
              <a:t>extremely toxic</a:t>
            </a:r>
            <a:r>
              <a:rPr lang="en-US" altLang="en-US" sz="2400" b="1" dirty="0"/>
              <a:t>, and consumption of methanol leads to </a:t>
            </a:r>
            <a:r>
              <a:rPr lang="en-US" altLang="en-US" sz="2400" b="1" dirty="0">
                <a:solidFill>
                  <a:srgbClr val="3366FF"/>
                </a:solidFill>
              </a:rPr>
              <a:t>decreased blood pH</a:t>
            </a:r>
            <a:r>
              <a:rPr lang="en-US" altLang="en-US" sz="2400" b="1" dirty="0"/>
              <a:t>, </a:t>
            </a:r>
            <a:r>
              <a:rPr lang="en-US" altLang="en-US" sz="2400" b="1" dirty="0">
                <a:solidFill>
                  <a:srgbClr val="3366FF"/>
                </a:solidFill>
              </a:rPr>
              <a:t>blindness</a:t>
            </a:r>
            <a:r>
              <a:rPr lang="en-US" altLang="en-US" sz="2400" b="1" dirty="0"/>
              <a:t>, and finally </a:t>
            </a:r>
            <a:r>
              <a:rPr lang="en-US" altLang="en-US" sz="2400" b="1" dirty="0">
                <a:solidFill>
                  <a:srgbClr val="3366FF"/>
                </a:solidFill>
              </a:rPr>
              <a:t>death</a:t>
            </a:r>
            <a:r>
              <a:rPr lang="en-US" altLang="en-US" sz="2400" b="1" dirty="0"/>
              <a:t>.</a:t>
            </a:r>
            <a:endParaRPr lang="en-IN" sz="2400" b="1" dirty="0"/>
          </a:p>
        </p:txBody>
      </p:sp>
      <p:pic>
        <p:nvPicPr>
          <p:cNvPr id="3" name="Picture 2" descr="Methanol is oxidized by enzymes to yield formaldehyde and formic aci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78" y="4205478"/>
            <a:ext cx="7400544" cy="20238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sz="quarter"/>
          </p:nvPr>
        </p:nvSpPr>
        <p:spPr>
          <a:xfrm>
            <a:off x="2460457" y="347337"/>
            <a:ext cx="4223086" cy="586541"/>
          </a:xfrm>
        </p:spPr>
        <p:txBody>
          <a:bodyPr/>
          <a:lstStyle/>
          <a:p>
            <a:r>
              <a:rPr lang="en-US" altLang="en-US" sz="3200" b="1" dirty="0"/>
              <a:t>14.1 Introduction (2)</a:t>
            </a:r>
            <a:endParaRPr lang="en-IN" sz="3200" dirty="0"/>
          </a:p>
        </p:txBody>
      </p:sp>
      <p:sp>
        <p:nvSpPr>
          <p:cNvPr id="3" name="Content Placeholder 2"/>
          <p:cNvSpPr>
            <a:spLocks noGrp="1"/>
          </p:cNvSpPr>
          <p:nvPr>
            <p:ph sz="quarter" idx="2"/>
          </p:nvPr>
        </p:nvSpPr>
        <p:spPr>
          <a:xfrm>
            <a:off x="1181553" y="1447800"/>
            <a:ext cx="7181397" cy="15594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eaLnBrk="1" hangingPunct="1">
              <a:spcBef>
                <a:spcPct val="0"/>
              </a:spcBef>
              <a:spcAft>
                <a:spcPts val="2800"/>
              </a:spcAft>
              <a:buClr>
                <a:schemeClr val="tx1"/>
              </a:buClr>
              <a:buNone/>
            </a:pPr>
            <a:r>
              <a:rPr lang="en-US" altLang="en-US" sz="2400" b="1" dirty="0">
                <a:solidFill>
                  <a:srgbClr val="3366FF"/>
                </a:solidFill>
              </a:rPr>
              <a:t>Alkyl halides</a:t>
            </a:r>
            <a:r>
              <a:rPr lang="en-US" altLang="en-US" sz="2400" b="1" dirty="0"/>
              <a:t>, which contain a </a:t>
            </a:r>
            <a:r>
              <a:rPr lang="en-US" altLang="en-US" sz="2400" b="1" dirty="0">
                <a:solidFill>
                  <a:srgbClr val="3366FF"/>
                </a:solidFill>
              </a:rPr>
              <a:t>halogen atom </a:t>
            </a:r>
            <a:r>
              <a:rPr lang="en-US" altLang="en-US" sz="2400" b="1" dirty="0"/>
              <a:t>X (</a:t>
            </a:r>
            <a:r>
              <a:rPr lang="en-US" altLang="en-US" sz="2400" b="1" i="0" dirty="0"/>
              <a:t>X = F</a:t>
            </a:r>
            <a:r>
              <a:rPr lang="en-US" altLang="en-US" sz="2400" b="1" dirty="0"/>
              <a:t>,</a:t>
            </a:r>
            <a:r>
              <a:rPr lang="en-US" altLang="en-US" sz="2400" dirty="0"/>
              <a:t> </a:t>
            </a:r>
            <a:r>
              <a:rPr lang="en-US" altLang="en-US" sz="2400" b="1" dirty="0"/>
              <a:t>Cl, Br, or I)</a:t>
            </a:r>
          </a:p>
          <a:p>
            <a:pPr marL="0" indent="0" eaLnBrk="1" hangingPunct="1">
              <a:spcBef>
                <a:spcPct val="0"/>
              </a:spcBef>
              <a:buClr>
                <a:schemeClr val="tx1"/>
              </a:buClr>
              <a:buNone/>
            </a:pPr>
            <a:r>
              <a:rPr lang="en-US" altLang="en-US" sz="2400" b="1" dirty="0" err="1">
                <a:solidFill>
                  <a:srgbClr val="3366FF"/>
                </a:solidFill>
              </a:rPr>
              <a:t>Thiols</a:t>
            </a:r>
            <a:r>
              <a:rPr lang="en-US" altLang="en-US" sz="2400" b="1" dirty="0"/>
              <a:t>, which contain a </a:t>
            </a:r>
            <a:r>
              <a:rPr lang="en-US" altLang="en-US" sz="2400" b="1" dirty="0">
                <a:solidFill>
                  <a:srgbClr val="3366FF"/>
                </a:solidFill>
              </a:rPr>
              <a:t>SH</a:t>
            </a:r>
            <a:r>
              <a:rPr lang="en-US" altLang="en-US" sz="2400" b="1" dirty="0"/>
              <a:t> (</a:t>
            </a:r>
            <a:r>
              <a:rPr lang="en-US" altLang="en-US" sz="2400" b="1" dirty="0">
                <a:solidFill>
                  <a:srgbClr val="3366FF"/>
                </a:solidFill>
              </a:rPr>
              <a:t>sulfhydryl</a:t>
            </a:r>
            <a:r>
              <a:rPr lang="en-US" altLang="en-US" sz="2400" b="1" dirty="0"/>
              <a:t>) </a:t>
            </a:r>
            <a:r>
              <a:rPr lang="en-US" altLang="en-US" sz="2400" b="1" dirty="0">
                <a:solidFill>
                  <a:srgbClr val="3366FF"/>
                </a:solidFill>
              </a:rPr>
              <a:t>group</a:t>
            </a:r>
            <a:endParaRPr lang="en-IN" sz="2400" b="1" kern="1200" dirty="0">
              <a:solidFill>
                <a:srgbClr val="3366FF"/>
              </a:solidFill>
              <a:cs typeface="+mn-cs"/>
            </a:endParaRPr>
          </a:p>
        </p:txBody>
      </p:sp>
      <p:pic>
        <p:nvPicPr>
          <p:cNvPr id="4102" name="Picture 1" descr="Alkyl halides contain a halogen atom (X = F, Cl, Br, or I) bonded to a tetrahedral carbon. Each halogen atom forms one bond to carbon and has three lone pairs of electrons. Thiols contain a sulfhydryl group (SH group) bonded to a tetrahedral carbon atom. The sulfur atom has two lone pairs of electrons around it.&#10;&#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3429000"/>
            <a:ext cx="75819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7228"/>
            <a:ext cx="8229600" cy="484745"/>
          </a:xfrm>
        </p:spPr>
        <p:txBody>
          <a:bodyPr/>
          <a:lstStyle/>
          <a:p>
            <a:r>
              <a:rPr lang="en-US" altLang="en-US" sz="3200" b="1" dirty="0"/>
              <a:t>14.6 Focus on Health &amp; Medicine (3)</a:t>
            </a:r>
            <a:endParaRPr lang="en-IN" sz="2800" dirty="0"/>
          </a:p>
        </p:txBody>
      </p:sp>
      <p:sp>
        <p:nvSpPr>
          <p:cNvPr id="4" name="Text Placeholder 3"/>
          <p:cNvSpPr>
            <a:spLocks noGrp="1"/>
          </p:cNvSpPr>
          <p:nvPr>
            <p:ph type="body" sz="quarter" idx="12"/>
          </p:nvPr>
        </p:nvSpPr>
        <p:spPr>
          <a:xfrm>
            <a:off x="940030" y="803208"/>
            <a:ext cx="7556270" cy="473142"/>
          </a:xfrm>
        </p:spPr>
        <p:txBody>
          <a:bodyPr/>
          <a:lstStyle/>
          <a:p>
            <a:pPr marL="457200" indent="-457200">
              <a:buFont typeface="+mj-lt"/>
              <a:buAutoNum type="alphaUcPeriod" startAt="2"/>
            </a:pPr>
            <a:r>
              <a:rPr lang="en-US" altLang="en-US" sz="2800" b="1" dirty="0"/>
              <a:t>Health Effects of Alcohol Consumption</a:t>
            </a:r>
            <a:endParaRPr lang="en-IN" sz="2800" b="1" dirty="0"/>
          </a:p>
        </p:txBody>
      </p:sp>
      <p:sp>
        <p:nvSpPr>
          <p:cNvPr id="5" name="Text Placeholder 4"/>
          <p:cNvSpPr>
            <a:spLocks noGrp="1"/>
          </p:cNvSpPr>
          <p:nvPr>
            <p:ph type="body" sz="quarter" idx="13"/>
          </p:nvPr>
        </p:nvSpPr>
        <p:spPr>
          <a:xfrm>
            <a:off x="1028700" y="1421910"/>
            <a:ext cx="7481455" cy="5329728"/>
          </a:xfrm>
        </p:spPr>
        <p:txBody>
          <a:bodyPr/>
          <a:lstStyle/>
          <a:p>
            <a:pPr>
              <a:spcAft>
                <a:spcPts val="1500"/>
              </a:spcAft>
            </a:pPr>
            <a:r>
              <a:rPr lang="en-US" altLang="en-US" sz="2400" b="1"/>
              <a:t>Alcohol consumption in </a:t>
            </a:r>
            <a:r>
              <a:rPr lang="en-US" altLang="en-US" sz="2400" b="1">
                <a:solidFill>
                  <a:srgbClr val="3366FF"/>
                </a:solidFill>
              </a:rPr>
              <a:t>small amounts </a:t>
            </a:r>
            <a:r>
              <a:rPr lang="en-US" altLang="en-US" sz="2400" b="1"/>
              <a:t>causes dizziness, giddiness, and </a:t>
            </a:r>
            <a:r>
              <a:rPr lang="en-US" altLang="en-US" sz="2400" b="1">
                <a:solidFill>
                  <a:srgbClr val="3366FF"/>
                </a:solidFill>
              </a:rPr>
              <a:t>decrease of social inhibitions</a:t>
            </a:r>
            <a:r>
              <a:rPr lang="en-US" altLang="en-US" sz="2400" b="1"/>
              <a:t>.</a:t>
            </a:r>
          </a:p>
          <a:p>
            <a:pPr>
              <a:spcAft>
                <a:spcPts val="1500"/>
              </a:spcAft>
            </a:pPr>
            <a:r>
              <a:rPr lang="en-US" altLang="en-US" sz="2400" b="1"/>
              <a:t>Large amounts of alcohol causes </a:t>
            </a:r>
            <a:r>
              <a:rPr lang="en-US" altLang="en-US" sz="2400" b="1">
                <a:solidFill>
                  <a:srgbClr val="3366FF"/>
                </a:solidFill>
              </a:rPr>
              <a:t>decreased coordination and reaction time</a:t>
            </a:r>
            <a:r>
              <a:rPr lang="en-US" altLang="en-US" sz="2400" b="1"/>
              <a:t>.</a:t>
            </a:r>
          </a:p>
          <a:p>
            <a:pPr eaLnBrk="1" hangingPunct="1">
              <a:spcBef>
                <a:spcPct val="0"/>
              </a:spcBef>
              <a:spcAft>
                <a:spcPts val="1500"/>
              </a:spcAft>
            </a:pPr>
            <a:r>
              <a:rPr lang="en-US" altLang="en-US" sz="2400" b="1"/>
              <a:t>Even larger amounts result in </a:t>
            </a:r>
            <a:r>
              <a:rPr lang="en-US" altLang="en-US" sz="2400" b="1">
                <a:solidFill>
                  <a:srgbClr val="3366FF"/>
                </a:solidFill>
              </a:rPr>
              <a:t>coma or death</a:t>
            </a:r>
            <a:r>
              <a:rPr lang="en-US" altLang="en-US" sz="2400" b="1"/>
              <a:t>.</a:t>
            </a:r>
          </a:p>
          <a:p>
            <a:pPr eaLnBrk="1" hangingPunct="1">
              <a:spcBef>
                <a:spcPct val="0"/>
              </a:spcBef>
              <a:spcAft>
                <a:spcPts val="1500"/>
              </a:spcAft>
              <a:buClr>
                <a:schemeClr val="tx1"/>
              </a:buClr>
            </a:pPr>
            <a:r>
              <a:rPr lang="en-US" altLang="en-US" sz="2400" b="1">
                <a:solidFill>
                  <a:srgbClr val="3366FF"/>
                </a:solidFill>
              </a:rPr>
              <a:t>Chronic</a:t>
            </a:r>
            <a:r>
              <a:rPr lang="en-US" altLang="en-US" sz="2400" b="1">
                <a:solidFill>
                  <a:srgbClr val="3333FF"/>
                </a:solidFill>
              </a:rPr>
              <a:t> </a:t>
            </a:r>
            <a:r>
              <a:rPr lang="en-US" altLang="en-US" sz="2400" b="1"/>
              <a:t>excessive alcohol consumption leads to </a:t>
            </a:r>
            <a:r>
              <a:rPr lang="en-US" altLang="en-US" sz="2400" b="1">
                <a:solidFill>
                  <a:srgbClr val="3366FF"/>
                </a:solidFill>
              </a:rPr>
              <a:t>cirrhosis of the liver</a:t>
            </a:r>
            <a:r>
              <a:rPr lang="en-US" altLang="en-US" sz="2400" b="1"/>
              <a:t>.</a:t>
            </a:r>
          </a:p>
          <a:p>
            <a:pPr eaLnBrk="1" hangingPunct="1">
              <a:spcBef>
                <a:spcPct val="0"/>
              </a:spcBef>
              <a:spcAft>
                <a:spcPts val="1500"/>
              </a:spcAft>
              <a:buClr>
                <a:schemeClr val="tx1"/>
              </a:buClr>
            </a:pPr>
            <a:r>
              <a:rPr lang="en-US" altLang="en-US" sz="2400" b="1">
                <a:solidFill>
                  <a:srgbClr val="3366FF"/>
                </a:solidFill>
              </a:rPr>
              <a:t>Pregnant women should not drink alcohol </a:t>
            </a:r>
            <a:r>
              <a:rPr lang="en-US" altLang="en-US" sz="2400" b="1"/>
              <a:t>as the ethanol crosses the placenta and affects the fetus, which lacks the enzymes to metabolize it properly.</a:t>
            </a:r>
            <a:endParaRPr lang="en-IN" sz="2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90" y="342991"/>
            <a:ext cx="9052560" cy="533219"/>
          </a:xfrm>
        </p:spPr>
        <p:txBody>
          <a:bodyPr/>
          <a:lstStyle/>
          <a:p>
            <a:r>
              <a:rPr lang="en-US" altLang="en-US" sz="3200" b="1" dirty="0"/>
              <a:t>14.7 Structure and Properties of Ethers (1)</a:t>
            </a:r>
            <a:endParaRPr lang="en-IN" sz="3200" dirty="0"/>
          </a:p>
        </p:txBody>
      </p:sp>
      <p:sp>
        <p:nvSpPr>
          <p:cNvPr id="4" name="Text Placeholder 3"/>
          <p:cNvSpPr>
            <a:spLocks noGrp="1"/>
          </p:cNvSpPr>
          <p:nvPr>
            <p:ph type="body" sz="quarter" idx="12"/>
          </p:nvPr>
        </p:nvSpPr>
        <p:spPr>
          <a:xfrm>
            <a:off x="1066800" y="1428750"/>
            <a:ext cx="7620000" cy="1543050"/>
          </a:xfrm>
        </p:spPr>
        <p:txBody>
          <a:bodyPr/>
          <a:lstStyle/>
          <a:p>
            <a:pPr>
              <a:spcBef>
                <a:spcPts val="0"/>
              </a:spcBef>
              <a:spcAft>
                <a:spcPts val="2800"/>
              </a:spcAft>
            </a:pPr>
            <a:r>
              <a:rPr lang="en-US" altLang="en-US" sz="2400" b="1" dirty="0">
                <a:solidFill>
                  <a:srgbClr val="3366FF"/>
                </a:solidFill>
              </a:rPr>
              <a:t>Ethers</a:t>
            </a:r>
            <a:r>
              <a:rPr lang="en-US" altLang="en-US" sz="2400" b="1" dirty="0">
                <a:solidFill>
                  <a:srgbClr val="3333FF"/>
                </a:solidFill>
              </a:rPr>
              <a:t> </a:t>
            </a:r>
            <a:r>
              <a:rPr lang="en-US" altLang="en-US" sz="2400" b="1" dirty="0"/>
              <a:t>have two alkyl groups bonded to an O atom.</a:t>
            </a:r>
          </a:p>
          <a:p>
            <a:pPr>
              <a:spcBef>
                <a:spcPts val="0"/>
              </a:spcBef>
              <a:spcAft>
                <a:spcPts val="2800"/>
              </a:spcAft>
            </a:pPr>
            <a:r>
              <a:rPr lang="en-US" altLang="en-US" sz="2400" b="1" dirty="0"/>
              <a:t>The two alkyl groups can be the </a:t>
            </a:r>
            <a:r>
              <a:rPr lang="en-US" altLang="en-US" sz="2400" b="1" dirty="0">
                <a:solidFill>
                  <a:srgbClr val="3366FF"/>
                </a:solidFill>
              </a:rPr>
              <a:t>same</a:t>
            </a:r>
            <a:r>
              <a:rPr lang="en-US" altLang="en-US" sz="2400" b="1" dirty="0"/>
              <a:t>, or they can be </a:t>
            </a:r>
            <a:r>
              <a:rPr lang="en-US" altLang="en-US" sz="2400" b="1" dirty="0">
                <a:solidFill>
                  <a:srgbClr val="3366FF"/>
                </a:solidFill>
              </a:rPr>
              <a:t>different</a:t>
            </a:r>
            <a:r>
              <a:rPr lang="en-US" altLang="en-US" sz="2400" b="1" dirty="0"/>
              <a:t>.</a:t>
            </a:r>
            <a:endParaRPr lang="en-IN" sz="2400" b="1" dirty="0"/>
          </a:p>
        </p:txBody>
      </p:sp>
      <p:pic>
        <p:nvPicPr>
          <p:cNvPr id="32774" name="Picture 10" descr="Structures of ethers where two alkyl groups are bonded to an oxygen atom. In one example, these alkyl groups are same (both are ethyl). In the other example, these alkyl groups are different (methyl and eth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3429000"/>
            <a:ext cx="58705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54743"/>
            <a:ext cx="9052560" cy="709714"/>
          </a:xfrm>
        </p:spPr>
        <p:txBody>
          <a:bodyPr/>
          <a:lstStyle/>
          <a:p>
            <a:r>
              <a:rPr lang="en-US" altLang="en-US" sz="3200" b="1" dirty="0"/>
              <a:t>14.7 Structure and Properties of Ethers (2)</a:t>
            </a:r>
            <a:endParaRPr lang="en-IN" sz="3200" dirty="0"/>
          </a:p>
        </p:txBody>
      </p:sp>
      <p:sp>
        <p:nvSpPr>
          <p:cNvPr id="4" name="Text Placeholder 3"/>
          <p:cNvSpPr>
            <a:spLocks noGrp="1"/>
          </p:cNvSpPr>
          <p:nvPr>
            <p:ph type="body" sz="quarter" idx="12"/>
          </p:nvPr>
        </p:nvSpPr>
        <p:spPr>
          <a:xfrm>
            <a:off x="1066800" y="1428750"/>
            <a:ext cx="7620000" cy="857250"/>
          </a:xfrm>
        </p:spPr>
        <p:txBody>
          <a:bodyPr/>
          <a:lstStyle/>
          <a:p>
            <a:r>
              <a:rPr lang="en-US" altLang="en-US" sz="2400" b="1" dirty="0"/>
              <a:t>An ether has an O atom with a </a:t>
            </a:r>
            <a:r>
              <a:rPr lang="en-US" altLang="en-US" sz="2400" b="1" dirty="0">
                <a:solidFill>
                  <a:srgbClr val="3366FF"/>
                </a:solidFill>
              </a:rPr>
              <a:t>bent</a:t>
            </a:r>
            <a:r>
              <a:rPr lang="en-US" altLang="en-US" sz="2400" b="1" dirty="0">
                <a:solidFill>
                  <a:srgbClr val="3333FF"/>
                </a:solidFill>
              </a:rPr>
              <a:t> </a:t>
            </a:r>
            <a:r>
              <a:rPr lang="en-US" altLang="en-US" sz="2400" b="1" dirty="0"/>
              <a:t>shape like </a:t>
            </a:r>
            <a:r>
              <a:rPr lang="en-US" altLang="en-US" sz="2400" b="1" i="0" dirty="0"/>
              <a:t>H</a:t>
            </a:r>
            <a:r>
              <a:rPr lang="en-US" altLang="en-US" sz="2400" b="1" i="0" baseline="-25000" dirty="0"/>
              <a:t>2</a:t>
            </a:r>
            <a:r>
              <a:rPr lang="en-US" altLang="en-US" sz="2400" b="1" i="0" dirty="0"/>
              <a:t>O</a:t>
            </a:r>
            <a:r>
              <a:rPr lang="en-US" altLang="en-US" sz="2400" b="1" dirty="0"/>
              <a:t>, with a bond angle of</a:t>
            </a:r>
            <a:endParaRPr lang="en-IN" sz="2400" b="1" dirty="0"/>
          </a:p>
        </p:txBody>
      </p:sp>
      <p:graphicFrame>
        <p:nvGraphicFramePr>
          <p:cNvPr id="2" name="Object 1">
            <a:extLst>
              <a:ext uri="{FF2B5EF4-FFF2-40B4-BE49-F238E27FC236}">
                <a16:creationId xmlns:a16="http://schemas.microsoft.com/office/drawing/2014/main" id="{9A7BF06E-5A65-4FB3-A84E-3486DC2816F0}"/>
              </a:ext>
            </a:extLst>
          </p:cNvPr>
          <p:cNvGraphicFramePr>
            <a:graphicFrameLocks noChangeAspect="1"/>
          </p:cNvGraphicFramePr>
          <p:nvPr>
            <p:extLst>
              <p:ext uri="{D42A27DB-BD31-4B8C-83A1-F6EECF244321}">
                <p14:modId xmlns:p14="http://schemas.microsoft.com/office/powerpoint/2010/main" val="2199926395"/>
              </p:ext>
            </p:extLst>
          </p:nvPr>
        </p:nvGraphicFramePr>
        <p:xfrm>
          <a:off x="4215075" y="1896225"/>
          <a:ext cx="901700" cy="279400"/>
        </p:xfrm>
        <a:graphic>
          <a:graphicData uri="http://schemas.openxmlformats.org/presentationml/2006/ole">
            <mc:AlternateContent xmlns:mc="http://schemas.openxmlformats.org/markup-compatibility/2006">
              <mc:Choice xmlns:v="urn:schemas-microsoft-com:vml" Requires="v">
                <p:oleObj spid="_x0000_s8228" name="Equation" r:id="rId4" imgW="901440" imgH="279360" progId="Equation.DSMT4">
                  <p:embed/>
                </p:oleObj>
              </mc:Choice>
              <mc:Fallback>
                <p:oleObj name="Equation" r:id="rId4" imgW="901440" imgH="279360" progId="Equation.DSMT4">
                  <p:embed/>
                  <p:pic>
                    <p:nvPicPr>
                      <p:cNvPr id="0" name=""/>
                      <p:cNvPicPr/>
                      <p:nvPr/>
                    </p:nvPicPr>
                    <p:blipFill>
                      <a:blip r:embed="rId5"/>
                      <a:stretch>
                        <a:fillRect/>
                      </a:stretch>
                    </p:blipFill>
                    <p:spPr>
                      <a:xfrm>
                        <a:off x="4215075" y="1896225"/>
                        <a:ext cx="901700" cy="279400"/>
                      </a:xfrm>
                      <a:prstGeom prst="rect">
                        <a:avLst/>
                      </a:prstGeom>
                    </p:spPr>
                  </p:pic>
                </p:oleObj>
              </mc:Fallback>
            </mc:AlternateContent>
          </a:graphicData>
        </a:graphic>
      </p:graphicFrame>
      <p:pic>
        <p:nvPicPr>
          <p:cNvPr id="33797" name="Picture 8" descr="The oxygen atom of an ether is surrounded by two carbon atoms and two lone pairs of electrons, giving it a bent shape like the oxygen in H2O. The C—O—C bond angle is similar to the tetrahedral bond angle of 10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124200"/>
            <a:ext cx="59436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9400"/>
            <a:ext cx="9052560" cy="645195"/>
          </a:xfrm>
        </p:spPr>
        <p:txBody>
          <a:bodyPr/>
          <a:lstStyle/>
          <a:p>
            <a:r>
              <a:rPr lang="en-US" altLang="en-US" sz="3200" b="1" dirty="0"/>
              <a:t>14.7 Structure and Properties of Ethers (3)</a:t>
            </a:r>
            <a:endParaRPr lang="en-IN" sz="3200" dirty="0"/>
          </a:p>
        </p:txBody>
      </p:sp>
      <p:sp>
        <p:nvSpPr>
          <p:cNvPr id="3" name="Text Placeholder 2"/>
          <p:cNvSpPr>
            <a:spLocks noGrp="1"/>
          </p:cNvSpPr>
          <p:nvPr>
            <p:ph type="body" sz="quarter" idx="12"/>
          </p:nvPr>
        </p:nvSpPr>
        <p:spPr>
          <a:xfrm>
            <a:off x="1066800" y="1412807"/>
            <a:ext cx="7620000" cy="2020955"/>
          </a:xfrm>
        </p:spPr>
        <p:txBody>
          <a:bodyPr/>
          <a:lstStyle/>
          <a:p>
            <a:pPr>
              <a:spcBef>
                <a:spcPts val="0"/>
              </a:spcBef>
              <a:spcAft>
                <a:spcPts val="1800"/>
              </a:spcAft>
            </a:pPr>
            <a:r>
              <a:rPr lang="en-US" altLang="en-US" sz="2400" b="1" dirty="0"/>
              <a:t>The ether O can be found contained in a </a:t>
            </a:r>
            <a:r>
              <a:rPr lang="en-US" altLang="en-US" sz="2400" b="1" dirty="0">
                <a:solidFill>
                  <a:srgbClr val="3366FF"/>
                </a:solidFill>
              </a:rPr>
              <a:t>ring</a:t>
            </a:r>
            <a:r>
              <a:rPr lang="en-US" altLang="en-US" sz="2400" b="1" dirty="0"/>
              <a:t>.</a:t>
            </a:r>
          </a:p>
          <a:p>
            <a:pPr>
              <a:spcBef>
                <a:spcPts val="0"/>
              </a:spcBef>
              <a:spcAft>
                <a:spcPts val="1800"/>
              </a:spcAft>
            </a:pPr>
            <a:r>
              <a:rPr lang="en-US" altLang="en-US" sz="2400" b="1" dirty="0"/>
              <a:t>A ring that contains a </a:t>
            </a:r>
            <a:r>
              <a:rPr lang="en-US" altLang="en-US" sz="2400" b="1" dirty="0">
                <a:solidFill>
                  <a:srgbClr val="3366FF"/>
                </a:solidFill>
              </a:rPr>
              <a:t>heteroatom</a:t>
            </a:r>
            <a:r>
              <a:rPr lang="en-US" altLang="en-US" sz="2400" b="1" dirty="0">
                <a:solidFill>
                  <a:srgbClr val="3333FF"/>
                </a:solidFill>
              </a:rPr>
              <a:t> </a:t>
            </a:r>
            <a:r>
              <a:rPr lang="en-US" altLang="en-US" sz="2400" b="1" dirty="0"/>
              <a:t>is called a </a:t>
            </a:r>
            <a:r>
              <a:rPr lang="en-US" altLang="en-US" sz="2400" b="1" dirty="0" err="1">
                <a:solidFill>
                  <a:srgbClr val="3366FF"/>
                </a:solidFill>
              </a:rPr>
              <a:t>heterocycle</a:t>
            </a:r>
            <a:r>
              <a:rPr lang="en-US" altLang="en-US" sz="2400" b="1" dirty="0"/>
              <a:t>.</a:t>
            </a:r>
          </a:p>
          <a:p>
            <a:pPr eaLnBrk="1" hangingPunct="1">
              <a:spcBef>
                <a:spcPts val="0"/>
              </a:spcBef>
              <a:spcAft>
                <a:spcPts val="1800"/>
              </a:spcAft>
            </a:pPr>
            <a:r>
              <a:rPr lang="en-US" altLang="en-US" sz="2400" b="1" dirty="0"/>
              <a:t>A 3 carbon ether </a:t>
            </a:r>
            <a:r>
              <a:rPr lang="en-US" altLang="en-US" sz="2400" b="1" dirty="0" err="1"/>
              <a:t>heterocycle</a:t>
            </a:r>
            <a:r>
              <a:rPr lang="en-US" altLang="en-US" sz="2400" b="1" dirty="0"/>
              <a:t> is called an </a:t>
            </a:r>
            <a:r>
              <a:rPr lang="en-US" altLang="en-US" sz="2400" b="1" dirty="0">
                <a:solidFill>
                  <a:srgbClr val="3366FF"/>
                </a:solidFill>
              </a:rPr>
              <a:t>epoxide</a:t>
            </a:r>
            <a:r>
              <a:rPr lang="en-US" altLang="en-US" sz="2400" b="1" dirty="0"/>
              <a:t>.</a:t>
            </a:r>
            <a:endParaRPr lang="en-IN" sz="2400" b="1" dirty="0"/>
          </a:p>
        </p:txBody>
      </p:sp>
      <p:pic>
        <p:nvPicPr>
          <p:cNvPr id="33799" name="Picture 10" descr="A three-membered ring with an ether O atom is called an epoxide. Structural and ball-and-stick model of epoxides are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525" y="3886200"/>
            <a:ext cx="582295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863" y="365362"/>
            <a:ext cx="9052560" cy="484745"/>
          </a:xfrm>
        </p:spPr>
        <p:txBody>
          <a:bodyPr/>
          <a:lstStyle/>
          <a:p>
            <a:r>
              <a:rPr lang="en-US" altLang="en-US" sz="3200" b="1" dirty="0"/>
              <a:t>14.7 Structure and Properties of Ethers (4)</a:t>
            </a:r>
            <a:endParaRPr lang="en-IN" sz="3200" dirty="0"/>
          </a:p>
        </p:txBody>
      </p:sp>
      <p:pic>
        <p:nvPicPr>
          <p:cNvPr id="35844" name="Picture 1" descr="Examples of ethers: Disparlure, the sex pheromone of the female gypsy moth, is an epoxide used to control the spread of the gypsy moth caterpillar. Hemibrevetoxin B, a complex neurotoxin with four ether oxygens, is produced by algal blooms referred to as “red tides,” because of the color of the ocean waters when these algae proliferate."/>
          <p:cNvPicPr>
            <a:picLocks noChangeAspect="1"/>
          </p:cNvPicPr>
          <p:nvPr/>
        </p:nvPicPr>
        <p:blipFill rotWithShape="1">
          <a:blip r:embed="rId3">
            <a:extLst>
              <a:ext uri="{28A0092B-C50C-407E-A947-70E740481C1C}">
                <a14:useLocalDpi xmlns:a14="http://schemas.microsoft.com/office/drawing/2010/main" val="0"/>
              </a:ext>
            </a:extLst>
          </a:blip>
          <a:srcRect b="2407"/>
          <a:stretch/>
        </p:blipFill>
        <p:spPr bwMode="auto">
          <a:xfrm>
            <a:off x="1371600" y="1765301"/>
            <a:ext cx="64008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2"/>
          </p:nvPr>
        </p:nvSpPr>
        <p:spPr>
          <a:xfrm>
            <a:off x="3162301" y="5530850"/>
            <a:ext cx="2857500" cy="165833"/>
          </a:xfrm>
        </p:spPr>
        <p:txBody>
          <a:bodyPr/>
          <a:lstStyle/>
          <a:p>
            <a:r>
              <a:rPr lang="en-IN" sz="540" dirty="0"/>
              <a:t>(top): ©Ed Reschke; (bottom): ©Peter J.S. Franks, Scripps Institution of Oceanography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308809"/>
            <a:ext cx="9052560" cy="586541"/>
          </a:xfrm>
        </p:spPr>
        <p:txBody>
          <a:bodyPr/>
          <a:lstStyle/>
          <a:p>
            <a:r>
              <a:rPr lang="en-US" altLang="en-US" sz="3200" b="1" dirty="0"/>
              <a:t>14.7 Structure and Properties of Ethers (5)</a:t>
            </a:r>
            <a:endParaRPr lang="en-IN" sz="3200" dirty="0"/>
          </a:p>
        </p:txBody>
      </p:sp>
      <p:sp>
        <p:nvSpPr>
          <p:cNvPr id="4" name="Text Placeholder 3"/>
          <p:cNvSpPr>
            <a:spLocks noGrp="1"/>
          </p:cNvSpPr>
          <p:nvPr>
            <p:ph type="body" sz="quarter" idx="12"/>
          </p:nvPr>
        </p:nvSpPr>
        <p:spPr>
          <a:xfrm>
            <a:off x="2460457" y="819150"/>
            <a:ext cx="4223086" cy="520456"/>
          </a:xfrm>
        </p:spPr>
        <p:txBody>
          <a:bodyPr/>
          <a:lstStyle/>
          <a:p>
            <a:pPr marL="457200" indent="-457200" algn="ctr">
              <a:buFont typeface="+mj-lt"/>
              <a:buAutoNum type="alphaUcPeriod"/>
            </a:pPr>
            <a:r>
              <a:rPr lang="en-US" altLang="en-US" sz="2800" b="1" dirty="0"/>
              <a:t>Physical Properties</a:t>
            </a:r>
            <a:endParaRPr lang="en-IN" sz="2800" b="1" dirty="0"/>
          </a:p>
        </p:txBody>
      </p:sp>
      <p:sp>
        <p:nvSpPr>
          <p:cNvPr id="5" name="Text Placeholder 4"/>
          <p:cNvSpPr>
            <a:spLocks noGrp="1"/>
          </p:cNvSpPr>
          <p:nvPr>
            <p:ph type="body" sz="quarter" idx="13"/>
          </p:nvPr>
        </p:nvSpPr>
        <p:spPr>
          <a:xfrm>
            <a:off x="1059456" y="1428750"/>
            <a:ext cx="6948888" cy="811378"/>
          </a:xfrm>
        </p:spPr>
        <p:txBody>
          <a:bodyPr/>
          <a:lstStyle/>
          <a:p>
            <a:r>
              <a:rPr lang="en-US" altLang="en-US" sz="2400" b="1" dirty="0"/>
              <a:t>Ethers have two polar C—O bonds with a bent shape, and therefore have a </a:t>
            </a:r>
            <a:r>
              <a:rPr lang="en-US" altLang="en-US" sz="2400" b="1" dirty="0">
                <a:solidFill>
                  <a:srgbClr val="3366FF"/>
                </a:solidFill>
              </a:rPr>
              <a:t>net dipole</a:t>
            </a:r>
            <a:r>
              <a:rPr lang="en-US" altLang="en-US" sz="2400" b="1" dirty="0"/>
              <a:t>.</a:t>
            </a:r>
            <a:endParaRPr lang="en-IN" sz="2400" b="1" dirty="0"/>
          </a:p>
        </p:txBody>
      </p:sp>
      <p:pic>
        <p:nvPicPr>
          <p:cNvPr id="36870" name="Picture 9" descr="The C—O bonds of an ether are both polar. Since an ether contains two polar bonds and a bent shape, it has a net dipo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2590800"/>
            <a:ext cx="4533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4"/>
          </p:nvPr>
        </p:nvSpPr>
        <p:spPr>
          <a:xfrm>
            <a:off x="1070264" y="4991100"/>
            <a:ext cx="7273636" cy="1214938"/>
          </a:xfrm>
        </p:spPr>
        <p:txBody>
          <a:bodyPr/>
          <a:lstStyle/>
          <a:p>
            <a:r>
              <a:rPr lang="en-US" altLang="en-US" sz="2400" b="1" dirty="0"/>
              <a:t>Ethers do not contain an H atom bonded to an O atom, so two ethers </a:t>
            </a:r>
            <a:r>
              <a:rPr lang="en-US" altLang="en-US" sz="2400" b="1" dirty="0">
                <a:solidFill>
                  <a:srgbClr val="3366FF"/>
                </a:solidFill>
              </a:rPr>
              <a:t>cannot form intermolecular hydrogen bonds</a:t>
            </a:r>
            <a:r>
              <a:rPr lang="en-US" altLang="en-US" sz="2400" b="1" dirty="0"/>
              <a:t>.</a:t>
            </a:r>
            <a:endParaRPr lang="en-IN"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374748"/>
            <a:ext cx="9052560" cy="440677"/>
          </a:xfrm>
        </p:spPr>
        <p:txBody>
          <a:bodyPr/>
          <a:lstStyle/>
          <a:p>
            <a:r>
              <a:rPr lang="en-US" altLang="en-US" sz="3200" b="1" dirty="0"/>
              <a:t>14.7 Structure and Properties of Ethers (6)</a:t>
            </a:r>
            <a:endParaRPr lang="en-IN" sz="3200" dirty="0"/>
          </a:p>
        </p:txBody>
      </p:sp>
      <p:sp>
        <p:nvSpPr>
          <p:cNvPr id="4" name="Text Placeholder 3"/>
          <p:cNvSpPr>
            <a:spLocks noGrp="1"/>
          </p:cNvSpPr>
          <p:nvPr>
            <p:ph type="body" sz="quarter" idx="12"/>
          </p:nvPr>
        </p:nvSpPr>
        <p:spPr>
          <a:xfrm>
            <a:off x="2596814" y="775608"/>
            <a:ext cx="4223086" cy="520456"/>
          </a:xfrm>
        </p:spPr>
        <p:txBody>
          <a:bodyPr/>
          <a:lstStyle/>
          <a:p>
            <a:pPr marL="457200" indent="-457200">
              <a:buFont typeface="+mj-lt"/>
              <a:buAutoNum type="alphaUcPeriod"/>
            </a:pPr>
            <a:r>
              <a:rPr lang="en-US" altLang="en-US" sz="2800" b="1" dirty="0"/>
              <a:t>Physical Properties</a:t>
            </a:r>
            <a:endParaRPr lang="en-IN" sz="2800" dirty="0"/>
          </a:p>
        </p:txBody>
      </p:sp>
      <p:sp>
        <p:nvSpPr>
          <p:cNvPr id="5" name="Text Placeholder 4"/>
          <p:cNvSpPr>
            <a:spLocks noGrp="1"/>
          </p:cNvSpPr>
          <p:nvPr>
            <p:ph type="body" sz="quarter" idx="13"/>
          </p:nvPr>
        </p:nvSpPr>
        <p:spPr>
          <a:xfrm>
            <a:off x="838200" y="1414236"/>
            <a:ext cx="3839169" cy="416365"/>
          </a:xfrm>
        </p:spPr>
        <p:txBody>
          <a:bodyPr/>
          <a:lstStyle/>
          <a:p>
            <a:r>
              <a:rPr lang="en-US" altLang="en-US" sz="2400" b="1" dirty="0"/>
              <a:t>These facts give ethers:</a:t>
            </a:r>
            <a:endParaRPr lang="en-IN" sz="2400" b="1" dirty="0"/>
          </a:p>
        </p:txBody>
      </p:sp>
      <p:sp>
        <p:nvSpPr>
          <p:cNvPr id="6" name="Text Placeholder 5"/>
          <p:cNvSpPr>
            <a:spLocks noGrp="1"/>
          </p:cNvSpPr>
          <p:nvPr>
            <p:ph type="body" sz="quarter" idx="14"/>
          </p:nvPr>
        </p:nvSpPr>
        <p:spPr>
          <a:xfrm>
            <a:off x="900544" y="2050089"/>
            <a:ext cx="7273636" cy="10874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1775" indent="-231775" eaLnBrk="1" hangingPunct="1">
              <a:spcBef>
                <a:spcPct val="0"/>
              </a:spcBef>
              <a:spcAft>
                <a:spcPts val="2000"/>
              </a:spcAft>
              <a:buClr>
                <a:schemeClr val="tx1"/>
              </a:buClr>
              <a:buChar char="•"/>
            </a:pPr>
            <a:r>
              <a:rPr lang="en-US" altLang="en-US" sz="2400" b="1" kern="1200" dirty="0">
                <a:solidFill>
                  <a:srgbClr val="D90000"/>
                </a:solidFill>
                <a:latin typeface="Arial" charset="0"/>
                <a:cs typeface="+mn-cs"/>
              </a:rPr>
              <a:t>stronger</a:t>
            </a:r>
            <a:r>
              <a:rPr lang="en-US" altLang="en-US" sz="2400" b="1" kern="1200" dirty="0">
                <a:solidFill>
                  <a:srgbClr val="FF0000"/>
                </a:solidFill>
                <a:latin typeface="Arial" charset="0"/>
                <a:cs typeface="+mn-cs"/>
              </a:rPr>
              <a:t> </a:t>
            </a:r>
            <a:r>
              <a:rPr lang="en-US" altLang="en-US" sz="2400" b="1" kern="1200" dirty="0">
                <a:latin typeface="Arial" charset="0"/>
                <a:cs typeface="+mn-cs"/>
              </a:rPr>
              <a:t>intermolecular forces than </a:t>
            </a:r>
            <a:r>
              <a:rPr lang="en-US" altLang="en-US" sz="2400" b="1" kern="1200" dirty="0">
                <a:solidFill>
                  <a:srgbClr val="D90000"/>
                </a:solidFill>
                <a:latin typeface="Arial" charset="0"/>
                <a:cs typeface="+mn-cs"/>
              </a:rPr>
              <a:t>alkanes</a:t>
            </a:r>
            <a:endParaRPr lang="en-US" altLang="en-US" sz="2400" b="1" dirty="0">
              <a:solidFill>
                <a:srgbClr val="D90000"/>
              </a:solidFill>
              <a:cs typeface="+mn-cs"/>
            </a:endParaRPr>
          </a:p>
          <a:p>
            <a:pPr marL="231775" indent="-231775" eaLnBrk="1" hangingPunct="1">
              <a:spcBef>
                <a:spcPct val="0"/>
              </a:spcBef>
              <a:spcAft>
                <a:spcPts val="2000"/>
              </a:spcAft>
              <a:buClr>
                <a:schemeClr val="tx1"/>
              </a:buClr>
              <a:buChar char="•"/>
            </a:pPr>
            <a:r>
              <a:rPr lang="en-US" altLang="en-US" sz="2400" b="1" dirty="0">
                <a:solidFill>
                  <a:srgbClr val="3366FF"/>
                </a:solidFill>
              </a:rPr>
              <a:t>weaker</a:t>
            </a:r>
            <a:r>
              <a:rPr lang="en-US" altLang="en-US" sz="2400" b="1" dirty="0">
                <a:solidFill>
                  <a:srgbClr val="3333FF"/>
                </a:solidFill>
              </a:rPr>
              <a:t> </a:t>
            </a:r>
            <a:r>
              <a:rPr lang="en-US" altLang="en-US" sz="2400" b="1" dirty="0"/>
              <a:t>intermolecular forces than </a:t>
            </a:r>
            <a:r>
              <a:rPr lang="en-US" altLang="en-US" sz="2400" b="1" dirty="0">
                <a:solidFill>
                  <a:srgbClr val="3366FF"/>
                </a:solidFill>
              </a:rPr>
              <a:t>alcohols</a:t>
            </a:r>
            <a:endParaRPr lang="en-IN" sz="2400" b="1" kern="1200" dirty="0">
              <a:solidFill>
                <a:srgbClr val="FF0000"/>
              </a:solidFill>
              <a:latin typeface="Arial" charset="0"/>
              <a:cs typeface="+mn-cs"/>
            </a:endParaRPr>
          </a:p>
        </p:txBody>
      </p:sp>
      <p:sp>
        <p:nvSpPr>
          <p:cNvPr id="7" name="Text Placeholder 6"/>
          <p:cNvSpPr>
            <a:spLocks noGrp="1"/>
          </p:cNvSpPr>
          <p:nvPr>
            <p:ph type="body" sz="quarter" idx="15"/>
          </p:nvPr>
        </p:nvSpPr>
        <p:spPr>
          <a:xfrm>
            <a:off x="831273" y="3501571"/>
            <a:ext cx="7481455" cy="811378"/>
          </a:xfrm>
        </p:spPr>
        <p:txBody>
          <a:bodyPr/>
          <a:lstStyle/>
          <a:p>
            <a:pPr eaLnBrk="1" hangingPunct="1">
              <a:spcBef>
                <a:spcPct val="0"/>
              </a:spcBef>
            </a:pPr>
            <a:r>
              <a:rPr lang="en-US" altLang="en-US" sz="2400" b="1" dirty="0"/>
              <a:t>As a result, ethers of comparable size and shape tend to have:</a:t>
            </a:r>
            <a:endParaRPr lang="en-IN" sz="2400" b="1" dirty="0"/>
          </a:p>
        </p:txBody>
      </p:sp>
      <p:sp>
        <p:nvSpPr>
          <p:cNvPr id="8" name="Text Placeholder 7"/>
          <p:cNvSpPr>
            <a:spLocks noGrp="1"/>
          </p:cNvSpPr>
          <p:nvPr>
            <p:ph type="body" sz="quarter" idx="16"/>
          </p:nvPr>
        </p:nvSpPr>
        <p:spPr>
          <a:xfrm>
            <a:off x="857601" y="4501616"/>
            <a:ext cx="7195476" cy="14568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1775" indent="-231775" eaLnBrk="1" hangingPunct="1">
              <a:spcBef>
                <a:spcPct val="0"/>
              </a:spcBef>
              <a:spcAft>
                <a:spcPts val="2000"/>
              </a:spcAft>
              <a:buClr>
                <a:schemeClr val="tx1"/>
              </a:buClr>
              <a:buChar char="•"/>
            </a:pPr>
            <a:r>
              <a:rPr lang="en-US" altLang="en-US" sz="2400" b="1" kern="1200" dirty="0">
                <a:solidFill>
                  <a:srgbClr val="D90000"/>
                </a:solidFill>
                <a:latin typeface="Arial" charset="0"/>
                <a:cs typeface="+mn-cs"/>
              </a:rPr>
              <a:t>higher</a:t>
            </a:r>
            <a:r>
              <a:rPr lang="en-US" altLang="en-US" sz="2400" b="1" kern="1200" dirty="0">
                <a:solidFill>
                  <a:srgbClr val="FF0000"/>
                </a:solidFill>
                <a:latin typeface="Arial" charset="0"/>
                <a:cs typeface="+mn-cs"/>
              </a:rPr>
              <a:t> </a:t>
            </a:r>
            <a:r>
              <a:rPr lang="en-US" altLang="en-US" sz="2400" b="1" kern="1200" dirty="0">
                <a:latin typeface="Arial" charset="0"/>
                <a:cs typeface="+mn-cs"/>
              </a:rPr>
              <a:t>melting and boiling points than </a:t>
            </a:r>
            <a:r>
              <a:rPr lang="en-US" altLang="en-US" sz="2400" b="1" kern="1200" dirty="0">
                <a:solidFill>
                  <a:srgbClr val="D90000"/>
                </a:solidFill>
                <a:latin typeface="Arial" charset="0"/>
                <a:cs typeface="+mn-cs"/>
              </a:rPr>
              <a:t>hydrocarbons</a:t>
            </a:r>
          </a:p>
          <a:p>
            <a:pPr marL="231775" indent="-231775" eaLnBrk="1" hangingPunct="1">
              <a:spcBef>
                <a:spcPct val="0"/>
              </a:spcBef>
              <a:spcAft>
                <a:spcPts val="2000"/>
              </a:spcAft>
              <a:buClr>
                <a:schemeClr val="tx1"/>
              </a:buClr>
              <a:buChar char="•"/>
            </a:pPr>
            <a:r>
              <a:rPr lang="en-US" altLang="en-US" sz="2400" b="1" dirty="0">
                <a:solidFill>
                  <a:srgbClr val="3366FF"/>
                </a:solidFill>
              </a:rPr>
              <a:t>lower</a:t>
            </a:r>
            <a:r>
              <a:rPr lang="en-US" altLang="en-US" sz="2400" b="1" dirty="0">
                <a:solidFill>
                  <a:srgbClr val="3333FF"/>
                </a:solidFill>
              </a:rPr>
              <a:t> </a:t>
            </a:r>
            <a:r>
              <a:rPr lang="en-US" altLang="en-US" sz="2400" b="1" dirty="0"/>
              <a:t>melting and boiling points than </a:t>
            </a:r>
            <a:r>
              <a:rPr lang="en-US" altLang="en-US" sz="2400" b="1" dirty="0">
                <a:solidFill>
                  <a:srgbClr val="3366FF"/>
                </a:solidFill>
              </a:rPr>
              <a:t>alcohols</a:t>
            </a:r>
            <a:endParaRPr lang="en-IN" sz="2400" b="1" kern="1200" dirty="0">
              <a:solidFill>
                <a:srgbClr val="FF0000"/>
              </a:solidFill>
              <a:latin typeface="Arial" charset="0"/>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96373"/>
            <a:ext cx="9052560" cy="586541"/>
          </a:xfrm>
        </p:spPr>
        <p:txBody>
          <a:bodyPr/>
          <a:lstStyle/>
          <a:p>
            <a:r>
              <a:rPr lang="en-US" altLang="en-US" sz="3200" b="1" dirty="0"/>
              <a:t>14.7 Structure and Properties of Ethers (7)</a:t>
            </a:r>
            <a:endParaRPr lang="en-IN" dirty="0"/>
          </a:p>
        </p:txBody>
      </p:sp>
      <p:sp>
        <p:nvSpPr>
          <p:cNvPr id="3" name="Text Placeholder 2"/>
          <p:cNvSpPr>
            <a:spLocks noGrp="1"/>
          </p:cNvSpPr>
          <p:nvPr>
            <p:ph type="body" sz="quarter" idx="12"/>
          </p:nvPr>
        </p:nvSpPr>
        <p:spPr>
          <a:xfrm>
            <a:off x="2249303" y="776514"/>
            <a:ext cx="4645395" cy="520456"/>
          </a:xfrm>
        </p:spPr>
        <p:txBody>
          <a:bodyPr/>
          <a:lstStyle/>
          <a:p>
            <a:pPr marL="457200" indent="-457200" algn="ctr">
              <a:buFont typeface="+mj-lt"/>
              <a:buAutoNum type="alphaUcPeriod"/>
            </a:pPr>
            <a:r>
              <a:rPr lang="en-US" altLang="en-US" sz="2800" b="1" dirty="0"/>
              <a:t>Physical Properties</a:t>
            </a:r>
            <a:endParaRPr lang="en-IN" sz="2800" dirty="0"/>
          </a:p>
        </p:txBody>
      </p:sp>
      <p:sp>
        <p:nvSpPr>
          <p:cNvPr id="5" name="Content Placeholder 6">
            <a:extLst>
              <a:ext uri="{FF2B5EF4-FFF2-40B4-BE49-F238E27FC236}">
                <a16:creationId xmlns:a16="http://schemas.microsoft.com/office/drawing/2014/main" id="{CC0DCD7F-E7D0-4427-B2F5-53F4CD5D200C}"/>
              </a:ext>
            </a:extLst>
          </p:cNvPr>
          <p:cNvSpPr>
            <a:spLocks noGrp="1"/>
          </p:cNvSpPr>
          <p:nvPr>
            <p:ph sz="quarter" idx="18"/>
          </p:nvPr>
        </p:nvSpPr>
        <p:spPr>
          <a:xfrm>
            <a:off x="1000824" y="2480772"/>
            <a:ext cx="2424545" cy="1329228"/>
          </a:xfrm>
        </p:spPr>
        <p:txBody>
          <a:bodyPr/>
          <a:lstStyle/>
          <a:p>
            <a:pPr marL="0" indent="0" algn="ctr">
              <a:lnSpc>
                <a:spcPct val="130000"/>
              </a:lnSpc>
              <a:spcBef>
                <a:spcPts val="0"/>
              </a:spcBef>
              <a:buNone/>
            </a:pPr>
            <a:r>
              <a:rPr lang="en-US" sz="1900" b="0" i="0" dirty="0"/>
              <a:t>CH</a:t>
            </a:r>
            <a:r>
              <a:rPr lang="en-US" sz="1900" b="0" i="0" baseline="-25000" dirty="0"/>
              <a:t>3</a:t>
            </a:r>
            <a:r>
              <a:rPr lang="en-US" sz="1900" b="0" i="0" dirty="0"/>
              <a:t>CH</a:t>
            </a:r>
            <a:r>
              <a:rPr lang="en-US" sz="1900" b="0" i="0" baseline="-25000" dirty="0"/>
              <a:t>2</a:t>
            </a:r>
            <a:r>
              <a:rPr lang="en-US" sz="1900" i="0" dirty="0"/>
              <a:t>CH</a:t>
            </a:r>
            <a:r>
              <a:rPr lang="en-US" sz="1900" i="0" baseline="-25000" dirty="0"/>
              <a:t>2</a:t>
            </a:r>
            <a:r>
              <a:rPr lang="en-US" sz="1900" i="0" dirty="0"/>
              <a:t>CH</a:t>
            </a:r>
            <a:r>
              <a:rPr lang="en-US" sz="1900" b="0" i="0" baseline="-25000" dirty="0"/>
              <a:t>3</a:t>
            </a:r>
            <a:r>
              <a:rPr lang="en-US" sz="1900" dirty="0"/>
              <a:t> butane</a:t>
            </a:r>
          </a:p>
          <a:p>
            <a:pPr marL="228600" indent="-168275">
              <a:lnSpc>
                <a:spcPct val="130000"/>
              </a:lnSpc>
              <a:spcBef>
                <a:spcPts val="0"/>
              </a:spcBef>
              <a:buNone/>
            </a:pPr>
            <a:r>
              <a:rPr lang="en-US" sz="1900" dirty="0"/>
              <a:t>boiling point</a:t>
            </a:r>
          </a:p>
        </p:txBody>
      </p:sp>
      <p:graphicFrame>
        <p:nvGraphicFramePr>
          <p:cNvPr id="4" name="Object 3">
            <a:extLst>
              <a:ext uri="{FF2B5EF4-FFF2-40B4-BE49-F238E27FC236}">
                <a16:creationId xmlns:a16="http://schemas.microsoft.com/office/drawing/2014/main" id="{8C677AA8-55D5-4E37-A903-E7D1409DEFE7}"/>
              </a:ext>
            </a:extLst>
          </p:cNvPr>
          <p:cNvGraphicFramePr>
            <a:graphicFrameLocks noChangeAspect="1"/>
          </p:cNvGraphicFramePr>
          <p:nvPr>
            <p:extLst>
              <p:ext uri="{D42A27DB-BD31-4B8C-83A1-F6EECF244321}">
                <p14:modId xmlns:p14="http://schemas.microsoft.com/office/powerpoint/2010/main" val="2470403523"/>
              </p:ext>
            </p:extLst>
          </p:nvPr>
        </p:nvGraphicFramePr>
        <p:xfrm>
          <a:off x="2558450" y="3338830"/>
          <a:ext cx="711200" cy="241300"/>
        </p:xfrm>
        <a:graphic>
          <a:graphicData uri="http://schemas.openxmlformats.org/presentationml/2006/ole">
            <mc:AlternateContent xmlns:mc="http://schemas.openxmlformats.org/markup-compatibility/2006">
              <mc:Choice xmlns:v="urn:schemas-microsoft-com:vml" Requires="v">
                <p:oleObj spid="_x0000_s9320" name="Equation" r:id="rId4" imgW="711000" imgH="241200" progId="Equation.DSMT4">
                  <p:embed/>
                </p:oleObj>
              </mc:Choice>
              <mc:Fallback>
                <p:oleObj name="Equation" r:id="rId4" imgW="711000" imgH="241200" progId="Equation.DSMT4">
                  <p:embed/>
                  <p:pic>
                    <p:nvPicPr>
                      <p:cNvPr id="0" name=""/>
                      <p:cNvPicPr/>
                      <p:nvPr/>
                    </p:nvPicPr>
                    <p:blipFill>
                      <a:blip r:embed="rId5"/>
                      <a:stretch>
                        <a:fillRect/>
                      </a:stretch>
                    </p:blipFill>
                    <p:spPr>
                      <a:xfrm>
                        <a:off x="2558450" y="3338830"/>
                        <a:ext cx="711200" cy="241300"/>
                      </a:xfrm>
                      <a:prstGeom prst="rect">
                        <a:avLst/>
                      </a:prstGeom>
                    </p:spPr>
                  </p:pic>
                </p:oleObj>
              </mc:Fallback>
            </mc:AlternateContent>
          </a:graphicData>
        </a:graphic>
      </p:graphicFrame>
      <p:sp>
        <p:nvSpPr>
          <p:cNvPr id="6" name="Content Placeholder 10">
            <a:extLst>
              <a:ext uri="{FF2B5EF4-FFF2-40B4-BE49-F238E27FC236}">
                <a16:creationId xmlns:a16="http://schemas.microsoft.com/office/drawing/2014/main" id="{FB924C79-A8D3-4593-939B-33F34425C9DD}"/>
              </a:ext>
            </a:extLst>
          </p:cNvPr>
          <p:cNvSpPr>
            <a:spLocks noGrp="1"/>
          </p:cNvSpPr>
          <p:nvPr>
            <p:ph sz="quarter" idx="19"/>
          </p:nvPr>
        </p:nvSpPr>
        <p:spPr>
          <a:xfrm>
            <a:off x="3505200" y="2477136"/>
            <a:ext cx="2236429" cy="1225773"/>
          </a:xfrm>
        </p:spPr>
        <p:txBody>
          <a:bodyPr/>
          <a:lstStyle/>
          <a:p>
            <a:pPr marL="0" lvl="0" indent="0" algn="ctr">
              <a:lnSpc>
                <a:spcPct val="130000"/>
              </a:lnSpc>
              <a:spcBef>
                <a:spcPts val="0"/>
              </a:spcBef>
              <a:buNone/>
            </a:pPr>
            <a:r>
              <a:rPr lang="en-US" sz="1900" i="0" dirty="0">
                <a:solidFill>
                  <a:prstClr val="black"/>
                </a:solidFill>
              </a:rPr>
              <a:t>CH</a:t>
            </a:r>
            <a:r>
              <a:rPr lang="en-US" sz="1900" i="0" baseline="-25000" dirty="0">
                <a:solidFill>
                  <a:prstClr val="black"/>
                </a:solidFill>
              </a:rPr>
              <a:t>3</a:t>
            </a:r>
            <a:r>
              <a:rPr lang="en-US" sz="1900" b="0" i="0" dirty="0">
                <a:solidFill>
                  <a:prstClr val="black"/>
                </a:solidFill>
              </a:rPr>
              <a:t>O</a:t>
            </a:r>
            <a:r>
              <a:rPr lang="en-US" sz="1900" i="0" dirty="0">
                <a:solidFill>
                  <a:prstClr val="black"/>
                </a:solidFill>
              </a:rPr>
              <a:t>CH</a:t>
            </a:r>
            <a:r>
              <a:rPr lang="en-US" sz="1900" i="0" baseline="-25000" dirty="0">
                <a:solidFill>
                  <a:prstClr val="black"/>
                </a:solidFill>
              </a:rPr>
              <a:t>2</a:t>
            </a:r>
            <a:r>
              <a:rPr lang="en-US" sz="1900" i="0" dirty="0">
                <a:solidFill>
                  <a:prstClr val="black"/>
                </a:solidFill>
              </a:rPr>
              <a:t>CH</a:t>
            </a:r>
            <a:r>
              <a:rPr lang="en-US" sz="1900" i="0" baseline="-25000" dirty="0">
                <a:solidFill>
                  <a:prstClr val="black"/>
                </a:solidFill>
              </a:rPr>
              <a:t>3</a:t>
            </a:r>
            <a:r>
              <a:rPr lang="en-US" sz="1900" dirty="0">
                <a:solidFill>
                  <a:prstClr val="black"/>
                </a:solidFill>
              </a:rPr>
              <a:t> ethyl methyl ether boiling point</a:t>
            </a:r>
          </a:p>
        </p:txBody>
      </p:sp>
      <p:graphicFrame>
        <p:nvGraphicFramePr>
          <p:cNvPr id="8" name="Object 7">
            <a:extLst>
              <a:ext uri="{FF2B5EF4-FFF2-40B4-BE49-F238E27FC236}">
                <a16:creationId xmlns:a16="http://schemas.microsoft.com/office/drawing/2014/main" id="{2A574628-C470-40A8-8E2D-3728F62D7B8A}"/>
              </a:ext>
            </a:extLst>
          </p:cNvPr>
          <p:cNvGraphicFramePr>
            <a:graphicFrameLocks noChangeAspect="1"/>
          </p:cNvGraphicFramePr>
          <p:nvPr>
            <p:extLst>
              <p:ext uri="{D42A27DB-BD31-4B8C-83A1-F6EECF244321}">
                <p14:modId xmlns:p14="http://schemas.microsoft.com/office/powerpoint/2010/main" val="2862967650"/>
              </p:ext>
            </p:extLst>
          </p:nvPr>
        </p:nvGraphicFramePr>
        <p:xfrm>
          <a:off x="5327850" y="3356200"/>
          <a:ext cx="508000" cy="241300"/>
        </p:xfrm>
        <a:graphic>
          <a:graphicData uri="http://schemas.openxmlformats.org/presentationml/2006/ole">
            <mc:AlternateContent xmlns:mc="http://schemas.openxmlformats.org/markup-compatibility/2006">
              <mc:Choice xmlns:v="urn:schemas-microsoft-com:vml" Requires="v">
                <p:oleObj spid="_x0000_s9321" name="Equation" r:id="rId6" imgW="507960" imgH="241200" progId="Equation.DSMT4">
                  <p:embed/>
                </p:oleObj>
              </mc:Choice>
              <mc:Fallback>
                <p:oleObj name="Equation" r:id="rId6" imgW="507960" imgH="241200" progId="Equation.DSMT4">
                  <p:embed/>
                  <p:pic>
                    <p:nvPicPr>
                      <p:cNvPr id="0" name=""/>
                      <p:cNvPicPr/>
                      <p:nvPr/>
                    </p:nvPicPr>
                    <p:blipFill>
                      <a:blip r:embed="rId7"/>
                      <a:stretch>
                        <a:fillRect/>
                      </a:stretch>
                    </p:blipFill>
                    <p:spPr>
                      <a:xfrm>
                        <a:off x="5327850" y="3356200"/>
                        <a:ext cx="508000" cy="241300"/>
                      </a:xfrm>
                      <a:prstGeom prst="rect">
                        <a:avLst/>
                      </a:prstGeom>
                    </p:spPr>
                  </p:pic>
                </p:oleObj>
              </mc:Fallback>
            </mc:AlternateContent>
          </a:graphicData>
        </a:graphic>
      </p:graphicFrame>
      <p:sp>
        <p:nvSpPr>
          <p:cNvPr id="7" name="Content Placeholder 14">
            <a:extLst>
              <a:ext uri="{FF2B5EF4-FFF2-40B4-BE49-F238E27FC236}">
                <a16:creationId xmlns:a16="http://schemas.microsoft.com/office/drawing/2014/main" id="{E6732DB8-6030-41C1-B60F-1F014476E75D}"/>
              </a:ext>
            </a:extLst>
          </p:cNvPr>
          <p:cNvSpPr>
            <a:spLocks noGrp="1"/>
          </p:cNvSpPr>
          <p:nvPr>
            <p:ph sz="quarter" idx="20"/>
          </p:nvPr>
        </p:nvSpPr>
        <p:spPr>
          <a:xfrm>
            <a:off x="5943600" y="2453461"/>
            <a:ext cx="2094835" cy="1277569"/>
          </a:xfrm>
        </p:spPr>
        <p:txBody>
          <a:bodyPr/>
          <a:lstStyle>
            <a:lvl1pPr>
              <a:defRPr/>
            </a:lvl1pPr>
          </a:lstStyle>
          <a:p>
            <a:pPr marL="0" lvl="0" indent="0" algn="ctr">
              <a:lnSpc>
                <a:spcPct val="130000"/>
              </a:lnSpc>
              <a:spcBef>
                <a:spcPts val="0"/>
              </a:spcBef>
              <a:buNone/>
            </a:pPr>
            <a:r>
              <a:rPr lang="en-US" sz="1900" i="0" dirty="0">
                <a:solidFill>
                  <a:prstClr val="black"/>
                </a:solidFill>
              </a:rPr>
              <a:t>CH</a:t>
            </a:r>
            <a:r>
              <a:rPr lang="en-US" sz="1900" i="0" baseline="-25000" dirty="0">
                <a:solidFill>
                  <a:prstClr val="black"/>
                </a:solidFill>
              </a:rPr>
              <a:t>3</a:t>
            </a:r>
            <a:r>
              <a:rPr lang="en-US" sz="1900" i="0" dirty="0">
                <a:solidFill>
                  <a:prstClr val="black"/>
                </a:solidFill>
              </a:rPr>
              <a:t>CH</a:t>
            </a:r>
            <a:r>
              <a:rPr lang="en-US" sz="1900" i="0" baseline="-25000" dirty="0">
                <a:solidFill>
                  <a:prstClr val="black"/>
                </a:solidFill>
              </a:rPr>
              <a:t>2</a:t>
            </a:r>
            <a:r>
              <a:rPr lang="en-US" sz="1900" i="0" dirty="0">
                <a:solidFill>
                  <a:prstClr val="black"/>
                </a:solidFill>
              </a:rPr>
              <a:t>CH</a:t>
            </a:r>
            <a:r>
              <a:rPr lang="en-US" sz="1900" i="0" baseline="-25000" dirty="0">
                <a:solidFill>
                  <a:prstClr val="black"/>
                </a:solidFill>
              </a:rPr>
              <a:t>2</a:t>
            </a:r>
            <a:r>
              <a:rPr lang="en-US" sz="1900" b="0" i="0" dirty="0">
                <a:solidFill>
                  <a:prstClr val="black"/>
                </a:solidFill>
              </a:rPr>
              <a:t>OH</a:t>
            </a:r>
            <a:r>
              <a:rPr lang="en-US" sz="1900" dirty="0">
                <a:solidFill>
                  <a:prstClr val="black"/>
                </a:solidFill>
              </a:rPr>
              <a:t> 1-propanol boiling point</a:t>
            </a:r>
          </a:p>
        </p:txBody>
      </p:sp>
      <p:graphicFrame>
        <p:nvGraphicFramePr>
          <p:cNvPr id="9" name="Object 8">
            <a:extLst>
              <a:ext uri="{FF2B5EF4-FFF2-40B4-BE49-F238E27FC236}">
                <a16:creationId xmlns:a16="http://schemas.microsoft.com/office/drawing/2014/main" id="{F32814FC-8C4A-4B3E-8B3E-15EF4AC7A87C}"/>
              </a:ext>
            </a:extLst>
          </p:cNvPr>
          <p:cNvGraphicFramePr>
            <a:graphicFrameLocks noChangeAspect="1"/>
          </p:cNvGraphicFramePr>
          <p:nvPr>
            <p:extLst>
              <p:ext uri="{D42A27DB-BD31-4B8C-83A1-F6EECF244321}">
                <p14:modId xmlns:p14="http://schemas.microsoft.com/office/powerpoint/2010/main" val="453595931"/>
              </p:ext>
            </p:extLst>
          </p:nvPr>
        </p:nvGraphicFramePr>
        <p:xfrm>
          <a:off x="7699809" y="3331846"/>
          <a:ext cx="533400" cy="241300"/>
        </p:xfrm>
        <a:graphic>
          <a:graphicData uri="http://schemas.openxmlformats.org/presentationml/2006/ole">
            <mc:AlternateContent xmlns:mc="http://schemas.openxmlformats.org/markup-compatibility/2006">
              <mc:Choice xmlns:v="urn:schemas-microsoft-com:vml" Requires="v">
                <p:oleObj spid="_x0000_s9322" name="Equation" r:id="rId8" imgW="533160" imgH="241200" progId="Equation.DSMT4">
                  <p:embed/>
                </p:oleObj>
              </mc:Choice>
              <mc:Fallback>
                <p:oleObj name="Equation" r:id="rId8" imgW="533160" imgH="241200" progId="Equation.DSMT4">
                  <p:embed/>
                  <p:pic>
                    <p:nvPicPr>
                      <p:cNvPr id="0" name=""/>
                      <p:cNvPicPr/>
                      <p:nvPr/>
                    </p:nvPicPr>
                    <p:blipFill>
                      <a:blip r:embed="rId9"/>
                      <a:stretch>
                        <a:fillRect/>
                      </a:stretch>
                    </p:blipFill>
                    <p:spPr>
                      <a:xfrm>
                        <a:off x="7699809" y="3331846"/>
                        <a:ext cx="533400" cy="241300"/>
                      </a:xfrm>
                      <a:prstGeom prst="rect">
                        <a:avLst/>
                      </a:prstGeom>
                    </p:spPr>
                  </p:pic>
                </p:oleObj>
              </mc:Fallback>
            </mc:AlternateContent>
          </a:graphicData>
        </a:graphic>
      </p:graphicFrame>
      <p:pic>
        <p:nvPicPr>
          <p:cNvPr id="38916" name="Picture 7" descr="Ethers have higher melting points and boiling points than hydrocarbons of comparable molecular weight and shape but lower melting points and boiling points than alcohols of comparable ­molecular weight and shape."/>
          <p:cNvPicPr>
            <a:picLocks noChangeAspect="1" noChangeArrowheads="1"/>
          </p:cNvPicPr>
          <p:nvPr/>
        </p:nvPicPr>
        <p:blipFill rotWithShape="1">
          <a:blip r:embed="rId10">
            <a:extLst>
              <a:ext uri="{28A0092B-C50C-407E-A947-70E740481C1C}">
                <a14:useLocalDpi xmlns:a14="http://schemas.microsoft.com/office/drawing/2010/main" val="0"/>
              </a:ext>
            </a:extLst>
          </a:blip>
          <a:srcRect t="61245"/>
          <a:stretch/>
        </p:blipFill>
        <p:spPr bwMode="auto">
          <a:xfrm>
            <a:off x="1066800" y="3718148"/>
            <a:ext cx="7239000" cy="77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319405"/>
            <a:ext cx="9052560" cy="533219"/>
          </a:xfrm>
        </p:spPr>
        <p:txBody>
          <a:bodyPr/>
          <a:lstStyle/>
          <a:p>
            <a:r>
              <a:rPr lang="en-US" altLang="en-US" sz="3200" b="1" dirty="0"/>
              <a:t>14.7 Structure and Properties of Ethers (8)</a:t>
            </a:r>
            <a:endParaRPr lang="en-IN" dirty="0"/>
          </a:p>
        </p:txBody>
      </p:sp>
      <p:sp>
        <p:nvSpPr>
          <p:cNvPr id="4" name="Text Placeholder 3"/>
          <p:cNvSpPr>
            <a:spLocks noGrp="1"/>
          </p:cNvSpPr>
          <p:nvPr>
            <p:ph type="body" sz="quarter" idx="12"/>
          </p:nvPr>
        </p:nvSpPr>
        <p:spPr>
          <a:xfrm>
            <a:off x="1761536" y="776514"/>
            <a:ext cx="5620928" cy="520456"/>
          </a:xfrm>
        </p:spPr>
        <p:txBody>
          <a:bodyPr/>
          <a:lstStyle/>
          <a:p>
            <a:pPr marL="457200" indent="-457200" algn="ctr">
              <a:buFont typeface="+mj-lt"/>
              <a:buAutoNum type="alphaUcPeriod"/>
            </a:pPr>
            <a:r>
              <a:rPr lang="en-US" altLang="en-US" sz="2800" b="1" dirty="0"/>
              <a:t>Physical Properties</a:t>
            </a:r>
            <a:endParaRPr lang="en-IN" sz="2800" dirty="0"/>
          </a:p>
        </p:txBody>
      </p:sp>
      <p:sp>
        <p:nvSpPr>
          <p:cNvPr id="6" name="Text Placeholder 5"/>
          <p:cNvSpPr>
            <a:spLocks noGrp="1"/>
          </p:cNvSpPr>
          <p:nvPr>
            <p:ph type="body" sz="quarter" idx="14"/>
          </p:nvPr>
        </p:nvSpPr>
        <p:spPr>
          <a:xfrm>
            <a:off x="1066800" y="1415142"/>
            <a:ext cx="6011269" cy="425828"/>
          </a:xfrm>
        </p:spPr>
        <p:txBody>
          <a:bodyPr/>
          <a:lstStyle/>
          <a:p>
            <a:r>
              <a:rPr lang="en-US" altLang="en-US" sz="2400" b="1" dirty="0"/>
              <a:t>Ethers are </a:t>
            </a:r>
            <a:r>
              <a:rPr lang="en-US" altLang="en-US" sz="2400" b="1" dirty="0">
                <a:solidFill>
                  <a:srgbClr val="3366FF"/>
                </a:solidFill>
              </a:rPr>
              <a:t>soluble in organic solvents</a:t>
            </a:r>
            <a:r>
              <a:rPr lang="en-US" altLang="en-US" sz="2400" b="1" dirty="0"/>
              <a:t>.</a:t>
            </a:r>
            <a:endParaRPr lang="en-IN" sz="2400" b="1" dirty="0"/>
          </a:p>
        </p:txBody>
      </p:sp>
      <p:sp>
        <p:nvSpPr>
          <p:cNvPr id="5" name="Text Placeholder 4"/>
          <p:cNvSpPr>
            <a:spLocks noGrp="1"/>
          </p:cNvSpPr>
          <p:nvPr>
            <p:ph type="body" sz="quarter" idx="13"/>
          </p:nvPr>
        </p:nvSpPr>
        <p:spPr>
          <a:xfrm>
            <a:off x="1071088" y="1966686"/>
            <a:ext cx="7481455" cy="1187940"/>
          </a:xfrm>
        </p:spPr>
        <p:txBody>
          <a:bodyPr/>
          <a:lstStyle/>
          <a:p>
            <a:r>
              <a:rPr lang="en-US" altLang="en-US" sz="2400" b="1" dirty="0">
                <a:solidFill>
                  <a:srgbClr val="3366FF"/>
                </a:solidFill>
              </a:rPr>
              <a:t>Low molecular weight </a:t>
            </a:r>
            <a:r>
              <a:rPr lang="en-US" altLang="en-US" sz="2400" b="1" dirty="0"/>
              <a:t>ethers (5 C’</a:t>
            </a:r>
            <a:r>
              <a:rPr lang="en-US" altLang="ja-JP" sz="2400" b="1" dirty="0"/>
              <a:t>s or less) are </a:t>
            </a:r>
            <a:r>
              <a:rPr lang="en-US" altLang="en-US" sz="2400" b="1" dirty="0">
                <a:solidFill>
                  <a:srgbClr val="3366FF"/>
                </a:solidFill>
              </a:rPr>
              <a:t>soluble in water</a:t>
            </a:r>
            <a:r>
              <a:rPr lang="en-US" altLang="en-US" sz="2400" b="1" dirty="0"/>
              <a:t>, as water can hydrogen bond to the ether’</a:t>
            </a:r>
            <a:r>
              <a:rPr lang="en-US" altLang="ja-JP" sz="2400" b="1" dirty="0"/>
              <a:t>s O atom.</a:t>
            </a:r>
            <a:endParaRPr lang="en-IN" sz="2400" b="1" dirty="0"/>
          </a:p>
        </p:txBody>
      </p:sp>
      <p:pic>
        <p:nvPicPr>
          <p:cNvPr id="37895" name="Picture 10" descr="Ball-and stick model to illustrate that the oxygen atom of the ether can hydrogen bond to one of the hydrogens of wat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3124200"/>
            <a:ext cx="6343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5"/>
          </p:nvPr>
        </p:nvSpPr>
        <p:spPr>
          <a:xfrm>
            <a:off x="1072474" y="5712794"/>
            <a:ext cx="7556270" cy="811378"/>
          </a:xfrm>
        </p:spPr>
        <p:txBody>
          <a:bodyPr/>
          <a:lstStyle/>
          <a:p>
            <a:r>
              <a:rPr lang="en-US" altLang="en-US" sz="2400" b="1" dirty="0">
                <a:solidFill>
                  <a:srgbClr val="3366FF"/>
                </a:solidFill>
              </a:rPr>
              <a:t>Higher molecular weight </a:t>
            </a:r>
            <a:r>
              <a:rPr lang="en-US" altLang="en-US" sz="2400" b="1" dirty="0"/>
              <a:t>ethers (6 C’</a:t>
            </a:r>
            <a:r>
              <a:rPr lang="en-US" altLang="ja-JP" sz="2400" b="1" dirty="0"/>
              <a:t>s or more) </a:t>
            </a:r>
            <a:r>
              <a:rPr lang="en-US" altLang="en-US" sz="2400" b="1" dirty="0"/>
              <a:t>are </a:t>
            </a:r>
            <a:r>
              <a:rPr lang="en-US" altLang="en-US" sz="2400" b="1" dirty="0">
                <a:solidFill>
                  <a:srgbClr val="3366FF"/>
                </a:solidFill>
              </a:rPr>
              <a:t>not soluble in water</a:t>
            </a:r>
            <a:r>
              <a:rPr lang="en-US" altLang="en-US" sz="2400" b="1" dirty="0"/>
              <a:t>.</a:t>
            </a:r>
            <a:endParaRPr lang="en-IN" sz="24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24104"/>
            <a:ext cx="9052561" cy="533220"/>
          </a:xfrm>
        </p:spPr>
        <p:txBody>
          <a:bodyPr/>
          <a:lstStyle/>
          <a:p>
            <a:r>
              <a:rPr lang="en-US" altLang="en-US" sz="3200" b="1" dirty="0"/>
              <a:t>14.7 Structure and Properties of Ethers (9)</a:t>
            </a:r>
            <a:endParaRPr lang="en-IN" sz="3200" dirty="0"/>
          </a:p>
        </p:txBody>
      </p:sp>
      <p:sp>
        <p:nvSpPr>
          <p:cNvPr id="3" name="Text Placeholder 2"/>
          <p:cNvSpPr>
            <a:spLocks noGrp="1"/>
          </p:cNvSpPr>
          <p:nvPr>
            <p:ph type="body" sz="quarter" idx="12"/>
          </p:nvPr>
        </p:nvSpPr>
        <p:spPr>
          <a:xfrm>
            <a:off x="1761536" y="838200"/>
            <a:ext cx="5620929" cy="391026"/>
          </a:xfrm>
        </p:spPr>
        <p:txBody>
          <a:bodyPr anchor="ctr"/>
          <a:lstStyle/>
          <a:p>
            <a:pPr marL="457200" indent="-457200" algn="ctr">
              <a:buFont typeface="+mj-lt"/>
              <a:buAutoNum type="alphaUcPeriod" startAt="2"/>
            </a:pPr>
            <a:r>
              <a:rPr lang="en-US" altLang="en-US" sz="2800" b="1" dirty="0"/>
              <a:t>Naming Ethers</a:t>
            </a:r>
            <a:endParaRPr lang="en-IN" sz="2800" dirty="0"/>
          </a:p>
        </p:txBody>
      </p:sp>
      <p:sp>
        <p:nvSpPr>
          <p:cNvPr id="5" name="Text Placeholder 4"/>
          <p:cNvSpPr>
            <a:spLocks noGrp="1"/>
          </p:cNvSpPr>
          <p:nvPr>
            <p:ph type="body" sz="quarter" idx="13"/>
          </p:nvPr>
        </p:nvSpPr>
        <p:spPr>
          <a:xfrm>
            <a:off x="689429" y="1415142"/>
            <a:ext cx="8229601" cy="458002"/>
          </a:xfrm>
        </p:spPr>
        <p:txBody>
          <a:bodyPr/>
          <a:lstStyle/>
          <a:p>
            <a:r>
              <a:rPr lang="en-US" altLang="en-US" sz="2400" b="1" dirty="0"/>
              <a:t>Simple ethers are usually assigned </a:t>
            </a:r>
            <a:r>
              <a:rPr lang="en-US" altLang="en-US" sz="2400" b="1" dirty="0">
                <a:solidFill>
                  <a:srgbClr val="3366FF"/>
                </a:solidFill>
              </a:rPr>
              <a:t>common names</a:t>
            </a:r>
            <a:r>
              <a:rPr lang="en-US" altLang="en-US" sz="2400" b="1" dirty="0"/>
              <a:t>:</a:t>
            </a:r>
            <a:endParaRPr lang="en-IN" sz="2400" b="1" dirty="0"/>
          </a:p>
        </p:txBody>
      </p:sp>
      <p:sp>
        <p:nvSpPr>
          <p:cNvPr id="6" name="Text Placeholder 5"/>
          <p:cNvSpPr>
            <a:spLocks noGrp="1"/>
          </p:cNvSpPr>
          <p:nvPr>
            <p:ph type="body" sz="quarter" idx="14"/>
          </p:nvPr>
        </p:nvSpPr>
        <p:spPr>
          <a:xfrm>
            <a:off x="713505" y="1970316"/>
            <a:ext cx="7130478" cy="153375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31775" indent="-231775" eaLnBrk="1" hangingPunct="1">
              <a:spcBef>
                <a:spcPct val="0"/>
              </a:spcBef>
              <a:spcAft>
                <a:spcPts val="1300"/>
              </a:spcAft>
              <a:buChar char="•"/>
            </a:pPr>
            <a:r>
              <a:rPr lang="en-US" altLang="en-US" sz="2400" b="1" kern="1200" dirty="0">
                <a:latin typeface="Arial" charset="0"/>
                <a:cs typeface="+mn-cs"/>
              </a:rPr>
              <a:t>name </a:t>
            </a:r>
            <a:r>
              <a:rPr lang="en-US" altLang="en-US" sz="2400" b="1" kern="1200" dirty="0">
                <a:solidFill>
                  <a:srgbClr val="3366FF"/>
                </a:solidFill>
                <a:latin typeface="Arial" charset="0"/>
                <a:cs typeface="+mn-cs"/>
              </a:rPr>
              <a:t>both alkyl groups</a:t>
            </a:r>
            <a:r>
              <a:rPr lang="en-US" altLang="en-US" sz="2400" b="1" kern="1200" dirty="0">
                <a:latin typeface="Arial" charset="0"/>
                <a:cs typeface="+mn-cs"/>
              </a:rPr>
              <a:t> bonded to the O atom</a:t>
            </a:r>
          </a:p>
          <a:p>
            <a:pPr marL="231775" indent="-231775" eaLnBrk="1" hangingPunct="1">
              <a:spcBef>
                <a:spcPct val="0"/>
              </a:spcBef>
              <a:spcAft>
                <a:spcPts val="1300"/>
              </a:spcAft>
              <a:buChar char="•"/>
            </a:pPr>
            <a:r>
              <a:rPr lang="en-US" altLang="en-US" sz="2400" b="1" dirty="0"/>
              <a:t>arrange these names </a:t>
            </a:r>
            <a:r>
              <a:rPr lang="en-US" altLang="en-US" sz="2400" b="1" dirty="0">
                <a:solidFill>
                  <a:srgbClr val="3366FF"/>
                </a:solidFill>
              </a:rPr>
              <a:t>alphabetically</a:t>
            </a:r>
          </a:p>
          <a:p>
            <a:pPr marL="231775" indent="-231775" eaLnBrk="1" hangingPunct="1">
              <a:spcBef>
                <a:spcPct val="0"/>
              </a:spcBef>
              <a:spcAft>
                <a:spcPts val="1300"/>
              </a:spcAft>
              <a:buChar char="•"/>
            </a:pPr>
            <a:r>
              <a:rPr lang="en-US" altLang="en-US" sz="2400" b="1" dirty="0"/>
              <a:t>finally, add the word </a:t>
            </a:r>
            <a:r>
              <a:rPr lang="ja-JP" altLang="en-US" sz="2400" b="1" dirty="0"/>
              <a:t>“</a:t>
            </a:r>
            <a:r>
              <a:rPr lang="en-US" altLang="ja-JP" sz="2400" b="1" dirty="0">
                <a:solidFill>
                  <a:srgbClr val="3366FF"/>
                </a:solidFill>
              </a:rPr>
              <a:t>ether</a:t>
            </a:r>
            <a:r>
              <a:rPr lang="ja-JP" altLang="en-US" sz="2400" b="1" dirty="0"/>
              <a:t>”</a:t>
            </a:r>
            <a:r>
              <a:rPr lang="en-US" altLang="ja-JP" sz="2400" b="1" dirty="0"/>
              <a:t> to the end</a:t>
            </a:r>
            <a:endParaRPr lang="en-IN" sz="2400" b="1" kern="1200" dirty="0">
              <a:latin typeface="Arial" charset="0"/>
              <a:cs typeface="+mn-cs"/>
            </a:endParaRPr>
          </a:p>
        </p:txBody>
      </p:sp>
      <p:pic>
        <p:nvPicPr>
          <p:cNvPr id="4" name="Picture 3" descr="Ethyl and methyl groups bonded to oxygen atom is ethyl methyl ether. Two ethyl groups bonded to oxygen is diethyl eth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4267200"/>
            <a:ext cx="69246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7033" y="247650"/>
            <a:ext cx="5109935" cy="780685"/>
          </a:xfrm>
        </p:spPr>
        <p:txBody>
          <a:bodyPr/>
          <a:lstStyle/>
          <a:p>
            <a:r>
              <a:rPr lang="en-US" altLang="en-US" sz="3200" b="1" dirty="0"/>
              <a:t>14.1 Introduction (3)</a:t>
            </a:r>
            <a:endParaRPr lang="en-IN" sz="3200" dirty="0"/>
          </a:p>
        </p:txBody>
      </p:sp>
      <p:pic>
        <p:nvPicPr>
          <p:cNvPr id="5124" name="Picture 1" descr="The structure of Mercaptomethylfuran (characteristic aroma of coffee) has ether and thiol functional groups; Enflurane (a common anesthetic) has chloro, fluoro and ether functional groups and taxol (an anticancer drug) has ether, alcohol and some other functional groups present in them."/>
          <p:cNvPicPr>
            <a:picLocks noChangeAspect="1"/>
          </p:cNvPicPr>
          <p:nvPr/>
        </p:nvPicPr>
        <p:blipFill rotWithShape="1">
          <a:blip r:embed="rId3">
            <a:extLst>
              <a:ext uri="{28A0092B-C50C-407E-A947-70E740481C1C}">
                <a14:useLocalDpi xmlns:a14="http://schemas.microsoft.com/office/drawing/2010/main" val="0"/>
              </a:ext>
            </a:extLst>
          </a:blip>
          <a:srcRect b="3923"/>
          <a:stretch/>
        </p:blipFill>
        <p:spPr bwMode="auto">
          <a:xfrm>
            <a:off x="1130300" y="1527175"/>
            <a:ext cx="68834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2"/>
          </p:nvPr>
        </p:nvSpPr>
        <p:spPr>
          <a:xfrm>
            <a:off x="3033727" y="5194300"/>
            <a:ext cx="3087081" cy="200658"/>
          </a:xfrm>
        </p:spPr>
        <p:txBody>
          <a:bodyPr/>
          <a:lstStyle/>
          <a:p>
            <a:r>
              <a:rPr lang="en-IN" sz="600" dirty="0"/>
              <a:t>(left): ©</a:t>
            </a:r>
            <a:r>
              <a:rPr lang="en-IN" sz="600" dirty="0" err="1"/>
              <a:t>Creatas</a:t>
            </a:r>
            <a:r>
              <a:rPr lang="en-IN" sz="600" dirty="0"/>
              <a:t>/</a:t>
            </a:r>
            <a:r>
              <a:rPr lang="en-IN" sz="600" dirty="0" err="1"/>
              <a:t>PunchStock</a:t>
            </a:r>
            <a:r>
              <a:rPr lang="en-IN" sz="600" dirty="0"/>
              <a:t> RF; (middle): ©Mira/</a:t>
            </a:r>
            <a:r>
              <a:rPr lang="en-IN" sz="600" dirty="0" err="1"/>
              <a:t>Alamy</a:t>
            </a:r>
            <a:r>
              <a:rPr lang="en-IN" sz="600" dirty="0"/>
              <a:t>; (right): ©Greg Vaughn/</a:t>
            </a:r>
            <a:r>
              <a:rPr lang="en-IN" sz="600" dirty="0" err="1"/>
              <a:t>Alamy</a:t>
            </a:r>
            <a:endParaRPr lang="en-IN" sz="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98831"/>
            <a:ext cx="9052560" cy="586541"/>
          </a:xfrm>
        </p:spPr>
        <p:txBody>
          <a:bodyPr/>
          <a:lstStyle/>
          <a:p>
            <a:r>
              <a:rPr lang="en-US" altLang="en-US" sz="3200" b="1" dirty="0"/>
              <a:t>14.7 Structure and Properties of Ethers (10)</a:t>
            </a:r>
            <a:endParaRPr lang="en-IN" sz="3200" dirty="0"/>
          </a:p>
        </p:txBody>
      </p:sp>
      <p:sp>
        <p:nvSpPr>
          <p:cNvPr id="4" name="Text Placeholder 3"/>
          <p:cNvSpPr>
            <a:spLocks noGrp="1"/>
          </p:cNvSpPr>
          <p:nvPr>
            <p:ph type="body" sz="quarter" idx="12"/>
          </p:nvPr>
        </p:nvSpPr>
        <p:spPr>
          <a:xfrm>
            <a:off x="2017033" y="821281"/>
            <a:ext cx="5109935" cy="473142"/>
          </a:xfrm>
        </p:spPr>
        <p:txBody>
          <a:bodyPr anchor="ctr"/>
          <a:lstStyle/>
          <a:p>
            <a:pPr marL="457200" indent="-457200" algn="ctr">
              <a:buFont typeface="+mj-lt"/>
              <a:buAutoNum type="alphaUcPeriod" startAt="2"/>
            </a:pPr>
            <a:r>
              <a:rPr lang="en-US" altLang="en-US" sz="2800" b="1" dirty="0"/>
              <a:t>Naming Ethers</a:t>
            </a:r>
            <a:endParaRPr lang="en-IN" sz="2800" dirty="0"/>
          </a:p>
        </p:txBody>
      </p:sp>
      <p:sp>
        <p:nvSpPr>
          <p:cNvPr id="5" name="Text Placeholder 4"/>
          <p:cNvSpPr>
            <a:spLocks noGrp="1"/>
          </p:cNvSpPr>
          <p:nvPr>
            <p:ph type="body" sz="quarter" idx="13"/>
          </p:nvPr>
        </p:nvSpPr>
        <p:spPr>
          <a:xfrm>
            <a:off x="685800" y="1422512"/>
            <a:ext cx="7450149" cy="892516"/>
          </a:xfrm>
        </p:spPr>
        <p:txBody>
          <a:bodyPr/>
          <a:lstStyle/>
          <a:p>
            <a:pPr eaLnBrk="1" hangingPunct="1">
              <a:spcBef>
                <a:spcPct val="0"/>
              </a:spcBef>
            </a:pPr>
            <a:r>
              <a:rPr lang="en-US" altLang="en-US" sz="2400" b="1" dirty="0"/>
              <a:t>More </a:t>
            </a:r>
            <a:r>
              <a:rPr lang="en-US" altLang="en-US" sz="2400" b="1" dirty="0">
                <a:solidFill>
                  <a:srgbClr val="3366FF"/>
                </a:solidFill>
              </a:rPr>
              <a:t>complex ethers </a:t>
            </a:r>
            <a:r>
              <a:rPr lang="en-US" altLang="en-US" sz="2400" b="1" dirty="0"/>
              <a:t>are named using the IUPAC </a:t>
            </a:r>
          </a:p>
          <a:p>
            <a:pPr eaLnBrk="1" hangingPunct="1">
              <a:spcBef>
                <a:spcPct val="0"/>
              </a:spcBef>
            </a:pPr>
            <a:r>
              <a:rPr lang="en-US" altLang="en-US" sz="2400" b="1" dirty="0"/>
              <a:t>system:</a:t>
            </a:r>
            <a:endParaRPr lang="en-IN" sz="2400" b="1" dirty="0"/>
          </a:p>
        </p:txBody>
      </p:sp>
      <p:sp>
        <p:nvSpPr>
          <p:cNvPr id="6" name="Text Placeholder 5"/>
          <p:cNvSpPr>
            <a:spLocks noGrp="1"/>
          </p:cNvSpPr>
          <p:nvPr>
            <p:ph type="body" sz="quarter" idx="14"/>
          </p:nvPr>
        </p:nvSpPr>
        <p:spPr>
          <a:xfrm>
            <a:off x="706580" y="2438400"/>
            <a:ext cx="7648338" cy="145680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1775" indent="-231775" eaLnBrk="1" hangingPunct="1">
              <a:spcBef>
                <a:spcPct val="0"/>
              </a:spcBef>
              <a:spcAft>
                <a:spcPts val="2000"/>
              </a:spcAft>
              <a:buChar char="•"/>
            </a:pPr>
            <a:r>
              <a:rPr lang="en-US" altLang="en-US" sz="2400" b="1" kern="1200" dirty="0">
                <a:latin typeface="Arial" charset="0"/>
                <a:cs typeface="+mn-cs"/>
              </a:rPr>
              <a:t>one alkyl group is named as a </a:t>
            </a:r>
            <a:r>
              <a:rPr lang="en-US" altLang="en-US" sz="2400" b="1" kern="1200" dirty="0">
                <a:solidFill>
                  <a:srgbClr val="3366FF"/>
                </a:solidFill>
                <a:latin typeface="Arial" charset="0"/>
                <a:cs typeface="+mn-cs"/>
              </a:rPr>
              <a:t>hydrocarbon chain</a:t>
            </a:r>
          </a:p>
          <a:p>
            <a:pPr marL="231775" indent="-231775" eaLnBrk="1" hangingPunct="1">
              <a:spcBef>
                <a:spcPct val="0"/>
              </a:spcBef>
              <a:spcAft>
                <a:spcPts val="2000"/>
              </a:spcAft>
              <a:buChar char="•"/>
            </a:pPr>
            <a:r>
              <a:rPr lang="en-US" altLang="en-US" sz="2400" b="1" dirty="0"/>
              <a:t>the other is named as part of a </a:t>
            </a:r>
            <a:r>
              <a:rPr lang="en-US" altLang="en-US" sz="2400" b="1" dirty="0">
                <a:solidFill>
                  <a:srgbClr val="3366FF"/>
                </a:solidFill>
              </a:rPr>
              <a:t>substituent</a:t>
            </a:r>
            <a:r>
              <a:rPr lang="en-US" altLang="en-US" sz="2400" b="1" dirty="0">
                <a:solidFill>
                  <a:srgbClr val="3333FF"/>
                </a:solidFill>
              </a:rPr>
              <a:t> </a:t>
            </a:r>
            <a:r>
              <a:rPr lang="en-US" altLang="en-US" sz="2400" b="1" dirty="0"/>
              <a:t>bonded to that chain</a:t>
            </a:r>
            <a:endParaRPr lang="en-IN" sz="2400" b="1" kern="1200" dirty="0">
              <a:solidFill>
                <a:srgbClr val="3366FF"/>
              </a:solidFill>
              <a:latin typeface="Arial" charset="0"/>
              <a:cs typeface="+mn-cs"/>
            </a:endParaRPr>
          </a:p>
        </p:txBody>
      </p:sp>
      <p:sp>
        <p:nvSpPr>
          <p:cNvPr id="7" name="Text Placeholder 6"/>
          <p:cNvSpPr>
            <a:spLocks noGrp="1"/>
          </p:cNvSpPr>
          <p:nvPr>
            <p:ph type="body" sz="quarter" idx="15"/>
          </p:nvPr>
        </p:nvSpPr>
        <p:spPr>
          <a:xfrm>
            <a:off x="1743093" y="4488180"/>
            <a:ext cx="1480167" cy="811378"/>
          </a:xfrm>
        </p:spPr>
        <p:txBody>
          <a:bodyPr/>
          <a:lstStyle/>
          <a:p>
            <a:pPr algn="ctr" eaLnBrk="1" hangingPunct="1">
              <a:spcBef>
                <a:spcPct val="0"/>
              </a:spcBef>
            </a:pPr>
            <a:r>
              <a:rPr lang="en-US" altLang="en-US" sz="2400" b="1" i="0" dirty="0"/>
              <a:t>CH</a:t>
            </a:r>
            <a:r>
              <a:rPr lang="en-US" altLang="en-US" sz="2400" b="1" i="0" baseline="-25000" dirty="0"/>
              <a:t>3</a:t>
            </a:r>
            <a:r>
              <a:rPr lang="en-US" altLang="en-US" sz="2400" b="1" i="0" dirty="0"/>
              <a:t>O—</a:t>
            </a:r>
            <a:r>
              <a:rPr lang="en-US" altLang="en-US" sz="2400" b="1" dirty="0"/>
              <a:t>methoxy</a:t>
            </a:r>
            <a:endParaRPr lang="en-IN" sz="2400" b="1" dirty="0"/>
          </a:p>
        </p:txBody>
      </p:sp>
      <p:sp>
        <p:nvSpPr>
          <p:cNvPr id="8" name="Text Placeholder 7"/>
          <p:cNvSpPr>
            <a:spLocks noGrp="1"/>
          </p:cNvSpPr>
          <p:nvPr>
            <p:ph type="body" sz="quarter" idx="16"/>
          </p:nvPr>
        </p:nvSpPr>
        <p:spPr>
          <a:xfrm>
            <a:off x="5201564" y="4483100"/>
            <a:ext cx="1925403" cy="811378"/>
          </a:xfrm>
        </p:spPr>
        <p:txBody>
          <a:bodyPr/>
          <a:lstStyle/>
          <a:p>
            <a:pPr algn="ctr" eaLnBrk="1" hangingPunct="1">
              <a:spcBef>
                <a:spcPct val="0"/>
              </a:spcBef>
            </a:pPr>
            <a:r>
              <a:rPr lang="en-US" altLang="en-US" sz="2400" b="1" i="0" dirty="0"/>
              <a:t>CH</a:t>
            </a:r>
            <a:r>
              <a:rPr lang="en-US" altLang="en-US" sz="2400" b="1" i="0" baseline="-25000" dirty="0"/>
              <a:t>3</a:t>
            </a:r>
            <a:r>
              <a:rPr lang="en-US" altLang="en-US" sz="2400" b="1" i="0" dirty="0"/>
              <a:t>CH</a:t>
            </a:r>
            <a:r>
              <a:rPr lang="en-US" altLang="en-US" sz="2400" b="1" i="0" baseline="-25000" dirty="0"/>
              <a:t>2</a:t>
            </a:r>
            <a:r>
              <a:rPr lang="en-US" altLang="en-US" sz="2400" b="1" i="0" dirty="0"/>
              <a:t>O—</a:t>
            </a:r>
            <a:r>
              <a:rPr lang="en-US" altLang="en-US" sz="2400" b="1" dirty="0"/>
              <a:t>ethoxy</a:t>
            </a:r>
            <a:endParaRPr lang="en-IN"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330201"/>
            <a:ext cx="9052560" cy="533219"/>
          </a:xfrm>
        </p:spPr>
        <p:txBody>
          <a:bodyPr/>
          <a:lstStyle/>
          <a:p>
            <a:r>
              <a:rPr lang="en-US" altLang="en-US" sz="3200" b="1" dirty="0"/>
              <a:t>14.7 Structure and Properties of Ethers (11)</a:t>
            </a:r>
            <a:endParaRPr lang="en-IN" sz="3200" dirty="0"/>
          </a:p>
        </p:txBody>
      </p:sp>
      <p:sp>
        <p:nvSpPr>
          <p:cNvPr id="4" name="Text Placeholder 3"/>
          <p:cNvSpPr>
            <a:spLocks noGrp="1"/>
          </p:cNvSpPr>
          <p:nvPr>
            <p:ph type="body" sz="quarter" idx="12"/>
          </p:nvPr>
        </p:nvSpPr>
        <p:spPr>
          <a:xfrm>
            <a:off x="2826923" y="820056"/>
            <a:ext cx="3490154" cy="440826"/>
          </a:xfrm>
        </p:spPr>
        <p:txBody>
          <a:bodyPr anchor="ctr"/>
          <a:lstStyle/>
          <a:p>
            <a:pPr marL="457200" indent="-457200" algn="ctr">
              <a:buFont typeface="+mj-lt"/>
              <a:buAutoNum type="alphaUcPeriod" startAt="2"/>
            </a:pPr>
            <a:r>
              <a:rPr lang="en-US" altLang="en-US" sz="2800" b="1" dirty="0"/>
              <a:t>Naming Ethers</a:t>
            </a:r>
            <a:endParaRPr lang="en-IN" sz="2800" dirty="0"/>
          </a:p>
        </p:txBody>
      </p:sp>
      <p:sp>
        <p:nvSpPr>
          <p:cNvPr id="6" name="Text Placeholder 5"/>
          <p:cNvSpPr>
            <a:spLocks noGrp="1"/>
          </p:cNvSpPr>
          <p:nvPr>
            <p:ph type="body" sz="quarter" idx="14"/>
          </p:nvPr>
        </p:nvSpPr>
        <p:spPr>
          <a:xfrm>
            <a:off x="728476" y="1399422"/>
            <a:ext cx="7395896" cy="343501"/>
          </a:xfrm>
        </p:spPr>
        <p:txBody>
          <a:bodyPr anchor="ctr"/>
          <a:lstStyle/>
          <a:p>
            <a:r>
              <a:rPr lang="en-US" b="1" dirty="0">
                <a:solidFill>
                  <a:schemeClr val="bg1"/>
                </a:solidFill>
              </a:rPr>
              <a:t>HOW TO Name an Ether Using the IUPAC System</a:t>
            </a:r>
            <a:endParaRPr lang="en-IN" b="1" dirty="0"/>
          </a:p>
        </p:txBody>
      </p:sp>
      <p:sp>
        <p:nvSpPr>
          <p:cNvPr id="7" name="Text Placeholder 6"/>
          <p:cNvSpPr>
            <a:spLocks noGrp="1"/>
          </p:cNvSpPr>
          <p:nvPr>
            <p:ph type="body" sz="quarter" idx="15"/>
          </p:nvPr>
        </p:nvSpPr>
        <p:spPr>
          <a:xfrm>
            <a:off x="185058" y="2113478"/>
            <a:ext cx="3554786" cy="415636"/>
          </a:xfrm>
        </p:spPr>
        <p:txBody>
          <a:bodyPr anchor="ctr"/>
          <a:lstStyle/>
          <a:p>
            <a:r>
              <a:rPr lang="en-US" b="1" dirty="0">
                <a:solidFill>
                  <a:schemeClr val="bg1"/>
                </a:solidFill>
              </a:rPr>
              <a:t>Sample Problem 14.6</a:t>
            </a:r>
            <a:endParaRPr lang="en-IN" b="1" dirty="0"/>
          </a:p>
        </p:txBody>
      </p:sp>
      <p:sp>
        <p:nvSpPr>
          <p:cNvPr id="5" name="Text Placeholder 4"/>
          <p:cNvSpPr>
            <a:spLocks noGrp="1"/>
          </p:cNvSpPr>
          <p:nvPr>
            <p:ph type="body" sz="quarter" idx="13"/>
          </p:nvPr>
        </p:nvSpPr>
        <p:spPr>
          <a:xfrm>
            <a:off x="3812805" y="1988180"/>
            <a:ext cx="4645395" cy="816706"/>
          </a:xfrm>
        </p:spPr>
        <p:txBody>
          <a:bodyPr/>
          <a:lstStyle/>
          <a:p>
            <a:r>
              <a:rPr lang="en-US" altLang="en-US" b="1" dirty="0"/>
              <a:t>Give the IUPAC name of the following ether.</a:t>
            </a:r>
            <a:endParaRPr lang="en-IN" b="1" dirty="0"/>
          </a:p>
        </p:txBody>
      </p:sp>
      <p:pic>
        <p:nvPicPr>
          <p:cNvPr id="43019" name="Picture 1" descr="Eight carbon chain with ethoxy group at C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67038"/>
            <a:ext cx="289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6"/>
          </p:nvPr>
        </p:nvSpPr>
        <p:spPr>
          <a:xfrm>
            <a:off x="562428" y="4073099"/>
            <a:ext cx="1370525" cy="446258"/>
          </a:xfrm>
        </p:spPr>
        <p:txBody>
          <a:bodyPr anchor="ctr"/>
          <a:lstStyle/>
          <a:p>
            <a:r>
              <a:rPr lang="en-US" b="1" dirty="0">
                <a:solidFill>
                  <a:schemeClr val="bg1"/>
                </a:solidFill>
              </a:rPr>
              <a:t>Step [1]</a:t>
            </a:r>
            <a:endParaRPr lang="en-IN" b="1" dirty="0"/>
          </a:p>
        </p:txBody>
      </p:sp>
      <p:sp>
        <p:nvSpPr>
          <p:cNvPr id="9" name="Text Placeholder 8"/>
          <p:cNvSpPr>
            <a:spLocks noGrp="1"/>
          </p:cNvSpPr>
          <p:nvPr>
            <p:ph type="body" sz="quarter" idx="17"/>
          </p:nvPr>
        </p:nvSpPr>
        <p:spPr>
          <a:xfrm>
            <a:off x="1983448" y="3880617"/>
            <a:ext cx="6801323" cy="890954"/>
          </a:xfrm>
        </p:spPr>
        <p:txBody>
          <a:bodyPr/>
          <a:lstStyle/>
          <a:p>
            <a:r>
              <a:rPr lang="en-US" altLang="en-US" b="1" dirty="0"/>
              <a:t>Name the longer chain as an alkane and the shorter chain as an alkoxy group</a:t>
            </a:r>
            <a:endParaRPr lang="en-IN" b="1" dirty="0"/>
          </a:p>
        </p:txBody>
      </p:sp>
      <p:pic>
        <p:nvPicPr>
          <p:cNvPr id="43018" name="Picture 4" descr="Eight carbon chain with ethoxy (OCH2CH3) at C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976813"/>
            <a:ext cx="3048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8"/>
          </p:nvPr>
        </p:nvSpPr>
        <p:spPr>
          <a:xfrm>
            <a:off x="2119086" y="6220691"/>
            <a:ext cx="5204563" cy="484909"/>
          </a:xfrm>
        </p:spPr>
        <p:txBody>
          <a:bodyPr anchor="ctr"/>
          <a:lstStyle/>
          <a:p>
            <a:r>
              <a:rPr lang="en-US" altLang="en-US" b="1" dirty="0"/>
              <a:t>8 C’</a:t>
            </a:r>
            <a:r>
              <a:rPr lang="en-US" altLang="ja-JP" b="1" dirty="0"/>
              <a:t>s in longest chain </a:t>
            </a:r>
            <a:r>
              <a:rPr lang="en-US" altLang="ja-JP" b="1" dirty="0">
                <a:sym typeface="Wingdings" pitchFamily="82" charset="0"/>
              </a:rPr>
              <a:t> </a:t>
            </a:r>
            <a:r>
              <a:rPr lang="en-US" altLang="en-US" b="1" dirty="0">
                <a:solidFill>
                  <a:srgbClr val="3366FF"/>
                </a:solidFill>
              </a:rPr>
              <a:t>octane</a:t>
            </a:r>
            <a:endParaRPr lang="en-IN"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1273" y="302459"/>
            <a:ext cx="7481455" cy="586541"/>
          </a:xfrm>
        </p:spPr>
        <p:txBody>
          <a:bodyPr/>
          <a:lstStyle/>
          <a:p>
            <a:r>
              <a:rPr lang="en-US" altLang="en-US" sz="3200" b="1" dirty="0"/>
              <a:t>14.3 Nomenclature of Alcohols (6)</a:t>
            </a:r>
            <a:endParaRPr lang="en-IN" sz="3200" dirty="0"/>
          </a:p>
        </p:txBody>
      </p:sp>
      <p:sp>
        <p:nvSpPr>
          <p:cNvPr id="2" name="Text Placeholder 1"/>
          <p:cNvSpPr>
            <a:spLocks noGrp="1"/>
          </p:cNvSpPr>
          <p:nvPr>
            <p:ph type="body" sz="quarter" idx="12"/>
          </p:nvPr>
        </p:nvSpPr>
        <p:spPr>
          <a:xfrm>
            <a:off x="747816" y="1054100"/>
            <a:ext cx="7481455" cy="533400"/>
          </a:xfrm>
        </p:spPr>
        <p:txBody>
          <a:bodyPr anchor="ctr"/>
          <a:lstStyle/>
          <a:p>
            <a:r>
              <a:rPr lang="en-US" b="1" dirty="0">
                <a:solidFill>
                  <a:schemeClr val="bg1"/>
                </a:solidFill>
              </a:rPr>
              <a:t>HOW TO Name an Ether Using the IUPAC System</a:t>
            </a:r>
            <a:endParaRPr lang="en-IN" b="1" dirty="0"/>
          </a:p>
        </p:txBody>
      </p:sp>
      <p:sp>
        <p:nvSpPr>
          <p:cNvPr id="3" name="Text Placeholder 2"/>
          <p:cNvSpPr>
            <a:spLocks noGrp="1"/>
          </p:cNvSpPr>
          <p:nvPr>
            <p:ph type="body" sz="quarter" idx="13"/>
          </p:nvPr>
        </p:nvSpPr>
        <p:spPr>
          <a:xfrm>
            <a:off x="566718" y="1828800"/>
            <a:ext cx="1317646" cy="507111"/>
          </a:xfrm>
        </p:spPr>
        <p:txBody>
          <a:bodyPr anchor="ctr"/>
          <a:lstStyle/>
          <a:p>
            <a:r>
              <a:rPr lang="en-US" b="1" dirty="0">
                <a:solidFill>
                  <a:schemeClr val="bg1"/>
                </a:solidFill>
              </a:rPr>
              <a:t>Step [2]</a:t>
            </a:r>
            <a:endParaRPr lang="en-IN" b="1" dirty="0"/>
          </a:p>
        </p:txBody>
      </p:sp>
      <p:sp>
        <p:nvSpPr>
          <p:cNvPr id="4" name="Text Placeholder 3"/>
          <p:cNvSpPr>
            <a:spLocks noGrp="1"/>
          </p:cNvSpPr>
          <p:nvPr>
            <p:ph type="body" sz="quarter" idx="14"/>
          </p:nvPr>
        </p:nvSpPr>
        <p:spPr>
          <a:xfrm>
            <a:off x="1978634" y="1751814"/>
            <a:ext cx="7107310" cy="809958"/>
          </a:xfrm>
        </p:spPr>
        <p:txBody>
          <a:bodyPr/>
          <a:lstStyle/>
          <a:p>
            <a:r>
              <a:rPr lang="en-US" altLang="en-US" b="1" dirty="0"/>
              <a:t>Apply other nomenclature rules to complete the name.</a:t>
            </a:r>
            <a:endParaRPr lang="en-IN" b="1" dirty="0"/>
          </a:p>
        </p:txBody>
      </p:sp>
      <p:pic>
        <p:nvPicPr>
          <p:cNvPr id="44039" name="Picture 1" descr="Structure of 4-ethoxyocta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971800"/>
            <a:ext cx="32004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4902"/>
            <a:ext cx="8229601" cy="484745"/>
          </a:xfrm>
        </p:spPr>
        <p:txBody>
          <a:bodyPr/>
          <a:lstStyle/>
          <a:p>
            <a:r>
              <a:rPr lang="en-US" altLang="en-US" sz="3200" b="1" dirty="0"/>
              <a:t>14.8 Focus on Health &amp; Medicine</a:t>
            </a:r>
            <a:endParaRPr lang="en-IN" sz="3200" dirty="0"/>
          </a:p>
        </p:txBody>
      </p:sp>
      <p:sp>
        <p:nvSpPr>
          <p:cNvPr id="4" name="Text Placeholder 3"/>
          <p:cNvSpPr>
            <a:spLocks noGrp="1"/>
          </p:cNvSpPr>
          <p:nvPr>
            <p:ph type="body" sz="quarter" idx="12"/>
          </p:nvPr>
        </p:nvSpPr>
        <p:spPr>
          <a:xfrm>
            <a:off x="2251363" y="838200"/>
            <a:ext cx="4645395" cy="430129"/>
          </a:xfrm>
        </p:spPr>
        <p:txBody>
          <a:bodyPr anchor="ctr"/>
          <a:lstStyle/>
          <a:p>
            <a:pPr algn="ctr"/>
            <a:r>
              <a:rPr lang="en-US" altLang="en-US" sz="2800" b="1" dirty="0"/>
              <a:t>Ethers as Anesthetics</a:t>
            </a:r>
            <a:endParaRPr lang="en-IN" sz="2800" dirty="0"/>
          </a:p>
        </p:txBody>
      </p:sp>
      <p:sp>
        <p:nvSpPr>
          <p:cNvPr id="5" name="Text Placeholder 4"/>
          <p:cNvSpPr>
            <a:spLocks noGrp="1"/>
          </p:cNvSpPr>
          <p:nvPr>
            <p:ph type="body" sz="quarter" idx="13"/>
          </p:nvPr>
        </p:nvSpPr>
        <p:spPr>
          <a:xfrm>
            <a:off x="841765" y="1427020"/>
            <a:ext cx="7845035" cy="240065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spcAft>
                <a:spcPts val="1800"/>
              </a:spcAft>
              <a:buClr>
                <a:schemeClr val="tx1"/>
              </a:buClr>
            </a:pPr>
            <a:r>
              <a:rPr lang="en-US" altLang="en-US" sz="2400" b="1" dirty="0">
                <a:solidFill>
                  <a:srgbClr val="3366FF"/>
                </a:solidFill>
              </a:rPr>
              <a:t>Diethyl ether </a:t>
            </a:r>
            <a:r>
              <a:rPr lang="en-US" altLang="en-US" sz="2400" b="1" dirty="0"/>
              <a:t>was first demonstrated as an </a:t>
            </a:r>
            <a:r>
              <a:rPr lang="en-US" altLang="en-US" sz="2400" b="1" dirty="0">
                <a:solidFill>
                  <a:srgbClr val="3333FF"/>
                </a:solidFill>
              </a:rPr>
              <a:t>anesthetic </a:t>
            </a:r>
            <a:r>
              <a:rPr lang="en-US" altLang="en-US" sz="2400" b="1" dirty="0"/>
              <a:t>in 1846 by the dentist Dr. William Morton.</a:t>
            </a:r>
          </a:p>
          <a:p>
            <a:pPr eaLnBrk="1" hangingPunct="1">
              <a:spcBef>
                <a:spcPct val="0"/>
              </a:spcBef>
              <a:spcAft>
                <a:spcPts val="1800"/>
              </a:spcAft>
              <a:buClr>
                <a:schemeClr val="tx1"/>
              </a:buClr>
            </a:pPr>
            <a:r>
              <a:rPr lang="en-US" altLang="en-US" sz="2400" b="1" dirty="0"/>
              <a:t>Prior to this, patients undergoing surgery had to tolerate </a:t>
            </a:r>
            <a:r>
              <a:rPr lang="en-US" altLang="en-US" sz="2400" b="1" dirty="0">
                <a:solidFill>
                  <a:srgbClr val="3366FF"/>
                </a:solidFill>
              </a:rPr>
              <a:t>excruciating pain</a:t>
            </a:r>
            <a:r>
              <a:rPr lang="en-US" altLang="en-US" sz="2400" b="1" dirty="0"/>
              <a:t>.</a:t>
            </a:r>
          </a:p>
          <a:p>
            <a:pPr eaLnBrk="1" hangingPunct="1">
              <a:spcBef>
                <a:spcPct val="0"/>
              </a:spcBef>
              <a:spcAft>
                <a:spcPts val="1800"/>
              </a:spcAft>
              <a:buClr>
                <a:schemeClr val="tx1"/>
              </a:buClr>
            </a:pPr>
            <a:r>
              <a:rPr lang="en-US" altLang="en-US" sz="2400" b="1" dirty="0">
                <a:solidFill>
                  <a:srgbClr val="3366FF"/>
                </a:solidFill>
              </a:rPr>
              <a:t>Modern variations </a:t>
            </a:r>
            <a:r>
              <a:rPr lang="en-US" altLang="en-US" sz="2400" b="1" dirty="0"/>
              <a:t>include the three ethers below:</a:t>
            </a:r>
            <a:endParaRPr lang="en-IN" sz="2400" b="1" kern="1200" dirty="0">
              <a:solidFill>
                <a:srgbClr val="3366FF"/>
              </a:solidFill>
              <a:latin typeface="Arial" charset="0"/>
              <a:cs typeface="+mn-cs"/>
            </a:endParaRPr>
          </a:p>
        </p:txBody>
      </p:sp>
      <p:pic>
        <p:nvPicPr>
          <p:cNvPr id="40967" name="Picture 9" descr="Structures of isoflurane, enflurane, and methoxyflurane. These alternatives to diethyl ethers are prepard by eplacing some of the hydrogen atoms in the ether by haloge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4114800"/>
            <a:ext cx="788828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1339" y="367310"/>
            <a:ext cx="6801323" cy="484745"/>
          </a:xfrm>
        </p:spPr>
        <p:txBody>
          <a:bodyPr/>
          <a:lstStyle/>
          <a:p>
            <a:r>
              <a:rPr lang="en-US" altLang="en-US" sz="3200" b="1" dirty="0"/>
              <a:t>14.9 Alkyl Halides (1)</a:t>
            </a:r>
            <a:endParaRPr lang="en-IN" sz="3200" dirty="0"/>
          </a:p>
        </p:txBody>
      </p:sp>
      <p:sp>
        <p:nvSpPr>
          <p:cNvPr id="4" name="Text Placeholder 3"/>
          <p:cNvSpPr>
            <a:spLocks noGrp="1"/>
          </p:cNvSpPr>
          <p:nvPr>
            <p:ph type="body" sz="quarter" idx="12"/>
          </p:nvPr>
        </p:nvSpPr>
        <p:spPr>
          <a:xfrm>
            <a:off x="831785" y="1427294"/>
            <a:ext cx="7016815" cy="19287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spcAft>
                <a:spcPts val="2800"/>
              </a:spcAft>
              <a:buClr>
                <a:schemeClr val="tx1"/>
              </a:buClr>
            </a:pPr>
            <a:r>
              <a:rPr lang="en-US" altLang="en-US" sz="2400" b="1" dirty="0">
                <a:solidFill>
                  <a:srgbClr val="3366FF"/>
                </a:solidFill>
              </a:rPr>
              <a:t>Alkyl halides </a:t>
            </a:r>
            <a:r>
              <a:rPr lang="en-US" altLang="en-US" sz="2400" b="1" dirty="0"/>
              <a:t>contain a halogen atom X (where </a:t>
            </a:r>
            <a:r>
              <a:rPr lang="en-US" altLang="en-US" sz="2400" b="1" i="0" dirty="0"/>
              <a:t>X = F</a:t>
            </a:r>
            <a:r>
              <a:rPr lang="en-US" altLang="en-US" sz="2400" b="1" dirty="0"/>
              <a:t>,</a:t>
            </a:r>
            <a:r>
              <a:rPr lang="en-US" altLang="en-US" sz="2400" dirty="0"/>
              <a:t> </a:t>
            </a:r>
            <a:r>
              <a:rPr lang="en-US" altLang="en-US" sz="2400" b="1" dirty="0"/>
              <a:t>Cl, Br, I).</a:t>
            </a:r>
          </a:p>
          <a:p>
            <a:pPr eaLnBrk="1" hangingPunct="1">
              <a:spcBef>
                <a:spcPct val="0"/>
              </a:spcBef>
              <a:spcAft>
                <a:spcPts val="2800"/>
              </a:spcAft>
              <a:buClr>
                <a:schemeClr val="tx1"/>
              </a:buClr>
            </a:pPr>
            <a:r>
              <a:rPr lang="en-US" altLang="en-US" sz="2400" b="1" dirty="0"/>
              <a:t>They are classified by the number of C atoms bonded to the C with the halogen.</a:t>
            </a:r>
            <a:endParaRPr lang="en-IN" sz="2400" b="1" kern="1200" dirty="0">
              <a:solidFill>
                <a:srgbClr val="3366FF"/>
              </a:solidFill>
              <a:cs typeface="+mn-cs"/>
            </a:endParaRPr>
          </a:p>
        </p:txBody>
      </p:sp>
      <p:sp>
        <p:nvSpPr>
          <p:cNvPr id="5" name="Text Placeholder 4"/>
          <p:cNvSpPr>
            <a:spLocks noGrp="1"/>
          </p:cNvSpPr>
          <p:nvPr>
            <p:ph type="body" sz="quarter" idx="13"/>
          </p:nvPr>
        </p:nvSpPr>
        <p:spPr>
          <a:xfrm>
            <a:off x="4560694" y="4173770"/>
            <a:ext cx="1763906" cy="477520"/>
          </a:xfrm>
        </p:spPr>
        <p:txBody>
          <a:bodyPr/>
          <a:lstStyle/>
          <a:p>
            <a:pPr eaLnBrk="1" hangingPunct="1">
              <a:spcBef>
                <a:spcPct val="0"/>
              </a:spcBef>
            </a:pPr>
            <a:r>
              <a:rPr lang="en-US" altLang="en-US" sz="2400" b="1" dirty="0"/>
              <a:t>A </a:t>
            </a:r>
            <a:r>
              <a:rPr lang="en-US" altLang="en-US" sz="2400" b="1" dirty="0">
                <a:solidFill>
                  <a:srgbClr val="3366FF"/>
                </a:solidFill>
              </a:rPr>
              <a:t>primary </a:t>
            </a:r>
            <a:endParaRPr lang="en-IN" sz="2400" b="1" dirty="0"/>
          </a:p>
        </p:txBody>
      </p:sp>
      <p:graphicFrame>
        <p:nvGraphicFramePr>
          <p:cNvPr id="2" name="Object 1">
            <a:extLst>
              <a:ext uri="{FF2B5EF4-FFF2-40B4-BE49-F238E27FC236}">
                <a16:creationId xmlns:a16="http://schemas.microsoft.com/office/drawing/2014/main" id="{4E0CA248-78F1-4915-BBD7-759A4AB07BD4}"/>
              </a:ext>
            </a:extLst>
          </p:cNvPr>
          <p:cNvGraphicFramePr>
            <a:graphicFrameLocks noChangeAspect="1"/>
          </p:cNvGraphicFramePr>
          <p:nvPr>
            <p:extLst>
              <p:ext uri="{D42A27DB-BD31-4B8C-83A1-F6EECF244321}">
                <p14:modId xmlns:p14="http://schemas.microsoft.com/office/powerpoint/2010/main" val="1182996089"/>
              </p:ext>
            </p:extLst>
          </p:nvPr>
        </p:nvGraphicFramePr>
        <p:xfrm>
          <a:off x="6151537" y="4219490"/>
          <a:ext cx="520700" cy="431800"/>
        </p:xfrm>
        <a:graphic>
          <a:graphicData uri="http://schemas.openxmlformats.org/presentationml/2006/ole">
            <mc:AlternateContent xmlns:mc="http://schemas.openxmlformats.org/markup-compatibility/2006">
              <mc:Choice xmlns:v="urn:schemas-microsoft-com:vml" Requires="v">
                <p:oleObj spid="_x0000_s10276" name="Equation" r:id="rId4" imgW="520560" imgH="431640" progId="Equation.DSMT4">
                  <p:embed/>
                </p:oleObj>
              </mc:Choice>
              <mc:Fallback>
                <p:oleObj name="Equation" r:id="rId4" imgW="520560" imgH="431640" progId="Equation.DSMT4">
                  <p:embed/>
                  <p:pic>
                    <p:nvPicPr>
                      <p:cNvPr id="0" name=""/>
                      <p:cNvPicPr/>
                      <p:nvPr/>
                    </p:nvPicPr>
                    <p:blipFill>
                      <a:blip r:embed="rId5"/>
                      <a:stretch>
                        <a:fillRect/>
                      </a:stretch>
                    </p:blipFill>
                    <p:spPr>
                      <a:xfrm>
                        <a:off x="6151537" y="4219490"/>
                        <a:ext cx="520700" cy="43180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0A5CB545-CE42-4469-AB29-11898ADCB524}"/>
              </a:ext>
            </a:extLst>
          </p:cNvPr>
          <p:cNvSpPr>
            <a:spLocks noGrp="1"/>
          </p:cNvSpPr>
          <p:nvPr>
            <p:ph sz="quarter" idx="21"/>
          </p:nvPr>
        </p:nvSpPr>
        <p:spPr>
          <a:xfrm>
            <a:off x="6634075" y="4169339"/>
            <a:ext cx="1956100" cy="552681"/>
          </a:xfrm>
        </p:spPr>
        <p:txBody>
          <a:bodyPr/>
          <a:lstStyle/>
          <a:p>
            <a:pPr marL="0" indent="0">
              <a:buNone/>
            </a:pPr>
            <a:r>
              <a:rPr lang="en-US" altLang="en-US" sz="2400" b="1" dirty="0">
                <a:solidFill>
                  <a:prstClr val="black"/>
                </a:solidFill>
              </a:rPr>
              <a:t>alkyl halide</a:t>
            </a:r>
            <a:endParaRPr lang="en-US" dirty="0"/>
          </a:p>
        </p:txBody>
      </p:sp>
      <p:sp>
        <p:nvSpPr>
          <p:cNvPr id="24" name="Content Placeholder 23">
            <a:extLst>
              <a:ext uri="{FF2B5EF4-FFF2-40B4-BE49-F238E27FC236}">
                <a16:creationId xmlns:a16="http://schemas.microsoft.com/office/drawing/2014/main" id="{C0FE179F-8490-45C4-A2B8-7094CD1B284E}"/>
              </a:ext>
            </a:extLst>
          </p:cNvPr>
          <p:cNvSpPr>
            <a:spLocks noGrp="1"/>
          </p:cNvSpPr>
          <p:nvPr>
            <p:ph sz="quarter" idx="22"/>
          </p:nvPr>
        </p:nvSpPr>
        <p:spPr>
          <a:xfrm>
            <a:off x="4560694" y="4536296"/>
            <a:ext cx="4223086" cy="817563"/>
          </a:xfrm>
        </p:spPr>
        <p:txBody>
          <a:bodyPr/>
          <a:lstStyle/>
          <a:p>
            <a:pPr marL="0" indent="0">
              <a:buNone/>
            </a:pPr>
            <a:r>
              <a:rPr lang="en-US" altLang="en-US" sz="2400" b="1" dirty="0">
                <a:solidFill>
                  <a:prstClr val="black"/>
                </a:solidFill>
              </a:rPr>
              <a:t>has an X group on a C bonded only to </a:t>
            </a:r>
            <a:r>
              <a:rPr lang="en-US" altLang="en-US" sz="2400" b="1" dirty="0">
                <a:solidFill>
                  <a:srgbClr val="3366FF"/>
                </a:solidFill>
              </a:rPr>
              <a:t>1 C atom</a:t>
            </a:r>
            <a:r>
              <a:rPr lang="en-US" altLang="en-US" sz="2400" b="1" dirty="0">
                <a:solidFill>
                  <a:prstClr val="black"/>
                </a:solidFill>
              </a:rPr>
              <a:t>.</a:t>
            </a:r>
            <a:endParaRPr lang="en-US" dirty="0"/>
          </a:p>
        </p:txBody>
      </p:sp>
      <p:pic>
        <p:nvPicPr>
          <p:cNvPr id="7" name="Picture 6" descr="Structure of ethyl halide: It is a  primary (1°) alkyl halide that has a halogen on a carbon bonded to one carbon.">
            <a:extLst>
              <a:ext uri="{FF2B5EF4-FFF2-40B4-BE49-F238E27FC236}">
                <a16:creationId xmlns:a16="http://schemas.microsoft.com/office/drawing/2014/main" id="{D5501941-6F72-486A-B013-12A3312A03C1}"/>
              </a:ext>
            </a:extLst>
          </p:cNvPr>
          <p:cNvPicPr>
            <a:picLocks noChangeAspect="1"/>
          </p:cNvPicPr>
          <p:nvPr/>
        </p:nvPicPr>
        <p:blipFill>
          <a:blip r:embed="rId6"/>
          <a:stretch>
            <a:fillRect/>
          </a:stretch>
        </p:blipFill>
        <p:spPr>
          <a:xfrm>
            <a:off x="1099458" y="3639610"/>
            <a:ext cx="1956100" cy="249267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7003"/>
            <a:ext cx="8229600" cy="645195"/>
          </a:xfrm>
        </p:spPr>
        <p:txBody>
          <a:bodyPr/>
          <a:lstStyle/>
          <a:p>
            <a:r>
              <a:rPr lang="en-US" altLang="en-US" sz="3200" b="1" dirty="0"/>
              <a:t>14.9 Alkyl Halides (2)</a:t>
            </a:r>
            <a:endParaRPr lang="en-IN" sz="3200" dirty="0"/>
          </a:p>
        </p:txBody>
      </p:sp>
      <p:sp>
        <p:nvSpPr>
          <p:cNvPr id="4" name="Text Placeholder 3"/>
          <p:cNvSpPr>
            <a:spLocks noGrp="1"/>
          </p:cNvSpPr>
          <p:nvPr>
            <p:ph type="body" sz="quarter" idx="12"/>
          </p:nvPr>
        </p:nvSpPr>
        <p:spPr>
          <a:xfrm>
            <a:off x="4561116" y="1695271"/>
            <a:ext cx="2156767"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dirty="0"/>
              <a:t>A </a:t>
            </a:r>
            <a:r>
              <a:rPr lang="en-US" altLang="en-US" sz="2400" b="1" dirty="0">
                <a:solidFill>
                  <a:srgbClr val="3366FF"/>
                </a:solidFill>
              </a:rPr>
              <a:t>secondary </a:t>
            </a:r>
            <a:endParaRPr lang="en-IN" sz="2400" b="1" kern="1200" dirty="0">
              <a:cs typeface="+mn-cs"/>
            </a:endParaRPr>
          </a:p>
        </p:txBody>
      </p:sp>
      <p:graphicFrame>
        <p:nvGraphicFramePr>
          <p:cNvPr id="29" name="Object 28">
            <a:extLst>
              <a:ext uri="{FF2B5EF4-FFF2-40B4-BE49-F238E27FC236}">
                <a16:creationId xmlns:a16="http://schemas.microsoft.com/office/drawing/2014/main" id="{2D3795AC-D9FB-43D6-AAA2-1D2441E3C2F6}"/>
              </a:ext>
            </a:extLst>
          </p:cNvPr>
          <p:cNvGraphicFramePr>
            <a:graphicFrameLocks noChangeAspect="1"/>
          </p:cNvGraphicFramePr>
          <p:nvPr>
            <p:extLst>
              <p:ext uri="{D42A27DB-BD31-4B8C-83A1-F6EECF244321}">
                <p14:modId xmlns:p14="http://schemas.microsoft.com/office/powerpoint/2010/main" val="2803009274"/>
              </p:ext>
            </p:extLst>
          </p:nvPr>
        </p:nvGraphicFramePr>
        <p:xfrm>
          <a:off x="6538005" y="1739399"/>
          <a:ext cx="546100" cy="431800"/>
        </p:xfrm>
        <a:graphic>
          <a:graphicData uri="http://schemas.openxmlformats.org/presentationml/2006/ole">
            <mc:AlternateContent xmlns:mc="http://schemas.openxmlformats.org/markup-compatibility/2006">
              <mc:Choice xmlns:v="urn:schemas-microsoft-com:vml" Requires="v">
                <p:oleObj spid="_x0000_s11332" name="Equation" r:id="rId4" imgW="545760" imgH="431640" progId="Equation.DSMT4">
                  <p:embed/>
                </p:oleObj>
              </mc:Choice>
              <mc:Fallback>
                <p:oleObj name="Equation" r:id="rId4" imgW="545760" imgH="431640" progId="Equation.DSMT4">
                  <p:embed/>
                  <p:pic>
                    <p:nvPicPr>
                      <p:cNvPr id="0" name=""/>
                      <p:cNvPicPr/>
                      <p:nvPr/>
                    </p:nvPicPr>
                    <p:blipFill>
                      <a:blip r:embed="rId5"/>
                      <a:stretch>
                        <a:fillRect/>
                      </a:stretch>
                    </p:blipFill>
                    <p:spPr>
                      <a:xfrm>
                        <a:off x="6538005" y="1739399"/>
                        <a:ext cx="546100" cy="431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05F4BB9-513C-49F9-BAB2-A37199DE5049}"/>
              </a:ext>
            </a:extLst>
          </p:cNvPr>
          <p:cNvSpPr>
            <a:spLocks noGrp="1"/>
          </p:cNvSpPr>
          <p:nvPr>
            <p:ph sz="quarter" idx="21"/>
          </p:nvPr>
        </p:nvSpPr>
        <p:spPr>
          <a:xfrm>
            <a:off x="7056809" y="1695271"/>
            <a:ext cx="2001820" cy="436563"/>
          </a:xfrm>
        </p:spPr>
        <p:txBody>
          <a:bodyPr/>
          <a:lstStyle/>
          <a:p>
            <a:pPr marL="0" indent="0">
              <a:buNone/>
            </a:pPr>
            <a:r>
              <a:rPr lang="en-US" altLang="en-US" sz="2400" b="1" dirty="0"/>
              <a:t>alkyl halide</a:t>
            </a:r>
            <a:endParaRPr lang="en-US" sz="2400" dirty="0"/>
          </a:p>
        </p:txBody>
      </p:sp>
      <p:sp>
        <p:nvSpPr>
          <p:cNvPr id="24" name="Content Placeholder 23">
            <a:extLst>
              <a:ext uri="{FF2B5EF4-FFF2-40B4-BE49-F238E27FC236}">
                <a16:creationId xmlns:a16="http://schemas.microsoft.com/office/drawing/2014/main" id="{EEC8A9CF-157E-42D6-9439-0AED918F7E9B}"/>
              </a:ext>
            </a:extLst>
          </p:cNvPr>
          <p:cNvSpPr>
            <a:spLocks noGrp="1"/>
          </p:cNvSpPr>
          <p:nvPr>
            <p:ph sz="quarter" idx="22"/>
          </p:nvPr>
        </p:nvSpPr>
        <p:spPr>
          <a:xfrm>
            <a:off x="4556760" y="2057151"/>
            <a:ext cx="4162943" cy="817563"/>
          </a:xfrm>
        </p:spPr>
        <p:txBody>
          <a:bodyPr/>
          <a:lstStyle/>
          <a:p>
            <a:pPr marL="0" indent="0">
              <a:buNone/>
            </a:pPr>
            <a:r>
              <a:rPr lang="en-US" altLang="en-US" sz="2400" b="1" dirty="0">
                <a:solidFill>
                  <a:prstClr val="black"/>
                </a:solidFill>
              </a:rPr>
              <a:t>has an X group on a C bonded only to </a:t>
            </a:r>
            <a:r>
              <a:rPr lang="en-US" altLang="en-US" sz="2400" b="1" dirty="0">
                <a:solidFill>
                  <a:srgbClr val="3366FF"/>
                </a:solidFill>
              </a:rPr>
              <a:t>2 C atoms</a:t>
            </a:r>
            <a:r>
              <a:rPr lang="en-US" altLang="en-US" sz="2400" b="1" dirty="0">
                <a:solidFill>
                  <a:prstClr val="black"/>
                </a:solidFill>
              </a:rPr>
              <a:t>.</a:t>
            </a:r>
            <a:endParaRPr lang="en-US" dirty="0"/>
          </a:p>
        </p:txBody>
      </p:sp>
      <p:pic>
        <p:nvPicPr>
          <p:cNvPr id="11" name="Picture 10" descr="A secondary (2°) alkyl halide has a halogen on a carbon bonded to two carbons. X group is attached on a carbon that is bonded to two carbon atom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5044" y="1441613"/>
            <a:ext cx="1633728" cy="2346960"/>
          </a:xfrm>
          <a:prstGeom prst="rect">
            <a:avLst/>
          </a:prstGeom>
        </p:spPr>
      </p:pic>
      <p:sp>
        <p:nvSpPr>
          <p:cNvPr id="5" name="Text Placeholder 4"/>
          <p:cNvSpPr>
            <a:spLocks noGrp="1"/>
          </p:cNvSpPr>
          <p:nvPr>
            <p:ph type="body" sz="quarter" idx="13"/>
          </p:nvPr>
        </p:nvSpPr>
        <p:spPr>
          <a:xfrm>
            <a:off x="4558137" y="4576357"/>
            <a:ext cx="1633728"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dirty="0"/>
              <a:t>A </a:t>
            </a:r>
            <a:r>
              <a:rPr lang="en-US" altLang="en-US" sz="2400" b="1" dirty="0">
                <a:solidFill>
                  <a:srgbClr val="3366FF"/>
                </a:solidFill>
              </a:rPr>
              <a:t>tertiary </a:t>
            </a:r>
            <a:endParaRPr lang="en-IN" sz="2400" b="1" kern="1200" dirty="0">
              <a:cs typeface="+mn-cs"/>
            </a:endParaRPr>
          </a:p>
        </p:txBody>
      </p:sp>
      <p:graphicFrame>
        <p:nvGraphicFramePr>
          <p:cNvPr id="30" name="Object 29">
            <a:extLst>
              <a:ext uri="{FF2B5EF4-FFF2-40B4-BE49-F238E27FC236}">
                <a16:creationId xmlns:a16="http://schemas.microsoft.com/office/drawing/2014/main" id="{92E282ED-6A61-4C06-8BE9-78EE61AE3606}"/>
              </a:ext>
            </a:extLst>
          </p:cNvPr>
          <p:cNvGraphicFramePr>
            <a:graphicFrameLocks noChangeAspect="1"/>
          </p:cNvGraphicFramePr>
          <p:nvPr>
            <p:extLst>
              <p:ext uri="{D42A27DB-BD31-4B8C-83A1-F6EECF244321}">
                <p14:modId xmlns:p14="http://schemas.microsoft.com/office/powerpoint/2010/main" val="3190624949"/>
              </p:ext>
            </p:extLst>
          </p:nvPr>
        </p:nvGraphicFramePr>
        <p:xfrm>
          <a:off x="6025569" y="4602119"/>
          <a:ext cx="546100" cy="431800"/>
        </p:xfrm>
        <a:graphic>
          <a:graphicData uri="http://schemas.openxmlformats.org/presentationml/2006/ole">
            <mc:AlternateContent xmlns:mc="http://schemas.openxmlformats.org/markup-compatibility/2006">
              <mc:Choice xmlns:v="urn:schemas-microsoft-com:vml" Requires="v">
                <p:oleObj spid="_x0000_s11333" name="Equation" r:id="rId7" imgW="545760" imgH="431640" progId="Equation.DSMT4">
                  <p:embed/>
                </p:oleObj>
              </mc:Choice>
              <mc:Fallback>
                <p:oleObj name="Equation" r:id="rId7" imgW="545760" imgH="431640" progId="Equation.DSMT4">
                  <p:embed/>
                  <p:pic>
                    <p:nvPicPr>
                      <p:cNvPr id="0" name=""/>
                      <p:cNvPicPr/>
                      <p:nvPr/>
                    </p:nvPicPr>
                    <p:blipFill>
                      <a:blip r:embed="rId8"/>
                      <a:stretch>
                        <a:fillRect/>
                      </a:stretch>
                    </p:blipFill>
                    <p:spPr>
                      <a:xfrm>
                        <a:off x="6025569" y="4602119"/>
                        <a:ext cx="546100" cy="431800"/>
                      </a:xfrm>
                      <a:prstGeom prst="rect">
                        <a:avLst/>
                      </a:prstGeom>
                    </p:spPr>
                  </p:pic>
                </p:oleObj>
              </mc:Fallback>
            </mc:AlternateContent>
          </a:graphicData>
        </a:graphic>
      </p:graphicFrame>
      <p:sp>
        <p:nvSpPr>
          <p:cNvPr id="26" name="Content Placeholder 25">
            <a:extLst>
              <a:ext uri="{FF2B5EF4-FFF2-40B4-BE49-F238E27FC236}">
                <a16:creationId xmlns:a16="http://schemas.microsoft.com/office/drawing/2014/main" id="{1C455F94-A569-4262-B1BE-3E35F197B946}"/>
              </a:ext>
            </a:extLst>
          </p:cNvPr>
          <p:cNvSpPr>
            <a:spLocks noGrp="1"/>
          </p:cNvSpPr>
          <p:nvPr>
            <p:ph sz="quarter" idx="23"/>
          </p:nvPr>
        </p:nvSpPr>
        <p:spPr>
          <a:xfrm>
            <a:off x="6556429" y="4578896"/>
            <a:ext cx="2056652" cy="383948"/>
          </a:xfrm>
        </p:spPr>
        <p:txBody>
          <a:bodyPr/>
          <a:lstStyle/>
          <a:p>
            <a:pPr marL="0" indent="0">
              <a:buNone/>
            </a:pPr>
            <a:r>
              <a:rPr lang="en-US" altLang="en-US" sz="2400" b="1" dirty="0">
                <a:solidFill>
                  <a:prstClr val="black"/>
                </a:solidFill>
              </a:rPr>
              <a:t>alkyl halide</a:t>
            </a:r>
            <a:endParaRPr lang="en-US" dirty="0"/>
          </a:p>
        </p:txBody>
      </p:sp>
      <p:sp>
        <p:nvSpPr>
          <p:cNvPr id="28" name="Content Placeholder 27">
            <a:extLst>
              <a:ext uri="{FF2B5EF4-FFF2-40B4-BE49-F238E27FC236}">
                <a16:creationId xmlns:a16="http://schemas.microsoft.com/office/drawing/2014/main" id="{708978BA-5B54-4E75-A600-50CD45DB8BA8}"/>
              </a:ext>
            </a:extLst>
          </p:cNvPr>
          <p:cNvSpPr>
            <a:spLocks noGrp="1"/>
          </p:cNvSpPr>
          <p:nvPr>
            <p:ph sz="quarter" idx="24"/>
          </p:nvPr>
        </p:nvSpPr>
        <p:spPr>
          <a:xfrm>
            <a:off x="4556761" y="4936965"/>
            <a:ext cx="4351208" cy="817563"/>
          </a:xfrm>
        </p:spPr>
        <p:txBody>
          <a:bodyPr/>
          <a:lstStyle/>
          <a:p>
            <a:pPr marL="0" indent="0">
              <a:buNone/>
            </a:pPr>
            <a:r>
              <a:rPr lang="en-US" altLang="en-US" sz="2400" b="1" dirty="0">
                <a:solidFill>
                  <a:prstClr val="black"/>
                </a:solidFill>
              </a:rPr>
              <a:t>has an X group on a C bonded only to </a:t>
            </a:r>
            <a:r>
              <a:rPr lang="en-US" altLang="en-US" sz="2400" b="1" dirty="0">
                <a:solidFill>
                  <a:srgbClr val="3366FF"/>
                </a:solidFill>
              </a:rPr>
              <a:t>3 C atoms</a:t>
            </a:r>
            <a:r>
              <a:rPr lang="en-US" altLang="en-US" sz="2400" b="1" dirty="0"/>
              <a:t>.</a:t>
            </a:r>
            <a:endParaRPr lang="en-US" dirty="0"/>
          </a:p>
        </p:txBody>
      </p:sp>
      <p:pic>
        <p:nvPicPr>
          <p:cNvPr id="10" name="Picture 9" descr="Structure of tertiary halide: X group is attached on a carbon that is bonded to three  carbon atom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5780" y="4180116"/>
            <a:ext cx="1633728" cy="227380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319495"/>
            <a:ext cx="7481455" cy="533219"/>
          </a:xfrm>
        </p:spPr>
        <p:txBody>
          <a:bodyPr/>
          <a:lstStyle/>
          <a:p>
            <a:r>
              <a:rPr lang="en-US" altLang="en-US" sz="3200" b="1" dirty="0"/>
              <a:t>14.9 Alkyl Halides (3)</a:t>
            </a:r>
            <a:endParaRPr lang="en-IN" sz="2800" dirty="0"/>
          </a:p>
        </p:txBody>
      </p:sp>
      <p:sp>
        <p:nvSpPr>
          <p:cNvPr id="4" name="Text Placeholder 3"/>
          <p:cNvSpPr>
            <a:spLocks noGrp="1"/>
          </p:cNvSpPr>
          <p:nvPr>
            <p:ph type="body" sz="quarter" idx="12"/>
          </p:nvPr>
        </p:nvSpPr>
        <p:spPr>
          <a:xfrm>
            <a:off x="1761536" y="776514"/>
            <a:ext cx="5620928" cy="520456"/>
          </a:xfrm>
        </p:spPr>
        <p:txBody>
          <a:bodyPr anchor="ctr"/>
          <a:lstStyle/>
          <a:p>
            <a:pPr marL="457200" indent="-457200" algn="ctr">
              <a:buFont typeface="+mj-lt"/>
              <a:buAutoNum type="alphaUcPeriod"/>
            </a:pPr>
            <a:r>
              <a:rPr lang="en-US" altLang="en-US" sz="2800" b="1" dirty="0"/>
              <a:t>Physical Properties</a:t>
            </a:r>
            <a:endParaRPr lang="en-IN" sz="2800" dirty="0"/>
          </a:p>
        </p:txBody>
      </p:sp>
      <p:sp>
        <p:nvSpPr>
          <p:cNvPr id="5" name="Text Placeholder 4"/>
          <p:cNvSpPr>
            <a:spLocks noGrp="1"/>
          </p:cNvSpPr>
          <p:nvPr>
            <p:ph type="body" sz="quarter" idx="13"/>
          </p:nvPr>
        </p:nvSpPr>
        <p:spPr>
          <a:xfrm>
            <a:off x="1070428" y="1592889"/>
            <a:ext cx="7683048" cy="31906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spcAft>
                <a:spcPts val="2000"/>
              </a:spcAft>
            </a:pPr>
            <a:r>
              <a:rPr lang="en-US" altLang="en-US" sz="2400" b="1" dirty="0"/>
              <a:t>Alkyl halides contain a polar C—X bond, thus they contain a </a:t>
            </a:r>
            <a:r>
              <a:rPr lang="en-US" altLang="en-US" sz="2400" b="1" dirty="0">
                <a:solidFill>
                  <a:srgbClr val="3366FF"/>
                </a:solidFill>
              </a:rPr>
              <a:t>net dipole</a:t>
            </a:r>
            <a:r>
              <a:rPr lang="en-US" altLang="en-US" sz="2400" b="1" dirty="0"/>
              <a:t>.</a:t>
            </a:r>
          </a:p>
          <a:p>
            <a:pPr eaLnBrk="1" hangingPunct="1">
              <a:spcBef>
                <a:spcPct val="0"/>
              </a:spcBef>
              <a:spcAft>
                <a:spcPts val="2000"/>
              </a:spcAft>
            </a:pPr>
            <a:r>
              <a:rPr lang="en-US" altLang="en-US" sz="2400" b="1" dirty="0"/>
              <a:t>They are </a:t>
            </a:r>
            <a:r>
              <a:rPr lang="en-US" altLang="en-US" sz="2400" b="1" dirty="0">
                <a:solidFill>
                  <a:srgbClr val="3366FF"/>
                </a:solidFill>
              </a:rPr>
              <a:t>not capable </a:t>
            </a:r>
            <a:r>
              <a:rPr lang="en-US" altLang="en-US" sz="2400" b="1" dirty="0"/>
              <a:t>of </a:t>
            </a:r>
            <a:r>
              <a:rPr lang="en-US" altLang="en-US" sz="2400" b="1" dirty="0">
                <a:solidFill>
                  <a:srgbClr val="3366FF"/>
                </a:solidFill>
              </a:rPr>
              <a:t>intermolecular hydrogen bonding</a:t>
            </a:r>
            <a:r>
              <a:rPr lang="en-US" altLang="en-US" sz="2400" b="1" dirty="0"/>
              <a:t>.</a:t>
            </a:r>
          </a:p>
          <a:p>
            <a:pPr eaLnBrk="1" hangingPunct="1">
              <a:spcBef>
                <a:spcPct val="0"/>
              </a:spcBef>
              <a:spcAft>
                <a:spcPts val="2000"/>
              </a:spcAft>
            </a:pPr>
            <a:r>
              <a:rPr lang="en-US" altLang="en-US" sz="2400" b="1" dirty="0"/>
              <a:t>As a result, they have </a:t>
            </a:r>
            <a:r>
              <a:rPr lang="en-US" altLang="en-US" sz="2400" b="1" dirty="0">
                <a:solidFill>
                  <a:srgbClr val="D90000"/>
                </a:solidFill>
              </a:rPr>
              <a:t>higher melting and boiling points</a:t>
            </a:r>
            <a:r>
              <a:rPr lang="en-US" altLang="en-US" sz="2400" b="1" dirty="0">
                <a:solidFill>
                  <a:srgbClr val="FF0000"/>
                </a:solidFill>
              </a:rPr>
              <a:t> </a:t>
            </a:r>
            <a:r>
              <a:rPr lang="en-US" altLang="en-US" sz="2400" b="1" dirty="0"/>
              <a:t>than similar </a:t>
            </a:r>
            <a:r>
              <a:rPr lang="en-US" altLang="en-US" sz="2400" b="1" dirty="0">
                <a:solidFill>
                  <a:srgbClr val="D90000"/>
                </a:solidFill>
              </a:rPr>
              <a:t>alkanes</a:t>
            </a:r>
            <a:r>
              <a:rPr lang="en-US" altLang="en-US" sz="2400" b="1" dirty="0"/>
              <a:t>, but </a:t>
            </a:r>
            <a:r>
              <a:rPr lang="en-US" altLang="en-US" sz="2400" b="1" dirty="0">
                <a:solidFill>
                  <a:srgbClr val="3366FF"/>
                </a:solidFill>
              </a:rPr>
              <a:t>lower than alcohols</a:t>
            </a:r>
            <a:r>
              <a:rPr lang="en-US" altLang="en-US" sz="2400" b="1" dirty="0"/>
              <a:t>.</a:t>
            </a:r>
            <a:endParaRPr lang="en-IN" sz="2400" b="1" kern="1200" dirty="0">
              <a:latin typeface="Arial" charset="0"/>
              <a:cs typeface="+mn-cs"/>
            </a:endParaRPr>
          </a:p>
        </p:txBody>
      </p:sp>
      <p:pic>
        <p:nvPicPr>
          <p:cNvPr id="44039" name="Picture 10" descr="Alkyl halides with one halogen are polar molecules, therefore, they contain a net dipole shown by arrow pointing towarads Cl. Cl has a delta negative charge and C attached to Cl has a delta positive charge."/>
          <p:cNvPicPr>
            <a:picLocks noChangeAspect="1" noChangeArrowheads="1"/>
          </p:cNvPicPr>
          <p:nvPr/>
        </p:nvPicPr>
        <p:blipFill rotWithShape="1">
          <a:blip r:embed="rId3">
            <a:extLst>
              <a:ext uri="{28A0092B-C50C-407E-A947-70E740481C1C}">
                <a14:useLocalDpi xmlns:a14="http://schemas.microsoft.com/office/drawing/2010/main" val="0"/>
              </a:ext>
            </a:extLst>
          </a:blip>
          <a:srcRect t="8000"/>
          <a:stretch/>
        </p:blipFill>
        <p:spPr bwMode="auto">
          <a:xfrm>
            <a:off x="1263650" y="4724400"/>
            <a:ext cx="6616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86" y="355599"/>
            <a:ext cx="7481455" cy="484745"/>
          </a:xfrm>
        </p:spPr>
        <p:txBody>
          <a:bodyPr/>
          <a:lstStyle/>
          <a:p>
            <a:r>
              <a:rPr lang="en-US" altLang="en-US" sz="3200" b="1" dirty="0"/>
              <a:t>14.9 Alkyl Halides (4)</a:t>
            </a:r>
            <a:endParaRPr lang="en-IN" sz="2800" dirty="0"/>
          </a:p>
        </p:txBody>
      </p:sp>
      <p:sp>
        <p:nvSpPr>
          <p:cNvPr id="3" name="Text Placeholder 2"/>
          <p:cNvSpPr>
            <a:spLocks noGrp="1"/>
          </p:cNvSpPr>
          <p:nvPr>
            <p:ph type="body" sz="quarter" idx="12"/>
          </p:nvPr>
        </p:nvSpPr>
        <p:spPr>
          <a:xfrm>
            <a:off x="457200" y="776514"/>
            <a:ext cx="8229600" cy="520456"/>
          </a:xfrm>
        </p:spPr>
        <p:txBody>
          <a:bodyPr anchor="ctr"/>
          <a:lstStyle/>
          <a:p>
            <a:pPr marL="457200" indent="-457200" algn="ctr">
              <a:buFont typeface="+mj-lt"/>
              <a:buAutoNum type="alphaUcPeriod"/>
            </a:pPr>
            <a:r>
              <a:rPr lang="en-US" altLang="en-US" sz="2800" b="1" dirty="0"/>
              <a:t>Physical Properties</a:t>
            </a:r>
            <a:endParaRPr lang="en-IN" sz="2800" dirty="0"/>
          </a:p>
        </p:txBody>
      </p:sp>
      <p:sp>
        <p:nvSpPr>
          <p:cNvPr id="4" name="Text Placeholder 3"/>
          <p:cNvSpPr>
            <a:spLocks noGrp="1"/>
          </p:cNvSpPr>
          <p:nvPr>
            <p:ph type="body" sz="quarter" idx="13"/>
          </p:nvPr>
        </p:nvSpPr>
        <p:spPr>
          <a:xfrm>
            <a:off x="758703" y="1418772"/>
            <a:ext cx="7481455" cy="811378"/>
          </a:xfrm>
        </p:spPr>
        <p:txBody>
          <a:bodyPr/>
          <a:lstStyle/>
          <a:p>
            <a:pPr eaLnBrk="1" hangingPunct="1">
              <a:spcBef>
                <a:spcPct val="0"/>
              </a:spcBef>
            </a:pPr>
            <a:r>
              <a:rPr lang="en-US" altLang="en-US" sz="2400" b="1" dirty="0"/>
              <a:t>The boiling and melting points of an alkyl halide will increase with:</a:t>
            </a:r>
            <a:endParaRPr lang="en-IN" sz="2400" b="1" dirty="0"/>
          </a:p>
        </p:txBody>
      </p:sp>
      <p:sp>
        <p:nvSpPr>
          <p:cNvPr id="5" name="Text Placeholder 4"/>
          <p:cNvSpPr>
            <a:spLocks noGrp="1"/>
          </p:cNvSpPr>
          <p:nvPr>
            <p:ph type="body" sz="quarter" idx="14"/>
          </p:nvPr>
        </p:nvSpPr>
        <p:spPr>
          <a:xfrm>
            <a:off x="789710" y="2376714"/>
            <a:ext cx="4193777" cy="10618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31775" indent="-231775" eaLnBrk="1" hangingPunct="1">
              <a:spcBef>
                <a:spcPct val="0"/>
              </a:spcBef>
              <a:spcAft>
                <a:spcPts val="1800"/>
              </a:spcAft>
              <a:buChar char="•"/>
            </a:pPr>
            <a:r>
              <a:rPr lang="en-US" altLang="en-US" sz="2400" b="1" dirty="0"/>
              <a:t>the size of the alkyl group</a:t>
            </a:r>
          </a:p>
          <a:p>
            <a:pPr marL="231775" indent="-231775" eaLnBrk="1" hangingPunct="1">
              <a:spcBef>
                <a:spcPct val="0"/>
              </a:spcBef>
              <a:spcAft>
                <a:spcPts val="1800"/>
              </a:spcAft>
              <a:buChar char="•"/>
            </a:pPr>
            <a:r>
              <a:rPr lang="en-US" altLang="en-US" sz="2400" b="1" dirty="0"/>
              <a:t>the size of the halogen</a:t>
            </a:r>
            <a:endParaRPr lang="en-IN" sz="2400" b="1" kern="1200" dirty="0">
              <a:latin typeface="Arial" charset="0"/>
              <a:cs typeface="+mn-cs"/>
            </a:endParaRPr>
          </a:p>
        </p:txBody>
      </p:sp>
      <p:sp>
        <p:nvSpPr>
          <p:cNvPr id="8" name="Content Placeholder 6">
            <a:extLst>
              <a:ext uri="{FF2B5EF4-FFF2-40B4-BE49-F238E27FC236}">
                <a16:creationId xmlns:a16="http://schemas.microsoft.com/office/drawing/2014/main" id="{CAA471ED-9085-4013-BF06-A975E4873E36}"/>
              </a:ext>
            </a:extLst>
          </p:cNvPr>
          <p:cNvSpPr>
            <a:spLocks noGrp="1"/>
          </p:cNvSpPr>
          <p:nvPr>
            <p:ph sz="quarter" idx="18"/>
          </p:nvPr>
        </p:nvSpPr>
        <p:spPr>
          <a:xfrm>
            <a:off x="600433" y="3624088"/>
            <a:ext cx="2185448" cy="986012"/>
          </a:xfrm>
        </p:spPr>
        <p:txBody>
          <a:bodyPr/>
          <a:lstStyle/>
          <a:p>
            <a:pPr marL="0" indent="0" algn="ctr">
              <a:lnSpc>
                <a:spcPct val="130000"/>
              </a:lnSpc>
              <a:spcBef>
                <a:spcPts val="0"/>
              </a:spcBef>
              <a:buNone/>
            </a:pPr>
            <a:r>
              <a:rPr lang="en-US" sz="2200" b="0" i="0" dirty="0"/>
              <a:t>CH</a:t>
            </a:r>
            <a:r>
              <a:rPr lang="en-US" sz="2200" b="0" i="0" baseline="-25000" dirty="0"/>
              <a:t>3</a:t>
            </a:r>
            <a:r>
              <a:rPr lang="en-US" sz="2200" b="0" i="0" dirty="0"/>
              <a:t>CH</a:t>
            </a:r>
            <a:r>
              <a:rPr lang="en-US" sz="2200" b="0" i="0" baseline="-25000" dirty="0"/>
              <a:t>2</a:t>
            </a:r>
            <a:r>
              <a:rPr lang="en-US" sz="2200" b="0" i="0" dirty="0"/>
              <a:t>Cl</a:t>
            </a:r>
            <a:r>
              <a:rPr lang="en-US" sz="2200" dirty="0"/>
              <a:t> chloroethane </a:t>
            </a:r>
          </a:p>
        </p:txBody>
      </p:sp>
      <p:graphicFrame>
        <p:nvGraphicFramePr>
          <p:cNvPr id="7" name="Object 6">
            <a:extLst>
              <a:ext uri="{FF2B5EF4-FFF2-40B4-BE49-F238E27FC236}">
                <a16:creationId xmlns:a16="http://schemas.microsoft.com/office/drawing/2014/main" id="{BEEB4E9A-ED3E-41B3-AB04-99ACE0D931BE}"/>
              </a:ext>
            </a:extLst>
          </p:cNvPr>
          <p:cNvGraphicFramePr>
            <a:graphicFrameLocks noChangeAspect="1"/>
          </p:cNvGraphicFramePr>
          <p:nvPr>
            <p:extLst>
              <p:ext uri="{D42A27DB-BD31-4B8C-83A1-F6EECF244321}">
                <p14:modId xmlns:p14="http://schemas.microsoft.com/office/powerpoint/2010/main" val="4050285684"/>
              </p:ext>
            </p:extLst>
          </p:nvPr>
        </p:nvGraphicFramePr>
        <p:xfrm>
          <a:off x="954182" y="4632014"/>
          <a:ext cx="1244600" cy="342900"/>
        </p:xfrm>
        <a:graphic>
          <a:graphicData uri="http://schemas.openxmlformats.org/presentationml/2006/ole">
            <mc:AlternateContent xmlns:mc="http://schemas.openxmlformats.org/markup-compatibility/2006">
              <mc:Choice xmlns:v="urn:schemas-microsoft-com:vml" Requires="v">
                <p:oleObj spid="_x0000_s12380" name="Equation" r:id="rId4" imgW="1244520" imgH="342720" progId="Equation.DSMT4">
                  <p:embed/>
                </p:oleObj>
              </mc:Choice>
              <mc:Fallback>
                <p:oleObj name="Equation" r:id="rId4" imgW="1244520" imgH="342720" progId="Equation.DSMT4">
                  <p:embed/>
                  <p:pic>
                    <p:nvPicPr>
                      <p:cNvPr id="0" name=""/>
                      <p:cNvPicPr/>
                      <p:nvPr/>
                    </p:nvPicPr>
                    <p:blipFill>
                      <a:blip r:embed="rId5"/>
                      <a:stretch>
                        <a:fillRect/>
                      </a:stretch>
                    </p:blipFill>
                    <p:spPr>
                      <a:xfrm>
                        <a:off x="954182" y="4632014"/>
                        <a:ext cx="1244600" cy="342900"/>
                      </a:xfrm>
                      <a:prstGeom prst="rect">
                        <a:avLst/>
                      </a:prstGeom>
                    </p:spPr>
                  </p:pic>
                </p:oleObj>
              </mc:Fallback>
            </mc:AlternateContent>
          </a:graphicData>
        </a:graphic>
      </p:graphicFrame>
      <p:sp>
        <p:nvSpPr>
          <p:cNvPr id="9" name="Content Placeholder 10">
            <a:extLst>
              <a:ext uri="{FF2B5EF4-FFF2-40B4-BE49-F238E27FC236}">
                <a16:creationId xmlns:a16="http://schemas.microsoft.com/office/drawing/2014/main" id="{232DB9DC-5177-4902-A91B-52097BA54E5E}"/>
              </a:ext>
            </a:extLst>
          </p:cNvPr>
          <p:cNvSpPr>
            <a:spLocks noGrp="1"/>
          </p:cNvSpPr>
          <p:nvPr>
            <p:ph sz="quarter" idx="19"/>
          </p:nvPr>
        </p:nvSpPr>
        <p:spPr>
          <a:xfrm>
            <a:off x="3384635" y="3675760"/>
            <a:ext cx="2558965" cy="956254"/>
          </a:xfrm>
        </p:spPr>
        <p:txBody>
          <a:bodyPr/>
          <a:lstStyle/>
          <a:p>
            <a:pPr marL="0" lvl="0" indent="0" algn="ctr">
              <a:lnSpc>
                <a:spcPct val="130000"/>
              </a:lnSpc>
              <a:spcBef>
                <a:spcPts val="0"/>
              </a:spcBef>
              <a:buNone/>
            </a:pPr>
            <a:r>
              <a:rPr lang="en-US" sz="2200" i="0" dirty="0">
                <a:solidFill>
                  <a:prstClr val="black"/>
                </a:solidFill>
              </a:rPr>
              <a:t>CH</a:t>
            </a:r>
            <a:r>
              <a:rPr lang="en-US" sz="2200" i="0" baseline="-25000" dirty="0">
                <a:solidFill>
                  <a:prstClr val="black"/>
                </a:solidFill>
              </a:rPr>
              <a:t>3</a:t>
            </a:r>
            <a:r>
              <a:rPr lang="en-US" sz="2200" i="0" dirty="0">
                <a:solidFill>
                  <a:prstClr val="black"/>
                </a:solidFill>
              </a:rPr>
              <a:t>CH</a:t>
            </a:r>
            <a:r>
              <a:rPr lang="en-US" sz="2200" i="0" baseline="-25000" dirty="0">
                <a:solidFill>
                  <a:prstClr val="black"/>
                </a:solidFill>
              </a:rPr>
              <a:t>2</a:t>
            </a:r>
            <a:r>
              <a:rPr lang="en-US" sz="2200" i="0" dirty="0">
                <a:solidFill>
                  <a:prstClr val="black"/>
                </a:solidFill>
              </a:rPr>
              <a:t>CH</a:t>
            </a:r>
            <a:r>
              <a:rPr lang="en-US" sz="2200" i="0" baseline="-25000" dirty="0">
                <a:solidFill>
                  <a:prstClr val="black"/>
                </a:solidFill>
              </a:rPr>
              <a:t>2</a:t>
            </a:r>
            <a:r>
              <a:rPr lang="en-US" sz="2200" i="0" dirty="0">
                <a:solidFill>
                  <a:prstClr val="black"/>
                </a:solidFill>
              </a:rPr>
              <a:t>Cl</a:t>
            </a:r>
            <a:endParaRPr lang="en-US" sz="2200" dirty="0">
              <a:solidFill>
                <a:prstClr val="black"/>
              </a:solidFill>
            </a:endParaRPr>
          </a:p>
          <a:p>
            <a:pPr marL="0" lvl="0" indent="0" algn="ctr">
              <a:lnSpc>
                <a:spcPct val="130000"/>
              </a:lnSpc>
              <a:spcBef>
                <a:spcPts val="0"/>
              </a:spcBef>
              <a:buNone/>
            </a:pPr>
            <a:r>
              <a:rPr lang="en-US" sz="2200" dirty="0">
                <a:solidFill>
                  <a:prstClr val="black"/>
                </a:solidFill>
              </a:rPr>
              <a:t>1-chloropropane </a:t>
            </a:r>
          </a:p>
        </p:txBody>
      </p:sp>
      <p:graphicFrame>
        <p:nvGraphicFramePr>
          <p:cNvPr id="11" name="Object 10">
            <a:extLst>
              <a:ext uri="{FF2B5EF4-FFF2-40B4-BE49-F238E27FC236}">
                <a16:creationId xmlns:a16="http://schemas.microsoft.com/office/drawing/2014/main" id="{3E232276-2577-46E8-B325-0B8223A5A55E}"/>
              </a:ext>
            </a:extLst>
          </p:cNvPr>
          <p:cNvGraphicFramePr>
            <a:graphicFrameLocks noChangeAspect="1"/>
          </p:cNvGraphicFramePr>
          <p:nvPr>
            <p:extLst>
              <p:ext uri="{D42A27DB-BD31-4B8C-83A1-F6EECF244321}">
                <p14:modId xmlns:p14="http://schemas.microsoft.com/office/powerpoint/2010/main" val="1735558539"/>
              </p:ext>
            </p:extLst>
          </p:nvPr>
        </p:nvGraphicFramePr>
        <p:xfrm>
          <a:off x="3923063" y="4651514"/>
          <a:ext cx="1282700" cy="342900"/>
        </p:xfrm>
        <a:graphic>
          <a:graphicData uri="http://schemas.openxmlformats.org/presentationml/2006/ole">
            <mc:AlternateContent xmlns:mc="http://schemas.openxmlformats.org/markup-compatibility/2006">
              <mc:Choice xmlns:v="urn:schemas-microsoft-com:vml" Requires="v">
                <p:oleObj spid="_x0000_s12381" name="Equation" r:id="rId6" imgW="1282680" imgH="342720" progId="Equation.DSMT4">
                  <p:embed/>
                </p:oleObj>
              </mc:Choice>
              <mc:Fallback>
                <p:oleObj name="Equation" r:id="rId6" imgW="1282680" imgH="342720" progId="Equation.DSMT4">
                  <p:embed/>
                  <p:pic>
                    <p:nvPicPr>
                      <p:cNvPr id="0" name=""/>
                      <p:cNvPicPr/>
                      <p:nvPr/>
                    </p:nvPicPr>
                    <p:blipFill>
                      <a:blip r:embed="rId7"/>
                      <a:stretch>
                        <a:fillRect/>
                      </a:stretch>
                    </p:blipFill>
                    <p:spPr>
                      <a:xfrm>
                        <a:off x="3923063" y="4651514"/>
                        <a:ext cx="1282700" cy="342900"/>
                      </a:xfrm>
                      <a:prstGeom prst="rect">
                        <a:avLst/>
                      </a:prstGeom>
                    </p:spPr>
                  </p:pic>
                </p:oleObj>
              </mc:Fallback>
            </mc:AlternateContent>
          </a:graphicData>
        </a:graphic>
      </p:graphicFrame>
      <p:sp>
        <p:nvSpPr>
          <p:cNvPr id="10" name="Content Placeholder 14">
            <a:extLst>
              <a:ext uri="{FF2B5EF4-FFF2-40B4-BE49-F238E27FC236}">
                <a16:creationId xmlns:a16="http://schemas.microsoft.com/office/drawing/2014/main" id="{395BA6C4-B28E-4F52-861C-30699FDA551A}"/>
              </a:ext>
            </a:extLst>
          </p:cNvPr>
          <p:cNvSpPr>
            <a:spLocks noGrp="1"/>
          </p:cNvSpPr>
          <p:nvPr>
            <p:ph sz="quarter" idx="20"/>
          </p:nvPr>
        </p:nvSpPr>
        <p:spPr>
          <a:xfrm>
            <a:off x="6463148" y="3624088"/>
            <a:ext cx="2452252" cy="956254"/>
          </a:xfrm>
        </p:spPr>
        <p:txBody>
          <a:bodyPr/>
          <a:lstStyle>
            <a:lvl1pPr>
              <a:defRPr/>
            </a:lvl1pPr>
          </a:lstStyle>
          <a:p>
            <a:pPr marL="0" lvl="0" indent="0" algn="ctr">
              <a:lnSpc>
                <a:spcPct val="130000"/>
              </a:lnSpc>
              <a:spcBef>
                <a:spcPts val="0"/>
              </a:spcBef>
              <a:buNone/>
            </a:pPr>
            <a:r>
              <a:rPr lang="en-US" sz="2200" i="0" dirty="0">
                <a:solidFill>
                  <a:prstClr val="black"/>
                </a:solidFill>
              </a:rPr>
              <a:t>CH</a:t>
            </a:r>
            <a:r>
              <a:rPr lang="en-US" sz="2200" i="0" baseline="-25000" dirty="0">
                <a:solidFill>
                  <a:prstClr val="black"/>
                </a:solidFill>
              </a:rPr>
              <a:t>3</a:t>
            </a:r>
            <a:r>
              <a:rPr lang="en-US" sz="2200" i="0" dirty="0">
                <a:solidFill>
                  <a:prstClr val="black"/>
                </a:solidFill>
              </a:rPr>
              <a:t>CH</a:t>
            </a:r>
            <a:r>
              <a:rPr lang="en-US" sz="2200" i="0" baseline="-25000" dirty="0">
                <a:solidFill>
                  <a:prstClr val="black"/>
                </a:solidFill>
              </a:rPr>
              <a:t>2</a:t>
            </a:r>
            <a:r>
              <a:rPr lang="en-US" sz="2200" i="0" dirty="0">
                <a:solidFill>
                  <a:prstClr val="black"/>
                </a:solidFill>
              </a:rPr>
              <a:t>CH</a:t>
            </a:r>
            <a:r>
              <a:rPr lang="en-US" sz="2200" i="0" baseline="-25000" dirty="0">
                <a:solidFill>
                  <a:prstClr val="black"/>
                </a:solidFill>
              </a:rPr>
              <a:t>2</a:t>
            </a:r>
            <a:r>
              <a:rPr lang="en-US" sz="2200" b="0" i="0" dirty="0">
                <a:solidFill>
                  <a:prstClr val="black"/>
                </a:solidFill>
              </a:rPr>
              <a:t>Br</a:t>
            </a:r>
            <a:endParaRPr lang="en-US" sz="2200" dirty="0">
              <a:solidFill>
                <a:prstClr val="black"/>
              </a:solidFill>
            </a:endParaRPr>
          </a:p>
          <a:p>
            <a:pPr marL="0" lvl="0" indent="0" algn="ctr">
              <a:lnSpc>
                <a:spcPct val="130000"/>
              </a:lnSpc>
              <a:spcBef>
                <a:spcPts val="0"/>
              </a:spcBef>
              <a:buNone/>
            </a:pPr>
            <a:r>
              <a:rPr lang="en-US" sz="2200" dirty="0">
                <a:solidFill>
                  <a:prstClr val="black"/>
                </a:solidFill>
              </a:rPr>
              <a:t>1-bromopropane </a:t>
            </a:r>
          </a:p>
        </p:txBody>
      </p:sp>
      <p:graphicFrame>
        <p:nvGraphicFramePr>
          <p:cNvPr id="12" name="Object 11">
            <a:extLst>
              <a:ext uri="{FF2B5EF4-FFF2-40B4-BE49-F238E27FC236}">
                <a16:creationId xmlns:a16="http://schemas.microsoft.com/office/drawing/2014/main" id="{2A5221B3-DDDB-4C87-A310-CCA4384CE8CA}"/>
              </a:ext>
            </a:extLst>
          </p:cNvPr>
          <p:cNvGraphicFramePr>
            <a:graphicFrameLocks noChangeAspect="1"/>
          </p:cNvGraphicFramePr>
          <p:nvPr>
            <p:extLst>
              <p:ext uri="{D42A27DB-BD31-4B8C-83A1-F6EECF244321}">
                <p14:modId xmlns:p14="http://schemas.microsoft.com/office/powerpoint/2010/main" val="4251935795"/>
              </p:ext>
            </p:extLst>
          </p:nvPr>
        </p:nvGraphicFramePr>
        <p:xfrm>
          <a:off x="6934200" y="4610100"/>
          <a:ext cx="1282700" cy="342900"/>
        </p:xfrm>
        <a:graphic>
          <a:graphicData uri="http://schemas.openxmlformats.org/presentationml/2006/ole">
            <mc:AlternateContent xmlns:mc="http://schemas.openxmlformats.org/markup-compatibility/2006">
              <mc:Choice xmlns:v="urn:schemas-microsoft-com:vml" Requires="v">
                <p:oleObj spid="_x0000_s12382" name="Equation" r:id="rId8" imgW="1282680" imgH="342720" progId="Equation.DSMT4">
                  <p:embed/>
                </p:oleObj>
              </mc:Choice>
              <mc:Fallback>
                <p:oleObj name="Equation" r:id="rId8" imgW="1282680" imgH="342720" progId="Equation.DSMT4">
                  <p:embed/>
                  <p:pic>
                    <p:nvPicPr>
                      <p:cNvPr id="0" name=""/>
                      <p:cNvPicPr/>
                      <p:nvPr/>
                    </p:nvPicPr>
                    <p:blipFill>
                      <a:blip r:embed="rId9"/>
                      <a:stretch>
                        <a:fillRect/>
                      </a:stretch>
                    </p:blipFill>
                    <p:spPr>
                      <a:xfrm>
                        <a:off x="6934200" y="4610100"/>
                        <a:ext cx="1282700" cy="342900"/>
                      </a:xfrm>
                      <a:prstGeom prst="rect">
                        <a:avLst/>
                      </a:prstGeom>
                    </p:spPr>
                  </p:pic>
                </p:oleObj>
              </mc:Fallback>
            </mc:AlternateContent>
          </a:graphicData>
        </a:graphic>
      </p:graphicFrame>
      <p:pic>
        <p:nvPicPr>
          <p:cNvPr id="45064" name="Picture 14" descr="CH3CH2CH2Cl has a higher boiling point than CH3CH2Cl because it has one more carbon, giving it a larger surface area. CH3CH2CH2Br has a higher boiling point than CH3CH2CH2Cl because Br is further down the column of the periodic table, making it larger than Cl."/>
          <p:cNvPicPr>
            <a:picLocks noChangeAspect="1" noChangeArrowheads="1"/>
          </p:cNvPicPr>
          <p:nvPr/>
        </p:nvPicPr>
        <p:blipFill rotWithShape="1">
          <a:blip r:embed="rId10">
            <a:extLst>
              <a:ext uri="{28A0092B-C50C-407E-A947-70E740481C1C}">
                <a14:useLocalDpi xmlns:a14="http://schemas.microsoft.com/office/drawing/2010/main" val="0"/>
              </a:ext>
            </a:extLst>
          </a:blip>
          <a:srcRect t="65540"/>
          <a:stretch/>
        </p:blipFill>
        <p:spPr bwMode="auto">
          <a:xfrm>
            <a:off x="663575" y="5087172"/>
            <a:ext cx="8023225" cy="75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5"/>
          </p:nvPr>
        </p:nvSpPr>
        <p:spPr>
          <a:xfrm>
            <a:off x="812802" y="6063342"/>
            <a:ext cx="6183021" cy="378514"/>
          </a:xfrm>
        </p:spPr>
        <p:txBody>
          <a:bodyPr anchor="ctr"/>
          <a:lstStyle/>
          <a:p>
            <a:r>
              <a:rPr lang="en-US" altLang="en-US" sz="2400" b="1" dirty="0"/>
              <a:t>All alkyl halides are </a:t>
            </a:r>
            <a:r>
              <a:rPr lang="en-US" altLang="en-US" sz="2400" b="1" dirty="0">
                <a:solidFill>
                  <a:srgbClr val="3366FF"/>
                </a:solidFill>
              </a:rPr>
              <a:t>insoluble in water</a:t>
            </a:r>
            <a:r>
              <a:rPr lang="en-US" altLang="en-US" sz="2400" b="1" dirty="0"/>
              <a:t>.</a:t>
            </a:r>
            <a:endParaRPr lang="en-IN" sz="2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21961"/>
            <a:ext cx="8229600" cy="533219"/>
          </a:xfrm>
        </p:spPr>
        <p:txBody>
          <a:bodyPr/>
          <a:lstStyle/>
          <a:p>
            <a:r>
              <a:rPr lang="en-US" altLang="en-US" sz="3200" b="1" dirty="0"/>
              <a:t>14.9 Alkyl Halides (5)</a:t>
            </a:r>
            <a:endParaRPr lang="en-IN" sz="3200" dirty="0"/>
          </a:p>
        </p:txBody>
      </p:sp>
      <p:sp>
        <p:nvSpPr>
          <p:cNvPr id="4" name="Text Placeholder 3"/>
          <p:cNvSpPr>
            <a:spLocks noGrp="1"/>
          </p:cNvSpPr>
          <p:nvPr>
            <p:ph type="body" sz="quarter" idx="12"/>
          </p:nvPr>
        </p:nvSpPr>
        <p:spPr>
          <a:xfrm>
            <a:off x="1757907" y="825546"/>
            <a:ext cx="5620928" cy="440826"/>
          </a:xfrm>
        </p:spPr>
        <p:txBody>
          <a:bodyPr anchor="ctr"/>
          <a:lstStyle/>
          <a:p>
            <a:pPr marL="457200" indent="-457200" algn="ctr">
              <a:buFont typeface="+mj-lt"/>
              <a:buAutoNum type="alphaUcPeriod" startAt="2"/>
            </a:pPr>
            <a:r>
              <a:rPr lang="en-US" altLang="en-US" sz="2800" b="1" dirty="0"/>
              <a:t>Nomenclature</a:t>
            </a:r>
            <a:endParaRPr lang="en-IN" sz="2800" b="1" dirty="0"/>
          </a:p>
        </p:txBody>
      </p:sp>
      <p:sp>
        <p:nvSpPr>
          <p:cNvPr id="5" name="Text Placeholder 4"/>
          <p:cNvSpPr>
            <a:spLocks noGrp="1"/>
          </p:cNvSpPr>
          <p:nvPr>
            <p:ph type="body" sz="quarter" idx="13"/>
          </p:nvPr>
        </p:nvSpPr>
        <p:spPr>
          <a:xfrm>
            <a:off x="428172" y="1414307"/>
            <a:ext cx="8192114" cy="461665"/>
          </a:xfrm>
          <a:noFill/>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eaLnBrk="1" hangingPunct="1">
              <a:spcBef>
                <a:spcPct val="0"/>
              </a:spcBef>
            </a:pPr>
            <a:r>
              <a:rPr lang="en-US" b="1" dirty="0">
                <a:solidFill>
                  <a:schemeClr val="bg1"/>
                </a:solidFill>
              </a:rPr>
              <a:t>HOW TO Name an Alkyl Halide Using the IUPAC System</a:t>
            </a:r>
            <a:endParaRPr lang="en-IN" b="1" kern="1200" dirty="0">
              <a:solidFill>
                <a:schemeClr val="bg1"/>
              </a:solidFill>
            </a:endParaRPr>
          </a:p>
        </p:txBody>
      </p:sp>
      <p:sp>
        <p:nvSpPr>
          <p:cNvPr id="6" name="Text Placeholder 5"/>
          <p:cNvSpPr>
            <a:spLocks noGrp="1"/>
          </p:cNvSpPr>
          <p:nvPr>
            <p:ph type="body" sz="quarter" idx="14"/>
          </p:nvPr>
        </p:nvSpPr>
        <p:spPr>
          <a:xfrm>
            <a:off x="595086" y="2227944"/>
            <a:ext cx="1507578" cy="457200"/>
          </a:xfrm>
        </p:spPr>
        <p:txBody>
          <a:bodyPr/>
          <a:lstStyle/>
          <a:p>
            <a:r>
              <a:rPr lang="en-US" b="1" dirty="0">
                <a:solidFill>
                  <a:schemeClr val="bg1"/>
                </a:solidFill>
              </a:rPr>
              <a:t>Example</a:t>
            </a:r>
            <a:endParaRPr lang="en-IN" b="1" dirty="0"/>
          </a:p>
        </p:txBody>
      </p:sp>
      <p:sp>
        <p:nvSpPr>
          <p:cNvPr id="7" name="Text Placeholder 6"/>
          <p:cNvSpPr>
            <a:spLocks noGrp="1"/>
          </p:cNvSpPr>
          <p:nvPr>
            <p:ph type="body" sz="quarter" idx="15"/>
          </p:nvPr>
        </p:nvSpPr>
        <p:spPr>
          <a:xfrm>
            <a:off x="2282370" y="2147328"/>
            <a:ext cx="5725019" cy="809958"/>
          </a:xfrm>
        </p:spPr>
        <p:txBody>
          <a:bodyPr/>
          <a:lstStyle/>
          <a:p>
            <a:pPr eaLnBrk="1" hangingPunct="1">
              <a:spcBef>
                <a:spcPct val="0"/>
              </a:spcBef>
            </a:pPr>
            <a:r>
              <a:rPr lang="en-US" altLang="en-US" b="1" dirty="0"/>
              <a:t>Give the IUPAC name of the following alkyl halide.</a:t>
            </a:r>
            <a:endParaRPr lang="en-IN" b="1" dirty="0"/>
          </a:p>
        </p:txBody>
      </p:sp>
      <p:pic>
        <p:nvPicPr>
          <p:cNvPr id="50187" name="Picture 18" descr="7 Carbons in the longest chain with chloro group at C2 and methyl group at 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3087688"/>
            <a:ext cx="25844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6"/>
          </p:nvPr>
        </p:nvSpPr>
        <p:spPr>
          <a:xfrm>
            <a:off x="656771" y="4172856"/>
            <a:ext cx="1370525" cy="446258"/>
          </a:xfrm>
        </p:spPr>
        <p:txBody>
          <a:bodyPr anchor="ctr"/>
          <a:lstStyle/>
          <a:p>
            <a:r>
              <a:rPr lang="en-US" b="1" dirty="0">
                <a:solidFill>
                  <a:schemeClr val="bg1"/>
                </a:solidFill>
              </a:rPr>
              <a:t>Step [1]</a:t>
            </a:r>
            <a:endParaRPr lang="en-IN" b="1" dirty="0"/>
          </a:p>
        </p:txBody>
      </p:sp>
      <p:sp>
        <p:nvSpPr>
          <p:cNvPr id="9" name="Text Placeholder 8"/>
          <p:cNvSpPr>
            <a:spLocks noGrp="1"/>
          </p:cNvSpPr>
          <p:nvPr>
            <p:ph type="body" sz="quarter" idx="17"/>
          </p:nvPr>
        </p:nvSpPr>
        <p:spPr>
          <a:xfrm>
            <a:off x="2256972" y="4034184"/>
            <a:ext cx="6183021" cy="809958"/>
          </a:xfrm>
        </p:spPr>
        <p:txBody>
          <a:bodyPr/>
          <a:lstStyle/>
          <a:p>
            <a:pPr eaLnBrk="1" hangingPunct="1">
              <a:spcBef>
                <a:spcPct val="0"/>
              </a:spcBef>
            </a:pPr>
            <a:r>
              <a:rPr lang="en-US" altLang="en-US" b="1" dirty="0"/>
              <a:t>Find the parent carbon chain containing the halogen.</a:t>
            </a:r>
            <a:endParaRPr lang="en-IN" b="1" dirty="0"/>
          </a:p>
        </p:txBody>
      </p:sp>
      <p:pic>
        <p:nvPicPr>
          <p:cNvPr id="46082" name="Picture 19" descr="7 Carbons in the longest chain with chloro group at C2 and methyl group at C5. 7 carbon chain is called hexane."/>
          <p:cNvPicPr>
            <a:picLocks noChangeAspect="1" noChangeArrowheads="1"/>
          </p:cNvPicPr>
          <p:nvPr/>
        </p:nvPicPr>
        <p:blipFill rotWithShape="1">
          <a:blip r:embed="rId4">
            <a:extLst>
              <a:ext uri="{28A0092B-C50C-407E-A947-70E740481C1C}">
                <a14:useLocalDpi xmlns:a14="http://schemas.microsoft.com/office/drawing/2010/main" val="0"/>
              </a:ext>
            </a:extLst>
          </a:blip>
          <a:srcRect b="25263"/>
          <a:stretch/>
        </p:blipFill>
        <p:spPr bwMode="auto">
          <a:xfrm>
            <a:off x="3200400" y="4965700"/>
            <a:ext cx="29146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8"/>
          </p:nvPr>
        </p:nvSpPr>
        <p:spPr>
          <a:xfrm>
            <a:off x="3306278" y="6001656"/>
            <a:ext cx="2592872" cy="364319"/>
          </a:xfrm>
        </p:spPr>
        <p:txBody>
          <a:bodyPr anchor="ctr"/>
          <a:lstStyle/>
          <a:p>
            <a:r>
              <a:rPr lang="en-US" altLang="en-US" b="1" i="0" dirty="0"/>
              <a:t>7 C’</a:t>
            </a:r>
            <a:r>
              <a:rPr lang="en-US" altLang="ja-JP" b="1" i="0" dirty="0"/>
              <a:t>s = heptane</a:t>
            </a:r>
            <a:endParaRPr lang="en-IN"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9405"/>
            <a:ext cx="8229600" cy="533219"/>
          </a:xfrm>
        </p:spPr>
        <p:txBody>
          <a:bodyPr/>
          <a:lstStyle/>
          <a:p>
            <a:r>
              <a:rPr lang="en-US" altLang="en-US" sz="3200" b="1" dirty="0"/>
              <a:t>14.9 Alkyl Halides (6)</a:t>
            </a:r>
            <a:endParaRPr lang="en-IN" sz="3200" dirty="0"/>
          </a:p>
        </p:txBody>
      </p:sp>
      <p:sp>
        <p:nvSpPr>
          <p:cNvPr id="4" name="Text Placeholder 3"/>
          <p:cNvSpPr>
            <a:spLocks noGrp="1"/>
          </p:cNvSpPr>
          <p:nvPr>
            <p:ph type="body" sz="quarter" idx="12"/>
          </p:nvPr>
        </p:nvSpPr>
        <p:spPr>
          <a:xfrm>
            <a:off x="1755958" y="836081"/>
            <a:ext cx="5620928" cy="400751"/>
          </a:xfrm>
        </p:spPr>
        <p:txBody>
          <a:bodyPr anchor="ctr"/>
          <a:lstStyle/>
          <a:p>
            <a:pPr marL="457200" indent="-457200" algn="ctr">
              <a:buFont typeface="+mj-lt"/>
              <a:buAutoNum type="alphaUcPeriod" startAt="2"/>
            </a:pPr>
            <a:r>
              <a:rPr lang="en-US" altLang="en-US" sz="2800" b="1" dirty="0"/>
              <a:t>Nomenclature</a:t>
            </a:r>
            <a:endParaRPr lang="en-IN" sz="2800" dirty="0"/>
          </a:p>
        </p:txBody>
      </p:sp>
      <p:sp>
        <p:nvSpPr>
          <p:cNvPr id="5" name="Text Placeholder 4"/>
          <p:cNvSpPr>
            <a:spLocks noGrp="1"/>
          </p:cNvSpPr>
          <p:nvPr>
            <p:ph type="body" sz="quarter" idx="13"/>
          </p:nvPr>
        </p:nvSpPr>
        <p:spPr>
          <a:xfrm>
            <a:off x="435619" y="1415143"/>
            <a:ext cx="8277117" cy="507111"/>
          </a:xfrm>
        </p:spPr>
        <p:txBody>
          <a:bodyPr/>
          <a:lstStyle/>
          <a:p>
            <a:r>
              <a:rPr lang="en-US" b="1" dirty="0">
                <a:solidFill>
                  <a:schemeClr val="bg1"/>
                </a:solidFill>
              </a:rPr>
              <a:t>HOW TO Name an Alkyl Halide Using the IUPAC System</a:t>
            </a:r>
            <a:endParaRPr lang="en-IN" b="1" dirty="0"/>
          </a:p>
        </p:txBody>
      </p:sp>
      <p:sp>
        <p:nvSpPr>
          <p:cNvPr id="6" name="Text Placeholder 5"/>
          <p:cNvSpPr>
            <a:spLocks noGrp="1"/>
          </p:cNvSpPr>
          <p:nvPr>
            <p:ph type="body" sz="quarter" idx="14"/>
          </p:nvPr>
        </p:nvSpPr>
        <p:spPr>
          <a:xfrm>
            <a:off x="595086" y="2238828"/>
            <a:ext cx="1321027" cy="457200"/>
          </a:xfrm>
        </p:spPr>
        <p:txBody>
          <a:bodyPr/>
          <a:lstStyle/>
          <a:p>
            <a:r>
              <a:rPr lang="en-US" b="1" dirty="0">
                <a:solidFill>
                  <a:schemeClr val="bg1"/>
                </a:solidFill>
              </a:rPr>
              <a:t>Step [2]</a:t>
            </a:r>
            <a:endParaRPr lang="en-IN" b="1" dirty="0"/>
          </a:p>
        </p:txBody>
      </p:sp>
      <p:sp>
        <p:nvSpPr>
          <p:cNvPr id="7" name="Text Placeholder 6"/>
          <p:cNvSpPr>
            <a:spLocks noGrp="1"/>
          </p:cNvSpPr>
          <p:nvPr>
            <p:ph type="body" sz="quarter" idx="15"/>
          </p:nvPr>
        </p:nvSpPr>
        <p:spPr>
          <a:xfrm>
            <a:off x="2279611" y="2209800"/>
            <a:ext cx="5725019" cy="457200"/>
          </a:xfrm>
        </p:spPr>
        <p:txBody>
          <a:bodyPr/>
          <a:lstStyle/>
          <a:p>
            <a:r>
              <a:rPr lang="en-US" altLang="en-US" b="1" dirty="0"/>
              <a:t>Apply all other rules of nomenclature.</a:t>
            </a:r>
            <a:endParaRPr lang="en-IN" b="1" dirty="0"/>
          </a:p>
        </p:txBody>
      </p:sp>
      <p:sp>
        <p:nvSpPr>
          <p:cNvPr id="8" name="Text Placeholder 7"/>
          <p:cNvSpPr>
            <a:spLocks noGrp="1"/>
          </p:cNvSpPr>
          <p:nvPr>
            <p:ph type="body" sz="quarter" idx="16"/>
          </p:nvPr>
        </p:nvSpPr>
        <p:spPr>
          <a:xfrm>
            <a:off x="1064472" y="2971800"/>
            <a:ext cx="7426386" cy="81787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457200" indent="-457200" eaLnBrk="1" hangingPunct="1">
              <a:spcBef>
                <a:spcPct val="0"/>
              </a:spcBef>
              <a:buFontTx/>
              <a:buAutoNum type="alphaLcParenR"/>
            </a:pPr>
            <a:r>
              <a:rPr lang="en-US" altLang="en-US" b="1" dirty="0"/>
              <a:t>Number the chain, give the halogen the lowest possible number.</a:t>
            </a:r>
            <a:endParaRPr lang="en-IN" b="1" kern="1200" dirty="0">
              <a:latin typeface="Arial" charset="0"/>
              <a:cs typeface="+mn-cs"/>
            </a:endParaRPr>
          </a:p>
        </p:txBody>
      </p:sp>
      <p:pic>
        <p:nvPicPr>
          <p:cNvPr id="47112" name="Picture 11" descr="Structure of 2-chloro-5-methylhept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91000"/>
            <a:ext cx="37338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906" y="233315"/>
            <a:ext cx="8874189" cy="752571"/>
          </a:xfrm>
        </p:spPr>
        <p:txBody>
          <a:bodyPr/>
          <a:lstStyle/>
          <a:p>
            <a:r>
              <a:rPr lang="en-US" altLang="en-US" sz="3200" b="1" dirty="0"/>
              <a:t>14.2 Structure and Properties of Alcohols (1)</a:t>
            </a:r>
            <a:endParaRPr lang="en-IN" sz="3200" dirty="0"/>
          </a:p>
        </p:txBody>
      </p:sp>
      <p:sp>
        <p:nvSpPr>
          <p:cNvPr id="2" name="Text Placeholder 1"/>
          <p:cNvSpPr>
            <a:spLocks noGrp="1"/>
          </p:cNvSpPr>
          <p:nvPr>
            <p:ph type="body" sz="quarter" idx="12"/>
          </p:nvPr>
        </p:nvSpPr>
        <p:spPr>
          <a:xfrm>
            <a:off x="1294143" y="1219200"/>
            <a:ext cx="6311343"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0"/>
              </a:spcBef>
            </a:pPr>
            <a:r>
              <a:rPr lang="en-US" altLang="en-US" sz="2400" b="1" kern="1200" dirty="0">
                <a:latin typeface="Arial" charset="0"/>
                <a:cs typeface="+mn-cs"/>
              </a:rPr>
              <a:t>Alcohols contain a </a:t>
            </a:r>
            <a:r>
              <a:rPr lang="en-US" altLang="en-US" sz="2400" b="1" kern="1200" dirty="0">
                <a:solidFill>
                  <a:srgbClr val="3366FF"/>
                </a:solidFill>
                <a:latin typeface="Arial" charset="0"/>
                <a:cs typeface="+mn-cs"/>
              </a:rPr>
              <a:t>hydroxyl</a:t>
            </a:r>
            <a:r>
              <a:rPr lang="en-US" altLang="en-US" sz="2400" b="1" kern="1200" dirty="0">
                <a:latin typeface="Arial" charset="0"/>
                <a:cs typeface="+mn-cs"/>
              </a:rPr>
              <a:t> (</a:t>
            </a:r>
            <a:r>
              <a:rPr lang="en-US" altLang="en-US" sz="2400" b="1" kern="1200" dirty="0">
                <a:solidFill>
                  <a:srgbClr val="3366FF"/>
                </a:solidFill>
                <a:latin typeface="Arial" charset="0"/>
                <a:cs typeface="+mn-cs"/>
              </a:rPr>
              <a:t>OH</a:t>
            </a:r>
            <a:r>
              <a:rPr lang="en-US" altLang="en-US" sz="2400" b="1" kern="1200" dirty="0">
                <a:latin typeface="Arial" charset="0"/>
                <a:cs typeface="+mn-cs"/>
              </a:rPr>
              <a:t>) </a:t>
            </a:r>
            <a:r>
              <a:rPr lang="en-US" altLang="en-US" sz="2400" b="1" kern="1200" dirty="0">
                <a:solidFill>
                  <a:srgbClr val="3366FF"/>
                </a:solidFill>
                <a:latin typeface="Arial" charset="0"/>
                <a:cs typeface="+mn-cs"/>
              </a:rPr>
              <a:t>group</a:t>
            </a:r>
            <a:r>
              <a:rPr lang="en-US" altLang="en-US" sz="2400" b="1" kern="1200" dirty="0">
                <a:latin typeface="Arial" charset="0"/>
                <a:cs typeface="+mn-cs"/>
              </a:rPr>
              <a:t>.</a:t>
            </a:r>
            <a:endParaRPr lang="en-IN" sz="2400" b="1" kern="1200" dirty="0">
              <a:latin typeface="Arial" charset="0"/>
              <a:cs typeface="+mn-cs"/>
            </a:endParaRPr>
          </a:p>
        </p:txBody>
      </p:sp>
      <p:pic>
        <p:nvPicPr>
          <p:cNvPr id="6152" name="Picture 14" descr="Hydroxyl group (OH group) bonded to a tetrahedral carbon a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35163"/>
            <a:ext cx="185896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1297311" y="3662174"/>
            <a:ext cx="7481455" cy="8309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r>
              <a:rPr lang="en-US" altLang="en-US" sz="2400" b="1" dirty="0"/>
              <a:t>Alcohols are classified by the </a:t>
            </a:r>
            <a:r>
              <a:rPr lang="en-US" altLang="en-US" sz="2400" b="1" dirty="0">
                <a:solidFill>
                  <a:srgbClr val="3366FF"/>
                </a:solidFill>
              </a:rPr>
              <a:t>number of C atoms </a:t>
            </a:r>
            <a:r>
              <a:rPr lang="en-US" altLang="en-US" sz="2400" b="1" dirty="0"/>
              <a:t>bonded to the C with the OH group.</a:t>
            </a:r>
            <a:endParaRPr lang="en-IN" sz="2400" b="1" kern="1200" dirty="0">
              <a:latin typeface="Arial" charset="0"/>
              <a:cs typeface="+mn-cs"/>
            </a:endParaRPr>
          </a:p>
        </p:txBody>
      </p:sp>
      <p:sp>
        <p:nvSpPr>
          <p:cNvPr id="4" name="Text Placeholder 3"/>
          <p:cNvSpPr>
            <a:spLocks noGrp="1"/>
          </p:cNvSpPr>
          <p:nvPr>
            <p:ph type="body" sz="quarter" idx="14"/>
          </p:nvPr>
        </p:nvSpPr>
        <p:spPr>
          <a:xfrm>
            <a:off x="4381435" y="4886146"/>
            <a:ext cx="1828800"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pPr>
            <a:r>
              <a:rPr lang="en-US" altLang="en-US" sz="2400" b="1" dirty="0"/>
              <a:t>A </a:t>
            </a:r>
            <a:r>
              <a:rPr lang="en-US" altLang="en-US" sz="2400" b="1" dirty="0">
                <a:solidFill>
                  <a:srgbClr val="3366FF"/>
                </a:solidFill>
              </a:rPr>
              <a:t>primary </a:t>
            </a:r>
            <a:endParaRPr lang="en-IN" sz="2400" b="1" kern="1200" dirty="0">
              <a:cs typeface="+mn-cs"/>
            </a:endParaRPr>
          </a:p>
        </p:txBody>
      </p:sp>
      <p:graphicFrame>
        <p:nvGraphicFramePr>
          <p:cNvPr id="33" name="Object 32">
            <a:extLst>
              <a:ext uri="{FF2B5EF4-FFF2-40B4-BE49-F238E27FC236}">
                <a16:creationId xmlns:a16="http://schemas.microsoft.com/office/drawing/2014/main" id="{24C7625A-386B-4E98-8B90-CD9A084627C8}"/>
              </a:ext>
            </a:extLst>
          </p:cNvPr>
          <p:cNvGraphicFramePr>
            <a:graphicFrameLocks noChangeAspect="1"/>
          </p:cNvGraphicFramePr>
          <p:nvPr>
            <p:extLst>
              <p:ext uri="{D42A27DB-BD31-4B8C-83A1-F6EECF244321}">
                <p14:modId xmlns:p14="http://schemas.microsoft.com/office/powerpoint/2010/main" val="2278574994"/>
              </p:ext>
            </p:extLst>
          </p:nvPr>
        </p:nvGraphicFramePr>
        <p:xfrm>
          <a:off x="5979033" y="4913856"/>
          <a:ext cx="520700" cy="431800"/>
        </p:xfrm>
        <a:graphic>
          <a:graphicData uri="http://schemas.openxmlformats.org/presentationml/2006/ole">
            <mc:AlternateContent xmlns:mc="http://schemas.openxmlformats.org/markup-compatibility/2006">
              <mc:Choice xmlns:v="urn:schemas-microsoft-com:vml" Requires="v">
                <p:oleObj spid="_x0000_s1060" name="Equation" r:id="rId5" imgW="520560" imgH="431640" progId="Equation.DSMT4">
                  <p:embed/>
                </p:oleObj>
              </mc:Choice>
              <mc:Fallback>
                <p:oleObj name="Equation" r:id="rId5" imgW="520560" imgH="431640" progId="Equation.DSMT4">
                  <p:embed/>
                  <p:pic>
                    <p:nvPicPr>
                      <p:cNvPr id="0" name=""/>
                      <p:cNvPicPr/>
                      <p:nvPr/>
                    </p:nvPicPr>
                    <p:blipFill>
                      <a:blip r:embed="rId6"/>
                      <a:stretch>
                        <a:fillRect/>
                      </a:stretch>
                    </p:blipFill>
                    <p:spPr>
                      <a:xfrm>
                        <a:off x="5979033" y="4913856"/>
                        <a:ext cx="520700" cy="431800"/>
                      </a:xfrm>
                      <a:prstGeom prst="rect">
                        <a:avLst/>
                      </a:prstGeom>
                    </p:spPr>
                  </p:pic>
                </p:oleObj>
              </mc:Fallback>
            </mc:AlternateContent>
          </a:graphicData>
        </a:graphic>
      </p:graphicFrame>
      <p:sp>
        <p:nvSpPr>
          <p:cNvPr id="30" name="Content Placeholder 29">
            <a:extLst>
              <a:ext uri="{FF2B5EF4-FFF2-40B4-BE49-F238E27FC236}">
                <a16:creationId xmlns:a16="http://schemas.microsoft.com/office/drawing/2014/main" id="{9EB8E981-AB5C-43E5-804A-41F75A25CECF}"/>
              </a:ext>
            </a:extLst>
          </p:cNvPr>
          <p:cNvSpPr>
            <a:spLocks noGrp="1"/>
          </p:cNvSpPr>
          <p:nvPr>
            <p:ph sz="quarter" idx="21"/>
          </p:nvPr>
        </p:nvSpPr>
        <p:spPr>
          <a:xfrm>
            <a:off x="6469569" y="4883991"/>
            <a:ext cx="1858962" cy="461665"/>
          </a:xfrm>
        </p:spPr>
        <p:txBody>
          <a:bodyPr/>
          <a:lstStyle/>
          <a:p>
            <a:pPr marL="0" indent="0">
              <a:buNone/>
            </a:pPr>
            <a:r>
              <a:rPr lang="en-US" altLang="en-US" sz="2400" b="1" dirty="0"/>
              <a:t>alcohol has</a:t>
            </a:r>
            <a:endParaRPr lang="en-US" sz="2400" dirty="0"/>
          </a:p>
        </p:txBody>
      </p:sp>
      <p:sp>
        <p:nvSpPr>
          <p:cNvPr id="32" name="Content Placeholder 31">
            <a:extLst>
              <a:ext uri="{FF2B5EF4-FFF2-40B4-BE49-F238E27FC236}">
                <a16:creationId xmlns:a16="http://schemas.microsoft.com/office/drawing/2014/main" id="{63DFE9AA-C24F-45C3-AA50-FF8BFA16BD72}"/>
              </a:ext>
            </a:extLst>
          </p:cNvPr>
          <p:cNvSpPr>
            <a:spLocks noGrp="1"/>
          </p:cNvSpPr>
          <p:nvPr>
            <p:ph sz="quarter" idx="22"/>
          </p:nvPr>
        </p:nvSpPr>
        <p:spPr>
          <a:xfrm>
            <a:off x="4388362" y="5255057"/>
            <a:ext cx="4674795" cy="817563"/>
          </a:xfrm>
        </p:spPr>
        <p:txBody>
          <a:bodyPr/>
          <a:lstStyle/>
          <a:p>
            <a:pPr marL="0" indent="0">
              <a:buNone/>
            </a:pPr>
            <a:r>
              <a:rPr lang="en-US" altLang="en-US" sz="2400" b="1" dirty="0"/>
              <a:t>an OH group on a C bonded only to </a:t>
            </a:r>
            <a:r>
              <a:rPr lang="en-US" altLang="en-US" sz="2400" b="1" dirty="0">
                <a:solidFill>
                  <a:srgbClr val="3366FF"/>
                </a:solidFill>
              </a:rPr>
              <a:t>1 C atom</a:t>
            </a:r>
            <a:r>
              <a:rPr lang="en-US" altLang="en-US" sz="2400" b="1" dirty="0"/>
              <a:t>.</a:t>
            </a:r>
            <a:endParaRPr lang="en-US" sz="2400" dirty="0"/>
          </a:p>
        </p:txBody>
      </p:sp>
      <p:pic>
        <p:nvPicPr>
          <p:cNvPr id="6" name="Picture 5" descr="Structure of a primary (1°) alcohol that has an OH group on a carbon bonded to one carb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7800" y="4601972"/>
            <a:ext cx="1828800" cy="209092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1339" y="359707"/>
            <a:ext cx="6801323" cy="484745"/>
          </a:xfrm>
        </p:spPr>
        <p:txBody>
          <a:bodyPr/>
          <a:lstStyle/>
          <a:p>
            <a:r>
              <a:rPr lang="en-US" altLang="en-US" sz="3200" b="1" dirty="0"/>
              <a:t>14.9 Alkyl Halides (7)</a:t>
            </a:r>
            <a:endParaRPr lang="en-IN" sz="3200" dirty="0"/>
          </a:p>
        </p:txBody>
      </p:sp>
      <p:sp>
        <p:nvSpPr>
          <p:cNvPr id="4" name="Text Placeholder 3"/>
          <p:cNvSpPr>
            <a:spLocks noGrp="1"/>
          </p:cNvSpPr>
          <p:nvPr>
            <p:ph type="body" sz="quarter" idx="12"/>
          </p:nvPr>
        </p:nvSpPr>
        <p:spPr>
          <a:xfrm>
            <a:off x="2019300" y="875599"/>
            <a:ext cx="5109935" cy="400751"/>
          </a:xfrm>
        </p:spPr>
        <p:txBody>
          <a:bodyPr anchor="ctr"/>
          <a:lstStyle/>
          <a:p>
            <a:pPr marL="457200" indent="-457200" algn="ctr">
              <a:buFont typeface="+mj-lt"/>
              <a:buAutoNum type="alphaUcPeriod" startAt="2"/>
            </a:pPr>
            <a:r>
              <a:rPr lang="en-US" altLang="en-US" sz="2800" b="1" dirty="0"/>
              <a:t>Nomenclature</a:t>
            </a:r>
            <a:endParaRPr lang="en-IN" sz="2800" b="1" dirty="0"/>
          </a:p>
        </p:txBody>
      </p:sp>
      <p:sp>
        <p:nvSpPr>
          <p:cNvPr id="5" name="Text Placeholder 4"/>
          <p:cNvSpPr>
            <a:spLocks noGrp="1"/>
          </p:cNvSpPr>
          <p:nvPr>
            <p:ph type="body" sz="quarter" idx="13"/>
          </p:nvPr>
        </p:nvSpPr>
        <p:spPr>
          <a:xfrm>
            <a:off x="436526" y="1414236"/>
            <a:ext cx="8277117" cy="507111"/>
          </a:xfrm>
        </p:spPr>
        <p:txBody>
          <a:bodyPr/>
          <a:lstStyle/>
          <a:p>
            <a:r>
              <a:rPr lang="en-US" b="1" dirty="0">
                <a:solidFill>
                  <a:schemeClr val="bg1"/>
                </a:solidFill>
              </a:rPr>
              <a:t>HOW TO Name an Alkyl Halide Using the IUPAC System</a:t>
            </a:r>
            <a:endParaRPr lang="en-IN" b="1" dirty="0"/>
          </a:p>
        </p:txBody>
      </p:sp>
      <p:sp>
        <p:nvSpPr>
          <p:cNvPr id="6" name="Text Placeholder 5"/>
          <p:cNvSpPr>
            <a:spLocks noGrp="1"/>
          </p:cNvSpPr>
          <p:nvPr>
            <p:ph type="body" sz="quarter" idx="14"/>
          </p:nvPr>
        </p:nvSpPr>
        <p:spPr>
          <a:xfrm>
            <a:off x="590550" y="2233386"/>
            <a:ext cx="1325563" cy="457200"/>
          </a:xfrm>
        </p:spPr>
        <p:txBody>
          <a:bodyPr/>
          <a:lstStyle/>
          <a:p>
            <a:r>
              <a:rPr lang="en-US" b="1" dirty="0">
                <a:solidFill>
                  <a:schemeClr val="bg1"/>
                </a:solidFill>
              </a:rPr>
              <a:t>Step [2]</a:t>
            </a:r>
            <a:endParaRPr lang="en-IN" b="1" dirty="0"/>
          </a:p>
        </p:txBody>
      </p:sp>
      <p:sp>
        <p:nvSpPr>
          <p:cNvPr id="7" name="Text Placeholder 6"/>
          <p:cNvSpPr>
            <a:spLocks noGrp="1"/>
          </p:cNvSpPr>
          <p:nvPr>
            <p:ph type="body" sz="quarter" idx="15"/>
          </p:nvPr>
        </p:nvSpPr>
        <p:spPr>
          <a:xfrm>
            <a:off x="2279610" y="2209800"/>
            <a:ext cx="5725019" cy="457200"/>
          </a:xfrm>
        </p:spPr>
        <p:txBody>
          <a:bodyPr/>
          <a:lstStyle/>
          <a:p>
            <a:r>
              <a:rPr lang="en-US" altLang="en-US" b="1" dirty="0"/>
              <a:t>Apply all other rules of nomenclature.</a:t>
            </a:r>
            <a:endParaRPr lang="en-IN" b="1" dirty="0"/>
          </a:p>
        </p:txBody>
      </p:sp>
      <p:sp>
        <p:nvSpPr>
          <p:cNvPr id="8" name="Text Placeholder 7"/>
          <p:cNvSpPr>
            <a:spLocks noGrp="1"/>
          </p:cNvSpPr>
          <p:nvPr>
            <p:ph type="body" sz="quarter" idx="16"/>
          </p:nvPr>
        </p:nvSpPr>
        <p:spPr>
          <a:xfrm>
            <a:off x="1068449" y="2975430"/>
            <a:ext cx="6927273" cy="790573"/>
          </a:xfrm>
        </p:spPr>
        <p:txBody>
          <a:bodyPr/>
          <a:lstStyle/>
          <a:p>
            <a:pPr marL="401638" indent="-401638" eaLnBrk="1" hangingPunct="1">
              <a:spcBef>
                <a:spcPct val="0"/>
              </a:spcBef>
              <a:buFont typeface="+mj-lt"/>
              <a:buAutoNum type="alphaLcParenR" startAt="2"/>
            </a:pPr>
            <a:r>
              <a:rPr lang="en-US" altLang="en-US" b="1" dirty="0"/>
              <a:t>Name and number, then alphabetize the substituents.</a:t>
            </a:r>
            <a:endParaRPr lang="en-IN" b="1" dirty="0"/>
          </a:p>
        </p:txBody>
      </p:sp>
      <p:pic>
        <p:nvPicPr>
          <p:cNvPr id="12" name="Picture 11" descr="Structure of 2-chloro-5-methylhepta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588" y="3958770"/>
            <a:ext cx="5382768" cy="257860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8809"/>
            <a:ext cx="8229601" cy="586541"/>
          </a:xfrm>
        </p:spPr>
        <p:txBody>
          <a:bodyPr/>
          <a:lstStyle/>
          <a:p>
            <a:r>
              <a:rPr lang="en-US" altLang="en-US" sz="3200" b="1" dirty="0"/>
              <a:t>14.9 Alkyl Halides (8)</a:t>
            </a:r>
            <a:endParaRPr lang="en-IN" sz="2800" dirty="0"/>
          </a:p>
        </p:txBody>
      </p:sp>
      <p:sp>
        <p:nvSpPr>
          <p:cNvPr id="4" name="Text Placeholder 3"/>
          <p:cNvSpPr>
            <a:spLocks noGrp="1"/>
          </p:cNvSpPr>
          <p:nvPr>
            <p:ph type="body" sz="quarter" idx="12"/>
          </p:nvPr>
        </p:nvSpPr>
        <p:spPr>
          <a:xfrm>
            <a:off x="1171339" y="857250"/>
            <a:ext cx="6801323" cy="430129"/>
          </a:xfrm>
        </p:spPr>
        <p:txBody>
          <a:bodyPr anchor="ctr"/>
          <a:lstStyle/>
          <a:p>
            <a:pPr marL="457200" indent="-457200" algn="ctr">
              <a:buFont typeface="+mj-lt"/>
              <a:buAutoNum type="alphaUcPeriod" startAt="3"/>
            </a:pPr>
            <a:r>
              <a:rPr lang="en-US" altLang="en-US" sz="2800" b="1" dirty="0"/>
              <a:t>Interesting Alkyl Halides</a:t>
            </a:r>
            <a:endParaRPr lang="en-IN" sz="2800" dirty="0"/>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3"/>
              </p:nvPr>
            </p:nvSpPr>
            <p:spPr>
              <a:xfrm>
                <a:off x="1066800" y="1425975"/>
                <a:ext cx="7086600" cy="4124206"/>
              </a:xfr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1" hangingPunct="1">
                  <a:spcBef>
                    <a:spcPct val="0"/>
                  </a:spcBef>
                  <a:spcAft>
                    <a:spcPts val="4000"/>
                  </a:spcAft>
                  <a:buClr>
                    <a:schemeClr val="tx1"/>
                  </a:buClr>
                </a:pPr>
                <a:r>
                  <a:rPr lang="en-US" altLang="en-US" sz="2400" b="1" dirty="0">
                    <a:solidFill>
                      <a:srgbClr val="3366FF"/>
                    </a:solidFill>
                  </a:rPr>
                  <a:t>Chloromethane</a:t>
                </a:r>
                <a:r>
                  <a:rPr lang="en-US" altLang="en-US" sz="2400" b="1" dirty="0">
                    <a:solidFill>
                      <a:srgbClr val="3333FF"/>
                    </a:solidFill>
                  </a:rPr>
                  <a:t> </a:t>
                </a:r>
                <a:r>
                  <a:rPr lang="en-US" altLang="en-US" sz="2400" b="1" dirty="0"/>
                  <a:t>(</a:t>
                </a:r>
                <a:r>
                  <a:rPr lang="en-US" altLang="en-US" sz="2400" b="1" i="0" dirty="0"/>
                  <a:t>CH</a:t>
                </a:r>
                <a:r>
                  <a:rPr lang="en-US" altLang="en-US" sz="2400" b="1" i="0" baseline="-25000" dirty="0"/>
                  <a:t>3</a:t>
                </a:r>
                <a:r>
                  <a:rPr lang="en-US" altLang="en-US" sz="2400" b="1" i="0" dirty="0"/>
                  <a:t>Cl</a:t>
                </a:r>
                <a:r>
                  <a:rPr lang="en-US" altLang="en-US" sz="2400" b="1" dirty="0"/>
                  <a:t>) is produced by kelp, algae, and emissions from volcanoes.</a:t>
                </a:r>
              </a:p>
              <a:p>
                <a:pPr eaLnBrk="1" hangingPunct="1">
                  <a:spcBef>
                    <a:spcPct val="0"/>
                  </a:spcBef>
                  <a:spcAft>
                    <a:spcPts val="4000"/>
                  </a:spcAft>
                  <a:buClr>
                    <a:schemeClr val="tx1"/>
                  </a:buClr>
                </a:pPr>
                <a:r>
                  <a:rPr lang="en-US" altLang="en-US" sz="2400" b="1" dirty="0">
                    <a:solidFill>
                      <a:srgbClr val="3366FF"/>
                    </a:solidFill>
                  </a:rPr>
                  <a:t>Dichloromethane</a:t>
                </a:r>
                <a:r>
                  <a:rPr lang="en-US" altLang="en-US" sz="2400" b="1" dirty="0">
                    <a:solidFill>
                      <a:srgbClr val="3333FF"/>
                    </a:solidFill>
                  </a:rPr>
                  <a:t> </a:t>
                </a:r>
                <a:r>
                  <a:rPr lang="en-US" altLang="en-US" sz="2400" b="1" dirty="0"/>
                  <a:t>(</a:t>
                </a:r>
                <a:r>
                  <a:rPr lang="en-US" altLang="en-US" sz="2400" b="1" i="0" dirty="0"/>
                  <a:t>CH</a:t>
                </a:r>
                <a:r>
                  <a:rPr lang="en-US" altLang="en-US" sz="2400" b="1" i="0" baseline="-25000" dirty="0"/>
                  <a:t>2</a:t>
                </a:r>
                <a:r>
                  <a:rPr lang="en-US" altLang="en-US" sz="2400" b="1" i="0" dirty="0"/>
                  <a:t>Cl</a:t>
                </a:r>
                <a:r>
                  <a:rPr lang="en-US" altLang="en-US" sz="2400" b="1" i="0" baseline="-25000" dirty="0"/>
                  <a:t>2</a:t>
                </a:r>
                <a:r>
                  <a:rPr lang="en-US" altLang="en-US" sz="2400" b="1" dirty="0"/>
                  <a:t>) is a solvent once used to decaffeinate coffee.</a:t>
                </a:r>
              </a:p>
              <a:p>
                <a:pPr eaLnBrk="1" hangingPunct="1">
                  <a:spcBef>
                    <a:spcPct val="0"/>
                  </a:spcBef>
                  <a:spcAft>
                    <a:spcPts val="4000"/>
                  </a:spcAft>
                  <a:buClr>
                    <a:schemeClr val="tx1"/>
                  </a:buClr>
                </a:pPr>
                <a:r>
                  <a:rPr lang="en-US" altLang="en-US" sz="2400" b="1" dirty="0">
                    <a:solidFill>
                      <a:srgbClr val="3366FF"/>
                    </a:solidFill>
                  </a:rPr>
                  <a:t>Trichloromethane </a:t>
                </a:r>
                <a14:m>
                  <m:oMath xmlns:m="http://schemas.openxmlformats.org/officeDocument/2006/math">
                    <m:r>
                      <a:rPr lang="en-US" altLang="en-US" sz="2400" b="1" i="0" dirty="0" smtClean="0">
                        <a:latin typeface="Cambria Math" panose="02040503050406030204" pitchFamily="18" charset="0"/>
                      </a:rPr>
                      <m:t>(</m:t>
                    </m:r>
                  </m:oMath>
                </a14:m>
                <a:r>
                  <a:rPr lang="en-US" altLang="en-US" sz="2400" b="1" i="0" dirty="0"/>
                  <a:t>CHCl</a:t>
                </a:r>
                <a:r>
                  <a:rPr lang="en-US" altLang="en-US" sz="2400" b="1" i="0" baseline="-25000" dirty="0"/>
                  <a:t>3</a:t>
                </a:r>
                <a:r>
                  <a:rPr lang="en-US" altLang="en-US" sz="2400" b="1" dirty="0"/>
                  <a:t>, chloroform) and </a:t>
                </a:r>
                <a:r>
                  <a:rPr lang="en-US" altLang="en-US" sz="2400" b="1" dirty="0">
                    <a:solidFill>
                      <a:srgbClr val="3366FF"/>
                    </a:solidFill>
                  </a:rPr>
                  <a:t>tetrachloromethane </a:t>
                </a:r>
                <a:r>
                  <a:rPr lang="en-US" altLang="en-US" sz="2400" b="1" dirty="0"/>
                  <a:t>(</a:t>
                </a:r>
                <a:r>
                  <a:rPr lang="en-US" altLang="en-US" sz="2400" b="1" i="0" dirty="0"/>
                  <a:t>CCl</a:t>
                </a:r>
                <a:r>
                  <a:rPr lang="en-US" altLang="en-US" sz="2400" b="1" i="0" baseline="-25000" dirty="0"/>
                  <a:t>4</a:t>
                </a:r>
                <a:r>
                  <a:rPr lang="en-US" altLang="en-US" sz="2400" b="1" dirty="0"/>
                  <a:t>, carbon tetrachloride) are useful industrially produced solvents that are toxic if inhaled or ingested.</a:t>
                </a:r>
                <a:endParaRPr lang="en-IN" sz="2400" b="1" kern="1200" dirty="0">
                  <a:solidFill>
                    <a:srgbClr val="3366FF"/>
                  </a:solidFill>
                  <a:cs typeface="+mn-cs"/>
                </a:endParaRPr>
              </a:p>
            </p:txBody>
          </p:sp>
        </mc:Choice>
        <mc:Fallback xmlns="">
          <p:sp>
            <p:nvSpPr>
              <p:cNvPr id="5" name="Text Placeholder 4"/>
              <p:cNvSpPr>
                <a:spLocks noGrp="1" noRot="1" noChangeAspect="1" noMove="1" noResize="1" noEditPoints="1" noAdjustHandles="1" noChangeArrowheads="1" noChangeShapeType="1" noTextEdit="1"/>
              </p:cNvSpPr>
              <p:nvPr>
                <p:ph type="body" sz="quarter" idx="13"/>
              </p:nvPr>
            </p:nvSpPr>
            <p:spPr>
              <a:xfrm>
                <a:off x="1066800" y="1425975"/>
                <a:ext cx="7086600" cy="4124206"/>
              </a:xfrm>
              <a:blipFill>
                <a:blip r:embed="rId3"/>
                <a:stretch>
                  <a:fillRect l="-1290" t="-1036" r="-2150" b="-13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2900" y="228600"/>
            <a:ext cx="8229601" cy="1143000"/>
          </a:xfrm>
        </p:spPr>
        <p:txBody>
          <a:bodyPr/>
          <a:lstStyle/>
          <a:p>
            <a:r>
              <a:rPr lang="en-US" altLang="en-US" sz="3200" b="1" dirty="0"/>
              <a:t>14.10 Organic Compounds that Contain Sulfur (1)</a:t>
            </a:r>
            <a:endParaRPr lang="en-IN" sz="3200" b="1" dirty="0"/>
          </a:p>
        </p:txBody>
      </p:sp>
      <p:sp>
        <p:nvSpPr>
          <p:cNvPr id="2" name="Text Placeholder 1"/>
          <p:cNvSpPr>
            <a:spLocks noGrp="1"/>
          </p:cNvSpPr>
          <p:nvPr>
            <p:ph type="body" sz="quarter" idx="12"/>
          </p:nvPr>
        </p:nvSpPr>
        <p:spPr>
          <a:xfrm>
            <a:off x="1066801" y="1428750"/>
            <a:ext cx="5867400" cy="520456"/>
          </a:xfrm>
        </p:spPr>
        <p:txBody>
          <a:bodyPr/>
          <a:lstStyle/>
          <a:p>
            <a:r>
              <a:rPr lang="en-US" altLang="en-US" sz="2400" b="1" dirty="0">
                <a:solidFill>
                  <a:srgbClr val="3366FF"/>
                </a:solidFill>
              </a:rPr>
              <a:t>Thiols </a:t>
            </a:r>
            <a:r>
              <a:rPr lang="en-US" altLang="en-US" sz="2400" b="1" dirty="0"/>
              <a:t>contain a </a:t>
            </a:r>
            <a:r>
              <a:rPr lang="en-US" altLang="en-US" sz="2400" b="1" dirty="0">
                <a:solidFill>
                  <a:srgbClr val="3366FF"/>
                </a:solidFill>
              </a:rPr>
              <a:t>SH</a:t>
            </a:r>
            <a:r>
              <a:rPr lang="en-US" altLang="en-US" sz="2400" b="1" dirty="0">
                <a:solidFill>
                  <a:srgbClr val="3333FF"/>
                </a:solidFill>
              </a:rPr>
              <a:t> </a:t>
            </a:r>
            <a:r>
              <a:rPr lang="en-US" altLang="en-US" sz="2400" b="1" dirty="0"/>
              <a:t>(sulfhydryl) group.</a:t>
            </a:r>
            <a:endParaRPr lang="en-IN" sz="2400" b="1" dirty="0"/>
          </a:p>
        </p:txBody>
      </p:sp>
      <p:pic>
        <p:nvPicPr>
          <p:cNvPr id="54279" name="Picture 11" descr="From left to right: sulfhydryl group (SH group) bonded to a tetrahedral carbon. sulfur atom is surrounded by two atoms and two lone pairs, ball-and-stick model to show a bent shape around sulf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98700"/>
            <a:ext cx="8686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1063752" y="4464902"/>
            <a:ext cx="7699248" cy="16363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spcAft>
                <a:spcPts val="3500"/>
              </a:spcAft>
            </a:pPr>
            <a:r>
              <a:rPr lang="en-US" altLang="en-US" sz="2400" b="1" dirty="0"/>
              <a:t>S is just below O on the periodic table, thiols are </a:t>
            </a:r>
            <a:r>
              <a:rPr lang="en-US" altLang="en-US" sz="2400" b="1" dirty="0">
                <a:solidFill>
                  <a:srgbClr val="3366FF"/>
                </a:solidFill>
              </a:rPr>
              <a:t>similar to alcohols</a:t>
            </a:r>
            <a:r>
              <a:rPr lang="en-US" altLang="en-US" sz="2400" b="1" dirty="0"/>
              <a:t>.</a:t>
            </a:r>
          </a:p>
          <a:p>
            <a:pPr eaLnBrk="1" hangingPunct="1">
              <a:spcBef>
                <a:spcPct val="0"/>
              </a:spcBef>
              <a:spcAft>
                <a:spcPts val="3500"/>
              </a:spcAft>
            </a:pPr>
            <a:r>
              <a:rPr lang="en-US" altLang="en-US" sz="2400" b="1" dirty="0"/>
              <a:t>Thiols have a </a:t>
            </a:r>
            <a:r>
              <a:rPr lang="en-US" altLang="en-US" sz="2400" b="1" dirty="0">
                <a:solidFill>
                  <a:srgbClr val="3366FF"/>
                </a:solidFill>
              </a:rPr>
              <a:t>bent shape </a:t>
            </a:r>
            <a:r>
              <a:rPr lang="en-US" altLang="en-US" sz="2400" b="1" dirty="0"/>
              <a:t>around the S atom.</a:t>
            </a:r>
            <a:endParaRPr lang="en-IN" sz="2400" b="1" kern="1200" dirty="0">
              <a:latin typeface="Arial" charset="0"/>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06" y="361950"/>
            <a:ext cx="8874189" cy="858753"/>
          </a:xfrm>
        </p:spPr>
        <p:txBody>
          <a:bodyPr/>
          <a:lstStyle/>
          <a:p>
            <a:r>
              <a:rPr lang="en-US" altLang="en-US" sz="3200" b="1" dirty="0"/>
              <a:t>14.10 Organic Compounds that Contain Sulfur (2)</a:t>
            </a:r>
            <a:endParaRPr lang="en-IN" sz="3200" dirty="0"/>
          </a:p>
        </p:txBody>
      </p:sp>
      <p:sp>
        <p:nvSpPr>
          <p:cNvPr id="4" name="Text Placeholder 3"/>
          <p:cNvSpPr>
            <a:spLocks noGrp="1"/>
          </p:cNvSpPr>
          <p:nvPr>
            <p:ph type="body" sz="quarter" idx="12"/>
          </p:nvPr>
        </p:nvSpPr>
        <p:spPr>
          <a:xfrm>
            <a:off x="990600" y="1428750"/>
            <a:ext cx="7543800" cy="20826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spcAft>
                <a:spcPts val="4000"/>
              </a:spcAft>
            </a:pPr>
            <a:r>
              <a:rPr lang="en-US" altLang="en-US" sz="2400" b="1" dirty="0"/>
              <a:t>However, </a:t>
            </a:r>
            <a:r>
              <a:rPr lang="en-US" altLang="en-US" sz="2400" b="1" dirty="0" err="1"/>
              <a:t>thiols</a:t>
            </a:r>
            <a:r>
              <a:rPr lang="en-US" altLang="en-US" sz="2400" b="1" dirty="0"/>
              <a:t> contain no O—H bonds, so they are </a:t>
            </a:r>
            <a:r>
              <a:rPr lang="en-US" altLang="en-US" sz="2400" b="1" dirty="0">
                <a:solidFill>
                  <a:srgbClr val="3366FF"/>
                </a:solidFill>
              </a:rPr>
              <a:t>incapable </a:t>
            </a:r>
            <a:r>
              <a:rPr lang="en-US" altLang="en-US" sz="2400" b="1" dirty="0"/>
              <a:t>of intermolecular hydrogen bonding.</a:t>
            </a:r>
          </a:p>
          <a:p>
            <a:pPr eaLnBrk="1" hangingPunct="1">
              <a:spcBef>
                <a:spcPct val="0"/>
              </a:spcBef>
              <a:spcAft>
                <a:spcPts val="4000"/>
              </a:spcAft>
            </a:pPr>
            <a:r>
              <a:rPr lang="en-US" altLang="en-US" sz="2400" b="1" dirty="0"/>
              <a:t>This gives </a:t>
            </a:r>
            <a:r>
              <a:rPr lang="en-US" altLang="en-US" sz="2400" b="1" dirty="0" err="1"/>
              <a:t>thiols</a:t>
            </a:r>
            <a:r>
              <a:rPr lang="en-US" altLang="en-US" sz="2400" b="1" dirty="0"/>
              <a:t> </a:t>
            </a:r>
            <a:r>
              <a:rPr lang="en-US" altLang="en-US" sz="2400" b="1" dirty="0">
                <a:solidFill>
                  <a:srgbClr val="3366FF"/>
                </a:solidFill>
              </a:rPr>
              <a:t>lower boiling and melting points </a:t>
            </a:r>
            <a:r>
              <a:rPr lang="en-US" altLang="en-US" sz="2400" b="1" dirty="0"/>
              <a:t>than similar </a:t>
            </a:r>
            <a:r>
              <a:rPr lang="en-US" altLang="en-US" sz="2400" b="1" dirty="0">
                <a:solidFill>
                  <a:srgbClr val="3366FF"/>
                </a:solidFill>
              </a:rPr>
              <a:t>alcohols</a:t>
            </a:r>
            <a:r>
              <a:rPr lang="en-US" altLang="en-US" sz="2400" b="1" dirty="0"/>
              <a:t>.</a:t>
            </a:r>
            <a:endParaRPr lang="en-IN" sz="2400" b="1" kern="1200" dirty="0">
              <a:latin typeface="Arial" charset="0"/>
              <a:cs typeface="+mn-cs"/>
            </a:endParaRPr>
          </a:p>
        </p:txBody>
      </p:sp>
      <p:sp>
        <p:nvSpPr>
          <p:cNvPr id="5" name="Text Placeholder 4"/>
          <p:cNvSpPr>
            <a:spLocks noGrp="1"/>
          </p:cNvSpPr>
          <p:nvPr>
            <p:ph type="body" sz="quarter" idx="13"/>
          </p:nvPr>
        </p:nvSpPr>
        <p:spPr>
          <a:xfrm>
            <a:off x="1390650" y="4191002"/>
            <a:ext cx="2167112" cy="914398"/>
          </a:xfrm>
        </p:spPr>
        <p:txBody>
          <a:bodyPr/>
          <a:lstStyle/>
          <a:p>
            <a:pPr algn="ctr" eaLnBrk="1" hangingPunct="1">
              <a:spcBef>
                <a:spcPct val="0"/>
              </a:spcBef>
              <a:spcAft>
                <a:spcPts val="2800"/>
              </a:spcAft>
            </a:pPr>
            <a:r>
              <a:rPr lang="en-US" altLang="en-US" sz="2400" b="1" i="0" dirty="0"/>
              <a:t>CH</a:t>
            </a:r>
            <a:r>
              <a:rPr lang="en-US" altLang="en-US" sz="2400" b="1" i="0" baseline="-25000" dirty="0"/>
              <a:t>3</a:t>
            </a:r>
            <a:r>
              <a:rPr lang="en-US" altLang="en-US" sz="2400" b="1" i="0" dirty="0"/>
              <a:t>CH</a:t>
            </a:r>
            <a:r>
              <a:rPr lang="en-US" altLang="en-US" sz="2400" b="1" i="0" baseline="-25000" dirty="0"/>
              <a:t>2</a:t>
            </a:r>
            <a:r>
              <a:rPr lang="en-US" altLang="en-US" sz="2400" b="1" i="0" dirty="0"/>
              <a:t>—OH</a:t>
            </a:r>
            <a:r>
              <a:rPr lang="en-US" altLang="en-US" sz="2400" b="1" dirty="0"/>
              <a:t> ethanol</a:t>
            </a:r>
            <a:endParaRPr lang="en-IN" sz="2400" b="1" dirty="0"/>
          </a:p>
        </p:txBody>
      </p:sp>
      <p:graphicFrame>
        <p:nvGraphicFramePr>
          <p:cNvPr id="2" name="Object 1">
            <a:extLst>
              <a:ext uri="{FF2B5EF4-FFF2-40B4-BE49-F238E27FC236}">
                <a16:creationId xmlns:a16="http://schemas.microsoft.com/office/drawing/2014/main" id="{22B6EF19-0DEF-4B11-B298-911753386E6E}"/>
              </a:ext>
            </a:extLst>
          </p:cNvPr>
          <p:cNvGraphicFramePr>
            <a:graphicFrameLocks noChangeAspect="1"/>
          </p:cNvGraphicFramePr>
          <p:nvPr>
            <p:extLst>
              <p:ext uri="{D42A27DB-BD31-4B8C-83A1-F6EECF244321}">
                <p14:modId xmlns:p14="http://schemas.microsoft.com/office/powerpoint/2010/main" val="1575932887"/>
              </p:ext>
            </p:extLst>
          </p:nvPr>
        </p:nvGraphicFramePr>
        <p:xfrm>
          <a:off x="1925892" y="5334000"/>
          <a:ext cx="1054100" cy="342900"/>
        </p:xfrm>
        <a:graphic>
          <a:graphicData uri="http://schemas.openxmlformats.org/presentationml/2006/ole">
            <mc:AlternateContent xmlns:mc="http://schemas.openxmlformats.org/markup-compatibility/2006">
              <mc:Choice xmlns:v="urn:schemas-microsoft-com:vml" Requires="v">
                <p:oleObj spid="_x0000_s13374" name="Equation" r:id="rId4" imgW="1054080" imgH="342720" progId="Equation.DSMT4">
                  <p:embed/>
                </p:oleObj>
              </mc:Choice>
              <mc:Fallback>
                <p:oleObj name="Equation" r:id="rId4" imgW="1054080" imgH="342720" progId="Equation.DSMT4">
                  <p:embed/>
                  <p:pic>
                    <p:nvPicPr>
                      <p:cNvPr id="0" name=""/>
                      <p:cNvPicPr/>
                      <p:nvPr/>
                    </p:nvPicPr>
                    <p:blipFill>
                      <a:blip r:embed="rId5"/>
                      <a:stretch>
                        <a:fillRect/>
                      </a:stretch>
                    </p:blipFill>
                    <p:spPr>
                      <a:xfrm>
                        <a:off x="1925892" y="5334000"/>
                        <a:ext cx="1054100" cy="342900"/>
                      </a:xfrm>
                      <a:prstGeom prst="rect">
                        <a:avLst/>
                      </a:prstGeom>
                    </p:spPr>
                  </p:pic>
                </p:oleObj>
              </mc:Fallback>
            </mc:AlternateContent>
          </a:graphicData>
        </a:graphic>
      </p:graphicFrame>
      <p:sp>
        <p:nvSpPr>
          <p:cNvPr id="6" name="Text Placeholder 5"/>
          <p:cNvSpPr>
            <a:spLocks noGrp="1"/>
          </p:cNvSpPr>
          <p:nvPr>
            <p:ph type="body" sz="quarter" idx="14"/>
          </p:nvPr>
        </p:nvSpPr>
        <p:spPr>
          <a:xfrm>
            <a:off x="5111194" y="4191000"/>
            <a:ext cx="2106914" cy="914398"/>
          </a:xfrm>
        </p:spPr>
        <p:txBody>
          <a:bodyPr/>
          <a:lstStyle/>
          <a:p>
            <a:pPr algn="ctr" eaLnBrk="1" hangingPunct="1">
              <a:spcBef>
                <a:spcPct val="0"/>
              </a:spcBef>
              <a:spcAft>
                <a:spcPts val="2800"/>
              </a:spcAft>
            </a:pPr>
            <a:r>
              <a:rPr lang="en-US" altLang="en-US" sz="2400" b="1" i="0" dirty="0"/>
              <a:t>CH</a:t>
            </a:r>
            <a:r>
              <a:rPr lang="en-US" altLang="en-US" sz="2400" b="1" i="0" baseline="-25000" dirty="0"/>
              <a:t>3</a:t>
            </a:r>
            <a:r>
              <a:rPr lang="en-US" altLang="en-US" sz="2400" b="1" i="0" dirty="0"/>
              <a:t>CH</a:t>
            </a:r>
            <a:r>
              <a:rPr lang="en-US" altLang="en-US" sz="2400" b="1" i="0" baseline="-25000" dirty="0"/>
              <a:t>2</a:t>
            </a:r>
            <a:r>
              <a:rPr lang="en-US" altLang="en-US" sz="2400" b="1" i="0" dirty="0"/>
              <a:t>—SH</a:t>
            </a:r>
            <a:r>
              <a:rPr lang="en-US" altLang="en-US" sz="2400" b="1" dirty="0"/>
              <a:t> ethanethiol</a:t>
            </a:r>
            <a:endParaRPr lang="en-US" altLang="en-US" sz="2400" b="1" dirty="0">
              <a:solidFill>
                <a:srgbClr val="3366FF"/>
              </a:solidFill>
            </a:endParaRPr>
          </a:p>
        </p:txBody>
      </p:sp>
      <p:graphicFrame>
        <p:nvGraphicFramePr>
          <p:cNvPr id="7" name="Object 6">
            <a:extLst>
              <a:ext uri="{FF2B5EF4-FFF2-40B4-BE49-F238E27FC236}">
                <a16:creationId xmlns:a16="http://schemas.microsoft.com/office/drawing/2014/main" id="{9AC5FC81-EB6F-44C1-BC05-C80401B7CA29}"/>
              </a:ext>
            </a:extLst>
          </p:cNvPr>
          <p:cNvGraphicFramePr>
            <a:graphicFrameLocks noChangeAspect="1"/>
          </p:cNvGraphicFramePr>
          <p:nvPr>
            <p:extLst>
              <p:ext uri="{D42A27DB-BD31-4B8C-83A1-F6EECF244321}">
                <p14:modId xmlns:p14="http://schemas.microsoft.com/office/powerpoint/2010/main" val="3674948620"/>
              </p:ext>
            </p:extLst>
          </p:nvPr>
        </p:nvGraphicFramePr>
        <p:xfrm>
          <a:off x="5622361" y="5350420"/>
          <a:ext cx="1054100" cy="342900"/>
        </p:xfrm>
        <a:graphic>
          <a:graphicData uri="http://schemas.openxmlformats.org/presentationml/2006/ole">
            <mc:AlternateContent xmlns:mc="http://schemas.openxmlformats.org/markup-compatibility/2006">
              <mc:Choice xmlns:v="urn:schemas-microsoft-com:vml" Requires="v">
                <p:oleObj spid="_x0000_s13375" name="Equation" r:id="rId6" imgW="1054080" imgH="342720" progId="Equation.DSMT4">
                  <p:embed/>
                </p:oleObj>
              </mc:Choice>
              <mc:Fallback>
                <p:oleObj name="Equation" r:id="rId6" imgW="1054080" imgH="342720" progId="Equation.DSMT4">
                  <p:embed/>
                  <p:pic>
                    <p:nvPicPr>
                      <p:cNvPr id="0" name=""/>
                      <p:cNvPicPr/>
                      <p:nvPr/>
                    </p:nvPicPr>
                    <p:blipFill>
                      <a:blip r:embed="rId7"/>
                      <a:stretch>
                        <a:fillRect/>
                      </a:stretch>
                    </p:blipFill>
                    <p:spPr>
                      <a:xfrm>
                        <a:off x="5622361" y="5350420"/>
                        <a:ext cx="1054100" cy="342900"/>
                      </a:xfrm>
                      <a:prstGeom prst="rect">
                        <a:avLst/>
                      </a:prstGeom>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17488"/>
            <a:ext cx="8229600" cy="1143000"/>
          </a:xfrm>
        </p:spPr>
        <p:txBody>
          <a:bodyPr/>
          <a:lstStyle/>
          <a:p>
            <a:pPr eaLnBrk="1" hangingPunct="1"/>
            <a:r>
              <a:rPr lang="en-US" altLang="en-US" sz="3200" b="1" dirty="0"/>
              <a:t>14.10 Organic Compounds that Contain Sulfur (3)</a:t>
            </a:r>
          </a:p>
        </p:txBody>
      </p:sp>
      <p:sp>
        <p:nvSpPr>
          <p:cNvPr id="4" name="Text Placeholder 3"/>
          <p:cNvSpPr>
            <a:spLocks noGrp="1"/>
          </p:cNvSpPr>
          <p:nvPr>
            <p:ph type="body" sz="quarter" idx="12"/>
          </p:nvPr>
        </p:nvSpPr>
        <p:spPr>
          <a:xfrm>
            <a:off x="827379" y="1436771"/>
            <a:ext cx="6183021" cy="430129"/>
          </a:xfrm>
        </p:spPr>
        <p:txBody>
          <a:bodyPr anchor="ctr"/>
          <a:lstStyle/>
          <a:p>
            <a:r>
              <a:rPr lang="en-US" altLang="en-US" sz="2400" b="1" dirty="0"/>
              <a:t>To name a thiol in the IUPAC system:</a:t>
            </a:r>
            <a:endParaRPr lang="en-IN" sz="2400" b="1" dirty="0"/>
          </a:p>
        </p:txBody>
      </p:sp>
      <p:sp>
        <p:nvSpPr>
          <p:cNvPr id="5" name="Text Placeholder 4"/>
          <p:cNvSpPr>
            <a:spLocks noGrp="1"/>
          </p:cNvSpPr>
          <p:nvPr>
            <p:ph type="body" sz="quarter" idx="13"/>
          </p:nvPr>
        </p:nvSpPr>
        <p:spPr>
          <a:xfrm>
            <a:off x="838200" y="1981200"/>
            <a:ext cx="7919156" cy="17132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31775" indent="-231775" eaLnBrk="1" hangingPunct="1">
              <a:spcBef>
                <a:spcPct val="0"/>
              </a:spcBef>
              <a:spcAft>
                <a:spcPts val="2000"/>
              </a:spcAft>
              <a:buChar char="•"/>
            </a:pPr>
            <a:r>
              <a:rPr lang="en-US" altLang="en-US" sz="2400" b="1" dirty="0"/>
              <a:t>name the parent hydrocarbon chain as an </a:t>
            </a:r>
            <a:r>
              <a:rPr lang="en-US" altLang="en-US" sz="2400" b="1" dirty="0">
                <a:solidFill>
                  <a:srgbClr val="3366FF"/>
                </a:solidFill>
              </a:rPr>
              <a:t>alkane</a:t>
            </a:r>
          </a:p>
          <a:p>
            <a:pPr marL="231775" indent="-231775" eaLnBrk="1" hangingPunct="1">
              <a:spcBef>
                <a:spcPct val="0"/>
              </a:spcBef>
              <a:spcAft>
                <a:spcPts val="2000"/>
              </a:spcAft>
              <a:buChar char="•"/>
            </a:pPr>
            <a:r>
              <a:rPr lang="en-US" altLang="en-US" sz="2400" b="1" dirty="0"/>
              <a:t>add the suffix </a:t>
            </a:r>
            <a:r>
              <a:rPr lang="ja-JP" altLang="en-US" sz="2400" b="1" dirty="0"/>
              <a:t>“</a:t>
            </a:r>
            <a:r>
              <a:rPr lang="en-US" altLang="ja-JP" sz="2400" b="1" dirty="0"/>
              <a:t>-</a:t>
            </a:r>
            <a:r>
              <a:rPr lang="en-US" altLang="ja-JP" sz="2400" b="1" dirty="0" err="1">
                <a:solidFill>
                  <a:srgbClr val="3366FF"/>
                </a:solidFill>
              </a:rPr>
              <a:t>thiol</a:t>
            </a:r>
            <a:r>
              <a:rPr lang="ja-JP" altLang="en-US" sz="2400" b="1" dirty="0"/>
              <a:t>”</a:t>
            </a:r>
            <a:endParaRPr lang="en-IN" altLang="ja-JP" sz="2400" b="1" dirty="0"/>
          </a:p>
          <a:p>
            <a:pPr marL="231775" indent="-231775" eaLnBrk="1" hangingPunct="1">
              <a:spcBef>
                <a:spcPct val="0"/>
              </a:spcBef>
              <a:spcAft>
                <a:spcPts val="2000"/>
              </a:spcAft>
              <a:buChar char="•"/>
            </a:pPr>
            <a:r>
              <a:rPr lang="en-US" altLang="en-US" sz="2400" b="1" dirty="0"/>
              <a:t>number the chain to give the SH the </a:t>
            </a:r>
            <a:r>
              <a:rPr lang="en-US" altLang="en-US" sz="2400" b="1" dirty="0">
                <a:solidFill>
                  <a:srgbClr val="3366FF"/>
                </a:solidFill>
              </a:rPr>
              <a:t>lowest number</a:t>
            </a:r>
            <a:endParaRPr lang="en-IN" sz="2400" b="1" kern="1200" dirty="0">
              <a:latin typeface="Arial" charset="0"/>
              <a:cs typeface="+mn-cs"/>
            </a:endParaRPr>
          </a:p>
        </p:txBody>
      </p:sp>
      <p:sp>
        <p:nvSpPr>
          <p:cNvPr id="6" name="Text Placeholder 5"/>
          <p:cNvSpPr>
            <a:spLocks noGrp="1"/>
          </p:cNvSpPr>
          <p:nvPr>
            <p:ph type="body" sz="quarter" idx="14"/>
          </p:nvPr>
        </p:nvSpPr>
        <p:spPr>
          <a:xfrm>
            <a:off x="1162050" y="4476750"/>
            <a:ext cx="1582955" cy="468411"/>
          </a:xfrm>
        </p:spPr>
        <p:txBody>
          <a:bodyPr anchor="ctr"/>
          <a:lstStyle/>
          <a:p>
            <a:pPr algn="ctr"/>
            <a:r>
              <a:rPr lang="en-US" altLang="en-US" sz="2400" b="1" i="0" dirty="0"/>
              <a:t>CH</a:t>
            </a:r>
            <a:r>
              <a:rPr lang="en-US" altLang="en-US" sz="2400" b="1" i="0" baseline="-25000" dirty="0"/>
              <a:t>3</a:t>
            </a:r>
            <a:r>
              <a:rPr lang="en-US" altLang="en-US" sz="2400" b="1" i="0" dirty="0"/>
              <a:t>—SH</a:t>
            </a:r>
            <a:endParaRPr lang="en-IN" sz="2400" b="1" dirty="0"/>
          </a:p>
        </p:txBody>
      </p:sp>
      <p:sp>
        <p:nvSpPr>
          <p:cNvPr id="7" name="Text Placeholder 6"/>
          <p:cNvSpPr>
            <a:spLocks noGrp="1"/>
          </p:cNvSpPr>
          <p:nvPr>
            <p:ph type="body" sz="quarter" idx="15"/>
          </p:nvPr>
        </p:nvSpPr>
        <p:spPr>
          <a:xfrm>
            <a:off x="990600" y="5333198"/>
            <a:ext cx="2167112" cy="458002"/>
          </a:xfrm>
        </p:spPr>
        <p:txBody>
          <a:bodyPr anchor="ctr"/>
          <a:lstStyle/>
          <a:p>
            <a:r>
              <a:rPr lang="en-US" altLang="en-US" sz="2400" b="1" dirty="0"/>
              <a:t>methanethiol</a:t>
            </a:r>
            <a:endParaRPr lang="en-IN" sz="2400" b="1" dirty="0"/>
          </a:p>
        </p:txBody>
      </p:sp>
      <p:sp>
        <p:nvSpPr>
          <p:cNvPr id="8" name="Text Placeholder 7"/>
          <p:cNvSpPr>
            <a:spLocks noGrp="1"/>
          </p:cNvSpPr>
          <p:nvPr>
            <p:ph type="body" sz="quarter" idx="16"/>
          </p:nvPr>
        </p:nvSpPr>
        <p:spPr>
          <a:xfrm>
            <a:off x="5306506" y="4494998"/>
            <a:ext cx="2637344" cy="458002"/>
          </a:xfrm>
        </p:spPr>
        <p:txBody>
          <a:bodyPr anchor="ctr"/>
          <a:lstStyle/>
          <a:p>
            <a:pPr algn="ctr"/>
            <a:r>
              <a:rPr lang="en-US" altLang="en-US" sz="2400" b="1" i="0" dirty="0"/>
              <a:t>CH</a:t>
            </a:r>
            <a:r>
              <a:rPr lang="en-US" altLang="en-US" sz="2400" b="1" i="0" baseline="-25000" dirty="0"/>
              <a:t>3</a:t>
            </a:r>
            <a:r>
              <a:rPr lang="en-US" altLang="en-US" sz="2400" b="1" i="0" dirty="0"/>
              <a:t>CH</a:t>
            </a:r>
            <a:r>
              <a:rPr lang="en-US" altLang="en-US" sz="2400" b="1" i="0" baseline="-25000" dirty="0"/>
              <a:t>2</a:t>
            </a:r>
            <a:r>
              <a:rPr lang="en-US" altLang="en-US" sz="2400" b="1" i="0" dirty="0"/>
              <a:t>CH</a:t>
            </a:r>
            <a:r>
              <a:rPr lang="en-US" altLang="en-US" sz="2400" b="1" i="0" baseline="-25000" dirty="0"/>
              <a:t>2</a:t>
            </a:r>
            <a:r>
              <a:rPr lang="en-US" altLang="en-US" sz="2400" b="1" i="0" dirty="0"/>
              <a:t>—SH</a:t>
            </a:r>
            <a:endParaRPr lang="en-IN" sz="2400" b="1" dirty="0"/>
          </a:p>
        </p:txBody>
      </p:sp>
      <p:sp>
        <p:nvSpPr>
          <p:cNvPr id="9" name="Text Placeholder 8"/>
          <p:cNvSpPr>
            <a:spLocks noGrp="1"/>
          </p:cNvSpPr>
          <p:nvPr>
            <p:ph type="body" sz="quarter" idx="17"/>
          </p:nvPr>
        </p:nvSpPr>
        <p:spPr>
          <a:xfrm>
            <a:off x="5410200" y="5295900"/>
            <a:ext cx="2427967" cy="499428"/>
          </a:xfrm>
        </p:spPr>
        <p:txBody>
          <a:bodyPr anchor="ctr"/>
          <a:lstStyle/>
          <a:p>
            <a:pPr algn="ctr"/>
            <a:r>
              <a:rPr lang="en-IN" sz="2400" b="1" dirty="0"/>
              <a:t>1-propanethiol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17488"/>
            <a:ext cx="8229600" cy="1143000"/>
          </a:xfrm>
        </p:spPr>
        <p:txBody>
          <a:bodyPr/>
          <a:lstStyle/>
          <a:p>
            <a:pPr eaLnBrk="1" hangingPunct="1"/>
            <a:r>
              <a:rPr lang="en-US" altLang="en-US" sz="3200" b="1" dirty="0"/>
              <a:t>14.10 Organic Compounds that Contain Sulfur (4)</a:t>
            </a:r>
            <a:endParaRPr lang="en-US" altLang="en-US" sz="3200" dirty="0"/>
          </a:p>
        </p:txBody>
      </p:sp>
      <p:sp>
        <p:nvSpPr>
          <p:cNvPr id="2" name="Text Placeholder 1"/>
          <p:cNvSpPr>
            <a:spLocks noGrp="1"/>
          </p:cNvSpPr>
          <p:nvPr>
            <p:ph type="body" sz="quarter" idx="12"/>
          </p:nvPr>
        </p:nvSpPr>
        <p:spPr>
          <a:xfrm>
            <a:off x="1064066" y="1371600"/>
            <a:ext cx="7165534" cy="163634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spcAft>
                <a:spcPts val="3200"/>
              </a:spcAft>
            </a:pPr>
            <a:r>
              <a:rPr lang="en-US" altLang="en-US" sz="2400" b="1" dirty="0" err="1"/>
              <a:t>Thiols</a:t>
            </a:r>
            <a:r>
              <a:rPr lang="en-US" altLang="en-US" sz="2400" b="1" dirty="0"/>
              <a:t> have a characteristic </a:t>
            </a:r>
            <a:r>
              <a:rPr lang="en-US" altLang="en-US" sz="2400" b="1" dirty="0">
                <a:solidFill>
                  <a:srgbClr val="3366FF"/>
                </a:solidFill>
              </a:rPr>
              <a:t>foul odor </a:t>
            </a:r>
            <a:r>
              <a:rPr lang="en-US" altLang="en-US" sz="2400" b="1" dirty="0"/>
              <a:t>(skunk, onions, etc.)</a:t>
            </a:r>
          </a:p>
          <a:p>
            <a:pPr eaLnBrk="1" hangingPunct="1">
              <a:spcBef>
                <a:spcPct val="0"/>
              </a:spcBef>
            </a:pPr>
            <a:r>
              <a:rPr lang="en-US" altLang="en-US" sz="2400" b="1" dirty="0"/>
              <a:t>They can be </a:t>
            </a:r>
            <a:r>
              <a:rPr lang="en-US" altLang="en-US" sz="2400" b="1" dirty="0">
                <a:solidFill>
                  <a:srgbClr val="3366FF"/>
                </a:solidFill>
              </a:rPr>
              <a:t>oxidized</a:t>
            </a:r>
            <a:r>
              <a:rPr lang="en-US" altLang="en-US" sz="2400" b="1" dirty="0">
                <a:solidFill>
                  <a:srgbClr val="3333FF"/>
                </a:solidFill>
              </a:rPr>
              <a:t> </a:t>
            </a:r>
            <a:r>
              <a:rPr lang="en-US" altLang="en-US" sz="2400" b="1" dirty="0"/>
              <a:t>to </a:t>
            </a:r>
            <a:r>
              <a:rPr lang="en-US" altLang="en-US" sz="2400" b="1" dirty="0">
                <a:solidFill>
                  <a:srgbClr val="3366FF"/>
                </a:solidFill>
              </a:rPr>
              <a:t>disulfides</a:t>
            </a:r>
            <a:r>
              <a:rPr lang="en-US" altLang="en-US" sz="2400" b="1" dirty="0"/>
              <a:t>.</a:t>
            </a:r>
            <a:endParaRPr lang="en-IN" sz="2400" b="1" kern="1200" dirty="0">
              <a:latin typeface="Arial" charset="0"/>
              <a:cs typeface="+mn-cs"/>
            </a:endParaRPr>
          </a:p>
        </p:txBody>
      </p:sp>
      <p:pic>
        <p:nvPicPr>
          <p:cNvPr id="53254" name="Picture 9" descr="Thiols are oxidized to disulfides compounds that contain a sulfur–sulfur bond. This is an oxidation reaction because two hydrogen atoms are removed in forming the disulf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33800"/>
            <a:ext cx="88392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17488"/>
            <a:ext cx="8229600" cy="1143000"/>
          </a:xfrm>
        </p:spPr>
        <p:txBody>
          <a:bodyPr/>
          <a:lstStyle/>
          <a:p>
            <a:pPr eaLnBrk="1" hangingPunct="1"/>
            <a:r>
              <a:rPr lang="en-US" altLang="en-US" sz="3200" b="1" dirty="0"/>
              <a:t>14.10 Organic Compounds that Contain Sulfur (5)</a:t>
            </a:r>
          </a:p>
        </p:txBody>
      </p:sp>
      <p:sp>
        <p:nvSpPr>
          <p:cNvPr id="2" name="Text Placeholder 1"/>
          <p:cNvSpPr>
            <a:spLocks noGrp="1"/>
          </p:cNvSpPr>
          <p:nvPr>
            <p:ph type="body" sz="quarter" idx="12"/>
          </p:nvPr>
        </p:nvSpPr>
        <p:spPr>
          <a:xfrm>
            <a:off x="1066800" y="1619250"/>
            <a:ext cx="7450149" cy="1227208"/>
          </a:xfrm>
        </p:spPr>
        <p:txBody>
          <a:bodyPr/>
          <a:lstStyle/>
          <a:p>
            <a:r>
              <a:rPr lang="en-US" altLang="en-US" sz="2400" b="1" dirty="0"/>
              <a:t>The disulfides can be </a:t>
            </a:r>
            <a:r>
              <a:rPr lang="en-US" altLang="en-US" sz="2400" b="1" dirty="0">
                <a:solidFill>
                  <a:srgbClr val="3366FF"/>
                </a:solidFill>
              </a:rPr>
              <a:t>converted back to </a:t>
            </a:r>
            <a:r>
              <a:rPr lang="en-US" altLang="en-US" sz="2400" b="1" dirty="0" err="1">
                <a:solidFill>
                  <a:srgbClr val="3366FF"/>
                </a:solidFill>
              </a:rPr>
              <a:t>thiols</a:t>
            </a:r>
            <a:r>
              <a:rPr lang="en-US" altLang="en-US" sz="2400" b="1" dirty="0">
                <a:solidFill>
                  <a:srgbClr val="3366FF"/>
                </a:solidFill>
              </a:rPr>
              <a:t> </a:t>
            </a:r>
            <a:r>
              <a:rPr lang="en-US" altLang="en-US" sz="2400" b="1" dirty="0"/>
              <a:t>with a reducing agent, [H], through a </a:t>
            </a:r>
            <a:r>
              <a:rPr lang="en-US" altLang="en-US" sz="2400" b="1" dirty="0">
                <a:solidFill>
                  <a:srgbClr val="3366FF"/>
                </a:solidFill>
              </a:rPr>
              <a:t>reduction reaction</a:t>
            </a:r>
            <a:r>
              <a:rPr lang="en-US" altLang="en-US" sz="2400" b="1" dirty="0"/>
              <a:t>.</a:t>
            </a:r>
            <a:endParaRPr lang="en-IN" sz="2400" b="1" dirty="0"/>
          </a:p>
        </p:txBody>
      </p:sp>
      <p:pic>
        <p:nvPicPr>
          <p:cNvPr id="58373" name="Picture 8" descr="Disulfides can also be converted back to thiols with a reducing agent. The symbol for a general reducing agent is [H], since hydrogen atoms are often added to a molecule during re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3429000"/>
            <a:ext cx="8405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19218"/>
            <a:ext cx="8229600" cy="1143000"/>
          </a:xfrm>
        </p:spPr>
        <p:txBody>
          <a:bodyPr/>
          <a:lstStyle/>
          <a:p>
            <a:pPr eaLnBrk="1" hangingPunct="1"/>
            <a:r>
              <a:rPr lang="en-US" altLang="en-US" sz="3200" b="1" dirty="0"/>
              <a:t>14.10 Organic Compounds that Contain Sulfur (6)</a:t>
            </a:r>
            <a:endParaRPr lang="en-US" altLang="en-US" sz="3200" dirty="0"/>
          </a:p>
        </p:txBody>
      </p:sp>
      <p:sp>
        <p:nvSpPr>
          <p:cNvPr id="2" name="Text Placeholder 1"/>
          <p:cNvSpPr>
            <a:spLocks noGrp="1"/>
          </p:cNvSpPr>
          <p:nvPr>
            <p:ph type="body" sz="quarter" idx="12"/>
          </p:nvPr>
        </p:nvSpPr>
        <p:spPr>
          <a:xfrm>
            <a:off x="1066800" y="1390650"/>
            <a:ext cx="7334041" cy="838200"/>
          </a:xfrm>
        </p:spPr>
        <p:txBody>
          <a:bodyPr/>
          <a:lstStyle/>
          <a:p>
            <a:r>
              <a:rPr lang="en-US" altLang="en-US" sz="2400" b="1" dirty="0"/>
              <a:t>To make straight hair curly, the disulfide bonds holding the hair proteins together are </a:t>
            </a:r>
            <a:r>
              <a:rPr lang="en-US" altLang="en-US" sz="2400" b="1" dirty="0">
                <a:solidFill>
                  <a:srgbClr val="3366FF"/>
                </a:solidFill>
              </a:rPr>
              <a:t>reduced</a:t>
            </a:r>
            <a:r>
              <a:rPr lang="en-US" altLang="en-US" sz="2400" b="1" dirty="0"/>
              <a:t>.</a:t>
            </a:r>
            <a:endParaRPr lang="en-IN" sz="2400" b="1" dirty="0"/>
          </a:p>
        </p:txBody>
      </p:sp>
      <p:pic>
        <p:nvPicPr>
          <p:cNvPr id="59399" name="Picture 10" descr="s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408238"/>
            <a:ext cx="857091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1066800" y="4495800"/>
            <a:ext cx="7162800" cy="811378"/>
          </a:xfrm>
        </p:spPr>
        <p:txBody>
          <a:bodyPr/>
          <a:lstStyle/>
          <a:p>
            <a:r>
              <a:rPr lang="en-US" altLang="en-US" sz="2400" b="1" dirty="0"/>
              <a:t>The hair is then turned around </a:t>
            </a:r>
            <a:r>
              <a:rPr lang="en-US" altLang="en-US" sz="2400" b="1" dirty="0">
                <a:solidFill>
                  <a:srgbClr val="3366FF"/>
                </a:solidFill>
              </a:rPr>
              <a:t>curlers</a:t>
            </a:r>
            <a:r>
              <a:rPr lang="en-US" altLang="en-US" sz="2400" b="1" dirty="0"/>
              <a:t>, and an </a:t>
            </a:r>
            <a:r>
              <a:rPr lang="en-US" altLang="en-US" sz="2400" b="1" dirty="0">
                <a:solidFill>
                  <a:srgbClr val="3366FF"/>
                </a:solidFill>
              </a:rPr>
              <a:t>oxidizing agent </a:t>
            </a:r>
            <a:r>
              <a:rPr lang="en-US" altLang="en-US" sz="2400" b="1" dirty="0"/>
              <a:t>is applied.</a:t>
            </a:r>
            <a:endParaRPr lang="en-IN" sz="2400" b="1" dirty="0"/>
          </a:p>
        </p:txBody>
      </p:sp>
      <p:sp>
        <p:nvSpPr>
          <p:cNvPr id="4" name="Text Placeholder 3"/>
          <p:cNvSpPr>
            <a:spLocks noGrp="1"/>
          </p:cNvSpPr>
          <p:nvPr>
            <p:ph type="body" sz="quarter" idx="14"/>
          </p:nvPr>
        </p:nvSpPr>
        <p:spPr>
          <a:xfrm>
            <a:off x="1066800" y="5475731"/>
            <a:ext cx="7334041" cy="829819"/>
          </a:xfrm>
        </p:spPr>
        <p:txBody>
          <a:bodyPr/>
          <a:lstStyle/>
          <a:p>
            <a:r>
              <a:rPr lang="en-US" altLang="en-US" sz="2400" b="1" dirty="0"/>
              <a:t>This </a:t>
            </a:r>
            <a:r>
              <a:rPr lang="en-US" altLang="en-US" sz="2400" b="1" dirty="0">
                <a:solidFill>
                  <a:srgbClr val="3366FF"/>
                </a:solidFill>
              </a:rPr>
              <a:t>re-forms the disulfide bonds </a:t>
            </a:r>
            <a:r>
              <a:rPr lang="en-US" altLang="en-US" sz="2400" b="1" dirty="0"/>
              <a:t>in the hair, now giving it a curly appearance.</a:t>
            </a:r>
            <a:endParaRPr lang="en-IN"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27" y="301407"/>
            <a:ext cx="8962931" cy="613881"/>
          </a:xfrm>
        </p:spPr>
        <p:txBody>
          <a:bodyPr/>
          <a:lstStyle/>
          <a:p>
            <a:r>
              <a:rPr lang="en-US" altLang="en-US" sz="3200" b="1" dirty="0"/>
              <a:t>14.2 Structure and Properties of Alcohols (2)</a:t>
            </a:r>
            <a:endParaRPr lang="en-IN" sz="3200" dirty="0"/>
          </a:p>
        </p:txBody>
      </p:sp>
      <p:sp>
        <p:nvSpPr>
          <p:cNvPr id="2" name="Text Placeholder 1"/>
          <p:cNvSpPr>
            <a:spLocks noGrp="1"/>
          </p:cNvSpPr>
          <p:nvPr>
            <p:ph type="body" sz="quarter" idx="12"/>
          </p:nvPr>
        </p:nvSpPr>
        <p:spPr>
          <a:xfrm>
            <a:off x="4572000" y="1695450"/>
            <a:ext cx="4392816" cy="5578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eaLnBrk="1" hangingPunct="1">
              <a:spcBef>
                <a:spcPct val="0"/>
              </a:spcBef>
            </a:pPr>
            <a:r>
              <a:rPr lang="en-US" altLang="en-US" sz="2400" b="1" dirty="0"/>
              <a:t>A </a:t>
            </a:r>
            <a:r>
              <a:rPr lang="en-US" altLang="en-US" sz="2400" b="1" dirty="0">
                <a:solidFill>
                  <a:srgbClr val="3366FF"/>
                </a:solidFill>
              </a:rPr>
              <a:t>secondary </a:t>
            </a:r>
            <a:endParaRPr lang="en-IN" sz="2400" b="1" kern="1200" dirty="0">
              <a:cs typeface="+mn-cs"/>
            </a:endParaRPr>
          </a:p>
        </p:txBody>
      </p:sp>
      <p:graphicFrame>
        <p:nvGraphicFramePr>
          <p:cNvPr id="42" name="Object 41">
            <a:extLst>
              <a:ext uri="{FF2B5EF4-FFF2-40B4-BE49-F238E27FC236}">
                <a16:creationId xmlns:a16="http://schemas.microsoft.com/office/drawing/2014/main" id="{D00A948B-CCE0-41D3-A187-7E4F56F85425}"/>
              </a:ext>
            </a:extLst>
          </p:cNvPr>
          <p:cNvGraphicFramePr>
            <a:graphicFrameLocks noChangeAspect="1"/>
          </p:cNvGraphicFramePr>
          <p:nvPr>
            <p:extLst>
              <p:ext uri="{D42A27DB-BD31-4B8C-83A1-F6EECF244321}">
                <p14:modId xmlns:p14="http://schemas.microsoft.com/office/powerpoint/2010/main" val="2538910441"/>
              </p:ext>
            </p:extLst>
          </p:nvPr>
        </p:nvGraphicFramePr>
        <p:xfrm>
          <a:off x="6547741" y="1738660"/>
          <a:ext cx="546100" cy="431800"/>
        </p:xfrm>
        <a:graphic>
          <a:graphicData uri="http://schemas.openxmlformats.org/presentationml/2006/ole">
            <mc:AlternateContent xmlns:mc="http://schemas.openxmlformats.org/markup-compatibility/2006">
              <mc:Choice xmlns:v="urn:schemas-microsoft-com:vml" Requires="v">
                <p:oleObj spid="_x0000_s2118" name="Equation" r:id="rId4" imgW="545760" imgH="431640" progId="Equation.DSMT4">
                  <p:embed/>
                </p:oleObj>
              </mc:Choice>
              <mc:Fallback>
                <p:oleObj name="Equation" r:id="rId4" imgW="545760" imgH="431640" progId="Equation.DSMT4">
                  <p:embed/>
                  <p:pic>
                    <p:nvPicPr>
                      <p:cNvPr id="0" name=""/>
                      <p:cNvPicPr/>
                      <p:nvPr/>
                    </p:nvPicPr>
                    <p:blipFill>
                      <a:blip r:embed="rId5"/>
                      <a:stretch>
                        <a:fillRect/>
                      </a:stretch>
                    </p:blipFill>
                    <p:spPr>
                      <a:xfrm>
                        <a:off x="6547741" y="1738660"/>
                        <a:ext cx="546100" cy="431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69CB637-F192-4DD2-99B5-60EEA428D59F}"/>
              </a:ext>
            </a:extLst>
          </p:cNvPr>
          <p:cNvSpPr>
            <a:spLocks noGrp="1"/>
          </p:cNvSpPr>
          <p:nvPr>
            <p:ph sz="quarter" idx="21"/>
          </p:nvPr>
        </p:nvSpPr>
        <p:spPr>
          <a:xfrm>
            <a:off x="7047365" y="1703465"/>
            <a:ext cx="1995433" cy="535440"/>
          </a:xfrm>
        </p:spPr>
        <p:txBody>
          <a:bodyPr/>
          <a:lstStyle/>
          <a:p>
            <a:pPr marL="0" indent="0">
              <a:buNone/>
            </a:pPr>
            <a:r>
              <a:rPr lang="en-US" altLang="en-US" sz="2400" b="1" dirty="0">
                <a:solidFill>
                  <a:prstClr val="black"/>
                </a:solidFill>
              </a:rPr>
              <a:t>alcohol has</a:t>
            </a:r>
            <a:endParaRPr lang="en-US" dirty="0"/>
          </a:p>
        </p:txBody>
      </p:sp>
      <p:sp>
        <p:nvSpPr>
          <p:cNvPr id="39" name="Content Placeholder 38">
            <a:extLst>
              <a:ext uri="{FF2B5EF4-FFF2-40B4-BE49-F238E27FC236}">
                <a16:creationId xmlns:a16="http://schemas.microsoft.com/office/drawing/2014/main" id="{CE389A9E-3574-4DA6-96DB-C1B65E1E27BC}"/>
              </a:ext>
            </a:extLst>
          </p:cNvPr>
          <p:cNvSpPr>
            <a:spLocks noGrp="1"/>
          </p:cNvSpPr>
          <p:nvPr>
            <p:ph sz="quarter" idx="23"/>
          </p:nvPr>
        </p:nvSpPr>
        <p:spPr>
          <a:xfrm>
            <a:off x="4572000" y="2058820"/>
            <a:ext cx="4497582" cy="817563"/>
          </a:xfrm>
        </p:spPr>
        <p:txBody>
          <a:bodyPr/>
          <a:lstStyle/>
          <a:p>
            <a:pPr marL="0" indent="0">
              <a:buNone/>
            </a:pPr>
            <a:r>
              <a:rPr lang="en-US" altLang="en-US" sz="2400" b="1" dirty="0">
                <a:solidFill>
                  <a:prstClr val="black"/>
                </a:solidFill>
              </a:rPr>
              <a:t>an OH group on a C bonded only to </a:t>
            </a:r>
            <a:r>
              <a:rPr lang="en-US" altLang="en-US" sz="2400" b="1" dirty="0">
                <a:solidFill>
                  <a:srgbClr val="3366FF"/>
                </a:solidFill>
              </a:rPr>
              <a:t>2 C atoms</a:t>
            </a:r>
            <a:r>
              <a:rPr lang="en-US" altLang="en-US" sz="2400" b="1" dirty="0">
                <a:solidFill>
                  <a:prstClr val="black"/>
                </a:solidFill>
              </a:rPr>
              <a:t>.</a:t>
            </a:r>
            <a:endParaRPr lang="en-US" dirty="0"/>
          </a:p>
        </p:txBody>
      </p:sp>
      <p:pic>
        <p:nvPicPr>
          <p:cNvPr id="7" name="Picture 6" descr="Structure of a secondary (2°) alcohol that has an OH group on a carbon bonded to two carbons.">
            <a:extLst>
              <a:ext uri="{FF2B5EF4-FFF2-40B4-BE49-F238E27FC236}">
                <a16:creationId xmlns:a16="http://schemas.microsoft.com/office/drawing/2014/main" id="{065513C4-1BE3-4993-AAA6-8725483BCC3E}"/>
              </a:ext>
            </a:extLst>
          </p:cNvPr>
          <p:cNvPicPr>
            <a:picLocks noChangeAspect="1"/>
          </p:cNvPicPr>
          <p:nvPr/>
        </p:nvPicPr>
        <p:blipFill>
          <a:blip r:embed="rId6"/>
          <a:stretch>
            <a:fillRect/>
          </a:stretch>
        </p:blipFill>
        <p:spPr>
          <a:xfrm>
            <a:off x="1074420" y="1777752"/>
            <a:ext cx="2492749" cy="2066881"/>
          </a:xfrm>
          <a:prstGeom prst="rect">
            <a:avLst/>
          </a:prstGeom>
        </p:spPr>
      </p:pic>
      <p:sp>
        <p:nvSpPr>
          <p:cNvPr id="4" name="Text Placeholder 3"/>
          <p:cNvSpPr>
            <a:spLocks noGrp="1"/>
          </p:cNvSpPr>
          <p:nvPr>
            <p:ph type="body" sz="quarter" idx="14"/>
          </p:nvPr>
        </p:nvSpPr>
        <p:spPr>
          <a:xfrm>
            <a:off x="4572000" y="4495622"/>
            <a:ext cx="4264309" cy="4628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eaLnBrk="1" hangingPunct="1">
              <a:spcBef>
                <a:spcPct val="0"/>
              </a:spcBef>
            </a:pPr>
            <a:r>
              <a:rPr lang="en-US" altLang="en-US" sz="2400" b="1" dirty="0"/>
              <a:t>A </a:t>
            </a:r>
            <a:r>
              <a:rPr lang="en-US" altLang="en-US" sz="2400" b="1" dirty="0">
                <a:solidFill>
                  <a:srgbClr val="3366FF"/>
                </a:solidFill>
              </a:rPr>
              <a:t>tertiary </a:t>
            </a:r>
            <a:endParaRPr lang="en-IN" sz="2400" b="1" kern="1200" dirty="0">
              <a:cs typeface="+mn-cs"/>
            </a:endParaRPr>
          </a:p>
        </p:txBody>
      </p:sp>
      <p:graphicFrame>
        <p:nvGraphicFramePr>
          <p:cNvPr id="43" name="Object 42">
            <a:extLst>
              <a:ext uri="{FF2B5EF4-FFF2-40B4-BE49-F238E27FC236}">
                <a16:creationId xmlns:a16="http://schemas.microsoft.com/office/drawing/2014/main" id="{5F8F061F-6743-4956-A83E-6D71A9D4A8BA}"/>
              </a:ext>
            </a:extLst>
          </p:cNvPr>
          <p:cNvGraphicFramePr>
            <a:graphicFrameLocks noChangeAspect="1"/>
          </p:cNvGraphicFramePr>
          <p:nvPr>
            <p:extLst>
              <p:ext uri="{D42A27DB-BD31-4B8C-83A1-F6EECF244321}">
                <p14:modId xmlns:p14="http://schemas.microsoft.com/office/powerpoint/2010/main" val="297299212"/>
              </p:ext>
            </p:extLst>
          </p:nvPr>
        </p:nvGraphicFramePr>
        <p:xfrm>
          <a:off x="6037580" y="4526679"/>
          <a:ext cx="546100" cy="431800"/>
        </p:xfrm>
        <a:graphic>
          <a:graphicData uri="http://schemas.openxmlformats.org/presentationml/2006/ole">
            <mc:AlternateContent xmlns:mc="http://schemas.openxmlformats.org/markup-compatibility/2006">
              <mc:Choice xmlns:v="urn:schemas-microsoft-com:vml" Requires="v">
                <p:oleObj spid="_x0000_s2119" name="Equation" r:id="rId7" imgW="545760" imgH="431640" progId="Equation.DSMT4">
                  <p:embed/>
                </p:oleObj>
              </mc:Choice>
              <mc:Fallback>
                <p:oleObj name="Equation" r:id="rId7" imgW="545760" imgH="431640" progId="Equation.DSMT4">
                  <p:embed/>
                  <p:pic>
                    <p:nvPicPr>
                      <p:cNvPr id="0" name=""/>
                      <p:cNvPicPr/>
                      <p:nvPr/>
                    </p:nvPicPr>
                    <p:blipFill>
                      <a:blip r:embed="rId8"/>
                      <a:stretch>
                        <a:fillRect/>
                      </a:stretch>
                    </p:blipFill>
                    <p:spPr>
                      <a:xfrm>
                        <a:off x="6037580" y="4526679"/>
                        <a:ext cx="546100" cy="43180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5296EC36-994A-4F19-89E5-09F329435CD9}"/>
              </a:ext>
            </a:extLst>
          </p:cNvPr>
          <p:cNvSpPr>
            <a:spLocks noGrp="1"/>
          </p:cNvSpPr>
          <p:nvPr>
            <p:ph sz="quarter" idx="22"/>
          </p:nvPr>
        </p:nvSpPr>
        <p:spPr>
          <a:xfrm>
            <a:off x="6553200" y="4495621"/>
            <a:ext cx="1889255" cy="442932"/>
          </a:xfrm>
        </p:spPr>
        <p:txBody>
          <a:bodyPr/>
          <a:lstStyle/>
          <a:p>
            <a:pPr marL="0" indent="0">
              <a:buNone/>
            </a:pPr>
            <a:r>
              <a:rPr lang="en-US" altLang="en-US" sz="2400" b="1" dirty="0">
                <a:solidFill>
                  <a:prstClr val="black"/>
                </a:solidFill>
              </a:rPr>
              <a:t>alcohol has</a:t>
            </a:r>
            <a:endParaRPr lang="en-US" dirty="0"/>
          </a:p>
        </p:txBody>
      </p:sp>
      <p:sp>
        <p:nvSpPr>
          <p:cNvPr id="41" name="Content Placeholder 40">
            <a:extLst>
              <a:ext uri="{FF2B5EF4-FFF2-40B4-BE49-F238E27FC236}">
                <a16:creationId xmlns:a16="http://schemas.microsoft.com/office/drawing/2014/main" id="{AB5B2E1A-33BF-4E68-8AE5-07473F403207}"/>
              </a:ext>
            </a:extLst>
          </p:cNvPr>
          <p:cNvSpPr>
            <a:spLocks noGrp="1"/>
          </p:cNvSpPr>
          <p:nvPr>
            <p:ph sz="quarter" idx="24"/>
          </p:nvPr>
        </p:nvSpPr>
        <p:spPr>
          <a:xfrm>
            <a:off x="4576572" y="4863544"/>
            <a:ext cx="4259737" cy="817563"/>
          </a:xfrm>
        </p:spPr>
        <p:txBody>
          <a:bodyPr/>
          <a:lstStyle/>
          <a:p>
            <a:pPr marL="0" indent="0">
              <a:buNone/>
            </a:pPr>
            <a:r>
              <a:rPr lang="en-US" altLang="en-US" sz="2400" b="1" dirty="0">
                <a:solidFill>
                  <a:prstClr val="black"/>
                </a:solidFill>
              </a:rPr>
              <a:t>an OH group on a C bonded only to </a:t>
            </a:r>
            <a:r>
              <a:rPr lang="en-US" altLang="en-US" sz="2400" b="1" dirty="0">
                <a:solidFill>
                  <a:srgbClr val="3366FF"/>
                </a:solidFill>
              </a:rPr>
              <a:t>3 C atoms</a:t>
            </a:r>
            <a:r>
              <a:rPr lang="en-US" altLang="en-US" sz="2400" b="1" dirty="0">
                <a:solidFill>
                  <a:prstClr val="black"/>
                </a:solidFill>
              </a:rPr>
              <a:t>.</a:t>
            </a:r>
            <a:endParaRPr lang="en-US" dirty="0"/>
          </a:p>
        </p:txBody>
      </p:sp>
      <p:pic>
        <p:nvPicPr>
          <p:cNvPr id="10" name="Picture 9" descr="Structure of a tertiary  (3°) alcohol that has an OH group on a carbon bonded to three carbons.">
            <a:extLst>
              <a:ext uri="{FF2B5EF4-FFF2-40B4-BE49-F238E27FC236}">
                <a16:creationId xmlns:a16="http://schemas.microsoft.com/office/drawing/2014/main" id="{FDE950B6-3BEA-411F-B776-82C73193ECC7}"/>
              </a:ext>
            </a:extLst>
          </p:cNvPr>
          <p:cNvPicPr>
            <a:picLocks noChangeAspect="1"/>
          </p:cNvPicPr>
          <p:nvPr/>
        </p:nvPicPr>
        <p:blipFill>
          <a:blip r:embed="rId9"/>
          <a:stretch>
            <a:fillRect/>
          </a:stretch>
        </p:blipFill>
        <p:spPr>
          <a:xfrm>
            <a:off x="918030" y="4105849"/>
            <a:ext cx="2781082" cy="23566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234221"/>
            <a:ext cx="8962931" cy="732362"/>
          </a:xfrm>
        </p:spPr>
        <p:txBody>
          <a:bodyPr/>
          <a:lstStyle/>
          <a:p>
            <a:r>
              <a:rPr lang="en-US" altLang="en-US" sz="3200" b="1" dirty="0"/>
              <a:t>14.2 Structure and Properties of Alcohols (3)</a:t>
            </a:r>
            <a:endParaRPr lang="en-IN" sz="3200" dirty="0"/>
          </a:p>
        </p:txBody>
      </p:sp>
      <p:sp>
        <p:nvSpPr>
          <p:cNvPr id="3" name="Text Placeholder 2"/>
          <p:cNvSpPr>
            <a:spLocks noGrp="1"/>
          </p:cNvSpPr>
          <p:nvPr>
            <p:ph type="body" sz="quarter" idx="12"/>
          </p:nvPr>
        </p:nvSpPr>
        <p:spPr>
          <a:xfrm>
            <a:off x="1006366" y="1416268"/>
            <a:ext cx="7481455" cy="838200"/>
          </a:xfrm>
        </p:spPr>
        <p:txBody>
          <a:bodyPr/>
          <a:lstStyle/>
          <a:p>
            <a:r>
              <a:rPr lang="en-US" altLang="en-US" sz="2400" b="1" dirty="0"/>
              <a:t>An alcohol contains an O atom with a </a:t>
            </a:r>
            <a:r>
              <a:rPr lang="en-US" altLang="en-US" sz="2400" b="1" dirty="0">
                <a:solidFill>
                  <a:srgbClr val="3366FF"/>
                </a:solidFill>
              </a:rPr>
              <a:t>bent</a:t>
            </a:r>
            <a:r>
              <a:rPr lang="en-US" altLang="en-US" sz="2400" b="1" dirty="0">
                <a:solidFill>
                  <a:srgbClr val="3333FF"/>
                </a:solidFill>
              </a:rPr>
              <a:t> </a:t>
            </a:r>
            <a:r>
              <a:rPr lang="en-US" altLang="en-US" sz="2400" b="1" dirty="0"/>
              <a:t>shape like </a:t>
            </a:r>
            <a:r>
              <a:rPr lang="en-US" altLang="en-US" sz="2400" b="1" i="0" dirty="0"/>
              <a:t>H</a:t>
            </a:r>
            <a:r>
              <a:rPr lang="en-US" altLang="en-US" sz="2400" b="1" i="0" baseline="-25000" dirty="0"/>
              <a:t>2</a:t>
            </a:r>
            <a:r>
              <a:rPr lang="en-US" altLang="en-US" sz="2400" b="1" i="0" dirty="0"/>
              <a:t>O</a:t>
            </a:r>
            <a:r>
              <a:rPr lang="en-US" altLang="en-US" sz="2400" b="1" dirty="0"/>
              <a:t>, with a bond angle of </a:t>
            </a:r>
            <a:endParaRPr lang="en-IN" sz="2400" b="1" dirty="0"/>
          </a:p>
        </p:txBody>
      </p:sp>
      <p:graphicFrame>
        <p:nvGraphicFramePr>
          <p:cNvPr id="5" name="Object 4">
            <a:extLst>
              <a:ext uri="{FF2B5EF4-FFF2-40B4-BE49-F238E27FC236}">
                <a16:creationId xmlns:a16="http://schemas.microsoft.com/office/drawing/2014/main" id="{DC94E1E6-5AA3-44E8-B1DA-F45FB4E055CD}"/>
              </a:ext>
            </a:extLst>
          </p:cNvPr>
          <p:cNvGraphicFramePr>
            <a:graphicFrameLocks noChangeAspect="1"/>
          </p:cNvGraphicFramePr>
          <p:nvPr>
            <p:extLst>
              <p:ext uri="{D42A27DB-BD31-4B8C-83A1-F6EECF244321}">
                <p14:modId xmlns:p14="http://schemas.microsoft.com/office/powerpoint/2010/main" val="4070324109"/>
              </p:ext>
            </p:extLst>
          </p:nvPr>
        </p:nvGraphicFramePr>
        <p:xfrm>
          <a:off x="5483860" y="1881088"/>
          <a:ext cx="889000" cy="279400"/>
        </p:xfrm>
        <a:graphic>
          <a:graphicData uri="http://schemas.openxmlformats.org/presentationml/2006/ole">
            <mc:AlternateContent xmlns:mc="http://schemas.openxmlformats.org/markup-compatibility/2006">
              <mc:Choice xmlns:v="urn:schemas-microsoft-com:vml" Requires="v">
                <p:oleObj spid="_x0000_s3109" name="Equation" r:id="rId4" imgW="888840" imgH="279360" progId="Equation.DSMT4">
                  <p:embed/>
                </p:oleObj>
              </mc:Choice>
              <mc:Fallback>
                <p:oleObj name="Equation" r:id="rId4" imgW="888840" imgH="279360" progId="Equation.DSMT4">
                  <p:embed/>
                  <p:pic>
                    <p:nvPicPr>
                      <p:cNvPr id="0" name=""/>
                      <p:cNvPicPr/>
                      <p:nvPr/>
                    </p:nvPicPr>
                    <p:blipFill>
                      <a:blip r:embed="rId5"/>
                      <a:stretch>
                        <a:fillRect/>
                      </a:stretch>
                    </p:blipFill>
                    <p:spPr>
                      <a:xfrm>
                        <a:off x="5483860" y="1881088"/>
                        <a:ext cx="889000" cy="279400"/>
                      </a:xfrm>
                      <a:prstGeom prst="rect">
                        <a:avLst/>
                      </a:prstGeom>
                    </p:spPr>
                  </p:pic>
                </p:oleObj>
              </mc:Fallback>
            </mc:AlternateContent>
          </a:graphicData>
        </a:graphic>
      </p:graphicFrame>
      <p:pic>
        <p:nvPicPr>
          <p:cNvPr id="8198" name="Picture 13" descr="Methanol contains an oxygen atom surrounded by two groups (H and CH3)  and two lone pairs of electrons, giving the oxygen atom a bent shape like H2O and a bond angle of 10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514600"/>
            <a:ext cx="32194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990600" y="4081188"/>
            <a:ext cx="7231041" cy="811378"/>
          </a:xfrm>
        </p:spPr>
        <p:txBody>
          <a:bodyPr/>
          <a:lstStyle/>
          <a:p>
            <a:r>
              <a:rPr lang="en-US" altLang="en-US" sz="2400" b="1" dirty="0"/>
              <a:t>Alcohols have two polar bonds, C—O and O—H, with a bent shape, therefore it has a </a:t>
            </a:r>
            <a:r>
              <a:rPr lang="en-US" altLang="en-US" sz="2400" b="1" dirty="0">
                <a:solidFill>
                  <a:srgbClr val="3366FF"/>
                </a:solidFill>
              </a:rPr>
              <a:t>net dipole</a:t>
            </a:r>
            <a:r>
              <a:rPr lang="en-US" altLang="en-US" sz="2400" b="1" dirty="0"/>
              <a:t>.</a:t>
            </a:r>
            <a:endParaRPr lang="en-IN" sz="2400" b="1" dirty="0"/>
          </a:p>
        </p:txBody>
      </p:sp>
      <p:pic>
        <p:nvPicPr>
          <p:cNvPr id="7175" name="Picture 14" descr="It has two polar bonds: a polar carbon oxygen bond where the electrons are pulled away from carbon towards oxygen and a polar oxygen hydrogen bond where the electrons are pulled away from hydrogen towards oxygen. Both dipoles reinforce, therefore, it is a polar molecule. The direction of polarity in a bond is indicated by an arrow, with the head of the arrow pointing towards the more electronegative element. The tail of the arrow, with a perpendicular line drawn through it, is drawn at the less electronegative element. The net dipole is shown as an upward arr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5111750"/>
            <a:ext cx="28956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41305"/>
            <a:ext cx="8874189" cy="736590"/>
          </a:xfrm>
        </p:spPr>
        <p:txBody>
          <a:bodyPr/>
          <a:lstStyle/>
          <a:p>
            <a:r>
              <a:rPr lang="en-US" altLang="en-US" sz="3200" b="1" dirty="0"/>
              <a:t>14.2 Structure and Properties of Alcohols (4)</a:t>
            </a:r>
            <a:endParaRPr lang="en-IN" sz="3200" dirty="0"/>
          </a:p>
        </p:txBody>
      </p:sp>
      <p:sp>
        <p:nvSpPr>
          <p:cNvPr id="3" name="Text Placeholder 2"/>
          <p:cNvSpPr>
            <a:spLocks noGrp="1"/>
          </p:cNvSpPr>
          <p:nvPr>
            <p:ph type="body" sz="quarter" idx="12"/>
          </p:nvPr>
        </p:nvSpPr>
        <p:spPr>
          <a:xfrm>
            <a:off x="988293" y="1419226"/>
            <a:ext cx="7631832" cy="1189038"/>
          </a:xfrm>
        </p:spPr>
        <p:txBody>
          <a:bodyPr/>
          <a:lstStyle/>
          <a:p>
            <a:r>
              <a:rPr lang="en-US" altLang="en-US" sz="2400" b="1" dirty="0"/>
              <a:t>Alcohols have an H atom bonded to an O atom, making them capable of </a:t>
            </a:r>
            <a:r>
              <a:rPr lang="en-US" altLang="en-US" sz="2400" b="1" dirty="0">
                <a:solidFill>
                  <a:srgbClr val="3366FF"/>
                </a:solidFill>
              </a:rPr>
              <a:t>intermolecular hydrogen bonding</a:t>
            </a:r>
            <a:r>
              <a:rPr lang="en-US" altLang="en-US" sz="2400" b="1" dirty="0"/>
              <a:t>.</a:t>
            </a:r>
            <a:endParaRPr lang="en-IN" sz="2400" b="1" dirty="0"/>
          </a:p>
        </p:txBody>
      </p:sp>
      <p:pic>
        <p:nvPicPr>
          <p:cNvPr id="9222" name="Picture 10" descr="Intermolecular hydrogen bonding between two methanol molecules due to the presence of H bonded to 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5600"/>
            <a:ext cx="618172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993668" y="4800110"/>
            <a:ext cx="7407382" cy="1187940"/>
          </a:xfrm>
        </p:spPr>
        <p:txBody>
          <a:bodyPr/>
          <a:lstStyle/>
          <a:p>
            <a:r>
              <a:rPr lang="en-US" altLang="en-US" sz="2400" b="1" dirty="0"/>
              <a:t>All of these properties give alcohols much </a:t>
            </a:r>
            <a:r>
              <a:rPr lang="en-US" altLang="en-US" sz="2400" b="1" dirty="0">
                <a:solidFill>
                  <a:srgbClr val="3366FF"/>
                </a:solidFill>
              </a:rPr>
              <a:t>stronger intermolecular forces </a:t>
            </a:r>
            <a:r>
              <a:rPr lang="en-US" altLang="en-US" sz="2400" b="1" dirty="0"/>
              <a:t>than alkanes and alkenes.</a:t>
            </a:r>
            <a:endParaRPr lang="en-IN"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317075"/>
            <a:ext cx="8874189" cy="566909"/>
          </a:xfrm>
        </p:spPr>
        <p:txBody>
          <a:bodyPr/>
          <a:lstStyle/>
          <a:p>
            <a:r>
              <a:rPr lang="en-US" altLang="en-US" sz="3200" b="1" dirty="0"/>
              <a:t>14.2 Structure and Properties of Alcohols (5)</a:t>
            </a:r>
            <a:endParaRPr lang="en-IN" sz="3200" dirty="0"/>
          </a:p>
        </p:txBody>
      </p:sp>
      <p:sp>
        <p:nvSpPr>
          <p:cNvPr id="3" name="Text Placeholder 2"/>
          <p:cNvSpPr>
            <a:spLocks noGrp="1"/>
          </p:cNvSpPr>
          <p:nvPr>
            <p:ph type="body" sz="quarter" idx="12"/>
          </p:nvPr>
        </p:nvSpPr>
        <p:spPr>
          <a:xfrm>
            <a:off x="990600" y="1219200"/>
            <a:ext cx="7481455" cy="1227208"/>
          </a:xfrm>
        </p:spPr>
        <p:txBody>
          <a:bodyPr/>
          <a:lstStyle/>
          <a:p>
            <a:r>
              <a:rPr lang="en-US" altLang="en-US" sz="2400" b="1" dirty="0"/>
              <a:t>Therefore, </a:t>
            </a:r>
            <a:r>
              <a:rPr lang="en-US" altLang="en-US" sz="2400" b="1" dirty="0">
                <a:solidFill>
                  <a:srgbClr val="3366FF"/>
                </a:solidFill>
              </a:rPr>
              <a:t>alcohols have higher boiling and melting points </a:t>
            </a:r>
            <a:r>
              <a:rPr lang="en-US" altLang="en-US" sz="2400" b="1" dirty="0"/>
              <a:t>than hydrocarbons of comparable size and shape.</a:t>
            </a:r>
            <a:endParaRPr lang="en-IN" sz="2400" b="1" dirty="0"/>
          </a:p>
        </p:txBody>
      </p:sp>
      <p:sp>
        <p:nvSpPr>
          <p:cNvPr id="5" name="Content Placeholder 4">
            <a:extLst>
              <a:ext uri="{FF2B5EF4-FFF2-40B4-BE49-F238E27FC236}">
                <a16:creationId xmlns:a16="http://schemas.microsoft.com/office/drawing/2014/main" id="{FF27CF66-966C-4B82-9BE3-CA3EA7E653F8}"/>
              </a:ext>
            </a:extLst>
          </p:cNvPr>
          <p:cNvSpPr>
            <a:spLocks noGrp="1"/>
          </p:cNvSpPr>
          <p:nvPr>
            <p:ph sz="quarter" idx="18"/>
          </p:nvPr>
        </p:nvSpPr>
        <p:spPr>
          <a:xfrm>
            <a:off x="1634918" y="2947262"/>
            <a:ext cx="2573338" cy="489746"/>
          </a:xfrm>
        </p:spPr>
        <p:txBody>
          <a:bodyPr/>
          <a:lstStyle/>
          <a:p>
            <a:pPr marL="0" indent="0">
              <a:buNone/>
            </a:pPr>
            <a:r>
              <a:rPr lang="en-US" sz="2500" b="0" i="0" dirty="0"/>
              <a:t>CH</a:t>
            </a:r>
            <a:r>
              <a:rPr lang="en-US" sz="2500" b="0" i="0" baseline="-25000" dirty="0"/>
              <a:t>3</a:t>
            </a:r>
            <a:r>
              <a:rPr lang="en-US" sz="2500" i="0" dirty="0"/>
              <a:t>CH</a:t>
            </a:r>
            <a:r>
              <a:rPr lang="en-US" sz="2500" b="0" i="0" baseline="-25000" dirty="0"/>
              <a:t>2</a:t>
            </a:r>
            <a:r>
              <a:rPr lang="en-US" sz="2500" i="0" dirty="0"/>
              <a:t>CH</a:t>
            </a:r>
            <a:r>
              <a:rPr lang="en-US" sz="2500" b="0" i="0" baseline="-25000" dirty="0"/>
              <a:t>2</a:t>
            </a:r>
            <a:r>
              <a:rPr lang="en-US" sz="2500" i="0" dirty="0"/>
              <a:t>CH</a:t>
            </a:r>
            <a:r>
              <a:rPr lang="en-US" sz="2500" i="0" baseline="-25000" dirty="0"/>
              <a:t>3</a:t>
            </a:r>
            <a:endParaRPr lang="en-US" sz="2500" baseline="-25000" dirty="0"/>
          </a:p>
        </p:txBody>
      </p:sp>
      <p:sp>
        <p:nvSpPr>
          <p:cNvPr id="10" name="Content Placeholder 9">
            <a:extLst>
              <a:ext uri="{FF2B5EF4-FFF2-40B4-BE49-F238E27FC236}">
                <a16:creationId xmlns:a16="http://schemas.microsoft.com/office/drawing/2014/main" id="{27D19E4C-C2DC-4E1F-9CD9-6BE0AE843FE0}"/>
              </a:ext>
            </a:extLst>
          </p:cNvPr>
          <p:cNvSpPr>
            <a:spLocks noGrp="1"/>
          </p:cNvSpPr>
          <p:nvPr>
            <p:ph sz="quarter" idx="19"/>
          </p:nvPr>
        </p:nvSpPr>
        <p:spPr>
          <a:xfrm>
            <a:off x="2257297" y="3699895"/>
            <a:ext cx="1181100" cy="485981"/>
          </a:xfrm>
        </p:spPr>
        <p:txBody>
          <a:bodyPr/>
          <a:lstStyle/>
          <a:p>
            <a:pPr marL="0" indent="0">
              <a:buNone/>
            </a:pPr>
            <a:r>
              <a:rPr lang="en-US" sz="2200" dirty="0"/>
              <a:t>butane</a:t>
            </a:r>
          </a:p>
        </p:txBody>
      </p:sp>
      <p:sp>
        <p:nvSpPr>
          <p:cNvPr id="15" name="Content Placeholder 14">
            <a:extLst>
              <a:ext uri="{FF2B5EF4-FFF2-40B4-BE49-F238E27FC236}">
                <a16:creationId xmlns:a16="http://schemas.microsoft.com/office/drawing/2014/main" id="{6CA42DEB-BB3D-4C0F-84F8-85C1BF58883B}"/>
              </a:ext>
            </a:extLst>
          </p:cNvPr>
          <p:cNvSpPr>
            <a:spLocks noGrp="1"/>
          </p:cNvSpPr>
          <p:nvPr>
            <p:ph sz="quarter" idx="20"/>
          </p:nvPr>
        </p:nvSpPr>
        <p:spPr>
          <a:xfrm>
            <a:off x="1474042" y="4388534"/>
            <a:ext cx="3082718" cy="347151"/>
          </a:xfrm>
        </p:spPr>
        <p:txBody>
          <a:bodyPr/>
          <a:lstStyle/>
          <a:p>
            <a:pPr marL="0" indent="0">
              <a:lnSpc>
                <a:spcPct val="90000"/>
              </a:lnSpc>
              <a:buNone/>
            </a:pPr>
            <a:r>
              <a:rPr lang="en-US" sz="2200" dirty="0"/>
              <a:t>melting point:</a:t>
            </a:r>
          </a:p>
        </p:txBody>
      </p:sp>
      <p:graphicFrame>
        <p:nvGraphicFramePr>
          <p:cNvPr id="4" name="Object 3">
            <a:extLst>
              <a:ext uri="{FF2B5EF4-FFF2-40B4-BE49-F238E27FC236}">
                <a16:creationId xmlns:a16="http://schemas.microsoft.com/office/drawing/2014/main" id="{07E5535E-C578-486E-984D-05449FEF3727}"/>
              </a:ext>
            </a:extLst>
          </p:cNvPr>
          <p:cNvGraphicFramePr>
            <a:graphicFrameLocks noChangeAspect="1"/>
          </p:cNvGraphicFramePr>
          <p:nvPr>
            <p:extLst>
              <p:ext uri="{D42A27DB-BD31-4B8C-83A1-F6EECF244321}">
                <p14:modId xmlns:p14="http://schemas.microsoft.com/office/powerpoint/2010/main" val="2912242560"/>
              </p:ext>
            </p:extLst>
          </p:nvPr>
        </p:nvGraphicFramePr>
        <p:xfrm>
          <a:off x="3246120" y="4429760"/>
          <a:ext cx="990600" cy="279400"/>
        </p:xfrm>
        <a:graphic>
          <a:graphicData uri="http://schemas.openxmlformats.org/presentationml/2006/ole">
            <mc:AlternateContent xmlns:mc="http://schemas.openxmlformats.org/markup-compatibility/2006">
              <mc:Choice xmlns:v="urn:schemas-microsoft-com:vml" Requires="v">
                <p:oleObj spid="_x0000_s4230" name="Equation" r:id="rId4" imgW="990360" imgH="279360" progId="Equation.DSMT4">
                  <p:embed/>
                </p:oleObj>
              </mc:Choice>
              <mc:Fallback>
                <p:oleObj name="Equation" r:id="rId4" imgW="990360" imgH="279360" progId="Equation.DSMT4">
                  <p:embed/>
                  <p:pic>
                    <p:nvPicPr>
                      <p:cNvPr id="0" name=""/>
                      <p:cNvPicPr/>
                      <p:nvPr/>
                    </p:nvPicPr>
                    <p:blipFill>
                      <a:blip r:embed="rId5"/>
                      <a:stretch>
                        <a:fillRect/>
                      </a:stretch>
                    </p:blipFill>
                    <p:spPr>
                      <a:xfrm>
                        <a:off x="3246120" y="4429760"/>
                        <a:ext cx="990600" cy="2794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BAB26E0-E0A2-4FF2-8CD3-B068B1C24045}"/>
              </a:ext>
            </a:extLst>
          </p:cNvPr>
          <p:cNvSpPr>
            <a:spLocks noGrp="1"/>
          </p:cNvSpPr>
          <p:nvPr>
            <p:ph sz="quarter" idx="24"/>
          </p:nvPr>
        </p:nvSpPr>
        <p:spPr>
          <a:xfrm>
            <a:off x="1459623" y="4702444"/>
            <a:ext cx="2304361" cy="530225"/>
          </a:xfrm>
        </p:spPr>
        <p:txBody>
          <a:bodyPr/>
          <a:lstStyle/>
          <a:p>
            <a:pPr marL="0" indent="0">
              <a:buNone/>
            </a:pPr>
            <a:r>
              <a:rPr lang="en-US" sz="2200" dirty="0">
                <a:solidFill>
                  <a:prstClr val="black"/>
                </a:solidFill>
              </a:rPr>
              <a:t>boiling point:</a:t>
            </a:r>
            <a:endParaRPr lang="en-US" dirty="0"/>
          </a:p>
        </p:txBody>
      </p:sp>
      <p:graphicFrame>
        <p:nvGraphicFramePr>
          <p:cNvPr id="7" name="Object 6">
            <a:extLst>
              <a:ext uri="{FF2B5EF4-FFF2-40B4-BE49-F238E27FC236}">
                <a16:creationId xmlns:a16="http://schemas.microsoft.com/office/drawing/2014/main" id="{D684231F-1898-4B6A-BD15-993A5A0D6138}"/>
              </a:ext>
            </a:extLst>
          </p:cNvPr>
          <p:cNvGraphicFramePr>
            <a:graphicFrameLocks noChangeAspect="1"/>
          </p:cNvGraphicFramePr>
          <p:nvPr>
            <p:extLst>
              <p:ext uri="{D42A27DB-BD31-4B8C-83A1-F6EECF244321}">
                <p14:modId xmlns:p14="http://schemas.microsoft.com/office/powerpoint/2010/main" val="1786597549"/>
              </p:ext>
            </p:extLst>
          </p:nvPr>
        </p:nvGraphicFramePr>
        <p:xfrm>
          <a:off x="3190240" y="4767175"/>
          <a:ext cx="889000" cy="279400"/>
        </p:xfrm>
        <a:graphic>
          <a:graphicData uri="http://schemas.openxmlformats.org/presentationml/2006/ole">
            <mc:AlternateContent xmlns:mc="http://schemas.openxmlformats.org/markup-compatibility/2006">
              <mc:Choice xmlns:v="urn:schemas-microsoft-com:vml" Requires="v">
                <p:oleObj spid="_x0000_s4231" name="Equation" r:id="rId6" imgW="888840" imgH="279360" progId="Equation.DSMT4">
                  <p:embed/>
                </p:oleObj>
              </mc:Choice>
              <mc:Fallback>
                <p:oleObj name="Equation" r:id="rId6" imgW="888840" imgH="279360" progId="Equation.DSMT4">
                  <p:embed/>
                  <p:pic>
                    <p:nvPicPr>
                      <p:cNvPr id="0" name=""/>
                      <p:cNvPicPr/>
                      <p:nvPr/>
                    </p:nvPicPr>
                    <p:blipFill>
                      <a:blip r:embed="rId7"/>
                      <a:stretch>
                        <a:fillRect/>
                      </a:stretch>
                    </p:blipFill>
                    <p:spPr>
                      <a:xfrm>
                        <a:off x="3190240" y="4767175"/>
                        <a:ext cx="889000" cy="2794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B7D39227-997D-4E33-8918-F17F05841794}"/>
              </a:ext>
            </a:extLst>
          </p:cNvPr>
          <p:cNvSpPr>
            <a:spLocks noGrp="1"/>
          </p:cNvSpPr>
          <p:nvPr>
            <p:ph sz="quarter" idx="21"/>
          </p:nvPr>
        </p:nvSpPr>
        <p:spPr>
          <a:xfrm>
            <a:off x="5328135" y="2954795"/>
            <a:ext cx="2743200" cy="554038"/>
          </a:xfrm>
        </p:spPr>
        <p:txBody>
          <a:bodyPr/>
          <a:lstStyle/>
          <a:p>
            <a:pPr marL="0" indent="0">
              <a:buNone/>
            </a:pPr>
            <a:r>
              <a:rPr lang="en-US" sz="2500" i="0" dirty="0"/>
              <a:t>CH</a:t>
            </a:r>
            <a:r>
              <a:rPr lang="en-US" sz="2500" i="0" baseline="-25000" dirty="0"/>
              <a:t>3</a:t>
            </a:r>
            <a:r>
              <a:rPr lang="en-US" sz="2500" i="0" dirty="0"/>
              <a:t>CH</a:t>
            </a:r>
            <a:r>
              <a:rPr lang="en-US" sz="2500" b="0" i="0" baseline="-25000" dirty="0"/>
              <a:t>2</a:t>
            </a:r>
            <a:r>
              <a:rPr lang="en-US" sz="2500" i="0" dirty="0"/>
              <a:t>CH</a:t>
            </a:r>
            <a:r>
              <a:rPr lang="en-US" sz="2500" b="0" i="0" baseline="-25000" dirty="0"/>
              <a:t>2</a:t>
            </a:r>
            <a:r>
              <a:rPr lang="en-US" sz="2500" b="0" i="0" dirty="0"/>
              <a:t>OH</a:t>
            </a:r>
            <a:endParaRPr lang="en-US" sz="2500" dirty="0"/>
          </a:p>
        </p:txBody>
      </p:sp>
      <p:sp>
        <p:nvSpPr>
          <p:cNvPr id="21" name="Content Placeholder 20">
            <a:extLst>
              <a:ext uri="{FF2B5EF4-FFF2-40B4-BE49-F238E27FC236}">
                <a16:creationId xmlns:a16="http://schemas.microsoft.com/office/drawing/2014/main" id="{1B860579-A115-43DB-9822-A1802F7B7EBA}"/>
              </a:ext>
            </a:extLst>
          </p:cNvPr>
          <p:cNvSpPr>
            <a:spLocks noGrp="1"/>
          </p:cNvSpPr>
          <p:nvPr>
            <p:ph sz="quarter" idx="22"/>
          </p:nvPr>
        </p:nvSpPr>
        <p:spPr>
          <a:xfrm>
            <a:off x="5679604" y="3695395"/>
            <a:ext cx="1670009" cy="376996"/>
          </a:xfrm>
        </p:spPr>
        <p:txBody>
          <a:bodyPr/>
          <a:lstStyle/>
          <a:p>
            <a:pPr marL="0" indent="0">
              <a:buNone/>
            </a:pPr>
            <a:r>
              <a:rPr lang="en-US" sz="2200" dirty="0"/>
              <a:t>1-propanol</a:t>
            </a:r>
          </a:p>
        </p:txBody>
      </p:sp>
      <p:sp>
        <p:nvSpPr>
          <p:cNvPr id="24" name="Content Placeholder 23">
            <a:extLst>
              <a:ext uri="{FF2B5EF4-FFF2-40B4-BE49-F238E27FC236}">
                <a16:creationId xmlns:a16="http://schemas.microsoft.com/office/drawing/2014/main" id="{5B16EA77-6308-43D0-B155-D4069ED1393F}"/>
              </a:ext>
            </a:extLst>
          </p:cNvPr>
          <p:cNvSpPr>
            <a:spLocks noGrp="1"/>
          </p:cNvSpPr>
          <p:nvPr>
            <p:ph sz="quarter" idx="23"/>
          </p:nvPr>
        </p:nvSpPr>
        <p:spPr>
          <a:xfrm>
            <a:off x="5155516" y="4408992"/>
            <a:ext cx="2982644" cy="438416"/>
          </a:xfrm>
        </p:spPr>
        <p:txBody>
          <a:bodyPr/>
          <a:lstStyle/>
          <a:p>
            <a:pPr marL="0" lvl="0" indent="0">
              <a:lnSpc>
                <a:spcPct val="90000"/>
              </a:lnSpc>
              <a:buNone/>
            </a:pPr>
            <a:r>
              <a:rPr lang="en-US" sz="2200" dirty="0">
                <a:solidFill>
                  <a:prstClr val="black"/>
                </a:solidFill>
              </a:rPr>
              <a:t>melting point:</a:t>
            </a:r>
          </a:p>
        </p:txBody>
      </p:sp>
      <p:graphicFrame>
        <p:nvGraphicFramePr>
          <p:cNvPr id="8" name="Object 7">
            <a:extLst>
              <a:ext uri="{FF2B5EF4-FFF2-40B4-BE49-F238E27FC236}">
                <a16:creationId xmlns:a16="http://schemas.microsoft.com/office/drawing/2014/main" id="{39BF0B7D-8E25-4B72-BCBB-D16F6E1333DA}"/>
              </a:ext>
            </a:extLst>
          </p:cNvPr>
          <p:cNvGraphicFramePr>
            <a:graphicFrameLocks noChangeAspect="1"/>
          </p:cNvGraphicFramePr>
          <p:nvPr>
            <p:extLst>
              <p:ext uri="{D42A27DB-BD31-4B8C-83A1-F6EECF244321}">
                <p14:modId xmlns:p14="http://schemas.microsoft.com/office/powerpoint/2010/main" val="4108882600"/>
              </p:ext>
            </p:extLst>
          </p:nvPr>
        </p:nvGraphicFramePr>
        <p:xfrm>
          <a:off x="6949440" y="4446497"/>
          <a:ext cx="990600" cy="279400"/>
        </p:xfrm>
        <a:graphic>
          <a:graphicData uri="http://schemas.openxmlformats.org/presentationml/2006/ole">
            <mc:AlternateContent xmlns:mc="http://schemas.openxmlformats.org/markup-compatibility/2006">
              <mc:Choice xmlns:v="urn:schemas-microsoft-com:vml" Requires="v">
                <p:oleObj spid="_x0000_s4232" name="Equation" r:id="rId8" imgW="990360" imgH="279360" progId="Equation.DSMT4">
                  <p:embed/>
                </p:oleObj>
              </mc:Choice>
              <mc:Fallback>
                <p:oleObj name="Equation" r:id="rId8" imgW="990360" imgH="279360" progId="Equation.DSMT4">
                  <p:embed/>
                  <p:pic>
                    <p:nvPicPr>
                      <p:cNvPr id="0" name=""/>
                      <p:cNvPicPr/>
                      <p:nvPr/>
                    </p:nvPicPr>
                    <p:blipFill>
                      <a:blip r:embed="rId9"/>
                      <a:stretch>
                        <a:fillRect/>
                      </a:stretch>
                    </p:blipFill>
                    <p:spPr>
                      <a:xfrm>
                        <a:off x="6949440" y="4446497"/>
                        <a:ext cx="990600" cy="279400"/>
                      </a:xfrm>
                      <a:prstGeom prst="rect">
                        <a:avLst/>
                      </a:prstGeom>
                    </p:spPr>
                  </p:pic>
                </p:oleObj>
              </mc:Fallback>
            </mc:AlternateContent>
          </a:graphicData>
        </a:graphic>
      </p:graphicFrame>
      <p:sp>
        <p:nvSpPr>
          <p:cNvPr id="49" name="Content Placeholder 48">
            <a:extLst>
              <a:ext uri="{FF2B5EF4-FFF2-40B4-BE49-F238E27FC236}">
                <a16:creationId xmlns:a16="http://schemas.microsoft.com/office/drawing/2014/main" id="{EDEE207C-F030-4314-B1EF-037A36F0C8BA}"/>
              </a:ext>
            </a:extLst>
          </p:cNvPr>
          <p:cNvSpPr>
            <a:spLocks noGrp="1"/>
          </p:cNvSpPr>
          <p:nvPr>
            <p:ph sz="quarter" idx="25"/>
          </p:nvPr>
        </p:nvSpPr>
        <p:spPr>
          <a:xfrm>
            <a:off x="5167044" y="4702445"/>
            <a:ext cx="2057400" cy="530225"/>
          </a:xfrm>
        </p:spPr>
        <p:txBody>
          <a:bodyPr/>
          <a:lstStyle/>
          <a:p>
            <a:pPr marL="0" indent="0">
              <a:buNone/>
            </a:pPr>
            <a:r>
              <a:rPr lang="en-US" sz="2200" dirty="0">
                <a:solidFill>
                  <a:prstClr val="black"/>
                </a:solidFill>
              </a:rPr>
              <a:t>boiling point:</a:t>
            </a:r>
            <a:endParaRPr lang="en-US" dirty="0"/>
          </a:p>
        </p:txBody>
      </p:sp>
      <p:graphicFrame>
        <p:nvGraphicFramePr>
          <p:cNvPr id="9" name="Object 8">
            <a:extLst>
              <a:ext uri="{FF2B5EF4-FFF2-40B4-BE49-F238E27FC236}">
                <a16:creationId xmlns:a16="http://schemas.microsoft.com/office/drawing/2014/main" id="{28F58803-6A15-4B18-99CD-85A3C1506AEC}"/>
              </a:ext>
            </a:extLst>
          </p:cNvPr>
          <p:cNvGraphicFramePr>
            <a:graphicFrameLocks noChangeAspect="1"/>
          </p:cNvGraphicFramePr>
          <p:nvPr>
            <p:extLst>
              <p:ext uri="{D42A27DB-BD31-4B8C-83A1-F6EECF244321}">
                <p14:modId xmlns:p14="http://schemas.microsoft.com/office/powerpoint/2010/main" val="2619728323"/>
              </p:ext>
            </p:extLst>
          </p:nvPr>
        </p:nvGraphicFramePr>
        <p:xfrm>
          <a:off x="6931660" y="4781405"/>
          <a:ext cx="660400" cy="279400"/>
        </p:xfrm>
        <a:graphic>
          <a:graphicData uri="http://schemas.openxmlformats.org/presentationml/2006/ole">
            <mc:AlternateContent xmlns:mc="http://schemas.openxmlformats.org/markup-compatibility/2006">
              <mc:Choice xmlns:v="urn:schemas-microsoft-com:vml" Requires="v">
                <p:oleObj spid="_x0000_s4233" name="Equation" r:id="rId10" imgW="660240" imgH="279360" progId="Equation.DSMT4">
                  <p:embed/>
                </p:oleObj>
              </mc:Choice>
              <mc:Fallback>
                <p:oleObj name="Equation" r:id="rId10" imgW="660240" imgH="279360" progId="Equation.DSMT4">
                  <p:embed/>
                  <p:pic>
                    <p:nvPicPr>
                      <p:cNvPr id="0" name=""/>
                      <p:cNvPicPr/>
                      <p:nvPr/>
                    </p:nvPicPr>
                    <p:blipFill>
                      <a:blip r:embed="rId11"/>
                      <a:stretch>
                        <a:fillRect/>
                      </a:stretch>
                    </p:blipFill>
                    <p:spPr>
                      <a:xfrm>
                        <a:off x="6931660" y="4781405"/>
                        <a:ext cx="660400" cy="279400"/>
                      </a:xfrm>
                      <a:prstGeom prst="rect">
                        <a:avLst/>
                      </a:prstGeom>
                    </p:spPr>
                  </p:pic>
                </p:oleObj>
              </mc:Fallback>
            </mc:AlternateContent>
          </a:graphicData>
        </a:graphic>
      </p:graphicFrame>
      <p:sp>
        <p:nvSpPr>
          <p:cNvPr id="12" name="Text Placeholder 11"/>
          <p:cNvSpPr>
            <a:spLocks noGrp="1"/>
          </p:cNvSpPr>
          <p:nvPr>
            <p:ph type="body" sz="quarter" idx="13"/>
          </p:nvPr>
        </p:nvSpPr>
        <p:spPr>
          <a:xfrm>
            <a:off x="4564869" y="5500914"/>
            <a:ext cx="3817131" cy="609600"/>
          </a:xfrm>
        </p:spPr>
        <p:txBody>
          <a:bodyPr/>
          <a:lstStyle>
            <a:lvl1pPr marL="0" indent="0">
              <a:buNone/>
              <a:defRPr/>
            </a:lvl1pPr>
          </a:lstStyle>
          <a:p>
            <a:pPr lvl="0" algn="ctr"/>
            <a:r>
              <a:rPr lang="en-IN" sz="1600" b="1" dirty="0"/>
              <a:t>stronger intermolecular forces higher boiling point and melting point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0&quot;/&gt;&lt;/object&gt;&lt;object type=&quot;3&quot; unique_id=&quot;10005&quot;&gt;&lt;property id=&quot;20148&quot; value=&quot;5&quot;/&gt;&lt;property id=&quot;20300&quot; value=&quot;Slide 2 - &amp;quot;Organic Compounds that Contain Oxygen, Halogen, or Sulfur&amp;quot;&quot;/&gt;&lt;property id=&quot;20307&quot; value=&quot;257&quot;/&gt;&lt;/object&gt;&lt;object type=&quot;3&quot; unique_id=&quot;10006&quot;&gt;&lt;property id=&quot;20148&quot; value=&quot;5&quot;/&gt;&lt;property id=&quot;20300&quot; value=&quot;Slide 3 - &amp;quot;Organic Compounds that Contain Oxygen, Halogen, or Sulfur&amp;quot;&quot;/&gt;&lt;property id=&quot;20307&quot; value=&quot;258&quot;/&gt;&lt;/object&gt;&lt;object type=&quot;3&quot; unique_id=&quot;10007&quot;&gt;&lt;property id=&quot;20148&quot; value=&quot;5&quot;/&gt;&lt;property id=&quot;20300&quot; value=&quot;Slide 4 - &amp;quot;Structure and Properties of Alcohols&amp;quot;&quot;/&gt;&lt;property id=&quot;20307&quot; value=&quot;259&quot;/&gt;&lt;/object&gt;&lt;object type=&quot;3&quot; unique_id=&quot;10008&quot;&gt;&lt;property id=&quot;20148&quot; value=&quot;5&quot;/&gt;&lt;property id=&quot;20300&quot; value=&quot;Slide 5 - &amp;quot;Structure and Properties of Alcohols&amp;quot;&quot;/&gt;&lt;property id=&quot;20307&quot; value=&quot;260&quot;/&gt;&lt;/object&gt;&lt;object type=&quot;3&quot; unique_id=&quot;10009&quot;&gt;&lt;property id=&quot;20148&quot; value=&quot;5&quot;/&gt;&lt;property id=&quot;20300&quot; value=&quot;Slide 6 - &amp;quot;Structure and Properties of Alcohols&amp;quot;&quot;/&gt;&lt;property id=&quot;20307&quot; value=&quot;261&quot;/&gt;&lt;/object&gt;&lt;object type=&quot;3&quot; unique_id=&quot;10010&quot;&gt;&lt;property id=&quot;20148&quot; value=&quot;5&quot;/&gt;&lt;property id=&quot;20300&quot; value=&quot;Slide 7 - &amp;quot;Structure and Properties of Alcohols&amp;quot;&quot;/&gt;&lt;property id=&quot;20307&quot; value=&quot;262&quot;/&gt;&lt;/object&gt;&lt;object type=&quot;3&quot; unique_id=&quot;10011&quot;&gt;&lt;property id=&quot;20148&quot; value=&quot;5&quot;/&gt;&lt;property id=&quot;20300&quot; value=&quot;Slide 8 - &amp;quot;Structure and Properties of Alcohols&amp;quot;&quot;/&gt;&lt;property id=&quot;20307&quot; value=&quot;263&quot;/&gt;&lt;/object&gt;&lt;object type=&quot;3&quot; unique_id=&quot;10012&quot;&gt;&lt;property id=&quot;20148&quot; value=&quot;5&quot;/&gt;&lt;property id=&quot;20300&quot; value=&quot;Slide 9 - &amp;quot;Structure and Properties of Alcohols&amp;quot;&quot;/&gt;&lt;property id=&quot;20307&quot; value=&quot;264&quot;/&gt;&lt;/object&gt;&lt;object type=&quot;3&quot; unique_id=&quot;10013&quot;&gt;&lt;property id=&quot;20148&quot; value=&quot;5&quot;/&gt;&lt;property id=&quot;20300&quot; value=&quot;Slide 10 - &amp;quot;Nomenclature of Alcohols&amp;quot;&quot;/&gt;&lt;property id=&quot;20307&quot; value=&quot;265&quot;/&gt;&lt;/object&gt;&lt;object type=&quot;3&quot; unique_id=&quot;10014&quot;&gt;&lt;property id=&quot;20148&quot; value=&quot;5&quot;/&gt;&lt;property id=&quot;20300&quot; value=&quot;Slide 11 - &amp;quot;Nomenclature of Alcohols&amp;quot;&quot;/&gt;&lt;property id=&quot;20307&quot; value=&quot;266&quot;/&gt;&lt;/object&gt;&lt;object type=&quot;3&quot; unique_id=&quot;10015&quot;&gt;&lt;property id=&quot;20148&quot; value=&quot;5&quot;/&gt;&lt;property id=&quot;20300&quot; value=&quot;Slide 12 - &amp;quot;Nomenclature of Alcohols&amp;quot;&quot;/&gt;&lt;property id=&quot;20307&quot; value=&quot;267&quot;/&gt;&lt;/object&gt;&lt;object type=&quot;3&quot; unique_id=&quot;10016&quot;&gt;&lt;property id=&quot;20148&quot; value=&quot;5&quot;/&gt;&lt;property id=&quot;20300&quot; value=&quot;Slide 13 - &amp;quot;Nomenclature of Alcohols&amp;quot;&quot;/&gt;&lt;property id=&quot;20307&quot; value=&quot;268&quot;/&gt;&lt;/object&gt;&lt;object type=&quot;3&quot; unique_id=&quot;10017&quot;&gt;&lt;property id=&quot;20148&quot; value=&quot;5&quot;/&gt;&lt;property id=&quot;20300&quot; value=&quot;Slide 14 - &amp;quot;Nomenclature of Alcohols&amp;quot;&quot;/&gt;&lt;property id=&quot;20307&quot; value=&quot;269&quot;/&gt;&lt;/object&gt;&lt;object type=&quot;3&quot; unique_id=&quot;10018&quot;&gt;&lt;property id=&quot;20148&quot; value=&quot;5&quot;/&gt;&lt;property id=&quot;20300&quot; value=&quot;Slide 15 - &amp;quot;Interesting Alcohols&amp;#x0D;&amp;#x0A;Common alcohols&amp;quot;&quot;/&gt;&lt;property id=&quot;20307&quot; value=&quot;271&quot;/&gt;&lt;/object&gt;&lt;object type=&quot;3&quot; unique_id=&quot;10019&quot;&gt;&lt;property id=&quot;20148&quot; value=&quot;5&quot;/&gt;&lt;property id=&quot;20300&quot; value=&quot;Slide 16 - &amp;quot;Interesting Alcohols&amp;#x0D;&amp;#x0A;Common Diols and Triols&amp;quot;&quot;/&gt;&lt;property id=&quot;20307&quot; value=&quot;272&quot;/&gt;&lt;/object&gt;&lt;object type=&quot;3&quot; unique_id=&quot;10020&quot;&gt;&lt;property id=&quot;20148&quot; value=&quot;5&quot;/&gt;&lt;property id=&quot;20300&quot; value=&quot;Slide 17 - &amp;quot;Interesting Alcohols&amp;#x0D;&amp;#x0A;Carbohydrates&amp;quot;&quot;/&gt;&lt;property id=&quot;20307&quot; value=&quot;273&quot;/&gt;&lt;/object&gt;&lt;object type=&quot;3&quot; unique_id=&quot;10021&quot;&gt;&lt;property id=&quot;20148&quot; value=&quot;5&quot;/&gt;&lt;property id=&quot;20300&quot; value=&quot;Slide 18 - &amp;quot;Interesting Alcohols&amp;#x0D;&amp;#x0A;Carbohydrates&amp;quot;&quot;/&gt;&lt;property id=&quot;20307&quot; value=&quot;274&quot;/&gt;&lt;/object&gt;&lt;object type=&quot;3&quot; unique_id=&quot;10022&quot;&gt;&lt;property id=&quot;20148&quot; value=&quot;5&quot;/&gt;&lt;property id=&quot;20300&quot; value=&quot;Slide 19 - &amp;quot;Interesting Alcohols&amp;#x0D;&amp;#x0A;Carbohydrates&amp;quot;&quot;/&gt;&lt;property id=&quot;20307&quot; value=&quot;275&quot;/&gt;&lt;/object&gt;&lt;object type=&quot;3&quot; unique_id=&quot;10023&quot;&gt;&lt;property id=&quot;20148&quot; value=&quot;5&quot;/&gt;&lt;property id=&quot;20300&quot; value=&quot;Slide 20 - &amp;quot;Reactions of Alcohols&amp;#x0D;&amp;#x0A;Dehydration&amp;quot;&quot;/&gt;&lt;property id=&quot;20307&quot; value=&quot;276&quot;/&gt;&lt;/object&gt;&lt;object type=&quot;3&quot; unique_id=&quot;10024&quot;&gt;&lt;property id=&quot;20148&quot; value=&quot;5&quot;/&gt;&lt;property id=&quot;20300&quot; value=&quot;Slide 21 - &amp;quot;Reactions of Alcohols&amp;#x0D;&amp;#x0A;Dehydration&amp;quot;&quot;/&gt;&lt;property id=&quot;20307&quot; value=&quot;277&quot;/&gt;&lt;/object&gt;&lt;object type=&quot;3&quot; unique_id=&quot;10025&quot;&gt;&lt;property id=&quot;20148&quot; value=&quot;5&quot;/&gt;&lt;property id=&quot;20300&quot; value=&quot;Slide 22 - &amp;quot;Reactions of Alcohols&amp;#x0D;&amp;#x0A;Dehydration&amp;quot;&quot;/&gt;&lt;property id=&quot;20307&quot; value=&quot;278&quot;/&gt;&lt;/object&gt;&lt;object type=&quot;3&quot; unique_id=&quot;10026&quot;&gt;&lt;property id=&quot;20148&quot; value=&quot;5&quot;/&gt;&lt;property id=&quot;20300&quot; value=&quot;Slide 23 - &amp;quot;Reactions of Alcohols&amp;#x0D;&amp;#x0A;Oxidation&amp;quot;&quot;/&gt;&lt;property id=&quot;20307&quot; value=&quot;279&quot;/&gt;&lt;/object&gt;&lt;object type=&quot;3&quot; unique_id=&quot;10027&quot;&gt;&lt;property id=&quot;20148&quot; value=&quot;5&quot;/&gt;&lt;property id=&quot;20300&quot; value=&quot;Slide 24 - &amp;quot;Reactions of Alcohols&amp;#x0D;&amp;#x0A;Oxidation&amp;quot;&quot;/&gt;&lt;property id=&quot;20307&quot; value=&quot;280&quot;/&gt;&lt;/object&gt;&lt;object type=&quot;3&quot; unique_id=&quot;10028&quot;&gt;&lt;property id=&quot;20148&quot; value=&quot;5&quot;/&gt;&lt;property id=&quot;20300&quot; value=&quot;Slide 25 - &amp;quot;Reactions of Alcohols&amp;#x0D;&amp;#x0A;Oxidation&amp;quot;&quot;/&gt;&lt;property id=&quot;20307&quot; value=&quot;281&quot;/&gt;&lt;/object&gt;&lt;object type=&quot;3&quot; unique_id=&quot;10029&quot;&gt;&lt;property id=&quot;20148&quot; value=&quot;5&quot;/&gt;&lt;property id=&quot;20300&quot; value=&quot;Slide 26 - &amp;quot;Reactions of Alcohols&amp;#x0D;&amp;#x0A;Oxidation&amp;quot;&quot;/&gt;&lt;property id=&quot;20307&quot; value=&quot;282&quot;/&gt;&lt;/object&gt;&lt;object type=&quot;3&quot; unique_id=&quot;10030&quot;&gt;&lt;property id=&quot;20148&quot; value=&quot;5&quot;/&gt;&lt;property id=&quot;20300&quot; value=&quot;Slide 27 - &amp;quot;Focus on Health &amp;amp; Medicine&amp;#x0D;&amp;#x0A;The Metabolism of Ethanol&amp;quot;&quot;/&gt;&lt;property id=&quot;20307&quot; value=&quot;283&quot;/&gt;&lt;/object&gt;&lt;object type=&quot;3&quot; unique_id=&quot;10031&quot;&gt;&lt;property id=&quot;20148&quot; value=&quot;5&quot;/&gt;&lt;property id=&quot;20300&quot; value=&quot;Slide 28 - &amp;quot;Focus on Health &amp;amp; Medicine&amp;#x0D;&amp;#x0A;The Metabolism of Methanol&amp;quot;&quot;/&gt;&lt;property id=&quot;20307&quot; value=&quot;284&quot;/&gt;&lt;/object&gt;&lt;object type=&quot;3&quot; unique_id=&quot;10032&quot;&gt;&lt;property id=&quot;20148&quot; value=&quot;5&quot;/&gt;&lt;property id=&quot;20300&quot; value=&quot;Slide 29 - &amp;quot;Focus on Health &amp;amp; Medicine&amp;#x0D;&amp;#x0A;Health Effects of Alcohol Consumption&amp;quot;&quot;/&gt;&lt;property id=&quot;20307&quot; value=&quot;285&quot;/&gt;&lt;/object&gt;&lt;object type=&quot;3&quot; unique_id=&quot;10033&quot;&gt;&lt;property id=&quot;20148&quot; value=&quot;5&quot;/&gt;&lt;property id=&quot;20300&quot; value=&quot;Slide 30 - &amp;quot;Structure and Properties of Ethers&amp;quot;&quot;/&gt;&lt;property id=&quot;20307&quot; value=&quot;286&quot;/&gt;&lt;/object&gt;&lt;object type=&quot;3&quot; unique_id=&quot;10034&quot;&gt;&lt;property id=&quot;20148&quot; value=&quot;5&quot;/&gt;&lt;property id=&quot;20300&quot; value=&quot;Slide 31 - &amp;quot;Structure and Properties of Ethers&amp;quot;&quot;/&gt;&lt;property id=&quot;20307&quot; value=&quot;287&quot;/&gt;&lt;/object&gt;&lt;object type=&quot;3&quot; unique_id=&quot;10035&quot;&gt;&lt;property id=&quot;20148&quot; value=&quot;5&quot;/&gt;&lt;property id=&quot;20300&quot; value=&quot;Slide 32 - &amp;quot;Structure and Properties of Ethers&amp;quot;&quot;/&gt;&lt;property id=&quot;20307&quot; value=&quot;288&quot;/&gt;&lt;/object&gt;&lt;object type=&quot;3&quot; unique_id=&quot;10036&quot;&gt;&lt;property id=&quot;20148&quot; value=&quot;5&quot;/&gt;&lt;property id=&quot;20300&quot; value=&quot;Slide 33 - &amp;quot;Structure and Properties of Ethers&amp;#x0D;&amp;#x0A;Physical Properties&amp;quot;&quot;/&gt;&lt;property id=&quot;20307&quot; value=&quot;289&quot;/&gt;&lt;/object&gt;&lt;object type=&quot;3&quot; unique_id=&quot;10037&quot;&gt;&lt;property id=&quot;20148&quot; value=&quot;5&quot;/&gt;&lt;property id=&quot;20300&quot; value=&quot;Slide 34 - &amp;quot;Structure and Properties of Ethers&amp;#x0D;&amp;#x0A;Physical Properties&amp;quot;&quot;/&gt;&lt;property id=&quot;20307&quot; value=&quot;290&quot;/&gt;&lt;/object&gt;&lt;object type=&quot;3&quot; unique_id=&quot;10038&quot;&gt;&lt;property id=&quot;20148&quot; value=&quot;5&quot;/&gt;&lt;property id=&quot;20300&quot; value=&quot;Slide 35 - &amp;quot;Structure and Properties of Ethers&amp;#x0D;&amp;#x0A;Physical Properties&amp;quot;&quot;/&gt;&lt;property id=&quot;20307&quot; value=&quot;291&quot;/&gt;&lt;/object&gt;&lt;object type=&quot;3&quot; unique_id=&quot;10039&quot;&gt;&lt;property id=&quot;20148&quot; value=&quot;5&quot;/&gt;&lt;property id=&quot;20300&quot; value=&quot;Slide 36 - &amp;quot;Structure and Properties of Ethers&amp;#x0D;&amp;#x0A;Physical Properties&amp;quot;&quot;/&gt;&lt;property id=&quot;20307&quot; value=&quot;292&quot;/&gt;&lt;/object&gt;&lt;object type=&quot;3&quot; unique_id=&quot;10040&quot;&gt;&lt;property id=&quot;20148&quot; value=&quot;5&quot;/&gt;&lt;property id=&quot;20300&quot; value=&quot;Slide 37 - &amp;quot;Naming Ethers&amp;quot;&quot;/&gt;&lt;property id=&quot;20307&quot; value=&quot;293&quot;/&gt;&lt;/object&gt;&lt;object type=&quot;3&quot; unique_id=&quot;10041&quot;&gt;&lt;property id=&quot;20148&quot; value=&quot;5&quot;/&gt;&lt;property id=&quot;20300&quot; value=&quot;Slide 38 - &amp;quot;Naming Ethers&amp;quot;&quot;/&gt;&lt;property id=&quot;20307&quot; value=&quot;294&quot;/&gt;&lt;/object&gt;&lt;object type=&quot;3&quot; unique_id=&quot;10042&quot;&gt;&lt;property id=&quot;20148&quot; value=&quot;5&quot;/&gt;&lt;property id=&quot;20300&quot; value=&quot;Slide 39 - &amp;quot;Focus on Health &amp;amp; Medicine&amp;#x0D;&amp;#x0A;Ethers as Anesthetics&amp;quot;&quot;/&gt;&lt;property id=&quot;20307&quot; value=&quot;295&quot;/&gt;&lt;/object&gt;&lt;object type=&quot;3&quot; unique_id=&quot;10043&quot;&gt;&lt;property id=&quot;20148&quot; value=&quot;5&quot;/&gt;&lt;property id=&quot;20300&quot; value=&quot;Slide 40 - &amp;quot;Alkyl Halides&amp;quot;&quot;/&gt;&lt;property id=&quot;20307&quot; value=&quot;296&quot;/&gt;&lt;/object&gt;&lt;object type=&quot;3&quot; unique_id=&quot;10044&quot;&gt;&lt;property id=&quot;20148&quot; value=&quot;5&quot;/&gt;&lt;property id=&quot;20300&quot; value=&quot;Slide 41 - &amp;quot;Alkyl Halides&amp;quot;&quot;/&gt;&lt;property id=&quot;20307&quot; value=&quot;297&quot;/&gt;&lt;/object&gt;&lt;object type=&quot;3&quot; unique_id=&quot;10045&quot;&gt;&lt;property id=&quot;20148&quot; value=&quot;5&quot;/&gt;&lt;property id=&quot;20300&quot; value=&quot;Slide 42 - &amp;quot;Alkyl Halides&amp;#x0D;&amp;#x0A;Physical Properties&amp;quot;&quot;/&gt;&lt;property id=&quot;20307&quot; value=&quot;298&quot;/&gt;&lt;/object&gt;&lt;object type=&quot;3&quot; unique_id=&quot;10046&quot;&gt;&lt;property id=&quot;20148&quot; value=&quot;5&quot;/&gt;&lt;property id=&quot;20300&quot; value=&quot;Slide 43 - &amp;quot;Alkyl Halides&amp;#x0D;&amp;#x0A;Physical Properties&amp;quot;&quot;/&gt;&lt;property id=&quot;20307&quot; value=&quot;299&quot;/&gt;&lt;/object&gt;&lt;object type=&quot;3&quot; unique_id=&quot;10047&quot;&gt;&lt;property id=&quot;20148&quot; value=&quot;5&quot;/&gt;&lt;property id=&quot;20300&quot; value=&quot;Slide 44 - &amp;quot;Alkyl Halides&amp;#x0D;&amp;#x0A;Nomenclature&amp;quot;&quot;/&gt;&lt;property id=&quot;20307&quot; value=&quot;300&quot;/&gt;&lt;/object&gt;&lt;object type=&quot;3&quot; unique_id=&quot;10048&quot;&gt;&lt;property id=&quot;20148&quot; value=&quot;5&quot;/&gt;&lt;property id=&quot;20300&quot; value=&quot;Slide 45 - &amp;quot;Alkyl Halides&amp;#x0D;&amp;#x0A;Nomenclature&amp;quot;&quot;/&gt;&lt;property id=&quot;20307&quot; value=&quot;301&quot;/&gt;&lt;/object&gt;&lt;object type=&quot;3&quot; unique_id=&quot;10049&quot;&gt;&lt;property id=&quot;20148&quot; value=&quot;5&quot;/&gt;&lt;property id=&quot;20300&quot; value=&quot;Slide 46 - &amp;quot;Alkyl Halides&amp;#x0D;&amp;#x0A;Nomenclature&amp;quot;&quot;/&gt;&lt;property id=&quot;20307&quot; value=&quot;302&quot;/&gt;&lt;/object&gt;&lt;object type=&quot;3&quot; unique_id=&quot;10050&quot;&gt;&lt;property id=&quot;20148&quot; value=&quot;5&quot;/&gt;&lt;property id=&quot;20300&quot; value=&quot;Slide 47 - &amp;quot;Alkyl Halides&amp;#x0D;&amp;#x0A;Interesting Alkyl Halides&amp;quot;&quot;/&gt;&lt;property id=&quot;20307&quot; value=&quot;303&quot;/&gt;&lt;/object&gt;&lt;object type=&quot;3&quot; unique_id=&quot;10051&quot;&gt;&lt;property id=&quot;20148&quot; value=&quot;5&quot;/&gt;&lt;property id=&quot;20300&quot; value=&quot;Slide 48 - &amp;quot;Organic Compounds that Contain Sulfur&amp;quot;&quot;/&gt;&lt;property id=&quot;20307&quot; value=&quot;304&quot;/&gt;&lt;/object&gt;&lt;object type=&quot;3&quot; unique_id=&quot;10052&quot;&gt;&lt;property id=&quot;20148&quot; value=&quot;5&quot;/&gt;&lt;property id=&quot;20300&quot; value=&quot;Slide 49 - &amp;quot;Organic Compounds that Contain Sulfur&amp;quot;&quot;/&gt;&lt;property id=&quot;20307&quot; value=&quot;305&quot;/&gt;&lt;/object&gt;&lt;object type=&quot;3&quot; unique_id=&quot;10053&quot;&gt;&lt;property id=&quot;20148&quot; value=&quot;5&quot;/&gt;&lt;property id=&quot;20300&quot; value=&quot;Slide 50 - &amp;quot;Organic Compounds that Contain Sulfur&amp;quot;&quot;/&gt;&lt;property id=&quot;20307&quot; value=&quot;306&quot;/&gt;&lt;/object&gt;&lt;object type=&quot;3&quot; unique_id=&quot;10054&quot;&gt;&lt;property id=&quot;20148&quot; value=&quot;5&quot;/&gt;&lt;property id=&quot;20300&quot; value=&quot;Slide 51 - &amp;quot;Organic Compounds that Contain Sulfur&amp;quot;&quot;/&gt;&lt;property id=&quot;20307&quot; value=&quot;307&quot;/&gt;&lt;/object&gt;&lt;object type=&quot;3&quot; unique_id=&quot;10055&quot;&gt;&lt;property id=&quot;20148&quot; value=&quot;5&quot;/&gt;&lt;property id=&quot;20300&quot; value=&quot;Slide 52 - &amp;quot;Organic Compounds that Contain Sulfur&amp;quot;&quot;/&gt;&lt;property id=&quot;20307&quot; value=&quot;308&quot;/&gt;&lt;/object&gt;&lt;object type=&quot;3&quot; unique_id=&quot;10056&quot;&gt;&lt;property id=&quot;20148&quot; value=&quot;5&quot;/&gt;&lt;property id=&quot;20300&quot; value=&quot;Slide 53 - &amp;quot;Organic Compounds that Contain Sulfur&amp;quot;&quot;/&gt;&lt;property id=&quot;20307&quot; value=&quot;309&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1712</TotalTime>
  <Words>2632</Words>
  <Application>Microsoft Office PowerPoint</Application>
  <PresentationFormat>On-screen Show (4:3)</PresentationFormat>
  <Paragraphs>340</Paragraphs>
  <Slides>57</Slides>
  <Notes>57</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57</vt:i4>
      </vt:variant>
    </vt:vector>
  </HeadingPairs>
  <TitlesOfParts>
    <vt:vector size="65" baseType="lpstr">
      <vt:lpstr>MS PGothic</vt:lpstr>
      <vt:lpstr>Arial</vt:lpstr>
      <vt:lpstr>Cambria Math</vt:lpstr>
      <vt:lpstr>Wingdings</vt:lpstr>
      <vt:lpstr>McGraw</vt:lpstr>
      <vt:lpstr>1_McGraw</vt:lpstr>
      <vt:lpstr>2_McGraw</vt:lpstr>
      <vt:lpstr>Equation</vt:lpstr>
      <vt:lpstr>Chapter 14</vt:lpstr>
      <vt:lpstr>14.1 Introduction (1)</vt:lpstr>
      <vt:lpstr>14.1 Introduction (2)</vt:lpstr>
      <vt:lpstr>14.1 Introduction (3)</vt:lpstr>
      <vt:lpstr>14.2 Structure and Properties of Alcohols (1)</vt:lpstr>
      <vt:lpstr>14.2 Structure and Properties of Alcohols (2)</vt:lpstr>
      <vt:lpstr>14.2 Structure and Properties of Alcohols (3)</vt:lpstr>
      <vt:lpstr>14.2 Structure and Properties of Alcohols (4)</vt:lpstr>
      <vt:lpstr>14.2 Structure and Properties of Alcohols (5)</vt:lpstr>
      <vt:lpstr>14.2 Structure and Properties of Alcohols (6)</vt:lpstr>
      <vt:lpstr>14.3 Nomenclature of Alcohols (1)</vt:lpstr>
      <vt:lpstr>14.3 Nomenclature of Alcohols (2)</vt:lpstr>
      <vt:lpstr>14.3 Nomenclature of Alcohols (3)</vt:lpstr>
      <vt:lpstr>14.3 Nomenclature of Alcohols (4)</vt:lpstr>
      <vt:lpstr>14.3 Nomenclature of Alcohols (5)</vt:lpstr>
      <vt:lpstr>14.4 Interesting Alcohols (1)</vt:lpstr>
      <vt:lpstr>14.4 Interesting Alcohols (2)</vt:lpstr>
      <vt:lpstr>14.4 Interesting Alcohols (3)</vt:lpstr>
      <vt:lpstr>14.4 Interesting Alcohols (4)</vt:lpstr>
      <vt:lpstr>14.4 Interesting Alcohols (5)</vt:lpstr>
      <vt:lpstr>14.5 Reactions of Alcohols (1)</vt:lpstr>
      <vt:lpstr>14.5 Reactions of Alcohols (2)</vt:lpstr>
      <vt:lpstr>14.5 Reactions of Alcohols (3)</vt:lpstr>
      <vt:lpstr>14.5 Reactions of Alcohols (4)</vt:lpstr>
      <vt:lpstr>14.5 Reactions of Alcohols (5)</vt:lpstr>
      <vt:lpstr>14.5 Reactions of Alcohols (6)</vt:lpstr>
      <vt:lpstr>14.5 Reactions of Alcohols (7)</vt:lpstr>
      <vt:lpstr>14.6 Focus on Health &amp; Medicine (1)</vt:lpstr>
      <vt:lpstr>14.6 Focus on Health &amp; Medicine (2)</vt:lpstr>
      <vt:lpstr>14.6 Focus on Health &amp; Medicine (3)</vt:lpstr>
      <vt:lpstr>14.7 Structure and Properties of Ethers (1)</vt:lpstr>
      <vt:lpstr>14.7 Structure and Properties of Ethers (2)</vt:lpstr>
      <vt:lpstr>14.7 Structure and Properties of Ethers (3)</vt:lpstr>
      <vt:lpstr>14.7 Structure and Properties of Ethers (4)</vt:lpstr>
      <vt:lpstr>14.7 Structure and Properties of Ethers (5)</vt:lpstr>
      <vt:lpstr>14.7 Structure and Properties of Ethers (6)</vt:lpstr>
      <vt:lpstr>14.7 Structure and Properties of Ethers (7)</vt:lpstr>
      <vt:lpstr>14.7 Structure and Properties of Ethers (8)</vt:lpstr>
      <vt:lpstr>14.7 Structure and Properties of Ethers (9)</vt:lpstr>
      <vt:lpstr>14.7 Structure and Properties of Ethers (10)</vt:lpstr>
      <vt:lpstr>14.7 Structure and Properties of Ethers (11)</vt:lpstr>
      <vt:lpstr>14.3 Nomenclature of Alcohols (6)</vt:lpstr>
      <vt:lpstr>14.8 Focus on Health &amp; Medicine</vt:lpstr>
      <vt:lpstr>14.9 Alkyl Halides (1)</vt:lpstr>
      <vt:lpstr>14.9 Alkyl Halides (2)</vt:lpstr>
      <vt:lpstr>14.9 Alkyl Halides (3)</vt:lpstr>
      <vt:lpstr>14.9 Alkyl Halides (4)</vt:lpstr>
      <vt:lpstr>14.9 Alkyl Halides (5)</vt:lpstr>
      <vt:lpstr>14.9 Alkyl Halides (6)</vt:lpstr>
      <vt:lpstr>14.9 Alkyl Halides (7)</vt:lpstr>
      <vt:lpstr>14.9 Alkyl Halides (8)</vt:lpstr>
      <vt:lpstr>14.10 Organic Compounds that Contain Sulfur (1)</vt:lpstr>
      <vt:lpstr>14.10 Organic Compounds that Contain Sulfur (2)</vt:lpstr>
      <vt:lpstr>14.10 Organic Compounds that Contain Sulfur (3)</vt:lpstr>
      <vt:lpstr>14.10 Organic Compounds that Contain Sulfur (4)</vt:lpstr>
      <vt:lpstr>14.10 Organic Compounds that Contain Sulfur (5)</vt:lpstr>
      <vt:lpstr>14.10 Organic Compounds that Contain Sulfur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Microsoft Office User</dc:creator>
  <cp:lastModifiedBy>Kamini Gharat</cp:lastModifiedBy>
  <cp:revision>359</cp:revision>
  <dcterms:created xsi:type="dcterms:W3CDTF">2017-07-24T18:59:05Z</dcterms:created>
  <dcterms:modified xsi:type="dcterms:W3CDTF">2018-08-01T09:31:30Z</dcterms:modified>
</cp:coreProperties>
</file>