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44"/>
  </p:notesMasterIdLst>
  <p:sldIdLst>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92" r:id="rId31"/>
    <p:sldId id="285" r:id="rId32"/>
    <p:sldId id="286" r:id="rId33"/>
    <p:sldId id="293" r:id="rId34"/>
    <p:sldId id="294" r:id="rId35"/>
    <p:sldId id="295" r:id="rId36"/>
    <p:sldId id="296" r:id="rId37"/>
    <p:sldId id="287" r:id="rId38"/>
    <p:sldId id="288" r:id="rId39"/>
    <p:sldId id="297" r:id="rId40"/>
    <p:sldId id="289" r:id="rId41"/>
    <p:sldId id="298" r:id="rId42"/>
    <p:sldId id="290" r:id="rId43"/>
  </p:sldIdLst>
  <p:sldSz cx="9144000" cy="6858000" type="screen4x3"/>
  <p:notesSz cx="6858000" cy="9144000"/>
  <p:custDataLst>
    <p:tags r:id="rId45"/>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0"/>
    <a:srgbClr val="3366FF"/>
    <a:srgbClr val="3333FF"/>
    <a:srgbClr val="3371FF"/>
    <a:srgbClr val="3223E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6" autoAdjust="0"/>
    <p:restoredTop sz="94291" autoAdjust="0"/>
  </p:normalViewPr>
  <p:slideViewPr>
    <p:cSldViewPr snapToObjects="1">
      <p:cViewPr varScale="1">
        <p:scale>
          <a:sx n="69" d="100"/>
          <a:sy n="69" d="100"/>
        </p:scale>
        <p:origin x="1716" y="66"/>
      </p:cViewPr>
      <p:guideLst>
        <p:guide orient="horz" pos="480"/>
        <p:guide pos="768"/>
      </p:guideLst>
    </p:cSldViewPr>
  </p:slideViewPr>
  <p:outlineViewPr>
    <p:cViewPr>
      <p:scale>
        <a:sx n="33" d="100"/>
        <a:sy n="33" d="100"/>
      </p:scale>
      <p:origin x="0" y="-23652"/>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Calibri" pitchFamily="34" charset="0"/>
              </a:defRPr>
            </a:lvl1pPr>
          </a:lstStyle>
          <a:p>
            <a:pPr>
              <a:defRPr/>
            </a:pPr>
            <a:endParaRPr lang="en-US" alt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defRPr>
            </a:lvl1pPr>
          </a:lstStyle>
          <a:p>
            <a:pPr>
              <a:defRPr/>
            </a:pPr>
            <a:fld id="{096404DA-1654-4F3D-B9F9-73E44FEF13B5}" type="datetime1">
              <a:rPr lang="en-US" altLang="en-US"/>
              <a:pPr>
                <a:defRPr/>
              </a:pPr>
              <a:t>8/1/2018</a:t>
            </a:fld>
            <a:endParaRPr lang="en-US" alt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Calibri" pitchFamily="34" charset="0"/>
              </a:defRPr>
            </a:lvl1pPr>
          </a:lstStyle>
          <a:p>
            <a:pPr>
              <a:defRPr/>
            </a:pPr>
            <a:endParaRPr lang="en-US" alt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E1F3A1A2-64F8-4D60-B49D-EC1186445E05}" type="slidenum">
              <a:rPr lang="en-US" altLang="en-US"/>
              <a:pPr>
                <a:defRPr/>
              </a:pPr>
              <a:t>‹#›</a:t>
            </a:fld>
            <a:endParaRPr lang="en-US" altLang="en-US"/>
          </a:p>
        </p:txBody>
      </p:sp>
    </p:spTree>
    <p:extLst>
      <p:ext uri="{BB962C8B-B14F-4D97-AF65-F5344CB8AC3E}">
        <p14:creationId xmlns:p14="http://schemas.microsoft.com/office/powerpoint/2010/main" val="11227618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65" charset="0"/>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Calibri" pitchFamily="-65"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5"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5"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5"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0430750-F2BC-9B46-8D5B-3E654B097E03}" type="slidenum">
              <a:rPr lang="en-US" altLang="en-US">
                <a:solidFill>
                  <a:srgbClr val="000000"/>
                </a:solidFill>
              </a:rPr>
              <a:pPr>
                <a:spcBef>
                  <a:spcPct val="0"/>
                </a:spcBef>
              </a:pPr>
              <a:t>1</a:t>
            </a:fld>
            <a:endParaRPr lang="en-US" altLang="en-US">
              <a:solidFill>
                <a:srgbClr val="000000"/>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85444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57890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53316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06632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167460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83202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387004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160720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668337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2021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50918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425613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596910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74820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88676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30959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844378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743818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704333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31873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4112907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39012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704569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0515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itchFamily="34" charset="0"/>
            </a:endParaRPr>
          </a:p>
        </p:txBody>
      </p:sp>
    </p:spTree>
    <p:extLst>
      <p:ext uri="{BB962C8B-B14F-4D97-AF65-F5344CB8AC3E}">
        <p14:creationId xmlns:p14="http://schemas.microsoft.com/office/powerpoint/2010/main" val="4089539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1546645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202099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749603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30871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257918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595316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758315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271695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759324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1935367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45193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411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6635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29378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39441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154084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91A41D3-9F0F-4E1C-84DE-4D2BA4ACBE4A}"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068AFF9-33DA-4338-B356-464E40DD09AC}" type="slidenum">
              <a:rPr lang="en-US" altLang="en-US"/>
              <a:pPr>
                <a:defRPr/>
              </a:pPr>
              <a:t>‹#›</a:t>
            </a:fld>
            <a:endParaRPr lang="en-US" altLang="en-US"/>
          </a:p>
        </p:txBody>
      </p:sp>
    </p:spTree>
    <p:extLst>
      <p:ext uri="{BB962C8B-B14F-4D97-AF65-F5344CB8AC3E}">
        <p14:creationId xmlns:p14="http://schemas.microsoft.com/office/powerpoint/2010/main" val="160040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2EDE397-ABC0-4463-A73F-FEA0CB2FAF49}"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D6A3969-B7AE-4740-8757-9F23CB97186A}" type="slidenum">
              <a:rPr lang="en-US" altLang="en-US"/>
              <a:pPr>
                <a:defRPr/>
              </a:pPr>
              <a:t>‹#›</a:t>
            </a:fld>
            <a:endParaRPr lang="en-US" altLang="en-US"/>
          </a:p>
        </p:txBody>
      </p:sp>
    </p:spTree>
    <p:extLst>
      <p:ext uri="{BB962C8B-B14F-4D97-AF65-F5344CB8AC3E}">
        <p14:creationId xmlns:p14="http://schemas.microsoft.com/office/powerpoint/2010/main" val="286029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BC14574-3EFE-4EE4-B2AA-181F504E55A4}"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49D9B6-04CE-4673-A773-FFF5A26772F8}" type="slidenum">
              <a:rPr lang="en-US" altLang="en-US"/>
              <a:pPr>
                <a:defRPr/>
              </a:pPr>
              <a:t>‹#›</a:t>
            </a:fld>
            <a:endParaRPr lang="en-US" altLang="en-US"/>
          </a:p>
        </p:txBody>
      </p:sp>
    </p:spTree>
    <p:extLst>
      <p:ext uri="{BB962C8B-B14F-4D97-AF65-F5344CB8AC3E}">
        <p14:creationId xmlns:p14="http://schemas.microsoft.com/office/powerpoint/2010/main" val="324829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4701FF-B873-482E-8E17-5C8A8F20780D}"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1000755-8A0E-49D6-85CA-985734624A8C}" type="slidenum">
              <a:rPr lang="en-US" altLang="en-US"/>
              <a:pPr>
                <a:defRPr/>
              </a:pPr>
              <a:t>‹#›</a:t>
            </a:fld>
            <a:endParaRPr lang="en-US" altLang="en-US"/>
          </a:p>
        </p:txBody>
      </p:sp>
    </p:spTree>
    <p:extLst>
      <p:ext uri="{BB962C8B-B14F-4D97-AF65-F5344CB8AC3E}">
        <p14:creationId xmlns:p14="http://schemas.microsoft.com/office/powerpoint/2010/main" val="266059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320547-F551-454E-A016-612C920EA9A0}"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FBA6F69-4B24-4B5C-B4B8-64DB5114FBCB}" type="slidenum">
              <a:rPr lang="en-US" altLang="en-US"/>
              <a:pPr>
                <a:defRPr/>
              </a:pPr>
              <a:t>‹#›</a:t>
            </a:fld>
            <a:endParaRPr lang="en-US" altLang="en-US"/>
          </a:p>
        </p:txBody>
      </p:sp>
    </p:spTree>
    <p:extLst>
      <p:ext uri="{BB962C8B-B14F-4D97-AF65-F5344CB8AC3E}">
        <p14:creationId xmlns:p14="http://schemas.microsoft.com/office/powerpoint/2010/main" val="28414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CC8AF3A-8D6B-4D75-B162-882BBE0FF5A9}"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3405DC-6EB1-4683-AFB9-7B2F63A7025C}" type="slidenum">
              <a:rPr lang="en-US" altLang="en-US"/>
              <a:pPr>
                <a:defRPr/>
              </a:pPr>
              <a:t>‹#›</a:t>
            </a:fld>
            <a:endParaRPr lang="en-US" altLang="en-US"/>
          </a:p>
        </p:txBody>
      </p:sp>
    </p:spTree>
    <p:extLst>
      <p:ext uri="{BB962C8B-B14F-4D97-AF65-F5344CB8AC3E}">
        <p14:creationId xmlns:p14="http://schemas.microsoft.com/office/powerpoint/2010/main" val="995802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2BF0CC-1A68-4D44-B174-EEA382AB9B02}"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7D9B90D-8AE8-4D24-9CD9-C4FC7934C710}" type="slidenum">
              <a:rPr lang="en-US" altLang="en-US"/>
              <a:pPr>
                <a:defRPr/>
              </a:pPr>
              <a:t>‹#›</a:t>
            </a:fld>
            <a:endParaRPr lang="en-US" altLang="en-US"/>
          </a:p>
        </p:txBody>
      </p:sp>
    </p:spTree>
    <p:extLst>
      <p:ext uri="{BB962C8B-B14F-4D97-AF65-F5344CB8AC3E}">
        <p14:creationId xmlns:p14="http://schemas.microsoft.com/office/powerpoint/2010/main" val="83575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21109B9-57B9-4572-84D1-FBDB1B5F96E8}"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8623A19-1244-4B35-BD74-159CC5B03CD4}" type="slidenum">
              <a:rPr lang="en-US" altLang="en-US"/>
              <a:pPr>
                <a:defRPr/>
              </a:pPr>
              <a:t>‹#›</a:t>
            </a:fld>
            <a:endParaRPr lang="en-US" altLang="en-US"/>
          </a:p>
        </p:txBody>
      </p:sp>
    </p:spTree>
    <p:extLst>
      <p:ext uri="{BB962C8B-B14F-4D97-AF65-F5344CB8AC3E}">
        <p14:creationId xmlns:p14="http://schemas.microsoft.com/office/powerpoint/2010/main" val="1454634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8" name="Content Placeholder 7"/>
          <p:cNvSpPr>
            <a:spLocks noGrp="1"/>
          </p:cNvSpPr>
          <p:nvPr>
            <p:ph sz="quarter" idx="13"/>
          </p:nvPr>
        </p:nvSpPr>
        <p:spPr>
          <a:xfrm>
            <a:off x="827088" y="1412875"/>
            <a:ext cx="1763712" cy="71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2843213" y="1341438"/>
            <a:ext cx="1512887" cy="78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4140200" y="2420938"/>
            <a:ext cx="20161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6553200" y="2492375"/>
            <a:ext cx="1403350"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7A0A5879-A165-43A1-96EB-76D30C3840B2}"/>
              </a:ext>
            </a:extLst>
          </p:cNvPr>
          <p:cNvSpPr txBox="1"/>
          <p:nvPr userDrawn="1"/>
        </p:nvSpPr>
        <p:spPr bwMode="auto">
          <a:xfrm>
            <a:off x="279400" y="6551429"/>
            <a:ext cx="8599965" cy="25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Arial" charset="0"/>
                <a:ea typeface="MS PGothic" charset="-128"/>
              </a:rPr>
              <a:t>Copyright © McGraw-Hill Education. All rights reserved. No reproduction or distribution without the prior written consent of McGraw-Hill Education.</a:t>
            </a:r>
            <a:endParaRPr kumimoji="0" lang="en-US" altLang="en-US" sz="1000" b="0" i="0" u="none" strike="noStrike" kern="1200" cap="none" spc="0" normalizeH="0" baseline="0" noProof="0" dirty="0">
              <a:ln>
                <a:noFill/>
              </a:ln>
              <a:solidFill>
                <a:prstClr val="black"/>
              </a:solidFill>
              <a:effectLst/>
              <a:uLnTx/>
              <a:uFillTx/>
              <a:latin typeface="Arial" charset="0"/>
              <a:ea typeface="MS PGothic" charset="-128"/>
            </a:endParaRPr>
          </a:p>
        </p:txBody>
      </p:sp>
    </p:spTree>
    <p:extLst>
      <p:ext uri="{BB962C8B-B14F-4D97-AF65-F5344CB8AC3E}">
        <p14:creationId xmlns:p14="http://schemas.microsoft.com/office/powerpoint/2010/main" val="76097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6EAD3DDC-B082-7242-9738-C7952BF9FC01}"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774381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A6057B4D-E9AA-3646-A197-429DC7F42AAC}"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270360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4688080-7A8D-49F5-9B20-22308CC258BD}"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2CD0A4-4AB4-43E8-870E-1F5B37AFF137}" type="slidenum">
              <a:rPr lang="en-US" altLang="en-US"/>
              <a:pPr>
                <a:defRPr/>
              </a:pPr>
              <a:t>‹#›</a:t>
            </a:fld>
            <a:endParaRPr lang="en-US" altLang="en-US"/>
          </a:p>
        </p:txBody>
      </p:sp>
      <p:sp>
        <p:nvSpPr>
          <p:cNvPr id="8" name="Content Placeholder 7"/>
          <p:cNvSpPr>
            <a:spLocks noGrp="1"/>
          </p:cNvSpPr>
          <p:nvPr>
            <p:ph sz="quarter" idx="13"/>
          </p:nvPr>
        </p:nvSpPr>
        <p:spPr>
          <a:xfrm>
            <a:off x="1981200" y="2286000"/>
            <a:ext cx="2743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BB2D5A9-9BAD-4D24-BDBB-1EC8E08FD231}"/>
              </a:ext>
            </a:extLst>
          </p:cNvPr>
          <p:cNvSpPr>
            <a:spLocks noGrp="1"/>
          </p:cNvSpPr>
          <p:nvPr>
            <p:ph sz="quarter" idx="14"/>
          </p:nvPr>
        </p:nvSpPr>
        <p:spPr>
          <a:xfrm>
            <a:off x="5257800" y="4343400"/>
            <a:ext cx="29718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C556ED8-E631-452B-93B7-664ABA365A1E}"/>
              </a:ext>
            </a:extLst>
          </p:cNvPr>
          <p:cNvSpPr>
            <a:spLocks noGrp="1"/>
          </p:cNvSpPr>
          <p:nvPr>
            <p:ph sz="quarter" idx="15"/>
          </p:nvPr>
        </p:nvSpPr>
        <p:spPr>
          <a:xfrm>
            <a:off x="6934200" y="2286000"/>
            <a:ext cx="1295400" cy="1295400"/>
          </a:xfrm>
        </p:spPr>
        <p:txBody>
          <a:bodyPr/>
          <a:lstStyle/>
          <a:p>
            <a:pPr lvl="0"/>
            <a:endParaRPr lang="en-GB" dirty="0"/>
          </a:p>
        </p:txBody>
      </p:sp>
    </p:spTree>
    <p:extLst>
      <p:ext uri="{BB962C8B-B14F-4D97-AF65-F5344CB8AC3E}">
        <p14:creationId xmlns:p14="http://schemas.microsoft.com/office/powerpoint/2010/main" val="1029542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3C5D3B27-8D43-FA4D-A52D-C99DD6FF2F01}"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352677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EC6078B3-885B-7040-A3F7-4C41234A81EC}"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407075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244B8B7D-2244-9943-9CA2-CE3205AD12A2}"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2159734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D67B60C4-C975-7F4B-A3AA-9E879D736A62}"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471524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763D52D6-6892-A34B-B0C5-AA07A79D637D}"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2558696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25ABBABB-64E0-5745-8DAA-2C348286EED2}"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632758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AAFCB535-2B88-DE4D-A7C7-ED631FC17F31}"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1009243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D96AEFDE-0791-F64D-A9B7-C7A7F1724FB9}" type="slidenum">
              <a:rPr lang="en-US" altLang="en-US" sz="2400" b="1">
                <a:solidFill>
                  <a:prstClr val="black"/>
                </a:solidFill>
                <a:ea typeface="MS PGothic" charset="-128"/>
              </a:rPr>
              <a:pPr defTabSz="914400">
                <a:defRPr/>
              </a:pPr>
              <a:t>‹#›</a:t>
            </a:fld>
            <a:endParaRPr lang="en-US" altLang="en-US" sz="2400" b="1">
              <a:solidFill>
                <a:prstClr val="black"/>
              </a:solidFill>
              <a:ea typeface="MS PGothic" charset="-128"/>
            </a:endParaRPr>
          </a:p>
        </p:txBody>
      </p:sp>
    </p:spTree>
    <p:extLst>
      <p:ext uri="{BB962C8B-B14F-4D97-AF65-F5344CB8AC3E}">
        <p14:creationId xmlns:p14="http://schemas.microsoft.com/office/powerpoint/2010/main" val="312001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1981200" y="2286000"/>
            <a:ext cx="2743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838200" y="2438400"/>
            <a:ext cx="18288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5"/>
          </p:nvPr>
        </p:nvSpPr>
        <p:spPr>
          <a:xfrm>
            <a:off x="4267200" y="1828800"/>
            <a:ext cx="19050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6"/>
          </p:nvPr>
        </p:nvSpPr>
        <p:spPr>
          <a:xfrm>
            <a:off x="6629400" y="1828800"/>
            <a:ext cx="16764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7"/>
          </p:nvPr>
        </p:nvSpPr>
        <p:spPr>
          <a:xfrm>
            <a:off x="1066800" y="3810000"/>
            <a:ext cx="17526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AutoShape 4"/>
          <p:cNvSpPr>
            <a:spLocks noChangeArrowheads="1"/>
          </p:cNvSpPr>
          <p:nvPr userDrawn="1"/>
        </p:nvSpPr>
        <p:spPr bwMode="auto">
          <a:xfrm>
            <a:off x="466725" y="1443433"/>
            <a:ext cx="8210550" cy="51411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defTabSz="914400" eaLnBrk="1" hangingPunct="1">
              <a:defRPr/>
            </a:pPr>
            <a:endParaRPr lang="en-US" sz="2400" b="1" dirty="0">
              <a:solidFill>
                <a:schemeClr val="bg1"/>
              </a:solidFill>
              <a:cs typeface="Arial" charset="0"/>
            </a:endParaRPr>
          </a:p>
        </p:txBody>
      </p:sp>
      <p:sp>
        <p:nvSpPr>
          <p:cNvPr id="19" name="AutoShape 4"/>
          <p:cNvSpPr>
            <a:spLocks noChangeArrowheads="1"/>
          </p:cNvSpPr>
          <p:nvPr userDrawn="1"/>
        </p:nvSpPr>
        <p:spPr bwMode="auto">
          <a:xfrm>
            <a:off x="554038" y="2365219"/>
            <a:ext cx="1350962" cy="51411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defTabSz="914400" eaLnBrk="1" hangingPunct="1">
              <a:defRPr/>
            </a:pPr>
            <a:endParaRPr lang="en-US" sz="2400" b="1" dirty="0">
              <a:solidFill>
                <a:schemeClr val="bg1"/>
              </a:solidFill>
              <a:cs typeface="Arial" charset="0"/>
            </a:endParaRPr>
          </a:p>
        </p:txBody>
      </p:sp>
    </p:spTree>
    <p:extLst>
      <p:ext uri="{BB962C8B-B14F-4D97-AF65-F5344CB8AC3E}">
        <p14:creationId xmlns:p14="http://schemas.microsoft.com/office/powerpoint/2010/main" val="127531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1981200" y="2286000"/>
            <a:ext cx="2743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4953000" y="2057400"/>
            <a:ext cx="1752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5"/>
          </p:nvPr>
        </p:nvSpPr>
        <p:spPr>
          <a:xfrm>
            <a:off x="1371600" y="3276600"/>
            <a:ext cx="2362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AutoShape 4"/>
          <p:cNvSpPr>
            <a:spLocks noChangeArrowheads="1"/>
          </p:cNvSpPr>
          <p:nvPr userDrawn="1"/>
        </p:nvSpPr>
        <p:spPr bwMode="auto">
          <a:xfrm>
            <a:off x="554038" y="2313435"/>
            <a:ext cx="1350962" cy="519256"/>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defTabSz="914400" eaLnBrk="1" hangingPunct="1">
              <a:defRPr/>
            </a:pPr>
            <a:endParaRPr lang="en-US" sz="2400" b="1" dirty="0">
              <a:solidFill>
                <a:schemeClr val="bg1"/>
              </a:solidFill>
              <a:cs typeface="Arial" charset="0"/>
            </a:endParaRPr>
          </a:p>
        </p:txBody>
      </p:sp>
      <p:sp>
        <p:nvSpPr>
          <p:cNvPr id="15" name="AutoShape 4"/>
          <p:cNvSpPr>
            <a:spLocks noChangeArrowheads="1"/>
          </p:cNvSpPr>
          <p:nvPr userDrawn="1"/>
        </p:nvSpPr>
        <p:spPr bwMode="auto">
          <a:xfrm>
            <a:off x="466725" y="1396766"/>
            <a:ext cx="8210549" cy="50902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defTabSz="914400" eaLnBrk="1" hangingPunct="1">
              <a:defRPr/>
            </a:pPr>
            <a:endParaRPr lang="en-US" sz="2400" b="1" dirty="0">
              <a:solidFill>
                <a:schemeClr val="bg1"/>
              </a:solidFill>
              <a:cs typeface="Arial" charset="0"/>
            </a:endParaRPr>
          </a:p>
        </p:txBody>
      </p:sp>
    </p:spTree>
    <p:extLst>
      <p:ext uri="{BB962C8B-B14F-4D97-AF65-F5344CB8AC3E}">
        <p14:creationId xmlns:p14="http://schemas.microsoft.com/office/powerpoint/2010/main" val="398376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1981200" y="2286000"/>
            <a:ext cx="2743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1600200" y="2895600"/>
            <a:ext cx="27432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5"/>
          </p:nvPr>
        </p:nvSpPr>
        <p:spPr>
          <a:xfrm>
            <a:off x="5257800" y="1828800"/>
            <a:ext cx="15240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AutoShape 4"/>
          <p:cNvSpPr>
            <a:spLocks noChangeArrowheads="1"/>
          </p:cNvSpPr>
          <p:nvPr userDrawn="1"/>
        </p:nvSpPr>
        <p:spPr bwMode="auto">
          <a:xfrm>
            <a:off x="462998" y="1383160"/>
            <a:ext cx="8220075" cy="519256"/>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defTabSz="914400" eaLnBrk="1" hangingPunct="1">
              <a:defRPr/>
            </a:pPr>
            <a:endParaRPr lang="en-US" sz="2400" b="1" dirty="0">
              <a:solidFill>
                <a:schemeClr val="bg1"/>
              </a:solidFill>
              <a:cs typeface="Arial" charset="0"/>
            </a:endParaRPr>
          </a:p>
        </p:txBody>
      </p:sp>
      <p:sp>
        <p:nvSpPr>
          <p:cNvPr id="15" name="AutoShape 4"/>
          <p:cNvSpPr>
            <a:spLocks noChangeArrowheads="1"/>
          </p:cNvSpPr>
          <p:nvPr userDrawn="1"/>
        </p:nvSpPr>
        <p:spPr bwMode="auto">
          <a:xfrm>
            <a:off x="462999" y="2290606"/>
            <a:ext cx="1507090" cy="51411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defTabSz="914400" eaLnBrk="1" hangingPunct="1">
              <a:defRPr/>
            </a:pPr>
            <a:endParaRPr lang="en-US" sz="2400" b="1" dirty="0">
              <a:solidFill>
                <a:schemeClr val="bg1"/>
              </a:solidFill>
              <a:cs typeface="Arial" charset="0"/>
            </a:endParaRPr>
          </a:p>
        </p:txBody>
      </p:sp>
    </p:spTree>
    <p:extLst>
      <p:ext uri="{BB962C8B-B14F-4D97-AF65-F5344CB8AC3E}">
        <p14:creationId xmlns:p14="http://schemas.microsoft.com/office/powerpoint/2010/main" val="292017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1981200" y="2286000"/>
            <a:ext cx="2743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5867400" y="2590800"/>
            <a:ext cx="22860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953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1371600" y="2209800"/>
            <a:ext cx="1600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886200" y="2209800"/>
            <a:ext cx="2057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451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1891E1B-7269-494D-AA84-3551A685CE54}"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36B8A9A-FDB3-49C2-A741-BEE5AAB2C8D7}" type="slidenum">
              <a:rPr lang="en-US" altLang="en-US"/>
              <a:pPr>
                <a:defRPr/>
              </a:pPr>
              <a:t>‹#›</a:t>
            </a:fld>
            <a:endParaRPr lang="en-US" altLang="en-US"/>
          </a:p>
        </p:txBody>
      </p:sp>
    </p:spTree>
    <p:extLst>
      <p:ext uri="{BB962C8B-B14F-4D97-AF65-F5344CB8AC3E}">
        <p14:creationId xmlns:p14="http://schemas.microsoft.com/office/powerpoint/2010/main" val="298006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4387CC-70D3-4F65-BCD9-D71BBB80EB78}"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1AC89D8-1D70-48A5-A715-616942FBE2FA}" type="slidenum">
              <a:rPr lang="en-US" altLang="en-US"/>
              <a:pPr>
                <a:defRPr/>
              </a:pPr>
              <a:t>‹#›</a:t>
            </a:fld>
            <a:endParaRPr lang="en-US" altLang="en-US"/>
          </a:p>
        </p:txBody>
      </p:sp>
    </p:spTree>
    <p:extLst>
      <p:ext uri="{BB962C8B-B14F-4D97-AF65-F5344CB8AC3E}">
        <p14:creationId xmlns:p14="http://schemas.microsoft.com/office/powerpoint/2010/main" val="404142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C0485B59-7925-48EB-B195-3BD990B34CCE}" type="datetime1">
              <a:rPr lang="en-US" altLang="en-US"/>
              <a:pPr>
                <a:defRPr/>
              </a:pPr>
              <a:t>8/1/2018</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7" name="TextBox 6"/>
          <p:cNvSpPr txBox="1"/>
          <p:nvPr userDrawn="1"/>
        </p:nvSpPr>
        <p:spPr bwMode="auto">
          <a:xfrm>
            <a:off x="7030616" y="6245225"/>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algn="r" defTabSz="914400">
              <a:defRPr/>
            </a:pPr>
            <a:fld id="{78C0D5AF-99F8-9148-8B86-C41C39037D31}" type="slidenum">
              <a:rPr lang="en-US" altLang="en-US" sz="1400" smtClean="0">
                <a:solidFill>
                  <a:prstClr val="black"/>
                </a:solidFill>
                <a:ea typeface="MS PGothic" charset="-128"/>
              </a:rPr>
              <a:pPr algn="r" defTabSz="914400">
                <a:defRPr/>
              </a:pPr>
              <a:t>‹#›</a:t>
            </a:fld>
            <a:endParaRPr lang="en-US" altLang="en-US" sz="1400" dirty="0">
              <a:solidFill>
                <a:prstClr val="black"/>
              </a:solidFill>
              <a:ea typeface="MS PGothic"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86" r:id="rId5"/>
    <p:sldLayoutId id="2147483685" r:id="rId6"/>
    <p:sldLayoutId id="2147483684"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defTabSz="914400">
              <a:defRPr/>
            </a:pPr>
            <a:endParaRPr 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defTabSz="914400">
              <a:defRPr/>
            </a:pPr>
            <a:endParaRPr lang="en-US">
              <a:solidFill>
                <a:prstClr val="black"/>
              </a:solidFill>
            </a:endParaRPr>
          </a:p>
        </p:txBody>
      </p:sp>
      <p:sp>
        <p:nvSpPr>
          <p:cNvPr id="7"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2400" b="1" dirty="0">
              <a:solidFill>
                <a:srgbClr val="76B6F2"/>
              </a:solidFill>
            </a:endParaRPr>
          </a:p>
        </p:txBody>
      </p:sp>
      <p:pic>
        <p:nvPicPr>
          <p:cNvPr id="8"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2" name="TextBox 1"/>
          <p:cNvSpPr txBox="1"/>
          <p:nvPr userDrawn="1"/>
        </p:nvSpPr>
        <p:spPr bwMode="auto">
          <a:xfrm>
            <a:off x="7030616" y="6245225"/>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algn="r" defTabSz="914400">
              <a:defRPr/>
            </a:pPr>
            <a:fld id="{78C0D5AF-99F8-9148-8B86-C41C39037D31}" type="slidenum">
              <a:rPr lang="en-US" altLang="en-US" sz="1400" smtClean="0">
                <a:solidFill>
                  <a:prstClr val="black"/>
                </a:solidFill>
                <a:ea typeface="MS PGothic" charset="-128"/>
              </a:rPr>
              <a:pPr algn="r" defTabSz="914400">
                <a:defRPr/>
              </a:pPr>
              <a:t>‹#›</a:t>
            </a:fld>
            <a:endParaRPr lang="en-US" altLang="en-US" sz="1400" dirty="0">
              <a:solidFill>
                <a:prstClr val="black"/>
              </a:solidFill>
              <a:ea typeface="MS PGothic" charset="-128"/>
            </a:endParaRPr>
          </a:p>
        </p:txBody>
      </p:sp>
    </p:spTree>
    <p:extLst>
      <p:ext uri="{BB962C8B-B14F-4D97-AF65-F5344CB8AC3E}">
        <p14:creationId xmlns:p14="http://schemas.microsoft.com/office/powerpoint/2010/main" val="4265759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46" y="1363962"/>
            <a:ext cx="3510665" cy="794519"/>
          </a:xfrm>
        </p:spPr>
        <p:txBody>
          <a:bodyPr/>
          <a:lstStyle/>
          <a:p>
            <a:pPr lvl="0" eaLnBrk="1" hangingPunct="1">
              <a:defRPr/>
            </a:pPr>
            <a:r>
              <a:rPr lang="en-US" altLang="en-US" sz="4800" b="1" kern="1200" dirty="0">
                <a:solidFill>
                  <a:prstClr val="black"/>
                </a:solidFill>
                <a:ea typeface="MS PGothic" charset="-128"/>
              </a:rPr>
              <a:t>Chapter 15</a:t>
            </a:r>
            <a:endParaRPr lang="en-GB" dirty="0"/>
          </a:p>
        </p:txBody>
      </p:sp>
      <p:sp>
        <p:nvSpPr>
          <p:cNvPr id="4" name="Content Placeholder 3"/>
          <p:cNvSpPr>
            <a:spLocks noGrp="1"/>
          </p:cNvSpPr>
          <p:nvPr>
            <p:ph sz="quarter" idx="13"/>
          </p:nvPr>
        </p:nvSpPr>
        <p:spPr>
          <a:xfrm>
            <a:off x="677775" y="2065893"/>
            <a:ext cx="2701416" cy="1564396"/>
          </a:xfrm>
        </p:spPr>
        <p:txBody>
          <a:bodyPr/>
          <a:lstStyle/>
          <a:p>
            <a:pPr marL="0" lvl="0" indent="0" algn="ctr" eaLnBrk="1" hangingPunct="1">
              <a:spcBef>
                <a:spcPct val="0"/>
              </a:spcBef>
              <a:buNone/>
              <a:defRPr/>
            </a:pPr>
            <a:r>
              <a:rPr lang="en-US" altLang="en-US" sz="4800" b="1" kern="1200" dirty="0">
                <a:solidFill>
                  <a:prstClr val="black"/>
                </a:solidFill>
                <a:ea typeface="MS PGothic" charset="-128"/>
              </a:rPr>
              <a:t>Lecture Outline</a:t>
            </a:r>
          </a:p>
        </p:txBody>
      </p:sp>
      <p:sp>
        <p:nvSpPr>
          <p:cNvPr id="5" name="Content Placeholder 4"/>
          <p:cNvSpPr>
            <a:spLocks noGrp="1"/>
          </p:cNvSpPr>
          <p:nvPr>
            <p:ph sz="quarter" idx="14"/>
          </p:nvPr>
        </p:nvSpPr>
        <p:spPr>
          <a:xfrm>
            <a:off x="114271" y="4373481"/>
            <a:ext cx="3841817" cy="963772"/>
          </a:xfrm>
        </p:spPr>
        <p:txBody>
          <a:bodyPr/>
          <a:lstStyle/>
          <a:p>
            <a:pPr marL="0" lvl="0" indent="0" algn="ctr" eaLnBrk="1" hangingPunct="1">
              <a:spcBef>
                <a:spcPct val="0"/>
              </a:spcBef>
              <a:buNone/>
              <a:defRPr/>
            </a:pPr>
            <a:r>
              <a:rPr lang="en-US" altLang="en-US" sz="2000" b="1" kern="1200" dirty="0">
                <a:solidFill>
                  <a:prstClr val="black"/>
                </a:solidFill>
                <a:ea typeface="MS PGothic" charset="-128"/>
              </a:rPr>
              <a:t>Prepared by</a:t>
            </a:r>
          </a:p>
          <a:p>
            <a:pPr marL="0" lvl="0" indent="0" algn="ctr" eaLnBrk="1" hangingPunct="1">
              <a:spcBef>
                <a:spcPct val="0"/>
              </a:spcBef>
              <a:buNone/>
              <a:defRPr/>
            </a:pPr>
            <a:r>
              <a:rPr lang="en-US" altLang="en-US" sz="2000" b="1" kern="1200" dirty="0" err="1">
                <a:solidFill>
                  <a:prstClr val="black"/>
                </a:solidFill>
                <a:ea typeface="MS PGothic" charset="-128"/>
              </a:rPr>
              <a:t>Harpreet</a:t>
            </a:r>
            <a:r>
              <a:rPr lang="en-US" altLang="en-US" sz="2000" b="1" kern="1200" dirty="0">
                <a:solidFill>
                  <a:prstClr val="black"/>
                </a:solidFill>
                <a:ea typeface="MS PGothic" charset="-128"/>
              </a:rPr>
              <a:t> Malhotra</a:t>
            </a:r>
          </a:p>
          <a:p>
            <a:pPr marL="0" lvl="0" indent="0" algn="ctr" eaLnBrk="1" hangingPunct="1">
              <a:spcBef>
                <a:spcPct val="0"/>
              </a:spcBef>
              <a:buNone/>
              <a:defRPr/>
            </a:pPr>
            <a:r>
              <a:rPr lang="en-US" altLang="en-US" sz="1600" b="1" i="1" kern="1200" dirty="0">
                <a:solidFill>
                  <a:prstClr val="black"/>
                </a:solidFill>
                <a:ea typeface="MS PGothic" charset="-128"/>
              </a:rPr>
              <a:t>Florida State College at Jacksonville</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9413" y="1009650"/>
            <a:ext cx="40116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H Logo" descr="Logo: McGraw-Hill Education">
            <a:extLst>
              <a:ext uri="{FF2B5EF4-FFF2-40B4-BE49-F238E27FC236}">
                <a16:creationId xmlns:a16="http://schemas.microsoft.com/office/drawing/2014/main" id="{DF2BF5BD-02DD-459D-9766-DA8E4DE1A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96316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46421" y="320612"/>
            <a:ext cx="8478965" cy="552822"/>
          </a:xfrm>
        </p:spPr>
        <p:txBody>
          <a:bodyPr/>
          <a:lstStyle/>
          <a:p>
            <a:pPr eaLnBrk="1" hangingPunct="1"/>
            <a:r>
              <a:rPr lang="en-US" altLang="en-US" sz="3200" b="1" dirty="0"/>
              <a:t>15.2	Molecules and Their Mirror Images (6)</a:t>
            </a:r>
          </a:p>
        </p:txBody>
      </p:sp>
      <p:sp>
        <p:nvSpPr>
          <p:cNvPr id="2" name="Content Placeholder 1"/>
          <p:cNvSpPr>
            <a:spLocks noGrp="1"/>
          </p:cNvSpPr>
          <p:nvPr>
            <p:ph idx="1"/>
          </p:nvPr>
        </p:nvSpPr>
        <p:spPr>
          <a:xfrm>
            <a:off x="1991434" y="805194"/>
            <a:ext cx="5410200" cy="533400"/>
          </a:xfrm>
        </p:spPr>
        <p:txBody>
          <a:bodyPr/>
          <a:lstStyle/>
          <a:p>
            <a:pPr marL="514350" indent="-514350">
              <a:buFont typeface="+mj-lt"/>
              <a:buAutoNum type="alphaUcPeriod" startAt="2"/>
            </a:pPr>
            <a:r>
              <a:rPr lang="en-US" altLang="en-US" sz="2800" b="1" dirty="0">
                <a:solidFill>
                  <a:srgbClr val="000000"/>
                </a:solidFill>
              </a:rPr>
              <a:t>The Chirality of Molecules</a:t>
            </a:r>
            <a:endParaRPr lang="en-GB" dirty="0"/>
          </a:p>
        </p:txBody>
      </p:sp>
      <p:sp>
        <p:nvSpPr>
          <p:cNvPr id="3" name="Content Placeholder 2"/>
          <p:cNvSpPr>
            <a:spLocks noGrp="1"/>
          </p:cNvSpPr>
          <p:nvPr>
            <p:ph sz="quarter" idx="13"/>
          </p:nvPr>
        </p:nvSpPr>
        <p:spPr>
          <a:xfrm>
            <a:off x="1066800" y="1414880"/>
            <a:ext cx="2743200" cy="506040"/>
          </a:xfrm>
        </p:spPr>
        <p:txBody>
          <a:bodyPr/>
          <a:lstStyle/>
          <a:p>
            <a:pPr marL="0" indent="0">
              <a:buNone/>
            </a:pPr>
            <a:r>
              <a:rPr lang="en-US" sz="2400" b="1" dirty="0"/>
              <a:t>For </a:t>
            </a:r>
            <a:r>
              <a:rPr lang="en-US" sz="2400" b="1" i="0" dirty="0">
                <a:solidFill>
                  <a:srgbClr val="3366FF"/>
                </a:solidFill>
              </a:rPr>
              <a:t>CH</a:t>
            </a:r>
            <a:r>
              <a:rPr lang="en-US" sz="2400" b="1" i="0" baseline="-25000" dirty="0">
                <a:solidFill>
                  <a:srgbClr val="3366FF"/>
                </a:solidFill>
              </a:rPr>
              <a:t>2</a:t>
            </a:r>
            <a:r>
              <a:rPr lang="en-US" sz="2400" b="1" i="0" dirty="0">
                <a:solidFill>
                  <a:srgbClr val="3366FF"/>
                </a:solidFill>
              </a:rPr>
              <a:t>BrCl</a:t>
            </a:r>
            <a:r>
              <a:rPr lang="en-GB" sz="2400" b="1" dirty="0"/>
              <a:t>:</a:t>
            </a:r>
          </a:p>
        </p:txBody>
      </p:sp>
      <p:sp>
        <p:nvSpPr>
          <p:cNvPr id="4" name="Content Placeholder 3"/>
          <p:cNvSpPr>
            <a:spLocks noGrp="1"/>
          </p:cNvSpPr>
          <p:nvPr>
            <p:ph sz="quarter" idx="14"/>
          </p:nvPr>
        </p:nvSpPr>
        <p:spPr>
          <a:xfrm>
            <a:off x="1219200" y="4604982"/>
            <a:ext cx="2286000" cy="1295400"/>
          </a:xfrm>
        </p:spPr>
        <p:txBody>
          <a:bodyPr/>
          <a:lstStyle/>
          <a:p>
            <a:pPr marL="114300" lvl="0" indent="-114300" defTabSz="457200" eaLnBrk="1" hangingPunct="1">
              <a:spcBef>
                <a:spcPct val="0"/>
              </a:spcBef>
              <a:buClr>
                <a:prstClr val="black"/>
              </a:buClr>
              <a:buNone/>
            </a:pPr>
            <a:r>
              <a:rPr lang="en-US" altLang="en-US" sz="2400" b="1" kern="1200" dirty="0">
                <a:solidFill>
                  <a:srgbClr val="3366FF"/>
                </a:solidFill>
                <a:latin typeface="Arial" charset="0"/>
              </a:rPr>
              <a:t>Rotate the molecule to align bonds</a:t>
            </a:r>
            <a:r>
              <a:rPr lang="en-US" altLang="en-US" sz="2400" b="1" kern="1200" dirty="0">
                <a:solidFill>
                  <a:prstClr val="black"/>
                </a:solidFill>
                <a:latin typeface="Arial" charset="0"/>
              </a:rPr>
              <a:t>:</a:t>
            </a:r>
          </a:p>
        </p:txBody>
      </p:sp>
      <p:pic>
        <p:nvPicPr>
          <p:cNvPr id="11269" name="Picture 9" descr="CH2BrCl is an achiral molecule: this molecule is superimposable on its mirr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33525"/>
            <a:ext cx="3389313"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2774" y="354756"/>
            <a:ext cx="8478965" cy="500462"/>
          </a:xfrm>
        </p:spPr>
        <p:txBody>
          <a:bodyPr/>
          <a:lstStyle/>
          <a:p>
            <a:pPr eaLnBrk="1" hangingPunct="1"/>
            <a:r>
              <a:rPr lang="en-US" altLang="en-US" sz="3200" b="1" dirty="0"/>
              <a:t>15.2	Molecules and Their Mirror Images (7)</a:t>
            </a:r>
          </a:p>
        </p:txBody>
      </p:sp>
      <p:sp>
        <p:nvSpPr>
          <p:cNvPr id="2" name="Content Placeholder 1"/>
          <p:cNvSpPr>
            <a:spLocks noGrp="1"/>
          </p:cNvSpPr>
          <p:nvPr>
            <p:ph idx="1"/>
          </p:nvPr>
        </p:nvSpPr>
        <p:spPr>
          <a:xfrm>
            <a:off x="1992576" y="786979"/>
            <a:ext cx="5181600" cy="533400"/>
          </a:xfrm>
        </p:spPr>
        <p:txBody>
          <a:bodyPr/>
          <a:lstStyle/>
          <a:p>
            <a:pPr marL="514350" indent="-514350">
              <a:buFont typeface="+mj-lt"/>
              <a:buAutoNum type="alphaUcPeriod" startAt="2"/>
            </a:pPr>
            <a:r>
              <a:rPr lang="en-US" altLang="en-US" sz="2800" b="1" dirty="0">
                <a:solidFill>
                  <a:srgbClr val="000000"/>
                </a:solidFill>
              </a:rPr>
              <a:t>The Chirality of Molecules</a:t>
            </a:r>
            <a:endParaRPr lang="en-GB" dirty="0"/>
          </a:p>
        </p:txBody>
      </p:sp>
      <p:sp>
        <p:nvSpPr>
          <p:cNvPr id="3" name="Content Placeholder 2"/>
          <p:cNvSpPr>
            <a:spLocks noGrp="1"/>
          </p:cNvSpPr>
          <p:nvPr>
            <p:ph sz="quarter" idx="13"/>
          </p:nvPr>
        </p:nvSpPr>
        <p:spPr>
          <a:xfrm>
            <a:off x="1063531" y="1410814"/>
            <a:ext cx="2133600" cy="457200"/>
          </a:xfrm>
        </p:spPr>
        <p:txBody>
          <a:bodyPr/>
          <a:lstStyle/>
          <a:p>
            <a:pPr marL="0" lvl="0" indent="0" defTabSz="457200" eaLnBrk="1" hangingPunct="1">
              <a:spcBef>
                <a:spcPct val="0"/>
              </a:spcBef>
              <a:buNone/>
            </a:pPr>
            <a:r>
              <a:rPr lang="en-US" altLang="en-US" sz="2400" b="1" kern="1200" dirty="0">
                <a:solidFill>
                  <a:prstClr val="black"/>
                </a:solidFill>
                <a:latin typeface="Arial" charset="0"/>
              </a:rPr>
              <a:t>For </a:t>
            </a:r>
            <a:r>
              <a:rPr lang="en-US" altLang="en-US" sz="2400" b="1" kern="1200" dirty="0" err="1">
                <a:solidFill>
                  <a:srgbClr val="3366FF"/>
                </a:solidFill>
                <a:latin typeface="Arial" charset="0"/>
              </a:rPr>
              <a:t>CHBrClF</a:t>
            </a:r>
            <a:r>
              <a:rPr lang="en-US" altLang="en-US" sz="2400" b="1" kern="1200" dirty="0">
                <a:solidFill>
                  <a:prstClr val="black"/>
                </a:solidFill>
                <a:latin typeface="Arial" charset="0"/>
              </a:rPr>
              <a:t>:</a:t>
            </a:r>
          </a:p>
        </p:txBody>
      </p:sp>
      <p:pic>
        <p:nvPicPr>
          <p:cNvPr id="12292" name="Picture 8" descr="Mirror images of CHBrClF: The molecule (labeled A) and its mirror image (labeled B) are not superimposable. No matter how you rotate A and B, all of the atoms never align. CHBrClF is thus a chiral molecule, and A and B are different comp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46422" y="337784"/>
            <a:ext cx="8478965" cy="510522"/>
          </a:xfrm>
        </p:spPr>
        <p:txBody>
          <a:bodyPr/>
          <a:lstStyle/>
          <a:p>
            <a:pPr eaLnBrk="1" hangingPunct="1"/>
            <a:r>
              <a:rPr lang="en-US" altLang="en-US" sz="3200" b="1" dirty="0"/>
              <a:t>15.2	Molecules and Their Mirror Images (8)</a:t>
            </a:r>
          </a:p>
        </p:txBody>
      </p:sp>
      <p:sp>
        <p:nvSpPr>
          <p:cNvPr id="2" name="Content Placeholder 1"/>
          <p:cNvSpPr>
            <a:spLocks noGrp="1"/>
          </p:cNvSpPr>
          <p:nvPr>
            <p:ph idx="1"/>
          </p:nvPr>
        </p:nvSpPr>
        <p:spPr>
          <a:xfrm>
            <a:off x="1981200" y="793714"/>
            <a:ext cx="5181600" cy="533400"/>
          </a:xfrm>
        </p:spPr>
        <p:txBody>
          <a:bodyPr/>
          <a:lstStyle/>
          <a:p>
            <a:pPr marL="514350" indent="-514350">
              <a:buFont typeface="+mj-lt"/>
              <a:buAutoNum type="alphaUcPeriod" startAt="2"/>
            </a:pPr>
            <a:r>
              <a:rPr lang="en-US" altLang="en-US" sz="2800" b="1" dirty="0">
                <a:solidFill>
                  <a:srgbClr val="000000"/>
                </a:solidFill>
              </a:rPr>
              <a:t>The Chirality of Molecules</a:t>
            </a:r>
            <a:endParaRPr lang="en-GB" dirty="0"/>
          </a:p>
        </p:txBody>
      </p:sp>
      <p:sp>
        <p:nvSpPr>
          <p:cNvPr id="3" name="Content Placeholder 2"/>
          <p:cNvSpPr>
            <a:spLocks noGrp="1"/>
          </p:cNvSpPr>
          <p:nvPr>
            <p:ph sz="quarter" idx="13"/>
          </p:nvPr>
        </p:nvSpPr>
        <p:spPr>
          <a:xfrm>
            <a:off x="841617" y="1416501"/>
            <a:ext cx="7464183" cy="4527100"/>
          </a:xfrm>
        </p:spPr>
        <p:txBody>
          <a:bodyPr/>
          <a:lstStyle/>
          <a:p>
            <a:pPr marL="0" lvl="0" indent="0" defTabSz="457200" eaLnBrk="1" hangingPunct="1">
              <a:spcBef>
                <a:spcPct val="0"/>
              </a:spcBef>
              <a:spcAft>
                <a:spcPts val="1900"/>
              </a:spcAft>
              <a:buNone/>
            </a:pPr>
            <a:r>
              <a:rPr lang="en-US" altLang="en-US" sz="2400" b="1" kern="1200" dirty="0">
                <a:solidFill>
                  <a:prstClr val="black"/>
                </a:solidFill>
                <a:latin typeface="Arial" charset="0"/>
              </a:rPr>
              <a:t>The two mirror images of </a:t>
            </a:r>
            <a:r>
              <a:rPr lang="en-US" altLang="en-US" sz="2400" b="1" kern="1200" dirty="0" err="1">
                <a:solidFill>
                  <a:prstClr val="black"/>
                </a:solidFill>
                <a:latin typeface="Arial" charset="0"/>
              </a:rPr>
              <a:t>CHBrClF</a:t>
            </a:r>
            <a:r>
              <a:rPr lang="en-US" altLang="en-US" sz="2400" b="1" kern="1200" dirty="0">
                <a:solidFill>
                  <a:prstClr val="black"/>
                </a:solidFill>
                <a:latin typeface="Arial" charset="0"/>
              </a:rPr>
              <a:t> are </a:t>
            </a:r>
            <a:r>
              <a:rPr lang="en-US" altLang="en-US" sz="2400" b="1" kern="1200" dirty="0">
                <a:solidFill>
                  <a:srgbClr val="3366FF"/>
                </a:solidFill>
                <a:latin typeface="Arial" charset="0"/>
              </a:rPr>
              <a:t>enantiomers</a:t>
            </a:r>
            <a:r>
              <a:rPr lang="en-US" altLang="en-US" sz="2400" b="1" kern="1200" dirty="0">
                <a:solidFill>
                  <a:prstClr val="black"/>
                </a:solidFill>
                <a:latin typeface="Arial" charset="0"/>
              </a:rPr>
              <a:t>, mirror images that are not superimposable.</a:t>
            </a:r>
          </a:p>
          <a:p>
            <a:pPr marL="0" lvl="0" indent="0" defTabSz="457200" eaLnBrk="1" hangingPunct="1">
              <a:spcBef>
                <a:spcPct val="0"/>
              </a:spcBef>
              <a:spcAft>
                <a:spcPts val="3100"/>
              </a:spcAft>
              <a:buNone/>
            </a:pPr>
            <a:r>
              <a:rPr lang="en-US" altLang="en-US" sz="2400" b="1" kern="1200" dirty="0">
                <a:solidFill>
                  <a:prstClr val="black"/>
                </a:solidFill>
                <a:latin typeface="Arial" charset="0"/>
              </a:rPr>
              <a:t>A molecule that is not superimposable on its mirror image is a chiral molecule.</a:t>
            </a:r>
          </a:p>
          <a:p>
            <a:pPr marL="0" lvl="0" indent="0" defTabSz="457200" eaLnBrk="1" hangingPunct="1">
              <a:spcBef>
                <a:spcPct val="0"/>
              </a:spcBef>
              <a:spcAft>
                <a:spcPts val="3800"/>
              </a:spcAft>
              <a:buNone/>
            </a:pPr>
            <a:r>
              <a:rPr lang="en-US" altLang="en-US" sz="2400" b="1" kern="1200" dirty="0">
                <a:solidFill>
                  <a:prstClr val="black"/>
                </a:solidFill>
                <a:latin typeface="Arial" charset="0"/>
              </a:rPr>
              <a:t>A carbon atom with </a:t>
            </a:r>
            <a:r>
              <a:rPr lang="en-US" altLang="en-US" sz="2400" b="1" kern="1200" dirty="0">
                <a:solidFill>
                  <a:srgbClr val="3366FF"/>
                </a:solidFill>
                <a:latin typeface="Arial" charset="0"/>
              </a:rPr>
              <a:t>four different groups </a:t>
            </a:r>
            <a:r>
              <a:rPr lang="en-US" altLang="en-US" sz="2400" b="1" kern="1200" dirty="0">
                <a:solidFill>
                  <a:prstClr val="black"/>
                </a:solidFill>
                <a:latin typeface="Arial" charset="0"/>
              </a:rPr>
              <a:t>like </a:t>
            </a:r>
            <a:r>
              <a:rPr lang="en-US" altLang="en-US" sz="2400" b="1" kern="1200" dirty="0" err="1">
                <a:solidFill>
                  <a:prstClr val="black"/>
                </a:solidFill>
                <a:latin typeface="Arial" charset="0"/>
              </a:rPr>
              <a:t>CHBrClF</a:t>
            </a:r>
            <a:r>
              <a:rPr lang="en-US" altLang="en-US" sz="2400" b="1" kern="1200" dirty="0">
                <a:solidFill>
                  <a:prstClr val="black"/>
                </a:solidFill>
                <a:latin typeface="Arial" charset="0"/>
              </a:rPr>
              <a:t> is called a </a:t>
            </a:r>
            <a:r>
              <a:rPr lang="en-US" altLang="en-US" sz="2400" b="1" kern="1200" dirty="0">
                <a:solidFill>
                  <a:srgbClr val="3366FF"/>
                </a:solidFill>
                <a:latin typeface="Arial" charset="0"/>
              </a:rPr>
              <a:t>chirality center</a:t>
            </a:r>
            <a:r>
              <a:rPr lang="en-US" altLang="en-US" sz="2400" b="1" kern="1200" dirty="0">
                <a:solidFill>
                  <a:prstClr val="black"/>
                </a:solidFill>
                <a:latin typeface="Arial" charset="0"/>
              </a:rPr>
              <a:t>.</a:t>
            </a:r>
          </a:p>
          <a:p>
            <a:pPr marL="0" lvl="0" indent="0" defTabSz="457200" eaLnBrk="1" hangingPunct="1">
              <a:spcBef>
                <a:spcPct val="0"/>
              </a:spcBef>
              <a:buNone/>
            </a:pPr>
            <a:r>
              <a:rPr lang="en-US" altLang="en-US" sz="2400" b="1" kern="1200" dirty="0">
                <a:solidFill>
                  <a:prstClr val="black"/>
                </a:solidFill>
                <a:latin typeface="Arial" charset="0"/>
              </a:rPr>
              <a:t>Molecules can contain </a:t>
            </a:r>
            <a:r>
              <a:rPr lang="en-US" altLang="en-US" sz="2400" b="1" kern="1200" dirty="0">
                <a:solidFill>
                  <a:srgbClr val="3366FF"/>
                </a:solidFill>
                <a:latin typeface="Arial" charset="0"/>
              </a:rPr>
              <a:t>zero</a:t>
            </a:r>
            <a:r>
              <a:rPr lang="en-US" altLang="en-US" sz="2400" b="1" kern="1200" dirty="0">
                <a:solidFill>
                  <a:prstClr val="black"/>
                </a:solidFill>
                <a:latin typeface="Arial" charset="0"/>
              </a:rPr>
              <a:t>, </a:t>
            </a:r>
            <a:r>
              <a:rPr lang="en-US" altLang="en-US" sz="2400" b="1" kern="1200" dirty="0">
                <a:solidFill>
                  <a:srgbClr val="3366FF"/>
                </a:solidFill>
                <a:latin typeface="Arial" charset="0"/>
              </a:rPr>
              <a:t>one</a:t>
            </a:r>
            <a:r>
              <a:rPr lang="en-US" altLang="en-US" sz="2400" b="1" kern="1200" dirty="0">
                <a:solidFill>
                  <a:prstClr val="black"/>
                </a:solidFill>
                <a:latin typeface="Arial" charset="0"/>
              </a:rPr>
              <a:t>, or </a:t>
            </a:r>
            <a:r>
              <a:rPr lang="en-US" altLang="en-US" sz="2400" b="1" kern="1200" dirty="0">
                <a:solidFill>
                  <a:srgbClr val="3366FF"/>
                </a:solidFill>
                <a:latin typeface="Arial" charset="0"/>
              </a:rPr>
              <a:t>many</a:t>
            </a:r>
            <a:r>
              <a:rPr lang="en-US" altLang="en-US" sz="2400" b="1" kern="1200" dirty="0">
                <a:solidFill>
                  <a:prstClr val="black"/>
                </a:solidFill>
                <a:latin typeface="Arial" charset="0"/>
              </a:rPr>
              <a:t> chirality centers.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94482" y="355518"/>
            <a:ext cx="5155539" cy="490601"/>
          </a:xfrm>
        </p:spPr>
        <p:txBody>
          <a:bodyPr/>
          <a:lstStyle/>
          <a:p>
            <a:pPr eaLnBrk="1" hangingPunct="1"/>
            <a:r>
              <a:rPr lang="en-US" altLang="en-US" sz="3200" b="1" dirty="0"/>
              <a:t>15.3	Chirality Centers (1)</a:t>
            </a:r>
          </a:p>
        </p:txBody>
      </p:sp>
      <p:sp>
        <p:nvSpPr>
          <p:cNvPr id="2" name="Content Placeholder 1"/>
          <p:cNvSpPr>
            <a:spLocks noGrp="1"/>
          </p:cNvSpPr>
          <p:nvPr>
            <p:ph idx="1"/>
          </p:nvPr>
        </p:nvSpPr>
        <p:spPr>
          <a:xfrm>
            <a:off x="1974521" y="799270"/>
            <a:ext cx="5207094" cy="477616"/>
          </a:xfrm>
        </p:spPr>
        <p:txBody>
          <a:bodyPr/>
          <a:lstStyle/>
          <a:p>
            <a:pPr marL="514350" indent="-514350">
              <a:buFont typeface="+mj-lt"/>
              <a:buAutoNum type="alphaUcPeriod"/>
            </a:pPr>
            <a:r>
              <a:rPr lang="en-US" altLang="en-US" sz="2800" b="1" dirty="0">
                <a:solidFill>
                  <a:srgbClr val="000000"/>
                </a:solidFill>
              </a:rPr>
              <a:t>Locating Chirality Centers</a:t>
            </a:r>
            <a:endParaRPr lang="en-GB" dirty="0"/>
          </a:p>
        </p:txBody>
      </p:sp>
      <p:sp>
        <p:nvSpPr>
          <p:cNvPr id="3" name="Content Placeholder 2"/>
          <p:cNvSpPr>
            <a:spLocks noGrp="1"/>
          </p:cNvSpPr>
          <p:nvPr>
            <p:ph sz="quarter" idx="13"/>
          </p:nvPr>
        </p:nvSpPr>
        <p:spPr>
          <a:xfrm>
            <a:off x="840472" y="1417638"/>
            <a:ext cx="7693928" cy="1782762"/>
          </a:xfrm>
        </p:spPr>
        <p:txBody>
          <a:bodyPr/>
          <a:lstStyle/>
          <a:p>
            <a:pPr marL="0" lvl="0" indent="0" defTabSz="457200" eaLnBrk="1" hangingPunct="1">
              <a:spcBef>
                <a:spcPct val="0"/>
              </a:spcBef>
              <a:spcAft>
                <a:spcPts val="2300"/>
              </a:spcAft>
              <a:buNone/>
            </a:pPr>
            <a:r>
              <a:rPr lang="en-US" altLang="en-US" sz="2400" b="1" kern="1200" dirty="0">
                <a:solidFill>
                  <a:prstClr val="black"/>
                </a:solidFill>
                <a:latin typeface="Arial" charset="0"/>
              </a:rPr>
              <a:t>To locate a chirality center, </a:t>
            </a:r>
            <a:r>
              <a:rPr lang="en-US" altLang="en-US" sz="2400" b="1" kern="1200" dirty="0">
                <a:solidFill>
                  <a:srgbClr val="3366FF"/>
                </a:solidFill>
                <a:latin typeface="Arial" charset="0"/>
              </a:rPr>
              <a:t>look at each tetrahedral C </a:t>
            </a:r>
            <a:r>
              <a:rPr lang="en-US" altLang="en-US" sz="2400" b="1" kern="1200" dirty="0">
                <a:solidFill>
                  <a:prstClr val="black"/>
                </a:solidFill>
                <a:latin typeface="Arial" charset="0"/>
              </a:rPr>
              <a:t>atom in a molecule.</a:t>
            </a:r>
          </a:p>
          <a:p>
            <a:pPr marL="0" lvl="0" indent="0" defTabSz="457200" eaLnBrk="1" hangingPunct="1">
              <a:spcBef>
                <a:spcPct val="0"/>
              </a:spcBef>
              <a:buNone/>
            </a:pPr>
            <a:r>
              <a:rPr lang="en-US" altLang="en-US" sz="2400" b="1" kern="1200" dirty="0">
                <a:solidFill>
                  <a:prstClr val="black"/>
                </a:solidFill>
                <a:latin typeface="Arial" charset="0"/>
              </a:rPr>
              <a:t>Look at the </a:t>
            </a:r>
            <a:r>
              <a:rPr lang="en-US" altLang="en-US" sz="2400" b="1" kern="1200" dirty="0">
                <a:solidFill>
                  <a:srgbClr val="3366FF"/>
                </a:solidFill>
                <a:latin typeface="Arial" charset="0"/>
              </a:rPr>
              <a:t>four groups</a:t>
            </a:r>
            <a:r>
              <a:rPr lang="en-US" altLang="en-US" sz="2400" b="1" kern="1200" dirty="0">
                <a:solidFill>
                  <a:prstClr val="black"/>
                </a:solidFill>
                <a:latin typeface="Arial" charset="0"/>
              </a:rPr>
              <a:t>—not the four atoms— bonded to it.</a:t>
            </a:r>
          </a:p>
        </p:txBody>
      </p:sp>
      <p:pic>
        <p:nvPicPr>
          <p:cNvPr id="14341" name="Picture 8" descr="CBrClFI has one chirality center because its carbon atom is bonded to four different elements—Br, Cl, F, and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3505200"/>
            <a:ext cx="22240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33657" y="350612"/>
            <a:ext cx="5104494" cy="495507"/>
          </a:xfrm>
        </p:spPr>
        <p:txBody>
          <a:bodyPr/>
          <a:lstStyle/>
          <a:p>
            <a:pPr eaLnBrk="1" hangingPunct="1"/>
            <a:r>
              <a:rPr lang="en-US" altLang="en-US" sz="3200" b="1" dirty="0"/>
              <a:t>15.3	Chirality Centers (2)</a:t>
            </a:r>
            <a:endParaRPr lang="en-US" altLang="en-US" sz="2400" b="1" dirty="0"/>
          </a:p>
        </p:txBody>
      </p:sp>
      <p:sp>
        <p:nvSpPr>
          <p:cNvPr id="2" name="Content Placeholder 1"/>
          <p:cNvSpPr>
            <a:spLocks noGrp="1"/>
          </p:cNvSpPr>
          <p:nvPr>
            <p:ph idx="1"/>
          </p:nvPr>
        </p:nvSpPr>
        <p:spPr>
          <a:xfrm>
            <a:off x="1976415" y="799740"/>
            <a:ext cx="5207094" cy="522362"/>
          </a:xfrm>
        </p:spPr>
        <p:txBody>
          <a:bodyPr/>
          <a:lstStyle/>
          <a:p>
            <a:pPr marL="514350" lvl="0" indent="-514350">
              <a:buFont typeface="+mj-lt"/>
              <a:buAutoNum type="alphaUcPeriod"/>
            </a:pPr>
            <a:r>
              <a:rPr lang="en-US" altLang="en-US" sz="2800" b="1" dirty="0">
                <a:solidFill>
                  <a:srgbClr val="000000"/>
                </a:solidFill>
              </a:rPr>
              <a:t>Locating Chirality Centers</a:t>
            </a:r>
            <a:endParaRPr lang="en-GB" dirty="0">
              <a:solidFill>
                <a:prstClr val="black"/>
              </a:solidFill>
            </a:endParaRPr>
          </a:p>
        </p:txBody>
      </p:sp>
      <p:sp>
        <p:nvSpPr>
          <p:cNvPr id="3" name="Content Placeholder 2"/>
          <p:cNvSpPr>
            <a:spLocks noGrp="1"/>
          </p:cNvSpPr>
          <p:nvPr>
            <p:ph sz="quarter" idx="13"/>
          </p:nvPr>
        </p:nvSpPr>
        <p:spPr>
          <a:xfrm>
            <a:off x="835928" y="1412203"/>
            <a:ext cx="7553325" cy="462085"/>
          </a:xfrm>
        </p:spPr>
        <p:txBody>
          <a:bodyPr/>
          <a:lstStyle/>
          <a:p>
            <a:pPr marL="0" lvl="0" indent="0" defTabSz="457200" eaLnBrk="1" hangingPunct="1">
              <a:spcBef>
                <a:spcPct val="0"/>
              </a:spcBef>
              <a:buNone/>
            </a:pPr>
            <a:r>
              <a:rPr lang="en-US" altLang="en-US" sz="2400" b="1" kern="1200" dirty="0">
                <a:solidFill>
                  <a:prstClr val="black"/>
                </a:solidFill>
                <a:latin typeface="Arial" charset="0"/>
              </a:rPr>
              <a:t>We consider all atoms in a group as a </a:t>
            </a:r>
            <a:r>
              <a:rPr lang="en-US" altLang="en-US" sz="2400" b="1" kern="1200" dirty="0">
                <a:solidFill>
                  <a:srgbClr val="3366FF"/>
                </a:solidFill>
                <a:latin typeface="Arial" charset="0"/>
              </a:rPr>
              <a:t>whole unit</a:t>
            </a:r>
            <a:r>
              <a:rPr lang="en-US" altLang="en-US" sz="2400" b="1" kern="1200" dirty="0">
                <a:solidFill>
                  <a:prstClr val="black"/>
                </a:solidFill>
                <a:latin typeface="Arial" charset="0"/>
              </a:rPr>
              <a:t>.</a:t>
            </a:r>
          </a:p>
        </p:txBody>
      </p:sp>
      <p:pic>
        <p:nvPicPr>
          <p:cNvPr id="15364" name="Picture 7" descr="3-Bromohexane also has one chirality center because one carbon is bonded to H, Br, CH2CH3, and CH2CH2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133600"/>
            <a:ext cx="7334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07994" y="332629"/>
            <a:ext cx="5155539" cy="552822"/>
          </a:xfrm>
        </p:spPr>
        <p:txBody>
          <a:bodyPr/>
          <a:lstStyle/>
          <a:p>
            <a:pPr eaLnBrk="1" hangingPunct="1"/>
            <a:r>
              <a:rPr lang="en-US" altLang="en-US" sz="3200" b="1" dirty="0"/>
              <a:t>15.3	Chirality Centers (3)</a:t>
            </a:r>
            <a:endParaRPr lang="en-US" altLang="en-US" sz="2400" b="1" dirty="0"/>
          </a:p>
        </p:txBody>
      </p:sp>
      <p:sp>
        <p:nvSpPr>
          <p:cNvPr id="2" name="Content Placeholder 1"/>
          <p:cNvSpPr>
            <a:spLocks noGrp="1"/>
          </p:cNvSpPr>
          <p:nvPr>
            <p:ph idx="1"/>
          </p:nvPr>
        </p:nvSpPr>
        <p:spPr>
          <a:xfrm>
            <a:off x="1976719" y="804769"/>
            <a:ext cx="5257800" cy="533400"/>
          </a:xfrm>
        </p:spPr>
        <p:txBody>
          <a:bodyPr/>
          <a:lstStyle/>
          <a:p>
            <a:pPr marL="514350" indent="-514350">
              <a:buFont typeface="+mj-lt"/>
              <a:buAutoNum type="alphaUcPeriod"/>
            </a:pPr>
            <a:r>
              <a:rPr lang="en-US" altLang="en-US" sz="2800" b="1" dirty="0">
                <a:solidFill>
                  <a:srgbClr val="000000"/>
                </a:solidFill>
              </a:rPr>
              <a:t>Locating Chirality Centers</a:t>
            </a:r>
            <a:endParaRPr lang="en-GB" dirty="0"/>
          </a:p>
        </p:txBody>
      </p:sp>
      <p:sp>
        <p:nvSpPr>
          <p:cNvPr id="3" name="Content Placeholder 2"/>
          <p:cNvSpPr>
            <a:spLocks noGrp="1"/>
          </p:cNvSpPr>
          <p:nvPr>
            <p:ph sz="quarter" idx="13"/>
          </p:nvPr>
        </p:nvSpPr>
        <p:spPr>
          <a:xfrm>
            <a:off x="838200" y="1417638"/>
            <a:ext cx="7772400" cy="4373562"/>
          </a:xfrm>
        </p:spPr>
        <p:txBody>
          <a:bodyPr/>
          <a:lstStyle/>
          <a:p>
            <a:pPr marL="0" lvl="0" indent="0" defTabSz="457200" eaLnBrk="1" hangingPunct="1">
              <a:spcBef>
                <a:spcPct val="0"/>
              </a:spcBef>
              <a:spcAft>
                <a:spcPts val="5100"/>
              </a:spcAft>
              <a:buNone/>
            </a:pPr>
            <a:r>
              <a:rPr lang="en-US" altLang="en-US" sz="2400" b="1" kern="1200" dirty="0">
                <a:solidFill>
                  <a:prstClr val="black"/>
                </a:solidFill>
                <a:latin typeface="Arial" panose="020B0604020202020204" pitchFamily="34" charset="0"/>
                <a:cs typeface="Arial" panose="020B0604020202020204" pitchFamily="34" charset="0"/>
              </a:rPr>
              <a:t>A C atom bonded to </a:t>
            </a:r>
            <a:r>
              <a:rPr lang="en-US" altLang="en-US" sz="2400" b="1" kern="1200" dirty="0">
                <a:solidFill>
                  <a:srgbClr val="3366FF"/>
                </a:solidFill>
                <a:latin typeface="Arial" panose="020B0604020202020204" pitchFamily="34" charset="0"/>
                <a:cs typeface="Arial" panose="020B0604020202020204" pitchFamily="34" charset="0"/>
              </a:rPr>
              <a:t>two or more like groups</a:t>
            </a:r>
            <a:r>
              <a:rPr lang="en-US" altLang="en-US" sz="2400" b="1" kern="1200" dirty="0">
                <a:solidFill>
                  <a:srgbClr val="3333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is </a:t>
            </a:r>
            <a:r>
              <a:rPr lang="en-US" altLang="en-US" sz="2400" b="1" kern="1200" dirty="0">
                <a:solidFill>
                  <a:srgbClr val="3366FF"/>
                </a:solidFill>
                <a:latin typeface="Arial" panose="020B0604020202020204" pitchFamily="34" charset="0"/>
                <a:cs typeface="Arial" panose="020B0604020202020204" pitchFamily="34" charset="0"/>
              </a:rPr>
              <a:t>never</a:t>
            </a:r>
            <a:r>
              <a:rPr lang="en-US" altLang="en-US" sz="2400" b="1" kern="1200" dirty="0">
                <a:solidFill>
                  <a:srgbClr val="3333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a chirality center.</a:t>
            </a:r>
          </a:p>
          <a:p>
            <a:pPr marL="0" lvl="0" indent="0" defTabSz="457200" eaLnBrk="1" hangingPunct="1">
              <a:spcBef>
                <a:spcPct val="0"/>
              </a:spcBef>
              <a:spcAft>
                <a:spcPts val="5300"/>
              </a:spcAft>
              <a:buClr>
                <a:prstClr val="black"/>
              </a:buClr>
              <a:buNone/>
            </a:pPr>
            <a:r>
              <a:rPr lang="en-US" altLang="en-US" sz="2400" b="1" i="0" kern="1200" dirty="0">
                <a:solidFill>
                  <a:srgbClr val="3366FF"/>
                </a:solidFill>
                <a:latin typeface="Arial" panose="020B0604020202020204" pitchFamily="34" charset="0"/>
                <a:cs typeface="Arial" panose="020B0604020202020204" pitchFamily="34" charset="0"/>
              </a:rPr>
              <a:t>CH</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kern="1200" dirty="0">
                <a:solidFill>
                  <a:srgbClr val="3366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and </a:t>
            </a:r>
            <a:r>
              <a:rPr lang="en-US" altLang="en-US" sz="2400" b="1" i="0" kern="1200" dirty="0">
                <a:solidFill>
                  <a:srgbClr val="3366FF"/>
                </a:solidFill>
                <a:latin typeface="Arial" panose="020B0604020202020204" pitchFamily="34" charset="0"/>
                <a:cs typeface="Arial" panose="020B0604020202020204" pitchFamily="34" charset="0"/>
              </a:rPr>
              <a:t>CH</a:t>
            </a:r>
            <a:r>
              <a:rPr lang="en-US" altLang="en-US" sz="2400" b="1" i="0" kern="1200" baseline="-25000" dirty="0">
                <a:solidFill>
                  <a:srgbClr val="3366FF"/>
                </a:solidFill>
                <a:latin typeface="Arial" panose="020B0604020202020204" pitchFamily="34" charset="0"/>
                <a:cs typeface="Arial" panose="020B0604020202020204" pitchFamily="34" charset="0"/>
              </a:rPr>
              <a:t>3</a:t>
            </a:r>
            <a:r>
              <a:rPr lang="en-US" altLang="en-US" sz="2400" b="1" kern="1200" dirty="0">
                <a:solidFill>
                  <a:srgbClr val="3366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groups have more than one H atom bonded to the same C, so those C’</a:t>
            </a:r>
            <a:r>
              <a:rPr lang="en-US" altLang="ja-JP" sz="2400" b="1" kern="1200" dirty="0">
                <a:solidFill>
                  <a:prstClr val="black"/>
                </a:solidFill>
                <a:latin typeface="Arial" panose="020B0604020202020204" pitchFamily="34" charset="0"/>
                <a:cs typeface="Arial" panose="020B0604020202020204" pitchFamily="34" charset="0"/>
              </a:rPr>
              <a:t>s are </a:t>
            </a:r>
            <a:r>
              <a:rPr lang="en-US" altLang="ja-JP" sz="2400" b="1" kern="1200" dirty="0">
                <a:solidFill>
                  <a:srgbClr val="3366FF"/>
                </a:solidFill>
                <a:latin typeface="Arial" panose="020B0604020202020204" pitchFamily="34" charset="0"/>
                <a:cs typeface="Arial" panose="020B0604020202020204" pitchFamily="34" charset="0"/>
              </a:rPr>
              <a:t>never</a:t>
            </a:r>
            <a:r>
              <a:rPr lang="en-US" altLang="en-US" sz="2400" b="1" kern="1200" dirty="0">
                <a:solidFill>
                  <a:prstClr val="black"/>
                </a:solidFill>
                <a:latin typeface="Arial" panose="020B0604020202020204" pitchFamily="34" charset="0"/>
                <a:cs typeface="Arial" panose="020B0604020202020204" pitchFamily="34" charset="0"/>
              </a:rPr>
              <a:t> chirality centers.</a:t>
            </a:r>
          </a:p>
          <a:p>
            <a:pPr marL="0" lvl="0" indent="0" defTabSz="457200" eaLnBrk="1" hangingPunct="1">
              <a:spcBef>
                <a:spcPct val="0"/>
              </a:spcBef>
              <a:buNone/>
            </a:pPr>
            <a:r>
              <a:rPr lang="en-US" altLang="en-US" sz="2400" b="1" kern="1200" dirty="0">
                <a:solidFill>
                  <a:prstClr val="black"/>
                </a:solidFill>
                <a:latin typeface="Arial" panose="020B0604020202020204" pitchFamily="34" charset="0"/>
                <a:cs typeface="Arial" panose="020B0604020202020204" pitchFamily="34" charset="0"/>
              </a:rPr>
              <a:t>A C that is part of a </a:t>
            </a:r>
            <a:r>
              <a:rPr lang="en-US" altLang="en-US" sz="2400" b="1" kern="1200" dirty="0">
                <a:solidFill>
                  <a:srgbClr val="3366FF"/>
                </a:solidFill>
                <a:latin typeface="Arial" panose="020B0604020202020204" pitchFamily="34" charset="0"/>
                <a:cs typeface="Arial" panose="020B0604020202020204" pitchFamily="34" charset="0"/>
              </a:rPr>
              <a:t>multiple bond </a:t>
            </a:r>
            <a:r>
              <a:rPr lang="en-US" altLang="en-US" sz="2400" b="1" kern="1200" dirty="0">
                <a:solidFill>
                  <a:prstClr val="black"/>
                </a:solidFill>
                <a:latin typeface="Arial" panose="020B0604020202020204" pitchFamily="34" charset="0"/>
                <a:cs typeface="Arial" panose="020B0604020202020204" pitchFamily="34" charset="0"/>
              </a:rPr>
              <a:t>does not have four groups around it, so it is </a:t>
            </a:r>
            <a:r>
              <a:rPr lang="en-US" altLang="en-US" sz="2400" b="1" kern="1200" dirty="0">
                <a:solidFill>
                  <a:srgbClr val="3366FF"/>
                </a:solidFill>
                <a:latin typeface="Arial" panose="020B0604020202020204" pitchFamily="34" charset="0"/>
                <a:cs typeface="Arial" panose="020B0604020202020204" pitchFamily="34" charset="0"/>
              </a:rPr>
              <a:t>never</a:t>
            </a:r>
            <a:r>
              <a:rPr lang="en-US" altLang="en-US" sz="2400" b="1" kern="1200" dirty="0">
                <a:solidFill>
                  <a:srgbClr val="3333FF"/>
                </a:solidFill>
                <a:latin typeface="Arial" panose="020B0604020202020204" pitchFamily="34" charset="0"/>
                <a:cs typeface="Arial" panose="020B0604020202020204" pitchFamily="34" charset="0"/>
              </a:rPr>
              <a:t> </a:t>
            </a:r>
            <a:r>
              <a:rPr lang="en-US" altLang="en-US" sz="2400" b="1" kern="1200" dirty="0">
                <a:solidFill>
                  <a:prstClr val="black"/>
                </a:solidFill>
                <a:latin typeface="Arial" panose="020B0604020202020204" pitchFamily="34" charset="0"/>
                <a:cs typeface="Arial" panose="020B0604020202020204" pitchFamily="34" charset="0"/>
              </a:rPr>
              <a:t>a chirality center.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54304" y="322125"/>
            <a:ext cx="5053954" cy="563934"/>
          </a:xfrm>
        </p:spPr>
        <p:txBody>
          <a:bodyPr/>
          <a:lstStyle/>
          <a:p>
            <a:pPr eaLnBrk="1" hangingPunct="1"/>
            <a:r>
              <a:rPr lang="en-US" altLang="en-US" sz="3200" b="1" dirty="0"/>
              <a:t>15.3	Chirality Centers (4)</a:t>
            </a:r>
            <a:endParaRPr lang="en-US" altLang="en-US" sz="2400" b="1" dirty="0"/>
          </a:p>
        </p:txBody>
      </p:sp>
      <p:sp>
        <p:nvSpPr>
          <p:cNvPr id="2" name="Content Placeholder 1"/>
          <p:cNvSpPr>
            <a:spLocks noGrp="1"/>
          </p:cNvSpPr>
          <p:nvPr>
            <p:ph idx="1"/>
          </p:nvPr>
        </p:nvSpPr>
        <p:spPr>
          <a:xfrm>
            <a:off x="1972234" y="800895"/>
            <a:ext cx="5257800" cy="533400"/>
          </a:xfrm>
        </p:spPr>
        <p:txBody>
          <a:bodyPr/>
          <a:lstStyle/>
          <a:p>
            <a:pPr marL="514350" lvl="0" indent="-514350">
              <a:buFont typeface="+mj-lt"/>
              <a:buAutoNum type="alphaUcPeriod"/>
            </a:pPr>
            <a:r>
              <a:rPr lang="en-US" altLang="en-US" sz="2800" b="1" dirty="0">
                <a:solidFill>
                  <a:srgbClr val="000000"/>
                </a:solidFill>
              </a:rPr>
              <a:t>Locating Chirality Centers</a:t>
            </a:r>
            <a:endParaRPr lang="en-GB" dirty="0">
              <a:solidFill>
                <a:prstClr val="black"/>
              </a:solidFill>
            </a:endParaRPr>
          </a:p>
        </p:txBody>
      </p:sp>
      <p:sp>
        <p:nvSpPr>
          <p:cNvPr id="3" name="Content Placeholder 2"/>
          <p:cNvSpPr>
            <a:spLocks noGrp="1"/>
          </p:cNvSpPr>
          <p:nvPr>
            <p:ph sz="quarter" idx="13"/>
          </p:nvPr>
        </p:nvSpPr>
        <p:spPr>
          <a:xfrm>
            <a:off x="840440" y="1414182"/>
            <a:ext cx="7183438" cy="800100"/>
          </a:xfrm>
        </p:spPr>
        <p:txBody>
          <a:bodyPr/>
          <a:lstStyle/>
          <a:p>
            <a:pPr marL="0" lvl="0" indent="0" defTabSz="457200" eaLnBrk="1" hangingPunct="1">
              <a:spcBef>
                <a:spcPct val="0"/>
              </a:spcBef>
              <a:buNone/>
            </a:pPr>
            <a:r>
              <a:rPr lang="en-US" altLang="en-US" sz="2400" b="1" kern="1200" dirty="0">
                <a:solidFill>
                  <a:prstClr val="black"/>
                </a:solidFill>
                <a:latin typeface="Arial" charset="0"/>
              </a:rPr>
              <a:t>Chirality centers in the examples below are labeled in </a:t>
            </a:r>
            <a:r>
              <a:rPr lang="en-US" altLang="en-US" sz="2400" b="1" kern="1200" dirty="0">
                <a:solidFill>
                  <a:srgbClr val="D90000"/>
                </a:solidFill>
                <a:latin typeface="Arial" charset="0"/>
              </a:rPr>
              <a:t>red</a:t>
            </a:r>
            <a:r>
              <a:rPr lang="en-US" altLang="en-US" sz="2400" b="1" kern="1200" dirty="0">
                <a:solidFill>
                  <a:prstClr val="black"/>
                </a:solidFill>
                <a:latin typeface="Arial" charset="0"/>
              </a:rPr>
              <a:t>:</a:t>
            </a:r>
          </a:p>
        </p:txBody>
      </p:sp>
      <p:pic>
        <p:nvPicPr>
          <p:cNvPr id="17412" name="Picture 8" descr="Structures of tartaric acid and ephedrine: each structure has two chiral cent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2743200"/>
            <a:ext cx="63658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79324" y="327681"/>
            <a:ext cx="5003915" cy="552822"/>
          </a:xfrm>
        </p:spPr>
        <p:txBody>
          <a:bodyPr/>
          <a:lstStyle/>
          <a:p>
            <a:pPr eaLnBrk="1" hangingPunct="1"/>
            <a:r>
              <a:rPr lang="en-US" altLang="en-US" sz="3200" b="1" dirty="0"/>
              <a:t>15.3	Chirality Centers (5)</a:t>
            </a:r>
            <a:endParaRPr lang="en-US" altLang="en-US" sz="2400" b="1" dirty="0"/>
          </a:p>
        </p:txBody>
      </p:sp>
      <p:sp>
        <p:nvSpPr>
          <p:cNvPr id="2" name="Content Placeholder 1"/>
          <p:cNvSpPr>
            <a:spLocks noGrp="1"/>
          </p:cNvSpPr>
          <p:nvPr>
            <p:ph idx="1"/>
          </p:nvPr>
        </p:nvSpPr>
        <p:spPr>
          <a:xfrm>
            <a:off x="1613647" y="799821"/>
            <a:ext cx="5867400" cy="457200"/>
          </a:xfrm>
        </p:spPr>
        <p:txBody>
          <a:bodyPr/>
          <a:lstStyle/>
          <a:p>
            <a:pPr marL="514350" indent="-514350">
              <a:buFont typeface="+mj-lt"/>
              <a:buAutoNum type="alphaUcPeriod" startAt="2"/>
            </a:pPr>
            <a:r>
              <a:rPr lang="en-US" altLang="en-US" sz="2800" b="1" dirty="0">
                <a:solidFill>
                  <a:srgbClr val="000000"/>
                </a:solidFill>
              </a:rPr>
              <a:t>Drawing a Pair of Enantiomers</a:t>
            </a:r>
            <a:endParaRPr lang="en-GB" dirty="0"/>
          </a:p>
        </p:txBody>
      </p:sp>
      <p:sp>
        <p:nvSpPr>
          <p:cNvPr id="3" name="Content Placeholder 2"/>
          <p:cNvSpPr>
            <a:spLocks noGrp="1"/>
          </p:cNvSpPr>
          <p:nvPr>
            <p:ph sz="quarter" idx="13"/>
          </p:nvPr>
        </p:nvSpPr>
        <p:spPr>
          <a:xfrm>
            <a:off x="493619" y="1420906"/>
            <a:ext cx="8201024" cy="381000"/>
          </a:xfrm>
        </p:spPr>
        <p:txBody>
          <a:bodyPr/>
          <a:lstStyle/>
          <a:p>
            <a:pPr marL="0" lvl="0" indent="0" eaLnBrk="1" hangingPunct="1">
              <a:spcBef>
                <a:spcPct val="0"/>
              </a:spcBef>
              <a:buNone/>
              <a:defRPr/>
            </a:pPr>
            <a:r>
              <a:rPr lang="en-US" sz="2400" b="1" kern="1200" dirty="0">
                <a:solidFill>
                  <a:prstClr val="white"/>
                </a:solidFill>
                <a:cs typeface="Arial" charset="0"/>
              </a:rPr>
              <a:t>HOW TO Draw Two Enantiomers of a Chiral Compound</a:t>
            </a:r>
          </a:p>
        </p:txBody>
      </p:sp>
      <p:sp>
        <p:nvSpPr>
          <p:cNvPr id="4" name="Content Placeholder 3"/>
          <p:cNvSpPr>
            <a:spLocks noGrp="1"/>
          </p:cNvSpPr>
          <p:nvPr>
            <p:ph sz="quarter" idx="14"/>
          </p:nvPr>
        </p:nvSpPr>
        <p:spPr>
          <a:xfrm>
            <a:off x="498101" y="2320926"/>
            <a:ext cx="1485434" cy="488950"/>
          </a:xfrm>
        </p:spPr>
        <p:txBody>
          <a:bodyPr/>
          <a:lstStyle/>
          <a:p>
            <a:pPr marL="0" lvl="0" indent="0" eaLnBrk="1" hangingPunct="1">
              <a:spcBef>
                <a:spcPct val="0"/>
              </a:spcBef>
              <a:buNone/>
              <a:defRPr/>
            </a:pPr>
            <a:r>
              <a:rPr lang="en-US" sz="2400" b="1" kern="1200" dirty="0">
                <a:solidFill>
                  <a:prstClr val="white"/>
                </a:solidFill>
                <a:cs typeface="Arial" charset="0"/>
              </a:rPr>
              <a:t>Example</a:t>
            </a:r>
          </a:p>
        </p:txBody>
      </p:sp>
      <p:sp>
        <p:nvSpPr>
          <p:cNvPr id="5" name="Content Placeholder 4"/>
          <p:cNvSpPr>
            <a:spLocks noGrp="1"/>
          </p:cNvSpPr>
          <p:nvPr>
            <p:ph sz="quarter" idx="15"/>
          </p:nvPr>
        </p:nvSpPr>
        <p:spPr>
          <a:xfrm>
            <a:off x="2079812" y="2164415"/>
            <a:ext cx="6305549" cy="789269"/>
          </a:xfrm>
        </p:spPr>
        <p:txBody>
          <a:bodyPr/>
          <a:lstStyle/>
          <a:p>
            <a:pPr marL="0" lvl="0" indent="0" defTabSz="457200" eaLnBrk="1" hangingPunct="1">
              <a:spcBef>
                <a:spcPct val="0"/>
              </a:spcBef>
              <a:buNone/>
            </a:pPr>
            <a:r>
              <a:rPr lang="en-US" altLang="en-US" sz="2400" b="1" kern="1200" dirty="0">
                <a:solidFill>
                  <a:prstClr val="black"/>
                </a:solidFill>
                <a:latin typeface="Arial" charset="0"/>
              </a:rPr>
              <a:t>Draw two enantiomers of 2-butanol in 3D around the chirality center.</a:t>
            </a:r>
          </a:p>
        </p:txBody>
      </p:sp>
      <p:pic>
        <p:nvPicPr>
          <p:cNvPr id="18438" name="Picture 9" descr="Carbon attached to H, CH3, CH2CH3 and OH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51225"/>
            <a:ext cx="38100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59411" y="372367"/>
            <a:ext cx="5003915" cy="525991"/>
          </a:xfrm>
        </p:spPr>
        <p:txBody>
          <a:bodyPr/>
          <a:lstStyle/>
          <a:p>
            <a:pPr eaLnBrk="1" hangingPunct="1"/>
            <a:r>
              <a:rPr lang="en-US" altLang="en-US" sz="3200" b="1" dirty="0"/>
              <a:t>15.3	Chirality Centers (6)</a:t>
            </a:r>
            <a:endParaRPr lang="en-US" altLang="en-US" sz="2800" b="1" dirty="0"/>
          </a:p>
        </p:txBody>
      </p:sp>
      <p:sp>
        <p:nvSpPr>
          <p:cNvPr id="2" name="Content Placeholder 1"/>
          <p:cNvSpPr>
            <a:spLocks noGrp="1"/>
          </p:cNvSpPr>
          <p:nvPr>
            <p:ph idx="1"/>
          </p:nvPr>
        </p:nvSpPr>
        <p:spPr>
          <a:xfrm>
            <a:off x="1638300" y="810126"/>
            <a:ext cx="5867400" cy="457200"/>
          </a:xfrm>
        </p:spPr>
        <p:txBody>
          <a:bodyPr/>
          <a:lstStyle/>
          <a:p>
            <a:pPr marL="514350" indent="-514350">
              <a:buFont typeface="+mj-lt"/>
              <a:buAutoNum type="alphaUcPeriod" startAt="2"/>
            </a:pPr>
            <a:r>
              <a:rPr lang="en-US" altLang="en-US" sz="2800" b="1" dirty="0">
                <a:solidFill>
                  <a:srgbClr val="000000"/>
                </a:solidFill>
              </a:rPr>
              <a:t>Drawing a Pair of Enantiomers</a:t>
            </a:r>
            <a:endParaRPr lang="en-GB" dirty="0"/>
          </a:p>
        </p:txBody>
      </p:sp>
      <p:sp>
        <p:nvSpPr>
          <p:cNvPr id="3" name="Content Placeholder 2"/>
          <p:cNvSpPr>
            <a:spLocks noGrp="1"/>
          </p:cNvSpPr>
          <p:nvPr>
            <p:ph sz="quarter" idx="13"/>
          </p:nvPr>
        </p:nvSpPr>
        <p:spPr>
          <a:xfrm>
            <a:off x="490016" y="1420439"/>
            <a:ext cx="8126242" cy="381000"/>
          </a:xfrm>
        </p:spPr>
        <p:txBody>
          <a:bodyPr/>
          <a:lstStyle/>
          <a:p>
            <a:pPr marL="0" lvl="0" indent="0" eaLnBrk="1" hangingPunct="1">
              <a:spcBef>
                <a:spcPct val="0"/>
              </a:spcBef>
              <a:buNone/>
              <a:defRPr/>
            </a:pPr>
            <a:r>
              <a:rPr lang="en-US" sz="2400" b="1" kern="1200" dirty="0">
                <a:solidFill>
                  <a:prstClr val="white"/>
                </a:solidFill>
                <a:cs typeface="Arial" charset="0"/>
              </a:rPr>
              <a:t>HOW TO Draw Two Enantiomers of a Chiral Compound</a:t>
            </a:r>
          </a:p>
        </p:txBody>
      </p:sp>
      <p:sp>
        <p:nvSpPr>
          <p:cNvPr id="4" name="Content Placeholder 3"/>
          <p:cNvSpPr>
            <a:spLocks noGrp="1"/>
          </p:cNvSpPr>
          <p:nvPr>
            <p:ph sz="quarter" idx="14"/>
          </p:nvPr>
        </p:nvSpPr>
        <p:spPr>
          <a:xfrm>
            <a:off x="573607" y="2352722"/>
            <a:ext cx="1318080" cy="404439"/>
          </a:xfrm>
        </p:spPr>
        <p:txBody>
          <a:bodyPr/>
          <a:lstStyle/>
          <a:p>
            <a:pPr marL="0" lvl="0" indent="0" eaLnBrk="1" hangingPunct="1">
              <a:spcBef>
                <a:spcPct val="0"/>
              </a:spcBef>
              <a:buNone/>
              <a:defRPr/>
            </a:pPr>
            <a:r>
              <a:rPr lang="en-US" sz="2400" b="1" kern="1200" dirty="0">
                <a:solidFill>
                  <a:prstClr val="white"/>
                </a:solidFill>
                <a:cs typeface="Arial" charset="0"/>
              </a:rPr>
              <a:t>Step [1]</a:t>
            </a:r>
          </a:p>
        </p:txBody>
      </p:sp>
      <p:sp>
        <p:nvSpPr>
          <p:cNvPr id="5" name="Content Placeholder 4"/>
          <p:cNvSpPr>
            <a:spLocks noGrp="1"/>
          </p:cNvSpPr>
          <p:nvPr>
            <p:ph sz="quarter" idx="15"/>
          </p:nvPr>
        </p:nvSpPr>
        <p:spPr>
          <a:xfrm>
            <a:off x="2074395" y="2146581"/>
            <a:ext cx="6733429" cy="1191186"/>
          </a:xfrm>
        </p:spPr>
        <p:txBody>
          <a:bodyPr/>
          <a:lstStyle/>
          <a:p>
            <a:pPr marL="0" lvl="0" indent="0" defTabSz="457200" eaLnBrk="1" hangingPunct="1">
              <a:spcBef>
                <a:spcPct val="0"/>
              </a:spcBef>
              <a:buNone/>
            </a:pPr>
            <a:r>
              <a:rPr lang="en-US" altLang="en-US" sz="2400" b="1" kern="1200" dirty="0">
                <a:solidFill>
                  <a:prstClr val="black"/>
                </a:solidFill>
                <a:latin typeface="Arial" charset="0"/>
              </a:rPr>
              <a:t>Draw one enantiomer by arbitrarily placing the four different groups at opposite corners of a tetrahedron. </a:t>
            </a:r>
          </a:p>
        </p:txBody>
      </p:sp>
      <p:pic>
        <p:nvPicPr>
          <p:cNvPr id="19462" name="Picture 9" descr="One enantiomers of 2-butanol in three dimensions is drawn around the chirality center. A tetrahedron is drawn with two bonds in the plane, one in front of the plane on a wedge, and one behind the plane on a dashed line. Four groups—H, OH, CH3, and CH2CH3 are placed arbitrarily on any bond to the chirality center, forming enantiomer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22663"/>
            <a:ext cx="45720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90649" y="378116"/>
            <a:ext cx="4954371" cy="520783"/>
          </a:xfrm>
        </p:spPr>
        <p:txBody>
          <a:bodyPr/>
          <a:lstStyle/>
          <a:p>
            <a:pPr eaLnBrk="1" hangingPunct="1"/>
            <a:r>
              <a:rPr lang="en-US" altLang="en-US" sz="3200" b="1" dirty="0"/>
              <a:t>15.3	Chirality Centers (7)</a:t>
            </a:r>
            <a:endParaRPr lang="en-US" altLang="en-US" sz="2800" b="1" dirty="0"/>
          </a:p>
        </p:txBody>
      </p:sp>
      <p:sp>
        <p:nvSpPr>
          <p:cNvPr id="2" name="Content Placeholder 1"/>
          <p:cNvSpPr>
            <a:spLocks noGrp="1"/>
          </p:cNvSpPr>
          <p:nvPr>
            <p:ph idx="1"/>
          </p:nvPr>
        </p:nvSpPr>
        <p:spPr>
          <a:xfrm>
            <a:off x="1611406" y="831664"/>
            <a:ext cx="5867400" cy="457199"/>
          </a:xfrm>
        </p:spPr>
        <p:txBody>
          <a:bodyPr/>
          <a:lstStyle/>
          <a:p>
            <a:pPr marL="514350" lvl="0" indent="-514350">
              <a:buFont typeface="+mj-lt"/>
              <a:buAutoNum type="alphaUcPeriod" startAt="2"/>
            </a:pPr>
            <a:r>
              <a:rPr lang="en-US" altLang="en-US" sz="2800" b="1" dirty="0">
                <a:solidFill>
                  <a:srgbClr val="000000"/>
                </a:solidFill>
              </a:rPr>
              <a:t>Drawing a Pair of Enantiomers</a:t>
            </a:r>
            <a:endParaRPr lang="en-GB" dirty="0">
              <a:solidFill>
                <a:prstClr val="black"/>
              </a:solidFill>
            </a:endParaRPr>
          </a:p>
        </p:txBody>
      </p:sp>
      <p:sp>
        <p:nvSpPr>
          <p:cNvPr id="3" name="Content Placeholder 2"/>
          <p:cNvSpPr>
            <a:spLocks noGrp="1"/>
          </p:cNvSpPr>
          <p:nvPr>
            <p:ph sz="quarter" idx="13"/>
          </p:nvPr>
        </p:nvSpPr>
        <p:spPr>
          <a:xfrm>
            <a:off x="493620" y="1460874"/>
            <a:ext cx="8210550" cy="381000"/>
          </a:xfrm>
        </p:spPr>
        <p:txBody>
          <a:bodyPr/>
          <a:lstStyle/>
          <a:p>
            <a:pPr marL="0" lvl="0" indent="0" eaLnBrk="1" hangingPunct="1">
              <a:spcBef>
                <a:spcPct val="0"/>
              </a:spcBef>
              <a:buNone/>
              <a:defRPr/>
            </a:pPr>
            <a:r>
              <a:rPr lang="en-US" sz="2400" b="1" kern="1200" dirty="0">
                <a:solidFill>
                  <a:prstClr val="white"/>
                </a:solidFill>
                <a:cs typeface="Arial" charset="0"/>
              </a:rPr>
              <a:t>HOW TO Draw Two Enantiomers of a Chiral Compound</a:t>
            </a:r>
          </a:p>
        </p:txBody>
      </p:sp>
      <p:sp>
        <p:nvSpPr>
          <p:cNvPr id="4" name="Content Placeholder 3"/>
          <p:cNvSpPr>
            <a:spLocks noGrp="1"/>
          </p:cNvSpPr>
          <p:nvPr>
            <p:ph sz="quarter" idx="14"/>
          </p:nvPr>
        </p:nvSpPr>
        <p:spPr>
          <a:xfrm>
            <a:off x="575651" y="2398059"/>
            <a:ext cx="1305030" cy="446088"/>
          </a:xfrm>
        </p:spPr>
        <p:txBody>
          <a:bodyPr/>
          <a:lstStyle/>
          <a:p>
            <a:pPr marL="0" lvl="0" indent="0" eaLnBrk="1" hangingPunct="1">
              <a:spcBef>
                <a:spcPct val="0"/>
              </a:spcBef>
              <a:buNone/>
              <a:defRPr/>
            </a:pPr>
            <a:r>
              <a:rPr lang="en-US" sz="2400" b="1" kern="1200" dirty="0">
                <a:solidFill>
                  <a:prstClr val="white"/>
                </a:solidFill>
                <a:cs typeface="Arial" charset="0"/>
              </a:rPr>
              <a:t>Step [2]</a:t>
            </a:r>
          </a:p>
        </p:txBody>
      </p:sp>
      <p:sp>
        <p:nvSpPr>
          <p:cNvPr id="5" name="Content Placeholder 4"/>
          <p:cNvSpPr>
            <a:spLocks noGrp="1"/>
          </p:cNvSpPr>
          <p:nvPr>
            <p:ph sz="quarter" idx="15"/>
          </p:nvPr>
        </p:nvSpPr>
        <p:spPr>
          <a:xfrm>
            <a:off x="2083168" y="2202143"/>
            <a:ext cx="6730266" cy="1104153"/>
          </a:xfrm>
        </p:spPr>
        <p:txBody>
          <a:bodyPr/>
          <a:lstStyle/>
          <a:p>
            <a:pPr marL="0" lvl="0" indent="0" defTabSz="457200" eaLnBrk="1" hangingPunct="1">
              <a:spcBef>
                <a:spcPct val="0"/>
              </a:spcBef>
              <a:buNone/>
            </a:pPr>
            <a:r>
              <a:rPr lang="en-US" altLang="en-US" sz="2400" b="1" kern="1200" dirty="0">
                <a:solidFill>
                  <a:prstClr val="black"/>
                </a:solidFill>
                <a:latin typeface="Arial" charset="0"/>
              </a:rPr>
              <a:t>Draw a mirror plane and arrange the substituents in the mirror image so that they are the reflection of the first molecule.</a:t>
            </a:r>
          </a:p>
        </p:txBody>
      </p:sp>
      <p:sp>
        <p:nvSpPr>
          <p:cNvPr id="7" name="Content Placeholder 6"/>
          <p:cNvSpPr>
            <a:spLocks noGrp="1"/>
          </p:cNvSpPr>
          <p:nvPr>
            <p:ph sz="quarter" idx="17"/>
          </p:nvPr>
        </p:nvSpPr>
        <p:spPr>
          <a:xfrm>
            <a:off x="3581400" y="6172200"/>
            <a:ext cx="2057400" cy="457200"/>
          </a:xfrm>
        </p:spPr>
        <p:txBody>
          <a:bodyPr/>
          <a:lstStyle/>
          <a:p>
            <a:pPr marL="0" lvl="0" indent="0" defTabSz="457200" eaLnBrk="1" hangingPunct="1">
              <a:spcBef>
                <a:spcPct val="0"/>
              </a:spcBef>
              <a:buNone/>
            </a:pPr>
            <a:r>
              <a:rPr lang="en-US" altLang="en-US" sz="2400" b="1" kern="1200" dirty="0">
                <a:solidFill>
                  <a:srgbClr val="3366FF"/>
                </a:solidFill>
                <a:latin typeface="Arial" charset="0"/>
              </a:rPr>
              <a:t>enantiomers</a:t>
            </a:r>
          </a:p>
        </p:txBody>
      </p:sp>
      <p:pic>
        <p:nvPicPr>
          <p:cNvPr id="10" name="Picture 11" descr="A mirror plane is drawn between enantiomers of 2-butanol. The four groups—H, OH, CH3, and CH2CH3 are arranged in the mirror image so that they are a reflection of the groups in the first molecule.">
            <a:extLst>
              <a:ext uri="{FF2B5EF4-FFF2-40B4-BE49-F238E27FC236}">
                <a16:creationId xmlns:a16="http://schemas.microsoft.com/office/drawing/2014/main" id="{C8061427-3CD9-4B54-A8DB-F5157A701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91665"/>
            <a:ext cx="4343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68694" y="371650"/>
            <a:ext cx="5809390" cy="597736"/>
          </a:xfrm>
        </p:spPr>
        <p:txBody>
          <a:bodyPr/>
          <a:lstStyle/>
          <a:p>
            <a:pPr eaLnBrk="1" hangingPunct="1"/>
            <a:r>
              <a:rPr lang="en-US" altLang="en-US" sz="3200" b="1" dirty="0"/>
              <a:t>15.1	Isomers—A Review (1)</a:t>
            </a:r>
          </a:p>
        </p:txBody>
      </p:sp>
      <p:sp>
        <p:nvSpPr>
          <p:cNvPr id="8" name="Content Placeholder 2"/>
          <p:cNvSpPr>
            <a:spLocks noGrp="1"/>
          </p:cNvSpPr>
          <p:nvPr>
            <p:ph idx="1"/>
          </p:nvPr>
        </p:nvSpPr>
        <p:spPr>
          <a:xfrm>
            <a:off x="804857" y="1409129"/>
            <a:ext cx="7752289" cy="2934272"/>
          </a:xfrm>
        </p:spPr>
        <p:txBody>
          <a:bodyPr/>
          <a:lstStyle/>
          <a:p>
            <a:pPr marL="0" lvl="0" indent="0" defTabSz="457200" eaLnBrk="1" hangingPunct="1">
              <a:spcBef>
                <a:spcPct val="0"/>
              </a:spcBef>
              <a:spcAft>
                <a:spcPts val="2000"/>
              </a:spcAft>
              <a:buClr>
                <a:prstClr val="black"/>
              </a:buClr>
              <a:buNone/>
            </a:pPr>
            <a:r>
              <a:rPr lang="en-US" altLang="en-US" sz="2400" b="1" kern="1200" dirty="0">
                <a:solidFill>
                  <a:srgbClr val="3366FF"/>
                </a:solidFill>
                <a:latin typeface="Arial" charset="0"/>
              </a:rPr>
              <a:t>Isomers</a:t>
            </a:r>
            <a:r>
              <a:rPr lang="en-US" altLang="en-US" sz="2400" b="1" kern="1200" dirty="0">
                <a:solidFill>
                  <a:srgbClr val="3333FF"/>
                </a:solidFill>
                <a:latin typeface="Arial" charset="0"/>
              </a:rPr>
              <a:t> </a:t>
            </a:r>
            <a:r>
              <a:rPr lang="en-US" altLang="en-US" sz="2400" b="1" kern="1200" dirty="0">
                <a:solidFill>
                  <a:prstClr val="black"/>
                </a:solidFill>
                <a:latin typeface="Arial" charset="0"/>
              </a:rPr>
              <a:t>are different compounds with the same molecular formula.</a:t>
            </a:r>
          </a:p>
          <a:p>
            <a:pPr marL="0" lvl="0" indent="0" defTabSz="457200" eaLnBrk="1" hangingPunct="1">
              <a:spcBef>
                <a:spcPct val="0"/>
              </a:spcBef>
              <a:spcAft>
                <a:spcPts val="2200"/>
              </a:spcAft>
              <a:buClr>
                <a:prstClr val="black"/>
              </a:buClr>
              <a:buNone/>
            </a:pPr>
            <a:r>
              <a:rPr lang="en-US" altLang="en-US" sz="2400" b="1" kern="1200" dirty="0">
                <a:solidFill>
                  <a:srgbClr val="3366FF"/>
                </a:solidFill>
                <a:latin typeface="Arial" charset="0"/>
              </a:rPr>
              <a:t>Constitutional isomers </a:t>
            </a:r>
            <a:r>
              <a:rPr lang="en-US" altLang="en-US" sz="2400" b="1" kern="1200" dirty="0">
                <a:solidFill>
                  <a:prstClr val="black"/>
                </a:solidFill>
                <a:latin typeface="Arial" charset="0"/>
              </a:rPr>
              <a:t>differ in the way atoms are connected to each other.</a:t>
            </a:r>
          </a:p>
          <a:p>
            <a:pPr defTabSz="457200" eaLnBrk="1" hangingPunct="1">
              <a:spcBef>
                <a:spcPct val="0"/>
              </a:spcBef>
            </a:pPr>
            <a:r>
              <a:rPr lang="en-US" altLang="en-US" sz="2400" b="1" kern="1200" dirty="0">
                <a:solidFill>
                  <a:prstClr val="black"/>
                </a:solidFill>
                <a:latin typeface="Arial" charset="0"/>
              </a:rPr>
              <a:t>Constitutional isomers with the </a:t>
            </a:r>
            <a:r>
              <a:rPr lang="en-US" altLang="en-US" sz="2400" b="1" kern="1200" dirty="0">
                <a:solidFill>
                  <a:srgbClr val="3366FF"/>
                </a:solidFill>
                <a:latin typeface="Arial" charset="0"/>
              </a:rPr>
              <a:t>same functional group</a:t>
            </a:r>
            <a:r>
              <a:rPr lang="en-US" altLang="en-US" sz="2400" b="1" kern="1200" dirty="0">
                <a:solidFill>
                  <a:prstClr val="black"/>
                </a:solidFill>
                <a:latin typeface="Arial" charset="0"/>
              </a:rPr>
              <a:t>:</a:t>
            </a:r>
          </a:p>
        </p:txBody>
      </p:sp>
      <p:pic>
        <p:nvPicPr>
          <p:cNvPr id="3078" name="Picture 9" descr="Strutures of 2-methylpentane and 3-methylpentane: These are constitutional isomers with molecular formula C6H14. 2-Methylpentane has a CH3 group bonded to the second atom (C2) of a five-carbon chain, whereas 3-methylpentane has a CH3 group bonded to the middle atom (C3) of a five-carbon cha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4572000"/>
            <a:ext cx="70834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525" y="246486"/>
            <a:ext cx="9022994" cy="498681"/>
          </a:xfrm>
        </p:spPr>
        <p:txBody>
          <a:bodyPr/>
          <a:lstStyle/>
          <a:p>
            <a:pPr eaLnBrk="1" hangingPunct="1"/>
            <a:r>
              <a:rPr lang="en-US" altLang="en-US" sz="3100" b="1" dirty="0"/>
              <a:t>15.4	Chirality Centers in Cyclic Compounds (1)</a:t>
            </a:r>
          </a:p>
        </p:txBody>
      </p:sp>
      <p:sp>
        <p:nvSpPr>
          <p:cNvPr id="2" name="Content Placeholder 1"/>
          <p:cNvSpPr>
            <a:spLocks noGrp="1"/>
          </p:cNvSpPr>
          <p:nvPr>
            <p:ph idx="1"/>
          </p:nvPr>
        </p:nvSpPr>
        <p:spPr>
          <a:xfrm>
            <a:off x="457200" y="699655"/>
            <a:ext cx="8229600" cy="533400"/>
          </a:xfrm>
        </p:spPr>
        <p:txBody>
          <a:bodyPr/>
          <a:lstStyle/>
          <a:p>
            <a:pPr marL="514350" indent="-514350">
              <a:buFont typeface="+mj-lt"/>
              <a:buAutoNum type="alphaUcPeriod"/>
            </a:pPr>
            <a:r>
              <a:rPr lang="en-US" altLang="en-US" sz="2800" b="1" dirty="0">
                <a:solidFill>
                  <a:srgbClr val="000000"/>
                </a:solidFill>
              </a:rPr>
              <a:t>Locating Chirality Centers on Ring Carbons</a:t>
            </a:r>
            <a:endParaRPr lang="en-GB" dirty="0"/>
          </a:p>
        </p:txBody>
      </p:sp>
      <p:sp>
        <p:nvSpPr>
          <p:cNvPr id="3" name="Content Placeholder 2"/>
          <p:cNvSpPr>
            <a:spLocks noGrp="1"/>
          </p:cNvSpPr>
          <p:nvPr>
            <p:ph sz="quarter" idx="13"/>
          </p:nvPr>
        </p:nvSpPr>
        <p:spPr>
          <a:xfrm>
            <a:off x="1057834" y="1422402"/>
            <a:ext cx="3810000" cy="457200"/>
          </a:xfrm>
        </p:spPr>
        <p:txBody>
          <a:bodyPr/>
          <a:lstStyle/>
          <a:p>
            <a:pPr marL="0" lvl="0" indent="0" defTabSz="457200" eaLnBrk="1" hangingPunct="1">
              <a:spcBef>
                <a:spcPct val="0"/>
              </a:spcBef>
              <a:buNone/>
            </a:pPr>
            <a:r>
              <a:rPr lang="en-US" altLang="en-US" sz="2400" b="1" kern="1200" dirty="0">
                <a:solidFill>
                  <a:prstClr val="black"/>
                </a:solidFill>
                <a:latin typeface="Arial" charset="0"/>
              </a:rPr>
              <a:t>Is </a:t>
            </a:r>
            <a:r>
              <a:rPr lang="en-US" altLang="en-US" sz="2400" b="1" kern="1200" dirty="0">
                <a:solidFill>
                  <a:srgbClr val="3366FF"/>
                </a:solidFill>
                <a:latin typeface="Arial" charset="0"/>
              </a:rPr>
              <a:t>C1</a:t>
            </a:r>
            <a:r>
              <a:rPr lang="en-US" altLang="en-US" sz="2400" b="1" kern="1200" dirty="0">
                <a:solidFill>
                  <a:prstClr val="black"/>
                </a:solidFill>
                <a:latin typeface="Arial" charset="0"/>
              </a:rPr>
              <a:t> a chirality center?</a:t>
            </a:r>
          </a:p>
        </p:txBody>
      </p:sp>
      <p:pic>
        <p:nvPicPr>
          <p:cNvPr id="21508" name="Picture 8" descr="Struture of methylcyclopentane: It has a cyclopentane ring with methyl group at C1. A mirror drawn from C1 to the bond between C3-C4 shows that C1 is not a chiral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1981200"/>
            <a:ext cx="595947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5689" y="256997"/>
            <a:ext cx="9039519" cy="527636"/>
          </a:xfrm>
        </p:spPr>
        <p:txBody>
          <a:bodyPr/>
          <a:lstStyle/>
          <a:p>
            <a:pPr eaLnBrk="1" hangingPunct="1"/>
            <a:r>
              <a:rPr lang="en-US" altLang="en-US" sz="3100" b="1" dirty="0"/>
              <a:t>15.4	Chirality Centers in Cyclic Compounds (2)</a:t>
            </a:r>
          </a:p>
        </p:txBody>
      </p:sp>
      <p:sp>
        <p:nvSpPr>
          <p:cNvPr id="2" name="Content Placeholder 1"/>
          <p:cNvSpPr>
            <a:spLocks noGrp="1"/>
          </p:cNvSpPr>
          <p:nvPr>
            <p:ph idx="1"/>
          </p:nvPr>
        </p:nvSpPr>
        <p:spPr>
          <a:xfrm>
            <a:off x="368068" y="709897"/>
            <a:ext cx="8153400" cy="533400"/>
          </a:xfrm>
        </p:spPr>
        <p:txBody>
          <a:bodyPr/>
          <a:lstStyle/>
          <a:p>
            <a:pPr marL="514350" lvl="0" indent="-514350">
              <a:buFont typeface="+mj-lt"/>
              <a:buAutoNum type="alphaUcPeriod"/>
            </a:pPr>
            <a:r>
              <a:rPr lang="en-US" altLang="en-US" sz="2800" b="1" dirty="0">
                <a:solidFill>
                  <a:srgbClr val="000000"/>
                </a:solidFill>
              </a:rPr>
              <a:t>Locating Chirality Centers on Ring Carbons</a:t>
            </a:r>
            <a:endParaRPr lang="en-GB" dirty="0">
              <a:solidFill>
                <a:prstClr val="black"/>
              </a:solidFill>
            </a:endParaRPr>
          </a:p>
        </p:txBody>
      </p:sp>
      <p:sp>
        <p:nvSpPr>
          <p:cNvPr id="3" name="Content Placeholder 2"/>
          <p:cNvSpPr>
            <a:spLocks noGrp="1"/>
          </p:cNvSpPr>
          <p:nvPr>
            <p:ph sz="quarter" idx="13"/>
          </p:nvPr>
        </p:nvSpPr>
        <p:spPr>
          <a:xfrm>
            <a:off x="1223681" y="1362917"/>
            <a:ext cx="3657600" cy="457200"/>
          </a:xfrm>
        </p:spPr>
        <p:txBody>
          <a:bodyPr/>
          <a:lstStyle/>
          <a:p>
            <a:pPr marL="0" lvl="0" indent="0" defTabSz="457200" eaLnBrk="1" hangingPunct="1">
              <a:spcBef>
                <a:spcPct val="0"/>
              </a:spcBef>
              <a:buNone/>
            </a:pPr>
            <a:r>
              <a:rPr lang="en-US" altLang="en-US" sz="2400" b="1" kern="1200" dirty="0">
                <a:solidFill>
                  <a:prstClr val="black"/>
                </a:solidFill>
                <a:latin typeface="Arial" charset="0"/>
              </a:rPr>
              <a:t>Is </a:t>
            </a:r>
            <a:r>
              <a:rPr lang="en-US" altLang="en-US" sz="2400" b="1" kern="1200" dirty="0">
                <a:solidFill>
                  <a:srgbClr val="3366FF"/>
                </a:solidFill>
                <a:latin typeface="Arial" charset="0"/>
              </a:rPr>
              <a:t>C3</a:t>
            </a:r>
            <a:r>
              <a:rPr lang="en-US" altLang="en-US" sz="2400" b="1" kern="1200" dirty="0">
                <a:solidFill>
                  <a:prstClr val="black"/>
                </a:solidFill>
                <a:latin typeface="Arial" charset="0"/>
              </a:rPr>
              <a:t> a chirality center:</a:t>
            </a:r>
          </a:p>
        </p:txBody>
      </p:sp>
      <p:pic>
        <p:nvPicPr>
          <p:cNvPr id="22532" name="Picture 8" descr="Structure of 3-methylcyclohexene: All carbon atoms are bonded to two or three hydrogen atoms or are part of a double bond except for C3, the ring carbon bonded to the methyl group. In this case, the atoms equidistant from C3 are different, so C3 is considered to be bonded to different alkyl groups in the ring. C3 is therefore bonded to four different groups, making it a chirality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2133600"/>
            <a:ext cx="4991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4907" y="202347"/>
            <a:ext cx="8981234" cy="540883"/>
          </a:xfrm>
        </p:spPr>
        <p:txBody>
          <a:bodyPr/>
          <a:lstStyle/>
          <a:p>
            <a:pPr eaLnBrk="1" hangingPunct="1"/>
            <a:r>
              <a:rPr lang="en-US" altLang="en-US" sz="3100" b="1" dirty="0"/>
              <a:t>15.4	Chirality Centers in Cyclic Compounds (3)</a:t>
            </a:r>
          </a:p>
        </p:txBody>
      </p:sp>
      <p:sp>
        <p:nvSpPr>
          <p:cNvPr id="2" name="Content Placeholder 1"/>
          <p:cNvSpPr>
            <a:spLocks noGrp="1"/>
          </p:cNvSpPr>
          <p:nvPr>
            <p:ph idx="1"/>
          </p:nvPr>
        </p:nvSpPr>
        <p:spPr>
          <a:xfrm>
            <a:off x="1624853" y="685801"/>
            <a:ext cx="5867400" cy="457199"/>
          </a:xfrm>
        </p:spPr>
        <p:txBody>
          <a:bodyPr/>
          <a:lstStyle/>
          <a:p>
            <a:pPr marL="514350" indent="-514350">
              <a:buFont typeface="+mj-lt"/>
              <a:buAutoNum type="alphaUcPeriod" startAt="2"/>
            </a:pPr>
            <a:r>
              <a:rPr lang="en-US" altLang="en-US" sz="2800" b="1" dirty="0">
                <a:solidFill>
                  <a:srgbClr val="000000"/>
                </a:solidFill>
              </a:rPr>
              <a:t>Focus on Health and Medicine</a:t>
            </a:r>
            <a:endParaRPr lang="en-GB" dirty="0"/>
          </a:p>
        </p:txBody>
      </p:sp>
      <p:sp>
        <p:nvSpPr>
          <p:cNvPr id="3" name="Content Placeholder 2"/>
          <p:cNvSpPr>
            <a:spLocks noGrp="1"/>
          </p:cNvSpPr>
          <p:nvPr>
            <p:ph sz="quarter" idx="13"/>
          </p:nvPr>
        </p:nvSpPr>
        <p:spPr>
          <a:xfrm>
            <a:off x="833716" y="1414372"/>
            <a:ext cx="7620000" cy="5102970"/>
          </a:xfrm>
        </p:spPr>
        <p:txBody>
          <a:bodyPr/>
          <a:lstStyle/>
          <a:p>
            <a:pPr marL="0" lvl="0" indent="0" defTabSz="457200" eaLnBrk="1" hangingPunct="1">
              <a:spcBef>
                <a:spcPct val="0"/>
              </a:spcBef>
              <a:spcAft>
                <a:spcPts val="2200"/>
              </a:spcAft>
              <a:buNone/>
            </a:pPr>
            <a:r>
              <a:rPr lang="en-US" altLang="en-US" sz="2400" b="1" kern="1200" dirty="0">
                <a:solidFill>
                  <a:prstClr val="black"/>
                </a:solidFill>
                <a:latin typeface="Arial" charset="0"/>
              </a:rPr>
              <a:t>Many </a:t>
            </a:r>
            <a:r>
              <a:rPr lang="en-US" altLang="en-US" sz="2400" b="1" kern="1200" dirty="0">
                <a:solidFill>
                  <a:srgbClr val="3366FF"/>
                </a:solidFill>
                <a:latin typeface="Arial" charset="0"/>
              </a:rPr>
              <a:t>biologically active </a:t>
            </a:r>
            <a:r>
              <a:rPr lang="en-US" altLang="en-US" sz="2400" b="1" kern="1200" dirty="0">
                <a:solidFill>
                  <a:prstClr val="black"/>
                </a:solidFill>
                <a:latin typeface="Arial" charset="0"/>
              </a:rPr>
              <a:t>compounds contain 1 or more chirality centers. </a:t>
            </a:r>
          </a:p>
          <a:p>
            <a:pPr marL="0" lvl="0" indent="0" defTabSz="457200" eaLnBrk="1" hangingPunct="1">
              <a:spcBef>
                <a:spcPct val="0"/>
              </a:spcBef>
              <a:spcAft>
                <a:spcPts val="2100"/>
              </a:spcAft>
              <a:buNone/>
            </a:pPr>
            <a:r>
              <a:rPr lang="en-US" altLang="en-US" sz="2400" b="1" kern="1200" dirty="0">
                <a:solidFill>
                  <a:prstClr val="black"/>
                </a:solidFill>
                <a:latin typeface="Arial" charset="0"/>
              </a:rPr>
              <a:t>The anti-nausea drug </a:t>
            </a:r>
            <a:r>
              <a:rPr lang="en-US" altLang="en-US" sz="2400" b="1" kern="1200" dirty="0">
                <a:solidFill>
                  <a:srgbClr val="3366FF"/>
                </a:solidFill>
                <a:latin typeface="Arial" charset="0"/>
              </a:rPr>
              <a:t>thalidomide</a:t>
            </a:r>
            <a:r>
              <a:rPr lang="en-US" altLang="en-US" sz="2400" b="1" kern="1200" dirty="0">
                <a:solidFill>
                  <a:prstClr val="black"/>
                </a:solidFill>
                <a:latin typeface="Arial" charset="0"/>
              </a:rPr>
              <a:t>, which was given to pregnant women in the early 1960’</a:t>
            </a:r>
            <a:r>
              <a:rPr lang="en-US" altLang="ja-JP" sz="2400" b="1" kern="1200" dirty="0">
                <a:solidFill>
                  <a:prstClr val="black"/>
                </a:solidFill>
                <a:latin typeface="Arial" charset="0"/>
              </a:rPr>
              <a:t>s had </a:t>
            </a:r>
            <a:r>
              <a:rPr lang="en-US" altLang="en-US" sz="2400" b="1" kern="1200" dirty="0">
                <a:solidFill>
                  <a:prstClr val="black"/>
                </a:solidFill>
                <a:latin typeface="Arial" charset="0"/>
              </a:rPr>
              <a:t>a chirality center.</a:t>
            </a:r>
          </a:p>
          <a:p>
            <a:pPr marL="0" lvl="0" indent="0" defTabSz="457200" eaLnBrk="1" hangingPunct="1">
              <a:spcBef>
                <a:spcPct val="0"/>
              </a:spcBef>
              <a:spcAft>
                <a:spcPts val="2300"/>
              </a:spcAft>
              <a:buNone/>
            </a:pPr>
            <a:r>
              <a:rPr lang="en-US" altLang="en-US" sz="2400" b="1" kern="1200" dirty="0">
                <a:solidFill>
                  <a:prstClr val="black"/>
                </a:solidFill>
                <a:latin typeface="Arial" charset="0"/>
              </a:rPr>
              <a:t>Unfortunately, thalidomide was sold as a </a:t>
            </a:r>
            <a:r>
              <a:rPr lang="en-US" altLang="en-US" sz="2400" b="1" kern="1200" dirty="0">
                <a:solidFill>
                  <a:srgbClr val="3366FF"/>
                </a:solidFill>
                <a:latin typeface="Arial" charset="0"/>
              </a:rPr>
              <a:t>mixture of its two enantiomers</a:t>
            </a:r>
            <a:r>
              <a:rPr lang="en-US" altLang="en-US" sz="2400" b="1" kern="1200" dirty="0">
                <a:solidFill>
                  <a:prstClr val="black"/>
                </a:solidFill>
                <a:latin typeface="Arial" charset="0"/>
              </a:rPr>
              <a:t>, both of which did not have the same biological effect.</a:t>
            </a:r>
          </a:p>
          <a:p>
            <a:pPr marL="0" lvl="0" indent="0" defTabSz="457200" eaLnBrk="1" hangingPunct="1">
              <a:spcBef>
                <a:spcPct val="0"/>
              </a:spcBef>
              <a:buNone/>
            </a:pPr>
            <a:r>
              <a:rPr lang="en-US" altLang="en-US" sz="2400" b="1" kern="1200" dirty="0">
                <a:solidFill>
                  <a:prstClr val="black"/>
                </a:solidFill>
                <a:latin typeface="Arial" charset="0"/>
              </a:rPr>
              <a:t>One enantiomer prevented nausea, while the other caused </a:t>
            </a:r>
            <a:r>
              <a:rPr lang="en-US" altLang="en-US" sz="2400" b="1" kern="1200" dirty="0">
                <a:solidFill>
                  <a:srgbClr val="3366FF"/>
                </a:solidFill>
                <a:latin typeface="Arial" charset="0"/>
              </a:rPr>
              <a:t>catastrophic birth defects </a:t>
            </a:r>
            <a:r>
              <a:rPr lang="en-US" altLang="en-US" sz="2400" b="1" kern="1200" dirty="0">
                <a:solidFill>
                  <a:prstClr val="black"/>
                </a:solidFill>
                <a:latin typeface="Arial" charset="0"/>
              </a:rPr>
              <a:t>in the unborn infants of those pregnant women.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0059" y="244442"/>
            <a:ext cx="9008897" cy="496793"/>
          </a:xfrm>
        </p:spPr>
        <p:txBody>
          <a:bodyPr/>
          <a:lstStyle/>
          <a:p>
            <a:pPr eaLnBrk="1" hangingPunct="1"/>
            <a:r>
              <a:rPr lang="en-US" altLang="en-US" sz="3100" b="1" dirty="0"/>
              <a:t>15.4	Chirality Centers in Cyclic Compounds (4)</a:t>
            </a:r>
          </a:p>
        </p:txBody>
      </p:sp>
      <p:sp>
        <p:nvSpPr>
          <p:cNvPr id="5" name="Content Placeholder 2"/>
          <p:cNvSpPr>
            <a:spLocks noGrp="1"/>
          </p:cNvSpPr>
          <p:nvPr>
            <p:ph idx="1"/>
          </p:nvPr>
        </p:nvSpPr>
        <p:spPr>
          <a:xfrm>
            <a:off x="1627094" y="685800"/>
            <a:ext cx="5943600" cy="457200"/>
          </a:xfrm>
        </p:spPr>
        <p:txBody>
          <a:bodyPr/>
          <a:lstStyle/>
          <a:p>
            <a:pPr marL="514350" lvl="0" indent="-514350">
              <a:buFont typeface="+mj-lt"/>
              <a:buAutoNum type="alphaUcPeriod" startAt="2"/>
            </a:pPr>
            <a:r>
              <a:rPr lang="en-US" altLang="en-US" sz="2800" b="1" dirty="0">
                <a:solidFill>
                  <a:srgbClr val="000000"/>
                </a:solidFill>
              </a:rPr>
              <a:t>Focus on Health and Medicine</a:t>
            </a:r>
            <a:endParaRPr lang="en-GB" dirty="0">
              <a:solidFill>
                <a:prstClr val="black"/>
              </a:solidFill>
            </a:endParaRPr>
          </a:p>
        </p:txBody>
      </p:sp>
      <p:pic>
        <p:nvPicPr>
          <p:cNvPr id="24579" name="Picture 7" descr="Two enantiomers of thalidomide: One enantiomer is used as an anti-nausea drug and the other is responsible for birth defects in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8392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33050" y="258596"/>
            <a:ext cx="7593299" cy="1143000"/>
          </a:xfrm>
        </p:spPr>
        <p:txBody>
          <a:bodyPr/>
          <a:lstStyle/>
          <a:p>
            <a:pPr eaLnBrk="1" hangingPunct="1"/>
            <a:r>
              <a:rPr lang="en-US" altLang="en-US" sz="3200" b="1" dirty="0"/>
              <a:t>15.5	Focus on Health &amp; Medicine </a:t>
            </a:r>
            <a:r>
              <a:rPr lang="en-US" altLang="en-US" sz="2800" b="1" dirty="0"/>
              <a:t>Chiral Drugs (1)</a:t>
            </a:r>
            <a:endParaRPr lang="en-US" altLang="en-US" sz="2800" dirty="0">
              <a:latin typeface="Calibri" pitchFamily="34" charset="0"/>
            </a:endParaRPr>
          </a:p>
        </p:txBody>
      </p:sp>
      <p:sp>
        <p:nvSpPr>
          <p:cNvPr id="2" name="Content Placeholder 1"/>
          <p:cNvSpPr>
            <a:spLocks noGrp="1"/>
          </p:cNvSpPr>
          <p:nvPr>
            <p:ph idx="1"/>
          </p:nvPr>
        </p:nvSpPr>
        <p:spPr>
          <a:xfrm>
            <a:off x="833716" y="1425389"/>
            <a:ext cx="7700684" cy="4525963"/>
          </a:xfrm>
        </p:spPr>
        <p:txBody>
          <a:bodyPr/>
          <a:lstStyle/>
          <a:p>
            <a:pPr marL="0" lvl="0" indent="0" defTabSz="457200" eaLnBrk="1" hangingPunct="1">
              <a:spcBef>
                <a:spcPct val="0"/>
              </a:spcBef>
              <a:spcAft>
                <a:spcPts val="2300"/>
              </a:spcAft>
              <a:buNone/>
            </a:pPr>
            <a:r>
              <a:rPr lang="en-US" altLang="en-US" sz="2400" b="1" kern="1200" dirty="0">
                <a:solidFill>
                  <a:prstClr val="black"/>
                </a:solidFill>
                <a:latin typeface="Arial" charset="0"/>
              </a:rPr>
              <a:t>Many drugs are chiral, and often they must interact with a </a:t>
            </a:r>
            <a:r>
              <a:rPr lang="en-US" altLang="en-US" sz="2400" b="1" kern="1200" dirty="0">
                <a:solidFill>
                  <a:srgbClr val="3366FF"/>
                </a:solidFill>
                <a:latin typeface="Arial" charset="0"/>
              </a:rPr>
              <a:t>chiral receptor </a:t>
            </a:r>
            <a:r>
              <a:rPr lang="en-US" altLang="en-US" sz="2400" b="1" kern="1200" dirty="0">
                <a:solidFill>
                  <a:prstClr val="black"/>
                </a:solidFill>
                <a:latin typeface="Arial" charset="0"/>
              </a:rPr>
              <a:t>to be effective.</a:t>
            </a:r>
          </a:p>
          <a:p>
            <a:pPr marL="0" lvl="0" indent="0" defTabSz="457200" eaLnBrk="1" hangingPunct="1">
              <a:spcBef>
                <a:spcPct val="0"/>
              </a:spcBef>
              <a:spcAft>
                <a:spcPts val="3300"/>
              </a:spcAft>
              <a:buClr>
                <a:prstClr val="black"/>
              </a:buClr>
              <a:buNone/>
            </a:pPr>
            <a:r>
              <a:rPr lang="en-US" altLang="en-US" sz="2400" b="1" kern="1200" dirty="0">
                <a:solidFill>
                  <a:srgbClr val="3366FF"/>
                </a:solidFill>
                <a:latin typeface="Arial" charset="0"/>
              </a:rPr>
              <a:t>One enantiomer </a:t>
            </a:r>
            <a:r>
              <a:rPr lang="en-US" altLang="en-US" sz="2400" b="1" kern="1200" dirty="0">
                <a:solidFill>
                  <a:prstClr val="black"/>
                </a:solidFill>
                <a:latin typeface="Arial" charset="0"/>
              </a:rPr>
              <a:t>of a drug may be </a:t>
            </a:r>
            <a:r>
              <a:rPr lang="en-US" altLang="en-US" sz="2400" b="1" kern="1200" dirty="0">
                <a:solidFill>
                  <a:srgbClr val="3366FF"/>
                </a:solidFill>
                <a:latin typeface="Arial" charset="0"/>
              </a:rPr>
              <a:t>effective </a:t>
            </a:r>
            <a:r>
              <a:rPr lang="en-US" altLang="en-US" sz="2400" b="1" kern="1200" dirty="0">
                <a:solidFill>
                  <a:prstClr val="black"/>
                </a:solidFill>
                <a:latin typeface="Arial" charset="0"/>
              </a:rPr>
              <a:t>in treating a disease whereas its </a:t>
            </a:r>
            <a:r>
              <a:rPr lang="en-US" altLang="en-US" sz="2400" b="1" kern="1200" dirty="0">
                <a:solidFill>
                  <a:srgbClr val="3366FF"/>
                </a:solidFill>
                <a:latin typeface="Arial" charset="0"/>
              </a:rPr>
              <a:t>mirror image may be ineffective</a:t>
            </a:r>
            <a:r>
              <a:rPr lang="en-US" altLang="en-US" sz="2400" b="1" kern="1200" dirty="0">
                <a:solidFill>
                  <a:prstClr val="black"/>
                </a:solidFill>
                <a:latin typeface="Arial" charset="0"/>
              </a:rPr>
              <a:t>.</a:t>
            </a:r>
          </a:p>
          <a:p>
            <a:pPr marL="0" lvl="0" indent="0" defTabSz="457200" eaLnBrk="1" hangingPunct="1">
              <a:spcBef>
                <a:spcPct val="0"/>
              </a:spcBef>
              <a:spcAft>
                <a:spcPts val="3200"/>
              </a:spcAft>
              <a:buNone/>
            </a:pPr>
            <a:r>
              <a:rPr lang="en-US" altLang="en-US" sz="2400" b="1" kern="1200" dirty="0">
                <a:solidFill>
                  <a:prstClr val="black"/>
                </a:solidFill>
                <a:latin typeface="Arial" charset="0"/>
              </a:rPr>
              <a:t>If the other enantiomer is not biologically active, the pair is usually sold as a </a:t>
            </a:r>
            <a:r>
              <a:rPr lang="en-US" altLang="en-US" sz="2400" b="1" kern="1200" dirty="0">
                <a:solidFill>
                  <a:srgbClr val="3366FF"/>
                </a:solidFill>
                <a:latin typeface="Arial" charset="0"/>
              </a:rPr>
              <a:t>racemic mixture</a:t>
            </a:r>
            <a:r>
              <a:rPr lang="en-US" altLang="en-US" sz="2400" b="1" kern="1200" dirty="0">
                <a:solidFill>
                  <a:prstClr val="black"/>
                </a:solidFill>
                <a:latin typeface="Arial" charset="0"/>
              </a:rPr>
              <a:t>.</a:t>
            </a:r>
          </a:p>
          <a:p>
            <a:pPr marL="0" lvl="0" indent="0" defTabSz="457200" eaLnBrk="1" hangingPunct="1">
              <a:spcBef>
                <a:spcPct val="0"/>
              </a:spcBef>
              <a:buNone/>
            </a:pPr>
            <a:r>
              <a:rPr lang="en-US" altLang="en-US" sz="2400" b="1" kern="1200" dirty="0">
                <a:solidFill>
                  <a:prstClr val="black"/>
                </a:solidFill>
                <a:latin typeface="Arial" charset="0"/>
              </a:rPr>
              <a:t>A racemic mixture is an </a:t>
            </a:r>
            <a:r>
              <a:rPr lang="en-US" altLang="en-US" sz="2400" b="1" kern="1200" dirty="0">
                <a:solidFill>
                  <a:srgbClr val="3366FF"/>
                </a:solidFill>
                <a:latin typeface="Arial" charset="0"/>
              </a:rPr>
              <a:t>equal mixture </a:t>
            </a:r>
            <a:r>
              <a:rPr lang="en-US" altLang="en-US" sz="2400" b="1" kern="1200" dirty="0">
                <a:solidFill>
                  <a:prstClr val="black"/>
                </a:solidFill>
                <a:latin typeface="Arial" charset="0"/>
              </a:rPr>
              <a:t>of two enantiomers.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1273" y="254000"/>
            <a:ext cx="7481455" cy="1143000"/>
          </a:xfrm>
        </p:spPr>
        <p:txBody>
          <a:bodyPr/>
          <a:lstStyle/>
          <a:p>
            <a:pPr eaLnBrk="1" hangingPunct="1"/>
            <a:r>
              <a:rPr lang="en-US" altLang="en-US" sz="3200" b="1" dirty="0"/>
              <a:t>15.5	Focus on Health &amp; Medicine </a:t>
            </a:r>
            <a:r>
              <a:rPr lang="en-US" altLang="en-US" sz="2800" b="1" dirty="0"/>
              <a:t>Chiral Drugs (2)</a:t>
            </a:r>
          </a:p>
        </p:txBody>
      </p:sp>
      <p:pic>
        <p:nvPicPr>
          <p:cNvPr id="26627" name="Picture 6" descr="Schematic diagram to illustrate the  difference in binding between two enantiomers and a chiral receptor. One enantiomer of the amino acid phenylalanine, labeled A, has three groups that can interact with the appropriate binding sites of the chiral receptor. The groups around the chirality center in the mirror image B, however, can never be arranged so that all three groups can bind to these same three binding sites. Thus, enantiomer B does not “fit” the same receptor, so it does not evoke the same res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4363"/>
            <a:ext cx="8686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83340" y="361689"/>
            <a:ext cx="7391400" cy="487362"/>
          </a:xfrm>
        </p:spPr>
        <p:txBody>
          <a:bodyPr/>
          <a:lstStyle/>
          <a:p>
            <a:pPr eaLnBrk="1" hangingPunct="1"/>
            <a:r>
              <a:rPr lang="en-US" altLang="en-US" sz="3200" b="1" dirty="0"/>
              <a:t>15.5	Focus on Health &amp; Medicine (1)</a:t>
            </a:r>
          </a:p>
        </p:txBody>
      </p:sp>
      <p:sp>
        <p:nvSpPr>
          <p:cNvPr id="2" name="Content Placeholder 1"/>
          <p:cNvSpPr>
            <a:spLocks noGrp="1"/>
          </p:cNvSpPr>
          <p:nvPr>
            <p:ph idx="1"/>
          </p:nvPr>
        </p:nvSpPr>
        <p:spPr>
          <a:xfrm>
            <a:off x="2422712" y="811306"/>
            <a:ext cx="4267200" cy="457200"/>
          </a:xfrm>
        </p:spPr>
        <p:txBody>
          <a:bodyPr/>
          <a:lstStyle/>
          <a:p>
            <a:pPr marL="514350" indent="-514350">
              <a:buFont typeface="+mj-lt"/>
              <a:buAutoNum type="alphaUcPeriod"/>
            </a:pPr>
            <a:r>
              <a:rPr lang="en-US" altLang="en-US" sz="2800" b="1" dirty="0">
                <a:solidFill>
                  <a:srgbClr val="000000"/>
                </a:solidFill>
              </a:rPr>
              <a:t>Chiral Pain Relievers</a:t>
            </a:r>
            <a:endParaRPr lang="en-GB" dirty="0"/>
          </a:p>
        </p:txBody>
      </p:sp>
      <p:sp>
        <p:nvSpPr>
          <p:cNvPr id="3" name="Content Placeholder 2"/>
          <p:cNvSpPr>
            <a:spLocks noGrp="1"/>
          </p:cNvSpPr>
          <p:nvPr>
            <p:ph sz="quarter" idx="13"/>
          </p:nvPr>
        </p:nvSpPr>
        <p:spPr>
          <a:xfrm>
            <a:off x="833717" y="1421000"/>
            <a:ext cx="7848600" cy="11430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rPr>
              <a:t>Ibuprofen</a:t>
            </a:r>
            <a:r>
              <a:rPr lang="en-US" altLang="en-US" sz="2400" b="1" kern="1200" dirty="0">
                <a:solidFill>
                  <a:srgbClr val="3333FF"/>
                </a:solidFill>
                <a:latin typeface="Arial" charset="0"/>
              </a:rPr>
              <a:t> </a:t>
            </a:r>
            <a:r>
              <a:rPr lang="en-US" altLang="en-US" sz="2400" b="1" kern="1200" dirty="0">
                <a:solidFill>
                  <a:prstClr val="black"/>
                </a:solidFill>
                <a:latin typeface="Arial" charset="0"/>
              </a:rPr>
              <a:t>is an active anti-inflammatory agent whose enantiomer is inactive, and it is </a:t>
            </a:r>
            <a:r>
              <a:rPr lang="en-US" altLang="en-US" sz="2400" b="1" kern="1200" dirty="0">
                <a:solidFill>
                  <a:srgbClr val="3366FF"/>
                </a:solidFill>
                <a:latin typeface="Arial" charset="0"/>
              </a:rPr>
              <a:t>sold as a racemic mixture</a:t>
            </a:r>
            <a:r>
              <a:rPr lang="en-US" altLang="en-US" sz="2400" b="1" kern="1200" dirty="0">
                <a:solidFill>
                  <a:prstClr val="black"/>
                </a:solidFill>
                <a:latin typeface="Arial" charset="0"/>
              </a:rPr>
              <a:t>.</a:t>
            </a:r>
          </a:p>
        </p:txBody>
      </p:sp>
      <p:pic>
        <p:nvPicPr>
          <p:cNvPr id="27652" name="Picture 8" descr="Ibuprofen has one chirality center and thus exists as a pair of enantiomers. Only one enantiomer, labeled A, is an active anti-inflammatory agent. Its enantiomer B is ina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733901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23679" y="366172"/>
            <a:ext cx="7315200" cy="487362"/>
          </a:xfrm>
        </p:spPr>
        <p:txBody>
          <a:bodyPr/>
          <a:lstStyle/>
          <a:p>
            <a:pPr eaLnBrk="1" hangingPunct="1"/>
            <a:r>
              <a:rPr lang="en-US" altLang="en-US" sz="3200" b="1" dirty="0"/>
              <a:t>15.5	Focus on Health &amp; Medicine (2)</a:t>
            </a:r>
          </a:p>
        </p:txBody>
      </p:sp>
      <p:sp>
        <p:nvSpPr>
          <p:cNvPr id="2" name="Content Placeholder 1"/>
          <p:cNvSpPr>
            <a:spLocks noGrp="1"/>
          </p:cNvSpPr>
          <p:nvPr>
            <p:ph idx="1"/>
          </p:nvPr>
        </p:nvSpPr>
        <p:spPr>
          <a:xfrm>
            <a:off x="2420470" y="815788"/>
            <a:ext cx="4267200" cy="457200"/>
          </a:xfrm>
        </p:spPr>
        <p:txBody>
          <a:bodyPr/>
          <a:lstStyle/>
          <a:p>
            <a:pPr marL="514350" indent="-514350">
              <a:buFont typeface="+mj-lt"/>
              <a:buAutoNum type="alphaUcPeriod"/>
            </a:pPr>
            <a:r>
              <a:rPr lang="en-US" altLang="en-US" sz="2800" b="1" dirty="0">
                <a:solidFill>
                  <a:srgbClr val="000000"/>
                </a:solidFill>
              </a:rPr>
              <a:t>Chiral Pain Relievers</a:t>
            </a:r>
            <a:endParaRPr lang="en-GB" dirty="0"/>
          </a:p>
        </p:txBody>
      </p:sp>
      <p:sp>
        <p:nvSpPr>
          <p:cNvPr id="3" name="Content Placeholder 2"/>
          <p:cNvSpPr>
            <a:spLocks noGrp="1"/>
          </p:cNvSpPr>
          <p:nvPr>
            <p:ph sz="quarter" idx="13"/>
          </p:nvPr>
        </p:nvSpPr>
        <p:spPr>
          <a:xfrm>
            <a:off x="833718" y="1417638"/>
            <a:ext cx="7620000" cy="120015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rPr>
              <a:t>Naproxen</a:t>
            </a:r>
            <a:r>
              <a:rPr lang="en-US" altLang="en-US" sz="2400" b="1" kern="1200" dirty="0">
                <a:solidFill>
                  <a:srgbClr val="3333FF"/>
                </a:solidFill>
                <a:latin typeface="Arial" charset="0"/>
              </a:rPr>
              <a:t> </a:t>
            </a:r>
            <a:r>
              <a:rPr lang="en-US" altLang="en-US" sz="2400" b="1" kern="1200" dirty="0">
                <a:solidFill>
                  <a:prstClr val="black"/>
                </a:solidFill>
                <a:latin typeface="Arial" charset="0"/>
              </a:rPr>
              <a:t>(the pain reliever in </a:t>
            </a:r>
            <a:r>
              <a:rPr lang="en-US" altLang="en-US" sz="2400" b="1" kern="1200" dirty="0" err="1">
                <a:solidFill>
                  <a:prstClr val="black"/>
                </a:solidFill>
                <a:latin typeface="Arial" charset="0"/>
              </a:rPr>
              <a:t>Alleve</a:t>
            </a:r>
            <a:r>
              <a:rPr lang="en-US" altLang="en-US" sz="2400" b="1" kern="1200" dirty="0">
                <a:solidFill>
                  <a:prstClr val="black"/>
                </a:solidFill>
                <a:latin typeface="Arial" charset="0"/>
              </a:rPr>
              <a:t>) has a </a:t>
            </a:r>
            <a:r>
              <a:rPr lang="en-US" altLang="en-US" sz="2400" b="1" kern="1200" dirty="0">
                <a:solidFill>
                  <a:srgbClr val="3366FF"/>
                </a:solidFill>
                <a:latin typeface="Arial" charset="0"/>
              </a:rPr>
              <a:t>toxic enantiomer</a:t>
            </a:r>
            <a:r>
              <a:rPr lang="en-US" altLang="en-US" sz="2400" b="1" kern="1200" dirty="0">
                <a:solidFill>
                  <a:prstClr val="black"/>
                </a:solidFill>
                <a:latin typeface="Arial" charset="0"/>
              </a:rPr>
              <a:t>, so care must be taken in its manufacture. </a:t>
            </a:r>
          </a:p>
        </p:txBody>
      </p:sp>
      <p:pic>
        <p:nvPicPr>
          <p:cNvPr id="28676" name="Picture 7" descr="One enantiomer of naproxen, labeled A, the pain reliever in Naprosyn and Aleve, is an active anti-inflammatory agent, but its enantiomer, labeled B, is a harmful liver tox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74963"/>
            <a:ext cx="6973888"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83338" y="341873"/>
            <a:ext cx="7391400" cy="487362"/>
          </a:xfrm>
        </p:spPr>
        <p:txBody>
          <a:bodyPr/>
          <a:lstStyle/>
          <a:p>
            <a:pPr eaLnBrk="1" hangingPunct="1"/>
            <a:r>
              <a:rPr lang="en-US" altLang="en-US" sz="3200" b="1" dirty="0"/>
              <a:t>15.5	Focus on Health &amp; Medicine (3)</a:t>
            </a:r>
          </a:p>
        </p:txBody>
      </p:sp>
      <p:sp>
        <p:nvSpPr>
          <p:cNvPr id="2" name="Content Placeholder 1"/>
          <p:cNvSpPr>
            <a:spLocks noGrp="1"/>
          </p:cNvSpPr>
          <p:nvPr>
            <p:ph idx="1"/>
          </p:nvPr>
        </p:nvSpPr>
        <p:spPr>
          <a:xfrm>
            <a:off x="1434351" y="775447"/>
            <a:ext cx="6781800" cy="457200"/>
          </a:xfrm>
        </p:spPr>
        <p:txBody>
          <a:bodyPr/>
          <a:lstStyle/>
          <a:p>
            <a:pPr marL="514350" indent="-514350">
              <a:buFont typeface="+mj-lt"/>
              <a:buAutoNum type="alphaUcPeriod" startAt="2"/>
            </a:pPr>
            <a:r>
              <a:rPr lang="en-US" altLang="en-US" sz="2800" b="1" dirty="0">
                <a:solidFill>
                  <a:srgbClr val="000000"/>
                </a:solidFill>
              </a:rPr>
              <a:t>Parkinson’</a:t>
            </a:r>
            <a:r>
              <a:rPr lang="en-US" altLang="ja-JP" sz="2800" b="1" dirty="0">
                <a:solidFill>
                  <a:srgbClr val="000000"/>
                </a:solidFill>
              </a:rPr>
              <a:t>s Disease and L-Dopa</a:t>
            </a:r>
            <a:endParaRPr lang="en-GB" dirty="0"/>
          </a:p>
        </p:txBody>
      </p:sp>
      <p:sp>
        <p:nvSpPr>
          <p:cNvPr id="3" name="Content Placeholder 2"/>
          <p:cNvSpPr>
            <a:spLocks noGrp="1"/>
          </p:cNvSpPr>
          <p:nvPr>
            <p:ph sz="quarter" idx="13"/>
          </p:nvPr>
        </p:nvSpPr>
        <p:spPr>
          <a:xfrm>
            <a:off x="842683" y="1372900"/>
            <a:ext cx="7924800" cy="2046575"/>
          </a:xfrm>
        </p:spPr>
        <p:txBody>
          <a:bodyPr/>
          <a:lstStyle/>
          <a:p>
            <a:pPr marL="0" lvl="0" indent="0" defTabSz="457200" eaLnBrk="1" hangingPunct="1">
              <a:spcBef>
                <a:spcPct val="0"/>
              </a:spcBef>
              <a:spcAft>
                <a:spcPts val="1100"/>
              </a:spcAft>
              <a:buClr>
                <a:prstClr val="black"/>
              </a:buClr>
              <a:buNone/>
            </a:pPr>
            <a:r>
              <a:rPr lang="en-US" altLang="en-US" sz="2400" b="1" kern="1200" dirty="0">
                <a:solidFill>
                  <a:srgbClr val="3366FF"/>
                </a:solidFill>
                <a:latin typeface="Arial" charset="0"/>
              </a:rPr>
              <a:t>L-Dopa</a:t>
            </a:r>
            <a:r>
              <a:rPr lang="en-US" altLang="en-US" sz="2400" b="1" kern="1200" dirty="0">
                <a:solidFill>
                  <a:prstClr val="black"/>
                </a:solidFill>
                <a:latin typeface="Arial" charset="0"/>
              </a:rPr>
              <a:t>, a dopamine precursor, is used to help treat the dopamine deficient brains of Parkinson’</a:t>
            </a:r>
            <a:r>
              <a:rPr lang="en-US" altLang="ja-JP" sz="2400" b="1" kern="1200" dirty="0">
                <a:solidFill>
                  <a:prstClr val="black"/>
                </a:solidFill>
                <a:latin typeface="Arial" charset="0"/>
              </a:rPr>
              <a:t>s </a:t>
            </a:r>
            <a:r>
              <a:rPr lang="en-US" altLang="en-US" sz="2400" b="1" kern="1200" dirty="0">
                <a:solidFill>
                  <a:prstClr val="black"/>
                </a:solidFill>
                <a:latin typeface="Arial" charset="0"/>
              </a:rPr>
              <a:t>patients.</a:t>
            </a:r>
          </a:p>
          <a:p>
            <a:pPr marL="0" lvl="0" indent="0" defTabSz="457200" eaLnBrk="1" hangingPunct="1">
              <a:spcBef>
                <a:spcPct val="0"/>
              </a:spcBef>
              <a:buClr>
                <a:prstClr val="black"/>
              </a:buClr>
              <a:buNone/>
            </a:pPr>
            <a:r>
              <a:rPr lang="en-US" altLang="en-US" sz="2400" b="1" kern="1200" dirty="0">
                <a:solidFill>
                  <a:srgbClr val="3366FF"/>
                </a:solidFill>
                <a:latin typeface="Arial" charset="0"/>
              </a:rPr>
              <a:t>Dopamine</a:t>
            </a:r>
            <a:r>
              <a:rPr lang="en-US" altLang="en-US" sz="2400" b="1" kern="1200" dirty="0">
                <a:solidFill>
                  <a:prstClr val="black"/>
                </a:solidFill>
                <a:latin typeface="Arial" charset="0"/>
              </a:rPr>
              <a:t> cannot be directly taken by a patient because it cannot cross the </a:t>
            </a:r>
            <a:r>
              <a:rPr lang="en-US" altLang="en-US" sz="2400" b="1" kern="1200" dirty="0">
                <a:solidFill>
                  <a:srgbClr val="3366FF"/>
                </a:solidFill>
                <a:latin typeface="Arial" charset="0"/>
              </a:rPr>
              <a:t>blood-brain barrier</a:t>
            </a:r>
            <a:r>
              <a:rPr lang="en-US" altLang="en-US" sz="2400" b="1" kern="1200" dirty="0">
                <a:solidFill>
                  <a:prstClr val="black"/>
                </a:solidFill>
                <a:latin typeface="Arial" charset="0"/>
              </a:rPr>
              <a:t>.</a:t>
            </a:r>
          </a:p>
        </p:txBody>
      </p:sp>
      <p:pic>
        <p:nvPicPr>
          <p:cNvPr id="29701" name="Picture 10" descr="Enantiomers of Dopa : l-Dopa is a chiral molecule with one chirality center.  It is sold as a single enantiomer and is active against Parkinson’s disease. The inactive enantiomer, D-dopa is responsible for undesirable desired ef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3419475"/>
            <a:ext cx="665638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44597" y="310241"/>
            <a:ext cx="7275286" cy="556986"/>
          </a:xfrm>
        </p:spPr>
        <p:txBody>
          <a:bodyPr/>
          <a:lstStyle/>
          <a:p>
            <a:pPr eaLnBrk="1" hangingPunct="1"/>
            <a:r>
              <a:rPr lang="en-US" altLang="en-US" sz="3200" b="1" dirty="0"/>
              <a:t>15.5	Focus on Health &amp; Medicine (4)</a:t>
            </a:r>
          </a:p>
        </p:txBody>
      </p:sp>
      <p:sp>
        <p:nvSpPr>
          <p:cNvPr id="5" name="Content Placeholder 2"/>
          <p:cNvSpPr>
            <a:spLocks noGrp="1"/>
          </p:cNvSpPr>
          <p:nvPr>
            <p:ph idx="1"/>
          </p:nvPr>
        </p:nvSpPr>
        <p:spPr>
          <a:xfrm>
            <a:off x="1435102" y="785586"/>
            <a:ext cx="6248400" cy="533400"/>
          </a:xfrm>
        </p:spPr>
        <p:txBody>
          <a:bodyPr/>
          <a:lstStyle/>
          <a:p>
            <a:pPr marL="514350" lvl="0" indent="-514350">
              <a:buFont typeface="+mj-lt"/>
              <a:buAutoNum type="alphaUcPeriod" startAt="2"/>
            </a:pPr>
            <a:r>
              <a:rPr lang="en-US" altLang="en-US" sz="2800" b="1" dirty="0">
                <a:solidFill>
                  <a:srgbClr val="000000"/>
                </a:solidFill>
              </a:rPr>
              <a:t>Parkinson’</a:t>
            </a:r>
            <a:r>
              <a:rPr lang="en-US" altLang="ja-JP" sz="2800" b="1" dirty="0">
                <a:solidFill>
                  <a:srgbClr val="000000"/>
                </a:solidFill>
              </a:rPr>
              <a:t>s Disease and L-Dopa</a:t>
            </a:r>
            <a:endParaRPr lang="en-GB" dirty="0">
              <a:solidFill>
                <a:prstClr val="black"/>
              </a:solidFill>
            </a:endParaRPr>
          </a:p>
        </p:txBody>
      </p:sp>
      <p:pic>
        <p:nvPicPr>
          <p:cNvPr id="3" name="Picture 2" descr="Schematic diagram to illustrate role of L-dopa in Parkinson's disease: This disease results from the degeneration of neurons that produce the neurotransmitter dopamine in the brain. When the level of dopamine drops, the loss of motor control symptomatic of Parkinson’s disease results. l-Dopa is an oral medication that is transported to the brain by the bloodstream. In the brain it is converted to dopamine ">
            <a:extLst>
              <a:ext uri="{FF2B5EF4-FFF2-40B4-BE49-F238E27FC236}">
                <a16:creationId xmlns:a16="http://schemas.microsoft.com/office/drawing/2014/main" id="{B4632415-391F-45A2-BDDC-9989031A3D29}"/>
              </a:ext>
            </a:extLst>
          </p:cNvPr>
          <p:cNvPicPr>
            <a:picLocks noChangeAspect="1"/>
          </p:cNvPicPr>
          <p:nvPr/>
        </p:nvPicPr>
        <p:blipFill rotWithShape="1">
          <a:blip r:embed="rId3"/>
          <a:srcRect l="9167" t="19233" r="6825" b="8888"/>
          <a:stretch/>
        </p:blipFill>
        <p:spPr>
          <a:xfrm>
            <a:off x="838200" y="1318986"/>
            <a:ext cx="7681683" cy="4929414"/>
          </a:xfrm>
          <a:prstGeom prst="rect">
            <a:avLst/>
          </a:prstGeom>
        </p:spPr>
      </p:pic>
      <p:sp>
        <p:nvSpPr>
          <p:cNvPr id="7" name="Content Placeholder 7">
            <a:extLst>
              <a:ext uri="{FF2B5EF4-FFF2-40B4-BE49-F238E27FC236}">
                <a16:creationId xmlns:a16="http://schemas.microsoft.com/office/drawing/2014/main" id="{1A75DB49-F4F6-43BD-8A38-856606E01E0C}"/>
              </a:ext>
            </a:extLst>
          </p:cNvPr>
          <p:cNvSpPr>
            <a:spLocks noGrp="1"/>
          </p:cNvSpPr>
          <p:nvPr>
            <p:ph sz="quarter" idx="13"/>
          </p:nvPr>
        </p:nvSpPr>
        <p:spPr>
          <a:xfrm>
            <a:off x="1757363" y="5562600"/>
            <a:ext cx="2667000" cy="381000"/>
          </a:xfrm>
        </p:spPr>
        <p:txBody>
          <a:bodyPr/>
          <a:lstStyle/>
          <a:p>
            <a:pPr marL="0" lvl="0" indent="0" algn="ctr">
              <a:buNone/>
            </a:pPr>
            <a:r>
              <a:rPr lang="en-US" sz="900" dirty="0"/>
              <a:t>Dopamine is released by one nerve cell, and then binds to a receptor site in a target cell.</a:t>
            </a:r>
            <a:endParaRPr lang="en-GB" sz="900" dirty="0"/>
          </a:p>
        </p:txBody>
      </p:sp>
      <p:sp>
        <p:nvSpPr>
          <p:cNvPr id="8" name="Content Placeholder 8">
            <a:extLst>
              <a:ext uri="{FF2B5EF4-FFF2-40B4-BE49-F238E27FC236}">
                <a16:creationId xmlns:a16="http://schemas.microsoft.com/office/drawing/2014/main" id="{64C5B8A1-1D0A-4FA9-89BF-6C43C7C9570E}"/>
              </a:ext>
            </a:extLst>
          </p:cNvPr>
          <p:cNvSpPr>
            <a:spLocks noGrp="1"/>
          </p:cNvSpPr>
          <p:nvPr>
            <p:ph sz="quarter" idx="14"/>
          </p:nvPr>
        </p:nvSpPr>
        <p:spPr>
          <a:xfrm>
            <a:off x="4786311" y="5243519"/>
            <a:ext cx="2933696" cy="381000"/>
          </a:xfrm>
        </p:spPr>
        <p:txBody>
          <a:bodyPr/>
          <a:lstStyle/>
          <a:p>
            <a:pPr marL="0" lvl="0" indent="0" algn="ctr">
              <a:buNone/>
            </a:pPr>
            <a:r>
              <a:rPr lang="en-US" sz="880" dirty="0"/>
              <a:t>Parkinson’s disease is characterized by degeneration of dopamine nerve pathways in the basal ganglia.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77575" y="344827"/>
            <a:ext cx="5527436" cy="569573"/>
          </a:xfrm>
        </p:spPr>
        <p:txBody>
          <a:bodyPr/>
          <a:lstStyle/>
          <a:p>
            <a:pPr eaLnBrk="1" hangingPunct="1"/>
            <a:r>
              <a:rPr lang="en-US" altLang="en-US" sz="3200" b="1" dirty="0"/>
              <a:t>15.1	Isomers—A Review (2)</a:t>
            </a:r>
          </a:p>
        </p:txBody>
      </p:sp>
      <p:sp>
        <p:nvSpPr>
          <p:cNvPr id="2" name="Content Placeholder 1"/>
          <p:cNvSpPr>
            <a:spLocks noGrp="1"/>
          </p:cNvSpPr>
          <p:nvPr>
            <p:ph idx="1"/>
          </p:nvPr>
        </p:nvSpPr>
        <p:spPr>
          <a:xfrm>
            <a:off x="834219" y="1407976"/>
            <a:ext cx="7086600" cy="838200"/>
          </a:xfrm>
        </p:spPr>
        <p:txBody>
          <a:bodyPr/>
          <a:lstStyle/>
          <a:p>
            <a:pPr marL="0" lvl="0" indent="0" defTabSz="457200" eaLnBrk="1" hangingPunct="1">
              <a:spcBef>
                <a:spcPct val="0"/>
              </a:spcBef>
              <a:buNone/>
            </a:pPr>
            <a:r>
              <a:rPr lang="en-US" altLang="en-US" sz="2400" b="1" kern="1200" dirty="0">
                <a:solidFill>
                  <a:srgbClr val="000000"/>
                </a:solidFill>
                <a:latin typeface="Arial" charset="0"/>
              </a:rPr>
              <a:t>Constitutional isomers with </a:t>
            </a:r>
            <a:r>
              <a:rPr lang="en-US" altLang="en-US" sz="2400" b="1" kern="1200" dirty="0">
                <a:solidFill>
                  <a:srgbClr val="3366FF"/>
                </a:solidFill>
                <a:latin typeface="Arial" charset="0"/>
              </a:rPr>
              <a:t>different functional groups</a:t>
            </a:r>
            <a:r>
              <a:rPr lang="en-US" altLang="en-US" sz="2400" b="1" kern="1200" dirty="0">
                <a:solidFill>
                  <a:srgbClr val="000000"/>
                </a:solidFill>
                <a:latin typeface="Arial" charset="0"/>
              </a:rPr>
              <a:t>:</a:t>
            </a:r>
          </a:p>
        </p:txBody>
      </p:sp>
      <p:pic>
        <p:nvPicPr>
          <p:cNvPr id="6" name="Picture 7" descr="Ethanol and dimethyl ether are constitutional isomers with molecular formula C2H6O. Ethanol contains an OH bond and dimethyl ether does not.">
            <a:extLst>
              <a:ext uri="{FF2B5EF4-FFF2-40B4-BE49-F238E27FC236}">
                <a16:creationId xmlns:a16="http://schemas.microsoft.com/office/drawing/2014/main" id="{B737BD05-457E-47D0-9B1E-CAF451F4D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10" y="2892592"/>
            <a:ext cx="7402513"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80489" y="299703"/>
            <a:ext cx="6183022" cy="645195"/>
          </a:xfrm>
        </p:spPr>
        <p:txBody>
          <a:bodyPr/>
          <a:lstStyle/>
          <a:p>
            <a:pPr eaLnBrk="1" hangingPunct="1"/>
            <a:r>
              <a:rPr lang="en-US" altLang="en-US" sz="3200" b="1" dirty="0"/>
              <a:t>15.6	Fischer Projections (1)</a:t>
            </a:r>
          </a:p>
        </p:txBody>
      </p:sp>
      <p:sp>
        <p:nvSpPr>
          <p:cNvPr id="6" name="Content Placeholder 2"/>
          <p:cNvSpPr>
            <a:spLocks noGrp="1"/>
          </p:cNvSpPr>
          <p:nvPr>
            <p:ph idx="1"/>
          </p:nvPr>
        </p:nvSpPr>
        <p:spPr>
          <a:xfrm>
            <a:off x="994229" y="1193808"/>
            <a:ext cx="7543800" cy="762000"/>
          </a:xfrm>
        </p:spPr>
        <p:txBody>
          <a:bodyPr/>
          <a:lstStyle/>
          <a:p>
            <a:pPr marL="0" lvl="0" indent="0" defTabSz="457200" eaLnBrk="1" hangingPunct="1">
              <a:spcBef>
                <a:spcPct val="0"/>
              </a:spcBef>
              <a:buNone/>
            </a:pPr>
            <a:r>
              <a:rPr lang="en-US" altLang="en-US" sz="2400" b="1" kern="1200" dirty="0">
                <a:solidFill>
                  <a:prstClr val="black"/>
                </a:solidFill>
                <a:latin typeface="Arial" charset="0"/>
              </a:rPr>
              <a:t>A </a:t>
            </a:r>
            <a:r>
              <a:rPr lang="en-US" altLang="en-US" sz="2400" b="1" kern="1200" dirty="0">
                <a:solidFill>
                  <a:srgbClr val="3366FF"/>
                </a:solidFill>
                <a:latin typeface="Arial" charset="0"/>
              </a:rPr>
              <a:t>Fischer Projection </a:t>
            </a:r>
            <a:r>
              <a:rPr lang="en-US" altLang="en-US" sz="2400" b="1" kern="1200" dirty="0">
                <a:solidFill>
                  <a:prstClr val="black"/>
                </a:solidFill>
                <a:latin typeface="Arial" charset="0"/>
              </a:rPr>
              <a:t>takes a 3D tetrahedral shape, and re-draws it:</a:t>
            </a:r>
          </a:p>
        </p:txBody>
      </p:sp>
      <p:pic>
        <p:nvPicPr>
          <p:cNvPr id="31748" name="Picture 6" descr="Illustration of converting tetrahedron structure to Fischer projection: Instead of drawing a tetrahedron with two bonds in the plane, one in front of the plane, and one behind it, the tetrahedron is tipped so that both horizontal bonds come forward (drawn on wedges) and both vertical bonds go behind (on dashed lines). This structure is then abbreviated by a cross formula, also called a Fischer projection formul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55875"/>
            <a:ext cx="73152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61536" y="329030"/>
            <a:ext cx="5620929" cy="586541"/>
          </a:xfrm>
        </p:spPr>
        <p:txBody>
          <a:bodyPr/>
          <a:lstStyle/>
          <a:p>
            <a:pPr eaLnBrk="1" hangingPunct="1"/>
            <a:r>
              <a:rPr lang="en-US" altLang="en-US" sz="3200" b="1" dirty="0"/>
              <a:t>15.6	Fischer Projections (2)</a:t>
            </a:r>
          </a:p>
        </p:txBody>
      </p:sp>
      <p:sp>
        <p:nvSpPr>
          <p:cNvPr id="7" name="Content Placeholder 7">
            <a:extLst>
              <a:ext uri="{FF2B5EF4-FFF2-40B4-BE49-F238E27FC236}">
                <a16:creationId xmlns:a16="http://schemas.microsoft.com/office/drawing/2014/main" id="{0474C61F-F31F-4BAC-822B-742A0B6E4FDF}"/>
              </a:ext>
            </a:extLst>
          </p:cNvPr>
          <p:cNvSpPr>
            <a:spLocks noGrp="1"/>
          </p:cNvSpPr>
          <p:nvPr>
            <p:ph sz="quarter" idx="13"/>
          </p:nvPr>
        </p:nvSpPr>
        <p:spPr>
          <a:xfrm>
            <a:off x="1217815" y="990600"/>
            <a:ext cx="7711440" cy="7620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We can draw the cross and Fischer projection for both enantiomers of 2-butanol:</a:t>
            </a:r>
          </a:p>
        </p:txBody>
      </p:sp>
      <p:pic>
        <p:nvPicPr>
          <p:cNvPr id="32772" name="Picture 6" descr="Ball-and-stick model, tetrahedron and Fischer projection formulas for both enantiomers of 2-butanol. The chirality center of 2-butanol [CH3CH(OH)CH2CH3] is drawn using tetrahedron convention with horizontal bonds on wedges and vertical bonds on dashed lines. In Fischer projection, the chirality center is replaced with a cross; both horizontal bonds come forward and both vertical bonds go behi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87575"/>
            <a:ext cx="76200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17033" y="344847"/>
            <a:ext cx="5109935" cy="485391"/>
          </a:xfrm>
        </p:spPr>
        <p:txBody>
          <a:bodyPr/>
          <a:lstStyle/>
          <a:p>
            <a:pPr eaLnBrk="1" hangingPunct="1"/>
            <a:r>
              <a:rPr lang="en-US" altLang="en-US" sz="3200" b="1" dirty="0"/>
              <a:t>15.7	Optical Activity (1)</a:t>
            </a:r>
          </a:p>
        </p:txBody>
      </p:sp>
      <p:sp>
        <p:nvSpPr>
          <p:cNvPr id="7" name="Content Placeholder 2">
            <a:extLst>
              <a:ext uri="{FF2B5EF4-FFF2-40B4-BE49-F238E27FC236}">
                <a16:creationId xmlns:a16="http://schemas.microsoft.com/office/drawing/2014/main" id="{114FC6C4-140E-4F18-9B75-0FA85D13E08A}"/>
              </a:ext>
            </a:extLst>
          </p:cNvPr>
          <p:cNvSpPr>
            <a:spLocks noGrp="1"/>
          </p:cNvSpPr>
          <p:nvPr>
            <p:ph idx="1"/>
          </p:nvPr>
        </p:nvSpPr>
        <p:spPr>
          <a:xfrm>
            <a:off x="831273" y="788289"/>
            <a:ext cx="7481455" cy="507111"/>
          </a:xfrm>
        </p:spPr>
        <p:txBody>
          <a:bodyPr/>
          <a:lstStyle/>
          <a:p>
            <a:pPr marL="514350" lvl="0" indent="-514350" algn="ctr">
              <a:buFont typeface="+mj-lt"/>
              <a:buAutoNum type="alphaUcPeriod"/>
            </a:pPr>
            <a:r>
              <a:rPr lang="en-US" altLang="en-US" sz="2800" b="1" dirty="0">
                <a:solidFill>
                  <a:srgbClr val="000000"/>
                </a:solidFill>
              </a:rPr>
              <a:t>The Physical Properties of Enantiomers</a:t>
            </a:r>
            <a:endParaRPr lang="en-US" dirty="0"/>
          </a:p>
        </p:txBody>
      </p:sp>
      <p:sp>
        <p:nvSpPr>
          <p:cNvPr id="8" name="Content Placeholder 7">
            <a:extLst>
              <a:ext uri="{FF2B5EF4-FFF2-40B4-BE49-F238E27FC236}">
                <a16:creationId xmlns:a16="http://schemas.microsoft.com/office/drawing/2014/main" id="{AF1BD2DB-3BD6-4E59-84FE-8CC81E55930F}"/>
              </a:ext>
            </a:extLst>
          </p:cNvPr>
          <p:cNvSpPr>
            <a:spLocks noGrp="1"/>
          </p:cNvSpPr>
          <p:nvPr>
            <p:ph sz="quarter" idx="13"/>
          </p:nvPr>
        </p:nvSpPr>
        <p:spPr>
          <a:xfrm>
            <a:off x="1036320" y="1447800"/>
            <a:ext cx="7650480" cy="1676400"/>
          </a:xfrm>
        </p:spPr>
        <p:txBody>
          <a:bodyPr/>
          <a:lstStyle/>
          <a:p>
            <a:pPr marL="0" lvl="0" indent="0" defTabSz="457200" eaLnBrk="1" hangingPunct="1">
              <a:spcBef>
                <a:spcPct val="0"/>
              </a:spcBef>
              <a:spcAft>
                <a:spcPts val="1500"/>
              </a:spcAft>
              <a:buNone/>
            </a:pPr>
            <a:r>
              <a:rPr lang="en-US" altLang="en-US" sz="2400" b="1" kern="1200" dirty="0">
                <a:solidFill>
                  <a:prstClr val="black"/>
                </a:solidFill>
                <a:latin typeface="Arial" charset="0"/>
                <a:cs typeface="+mn-cs"/>
              </a:rPr>
              <a:t>Two enantiomers have </a:t>
            </a:r>
            <a:r>
              <a:rPr lang="en-US" altLang="en-US" sz="2400" b="1" kern="1200" dirty="0">
                <a:solidFill>
                  <a:srgbClr val="3366FF"/>
                </a:solidFill>
                <a:latin typeface="Arial" charset="0"/>
                <a:cs typeface="+mn-cs"/>
              </a:rPr>
              <a:t>identical physical properties</a:t>
            </a:r>
            <a:r>
              <a:rPr lang="en-US" altLang="en-US" sz="2400" b="1" kern="1200" dirty="0">
                <a:solidFill>
                  <a:prstClr val="black"/>
                </a:solidFill>
                <a:latin typeface="Arial" charset="0"/>
                <a:cs typeface="+mn-cs"/>
              </a:rPr>
              <a:t> (melting pt., boiling pt., solubility, etc.)</a:t>
            </a:r>
          </a:p>
          <a:p>
            <a:pPr marL="0" lvl="0" indent="0" defTabSz="457200" eaLnBrk="1" hangingPunct="1">
              <a:spcBef>
                <a:spcPct val="0"/>
              </a:spcBef>
              <a:buNone/>
            </a:pPr>
            <a:r>
              <a:rPr lang="en-US" altLang="en-US" sz="2400" b="1" kern="1200" dirty="0">
                <a:solidFill>
                  <a:prstClr val="black"/>
                </a:solidFill>
                <a:latin typeface="Arial" charset="0"/>
                <a:cs typeface="+mn-cs"/>
              </a:rPr>
              <a:t>They differ in how they interact with </a:t>
            </a:r>
            <a:r>
              <a:rPr lang="en-US" altLang="en-US" sz="2400" b="1" kern="1200" dirty="0">
                <a:solidFill>
                  <a:srgbClr val="3366FF"/>
                </a:solidFill>
                <a:latin typeface="Arial" charset="0"/>
                <a:cs typeface="+mn-cs"/>
              </a:rPr>
              <a:t>plane-polarized light</a:t>
            </a:r>
            <a:r>
              <a:rPr lang="en-US" altLang="en-US" sz="2400" b="1" kern="1200" dirty="0">
                <a:solidFill>
                  <a:prstClr val="black"/>
                </a:solidFill>
                <a:latin typeface="Arial" charset="0"/>
                <a:cs typeface="+mn-cs"/>
              </a:rPr>
              <a:t>.</a:t>
            </a:r>
          </a:p>
        </p:txBody>
      </p:sp>
      <p:pic>
        <p:nvPicPr>
          <p:cNvPr id="33797" name="Picture 7" descr="Ordinary light consists of waves that oscillate in all planes at right angles to the direction in which the light travels. Passing light through a device called a polarizer allows light in only one plane to come through. This is plane-polarized light and it consists of light waves in a singl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51200"/>
            <a:ext cx="6248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08810"/>
            <a:ext cx="8229600" cy="554180"/>
          </a:xfrm>
        </p:spPr>
        <p:txBody>
          <a:bodyPr/>
          <a:lstStyle/>
          <a:p>
            <a:pPr eaLnBrk="1" hangingPunct="1"/>
            <a:r>
              <a:rPr lang="en-US" altLang="en-US" sz="3200" b="1" dirty="0"/>
              <a:t>15.7	Optical Activity (2)</a:t>
            </a:r>
          </a:p>
        </p:txBody>
      </p:sp>
      <p:sp>
        <p:nvSpPr>
          <p:cNvPr id="7" name="Content Placeholder 2">
            <a:extLst>
              <a:ext uri="{FF2B5EF4-FFF2-40B4-BE49-F238E27FC236}">
                <a16:creationId xmlns:a16="http://schemas.microsoft.com/office/drawing/2014/main" id="{93F18984-6B88-432E-B16D-E21EC49AA07D}"/>
              </a:ext>
            </a:extLst>
          </p:cNvPr>
          <p:cNvSpPr>
            <a:spLocks noGrp="1"/>
          </p:cNvSpPr>
          <p:nvPr>
            <p:ph idx="1"/>
          </p:nvPr>
        </p:nvSpPr>
        <p:spPr>
          <a:xfrm>
            <a:off x="845128" y="782780"/>
            <a:ext cx="7481455" cy="534988"/>
          </a:xfrm>
        </p:spPr>
        <p:txBody>
          <a:bodyPr/>
          <a:lstStyle/>
          <a:p>
            <a:pPr marL="514350" lvl="0" indent="-514350" algn="ctr">
              <a:buFont typeface="+mj-lt"/>
              <a:buAutoNum type="alphaUcPeriod"/>
            </a:pPr>
            <a:r>
              <a:rPr lang="en-US" altLang="en-US" sz="2800" b="1" dirty="0">
                <a:solidFill>
                  <a:srgbClr val="000000"/>
                </a:solidFill>
              </a:rPr>
              <a:t>The Physical Properties of Enantiomers</a:t>
            </a:r>
            <a:endParaRPr lang="en-US" dirty="0">
              <a:solidFill>
                <a:prstClr val="black"/>
              </a:solidFill>
            </a:endParaRPr>
          </a:p>
        </p:txBody>
      </p:sp>
      <p:sp>
        <p:nvSpPr>
          <p:cNvPr id="8" name="Content Placeholder 7">
            <a:extLst>
              <a:ext uri="{FF2B5EF4-FFF2-40B4-BE49-F238E27FC236}">
                <a16:creationId xmlns:a16="http://schemas.microsoft.com/office/drawing/2014/main" id="{D1F3E808-235C-4BAD-8691-9E0072CD0FE8}"/>
              </a:ext>
            </a:extLst>
          </p:cNvPr>
          <p:cNvSpPr>
            <a:spLocks noGrp="1"/>
          </p:cNvSpPr>
          <p:nvPr>
            <p:ph sz="quarter" idx="13"/>
          </p:nvPr>
        </p:nvSpPr>
        <p:spPr>
          <a:xfrm>
            <a:off x="914400" y="1457870"/>
            <a:ext cx="7901853" cy="1881075"/>
          </a:xfrm>
        </p:spPr>
        <p:txBody>
          <a:bodyPr/>
          <a:lstStyle/>
          <a:p>
            <a:pPr marL="0" lvl="0" indent="0" defTabSz="457200" eaLnBrk="1" hangingPunct="1">
              <a:spcBef>
                <a:spcPct val="0"/>
              </a:spcBef>
              <a:spcAft>
                <a:spcPts val="2200"/>
              </a:spcAft>
              <a:buNone/>
            </a:pPr>
            <a:r>
              <a:rPr lang="en-US" altLang="en-US" sz="2400" b="1" kern="1200" dirty="0">
                <a:solidFill>
                  <a:prstClr val="black"/>
                </a:solidFill>
                <a:latin typeface="Arial" charset="0"/>
                <a:cs typeface="+mn-cs"/>
              </a:rPr>
              <a:t>An </a:t>
            </a:r>
            <a:r>
              <a:rPr lang="en-US" altLang="en-US" sz="2400" b="1" kern="1200" dirty="0">
                <a:solidFill>
                  <a:srgbClr val="3366FF"/>
                </a:solidFill>
                <a:latin typeface="Arial" charset="0"/>
                <a:cs typeface="+mn-cs"/>
              </a:rPr>
              <a:t>achiral compound </a:t>
            </a:r>
            <a:r>
              <a:rPr lang="en-US" altLang="en-US" sz="2400" b="1" kern="1200" dirty="0">
                <a:solidFill>
                  <a:prstClr val="black"/>
                </a:solidFill>
                <a:latin typeface="Arial" charset="0"/>
                <a:cs typeface="+mn-cs"/>
              </a:rPr>
              <a:t>does not change the direction of plane-polarized light and is </a:t>
            </a:r>
            <a:r>
              <a:rPr lang="en-US" altLang="en-US" sz="2400" b="1" kern="1200" dirty="0">
                <a:solidFill>
                  <a:srgbClr val="3366FF"/>
                </a:solidFill>
                <a:latin typeface="Arial" charset="0"/>
                <a:cs typeface="+mn-cs"/>
              </a:rPr>
              <a:t>optically inactive</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chiral compound </a:t>
            </a:r>
            <a:r>
              <a:rPr lang="en-US" altLang="en-US" sz="2400" b="1" kern="1200" dirty="0">
                <a:solidFill>
                  <a:prstClr val="black"/>
                </a:solidFill>
                <a:latin typeface="Arial" charset="0"/>
                <a:cs typeface="+mn-cs"/>
              </a:rPr>
              <a:t>rotates the plane of polarized light through an </a:t>
            </a:r>
            <a:r>
              <a:rPr lang="en-US" altLang="en-US" sz="2400" b="1" kern="1200" dirty="0">
                <a:solidFill>
                  <a:srgbClr val="3366FF"/>
                </a:solidFill>
                <a:latin typeface="Arial" charset="0"/>
                <a:cs typeface="+mn-cs"/>
              </a:rPr>
              <a:t>angle </a:t>
            </a:r>
            <a:endParaRPr lang="en-US" altLang="en-US" sz="2400" b="1" kern="1200" dirty="0">
              <a:solidFill>
                <a:prstClr val="black"/>
              </a:solidFill>
              <a:latin typeface="Arial" charset="0"/>
              <a:cs typeface="+mn-cs"/>
            </a:endParaRPr>
          </a:p>
        </p:txBody>
      </p:sp>
      <p:graphicFrame>
        <p:nvGraphicFramePr>
          <p:cNvPr id="2" name="Object 1">
            <a:extLst>
              <a:ext uri="{FF2B5EF4-FFF2-40B4-BE49-F238E27FC236}">
                <a16:creationId xmlns:a16="http://schemas.microsoft.com/office/drawing/2014/main" id="{870CE414-8800-4A0A-8A6F-961EB5461293}"/>
              </a:ext>
            </a:extLst>
          </p:cNvPr>
          <p:cNvGraphicFramePr>
            <a:graphicFrameLocks noChangeAspect="1"/>
          </p:cNvGraphicFramePr>
          <p:nvPr>
            <p:extLst>
              <p:ext uri="{D42A27DB-BD31-4B8C-83A1-F6EECF244321}">
                <p14:modId xmlns:p14="http://schemas.microsoft.com/office/powerpoint/2010/main" val="2805389172"/>
              </p:ext>
            </p:extLst>
          </p:nvPr>
        </p:nvGraphicFramePr>
        <p:xfrm>
          <a:off x="4270381" y="2983868"/>
          <a:ext cx="222238" cy="236127"/>
        </p:xfrm>
        <a:graphic>
          <a:graphicData uri="http://schemas.openxmlformats.org/presentationml/2006/ole">
            <mc:AlternateContent xmlns:mc="http://schemas.openxmlformats.org/markup-compatibility/2006">
              <mc:Choice xmlns:v="urn:schemas-microsoft-com:vml" Requires="v">
                <p:oleObj spid="_x0000_s1059" name="Equation" r:id="rId4" imgW="203040" imgH="215640" progId="Equation.DSMT4">
                  <p:embed/>
                </p:oleObj>
              </mc:Choice>
              <mc:Fallback>
                <p:oleObj name="Equation" r:id="rId4" imgW="203040" imgH="215640" progId="Equation.DSMT4">
                  <p:embed/>
                  <p:pic>
                    <p:nvPicPr>
                      <p:cNvPr id="0" name=""/>
                      <p:cNvPicPr/>
                      <p:nvPr/>
                    </p:nvPicPr>
                    <p:blipFill>
                      <a:blip r:embed="rId5"/>
                      <a:stretch>
                        <a:fillRect/>
                      </a:stretch>
                    </p:blipFill>
                    <p:spPr>
                      <a:xfrm>
                        <a:off x="4270381" y="2983868"/>
                        <a:ext cx="222238" cy="23612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E6A90D0-5509-48FC-A6A4-B38D89EC8DFE}"/>
              </a:ext>
            </a:extLst>
          </p:cNvPr>
          <p:cNvSpPr>
            <a:spLocks noGrp="1"/>
          </p:cNvSpPr>
          <p:nvPr>
            <p:ph sz="quarter" idx="14"/>
          </p:nvPr>
        </p:nvSpPr>
        <p:spPr>
          <a:xfrm>
            <a:off x="4470400" y="2847112"/>
            <a:ext cx="3598717" cy="519544"/>
          </a:xfrm>
        </p:spPr>
        <p:txBody>
          <a:bodyPr/>
          <a:lstStyle/>
          <a:p>
            <a:pPr marL="0" indent="0">
              <a:buNone/>
            </a:pPr>
            <a:r>
              <a:rPr lang="en-US" altLang="en-US" sz="2400" b="1" kern="1200" dirty="0">
                <a:solidFill>
                  <a:prstClr val="black"/>
                </a:solidFill>
                <a:latin typeface="Arial" charset="0"/>
                <a:cs typeface="+mn-cs"/>
              </a:rPr>
              <a:t>and is </a:t>
            </a:r>
            <a:r>
              <a:rPr lang="en-US" altLang="en-US" sz="2400" b="1" kern="1200" dirty="0">
                <a:solidFill>
                  <a:srgbClr val="3366FF"/>
                </a:solidFill>
                <a:latin typeface="Arial" charset="0"/>
                <a:cs typeface="+mn-cs"/>
              </a:rPr>
              <a:t>optically active</a:t>
            </a:r>
            <a:r>
              <a:rPr lang="en-US" altLang="en-US" sz="2400" b="1" kern="1200" dirty="0">
                <a:solidFill>
                  <a:prstClr val="black"/>
                </a:solidFill>
                <a:latin typeface="Arial" charset="0"/>
                <a:cs typeface="+mn-cs"/>
              </a:rPr>
              <a:t>.</a:t>
            </a:r>
            <a:endParaRPr lang="en-GB" dirty="0"/>
          </a:p>
        </p:txBody>
      </p:sp>
      <p:pic>
        <p:nvPicPr>
          <p:cNvPr id="34821" name="Picture 6" descr="This figure shows how the polarimeter works. This instrument allows plane-polarized light to travel through a sample tube containing an organic compound. After the light exits the sample tube, an analyzer slit is rotated to determine the direction of the plane of the polarized light exiting the sample tub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463925"/>
            <a:ext cx="64008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017033" y="329916"/>
            <a:ext cx="5109935" cy="515252"/>
          </a:xfrm>
        </p:spPr>
        <p:txBody>
          <a:bodyPr/>
          <a:lstStyle/>
          <a:p>
            <a:pPr eaLnBrk="1" hangingPunct="1"/>
            <a:r>
              <a:rPr lang="en-US" altLang="en-US" sz="3200" b="1" dirty="0"/>
              <a:t>15.7	Optical Activity (3)</a:t>
            </a:r>
          </a:p>
        </p:txBody>
      </p:sp>
      <p:sp>
        <p:nvSpPr>
          <p:cNvPr id="7" name="Content Placeholder 2">
            <a:extLst>
              <a:ext uri="{FF2B5EF4-FFF2-40B4-BE49-F238E27FC236}">
                <a16:creationId xmlns:a16="http://schemas.microsoft.com/office/drawing/2014/main" id="{2A3AA78F-55DC-4A67-8E8D-EE5D7B24C9B7}"/>
              </a:ext>
            </a:extLst>
          </p:cNvPr>
          <p:cNvSpPr>
            <a:spLocks noGrp="1"/>
          </p:cNvSpPr>
          <p:nvPr>
            <p:ph idx="1"/>
          </p:nvPr>
        </p:nvSpPr>
        <p:spPr>
          <a:xfrm>
            <a:off x="817418" y="789710"/>
            <a:ext cx="7481455" cy="500063"/>
          </a:xfrm>
        </p:spPr>
        <p:txBody>
          <a:bodyPr/>
          <a:lstStyle/>
          <a:p>
            <a:pPr marL="514350" lvl="0" indent="-514350" algn="ctr">
              <a:buFont typeface="+mj-lt"/>
              <a:buAutoNum type="alphaUcPeriod"/>
            </a:pPr>
            <a:r>
              <a:rPr lang="en-US" altLang="en-US" sz="2800" b="1" dirty="0">
                <a:solidFill>
                  <a:srgbClr val="000000"/>
                </a:solidFill>
              </a:rPr>
              <a:t>The Physical Properties of Enantiomers</a:t>
            </a:r>
            <a:endParaRPr lang="en-US" dirty="0">
              <a:solidFill>
                <a:prstClr val="black"/>
              </a:solidFill>
            </a:endParaRPr>
          </a:p>
        </p:txBody>
      </p:sp>
      <p:sp>
        <p:nvSpPr>
          <p:cNvPr id="8" name="Content Placeholder 7">
            <a:extLst>
              <a:ext uri="{FF2B5EF4-FFF2-40B4-BE49-F238E27FC236}">
                <a16:creationId xmlns:a16="http://schemas.microsoft.com/office/drawing/2014/main" id="{1F3CD1E1-3267-4685-8383-3F9669D0C840}"/>
              </a:ext>
            </a:extLst>
          </p:cNvPr>
          <p:cNvSpPr>
            <a:spLocks noGrp="1"/>
          </p:cNvSpPr>
          <p:nvPr>
            <p:ph sz="quarter" idx="13"/>
          </p:nvPr>
        </p:nvSpPr>
        <p:spPr>
          <a:xfrm>
            <a:off x="990600" y="1494699"/>
            <a:ext cx="7571510" cy="3042666"/>
          </a:xfrm>
        </p:spPr>
        <p:txBody>
          <a:bodyPr/>
          <a:lstStyle/>
          <a:p>
            <a:pPr marL="0" lvl="0" indent="0" defTabSz="457200" eaLnBrk="1" hangingPunct="1">
              <a:spcBef>
                <a:spcPct val="0"/>
              </a:spcBef>
              <a:spcAft>
                <a:spcPts val="2000"/>
              </a:spcAft>
              <a:buNone/>
            </a:pPr>
            <a:r>
              <a:rPr lang="en-US" altLang="en-US" sz="2400" b="1" kern="1200" dirty="0">
                <a:solidFill>
                  <a:prstClr val="black"/>
                </a:solidFill>
                <a:latin typeface="Arial" panose="020B0604020202020204" pitchFamily="34" charset="0"/>
                <a:cs typeface="Arial" panose="020B0604020202020204" pitchFamily="34" charset="0"/>
              </a:rPr>
              <a:t>If the rotation is </a:t>
            </a:r>
            <a:r>
              <a:rPr lang="en-US" altLang="en-US" sz="2400" b="1" kern="1200" dirty="0">
                <a:solidFill>
                  <a:srgbClr val="3366FF"/>
                </a:solidFill>
                <a:latin typeface="Arial" panose="020B0604020202020204" pitchFamily="34" charset="0"/>
                <a:cs typeface="Arial" panose="020B0604020202020204" pitchFamily="34" charset="0"/>
              </a:rPr>
              <a:t>clockwise</a:t>
            </a:r>
            <a:r>
              <a:rPr lang="en-US" altLang="en-US" sz="2400" b="1" kern="1200" dirty="0">
                <a:solidFill>
                  <a:prstClr val="black"/>
                </a:solidFill>
                <a:latin typeface="Arial" panose="020B0604020202020204" pitchFamily="34" charset="0"/>
                <a:cs typeface="Arial" panose="020B0604020202020204" pitchFamily="34" charset="0"/>
              </a:rPr>
              <a:t>, the compound is </a:t>
            </a:r>
            <a:r>
              <a:rPr lang="en-US" altLang="en-US" sz="2400" b="1" kern="1200" dirty="0">
                <a:solidFill>
                  <a:srgbClr val="3366FF"/>
                </a:solidFill>
                <a:latin typeface="Arial" panose="020B0604020202020204" pitchFamily="34" charset="0"/>
                <a:cs typeface="Arial" panose="020B0604020202020204" pitchFamily="34" charset="0"/>
              </a:rPr>
              <a:t>dextrorotatory</a:t>
            </a:r>
            <a:r>
              <a:rPr lang="en-US" altLang="en-US" sz="2400" b="1" kern="1200" dirty="0">
                <a:solidFill>
                  <a:prstClr val="black"/>
                </a:solidFill>
                <a:latin typeface="Arial" panose="020B0604020202020204" pitchFamily="34" charset="0"/>
                <a:cs typeface="Arial" panose="020B0604020202020204" pitchFamily="34" charset="0"/>
              </a:rPr>
              <a:t> and the </a:t>
            </a:r>
            <a:r>
              <a:rPr lang="en-US" altLang="en-US" sz="2400" b="1" kern="1200" dirty="0">
                <a:solidFill>
                  <a:srgbClr val="3366FF"/>
                </a:solidFill>
                <a:latin typeface="Arial" panose="020B0604020202020204" pitchFamily="34" charset="0"/>
                <a:cs typeface="Arial" panose="020B0604020202020204" pitchFamily="34" charset="0"/>
              </a:rPr>
              <a:t>(+)-enantiomer</a:t>
            </a:r>
            <a:r>
              <a:rPr lang="en-US" altLang="en-US" sz="2400" b="1" kern="1200" dirty="0">
                <a:solidFill>
                  <a:prstClr val="black"/>
                </a:solidFill>
                <a:latin typeface="Arial" panose="020B0604020202020204" pitchFamily="34" charset="0"/>
                <a:cs typeface="Arial" panose="020B0604020202020204" pitchFamily="34" charset="0"/>
              </a:rPr>
              <a:t>.</a:t>
            </a:r>
          </a:p>
          <a:p>
            <a:pPr marL="0" lvl="0" indent="0" defTabSz="457200" eaLnBrk="1" hangingPunct="1">
              <a:spcBef>
                <a:spcPct val="0"/>
              </a:spcBef>
              <a:spcAft>
                <a:spcPts val="3000"/>
              </a:spcAft>
              <a:buNone/>
            </a:pPr>
            <a:r>
              <a:rPr lang="en-US" altLang="en-US" sz="2400" b="1" kern="1200" dirty="0">
                <a:solidFill>
                  <a:prstClr val="black"/>
                </a:solidFill>
                <a:latin typeface="Arial" panose="020B0604020202020204" pitchFamily="34" charset="0"/>
                <a:cs typeface="Arial" panose="020B0604020202020204" pitchFamily="34" charset="0"/>
              </a:rPr>
              <a:t>If the rotation is </a:t>
            </a:r>
            <a:r>
              <a:rPr lang="en-US" altLang="en-US" sz="2400" b="1" kern="1200" dirty="0">
                <a:solidFill>
                  <a:srgbClr val="3366FF"/>
                </a:solidFill>
                <a:latin typeface="Arial" panose="020B0604020202020204" pitchFamily="34" charset="0"/>
                <a:cs typeface="Arial" panose="020B0604020202020204" pitchFamily="34" charset="0"/>
              </a:rPr>
              <a:t>counterclockwise</a:t>
            </a:r>
            <a:r>
              <a:rPr lang="en-US" altLang="en-US" sz="2400" b="1" kern="1200" dirty="0">
                <a:solidFill>
                  <a:prstClr val="black"/>
                </a:solidFill>
                <a:latin typeface="Arial" panose="020B0604020202020204" pitchFamily="34" charset="0"/>
                <a:cs typeface="Arial" panose="020B0604020202020204" pitchFamily="34" charset="0"/>
              </a:rPr>
              <a:t>, the compound is </a:t>
            </a:r>
            <a:r>
              <a:rPr lang="en-US" altLang="en-US" sz="2400" b="1" kern="1200" dirty="0">
                <a:solidFill>
                  <a:srgbClr val="3366FF"/>
                </a:solidFill>
                <a:latin typeface="Arial" panose="020B0604020202020204" pitchFamily="34" charset="0"/>
                <a:cs typeface="Arial" panose="020B0604020202020204" pitchFamily="34" charset="0"/>
              </a:rPr>
              <a:t>levorotatory</a:t>
            </a:r>
            <a:r>
              <a:rPr lang="en-US" altLang="en-US" sz="2400" b="1" kern="1200" dirty="0">
                <a:solidFill>
                  <a:prstClr val="black"/>
                </a:solidFill>
                <a:latin typeface="Arial" panose="020B0604020202020204" pitchFamily="34" charset="0"/>
                <a:cs typeface="Arial" panose="020B0604020202020204" pitchFamily="34" charset="0"/>
              </a:rPr>
              <a:t> and the </a:t>
            </a:r>
            <a:r>
              <a:rPr lang="en-US" altLang="en-US" sz="2400" b="1" kern="1200" dirty="0">
                <a:solidFill>
                  <a:srgbClr val="3366FF"/>
                </a:solidFill>
                <a:latin typeface="Arial" panose="020B0604020202020204" pitchFamily="34" charset="0"/>
                <a:cs typeface="Arial" panose="020B0604020202020204" pitchFamily="34" charset="0"/>
              </a:rPr>
              <a:t>(−)-enantiomer</a:t>
            </a:r>
            <a:r>
              <a:rPr lang="en-US" altLang="en-US" sz="2400" b="1" kern="1200" dirty="0">
                <a:solidFill>
                  <a:prstClr val="black"/>
                </a:solidFill>
                <a:latin typeface="Arial" panose="020B0604020202020204" pitchFamily="34" charset="0"/>
                <a:cs typeface="Arial" panose="020B0604020202020204" pitchFamily="34" charset="0"/>
              </a:rPr>
              <a:t>.</a:t>
            </a:r>
          </a:p>
          <a:p>
            <a:pPr marL="0" lvl="0" indent="0" defTabSz="457200" eaLnBrk="1" hangingPunct="1">
              <a:spcBef>
                <a:spcPct val="0"/>
              </a:spcBef>
              <a:buClr>
                <a:prstClr val="black"/>
              </a:buClr>
              <a:buNone/>
            </a:pPr>
            <a:r>
              <a:rPr lang="en-US" altLang="en-US" sz="2400" b="1" kern="1200" dirty="0">
                <a:solidFill>
                  <a:srgbClr val="3366FF"/>
                </a:solidFill>
                <a:latin typeface="Arial" panose="020B0604020202020204" pitchFamily="34" charset="0"/>
                <a:cs typeface="Arial" panose="020B0604020202020204" pitchFamily="34" charset="0"/>
              </a:rPr>
              <a:t>Two enantiomers </a:t>
            </a:r>
            <a:r>
              <a:rPr lang="en-US" altLang="en-US" sz="2400" b="1" kern="1200" dirty="0">
                <a:solidFill>
                  <a:prstClr val="black"/>
                </a:solidFill>
                <a:latin typeface="Arial" panose="020B0604020202020204" pitchFamily="34" charset="0"/>
                <a:cs typeface="Arial" panose="020B0604020202020204" pitchFamily="34" charset="0"/>
              </a:rPr>
              <a:t>rotate plane-polarized light to an </a:t>
            </a:r>
            <a:r>
              <a:rPr lang="en-US" altLang="en-US" sz="2400" b="1" kern="1200" dirty="0">
                <a:solidFill>
                  <a:srgbClr val="3366FF"/>
                </a:solidFill>
                <a:latin typeface="Arial" panose="020B0604020202020204" pitchFamily="34" charset="0"/>
                <a:cs typeface="Arial" panose="020B0604020202020204" pitchFamily="34" charset="0"/>
              </a:rPr>
              <a:t>equal extent </a:t>
            </a:r>
            <a:r>
              <a:rPr lang="en-US" altLang="en-US" sz="2400" b="1" kern="1200" dirty="0">
                <a:solidFill>
                  <a:prstClr val="black"/>
                </a:solidFill>
                <a:latin typeface="Arial" panose="020B0604020202020204" pitchFamily="34" charset="0"/>
                <a:cs typeface="Arial" panose="020B0604020202020204" pitchFamily="34" charset="0"/>
              </a:rPr>
              <a:t>but in </a:t>
            </a:r>
            <a:r>
              <a:rPr lang="en-US" altLang="en-US" sz="2400" b="1" kern="1200" dirty="0">
                <a:solidFill>
                  <a:srgbClr val="3366FF"/>
                </a:solidFill>
                <a:latin typeface="Arial" panose="020B0604020202020204" pitchFamily="34" charset="0"/>
                <a:cs typeface="Arial" panose="020B0604020202020204" pitchFamily="34" charset="0"/>
              </a:rPr>
              <a:t>opposite directions</a:t>
            </a:r>
            <a:r>
              <a:rPr lang="en-US" altLang="en-US" sz="2400" b="1" kern="1200" dirty="0">
                <a:solidFill>
                  <a:prstClr val="black"/>
                </a:solidFill>
                <a:latin typeface="Arial" panose="020B0604020202020204" pitchFamily="34" charset="0"/>
                <a:cs typeface="Arial" panose="020B0604020202020204" pitchFamily="34"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017033" y="315061"/>
            <a:ext cx="5109935" cy="517876"/>
          </a:xfrm>
        </p:spPr>
        <p:txBody>
          <a:bodyPr/>
          <a:lstStyle/>
          <a:p>
            <a:pPr eaLnBrk="1" hangingPunct="1"/>
            <a:r>
              <a:rPr lang="en-US" altLang="en-US" sz="3200" b="1" dirty="0"/>
              <a:t>15.7	Optical Activity (4)</a:t>
            </a:r>
          </a:p>
        </p:txBody>
      </p:sp>
      <p:sp>
        <p:nvSpPr>
          <p:cNvPr id="7" name="Content Placeholder 7">
            <a:extLst>
              <a:ext uri="{FF2B5EF4-FFF2-40B4-BE49-F238E27FC236}">
                <a16:creationId xmlns:a16="http://schemas.microsoft.com/office/drawing/2014/main" id="{D0DFAC79-6309-4EDF-A6FF-475DA4012FC6}"/>
              </a:ext>
            </a:extLst>
          </p:cNvPr>
          <p:cNvSpPr>
            <a:spLocks noGrp="1"/>
          </p:cNvSpPr>
          <p:nvPr>
            <p:ph sz="quarter" idx="13"/>
          </p:nvPr>
        </p:nvSpPr>
        <p:spPr>
          <a:xfrm>
            <a:off x="2771183" y="775855"/>
            <a:ext cx="3643195" cy="533400"/>
          </a:xfrm>
        </p:spPr>
        <p:txBody>
          <a:bodyPr/>
          <a:lstStyle/>
          <a:p>
            <a:pPr marL="514350" lvl="0" indent="-514350">
              <a:buFont typeface="+mj-lt"/>
              <a:buAutoNum type="alphaUcPeriod" startAt="2"/>
            </a:pPr>
            <a:r>
              <a:rPr lang="en-US" altLang="en-US" sz="2800" b="1" dirty="0">
                <a:solidFill>
                  <a:srgbClr val="000000"/>
                </a:solidFill>
              </a:rPr>
              <a:t>Specific Rotation</a:t>
            </a:r>
            <a:endParaRPr lang="en-GB" dirty="0"/>
          </a:p>
        </p:txBody>
      </p:sp>
      <p:sp>
        <p:nvSpPr>
          <p:cNvPr id="6" name="Content Placeholder 2">
            <a:extLst>
              <a:ext uri="{FF2B5EF4-FFF2-40B4-BE49-F238E27FC236}">
                <a16:creationId xmlns:a16="http://schemas.microsoft.com/office/drawing/2014/main" id="{D8DCCFEC-D854-4402-A012-3C5A037FB0F4}"/>
              </a:ext>
            </a:extLst>
          </p:cNvPr>
          <p:cNvSpPr>
            <a:spLocks noGrp="1"/>
          </p:cNvSpPr>
          <p:nvPr>
            <p:ph idx="1"/>
          </p:nvPr>
        </p:nvSpPr>
        <p:spPr>
          <a:xfrm>
            <a:off x="990601" y="1461656"/>
            <a:ext cx="6192248" cy="390274"/>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specific rotation </a:t>
            </a:r>
            <a:r>
              <a:rPr lang="en-US" altLang="en-US" sz="2400" b="1" kern="1200" dirty="0">
                <a:solidFill>
                  <a:prstClr val="black"/>
                </a:solidFill>
                <a:latin typeface="Arial" charset="0"/>
                <a:cs typeface="+mn-cs"/>
              </a:rPr>
              <a:t>is the </a:t>
            </a:r>
            <a:r>
              <a:rPr lang="en-US" altLang="en-US" sz="2400" b="1" kern="1200" dirty="0">
                <a:solidFill>
                  <a:srgbClr val="3366FF"/>
                </a:solidFill>
                <a:latin typeface="Arial" charset="0"/>
                <a:cs typeface="+mn-cs"/>
              </a:rPr>
              <a:t>standardized </a:t>
            </a:r>
            <a:endParaRPr lang="en-US" altLang="en-US" sz="2400" b="1" kern="1200" dirty="0">
              <a:solidFill>
                <a:prstClr val="black"/>
              </a:solidFill>
              <a:latin typeface="Arial" charset="0"/>
              <a:cs typeface="+mn-cs"/>
            </a:endParaRPr>
          </a:p>
        </p:txBody>
      </p:sp>
      <p:graphicFrame>
        <p:nvGraphicFramePr>
          <p:cNvPr id="4" name="Object 3">
            <a:extLst>
              <a:ext uri="{FF2B5EF4-FFF2-40B4-BE49-F238E27FC236}">
                <a16:creationId xmlns:a16="http://schemas.microsoft.com/office/drawing/2014/main" id="{167856DD-3DA6-4225-8B6E-FE231B7F123A}"/>
              </a:ext>
            </a:extLst>
          </p:cNvPr>
          <p:cNvGraphicFramePr>
            <a:graphicFrameLocks noChangeAspect="1"/>
          </p:cNvGraphicFramePr>
          <p:nvPr>
            <p:extLst>
              <p:ext uri="{D42A27DB-BD31-4B8C-83A1-F6EECF244321}">
                <p14:modId xmlns:p14="http://schemas.microsoft.com/office/powerpoint/2010/main" val="4215056082"/>
              </p:ext>
            </p:extLst>
          </p:nvPr>
        </p:nvGraphicFramePr>
        <p:xfrm>
          <a:off x="6967896" y="1598244"/>
          <a:ext cx="226705" cy="240873"/>
        </p:xfrm>
        <a:graphic>
          <a:graphicData uri="http://schemas.openxmlformats.org/presentationml/2006/ole">
            <mc:AlternateContent xmlns:mc="http://schemas.openxmlformats.org/markup-compatibility/2006">
              <mc:Choice xmlns:v="urn:schemas-microsoft-com:vml" Requires="v">
                <p:oleObj spid="_x0000_s2079" name="Equation" r:id="rId4" imgW="203040" imgH="215640" progId="Equation.DSMT4">
                  <p:embed/>
                </p:oleObj>
              </mc:Choice>
              <mc:Fallback>
                <p:oleObj name="Equation" r:id="rId4" imgW="203040" imgH="215640" progId="Equation.DSMT4">
                  <p:embed/>
                  <p:pic>
                    <p:nvPicPr>
                      <p:cNvPr id="0" name=""/>
                      <p:cNvPicPr/>
                      <p:nvPr/>
                    </p:nvPicPr>
                    <p:blipFill>
                      <a:blip r:embed="rId5"/>
                      <a:stretch>
                        <a:fillRect/>
                      </a:stretch>
                    </p:blipFill>
                    <p:spPr>
                      <a:xfrm>
                        <a:off x="6967896" y="1598244"/>
                        <a:ext cx="226705" cy="240873"/>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6BB2B60-14CD-433D-8D58-DDF7CF695243}"/>
              </a:ext>
            </a:extLst>
          </p:cNvPr>
          <p:cNvSpPr>
            <a:spLocks noGrp="1"/>
          </p:cNvSpPr>
          <p:nvPr>
            <p:ph sz="quarter" idx="14"/>
          </p:nvPr>
        </p:nvSpPr>
        <p:spPr>
          <a:xfrm>
            <a:off x="7170056" y="1457865"/>
            <a:ext cx="1752600" cy="394064"/>
          </a:xfrm>
        </p:spPr>
        <p:txBody>
          <a:bodyPr/>
          <a:lstStyle/>
          <a:p>
            <a:pPr marL="0" indent="0">
              <a:buNone/>
            </a:pPr>
            <a:r>
              <a:rPr lang="en-US" altLang="en-US" sz="2400" b="1" kern="1200" dirty="0">
                <a:solidFill>
                  <a:srgbClr val="3366FF"/>
                </a:solidFill>
                <a:latin typeface="Arial" charset="0"/>
                <a:cs typeface="+mn-cs"/>
              </a:rPr>
              <a:t>angle</a:t>
            </a:r>
            <a:r>
              <a:rPr lang="en-US" altLang="en-US" sz="2400" b="1" kern="1200" dirty="0">
                <a:solidFill>
                  <a:prstClr val="black"/>
                </a:solidFill>
                <a:latin typeface="Arial" charset="0"/>
                <a:cs typeface="+mn-cs"/>
              </a:rPr>
              <a:t> for</a:t>
            </a:r>
            <a:endParaRPr lang="en-GB" dirty="0"/>
          </a:p>
        </p:txBody>
      </p:sp>
      <p:sp>
        <p:nvSpPr>
          <p:cNvPr id="24" name="Content Placeholder 9">
            <a:extLst>
              <a:ext uri="{FF2B5EF4-FFF2-40B4-BE49-F238E27FC236}">
                <a16:creationId xmlns:a16="http://schemas.microsoft.com/office/drawing/2014/main" id="{35A31F77-BD90-4551-B9B0-0F6C271595F5}"/>
              </a:ext>
            </a:extLst>
          </p:cNvPr>
          <p:cNvSpPr>
            <a:spLocks noGrp="1"/>
          </p:cNvSpPr>
          <p:nvPr>
            <p:ph sz="quarter" idx="15"/>
          </p:nvPr>
        </p:nvSpPr>
        <p:spPr>
          <a:xfrm>
            <a:off x="990600" y="1834479"/>
            <a:ext cx="7086600" cy="394064"/>
          </a:xfrm>
        </p:spPr>
        <p:txBody>
          <a:bodyPr/>
          <a:lstStyle/>
          <a:p>
            <a:pPr marL="0" lvl="0" indent="0">
              <a:buNone/>
            </a:pPr>
            <a:r>
              <a:rPr lang="en-US" altLang="en-US" sz="2400" b="1" kern="1200" dirty="0">
                <a:solidFill>
                  <a:prstClr val="black"/>
                </a:solidFill>
                <a:latin typeface="Arial" charset="0"/>
                <a:cs typeface="+mn-cs"/>
              </a:rPr>
              <a:t>a specific enantiomer of a specific compound.</a:t>
            </a:r>
            <a:endParaRPr lang="en-GB" dirty="0"/>
          </a:p>
        </p:txBody>
      </p:sp>
      <p:pic>
        <p:nvPicPr>
          <p:cNvPr id="36868" name="Picture 6" descr="Naturally occurring (S)-glyceraldehyde has a specific rotation of −8.7, while its enantiomer, (R)-glyceraldehyde, has a specific rotation of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14600"/>
            <a:ext cx="670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4970" y="228600"/>
            <a:ext cx="8614061" cy="1143000"/>
          </a:xfrm>
        </p:spPr>
        <p:txBody>
          <a:bodyPr/>
          <a:lstStyle/>
          <a:p>
            <a:pPr eaLnBrk="1" hangingPunct="1"/>
            <a:r>
              <a:rPr lang="en-US" altLang="en-US" sz="3200" b="1" dirty="0"/>
              <a:t>15.8	Compounds with Two or More Chirality Centers (1)</a:t>
            </a:r>
            <a:endParaRPr lang="en-US" altLang="en-US" sz="3200" dirty="0">
              <a:latin typeface="Calibri" pitchFamily="34" charset="0"/>
            </a:endParaRPr>
          </a:p>
        </p:txBody>
      </p:sp>
      <p:sp>
        <p:nvSpPr>
          <p:cNvPr id="8" name="Content Placeholder 2">
            <a:extLst>
              <a:ext uri="{FF2B5EF4-FFF2-40B4-BE49-F238E27FC236}">
                <a16:creationId xmlns:a16="http://schemas.microsoft.com/office/drawing/2014/main" id="{340DEB1D-C11E-4B2C-8785-744D7DB8D07E}"/>
              </a:ext>
            </a:extLst>
          </p:cNvPr>
          <p:cNvSpPr>
            <a:spLocks noGrp="1"/>
          </p:cNvSpPr>
          <p:nvPr>
            <p:ph idx="1"/>
          </p:nvPr>
        </p:nvSpPr>
        <p:spPr>
          <a:xfrm>
            <a:off x="990600" y="1433946"/>
            <a:ext cx="7848600" cy="2749118"/>
          </a:xfrm>
        </p:spPr>
        <p:txBody>
          <a:bodyPr/>
          <a:lstStyle/>
          <a:p>
            <a:pPr marL="0" lvl="0" indent="0" defTabSz="457200" eaLnBrk="1" hangingPunct="1">
              <a:spcBef>
                <a:spcPct val="0"/>
              </a:spcBef>
              <a:spcAft>
                <a:spcPts val="1500"/>
              </a:spcAft>
              <a:buNone/>
            </a:pPr>
            <a:r>
              <a:rPr lang="en-US" altLang="en-US" sz="2400" b="1" kern="1200" dirty="0">
                <a:solidFill>
                  <a:prstClr val="black"/>
                </a:solidFill>
                <a:latin typeface="Arial" charset="0"/>
                <a:cs typeface="+mn-cs"/>
              </a:rPr>
              <a:t>A compound with </a:t>
            </a:r>
            <a:r>
              <a:rPr lang="en-US" altLang="en-US" sz="2400" b="1" kern="1200" dirty="0">
                <a:solidFill>
                  <a:srgbClr val="3366FF"/>
                </a:solidFill>
                <a:latin typeface="Arial" charset="0"/>
                <a:cs typeface="+mn-cs"/>
              </a:rPr>
              <a:t>1 chirality center </a:t>
            </a:r>
            <a:r>
              <a:rPr lang="en-US" altLang="en-US" sz="2400" b="1" kern="1200" dirty="0">
                <a:solidFill>
                  <a:prstClr val="black"/>
                </a:solidFill>
                <a:latin typeface="Arial" charset="0"/>
                <a:cs typeface="+mn-cs"/>
              </a:rPr>
              <a:t>has </a:t>
            </a:r>
            <a:r>
              <a:rPr lang="en-US" altLang="en-US" sz="2400" b="1" kern="1200" dirty="0">
                <a:solidFill>
                  <a:srgbClr val="3366FF"/>
                </a:solidFill>
                <a:latin typeface="Arial" charset="0"/>
                <a:cs typeface="+mn-cs"/>
              </a:rPr>
              <a:t>two stereoisomers</a:t>
            </a:r>
            <a:r>
              <a:rPr lang="en-US" altLang="en-US" sz="2400" b="1" kern="1200" dirty="0">
                <a:solidFill>
                  <a:prstClr val="black"/>
                </a:solidFill>
                <a:latin typeface="Arial" charset="0"/>
                <a:cs typeface="+mn-cs"/>
              </a:rPr>
              <a:t>—a pair of enantiomers.</a:t>
            </a:r>
          </a:p>
          <a:p>
            <a:pPr marL="0" lvl="0" indent="0" defTabSz="457200" eaLnBrk="1" hangingPunct="1">
              <a:spcBef>
                <a:spcPct val="0"/>
              </a:spcBef>
              <a:spcAft>
                <a:spcPts val="2000"/>
              </a:spcAft>
              <a:buNone/>
            </a:pPr>
            <a:r>
              <a:rPr lang="en-US" altLang="en-US" sz="2400" b="1" kern="1200" dirty="0">
                <a:solidFill>
                  <a:prstClr val="black"/>
                </a:solidFill>
                <a:latin typeface="Arial" charset="0"/>
                <a:cs typeface="+mn-cs"/>
              </a:rPr>
              <a:t>A compound with </a:t>
            </a:r>
            <a:r>
              <a:rPr lang="en-US" altLang="en-US" sz="2400" b="1" kern="1200" dirty="0">
                <a:solidFill>
                  <a:srgbClr val="3366FF"/>
                </a:solidFill>
                <a:latin typeface="Arial" charset="0"/>
                <a:cs typeface="+mn-cs"/>
              </a:rPr>
              <a:t>2 chirality centers </a:t>
            </a:r>
            <a:r>
              <a:rPr lang="en-US" altLang="en-US" sz="2400" b="1" kern="1200" dirty="0">
                <a:solidFill>
                  <a:prstClr val="black"/>
                </a:solidFill>
                <a:latin typeface="Arial" charset="0"/>
                <a:cs typeface="+mn-cs"/>
              </a:rPr>
              <a:t>has </a:t>
            </a:r>
            <a:r>
              <a:rPr lang="en-US" altLang="en-US" sz="2400" b="1" kern="1200" dirty="0">
                <a:solidFill>
                  <a:srgbClr val="3366FF"/>
                </a:solidFill>
                <a:latin typeface="Arial" charset="0"/>
                <a:cs typeface="+mn-cs"/>
              </a:rPr>
              <a:t>four possible stereoisomers</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The amino acid threonine has two chirality centers (labeled in red):</a:t>
            </a:r>
          </a:p>
        </p:txBody>
      </p:sp>
      <p:pic>
        <p:nvPicPr>
          <p:cNvPr id="32774" name="Picture 10" descr="Struture of threonine that has two chiral ce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67200"/>
            <a:ext cx="2057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pPr eaLnBrk="1" hangingPunct="1"/>
            <a:r>
              <a:rPr lang="en-US" altLang="en-US" sz="3200" b="1" dirty="0"/>
              <a:t>15.8	Compounds with Two or More Chirality Centers (2)</a:t>
            </a:r>
          </a:p>
        </p:txBody>
      </p:sp>
      <p:sp>
        <p:nvSpPr>
          <p:cNvPr id="9" name="Content Placeholder 7">
            <a:extLst>
              <a:ext uri="{FF2B5EF4-FFF2-40B4-BE49-F238E27FC236}">
                <a16:creationId xmlns:a16="http://schemas.microsoft.com/office/drawing/2014/main" id="{ADCA0512-B5DD-43F0-BA0E-A55D6F32A026}"/>
              </a:ext>
            </a:extLst>
          </p:cNvPr>
          <p:cNvSpPr>
            <a:spLocks noGrp="1"/>
          </p:cNvSpPr>
          <p:nvPr>
            <p:ph sz="quarter" idx="13"/>
          </p:nvPr>
        </p:nvSpPr>
        <p:spPr>
          <a:xfrm>
            <a:off x="990600" y="1433945"/>
            <a:ext cx="6553200" cy="7620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A</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B</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C</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D</a:t>
            </a:r>
            <a:r>
              <a:rPr lang="en-US" altLang="en-US" sz="2400" b="1" kern="1200" dirty="0">
                <a:solidFill>
                  <a:prstClr val="black"/>
                </a:solidFill>
                <a:latin typeface="Arial" charset="0"/>
                <a:cs typeface="+mn-cs"/>
              </a:rPr>
              <a:t> are the </a:t>
            </a:r>
            <a:r>
              <a:rPr lang="en-US" altLang="en-US" sz="2400" b="1" kern="1200" dirty="0">
                <a:solidFill>
                  <a:srgbClr val="3366FF"/>
                </a:solidFill>
                <a:latin typeface="Arial" charset="0"/>
                <a:cs typeface="+mn-cs"/>
              </a:rPr>
              <a:t>four stereoisomers </a:t>
            </a:r>
            <a:r>
              <a:rPr lang="en-US" altLang="en-US" sz="2400" b="1" kern="1200" dirty="0">
                <a:solidFill>
                  <a:prstClr val="black"/>
                </a:solidFill>
                <a:latin typeface="Arial" charset="0"/>
                <a:cs typeface="+mn-cs"/>
              </a:rPr>
              <a:t>of</a:t>
            </a:r>
          </a:p>
          <a:p>
            <a:pPr marL="0" lvl="0" indent="0" defTabSz="457200" eaLnBrk="1" hangingPunct="1">
              <a:spcBef>
                <a:spcPct val="0"/>
              </a:spcBef>
              <a:buNone/>
            </a:pPr>
            <a:r>
              <a:rPr lang="en-US" altLang="en-US" sz="2400" b="1" kern="1200" dirty="0">
                <a:solidFill>
                  <a:prstClr val="black"/>
                </a:solidFill>
                <a:latin typeface="Arial" charset="0"/>
                <a:cs typeface="+mn-cs"/>
              </a:rPr>
              <a:t> threonine:</a:t>
            </a:r>
          </a:p>
        </p:txBody>
      </p:sp>
      <p:pic>
        <p:nvPicPr>
          <p:cNvPr id="38918" name="Picture 8" descr="The four stereoisomers of the amino acid threonine: There are four stereoisomers for threonine: enantiomers A and B, and enantiomers C and D. A and B are diastereomers of C and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6388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50813059-49BB-4004-8761-A6CD12A79E1B}"/>
              </a:ext>
            </a:extLst>
          </p:cNvPr>
          <p:cNvSpPr>
            <a:spLocks noGrp="1"/>
          </p:cNvSpPr>
          <p:nvPr>
            <p:ph idx="1"/>
          </p:nvPr>
        </p:nvSpPr>
        <p:spPr>
          <a:xfrm>
            <a:off x="990601" y="5181600"/>
            <a:ext cx="7791450" cy="1363663"/>
          </a:xfrm>
        </p:spPr>
        <p:txBody>
          <a:bodyPr/>
          <a:lstStyle/>
          <a:p>
            <a:pPr marL="0" lvl="0" indent="0" defTabSz="457200" eaLnBrk="1" hangingPunct="1">
              <a:spcBef>
                <a:spcPct val="0"/>
              </a:spcBef>
              <a:spcAft>
                <a:spcPts val="1300"/>
              </a:spcAft>
              <a:buNone/>
            </a:pPr>
            <a:r>
              <a:rPr lang="en-US" altLang="en-US" sz="2400" b="1" kern="1200" dirty="0">
                <a:solidFill>
                  <a:prstClr val="black"/>
                </a:solidFill>
                <a:latin typeface="Arial" charset="0"/>
                <a:cs typeface="+mn-cs"/>
              </a:rPr>
              <a:t>Only the </a:t>
            </a:r>
            <a:r>
              <a:rPr lang="en-US" altLang="en-US" sz="2400" b="1" kern="1200" dirty="0">
                <a:solidFill>
                  <a:srgbClr val="3366FF"/>
                </a:solidFill>
                <a:latin typeface="Arial" charset="0"/>
                <a:cs typeface="+mn-cs"/>
              </a:rPr>
              <a:t>A &amp; B </a:t>
            </a:r>
            <a:r>
              <a:rPr lang="en-US" altLang="en-US" sz="2400" b="1" kern="1200" dirty="0">
                <a:solidFill>
                  <a:prstClr val="black"/>
                </a:solidFill>
                <a:latin typeface="Arial" charset="0"/>
                <a:cs typeface="+mn-cs"/>
              </a:rPr>
              <a:t>and the </a:t>
            </a:r>
            <a:r>
              <a:rPr lang="en-US" altLang="en-US" sz="2400" b="1" kern="1200" dirty="0">
                <a:solidFill>
                  <a:srgbClr val="3366FF"/>
                </a:solidFill>
                <a:latin typeface="Arial" charset="0"/>
                <a:cs typeface="+mn-cs"/>
              </a:rPr>
              <a:t>C &amp; D </a:t>
            </a:r>
            <a:r>
              <a:rPr lang="en-US" altLang="en-US" sz="2400" b="1" kern="1200" dirty="0">
                <a:solidFill>
                  <a:prstClr val="black"/>
                </a:solidFill>
                <a:latin typeface="Arial" charset="0"/>
                <a:cs typeface="+mn-cs"/>
              </a:rPr>
              <a:t>pairs are </a:t>
            </a:r>
            <a:r>
              <a:rPr lang="en-US" altLang="en-US" sz="2400" b="1" kern="1200" dirty="0">
                <a:solidFill>
                  <a:srgbClr val="3366FF"/>
                </a:solidFill>
                <a:latin typeface="Arial" charset="0"/>
                <a:cs typeface="+mn-cs"/>
              </a:rPr>
              <a:t>enantiomers</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The</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A &amp; C </a:t>
            </a:r>
            <a:r>
              <a:rPr lang="en-US" altLang="en-US" sz="2400" b="1" kern="1200" dirty="0">
                <a:solidFill>
                  <a:prstClr val="black"/>
                </a:solidFill>
                <a:latin typeface="Arial" charset="0"/>
                <a:cs typeface="+mn-cs"/>
              </a:rPr>
              <a:t>and the </a:t>
            </a:r>
            <a:r>
              <a:rPr lang="en-US" altLang="en-US" sz="2400" b="1" kern="1200" dirty="0">
                <a:solidFill>
                  <a:srgbClr val="3366FF"/>
                </a:solidFill>
                <a:latin typeface="Arial" charset="0"/>
                <a:cs typeface="+mn-cs"/>
              </a:rPr>
              <a:t>B &amp; D </a:t>
            </a:r>
            <a:r>
              <a:rPr lang="en-US" altLang="en-US" sz="2400" b="1" kern="1200" dirty="0">
                <a:solidFill>
                  <a:prstClr val="black"/>
                </a:solidFill>
                <a:latin typeface="Arial" charset="0"/>
                <a:cs typeface="+mn-cs"/>
              </a:rPr>
              <a:t>pairs are </a:t>
            </a:r>
            <a:r>
              <a:rPr lang="en-US" altLang="en-US" sz="2400" b="1" kern="1200" dirty="0">
                <a:solidFill>
                  <a:srgbClr val="3366FF"/>
                </a:solidFill>
                <a:latin typeface="Arial" charset="0"/>
                <a:cs typeface="+mn-cs"/>
              </a:rPr>
              <a:t>diastereomers</a:t>
            </a:r>
            <a:r>
              <a:rPr lang="en-US" altLang="en-US" sz="2400" b="1" kern="1200" dirty="0">
                <a:solidFill>
                  <a:prstClr val="black"/>
                </a:solidFill>
                <a:latin typeface="Arial" charset="0"/>
                <a:cs typeface="+mn-cs"/>
              </a:rPr>
              <a:t>, stereoisomers that are non-mirror images.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
            <a:ext cx="8229600" cy="1143000"/>
          </a:xfrm>
        </p:spPr>
        <p:txBody>
          <a:bodyPr/>
          <a:lstStyle/>
          <a:p>
            <a:pPr eaLnBrk="1" hangingPunct="1"/>
            <a:r>
              <a:rPr lang="en-US" altLang="en-US" sz="3200" b="1" dirty="0"/>
              <a:t>15.8	Compounds with Two or More Chirality Centers (3)</a:t>
            </a:r>
          </a:p>
        </p:txBody>
      </p:sp>
      <p:pic>
        <p:nvPicPr>
          <p:cNvPr id="39939" name="Picture 5" descr="This flowchart illustrates the relationships among the major classes of isomers. Isomers are divided into consitutional and stereoisomsers. Constitutional isomers show different positions of atoms. Stereoisomers show different three dimensional arrangements. Stereoisomers are further divided into enatiomers and diastereomers. Enantiomers are non-superimposable mirror images. Diastereomers are stereoisomers, but they are not mirror images of each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01775"/>
            <a:ext cx="73152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8278" y="257175"/>
            <a:ext cx="8067445" cy="1143000"/>
          </a:xfrm>
        </p:spPr>
        <p:txBody>
          <a:bodyPr/>
          <a:lstStyle/>
          <a:p>
            <a:pPr eaLnBrk="1" hangingPunct="1"/>
            <a:r>
              <a:rPr lang="en-US" altLang="en-US" sz="3200" b="1" dirty="0"/>
              <a:t>15.9	Focus on the Human Body </a:t>
            </a:r>
            <a:r>
              <a:rPr lang="en-US" altLang="en-US" sz="2800" b="1" dirty="0"/>
              <a:t>The Sense of Smell (1)</a:t>
            </a:r>
            <a:endParaRPr lang="en-US" altLang="en-US" sz="3200" b="1" dirty="0"/>
          </a:p>
        </p:txBody>
      </p:sp>
      <p:sp>
        <p:nvSpPr>
          <p:cNvPr id="8" name="Content Placeholder 7">
            <a:extLst>
              <a:ext uri="{FF2B5EF4-FFF2-40B4-BE49-F238E27FC236}">
                <a16:creationId xmlns:a16="http://schemas.microsoft.com/office/drawing/2014/main" id="{E571A65F-77B0-429C-BB30-C7A9CD57AB14}"/>
              </a:ext>
            </a:extLst>
          </p:cNvPr>
          <p:cNvSpPr>
            <a:spLocks noGrp="1"/>
          </p:cNvSpPr>
          <p:nvPr>
            <p:ph sz="quarter" idx="13"/>
          </p:nvPr>
        </p:nvSpPr>
        <p:spPr>
          <a:xfrm>
            <a:off x="990600" y="1420090"/>
            <a:ext cx="7362825" cy="1169988"/>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Research suggests that the </a:t>
            </a:r>
            <a:r>
              <a:rPr lang="en-US" altLang="en-US" sz="2400" b="1" kern="1200" dirty="0">
                <a:solidFill>
                  <a:srgbClr val="3366FF"/>
                </a:solidFill>
                <a:latin typeface="Arial" charset="0"/>
                <a:cs typeface="+mn-cs"/>
              </a:rPr>
              <a:t>odor of a molecule </a:t>
            </a:r>
            <a:r>
              <a:rPr lang="en-US" altLang="en-US" sz="2400" b="1" kern="1200" dirty="0">
                <a:solidFill>
                  <a:prstClr val="black"/>
                </a:solidFill>
                <a:latin typeface="Arial" charset="0"/>
                <a:cs typeface="+mn-cs"/>
              </a:rPr>
              <a:t>is determined by its </a:t>
            </a:r>
            <a:r>
              <a:rPr lang="en-US" altLang="en-US" sz="2400" b="1" kern="1200" dirty="0">
                <a:solidFill>
                  <a:srgbClr val="3366FF"/>
                </a:solidFill>
                <a:latin typeface="Arial" charset="0"/>
                <a:cs typeface="+mn-cs"/>
              </a:rPr>
              <a:t>shape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rather than its functional groups.</a:t>
            </a:r>
          </a:p>
        </p:txBody>
      </p:sp>
      <p:pic>
        <p:nvPicPr>
          <p:cNvPr id="40965" name="Picture 6" descr="Structural and ball-and-stick models of cyclooctane  and hexachloroethane (Cl3CCCl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778125"/>
            <a:ext cx="8763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73F20E5C-D42F-4066-8F28-9C1C1BA42635}"/>
              </a:ext>
            </a:extLst>
          </p:cNvPr>
          <p:cNvSpPr>
            <a:spLocks noGrp="1"/>
          </p:cNvSpPr>
          <p:nvPr>
            <p:ph idx="1"/>
          </p:nvPr>
        </p:nvSpPr>
        <p:spPr>
          <a:xfrm>
            <a:off x="997530" y="5276852"/>
            <a:ext cx="7481455" cy="1181098"/>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Both of the above molecules have a camphor-like odor because they are both </a:t>
            </a:r>
            <a:r>
              <a:rPr lang="en-US" altLang="en-US" sz="2400" b="1" kern="1200" dirty="0">
                <a:solidFill>
                  <a:srgbClr val="3366FF"/>
                </a:solidFill>
                <a:latin typeface="Arial" charset="0"/>
                <a:cs typeface="+mn-cs"/>
              </a:rPr>
              <a:t>roughly spherical shaped</a:t>
            </a:r>
            <a:r>
              <a:rPr lang="en-US" altLang="en-US" sz="2400" b="1" kern="1200" dirty="0">
                <a:solidFill>
                  <a:prstClr val="black"/>
                </a:solidFill>
                <a:latin typeface="Arial" charset="0"/>
                <a:cs typeface="+mn-cs"/>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01813" y="298789"/>
            <a:ext cx="5582710" cy="547349"/>
          </a:xfrm>
        </p:spPr>
        <p:txBody>
          <a:bodyPr/>
          <a:lstStyle/>
          <a:p>
            <a:pPr eaLnBrk="1" hangingPunct="1"/>
            <a:r>
              <a:rPr lang="en-US" altLang="en-US" sz="3200" b="1" dirty="0"/>
              <a:t>15.1	Isomers—A Review (3)</a:t>
            </a:r>
          </a:p>
        </p:txBody>
      </p:sp>
      <p:sp>
        <p:nvSpPr>
          <p:cNvPr id="2" name="Content Placeholder 1"/>
          <p:cNvSpPr>
            <a:spLocks noGrp="1"/>
          </p:cNvSpPr>
          <p:nvPr>
            <p:ph idx="1"/>
          </p:nvPr>
        </p:nvSpPr>
        <p:spPr>
          <a:xfrm>
            <a:off x="689215" y="1409129"/>
            <a:ext cx="7997585" cy="2705671"/>
          </a:xfrm>
        </p:spPr>
        <p:txBody>
          <a:bodyPr/>
          <a:lstStyle/>
          <a:p>
            <a:pPr marL="0" lvl="0" indent="0" defTabSz="457200" eaLnBrk="1" hangingPunct="1">
              <a:spcBef>
                <a:spcPct val="0"/>
              </a:spcBef>
              <a:spcAft>
                <a:spcPts val="2000"/>
              </a:spcAft>
              <a:buNone/>
            </a:pPr>
            <a:r>
              <a:rPr lang="en-US" altLang="en-US" sz="2400" b="1" kern="1200" dirty="0">
                <a:solidFill>
                  <a:srgbClr val="3366FF"/>
                </a:solidFill>
                <a:latin typeface="Arial" charset="0"/>
              </a:rPr>
              <a:t>Stereoisomers</a:t>
            </a:r>
            <a:r>
              <a:rPr lang="en-US" altLang="en-US" sz="2400" b="1" kern="1200" dirty="0">
                <a:solidFill>
                  <a:srgbClr val="3333FF"/>
                </a:solidFill>
                <a:latin typeface="Arial" charset="0"/>
              </a:rPr>
              <a:t> </a:t>
            </a:r>
            <a:r>
              <a:rPr lang="en-US" altLang="en-US" sz="2400" b="1" kern="1200" dirty="0">
                <a:solidFill>
                  <a:prstClr val="black"/>
                </a:solidFill>
                <a:latin typeface="Arial" charset="0"/>
              </a:rPr>
              <a:t>differ only in the 3-dimensional arrangement of atoms.</a:t>
            </a:r>
          </a:p>
          <a:p>
            <a:pPr defTabSz="457200" eaLnBrk="1" hangingPunct="1">
              <a:spcBef>
                <a:spcPct val="0"/>
              </a:spcBef>
              <a:spcAft>
                <a:spcPts val="1900"/>
              </a:spcAft>
            </a:pPr>
            <a:r>
              <a:rPr lang="en-US" altLang="en-US" sz="2400" b="1" kern="1200" dirty="0">
                <a:solidFill>
                  <a:prstClr val="black"/>
                </a:solidFill>
                <a:latin typeface="Arial" charset="0"/>
              </a:rPr>
              <a:t>Stereoisomers always have the </a:t>
            </a:r>
            <a:r>
              <a:rPr lang="en-US" altLang="en-US" sz="2400" b="1" kern="1200" dirty="0">
                <a:solidFill>
                  <a:srgbClr val="3366FF"/>
                </a:solidFill>
                <a:latin typeface="Arial" charset="0"/>
              </a:rPr>
              <a:t>same functional group</a:t>
            </a:r>
            <a:r>
              <a:rPr lang="en-US" altLang="en-US" sz="2400" b="1" kern="1200" dirty="0">
                <a:solidFill>
                  <a:prstClr val="black"/>
                </a:solidFill>
                <a:latin typeface="Arial" charset="0"/>
              </a:rPr>
              <a:t>.</a:t>
            </a:r>
          </a:p>
          <a:p>
            <a:pPr defTabSz="457200" eaLnBrk="1" hangingPunct="1">
              <a:spcBef>
                <a:spcPct val="0"/>
              </a:spcBef>
            </a:pPr>
            <a:r>
              <a:rPr lang="en-US" altLang="en-US" sz="2400" b="1" kern="1200" dirty="0">
                <a:solidFill>
                  <a:prstClr val="black"/>
                </a:solidFill>
                <a:latin typeface="Arial" charset="0"/>
              </a:rPr>
              <a:t>The </a:t>
            </a:r>
            <a:r>
              <a:rPr lang="en-US" altLang="en-US" sz="2400" b="1" kern="1200" dirty="0" err="1">
                <a:solidFill>
                  <a:srgbClr val="3366FF"/>
                </a:solidFill>
                <a:latin typeface="Arial" charset="0"/>
              </a:rPr>
              <a:t>cis</a:t>
            </a:r>
            <a:r>
              <a:rPr lang="en-US" altLang="en-US" sz="2400" b="1" kern="1200" dirty="0">
                <a:solidFill>
                  <a:srgbClr val="3366FF"/>
                </a:solidFill>
                <a:latin typeface="Arial" charset="0"/>
              </a:rPr>
              <a:t> </a:t>
            </a:r>
            <a:r>
              <a:rPr lang="en-US" altLang="en-US" sz="2400" b="1" kern="1200" dirty="0">
                <a:solidFill>
                  <a:prstClr val="black"/>
                </a:solidFill>
                <a:latin typeface="Arial" charset="0"/>
              </a:rPr>
              <a:t>and </a:t>
            </a:r>
            <a:r>
              <a:rPr lang="en-US" altLang="en-US" sz="2400" b="1" kern="1200" dirty="0">
                <a:solidFill>
                  <a:srgbClr val="3366FF"/>
                </a:solidFill>
                <a:latin typeface="Arial" charset="0"/>
              </a:rPr>
              <a:t>trans</a:t>
            </a:r>
            <a:r>
              <a:rPr lang="en-US" altLang="en-US" sz="2400" b="1" kern="1200" dirty="0">
                <a:solidFill>
                  <a:srgbClr val="3333FF"/>
                </a:solidFill>
                <a:latin typeface="Arial" charset="0"/>
              </a:rPr>
              <a:t> </a:t>
            </a:r>
            <a:r>
              <a:rPr lang="en-US" altLang="en-US" sz="2400" b="1" kern="1200" dirty="0">
                <a:solidFill>
                  <a:prstClr val="black"/>
                </a:solidFill>
                <a:latin typeface="Arial" charset="0"/>
              </a:rPr>
              <a:t>examples below are stereoisomers</a:t>
            </a:r>
          </a:p>
        </p:txBody>
      </p:sp>
      <p:pic>
        <p:nvPicPr>
          <p:cNvPr id="5126" name="Picture 9" descr="The cis and trans isomers of 2-butene are an example of stereoisomers. The cis isomer of 2-butene has the two CH3 groups on the same side of the double bond. The trans isomer of 2-butene has the two CH3 groups on opposite sides of the double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4572000"/>
            <a:ext cx="5540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97556" y="257175"/>
            <a:ext cx="6948888" cy="1143000"/>
          </a:xfrm>
        </p:spPr>
        <p:txBody>
          <a:bodyPr/>
          <a:lstStyle/>
          <a:p>
            <a:pPr eaLnBrk="1" hangingPunct="1"/>
            <a:r>
              <a:rPr lang="en-US" altLang="en-US" sz="3200" b="1" dirty="0"/>
              <a:t>15.9	Focus on the Human Body </a:t>
            </a:r>
            <a:r>
              <a:rPr lang="en-US" altLang="en-US" sz="2800" b="1" dirty="0"/>
              <a:t>The Sense of Smell (2)</a:t>
            </a:r>
            <a:endParaRPr lang="en-US" altLang="en-US" sz="3200" b="1" dirty="0"/>
          </a:p>
        </p:txBody>
      </p:sp>
      <p:pic>
        <p:nvPicPr>
          <p:cNvPr id="41987" name="Picture 5" descr="This figure illustrates the relationship between the shape of molecules and the sense of smell. Cyclooctane and other molecules similar in shape bind to a particular olfactory receptor on the nerve cells that lie at the top of the nasal passage. Binding results in a nerve impulse that travels to the brain, which interprets impulses from particular receptors as specific odo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905000"/>
            <a:ext cx="75501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97556" y="257175"/>
            <a:ext cx="6948888" cy="1143000"/>
          </a:xfrm>
        </p:spPr>
        <p:txBody>
          <a:bodyPr/>
          <a:lstStyle/>
          <a:p>
            <a:pPr eaLnBrk="1" hangingPunct="1"/>
            <a:r>
              <a:rPr lang="en-US" altLang="en-US" sz="3200" b="1" dirty="0"/>
              <a:t>15.9	Focus on the Human Body </a:t>
            </a:r>
            <a:r>
              <a:rPr lang="en-US" altLang="en-US" sz="2800" b="1" dirty="0"/>
              <a:t>The Sense of Smell (3)</a:t>
            </a:r>
            <a:endParaRPr lang="en-US" altLang="en-US" sz="3200" b="1" dirty="0"/>
          </a:p>
        </p:txBody>
      </p:sp>
      <p:sp>
        <p:nvSpPr>
          <p:cNvPr id="6" name="Content Placeholder 2">
            <a:extLst>
              <a:ext uri="{FF2B5EF4-FFF2-40B4-BE49-F238E27FC236}">
                <a16:creationId xmlns:a16="http://schemas.microsoft.com/office/drawing/2014/main" id="{BCCE84EE-C470-4CF2-BA80-99613396B954}"/>
              </a:ext>
            </a:extLst>
          </p:cNvPr>
          <p:cNvSpPr>
            <a:spLocks noGrp="1"/>
          </p:cNvSpPr>
          <p:nvPr>
            <p:ph idx="1"/>
          </p:nvPr>
        </p:nvSpPr>
        <p:spPr>
          <a:xfrm>
            <a:off x="990600" y="1427015"/>
            <a:ext cx="7620000" cy="12192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Two different enantiomers </a:t>
            </a:r>
            <a:r>
              <a:rPr lang="en-US" altLang="en-US" sz="2400" b="1" kern="1200" dirty="0">
                <a:solidFill>
                  <a:prstClr val="black"/>
                </a:solidFill>
                <a:latin typeface="Arial" charset="0"/>
                <a:cs typeface="+mn-cs"/>
              </a:rPr>
              <a:t>can interact differently with smell receptors in the brain and have </a:t>
            </a:r>
            <a:r>
              <a:rPr lang="en-US" altLang="en-US" sz="2400" b="1" kern="1200" dirty="0">
                <a:solidFill>
                  <a:srgbClr val="3366FF"/>
                </a:solidFill>
                <a:latin typeface="Arial" charset="0"/>
                <a:cs typeface="+mn-cs"/>
              </a:rPr>
              <a:t>different perceived odors</a:t>
            </a:r>
            <a:r>
              <a:rPr lang="en-US" altLang="en-US" sz="2400" b="1" kern="1200" dirty="0">
                <a:solidFill>
                  <a:prstClr val="black"/>
                </a:solidFill>
                <a:latin typeface="Arial" charset="0"/>
                <a:cs typeface="+mn-cs"/>
              </a:rPr>
              <a:t>.</a:t>
            </a:r>
          </a:p>
        </p:txBody>
      </p:sp>
      <p:pic>
        <p:nvPicPr>
          <p:cNvPr id="43012" name="Picture 6" descr="This figure illustrates that one enantiomer of carvone is responsible for the odor of caraway, whereas the other carvone enantiomer is responsible for the odor of spearmint."/>
          <p:cNvPicPr>
            <a:picLocks noChangeAspect="1" noChangeArrowheads="1"/>
          </p:cNvPicPr>
          <p:nvPr/>
        </p:nvPicPr>
        <p:blipFill rotWithShape="1">
          <a:blip r:embed="rId3">
            <a:extLst>
              <a:ext uri="{28A0092B-C50C-407E-A947-70E740481C1C}">
                <a14:useLocalDpi xmlns:a14="http://schemas.microsoft.com/office/drawing/2010/main" val="0"/>
              </a:ext>
            </a:extLst>
          </a:blip>
          <a:srcRect b="5171"/>
          <a:stretch/>
        </p:blipFill>
        <p:spPr bwMode="auto">
          <a:xfrm>
            <a:off x="914400" y="2819401"/>
            <a:ext cx="7315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7">
            <a:extLst>
              <a:ext uri="{FF2B5EF4-FFF2-40B4-BE49-F238E27FC236}">
                <a16:creationId xmlns:a16="http://schemas.microsoft.com/office/drawing/2014/main" id="{3D459D6F-305D-4B99-8CB6-EC9E5318C261}"/>
              </a:ext>
            </a:extLst>
          </p:cNvPr>
          <p:cNvSpPr>
            <a:spLocks noGrp="1"/>
          </p:cNvSpPr>
          <p:nvPr>
            <p:ph sz="quarter" idx="13"/>
          </p:nvPr>
        </p:nvSpPr>
        <p:spPr>
          <a:xfrm>
            <a:off x="1919143" y="5905500"/>
            <a:ext cx="5888182" cy="228600"/>
          </a:xfrm>
        </p:spPr>
        <p:txBody>
          <a:bodyPr/>
          <a:lstStyle/>
          <a:p>
            <a:pPr marL="0" lvl="0" indent="0">
              <a:buNone/>
            </a:pPr>
            <a:r>
              <a:rPr lang="en-GB" sz="830" dirty="0"/>
              <a:t>caraway seeds: © The McGraw-Hill Companies, Inc./Elite Images; spearmint leaves: © DAJ/Getty Images/RF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49578" y="336836"/>
            <a:ext cx="8449901" cy="520700"/>
          </a:xfrm>
        </p:spPr>
        <p:txBody>
          <a:bodyPr/>
          <a:lstStyle/>
          <a:p>
            <a:pPr eaLnBrk="1" hangingPunct="1"/>
            <a:r>
              <a:rPr lang="en-US" altLang="en-US" sz="3200" b="1" dirty="0"/>
              <a:t>15.2	Molecules and Their Mirror Images (1)</a:t>
            </a:r>
          </a:p>
        </p:txBody>
      </p:sp>
      <p:sp>
        <p:nvSpPr>
          <p:cNvPr id="7" name="Content Placeholder 7"/>
          <p:cNvSpPr>
            <a:spLocks noGrp="1"/>
          </p:cNvSpPr>
          <p:nvPr>
            <p:ph sz="quarter" idx="13"/>
          </p:nvPr>
        </p:nvSpPr>
        <p:spPr>
          <a:xfrm>
            <a:off x="1089552" y="797256"/>
            <a:ext cx="7240139" cy="533400"/>
          </a:xfrm>
        </p:spPr>
        <p:txBody>
          <a:bodyPr/>
          <a:lstStyle/>
          <a:p>
            <a:pPr marL="514350" lvl="0" indent="-514350">
              <a:buFont typeface="+mj-lt"/>
              <a:buAutoNum type="alphaUcPeriod"/>
            </a:pPr>
            <a:r>
              <a:rPr lang="en-US" altLang="en-US" sz="2800" b="1" dirty="0">
                <a:solidFill>
                  <a:srgbClr val="000000"/>
                </a:solidFill>
              </a:rPr>
              <a:t>What It Means to be Chiral or Achiral</a:t>
            </a:r>
            <a:endParaRPr lang="en-GB" dirty="0"/>
          </a:p>
        </p:txBody>
      </p:sp>
      <p:sp>
        <p:nvSpPr>
          <p:cNvPr id="6" name="Content Placeholder 2"/>
          <p:cNvSpPr>
            <a:spLocks noGrp="1"/>
          </p:cNvSpPr>
          <p:nvPr>
            <p:ph idx="1"/>
          </p:nvPr>
        </p:nvSpPr>
        <p:spPr>
          <a:xfrm>
            <a:off x="839339" y="1600200"/>
            <a:ext cx="7162800" cy="830263"/>
          </a:xfrm>
        </p:spPr>
        <p:txBody>
          <a:bodyPr/>
          <a:lstStyle/>
          <a:p>
            <a:pPr marL="0" lvl="0" indent="0" defTabSz="457200" eaLnBrk="1" hangingPunct="1">
              <a:spcBef>
                <a:spcPct val="0"/>
              </a:spcBef>
              <a:buNone/>
            </a:pPr>
            <a:r>
              <a:rPr lang="en-US" altLang="en-US" sz="2400" b="1" kern="1200" dirty="0">
                <a:solidFill>
                  <a:prstClr val="black"/>
                </a:solidFill>
                <a:latin typeface="Arial" charset="0"/>
              </a:rPr>
              <a:t>Left hands and right hands are </a:t>
            </a:r>
            <a:r>
              <a:rPr lang="en-US" altLang="en-US" sz="2400" b="1" kern="1200" dirty="0">
                <a:solidFill>
                  <a:srgbClr val="3366FF"/>
                </a:solidFill>
                <a:latin typeface="Arial" charset="0"/>
              </a:rPr>
              <a:t>mirror images </a:t>
            </a:r>
            <a:r>
              <a:rPr lang="en-US" altLang="en-US" sz="2400" b="1" kern="1200" dirty="0">
                <a:solidFill>
                  <a:prstClr val="black"/>
                </a:solidFill>
                <a:latin typeface="Arial" charset="0"/>
              </a:rPr>
              <a:t>of each other.</a:t>
            </a:r>
          </a:p>
        </p:txBody>
      </p:sp>
      <p:pic>
        <p:nvPicPr>
          <p:cNvPr id="6148" name="Picture 7" descr="Images of left and right hands with the mirror in between. Left and right hands are not superimposable on their mirro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01950"/>
            <a:ext cx="39751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32774" y="345217"/>
            <a:ext cx="8478965" cy="510522"/>
          </a:xfrm>
        </p:spPr>
        <p:txBody>
          <a:bodyPr/>
          <a:lstStyle/>
          <a:p>
            <a:pPr eaLnBrk="1" hangingPunct="1"/>
            <a:r>
              <a:rPr lang="en-US" altLang="en-US" sz="3200" b="1" dirty="0"/>
              <a:t>15.2	Molecules and Their Mirror Images (2)</a:t>
            </a:r>
            <a:endParaRPr lang="en-US" altLang="en-US" sz="2400" b="1" dirty="0"/>
          </a:p>
        </p:txBody>
      </p:sp>
      <p:sp>
        <p:nvSpPr>
          <p:cNvPr id="2" name="Content Placeholder 1"/>
          <p:cNvSpPr>
            <a:spLocks noGrp="1"/>
          </p:cNvSpPr>
          <p:nvPr>
            <p:ph idx="1"/>
          </p:nvPr>
        </p:nvSpPr>
        <p:spPr>
          <a:xfrm>
            <a:off x="1089548" y="800058"/>
            <a:ext cx="7303351" cy="554499"/>
          </a:xfrm>
        </p:spPr>
        <p:txBody>
          <a:bodyPr/>
          <a:lstStyle/>
          <a:p>
            <a:pPr marL="514350" indent="-514350">
              <a:buFont typeface="+mj-lt"/>
              <a:buAutoNum type="alphaUcPeriod"/>
            </a:pPr>
            <a:r>
              <a:rPr lang="en-US" altLang="en-US" sz="2800" b="1" dirty="0">
                <a:solidFill>
                  <a:srgbClr val="000000"/>
                </a:solidFill>
              </a:rPr>
              <a:t>What It Means to be Chiral or Achiral</a:t>
            </a:r>
            <a:endParaRPr lang="en-GB" dirty="0"/>
          </a:p>
        </p:txBody>
      </p:sp>
      <p:sp>
        <p:nvSpPr>
          <p:cNvPr id="3" name="Content Placeholder 2"/>
          <p:cNvSpPr>
            <a:spLocks noGrp="1"/>
          </p:cNvSpPr>
          <p:nvPr>
            <p:ph sz="quarter" idx="13"/>
          </p:nvPr>
        </p:nvSpPr>
        <p:spPr>
          <a:xfrm>
            <a:off x="841616" y="1414884"/>
            <a:ext cx="5715000" cy="824484"/>
          </a:xfrm>
        </p:spPr>
        <p:txBody>
          <a:bodyPr/>
          <a:lstStyle/>
          <a:p>
            <a:pPr marL="0" lvl="0" indent="0" defTabSz="457200" eaLnBrk="1" hangingPunct="1">
              <a:spcBef>
                <a:spcPct val="0"/>
              </a:spcBef>
              <a:buNone/>
            </a:pPr>
            <a:r>
              <a:rPr lang="en-US" altLang="en-US" sz="2400" b="1" kern="1200" dirty="0">
                <a:solidFill>
                  <a:prstClr val="black"/>
                </a:solidFill>
                <a:latin typeface="Arial" charset="0"/>
              </a:rPr>
              <a:t>Left and right hands are not identical (</a:t>
            </a:r>
            <a:r>
              <a:rPr lang="en-US" altLang="en-US" sz="2400" b="1" kern="1200" dirty="0" err="1">
                <a:solidFill>
                  <a:srgbClr val="3366FF"/>
                </a:solidFill>
                <a:latin typeface="Arial" charset="0"/>
              </a:rPr>
              <a:t>nonsuperimposable</a:t>
            </a:r>
            <a:r>
              <a:rPr lang="en-US" altLang="en-US" sz="2400" b="1" kern="1200" dirty="0">
                <a:solidFill>
                  <a:prstClr val="black"/>
                </a:solidFill>
                <a:latin typeface="Arial" charset="0"/>
              </a:rPr>
              <a:t>).</a:t>
            </a:r>
          </a:p>
        </p:txBody>
      </p:sp>
      <p:pic>
        <p:nvPicPr>
          <p:cNvPr id="7173" name="Picture 8" descr="Non-superimposable mirror images of left and right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2362200"/>
            <a:ext cx="2389187"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841613" y="5640060"/>
            <a:ext cx="7924800" cy="840476"/>
          </a:xfrm>
        </p:spPr>
        <p:txBody>
          <a:bodyPr/>
          <a:lstStyle/>
          <a:p>
            <a:pPr marL="0" lvl="0" indent="0" defTabSz="457200" eaLnBrk="1" hangingPunct="1">
              <a:spcBef>
                <a:spcPct val="0"/>
              </a:spcBef>
              <a:buNone/>
            </a:pPr>
            <a:r>
              <a:rPr lang="en-US" altLang="en-US" sz="2400" b="1" kern="1200" dirty="0">
                <a:solidFill>
                  <a:prstClr val="black"/>
                </a:solidFill>
                <a:latin typeface="Arial" charset="0"/>
              </a:rPr>
              <a:t>A molecule that is </a:t>
            </a:r>
            <a:r>
              <a:rPr lang="en-US" altLang="en-US" sz="2400" b="1" kern="1200" dirty="0">
                <a:solidFill>
                  <a:srgbClr val="3366FF"/>
                </a:solidFill>
                <a:latin typeface="Arial" charset="0"/>
              </a:rPr>
              <a:t>not superimposable </a:t>
            </a:r>
            <a:r>
              <a:rPr lang="en-US" altLang="en-US" sz="2400" b="1" kern="1200" dirty="0">
                <a:solidFill>
                  <a:prstClr val="black"/>
                </a:solidFill>
                <a:latin typeface="Arial" charset="0"/>
              </a:rPr>
              <a:t>on its mirror image is </a:t>
            </a:r>
            <a:r>
              <a:rPr lang="en-US" altLang="en-US" sz="2400" b="1" kern="1200" dirty="0">
                <a:solidFill>
                  <a:srgbClr val="3366FF"/>
                </a:solidFill>
                <a:latin typeface="Arial" charset="0"/>
              </a:rPr>
              <a:t>chiral</a:t>
            </a:r>
            <a:r>
              <a:rPr lang="en-US" altLang="en-US" sz="2400" b="1" kern="1200" dirty="0">
                <a:solidFill>
                  <a:prstClr val="black"/>
                </a:solidFill>
                <a:latin typeface="Arial"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33195" y="324136"/>
            <a:ext cx="8478965" cy="536564"/>
          </a:xfrm>
        </p:spPr>
        <p:txBody>
          <a:bodyPr/>
          <a:lstStyle/>
          <a:p>
            <a:pPr eaLnBrk="1" hangingPunct="1"/>
            <a:r>
              <a:rPr lang="en-US" altLang="en-US" sz="3200" b="1" dirty="0"/>
              <a:t>15.2	Molecules and Their Mirror Images (3)</a:t>
            </a:r>
            <a:endParaRPr lang="en-US" altLang="en-US" sz="2400" b="1" dirty="0"/>
          </a:p>
        </p:txBody>
      </p:sp>
      <p:sp>
        <p:nvSpPr>
          <p:cNvPr id="2" name="Content Placeholder 1"/>
          <p:cNvSpPr>
            <a:spLocks noGrp="1"/>
          </p:cNvSpPr>
          <p:nvPr>
            <p:ph idx="1"/>
          </p:nvPr>
        </p:nvSpPr>
        <p:spPr>
          <a:xfrm>
            <a:off x="1094517" y="797011"/>
            <a:ext cx="7010400" cy="533400"/>
          </a:xfrm>
        </p:spPr>
        <p:txBody>
          <a:bodyPr/>
          <a:lstStyle/>
          <a:p>
            <a:pPr marL="514350" indent="-514350">
              <a:buFont typeface="+mj-lt"/>
              <a:buAutoNum type="alphaUcPeriod"/>
            </a:pPr>
            <a:r>
              <a:rPr lang="en-US" altLang="en-US" sz="2800" b="1" dirty="0">
                <a:solidFill>
                  <a:srgbClr val="000000"/>
                </a:solidFill>
              </a:rPr>
              <a:t>What It Means to be Chiral or Achiral</a:t>
            </a:r>
            <a:endParaRPr lang="en-GB" dirty="0"/>
          </a:p>
        </p:txBody>
      </p:sp>
      <p:sp>
        <p:nvSpPr>
          <p:cNvPr id="3" name="Content Placeholder 2"/>
          <p:cNvSpPr>
            <a:spLocks noGrp="1"/>
          </p:cNvSpPr>
          <p:nvPr>
            <p:ph sz="quarter" idx="13"/>
          </p:nvPr>
        </p:nvSpPr>
        <p:spPr>
          <a:xfrm>
            <a:off x="838618" y="1417638"/>
            <a:ext cx="7239000" cy="959324"/>
          </a:xfrm>
        </p:spPr>
        <p:txBody>
          <a:bodyPr/>
          <a:lstStyle/>
          <a:p>
            <a:pPr marL="0" lvl="0" indent="0" defTabSz="457200" eaLnBrk="1" hangingPunct="1">
              <a:spcBef>
                <a:spcPct val="0"/>
              </a:spcBef>
              <a:buNone/>
            </a:pPr>
            <a:r>
              <a:rPr lang="en-US" altLang="en-US" sz="2400" b="1" kern="1200" dirty="0">
                <a:solidFill>
                  <a:prstClr val="black"/>
                </a:solidFill>
                <a:latin typeface="Arial" charset="0"/>
              </a:rPr>
              <a:t>Two socks from a pair are </a:t>
            </a:r>
            <a:r>
              <a:rPr lang="en-US" altLang="en-US" sz="2400" b="1" kern="1200" dirty="0">
                <a:solidFill>
                  <a:srgbClr val="3366FF"/>
                </a:solidFill>
                <a:latin typeface="Arial" charset="0"/>
              </a:rPr>
              <a:t>mirror images </a:t>
            </a:r>
            <a:r>
              <a:rPr lang="en-US" altLang="en-US" sz="2400" b="1" kern="1200" dirty="0">
                <a:solidFill>
                  <a:prstClr val="black"/>
                </a:solidFill>
                <a:latin typeface="Arial" charset="0"/>
              </a:rPr>
              <a:t>that are </a:t>
            </a:r>
            <a:r>
              <a:rPr lang="en-US" altLang="en-US" sz="2400" b="1" kern="1200" dirty="0">
                <a:solidFill>
                  <a:srgbClr val="3366FF"/>
                </a:solidFill>
                <a:latin typeface="Arial" charset="0"/>
              </a:rPr>
              <a:t>superimposable</a:t>
            </a:r>
            <a:r>
              <a:rPr lang="en-US" altLang="en-US" sz="2400" b="1" kern="1200" dirty="0">
                <a:solidFill>
                  <a:prstClr val="black"/>
                </a:solidFill>
                <a:latin typeface="Arial" charset="0"/>
              </a:rPr>
              <a:t>.</a:t>
            </a:r>
          </a:p>
        </p:txBody>
      </p:sp>
      <p:pic>
        <p:nvPicPr>
          <p:cNvPr id="8197" name="Picture 9" descr="Mirror images of two socks from a pair and they are superimposab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38400"/>
            <a:ext cx="474345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838620" y="5789688"/>
            <a:ext cx="7477414" cy="888601"/>
          </a:xfrm>
        </p:spPr>
        <p:txBody>
          <a:bodyPr/>
          <a:lstStyle/>
          <a:p>
            <a:pPr marL="0" lvl="0" indent="0" defTabSz="457200" eaLnBrk="1" hangingPunct="1">
              <a:spcBef>
                <a:spcPct val="0"/>
              </a:spcBef>
              <a:buNone/>
            </a:pPr>
            <a:r>
              <a:rPr lang="en-US" altLang="en-US" sz="2400" b="1" kern="1200" dirty="0">
                <a:solidFill>
                  <a:prstClr val="black"/>
                </a:solidFill>
                <a:latin typeface="Arial" charset="0"/>
              </a:rPr>
              <a:t>A molecule that is superimposable on its mirror image is </a:t>
            </a:r>
            <a:r>
              <a:rPr lang="en-US" altLang="en-US" sz="2400" b="1" kern="1200" dirty="0">
                <a:solidFill>
                  <a:srgbClr val="3366FF"/>
                </a:solidFill>
                <a:latin typeface="Arial" charset="0"/>
              </a:rPr>
              <a:t>achiral</a:t>
            </a:r>
            <a:r>
              <a:rPr lang="en-US" altLang="en-US" sz="2400" b="1" kern="1200" dirty="0">
                <a:solidFill>
                  <a:prstClr val="black"/>
                </a:solidFill>
                <a:latin typeface="Arial"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32774" y="350613"/>
            <a:ext cx="8478965" cy="495507"/>
          </a:xfrm>
        </p:spPr>
        <p:txBody>
          <a:bodyPr/>
          <a:lstStyle/>
          <a:p>
            <a:pPr eaLnBrk="1" hangingPunct="1"/>
            <a:r>
              <a:rPr lang="en-US" altLang="en-US" sz="3200" b="1" dirty="0"/>
              <a:t>15.2	Molecules and Their Mirror Images (4)</a:t>
            </a:r>
            <a:endParaRPr lang="en-US" altLang="en-US" sz="2800" b="1" dirty="0"/>
          </a:p>
        </p:txBody>
      </p:sp>
      <p:sp>
        <p:nvSpPr>
          <p:cNvPr id="2" name="Content Placeholder 1"/>
          <p:cNvSpPr>
            <a:spLocks noGrp="1"/>
          </p:cNvSpPr>
          <p:nvPr>
            <p:ph idx="1"/>
          </p:nvPr>
        </p:nvSpPr>
        <p:spPr>
          <a:xfrm>
            <a:off x="1988921" y="800222"/>
            <a:ext cx="5181600" cy="592137"/>
          </a:xfrm>
        </p:spPr>
        <p:txBody>
          <a:bodyPr/>
          <a:lstStyle/>
          <a:p>
            <a:pPr marL="514350" indent="-514350">
              <a:buFont typeface="+mj-lt"/>
              <a:buAutoNum type="alphaUcPeriod" startAt="2"/>
            </a:pPr>
            <a:r>
              <a:rPr lang="en-US" altLang="en-US" sz="2800" b="1" dirty="0">
                <a:solidFill>
                  <a:srgbClr val="000000"/>
                </a:solidFill>
              </a:rPr>
              <a:t>The Chirality of Molecules</a:t>
            </a:r>
            <a:endParaRPr lang="en-GB" dirty="0"/>
          </a:p>
        </p:txBody>
      </p:sp>
      <p:sp>
        <p:nvSpPr>
          <p:cNvPr id="3" name="Content Placeholder 2"/>
          <p:cNvSpPr>
            <a:spLocks noGrp="1"/>
          </p:cNvSpPr>
          <p:nvPr>
            <p:ph sz="quarter" idx="13"/>
          </p:nvPr>
        </p:nvSpPr>
        <p:spPr>
          <a:xfrm>
            <a:off x="765416" y="1419656"/>
            <a:ext cx="7467600" cy="4295343"/>
          </a:xfrm>
        </p:spPr>
        <p:txBody>
          <a:bodyPr/>
          <a:lstStyle/>
          <a:p>
            <a:pPr marL="0" lvl="0" indent="0" defTabSz="457200" eaLnBrk="1" hangingPunct="1">
              <a:spcBef>
                <a:spcPct val="0"/>
              </a:spcBef>
              <a:spcAft>
                <a:spcPts val="3200"/>
              </a:spcAft>
              <a:buNone/>
            </a:pPr>
            <a:r>
              <a:rPr lang="en-US" altLang="en-US" sz="2400" b="1" kern="1200" dirty="0">
                <a:solidFill>
                  <a:prstClr val="black"/>
                </a:solidFill>
                <a:latin typeface="Arial" charset="0"/>
              </a:rPr>
              <a:t>To test whether a molecule is </a:t>
            </a:r>
            <a:r>
              <a:rPr lang="en-US" altLang="en-US" sz="2400" b="1" kern="1200" dirty="0">
                <a:solidFill>
                  <a:srgbClr val="3366FF"/>
                </a:solidFill>
                <a:latin typeface="Arial" charset="0"/>
              </a:rPr>
              <a:t>chiral</a:t>
            </a:r>
            <a:r>
              <a:rPr lang="en-US" altLang="en-US" sz="2400" b="1" kern="1200" dirty="0">
                <a:solidFill>
                  <a:srgbClr val="3333FF"/>
                </a:solidFill>
                <a:latin typeface="Arial" charset="0"/>
              </a:rPr>
              <a:t> </a:t>
            </a:r>
            <a:r>
              <a:rPr lang="en-US" altLang="en-US" sz="2400" b="1" kern="1200" dirty="0">
                <a:solidFill>
                  <a:prstClr val="black"/>
                </a:solidFill>
                <a:latin typeface="Arial" charset="0"/>
              </a:rPr>
              <a:t>or </a:t>
            </a:r>
            <a:r>
              <a:rPr lang="en-US" altLang="en-US" sz="2400" b="1" kern="1200" dirty="0">
                <a:solidFill>
                  <a:srgbClr val="3366FF"/>
                </a:solidFill>
                <a:latin typeface="Arial" charset="0"/>
              </a:rPr>
              <a:t>achiral</a:t>
            </a:r>
            <a:r>
              <a:rPr lang="en-US" altLang="en-US" sz="2400" b="1" kern="1200" dirty="0">
                <a:solidFill>
                  <a:prstClr val="black"/>
                </a:solidFill>
                <a:latin typeface="Arial" charset="0"/>
              </a:rPr>
              <a:t>:</a:t>
            </a:r>
          </a:p>
          <a:p>
            <a:pPr defTabSz="457200" eaLnBrk="1" hangingPunct="1">
              <a:spcBef>
                <a:spcPct val="0"/>
              </a:spcBef>
              <a:spcAft>
                <a:spcPts val="3200"/>
              </a:spcAft>
            </a:pPr>
            <a:r>
              <a:rPr lang="en-US" altLang="en-US" sz="2400" b="1" kern="1200" dirty="0">
                <a:solidFill>
                  <a:prstClr val="black"/>
                </a:solidFill>
                <a:latin typeface="Arial" charset="0"/>
              </a:rPr>
              <a:t>Draw the molecule in </a:t>
            </a:r>
            <a:r>
              <a:rPr lang="en-US" altLang="en-US" sz="2400" b="1" kern="1200" dirty="0">
                <a:solidFill>
                  <a:srgbClr val="3366FF"/>
                </a:solidFill>
                <a:latin typeface="Arial" charset="0"/>
              </a:rPr>
              <a:t>3 dimensions</a:t>
            </a:r>
            <a:r>
              <a:rPr lang="en-US" altLang="en-US" sz="2400" b="1" kern="1200" dirty="0">
                <a:solidFill>
                  <a:prstClr val="black"/>
                </a:solidFill>
                <a:latin typeface="Arial" charset="0"/>
              </a:rPr>
              <a:t>.</a:t>
            </a:r>
          </a:p>
          <a:p>
            <a:pPr defTabSz="457200" eaLnBrk="1" hangingPunct="1">
              <a:spcBef>
                <a:spcPct val="0"/>
              </a:spcBef>
              <a:spcAft>
                <a:spcPts val="3200"/>
              </a:spcAft>
            </a:pPr>
            <a:r>
              <a:rPr lang="en-US" altLang="en-US" sz="2400" b="1" kern="1200" dirty="0">
                <a:solidFill>
                  <a:prstClr val="black"/>
                </a:solidFill>
                <a:latin typeface="Arial" charset="0"/>
              </a:rPr>
              <a:t>Draw its </a:t>
            </a:r>
            <a:r>
              <a:rPr lang="en-US" altLang="en-US" sz="2400" b="1" kern="1200" dirty="0">
                <a:solidFill>
                  <a:srgbClr val="3366FF"/>
                </a:solidFill>
                <a:latin typeface="Arial" charset="0"/>
              </a:rPr>
              <a:t>mirror image</a:t>
            </a:r>
            <a:r>
              <a:rPr lang="en-US" altLang="en-US" sz="2400" b="1" kern="1200" dirty="0">
                <a:solidFill>
                  <a:prstClr val="black"/>
                </a:solidFill>
                <a:latin typeface="Arial" charset="0"/>
              </a:rPr>
              <a:t>.</a:t>
            </a:r>
          </a:p>
          <a:p>
            <a:pPr defTabSz="457200" eaLnBrk="1" hangingPunct="1">
              <a:spcBef>
                <a:spcPct val="0"/>
              </a:spcBef>
              <a:spcAft>
                <a:spcPts val="3200"/>
              </a:spcAft>
            </a:pPr>
            <a:r>
              <a:rPr lang="en-US" altLang="en-US" sz="2400" b="1" kern="1200" dirty="0">
                <a:solidFill>
                  <a:prstClr val="black"/>
                </a:solidFill>
                <a:latin typeface="Arial" charset="0"/>
              </a:rPr>
              <a:t>Try to </a:t>
            </a:r>
            <a:r>
              <a:rPr lang="en-US" altLang="en-US" sz="2400" b="1" kern="1200" dirty="0">
                <a:solidFill>
                  <a:srgbClr val="3366FF"/>
                </a:solidFill>
                <a:latin typeface="Arial" charset="0"/>
              </a:rPr>
              <a:t>align</a:t>
            </a:r>
            <a:r>
              <a:rPr lang="en-US" altLang="en-US" sz="2400" b="1" kern="1200" dirty="0">
                <a:solidFill>
                  <a:srgbClr val="3333FF"/>
                </a:solidFill>
                <a:latin typeface="Arial" charset="0"/>
              </a:rPr>
              <a:t> </a:t>
            </a:r>
            <a:r>
              <a:rPr lang="en-US" altLang="en-US" sz="2400" b="1" kern="1200" dirty="0">
                <a:solidFill>
                  <a:prstClr val="black"/>
                </a:solidFill>
                <a:latin typeface="Arial" charset="0"/>
              </a:rPr>
              <a:t>all bonds and atoms. </a:t>
            </a:r>
          </a:p>
          <a:p>
            <a:pPr marL="627063" indent="-231775" defTabSz="457200" eaLnBrk="1" hangingPunct="1">
              <a:spcBef>
                <a:spcPct val="0"/>
              </a:spcBef>
            </a:pPr>
            <a:r>
              <a:rPr lang="en-US" altLang="en-US" sz="2400" b="1" kern="1200" dirty="0">
                <a:solidFill>
                  <a:prstClr val="black"/>
                </a:solidFill>
                <a:latin typeface="Arial" charset="0"/>
              </a:rPr>
              <a:t>To superimpose a molecule and its mirror image you can perform any rotation but you </a:t>
            </a:r>
            <a:r>
              <a:rPr lang="en-US" altLang="en-US" sz="2400" b="1" kern="1200" dirty="0">
                <a:solidFill>
                  <a:srgbClr val="3366FF"/>
                </a:solidFill>
                <a:latin typeface="Arial" charset="0"/>
              </a:rPr>
              <a:t>cannot break bonds</a:t>
            </a:r>
            <a:r>
              <a:rPr lang="en-US" altLang="en-US" sz="2400" b="1" kern="1200" dirty="0">
                <a:solidFill>
                  <a:prstClr val="black"/>
                </a:solidFill>
                <a:latin typeface="Arial"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99478" y="337784"/>
            <a:ext cx="8563755" cy="520783"/>
          </a:xfrm>
        </p:spPr>
        <p:txBody>
          <a:bodyPr/>
          <a:lstStyle/>
          <a:p>
            <a:pPr eaLnBrk="1" hangingPunct="1"/>
            <a:r>
              <a:rPr lang="en-US" altLang="en-US" sz="3200" b="1" dirty="0"/>
              <a:t>15.2	Molecules and Their Mirror Images (5)</a:t>
            </a:r>
          </a:p>
        </p:txBody>
      </p:sp>
      <p:sp>
        <p:nvSpPr>
          <p:cNvPr id="2" name="Content Placeholder 1"/>
          <p:cNvSpPr>
            <a:spLocks noGrp="1"/>
          </p:cNvSpPr>
          <p:nvPr>
            <p:ph idx="1"/>
          </p:nvPr>
        </p:nvSpPr>
        <p:spPr>
          <a:xfrm>
            <a:off x="1996103" y="803975"/>
            <a:ext cx="5257800" cy="533399"/>
          </a:xfrm>
        </p:spPr>
        <p:txBody>
          <a:bodyPr/>
          <a:lstStyle/>
          <a:p>
            <a:pPr marL="514350" indent="-514350">
              <a:buFont typeface="+mj-lt"/>
              <a:buAutoNum type="alphaUcPeriod" startAt="2"/>
            </a:pPr>
            <a:r>
              <a:rPr lang="en-US" altLang="en-US" sz="2800" b="1" dirty="0">
                <a:solidFill>
                  <a:srgbClr val="000000"/>
                </a:solidFill>
              </a:rPr>
              <a:t>The Chirality of Molecules</a:t>
            </a:r>
            <a:endParaRPr lang="en-GB" dirty="0"/>
          </a:p>
        </p:txBody>
      </p:sp>
      <p:sp>
        <p:nvSpPr>
          <p:cNvPr id="3" name="Content Placeholder 2"/>
          <p:cNvSpPr>
            <a:spLocks noGrp="1"/>
          </p:cNvSpPr>
          <p:nvPr>
            <p:ph sz="quarter" idx="13"/>
          </p:nvPr>
        </p:nvSpPr>
        <p:spPr>
          <a:xfrm>
            <a:off x="1071346" y="1416713"/>
            <a:ext cx="1524000" cy="482600"/>
          </a:xfrm>
        </p:spPr>
        <p:txBody>
          <a:bodyPr/>
          <a:lstStyle/>
          <a:p>
            <a:pPr marL="0" indent="0">
              <a:buNone/>
            </a:pPr>
            <a:r>
              <a:rPr lang="en-US" sz="2400" b="1" dirty="0"/>
              <a:t>For </a:t>
            </a:r>
            <a:r>
              <a:rPr lang="en-US" sz="2400" b="1" i="0" dirty="0">
                <a:solidFill>
                  <a:srgbClr val="3366FF"/>
                </a:solidFill>
              </a:rPr>
              <a:t>H</a:t>
            </a:r>
            <a:r>
              <a:rPr lang="en-US" sz="2400" b="1" i="0" baseline="-25000" dirty="0">
                <a:solidFill>
                  <a:srgbClr val="3366FF"/>
                </a:solidFill>
              </a:rPr>
              <a:t>2</a:t>
            </a:r>
            <a:r>
              <a:rPr lang="en-US" sz="2400" b="1" i="0" dirty="0">
                <a:solidFill>
                  <a:srgbClr val="3366FF"/>
                </a:solidFill>
              </a:rPr>
              <a:t>O</a:t>
            </a:r>
            <a:r>
              <a:rPr lang="en-GB" sz="2400" b="1" dirty="0"/>
              <a:t>:</a:t>
            </a:r>
          </a:p>
        </p:txBody>
      </p:sp>
      <p:pic>
        <p:nvPicPr>
          <p:cNvPr id="10244" name="Picture 8" descr="H2O is a achiral molecule: this molecule is superimposable on its mirr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54467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442&quot;&gt;&lt;/object&gt;&lt;object type=&quot;2&quot; unique_id=&quot;10443&quot;&gt;&lt;object type=&quot;3&quot; unique_id=&quot;10444&quot;&gt;&lt;property id=&quot;20148&quot; value=&quot;5&quot;/&gt;&lt;property id=&quot;20300&quot; value=&quot;Slide 1&quot;/&gt;&lt;property id=&quot;20307&quot; value=&quot;291&quot;/&gt;&lt;/object&gt;&lt;object type=&quot;3&quot; unique_id=&quot;10445&quot;&gt;&lt;property id=&quot;20148&quot; value=&quot;5&quot;/&gt;&lt;property id=&quot;20300&quot; value=&quot;Slide 2 - &amp;quot;The Three-Dimensional Shape&amp;#x0D;&amp;#x0A;of Molecules&amp;quot;&quot;/&gt;&lt;property id=&quot;20307&quot; value=&quot;257&quot;/&gt;&lt;/object&gt;&lt;object type=&quot;3&quot; unique_id=&quot;10446&quot;&gt;&lt;property id=&quot;20148&quot; value=&quot;5&quot;/&gt;&lt;property id=&quot;20300&quot; value=&quot;Slide 3 - &amp;quot;The Three-Dimensional Shape&amp;#x0D;&amp;#x0A;of Molecules&amp;quot;&quot;/&gt;&lt;property id=&quot;20307&quot; value=&quot;258&quot;/&gt;&lt;/object&gt;&lt;object type=&quot;3&quot; unique_id=&quot;10447&quot;&gt;&lt;property id=&quot;20148&quot; value=&quot;5&quot;/&gt;&lt;property id=&quot;20300&quot; value=&quot;Slide 4 - &amp;quot;The Three-Dimensional Shape&amp;#x0D;&amp;#x0A;of Molecules&amp;quot;&quot;/&gt;&lt;property id=&quot;20307&quot; value=&quot;259&quot;/&gt;&lt;/object&gt;&lt;object type=&quot;3&quot; unique_id=&quot;10448&quot;&gt;&lt;property id=&quot;20148&quot; value=&quot;5&quot;/&gt;&lt;property id=&quot;20300&quot; value=&quot;Slide 5 - &amp;quot;Molecules and Their Mirror Images&amp;#x0D;&amp;#x0A;What It Means to be Chiral or Achiral&amp;quot;&quot;/&gt;&lt;property id=&quot;20307&quot; value=&quot;260&quot;/&gt;&lt;/object&gt;&lt;object type=&quot;3&quot; unique_id=&quot;10449&quot;&gt;&lt;property id=&quot;20148&quot; value=&quot;5&quot;/&gt;&lt;property id=&quot;20300&quot; value=&quot;Slide 6 - &amp;quot;Molecules and Their Mirror Images&amp;#x0D;&amp;#x0A;What It Means to be Chiral or Achiral&amp;quot;&quot;/&gt;&lt;property id=&quot;20307&quot; value=&quot;261&quot;/&gt;&lt;/object&gt;&lt;object type=&quot;3&quot; unique_id=&quot;10450&quot;&gt;&lt;property id=&quot;20148&quot; value=&quot;5&quot;/&gt;&lt;property id=&quot;20300&quot; value=&quot;Slide 7 - &amp;quot;Molecules and Their Mirror Images&amp;#x0D;&amp;#x0A;What It Means to be Chiral or Achiral&amp;quot;&quot;/&gt;&lt;property id=&quot;20307&quot; value=&quot;262&quot;/&gt;&lt;/object&gt;&lt;object type=&quot;3&quot; unique_id=&quot;10451&quot;&gt;&lt;property id=&quot;20148&quot; value=&quot;5&quot;/&gt;&lt;property id=&quot;20300&quot; value=&quot;Slide 8 - &amp;quot;Molecules and Their Mirror Images&amp;#x0D;&amp;#x0A;The Chirality of Molecules&amp;quot;&quot;/&gt;&lt;property id=&quot;20307&quot; value=&quot;263&quot;/&gt;&lt;/object&gt;&lt;object type=&quot;3&quot; unique_id=&quot;10452&quot;&gt;&lt;property id=&quot;20148&quot; value=&quot;5&quot;/&gt;&lt;property id=&quot;20300&quot; value=&quot;Slide 9 - &amp;quot;Molecules and Their Mirror Images&amp;#x0D;&amp;#x0A;The Chirality of Molecules&amp;quot;&quot;/&gt;&lt;property id=&quot;20307&quot; value=&quot;264&quot;/&gt;&lt;/object&gt;&lt;object type=&quot;3&quot; unique_id=&quot;10453&quot;&gt;&lt;property id=&quot;20148&quot; value=&quot;5&quot;/&gt;&lt;property id=&quot;20300&quot; value=&quot;Slide 10 - &amp;quot;Molecules and Their Mirror Images&amp;#x0D;&amp;#x0A;The Chirality of Molecules&amp;quot;&quot;/&gt;&lt;property id=&quot;20307&quot; value=&quot;265&quot;/&gt;&lt;/object&gt;&lt;object type=&quot;3&quot; unique_id=&quot;10454&quot;&gt;&lt;property id=&quot;20148&quot; value=&quot;5&quot;/&gt;&lt;property id=&quot;20300&quot; value=&quot;Slide 11 - &amp;quot;Molecules and Their Mirror Images&amp;#x0D;&amp;#x0A;The Chirality of Molecules&amp;quot;&quot;/&gt;&lt;property id=&quot;20307&quot; value=&quot;266&quot;/&gt;&lt;/object&gt;&lt;object type=&quot;3&quot; unique_id=&quot;10455&quot;&gt;&lt;property id=&quot;20148&quot; value=&quot;5&quot;/&gt;&lt;property id=&quot;20300&quot; value=&quot;Slide 12 - &amp;quot;Molecules and Their Mirror Images&amp;#x0D;&amp;#x0A;The Chirality of Molecules&amp;quot;&quot;/&gt;&lt;property id=&quot;20307&quot; value=&quot;267&quot;/&gt;&lt;/object&gt;&lt;object type=&quot;3&quot; unique_id=&quot;10456&quot;&gt;&lt;property id=&quot;20148&quot; value=&quot;5&quot;/&gt;&lt;property id=&quot;20300&quot; value=&quot;Slide 13 - &amp;quot;Chirality Centers&amp;#x0D;&amp;#x0A;Locating Chirality Centers&amp;quot;&quot;/&gt;&lt;property id=&quot;20307&quot; value=&quot;268&quot;/&gt;&lt;/object&gt;&lt;object type=&quot;3&quot; unique_id=&quot;10457&quot;&gt;&lt;property id=&quot;20148&quot; value=&quot;5&quot;/&gt;&lt;property id=&quot;20300&quot; value=&quot;Slide 14 - &amp;quot;Chirality Centers&amp;#x0D;&amp;#x0A;Locating Chirality Centers&amp;quot;&quot;/&gt;&lt;property id=&quot;20307&quot; value=&quot;269&quot;/&gt;&lt;/object&gt;&lt;object type=&quot;3&quot; unique_id=&quot;10458&quot;&gt;&lt;property id=&quot;20148&quot; value=&quot;5&quot;/&gt;&lt;property id=&quot;20300&quot; value=&quot;Slide 15 - &amp;quot;Chirality Centers&amp;#x0D;&amp;#x0A;Locating Chirality Centers&amp;quot;&quot;/&gt;&lt;property id=&quot;20307&quot; value=&quot;270&quot;/&gt;&lt;/object&gt;&lt;object type=&quot;3&quot; unique_id=&quot;10459&quot;&gt;&lt;property id=&quot;20148&quot; value=&quot;5&quot;/&gt;&lt;property id=&quot;20300&quot; value=&quot;Slide 16 - &amp;quot;Chirality Centers&amp;#x0D;&amp;#x0A;Locating Chirality Centers&amp;quot;&quot;/&gt;&lt;property id=&quot;20307&quot; value=&quot;271&quot;/&gt;&lt;/object&gt;&lt;object type=&quot;3&quot; unique_id=&quot;10460&quot;&gt;&lt;property id=&quot;20148&quot; value=&quot;5&quot;/&gt;&lt;property id=&quot;20300&quot; value=&quot;Slide 17 - &amp;quot;Drawing a Pair of Enantiomers&amp;#x0D;&amp;#x0A;&amp;quot;&quot;/&gt;&lt;property id=&quot;20307&quot; value=&quot;272&quot;/&gt;&lt;/object&gt;&lt;object type=&quot;3&quot; unique_id=&quot;10461&quot;&gt;&lt;property id=&quot;20148&quot; value=&quot;5&quot;/&gt;&lt;property id=&quot;20300&quot; value=&quot;Slide 18 - &amp;quot;Drawing a Pair of Enantiomers&amp;#x0D;&amp;#x0A;&amp;quot;&quot;/&gt;&lt;property id=&quot;20307&quot; value=&quot;273&quot;/&gt;&lt;/object&gt;&lt;object type=&quot;3&quot; unique_id=&quot;10462&quot;&gt;&lt;property id=&quot;20148&quot; value=&quot;5&quot;/&gt;&lt;property id=&quot;20300&quot; value=&quot;Slide 19 - &amp;quot;Drawing a Pair of Enantiomers&amp;#x0D;&amp;#x0A;&amp;quot;&quot;/&gt;&lt;property id=&quot;20307&quot; value=&quot;274&quot;/&gt;&lt;/object&gt;&lt;object type=&quot;3&quot; unique_id=&quot;10463&quot;&gt;&lt;property id=&quot;20148&quot; value=&quot;5&quot;/&gt;&lt;property id=&quot;20300&quot; value=&quot;Slide 20 - &amp;quot;Chirality Centers in Cyclic Compounds&amp;#x0D;&amp;#x0A;Locating Chirality Centers on Ring Carbons&amp;quot;&quot;/&gt;&lt;property id=&quot;20307&quot; value=&quot;275&quot;/&gt;&lt;/object&gt;&lt;object type=&quot;3&quot; unique_id=&quot;10464&quot;&gt;&lt;property id=&quot;20148&quot; value=&quot;5&quot;/&gt;&lt;property id=&quot;20300&quot; value=&quot;Slide 21 - &amp;quot;Chirality Centers in Cyclic Compounds&amp;#x0D;&amp;#x0A;Locating Chirality Centers on Ring Carbons&amp;quot;&quot;/&gt;&lt;property id=&quot;20307&quot; value=&quot;276&quot;/&gt;&lt;/object&gt;&lt;object type=&quot;3&quot; unique_id=&quot;10465&quot;&gt;&lt;property id=&quot;20148&quot; value=&quot;5&quot;/&gt;&lt;property id=&quot;20300&quot; value=&quot;Slide 22 - &amp;quot;Focus on Health &amp;amp; Medicine&amp;#x0D;&amp;#x0A;The Unforgettable Legacy of Thalidomide&amp;quot;&quot;/&gt;&lt;property id=&quot;20307&quot; value=&quot;277&quot;/&gt;&lt;/object&gt;&lt;object type=&quot;3&quot; unique_id=&quot;10466&quot;&gt;&lt;property id=&quot;20148&quot; value=&quot;5&quot;/&gt;&lt;property id=&quot;20300&quot; value=&quot;Slide 23 - &amp;quot;Focus on Health &amp;amp; Medicine&amp;#x0D;&amp;#x0A;The Unforgettable Legacy of Thalidomide&amp;quot;&quot;/&gt;&lt;property id=&quot;20307&quot; value=&quot;278&quot;/&gt;&lt;/object&gt;&lt;object type=&quot;3&quot; unique_id=&quot;10467&quot;&gt;&lt;property id=&quot;20148&quot; value=&quot;5&quot;/&gt;&lt;property id=&quot;20300&quot; value=&quot;Slide 24 - &amp;quot;Focus on Health &amp;amp; Medicine&amp;#x0D;&amp;#x0A;Chiral Drugs&amp;quot;&quot;/&gt;&lt;property id=&quot;20307&quot; value=&quot;279&quot;/&gt;&lt;/object&gt;&lt;object type=&quot;3&quot; unique_id=&quot;10468&quot;&gt;&lt;property id=&quot;20148&quot; value=&quot;5&quot;/&gt;&lt;property id=&quot;20300&quot; value=&quot;Slide 25 - &amp;quot;Focus on Health &amp;amp; Medicine&amp;#x0D;&amp;#x0A;Chiral Drugs&amp;quot;&quot;/&gt;&lt;property id=&quot;20307&quot; value=&quot;280&quot;/&gt;&lt;/object&gt;&lt;object type=&quot;3&quot; unique_id=&quot;10469&quot;&gt;&lt;property id=&quot;20148&quot; value=&quot;5&quot;/&gt;&lt;property id=&quot;20300&quot; value=&quot;Slide 26 - &amp;quot;Focus on Health &amp;amp; Medicine&amp;#x0D;&amp;#x0A;Chiral Pain Relievers&amp;quot;&quot;/&gt;&lt;property id=&quot;20307&quot; value=&quot;282&quot;/&gt;&lt;/object&gt;&lt;object type=&quot;3&quot; unique_id=&quot;10470&quot;&gt;&lt;property id=&quot;20148&quot; value=&quot;5&quot;/&gt;&lt;property id=&quot;20300&quot; value=&quot;Slide 27 - &amp;quot;Focus on Health &amp;amp; Medicine&amp;#x0D;&amp;#x0A;Chiral Pain Relievers&amp;quot;&quot;/&gt;&lt;property id=&quot;20307&quot; value=&quot;283&quot;/&gt;&lt;/object&gt;&lt;object type=&quot;3&quot; unique_id=&quot;10471&quot;&gt;&lt;property id=&quot;20148&quot; value=&quot;5&quot;/&gt;&lt;property id=&quot;20300&quot; value=&quot;Slide 28 - &amp;quot;Focus on Health &amp;amp; Medicine&amp;#x0D;&amp;#x0A;Parkinson’s Disease and L-Dopa&amp;quot;&quot;/&gt;&lt;property id=&quot;20307&quot; value=&quot;284&quot;/&gt;&lt;/object&gt;&lt;object type=&quot;3&quot; unique_id=&quot;10472&quot;&gt;&lt;property id=&quot;20148&quot; value=&quot;5&quot;/&gt;&lt;property id=&quot;20300&quot; value=&quot;Slide 29 - &amp;quot;Fischer Projections&amp;quot;&quot;/&gt;&lt;property id=&quot;20307&quot; value=&quot;285&quot;/&gt;&lt;/object&gt;&lt;object type=&quot;3&quot; unique_id=&quot;10473&quot;&gt;&lt;property id=&quot;20148&quot; value=&quot;5&quot;/&gt;&lt;property id=&quot;20300&quot; value=&quot;Slide 30 - &amp;quot;Fischer Projections&amp;quot;&quot;/&gt;&lt;property id=&quot;20307&quot; value=&quot;286&quot;/&gt;&lt;/object&gt;&lt;object type=&quot;3&quot; unique_id=&quot;10474&quot;&gt;&lt;property id=&quot;20148&quot; value=&quot;5&quot;/&gt;&lt;property id=&quot;20300&quot; value=&quot;Slide 31 - &amp;quot;Compounds with Two or More&amp;#x0D;&amp;#x0A;Chirality Centers&amp;quot;&quot;/&gt;&lt;property id=&quot;20307&quot; value=&quot;287&quot;/&gt;&lt;/object&gt;&lt;object type=&quot;3&quot; unique_id=&quot;10475&quot;&gt;&lt;property id=&quot;20148&quot; value=&quot;5&quot;/&gt;&lt;property id=&quot;20300&quot; value=&quot;Slide 32 - &amp;quot;Compounds with Two or More&amp;#x0D;&amp;#x0A;Chirality Centers&amp;quot;&quot;/&gt;&lt;property id=&quot;20307&quot; value=&quot;288&quot;/&gt;&lt;/object&gt;&lt;object type=&quot;3&quot; unique_id=&quot;10476&quot;&gt;&lt;property id=&quot;20148&quot; value=&quot;5&quot;/&gt;&lt;property id=&quot;20300&quot; value=&quot;Slide 33 - &amp;quot;Focus on the Human Body&amp;#x0D;&amp;#x0A;The Sense of Smell&amp;quot;&quot;/&gt;&lt;property id=&quot;20307&quot; value=&quot;289&quot;/&gt;&lt;/object&gt;&lt;object type=&quot;3&quot; unique_id=&quot;10477&quot;&gt;&lt;property id=&quot;20148&quot; value=&quot;5&quot;/&gt;&lt;property id=&quot;20300&quot; value=&quot;Slide 34 - &amp;quot;Focus on the Human Body&amp;#x0D;&amp;#x0A;The Sense of Smell&amp;quot;&quot;/&gt;&lt;property id=&quot;20307&quot; value=&quot;290&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buFont typeface="Arial" charset="0"/>
          <a:buChar char="•"/>
          <a:defRPr sz="2400" b="1">
            <a:cs typeface="Arial"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a:spPr>
      <a:bodyPr wrap="none">
        <a:spAutoFit/>
      </a:bodyPr>
      <a:lstStyle>
        <a:defPPr eaLnBrk="1" hangingPunct="1">
          <a:buFontTx/>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1086</TotalTime>
  <Words>1214</Words>
  <Application>Microsoft Office PowerPoint</Application>
  <PresentationFormat>On-screen Show (4:3)</PresentationFormat>
  <Paragraphs>155</Paragraphs>
  <Slides>41</Slides>
  <Notes>41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8" baseType="lpstr">
      <vt:lpstr>MS PGothic</vt:lpstr>
      <vt:lpstr>MS PGothic</vt:lpstr>
      <vt:lpstr>Arial</vt:lpstr>
      <vt:lpstr>Calibri</vt:lpstr>
      <vt:lpstr>McGraw</vt:lpstr>
      <vt:lpstr>1_McGraw</vt:lpstr>
      <vt:lpstr>Equation</vt:lpstr>
      <vt:lpstr>Chapter 15</vt:lpstr>
      <vt:lpstr>15.1 Isomers—A Review (1)</vt:lpstr>
      <vt:lpstr>15.1 Isomers—A Review (2)</vt:lpstr>
      <vt:lpstr>15.1 Isomers—A Review (3)</vt:lpstr>
      <vt:lpstr>15.2 Molecules and Their Mirror Images (1)</vt:lpstr>
      <vt:lpstr>15.2 Molecules and Their Mirror Images (2)</vt:lpstr>
      <vt:lpstr>15.2 Molecules and Their Mirror Images (3)</vt:lpstr>
      <vt:lpstr>15.2 Molecules and Their Mirror Images (4)</vt:lpstr>
      <vt:lpstr>15.2 Molecules and Their Mirror Images (5)</vt:lpstr>
      <vt:lpstr>15.2 Molecules and Their Mirror Images (6)</vt:lpstr>
      <vt:lpstr>15.2 Molecules and Their Mirror Images (7)</vt:lpstr>
      <vt:lpstr>15.2 Molecules and Their Mirror Images (8)</vt:lpstr>
      <vt:lpstr>15.3 Chirality Centers (1)</vt:lpstr>
      <vt:lpstr>15.3 Chirality Centers (2)</vt:lpstr>
      <vt:lpstr>15.3 Chirality Centers (3)</vt:lpstr>
      <vt:lpstr>15.3 Chirality Centers (4)</vt:lpstr>
      <vt:lpstr>15.3 Chirality Centers (5)</vt:lpstr>
      <vt:lpstr>15.3 Chirality Centers (6)</vt:lpstr>
      <vt:lpstr>15.3 Chirality Centers (7)</vt:lpstr>
      <vt:lpstr>15.4 Chirality Centers in Cyclic Compounds (1)</vt:lpstr>
      <vt:lpstr>15.4 Chirality Centers in Cyclic Compounds (2)</vt:lpstr>
      <vt:lpstr>15.4 Chirality Centers in Cyclic Compounds (3)</vt:lpstr>
      <vt:lpstr>15.4 Chirality Centers in Cyclic Compounds (4)</vt:lpstr>
      <vt:lpstr>15.5 Focus on Health &amp; Medicine Chiral Drugs (1)</vt:lpstr>
      <vt:lpstr>15.5 Focus on Health &amp; Medicine Chiral Drugs (2)</vt:lpstr>
      <vt:lpstr>15.5 Focus on Health &amp; Medicine (1)</vt:lpstr>
      <vt:lpstr>15.5 Focus on Health &amp; Medicine (2)</vt:lpstr>
      <vt:lpstr>15.5 Focus on Health &amp; Medicine (3)</vt:lpstr>
      <vt:lpstr>15.5 Focus on Health &amp; Medicine (4)</vt:lpstr>
      <vt:lpstr>15.6 Fischer Projections (1)</vt:lpstr>
      <vt:lpstr>15.6 Fischer Projections (2)</vt:lpstr>
      <vt:lpstr>15.7 Optical Activity (1)</vt:lpstr>
      <vt:lpstr>15.7 Optical Activity (2)</vt:lpstr>
      <vt:lpstr>15.7 Optical Activity (3)</vt:lpstr>
      <vt:lpstr>15.7 Optical Activity (4)</vt:lpstr>
      <vt:lpstr>15.8 Compounds with Two or More Chirality Centers (1)</vt:lpstr>
      <vt:lpstr>15.8 Compounds with Two or More Chirality Centers (2)</vt:lpstr>
      <vt:lpstr>15.8 Compounds with Two or More Chirality Centers (3)</vt:lpstr>
      <vt:lpstr>15.9 Focus on the Human Body The Sense of Smell (1)</vt:lpstr>
      <vt:lpstr>15.9 Focus on the Human Body The Sense of Smell (2)</vt:lpstr>
      <vt:lpstr>15.9 Focus on the Human Body The Sense of Smell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Microsoft Office User</dc:creator>
  <cp:lastModifiedBy>Shweta Rane</cp:lastModifiedBy>
  <cp:revision>103</cp:revision>
  <dcterms:created xsi:type="dcterms:W3CDTF">2017-07-24T18:59:33Z</dcterms:created>
  <dcterms:modified xsi:type="dcterms:W3CDTF">2018-08-01T07:51:29Z</dcterms:modified>
</cp:coreProperties>
</file>