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handoutMasterIdLst>
    <p:handoutMasterId r:id="rId65"/>
  </p:handoutMasterIdLst>
  <p:sldIdLst>
    <p:sldId id="311" r:id="rId2"/>
    <p:sldId id="257" r:id="rId3"/>
    <p:sldId id="312" r:id="rId4"/>
    <p:sldId id="258" r:id="rId5"/>
    <p:sldId id="259" r:id="rId6"/>
    <p:sldId id="260" r:id="rId7"/>
    <p:sldId id="261" r:id="rId8"/>
    <p:sldId id="262" r:id="rId9"/>
    <p:sldId id="266" r:id="rId10"/>
    <p:sldId id="263" r:id="rId11"/>
    <p:sldId id="313" r:id="rId12"/>
    <p:sldId id="314" r:id="rId13"/>
    <p:sldId id="267" r:id="rId14"/>
    <p:sldId id="268" r:id="rId15"/>
    <p:sldId id="269" r:id="rId16"/>
    <p:sldId id="270" r:id="rId17"/>
    <p:sldId id="272" r:id="rId18"/>
    <p:sldId id="274" r:id="rId19"/>
    <p:sldId id="273" r:id="rId20"/>
    <p:sldId id="315" r:id="rId21"/>
    <p:sldId id="275" r:id="rId22"/>
    <p:sldId id="316"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6" r:id="rId43"/>
    <p:sldId id="295" r:id="rId44"/>
    <p:sldId id="297" r:id="rId45"/>
    <p:sldId id="298" r:id="rId46"/>
    <p:sldId id="299" r:id="rId47"/>
    <p:sldId id="300" r:id="rId48"/>
    <p:sldId id="301" r:id="rId49"/>
    <p:sldId id="302" r:id="rId50"/>
    <p:sldId id="303" r:id="rId51"/>
    <p:sldId id="304" r:id="rId52"/>
    <p:sldId id="305" r:id="rId53"/>
    <p:sldId id="317" r:id="rId54"/>
    <p:sldId id="318" r:id="rId55"/>
    <p:sldId id="319" r:id="rId56"/>
    <p:sldId id="320" r:id="rId57"/>
    <p:sldId id="306" r:id="rId58"/>
    <p:sldId id="307" r:id="rId59"/>
    <p:sldId id="308" r:id="rId60"/>
    <p:sldId id="309" r:id="rId61"/>
    <p:sldId id="310" r:id="rId62"/>
    <p:sldId id="321" r:id="rId63"/>
  </p:sldIdLst>
  <p:sldSz cx="9144000" cy="6858000" type="screen4x3"/>
  <p:notesSz cx="6858000" cy="9144000"/>
  <p:custDataLst>
    <p:tags r:id="rId66"/>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0"/>
    <a:srgbClr val="3366FF"/>
    <a:srgbClr val="008080"/>
    <a:srgbClr val="3369FF"/>
    <a:srgbClr val="3333FF"/>
    <a:srgbClr val="FFC69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snapToObjects="1">
      <p:cViewPr varScale="1">
        <p:scale>
          <a:sx n="68" d="100"/>
          <a:sy n="68" d="100"/>
        </p:scale>
        <p:origin x="240" y="72"/>
      </p:cViewPr>
      <p:guideLst>
        <p:guide orient="horz" pos="480"/>
        <p:guide pos="768"/>
      </p:guideLst>
    </p:cSldViewPr>
  </p:slideViewPr>
  <p:outlineViewPr>
    <p:cViewPr>
      <p:scale>
        <a:sx n="33" d="100"/>
        <a:sy n="33" d="100"/>
      </p:scale>
      <p:origin x="0" y="-4559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C749B069-002D-47D1-9C97-9FEC626DA675}"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A38BCB4-E0DF-4A04-90F2-9E7A229B34E4}" type="slidenum">
              <a:rPr lang="en-US" altLang="en-US"/>
              <a:pPr>
                <a:defRPr/>
              </a:pPr>
              <a:t>‹#›</a:t>
            </a:fld>
            <a:endParaRPr lang="en-US" altLang="en-US"/>
          </a:p>
        </p:txBody>
      </p:sp>
    </p:spTree>
    <p:extLst>
      <p:ext uri="{BB962C8B-B14F-4D97-AF65-F5344CB8AC3E}">
        <p14:creationId xmlns:p14="http://schemas.microsoft.com/office/powerpoint/2010/main" val="843442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3CA848B-34EE-44BA-AF13-F75D87A06B5D}" type="datetime1">
              <a:rPr lang="en-US" altLang="en-US"/>
              <a:pPr>
                <a:defRPr/>
              </a:pPr>
              <a:t>8/1/2018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E14C232-0A85-42D2-B00A-69CE942EDCA2}" type="slidenum">
              <a:rPr lang="en-US" altLang="en-US"/>
              <a:pPr>
                <a:defRPr/>
              </a:pPr>
              <a:t>‹#›</a:t>
            </a:fld>
            <a:endParaRPr lang="en-US" altLang="en-US"/>
          </a:p>
        </p:txBody>
      </p:sp>
    </p:spTree>
    <p:extLst>
      <p:ext uri="{BB962C8B-B14F-4D97-AF65-F5344CB8AC3E}">
        <p14:creationId xmlns:p14="http://schemas.microsoft.com/office/powerpoint/2010/main" val="426703366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8350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40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0534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246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41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95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2921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3651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6996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27501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4918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61228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736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7507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4805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950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4764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616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04404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4429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77323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303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729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026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561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6769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919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4084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45473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54429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9441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99357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74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0860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9353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00387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029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1363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1759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117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1563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8870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3856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11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4016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4801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60898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5055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1364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073008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8150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13981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0064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98008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233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38411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8883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8197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4640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8064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2742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1002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2398790-C312-4568-8515-4C6EABD94902}"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6AA5B0-30A4-48E1-9554-4B475A3D502F}" type="slidenum">
              <a:rPr lang="en-US" altLang="en-US"/>
              <a:pPr>
                <a:defRPr/>
              </a:pPr>
              <a:t>‹#›</a:t>
            </a:fld>
            <a:endParaRPr lang="en-US" altLang="en-US"/>
          </a:p>
        </p:txBody>
      </p:sp>
    </p:spTree>
    <p:extLst>
      <p:ext uri="{BB962C8B-B14F-4D97-AF65-F5344CB8AC3E}">
        <p14:creationId xmlns:p14="http://schemas.microsoft.com/office/powerpoint/2010/main" val="42429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89F474-9A12-4C16-A2E0-8FCDEC98A554}"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B01E93C-1A39-49A5-A247-DB2492F69627}" type="slidenum">
              <a:rPr lang="en-US" altLang="en-US"/>
              <a:pPr>
                <a:defRPr/>
              </a:pPr>
              <a:t>‹#›</a:t>
            </a:fld>
            <a:endParaRPr lang="en-US" altLang="en-US"/>
          </a:p>
        </p:txBody>
      </p:sp>
    </p:spTree>
    <p:extLst>
      <p:ext uri="{BB962C8B-B14F-4D97-AF65-F5344CB8AC3E}">
        <p14:creationId xmlns:p14="http://schemas.microsoft.com/office/powerpoint/2010/main" val="125924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533400" y="1371600"/>
            <a:ext cx="23622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sp>
        <p:nvSpPr>
          <p:cNvPr id="11" name="Content Placeholder 10"/>
          <p:cNvSpPr>
            <a:spLocks noGrp="1"/>
          </p:cNvSpPr>
          <p:nvPr>
            <p:ph sz="quarter" idx="11"/>
          </p:nvPr>
        </p:nvSpPr>
        <p:spPr>
          <a:xfrm>
            <a:off x="3810000" y="1676400"/>
            <a:ext cx="31242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2"/>
          </p:nvPr>
        </p:nvSpPr>
        <p:spPr>
          <a:xfrm>
            <a:off x="1371600" y="3124200"/>
            <a:ext cx="44958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d Ba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pic>
        <p:nvPicPr>
          <p:cNvPr id="14" name="MH Tagline" descr="Tagline: Because learning changes everythi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bwMode="auto">
          <a:xfrm>
            <a:off x="325654" y="6586854"/>
            <a:ext cx="8488413" cy="15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indent="0" algn="ctr" defTabSz="457200" rtl="0" eaLnBrk="0" fontAlgn="base" latinLnBrk="0" hangingPunct="0">
              <a:lnSpc>
                <a:spcPct val="100000"/>
              </a:lnSpc>
              <a:spcBef>
                <a:spcPct val="0"/>
              </a:spcBef>
              <a:spcAft>
                <a:spcPct val="0"/>
              </a:spcAft>
              <a:buClr>
                <a:schemeClr val="tx1"/>
              </a:buClr>
              <a:buSzTx/>
              <a:buFontTx/>
              <a:buNone/>
              <a:tabLst/>
              <a:defRPr/>
            </a:pPr>
            <a:r>
              <a:rPr lang="en-US" altLang="en-US" sz="1000" i="1" kern="1200" dirty="0">
                <a:solidFill>
                  <a:schemeClr val="tx1"/>
                </a:solidFill>
                <a:latin typeface="Arial" charset="0"/>
                <a:ea typeface="MS PGothic" pitchFamily="34" charset="-128"/>
                <a:cs typeface="MS PGothic" pitchFamily="34" charset="-128"/>
              </a:rPr>
              <a:t>Copyright © McGraw-Hill Education. All rights reserved. No reproduction or distribution without the prior written consent of McGraw-Hill Education.</a:t>
            </a:r>
          </a:p>
        </p:txBody>
      </p:sp>
      <p:sp>
        <p:nvSpPr>
          <p:cNvPr id="3" name="Content Placeholder 2">
            <a:extLst>
              <a:ext uri="{FF2B5EF4-FFF2-40B4-BE49-F238E27FC236}">
                <a16:creationId xmlns:a16="http://schemas.microsoft.com/office/drawing/2014/main" id="{CE0AA418-E487-43FF-AF62-0925D6B37D2F}"/>
              </a:ext>
            </a:extLst>
          </p:cNvPr>
          <p:cNvSpPr>
            <a:spLocks noGrp="1"/>
          </p:cNvSpPr>
          <p:nvPr>
            <p:ph sz="quarter" idx="13"/>
          </p:nvPr>
        </p:nvSpPr>
        <p:spPr>
          <a:xfrm>
            <a:off x="325438" y="4648200"/>
            <a:ext cx="1350962" cy="102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90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843A76-4DCC-478E-ADE1-C48254B4E0C5}"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DFC1B8-E8E7-4D59-AF13-3F19FB485657}" type="slidenum">
              <a:rPr lang="en-US" altLang="en-US"/>
              <a:pPr>
                <a:defRPr/>
              </a:pPr>
              <a:t>‹#›</a:t>
            </a:fld>
            <a:endParaRPr lang="en-US" altLang="en-US"/>
          </a:p>
        </p:txBody>
      </p:sp>
    </p:spTree>
    <p:extLst>
      <p:ext uri="{BB962C8B-B14F-4D97-AF65-F5344CB8AC3E}">
        <p14:creationId xmlns:p14="http://schemas.microsoft.com/office/powerpoint/2010/main" val="181768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6D8538-5C03-418B-8B72-F91AA1777B2F}"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9B6732B-33F3-40CF-86A4-A0287A10AC22}" type="slidenum">
              <a:rPr lang="en-US" altLang="en-US"/>
              <a:pPr>
                <a:defRPr/>
              </a:pPr>
              <a:t>‹#›</a:t>
            </a:fld>
            <a:endParaRPr lang="en-US" altLang="en-US"/>
          </a:p>
        </p:txBody>
      </p:sp>
    </p:spTree>
    <p:extLst>
      <p:ext uri="{BB962C8B-B14F-4D97-AF65-F5344CB8AC3E}">
        <p14:creationId xmlns:p14="http://schemas.microsoft.com/office/powerpoint/2010/main" val="178403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A94420F-9F7C-4F75-BB3E-2345DD0D1000}"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EC2A12-498C-43C4-8CBC-0C28DAC0EE94}" type="slidenum">
              <a:rPr lang="en-US" altLang="en-US"/>
              <a:pPr>
                <a:defRPr/>
              </a:pPr>
              <a:t>‹#›</a:t>
            </a:fld>
            <a:endParaRPr lang="en-US" altLang="en-US"/>
          </a:p>
        </p:txBody>
      </p:sp>
    </p:spTree>
    <p:extLst>
      <p:ext uri="{BB962C8B-B14F-4D97-AF65-F5344CB8AC3E}">
        <p14:creationId xmlns:p14="http://schemas.microsoft.com/office/powerpoint/2010/main" val="1990405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57C0872-7A42-4688-AD87-90F2490E71DA}"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E82419-1B6C-4E7D-8389-83D574B4008D}" type="slidenum">
              <a:rPr lang="en-US" altLang="en-US"/>
              <a:pPr>
                <a:defRPr/>
              </a:pPr>
              <a:t>‹#›</a:t>
            </a:fld>
            <a:endParaRPr lang="en-US" altLang="en-US"/>
          </a:p>
        </p:txBody>
      </p:sp>
    </p:spTree>
    <p:extLst>
      <p:ext uri="{BB962C8B-B14F-4D97-AF65-F5344CB8AC3E}">
        <p14:creationId xmlns:p14="http://schemas.microsoft.com/office/powerpoint/2010/main" val="192333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bwMode="auto">
          <a:xfrm>
            <a:off x="7172740" y="6248400"/>
            <a:ext cx="152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indent="0" algn="r" defTabSz="457200" rtl="0" eaLnBrk="1" fontAlgn="base" latinLnBrk="0" hangingPunct="1">
              <a:lnSpc>
                <a:spcPct val="100000"/>
              </a:lnSpc>
              <a:spcBef>
                <a:spcPct val="0"/>
              </a:spcBef>
              <a:spcAft>
                <a:spcPct val="0"/>
              </a:spcAft>
              <a:buClr>
                <a:schemeClr val="tx1"/>
              </a:buClr>
              <a:buSzTx/>
              <a:buFontTx/>
              <a:buNone/>
              <a:tabLst/>
              <a:defRPr/>
            </a:pPr>
            <a:fld id="{28E66FCE-76D1-4A65-8B76-290EB65E31AD}" type="slidenum">
              <a:rPr lang="en-US" altLang="en-US" sz="1400" kern="1200" smtClean="0">
                <a:solidFill>
                  <a:srgbClr val="898989"/>
                </a:solidFill>
                <a:latin typeface="Calibri" pitchFamily="34" charset="0"/>
                <a:ea typeface="MS PGothic" pitchFamily="34" charset="-128"/>
                <a:cs typeface="+mn-cs"/>
              </a:rPr>
              <a:pPr marL="0" marR="0" indent="0" algn="r" defTabSz="457200" rtl="0" eaLnBrk="1" fontAlgn="base" latinLnBrk="0" hangingPunct="1">
                <a:lnSpc>
                  <a:spcPct val="100000"/>
                </a:lnSpc>
                <a:spcBef>
                  <a:spcPct val="0"/>
                </a:spcBef>
                <a:spcAft>
                  <a:spcPct val="0"/>
                </a:spcAft>
                <a:buClr>
                  <a:schemeClr val="tx1"/>
                </a:buClr>
                <a:buSzTx/>
                <a:buFontTx/>
                <a:buNone/>
                <a:tabLst/>
                <a:defRPr/>
              </a:pPr>
              <a:t>‹#›</a:t>
            </a:fld>
            <a:endParaRPr lang="en-US" altLang="en-US" sz="1400" kern="1200" dirty="0">
              <a:solidFill>
                <a:srgbClr val="898989"/>
              </a:solidFill>
              <a:latin typeface="Calibri" pitchFamily="34" charset="0"/>
              <a:ea typeface="MS PGothic" pitchFamily="34" charset="-128"/>
              <a:cs typeface="+mn-cs"/>
            </a:endParaRPr>
          </a:p>
        </p:txBody>
      </p:sp>
      <p:sp>
        <p:nvSpPr>
          <p:cNvPr id="10" name="Content Placeholder 9"/>
          <p:cNvSpPr>
            <a:spLocks noGrp="1"/>
          </p:cNvSpPr>
          <p:nvPr>
            <p:ph sz="quarter" idx="10"/>
          </p:nvPr>
        </p:nvSpPr>
        <p:spPr>
          <a:xfrm>
            <a:off x="609600" y="2286000"/>
            <a:ext cx="38100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5105400" y="2286000"/>
            <a:ext cx="2895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3733800" y="5410200"/>
            <a:ext cx="2133600" cy="114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able Placeholder 15"/>
          <p:cNvSpPr>
            <a:spLocks noGrp="1"/>
          </p:cNvSpPr>
          <p:nvPr>
            <p:ph type="tbl" sz="quarter" idx="13"/>
          </p:nvPr>
        </p:nvSpPr>
        <p:spPr>
          <a:xfrm>
            <a:off x="457200" y="5181600"/>
            <a:ext cx="3200400" cy="1295400"/>
          </a:xfrm>
        </p:spPr>
        <p:txBody>
          <a:bodyPr/>
          <a:lstStyle/>
          <a:p>
            <a:endParaRPr lang="en-GB"/>
          </a:p>
        </p:txBody>
      </p:sp>
      <p:sp>
        <p:nvSpPr>
          <p:cNvPr id="18" name="Content Placeholder 17"/>
          <p:cNvSpPr>
            <a:spLocks noGrp="1"/>
          </p:cNvSpPr>
          <p:nvPr>
            <p:ph sz="quarter" idx="14"/>
          </p:nvPr>
        </p:nvSpPr>
        <p:spPr>
          <a:xfrm>
            <a:off x="609600" y="1417638"/>
            <a:ext cx="1752600" cy="487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5"/>
          </p:nvPr>
        </p:nvSpPr>
        <p:spPr>
          <a:xfrm>
            <a:off x="2667000" y="1417638"/>
            <a:ext cx="2057400" cy="71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6"/>
          </p:nvPr>
        </p:nvSpPr>
        <p:spPr>
          <a:xfrm>
            <a:off x="5105400" y="1417638"/>
            <a:ext cx="2895600" cy="71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17"/>
          </p:nvPr>
        </p:nvSpPr>
        <p:spPr>
          <a:xfrm>
            <a:off x="5257800" y="4267200"/>
            <a:ext cx="23622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8"/>
          </p:nvPr>
        </p:nvSpPr>
        <p:spPr>
          <a:xfrm>
            <a:off x="8305800" y="4038600"/>
            <a:ext cx="1066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9"/>
          </p:nvPr>
        </p:nvSpPr>
        <p:spPr>
          <a:xfrm>
            <a:off x="457200" y="1676400"/>
            <a:ext cx="13716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20"/>
          </p:nvPr>
        </p:nvSpPr>
        <p:spPr>
          <a:xfrm>
            <a:off x="2133600" y="1676400"/>
            <a:ext cx="11430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21"/>
          </p:nvPr>
        </p:nvSpPr>
        <p:spPr>
          <a:xfrm>
            <a:off x="3657600" y="1676400"/>
            <a:ext cx="12192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22"/>
          </p:nvPr>
        </p:nvSpPr>
        <p:spPr>
          <a:xfrm>
            <a:off x="5105400" y="1676400"/>
            <a:ext cx="11430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3"/>
          </p:nvPr>
        </p:nvSpPr>
        <p:spPr>
          <a:xfrm>
            <a:off x="6553200" y="1676400"/>
            <a:ext cx="1066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4"/>
          </p:nvPr>
        </p:nvSpPr>
        <p:spPr>
          <a:xfrm>
            <a:off x="7848600" y="1676400"/>
            <a:ext cx="12192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14FB15F-42C1-4A57-86DF-9EF962AF3876}"/>
              </a:ext>
            </a:extLst>
          </p:cNvPr>
          <p:cNvSpPr>
            <a:spLocks noGrp="1"/>
          </p:cNvSpPr>
          <p:nvPr>
            <p:ph sz="quarter" idx="25"/>
          </p:nvPr>
        </p:nvSpPr>
        <p:spPr>
          <a:xfrm>
            <a:off x="-228600" y="4419600"/>
            <a:ext cx="8382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4981E29-84C8-4096-A3A7-0FE2B3E7BDE4}"/>
              </a:ext>
            </a:extLst>
          </p:cNvPr>
          <p:cNvSpPr>
            <a:spLocks noGrp="1"/>
          </p:cNvSpPr>
          <p:nvPr>
            <p:ph sz="quarter" idx="26"/>
          </p:nvPr>
        </p:nvSpPr>
        <p:spPr>
          <a:xfrm>
            <a:off x="304800" y="3657600"/>
            <a:ext cx="6858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05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bwMode="auto">
          <a:xfrm>
            <a:off x="7172740" y="6248400"/>
            <a:ext cx="152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indent="0" algn="r" defTabSz="457200" rtl="0" eaLnBrk="1" fontAlgn="base" latinLnBrk="0" hangingPunct="1">
              <a:lnSpc>
                <a:spcPct val="100000"/>
              </a:lnSpc>
              <a:spcBef>
                <a:spcPct val="0"/>
              </a:spcBef>
              <a:spcAft>
                <a:spcPct val="0"/>
              </a:spcAft>
              <a:buClr>
                <a:schemeClr val="tx1"/>
              </a:buClr>
              <a:buSzTx/>
              <a:buFontTx/>
              <a:buNone/>
              <a:tabLst/>
              <a:defRPr/>
            </a:pPr>
            <a:fld id="{28E66FCE-76D1-4A65-8B76-290EB65E31AD}" type="slidenum">
              <a:rPr lang="en-US" altLang="en-US" sz="1400" kern="1200" smtClean="0">
                <a:solidFill>
                  <a:srgbClr val="898989"/>
                </a:solidFill>
                <a:latin typeface="Calibri" pitchFamily="34" charset="0"/>
                <a:ea typeface="MS PGothic" pitchFamily="34" charset="-128"/>
                <a:cs typeface="+mn-cs"/>
              </a:rPr>
              <a:pPr marL="0" marR="0" indent="0" algn="r" defTabSz="457200" rtl="0" eaLnBrk="1" fontAlgn="base" latinLnBrk="0" hangingPunct="1">
                <a:lnSpc>
                  <a:spcPct val="100000"/>
                </a:lnSpc>
                <a:spcBef>
                  <a:spcPct val="0"/>
                </a:spcBef>
                <a:spcAft>
                  <a:spcPct val="0"/>
                </a:spcAft>
                <a:buClr>
                  <a:schemeClr val="tx1"/>
                </a:buClr>
                <a:buSzTx/>
                <a:buFontTx/>
                <a:buNone/>
                <a:tabLst/>
                <a:defRPr/>
              </a:pPr>
              <a:t>‹#›</a:t>
            </a:fld>
            <a:endParaRPr lang="en-US" altLang="en-US" sz="1400" kern="1200" dirty="0">
              <a:solidFill>
                <a:srgbClr val="898989"/>
              </a:solidFill>
              <a:latin typeface="Calibri" pitchFamily="34" charset="0"/>
              <a:ea typeface="MS PGothic" pitchFamily="34" charset="-128"/>
              <a:cs typeface="+mn-cs"/>
            </a:endParaRPr>
          </a:p>
        </p:txBody>
      </p:sp>
      <p:sp>
        <p:nvSpPr>
          <p:cNvPr id="11" name="AutoShape 3"/>
          <p:cNvSpPr>
            <a:spLocks noChangeArrowheads="1"/>
          </p:cNvSpPr>
          <p:nvPr userDrawn="1"/>
        </p:nvSpPr>
        <p:spPr bwMode="auto">
          <a:xfrm>
            <a:off x="973138" y="1471613"/>
            <a:ext cx="7197725" cy="91916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Name 2</a:t>
            </a:r>
            <a:r>
              <a:rPr lang="en-US" sz="2400" b="1" baseline="30000" dirty="0">
                <a:solidFill>
                  <a:srgbClr val="008080"/>
                </a:solidFill>
              </a:rPr>
              <a:t>o</a:t>
            </a:r>
            <a:r>
              <a:rPr lang="en-US" sz="2400" b="1" dirty="0">
                <a:solidFill>
                  <a:srgbClr val="008080"/>
                </a:solidFill>
              </a:rPr>
              <a:t> and 3</a:t>
            </a:r>
            <a:r>
              <a:rPr lang="en-US" sz="2400" b="1" baseline="30000" dirty="0">
                <a:solidFill>
                  <a:srgbClr val="008080"/>
                </a:solidFill>
              </a:rPr>
              <a:t>o</a:t>
            </a:r>
            <a:r>
              <a:rPr lang="en-US" sz="2400" b="1" dirty="0">
                <a:solidFill>
                  <a:srgbClr val="008080"/>
                </a:solidFill>
              </a:rPr>
              <a:t> Amines with Different </a:t>
            </a:r>
          </a:p>
          <a:p>
            <a:pPr algn="ctr" eaLnBrk="1" hangingPunct="1">
              <a:defRPr/>
            </a:pPr>
            <a:r>
              <a:rPr lang="en-US" sz="2400" b="1" dirty="0">
                <a:solidFill>
                  <a:srgbClr val="008080"/>
                </a:solidFill>
              </a:rPr>
              <a:t>Alkyl Groups</a:t>
            </a:r>
          </a:p>
        </p:txBody>
      </p:sp>
      <p:sp>
        <p:nvSpPr>
          <p:cNvPr id="13" name="AutoShape 3"/>
          <p:cNvSpPr>
            <a:spLocks noChangeArrowheads="1"/>
          </p:cNvSpPr>
          <p:nvPr userDrawn="1"/>
        </p:nvSpPr>
        <p:spPr bwMode="auto">
          <a:xfrm>
            <a:off x="869950" y="26670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Step [2]</a:t>
            </a:r>
          </a:p>
        </p:txBody>
      </p:sp>
      <p:sp>
        <p:nvSpPr>
          <p:cNvPr id="15" name="Rectangle 14"/>
          <p:cNvSpPr>
            <a:spLocks noChangeArrowheads="1"/>
          </p:cNvSpPr>
          <p:nvPr userDrawn="1"/>
        </p:nvSpPr>
        <p:spPr bwMode="auto">
          <a:xfrm>
            <a:off x="1160463" y="4267200"/>
            <a:ext cx="4249737" cy="635000"/>
          </a:xfrm>
          <a:prstGeom prst="rect">
            <a:avLst/>
          </a:prstGeom>
          <a:noFill/>
          <a:ln w="12700">
            <a:solidFill>
              <a:schemeClr val="tx1"/>
            </a:solidFill>
            <a:round/>
            <a:headEnd/>
            <a:tailEnd/>
          </a:ln>
          <a:effectLst>
            <a:outerShdw blurRad="63500" dist="107822" dir="2700000"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defRPr/>
            </a:pPr>
            <a:endParaRPr lang="en-US" altLang="en-US" sz="1800" b="1">
              <a:solidFill>
                <a:srgbClr val="FFFFFF"/>
              </a:solidFill>
            </a:endParaRPr>
          </a:p>
        </p:txBody>
      </p:sp>
      <p:sp>
        <p:nvSpPr>
          <p:cNvPr id="4" name="Content Placeholder 3"/>
          <p:cNvSpPr>
            <a:spLocks noGrp="1"/>
          </p:cNvSpPr>
          <p:nvPr>
            <p:ph sz="quarter" idx="10"/>
          </p:nvPr>
        </p:nvSpPr>
        <p:spPr>
          <a:xfrm>
            <a:off x="1160463" y="1600200"/>
            <a:ext cx="7010400" cy="79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973138" y="2667000"/>
            <a:ext cx="124777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2"/>
          </p:nvPr>
        </p:nvSpPr>
        <p:spPr>
          <a:xfrm>
            <a:off x="2667000" y="2667000"/>
            <a:ext cx="5715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3"/>
          </p:nvPr>
        </p:nvSpPr>
        <p:spPr>
          <a:xfrm>
            <a:off x="1160463" y="3733800"/>
            <a:ext cx="1506537"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4"/>
          </p:nvPr>
        </p:nvSpPr>
        <p:spPr>
          <a:xfrm>
            <a:off x="1447800" y="4419600"/>
            <a:ext cx="3733800" cy="48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5"/>
          </p:nvPr>
        </p:nvSpPr>
        <p:spPr>
          <a:xfrm>
            <a:off x="5562600" y="4267200"/>
            <a:ext cx="33528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5BE1EBE0-68E9-42B2-B404-EBF7C1178A3F}"/>
              </a:ext>
            </a:extLst>
          </p:cNvPr>
          <p:cNvSpPr>
            <a:spLocks noGrp="1"/>
          </p:cNvSpPr>
          <p:nvPr>
            <p:ph sz="quarter" idx="16" hasCustomPrompt="1"/>
          </p:nvPr>
        </p:nvSpPr>
        <p:spPr>
          <a:xfrm>
            <a:off x="2819400" y="2133600"/>
            <a:ext cx="2667000" cy="1219200"/>
          </a:xfrm>
        </p:spPr>
        <p:txBody>
          <a:bodyPr/>
          <a:lstStyle>
            <a:lvl1pPr>
              <a:defRPr/>
            </a:lvl1pPr>
          </a:lstStyle>
          <a:p>
            <a:pPr lvl="0"/>
            <a:r>
              <a:rPr lang="en-US" dirty="0" err="1"/>
              <a:t>aaa</a:t>
            </a:r>
            <a:endParaRPr lang="en-US" dirty="0"/>
          </a:p>
        </p:txBody>
      </p:sp>
      <p:sp>
        <p:nvSpPr>
          <p:cNvPr id="16" name="Content Placeholder 4">
            <a:extLst>
              <a:ext uri="{FF2B5EF4-FFF2-40B4-BE49-F238E27FC236}">
                <a16:creationId xmlns:a16="http://schemas.microsoft.com/office/drawing/2014/main" id="{A868C13D-DC28-4C86-BB70-68EF8AB91804}"/>
              </a:ext>
            </a:extLst>
          </p:cNvPr>
          <p:cNvSpPr>
            <a:spLocks noGrp="1"/>
          </p:cNvSpPr>
          <p:nvPr>
            <p:ph sz="quarter" idx="17" hasCustomPrompt="1"/>
          </p:nvPr>
        </p:nvSpPr>
        <p:spPr>
          <a:xfrm>
            <a:off x="2971800" y="2286000"/>
            <a:ext cx="2667000" cy="1219200"/>
          </a:xfrm>
        </p:spPr>
        <p:txBody>
          <a:bodyPr/>
          <a:lstStyle>
            <a:lvl1pPr>
              <a:defRPr/>
            </a:lvl1pPr>
          </a:lstStyle>
          <a:p>
            <a:pPr lvl="0"/>
            <a:r>
              <a:rPr lang="en-US" dirty="0" err="1"/>
              <a:t>aaa</a:t>
            </a:r>
            <a:endParaRPr lang="en-US" dirty="0"/>
          </a:p>
        </p:txBody>
      </p:sp>
      <p:sp>
        <p:nvSpPr>
          <p:cNvPr id="18" name="Content Placeholder 4">
            <a:extLst>
              <a:ext uri="{FF2B5EF4-FFF2-40B4-BE49-F238E27FC236}">
                <a16:creationId xmlns:a16="http://schemas.microsoft.com/office/drawing/2014/main" id="{6D2B3C98-0FD2-4CC2-8903-60928FA33B67}"/>
              </a:ext>
            </a:extLst>
          </p:cNvPr>
          <p:cNvSpPr>
            <a:spLocks noGrp="1"/>
          </p:cNvSpPr>
          <p:nvPr>
            <p:ph sz="quarter" idx="18" hasCustomPrompt="1"/>
          </p:nvPr>
        </p:nvSpPr>
        <p:spPr>
          <a:xfrm>
            <a:off x="3124200" y="2438400"/>
            <a:ext cx="2667000" cy="1219200"/>
          </a:xfrm>
        </p:spPr>
        <p:txBody>
          <a:bodyPr/>
          <a:lstStyle>
            <a:lvl1pPr>
              <a:defRPr/>
            </a:lvl1pPr>
          </a:lstStyle>
          <a:p>
            <a:pPr lvl="0"/>
            <a:r>
              <a:rPr lang="en-US" dirty="0" err="1"/>
              <a:t>aaa</a:t>
            </a:r>
            <a:endParaRPr lang="en-US" dirty="0"/>
          </a:p>
        </p:txBody>
      </p:sp>
      <p:sp>
        <p:nvSpPr>
          <p:cNvPr id="20" name="Content Placeholder 4">
            <a:extLst>
              <a:ext uri="{FF2B5EF4-FFF2-40B4-BE49-F238E27FC236}">
                <a16:creationId xmlns:a16="http://schemas.microsoft.com/office/drawing/2014/main" id="{8630ABA9-C2DD-4EF9-B99A-A0781C2FC751}"/>
              </a:ext>
            </a:extLst>
          </p:cNvPr>
          <p:cNvSpPr>
            <a:spLocks noGrp="1"/>
          </p:cNvSpPr>
          <p:nvPr>
            <p:ph sz="quarter" idx="19" hasCustomPrompt="1"/>
          </p:nvPr>
        </p:nvSpPr>
        <p:spPr>
          <a:xfrm>
            <a:off x="3276600" y="2590800"/>
            <a:ext cx="2667000" cy="1219200"/>
          </a:xfrm>
        </p:spPr>
        <p:txBody>
          <a:bodyPr/>
          <a:lstStyle>
            <a:lvl1pPr>
              <a:defRPr/>
            </a:lvl1pPr>
          </a:lstStyle>
          <a:p>
            <a:pPr lvl="0"/>
            <a:r>
              <a:rPr lang="en-US" dirty="0" err="1"/>
              <a:t>aaa</a:t>
            </a:r>
            <a:endParaRPr lang="en-US" dirty="0"/>
          </a:p>
        </p:txBody>
      </p:sp>
    </p:spTree>
    <p:extLst>
      <p:ext uri="{BB962C8B-B14F-4D97-AF65-F5344CB8AC3E}">
        <p14:creationId xmlns:p14="http://schemas.microsoft.com/office/powerpoint/2010/main" val="27976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bwMode="auto">
          <a:xfrm>
            <a:off x="7172740" y="6248400"/>
            <a:ext cx="152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indent="0" algn="r" defTabSz="457200" rtl="0" eaLnBrk="1" fontAlgn="base" latinLnBrk="0" hangingPunct="1">
              <a:lnSpc>
                <a:spcPct val="100000"/>
              </a:lnSpc>
              <a:spcBef>
                <a:spcPct val="0"/>
              </a:spcBef>
              <a:spcAft>
                <a:spcPct val="0"/>
              </a:spcAft>
              <a:buClr>
                <a:schemeClr val="tx1"/>
              </a:buClr>
              <a:buSzTx/>
              <a:buFontTx/>
              <a:buNone/>
              <a:tabLst/>
              <a:defRPr/>
            </a:pPr>
            <a:fld id="{28E66FCE-76D1-4A65-8B76-290EB65E31AD}" type="slidenum">
              <a:rPr lang="en-US" altLang="en-US" sz="1400" kern="1200" smtClean="0">
                <a:solidFill>
                  <a:srgbClr val="898989"/>
                </a:solidFill>
                <a:latin typeface="Calibri" pitchFamily="34" charset="0"/>
                <a:ea typeface="MS PGothic" pitchFamily="34" charset="-128"/>
                <a:cs typeface="+mn-cs"/>
              </a:rPr>
              <a:pPr marL="0" marR="0" indent="0" algn="r" defTabSz="457200" rtl="0" eaLnBrk="1" fontAlgn="base" latinLnBrk="0" hangingPunct="1">
                <a:lnSpc>
                  <a:spcPct val="100000"/>
                </a:lnSpc>
                <a:spcBef>
                  <a:spcPct val="0"/>
                </a:spcBef>
                <a:spcAft>
                  <a:spcPct val="0"/>
                </a:spcAft>
                <a:buClr>
                  <a:schemeClr val="tx1"/>
                </a:buClr>
                <a:buSzTx/>
                <a:buFontTx/>
                <a:buNone/>
                <a:tabLst/>
                <a:defRPr/>
              </a:pPr>
              <a:t>‹#›</a:t>
            </a:fld>
            <a:endParaRPr lang="en-US" altLang="en-US" sz="1400" kern="1200" dirty="0">
              <a:solidFill>
                <a:srgbClr val="898989"/>
              </a:solidFill>
              <a:latin typeface="Calibri" pitchFamily="34" charset="0"/>
              <a:ea typeface="MS PGothic" pitchFamily="34" charset="-128"/>
              <a:cs typeface="+mn-cs"/>
            </a:endParaRPr>
          </a:p>
        </p:txBody>
      </p:sp>
      <p:sp>
        <p:nvSpPr>
          <p:cNvPr id="8" name="AutoShape 3"/>
          <p:cNvSpPr>
            <a:spLocks noChangeArrowheads="1"/>
          </p:cNvSpPr>
          <p:nvPr userDrawn="1"/>
        </p:nvSpPr>
        <p:spPr bwMode="auto">
          <a:xfrm>
            <a:off x="973138" y="1471613"/>
            <a:ext cx="7197725" cy="91916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Name 2</a:t>
            </a:r>
            <a:r>
              <a:rPr lang="en-US" sz="2400" b="1" baseline="30000" dirty="0">
                <a:solidFill>
                  <a:srgbClr val="008080"/>
                </a:solidFill>
              </a:rPr>
              <a:t>o</a:t>
            </a:r>
            <a:r>
              <a:rPr lang="en-US" sz="2400" b="1" dirty="0">
                <a:solidFill>
                  <a:srgbClr val="008080"/>
                </a:solidFill>
              </a:rPr>
              <a:t> and 3</a:t>
            </a:r>
            <a:r>
              <a:rPr lang="en-US" sz="2400" b="1" baseline="30000" dirty="0">
                <a:solidFill>
                  <a:srgbClr val="008080"/>
                </a:solidFill>
              </a:rPr>
              <a:t>o</a:t>
            </a:r>
            <a:r>
              <a:rPr lang="en-US" sz="2400" b="1" dirty="0">
                <a:solidFill>
                  <a:srgbClr val="008080"/>
                </a:solidFill>
              </a:rPr>
              <a:t> Amines with Different </a:t>
            </a:r>
          </a:p>
          <a:p>
            <a:pPr algn="ctr" eaLnBrk="1" hangingPunct="1">
              <a:defRPr/>
            </a:pPr>
            <a:r>
              <a:rPr lang="en-US" sz="2400" b="1" dirty="0">
                <a:solidFill>
                  <a:srgbClr val="008080"/>
                </a:solidFill>
              </a:rPr>
              <a:t>Alkyl Groups</a:t>
            </a:r>
          </a:p>
        </p:txBody>
      </p:sp>
      <p:sp>
        <p:nvSpPr>
          <p:cNvPr id="9" name="AutoShape 3"/>
          <p:cNvSpPr>
            <a:spLocks noChangeArrowheads="1"/>
          </p:cNvSpPr>
          <p:nvPr userDrawn="1"/>
        </p:nvSpPr>
        <p:spPr bwMode="auto">
          <a:xfrm>
            <a:off x="869950" y="26670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Step [1]</a:t>
            </a:r>
          </a:p>
        </p:txBody>
      </p:sp>
      <p:sp>
        <p:nvSpPr>
          <p:cNvPr id="4" name="Content Placeholder 3"/>
          <p:cNvSpPr>
            <a:spLocks noGrp="1"/>
          </p:cNvSpPr>
          <p:nvPr>
            <p:ph sz="quarter" idx="10"/>
          </p:nvPr>
        </p:nvSpPr>
        <p:spPr>
          <a:xfrm>
            <a:off x="2438400" y="2667000"/>
            <a:ext cx="53340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685800" y="3429000"/>
            <a:ext cx="2133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2"/>
          </p:nvPr>
        </p:nvSpPr>
        <p:spPr>
          <a:xfrm>
            <a:off x="3962400" y="3810000"/>
            <a:ext cx="3733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2667000" y="4495800"/>
            <a:ext cx="3581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4"/>
          </p:nvPr>
        </p:nvSpPr>
        <p:spPr>
          <a:xfrm>
            <a:off x="1676400" y="5562600"/>
            <a:ext cx="2286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55DFD2DF-297D-4CAB-A78A-AB281BF83A1D}"/>
              </a:ext>
            </a:extLst>
          </p:cNvPr>
          <p:cNvSpPr>
            <a:spLocks noGrp="1"/>
          </p:cNvSpPr>
          <p:nvPr>
            <p:ph sz="quarter" idx="15" hasCustomPrompt="1"/>
          </p:nvPr>
        </p:nvSpPr>
        <p:spPr>
          <a:xfrm>
            <a:off x="1752600" y="2286000"/>
            <a:ext cx="2590800" cy="762000"/>
          </a:xfrm>
        </p:spPr>
        <p:txBody>
          <a:bodyPr/>
          <a:lstStyle>
            <a:lvl1pPr>
              <a:defRPr/>
            </a:lvl1pPr>
          </a:lstStyle>
          <a:p>
            <a:pPr lvl="0"/>
            <a:r>
              <a:rPr lang="en-US" dirty="0" err="1"/>
              <a:t>aaaa</a:t>
            </a:r>
            <a:endParaRPr lang="en-US" dirty="0"/>
          </a:p>
        </p:txBody>
      </p:sp>
      <p:sp>
        <p:nvSpPr>
          <p:cNvPr id="14" name="Content Placeholder 4">
            <a:extLst>
              <a:ext uri="{FF2B5EF4-FFF2-40B4-BE49-F238E27FC236}">
                <a16:creationId xmlns:a16="http://schemas.microsoft.com/office/drawing/2014/main" id="{1E98F2A7-BBEA-4E6E-9FC9-E61EA3522E41}"/>
              </a:ext>
            </a:extLst>
          </p:cNvPr>
          <p:cNvSpPr>
            <a:spLocks noGrp="1"/>
          </p:cNvSpPr>
          <p:nvPr>
            <p:ph sz="quarter" idx="16" hasCustomPrompt="1"/>
          </p:nvPr>
        </p:nvSpPr>
        <p:spPr>
          <a:xfrm>
            <a:off x="1905000" y="2438400"/>
            <a:ext cx="2590800" cy="762000"/>
          </a:xfrm>
        </p:spPr>
        <p:txBody>
          <a:bodyPr/>
          <a:lstStyle>
            <a:lvl1pPr>
              <a:defRPr/>
            </a:lvl1pPr>
          </a:lstStyle>
          <a:p>
            <a:pPr lvl="0"/>
            <a:r>
              <a:rPr lang="en-US" dirty="0" err="1"/>
              <a:t>aaaa</a:t>
            </a:r>
            <a:endParaRPr lang="en-US" dirty="0"/>
          </a:p>
        </p:txBody>
      </p:sp>
      <p:sp>
        <p:nvSpPr>
          <p:cNvPr id="15" name="Content Placeholder 4">
            <a:extLst>
              <a:ext uri="{FF2B5EF4-FFF2-40B4-BE49-F238E27FC236}">
                <a16:creationId xmlns:a16="http://schemas.microsoft.com/office/drawing/2014/main" id="{625FD0E0-3C02-4C49-8BE0-F051BB247E15}"/>
              </a:ext>
            </a:extLst>
          </p:cNvPr>
          <p:cNvSpPr>
            <a:spLocks noGrp="1"/>
          </p:cNvSpPr>
          <p:nvPr>
            <p:ph sz="quarter" idx="17" hasCustomPrompt="1"/>
          </p:nvPr>
        </p:nvSpPr>
        <p:spPr>
          <a:xfrm>
            <a:off x="2057400" y="2590800"/>
            <a:ext cx="2590800" cy="762000"/>
          </a:xfrm>
        </p:spPr>
        <p:txBody>
          <a:bodyPr/>
          <a:lstStyle>
            <a:lvl1pPr>
              <a:defRPr/>
            </a:lvl1pPr>
          </a:lstStyle>
          <a:p>
            <a:pPr lvl="0"/>
            <a:r>
              <a:rPr lang="en-US" dirty="0" err="1"/>
              <a:t>aaaa</a:t>
            </a:r>
            <a:endParaRPr lang="en-US" dirty="0"/>
          </a:p>
        </p:txBody>
      </p:sp>
      <p:sp>
        <p:nvSpPr>
          <p:cNvPr id="17" name="Content Placeholder 4">
            <a:extLst>
              <a:ext uri="{FF2B5EF4-FFF2-40B4-BE49-F238E27FC236}">
                <a16:creationId xmlns:a16="http://schemas.microsoft.com/office/drawing/2014/main" id="{284ECDCE-D22C-4497-A6FD-6ECFAEB5F41B}"/>
              </a:ext>
            </a:extLst>
          </p:cNvPr>
          <p:cNvSpPr>
            <a:spLocks noGrp="1"/>
          </p:cNvSpPr>
          <p:nvPr>
            <p:ph sz="quarter" idx="18" hasCustomPrompt="1"/>
          </p:nvPr>
        </p:nvSpPr>
        <p:spPr>
          <a:xfrm>
            <a:off x="2209800" y="2743200"/>
            <a:ext cx="2590800" cy="762000"/>
          </a:xfrm>
        </p:spPr>
        <p:txBody>
          <a:bodyPr/>
          <a:lstStyle>
            <a:lvl1pPr>
              <a:defRPr/>
            </a:lvl1pPr>
          </a:lstStyle>
          <a:p>
            <a:pPr lvl="0"/>
            <a:r>
              <a:rPr lang="en-US" dirty="0" err="1"/>
              <a:t>aaaa</a:t>
            </a:r>
            <a:endParaRPr lang="en-US" dirty="0"/>
          </a:p>
        </p:txBody>
      </p:sp>
      <p:sp>
        <p:nvSpPr>
          <p:cNvPr id="19" name="Content Placeholder 4">
            <a:extLst>
              <a:ext uri="{FF2B5EF4-FFF2-40B4-BE49-F238E27FC236}">
                <a16:creationId xmlns:a16="http://schemas.microsoft.com/office/drawing/2014/main" id="{567B97E5-D7C2-424A-9004-82CAAFA80DB9}"/>
              </a:ext>
            </a:extLst>
          </p:cNvPr>
          <p:cNvSpPr>
            <a:spLocks noGrp="1"/>
          </p:cNvSpPr>
          <p:nvPr>
            <p:ph sz="quarter" idx="19" hasCustomPrompt="1"/>
          </p:nvPr>
        </p:nvSpPr>
        <p:spPr>
          <a:xfrm>
            <a:off x="2362200" y="2895600"/>
            <a:ext cx="2590800" cy="762000"/>
          </a:xfrm>
        </p:spPr>
        <p:txBody>
          <a:bodyPr/>
          <a:lstStyle>
            <a:lvl1pPr>
              <a:defRPr/>
            </a:lvl1pPr>
          </a:lstStyle>
          <a:p>
            <a:pPr lvl="0"/>
            <a:r>
              <a:rPr lang="en-US" dirty="0" err="1"/>
              <a:t>aaaa</a:t>
            </a:r>
            <a:endParaRPr lang="en-US" dirty="0"/>
          </a:p>
        </p:txBody>
      </p:sp>
    </p:spTree>
    <p:extLst>
      <p:ext uri="{BB962C8B-B14F-4D97-AF65-F5344CB8AC3E}">
        <p14:creationId xmlns:p14="http://schemas.microsoft.com/office/powerpoint/2010/main" val="35276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bwMode="auto">
          <a:xfrm>
            <a:off x="7172740" y="6248400"/>
            <a:ext cx="152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indent="0" algn="r" defTabSz="457200" rtl="0" eaLnBrk="1" fontAlgn="base" latinLnBrk="0" hangingPunct="1">
              <a:lnSpc>
                <a:spcPct val="100000"/>
              </a:lnSpc>
              <a:spcBef>
                <a:spcPct val="0"/>
              </a:spcBef>
              <a:spcAft>
                <a:spcPct val="0"/>
              </a:spcAft>
              <a:buClr>
                <a:schemeClr val="tx1"/>
              </a:buClr>
              <a:buSzTx/>
              <a:buFontTx/>
              <a:buNone/>
              <a:tabLst/>
              <a:defRPr/>
            </a:pPr>
            <a:fld id="{28E66FCE-76D1-4A65-8B76-290EB65E31AD}" type="slidenum">
              <a:rPr lang="en-US" altLang="en-US" sz="1400" kern="1200" smtClean="0">
                <a:solidFill>
                  <a:srgbClr val="898989"/>
                </a:solidFill>
                <a:latin typeface="Calibri" pitchFamily="34" charset="0"/>
                <a:ea typeface="MS PGothic" pitchFamily="34" charset="-128"/>
                <a:cs typeface="+mn-cs"/>
              </a:rPr>
              <a:pPr marL="0" marR="0" indent="0" algn="r" defTabSz="457200" rtl="0" eaLnBrk="1" fontAlgn="base" latinLnBrk="0" hangingPunct="1">
                <a:lnSpc>
                  <a:spcPct val="100000"/>
                </a:lnSpc>
                <a:spcBef>
                  <a:spcPct val="0"/>
                </a:spcBef>
                <a:spcAft>
                  <a:spcPct val="0"/>
                </a:spcAft>
                <a:buClr>
                  <a:schemeClr val="tx1"/>
                </a:buClr>
                <a:buSzTx/>
                <a:buFontTx/>
                <a:buNone/>
                <a:tabLst/>
                <a:defRPr/>
              </a:pPr>
              <a:t>‹#›</a:t>
            </a:fld>
            <a:endParaRPr lang="en-US" altLang="en-US" sz="1400" kern="1200" dirty="0">
              <a:solidFill>
                <a:srgbClr val="898989"/>
              </a:solidFill>
              <a:latin typeface="Calibri" pitchFamily="34" charset="0"/>
              <a:ea typeface="MS PGothic" pitchFamily="34" charset="-128"/>
              <a:cs typeface="+mn-cs"/>
            </a:endParaRPr>
          </a:p>
        </p:txBody>
      </p:sp>
      <p:sp>
        <p:nvSpPr>
          <p:cNvPr id="8" name="AutoShape 3"/>
          <p:cNvSpPr>
            <a:spLocks noChangeArrowheads="1"/>
          </p:cNvSpPr>
          <p:nvPr userDrawn="1"/>
        </p:nvSpPr>
        <p:spPr bwMode="auto">
          <a:xfrm>
            <a:off x="973138" y="1471613"/>
            <a:ext cx="7197725" cy="91916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Name 2</a:t>
            </a:r>
            <a:r>
              <a:rPr lang="en-US" sz="2400" b="1" baseline="30000" dirty="0">
                <a:solidFill>
                  <a:srgbClr val="008080"/>
                </a:solidFill>
              </a:rPr>
              <a:t>o</a:t>
            </a:r>
            <a:r>
              <a:rPr lang="en-US" sz="2400" b="1" dirty="0">
                <a:solidFill>
                  <a:srgbClr val="008080"/>
                </a:solidFill>
              </a:rPr>
              <a:t> and 3</a:t>
            </a:r>
            <a:r>
              <a:rPr lang="en-US" sz="2400" b="1" baseline="30000" dirty="0">
                <a:solidFill>
                  <a:srgbClr val="008080"/>
                </a:solidFill>
              </a:rPr>
              <a:t>o</a:t>
            </a:r>
            <a:r>
              <a:rPr lang="en-US" sz="2400" b="1" dirty="0">
                <a:solidFill>
                  <a:srgbClr val="008080"/>
                </a:solidFill>
              </a:rPr>
              <a:t> Amines with Different </a:t>
            </a:r>
          </a:p>
          <a:p>
            <a:pPr algn="ctr" eaLnBrk="1" hangingPunct="1">
              <a:defRPr/>
            </a:pPr>
            <a:r>
              <a:rPr lang="en-US" sz="2400" b="1" dirty="0">
                <a:solidFill>
                  <a:srgbClr val="008080"/>
                </a:solidFill>
              </a:rPr>
              <a:t>Alkyl Groups</a:t>
            </a:r>
          </a:p>
        </p:txBody>
      </p:sp>
      <p:sp>
        <p:nvSpPr>
          <p:cNvPr id="9" name="AutoShape 3"/>
          <p:cNvSpPr>
            <a:spLocks noChangeArrowheads="1"/>
          </p:cNvSpPr>
          <p:nvPr userDrawn="1"/>
        </p:nvSpPr>
        <p:spPr bwMode="auto">
          <a:xfrm>
            <a:off x="873125" y="2613025"/>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Example</a:t>
            </a:r>
          </a:p>
        </p:txBody>
      </p:sp>
      <p:sp>
        <p:nvSpPr>
          <p:cNvPr id="4" name="Content Placeholder 3"/>
          <p:cNvSpPr>
            <a:spLocks noGrp="1"/>
          </p:cNvSpPr>
          <p:nvPr>
            <p:ph sz="quarter" idx="10"/>
          </p:nvPr>
        </p:nvSpPr>
        <p:spPr>
          <a:xfrm>
            <a:off x="973138" y="3657600"/>
            <a:ext cx="2455862"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4114800" y="3505200"/>
            <a:ext cx="3057525"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2"/>
          </p:nvPr>
        </p:nvSpPr>
        <p:spPr>
          <a:xfrm>
            <a:off x="685800" y="4876800"/>
            <a:ext cx="2895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4419600" y="4953000"/>
            <a:ext cx="2438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EC98001E-520B-42BD-861A-272C21A03A42}"/>
              </a:ext>
            </a:extLst>
          </p:cNvPr>
          <p:cNvSpPr>
            <a:spLocks noGrp="1"/>
          </p:cNvSpPr>
          <p:nvPr>
            <p:ph sz="quarter" idx="14" hasCustomPrompt="1"/>
          </p:nvPr>
        </p:nvSpPr>
        <p:spPr>
          <a:xfrm>
            <a:off x="2667000" y="2514600"/>
            <a:ext cx="2455863" cy="561975"/>
          </a:xfrm>
        </p:spPr>
        <p:txBody>
          <a:bodyPr/>
          <a:lstStyle>
            <a:lvl1pPr>
              <a:defRPr/>
            </a:lvl1pPr>
          </a:lstStyle>
          <a:p>
            <a:pPr lvl="0"/>
            <a:r>
              <a:rPr lang="en-US" dirty="0" err="1"/>
              <a:t>aaa</a:t>
            </a:r>
            <a:endParaRPr lang="en-US" dirty="0"/>
          </a:p>
        </p:txBody>
      </p:sp>
      <p:sp>
        <p:nvSpPr>
          <p:cNvPr id="12" name="Content Placeholder 4">
            <a:extLst>
              <a:ext uri="{FF2B5EF4-FFF2-40B4-BE49-F238E27FC236}">
                <a16:creationId xmlns:a16="http://schemas.microsoft.com/office/drawing/2014/main" id="{0E9CE965-1D17-4CC9-B53A-A77610B72B36}"/>
              </a:ext>
            </a:extLst>
          </p:cNvPr>
          <p:cNvSpPr>
            <a:spLocks noGrp="1"/>
          </p:cNvSpPr>
          <p:nvPr>
            <p:ph sz="quarter" idx="15" hasCustomPrompt="1"/>
          </p:nvPr>
        </p:nvSpPr>
        <p:spPr>
          <a:xfrm>
            <a:off x="2819400" y="2667000"/>
            <a:ext cx="2455863" cy="561975"/>
          </a:xfrm>
        </p:spPr>
        <p:txBody>
          <a:bodyPr/>
          <a:lstStyle>
            <a:lvl1pPr>
              <a:defRPr/>
            </a:lvl1pPr>
          </a:lstStyle>
          <a:p>
            <a:pPr lvl="0"/>
            <a:r>
              <a:rPr lang="en-US" dirty="0" err="1"/>
              <a:t>aaa</a:t>
            </a:r>
            <a:endParaRPr lang="en-US" dirty="0"/>
          </a:p>
        </p:txBody>
      </p:sp>
      <p:sp>
        <p:nvSpPr>
          <p:cNvPr id="14" name="Content Placeholder 4">
            <a:extLst>
              <a:ext uri="{FF2B5EF4-FFF2-40B4-BE49-F238E27FC236}">
                <a16:creationId xmlns:a16="http://schemas.microsoft.com/office/drawing/2014/main" id="{3D7975C9-7064-4A8D-A095-75C423F6F4DD}"/>
              </a:ext>
            </a:extLst>
          </p:cNvPr>
          <p:cNvSpPr>
            <a:spLocks noGrp="1"/>
          </p:cNvSpPr>
          <p:nvPr>
            <p:ph sz="quarter" idx="16" hasCustomPrompt="1"/>
          </p:nvPr>
        </p:nvSpPr>
        <p:spPr>
          <a:xfrm>
            <a:off x="2971800" y="2819400"/>
            <a:ext cx="2455863" cy="561975"/>
          </a:xfrm>
        </p:spPr>
        <p:txBody>
          <a:bodyPr/>
          <a:lstStyle>
            <a:lvl1pPr>
              <a:defRPr/>
            </a:lvl1pPr>
          </a:lstStyle>
          <a:p>
            <a:pPr lvl="0"/>
            <a:r>
              <a:rPr lang="en-US" dirty="0" err="1"/>
              <a:t>aaa</a:t>
            </a:r>
            <a:endParaRPr lang="en-US" dirty="0"/>
          </a:p>
        </p:txBody>
      </p:sp>
      <p:sp>
        <p:nvSpPr>
          <p:cNvPr id="15" name="Content Placeholder 4">
            <a:extLst>
              <a:ext uri="{FF2B5EF4-FFF2-40B4-BE49-F238E27FC236}">
                <a16:creationId xmlns:a16="http://schemas.microsoft.com/office/drawing/2014/main" id="{E2E41B0F-B13E-4319-A87D-1D5ADCE1D710}"/>
              </a:ext>
            </a:extLst>
          </p:cNvPr>
          <p:cNvSpPr>
            <a:spLocks noGrp="1"/>
          </p:cNvSpPr>
          <p:nvPr>
            <p:ph sz="quarter" idx="17" hasCustomPrompt="1"/>
          </p:nvPr>
        </p:nvSpPr>
        <p:spPr>
          <a:xfrm>
            <a:off x="3124200" y="2971800"/>
            <a:ext cx="2455863" cy="561975"/>
          </a:xfrm>
        </p:spPr>
        <p:txBody>
          <a:bodyPr/>
          <a:lstStyle>
            <a:lvl1pPr>
              <a:defRPr/>
            </a:lvl1pPr>
          </a:lstStyle>
          <a:p>
            <a:pPr lvl="0"/>
            <a:r>
              <a:rPr lang="en-US" dirty="0" err="1"/>
              <a:t>aaa</a:t>
            </a:r>
            <a:endParaRPr lang="en-US" dirty="0"/>
          </a:p>
        </p:txBody>
      </p:sp>
      <p:sp>
        <p:nvSpPr>
          <p:cNvPr id="17" name="Content Placeholder 4">
            <a:extLst>
              <a:ext uri="{FF2B5EF4-FFF2-40B4-BE49-F238E27FC236}">
                <a16:creationId xmlns:a16="http://schemas.microsoft.com/office/drawing/2014/main" id="{EBF0A935-D045-4DE3-96F4-920D8B248CC6}"/>
              </a:ext>
            </a:extLst>
          </p:cNvPr>
          <p:cNvSpPr>
            <a:spLocks noGrp="1"/>
          </p:cNvSpPr>
          <p:nvPr>
            <p:ph sz="quarter" idx="18" hasCustomPrompt="1"/>
          </p:nvPr>
        </p:nvSpPr>
        <p:spPr>
          <a:xfrm>
            <a:off x="3276600" y="3124200"/>
            <a:ext cx="2455863" cy="561975"/>
          </a:xfrm>
        </p:spPr>
        <p:txBody>
          <a:bodyPr/>
          <a:lstStyle>
            <a:lvl1pPr>
              <a:defRPr/>
            </a:lvl1pPr>
          </a:lstStyle>
          <a:p>
            <a:pPr lvl="0"/>
            <a:r>
              <a:rPr lang="en-US" dirty="0" err="1"/>
              <a:t>aaa</a:t>
            </a:r>
            <a:endParaRPr lang="en-US" dirty="0"/>
          </a:p>
        </p:txBody>
      </p:sp>
      <p:sp>
        <p:nvSpPr>
          <p:cNvPr id="18" name="Content Placeholder 4">
            <a:extLst>
              <a:ext uri="{FF2B5EF4-FFF2-40B4-BE49-F238E27FC236}">
                <a16:creationId xmlns:a16="http://schemas.microsoft.com/office/drawing/2014/main" id="{8F217652-0436-47EE-BC2B-DEF3FC3C91F6}"/>
              </a:ext>
            </a:extLst>
          </p:cNvPr>
          <p:cNvSpPr>
            <a:spLocks noGrp="1"/>
          </p:cNvSpPr>
          <p:nvPr>
            <p:ph sz="quarter" idx="19" hasCustomPrompt="1"/>
          </p:nvPr>
        </p:nvSpPr>
        <p:spPr>
          <a:xfrm>
            <a:off x="3429000" y="3276600"/>
            <a:ext cx="2455863" cy="561975"/>
          </a:xfrm>
        </p:spPr>
        <p:txBody>
          <a:bodyPr/>
          <a:lstStyle>
            <a:lvl1pPr>
              <a:defRPr/>
            </a:lvl1pPr>
          </a:lstStyle>
          <a:p>
            <a:pPr lvl="0"/>
            <a:r>
              <a:rPr lang="en-US" dirty="0" err="1"/>
              <a:t>aaa</a:t>
            </a:r>
            <a:endParaRPr lang="en-US" dirty="0"/>
          </a:p>
        </p:txBody>
      </p:sp>
      <p:sp>
        <p:nvSpPr>
          <p:cNvPr id="19" name="Content Placeholder 4">
            <a:extLst>
              <a:ext uri="{FF2B5EF4-FFF2-40B4-BE49-F238E27FC236}">
                <a16:creationId xmlns:a16="http://schemas.microsoft.com/office/drawing/2014/main" id="{4F6928D0-8731-4279-A64E-ED1BB8251BDD}"/>
              </a:ext>
            </a:extLst>
          </p:cNvPr>
          <p:cNvSpPr>
            <a:spLocks noGrp="1"/>
          </p:cNvSpPr>
          <p:nvPr>
            <p:ph sz="quarter" idx="20" hasCustomPrompt="1"/>
          </p:nvPr>
        </p:nvSpPr>
        <p:spPr>
          <a:xfrm>
            <a:off x="3581400" y="3429000"/>
            <a:ext cx="2455863" cy="561975"/>
          </a:xfrm>
        </p:spPr>
        <p:txBody>
          <a:bodyPr/>
          <a:lstStyle>
            <a:lvl1pPr>
              <a:defRPr/>
            </a:lvl1pPr>
          </a:lstStyle>
          <a:p>
            <a:pPr lvl="0"/>
            <a:r>
              <a:rPr lang="en-US" dirty="0" err="1"/>
              <a:t>aaa</a:t>
            </a:r>
            <a:endParaRPr lang="en-US" dirty="0"/>
          </a:p>
        </p:txBody>
      </p:sp>
    </p:spTree>
    <p:extLst>
      <p:ext uri="{BB962C8B-B14F-4D97-AF65-F5344CB8AC3E}">
        <p14:creationId xmlns:p14="http://schemas.microsoft.com/office/powerpoint/2010/main" val="260065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E7D4F68-5934-4D1C-8B26-4C5D05EC5A2C}"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41672F-81E8-4045-BA5F-7C03D449B4A1}" type="slidenum">
              <a:rPr lang="en-US" altLang="en-US"/>
              <a:pPr>
                <a:defRPr/>
              </a:pPr>
              <a:t>‹#›</a:t>
            </a:fld>
            <a:endParaRPr lang="en-US" altLang="en-US"/>
          </a:p>
        </p:txBody>
      </p:sp>
    </p:spTree>
    <p:extLst>
      <p:ext uri="{BB962C8B-B14F-4D97-AF65-F5344CB8AC3E}">
        <p14:creationId xmlns:p14="http://schemas.microsoft.com/office/powerpoint/2010/main" val="243590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B7BDBE5-86B2-448A-AE82-176028886721}"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41BD31-63A7-4D1A-9EC3-ADD590FABBCA}" type="slidenum">
              <a:rPr lang="en-US" altLang="en-US"/>
              <a:pPr>
                <a:defRPr/>
              </a:pPr>
              <a:t>‹#›</a:t>
            </a:fld>
            <a:endParaRPr lang="en-US" altLang="en-US"/>
          </a:p>
        </p:txBody>
      </p:sp>
    </p:spTree>
    <p:extLst>
      <p:ext uri="{BB962C8B-B14F-4D97-AF65-F5344CB8AC3E}">
        <p14:creationId xmlns:p14="http://schemas.microsoft.com/office/powerpoint/2010/main" val="239933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40D0AD5-1A8C-4760-A4D7-6EDAA8AAD773}"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19B55DA-AA3B-4AD9-8CDD-8C6F02AC6AAC}" type="slidenum">
              <a:rPr lang="en-US" altLang="en-US"/>
              <a:pPr>
                <a:defRPr/>
              </a:pPr>
              <a:t>‹#›</a:t>
            </a:fld>
            <a:endParaRPr lang="en-US" altLang="en-US"/>
          </a:p>
        </p:txBody>
      </p:sp>
    </p:spTree>
    <p:extLst>
      <p:ext uri="{BB962C8B-B14F-4D97-AF65-F5344CB8AC3E}">
        <p14:creationId xmlns:p14="http://schemas.microsoft.com/office/powerpoint/2010/main" val="56442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300D98E-EEFF-43FD-95C5-0B0ACB57C5E5}"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2C1422C-3853-4FC1-972F-D2E7DA7B4423}" type="slidenum">
              <a:rPr lang="en-US" altLang="en-US"/>
              <a:pPr>
                <a:defRPr/>
              </a:pPr>
              <a:t>‹#›</a:t>
            </a:fld>
            <a:endParaRPr lang="en-US" altLang="en-US"/>
          </a:p>
        </p:txBody>
      </p:sp>
    </p:spTree>
    <p:extLst>
      <p:ext uri="{BB962C8B-B14F-4D97-AF65-F5344CB8AC3E}">
        <p14:creationId xmlns:p14="http://schemas.microsoft.com/office/powerpoint/2010/main" val="250915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5BFE693E-BBF2-4D50-A0EF-D224F0FA4258}"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D34D151-F555-4672-A62D-FA4F94FCB8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4" r:id="rId4"/>
    <p:sldLayoutId id="2147483673" r:id="rId5"/>
    <p:sldLayoutId id="2147483663" r:id="rId6"/>
    <p:sldLayoutId id="2147483664" r:id="rId7"/>
    <p:sldLayoutId id="2147483665" r:id="rId8"/>
    <p:sldLayoutId id="2147483666" r:id="rId9"/>
    <p:sldLayoutId id="2147483667" r:id="rId10"/>
    <p:sldLayoutId id="2147483672" r:id="rId11"/>
    <p:sldLayoutId id="2147483668" r:id="rId12"/>
    <p:sldLayoutId id="2147483669" r:id="rId13"/>
    <p:sldLayoutId id="2147483670" r:id="rId14"/>
    <p:sldLayoutId id="2147483671" r:id="rId15"/>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2.wmf"/><Relationship Id="rId10" Type="http://schemas.openxmlformats.org/officeDocument/2006/relationships/image" Target="../media/image25.png"/><Relationship Id="rId4" Type="http://schemas.openxmlformats.org/officeDocument/2006/relationships/oleObject" Target="../embeddings/oleObject11.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5.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34.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1.wmf"/><Relationship Id="rId18" Type="http://schemas.openxmlformats.org/officeDocument/2006/relationships/image" Target="../media/image43.wmf"/><Relationship Id="rId3" Type="http://schemas.openxmlformats.org/officeDocument/2006/relationships/notesSlide" Target="../notesSlides/notesSlide16.xml"/><Relationship Id="rId7" Type="http://schemas.openxmlformats.org/officeDocument/2006/relationships/image" Target="../media/image38.wmf"/><Relationship Id="rId12" Type="http://schemas.openxmlformats.org/officeDocument/2006/relationships/oleObject" Target="../embeddings/oleObject24.bin"/><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42.wmf"/><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oleObject" Target="../embeddings/oleObject25.bin"/><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9.wmf"/><Relationship Id="rId1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45.wmf"/><Relationship Id="rId10" Type="http://schemas.openxmlformats.org/officeDocument/2006/relationships/image" Target="../media/image48.emf"/><Relationship Id="rId4" Type="http://schemas.openxmlformats.org/officeDocument/2006/relationships/oleObject" Target="../embeddings/oleObject27.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emf"/><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6.emf"/><Relationship Id="rId5" Type="http://schemas.openxmlformats.org/officeDocument/2006/relationships/image" Target="../media/image55.w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10" Type="http://schemas.openxmlformats.org/officeDocument/2006/relationships/image" Target="../media/image13.jpeg"/><Relationship Id="rId4" Type="http://schemas.openxmlformats.org/officeDocument/2006/relationships/oleObject" Target="../embeddings/oleObject4.bin"/><Relationship Id="rId9" Type="http://schemas.openxmlformats.org/officeDocument/2006/relationships/image" Target="../media/image1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11" y="1403106"/>
            <a:ext cx="3490154" cy="709714"/>
          </a:xfrm>
        </p:spPr>
        <p:txBody>
          <a:bodyPr/>
          <a:lstStyle/>
          <a:p>
            <a:pPr defTabSz="457200" eaLnBrk="1" hangingPunct="1">
              <a:defRPr/>
            </a:pPr>
            <a:r>
              <a:rPr lang="en-US" altLang="en-US" sz="4800" b="1" kern="1200" dirty="0">
                <a:solidFill>
                  <a:schemeClr val="tx1"/>
                </a:solidFill>
                <a:ea typeface="ＭＳ Ｐゴシック" pitchFamily="34" charset="-128"/>
                <a:cs typeface="+mn-cs"/>
              </a:rPr>
              <a:t>Chapter 18</a:t>
            </a:r>
            <a:endParaRPr lang="en-GB" sz="4800" b="1" kern="1200" dirty="0">
              <a:solidFill>
                <a:schemeClr val="tx1"/>
              </a:solidFill>
              <a:ea typeface="ＭＳ Ｐゴシック" pitchFamily="34" charset="-128"/>
              <a:cs typeface="+mn-cs"/>
            </a:endParaRPr>
          </a:p>
        </p:txBody>
      </p:sp>
      <p:sp>
        <p:nvSpPr>
          <p:cNvPr id="3" name="Content Placeholder 2"/>
          <p:cNvSpPr>
            <a:spLocks noGrp="1"/>
          </p:cNvSpPr>
          <p:nvPr>
            <p:ph sz="quarter" idx="10"/>
          </p:nvPr>
        </p:nvSpPr>
        <p:spPr>
          <a:xfrm>
            <a:off x="616732" y="2278661"/>
            <a:ext cx="2819400" cy="1202254"/>
          </a:xfrm>
        </p:spPr>
        <p:txBody>
          <a:bodyPr anchor="ctr"/>
          <a:lstStyle/>
          <a:p>
            <a:pPr marL="0" indent="0" algn="ctr" defTabSz="457200" eaLnBrk="1" hangingPunct="1">
              <a:spcBef>
                <a:spcPct val="0"/>
              </a:spcBef>
              <a:buNone/>
              <a:defRPr/>
            </a:pPr>
            <a:r>
              <a:rPr lang="en-US" altLang="en-US" sz="4800" b="1" kern="1200" dirty="0">
                <a:latin typeface="+mj-lt"/>
                <a:ea typeface="ＭＳ Ｐゴシック" pitchFamily="34" charset="-128"/>
                <a:cs typeface="+mn-cs"/>
              </a:rPr>
              <a:t>Lecture Outline</a:t>
            </a:r>
          </a:p>
        </p:txBody>
      </p:sp>
      <p:sp>
        <p:nvSpPr>
          <p:cNvPr id="4" name="Content Placeholder 3"/>
          <p:cNvSpPr>
            <a:spLocks noGrp="1"/>
          </p:cNvSpPr>
          <p:nvPr>
            <p:ph sz="quarter" idx="11"/>
          </p:nvPr>
        </p:nvSpPr>
        <p:spPr>
          <a:xfrm>
            <a:off x="165782" y="4433455"/>
            <a:ext cx="3840130" cy="801503"/>
          </a:xfrm>
        </p:spPr>
        <p:txBody>
          <a:bodyPr anchor="ctr"/>
          <a:lstStyle/>
          <a:p>
            <a:pPr marL="0" indent="0" algn="ctr" defTabSz="457200" eaLnBrk="1" hangingPunct="1">
              <a:spcBef>
                <a:spcPct val="0"/>
              </a:spcBef>
              <a:buNone/>
            </a:pPr>
            <a:r>
              <a:rPr lang="en-US" altLang="en-US" sz="2000" b="1" kern="1200" dirty="0">
                <a:latin typeface="Arial" charset="0"/>
                <a:cs typeface="+mn-cs"/>
              </a:rPr>
              <a:t>Prepared by</a:t>
            </a:r>
          </a:p>
          <a:p>
            <a:pPr marL="0" indent="0" algn="ctr" defTabSz="457200" eaLnBrk="1" hangingPunct="1">
              <a:spcBef>
                <a:spcPct val="0"/>
              </a:spcBef>
              <a:buNone/>
            </a:pPr>
            <a:r>
              <a:rPr lang="en-US" altLang="en-US" sz="2000" b="1" kern="1200" dirty="0" err="1">
                <a:latin typeface="Arial" charset="0"/>
                <a:cs typeface="+mn-cs"/>
              </a:rPr>
              <a:t>Harpreet</a:t>
            </a:r>
            <a:r>
              <a:rPr lang="en-US" altLang="en-US" sz="2000" b="1" kern="1200" dirty="0">
                <a:latin typeface="Arial" charset="0"/>
                <a:cs typeface="+mn-cs"/>
              </a:rPr>
              <a:t> Malhotra</a:t>
            </a:r>
          </a:p>
          <a:p>
            <a:pPr marL="0" indent="0" algn="ctr" defTabSz="457200" eaLnBrk="1" hangingPunct="1">
              <a:spcBef>
                <a:spcPct val="0"/>
              </a:spcBef>
              <a:buNone/>
            </a:pPr>
            <a:r>
              <a:rPr lang="en-US" altLang="en-US" sz="1600" b="1" i="1" kern="1200" dirty="0">
                <a:latin typeface="Arial" charset="0"/>
                <a:cs typeface="+mn-cs"/>
              </a:rPr>
              <a:t>Florida State College at Jacksonville</a:t>
            </a:r>
          </a:p>
        </p:txBody>
      </p:sp>
      <p:pic>
        <p:nvPicPr>
          <p:cNvPr id="20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823913"/>
            <a:ext cx="43878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MH Logo" descr="Logo: McGraw-Hill Educa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71339" y="381000"/>
            <a:ext cx="6801323" cy="484745"/>
          </a:xfrm>
        </p:spPr>
        <p:txBody>
          <a:bodyPr/>
          <a:lstStyle/>
          <a:p>
            <a:pPr eaLnBrk="1" hangingPunct="1"/>
            <a:r>
              <a:rPr lang="en-US" altLang="en-US" sz="3200" b="1" dirty="0"/>
              <a:t>18.2	Nomenclature (4)</a:t>
            </a:r>
            <a:endParaRPr lang="en-US" altLang="en-US" dirty="0">
              <a:latin typeface="Calibri" pitchFamily="34" charset="0"/>
            </a:endParaRPr>
          </a:p>
        </p:txBody>
      </p:sp>
      <p:sp>
        <p:nvSpPr>
          <p:cNvPr id="3" name="Content Placeholder 2"/>
          <p:cNvSpPr>
            <a:spLocks noGrp="1"/>
          </p:cNvSpPr>
          <p:nvPr>
            <p:ph sz="quarter" idx="10"/>
          </p:nvPr>
        </p:nvSpPr>
        <p:spPr>
          <a:xfrm>
            <a:off x="1391480" y="816509"/>
            <a:ext cx="6290865" cy="520456"/>
          </a:xfrm>
        </p:spPr>
        <p:txBody>
          <a:bodyPr/>
          <a:lstStyle/>
          <a:p>
            <a:pPr marL="514350" indent="-514350" algn="ctr" eaLnBrk="1" hangingPunct="1">
              <a:spcBef>
                <a:spcPct val="0"/>
              </a:spcBef>
              <a:buFont typeface="+mj-lt"/>
              <a:buAutoNum type="alphaUcPeriod" startAt="2"/>
            </a:pPr>
            <a:r>
              <a:rPr lang="en-US" altLang="en-US" sz="2800" b="1" dirty="0">
                <a:solidFill>
                  <a:schemeClr val="tx2"/>
                </a:solidFill>
                <a:latin typeface="+mj-lt"/>
              </a:rPr>
              <a:t>Secondary and Tertiary Amines</a:t>
            </a:r>
            <a:endParaRPr lang="en-GB" sz="2800" b="1" dirty="0">
              <a:solidFill>
                <a:schemeClr val="tx2"/>
              </a:solidFill>
              <a:latin typeface="+mj-lt"/>
            </a:endParaRPr>
          </a:p>
        </p:txBody>
      </p:sp>
      <p:sp>
        <p:nvSpPr>
          <p:cNvPr id="4" name="Content Placeholder 3"/>
          <p:cNvSpPr>
            <a:spLocks noGrp="1"/>
          </p:cNvSpPr>
          <p:nvPr>
            <p:ph sz="quarter" idx="11"/>
          </p:nvPr>
        </p:nvSpPr>
        <p:spPr>
          <a:xfrm>
            <a:off x="369637" y="1491343"/>
            <a:ext cx="3570597" cy="375943"/>
          </a:xfrm>
        </p:spPr>
        <p:txBody>
          <a:bodyPr/>
          <a:lstStyle/>
          <a:p>
            <a:pPr marL="0" indent="0" algn="ctr" defTabSz="457200" eaLnBrk="1" hangingPunct="1">
              <a:spcBef>
                <a:spcPct val="0"/>
              </a:spcBef>
              <a:buNone/>
              <a:defRPr/>
            </a:pPr>
            <a:r>
              <a:rPr lang="en-US" sz="2400" b="1" kern="1200" dirty="0">
                <a:solidFill>
                  <a:schemeClr val="bg1"/>
                </a:solidFill>
                <a:ea typeface="+mn-ea"/>
                <a:cs typeface="+mn-cs"/>
              </a:rPr>
              <a:t>HOW TO Name</a:t>
            </a:r>
          </a:p>
        </p:txBody>
      </p:sp>
      <p:graphicFrame>
        <p:nvGraphicFramePr>
          <p:cNvPr id="8" name="Object 7">
            <a:extLst>
              <a:ext uri="{FF2B5EF4-FFF2-40B4-BE49-F238E27FC236}">
                <a16:creationId xmlns:a16="http://schemas.microsoft.com/office/drawing/2014/main" id="{E0CAF653-D270-4EFF-90B4-F31D06247CF2}"/>
              </a:ext>
            </a:extLst>
          </p:cNvPr>
          <p:cNvGraphicFramePr>
            <a:graphicFrameLocks noChangeAspect="1"/>
          </p:cNvGraphicFramePr>
          <p:nvPr>
            <p:extLst>
              <p:ext uri="{D42A27DB-BD31-4B8C-83A1-F6EECF244321}">
                <p14:modId xmlns:p14="http://schemas.microsoft.com/office/powerpoint/2010/main" val="494667546"/>
              </p:ext>
            </p:extLst>
          </p:nvPr>
        </p:nvGraphicFramePr>
        <p:xfrm>
          <a:off x="3333854" y="1580894"/>
          <a:ext cx="317500" cy="266700"/>
        </p:xfrm>
        <a:graphic>
          <a:graphicData uri="http://schemas.openxmlformats.org/presentationml/2006/ole">
            <mc:AlternateContent xmlns:mc="http://schemas.openxmlformats.org/markup-compatibility/2006">
              <mc:Choice xmlns:v="urn:schemas-microsoft-com:vml" Requires="v">
                <p:oleObj spid="_x0000_s9287"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3333854" y="1580894"/>
                        <a:ext cx="317500" cy="266700"/>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F732447E-53E6-4700-8AF1-B7FA0E5E24E4}"/>
              </a:ext>
            </a:extLst>
          </p:cNvPr>
          <p:cNvSpPr>
            <a:spLocks noGrp="1"/>
          </p:cNvSpPr>
          <p:nvPr>
            <p:ph sz="quarter" idx="14"/>
          </p:nvPr>
        </p:nvSpPr>
        <p:spPr>
          <a:xfrm>
            <a:off x="3713672" y="1506092"/>
            <a:ext cx="1082226" cy="471220"/>
          </a:xfrm>
        </p:spPr>
        <p:txBody>
          <a:bodyPr/>
          <a:lstStyle/>
          <a:p>
            <a:pPr marL="0" indent="0">
              <a:buNone/>
            </a:pPr>
            <a:r>
              <a:rPr lang="en-US" sz="2400" b="1" kern="1200" dirty="0">
                <a:solidFill>
                  <a:prstClr val="white"/>
                </a:solidFill>
                <a:cs typeface="+mn-cs"/>
              </a:rPr>
              <a:t>and </a:t>
            </a:r>
            <a:endParaRPr lang="en-US" dirty="0"/>
          </a:p>
        </p:txBody>
      </p:sp>
      <p:graphicFrame>
        <p:nvGraphicFramePr>
          <p:cNvPr id="9" name="Object 8">
            <a:extLst>
              <a:ext uri="{FF2B5EF4-FFF2-40B4-BE49-F238E27FC236}">
                <a16:creationId xmlns:a16="http://schemas.microsoft.com/office/drawing/2014/main" id="{97FDC906-6137-4911-B0B4-F4A05680AF4F}"/>
              </a:ext>
            </a:extLst>
          </p:cNvPr>
          <p:cNvGraphicFramePr>
            <a:graphicFrameLocks noChangeAspect="1"/>
          </p:cNvGraphicFramePr>
          <p:nvPr>
            <p:extLst>
              <p:ext uri="{D42A27DB-BD31-4B8C-83A1-F6EECF244321}">
                <p14:modId xmlns:p14="http://schemas.microsoft.com/office/powerpoint/2010/main" val="1991668335"/>
              </p:ext>
            </p:extLst>
          </p:nvPr>
        </p:nvGraphicFramePr>
        <p:xfrm>
          <a:off x="4465710" y="1587886"/>
          <a:ext cx="317500" cy="279400"/>
        </p:xfrm>
        <a:graphic>
          <a:graphicData uri="http://schemas.openxmlformats.org/presentationml/2006/ole">
            <mc:AlternateContent xmlns:mc="http://schemas.openxmlformats.org/markup-compatibility/2006">
              <mc:Choice xmlns:v="urn:schemas-microsoft-com:vml" Requires="v">
                <p:oleObj spid="_x0000_s9288"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4465710" y="1587886"/>
                        <a:ext cx="317500" cy="2794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E525B555-AFCE-426D-ADD8-D0FFB55D1789}"/>
              </a:ext>
            </a:extLst>
          </p:cNvPr>
          <p:cNvSpPr>
            <a:spLocks noGrp="1"/>
          </p:cNvSpPr>
          <p:nvPr>
            <p:ph sz="quarter" idx="15"/>
          </p:nvPr>
        </p:nvSpPr>
        <p:spPr>
          <a:xfrm>
            <a:off x="4825394" y="1500298"/>
            <a:ext cx="3570597" cy="561975"/>
          </a:xfrm>
        </p:spPr>
        <p:txBody>
          <a:bodyPr/>
          <a:lstStyle/>
          <a:p>
            <a:pPr marL="0" indent="0">
              <a:buNone/>
            </a:pPr>
            <a:r>
              <a:rPr lang="en-US" sz="2400" b="1" kern="1200" dirty="0">
                <a:solidFill>
                  <a:prstClr val="white"/>
                </a:solidFill>
                <a:cs typeface="+mn-cs"/>
              </a:rPr>
              <a:t>Amines with Different </a:t>
            </a:r>
            <a:endParaRPr lang="en-US" dirty="0"/>
          </a:p>
        </p:txBody>
      </p:sp>
      <p:sp>
        <p:nvSpPr>
          <p:cNvPr id="30" name="Content Placeholder 29">
            <a:extLst>
              <a:ext uri="{FF2B5EF4-FFF2-40B4-BE49-F238E27FC236}">
                <a16:creationId xmlns:a16="http://schemas.microsoft.com/office/drawing/2014/main" id="{7072A6CF-8415-4A31-A3A9-2521E5D44A37}"/>
              </a:ext>
            </a:extLst>
          </p:cNvPr>
          <p:cNvSpPr>
            <a:spLocks noGrp="1"/>
          </p:cNvSpPr>
          <p:nvPr>
            <p:ph sz="quarter" idx="16"/>
          </p:nvPr>
        </p:nvSpPr>
        <p:spPr>
          <a:xfrm>
            <a:off x="3388213" y="1878504"/>
            <a:ext cx="3034260" cy="561975"/>
          </a:xfrm>
        </p:spPr>
        <p:txBody>
          <a:bodyPr/>
          <a:lstStyle/>
          <a:p>
            <a:pPr marL="0" indent="0">
              <a:buNone/>
            </a:pPr>
            <a:r>
              <a:rPr lang="en-US" sz="2400" b="1" kern="1200" dirty="0">
                <a:solidFill>
                  <a:prstClr val="white"/>
                </a:solidFill>
                <a:cs typeface="+mn-cs"/>
              </a:rPr>
              <a:t>Alkyl Groups</a:t>
            </a:r>
            <a:endParaRPr lang="en-US" dirty="0"/>
          </a:p>
        </p:txBody>
      </p:sp>
      <p:sp>
        <p:nvSpPr>
          <p:cNvPr id="5" name="Content Placeholder 4"/>
          <p:cNvSpPr>
            <a:spLocks noGrp="1"/>
          </p:cNvSpPr>
          <p:nvPr>
            <p:ph sz="quarter" idx="12"/>
          </p:nvPr>
        </p:nvSpPr>
        <p:spPr>
          <a:xfrm>
            <a:off x="895709" y="2639290"/>
            <a:ext cx="1533322" cy="473142"/>
          </a:xfrm>
        </p:spPr>
        <p:txBody>
          <a:bodyPr/>
          <a:lstStyle/>
          <a:p>
            <a:pPr marL="0" indent="0" defTabSz="457200" eaLnBrk="1" hangingPunct="1">
              <a:spcBef>
                <a:spcPct val="0"/>
              </a:spcBef>
              <a:buNone/>
              <a:defRPr/>
            </a:pPr>
            <a:r>
              <a:rPr lang="en-US" sz="2400" b="1" kern="1200" dirty="0">
                <a:solidFill>
                  <a:schemeClr val="bg1"/>
                </a:solidFill>
                <a:ea typeface="+mn-ea"/>
                <a:cs typeface="+mn-cs"/>
              </a:rPr>
              <a:t>Example</a:t>
            </a:r>
          </a:p>
        </p:txBody>
      </p:sp>
      <p:sp>
        <p:nvSpPr>
          <p:cNvPr id="6" name="Content Placeholder 5"/>
          <p:cNvSpPr>
            <a:spLocks noGrp="1"/>
          </p:cNvSpPr>
          <p:nvPr>
            <p:ph sz="quarter" idx="13"/>
          </p:nvPr>
        </p:nvSpPr>
        <p:spPr>
          <a:xfrm>
            <a:off x="2618510" y="2499471"/>
            <a:ext cx="3034260" cy="482547"/>
          </a:xfrm>
        </p:spPr>
        <p:txBody>
          <a:bodyPr anchor="ctr"/>
          <a:lstStyle/>
          <a:p>
            <a:pPr marL="0" indent="0" defTabSz="457200" eaLnBrk="1" hangingPunct="1">
              <a:spcBef>
                <a:spcPct val="0"/>
              </a:spcBef>
              <a:buNone/>
            </a:pPr>
            <a:r>
              <a:rPr lang="en-US" altLang="en-US" sz="2400" b="1" kern="1200" dirty="0">
                <a:cs typeface="+mn-cs"/>
              </a:rPr>
              <a:t>Name the following </a:t>
            </a:r>
          </a:p>
        </p:txBody>
      </p:sp>
      <p:graphicFrame>
        <p:nvGraphicFramePr>
          <p:cNvPr id="7" name="Object 6">
            <a:extLst>
              <a:ext uri="{FF2B5EF4-FFF2-40B4-BE49-F238E27FC236}">
                <a16:creationId xmlns:a16="http://schemas.microsoft.com/office/drawing/2014/main" id="{39DE82B0-4930-4094-B6C9-4B28B27F1AAA}"/>
              </a:ext>
            </a:extLst>
          </p:cNvPr>
          <p:cNvGraphicFramePr>
            <a:graphicFrameLocks noChangeAspect="1"/>
          </p:cNvGraphicFramePr>
          <p:nvPr>
            <p:extLst>
              <p:ext uri="{D42A27DB-BD31-4B8C-83A1-F6EECF244321}">
                <p14:modId xmlns:p14="http://schemas.microsoft.com/office/powerpoint/2010/main" val="3301366704"/>
              </p:ext>
            </p:extLst>
          </p:nvPr>
        </p:nvGraphicFramePr>
        <p:xfrm>
          <a:off x="2733042" y="2920105"/>
          <a:ext cx="317500" cy="266700"/>
        </p:xfrm>
        <a:graphic>
          <a:graphicData uri="http://schemas.openxmlformats.org/presentationml/2006/ole">
            <mc:AlternateContent xmlns:mc="http://schemas.openxmlformats.org/markup-compatibility/2006">
              <mc:Choice xmlns:v="urn:schemas-microsoft-com:vml" Requires="v">
                <p:oleObj spid="_x0000_s9289" name="Equation" r:id="rId8" imgW="317160" imgH="266400" progId="Equation.DSMT4">
                  <p:embed/>
                </p:oleObj>
              </mc:Choice>
              <mc:Fallback>
                <p:oleObj name="Equation" r:id="rId8" imgW="317160" imgH="266400" progId="Equation.DSMT4">
                  <p:embed/>
                  <p:pic>
                    <p:nvPicPr>
                      <p:cNvPr id="0" name=""/>
                      <p:cNvPicPr/>
                      <p:nvPr/>
                    </p:nvPicPr>
                    <p:blipFill>
                      <a:blip r:embed="rId9"/>
                      <a:stretch>
                        <a:fillRect/>
                      </a:stretch>
                    </p:blipFill>
                    <p:spPr>
                      <a:xfrm>
                        <a:off x="2733042" y="2920105"/>
                        <a:ext cx="317500" cy="266700"/>
                      </a:xfrm>
                      <a:prstGeom prst="rect">
                        <a:avLst/>
                      </a:prstGeom>
                    </p:spPr>
                  </p:pic>
                </p:oleObj>
              </mc:Fallback>
            </mc:AlternateContent>
          </a:graphicData>
        </a:graphic>
      </p:graphicFrame>
      <p:sp>
        <p:nvSpPr>
          <p:cNvPr id="32" name="Content Placeholder 31">
            <a:extLst>
              <a:ext uri="{FF2B5EF4-FFF2-40B4-BE49-F238E27FC236}">
                <a16:creationId xmlns:a16="http://schemas.microsoft.com/office/drawing/2014/main" id="{CADB609E-33E5-4C6B-A941-11F8353DB868}"/>
              </a:ext>
            </a:extLst>
          </p:cNvPr>
          <p:cNvSpPr>
            <a:spLocks noGrp="1"/>
          </p:cNvSpPr>
          <p:nvPr>
            <p:ph sz="quarter" idx="17"/>
          </p:nvPr>
        </p:nvSpPr>
        <p:spPr>
          <a:xfrm>
            <a:off x="3092541" y="2812891"/>
            <a:ext cx="1375093" cy="561975"/>
          </a:xfrm>
        </p:spPr>
        <p:txBody>
          <a:bodyPr/>
          <a:lstStyle/>
          <a:p>
            <a:pPr marL="0" indent="0">
              <a:buNone/>
            </a:pPr>
            <a:r>
              <a:rPr lang="en-US" altLang="en-US" sz="2400" b="1" kern="1200" dirty="0">
                <a:solidFill>
                  <a:prstClr val="black"/>
                </a:solidFill>
                <a:cs typeface="+mn-cs"/>
              </a:rPr>
              <a:t>amine:</a:t>
            </a:r>
            <a:endParaRPr lang="en-US" dirty="0"/>
          </a:p>
        </p:txBody>
      </p:sp>
      <p:pic>
        <p:nvPicPr>
          <p:cNvPr id="2" name="Picture 1" descr="N attached to H, CH3 and CH(CH3)2 grou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3545" y="2613166"/>
            <a:ext cx="1859441" cy="18533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71339" y="339435"/>
            <a:ext cx="6801323" cy="586541"/>
          </a:xfrm>
        </p:spPr>
        <p:txBody>
          <a:bodyPr/>
          <a:lstStyle/>
          <a:p>
            <a:pPr eaLnBrk="1" hangingPunct="1"/>
            <a:r>
              <a:rPr lang="en-US" altLang="en-US" sz="3200" b="1" dirty="0"/>
              <a:t>18.2	Nomenclature (5)</a:t>
            </a:r>
            <a:endParaRPr lang="en-US" altLang="en-US" dirty="0">
              <a:latin typeface="Calibri" pitchFamily="34" charset="0"/>
            </a:endParaRPr>
          </a:p>
        </p:txBody>
      </p:sp>
      <p:sp>
        <p:nvSpPr>
          <p:cNvPr id="3" name="Content Placeholder 2"/>
          <p:cNvSpPr>
            <a:spLocks noGrp="1"/>
          </p:cNvSpPr>
          <p:nvPr>
            <p:ph sz="quarter" idx="11"/>
          </p:nvPr>
        </p:nvSpPr>
        <p:spPr>
          <a:xfrm>
            <a:off x="1272452" y="817415"/>
            <a:ext cx="6548438" cy="515252"/>
          </a:xfrm>
        </p:spPr>
        <p:txBody>
          <a:bodyPr/>
          <a:lstStyle/>
          <a:p>
            <a:pPr marL="514350" indent="-514350" algn="ctr" eaLnBrk="1" hangingPunct="1">
              <a:spcBef>
                <a:spcPct val="0"/>
              </a:spcBef>
              <a:buFont typeface="+mj-lt"/>
              <a:buAutoNum type="alphaUcPeriod" startAt="2"/>
            </a:pPr>
            <a:r>
              <a:rPr lang="en-US" altLang="en-US" sz="2800" b="1" dirty="0">
                <a:solidFill>
                  <a:schemeClr val="tx2"/>
                </a:solidFill>
                <a:latin typeface="+mj-lt"/>
              </a:rPr>
              <a:t>Secondary and Tertiary Amines</a:t>
            </a:r>
            <a:endParaRPr lang="en-GB" sz="2800" b="1" dirty="0">
              <a:solidFill>
                <a:schemeClr val="tx2"/>
              </a:solidFill>
              <a:latin typeface="+mj-lt"/>
            </a:endParaRPr>
          </a:p>
        </p:txBody>
      </p:sp>
      <p:sp>
        <p:nvSpPr>
          <p:cNvPr id="4" name="Content Placeholder 3"/>
          <p:cNvSpPr>
            <a:spLocks noGrp="1"/>
          </p:cNvSpPr>
          <p:nvPr>
            <p:ph sz="quarter" idx="12"/>
          </p:nvPr>
        </p:nvSpPr>
        <p:spPr>
          <a:xfrm>
            <a:off x="497940" y="1510144"/>
            <a:ext cx="3466026" cy="457200"/>
          </a:xfrm>
        </p:spPr>
        <p:txBody>
          <a:bodyPr/>
          <a:lstStyle/>
          <a:p>
            <a:pPr marL="0" indent="0" algn="ctr" defTabSz="457200" eaLnBrk="1" hangingPunct="1">
              <a:spcBef>
                <a:spcPct val="0"/>
              </a:spcBef>
              <a:buNone/>
              <a:defRPr/>
            </a:pPr>
            <a:r>
              <a:rPr lang="en-US" sz="2400" b="1" kern="1200" dirty="0">
                <a:solidFill>
                  <a:schemeClr val="bg1"/>
                </a:solidFill>
                <a:ea typeface="+mn-ea"/>
                <a:cs typeface="+mn-cs"/>
              </a:rPr>
              <a:t>HOW TO Name</a:t>
            </a:r>
          </a:p>
        </p:txBody>
      </p:sp>
      <p:graphicFrame>
        <p:nvGraphicFramePr>
          <p:cNvPr id="35" name="Object 34">
            <a:extLst>
              <a:ext uri="{FF2B5EF4-FFF2-40B4-BE49-F238E27FC236}">
                <a16:creationId xmlns:a16="http://schemas.microsoft.com/office/drawing/2014/main" id="{5B051E08-D7C4-4213-9F65-6E0BA316A8E7}"/>
              </a:ext>
            </a:extLst>
          </p:cNvPr>
          <p:cNvGraphicFramePr>
            <a:graphicFrameLocks noChangeAspect="1"/>
          </p:cNvGraphicFramePr>
          <p:nvPr>
            <p:extLst>
              <p:ext uri="{D42A27DB-BD31-4B8C-83A1-F6EECF244321}">
                <p14:modId xmlns:p14="http://schemas.microsoft.com/office/powerpoint/2010/main" val="2734027673"/>
              </p:ext>
            </p:extLst>
          </p:nvPr>
        </p:nvGraphicFramePr>
        <p:xfrm>
          <a:off x="3396561" y="1587693"/>
          <a:ext cx="317500" cy="266700"/>
        </p:xfrm>
        <a:graphic>
          <a:graphicData uri="http://schemas.openxmlformats.org/presentationml/2006/ole">
            <mc:AlternateContent xmlns:mc="http://schemas.openxmlformats.org/markup-compatibility/2006">
              <mc:Choice xmlns:v="urn:schemas-microsoft-com:vml" Requires="v">
                <p:oleObj spid="_x0000_s10286"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3396561" y="1587693"/>
                        <a:ext cx="317500" cy="266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290B802-24D4-4137-9345-C2159D7741C8}"/>
              </a:ext>
            </a:extLst>
          </p:cNvPr>
          <p:cNvSpPr>
            <a:spLocks noGrp="1"/>
          </p:cNvSpPr>
          <p:nvPr>
            <p:ph sz="quarter" idx="15"/>
          </p:nvPr>
        </p:nvSpPr>
        <p:spPr>
          <a:xfrm>
            <a:off x="3795232" y="1496067"/>
            <a:ext cx="1133885" cy="426575"/>
          </a:xfrm>
        </p:spPr>
        <p:txBody>
          <a:bodyPr/>
          <a:lstStyle/>
          <a:p>
            <a:pPr marL="0" indent="0">
              <a:buNone/>
            </a:pPr>
            <a:r>
              <a:rPr lang="en-US" sz="2400" b="1" kern="1200" dirty="0">
                <a:solidFill>
                  <a:prstClr val="white"/>
                </a:solidFill>
                <a:cs typeface="+mn-cs"/>
              </a:rPr>
              <a:t>and </a:t>
            </a:r>
            <a:endParaRPr lang="en-US" dirty="0"/>
          </a:p>
        </p:txBody>
      </p:sp>
      <p:graphicFrame>
        <p:nvGraphicFramePr>
          <p:cNvPr id="36" name="Object 35">
            <a:extLst>
              <a:ext uri="{FF2B5EF4-FFF2-40B4-BE49-F238E27FC236}">
                <a16:creationId xmlns:a16="http://schemas.microsoft.com/office/drawing/2014/main" id="{44AB617C-AE05-43BF-BDE8-10C5F69E6EAD}"/>
              </a:ext>
            </a:extLst>
          </p:cNvPr>
          <p:cNvGraphicFramePr>
            <a:graphicFrameLocks noChangeAspect="1"/>
          </p:cNvGraphicFramePr>
          <p:nvPr>
            <p:extLst>
              <p:ext uri="{D42A27DB-BD31-4B8C-83A1-F6EECF244321}">
                <p14:modId xmlns:p14="http://schemas.microsoft.com/office/powerpoint/2010/main" val="1064857083"/>
              </p:ext>
            </p:extLst>
          </p:nvPr>
        </p:nvGraphicFramePr>
        <p:xfrm>
          <a:off x="4503307" y="1575491"/>
          <a:ext cx="317500" cy="279400"/>
        </p:xfrm>
        <a:graphic>
          <a:graphicData uri="http://schemas.openxmlformats.org/presentationml/2006/ole">
            <mc:AlternateContent xmlns:mc="http://schemas.openxmlformats.org/markup-compatibility/2006">
              <mc:Choice xmlns:v="urn:schemas-microsoft-com:vml" Requires="v">
                <p:oleObj spid="_x0000_s10287"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4503307" y="1575491"/>
                        <a:ext cx="317500" cy="2794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14563C96-B28C-4F88-8D4F-8B16E165B0FA}"/>
              </a:ext>
            </a:extLst>
          </p:cNvPr>
          <p:cNvSpPr>
            <a:spLocks noGrp="1"/>
          </p:cNvSpPr>
          <p:nvPr>
            <p:ph sz="quarter" idx="16"/>
          </p:nvPr>
        </p:nvSpPr>
        <p:spPr>
          <a:xfrm>
            <a:off x="4899621" y="1510143"/>
            <a:ext cx="3326788" cy="457200"/>
          </a:xfrm>
        </p:spPr>
        <p:txBody>
          <a:bodyPr/>
          <a:lstStyle/>
          <a:p>
            <a:pPr marL="0" indent="0">
              <a:buNone/>
            </a:pPr>
            <a:r>
              <a:rPr lang="en-US" sz="2400" b="1" kern="1200" dirty="0">
                <a:solidFill>
                  <a:prstClr val="white"/>
                </a:solidFill>
                <a:cs typeface="+mn-cs"/>
              </a:rPr>
              <a:t>Amines with Different </a:t>
            </a:r>
            <a:endParaRPr lang="en-US" dirty="0"/>
          </a:p>
        </p:txBody>
      </p:sp>
      <p:sp>
        <p:nvSpPr>
          <p:cNvPr id="30" name="Content Placeholder 29">
            <a:extLst>
              <a:ext uri="{FF2B5EF4-FFF2-40B4-BE49-F238E27FC236}">
                <a16:creationId xmlns:a16="http://schemas.microsoft.com/office/drawing/2014/main" id="{531FB420-4545-4B64-9BB7-CBFCAABFCA99}"/>
              </a:ext>
            </a:extLst>
          </p:cNvPr>
          <p:cNvSpPr>
            <a:spLocks noGrp="1"/>
          </p:cNvSpPr>
          <p:nvPr>
            <p:ph sz="quarter" idx="17"/>
          </p:nvPr>
        </p:nvSpPr>
        <p:spPr>
          <a:xfrm>
            <a:off x="3714060" y="1868469"/>
            <a:ext cx="3067739" cy="530480"/>
          </a:xfrm>
        </p:spPr>
        <p:txBody>
          <a:bodyPr/>
          <a:lstStyle/>
          <a:p>
            <a:pPr marL="0" indent="0">
              <a:buNone/>
            </a:pPr>
            <a:r>
              <a:rPr lang="en-US" sz="2400" b="1" kern="1200" dirty="0">
                <a:solidFill>
                  <a:prstClr val="white"/>
                </a:solidFill>
                <a:cs typeface="+mn-cs"/>
              </a:rPr>
              <a:t>Alkyl Groups</a:t>
            </a:r>
            <a:endParaRPr lang="en-US" dirty="0"/>
          </a:p>
        </p:txBody>
      </p:sp>
      <p:sp>
        <p:nvSpPr>
          <p:cNvPr id="5" name="Content Placeholder 4"/>
          <p:cNvSpPr>
            <a:spLocks noGrp="1"/>
          </p:cNvSpPr>
          <p:nvPr>
            <p:ph sz="quarter" idx="13"/>
          </p:nvPr>
        </p:nvSpPr>
        <p:spPr>
          <a:xfrm>
            <a:off x="892041" y="2694705"/>
            <a:ext cx="1382948" cy="426575"/>
          </a:xfrm>
        </p:spPr>
        <p:txBody>
          <a:bodyPr/>
          <a:lstStyle/>
          <a:p>
            <a:pPr marL="0" indent="0" defTabSz="457200" eaLnBrk="1" hangingPunct="1">
              <a:spcBef>
                <a:spcPct val="0"/>
              </a:spcBef>
              <a:buNone/>
              <a:defRPr/>
            </a:pPr>
            <a:r>
              <a:rPr lang="en-US" sz="2400" b="1" kern="1200" dirty="0">
                <a:solidFill>
                  <a:schemeClr val="bg1"/>
                </a:solidFill>
                <a:ea typeface="+mn-ea"/>
                <a:cs typeface="+mn-cs"/>
              </a:rPr>
              <a:t>Step [1]</a:t>
            </a:r>
          </a:p>
        </p:txBody>
      </p:sp>
      <p:sp>
        <p:nvSpPr>
          <p:cNvPr id="6" name="Content Placeholder 5"/>
          <p:cNvSpPr>
            <a:spLocks noGrp="1"/>
          </p:cNvSpPr>
          <p:nvPr>
            <p:ph sz="quarter" idx="14"/>
          </p:nvPr>
        </p:nvSpPr>
        <p:spPr>
          <a:xfrm>
            <a:off x="2310881" y="2570010"/>
            <a:ext cx="6071119" cy="733195"/>
          </a:xfrm>
        </p:spPr>
        <p:txBody>
          <a:bodyPr anchor="ctr"/>
          <a:lstStyle/>
          <a:p>
            <a:pPr marL="0" indent="0" defTabSz="457200" eaLnBrk="1" hangingPunct="1">
              <a:spcBef>
                <a:spcPct val="0"/>
              </a:spcBef>
              <a:buNone/>
            </a:pPr>
            <a:r>
              <a:rPr lang="en-US" altLang="en-US" sz="2400" b="1" kern="1200" dirty="0">
                <a:latin typeface="Arial" charset="0"/>
                <a:cs typeface="+mn-cs"/>
              </a:rPr>
              <a:t>Name the longest alkyl chain bonded to the N atom as the parent amine.</a:t>
            </a:r>
          </a:p>
        </p:txBody>
      </p:sp>
      <p:sp>
        <p:nvSpPr>
          <p:cNvPr id="8" name="Content Placeholder 7"/>
          <p:cNvSpPr>
            <a:spLocks noGrp="1"/>
          </p:cNvSpPr>
          <p:nvPr>
            <p:ph sz="quarter" idx="10"/>
          </p:nvPr>
        </p:nvSpPr>
        <p:spPr>
          <a:xfrm>
            <a:off x="1083254" y="3583420"/>
            <a:ext cx="4784146" cy="1868345"/>
          </a:xfrm>
        </p:spPr>
        <p:txBody>
          <a:bodyPr/>
          <a:lstStyle/>
          <a:p>
            <a:pPr marL="223838" indent="-223838" eaLnBrk="1" hangingPunct="1">
              <a:spcBef>
                <a:spcPct val="0"/>
              </a:spcBef>
              <a:spcAft>
                <a:spcPts val="3000"/>
              </a:spcAft>
            </a:pPr>
            <a:r>
              <a:rPr lang="en-US" altLang="en-US" sz="2400" b="1" dirty="0"/>
              <a:t>The longest chain has 3 C’</a:t>
            </a:r>
            <a:r>
              <a:rPr lang="en-US" altLang="ja-JP" sz="2400" b="1" dirty="0"/>
              <a:t>s, </a:t>
            </a:r>
            <a:r>
              <a:rPr lang="en-US" altLang="en-US" sz="2400" b="1" dirty="0"/>
              <a:t>so it is named</a:t>
            </a:r>
            <a:r>
              <a:rPr lang="en-US" altLang="en-US" sz="2400" b="1" dirty="0">
                <a:solidFill>
                  <a:srgbClr val="3333FF"/>
                </a:solidFill>
              </a:rPr>
              <a:t> </a:t>
            </a:r>
            <a:r>
              <a:rPr lang="en-US" altLang="en-US" sz="2400" b="1" dirty="0" err="1">
                <a:solidFill>
                  <a:srgbClr val="3366FF"/>
                </a:solidFill>
              </a:rPr>
              <a:t>propanamine</a:t>
            </a:r>
            <a:r>
              <a:rPr lang="en-US" altLang="en-US" sz="2400" b="1" dirty="0">
                <a:solidFill>
                  <a:srgbClr val="3333FF"/>
                </a:solidFill>
              </a:rPr>
              <a:t>.</a:t>
            </a:r>
          </a:p>
          <a:p>
            <a:pPr marL="223838" indent="-223838" eaLnBrk="1" hangingPunct="1">
              <a:spcBef>
                <a:spcPct val="0"/>
              </a:spcBef>
              <a:spcAft>
                <a:spcPts val="2000"/>
              </a:spcAft>
            </a:pPr>
            <a:r>
              <a:rPr lang="en-US" altLang="en-US" sz="2400" b="1" dirty="0"/>
              <a:t>The N is on C2, so it is named </a:t>
            </a:r>
            <a:r>
              <a:rPr lang="en-US" altLang="en-US" sz="2400" b="1" dirty="0">
                <a:solidFill>
                  <a:srgbClr val="3366FF"/>
                </a:solidFill>
              </a:rPr>
              <a:t>2-propanamine</a:t>
            </a:r>
            <a:r>
              <a:rPr lang="en-US" altLang="en-US" sz="2400" b="1" dirty="0"/>
              <a:t>.</a:t>
            </a:r>
          </a:p>
        </p:txBody>
      </p:sp>
      <p:pic>
        <p:nvPicPr>
          <p:cNvPr id="11" name="Picture 10" descr="N attached to H, CH3 and CH(CH3)2 groups. There is a three C chain, with N attached to the second carb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628" y="3206020"/>
            <a:ext cx="1981372" cy="23288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80490" y="367145"/>
            <a:ext cx="6183021" cy="533219"/>
          </a:xfrm>
        </p:spPr>
        <p:txBody>
          <a:bodyPr/>
          <a:lstStyle/>
          <a:p>
            <a:pPr eaLnBrk="1" hangingPunct="1"/>
            <a:r>
              <a:rPr lang="en-US" altLang="en-US" sz="3200" b="1" dirty="0"/>
              <a:t>18.2	Nomenclature (6)</a:t>
            </a:r>
            <a:endParaRPr lang="en-US" altLang="en-US" dirty="0">
              <a:latin typeface="Calibri" pitchFamily="34" charset="0"/>
            </a:endParaRPr>
          </a:p>
        </p:txBody>
      </p:sp>
      <p:sp>
        <p:nvSpPr>
          <p:cNvPr id="3" name="Content Placeholder 2"/>
          <p:cNvSpPr>
            <a:spLocks noGrp="1"/>
          </p:cNvSpPr>
          <p:nvPr>
            <p:ph sz="quarter" idx="10"/>
          </p:nvPr>
        </p:nvSpPr>
        <p:spPr>
          <a:xfrm>
            <a:off x="1523999" y="818370"/>
            <a:ext cx="6373091" cy="490885"/>
          </a:xfrm>
        </p:spPr>
        <p:txBody>
          <a:bodyPr/>
          <a:lstStyle/>
          <a:p>
            <a:pPr marL="514350" indent="-514350">
              <a:buFont typeface="+mj-lt"/>
              <a:buAutoNum type="alphaUcPeriod" startAt="2"/>
            </a:pPr>
            <a:r>
              <a:rPr lang="en-US" altLang="en-US" sz="2800" b="1" dirty="0">
                <a:solidFill>
                  <a:schemeClr val="tx2"/>
                </a:solidFill>
                <a:latin typeface="+mj-lt"/>
              </a:rPr>
              <a:t>Secondary and Tertiary Amines</a:t>
            </a:r>
            <a:endParaRPr lang="en-GB" sz="2800" b="1" dirty="0">
              <a:solidFill>
                <a:schemeClr val="tx2"/>
              </a:solidFill>
              <a:latin typeface="+mj-lt"/>
            </a:endParaRPr>
          </a:p>
        </p:txBody>
      </p:sp>
      <p:sp>
        <p:nvSpPr>
          <p:cNvPr id="44" name="Content Placeholder 43">
            <a:extLst>
              <a:ext uri="{FF2B5EF4-FFF2-40B4-BE49-F238E27FC236}">
                <a16:creationId xmlns:a16="http://schemas.microsoft.com/office/drawing/2014/main" id="{12C11175-84E9-45DF-8377-415F2B1FD9F4}"/>
              </a:ext>
            </a:extLst>
          </p:cNvPr>
          <p:cNvSpPr>
            <a:spLocks noGrp="1"/>
          </p:cNvSpPr>
          <p:nvPr>
            <p:ph sz="quarter" idx="19"/>
          </p:nvPr>
        </p:nvSpPr>
        <p:spPr>
          <a:xfrm>
            <a:off x="1005760" y="1501588"/>
            <a:ext cx="2667000" cy="762000"/>
          </a:xfrm>
        </p:spPr>
        <p:txBody>
          <a:bodyPr/>
          <a:lstStyle/>
          <a:p>
            <a:pPr marL="0" indent="0">
              <a:buNone/>
            </a:pPr>
            <a:r>
              <a:rPr lang="en-US" sz="2400" b="1" kern="1200" dirty="0">
                <a:solidFill>
                  <a:prstClr val="white"/>
                </a:solidFill>
                <a:cs typeface="+mn-cs"/>
              </a:rPr>
              <a:t>HOW TO Name </a:t>
            </a:r>
            <a:endParaRPr lang="en-US" dirty="0"/>
          </a:p>
        </p:txBody>
      </p:sp>
      <p:graphicFrame>
        <p:nvGraphicFramePr>
          <p:cNvPr id="9" name="Object 8">
            <a:extLst>
              <a:ext uri="{FF2B5EF4-FFF2-40B4-BE49-F238E27FC236}">
                <a16:creationId xmlns:a16="http://schemas.microsoft.com/office/drawing/2014/main" id="{7CA57097-C4A1-4E77-8006-6AECE3AF968D}"/>
              </a:ext>
            </a:extLst>
          </p:cNvPr>
          <p:cNvGraphicFramePr>
            <a:graphicFrameLocks noChangeAspect="1"/>
          </p:cNvGraphicFramePr>
          <p:nvPr>
            <p:extLst>
              <p:ext uri="{D42A27DB-BD31-4B8C-83A1-F6EECF244321}">
                <p14:modId xmlns:p14="http://schemas.microsoft.com/office/powerpoint/2010/main" val="3450458439"/>
              </p:ext>
            </p:extLst>
          </p:nvPr>
        </p:nvGraphicFramePr>
        <p:xfrm>
          <a:off x="3374306" y="1596014"/>
          <a:ext cx="317500" cy="266700"/>
        </p:xfrm>
        <a:graphic>
          <a:graphicData uri="http://schemas.openxmlformats.org/presentationml/2006/ole">
            <mc:AlternateContent xmlns:mc="http://schemas.openxmlformats.org/markup-compatibility/2006">
              <mc:Choice xmlns:v="urn:schemas-microsoft-com:vml" Requires="v">
                <p:oleObj spid="_x0000_s11306"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3374306" y="1596014"/>
                        <a:ext cx="317500" cy="266700"/>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F7DE534B-E10C-4ED8-AD58-9CA0420AC4BC}"/>
              </a:ext>
            </a:extLst>
          </p:cNvPr>
          <p:cNvSpPr>
            <a:spLocks noGrp="1"/>
          </p:cNvSpPr>
          <p:nvPr>
            <p:ph sz="quarter" idx="16"/>
          </p:nvPr>
        </p:nvSpPr>
        <p:spPr>
          <a:xfrm>
            <a:off x="3662051" y="1507009"/>
            <a:ext cx="1379018" cy="563835"/>
          </a:xfrm>
        </p:spPr>
        <p:txBody>
          <a:bodyPr/>
          <a:lstStyle/>
          <a:p>
            <a:pPr marL="0" indent="0">
              <a:buNone/>
            </a:pPr>
            <a:r>
              <a:rPr lang="en-US" sz="2400" b="1" kern="1200" dirty="0">
                <a:solidFill>
                  <a:prstClr val="white"/>
                </a:solidFill>
                <a:cs typeface="+mn-cs"/>
              </a:rPr>
              <a:t>and </a:t>
            </a:r>
            <a:endParaRPr lang="en-US" dirty="0"/>
          </a:p>
        </p:txBody>
      </p:sp>
      <p:graphicFrame>
        <p:nvGraphicFramePr>
          <p:cNvPr id="10" name="Object 9">
            <a:extLst>
              <a:ext uri="{FF2B5EF4-FFF2-40B4-BE49-F238E27FC236}">
                <a16:creationId xmlns:a16="http://schemas.microsoft.com/office/drawing/2014/main" id="{25E12E75-8FAD-42AD-BED6-C82FFC839B14}"/>
              </a:ext>
            </a:extLst>
          </p:cNvPr>
          <p:cNvGraphicFramePr>
            <a:graphicFrameLocks noChangeAspect="1"/>
          </p:cNvGraphicFramePr>
          <p:nvPr>
            <p:extLst>
              <p:ext uri="{D42A27DB-BD31-4B8C-83A1-F6EECF244321}">
                <p14:modId xmlns:p14="http://schemas.microsoft.com/office/powerpoint/2010/main" val="1439356657"/>
              </p:ext>
            </p:extLst>
          </p:nvPr>
        </p:nvGraphicFramePr>
        <p:xfrm>
          <a:off x="4416118" y="1612810"/>
          <a:ext cx="317500" cy="279400"/>
        </p:xfrm>
        <a:graphic>
          <a:graphicData uri="http://schemas.openxmlformats.org/presentationml/2006/ole">
            <mc:AlternateContent xmlns:mc="http://schemas.openxmlformats.org/markup-compatibility/2006">
              <mc:Choice xmlns:v="urn:schemas-microsoft-com:vml" Requires="v">
                <p:oleObj spid="_x0000_s11307"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4416118" y="1612810"/>
                        <a:ext cx="317500" cy="279400"/>
                      </a:xfrm>
                      <a:prstGeom prst="rect">
                        <a:avLst/>
                      </a:prstGeom>
                    </p:spPr>
                  </p:pic>
                </p:oleObj>
              </mc:Fallback>
            </mc:AlternateContent>
          </a:graphicData>
        </a:graphic>
      </p:graphicFrame>
      <p:sp>
        <p:nvSpPr>
          <p:cNvPr id="40" name="Content Placeholder 39">
            <a:extLst>
              <a:ext uri="{FF2B5EF4-FFF2-40B4-BE49-F238E27FC236}">
                <a16:creationId xmlns:a16="http://schemas.microsoft.com/office/drawing/2014/main" id="{5AA66B15-EB3F-4508-A0CE-C1D3DD30AB95}"/>
              </a:ext>
            </a:extLst>
          </p:cNvPr>
          <p:cNvSpPr>
            <a:spLocks noGrp="1"/>
          </p:cNvSpPr>
          <p:nvPr>
            <p:ph sz="quarter" idx="17"/>
          </p:nvPr>
        </p:nvSpPr>
        <p:spPr>
          <a:xfrm>
            <a:off x="4741696" y="1502307"/>
            <a:ext cx="3396543" cy="490885"/>
          </a:xfrm>
        </p:spPr>
        <p:txBody>
          <a:bodyPr/>
          <a:lstStyle/>
          <a:p>
            <a:pPr marL="0" indent="0">
              <a:buNone/>
            </a:pPr>
            <a:r>
              <a:rPr lang="en-US" sz="2400" b="1" kern="1200" dirty="0">
                <a:solidFill>
                  <a:prstClr val="white"/>
                </a:solidFill>
                <a:cs typeface="+mn-cs"/>
              </a:rPr>
              <a:t>Amines with Different </a:t>
            </a:r>
            <a:endParaRPr lang="en-US" dirty="0"/>
          </a:p>
        </p:txBody>
      </p:sp>
      <p:sp>
        <p:nvSpPr>
          <p:cNvPr id="42" name="Content Placeholder 41">
            <a:extLst>
              <a:ext uri="{FF2B5EF4-FFF2-40B4-BE49-F238E27FC236}">
                <a16:creationId xmlns:a16="http://schemas.microsoft.com/office/drawing/2014/main" id="{50C09B0F-C222-4138-98E9-A38DF1946B4D}"/>
              </a:ext>
            </a:extLst>
          </p:cNvPr>
          <p:cNvSpPr>
            <a:spLocks noGrp="1"/>
          </p:cNvSpPr>
          <p:nvPr>
            <p:ph sz="quarter" idx="18"/>
          </p:nvPr>
        </p:nvSpPr>
        <p:spPr>
          <a:xfrm>
            <a:off x="3662050" y="1877621"/>
            <a:ext cx="2940459" cy="536423"/>
          </a:xfrm>
        </p:spPr>
        <p:txBody>
          <a:bodyPr/>
          <a:lstStyle/>
          <a:p>
            <a:pPr marL="0" indent="0">
              <a:buNone/>
            </a:pPr>
            <a:r>
              <a:rPr lang="en-US" sz="2400" b="1" kern="1200" dirty="0">
                <a:solidFill>
                  <a:prstClr val="white"/>
                </a:solidFill>
                <a:cs typeface="+mn-cs"/>
              </a:rPr>
              <a:t>Alkyl Groups</a:t>
            </a:r>
            <a:endParaRPr lang="en-US" dirty="0"/>
          </a:p>
        </p:txBody>
      </p:sp>
      <p:sp>
        <p:nvSpPr>
          <p:cNvPr id="5" name="Content Placeholder 4"/>
          <p:cNvSpPr>
            <a:spLocks noGrp="1"/>
          </p:cNvSpPr>
          <p:nvPr>
            <p:ph sz="quarter" idx="12"/>
          </p:nvPr>
        </p:nvSpPr>
        <p:spPr>
          <a:xfrm>
            <a:off x="887506" y="2702857"/>
            <a:ext cx="1504938" cy="425828"/>
          </a:xfrm>
        </p:spPr>
        <p:txBody>
          <a:bodyPr/>
          <a:lstStyle/>
          <a:p>
            <a:pPr marL="0" indent="0" defTabSz="457200" eaLnBrk="1" hangingPunct="1">
              <a:spcBef>
                <a:spcPct val="0"/>
              </a:spcBef>
              <a:buNone/>
              <a:defRPr/>
            </a:pPr>
            <a:r>
              <a:rPr lang="en-US" sz="2400" b="1" kern="1200" dirty="0">
                <a:solidFill>
                  <a:schemeClr val="bg1"/>
                </a:solidFill>
                <a:ea typeface="+mn-ea"/>
                <a:cs typeface="+mn-cs"/>
              </a:rPr>
              <a:t>Step [2]</a:t>
            </a:r>
          </a:p>
        </p:txBody>
      </p:sp>
      <p:sp>
        <p:nvSpPr>
          <p:cNvPr id="6" name="Content Placeholder 5"/>
          <p:cNvSpPr>
            <a:spLocks noGrp="1"/>
          </p:cNvSpPr>
          <p:nvPr>
            <p:ph sz="quarter" idx="13"/>
          </p:nvPr>
        </p:nvSpPr>
        <p:spPr>
          <a:xfrm>
            <a:off x="2304863" y="2622175"/>
            <a:ext cx="6703579" cy="762000"/>
          </a:xfrm>
        </p:spPr>
        <p:txBody>
          <a:bodyPr/>
          <a:lstStyle/>
          <a:p>
            <a:pPr marL="0" indent="0" defTabSz="457200" eaLnBrk="1" hangingPunct="1">
              <a:spcBef>
                <a:spcPct val="0"/>
              </a:spcBef>
              <a:buNone/>
            </a:pPr>
            <a:r>
              <a:rPr lang="en-US" altLang="en-US" sz="2400" b="1" kern="1200" dirty="0">
                <a:latin typeface="Arial" charset="0"/>
                <a:cs typeface="+mn-cs"/>
              </a:rPr>
              <a:t>Name the other groups on the N as “N-” alkyl groups.</a:t>
            </a:r>
          </a:p>
        </p:txBody>
      </p:sp>
      <p:sp>
        <p:nvSpPr>
          <p:cNvPr id="7" name="Content Placeholder 6"/>
          <p:cNvSpPr>
            <a:spLocks noGrp="1"/>
          </p:cNvSpPr>
          <p:nvPr>
            <p:ph sz="quarter" idx="14"/>
          </p:nvPr>
        </p:nvSpPr>
        <p:spPr>
          <a:xfrm>
            <a:off x="922659" y="3935506"/>
            <a:ext cx="1439541" cy="362585"/>
          </a:xfrm>
        </p:spPr>
        <p:txBody>
          <a:bodyPr anchor="ctr"/>
          <a:lstStyle/>
          <a:p>
            <a:pPr marL="0" indent="0" defTabSz="457200" eaLnBrk="1" hangingPunct="1">
              <a:spcBef>
                <a:spcPct val="0"/>
              </a:spcBef>
              <a:buNone/>
            </a:pPr>
            <a:r>
              <a:rPr lang="en-US" altLang="en-US" sz="2400" b="1" kern="1200" dirty="0">
                <a:latin typeface="Arial" charset="0"/>
                <a:cs typeface="+mn-cs"/>
              </a:rPr>
              <a:t>Answer:</a:t>
            </a:r>
          </a:p>
        </p:txBody>
      </p:sp>
      <p:sp>
        <p:nvSpPr>
          <p:cNvPr id="8" name="Content Placeholder 7"/>
          <p:cNvSpPr>
            <a:spLocks noGrp="1"/>
          </p:cNvSpPr>
          <p:nvPr>
            <p:ph sz="quarter" idx="15"/>
          </p:nvPr>
        </p:nvSpPr>
        <p:spPr>
          <a:xfrm>
            <a:off x="1447800" y="4365812"/>
            <a:ext cx="3783932" cy="388475"/>
          </a:xfrm>
        </p:spPr>
        <p:txBody>
          <a:bodyPr anchor="ctr"/>
          <a:lstStyle/>
          <a:p>
            <a:pPr marL="0" indent="0" defTabSz="457200" eaLnBrk="1" hangingPunct="1">
              <a:spcBef>
                <a:spcPct val="0"/>
              </a:spcBef>
              <a:buNone/>
            </a:pPr>
            <a:r>
              <a:rPr lang="en-US" altLang="en-US" sz="2400" b="1" kern="1200" dirty="0">
                <a:latin typeface="Arial" charset="0"/>
                <a:cs typeface="+mn-cs"/>
              </a:rPr>
              <a:t>N-methyl-2-propanamide</a:t>
            </a:r>
          </a:p>
        </p:txBody>
      </p:sp>
      <p:pic>
        <p:nvPicPr>
          <p:cNvPr id="2" name="Picture 1" descr="N attached to H, CH3 and CH(CH3)2 groups. There is a three C chain, with N attached to the second carbon. CH3 group attached to N is a methyl grou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5319" y="3847431"/>
            <a:ext cx="2316681" cy="29690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0490" y="388614"/>
            <a:ext cx="6183021" cy="484745"/>
          </a:xfrm>
        </p:spPr>
        <p:txBody>
          <a:bodyPr/>
          <a:lstStyle/>
          <a:p>
            <a:pPr eaLnBrk="1" hangingPunct="1"/>
            <a:r>
              <a:rPr lang="en-US" altLang="en-US" sz="3200" b="1" dirty="0"/>
              <a:t>18.2	Nomenclature (7)</a:t>
            </a:r>
            <a:endParaRPr lang="en-US" altLang="en-US" dirty="0">
              <a:latin typeface="Calibri" pitchFamily="34" charset="0"/>
            </a:endParaRPr>
          </a:p>
        </p:txBody>
      </p:sp>
      <p:sp>
        <p:nvSpPr>
          <p:cNvPr id="7" name="Content Placeholder 9"/>
          <p:cNvSpPr>
            <a:spLocks noGrp="1"/>
          </p:cNvSpPr>
          <p:nvPr>
            <p:ph sz="quarter" idx="10"/>
          </p:nvPr>
        </p:nvSpPr>
        <p:spPr>
          <a:xfrm>
            <a:off x="2438400" y="847165"/>
            <a:ext cx="4219339" cy="440677"/>
          </a:xfrm>
        </p:spPr>
        <p:txBody>
          <a:bodyPr anchor="ctr"/>
          <a:lstStyle/>
          <a:p>
            <a:pPr marL="514350" lvl="0" indent="-514350" algn="ctr" eaLnBrk="1" hangingPunct="1">
              <a:spcBef>
                <a:spcPct val="0"/>
              </a:spcBef>
              <a:buFont typeface="+mj-lt"/>
              <a:buAutoNum type="alphaUcPeriod" startAt="3"/>
            </a:pPr>
            <a:r>
              <a:rPr lang="en-US" altLang="en-US" sz="2800" b="1" dirty="0">
                <a:solidFill>
                  <a:schemeClr val="tx2"/>
                </a:solidFill>
                <a:latin typeface="+mj-lt"/>
              </a:rPr>
              <a:t>Aromatic Amines</a:t>
            </a:r>
            <a:endParaRPr lang="en-GB" sz="2800" b="1" dirty="0">
              <a:solidFill>
                <a:schemeClr val="tx2"/>
              </a:solidFill>
              <a:latin typeface="+mj-lt"/>
            </a:endParaRPr>
          </a:p>
        </p:txBody>
      </p:sp>
      <p:sp>
        <p:nvSpPr>
          <p:cNvPr id="8" name="Content Placeholder 13"/>
          <p:cNvSpPr>
            <a:spLocks noGrp="1"/>
          </p:cNvSpPr>
          <p:nvPr>
            <p:ph sz="quarter" idx="12"/>
          </p:nvPr>
        </p:nvSpPr>
        <p:spPr>
          <a:xfrm>
            <a:off x="1084753" y="1486515"/>
            <a:ext cx="7152347" cy="861138"/>
          </a:xfrm>
        </p:spPr>
        <p:txBody>
          <a:bodyPr anchor="ctr"/>
          <a:lstStyle/>
          <a:p>
            <a:pPr marL="0" indent="0" eaLnBrk="1" hangingPunct="1">
              <a:spcBef>
                <a:spcPct val="0"/>
              </a:spcBef>
              <a:buFontTx/>
              <a:buNone/>
            </a:pPr>
            <a:r>
              <a:rPr lang="en-US" altLang="en-US" sz="2400" b="1" dirty="0"/>
              <a:t>Amines with the N directly bonded to a </a:t>
            </a:r>
            <a:r>
              <a:rPr lang="en-US" altLang="en-US" sz="2400" b="1" dirty="0">
                <a:solidFill>
                  <a:srgbClr val="3366FF"/>
                </a:solidFill>
              </a:rPr>
              <a:t>benzene ring</a:t>
            </a:r>
            <a:r>
              <a:rPr lang="en-US" altLang="en-US" sz="2400" b="1" dirty="0">
                <a:solidFill>
                  <a:srgbClr val="3333FF"/>
                </a:solidFill>
              </a:rPr>
              <a:t> </a:t>
            </a:r>
            <a:r>
              <a:rPr lang="en-US" altLang="en-US" sz="2400" b="1" dirty="0"/>
              <a:t>are named as derivatives of </a:t>
            </a:r>
            <a:r>
              <a:rPr lang="en-US" altLang="en-US" sz="2400" b="1" dirty="0">
                <a:solidFill>
                  <a:srgbClr val="3366FF"/>
                </a:solidFill>
              </a:rPr>
              <a:t>aniline</a:t>
            </a:r>
            <a:r>
              <a:rPr lang="en-US" altLang="en-US" sz="2400" b="1" dirty="0"/>
              <a:t>:</a:t>
            </a:r>
          </a:p>
        </p:txBody>
      </p:sp>
      <p:pic>
        <p:nvPicPr>
          <p:cNvPr id="14341" name="Picture 10" descr="Examples of aromatic amines: NH2 group attached to benzene ring is aniline. NHCH2CH3 group attached to benzene ring is N-ethylaniline. NH2 and Br groups attached on 1,2 positions of benzene is ortho bromo ani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7254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61536" y="394447"/>
            <a:ext cx="5620928" cy="484745"/>
          </a:xfrm>
        </p:spPr>
        <p:txBody>
          <a:bodyPr/>
          <a:lstStyle/>
          <a:p>
            <a:pPr eaLnBrk="1" hangingPunct="1"/>
            <a:r>
              <a:rPr lang="en-US" altLang="en-US" sz="3200" b="1" dirty="0"/>
              <a:t>18.2	Nomenclature (8)</a:t>
            </a:r>
            <a:endParaRPr lang="en-US" altLang="en-US" dirty="0">
              <a:latin typeface="Calibri" pitchFamily="34" charset="0"/>
            </a:endParaRPr>
          </a:p>
        </p:txBody>
      </p:sp>
      <p:sp>
        <p:nvSpPr>
          <p:cNvPr id="8" name="Content Placeholder 9"/>
          <p:cNvSpPr>
            <a:spLocks noGrp="1"/>
          </p:cNvSpPr>
          <p:nvPr>
            <p:ph sz="quarter" idx="10"/>
          </p:nvPr>
        </p:nvSpPr>
        <p:spPr>
          <a:xfrm>
            <a:off x="1224459" y="811307"/>
            <a:ext cx="6749647" cy="527940"/>
          </a:xfrm>
        </p:spPr>
        <p:txBody>
          <a:bodyPr anchor="ctr"/>
          <a:lstStyle/>
          <a:p>
            <a:pPr marL="514350" lvl="0" indent="-514350">
              <a:buFont typeface="+mj-lt"/>
              <a:buAutoNum type="alphaUcPeriod" startAt="4"/>
            </a:pPr>
            <a:r>
              <a:rPr lang="en-US" altLang="en-US" sz="2800" b="1" dirty="0">
                <a:solidFill>
                  <a:schemeClr val="tx2"/>
                </a:solidFill>
                <a:latin typeface="+mj-lt"/>
              </a:rPr>
              <a:t>Miscellaneous Nomenclature Facts</a:t>
            </a:r>
            <a:endParaRPr lang="en-GB" sz="2800" b="1" dirty="0">
              <a:solidFill>
                <a:schemeClr val="tx2"/>
              </a:solidFill>
              <a:latin typeface="+mj-lt"/>
            </a:endParaRPr>
          </a:p>
        </p:txBody>
      </p:sp>
      <p:sp>
        <p:nvSpPr>
          <p:cNvPr id="9" name="Content Placeholder 13"/>
          <p:cNvSpPr>
            <a:spLocks noGrp="1"/>
          </p:cNvSpPr>
          <p:nvPr>
            <p:ph sz="quarter" idx="12"/>
          </p:nvPr>
        </p:nvSpPr>
        <p:spPr>
          <a:xfrm>
            <a:off x="773358" y="1524573"/>
            <a:ext cx="8133110" cy="1426484"/>
          </a:xfrm>
        </p:spPr>
        <p:txBody>
          <a:bodyPr anchor="ctr"/>
          <a:lstStyle/>
          <a:p>
            <a:pPr marL="0" indent="0" eaLnBrk="1" hangingPunct="1">
              <a:spcBef>
                <a:spcPct val="0"/>
              </a:spcBef>
              <a:spcAft>
                <a:spcPts val="1800"/>
              </a:spcAft>
              <a:buNone/>
            </a:pPr>
            <a:r>
              <a:rPr lang="en-US" altLang="en-US" sz="2400" b="1" dirty="0"/>
              <a:t>An </a:t>
            </a:r>
            <a:r>
              <a:rPr lang="en-US" altLang="en-US" sz="2400" b="1" i="0" dirty="0">
                <a:solidFill>
                  <a:srgbClr val="3366FF"/>
                </a:solidFill>
              </a:rPr>
              <a:t>NH</a:t>
            </a:r>
            <a:r>
              <a:rPr lang="en-US" altLang="en-US" sz="2400" b="1" i="0" baseline="-25000" dirty="0">
                <a:solidFill>
                  <a:srgbClr val="3366FF"/>
                </a:solidFill>
              </a:rPr>
              <a:t>2</a:t>
            </a:r>
            <a:r>
              <a:rPr lang="en-US" altLang="en-US" sz="2400" b="1" dirty="0"/>
              <a:t> group is called an </a:t>
            </a:r>
            <a:r>
              <a:rPr lang="en-US" altLang="en-US" sz="2400" b="1" dirty="0">
                <a:solidFill>
                  <a:srgbClr val="3366FF"/>
                </a:solidFill>
              </a:rPr>
              <a:t>amino group </a:t>
            </a:r>
            <a:r>
              <a:rPr lang="en-US" altLang="en-US" sz="2400" b="1" dirty="0"/>
              <a:t>when named as a substituent.</a:t>
            </a:r>
          </a:p>
          <a:p>
            <a:pPr marL="0" indent="0" eaLnBrk="1" hangingPunct="1">
              <a:spcBef>
                <a:spcPct val="0"/>
              </a:spcBef>
              <a:buNone/>
            </a:pPr>
            <a:r>
              <a:rPr lang="en-US" altLang="en-US" sz="2400" b="1" dirty="0"/>
              <a:t>Below are come of the common </a:t>
            </a:r>
            <a:r>
              <a:rPr lang="en-US" altLang="en-US" sz="2400" b="1" dirty="0">
                <a:solidFill>
                  <a:srgbClr val="3366FF"/>
                </a:solidFill>
              </a:rPr>
              <a:t>amine hetero-cycles</a:t>
            </a:r>
            <a:r>
              <a:rPr lang="en-US" altLang="en-US" sz="2400" b="1" dirty="0"/>
              <a:t>:</a:t>
            </a:r>
          </a:p>
        </p:txBody>
      </p:sp>
      <p:pic>
        <p:nvPicPr>
          <p:cNvPr id="15366" name="Picture 10" descr="Examples of Nitrogen heterocycles where N is a part of the ring. Six membererd ring with N is piperidine. Five membered ring with N is pyrrolidine. Six membered ring with N and alternate single and double bonds is pyridine. Five membered ring with N and two double bonds is pyrr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3505200"/>
            <a:ext cx="68897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84786" y="237565"/>
            <a:ext cx="6801323" cy="586541"/>
          </a:xfrm>
        </p:spPr>
        <p:txBody>
          <a:bodyPr/>
          <a:lstStyle/>
          <a:p>
            <a:pPr eaLnBrk="1" hangingPunct="1"/>
            <a:r>
              <a:rPr lang="en-US" altLang="en-US" sz="3200" b="1" dirty="0"/>
              <a:t>18.3 Physical Properties</a:t>
            </a:r>
            <a:r>
              <a:rPr lang="en-US" altLang="en-US" dirty="0">
                <a:latin typeface="Calibri" pitchFamily="34" charset="0"/>
              </a:rPr>
              <a:t> </a:t>
            </a:r>
            <a:r>
              <a:rPr lang="en-US" altLang="en-US" sz="3200" b="1" dirty="0"/>
              <a:t>(1)</a:t>
            </a:r>
          </a:p>
        </p:txBody>
      </p:sp>
      <p:sp>
        <p:nvSpPr>
          <p:cNvPr id="9" name="Content Placeholder 9"/>
          <p:cNvSpPr>
            <a:spLocks noGrp="1"/>
          </p:cNvSpPr>
          <p:nvPr>
            <p:ph sz="quarter" idx="10"/>
          </p:nvPr>
        </p:nvSpPr>
        <p:spPr>
          <a:xfrm>
            <a:off x="775447" y="1416423"/>
            <a:ext cx="7682753" cy="1800901"/>
          </a:xfrm>
        </p:spPr>
        <p:txBody>
          <a:bodyPr/>
          <a:lstStyle/>
          <a:p>
            <a:pPr marL="0" indent="0" eaLnBrk="1" hangingPunct="1">
              <a:spcBef>
                <a:spcPct val="0"/>
              </a:spcBef>
              <a:spcAft>
                <a:spcPts val="1500"/>
              </a:spcAft>
              <a:buNone/>
            </a:pPr>
            <a:r>
              <a:rPr lang="en-US" altLang="en-US" sz="2400" b="1" dirty="0"/>
              <a:t>Many amines have </a:t>
            </a:r>
            <a:r>
              <a:rPr lang="en-US" altLang="en-US" sz="2400" b="1" dirty="0">
                <a:solidFill>
                  <a:srgbClr val="3366FF"/>
                </a:solidFill>
              </a:rPr>
              <a:t>very foul odors </a:t>
            </a:r>
            <a:r>
              <a:rPr lang="en-US" altLang="en-US" sz="2400" b="1" dirty="0"/>
              <a:t>like rotting fish, urine, and bad breath.</a:t>
            </a:r>
          </a:p>
          <a:p>
            <a:pPr marL="0" indent="0" eaLnBrk="1" hangingPunct="1">
              <a:spcBef>
                <a:spcPct val="0"/>
              </a:spcBef>
              <a:spcAft>
                <a:spcPts val="1500"/>
              </a:spcAft>
              <a:buNone/>
            </a:pPr>
            <a:r>
              <a:rPr lang="en-US" altLang="en-US" sz="2400" b="1" dirty="0"/>
              <a:t>Amines are </a:t>
            </a:r>
            <a:r>
              <a:rPr lang="en-US" altLang="en-US" sz="2400" b="1" dirty="0">
                <a:solidFill>
                  <a:srgbClr val="3366FF"/>
                </a:solidFill>
              </a:rPr>
              <a:t>polar molecules</a:t>
            </a:r>
            <a:r>
              <a:rPr lang="en-US" altLang="en-US" sz="2400" b="1" dirty="0"/>
              <a:t>, containing either polar C—N or polar H—N bonds.</a:t>
            </a:r>
          </a:p>
        </p:txBody>
      </p:sp>
      <p:graphicFrame>
        <p:nvGraphicFramePr>
          <p:cNvPr id="2" name="Object 1">
            <a:extLst>
              <a:ext uri="{FF2B5EF4-FFF2-40B4-BE49-F238E27FC236}">
                <a16:creationId xmlns:a16="http://schemas.microsoft.com/office/drawing/2014/main" id="{A1E76EB3-E80C-4BFD-80A7-8336DD949531}"/>
              </a:ext>
            </a:extLst>
          </p:cNvPr>
          <p:cNvGraphicFramePr>
            <a:graphicFrameLocks noChangeAspect="1"/>
          </p:cNvGraphicFramePr>
          <p:nvPr>
            <p:extLst>
              <p:ext uri="{D42A27DB-BD31-4B8C-83A1-F6EECF244321}">
                <p14:modId xmlns:p14="http://schemas.microsoft.com/office/powerpoint/2010/main" val="373950623"/>
              </p:ext>
            </p:extLst>
          </p:nvPr>
        </p:nvGraphicFramePr>
        <p:xfrm>
          <a:off x="879986" y="3325146"/>
          <a:ext cx="304800" cy="266700"/>
        </p:xfrm>
        <a:graphic>
          <a:graphicData uri="http://schemas.openxmlformats.org/presentationml/2006/ole">
            <mc:AlternateContent xmlns:mc="http://schemas.openxmlformats.org/markup-compatibility/2006">
              <mc:Choice xmlns:v="urn:schemas-microsoft-com:vml" Requires="v">
                <p:oleObj spid="_x0000_s12326" name="Equation" r:id="rId4" imgW="304560" imgH="266400" progId="Equation.DSMT4">
                  <p:embed/>
                </p:oleObj>
              </mc:Choice>
              <mc:Fallback>
                <p:oleObj name="Equation" r:id="rId4" imgW="304560" imgH="266400" progId="Equation.DSMT4">
                  <p:embed/>
                  <p:pic>
                    <p:nvPicPr>
                      <p:cNvPr id="0" name=""/>
                      <p:cNvPicPr/>
                      <p:nvPr/>
                    </p:nvPicPr>
                    <p:blipFill>
                      <a:blip r:embed="rId5"/>
                      <a:stretch>
                        <a:fillRect/>
                      </a:stretch>
                    </p:blipFill>
                    <p:spPr>
                      <a:xfrm>
                        <a:off x="879986" y="3325146"/>
                        <a:ext cx="304800" cy="266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934B7B6-CE9B-4DC9-B20E-6D626A6746DA}"/>
              </a:ext>
            </a:extLst>
          </p:cNvPr>
          <p:cNvSpPr>
            <a:spLocks noGrp="1"/>
          </p:cNvSpPr>
          <p:nvPr>
            <p:ph sz="quarter" idx="11"/>
          </p:nvPr>
        </p:nvSpPr>
        <p:spPr>
          <a:xfrm>
            <a:off x="1172496" y="3259687"/>
            <a:ext cx="1037303" cy="634821"/>
          </a:xfrm>
        </p:spPr>
        <p:txBody>
          <a:bodyPr/>
          <a:lstStyle/>
          <a:p>
            <a:pPr marL="0" indent="0">
              <a:buNone/>
            </a:pPr>
            <a:r>
              <a:rPr lang="en-US" altLang="en-US" sz="2400" b="1" dirty="0">
                <a:solidFill>
                  <a:prstClr val="black"/>
                </a:solidFill>
              </a:rPr>
              <a:t>and </a:t>
            </a:r>
            <a:endParaRPr lang="en-US" dirty="0"/>
          </a:p>
        </p:txBody>
      </p:sp>
      <p:graphicFrame>
        <p:nvGraphicFramePr>
          <p:cNvPr id="3" name="Object 2">
            <a:extLst>
              <a:ext uri="{FF2B5EF4-FFF2-40B4-BE49-F238E27FC236}">
                <a16:creationId xmlns:a16="http://schemas.microsoft.com/office/drawing/2014/main" id="{74113918-8D4A-4F25-BE47-D081575F9A74}"/>
              </a:ext>
            </a:extLst>
          </p:cNvPr>
          <p:cNvGraphicFramePr>
            <a:graphicFrameLocks noChangeAspect="1"/>
          </p:cNvGraphicFramePr>
          <p:nvPr>
            <p:extLst>
              <p:ext uri="{D42A27DB-BD31-4B8C-83A1-F6EECF244321}">
                <p14:modId xmlns:p14="http://schemas.microsoft.com/office/powerpoint/2010/main" val="3447246050"/>
              </p:ext>
            </p:extLst>
          </p:nvPr>
        </p:nvGraphicFramePr>
        <p:xfrm>
          <a:off x="1902539" y="3354642"/>
          <a:ext cx="317500" cy="266700"/>
        </p:xfrm>
        <a:graphic>
          <a:graphicData uri="http://schemas.openxmlformats.org/presentationml/2006/ole">
            <mc:AlternateContent xmlns:mc="http://schemas.openxmlformats.org/markup-compatibility/2006">
              <mc:Choice xmlns:v="urn:schemas-microsoft-com:vml" Requires="v">
                <p:oleObj spid="_x0000_s12327" name="Equation" r:id="rId6" imgW="317160" imgH="266400" progId="Equation.DSMT4">
                  <p:embed/>
                </p:oleObj>
              </mc:Choice>
              <mc:Fallback>
                <p:oleObj name="Equation" r:id="rId6" imgW="317160" imgH="266400" progId="Equation.DSMT4">
                  <p:embed/>
                  <p:pic>
                    <p:nvPicPr>
                      <p:cNvPr id="0" name=""/>
                      <p:cNvPicPr/>
                      <p:nvPr/>
                    </p:nvPicPr>
                    <p:blipFill>
                      <a:blip r:embed="rId7"/>
                      <a:stretch>
                        <a:fillRect/>
                      </a:stretch>
                    </p:blipFill>
                    <p:spPr>
                      <a:xfrm>
                        <a:off x="1902539" y="3354642"/>
                        <a:ext cx="317500" cy="2667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38F1152C-6E25-4530-BBD9-EBA9972965ED}"/>
              </a:ext>
            </a:extLst>
          </p:cNvPr>
          <p:cNvSpPr>
            <a:spLocks noGrp="1"/>
          </p:cNvSpPr>
          <p:nvPr>
            <p:ph sz="quarter" idx="12"/>
          </p:nvPr>
        </p:nvSpPr>
        <p:spPr>
          <a:xfrm>
            <a:off x="2293376" y="3257230"/>
            <a:ext cx="6850624" cy="457200"/>
          </a:xfrm>
        </p:spPr>
        <p:txBody>
          <a:bodyPr/>
          <a:lstStyle/>
          <a:p>
            <a:pPr marL="0" indent="0">
              <a:buNone/>
            </a:pPr>
            <a:r>
              <a:rPr lang="en-US" altLang="en-US" sz="2400" b="1" dirty="0">
                <a:solidFill>
                  <a:prstClr val="black"/>
                </a:solidFill>
              </a:rPr>
              <a:t>amines </a:t>
            </a:r>
            <a:r>
              <a:rPr lang="en-US" altLang="en-US" sz="2400" b="1" dirty="0">
                <a:solidFill>
                  <a:srgbClr val="3366FF"/>
                </a:solidFill>
              </a:rPr>
              <a:t>can have intermolecular hydrogen</a:t>
            </a:r>
            <a:endParaRPr lang="en-US" dirty="0"/>
          </a:p>
        </p:txBody>
      </p:sp>
      <p:sp>
        <p:nvSpPr>
          <p:cNvPr id="29" name="Content Placeholder 28">
            <a:extLst>
              <a:ext uri="{FF2B5EF4-FFF2-40B4-BE49-F238E27FC236}">
                <a16:creationId xmlns:a16="http://schemas.microsoft.com/office/drawing/2014/main" id="{F2883E7F-614B-4D38-B971-25A226A7A94F}"/>
              </a:ext>
            </a:extLst>
          </p:cNvPr>
          <p:cNvSpPr>
            <a:spLocks noGrp="1"/>
          </p:cNvSpPr>
          <p:nvPr>
            <p:ph sz="quarter" idx="14"/>
          </p:nvPr>
        </p:nvSpPr>
        <p:spPr>
          <a:xfrm>
            <a:off x="775447" y="3631752"/>
            <a:ext cx="3044386" cy="487362"/>
          </a:xfrm>
        </p:spPr>
        <p:txBody>
          <a:bodyPr/>
          <a:lstStyle/>
          <a:p>
            <a:pPr marL="0" indent="0">
              <a:buNone/>
            </a:pPr>
            <a:r>
              <a:rPr lang="en-US" altLang="en-US" sz="2400" b="1" dirty="0">
                <a:solidFill>
                  <a:srgbClr val="3366FF"/>
                </a:solidFill>
              </a:rPr>
              <a:t>bonding</a:t>
            </a:r>
            <a:r>
              <a:rPr lang="en-US" altLang="en-US" sz="2400" b="1" dirty="0">
                <a:solidFill>
                  <a:prstClr val="black"/>
                </a:solidFill>
              </a:rPr>
              <a:t>:</a:t>
            </a:r>
            <a:endParaRPr lang="en-US" dirty="0"/>
          </a:p>
        </p:txBody>
      </p:sp>
      <p:pic>
        <p:nvPicPr>
          <p:cNvPr id="31750" name="Picture 10" descr="Intermolecular hydrogen bonding between two methyl amine molecules: H attached to NH2 of one methylamine molecule makes a H bond with N of another methylamine molecu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418013"/>
            <a:ext cx="6400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7866"/>
            <a:ext cx="8229600" cy="484745"/>
          </a:xfrm>
        </p:spPr>
        <p:txBody>
          <a:bodyPr/>
          <a:lstStyle/>
          <a:p>
            <a:pPr eaLnBrk="1" hangingPunct="1"/>
            <a:r>
              <a:rPr lang="en-US" altLang="en-US" sz="3200" b="1" dirty="0"/>
              <a:t>18.3	Physical Properties (2)</a:t>
            </a:r>
            <a:endParaRPr lang="en-US" altLang="en-US" dirty="0">
              <a:latin typeface="Calibri" pitchFamily="34" charset="0"/>
            </a:endParaRPr>
          </a:p>
        </p:txBody>
      </p:sp>
      <p:graphicFrame>
        <p:nvGraphicFramePr>
          <p:cNvPr id="2" name="Object 1">
            <a:extLst>
              <a:ext uri="{FF2B5EF4-FFF2-40B4-BE49-F238E27FC236}">
                <a16:creationId xmlns:a16="http://schemas.microsoft.com/office/drawing/2014/main" id="{9C347ABE-1AC7-4474-A744-DB096926F0DC}"/>
              </a:ext>
            </a:extLst>
          </p:cNvPr>
          <p:cNvGraphicFramePr>
            <a:graphicFrameLocks noChangeAspect="1"/>
          </p:cNvGraphicFramePr>
          <p:nvPr>
            <p:extLst>
              <p:ext uri="{D42A27DB-BD31-4B8C-83A1-F6EECF244321}">
                <p14:modId xmlns:p14="http://schemas.microsoft.com/office/powerpoint/2010/main" val="3617634046"/>
              </p:ext>
            </p:extLst>
          </p:nvPr>
        </p:nvGraphicFramePr>
        <p:xfrm>
          <a:off x="953729" y="1234561"/>
          <a:ext cx="304800" cy="266700"/>
        </p:xfrm>
        <a:graphic>
          <a:graphicData uri="http://schemas.openxmlformats.org/presentationml/2006/ole">
            <mc:AlternateContent xmlns:mc="http://schemas.openxmlformats.org/markup-compatibility/2006">
              <mc:Choice xmlns:v="urn:schemas-microsoft-com:vml" Requires="v">
                <p:oleObj spid="_x0000_s13440" name="Equation" r:id="rId4" imgW="304560" imgH="266400" progId="Equation.DSMT4">
                  <p:embed/>
                </p:oleObj>
              </mc:Choice>
              <mc:Fallback>
                <p:oleObj name="Equation" r:id="rId4" imgW="304560" imgH="266400" progId="Equation.DSMT4">
                  <p:embed/>
                  <p:pic>
                    <p:nvPicPr>
                      <p:cNvPr id="0" name=""/>
                      <p:cNvPicPr/>
                      <p:nvPr/>
                    </p:nvPicPr>
                    <p:blipFill>
                      <a:blip r:embed="rId5"/>
                      <a:stretch>
                        <a:fillRect/>
                      </a:stretch>
                    </p:blipFill>
                    <p:spPr>
                      <a:xfrm>
                        <a:off x="953729" y="1234561"/>
                        <a:ext cx="304800" cy="26670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03DA94D-75A9-4F5D-85DE-AEBEDD4C5C6D}"/>
              </a:ext>
            </a:extLst>
          </p:cNvPr>
          <p:cNvSpPr>
            <a:spLocks noGrp="1"/>
          </p:cNvSpPr>
          <p:nvPr>
            <p:ph sz="quarter" idx="11"/>
          </p:nvPr>
        </p:nvSpPr>
        <p:spPr>
          <a:xfrm>
            <a:off x="1310487" y="1143000"/>
            <a:ext cx="1040100" cy="509358"/>
          </a:xfrm>
        </p:spPr>
        <p:txBody>
          <a:bodyPr/>
          <a:lstStyle/>
          <a:p>
            <a:pPr marL="0" indent="0">
              <a:buNone/>
            </a:pPr>
            <a:r>
              <a:rPr lang="en-US" altLang="en-US" sz="2400" b="1" dirty="0">
                <a:solidFill>
                  <a:prstClr val="black"/>
                </a:solidFill>
              </a:rPr>
              <a:t>and </a:t>
            </a:r>
            <a:endParaRPr lang="en-US" dirty="0"/>
          </a:p>
        </p:txBody>
      </p:sp>
      <p:graphicFrame>
        <p:nvGraphicFramePr>
          <p:cNvPr id="3" name="Object 2">
            <a:extLst>
              <a:ext uri="{FF2B5EF4-FFF2-40B4-BE49-F238E27FC236}">
                <a16:creationId xmlns:a16="http://schemas.microsoft.com/office/drawing/2014/main" id="{4EC229D2-053B-4E83-B8AC-FED16CDBE431}"/>
              </a:ext>
            </a:extLst>
          </p:cNvPr>
          <p:cNvGraphicFramePr>
            <a:graphicFrameLocks noChangeAspect="1"/>
          </p:cNvGraphicFramePr>
          <p:nvPr>
            <p:extLst>
              <p:ext uri="{D42A27DB-BD31-4B8C-83A1-F6EECF244321}">
                <p14:modId xmlns:p14="http://schemas.microsoft.com/office/powerpoint/2010/main" val="2827778766"/>
              </p:ext>
            </p:extLst>
          </p:nvPr>
        </p:nvGraphicFramePr>
        <p:xfrm>
          <a:off x="2004392" y="1246196"/>
          <a:ext cx="317500" cy="266700"/>
        </p:xfrm>
        <a:graphic>
          <a:graphicData uri="http://schemas.openxmlformats.org/presentationml/2006/ole">
            <mc:AlternateContent xmlns:mc="http://schemas.openxmlformats.org/markup-compatibility/2006">
              <mc:Choice xmlns:v="urn:schemas-microsoft-com:vml" Requires="v">
                <p:oleObj spid="_x0000_s13441" name="Equation" r:id="rId6" imgW="317160" imgH="266400" progId="Equation.DSMT4">
                  <p:embed/>
                </p:oleObj>
              </mc:Choice>
              <mc:Fallback>
                <p:oleObj name="Equation" r:id="rId6" imgW="317160" imgH="266400" progId="Equation.DSMT4">
                  <p:embed/>
                  <p:pic>
                    <p:nvPicPr>
                      <p:cNvPr id="0" name=""/>
                      <p:cNvPicPr/>
                      <p:nvPr/>
                    </p:nvPicPr>
                    <p:blipFill>
                      <a:blip r:embed="rId7"/>
                      <a:stretch>
                        <a:fillRect/>
                      </a:stretch>
                    </p:blipFill>
                    <p:spPr>
                      <a:xfrm>
                        <a:off x="2004392" y="1246196"/>
                        <a:ext cx="317500" cy="2667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621272E3-B3DC-4B84-8D3F-17433E5AFDA9}"/>
              </a:ext>
            </a:extLst>
          </p:cNvPr>
          <p:cNvSpPr>
            <a:spLocks noGrp="1"/>
          </p:cNvSpPr>
          <p:nvPr>
            <p:ph sz="quarter" idx="14"/>
          </p:nvPr>
        </p:nvSpPr>
        <p:spPr>
          <a:xfrm>
            <a:off x="2320667" y="1150248"/>
            <a:ext cx="5894294" cy="487362"/>
          </a:xfrm>
        </p:spPr>
        <p:txBody>
          <a:bodyPr/>
          <a:lstStyle/>
          <a:p>
            <a:pPr marL="0" indent="0">
              <a:buNone/>
            </a:pPr>
            <a:r>
              <a:rPr lang="en-US" altLang="en-US" sz="2400" b="1" dirty="0">
                <a:solidFill>
                  <a:prstClr val="black"/>
                </a:solidFill>
              </a:rPr>
              <a:t>amines have </a:t>
            </a:r>
            <a:r>
              <a:rPr lang="en-US" altLang="en-US" sz="2400" b="1" dirty="0">
                <a:solidFill>
                  <a:srgbClr val="D90000"/>
                </a:solidFill>
              </a:rPr>
              <a:t>higher boiling points </a:t>
            </a:r>
            <a:r>
              <a:rPr lang="en-US" altLang="en-US" sz="2400" b="1" dirty="0">
                <a:solidFill>
                  <a:prstClr val="black"/>
                </a:solidFill>
              </a:rPr>
              <a:t>than</a:t>
            </a:r>
            <a:endParaRPr lang="en-US" dirty="0"/>
          </a:p>
        </p:txBody>
      </p:sp>
      <p:sp>
        <p:nvSpPr>
          <p:cNvPr id="7" name="Content Placeholder 9"/>
          <p:cNvSpPr>
            <a:spLocks noGrp="1"/>
          </p:cNvSpPr>
          <p:nvPr>
            <p:ph sz="quarter" idx="10"/>
          </p:nvPr>
        </p:nvSpPr>
        <p:spPr>
          <a:xfrm>
            <a:off x="843656" y="1521540"/>
            <a:ext cx="7609088" cy="1143000"/>
          </a:xfrm>
        </p:spPr>
        <p:txBody>
          <a:bodyPr/>
          <a:lstStyle/>
          <a:p>
            <a:pPr marL="0" indent="0" eaLnBrk="1" hangingPunct="1">
              <a:spcBef>
                <a:spcPct val="0"/>
              </a:spcBef>
              <a:buNone/>
            </a:pPr>
            <a:r>
              <a:rPr lang="en-US" altLang="en-US" sz="2400" b="1" dirty="0"/>
              <a:t>compounds that </a:t>
            </a:r>
            <a:r>
              <a:rPr lang="en-US" altLang="en-US" sz="2400" b="1" dirty="0">
                <a:solidFill>
                  <a:srgbClr val="D90000"/>
                </a:solidFill>
              </a:rPr>
              <a:t>do not have </a:t>
            </a:r>
            <a:r>
              <a:rPr lang="en-US" altLang="en-US" sz="2400" b="1" dirty="0"/>
              <a:t>intermolecular hydrogen bonding.</a:t>
            </a:r>
          </a:p>
        </p:txBody>
      </p:sp>
      <p:sp>
        <p:nvSpPr>
          <p:cNvPr id="9" name="Content Placeholder 8"/>
          <p:cNvSpPr>
            <a:spLocks noGrp="1"/>
          </p:cNvSpPr>
          <p:nvPr>
            <p:ph sz="quarter" idx="19"/>
          </p:nvPr>
        </p:nvSpPr>
        <p:spPr>
          <a:xfrm>
            <a:off x="937592" y="2703054"/>
            <a:ext cx="2133600" cy="597588"/>
          </a:xfrm>
        </p:spPr>
        <p:txBody>
          <a:bodyPr/>
          <a:lstStyle/>
          <a:p>
            <a:pPr marL="0" lvl="0" indent="0" algn="ctr">
              <a:buNone/>
            </a:pPr>
            <a:r>
              <a:rPr lang="en-US" sz="1800" b="0" i="0" dirty="0">
                <a:latin typeface="+mj-lt"/>
              </a:rPr>
              <a:t>CH</a:t>
            </a:r>
            <a:r>
              <a:rPr lang="en-US" sz="1800" b="0" i="0" baseline="-25000" dirty="0">
                <a:latin typeface="+mj-lt"/>
              </a:rPr>
              <a:t>3</a:t>
            </a:r>
            <a:r>
              <a:rPr lang="en-US" sz="1800" b="0" i="0" dirty="0">
                <a:latin typeface="+mj-lt"/>
              </a:rPr>
              <a:t>CH</a:t>
            </a:r>
            <a:r>
              <a:rPr lang="en-US" sz="1800" b="0" i="0" baseline="-25000" dirty="0">
                <a:latin typeface="+mj-lt"/>
              </a:rPr>
              <a:t>2</a:t>
            </a:r>
            <a:r>
              <a:rPr lang="en-US" sz="1800" b="0" i="0" dirty="0">
                <a:latin typeface="+mj-lt"/>
              </a:rPr>
              <a:t>OCH</a:t>
            </a:r>
            <a:r>
              <a:rPr lang="en-US" sz="1800" b="0" i="0" baseline="-25000" dirty="0">
                <a:latin typeface="+mj-lt"/>
              </a:rPr>
              <a:t>2</a:t>
            </a:r>
            <a:r>
              <a:rPr lang="en-US" sz="1800" b="0" i="0" dirty="0">
                <a:latin typeface="+mj-lt"/>
              </a:rPr>
              <a:t>CH</a:t>
            </a:r>
            <a:r>
              <a:rPr lang="en-US" sz="1800" b="0" i="0" baseline="-25000" dirty="0">
                <a:latin typeface="+mj-lt"/>
              </a:rPr>
              <a:t>3</a:t>
            </a:r>
            <a:r>
              <a:rPr lang="en-US" sz="1800" b="0" i="0" dirty="0">
                <a:latin typeface="+mj-lt"/>
              </a:rPr>
              <a:t>diethyl ether</a:t>
            </a:r>
            <a:endParaRPr lang="en-GB" sz="1800" dirty="0"/>
          </a:p>
        </p:txBody>
      </p:sp>
      <p:graphicFrame>
        <p:nvGraphicFramePr>
          <p:cNvPr id="49" name="Object 48">
            <a:extLst>
              <a:ext uri="{FF2B5EF4-FFF2-40B4-BE49-F238E27FC236}">
                <a16:creationId xmlns:a16="http://schemas.microsoft.com/office/drawing/2014/main" id="{9A4B04B1-FE61-4E97-8807-62483B91CE48}"/>
              </a:ext>
            </a:extLst>
          </p:cNvPr>
          <p:cNvGraphicFramePr>
            <a:graphicFrameLocks noChangeAspect="1"/>
          </p:cNvGraphicFramePr>
          <p:nvPr>
            <p:extLst>
              <p:ext uri="{D42A27DB-BD31-4B8C-83A1-F6EECF244321}">
                <p14:modId xmlns:p14="http://schemas.microsoft.com/office/powerpoint/2010/main" val="3873640722"/>
              </p:ext>
            </p:extLst>
          </p:nvPr>
        </p:nvGraphicFramePr>
        <p:xfrm>
          <a:off x="1363406" y="3521442"/>
          <a:ext cx="863600" cy="254000"/>
        </p:xfrm>
        <a:graphic>
          <a:graphicData uri="http://schemas.openxmlformats.org/presentationml/2006/ole">
            <mc:AlternateContent xmlns:mc="http://schemas.openxmlformats.org/markup-compatibility/2006">
              <mc:Choice xmlns:v="urn:schemas-microsoft-com:vml" Requires="v">
                <p:oleObj spid="_x0000_s13442" name="Equation" r:id="rId8" imgW="863280" imgH="253800" progId="Equation.DSMT4">
                  <p:embed/>
                </p:oleObj>
              </mc:Choice>
              <mc:Fallback>
                <p:oleObj name="Equation" r:id="rId8" imgW="863280" imgH="253800" progId="Equation.DSMT4">
                  <p:embed/>
                  <p:pic>
                    <p:nvPicPr>
                      <p:cNvPr id="0" name=""/>
                      <p:cNvPicPr/>
                      <p:nvPr/>
                    </p:nvPicPr>
                    <p:blipFill>
                      <a:blip r:embed="rId9"/>
                      <a:stretch>
                        <a:fillRect/>
                      </a:stretch>
                    </p:blipFill>
                    <p:spPr>
                      <a:xfrm>
                        <a:off x="1363406" y="3521442"/>
                        <a:ext cx="863600" cy="254000"/>
                      </a:xfrm>
                      <a:prstGeom prst="rect">
                        <a:avLst/>
                      </a:prstGeom>
                    </p:spPr>
                  </p:pic>
                </p:oleObj>
              </mc:Fallback>
            </mc:AlternateContent>
          </a:graphicData>
        </a:graphic>
      </p:graphicFrame>
      <p:sp>
        <p:nvSpPr>
          <p:cNvPr id="10" name="Content Placeholder 12"/>
          <p:cNvSpPr>
            <a:spLocks noGrp="1"/>
          </p:cNvSpPr>
          <p:nvPr>
            <p:ph sz="quarter" idx="20"/>
          </p:nvPr>
        </p:nvSpPr>
        <p:spPr>
          <a:xfrm>
            <a:off x="3425103" y="2684791"/>
            <a:ext cx="2326341" cy="574270"/>
          </a:xfrm>
        </p:spPr>
        <p:txBody>
          <a:bodyPr/>
          <a:lstStyle/>
          <a:p>
            <a:pPr marL="0" lvl="0" indent="0" algn="ctr">
              <a:buNone/>
            </a:pPr>
            <a:r>
              <a:rPr lang="en-US" sz="1800" b="0" i="0" dirty="0">
                <a:latin typeface="+mj-lt"/>
              </a:rPr>
              <a:t>CH</a:t>
            </a:r>
            <a:r>
              <a:rPr lang="en-US" sz="1800" b="0" i="0" baseline="-25000" dirty="0">
                <a:latin typeface="+mj-lt"/>
              </a:rPr>
              <a:t>3</a:t>
            </a:r>
            <a:r>
              <a:rPr lang="en-US" sz="1800" b="0" i="0" dirty="0">
                <a:latin typeface="+mj-lt"/>
              </a:rPr>
              <a:t>CH</a:t>
            </a:r>
            <a:r>
              <a:rPr lang="en-US" sz="1800" b="0" i="0" baseline="-25000" dirty="0">
                <a:latin typeface="+mj-lt"/>
              </a:rPr>
              <a:t>2</a:t>
            </a:r>
            <a:r>
              <a:rPr lang="en-US" sz="1800" b="0" i="0" dirty="0">
                <a:latin typeface="+mj-lt"/>
              </a:rPr>
              <a:t>C</a:t>
            </a:r>
            <a:r>
              <a:rPr lang="en-GB" sz="1800" dirty="0">
                <a:latin typeface="+mj-lt"/>
              </a:rPr>
              <a:t>H</a:t>
            </a:r>
            <a:r>
              <a:rPr lang="en-US" sz="1800" b="0" i="0" baseline="-25000" dirty="0">
                <a:latin typeface="+mj-lt"/>
              </a:rPr>
              <a:t>2</a:t>
            </a:r>
            <a:r>
              <a:rPr lang="en-US" sz="1800" b="0" i="0" dirty="0">
                <a:latin typeface="+mj-lt"/>
              </a:rPr>
              <a:t>CH</a:t>
            </a:r>
            <a:r>
              <a:rPr lang="en-US" sz="1800" b="0" i="0" baseline="-25000" dirty="0">
                <a:latin typeface="+mj-lt"/>
              </a:rPr>
              <a:t>2</a:t>
            </a:r>
            <a:r>
              <a:rPr lang="en-US" sz="1800" b="0" i="0" dirty="0">
                <a:latin typeface="+mj-lt"/>
              </a:rPr>
              <a:t>NH</a:t>
            </a:r>
            <a:r>
              <a:rPr lang="en-US" sz="1800" b="0" i="0" baseline="-25000" dirty="0">
                <a:latin typeface="+mj-lt"/>
              </a:rPr>
              <a:t>2</a:t>
            </a:r>
            <a:r>
              <a:rPr lang="en-US" sz="1800" b="0" i="0" dirty="0">
                <a:latin typeface="+mj-lt"/>
              </a:rPr>
              <a:t> 1</a:t>
            </a:r>
            <a:r>
              <a:rPr lang="en-US" altLang="en-US" sz="1800" i="0" dirty="0">
                <a:solidFill>
                  <a:schemeClr val="tx2"/>
                </a:solidFill>
                <a:latin typeface="+mj-lt"/>
              </a:rPr>
              <a:t>-</a:t>
            </a:r>
            <a:r>
              <a:rPr lang="en-US" altLang="en-US" sz="1800" b="0" i="0" dirty="0">
                <a:solidFill>
                  <a:schemeClr val="tx2"/>
                </a:solidFill>
                <a:latin typeface="+mj-lt"/>
              </a:rPr>
              <a:t> </a:t>
            </a:r>
            <a:r>
              <a:rPr lang="en-US" sz="1800" b="0" i="0" dirty="0" err="1">
                <a:latin typeface="+mj-lt"/>
              </a:rPr>
              <a:t>butanamine</a:t>
            </a:r>
            <a:endParaRPr lang="en-GB" sz="1800" dirty="0"/>
          </a:p>
        </p:txBody>
      </p:sp>
      <p:graphicFrame>
        <p:nvGraphicFramePr>
          <p:cNvPr id="50" name="Object 49">
            <a:extLst>
              <a:ext uri="{FF2B5EF4-FFF2-40B4-BE49-F238E27FC236}">
                <a16:creationId xmlns:a16="http://schemas.microsoft.com/office/drawing/2014/main" id="{894CAB26-3249-4ADE-8D7D-54EA927266D2}"/>
              </a:ext>
            </a:extLst>
          </p:cNvPr>
          <p:cNvGraphicFramePr>
            <a:graphicFrameLocks noChangeAspect="1"/>
          </p:cNvGraphicFramePr>
          <p:nvPr>
            <p:extLst>
              <p:ext uri="{D42A27DB-BD31-4B8C-83A1-F6EECF244321}">
                <p14:modId xmlns:p14="http://schemas.microsoft.com/office/powerpoint/2010/main" val="3343710337"/>
              </p:ext>
            </p:extLst>
          </p:nvPr>
        </p:nvGraphicFramePr>
        <p:xfrm>
          <a:off x="3883642" y="3517875"/>
          <a:ext cx="863600" cy="254000"/>
        </p:xfrm>
        <a:graphic>
          <a:graphicData uri="http://schemas.openxmlformats.org/presentationml/2006/ole">
            <mc:AlternateContent xmlns:mc="http://schemas.openxmlformats.org/markup-compatibility/2006">
              <mc:Choice xmlns:v="urn:schemas-microsoft-com:vml" Requires="v">
                <p:oleObj spid="_x0000_s13443" name="Equation" r:id="rId10" imgW="863280" imgH="253800" progId="Equation.DSMT4">
                  <p:embed/>
                </p:oleObj>
              </mc:Choice>
              <mc:Fallback>
                <p:oleObj name="Equation" r:id="rId10" imgW="863280" imgH="253800" progId="Equation.DSMT4">
                  <p:embed/>
                  <p:pic>
                    <p:nvPicPr>
                      <p:cNvPr id="0" name=""/>
                      <p:cNvPicPr/>
                      <p:nvPr/>
                    </p:nvPicPr>
                    <p:blipFill>
                      <a:blip r:embed="rId11"/>
                      <a:stretch>
                        <a:fillRect/>
                      </a:stretch>
                    </p:blipFill>
                    <p:spPr>
                      <a:xfrm>
                        <a:off x="3883642" y="3517875"/>
                        <a:ext cx="863600" cy="254000"/>
                      </a:xfrm>
                      <a:prstGeom prst="rect">
                        <a:avLst/>
                      </a:prstGeom>
                    </p:spPr>
                  </p:pic>
                </p:oleObj>
              </mc:Fallback>
            </mc:AlternateContent>
          </a:graphicData>
        </a:graphic>
      </p:graphicFrame>
      <p:sp>
        <p:nvSpPr>
          <p:cNvPr id="11" name="Content Placeholder 16"/>
          <p:cNvSpPr>
            <a:spLocks noGrp="1"/>
          </p:cNvSpPr>
          <p:nvPr>
            <p:ph sz="quarter" idx="21"/>
          </p:nvPr>
        </p:nvSpPr>
        <p:spPr>
          <a:xfrm>
            <a:off x="6145500" y="2689217"/>
            <a:ext cx="2223248" cy="609600"/>
          </a:xfrm>
        </p:spPr>
        <p:txBody>
          <a:bodyPr anchor="ctr"/>
          <a:lstStyle/>
          <a:p>
            <a:pPr marL="0" lvl="0" indent="0" algn="ctr">
              <a:buNone/>
            </a:pPr>
            <a:r>
              <a:rPr lang="en-US" sz="1800" b="0" i="0" dirty="0">
                <a:latin typeface="+mj-lt"/>
              </a:rPr>
              <a:t>CH</a:t>
            </a:r>
            <a:r>
              <a:rPr lang="en-US" sz="1800" b="0" i="0" baseline="-25000" dirty="0">
                <a:latin typeface="+mj-lt"/>
              </a:rPr>
              <a:t>3</a:t>
            </a:r>
            <a:r>
              <a:rPr lang="en-US" sz="1800" b="0" i="0" dirty="0">
                <a:latin typeface="+mj-lt"/>
              </a:rPr>
              <a:t>CH</a:t>
            </a:r>
            <a:r>
              <a:rPr lang="en-US" sz="1800" b="0" i="0" baseline="-25000" dirty="0">
                <a:latin typeface="+mj-lt"/>
              </a:rPr>
              <a:t>2</a:t>
            </a:r>
            <a:r>
              <a:rPr lang="en-US" sz="1800" b="0" i="0" dirty="0">
                <a:latin typeface="+mj-lt"/>
              </a:rPr>
              <a:t>CH</a:t>
            </a:r>
            <a:r>
              <a:rPr lang="en-US" sz="1800" b="0" i="0" baseline="-25000" dirty="0">
                <a:latin typeface="+mj-lt"/>
              </a:rPr>
              <a:t>2</a:t>
            </a:r>
            <a:r>
              <a:rPr lang="en-US" sz="1800" b="0" i="0" dirty="0">
                <a:latin typeface="+mj-lt"/>
              </a:rPr>
              <a:t>CH</a:t>
            </a:r>
            <a:r>
              <a:rPr lang="en-US" sz="1800" b="0" i="0" baseline="-25000" dirty="0">
                <a:latin typeface="+mj-lt"/>
              </a:rPr>
              <a:t>2</a:t>
            </a:r>
            <a:r>
              <a:rPr lang="en-US" sz="1800" b="0" i="0" dirty="0">
                <a:latin typeface="+mj-lt"/>
              </a:rPr>
              <a:t>OH1</a:t>
            </a:r>
            <a:r>
              <a:rPr lang="en-US" altLang="en-US" sz="1800" i="0" dirty="0">
                <a:solidFill>
                  <a:schemeClr val="tx2"/>
                </a:solidFill>
                <a:latin typeface="+mj-lt"/>
              </a:rPr>
              <a:t>-</a:t>
            </a:r>
            <a:r>
              <a:rPr lang="en-US" altLang="en-US" sz="1800" b="0" i="0" dirty="0">
                <a:solidFill>
                  <a:schemeClr val="tx2"/>
                </a:solidFill>
                <a:latin typeface="+mj-lt"/>
              </a:rPr>
              <a:t> </a:t>
            </a:r>
            <a:r>
              <a:rPr lang="en-US" sz="1800" b="0" i="0" dirty="0">
                <a:latin typeface="+mj-lt"/>
              </a:rPr>
              <a:t>butanol</a:t>
            </a:r>
            <a:endParaRPr lang="en-GB" sz="1800" dirty="0"/>
          </a:p>
        </p:txBody>
      </p:sp>
      <p:graphicFrame>
        <p:nvGraphicFramePr>
          <p:cNvPr id="51" name="Object 50">
            <a:extLst>
              <a:ext uri="{FF2B5EF4-FFF2-40B4-BE49-F238E27FC236}">
                <a16:creationId xmlns:a16="http://schemas.microsoft.com/office/drawing/2014/main" id="{07F08E82-4C8E-4431-9452-62D5E9058970}"/>
              </a:ext>
            </a:extLst>
          </p:cNvPr>
          <p:cNvGraphicFramePr>
            <a:graphicFrameLocks noChangeAspect="1"/>
          </p:cNvGraphicFramePr>
          <p:nvPr>
            <p:extLst>
              <p:ext uri="{D42A27DB-BD31-4B8C-83A1-F6EECF244321}">
                <p14:modId xmlns:p14="http://schemas.microsoft.com/office/powerpoint/2010/main" val="4033630696"/>
              </p:ext>
            </p:extLst>
          </p:nvPr>
        </p:nvGraphicFramePr>
        <p:xfrm>
          <a:off x="6577634" y="3503618"/>
          <a:ext cx="952500" cy="254000"/>
        </p:xfrm>
        <a:graphic>
          <a:graphicData uri="http://schemas.openxmlformats.org/presentationml/2006/ole">
            <mc:AlternateContent xmlns:mc="http://schemas.openxmlformats.org/markup-compatibility/2006">
              <mc:Choice xmlns:v="urn:schemas-microsoft-com:vml" Requires="v">
                <p:oleObj spid="_x0000_s13444" name="Equation" r:id="rId12" imgW="952200" imgH="253800" progId="Equation.DSMT4">
                  <p:embed/>
                </p:oleObj>
              </mc:Choice>
              <mc:Fallback>
                <p:oleObj name="Equation" r:id="rId12" imgW="952200" imgH="253800" progId="Equation.DSMT4">
                  <p:embed/>
                  <p:pic>
                    <p:nvPicPr>
                      <p:cNvPr id="0" name=""/>
                      <p:cNvPicPr/>
                      <p:nvPr/>
                    </p:nvPicPr>
                    <p:blipFill>
                      <a:blip r:embed="rId13"/>
                      <a:stretch>
                        <a:fillRect/>
                      </a:stretch>
                    </p:blipFill>
                    <p:spPr>
                      <a:xfrm>
                        <a:off x="6577634" y="3503618"/>
                        <a:ext cx="952500" cy="254000"/>
                      </a:xfrm>
                      <a:prstGeom prst="rect">
                        <a:avLst/>
                      </a:prstGeom>
                    </p:spPr>
                  </p:pic>
                </p:oleObj>
              </mc:Fallback>
            </mc:AlternateContent>
          </a:graphicData>
        </a:graphic>
      </p:graphicFrame>
      <p:pic>
        <p:nvPicPr>
          <p:cNvPr id="17414" name="Picture 8" descr="1° amine (1-butanamine) has higher boiling point than diethyl ether due to capablility of hydrogen bonding, but lower boiling point than 1-butanol that has stronger intermolecular hydrogen bond."/>
          <p:cNvPicPr>
            <a:picLocks noChangeAspect="1" noChangeArrowheads="1"/>
          </p:cNvPicPr>
          <p:nvPr/>
        </p:nvPicPr>
        <p:blipFill rotWithShape="1">
          <a:blip r:embed="rId14">
            <a:extLst>
              <a:ext uri="{28A0092B-C50C-407E-A947-70E740481C1C}">
                <a14:useLocalDpi xmlns:a14="http://schemas.microsoft.com/office/drawing/2010/main" val="0"/>
              </a:ext>
            </a:extLst>
          </a:blip>
          <a:srcRect t="54717"/>
          <a:stretch/>
        </p:blipFill>
        <p:spPr bwMode="auto">
          <a:xfrm>
            <a:off x="1143000" y="38100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177CF9C6-D074-4C27-B31A-BB1E5FF40430}"/>
              </a:ext>
            </a:extLst>
          </p:cNvPr>
          <p:cNvGraphicFramePr>
            <a:graphicFrameLocks noChangeAspect="1"/>
          </p:cNvGraphicFramePr>
          <p:nvPr>
            <p:extLst>
              <p:ext uri="{D42A27DB-BD31-4B8C-83A1-F6EECF244321}">
                <p14:modId xmlns:p14="http://schemas.microsoft.com/office/powerpoint/2010/main" val="3309394892"/>
              </p:ext>
            </p:extLst>
          </p:nvPr>
        </p:nvGraphicFramePr>
        <p:xfrm>
          <a:off x="937592" y="5413321"/>
          <a:ext cx="304800" cy="266700"/>
        </p:xfrm>
        <a:graphic>
          <a:graphicData uri="http://schemas.openxmlformats.org/presentationml/2006/ole">
            <mc:AlternateContent xmlns:mc="http://schemas.openxmlformats.org/markup-compatibility/2006">
              <mc:Choice xmlns:v="urn:schemas-microsoft-com:vml" Requires="v">
                <p:oleObj spid="_x0000_s13445" name="Equation" r:id="rId15" imgW="304560" imgH="266400" progId="Equation.DSMT4">
                  <p:embed/>
                </p:oleObj>
              </mc:Choice>
              <mc:Fallback>
                <p:oleObj name="Equation" r:id="rId15" imgW="304560" imgH="266400" progId="Equation.DSMT4">
                  <p:embed/>
                  <p:pic>
                    <p:nvPicPr>
                      <p:cNvPr id="0" name=""/>
                      <p:cNvPicPr/>
                      <p:nvPr/>
                    </p:nvPicPr>
                    <p:blipFill>
                      <a:blip r:embed="rId16"/>
                      <a:stretch>
                        <a:fillRect/>
                      </a:stretch>
                    </p:blipFill>
                    <p:spPr>
                      <a:xfrm>
                        <a:off x="937592" y="5413321"/>
                        <a:ext cx="304800" cy="266700"/>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8DCACB83-BAB7-4C65-A66B-61413D262CE9}"/>
              </a:ext>
            </a:extLst>
          </p:cNvPr>
          <p:cNvSpPr>
            <a:spLocks noGrp="1"/>
          </p:cNvSpPr>
          <p:nvPr>
            <p:ph sz="quarter" idx="15"/>
          </p:nvPr>
        </p:nvSpPr>
        <p:spPr>
          <a:xfrm>
            <a:off x="1310148" y="5334000"/>
            <a:ext cx="990600" cy="715962"/>
          </a:xfrm>
        </p:spPr>
        <p:txBody>
          <a:bodyPr/>
          <a:lstStyle/>
          <a:p>
            <a:pPr marL="0" indent="0">
              <a:buNone/>
            </a:pPr>
            <a:r>
              <a:rPr lang="en-US" altLang="en-US" sz="2400" b="1" dirty="0">
                <a:solidFill>
                  <a:prstClr val="black"/>
                </a:solidFill>
              </a:rPr>
              <a:t>and </a:t>
            </a:r>
            <a:endParaRPr lang="en-US" dirty="0"/>
          </a:p>
        </p:txBody>
      </p:sp>
      <p:graphicFrame>
        <p:nvGraphicFramePr>
          <p:cNvPr id="5" name="Object 4">
            <a:extLst>
              <a:ext uri="{FF2B5EF4-FFF2-40B4-BE49-F238E27FC236}">
                <a16:creationId xmlns:a16="http://schemas.microsoft.com/office/drawing/2014/main" id="{E5CE86C1-3698-4ED6-9D9A-356D701C129C}"/>
              </a:ext>
            </a:extLst>
          </p:cNvPr>
          <p:cNvGraphicFramePr>
            <a:graphicFrameLocks noChangeAspect="1"/>
          </p:cNvGraphicFramePr>
          <p:nvPr>
            <p:extLst>
              <p:ext uri="{D42A27DB-BD31-4B8C-83A1-F6EECF244321}">
                <p14:modId xmlns:p14="http://schemas.microsoft.com/office/powerpoint/2010/main" val="696294868"/>
              </p:ext>
            </p:extLst>
          </p:nvPr>
        </p:nvGraphicFramePr>
        <p:xfrm>
          <a:off x="2039938" y="5434013"/>
          <a:ext cx="317500" cy="266700"/>
        </p:xfrm>
        <a:graphic>
          <a:graphicData uri="http://schemas.openxmlformats.org/presentationml/2006/ole">
            <mc:AlternateContent xmlns:mc="http://schemas.openxmlformats.org/markup-compatibility/2006">
              <mc:Choice xmlns:v="urn:schemas-microsoft-com:vml" Requires="v">
                <p:oleObj spid="_x0000_s13446" name="Equation" r:id="rId17" imgW="317160" imgH="266400" progId="Equation.DSMT4">
                  <p:embed/>
                </p:oleObj>
              </mc:Choice>
              <mc:Fallback>
                <p:oleObj name="Equation" r:id="rId17" imgW="317160" imgH="266400" progId="Equation.DSMT4">
                  <p:embed/>
                  <p:pic>
                    <p:nvPicPr>
                      <p:cNvPr id="0" name=""/>
                      <p:cNvPicPr/>
                      <p:nvPr/>
                    </p:nvPicPr>
                    <p:blipFill>
                      <a:blip r:embed="rId18"/>
                      <a:stretch>
                        <a:fillRect/>
                      </a:stretch>
                    </p:blipFill>
                    <p:spPr>
                      <a:xfrm>
                        <a:off x="2039938" y="5434013"/>
                        <a:ext cx="317500" cy="266700"/>
                      </a:xfrm>
                      <a:prstGeom prst="rect">
                        <a:avLst/>
                      </a:prstGeom>
                    </p:spPr>
                  </p:pic>
                </p:oleObj>
              </mc:Fallback>
            </mc:AlternateContent>
          </a:graphicData>
        </a:graphic>
      </p:graphicFrame>
      <p:sp>
        <p:nvSpPr>
          <p:cNvPr id="40" name="Content Placeholder 39">
            <a:extLst>
              <a:ext uri="{FF2B5EF4-FFF2-40B4-BE49-F238E27FC236}">
                <a16:creationId xmlns:a16="http://schemas.microsoft.com/office/drawing/2014/main" id="{2B2BF84D-8F93-4576-8031-127F6FF575DC}"/>
              </a:ext>
            </a:extLst>
          </p:cNvPr>
          <p:cNvSpPr>
            <a:spLocks noGrp="1"/>
          </p:cNvSpPr>
          <p:nvPr>
            <p:ph sz="quarter" idx="16"/>
          </p:nvPr>
        </p:nvSpPr>
        <p:spPr>
          <a:xfrm>
            <a:off x="2324994" y="5336788"/>
            <a:ext cx="6172200" cy="715962"/>
          </a:xfrm>
        </p:spPr>
        <p:txBody>
          <a:bodyPr/>
          <a:lstStyle/>
          <a:p>
            <a:pPr marL="0" indent="0">
              <a:buNone/>
            </a:pPr>
            <a:r>
              <a:rPr lang="en-US" altLang="en-US" sz="2400" b="1" dirty="0">
                <a:solidFill>
                  <a:prstClr val="black"/>
                </a:solidFill>
              </a:rPr>
              <a:t>amines have </a:t>
            </a:r>
            <a:r>
              <a:rPr lang="en-US" altLang="en-US" sz="2400" b="1" dirty="0">
                <a:solidFill>
                  <a:srgbClr val="3366FF"/>
                </a:solidFill>
              </a:rPr>
              <a:t>lower boiling points </a:t>
            </a:r>
            <a:r>
              <a:rPr lang="en-US" altLang="en-US" sz="2400" b="1" dirty="0">
                <a:solidFill>
                  <a:prstClr val="black"/>
                </a:solidFill>
              </a:rPr>
              <a:t>than</a:t>
            </a:r>
            <a:endParaRPr lang="en-US" dirty="0"/>
          </a:p>
        </p:txBody>
      </p:sp>
      <p:sp>
        <p:nvSpPr>
          <p:cNvPr id="8" name="Content Placeholder 13"/>
          <p:cNvSpPr>
            <a:spLocks noGrp="1"/>
          </p:cNvSpPr>
          <p:nvPr>
            <p:ph sz="quarter" idx="12"/>
          </p:nvPr>
        </p:nvSpPr>
        <p:spPr>
          <a:xfrm>
            <a:off x="843656" y="5701259"/>
            <a:ext cx="7462144" cy="778916"/>
          </a:xfrm>
        </p:spPr>
        <p:txBody>
          <a:bodyPr/>
          <a:lstStyle/>
          <a:p>
            <a:pPr marL="0" indent="0" eaLnBrk="1" hangingPunct="1">
              <a:spcBef>
                <a:spcPct val="0"/>
              </a:spcBef>
              <a:buNone/>
            </a:pPr>
            <a:r>
              <a:rPr lang="en-US" altLang="en-US" sz="2400" b="1" dirty="0">
                <a:solidFill>
                  <a:srgbClr val="3366FF"/>
                </a:solidFill>
              </a:rPr>
              <a:t>alcohols</a:t>
            </a:r>
            <a:r>
              <a:rPr lang="en-US" altLang="en-US" sz="2400" b="1" dirty="0"/>
              <a:t>, as alcohols have stronger intermolecular hydrogen bonds.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36968"/>
            <a:ext cx="8229600" cy="586541"/>
          </a:xfrm>
        </p:spPr>
        <p:txBody>
          <a:bodyPr/>
          <a:lstStyle/>
          <a:p>
            <a:pPr eaLnBrk="1" hangingPunct="1"/>
            <a:r>
              <a:rPr lang="en-US" altLang="en-US" sz="3200" b="1" dirty="0"/>
              <a:t>18.3	Physical Properties (3)</a:t>
            </a:r>
            <a:endParaRPr lang="en-US" altLang="en-US" dirty="0">
              <a:latin typeface="Calibri" pitchFamily="34" charset="0"/>
            </a:endParaRPr>
          </a:p>
        </p:txBody>
      </p:sp>
      <p:graphicFrame>
        <p:nvGraphicFramePr>
          <p:cNvPr id="4" name="Object 3">
            <a:extLst>
              <a:ext uri="{FF2B5EF4-FFF2-40B4-BE49-F238E27FC236}">
                <a16:creationId xmlns:a16="http://schemas.microsoft.com/office/drawing/2014/main" id="{6DAD6F2B-619C-45C7-8622-841D1FF3C08A}"/>
              </a:ext>
            </a:extLst>
          </p:cNvPr>
          <p:cNvGraphicFramePr>
            <a:graphicFrameLocks noChangeAspect="1"/>
          </p:cNvGraphicFramePr>
          <p:nvPr>
            <p:extLst>
              <p:ext uri="{D42A27DB-BD31-4B8C-83A1-F6EECF244321}">
                <p14:modId xmlns:p14="http://schemas.microsoft.com/office/powerpoint/2010/main" val="4112247017"/>
              </p:ext>
            </p:extLst>
          </p:nvPr>
        </p:nvGraphicFramePr>
        <p:xfrm>
          <a:off x="1015038" y="1365849"/>
          <a:ext cx="317500" cy="279400"/>
        </p:xfrm>
        <a:graphic>
          <a:graphicData uri="http://schemas.openxmlformats.org/presentationml/2006/ole">
            <mc:AlternateContent xmlns:mc="http://schemas.openxmlformats.org/markup-compatibility/2006">
              <mc:Choice xmlns:v="urn:schemas-microsoft-com:vml" Requires="v">
                <p:oleObj spid="_x0000_s14389" name="Equation" r:id="rId4" imgW="317160" imgH="279360" progId="Equation.DSMT4">
                  <p:embed/>
                </p:oleObj>
              </mc:Choice>
              <mc:Fallback>
                <p:oleObj name="Equation" r:id="rId4" imgW="317160" imgH="279360" progId="Equation.DSMT4">
                  <p:embed/>
                  <p:pic>
                    <p:nvPicPr>
                      <p:cNvPr id="0" name=""/>
                      <p:cNvPicPr/>
                      <p:nvPr/>
                    </p:nvPicPr>
                    <p:blipFill>
                      <a:blip r:embed="rId5"/>
                      <a:stretch>
                        <a:fillRect/>
                      </a:stretch>
                    </p:blipFill>
                    <p:spPr>
                      <a:xfrm>
                        <a:off x="1015038" y="1365849"/>
                        <a:ext cx="317500" cy="2794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2F28D9FF-4E50-4160-B40E-3EEE831FA397}"/>
              </a:ext>
            </a:extLst>
          </p:cNvPr>
          <p:cNvSpPr>
            <a:spLocks noGrp="1"/>
          </p:cNvSpPr>
          <p:nvPr>
            <p:ph sz="quarter" idx="14"/>
          </p:nvPr>
        </p:nvSpPr>
        <p:spPr>
          <a:xfrm>
            <a:off x="1319533" y="1276616"/>
            <a:ext cx="5919019" cy="487362"/>
          </a:xfrm>
        </p:spPr>
        <p:txBody>
          <a:bodyPr/>
          <a:lstStyle/>
          <a:p>
            <a:pPr marL="0" indent="0">
              <a:buNone/>
            </a:pPr>
            <a:r>
              <a:rPr lang="en-US" altLang="en-US" sz="2400" b="1" dirty="0">
                <a:solidFill>
                  <a:prstClr val="black"/>
                </a:solidFill>
              </a:rPr>
              <a:t>amines have </a:t>
            </a:r>
            <a:r>
              <a:rPr lang="en-US" altLang="en-US" sz="2400" b="1" dirty="0">
                <a:solidFill>
                  <a:srgbClr val="3366FF"/>
                </a:solidFill>
              </a:rPr>
              <a:t>lower boiling points </a:t>
            </a:r>
            <a:r>
              <a:rPr lang="en-US" altLang="en-US" sz="2400" b="1" dirty="0">
                <a:solidFill>
                  <a:prstClr val="black"/>
                </a:solidFill>
              </a:rPr>
              <a:t>than </a:t>
            </a:r>
            <a:endParaRPr lang="en-US" dirty="0"/>
          </a:p>
        </p:txBody>
      </p:sp>
      <p:graphicFrame>
        <p:nvGraphicFramePr>
          <p:cNvPr id="2" name="Object 1">
            <a:extLst>
              <a:ext uri="{FF2B5EF4-FFF2-40B4-BE49-F238E27FC236}">
                <a16:creationId xmlns:a16="http://schemas.microsoft.com/office/drawing/2014/main" id="{6E7F035A-D16D-4847-B379-A93C3B725E55}"/>
              </a:ext>
            </a:extLst>
          </p:cNvPr>
          <p:cNvGraphicFramePr>
            <a:graphicFrameLocks noChangeAspect="1"/>
          </p:cNvGraphicFramePr>
          <p:nvPr>
            <p:extLst>
              <p:ext uri="{D42A27DB-BD31-4B8C-83A1-F6EECF244321}">
                <p14:modId xmlns:p14="http://schemas.microsoft.com/office/powerpoint/2010/main" val="4083256228"/>
              </p:ext>
            </p:extLst>
          </p:nvPr>
        </p:nvGraphicFramePr>
        <p:xfrm>
          <a:off x="7029481" y="1386947"/>
          <a:ext cx="304800" cy="266700"/>
        </p:xfrm>
        <a:graphic>
          <a:graphicData uri="http://schemas.openxmlformats.org/presentationml/2006/ole">
            <mc:AlternateContent xmlns:mc="http://schemas.openxmlformats.org/markup-compatibility/2006">
              <mc:Choice xmlns:v="urn:schemas-microsoft-com:vml" Requires="v">
                <p:oleObj spid="_x0000_s14390" name="Equation" r:id="rId6" imgW="304560" imgH="266400" progId="Equation.DSMT4">
                  <p:embed/>
                </p:oleObj>
              </mc:Choice>
              <mc:Fallback>
                <p:oleObj name="Equation" r:id="rId6" imgW="304560" imgH="266400" progId="Equation.DSMT4">
                  <p:embed/>
                  <p:pic>
                    <p:nvPicPr>
                      <p:cNvPr id="0" name=""/>
                      <p:cNvPicPr/>
                      <p:nvPr/>
                    </p:nvPicPr>
                    <p:blipFill>
                      <a:blip r:embed="rId7"/>
                      <a:stretch>
                        <a:fillRect/>
                      </a:stretch>
                    </p:blipFill>
                    <p:spPr>
                      <a:xfrm>
                        <a:off x="7029481" y="1386947"/>
                        <a:ext cx="304800" cy="266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A89D6E8-1D3E-4AE5-A779-D22374891D3F}"/>
              </a:ext>
            </a:extLst>
          </p:cNvPr>
          <p:cNvSpPr>
            <a:spLocks noGrp="1"/>
          </p:cNvSpPr>
          <p:nvPr>
            <p:ph sz="quarter" idx="11"/>
          </p:nvPr>
        </p:nvSpPr>
        <p:spPr>
          <a:xfrm>
            <a:off x="7348009" y="1288143"/>
            <a:ext cx="609600" cy="411046"/>
          </a:xfrm>
        </p:spPr>
        <p:txBody>
          <a:bodyPr/>
          <a:lstStyle/>
          <a:p>
            <a:pPr marL="0" indent="0">
              <a:buNone/>
            </a:pPr>
            <a:r>
              <a:rPr lang="en-US" altLang="en-US" sz="2400" b="1" dirty="0">
                <a:solidFill>
                  <a:prstClr val="black"/>
                </a:solidFill>
              </a:rPr>
              <a:t>or </a:t>
            </a:r>
            <a:endParaRPr lang="en-US" dirty="0"/>
          </a:p>
        </p:txBody>
      </p:sp>
      <p:graphicFrame>
        <p:nvGraphicFramePr>
          <p:cNvPr id="3" name="Object 2">
            <a:extLst>
              <a:ext uri="{FF2B5EF4-FFF2-40B4-BE49-F238E27FC236}">
                <a16:creationId xmlns:a16="http://schemas.microsoft.com/office/drawing/2014/main" id="{7FA93242-B70F-4500-A188-E134BD064396}"/>
              </a:ext>
            </a:extLst>
          </p:cNvPr>
          <p:cNvGraphicFramePr>
            <a:graphicFrameLocks noChangeAspect="1"/>
          </p:cNvGraphicFramePr>
          <p:nvPr>
            <p:extLst>
              <p:ext uri="{D42A27DB-BD31-4B8C-83A1-F6EECF244321}">
                <p14:modId xmlns:p14="http://schemas.microsoft.com/office/powerpoint/2010/main" val="2059081172"/>
              </p:ext>
            </p:extLst>
          </p:nvPr>
        </p:nvGraphicFramePr>
        <p:xfrm>
          <a:off x="7867550" y="1374469"/>
          <a:ext cx="317500" cy="266700"/>
        </p:xfrm>
        <a:graphic>
          <a:graphicData uri="http://schemas.openxmlformats.org/presentationml/2006/ole">
            <mc:AlternateContent xmlns:mc="http://schemas.openxmlformats.org/markup-compatibility/2006">
              <mc:Choice xmlns:v="urn:schemas-microsoft-com:vml" Requires="v">
                <p:oleObj spid="_x0000_s14391" name="Equation" r:id="rId8" imgW="317160" imgH="266400" progId="Equation.DSMT4">
                  <p:embed/>
                </p:oleObj>
              </mc:Choice>
              <mc:Fallback>
                <p:oleObj name="Equation" r:id="rId8" imgW="317160" imgH="266400" progId="Equation.DSMT4">
                  <p:embed/>
                  <p:pic>
                    <p:nvPicPr>
                      <p:cNvPr id="0" name=""/>
                      <p:cNvPicPr/>
                      <p:nvPr/>
                    </p:nvPicPr>
                    <p:blipFill>
                      <a:blip r:embed="rId9"/>
                      <a:stretch>
                        <a:fillRect/>
                      </a:stretch>
                    </p:blipFill>
                    <p:spPr>
                      <a:xfrm>
                        <a:off x="7867550" y="1374469"/>
                        <a:ext cx="317500" cy="266700"/>
                      </a:xfrm>
                      <a:prstGeom prst="rect">
                        <a:avLst/>
                      </a:prstGeom>
                    </p:spPr>
                  </p:pic>
                </p:oleObj>
              </mc:Fallback>
            </mc:AlternateContent>
          </a:graphicData>
        </a:graphic>
      </p:graphicFrame>
      <p:sp>
        <p:nvSpPr>
          <p:cNvPr id="6" name="Content Placeholder 9"/>
          <p:cNvSpPr>
            <a:spLocks noGrp="1"/>
          </p:cNvSpPr>
          <p:nvPr>
            <p:ph sz="quarter" idx="10"/>
          </p:nvPr>
        </p:nvSpPr>
        <p:spPr>
          <a:xfrm>
            <a:off x="907026" y="1695543"/>
            <a:ext cx="7772400" cy="411046"/>
          </a:xfrm>
        </p:spPr>
        <p:txBody>
          <a:bodyPr anchor="t"/>
          <a:lstStyle/>
          <a:p>
            <a:pPr marL="0" indent="0" eaLnBrk="1" hangingPunct="1">
              <a:spcBef>
                <a:spcPct val="0"/>
              </a:spcBef>
              <a:buNone/>
            </a:pPr>
            <a:r>
              <a:rPr lang="en-US" altLang="en-US" sz="2400" b="1" dirty="0"/>
              <a:t>amines because they have no N—H bonds.</a:t>
            </a:r>
          </a:p>
        </p:txBody>
      </p:sp>
      <p:pic>
        <p:nvPicPr>
          <p:cNvPr id="18437" name="Picture 1" descr="In tertiary amine, there are no hydrogens attached to N atom, therefore, no hydrogen bonding is possible. In secondary amine, there is one H attached to the N atom. Therefore, secondary amines have higher boiling point than tertiary amines due to capability of hydrogen bondi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3022600"/>
            <a:ext cx="83534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2277" y="274638"/>
            <a:ext cx="7159447" cy="671793"/>
          </a:xfrm>
        </p:spPr>
        <p:txBody>
          <a:bodyPr/>
          <a:lstStyle/>
          <a:p>
            <a:pPr eaLnBrk="1" hangingPunct="1"/>
            <a:r>
              <a:rPr lang="en-US" altLang="en-US" sz="3200" b="1" dirty="0"/>
              <a:t>18.4	Focus on Health &amp; Medicine (1)</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F1D97214-BE02-4055-8CD1-68BB870F7493}"/>
              </a:ext>
            </a:extLst>
          </p:cNvPr>
          <p:cNvSpPr>
            <a:spLocks noGrp="1"/>
          </p:cNvSpPr>
          <p:nvPr>
            <p:ph sz="quarter" idx="11"/>
          </p:nvPr>
        </p:nvSpPr>
        <p:spPr>
          <a:xfrm>
            <a:off x="2656113" y="822440"/>
            <a:ext cx="4191000" cy="646558"/>
          </a:xfrm>
        </p:spPr>
        <p:txBody>
          <a:bodyPr/>
          <a:lstStyle/>
          <a:p>
            <a:pPr marL="0" indent="0">
              <a:buNone/>
            </a:pPr>
            <a:r>
              <a:rPr lang="en-US" altLang="en-US" sz="2800" b="1" dirty="0"/>
              <a:t>Caffeine and Nicotine</a:t>
            </a:r>
            <a:endParaRPr lang="en-US" sz="2800" dirty="0"/>
          </a:p>
        </p:txBody>
      </p:sp>
      <p:sp>
        <p:nvSpPr>
          <p:cNvPr id="7" name="Content Placeholder 9"/>
          <p:cNvSpPr>
            <a:spLocks noGrp="1"/>
          </p:cNvSpPr>
          <p:nvPr>
            <p:ph sz="quarter" idx="10"/>
          </p:nvPr>
        </p:nvSpPr>
        <p:spPr>
          <a:xfrm>
            <a:off x="844990" y="1519518"/>
            <a:ext cx="7994210" cy="2011362"/>
          </a:xfrm>
        </p:spPr>
        <p:txBody>
          <a:bodyPr/>
          <a:lstStyle/>
          <a:p>
            <a:pPr marL="0" indent="0" eaLnBrk="1" hangingPunct="1">
              <a:spcBef>
                <a:spcPct val="0"/>
              </a:spcBef>
              <a:spcAft>
                <a:spcPts val="1000"/>
              </a:spcAft>
              <a:buClr>
                <a:schemeClr val="tx1"/>
              </a:buClr>
              <a:buNone/>
            </a:pPr>
            <a:r>
              <a:rPr lang="en-US" altLang="en-US" sz="2400" b="1" dirty="0">
                <a:solidFill>
                  <a:srgbClr val="3366FF"/>
                </a:solidFill>
              </a:rPr>
              <a:t>Caffeine</a:t>
            </a:r>
            <a:r>
              <a:rPr lang="en-US" altLang="en-US" sz="2400" b="1" dirty="0">
                <a:solidFill>
                  <a:srgbClr val="3333FF"/>
                </a:solidFill>
              </a:rPr>
              <a:t> </a:t>
            </a:r>
            <a:r>
              <a:rPr lang="en-US" altLang="en-US" sz="2400" b="1" dirty="0"/>
              <a:t>and </a:t>
            </a:r>
            <a:r>
              <a:rPr lang="en-US" altLang="en-US" sz="2400" b="1" dirty="0">
                <a:solidFill>
                  <a:srgbClr val="3366FF"/>
                </a:solidFill>
              </a:rPr>
              <a:t>nicotine</a:t>
            </a:r>
            <a:r>
              <a:rPr lang="en-US" altLang="en-US" sz="2400" b="1" dirty="0">
                <a:solidFill>
                  <a:srgbClr val="3333FF"/>
                </a:solidFill>
              </a:rPr>
              <a:t> </a:t>
            </a:r>
            <a:r>
              <a:rPr lang="en-US" altLang="en-US" sz="2400" b="1" dirty="0"/>
              <a:t>are widely used stimulants of the central nervous system that contain </a:t>
            </a:r>
            <a:r>
              <a:rPr lang="en-US" altLang="en-US" sz="2400" b="1" dirty="0">
                <a:solidFill>
                  <a:srgbClr val="3366FF"/>
                </a:solidFill>
              </a:rPr>
              <a:t>amine </a:t>
            </a:r>
            <a:r>
              <a:rPr lang="en-US" altLang="en-US" sz="2400" b="1" dirty="0" err="1">
                <a:solidFill>
                  <a:srgbClr val="3366FF"/>
                </a:solidFill>
              </a:rPr>
              <a:t>heterocycles</a:t>
            </a:r>
            <a:r>
              <a:rPr lang="en-US" altLang="en-US" sz="2400" b="1" dirty="0"/>
              <a:t>.</a:t>
            </a:r>
          </a:p>
          <a:p>
            <a:pPr marL="0" indent="0" eaLnBrk="1" hangingPunct="1">
              <a:spcBef>
                <a:spcPct val="0"/>
              </a:spcBef>
              <a:spcAft>
                <a:spcPts val="2000"/>
              </a:spcAft>
              <a:buClr>
                <a:schemeClr val="tx1"/>
              </a:buClr>
              <a:buNone/>
            </a:pPr>
            <a:r>
              <a:rPr lang="en-US" altLang="en-US" sz="2400" b="1" dirty="0"/>
              <a:t>They are naturally occurring plant </a:t>
            </a:r>
            <a:r>
              <a:rPr lang="en-US" altLang="en-US" sz="2400" b="1" dirty="0">
                <a:solidFill>
                  <a:srgbClr val="3366FF"/>
                </a:solidFill>
              </a:rPr>
              <a:t>alkaloids</a:t>
            </a:r>
            <a:r>
              <a:rPr lang="en-US" altLang="en-US" sz="2400" b="1" dirty="0"/>
              <a:t>.</a:t>
            </a:r>
          </a:p>
        </p:txBody>
      </p:sp>
      <p:pic>
        <p:nvPicPr>
          <p:cNvPr id="19462" name="Picture 9" descr="Structural formulas for caffeine (C8H10N4O2) and nicotine (C10H14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81400"/>
            <a:ext cx="437673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34788"/>
            <a:ext cx="8229600" cy="400615"/>
          </a:xfrm>
        </p:spPr>
        <p:txBody>
          <a:bodyPr/>
          <a:lstStyle/>
          <a:p>
            <a:pPr eaLnBrk="1" hangingPunct="1"/>
            <a:r>
              <a:rPr lang="en-US" altLang="en-US" sz="3200" b="1" dirty="0"/>
              <a:t>18.4	Focus on Health &amp; Medicine (2)</a:t>
            </a:r>
            <a:endParaRPr lang="en-US" altLang="en-US" dirty="0">
              <a:latin typeface="Calibri" pitchFamily="34" charset="0"/>
            </a:endParaRPr>
          </a:p>
        </p:txBody>
      </p:sp>
      <p:sp>
        <p:nvSpPr>
          <p:cNvPr id="10" name="Content Placeholder 9"/>
          <p:cNvSpPr>
            <a:spLocks noGrp="1"/>
          </p:cNvSpPr>
          <p:nvPr>
            <p:ph sz="quarter" idx="10"/>
          </p:nvPr>
        </p:nvSpPr>
        <p:spPr>
          <a:xfrm>
            <a:off x="3362737" y="847165"/>
            <a:ext cx="2365710" cy="440677"/>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Caffeine</a:t>
            </a:r>
            <a:endParaRPr lang="en-GB" sz="2800" b="1" dirty="0">
              <a:solidFill>
                <a:schemeClr val="tx2"/>
              </a:solidFill>
              <a:latin typeface="+mj-lt"/>
            </a:endParaRPr>
          </a:p>
        </p:txBody>
      </p:sp>
      <p:sp>
        <p:nvSpPr>
          <p:cNvPr id="11" name="Content Placeholder 13"/>
          <p:cNvSpPr>
            <a:spLocks noGrp="1"/>
          </p:cNvSpPr>
          <p:nvPr>
            <p:ph sz="quarter" idx="12"/>
          </p:nvPr>
        </p:nvSpPr>
        <p:spPr>
          <a:xfrm>
            <a:off x="787063" y="1398494"/>
            <a:ext cx="7601288" cy="5091953"/>
          </a:xfrm>
        </p:spPr>
        <p:txBody>
          <a:bodyPr anchor="ctr"/>
          <a:lstStyle/>
          <a:p>
            <a:pPr marL="0" indent="0" eaLnBrk="1" hangingPunct="1">
              <a:spcBef>
                <a:spcPct val="0"/>
              </a:spcBef>
              <a:spcAft>
                <a:spcPts val="1500"/>
              </a:spcAft>
              <a:buClr>
                <a:schemeClr val="tx1"/>
              </a:buClr>
              <a:buNone/>
            </a:pPr>
            <a:r>
              <a:rPr lang="en-US" altLang="en-US" sz="2400" b="1" dirty="0">
                <a:solidFill>
                  <a:srgbClr val="3366FF"/>
                </a:solidFill>
              </a:rPr>
              <a:t>Caffeine</a:t>
            </a:r>
            <a:r>
              <a:rPr lang="en-US" altLang="en-US" sz="2400" b="1" dirty="0">
                <a:solidFill>
                  <a:srgbClr val="3333FF"/>
                </a:solidFill>
              </a:rPr>
              <a:t> </a:t>
            </a:r>
            <a:r>
              <a:rPr lang="en-US" altLang="en-US" sz="2400" b="1" dirty="0"/>
              <a:t>is a bitter tasting amine found in coffee, tea, soft drinks, and chocolate.</a:t>
            </a:r>
          </a:p>
          <a:p>
            <a:pPr marL="0" indent="0" eaLnBrk="1" hangingPunct="1">
              <a:spcBef>
                <a:spcPct val="0"/>
              </a:spcBef>
              <a:spcAft>
                <a:spcPts val="1800"/>
              </a:spcAft>
              <a:buClr>
                <a:schemeClr val="tx1"/>
              </a:buClr>
              <a:buNone/>
            </a:pPr>
            <a:r>
              <a:rPr lang="en-US" altLang="en-US" sz="2400" b="1" dirty="0"/>
              <a:t>It is a </a:t>
            </a:r>
            <a:r>
              <a:rPr lang="en-US" altLang="en-US" sz="2400" b="1" dirty="0">
                <a:solidFill>
                  <a:srgbClr val="3366FF"/>
                </a:solidFill>
              </a:rPr>
              <a:t>mild stimulant</a:t>
            </a:r>
            <a:r>
              <a:rPr lang="en-US" altLang="en-US" sz="2400" b="1" dirty="0"/>
              <a:t>, increasing the heart rate and signaling for glucose production so a person feels </a:t>
            </a:r>
            <a:r>
              <a:rPr lang="en-US" altLang="en-US" sz="2400" b="1" dirty="0">
                <a:solidFill>
                  <a:srgbClr val="3366FF"/>
                </a:solidFill>
              </a:rPr>
              <a:t>energetic</a:t>
            </a:r>
            <a:r>
              <a:rPr lang="en-US" altLang="en-US" sz="2400" b="1" dirty="0"/>
              <a:t>.</a:t>
            </a:r>
          </a:p>
          <a:p>
            <a:pPr marL="0" indent="0" eaLnBrk="1" hangingPunct="1">
              <a:spcBef>
                <a:spcPct val="0"/>
              </a:spcBef>
              <a:spcAft>
                <a:spcPts val="1000"/>
              </a:spcAft>
              <a:buClr>
                <a:schemeClr val="tx1"/>
              </a:buClr>
              <a:buNone/>
            </a:pPr>
            <a:r>
              <a:rPr lang="en-US" altLang="en-US" sz="2400" b="1" dirty="0"/>
              <a:t>The effects are </a:t>
            </a:r>
            <a:r>
              <a:rPr lang="en-US" altLang="en-US" sz="2400" b="1" dirty="0">
                <a:solidFill>
                  <a:srgbClr val="3366FF"/>
                </a:solidFill>
              </a:rPr>
              <a:t>temporary</a:t>
            </a:r>
            <a:r>
              <a:rPr lang="en-US" altLang="en-US" sz="2400" b="1" dirty="0"/>
              <a:t>, so people must consume more to maintain the same </a:t>
            </a:r>
            <a:r>
              <a:rPr lang="ja-JP" altLang="en-US" sz="2400" b="1" dirty="0"/>
              <a:t>“</a:t>
            </a:r>
            <a:r>
              <a:rPr lang="en-US" altLang="ja-JP" sz="2400" b="1" dirty="0"/>
              <a:t>high.</a:t>
            </a:r>
            <a:r>
              <a:rPr lang="ja-JP" altLang="en-US" sz="2400" b="1" dirty="0"/>
              <a:t>”</a:t>
            </a:r>
            <a:endParaRPr lang="en-US" altLang="en-US" sz="2400" b="1" dirty="0"/>
          </a:p>
          <a:p>
            <a:pPr marL="0" indent="0" eaLnBrk="1" hangingPunct="1">
              <a:spcBef>
                <a:spcPct val="0"/>
              </a:spcBef>
              <a:spcAft>
                <a:spcPts val="1500"/>
              </a:spcAft>
              <a:buClr>
                <a:schemeClr val="tx1"/>
              </a:buClr>
              <a:buNone/>
            </a:pPr>
            <a:r>
              <a:rPr lang="en-US" altLang="en-US" sz="2400" b="1" dirty="0"/>
              <a:t>In moderation, caffeine poses </a:t>
            </a:r>
            <a:r>
              <a:rPr lang="en-US" altLang="en-US" sz="2400" b="1" dirty="0">
                <a:solidFill>
                  <a:srgbClr val="3366FF"/>
                </a:solidFill>
              </a:rPr>
              <a:t>no health risks</a:t>
            </a:r>
            <a:r>
              <a:rPr lang="en-US" altLang="en-US" sz="2400" b="1" dirty="0"/>
              <a:t>, but pregnant and nursing women should limit their intake to reduce exposure to the baby.</a:t>
            </a:r>
          </a:p>
          <a:p>
            <a:pPr marL="0" indent="0" eaLnBrk="1" hangingPunct="1">
              <a:spcBef>
                <a:spcPct val="0"/>
              </a:spcBef>
              <a:spcAft>
                <a:spcPts val="1000"/>
              </a:spcAft>
              <a:buClr>
                <a:schemeClr val="tx1"/>
              </a:buClr>
              <a:buNone/>
            </a:pPr>
            <a:r>
              <a:rPr lang="en-US" altLang="en-US" sz="2400" b="1" dirty="0"/>
              <a:t>Caffeine is </a:t>
            </a:r>
            <a:r>
              <a:rPr lang="en-US" altLang="en-US" sz="2400" b="1" dirty="0">
                <a:solidFill>
                  <a:srgbClr val="3366FF"/>
                </a:solidFill>
              </a:rPr>
              <a:t>somewhat addicting</a:t>
            </a:r>
            <a:r>
              <a:rPr lang="en-US" altLang="en-US" sz="2400"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54430"/>
            <a:ext cx="8229600" cy="586541"/>
          </a:xfrm>
        </p:spPr>
        <p:txBody>
          <a:bodyPr/>
          <a:lstStyle/>
          <a:p>
            <a:pPr eaLnBrk="1" hangingPunct="1"/>
            <a:r>
              <a:rPr lang="en-US" altLang="en-US" sz="3200" b="1" dirty="0"/>
              <a:t>18.1	Structure and Bonding (1)</a:t>
            </a:r>
            <a:endParaRPr lang="en-US" altLang="en-US" dirty="0">
              <a:latin typeface="Calibri" pitchFamily="34" charset="0"/>
            </a:endParaRPr>
          </a:p>
        </p:txBody>
      </p:sp>
      <p:sp>
        <p:nvSpPr>
          <p:cNvPr id="9" name="Content Placeholder 9"/>
          <p:cNvSpPr>
            <a:spLocks noGrp="1"/>
          </p:cNvSpPr>
          <p:nvPr>
            <p:ph sz="quarter" idx="10"/>
          </p:nvPr>
        </p:nvSpPr>
        <p:spPr>
          <a:xfrm>
            <a:off x="1080655" y="1059870"/>
            <a:ext cx="7620000" cy="1143000"/>
          </a:xfrm>
        </p:spPr>
        <p:txBody>
          <a:bodyPr/>
          <a:lstStyle/>
          <a:p>
            <a:pPr marL="0" indent="0" defTabSz="457200" eaLnBrk="1" hangingPunct="1">
              <a:spcBef>
                <a:spcPct val="0"/>
              </a:spcBef>
              <a:buNone/>
            </a:pPr>
            <a:r>
              <a:rPr lang="en-US" altLang="en-US" sz="2400" b="1" kern="1200" dirty="0">
                <a:latin typeface="Arial" charset="0"/>
                <a:cs typeface="+mn-cs"/>
              </a:rPr>
              <a:t>Amines are </a:t>
            </a:r>
            <a:r>
              <a:rPr lang="en-US" altLang="en-US" sz="2400" b="1" kern="1200" dirty="0">
                <a:solidFill>
                  <a:srgbClr val="3366FF"/>
                </a:solidFill>
                <a:latin typeface="Arial" charset="0"/>
                <a:cs typeface="+mn-cs"/>
              </a:rPr>
              <a:t>organic nitrogen compounds</a:t>
            </a:r>
            <a:r>
              <a:rPr lang="en-US" altLang="en-US" sz="2400" b="1" kern="1200" dirty="0">
                <a:latin typeface="Arial" charset="0"/>
                <a:cs typeface="+mn-cs"/>
              </a:rPr>
              <a:t>, which are classified by the number of alkyl groups bonded to the N atom.</a:t>
            </a:r>
          </a:p>
        </p:txBody>
      </p:sp>
      <p:pic>
        <p:nvPicPr>
          <p:cNvPr id="5126" name="Picture 1" descr="Structure of primary aminie in which nitrogen is attached to two hydrogens and one alkyl (R) group. Nitrogen has one lone pair of electr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65400"/>
            <a:ext cx="16065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1"/>
          <p:cNvSpPr>
            <a:spLocks noGrp="1"/>
          </p:cNvSpPr>
          <p:nvPr>
            <p:ph sz="quarter" idx="11"/>
          </p:nvPr>
        </p:nvSpPr>
        <p:spPr>
          <a:xfrm>
            <a:off x="353290" y="4891382"/>
            <a:ext cx="3886200" cy="456557"/>
          </a:xfrm>
        </p:spPr>
        <p:txBody>
          <a:bodyPr anchor="ctr"/>
          <a:lstStyle/>
          <a:p>
            <a:pPr marL="0" indent="0" defTabSz="457200" eaLnBrk="1" hangingPunct="1">
              <a:spcBef>
                <a:spcPct val="0"/>
              </a:spcBef>
              <a:buNone/>
            </a:pPr>
            <a:r>
              <a:rPr lang="en-US" altLang="en-US" sz="2400" b="1" kern="1200" dirty="0">
                <a:cs typeface="+mn-cs"/>
              </a:rPr>
              <a:t>A primary </a:t>
            </a:r>
          </a:p>
        </p:txBody>
      </p:sp>
      <p:graphicFrame>
        <p:nvGraphicFramePr>
          <p:cNvPr id="50" name="Object 49">
            <a:extLst>
              <a:ext uri="{FF2B5EF4-FFF2-40B4-BE49-F238E27FC236}">
                <a16:creationId xmlns:a16="http://schemas.microsoft.com/office/drawing/2014/main" id="{DE312E69-A205-4E80-9285-3D500B274EAD}"/>
              </a:ext>
            </a:extLst>
          </p:cNvPr>
          <p:cNvGraphicFramePr>
            <a:graphicFrameLocks noChangeAspect="1"/>
          </p:cNvGraphicFramePr>
          <p:nvPr>
            <p:extLst>
              <p:ext uri="{D42A27DB-BD31-4B8C-83A1-F6EECF244321}">
                <p14:modId xmlns:p14="http://schemas.microsoft.com/office/powerpoint/2010/main" val="910641685"/>
              </p:ext>
            </p:extLst>
          </p:nvPr>
        </p:nvGraphicFramePr>
        <p:xfrm>
          <a:off x="1890046" y="4953000"/>
          <a:ext cx="546100" cy="419100"/>
        </p:xfrm>
        <a:graphic>
          <a:graphicData uri="http://schemas.openxmlformats.org/presentationml/2006/ole">
            <mc:AlternateContent xmlns:mc="http://schemas.openxmlformats.org/markup-compatibility/2006">
              <mc:Choice xmlns:v="urn:schemas-microsoft-com:vml" Requires="v">
                <p:oleObj spid="_x0000_s3128" name="Equation" r:id="rId5" imgW="545760" imgH="419040" progId="Equation.DSMT4">
                  <p:embed/>
                </p:oleObj>
              </mc:Choice>
              <mc:Fallback>
                <p:oleObj name="Equation" r:id="rId5" imgW="545760" imgH="419040" progId="Equation.DSMT4">
                  <p:embed/>
                  <p:pic>
                    <p:nvPicPr>
                      <p:cNvPr id="0" name=""/>
                      <p:cNvPicPr/>
                      <p:nvPr/>
                    </p:nvPicPr>
                    <p:blipFill>
                      <a:blip r:embed="rId6"/>
                      <a:stretch>
                        <a:fillRect/>
                      </a:stretch>
                    </p:blipFill>
                    <p:spPr>
                      <a:xfrm>
                        <a:off x="1890046" y="4953000"/>
                        <a:ext cx="546100" cy="4191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ABCF9A5-D15B-4B77-AE7F-BBF7056B218E}"/>
              </a:ext>
            </a:extLst>
          </p:cNvPr>
          <p:cNvSpPr>
            <a:spLocks noGrp="1"/>
          </p:cNvSpPr>
          <p:nvPr>
            <p:ph sz="quarter" idx="14"/>
          </p:nvPr>
        </p:nvSpPr>
        <p:spPr>
          <a:xfrm>
            <a:off x="2415763" y="4890073"/>
            <a:ext cx="1752600" cy="487362"/>
          </a:xfrm>
        </p:spPr>
        <p:txBody>
          <a:bodyPr/>
          <a:lstStyle/>
          <a:p>
            <a:pPr marL="0" indent="0">
              <a:buNone/>
            </a:pPr>
            <a:r>
              <a:rPr lang="en-US" altLang="en-US" sz="2400" b="1" kern="1200" dirty="0">
                <a:solidFill>
                  <a:prstClr val="black"/>
                </a:solidFill>
                <a:cs typeface="+mn-cs"/>
              </a:rPr>
              <a:t>amine has</a:t>
            </a:r>
            <a:endParaRPr lang="en-US" dirty="0"/>
          </a:p>
        </p:txBody>
      </p:sp>
      <p:sp>
        <p:nvSpPr>
          <p:cNvPr id="5" name="Content Placeholder 4">
            <a:extLst>
              <a:ext uri="{FF2B5EF4-FFF2-40B4-BE49-F238E27FC236}">
                <a16:creationId xmlns:a16="http://schemas.microsoft.com/office/drawing/2014/main" id="{83C5B3B4-ECCF-4EB7-9286-275A1B33BBE8}"/>
              </a:ext>
            </a:extLst>
          </p:cNvPr>
          <p:cNvSpPr>
            <a:spLocks noGrp="1"/>
          </p:cNvSpPr>
          <p:nvPr>
            <p:ph sz="quarter" idx="15"/>
          </p:nvPr>
        </p:nvSpPr>
        <p:spPr>
          <a:xfrm>
            <a:off x="353290" y="5259989"/>
            <a:ext cx="3886200" cy="715962"/>
          </a:xfrm>
        </p:spPr>
        <p:txBody>
          <a:bodyPr/>
          <a:lstStyle/>
          <a:p>
            <a:pPr marL="0" indent="0">
              <a:buNone/>
            </a:pPr>
            <a:r>
              <a:rPr lang="en-US" altLang="en-US" sz="2400" b="1" kern="1200" dirty="0">
                <a:solidFill>
                  <a:srgbClr val="3366FF"/>
                </a:solidFill>
                <a:cs typeface="+mn-cs"/>
              </a:rPr>
              <a:t>1 C—N bond</a:t>
            </a:r>
            <a:r>
              <a:rPr lang="en-US" altLang="en-US" sz="2400" b="1" kern="1200" dirty="0">
                <a:solidFill>
                  <a:prstClr val="black"/>
                </a:solidFill>
                <a:cs typeface="+mn-cs"/>
              </a:rPr>
              <a:t>, and has the general structure </a:t>
            </a:r>
            <a:r>
              <a:rPr lang="en-US" altLang="en-US" sz="2400" b="1" kern="1200" dirty="0">
                <a:solidFill>
                  <a:srgbClr val="3366FF"/>
                </a:solidFill>
                <a:cs typeface="+mn-cs"/>
              </a:rPr>
              <a:t>RNH</a:t>
            </a:r>
            <a:r>
              <a:rPr lang="en-US" altLang="en-US" sz="2400" b="1" kern="1200" baseline="-25000" dirty="0">
                <a:solidFill>
                  <a:srgbClr val="3366FF"/>
                </a:solidFill>
                <a:cs typeface="+mn-cs"/>
              </a:rPr>
              <a:t>2</a:t>
            </a:r>
            <a:r>
              <a:rPr lang="en-US" altLang="en-US" sz="2400" b="1" kern="1200" dirty="0">
                <a:solidFill>
                  <a:prstClr val="black"/>
                </a:solidFill>
                <a:cs typeface="+mn-cs"/>
              </a:rPr>
              <a:t>.</a:t>
            </a:r>
            <a:endParaRPr lang="en-US" dirty="0"/>
          </a:p>
        </p:txBody>
      </p:sp>
      <p:pic>
        <p:nvPicPr>
          <p:cNvPr id="5127" name="Picture 2" descr="Structure of secondary aminie in which nitrogen is attached to one hydrogen and two alkyl (R) groups. Nitrogen has one lone pair of electron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568575"/>
            <a:ext cx="1524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3"/>
          <p:cNvSpPr>
            <a:spLocks noGrp="1"/>
          </p:cNvSpPr>
          <p:nvPr>
            <p:ph sz="quarter" idx="12"/>
          </p:nvPr>
        </p:nvSpPr>
        <p:spPr>
          <a:xfrm>
            <a:off x="4713581" y="4772156"/>
            <a:ext cx="4196910" cy="575784"/>
          </a:xfrm>
        </p:spPr>
        <p:txBody>
          <a:bodyPr anchor="ctr"/>
          <a:lstStyle/>
          <a:p>
            <a:pPr marL="0" indent="0" eaLnBrk="1" hangingPunct="1">
              <a:spcBef>
                <a:spcPct val="0"/>
              </a:spcBef>
              <a:buFontTx/>
              <a:buNone/>
            </a:pPr>
            <a:r>
              <a:rPr lang="en-US" altLang="en-US" sz="2400" b="1" dirty="0"/>
              <a:t>A secondary </a:t>
            </a:r>
          </a:p>
        </p:txBody>
      </p:sp>
      <p:graphicFrame>
        <p:nvGraphicFramePr>
          <p:cNvPr id="51" name="Object 50">
            <a:extLst>
              <a:ext uri="{FF2B5EF4-FFF2-40B4-BE49-F238E27FC236}">
                <a16:creationId xmlns:a16="http://schemas.microsoft.com/office/drawing/2014/main" id="{0AC86B91-E87F-46D1-A1CF-9B4160779698}"/>
              </a:ext>
            </a:extLst>
          </p:cNvPr>
          <p:cNvGraphicFramePr>
            <a:graphicFrameLocks noChangeAspect="1"/>
          </p:cNvGraphicFramePr>
          <p:nvPr>
            <p:extLst>
              <p:ext uri="{D42A27DB-BD31-4B8C-83A1-F6EECF244321}">
                <p14:modId xmlns:p14="http://schemas.microsoft.com/office/powerpoint/2010/main" val="2669914873"/>
              </p:ext>
            </p:extLst>
          </p:nvPr>
        </p:nvGraphicFramePr>
        <p:xfrm>
          <a:off x="6682454" y="4912214"/>
          <a:ext cx="571500" cy="419100"/>
        </p:xfrm>
        <a:graphic>
          <a:graphicData uri="http://schemas.openxmlformats.org/presentationml/2006/ole">
            <mc:AlternateContent xmlns:mc="http://schemas.openxmlformats.org/markup-compatibility/2006">
              <mc:Choice xmlns:v="urn:schemas-microsoft-com:vml" Requires="v">
                <p:oleObj spid="_x0000_s3129" name="Equation" r:id="rId8" imgW="571320" imgH="419040" progId="Equation.DSMT4">
                  <p:embed/>
                </p:oleObj>
              </mc:Choice>
              <mc:Fallback>
                <p:oleObj name="Equation" r:id="rId8" imgW="571320" imgH="419040" progId="Equation.DSMT4">
                  <p:embed/>
                  <p:pic>
                    <p:nvPicPr>
                      <p:cNvPr id="0" name=""/>
                      <p:cNvPicPr/>
                      <p:nvPr/>
                    </p:nvPicPr>
                    <p:blipFill>
                      <a:blip r:embed="rId9"/>
                      <a:stretch>
                        <a:fillRect/>
                      </a:stretch>
                    </p:blipFill>
                    <p:spPr>
                      <a:xfrm>
                        <a:off x="6682454" y="4912214"/>
                        <a:ext cx="571500" cy="419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BAFFB80-1647-4708-953A-D240CB88C3DA}"/>
              </a:ext>
            </a:extLst>
          </p:cNvPr>
          <p:cNvSpPr>
            <a:spLocks noGrp="1"/>
          </p:cNvSpPr>
          <p:nvPr>
            <p:ph sz="quarter" idx="16"/>
          </p:nvPr>
        </p:nvSpPr>
        <p:spPr>
          <a:xfrm>
            <a:off x="7272648" y="4848930"/>
            <a:ext cx="1577054" cy="715962"/>
          </a:xfrm>
        </p:spPr>
        <p:txBody>
          <a:bodyPr/>
          <a:lstStyle/>
          <a:p>
            <a:pPr marL="0" indent="0">
              <a:buNone/>
            </a:pPr>
            <a:r>
              <a:rPr lang="en-US" altLang="en-US" sz="2400" b="1" dirty="0">
                <a:solidFill>
                  <a:prstClr val="black"/>
                </a:solidFill>
              </a:rPr>
              <a:t>amine</a:t>
            </a:r>
            <a:endParaRPr lang="en-US" dirty="0"/>
          </a:p>
        </p:txBody>
      </p:sp>
      <p:sp>
        <p:nvSpPr>
          <p:cNvPr id="31" name="Content Placeholder 30">
            <a:extLst>
              <a:ext uri="{FF2B5EF4-FFF2-40B4-BE49-F238E27FC236}">
                <a16:creationId xmlns:a16="http://schemas.microsoft.com/office/drawing/2014/main" id="{9F62A8EA-1C8E-42C4-8621-BF70A1835B83}"/>
              </a:ext>
            </a:extLst>
          </p:cNvPr>
          <p:cNvSpPr>
            <a:spLocks noGrp="1"/>
          </p:cNvSpPr>
          <p:nvPr>
            <p:ph sz="quarter" idx="17"/>
          </p:nvPr>
        </p:nvSpPr>
        <p:spPr>
          <a:xfrm>
            <a:off x="4694079" y="5219700"/>
            <a:ext cx="4216411" cy="1028700"/>
          </a:xfrm>
        </p:spPr>
        <p:txBody>
          <a:bodyPr/>
          <a:lstStyle/>
          <a:p>
            <a:pPr marL="0" indent="0">
              <a:buNone/>
            </a:pPr>
            <a:r>
              <a:rPr lang="en-US" altLang="en-US" sz="2400" b="1" dirty="0">
                <a:solidFill>
                  <a:prstClr val="black"/>
                </a:solidFill>
              </a:rPr>
              <a:t>has </a:t>
            </a:r>
            <a:r>
              <a:rPr lang="en-US" altLang="en-US" sz="2400" b="1" dirty="0">
                <a:solidFill>
                  <a:srgbClr val="3366FF"/>
                </a:solidFill>
              </a:rPr>
              <a:t>2 C—N bonds</a:t>
            </a:r>
            <a:r>
              <a:rPr lang="en-US" altLang="en-US" sz="2400" b="1" dirty="0">
                <a:solidFill>
                  <a:prstClr val="black"/>
                </a:solidFill>
              </a:rPr>
              <a:t>, and has the general structure </a:t>
            </a:r>
            <a:r>
              <a:rPr lang="en-US" altLang="en-US" sz="2400" b="1" dirty="0">
                <a:solidFill>
                  <a:srgbClr val="3366FF"/>
                </a:solidFill>
              </a:rPr>
              <a:t>R</a:t>
            </a:r>
            <a:r>
              <a:rPr lang="en-US" altLang="en-US" sz="2400" b="1" baseline="-25000" dirty="0">
                <a:solidFill>
                  <a:srgbClr val="3366FF"/>
                </a:solidFill>
              </a:rPr>
              <a:t>2</a:t>
            </a:r>
            <a:r>
              <a:rPr lang="en-US" altLang="en-US" sz="2400" b="1" dirty="0">
                <a:solidFill>
                  <a:srgbClr val="3366FF"/>
                </a:solidFill>
              </a:rPr>
              <a:t>NH</a:t>
            </a:r>
            <a:r>
              <a:rPr lang="en-US" altLang="en-US" sz="2400" b="1" dirty="0">
                <a:solidFill>
                  <a:prstClr val="black"/>
                </a:solidFill>
              </a:rPr>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67553"/>
            <a:ext cx="8229600" cy="533219"/>
          </a:xfrm>
        </p:spPr>
        <p:txBody>
          <a:bodyPr/>
          <a:lstStyle/>
          <a:p>
            <a:pPr eaLnBrk="1" hangingPunct="1"/>
            <a:r>
              <a:rPr lang="en-US" altLang="en-US" sz="3200" b="1" dirty="0"/>
              <a:t>18.4	Focus on Health &amp; Medicine (3)</a:t>
            </a:r>
            <a:endParaRPr lang="en-US" altLang="en-US" dirty="0">
              <a:latin typeface="Calibri" pitchFamily="34" charset="0"/>
            </a:endParaRPr>
          </a:p>
        </p:txBody>
      </p:sp>
      <p:sp>
        <p:nvSpPr>
          <p:cNvPr id="6" name="Content Placeholder 9"/>
          <p:cNvSpPr>
            <a:spLocks noGrp="1"/>
          </p:cNvSpPr>
          <p:nvPr>
            <p:ph sz="quarter" idx="10"/>
          </p:nvPr>
        </p:nvSpPr>
        <p:spPr>
          <a:xfrm>
            <a:off x="3242707" y="811306"/>
            <a:ext cx="2602281" cy="484745"/>
          </a:xfrm>
        </p:spPr>
        <p:txBody>
          <a:bodyPr/>
          <a:lstStyle/>
          <a:p>
            <a:pPr marL="514350" lvl="0" indent="-514350" algn="ctr" eaLnBrk="1" hangingPunct="1">
              <a:spcBef>
                <a:spcPct val="0"/>
              </a:spcBef>
              <a:buFont typeface="+mj-lt"/>
              <a:buAutoNum type="alphaUcPeriod"/>
            </a:pPr>
            <a:r>
              <a:rPr lang="en-US" altLang="en-US" sz="2800" b="1" dirty="0">
                <a:solidFill>
                  <a:schemeClr val="tx2"/>
                </a:solidFill>
                <a:latin typeface="+mj-lt"/>
              </a:rPr>
              <a:t>Caffeine</a:t>
            </a:r>
            <a:endParaRPr lang="en-GB" sz="2800" b="1" dirty="0">
              <a:solidFill>
                <a:schemeClr val="tx2"/>
              </a:solidFill>
              <a:latin typeface="+mj-lt"/>
            </a:endParaRPr>
          </a:p>
        </p:txBody>
      </p:sp>
      <p:sp>
        <p:nvSpPr>
          <p:cNvPr id="7" name="Content Placeholder 13"/>
          <p:cNvSpPr>
            <a:spLocks noGrp="1"/>
          </p:cNvSpPr>
          <p:nvPr>
            <p:ph sz="quarter" idx="12"/>
          </p:nvPr>
        </p:nvSpPr>
        <p:spPr>
          <a:xfrm>
            <a:off x="1576090" y="2075329"/>
            <a:ext cx="5088833" cy="332005"/>
          </a:xfrm>
        </p:spPr>
        <p:txBody>
          <a:bodyPr/>
          <a:lstStyle/>
          <a:p>
            <a:pPr marL="0" lvl="0" indent="0">
              <a:buNone/>
            </a:pPr>
            <a:r>
              <a:rPr lang="en-US" sz="1200" b="1" dirty="0"/>
              <a:t>Table 18.1 Average Caffeine Content in Common Foods and Drugs</a:t>
            </a:r>
            <a:endParaRPr lang="en-GB" sz="1200" b="1" dirty="0"/>
          </a:p>
        </p:txBody>
      </p:sp>
      <p:graphicFrame>
        <p:nvGraphicFramePr>
          <p:cNvPr id="2" name="Table Placeholder 1"/>
          <p:cNvGraphicFramePr>
            <a:graphicFrameLocks noGrp="1"/>
          </p:cNvGraphicFramePr>
          <p:nvPr>
            <p:ph type="tbl" sz="quarter" idx="13"/>
            <p:extLst>
              <p:ext uri="{D42A27DB-BD31-4B8C-83A1-F6EECF244321}">
                <p14:modId xmlns:p14="http://schemas.microsoft.com/office/powerpoint/2010/main" val="1968095541"/>
              </p:ext>
            </p:extLst>
          </p:nvPr>
        </p:nvGraphicFramePr>
        <p:xfrm>
          <a:off x="1673352" y="2362200"/>
          <a:ext cx="5870448" cy="3047695"/>
        </p:xfrm>
        <a:graphic>
          <a:graphicData uri="http://schemas.openxmlformats.org/drawingml/2006/table">
            <a:tbl>
              <a:tblPr firstRow="1" bandRow="1">
                <a:tableStyleId>{5940675A-B579-460E-94D1-54222C63F5DA}</a:tableStyleId>
              </a:tblPr>
              <a:tblGrid>
                <a:gridCol w="275969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81953">
                  <a:extLst>
                    <a:ext uri="{9D8B030D-6E8A-4147-A177-3AD203B41FA5}">
                      <a16:colId xmlns:a16="http://schemas.microsoft.com/office/drawing/2014/main" val="20002"/>
                    </a:ext>
                  </a:extLst>
                </a:gridCol>
              </a:tblGrid>
              <a:tr h="228600">
                <a:tc>
                  <a:txBody>
                    <a:bodyPr/>
                    <a:lstStyle/>
                    <a:p>
                      <a:r>
                        <a:rPr lang="en-US" sz="1200" b="1" dirty="0"/>
                        <a:t>Product</a:t>
                      </a:r>
                      <a:endParaRPr lang="en-GB" sz="1200" b="1" dirty="0"/>
                    </a:p>
                  </a:txBody>
                  <a:tcPr/>
                </a:tc>
                <a:tc>
                  <a:txBody>
                    <a:bodyPr/>
                    <a:lstStyle/>
                    <a:p>
                      <a:pPr algn="ctr"/>
                      <a:r>
                        <a:rPr lang="en-US" sz="1200" b="1" dirty="0"/>
                        <a:t>Serving Size</a:t>
                      </a:r>
                      <a:endParaRPr lang="en-GB" sz="1200" b="1" dirty="0"/>
                    </a:p>
                  </a:txBody>
                  <a:tcPr/>
                </a:tc>
                <a:tc>
                  <a:txBody>
                    <a:bodyPr/>
                    <a:lstStyle/>
                    <a:p>
                      <a:r>
                        <a:rPr lang="en-US" sz="1200" b="1" dirty="0"/>
                        <a:t>Caffeine</a:t>
                      </a:r>
                      <a:r>
                        <a:rPr lang="en-US" sz="1200" b="1" baseline="0" dirty="0"/>
                        <a:t> (mg)</a:t>
                      </a:r>
                      <a:endParaRPr lang="en-GB" sz="1200" b="1" dirty="0"/>
                    </a:p>
                  </a:txBody>
                  <a:tcPr/>
                </a:tc>
                <a:extLst>
                  <a:ext uri="{0D108BD9-81ED-4DB2-BD59-A6C34878D82A}">
                    <a16:rowId xmlns:a16="http://schemas.microsoft.com/office/drawing/2014/main" val="10000"/>
                  </a:ext>
                </a:extLst>
              </a:tr>
              <a:tr h="259080">
                <a:tc>
                  <a:txBody>
                    <a:bodyPr/>
                    <a:lstStyle/>
                    <a:p>
                      <a:r>
                        <a:rPr lang="en-US" sz="1200" dirty="0"/>
                        <a:t>Coffee, brewed</a:t>
                      </a:r>
                      <a:endParaRPr lang="en-GB" sz="1200" dirty="0"/>
                    </a:p>
                  </a:txBody>
                  <a:tcPr/>
                </a:tc>
                <a:tc>
                  <a:txBody>
                    <a:bodyPr/>
                    <a:lstStyle/>
                    <a:p>
                      <a:pPr algn="ctr"/>
                      <a:r>
                        <a:rPr lang="en-US" sz="1200" dirty="0"/>
                        <a:t>8 </a:t>
                      </a:r>
                      <a:r>
                        <a:rPr lang="en-US" sz="1200" dirty="0" err="1"/>
                        <a:t>oz</a:t>
                      </a:r>
                      <a:endParaRPr lang="en-GB" sz="1200" dirty="0"/>
                    </a:p>
                  </a:txBody>
                  <a:tcPr/>
                </a:tc>
                <a:tc>
                  <a:txBody>
                    <a:bodyPr/>
                    <a:lstStyle/>
                    <a:p>
                      <a:pPr algn="ctr"/>
                      <a:r>
                        <a:rPr lang="en-US" sz="1200" dirty="0"/>
                        <a:t>133</a:t>
                      </a:r>
                      <a:endParaRPr lang="en-GB" sz="1200" dirty="0"/>
                    </a:p>
                  </a:txBody>
                  <a:tcPr/>
                </a:tc>
                <a:extLst>
                  <a:ext uri="{0D108BD9-81ED-4DB2-BD59-A6C34878D82A}">
                    <a16:rowId xmlns:a16="http://schemas.microsoft.com/office/drawing/2014/main" val="10001"/>
                  </a:ext>
                </a:extLst>
              </a:tr>
              <a:tr h="213360">
                <a:tc>
                  <a:txBody>
                    <a:bodyPr/>
                    <a:lstStyle/>
                    <a:p>
                      <a:r>
                        <a:rPr lang="en-US" sz="1200" dirty="0"/>
                        <a:t>Coffee, instant</a:t>
                      </a:r>
                      <a:endParaRPr lang="en-GB" sz="1200" dirty="0"/>
                    </a:p>
                  </a:txBody>
                  <a:tcPr/>
                </a:tc>
                <a:tc>
                  <a:txBody>
                    <a:bodyPr/>
                    <a:lstStyle/>
                    <a:p>
                      <a:pPr algn="ctr"/>
                      <a:r>
                        <a:rPr lang="en-US" sz="1200" dirty="0"/>
                        <a:t>16 </a:t>
                      </a:r>
                      <a:r>
                        <a:rPr lang="en-US" sz="1200" dirty="0" err="1"/>
                        <a:t>oz</a:t>
                      </a:r>
                      <a:endParaRPr lang="en-GB" sz="1200" dirty="0"/>
                    </a:p>
                  </a:txBody>
                  <a:tcPr/>
                </a:tc>
                <a:tc>
                  <a:txBody>
                    <a:bodyPr/>
                    <a:lstStyle/>
                    <a:p>
                      <a:pPr algn="ctr"/>
                      <a:r>
                        <a:rPr lang="en-US" sz="1200" dirty="0"/>
                        <a:t>47</a:t>
                      </a:r>
                      <a:endParaRPr lang="en-GB" sz="1200" dirty="0"/>
                    </a:p>
                  </a:txBody>
                  <a:tcPr/>
                </a:tc>
                <a:extLst>
                  <a:ext uri="{0D108BD9-81ED-4DB2-BD59-A6C34878D82A}">
                    <a16:rowId xmlns:a16="http://schemas.microsoft.com/office/drawing/2014/main" val="10002"/>
                  </a:ext>
                </a:extLst>
              </a:tr>
              <a:tr h="167640">
                <a:tc>
                  <a:txBody>
                    <a:bodyPr/>
                    <a:lstStyle/>
                    <a:p>
                      <a:r>
                        <a:rPr lang="en-US" sz="1200" dirty="0"/>
                        <a:t>Coffee, decaffeinated</a:t>
                      </a:r>
                      <a:endParaRPr lang="en-GB" sz="1200" dirty="0"/>
                    </a:p>
                  </a:txBody>
                  <a:tcPr/>
                </a:tc>
                <a:tc>
                  <a:txBody>
                    <a:bodyPr/>
                    <a:lstStyle/>
                    <a:p>
                      <a:pPr algn="ctr"/>
                      <a:r>
                        <a:rPr lang="en-US" sz="1200" dirty="0"/>
                        <a:t>8 </a:t>
                      </a:r>
                      <a:r>
                        <a:rPr lang="en-US" sz="1200" dirty="0" err="1"/>
                        <a:t>oz</a:t>
                      </a:r>
                      <a:endParaRPr lang="en-GB" sz="1200" dirty="0"/>
                    </a:p>
                  </a:txBody>
                  <a:tcPr/>
                </a:tc>
                <a:tc>
                  <a:txBody>
                    <a:bodyPr/>
                    <a:lstStyle/>
                    <a:p>
                      <a:pPr algn="ctr"/>
                      <a:r>
                        <a:rPr lang="en-US" sz="1200" dirty="0"/>
                        <a:t>5</a:t>
                      </a:r>
                      <a:endParaRPr lang="en-GB" sz="1200" dirty="0"/>
                    </a:p>
                  </a:txBody>
                  <a:tcPr/>
                </a:tc>
                <a:extLst>
                  <a:ext uri="{0D108BD9-81ED-4DB2-BD59-A6C34878D82A}">
                    <a16:rowId xmlns:a16="http://schemas.microsoft.com/office/drawing/2014/main" val="10003"/>
                  </a:ext>
                </a:extLst>
              </a:tr>
              <a:tr h="198120">
                <a:tc>
                  <a:txBody>
                    <a:bodyPr/>
                    <a:lstStyle/>
                    <a:p>
                      <a:r>
                        <a:rPr lang="en-US" sz="1200" dirty="0"/>
                        <a:t>Tea, brewed</a:t>
                      </a:r>
                      <a:endParaRPr lang="en-GB" sz="1200" dirty="0"/>
                    </a:p>
                  </a:txBody>
                  <a:tcPr/>
                </a:tc>
                <a:tc>
                  <a:txBody>
                    <a:bodyPr/>
                    <a:lstStyle/>
                    <a:p>
                      <a:pPr algn="ctr"/>
                      <a:r>
                        <a:rPr lang="en-US" sz="1200" dirty="0"/>
                        <a:t>8 </a:t>
                      </a:r>
                      <a:r>
                        <a:rPr lang="en-US" sz="1200" dirty="0" err="1"/>
                        <a:t>oz</a:t>
                      </a:r>
                      <a:endParaRPr lang="en-GB" sz="1200" dirty="0"/>
                    </a:p>
                  </a:txBody>
                  <a:tcPr/>
                </a:tc>
                <a:tc>
                  <a:txBody>
                    <a:bodyPr/>
                    <a:lstStyle/>
                    <a:p>
                      <a:pPr algn="ctr"/>
                      <a:r>
                        <a:rPr lang="en-US" sz="1200" dirty="0"/>
                        <a:t>53</a:t>
                      </a:r>
                      <a:endParaRPr lang="en-GB" sz="1200" dirty="0"/>
                    </a:p>
                  </a:txBody>
                  <a:tcPr/>
                </a:tc>
                <a:extLst>
                  <a:ext uri="{0D108BD9-81ED-4DB2-BD59-A6C34878D82A}">
                    <a16:rowId xmlns:a16="http://schemas.microsoft.com/office/drawing/2014/main" val="10004"/>
                  </a:ext>
                </a:extLst>
              </a:tr>
              <a:tr h="228600">
                <a:tc>
                  <a:txBody>
                    <a:bodyPr/>
                    <a:lstStyle/>
                    <a:p>
                      <a:r>
                        <a:rPr lang="en-US" sz="1200" dirty="0"/>
                        <a:t>Coca-Cola Classic</a:t>
                      </a:r>
                      <a:endParaRPr lang="en-GB" sz="1200" dirty="0"/>
                    </a:p>
                  </a:txBody>
                  <a:tcPr/>
                </a:tc>
                <a:tc>
                  <a:txBody>
                    <a:bodyPr/>
                    <a:lstStyle/>
                    <a:p>
                      <a:pPr algn="ctr"/>
                      <a:r>
                        <a:rPr lang="en-US" sz="1200" dirty="0"/>
                        <a:t>12 </a:t>
                      </a:r>
                      <a:r>
                        <a:rPr lang="en-US" sz="1200" dirty="0" err="1"/>
                        <a:t>oz</a:t>
                      </a:r>
                      <a:endParaRPr lang="en-GB" sz="1200" dirty="0"/>
                    </a:p>
                  </a:txBody>
                  <a:tcPr/>
                </a:tc>
                <a:tc>
                  <a:txBody>
                    <a:bodyPr/>
                    <a:lstStyle/>
                    <a:p>
                      <a:pPr algn="ctr"/>
                      <a:r>
                        <a:rPr lang="en-US" sz="1200" dirty="0"/>
                        <a:t>35</a:t>
                      </a:r>
                      <a:endParaRPr lang="en-GB" sz="1200" dirty="0"/>
                    </a:p>
                  </a:txBody>
                  <a:tcPr/>
                </a:tc>
                <a:extLst>
                  <a:ext uri="{0D108BD9-81ED-4DB2-BD59-A6C34878D82A}">
                    <a16:rowId xmlns:a16="http://schemas.microsoft.com/office/drawing/2014/main" val="10005"/>
                  </a:ext>
                </a:extLst>
              </a:tr>
              <a:tr h="182880">
                <a:tc>
                  <a:txBody>
                    <a:bodyPr/>
                    <a:lstStyle/>
                    <a:p>
                      <a:r>
                        <a:rPr lang="en-US" sz="1200" dirty="0"/>
                        <a:t>Diet Coke</a:t>
                      </a:r>
                      <a:endParaRPr lang="en-GB" sz="1200" dirty="0"/>
                    </a:p>
                  </a:txBody>
                  <a:tcPr/>
                </a:tc>
                <a:tc>
                  <a:txBody>
                    <a:bodyPr/>
                    <a:lstStyle/>
                    <a:p>
                      <a:pPr algn="ctr"/>
                      <a:r>
                        <a:rPr lang="en-US" sz="1200" dirty="0"/>
                        <a:t>12 </a:t>
                      </a:r>
                      <a:r>
                        <a:rPr lang="en-US" sz="1200" dirty="0" err="1"/>
                        <a:t>oz</a:t>
                      </a:r>
                      <a:endParaRPr lang="en-GB" sz="1200" dirty="0"/>
                    </a:p>
                  </a:txBody>
                  <a:tcPr/>
                </a:tc>
                <a:tc>
                  <a:txBody>
                    <a:bodyPr/>
                    <a:lstStyle/>
                    <a:p>
                      <a:pPr algn="ctr"/>
                      <a:r>
                        <a:rPr lang="en-US" sz="1200" dirty="0"/>
                        <a:t>47</a:t>
                      </a:r>
                      <a:endParaRPr lang="en-GB" sz="1200" dirty="0"/>
                    </a:p>
                  </a:txBody>
                  <a:tcPr/>
                </a:tc>
                <a:extLst>
                  <a:ext uri="{0D108BD9-81ED-4DB2-BD59-A6C34878D82A}">
                    <a16:rowId xmlns:a16="http://schemas.microsoft.com/office/drawing/2014/main" val="10006"/>
                  </a:ext>
                </a:extLst>
              </a:tr>
              <a:tr h="213360">
                <a:tc>
                  <a:txBody>
                    <a:bodyPr/>
                    <a:lstStyle/>
                    <a:p>
                      <a:r>
                        <a:rPr lang="en-US" sz="1200" dirty="0"/>
                        <a:t>Hershey’s Chocolate Bar</a:t>
                      </a:r>
                      <a:endParaRPr lang="en-GB" sz="1200" dirty="0"/>
                    </a:p>
                  </a:txBody>
                  <a:tcPr/>
                </a:tc>
                <a:tc>
                  <a:txBody>
                    <a:bodyPr/>
                    <a:lstStyle/>
                    <a:p>
                      <a:pPr algn="ctr"/>
                      <a:r>
                        <a:rPr lang="en-US" sz="1200" dirty="0"/>
                        <a:t>1.55</a:t>
                      </a:r>
                      <a:r>
                        <a:rPr lang="en-US" sz="1200" baseline="0" dirty="0"/>
                        <a:t> </a:t>
                      </a:r>
                      <a:r>
                        <a:rPr lang="en-US" sz="1200" baseline="0" dirty="0" err="1"/>
                        <a:t>oz</a:t>
                      </a:r>
                      <a:endParaRPr lang="en-GB" sz="1200" dirty="0"/>
                    </a:p>
                  </a:txBody>
                  <a:tcPr/>
                </a:tc>
                <a:tc>
                  <a:txBody>
                    <a:bodyPr/>
                    <a:lstStyle/>
                    <a:p>
                      <a:pPr algn="ctr"/>
                      <a:r>
                        <a:rPr lang="en-US" sz="1200" dirty="0"/>
                        <a:t>9</a:t>
                      </a:r>
                      <a:endParaRPr lang="en-GB" sz="1200" dirty="0"/>
                    </a:p>
                  </a:txBody>
                  <a:tcPr/>
                </a:tc>
                <a:extLst>
                  <a:ext uri="{0D108BD9-81ED-4DB2-BD59-A6C34878D82A}">
                    <a16:rowId xmlns:a16="http://schemas.microsoft.com/office/drawing/2014/main" val="10007"/>
                  </a:ext>
                </a:extLst>
              </a:tr>
              <a:tr h="167640">
                <a:tc>
                  <a:txBody>
                    <a:bodyPr/>
                    <a:lstStyle/>
                    <a:p>
                      <a:r>
                        <a:rPr lang="en-US" sz="1200" dirty="0"/>
                        <a:t>Hershey’s Special Dark Chocolate</a:t>
                      </a:r>
                      <a:endParaRPr lang="en-GB" sz="1200" dirty="0"/>
                    </a:p>
                  </a:txBody>
                  <a:tcPr/>
                </a:tc>
                <a:tc>
                  <a:txBody>
                    <a:bodyPr/>
                    <a:lstStyle/>
                    <a:p>
                      <a:pPr algn="ctr"/>
                      <a:r>
                        <a:rPr lang="en-US" sz="1200" dirty="0"/>
                        <a:t>1.45 </a:t>
                      </a:r>
                      <a:r>
                        <a:rPr lang="en-US" sz="1200" dirty="0" err="1"/>
                        <a:t>oz</a:t>
                      </a:r>
                      <a:endParaRPr lang="en-GB" sz="1200" dirty="0"/>
                    </a:p>
                  </a:txBody>
                  <a:tcPr/>
                </a:tc>
                <a:tc>
                  <a:txBody>
                    <a:bodyPr/>
                    <a:lstStyle/>
                    <a:p>
                      <a:pPr algn="ctr"/>
                      <a:r>
                        <a:rPr lang="en-US" sz="1200" dirty="0"/>
                        <a:t>31</a:t>
                      </a:r>
                      <a:endParaRPr lang="en-GB" sz="1200" dirty="0"/>
                    </a:p>
                  </a:txBody>
                  <a:tcPr/>
                </a:tc>
                <a:extLst>
                  <a:ext uri="{0D108BD9-81ED-4DB2-BD59-A6C34878D82A}">
                    <a16:rowId xmlns:a16="http://schemas.microsoft.com/office/drawing/2014/main" val="10008"/>
                  </a:ext>
                </a:extLst>
              </a:tr>
              <a:tr h="198120">
                <a:tc>
                  <a:txBody>
                    <a:bodyPr/>
                    <a:lstStyle/>
                    <a:p>
                      <a:r>
                        <a:rPr lang="en-US" sz="1200" dirty="0"/>
                        <a:t>Anacin</a:t>
                      </a:r>
                      <a:endParaRPr lang="en-GB" sz="1200" dirty="0"/>
                    </a:p>
                  </a:txBody>
                  <a:tcPr/>
                </a:tc>
                <a:tc>
                  <a:txBody>
                    <a:bodyPr/>
                    <a:lstStyle/>
                    <a:p>
                      <a:pPr algn="ctr"/>
                      <a:r>
                        <a:rPr lang="en-US" sz="1200" dirty="0"/>
                        <a:t>2 tablets</a:t>
                      </a:r>
                      <a:endParaRPr lang="en-GB" sz="1200" dirty="0"/>
                    </a:p>
                  </a:txBody>
                  <a:tcPr/>
                </a:tc>
                <a:tc>
                  <a:txBody>
                    <a:bodyPr/>
                    <a:lstStyle/>
                    <a:p>
                      <a:pPr algn="ctr"/>
                      <a:r>
                        <a:rPr lang="en-US" sz="1200" dirty="0"/>
                        <a:t>64</a:t>
                      </a:r>
                      <a:endParaRPr lang="en-GB" sz="1200" dirty="0"/>
                    </a:p>
                  </a:txBody>
                  <a:tcPr/>
                </a:tc>
                <a:extLst>
                  <a:ext uri="{0D108BD9-81ED-4DB2-BD59-A6C34878D82A}">
                    <a16:rowId xmlns:a16="http://schemas.microsoft.com/office/drawing/2014/main" val="10009"/>
                  </a:ext>
                </a:extLst>
              </a:tr>
              <a:tr h="304495">
                <a:tc>
                  <a:txBody>
                    <a:bodyPr/>
                    <a:lstStyle/>
                    <a:p>
                      <a:r>
                        <a:rPr lang="en-US" sz="1200" dirty="0" err="1"/>
                        <a:t>NoDoz</a:t>
                      </a:r>
                      <a:endParaRPr lang="en-GB" sz="1200" dirty="0"/>
                    </a:p>
                  </a:txBody>
                  <a:tcPr/>
                </a:tc>
                <a:tc>
                  <a:txBody>
                    <a:bodyPr/>
                    <a:lstStyle/>
                    <a:p>
                      <a:pPr algn="ctr"/>
                      <a:r>
                        <a:rPr lang="en-US" sz="1200" dirty="0"/>
                        <a:t>1 tablet</a:t>
                      </a:r>
                      <a:endParaRPr lang="en-GB" sz="1200" dirty="0"/>
                    </a:p>
                  </a:txBody>
                  <a:tcPr/>
                </a:tc>
                <a:tc>
                  <a:txBody>
                    <a:bodyPr/>
                    <a:lstStyle/>
                    <a:p>
                      <a:pPr algn="ctr"/>
                      <a:r>
                        <a:rPr lang="en-US" sz="1200" dirty="0"/>
                        <a:t>200</a:t>
                      </a:r>
                      <a:endParaRPr lang="en-GB" sz="1200" dirty="0"/>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2718" y="372216"/>
            <a:ext cx="8229600" cy="533219"/>
          </a:xfrm>
        </p:spPr>
        <p:txBody>
          <a:bodyPr/>
          <a:lstStyle/>
          <a:p>
            <a:pPr eaLnBrk="1" hangingPunct="1"/>
            <a:r>
              <a:rPr lang="en-US" altLang="en-US" sz="3200" b="1" dirty="0"/>
              <a:t>18.4	Focus on Health &amp; Medicine (4)</a:t>
            </a:r>
            <a:endParaRPr lang="en-US" altLang="en-US" dirty="0">
              <a:latin typeface="Calibri" pitchFamily="34" charset="0"/>
            </a:endParaRPr>
          </a:p>
        </p:txBody>
      </p:sp>
      <p:sp>
        <p:nvSpPr>
          <p:cNvPr id="10" name="Content Placeholder 9"/>
          <p:cNvSpPr>
            <a:spLocks noGrp="1"/>
          </p:cNvSpPr>
          <p:nvPr>
            <p:ph sz="quarter" idx="10"/>
          </p:nvPr>
        </p:nvSpPr>
        <p:spPr>
          <a:xfrm>
            <a:off x="3215813" y="887507"/>
            <a:ext cx="2602281" cy="364195"/>
          </a:xfrm>
        </p:spPr>
        <p:txBody>
          <a:bodyPr anchor="ctr"/>
          <a:lstStyle/>
          <a:p>
            <a:pPr marL="571500" lvl="0" indent="-571500" algn="ctr" eaLnBrk="1" hangingPunct="1">
              <a:spcBef>
                <a:spcPct val="0"/>
              </a:spcBef>
              <a:buFont typeface="+mj-lt"/>
              <a:buAutoNum type="alphaUcPeriod" startAt="2"/>
            </a:pPr>
            <a:r>
              <a:rPr lang="en-US" altLang="en-US" sz="2800" b="1" dirty="0">
                <a:solidFill>
                  <a:schemeClr val="tx2"/>
                </a:solidFill>
                <a:latin typeface="+mj-lt"/>
              </a:rPr>
              <a:t>Nicotine</a:t>
            </a:r>
            <a:endParaRPr lang="en-GB" sz="2800" b="1" dirty="0">
              <a:solidFill>
                <a:schemeClr val="tx2"/>
              </a:solidFill>
              <a:latin typeface="+mj-lt"/>
            </a:endParaRPr>
          </a:p>
        </p:txBody>
      </p:sp>
      <p:sp>
        <p:nvSpPr>
          <p:cNvPr id="11" name="Content Placeholder 11"/>
          <p:cNvSpPr>
            <a:spLocks noGrp="1"/>
          </p:cNvSpPr>
          <p:nvPr>
            <p:ph sz="quarter" idx="11"/>
          </p:nvPr>
        </p:nvSpPr>
        <p:spPr>
          <a:xfrm>
            <a:off x="831902" y="1510553"/>
            <a:ext cx="7702498" cy="5118847"/>
          </a:xfrm>
        </p:spPr>
        <p:txBody>
          <a:bodyPr/>
          <a:lstStyle/>
          <a:p>
            <a:pPr marL="0" indent="0" eaLnBrk="1" hangingPunct="1">
              <a:spcBef>
                <a:spcPct val="0"/>
              </a:spcBef>
              <a:spcAft>
                <a:spcPts val="1700"/>
              </a:spcAft>
              <a:buClr>
                <a:schemeClr val="tx1"/>
              </a:buClr>
              <a:buNone/>
            </a:pPr>
            <a:r>
              <a:rPr lang="en-US" altLang="en-US" sz="2400" b="1" dirty="0">
                <a:solidFill>
                  <a:srgbClr val="3366FF"/>
                </a:solidFill>
              </a:rPr>
              <a:t>Nicotine</a:t>
            </a:r>
            <a:r>
              <a:rPr lang="en-US" altLang="en-US" sz="2400" b="1" dirty="0">
                <a:solidFill>
                  <a:srgbClr val="3333FF"/>
                </a:solidFill>
              </a:rPr>
              <a:t> </a:t>
            </a:r>
            <a:r>
              <a:rPr lang="en-US" altLang="en-US" sz="2400" b="1" dirty="0"/>
              <a:t>is a </a:t>
            </a:r>
            <a:r>
              <a:rPr lang="en-US" altLang="en-US" sz="2400" b="1" dirty="0">
                <a:solidFill>
                  <a:srgbClr val="3366FF"/>
                </a:solidFill>
              </a:rPr>
              <a:t>highly toxic </a:t>
            </a:r>
            <a:r>
              <a:rPr lang="en-US" altLang="en-US" sz="2400" b="1" dirty="0"/>
              <a:t>amine isolated from tobacco, which acts as a stimulant in </a:t>
            </a:r>
            <a:r>
              <a:rPr lang="en-US" altLang="en-US" sz="2400" b="1" dirty="0">
                <a:solidFill>
                  <a:srgbClr val="3366FF"/>
                </a:solidFill>
              </a:rPr>
              <a:t>small doses</a:t>
            </a:r>
            <a:r>
              <a:rPr lang="en-US" altLang="en-US" sz="2400" b="1" dirty="0"/>
              <a:t>.</a:t>
            </a:r>
          </a:p>
          <a:p>
            <a:pPr marL="0" indent="0" eaLnBrk="1" hangingPunct="1">
              <a:spcBef>
                <a:spcPct val="0"/>
              </a:spcBef>
              <a:spcAft>
                <a:spcPts val="1600"/>
              </a:spcAft>
              <a:buClr>
                <a:schemeClr val="tx1"/>
              </a:buClr>
              <a:buNone/>
            </a:pPr>
            <a:r>
              <a:rPr lang="en-US" altLang="en-US" sz="2400" b="1" dirty="0"/>
              <a:t>It is the </a:t>
            </a:r>
            <a:r>
              <a:rPr lang="en-US" altLang="en-US" sz="2400" b="1" dirty="0">
                <a:solidFill>
                  <a:srgbClr val="3366FF"/>
                </a:solidFill>
              </a:rPr>
              <a:t>addictive compound </a:t>
            </a:r>
            <a:r>
              <a:rPr lang="en-US" altLang="en-US" sz="2400" b="1" dirty="0"/>
              <a:t>present in inhaled tobacco smoke.</a:t>
            </a:r>
          </a:p>
          <a:p>
            <a:pPr marL="0" indent="0" eaLnBrk="1" hangingPunct="1">
              <a:spcBef>
                <a:spcPct val="0"/>
              </a:spcBef>
              <a:spcAft>
                <a:spcPts val="1600"/>
              </a:spcAft>
              <a:buClr>
                <a:schemeClr val="tx1"/>
              </a:buClr>
              <a:buNone/>
            </a:pPr>
            <a:r>
              <a:rPr lang="en-US" altLang="en-US" sz="2400" b="1" dirty="0">
                <a:solidFill>
                  <a:srgbClr val="3366FF"/>
                </a:solidFill>
              </a:rPr>
              <a:t>Cigarette smoking </a:t>
            </a:r>
            <a:r>
              <a:rPr lang="en-US" altLang="en-US" sz="2400" b="1" dirty="0"/>
              <a:t>causes lung and heart disease, cancer, etc., and is known to be a </a:t>
            </a:r>
            <a:r>
              <a:rPr lang="en-US" altLang="en-US" sz="2400" b="1" dirty="0">
                <a:solidFill>
                  <a:srgbClr val="3366FF"/>
                </a:solidFill>
              </a:rPr>
              <a:t>major health risk</a:t>
            </a:r>
            <a:r>
              <a:rPr lang="en-US" altLang="en-US" sz="2400" b="1" dirty="0"/>
              <a:t>.</a:t>
            </a:r>
          </a:p>
          <a:p>
            <a:pPr marL="0" indent="0" eaLnBrk="1" hangingPunct="1">
              <a:spcBef>
                <a:spcPct val="0"/>
              </a:spcBef>
              <a:spcAft>
                <a:spcPts val="1600"/>
              </a:spcAft>
              <a:buClr>
                <a:schemeClr val="tx1"/>
              </a:buClr>
              <a:buNone/>
            </a:pPr>
            <a:r>
              <a:rPr lang="en-US" altLang="en-US" sz="2400" b="1" dirty="0"/>
              <a:t>Because of the powerful addictiveness of nicotine, trying to quit smoking is </a:t>
            </a:r>
            <a:r>
              <a:rPr lang="en-US" altLang="en-US" sz="2400" b="1" dirty="0">
                <a:solidFill>
                  <a:srgbClr val="3366FF"/>
                </a:solidFill>
              </a:rPr>
              <a:t>very difficult</a:t>
            </a:r>
            <a:r>
              <a:rPr lang="en-US" altLang="en-US" sz="2400" b="1" dirty="0"/>
              <a:t>.</a:t>
            </a:r>
          </a:p>
          <a:p>
            <a:pPr marL="0" indent="0" eaLnBrk="1" hangingPunct="1">
              <a:spcBef>
                <a:spcPct val="0"/>
              </a:spcBef>
              <a:spcAft>
                <a:spcPts val="2000"/>
              </a:spcAft>
              <a:buClr>
                <a:schemeClr val="tx1"/>
              </a:buClr>
              <a:buNone/>
            </a:pPr>
            <a:r>
              <a:rPr lang="en-US" altLang="en-US" sz="2400" b="1" dirty="0"/>
              <a:t>One quitting method is a </a:t>
            </a:r>
            <a:r>
              <a:rPr lang="en-US" altLang="en-US" sz="2400" b="1" dirty="0">
                <a:solidFill>
                  <a:srgbClr val="3366FF"/>
                </a:solidFill>
              </a:rPr>
              <a:t>nicotine patch </a:t>
            </a:r>
            <a:r>
              <a:rPr lang="en-US" altLang="en-US" sz="2400" b="1" dirty="0"/>
              <a:t>placed on the skin, providing the nicotine at ever-decreasing doses until the addiction is overcome.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89208"/>
            <a:ext cx="8229600" cy="484745"/>
          </a:xfrm>
        </p:spPr>
        <p:txBody>
          <a:bodyPr/>
          <a:lstStyle/>
          <a:p>
            <a:pPr eaLnBrk="1" hangingPunct="1"/>
            <a:r>
              <a:rPr lang="en-US" altLang="en-US" sz="3200" b="1" dirty="0"/>
              <a:t>18.4	Focus on Health &amp; Medicine (5)</a:t>
            </a:r>
            <a:endParaRPr lang="en-US" altLang="en-US" dirty="0">
              <a:latin typeface="Calibri" pitchFamily="34" charset="0"/>
            </a:endParaRPr>
          </a:p>
        </p:txBody>
      </p:sp>
      <p:sp>
        <p:nvSpPr>
          <p:cNvPr id="6" name="Content Placeholder 9"/>
          <p:cNvSpPr>
            <a:spLocks noGrp="1"/>
          </p:cNvSpPr>
          <p:nvPr>
            <p:ph sz="quarter" idx="10"/>
          </p:nvPr>
        </p:nvSpPr>
        <p:spPr>
          <a:xfrm>
            <a:off x="3109227" y="821787"/>
            <a:ext cx="2862509" cy="533219"/>
          </a:xfrm>
        </p:spPr>
        <p:txBody>
          <a:bodyP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Nicotine</a:t>
            </a:r>
            <a:endParaRPr lang="en-GB" sz="2800" b="1" dirty="0">
              <a:solidFill>
                <a:schemeClr val="tx2"/>
              </a:solidFill>
              <a:latin typeface="+mj-lt"/>
            </a:endParaRPr>
          </a:p>
        </p:txBody>
      </p:sp>
      <p:pic>
        <p:nvPicPr>
          <p:cNvPr id="23556" name="Picture 6" descr="Images of tobacco plant, cigarette and dried tobacco leaves. The ball and stick model of nicotine molecule with molecular formula C10H14N2 is also shown. "/>
          <p:cNvPicPr>
            <a:picLocks noChangeAspect="1" noChangeArrowheads="1"/>
          </p:cNvPicPr>
          <p:nvPr/>
        </p:nvPicPr>
        <p:blipFill rotWithShape="1">
          <a:blip r:embed="rId3">
            <a:extLst>
              <a:ext uri="{28A0092B-C50C-407E-A947-70E740481C1C}">
                <a14:useLocalDpi xmlns:a14="http://schemas.microsoft.com/office/drawing/2010/main" val="0"/>
              </a:ext>
            </a:extLst>
          </a:blip>
          <a:srcRect b="2454"/>
          <a:stretch/>
        </p:blipFill>
        <p:spPr bwMode="auto">
          <a:xfrm>
            <a:off x="1524000" y="1311275"/>
            <a:ext cx="6096000" cy="53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1"/>
          <p:cNvSpPr>
            <a:spLocks noGrp="1"/>
          </p:cNvSpPr>
          <p:nvPr>
            <p:ph sz="quarter" idx="11"/>
          </p:nvPr>
        </p:nvSpPr>
        <p:spPr>
          <a:xfrm>
            <a:off x="1330891" y="6663023"/>
            <a:ext cx="6650182" cy="180909"/>
          </a:xfrm>
        </p:spPr>
        <p:txBody>
          <a:bodyPr anchor="ctr"/>
          <a:lstStyle/>
          <a:p>
            <a:pPr marL="0" lvl="0" indent="0" algn="ctr">
              <a:buNone/>
            </a:pPr>
            <a:r>
              <a:rPr lang="en-US" sz="700" dirty="0"/>
              <a:t>tobacco plant: © Flora Torrance/Life File RF; </a:t>
            </a:r>
            <a:r>
              <a:rPr lang="en-US" sz="700" dirty="0" err="1"/>
              <a:t>cigarrett</a:t>
            </a:r>
            <a:r>
              <a:rPr lang="en-US" sz="700" dirty="0"/>
              <a:t> smoke: © Nancy R. Cohen/Getty Images RF; dried tobacco leaves: © Wayne Hutchinson/</a:t>
            </a:r>
            <a:r>
              <a:rPr lang="en-US" sz="700" dirty="0" err="1"/>
              <a:t>Alamy</a:t>
            </a:r>
            <a:endParaRPr lang="en-GB" sz="7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1536" y="430306"/>
            <a:ext cx="5620928" cy="440677"/>
          </a:xfrm>
        </p:spPr>
        <p:txBody>
          <a:bodyPr/>
          <a:lstStyle/>
          <a:p>
            <a:pPr eaLnBrk="1" hangingPunct="1"/>
            <a:r>
              <a:rPr lang="en-US" altLang="en-US" sz="3200" b="1" dirty="0"/>
              <a:t>18.5	Alkaloids (1)</a:t>
            </a:r>
            <a:endParaRPr lang="en-US" altLang="en-US" dirty="0">
              <a:latin typeface="Calibri" pitchFamily="34" charset="0"/>
            </a:endParaRPr>
          </a:p>
        </p:txBody>
      </p:sp>
      <p:sp>
        <p:nvSpPr>
          <p:cNvPr id="9" name="Content Placeholder 9"/>
          <p:cNvSpPr>
            <a:spLocks noGrp="1"/>
          </p:cNvSpPr>
          <p:nvPr>
            <p:ph sz="quarter" idx="10"/>
          </p:nvPr>
        </p:nvSpPr>
        <p:spPr>
          <a:xfrm>
            <a:off x="1316589" y="887506"/>
            <a:ext cx="6442364" cy="364195"/>
          </a:xfrm>
        </p:spPr>
        <p:txBody>
          <a:bodyPr anchor="ctr"/>
          <a:lstStyle/>
          <a:p>
            <a:pPr marL="514350" lvl="0" indent="-514350" algn="ctr" eaLnBrk="1" hangingPunct="1">
              <a:spcBef>
                <a:spcPct val="0"/>
              </a:spcBef>
              <a:buFont typeface="+mj-lt"/>
              <a:buAutoNum type="alphaUcPeriod"/>
            </a:pPr>
            <a:r>
              <a:rPr lang="en-US" altLang="en-US" sz="2800" b="1">
                <a:solidFill>
                  <a:schemeClr val="tx2"/>
                </a:solidFill>
                <a:latin typeface="+mj-lt"/>
              </a:rPr>
              <a:t>Morphine and Related Alkaloids</a:t>
            </a:r>
            <a:endParaRPr lang="en-GB" sz="2800" b="1" dirty="0">
              <a:solidFill>
                <a:schemeClr val="tx2"/>
              </a:solidFill>
              <a:latin typeface="+mj-lt"/>
            </a:endParaRPr>
          </a:p>
        </p:txBody>
      </p:sp>
      <p:sp>
        <p:nvSpPr>
          <p:cNvPr id="10" name="Content Placeholder 11"/>
          <p:cNvSpPr>
            <a:spLocks noGrp="1"/>
          </p:cNvSpPr>
          <p:nvPr>
            <p:ph sz="quarter" idx="11"/>
          </p:nvPr>
        </p:nvSpPr>
        <p:spPr>
          <a:xfrm>
            <a:off x="777689" y="1519518"/>
            <a:ext cx="7528112" cy="4572000"/>
          </a:xfrm>
        </p:spPr>
        <p:txBody>
          <a:bodyPr/>
          <a:lstStyle/>
          <a:p>
            <a:pPr marL="0" indent="0" eaLnBrk="1" hangingPunct="1">
              <a:spcBef>
                <a:spcPct val="0"/>
              </a:spcBef>
              <a:spcAft>
                <a:spcPts val="2300"/>
              </a:spcAft>
              <a:buClr>
                <a:schemeClr val="tx1"/>
              </a:buClr>
              <a:buNone/>
            </a:pPr>
            <a:r>
              <a:rPr lang="en-US" altLang="en-US" sz="2400" b="1">
                <a:solidFill>
                  <a:srgbClr val="3366FF"/>
                </a:solidFill>
              </a:rPr>
              <a:t>Morphine</a:t>
            </a:r>
            <a:r>
              <a:rPr lang="en-US" altLang="en-US" sz="2400" b="1">
                <a:solidFill>
                  <a:srgbClr val="3333FF"/>
                </a:solidFill>
              </a:rPr>
              <a:t> </a:t>
            </a:r>
            <a:r>
              <a:rPr lang="en-US" altLang="en-US" sz="2400" b="1"/>
              <a:t>is obtained from the </a:t>
            </a:r>
            <a:r>
              <a:rPr lang="en-US" altLang="en-US" sz="2400" b="1">
                <a:solidFill>
                  <a:srgbClr val="3366FF"/>
                </a:solidFill>
              </a:rPr>
              <a:t>opium poppy</a:t>
            </a:r>
            <a:r>
              <a:rPr lang="en-US" altLang="en-US" sz="2400" b="1"/>
              <a:t>, and has been used as a pain reliever for centuries. </a:t>
            </a:r>
          </a:p>
          <a:p>
            <a:pPr marL="0" indent="0" eaLnBrk="1" hangingPunct="1">
              <a:spcBef>
                <a:spcPct val="0"/>
              </a:spcBef>
              <a:spcAft>
                <a:spcPts val="2500"/>
              </a:spcAft>
              <a:buClr>
                <a:schemeClr val="tx1"/>
              </a:buClr>
              <a:buNone/>
            </a:pPr>
            <a:r>
              <a:rPr lang="en-US" altLang="en-US" sz="2400" b="1"/>
              <a:t>Morphine is </a:t>
            </a:r>
            <a:r>
              <a:rPr lang="en-US" altLang="en-US" sz="2400" b="1">
                <a:solidFill>
                  <a:srgbClr val="3366FF"/>
                </a:solidFill>
              </a:rPr>
              <a:t>very addictive</a:t>
            </a:r>
            <a:r>
              <a:rPr lang="en-US" altLang="en-US" sz="2400" b="1"/>
              <a:t>, and patients using it long-term must take ever-increasing doses to reach the same effect.</a:t>
            </a:r>
          </a:p>
          <a:p>
            <a:pPr marL="0" indent="0" eaLnBrk="1" hangingPunct="1">
              <a:spcBef>
                <a:spcPct val="0"/>
              </a:spcBef>
              <a:spcAft>
                <a:spcPts val="2500"/>
              </a:spcAft>
              <a:buClr>
                <a:schemeClr val="tx1"/>
              </a:buClr>
              <a:buNone/>
            </a:pPr>
            <a:r>
              <a:rPr lang="en-US" altLang="en-US" sz="2400" b="1">
                <a:solidFill>
                  <a:srgbClr val="3366FF"/>
                </a:solidFill>
              </a:rPr>
              <a:t>Codeine</a:t>
            </a:r>
            <a:r>
              <a:rPr lang="en-US" altLang="en-US" sz="2400" b="1">
                <a:solidFill>
                  <a:srgbClr val="3333FF"/>
                </a:solidFill>
              </a:rPr>
              <a:t> </a:t>
            </a:r>
            <a:r>
              <a:rPr lang="en-US" altLang="en-US" sz="2400" b="1"/>
              <a:t>is also present in the opium poppy, but in smaller amounts.</a:t>
            </a:r>
          </a:p>
          <a:p>
            <a:pPr marL="0" indent="0" eaLnBrk="1" hangingPunct="1">
              <a:spcBef>
                <a:spcPct val="0"/>
              </a:spcBef>
              <a:spcAft>
                <a:spcPts val="1500"/>
              </a:spcAft>
              <a:buClr>
                <a:schemeClr val="tx1"/>
              </a:buClr>
              <a:buNone/>
            </a:pPr>
            <a:r>
              <a:rPr lang="en-US" altLang="en-US" sz="2400" b="1"/>
              <a:t>Codeine is used for </a:t>
            </a:r>
            <a:r>
              <a:rPr lang="en-US" altLang="en-US" sz="2400" b="1">
                <a:solidFill>
                  <a:srgbClr val="3366FF"/>
                </a:solidFill>
              </a:rPr>
              <a:t>less severe </a:t>
            </a:r>
            <a:r>
              <a:rPr lang="en-US" altLang="en-US" sz="2400" b="1"/>
              <a:t>pain, but it is still very addictive.</a:t>
            </a:r>
            <a:endParaRPr lang="en-US" alt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80490" y="423204"/>
            <a:ext cx="6183021" cy="440677"/>
          </a:xfrm>
        </p:spPr>
        <p:txBody>
          <a:bodyPr/>
          <a:lstStyle/>
          <a:p>
            <a:pPr eaLnBrk="1" hangingPunct="1"/>
            <a:r>
              <a:rPr lang="en-US" altLang="en-US" sz="3200" b="1" dirty="0"/>
              <a:t>18.5	Alkaloids (2)</a:t>
            </a:r>
            <a:endParaRPr lang="en-US" altLang="en-US" dirty="0">
              <a:latin typeface="Calibri" pitchFamily="34" charset="0"/>
            </a:endParaRPr>
          </a:p>
        </p:txBody>
      </p:sp>
      <p:sp>
        <p:nvSpPr>
          <p:cNvPr id="6" name="Content Placeholder 9"/>
          <p:cNvSpPr>
            <a:spLocks noGrp="1"/>
          </p:cNvSpPr>
          <p:nvPr>
            <p:ph sz="quarter" idx="10"/>
          </p:nvPr>
        </p:nvSpPr>
        <p:spPr>
          <a:xfrm>
            <a:off x="1191064" y="886264"/>
            <a:ext cx="6749647" cy="400615"/>
          </a:xfrm>
        </p:spPr>
        <p:txBody>
          <a:bodyPr anchor="ctr"/>
          <a:lstStyle/>
          <a:p>
            <a:pPr marL="0" lvl="0" indent="0" algn="ctr" eaLnBrk="1" hangingPunct="1">
              <a:spcBef>
                <a:spcPct val="0"/>
              </a:spcBef>
              <a:buNone/>
            </a:pPr>
            <a:r>
              <a:rPr lang="en-US" altLang="en-US" sz="2800" b="1" dirty="0">
                <a:solidFill>
                  <a:schemeClr val="tx2"/>
                </a:solidFill>
                <a:latin typeface="+mj-lt"/>
              </a:rPr>
              <a:t>A. Morphine and Related Alkaloids</a:t>
            </a:r>
            <a:endParaRPr lang="en-GB" sz="2800" b="1" dirty="0">
              <a:solidFill>
                <a:schemeClr val="tx2"/>
              </a:solidFill>
              <a:latin typeface="+mj-lt"/>
            </a:endParaRPr>
          </a:p>
        </p:txBody>
      </p:sp>
      <p:pic>
        <p:nvPicPr>
          <p:cNvPr id="25604" name="Picture 7" descr="Structural formulas of morphine (C17H19NO3) and codeine (C18H21N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3450"/>
            <a:ext cx="54371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71339" y="403412"/>
            <a:ext cx="6801323" cy="484745"/>
          </a:xfrm>
        </p:spPr>
        <p:txBody>
          <a:bodyPr/>
          <a:lstStyle/>
          <a:p>
            <a:pPr eaLnBrk="1" hangingPunct="1"/>
            <a:r>
              <a:rPr lang="en-US" altLang="en-US" sz="3200" b="1" dirty="0"/>
              <a:t>18.5	Alkaloids (3)</a:t>
            </a:r>
            <a:endParaRPr lang="en-US" altLang="en-US" dirty="0">
              <a:latin typeface="Calibri" pitchFamily="34" charset="0"/>
            </a:endParaRPr>
          </a:p>
        </p:txBody>
      </p:sp>
      <p:sp>
        <p:nvSpPr>
          <p:cNvPr id="8" name="Content Placeholder 9"/>
          <p:cNvSpPr>
            <a:spLocks noGrp="1"/>
          </p:cNvSpPr>
          <p:nvPr>
            <p:ph sz="quarter" idx="10"/>
          </p:nvPr>
        </p:nvSpPr>
        <p:spPr>
          <a:xfrm>
            <a:off x="1317812" y="886382"/>
            <a:ext cx="6442365" cy="364195"/>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Morphine and Related Alkaloids</a:t>
            </a:r>
            <a:endParaRPr lang="en-GB" sz="2800" b="1" dirty="0">
              <a:solidFill>
                <a:schemeClr val="tx2"/>
              </a:solidFill>
              <a:latin typeface="+mj-lt"/>
            </a:endParaRPr>
          </a:p>
        </p:txBody>
      </p:sp>
      <p:sp>
        <p:nvSpPr>
          <p:cNvPr id="9" name="Content Placeholder 11"/>
          <p:cNvSpPr>
            <a:spLocks noGrp="1"/>
          </p:cNvSpPr>
          <p:nvPr>
            <p:ph sz="quarter" idx="11"/>
          </p:nvPr>
        </p:nvSpPr>
        <p:spPr>
          <a:xfrm>
            <a:off x="865094" y="1504947"/>
            <a:ext cx="7620000" cy="3524253"/>
          </a:xfrm>
        </p:spPr>
        <p:txBody>
          <a:bodyPr/>
          <a:lstStyle/>
          <a:p>
            <a:pPr marL="0" indent="0" eaLnBrk="1" hangingPunct="1">
              <a:spcBef>
                <a:spcPct val="0"/>
              </a:spcBef>
              <a:spcAft>
                <a:spcPts val="4000"/>
              </a:spcAft>
              <a:buClr>
                <a:schemeClr val="tx1"/>
              </a:buClr>
              <a:buNone/>
            </a:pPr>
            <a:r>
              <a:rPr lang="en-US" altLang="en-US" sz="2400" b="1" dirty="0">
                <a:solidFill>
                  <a:srgbClr val="3366FF"/>
                </a:solidFill>
              </a:rPr>
              <a:t>Heroin</a:t>
            </a:r>
            <a:r>
              <a:rPr lang="en-US" altLang="en-US" sz="2400" b="1" dirty="0"/>
              <a:t>, the very addictive illegal drug, is made from morphine.</a:t>
            </a:r>
          </a:p>
          <a:p>
            <a:pPr marL="0" indent="0" eaLnBrk="1" hangingPunct="1">
              <a:spcBef>
                <a:spcPct val="0"/>
              </a:spcBef>
              <a:spcAft>
                <a:spcPts val="4500"/>
              </a:spcAft>
              <a:buClr>
                <a:schemeClr val="tx1"/>
              </a:buClr>
              <a:buNone/>
            </a:pPr>
            <a:r>
              <a:rPr lang="en-US" altLang="en-US" sz="2400" b="1" dirty="0"/>
              <a:t>It is less polar than morphine, making it </a:t>
            </a:r>
            <a:r>
              <a:rPr lang="en-US" altLang="en-US" sz="2400" b="1" dirty="0">
                <a:solidFill>
                  <a:srgbClr val="3366FF"/>
                </a:solidFill>
              </a:rPr>
              <a:t>more</a:t>
            </a:r>
            <a:r>
              <a:rPr lang="en-US" altLang="en-US" sz="2400" b="1" dirty="0">
                <a:solidFill>
                  <a:srgbClr val="3333FF"/>
                </a:solidFill>
              </a:rPr>
              <a:t> </a:t>
            </a:r>
            <a:r>
              <a:rPr lang="en-US" altLang="en-US" sz="2400" b="1" dirty="0">
                <a:solidFill>
                  <a:srgbClr val="3366FF"/>
                </a:solidFill>
              </a:rPr>
              <a:t>soluble </a:t>
            </a:r>
            <a:r>
              <a:rPr lang="en-US" altLang="en-US" sz="2400" b="1" dirty="0"/>
              <a:t>in the body’</a:t>
            </a:r>
            <a:r>
              <a:rPr lang="en-US" altLang="ja-JP" sz="2400" b="1" dirty="0"/>
              <a:t>s fat cells.</a:t>
            </a:r>
          </a:p>
          <a:p>
            <a:pPr marL="0" indent="0" eaLnBrk="1" hangingPunct="1">
              <a:spcBef>
                <a:spcPct val="0"/>
              </a:spcBef>
              <a:spcAft>
                <a:spcPts val="3000"/>
              </a:spcAft>
              <a:buClr>
                <a:schemeClr val="tx1"/>
              </a:buClr>
              <a:buNone/>
            </a:pPr>
            <a:r>
              <a:rPr lang="en-US" altLang="en-US" sz="2400" b="1" dirty="0"/>
              <a:t>This makes heroin </a:t>
            </a:r>
            <a:r>
              <a:rPr lang="en-US" altLang="en-US" sz="2400" b="1" dirty="0">
                <a:solidFill>
                  <a:srgbClr val="3366FF"/>
                </a:solidFill>
              </a:rPr>
              <a:t>2 to 3 times more potent </a:t>
            </a:r>
            <a:r>
              <a:rPr lang="en-US" altLang="en-US" sz="2400" b="1" dirty="0"/>
              <a:t>than morphine in producing euphoria and pain relief.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80490" y="407894"/>
            <a:ext cx="6183021" cy="440677"/>
          </a:xfrm>
        </p:spPr>
        <p:txBody>
          <a:bodyPr/>
          <a:lstStyle/>
          <a:p>
            <a:pPr eaLnBrk="1" hangingPunct="1"/>
            <a:r>
              <a:rPr lang="en-US" altLang="en-US" sz="3200" b="1" dirty="0"/>
              <a:t>18.5	Alkaloids (4)</a:t>
            </a:r>
            <a:endParaRPr lang="en-US" altLang="en-US" sz="4000" dirty="0">
              <a:latin typeface="Calibri" pitchFamily="34" charset="0"/>
            </a:endParaRPr>
          </a:p>
        </p:txBody>
      </p:sp>
      <p:sp>
        <p:nvSpPr>
          <p:cNvPr id="6" name="Content Placeholder 9"/>
          <p:cNvSpPr>
            <a:spLocks noGrp="1"/>
          </p:cNvSpPr>
          <p:nvPr>
            <p:ph sz="quarter" idx="10"/>
          </p:nvPr>
        </p:nvSpPr>
        <p:spPr>
          <a:xfrm>
            <a:off x="1495069" y="829236"/>
            <a:ext cx="6234545" cy="484745"/>
          </a:xfrm>
        </p:spPr>
        <p:txBody>
          <a:bodyPr anchor="ctr"/>
          <a:lstStyle/>
          <a:p>
            <a:pPr marL="514350" lvl="0" indent="-514350">
              <a:buFont typeface="+mj-lt"/>
              <a:buAutoNum type="alphaUcPeriod"/>
            </a:pPr>
            <a:r>
              <a:rPr lang="en-US" altLang="en-US" sz="2800" b="1" dirty="0"/>
              <a:t>Morphine and Related Alkaloids</a:t>
            </a:r>
            <a:endParaRPr lang="en-GB" sz="2800" b="1" dirty="0"/>
          </a:p>
        </p:txBody>
      </p:sp>
      <p:pic>
        <p:nvPicPr>
          <p:cNvPr id="27652" name="Picture 7" descr="Structural formulas of morphine (C17H19NO3) and heroin (C21H23N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7661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017033" y="430306"/>
            <a:ext cx="5109935" cy="400615"/>
          </a:xfrm>
        </p:spPr>
        <p:txBody>
          <a:bodyPr/>
          <a:lstStyle/>
          <a:p>
            <a:pPr eaLnBrk="1" hangingPunct="1"/>
            <a:r>
              <a:rPr lang="en-US" altLang="en-US" sz="3200" b="1" dirty="0"/>
              <a:t>18.5	Alkaloids (5)</a:t>
            </a:r>
            <a:endParaRPr lang="en-US" altLang="en-US" sz="4000" dirty="0">
              <a:latin typeface="Calibri" pitchFamily="34" charset="0"/>
            </a:endParaRPr>
          </a:p>
        </p:txBody>
      </p:sp>
      <p:sp>
        <p:nvSpPr>
          <p:cNvPr id="9" name="Content Placeholder 9"/>
          <p:cNvSpPr>
            <a:spLocks noGrp="1"/>
          </p:cNvSpPr>
          <p:nvPr>
            <p:ph sz="quarter" idx="10"/>
          </p:nvPr>
        </p:nvSpPr>
        <p:spPr>
          <a:xfrm>
            <a:off x="3352800" y="915008"/>
            <a:ext cx="2365710" cy="331086"/>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Quinine</a:t>
            </a:r>
            <a:endParaRPr lang="en-GB" sz="2800" b="1" dirty="0">
              <a:solidFill>
                <a:schemeClr val="tx2"/>
              </a:solidFill>
              <a:latin typeface="+mj-lt"/>
            </a:endParaRPr>
          </a:p>
        </p:txBody>
      </p:sp>
      <p:sp>
        <p:nvSpPr>
          <p:cNvPr id="10" name="Content Placeholder 11"/>
          <p:cNvSpPr>
            <a:spLocks noGrp="1"/>
          </p:cNvSpPr>
          <p:nvPr>
            <p:ph sz="quarter" idx="11"/>
          </p:nvPr>
        </p:nvSpPr>
        <p:spPr>
          <a:xfrm>
            <a:off x="651958" y="1519518"/>
            <a:ext cx="7539542" cy="914400"/>
          </a:xfrm>
        </p:spPr>
        <p:txBody>
          <a:bodyPr/>
          <a:lstStyle/>
          <a:p>
            <a:pPr marL="0" indent="0" eaLnBrk="1" hangingPunct="1">
              <a:spcBef>
                <a:spcPct val="0"/>
              </a:spcBef>
              <a:buClr>
                <a:schemeClr val="tx1"/>
              </a:buClr>
              <a:buNone/>
            </a:pPr>
            <a:r>
              <a:rPr lang="en-US" altLang="en-US" sz="2400" b="1" dirty="0">
                <a:solidFill>
                  <a:srgbClr val="3366FF"/>
                </a:solidFill>
              </a:rPr>
              <a:t>Quinine</a:t>
            </a:r>
            <a:r>
              <a:rPr lang="en-US" altLang="en-US" sz="2400" b="1" dirty="0">
                <a:solidFill>
                  <a:srgbClr val="3333FF"/>
                </a:solidFill>
              </a:rPr>
              <a:t> </a:t>
            </a:r>
            <a:r>
              <a:rPr lang="en-US" altLang="en-US" sz="2400" b="1" dirty="0"/>
              <a:t>is isolated from the bark of the </a:t>
            </a:r>
            <a:r>
              <a:rPr lang="en-US" altLang="en-US" sz="2400" b="1" dirty="0">
                <a:solidFill>
                  <a:srgbClr val="3366FF"/>
                </a:solidFill>
              </a:rPr>
              <a:t>cinchona</a:t>
            </a:r>
            <a:r>
              <a:rPr lang="en-US" altLang="en-US" sz="2400" b="1" dirty="0">
                <a:solidFill>
                  <a:srgbClr val="3333FF"/>
                </a:solidFill>
              </a:rPr>
              <a:t> </a:t>
            </a:r>
            <a:r>
              <a:rPr lang="en-US" altLang="en-US" sz="2400" b="1" dirty="0">
                <a:solidFill>
                  <a:srgbClr val="3366FF"/>
                </a:solidFill>
              </a:rPr>
              <a:t>tree </a:t>
            </a:r>
            <a:r>
              <a:rPr lang="en-US" altLang="en-US" sz="2400" b="1" dirty="0"/>
              <a:t>native to the Andes Mountains.</a:t>
            </a:r>
          </a:p>
        </p:txBody>
      </p:sp>
      <p:sp>
        <p:nvSpPr>
          <p:cNvPr id="11" name="Content Placeholder 13"/>
          <p:cNvSpPr>
            <a:spLocks noGrp="1"/>
          </p:cNvSpPr>
          <p:nvPr>
            <p:ph sz="quarter" idx="12"/>
          </p:nvPr>
        </p:nvSpPr>
        <p:spPr>
          <a:xfrm>
            <a:off x="651959" y="2741614"/>
            <a:ext cx="4301042" cy="2970211"/>
          </a:xfrm>
        </p:spPr>
        <p:txBody>
          <a:bodyPr/>
          <a:lstStyle/>
          <a:p>
            <a:pPr marL="0" indent="0" eaLnBrk="1" hangingPunct="1">
              <a:spcBef>
                <a:spcPct val="0"/>
              </a:spcBef>
              <a:spcAft>
                <a:spcPts val="4000"/>
              </a:spcAft>
              <a:buNone/>
            </a:pPr>
            <a:r>
              <a:rPr lang="en-US" altLang="en-US" sz="2400" b="1" dirty="0"/>
              <a:t>It is a powerful </a:t>
            </a:r>
            <a:r>
              <a:rPr lang="en-US" altLang="en-US" sz="2400" b="1" dirty="0">
                <a:solidFill>
                  <a:srgbClr val="3366FF"/>
                </a:solidFill>
              </a:rPr>
              <a:t>antipyretic </a:t>
            </a:r>
            <a:r>
              <a:rPr lang="en-US" altLang="en-US" sz="2400" b="1" dirty="0"/>
              <a:t>(fever reducer), used to treat </a:t>
            </a:r>
            <a:r>
              <a:rPr lang="en-US" altLang="en-US" sz="2400" b="1" dirty="0">
                <a:solidFill>
                  <a:srgbClr val="3366FF"/>
                </a:solidFill>
              </a:rPr>
              <a:t>malaria</a:t>
            </a:r>
            <a:r>
              <a:rPr lang="en-US" altLang="en-US" sz="2400" b="1" dirty="0"/>
              <a:t>.</a:t>
            </a:r>
          </a:p>
          <a:p>
            <a:pPr marL="0" indent="0" eaLnBrk="1" hangingPunct="1">
              <a:spcBef>
                <a:spcPct val="0"/>
              </a:spcBef>
              <a:buNone/>
            </a:pPr>
            <a:r>
              <a:rPr lang="en-US" altLang="en-US" sz="2400" b="1" dirty="0"/>
              <a:t>Quinine gives </a:t>
            </a:r>
            <a:r>
              <a:rPr lang="en-US" altLang="en-US" sz="2400" b="1" dirty="0">
                <a:solidFill>
                  <a:srgbClr val="3366FF"/>
                </a:solidFill>
              </a:rPr>
              <a:t>tonic</a:t>
            </a:r>
            <a:r>
              <a:rPr lang="en-US" altLang="en-US" sz="2400" b="1" dirty="0">
                <a:solidFill>
                  <a:srgbClr val="3333FF"/>
                </a:solidFill>
              </a:rPr>
              <a:t> </a:t>
            </a:r>
            <a:r>
              <a:rPr lang="en-US" altLang="en-US" sz="2400" b="1" dirty="0">
                <a:solidFill>
                  <a:srgbClr val="3366FF"/>
                </a:solidFill>
              </a:rPr>
              <a:t>water</a:t>
            </a:r>
            <a:r>
              <a:rPr lang="en-US" altLang="en-US" sz="2400" b="1" dirty="0">
                <a:solidFill>
                  <a:srgbClr val="3333FF"/>
                </a:solidFill>
              </a:rPr>
              <a:t> </a:t>
            </a:r>
            <a:r>
              <a:rPr lang="en-US" altLang="en-US" sz="2400" b="1" dirty="0"/>
              <a:t>its characteristic bitter flavor.</a:t>
            </a:r>
          </a:p>
        </p:txBody>
      </p:sp>
      <p:pic>
        <p:nvPicPr>
          <p:cNvPr id="28679" name="Picture 10" descr="Structural formula of quinine (C20H24N2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2590800"/>
            <a:ext cx="3024187"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003586" y="457200"/>
            <a:ext cx="5109935" cy="364195"/>
          </a:xfrm>
        </p:spPr>
        <p:txBody>
          <a:bodyPr/>
          <a:lstStyle/>
          <a:p>
            <a:pPr eaLnBrk="1" hangingPunct="1"/>
            <a:r>
              <a:rPr lang="en-US" altLang="en-US" sz="3200" b="1" dirty="0"/>
              <a:t>18.5	Alkaloids (6)</a:t>
            </a:r>
            <a:endParaRPr lang="en-US" altLang="en-US" sz="4000" dirty="0">
              <a:latin typeface="Calibri" pitchFamily="34" charset="0"/>
            </a:endParaRPr>
          </a:p>
        </p:txBody>
      </p:sp>
      <p:sp>
        <p:nvSpPr>
          <p:cNvPr id="9" name="Content Placeholder 9"/>
          <p:cNvSpPr>
            <a:spLocks noGrp="1"/>
          </p:cNvSpPr>
          <p:nvPr>
            <p:ph sz="quarter" idx="10"/>
          </p:nvPr>
        </p:nvSpPr>
        <p:spPr>
          <a:xfrm>
            <a:off x="3242707" y="873032"/>
            <a:ext cx="2602281" cy="400615"/>
          </a:xfrm>
        </p:spPr>
        <p:txBody>
          <a:bodyPr anchor="ctr"/>
          <a:lstStyle/>
          <a:p>
            <a:pPr marL="514350" lvl="0" indent="-514350" algn="ctr" eaLnBrk="1" hangingPunct="1">
              <a:spcBef>
                <a:spcPct val="0"/>
              </a:spcBef>
              <a:buFont typeface="+mj-lt"/>
              <a:buAutoNum type="alphaUcPeriod" startAt="3"/>
            </a:pPr>
            <a:r>
              <a:rPr lang="en-US" altLang="en-US" sz="2800" b="1" dirty="0">
                <a:solidFill>
                  <a:schemeClr val="tx2"/>
                </a:solidFill>
                <a:latin typeface="+mj-lt"/>
              </a:rPr>
              <a:t>Atropine</a:t>
            </a:r>
            <a:endParaRPr lang="en-GB" sz="2800" b="1" dirty="0">
              <a:solidFill>
                <a:schemeClr val="tx2"/>
              </a:solidFill>
              <a:latin typeface="+mj-lt"/>
            </a:endParaRPr>
          </a:p>
        </p:txBody>
      </p:sp>
      <p:sp>
        <p:nvSpPr>
          <p:cNvPr id="10" name="Content Placeholder 11"/>
          <p:cNvSpPr>
            <a:spLocks noGrp="1"/>
          </p:cNvSpPr>
          <p:nvPr>
            <p:ph sz="quarter" idx="11"/>
          </p:nvPr>
        </p:nvSpPr>
        <p:spPr>
          <a:xfrm>
            <a:off x="770965" y="1519518"/>
            <a:ext cx="7848600" cy="838200"/>
          </a:xfrm>
        </p:spPr>
        <p:txBody>
          <a:bodyPr/>
          <a:lstStyle/>
          <a:p>
            <a:pPr marL="0" indent="0" eaLnBrk="1" hangingPunct="1">
              <a:spcBef>
                <a:spcPct val="0"/>
              </a:spcBef>
              <a:buClr>
                <a:schemeClr val="tx1"/>
              </a:buClr>
              <a:buNone/>
            </a:pPr>
            <a:r>
              <a:rPr lang="en-US" altLang="en-US" sz="2400" b="1" dirty="0">
                <a:solidFill>
                  <a:srgbClr val="3366FF"/>
                </a:solidFill>
              </a:rPr>
              <a:t>Atropine</a:t>
            </a:r>
            <a:r>
              <a:rPr lang="en-US" altLang="en-US" sz="2400" b="1" dirty="0">
                <a:solidFill>
                  <a:srgbClr val="3333FF"/>
                </a:solidFill>
              </a:rPr>
              <a:t> </a:t>
            </a:r>
            <a:r>
              <a:rPr lang="en-US" altLang="en-US" sz="2400" b="1" dirty="0"/>
              <a:t>is isolated from the </a:t>
            </a:r>
            <a:r>
              <a:rPr lang="en-US" altLang="en-US" sz="2400" b="1" i="1" dirty="0" err="1"/>
              <a:t>Atropa</a:t>
            </a:r>
            <a:r>
              <a:rPr lang="en-US" altLang="en-US" sz="2400" b="1" i="1" dirty="0"/>
              <a:t> belladonna</a:t>
            </a:r>
            <a:r>
              <a:rPr lang="en-US" altLang="en-US" sz="2400" b="1" dirty="0"/>
              <a:t>, or </a:t>
            </a:r>
            <a:r>
              <a:rPr lang="en-US" altLang="en-US" sz="2400" b="1" dirty="0">
                <a:solidFill>
                  <a:srgbClr val="3366FF"/>
                </a:solidFill>
              </a:rPr>
              <a:t>deadly nightshade </a:t>
            </a:r>
            <a:r>
              <a:rPr lang="en-US" altLang="en-US" sz="2400" b="1" dirty="0"/>
              <a:t>plant.</a:t>
            </a:r>
          </a:p>
        </p:txBody>
      </p:sp>
      <p:sp>
        <p:nvSpPr>
          <p:cNvPr id="11" name="Content Placeholder 13"/>
          <p:cNvSpPr>
            <a:spLocks noGrp="1"/>
          </p:cNvSpPr>
          <p:nvPr>
            <p:ph sz="quarter" idx="12"/>
          </p:nvPr>
        </p:nvSpPr>
        <p:spPr>
          <a:xfrm>
            <a:off x="761974" y="2709863"/>
            <a:ext cx="3886226" cy="3919537"/>
          </a:xfrm>
        </p:spPr>
        <p:txBody>
          <a:bodyPr/>
          <a:lstStyle/>
          <a:p>
            <a:pPr marL="0" indent="0" eaLnBrk="1" hangingPunct="1">
              <a:spcBef>
                <a:spcPct val="0"/>
              </a:spcBef>
              <a:spcAft>
                <a:spcPts val="3000"/>
              </a:spcAft>
              <a:buNone/>
            </a:pPr>
            <a:r>
              <a:rPr lang="en-US" altLang="en-US" sz="2400" b="1" dirty="0"/>
              <a:t>During the Renaissance, women used the juice of nightshade berries to </a:t>
            </a:r>
            <a:r>
              <a:rPr lang="en-US" altLang="en-US" sz="2400" b="1" dirty="0">
                <a:solidFill>
                  <a:srgbClr val="3366FF"/>
                </a:solidFill>
              </a:rPr>
              <a:t>enlarge the pupils </a:t>
            </a:r>
            <a:r>
              <a:rPr lang="en-US" altLang="en-US" sz="2400" b="1" dirty="0"/>
              <a:t>of their eyes.</a:t>
            </a:r>
          </a:p>
          <a:p>
            <a:pPr marL="0" indent="0" eaLnBrk="1" hangingPunct="1">
              <a:spcBef>
                <a:spcPct val="0"/>
              </a:spcBef>
              <a:buNone/>
            </a:pPr>
            <a:r>
              <a:rPr lang="en-US" altLang="en-US" sz="2400" b="1" dirty="0"/>
              <a:t>It relaxes smooth muscle and interferes with nerve impulses, and is </a:t>
            </a:r>
            <a:r>
              <a:rPr lang="en-US" altLang="en-US" sz="2400" b="1" dirty="0">
                <a:solidFill>
                  <a:srgbClr val="3366FF"/>
                </a:solidFill>
              </a:rPr>
              <a:t>toxic in high doses</a:t>
            </a:r>
            <a:r>
              <a:rPr lang="en-US" altLang="en-US" sz="2400" b="1" dirty="0"/>
              <a:t>.</a:t>
            </a:r>
          </a:p>
        </p:txBody>
      </p:sp>
      <p:pic>
        <p:nvPicPr>
          <p:cNvPr id="29703" name="Picture 10" descr="Structural formula of atropine (C17H23N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2971800"/>
            <a:ext cx="3486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41441"/>
            <a:ext cx="8229600" cy="533219"/>
          </a:xfrm>
        </p:spPr>
        <p:txBody>
          <a:bodyPr/>
          <a:lstStyle/>
          <a:p>
            <a:pPr eaLnBrk="1" hangingPunct="1"/>
            <a:r>
              <a:rPr lang="en-US" altLang="en-US" sz="3200" b="1" dirty="0"/>
              <a:t>18.6	Amines as Bases (1)</a:t>
            </a:r>
            <a:endParaRPr lang="en-US" altLang="en-US" dirty="0">
              <a:latin typeface="Calibri" pitchFamily="34" charset="0"/>
            </a:endParaRPr>
          </a:p>
        </p:txBody>
      </p:sp>
      <p:sp>
        <p:nvSpPr>
          <p:cNvPr id="6" name="Content Placeholder 9"/>
          <p:cNvSpPr>
            <a:spLocks noGrp="1"/>
          </p:cNvSpPr>
          <p:nvPr>
            <p:ph sz="quarter" idx="10"/>
          </p:nvPr>
        </p:nvSpPr>
        <p:spPr>
          <a:xfrm>
            <a:off x="901769" y="1349189"/>
            <a:ext cx="5346632" cy="381000"/>
          </a:xfrm>
        </p:spPr>
        <p:txBody>
          <a:bodyPr anchor="ctr"/>
          <a:lstStyle/>
          <a:p>
            <a:pPr marL="0" indent="0" defTabSz="457200" eaLnBrk="1" hangingPunct="1">
              <a:spcBef>
                <a:spcPct val="0"/>
              </a:spcBef>
              <a:buNone/>
            </a:pPr>
            <a:r>
              <a:rPr lang="en-US" altLang="en-US" sz="2400" b="1" kern="1200" dirty="0">
                <a:latin typeface="Arial" charset="0"/>
                <a:cs typeface="+mn-cs"/>
              </a:rPr>
              <a:t>Amines are </a:t>
            </a:r>
            <a:r>
              <a:rPr lang="en-US" altLang="en-US" sz="2400" b="1" kern="1200" dirty="0">
                <a:solidFill>
                  <a:srgbClr val="3366FF"/>
                </a:solidFill>
                <a:latin typeface="Arial" charset="0"/>
                <a:cs typeface="+mn-cs"/>
              </a:rPr>
              <a:t>bases</a:t>
            </a:r>
            <a:r>
              <a:rPr lang="en-US" altLang="en-US" sz="2400" b="1" kern="1200" dirty="0">
                <a:latin typeface="Arial" charset="0"/>
                <a:cs typeface="+mn-cs"/>
              </a:rPr>
              <a:t>; they are proton </a:t>
            </a:r>
          </a:p>
        </p:txBody>
      </p:sp>
      <p:graphicFrame>
        <p:nvGraphicFramePr>
          <p:cNvPr id="2" name="Object 1">
            <a:extLst>
              <a:ext uri="{FF2B5EF4-FFF2-40B4-BE49-F238E27FC236}">
                <a16:creationId xmlns:a16="http://schemas.microsoft.com/office/drawing/2014/main" id="{5B9BECE1-FD41-4A07-84D1-44E77D63C7A0}"/>
              </a:ext>
            </a:extLst>
          </p:cNvPr>
          <p:cNvGraphicFramePr>
            <a:graphicFrameLocks noChangeAspect="1"/>
          </p:cNvGraphicFramePr>
          <p:nvPr>
            <p:extLst>
              <p:ext uri="{D42A27DB-BD31-4B8C-83A1-F6EECF244321}">
                <p14:modId xmlns:p14="http://schemas.microsoft.com/office/powerpoint/2010/main" val="2388890076"/>
              </p:ext>
            </p:extLst>
          </p:nvPr>
        </p:nvGraphicFramePr>
        <p:xfrm>
          <a:off x="6048375" y="1312211"/>
          <a:ext cx="698500" cy="495300"/>
        </p:xfrm>
        <a:graphic>
          <a:graphicData uri="http://schemas.openxmlformats.org/presentationml/2006/ole">
            <mc:AlternateContent xmlns:mc="http://schemas.openxmlformats.org/markup-compatibility/2006">
              <mc:Choice xmlns:v="urn:schemas-microsoft-com:vml" Requires="v">
                <p:oleObj spid="_x0000_s2098" name="Equation" r:id="rId4" imgW="698400" imgH="495000" progId="Equation.DSMT4">
                  <p:embed/>
                </p:oleObj>
              </mc:Choice>
              <mc:Fallback>
                <p:oleObj name="Equation" r:id="rId4" imgW="698400" imgH="495000" progId="Equation.DSMT4">
                  <p:embed/>
                  <p:pic>
                    <p:nvPicPr>
                      <p:cNvPr id="0" name=""/>
                      <p:cNvPicPr/>
                      <p:nvPr/>
                    </p:nvPicPr>
                    <p:blipFill>
                      <a:blip r:embed="rId5"/>
                      <a:stretch>
                        <a:fillRect/>
                      </a:stretch>
                    </p:blipFill>
                    <p:spPr>
                      <a:xfrm>
                        <a:off x="6048375" y="1312211"/>
                        <a:ext cx="698500" cy="495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612CD16-889E-426D-A160-DC60206DE5C2}"/>
              </a:ext>
            </a:extLst>
          </p:cNvPr>
          <p:cNvSpPr>
            <a:spLocks noGrp="1"/>
          </p:cNvSpPr>
          <p:nvPr>
            <p:ph sz="quarter" idx="11"/>
          </p:nvPr>
        </p:nvSpPr>
        <p:spPr>
          <a:xfrm>
            <a:off x="6717847" y="1297244"/>
            <a:ext cx="1905000" cy="381000"/>
          </a:xfrm>
        </p:spPr>
        <p:txBody>
          <a:bodyPr/>
          <a:lstStyle/>
          <a:p>
            <a:pPr marL="0" indent="0">
              <a:buNone/>
            </a:pPr>
            <a:r>
              <a:rPr lang="en-US" altLang="en-US" sz="2400" b="1" kern="1200" dirty="0">
                <a:solidFill>
                  <a:prstClr val="black"/>
                </a:solidFill>
                <a:latin typeface="Arial" charset="0"/>
                <a:cs typeface="+mn-cs"/>
              </a:rPr>
              <a:t>acceptors.</a:t>
            </a:r>
            <a:endParaRPr lang="en-GB" dirty="0"/>
          </a:p>
        </p:txBody>
      </p:sp>
      <p:pic>
        <p:nvPicPr>
          <p:cNvPr id="30725" name="Picture 1" descr="Acid base reactions of ammonia and primary amine with water: when an amine is dissolved in water, an acid–base equilibrium occurs: the amine accepts a proton from H2O, forming its conjugate acid, an ammonium ion, and water loses a proton, forming hydroxide, OH−."/>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1238" y="2209800"/>
            <a:ext cx="71215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05328"/>
            <a:ext cx="8229600" cy="484745"/>
          </a:xfrm>
        </p:spPr>
        <p:txBody>
          <a:bodyPr/>
          <a:lstStyle/>
          <a:p>
            <a:pPr eaLnBrk="1" hangingPunct="1"/>
            <a:r>
              <a:rPr lang="en-US" altLang="en-US" sz="3200" b="1" dirty="0"/>
              <a:t>18.1	Structure and Bonding (2)</a:t>
            </a:r>
            <a:endParaRPr lang="en-US" altLang="en-US" dirty="0">
              <a:latin typeface="Calibri" pitchFamily="34" charset="0"/>
            </a:endParaRPr>
          </a:p>
        </p:txBody>
      </p:sp>
      <p:sp>
        <p:nvSpPr>
          <p:cNvPr id="6" name="Content Placeholder 9"/>
          <p:cNvSpPr>
            <a:spLocks noGrp="1"/>
          </p:cNvSpPr>
          <p:nvPr>
            <p:ph sz="quarter" idx="10"/>
          </p:nvPr>
        </p:nvSpPr>
        <p:spPr>
          <a:xfrm>
            <a:off x="1087580" y="1066800"/>
            <a:ext cx="7315200" cy="1259505"/>
          </a:xfrm>
        </p:spPr>
        <p:txBody>
          <a:bodyPr/>
          <a:lstStyle/>
          <a:p>
            <a:pPr marL="0" indent="0" eaLnBrk="1" hangingPunct="1">
              <a:spcBef>
                <a:spcPct val="0"/>
              </a:spcBef>
              <a:buFontTx/>
              <a:buNone/>
            </a:pPr>
            <a:r>
              <a:rPr lang="en-US" altLang="en-US" sz="2400" b="1" dirty="0"/>
              <a:t>Amines are </a:t>
            </a:r>
            <a:r>
              <a:rPr lang="en-US" altLang="en-US" sz="2400" b="1" dirty="0">
                <a:solidFill>
                  <a:srgbClr val="3366FF"/>
                </a:solidFill>
              </a:rPr>
              <a:t>organic nitrogen compounds</a:t>
            </a:r>
            <a:r>
              <a:rPr lang="en-US" altLang="en-US" sz="2400" b="1" dirty="0"/>
              <a:t>, which are classified by the number of alkyl groups bonded to the N atom.</a:t>
            </a:r>
          </a:p>
        </p:txBody>
      </p:sp>
      <p:pic>
        <p:nvPicPr>
          <p:cNvPr id="4101" name="Picture 3" descr="Structure of tertiary aminie in which nitrogen is attached to three alkyl (R) groups. Nitrogen has one lone pair of electr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84450"/>
            <a:ext cx="1524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3"/>
          <p:cNvSpPr>
            <a:spLocks noGrp="1"/>
          </p:cNvSpPr>
          <p:nvPr>
            <p:ph sz="quarter" idx="12"/>
          </p:nvPr>
        </p:nvSpPr>
        <p:spPr>
          <a:xfrm>
            <a:off x="2567978" y="4874883"/>
            <a:ext cx="3909022" cy="1234977"/>
          </a:xfrm>
        </p:spPr>
        <p:txBody>
          <a:bodyPr/>
          <a:lstStyle/>
          <a:p>
            <a:pPr marL="0" indent="0" eaLnBrk="1" hangingPunct="1">
              <a:spcBef>
                <a:spcPct val="0"/>
              </a:spcBef>
              <a:buFontTx/>
              <a:buNone/>
            </a:pPr>
            <a:r>
              <a:rPr lang="en-US" altLang="en-US" sz="2400" b="1" dirty="0"/>
              <a:t>A tertiary </a:t>
            </a:r>
          </a:p>
        </p:txBody>
      </p:sp>
      <p:graphicFrame>
        <p:nvGraphicFramePr>
          <p:cNvPr id="2" name="Object 1">
            <a:extLst>
              <a:ext uri="{FF2B5EF4-FFF2-40B4-BE49-F238E27FC236}">
                <a16:creationId xmlns:a16="http://schemas.microsoft.com/office/drawing/2014/main" id="{298FA309-C77E-4FEA-BBF5-2FAEA2E6DF0E}"/>
              </a:ext>
            </a:extLst>
          </p:cNvPr>
          <p:cNvGraphicFramePr>
            <a:graphicFrameLocks noChangeAspect="1"/>
          </p:cNvGraphicFramePr>
          <p:nvPr>
            <p:extLst>
              <p:ext uri="{D42A27DB-BD31-4B8C-83A1-F6EECF244321}">
                <p14:modId xmlns:p14="http://schemas.microsoft.com/office/powerpoint/2010/main" val="3874529820"/>
              </p:ext>
            </p:extLst>
          </p:nvPr>
        </p:nvGraphicFramePr>
        <p:xfrm>
          <a:off x="4081615" y="4904379"/>
          <a:ext cx="571500" cy="419100"/>
        </p:xfrm>
        <a:graphic>
          <a:graphicData uri="http://schemas.openxmlformats.org/presentationml/2006/ole">
            <mc:AlternateContent xmlns:mc="http://schemas.openxmlformats.org/markup-compatibility/2006">
              <mc:Choice xmlns:v="urn:schemas-microsoft-com:vml" Requires="v">
                <p:oleObj spid="_x0000_s4125" name="Equation" r:id="rId5" imgW="571320" imgH="419040" progId="Equation.DSMT4">
                  <p:embed/>
                </p:oleObj>
              </mc:Choice>
              <mc:Fallback>
                <p:oleObj name="Equation" r:id="rId5" imgW="571320" imgH="419040" progId="Equation.DSMT4">
                  <p:embed/>
                  <p:pic>
                    <p:nvPicPr>
                      <p:cNvPr id="0" name=""/>
                      <p:cNvPicPr/>
                      <p:nvPr/>
                    </p:nvPicPr>
                    <p:blipFill>
                      <a:blip r:embed="rId6"/>
                      <a:stretch>
                        <a:fillRect/>
                      </a:stretch>
                    </p:blipFill>
                    <p:spPr>
                      <a:xfrm>
                        <a:off x="4081615" y="4904379"/>
                        <a:ext cx="571500" cy="419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95D9C06-29BE-40BB-BAA1-17EF95DD3B68}"/>
              </a:ext>
            </a:extLst>
          </p:cNvPr>
          <p:cNvSpPr>
            <a:spLocks noGrp="1"/>
          </p:cNvSpPr>
          <p:nvPr>
            <p:ph sz="quarter" idx="11"/>
          </p:nvPr>
        </p:nvSpPr>
        <p:spPr>
          <a:xfrm>
            <a:off x="4710053" y="4878825"/>
            <a:ext cx="1828800" cy="444654"/>
          </a:xfrm>
        </p:spPr>
        <p:txBody>
          <a:bodyPr/>
          <a:lstStyle/>
          <a:p>
            <a:pPr marL="0" indent="0">
              <a:buNone/>
            </a:pPr>
            <a:r>
              <a:rPr lang="en-US" altLang="en-US" sz="2400" b="1" dirty="0">
                <a:solidFill>
                  <a:prstClr val="black"/>
                </a:solidFill>
              </a:rPr>
              <a:t>amine has</a:t>
            </a:r>
            <a:endParaRPr lang="en-US" dirty="0"/>
          </a:p>
        </p:txBody>
      </p:sp>
      <p:sp>
        <p:nvSpPr>
          <p:cNvPr id="27" name="Content Placeholder 26">
            <a:extLst>
              <a:ext uri="{FF2B5EF4-FFF2-40B4-BE49-F238E27FC236}">
                <a16:creationId xmlns:a16="http://schemas.microsoft.com/office/drawing/2014/main" id="{6053DFCE-EF60-402F-BAB4-34E84D73A94F}"/>
              </a:ext>
            </a:extLst>
          </p:cNvPr>
          <p:cNvSpPr>
            <a:spLocks noGrp="1"/>
          </p:cNvSpPr>
          <p:nvPr>
            <p:ph sz="quarter" idx="14"/>
          </p:nvPr>
        </p:nvSpPr>
        <p:spPr>
          <a:xfrm>
            <a:off x="2573245" y="5249739"/>
            <a:ext cx="3909022" cy="744538"/>
          </a:xfrm>
        </p:spPr>
        <p:txBody>
          <a:bodyPr/>
          <a:lstStyle/>
          <a:p>
            <a:pPr marL="0" indent="0">
              <a:buNone/>
            </a:pPr>
            <a:r>
              <a:rPr lang="en-US" altLang="en-US" sz="2400" b="1" dirty="0">
                <a:solidFill>
                  <a:srgbClr val="3366FF"/>
                </a:solidFill>
              </a:rPr>
              <a:t>3 C—N bond</a:t>
            </a:r>
            <a:r>
              <a:rPr lang="en-US" altLang="en-US" sz="2400" b="1" dirty="0">
                <a:solidFill>
                  <a:prstClr val="black"/>
                </a:solidFill>
              </a:rPr>
              <a:t>, and has the general structure </a:t>
            </a:r>
            <a:r>
              <a:rPr lang="en-US" altLang="en-US" sz="2400" b="1" dirty="0">
                <a:solidFill>
                  <a:srgbClr val="3366FF"/>
                </a:solidFill>
              </a:rPr>
              <a:t>R</a:t>
            </a:r>
            <a:r>
              <a:rPr lang="en-US" altLang="en-US" sz="2400" b="1" baseline="-25000" dirty="0">
                <a:solidFill>
                  <a:srgbClr val="3366FF"/>
                </a:solidFill>
              </a:rPr>
              <a:t>3</a:t>
            </a:r>
            <a:r>
              <a:rPr lang="en-US" altLang="en-US" sz="2400" b="1" dirty="0">
                <a:solidFill>
                  <a:srgbClr val="3366FF"/>
                </a:solidFill>
              </a:rPr>
              <a:t>N</a:t>
            </a:r>
            <a:r>
              <a:rPr lang="en-US" altLang="en-US" sz="2400" b="1" dirty="0">
                <a:solidFill>
                  <a:prstClr val="black"/>
                </a:solidFill>
              </a:rPr>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10970"/>
            <a:ext cx="8229600" cy="440677"/>
          </a:xfrm>
        </p:spPr>
        <p:txBody>
          <a:bodyPr/>
          <a:lstStyle/>
          <a:p>
            <a:pPr eaLnBrk="1" hangingPunct="1"/>
            <a:r>
              <a:rPr lang="en-US" altLang="en-US" sz="3200" b="1" dirty="0"/>
              <a:t>18.6	Amines as Bases (2)</a:t>
            </a:r>
            <a:endParaRPr lang="en-US" altLang="en-US" dirty="0">
              <a:latin typeface="Calibri" pitchFamily="34" charset="0"/>
            </a:endParaRPr>
          </a:p>
        </p:txBody>
      </p:sp>
      <p:sp>
        <p:nvSpPr>
          <p:cNvPr id="12" name="Content Placeholder 11"/>
          <p:cNvSpPr>
            <a:spLocks noGrp="1"/>
          </p:cNvSpPr>
          <p:nvPr>
            <p:ph sz="quarter" idx="11"/>
          </p:nvPr>
        </p:nvSpPr>
        <p:spPr>
          <a:xfrm>
            <a:off x="1474694" y="865095"/>
            <a:ext cx="6136341" cy="426575"/>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Reaction of Amines with Acids</a:t>
            </a:r>
            <a:endParaRPr lang="en-GB" sz="2800" b="1" dirty="0">
              <a:solidFill>
                <a:schemeClr val="tx2"/>
              </a:solidFill>
              <a:latin typeface="+mj-lt"/>
            </a:endParaRPr>
          </a:p>
        </p:txBody>
      </p:sp>
      <p:sp>
        <p:nvSpPr>
          <p:cNvPr id="11" name="Content Placeholder 9"/>
          <p:cNvSpPr>
            <a:spLocks noGrp="1"/>
          </p:cNvSpPr>
          <p:nvPr>
            <p:ph sz="quarter" idx="10"/>
          </p:nvPr>
        </p:nvSpPr>
        <p:spPr>
          <a:xfrm>
            <a:off x="685800" y="1532965"/>
            <a:ext cx="7685179" cy="780685"/>
          </a:xfrm>
        </p:spPr>
        <p:txBody>
          <a:bodyPr anchor="ctr"/>
          <a:lstStyle/>
          <a:p>
            <a:pPr marL="0" indent="0" eaLnBrk="1" hangingPunct="1">
              <a:spcBef>
                <a:spcPct val="0"/>
              </a:spcBef>
              <a:buFontTx/>
              <a:buNone/>
            </a:pPr>
            <a:r>
              <a:rPr lang="en-US" altLang="en-US" sz="2400" b="1" dirty="0"/>
              <a:t>Amines react with </a:t>
            </a:r>
            <a:r>
              <a:rPr lang="en-US" altLang="en-US" sz="2400" b="1" dirty="0">
                <a:solidFill>
                  <a:srgbClr val="3366FF"/>
                </a:solidFill>
              </a:rPr>
              <a:t>acids</a:t>
            </a:r>
            <a:r>
              <a:rPr lang="en-US" altLang="en-US" sz="2400" b="1" dirty="0">
                <a:solidFill>
                  <a:srgbClr val="3333FF"/>
                </a:solidFill>
              </a:rPr>
              <a:t> </a:t>
            </a:r>
            <a:r>
              <a:rPr lang="en-US" altLang="en-US" sz="2400" b="1" dirty="0"/>
              <a:t>(</a:t>
            </a:r>
            <a:r>
              <a:rPr lang="en-US" altLang="en-US" sz="2400" b="1" dirty="0" err="1"/>
              <a:t>HCl</a:t>
            </a:r>
            <a:r>
              <a:rPr lang="en-US" altLang="en-US" sz="2400" b="1" dirty="0"/>
              <a:t>) to form </a:t>
            </a:r>
            <a:r>
              <a:rPr lang="en-US" altLang="en-US" sz="2400" b="1" dirty="0">
                <a:solidFill>
                  <a:srgbClr val="3366FF"/>
                </a:solidFill>
              </a:rPr>
              <a:t>water-soluble salts</a:t>
            </a:r>
            <a:r>
              <a:rPr lang="en-US" altLang="en-US" sz="2400" b="1" dirty="0"/>
              <a:t>.</a:t>
            </a:r>
          </a:p>
        </p:txBody>
      </p:sp>
      <p:pic>
        <p:nvPicPr>
          <p:cNvPr id="2" name="Picture 1" descr="The amine [(CH3)3N] gains a proton to form its conjugate acid, an ammonium cation [(CH3)3NH+].  A proton is removed from the acid (HCl) to form its conjugate base, the chloride anion (Cl−).">
            <a:extLst>
              <a:ext uri="{FF2B5EF4-FFF2-40B4-BE49-F238E27FC236}">
                <a16:creationId xmlns:a16="http://schemas.microsoft.com/office/drawing/2014/main" id="{930CB168-A131-4610-86A1-DBF7B06F3311}"/>
              </a:ext>
            </a:extLst>
          </p:cNvPr>
          <p:cNvPicPr>
            <a:picLocks noChangeAspect="1"/>
          </p:cNvPicPr>
          <p:nvPr/>
        </p:nvPicPr>
        <p:blipFill>
          <a:blip r:embed="rId3"/>
          <a:stretch>
            <a:fillRect/>
          </a:stretch>
        </p:blipFill>
        <p:spPr>
          <a:xfrm>
            <a:off x="423862" y="2619375"/>
            <a:ext cx="8296275" cy="34004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71339" y="407894"/>
            <a:ext cx="6801323" cy="440677"/>
          </a:xfrm>
        </p:spPr>
        <p:txBody>
          <a:bodyPr/>
          <a:lstStyle/>
          <a:p>
            <a:pPr eaLnBrk="1" hangingPunct="1"/>
            <a:r>
              <a:rPr lang="en-US" altLang="en-US" sz="3200" b="1" dirty="0"/>
              <a:t>18.6	Amines as Bases (3)</a:t>
            </a:r>
            <a:endParaRPr lang="en-US" altLang="en-US" sz="2800" dirty="0">
              <a:latin typeface="Calibri" pitchFamily="34" charset="0"/>
            </a:endParaRPr>
          </a:p>
        </p:txBody>
      </p:sp>
      <p:sp>
        <p:nvSpPr>
          <p:cNvPr id="7" name="Content Placeholder 9"/>
          <p:cNvSpPr>
            <a:spLocks noGrp="1"/>
          </p:cNvSpPr>
          <p:nvPr>
            <p:ph sz="quarter" idx="10"/>
          </p:nvPr>
        </p:nvSpPr>
        <p:spPr>
          <a:xfrm>
            <a:off x="2640106" y="856130"/>
            <a:ext cx="3810000" cy="440677"/>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Ammonium Salts</a:t>
            </a:r>
            <a:endParaRPr lang="en-GB" sz="2800" b="1" dirty="0">
              <a:solidFill>
                <a:schemeClr val="tx2"/>
              </a:solidFill>
              <a:latin typeface="+mj-lt"/>
            </a:endParaRPr>
          </a:p>
        </p:txBody>
      </p:sp>
      <p:sp>
        <p:nvSpPr>
          <p:cNvPr id="8" name="Content Placeholder 11"/>
          <p:cNvSpPr>
            <a:spLocks noGrp="1"/>
          </p:cNvSpPr>
          <p:nvPr>
            <p:ph sz="quarter" idx="11"/>
          </p:nvPr>
        </p:nvSpPr>
        <p:spPr>
          <a:xfrm>
            <a:off x="990600" y="1515036"/>
            <a:ext cx="7106973" cy="887508"/>
          </a:xfrm>
        </p:spPr>
        <p:txBody>
          <a:bodyPr/>
          <a:lstStyle/>
          <a:p>
            <a:pPr marL="0" indent="0" eaLnBrk="1" hangingPunct="1">
              <a:spcBef>
                <a:spcPct val="0"/>
              </a:spcBef>
              <a:buFontTx/>
              <a:buNone/>
            </a:pPr>
            <a:r>
              <a:rPr lang="en-US" altLang="en-US" sz="2400" b="1" dirty="0"/>
              <a:t>The products of the acid/base reaction form an </a:t>
            </a:r>
            <a:r>
              <a:rPr lang="en-US" altLang="en-US" sz="2400" b="1" dirty="0">
                <a:solidFill>
                  <a:srgbClr val="3366FF"/>
                </a:solidFill>
              </a:rPr>
              <a:t>ammonium salt</a:t>
            </a:r>
            <a:r>
              <a:rPr lang="en-US" altLang="en-US" sz="2400" b="1" dirty="0"/>
              <a:t>.</a:t>
            </a:r>
          </a:p>
        </p:txBody>
      </p:sp>
      <p:pic>
        <p:nvPicPr>
          <p:cNvPr id="32773" name="Picture 1" descr="When propylamine reacts with an acid HCl, the product is an ammonium salt: the amine forms its conjugate acid, a positively charged ammonium ion, and the acid forms its conjugate base, an an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794000"/>
            <a:ext cx="82137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71339" y="394447"/>
            <a:ext cx="6801323" cy="440677"/>
          </a:xfrm>
        </p:spPr>
        <p:txBody>
          <a:bodyPr/>
          <a:lstStyle/>
          <a:p>
            <a:pPr eaLnBrk="1" hangingPunct="1"/>
            <a:r>
              <a:rPr lang="en-US" altLang="en-US" sz="3200" b="1" dirty="0"/>
              <a:t>18.6	Amines as Bases (4)</a:t>
            </a:r>
            <a:endParaRPr lang="en-US" altLang="en-US" dirty="0">
              <a:latin typeface="Calibri" pitchFamily="34" charset="0"/>
            </a:endParaRPr>
          </a:p>
        </p:txBody>
      </p:sp>
      <p:sp>
        <p:nvSpPr>
          <p:cNvPr id="12" name="Content Placeholder 9"/>
          <p:cNvSpPr>
            <a:spLocks noGrp="1"/>
          </p:cNvSpPr>
          <p:nvPr>
            <p:ph sz="quarter" idx="10"/>
          </p:nvPr>
        </p:nvSpPr>
        <p:spPr>
          <a:xfrm>
            <a:off x="2640106" y="869577"/>
            <a:ext cx="3810000" cy="400615"/>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Ammonium Salts</a:t>
            </a:r>
            <a:endParaRPr lang="en-GB" sz="2800" b="1" dirty="0">
              <a:solidFill>
                <a:schemeClr val="tx2"/>
              </a:solidFill>
              <a:latin typeface="+mj-lt"/>
            </a:endParaRPr>
          </a:p>
        </p:txBody>
      </p:sp>
      <p:sp>
        <p:nvSpPr>
          <p:cNvPr id="13" name="Content Placeholder 11"/>
          <p:cNvSpPr>
            <a:spLocks noGrp="1"/>
          </p:cNvSpPr>
          <p:nvPr>
            <p:ph sz="quarter" idx="11"/>
          </p:nvPr>
        </p:nvSpPr>
        <p:spPr>
          <a:xfrm>
            <a:off x="1075765" y="1510553"/>
            <a:ext cx="7243201" cy="914400"/>
          </a:xfrm>
        </p:spPr>
        <p:txBody>
          <a:bodyPr/>
          <a:lstStyle/>
          <a:p>
            <a:pPr marL="0" indent="0" eaLnBrk="1" hangingPunct="1">
              <a:spcBef>
                <a:spcPct val="0"/>
              </a:spcBef>
              <a:buFontTx/>
              <a:buNone/>
            </a:pPr>
            <a:r>
              <a:rPr lang="en-US" altLang="en-US" sz="2400" b="1" dirty="0"/>
              <a:t>A </a:t>
            </a:r>
            <a:r>
              <a:rPr lang="en-US" altLang="en-US" sz="2400" b="1" dirty="0">
                <a:solidFill>
                  <a:srgbClr val="D90000"/>
                </a:solidFill>
              </a:rPr>
              <a:t>water-insoluble amine </a:t>
            </a:r>
            <a:r>
              <a:rPr lang="en-US" altLang="en-US" sz="2400" b="1" dirty="0"/>
              <a:t>is converted to a </a:t>
            </a:r>
            <a:r>
              <a:rPr lang="en-US" altLang="en-US" sz="2400" b="1" dirty="0">
                <a:solidFill>
                  <a:srgbClr val="3366FF"/>
                </a:solidFill>
              </a:rPr>
              <a:t>water-</a:t>
            </a:r>
          </a:p>
          <a:p>
            <a:pPr marL="0" indent="0" eaLnBrk="1" hangingPunct="1">
              <a:spcBef>
                <a:spcPct val="0"/>
              </a:spcBef>
              <a:buFontTx/>
              <a:buNone/>
            </a:pPr>
            <a:r>
              <a:rPr lang="en-US" altLang="en-US" sz="2400" b="1" dirty="0">
                <a:solidFill>
                  <a:srgbClr val="3366FF"/>
                </a:solidFill>
              </a:rPr>
              <a:t>soluble ammonium salt</a:t>
            </a:r>
            <a:r>
              <a:rPr lang="en-US" altLang="en-US" sz="2400" b="1" dirty="0">
                <a:solidFill>
                  <a:srgbClr val="3333FF"/>
                </a:solidFill>
              </a:rPr>
              <a:t> </a:t>
            </a:r>
            <a:r>
              <a:rPr lang="en-US" altLang="en-US" sz="2400" b="1" dirty="0"/>
              <a:t>by treatment with acid.</a:t>
            </a:r>
          </a:p>
        </p:txBody>
      </p:sp>
      <p:pic>
        <p:nvPicPr>
          <p:cNvPr id="2" name="Picture 1" descr="Octylamine has eight carbons, making it water insoluble. Reaction with HCl forms octyl ammonium chloride which is an ionic solid and soluble in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32" y="2589972"/>
            <a:ext cx="8760711" cy="25117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3200" b="1" dirty="0"/>
              <a:t>18.7	Focus on Health &amp; Medicine</a:t>
            </a:r>
            <a:br>
              <a:rPr lang="en-US" altLang="en-US" dirty="0">
                <a:latin typeface="Calibri" pitchFamily="34" charset="0"/>
              </a:rPr>
            </a:br>
            <a:r>
              <a:rPr lang="en-US" altLang="en-US" sz="2800" b="1" dirty="0"/>
              <a:t>Ammonium Salts as Useful Salts (1)</a:t>
            </a:r>
            <a:endParaRPr lang="en-US" altLang="en-US" dirty="0">
              <a:latin typeface="Calibri" pitchFamily="34" charset="0"/>
            </a:endParaRPr>
          </a:p>
        </p:txBody>
      </p:sp>
      <p:sp>
        <p:nvSpPr>
          <p:cNvPr id="7" name="Content Placeholder 9"/>
          <p:cNvSpPr>
            <a:spLocks noGrp="1"/>
          </p:cNvSpPr>
          <p:nvPr>
            <p:ph sz="quarter" idx="10"/>
          </p:nvPr>
        </p:nvSpPr>
        <p:spPr>
          <a:xfrm>
            <a:off x="766482" y="1515223"/>
            <a:ext cx="7386918" cy="2308224"/>
          </a:xfrm>
        </p:spPr>
        <p:txBody>
          <a:bodyPr/>
          <a:lstStyle/>
          <a:p>
            <a:pPr marL="0" indent="0" eaLnBrk="1" hangingPunct="1">
              <a:spcBef>
                <a:spcPct val="0"/>
              </a:spcBef>
              <a:spcAft>
                <a:spcPts val="2500"/>
              </a:spcAft>
              <a:buClr>
                <a:schemeClr val="tx1"/>
              </a:buClr>
              <a:buNone/>
            </a:pPr>
            <a:r>
              <a:rPr lang="en-US" altLang="en-US" sz="2400" b="1" dirty="0"/>
              <a:t>Many amines with </a:t>
            </a:r>
            <a:r>
              <a:rPr lang="en-US" altLang="en-US" sz="2400" b="1" dirty="0">
                <a:solidFill>
                  <a:srgbClr val="3366FF"/>
                </a:solidFill>
              </a:rPr>
              <a:t>medicinal properties </a:t>
            </a:r>
            <a:r>
              <a:rPr lang="en-US" altLang="en-US" sz="2400" b="1" dirty="0"/>
              <a:t>are sold as their ammonium salts, which are transported through the aqueous bloodstream.</a:t>
            </a:r>
          </a:p>
          <a:p>
            <a:pPr marL="0" indent="0" eaLnBrk="1" hangingPunct="1">
              <a:spcBef>
                <a:spcPct val="0"/>
              </a:spcBef>
              <a:buClr>
                <a:schemeClr val="tx1"/>
              </a:buClr>
              <a:buNone/>
            </a:pPr>
            <a:r>
              <a:rPr lang="en-US" altLang="en-US" sz="2400" b="1" dirty="0"/>
              <a:t>Some examples include </a:t>
            </a:r>
            <a:r>
              <a:rPr lang="en-US" altLang="en-US" sz="2400" b="1" dirty="0">
                <a:solidFill>
                  <a:srgbClr val="3366FF"/>
                </a:solidFill>
              </a:rPr>
              <a:t>Sudafed</a:t>
            </a:r>
            <a:r>
              <a:rPr lang="en-US" altLang="en-US" sz="2400" b="1" dirty="0"/>
              <a:t>, sold as the salt </a:t>
            </a:r>
            <a:r>
              <a:rPr lang="en-US" altLang="en-US" sz="2400" b="1" dirty="0">
                <a:solidFill>
                  <a:srgbClr val="3366FF"/>
                </a:solidFill>
              </a:rPr>
              <a:t>phenylephrine hydrochloride</a:t>
            </a:r>
            <a:r>
              <a:rPr lang="en-US" altLang="en-US" sz="2400" b="1" dirty="0"/>
              <a:t>, shown below. </a:t>
            </a:r>
          </a:p>
        </p:txBody>
      </p:sp>
      <p:pic>
        <p:nvPicPr>
          <p:cNvPr id="34822" name="Picture 9" descr="Structure of phenylephrine hydrochloride shows that it is an ammonium 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4114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3200" b="1" dirty="0"/>
              <a:t>18.7	Focus on Health &amp; Medicine</a:t>
            </a:r>
            <a:br>
              <a:rPr lang="en-US" altLang="en-US" sz="3200" dirty="0">
                <a:latin typeface="Calibri" pitchFamily="34" charset="0"/>
              </a:rPr>
            </a:br>
            <a:r>
              <a:rPr lang="en-US" altLang="en-US" sz="2800" b="1" dirty="0"/>
              <a:t>Ammonium Salts as Useful Salts (2)</a:t>
            </a:r>
            <a:endParaRPr lang="en-US" altLang="en-US" sz="2800" dirty="0">
              <a:latin typeface="Calibri" pitchFamily="34" charset="0"/>
            </a:endParaRPr>
          </a:p>
        </p:txBody>
      </p:sp>
      <p:sp>
        <p:nvSpPr>
          <p:cNvPr id="6" name="Content Placeholder 9"/>
          <p:cNvSpPr>
            <a:spLocks noGrp="1"/>
          </p:cNvSpPr>
          <p:nvPr>
            <p:ph sz="quarter" idx="10"/>
          </p:nvPr>
        </p:nvSpPr>
        <p:spPr>
          <a:xfrm>
            <a:off x="1075765" y="1510553"/>
            <a:ext cx="6927273" cy="827835"/>
          </a:xfrm>
        </p:spPr>
        <p:txBody>
          <a:bodyPr/>
          <a:lstStyle/>
          <a:p>
            <a:pPr marL="0" indent="0" eaLnBrk="1" hangingPunct="1">
              <a:spcBef>
                <a:spcPct val="0"/>
              </a:spcBef>
              <a:buFontTx/>
              <a:buNone/>
            </a:pPr>
            <a:r>
              <a:rPr lang="en-US" altLang="en-US" sz="2400" b="1" dirty="0"/>
              <a:t>The </a:t>
            </a:r>
            <a:r>
              <a:rPr lang="en-US" altLang="en-US" sz="2400" b="1" dirty="0" err="1"/>
              <a:t>antihistimine</a:t>
            </a:r>
            <a:r>
              <a:rPr lang="en-US" altLang="en-US" sz="2400" b="1" dirty="0"/>
              <a:t> </a:t>
            </a:r>
            <a:r>
              <a:rPr lang="en-US" altLang="en-US" sz="2400" b="1" dirty="0">
                <a:solidFill>
                  <a:srgbClr val="3366FF"/>
                </a:solidFill>
              </a:rPr>
              <a:t>Benadryl</a:t>
            </a:r>
            <a:r>
              <a:rPr lang="en-US" altLang="en-US" sz="2400" b="1" dirty="0"/>
              <a:t> is sold as the salt </a:t>
            </a:r>
            <a:r>
              <a:rPr lang="en-US" altLang="en-US" sz="2400" b="1" dirty="0">
                <a:solidFill>
                  <a:srgbClr val="3366FF"/>
                </a:solidFill>
              </a:rPr>
              <a:t>diphenhydramine hydrochloride</a:t>
            </a:r>
            <a:r>
              <a:rPr lang="en-US" altLang="en-US" sz="2400" b="1" dirty="0"/>
              <a:t>.</a:t>
            </a:r>
          </a:p>
        </p:txBody>
      </p:sp>
      <p:pic>
        <p:nvPicPr>
          <p:cNvPr id="35845" name="Picture 8" descr="Structure of benadryl shows that it is an ammonium 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2833688"/>
            <a:ext cx="40592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3200" b="1" dirty="0"/>
              <a:t>18.7	Focus on Health &amp; Medicine</a:t>
            </a:r>
            <a:br>
              <a:rPr lang="en-US" altLang="en-US" sz="3600" dirty="0">
                <a:latin typeface="Calibri" pitchFamily="34" charset="0"/>
              </a:rPr>
            </a:br>
            <a:r>
              <a:rPr lang="en-US" altLang="en-US" sz="2800" b="1" dirty="0"/>
              <a:t>Ammonium Salts as Useful Salts (3)</a:t>
            </a:r>
            <a:endParaRPr lang="en-US" altLang="en-US" sz="2800" dirty="0">
              <a:latin typeface="Calibri" pitchFamily="34" charset="0"/>
            </a:endParaRPr>
          </a:p>
        </p:txBody>
      </p:sp>
      <p:sp>
        <p:nvSpPr>
          <p:cNvPr id="6" name="Content Placeholder 9"/>
          <p:cNvSpPr>
            <a:spLocks noGrp="1"/>
          </p:cNvSpPr>
          <p:nvPr>
            <p:ph sz="quarter" idx="10"/>
          </p:nvPr>
        </p:nvSpPr>
        <p:spPr>
          <a:xfrm>
            <a:off x="1082675" y="1510553"/>
            <a:ext cx="7375525" cy="1600200"/>
          </a:xfrm>
        </p:spPr>
        <p:txBody>
          <a:bodyPr/>
          <a:lstStyle/>
          <a:p>
            <a:pPr marL="0" indent="0" eaLnBrk="1" hangingPunct="1">
              <a:spcBef>
                <a:spcPct val="0"/>
              </a:spcBef>
              <a:buNone/>
            </a:pPr>
            <a:r>
              <a:rPr lang="en-US" altLang="en-US" sz="2400" b="1" dirty="0"/>
              <a:t>The antiseptic </a:t>
            </a:r>
            <a:r>
              <a:rPr lang="en-US" altLang="en-US" sz="2400" b="1" dirty="0">
                <a:solidFill>
                  <a:srgbClr val="3366FF"/>
                </a:solidFill>
              </a:rPr>
              <a:t>benzalkonium chloride </a:t>
            </a:r>
            <a:r>
              <a:rPr lang="en-US" altLang="en-US" sz="2400" b="1" dirty="0"/>
              <a:t>is used as a disinfectant and in mouthwash. It is also used to deter children from biting their nails or sucking their thumbs, due to its foul taste.</a:t>
            </a:r>
          </a:p>
        </p:txBody>
      </p:sp>
      <p:pic>
        <p:nvPicPr>
          <p:cNvPr id="36869" name="Picture 8" descr="Structure of benzalkonium chloride shows that it is an ammonium 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43275"/>
            <a:ext cx="39020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71339" y="334770"/>
            <a:ext cx="6801323" cy="440677"/>
          </a:xfrm>
        </p:spPr>
        <p:txBody>
          <a:bodyPr/>
          <a:lstStyle/>
          <a:p>
            <a:pPr eaLnBrk="1" hangingPunct="1"/>
            <a:r>
              <a:rPr lang="en-US" altLang="en-US" sz="3200" b="1" dirty="0"/>
              <a:t>18.8	Neurotransmitters (1)</a:t>
            </a:r>
            <a:endParaRPr lang="en-US" altLang="en-US" dirty="0">
              <a:latin typeface="Calibri" pitchFamily="34" charset="0"/>
            </a:endParaRPr>
          </a:p>
        </p:txBody>
      </p:sp>
      <p:sp>
        <p:nvSpPr>
          <p:cNvPr id="9" name="Content Placeholder 9"/>
          <p:cNvSpPr>
            <a:spLocks noGrp="1"/>
          </p:cNvSpPr>
          <p:nvPr>
            <p:ph sz="quarter" idx="10"/>
          </p:nvPr>
        </p:nvSpPr>
        <p:spPr>
          <a:xfrm>
            <a:off x="712694" y="1508125"/>
            <a:ext cx="7772400" cy="4206875"/>
          </a:xfrm>
        </p:spPr>
        <p:txBody>
          <a:bodyPr/>
          <a:lstStyle/>
          <a:p>
            <a:pPr marL="0" indent="0" eaLnBrk="1" hangingPunct="1">
              <a:spcBef>
                <a:spcPct val="0"/>
              </a:spcBef>
              <a:spcAft>
                <a:spcPts val="2000"/>
              </a:spcAft>
              <a:buNone/>
            </a:pPr>
            <a:r>
              <a:rPr lang="en-US" altLang="en-US" sz="2400" b="1" dirty="0"/>
              <a:t>A </a:t>
            </a:r>
            <a:r>
              <a:rPr lang="en-US" altLang="en-US" sz="2400" b="1" dirty="0">
                <a:solidFill>
                  <a:srgbClr val="3366FF"/>
                </a:solidFill>
              </a:rPr>
              <a:t>neurotransmitter</a:t>
            </a:r>
            <a:r>
              <a:rPr lang="en-US" altLang="en-US" sz="2400" b="1" dirty="0">
                <a:solidFill>
                  <a:srgbClr val="3333FF"/>
                </a:solidFill>
              </a:rPr>
              <a:t> </a:t>
            </a:r>
            <a:r>
              <a:rPr lang="en-US" altLang="en-US" sz="2400" b="1" dirty="0"/>
              <a:t>is a chemical messenger that transmits nerve impulses from one neuron to another.</a:t>
            </a:r>
          </a:p>
          <a:p>
            <a:pPr marL="0" indent="0" eaLnBrk="1" hangingPunct="1">
              <a:spcBef>
                <a:spcPct val="0"/>
              </a:spcBef>
              <a:spcAft>
                <a:spcPts val="2000"/>
              </a:spcAft>
              <a:buNone/>
            </a:pPr>
            <a:r>
              <a:rPr lang="en-US" altLang="en-US" sz="2400" b="1" dirty="0"/>
              <a:t>The space between the two neurons is called a </a:t>
            </a:r>
            <a:r>
              <a:rPr lang="en-US" altLang="en-US" sz="2400" b="1" dirty="0">
                <a:solidFill>
                  <a:srgbClr val="3366FF"/>
                </a:solidFill>
              </a:rPr>
              <a:t>synapse</a:t>
            </a:r>
            <a:r>
              <a:rPr lang="en-US" altLang="en-US" sz="2400" b="1" dirty="0"/>
              <a:t>.</a:t>
            </a:r>
          </a:p>
          <a:p>
            <a:pPr marL="0" indent="0" eaLnBrk="1" hangingPunct="1">
              <a:spcBef>
                <a:spcPct val="0"/>
              </a:spcBef>
              <a:spcAft>
                <a:spcPts val="2000"/>
              </a:spcAft>
              <a:buNone/>
            </a:pPr>
            <a:r>
              <a:rPr lang="en-US" altLang="en-US" sz="2400" b="1" dirty="0"/>
              <a:t>The </a:t>
            </a:r>
            <a:r>
              <a:rPr lang="en-US" altLang="en-US" sz="2400" b="1" dirty="0">
                <a:solidFill>
                  <a:srgbClr val="3366FF"/>
                </a:solidFill>
              </a:rPr>
              <a:t>presynaptic neuron </a:t>
            </a:r>
            <a:r>
              <a:rPr lang="en-US" altLang="en-US" sz="2400" b="1" dirty="0"/>
              <a:t>releases the </a:t>
            </a:r>
            <a:r>
              <a:rPr lang="en-US" altLang="en-US" sz="2400" b="1" dirty="0" err="1"/>
              <a:t>neuro</a:t>
            </a:r>
            <a:r>
              <a:rPr lang="en-US" altLang="en-US" sz="2400" b="1" dirty="0"/>
              <a:t>-transmitter.</a:t>
            </a:r>
          </a:p>
          <a:p>
            <a:pPr marL="0" indent="0" eaLnBrk="1" hangingPunct="1">
              <a:spcBef>
                <a:spcPct val="0"/>
              </a:spcBef>
              <a:spcAft>
                <a:spcPts val="2000"/>
              </a:spcAft>
              <a:buNone/>
            </a:pPr>
            <a:r>
              <a:rPr lang="en-US" altLang="en-US" sz="2400" b="1" dirty="0"/>
              <a:t>The </a:t>
            </a:r>
            <a:r>
              <a:rPr lang="en-US" altLang="en-US" sz="2400" b="1" dirty="0">
                <a:solidFill>
                  <a:srgbClr val="3366FF"/>
                </a:solidFill>
              </a:rPr>
              <a:t>postsynaptic neuron </a:t>
            </a:r>
            <a:r>
              <a:rPr lang="en-US" altLang="en-US" sz="2400" b="1" dirty="0"/>
              <a:t>contains the receptors that bind the neurotransmitter.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533220"/>
          </a:xfrm>
        </p:spPr>
        <p:txBody>
          <a:bodyPr/>
          <a:lstStyle/>
          <a:p>
            <a:pPr eaLnBrk="1" hangingPunct="1"/>
            <a:r>
              <a:rPr lang="en-US" altLang="en-US" sz="3200" b="1" dirty="0"/>
              <a:t>18.8	Neurotransmitters (2)</a:t>
            </a:r>
            <a:endParaRPr lang="en-US" altLang="en-US" dirty="0">
              <a:latin typeface="Calibri" pitchFamily="34" charset="0"/>
            </a:endParaRPr>
          </a:p>
        </p:txBody>
      </p:sp>
      <p:sp>
        <p:nvSpPr>
          <p:cNvPr id="9" name="Content Placeholder 9"/>
          <p:cNvSpPr>
            <a:spLocks noGrp="1"/>
          </p:cNvSpPr>
          <p:nvPr>
            <p:ph sz="quarter" idx="10"/>
          </p:nvPr>
        </p:nvSpPr>
        <p:spPr>
          <a:xfrm>
            <a:off x="735106" y="1479176"/>
            <a:ext cx="7570694" cy="4572000"/>
          </a:xfrm>
        </p:spPr>
        <p:txBody>
          <a:bodyPr/>
          <a:lstStyle/>
          <a:p>
            <a:pPr marL="0" indent="0" eaLnBrk="1" hangingPunct="1">
              <a:spcBef>
                <a:spcPct val="0"/>
              </a:spcBef>
              <a:spcAft>
                <a:spcPts val="2300"/>
              </a:spcAft>
              <a:buNone/>
            </a:pPr>
            <a:r>
              <a:rPr lang="en-US" altLang="en-US" sz="2400" b="1" dirty="0"/>
              <a:t>Once the neurotransmitter is bound to the receptor, the </a:t>
            </a:r>
            <a:r>
              <a:rPr lang="en-US" altLang="en-US" sz="2400" b="1" dirty="0">
                <a:solidFill>
                  <a:srgbClr val="3366FF"/>
                </a:solidFill>
              </a:rPr>
              <a:t>chemical message </a:t>
            </a:r>
            <a:r>
              <a:rPr lang="en-US" altLang="en-US" sz="2400" b="1" dirty="0"/>
              <a:t>is delivered.</a:t>
            </a:r>
          </a:p>
          <a:p>
            <a:pPr marL="0" indent="0" eaLnBrk="1" hangingPunct="1">
              <a:spcBef>
                <a:spcPct val="0"/>
              </a:spcBef>
              <a:spcAft>
                <a:spcPts val="2400"/>
              </a:spcAft>
              <a:buNone/>
            </a:pPr>
            <a:r>
              <a:rPr lang="en-US" altLang="en-US" sz="2400" b="1" dirty="0"/>
              <a:t>The transmitter is then </a:t>
            </a:r>
            <a:r>
              <a:rPr lang="en-US" altLang="en-US" sz="2400" b="1" dirty="0">
                <a:solidFill>
                  <a:srgbClr val="3366FF"/>
                </a:solidFill>
              </a:rPr>
              <a:t>degraded</a:t>
            </a:r>
            <a:r>
              <a:rPr lang="en-US" altLang="en-US" sz="2400" b="1" dirty="0">
                <a:solidFill>
                  <a:srgbClr val="3333FF"/>
                </a:solidFill>
              </a:rPr>
              <a:t> </a:t>
            </a:r>
            <a:r>
              <a:rPr lang="en-US" altLang="en-US" sz="2400" b="1" dirty="0"/>
              <a:t>or returned to the presynaptic neuron to begin the process again.</a:t>
            </a:r>
          </a:p>
          <a:p>
            <a:pPr marL="0" indent="0" eaLnBrk="1" hangingPunct="1">
              <a:spcBef>
                <a:spcPct val="0"/>
              </a:spcBef>
              <a:spcAft>
                <a:spcPts val="2400"/>
              </a:spcAft>
              <a:buNone/>
            </a:pPr>
            <a:r>
              <a:rPr lang="en-US" altLang="en-US" sz="2400" b="1" dirty="0"/>
              <a:t>Some drugs are used to </a:t>
            </a:r>
            <a:r>
              <a:rPr lang="en-US" altLang="en-US" sz="2400" b="1" dirty="0">
                <a:solidFill>
                  <a:srgbClr val="3366FF"/>
                </a:solidFill>
              </a:rPr>
              <a:t>prevent the release </a:t>
            </a:r>
            <a:r>
              <a:rPr lang="en-US" altLang="en-US" sz="2400" b="1" dirty="0"/>
              <a:t>of a neurotransmitter or to </a:t>
            </a:r>
            <a:r>
              <a:rPr lang="en-US" altLang="en-US" sz="2400" b="1" dirty="0">
                <a:solidFill>
                  <a:srgbClr val="3366FF"/>
                </a:solidFill>
              </a:rPr>
              <a:t>block</a:t>
            </a:r>
            <a:r>
              <a:rPr lang="en-US" altLang="en-US" sz="2400" b="1" dirty="0">
                <a:solidFill>
                  <a:srgbClr val="3333FF"/>
                </a:solidFill>
              </a:rPr>
              <a:t> </a:t>
            </a:r>
            <a:r>
              <a:rPr lang="en-US" altLang="en-US" sz="2400" b="1" dirty="0"/>
              <a:t>its binding to a receptor.</a:t>
            </a:r>
          </a:p>
          <a:p>
            <a:pPr marL="0" indent="0" eaLnBrk="1" hangingPunct="1">
              <a:spcBef>
                <a:spcPct val="0"/>
              </a:spcBef>
              <a:spcAft>
                <a:spcPts val="2000"/>
              </a:spcAft>
              <a:buNone/>
            </a:pPr>
            <a:r>
              <a:rPr lang="en-US" altLang="en-US" sz="2400" b="1" dirty="0"/>
              <a:t>Other drugs </a:t>
            </a:r>
            <a:r>
              <a:rPr lang="en-US" altLang="en-US" sz="2400" b="1" dirty="0">
                <a:solidFill>
                  <a:srgbClr val="3366FF"/>
                </a:solidFill>
              </a:rPr>
              <a:t>increase </a:t>
            </a:r>
            <a:r>
              <a:rPr lang="en-US" altLang="en-US" sz="2400" b="1" dirty="0"/>
              <a:t>the amount of </a:t>
            </a:r>
            <a:r>
              <a:rPr lang="en-US" altLang="en-US" sz="2400" b="1" dirty="0" err="1"/>
              <a:t>neuro</a:t>
            </a:r>
            <a:r>
              <a:rPr lang="en-US" altLang="en-US" sz="2400" b="1" dirty="0"/>
              <a:t>-transmitter released.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71339" y="318247"/>
            <a:ext cx="6801323" cy="533219"/>
          </a:xfrm>
        </p:spPr>
        <p:txBody>
          <a:bodyPr/>
          <a:lstStyle/>
          <a:p>
            <a:pPr eaLnBrk="1" hangingPunct="1"/>
            <a:r>
              <a:rPr lang="en-US" altLang="en-US" sz="3200" b="1" dirty="0"/>
              <a:t>18.8	Neurotransmitters (3)</a:t>
            </a:r>
            <a:endParaRPr lang="en-US" altLang="en-US" dirty="0">
              <a:latin typeface="Calibri" pitchFamily="34" charset="0"/>
            </a:endParaRPr>
          </a:p>
        </p:txBody>
      </p:sp>
      <p:pic>
        <p:nvPicPr>
          <p:cNvPr id="39940" name="Picture 6" descr="Schematic diagram to illustrate how information transmits between neurons in the body: Neurotransmitters are released from vesicles in the presynaptic neuron and diffuse through the synapse to bind to the receptor sites on the postsynaptic neu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2390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37585"/>
            <a:ext cx="8229600" cy="400615"/>
          </a:xfrm>
        </p:spPr>
        <p:txBody>
          <a:bodyPr/>
          <a:lstStyle/>
          <a:p>
            <a:pPr eaLnBrk="1" hangingPunct="1"/>
            <a:r>
              <a:rPr lang="en-US" altLang="en-US" sz="3200" b="1" dirty="0"/>
              <a:t>18.8	Neurotransmitters (4)</a:t>
            </a:r>
            <a:endParaRPr lang="en-US" altLang="en-US" dirty="0">
              <a:latin typeface="Calibri" pitchFamily="34" charset="0"/>
            </a:endParaRPr>
          </a:p>
        </p:txBody>
      </p:sp>
      <p:sp>
        <p:nvSpPr>
          <p:cNvPr id="6" name="Content Placeholder 9"/>
          <p:cNvSpPr>
            <a:spLocks noGrp="1"/>
          </p:cNvSpPr>
          <p:nvPr>
            <p:ph sz="quarter" idx="10"/>
          </p:nvPr>
        </p:nvSpPr>
        <p:spPr>
          <a:xfrm>
            <a:off x="1447800" y="891988"/>
            <a:ext cx="6176818" cy="364195"/>
          </a:xfrm>
        </p:spPr>
        <p:txBody>
          <a:bodyPr anchor="ctr"/>
          <a:lstStyle/>
          <a:p>
            <a:pPr marL="514350" indent="-514350" algn="ctr" eaLnBrk="1" hangingPunct="1">
              <a:spcBef>
                <a:spcPct val="0"/>
              </a:spcBef>
              <a:buFont typeface="+mj-lt"/>
              <a:buAutoNum type="alphaUcPeriod"/>
            </a:pPr>
            <a:r>
              <a:rPr lang="en-US" altLang="en-US" sz="2800" b="1" dirty="0">
                <a:solidFill>
                  <a:schemeClr val="tx2"/>
                </a:solidFill>
                <a:latin typeface="+mj-lt"/>
              </a:rPr>
              <a:t>Norepinephrine and Dopamine</a:t>
            </a:r>
          </a:p>
        </p:txBody>
      </p:sp>
      <p:pic>
        <p:nvPicPr>
          <p:cNvPr id="40964" name="Picture 9" descr="Structures of norepinephrine (C8H11NO3) and dopamine (C8H11NO2) neurotransmi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3215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92843"/>
            <a:ext cx="8229600" cy="709714"/>
          </a:xfrm>
        </p:spPr>
        <p:txBody>
          <a:bodyPr/>
          <a:lstStyle/>
          <a:p>
            <a:pPr eaLnBrk="1" hangingPunct="1"/>
            <a:r>
              <a:rPr lang="en-US" altLang="en-US" sz="3200" b="1" dirty="0"/>
              <a:t>18.1	Structure and Bonding (3)</a:t>
            </a:r>
            <a:endParaRPr lang="en-US" altLang="en-US" dirty="0">
              <a:latin typeface="Calibri" pitchFamily="34" charset="0"/>
            </a:endParaRPr>
          </a:p>
        </p:txBody>
      </p:sp>
      <p:sp>
        <p:nvSpPr>
          <p:cNvPr id="7" name="Content Placeholder 9"/>
          <p:cNvSpPr>
            <a:spLocks noGrp="1"/>
          </p:cNvSpPr>
          <p:nvPr>
            <p:ph sz="quarter" idx="10"/>
          </p:nvPr>
        </p:nvSpPr>
        <p:spPr>
          <a:xfrm>
            <a:off x="651160" y="1205345"/>
            <a:ext cx="1004347" cy="481897"/>
          </a:xfrm>
        </p:spPr>
        <p:txBody>
          <a:bodyPr/>
          <a:lstStyle/>
          <a:p>
            <a:pPr marL="0" indent="0" eaLnBrk="1" hangingPunct="1">
              <a:spcBef>
                <a:spcPct val="0"/>
              </a:spcBef>
              <a:spcAft>
                <a:spcPts val="2500"/>
              </a:spcAft>
              <a:buNone/>
            </a:pPr>
            <a:r>
              <a:rPr lang="en-US" altLang="en-US" sz="2400" b="1" dirty="0"/>
              <a:t>The</a:t>
            </a:r>
            <a:endParaRPr lang="en-US" altLang="en-US" sz="2400" b="1" baseline="30000" dirty="0"/>
          </a:p>
        </p:txBody>
      </p:sp>
      <p:graphicFrame>
        <p:nvGraphicFramePr>
          <p:cNvPr id="3" name="Object 2">
            <a:extLst>
              <a:ext uri="{FF2B5EF4-FFF2-40B4-BE49-F238E27FC236}">
                <a16:creationId xmlns:a16="http://schemas.microsoft.com/office/drawing/2014/main" id="{61CBC081-CAE1-4522-932E-396F44D5009F}"/>
              </a:ext>
            </a:extLst>
          </p:cNvPr>
          <p:cNvGraphicFramePr>
            <a:graphicFrameLocks noChangeAspect="1"/>
          </p:cNvGraphicFramePr>
          <p:nvPr>
            <p:extLst>
              <p:ext uri="{D42A27DB-BD31-4B8C-83A1-F6EECF244321}">
                <p14:modId xmlns:p14="http://schemas.microsoft.com/office/powerpoint/2010/main" val="1268701766"/>
              </p:ext>
            </p:extLst>
          </p:nvPr>
        </p:nvGraphicFramePr>
        <p:xfrm>
          <a:off x="1371600" y="1292686"/>
          <a:ext cx="723900" cy="342900"/>
        </p:xfrm>
        <a:graphic>
          <a:graphicData uri="http://schemas.openxmlformats.org/presentationml/2006/ole">
            <mc:AlternateContent xmlns:mc="http://schemas.openxmlformats.org/markup-compatibility/2006">
              <mc:Choice xmlns:v="urn:schemas-microsoft-com:vml" Requires="v">
                <p:oleObj spid="_x0000_s5200" name="Equation" r:id="rId4" imgW="723600" imgH="342720" progId="Equation.DSMT4">
                  <p:embed/>
                </p:oleObj>
              </mc:Choice>
              <mc:Fallback>
                <p:oleObj name="Equation" r:id="rId4" imgW="723600" imgH="342720" progId="Equation.DSMT4">
                  <p:embed/>
                  <p:pic>
                    <p:nvPicPr>
                      <p:cNvPr id="0" name=""/>
                      <p:cNvPicPr/>
                      <p:nvPr/>
                    </p:nvPicPr>
                    <p:blipFill>
                      <a:blip r:embed="rId5"/>
                      <a:stretch>
                        <a:fillRect/>
                      </a:stretch>
                    </p:blipFill>
                    <p:spPr>
                      <a:xfrm>
                        <a:off x="1371600" y="1292686"/>
                        <a:ext cx="723900" cy="3429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11A0483-682A-41CF-BF22-729AA7331266}"/>
              </a:ext>
            </a:extLst>
          </p:cNvPr>
          <p:cNvSpPr>
            <a:spLocks noGrp="1"/>
          </p:cNvSpPr>
          <p:nvPr>
            <p:ph sz="quarter" idx="11"/>
          </p:nvPr>
        </p:nvSpPr>
        <p:spPr>
          <a:xfrm>
            <a:off x="2004354" y="1189415"/>
            <a:ext cx="1148735" cy="457200"/>
          </a:xfrm>
        </p:spPr>
        <p:txBody>
          <a:bodyPr/>
          <a:lstStyle/>
          <a:p>
            <a:pPr marL="0" indent="0">
              <a:buNone/>
            </a:pPr>
            <a:r>
              <a:rPr lang="en-US" altLang="en-US" sz="2400" b="1" dirty="0">
                <a:solidFill>
                  <a:prstClr val="black"/>
                </a:solidFill>
              </a:rPr>
              <a:t>, and </a:t>
            </a:r>
            <a:endParaRPr lang="en-US" dirty="0"/>
          </a:p>
        </p:txBody>
      </p:sp>
      <p:graphicFrame>
        <p:nvGraphicFramePr>
          <p:cNvPr id="5" name="Object 4">
            <a:extLst>
              <a:ext uri="{FF2B5EF4-FFF2-40B4-BE49-F238E27FC236}">
                <a16:creationId xmlns:a16="http://schemas.microsoft.com/office/drawing/2014/main" id="{C99D1BC7-45E0-4A8B-9A5C-C6F0647CCE79}"/>
              </a:ext>
            </a:extLst>
          </p:cNvPr>
          <p:cNvGraphicFramePr>
            <a:graphicFrameLocks noChangeAspect="1"/>
          </p:cNvGraphicFramePr>
          <p:nvPr>
            <p:extLst>
              <p:ext uri="{D42A27DB-BD31-4B8C-83A1-F6EECF244321}">
                <p14:modId xmlns:p14="http://schemas.microsoft.com/office/powerpoint/2010/main" val="564975763"/>
              </p:ext>
            </p:extLst>
          </p:nvPr>
        </p:nvGraphicFramePr>
        <p:xfrm>
          <a:off x="2957468" y="1299690"/>
          <a:ext cx="317500" cy="279400"/>
        </p:xfrm>
        <a:graphic>
          <a:graphicData uri="http://schemas.openxmlformats.org/presentationml/2006/ole">
            <mc:AlternateContent xmlns:mc="http://schemas.openxmlformats.org/markup-compatibility/2006">
              <mc:Choice xmlns:v="urn:schemas-microsoft-com:vml" Requires="v">
                <p:oleObj spid="_x0000_s5201"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2957468" y="1299690"/>
                        <a:ext cx="317500" cy="2794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4F953738-4752-4091-830A-35345248B8CF}"/>
              </a:ext>
            </a:extLst>
          </p:cNvPr>
          <p:cNvSpPr>
            <a:spLocks noGrp="1"/>
          </p:cNvSpPr>
          <p:nvPr>
            <p:ph sz="quarter" idx="14"/>
          </p:nvPr>
        </p:nvSpPr>
        <p:spPr>
          <a:xfrm>
            <a:off x="3361205" y="1189415"/>
            <a:ext cx="4836242" cy="487362"/>
          </a:xfrm>
        </p:spPr>
        <p:txBody>
          <a:bodyPr/>
          <a:lstStyle/>
          <a:p>
            <a:pPr marL="0" indent="0">
              <a:buNone/>
            </a:pPr>
            <a:r>
              <a:rPr lang="en-US" altLang="en-US" sz="2400" b="1" dirty="0">
                <a:solidFill>
                  <a:prstClr val="black"/>
                </a:solidFill>
              </a:rPr>
              <a:t>amine N atom has a </a:t>
            </a:r>
            <a:r>
              <a:rPr lang="en-US" altLang="en-US" sz="2400" b="1" dirty="0">
                <a:solidFill>
                  <a:srgbClr val="3366FF"/>
                </a:solidFill>
              </a:rPr>
              <a:t>lone pair of</a:t>
            </a:r>
            <a:endParaRPr lang="en-US" dirty="0"/>
          </a:p>
        </p:txBody>
      </p:sp>
      <p:sp>
        <p:nvSpPr>
          <p:cNvPr id="32" name="Content Placeholder 31">
            <a:extLst>
              <a:ext uri="{FF2B5EF4-FFF2-40B4-BE49-F238E27FC236}">
                <a16:creationId xmlns:a16="http://schemas.microsoft.com/office/drawing/2014/main" id="{E9D8E1C2-37C5-4326-B6CB-0013CB7C31D7}"/>
              </a:ext>
            </a:extLst>
          </p:cNvPr>
          <p:cNvSpPr>
            <a:spLocks noGrp="1"/>
          </p:cNvSpPr>
          <p:nvPr>
            <p:ph sz="quarter" idx="15"/>
          </p:nvPr>
        </p:nvSpPr>
        <p:spPr>
          <a:xfrm>
            <a:off x="652530" y="1583931"/>
            <a:ext cx="7196070" cy="715962"/>
          </a:xfrm>
        </p:spPr>
        <p:txBody>
          <a:bodyPr/>
          <a:lstStyle/>
          <a:p>
            <a:pPr marL="0" indent="0">
              <a:buNone/>
            </a:pPr>
            <a:r>
              <a:rPr lang="en-US" altLang="en-US" sz="2400" b="1" dirty="0">
                <a:solidFill>
                  <a:srgbClr val="3366FF"/>
                </a:solidFill>
              </a:rPr>
              <a:t>e</a:t>
            </a:r>
            <a:r>
              <a:rPr lang="en-US" altLang="en-US" sz="2400" b="1" baseline="30000" dirty="0">
                <a:solidFill>
                  <a:srgbClr val="3366FF"/>
                </a:solidFill>
              </a:rPr>
              <a:t>−</a:t>
            </a:r>
            <a:r>
              <a:rPr lang="en-US" altLang="en-US" sz="2400" b="1" dirty="0">
                <a:solidFill>
                  <a:srgbClr val="3333FF"/>
                </a:solidFill>
              </a:rPr>
              <a:t> </a:t>
            </a:r>
            <a:r>
              <a:rPr lang="en-US" altLang="en-US" sz="2400" b="1" dirty="0"/>
              <a:t>,</a:t>
            </a:r>
            <a:r>
              <a:rPr lang="en-US" altLang="en-US" sz="2400" b="1" dirty="0">
                <a:solidFill>
                  <a:srgbClr val="3333FF"/>
                </a:solidFill>
              </a:rPr>
              <a:t> </a:t>
            </a:r>
            <a:r>
              <a:rPr lang="en-US" altLang="en-US" sz="2400" b="1" dirty="0">
                <a:solidFill>
                  <a:prstClr val="black"/>
                </a:solidFill>
              </a:rPr>
              <a:t>which is omitted in condensed structures.</a:t>
            </a:r>
            <a:endParaRPr lang="en-US" dirty="0"/>
          </a:p>
        </p:txBody>
      </p:sp>
      <p:sp>
        <p:nvSpPr>
          <p:cNvPr id="34" name="Content Placeholder 33">
            <a:extLst>
              <a:ext uri="{FF2B5EF4-FFF2-40B4-BE49-F238E27FC236}">
                <a16:creationId xmlns:a16="http://schemas.microsoft.com/office/drawing/2014/main" id="{40590ED4-F044-4B45-BFA6-1F382230C562}"/>
              </a:ext>
            </a:extLst>
          </p:cNvPr>
          <p:cNvSpPr>
            <a:spLocks noGrp="1"/>
          </p:cNvSpPr>
          <p:nvPr>
            <p:ph sz="quarter" idx="16"/>
          </p:nvPr>
        </p:nvSpPr>
        <p:spPr>
          <a:xfrm>
            <a:off x="656304" y="2272867"/>
            <a:ext cx="2895600" cy="715962"/>
          </a:xfrm>
        </p:spPr>
        <p:txBody>
          <a:bodyPr/>
          <a:lstStyle/>
          <a:p>
            <a:pPr marL="0" indent="0">
              <a:buNone/>
            </a:pPr>
            <a:r>
              <a:rPr lang="en-US" altLang="en-US" sz="2400" b="1" dirty="0">
                <a:solidFill>
                  <a:prstClr val="black"/>
                </a:solidFill>
              </a:rPr>
              <a:t>The </a:t>
            </a:r>
            <a:r>
              <a:rPr lang="en-US" altLang="en-US" sz="2400" b="1" dirty="0" err="1">
                <a:solidFill>
                  <a:prstClr val="black"/>
                </a:solidFill>
              </a:rPr>
              <a:t>quarternary</a:t>
            </a:r>
            <a:endParaRPr lang="en-US" dirty="0"/>
          </a:p>
        </p:txBody>
      </p:sp>
      <p:graphicFrame>
        <p:nvGraphicFramePr>
          <p:cNvPr id="2" name="Object 1">
            <a:extLst>
              <a:ext uri="{FF2B5EF4-FFF2-40B4-BE49-F238E27FC236}">
                <a16:creationId xmlns:a16="http://schemas.microsoft.com/office/drawing/2014/main" id="{90C68860-7B97-4D91-97D6-BE124A308C1A}"/>
              </a:ext>
            </a:extLst>
          </p:cNvPr>
          <p:cNvGraphicFramePr>
            <a:graphicFrameLocks noChangeAspect="1"/>
          </p:cNvGraphicFramePr>
          <p:nvPr>
            <p:extLst>
              <p:ext uri="{D42A27DB-BD31-4B8C-83A1-F6EECF244321}">
                <p14:modId xmlns:p14="http://schemas.microsoft.com/office/powerpoint/2010/main" val="264699958"/>
              </p:ext>
            </p:extLst>
          </p:nvPr>
        </p:nvGraphicFramePr>
        <p:xfrm>
          <a:off x="3124200" y="2306638"/>
          <a:ext cx="558800" cy="419100"/>
        </p:xfrm>
        <a:graphic>
          <a:graphicData uri="http://schemas.openxmlformats.org/presentationml/2006/ole">
            <mc:AlternateContent xmlns:mc="http://schemas.openxmlformats.org/markup-compatibility/2006">
              <mc:Choice xmlns:v="urn:schemas-microsoft-com:vml" Requires="v">
                <p:oleObj spid="_x0000_s5202" name="Equation" r:id="rId8" imgW="558720" imgH="419040" progId="Equation.DSMT4">
                  <p:embed/>
                </p:oleObj>
              </mc:Choice>
              <mc:Fallback>
                <p:oleObj name="Equation" r:id="rId8" imgW="558720" imgH="419040" progId="Equation.DSMT4">
                  <p:embed/>
                  <p:pic>
                    <p:nvPicPr>
                      <p:cNvPr id="0" name=""/>
                      <p:cNvPicPr/>
                      <p:nvPr/>
                    </p:nvPicPr>
                    <p:blipFill>
                      <a:blip r:embed="rId9"/>
                      <a:stretch>
                        <a:fillRect/>
                      </a:stretch>
                    </p:blipFill>
                    <p:spPr>
                      <a:xfrm>
                        <a:off x="3124200" y="2306638"/>
                        <a:ext cx="558800" cy="4191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7F1A0943-7461-475F-AB63-C663AD6356E0}"/>
              </a:ext>
            </a:extLst>
          </p:cNvPr>
          <p:cNvSpPr>
            <a:spLocks noGrp="1"/>
          </p:cNvSpPr>
          <p:nvPr>
            <p:ph sz="quarter" idx="17"/>
          </p:nvPr>
        </p:nvSpPr>
        <p:spPr>
          <a:xfrm>
            <a:off x="3785267" y="2263036"/>
            <a:ext cx="4114800" cy="487362"/>
          </a:xfrm>
        </p:spPr>
        <p:txBody>
          <a:bodyPr/>
          <a:lstStyle/>
          <a:p>
            <a:pPr marL="0" indent="0">
              <a:buNone/>
            </a:pPr>
            <a:r>
              <a:rPr lang="en-US" altLang="en-US" sz="2400" b="1" dirty="0">
                <a:solidFill>
                  <a:prstClr val="black"/>
                </a:solidFill>
              </a:rPr>
              <a:t>amine has no lone pair and</a:t>
            </a:r>
            <a:endParaRPr lang="en-US" dirty="0"/>
          </a:p>
        </p:txBody>
      </p:sp>
      <p:sp>
        <p:nvSpPr>
          <p:cNvPr id="38" name="Content Placeholder 37">
            <a:extLst>
              <a:ext uri="{FF2B5EF4-FFF2-40B4-BE49-F238E27FC236}">
                <a16:creationId xmlns:a16="http://schemas.microsoft.com/office/drawing/2014/main" id="{2C71A386-00CB-4189-B7D6-AD71E535E872}"/>
              </a:ext>
            </a:extLst>
          </p:cNvPr>
          <p:cNvSpPr>
            <a:spLocks noGrp="1"/>
          </p:cNvSpPr>
          <p:nvPr>
            <p:ph sz="quarter" idx="18"/>
          </p:nvPr>
        </p:nvSpPr>
        <p:spPr>
          <a:xfrm>
            <a:off x="651160" y="2645415"/>
            <a:ext cx="3657600" cy="914400"/>
          </a:xfrm>
        </p:spPr>
        <p:txBody>
          <a:bodyPr/>
          <a:lstStyle/>
          <a:p>
            <a:pPr marL="0" indent="0">
              <a:buNone/>
            </a:pPr>
            <a:r>
              <a:rPr lang="en-US" altLang="en-US" sz="2400" b="1" dirty="0">
                <a:solidFill>
                  <a:prstClr val="black"/>
                </a:solidFill>
              </a:rPr>
              <a:t>bears a </a:t>
            </a:r>
            <a:r>
              <a:rPr lang="en-US" altLang="en-US" sz="2400" b="1" dirty="0">
                <a:solidFill>
                  <a:srgbClr val="3366FF"/>
                </a:solidFill>
              </a:rPr>
              <a:t>positive charge</a:t>
            </a:r>
            <a:r>
              <a:rPr lang="en-US" altLang="en-US" sz="2400" b="1" dirty="0">
                <a:solidFill>
                  <a:prstClr val="black"/>
                </a:solidFill>
              </a:rPr>
              <a:t>.</a:t>
            </a:r>
            <a:endParaRPr lang="en-US" dirty="0"/>
          </a:p>
        </p:txBody>
      </p:sp>
      <p:pic>
        <p:nvPicPr>
          <p:cNvPr id="5126" name="Picture 9" descr="General and a specific example of quaternary ammonium ion: quaternary ammonium ions contain four alkyl groups bonded to nitrogen. The nitrogen atom has a positive charge. In specific example, the positively charged N is attached to two methyl (CH3), one ethyl (CH2CH3) and one propyl gro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327400"/>
            <a:ext cx="6858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48235"/>
            <a:ext cx="8229600" cy="364195"/>
          </a:xfrm>
        </p:spPr>
        <p:txBody>
          <a:bodyPr/>
          <a:lstStyle/>
          <a:p>
            <a:pPr eaLnBrk="1" hangingPunct="1"/>
            <a:r>
              <a:rPr lang="en-US" altLang="en-US" sz="3200" b="1" dirty="0"/>
              <a:t>18.8	Neurotransmitters (5)</a:t>
            </a:r>
            <a:endParaRPr lang="en-US" altLang="en-US" dirty="0">
              <a:latin typeface="Calibri" pitchFamily="34" charset="0"/>
            </a:endParaRPr>
          </a:p>
        </p:txBody>
      </p:sp>
      <p:sp>
        <p:nvSpPr>
          <p:cNvPr id="9" name="Content Placeholder 9"/>
          <p:cNvSpPr>
            <a:spLocks noGrp="1"/>
          </p:cNvSpPr>
          <p:nvPr>
            <p:ph sz="quarter" idx="10"/>
          </p:nvPr>
        </p:nvSpPr>
        <p:spPr>
          <a:xfrm>
            <a:off x="1497106" y="869578"/>
            <a:ext cx="6096000" cy="400615"/>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Norepinephrine and Dopamine</a:t>
            </a:r>
            <a:endParaRPr lang="en-GB" sz="2800" b="1" dirty="0">
              <a:solidFill>
                <a:schemeClr val="tx2"/>
              </a:solidFill>
              <a:latin typeface="+mj-lt"/>
            </a:endParaRPr>
          </a:p>
        </p:txBody>
      </p:sp>
      <p:sp>
        <p:nvSpPr>
          <p:cNvPr id="10" name="Content Placeholder 11"/>
          <p:cNvSpPr>
            <a:spLocks noGrp="1"/>
          </p:cNvSpPr>
          <p:nvPr>
            <p:ph sz="quarter" idx="11"/>
          </p:nvPr>
        </p:nvSpPr>
        <p:spPr>
          <a:xfrm>
            <a:off x="784411" y="1519517"/>
            <a:ext cx="7749989" cy="5033683"/>
          </a:xfrm>
        </p:spPr>
        <p:txBody>
          <a:bodyPr/>
          <a:lstStyle/>
          <a:p>
            <a:pPr marL="0" indent="0" eaLnBrk="1" hangingPunct="1">
              <a:spcBef>
                <a:spcPct val="0"/>
              </a:spcBef>
              <a:spcAft>
                <a:spcPts val="2200"/>
              </a:spcAft>
              <a:buNone/>
            </a:pPr>
            <a:r>
              <a:rPr lang="en-US" altLang="en-US" sz="2400" b="1" dirty="0"/>
              <a:t>These two are structurally related as they are both synthesized from the amino acid </a:t>
            </a:r>
            <a:r>
              <a:rPr lang="en-US" altLang="en-US" sz="2400" b="1" dirty="0">
                <a:solidFill>
                  <a:srgbClr val="3366FF"/>
                </a:solidFill>
              </a:rPr>
              <a:t>tyrosine</a:t>
            </a:r>
            <a:r>
              <a:rPr lang="en-US" altLang="en-US" sz="2400" b="1" dirty="0"/>
              <a:t>.</a:t>
            </a:r>
          </a:p>
          <a:p>
            <a:pPr marL="0" indent="0" eaLnBrk="1" hangingPunct="1">
              <a:spcBef>
                <a:spcPct val="0"/>
              </a:spcBef>
              <a:spcAft>
                <a:spcPts val="2200"/>
              </a:spcAft>
              <a:buNone/>
            </a:pPr>
            <a:r>
              <a:rPr lang="en-US" altLang="en-US" sz="2400" b="1" dirty="0"/>
              <a:t>When </a:t>
            </a:r>
            <a:r>
              <a:rPr lang="en-US" altLang="en-US" sz="2400" b="1" dirty="0">
                <a:solidFill>
                  <a:srgbClr val="3366FF"/>
                </a:solidFill>
              </a:rPr>
              <a:t>norepinephrine</a:t>
            </a:r>
            <a:r>
              <a:rPr lang="en-US" altLang="en-US" sz="2400" b="1" dirty="0">
                <a:solidFill>
                  <a:srgbClr val="3333FF"/>
                </a:solidFill>
              </a:rPr>
              <a:t> </a:t>
            </a:r>
            <a:r>
              <a:rPr lang="en-US" altLang="en-US" sz="2400" b="1" dirty="0"/>
              <a:t>levels increase, a person feels </a:t>
            </a:r>
            <a:r>
              <a:rPr lang="en-US" altLang="en-US" sz="2400" b="1" dirty="0">
                <a:solidFill>
                  <a:srgbClr val="3366FF"/>
                </a:solidFill>
              </a:rPr>
              <a:t>elated</a:t>
            </a:r>
            <a:r>
              <a:rPr lang="en-US" altLang="en-US" sz="2400" b="1" dirty="0"/>
              <a:t>, and then </a:t>
            </a:r>
            <a:r>
              <a:rPr lang="en-US" altLang="en-US" sz="2400" b="1" dirty="0">
                <a:solidFill>
                  <a:srgbClr val="3366FF"/>
                </a:solidFill>
              </a:rPr>
              <a:t>manic</a:t>
            </a:r>
            <a:r>
              <a:rPr lang="en-US" altLang="en-US" sz="2400" b="1" dirty="0">
                <a:solidFill>
                  <a:srgbClr val="3333FF"/>
                </a:solidFill>
              </a:rPr>
              <a:t> </a:t>
            </a:r>
            <a:r>
              <a:rPr lang="en-US" altLang="en-US" sz="2400" b="1" dirty="0"/>
              <a:t>if levels go too high.</a:t>
            </a:r>
          </a:p>
          <a:p>
            <a:pPr marL="0" indent="0" eaLnBrk="1" hangingPunct="1">
              <a:spcBef>
                <a:spcPct val="0"/>
              </a:spcBef>
              <a:spcAft>
                <a:spcPts val="2200"/>
              </a:spcAft>
              <a:buNone/>
            </a:pPr>
            <a:r>
              <a:rPr lang="en-US" altLang="en-US" sz="2400" b="1" dirty="0"/>
              <a:t>Norepinephrine is converted into </a:t>
            </a:r>
            <a:r>
              <a:rPr lang="en-US" altLang="en-US" sz="2400" b="1" dirty="0">
                <a:solidFill>
                  <a:srgbClr val="3366FF"/>
                </a:solidFill>
              </a:rPr>
              <a:t>adrenaline </a:t>
            </a:r>
            <a:r>
              <a:rPr lang="en-US" altLang="en-US" sz="2400" b="1" dirty="0"/>
              <a:t>when a person experiences </a:t>
            </a:r>
            <a:r>
              <a:rPr lang="en-US" altLang="en-US" sz="2400" b="1" dirty="0">
                <a:solidFill>
                  <a:srgbClr val="3366FF"/>
                </a:solidFill>
              </a:rPr>
              <a:t>fear or stress</a:t>
            </a:r>
            <a:r>
              <a:rPr lang="en-US" altLang="en-US" sz="2400" b="1" dirty="0"/>
              <a:t>.</a:t>
            </a:r>
          </a:p>
          <a:p>
            <a:pPr marL="0" indent="0" eaLnBrk="1" hangingPunct="1">
              <a:spcBef>
                <a:spcPct val="0"/>
              </a:spcBef>
              <a:spcAft>
                <a:spcPts val="2200"/>
              </a:spcAft>
              <a:buNone/>
            </a:pPr>
            <a:r>
              <a:rPr lang="en-US" altLang="en-US" sz="2400" b="1" dirty="0">
                <a:solidFill>
                  <a:srgbClr val="3366FF"/>
                </a:solidFill>
              </a:rPr>
              <a:t>Dopamine</a:t>
            </a:r>
            <a:r>
              <a:rPr lang="en-US" altLang="en-US" sz="2400" b="1" dirty="0">
                <a:solidFill>
                  <a:srgbClr val="3333FF"/>
                </a:solidFill>
              </a:rPr>
              <a:t> </a:t>
            </a:r>
            <a:r>
              <a:rPr lang="en-US" altLang="en-US" sz="2400" b="1" dirty="0"/>
              <a:t>affects the brain processes that control movement, emotions, and pleasure.</a:t>
            </a:r>
          </a:p>
          <a:p>
            <a:pPr marL="0" indent="0" eaLnBrk="1" hangingPunct="1">
              <a:spcBef>
                <a:spcPct val="0"/>
              </a:spcBef>
              <a:spcAft>
                <a:spcPts val="2500"/>
              </a:spcAft>
              <a:buNone/>
            </a:pPr>
            <a:r>
              <a:rPr lang="en-US" altLang="en-US" sz="2400" b="1" dirty="0"/>
              <a:t>Patients with </a:t>
            </a:r>
            <a:r>
              <a:rPr lang="en-US" altLang="en-US" sz="2400" b="1" dirty="0">
                <a:solidFill>
                  <a:srgbClr val="3366FF"/>
                </a:solidFill>
              </a:rPr>
              <a:t>Parkinson’</a:t>
            </a:r>
            <a:r>
              <a:rPr lang="en-US" altLang="ja-JP" sz="2400" b="1" dirty="0">
                <a:solidFill>
                  <a:srgbClr val="3366FF"/>
                </a:solidFill>
              </a:rPr>
              <a:t>s disease </a:t>
            </a:r>
            <a:r>
              <a:rPr lang="en-US" altLang="ja-JP" sz="2400" b="1" dirty="0"/>
              <a:t>have decreased</a:t>
            </a:r>
            <a:r>
              <a:rPr lang="en-US" altLang="en-US" sz="2400" b="1" dirty="0"/>
              <a:t> levels of dopamine in the body.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71339" y="434788"/>
            <a:ext cx="6801323" cy="400615"/>
          </a:xfrm>
        </p:spPr>
        <p:txBody>
          <a:bodyPr/>
          <a:lstStyle/>
          <a:p>
            <a:pPr eaLnBrk="1" hangingPunct="1"/>
            <a:r>
              <a:rPr lang="en-US" altLang="en-US" sz="3200" b="1" dirty="0"/>
              <a:t>18.8	Neurotransmitters (6)</a:t>
            </a:r>
            <a:endParaRPr lang="en-US" altLang="en-US" sz="2800" dirty="0">
              <a:latin typeface="Calibri" pitchFamily="34" charset="0"/>
            </a:endParaRPr>
          </a:p>
        </p:txBody>
      </p:sp>
      <p:sp>
        <p:nvSpPr>
          <p:cNvPr id="8" name="Content Placeholder 9"/>
          <p:cNvSpPr>
            <a:spLocks noGrp="1"/>
          </p:cNvSpPr>
          <p:nvPr>
            <p:ph sz="quarter" idx="10"/>
          </p:nvPr>
        </p:nvSpPr>
        <p:spPr>
          <a:xfrm>
            <a:off x="1596957" y="874059"/>
            <a:ext cx="5960290" cy="400615"/>
          </a:xfrm>
        </p:spPr>
        <p:txBody>
          <a:bodyPr anchor="ctr"/>
          <a:lstStyle/>
          <a:p>
            <a:pPr marL="514350" lvl="0" indent="-514350">
              <a:buFont typeface="+mj-lt"/>
              <a:buAutoNum type="alphaUcPeriod"/>
            </a:pPr>
            <a:r>
              <a:rPr lang="en-US" altLang="en-US" sz="2800" b="1" dirty="0">
                <a:solidFill>
                  <a:schemeClr val="tx2"/>
                </a:solidFill>
                <a:latin typeface="+mj-lt"/>
              </a:rPr>
              <a:t>Norepinephrine and Dopamine</a:t>
            </a:r>
            <a:endParaRPr lang="en-GB" sz="2800" b="1" dirty="0">
              <a:solidFill>
                <a:schemeClr val="tx2"/>
              </a:solidFill>
              <a:latin typeface="+mj-lt"/>
            </a:endParaRPr>
          </a:p>
        </p:txBody>
      </p:sp>
      <p:sp>
        <p:nvSpPr>
          <p:cNvPr id="9" name="Content Placeholder 11"/>
          <p:cNvSpPr>
            <a:spLocks noGrp="1"/>
          </p:cNvSpPr>
          <p:nvPr>
            <p:ph sz="quarter" idx="11"/>
          </p:nvPr>
        </p:nvSpPr>
        <p:spPr>
          <a:xfrm>
            <a:off x="842682" y="1524000"/>
            <a:ext cx="7691718" cy="4038600"/>
          </a:xfrm>
        </p:spPr>
        <p:txBody>
          <a:bodyPr/>
          <a:lstStyle/>
          <a:p>
            <a:pPr marL="0" indent="0" eaLnBrk="1" hangingPunct="1">
              <a:spcBef>
                <a:spcPct val="0"/>
              </a:spcBef>
              <a:spcAft>
                <a:spcPts val="3300"/>
              </a:spcAft>
              <a:buNone/>
            </a:pPr>
            <a:r>
              <a:rPr lang="en-US" altLang="en-US" sz="2400" b="1" dirty="0"/>
              <a:t>Injecting dopamine is </a:t>
            </a:r>
            <a:r>
              <a:rPr lang="en-US" altLang="en-US" sz="2400" b="1" dirty="0">
                <a:solidFill>
                  <a:srgbClr val="3366FF"/>
                </a:solidFill>
              </a:rPr>
              <a:t>not a treatment </a:t>
            </a:r>
            <a:r>
              <a:rPr lang="en-US" altLang="en-US" sz="2400" b="1" dirty="0"/>
              <a:t>for Parkinson’</a:t>
            </a:r>
            <a:r>
              <a:rPr lang="en-US" altLang="ja-JP" sz="2400" b="1" dirty="0"/>
              <a:t>s because it cannot cross </a:t>
            </a:r>
            <a:r>
              <a:rPr lang="en-US" altLang="ja-JP" sz="2400" b="1" dirty="0">
                <a:solidFill>
                  <a:srgbClr val="3366FF"/>
                </a:solidFill>
              </a:rPr>
              <a:t>the blood-</a:t>
            </a:r>
            <a:r>
              <a:rPr lang="en-US" altLang="en-US" sz="2400" b="1" dirty="0">
                <a:solidFill>
                  <a:srgbClr val="3366FF"/>
                </a:solidFill>
              </a:rPr>
              <a:t> brain barrier</a:t>
            </a:r>
            <a:r>
              <a:rPr lang="en-US" altLang="en-US" sz="2400" b="1" dirty="0"/>
              <a:t>.</a:t>
            </a:r>
          </a:p>
          <a:p>
            <a:pPr marL="0" indent="0" eaLnBrk="1" hangingPunct="1">
              <a:spcBef>
                <a:spcPct val="0"/>
              </a:spcBef>
              <a:spcAft>
                <a:spcPts val="3300"/>
              </a:spcAft>
              <a:buNone/>
            </a:pPr>
            <a:r>
              <a:rPr lang="en-US" altLang="en-US" sz="2400" b="1" dirty="0">
                <a:solidFill>
                  <a:srgbClr val="3366FF"/>
                </a:solidFill>
              </a:rPr>
              <a:t>L-Dopa</a:t>
            </a:r>
            <a:r>
              <a:rPr lang="en-US" altLang="en-US" sz="2400" b="1" dirty="0"/>
              <a:t>, a precursor, can be used because it </a:t>
            </a:r>
            <a:r>
              <a:rPr lang="en-US" altLang="en-US" sz="2400" b="1" dirty="0">
                <a:solidFill>
                  <a:srgbClr val="3366FF"/>
                </a:solidFill>
              </a:rPr>
              <a:t>does </a:t>
            </a:r>
            <a:r>
              <a:rPr lang="en-US" altLang="en-US" sz="2400" b="1" dirty="0"/>
              <a:t>cross the barrier into the brain where it is converted into dopamine.</a:t>
            </a:r>
          </a:p>
          <a:p>
            <a:pPr marL="0" indent="0" eaLnBrk="1" hangingPunct="1">
              <a:spcBef>
                <a:spcPct val="0"/>
              </a:spcBef>
              <a:spcAft>
                <a:spcPts val="1500"/>
              </a:spcAft>
              <a:buNone/>
            </a:pPr>
            <a:r>
              <a:rPr lang="en-US" altLang="en-US" sz="2400" b="1" dirty="0"/>
              <a:t>Overly </a:t>
            </a:r>
            <a:r>
              <a:rPr lang="en-US" altLang="en-US" sz="2400" b="1" dirty="0">
                <a:solidFill>
                  <a:srgbClr val="3366FF"/>
                </a:solidFill>
              </a:rPr>
              <a:t>high</a:t>
            </a:r>
            <a:r>
              <a:rPr lang="en-US" altLang="en-US" sz="2400" b="1" dirty="0"/>
              <a:t> levels of dopamine are </a:t>
            </a:r>
            <a:r>
              <a:rPr lang="en-US" altLang="en-US" sz="2400" b="1" dirty="0">
                <a:solidFill>
                  <a:srgbClr val="3366FF"/>
                </a:solidFill>
              </a:rPr>
              <a:t>unhealthy</a:t>
            </a:r>
            <a:r>
              <a:rPr lang="en-US" altLang="en-US" sz="2400" b="1" dirty="0"/>
              <a:t> and are associated with </a:t>
            </a:r>
            <a:r>
              <a:rPr lang="en-US" altLang="en-US" sz="2400" b="1" dirty="0">
                <a:solidFill>
                  <a:srgbClr val="3366FF"/>
                </a:solidFill>
              </a:rPr>
              <a:t>schizophrenia</a:t>
            </a:r>
            <a:r>
              <a:rPr lang="en-US" altLang="en-US" sz="2400" b="1"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71339" y="434788"/>
            <a:ext cx="6801323" cy="400615"/>
          </a:xfrm>
        </p:spPr>
        <p:txBody>
          <a:bodyPr/>
          <a:lstStyle/>
          <a:p>
            <a:pPr eaLnBrk="1" hangingPunct="1"/>
            <a:r>
              <a:rPr lang="en-US" altLang="en-US" sz="3200" b="1" dirty="0"/>
              <a:t>18.8	Neurotransmitters (7)</a:t>
            </a:r>
            <a:endParaRPr lang="en-US" altLang="en-US" sz="2800" dirty="0">
              <a:latin typeface="Calibri" pitchFamily="34" charset="0"/>
            </a:endParaRPr>
          </a:p>
        </p:txBody>
      </p:sp>
      <p:sp>
        <p:nvSpPr>
          <p:cNvPr id="6" name="Content Placeholder 19"/>
          <p:cNvSpPr>
            <a:spLocks noGrp="1"/>
          </p:cNvSpPr>
          <p:nvPr>
            <p:ph sz="quarter" idx="15"/>
          </p:nvPr>
        </p:nvSpPr>
        <p:spPr>
          <a:xfrm>
            <a:off x="1596595" y="896471"/>
            <a:ext cx="5960652" cy="367403"/>
          </a:xfrm>
        </p:spPr>
        <p:txBody>
          <a:bodyPr anchor="ctr"/>
          <a:lstStyle/>
          <a:p>
            <a:pPr marL="514350" lvl="0" indent="-514350">
              <a:buFont typeface="+mj-lt"/>
              <a:buAutoNum type="alphaUcPeriod"/>
            </a:pPr>
            <a:r>
              <a:rPr lang="en-US" altLang="en-US" sz="2800" b="1" dirty="0">
                <a:solidFill>
                  <a:schemeClr val="tx2"/>
                </a:solidFill>
                <a:latin typeface="+mj-lt"/>
              </a:rPr>
              <a:t>Norepinephrine and Dopamine</a:t>
            </a:r>
            <a:endParaRPr lang="en-GB" sz="2800" b="1" dirty="0">
              <a:solidFill>
                <a:schemeClr val="tx2"/>
              </a:solidFill>
              <a:latin typeface="+mj-lt"/>
            </a:endParaRPr>
          </a:p>
        </p:txBody>
      </p:sp>
      <p:pic>
        <p:nvPicPr>
          <p:cNvPr id="44036" name="Picture 6" descr="Norepinephrine and dopamine neurotransmitters are both synthesized from the amino acid tyrosine by a multistep ro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17638"/>
            <a:ext cx="7620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71339" y="416859"/>
            <a:ext cx="6801323" cy="440677"/>
          </a:xfrm>
        </p:spPr>
        <p:txBody>
          <a:bodyPr/>
          <a:lstStyle/>
          <a:p>
            <a:pPr eaLnBrk="1" hangingPunct="1"/>
            <a:r>
              <a:rPr lang="en-US" altLang="en-US" sz="3200" b="1" dirty="0"/>
              <a:t>18.8	Neurotransmitters (8)</a:t>
            </a:r>
            <a:endParaRPr lang="en-US" altLang="en-US" sz="2800" dirty="0">
              <a:latin typeface="Calibri" pitchFamily="34" charset="0"/>
            </a:endParaRPr>
          </a:p>
        </p:txBody>
      </p:sp>
      <p:sp>
        <p:nvSpPr>
          <p:cNvPr id="9" name="Content Placeholder 9"/>
          <p:cNvSpPr>
            <a:spLocks noGrp="1"/>
          </p:cNvSpPr>
          <p:nvPr>
            <p:ph sz="quarter" idx="10"/>
          </p:nvPr>
        </p:nvSpPr>
        <p:spPr>
          <a:xfrm>
            <a:off x="1552525" y="878542"/>
            <a:ext cx="5991275" cy="400615"/>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Norepinephrine and Dopamine</a:t>
            </a:r>
            <a:endParaRPr lang="en-GB" sz="2800" b="1" dirty="0">
              <a:solidFill>
                <a:schemeClr val="tx2"/>
              </a:solidFill>
              <a:latin typeface="+mj-lt"/>
            </a:endParaRPr>
          </a:p>
        </p:txBody>
      </p:sp>
      <p:sp>
        <p:nvSpPr>
          <p:cNvPr id="10" name="Content Placeholder 11"/>
          <p:cNvSpPr>
            <a:spLocks noGrp="1"/>
          </p:cNvSpPr>
          <p:nvPr>
            <p:ph sz="quarter" idx="11"/>
          </p:nvPr>
        </p:nvSpPr>
        <p:spPr>
          <a:xfrm>
            <a:off x="775447" y="1515036"/>
            <a:ext cx="7454153" cy="4724400"/>
          </a:xfrm>
        </p:spPr>
        <p:txBody>
          <a:bodyPr/>
          <a:lstStyle/>
          <a:p>
            <a:pPr marL="0" indent="0" eaLnBrk="1" hangingPunct="1">
              <a:spcBef>
                <a:spcPct val="0"/>
              </a:spcBef>
              <a:spcAft>
                <a:spcPts val="2300"/>
              </a:spcAft>
              <a:buNone/>
            </a:pPr>
            <a:r>
              <a:rPr lang="en-US" altLang="en-US" sz="2400" b="1" dirty="0"/>
              <a:t>Dopamine plays an important role in </a:t>
            </a:r>
            <a:r>
              <a:rPr lang="en-US" altLang="en-US" sz="2400" b="1" dirty="0">
                <a:solidFill>
                  <a:srgbClr val="3366FF"/>
                </a:solidFill>
              </a:rPr>
              <a:t>addiction</a:t>
            </a:r>
            <a:r>
              <a:rPr lang="en-US" altLang="en-US" sz="2400" b="1" dirty="0"/>
              <a:t>.</a:t>
            </a:r>
          </a:p>
          <a:p>
            <a:pPr marL="0" indent="0" eaLnBrk="1" hangingPunct="1">
              <a:spcBef>
                <a:spcPct val="0"/>
              </a:spcBef>
              <a:spcAft>
                <a:spcPts val="2300"/>
              </a:spcAft>
              <a:buNone/>
            </a:pPr>
            <a:r>
              <a:rPr lang="en-US" altLang="en-US" sz="2400" b="1" dirty="0"/>
              <a:t>Drugs such as heroin, cocaine, and alcohol </a:t>
            </a:r>
            <a:r>
              <a:rPr lang="en-US" altLang="en-US" sz="2400" b="1" dirty="0">
                <a:solidFill>
                  <a:srgbClr val="3366FF"/>
                </a:solidFill>
              </a:rPr>
              <a:t>increase dopamine levels </a:t>
            </a:r>
            <a:r>
              <a:rPr lang="en-US" altLang="en-US" sz="2400" b="1" dirty="0"/>
              <a:t>and give a sensation of pleasure.</a:t>
            </a:r>
          </a:p>
          <a:p>
            <a:pPr marL="0" indent="0" eaLnBrk="1" hangingPunct="1">
              <a:spcBef>
                <a:spcPct val="0"/>
              </a:spcBef>
              <a:spcAft>
                <a:spcPts val="2300"/>
              </a:spcAft>
              <a:buNone/>
            </a:pPr>
            <a:r>
              <a:rPr lang="en-US" altLang="en-US" sz="2400" b="1" dirty="0"/>
              <a:t>When dopamine receptors are over-stimulated, they </a:t>
            </a:r>
            <a:r>
              <a:rPr lang="en-US" altLang="en-US" sz="2400" b="1" dirty="0">
                <a:solidFill>
                  <a:srgbClr val="3366FF"/>
                </a:solidFill>
              </a:rPr>
              <a:t>decrease</a:t>
            </a:r>
            <a:r>
              <a:rPr lang="en-US" altLang="en-US" sz="2400" b="1" dirty="0">
                <a:solidFill>
                  <a:srgbClr val="3333FF"/>
                </a:solidFill>
              </a:rPr>
              <a:t> </a:t>
            </a:r>
            <a:r>
              <a:rPr lang="en-US" altLang="en-US" sz="2400" b="1" dirty="0"/>
              <a:t>in number and sensitivity.</a:t>
            </a:r>
          </a:p>
          <a:p>
            <a:pPr marL="0" indent="0" eaLnBrk="1" hangingPunct="1">
              <a:spcBef>
                <a:spcPct val="0"/>
              </a:spcBef>
              <a:spcAft>
                <a:spcPts val="3300"/>
              </a:spcAft>
              <a:buNone/>
            </a:pPr>
            <a:r>
              <a:rPr lang="en-US" altLang="en-US" sz="2400" b="1" dirty="0"/>
              <a:t>The person needs to </a:t>
            </a:r>
            <a:r>
              <a:rPr lang="en-US" altLang="en-US" sz="2400" b="1" dirty="0">
                <a:solidFill>
                  <a:srgbClr val="3366FF"/>
                </a:solidFill>
              </a:rPr>
              <a:t>take more </a:t>
            </a:r>
            <a:r>
              <a:rPr lang="en-US" altLang="en-US" sz="2400" b="1" dirty="0"/>
              <a:t>of the pleasure-inducing drug to reach the same </a:t>
            </a:r>
            <a:r>
              <a:rPr lang="ja-JP" altLang="en-US" sz="2400" b="1" dirty="0"/>
              <a:t>“</a:t>
            </a:r>
            <a:r>
              <a:rPr lang="en-US" altLang="ja-JP" sz="2400" b="1" dirty="0"/>
              <a:t>high</a:t>
            </a:r>
            <a:r>
              <a:rPr lang="ja-JP" altLang="en-US" sz="2400" b="1" dirty="0"/>
              <a:t>”</a:t>
            </a:r>
            <a:r>
              <a:rPr lang="en-US" altLang="en-US" sz="2400" b="1" dirty="0"/>
              <a:t> sensation as before.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12376"/>
            <a:ext cx="8229600" cy="440677"/>
          </a:xfrm>
        </p:spPr>
        <p:txBody>
          <a:bodyPr/>
          <a:lstStyle/>
          <a:p>
            <a:pPr eaLnBrk="1" hangingPunct="1"/>
            <a:r>
              <a:rPr lang="en-US" altLang="en-US" sz="3200" b="1" dirty="0"/>
              <a:t>18.8	Neurotransmitters (9)</a:t>
            </a:r>
            <a:endParaRPr lang="en-US" altLang="en-US" dirty="0">
              <a:latin typeface="Calibri" pitchFamily="34" charset="0"/>
            </a:endParaRPr>
          </a:p>
        </p:txBody>
      </p:sp>
      <p:sp>
        <p:nvSpPr>
          <p:cNvPr id="7" name="Content Placeholder 9"/>
          <p:cNvSpPr>
            <a:spLocks noGrp="1"/>
          </p:cNvSpPr>
          <p:nvPr>
            <p:ph sz="quarter" idx="10"/>
          </p:nvPr>
        </p:nvSpPr>
        <p:spPr>
          <a:xfrm>
            <a:off x="3113851" y="873032"/>
            <a:ext cx="2862509" cy="400615"/>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Serotonin</a:t>
            </a:r>
            <a:endParaRPr lang="en-GB" sz="2800" b="1" dirty="0">
              <a:solidFill>
                <a:schemeClr val="tx2"/>
              </a:solidFill>
              <a:latin typeface="+mj-lt"/>
            </a:endParaRPr>
          </a:p>
        </p:txBody>
      </p:sp>
      <p:sp>
        <p:nvSpPr>
          <p:cNvPr id="8" name="Content Placeholder 11"/>
          <p:cNvSpPr>
            <a:spLocks noGrp="1"/>
          </p:cNvSpPr>
          <p:nvPr>
            <p:ph sz="quarter" idx="11"/>
          </p:nvPr>
        </p:nvSpPr>
        <p:spPr>
          <a:xfrm>
            <a:off x="1080235" y="1519518"/>
            <a:ext cx="6790777" cy="870021"/>
          </a:xfrm>
        </p:spPr>
        <p:txBody>
          <a:bodyPr/>
          <a:lstStyle/>
          <a:p>
            <a:pPr marL="0" indent="0" eaLnBrk="1" hangingPunct="1">
              <a:spcBef>
                <a:spcPct val="0"/>
              </a:spcBef>
              <a:buClr>
                <a:schemeClr val="tx1"/>
              </a:buClr>
              <a:buFontTx/>
              <a:buNone/>
            </a:pPr>
            <a:r>
              <a:rPr lang="en-US" altLang="en-US" sz="2400" b="1" dirty="0">
                <a:solidFill>
                  <a:srgbClr val="3366FF"/>
                </a:solidFill>
              </a:rPr>
              <a:t>Serotonin</a:t>
            </a:r>
            <a:r>
              <a:rPr lang="en-US" altLang="en-US" sz="2400" b="1" dirty="0">
                <a:solidFill>
                  <a:srgbClr val="3333FF"/>
                </a:solidFill>
              </a:rPr>
              <a:t> </a:t>
            </a:r>
            <a:r>
              <a:rPr lang="en-US" altLang="en-US" sz="2400" b="1" dirty="0"/>
              <a:t>is synthesized from the amino acid </a:t>
            </a:r>
            <a:r>
              <a:rPr lang="en-US" altLang="en-US" sz="2400" b="1" dirty="0">
                <a:solidFill>
                  <a:srgbClr val="3366FF"/>
                </a:solidFill>
              </a:rPr>
              <a:t>tryptophan</a:t>
            </a:r>
            <a:r>
              <a:rPr lang="en-US" altLang="en-US" sz="2400" b="1" dirty="0"/>
              <a:t>.</a:t>
            </a:r>
          </a:p>
        </p:txBody>
      </p:sp>
      <p:pic>
        <p:nvPicPr>
          <p:cNvPr id="46085" name="Picture 8" descr="A reaction showing conversion of trypotophan into serotonin neurotransmitter. Serotonin plays an important role in mood, sleep, perception, and temperature 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90813"/>
            <a:ext cx="6108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34788"/>
            <a:ext cx="8229600" cy="400615"/>
          </a:xfrm>
        </p:spPr>
        <p:txBody>
          <a:bodyPr/>
          <a:lstStyle/>
          <a:p>
            <a:pPr eaLnBrk="1" hangingPunct="1"/>
            <a:r>
              <a:rPr lang="en-US" altLang="en-US" sz="3200" b="1" dirty="0"/>
              <a:t>18.8	Neurotransmitters (10)</a:t>
            </a:r>
            <a:endParaRPr lang="en-US" altLang="en-US" dirty="0">
              <a:latin typeface="Calibri" pitchFamily="34" charset="0"/>
            </a:endParaRPr>
          </a:p>
        </p:txBody>
      </p:sp>
      <p:sp>
        <p:nvSpPr>
          <p:cNvPr id="8" name="Content Placeholder 9"/>
          <p:cNvSpPr>
            <a:spLocks noGrp="1"/>
          </p:cNvSpPr>
          <p:nvPr>
            <p:ph sz="quarter" idx="10"/>
          </p:nvPr>
        </p:nvSpPr>
        <p:spPr>
          <a:xfrm>
            <a:off x="3352800" y="909918"/>
            <a:ext cx="2365710" cy="331086"/>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Serotonin</a:t>
            </a:r>
            <a:endParaRPr lang="en-GB" sz="2800" b="1" dirty="0">
              <a:solidFill>
                <a:schemeClr val="tx2"/>
              </a:solidFill>
              <a:latin typeface="+mj-lt"/>
            </a:endParaRPr>
          </a:p>
        </p:txBody>
      </p:sp>
      <p:sp>
        <p:nvSpPr>
          <p:cNvPr id="9" name="Content Placeholder 11"/>
          <p:cNvSpPr>
            <a:spLocks noGrp="1"/>
          </p:cNvSpPr>
          <p:nvPr>
            <p:ph sz="quarter" idx="11"/>
          </p:nvPr>
        </p:nvSpPr>
        <p:spPr>
          <a:xfrm>
            <a:off x="833717" y="1463675"/>
            <a:ext cx="7548283" cy="3870325"/>
          </a:xfrm>
        </p:spPr>
        <p:txBody>
          <a:bodyPr/>
          <a:lstStyle/>
          <a:p>
            <a:pPr marL="0" indent="0" defTabSz="457200" eaLnBrk="1" hangingPunct="1">
              <a:spcBef>
                <a:spcPct val="0"/>
              </a:spcBef>
              <a:spcAft>
                <a:spcPts val="3000"/>
              </a:spcAft>
              <a:buNone/>
            </a:pPr>
            <a:r>
              <a:rPr lang="en-US" altLang="en-US" sz="2400" b="1" kern="1200" dirty="0">
                <a:latin typeface="Arial" charset="0"/>
                <a:cs typeface="+mn-cs"/>
              </a:rPr>
              <a:t>Serotonin is important in mood, sleep, perception, and temperature regulation.</a:t>
            </a:r>
          </a:p>
          <a:p>
            <a:pPr marL="0" indent="0" defTabSz="457200" eaLnBrk="1" hangingPunct="1">
              <a:spcBef>
                <a:spcPct val="0"/>
              </a:spcBef>
              <a:spcAft>
                <a:spcPts val="3000"/>
              </a:spcAft>
              <a:buNone/>
            </a:pPr>
            <a:r>
              <a:rPr lang="en-US" altLang="en-US" sz="2400" b="1" dirty="0"/>
              <a:t>A deficiency of serotonin causes </a:t>
            </a:r>
            <a:r>
              <a:rPr lang="en-US" altLang="en-US" sz="2400" b="1" dirty="0">
                <a:solidFill>
                  <a:srgbClr val="3366FF"/>
                </a:solidFill>
              </a:rPr>
              <a:t>depression</a:t>
            </a:r>
            <a:r>
              <a:rPr lang="en-US" altLang="en-US" sz="2400" b="1" dirty="0"/>
              <a:t>, so many antidepressant drugs are </a:t>
            </a:r>
            <a:r>
              <a:rPr lang="en-US" altLang="en-US" sz="2400" b="1" dirty="0">
                <a:solidFill>
                  <a:srgbClr val="3366FF"/>
                </a:solidFill>
              </a:rPr>
              <a:t>selective serotonin reuptake inhibitors</a:t>
            </a:r>
            <a:r>
              <a:rPr lang="en-US" altLang="en-US" sz="2400" b="1" dirty="0">
                <a:solidFill>
                  <a:srgbClr val="3333FF"/>
                </a:solidFill>
              </a:rPr>
              <a:t> </a:t>
            </a:r>
            <a:r>
              <a:rPr lang="en-US" altLang="en-US" sz="2400" b="1" dirty="0"/>
              <a:t>(SSRIs).</a:t>
            </a:r>
          </a:p>
          <a:p>
            <a:pPr marL="0" indent="0" defTabSz="457200" eaLnBrk="1" hangingPunct="1">
              <a:spcBef>
                <a:spcPct val="0"/>
              </a:spcBef>
              <a:spcAft>
                <a:spcPts val="2300"/>
              </a:spcAft>
              <a:buNone/>
            </a:pPr>
            <a:r>
              <a:rPr lang="en-US" altLang="en-US" sz="2400" b="1" dirty="0"/>
              <a:t>The drugs inhibit the reuptake of serotonin by the presynaptic neuron, effectively </a:t>
            </a:r>
            <a:r>
              <a:rPr lang="en-US" altLang="en-US" sz="2400" b="1" dirty="0">
                <a:solidFill>
                  <a:srgbClr val="3366FF"/>
                </a:solidFill>
              </a:rPr>
              <a:t>increasing its concentration</a:t>
            </a:r>
            <a:r>
              <a:rPr lang="en-US" altLang="en-US" sz="2400" b="1"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71339" y="434788"/>
            <a:ext cx="6801323" cy="400615"/>
          </a:xfrm>
        </p:spPr>
        <p:txBody>
          <a:bodyPr/>
          <a:lstStyle/>
          <a:p>
            <a:pPr eaLnBrk="1" hangingPunct="1"/>
            <a:r>
              <a:rPr lang="en-US" altLang="en-US" sz="3200" b="1" dirty="0"/>
              <a:t>18.8	Neurotransmitters (11)</a:t>
            </a:r>
            <a:endParaRPr lang="en-US" altLang="en-US" dirty="0">
              <a:latin typeface="Calibri" pitchFamily="34" charset="0"/>
            </a:endParaRPr>
          </a:p>
        </p:txBody>
      </p:sp>
      <p:sp>
        <p:nvSpPr>
          <p:cNvPr id="7" name="Content Placeholder 9"/>
          <p:cNvSpPr>
            <a:spLocks noGrp="1"/>
          </p:cNvSpPr>
          <p:nvPr>
            <p:ph sz="quarter" idx="10"/>
          </p:nvPr>
        </p:nvSpPr>
        <p:spPr>
          <a:xfrm>
            <a:off x="3107985" y="914400"/>
            <a:ext cx="2862509" cy="331086"/>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Serotonin</a:t>
            </a:r>
            <a:endParaRPr lang="en-GB" sz="2800" b="1" dirty="0">
              <a:solidFill>
                <a:schemeClr val="tx2"/>
              </a:solidFill>
              <a:latin typeface="+mj-lt"/>
            </a:endParaRPr>
          </a:p>
        </p:txBody>
      </p:sp>
      <p:sp>
        <p:nvSpPr>
          <p:cNvPr id="8" name="Content Placeholder 11"/>
          <p:cNvSpPr>
            <a:spLocks noGrp="1"/>
          </p:cNvSpPr>
          <p:nvPr>
            <p:ph sz="quarter" idx="11"/>
          </p:nvPr>
        </p:nvSpPr>
        <p:spPr>
          <a:xfrm>
            <a:off x="1080247" y="1573306"/>
            <a:ext cx="6783851" cy="693873"/>
          </a:xfrm>
        </p:spPr>
        <p:txBody>
          <a:bodyPr anchor="ctr"/>
          <a:lstStyle/>
          <a:p>
            <a:pPr marL="0" indent="0" eaLnBrk="1" hangingPunct="1">
              <a:spcBef>
                <a:spcPct val="0"/>
              </a:spcBef>
              <a:buFontTx/>
              <a:buNone/>
            </a:pPr>
            <a:r>
              <a:rPr lang="en-US" altLang="en-US" sz="2400" b="1" dirty="0"/>
              <a:t>Examples of </a:t>
            </a:r>
            <a:r>
              <a:rPr lang="en-US" altLang="en-US" sz="2400" b="1" dirty="0">
                <a:solidFill>
                  <a:srgbClr val="3366FF"/>
                </a:solidFill>
              </a:rPr>
              <a:t>antidepressant drugs </a:t>
            </a:r>
            <a:r>
              <a:rPr lang="en-US" altLang="en-US" sz="2400" b="1" dirty="0"/>
              <a:t>are shown below:</a:t>
            </a:r>
          </a:p>
        </p:txBody>
      </p:sp>
      <p:pic>
        <p:nvPicPr>
          <p:cNvPr id="48133" name="Picture 7" descr="Fluoxetine (trade name Prozac) and sertraline (trade name Zoloft) are two common antidepressants which are also known as selective serotonin reuptake inhibitors (SSRIs). These drugs act by inhibiting the reuptake of serotonin by the presynaptic neuron, thus effectively increasing its concen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52700"/>
            <a:ext cx="7772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70647" y="416460"/>
            <a:ext cx="8229600" cy="440677"/>
          </a:xfrm>
        </p:spPr>
        <p:txBody>
          <a:bodyPr/>
          <a:lstStyle/>
          <a:p>
            <a:pPr eaLnBrk="1" hangingPunct="1"/>
            <a:r>
              <a:rPr lang="en-US" altLang="en-US" sz="3200" b="1" dirty="0"/>
              <a:t>18.8	Neurotransmitters (12)</a:t>
            </a:r>
            <a:endParaRPr lang="en-US" altLang="en-US" dirty="0">
              <a:latin typeface="Calibri" pitchFamily="34" charset="0"/>
            </a:endParaRPr>
          </a:p>
        </p:txBody>
      </p:sp>
      <p:sp>
        <p:nvSpPr>
          <p:cNvPr id="8" name="Content Placeholder 9"/>
          <p:cNvSpPr>
            <a:spLocks noGrp="1"/>
          </p:cNvSpPr>
          <p:nvPr>
            <p:ph sz="quarter" idx="10"/>
          </p:nvPr>
        </p:nvSpPr>
        <p:spPr>
          <a:xfrm>
            <a:off x="3348318" y="914401"/>
            <a:ext cx="2379369" cy="331086"/>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Serotonin</a:t>
            </a:r>
            <a:endParaRPr lang="en-GB" sz="2800" b="1" dirty="0">
              <a:solidFill>
                <a:schemeClr val="tx2"/>
              </a:solidFill>
              <a:latin typeface="+mj-lt"/>
            </a:endParaRPr>
          </a:p>
        </p:txBody>
      </p:sp>
      <p:sp>
        <p:nvSpPr>
          <p:cNvPr id="9" name="Content Placeholder 11"/>
          <p:cNvSpPr>
            <a:spLocks noGrp="1"/>
          </p:cNvSpPr>
          <p:nvPr>
            <p:ph sz="quarter" idx="11"/>
          </p:nvPr>
        </p:nvSpPr>
        <p:spPr>
          <a:xfrm>
            <a:off x="838200" y="1508125"/>
            <a:ext cx="7239000" cy="2130425"/>
          </a:xfrm>
        </p:spPr>
        <p:txBody>
          <a:bodyPr/>
          <a:lstStyle/>
          <a:p>
            <a:pPr marL="0" indent="0" eaLnBrk="1" hangingPunct="1">
              <a:spcBef>
                <a:spcPct val="0"/>
              </a:spcBef>
              <a:spcAft>
                <a:spcPts val="1700"/>
              </a:spcAft>
              <a:buNone/>
            </a:pPr>
            <a:r>
              <a:rPr lang="en-US" altLang="en-US" sz="2400" b="1" dirty="0"/>
              <a:t>Improper levels of serotonin can also cause </a:t>
            </a:r>
            <a:r>
              <a:rPr lang="en-US" altLang="en-US" sz="2400" b="1" dirty="0">
                <a:solidFill>
                  <a:srgbClr val="3366FF"/>
                </a:solidFill>
              </a:rPr>
              <a:t>migraine headaches</a:t>
            </a:r>
            <a:r>
              <a:rPr lang="en-US" altLang="en-US" sz="2400" b="1" dirty="0"/>
              <a:t>.</a:t>
            </a:r>
          </a:p>
          <a:p>
            <a:pPr marL="0" indent="0" eaLnBrk="1" hangingPunct="1">
              <a:spcBef>
                <a:spcPct val="0"/>
              </a:spcBef>
              <a:buNone/>
            </a:pPr>
            <a:r>
              <a:rPr lang="en-US" altLang="en-US" sz="2400" b="1" dirty="0"/>
              <a:t>These combine </a:t>
            </a:r>
            <a:r>
              <a:rPr lang="en-US" altLang="en-US" sz="2400" b="1" dirty="0">
                <a:solidFill>
                  <a:srgbClr val="3366FF"/>
                </a:solidFill>
              </a:rPr>
              <a:t>pain, nausea, and sensitivity to light </a:t>
            </a:r>
            <a:r>
              <a:rPr lang="en-US" altLang="en-US" sz="2400" b="1" dirty="0"/>
              <a:t>and are being combated with medicines like the ones shown below:</a:t>
            </a:r>
          </a:p>
        </p:txBody>
      </p:sp>
      <p:pic>
        <p:nvPicPr>
          <p:cNvPr id="49158" name="Picture 1" descr="Structures of sumatriptan (trade name Imitrex) and rizatriptan (trade name Maxalt). These drugs combat the pain, nausea, and light sensitivity that are associated with migraine headach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3" y="3952875"/>
            <a:ext cx="83216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480490" y="407894"/>
            <a:ext cx="6183021" cy="440677"/>
          </a:xfrm>
        </p:spPr>
        <p:txBody>
          <a:bodyPr/>
          <a:lstStyle/>
          <a:p>
            <a:pPr eaLnBrk="1" hangingPunct="1"/>
            <a:r>
              <a:rPr lang="en-US" altLang="en-US" sz="3200" b="1" dirty="0"/>
              <a:t>18.8	Neurotransmitters (13)</a:t>
            </a:r>
            <a:endParaRPr lang="en-US" altLang="en-US" dirty="0">
              <a:latin typeface="Calibri" pitchFamily="34" charset="0"/>
            </a:endParaRPr>
          </a:p>
        </p:txBody>
      </p:sp>
      <p:sp>
        <p:nvSpPr>
          <p:cNvPr id="7" name="Content Placeholder 9"/>
          <p:cNvSpPr>
            <a:spLocks noGrp="1"/>
          </p:cNvSpPr>
          <p:nvPr>
            <p:ph sz="quarter" idx="10"/>
          </p:nvPr>
        </p:nvSpPr>
        <p:spPr>
          <a:xfrm>
            <a:off x="3245224" y="890864"/>
            <a:ext cx="2602281" cy="364195"/>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Serotonin</a:t>
            </a:r>
            <a:endParaRPr lang="en-GB" sz="2800" b="1" dirty="0">
              <a:solidFill>
                <a:schemeClr val="tx2"/>
              </a:solidFill>
              <a:latin typeface="+mj-lt"/>
            </a:endParaRPr>
          </a:p>
        </p:txBody>
      </p:sp>
      <p:sp>
        <p:nvSpPr>
          <p:cNvPr id="8" name="Content Placeholder 11"/>
          <p:cNvSpPr>
            <a:spLocks noGrp="1"/>
          </p:cNvSpPr>
          <p:nvPr>
            <p:ph sz="quarter" idx="11"/>
          </p:nvPr>
        </p:nvSpPr>
        <p:spPr>
          <a:xfrm>
            <a:off x="1066800" y="1371600"/>
            <a:ext cx="7239000" cy="1246188"/>
          </a:xfrm>
        </p:spPr>
        <p:txBody>
          <a:bodyPr/>
          <a:lstStyle/>
          <a:p>
            <a:pPr marL="0" indent="0" eaLnBrk="1" hangingPunct="1">
              <a:spcBef>
                <a:spcPct val="0"/>
              </a:spcBef>
              <a:buFontTx/>
              <a:buNone/>
            </a:pPr>
            <a:r>
              <a:rPr lang="en-US" altLang="en-US" sz="2400" b="1" dirty="0"/>
              <a:t>Compounds </a:t>
            </a:r>
            <a:r>
              <a:rPr lang="en-US" altLang="en-US" sz="2400" b="1" dirty="0" err="1">
                <a:solidFill>
                  <a:srgbClr val="3366FF"/>
                </a:solidFill>
              </a:rPr>
              <a:t>bufotenin</a:t>
            </a:r>
            <a:r>
              <a:rPr lang="en-US" altLang="en-US" sz="2400" b="1" dirty="0">
                <a:solidFill>
                  <a:srgbClr val="3366FF"/>
                </a:solidFill>
              </a:rPr>
              <a:t> </a:t>
            </a:r>
            <a:r>
              <a:rPr lang="en-US" altLang="en-US" sz="2400" b="1" dirty="0"/>
              <a:t>and </a:t>
            </a:r>
            <a:r>
              <a:rPr lang="en-US" altLang="en-US" sz="2400" b="1" dirty="0">
                <a:solidFill>
                  <a:srgbClr val="3366FF"/>
                </a:solidFill>
              </a:rPr>
              <a:t>psilocin</a:t>
            </a:r>
            <a:r>
              <a:rPr lang="en-US" altLang="en-US" sz="2400" b="1" dirty="0">
                <a:solidFill>
                  <a:srgbClr val="3333FF"/>
                </a:solidFill>
              </a:rPr>
              <a:t> </a:t>
            </a:r>
            <a:r>
              <a:rPr lang="en-US" altLang="en-US" sz="2400" b="1" dirty="0"/>
              <a:t>are very similar in structure to serotonin, and they both cause intense </a:t>
            </a:r>
            <a:r>
              <a:rPr lang="en-US" altLang="en-US" sz="2400" b="1" dirty="0">
                <a:solidFill>
                  <a:srgbClr val="3366FF"/>
                </a:solidFill>
              </a:rPr>
              <a:t>hallucinations</a:t>
            </a:r>
            <a:r>
              <a:rPr lang="en-US" altLang="en-US" sz="2400" b="1" dirty="0"/>
              <a:t>.</a:t>
            </a:r>
          </a:p>
        </p:txBody>
      </p:sp>
      <p:pic>
        <p:nvPicPr>
          <p:cNvPr id="50181" name="Picture 7" descr="Images of Bufo toads and Psilocybe mushrooms. Bufotenin, isolated from Bufo toads from the Amazon jungle, and psilocin isolated from Psilocybe mushrooms, are very similar in structure to serotonin and both cause intense hallucinations."/>
          <p:cNvPicPr>
            <a:picLocks noChangeAspect="1" noChangeArrowheads="1"/>
          </p:cNvPicPr>
          <p:nvPr/>
        </p:nvPicPr>
        <p:blipFill rotWithShape="1">
          <a:blip r:embed="rId3">
            <a:extLst>
              <a:ext uri="{28A0092B-C50C-407E-A947-70E740481C1C}">
                <a14:useLocalDpi xmlns:a14="http://schemas.microsoft.com/office/drawing/2010/main" val="0"/>
              </a:ext>
            </a:extLst>
          </a:blip>
          <a:srcRect b="2055"/>
          <a:stretch/>
        </p:blipFill>
        <p:spPr bwMode="auto">
          <a:xfrm>
            <a:off x="1706563" y="2617788"/>
            <a:ext cx="5730875"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7"/>
          <p:cNvSpPr>
            <a:spLocks noGrp="1"/>
          </p:cNvSpPr>
          <p:nvPr>
            <p:ph sz="quarter" idx="14"/>
          </p:nvPr>
        </p:nvSpPr>
        <p:spPr>
          <a:xfrm>
            <a:off x="3376237" y="6240986"/>
            <a:ext cx="2303533" cy="86789"/>
          </a:xfrm>
        </p:spPr>
        <p:txBody>
          <a:bodyPr anchor="ctr"/>
          <a:lstStyle/>
          <a:p>
            <a:pPr marL="0" lvl="0" indent="0" algn="ctr">
              <a:buNone/>
            </a:pPr>
            <a:r>
              <a:rPr lang="en-US" sz="500" b="1" dirty="0" err="1"/>
              <a:t>bufo</a:t>
            </a:r>
            <a:r>
              <a:rPr lang="en-US" sz="500" b="1" dirty="0"/>
              <a:t> toad: © Daniel C. Smith; mushroom</a:t>
            </a:r>
            <a:r>
              <a:rPr lang="en-US" sz="500" b="1" dirty="0">
                <a:sym typeface="Wingdings" panose="05000000000000000000" pitchFamily="2" charset="2"/>
              </a:rPr>
              <a:t>: © IT Stock/age </a:t>
            </a:r>
            <a:r>
              <a:rPr lang="en-US" sz="500" b="1" dirty="0" err="1">
                <a:sym typeface="Wingdings" panose="05000000000000000000" pitchFamily="2" charset="2"/>
              </a:rPr>
              <a:t>fotostock</a:t>
            </a:r>
            <a:r>
              <a:rPr lang="en-US" sz="500" b="1" dirty="0">
                <a:sym typeface="Wingdings" panose="05000000000000000000" pitchFamily="2" charset="2"/>
              </a:rPr>
              <a:t> RF</a:t>
            </a:r>
            <a:r>
              <a:rPr lang="en-US" sz="500" b="1" dirty="0"/>
              <a:t> </a:t>
            </a:r>
            <a:endParaRPr lang="en-GB" sz="5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1339" y="395068"/>
            <a:ext cx="6801323" cy="484745"/>
          </a:xfrm>
        </p:spPr>
        <p:txBody>
          <a:bodyPr/>
          <a:lstStyle/>
          <a:p>
            <a:pPr eaLnBrk="1" hangingPunct="1"/>
            <a:r>
              <a:rPr lang="en-US" altLang="en-US" sz="3200" b="1" dirty="0"/>
              <a:t>18.8	Neurotransmitters (14)</a:t>
            </a:r>
            <a:endParaRPr lang="en-US" altLang="en-US" dirty="0">
              <a:latin typeface="Calibri" pitchFamily="34" charset="0"/>
            </a:endParaRPr>
          </a:p>
        </p:txBody>
      </p:sp>
      <p:sp>
        <p:nvSpPr>
          <p:cNvPr id="7" name="Content Placeholder 9"/>
          <p:cNvSpPr>
            <a:spLocks noGrp="1"/>
          </p:cNvSpPr>
          <p:nvPr>
            <p:ph sz="quarter" idx="10"/>
          </p:nvPr>
        </p:nvSpPr>
        <p:spPr>
          <a:xfrm>
            <a:off x="947145" y="926120"/>
            <a:ext cx="7206255" cy="331086"/>
          </a:xfrm>
        </p:spPr>
        <p:txBody>
          <a:bodyPr anchor="ctr"/>
          <a:lstStyle/>
          <a:p>
            <a:pPr marL="514350" lvl="0" indent="-514350" algn="ctr" eaLnBrk="1" hangingPunct="1">
              <a:spcBef>
                <a:spcPct val="0"/>
              </a:spcBef>
              <a:buFont typeface="+mj-lt"/>
              <a:buAutoNum type="alphaUcPeriod" startAt="3"/>
            </a:pPr>
            <a:r>
              <a:rPr lang="en-US" altLang="en-US" sz="2800" b="1" dirty="0">
                <a:solidFill>
                  <a:schemeClr val="tx2"/>
                </a:solidFill>
                <a:latin typeface="+mj-lt"/>
              </a:rPr>
              <a:t>Acetylcholine and Nicotine Addiction</a:t>
            </a:r>
            <a:endParaRPr lang="en-GB" sz="2800" b="1" dirty="0">
              <a:solidFill>
                <a:schemeClr val="tx2"/>
              </a:solidFill>
              <a:latin typeface="+mj-lt"/>
            </a:endParaRPr>
          </a:p>
        </p:txBody>
      </p:sp>
      <p:sp>
        <p:nvSpPr>
          <p:cNvPr id="8" name="Content Placeholder 11"/>
          <p:cNvSpPr>
            <a:spLocks noGrp="1"/>
          </p:cNvSpPr>
          <p:nvPr>
            <p:ph sz="quarter" idx="11"/>
          </p:nvPr>
        </p:nvSpPr>
        <p:spPr>
          <a:xfrm>
            <a:off x="1090881" y="1495864"/>
            <a:ext cx="7443519" cy="1143000"/>
          </a:xfrm>
        </p:spPr>
        <p:txBody>
          <a:bodyPr/>
          <a:lstStyle/>
          <a:p>
            <a:pPr marL="0" indent="0" eaLnBrk="1" hangingPunct="1">
              <a:spcBef>
                <a:spcPct val="0"/>
              </a:spcBef>
              <a:buClr>
                <a:schemeClr val="tx1"/>
              </a:buClr>
              <a:buFontTx/>
              <a:buNone/>
            </a:pPr>
            <a:r>
              <a:rPr lang="en-US" altLang="en-US" sz="2400" b="1" dirty="0">
                <a:solidFill>
                  <a:srgbClr val="3366FF"/>
                </a:solidFill>
              </a:rPr>
              <a:t>Acetylcholine</a:t>
            </a:r>
            <a:r>
              <a:rPr lang="en-US" altLang="en-US" sz="2400" b="1" dirty="0">
                <a:solidFill>
                  <a:srgbClr val="3333FF"/>
                </a:solidFill>
              </a:rPr>
              <a:t> </a:t>
            </a:r>
            <a:r>
              <a:rPr lang="en-US" altLang="en-US" sz="2400" b="1" dirty="0"/>
              <a:t>is a quaternary ammonium ion that serves as a neurotransmitter between </a:t>
            </a:r>
            <a:r>
              <a:rPr lang="en-US" altLang="en-US" sz="2400" b="1" dirty="0">
                <a:solidFill>
                  <a:srgbClr val="3366FF"/>
                </a:solidFill>
              </a:rPr>
              <a:t>neurons and muscle cells</a:t>
            </a:r>
            <a:r>
              <a:rPr lang="en-US" altLang="en-US" sz="2400" b="1" dirty="0"/>
              <a:t>.</a:t>
            </a:r>
          </a:p>
        </p:txBody>
      </p:sp>
      <p:pic>
        <p:nvPicPr>
          <p:cNvPr id="51205" name="Picture 1" descr="Structures of acetylcholine (quaternary ammonium ion) and nicot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422650"/>
            <a:ext cx="76136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5103"/>
            <a:ext cx="8229600" cy="645195"/>
          </a:xfrm>
        </p:spPr>
        <p:txBody>
          <a:bodyPr/>
          <a:lstStyle/>
          <a:p>
            <a:pPr eaLnBrk="1" hangingPunct="1"/>
            <a:r>
              <a:rPr lang="en-US" altLang="en-US" sz="3200" b="1" dirty="0"/>
              <a:t>18.1	Structure and Bonding (4)</a:t>
            </a:r>
            <a:endParaRPr lang="en-US" altLang="en-US" dirty="0">
              <a:latin typeface="Calibri" pitchFamily="34" charset="0"/>
            </a:endParaRPr>
          </a:p>
        </p:txBody>
      </p:sp>
      <p:sp>
        <p:nvSpPr>
          <p:cNvPr id="6" name="Content Placeholder 9"/>
          <p:cNvSpPr>
            <a:spLocks noGrp="1"/>
          </p:cNvSpPr>
          <p:nvPr>
            <p:ph sz="quarter" idx="10"/>
          </p:nvPr>
        </p:nvSpPr>
        <p:spPr>
          <a:xfrm>
            <a:off x="838200" y="1149925"/>
            <a:ext cx="7315200" cy="858753"/>
          </a:xfrm>
        </p:spPr>
        <p:txBody>
          <a:bodyPr/>
          <a:lstStyle/>
          <a:p>
            <a:pPr marL="0" indent="0" eaLnBrk="1" hangingPunct="1">
              <a:spcBef>
                <a:spcPct val="0"/>
              </a:spcBef>
              <a:buNone/>
            </a:pPr>
            <a:r>
              <a:rPr lang="en-US" altLang="en-US" sz="2400" b="1" dirty="0"/>
              <a:t>The amine N atom can also be part of a ring in a </a:t>
            </a:r>
            <a:r>
              <a:rPr lang="en-US" altLang="en-US" sz="2400" b="1" dirty="0" err="1">
                <a:solidFill>
                  <a:srgbClr val="3366FF"/>
                </a:solidFill>
              </a:rPr>
              <a:t>heterocycle</a:t>
            </a:r>
            <a:r>
              <a:rPr lang="en-US" altLang="en-US" sz="2400" b="1" dirty="0"/>
              <a:t>.</a:t>
            </a:r>
          </a:p>
        </p:txBody>
      </p:sp>
      <p:pic>
        <p:nvPicPr>
          <p:cNvPr id="6149" name="Picture 7" descr="Images of pepper and hemlock plants: piperidine, one compound isolated from black pepper, and coniine, the poisonous principle of hemlock, both contain a nitrogen atom in a six-membered ring."/>
          <p:cNvPicPr>
            <a:picLocks noChangeAspect="1" noChangeArrowheads="1"/>
          </p:cNvPicPr>
          <p:nvPr/>
        </p:nvPicPr>
        <p:blipFill rotWithShape="1">
          <a:blip r:embed="rId3">
            <a:extLst>
              <a:ext uri="{28A0092B-C50C-407E-A947-70E740481C1C}">
                <a14:useLocalDpi xmlns:a14="http://schemas.microsoft.com/office/drawing/2010/main" val="0"/>
              </a:ext>
            </a:extLst>
          </a:blip>
          <a:srcRect b="2380"/>
          <a:stretch/>
        </p:blipFill>
        <p:spPr bwMode="auto">
          <a:xfrm>
            <a:off x="838200" y="2047875"/>
            <a:ext cx="7467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1"/>
          <p:cNvSpPr>
            <a:spLocks noGrp="1"/>
          </p:cNvSpPr>
          <p:nvPr>
            <p:ph sz="quarter" idx="11"/>
          </p:nvPr>
        </p:nvSpPr>
        <p:spPr>
          <a:xfrm>
            <a:off x="3012594" y="6464300"/>
            <a:ext cx="3223583" cy="129265"/>
          </a:xfrm>
        </p:spPr>
        <p:txBody>
          <a:bodyPr anchor="ctr"/>
          <a:lstStyle/>
          <a:p>
            <a:pPr marL="0" lvl="0" indent="0" algn="ctr">
              <a:buNone/>
            </a:pPr>
            <a:r>
              <a:rPr lang="en-US" sz="650" dirty="0"/>
              <a:t>pepper plant: © Maximillian </a:t>
            </a:r>
            <a:r>
              <a:rPr lang="en-US" sz="650" dirty="0" err="1"/>
              <a:t>Weinzierl</a:t>
            </a:r>
            <a:r>
              <a:rPr lang="en-US" sz="650" dirty="0"/>
              <a:t>/</a:t>
            </a:r>
            <a:r>
              <a:rPr lang="en-US" sz="650" dirty="0" err="1"/>
              <a:t>Alamy</a:t>
            </a:r>
            <a:r>
              <a:rPr lang="en-US" sz="650" dirty="0"/>
              <a:t>; hemlock: © D. Hurst/</a:t>
            </a:r>
            <a:r>
              <a:rPr lang="en-US" sz="650" dirty="0" err="1"/>
              <a:t>Alamy</a:t>
            </a:r>
            <a:r>
              <a:rPr lang="en-US" sz="650" dirty="0"/>
              <a:t> RF</a:t>
            </a:r>
            <a:endParaRPr lang="en-GB" sz="6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71339" y="470647"/>
            <a:ext cx="6801323" cy="364195"/>
          </a:xfrm>
        </p:spPr>
        <p:txBody>
          <a:bodyPr/>
          <a:lstStyle/>
          <a:p>
            <a:pPr eaLnBrk="1" hangingPunct="1"/>
            <a:r>
              <a:rPr lang="en-US" altLang="en-US" sz="3200" b="1" dirty="0"/>
              <a:t>18.8	Neurotransmitters (15)</a:t>
            </a:r>
            <a:endParaRPr lang="en-US" altLang="en-US" sz="4000" dirty="0">
              <a:latin typeface="Calibri" pitchFamily="34" charset="0"/>
            </a:endParaRPr>
          </a:p>
        </p:txBody>
      </p:sp>
      <p:sp>
        <p:nvSpPr>
          <p:cNvPr id="11" name="Content Placeholder 9"/>
          <p:cNvSpPr>
            <a:spLocks noGrp="1"/>
          </p:cNvSpPr>
          <p:nvPr>
            <p:ph sz="quarter" idx="10"/>
          </p:nvPr>
        </p:nvSpPr>
        <p:spPr>
          <a:xfrm>
            <a:off x="927847" y="847165"/>
            <a:ext cx="7239000" cy="443222"/>
          </a:xfrm>
        </p:spPr>
        <p:txBody>
          <a:bodyPr anchor="ctr"/>
          <a:lstStyle/>
          <a:p>
            <a:pPr marL="514350" lvl="0" indent="-514350" algn="ctr" eaLnBrk="1" hangingPunct="1">
              <a:spcBef>
                <a:spcPct val="0"/>
              </a:spcBef>
              <a:buFont typeface="+mj-lt"/>
              <a:buAutoNum type="alphaUcPeriod" startAt="3"/>
            </a:pPr>
            <a:r>
              <a:rPr lang="en-US" altLang="en-US" sz="2800" b="1" dirty="0">
                <a:solidFill>
                  <a:schemeClr val="tx2"/>
                </a:solidFill>
                <a:latin typeface="+mj-lt"/>
              </a:rPr>
              <a:t>Acetylcholine and Nicotine Addiction</a:t>
            </a:r>
            <a:endParaRPr lang="en-GB" sz="2800" b="1" dirty="0">
              <a:solidFill>
                <a:schemeClr val="tx2"/>
              </a:solidFill>
              <a:latin typeface="+mj-lt"/>
            </a:endParaRPr>
          </a:p>
        </p:txBody>
      </p:sp>
      <p:sp>
        <p:nvSpPr>
          <p:cNvPr id="12" name="Content Placeholder 11"/>
          <p:cNvSpPr>
            <a:spLocks noGrp="1"/>
          </p:cNvSpPr>
          <p:nvPr>
            <p:ph sz="quarter" idx="11"/>
          </p:nvPr>
        </p:nvSpPr>
        <p:spPr>
          <a:xfrm>
            <a:off x="757517" y="1461248"/>
            <a:ext cx="7700684" cy="5015752"/>
          </a:xfrm>
        </p:spPr>
        <p:txBody>
          <a:bodyPr/>
          <a:lstStyle/>
          <a:p>
            <a:pPr marL="0" indent="0" eaLnBrk="1" hangingPunct="1">
              <a:spcBef>
                <a:spcPct val="0"/>
              </a:spcBef>
              <a:spcAft>
                <a:spcPts val="3000"/>
              </a:spcAft>
              <a:buNone/>
            </a:pPr>
            <a:r>
              <a:rPr lang="en-US" altLang="en-US" sz="2400" b="1" dirty="0"/>
              <a:t>At low concentrations, </a:t>
            </a:r>
            <a:r>
              <a:rPr lang="en-US" altLang="en-US" sz="2400" b="1" dirty="0">
                <a:solidFill>
                  <a:srgbClr val="3366FF"/>
                </a:solidFill>
              </a:rPr>
              <a:t>nicotine </a:t>
            </a:r>
            <a:r>
              <a:rPr lang="en-US" altLang="en-US" sz="2400" b="1" dirty="0"/>
              <a:t>binds to acetyl-choline receptors, resulting in feelings of</a:t>
            </a:r>
            <a:r>
              <a:rPr lang="en-US" altLang="en-US" sz="2400" b="1" dirty="0">
                <a:solidFill>
                  <a:srgbClr val="3333FF"/>
                </a:solidFill>
              </a:rPr>
              <a:t> </a:t>
            </a:r>
            <a:r>
              <a:rPr lang="en-US" altLang="en-US" sz="2400" b="1" dirty="0">
                <a:solidFill>
                  <a:srgbClr val="3366FF"/>
                </a:solidFill>
              </a:rPr>
              <a:t>wellbeing and alertness</a:t>
            </a:r>
            <a:r>
              <a:rPr lang="en-US" altLang="en-US" sz="2400" b="1" dirty="0"/>
              <a:t>.</a:t>
            </a:r>
          </a:p>
          <a:p>
            <a:pPr marL="0" indent="0" eaLnBrk="1" hangingPunct="1">
              <a:spcBef>
                <a:spcPct val="0"/>
              </a:spcBef>
              <a:spcAft>
                <a:spcPts val="3000"/>
              </a:spcAft>
              <a:buNone/>
            </a:pPr>
            <a:r>
              <a:rPr lang="en-US" altLang="en-US" sz="2400" b="1" dirty="0"/>
              <a:t>This triggers other nerve cells to release </a:t>
            </a:r>
            <a:r>
              <a:rPr lang="en-US" altLang="en-US" sz="2400" b="1" dirty="0">
                <a:solidFill>
                  <a:srgbClr val="3366FF"/>
                </a:solidFill>
              </a:rPr>
              <a:t>dopamine</a:t>
            </a:r>
            <a:r>
              <a:rPr lang="en-US" altLang="en-US" sz="2400" b="1" dirty="0"/>
              <a:t>, which increases the pleasure sensation.</a:t>
            </a:r>
          </a:p>
          <a:p>
            <a:pPr marL="0" indent="0" eaLnBrk="1" hangingPunct="1">
              <a:spcBef>
                <a:spcPct val="0"/>
              </a:spcBef>
              <a:spcAft>
                <a:spcPts val="3000"/>
              </a:spcAft>
              <a:buNone/>
            </a:pPr>
            <a:r>
              <a:rPr lang="en-US" altLang="en-US" sz="2400" b="1" dirty="0"/>
              <a:t>A person becomes </a:t>
            </a:r>
            <a:r>
              <a:rPr lang="en-US" altLang="en-US" sz="2400" b="1" dirty="0">
                <a:solidFill>
                  <a:srgbClr val="3366FF"/>
                </a:solidFill>
              </a:rPr>
              <a:t>addicted</a:t>
            </a:r>
            <a:r>
              <a:rPr lang="en-US" altLang="en-US" sz="2400" b="1" dirty="0">
                <a:solidFill>
                  <a:srgbClr val="3333FF"/>
                </a:solidFill>
              </a:rPr>
              <a:t> </a:t>
            </a:r>
            <a:r>
              <a:rPr lang="en-US" altLang="en-US" sz="2400" b="1" dirty="0"/>
              <a:t>to the pleasure sensation gained from taking in nicotine.</a:t>
            </a:r>
          </a:p>
          <a:p>
            <a:pPr marL="0" indent="0" eaLnBrk="1" hangingPunct="1">
              <a:spcBef>
                <a:spcPct val="0"/>
              </a:spcBef>
              <a:spcAft>
                <a:spcPts val="2000"/>
              </a:spcAft>
              <a:buNone/>
            </a:pPr>
            <a:r>
              <a:rPr lang="en-US" altLang="en-US" sz="2400" b="1" dirty="0"/>
              <a:t>As the dopamine receptors deplete over time, a person will </a:t>
            </a:r>
            <a:r>
              <a:rPr lang="en-US" altLang="en-US" sz="2400" b="1" dirty="0">
                <a:solidFill>
                  <a:srgbClr val="3366FF"/>
                </a:solidFill>
              </a:rPr>
              <a:t>crave more nicotine </a:t>
            </a:r>
            <a:r>
              <a:rPr lang="en-US" altLang="en-US" sz="2400" b="1" dirty="0"/>
              <a:t>to reproduce the </a:t>
            </a:r>
            <a:r>
              <a:rPr lang="ja-JP" altLang="en-US" sz="2400" b="1" dirty="0"/>
              <a:t>“</a:t>
            </a:r>
            <a:r>
              <a:rPr lang="en-US" altLang="ja-JP" sz="2400" b="1" dirty="0"/>
              <a:t>high</a:t>
            </a:r>
            <a:r>
              <a:rPr lang="ja-JP" altLang="en-US" sz="2400" b="1" dirty="0"/>
              <a:t>”</a:t>
            </a:r>
            <a:r>
              <a:rPr lang="en-US" altLang="ja-JP" sz="2400" b="1" dirty="0"/>
              <a:t> feelings.</a:t>
            </a:r>
            <a:endParaRPr lang="en-US" altLang="en-US" sz="2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z="3200" b="1" dirty="0"/>
              <a:t>18.9	Focus on the Human Body</a:t>
            </a:r>
            <a:br>
              <a:rPr lang="en-US" altLang="en-US" dirty="0">
                <a:latin typeface="Calibri" pitchFamily="34" charset="0"/>
              </a:rPr>
            </a:br>
            <a:r>
              <a:rPr lang="en-US" altLang="en-US" sz="2800" b="1" dirty="0"/>
              <a:t>Epinephrine and Related Compounds (1)</a:t>
            </a:r>
            <a:endParaRPr lang="en-US" altLang="en-US" dirty="0">
              <a:latin typeface="Calibri" pitchFamily="34" charset="0"/>
            </a:endParaRPr>
          </a:p>
        </p:txBody>
      </p:sp>
      <p:sp>
        <p:nvSpPr>
          <p:cNvPr id="9" name="Content Placeholder 11"/>
          <p:cNvSpPr>
            <a:spLocks noGrp="1"/>
          </p:cNvSpPr>
          <p:nvPr>
            <p:ph sz="quarter" idx="11"/>
          </p:nvPr>
        </p:nvSpPr>
        <p:spPr>
          <a:xfrm>
            <a:off x="770964" y="1511767"/>
            <a:ext cx="7687235" cy="2145833"/>
          </a:xfrm>
        </p:spPr>
        <p:txBody>
          <a:bodyPr/>
          <a:lstStyle/>
          <a:p>
            <a:pPr marL="0" indent="0" eaLnBrk="1" hangingPunct="1">
              <a:spcBef>
                <a:spcPct val="0"/>
              </a:spcBef>
              <a:spcAft>
                <a:spcPts val="1500"/>
              </a:spcAft>
              <a:buNone/>
            </a:pPr>
            <a:r>
              <a:rPr lang="en-US" altLang="en-US" sz="2400" b="1" dirty="0"/>
              <a:t>A </a:t>
            </a:r>
            <a:r>
              <a:rPr lang="en-US" altLang="en-US" sz="2400" b="1" dirty="0">
                <a:solidFill>
                  <a:srgbClr val="3366FF"/>
                </a:solidFill>
              </a:rPr>
              <a:t>hormone</a:t>
            </a:r>
            <a:r>
              <a:rPr lang="en-US" altLang="en-US" sz="2400" b="1" dirty="0">
                <a:solidFill>
                  <a:srgbClr val="3333FF"/>
                </a:solidFill>
              </a:rPr>
              <a:t> </a:t>
            </a:r>
            <a:r>
              <a:rPr lang="en-US" altLang="en-US" sz="2400" b="1" dirty="0"/>
              <a:t>is a compound produced by an </a:t>
            </a:r>
            <a:r>
              <a:rPr lang="en-US" altLang="en-US" sz="2400" b="1" dirty="0">
                <a:solidFill>
                  <a:srgbClr val="3366FF"/>
                </a:solidFill>
              </a:rPr>
              <a:t>endocrine gland</a:t>
            </a:r>
            <a:r>
              <a:rPr lang="en-US" altLang="en-US" sz="2400" b="1" dirty="0"/>
              <a:t>, which travels through the bloodstream to a target tissue or organ.</a:t>
            </a:r>
          </a:p>
          <a:p>
            <a:pPr marL="0" indent="0" eaLnBrk="1" hangingPunct="1">
              <a:spcBef>
                <a:spcPct val="0"/>
              </a:spcBef>
              <a:spcAft>
                <a:spcPts val="1500"/>
              </a:spcAft>
              <a:buClr>
                <a:schemeClr val="tx1"/>
              </a:buClr>
              <a:buNone/>
            </a:pPr>
            <a:r>
              <a:rPr lang="en-US" altLang="en-US" sz="2400" b="1" dirty="0">
                <a:solidFill>
                  <a:srgbClr val="3366FF"/>
                </a:solidFill>
              </a:rPr>
              <a:t>Epinephrine</a:t>
            </a:r>
            <a:r>
              <a:rPr lang="en-US" altLang="en-US" sz="2400" b="1" dirty="0">
                <a:solidFill>
                  <a:srgbClr val="3333FF"/>
                </a:solidFill>
              </a:rPr>
              <a:t> </a:t>
            </a:r>
            <a:r>
              <a:rPr lang="en-US" altLang="en-US" sz="2400" b="1" dirty="0"/>
              <a:t>(adrenaline) is a hormone made from norepinephrine, the neurotransmitter.</a:t>
            </a:r>
          </a:p>
        </p:txBody>
      </p:sp>
      <p:pic>
        <p:nvPicPr>
          <p:cNvPr id="53254" name="Picture 10" descr="Epinephrine, or adrenaline as it is commonly called, is a hormone synthesized in the adrenal glands from norepinephrine (noradrena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70469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3200" b="1" dirty="0"/>
              <a:t>18.9	Focus on the Human Body</a:t>
            </a:r>
            <a:br>
              <a:rPr lang="en-US" altLang="en-US" sz="3200" dirty="0">
                <a:latin typeface="Calibri" pitchFamily="34" charset="0"/>
              </a:rPr>
            </a:br>
            <a:r>
              <a:rPr lang="en-US" altLang="en-US" sz="2800" b="1" dirty="0"/>
              <a:t>Epinephrine and Related Compounds (2)</a:t>
            </a:r>
            <a:endParaRPr lang="en-US" altLang="en-US" sz="2800" dirty="0">
              <a:latin typeface="Calibri" pitchFamily="34" charset="0"/>
            </a:endParaRPr>
          </a:p>
        </p:txBody>
      </p:sp>
      <p:sp>
        <p:nvSpPr>
          <p:cNvPr id="8" name="Content Placeholder 9"/>
          <p:cNvSpPr>
            <a:spLocks noGrp="1"/>
          </p:cNvSpPr>
          <p:nvPr>
            <p:ph sz="quarter" idx="10"/>
          </p:nvPr>
        </p:nvSpPr>
        <p:spPr>
          <a:xfrm>
            <a:off x="777875" y="1508125"/>
            <a:ext cx="7451726" cy="4656138"/>
          </a:xfrm>
        </p:spPr>
        <p:txBody>
          <a:bodyPr/>
          <a:lstStyle/>
          <a:p>
            <a:pPr marL="0" indent="0" eaLnBrk="1" hangingPunct="1">
              <a:spcBef>
                <a:spcPct val="0"/>
              </a:spcBef>
              <a:spcAft>
                <a:spcPts val="3000"/>
              </a:spcAft>
              <a:buClr>
                <a:schemeClr val="tx1"/>
              </a:buClr>
              <a:buNone/>
            </a:pPr>
            <a:r>
              <a:rPr lang="en-US" altLang="en-US" sz="2400" b="1" dirty="0">
                <a:solidFill>
                  <a:srgbClr val="3366FF"/>
                </a:solidFill>
              </a:rPr>
              <a:t>Danger or emotional stress </a:t>
            </a:r>
            <a:r>
              <a:rPr lang="en-US" altLang="en-US" sz="2400" b="1" dirty="0"/>
              <a:t>causes the formation of epinephrine.</a:t>
            </a:r>
          </a:p>
          <a:p>
            <a:pPr marL="0" indent="0" eaLnBrk="1" hangingPunct="1">
              <a:spcBef>
                <a:spcPct val="0"/>
              </a:spcBef>
              <a:spcAft>
                <a:spcPts val="3300"/>
              </a:spcAft>
              <a:buClr>
                <a:schemeClr val="tx1"/>
              </a:buClr>
              <a:buNone/>
            </a:pPr>
            <a:r>
              <a:rPr lang="en-US" altLang="en-US" sz="2400" b="1" dirty="0"/>
              <a:t>The body will metabolize stored carbohydrates to form glucose, which is further metabolized to provide an </a:t>
            </a:r>
            <a:r>
              <a:rPr lang="en-US" altLang="en-US" sz="2400" b="1" dirty="0">
                <a:solidFill>
                  <a:srgbClr val="3366FF"/>
                </a:solidFill>
              </a:rPr>
              <a:t>energy boost</a:t>
            </a:r>
            <a:r>
              <a:rPr lang="en-US" altLang="en-US" sz="2400" b="1" dirty="0"/>
              <a:t>.</a:t>
            </a:r>
          </a:p>
          <a:p>
            <a:pPr marL="0" indent="0" eaLnBrk="1" hangingPunct="1">
              <a:spcBef>
                <a:spcPct val="0"/>
              </a:spcBef>
              <a:spcAft>
                <a:spcPts val="3300"/>
              </a:spcAft>
              <a:buClr>
                <a:schemeClr val="tx1"/>
              </a:buClr>
              <a:buNone/>
            </a:pPr>
            <a:r>
              <a:rPr lang="en-US" altLang="en-US" sz="2400" b="1" dirty="0"/>
              <a:t>The heart rate increases and lung passages are dilated.</a:t>
            </a:r>
          </a:p>
          <a:p>
            <a:pPr marL="0" indent="0" eaLnBrk="1" hangingPunct="1">
              <a:spcBef>
                <a:spcPct val="0"/>
              </a:spcBef>
              <a:spcAft>
                <a:spcPts val="3000"/>
              </a:spcAft>
              <a:buClr>
                <a:schemeClr val="tx1"/>
              </a:buClr>
              <a:buNone/>
            </a:pPr>
            <a:r>
              <a:rPr lang="en-US" altLang="en-US" sz="2400" b="1" dirty="0"/>
              <a:t>This effect is known as a </a:t>
            </a:r>
            <a:r>
              <a:rPr lang="ja-JP" altLang="en-US" sz="2400" b="1" dirty="0"/>
              <a:t>“</a:t>
            </a:r>
            <a:r>
              <a:rPr lang="en-US" altLang="ja-JP" sz="2400" b="1" dirty="0">
                <a:solidFill>
                  <a:srgbClr val="3366FF"/>
                </a:solidFill>
              </a:rPr>
              <a:t>rush of adrenaline</a:t>
            </a:r>
            <a:r>
              <a:rPr lang="ja-JP" altLang="en-US" sz="2400" b="1" dirty="0"/>
              <a:t>”</a:t>
            </a:r>
            <a:r>
              <a:rPr lang="en-US" altLang="ja-JP" sz="2400" b="1" dirty="0"/>
              <a:t> or </a:t>
            </a:r>
            <a:r>
              <a:rPr lang="ja-JP" altLang="en-US" sz="2400" b="1" dirty="0"/>
              <a:t>“</a:t>
            </a:r>
            <a:r>
              <a:rPr lang="en-US" altLang="ja-JP" sz="2400" b="1" dirty="0">
                <a:solidFill>
                  <a:srgbClr val="3366FF"/>
                </a:solidFill>
              </a:rPr>
              <a:t>fight or flight</a:t>
            </a:r>
            <a:r>
              <a:rPr lang="ja-JP" altLang="en-US" sz="2400" b="1" dirty="0"/>
              <a:t>”</a:t>
            </a:r>
            <a:r>
              <a:rPr lang="en-US" altLang="ja-JP" sz="2400" b="1" dirty="0"/>
              <a:t> response.</a:t>
            </a:r>
            <a:endParaRPr lang="en-US" altLang="en-US"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z="3200" b="1" dirty="0"/>
              <a:t>18.9	Focus on the Human Body</a:t>
            </a:r>
            <a:br>
              <a:rPr lang="en-US" altLang="en-US" sz="3200" dirty="0">
                <a:latin typeface="Calibri" pitchFamily="34" charset="0"/>
              </a:rPr>
            </a:br>
            <a:r>
              <a:rPr lang="en-US" altLang="en-US" sz="2800" b="1" dirty="0"/>
              <a:t>Epinephrine and Related Compounds (3)</a:t>
            </a:r>
            <a:endParaRPr lang="en-US" altLang="en-US" sz="2800" dirty="0">
              <a:latin typeface="Calibri" pitchFamily="34" charset="0"/>
            </a:endParaRPr>
          </a:p>
        </p:txBody>
      </p:sp>
      <p:pic>
        <p:nvPicPr>
          <p:cNvPr id="55300" name="Picture 6" descr="Schematic diagram to illustrate how epinephrine works in the body: When an individual senses danger or is confronted by stress, the hypothalamus region of the brain signals the adrenal glands to synthesize and release epinephrine, which enters the bloodstream and then stimulates a response in many organs . Stored carbohydrates are metabolized in the liver to form glucose, which is further metabolized to provide an energy boost. Heart rate and blood pressure increase, and lung passages are dilated. These physiological changes are commonly referred to as a “rush of adrenaline,” and they prepare an individual for “fight or 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1654175"/>
            <a:ext cx="49212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16859"/>
            <a:ext cx="8229600" cy="440677"/>
          </a:xfrm>
        </p:spPr>
        <p:txBody>
          <a:bodyPr/>
          <a:lstStyle/>
          <a:p>
            <a:pPr eaLnBrk="1" hangingPunct="1"/>
            <a:r>
              <a:rPr lang="en-US" altLang="en-US" sz="3200" b="1" dirty="0"/>
              <a:t>18.9	Focus on the Human Body (1)</a:t>
            </a:r>
            <a:endParaRPr lang="en-US" altLang="en-US" sz="2800" dirty="0">
              <a:latin typeface="Calibri" pitchFamily="34" charset="0"/>
            </a:endParaRPr>
          </a:p>
        </p:txBody>
      </p:sp>
      <p:sp>
        <p:nvSpPr>
          <p:cNvPr id="7" name="Content Placeholder 8"/>
          <p:cNvSpPr>
            <a:spLocks noGrp="1"/>
          </p:cNvSpPr>
          <p:nvPr>
            <p:ph sz="quarter" idx="19"/>
          </p:nvPr>
        </p:nvSpPr>
        <p:spPr>
          <a:xfrm>
            <a:off x="1308223" y="815789"/>
            <a:ext cx="6482106" cy="551861"/>
          </a:xfrm>
        </p:spPr>
        <p:txBody>
          <a:bodyPr/>
          <a:lstStyle/>
          <a:p>
            <a:pPr marL="514350" lvl="0" indent="-514350">
              <a:buFont typeface="+mj-lt"/>
              <a:buAutoNum type="alphaUcPeriod"/>
            </a:pPr>
            <a:r>
              <a:rPr lang="en-US" altLang="en-US" sz="2800" b="1" dirty="0">
                <a:solidFill>
                  <a:schemeClr val="tx2"/>
                </a:solidFill>
                <a:latin typeface="+mj-lt"/>
              </a:rPr>
              <a:t>Derivatives of 2-Phenylethylamine</a:t>
            </a:r>
            <a:endParaRPr lang="en-GB" sz="2800" b="1" dirty="0">
              <a:solidFill>
                <a:schemeClr val="tx2"/>
              </a:solidFill>
              <a:latin typeface="+mj-lt"/>
            </a:endParaRPr>
          </a:p>
        </p:txBody>
      </p:sp>
      <p:sp>
        <p:nvSpPr>
          <p:cNvPr id="6" name="Content Placeholder 9"/>
          <p:cNvSpPr>
            <a:spLocks noGrp="1"/>
          </p:cNvSpPr>
          <p:nvPr>
            <p:ph sz="quarter" idx="10"/>
          </p:nvPr>
        </p:nvSpPr>
        <p:spPr>
          <a:xfrm>
            <a:off x="802341" y="1685365"/>
            <a:ext cx="7883193" cy="839621"/>
          </a:xfrm>
        </p:spPr>
        <p:txBody>
          <a:bodyPr/>
          <a:lstStyle/>
          <a:p>
            <a:pPr marL="0" indent="0" eaLnBrk="1" hangingPunct="1">
              <a:spcBef>
                <a:spcPct val="0"/>
              </a:spcBef>
              <a:buClr>
                <a:schemeClr val="tx1"/>
              </a:buClr>
              <a:buFontTx/>
              <a:buNone/>
            </a:pPr>
            <a:r>
              <a:rPr lang="en-US" altLang="en-US" sz="2400" b="1" dirty="0"/>
              <a:t>A large number of physiologically active compounds are derived from </a:t>
            </a:r>
            <a:r>
              <a:rPr lang="en-US" altLang="en-US" sz="2400" b="1" dirty="0">
                <a:solidFill>
                  <a:srgbClr val="3366FF"/>
                </a:solidFill>
              </a:rPr>
              <a:t>2-phenylethylamine</a:t>
            </a:r>
            <a:r>
              <a:rPr lang="en-US" altLang="en-US" sz="2400" b="1" dirty="0"/>
              <a:t>:</a:t>
            </a:r>
          </a:p>
        </p:txBody>
      </p:sp>
      <p:pic>
        <p:nvPicPr>
          <p:cNvPr id="56325" name="Picture 6" descr="Structure of 2-phenylethylamine, C6H5CH2CH2NH2 and a compound with the same structural unit: a benzene ring bonded to a two-carbon chain that is bonded to a nitrogen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79750"/>
            <a:ext cx="7162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30306"/>
            <a:ext cx="8229600" cy="400615"/>
          </a:xfrm>
        </p:spPr>
        <p:txBody>
          <a:bodyPr/>
          <a:lstStyle/>
          <a:p>
            <a:pPr eaLnBrk="1" hangingPunct="1"/>
            <a:r>
              <a:rPr lang="en-US" altLang="en-US" sz="3200" b="1" dirty="0"/>
              <a:t>18.9	Focus on the Human Body (2)</a:t>
            </a:r>
            <a:endParaRPr lang="en-US" altLang="en-US" sz="2800" dirty="0">
              <a:latin typeface="Calibri" pitchFamily="34" charset="0"/>
            </a:endParaRPr>
          </a:p>
        </p:txBody>
      </p:sp>
      <p:sp>
        <p:nvSpPr>
          <p:cNvPr id="6" name="Content Placeholder 8"/>
          <p:cNvSpPr>
            <a:spLocks noGrp="1"/>
          </p:cNvSpPr>
          <p:nvPr>
            <p:ph sz="quarter" idx="19"/>
          </p:nvPr>
        </p:nvSpPr>
        <p:spPr>
          <a:xfrm>
            <a:off x="1307305" y="811307"/>
            <a:ext cx="6532330" cy="503802"/>
          </a:xfrm>
        </p:spPr>
        <p:txBody>
          <a:bodyPr/>
          <a:lstStyle/>
          <a:p>
            <a:pPr marL="514350" lvl="0" indent="-514350">
              <a:buFont typeface="+mj-lt"/>
              <a:buAutoNum type="alphaUcPeriod"/>
            </a:pPr>
            <a:r>
              <a:rPr lang="en-US" altLang="en-US" sz="2800" b="1" dirty="0">
                <a:solidFill>
                  <a:schemeClr val="tx2"/>
                </a:solidFill>
                <a:latin typeface="+mj-lt"/>
              </a:rPr>
              <a:t>Derivatives of 2-Phenylethylamine</a:t>
            </a:r>
            <a:endParaRPr lang="en-GB" sz="2800" b="1" dirty="0">
              <a:solidFill>
                <a:schemeClr val="tx2"/>
              </a:solidFill>
              <a:latin typeface="+mj-lt"/>
            </a:endParaRPr>
          </a:p>
        </p:txBody>
      </p:sp>
      <p:sp>
        <p:nvSpPr>
          <p:cNvPr id="7" name="Content Placeholder 9"/>
          <p:cNvSpPr>
            <a:spLocks noGrp="1"/>
          </p:cNvSpPr>
          <p:nvPr>
            <p:ph sz="quarter" idx="10"/>
          </p:nvPr>
        </p:nvSpPr>
        <p:spPr>
          <a:xfrm>
            <a:off x="837090" y="1693863"/>
            <a:ext cx="7544909" cy="2649537"/>
          </a:xfrm>
        </p:spPr>
        <p:txBody>
          <a:bodyPr/>
          <a:lstStyle/>
          <a:p>
            <a:pPr marL="0" indent="0" eaLnBrk="1" hangingPunct="1">
              <a:spcBef>
                <a:spcPct val="0"/>
              </a:spcBef>
              <a:spcAft>
                <a:spcPts val="2000"/>
              </a:spcAft>
              <a:buClr>
                <a:schemeClr val="tx1"/>
              </a:buClr>
              <a:buNone/>
            </a:pPr>
            <a:r>
              <a:rPr lang="en-US" altLang="en-US" sz="2400" b="1" dirty="0">
                <a:solidFill>
                  <a:srgbClr val="3366FF"/>
                </a:solidFill>
              </a:rPr>
              <a:t>Amphetamine</a:t>
            </a:r>
            <a:r>
              <a:rPr lang="en-US" altLang="en-US" sz="2400" b="1" dirty="0"/>
              <a:t> and </a:t>
            </a:r>
            <a:r>
              <a:rPr lang="en-US" altLang="en-US" sz="2400" b="1" dirty="0">
                <a:solidFill>
                  <a:srgbClr val="3366FF"/>
                </a:solidFill>
              </a:rPr>
              <a:t>methamphetamine</a:t>
            </a:r>
            <a:r>
              <a:rPr lang="en-US" altLang="en-US" sz="2400" b="1" dirty="0"/>
              <a:t> are examples which are powerful </a:t>
            </a:r>
            <a:r>
              <a:rPr lang="en-US" altLang="en-US" sz="2400" b="1" dirty="0">
                <a:solidFill>
                  <a:srgbClr val="3366FF"/>
                </a:solidFill>
              </a:rPr>
              <a:t>stimulants</a:t>
            </a:r>
            <a:r>
              <a:rPr lang="en-US" altLang="en-US" sz="2400" b="1" dirty="0"/>
              <a:t> of the central nervous system.</a:t>
            </a:r>
          </a:p>
          <a:p>
            <a:pPr marL="0" indent="0" eaLnBrk="1" hangingPunct="1">
              <a:spcBef>
                <a:spcPct val="0"/>
              </a:spcBef>
              <a:spcAft>
                <a:spcPts val="1500"/>
              </a:spcAft>
              <a:buClr>
                <a:schemeClr val="tx1"/>
              </a:buClr>
              <a:buNone/>
            </a:pPr>
            <a:r>
              <a:rPr lang="en-US" altLang="en-US" sz="2400" b="1" dirty="0"/>
              <a:t>While these drugs are useful as </a:t>
            </a:r>
            <a:r>
              <a:rPr lang="en-US" altLang="en-US" sz="2400" b="1" dirty="0">
                <a:solidFill>
                  <a:srgbClr val="3366FF"/>
                </a:solidFill>
              </a:rPr>
              <a:t>treatment</a:t>
            </a:r>
            <a:r>
              <a:rPr lang="en-US" altLang="en-US" sz="2400" b="1" dirty="0"/>
              <a:t> for Attention Deficit Hyperactivity Disorder (</a:t>
            </a:r>
            <a:r>
              <a:rPr lang="en-US" altLang="en-US" sz="2400" b="1" dirty="0">
                <a:solidFill>
                  <a:srgbClr val="3366FF"/>
                </a:solidFill>
              </a:rPr>
              <a:t>ADHD</a:t>
            </a:r>
            <a:r>
              <a:rPr lang="en-US" altLang="en-US" sz="2400" b="1" dirty="0"/>
              <a:t>), they are also </a:t>
            </a:r>
            <a:r>
              <a:rPr lang="en-US" altLang="en-US" sz="2400" b="1" dirty="0">
                <a:solidFill>
                  <a:srgbClr val="3366FF"/>
                </a:solidFill>
              </a:rPr>
              <a:t>highly addictive </a:t>
            </a:r>
            <a:r>
              <a:rPr lang="en-US" altLang="en-US" sz="2400" b="1" dirty="0"/>
              <a:t>and </a:t>
            </a:r>
            <a:r>
              <a:rPr lang="en-US" altLang="en-US" sz="2400" b="1" dirty="0">
                <a:solidFill>
                  <a:srgbClr val="3366FF"/>
                </a:solidFill>
              </a:rPr>
              <a:t>widely abused</a:t>
            </a:r>
            <a:r>
              <a:rPr lang="en-US" altLang="en-US" sz="2400" b="1" dirty="0"/>
              <a:t>.</a:t>
            </a:r>
          </a:p>
        </p:txBody>
      </p:sp>
      <p:pic>
        <p:nvPicPr>
          <p:cNvPr id="57350" name="Picture 8" descr="Structures of amphetamine and methamphetamine; these are derivatives of 2-phenylethylamine. Each of these compounds has a common structural unit: a benzene ring bonded to a two-carbon chain that is bonded to a nitrogen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4629150"/>
            <a:ext cx="6956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434788"/>
            <a:ext cx="8229601" cy="400615"/>
          </a:xfrm>
        </p:spPr>
        <p:txBody>
          <a:bodyPr/>
          <a:lstStyle/>
          <a:p>
            <a:pPr eaLnBrk="1" hangingPunct="1"/>
            <a:r>
              <a:rPr lang="en-US" altLang="en-US" sz="3200" b="1" dirty="0"/>
              <a:t>18.9	Focus on the Human Body (3)</a:t>
            </a:r>
            <a:endParaRPr lang="en-US" altLang="en-US" sz="2800" dirty="0">
              <a:latin typeface="Calibri" pitchFamily="34" charset="0"/>
            </a:endParaRPr>
          </a:p>
        </p:txBody>
      </p:sp>
      <p:sp>
        <p:nvSpPr>
          <p:cNvPr id="6" name="Content Placeholder 12"/>
          <p:cNvSpPr>
            <a:spLocks noGrp="1"/>
          </p:cNvSpPr>
          <p:nvPr>
            <p:ph sz="quarter" idx="20"/>
          </p:nvPr>
        </p:nvSpPr>
        <p:spPr>
          <a:xfrm>
            <a:off x="1308847" y="860612"/>
            <a:ext cx="6544355" cy="427186"/>
          </a:xfrm>
        </p:spPr>
        <p:txBody>
          <a:bodyPr anchor="ctr"/>
          <a:lstStyle/>
          <a:p>
            <a:pPr marL="514350" lvl="0" indent="-514350">
              <a:buFont typeface="+mj-lt"/>
              <a:buAutoNum type="alphaUcPeriod"/>
            </a:pPr>
            <a:r>
              <a:rPr lang="en-US" altLang="en-US" sz="2800" b="1" dirty="0">
                <a:solidFill>
                  <a:schemeClr val="tx2"/>
                </a:solidFill>
                <a:latin typeface="+mj-lt"/>
              </a:rPr>
              <a:t>Derivatives of 2-Phenylethylamine</a:t>
            </a:r>
            <a:endParaRPr lang="en-GB" sz="2800" b="1" dirty="0">
              <a:solidFill>
                <a:schemeClr val="tx2"/>
              </a:solidFill>
              <a:latin typeface="+mj-lt"/>
            </a:endParaRPr>
          </a:p>
        </p:txBody>
      </p:sp>
      <p:sp>
        <p:nvSpPr>
          <p:cNvPr id="7" name="Content Placeholder 9"/>
          <p:cNvSpPr>
            <a:spLocks noGrp="1"/>
          </p:cNvSpPr>
          <p:nvPr>
            <p:ph sz="quarter" idx="10"/>
          </p:nvPr>
        </p:nvSpPr>
        <p:spPr>
          <a:xfrm>
            <a:off x="811305" y="1694330"/>
            <a:ext cx="6808695" cy="2646362"/>
          </a:xfrm>
        </p:spPr>
        <p:txBody>
          <a:bodyPr/>
          <a:lstStyle/>
          <a:p>
            <a:pPr marL="0" indent="0" eaLnBrk="1" hangingPunct="1">
              <a:spcBef>
                <a:spcPct val="0"/>
              </a:spcBef>
              <a:spcAft>
                <a:spcPts val="2000"/>
              </a:spcAft>
              <a:buClr>
                <a:schemeClr val="tx1"/>
              </a:buClr>
              <a:buNone/>
            </a:pPr>
            <a:r>
              <a:rPr lang="en-US" altLang="en-US" sz="2400" b="1" dirty="0">
                <a:solidFill>
                  <a:srgbClr val="3366FF"/>
                </a:solidFill>
              </a:rPr>
              <a:t>Pseudoephedrine</a:t>
            </a:r>
            <a:r>
              <a:rPr lang="en-US" altLang="en-US" sz="2400" b="1" dirty="0"/>
              <a:t>, sold over the counter as Sudafed, can be </a:t>
            </a:r>
            <a:r>
              <a:rPr lang="en-US" altLang="en-US" sz="2400" b="1" dirty="0">
                <a:solidFill>
                  <a:srgbClr val="3366FF"/>
                </a:solidFill>
              </a:rPr>
              <a:t>readily converted </a:t>
            </a:r>
            <a:r>
              <a:rPr lang="en-US" altLang="en-US" sz="2400" b="1" dirty="0"/>
              <a:t>to </a:t>
            </a:r>
            <a:r>
              <a:rPr lang="en-US" altLang="en-US" sz="2400" b="1" dirty="0">
                <a:solidFill>
                  <a:srgbClr val="3366FF"/>
                </a:solidFill>
              </a:rPr>
              <a:t>methamphetamine</a:t>
            </a:r>
            <a:r>
              <a:rPr lang="en-US" altLang="en-US" sz="2400" b="1" dirty="0"/>
              <a:t>.</a:t>
            </a:r>
          </a:p>
          <a:p>
            <a:pPr marL="0" indent="0" eaLnBrk="1" hangingPunct="1">
              <a:spcBef>
                <a:spcPct val="0"/>
              </a:spcBef>
              <a:buClr>
                <a:schemeClr val="tx1"/>
              </a:buClr>
              <a:buNone/>
            </a:pPr>
            <a:r>
              <a:rPr lang="en-US" altLang="en-US" sz="2400" b="1" dirty="0"/>
              <a:t>This ingredient is being replaced by </a:t>
            </a:r>
            <a:r>
              <a:rPr lang="en-US" altLang="en-US" sz="2400" b="1" dirty="0" err="1">
                <a:solidFill>
                  <a:srgbClr val="3366FF"/>
                </a:solidFill>
              </a:rPr>
              <a:t>phenylephedrine</a:t>
            </a:r>
            <a:r>
              <a:rPr lang="en-US" altLang="en-US" sz="2400" b="1" dirty="0"/>
              <a:t> which does not undergo a similar conversion.</a:t>
            </a:r>
          </a:p>
        </p:txBody>
      </p:sp>
      <p:pic>
        <p:nvPicPr>
          <p:cNvPr id="58374" name="Picture 8" descr="Pseudoephedrine, methamphetamine and phenylephrine are derivatives of phenylephrine. Pseudoephedrine can be readily converted to methamphetamine but phenylephrine cannot  be converted to methamphet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4343400"/>
            <a:ext cx="89582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430306"/>
            <a:ext cx="8229600" cy="400615"/>
          </a:xfrm>
        </p:spPr>
        <p:txBody>
          <a:bodyPr/>
          <a:lstStyle/>
          <a:p>
            <a:pPr eaLnBrk="1" hangingPunct="1"/>
            <a:r>
              <a:rPr lang="en-US" altLang="en-US" sz="3200" b="1" dirty="0"/>
              <a:t>18.9	Focus on the Human Body (4)</a:t>
            </a:r>
            <a:endParaRPr lang="en-US" altLang="en-US" sz="2800" dirty="0">
              <a:latin typeface="Calibri" pitchFamily="34" charset="0"/>
            </a:endParaRPr>
          </a:p>
        </p:txBody>
      </p:sp>
      <p:sp>
        <p:nvSpPr>
          <p:cNvPr id="8" name="Content Placeholder 9"/>
          <p:cNvSpPr>
            <a:spLocks noGrp="1"/>
          </p:cNvSpPr>
          <p:nvPr>
            <p:ph sz="quarter" idx="10"/>
          </p:nvPr>
        </p:nvSpPr>
        <p:spPr>
          <a:xfrm>
            <a:off x="2125137" y="905436"/>
            <a:ext cx="4826992" cy="331086"/>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Drugs to Treat Asthma</a:t>
            </a:r>
            <a:endParaRPr lang="en-GB" sz="2800" b="1" dirty="0">
              <a:solidFill>
                <a:schemeClr val="tx2"/>
              </a:solidFill>
              <a:latin typeface="+mj-lt"/>
            </a:endParaRPr>
          </a:p>
        </p:txBody>
      </p:sp>
      <p:sp>
        <p:nvSpPr>
          <p:cNvPr id="9" name="Content Placeholder 11"/>
          <p:cNvSpPr>
            <a:spLocks noGrp="1"/>
          </p:cNvSpPr>
          <p:nvPr>
            <p:ph sz="quarter" idx="11"/>
          </p:nvPr>
        </p:nvSpPr>
        <p:spPr>
          <a:xfrm>
            <a:off x="833717" y="1515036"/>
            <a:ext cx="7696200" cy="2294964"/>
          </a:xfrm>
        </p:spPr>
        <p:txBody>
          <a:bodyPr/>
          <a:lstStyle/>
          <a:p>
            <a:pPr marL="0" indent="0" eaLnBrk="1" hangingPunct="1">
              <a:spcBef>
                <a:spcPct val="0"/>
              </a:spcBef>
              <a:spcAft>
                <a:spcPts val="2700"/>
              </a:spcAft>
              <a:buNone/>
            </a:pPr>
            <a:r>
              <a:rPr lang="en-US" altLang="en-US" sz="2400" b="1" dirty="0"/>
              <a:t>Drugs that are </a:t>
            </a:r>
            <a:r>
              <a:rPr lang="en-US" altLang="en-US" sz="2400" b="1" dirty="0">
                <a:solidFill>
                  <a:srgbClr val="3366FF"/>
                </a:solidFill>
              </a:rPr>
              <a:t>structurally similar </a:t>
            </a:r>
            <a:r>
              <a:rPr lang="en-US" altLang="en-US" sz="2400" b="1" dirty="0"/>
              <a:t>to epinephrine are used as </a:t>
            </a:r>
            <a:r>
              <a:rPr lang="en-US" altLang="en-US" sz="2400" b="1" dirty="0">
                <a:solidFill>
                  <a:srgbClr val="3366FF"/>
                </a:solidFill>
              </a:rPr>
              <a:t>bronchodilators</a:t>
            </a:r>
            <a:r>
              <a:rPr lang="en-US" altLang="en-US" sz="2400" b="1" dirty="0"/>
              <a:t>.</a:t>
            </a:r>
          </a:p>
          <a:p>
            <a:pPr marL="0" indent="0" eaLnBrk="1" hangingPunct="1">
              <a:spcBef>
                <a:spcPct val="0"/>
              </a:spcBef>
              <a:spcAft>
                <a:spcPts val="2000"/>
              </a:spcAft>
              <a:buNone/>
            </a:pPr>
            <a:r>
              <a:rPr lang="en-US" altLang="en-US" sz="2400" b="1" dirty="0"/>
              <a:t>They do not stimulate the heart, but they do dilate lung tissue which helps patients with </a:t>
            </a:r>
            <a:r>
              <a:rPr lang="en-US" altLang="en-US" sz="2400" b="1" dirty="0">
                <a:solidFill>
                  <a:srgbClr val="3366FF"/>
                </a:solidFill>
              </a:rPr>
              <a:t>asthma</a:t>
            </a:r>
            <a:r>
              <a:rPr lang="en-US" altLang="en-US" sz="2400" b="1" dirty="0">
                <a:solidFill>
                  <a:srgbClr val="3333FF"/>
                </a:solidFill>
              </a:rPr>
              <a:t> </a:t>
            </a:r>
            <a:r>
              <a:rPr lang="en-US" altLang="en-US" sz="2400" b="1" dirty="0"/>
              <a:t>breath normally.</a:t>
            </a:r>
          </a:p>
        </p:txBody>
      </p:sp>
      <p:pic>
        <p:nvPicPr>
          <p:cNvPr id="59398" name="Picture 8" descr="Both albuterol and salmeterol are derivatives of 2-phenylethylamine that dilate lung pass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85899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z="3200" b="1" dirty="0"/>
              <a:t>18.10 Focus on the Health &amp; Medicine</a:t>
            </a:r>
            <a:r>
              <a:rPr lang="en-US" altLang="en-US" sz="3200" dirty="0">
                <a:latin typeface="Calibri" pitchFamily="34" charset="0"/>
              </a:rPr>
              <a:t> </a:t>
            </a:r>
            <a:r>
              <a:rPr lang="en-US" altLang="en-US" sz="2800" b="1" dirty="0"/>
              <a:t>Histamine and Antihistamines (1)</a:t>
            </a:r>
            <a:endParaRPr lang="en-US" altLang="en-US" sz="2800" dirty="0">
              <a:latin typeface="Calibri" pitchFamily="34" charset="0"/>
            </a:endParaRPr>
          </a:p>
        </p:txBody>
      </p:sp>
      <p:sp>
        <p:nvSpPr>
          <p:cNvPr id="7" name="Content Placeholder 9"/>
          <p:cNvSpPr>
            <a:spLocks noGrp="1"/>
          </p:cNvSpPr>
          <p:nvPr>
            <p:ph sz="quarter" idx="10"/>
          </p:nvPr>
        </p:nvSpPr>
        <p:spPr>
          <a:xfrm>
            <a:off x="609600" y="1508125"/>
            <a:ext cx="7696200" cy="830263"/>
          </a:xfrm>
        </p:spPr>
        <p:txBody>
          <a:bodyPr/>
          <a:lstStyle/>
          <a:p>
            <a:pPr marL="0" indent="0" eaLnBrk="1" hangingPunct="1">
              <a:spcBef>
                <a:spcPct val="0"/>
              </a:spcBef>
              <a:buClr>
                <a:schemeClr val="tx1"/>
              </a:buClr>
              <a:buNone/>
            </a:pPr>
            <a:r>
              <a:rPr lang="en-US" altLang="en-US" sz="2400" b="1" dirty="0">
                <a:solidFill>
                  <a:srgbClr val="3366FF"/>
                </a:solidFill>
              </a:rPr>
              <a:t>Histamine</a:t>
            </a:r>
            <a:r>
              <a:rPr lang="en-US" altLang="en-US" sz="2400" b="1" dirty="0">
                <a:solidFill>
                  <a:srgbClr val="3333FF"/>
                </a:solidFill>
              </a:rPr>
              <a:t> </a:t>
            </a:r>
            <a:r>
              <a:rPr lang="en-US" altLang="en-US" sz="2400" b="1" dirty="0"/>
              <a:t>is a biologically active amine formed in many tissues.</a:t>
            </a:r>
          </a:p>
        </p:txBody>
      </p:sp>
      <p:pic>
        <p:nvPicPr>
          <p:cNvPr id="60422" name="Picture 9" descr="Structural and ball-and stick model of histamine (C5H9N3). It is a  five membred ring with two nitrogens and two double bonds and CH3CH2NH2 group attached to C next to N with no hydro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2819400"/>
            <a:ext cx="59991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1"/>
          <p:cNvSpPr>
            <a:spLocks noGrp="1"/>
          </p:cNvSpPr>
          <p:nvPr>
            <p:ph sz="quarter" idx="11"/>
          </p:nvPr>
        </p:nvSpPr>
        <p:spPr>
          <a:xfrm>
            <a:off x="609600" y="5029200"/>
            <a:ext cx="8229600" cy="1200150"/>
          </a:xfrm>
        </p:spPr>
        <p:txBody>
          <a:bodyPr/>
          <a:lstStyle/>
          <a:p>
            <a:pPr marL="0" indent="0" eaLnBrk="1" hangingPunct="1">
              <a:spcBef>
                <a:spcPct val="0"/>
              </a:spcBef>
              <a:buNone/>
            </a:pPr>
            <a:r>
              <a:rPr lang="en-US" altLang="en-US" sz="2400" b="1" dirty="0"/>
              <a:t>Histamine is a </a:t>
            </a:r>
            <a:r>
              <a:rPr lang="en-US" altLang="en-US" sz="2400" b="1" dirty="0">
                <a:solidFill>
                  <a:srgbClr val="3366FF"/>
                </a:solidFill>
              </a:rPr>
              <a:t>neurotransmitter</a:t>
            </a:r>
            <a:r>
              <a:rPr lang="en-US" altLang="en-US" sz="2400" b="1" dirty="0">
                <a:solidFill>
                  <a:srgbClr val="3333FF"/>
                </a:solidFill>
              </a:rPr>
              <a:t> </a:t>
            </a:r>
            <a:r>
              <a:rPr lang="en-US" altLang="en-US" sz="2400" b="1" dirty="0"/>
              <a:t>with two different receptors (H1 and H2) with a </a:t>
            </a:r>
            <a:r>
              <a:rPr lang="en-US" altLang="en-US" sz="2400" b="1" dirty="0">
                <a:solidFill>
                  <a:srgbClr val="3366FF"/>
                </a:solidFill>
              </a:rPr>
              <a:t>wide range of effects</a:t>
            </a:r>
            <a:r>
              <a:rPr lang="en-US" altLang="en-US" sz="2400" b="1" dirty="0"/>
              <a:t> on the body.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z="3200" b="1" dirty="0"/>
              <a:t>18.10 Focus on Health &amp; Medicine</a:t>
            </a:r>
            <a:br>
              <a:rPr lang="en-US" altLang="en-US" sz="3200" dirty="0">
                <a:latin typeface="Calibri" pitchFamily="34" charset="0"/>
              </a:rPr>
            </a:br>
            <a:r>
              <a:rPr lang="en-US" altLang="en-US" sz="2800" b="1" dirty="0"/>
              <a:t>Histamine and Antihistamines (2)</a:t>
            </a:r>
            <a:endParaRPr lang="en-US" altLang="en-US" sz="2800" dirty="0">
              <a:latin typeface="Calibri" pitchFamily="34" charset="0"/>
            </a:endParaRPr>
          </a:p>
        </p:txBody>
      </p:sp>
      <p:sp>
        <p:nvSpPr>
          <p:cNvPr id="10" name="Content Placeholder 9"/>
          <p:cNvSpPr>
            <a:spLocks noGrp="1"/>
          </p:cNvSpPr>
          <p:nvPr>
            <p:ph sz="quarter" idx="10"/>
          </p:nvPr>
        </p:nvSpPr>
        <p:spPr>
          <a:xfrm>
            <a:off x="699247" y="1511767"/>
            <a:ext cx="7758953" cy="5021262"/>
          </a:xfrm>
        </p:spPr>
        <p:txBody>
          <a:bodyPr/>
          <a:lstStyle/>
          <a:p>
            <a:pPr marL="0" indent="0" eaLnBrk="1" hangingPunct="1">
              <a:spcBef>
                <a:spcPct val="0"/>
              </a:spcBef>
              <a:spcAft>
                <a:spcPts val="2200"/>
              </a:spcAft>
              <a:buNone/>
            </a:pPr>
            <a:r>
              <a:rPr lang="en-US" altLang="en-US" sz="2400" b="1" dirty="0"/>
              <a:t>Histamine </a:t>
            </a:r>
            <a:r>
              <a:rPr lang="en-US" altLang="en-US" sz="2400" b="1" dirty="0">
                <a:solidFill>
                  <a:srgbClr val="3366FF"/>
                </a:solidFill>
              </a:rPr>
              <a:t>dilates capillaries </a:t>
            </a:r>
            <a:r>
              <a:rPr lang="en-US" altLang="en-US" sz="2400" b="1" dirty="0"/>
              <a:t>(vasodilator), causes the symptoms of </a:t>
            </a:r>
            <a:r>
              <a:rPr lang="en-US" altLang="en-US" sz="2400" b="1" dirty="0">
                <a:solidFill>
                  <a:srgbClr val="3366FF"/>
                </a:solidFill>
              </a:rPr>
              <a:t>allergies</a:t>
            </a:r>
            <a:r>
              <a:rPr lang="en-US" altLang="en-US" sz="2400" b="1" dirty="0"/>
              <a:t>, and stimulates the secretion of </a:t>
            </a:r>
            <a:r>
              <a:rPr lang="en-US" altLang="en-US" sz="2400" b="1" dirty="0">
                <a:solidFill>
                  <a:srgbClr val="3366FF"/>
                </a:solidFill>
              </a:rPr>
              <a:t>stomach acid</a:t>
            </a:r>
            <a:r>
              <a:rPr lang="en-US" altLang="en-US" sz="2400" b="1" dirty="0"/>
              <a:t>.</a:t>
            </a:r>
          </a:p>
          <a:p>
            <a:pPr marL="0" indent="0" eaLnBrk="1" hangingPunct="1">
              <a:spcBef>
                <a:spcPct val="0"/>
              </a:spcBef>
              <a:spcAft>
                <a:spcPts val="2000"/>
              </a:spcAft>
              <a:buNone/>
            </a:pPr>
            <a:r>
              <a:rPr lang="en-US" altLang="en-US" sz="2400" b="1" dirty="0"/>
              <a:t>Common antihistamines block histamine uptake by </a:t>
            </a:r>
            <a:r>
              <a:rPr lang="en-US" altLang="en-US" sz="2400" b="1" dirty="0">
                <a:solidFill>
                  <a:srgbClr val="3366FF"/>
                </a:solidFill>
              </a:rPr>
              <a:t>binding to the H1 receptor</a:t>
            </a:r>
            <a:r>
              <a:rPr lang="en-US" altLang="en-US" sz="2400" b="1" dirty="0"/>
              <a:t>.</a:t>
            </a:r>
          </a:p>
          <a:p>
            <a:pPr marL="0" indent="0" eaLnBrk="1" hangingPunct="1">
              <a:spcBef>
                <a:spcPct val="0"/>
              </a:spcBef>
              <a:spcAft>
                <a:spcPts val="2000"/>
              </a:spcAft>
              <a:buNone/>
            </a:pPr>
            <a:r>
              <a:rPr lang="en-US" altLang="en-US" sz="2400" b="1" dirty="0"/>
              <a:t>This prevents vasodilation, easing cold and allergy symptoms, but it causes </a:t>
            </a:r>
            <a:r>
              <a:rPr lang="en-US" altLang="en-US" sz="2400" b="1" dirty="0">
                <a:solidFill>
                  <a:srgbClr val="3366FF"/>
                </a:solidFill>
              </a:rPr>
              <a:t>drowsiness</a:t>
            </a:r>
            <a:r>
              <a:rPr lang="en-US" altLang="en-US" sz="2400" b="1" dirty="0">
                <a:solidFill>
                  <a:srgbClr val="3333FF"/>
                </a:solidFill>
              </a:rPr>
              <a:t> </a:t>
            </a:r>
            <a:r>
              <a:rPr lang="en-US" altLang="en-US" sz="2400" b="1" dirty="0"/>
              <a:t>when H1 receptors in the brain are also blocked.</a:t>
            </a:r>
          </a:p>
          <a:p>
            <a:pPr marL="0" indent="0" eaLnBrk="1" hangingPunct="1">
              <a:spcBef>
                <a:spcPct val="0"/>
              </a:spcBef>
              <a:spcAft>
                <a:spcPts val="2500"/>
              </a:spcAft>
              <a:buNone/>
            </a:pPr>
            <a:r>
              <a:rPr lang="en-US" altLang="en-US" sz="2400" b="1" dirty="0">
                <a:solidFill>
                  <a:srgbClr val="3366FF"/>
                </a:solidFill>
              </a:rPr>
              <a:t>Newer antihistamines </a:t>
            </a:r>
            <a:r>
              <a:rPr lang="en-US" altLang="en-US" sz="2400" b="1" dirty="0"/>
              <a:t>cannot cross the blood-brain barrier, leaving brain H1 receptors open, and </a:t>
            </a:r>
            <a:r>
              <a:rPr lang="en-US" altLang="en-US" sz="2400" b="1" dirty="0">
                <a:solidFill>
                  <a:srgbClr val="3366FF"/>
                </a:solidFill>
              </a:rPr>
              <a:t>preventing drowsiness</a:t>
            </a:r>
            <a:r>
              <a:rPr lang="en-US" altLang="en-US" sz="2400" b="1"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54430"/>
            <a:ext cx="8229600" cy="586541"/>
          </a:xfrm>
        </p:spPr>
        <p:txBody>
          <a:bodyPr/>
          <a:lstStyle/>
          <a:p>
            <a:pPr eaLnBrk="1" hangingPunct="1"/>
            <a:r>
              <a:rPr lang="en-US" altLang="en-US" sz="3200" b="1" dirty="0"/>
              <a:t>18.1	Structure and Bonding (5)</a:t>
            </a:r>
            <a:endParaRPr lang="en-US" altLang="en-US" dirty="0">
              <a:latin typeface="Calibri" pitchFamily="34" charset="0"/>
            </a:endParaRPr>
          </a:p>
        </p:txBody>
      </p:sp>
      <p:sp>
        <p:nvSpPr>
          <p:cNvPr id="6" name="Content Placeholder 11"/>
          <p:cNvSpPr>
            <a:spLocks noGrp="1"/>
          </p:cNvSpPr>
          <p:nvPr>
            <p:ph sz="quarter" idx="11"/>
          </p:nvPr>
        </p:nvSpPr>
        <p:spPr>
          <a:xfrm>
            <a:off x="839852" y="1219192"/>
            <a:ext cx="8053705" cy="914400"/>
          </a:xfrm>
        </p:spPr>
        <p:txBody>
          <a:bodyPr/>
          <a:lstStyle/>
          <a:p>
            <a:pPr marL="0" indent="0" eaLnBrk="1" hangingPunct="1">
              <a:spcBef>
                <a:spcPct val="0"/>
              </a:spcBef>
              <a:buNone/>
            </a:pPr>
            <a:r>
              <a:rPr lang="en-US" altLang="en-US" sz="2400" b="1" dirty="0"/>
              <a:t>The amine N has a </a:t>
            </a:r>
            <a:r>
              <a:rPr lang="en-US" altLang="en-US" sz="2400" b="1" dirty="0">
                <a:solidFill>
                  <a:srgbClr val="3366FF"/>
                </a:solidFill>
              </a:rPr>
              <a:t>trigonal pyramidal </a:t>
            </a:r>
            <a:r>
              <a:rPr lang="en-US" altLang="en-US" sz="2400" b="1" dirty="0"/>
              <a:t>shape, with bond angles of approximately</a:t>
            </a:r>
          </a:p>
        </p:txBody>
      </p:sp>
      <p:graphicFrame>
        <p:nvGraphicFramePr>
          <p:cNvPr id="2" name="Object 1">
            <a:extLst>
              <a:ext uri="{FF2B5EF4-FFF2-40B4-BE49-F238E27FC236}">
                <a16:creationId xmlns:a16="http://schemas.microsoft.com/office/drawing/2014/main" id="{FDC2EBA9-371C-499B-9EFE-2ACDCCABDA42}"/>
              </a:ext>
            </a:extLst>
          </p:cNvPr>
          <p:cNvGraphicFramePr>
            <a:graphicFrameLocks noChangeAspect="1"/>
          </p:cNvGraphicFramePr>
          <p:nvPr>
            <p:extLst>
              <p:ext uri="{D42A27DB-BD31-4B8C-83A1-F6EECF244321}">
                <p14:modId xmlns:p14="http://schemas.microsoft.com/office/powerpoint/2010/main" val="2298872240"/>
              </p:ext>
            </p:extLst>
          </p:nvPr>
        </p:nvGraphicFramePr>
        <p:xfrm>
          <a:off x="5325142" y="1717009"/>
          <a:ext cx="876300" cy="279400"/>
        </p:xfrm>
        <a:graphic>
          <a:graphicData uri="http://schemas.openxmlformats.org/presentationml/2006/ole">
            <mc:AlternateContent xmlns:mc="http://schemas.openxmlformats.org/markup-compatibility/2006">
              <mc:Choice xmlns:v="urn:schemas-microsoft-com:vml" Requires="v">
                <p:oleObj spid="_x0000_s6171" name="Equation" r:id="rId4" imgW="876240" imgH="279360" progId="Equation.DSMT4">
                  <p:embed/>
                </p:oleObj>
              </mc:Choice>
              <mc:Fallback>
                <p:oleObj name="Equation" r:id="rId4" imgW="876240" imgH="279360" progId="Equation.DSMT4">
                  <p:embed/>
                  <p:pic>
                    <p:nvPicPr>
                      <p:cNvPr id="0" name=""/>
                      <p:cNvPicPr/>
                      <p:nvPr/>
                    </p:nvPicPr>
                    <p:blipFill>
                      <a:blip r:embed="rId5"/>
                      <a:stretch>
                        <a:fillRect/>
                      </a:stretch>
                    </p:blipFill>
                    <p:spPr>
                      <a:xfrm>
                        <a:off x="5325142" y="1717009"/>
                        <a:ext cx="876300" cy="279400"/>
                      </a:xfrm>
                      <a:prstGeom prst="rect">
                        <a:avLst/>
                      </a:prstGeom>
                    </p:spPr>
                  </p:pic>
                </p:oleObj>
              </mc:Fallback>
            </mc:AlternateContent>
          </a:graphicData>
        </a:graphic>
      </p:graphicFrame>
      <p:pic>
        <p:nvPicPr>
          <p:cNvPr id="7173" name="Picture 1" descr="Methylamine and trimethylamine nitrogen atoms are surrounded by three atoms and one nonbonded electron pair, making them trigonal pyramidal in shape, with bond angles of approximately 10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9450" y="2286000"/>
            <a:ext cx="77851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z="3200" b="1" dirty="0"/>
              <a:t>18.10 Focus on Health &amp; Medicine</a:t>
            </a:r>
            <a:br>
              <a:rPr lang="en-US" altLang="en-US" sz="3200" dirty="0">
                <a:latin typeface="Calibri" pitchFamily="34" charset="0"/>
              </a:rPr>
            </a:br>
            <a:r>
              <a:rPr lang="en-US" altLang="en-US" sz="2800" b="1" dirty="0"/>
              <a:t>Histamine and Antihistamines (3)</a:t>
            </a:r>
            <a:endParaRPr lang="en-US" altLang="en-US" sz="2800" dirty="0">
              <a:latin typeface="Calibri" pitchFamily="34" charset="0"/>
            </a:endParaRPr>
          </a:p>
        </p:txBody>
      </p:sp>
      <p:sp>
        <p:nvSpPr>
          <p:cNvPr id="6" name="Content Placeholder 9"/>
          <p:cNvSpPr>
            <a:spLocks noGrp="1"/>
          </p:cNvSpPr>
          <p:nvPr>
            <p:ph sz="quarter" idx="10"/>
          </p:nvPr>
        </p:nvSpPr>
        <p:spPr>
          <a:xfrm>
            <a:off x="611372" y="2012577"/>
            <a:ext cx="7860275" cy="364195"/>
          </a:xfrm>
        </p:spPr>
        <p:txBody>
          <a:bodyPr anchor="ctr"/>
          <a:lstStyle/>
          <a:p>
            <a:pPr marL="0" indent="0" defTabSz="457200" eaLnBrk="1" hangingPunct="1">
              <a:spcBef>
                <a:spcPct val="0"/>
              </a:spcBef>
              <a:buNone/>
            </a:pPr>
            <a:r>
              <a:rPr lang="en-US" altLang="en-US" sz="2400" b="1" kern="1200" dirty="0">
                <a:latin typeface="Arial" charset="0"/>
                <a:cs typeface="+mn-cs"/>
              </a:rPr>
              <a:t>Some common drowsiness-inducing antihistamines:</a:t>
            </a:r>
          </a:p>
        </p:txBody>
      </p:sp>
      <p:pic>
        <p:nvPicPr>
          <p:cNvPr id="62469" name="Picture 9" descr="Structures of two antihistamines: chlorpheniramine and diphenhydramine. These drugs are used to treat the symptoms of the common cold and environmental allerg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68389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z="3200" b="1" dirty="0"/>
              <a:t>18.10 Focus on Health &amp; Medicine</a:t>
            </a:r>
            <a:br>
              <a:rPr lang="en-US" altLang="en-US" sz="3200" dirty="0">
                <a:latin typeface="Calibri" pitchFamily="34" charset="0"/>
              </a:rPr>
            </a:br>
            <a:r>
              <a:rPr lang="en-US" altLang="en-US" sz="2800" b="1" dirty="0"/>
              <a:t>Histamine and Antihistamines (4)</a:t>
            </a:r>
            <a:endParaRPr lang="en-US" altLang="en-US" sz="2800" dirty="0">
              <a:latin typeface="Calibri" pitchFamily="34" charset="0"/>
            </a:endParaRPr>
          </a:p>
        </p:txBody>
      </p:sp>
      <p:sp>
        <p:nvSpPr>
          <p:cNvPr id="6" name="Content Placeholder 9"/>
          <p:cNvSpPr>
            <a:spLocks noGrp="1"/>
          </p:cNvSpPr>
          <p:nvPr>
            <p:ph sz="quarter" idx="10"/>
          </p:nvPr>
        </p:nvSpPr>
        <p:spPr>
          <a:xfrm>
            <a:off x="1070376" y="1519518"/>
            <a:ext cx="6688577" cy="882450"/>
          </a:xfrm>
        </p:spPr>
        <p:txBody>
          <a:bodyPr/>
          <a:lstStyle/>
          <a:p>
            <a:pPr marL="0" indent="0" eaLnBrk="1" hangingPunct="1">
              <a:spcBef>
                <a:spcPct val="0"/>
              </a:spcBef>
              <a:buFontTx/>
              <a:buNone/>
            </a:pPr>
            <a:r>
              <a:rPr lang="en-US" altLang="en-US" sz="2400" b="1" dirty="0"/>
              <a:t>A newer antihistamine which </a:t>
            </a:r>
            <a:r>
              <a:rPr lang="en-US" altLang="en-US" sz="2400" b="1" dirty="0">
                <a:solidFill>
                  <a:srgbClr val="3366FF"/>
                </a:solidFill>
              </a:rPr>
              <a:t>does not cause drowsiness</a:t>
            </a:r>
            <a:r>
              <a:rPr lang="en-US" altLang="en-US" sz="2400" b="1" dirty="0"/>
              <a:t> (sold as Allegra):</a:t>
            </a:r>
          </a:p>
        </p:txBody>
      </p:sp>
      <p:pic>
        <p:nvPicPr>
          <p:cNvPr id="63493" name="Picture 9" descr="Structure of fexofenadine (trade name Allegra)  bind to H1 receptors, but they do not cause drowsiness because they cannot cross the blood–brain barrier and bind to the H1 receptors in the central nervou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2971800"/>
            <a:ext cx="58404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z="3200" b="1" dirty="0"/>
              <a:t>18.10 Focus on Health &amp; Medicine</a:t>
            </a:r>
            <a:br>
              <a:rPr lang="en-US" altLang="en-US" sz="3200" dirty="0">
                <a:latin typeface="Calibri" pitchFamily="34" charset="0"/>
              </a:rPr>
            </a:br>
            <a:r>
              <a:rPr lang="en-US" altLang="en-US" sz="2800" b="1" dirty="0"/>
              <a:t>Histamine and Antihistamines (5)</a:t>
            </a:r>
            <a:endParaRPr lang="en-US" altLang="en-US" sz="2800" dirty="0">
              <a:latin typeface="Calibri" pitchFamily="34" charset="0"/>
            </a:endParaRPr>
          </a:p>
        </p:txBody>
      </p:sp>
      <p:sp>
        <p:nvSpPr>
          <p:cNvPr id="7" name="Content Placeholder 9"/>
          <p:cNvSpPr>
            <a:spLocks noGrp="1"/>
          </p:cNvSpPr>
          <p:nvPr>
            <p:ph sz="quarter" idx="10"/>
          </p:nvPr>
        </p:nvSpPr>
        <p:spPr>
          <a:xfrm>
            <a:off x="785159" y="1511767"/>
            <a:ext cx="7520641" cy="2392362"/>
          </a:xfrm>
        </p:spPr>
        <p:txBody>
          <a:bodyPr/>
          <a:lstStyle/>
          <a:p>
            <a:pPr marL="0" indent="0" eaLnBrk="1" hangingPunct="1">
              <a:spcBef>
                <a:spcPct val="0"/>
              </a:spcBef>
              <a:spcAft>
                <a:spcPts val="2700"/>
              </a:spcAft>
              <a:buNone/>
            </a:pPr>
            <a:r>
              <a:rPr lang="en-US" altLang="en-US" sz="2400" b="1" dirty="0"/>
              <a:t>Drugs that bind to the </a:t>
            </a:r>
            <a:r>
              <a:rPr lang="en-US" altLang="en-US" sz="2400" b="1" dirty="0">
                <a:solidFill>
                  <a:srgbClr val="3366FF"/>
                </a:solidFill>
              </a:rPr>
              <a:t>H2 receptor </a:t>
            </a:r>
            <a:r>
              <a:rPr lang="en-US" altLang="en-US" sz="2400" b="1" dirty="0"/>
              <a:t>product a </a:t>
            </a:r>
            <a:r>
              <a:rPr lang="en-US" altLang="en-US" sz="2400" b="1" dirty="0">
                <a:solidFill>
                  <a:srgbClr val="3366FF"/>
                </a:solidFill>
              </a:rPr>
              <a:t>different effect</a:t>
            </a:r>
            <a:r>
              <a:rPr lang="en-US" altLang="en-US" sz="2400" b="1" dirty="0"/>
              <a:t>.</a:t>
            </a:r>
          </a:p>
          <a:p>
            <a:pPr marL="0" indent="0" eaLnBrk="1" hangingPunct="1">
              <a:spcBef>
                <a:spcPct val="0"/>
              </a:spcBef>
              <a:spcAft>
                <a:spcPts val="1500"/>
              </a:spcAft>
              <a:buNone/>
            </a:pPr>
            <a:r>
              <a:rPr lang="en-US" altLang="en-US" sz="2400" b="1" dirty="0"/>
              <a:t>For example, </a:t>
            </a:r>
            <a:r>
              <a:rPr lang="en-US" altLang="en-US" sz="2400" b="1" dirty="0">
                <a:solidFill>
                  <a:srgbClr val="3366FF"/>
                </a:solidFill>
              </a:rPr>
              <a:t>cimetidine</a:t>
            </a:r>
            <a:r>
              <a:rPr lang="en-US" altLang="en-US" sz="2400" b="1" dirty="0"/>
              <a:t>, which is sold as Tagamet, reduces stomach acid secretion, and is therefore an </a:t>
            </a:r>
            <a:r>
              <a:rPr lang="en-US" altLang="en-US" sz="2400" b="1" dirty="0">
                <a:solidFill>
                  <a:srgbClr val="3366FF"/>
                </a:solidFill>
              </a:rPr>
              <a:t>anti-ulcer medication</a:t>
            </a:r>
            <a:r>
              <a:rPr lang="en-US" altLang="en-US" sz="2400" b="1" dirty="0"/>
              <a:t>.</a:t>
            </a:r>
          </a:p>
        </p:txBody>
      </p:sp>
      <p:pic>
        <p:nvPicPr>
          <p:cNvPr id="64518" name="Picture 1" descr="Structure of cimetidine (trade name Tagamet), binds to the H2 histamine receptor and, as a result, reduces acid secretion in the stomac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0988" y="4056063"/>
            <a:ext cx="350202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61536" y="370617"/>
            <a:ext cx="5620929" cy="533220"/>
          </a:xfrm>
        </p:spPr>
        <p:txBody>
          <a:bodyPr/>
          <a:lstStyle/>
          <a:p>
            <a:pPr eaLnBrk="1" hangingPunct="1"/>
            <a:r>
              <a:rPr lang="en-US" altLang="en-US" sz="3200" b="1" dirty="0"/>
              <a:t>18.2	Nomenclature (1)</a:t>
            </a:r>
            <a:endParaRPr lang="en-US" altLang="en-US" dirty="0">
              <a:latin typeface="Calibri" pitchFamily="34" charset="0"/>
            </a:endParaRPr>
          </a:p>
        </p:txBody>
      </p:sp>
      <p:sp>
        <p:nvSpPr>
          <p:cNvPr id="10" name="Content Placeholder 9"/>
          <p:cNvSpPr>
            <a:spLocks noGrp="1"/>
          </p:cNvSpPr>
          <p:nvPr>
            <p:ph sz="quarter" idx="10"/>
          </p:nvPr>
        </p:nvSpPr>
        <p:spPr>
          <a:xfrm>
            <a:off x="2625435" y="817415"/>
            <a:ext cx="3810000" cy="533219"/>
          </a:xfrm>
        </p:spPr>
        <p:txBody>
          <a:bodyPr/>
          <a:lstStyle/>
          <a:p>
            <a:pPr marL="514350" lvl="0" indent="-514350" algn="ctr" eaLnBrk="1" hangingPunct="1">
              <a:spcBef>
                <a:spcPct val="0"/>
              </a:spcBef>
              <a:buFont typeface="+mj-lt"/>
              <a:buAutoNum type="alphaUcPeriod"/>
            </a:pPr>
            <a:r>
              <a:rPr lang="en-US" altLang="en-US" sz="2800" b="1" dirty="0">
                <a:solidFill>
                  <a:schemeClr val="tx2"/>
                </a:solidFill>
                <a:latin typeface="+mj-lt"/>
              </a:rPr>
              <a:t>Primary Amines</a:t>
            </a:r>
            <a:endParaRPr lang="en-GB" sz="2800" b="1" dirty="0">
              <a:solidFill>
                <a:schemeClr val="tx2"/>
              </a:solidFill>
              <a:latin typeface="+mj-lt"/>
            </a:endParaRPr>
          </a:p>
        </p:txBody>
      </p:sp>
      <p:graphicFrame>
        <p:nvGraphicFramePr>
          <p:cNvPr id="2" name="Object 1">
            <a:extLst>
              <a:ext uri="{FF2B5EF4-FFF2-40B4-BE49-F238E27FC236}">
                <a16:creationId xmlns:a16="http://schemas.microsoft.com/office/drawing/2014/main" id="{BA452367-F17C-4BA0-9D7E-51372FA14549}"/>
              </a:ext>
            </a:extLst>
          </p:cNvPr>
          <p:cNvGraphicFramePr>
            <a:graphicFrameLocks noChangeAspect="1"/>
          </p:cNvGraphicFramePr>
          <p:nvPr>
            <p:extLst>
              <p:ext uri="{D42A27DB-BD31-4B8C-83A1-F6EECF244321}">
                <p14:modId xmlns:p14="http://schemas.microsoft.com/office/powerpoint/2010/main" val="2991150939"/>
              </p:ext>
            </p:extLst>
          </p:nvPr>
        </p:nvGraphicFramePr>
        <p:xfrm>
          <a:off x="850488" y="1600200"/>
          <a:ext cx="304800" cy="266700"/>
        </p:xfrm>
        <a:graphic>
          <a:graphicData uri="http://schemas.openxmlformats.org/presentationml/2006/ole">
            <mc:AlternateContent xmlns:mc="http://schemas.openxmlformats.org/markup-compatibility/2006">
              <mc:Choice xmlns:v="urn:schemas-microsoft-com:vml" Requires="v">
                <p:oleObj spid="_x0000_s7193" name="Equation" r:id="rId4" imgW="304560" imgH="266400" progId="Equation.DSMT4">
                  <p:embed/>
                </p:oleObj>
              </mc:Choice>
              <mc:Fallback>
                <p:oleObj name="Equation" r:id="rId4" imgW="304560" imgH="266400" progId="Equation.DSMT4">
                  <p:embed/>
                  <p:pic>
                    <p:nvPicPr>
                      <p:cNvPr id="0" name=""/>
                      <p:cNvPicPr/>
                      <p:nvPr/>
                    </p:nvPicPr>
                    <p:blipFill>
                      <a:blip r:embed="rId5"/>
                      <a:stretch>
                        <a:fillRect/>
                      </a:stretch>
                    </p:blipFill>
                    <p:spPr>
                      <a:xfrm>
                        <a:off x="850488" y="1600200"/>
                        <a:ext cx="304800" cy="266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3205E-647E-461C-9DA7-C66E8ACAA8B3}"/>
              </a:ext>
            </a:extLst>
          </p:cNvPr>
          <p:cNvSpPr>
            <a:spLocks noGrp="1"/>
          </p:cNvSpPr>
          <p:nvPr>
            <p:ph sz="quarter" idx="12"/>
          </p:nvPr>
        </p:nvSpPr>
        <p:spPr>
          <a:xfrm>
            <a:off x="1125793" y="1503362"/>
            <a:ext cx="6951408" cy="460375"/>
          </a:xfrm>
        </p:spPr>
        <p:txBody>
          <a:bodyPr/>
          <a:lstStyle/>
          <a:p>
            <a:pPr marL="0" indent="0">
              <a:buNone/>
            </a:pPr>
            <a:r>
              <a:rPr lang="en-US" altLang="en-US" sz="2400" b="1" dirty="0">
                <a:solidFill>
                  <a:prstClr val="black"/>
                </a:solidFill>
              </a:rPr>
              <a:t>amines are named with either </a:t>
            </a:r>
            <a:r>
              <a:rPr lang="en-US" altLang="en-US" sz="2400" b="1" dirty="0">
                <a:solidFill>
                  <a:srgbClr val="3366FF"/>
                </a:solidFill>
              </a:rPr>
              <a:t>systematic</a:t>
            </a:r>
            <a:r>
              <a:rPr lang="en-US" altLang="en-US" sz="2400" b="1" dirty="0">
                <a:solidFill>
                  <a:srgbClr val="3333FF"/>
                </a:solidFill>
              </a:rPr>
              <a:t> </a:t>
            </a:r>
            <a:r>
              <a:rPr lang="en-US" altLang="en-US" sz="2400" b="1" dirty="0">
                <a:solidFill>
                  <a:prstClr val="black"/>
                </a:solidFill>
              </a:rPr>
              <a:t>or</a:t>
            </a:r>
            <a:endParaRPr lang="en-US" dirty="0"/>
          </a:p>
        </p:txBody>
      </p:sp>
      <p:sp>
        <p:nvSpPr>
          <p:cNvPr id="27" name="Content Placeholder 26">
            <a:extLst>
              <a:ext uri="{FF2B5EF4-FFF2-40B4-BE49-F238E27FC236}">
                <a16:creationId xmlns:a16="http://schemas.microsoft.com/office/drawing/2014/main" id="{2190A4BD-CB12-43C6-9323-5089C1638EA0}"/>
              </a:ext>
            </a:extLst>
          </p:cNvPr>
          <p:cNvSpPr>
            <a:spLocks noGrp="1"/>
          </p:cNvSpPr>
          <p:nvPr>
            <p:ph sz="quarter" idx="14"/>
          </p:nvPr>
        </p:nvSpPr>
        <p:spPr>
          <a:xfrm>
            <a:off x="764458" y="1852152"/>
            <a:ext cx="2829235" cy="487362"/>
          </a:xfrm>
        </p:spPr>
        <p:txBody>
          <a:bodyPr/>
          <a:lstStyle/>
          <a:p>
            <a:pPr lvl="0" eaLnBrk="1" hangingPunct="1">
              <a:spcBef>
                <a:spcPct val="0"/>
              </a:spcBef>
              <a:spcAft>
                <a:spcPts val="2000"/>
              </a:spcAft>
              <a:buNone/>
            </a:pPr>
            <a:r>
              <a:rPr lang="en-US" altLang="en-US" sz="2400" b="1" dirty="0">
                <a:solidFill>
                  <a:srgbClr val="3366FF"/>
                </a:solidFill>
              </a:rPr>
              <a:t>common names</a:t>
            </a:r>
            <a:r>
              <a:rPr lang="en-US" altLang="en-US" sz="2400" b="1" dirty="0">
                <a:solidFill>
                  <a:prstClr val="black"/>
                </a:solidFill>
              </a:rPr>
              <a:t>.</a:t>
            </a:r>
          </a:p>
        </p:txBody>
      </p:sp>
      <p:sp>
        <p:nvSpPr>
          <p:cNvPr id="31" name="Content Placeholder 30">
            <a:extLst>
              <a:ext uri="{FF2B5EF4-FFF2-40B4-BE49-F238E27FC236}">
                <a16:creationId xmlns:a16="http://schemas.microsoft.com/office/drawing/2014/main" id="{AB6F8539-9F13-4DBF-90FE-A760483BAE23}"/>
              </a:ext>
            </a:extLst>
          </p:cNvPr>
          <p:cNvSpPr>
            <a:spLocks noGrp="1"/>
          </p:cNvSpPr>
          <p:nvPr>
            <p:ph sz="quarter" idx="16"/>
          </p:nvPr>
        </p:nvSpPr>
        <p:spPr>
          <a:xfrm>
            <a:off x="776748" y="2425222"/>
            <a:ext cx="4876800" cy="715962"/>
          </a:xfrm>
        </p:spPr>
        <p:txBody>
          <a:bodyPr/>
          <a:lstStyle/>
          <a:p>
            <a:pPr lvl="0" eaLnBrk="1" hangingPunct="1">
              <a:spcBef>
                <a:spcPct val="0"/>
              </a:spcBef>
              <a:spcAft>
                <a:spcPts val="2000"/>
              </a:spcAft>
              <a:buNone/>
            </a:pPr>
            <a:r>
              <a:rPr lang="en-US" altLang="en-US" sz="2400" b="1" dirty="0">
                <a:solidFill>
                  <a:prstClr val="black"/>
                </a:solidFill>
              </a:rPr>
              <a:t>To find the systematic name:</a:t>
            </a:r>
          </a:p>
        </p:txBody>
      </p:sp>
      <p:sp>
        <p:nvSpPr>
          <p:cNvPr id="11" name="Content Placeholder 11"/>
          <p:cNvSpPr>
            <a:spLocks noGrp="1"/>
          </p:cNvSpPr>
          <p:nvPr>
            <p:ph sz="quarter" idx="11"/>
          </p:nvPr>
        </p:nvSpPr>
        <p:spPr>
          <a:xfrm>
            <a:off x="762000" y="3109452"/>
            <a:ext cx="7924799" cy="3011546"/>
          </a:xfrm>
        </p:spPr>
        <p:txBody>
          <a:bodyPr/>
          <a:lstStyle/>
          <a:p>
            <a:pPr marL="577850" eaLnBrk="1" hangingPunct="1">
              <a:spcBef>
                <a:spcPct val="0"/>
              </a:spcBef>
              <a:spcAft>
                <a:spcPts val="2000"/>
              </a:spcAft>
            </a:pPr>
            <a:r>
              <a:rPr lang="en-US" altLang="en-US" sz="2400" b="1" dirty="0"/>
              <a:t>find the </a:t>
            </a:r>
            <a:r>
              <a:rPr lang="en-US" altLang="en-US" sz="2400" b="1" dirty="0">
                <a:solidFill>
                  <a:srgbClr val="3366FF"/>
                </a:solidFill>
              </a:rPr>
              <a:t>longest carbon chain </a:t>
            </a:r>
            <a:r>
              <a:rPr lang="en-US" altLang="en-US" sz="2400" b="1" dirty="0"/>
              <a:t>bonded to the amine N atom</a:t>
            </a:r>
          </a:p>
          <a:p>
            <a:pPr marL="577850" eaLnBrk="1" hangingPunct="1">
              <a:spcBef>
                <a:spcPct val="0"/>
              </a:spcBef>
              <a:spcAft>
                <a:spcPts val="2000"/>
              </a:spcAft>
            </a:pPr>
            <a:r>
              <a:rPr lang="en-US" altLang="en-US" sz="2400" b="1" dirty="0"/>
              <a:t>change the </a:t>
            </a:r>
            <a:r>
              <a:rPr lang="ja-JP" altLang="en-US" sz="2400" b="1" dirty="0"/>
              <a:t>“</a:t>
            </a:r>
            <a:r>
              <a:rPr lang="en-US" altLang="ja-JP" sz="2400" b="1" dirty="0">
                <a:solidFill>
                  <a:srgbClr val="3366FF"/>
                </a:solidFill>
              </a:rPr>
              <a:t>-e</a:t>
            </a:r>
            <a:r>
              <a:rPr lang="ja-JP" altLang="en-US" sz="2400" b="1" dirty="0"/>
              <a:t>”</a:t>
            </a:r>
            <a:r>
              <a:rPr lang="en-US" altLang="ja-JP" sz="2400" b="1" dirty="0"/>
              <a:t> ending of the parent alkane</a:t>
            </a:r>
            <a:r>
              <a:rPr lang="en-US" altLang="en-US" sz="2400" b="1" dirty="0"/>
              <a:t> to </a:t>
            </a:r>
            <a:r>
              <a:rPr lang="ja-JP" altLang="en-US" sz="2400" b="1" dirty="0"/>
              <a:t>“</a:t>
            </a:r>
            <a:r>
              <a:rPr lang="en-US" altLang="ja-JP" sz="2400" b="1" dirty="0">
                <a:solidFill>
                  <a:srgbClr val="3366FF"/>
                </a:solidFill>
              </a:rPr>
              <a:t>-amine</a:t>
            </a:r>
            <a:r>
              <a:rPr lang="ja-JP" altLang="en-US" sz="2400" b="1" dirty="0"/>
              <a:t>”</a:t>
            </a:r>
            <a:endParaRPr lang="en-US" altLang="ja-JP" sz="2400" b="1" dirty="0"/>
          </a:p>
          <a:p>
            <a:pPr marL="577850" eaLnBrk="1" hangingPunct="1">
              <a:spcBef>
                <a:spcPct val="0"/>
              </a:spcBef>
              <a:spcAft>
                <a:spcPts val="2000"/>
              </a:spcAft>
            </a:pPr>
            <a:r>
              <a:rPr lang="en-US" altLang="en-US" sz="2400" b="1" dirty="0"/>
              <a:t>number and name substituents using </a:t>
            </a:r>
            <a:r>
              <a:rPr lang="en-US" altLang="en-US" sz="2400" b="1" dirty="0">
                <a:solidFill>
                  <a:srgbClr val="3366FF"/>
                </a:solidFill>
              </a:rPr>
              <a:t>usual rules of nomenclature</a:t>
            </a:r>
            <a:endParaRPr lang="en-US"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71339" y="360220"/>
            <a:ext cx="6801323" cy="533219"/>
          </a:xfrm>
        </p:spPr>
        <p:txBody>
          <a:bodyPr/>
          <a:lstStyle/>
          <a:p>
            <a:pPr eaLnBrk="1" hangingPunct="1"/>
            <a:r>
              <a:rPr lang="en-US" altLang="en-US" sz="3200" b="1" dirty="0"/>
              <a:t>18.2	Nomenclature (2)</a:t>
            </a:r>
            <a:endParaRPr lang="en-US" altLang="en-US" sz="2800" dirty="0">
              <a:latin typeface="Calibri" pitchFamily="34" charset="0"/>
            </a:endParaRPr>
          </a:p>
        </p:txBody>
      </p:sp>
      <p:sp>
        <p:nvSpPr>
          <p:cNvPr id="7" name="Content Placeholder 9"/>
          <p:cNvSpPr>
            <a:spLocks noGrp="1"/>
          </p:cNvSpPr>
          <p:nvPr>
            <p:ph sz="quarter" idx="10"/>
          </p:nvPr>
        </p:nvSpPr>
        <p:spPr>
          <a:xfrm>
            <a:off x="2646220" y="865905"/>
            <a:ext cx="3810000" cy="400615"/>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rPr>
              <a:t>Primary Amines</a:t>
            </a:r>
            <a:endParaRPr lang="en-GB" sz="2800" b="1" dirty="0">
              <a:solidFill>
                <a:schemeClr val="tx2"/>
              </a:solidFill>
              <a:latin typeface="+mj-lt"/>
            </a:endParaRPr>
          </a:p>
        </p:txBody>
      </p:sp>
      <p:sp>
        <p:nvSpPr>
          <p:cNvPr id="8" name="Content Placeholder 11"/>
          <p:cNvSpPr>
            <a:spLocks noGrp="1"/>
          </p:cNvSpPr>
          <p:nvPr>
            <p:ph sz="quarter" idx="11"/>
          </p:nvPr>
        </p:nvSpPr>
        <p:spPr>
          <a:xfrm>
            <a:off x="831274" y="1517070"/>
            <a:ext cx="7135091" cy="831273"/>
          </a:xfrm>
        </p:spPr>
        <p:txBody>
          <a:bodyPr/>
          <a:lstStyle/>
          <a:p>
            <a:pPr marL="0" indent="0" eaLnBrk="1" hangingPunct="1">
              <a:spcBef>
                <a:spcPct val="0"/>
              </a:spcBef>
              <a:buFontTx/>
              <a:buNone/>
            </a:pPr>
            <a:r>
              <a:rPr lang="en-US" altLang="en-US" sz="2400" b="1" dirty="0"/>
              <a:t>For the </a:t>
            </a:r>
            <a:r>
              <a:rPr lang="en-US" altLang="en-US" sz="2400" b="1" dirty="0">
                <a:solidFill>
                  <a:srgbClr val="3366FF"/>
                </a:solidFill>
              </a:rPr>
              <a:t>common name</a:t>
            </a:r>
            <a:r>
              <a:rPr lang="en-US" altLang="en-US" sz="2400" b="1" dirty="0"/>
              <a:t>, name the alkyl group bonded to the N atom with the suffix </a:t>
            </a:r>
            <a:r>
              <a:rPr lang="ja-JP" altLang="en-US" sz="2400" b="1" dirty="0"/>
              <a:t>“</a:t>
            </a:r>
            <a:r>
              <a:rPr lang="en-US" altLang="ja-JP" sz="2400" b="1" dirty="0">
                <a:solidFill>
                  <a:srgbClr val="3366FF"/>
                </a:solidFill>
              </a:rPr>
              <a:t>-amine</a:t>
            </a:r>
            <a:r>
              <a:rPr lang="en-US" altLang="ja-JP" sz="2400" b="1" dirty="0"/>
              <a:t>.</a:t>
            </a:r>
            <a:r>
              <a:rPr lang="ja-JP" altLang="en-US" sz="2400" b="1" dirty="0"/>
              <a:t>”</a:t>
            </a:r>
            <a:endParaRPr lang="en-US" altLang="en-US" sz="2400" b="1" dirty="0"/>
          </a:p>
        </p:txBody>
      </p:sp>
      <p:sp>
        <p:nvSpPr>
          <p:cNvPr id="9" name="Content Placeholder 3"/>
          <p:cNvSpPr>
            <a:spLocks noGrp="1"/>
          </p:cNvSpPr>
          <p:nvPr>
            <p:ph sz="quarter" idx="17"/>
          </p:nvPr>
        </p:nvSpPr>
        <p:spPr>
          <a:xfrm>
            <a:off x="1854884" y="2985247"/>
            <a:ext cx="1118691" cy="351924"/>
          </a:xfrm>
        </p:spPr>
        <p:txBody>
          <a:bodyPr/>
          <a:lstStyle/>
          <a:p>
            <a:pPr marL="0" lvl="0" indent="0">
              <a:buNone/>
            </a:pPr>
            <a:r>
              <a:rPr lang="en-US" sz="2000" b="0" i="0" dirty="0"/>
              <a:t>CH</a:t>
            </a:r>
            <a:r>
              <a:rPr lang="en-US" sz="2000" b="0" i="0" baseline="-25000" dirty="0"/>
              <a:t>3</a:t>
            </a:r>
            <a:r>
              <a:rPr lang="en-US" sz="2000" b="0" i="0" dirty="0"/>
              <a:t>NH</a:t>
            </a:r>
            <a:r>
              <a:rPr lang="en-US" sz="2000" b="0" i="0" baseline="-25000" dirty="0"/>
              <a:t>2</a:t>
            </a:r>
            <a:endParaRPr lang="en-GB" sz="2000" baseline="-25000" dirty="0"/>
          </a:p>
        </p:txBody>
      </p:sp>
      <p:sp>
        <p:nvSpPr>
          <p:cNvPr id="10" name="Content Placeholder 5"/>
          <p:cNvSpPr>
            <a:spLocks noGrp="1"/>
          </p:cNvSpPr>
          <p:nvPr>
            <p:ph sz="quarter" idx="18"/>
          </p:nvPr>
        </p:nvSpPr>
        <p:spPr>
          <a:xfrm>
            <a:off x="473154" y="3393141"/>
            <a:ext cx="3946446" cy="567771"/>
          </a:xfrm>
        </p:spPr>
        <p:txBody>
          <a:bodyPr anchor="ctr"/>
          <a:lstStyle/>
          <a:p>
            <a:pPr marL="0" lvl="0" indent="0" algn="ctr">
              <a:spcBef>
                <a:spcPts val="0"/>
              </a:spcBef>
              <a:buNone/>
            </a:pPr>
            <a:r>
              <a:rPr lang="en-US" sz="1900" dirty="0"/>
              <a:t>Common name: methylamine</a:t>
            </a:r>
          </a:p>
          <a:p>
            <a:pPr marL="0" lvl="0" indent="0" algn="ctr">
              <a:spcBef>
                <a:spcPts val="0"/>
              </a:spcBef>
              <a:buNone/>
            </a:pPr>
            <a:r>
              <a:rPr lang="en-US" sz="1900" dirty="0"/>
              <a:t>Systematic name: </a:t>
            </a:r>
            <a:r>
              <a:rPr lang="en-US" sz="1900" dirty="0" err="1"/>
              <a:t>methanamine</a:t>
            </a:r>
            <a:endParaRPr lang="en-GB" sz="1900" dirty="0"/>
          </a:p>
        </p:txBody>
      </p:sp>
      <p:pic>
        <p:nvPicPr>
          <p:cNvPr id="9221" name="Picture 1" descr="Structures of methylamine (CH3NH2) and butylamine(CH3CH2CH2CH2NH2)"/>
          <p:cNvPicPr>
            <a:picLocks noChangeAspect="1"/>
          </p:cNvPicPr>
          <p:nvPr/>
        </p:nvPicPr>
        <p:blipFill rotWithShape="1">
          <a:blip r:embed="rId3">
            <a:extLst>
              <a:ext uri="{28A0092B-C50C-407E-A947-70E740481C1C}">
                <a14:useLocalDpi xmlns:a14="http://schemas.microsoft.com/office/drawing/2010/main" val="0"/>
              </a:ext>
            </a:extLst>
          </a:blip>
          <a:srcRect l="55807" b="33333"/>
          <a:stretch/>
        </p:blipFill>
        <p:spPr bwMode="auto">
          <a:xfrm>
            <a:off x="5029200" y="3048000"/>
            <a:ext cx="3479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17">
            <a:extLst>
              <a:ext uri="{FF2B5EF4-FFF2-40B4-BE49-F238E27FC236}">
                <a16:creationId xmlns:a16="http://schemas.microsoft.com/office/drawing/2014/main" id="{8CF4ED76-7352-490A-8AD9-AC103F276CA0}"/>
              </a:ext>
            </a:extLst>
          </p:cNvPr>
          <p:cNvSpPr>
            <a:spLocks noGrp="1"/>
          </p:cNvSpPr>
          <p:nvPr>
            <p:ph sz="quarter" idx="14"/>
          </p:nvPr>
        </p:nvSpPr>
        <p:spPr>
          <a:xfrm>
            <a:off x="4838538" y="4165600"/>
            <a:ext cx="3721262" cy="588822"/>
          </a:xfrm>
        </p:spPr>
        <p:txBody>
          <a:bodyPr/>
          <a:lstStyle/>
          <a:p>
            <a:pPr marL="0" lvl="0" indent="0" algn="ctr">
              <a:spcBef>
                <a:spcPts val="0"/>
              </a:spcBef>
              <a:buNone/>
            </a:pPr>
            <a:r>
              <a:rPr lang="en-US" sz="1900" dirty="0"/>
              <a:t>Common name: butylamine</a:t>
            </a:r>
          </a:p>
          <a:p>
            <a:pPr marL="0" lvl="0" indent="0" algn="ctr">
              <a:spcBef>
                <a:spcPts val="0"/>
              </a:spcBef>
              <a:buNone/>
            </a:pPr>
            <a:r>
              <a:rPr lang="en-US" sz="1900" dirty="0"/>
              <a:t>Systematic name: 1-butanamine</a:t>
            </a:r>
            <a:endParaRPr lang="en-GB"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0490" y="394855"/>
            <a:ext cx="6183021" cy="484745"/>
          </a:xfrm>
        </p:spPr>
        <p:txBody>
          <a:bodyPr/>
          <a:lstStyle/>
          <a:p>
            <a:pPr eaLnBrk="1" hangingPunct="1"/>
            <a:r>
              <a:rPr lang="en-US" altLang="en-US" sz="3200" b="1" dirty="0"/>
              <a:t>18.2	Nomenclature (3)</a:t>
            </a:r>
            <a:endParaRPr lang="en-US" altLang="en-US" dirty="0">
              <a:latin typeface="Calibri" pitchFamily="34" charset="0"/>
            </a:endParaRPr>
          </a:p>
        </p:txBody>
      </p:sp>
      <p:sp>
        <p:nvSpPr>
          <p:cNvPr id="6" name="Content Placeholder 11"/>
          <p:cNvSpPr>
            <a:spLocks noGrp="1"/>
          </p:cNvSpPr>
          <p:nvPr>
            <p:ph sz="quarter" idx="11"/>
          </p:nvPr>
        </p:nvSpPr>
        <p:spPr>
          <a:xfrm>
            <a:off x="1420090" y="854970"/>
            <a:ext cx="6248400" cy="426575"/>
          </a:xfrm>
        </p:spPr>
        <p:txBody>
          <a:bodyPr anchor="ctr"/>
          <a:lstStyle/>
          <a:p>
            <a:pPr marL="514350" lvl="0" indent="-514350" algn="ctr" eaLnBrk="1" hangingPunct="1">
              <a:spcBef>
                <a:spcPct val="0"/>
              </a:spcBef>
              <a:buFont typeface="+mj-lt"/>
              <a:buAutoNum type="alphaUcPeriod" startAt="2"/>
            </a:pPr>
            <a:r>
              <a:rPr lang="en-US" altLang="en-US" sz="2800" b="1" dirty="0">
                <a:solidFill>
                  <a:schemeClr val="tx2"/>
                </a:solidFill>
                <a:latin typeface="+mj-lt"/>
              </a:rPr>
              <a:t>Secondary and Tertiary Amines</a:t>
            </a:r>
            <a:endParaRPr lang="en-GB" sz="2800" b="1" dirty="0">
              <a:solidFill>
                <a:schemeClr val="tx2"/>
              </a:solidFill>
              <a:latin typeface="+mj-lt"/>
            </a:endParaRPr>
          </a:p>
        </p:txBody>
      </p:sp>
      <p:graphicFrame>
        <p:nvGraphicFramePr>
          <p:cNvPr id="2" name="Object 1">
            <a:extLst>
              <a:ext uri="{FF2B5EF4-FFF2-40B4-BE49-F238E27FC236}">
                <a16:creationId xmlns:a16="http://schemas.microsoft.com/office/drawing/2014/main" id="{BBCE3C73-75FE-489C-A8DE-83F1709D27B2}"/>
              </a:ext>
            </a:extLst>
          </p:cNvPr>
          <p:cNvGraphicFramePr>
            <a:graphicFrameLocks noChangeAspect="1"/>
          </p:cNvGraphicFramePr>
          <p:nvPr>
            <p:extLst>
              <p:ext uri="{D42A27DB-BD31-4B8C-83A1-F6EECF244321}">
                <p14:modId xmlns:p14="http://schemas.microsoft.com/office/powerpoint/2010/main" val="2391850858"/>
              </p:ext>
            </p:extLst>
          </p:nvPr>
        </p:nvGraphicFramePr>
        <p:xfrm>
          <a:off x="890842" y="1585224"/>
          <a:ext cx="317500" cy="266700"/>
        </p:xfrm>
        <a:graphic>
          <a:graphicData uri="http://schemas.openxmlformats.org/presentationml/2006/ole">
            <mc:AlternateContent xmlns:mc="http://schemas.openxmlformats.org/markup-compatibility/2006">
              <mc:Choice xmlns:v="urn:schemas-microsoft-com:vml" Requires="v">
                <p:oleObj spid="_x0000_s8240"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890842" y="1585224"/>
                        <a:ext cx="317500" cy="266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79CA99D-110D-42D5-BDB1-B0FC03CA72EF}"/>
              </a:ext>
            </a:extLst>
          </p:cNvPr>
          <p:cNvSpPr>
            <a:spLocks noGrp="1"/>
          </p:cNvSpPr>
          <p:nvPr>
            <p:ph sz="quarter" idx="10"/>
          </p:nvPr>
        </p:nvSpPr>
        <p:spPr>
          <a:xfrm>
            <a:off x="1224571" y="1482678"/>
            <a:ext cx="1127125" cy="412800"/>
          </a:xfrm>
        </p:spPr>
        <p:txBody>
          <a:bodyPr/>
          <a:lstStyle/>
          <a:p>
            <a:pPr marL="0" indent="0">
              <a:buNone/>
            </a:pPr>
            <a:r>
              <a:rPr lang="en-US" altLang="en-US" sz="2400" b="1" dirty="0">
                <a:solidFill>
                  <a:srgbClr val="3366FF"/>
                </a:solidFill>
              </a:rPr>
              <a:t>and </a:t>
            </a:r>
            <a:endParaRPr lang="en-US" dirty="0"/>
          </a:p>
        </p:txBody>
      </p:sp>
      <p:graphicFrame>
        <p:nvGraphicFramePr>
          <p:cNvPr id="3" name="Object 2">
            <a:extLst>
              <a:ext uri="{FF2B5EF4-FFF2-40B4-BE49-F238E27FC236}">
                <a16:creationId xmlns:a16="http://schemas.microsoft.com/office/drawing/2014/main" id="{D4223DEB-F39A-4BF5-AE22-1E04DBD86BBA}"/>
              </a:ext>
            </a:extLst>
          </p:cNvPr>
          <p:cNvGraphicFramePr>
            <a:graphicFrameLocks noChangeAspect="1"/>
          </p:cNvGraphicFramePr>
          <p:nvPr>
            <p:extLst>
              <p:ext uri="{D42A27DB-BD31-4B8C-83A1-F6EECF244321}">
                <p14:modId xmlns:p14="http://schemas.microsoft.com/office/powerpoint/2010/main" val="2932719244"/>
              </p:ext>
            </p:extLst>
          </p:nvPr>
        </p:nvGraphicFramePr>
        <p:xfrm>
          <a:off x="1951704" y="1586640"/>
          <a:ext cx="317500" cy="279400"/>
        </p:xfrm>
        <a:graphic>
          <a:graphicData uri="http://schemas.openxmlformats.org/presentationml/2006/ole">
            <mc:AlternateContent xmlns:mc="http://schemas.openxmlformats.org/markup-compatibility/2006">
              <mc:Choice xmlns:v="urn:schemas-microsoft-com:vml" Requires="v">
                <p:oleObj spid="_x0000_s8241"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1951704" y="1586640"/>
                        <a:ext cx="317500" cy="2794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8A314F16-4A8F-4AF2-9EF0-F48D917BEDC3}"/>
              </a:ext>
            </a:extLst>
          </p:cNvPr>
          <p:cNvSpPr>
            <a:spLocks noGrp="1"/>
          </p:cNvSpPr>
          <p:nvPr>
            <p:ph sz="quarter" idx="14"/>
          </p:nvPr>
        </p:nvSpPr>
        <p:spPr>
          <a:xfrm>
            <a:off x="2290247" y="1482659"/>
            <a:ext cx="5768054" cy="487362"/>
          </a:xfrm>
        </p:spPr>
        <p:txBody>
          <a:bodyPr/>
          <a:lstStyle/>
          <a:p>
            <a:pPr marL="0" indent="0">
              <a:buNone/>
            </a:pPr>
            <a:r>
              <a:rPr lang="en-US" altLang="en-US" sz="2400" b="1" dirty="0">
                <a:solidFill>
                  <a:srgbClr val="3366FF"/>
                </a:solidFill>
              </a:rPr>
              <a:t>amines </a:t>
            </a:r>
            <a:r>
              <a:rPr lang="en-US" altLang="en-US" sz="2400" b="1" dirty="0">
                <a:solidFill>
                  <a:prstClr val="black"/>
                </a:solidFill>
              </a:rPr>
              <a:t>with </a:t>
            </a:r>
            <a:r>
              <a:rPr lang="en-US" altLang="en-US" sz="2400" b="1" dirty="0">
                <a:solidFill>
                  <a:srgbClr val="3366FF"/>
                </a:solidFill>
              </a:rPr>
              <a:t>identical alkyl groups </a:t>
            </a:r>
            <a:r>
              <a:rPr lang="en-US" altLang="en-US" sz="2400" b="1" dirty="0">
                <a:solidFill>
                  <a:prstClr val="black"/>
                </a:solidFill>
              </a:rPr>
              <a:t>are</a:t>
            </a:r>
            <a:endParaRPr lang="en-US" dirty="0"/>
          </a:p>
        </p:txBody>
      </p:sp>
      <p:sp>
        <p:nvSpPr>
          <p:cNvPr id="30" name="Content Placeholder 29">
            <a:extLst>
              <a:ext uri="{FF2B5EF4-FFF2-40B4-BE49-F238E27FC236}">
                <a16:creationId xmlns:a16="http://schemas.microsoft.com/office/drawing/2014/main" id="{D81C7212-F604-4E05-B01E-6C5FBC864718}"/>
              </a:ext>
            </a:extLst>
          </p:cNvPr>
          <p:cNvSpPr>
            <a:spLocks noGrp="1"/>
          </p:cNvSpPr>
          <p:nvPr>
            <p:ph sz="quarter" idx="15"/>
          </p:nvPr>
        </p:nvSpPr>
        <p:spPr>
          <a:xfrm>
            <a:off x="755853" y="1850710"/>
            <a:ext cx="5600700" cy="715962"/>
          </a:xfrm>
        </p:spPr>
        <p:txBody>
          <a:bodyPr/>
          <a:lstStyle/>
          <a:p>
            <a:pPr marL="0" indent="0">
              <a:buNone/>
            </a:pPr>
            <a:r>
              <a:rPr lang="en-US" altLang="en-US" sz="2400" b="1" dirty="0">
                <a:solidFill>
                  <a:prstClr val="black"/>
                </a:solidFill>
              </a:rPr>
              <a:t>named using the prefix </a:t>
            </a:r>
            <a:r>
              <a:rPr lang="ja-JP" altLang="en-US" sz="2400" b="1" dirty="0">
                <a:solidFill>
                  <a:prstClr val="black"/>
                </a:solidFill>
              </a:rPr>
              <a:t>“</a:t>
            </a:r>
            <a:r>
              <a:rPr lang="en-US" altLang="ja-JP" sz="2400" b="1" dirty="0">
                <a:solidFill>
                  <a:srgbClr val="3366FF"/>
                </a:solidFill>
              </a:rPr>
              <a:t>di-</a:t>
            </a:r>
            <a:r>
              <a:rPr lang="ja-JP" altLang="en-US" sz="2400" b="1" dirty="0">
                <a:solidFill>
                  <a:prstClr val="black"/>
                </a:solidFill>
              </a:rPr>
              <a:t>”</a:t>
            </a:r>
            <a:r>
              <a:rPr lang="en-US" altLang="ja-JP" sz="2400" b="1" dirty="0">
                <a:solidFill>
                  <a:prstClr val="black"/>
                </a:solidFill>
              </a:rPr>
              <a:t> or </a:t>
            </a:r>
            <a:r>
              <a:rPr lang="ja-JP" altLang="en-US" sz="2400" b="1" dirty="0">
                <a:solidFill>
                  <a:prstClr val="black"/>
                </a:solidFill>
              </a:rPr>
              <a:t>“</a:t>
            </a:r>
            <a:r>
              <a:rPr lang="en-US" altLang="ja-JP" sz="2400" b="1" dirty="0">
                <a:solidFill>
                  <a:srgbClr val="3366FF"/>
                </a:solidFill>
              </a:rPr>
              <a:t>tri-</a:t>
            </a:r>
            <a:r>
              <a:rPr lang="ja-JP" altLang="en-US" sz="2400" b="1" dirty="0">
                <a:solidFill>
                  <a:prstClr val="black"/>
                </a:solidFill>
              </a:rPr>
              <a:t>”</a:t>
            </a:r>
            <a:r>
              <a:rPr lang="en-US" altLang="ja-JP" sz="2400" b="1" dirty="0">
                <a:solidFill>
                  <a:prstClr val="black"/>
                </a:solidFill>
              </a:rPr>
              <a:t>:</a:t>
            </a:r>
            <a:endParaRPr lang="en-US" dirty="0"/>
          </a:p>
        </p:txBody>
      </p:sp>
      <p:pic>
        <p:nvPicPr>
          <p:cNvPr id="10245" name="Picture 9" descr="In triethylamine, N is attached to three ethyl (CH2CH3) groups. In dipropylamine, N is attached to two propyl (CH2CH2CH3) groups and one hydrogen at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00400"/>
            <a:ext cx="6035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6.0&quot;&gt;&lt;object type=&quot;1&quot; unique_id=&quot;10001&quot;&gt;&lt;object type=&quot;8&quot; unique_id=&quot;11626&quot;&gt;&lt;/object&gt;&lt;object type=&quot;2&quot; unique_id=&quot;11627&quot;&gt;&lt;object type=&quot;3&quot; unique_id=&quot;11628&quot;&gt;&lt;property id=&quot;20148&quot; value=&quot;5&quot;/&gt;&lt;property id=&quot;20300&quot; value=&quot;Slide 1&quot;/&gt;&lt;property id=&quot;20307&quot; value=&quot;311&quot;/&gt;&lt;/object&gt;&lt;object type=&quot;3&quot; unique_id=&quot;11629&quot;&gt;&lt;property id=&quot;20148&quot; value=&quot;5&quot;/&gt;&lt;property id=&quot;20300&quot; value=&quot;Slide 2 - &amp;quot;Amines and Neurotransmitters&amp;#x0D;&amp;#x0A;Structure and Bonding&amp;quot;&quot;/&gt;&lt;property id=&quot;20307&quot; value=&quot;257&quot;/&gt;&lt;/object&gt;&lt;object type=&quot;3&quot; unique_id=&quot;11630&quot;&gt;&lt;property id=&quot;20148&quot; value=&quot;5&quot;/&gt;&lt;property id=&quot;20300&quot; value=&quot;Slide 3 - &amp;quot;Amines and Neurotransmitters&amp;#x0D;&amp;#x0A;Structure and Bonding&amp;quot;&quot;/&gt;&lt;property id=&quot;20307&quot; value=&quot;258&quot;/&gt;&lt;/object&gt;&lt;object type=&quot;3&quot; unique_id=&quot;11631&quot;&gt;&lt;property id=&quot;20148&quot; value=&quot;5&quot;/&gt;&lt;property id=&quot;20300&quot; value=&quot;Slide 4 - &amp;quot;Amines and Neurotransmitters&amp;#x0D;&amp;#x0A;Structure and Bonding&amp;quot;&quot;/&gt;&lt;property id=&quot;20307&quot; value=&quot;259&quot;/&gt;&lt;/object&gt;&lt;object type=&quot;3&quot; unique_id=&quot;11632&quot;&gt;&lt;property id=&quot;20148&quot; value=&quot;5&quot;/&gt;&lt;property id=&quot;20300&quot; value=&quot;Slide 5 - &amp;quot;Amines and Neurotransmitters&amp;#x0D;&amp;#x0A;Structure and Bonding&amp;quot;&quot;/&gt;&lt;property id=&quot;20307&quot; value=&quot;260&quot;/&gt;&lt;/object&gt;&lt;object type=&quot;3&quot; unique_id=&quot;11633&quot;&gt;&lt;property id=&quot;20148&quot; value=&quot;5&quot;/&gt;&lt;property id=&quot;20300&quot; value=&quot;Slide 6 - &amp;quot;Nomenclature&amp;#x0D;&amp;#x0A;Primary Amines&amp;quot;&quot;/&gt;&lt;property id=&quot;20307&quot; value=&quot;261&quot;/&gt;&lt;/object&gt;&lt;object type=&quot;3&quot; unique_id=&quot;11634&quot;&gt;&lt;property id=&quot;20148&quot; value=&quot;5&quot;/&gt;&lt;property id=&quot;20300&quot; value=&quot;Slide 7 - &amp;quot;Nomenclature&amp;#x0D;&amp;#x0A;Primary Amines&amp;quot;&quot;/&gt;&lt;property id=&quot;20307&quot; value=&quot;262&quot;/&gt;&lt;/object&gt;&lt;object type=&quot;3&quot; unique_id=&quot;11635&quot;&gt;&lt;property id=&quot;20148&quot; value=&quot;5&quot;/&gt;&lt;property id=&quot;20300&quot; value=&quot;Slide 8 - &amp;quot;Nomenclature&amp;#x0D;&amp;#x0A;Secondary and Tertiary Amines&amp;quot;&quot;/&gt;&lt;property id=&quot;20307&quot; value=&quot;266&quot;/&gt;&lt;/object&gt;&lt;object type=&quot;3&quot; unique_id=&quot;11636&quot;&gt;&lt;property id=&quot;20148&quot; value=&quot;5&quot;/&gt;&lt;property id=&quot;20300&quot; value=&quot;Slide 9 - &amp;quot;Nomenclature&amp;#x0D;&amp;#x0A;Secondary and Tertiary Amines&amp;quot;&quot;/&gt;&lt;property id=&quot;20307&quot; value=&quot;263&quot;/&gt;&lt;/object&gt;&lt;object type=&quot;3&quot; unique_id=&quot;11637&quot;&gt;&lt;property id=&quot;20148&quot; value=&quot;5&quot;/&gt;&lt;property id=&quot;20300&quot; value=&quot;Slide 10 - &amp;quot;Nomenclature&amp;#x0D;&amp;#x0A;Secondary and Tertiary Amines&amp;quot;&quot;/&gt;&lt;property id=&quot;20307&quot; value=&quot;264&quot;/&gt;&lt;/object&gt;&lt;object type=&quot;3&quot; unique_id=&quot;11638&quot;&gt;&lt;property id=&quot;20148&quot; value=&quot;5&quot;/&gt;&lt;property id=&quot;20300&quot; value=&quot;Slide 11 - &amp;quot;Nomenclature&amp;#x0D;&amp;#x0A;Secondary and Tertiary Amines&amp;quot;&quot;/&gt;&lt;property id=&quot;20307&quot; value=&quot;265&quot;/&gt;&lt;/object&gt;&lt;object type=&quot;3&quot; unique_id=&quot;11639&quot;&gt;&lt;property id=&quot;20148&quot; value=&quot;5&quot;/&gt;&lt;property id=&quot;20300&quot; value=&quot;Slide 12 - &amp;quot;Nomenclature&amp;#x0D;&amp;#x0A;Aromatic Amines&amp;quot;&quot;/&gt;&lt;property id=&quot;20307&quot; value=&quot;267&quot;/&gt;&lt;/object&gt;&lt;object type=&quot;3&quot; unique_id=&quot;11640&quot;&gt;&lt;property id=&quot;20148&quot; value=&quot;5&quot;/&gt;&lt;property id=&quot;20300&quot; value=&quot;Slide 13 - &amp;quot;Nomenclature&amp;#x0D;&amp;#x0A;Miscellaneous Nomenclature Facts&amp;quot;&quot;/&gt;&lt;property id=&quot;20307&quot; value=&quot;268&quot;/&gt;&lt;/object&gt;&lt;object type=&quot;3&quot; unique_id=&quot;11641&quot;&gt;&lt;property id=&quot;20148&quot; value=&quot;5&quot;/&gt;&lt;property id=&quot;20300&quot; value=&quot;Slide 14 - &amp;quot;Physical Properties&amp;#x0D;&amp;#x0A;  &amp;quot;&quot;/&gt;&lt;property id=&quot;20307&quot; value=&quot;269&quot;/&gt;&lt;/object&gt;&lt;object type=&quot;3&quot; unique_id=&quot;11642&quot;&gt;&lt;property id=&quot;20148&quot; value=&quot;5&quot;/&gt;&lt;property id=&quot;20300&quot; value=&quot;Slide 15 - &amp;quot;Physical Properties&amp;quot;&quot;/&gt;&lt;property id=&quot;20307&quot; value=&quot;270&quot;/&gt;&lt;/object&gt;&lt;object type=&quot;3&quot; unique_id=&quot;11643&quot;&gt;&lt;property id=&quot;20148&quot; value=&quot;5&quot;/&gt;&lt;property id=&quot;20300&quot; value=&quot;Slide 16 - &amp;quot;Physical Properties&amp;quot;&quot;/&gt;&lt;property id=&quot;20307&quot; value=&quot;271&quot;/&gt;&lt;/object&gt;&lt;object type=&quot;3&quot; unique_id=&quot;11644&quot;&gt;&lt;property id=&quot;20148&quot; value=&quot;5&quot;/&gt;&lt;property id=&quot;20300&quot; value=&quot;Slide 17 - &amp;quot;Physical Properties&amp;quot;&quot;/&gt;&lt;property id=&quot;20307&quot; value=&quot;272&quot;/&gt;&lt;/object&gt;&lt;object type=&quot;3&quot; unique_id=&quot;11645&quot;&gt;&lt;property id=&quot;20148&quot; value=&quot;5&quot;/&gt;&lt;property id=&quot;20300&quot; value=&quot;Slide 18 - &amp;quot;Focus on Health &amp;amp; Medicine&amp;#x0D;&amp;#x0A;Caffeine and Nicotine&amp;quot;&quot;/&gt;&lt;property id=&quot;20307&quot; value=&quot;274&quot;/&gt;&lt;/object&gt;&lt;object type=&quot;3&quot; unique_id=&quot;11646&quot;&gt;&lt;property id=&quot;20148&quot; value=&quot;5&quot;/&gt;&lt;property id=&quot;20300&quot; value=&quot;Slide 19 - &amp;quot;Focus on Health &amp;amp; Medicine&amp;#x0D;&amp;#x0A;Caffeine and Nicotine&amp;quot;&quot;/&gt;&lt;property id=&quot;20307&quot; value=&quot;273&quot;/&gt;&lt;/object&gt;&lt;object type=&quot;3&quot; unique_id=&quot;11647&quot;&gt;&lt;property id=&quot;20148&quot; value=&quot;5&quot;/&gt;&lt;property id=&quot;20300&quot; value=&quot;Slide 20 - &amp;quot;Focus on Health &amp;amp; Medicine&amp;#x0D;&amp;#x0A;Caffeine and Nicotine&amp;quot;&quot;/&gt;&lt;property id=&quot;20307&quot; value=&quot;275&quot;/&gt;&lt;/object&gt;&lt;object type=&quot;3&quot; unique_id=&quot;11648&quot;&gt;&lt;property id=&quot;20148&quot; value=&quot;5&quot;/&gt;&lt;property id=&quot;20300&quot; value=&quot;Slide 21 - &amp;quot;Alkaloids—Amines from Plant Sources&amp;#x0D;&amp;#x0A;Morphine and Related Alkaloids&amp;quot;&quot;/&gt;&lt;property id=&quot;20307&quot; value=&quot;276&quot;/&gt;&lt;/object&gt;&lt;object type=&quot;3&quot; unique_id=&quot;11649&quot;&gt;&lt;property id=&quot;20148&quot; value=&quot;5&quot;/&gt;&lt;property id=&quot;20300&quot; value=&quot;Slide 22 - &amp;quot;Alkaloids—Amines from Plant Sources&amp;#x0D;&amp;#x0A;Morphine and Related Alkaloids&amp;quot;&quot;/&gt;&lt;property id=&quot;20307&quot; value=&quot;277&quot;/&gt;&lt;/object&gt;&lt;object type=&quot;3&quot; unique_id=&quot;11650&quot;&gt;&lt;property id=&quot;20148&quot; value=&quot;5&quot;/&gt;&lt;property id=&quot;20300&quot; value=&quot;Slide 23 - &amp;quot;Alkaloids—Amines from Plant Sources&amp;#x0D;&amp;#x0A;Morphine and Related Alkaloids&amp;quot;&quot;/&gt;&lt;property id=&quot;20307&quot; value=&quot;278&quot;/&gt;&lt;/object&gt;&lt;object type=&quot;3&quot; unique_id=&quot;11651&quot;&gt;&lt;property id=&quot;20148&quot; value=&quot;5&quot;/&gt;&lt;property id=&quot;20300&quot; value=&quot;Slide 24 - &amp;quot;Alkaloids—Amines from Plant Sources&amp;#x0D;&amp;#x0A;Morphine and Related Alkaloids&amp;quot;&quot;/&gt;&lt;property id=&quot;20307&quot; value=&quot;279&quot;/&gt;&lt;/object&gt;&lt;object type=&quot;3&quot; unique_id=&quot;11652&quot;&gt;&lt;property id=&quot;20148&quot; value=&quot;5&quot;/&gt;&lt;property id=&quot;20300&quot; value=&quot;Slide 25 - &amp;quot;Alkaloids—Amines from Plant Sources&amp;#x0D;&amp;#x0A;Quinine&amp;quot;&quot;/&gt;&lt;property id=&quot;20307&quot; value=&quot;280&quot;/&gt;&lt;/object&gt;&lt;object type=&quot;3&quot; unique_id=&quot;11653&quot;&gt;&lt;property id=&quot;20148&quot; value=&quot;5&quot;/&gt;&lt;property id=&quot;20300&quot; value=&quot;Slide 26 - &amp;quot;Alkaloids—Amines from Plant Sources&amp;#x0D;&amp;#x0A;Atropine&amp;quot;&quot;/&gt;&lt;property id=&quot;20307&quot; value=&quot;281&quot;/&gt;&lt;/object&gt;&lt;object type=&quot;3&quot; unique_id=&quot;11654&quot;&gt;&lt;property id=&quot;20148&quot; value=&quot;5&quot;/&gt;&lt;property id=&quot;20300&quot; value=&quot;Slide 27 - &amp;quot;Amines as Bases&amp;#x0D;&amp;#x0A;&amp;quot;&quot;/&gt;&lt;property id=&quot;20307&quot; value=&quot;282&quot;/&gt;&lt;/object&gt;&lt;object type=&quot;3&quot; unique_id=&quot;11655&quot;&gt;&lt;property id=&quot;20148&quot; value=&quot;5&quot;/&gt;&lt;property id=&quot;20300&quot; value=&quot;Slide 28 - &amp;quot;Amines as Bases&amp;#x0D;&amp;#x0A;Reactions of Amines with Acids&amp;quot;&quot;/&gt;&lt;property id=&quot;20307&quot; value=&quot;283&quot;/&gt;&lt;/object&gt;&lt;object type=&quot;3&quot; unique_id=&quot;11656&quot;&gt;&lt;property id=&quot;20148&quot; value=&quot;5&quot;/&gt;&lt;property id=&quot;20300&quot; value=&quot;Slide 29 - &amp;quot;Amines as Bases&amp;#x0D;&amp;#x0A;Ammonium Salts&amp;quot;&quot;/&gt;&lt;property id=&quot;20307&quot; value=&quot;284&quot;/&gt;&lt;/object&gt;&lt;object type=&quot;3&quot; unique_id=&quot;11657&quot;&gt;&lt;property id=&quot;20148&quot; value=&quot;5&quot;/&gt;&lt;property id=&quot;20300&quot; value=&quot;Slide 30 - &amp;quot;Amines as Bases&amp;#x0D;&amp;#x0A;Ammonium Salts&amp;quot;&quot;/&gt;&lt;property id=&quot;20307&quot; value=&quot;285&quot;/&gt;&lt;/object&gt;&lt;object type=&quot;3&quot; unique_id=&quot;11658&quot;&gt;&lt;property id=&quot;20148&quot; value=&quot;5&quot;/&gt;&lt;property id=&quot;20300&quot; value=&quot;Slide 31 - &amp;quot;Focus on Health &amp;amp; Medicine&amp;#x0D;&amp;#x0A;Ammonium Salts as Useful Salts&amp;quot;&quot;/&gt;&lt;property id=&quot;20307&quot; value=&quot;286&quot;/&gt;&lt;/object&gt;&lt;object type=&quot;3&quot; unique_id=&quot;11659&quot;&gt;&lt;property id=&quot;20148&quot; value=&quot;5&quot;/&gt;&lt;property id=&quot;20300&quot; value=&quot;Slide 32 - &amp;quot;Focus on Health &amp;amp; Medicine&amp;#x0D;&amp;#x0A;Ammonium Salts as Useful Salts&amp;quot;&quot;/&gt;&lt;property id=&quot;20307&quot; value=&quot;287&quot;/&gt;&lt;/object&gt;&lt;object type=&quot;3&quot; unique_id=&quot;11660&quot;&gt;&lt;property id=&quot;20148&quot; value=&quot;5&quot;/&gt;&lt;property id=&quot;20300&quot; value=&quot;Slide 33 - &amp;quot;Focus on Health &amp;amp; Medicine&amp;#x0D;&amp;#x0A;Ammonium Salts as Useful Salts&amp;quot;&quot;/&gt;&lt;property id=&quot;20307&quot; value=&quot;288&quot;/&gt;&lt;/object&gt;&lt;object type=&quot;3&quot; unique_id=&quot;11661&quot;&gt;&lt;property id=&quot;20148&quot; value=&quot;5&quot;/&gt;&lt;property id=&quot;20300&quot; value=&quot;Slide 34 - &amp;quot;Neurotransmitters&amp;#x0D;&amp;#x0A;&amp;quot;&quot;/&gt;&lt;property id=&quot;20307&quot; value=&quot;289&quot;/&gt;&lt;/object&gt;&lt;object type=&quot;3&quot; unique_id=&quot;11662&quot;&gt;&lt;property id=&quot;20148&quot; value=&quot;5&quot;/&gt;&lt;property id=&quot;20300&quot; value=&quot;Slide 35 - &amp;quot;Neurotransmitters&amp;#x0D;&amp;#x0A;&amp;quot;&quot;/&gt;&lt;property id=&quot;20307&quot; value=&quot;290&quot;/&gt;&lt;/object&gt;&lt;object type=&quot;3&quot; unique_id=&quot;11663&quot;&gt;&lt;property id=&quot;20148&quot; value=&quot;5&quot;/&gt;&lt;property id=&quot;20300&quot; value=&quot;Slide 36 - &amp;quot;Neurotransmitters&amp;#x0D;&amp;#x0A;&amp;quot;&quot;/&gt;&lt;property id=&quot;20307&quot; value=&quot;291&quot;/&gt;&lt;/object&gt;&lt;object type=&quot;3&quot; unique_id=&quot;11664&quot;&gt;&lt;property id=&quot;20148&quot; value=&quot;5&quot;/&gt;&lt;property id=&quot;20300&quot; value=&quot;Slide 37 - &amp;quot;Neurotransmitters&amp;#x0D;&amp;#x0A;Norepinephrine and Dopamine&amp;quot;&quot;/&gt;&lt;property id=&quot;20307&quot; value=&quot;292&quot;/&gt;&lt;/object&gt;&lt;object type=&quot;3&quot; unique_id=&quot;11665&quot;&gt;&lt;property id=&quot;20148&quot; value=&quot;5&quot;/&gt;&lt;property id=&quot;20300&quot; value=&quot;Slide 38 - &amp;quot;Neurotransmitters&amp;#x0D;&amp;#x0A;Norepinephrine and Dopamine&amp;quot;&quot;/&gt;&lt;property id=&quot;20307&quot; value=&quot;293&quot;/&gt;&lt;/object&gt;&lt;object type=&quot;3&quot; unique_id=&quot;11666&quot;&gt;&lt;property id=&quot;20148&quot; value=&quot;5&quot;/&gt;&lt;property id=&quot;20300&quot; value=&quot;Slide 39 - &amp;quot;Neurotransmitters&amp;#x0D;&amp;#x0A;Norepinephrine and Dopamine&amp;quot;&quot;/&gt;&lt;property id=&quot;20307&quot; value=&quot;294&quot;/&gt;&lt;/object&gt;&lt;object type=&quot;3&quot; unique_id=&quot;11667&quot;&gt;&lt;property id=&quot;20148&quot; value=&quot;5&quot;/&gt;&lt;property id=&quot;20300&quot; value=&quot;Slide 40 - &amp;quot;Neurotransmitters&amp;#x0D;&amp;#x0A;Norepinephrine and Dopamine&amp;quot;&quot;/&gt;&lt;property id=&quot;20307&quot; value=&quot;296&quot;/&gt;&lt;/object&gt;&lt;object type=&quot;3&quot; unique_id=&quot;11668&quot;&gt;&lt;property id=&quot;20148&quot; value=&quot;5&quot;/&gt;&lt;property id=&quot;20300&quot; value=&quot;Slide 41 - &amp;quot;Neurotransmitters&amp;#x0D;&amp;#x0A;Norepinephrine and Dopamine&amp;quot;&quot;/&gt;&lt;property id=&quot;20307&quot; value=&quot;295&quot;/&gt;&lt;/object&gt;&lt;object type=&quot;3&quot; unique_id=&quot;11669&quot;&gt;&lt;property id=&quot;20148&quot; value=&quot;5&quot;/&gt;&lt;property id=&quot;20300&quot; value=&quot;Slide 42 - &amp;quot;Neurotransmitters&amp;#x0D;&amp;#x0A;Serotonin&amp;quot;&quot;/&gt;&lt;property id=&quot;20307&quot; value=&quot;297&quot;/&gt;&lt;/object&gt;&lt;object type=&quot;3&quot; unique_id=&quot;11670&quot;&gt;&lt;property id=&quot;20148&quot; value=&quot;5&quot;/&gt;&lt;property id=&quot;20300&quot; value=&quot;Slide 43 - &amp;quot;Neurotransmitters&amp;#x0D;&amp;#x0A;Serotonin&amp;quot;&quot;/&gt;&lt;property id=&quot;20307&quot; value=&quot;298&quot;/&gt;&lt;/object&gt;&lt;object type=&quot;3&quot; unique_id=&quot;11671&quot;&gt;&lt;property id=&quot;20148&quot; value=&quot;5&quot;/&gt;&lt;property id=&quot;20300&quot; value=&quot;Slide 44 - &amp;quot;Neurotransmitters&amp;#x0D;&amp;#x0A;Serotonin&amp;quot;&quot;/&gt;&lt;property id=&quot;20307&quot; value=&quot;299&quot;/&gt;&lt;/object&gt;&lt;object type=&quot;3&quot; unique_id=&quot;11672&quot;&gt;&lt;property id=&quot;20148&quot; value=&quot;5&quot;/&gt;&lt;property id=&quot;20300&quot; value=&quot;Slide 45 - &amp;quot;Neurotransmitters&amp;#x0D;&amp;#x0A;Serotonin&amp;quot;&quot;/&gt;&lt;property id=&quot;20307&quot; value=&quot;300&quot;/&gt;&lt;/object&gt;&lt;object type=&quot;3&quot; unique_id=&quot;11673&quot;&gt;&lt;property id=&quot;20148&quot; value=&quot;5&quot;/&gt;&lt;property id=&quot;20300&quot; value=&quot;Slide 46 - &amp;quot;Neurotransmitters&amp;#x0D;&amp;#x0A;Serotonin&amp;quot;&quot;/&gt;&lt;property id=&quot;20307&quot; value=&quot;301&quot;/&gt;&lt;/object&gt;&lt;object type=&quot;3&quot; unique_id=&quot;11674&quot;&gt;&lt;property id=&quot;20148&quot; value=&quot;5&quot;/&gt;&lt;property id=&quot;20300&quot; value=&quot;Slide 47 - &amp;quot;Neurotransmitters&amp;#x0D;&amp;#x0A;Acetylcholine&amp;quot;&quot;/&gt;&lt;property id=&quot;20307&quot; value=&quot;302&quot;/&gt;&lt;/object&gt;&lt;object type=&quot;3&quot; unique_id=&quot;11675&quot;&gt;&lt;property id=&quot;20148&quot; value=&quot;5&quot;/&gt;&lt;property id=&quot;20300&quot; value=&quot;Slide 48 - &amp;quot;Neurotransmitters&amp;#x0D;&amp;#x0A;Acetylcholine&amp;quot;&quot;/&gt;&lt;property id=&quot;20307&quot; value=&quot;303&quot;/&gt;&lt;/object&gt;&lt;object type=&quot;3&quot; unique_id=&quot;11676&quot;&gt;&lt;property id=&quot;20148&quot; value=&quot;5&quot;/&gt;&lt;property id=&quot;20300&quot; value=&quot;Slide 49 - &amp;quot;Focus on the Human Body&amp;#x0D;&amp;#x0A;Epinephrine and Related Compounds&amp;quot;&quot;/&gt;&lt;property id=&quot;20307&quot; value=&quot;304&quot;/&gt;&lt;/object&gt;&lt;object type=&quot;3&quot; unique_id=&quot;11677&quot;&gt;&lt;property id=&quot;20148&quot; value=&quot;5&quot;/&gt;&lt;property id=&quot;20300&quot; value=&quot;Slide 50 - &amp;quot;Focus on the Human Body&amp;#x0D;&amp;#x0A;Epinephrine and Related Compounds&amp;quot;&quot;/&gt;&lt;property id=&quot;20307&quot; value=&quot;305&quot;/&gt;&lt;/object&gt;&lt;object type=&quot;3&quot; unique_id=&quot;11678&quot;&gt;&lt;property id=&quot;20148&quot; value=&quot;5&quot;/&gt;&lt;property id=&quot;20300&quot; value=&quot;Slide 51 - &amp;quot;Focus on the Human Body&amp;#x0D;&amp;#x0A;Drugs to Treat Asthma&amp;quot;&quot;/&gt;&lt;property id=&quot;20307&quot; value=&quot;306&quot;/&gt;&lt;/object&gt;&lt;object type=&quot;3&quot; unique_id=&quot;11679&quot;&gt;&lt;property id=&quot;20148&quot; value=&quot;5&quot;/&gt;&lt;property id=&quot;20300&quot; value=&quot;Slide 52 - &amp;quot;Focus on the Health &amp;amp; Medicine&amp;#x0D;&amp;#x0A;Histamine and Antihistamines&amp;quot;&quot;/&gt;&lt;property id=&quot;20307&quot; value=&quot;307&quot;/&gt;&lt;/object&gt;&lt;object type=&quot;3&quot; unique_id=&quot;11680&quot;&gt;&lt;property id=&quot;20148&quot; value=&quot;5&quot;/&gt;&lt;property id=&quot;20300&quot; value=&quot;Slide 53 - &amp;quot;Focus on Health &amp;amp; Medicine&amp;#x0D;&amp;#x0A;Histamine and Antihistamines&amp;quot;&quot;/&gt;&lt;property id=&quot;20307&quot; value=&quot;308&quot;/&gt;&lt;/object&gt;&lt;object type=&quot;3&quot; unique_id=&quot;11681&quot;&gt;&lt;property id=&quot;20148&quot; value=&quot;5&quot;/&gt;&lt;property id=&quot;20300&quot; value=&quot;Slide 54 - &amp;quot;Focus on Health &amp;amp; Medicine&amp;#x0D;&amp;#x0A;Histamine and Antihistamines&amp;quot;&quot;/&gt;&lt;property id=&quot;20307&quot; value=&quot;309&quot;/&gt;&lt;/object&gt;&lt;object type=&quot;3&quot; unique_id=&quot;11682&quot;&gt;&lt;property id=&quot;20148&quot; value=&quot;5&quot;/&gt;&lt;property id=&quot;20300&quot; value=&quot;Slide 55 - &amp;quot;Focus on Health &amp;amp; Medicine&amp;#x0D;&amp;#x0A;Histamine and Antihistamines&amp;quot;&quot;/&gt;&lt;property id=&quot;20307&quot; value=&quot;310&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buClr>
            <a:schemeClr val="tx1"/>
          </a:buClr>
          <a:buFont typeface="Arial" charset="0"/>
          <a:buChar char="•"/>
          <a:defRPr b="1" dirty="0">
            <a:solidFill>
              <a:srgbClr val="3366FF"/>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1014</TotalTime>
  <Words>2269</Words>
  <Application>Microsoft Office PowerPoint</Application>
  <PresentationFormat>On-screen Show (4:3)</PresentationFormat>
  <Paragraphs>310</Paragraphs>
  <Slides>62</Slides>
  <Notes>62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0" baseType="lpstr">
      <vt:lpstr>ＭＳ Ｐゴシック</vt:lpstr>
      <vt:lpstr>ＭＳ Ｐゴシック</vt:lpstr>
      <vt:lpstr>Arial</vt:lpstr>
      <vt:lpstr>Calibri</vt:lpstr>
      <vt:lpstr>Wingdings</vt:lpstr>
      <vt:lpstr>McGraw</vt:lpstr>
      <vt:lpstr>MathType 6.0 Equation</vt:lpstr>
      <vt:lpstr>Equation</vt:lpstr>
      <vt:lpstr>Chapter 18</vt:lpstr>
      <vt:lpstr>18.1 Structure and Bonding (1)</vt:lpstr>
      <vt:lpstr>18.1 Structure and Bonding (2)</vt:lpstr>
      <vt:lpstr>18.1 Structure and Bonding (3)</vt:lpstr>
      <vt:lpstr>18.1 Structure and Bonding (4)</vt:lpstr>
      <vt:lpstr>18.1 Structure and Bonding (5)</vt:lpstr>
      <vt:lpstr>18.2 Nomenclature (1)</vt:lpstr>
      <vt:lpstr>18.2 Nomenclature (2)</vt:lpstr>
      <vt:lpstr>18.2 Nomenclature (3)</vt:lpstr>
      <vt:lpstr>18.2 Nomenclature (4)</vt:lpstr>
      <vt:lpstr>18.2 Nomenclature (5)</vt:lpstr>
      <vt:lpstr>18.2 Nomenclature (6)</vt:lpstr>
      <vt:lpstr>18.2 Nomenclature (7)</vt:lpstr>
      <vt:lpstr>18.2 Nomenclature (8)</vt:lpstr>
      <vt:lpstr>18.3 Physical Properties (1)</vt:lpstr>
      <vt:lpstr>18.3 Physical Properties (2)</vt:lpstr>
      <vt:lpstr>18.3 Physical Properties (3)</vt:lpstr>
      <vt:lpstr>18.4 Focus on Health &amp; Medicine (1)</vt:lpstr>
      <vt:lpstr>18.4 Focus on Health &amp; Medicine (2)</vt:lpstr>
      <vt:lpstr>18.4 Focus on Health &amp; Medicine (3)</vt:lpstr>
      <vt:lpstr>18.4 Focus on Health &amp; Medicine (4)</vt:lpstr>
      <vt:lpstr>18.4 Focus on Health &amp; Medicine (5)</vt:lpstr>
      <vt:lpstr>18.5 Alkaloids (1)</vt:lpstr>
      <vt:lpstr>18.5 Alkaloids (2)</vt:lpstr>
      <vt:lpstr>18.5 Alkaloids (3)</vt:lpstr>
      <vt:lpstr>18.5 Alkaloids (4)</vt:lpstr>
      <vt:lpstr>18.5 Alkaloids (5)</vt:lpstr>
      <vt:lpstr>18.5 Alkaloids (6)</vt:lpstr>
      <vt:lpstr>18.6 Amines as Bases (1)</vt:lpstr>
      <vt:lpstr>18.6 Amines as Bases (2)</vt:lpstr>
      <vt:lpstr>18.6 Amines as Bases (3)</vt:lpstr>
      <vt:lpstr>18.6 Amines as Bases (4)</vt:lpstr>
      <vt:lpstr>18.7 Focus on Health &amp; Medicine Ammonium Salts as Useful Salts (1)</vt:lpstr>
      <vt:lpstr>18.7 Focus on Health &amp; Medicine Ammonium Salts as Useful Salts (2)</vt:lpstr>
      <vt:lpstr>18.7 Focus on Health &amp; Medicine Ammonium Salts as Useful Salts (3)</vt:lpstr>
      <vt:lpstr>18.8 Neurotransmitters (1)</vt:lpstr>
      <vt:lpstr>18.8 Neurotransmitters (2)</vt:lpstr>
      <vt:lpstr>18.8 Neurotransmitters (3)</vt:lpstr>
      <vt:lpstr>18.8 Neurotransmitters (4)</vt:lpstr>
      <vt:lpstr>18.8 Neurotransmitters (5)</vt:lpstr>
      <vt:lpstr>18.8 Neurotransmitters (6)</vt:lpstr>
      <vt:lpstr>18.8 Neurotransmitters (7)</vt:lpstr>
      <vt:lpstr>18.8 Neurotransmitters (8)</vt:lpstr>
      <vt:lpstr>18.8 Neurotransmitters (9)</vt:lpstr>
      <vt:lpstr>18.8 Neurotransmitters (10)</vt:lpstr>
      <vt:lpstr>18.8 Neurotransmitters (11)</vt:lpstr>
      <vt:lpstr>18.8 Neurotransmitters (12)</vt:lpstr>
      <vt:lpstr>18.8 Neurotransmitters (13)</vt:lpstr>
      <vt:lpstr>18.8 Neurotransmitters (14)</vt:lpstr>
      <vt:lpstr>18.8 Neurotransmitters (15)</vt:lpstr>
      <vt:lpstr>18.9 Focus on the Human Body Epinephrine and Related Compounds (1)</vt:lpstr>
      <vt:lpstr>18.9 Focus on the Human Body Epinephrine and Related Compounds (2)</vt:lpstr>
      <vt:lpstr>18.9 Focus on the Human Body Epinephrine and Related Compounds (3)</vt:lpstr>
      <vt:lpstr>18.9 Focus on the Human Body (1)</vt:lpstr>
      <vt:lpstr>18.9 Focus on the Human Body (2)</vt:lpstr>
      <vt:lpstr>18.9 Focus on the Human Body (3)</vt:lpstr>
      <vt:lpstr>18.9 Focus on the Human Body (4)</vt:lpstr>
      <vt:lpstr>18.10 Focus on the Health &amp; Medicine Histamine and Antihistamines (1)</vt:lpstr>
      <vt:lpstr>18.10 Focus on Health &amp; Medicine Histamine and Antihistamines (2)</vt:lpstr>
      <vt:lpstr>18.10 Focus on Health &amp; Medicine Histamine and Antihistamines (3)</vt:lpstr>
      <vt:lpstr>18.10 Focus on Health &amp; Medicine Histamine and Antihistamines (4)</vt:lpstr>
      <vt:lpstr>18.10 Focus on Health &amp; Medicine Histamine and Antihistamines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Microsoft Office User</dc:creator>
  <cp:lastModifiedBy>Kamini Gharat</cp:lastModifiedBy>
  <cp:revision>143</cp:revision>
  <dcterms:created xsi:type="dcterms:W3CDTF">2017-07-24T19:18:45Z</dcterms:created>
  <dcterms:modified xsi:type="dcterms:W3CDTF">2018-08-01T11:37:38Z</dcterms:modified>
</cp:coreProperties>
</file>