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3"/>
  </p:notesMasterIdLst>
  <p:handoutMasterIdLst>
    <p:handoutMasterId r:id="rId64"/>
  </p:handoutMasterIdLst>
  <p:sldIdLst>
    <p:sldId id="321" r:id="rId2"/>
    <p:sldId id="257" r:id="rId3"/>
    <p:sldId id="316" r:id="rId4"/>
    <p:sldId id="317" r:id="rId5"/>
    <p:sldId id="31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306" r:id="rId28"/>
    <p:sldId id="307" r:id="rId29"/>
    <p:sldId id="308" r:id="rId30"/>
    <p:sldId id="280" r:id="rId31"/>
    <p:sldId id="281" r:id="rId32"/>
    <p:sldId id="282" r:id="rId33"/>
    <p:sldId id="283" r:id="rId34"/>
    <p:sldId id="284" r:id="rId35"/>
    <p:sldId id="309" r:id="rId36"/>
    <p:sldId id="285" r:id="rId37"/>
    <p:sldId id="310" r:id="rId38"/>
    <p:sldId id="286" r:id="rId39"/>
    <p:sldId id="287" r:id="rId40"/>
    <p:sldId id="311" r:id="rId41"/>
    <p:sldId id="288" r:id="rId42"/>
    <p:sldId id="312" r:id="rId43"/>
    <p:sldId id="289" r:id="rId44"/>
    <p:sldId id="290" r:id="rId45"/>
    <p:sldId id="291" r:id="rId46"/>
    <p:sldId id="292" r:id="rId47"/>
    <p:sldId id="293" r:id="rId48"/>
    <p:sldId id="294" r:id="rId49"/>
    <p:sldId id="295" r:id="rId50"/>
    <p:sldId id="296" r:id="rId51"/>
    <p:sldId id="319" r:id="rId52"/>
    <p:sldId id="297" r:id="rId53"/>
    <p:sldId id="313" r:id="rId54"/>
    <p:sldId id="314" r:id="rId55"/>
    <p:sldId id="320" r:id="rId56"/>
    <p:sldId id="298" r:id="rId57"/>
    <p:sldId id="299" r:id="rId58"/>
    <p:sldId id="300" r:id="rId59"/>
    <p:sldId id="302" r:id="rId60"/>
    <p:sldId id="303" r:id="rId61"/>
    <p:sldId id="301" r:id="rId62"/>
  </p:sldIdLst>
  <p:sldSz cx="9144000" cy="6858000" type="screen4x3"/>
  <p:notesSz cx="6858000" cy="9144000"/>
  <p:custDataLst>
    <p:tags r:id="rId65"/>
  </p:custDataLst>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808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snapToObjects="1">
      <p:cViewPr varScale="1">
        <p:scale>
          <a:sx n="68" d="100"/>
          <a:sy n="68" d="100"/>
        </p:scale>
        <p:origin x="240" y="72"/>
      </p:cViewPr>
      <p:guideLst>
        <p:guide orient="horz" pos="480"/>
        <p:guide pos="768"/>
      </p:guideLst>
    </p:cSldViewPr>
  </p:slideViewPr>
  <p:outlineViewPr>
    <p:cViewPr>
      <p:scale>
        <a:sx n="33" d="100"/>
        <a:sy n="33" d="100"/>
      </p:scale>
      <p:origin x="0" y="-35346"/>
    </p:cViewPr>
  </p:outlin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8484C38-46D4-4DBB-8573-400FF587A30E}" type="datetime1">
              <a:rPr lang="en-US" altLang="en-US"/>
              <a:pPr>
                <a:defRPr/>
              </a:pPr>
              <a:t>8/1/2018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49F99C7-9B63-48E5-87ED-0889C09F9FF2}" type="slidenum">
              <a:rPr lang="en-US" altLang="en-US"/>
              <a:pPr>
                <a:defRPr/>
              </a:pPr>
              <a:t>‹#›</a:t>
            </a:fld>
            <a:endParaRPr lang="en-US" altLang="en-US"/>
          </a:p>
        </p:txBody>
      </p:sp>
    </p:spTree>
    <p:extLst>
      <p:ext uri="{BB962C8B-B14F-4D97-AF65-F5344CB8AC3E}">
        <p14:creationId xmlns:p14="http://schemas.microsoft.com/office/powerpoint/2010/main" val="1919552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E2D25E06-1B7C-4898-903C-307C284B171C}" type="datetime1">
              <a:rPr lang="en-US" altLang="en-US"/>
              <a:pPr>
                <a:defRPr/>
              </a:pPr>
              <a:t>8/1/2018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6AEA9C0-808A-43F9-BB07-4D84BFF39E8B}" type="slidenum">
              <a:rPr lang="en-US" altLang="en-US"/>
              <a:pPr>
                <a:defRPr/>
              </a:pPr>
              <a:t>‹#›</a:t>
            </a:fld>
            <a:endParaRPr lang="en-US" altLang="en-US"/>
          </a:p>
        </p:txBody>
      </p:sp>
    </p:spTree>
    <p:extLst>
      <p:ext uri="{BB962C8B-B14F-4D97-AF65-F5344CB8AC3E}">
        <p14:creationId xmlns:p14="http://schemas.microsoft.com/office/powerpoint/2010/main" val="37920974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60555CC-ED1C-ED4C-8077-69CAA343A9D5}" type="slidenum">
              <a:rPr lang="en-US" altLang="en-US"/>
              <a:pPr>
                <a:spcBef>
                  <a:spcPct val="0"/>
                </a:spcBef>
              </a:pPr>
              <a:t>1</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10902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269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5138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7199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4332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9946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4378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55405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45588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7448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0517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262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240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80610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4769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45769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00448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69178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57250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5295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61553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986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98399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4790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39757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4366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3810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19309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6611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85128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52073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6476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9340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9310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68138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71490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33469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28542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54512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58094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5788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33234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86597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675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95934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15113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4005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92378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98505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76580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282524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495520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6350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1667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2935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802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03060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3667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564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6031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6812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98655F4-1360-441A-8A76-C6CE4CD30510}"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6882611-B932-4C43-AC58-E2304AC30E12}" type="slidenum">
              <a:rPr lang="en-US" altLang="en-US"/>
              <a:pPr>
                <a:defRPr/>
              </a:pPr>
              <a:t>‹#›</a:t>
            </a:fld>
            <a:endParaRPr lang="en-US" altLang="en-US"/>
          </a:p>
        </p:txBody>
      </p:sp>
    </p:spTree>
    <p:extLst>
      <p:ext uri="{BB962C8B-B14F-4D97-AF65-F5344CB8AC3E}">
        <p14:creationId xmlns:p14="http://schemas.microsoft.com/office/powerpoint/2010/main" val="214987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7655EDF-DAA3-492B-966C-9AADE630E9AD}"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6F9CA12-AB22-4663-8E2B-5FA80ED3C933}" type="slidenum">
              <a:rPr lang="en-US" altLang="en-US"/>
              <a:pPr>
                <a:defRPr/>
              </a:pPr>
              <a:t>‹#›</a:t>
            </a:fld>
            <a:endParaRPr lang="en-US" altLang="en-US"/>
          </a:p>
        </p:txBody>
      </p:sp>
    </p:spTree>
    <p:extLst>
      <p:ext uri="{BB962C8B-B14F-4D97-AF65-F5344CB8AC3E}">
        <p14:creationId xmlns:p14="http://schemas.microsoft.com/office/powerpoint/2010/main" val="148606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3A204E7-13FA-4BE4-AF87-F722AFA5BD1F}" type="datetime1">
              <a:rPr lang="en-US" altLang="en-US"/>
              <a:pPr>
                <a:defRPr/>
              </a:pPr>
              <a:t>8/1/2018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4C09CEA-2B8F-42C3-9CFF-3DF671ABF12A}" type="slidenum">
              <a:rPr lang="en-US" altLang="en-US"/>
              <a:pPr>
                <a:defRPr/>
              </a:pPr>
              <a:t>‹#›</a:t>
            </a:fld>
            <a:endParaRPr lang="en-US" altLang="en-US"/>
          </a:p>
        </p:txBody>
      </p:sp>
    </p:spTree>
    <p:extLst>
      <p:ext uri="{BB962C8B-B14F-4D97-AF65-F5344CB8AC3E}">
        <p14:creationId xmlns:p14="http://schemas.microsoft.com/office/powerpoint/2010/main" val="3875639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06914A8-48DB-4998-92D2-6DB448D8F8DF}" type="datetime1">
              <a:rPr lang="en-US" altLang="en-US"/>
              <a:pPr>
                <a:defRPr/>
              </a:pPr>
              <a:t>8/1/2018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2F5604B-8FD6-4073-8F03-6C017C5FAD24}" type="slidenum">
              <a:rPr lang="en-US" altLang="en-US"/>
              <a:pPr>
                <a:defRPr/>
              </a:pPr>
              <a:t>‹#›</a:t>
            </a:fld>
            <a:endParaRPr lang="en-US" altLang="en-US"/>
          </a:p>
        </p:txBody>
      </p:sp>
    </p:spTree>
    <p:extLst>
      <p:ext uri="{BB962C8B-B14F-4D97-AF65-F5344CB8AC3E}">
        <p14:creationId xmlns:p14="http://schemas.microsoft.com/office/powerpoint/2010/main" val="290919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F37B589-985B-4293-BE64-BB4CD6D44762}" type="datetime1">
              <a:rPr lang="en-US" altLang="en-US"/>
              <a:pPr>
                <a:defRPr/>
              </a:pPr>
              <a:t>8/1/2018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0F4183E-FA0B-4351-8088-1DC1C64AB1A1}" type="slidenum">
              <a:rPr lang="en-US" altLang="en-US"/>
              <a:pPr>
                <a:defRPr/>
              </a:pPr>
              <a:t>‹#›</a:t>
            </a:fld>
            <a:endParaRPr lang="en-US" altLang="en-US"/>
          </a:p>
        </p:txBody>
      </p:sp>
    </p:spTree>
    <p:extLst>
      <p:ext uri="{BB962C8B-B14F-4D97-AF65-F5344CB8AC3E}">
        <p14:creationId xmlns:p14="http://schemas.microsoft.com/office/powerpoint/2010/main" val="392424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819B3A0-961A-43C8-AB7C-4CF0D4CA17A2}"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185F3F8-4E24-4741-AECE-CEB7E756FF35}" type="slidenum">
              <a:rPr lang="en-US" altLang="en-US"/>
              <a:pPr>
                <a:defRPr/>
              </a:pPr>
              <a:t>‹#›</a:t>
            </a:fld>
            <a:endParaRPr lang="en-US" altLang="en-US"/>
          </a:p>
        </p:txBody>
      </p:sp>
    </p:spTree>
    <p:extLst>
      <p:ext uri="{BB962C8B-B14F-4D97-AF65-F5344CB8AC3E}">
        <p14:creationId xmlns:p14="http://schemas.microsoft.com/office/powerpoint/2010/main" val="100488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305470-0915-451F-BCDA-49D2C4B94714}"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C22C4D0-3208-4770-8765-01541658A666}" type="slidenum">
              <a:rPr lang="en-US" altLang="en-US"/>
              <a:pPr>
                <a:defRPr/>
              </a:pPr>
              <a:t>‹#›</a:t>
            </a:fld>
            <a:endParaRPr lang="en-US" altLang="en-US"/>
          </a:p>
        </p:txBody>
      </p:sp>
    </p:spTree>
    <p:extLst>
      <p:ext uri="{BB962C8B-B14F-4D97-AF65-F5344CB8AC3E}">
        <p14:creationId xmlns:p14="http://schemas.microsoft.com/office/powerpoint/2010/main" val="1030609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3E3EB19-D49E-4A3D-8499-CE7217C366CF}"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EC93E56-B7DB-4C63-9419-79630D27A719}" type="slidenum">
              <a:rPr lang="en-US" altLang="en-US"/>
              <a:pPr>
                <a:defRPr/>
              </a:pPr>
              <a:t>‹#›</a:t>
            </a:fld>
            <a:endParaRPr lang="en-US" altLang="en-US"/>
          </a:p>
        </p:txBody>
      </p:sp>
    </p:spTree>
    <p:extLst>
      <p:ext uri="{BB962C8B-B14F-4D97-AF65-F5344CB8AC3E}">
        <p14:creationId xmlns:p14="http://schemas.microsoft.com/office/powerpoint/2010/main" val="404599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243B216-F6D4-47BE-8D4B-46E8C1E814CF}"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62DCD4A-9CDB-4724-A647-E37F5BC60FAF}" type="slidenum">
              <a:rPr lang="en-US" altLang="en-US"/>
              <a:pPr>
                <a:defRPr/>
              </a:pPr>
              <a:t>‹#›</a:t>
            </a:fld>
            <a:endParaRPr lang="en-US" altLang="en-US"/>
          </a:p>
        </p:txBody>
      </p:sp>
    </p:spTree>
    <p:extLst>
      <p:ext uri="{BB962C8B-B14F-4D97-AF65-F5344CB8AC3E}">
        <p14:creationId xmlns:p14="http://schemas.microsoft.com/office/powerpoint/2010/main" val="1349702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2A18150-11A2-DA45-9815-45BF5BF94FBE}" type="slidenum">
              <a:rPr lang="en-US" altLang="en-US"/>
              <a:pPr>
                <a:defRPr/>
              </a:pPr>
              <a:t>‹#›</a:t>
            </a:fld>
            <a:endParaRPr lang="en-US" altLang="en-US"/>
          </a:p>
        </p:txBody>
      </p:sp>
      <p:sp>
        <p:nvSpPr>
          <p:cNvPr id="5" name="Title 4">
            <a:extLst>
              <a:ext uri="{FF2B5EF4-FFF2-40B4-BE49-F238E27FC236}">
                <a16:creationId xmlns:a16="http://schemas.microsoft.com/office/drawing/2014/main" id="{EE424F36-A27D-4AA8-B611-415708D4FABB}"/>
              </a:ext>
            </a:extLst>
          </p:cNvPr>
          <p:cNvSpPr>
            <a:spLocks noGrp="1"/>
          </p:cNvSpPr>
          <p:nvPr>
            <p:ph type="title"/>
          </p:nvPr>
        </p:nvSpPr>
        <p:spPr>
          <a:xfrm>
            <a:off x="457200" y="274638"/>
            <a:ext cx="8229600" cy="85010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70FF1CF7-2BC7-41C4-BDDE-1F71248553B3}"/>
              </a:ext>
            </a:extLst>
          </p:cNvPr>
          <p:cNvSpPr>
            <a:spLocks noGrp="1"/>
          </p:cNvSpPr>
          <p:nvPr>
            <p:ph sz="quarter" idx="13"/>
          </p:nvPr>
        </p:nvSpPr>
        <p:spPr>
          <a:xfrm>
            <a:off x="0" y="1268413"/>
            <a:ext cx="4643438" cy="1512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3F91890B-0C16-41AC-B064-D155EF154614}"/>
              </a:ext>
            </a:extLst>
          </p:cNvPr>
          <p:cNvSpPr>
            <a:spLocks noGrp="1"/>
          </p:cNvSpPr>
          <p:nvPr>
            <p:ph sz="quarter" idx="14"/>
          </p:nvPr>
        </p:nvSpPr>
        <p:spPr>
          <a:xfrm>
            <a:off x="457200" y="3860800"/>
            <a:ext cx="45466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AF9E9CB2-D5CF-43A2-86D8-60E29D15B559}"/>
              </a:ext>
            </a:extLst>
          </p:cNvPr>
          <p:cNvSpPr>
            <a:spLocks noGrp="1"/>
          </p:cNvSpPr>
          <p:nvPr>
            <p:ph sz="quarter" idx="15"/>
          </p:nvPr>
        </p:nvSpPr>
        <p:spPr>
          <a:xfrm>
            <a:off x="5076825" y="1268413"/>
            <a:ext cx="3383607" cy="1512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437A0E98-30A4-488B-AFAB-6CE3D12C2D7E}"/>
              </a:ext>
            </a:extLst>
          </p:cNvPr>
          <p:cNvSpPr>
            <a:spLocks noGrp="1"/>
          </p:cNvSpPr>
          <p:nvPr>
            <p:ph sz="quarter" idx="16"/>
          </p:nvPr>
        </p:nvSpPr>
        <p:spPr>
          <a:xfrm>
            <a:off x="5364163" y="3573463"/>
            <a:ext cx="1189037" cy="9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d Bar">
            <a:extLst>
              <a:ext uri="{FF2B5EF4-FFF2-40B4-BE49-F238E27FC236}">
                <a16:creationId xmlns:a16="http://schemas.microsoft.com/office/drawing/2014/main" id="{A840E911-7849-4A01-8F79-3504974ED3CB}"/>
              </a:ext>
            </a:extLst>
          </p:cNvP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5" name="MH Tagline" descr="Tagline: Because learning changes everything.™">
            <a:extLst>
              <a:ext uri="{FF2B5EF4-FFF2-40B4-BE49-F238E27FC236}">
                <a16:creationId xmlns:a16="http://schemas.microsoft.com/office/drawing/2014/main" id="{70227D0D-B596-4E72-A816-B03B55570F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6" name="TextBox 5"/>
          <p:cNvSpPr txBox="1"/>
          <p:nvPr userDrawn="1"/>
        </p:nvSpPr>
        <p:spPr>
          <a:xfrm>
            <a:off x="196515" y="6546986"/>
            <a:ext cx="8744975" cy="248436"/>
          </a:xfrm>
          <a:prstGeom prst="rect">
            <a:avLst/>
          </a:prstGeom>
          <a:noFill/>
        </p:spPr>
        <p:txBody>
          <a:bodyPr wrap="square" rtlCol="0">
            <a:spAutoFit/>
          </a:bodyPr>
          <a:lstStyle/>
          <a:p>
            <a:pPr marL="0" indent="0" algn="ctr">
              <a:buNone/>
            </a:pPr>
            <a:r>
              <a:rPr lang="en-US" sz="1000" i="1" dirty="0"/>
              <a:t>Copyright © McGraw-Hill Education. All rights reserved. No reproduction or distribution without the prior written consent of McGraw-Hill Education.</a:t>
            </a:r>
            <a:endParaRPr lang="en-US" altLang="en-US" sz="1000" dirty="0"/>
          </a:p>
        </p:txBody>
      </p:sp>
      <p:sp>
        <p:nvSpPr>
          <p:cNvPr id="16" name="Content Placeholder 15"/>
          <p:cNvSpPr>
            <a:spLocks noGrp="1"/>
          </p:cNvSpPr>
          <p:nvPr>
            <p:ph sz="quarter" idx="17"/>
          </p:nvPr>
        </p:nvSpPr>
        <p:spPr>
          <a:xfrm>
            <a:off x="457200" y="2781300"/>
            <a:ext cx="1219200"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808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1F6ED86-5FAC-4DF7-A6EE-9C168ECCD07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TextBox 6">
            <a:extLst>
              <a:ext uri="{FF2B5EF4-FFF2-40B4-BE49-F238E27FC236}">
                <a16:creationId xmlns:a16="http://schemas.microsoft.com/office/drawing/2014/main" id="{59BC633A-4932-499F-84D2-40697AC87D47}"/>
              </a:ext>
            </a:extLst>
          </p:cNvPr>
          <p:cNvSpPr txBox="1"/>
          <p:nvPr userDrawn="1"/>
        </p:nvSpPr>
        <p:spPr>
          <a:xfrm>
            <a:off x="7571095" y="6245666"/>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Tree>
    <p:extLst>
      <p:ext uri="{BB962C8B-B14F-4D97-AF65-F5344CB8AC3E}">
        <p14:creationId xmlns:p14="http://schemas.microsoft.com/office/powerpoint/2010/main" val="116975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91440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F6ED86-5FAC-4DF7-A6EE-9C168ECCD07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Content Placeholder 7">
            <a:extLst>
              <a:ext uri="{FF2B5EF4-FFF2-40B4-BE49-F238E27FC236}">
                <a16:creationId xmlns:a16="http://schemas.microsoft.com/office/drawing/2014/main" id="{1A3A0056-3711-4BD0-A1CA-D37A47439BF4}"/>
              </a:ext>
            </a:extLst>
          </p:cNvPr>
          <p:cNvSpPr>
            <a:spLocks noGrp="1"/>
          </p:cNvSpPr>
          <p:nvPr>
            <p:ph sz="quarter" idx="13"/>
          </p:nvPr>
        </p:nvSpPr>
        <p:spPr>
          <a:xfrm>
            <a:off x="457200" y="2667000"/>
            <a:ext cx="7696200" cy="685800"/>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2F03311D-0A54-497D-AE23-A03B2B503DE1}"/>
              </a:ext>
            </a:extLst>
          </p:cNvPr>
          <p:cNvSpPr>
            <a:spLocks noGrp="1"/>
          </p:cNvSpPr>
          <p:nvPr>
            <p:ph sz="quarter" idx="14"/>
          </p:nvPr>
        </p:nvSpPr>
        <p:spPr>
          <a:xfrm>
            <a:off x="609600" y="3581400"/>
            <a:ext cx="7315200" cy="728663"/>
          </a:xfrm>
        </p:spPr>
        <p:txBody>
          <a:bodyPr/>
          <a:lstStyle/>
          <a:p>
            <a:pPr lvl="0"/>
            <a:r>
              <a:rPr lang="en-US" dirty="0"/>
              <a:t>Edit Master</a:t>
            </a:r>
          </a:p>
        </p:txBody>
      </p:sp>
      <p:sp>
        <p:nvSpPr>
          <p:cNvPr id="12" name="Content Placeholder 11">
            <a:extLst>
              <a:ext uri="{FF2B5EF4-FFF2-40B4-BE49-F238E27FC236}">
                <a16:creationId xmlns:a16="http://schemas.microsoft.com/office/drawing/2014/main" id="{B54B121D-86B9-4EA6-92CC-962985F9ADE0}"/>
              </a:ext>
            </a:extLst>
          </p:cNvPr>
          <p:cNvSpPr>
            <a:spLocks noGrp="1"/>
          </p:cNvSpPr>
          <p:nvPr>
            <p:ph sz="quarter" idx="15"/>
          </p:nvPr>
        </p:nvSpPr>
        <p:spPr>
          <a:xfrm>
            <a:off x="838200" y="4495800"/>
            <a:ext cx="3048000" cy="652463"/>
          </a:xfrm>
        </p:spPr>
        <p:txBody>
          <a:bodyPr/>
          <a:lstStyle/>
          <a:p>
            <a:pPr lvl="0"/>
            <a:r>
              <a:rPr lang="en-US" dirty="0"/>
              <a:t>Edit Master</a:t>
            </a:r>
          </a:p>
        </p:txBody>
      </p:sp>
      <p:sp>
        <p:nvSpPr>
          <p:cNvPr id="11" name="TextBox 10">
            <a:extLst>
              <a:ext uri="{FF2B5EF4-FFF2-40B4-BE49-F238E27FC236}">
                <a16:creationId xmlns:a16="http://schemas.microsoft.com/office/drawing/2014/main" id="{962A49D3-84B0-429D-B1AD-331EDF815374}"/>
              </a:ext>
            </a:extLst>
          </p:cNvPr>
          <p:cNvSpPr txBox="1"/>
          <p:nvPr userDrawn="1"/>
        </p:nvSpPr>
        <p:spPr>
          <a:xfrm>
            <a:off x="7571095" y="6245423"/>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
        <p:nvSpPr>
          <p:cNvPr id="7" name="Content Placeholder 6">
            <a:extLst>
              <a:ext uri="{FF2B5EF4-FFF2-40B4-BE49-F238E27FC236}">
                <a16:creationId xmlns:a16="http://schemas.microsoft.com/office/drawing/2014/main" id="{DD0D9DB6-C70B-47BA-B745-96DCB962BBBD}"/>
              </a:ext>
            </a:extLst>
          </p:cNvPr>
          <p:cNvSpPr>
            <a:spLocks noGrp="1"/>
          </p:cNvSpPr>
          <p:nvPr>
            <p:ph sz="quarter" idx="16"/>
          </p:nvPr>
        </p:nvSpPr>
        <p:spPr>
          <a:xfrm>
            <a:off x="228600" y="1417638"/>
            <a:ext cx="1371600" cy="685800"/>
          </a:xfrm>
        </p:spPr>
        <p:txBody>
          <a:bodyPr/>
          <a:lstStyle/>
          <a:p>
            <a:pPr lvl="0"/>
            <a:endParaRPr lang="en-US" dirty="0"/>
          </a:p>
        </p:txBody>
      </p:sp>
      <p:sp>
        <p:nvSpPr>
          <p:cNvPr id="13" name="Content Placeholder 12">
            <a:extLst>
              <a:ext uri="{FF2B5EF4-FFF2-40B4-BE49-F238E27FC236}">
                <a16:creationId xmlns:a16="http://schemas.microsoft.com/office/drawing/2014/main" id="{D45C33E3-1788-46A1-9FA6-6362A7097798}"/>
              </a:ext>
            </a:extLst>
          </p:cNvPr>
          <p:cNvSpPr>
            <a:spLocks noGrp="1"/>
          </p:cNvSpPr>
          <p:nvPr>
            <p:ph sz="quarter" idx="17"/>
          </p:nvPr>
        </p:nvSpPr>
        <p:spPr>
          <a:xfrm>
            <a:off x="228600" y="2103438"/>
            <a:ext cx="1828800" cy="639762"/>
          </a:xfrm>
        </p:spPr>
        <p:txBody>
          <a:bodyPr/>
          <a:lstStyle/>
          <a:p>
            <a:pPr lvl="0"/>
            <a:endParaRPr lang="en-US" dirty="0"/>
          </a:p>
        </p:txBody>
      </p:sp>
      <p:sp>
        <p:nvSpPr>
          <p:cNvPr id="15" name="Text Placeholder 14">
            <a:extLst>
              <a:ext uri="{FF2B5EF4-FFF2-40B4-BE49-F238E27FC236}">
                <a16:creationId xmlns:a16="http://schemas.microsoft.com/office/drawing/2014/main" id="{E624D39D-23FC-4C02-820D-352C811FACAC}"/>
              </a:ext>
            </a:extLst>
          </p:cNvPr>
          <p:cNvSpPr>
            <a:spLocks noGrp="1"/>
          </p:cNvSpPr>
          <p:nvPr>
            <p:ph type="body" sz="quarter" idx="18"/>
          </p:nvPr>
        </p:nvSpPr>
        <p:spPr>
          <a:xfrm>
            <a:off x="76200" y="762000"/>
            <a:ext cx="1371600" cy="469900"/>
          </a:xfrm>
        </p:spPr>
        <p:txBody>
          <a:bodyPr/>
          <a:lstStyle/>
          <a:p>
            <a:pPr lvl="0"/>
            <a:endParaRPr lang="en-US" dirty="0"/>
          </a:p>
        </p:txBody>
      </p:sp>
      <p:sp>
        <p:nvSpPr>
          <p:cNvPr id="17" name="Text Placeholder 16">
            <a:extLst>
              <a:ext uri="{FF2B5EF4-FFF2-40B4-BE49-F238E27FC236}">
                <a16:creationId xmlns:a16="http://schemas.microsoft.com/office/drawing/2014/main" id="{1D15ED38-BD2D-4A11-A064-2733797D0A09}"/>
              </a:ext>
            </a:extLst>
          </p:cNvPr>
          <p:cNvSpPr>
            <a:spLocks noGrp="1"/>
          </p:cNvSpPr>
          <p:nvPr>
            <p:ph type="body" sz="quarter" idx="19"/>
          </p:nvPr>
        </p:nvSpPr>
        <p:spPr>
          <a:xfrm>
            <a:off x="228600" y="274638"/>
            <a:ext cx="1371600" cy="334962"/>
          </a:xfrm>
        </p:spPr>
        <p:txBody>
          <a:bodyPr/>
          <a:lstStyle/>
          <a:p>
            <a:pPr lvl="0"/>
            <a:endParaRPr lang="en-US" dirty="0"/>
          </a:p>
        </p:txBody>
      </p:sp>
    </p:spTree>
    <p:extLst>
      <p:ext uri="{BB962C8B-B14F-4D97-AF65-F5344CB8AC3E}">
        <p14:creationId xmlns:p14="http://schemas.microsoft.com/office/powerpoint/2010/main" val="19117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91440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F6ED86-5FAC-4DF7-A6EE-9C168ECCD07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Content Placeholder 7">
            <a:extLst>
              <a:ext uri="{FF2B5EF4-FFF2-40B4-BE49-F238E27FC236}">
                <a16:creationId xmlns:a16="http://schemas.microsoft.com/office/drawing/2014/main" id="{1A3A0056-3711-4BD0-A1CA-D37A47439BF4}"/>
              </a:ext>
            </a:extLst>
          </p:cNvPr>
          <p:cNvSpPr>
            <a:spLocks noGrp="1"/>
          </p:cNvSpPr>
          <p:nvPr>
            <p:ph sz="quarter" idx="13"/>
          </p:nvPr>
        </p:nvSpPr>
        <p:spPr>
          <a:xfrm>
            <a:off x="457200" y="2667000"/>
            <a:ext cx="7696200" cy="685800"/>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2F03311D-0A54-497D-AE23-A03B2B503DE1}"/>
              </a:ext>
            </a:extLst>
          </p:cNvPr>
          <p:cNvSpPr>
            <a:spLocks noGrp="1"/>
          </p:cNvSpPr>
          <p:nvPr>
            <p:ph sz="quarter" idx="14"/>
          </p:nvPr>
        </p:nvSpPr>
        <p:spPr>
          <a:xfrm>
            <a:off x="609600" y="3581400"/>
            <a:ext cx="7315200" cy="728663"/>
          </a:xfrm>
        </p:spPr>
        <p:txBody>
          <a:bodyPr/>
          <a:lstStyle/>
          <a:p>
            <a:pPr lvl="0"/>
            <a:r>
              <a:rPr lang="en-US" dirty="0"/>
              <a:t>Edit Master</a:t>
            </a:r>
          </a:p>
        </p:txBody>
      </p:sp>
      <p:sp>
        <p:nvSpPr>
          <p:cNvPr id="12" name="Content Placeholder 11">
            <a:extLst>
              <a:ext uri="{FF2B5EF4-FFF2-40B4-BE49-F238E27FC236}">
                <a16:creationId xmlns:a16="http://schemas.microsoft.com/office/drawing/2014/main" id="{B54B121D-86B9-4EA6-92CC-962985F9ADE0}"/>
              </a:ext>
            </a:extLst>
          </p:cNvPr>
          <p:cNvSpPr>
            <a:spLocks noGrp="1"/>
          </p:cNvSpPr>
          <p:nvPr>
            <p:ph sz="quarter" idx="15"/>
          </p:nvPr>
        </p:nvSpPr>
        <p:spPr>
          <a:xfrm>
            <a:off x="838200" y="4495800"/>
            <a:ext cx="3048000" cy="652463"/>
          </a:xfrm>
        </p:spPr>
        <p:txBody>
          <a:bodyPr/>
          <a:lstStyle/>
          <a:p>
            <a:pPr lvl="0"/>
            <a:r>
              <a:rPr lang="en-US" dirty="0"/>
              <a:t>Edit Master</a:t>
            </a:r>
          </a:p>
        </p:txBody>
      </p:sp>
      <p:sp>
        <p:nvSpPr>
          <p:cNvPr id="13" name="TextBox 12">
            <a:extLst>
              <a:ext uri="{FF2B5EF4-FFF2-40B4-BE49-F238E27FC236}">
                <a16:creationId xmlns:a16="http://schemas.microsoft.com/office/drawing/2014/main" id="{584A304F-35FA-41ED-B595-48DF47BF8D33}"/>
              </a:ext>
            </a:extLst>
          </p:cNvPr>
          <p:cNvSpPr txBox="1"/>
          <p:nvPr userDrawn="1"/>
        </p:nvSpPr>
        <p:spPr>
          <a:xfrm>
            <a:off x="7571095" y="6245666"/>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
        <p:nvSpPr>
          <p:cNvPr id="11" name="AutoShape 3"/>
          <p:cNvSpPr>
            <a:spLocks noChangeArrowheads="1"/>
          </p:cNvSpPr>
          <p:nvPr userDrawn="1"/>
        </p:nvSpPr>
        <p:spPr bwMode="auto">
          <a:xfrm>
            <a:off x="628650" y="1066800"/>
            <a:ext cx="7886700" cy="91916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HOW TO Draw a Haworth Projection from an Acyclic</a:t>
            </a:r>
          </a:p>
          <a:p>
            <a:pPr algn="ctr" eaLnBrk="1" hangingPunct="1">
              <a:defRPr/>
            </a:pPr>
            <a:r>
              <a:rPr lang="en-US" sz="2400" b="1" dirty="0">
                <a:solidFill>
                  <a:srgbClr val="008080"/>
                </a:solidFill>
              </a:rPr>
              <a:t>Aldohexose</a:t>
            </a:r>
          </a:p>
        </p:txBody>
      </p:sp>
      <p:sp>
        <p:nvSpPr>
          <p:cNvPr id="14" name="AutoShape 3"/>
          <p:cNvSpPr>
            <a:spLocks noChangeArrowheads="1"/>
          </p:cNvSpPr>
          <p:nvPr userDrawn="1"/>
        </p:nvSpPr>
        <p:spPr bwMode="auto">
          <a:xfrm>
            <a:off x="685800" y="2300288"/>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sz="2400" b="1" dirty="0">
                <a:solidFill>
                  <a:srgbClr val="008080"/>
                </a:solidFill>
              </a:rPr>
              <a:t>Example</a:t>
            </a:r>
          </a:p>
        </p:txBody>
      </p:sp>
    </p:spTree>
    <p:extLst>
      <p:ext uri="{BB962C8B-B14F-4D97-AF65-F5344CB8AC3E}">
        <p14:creationId xmlns:p14="http://schemas.microsoft.com/office/powerpoint/2010/main" val="234640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91440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F6ED86-5FAC-4DF7-A6EE-9C168ECCD07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Content Placeholder 7">
            <a:extLst>
              <a:ext uri="{FF2B5EF4-FFF2-40B4-BE49-F238E27FC236}">
                <a16:creationId xmlns:a16="http://schemas.microsoft.com/office/drawing/2014/main" id="{1A3A0056-3711-4BD0-A1CA-D37A47439BF4}"/>
              </a:ext>
            </a:extLst>
          </p:cNvPr>
          <p:cNvSpPr>
            <a:spLocks noGrp="1"/>
          </p:cNvSpPr>
          <p:nvPr>
            <p:ph sz="quarter" idx="13"/>
          </p:nvPr>
        </p:nvSpPr>
        <p:spPr>
          <a:xfrm>
            <a:off x="457200" y="2667000"/>
            <a:ext cx="7696200" cy="685800"/>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2F03311D-0A54-497D-AE23-A03B2B503DE1}"/>
              </a:ext>
            </a:extLst>
          </p:cNvPr>
          <p:cNvSpPr>
            <a:spLocks noGrp="1"/>
          </p:cNvSpPr>
          <p:nvPr>
            <p:ph sz="quarter" idx="14"/>
          </p:nvPr>
        </p:nvSpPr>
        <p:spPr>
          <a:xfrm>
            <a:off x="609600" y="3581400"/>
            <a:ext cx="7315200" cy="728663"/>
          </a:xfrm>
        </p:spPr>
        <p:txBody>
          <a:bodyPr/>
          <a:lstStyle/>
          <a:p>
            <a:pPr lvl="0"/>
            <a:r>
              <a:rPr lang="en-US" dirty="0"/>
              <a:t>Edit Master</a:t>
            </a:r>
          </a:p>
        </p:txBody>
      </p:sp>
      <p:sp>
        <p:nvSpPr>
          <p:cNvPr id="12" name="Content Placeholder 11">
            <a:extLst>
              <a:ext uri="{FF2B5EF4-FFF2-40B4-BE49-F238E27FC236}">
                <a16:creationId xmlns:a16="http://schemas.microsoft.com/office/drawing/2014/main" id="{B54B121D-86B9-4EA6-92CC-962985F9ADE0}"/>
              </a:ext>
            </a:extLst>
          </p:cNvPr>
          <p:cNvSpPr>
            <a:spLocks noGrp="1"/>
          </p:cNvSpPr>
          <p:nvPr>
            <p:ph sz="quarter" idx="15"/>
          </p:nvPr>
        </p:nvSpPr>
        <p:spPr>
          <a:xfrm>
            <a:off x="838200" y="4495800"/>
            <a:ext cx="3048000" cy="652463"/>
          </a:xfrm>
        </p:spPr>
        <p:txBody>
          <a:bodyPr/>
          <a:lstStyle/>
          <a:p>
            <a:pPr lvl="0"/>
            <a:r>
              <a:rPr lang="en-US" dirty="0"/>
              <a:t>Edit Master</a:t>
            </a:r>
          </a:p>
        </p:txBody>
      </p:sp>
      <p:sp>
        <p:nvSpPr>
          <p:cNvPr id="13" name="TextBox 12">
            <a:extLst>
              <a:ext uri="{FF2B5EF4-FFF2-40B4-BE49-F238E27FC236}">
                <a16:creationId xmlns:a16="http://schemas.microsoft.com/office/drawing/2014/main" id="{584A304F-35FA-41ED-B595-48DF47BF8D33}"/>
              </a:ext>
            </a:extLst>
          </p:cNvPr>
          <p:cNvSpPr txBox="1"/>
          <p:nvPr userDrawn="1"/>
        </p:nvSpPr>
        <p:spPr>
          <a:xfrm>
            <a:off x="7571095" y="6245666"/>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
        <p:nvSpPr>
          <p:cNvPr id="15" name="AutoShape 3"/>
          <p:cNvSpPr>
            <a:spLocks noChangeArrowheads="1"/>
          </p:cNvSpPr>
          <p:nvPr userDrawn="1"/>
        </p:nvSpPr>
        <p:spPr bwMode="auto">
          <a:xfrm>
            <a:off x="628650" y="1066800"/>
            <a:ext cx="7886700" cy="91916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HOW TO Draw a Haworth Projection from an Acyclic</a:t>
            </a:r>
          </a:p>
          <a:p>
            <a:pPr algn="ctr" eaLnBrk="1" hangingPunct="1">
              <a:defRPr/>
            </a:pPr>
            <a:r>
              <a:rPr lang="en-US" sz="2400" b="1" dirty="0">
                <a:solidFill>
                  <a:srgbClr val="008080"/>
                </a:solidFill>
              </a:rPr>
              <a:t>Aldohexose</a:t>
            </a:r>
          </a:p>
        </p:txBody>
      </p:sp>
      <p:sp>
        <p:nvSpPr>
          <p:cNvPr id="16" name="AutoShape 3"/>
          <p:cNvSpPr>
            <a:spLocks noChangeArrowheads="1"/>
          </p:cNvSpPr>
          <p:nvPr userDrawn="1"/>
        </p:nvSpPr>
        <p:spPr bwMode="auto">
          <a:xfrm>
            <a:off x="685800" y="2300288"/>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sz="2400" b="1" dirty="0">
                <a:solidFill>
                  <a:srgbClr val="008080"/>
                </a:solidFill>
              </a:rPr>
              <a:t>Step [1]</a:t>
            </a:r>
          </a:p>
        </p:txBody>
      </p:sp>
    </p:spTree>
    <p:extLst>
      <p:ext uri="{BB962C8B-B14F-4D97-AF65-F5344CB8AC3E}">
        <p14:creationId xmlns:p14="http://schemas.microsoft.com/office/powerpoint/2010/main" val="292608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91440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F6ED86-5FAC-4DF7-A6EE-9C168ECCD07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Content Placeholder 7">
            <a:extLst>
              <a:ext uri="{FF2B5EF4-FFF2-40B4-BE49-F238E27FC236}">
                <a16:creationId xmlns:a16="http://schemas.microsoft.com/office/drawing/2014/main" id="{1A3A0056-3711-4BD0-A1CA-D37A47439BF4}"/>
              </a:ext>
            </a:extLst>
          </p:cNvPr>
          <p:cNvSpPr>
            <a:spLocks noGrp="1"/>
          </p:cNvSpPr>
          <p:nvPr>
            <p:ph sz="quarter" idx="13"/>
          </p:nvPr>
        </p:nvSpPr>
        <p:spPr>
          <a:xfrm>
            <a:off x="457200" y="2667000"/>
            <a:ext cx="7696200" cy="685800"/>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2F03311D-0A54-497D-AE23-A03B2B503DE1}"/>
              </a:ext>
            </a:extLst>
          </p:cNvPr>
          <p:cNvSpPr>
            <a:spLocks noGrp="1"/>
          </p:cNvSpPr>
          <p:nvPr>
            <p:ph sz="quarter" idx="14"/>
          </p:nvPr>
        </p:nvSpPr>
        <p:spPr>
          <a:xfrm>
            <a:off x="609600" y="3581400"/>
            <a:ext cx="7315200" cy="728663"/>
          </a:xfrm>
        </p:spPr>
        <p:txBody>
          <a:bodyPr/>
          <a:lstStyle/>
          <a:p>
            <a:pPr lvl="0"/>
            <a:r>
              <a:rPr lang="en-US" dirty="0"/>
              <a:t>Edit Master</a:t>
            </a:r>
          </a:p>
        </p:txBody>
      </p:sp>
      <p:sp>
        <p:nvSpPr>
          <p:cNvPr id="12" name="Content Placeholder 11">
            <a:extLst>
              <a:ext uri="{FF2B5EF4-FFF2-40B4-BE49-F238E27FC236}">
                <a16:creationId xmlns:a16="http://schemas.microsoft.com/office/drawing/2014/main" id="{B54B121D-86B9-4EA6-92CC-962985F9ADE0}"/>
              </a:ext>
            </a:extLst>
          </p:cNvPr>
          <p:cNvSpPr>
            <a:spLocks noGrp="1"/>
          </p:cNvSpPr>
          <p:nvPr>
            <p:ph sz="quarter" idx="15"/>
          </p:nvPr>
        </p:nvSpPr>
        <p:spPr>
          <a:xfrm>
            <a:off x="838200" y="4495800"/>
            <a:ext cx="3048000" cy="652463"/>
          </a:xfrm>
        </p:spPr>
        <p:txBody>
          <a:bodyPr/>
          <a:lstStyle/>
          <a:p>
            <a:pPr lvl="0"/>
            <a:r>
              <a:rPr lang="en-US" dirty="0"/>
              <a:t>Edit Master</a:t>
            </a:r>
          </a:p>
        </p:txBody>
      </p:sp>
      <p:sp>
        <p:nvSpPr>
          <p:cNvPr id="13" name="TextBox 12">
            <a:extLst>
              <a:ext uri="{FF2B5EF4-FFF2-40B4-BE49-F238E27FC236}">
                <a16:creationId xmlns:a16="http://schemas.microsoft.com/office/drawing/2014/main" id="{584A304F-35FA-41ED-B595-48DF47BF8D33}"/>
              </a:ext>
            </a:extLst>
          </p:cNvPr>
          <p:cNvSpPr txBox="1"/>
          <p:nvPr userDrawn="1"/>
        </p:nvSpPr>
        <p:spPr>
          <a:xfrm>
            <a:off x="7571095" y="6245666"/>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
        <p:nvSpPr>
          <p:cNvPr id="20" name="AutoShape 3"/>
          <p:cNvSpPr>
            <a:spLocks noChangeArrowheads="1"/>
          </p:cNvSpPr>
          <p:nvPr userDrawn="1"/>
        </p:nvSpPr>
        <p:spPr bwMode="auto">
          <a:xfrm>
            <a:off x="628650" y="1066800"/>
            <a:ext cx="7886700" cy="91916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HOW TO Draw a Haworth Projection from an Acyclic</a:t>
            </a:r>
          </a:p>
          <a:p>
            <a:pPr algn="ctr" eaLnBrk="1" hangingPunct="1">
              <a:defRPr/>
            </a:pPr>
            <a:r>
              <a:rPr lang="en-US" sz="2400" b="1" dirty="0">
                <a:solidFill>
                  <a:srgbClr val="008080"/>
                </a:solidFill>
              </a:rPr>
              <a:t>Aldaohexose</a:t>
            </a:r>
          </a:p>
        </p:txBody>
      </p:sp>
      <p:sp>
        <p:nvSpPr>
          <p:cNvPr id="21" name="AutoShape 3"/>
          <p:cNvSpPr>
            <a:spLocks noChangeArrowheads="1"/>
          </p:cNvSpPr>
          <p:nvPr userDrawn="1"/>
        </p:nvSpPr>
        <p:spPr bwMode="auto">
          <a:xfrm>
            <a:off x="685800" y="2300288"/>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sz="2400" b="1" dirty="0">
                <a:solidFill>
                  <a:srgbClr val="008080"/>
                </a:solidFill>
              </a:rPr>
              <a:t>Step [2]</a:t>
            </a:r>
          </a:p>
        </p:txBody>
      </p:sp>
    </p:spTree>
    <p:extLst>
      <p:ext uri="{BB962C8B-B14F-4D97-AF65-F5344CB8AC3E}">
        <p14:creationId xmlns:p14="http://schemas.microsoft.com/office/powerpoint/2010/main" val="206218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8229600" cy="91440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F6ED86-5FAC-4DF7-A6EE-9C168ECCD07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Content Placeholder 7">
            <a:extLst>
              <a:ext uri="{FF2B5EF4-FFF2-40B4-BE49-F238E27FC236}">
                <a16:creationId xmlns:a16="http://schemas.microsoft.com/office/drawing/2014/main" id="{1A3A0056-3711-4BD0-A1CA-D37A47439BF4}"/>
              </a:ext>
            </a:extLst>
          </p:cNvPr>
          <p:cNvSpPr>
            <a:spLocks noGrp="1"/>
          </p:cNvSpPr>
          <p:nvPr>
            <p:ph sz="quarter" idx="13"/>
          </p:nvPr>
        </p:nvSpPr>
        <p:spPr>
          <a:xfrm>
            <a:off x="457200" y="2667000"/>
            <a:ext cx="7696200" cy="685800"/>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2F03311D-0A54-497D-AE23-A03B2B503DE1}"/>
              </a:ext>
            </a:extLst>
          </p:cNvPr>
          <p:cNvSpPr>
            <a:spLocks noGrp="1"/>
          </p:cNvSpPr>
          <p:nvPr>
            <p:ph sz="quarter" idx="14"/>
          </p:nvPr>
        </p:nvSpPr>
        <p:spPr>
          <a:xfrm>
            <a:off x="609600" y="3581400"/>
            <a:ext cx="7315200" cy="728663"/>
          </a:xfrm>
        </p:spPr>
        <p:txBody>
          <a:bodyPr/>
          <a:lstStyle/>
          <a:p>
            <a:pPr lvl="0"/>
            <a:r>
              <a:rPr lang="en-US" dirty="0"/>
              <a:t>Edit Master</a:t>
            </a:r>
          </a:p>
        </p:txBody>
      </p:sp>
      <p:sp>
        <p:nvSpPr>
          <p:cNvPr id="12" name="Content Placeholder 11">
            <a:extLst>
              <a:ext uri="{FF2B5EF4-FFF2-40B4-BE49-F238E27FC236}">
                <a16:creationId xmlns:a16="http://schemas.microsoft.com/office/drawing/2014/main" id="{B54B121D-86B9-4EA6-92CC-962985F9ADE0}"/>
              </a:ext>
            </a:extLst>
          </p:cNvPr>
          <p:cNvSpPr>
            <a:spLocks noGrp="1"/>
          </p:cNvSpPr>
          <p:nvPr>
            <p:ph sz="quarter" idx="15"/>
          </p:nvPr>
        </p:nvSpPr>
        <p:spPr>
          <a:xfrm>
            <a:off x="838200" y="4495800"/>
            <a:ext cx="3048000" cy="652463"/>
          </a:xfrm>
        </p:spPr>
        <p:txBody>
          <a:bodyPr/>
          <a:lstStyle/>
          <a:p>
            <a:pPr lvl="0"/>
            <a:r>
              <a:rPr lang="en-US" dirty="0"/>
              <a:t>Edit Master</a:t>
            </a:r>
          </a:p>
        </p:txBody>
      </p:sp>
      <p:sp>
        <p:nvSpPr>
          <p:cNvPr id="13" name="TextBox 12">
            <a:extLst>
              <a:ext uri="{FF2B5EF4-FFF2-40B4-BE49-F238E27FC236}">
                <a16:creationId xmlns:a16="http://schemas.microsoft.com/office/drawing/2014/main" id="{584A304F-35FA-41ED-B595-48DF47BF8D33}"/>
              </a:ext>
            </a:extLst>
          </p:cNvPr>
          <p:cNvSpPr txBox="1"/>
          <p:nvPr userDrawn="1"/>
        </p:nvSpPr>
        <p:spPr>
          <a:xfrm>
            <a:off x="7571095" y="6245666"/>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
        <p:nvSpPr>
          <p:cNvPr id="14" name="AutoShape 3"/>
          <p:cNvSpPr>
            <a:spLocks noChangeArrowheads="1"/>
          </p:cNvSpPr>
          <p:nvPr userDrawn="1"/>
        </p:nvSpPr>
        <p:spPr bwMode="auto">
          <a:xfrm>
            <a:off x="628650" y="1066800"/>
            <a:ext cx="7886700" cy="91916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HOW TO Draw a Haworth Projection from an Acyclic</a:t>
            </a:r>
          </a:p>
          <a:p>
            <a:pPr algn="ctr" eaLnBrk="1" hangingPunct="1">
              <a:defRPr/>
            </a:pPr>
            <a:r>
              <a:rPr lang="en-US" sz="2400" b="1" dirty="0">
                <a:solidFill>
                  <a:srgbClr val="008080"/>
                </a:solidFill>
              </a:rPr>
              <a:t>Aldohexose</a:t>
            </a:r>
          </a:p>
        </p:txBody>
      </p:sp>
      <p:sp>
        <p:nvSpPr>
          <p:cNvPr id="15" name="AutoShape 3"/>
          <p:cNvSpPr>
            <a:spLocks noChangeArrowheads="1"/>
          </p:cNvSpPr>
          <p:nvPr userDrawn="1"/>
        </p:nvSpPr>
        <p:spPr bwMode="auto">
          <a:xfrm>
            <a:off x="685800" y="2300288"/>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sz="2400" b="1" dirty="0">
                <a:solidFill>
                  <a:srgbClr val="008080"/>
                </a:solidFill>
              </a:rPr>
              <a:t>Step [3]</a:t>
            </a:r>
          </a:p>
        </p:txBody>
      </p:sp>
    </p:spTree>
    <p:extLst>
      <p:ext uri="{BB962C8B-B14F-4D97-AF65-F5344CB8AC3E}">
        <p14:creationId xmlns:p14="http://schemas.microsoft.com/office/powerpoint/2010/main" val="27221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600201"/>
            <a:ext cx="5105400" cy="914400"/>
          </a:xfrm>
        </p:spPr>
        <p:txBody>
          <a:body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F6ED86-5FAC-4DF7-A6EE-9C168ECCD075}"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Content Placeholder 7">
            <a:extLst>
              <a:ext uri="{FF2B5EF4-FFF2-40B4-BE49-F238E27FC236}">
                <a16:creationId xmlns:a16="http://schemas.microsoft.com/office/drawing/2014/main" id="{1A3A0056-3711-4BD0-A1CA-D37A47439BF4}"/>
              </a:ext>
            </a:extLst>
          </p:cNvPr>
          <p:cNvSpPr>
            <a:spLocks noGrp="1"/>
          </p:cNvSpPr>
          <p:nvPr>
            <p:ph sz="quarter" idx="13"/>
          </p:nvPr>
        </p:nvSpPr>
        <p:spPr>
          <a:xfrm>
            <a:off x="457200" y="2667000"/>
            <a:ext cx="4800600" cy="685800"/>
          </a:xfrm>
        </p:spPr>
        <p:txBody>
          <a:bodyPr/>
          <a:lstStyle/>
          <a:p>
            <a:pPr lvl="0"/>
            <a:r>
              <a:rPr lang="en-US" dirty="0"/>
              <a:t>Edit Master text styles</a:t>
            </a:r>
          </a:p>
        </p:txBody>
      </p:sp>
      <p:sp>
        <p:nvSpPr>
          <p:cNvPr id="10" name="Content Placeholder 9">
            <a:extLst>
              <a:ext uri="{FF2B5EF4-FFF2-40B4-BE49-F238E27FC236}">
                <a16:creationId xmlns:a16="http://schemas.microsoft.com/office/drawing/2014/main" id="{2F03311D-0A54-497D-AE23-A03B2B503DE1}"/>
              </a:ext>
            </a:extLst>
          </p:cNvPr>
          <p:cNvSpPr>
            <a:spLocks noGrp="1"/>
          </p:cNvSpPr>
          <p:nvPr>
            <p:ph sz="quarter" idx="14"/>
          </p:nvPr>
        </p:nvSpPr>
        <p:spPr>
          <a:xfrm>
            <a:off x="609600" y="3581400"/>
            <a:ext cx="4419600" cy="728663"/>
          </a:xfrm>
        </p:spPr>
        <p:txBody>
          <a:bodyPr/>
          <a:lstStyle/>
          <a:p>
            <a:pPr lvl="0"/>
            <a:r>
              <a:rPr lang="en-US" dirty="0"/>
              <a:t>Edit Master</a:t>
            </a:r>
          </a:p>
        </p:txBody>
      </p:sp>
      <p:sp>
        <p:nvSpPr>
          <p:cNvPr id="12" name="Content Placeholder 11">
            <a:extLst>
              <a:ext uri="{FF2B5EF4-FFF2-40B4-BE49-F238E27FC236}">
                <a16:creationId xmlns:a16="http://schemas.microsoft.com/office/drawing/2014/main" id="{B54B121D-86B9-4EA6-92CC-962985F9ADE0}"/>
              </a:ext>
            </a:extLst>
          </p:cNvPr>
          <p:cNvSpPr>
            <a:spLocks noGrp="1"/>
          </p:cNvSpPr>
          <p:nvPr>
            <p:ph sz="quarter" idx="15"/>
          </p:nvPr>
        </p:nvSpPr>
        <p:spPr>
          <a:xfrm>
            <a:off x="838200" y="4495800"/>
            <a:ext cx="3048000" cy="652463"/>
          </a:xfrm>
        </p:spPr>
        <p:txBody>
          <a:bodyPr/>
          <a:lstStyle/>
          <a:p>
            <a:pPr lvl="0"/>
            <a:r>
              <a:rPr lang="en-US" dirty="0"/>
              <a:t>Edit Master</a:t>
            </a:r>
          </a:p>
        </p:txBody>
      </p:sp>
      <p:sp>
        <p:nvSpPr>
          <p:cNvPr id="13" name="TextBox 12">
            <a:extLst>
              <a:ext uri="{FF2B5EF4-FFF2-40B4-BE49-F238E27FC236}">
                <a16:creationId xmlns:a16="http://schemas.microsoft.com/office/drawing/2014/main" id="{584A304F-35FA-41ED-B595-48DF47BF8D33}"/>
              </a:ext>
            </a:extLst>
          </p:cNvPr>
          <p:cNvSpPr txBox="1"/>
          <p:nvPr userDrawn="1"/>
        </p:nvSpPr>
        <p:spPr>
          <a:xfrm>
            <a:off x="7571095" y="6245666"/>
            <a:ext cx="1115616" cy="307777"/>
          </a:xfrm>
          <a:prstGeom prst="rect">
            <a:avLst/>
          </a:prstGeom>
          <a:noFill/>
        </p:spPr>
        <p:txBody>
          <a:bodyPr wrap="square" rtlCol="0">
            <a:spAutoFit/>
          </a:bodyPr>
          <a:lstStyle/>
          <a:p>
            <a:pPr algn="r">
              <a:defRPr/>
            </a:pPr>
            <a:fld id="{52A18150-11A2-DA45-9815-45BF5BF94FBE}" type="slidenum">
              <a:rPr lang="en-US" altLang="en-US" sz="1400" b="0" smtClean="0"/>
              <a:pPr algn="r">
                <a:defRPr/>
              </a:pPr>
              <a:t>‹#›</a:t>
            </a:fld>
            <a:endParaRPr lang="en-US" altLang="en-US" sz="1400" b="0" dirty="0"/>
          </a:p>
        </p:txBody>
      </p:sp>
      <p:sp>
        <p:nvSpPr>
          <p:cNvPr id="7" name="Content Placeholder 6">
            <a:extLst>
              <a:ext uri="{FF2B5EF4-FFF2-40B4-BE49-F238E27FC236}">
                <a16:creationId xmlns:a16="http://schemas.microsoft.com/office/drawing/2014/main" id="{27D5E084-475F-4206-A93A-673D0194240D}"/>
              </a:ext>
            </a:extLst>
          </p:cNvPr>
          <p:cNvSpPr>
            <a:spLocks noGrp="1"/>
          </p:cNvSpPr>
          <p:nvPr>
            <p:ph sz="quarter" idx="16"/>
          </p:nvPr>
        </p:nvSpPr>
        <p:spPr>
          <a:xfrm>
            <a:off x="457200" y="5486400"/>
            <a:ext cx="4114800" cy="533400"/>
          </a:xfrm>
        </p:spPr>
        <p:txBody>
          <a:bodyPr/>
          <a:lstStyle/>
          <a:p>
            <a:pPr lvl="0"/>
            <a:r>
              <a:rPr lang="en-US" dirty="0"/>
              <a:t>Edit Master text</a:t>
            </a:r>
          </a:p>
        </p:txBody>
      </p:sp>
      <p:sp>
        <p:nvSpPr>
          <p:cNvPr id="11" name="Content Placeholder 10">
            <a:extLst>
              <a:ext uri="{FF2B5EF4-FFF2-40B4-BE49-F238E27FC236}">
                <a16:creationId xmlns:a16="http://schemas.microsoft.com/office/drawing/2014/main" id="{D90FC270-0795-4FEB-9C54-59605C479230}"/>
              </a:ext>
            </a:extLst>
          </p:cNvPr>
          <p:cNvSpPr>
            <a:spLocks noGrp="1"/>
          </p:cNvSpPr>
          <p:nvPr>
            <p:ph sz="quarter" idx="17"/>
          </p:nvPr>
        </p:nvSpPr>
        <p:spPr>
          <a:xfrm>
            <a:off x="5791200" y="1600200"/>
            <a:ext cx="3124200" cy="533400"/>
          </a:xfrm>
        </p:spPr>
        <p:txBody>
          <a:bodyPr/>
          <a:lstStyle>
            <a:lvl1pPr>
              <a:defRPr/>
            </a:lvl1pPr>
          </a:lstStyle>
          <a:p>
            <a:pPr lvl="0"/>
            <a:r>
              <a:rPr lang="en-US" dirty="0"/>
              <a:t>Edit Master </a:t>
            </a:r>
          </a:p>
        </p:txBody>
      </p:sp>
      <p:sp>
        <p:nvSpPr>
          <p:cNvPr id="15" name="Content Placeholder 14">
            <a:extLst>
              <a:ext uri="{FF2B5EF4-FFF2-40B4-BE49-F238E27FC236}">
                <a16:creationId xmlns:a16="http://schemas.microsoft.com/office/drawing/2014/main" id="{C9AF653E-010E-42A0-A922-04B10E9823F4}"/>
              </a:ext>
            </a:extLst>
          </p:cNvPr>
          <p:cNvSpPr>
            <a:spLocks noGrp="1"/>
          </p:cNvSpPr>
          <p:nvPr>
            <p:ph sz="quarter" idx="18"/>
          </p:nvPr>
        </p:nvSpPr>
        <p:spPr>
          <a:xfrm>
            <a:off x="5791200" y="2362200"/>
            <a:ext cx="3124200" cy="609600"/>
          </a:xfrm>
        </p:spPr>
        <p:txBody>
          <a:bodyPr/>
          <a:lstStyle/>
          <a:p>
            <a:pPr lvl="0"/>
            <a:r>
              <a:rPr lang="en-US" dirty="0"/>
              <a:t>Edit Master</a:t>
            </a:r>
          </a:p>
        </p:txBody>
      </p:sp>
      <p:sp>
        <p:nvSpPr>
          <p:cNvPr id="17" name="Content Placeholder 16">
            <a:extLst>
              <a:ext uri="{FF2B5EF4-FFF2-40B4-BE49-F238E27FC236}">
                <a16:creationId xmlns:a16="http://schemas.microsoft.com/office/drawing/2014/main" id="{33665113-FEA8-49CD-A0FF-BC8943CF40D7}"/>
              </a:ext>
            </a:extLst>
          </p:cNvPr>
          <p:cNvSpPr>
            <a:spLocks noGrp="1"/>
          </p:cNvSpPr>
          <p:nvPr>
            <p:ph sz="quarter" idx="19"/>
          </p:nvPr>
        </p:nvSpPr>
        <p:spPr>
          <a:xfrm>
            <a:off x="5562600" y="3200400"/>
            <a:ext cx="3124200" cy="533400"/>
          </a:xfrm>
        </p:spPr>
        <p:txBody>
          <a:bodyPr/>
          <a:lstStyle/>
          <a:p>
            <a:pPr lvl="0"/>
            <a:r>
              <a:rPr lang="en-US" dirty="0"/>
              <a:t>Edit Master</a:t>
            </a:r>
          </a:p>
        </p:txBody>
      </p:sp>
      <p:sp>
        <p:nvSpPr>
          <p:cNvPr id="19" name="Content Placeholder 18">
            <a:extLst>
              <a:ext uri="{FF2B5EF4-FFF2-40B4-BE49-F238E27FC236}">
                <a16:creationId xmlns:a16="http://schemas.microsoft.com/office/drawing/2014/main" id="{E5B7307D-EA7D-40D7-B0F0-BA1543763477}"/>
              </a:ext>
            </a:extLst>
          </p:cNvPr>
          <p:cNvSpPr>
            <a:spLocks noGrp="1"/>
          </p:cNvSpPr>
          <p:nvPr>
            <p:ph sz="quarter" idx="20"/>
          </p:nvPr>
        </p:nvSpPr>
        <p:spPr>
          <a:xfrm>
            <a:off x="5257800" y="3886200"/>
            <a:ext cx="3657600" cy="423863"/>
          </a:xfrm>
        </p:spPr>
        <p:txBody>
          <a:bodyPr/>
          <a:lstStyle/>
          <a:p>
            <a:pPr lvl="0"/>
            <a:r>
              <a:rPr lang="en-US" dirty="0"/>
              <a:t>Edit Master text</a:t>
            </a:r>
          </a:p>
        </p:txBody>
      </p:sp>
      <p:sp>
        <p:nvSpPr>
          <p:cNvPr id="21" name="Content Placeholder 20">
            <a:extLst>
              <a:ext uri="{FF2B5EF4-FFF2-40B4-BE49-F238E27FC236}">
                <a16:creationId xmlns:a16="http://schemas.microsoft.com/office/drawing/2014/main" id="{CBFD8DA2-6F08-4E59-ADA5-9917287CBCB1}"/>
              </a:ext>
            </a:extLst>
          </p:cNvPr>
          <p:cNvSpPr>
            <a:spLocks noGrp="1"/>
          </p:cNvSpPr>
          <p:nvPr>
            <p:ph sz="quarter" idx="21"/>
          </p:nvPr>
        </p:nvSpPr>
        <p:spPr>
          <a:xfrm>
            <a:off x="4419600" y="4529137"/>
            <a:ext cx="4724400" cy="576262"/>
          </a:xfrm>
        </p:spPr>
        <p:txBody>
          <a:bodyPr/>
          <a:lstStyle/>
          <a:p>
            <a:pPr lvl="0"/>
            <a:r>
              <a:rPr lang="en-US" dirty="0"/>
              <a:t>Edit Master text styles</a:t>
            </a:r>
          </a:p>
        </p:txBody>
      </p:sp>
      <p:sp>
        <p:nvSpPr>
          <p:cNvPr id="23" name="Content Placeholder 22">
            <a:extLst>
              <a:ext uri="{FF2B5EF4-FFF2-40B4-BE49-F238E27FC236}">
                <a16:creationId xmlns:a16="http://schemas.microsoft.com/office/drawing/2014/main" id="{983A35E4-C97A-4D4C-873B-350AF53C6100}"/>
              </a:ext>
            </a:extLst>
          </p:cNvPr>
          <p:cNvSpPr>
            <a:spLocks noGrp="1"/>
          </p:cNvSpPr>
          <p:nvPr>
            <p:ph sz="quarter" idx="22"/>
          </p:nvPr>
        </p:nvSpPr>
        <p:spPr>
          <a:xfrm>
            <a:off x="4800600" y="5224463"/>
            <a:ext cx="4114800" cy="457200"/>
          </a:xfrm>
        </p:spPr>
        <p:txBody>
          <a:bodyPr/>
          <a:lstStyle/>
          <a:p>
            <a:pPr lvl="0"/>
            <a:r>
              <a:rPr lang="en-US" dirty="0"/>
              <a:t>Edit Master text</a:t>
            </a:r>
          </a:p>
        </p:txBody>
      </p:sp>
    </p:spTree>
    <p:extLst>
      <p:ext uri="{BB962C8B-B14F-4D97-AF65-F5344CB8AC3E}">
        <p14:creationId xmlns:p14="http://schemas.microsoft.com/office/powerpoint/2010/main" val="225989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6371856-91E2-45D2-8BEC-20A31311967A}"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F65A175-082E-4CE8-9DA1-9804A5E6B54C}" type="slidenum">
              <a:rPr lang="en-US" altLang="en-US"/>
              <a:pPr>
                <a:defRPr/>
              </a:pPr>
              <a:t>‹#›</a:t>
            </a:fld>
            <a:endParaRPr lang="en-US" altLang="en-US"/>
          </a:p>
        </p:txBody>
      </p:sp>
    </p:spTree>
    <p:extLst>
      <p:ext uri="{BB962C8B-B14F-4D97-AF65-F5344CB8AC3E}">
        <p14:creationId xmlns:p14="http://schemas.microsoft.com/office/powerpoint/2010/main" val="296949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1E9A5750-F1AD-47A8-82E9-97CA5C99C5D3}" type="datetime1">
              <a:rPr lang="en-US" altLang="en-US"/>
              <a:pPr>
                <a:defRPr/>
              </a:pPr>
              <a:t>8/1/2018</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5" r:id="rId4"/>
    <p:sldLayoutId id="2147483676" r:id="rId5"/>
    <p:sldLayoutId id="2147483677" r:id="rId6"/>
    <p:sldLayoutId id="2147483678" r:id="rId7"/>
    <p:sldLayoutId id="2147483674"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24.xml"/><Relationship Id="rId7" Type="http://schemas.openxmlformats.org/officeDocument/2006/relationships/image" Target="../media/image24.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6.xml"/><Relationship Id="rId7" Type="http://schemas.openxmlformats.org/officeDocument/2006/relationships/image" Target="../media/image39.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8.wmf"/><Relationship Id="rId10" Type="http://schemas.openxmlformats.org/officeDocument/2006/relationships/image" Target="../media/image41.jpeg"/><Relationship Id="rId4" Type="http://schemas.openxmlformats.org/officeDocument/2006/relationships/oleObject" Target="../embeddings/oleObject5.bin"/><Relationship Id="rId9" Type="http://schemas.openxmlformats.org/officeDocument/2006/relationships/image" Target="../media/image40.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43.jpeg"/><Relationship Id="rId5" Type="http://schemas.openxmlformats.org/officeDocument/2006/relationships/image" Target="../media/image42.w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46.jpeg"/><Relationship Id="rId5" Type="http://schemas.openxmlformats.org/officeDocument/2006/relationships/image" Target="../media/image45.w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52.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51.wmf"/><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55.jpeg"/><Relationship Id="rId5" Type="http://schemas.openxmlformats.org/officeDocument/2006/relationships/image" Target="../media/image54.wmf"/><Relationship Id="rId4"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9.xml"/><Relationship Id="rId7" Type="http://schemas.openxmlformats.org/officeDocument/2006/relationships/image" Target="../media/image58.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57.wmf"/><Relationship Id="rId4" Type="http://schemas.openxmlformats.org/officeDocument/2006/relationships/oleObject" Target="../embeddings/oleObject13.bin"/><Relationship Id="rId9" Type="http://schemas.openxmlformats.org/officeDocument/2006/relationships/image" Target="../media/image59.w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66.jpeg"/><Relationship Id="rId5" Type="http://schemas.openxmlformats.org/officeDocument/2006/relationships/image" Target="../media/image65.wmf"/><Relationship Id="rId4" Type="http://schemas.openxmlformats.org/officeDocument/2006/relationships/oleObject" Target="../embeddings/oleObject16.bin"/></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7564-F425-4894-B48C-F703A5DB275F}"/>
              </a:ext>
            </a:extLst>
          </p:cNvPr>
          <p:cNvSpPr>
            <a:spLocks noGrp="1"/>
          </p:cNvSpPr>
          <p:nvPr>
            <p:ph type="title"/>
          </p:nvPr>
        </p:nvSpPr>
        <p:spPr>
          <a:xfrm>
            <a:off x="285333" y="1399310"/>
            <a:ext cx="3490156" cy="708393"/>
          </a:xfrm>
        </p:spPr>
        <p:txBody>
          <a:bodyPr/>
          <a:lstStyle/>
          <a:p>
            <a:pPr eaLnBrk="1" hangingPunct="1">
              <a:defRPr/>
            </a:pPr>
            <a:r>
              <a:rPr lang="en-US" altLang="en-US" sz="4800" b="1" dirty="0"/>
              <a:t>Chapter 20</a:t>
            </a:r>
            <a:endParaRPr lang="en-US" sz="4800" b="1" dirty="0"/>
          </a:p>
        </p:txBody>
      </p:sp>
      <p:sp>
        <p:nvSpPr>
          <p:cNvPr id="11" name="Content Placeholder 15"/>
          <p:cNvSpPr>
            <a:spLocks noGrp="1"/>
          </p:cNvSpPr>
          <p:nvPr>
            <p:ph sz="quarter" idx="17"/>
          </p:nvPr>
        </p:nvSpPr>
        <p:spPr>
          <a:xfrm>
            <a:off x="685800" y="2074798"/>
            <a:ext cx="2706373" cy="1543703"/>
          </a:xfrm>
        </p:spPr>
        <p:txBody>
          <a:bodyPr/>
          <a:lstStyle/>
          <a:p>
            <a:pPr marL="0" lvl="0" indent="0" algn="ctr">
              <a:buNone/>
            </a:pPr>
            <a:r>
              <a:rPr lang="en-US" altLang="en-US" sz="4800" b="1" dirty="0"/>
              <a:t>Lecture Outline</a:t>
            </a:r>
            <a:endParaRPr lang="en-GB" sz="4800" dirty="0"/>
          </a:p>
        </p:txBody>
      </p:sp>
      <p:sp>
        <p:nvSpPr>
          <p:cNvPr id="4" name="Content Placeholder 3">
            <a:extLst>
              <a:ext uri="{FF2B5EF4-FFF2-40B4-BE49-F238E27FC236}">
                <a16:creationId xmlns:a16="http://schemas.microsoft.com/office/drawing/2014/main" id="{55D423A3-019B-419B-AEA2-91897049D817}"/>
              </a:ext>
            </a:extLst>
          </p:cNvPr>
          <p:cNvSpPr>
            <a:spLocks noGrp="1"/>
          </p:cNvSpPr>
          <p:nvPr>
            <p:ph sz="quarter" idx="13"/>
          </p:nvPr>
        </p:nvSpPr>
        <p:spPr>
          <a:xfrm>
            <a:off x="109691" y="4359728"/>
            <a:ext cx="3837552" cy="1033323"/>
          </a:xfrm>
        </p:spPr>
        <p:txBody>
          <a:bodyPr/>
          <a:lstStyle/>
          <a:p>
            <a:pPr marL="0" indent="0" algn="ctr" eaLnBrk="1" hangingPunct="1">
              <a:spcBef>
                <a:spcPts val="0"/>
              </a:spcBef>
              <a:buNone/>
              <a:defRPr/>
            </a:pPr>
            <a:r>
              <a:rPr lang="en-US" altLang="en-US" sz="2000" b="1" dirty="0"/>
              <a:t>Prepared by</a:t>
            </a:r>
          </a:p>
          <a:p>
            <a:pPr marL="0" indent="0" algn="ctr" eaLnBrk="1" hangingPunct="1">
              <a:spcBef>
                <a:spcPts val="0"/>
              </a:spcBef>
              <a:buNone/>
              <a:defRPr/>
            </a:pPr>
            <a:r>
              <a:rPr lang="en-US" altLang="en-US" sz="2000" b="1" dirty="0"/>
              <a:t>Harpreet Malhotra</a:t>
            </a:r>
          </a:p>
          <a:p>
            <a:pPr marL="0" indent="0" algn="ctr" eaLnBrk="1" hangingPunct="1">
              <a:spcBef>
                <a:spcPts val="0"/>
              </a:spcBef>
              <a:buNone/>
              <a:defRPr/>
            </a:pPr>
            <a:r>
              <a:rPr lang="en-US" altLang="en-US" sz="1600" b="1" i="1" dirty="0"/>
              <a:t>Florida State College at Jacksonville</a:t>
            </a:r>
          </a:p>
        </p:txBody>
      </p:sp>
      <p:pic>
        <p:nvPicPr>
          <p:cNvPr id="7" name="Picture 1">
            <a:extLst>
              <a:ext uri="{FF2B5EF4-FFF2-40B4-BE49-F238E27FC236}">
                <a16:creationId xmlns:a16="http://schemas.microsoft.com/office/drawing/2014/main" id="{07E68CBE-E047-4D1D-B765-CD18C49F86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747713"/>
            <a:ext cx="44497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51413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32670"/>
            <a:ext cx="8229600" cy="493370"/>
          </a:xfrm>
        </p:spPr>
        <p:txBody>
          <a:bodyPr/>
          <a:lstStyle/>
          <a:p>
            <a:pPr eaLnBrk="1" hangingPunct="1"/>
            <a:r>
              <a:rPr lang="en-US" altLang="en-US" sz="3200" b="1" dirty="0"/>
              <a:t>20.2	</a:t>
            </a:r>
            <a:r>
              <a:rPr lang="en-US" altLang="en-US" sz="3200" b="1" dirty="0" err="1"/>
              <a:t>Monosaccharides</a:t>
            </a:r>
            <a:r>
              <a:rPr lang="en-US" altLang="en-US" sz="3200" b="1" dirty="0"/>
              <a:t> (5)</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CA68F804-525A-4C94-AB9D-C82ED2CCEA2F}"/>
              </a:ext>
            </a:extLst>
          </p:cNvPr>
          <p:cNvSpPr>
            <a:spLocks noGrp="1"/>
          </p:cNvSpPr>
          <p:nvPr>
            <p:ph idx="1"/>
          </p:nvPr>
        </p:nvSpPr>
        <p:spPr>
          <a:xfrm>
            <a:off x="1941921" y="817345"/>
            <a:ext cx="5297079" cy="516155"/>
          </a:xfrm>
        </p:spPr>
        <p:txBody>
          <a:bodyPr/>
          <a:lstStyle/>
          <a:p>
            <a:pPr marL="457200" indent="-457200">
              <a:buFont typeface="+mj-lt"/>
              <a:buAutoNum type="alphaUcPeriod"/>
            </a:pPr>
            <a:r>
              <a:rPr lang="en-US" altLang="en-US" sz="2800" b="1" dirty="0"/>
              <a:t>Fischer Projection Formula</a:t>
            </a:r>
            <a:endParaRPr lang="en-US" sz="2800" dirty="0"/>
          </a:p>
        </p:txBody>
      </p:sp>
      <p:sp>
        <p:nvSpPr>
          <p:cNvPr id="3" name="Content Placeholder 2">
            <a:extLst>
              <a:ext uri="{FF2B5EF4-FFF2-40B4-BE49-F238E27FC236}">
                <a16:creationId xmlns:a16="http://schemas.microsoft.com/office/drawing/2014/main" id="{CACE79FF-B4CC-4A3C-9186-428C87AAAE2B}"/>
              </a:ext>
            </a:extLst>
          </p:cNvPr>
          <p:cNvSpPr>
            <a:spLocks noGrp="1"/>
          </p:cNvSpPr>
          <p:nvPr>
            <p:ph sz="quarter" idx="13"/>
          </p:nvPr>
        </p:nvSpPr>
        <p:spPr>
          <a:xfrm>
            <a:off x="1080962" y="1503546"/>
            <a:ext cx="7779018" cy="1454399"/>
          </a:xfrm>
        </p:spPr>
        <p:txBody>
          <a:bodyPr/>
          <a:lstStyle/>
          <a:p>
            <a:pPr marL="0" indent="0">
              <a:spcAft>
                <a:spcPts val="1500"/>
              </a:spcAft>
              <a:buNone/>
            </a:pPr>
            <a:r>
              <a:rPr lang="en-US" altLang="en-US" sz="2400" b="1" dirty="0"/>
              <a:t>All carbohydrates have 1 or more </a:t>
            </a:r>
            <a:r>
              <a:rPr lang="en-US" altLang="en-US" sz="2400" b="1" dirty="0">
                <a:solidFill>
                  <a:srgbClr val="3366FF"/>
                </a:solidFill>
              </a:rPr>
              <a:t>chirality centers</a:t>
            </a:r>
            <a:r>
              <a:rPr lang="en-US" altLang="en-US" sz="2400" b="1" dirty="0"/>
              <a:t>.</a:t>
            </a:r>
          </a:p>
          <a:p>
            <a:pPr marL="0" indent="0">
              <a:buNone/>
            </a:pPr>
            <a:r>
              <a:rPr lang="en-US" altLang="en-US" sz="2400" b="1" dirty="0"/>
              <a:t>Glyceraldehyde, the simplest aldose, has one chirality center, and has </a:t>
            </a:r>
            <a:r>
              <a:rPr lang="en-US" altLang="en-US" sz="2400" b="1" dirty="0">
                <a:solidFill>
                  <a:srgbClr val="3366FF"/>
                </a:solidFill>
              </a:rPr>
              <a:t>two possible enantiomers</a:t>
            </a:r>
            <a:r>
              <a:rPr lang="en-US" altLang="en-US" sz="2400" b="1" dirty="0"/>
              <a:t>.</a:t>
            </a:r>
          </a:p>
        </p:txBody>
      </p:sp>
      <p:pic>
        <p:nvPicPr>
          <p:cNvPr id="11270" name="Picture 8" descr="Glyceraldehyde, has one chirality center—one carbon atom bonded to four different groups (H, OH, CHO, CH2OH). Thus, there are two possible enantiomers, mirror images that are not superimposable. When the carbon chain is drawn vertically with the aldehyde at the top, the naturally occurring enantiomer has the OH group drawn on the right side of the carbon chain. To distinguish between the two enantiomers, the prefixes d and l precede the name. Thus, the naturally occurring enantiomer is labeled d-glyceraldehyde, while the unnatural isomer is l-glyceraldehy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81363"/>
            <a:ext cx="6400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19628"/>
            <a:ext cx="8229600" cy="521395"/>
          </a:xfrm>
        </p:spPr>
        <p:txBody>
          <a:bodyPr/>
          <a:lstStyle/>
          <a:p>
            <a:pPr eaLnBrk="1" hangingPunct="1"/>
            <a:r>
              <a:rPr lang="en-US" altLang="en-US" sz="3200" b="1" dirty="0"/>
              <a:t>20.2	</a:t>
            </a:r>
            <a:r>
              <a:rPr lang="en-US" altLang="en-US" sz="3200" b="1" dirty="0" err="1"/>
              <a:t>Monosaccharides</a:t>
            </a:r>
            <a:r>
              <a:rPr lang="en-US" altLang="en-US" sz="3200" b="1" dirty="0"/>
              <a:t> (6)</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9106660F-106F-44FD-80FB-989FAB84DCCB}"/>
              </a:ext>
            </a:extLst>
          </p:cNvPr>
          <p:cNvSpPr>
            <a:spLocks noGrp="1"/>
          </p:cNvSpPr>
          <p:nvPr>
            <p:ph idx="1"/>
          </p:nvPr>
        </p:nvSpPr>
        <p:spPr>
          <a:xfrm>
            <a:off x="1952036" y="810587"/>
            <a:ext cx="5620929" cy="516155"/>
          </a:xfrm>
        </p:spPr>
        <p:txBody>
          <a:bodyPr/>
          <a:lstStyle/>
          <a:p>
            <a:pPr marL="457200" indent="-457200">
              <a:buFont typeface="+mj-lt"/>
              <a:buAutoNum type="alphaUcPeriod"/>
            </a:pPr>
            <a:r>
              <a:rPr lang="en-US" altLang="en-US" sz="2800" b="1" dirty="0"/>
              <a:t>Fischer Projection Formula</a:t>
            </a:r>
            <a:endParaRPr lang="en-US" sz="2800" dirty="0"/>
          </a:p>
        </p:txBody>
      </p:sp>
      <p:sp>
        <p:nvSpPr>
          <p:cNvPr id="3" name="Content Placeholder 2">
            <a:extLst>
              <a:ext uri="{FF2B5EF4-FFF2-40B4-BE49-F238E27FC236}">
                <a16:creationId xmlns:a16="http://schemas.microsoft.com/office/drawing/2014/main" id="{7CBA0DFC-3BA3-4D43-8ED6-9870123F5B94}"/>
              </a:ext>
            </a:extLst>
          </p:cNvPr>
          <p:cNvSpPr>
            <a:spLocks noGrp="1"/>
          </p:cNvSpPr>
          <p:nvPr>
            <p:ph sz="quarter" idx="13"/>
          </p:nvPr>
        </p:nvSpPr>
        <p:spPr>
          <a:xfrm>
            <a:off x="1006773" y="1509314"/>
            <a:ext cx="7465282" cy="783582"/>
          </a:xfrm>
        </p:spPr>
        <p:txBody>
          <a:bodyPr/>
          <a:lstStyle/>
          <a:p>
            <a:pPr marL="0" indent="0">
              <a:buNone/>
            </a:pPr>
            <a:r>
              <a:rPr lang="en-US" altLang="en-US" sz="2400" b="1" dirty="0"/>
              <a:t>The prefix </a:t>
            </a:r>
            <a:r>
              <a:rPr lang="en-US" altLang="en-US" sz="2400" b="1" dirty="0">
                <a:solidFill>
                  <a:srgbClr val="3366FF"/>
                </a:solidFill>
              </a:rPr>
              <a:t>D</a:t>
            </a:r>
            <a:r>
              <a:rPr lang="en-US" altLang="en-US" sz="2400" b="1" dirty="0"/>
              <a:t> is used when the </a:t>
            </a:r>
            <a:r>
              <a:rPr lang="en-US" altLang="en-US" sz="2400" b="1" dirty="0">
                <a:solidFill>
                  <a:srgbClr val="3366FF"/>
                </a:solidFill>
              </a:rPr>
              <a:t>–OH group </a:t>
            </a:r>
            <a:r>
              <a:rPr lang="en-US" altLang="en-US" sz="2400" b="1" dirty="0"/>
              <a:t>is drawn on the </a:t>
            </a:r>
            <a:r>
              <a:rPr lang="en-US" altLang="en-US" sz="2400" b="1" dirty="0">
                <a:solidFill>
                  <a:srgbClr val="3366FF"/>
                </a:solidFill>
              </a:rPr>
              <a:t>right side </a:t>
            </a:r>
            <a:r>
              <a:rPr lang="en-US" altLang="en-US" sz="2400" b="1" dirty="0"/>
              <a:t>of the carbon chain.</a:t>
            </a:r>
          </a:p>
        </p:txBody>
      </p:sp>
      <p:sp>
        <p:nvSpPr>
          <p:cNvPr id="4" name="Content Placeholder 3">
            <a:extLst>
              <a:ext uri="{FF2B5EF4-FFF2-40B4-BE49-F238E27FC236}">
                <a16:creationId xmlns:a16="http://schemas.microsoft.com/office/drawing/2014/main" id="{670148D1-59BE-49C9-AFF4-13BB666058D4}"/>
              </a:ext>
            </a:extLst>
          </p:cNvPr>
          <p:cNvSpPr>
            <a:spLocks noGrp="1"/>
          </p:cNvSpPr>
          <p:nvPr>
            <p:ph sz="quarter" idx="14"/>
          </p:nvPr>
        </p:nvSpPr>
        <p:spPr>
          <a:xfrm>
            <a:off x="986445" y="2445295"/>
            <a:ext cx="7857367" cy="755105"/>
          </a:xfrm>
        </p:spPr>
        <p:txBody>
          <a:bodyPr/>
          <a:lstStyle/>
          <a:p>
            <a:pPr marL="0" indent="0">
              <a:buNone/>
            </a:pPr>
            <a:r>
              <a:rPr lang="en-US" altLang="en-US" sz="2400" b="1" dirty="0"/>
              <a:t>The prefix </a:t>
            </a:r>
            <a:r>
              <a:rPr lang="en-US" altLang="en-US" sz="2400" b="1" dirty="0">
                <a:solidFill>
                  <a:srgbClr val="3366FF"/>
                </a:solidFill>
              </a:rPr>
              <a:t>L</a:t>
            </a:r>
            <a:r>
              <a:rPr lang="en-US" altLang="en-US" sz="2400" b="1" dirty="0"/>
              <a:t> is used when the </a:t>
            </a:r>
            <a:r>
              <a:rPr lang="en-US" altLang="en-US" sz="2400" b="1" dirty="0">
                <a:solidFill>
                  <a:srgbClr val="3366FF"/>
                </a:solidFill>
              </a:rPr>
              <a:t>–OH group </a:t>
            </a:r>
            <a:r>
              <a:rPr lang="en-US" altLang="en-US" sz="2400" b="1" dirty="0"/>
              <a:t>is drawn on the </a:t>
            </a:r>
            <a:r>
              <a:rPr lang="en-US" altLang="en-US" sz="2400" b="1" dirty="0">
                <a:solidFill>
                  <a:srgbClr val="3366FF"/>
                </a:solidFill>
              </a:rPr>
              <a:t>left side </a:t>
            </a:r>
            <a:r>
              <a:rPr lang="en-US" altLang="en-US" sz="2400" b="1" dirty="0"/>
              <a:t>of the carbon chain.</a:t>
            </a:r>
          </a:p>
        </p:txBody>
      </p:sp>
      <p:sp>
        <p:nvSpPr>
          <p:cNvPr id="5" name="Content Placeholder 4">
            <a:extLst>
              <a:ext uri="{FF2B5EF4-FFF2-40B4-BE49-F238E27FC236}">
                <a16:creationId xmlns:a16="http://schemas.microsoft.com/office/drawing/2014/main" id="{685816D2-F1E7-4CC6-9349-7475BB1FF934}"/>
              </a:ext>
            </a:extLst>
          </p:cNvPr>
          <p:cNvSpPr>
            <a:spLocks noGrp="1"/>
          </p:cNvSpPr>
          <p:nvPr>
            <p:ph sz="quarter" idx="15"/>
          </p:nvPr>
        </p:nvSpPr>
        <p:spPr>
          <a:xfrm>
            <a:off x="1007941" y="3352800"/>
            <a:ext cx="7905729" cy="789480"/>
          </a:xfrm>
        </p:spPr>
        <p:txBody>
          <a:bodyPr/>
          <a:lstStyle/>
          <a:p>
            <a:pPr marL="0" indent="0">
              <a:buNone/>
            </a:pPr>
            <a:r>
              <a:rPr lang="en-US" altLang="en-US" sz="2400" b="1" dirty="0"/>
              <a:t>The wedged and dashed lines can be re-drawn in a </a:t>
            </a:r>
            <a:r>
              <a:rPr lang="en-US" altLang="en-US" sz="2400" b="1" dirty="0">
                <a:solidFill>
                  <a:srgbClr val="3366FF"/>
                </a:solidFill>
              </a:rPr>
              <a:t>Fischer projection </a:t>
            </a:r>
            <a:r>
              <a:rPr lang="en-US" altLang="en-US" sz="2400" b="1" dirty="0"/>
              <a:t>formula:</a:t>
            </a:r>
          </a:p>
        </p:txBody>
      </p:sp>
      <p:pic>
        <p:nvPicPr>
          <p:cNvPr id="12295" name="Picture 8" descr="Three dimensional and Fischer projection formulas for D-glyceraldheyde. In Fischer projection, a cross is used to represent a tetra- hedral carbon in which the horizontal bonds come forward (on wedges) and vertical bonds go behind (on dash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56100"/>
            <a:ext cx="5943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21433"/>
            <a:ext cx="8229600" cy="533219"/>
          </a:xfrm>
        </p:spPr>
        <p:txBody>
          <a:bodyPr/>
          <a:lstStyle/>
          <a:p>
            <a:pPr eaLnBrk="1" hangingPunct="1"/>
            <a:r>
              <a:rPr lang="en-US" altLang="en-US" sz="3200" b="1" dirty="0"/>
              <a:t>20.2	</a:t>
            </a:r>
            <a:r>
              <a:rPr lang="en-US" altLang="en-US" sz="3200" b="1" dirty="0" err="1"/>
              <a:t>Monosaccharides</a:t>
            </a:r>
            <a:r>
              <a:rPr lang="en-US" altLang="en-US" sz="3200" b="1" dirty="0"/>
              <a:t> (7)</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4B2B392C-52C1-40AF-8F19-913BC1BE301C}"/>
              </a:ext>
            </a:extLst>
          </p:cNvPr>
          <p:cNvSpPr>
            <a:spLocks noGrp="1"/>
          </p:cNvSpPr>
          <p:nvPr>
            <p:ph idx="1"/>
          </p:nvPr>
        </p:nvSpPr>
        <p:spPr>
          <a:xfrm>
            <a:off x="1628799" y="815139"/>
            <a:ext cx="5882932" cy="451630"/>
          </a:xfrm>
        </p:spPr>
        <p:txBody>
          <a:bodyPr/>
          <a:lstStyle/>
          <a:p>
            <a:pPr marL="457200" indent="-457200">
              <a:buFont typeface="+mj-lt"/>
              <a:buAutoNum type="alphaUcPeriod" startAt="2"/>
            </a:pPr>
            <a:r>
              <a:rPr lang="en-US" altLang="en-US" sz="2800" b="1" dirty="0"/>
              <a:t>More than One Chirality Center</a:t>
            </a:r>
            <a:endParaRPr lang="en-US" sz="2800" dirty="0"/>
          </a:p>
        </p:txBody>
      </p:sp>
      <p:sp>
        <p:nvSpPr>
          <p:cNvPr id="3" name="Content Placeholder 2">
            <a:extLst>
              <a:ext uri="{FF2B5EF4-FFF2-40B4-BE49-F238E27FC236}">
                <a16:creationId xmlns:a16="http://schemas.microsoft.com/office/drawing/2014/main" id="{84D18CB5-FDEE-495B-88F0-1915ACC5A331}"/>
              </a:ext>
            </a:extLst>
          </p:cNvPr>
          <p:cNvSpPr>
            <a:spLocks noGrp="1"/>
          </p:cNvSpPr>
          <p:nvPr>
            <p:ph sz="quarter" idx="13"/>
          </p:nvPr>
        </p:nvSpPr>
        <p:spPr>
          <a:xfrm>
            <a:off x="1067840" y="1509673"/>
            <a:ext cx="7646670" cy="395327"/>
          </a:xfrm>
        </p:spPr>
        <p:txBody>
          <a:bodyPr/>
          <a:lstStyle/>
          <a:p>
            <a:pPr marL="0" indent="0">
              <a:buNone/>
            </a:pPr>
            <a:r>
              <a:rPr lang="en-US" altLang="en-US" sz="2400" b="1" dirty="0">
                <a:solidFill>
                  <a:srgbClr val="3366FF"/>
                </a:solidFill>
              </a:rPr>
              <a:t>Glucose</a:t>
            </a:r>
            <a:r>
              <a:rPr lang="en-US" altLang="en-US" sz="2400" b="1" dirty="0">
                <a:solidFill>
                  <a:srgbClr val="3333FF"/>
                </a:solidFill>
              </a:rPr>
              <a:t> </a:t>
            </a:r>
            <a:r>
              <a:rPr lang="en-US" altLang="en-US" sz="2400" b="1" dirty="0"/>
              <a:t>has four chirality centers and is drawn as:</a:t>
            </a:r>
          </a:p>
        </p:txBody>
      </p:sp>
      <p:pic>
        <p:nvPicPr>
          <p:cNvPr id="13317" name="Picture 7" descr="Glucose contains four chirality centers. To convert the molecule to a Fischer projection, the molecule is drawn with a vertical carbon skeleton with the aldehyde at the top, and the horizontal bonds are assumed to come forward (on wedges). In the Fischer projection, each chirality center is replaced by a cros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68525"/>
            <a:ext cx="65532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45670"/>
            <a:ext cx="8229600" cy="484745"/>
          </a:xfrm>
        </p:spPr>
        <p:txBody>
          <a:bodyPr/>
          <a:lstStyle/>
          <a:p>
            <a:pPr eaLnBrk="1" hangingPunct="1"/>
            <a:r>
              <a:rPr lang="en-US" altLang="en-US" sz="3200" b="1" dirty="0"/>
              <a:t>20.2	</a:t>
            </a:r>
            <a:r>
              <a:rPr lang="en-US" altLang="en-US" sz="3200" b="1" dirty="0" err="1"/>
              <a:t>Monosaccharides</a:t>
            </a:r>
            <a:r>
              <a:rPr lang="en-US" altLang="en-US" sz="3200" b="1" dirty="0"/>
              <a:t> (8)</a:t>
            </a:r>
            <a:endParaRPr lang="en-US" altLang="en-US" sz="2800" dirty="0">
              <a:latin typeface="Calibri" pitchFamily="34" charset="0"/>
            </a:endParaRPr>
          </a:p>
        </p:txBody>
      </p:sp>
      <p:sp>
        <p:nvSpPr>
          <p:cNvPr id="2" name="Content Placeholder 1">
            <a:extLst>
              <a:ext uri="{FF2B5EF4-FFF2-40B4-BE49-F238E27FC236}">
                <a16:creationId xmlns:a16="http://schemas.microsoft.com/office/drawing/2014/main" id="{4E4B284D-0236-4C5D-B211-8C8168C70681}"/>
              </a:ext>
            </a:extLst>
          </p:cNvPr>
          <p:cNvSpPr>
            <a:spLocks noGrp="1"/>
          </p:cNvSpPr>
          <p:nvPr>
            <p:ph idx="1"/>
          </p:nvPr>
        </p:nvSpPr>
        <p:spPr>
          <a:xfrm>
            <a:off x="1627479" y="807118"/>
            <a:ext cx="5916321" cy="469232"/>
          </a:xfrm>
        </p:spPr>
        <p:txBody>
          <a:bodyPr/>
          <a:lstStyle/>
          <a:p>
            <a:pPr marL="457200" indent="-457200">
              <a:buFont typeface="+mj-lt"/>
              <a:buAutoNum type="alphaUcPeriod" startAt="2"/>
            </a:pPr>
            <a:r>
              <a:rPr lang="en-US" altLang="en-US" sz="2800" b="1" dirty="0"/>
              <a:t>More than One Chirality Center</a:t>
            </a:r>
            <a:endParaRPr lang="en-US" sz="2800" dirty="0"/>
          </a:p>
        </p:txBody>
      </p:sp>
      <p:sp>
        <p:nvSpPr>
          <p:cNvPr id="3" name="Content Placeholder 2">
            <a:extLst>
              <a:ext uri="{FF2B5EF4-FFF2-40B4-BE49-F238E27FC236}">
                <a16:creationId xmlns:a16="http://schemas.microsoft.com/office/drawing/2014/main" id="{A36821EF-652B-4285-A80B-9A35DB54A3E6}"/>
              </a:ext>
            </a:extLst>
          </p:cNvPr>
          <p:cNvSpPr>
            <a:spLocks noGrp="1"/>
          </p:cNvSpPr>
          <p:nvPr>
            <p:ph sz="quarter" idx="13"/>
          </p:nvPr>
        </p:nvSpPr>
        <p:spPr>
          <a:xfrm>
            <a:off x="1066800" y="1509213"/>
            <a:ext cx="7277100" cy="1214937"/>
          </a:xfrm>
        </p:spPr>
        <p:txBody>
          <a:bodyPr/>
          <a:lstStyle/>
          <a:p>
            <a:pPr marL="0" indent="0">
              <a:buNone/>
            </a:pPr>
            <a:r>
              <a:rPr lang="en-US" altLang="en-US" sz="2400" b="1" dirty="0"/>
              <a:t>The configuration of the </a:t>
            </a:r>
            <a:r>
              <a:rPr lang="en-US" altLang="en-US" sz="2400" b="1" dirty="0">
                <a:solidFill>
                  <a:srgbClr val="3366FF"/>
                </a:solidFill>
              </a:rPr>
              <a:t>chirality center farthest from the carbonyl group </a:t>
            </a:r>
            <a:r>
              <a:rPr lang="en-US" altLang="en-US" sz="2400" b="1" dirty="0"/>
              <a:t>determines whether a monosaccharide is </a:t>
            </a:r>
            <a:r>
              <a:rPr lang="en-US" altLang="en-US" sz="2400" b="1" dirty="0">
                <a:solidFill>
                  <a:srgbClr val="3366FF"/>
                </a:solidFill>
              </a:rPr>
              <a:t>D</a:t>
            </a:r>
            <a:r>
              <a:rPr lang="en-US" altLang="en-US" sz="2400" b="1" dirty="0"/>
              <a:t> or </a:t>
            </a:r>
            <a:r>
              <a:rPr lang="en-US" altLang="en-US" sz="2400" b="1" dirty="0">
                <a:solidFill>
                  <a:srgbClr val="3366FF"/>
                </a:solidFill>
              </a:rPr>
              <a:t>L</a:t>
            </a:r>
            <a:r>
              <a:rPr lang="en-US" altLang="en-US" sz="2400" b="1" dirty="0"/>
              <a:t>. </a:t>
            </a:r>
          </a:p>
        </p:txBody>
      </p:sp>
      <p:pic>
        <p:nvPicPr>
          <p:cNvPr id="14341" name="Picture 7" descr="A D monosaccharide has the OH group on the chirality center farthest from the carbonyl on the right. An L monosaccharide has the OH group on the chirality center farthest from the carbonyl on the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11475"/>
            <a:ext cx="49371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36938"/>
            <a:ext cx="8229600" cy="484745"/>
          </a:xfrm>
        </p:spPr>
        <p:txBody>
          <a:bodyPr/>
          <a:lstStyle/>
          <a:p>
            <a:pPr eaLnBrk="1" hangingPunct="1"/>
            <a:r>
              <a:rPr lang="en-US" altLang="en-US" sz="3200" b="1" dirty="0"/>
              <a:t>20.2	</a:t>
            </a:r>
            <a:r>
              <a:rPr lang="en-US" altLang="en-US" sz="3200" b="1" dirty="0" err="1"/>
              <a:t>Monosaccharides</a:t>
            </a:r>
            <a:r>
              <a:rPr lang="en-US" altLang="en-US" sz="3200" b="1" dirty="0"/>
              <a:t> (9)</a:t>
            </a:r>
            <a:endParaRPr lang="en-US" altLang="en-US" sz="2800" dirty="0">
              <a:latin typeface="Calibri" pitchFamily="34" charset="0"/>
            </a:endParaRPr>
          </a:p>
        </p:txBody>
      </p:sp>
      <p:sp>
        <p:nvSpPr>
          <p:cNvPr id="2" name="Content Placeholder 1">
            <a:extLst>
              <a:ext uri="{FF2B5EF4-FFF2-40B4-BE49-F238E27FC236}">
                <a16:creationId xmlns:a16="http://schemas.microsoft.com/office/drawing/2014/main" id="{19396DA7-4D64-4648-A1CD-1740A8AA64EB}"/>
              </a:ext>
            </a:extLst>
          </p:cNvPr>
          <p:cNvSpPr>
            <a:spLocks noGrp="1"/>
          </p:cNvSpPr>
          <p:nvPr>
            <p:ph idx="1"/>
          </p:nvPr>
        </p:nvSpPr>
        <p:spPr>
          <a:xfrm>
            <a:off x="1631161" y="816391"/>
            <a:ext cx="5968060" cy="462643"/>
          </a:xfrm>
        </p:spPr>
        <p:txBody>
          <a:bodyPr/>
          <a:lstStyle/>
          <a:p>
            <a:pPr marL="457200" indent="-457200">
              <a:buFont typeface="+mj-lt"/>
              <a:buAutoNum type="alphaUcPeriod" startAt="2"/>
            </a:pPr>
            <a:r>
              <a:rPr lang="en-US" altLang="en-US" sz="2800" b="1" dirty="0"/>
              <a:t>More than One Chirality Center</a:t>
            </a:r>
            <a:endParaRPr lang="en-US" sz="2800" dirty="0"/>
          </a:p>
        </p:txBody>
      </p:sp>
      <p:sp>
        <p:nvSpPr>
          <p:cNvPr id="3" name="Content Placeholder 2">
            <a:extLst>
              <a:ext uri="{FF2B5EF4-FFF2-40B4-BE49-F238E27FC236}">
                <a16:creationId xmlns:a16="http://schemas.microsoft.com/office/drawing/2014/main" id="{AEAD25AE-951B-4084-BED4-892492781DF6}"/>
              </a:ext>
            </a:extLst>
          </p:cNvPr>
          <p:cNvSpPr>
            <a:spLocks noGrp="1"/>
          </p:cNvSpPr>
          <p:nvPr>
            <p:ph sz="quarter" idx="13"/>
          </p:nvPr>
        </p:nvSpPr>
        <p:spPr>
          <a:xfrm>
            <a:off x="1070265" y="1509243"/>
            <a:ext cx="6591300" cy="425995"/>
          </a:xfrm>
        </p:spPr>
        <p:txBody>
          <a:bodyPr/>
          <a:lstStyle/>
          <a:p>
            <a:pPr marL="0" indent="0">
              <a:buNone/>
            </a:pPr>
            <a:r>
              <a:rPr lang="en-US" altLang="en-US" sz="2400" b="1" dirty="0"/>
              <a:t>All </a:t>
            </a:r>
            <a:r>
              <a:rPr lang="en-US" altLang="en-US" sz="2400" b="1" dirty="0">
                <a:solidFill>
                  <a:srgbClr val="3366FF"/>
                </a:solidFill>
              </a:rPr>
              <a:t>naturally occurring </a:t>
            </a:r>
            <a:r>
              <a:rPr lang="en-US" altLang="en-US" sz="2400" b="1" dirty="0"/>
              <a:t>sugars are </a:t>
            </a:r>
            <a:r>
              <a:rPr lang="en-US" altLang="en-US" sz="2400" b="1" dirty="0">
                <a:solidFill>
                  <a:srgbClr val="3366FF"/>
                </a:solidFill>
              </a:rPr>
              <a:t>D</a:t>
            </a:r>
            <a:r>
              <a:rPr lang="en-US" altLang="en-US" sz="2400" b="1" dirty="0"/>
              <a:t> sugars.</a:t>
            </a:r>
          </a:p>
        </p:txBody>
      </p:sp>
      <p:pic>
        <p:nvPicPr>
          <p:cNvPr id="15365" name="Picture 7" descr="Glucose and all other naturally occurring sugars are D sugars. L-Glucose, a compound that does not occur in nature, is the enantiomer of D-glucose. L-Glucose has the opposite configuration at every chirality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57912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7198"/>
            <a:ext cx="8229600" cy="484745"/>
          </a:xfrm>
        </p:spPr>
        <p:txBody>
          <a:bodyPr/>
          <a:lstStyle/>
          <a:p>
            <a:pPr eaLnBrk="1" hangingPunct="1"/>
            <a:r>
              <a:rPr lang="en-US" altLang="en-US" sz="3200" b="1" dirty="0"/>
              <a:t>20.2	</a:t>
            </a:r>
            <a:r>
              <a:rPr lang="en-US" altLang="en-US" sz="3200" b="1" dirty="0" err="1"/>
              <a:t>Monosaccharides</a:t>
            </a:r>
            <a:r>
              <a:rPr lang="en-US" altLang="en-US" sz="3200" b="1" dirty="0"/>
              <a:t> (10)</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E3239EC1-58C8-4D3E-B985-FA5FF7005F40}"/>
              </a:ext>
            </a:extLst>
          </p:cNvPr>
          <p:cNvSpPr>
            <a:spLocks noGrp="1"/>
          </p:cNvSpPr>
          <p:nvPr>
            <p:ph idx="1"/>
          </p:nvPr>
        </p:nvSpPr>
        <p:spPr>
          <a:xfrm>
            <a:off x="1927792" y="817691"/>
            <a:ext cx="5325064" cy="426575"/>
          </a:xfrm>
        </p:spPr>
        <p:txBody>
          <a:bodyPr/>
          <a:lstStyle/>
          <a:p>
            <a:pPr marL="457200" indent="-457200">
              <a:buFont typeface="+mj-lt"/>
              <a:buAutoNum type="alphaUcPeriod" startAt="3"/>
            </a:pPr>
            <a:r>
              <a:rPr lang="en-US" altLang="en-US" sz="2800" b="1" dirty="0"/>
              <a:t>Common Monosaccharides</a:t>
            </a:r>
            <a:endParaRPr lang="en-US" sz="2800" dirty="0"/>
          </a:p>
        </p:txBody>
      </p:sp>
      <p:sp>
        <p:nvSpPr>
          <p:cNvPr id="3" name="Content Placeholder 2">
            <a:extLst>
              <a:ext uri="{FF2B5EF4-FFF2-40B4-BE49-F238E27FC236}">
                <a16:creationId xmlns:a16="http://schemas.microsoft.com/office/drawing/2014/main" id="{9CEB434B-A231-48BD-9CED-654060D33D8C}"/>
              </a:ext>
            </a:extLst>
          </p:cNvPr>
          <p:cNvSpPr>
            <a:spLocks noGrp="1"/>
          </p:cNvSpPr>
          <p:nvPr>
            <p:ph sz="quarter" idx="13"/>
          </p:nvPr>
        </p:nvSpPr>
        <p:spPr>
          <a:xfrm>
            <a:off x="988175" y="1508633"/>
            <a:ext cx="7684770" cy="4865735"/>
          </a:xfrm>
        </p:spPr>
        <p:txBody>
          <a:bodyPr/>
          <a:lstStyle/>
          <a:p>
            <a:pPr marL="0" indent="0">
              <a:spcAft>
                <a:spcPts val="800"/>
              </a:spcAft>
              <a:buNone/>
            </a:pPr>
            <a:r>
              <a:rPr lang="en-US" altLang="en-US" sz="2400" b="1" dirty="0">
                <a:solidFill>
                  <a:srgbClr val="3366FF"/>
                </a:solidFill>
              </a:rPr>
              <a:t>Glucose</a:t>
            </a:r>
            <a:r>
              <a:rPr lang="en-US" altLang="en-US" sz="2400" b="1" dirty="0">
                <a:solidFill>
                  <a:srgbClr val="3333FF"/>
                </a:solidFill>
              </a:rPr>
              <a:t> </a:t>
            </a:r>
            <a:r>
              <a:rPr lang="en-US" altLang="en-US" sz="2400" b="1" dirty="0"/>
              <a:t>(dextrose) is </a:t>
            </a:r>
            <a:r>
              <a:rPr lang="en-US" altLang="en-US" sz="2400" b="1" dirty="0">
                <a:solidFill>
                  <a:srgbClr val="3366FF"/>
                </a:solidFill>
              </a:rPr>
              <a:t>blood sugar </a:t>
            </a:r>
            <a:r>
              <a:rPr lang="en-US" altLang="en-US" sz="2400" b="1" dirty="0"/>
              <a:t>and the most abundant monosaccharide.</a:t>
            </a:r>
          </a:p>
          <a:p>
            <a:pPr marL="0" indent="0">
              <a:spcAft>
                <a:spcPts val="900"/>
              </a:spcAft>
              <a:buNone/>
            </a:pPr>
            <a:r>
              <a:rPr lang="en-US" altLang="en-US" sz="2400" b="1" dirty="0"/>
              <a:t>Normal blood glucose levels are </a:t>
            </a:r>
            <a:r>
              <a:rPr lang="en-US" altLang="en-US" sz="2400" b="1" dirty="0">
                <a:solidFill>
                  <a:srgbClr val="3366FF"/>
                </a:solidFill>
              </a:rPr>
              <a:t>70-110 </a:t>
            </a:r>
            <a:r>
              <a:rPr lang="en-US" altLang="en-US" sz="2400" b="1" i="0" dirty="0">
                <a:solidFill>
                  <a:srgbClr val="3366FF"/>
                </a:solidFill>
              </a:rPr>
              <a:t>mg/dL</a:t>
            </a:r>
            <a:r>
              <a:rPr lang="en-US" altLang="en-US" sz="2400" b="1" dirty="0"/>
              <a:t>.</a:t>
            </a:r>
          </a:p>
          <a:p>
            <a:pPr marL="0" indent="0">
              <a:spcAft>
                <a:spcPts val="900"/>
              </a:spcAft>
              <a:buNone/>
            </a:pPr>
            <a:r>
              <a:rPr lang="en-US" altLang="en-US" sz="2400" b="1" dirty="0"/>
              <a:t>Excess glucose is </a:t>
            </a:r>
            <a:r>
              <a:rPr lang="en-US" altLang="en-US" sz="2400" b="1" dirty="0">
                <a:solidFill>
                  <a:srgbClr val="3366FF"/>
                </a:solidFill>
              </a:rPr>
              <a:t>stored</a:t>
            </a:r>
            <a:r>
              <a:rPr lang="en-US" altLang="en-US" sz="2400" b="1" dirty="0">
                <a:solidFill>
                  <a:srgbClr val="3333FF"/>
                </a:solidFill>
              </a:rPr>
              <a:t> </a:t>
            </a:r>
            <a:r>
              <a:rPr lang="en-US" altLang="en-US" sz="2400" b="1" dirty="0"/>
              <a:t>as the polysaccharide </a:t>
            </a:r>
            <a:r>
              <a:rPr lang="en-US" altLang="en-US" sz="2400" b="1" dirty="0">
                <a:solidFill>
                  <a:srgbClr val="3366FF"/>
                </a:solidFill>
              </a:rPr>
              <a:t>glycogen</a:t>
            </a:r>
            <a:r>
              <a:rPr lang="en-US" altLang="en-US" sz="2400" b="1" dirty="0">
                <a:solidFill>
                  <a:srgbClr val="3333FF"/>
                </a:solidFill>
              </a:rPr>
              <a:t> </a:t>
            </a:r>
            <a:r>
              <a:rPr lang="en-US" altLang="en-US" sz="2400" b="1" dirty="0"/>
              <a:t>or as </a:t>
            </a:r>
            <a:r>
              <a:rPr lang="en-US" altLang="en-US" sz="2400" b="1" dirty="0">
                <a:solidFill>
                  <a:srgbClr val="3366FF"/>
                </a:solidFill>
              </a:rPr>
              <a:t>fat</a:t>
            </a:r>
            <a:r>
              <a:rPr lang="en-US" altLang="en-US" sz="2400" b="1" dirty="0"/>
              <a:t>.</a:t>
            </a:r>
          </a:p>
          <a:p>
            <a:pPr marL="0" indent="0">
              <a:spcAft>
                <a:spcPts val="900"/>
              </a:spcAft>
              <a:buNone/>
            </a:pPr>
            <a:r>
              <a:rPr lang="en-US" altLang="en-US" sz="2400" b="1" dirty="0">
                <a:solidFill>
                  <a:srgbClr val="3366FF"/>
                </a:solidFill>
              </a:rPr>
              <a:t>Insulin</a:t>
            </a:r>
            <a:r>
              <a:rPr lang="en-US" altLang="en-US" sz="2400" b="1" dirty="0">
                <a:solidFill>
                  <a:srgbClr val="3333FF"/>
                </a:solidFill>
              </a:rPr>
              <a:t> </a:t>
            </a:r>
            <a:r>
              <a:rPr lang="en-US" altLang="en-US" sz="2400" b="1" dirty="0"/>
              <a:t>regulates blood glucose levels by stimulating the uptake of glucose into tissues or the formation of glycogen.</a:t>
            </a:r>
          </a:p>
          <a:p>
            <a:pPr marL="0" indent="0">
              <a:spcAft>
                <a:spcPts val="1000"/>
              </a:spcAft>
              <a:buNone/>
            </a:pPr>
            <a:r>
              <a:rPr lang="en-US" altLang="en-US" sz="2400" b="1" dirty="0"/>
              <a:t>Patients with </a:t>
            </a:r>
            <a:r>
              <a:rPr lang="en-US" altLang="en-US" sz="2400" b="1" dirty="0">
                <a:solidFill>
                  <a:srgbClr val="3366FF"/>
                </a:solidFill>
              </a:rPr>
              <a:t>diabetes</a:t>
            </a:r>
            <a:r>
              <a:rPr lang="en-US" altLang="en-US" sz="2400" b="1" dirty="0">
                <a:solidFill>
                  <a:srgbClr val="3333FF"/>
                </a:solidFill>
              </a:rPr>
              <a:t> </a:t>
            </a:r>
            <a:r>
              <a:rPr lang="en-US" altLang="en-US" sz="2400" b="1" dirty="0"/>
              <a:t>produce </a:t>
            </a:r>
            <a:r>
              <a:rPr lang="en-US" altLang="en-US" sz="2400" b="1" dirty="0">
                <a:solidFill>
                  <a:srgbClr val="3366FF"/>
                </a:solidFill>
              </a:rPr>
              <a:t>insufficient insulin</a:t>
            </a:r>
            <a:r>
              <a:rPr lang="en-US" altLang="en-US" sz="2400" b="1" dirty="0"/>
              <a:t> to adequately regulate blood sugar levels, so they must </a:t>
            </a:r>
            <a:r>
              <a:rPr lang="en-US" altLang="en-US" sz="2400" b="1" dirty="0">
                <a:solidFill>
                  <a:srgbClr val="3366FF"/>
                </a:solidFill>
              </a:rPr>
              <a:t>monitor their diet </a:t>
            </a:r>
            <a:r>
              <a:rPr lang="en-US" altLang="en-US" sz="2400" b="1" dirty="0"/>
              <a:t>and/or </a:t>
            </a:r>
            <a:r>
              <a:rPr lang="en-US" altLang="en-US" sz="2400" b="1" dirty="0">
                <a:solidFill>
                  <a:srgbClr val="3366FF"/>
                </a:solidFill>
              </a:rPr>
              <a:t>inject insulin daily</a:t>
            </a:r>
            <a:r>
              <a:rPr lang="en-US" altLang="en-US" sz="2400" b="1"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61536" y="421543"/>
            <a:ext cx="5620928" cy="400615"/>
          </a:xfrm>
        </p:spPr>
        <p:txBody>
          <a:bodyPr/>
          <a:lstStyle/>
          <a:p>
            <a:pPr eaLnBrk="1" hangingPunct="1"/>
            <a:r>
              <a:rPr lang="en-US" altLang="en-US" sz="3200" b="1" dirty="0"/>
              <a:t>20.2	</a:t>
            </a:r>
            <a:r>
              <a:rPr lang="en-US" altLang="en-US" sz="3200" b="1" dirty="0" err="1"/>
              <a:t>Monosaccharides</a:t>
            </a:r>
            <a:r>
              <a:rPr lang="en-US" altLang="en-US" sz="3200" b="1" dirty="0"/>
              <a:t> (11)</a:t>
            </a:r>
            <a:endParaRPr lang="en-US" altLang="en-US" sz="2800" dirty="0">
              <a:latin typeface="Calibri" pitchFamily="34" charset="0"/>
            </a:endParaRPr>
          </a:p>
        </p:txBody>
      </p:sp>
      <p:sp>
        <p:nvSpPr>
          <p:cNvPr id="2" name="Content Placeholder 1">
            <a:extLst>
              <a:ext uri="{FF2B5EF4-FFF2-40B4-BE49-F238E27FC236}">
                <a16:creationId xmlns:a16="http://schemas.microsoft.com/office/drawing/2014/main" id="{DE932333-986F-42E9-AF4D-A64CD5D39D7E}"/>
              </a:ext>
            </a:extLst>
          </p:cNvPr>
          <p:cNvSpPr>
            <a:spLocks noGrp="1"/>
          </p:cNvSpPr>
          <p:nvPr>
            <p:ph idx="1"/>
          </p:nvPr>
        </p:nvSpPr>
        <p:spPr>
          <a:xfrm>
            <a:off x="1932987" y="807117"/>
            <a:ext cx="5306014" cy="469233"/>
          </a:xfrm>
        </p:spPr>
        <p:txBody>
          <a:bodyPr/>
          <a:lstStyle/>
          <a:p>
            <a:pPr marL="457200" indent="-457200">
              <a:buFont typeface="+mj-lt"/>
              <a:buAutoNum type="alphaUcPeriod" startAt="3"/>
            </a:pPr>
            <a:r>
              <a:rPr lang="en-US" altLang="en-US" sz="2800" b="1" dirty="0"/>
              <a:t>Common Monosaccharides</a:t>
            </a:r>
            <a:endParaRPr lang="en-US" sz="2800" dirty="0"/>
          </a:p>
        </p:txBody>
      </p:sp>
      <p:pic>
        <p:nvPicPr>
          <p:cNvPr id="17412" name="Picture 6" descr="Strutural formulas of D-glucose, D-galactose, and D-fructose: D-glucose and D-galactose are aldohexoses while D-fructose is a ketohex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0961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36767"/>
            <a:ext cx="8229600" cy="591705"/>
          </a:xfrm>
        </p:spPr>
        <p:txBody>
          <a:bodyPr/>
          <a:lstStyle/>
          <a:p>
            <a:pPr eaLnBrk="1" hangingPunct="1"/>
            <a:r>
              <a:rPr lang="en-US" altLang="en-US" sz="3200" b="1" dirty="0"/>
              <a:t>20.2	</a:t>
            </a:r>
            <a:r>
              <a:rPr lang="en-US" altLang="en-US" sz="3200" b="1" dirty="0" err="1"/>
              <a:t>Monosaccharides</a:t>
            </a:r>
            <a:r>
              <a:rPr lang="en-US" altLang="en-US" sz="3200" b="1" dirty="0"/>
              <a:t> (12)</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F3A9B4F1-092F-4C05-A1C0-406C31D804E3}"/>
              </a:ext>
            </a:extLst>
          </p:cNvPr>
          <p:cNvSpPr>
            <a:spLocks noGrp="1"/>
          </p:cNvSpPr>
          <p:nvPr>
            <p:ph idx="1"/>
          </p:nvPr>
        </p:nvSpPr>
        <p:spPr>
          <a:xfrm>
            <a:off x="1922871" y="817345"/>
            <a:ext cx="5316129" cy="516155"/>
          </a:xfrm>
        </p:spPr>
        <p:txBody>
          <a:bodyPr/>
          <a:lstStyle/>
          <a:p>
            <a:pPr marL="457200" indent="-457200">
              <a:buFont typeface="+mj-lt"/>
              <a:buAutoNum type="alphaUcPeriod" startAt="3"/>
            </a:pPr>
            <a:r>
              <a:rPr lang="en-US" altLang="en-US" sz="2800" b="1" dirty="0"/>
              <a:t>Common Monosaccharides</a:t>
            </a:r>
            <a:endParaRPr lang="en-US" sz="2800" dirty="0"/>
          </a:p>
        </p:txBody>
      </p:sp>
      <p:sp>
        <p:nvSpPr>
          <p:cNvPr id="3" name="Content Placeholder 2">
            <a:extLst>
              <a:ext uri="{FF2B5EF4-FFF2-40B4-BE49-F238E27FC236}">
                <a16:creationId xmlns:a16="http://schemas.microsoft.com/office/drawing/2014/main" id="{CD5F4ACB-D5D0-49DE-A095-4EF5046B8492}"/>
              </a:ext>
            </a:extLst>
          </p:cNvPr>
          <p:cNvSpPr>
            <a:spLocks noGrp="1"/>
          </p:cNvSpPr>
          <p:nvPr>
            <p:ph sz="quarter" idx="13"/>
          </p:nvPr>
        </p:nvSpPr>
        <p:spPr>
          <a:xfrm>
            <a:off x="1014152" y="1510145"/>
            <a:ext cx="7547958" cy="4721225"/>
          </a:xfrm>
        </p:spPr>
        <p:txBody>
          <a:bodyPr/>
          <a:lstStyle/>
          <a:p>
            <a:pPr marL="0" indent="0">
              <a:spcAft>
                <a:spcPts val="1700"/>
              </a:spcAft>
              <a:buNone/>
            </a:pPr>
            <a:r>
              <a:rPr lang="en-US" altLang="en-US" sz="2400" b="1" dirty="0">
                <a:solidFill>
                  <a:srgbClr val="3366FF"/>
                </a:solidFill>
              </a:rPr>
              <a:t>Galactose </a:t>
            </a:r>
            <a:r>
              <a:rPr lang="en-US" altLang="en-US" sz="2400" b="1" dirty="0"/>
              <a:t>is one of the components of the disaccharide </a:t>
            </a:r>
            <a:r>
              <a:rPr lang="en-US" altLang="en-US" sz="2400" b="1" dirty="0">
                <a:solidFill>
                  <a:srgbClr val="3366FF"/>
                </a:solidFill>
              </a:rPr>
              <a:t>lactose</a:t>
            </a:r>
            <a:r>
              <a:rPr lang="en-US" altLang="en-US" sz="2400" b="1" dirty="0"/>
              <a:t>.</a:t>
            </a:r>
          </a:p>
          <a:p>
            <a:pPr marL="0" indent="0">
              <a:spcAft>
                <a:spcPts val="1800"/>
              </a:spcAft>
              <a:buNone/>
            </a:pPr>
            <a:r>
              <a:rPr lang="en-US" altLang="en-US" sz="2400" b="1" dirty="0"/>
              <a:t>Patients with </a:t>
            </a:r>
            <a:r>
              <a:rPr lang="en-US" altLang="en-US" sz="2400" b="1" dirty="0">
                <a:solidFill>
                  <a:srgbClr val="3366FF"/>
                </a:solidFill>
              </a:rPr>
              <a:t>galactosemia </a:t>
            </a:r>
            <a:r>
              <a:rPr lang="en-US" altLang="en-US" sz="2400" b="1" dirty="0"/>
              <a:t>lack an enzyme needed to metabolize galactose, which accumulates and causes cataracts and cirrhosis.</a:t>
            </a:r>
          </a:p>
          <a:p>
            <a:pPr marL="0" indent="0">
              <a:spcAft>
                <a:spcPts val="1700"/>
              </a:spcAft>
              <a:buNone/>
            </a:pPr>
            <a:r>
              <a:rPr lang="en-US" altLang="en-US" sz="2400" b="1" dirty="0">
                <a:solidFill>
                  <a:srgbClr val="3366FF"/>
                </a:solidFill>
              </a:rPr>
              <a:t>Fructose</a:t>
            </a:r>
            <a:r>
              <a:rPr lang="en-US" altLang="en-US" sz="2400" b="1" dirty="0">
                <a:solidFill>
                  <a:srgbClr val="3333FF"/>
                </a:solidFill>
              </a:rPr>
              <a:t> </a:t>
            </a:r>
            <a:r>
              <a:rPr lang="en-US" altLang="en-US" sz="2400" b="1" dirty="0"/>
              <a:t>is one of the components of the disaccharide </a:t>
            </a:r>
            <a:r>
              <a:rPr lang="en-US" altLang="en-US" sz="2400" b="1" dirty="0">
                <a:solidFill>
                  <a:srgbClr val="3366FF"/>
                </a:solidFill>
              </a:rPr>
              <a:t>sucrose</a:t>
            </a:r>
            <a:r>
              <a:rPr lang="en-US" altLang="en-US" sz="2400" b="1" dirty="0"/>
              <a:t>.</a:t>
            </a:r>
          </a:p>
          <a:p>
            <a:pPr marL="0" indent="0">
              <a:spcAft>
                <a:spcPts val="2000"/>
              </a:spcAft>
              <a:buNone/>
            </a:pPr>
            <a:r>
              <a:rPr lang="en-US" altLang="en-US" sz="2400" b="1" dirty="0"/>
              <a:t>It is a </a:t>
            </a:r>
            <a:r>
              <a:rPr lang="en-US" altLang="en-US" sz="2400" b="1" dirty="0">
                <a:solidFill>
                  <a:srgbClr val="3366FF"/>
                </a:solidFill>
              </a:rPr>
              <a:t>ketohexose</a:t>
            </a:r>
            <a:r>
              <a:rPr lang="en-US" altLang="en-US" sz="2400" b="1" dirty="0">
                <a:solidFill>
                  <a:srgbClr val="3333FF"/>
                </a:solidFill>
              </a:rPr>
              <a:t> </a:t>
            </a:r>
            <a:r>
              <a:rPr lang="en-US" altLang="en-US" sz="2400" b="1" dirty="0"/>
              <a:t>found in honey and almost </a:t>
            </a:r>
            <a:r>
              <a:rPr lang="en-US" altLang="en-US" sz="2400" b="1" dirty="0">
                <a:solidFill>
                  <a:srgbClr val="3366FF"/>
                </a:solidFill>
              </a:rPr>
              <a:t>twice as sweet </a:t>
            </a:r>
            <a:r>
              <a:rPr lang="en-US" altLang="en-US" sz="2400" b="1" dirty="0"/>
              <a:t>as table sugar with the same number of calories per 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 y="353382"/>
            <a:ext cx="9143086" cy="580115"/>
          </a:xfrm>
        </p:spPr>
        <p:txBody>
          <a:bodyPr/>
          <a:lstStyle/>
          <a:p>
            <a:pPr eaLnBrk="1" hangingPunct="1"/>
            <a:r>
              <a:rPr lang="en-US" altLang="en-US" sz="3200" b="1" dirty="0"/>
              <a:t>20.3	The Cyclic Forms of </a:t>
            </a:r>
            <a:r>
              <a:rPr lang="en-US" altLang="en-US" sz="3200" b="1" dirty="0" err="1"/>
              <a:t>Monosaccharides</a:t>
            </a:r>
            <a:r>
              <a:rPr lang="en-US" altLang="en-US" sz="3200" b="1" dirty="0"/>
              <a:t> (1)</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F9D382E1-D0D7-4423-87A1-0345A53E34B1}"/>
              </a:ext>
            </a:extLst>
          </p:cNvPr>
          <p:cNvSpPr>
            <a:spLocks noGrp="1"/>
          </p:cNvSpPr>
          <p:nvPr>
            <p:ph idx="1"/>
          </p:nvPr>
        </p:nvSpPr>
        <p:spPr>
          <a:xfrm>
            <a:off x="1070265" y="1371600"/>
            <a:ext cx="6591300" cy="914400"/>
          </a:xfrm>
        </p:spPr>
        <p:txBody>
          <a:bodyPr/>
          <a:lstStyle/>
          <a:p>
            <a:pPr marL="0" indent="0">
              <a:buNone/>
            </a:pPr>
            <a:r>
              <a:rPr lang="en-US" altLang="en-US" sz="2400" b="1" dirty="0"/>
              <a:t>When an aldehyde reacts with an alcohol, a </a:t>
            </a:r>
            <a:r>
              <a:rPr lang="en-US" altLang="en-US" sz="2400" b="1" dirty="0">
                <a:solidFill>
                  <a:srgbClr val="3366FF"/>
                </a:solidFill>
              </a:rPr>
              <a:t>hemiacetal </a:t>
            </a:r>
            <a:r>
              <a:rPr lang="en-US" altLang="en-US" sz="2400" b="1" dirty="0"/>
              <a:t>is formed (Section 16.8):</a:t>
            </a:r>
          </a:p>
        </p:txBody>
      </p:sp>
      <p:pic>
        <p:nvPicPr>
          <p:cNvPr id="19461" name="Picture 7" descr="An aldehyde reacts with one equivalent of an alcohol to form a hemiacetal, a compound that contains a hydroxyl group (OH) and an alkoxy group (OR) on the same carb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2817813"/>
            <a:ext cx="77946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 y="355139"/>
            <a:ext cx="9143086" cy="591775"/>
          </a:xfrm>
        </p:spPr>
        <p:txBody>
          <a:bodyPr/>
          <a:lstStyle/>
          <a:p>
            <a:pPr eaLnBrk="1" hangingPunct="1"/>
            <a:r>
              <a:rPr lang="en-US" altLang="en-US" sz="3200" b="1" dirty="0"/>
              <a:t>20.3	The Cyclic Forms of </a:t>
            </a:r>
            <a:r>
              <a:rPr lang="en-US" altLang="en-US" sz="3200" b="1" dirty="0" err="1"/>
              <a:t>Monosaccharides</a:t>
            </a:r>
            <a:r>
              <a:rPr lang="en-US" altLang="en-US" sz="3200" b="1" dirty="0"/>
              <a:t> (2)</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FE6F5F1A-E0DE-4DD4-8736-C7F978215F9D}"/>
              </a:ext>
            </a:extLst>
          </p:cNvPr>
          <p:cNvSpPr>
            <a:spLocks noGrp="1"/>
          </p:cNvSpPr>
          <p:nvPr>
            <p:ph idx="1"/>
          </p:nvPr>
        </p:nvSpPr>
        <p:spPr>
          <a:xfrm>
            <a:off x="1077194" y="1373332"/>
            <a:ext cx="7277101" cy="831273"/>
          </a:xfrm>
        </p:spPr>
        <p:txBody>
          <a:bodyPr/>
          <a:lstStyle/>
          <a:p>
            <a:pPr marL="0" indent="0">
              <a:buNone/>
            </a:pPr>
            <a:r>
              <a:rPr lang="en-US" altLang="en-US" sz="2400" b="1" dirty="0"/>
              <a:t>When the aldehyde and alcohol are on the same molecule, a stable </a:t>
            </a:r>
            <a:r>
              <a:rPr lang="en-US" altLang="en-US" sz="2400" b="1" dirty="0">
                <a:solidFill>
                  <a:srgbClr val="3366FF"/>
                </a:solidFill>
              </a:rPr>
              <a:t>cyclic hemiacetal </a:t>
            </a:r>
            <a:r>
              <a:rPr lang="en-US" altLang="en-US" sz="2400" b="1" dirty="0"/>
              <a:t>is formed:</a:t>
            </a:r>
          </a:p>
        </p:txBody>
      </p:sp>
      <p:pic>
        <p:nvPicPr>
          <p:cNvPr id="20485" name="Picture 10" descr="Structure of 5-hydroxypentanal shows that it contains both a hydroxyl  and an aldehyde group. An intramolecular cyclization reaction between C double bond O and OH group forms a stable cyclic hemiace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0"/>
            <a:ext cx="63246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19C6A9-4B86-425B-8E85-9C4F9F31B795}"/>
              </a:ext>
            </a:extLst>
          </p:cNvPr>
          <p:cNvSpPr>
            <a:spLocks noGrp="1"/>
          </p:cNvSpPr>
          <p:nvPr>
            <p:ph type="title"/>
          </p:nvPr>
        </p:nvSpPr>
        <p:spPr>
          <a:xfrm>
            <a:off x="457200" y="336884"/>
            <a:ext cx="8229600" cy="586541"/>
          </a:xfrm>
        </p:spPr>
        <p:txBody>
          <a:bodyPr/>
          <a:lstStyle/>
          <a:p>
            <a:r>
              <a:rPr lang="en-US" altLang="en-US" sz="3200" b="1" dirty="0"/>
              <a:t>20.1	Carbohydrates (1)</a:t>
            </a:r>
            <a:endParaRPr lang="en-US" sz="3200" dirty="0"/>
          </a:p>
        </p:txBody>
      </p:sp>
      <p:sp>
        <p:nvSpPr>
          <p:cNvPr id="2" name="Content Placeholder 1">
            <a:extLst>
              <a:ext uri="{FF2B5EF4-FFF2-40B4-BE49-F238E27FC236}">
                <a16:creationId xmlns:a16="http://schemas.microsoft.com/office/drawing/2014/main" id="{E62BD2B2-0785-443B-990D-F2AE5A83BB31}"/>
              </a:ext>
            </a:extLst>
          </p:cNvPr>
          <p:cNvSpPr>
            <a:spLocks noGrp="1"/>
          </p:cNvSpPr>
          <p:nvPr>
            <p:ph idx="1"/>
          </p:nvPr>
        </p:nvSpPr>
        <p:spPr>
          <a:xfrm>
            <a:off x="914343" y="1143292"/>
            <a:ext cx="7793237" cy="1106424"/>
          </a:xfrm>
        </p:spPr>
        <p:txBody>
          <a:bodyPr/>
          <a:lstStyle/>
          <a:p>
            <a:pPr marL="0" indent="0">
              <a:buClr>
                <a:schemeClr val="tx1"/>
              </a:buClr>
              <a:buNone/>
            </a:pPr>
            <a:r>
              <a:rPr lang="en-US" altLang="en-US" sz="2400" b="1" dirty="0">
                <a:solidFill>
                  <a:srgbClr val="3366FF"/>
                </a:solidFill>
              </a:rPr>
              <a:t>Carbohydrates</a:t>
            </a:r>
            <a:r>
              <a:rPr lang="en-US" altLang="en-US" sz="2400" b="1" dirty="0"/>
              <a:t>, called sugars and starches, are </a:t>
            </a:r>
            <a:r>
              <a:rPr lang="en-US" altLang="en-US" sz="2400" b="1" dirty="0">
                <a:solidFill>
                  <a:srgbClr val="3366FF"/>
                </a:solidFill>
              </a:rPr>
              <a:t>polyhydroxy aldehydes or ketones</a:t>
            </a:r>
            <a:r>
              <a:rPr lang="en-US" altLang="en-US" sz="2400" b="1" dirty="0"/>
              <a:t>, or compounds that can be hydrolyzed to them.</a:t>
            </a:r>
          </a:p>
        </p:txBody>
      </p:sp>
      <p:sp>
        <p:nvSpPr>
          <p:cNvPr id="3" name="Content Placeholder 2">
            <a:extLst>
              <a:ext uri="{FF2B5EF4-FFF2-40B4-BE49-F238E27FC236}">
                <a16:creationId xmlns:a16="http://schemas.microsoft.com/office/drawing/2014/main" id="{2BD49A58-FF68-4D44-AA61-1BF0FE7B0B34}"/>
              </a:ext>
            </a:extLst>
          </p:cNvPr>
          <p:cNvSpPr>
            <a:spLocks noGrp="1"/>
          </p:cNvSpPr>
          <p:nvPr>
            <p:ph sz="quarter" idx="13"/>
          </p:nvPr>
        </p:nvSpPr>
        <p:spPr>
          <a:xfrm>
            <a:off x="920563" y="2612247"/>
            <a:ext cx="7537637" cy="468411"/>
          </a:xfrm>
        </p:spPr>
        <p:txBody>
          <a:bodyPr/>
          <a:lstStyle/>
          <a:p>
            <a:pPr marL="0" indent="0">
              <a:spcAft>
                <a:spcPts val="0"/>
              </a:spcAft>
              <a:buNone/>
            </a:pPr>
            <a:r>
              <a:rPr lang="en-US" altLang="en-US" sz="2400" b="1" dirty="0"/>
              <a:t>The simplest carbohydrates are </a:t>
            </a:r>
            <a:r>
              <a:rPr lang="en-US" altLang="en-US" sz="2400" b="1" dirty="0">
                <a:solidFill>
                  <a:srgbClr val="3366FF"/>
                </a:solidFill>
              </a:rPr>
              <a:t>monosaccharides</a:t>
            </a:r>
            <a:r>
              <a:rPr lang="en-US" altLang="en-US" sz="2400" b="1" dirty="0"/>
              <a:t>.</a:t>
            </a:r>
          </a:p>
        </p:txBody>
      </p:sp>
      <p:pic>
        <p:nvPicPr>
          <p:cNvPr id="3074" name="Picture 8" descr="A picture of honey along with structural formulas of glucose and fructose: these two major constituents of honey, are monosaccharides. Glucose contains an aldehyde at one end of a six-carbon chain, and fructose contains a ketone. Every other carbon atom has a hydroxyl group bonded to it. "/>
          <p:cNvPicPr>
            <a:picLocks noChangeAspect="1" noChangeArrowheads="1"/>
          </p:cNvPicPr>
          <p:nvPr/>
        </p:nvPicPr>
        <p:blipFill rotWithShape="1">
          <a:blip r:embed="rId3">
            <a:extLst>
              <a:ext uri="{28A0092B-C50C-407E-A947-70E740481C1C}">
                <a14:useLocalDpi xmlns:a14="http://schemas.microsoft.com/office/drawing/2010/main" val="0"/>
              </a:ext>
            </a:extLst>
          </a:blip>
          <a:srcRect b="3370"/>
          <a:stretch/>
        </p:blipFill>
        <p:spPr bwMode="auto">
          <a:xfrm>
            <a:off x="742950" y="3200400"/>
            <a:ext cx="7943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a:spLocks noGrp="1"/>
          </p:cNvSpPr>
          <p:nvPr>
            <p:ph idx="1" hasCustomPrompt="1"/>
          </p:nvPr>
        </p:nvSpPr>
        <p:spPr>
          <a:xfrm>
            <a:off x="4195759" y="6700838"/>
            <a:ext cx="1082632" cy="138545"/>
          </a:xfrm>
        </p:spPr>
        <p:txBody>
          <a:bodyPr/>
          <a:lstStyle/>
          <a:p>
            <a:pPr marL="0" lvl="0" indent="0">
              <a:buNone/>
            </a:pPr>
            <a:r>
              <a:rPr lang="en-US" sz="600" dirty="0"/>
              <a:t>© Michelle Garrett/Corbis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 y="382538"/>
            <a:ext cx="9143086" cy="522154"/>
          </a:xfrm>
        </p:spPr>
        <p:txBody>
          <a:bodyPr/>
          <a:lstStyle/>
          <a:p>
            <a:pPr eaLnBrk="1" hangingPunct="1"/>
            <a:r>
              <a:rPr lang="en-US" altLang="en-US" sz="3200" b="1" dirty="0"/>
              <a:t>20.3	The Cyclic Forms of </a:t>
            </a:r>
            <a:r>
              <a:rPr lang="en-US" altLang="en-US" sz="3200" b="1" dirty="0" err="1"/>
              <a:t>Monosaccharides</a:t>
            </a:r>
            <a:r>
              <a:rPr lang="en-US" altLang="en-US" sz="3200" b="1" dirty="0"/>
              <a:t> (3)</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04DDA9F5-9D84-492C-A9A8-4A625A38A79C}"/>
              </a:ext>
            </a:extLst>
          </p:cNvPr>
          <p:cNvSpPr>
            <a:spLocks noGrp="1"/>
          </p:cNvSpPr>
          <p:nvPr>
            <p:ph idx="1"/>
          </p:nvPr>
        </p:nvSpPr>
        <p:spPr>
          <a:xfrm>
            <a:off x="1062470" y="1449532"/>
            <a:ext cx="7458075" cy="831273"/>
          </a:xfrm>
        </p:spPr>
        <p:txBody>
          <a:bodyPr/>
          <a:lstStyle/>
          <a:p>
            <a:pPr marL="0" indent="0">
              <a:buNone/>
            </a:pPr>
            <a:r>
              <a:rPr lang="en-US" altLang="en-US" sz="2400" b="1" dirty="0"/>
              <a:t>The C atom that is part of the hemiacetal is a </a:t>
            </a:r>
            <a:r>
              <a:rPr lang="en-US" altLang="en-US" sz="2400" b="1" dirty="0">
                <a:solidFill>
                  <a:srgbClr val="3366FF"/>
                </a:solidFill>
              </a:rPr>
              <a:t>new chirality center</a:t>
            </a:r>
            <a:r>
              <a:rPr lang="en-US" altLang="en-US" sz="2400" b="1" dirty="0"/>
              <a:t>, called the </a:t>
            </a:r>
            <a:r>
              <a:rPr lang="en-US" altLang="en-US" sz="2400" b="1" dirty="0">
                <a:solidFill>
                  <a:srgbClr val="3366FF"/>
                </a:solidFill>
              </a:rPr>
              <a:t>anomer </a:t>
            </a:r>
            <a:r>
              <a:rPr lang="en-US" altLang="en-US" sz="2400" b="1" dirty="0"/>
              <a:t>carbon.</a:t>
            </a:r>
          </a:p>
        </p:txBody>
      </p:sp>
      <p:pic>
        <p:nvPicPr>
          <p:cNvPr id="21509" name="Picture 8" descr="In 5-hydroxypentanal, the lone pair of electrons attack on carbonyl carbon to form a stable cyclic hemiacetal. The hemiacetal carbon is also known as anomeric carbon. The α anomer has the OH group drawn down, below the ring. The β anomer has the OH group drawn up, above the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6657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 y="390986"/>
            <a:ext cx="9143086" cy="491870"/>
          </a:xfrm>
        </p:spPr>
        <p:txBody>
          <a:bodyPr/>
          <a:lstStyle/>
          <a:p>
            <a:pPr eaLnBrk="1" hangingPunct="1"/>
            <a:r>
              <a:rPr lang="en-US" altLang="en-US" sz="3200" b="1" dirty="0"/>
              <a:t>20.3 The Cyclic Forms of </a:t>
            </a:r>
            <a:r>
              <a:rPr lang="en-US" altLang="en-US" sz="3200" b="1" dirty="0" err="1"/>
              <a:t>Monosaccharides</a:t>
            </a:r>
            <a:r>
              <a:rPr lang="en-US" altLang="en-US" sz="3200" b="1" dirty="0"/>
              <a:t> (4)</a:t>
            </a:r>
            <a:endParaRPr lang="en-US" altLang="en-US" dirty="0">
              <a:latin typeface="Calibri" pitchFamily="34" charset="0"/>
            </a:endParaRPr>
          </a:p>
        </p:txBody>
      </p:sp>
      <p:sp>
        <p:nvSpPr>
          <p:cNvPr id="2" name="Content Placeholder 1"/>
          <p:cNvSpPr>
            <a:spLocks noGrp="1"/>
          </p:cNvSpPr>
          <p:nvPr>
            <p:ph idx="1"/>
          </p:nvPr>
        </p:nvSpPr>
        <p:spPr>
          <a:xfrm>
            <a:off x="1627696" y="807117"/>
            <a:ext cx="5929960" cy="469233"/>
          </a:xfrm>
        </p:spPr>
        <p:txBody>
          <a:bodyPr/>
          <a:lstStyle/>
          <a:p>
            <a:pPr marL="457200" indent="-457200">
              <a:buFont typeface="+mj-lt"/>
              <a:buAutoNum type="alphaUcPeriod"/>
            </a:pPr>
            <a:r>
              <a:rPr lang="en-US" altLang="en-US" sz="2800" b="1" dirty="0"/>
              <a:t>The Cyclic Forms of </a:t>
            </a:r>
            <a:r>
              <a:rPr lang="en-US" altLang="en-US" sz="2400" b="1" dirty="0">
                <a:solidFill>
                  <a:srgbClr val="000000"/>
                </a:solidFill>
              </a:rPr>
              <a:t>D</a:t>
            </a:r>
            <a:r>
              <a:rPr lang="en-US" altLang="en-US" sz="2800" b="1" dirty="0"/>
              <a:t>-Glucose</a:t>
            </a:r>
            <a:endParaRPr lang="en-GB" sz="2800" dirty="0"/>
          </a:p>
        </p:txBody>
      </p:sp>
      <p:sp>
        <p:nvSpPr>
          <p:cNvPr id="3" name="Content Placeholder 2"/>
          <p:cNvSpPr>
            <a:spLocks noGrp="1"/>
          </p:cNvSpPr>
          <p:nvPr>
            <p:ph sz="quarter" idx="13"/>
          </p:nvPr>
        </p:nvSpPr>
        <p:spPr>
          <a:xfrm>
            <a:off x="1075460" y="1509363"/>
            <a:ext cx="7639050" cy="829818"/>
          </a:xfrm>
        </p:spPr>
        <p:txBody>
          <a:bodyPr/>
          <a:lstStyle/>
          <a:p>
            <a:pPr marL="0" indent="0">
              <a:buNone/>
            </a:pPr>
            <a:r>
              <a:rPr lang="en-US" altLang="en-US" sz="2400" b="1" dirty="0"/>
              <a:t>To cyclize D-glucose, first we must determine which alcohol to use to make a six-membered ring.</a:t>
            </a:r>
          </a:p>
        </p:txBody>
      </p:sp>
      <p:pic>
        <p:nvPicPr>
          <p:cNvPr id="22533" name="Picture 1" descr="Structure of D-glucose: the O atom on the chirality center farthest from the carbonyl (C5) is six atoms from the carbonyl carbon, placing it at the proper distance for cyclization to form a six- membered ring with a hemiaceta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2590800"/>
            <a:ext cx="62261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 y="403461"/>
            <a:ext cx="9143086" cy="487362"/>
          </a:xfrm>
        </p:spPr>
        <p:txBody>
          <a:bodyPr/>
          <a:lstStyle/>
          <a:p>
            <a:pPr eaLnBrk="1" hangingPunct="1"/>
            <a:r>
              <a:rPr lang="en-US" altLang="en-US" sz="3200" b="1" dirty="0"/>
              <a:t>20.3 The Cyclic Forms of </a:t>
            </a:r>
            <a:r>
              <a:rPr lang="en-US" altLang="en-US" sz="3200" b="1" dirty="0" err="1"/>
              <a:t>Monosaccharides</a:t>
            </a:r>
            <a:r>
              <a:rPr lang="en-US" altLang="en-US" sz="3200" b="1" dirty="0"/>
              <a:t> (5)</a:t>
            </a:r>
            <a:endParaRPr lang="en-US" altLang="en-US" dirty="0">
              <a:latin typeface="Calibri" pitchFamily="34" charset="0"/>
            </a:endParaRPr>
          </a:p>
        </p:txBody>
      </p:sp>
      <p:sp>
        <p:nvSpPr>
          <p:cNvPr id="2" name="Content Placeholder 1"/>
          <p:cNvSpPr>
            <a:spLocks noGrp="1"/>
          </p:cNvSpPr>
          <p:nvPr>
            <p:ph idx="1"/>
          </p:nvPr>
        </p:nvSpPr>
        <p:spPr>
          <a:xfrm>
            <a:off x="1628775" y="817345"/>
            <a:ext cx="5991225" cy="476429"/>
          </a:xfrm>
        </p:spPr>
        <p:txBody>
          <a:bodyPr/>
          <a:lstStyle/>
          <a:p>
            <a:pPr marL="457200" indent="-457200">
              <a:buFont typeface="+mj-lt"/>
              <a:buAutoNum type="alphaUcPeriod"/>
            </a:pPr>
            <a:r>
              <a:rPr lang="en-US" altLang="en-US" sz="2800" b="1" dirty="0"/>
              <a:t>The Cyclic Forms of </a:t>
            </a:r>
            <a:r>
              <a:rPr lang="en-US" altLang="en-US" sz="2400" b="1" dirty="0">
                <a:solidFill>
                  <a:srgbClr val="000000"/>
                </a:solidFill>
              </a:rPr>
              <a:t>D</a:t>
            </a:r>
            <a:r>
              <a:rPr lang="en-US" altLang="en-US" sz="2800" b="1" dirty="0"/>
              <a:t>-Glucose</a:t>
            </a:r>
            <a:endParaRPr lang="en-GB" sz="2800" dirty="0"/>
          </a:p>
        </p:txBody>
      </p:sp>
      <p:sp>
        <p:nvSpPr>
          <p:cNvPr id="3" name="Content Placeholder 2"/>
          <p:cNvSpPr>
            <a:spLocks noGrp="1"/>
          </p:cNvSpPr>
          <p:nvPr>
            <p:ph sz="quarter" idx="13"/>
          </p:nvPr>
        </p:nvSpPr>
        <p:spPr>
          <a:xfrm>
            <a:off x="1067840" y="1509674"/>
            <a:ext cx="7237960" cy="359522"/>
          </a:xfrm>
        </p:spPr>
        <p:txBody>
          <a:bodyPr/>
          <a:lstStyle/>
          <a:p>
            <a:pPr marL="0" indent="0">
              <a:buNone/>
            </a:pPr>
            <a:r>
              <a:rPr lang="en-US" altLang="en-US" sz="2400" b="1" dirty="0"/>
              <a:t>The first step in cyclization is to </a:t>
            </a:r>
            <a:r>
              <a:rPr lang="en-US" altLang="en-US" sz="2400" b="1" dirty="0">
                <a:solidFill>
                  <a:srgbClr val="3366FF"/>
                </a:solidFill>
              </a:rPr>
              <a:t>rotate glucose </a:t>
            </a:r>
            <a:endParaRPr lang="en-US" altLang="en-US" sz="2400" b="1" dirty="0"/>
          </a:p>
        </p:txBody>
      </p:sp>
      <p:graphicFrame>
        <p:nvGraphicFramePr>
          <p:cNvPr id="4" name="Object 3">
            <a:extLst>
              <a:ext uri="{FF2B5EF4-FFF2-40B4-BE49-F238E27FC236}">
                <a16:creationId xmlns:a16="http://schemas.microsoft.com/office/drawing/2014/main" id="{1D1231AB-27D8-4BB9-BDAF-5FE397E56B81}"/>
              </a:ext>
            </a:extLst>
          </p:cNvPr>
          <p:cNvGraphicFramePr>
            <a:graphicFrameLocks noChangeAspect="1"/>
          </p:cNvGraphicFramePr>
          <p:nvPr>
            <p:extLst>
              <p:ext uri="{D42A27DB-BD31-4B8C-83A1-F6EECF244321}">
                <p14:modId xmlns:p14="http://schemas.microsoft.com/office/powerpoint/2010/main" val="2254832380"/>
              </p:ext>
            </p:extLst>
          </p:nvPr>
        </p:nvGraphicFramePr>
        <p:xfrm>
          <a:off x="8007624" y="1633328"/>
          <a:ext cx="533400" cy="279400"/>
        </p:xfrm>
        <a:graphic>
          <a:graphicData uri="http://schemas.openxmlformats.org/presentationml/2006/ole">
            <mc:AlternateContent xmlns:mc="http://schemas.openxmlformats.org/markup-compatibility/2006">
              <mc:Choice xmlns:v="urn:schemas-microsoft-com:vml" Requires="v">
                <p:oleObj spid="_x0000_s10250" name="Equation" r:id="rId4" imgW="533160" imgH="279360" progId="Equation.DSMT4">
                  <p:embed/>
                </p:oleObj>
              </mc:Choice>
              <mc:Fallback>
                <p:oleObj name="Equation" r:id="rId4" imgW="533160" imgH="279360" progId="Equation.DSMT4">
                  <p:embed/>
                  <p:pic>
                    <p:nvPicPr>
                      <p:cNvPr id="0" name=""/>
                      <p:cNvPicPr/>
                      <p:nvPr/>
                    </p:nvPicPr>
                    <p:blipFill>
                      <a:blip r:embed="rId5"/>
                      <a:stretch>
                        <a:fillRect/>
                      </a:stretch>
                    </p:blipFill>
                    <p:spPr>
                      <a:xfrm>
                        <a:off x="8007624" y="1633328"/>
                        <a:ext cx="533400" cy="279400"/>
                      </a:xfrm>
                      <a:prstGeom prst="rect">
                        <a:avLst/>
                      </a:prstGeom>
                    </p:spPr>
                  </p:pic>
                </p:oleObj>
              </mc:Fallback>
            </mc:AlternateContent>
          </a:graphicData>
        </a:graphic>
      </p:graphicFrame>
      <p:pic>
        <p:nvPicPr>
          <p:cNvPr id="9" name="Picture 8" descr="This figure illustrates the first step of converting an acyclic form (labeled A) into a cyclic hemiacetal (labeled B). The carbon skeleton is rotated clockwise 90° to form B structure. The groups that were drawn on the right side of the carbon skeleton in A end up below the carbon chain in B. ">
            <a:extLst>
              <a:ext uri="{FF2B5EF4-FFF2-40B4-BE49-F238E27FC236}">
                <a16:creationId xmlns:a16="http://schemas.microsoft.com/office/drawing/2014/main" id="{E62CF86C-0327-4237-9F44-252F33E02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8100" y="2286000"/>
            <a:ext cx="64770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 y="372322"/>
            <a:ext cx="9143086" cy="537914"/>
          </a:xfrm>
        </p:spPr>
        <p:txBody>
          <a:bodyPr/>
          <a:lstStyle/>
          <a:p>
            <a:pPr eaLnBrk="1" hangingPunct="1"/>
            <a:r>
              <a:rPr lang="en-US" altLang="en-US" sz="3200" b="1" dirty="0"/>
              <a:t>20.3	The Cyclic Forms of </a:t>
            </a:r>
            <a:r>
              <a:rPr lang="en-US" altLang="en-US" sz="3200" b="1" dirty="0" err="1"/>
              <a:t>Monosaccharides</a:t>
            </a:r>
            <a:r>
              <a:rPr lang="en-US" altLang="en-US" sz="3200" b="1" dirty="0"/>
              <a:t> (6)</a:t>
            </a:r>
            <a:endParaRPr lang="en-US" altLang="en-US" dirty="0">
              <a:latin typeface="Calibri" pitchFamily="34" charset="0"/>
            </a:endParaRPr>
          </a:p>
        </p:txBody>
      </p:sp>
      <p:sp>
        <p:nvSpPr>
          <p:cNvPr id="2" name="Content Placeholder 1"/>
          <p:cNvSpPr>
            <a:spLocks noGrp="1"/>
          </p:cNvSpPr>
          <p:nvPr>
            <p:ph idx="1"/>
          </p:nvPr>
        </p:nvSpPr>
        <p:spPr>
          <a:xfrm>
            <a:off x="1632674" y="819151"/>
            <a:ext cx="5973471" cy="420700"/>
          </a:xfrm>
        </p:spPr>
        <p:txBody>
          <a:bodyPr/>
          <a:lstStyle/>
          <a:p>
            <a:pPr marL="457200" indent="-457200">
              <a:buFont typeface="+mj-lt"/>
              <a:buAutoNum type="alphaUcPeriod"/>
            </a:pPr>
            <a:r>
              <a:rPr lang="en-US" altLang="en-US" sz="2800" b="1" dirty="0"/>
              <a:t>The Cyclic Forms of </a:t>
            </a:r>
            <a:r>
              <a:rPr lang="en-US" altLang="en-US" sz="2400" b="1" dirty="0">
                <a:solidFill>
                  <a:srgbClr val="000000"/>
                </a:solidFill>
              </a:rPr>
              <a:t>D</a:t>
            </a:r>
            <a:r>
              <a:rPr lang="en-US" altLang="en-US" sz="2800" b="1" dirty="0"/>
              <a:t>-Glucose</a:t>
            </a:r>
            <a:endParaRPr lang="en-GB" sz="2800" dirty="0"/>
          </a:p>
        </p:txBody>
      </p:sp>
      <p:sp>
        <p:nvSpPr>
          <p:cNvPr id="3" name="Content Placeholder 2"/>
          <p:cNvSpPr>
            <a:spLocks noGrp="1"/>
          </p:cNvSpPr>
          <p:nvPr>
            <p:ph sz="quarter" idx="13"/>
          </p:nvPr>
        </p:nvSpPr>
        <p:spPr>
          <a:xfrm>
            <a:off x="1072968" y="1511745"/>
            <a:ext cx="7537632" cy="912800"/>
          </a:xfrm>
        </p:spPr>
        <p:txBody>
          <a:bodyPr/>
          <a:lstStyle/>
          <a:p>
            <a:pPr marL="0" indent="0">
              <a:buNone/>
            </a:pPr>
            <a:r>
              <a:rPr lang="en-US" altLang="en-US" sz="2400" b="1" dirty="0"/>
              <a:t>Next, the chain must be </a:t>
            </a:r>
            <a:r>
              <a:rPr lang="en-US" altLang="en-US" sz="2400" b="1" dirty="0">
                <a:solidFill>
                  <a:srgbClr val="3366FF"/>
                </a:solidFill>
              </a:rPr>
              <a:t>twisted</a:t>
            </a:r>
            <a:r>
              <a:rPr lang="en-US" altLang="en-US" sz="2400" b="1" dirty="0"/>
              <a:t> around, forming a six-membered ring:</a:t>
            </a:r>
          </a:p>
        </p:txBody>
      </p:sp>
      <p:pic>
        <p:nvPicPr>
          <p:cNvPr id="9" name="Picture 8" descr="In the second step, the chain is twisted to put the OH group on C5 close to the aldehyde carbonyl, forming structure represented as C. In this process, the CH2OH group at the end of the chain ends up above the carbon skeleton.">
            <a:extLst>
              <a:ext uri="{FF2B5EF4-FFF2-40B4-BE49-F238E27FC236}">
                <a16:creationId xmlns:a16="http://schemas.microsoft.com/office/drawing/2014/main" id="{858740DB-1DA0-47F9-99AF-71C6984D8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24150"/>
            <a:ext cx="85725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 y="396788"/>
            <a:ext cx="9143086" cy="496602"/>
          </a:xfrm>
        </p:spPr>
        <p:txBody>
          <a:bodyPr/>
          <a:lstStyle/>
          <a:p>
            <a:pPr eaLnBrk="1" hangingPunct="1"/>
            <a:r>
              <a:rPr lang="en-US" altLang="en-US" sz="3200" b="1" dirty="0"/>
              <a:t>20.3	The Cyclic Forms of </a:t>
            </a:r>
            <a:r>
              <a:rPr lang="en-US" altLang="en-US" sz="3200" b="1" dirty="0" err="1"/>
              <a:t>Monosaccharides</a:t>
            </a:r>
            <a:r>
              <a:rPr lang="en-US" altLang="en-US" sz="3200" b="1" dirty="0"/>
              <a:t> (7)</a:t>
            </a:r>
            <a:endParaRPr lang="en-US" altLang="en-US" dirty="0">
              <a:latin typeface="Calibri" pitchFamily="34" charset="0"/>
            </a:endParaRPr>
          </a:p>
        </p:txBody>
      </p:sp>
      <p:sp>
        <p:nvSpPr>
          <p:cNvPr id="2" name="Content Placeholder 1"/>
          <p:cNvSpPr>
            <a:spLocks noGrp="1"/>
          </p:cNvSpPr>
          <p:nvPr>
            <p:ph idx="1"/>
          </p:nvPr>
        </p:nvSpPr>
        <p:spPr>
          <a:xfrm>
            <a:off x="1633106" y="817684"/>
            <a:ext cx="5924550" cy="484644"/>
          </a:xfrm>
        </p:spPr>
        <p:txBody>
          <a:bodyPr/>
          <a:lstStyle/>
          <a:p>
            <a:pPr marL="457200" indent="-457200">
              <a:buFont typeface="+mj-lt"/>
              <a:buAutoNum type="alphaUcPeriod"/>
            </a:pPr>
            <a:r>
              <a:rPr lang="en-US" altLang="en-US" sz="2800" b="1" dirty="0"/>
              <a:t>The Cyclic Forms of </a:t>
            </a:r>
            <a:r>
              <a:rPr lang="en-US" altLang="en-US" sz="2400" b="1" dirty="0">
                <a:solidFill>
                  <a:srgbClr val="000000"/>
                </a:solidFill>
              </a:rPr>
              <a:t>D</a:t>
            </a:r>
            <a:r>
              <a:rPr lang="en-US" altLang="en-US" sz="2800" b="1" dirty="0"/>
              <a:t>-Glucose</a:t>
            </a:r>
            <a:endParaRPr lang="en-GB" sz="2800" dirty="0"/>
          </a:p>
        </p:txBody>
      </p:sp>
      <p:sp>
        <p:nvSpPr>
          <p:cNvPr id="3" name="Content Placeholder 2"/>
          <p:cNvSpPr>
            <a:spLocks noGrp="1"/>
          </p:cNvSpPr>
          <p:nvPr>
            <p:ph sz="quarter" idx="13"/>
          </p:nvPr>
        </p:nvSpPr>
        <p:spPr>
          <a:xfrm>
            <a:off x="1068282" y="1506336"/>
            <a:ext cx="7694718" cy="777238"/>
          </a:xfrm>
        </p:spPr>
        <p:txBody>
          <a:bodyPr/>
          <a:lstStyle/>
          <a:p>
            <a:pPr marL="0" indent="0">
              <a:buNone/>
            </a:pPr>
            <a:r>
              <a:rPr lang="en-US" altLang="en-US" sz="2400" b="1" dirty="0"/>
              <a:t>As the reaction occurs, there are </a:t>
            </a:r>
            <a:r>
              <a:rPr lang="en-US" altLang="en-US" sz="2400" b="1" dirty="0">
                <a:solidFill>
                  <a:srgbClr val="3366FF"/>
                </a:solidFill>
              </a:rPr>
              <a:t>two </a:t>
            </a:r>
            <a:r>
              <a:rPr lang="en-US" altLang="en-US" sz="2400" b="1" dirty="0"/>
              <a:t>cyclic forms of </a:t>
            </a:r>
            <a:r>
              <a:rPr lang="en-US" altLang="en-US" sz="1800" b="1" kern="1200" dirty="0">
                <a:solidFill>
                  <a:prstClr val="black"/>
                </a:solidFill>
                <a:latin typeface="Arial" charset="0"/>
                <a:cs typeface="+mn-cs"/>
              </a:rPr>
              <a:t>D</a:t>
            </a:r>
            <a:r>
              <a:rPr lang="en-US" altLang="en-US" sz="2400" b="1" dirty="0"/>
              <a:t>-glucose, an </a:t>
            </a:r>
          </a:p>
        </p:txBody>
      </p:sp>
      <p:graphicFrame>
        <p:nvGraphicFramePr>
          <p:cNvPr id="5" name="Object 4">
            <a:extLst>
              <a:ext uri="{FF2B5EF4-FFF2-40B4-BE49-F238E27FC236}">
                <a16:creationId xmlns:a16="http://schemas.microsoft.com/office/drawing/2014/main" id="{AA087EEB-113A-4C44-94B6-8E13BF96A22B}"/>
              </a:ext>
            </a:extLst>
          </p:cNvPr>
          <p:cNvGraphicFramePr>
            <a:graphicFrameLocks noChangeAspect="1"/>
          </p:cNvGraphicFramePr>
          <p:nvPr>
            <p:extLst>
              <p:ext uri="{D42A27DB-BD31-4B8C-83A1-F6EECF244321}">
                <p14:modId xmlns:p14="http://schemas.microsoft.com/office/powerpoint/2010/main" val="3213856792"/>
              </p:ext>
            </p:extLst>
          </p:nvPr>
        </p:nvGraphicFramePr>
        <p:xfrm>
          <a:off x="3562350" y="2025650"/>
          <a:ext cx="203200" cy="215900"/>
        </p:xfrm>
        <a:graphic>
          <a:graphicData uri="http://schemas.openxmlformats.org/presentationml/2006/ole">
            <mc:AlternateContent xmlns:mc="http://schemas.openxmlformats.org/markup-compatibility/2006">
              <mc:Choice xmlns:v="urn:schemas-microsoft-com:vml" Requires="v">
                <p:oleObj spid="_x0000_s1110" name="Equation" r:id="rId4" imgW="203040" imgH="215640" progId="Equation.DSMT4">
                  <p:embed/>
                </p:oleObj>
              </mc:Choice>
              <mc:Fallback>
                <p:oleObj name="Equation" r:id="rId4" imgW="203040" imgH="215640" progId="Equation.DSMT4">
                  <p:embed/>
                  <p:pic>
                    <p:nvPicPr>
                      <p:cNvPr id="0" name=""/>
                      <p:cNvPicPr/>
                      <p:nvPr/>
                    </p:nvPicPr>
                    <p:blipFill>
                      <a:blip r:embed="rId5"/>
                      <a:stretch>
                        <a:fillRect/>
                      </a:stretch>
                    </p:blipFill>
                    <p:spPr>
                      <a:xfrm>
                        <a:off x="3562350" y="2025650"/>
                        <a:ext cx="203200" cy="2159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0B4DCEC-68C3-4EA1-BB03-7EC5B50E02AB}"/>
              </a:ext>
            </a:extLst>
          </p:cNvPr>
          <p:cNvSpPr>
            <a:spLocks noGrp="1"/>
          </p:cNvSpPr>
          <p:nvPr>
            <p:ph sz="quarter" idx="15"/>
          </p:nvPr>
        </p:nvSpPr>
        <p:spPr>
          <a:xfrm>
            <a:off x="3727450" y="1877377"/>
            <a:ext cx="2188210" cy="364173"/>
          </a:xfrm>
        </p:spPr>
        <p:txBody>
          <a:bodyPr/>
          <a:lstStyle/>
          <a:p>
            <a:pPr marL="0" indent="0">
              <a:buNone/>
            </a:pPr>
            <a:r>
              <a:rPr lang="en-US" altLang="en-US" sz="2400" b="1" dirty="0">
                <a:solidFill>
                  <a:srgbClr val="3366FF"/>
                </a:solidFill>
              </a:rPr>
              <a:t>anomer</a:t>
            </a:r>
            <a:r>
              <a:rPr lang="en-US" altLang="en-US" sz="2400" b="1" dirty="0">
                <a:solidFill>
                  <a:srgbClr val="3333FF"/>
                </a:solidFill>
              </a:rPr>
              <a:t> </a:t>
            </a:r>
            <a:r>
              <a:rPr lang="en-US" altLang="en-US" sz="2400" b="1" dirty="0">
                <a:solidFill>
                  <a:prstClr val="black"/>
                </a:solidFill>
              </a:rPr>
              <a:t>and a </a:t>
            </a:r>
            <a:endParaRPr lang="en-US" dirty="0"/>
          </a:p>
        </p:txBody>
      </p:sp>
      <p:graphicFrame>
        <p:nvGraphicFramePr>
          <p:cNvPr id="6" name="Object 5">
            <a:extLst>
              <a:ext uri="{FF2B5EF4-FFF2-40B4-BE49-F238E27FC236}">
                <a16:creationId xmlns:a16="http://schemas.microsoft.com/office/drawing/2014/main" id="{3AE297AE-33D0-444B-BA34-4AD7D67DEBFC}"/>
              </a:ext>
            </a:extLst>
          </p:cNvPr>
          <p:cNvGraphicFramePr>
            <a:graphicFrameLocks noChangeAspect="1"/>
          </p:cNvGraphicFramePr>
          <p:nvPr>
            <p:extLst>
              <p:ext uri="{D42A27DB-BD31-4B8C-83A1-F6EECF244321}">
                <p14:modId xmlns:p14="http://schemas.microsoft.com/office/powerpoint/2010/main" val="3301468180"/>
              </p:ext>
            </p:extLst>
          </p:nvPr>
        </p:nvGraphicFramePr>
        <p:xfrm>
          <a:off x="5890260" y="1973580"/>
          <a:ext cx="190500" cy="342900"/>
        </p:xfrm>
        <a:graphic>
          <a:graphicData uri="http://schemas.openxmlformats.org/presentationml/2006/ole">
            <mc:AlternateContent xmlns:mc="http://schemas.openxmlformats.org/markup-compatibility/2006">
              <mc:Choice xmlns:v="urn:schemas-microsoft-com:vml" Requires="v">
                <p:oleObj spid="_x0000_s1111" name="Equation" r:id="rId6" imgW="190440" imgH="342720" progId="Equation.DSMT4">
                  <p:embed/>
                </p:oleObj>
              </mc:Choice>
              <mc:Fallback>
                <p:oleObj name="Equation" r:id="rId6" imgW="190440" imgH="342720" progId="Equation.DSMT4">
                  <p:embed/>
                  <p:pic>
                    <p:nvPicPr>
                      <p:cNvPr id="0" name=""/>
                      <p:cNvPicPr/>
                      <p:nvPr/>
                    </p:nvPicPr>
                    <p:blipFill>
                      <a:blip r:embed="rId7"/>
                      <a:stretch>
                        <a:fillRect/>
                      </a:stretch>
                    </p:blipFill>
                    <p:spPr>
                      <a:xfrm>
                        <a:off x="5890260" y="1973580"/>
                        <a:ext cx="190500" cy="342900"/>
                      </a:xfrm>
                      <a:prstGeom prst="rect">
                        <a:avLst/>
                      </a:prstGeom>
                    </p:spPr>
                  </p:pic>
                </p:oleObj>
              </mc:Fallback>
            </mc:AlternateContent>
          </a:graphicData>
        </a:graphic>
      </p:graphicFrame>
      <p:sp>
        <p:nvSpPr>
          <p:cNvPr id="19" name="Content Placeholder 6">
            <a:extLst>
              <a:ext uri="{FF2B5EF4-FFF2-40B4-BE49-F238E27FC236}">
                <a16:creationId xmlns:a16="http://schemas.microsoft.com/office/drawing/2014/main" id="{E73FCED7-666E-474D-98FD-43D13EB05D37}"/>
              </a:ext>
            </a:extLst>
          </p:cNvPr>
          <p:cNvSpPr>
            <a:spLocks noGrp="1"/>
          </p:cNvSpPr>
          <p:nvPr>
            <p:ph sz="quarter" idx="16"/>
          </p:nvPr>
        </p:nvSpPr>
        <p:spPr>
          <a:xfrm>
            <a:off x="6075680" y="1905070"/>
            <a:ext cx="1371600" cy="393268"/>
          </a:xfrm>
        </p:spPr>
        <p:txBody>
          <a:bodyPr/>
          <a:lstStyle/>
          <a:p>
            <a:pPr marL="0" lvl="0" indent="0">
              <a:buNone/>
            </a:pPr>
            <a:r>
              <a:rPr lang="en-US" altLang="en-US" sz="2400" b="1" dirty="0">
                <a:solidFill>
                  <a:srgbClr val="3366FF"/>
                </a:solidFill>
              </a:rPr>
              <a:t>anomer</a:t>
            </a:r>
            <a:r>
              <a:rPr lang="en-US" altLang="en-US" sz="2400" b="1" dirty="0">
                <a:solidFill>
                  <a:prstClr val="black"/>
                </a:solidFill>
              </a:rPr>
              <a:t>.</a:t>
            </a:r>
            <a:endParaRPr lang="en-US" dirty="0"/>
          </a:p>
        </p:txBody>
      </p:sp>
      <p:pic>
        <p:nvPicPr>
          <p:cNvPr id="25606" name="Picture 8" descr="In this step, the cyclic hemiacetal is drawn which is formed by reaction of the OH group on C5 with the aldehyde carbonyl. Since cyclization creates a new chirality center, there are two cyclic forms of D-glucose, an α anomer and a β anomer. The α anomer, called α-D-glucose, has the OH group on the anomeric carbon drawn down. The β anomer, called β-D-glucose, has the OH group on the anomeric carbon drawn 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743200"/>
            <a:ext cx="57912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1066800" y="5943600"/>
            <a:ext cx="6625390" cy="452442"/>
          </a:xfrm>
        </p:spPr>
        <p:txBody>
          <a:bodyPr/>
          <a:lstStyle/>
          <a:p>
            <a:pPr marL="0" indent="0">
              <a:buNone/>
            </a:pPr>
            <a:r>
              <a:rPr lang="en-US" altLang="en-US" sz="2400" b="1" dirty="0"/>
              <a:t>These rings are called </a:t>
            </a:r>
            <a:r>
              <a:rPr lang="en-US" altLang="en-US" sz="2400" b="1" dirty="0">
                <a:solidFill>
                  <a:srgbClr val="3366FF"/>
                </a:solidFill>
              </a:rPr>
              <a:t>Haworth projections</a:t>
            </a:r>
            <a:r>
              <a:rPr lang="en-US" altLang="en-US" sz="2400"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 y="412402"/>
            <a:ext cx="9143086" cy="455865"/>
          </a:xfrm>
        </p:spPr>
        <p:txBody>
          <a:bodyPr/>
          <a:lstStyle/>
          <a:p>
            <a:pPr eaLnBrk="1" hangingPunct="1"/>
            <a:r>
              <a:rPr lang="en-US" altLang="en-US" sz="3200" b="1" dirty="0"/>
              <a:t>20.3	The Cyclic Forms of </a:t>
            </a:r>
            <a:r>
              <a:rPr lang="en-US" altLang="en-US" sz="3200" b="1" dirty="0" err="1"/>
              <a:t>Monosaccharides</a:t>
            </a:r>
            <a:r>
              <a:rPr lang="en-US" altLang="en-US" sz="3200" b="1" dirty="0"/>
              <a:t> (8)</a:t>
            </a:r>
            <a:endParaRPr lang="en-US" altLang="en-US" dirty="0">
              <a:latin typeface="Calibri" pitchFamily="34" charset="0"/>
            </a:endParaRPr>
          </a:p>
        </p:txBody>
      </p:sp>
      <p:sp>
        <p:nvSpPr>
          <p:cNvPr id="2" name="Content Placeholder 1"/>
          <p:cNvSpPr>
            <a:spLocks noGrp="1"/>
          </p:cNvSpPr>
          <p:nvPr>
            <p:ph idx="1"/>
          </p:nvPr>
        </p:nvSpPr>
        <p:spPr>
          <a:xfrm>
            <a:off x="1629425" y="817346"/>
            <a:ext cx="5949010" cy="421474"/>
          </a:xfrm>
        </p:spPr>
        <p:txBody>
          <a:bodyPr/>
          <a:lstStyle/>
          <a:p>
            <a:pPr marL="457200" indent="-457200">
              <a:buFont typeface="+mj-lt"/>
              <a:buAutoNum type="alphaUcPeriod"/>
            </a:pPr>
            <a:r>
              <a:rPr lang="en-US" altLang="en-US" sz="2800" b="1" dirty="0"/>
              <a:t>The Cyclic Forms of </a:t>
            </a:r>
            <a:r>
              <a:rPr lang="en-US" altLang="en-US" sz="2400" b="1" dirty="0">
                <a:solidFill>
                  <a:srgbClr val="000000"/>
                </a:solidFill>
              </a:rPr>
              <a:t>D</a:t>
            </a:r>
            <a:r>
              <a:rPr lang="en-US" altLang="en-US" sz="2800" b="1" dirty="0"/>
              <a:t>-Glucose</a:t>
            </a:r>
            <a:endParaRPr lang="en-GB" sz="2800" dirty="0"/>
          </a:p>
        </p:txBody>
      </p:sp>
      <p:sp>
        <p:nvSpPr>
          <p:cNvPr id="3" name="Content Placeholder 2"/>
          <p:cNvSpPr>
            <a:spLocks noGrp="1"/>
          </p:cNvSpPr>
          <p:nvPr>
            <p:ph sz="quarter" idx="13"/>
          </p:nvPr>
        </p:nvSpPr>
        <p:spPr>
          <a:xfrm>
            <a:off x="1246910" y="1457463"/>
            <a:ext cx="7239000" cy="731556"/>
          </a:xfrm>
        </p:spPr>
        <p:txBody>
          <a:bodyPr/>
          <a:lstStyle/>
          <a:p>
            <a:pPr marL="0" indent="0">
              <a:buNone/>
            </a:pPr>
            <a:r>
              <a:rPr lang="en-US" altLang="en-US" sz="2400" b="1" dirty="0"/>
              <a:t>The cyclization reaction exists in an equilibrium</a:t>
            </a:r>
            <a:br>
              <a:rPr lang="en-US" altLang="en-US" sz="2400" b="1" dirty="0"/>
            </a:br>
            <a:r>
              <a:rPr lang="en-US" altLang="en-US" sz="2400" b="1" dirty="0"/>
              <a:t>called </a:t>
            </a:r>
            <a:r>
              <a:rPr lang="en-US" altLang="en-US" sz="2400" b="1" dirty="0" err="1">
                <a:solidFill>
                  <a:srgbClr val="3366FF"/>
                </a:solidFill>
              </a:rPr>
              <a:t>mutarotation</a:t>
            </a:r>
            <a:r>
              <a:rPr lang="en-US" altLang="en-US" sz="2400" b="1" dirty="0"/>
              <a:t>.</a:t>
            </a:r>
          </a:p>
        </p:txBody>
      </p:sp>
      <p:pic>
        <p:nvPicPr>
          <p:cNvPr id="26628" name="Picture 6" descr="The three structural and three dimensional forms of D-glucose (an acyclic aldehyde and two cyclic hemiacetals) are shown in equilibrium. The flat, six-membered rings used to represent the cyclic hemiacetals of glucose and other sugars are called Haworth proj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90788"/>
            <a:ext cx="71628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 y="355933"/>
            <a:ext cx="9143086" cy="586541"/>
          </a:xfrm>
        </p:spPr>
        <p:txBody>
          <a:bodyPr/>
          <a:lstStyle/>
          <a:p>
            <a:pPr eaLnBrk="1" hangingPunct="1"/>
            <a:r>
              <a:rPr lang="en-US" altLang="en-US" sz="3200" b="1" dirty="0"/>
              <a:t>20.3 The Cyclic Forms of </a:t>
            </a:r>
            <a:r>
              <a:rPr lang="en-US" altLang="en-US" sz="3200" b="1" dirty="0" err="1"/>
              <a:t>Monosaccharides</a:t>
            </a:r>
            <a:r>
              <a:rPr lang="en-US" altLang="en-US" sz="3200" b="1" dirty="0"/>
              <a:t> (9)</a:t>
            </a:r>
            <a:endParaRPr lang="en-US" altLang="en-US" dirty="0">
              <a:latin typeface="Calibri" pitchFamily="34" charset="0"/>
            </a:endParaRPr>
          </a:p>
        </p:txBody>
      </p:sp>
      <p:sp>
        <p:nvSpPr>
          <p:cNvPr id="2" name="Content Placeholder 1"/>
          <p:cNvSpPr>
            <a:spLocks noGrp="1"/>
          </p:cNvSpPr>
          <p:nvPr>
            <p:ph idx="1"/>
          </p:nvPr>
        </p:nvSpPr>
        <p:spPr>
          <a:xfrm>
            <a:off x="695671" y="1119961"/>
            <a:ext cx="7752656" cy="836073"/>
          </a:xfrm>
        </p:spPr>
        <p:txBody>
          <a:bodyPr/>
          <a:lstStyle/>
          <a:p>
            <a:pPr marL="0" indent="0" algn="ctr" eaLnBrk="1" hangingPunct="1">
              <a:buNone/>
              <a:defRPr/>
            </a:pPr>
            <a:r>
              <a:rPr lang="en-US" sz="2400" b="1" dirty="0">
                <a:solidFill>
                  <a:schemeClr val="bg1"/>
                </a:solidFill>
              </a:rPr>
              <a:t>HOW TO Draw a Haworth Projection from an Acyclic</a:t>
            </a:r>
          </a:p>
          <a:p>
            <a:pPr marL="0" indent="0" algn="ctr" eaLnBrk="1" hangingPunct="1">
              <a:spcBef>
                <a:spcPts val="0"/>
              </a:spcBef>
              <a:buNone/>
              <a:defRPr/>
            </a:pPr>
            <a:r>
              <a:rPr lang="en-US" sz="2400" b="1" dirty="0">
                <a:solidFill>
                  <a:schemeClr val="bg1"/>
                </a:solidFill>
              </a:rPr>
              <a:t>Aldohexose</a:t>
            </a:r>
          </a:p>
        </p:txBody>
      </p:sp>
      <p:sp>
        <p:nvSpPr>
          <p:cNvPr id="3" name="Content Placeholder 2"/>
          <p:cNvSpPr>
            <a:spLocks noGrp="1"/>
          </p:cNvSpPr>
          <p:nvPr>
            <p:ph sz="quarter" idx="13"/>
          </p:nvPr>
        </p:nvSpPr>
        <p:spPr>
          <a:xfrm>
            <a:off x="706198" y="2323875"/>
            <a:ext cx="1465502" cy="387116"/>
          </a:xfrm>
        </p:spPr>
        <p:txBody>
          <a:bodyPr/>
          <a:lstStyle/>
          <a:p>
            <a:pPr marL="0" indent="0">
              <a:buNone/>
            </a:pPr>
            <a:r>
              <a:rPr lang="en-US" sz="2400" b="1" dirty="0">
                <a:solidFill>
                  <a:schemeClr val="bg1"/>
                </a:solidFill>
              </a:rPr>
              <a:t>Example</a:t>
            </a:r>
          </a:p>
        </p:txBody>
      </p:sp>
      <p:sp>
        <p:nvSpPr>
          <p:cNvPr id="4" name="Content Placeholder 3"/>
          <p:cNvSpPr>
            <a:spLocks noGrp="1"/>
          </p:cNvSpPr>
          <p:nvPr>
            <p:ph sz="quarter" idx="14"/>
          </p:nvPr>
        </p:nvSpPr>
        <p:spPr>
          <a:xfrm>
            <a:off x="2215484" y="2209800"/>
            <a:ext cx="5785516" cy="801529"/>
          </a:xfrm>
        </p:spPr>
        <p:txBody>
          <a:bodyPr/>
          <a:lstStyle/>
          <a:p>
            <a:pPr marL="0" indent="0" eaLnBrk="1" hangingPunct="1">
              <a:spcBef>
                <a:spcPct val="0"/>
              </a:spcBef>
              <a:buFontTx/>
              <a:buNone/>
            </a:pPr>
            <a:r>
              <a:rPr lang="en-US" altLang="en-US" sz="2400" b="1" dirty="0"/>
              <a:t>Draw both anomers of </a:t>
            </a:r>
            <a:r>
              <a:rPr lang="en-US" altLang="en-US" sz="1800" b="1" kern="1200" dirty="0">
                <a:solidFill>
                  <a:prstClr val="black"/>
                </a:solidFill>
                <a:latin typeface="Arial" charset="0"/>
                <a:cs typeface="+mn-cs"/>
              </a:rPr>
              <a:t>D</a:t>
            </a:r>
            <a:r>
              <a:rPr lang="en-US" altLang="en-US" sz="2400" b="1" dirty="0"/>
              <a:t>-mannose in a Haworth projection.</a:t>
            </a:r>
          </a:p>
        </p:txBody>
      </p:sp>
      <p:pic>
        <p:nvPicPr>
          <p:cNvPr id="27655" name="Picture 9" descr="Acyclic structural formula of D-mannose, an example of aldohexo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3357563"/>
            <a:ext cx="170656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 y="115518"/>
            <a:ext cx="9052560" cy="950083"/>
          </a:xfrm>
        </p:spPr>
        <p:txBody>
          <a:bodyPr/>
          <a:lstStyle/>
          <a:p>
            <a:pPr eaLnBrk="1" hangingPunct="1"/>
            <a:r>
              <a:rPr lang="en-US" altLang="en-US" sz="3200" b="1" dirty="0"/>
              <a:t>20.3	The Cyclic Forms of </a:t>
            </a:r>
            <a:r>
              <a:rPr lang="en-US" altLang="en-US" sz="3200" b="1" dirty="0" err="1"/>
              <a:t>Monosaccharides</a:t>
            </a:r>
            <a:r>
              <a:rPr lang="en-US" altLang="en-US" sz="3200" b="1" dirty="0"/>
              <a:t> (10)</a:t>
            </a:r>
            <a:endParaRPr lang="en-US" altLang="en-US" dirty="0">
              <a:latin typeface="Calibri" pitchFamily="34" charset="0"/>
            </a:endParaRPr>
          </a:p>
        </p:txBody>
      </p:sp>
      <p:sp>
        <p:nvSpPr>
          <p:cNvPr id="2" name="Content Placeholder 1"/>
          <p:cNvSpPr>
            <a:spLocks noGrp="1"/>
          </p:cNvSpPr>
          <p:nvPr>
            <p:ph idx="1"/>
          </p:nvPr>
        </p:nvSpPr>
        <p:spPr>
          <a:xfrm>
            <a:off x="695673" y="1121051"/>
            <a:ext cx="7752655" cy="751009"/>
          </a:xfrm>
        </p:spPr>
        <p:txBody>
          <a:bodyPr/>
          <a:lstStyle/>
          <a:p>
            <a:pPr marL="0" indent="0" algn="ctr" eaLnBrk="1" hangingPunct="1">
              <a:buNone/>
              <a:defRPr/>
            </a:pPr>
            <a:r>
              <a:rPr lang="en-US" sz="2400" b="1" dirty="0">
                <a:solidFill>
                  <a:schemeClr val="bg1"/>
                </a:solidFill>
              </a:rPr>
              <a:t>HOW TO Draw a Haworth Projection from an Acyclic</a:t>
            </a:r>
          </a:p>
          <a:p>
            <a:pPr marL="0" indent="0" algn="ctr" eaLnBrk="1" hangingPunct="1">
              <a:spcBef>
                <a:spcPts val="0"/>
              </a:spcBef>
              <a:buNone/>
              <a:defRPr/>
            </a:pPr>
            <a:r>
              <a:rPr lang="en-US" sz="2400" b="1" dirty="0">
                <a:solidFill>
                  <a:schemeClr val="bg1"/>
                </a:solidFill>
              </a:rPr>
              <a:t>Aldohexose</a:t>
            </a:r>
          </a:p>
        </p:txBody>
      </p:sp>
      <p:sp>
        <p:nvSpPr>
          <p:cNvPr id="3" name="Content Placeholder 2"/>
          <p:cNvSpPr>
            <a:spLocks noGrp="1"/>
          </p:cNvSpPr>
          <p:nvPr>
            <p:ph sz="quarter" idx="13"/>
          </p:nvPr>
        </p:nvSpPr>
        <p:spPr>
          <a:xfrm>
            <a:off x="711271" y="2325931"/>
            <a:ext cx="1346129" cy="425828"/>
          </a:xfrm>
        </p:spPr>
        <p:txBody>
          <a:bodyPr/>
          <a:lstStyle/>
          <a:p>
            <a:pPr marL="0" indent="0">
              <a:buNone/>
            </a:pPr>
            <a:r>
              <a:rPr lang="en-US" sz="2400" b="1" dirty="0">
                <a:solidFill>
                  <a:schemeClr val="bg1"/>
                </a:solidFill>
              </a:rPr>
              <a:t>Step [1]</a:t>
            </a:r>
          </a:p>
        </p:txBody>
      </p:sp>
      <p:sp>
        <p:nvSpPr>
          <p:cNvPr id="4" name="Content Placeholder 3"/>
          <p:cNvSpPr>
            <a:spLocks noGrp="1"/>
          </p:cNvSpPr>
          <p:nvPr>
            <p:ph sz="quarter" idx="14"/>
          </p:nvPr>
        </p:nvSpPr>
        <p:spPr>
          <a:xfrm>
            <a:off x="2057400" y="2134577"/>
            <a:ext cx="6781800" cy="1173519"/>
          </a:xfrm>
        </p:spPr>
        <p:txBody>
          <a:bodyPr/>
          <a:lstStyle/>
          <a:p>
            <a:pPr eaLnBrk="1" hangingPunct="1">
              <a:spcBef>
                <a:spcPct val="0"/>
              </a:spcBef>
              <a:buFontTx/>
              <a:buNone/>
            </a:pPr>
            <a:r>
              <a:rPr lang="en-US" altLang="en-US" sz="2400" b="1" dirty="0"/>
              <a:t>Place the O atom in the upper right corner of</a:t>
            </a:r>
          </a:p>
          <a:p>
            <a:pPr eaLnBrk="1" hangingPunct="1">
              <a:spcBef>
                <a:spcPct val="0"/>
              </a:spcBef>
              <a:buFontTx/>
              <a:buNone/>
            </a:pPr>
            <a:r>
              <a:rPr lang="en-US" altLang="en-US" sz="2400" b="1" dirty="0"/>
              <a:t>a hexagon, and add the </a:t>
            </a:r>
            <a:r>
              <a:rPr lang="en-US" altLang="en-US" sz="2400" b="1" i="0" dirty="0"/>
              <a:t>CH</a:t>
            </a:r>
            <a:r>
              <a:rPr lang="en-US" altLang="en-US" sz="2400" b="1" i="0" baseline="-25000" dirty="0"/>
              <a:t>2</a:t>
            </a:r>
            <a:r>
              <a:rPr lang="en-US" altLang="en-US" sz="2400" b="1" i="0" dirty="0"/>
              <a:t>OH</a:t>
            </a:r>
            <a:r>
              <a:rPr lang="en-US" altLang="en-US" sz="2400" b="1" dirty="0"/>
              <a:t> group to the</a:t>
            </a:r>
          </a:p>
          <a:p>
            <a:pPr eaLnBrk="1" hangingPunct="1">
              <a:spcBef>
                <a:spcPct val="0"/>
              </a:spcBef>
              <a:buFontTx/>
              <a:buNone/>
            </a:pPr>
            <a:r>
              <a:rPr lang="en-US" altLang="en-US" sz="2400" b="1" dirty="0"/>
              <a:t>right of the O atom.</a:t>
            </a:r>
          </a:p>
        </p:txBody>
      </p:sp>
      <p:pic>
        <p:nvPicPr>
          <p:cNvPr id="28679" name="Picture 10" descr="To draw Haworth projection of an acyclic D -mannose, the O atom is placed in the upper right corner of a hexagon and CH2OH group is added on the first carbon to the left of the O 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84563"/>
            <a:ext cx="671195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 y="140467"/>
            <a:ext cx="9143086" cy="911585"/>
          </a:xfrm>
        </p:spPr>
        <p:txBody>
          <a:bodyPr/>
          <a:lstStyle/>
          <a:p>
            <a:pPr eaLnBrk="1" hangingPunct="1"/>
            <a:r>
              <a:rPr lang="en-US" altLang="en-US" sz="3200" b="1" dirty="0"/>
              <a:t>20.3	The Cyclic Forms of </a:t>
            </a:r>
            <a:r>
              <a:rPr lang="en-US" altLang="en-US" sz="3200" b="1" dirty="0" err="1"/>
              <a:t>Monosaccharides</a:t>
            </a:r>
            <a:r>
              <a:rPr lang="en-US" altLang="en-US" sz="3200" b="1" dirty="0"/>
              <a:t> (11)</a:t>
            </a:r>
            <a:endParaRPr lang="en-US" altLang="en-US" dirty="0">
              <a:latin typeface="Calibri" pitchFamily="34" charset="0"/>
            </a:endParaRPr>
          </a:p>
        </p:txBody>
      </p:sp>
      <p:sp>
        <p:nvSpPr>
          <p:cNvPr id="6" name="Content Placeholder 5"/>
          <p:cNvSpPr>
            <a:spLocks noGrp="1"/>
          </p:cNvSpPr>
          <p:nvPr>
            <p:ph idx="1"/>
          </p:nvPr>
        </p:nvSpPr>
        <p:spPr>
          <a:xfrm>
            <a:off x="695673" y="1116852"/>
            <a:ext cx="7752655" cy="734626"/>
          </a:xfrm>
        </p:spPr>
        <p:txBody>
          <a:bodyPr/>
          <a:lstStyle/>
          <a:p>
            <a:pPr marL="0" indent="0" algn="ctr" eaLnBrk="1" hangingPunct="1">
              <a:buNone/>
              <a:defRPr/>
            </a:pPr>
            <a:r>
              <a:rPr lang="en-US" sz="2400" b="1" dirty="0">
                <a:solidFill>
                  <a:schemeClr val="bg1"/>
                </a:solidFill>
              </a:rPr>
              <a:t>HOW TO Draw a Haworth Projection from an Acyclic</a:t>
            </a:r>
          </a:p>
          <a:p>
            <a:pPr marL="0" indent="0" algn="ctr" eaLnBrk="1" hangingPunct="1">
              <a:spcBef>
                <a:spcPts val="0"/>
              </a:spcBef>
              <a:buNone/>
              <a:defRPr/>
            </a:pPr>
            <a:r>
              <a:rPr lang="en-US" sz="2400" b="1" dirty="0">
                <a:solidFill>
                  <a:schemeClr val="bg1"/>
                </a:solidFill>
              </a:rPr>
              <a:t>Aldohexose</a:t>
            </a:r>
          </a:p>
        </p:txBody>
      </p:sp>
      <p:sp>
        <p:nvSpPr>
          <p:cNvPr id="7" name="Content Placeholder 6"/>
          <p:cNvSpPr>
            <a:spLocks noGrp="1"/>
          </p:cNvSpPr>
          <p:nvPr>
            <p:ph sz="quarter" idx="13"/>
          </p:nvPr>
        </p:nvSpPr>
        <p:spPr>
          <a:xfrm>
            <a:off x="711393" y="2328393"/>
            <a:ext cx="1330420" cy="420002"/>
          </a:xfrm>
        </p:spPr>
        <p:txBody>
          <a:bodyPr/>
          <a:lstStyle/>
          <a:p>
            <a:pPr marL="0" indent="0">
              <a:buNone/>
            </a:pPr>
            <a:r>
              <a:rPr lang="en-US" sz="2400" b="1" dirty="0">
                <a:solidFill>
                  <a:schemeClr val="bg1"/>
                </a:solidFill>
              </a:rPr>
              <a:t>Step [2]</a:t>
            </a:r>
          </a:p>
        </p:txBody>
      </p:sp>
      <p:sp>
        <p:nvSpPr>
          <p:cNvPr id="8" name="Content Placeholder 7"/>
          <p:cNvSpPr>
            <a:spLocks noGrp="1"/>
          </p:cNvSpPr>
          <p:nvPr>
            <p:ph sz="quarter" idx="14"/>
          </p:nvPr>
        </p:nvSpPr>
        <p:spPr>
          <a:xfrm>
            <a:off x="2055668" y="2132171"/>
            <a:ext cx="6392660" cy="801529"/>
          </a:xfrm>
        </p:spPr>
        <p:txBody>
          <a:bodyPr/>
          <a:lstStyle/>
          <a:p>
            <a:pPr eaLnBrk="1" hangingPunct="1">
              <a:spcBef>
                <a:spcPct val="0"/>
              </a:spcBef>
              <a:buFontTx/>
              <a:buNone/>
            </a:pPr>
            <a:r>
              <a:rPr lang="en-US" altLang="en-US" sz="2400" b="1" dirty="0"/>
              <a:t>Place the </a:t>
            </a:r>
            <a:r>
              <a:rPr lang="en-US" altLang="en-US" sz="2400" b="1" dirty="0" err="1"/>
              <a:t>anomeric</a:t>
            </a:r>
            <a:r>
              <a:rPr lang="en-US" altLang="en-US" sz="2400" b="1" dirty="0"/>
              <a:t> C on the first C clock-</a:t>
            </a:r>
          </a:p>
          <a:p>
            <a:pPr eaLnBrk="1" hangingPunct="1">
              <a:spcBef>
                <a:spcPct val="0"/>
              </a:spcBef>
              <a:buFontTx/>
              <a:buNone/>
            </a:pPr>
            <a:r>
              <a:rPr lang="en-US" altLang="en-US" sz="2400" b="1" dirty="0"/>
              <a:t>wise from the O atom.</a:t>
            </a:r>
          </a:p>
        </p:txBody>
      </p:sp>
      <p:pic>
        <p:nvPicPr>
          <p:cNvPr id="29703" name="Picture 9" descr="Step 2: the anomeric carbon is placed on the first carbon clockwise from the O atom. For an α anomer, the OH is drawn down and for a β anomer, the OH is drawn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33800"/>
            <a:ext cx="6291263"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 y="152400"/>
            <a:ext cx="9052560" cy="877812"/>
          </a:xfrm>
        </p:spPr>
        <p:txBody>
          <a:bodyPr/>
          <a:lstStyle/>
          <a:p>
            <a:pPr eaLnBrk="1" hangingPunct="1"/>
            <a:r>
              <a:rPr lang="en-US" altLang="en-US" sz="3200" b="1" dirty="0"/>
              <a:t>20.3	The Cyclic Forms of </a:t>
            </a:r>
            <a:r>
              <a:rPr lang="en-US" altLang="en-US" sz="3200" b="1" dirty="0" err="1"/>
              <a:t>Monosaccharides</a:t>
            </a:r>
            <a:r>
              <a:rPr lang="en-US" altLang="en-US" sz="3200" b="1" dirty="0"/>
              <a:t> (12)</a:t>
            </a:r>
            <a:endParaRPr lang="en-US" altLang="en-US" dirty="0">
              <a:latin typeface="Calibri" pitchFamily="34" charset="0"/>
            </a:endParaRPr>
          </a:p>
        </p:txBody>
      </p:sp>
      <p:sp>
        <p:nvSpPr>
          <p:cNvPr id="2" name="Content Placeholder 1"/>
          <p:cNvSpPr>
            <a:spLocks noGrp="1"/>
          </p:cNvSpPr>
          <p:nvPr>
            <p:ph idx="1"/>
          </p:nvPr>
        </p:nvSpPr>
        <p:spPr>
          <a:xfrm>
            <a:off x="695672" y="1113780"/>
            <a:ext cx="7752656" cy="741972"/>
          </a:xfrm>
        </p:spPr>
        <p:txBody>
          <a:bodyPr/>
          <a:lstStyle/>
          <a:p>
            <a:pPr marL="0" indent="0" algn="ctr" eaLnBrk="1" hangingPunct="1">
              <a:buNone/>
              <a:defRPr/>
            </a:pPr>
            <a:r>
              <a:rPr lang="en-US" sz="2400" b="1" dirty="0">
                <a:solidFill>
                  <a:schemeClr val="bg1"/>
                </a:solidFill>
              </a:rPr>
              <a:t>HOW TO Draw a Haworth Projection from an Acyclic</a:t>
            </a:r>
          </a:p>
          <a:p>
            <a:pPr marL="0" indent="0" algn="ctr" eaLnBrk="1" hangingPunct="1">
              <a:spcBef>
                <a:spcPts val="0"/>
              </a:spcBef>
              <a:buNone/>
              <a:defRPr/>
            </a:pPr>
            <a:r>
              <a:rPr lang="en-US" sz="2400" b="1" dirty="0">
                <a:solidFill>
                  <a:schemeClr val="bg1"/>
                </a:solidFill>
              </a:rPr>
              <a:t>Aldohexose</a:t>
            </a:r>
          </a:p>
        </p:txBody>
      </p:sp>
      <p:sp>
        <p:nvSpPr>
          <p:cNvPr id="3" name="Content Placeholder 2"/>
          <p:cNvSpPr>
            <a:spLocks noGrp="1"/>
          </p:cNvSpPr>
          <p:nvPr>
            <p:ph sz="quarter" idx="13"/>
          </p:nvPr>
        </p:nvSpPr>
        <p:spPr>
          <a:xfrm>
            <a:off x="710044" y="2329295"/>
            <a:ext cx="1340427" cy="425828"/>
          </a:xfrm>
        </p:spPr>
        <p:txBody>
          <a:bodyPr/>
          <a:lstStyle/>
          <a:p>
            <a:pPr marL="0" indent="0">
              <a:buNone/>
            </a:pPr>
            <a:r>
              <a:rPr lang="en-US" sz="2400" b="1" dirty="0">
                <a:solidFill>
                  <a:schemeClr val="bg1"/>
                </a:solidFill>
              </a:rPr>
              <a:t>Step [3]</a:t>
            </a:r>
          </a:p>
        </p:txBody>
      </p:sp>
      <p:sp>
        <p:nvSpPr>
          <p:cNvPr id="4" name="Content Placeholder 3"/>
          <p:cNvSpPr>
            <a:spLocks noGrp="1"/>
          </p:cNvSpPr>
          <p:nvPr>
            <p:ph sz="quarter" idx="14"/>
          </p:nvPr>
        </p:nvSpPr>
        <p:spPr>
          <a:xfrm>
            <a:off x="2057400" y="2133290"/>
            <a:ext cx="6858000" cy="881682"/>
          </a:xfrm>
        </p:spPr>
        <p:txBody>
          <a:bodyPr/>
          <a:lstStyle/>
          <a:p>
            <a:pPr eaLnBrk="1" hangingPunct="1">
              <a:spcBef>
                <a:spcPct val="0"/>
              </a:spcBef>
              <a:buFontTx/>
              <a:buNone/>
            </a:pPr>
            <a:r>
              <a:rPr lang="en-US" altLang="en-US" sz="2400" b="1" dirty="0"/>
              <a:t>Add the other substituents to the remaining</a:t>
            </a:r>
          </a:p>
          <a:p>
            <a:pPr eaLnBrk="1" hangingPunct="1">
              <a:spcBef>
                <a:spcPct val="0"/>
              </a:spcBef>
              <a:buFontTx/>
              <a:buNone/>
            </a:pPr>
            <a:r>
              <a:rPr lang="en-US" altLang="en-US" sz="2400" b="1" dirty="0"/>
              <a:t>carbons, clockwise around the ring.</a:t>
            </a:r>
          </a:p>
        </p:txBody>
      </p:sp>
      <p:pic>
        <p:nvPicPr>
          <p:cNvPr id="30727" name="Picture 9" descr="Step 3: The substituents (OH and H) to the three remaining carbons (C2–C4) are added clockwise around the ring. The substituents on the right side of the carbon skeleton are drawn down and the substituents on the left side of the carbon skeleton are drawn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33800"/>
            <a:ext cx="80772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B4230E-2294-436F-9B43-61759F60E9DD}"/>
              </a:ext>
            </a:extLst>
          </p:cNvPr>
          <p:cNvSpPr>
            <a:spLocks noGrp="1"/>
          </p:cNvSpPr>
          <p:nvPr>
            <p:ph type="title"/>
          </p:nvPr>
        </p:nvSpPr>
        <p:spPr>
          <a:xfrm>
            <a:off x="457200" y="336884"/>
            <a:ext cx="8229600" cy="586541"/>
          </a:xfrm>
        </p:spPr>
        <p:txBody>
          <a:bodyPr/>
          <a:lstStyle/>
          <a:p>
            <a:r>
              <a:rPr lang="en-US" altLang="en-US" sz="3200" b="1" dirty="0"/>
              <a:t>20.1	Carbohydrates (2)</a:t>
            </a:r>
            <a:endParaRPr lang="en-US" sz="3200" dirty="0"/>
          </a:p>
        </p:txBody>
      </p:sp>
      <p:sp>
        <p:nvSpPr>
          <p:cNvPr id="2" name="Content Placeholder 1">
            <a:extLst>
              <a:ext uri="{FF2B5EF4-FFF2-40B4-BE49-F238E27FC236}">
                <a16:creationId xmlns:a16="http://schemas.microsoft.com/office/drawing/2014/main" id="{78B80C36-8F7D-48FC-982D-C93F80CB38A5}"/>
              </a:ext>
            </a:extLst>
          </p:cNvPr>
          <p:cNvSpPr>
            <a:spLocks noGrp="1"/>
          </p:cNvSpPr>
          <p:nvPr>
            <p:ph idx="1"/>
          </p:nvPr>
        </p:nvSpPr>
        <p:spPr>
          <a:xfrm>
            <a:off x="919677" y="1215239"/>
            <a:ext cx="8037288" cy="831273"/>
          </a:xfrm>
        </p:spPr>
        <p:txBody>
          <a:bodyPr/>
          <a:lstStyle/>
          <a:p>
            <a:pPr marL="0" indent="0">
              <a:buNone/>
            </a:pPr>
            <a:r>
              <a:rPr lang="en-US" altLang="en-US" sz="2400" b="1" dirty="0">
                <a:solidFill>
                  <a:srgbClr val="3366FF"/>
                </a:solidFill>
              </a:rPr>
              <a:t>Disaccharides</a:t>
            </a:r>
            <a:r>
              <a:rPr lang="en-US" altLang="en-US" sz="2400" b="1" dirty="0"/>
              <a:t> are composed of two monosaccharide units joined together.</a:t>
            </a:r>
          </a:p>
        </p:txBody>
      </p:sp>
      <p:pic>
        <p:nvPicPr>
          <p:cNvPr id="4101" name="Picture 7" descr="A picture of glass of milk along with structural formula of lactose: Lactose, the principal carbohydrate in milk, is a disaccharide. The two monosaccharide units are joined together with an acetal carbon where a carbon atom is singly bonded to two OR (alkoxy) groups."/>
          <p:cNvPicPr>
            <a:picLocks noChangeAspect="1" noChangeArrowheads="1"/>
          </p:cNvPicPr>
          <p:nvPr/>
        </p:nvPicPr>
        <p:blipFill rotWithShape="1">
          <a:blip r:embed="rId3">
            <a:extLst>
              <a:ext uri="{28A0092B-C50C-407E-A947-70E740481C1C}">
                <a14:useLocalDpi xmlns:a14="http://schemas.microsoft.com/office/drawing/2010/main" val="0"/>
              </a:ext>
            </a:extLst>
          </a:blip>
          <a:srcRect b="2750"/>
          <a:stretch/>
        </p:blipFill>
        <p:spPr bwMode="auto">
          <a:xfrm>
            <a:off x="1219200" y="2171700"/>
            <a:ext cx="6553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7">
            <a:extLst>
              <a:ext uri="{FF2B5EF4-FFF2-40B4-BE49-F238E27FC236}">
                <a16:creationId xmlns:a16="http://schemas.microsoft.com/office/drawing/2014/main" id="{1A3A0056-3711-4BD0-A1CA-D37A47439BF4}"/>
              </a:ext>
            </a:extLst>
          </p:cNvPr>
          <p:cNvSpPr>
            <a:spLocks noGrp="1"/>
          </p:cNvSpPr>
          <p:nvPr>
            <p:ph sz="quarter" idx="13"/>
          </p:nvPr>
        </p:nvSpPr>
        <p:spPr>
          <a:xfrm>
            <a:off x="3961405" y="5955638"/>
            <a:ext cx="1143991" cy="164175"/>
          </a:xfrm>
        </p:spPr>
        <p:txBody>
          <a:bodyPr/>
          <a:lstStyle/>
          <a:p>
            <a:pPr marL="0" lvl="0" indent="0">
              <a:buNone/>
            </a:pPr>
            <a:r>
              <a:rPr lang="en-US" sz="600" dirty="0"/>
              <a:t>© </a:t>
            </a:r>
            <a:r>
              <a:rPr lang="en-US" sz="600" dirty="0" err="1"/>
              <a:t>ImageSource</a:t>
            </a:r>
            <a:r>
              <a:rPr lang="en-US" sz="600" dirty="0"/>
              <a:t>/Corbis RF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 y="53090"/>
            <a:ext cx="9052560" cy="944633"/>
          </a:xfrm>
        </p:spPr>
        <p:txBody>
          <a:bodyPr/>
          <a:lstStyle/>
          <a:p>
            <a:pPr eaLnBrk="1" hangingPunct="1"/>
            <a:r>
              <a:rPr lang="en-US" altLang="en-US" sz="3200" b="1" dirty="0"/>
              <a:t>20.3	The Cyclic Forms of </a:t>
            </a:r>
            <a:r>
              <a:rPr lang="en-US" altLang="en-US" sz="3200" b="1" dirty="0" err="1"/>
              <a:t>Monosaccharides</a:t>
            </a:r>
            <a:r>
              <a:rPr lang="en-US" altLang="en-US" sz="3200" b="1" dirty="0"/>
              <a:t> (13)</a:t>
            </a:r>
            <a:endParaRPr lang="en-US" altLang="en-US" dirty="0">
              <a:latin typeface="Calibri" pitchFamily="34" charset="0"/>
            </a:endParaRPr>
          </a:p>
        </p:txBody>
      </p:sp>
      <p:sp>
        <p:nvSpPr>
          <p:cNvPr id="2" name="Content Placeholder 1"/>
          <p:cNvSpPr>
            <a:spLocks noGrp="1"/>
          </p:cNvSpPr>
          <p:nvPr>
            <p:ph idx="1"/>
          </p:nvPr>
        </p:nvSpPr>
        <p:spPr>
          <a:xfrm>
            <a:off x="1797906" y="909424"/>
            <a:ext cx="5801314" cy="469232"/>
          </a:xfrm>
        </p:spPr>
        <p:txBody>
          <a:bodyPr/>
          <a:lstStyle/>
          <a:p>
            <a:pPr marL="457200" indent="-457200">
              <a:buFont typeface="+mj-lt"/>
              <a:buAutoNum type="alphaUcPeriod" startAt="3"/>
            </a:pPr>
            <a:r>
              <a:rPr lang="en-US" altLang="en-US" sz="2800" b="1" dirty="0"/>
              <a:t>The Cycle Forms of Fructose</a:t>
            </a:r>
            <a:endParaRPr lang="en-GB" sz="2800" dirty="0"/>
          </a:p>
        </p:txBody>
      </p:sp>
      <p:sp>
        <p:nvSpPr>
          <p:cNvPr id="3" name="Content Placeholder 2"/>
          <p:cNvSpPr>
            <a:spLocks noGrp="1"/>
          </p:cNvSpPr>
          <p:nvPr>
            <p:ph sz="quarter" idx="13"/>
          </p:nvPr>
        </p:nvSpPr>
        <p:spPr>
          <a:xfrm>
            <a:off x="1066800" y="1484035"/>
            <a:ext cx="7696200" cy="912800"/>
          </a:xfrm>
        </p:spPr>
        <p:txBody>
          <a:bodyPr/>
          <a:lstStyle/>
          <a:p>
            <a:pPr marL="0" indent="0">
              <a:buNone/>
            </a:pPr>
            <a:r>
              <a:rPr lang="en-US" altLang="en-US" sz="2400" b="1" dirty="0"/>
              <a:t>Ketohexoses like fructose form </a:t>
            </a:r>
            <a:r>
              <a:rPr lang="en-US" altLang="en-US" sz="2400" b="1" dirty="0">
                <a:solidFill>
                  <a:srgbClr val="3366FF"/>
                </a:solidFill>
              </a:rPr>
              <a:t>five-membered rings </a:t>
            </a:r>
            <a:r>
              <a:rPr lang="en-US" altLang="en-US" sz="2400" b="1" dirty="0"/>
              <a:t>with two </a:t>
            </a:r>
            <a:r>
              <a:rPr lang="en-US" altLang="en-US" sz="2400" b="1" dirty="0" err="1"/>
              <a:t>anomers</a:t>
            </a:r>
            <a:r>
              <a:rPr lang="en-US" altLang="en-US" sz="2400" b="1" dirty="0"/>
              <a:t>.</a:t>
            </a:r>
          </a:p>
        </p:txBody>
      </p:sp>
      <p:pic>
        <p:nvPicPr>
          <p:cNvPr id="6" name="Picture 7" descr="Structure of acyclic D-fructose (ketohexose): D-fructose forms a five-membered ring when it cyclizes to a hemiacetal because the carbonyl group is a ketone at C2.">
            <a:extLst>
              <a:ext uri="{FF2B5EF4-FFF2-40B4-BE49-F238E27FC236}">
                <a16:creationId xmlns:a16="http://schemas.microsoft.com/office/drawing/2014/main" id="{C61961B0-5AF5-49D2-9F9A-E51543D3A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819400"/>
            <a:ext cx="61388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 y="82332"/>
            <a:ext cx="9052560" cy="902856"/>
          </a:xfrm>
        </p:spPr>
        <p:txBody>
          <a:bodyPr/>
          <a:lstStyle/>
          <a:p>
            <a:pPr eaLnBrk="1" hangingPunct="1"/>
            <a:r>
              <a:rPr lang="en-US" altLang="en-US" sz="3200" b="1" dirty="0"/>
              <a:t>20.3	The Cyclic Forms of </a:t>
            </a:r>
            <a:r>
              <a:rPr lang="en-US" altLang="en-US" sz="3200" b="1" dirty="0" err="1"/>
              <a:t>Monosaccharides</a:t>
            </a:r>
            <a:r>
              <a:rPr lang="en-US" altLang="en-US" sz="3200" b="1" dirty="0"/>
              <a:t> (14)</a:t>
            </a:r>
            <a:endParaRPr lang="en-US" altLang="en-US" dirty="0">
              <a:latin typeface="Calibri" pitchFamily="34" charset="0"/>
            </a:endParaRPr>
          </a:p>
        </p:txBody>
      </p:sp>
      <p:sp>
        <p:nvSpPr>
          <p:cNvPr id="2" name="Content Placeholder 1"/>
          <p:cNvSpPr>
            <a:spLocks noGrp="1"/>
          </p:cNvSpPr>
          <p:nvPr>
            <p:ph idx="1"/>
          </p:nvPr>
        </p:nvSpPr>
        <p:spPr>
          <a:xfrm>
            <a:off x="1797906" y="912140"/>
            <a:ext cx="5620928" cy="469232"/>
          </a:xfrm>
        </p:spPr>
        <p:txBody>
          <a:bodyPr/>
          <a:lstStyle/>
          <a:p>
            <a:pPr marL="457200" indent="-457200">
              <a:buFont typeface="+mj-lt"/>
              <a:buAutoNum type="alphaUcPeriod" startAt="3"/>
            </a:pPr>
            <a:r>
              <a:rPr lang="en-US" altLang="en-US" sz="2800" b="1" dirty="0"/>
              <a:t>The Cycle Forms of Fructose</a:t>
            </a:r>
            <a:endParaRPr lang="en-GB" sz="2800" dirty="0"/>
          </a:p>
        </p:txBody>
      </p:sp>
      <p:pic>
        <p:nvPicPr>
          <p:cNvPr id="6" name="Picture 5" descr="The three structural forms of D-fructose (an acyclic ketone and two cyclic hemiacetals) are shown in equilibrium. The cyclic structures of fructose contain two CH2OH groups bonded to the five-membered ring, one of which is located at the anomeric carbon. For an α anomer, the OH is drawn down and for a β anomer, the OH is drawn up."/>
          <p:cNvPicPr>
            <a:picLocks noChangeAspect="1"/>
          </p:cNvPicPr>
          <p:nvPr/>
        </p:nvPicPr>
        <p:blipFill>
          <a:blip r:embed="rId3"/>
          <a:stretch>
            <a:fillRect/>
          </a:stretch>
        </p:blipFill>
        <p:spPr>
          <a:xfrm>
            <a:off x="744538" y="1391515"/>
            <a:ext cx="7477125" cy="49053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12036"/>
            <a:ext cx="8229600" cy="484745"/>
          </a:xfrm>
        </p:spPr>
        <p:txBody>
          <a:bodyPr/>
          <a:lstStyle/>
          <a:p>
            <a:pPr eaLnBrk="1" hangingPunct="1"/>
            <a:r>
              <a:rPr lang="en-US" altLang="en-US" sz="3200" b="1" dirty="0"/>
              <a:t>20.4	Reduction and Oxidation (1)</a:t>
            </a:r>
            <a:endParaRPr lang="en-US" altLang="en-US" dirty="0">
              <a:latin typeface="Calibri" pitchFamily="34" charset="0"/>
            </a:endParaRPr>
          </a:p>
        </p:txBody>
      </p:sp>
      <p:sp>
        <p:nvSpPr>
          <p:cNvPr id="2" name="Content Placeholder 1"/>
          <p:cNvSpPr>
            <a:spLocks noGrp="1"/>
          </p:cNvSpPr>
          <p:nvPr>
            <p:ph idx="1"/>
          </p:nvPr>
        </p:nvSpPr>
        <p:spPr>
          <a:xfrm>
            <a:off x="590830" y="816121"/>
            <a:ext cx="8095970" cy="479280"/>
          </a:xfrm>
        </p:spPr>
        <p:txBody>
          <a:bodyPr/>
          <a:lstStyle/>
          <a:p>
            <a:pPr marL="457200" indent="-457200">
              <a:buFont typeface="+mj-lt"/>
              <a:buAutoNum type="alphaUcPeriod"/>
            </a:pPr>
            <a:r>
              <a:rPr lang="en-US" altLang="en-US" sz="2800" b="1" dirty="0"/>
              <a:t>Reduction of the Aldehyde Carbonyl Group</a:t>
            </a:r>
            <a:endParaRPr lang="en-GB" sz="2800" dirty="0"/>
          </a:p>
        </p:txBody>
      </p:sp>
      <p:sp>
        <p:nvSpPr>
          <p:cNvPr id="3" name="Content Placeholder 2"/>
          <p:cNvSpPr>
            <a:spLocks noGrp="1"/>
          </p:cNvSpPr>
          <p:nvPr>
            <p:ph sz="quarter" idx="13"/>
          </p:nvPr>
        </p:nvSpPr>
        <p:spPr>
          <a:xfrm>
            <a:off x="1066577" y="1489365"/>
            <a:ext cx="7120074" cy="479281"/>
          </a:xfrm>
        </p:spPr>
        <p:txBody>
          <a:bodyPr/>
          <a:lstStyle/>
          <a:p>
            <a:pPr marL="0" indent="0">
              <a:buNone/>
            </a:pPr>
            <a:r>
              <a:rPr lang="en-US" altLang="en-US" sz="2400" b="1" dirty="0"/>
              <a:t>The carbonyl group of an aldose is </a:t>
            </a:r>
            <a:r>
              <a:rPr lang="en-US" altLang="en-US" sz="2400" b="1" dirty="0">
                <a:solidFill>
                  <a:srgbClr val="3366FF"/>
                </a:solidFill>
              </a:rPr>
              <a:t>reduced</a:t>
            </a:r>
            <a:r>
              <a:rPr lang="en-US" altLang="en-US" sz="2400" b="1" dirty="0">
                <a:solidFill>
                  <a:srgbClr val="3333FF"/>
                </a:solidFill>
              </a:rPr>
              <a:t> </a:t>
            </a:r>
            <a:r>
              <a:rPr lang="en-US" altLang="en-US" sz="2400" b="1" dirty="0"/>
              <a:t>to a </a:t>
            </a:r>
          </a:p>
        </p:txBody>
      </p:sp>
      <p:graphicFrame>
        <p:nvGraphicFramePr>
          <p:cNvPr id="20" name="Object 19">
            <a:extLst>
              <a:ext uri="{FF2B5EF4-FFF2-40B4-BE49-F238E27FC236}">
                <a16:creationId xmlns:a16="http://schemas.microsoft.com/office/drawing/2014/main" id="{5718F9F1-86D7-4C16-BD3C-062F12D3A742}"/>
              </a:ext>
            </a:extLst>
          </p:cNvPr>
          <p:cNvGraphicFramePr>
            <a:graphicFrameLocks noChangeAspect="1"/>
          </p:cNvGraphicFramePr>
          <p:nvPr>
            <p:extLst>
              <p:ext uri="{D42A27DB-BD31-4B8C-83A1-F6EECF244321}">
                <p14:modId xmlns:p14="http://schemas.microsoft.com/office/powerpoint/2010/main" val="3438884750"/>
              </p:ext>
            </p:extLst>
          </p:nvPr>
        </p:nvGraphicFramePr>
        <p:xfrm>
          <a:off x="8186650" y="1589088"/>
          <a:ext cx="304800" cy="266700"/>
        </p:xfrm>
        <a:graphic>
          <a:graphicData uri="http://schemas.openxmlformats.org/presentationml/2006/ole">
            <mc:AlternateContent xmlns:mc="http://schemas.openxmlformats.org/markup-compatibility/2006">
              <mc:Choice xmlns:v="urn:schemas-microsoft-com:vml" Requires="v">
                <p:oleObj spid="_x0000_s8208" name="Equation" r:id="rId4" imgW="304560" imgH="266400" progId="Equation.DSMT4">
                  <p:embed/>
                </p:oleObj>
              </mc:Choice>
              <mc:Fallback>
                <p:oleObj name="Equation" r:id="rId4" imgW="304560" imgH="266400" progId="Equation.DSMT4">
                  <p:embed/>
                  <p:pic>
                    <p:nvPicPr>
                      <p:cNvPr id="0" name=""/>
                      <p:cNvPicPr/>
                      <p:nvPr/>
                    </p:nvPicPr>
                    <p:blipFill>
                      <a:blip r:embed="rId5"/>
                      <a:stretch>
                        <a:fillRect/>
                      </a:stretch>
                    </p:blipFill>
                    <p:spPr>
                      <a:xfrm>
                        <a:off x="8186650" y="1589088"/>
                        <a:ext cx="304800" cy="266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5458A58-8A26-491D-B8AF-7CCB29E8A432}"/>
              </a:ext>
            </a:extLst>
          </p:cNvPr>
          <p:cNvSpPr>
            <a:spLocks noGrp="1"/>
          </p:cNvSpPr>
          <p:nvPr>
            <p:ph sz="quarter" idx="14"/>
          </p:nvPr>
        </p:nvSpPr>
        <p:spPr>
          <a:xfrm>
            <a:off x="1059870" y="1870365"/>
            <a:ext cx="4996380" cy="411311"/>
          </a:xfrm>
        </p:spPr>
        <p:txBody>
          <a:bodyPr/>
          <a:lstStyle/>
          <a:p>
            <a:pPr marL="0" indent="0">
              <a:buNone/>
            </a:pPr>
            <a:r>
              <a:rPr lang="en-US" altLang="en-US" sz="2400" b="1" dirty="0">
                <a:solidFill>
                  <a:prstClr val="black"/>
                </a:solidFill>
              </a:rPr>
              <a:t>alcohol using H</a:t>
            </a:r>
            <a:r>
              <a:rPr lang="en-US" altLang="en-US" sz="2400" b="1" baseline="-25000" dirty="0">
                <a:solidFill>
                  <a:prstClr val="black"/>
                </a:solidFill>
              </a:rPr>
              <a:t>2</a:t>
            </a:r>
            <a:r>
              <a:rPr lang="en-US" altLang="en-US" sz="2400" b="1" dirty="0">
                <a:solidFill>
                  <a:prstClr val="black"/>
                </a:solidFill>
              </a:rPr>
              <a:t> with Pd.</a:t>
            </a:r>
            <a:endParaRPr lang="en-US" dirty="0"/>
          </a:p>
        </p:txBody>
      </p:sp>
      <p:pic>
        <p:nvPicPr>
          <p:cNvPr id="33797" name="Picture 7" descr="Reduction of D-glucose with H2 and Pd yields glucitol, commonly called sorbitol. This reaction is a reduction because the product alcohol has  more CH bonds than the starting aldehy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2428875"/>
            <a:ext cx="7546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11665"/>
            <a:ext cx="8229600" cy="484745"/>
          </a:xfrm>
        </p:spPr>
        <p:txBody>
          <a:bodyPr/>
          <a:lstStyle/>
          <a:p>
            <a:pPr eaLnBrk="1" hangingPunct="1"/>
            <a:r>
              <a:rPr lang="en-US" altLang="en-US" sz="3200" b="1" dirty="0"/>
              <a:t>20.4	Reduction and Oxidation (2)</a:t>
            </a:r>
            <a:endParaRPr lang="en-US" altLang="en-US" dirty="0">
              <a:latin typeface="Calibri" pitchFamily="34" charset="0"/>
            </a:endParaRPr>
          </a:p>
        </p:txBody>
      </p:sp>
      <p:sp>
        <p:nvSpPr>
          <p:cNvPr id="2" name="Content Placeholder 1"/>
          <p:cNvSpPr>
            <a:spLocks noGrp="1"/>
          </p:cNvSpPr>
          <p:nvPr>
            <p:ph idx="1"/>
          </p:nvPr>
        </p:nvSpPr>
        <p:spPr>
          <a:xfrm>
            <a:off x="642899" y="817320"/>
            <a:ext cx="7944593" cy="528027"/>
          </a:xfrm>
        </p:spPr>
        <p:txBody>
          <a:bodyPr/>
          <a:lstStyle/>
          <a:p>
            <a:pPr marL="457200" indent="-457200">
              <a:buFont typeface="+mj-lt"/>
              <a:buAutoNum type="alphaUcPeriod" startAt="2"/>
            </a:pPr>
            <a:r>
              <a:rPr lang="en-US" altLang="en-US" sz="2800" b="1" dirty="0"/>
              <a:t>Oxidation of the Aldehyde Carbonyl Group</a:t>
            </a:r>
            <a:endParaRPr lang="en-GB" sz="2800" dirty="0"/>
          </a:p>
        </p:txBody>
      </p:sp>
      <p:sp>
        <p:nvSpPr>
          <p:cNvPr id="3" name="Content Placeholder 2"/>
          <p:cNvSpPr>
            <a:spLocks noGrp="1"/>
          </p:cNvSpPr>
          <p:nvPr>
            <p:ph sz="quarter" idx="13"/>
          </p:nvPr>
        </p:nvSpPr>
        <p:spPr>
          <a:xfrm>
            <a:off x="1071766" y="1456182"/>
            <a:ext cx="7696200" cy="829818"/>
          </a:xfrm>
        </p:spPr>
        <p:txBody>
          <a:bodyPr/>
          <a:lstStyle/>
          <a:p>
            <a:pPr marL="0" indent="0">
              <a:buNone/>
            </a:pPr>
            <a:r>
              <a:rPr lang="en-US" altLang="en-US" sz="2400" b="1" dirty="0"/>
              <a:t>The aldehyde group is easily </a:t>
            </a:r>
            <a:r>
              <a:rPr lang="en-US" altLang="en-US" sz="2400" b="1" dirty="0">
                <a:solidFill>
                  <a:srgbClr val="3366FF"/>
                </a:solidFill>
              </a:rPr>
              <a:t>oxidized</a:t>
            </a:r>
            <a:r>
              <a:rPr lang="en-US" altLang="en-US" sz="2400" b="1" dirty="0">
                <a:solidFill>
                  <a:srgbClr val="3333FF"/>
                </a:solidFill>
              </a:rPr>
              <a:t> </a:t>
            </a:r>
            <a:r>
              <a:rPr lang="en-US" altLang="en-US" sz="2400" b="1" dirty="0"/>
              <a:t>to a carboxylic acid using </a:t>
            </a:r>
            <a:r>
              <a:rPr lang="en-US" altLang="en-US" sz="2400" b="1" dirty="0">
                <a:solidFill>
                  <a:srgbClr val="3366FF"/>
                </a:solidFill>
              </a:rPr>
              <a:t>Benedict’</a:t>
            </a:r>
            <a:r>
              <a:rPr lang="en-US" altLang="ja-JP" sz="2400" b="1" dirty="0">
                <a:solidFill>
                  <a:srgbClr val="3366FF"/>
                </a:solidFill>
              </a:rPr>
              <a:t>s reagent</a:t>
            </a:r>
            <a:r>
              <a:rPr lang="en-US" altLang="ja-JP" sz="2400" b="1" dirty="0"/>
              <a:t>.</a:t>
            </a:r>
            <a:endParaRPr lang="en-US" altLang="en-US" sz="2400" b="1" dirty="0"/>
          </a:p>
        </p:txBody>
      </p:sp>
      <p:pic>
        <p:nvPicPr>
          <p:cNvPr id="34822" name="Picture 8" descr="D-glucose is oxidized with a Cu2+ reagent called Benedict’s reagent to form gluconic acid. In the process, a characteristic color change occurs as the blue Cu2+ is reduced to Cu+, forming brick-red Cu2O. This reaction is an oxidation because the product carboxylic acid has one more CO bond than the starting aldehy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47395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1062645" y="5413951"/>
            <a:ext cx="7705321" cy="1178578"/>
          </a:xfrm>
        </p:spPr>
        <p:txBody>
          <a:bodyPr/>
          <a:lstStyle/>
          <a:p>
            <a:pPr marL="0" indent="0">
              <a:buNone/>
            </a:pPr>
            <a:r>
              <a:rPr lang="en-US" altLang="en-US" sz="2400" b="1" dirty="0">
                <a:solidFill>
                  <a:srgbClr val="3366FF"/>
                </a:solidFill>
              </a:rPr>
              <a:t>Ketoses cannot be readily oxidized</a:t>
            </a:r>
            <a:r>
              <a:rPr lang="en-US" altLang="en-US" sz="2400" b="1" dirty="0"/>
              <a:t>, but they can undergo a rearrangement in basic environment to form an aldose, which can be oxidized.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64958"/>
            <a:ext cx="8229600" cy="533219"/>
          </a:xfrm>
        </p:spPr>
        <p:txBody>
          <a:bodyPr/>
          <a:lstStyle/>
          <a:p>
            <a:pPr eaLnBrk="1" hangingPunct="1"/>
            <a:r>
              <a:rPr lang="en-US" altLang="en-US" sz="3200" b="1" dirty="0"/>
              <a:t>20.5	Disaccharides (1)</a:t>
            </a:r>
            <a:endParaRPr lang="en-US" altLang="en-US" dirty="0">
              <a:latin typeface="Calibri" pitchFamily="34" charset="0"/>
            </a:endParaRPr>
          </a:p>
        </p:txBody>
      </p:sp>
      <p:sp>
        <p:nvSpPr>
          <p:cNvPr id="2" name="Content Placeholder 1"/>
          <p:cNvSpPr>
            <a:spLocks noGrp="1"/>
          </p:cNvSpPr>
          <p:nvPr>
            <p:ph idx="1"/>
          </p:nvPr>
        </p:nvSpPr>
        <p:spPr>
          <a:xfrm>
            <a:off x="863309" y="1362029"/>
            <a:ext cx="8204491" cy="469232"/>
          </a:xfrm>
        </p:spPr>
        <p:txBody>
          <a:bodyPr/>
          <a:lstStyle/>
          <a:p>
            <a:pPr marL="0" indent="0">
              <a:buNone/>
            </a:pPr>
            <a:r>
              <a:rPr lang="en-US" altLang="en-US" sz="2400" b="1" dirty="0">
                <a:solidFill>
                  <a:srgbClr val="3366FF"/>
                </a:solidFill>
              </a:rPr>
              <a:t>Disaccharides </a:t>
            </a:r>
            <a:r>
              <a:rPr lang="en-US" altLang="en-US" sz="2400" b="1" dirty="0"/>
              <a:t>are composed of two </a:t>
            </a:r>
            <a:r>
              <a:rPr lang="en-US" altLang="en-US" sz="2400" b="1" dirty="0" err="1"/>
              <a:t>monosaccharides</a:t>
            </a:r>
            <a:r>
              <a:rPr lang="en-US" altLang="en-US" sz="2400" b="1" dirty="0"/>
              <a:t>.</a:t>
            </a:r>
          </a:p>
        </p:txBody>
      </p:sp>
      <p:sp>
        <p:nvSpPr>
          <p:cNvPr id="3" name="Content Placeholder 2"/>
          <p:cNvSpPr>
            <a:spLocks noGrp="1"/>
          </p:cNvSpPr>
          <p:nvPr>
            <p:ph sz="quarter" idx="13"/>
          </p:nvPr>
        </p:nvSpPr>
        <p:spPr>
          <a:xfrm>
            <a:off x="837975" y="2368902"/>
            <a:ext cx="8063570" cy="436643"/>
          </a:xfrm>
        </p:spPr>
        <p:txBody>
          <a:bodyPr/>
          <a:lstStyle/>
          <a:p>
            <a:pPr marL="0" indent="0">
              <a:buNone/>
            </a:pPr>
            <a:r>
              <a:rPr lang="en-US" altLang="en-US" sz="2400" b="1" dirty="0"/>
              <a:t>They link together by forming an </a:t>
            </a:r>
            <a:r>
              <a:rPr lang="en-US" altLang="en-US" sz="2400" b="1" dirty="0" err="1">
                <a:solidFill>
                  <a:srgbClr val="3366FF"/>
                </a:solidFill>
              </a:rPr>
              <a:t>acetal</a:t>
            </a:r>
            <a:r>
              <a:rPr lang="en-US" altLang="en-US" sz="2400" b="1" dirty="0">
                <a:solidFill>
                  <a:srgbClr val="3366FF"/>
                </a:solidFill>
              </a:rPr>
              <a:t> </a:t>
            </a:r>
            <a:r>
              <a:rPr lang="en-US" altLang="en-US" sz="2400" b="1" dirty="0"/>
              <a:t>(Section 16.8):</a:t>
            </a:r>
            <a:endParaRPr lang="en-GB" sz="2400" dirty="0"/>
          </a:p>
        </p:txBody>
      </p:sp>
      <p:pic>
        <p:nvPicPr>
          <p:cNvPr id="35846" name="Picture 9" descr="The reaction of a hemiacetal with an alcohol forms an acetal. The acetal compounds contain two alkoxy groups (OR groups) bonded to the same carb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3962400"/>
            <a:ext cx="74120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2716"/>
            <a:ext cx="8229600" cy="709714"/>
          </a:xfrm>
        </p:spPr>
        <p:txBody>
          <a:bodyPr/>
          <a:lstStyle/>
          <a:p>
            <a:pPr eaLnBrk="1" hangingPunct="1"/>
            <a:r>
              <a:rPr lang="en-US" altLang="en-US" sz="3200" b="1" dirty="0"/>
              <a:t>20.5	Disaccharides (2)</a:t>
            </a:r>
            <a:endParaRPr lang="en-US" altLang="en-US" dirty="0">
              <a:latin typeface="Calibri" pitchFamily="34" charset="0"/>
            </a:endParaRPr>
          </a:p>
        </p:txBody>
      </p:sp>
      <p:sp>
        <p:nvSpPr>
          <p:cNvPr id="2" name="Content Placeholder 1"/>
          <p:cNvSpPr>
            <a:spLocks noGrp="1"/>
          </p:cNvSpPr>
          <p:nvPr>
            <p:ph idx="1"/>
          </p:nvPr>
        </p:nvSpPr>
        <p:spPr>
          <a:xfrm>
            <a:off x="1074094" y="1371579"/>
            <a:ext cx="6774506" cy="1143021"/>
          </a:xfrm>
        </p:spPr>
        <p:txBody>
          <a:bodyPr/>
          <a:lstStyle/>
          <a:p>
            <a:pPr marL="0" indent="0">
              <a:buNone/>
            </a:pPr>
            <a:r>
              <a:rPr lang="en-US" altLang="en-US" sz="2400" b="1" dirty="0"/>
              <a:t>When this reaction occurs between two monosaccharides, the bond that joins them together is called a </a:t>
            </a:r>
            <a:r>
              <a:rPr lang="en-US" altLang="en-US" sz="2400" b="1" dirty="0" err="1">
                <a:solidFill>
                  <a:srgbClr val="3366FF"/>
                </a:solidFill>
              </a:rPr>
              <a:t>glycosidic</a:t>
            </a:r>
            <a:r>
              <a:rPr lang="en-US" altLang="en-US" sz="2400" b="1" dirty="0">
                <a:solidFill>
                  <a:srgbClr val="3366FF"/>
                </a:solidFill>
              </a:rPr>
              <a:t> linkage</a:t>
            </a:r>
            <a:r>
              <a:rPr lang="en-US" altLang="en-US" sz="2400" b="1" dirty="0"/>
              <a:t>.</a:t>
            </a:r>
          </a:p>
        </p:txBody>
      </p:sp>
      <p:pic>
        <p:nvPicPr>
          <p:cNvPr id="36869" name="Picture 8" descr="A disaccharide results when a hemiacetal of one monosaccharide reacts with a hydroxyl group of a second monosaccharide to form an acetal. The new CO bond that joins the two rings together is called a glycosidic link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8534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34168"/>
            <a:ext cx="8229600" cy="586541"/>
          </a:xfrm>
        </p:spPr>
        <p:txBody>
          <a:bodyPr/>
          <a:lstStyle/>
          <a:p>
            <a:pPr eaLnBrk="1" hangingPunct="1"/>
            <a:r>
              <a:rPr lang="en-US" altLang="en-US" sz="3200" b="1" dirty="0"/>
              <a:t>20.5	Disaccharides (3)</a:t>
            </a:r>
            <a:endParaRPr lang="en-US" altLang="en-US" dirty="0">
              <a:latin typeface="Calibri" pitchFamily="34" charset="0"/>
            </a:endParaRPr>
          </a:p>
        </p:txBody>
      </p:sp>
      <p:sp>
        <p:nvSpPr>
          <p:cNvPr id="2" name="Content Placeholder 1"/>
          <p:cNvSpPr>
            <a:spLocks noGrp="1"/>
          </p:cNvSpPr>
          <p:nvPr>
            <p:ph idx="1"/>
          </p:nvPr>
        </p:nvSpPr>
        <p:spPr>
          <a:xfrm>
            <a:off x="1063449" y="1091382"/>
            <a:ext cx="7315201" cy="914400"/>
          </a:xfrm>
        </p:spPr>
        <p:txBody>
          <a:bodyPr/>
          <a:lstStyle/>
          <a:p>
            <a:pPr marL="0" indent="0">
              <a:buNone/>
            </a:pPr>
            <a:r>
              <a:rPr lang="en-US" altLang="en-US" sz="2400" b="1" dirty="0"/>
              <a:t>The </a:t>
            </a:r>
            <a:r>
              <a:rPr lang="en-US" altLang="en-US" sz="2400" b="1" dirty="0" err="1">
                <a:solidFill>
                  <a:srgbClr val="3366FF"/>
                </a:solidFill>
              </a:rPr>
              <a:t>glycosidic</a:t>
            </a:r>
            <a:r>
              <a:rPr lang="en-US" altLang="en-US" sz="2400" b="1" dirty="0">
                <a:solidFill>
                  <a:srgbClr val="3366FF"/>
                </a:solidFill>
              </a:rPr>
              <a:t> linkage </a:t>
            </a:r>
            <a:r>
              <a:rPr lang="en-US" altLang="en-US" sz="2400" b="1" dirty="0"/>
              <a:t>joining the two rings can be alpha </a:t>
            </a:r>
          </a:p>
        </p:txBody>
      </p:sp>
      <p:graphicFrame>
        <p:nvGraphicFramePr>
          <p:cNvPr id="17" name="Object 16">
            <a:extLst>
              <a:ext uri="{FF2B5EF4-FFF2-40B4-BE49-F238E27FC236}">
                <a16:creationId xmlns:a16="http://schemas.microsoft.com/office/drawing/2014/main" id="{E306B639-7789-4F67-9856-CE959569DB12}"/>
              </a:ext>
            </a:extLst>
          </p:cNvPr>
          <p:cNvGraphicFramePr>
            <a:graphicFrameLocks noChangeAspect="1"/>
          </p:cNvGraphicFramePr>
          <p:nvPr>
            <p:extLst>
              <p:ext uri="{D42A27DB-BD31-4B8C-83A1-F6EECF244321}">
                <p14:modId xmlns:p14="http://schemas.microsoft.com/office/powerpoint/2010/main" val="1631122663"/>
              </p:ext>
            </p:extLst>
          </p:nvPr>
        </p:nvGraphicFramePr>
        <p:xfrm>
          <a:off x="2452255" y="1513610"/>
          <a:ext cx="457200" cy="419100"/>
        </p:xfrm>
        <a:graphic>
          <a:graphicData uri="http://schemas.openxmlformats.org/presentationml/2006/ole">
            <mc:AlternateContent xmlns:mc="http://schemas.openxmlformats.org/markup-compatibility/2006">
              <mc:Choice xmlns:v="urn:schemas-microsoft-com:vml" Requires="v">
                <p:oleObj spid="_x0000_s2176" name="Equation" r:id="rId4" imgW="457200" imgH="419040" progId="Equation.DSMT4">
                  <p:embed/>
                </p:oleObj>
              </mc:Choice>
              <mc:Fallback>
                <p:oleObj name="Equation" r:id="rId4" imgW="457200" imgH="419040" progId="Equation.DSMT4">
                  <p:embed/>
                  <p:pic>
                    <p:nvPicPr>
                      <p:cNvPr id="0" name=""/>
                      <p:cNvPicPr/>
                      <p:nvPr/>
                    </p:nvPicPr>
                    <p:blipFill>
                      <a:blip r:embed="rId5"/>
                      <a:stretch>
                        <a:fillRect/>
                      </a:stretch>
                    </p:blipFill>
                    <p:spPr>
                      <a:xfrm>
                        <a:off x="2452255" y="1513610"/>
                        <a:ext cx="457200" cy="419100"/>
                      </a:xfrm>
                      <a:prstGeom prst="rect">
                        <a:avLst/>
                      </a:prstGeom>
                    </p:spPr>
                  </p:pic>
                </p:oleObj>
              </mc:Fallback>
            </mc:AlternateContent>
          </a:graphicData>
        </a:graphic>
      </p:graphicFrame>
      <p:sp>
        <p:nvSpPr>
          <p:cNvPr id="20" name="Text Placeholder 16">
            <a:extLst>
              <a:ext uri="{FF2B5EF4-FFF2-40B4-BE49-F238E27FC236}">
                <a16:creationId xmlns:a16="http://schemas.microsoft.com/office/drawing/2014/main" id="{031F6929-D1B0-49A9-A30B-9FF7F3EE3D95}"/>
              </a:ext>
            </a:extLst>
          </p:cNvPr>
          <p:cNvSpPr>
            <a:spLocks noGrp="1"/>
          </p:cNvSpPr>
          <p:nvPr>
            <p:ph type="body" sz="quarter" idx="19"/>
          </p:nvPr>
        </p:nvSpPr>
        <p:spPr>
          <a:xfrm>
            <a:off x="2870780" y="1461944"/>
            <a:ext cx="1371600" cy="304511"/>
          </a:xfrm>
        </p:spPr>
        <p:txBody>
          <a:bodyPr/>
          <a:lstStyle/>
          <a:p>
            <a:pPr marL="0" lvl="0" indent="0">
              <a:buNone/>
            </a:pPr>
            <a:r>
              <a:rPr lang="en-US" altLang="en-US" sz="2400" b="1" dirty="0">
                <a:solidFill>
                  <a:prstClr val="black"/>
                </a:solidFill>
              </a:rPr>
              <a:t>or beta </a:t>
            </a:r>
            <a:endParaRPr lang="en-US" dirty="0"/>
          </a:p>
        </p:txBody>
      </p:sp>
      <p:graphicFrame>
        <p:nvGraphicFramePr>
          <p:cNvPr id="18" name="Object 17">
            <a:extLst>
              <a:ext uri="{FF2B5EF4-FFF2-40B4-BE49-F238E27FC236}">
                <a16:creationId xmlns:a16="http://schemas.microsoft.com/office/drawing/2014/main" id="{DDB038F4-C18F-4C10-9CA2-4D610AF9BA6B}"/>
              </a:ext>
            </a:extLst>
          </p:cNvPr>
          <p:cNvGraphicFramePr>
            <a:graphicFrameLocks noChangeAspect="1"/>
          </p:cNvGraphicFramePr>
          <p:nvPr>
            <p:extLst>
              <p:ext uri="{D42A27DB-BD31-4B8C-83A1-F6EECF244321}">
                <p14:modId xmlns:p14="http://schemas.microsoft.com/office/powerpoint/2010/main" val="578557100"/>
              </p:ext>
            </p:extLst>
          </p:nvPr>
        </p:nvGraphicFramePr>
        <p:xfrm>
          <a:off x="4000500" y="1520825"/>
          <a:ext cx="546100" cy="419100"/>
        </p:xfrm>
        <a:graphic>
          <a:graphicData uri="http://schemas.openxmlformats.org/presentationml/2006/ole">
            <mc:AlternateContent xmlns:mc="http://schemas.openxmlformats.org/markup-compatibility/2006">
              <mc:Choice xmlns:v="urn:schemas-microsoft-com:vml" Requires="v">
                <p:oleObj spid="_x0000_s2177" name="Equation" r:id="rId6" imgW="545760" imgH="419040" progId="Equation.DSMT4">
                  <p:embed/>
                </p:oleObj>
              </mc:Choice>
              <mc:Fallback>
                <p:oleObj name="Equation" r:id="rId6" imgW="545760" imgH="419040" progId="Equation.DSMT4">
                  <p:embed/>
                  <p:pic>
                    <p:nvPicPr>
                      <p:cNvPr id="0" name=""/>
                      <p:cNvPicPr/>
                      <p:nvPr/>
                    </p:nvPicPr>
                    <p:blipFill>
                      <a:blip r:embed="rId7"/>
                      <a:stretch>
                        <a:fillRect/>
                      </a:stretch>
                    </p:blipFill>
                    <p:spPr>
                      <a:xfrm>
                        <a:off x="4000500" y="1520825"/>
                        <a:ext cx="546100" cy="419100"/>
                      </a:xfrm>
                      <a:prstGeom prst="rect">
                        <a:avLst/>
                      </a:prstGeom>
                    </p:spPr>
                  </p:pic>
                </p:oleObj>
              </mc:Fallback>
            </mc:AlternateContent>
          </a:graphicData>
        </a:graphic>
      </p:graphicFrame>
      <p:sp>
        <p:nvSpPr>
          <p:cNvPr id="3" name="Content Placeholder 2"/>
          <p:cNvSpPr>
            <a:spLocks noGrp="1"/>
          </p:cNvSpPr>
          <p:nvPr>
            <p:ph sz="quarter" idx="13"/>
          </p:nvPr>
        </p:nvSpPr>
        <p:spPr>
          <a:xfrm>
            <a:off x="1066800" y="2048576"/>
            <a:ext cx="3753855" cy="502050"/>
          </a:xfrm>
        </p:spPr>
        <p:txBody>
          <a:bodyPr/>
          <a:lstStyle/>
          <a:p>
            <a:pPr marL="0" indent="0">
              <a:buNone/>
            </a:pPr>
            <a:r>
              <a:rPr lang="en-US" altLang="en-US" sz="2400" b="1" dirty="0"/>
              <a:t>If the bond is </a:t>
            </a:r>
            <a:r>
              <a:rPr lang="en-US" altLang="en-US" sz="2400" b="1" dirty="0">
                <a:solidFill>
                  <a:srgbClr val="3366FF"/>
                </a:solidFill>
              </a:rPr>
              <a:t>alpha </a:t>
            </a:r>
            <a:endParaRPr lang="en-US" altLang="en-US" sz="2400" b="1" dirty="0"/>
          </a:p>
        </p:txBody>
      </p:sp>
      <p:graphicFrame>
        <p:nvGraphicFramePr>
          <p:cNvPr id="21" name="Object 20">
            <a:extLst>
              <a:ext uri="{FF2B5EF4-FFF2-40B4-BE49-F238E27FC236}">
                <a16:creationId xmlns:a16="http://schemas.microsoft.com/office/drawing/2014/main" id="{A02DBA6C-5AA2-4BAF-8BBC-E778B36B656C}"/>
              </a:ext>
            </a:extLst>
          </p:cNvPr>
          <p:cNvGraphicFramePr>
            <a:graphicFrameLocks noChangeAspect="1"/>
          </p:cNvGraphicFramePr>
          <p:nvPr>
            <p:extLst>
              <p:ext uri="{D42A27DB-BD31-4B8C-83A1-F6EECF244321}">
                <p14:modId xmlns:p14="http://schemas.microsoft.com/office/powerpoint/2010/main" val="4133541998"/>
              </p:ext>
            </p:extLst>
          </p:nvPr>
        </p:nvGraphicFramePr>
        <p:xfrm>
          <a:off x="3932238" y="2084388"/>
          <a:ext cx="571500" cy="419100"/>
        </p:xfrm>
        <a:graphic>
          <a:graphicData uri="http://schemas.openxmlformats.org/presentationml/2006/ole">
            <mc:AlternateContent xmlns:mc="http://schemas.openxmlformats.org/markup-compatibility/2006">
              <mc:Choice xmlns:v="urn:schemas-microsoft-com:vml" Requires="v">
                <p:oleObj spid="_x0000_s2178" name="Equation" r:id="rId8" imgW="571320" imgH="419040" progId="Equation.DSMT4">
                  <p:embed/>
                </p:oleObj>
              </mc:Choice>
              <mc:Fallback>
                <p:oleObj name="Equation" r:id="rId8" imgW="571320" imgH="419040" progId="Equation.DSMT4">
                  <p:embed/>
                  <p:pic>
                    <p:nvPicPr>
                      <p:cNvPr id="0" name=""/>
                      <p:cNvPicPr/>
                      <p:nvPr/>
                    </p:nvPicPr>
                    <p:blipFill>
                      <a:blip r:embed="rId9"/>
                      <a:stretch>
                        <a:fillRect/>
                      </a:stretch>
                    </p:blipFill>
                    <p:spPr>
                      <a:xfrm>
                        <a:off x="3932238" y="2084388"/>
                        <a:ext cx="571500" cy="419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57793BF-1BE3-4AF8-8D42-9B01946F08E0}"/>
              </a:ext>
            </a:extLst>
          </p:cNvPr>
          <p:cNvSpPr>
            <a:spLocks noGrp="1"/>
          </p:cNvSpPr>
          <p:nvPr>
            <p:ph sz="quarter" idx="14"/>
          </p:nvPr>
        </p:nvSpPr>
        <p:spPr>
          <a:xfrm>
            <a:off x="4500327" y="2050523"/>
            <a:ext cx="3753855" cy="411311"/>
          </a:xfrm>
        </p:spPr>
        <p:txBody>
          <a:bodyPr/>
          <a:lstStyle/>
          <a:p>
            <a:pPr marL="0" indent="0">
              <a:buNone/>
            </a:pPr>
            <a:r>
              <a:rPr lang="en-US" altLang="en-US" sz="2400" b="1" dirty="0">
                <a:solidFill>
                  <a:prstClr val="black"/>
                </a:solidFill>
              </a:rPr>
              <a:t>the </a:t>
            </a:r>
            <a:r>
              <a:rPr lang="en-US" altLang="en-US" sz="2400" b="1" dirty="0" err="1">
                <a:solidFill>
                  <a:prstClr val="black"/>
                </a:solidFill>
              </a:rPr>
              <a:t>glysodisidic</a:t>
            </a:r>
            <a:r>
              <a:rPr lang="en-US" altLang="en-US" sz="2400" b="1" dirty="0">
                <a:solidFill>
                  <a:prstClr val="black"/>
                </a:solidFill>
              </a:rPr>
              <a:t> bonds</a:t>
            </a:r>
            <a:endParaRPr lang="en-US" dirty="0"/>
          </a:p>
        </p:txBody>
      </p:sp>
      <p:sp>
        <p:nvSpPr>
          <p:cNvPr id="16" name="Content Placeholder 15">
            <a:extLst>
              <a:ext uri="{FF2B5EF4-FFF2-40B4-BE49-F238E27FC236}">
                <a16:creationId xmlns:a16="http://schemas.microsoft.com/office/drawing/2014/main" id="{D3CA86DB-3629-44E6-9B9C-D97BB16ED009}"/>
              </a:ext>
            </a:extLst>
          </p:cNvPr>
          <p:cNvSpPr>
            <a:spLocks noGrp="1"/>
          </p:cNvSpPr>
          <p:nvPr>
            <p:ph sz="quarter" idx="15"/>
          </p:nvPr>
        </p:nvSpPr>
        <p:spPr>
          <a:xfrm>
            <a:off x="1063449" y="2417910"/>
            <a:ext cx="2289351" cy="502050"/>
          </a:xfrm>
        </p:spPr>
        <p:txBody>
          <a:bodyPr/>
          <a:lstStyle/>
          <a:p>
            <a:pPr marL="0" indent="0">
              <a:buNone/>
            </a:pPr>
            <a:r>
              <a:rPr lang="en-US" altLang="en-US" sz="2400" b="1" dirty="0">
                <a:solidFill>
                  <a:prstClr val="black"/>
                </a:solidFill>
              </a:rPr>
              <a:t>points </a:t>
            </a:r>
            <a:r>
              <a:rPr lang="en-US" altLang="en-US" sz="2400" b="1" dirty="0">
                <a:solidFill>
                  <a:srgbClr val="3366FF"/>
                </a:solidFill>
              </a:rPr>
              <a:t>down</a:t>
            </a:r>
            <a:r>
              <a:rPr lang="en-US" altLang="en-US" sz="2400" b="1" dirty="0">
                <a:solidFill>
                  <a:prstClr val="black"/>
                </a:solidFill>
              </a:rPr>
              <a:t>.</a:t>
            </a:r>
            <a:endParaRPr lang="en-US" dirty="0"/>
          </a:p>
        </p:txBody>
      </p:sp>
      <p:pic>
        <p:nvPicPr>
          <p:cNvPr id="37894" name="Picture 8" descr="The glycosidic linkage that joins the two monosaccharides in a disaccharide can be oriented in two different ways. An α glycoside has the glycosidic linkage oriented down, below the plane of the ring that contains the acetal joining the monosaccharides. Disaccharide has a 1 4-α-glycosidic linkage because the glycoside bond is oriented down and joins C1 of one ring to C4 of the oth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5688" y="2971800"/>
            <a:ext cx="44434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 y="275748"/>
            <a:ext cx="9052560" cy="709714"/>
          </a:xfrm>
        </p:spPr>
        <p:txBody>
          <a:bodyPr/>
          <a:lstStyle/>
          <a:p>
            <a:pPr eaLnBrk="1" hangingPunct="1"/>
            <a:r>
              <a:rPr lang="en-US" altLang="en-US" sz="3200" b="1" dirty="0"/>
              <a:t>20.5	Disaccharides (4)</a:t>
            </a:r>
            <a:endParaRPr lang="en-US" altLang="en-US" dirty="0">
              <a:latin typeface="Calibri" pitchFamily="34" charset="0"/>
            </a:endParaRPr>
          </a:p>
        </p:txBody>
      </p:sp>
      <p:sp>
        <p:nvSpPr>
          <p:cNvPr id="2" name="Content Placeholder 1"/>
          <p:cNvSpPr>
            <a:spLocks noGrp="1"/>
          </p:cNvSpPr>
          <p:nvPr>
            <p:ph idx="1"/>
          </p:nvPr>
        </p:nvSpPr>
        <p:spPr>
          <a:xfrm>
            <a:off x="1075292" y="1089817"/>
            <a:ext cx="2963308" cy="419100"/>
          </a:xfrm>
        </p:spPr>
        <p:txBody>
          <a:bodyPr/>
          <a:lstStyle/>
          <a:p>
            <a:pPr marL="0" indent="0">
              <a:buNone/>
            </a:pPr>
            <a:r>
              <a:rPr lang="en-US" altLang="en-US" sz="2400" b="1" dirty="0"/>
              <a:t>If the bond is </a:t>
            </a:r>
            <a:r>
              <a:rPr lang="en-US" altLang="en-US" sz="2400" b="1" dirty="0">
                <a:solidFill>
                  <a:srgbClr val="3366FF"/>
                </a:solidFill>
              </a:rPr>
              <a:t>beta </a:t>
            </a:r>
            <a:endParaRPr lang="en-US" altLang="en-US" sz="2400" b="1" dirty="0"/>
          </a:p>
        </p:txBody>
      </p:sp>
      <p:graphicFrame>
        <p:nvGraphicFramePr>
          <p:cNvPr id="21" name="Object 20">
            <a:extLst>
              <a:ext uri="{FF2B5EF4-FFF2-40B4-BE49-F238E27FC236}">
                <a16:creationId xmlns:a16="http://schemas.microsoft.com/office/drawing/2014/main" id="{D4BA75F5-854C-4463-B390-D51273C424A7}"/>
              </a:ext>
            </a:extLst>
          </p:cNvPr>
          <p:cNvGraphicFramePr>
            <a:graphicFrameLocks noChangeAspect="1"/>
          </p:cNvGraphicFramePr>
          <p:nvPr>
            <p:extLst>
              <p:ext uri="{D42A27DB-BD31-4B8C-83A1-F6EECF244321}">
                <p14:modId xmlns:p14="http://schemas.microsoft.com/office/powerpoint/2010/main" val="3379778375"/>
              </p:ext>
            </p:extLst>
          </p:nvPr>
        </p:nvGraphicFramePr>
        <p:xfrm>
          <a:off x="3828825" y="1131888"/>
          <a:ext cx="558800" cy="419100"/>
        </p:xfrm>
        <a:graphic>
          <a:graphicData uri="http://schemas.openxmlformats.org/presentationml/2006/ole">
            <mc:AlternateContent xmlns:mc="http://schemas.openxmlformats.org/markup-compatibility/2006">
              <mc:Choice xmlns:v="urn:schemas-microsoft-com:vml" Requires="v">
                <p:oleObj spid="_x0000_s3117" name="Equation" r:id="rId4" imgW="558720" imgH="419040" progId="Equation.DSMT4">
                  <p:embed/>
                </p:oleObj>
              </mc:Choice>
              <mc:Fallback>
                <p:oleObj name="Equation" r:id="rId4" imgW="558720" imgH="419040" progId="Equation.DSMT4">
                  <p:embed/>
                  <p:pic>
                    <p:nvPicPr>
                      <p:cNvPr id="0" name=""/>
                      <p:cNvPicPr/>
                      <p:nvPr/>
                    </p:nvPicPr>
                    <p:blipFill>
                      <a:blip r:embed="rId5"/>
                      <a:stretch>
                        <a:fillRect/>
                      </a:stretch>
                    </p:blipFill>
                    <p:spPr>
                      <a:xfrm>
                        <a:off x="3828825" y="1131888"/>
                        <a:ext cx="558800" cy="4191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12C0AAA-CA2D-4D03-B62C-3E4B00BA15BA}"/>
              </a:ext>
            </a:extLst>
          </p:cNvPr>
          <p:cNvSpPr>
            <a:spLocks noGrp="1"/>
          </p:cNvSpPr>
          <p:nvPr>
            <p:ph sz="quarter" idx="13"/>
          </p:nvPr>
        </p:nvSpPr>
        <p:spPr>
          <a:xfrm>
            <a:off x="4280390" y="1119888"/>
            <a:ext cx="3700463" cy="457200"/>
          </a:xfrm>
        </p:spPr>
        <p:txBody>
          <a:bodyPr/>
          <a:lstStyle/>
          <a:p>
            <a:pPr marL="0" indent="0">
              <a:buNone/>
            </a:pPr>
            <a:r>
              <a:rPr lang="en-US" altLang="en-US" sz="2400" b="1" dirty="0">
                <a:solidFill>
                  <a:prstClr val="black"/>
                </a:solidFill>
              </a:rPr>
              <a:t> the </a:t>
            </a:r>
            <a:r>
              <a:rPr lang="en-US" altLang="en-US" sz="2400" b="1" dirty="0" err="1">
                <a:solidFill>
                  <a:prstClr val="black"/>
                </a:solidFill>
              </a:rPr>
              <a:t>glysodisidic</a:t>
            </a:r>
            <a:r>
              <a:rPr lang="en-US" altLang="en-US" sz="2400" b="1" dirty="0">
                <a:solidFill>
                  <a:prstClr val="black"/>
                </a:solidFill>
              </a:rPr>
              <a:t> bonds</a:t>
            </a:r>
            <a:endParaRPr lang="en-US" dirty="0"/>
          </a:p>
        </p:txBody>
      </p:sp>
      <p:sp>
        <p:nvSpPr>
          <p:cNvPr id="18" name="Content Placeholder 17">
            <a:extLst>
              <a:ext uri="{FF2B5EF4-FFF2-40B4-BE49-F238E27FC236}">
                <a16:creationId xmlns:a16="http://schemas.microsoft.com/office/drawing/2014/main" id="{E524E83A-8DA7-44CE-935E-74AFD612DF42}"/>
              </a:ext>
            </a:extLst>
          </p:cNvPr>
          <p:cNvSpPr>
            <a:spLocks noGrp="1"/>
          </p:cNvSpPr>
          <p:nvPr>
            <p:ph sz="quarter" idx="14"/>
          </p:nvPr>
        </p:nvSpPr>
        <p:spPr>
          <a:xfrm>
            <a:off x="1075292" y="1470371"/>
            <a:ext cx="1828800" cy="381000"/>
          </a:xfrm>
        </p:spPr>
        <p:txBody>
          <a:bodyPr/>
          <a:lstStyle/>
          <a:p>
            <a:pPr marL="0" indent="0">
              <a:buNone/>
            </a:pPr>
            <a:r>
              <a:rPr lang="en-US" altLang="en-US" sz="2400" b="1" dirty="0">
                <a:solidFill>
                  <a:prstClr val="black"/>
                </a:solidFill>
              </a:rPr>
              <a:t>points </a:t>
            </a:r>
            <a:r>
              <a:rPr lang="en-US" altLang="en-US" sz="2400" b="1" dirty="0">
                <a:solidFill>
                  <a:srgbClr val="3366FF"/>
                </a:solidFill>
              </a:rPr>
              <a:t>up</a:t>
            </a:r>
            <a:r>
              <a:rPr lang="en-US" altLang="en-US" sz="2400" b="1" dirty="0">
                <a:solidFill>
                  <a:prstClr val="black"/>
                </a:solidFill>
              </a:rPr>
              <a:t>.</a:t>
            </a:r>
            <a:endParaRPr lang="en-US" dirty="0"/>
          </a:p>
        </p:txBody>
      </p:sp>
      <p:pic>
        <p:nvPicPr>
          <p:cNvPr id="38917" name="Picture 8" descr="A β glycoside has the glycosidic linkage oriented up, above the plane of the ring that contains the acetal joining the monosaccharides. Disaccharide has a 1-4-β-glycosidic linkage because the glycoside bond is oriented up and joins C1 of one ring to C4 of the ot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905000"/>
            <a:ext cx="370046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2716"/>
            <a:ext cx="8229600" cy="709714"/>
          </a:xfrm>
        </p:spPr>
        <p:txBody>
          <a:bodyPr/>
          <a:lstStyle/>
          <a:p>
            <a:pPr eaLnBrk="1" hangingPunct="1"/>
            <a:r>
              <a:rPr lang="en-US" altLang="en-US" sz="3200" b="1" dirty="0"/>
              <a:t>20.5	Disaccharides (5)</a:t>
            </a:r>
            <a:endParaRPr lang="en-US" altLang="en-US" dirty="0">
              <a:latin typeface="Calibri" pitchFamily="34" charset="0"/>
            </a:endParaRPr>
          </a:p>
        </p:txBody>
      </p:sp>
      <p:sp>
        <p:nvSpPr>
          <p:cNvPr id="2" name="Content Placeholder 1"/>
          <p:cNvSpPr>
            <a:spLocks noGrp="1"/>
          </p:cNvSpPr>
          <p:nvPr>
            <p:ph idx="1"/>
          </p:nvPr>
        </p:nvSpPr>
        <p:spPr>
          <a:xfrm>
            <a:off x="997423" y="1057694"/>
            <a:ext cx="7114027" cy="743876"/>
          </a:xfrm>
        </p:spPr>
        <p:txBody>
          <a:bodyPr/>
          <a:lstStyle/>
          <a:p>
            <a:pPr marL="0" indent="0">
              <a:buNone/>
            </a:pPr>
            <a:r>
              <a:rPr lang="en-US" altLang="en-US" sz="2400" b="1" dirty="0">
                <a:solidFill>
                  <a:srgbClr val="3366FF"/>
                </a:solidFill>
              </a:rPr>
              <a:t>Hydrolysis cleaves the C—O </a:t>
            </a:r>
            <a:r>
              <a:rPr lang="en-US" altLang="en-US" sz="2400" b="1" dirty="0" err="1">
                <a:solidFill>
                  <a:srgbClr val="3366FF"/>
                </a:solidFill>
              </a:rPr>
              <a:t>glycosidic</a:t>
            </a:r>
            <a:r>
              <a:rPr lang="en-US" altLang="en-US" sz="2400" b="1" dirty="0">
                <a:solidFill>
                  <a:srgbClr val="3366FF"/>
                </a:solidFill>
              </a:rPr>
              <a:t> linkage</a:t>
            </a:r>
            <a:r>
              <a:rPr lang="en-US" altLang="en-US" sz="2400" b="1" dirty="0"/>
              <a:t> and forms two </a:t>
            </a:r>
            <a:r>
              <a:rPr lang="en-US" altLang="en-US" sz="2400" b="1" dirty="0" err="1"/>
              <a:t>monosaccharides</a:t>
            </a:r>
            <a:r>
              <a:rPr lang="en-US" altLang="en-US" sz="2400" b="1" dirty="0"/>
              <a:t>.</a:t>
            </a:r>
          </a:p>
        </p:txBody>
      </p:sp>
      <p:sp>
        <p:nvSpPr>
          <p:cNvPr id="3" name="Content Placeholder 2"/>
          <p:cNvSpPr>
            <a:spLocks noGrp="1"/>
          </p:cNvSpPr>
          <p:nvPr>
            <p:ph sz="quarter" idx="13"/>
          </p:nvPr>
        </p:nvSpPr>
        <p:spPr>
          <a:xfrm>
            <a:off x="1024545" y="2129721"/>
            <a:ext cx="7496000" cy="461080"/>
          </a:xfrm>
        </p:spPr>
        <p:txBody>
          <a:bodyPr/>
          <a:lstStyle/>
          <a:p>
            <a:pPr marL="0" indent="0">
              <a:buNone/>
            </a:pPr>
            <a:r>
              <a:rPr lang="en-US" altLang="en-US" sz="2400" b="1" dirty="0"/>
              <a:t>Hydrolysis of </a:t>
            </a:r>
            <a:r>
              <a:rPr lang="en-US" altLang="en-US" sz="2400" b="1" dirty="0">
                <a:solidFill>
                  <a:srgbClr val="3366FF"/>
                </a:solidFill>
              </a:rPr>
              <a:t>maltose</a:t>
            </a:r>
            <a:r>
              <a:rPr lang="en-US" altLang="en-US" sz="2400" b="1" dirty="0">
                <a:solidFill>
                  <a:srgbClr val="3333FF"/>
                </a:solidFill>
              </a:rPr>
              <a:t> </a:t>
            </a:r>
            <a:r>
              <a:rPr lang="en-US" altLang="en-US" sz="2400" b="1" dirty="0"/>
              <a:t>yields </a:t>
            </a:r>
            <a:r>
              <a:rPr lang="en-US" altLang="en-US" sz="2400" b="1" dirty="0">
                <a:solidFill>
                  <a:srgbClr val="3366FF"/>
                </a:solidFill>
              </a:rPr>
              <a:t>2 glucose </a:t>
            </a:r>
            <a:r>
              <a:rPr lang="en-US" altLang="en-US" sz="2400" b="1" dirty="0"/>
              <a:t>molecules.</a:t>
            </a:r>
          </a:p>
        </p:txBody>
      </p:sp>
      <p:pic>
        <p:nvPicPr>
          <p:cNvPr id="4" name="Picture 3" descr="This reaction shows that maltose on hydrolysis produce two equilvalents of glucose. During this reaction, the C-O glycosidic linkage is broken and two monosaccharides are formed."/>
          <p:cNvPicPr>
            <a:picLocks noChangeAspect="1"/>
          </p:cNvPicPr>
          <p:nvPr/>
        </p:nvPicPr>
        <p:blipFill>
          <a:blip r:embed="rId3"/>
          <a:stretch>
            <a:fillRect/>
          </a:stretch>
        </p:blipFill>
        <p:spPr>
          <a:xfrm>
            <a:off x="457200" y="2590800"/>
            <a:ext cx="7924800" cy="3733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413084"/>
            <a:ext cx="8229600" cy="440645"/>
          </a:xfrm>
        </p:spPr>
        <p:txBody>
          <a:bodyPr/>
          <a:lstStyle/>
          <a:p>
            <a:pPr eaLnBrk="1" hangingPunct="1"/>
            <a:r>
              <a:rPr lang="en-US" altLang="en-US" sz="3200" b="1" dirty="0"/>
              <a:t>20.5	Focus on Health &amp; Medicine (1)</a:t>
            </a:r>
            <a:endParaRPr lang="en-US" altLang="en-US" dirty="0">
              <a:latin typeface="Calibri" pitchFamily="34" charset="0"/>
            </a:endParaRPr>
          </a:p>
        </p:txBody>
      </p:sp>
      <p:sp>
        <p:nvSpPr>
          <p:cNvPr id="2" name="Content Placeholder 1"/>
          <p:cNvSpPr>
            <a:spLocks noGrp="1"/>
          </p:cNvSpPr>
          <p:nvPr>
            <p:ph idx="1"/>
          </p:nvPr>
        </p:nvSpPr>
        <p:spPr>
          <a:xfrm>
            <a:off x="2581432" y="853597"/>
            <a:ext cx="4061823" cy="427244"/>
          </a:xfrm>
        </p:spPr>
        <p:txBody>
          <a:bodyPr anchor="ctr"/>
          <a:lstStyle/>
          <a:p>
            <a:pPr marL="457200" indent="-457200">
              <a:buFont typeface="+mj-lt"/>
              <a:buAutoNum type="alphaUcPeriod"/>
            </a:pPr>
            <a:r>
              <a:rPr lang="en-US" altLang="en-US" sz="2800" b="1" dirty="0"/>
              <a:t>Lactose Intolerance</a:t>
            </a:r>
            <a:endParaRPr lang="en-GB" sz="2800" dirty="0"/>
          </a:p>
        </p:txBody>
      </p:sp>
      <p:sp>
        <p:nvSpPr>
          <p:cNvPr id="3" name="Content Placeholder 2"/>
          <p:cNvSpPr>
            <a:spLocks noGrp="1"/>
          </p:cNvSpPr>
          <p:nvPr>
            <p:ph sz="quarter" idx="13"/>
          </p:nvPr>
        </p:nvSpPr>
        <p:spPr>
          <a:xfrm>
            <a:off x="1070379" y="1500553"/>
            <a:ext cx="7713406" cy="844185"/>
          </a:xfrm>
        </p:spPr>
        <p:txBody>
          <a:bodyPr/>
          <a:lstStyle/>
          <a:p>
            <a:pPr marL="0" indent="0">
              <a:buNone/>
            </a:pPr>
            <a:r>
              <a:rPr lang="en-US" altLang="en-US" sz="2400" b="1" dirty="0">
                <a:solidFill>
                  <a:srgbClr val="3366FF"/>
                </a:solidFill>
              </a:rPr>
              <a:t>Lactose</a:t>
            </a:r>
            <a:r>
              <a:rPr lang="en-US" altLang="en-US" sz="2400" b="1" dirty="0">
                <a:solidFill>
                  <a:srgbClr val="3333FF"/>
                </a:solidFill>
              </a:rPr>
              <a:t> </a:t>
            </a:r>
            <a:r>
              <a:rPr lang="en-US" altLang="en-US" sz="2400" b="1" dirty="0"/>
              <a:t>is the disaccharide in milk; it consists of </a:t>
            </a:r>
            <a:r>
              <a:rPr lang="en-US" altLang="en-US" sz="2400" b="1" dirty="0">
                <a:solidFill>
                  <a:srgbClr val="3366FF"/>
                </a:solidFill>
              </a:rPr>
              <a:t>1 galactose ring </a:t>
            </a:r>
            <a:r>
              <a:rPr lang="en-US" altLang="en-US" sz="2400" b="1" dirty="0"/>
              <a:t>and </a:t>
            </a:r>
            <a:r>
              <a:rPr lang="en-US" altLang="en-US" sz="2400" b="1" dirty="0">
                <a:solidFill>
                  <a:srgbClr val="3366FF"/>
                </a:solidFill>
              </a:rPr>
              <a:t>1 glucose ring </a:t>
            </a:r>
            <a:r>
              <a:rPr lang="en-US" altLang="en-US" sz="2400" b="1" dirty="0"/>
              <a:t>joined by a </a:t>
            </a:r>
          </a:p>
        </p:txBody>
      </p:sp>
      <p:graphicFrame>
        <p:nvGraphicFramePr>
          <p:cNvPr id="4" name="Object 3">
            <a:extLst>
              <a:ext uri="{FF2B5EF4-FFF2-40B4-BE49-F238E27FC236}">
                <a16:creationId xmlns:a16="http://schemas.microsoft.com/office/drawing/2014/main" id="{C365251D-DE2B-475E-AA67-84D753902AB9}"/>
              </a:ext>
            </a:extLst>
          </p:cNvPr>
          <p:cNvGraphicFramePr>
            <a:graphicFrameLocks noChangeAspect="1"/>
          </p:cNvGraphicFramePr>
          <p:nvPr>
            <p:extLst>
              <p:ext uri="{D42A27DB-BD31-4B8C-83A1-F6EECF244321}">
                <p14:modId xmlns:p14="http://schemas.microsoft.com/office/powerpoint/2010/main" val="471338434"/>
              </p:ext>
            </p:extLst>
          </p:nvPr>
        </p:nvGraphicFramePr>
        <p:xfrm>
          <a:off x="1166238" y="2344738"/>
          <a:ext cx="3454400" cy="342900"/>
        </p:xfrm>
        <a:graphic>
          <a:graphicData uri="http://schemas.openxmlformats.org/presentationml/2006/ole">
            <mc:AlternateContent xmlns:mc="http://schemas.openxmlformats.org/markup-compatibility/2006">
              <mc:Choice xmlns:v="urn:schemas-microsoft-com:vml" Requires="v">
                <p:oleObj spid="_x0000_s4140" name="Equation" r:id="rId4" imgW="3454200" imgH="342720" progId="Equation.DSMT4">
                  <p:embed/>
                </p:oleObj>
              </mc:Choice>
              <mc:Fallback>
                <p:oleObj name="Equation" r:id="rId4" imgW="3454200" imgH="342720" progId="Equation.DSMT4">
                  <p:embed/>
                  <p:pic>
                    <p:nvPicPr>
                      <p:cNvPr id="0" name=""/>
                      <p:cNvPicPr/>
                      <p:nvPr/>
                    </p:nvPicPr>
                    <p:blipFill>
                      <a:blip r:embed="rId5"/>
                      <a:stretch>
                        <a:fillRect/>
                      </a:stretch>
                    </p:blipFill>
                    <p:spPr>
                      <a:xfrm>
                        <a:off x="1166238" y="2344738"/>
                        <a:ext cx="3454400" cy="342900"/>
                      </a:xfrm>
                      <a:prstGeom prst="rect">
                        <a:avLst/>
                      </a:prstGeom>
                    </p:spPr>
                  </p:pic>
                </p:oleObj>
              </mc:Fallback>
            </mc:AlternateContent>
          </a:graphicData>
        </a:graphic>
      </p:graphicFrame>
      <p:pic>
        <p:nvPicPr>
          <p:cNvPr id="40965" name="Picture 7" descr="Structure of lactose consists of one galactose ring and one glucose ring, joined by a 1-4-β-glycoside bond from the anomeric carbon of galactose to C4 of gluco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200400"/>
            <a:ext cx="5211763"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B7C075-7D7B-446B-BDC4-7454C1315F0F}"/>
              </a:ext>
            </a:extLst>
          </p:cNvPr>
          <p:cNvSpPr>
            <a:spLocks noGrp="1"/>
          </p:cNvSpPr>
          <p:nvPr>
            <p:ph type="title"/>
          </p:nvPr>
        </p:nvSpPr>
        <p:spPr>
          <a:xfrm>
            <a:off x="457200" y="310307"/>
            <a:ext cx="8229600" cy="645195"/>
          </a:xfrm>
        </p:spPr>
        <p:txBody>
          <a:bodyPr/>
          <a:lstStyle/>
          <a:p>
            <a:r>
              <a:rPr lang="en-US" altLang="en-US" sz="3200" b="1" dirty="0"/>
              <a:t>20.1	Carbohydrates (3)</a:t>
            </a:r>
            <a:endParaRPr lang="en-US" sz="3200" dirty="0"/>
          </a:p>
        </p:txBody>
      </p:sp>
      <p:sp>
        <p:nvSpPr>
          <p:cNvPr id="2" name="Content Placeholder 1">
            <a:extLst>
              <a:ext uri="{FF2B5EF4-FFF2-40B4-BE49-F238E27FC236}">
                <a16:creationId xmlns:a16="http://schemas.microsoft.com/office/drawing/2014/main" id="{45CA8AD6-FB80-4455-A4EA-C06606AFA16F}"/>
              </a:ext>
            </a:extLst>
          </p:cNvPr>
          <p:cNvSpPr>
            <a:spLocks noGrp="1"/>
          </p:cNvSpPr>
          <p:nvPr>
            <p:ph idx="1"/>
          </p:nvPr>
        </p:nvSpPr>
        <p:spPr>
          <a:xfrm>
            <a:off x="917865" y="1219200"/>
            <a:ext cx="7200900" cy="762000"/>
          </a:xfrm>
        </p:spPr>
        <p:txBody>
          <a:bodyPr/>
          <a:lstStyle/>
          <a:p>
            <a:pPr marL="0" indent="0">
              <a:buNone/>
            </a:pPr>
            <a:r>
              <a:rPr lang="en-US" altLang="en-US" sz="2400" b="1" dirty="0">
                <a:solidFill>
                  <a:srgbClr val="3366FF"/>
                </a:solidFill>
              </a:rPr>
              <a:t>Polysaccharides</a:t>
            </a:r>
            <a:r>
              <a:rPr lang="en-US" altLang="en-US" sz="2400" b="1" dirty="0"/>
              <a:t> are composed of three or more monosaccharide units joined together.</a:t>
            </a:r>
          </a:p>
        </p:txBody>
      </p:sp>
      <p:pic>
        <p:nvPicPr>
          <p:cNvPr id="5125" name="Picture 7" descr="Starch, the main carbohydrate found in the seeds and roots of plants, is a polysaccharide composed of hundreds of glucose molecules joined together. There is an acetal linkage between monosaccharide units."/>
          <p:cNvPicPr>
            <a:picLocks noChangeAspect="1" noChangeArrowheads="1"/>
          </p:cNvPicPr>
          <p:nvPr/>
        </p:nvPicPr>
        <p:blipFill rotWithShape="1">
          <a:blip r:embed="rId3">
            <a:extLst>
              <a:ext uri="{28A0092B-C50C-407E-A947-70E740481C1C}">
                <a14:useLocalDpi xmlns:a14="http://schemas.microsoft.com/office/drawing/2010/main" val="0"/>
              </a:ext>
            </a:extLst>
          </a:blip>
          <a:srcRect b="3279"/>
          <a:stretch/>
        </p:blipFill>
        <p:spPr bwMode="auto">
          <a:xfrm>
            <a:off x="319088" y="2428875"/>
            <a:ext cx="848518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7"/>
          <p:cNvSpPr>
            <a:spLocks noGrp="1"/>
          </p:cNvSpPr>
          <p:nvPr>
            <p:ph sz="quarter" idx="13"/>
          </p:nvPr>
        </p:nvSpPr>
        <p:spPr>
          <a:xfrm>
            <a:off x="4065322" y="5187380"/>
            <a:ext cx="925895" cy="174329"/>
          </a:xfrm>
        </p:spPr>
        <p:txBody>
          <a:bodyPr/>
          <a:lstStyle/>
          <a:p>
            <a:pPr marL="0" lvl="0" indent="0">
              <a:buNone/>
            </a:pPr>
            <a:r>
              <a:rPr lang="en-US" sz="700" dirty="0"/>
              <a:t>Scott Bauer/USDA</a:t>
            </a:r>
            <a:endParaRPr lang="en-GB" sz="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46594"/>
            <a:ext cx="8229600" cy="549048"/>
          </a:xfrm>
        </p:spPr>
        <p:txBody>
          <a:bodyPr/>
          <a:lstStyle/>
          <a:p>
            <a:pPr eaLnBrk="1" hangingPunct="1"/>
            <a:r>
              <a:rPr lang="en-US" altLang="en-US" sz="3200" b="1" dirty="0"/>
              <a:t>20.5	Focus on Health &amp; Medicine (2)</a:t>
            </a:r>
            <a:endParaRPr lang="en-US" altLang="en-US" dirty="0">
              <a:latin typeface="Calibri" pitchFamily="34" charset="0"/>
            </a:endParaRPr>
          </a:p>
        </p:txBody>
      </p:sp>
      <p:sp>
        <p:nvSpPr>
          <p:cNvPr id="2" name="Content Placeholder 1"/>
          <p:cNvSpPr>
            <a:spLocks noGrp="1"/>
          </p:cNvSpPr>
          <p:nvPr>
            <p:ph idx="1"/>
          </p:nvPr>
        </p:nvSpPr>
        <p:spPr>
          <a:xfrm>
            <a:off x="2574222" y="898468"/>
            <a:ext cx="4110598" cy="335076"/>
          </a:xfrm>
        </p:spPr>
        <p:txBody>
          <a:bodyPr anchor="ctr"/>
          <a:lstStyle/>
          <a:p>
            <a:pPr marL="457200" indent="-457200">
              <a:buFont typeface="+mj-lt"/>
              <a:buAutoNum type="alphaUcPeriod"/>
            </a:pPr>
            <a:r>
              <a:rPr lang="en-US" altLang="en-US" sz="2800" b="1" dirty="0"/>
              <a:t>Lactose Intolerance</a:t>
            </a:r>
            <a:endParaRPr lang="en-GB" sz="2800" dirty="0"/>
          </a:p>
        </p:txBody>
      </p:sp>
      <p:sp>
        <p:nvSpPr>
          <p:cNvPr id="3" name="Content Placeholder 2"/>
          <p:cNvSpPr>
            <a:spLocks noGrp="1"/>
          </p:cNvSpPr>
          <p:nvPr>
            <p:ph sz="quarter" idx="13"/>
          </p:nvPr>
        </p:nvSpPr>
        <p:spPr>
          <a:xfrm>
            <a:off x="1002353" y="1503055"/>
            <a:ext cx="7469702" cy="3207490"/>
          </a:xfrm>
        </p:spPr>
        <p:txBody>
          <a:bodyPr/>
          <a:lstStyle/>
          <a:p>
            <a:pPr marL="0" indent="0">
              <a:spcAft>
                <a:spcPts val="2700"/>
              </a:spcAft>
              <a:buNone/>
            </a:pPr>
            <a:r>
              <a:rPr lang="en-US" altLang="en-US" sz="2400" b="1" dirty="0"/>
              <a:t>The disaccharide bond is cleaved by the enzyme</a:t>
            </a:r>
            <a:r>
              <a:rPr lang="en-US" altLang="en-US" sz="2400" b="1" dirty="0">
                <a:sym typeface="Wingdings" pitchFamily="82" charset="0"/>
              </a:rPr>
              <a:t> </a:t>
            </a:r>
            <a:r>
              <a:rPr lang="en-US" altLang="en-US" sz="2400" b="1" dirty="0">
                <a:solidFill>
                  <a:srgbClr val="3366FF"/>
                </a:solidFill>
                <a:sym typeface="Wingdings" pitchFamily="82" charset="0"/>
              </a:rPr>
              <a:t>lactase</a:t>
            </a:r>
            <a:r>
              <a:rPr lang="en-US" altLang="en-US" sz="2400" b="1" dirty="0">
                <a:solidFill>
                  <a:srgbClr val="3333FF"/>
                </a:solidFill>
                <a:sym typeface="Wingdings" pitchFamily="82" charset="0"/>
              </a:rPr>
              <a:t> </a:t>
            </a:r>
            <a:r>
              <a:rPr lang="en-US" altLang="en-US" sz="2400" b="1" dirty="0">
                <a:sym typeface="Wingdings" pitchFamily="82" charset="0"/>
              </a:rPr>
              <a:t>in the body.</a:t>
            </a:r>
            <a:endParaRPr lang="en-US" altLang="en-US" sz="2400" b="1" dirty="0"/>
          </a:p>
          <a:p>
            <a:pPr marL="0" indent="0">
              <a:spcAft>
                <a:spcPts val="2700"/>
              </a:spcAft>
              <a:buNone/>
            </a:pPr>
            <a:r>
              <a:rPr lang="en-US" altLang="en-US" sz="2400" b="1" dirty="0"/>
              <a:t>Individuals who are </a:t>
            </a:r>
            <a:r>
              <a:rPr lang="en-US" altLang="en-US" sz="2400" b="1" dirty="0">
                <a:solidFill>
                  <a:srgbClr val="3366FF"/>
                </a:solidFill>
              </a:rPr>
              <a:t>lactose intolerant </a:t>
            </a:r>
            <a:r>
              <a:rPr lang="en-US" altLang="en-US" sz="2400" b="1" dirty="0"/>
              <a:t>no longer produce this enzyme.</a:t>
            </a:r>
          </a:p>
          <a:p>
            <a:pPr marL="0" indent="0">
              <a:spcAft>
                <a:spcPts val="2000"/>
              </a:spcAft>
              <a:buNone/>
            </a:pPr>
            <a:r>
              <a:rPr lang="en-US" altLang="en-US" sz="2400" b="1" dirty="0"/>
              <a:t>Without the enzyme</a:t>
            </a:r>
            <a:r>
              <a:rPr lang="en-US" altLang="en-US" sz="2400" b="1" dirty="0">
                <a:solidFill>
                  <a:srgbClr val="3333FF"/>
                </a:solidFill>
              </a:rPr>
              <a:t>, </a:t>
            </a:r>
            <a:r>
              <a:rPr lang="en-US" altLang="en-US" sz="2400" b="1" dirty="0">
                <a:solidFill>
                  <a:srgbClr val="3366FF"/>
                </a:solidFill>
              </a:rPr>
              <a:t>lactose cannot be digested</a:t>
            </a:r>
            <a:r>
              <a:rPr lang="en-US" altLang="en-US" sz="2400" b="1" dirty="0"/>
              <a:t>, causing abdominal cramps and diarrhea.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50604"/>
            <a:ext cx="8229600" cy="556149"/>
          </a:xfrm>
        </p:spPr>
        <p:txBody>
          <a:bodyPr/>
          <a:lstStyle/>
          <a:p>
            <a:pPr eaLnBrk="1" hangingPunct="1"/>
            <a:r>
              <a:rPr lang="en-US" altLang="en-US" sz="3200" b="1" dirty="0"/>
              <a:t>20.5	Focus on Health &amp; Medicine (3)</a:t>
            </a:r>
            <a:endParaRPr lang="en-US" altLang="en-US" dirty="0">
              <a:latin typeface="Calibri" pitchFamily="34" charset="0"/>
            </a:endParaRPr>
          </a:p>
        </p:txBody>
      </p:sp>
      <p:sp>
        <p:nvSpPr>
          <p:cNvPr id="2" name="Content Placeholder 1"/>
          <p:cNvSpPr>
            <a:spLocks noGrp="1"/>
          </p:cNvSpPr>
          <p:nvPr>
            <p:ph idx="1"/>
          </p:nvPr>
        </p:nvSpPr>
        <p:spPr>
          <a:xfrm>
            <a:off x="1375500" y="815941"/>
            <a:ext cx="6438466" cy="469232"/>
          </a:xfrm>
        </p:spPr>
        <p:txBody>
          <a:bodyPr/>
          <a:lstStyle/>
          <a:p>
            <a:pPr marL="457200" indent="-457200">
              <a:buFont typeface="+mj-lt"/>
              <a:buAutoNum type="alphaUcPeriod" startAt="2"/>
            </a:pPr>
            <a:r>
              <a:rPr lang="en-US" altLang="en-US" sz="2800" b="1" dirty="0"/>
              <a:t>Sucrose and Artificial Sweeteners</a:t>
            </a:r>
            <a:endParaRPr lang="en-GB" sz="2800" dirty="0"/>
          </a:p>
        </p:txBody>
      </p:sp>
      <p:sp>
        <p:nvSpPr>
          <p:cNvPr id="3" name="Content Placeholder 2"/>
          <p:cNvSpPr>
            <a:spLocks noGrp="1"/>
          </p:cNvSpPr>
          <p:nvPr>
            <p:ph sz="quarter" idx="13"/>
          </p:nvPr>
        </p:nvSpPr>
        <p:spPr>
          <a:xfrm>
            <a:off x="1071834" y="1499260"/>
            <a:ext cx="7729039" cy="829818"/>
          </a:xfrm>
        </p:spPr>
        <p:txBody>
          <a:bodyPr/>
          <a:lstStyle/>
          <a:p>
            <a:pPr marL="0" indent="0">
              <a:buNone/>
            </a:pPr>
            <a:r>
              <a:rPr lang="en-US" altLang="en-US" sz="2400" b="1" dirty="0">
                <a:solidFill>
                  <a:srgbClr val="3366FF"/>
                </a:solidFill>
              </a:rPr>
              <a:t>Sucrose</a:t>
            </a:r>
            <a:r>
              <a:rPr lang="en-US" altLang="en-US" sz="2400" b="1" dirty="0">
                <a:solidFill>
                  <a:srgbClr val="3333FF"/>
                </a:solidFill>
              </a:rPr>
              <a:t> </a:t>
            </a:r>
            <a:r>
              <a:rPr lang="en-US" altLang="en-US" sz="2400" b="1" dirty="0"/>
              <a:t>(table sugar) is a disaccharide consisting of </a:t>
            </a:r>
            <a:r>
              <a:rPr lang="en-US" altLang="en-US" sz="2400" b="1" dirty="0">
                <a:solidFill>
                  <a:srgbClr val="3366FF"/>
                </a:solidFill>
              </a:rPr>
              <a:t>1 glucose ring </a:t>
            </a:r>
            <a:r>
              <a:rPr lang="en-US" altLang="en-US" sz="2400" b="1" dirty="0"/>
              <a:t>and </a:t>
            </a:r>
            <a:r>
              <a:rPr lang="en-US" altLang="en-US" sz="2400" b="1" dirty="0">
                <a:solidFill>
                  <a:srgbClr val="3366FF"/>
                </a:solidFill>
              </a:rPr>
              <a:t>1 fructose ring</a:t>
            </a:r>
            <a:r>
              <a:rPr lang="en-US" altLang="en-US" sz="2400" b="1" dirty="0"/>
              <a:t>.</a:t>
            </a:r>
          </a:p>
        </p:txBody>
      </p:sp>
      <p:pic>
        <p:nvPicPr>
          <p:cNvPr id="43015" name="Picture 9" descr="Structure of sucrose consists of one glucose ring and one fructose ring joined by a glycoside bo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286000"/>
            <a:ext cx="29876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4"/>
          </p:nvPr>
        </p:nvSpPr>
        <p:spPr>
          <a:xfrm>
            <a:off x="4322923" y="2743200"/>
            <a:ext cx="4363878" cy="728663"/>
          </a:xfrm>
        </p:spPr>
        <p:txBody>
          <a:bodyPr/>
          <a:lstStyle/>
          <a:p>
            <a:pPr marL="0" indent="0">
              <a:buNone/>
            </a:pPr>
            <a:r>
              <a:rPr lang="en-US" altLang="en-US" sz="2400" b="1" dirty="0"/>
              <a:t>Sucrose is very sweet, but contains </a:t>
            </a:r>
            <a:r>
              <a:rPr lang="en-US" altLang="en-US" sz="2400" b="1" dirty="0">
                <a:solidFill>
                  <a:srgbClr val="3366FF"/>
                </a:solidFill>
              </a:rPr>
              <a:t>many calories</a:t>
            </a:r>
            <a:r>
              <a:rPr lang="en-US" altLang="en-US" sz="2400" b="1" dirty="0"/>
              <a:t>.</a:t>
            </a:r>
          </a:p>
        </p:txBody>
      </p:sp>
      <p:sp>
        <p:nvSpPr>
          <p:cNvPr id="7" name="Content Placeholder 6"/>
          <p:cNvSpPr>
            <a:spLocks noGrp="1"/>
          </p:cNvSpPr>
          <p:nvPr>
            <p:ph sz="quarter" idx="15"/>
          </p:nvPr>
        </p:nvSpPr>
        <p:spPr>
          <a:xfrm>
            <a:off x="4352152" y="4037400"/>
            <a:ext cx="4448722" cy="1201350"/>
          </a:xfrm>
        </p:spPr>
        <p:txBody>
          <a:bodyPr/>
          <a:lstStyle/>
          <a:p>
            <a:pPr marL="0" indent="0">
              <a:buNone/>
            </a:pPr>
            <a:r>
              <a:rPr lang="en-US" altLang="en-US" sz="2400" b="1" dirty="0"/>
              <a:t>To reduce caloric intake, many </a:t>
            </a:r>
            <a:r>
              <a:rPr lang="en-US" altLang="en-US" sz="2400" b="1" dirty="0">
                <a:solidFill>
                  <a:srgbClr val="3366FF"/>
                </a:solidFill>
              </a:rPr>
              <a:t>artificial sweeteners</a:t>
            </a:r>
            <a:r>
              <a:rPr lang="en-US" altLang="en-US" sz="2400" b="1" dirty="0"/>
              <a:t> have been developed.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94551"/>
            <a:ext cx="8229600" cy="455339"/>
          </a:xfrm>
        </p:spPr>
        <p:txBody>
          <a:bodyPr/>
          <a:lstStyle/>
          <a:p>
            <a:pPr eaLnBrk="1" hangingPunct="1"/>
            <a:r>
              <a:rPr lang="en-US" altLang="en-US" sz="3200" b="1" dirty="0"/>
              <a:t>20.5	Focus on Health &amp; Medicine (4)</a:t>
            </a:r>
            <a:endParaRPr lang="en-US" altLang="en-US" dirty="0">
              <a:latin typeface="Calibri" pitchFamily="34" charset="0"/>
            </a:endParaRPr>
          </a:p>
        </p:txBody>
      </p:sp>
      <p:sp>
        <p:nvSpPr>
          <p:cNvPr id="2" name="Content Placeholder 1"/>
          <p:cNvSpPr>
            <a:spLocks noGrp="1"/>
          </p:cNvSpPr>
          <p:nvPr>
            <p:ph idx="1"/>
          </p:nvPr>
        </p:nvSpPr>
        <p:spPr>
          <a:xfrm>
            <a:off x="1386417" y="811744"/>
            <a:ext cx="6517604" cy="490583"/>
          </a:xfrm>
        </p:spPr>
        <p:txBody>
          <a:bodyPr/>
          <a:lstStyle/>
          <a:p>
            <a:pPr marL="457200" indent="-457200">
              <a:buFont typeface="+mj-lt"/>
              <a:buAutoNum type="alphaUcPeriod" startAt="2"/>
            </a:pPr>
            <a:r>
              <a:rPr lang="en-US" altLang="en-US" sz="2800" b="1" dirty="0"/>
              <a:t>Sucrose and Artificial Sweeteners</a:t>
            </a:r>
            <a:endParaRPr lang="en-GB" sz="2800" dirty="0"/>
          </a:p>
        </p:txBody>
      </p:sp>
      <p:sp>
        <p:nvSpPr>
          <p:cNvPr id="3" name="Content Placeholder 2"/>
          <p:cNvSpPr>
            <a:spLocks noGrp="1"/>
          </p:cNvSpPr>
          <p:nvPr>
            <p:ph sz="quarter" idx="13"/>
          </p:nvPr>
        </p:nvSpPr>
        <p:spPr>
          <a:xfrm>
            <a:off x="760023" y="1507119"/>
            <a:ext cx="6901542" cy="1540881"/>
          </a:xfrm>
        </p:spPr>
        <p:txBody>
          <a:bodyPr/>
          <a:lstStyle/>
          <a:p>
            <a:pPr marL="0" indent="0">
              <a:buNone/>
            </a:pPr>
            <a:r>
              <a:rPr lang="en-US" altLang="en-US" sz="2400" b="1" dirty="0">
                <a:solidFill>
                  <a:srgbClr val="3366FF"/>
                </a:solidFill>
              </a:rPr>
              <a:t>Aspartame</a:t>
            </a:r>
            <a:r>
              <a:rPr lang="en-US" altLang="en-US" sz="2400" b="1" dirty="0">
                <a:solidFill>
                  <a:srgbClr val="3333FF"/>
                </a:solidFill>
              </a:rPr>
              <a:t> </a:t>
            </a:r>
            <a:r>
              <a:rPr lang="en-US" altLang="en-US" sz="2400" b="1" dirty="0"/>
              <a:t>(sold as Equal) is hydrolyzed into phenylalanine, which cannot be processed by those individuals with the condition </a:t>
            </a:r>
            <a:r>
              <a:rPr lang="en-US" altLang="en-US" sz="2400" b="1" dirty="0">
                <a:solidFill>
                  <a:srgbClr val="3366FF"/>
                </a:solidFill>
              </a:rPr>
              <a:t>phenylketonuria</a:t>
            </a:r>
            <a:r>
              <a:rPr lang="en-US" altLang="en-US" sz="2400" b="1" dirty="0"/>
              <a:t>.</a:t>
            </a:r>
          </a:p>
        </p:txBody>
      </p:sp>
      <p:pic>
        <p:nvPicPr>
          <p:cNvPr id="44037" name="Picture 8" descr="Structure of Aspartame: It is is used in the artificial sweetener Equal and many diet bev- er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76600"/>
            <a:ext cx="537686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29362"/>
            <a:ext cx="8229600" cy="595163"/>
          </a:xfrm>
        </p:spPr>
        <p:txBody>
          <a:bodyPr/>
          <a:lstStyle/>
          <a:p>
            <a:pPr eaLnBrk="1" hangingPunct="1"/>
            <a:r>
              <a:rPr lang="en-US" altLang="en-US" sz="3200" b="1" dirty="0"/>
              <a:t>20.5	Focus on Health &amp; Medicine (5)</a:t>
            </a:r>
            <a:endParaRPr lang="en-US" altLang="en-US" sz="2800" dirty="0">
              <a:latin typeface="Calibri" pitchFamily="34" charset="0"/>
            </a:endParaRPr>
          </a:p>
        </p:txBody>
      </p:sp>
      <p:sp>
        <p:nvSpPr>
          <p:cNvPr id="2" name="Content Placeholder 1"/>
          <p:cNvSpPr>
            <a:spLocks noGrp="1"/>
          </p:cNvSpPr>
          <p:nvPr>
            <p:ph idx="1"/>
          </p:nvPr>
        </p:nvSpPr>
        <p:spPr>
          <a:xfrm>
            <a:off x="1379128" y="812313"/>
            <a:ext cx="6511037" cy="469232"/>
          </a:xfrm>
        </p:spPr>
        <p:txBody>
          <a:bodyPr/>
          <a:lstStyle/>
          <a:p>
            <a:pPr marL="457200" indent="-457200">
              <a:buFont typeface="+mj-lt"/>
              <a:buAutoNum type="alphaUcPeriod" startAt="2"/>
            </a:pPr>
            <a:r>
              <a:rPr lang="en-US" altLang="en-US" sz="2800" b="1" dirty="0"/>
              <a:t>Sucrose and Artificial Sweeteners</a:t>
            </a:r>
            <a:endParaRPr lang="en-GB" sz="2800" dirty="0"/>
          </a:p>
        </p:txBody>
      </p:sp>
      <p:sp>
        <p:nvSpPr>
          <p:cNvPr id="3" name="Content Placeholder 2"/>
          <p:cNvSpPr>
            <a:spLocks noGrp="1"/>
          </p:cNvSpPr>
          <p:nvPr>
            <p:ph sz="quarter" idx="13"/>
          </p:nvPr>
        </p:nvSpPr>
        <p:spPr>
          <a:xfrm>
            <a:off x="1065482" y="1528289"/>
            <a:ext cx="6582228" cy="754380"/>
          </a:xfrm>
        </p:spPr>
        <p:txBody>
          <a:bodyPr/>
          <a:lstStyle/>
          <a:p>
            <a:pPr marL="0" indent="0">
              <a:buNone/>
            </a:pPr>
            <a:r>
              <a:rPr lang="en-US" altLang="en-US" sz="2400" b="1" dirty="0">
                <a:solidFill>
                  <a:srgbClr val="3366FF"/>
                </a:solidFill>
              </a:rPr>
              <a:t>Saccharine</a:t>
            </a:r>
            <a:r>
              <a:rPr lang="en-US" altLang="en-US" sz="2400" b="1" dirty="0">
                <a:solidFill>
                  <a:srgbClr val="3333FF"/>
                </a:solidFill>
              </a:rPr>
              <a:t> </a:t>
            </a:r>
            <a:r>
              <a:rPr lang="en-US" altLang="en-US" sz="2400" b="1" dirty="0"/>
              <a:t>(sold at </a:t>
            </a:r>
            <a:r>
              <a:rPr lang="en-US" altLang="en-US" sz="2400" b="1" dirty="0" err="1"/>
              <a:t>Sweet’</a:t>
            </a:r>
            <a:r>
              <a:rPr lang="en-US" altLang="ja-JP" sz="2400" b="1" dirty="0" err="1"/>
              <a:t>n</a:t>
            </a:r>
            <a:r>
              <a:rPr lang="en-US" altLang="ja-JP" sz="2400" b="1" dirty="0"/>
              <a:t> Low) was used</a:t>
            </a:r>
            <a:r>
              <a:rPr lang="en-US" altLang="en-US" sz="2400" b="1" dirty="0"/>
              <a:t> extensively during World War I.</a:t>
            </a:r>
          </a:p>
        </p:txBody>
      </p:sp>
      <p:pic>
        <p:nvPicPr>
          <p:cNvPr id="45061" name="Picture 7" descr="Structure of saccharin, the oldest known artificial sweet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5717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01978"/>
            <a:ext cx="8229600" cy="440677"/>
          </a:xfrm>
        </p:spPr>
        <p:txBody>
          <a:bodyPr/>
          <a:lstStyle/>
          <a:p>
            <a:pPr eaLnBrk="1" hangingPunct="1"/>
            <a:r>
              <a:rPr lang="en-US" altLang="en-US" sz="3200" b="1" dirty="0"/>
              <a:t>20.5	Focus on Health &amp; Medicine (6)</a:t>
            </a:r>
            <a:endParaRPr lang="en-US" altLang="en-US" sz="2800" dirty="0">
              <a:latin typeface="Calibri" pitchFamily="34" charset="0"/>
            </a:endParaRPr>
          </a:p>
        </p:txBody>
      </p:sp>
      <p:sp>
        <p:nvSpPr>
          <p:cNvPr id="2" name="Content Placeholder 1"/>
          <p:cNvSpPr>
            <a:spLocks noGrp="1"/>
          </p:cNvSpPr>
          <p:nvPr>
            <p:ph idx="1"/>
          </p:nvPr>
        </p:nvSpPr>
        <p:spPr>
          <a:xfrm>
            <a:off x="1379128" y="811428"/>
            <a:ext cx="6434837" cy="426575"/>
          </a:xfrm>
        </p:spPr>
        <p:txBody>
          <a:bodyPr/>
          <a:lstStyle/>
          <a:p>
            <a:pPr marL="457200" indent="-457200">
              <a:buFont typeface="+mj-lt"/>
              <a:buAutoNum type="alphaUcPeriod" startAt="2"/>
            </a:pPr>
            <a:r>
              <a:rPr lang="en-US" altLang="en-US" sz="2800" b="1" dirty="0"/>
              <a:t>Sucrose and Artificial Sweeteners</a:t>
            </a:r>
            <a:endParaRPr lang="en-GB" sz="2800" dirty="0"/>
          </a:p>
        </p:txBody>
      </p:sp>
      <p:sp>
        <p:nvSpPr>
          <p:cNvPr id="3" name="Content Placeholder 2"/>
          <p:cNvSpPr>
            <a:spLocks noGrp="1"/>
          </p:cNvSpPr>
          <p:nvPr>
            <p:ph sz="quarter" idx="13"/>
          </p:nvPr>
        </p:nvSpPr>
        <p:spPr>
          <a:xfrm>
            <a:off x="1065482" y="1505856"/>
            <a:ext cx="6963228" cy="754380"/>
          </a:xfrm>
        </p:spPr>
        <p:txBody>
          <a:bodyPr/>
          <a:lstStyle/>
          <a:p>
            <a:pPr marL="0" indent="0">
              <a:buNone/>
            </a:pPr>
            <a:r>
              <a:rPr lang="en-US" altLang="en-US" sz="2400" b="1" dirty="0">
                <a:solidFill>
                  <a:srgbClr val="3366FF"/>
                </a:solidFill>
              </a:rPr>
              <a:t>Sucralose</a:t>
            </a:r>
            <a:r>
              <a:rPr lang="en-US" altLang="en-US" sz="2400" b="1" dirty="0">
                <a:solidFill>
                  <a:srgbClr val="3333FF"/>
                </a:solidFill>
              </a:rPr>
              <a:t> </a:t>
            </a:r>
            <a:r>
              <a:rPr lang="en-US" altLang="en-US" sz="2400" b="1" dirty="0"/>
              <a:t>(sold as Splenda) has a very similar structure to sucrose.</a:t>
            </a:r>
          </a:p>
        </p:txBody>
      </p:sp>
      <p:pic>
        <p:nvPicPr>
          <p:cNvPr id="46085" name="Picture 7" descr="Structure of suralose (artificial sweet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2655888"/>
            <a:ext cx="2535237"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49671"/>
            <a:ext cx="8229600" cy="586541"/>
          </a:xfrm>
        </p:spPr>
        <p:txBody>
          <a:bodyPr/>
          <a:lstStyle/>
          <a:p>
            <a:pPr eaLnBrk="1" hangingPunct="1"/>
            <a:r>
              <a:rPr lang="en-US" altLang="en-US" sz="3200" b="1" dirty="0"/>
              <a:t>20.6	Polysaccharides (1)</a:t>
            </a:r>
            <a:endParaRPr lang="en-US" altLang="en-US" sz="2800" dirty="0">
              <a:latin typeface="Calibri" pitchFamily="34" charset="0"/>
            </a:endParaRPr>
          </a:p>
        </p:txBody>
      </p:sp>
      <p:sp>
        <p:nvSpPr>
          <p:cNvPr id="2" name="Content Placeholder 1"/>
          <p:cNvSpPr>
            <a:spLocks noGrp="1"/>
          </p:cNvSpPr>
          <p:nvPr>
            <p:ph idx="1"/>
          </p:nvPr>
        </p:nvSpPr>
        <p:spPr>
          <a:xfrm>
            <a:off x="3464537" y="807139"/>
            <a:ext cx="2383823" cy="426575"/>
          </a:xfrm>
        </p:spPr>
        <p:txBody>
          <a:bodyPr/>
          <a:lstStyle/>
          <a:p>
            <a:pPr marL="457200" indent="-457200">
              <a:buFont typeface="+mj-lt"/>
              <a:buAutoNum type="alphaUcPeriod"/>
            </a:pPr>
            <a:r>
              <a:rPr lang="en-US" altLang="en-US" sz="2800" b="1" dirty="0"/>
              <a:t>Cellulose</a:t>
            </a:r>
            <a:endParaRPr lang="en-GB" sz="2800" dirty="0"/>
          </a:p>
        </p:txBody>
      </p:sp>
      <p:sp>
        <p:nvSpPr>
          <p:cNvPr id="3" name="Content Placeholder 2"/>
          <p:cNvSpPr>
            <a:spLocks noGrp="1"/>
          </p:cNvSpPr>
          <p:nvPr>
            <p:ph sz="quarter" idx="13"/>
          </p:nvPr>
        </p:nvSpPr>
        <p:spPr>
          <a:xfrm>
            <a:off x="1016209" y="1371601"/>
            <a:ext cx="7622101" cy="1828799"/>
          </a:xfrm>
        </p:spPr>
        <p:txBody>
          <a:bodyPr/>
          <a:lstStyle/>
          <a:p>
            <a:pPr marL="0" indent="0">
              <a:spcAft>
                <a:spcPts val="1700"/>
              </a:spcAft>
              <a:buNone/>
            </a:pPr>
            <a:r>
              <a:rPr lang="en-US" altLang="en-US" sz="2400" b="1" dirty="0"/>
              <a:t>Polysaccharides </a:t>
            </a:r>
            <a:r>
              <a:rPr lang="en-US" altLang="en-US" sz="2400" b="1" dirty="0">
                <a:solidFill>
                  <a:srgbClr val="3366FF"/>
                </a:solidFill>
              </a:rPr>
              <a:t>contain three or more </a:t>
            </a:r>
            <a:r>
              <a:rPr lang="en-US" altLang="en-US" sz="2400" b="1" dirty="0" err="1">
                <a:solidFill>
                  <a:srgbClr val="3366FF"/>
                </a:solidFill>
              </a:rPr>
              <a:t>monosaccharides</a:t>
            </a:r>
            <a:r>
              <a:rPr lang="en-US" altLang="en-US" sz="2400" b="1" dirty="0"/>
              <a:t> joined together.</a:t>
            </a:r>
          </a:p>
          <a:p>
            <a:pPr marL="0" indent="0">
              <a:spcAft>
                <a:spcPts val="1800"/>
              </a:spcAft>
              <a:buNone/>
            </a:pPr>
            <a:r>
              <a:rPr lang="en-US" altLang="en-US" sz="2400" b="1" dirty="0">
                <a:solidFill>
                  <a:srgbClr val="3366FF"/>
                </a:solidFill>
              </a:rPr>
              <a:t>Cellulose</a:t>
            </a:r>
            <a:r>
              <a:rPr lang="en-US" altLang="en-US" sz="2400" b="1" dirty="0">
                <a:solidFill>
                  <a:srgbClr val="3333FF"/>
                </a:solidFill>
              </a:rPr>
              <a:t> </a:t>
            </a:r>
            <a:r>
              <a:rPr lang="en-US" altLang="en-US" sz="2400" b="1" dirty="0"/>
              <a:t>is an unbranched polymer made up of </a:t>
            </a:r>
            <a:r>
              <a:rPr lang="en-US" altLang="en-US" sz="2400" b="1" dirty="0">
                <a:solidFill>
                  <a:srgbClr val="3366FF"/>
                </a:solidFill>
              </a:rPr>
              <a:t>repeating glucose </a:t>
            </a:r>
            <a:r>
              <a:rPr lang="en-US" altLang="en-US" sz="2400" b="1" dirty="0"/>
              <a:t>units joined by </a:t>
            </a:r>
          </a:p>
        </p:txBody>
      </p:sp>
      <p:graphicFrame>
        <p:nvGraphicFramePr>
          <p:cNvPr id="4" name="Object 3">
            <a:extLst>
              <a:ext uri="{FF2B5EF4-FFF2-40B4-BE49-F238E27FC236}">
                <a16:creationId xmlns:a16="http://schemas.microsoft.com/office/drawing/2014/main" id="{50D795EE-7E7A-4190-AFB5-AD27E0062035}"/>
              </a:ext>
            </a:extLst>
          </p:cNvPr>
          <p:cNvGraphicFramePr>
            <a:graphicFrameLocks noChangeAspect="1"/>
          </p:cNvGraphicFramePr>
          <p:nvPr>
            <p:extLst>
              <p:ext uri="{D42A27DB-BD31-4B8C-83A1-F6EECF244321}">
                <p14:modId xmlns:p14="http://schemas.microsoft.com/office/powerpoint/2010/main" val="1982175492"/>
              </p:ext>
            </p:extLst>
          </p:nvPr>
        </p:nvGraphicFramePr>
        <p:xfrm>
          <a:off x="6090488" y="2857500"/>
          <a:ext cx="1282700" cy="342900"/>
        </p:xfrm>
        <a:graphic>
          <a:graphicData uri="http://schemas.openxmlformats.org/presentationml/2006/ole">
            <mc:AlternateContent xmlns:mc="http://schemas.openxmlformats.org/markup-compatibility/2006">
              <mc:Choice xmlns:v="urn:schemas-microsoft-com:vml" Requires="v">
                <p:oleObj spid="_x0000_s5206" name="Equation" r:id="rId4" imgW="1282680" imgH="342720" progId="Equation.DSMT4">
                  <p:embed/>
                </p:oleObj>
              </mc:Choice>
              <mc:Fallback>
                <p:oleObj name="Equation" r:id="rId4" imgW="1282680" imgH="342720" progId="Equation.DSMT4">
                  <p:embed/>
                  <p:pic>
                    <p:nvPicPr>
                      <p:cNvPr id="0" name=""/>
                      <p:cNvPicPr/>
                      <p:nvPr/>
                    </p:nvPicPr>
                    <p:blipFill>
                      <a:blip r:embed="rId5"/>
                      <a:stretch>
                        <a:fillRect/>
                      </a:stretch>
                    </p:blipFill>
                    <p:spPr>
                      <a:xfrm>
                        <a:off x="6090488" y="2857500"/>
                        <a:ext cx="1282700" cy="3429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62F91AE0-9B08-4556-9958-C93196E5B651}"/>
              </a:ext>
            </a:extLst>
          </p:cNvPr>
          <p:cNvSpPr>
            <a:spLocks noGrp="1"/>
          </p:cNvSpPr>
          <p:nvPr>
            <p:ph sz="quarter" idx="15"/>
          </p:nvPr>
        </p:nvSpPr>
        <p:spPr>
          <a:xfrm>
            <a:off x="1018310" y="3124200"/>
            <a:ext cx="3200401" cy="457200"/>
          </a:xfrm>
        </p:spPr>
        <p:txBody>
          <a:bodyPr/>
          <a:lstStyle/>
          <a:p>
            <a:pPr marL="0" lvl="0" indent="0">
              <a:spcAft>
                <a:spcPts val="1800"/>
              </a:spcAft>
              <a:buNone/>
            </a:pPr>
            <a:r>
              <a:rPr lang="en-US" altLang="en-US" sz="2400" b="1" dirty="0" err="1">
                <a:solidFill>
                  <a:srgbClr val="3366FF"/>
                </a:solidFill>
                <a:sym typeface="Wingdings" pitchFamily="82" charset="0"/>
              </a:rPr>
              <a:t>glycosidic</a:t>
            </a:r>
            <a:r>
              <a:rPr lang="en-US" altLang="en-US" sz="2400" b="1" dirty="0">
                <a:solidFill>
                  <a:srgbClr val="3366FF"/>
                </a:solidFill>
                <a:sym typeface="Wingdings" pitchFamily="82" charset="0"/>
              </a:rPr>
              <a:t> linkages</a:t>
            </a:r>
            <a:r>
              <a:rPr lang="en-US" altLang="en-US" sz="2400" b="1" dirty="0">
                <a:solidFill>
                  <a:prstClr val="black"/>
                </a:solidFill>
                <a:sym typeface="Wingdings" pitchFamily="82" charset="0"/>
              </a:rPr>
              <a:t>.</a:t>
            </a:r>
            <a:endParaRPr lang="en-US" altLang="en-US" sz="2400" b="1" dirty="0">
              <a:solidFill>
                <a:prstClr val="black"/>
              </a:solidFill>
            </a:endParaRPr>
          </a:p>
        </p:txBody>
      </p:sp>
      <p:sp>
        <p:nvSpPr>
          <p:cNvPr id="18" name="Content Placeholder 17">
            <a:extLst>
              <a:ext uri="{FF2B5EF4-FFF2-40B4-BE49-F238E27FC236}">
                <a16:creationId xmlns:a16="http://schemas.microsoft.com/office/drawing/2014/main" id="{516C0291-63C4-4713-9AA0-E3E44FE0AA23}"/>
              </a:ext>
            </a:extLst>
          </p:cNvPr>
          <p:cNvSpPr>
            <a:spLocks noGrp="1"/>
          </p:cNvSpPr>
          <p:nvPr>
            <p:ph sz="quarter" idx="14"/>
          </p:nvPr>
        </p:nvSpPr>
        <p:spPr>
          <a:xfrm>
            <a:off x="1018310" y="3793336"/>
            <a:ext cx="7315200" cy="1173519"/>
          </a:xfrm>
        </p:spPr>
        <p:txBody>
          <a:bodyPr/>
          <a:lstStyle/>
          <a:p>
            <a:pPr marL="0" lvl="0" indent="0">
              <a:spcAft>
                <a:spcPts val="1700"/>
              </a:spcAft>
              <a:buNone/>
            </a:pPr>
            <a:r>
              <a:rPr lang="en-US" altLang="en-US" sz="2400" b="1" dirty="0">
                <a:solidFill>
                  <a:prstClr val="black"/>
                </a:solidFill>
              </a:rPr>
              <a:t>Cellulose is found in the cell walls of all plants, where it gives </a:t>
            </a:r>
            <a:r>
              <a:rPr lang="en-US" altLang="en-US" sz="2400" b="1" dirty="0">
                <a:solidFill>
                  <a:srgbClr val="3366FF"/>
                </a:solidFill>
              </a:rPr>
              <a:t>support and rigidity </a:t>
            </a:r>
            <a:r>
              <a:rPr lang="en-US" altLang="en-US" sz="2400" b="1" dirty="0">
                <a:solidFill>
                  <a:prstClr val="black"/>
                </a:solidFill>
              </a:rPr>
              <a:t>to wood, plant stems, and grass.</a:t>
            </a:r>
          </a:p>
        </p:txBody>
      </p:sp>
      <p:sp>
        <p:nvSpPr>
          <p:cNvPr id="23" name="Text Placeholder 16">
            <a:extLst>
              <a:ext uri="{FF2B5EF4-FFF2-40B4-BE49-F238E27FC236}">
                <a16:creationId xmlns:a16="http://schemas.microsoft.com/office/drawing/2014/main" id="{BC786396-7D20-464F-AF5D-8F816484701D}"/>
              </a:ext>
            </a:extLst>
          </p:cNvPr>
          <p:cNvSpPr>
            <a:spLocks noGrp="1"/>
          </p:cNvSpPr>
          <p:nvPr>
            <p:ph type="body" sz="quarter" idx="19"/>
          </p:nvPr>
        </p:nvSpPr>
        <p:spPr>
          <a:xfrm>
            <a:off x="1025239" y="5180357"/>
            <a:ext cx="7622101" cy="742460"/>
          </a:xfrm>
        </p:spPr>
        <p:txBody>
          <a:bodyPr/>
          <a:lstStyle/>
          <a:p>
            <a:pPr marL="0" lvl="0" indent="0">
              <a:buNone/>
            </a:pPr>
            <a:r>
              <a:rPr lang="en-US" altLang="en-US" sz="2400" b="1" dirty="0">
                <a:solidFill>
                  <a:prstClr val="black"/>
                </a:solidFill>
              </a:rPr>
              <a:t>Humans do not posses the enzyme to hydrolyze cellulose </a:t>
            </a:r>
            <a:endParaRPr lang="en-US" dirty="0"/>
          </a:p>
        </p:txBody>
      </p:sp>
      <p:graphicFrame>
        <p:nvGraphicFramePr>
          <p:cNvPr id="21" name="Object 20">
            <a:extLst>
              <a:ext uri="{FF2B5EF4-FFF2-40B4-BE49-F238E27FC236}">
                <a16:creationId xmlns:a16="http://schemas.microsoft.com/office/drawing/2014/main" id="{20F8609E-B09E-41B4-BB0A-7D52D8601D51}"/>
              </a:ext>
            </a:extLst>
          </p:cNvPr>
          <p:cNvGraphicFramePr>
            <a:graphicFrameLocks noChangeAspect="1"/>
          </p:cNvGraphicFramePr>
          <p:nvPr>
            <p:extLst>
              <p:ext uri="{D42A27DB-BD31-4B8C-83A1-F6EECF244321}">
                <p14:modId xmlns:p14="http://schemas.microsoft.com/office/powerpoint/2010/main" val="3387297852"/>
              </p:ext>
            </p:extLst>
          </p:nvPr>
        </p:nvGraphicFramePr>
        <p:xfrm>
          <a:off x="2505075" y="5594350"/>
          <a:ext cx="2120900" cy="419100"/>
        </p:xfrm>
        <a:graphic>
          <a:graphicData uri="http://schemas.openxmlformats.org/presentationml/2006/ole">
            <mc:AlternateContent xmlns:mc="http://schemas.openxmlformats.org/markup-compatibility/2006">
              <mc:Choice xmlns:v="urn:schemas-microsoft-com:vml" Requires="v">
                <p:oleObj spid="_x0000_s5207" name="Equation" r:id="rId6" imgW="2120760" imgH="419040" progId="Equation.DSMT4">
                  <p:embed/>
                </p:oleObj>
              </mc:Choice>
              <mc:Fallback>
                <p:oleObj name="Equation" r:id="rId6" imgW="2120760" imgH="419040" progId="Equation.DSMT4">
                  <p:embed/>
                  <p:pic>
                    <p:nvPicPr>
                      <p:cNvPr id="0" name=""/>
                      <p:cNvPicPr/>
                      <p:nvPr/>
                    </p:nvPicPr>
                    <p:blipFill>
                      <a:blip r:embed="rId7"/>
                      <a:stretch>
                        <a:fillRect/>
                      </a:stretch>
                    </p:blipFill>
                    <p:spPr>
                      <a:xfrm>
                        <a:off x="2505075" y="5594350"/>
                        <a:ext cx="2120900" cy="419100"/>
                      </a:xfrm>
                      <a:prstGeom prst="rect">
                        <a:avLst/>
                      </a:prstGeom>
                    </p:spPr>
                  </p:pic>
                </p:oleObj>
              </mc:Fallback>
            </mc:AlternateContent>
          </a:graphicData>
        </a:graphic>
      </p:graphicFrame>
      <p:sp>
        <p:nvSpPr>
          <p:cNvPr id="22" name="Text Placeholder 14">
            <a:extLst>
              <a:ext uri="{FF2B5EF4-FFF2-40B4-BE49-F238E27FC236}">
                <a16:creationId xmlns:a16="http://schemas.microsoft.com/office/drawing/2014/main" id="{002EDC8A-DA35-4433-A3D3-6909C4BD3D8D}"/>
              </a:ext>
            </a:extLst>
          </p:cNvPr>
          <p:cNvSpPr>
            <a:spLocks noGrp="1"/>
          </p:cNvSpPr>
          <p:nvPr>
            <p:ph type="body" sz="quarter" idx="18"/>
          </p:nvPr>
        </p:nvSpPr>
        <p:spPr>
          <a:xfrm>
            <a:off x="4684916" y="5553251"/>
            <a:ext cx="3383970" cy="555358"/>
          </a:xfrm>
        </p:spPr>
        <p:txBody>
          <a:bodyPr/>
          <a:lstStyle/>
          <a:p>
            <a:pPr marL="0" lvl="0" indent="0">
              <a:buNone/>
            </a:pPr>
            <a:r>
              <a:rPr lang="en-US" altLang="en-US" sz="2400" b="1" dirty="0">
                <a:solidFill>
                  <a:prstClr val="black"/>
                </a:solidFill>
              </a:rPr>
              <a:t>and </a:t>
            </a:r>
            <a:r>
              <a:rPr lang="en-US" altLang="en-US" sz="2400" b="1" dirty="0">
                <a:solidFill>
                  <a:srgbClr val="3366FF"/>
                </a:solidFill>
              </a:rPr>
              <a:t>cannot digest it</a:t>
            </a:r>
            <a:r>
              <a:rPr lang="en-US" altLang="en-US" sz="2400" b="1" dirty="0">
                <a:solidFill>
                  <a:prstClr val="black"/>
                </a:solidFill>
              </a:rPr>
              <a: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369567"/>
            <a:ext cx="8229600" cy="547351"/>
          </a:xfrm>
        </p:spPr>
        <p:txBody>
          <a:bodyPr/>
          <a:lstStyle/>
          <a:p>
            <a:pPr eaLnBrk="1" hangingPunct="1"/>
            <a:r>
              <a:rPr lang="en-US" altLang="en-US" sz="3200" b="1" dirty="0"/>
              <a:t>20.6	Polysaccharides (2)</a:t>
            </a:r>
            <a:endParaRPr lang="en-US" altLang="en-US" dirty="0">
              <a:latin typeface="Calibri" pitchFamily="34" charset="0"/>
            </a:endParaRPr>
          </a:p>
        </p:txBody>
      </p:sp>
      <p:sp>
        <p:nvSpPr>
          <p:cNvPr id="2" name="Content Placeholder 1"/>
          <p:cNvSpPr>
            <a:spLocks noGrp="1"/>
          </p:cNvSpPr>
          <p:nvPr>
            <p:ph idx="1"/>
          </p:nvPr>
        </p:nvSpPr>
        <p:spPr>
          <a:xfrm>
            <a:off x="3460969" y="814415"/>
            <a:ext cx="2330231" cy="448986"/>
          </a:xfrm>
        </p:spPr>
        <p:txBody>
          <a:bodyPr/>
          <a:lstStyle/>
          <a:p>
            <a:pPr marL="457200" indent="-457200">
              <a:buFont typeface="+mj-lt"/>
              <a:buAutoNum type="alphaUcPeriod"/>
            </a:pPr>
            <a:r>
              <a:rPr lang="en-US" altLang="en-US" sz="2800" b="1" dirty="0"/>
              <a:t>Cellulose</a:t>
            </a:r>
            <a:endParaRPr lang="en-GB" sz="2800" dirty="0"/>
          </a:p>
        </p:txBody>
      </p:sp>
      <p:sp>
        <p:nvSpPr>
          <p:cNvPr id="3" name="Content Placeholder 2"/>
          <p:cNvSpPr>
            <a:spLocks noGrp="1"/>
          </p:cNvSpPr>
          <p:nvPr>
            <p:ph sz="quarter" idx="13"/>
          </p:nvPr>
        </p:nvSpPr>
        <p:spPr>
          <a:xfrm>
            <a:off x="996835" y="1512145"/>
            <a:ext cx="7627620" cy="1104488"/>
          </a:xfrm>
        </p:spPr>
        <p:txBody>
          <a:bodyPr/>
          <a:lstStyle/>
          <a:p>
            <a:pPr marL="0" indent="0">
              <a:buNone/>
            </a:pPr>
            <a:r>
              <a:rPr lang="en-US" altLang="en-US" sz="2400" b="1" dirty="0"/>
              <a:t>Cellulose makes up the </a:t>
            </a:r>
            <a:r>
              <a:rPr lang="en-US" altLang="en-US" sz="2400" b="1" dirty="0">
                <a:solidFill>
                  <a:srgbClr val="3366FF"/>
                </a:solidFill>
              </a:rPr>
              <a:t>insoluble fiber </a:t>
            </a:r>
            <a:r>
              <a:rPr lang="en-US" altLang="en-US" sz="2400" b="1" dirty="0"/>
              <a:t>in our diets, which is important in adding bulk to waste to help eliminate it more easily.</a:t>
            </a:r>
          </a:p>
        </p:txBody>
      </p:sp>
      <p:pic>
        <p:nvPicPr>
          <p:cNvPr id="48133" name="Picture 7" descr="Cellulose is an unbranched polymer composed of repeating glucose units joined in a 1-4-β-glycosidic linkage. The β glycosidic linkages create long linear chains of cellulose mol- ecules that stack in sheets, making an extensive three-dimensional a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52763"/>
            <a:ext cx="866298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a:xfrm>
            <a:off x="457200" y="378410"/>
            <a:ext cx="8229600" cy="537914"/>
          </a:xfrm>
        </p:spPr>
        <p:txBody>
          <a:bodyPr/>
          <a:lstStyle/>
          <a:p>
            <a:pPr eaLnBrk="1" hangingPunct="1"/>
            <a:r>
              <a:rPr lang="en-US" altLang="en-US" sz="3200" b="1" dirty="0"/>
              <a:t>20.6	Polysaccharides (3)</a:t>
            </a:r>
            <a:endParaRPr lang="en-US" altLang="en-US" dirty="0">
              <a:latin typeface="Calibri" pitchFamily="34" charset="0"/>
            </a:endParaRPr>
          </a:p>
        </p:txBody>
      </p:sp>
      <p:sp>
        <p:nvSpPr>
          <p:cNvPr id="2" name="Content Placeholder 1"/>
          <p:cNvSpPr>
            <a:spLocks noGrp="1"/>
          </p:cNvSpPr>
          <p:nvPr>
            <p:ph idx="1"/>
          </p:nvPr>
        </p:nvSpPr>
        <p:spPr>
          <a:xfrm>
            <a:off x="3705339" y="817769"/>
            <a:ext cx="1781061" cy="463776"/>
          </a:xfrm>
        </p:spPr>
        <p:txBody>
          <a:bodyPr/>
          <a:lstStyle/>
          <a:p>
            <a:pPr marL="457200" indent="-457200">
              <a:buFont typeface="+mj-lt"/>
              <a:buAutoNum type="alphaUcPeriod" startAt="2"/>
            </a:pPr>
            <a:r>
              <a:rPr lang="en-US" altLang="en-US" sz="2800" b="1" dirty="0"/>
              <a:t>Starch</a:t>
            </a:r>
            <a:endParaRPr lang="en-GB" sz="2800" dirty="0"/>
          </a:p>
        </p:txBody>
      </p:sp>
      <p:sp>
        <p:nvSpPr>
          <p:cNvPr id="3" name="Content Placeholder 2"/>
          <p:cNvSpPr>
            <a:spLocks noGrp="1"/>
          </p:cNvSpPr>
          <p:nvPr>
            <p:ph sz="quarter" idx="13"/>
          </p:nvPr>
        </p:nvSpPr>
        <p:spPr>
          <a:xfrm>
            <a:off x="998488" y="1511668"/>
            <a:ext cx="7819932" cy="748158"/>
          </a:xfrm>
        </p:spPr>
        <p:txBody>
          <a:bodyPr/>
          <a:lstStyle/>
          <a:p>
            <a:pPr marL="0" indent="0">
              <a:spcAft>
                <a:spcPts val="1800"/>
              </a:spcAft>
              <a:buNone/>
            </a:pPr>
            <a:r>
              <a:rPr lang="en-US" altLang="en-US" sz="2400" b="1" dirty="0">
                <a:solidFill>
                  <a:srgbClr val="3366FF"/>
                </a:solidFill>
              </a:rPr>
              <a:t>Starch</a:t>
            </a:r>
            <a:r>
              <a:rPr lang="en-US" altLang="en-US" sz="2400" b="1" dirty="0">
                <a:solidFill>
                  <a:srgbClr val="3333FF"/>
                </a:solidFill>
              </a:rPr>
              <a:t> </a:t>
            </a:r>
            <a:r>
              <a:rPr lang="en-US" altLang="en-US" sz="2400" b="1" dirty="0"/>
              <a:t>is a polymer made up of repeating glucose units joined by</a:t>
            </a:r>
          </a:p>
        </p:txBody>
      </p:sp>
      <p:graphicFrame>
        <p:nvGraphicFramePr>
          <p:cNvPr id="18" name="Object 17">
            <a:extLst>
              <a:ext uri="{FF2B5EF4-FFF2-40B4-BE49-F238E27FC236}">
                <a16:creationId xmlns:a16="http://schemas.microsoft.com/office/drawing/2014/main" id="{AB183DB8-9CD6-437B-96A5-182A25C7B006}"/>
              </a:ext>
            </a:extLst>
          </p:cNvPr>
          <p:cNvGraphicFramePr>
            <a:graphicFrameLocks noChangeAspect="1"/>
          </p:cNvGraphicFramePr>
          <p:nvPr>
            <p:extLst>
              <p:ext uri="{D42A27DB-BD31-4B8C-83A1-F6EECF244321}">
                <p14:modId xmlns:p14="http://schemas.microsoft.com/office/powerpoint/2010/main" val="3987362455"/>
              </p:ext>
            </p:extLst>
          </p:nvPr>
        </p:nvGraphicFramePr>
        <p:xfrm>
          <a:off x="3288463" y="1980363"/>
          <a:ext cx="2997200" cy="342900"/>
        </p:xfrm>
        <a:graphic>
          <a:graphicData uri="http://schemas.openxmlformats.org/presentationml/2006/ole">
            <mc:AlternateContent xmlns:mc="http://schemas.openxmlformats.org/markup-compatibility/2006">
              <mc:Choice xmlns:v="urn:schemas-microsoft-com:vml" Requires="v">
                <p:oleObj spid="_x0000_s9231" name="Equation" r:id="rId4" imgW="2997000" imgH="342720" progId="Equation.DSMT4">
                  <p:embed/>
                </p:oleObj>
              </mc:Choice>
              <mc:Fallback>
                <p:oleObj name="Equation" r:id="rId4" imgW="2997000" imgH="342720" progId="Equation.DSMT4">
                  <p:embed/>
                  <p:pic>
                    <p:nvPicPr>
                      <p:cNvPr id="0" name=""/>
                      <p:cNvPicPr/>
                      <p:nvPr/>
                    </p:nvPicPr>
                    <p:blipFill>
                      <a:blip r:embed="rId5"/>
                      <a:stretch>
                        <a:fillRect/>
                      </a:stretch>
                    </p:blipFill>
                    <p:spPr>
                      <a:xfrm>
                        <a:off x="3288463" y="1980363"/>
                        <a:ext cx="29972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6932796-0744-4828-A3D1-A53368698535}"/>
              </a:ext>
            </a:extLst>
          </p:cNvPr>
          <p:cNvSpPr>
            <a:spLocks noGrp="1"/>
          </p:cNvSpPr>
          <p:nvPr>
            <p:ph sz="quarter" idx="15"/>
          </p:nvPr>
        </p:nvSpPr>
        <p:spPr>
          <a:xfrm>
            <a:off x="998488" y="2557496"/>
            <a:ext cx="7688312" cy="1170696"/>
          </a:xfrm>
        </p:spPr>
        <p:txBody>
          <a:bodyPr/>
          <a:lstStyle/>
          <a:p>
            <a:pPr marL="0" lvl="0" indent="0">
              <a:spcAft>
                <a:spcPts val="1700"/>
              </a:spcAft>
              <a:buNone/>
            </a:pPr>
            <a:r>
              <a:rPr lang="en-US" altLang="en-US" sz="2400" b="1" dirty="0">
                <a:solidFill>
                  <a:prstClr val="black"/>
                </a:solidFill>
              </a:rPr>
              <a:t>Starch is present in </a:t>
            </a:r>
            <a:r>
              <a:rPr lang="en-US" altLang="en-US" sz="2400" b="1" dirty="0">
                <a:solidFill>
                  <a:srgbClr val="3366FF"/>
                </a:solidFill>
              </a:rPr>
              <a:t>corn</a:t>
            </a:r>
            <a:r>
              <a:rPr lang="en-US" altLang="en-US" sz="2400" b="1" dirty="0">
                <a:solidFill>
                  <a:prstClr val="black"/>
                </a:solidFill>
              </a:rPr>
              <a:t>, </a:t>
            </a:r>
            <a:r>
              <a:rPr lang="en-US" altLang="en-US" sz="2400" b="1" dirty="0">
                <a:solidFill>
                  <a:srgbClr val="3366FF"/>
                </a:solidFill>
              </a:rPr>
              <a:t>rice</a:t>
            </a:r>
            <a:r>
              <a:rPr lang="en-US" altLang="en-US" sz="2400" b="1" dirty="0">
                <a:solidFill>
                  <a:prstClr val="black"/>
                </a:solidFill>
              </a:rPr>
              <a:t>, </a:t>
            </a:r>
            <a:r>
              <a:rPr lang="en-US" altLang="en-US" sz="2400" b="1" dirty="0">
                <a:solidFill>
                  <a:srgbClr val="3366FF"/>
                </a:solidFill>
              </a:rPr>
              <a:t>wheat</a:t>
            </a:r>
            <a:r>
              <a:rPr lang="en-US" altLang="en-US" sz="2400" b="1" dirty="0">
                <a:solidFill>
                  <a:prstClr val="black"/>
                </a:solidFill>
              </a:rPr>
              <a:t>, and </a:t>
            </a:r>
            <a:r>
              <a:rPr lang="en-US" altLang="en-US" sz="2400" b="1" dirty="0">
                <a:solidFill>
                  <a:srgbClr val="3366FF"/>
                </a:solidFill>
              </a:rPr>
              <a:t>potatoes</a:t>
            </a:r>
            <a:r>
              <a:rPr lang="en-US" altLang="en-US" sz="2400" b="1" dirty="0">
                <a:solidFill>
                  <a:prstClr val="black"/>
                </a:solidFill>
              </a:rPr>
              <a:t>.</a:t>
            </a:r>
          </a:p>
          <a:p>
            <a:pPr marL="0" lvl="0" indent="0">
              <a:spcAft>
                <a:spcPts val="2000"/>
              </a:spcAft>
              <a:buNone/>
            </a:pPr>
            <a:r>
              <a:rPr lang="en-US" altLang="en-US" sz="2400" b="1" dirty="0">
                <a:solidFill>
                  <a:prstClr val="black"/>
                </a:solidFill>
              </a:rPr>
              <a:t>The first main type of starch is </a:t>
            </a:r>
            <a:r>
              <a:rPr lang="en-US" altLang="en-US" sz="2400" b="1" dirty="0">
                <a:solidFill>
                  <a:srgbClr val="3366FF"/>
                </a:solidFill>
              </a:rPr>
              <a:t>amylose</a:t>
            </a:r>
            <a:r>
              <a:rPr lang="en-US" altLang="en-US" sz="2400" b="1" dirty="0">
                <a:solidFill>
                  <a:prstClr val="black"/>
                </a:solidFill>
              </a:rPr>
              <a:t>:</a:t>
            </a:r>
          </a:p>
        </p:txBody>
      </p:sp>
      <p:pic>
        <p:nvPicPr>
          <p:cNvPr id="49154" name="Picture 9" descr="Amylose, which comprises about 20% of starch molecules, has an unbranched skeleton of glu- cose molecules with 1-4-α-glycoside bonds. Because of this linkage, an amylose chain adopts a helical arrangement, giving it a very different three-dimensional shape from the linear chains of cellulo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3886200"/>
            <a:ext cx="90582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78410"/>
            <a:ext cx="8229600" cy="537914"/>
          </a:xfrm>
        </p:spPr>
        <p:txBody>
          <a:bodyPr/>
          <a:lstStyle/>
          <a:p>
            <a:pPr eaLnBrk="1" hangingPunct="1"/>
            <a:r>
              <a:rPr lang="en-US" altLang="en-US" sz="3200" b="1" dirty="0"/>
              <a:t>20.6	Polysaccharides (4)</a:t>
            </a:r>
            <a:endParaRPr lang="en-US" altLang="en-US" dirty="0">
              <a:latin typeface="Calibri" pitchFamily="34" charset="0"/>
            </a:endParaRPr>
          </a:p>
        </p:txBody>
      </p:sp>
      <p:sp>
        <p:nvSpPr>
          <p:cNvPr id="2" name="Content Placeholder 1"/>
          <p:cNvSpPr>
            <a:spLocks noGrp="1"/>
          </p:cNvSpPr>
          <p:nvPr>
            <p:ph idx="1"/>
          </p:nvPr>
        </p:nvSpPr>
        <p:spPr>
          <a:xfrm>
            <a:off x="3701356" y="827310"/>
            <a:ext cx="1785044" cy="516155"/>
          </a:xfrm>
        </p:spPr>
        <p:txBody>
          <a:bodyPr/>
          <a:lstStyle/>
          <a:p>
            <a:pPr marL="457200" indent="-457200">
              <a:buFont typeface="+mj-lt"/>
              <a:buAutoNum type="alphaUcPeriod" startAt="2"/>
            </a:pPr>
            <a:r>
              <a:rPr lang="en-US" altLang="en-US" sz="2800" b="1" dirty="0"/>
              <a:t>Starch</a:t>
            </a:r>
            <a:endParaRPr lang="en-GB" sz="2800" dirty="0"/>
          </a:p>
        </p:txBody>
      </p:sp>
      <p:sp>
        <p:nvSpPr>
          <p:cNvPr id="3" name="Content Placeholder 2"/>
          <p:cNvSpPr>
            <a:spLocks noGrp="1"/>
          </p:cNvSpPr>
          <p:nvPr>
            <p:ph sz="quarter" idx="13"/>
          </p:nvPr>
        </p:nvSpPr>
        <p:spPr>
          <a:xfrm>
            <a:off x="1072407" y="1509159"/>
            <a:ext cx="6353628" cy="468411"/>
          </a:xfrm>
        </p:spPr>
        <p:txBody>
          <a:bodyPr/>
          <a:lstStyle/>
          <a:p>
            <a:pPr marL="0" indent="0">
              <a:buNone/>
            </a:pPr>
            <a:r>
              <a:rPr lang="en-US" altLang="en-US" sz="2400" b="1" dirty="0"/>
              <a:t>The second type of starch is </a:t>
            </a:r>
            <a:r>
              <a:rPr lang="en-US" altLang="en-US" sz="2400" b="1" dirty="0">
                <a:solidFill>
                  <a:srgbClr val="3366FF"/>
                </a:solidFill>
              </a:rPr>
              <a:t>amylopectin</a:t>
            </a:r>
            <a:r>
              <a:rPr lang="en-US" altLang="en-US" sz="2400" b="1" dirty="0"/>
              <a:t>.</a:t>
            </a:r>
          </a:p>
        </p:txBody>
      </p:sp>
      <p:pic>
        <p:nvPicPr>
          <p:cNvPr id="50181" name="Picture 7" descr="Amylopectin, which comprises about 80% of starch molecules, consists of a backbone of glucose units joined in α glycosidic bonds, but it also contains considerable branching along the chain. The linear linkages of amylopectin are formed by 1-4-α-glycoside bonds, similar to amy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133600"/>
            <a:ext cx="90678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419183"/>
            <a:ext cx="8229600" cy="454495"/>
          </a:xfrm>
        </p:spPr>
        <p:txBody>
          <a:bodyPr/>
          <a:lstStyle/>
          <a:p>
            <a:pPr eaLnBrk="1" hangingPunct="1"/>
            <a:r>
              <a:rPr lang="en-US" altLang="en-US" sz="3200" b="1" dirty="0"/>
              <a:t>20.6	Polysaccharides (5)</a:t>
            </a:r>
            <a:endParaRPr lang="en-US" altLang="en-US" dirty="0">
              <a:latin typeface="Calibri" pitchFamily="34" charset="0"/>
            </a:endParaRPr>
          </a:p>
        </p:txBody>
      </p:sp>
      <p:sp>
        <p:nvSpPr>
          <p:cNvPr id="2" name="Content Placeholder 1"/>
          <p:cNvSpPr>
            <a:spLocks noGrp="1"/>
          </p:cNvSpPr>
          <p:nvPr>
            <p:ph idx="1"/>
          </p:nvPr>
        </p:nvSpPr>
        <p:spPr>
          <a:xfrm>
            <a:off x="3701603" y="817345"/>
            <a:ext cx="1798652" cy="457273"/>
          </a:xfrm>
        </p:spPr>
        <p:txBody>
          <a:bodyPr/>
          <a:lstStyle/>
          <a:p>
            <a:pPr marL="457200" indent="-457200">
              <a:buFont typeface="+mj-lt"/>
              <a:buAutoNum type="alphaUcPeriod" startAt="2"/>
            </a:pPr>
            <a:r>
              <a:rPr lang="en-US" altLang="en-US" sz="2800" b="1" dirty="0"/>
              <a:t>Starch</a:t>
            </a:r>
            <a:endParaRPr lang="en-GB" sz="2800" dirty="0"/>
          </a:p>
        </p:txBody>
      </p:sp>
      <p:sp>
        <p:nvSpPr>
          <p:cNvPr id="3" name="Content Placeholder 2"/>
          <p:cNvSpPr>
            <a:spLocks noGrp="1"/>
          </p:cNvSpPr>
          <p:nvPr>
            <p:ph sz="quarter" idx="13"/>
          </p:nvPr>
        </p:nvSpPr>
        <p:spPr>
          <a:xfrm>
            <a:off x="1066800" y="1512570"/>
            <a:ext cx="6819900" cy="449040"/>
          </a:xfrm>
        </p:spPr>
        <p:txBody>
          <a:bodyPr/>
          <a:lstStyle/>
          <a:p>
            <a:pPr marL="0" indent="0">
              <a:buNone/>
            </a:pPr>
            <a:r>
              <a:rPr lang="en-US" altLang="en-US" sz="2400" b="1" dirty="0">
                <a:solidFill>
                  <a:srgbClr val="3366FF"/>
                </a:solidFill>
              </a:rPr>
              <a:t>Amylose</a:t>
            </a:r>
            <a:r>
              <a:rPr lang="en-US" altLang="en-US" sz="2400" b="1" dirty="0">
                <a:solidFill>
                  <a:srgbClr val="3333FF"/>
                </a:solidFill>
              </a:rPr>
              <a:t> </a:t>
            </a:r>
            <a:r>
              <a:rPr lang="en-US" altLang="en-US" sz="2400" b="1" dirty="0"/>
              <a:t>is an unbranched polymer linked by </a:t>
            </a:r>
          </a:p>
        </p:txBody>
      </p:sp>
      <p:graphicFrame>
        <p:nvGraphicFramePr>
          <p:cNvPr id="4" name="Object 3">
            <a:extLst>
              <a:ext uri="{FF2B5EF4-FFF2-40B4-BE49-F238E27FC236}">
                <a16:creationId xmlns:a16="http://schemas.microsoft.com/office/drawing/2014/main" id="{2E4260F9-FBFE-4B89-8290-FE248DFAFEDD}"/>
              </a:ext>
            </a:extLst>
          </p:cNvPr>
          <p:cNvGraphicFramePr>
            <a:graphicFrameLocks noChangeAspect="1"/>
          </p:cNvGraphicFramePr>
          <p:nvPr>
            <p:extLst>
              <p:ext uri="{D42A27DB-BD31-4B8C-83A1-F6EECF244321}">
                <p14:modId xmlns:p14="http://schemas.microsoft.com/office/powerpoint/2010/main" val="3848272504"/>
              </p:ext>
            </p:extLst>
          </p:nvPr>
        </p:nvGraphicFramePr>
        <p:xfrm>
          <a:off x="1209675" y="1962150"/>
          <a:ext cx="3822700" cy="342900"/>
        </p:xfrm>
        <a:graphic>
          <a:graphicData uri="http://schemas.openxmlformats.org/presentationml/2006/ole">
            <mc:AlternateContent xmlns:mc="http://schemas.openxmlformats.org/markup-compatibility/2006">
              <mc:Choice xmlns:v="urn:schemas-microsoft-com:vml" Requires="v">
                <p:oleObj spid="_x0000_s6273" name="Equation" r:id="rId4" imgW="3822480" imgH="342720" progId="Equation.DSMT4">
                  <p:embed/>
                </p:oleObj>
              </mc:Choice>
              <mc:Fallback>
                <p:oleObj name="Equation" r:id="rId4" imgW="3822480" imgH="342720" progId="Equation.DSMT4">
                  <p:embed/>
                  <p:pic>
                    <p:nvPicPr>
                      <p:cNvPr id="0" name=""/>
                      <p:cNvPicPr/>
                      <p:nvPr/>
                    </p:nvPicPr>
                    <p:blipFill>
                      <a:blip r:embed="rId5"/>
                      <a:stretch>
                        <a:fillRect/>
                      </a:stretch>
                    </p:blipFill>
                    <p:spPr>
                      <a:xfrm>
                        <a:off x="1209675" y="1962150"/>
                        <a:ext cx="3822700" cy="342900"/>
                      </a:xfrm>
                      <a:prstGeom prst="rect">
                        <a:avLst/>
                      </a:prstGeom>
                    </p:spPr>
                  </p:pic>
                </p:oleObj>
              </mc:Fallback>
            </mc:AlternateContent>
          </a:graphicData>
        </a:graphic>
      </p:graphicFrame>
      <p:sp>
        <p:nvSpPr>
          <p:cNvPr id="6" name="Content Placeholder 5"/>
          <p:cNvSpPr>
            <a:spLocks noGrp="1"/>
          </p:cNvSpPr>
          <p:nvPr>
            <p:ph sz="quarter" idx="14"/>
          </p:nvPr>
        </p:nvSpPr>
        <p:spPr>
          <a:xfrm>
            <a:off x="1066800" y="2699718"/>
            <a:ext cx="7315200" cy="366273"/>
          </a:xfrm>
        </p:spPr>
        <p:txBody>
          <a:bodyPr/>
          <a:lstStyle/>
          <a:p>
            <a:pPr marL="0" indent="0">
              <a:buNone/>
            </a:pPr>
            <a:r>
              <a:rPr lang="en-US" altLang="en-US" sz="2400" b="1" dirty="0">
                <a:solidFill>
                  <a:srgbClr val="3366FF"/>
                </a:solidFill>
              </a:rPr>
              <a:t>Amylopectin</a:t>
            </a:r>
            <a:r>
              <a:rPr lang="en-US" altLang="en-US" sz="2400" b="1" dirty="0">
                <a:solidFill>
                  <a:srgbClr val="3333FF"/>
                </a:solidFill>
              </a:rPr>
              <a:t> </a:t>
            </a:r>
            <a:r>
              <a:rPr lang="en-US" altLang="en-US" sz="2400" b="1" dirty="0"/>
              <a:t>is a branched polymer linked by</a:t>
            </a:r>
            <a:r>
              <a:rPr lang="en-US" altLang="en-US" sz="2400" b="1" dirty="0">
                <a:solidFill>
                  <a:srgbClr val="3366FF"/>
                </a:solidFill>
              </a:rPr>
              <a:t> </a:t>
            </a:r>
            <a:endParaRPr lang="en-US" altLang="en-US" sz="2400" b="1" dirty="0"/>
          </a:p>
        </p:txBody>
      </p:sp>
      <p:graphicFrame>
        <p:nvGraphicFramePr>
          <p:cNvPr id="5" name="Object 4">
            <a:extLst>
              <a:ext uri="{FF2B5EF4-FFF2-40B4-BE49-F238E27FC236}">
                <a16:creationId xmlns:a16="http://schemas.microsoft.com/office/drawing/2014/main" id="{4E1137A0-736B-472A-91C1-346B827B3481}"/>
              </a:ext>
            </a:extLst>
          </p:cNvPr>
          <p:cNvGraphicFramePr>
            <a:graphicFrameLocks noChangeAspect="1"/>
          </p:cNvGraphicFramePr>
          <p:nvPr>
            <p:extLst>
              <p:ext uri="{D42A27DB-BD31-4B8C-83A1-F6EECF244321}">
                <p14:modId xmlns:p14="http://schemas.microsoft.com/office/powerpoint/2010/main" val="3252261849"/>
              </p:ext>
            </p:extLst>
          </p:nvPr>
        </p:nvGraphicFramePr>
        <p:xfrm>
          <a:off x="1206500" y="3163888"/>
          <a:ext cx="1130300" cy="279400"/>
        </p:xfrm>
        <a:graphic>
          <a:graphicData uri="http://schemas.openxmlformats.org/presentationml/2006/ole">
            <mc:AlternateContent xmlns:mc="http://schemas.openxmlformats.org/markup-compatibility/2006">
              <mc:Choice xmlns:v="urn:schemas-microsoft-com:vml" Requires="v">
                <p:oleObj spid="_x0000_s6274" name="Equation" r:id="rId6" imgW="1130040" imgH="279360" progId="Equation.DSMT4">
                  <p:embed/>
                </p:oleObj>
              </mc:Choice>
              <mc:Fallback>
                <p:oleObj name="Equation" r:id="rId6" imgW="1130040" imgH="279360" progId="Equation.DSMT4">
                  <p:embed/>
                  <p:pic>
                    <p:nvPicPr>
                      <p:cNvPr id="0" name=""/>
                      <p:cNvPicPr/>
                      <p:nvPr/>
                    </p:nvPicPr>
                    <p:blipFill>
                      <a:blip r:embed="rId7"/>
                      <a:stretch>
                        <a:fillRect/>
                      </a:stretch>
                    </p:blipFill>
                    <p:spPr>
                      <a:xfrm>
                        <a:off x="1206500" y="3163888"/>
                        <a:ext cx="1130300" cy="279400"/>
                      </a:xfrm>
                      <a:prstGeom prst="rect">
                        <a:avLst/>
                      </a:prstGeom>
                    </p:spPr>
                  </p:pic>
                </p:oleObj>
              </mc:Fallback>
            </mc:AlternateContent>
          </a:graphicData>
        </a:graphic>
      </p:graphicFrame>
      <p:sp>
        <p:nvSpPr>
          <p:cNvPr id="35" name="Text Placeholder 16">
            <a:extLst>
              <a:ext uri="{FF2B5EF4-FFF2-40B4-BE49-F238E27FC236}">
                <a16:creationId xmlns:a16="http://schemas.microsoft.com/office/drawing/2014/main" id="{BE4DA783-CD0B-474D-B203-F949B43BD208}"/>
              </a:ext>
            </a:extLst>
          </p:cNvPr>
          <p:cNvSpPr>
            <a:spLocks noGrp="1"/>
          </p:cNvSpPr>
          <p:nvPr>
            <p:ph type="body" sz="quarter" idx="19"/>
          </p:nvPr>
        </p:nvSpPr>
        <p:spPr>
          <a:xfrm>
            <a:off x="2358686" y="3066828"/>
            <a:ext cx="838200" cy="399732"/>
          </a:xfrm>
        </p:spPr>
        <p:txBody>
          <a:bodyPr/>
          <a:lstStyle/>
          <a:p>
            <a:pPr marL="0" lvl="0" indent="0">
              <a:buNone/>
            </a:pPr>
            <a:r>
              <a:rPr lang="en-US" altLang="en-US" sz="2400" b="1" dirty="0">
                <a:solidFill>
                  <a:prstClr val="black"/>
                </a:solidFill>
                <a:sym typeface="Wingdings" pitchFamily="82" charset="0"/>
              </a:rPr>
              <a:t>and </a:t>
            </a:r>
            <a:endParaRPr lang="en-US" dirty="0"/>
          </a:p>
        </p:txBody>
      </p:sp>
      <p:graphicFrame>
        <p:nvGraphicFramePr>
          <p:cNvPr id="36" name="Object 35">
            <a:extLst>
              <a:ext uri="{FF2B5EF4-FFF2-40B4-BE49-F238E27FC236}">
                <a16:creationId xmlns:a16="http://schemas.microsoft.com/office/drawing/2014/main" id="{E1CC1942-B2F8-4C4D-AF71-AE3A614D177E}"/>
              </a:ext>
            </a:extLst>
          </p:cNvPr>
          <p:cNvGraphicFramePr>
            <a:graphicFrameLocks noChangeAspect="1"/>
          </p:cNvGraphicFramePr>
          <p:nvPr>
            <p:extLst>
              <p:ext uri="{D42A27DB-BD31-4B8C-83A1-F6EECF244321}">
                <p14:modId xmlns:p14="http://schemas.microsoft.com/office/powerpoint/2010/main" val="1023771879"/>
              </p:ext>
            </p:extLst>
          </p:nvPr>
        </p:nvGraphicFramePr>
        <p:xfrm>
          <a:off x="3114675" y="3160713"/>
          <a:ext cx="3822700" cy="342900"/>
        </p:xfrm>
        <a:graphic>
          <a:graphicData uri="http://schemas.openxmlformats.org/presentationml/2006/ole">
            <mc:AlternateContent xmlns:mc="http://schemas.openxmlformats.org/markup-compatibility/2006">
              <mc:Choice xmlns:v="urn:schemas-microsoft-com:vml" Requires="v">
                <p:oleObj spid="_x0000_s6275" name="Equation" r:id="rId8" imgW="3822480" imgH="342720" progId="Equation.DSMT4">
                  <p:embed/>
                </p:oleObj>
              </mc:Choice>
              <mc:Fallback>
                <p:oleObj name="Equation" r:id="rId8" imgW="3822480" imgH="342720" progId="Equation.DSMT4">
                  <p:embed/>
                  <p:pic>
                    <p:nvPicPr>
                      <p:cNvPr id="0" name=""/>
                      <p:cNvPicPr/>
                      <p:nvPr/>
                    </p:nvPicPr>
                    <p:blipFill>
                      <a:blip r:embed="rId9"/>
                      <a:stretch>
                        <a:fillRect/>
                      </a:stretch>
                    </p:blipFill>
                    <p:spPr>
                      <a:xfrm>
                        <a:off x="3114675" y="3160713"/>
                        <a:ext cx="3822700" cy="342900"/>
                      </a:xfrm>
                      <a:prstGeom prst="rect">
                        <a:avLst/>
                      </a:prstGeom>
                    </p:spPr>
                  </p:pic>
                </p:oleObj>
              </mc:Fallback>
            </mc:AlternateContent>
          </a:graphicData>
        </a:graphic>
      </p:graphicFrame>
      <p:sp>
        <p:nvSpPr>
          <p:cNvPr id="7" name="Content Placeholder 6"/>
          <p:cNvSpPr>
            <a:spLocks noGrp="1"/>
          </p:cNvSpPr>
          <p:nvPr>
            <p:ph sz="quarter" idx="15"/>
          </p:nvPr>
        </p:nvSpPr>
        <p:spPr>
          <a:xfrm>
            <a:off x="1066800" y="3886200"/>
            <a:ext cx="6915150" cy="944166"/>
          </a:xfrm>
        </p:spPr>
        <p:txBody>
          <a:bodyPr/>
          <a:lstStyle/>
          <a:p>
            <a:pPr marL="0" indent="0">
              <a:buNone/>
            </a:pPr>
            <a:r>
              <a:rPr lang="en-US" altLang="en-US" sz="2400" b="1" dirty="0"/>
              <a:t>Both starch molecules can be digested by humans using the enzyme </a:t>
            </a:r>
            <a:r>
              <a:rPr lang="en-US" altLang="en-US" sz="2400" b="1" dirty="0">
                <a:solidFill>
                  <a:srgbClr val="3366FF"/>
                </a:solidFill>
              </a:rPr>
              <a:t>amylase</a:t>
            </a:r>
            <a:r>
              <a:rPr lang="en-US" altLang="en-US" sz="2400" b="1"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824905-273F-4386-B86B-6846C36FBD37}"/>
              </a:ext>
            </a:extLst>
          </p:cNvPr>
          <p:cNvSpPr>
            <a:spLocks noGrp="1"/>
          </p:cNvSpPr>
          <p:nvPr>
            <p:ph type="title"/>
          </p:nvPr>
        </p:nvSpPr>
        <p:spPr>
          <a:xfrm>
            <a:off x="457200" y="229894"/>
            <a:ext cx="8229600" cy="780630"/>
          </a:xfrm>
        </p:spPr>
        <p:txBody>
          <a:bodyPr/>
          <a:lstStyle/>
          <a:p>
            <a:r>
              <a:rPr lang="en-US" altLang="en-US" sz="3200" b="1" dirty="0"/>
              <a:t>20.1	Carbohydrates (4)</a:t>
            </a:r>
            <a:endParaRPr lang="en-US" sz="3200" dirty="0"/>
          </a:p>
        </p:txBody>
      </p:sp>
      <p:sp>
        <p:nvSpPr>
          <p:cNvPr id="2" name="Content Placeholder 1">
            <a:extLst>
              <a:ext uri="{FF2B5EF4-FFF2-40B4-BE49-F238E27FC236}">
                <a16:creationId xmlns:a16="http://schemas.microsoft.com/office/drawing/2014/main" id="{326DF795-FA51-4720-9D80-ED6B517498E9}"/>
              </a:ext>
            </a:extLst>
          </p:cNvPr>
          <p:cNvSpPr>
            <a:spLocks noGrp="1"/>
          </p:cNvSpPr>
          <p:nvPr>
            <p:ph idx="1"/>
          </p:nvPr>
        </p:nvSpPr>
        <p:spPr>
          <a:xfrm>
            <a:off x="774126" y="1216139"/>
            <a:ext cx="7684074" cy="1217066"/>
          </a:xfrm>
        </p:spPr>
        <p:txBody>
          <a:bodyPr/>
          <a:lstStyle/>
          <a:p>
            <a:pPr marL="0" indent="0">
              <a:buNone/>
            </a:pPr>
            <a:r>
              <a:rPr lang="en-US" altLang="en-US" sz="2400" b="1" dirty="0"/>
              <a:t>Carbohydrates are synthesized in green plants by </a:t>
            </a:r>
            <a:r>
              <a:rPr lang="en-US" altLang="en-US" sz="2400" b="1" dirty="0">
                <a:solidFill>
                  <a:srgbClr val="3366FF"/>
                </a:solidFill>
              </a:rPr>
              <a:t>photosynthesis</a:t>
            </a:r>
            <a:r>
              <a:rPr lang="en-US" altLang="en-US" sz="2400" b="1" dirty="0"/>
              <a:t>, whereby energy from the sun is stored as chemical energy in carbohydrates.</a:t>
            </a:r>
          </a:p>
        </p:txBody>
      </p:sp>
      <p:sp>
        <p:nvSpPr>
          <p:cNvPr id="3" name="Content Placeholder 2">
            <a:extLst>
              <a:ext uri="{FF2B5EF4-FFF2-40B4-BE49-F238E27FC236}">
                <a16:creationId xmlns:a16="http://schemas.microsoft.com/office/drawing/2014/main" id="{4FA3FB73-35F3-46D3-8400-559CDDA9A4AA}"/>
              </a:ext>
            </a:extLst>
          </p:cNvPr>
          <p:cNvSpPr>
            <a:spLocks noGrp="1"/>
          </p:cNvSpPr>
          <p:nvPr>
            <p:ph sz="quarter" idx="13"/>
          </p:nvPr>
        </p:nvSpPr>
        <p:spPr>
          <a:xfrm>
            <a:off x="761310" y="2680577"/>
            <a:ext cx="8119455" cy="829818"/>
          </a:xfrm>
        </p:spPr>
        <p:txBody>
          <a:bodyPr/>
          <a:lstStyle/>
          <a:p>
            <a:pPr marL="0" indent="0">
              <a:buNone/>
            </a:pPr>
            <a:r>
              <a:rPr lang="en-US" altLang="en-US" sz="2400" b="1" dirty="0"/>
              <a:t>In the body, they are used for </a:t>
            </a:r>
            <a:r>
              <a:rPr lang="en-US" altLang="en-US" sz="2400" b="1" dirty="0">
                <a:solidFill>
                  <a:srgbClr val="3366FF"/>
                </a:solidFill>
              </a:rPr>
              <a:t>bursts of energy</a:t>
            </a:r>
            <a:r>
              <a:rPr lang="en-US" altLang="en-US" sz="2400" b="1" dirty="0"/>
              <a:t> needed during exercise in the form of glucose.</a:t>
            </a:r>
          </a:p>
        </p:txBody>
      </p:sp>
      <p:pic>
        <p:nvPicPr>
          <p:cNvPr id="6150" name="Picture 8" descr="CO2 combines with H2O in the presence of sunlight and chlorophyll to produce glucose and oxygen. The energy stored in glucose bonds is released when glucose is metabo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89350"/>
            <a:ext cx="5181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401432"/>
            <a:ext cx="8229600" cy="491870"/>
          </a:xfrm>
        </p:spPr>
        <p:txBody>
          <a:bodyPr/>
          <a:lstStyle/>
          <a:p>
            <a:pPr eaLnBrk="1" hangingPunct="1"/>
            <a:r>
              <a:rPr lang="en-US" altLang="en-US" sz="3200" b="1" dirty="0"/>
              <a:t>20.6	Polysaccharides (6)</a:t>
            </a:r>
            <a:endParaRPr lang="en-US" altLang="en-US" dirty="0">
              <a:latin typeface="Calibri" pitchFamily="34" charset="0"/>
            </a:endParaRPr>
          </a:p>
        </p:txBody>
      </p:sp>
      <p:sp>
        <p:nvSpPr>
          <p:cNvPr id="2" name="Content Placeholder 1"/>
          <p:cNvSpPr>
            <a:spLocks noGrp="1"/>
          </p:cNvSpPr>
          <p:nvPr>
            <p:ph idx="1"/>
          </p:nvPr>
        </p:nvSpPr>
        <p:spPr>
          <a:xfrm>
            <a:off x="3442855" y="807294"/>
            <a:ext cx="2286000" cy="453471"/>
          </a:xfrm>
        </p:spPr>
        <p:txBody>
          <a:bodyPr/>
          <a:lstStyle/>
          <a:p>
            <a:pPr marL="457200" indent="-457200">
              <a:buFont typeface="+mj-lt"/>
              <a:buAutoNum type="alphaUcPeriod" startAt="3"/>
            </a:pPr>
            <a:r>
              <a:rPr lang="en-US" altLang="en-US" sz="2800" b="1" dirty="0"/>
              <a:t>Glycogen</a:t>
            </a:r>
            <a:endParaRPr lang="en-GB" sz="2800" dirty="0"/>
          </a:p>
        </p:txBody>
      </p:sp>
      <p:sp>
        <p:nvSpPr>
          <p:cNvPr id="3" name="Content Placeholder 2"/>
          <p:cNvSpPr>
            <a:spLocks noGrp="1"/>
          </p:cNvSpPr>
          <p:nvPr>
            <p:ph sz="quarter" idx="13"/>
          </p:nvPr>
        </p:nvSpPr>
        <p:spPr>
          <a:xfrm>
            <a:off x="1003634" y="1508177"/>
            <a:ext cx="7759366" cy="4511624"/>
          </a:xfrm>
        </p:spPr>
        <p:txBody>
          <a:bodyPr/>
          <a:lstStyle/>
          <a:p>
            <a:pPr marL="0" indent="0">
              <a:spcAft>
                <a:spcPts val="2500"/>
              </a:spcAft>
              <a:buNone/>
            </a:pPr>
            <a:r>
              <a:rPr lang="en-US" altLang="en-US" sz="2400" b="1" dirty="0"/>
              <a:t>Glycogen is the major form of </a:t>
            </a:r>
            <a:r>
              <a:rPr lang="en-US" altLang="en-US" sz="2400" b="1" dirty="0">
                <a:solidFill>
                  <a:srgbClr val="3366FF"/>
                </a:solidFill>
              </a:rPr>
              <a:t>polysaccharide storage in animals</a:t>
            </a:r>
            <a:r>
              <a:rPr lang="en-US" altLang="en-US" sz="2400" b="1" dirty="0"/>
              <a:t>, similar in structure to amylopectin.</a:t>
            </a:r>
          </a:p>
          <a:p>
            <a:pPr marL="0" indent="0">
              <a:spcAft>
                <a:spcPts val="2600"/>
              </a:spcAft>
              <a:buNone/>
            </a:pPr>
            <a:r>
              <a:rPr lang="en-US" altLang="en-US" sz="2400" b="1" dirty="0"/>
              <a:t>It is stored mainly in the </a:t>
            </a:r>
            <a:r>
              <a:rPr lang="en-US" altLang="en-US" sz="2400" b="1" dirty="0">
                <a:solidFill>
                  <a:srgbClr val="3366FF"/>
                </a:solidFill>
              </a:rPr>
              <a:t>liver</a:t>
            </a:r>
            <a:r>
              <a:rPr lang="en-US" altLang="en-US" sz="2400" b="1" dirty="0">
                <a:solidFill>
                  <a:srgbClr val="3333FF"/>
                </a:solidFill>
              </a:rPr>
              <a:t> </a:t>
            </a:r>
            <a:r>
              <a:rPr lang="en-US" altLang="en-US" sz="2400" b="1" dirty="0"/>
              <a:t>and in muscle cells.</a:t>
            </a:r>
          </a:p>
          <a:p>
            <a:pPr marL="0" indent="0">
              <a:spcAft>
                <a:spcPts val="2500"/>
              </a:spcAft>
              <a:buNone/>
            </a:pPr>
            <a:r>
              <a:rPr lang="en-US" altLang="en-US" sz="2400" b="1" dirty="0"/>
              <a:t>When glucose is needed for energy</a:t>
            </a:r>
            <a:r>
              <a:rPr lang="en-US" altLang="en-US" sz="2400" b="1" dirty="0">
                <a:solidFill>
                  <a:srgbClr val="3333FF"/>
                </a:solidFill>
              </a:rPr>
              <a:t>, </a:t>
            </a:r>
            <a:r>
              <a:rPr lang="en-US" altLang="en-US" sz="2400" b="1" dirty="0">
                <a:solidFill>
                  <a:srgbClr val="3366FF"/>
                </a:solidFill>
              </a:rPr>
              <a:t>glucose units are hydrolyzed </a:t>
            </a:r>
            <a:r>
              <a:rPr lang="en-US" altLang="en-US" sz="2400" b="1" dirty="0"/>
              <a:t>from the ends of the glycogen polymer.</a:t>
            </a:r>
          </a:p>
          <a:p>
            <a:pPr marL="0" indent="0">
              <a:spcAft>
                <a:spcPts val="2500"/>
              </a:spcAft>
              <a:buNone/>
            </a:pPr>
            <a:r>
              <a:rPr lang="en-US" altLang="en-US" sz="2400" b="1" dirty="0"/>
              <a:t>Because glycogen is </a:t>
            </a:r>
            <a:r>
              <a:rPr lang="en-US" altLang="en-US" sz="2400" b="1" dirty="0">
                <a:solidFill>
                  <a:srgbClr val="3366FF"/>
                </a:solidFill>
              </a:rPr>
              <a:t>highly branched</a:t>
            </a:r>
            <a:r>
              <a:rPr lang="en-US" altLang="en-US" sz="2400" b="1" dirty="0"/>
              <a:t>, there are many ends available for hydrolysis.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51377"/>
            <a:ext cx="8229600" cy="590393"/>
          </a:xfrm>
        </p:spPr>
        <p:txBody>
          <a:bodyPr/>
          <a:lstStyle/>
          <a:p>
            <a:pPr eaLnBrk="1" hangingPunct="1"/>
            <a:r>
              <a:rPr lang="en-US" altLang="en-US" sz="3200" b="1" dirty="0"/>
              <a:t>20.6	Polysaccharides (7)</a:t>
            </a:r>
            <a:endParaRPr lang="en-US" altLang="en-US" dirty="0">
              <a:latin typeface="Calibri" pitchFamily="34" charset="0"/>
            </a:endParaRPr>
          </a:p>
        </p:txBody>
      </p:sp>
      <p:sp>
        <p:nvSpPr>
          <p:cNvPr id="2" name="Content Placeholder 1"/>
          <p:cNvSpPr>
            <a:spLocks noGrp="1"/>
          </p:cNvSpPr>
          <p:nvPr>
            <p:ph idx="1"/>
          </p:nvPr>
        </p:nvSpPr>
        <p:spPr>
          <a:xfrm>
            <a:off x="3437239" y="807118"/>
            <a:ext cx="2383823" cy="469232"/>
          </a:xfrm>
        </p:spPr>
        <p:txBody>
          <a:bodyPr/>
          <a:lstStyle/>
          <a:p>
            <a:pPr marL="457200" indent="-457200">
              <a:buFont typeface="+mj-lt"/>
              <a:buAutoNum type="alphaUcPeriod" startAt="3"/>
            </a:pPr>
            <a:r>
              <a:rPr lang="en-US" altLang="en-US" sz="2800" b="1" dirty="0"/>
              <a:t>Glycogen</a:t>
            </a:r>
            <a:endParaRPr lang="en-GB" sz="2800" dirty="0"/>
          </a:p>
        </p:txBody>
      </p:sp>
      <p:pic>
        <p:nvPicPr>
          <p:cNvPr id="53252" name="Picture 6" descr="A sketch of a liver in human body and a cross-section of a liver cell shows that glycogen, a polymer of glucose containing α glycosidic bonds, has a branched structure and is primarily stored in liver cells."/>
          <p:cNvPicPr>
            <a:picLocks noChangeAspect="1" noChangeArrowheads="1"/>
          </p:cNvPicPr>
          <p:nvPr/>
        </p:nvPicPr>
        <p:blipFill rotWithShape="1">
          <a:blip r:embed="rId3">
            <a:extLst>
              <a:ext uri="{28A0092B-C50C-407E-A947-70E740481C1C}">
                <a14:useLocalDpi xmlns:a14="http://schemas.microsoft.com/office/drawing/2010/main" val="0"/>
              </a:ext>
            </a:extLst>
          </a:blip>
          <a:srcRect b="3664"/>
          <a:stretch/>
        </p:blipFill>
        <p:spPr bwMode="auto">
          <a:xfrm>
            <a:off x="762000" y="1631950"/>
            <a:ext cx="76200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3685221" y="5636999"/>
            <a:ext cx="1842409" cy="198651"/>
          </a:xfrm>
        </p:spPr>
        <p:txBody>
          <a:bodyPr/>
          <a:lstStyle/>
          <a:p>
            <a:pPr marL="0" indent="0">
              <a:buNone/>
            </a:pPr>
            <a:r>
              <a:rPr lang="en-US" sz="800" dirty="0"/>
              <a:t>© Dennis Kunkel/Visuals Unlimited</a:t>
            </a:r>
            <a:endParaRPr lang="en-GB" sz="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393649"/>
            <a:ext cx="8229600" cy="512866"/>
          </a:xfrm>
        </p:spPr>
        <p:txBody>
          <a:bodyPr/>
          <a:lstStyle/>
          <a:p>
            <a:pPr eaLnBrk="1" hangingPunct="1"/>
            <a:r>
              <a:rPr lang="en-US" altLang="en-US" sz="3200" b="1" dirty="0"/>
              <a:t>20.7	Focus on the Human Body (1)</a:t>
            </a:r>
            <a:endParaRPr lang="en-US" altLang="en-US" dirty="0">
              <a:latin typeface="Calibri" pitchFamily="34" charset="0"/>
            </a:endParaRPr>
          </a:p>
        </p:txBody>
      </p:sp>
      <p:sp>
        <p:nvSpPr>
          <p:cNvPr id="2" name="Content Placeholder 1"/>
          <p:cNvSpPr>
            <a:spLocks noGrp="1"/>
          </p:cNvSpPr>
          <p:nvPr>
            <p:ph idx="1"/>
          </p:nvPr>
        </p:nvSpPr>
        <p:spPr>
          <a:xfrm>
            <a:off x="2462323" y="817345"/>
            <a:ext cx="4208647" cy="516155"/>
          </a:xfrm>
        </p:spPr>
        <p:txBody>
          <a:bodyPr/>
          <a:lstStyle/>
          <a:p>
            <a:pPr marL="457200" indent="-457200" algn="ctr">
              <a:buFont typeface="+mj-lt"/>
              <a:buAutoNum type="alphaUcPeriod"/>
            </a:pPr>
            <a:r>
              <a:rPr lang="en-US" altLang="en-US" sz="2800" b="1" dirty="0" err="1"/>
              <a:t>Glycosaminoglycans</a:t>
            </a:r>
            <a:endParaRPr lang="en-GB" sz="2800" dirty="0"/>
          </a:p>
        </p:txBody>
      </p:sp>
      <p:sp>
        <p:nvSpPr>
          <p:cNvPr id="3" name="Content Placeholder 2"/>
          <p:cNvSpPr>
            <a:spLocks noGrp="1"/>
          </p:cNvSpPr>
          <p:nvPr>
            <p:ph sz="quarter" idx="13"/>
          </p:nvPr>
        </p:nvSpPr>
        <p:spPr>
          <a:xfrm>
            <a:off x="1010690" y="1504746"/>
            <a:ext cx="7627620" cy="2533853"/>
          </a:xfrm>
        </p:spPr>
        <p:txBody>
          <a:bodyPr/>
          <a:lstStyle/>
          <a:p>
            <a:pPr marL="0" indent="0">
              <a:spcAft>
                <a:spcPts val="1100"/>
              </a:spcAft>
              <a:buNone/>
            </a:pPr>
            <a:r>
              <a:rPr lang="en-US" altLang="en-US" sz="2400" b="1" dirty="0" err="1">
                <a:solidFill>
                  <a:srgbClr val="3366FF"/>
                </a:solidFill>
              </a:rPr>
              <a:t>Glycosaminoglycans</a:t>
            </a:r>
            <a:r>
              <a:rPr lang="en-US" altLang="en-US" sz="2400" b="1" dirty="0">
                <a:solidFill>
                  <a:srgbClr val="3366FF"/>
                </a:solidFill>
              </a:rPr>
              <a:t> </a:t>
            </a:r>
            <a:r>
              <a:rPr lang="en-US" altLang="en-US" sz="2400" b="1" dirty="0"/>
              <a:t>(GAGs) are a group of unbranched carbohydrates derived from alternating </a:t>
            </a:r>
            <a:r>
              <a:rPr lang="en-US" altLang="en-US" sz="2400" b="1" dirty="0">
                <a:solidFill>
                  <a:srgbClr val="3366FF"/>
                </a:solidFill>
              </a:rPr>
              <a:t>amino sugar </a:t>
            </a:r>
            <a:r>
              <a:rPr lang="en-US" altLang="en-US" sz="2400" b="1" dirty="0"/>
              <a:t>and </a:t>
            </a:r>
            <a:r>
              <a:rPr lang="en-US" altLang="en-US" sz="2400" b="1" dirty="0" err="1">
                <a:solidFill>
                  <a:srgbClr val="3366FF"/>
                </a:solidFill>
              </a:rPr>
              <a:t>glucuronate</a:t>
            </a:r>
            <a:r>
              <a:rPr lang="en-US" altLang="en-US" sz="2400" b="1" dirty="0">
                <a:solidFill>
                  <a:srgbClr val="3366FF"/>
                </a:solidFill>
              </a:rPr>
              <a:t> units</a:t>
            </a:r>
            <a:r>
              <a:rPr lang="en-US" altLang="en-US" sz="2400" b="1" dirty="0"/>
              <a:t>.</a:t>
            </a:r>
          </a:p>
          <a:p>
            <a:pPr marL="0" indent="0">
              <a:buNone/>
            </a:pPr>
            <a:r>
              <a:rPr lang="en-US" altLang="en-US" sz="2400" b="1" dirty="0"/>
              <a:t>Examples include </a:t>
            </a:r>
            <a:r>
              <a:rPr lang="en-US" altLang="en-US" sz="2400" b="1" dirty="0" err="1">
                <a:solidFill>
                  <a:srgbClr val="3366FF"/>
                </a:solidFill>
              </a:rPr>
              <a:t>hyaluronate</a:t>
            </a:r>
            <a:r>
              <a:rPr lang="en-US" altLang="en-US" sz="2400" b="1" dirty="0"/>
              <a:t>, extracellular fluids that lubricate joints and in the vitreous humor of the eye.</a:t>
            </a:r>
          </a:p>
        </p:txBody>
      </p:sp>
      <p:pic>
        <p:nvPicPr>
          <p:cNvPr id="54278" name="Picture 8" descr="Structure of hyaluronate: it is an example of glycosaminoglycans (GAGs) which are unbranched carbohydrates derived from alternating amino sugar and glucuronate units. Hyaluronates form viscous solutions that act as lubricants in the fluid around joints. They also give the vitreous humor of the eye its gelatin-like consistenc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64013"/>
            <a:ext cx="481647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410981"/>
            <a:ext cx="8229600" cy="481377"/>
          </a:xfrm>
        </p:spPr>
        <p:txBody>
          <a:bodyPr/>
          <a:lstStyle/>
          <a:p>
            <a:pPr eaLnBrk="1" hangingPunct="1"/>
            <a:r>
              <a:rPr lang="en-US" altLang="en-US" sz="3200" b="1" dirty="0"/>
              <a:t>20.7	Focus on the Human Body (2)</a:t>
            </a:r>
            <a:endParaRPr lang="en-US" altLang="en-US" dirty="0">
              <a:latin typeface="Calibri" pitchFamily="34" charset="0"/>
            </a:endParaRPr>
          </a:p>
        </p:txBody>
      </p:sp>
      <p:sp>
        <p:nvSpPr>
          <p:cNvPr id="2" name="Content Placeholder 1"/>
          <p:cNvSpPr>
            <a:spLocks noGrp="1"/>
          </p:cNvSpPr>
          <p:nvPr>
            <p:ph idx="1"/>
          </p:nvPr>
        </p:nvSpPr>
        <p:spPr>
          <a:xfrm>
            <a:off x="2473035" y="817684"/>
            <a:ext cx="4267200" cy="491571"/>
          </a:xfrm>
        </p:spPr>
        <p:txBody>
          <a:bodyPr/>
          <a:lstStyle/>
          <a:p>
            <a:pPr marL="457200" indent="-457200">
              <a:buFont typeface="+mj-lt"/>
              <a:buAutoNum type="alphaUcPeriod"/>
            </a:pPr>
            <a:r>
              <a:rPr lang="en-US" altLang="en-US" sz="2800" b="1" dirty="0" err="1"/>
              <a:t>Glycosaminoglycans</a:t>
            </a:r>
            <a:endParaRPr lang="en-GB" sz="2800" dirty="0"/>
          </a:p>
        </p:txBody>
      </p:sp>
      <p:sp>
        <p:nvSpPr>
          <p:cNvPr id="3" name="Content Placeholder 2"/>
          <p:cNvSpPr>
            <a:spLocks noGrp="1"/>
          </p:cNvSpPr>
          <p:nvPr>
            <p:ph sz="quarter" idx="13"/>
          </p:nvPr>
        </p:nvSpPr>
        <p:spPr>
          <a:xfrm>
            <a:off x="1070265" y="1510145"/>
            <a:ext cx="6882245" cy="829818"/>
          </a:xfrm>
        </p:spPr>
        <p:txBody>
          <a:bodyPr/>
          <a:lstStyle/>
          <a:p>
            <a:pPr marL="0" indent="0">
              <a:buNone/>
            </a:pPr>
            <a:r>
              <a:rPr lang="en-US" altLang="en-US" sz="2400" b="1" dirty="0"/>
              <a:t>Another example is </a:t>
            </a:r>
            <a:r>
              <a:rPr lang="en-US" altLang="en-US" sz="2400" b="1" dirty="0">
                <a:solidFill>
                  <a:srgbClr val="3366FF"/>
                </a:solidFill>
              </a:rPr>
              <a:t>chondroitin</a:t>
            </a:r>
            <a:r>
              <a:rPr lang="en-US" altLang="en-US" sz="2400" b="1" dirty="0"/>
              <a:t>, a component of cartilage and tendons.</a:t>
            </a:r>
          </a:p>
        </p:txBody>
      </p:sp>
      <p:pic>
        <p:nvPicPr>
          <p:cNvPr id="55301" name="Picture 7" descr="Structure of hyaluronate: it is an example of glycosaminoglycans (GAGs) which are unbranched carbohydrates derived from alternating amino sugar and glucuronate uni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0"/>
            <a:ext cx="47910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406154"/>
            <a:ext cx="8229600" cy="491870"/>
          </a:xfrm>
        </p:spPr>
        <p:txBody>
          <a:bodyPr/>
          <a:lstStyle/>
          <a:p>
            <a:pPr eaLnBrk="1" hangingPunct="1"/>
            <a:r>
              <a:rPr lang="en-US" altLang="en-US" sz="3200" b="1" dirty="0"/>
              <a:t>20.7	Focus on the Human Body (3)</a:t>
            </a:r>
            <a:endParaRPr lang="en-US" altLang="en-US" dirty="0">
              <a:latin typeface="Calibri" pitchFamily="34" charset="0"/>
            </a:endParaRPr>
          </a:p>
        </p:txBody>
      </p:sp>
      <p:sp>
        <p:nvSpPr>
          <p:cNvPr id="2" name="Content Placeholder 1"/>
          <p:cNvSpPr>
            <a:spLocks noGrp="1"/>
          </p:cNvSpPr>
          <p:nvPr>
            <p:ph idx="1"/>
          </p:nvPr>
        </p:nvSpPr>
        <p:spPr>
          <a:xfrm>
            <a:off x="2463720" y="819151"/>
            <a:ext cx="4207245" cy="476250"/>
          </a:xfrm>
        </p:spPr>
        <p:txBody>
          <a:bodyPr/>
          <a:lstStyle/>
          <a:p>
            <a:pPr marL="457200" indent="-457200">
              <a:buFont typeface="+mj-lt"/>
              <a:buAutoNum type="alphaUcPeriod"/>
            </a:pPr>
            <a:r>
              <a:rPr lang="en-US" altLang="en-US" sz="2800" b="1" dirty="0" err="1"/>
              <a:t>Glycosaminoglycans</a:t>
            </a:r>
            <a:endParaRPr lang="en-GB" sz="2800" dirty="0"/>
          </a:p>
        </p:txBody>
      </p:sp>
      <p:sp>
        <p:nvSpPr>
          <p:cNvPr id="3" name="Content Placeholder 2"/>
          <p:cNvSpPr>
            <a:spLocks noGrp="1"/>
          </p:cNvSpPr>
          <p:nvPr>
            <p:ph sz="quarter" idx="13"/>
          </p:nvPr>
        </p:nvSpPr>
        <p:spPr>
          <a:xfrm>
            <a:off x="1070265" y="1510145"/>
            <a:ext cx="7505700" cy="912800"/>
          </a:xfrm>
        </p:spPr>
        <p:txBody>
          <a:bodyPr/>
          <a:lstStyle/>
          <a:p>
            <a:pPr marL="0" indent="0">
              <a:buNone/>
            </a:pPr>
            <a:r>
              <a:rPr lang="en-US" altLang="en-US" sz="2400" b="1" dirty="0">
                <a:solidFill>
                  <a:srgbClr val="3366FF"/>
                </a:solidFill>
              </a:rPr>
              <a:t>Heparin</a:t>
            </a:r>
            <a:r>
              <a:rPr lang="en-US" altLang="en-US" sz="2400" b="1" dirty="0"/>
              <a:t>, stored in the mast cells of the liver, helps prevent blood clotting.</a:t>
            </a:r>
          </a:p>
        </p:txBody>
      </p:sp>
      <p:pic>
        <p:nvPicPr>
          <p:cNvPr id="56325" name="Picture 7" descr="Structure of heparin: it is an example of glycosaminoglycans (GAGs) which are unbranched carbohydrates derived from alternating amino sugar and glucuronate units. Heparin is an anticoagu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76600"/>
            <a:ext cx="48164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433839"/>
            <a:ext cx="8229600" cy="440677"/>
          </a:xfrm>
        </p:spPr>
        <p:txBody>
          <a:bodyPr/>
          <a:lstStyle/>
          <a:p>
            <a:pPr eaLnBrk="1" hangingPunct="1"/>
            <a:r>
              <a:rPr lang="en-US" altLang="en-US" sz="3200" b="1" dirty="0"/>
              <a:t>20.7	Focus on the Human Body (4)</a:t>
            </a:r>
            <a:endParaRPr lang="en-US" altLang="en-US" dirty="0">
              <a:latin typeface="Calibri" pitchFamily="34" charset="0"/>
            </a:endParaRPr>
          </a:p>
        </p:txBody>
      </p:sp>
      <p:sp>
        <p:nvSpPr>
          <p:cNvPr id="2" name="Content Placeholder 1"/>
          <p:cNvSpPr>
            <a:spLocks noGrp="1"/>
          </p:cNvSpPr>
          <p:nvPr>
            <p:ph idx="1"/>
          </p:nvPr>
        </p:nvSpPr>
        <p:spPr>
          <a:xfrm>
            <a:off x="2470235" y="817420"/>
            <a:ext cx="4214585" cy="457200"/>
          </a:xfrm>
        </p:spPr>
        <p:txBody>
          <a:bodyPr/>
          <a:lstStyle/>
          <a:p>
            <a:pPr marL="457200" indent="-457200">
              <a:buFont typeface="+mj-lt"/>
              <a:buAutoNum type="alphaUcPeriod"/>
            </a:pPr>
            <a:r>
              <a:rPr lang="en-US" altLang="en-US" sz="2800" b="1" dirty="0" err="1"/>
              <a:t>Glycosaminoglycans</a:t>
            </a:r>
            <a:endParaRPr lang="en-GB" sz="2800" dirty="0"/>
          </a:p>
        </p:txBody>
      </p:sp>
      <p:pic>
        <p:nvPicPr>
          <p:cNvPr id="57348" name="Picture 1" descr="Examples of glycosaminoglycans are hyaluronate, heparin and chondroitin. Hyaluronate is found in the extracellular fluid that lubricates joints and the vitreous humor of the eye. Chondroitin is a component of cartilage and tendons; and heparin, which is stored in the mast cells of the liver and other organs and prevents blood clotting. The monosaccharide rings of hyaluronate and chondroitin are joined by β glycosidic linkages and those of heparin are joined by α glycosidic linkage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25613"/>
            <a:ext cx="4419600"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405734"/>
            <a:ext cx="8229600" cy="491870"/>
          </a:xfrm>
        </p:spPr>
        <p:txBody>
          <a:bodyPr/>
          <a:lstStyle/>
          <a:p>
            <a:pPr eaLnBrk="1" hangingPunct="1"/>
            <a:r>
              <a:rPr lang="en-US" altLang="en-US" sz="3200" b="1" dirty="0"/>
              <a:t>20.7	Focus on the Human Body (5)</a:t>
            </a:r>
            <a:endParaRPr lang="en-US" altLang="en-US" dirty="0">
              <a:latin typeface="Calibri" pitchFamily="34" charset="0"/>
            </a:endParaRPr>
          </a:p>
        </p:txBody>
      </p:sp>
      <p:sp>
        <p:nvSpPr>
          <p:cNvPr id="2" name="Content Placeholder 1"/>
          <p:cNvSpPr>
            <a:spLocks noGrp="1"/>
          </p:cNvSpPr>
          <p:nvPr>
            <p:ph idx="1"/>
          </p:nvPr>
        </p:nvSpPr>
        <p:spPr>
          <a:xfrm>
            <a:off x="3751120" y="807005"/>
            <a:ext cx="1714500" cy="453759"/>
          </a:xfrm>
        </p:spPr>
        <p:txBody>
          <a:bodyPr/>
          <a:lstStyle/>
          <a:p>
            <a:pPr marL="457200" indent="-457200">
              <a:buFont typeface="+mj-lt"/>
              <a:buAutoNum type="alphaUcPeriod" startAt="2"/>
            </a:pPr>
            <a:r>
              <a:rPr lang="en-US" altLang="en-US" sz="2800" b="1" dirty="0"/>
              <a:t>Chitin</a:t>
            </a:r>
            <a:endParaRPr lang="en-GB" sz="2800" dirty="0"/>
          </a:p>
        </p:txBody>
      </p:sp>
      <p:sp>
        <p:nvSpPr>
          <p:cNvPr id="3" name="Content Placeholder 2"/>
          <p:cNvSpPr>
            <a:spLocks noGrp="1"/>
          </p:cNvSpPr>
          <p:nvPr>
            <p:ph sz="quarter" idx="13"/>
          </p:nvPr>
        </p:nvSpPr>
        <p:spPr>
          <a:xfrm>
            <a:off x="1070265" y="1509214"/>
            <a:ext cx="7200900" cy="735222"/>
          </a:xfrm>
        </p:spPr>
        <p:txBody>
          <a:bodyPr/>
          <a:lstStyle/>
          <a:p>
            <a:pPr marL="0" indent="0">
              <a:buNone/>
            </a:pPr>
            <a:r>
              <a:rPr lang="en-US" altLang="en-US" sz="2400" b="1" dirty="0">
                <a:solidFill>
                  <a:srgbClr val="3366FF"/>
                </a:solidFill>
              </a:rPr>
              <a:t>Chitin</a:t>
            </a:r>
            <a:r>
              <a:rPr lang="en-US" altLang="en-US" sz="2400" b="1" dirty="0">
                <a:solidFill>
                  <a:srgbClr val="3333FF"/>
                </a:solidFill>
              </a:rPr>
              <a:t> </a:t>
            </a:r>
            <a:r>
              <a:rPr lang="en-US" altLang="en-US" sz="2400" b="1" dirty="0"/>
              <a:t>is a polysaccharide formed from</a:t>
            </a:r>
            <a:r>
              <a:rPr lang="en-US" altLang="en-US" sz="2400" b="1" i="1" dirty="0">
                <a:solidFill>
                  <a:srgbClr val="3333FF"/>
                </a:solidFill>
              </a:rPr>
              <a:t> </a:t>
            </a:r>
            <a:r>
              <a:rPr lang="en-US" altLang="en-US" sz="2400" b="1" i="1" dirty="0">
                <a:solidFill>
                  <a:srgbClr val="3366FF"/>
                </a:solidFill>
              </a:rPr>
              <a:t>N</a:t>
            </a:r>
            <a:r>
              <a:rPr lang="en-US" altLang="en-US" sz="2400" b="1" dirty="0">
                <a:solidFill>
                  <a:srgbClr val="3366FF"/>
                </a:solidFill>
              </a:rPr>
              <a:t>-acetyl-</a:t>
            </a:r>
            <a:r>
              <a:rPr lang="en-US" altLang="en-US" sz="1800" b="1" kern="1200" dirty="0">
                <a:solidFill>
                  <a:srgbClr val="3366FF"/>
                </a:solidFill>
                <a:latin typeface="Arial" charset="0"/>
                <a:cs typeface="+mn-cs"/>
              </a:rPr>
              <a:t>D</a:t>
            </a:r>
            <a:r>
              <a:rPr lang="en-US" altLang="en-US" sz="2400" b="1" dirty="0">
                <a:solidFill>
                  <a:srgbClr val="3366FF"/>
                </a:solidFill>
              </a:rPr>
              <a:t>-glucosamine units</a:t>
            </a:r>
            <a:r>
              <a:rPr lang="en-US" altLang="en-US" sz="2400" b="1" dirty="0"/>
              <a:t> joined together by </a:t>
            </a:r>
          </a:p>
        </p:txBody>
      </p:sp>
      <p:graphicFrame>
        <p:nvGraphicFramePr>
          <p:cNvPr id="4" name="Object 3">
            <a:extLst>
              <a:ext uri="{FF2B5EF4-FFF2-40B4-BE49-F238E27FC236}">
                <a16:creationId xmlns:a16="http://schemas.microsoft.com/office/drawing/2014/main" id="{1C698F97-88CA-4B15-8925-2F52B714B13E}"/>
              </a:ext>
            </a:extLst>
          </p:cNvPr>
          <p:cNvGraphicFramePr>
            <a:graphicFrameLocks noChangeAspect="1"/>
          </p:cNvGraphicFramePr>
          <p:nvPr>
            <p:extLst>
              <p:ext uri="{D42A27DB-BD31-4B8C-83A1-F6EECF244321}">
                <p14:modId xmlns:p14="http://schemas.microsoft.com/office/powerpoint/2010/main" val="1188834767"/>
              </p:ext>
            </p:extLst>
          </p:nvPr>
        </p:nvGraphicFramePr>
        <p:xfrm>
          <a:off x="6922425" y="2007263"/>
          <a:ext cx="1282700" cy="342900"/>
        </p:xfrm>
        <a:graphic>
          <a:graphicData uri="http://schemas.openxmlformats.org/presentationml/2006/ole">
            <mc:AlternateContent xmlns:mc="http://schemas.openxmlformats.org/markup-compatibility/2006">
              <mc:Choice xmlns:v="urn:schemas-microsoft-com:vml" Requires="v">
                <p:oleObj spid="_x0000_s7211" name="Equation" r:id="rId4" imgW="1282680" imgH="342720" progId="Equation.DSMT4">
                  <p:embed/>
                </p:oleObj>
              </mc:Choice>
              <mc:Fallback>
                <p:oleObj name="Equation" r:id="rId4" imgW="1282680" imgH="342720" progId="Equation.DSMT4">
                  <p:embed/>
                  <p:pic>
                    <p:nvPicPr>
                      <p:cNvPr id="0" name=""/>
                      <p:cNvPicPr/>
                      <p:nvPr/>
                    </p:nvPicPr>
                    <p:blipFill>
                      <a:blip r:embed="rId5"/>
                      <a:stretch>
                        <a:fillRect/>
                      </a:stretch>
                    </p:blipFill>
                    <p:spPr>
                      <a:xfrm>
                        <a:off x="6922425" y="2007263"/>
                        <a:ext cx="1282700" cy="342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23016B8-3856-44DA-8D79-E88AB03010D0}"/>
              </a:ext>
            </a:extLst>
          </p:cNvPr>
          <p:cNvSpPr>
            <a:spLocks noGrp="1"/>
          </p:cNvSpPr>
          <p:nvPr>
            <p:ph sz="quarter" idx="14"/>
          </p:nvPr>
        </p:nvSpPr>
        <p:spPr>
          <a:xfrm>
            <a:off x="1066800" y="2244435"/>
            <a:ext cx="3276600" cy="381000"/>
          </a:xfrm>
        </p:spPr>
        <p:txBody>
          <a:bodyPr/>
          <a:lstStyle/>
          <a:p>
            <a:pPr marL="0" indent="0">
              <a:buNone/>
            </a:pPr>
            <a:r>
              <a:rPr lang="en-US" altLang="en-US" sz="2400" b="1" dirty="0" err="1">
                <a:solidFill>
                  <a:srgbClr val="3366FF"/>
                </a:solidFill>
                <a:sym typeface="Wingdings" pitchFamily="82" charset="0"/>
              </a:rPr>
              <a:t>glycosidic</a:t>
            </a:r>
            <a:r>
              <a:rPr lang="en-US" altLang="en-US" sz="2400" b="1" dirty="0">
                <a:solidFill>
                  <a:srgbClr val="3366FF"/>
                </a:solidFill>
                <a:sym typeface="Wingdings" pitchFamily="82" charset="0"/>
              </a:rPr>
              <a:t> linkages</a:t>
            </a:r>
            <a:r>
              <a:rPr lang="en-US" altLang="en-US" sz="2400" b="1" dirty="0">
                <a:solidFill>
                  <a:prstClr val="black"/>
                </a:solidFill>
                <a:sym typeface="Wingdings" pitchFamily="82" charset="0"/>
              </a:rPr>
              <a:t>.</a:t>
            </a:r>
            <a:endParaRPr lang="en-US" dirty="0"/>
          </a:p>
        </p:txBody>
      </p:sp>
      <p:pic>
        <p:nvPicPr>
          <p:cNvPr id="58373" name="Picture 7" descr="Chitin, the second most abundant carbohydrate polymer, is a polysaccharide formed from N-acetyl- d-glucosamine units joined together in 1 4-β-glycosidic linkages. It is identical in structure to cellulose, except that each OH group at C2 is now replaced by NHCOCH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2819400"/>
            <a:ext cx="9031287"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426631" y="377769"/>
            <a:ext cx="6290738" cy="936739"/>
          </a:xfrm>
        </p:spPr>
        <p:txBody>
          <a:bodyPr/>
          <a:lstStyle/>
          <a:p>
            <a:pPr eaLnBrk="1" hangingPunct="1"/>
            <a:r>
              <a:rPr lang="en-US" altLang="en-US" sz="3200" b="1" dirty="0"/>
              <a:t>20.8	Focus on the Human Body</a:t>
            </a:r>
            <a:r>
              <a:rPr lang="en-US" altLang="en-US" dirty="0">
                <a:latin typeface="Calibri" pitchFamily="34" charset="0"/>
              </a:rPr>
              <a:t> </a:t>
            </a:r>
            <a:r>
              <a:rPr lang="en-US" altLang="en-US" sz="2800" b="1" dirty="0"/>
              <a:t>Blood Type (1)</a:t>
            </a:r>
            <a:endParaRPr lang="en-US" altLang="en-US" dirty="0">
              <a:latin typeface="Calibri" pitchFamily="34" charset="0"/>
            </a:endParaRPr>
          </a:p>
        </p:txBody>
      </p:sp>
      <p:sp>
        <p:nvSpPr>
          <p:cNvPr id="2" name="Content Placeholder 1"/>
          <p:cNvSpPr>
            <a:spLocks noGrp="1"/>
          </p:cNvSpPr>
          <p:nvPr>
            <p:ph idx="1"/>
          </p:nvPr>
        </p:nvSpPr>
        <p:spPr>
          <a:xfrm>
            <a:off x="1068987" y="1510145"/>
            <a:ext cx="7680158" cy="1981200"/>
          </a:xfrm>
        </p:spPr>
        <p:txBody>
          <a:bodyPr/>
          <a:lstStyle/>
          <a:p>
            <a:pPr marL="0" indent="0">
              <a:spcAft>
                <a:spcPts val="900"/>
              </a:spcAft>
              <a:buNone/>
            </a:pPr>
            <a:r>
              <a:rPr lang="en-US" altLang="en-US" sz="2400" b="1" dirty="0"/>
              <a:t>There are four blood types—</a:t>
            </a:r>
            <a:r>
              <a:rPr lang="en-US" altLang="en-US" sz="2400" b="1" dirty="0">
                <a:solidFill>
                  <a:srgbClr val="3366FF"/>
                </a:solidFill>
              </a:rPr>
              <a:t>A</a:t>
            </a:r>
            <a:r>
              <a:rPr lang="en-US" altLang="en-US" sz="2400" b="1" dirty="0"/>
              <a:t>, </a:t>
            </a:r>
            <a:r>
              <a:rPr lang="en-US" altLang="en-US" sz="2400" b="1" dirty="0">
                <a:solidFill>
                  <a:srgbClr val="3366FF"/>
                </a:solidFill>
              </a:rPr>
              <a:t>B</a:t>
            </a:r>
            <a:r>
              <a:rPr lang="en-US" altLang="en-US" sz="2400" b="1" dirty="0"/>
              <a:t>, </a:t>
            </a:r>
            <a:r>
              <a:rPr lang="en-US" altLang="en-US" sz="2400" b="1" dirty="0">
                <a:solidFill>
                  <a:srgbClr val="3366FF"/>
                </a:solidFill>
              </a:rPr>
              <a:t>AB</a:t>
            </a:r>
            <a:r>
              <a:rPr lang="en-US" altLang="en-US" sz="2400" b="1" dirty="0"/>
              <a:t>, and </a:t>
            </a:r>
            <a:r>
              <a:rPr lang="en-US" altLang="en-US" sz="2400" b="1" dirty="0">
                <a:solidFill>
                  <a:srgbClr val="3366FF"/>
                </a:solidFill>
              </a:rPr>
              <a:t>O</a:t>
            </a:r>
            <a:r>
              <a:rPr lang="en-US" altLang="en-US" sz="2400" b="1" dirty="0"/>
              <a:t>.</a:t>
            </a:r>
          </a:p>
          <a:p>
            <a:pPr marL="0" indent="0">
              <a:spcAft>
                <a:spcPts val="800"/>
              </a:spcAft>
              <a:buNone/>
            </a:pPr>
            <a:r>
              <a:rPr lang="en-US" altLang="en-US" sz="2400" b="1" dirty="0"/>
              <a:t>Blood type is based on </a:t>
            </a:r>
            <a:r>
              <a:rPr lang="en-US" altLang="en-US" sz="2400" b="1" dirty="0">
                <a:solidFill>
                  <a:srgbClr val="3366FF"/>
                </a:solidFill>
              </a:rPr>
              <a:t>3 or 4 </a:t>
            </a:r>
            <a:r>
              <a:rPr lang="en-US" altLang="en-US" sz="2400" b="1" dirty="0" err="1">
                <a:solidFill>
                  <a:srgbClr val="3366FF"/>
                </a:solidFill>
              </a:rPr>
              <a:t>monosaccharides</a:t>
            </a:r>
            <a:r>
              <a:rPr lang="en-US" altLang="en-US" sz="2400" b="1" dirty="0">
                <a:solidFill>
                  <a:srgbClr val="3366FF"/>
                </a:solidFill>
              </a:rPr>
              <a:t> </a:t>
            </a:r>
            <a:r>
              <a:rPr lang="en-US" altLang="en-US" sz="2400" b="1" dirty="0"/>
              <a:t>attached to a membrane protein of red blood cells.</a:t>
            </a:r>
          </a:p>
          <a:p>
            <a:pPr marL="0" indent="0">
              <a:spcAft>
                <a:spcPts val="1000"/>
              </a:spcAft>
              <a:buNone/>
            </a:pPr>
            <a:r>
              <a:rPr lang="en-US" altLang="en-US" sz="2400" b="1" dirty="0">
                <a:solidFill>
                  <a:srgbClr val="3366FF"/>
                </a:solidFill>
              </a:rPr>
              <a:t>Each blood type </a:t>
            </a:r>
            <a:r>
              <a:rPr lang="en-US" altLang="en-US" sz="2400" b="1" dirty="0"/>
              <a:t>has the </a:t>
            </a:r>
            <a:r>
              <a:rPr lang="en-US" altLang="en-US" sz="2400" b="1" dirty="0" err="1"/>
              <a:t>monosaccharides</a:t>
            </a:r>
            <a:r>
              <a:rPr lang="en-US" altLang="en-US" sz="2400" b="1" dirty="0"/>
              <a:t> below:</a:t>
            </a:r>
          </a:p>
        </p:txBody>
      </p:sp>
      <p:pic>
        <p:nvPicPr>
          <p:cNvPr id="59399" name="Picture 11" descr="Structures of D-galactose, L-fucose and  N-acetyl-d-glucosamine: Three monosaccharides occur in all blood types—N-acetyl-D-glucosamine, D-galactose, and L-fuco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4038600"/>
            <a:ext cx="7370762"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331324" y="274638"/>
            <a:ext cx="6481353" cy="1143000"/>
          </a:xfrm>
        </p:spPr>
        <p:txBody>
          <a:bodyPr/>
          <a:lstStyle/>
          <a:p>
            <a:pPr eaLnBrk="1" hangingPunct="1"/>
            <a:r>
              <a:rPr lang="en-US" altLang="en-US" sz="3200" b="1" dirty="0"/>
              <a:t>20.8	Focus on the Human Body</a:t>
            </a:r>
            <a:r>
              <a:rPr lang="en-US" altLang="en-US" dirty="0">
                <a:latin typeface="Calibri" pitchFamily="34" charset="0"/>
              </a:rPr>
              <a:t> </a:t>
            </a:r>
            <a:r>
              <a:rPr lang="en-US" altLang="en-US" sz="2800" b="1" dirty="0"/>
              <a:t>Blood Type (2)</a:t>
            </a:r>
            <a:endParaRPr lang="en-US" altLang="en-US" dirty="0">
              <a:latin typeface="Calibri" pitchFamily="34" charset="0"/>
            </a:endParaRPr>
          </a:p>
        </p:txBody>
      </p:sp>
      <p:sp>
        <p:nvSpPr>
          <p:cNvPr id="2" name="Content Placeholder 1"/>
          <p:cNvSpPr>
            <a:spLocks noGrp="1"/>
          </p:cNvSpPr>
          <p:nvPr>
            <p:ph idx="1"/>
          </p:nvPr>
        </p:nvSpPr>
        <p:spPr>
          <a:xfrm>
            <a:off x="1004091" y="1508679"/>
            <a:ext cx="7301709" cy="452383"/>
          </a:xfrm>
        </p:spPr>
        <p:txBody>
          <a:bodyPr/>
          <a:lstStyle/>
          <a:p>
            <a:pPr marL="0" indent="0">
              <a:buNone/>
            </a:pPr>
            <a:r>
              <a:rPr lang="en-US" altLang="en-US" sz="2400" b="1" dirty="0">
                <a:solidFill>
                  <a:srgbClr val="3366FF"/>
                </a:solidFill>
              </a:rPr>
              <a:t>Type A </a:t>
            </a:r>
            <a:r>
              <a:rPr lang="en-US" altLang="en-US" sz="2400" b="1" dirty="0"/>
              <a:t>blood contains a fourth monosaccharide:</a:t>
            </a:r>
          </a:p>
        </p:txBody>
      </p:sp>
      <p:pic>
        <p:nvPicPr>
          <p:cNvPr id="60423" name="Picture 9" descr="Structure of N-acetyl-D-galactosamine: Type A blood contains a fourth monosaccharide, N-acetyl-D-galactosa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613" y="2263775"/>
            <a:ext cx="254158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996835" y="4799668"/>
            <a:ext cx="7703820" cy="1214937"/>
          </a:xfrm>
        </p:spPr>
        <p:txBody>
          <a:bodyPr/>
          <a:lstStyle/>
          <a:p>
            <a:pPr marL="0" indent="0">
              <a:spcAft>
                <a:spcPts val="1300"/>
              </a:spcAft>
              <a:buNone/>
            </a:pPr>
            <a:r>
              <a:rPr lang="en-US" altLang="en-US" sz="2400" b="1" dirty="0">
                <a:solidFill>
                  <a:srgbClr val="3366FF"/>
                </a:solidFill>
              </a:rPr>
              <a:t>Type B </a:t>
            </a:r>
            <a:r>
              <a:rPr lang="en-US" altLang="en-US" sz="2400" b="1" dirty="0"/>
              <a:t>contains an additional </a:t>
            </a:r>
            <a:r>
              <a:rPr lang="en-US" altLang="en-US" sz="1800" b="1" kern="1200" dirty="0">
                <a:solidFill>
                  <a:prstClr val="black"/>
                </a:solidFill>
                <a:latin typeface="Arial" charset="0"/>
                <a:cs typeface="+mn-cs"/>
              </a:rPr>
              <a:t>D</a:t>
            </a:r>
            <a:r>
              <a:rPr lang="en-US" altLang="en-US" sz="2400" b="1" dirty="0"/>
              <a:t>-galactose unit.</a:t>
            </a:r>
          </a:p>
          <a:p>
            <a:pPr marL="0" indent="0">
              <a:spcAft>
                <a:spcPts val="900"/>
              </a:spcAft>
              <a:buNone/>
            </a:pPr>
            <a:r>
              <a:rPr lang="en-US" altLang="en-US" sz="2400" b="1" dirty="0">
                <a:solidFill>
                  <a:srgbClr val="3366FF"/>
                </a:solidFill>
              </a:rPr>
              <a:t>Type AB </a:t>
            </a:r>
            <a:r>
              <a:rPr lang="en-US" altLang="en-US" sz="2400" b="1" dirty="0"/>
              <a:t>has both type A and type B carbohydrates.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426631" y="274638"/>
            <a:ext cx="6290738" cy="1143000"/>
          </a:xfrm>
        </p:spPr>
        <p:txBody>
          <a:bodyPr/>
          <a:lstStyle/>
          <a:p>
            <a:pPr eaLnBrk="1" hangingPunct="1"/>
            <a:r>
              <a:rPr lang="en-US" altLang="en-US" sz="3200" b="1" dirty="0"/>
              <a:t>20.8	Focus on the Human Body</a:t>
            </a:r>
            <a:r>
              <a:rPr lang="en-US" altLang="en-US" dirty="0">
                <a:latin typeface="Calibri" pitchFamily="34" charset="0"/>
              </a:rPr>
              <a:t> </a:t>
            </a:r>
            <a:r>
              <a:rPr lang="en-US" altLang="en-US" sz="2800" b="1" dirty="0"/>
              <a:t>Blood Type (3)</a:t>
            </a:r>
            <a:endParaRPr lang="en-US" altLang="en-US" dirty="0">
              <a:latin typeface="Calibri" pitchFamily="34" charset="0"/>
            </a:endParaRPr>
          </a:p>
        </p:txBody>
      </p:sp>
      <p:pic>
        <p:nvPicPr>
          <p:cNvPr id="61444" name="Picture 7" descr="This figure illustrates carbohydrates and blood types. Type A blood contains N-acetyl-D-glucosamine, D-galactose, L-fucose. and N-acetyl-D-galactosamine. Type B blood contains  N-acetyl-D-glucosamine, D-galactose, L-fucose and an additional D-galactose un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6821488"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D6314E-37B5-48A6-8457-0A9070A98C8F}"/>
              </a:ext>
            </a:extLst>
          </p:cNvPr>
          <p:cNvSpPr>
            <a:spLocks noGrp="1"/>
          </p:cNvSpPr>
          <p:nvPr>
            <p:ph type="title"/>
          </p:nvPr>
        </p:nvSpPr>
        <p:spPr>
          <a:xfrm>
            <a:off x="457200" y="212558"/>
            <a:ext cx="8229600" cy="709714"/>
          </a:xfrm>
        </p:spPr>
        <p:txBody>
          <a:bodyPr/>
          <a:lstStyle/>
          <a:p>
            <a:r>
              <a:rPr lang="en-US" altLang="en-US" sz="3200" b="1" dirty="0"/>
              <a:t>20.2	</a:t>
            </a:r>
            <a:r>
              <a:rPr lang="en-US" altLang="en-US" sz="3200" b="1" dirty="0" err="1"/>
              <a:t>Monosaccharides</a:t>
            </a:r>
            <a:r>
              <a:rPr lang="en-US" altLang="en-US" sz="3200" b="1" dirty="0"/>
              <a:t> (1)</a:t>
            </a:r>
            <a:endParaRPr lang="en-US" sz="3200" dirty="0"/>
          </a:p>
        </p:txBody>
      </p:sp>
      <p:sp>
        <p:nvSpPr>
          <p:cNvPr id="2" name="Content Placeholder 1">
            <a:extLst>
              <a:ext uri="{FF2B5EF4-FFF2-40B4-BE49-F238E27FC236}">
                <a16:creationId xmlns:a16="http://schemas.microsoft.com/office/drawing/2014/main" id="{B900F9EB-8FCB-4515-A3E2-435259A29A60}"/>
              </a:ext>
            </a:extLst>
          </p:cNvPr>
          <p:cNvSpPr>
            <a:spLocks noGrp="1"/>
          </p:cNvSpPr>
          <p:nvPr>
            <p:ph idx="1"/>
          </p:nvPr>
        </p:nvSpPr>
        <p:spPr>
          <a:xfrm>
            <a:off x="1066800" y="1145031"/>
            <a:ext cx="7817427" cy="1265295"/>
          </a:xfrm>
        </p:spPr>
        <p:txBody>
          <a:bodyPr/>
          <a:lstStyle/>
          <a:p>
            <a:pPr marL="0" indent="0">
              <a:buNone/>
            </a:pPr>
            <a:r>
              <a:rPr lang="en-US" altLang="en-US" sz="2400" b="1" dirty="0">
                <a:solidFill>
                  <a:srgbClr val="3366FF"/>
                </a:solidFill>
              </a:rPr>
              <a:t>Monosaccharides</a:t>
            </a:r>
            <a:r>
              <a:rPr lang="en-US" altLang="en-US" sz="2400" b="1" dirty="0"/>
              <a:t>, the simplest carbohydrates, generally have </a:t>
            </a:r>
            <a:r>
              <a:rPr lang="en-US" altLang="en-US" sz="2400" b="1" dirty="0">
                <a:solidFill>
                  <a:srgbClr val="3366FF"/>
                </a:solidFill>
              </a:rPr>
              <a:t>3 to 6 C atoms </a:t>
            </a:r>
            <a:r>
              <a:rPr lang="en-US" altLang="en-US" sz="2400" b="1" dirty="0"/>
              <a:t>in a chain with an </a:t>
            </a:r>
            <a:r>
              <a:rPr lang="en-US" altLang="en-US" sz="2400" b="1" dirty="0">
                <a:solidFill>
                  <a:srgbClr val="3366FF"/>
                </a:solidFill>
              </a:rPr>
              <a:t>aldehyde or ketone </a:t>
            </a:r>
            <a:r>
              <a:rPr lang="en-US" altLang="en-US" sz="2400" b="1" dirty="0"/>
              <a:t>ending and many –OH groups.</a:t>
            </a:r>
          </a:p>
        </p:txBody>
      </p:sp>
      <p:pic>
        <p:nvPicPr>
          <p:cNvPr id="7174" name="Picture 8" descr="Monosaccharides generally have three to six carbon atoms in a chain, with a carbonyl group at either the terminal carbon, numbered C1, or the carbon adjacent to it, numbered C2. They are drawn vertically, with the carbonyl group at (or near) the top. Monosaccharides with an aldehyde group at C1 are called aldoses. Monosaccharides with a ketone group at C2 are called keto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81300"/>
            <a:ext cx="7010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CECB4F3-9412-4ECC-A783-D4FAFBA63654}"/>
              </a:ext>
            </a:extLst>
          </p:cNvPr>
          <p:cNvSpPr>
            <a:spLocks noGrp="1"/>
          </p:cNvSpPr>
          <p:nvPr>
            <p:ph sz="quarter" idx="13"/>
          </p:nvPr>
        </p:nvSpPr>
        <p:spPr>
          <a:xfrm>
            <a:off x="1067711" y="5411383"/>
            <a:ext cx="7696200" cy="829818"/>
          </a:xfrm>
        </p:spPr>
        <p:txBody>
          <a:bodyPr/>
          <a:lstStyle/>
          <a:p>
            <a:pPr marL="0" indent="0">
              <a:buNone/>
            </a:pPr>
            <a:r>
              <a:rPr lang="en-US" altLang="en-US" sz="2400" b="1" dirty="0"/>
              <a:t>Aldehyde monosaccharides are </a:t>
            </a:r>
            <a:r>
              <a:rPr lang="en-US" altLang="en-US" sz="2400" b="1" dirty="0">
                <a:solidFill>
                  <a:srgbClr val="3366FF"/>
                </a:solidFill>
              </a:rPr>
              <a:t>aldoses</a:t>
            </a:r>
            <a:r>
              <a:rPr lang="en-US" altLang="en-US" sz="2400" b="1" dirty="0"/>
              <a:t>; ketone monosaccharides are </a:t>
            </a:r>
            <a:r>
              <a:rPr lang="en-US" altLang="en-US" sz="2400" b="1" dirty="0">
                <a:solidFill>
                  <a:srgbClr val="3366FF"/>
                </a:solidFill>
              </a:rPr>
              <a:t>ketoses</a:t>
            </a:r>
            <a:r>
              <a:rPr lang="en-US" altLang="en-US" sz="2400" b="1"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331324" y="274638"/>
            <a:ext cx="6481353" cy="1143000"/>
          </a:xfrm>
        </p:spPr>
        <p:txBody>
          <a:bodyPr/>
          <a:lstStyle/>
          <a:p>
            <a:pPr eaLnBrk="1" hangingPunct="1"/>
            <a:r>
              <a:rPr lang="en-US" altLang="en-US" sz="3200" b="1" dirty="0"/>
              <a:t>20.8	Focus on the Human Body</a:t>
            </a:r>
            <a:r>
              <a:rPr lang="en-US" altLang="en-US" dirty="0">
                <a:latin typeface="Calibri" pitchFamily="34" charset="0"/>
              </a:rPr>
              <a:t> </a:t>
            </a:r>
            <a:r>
              <a:rPr lang="en-US" altLang="en-US" sz="2800" b="1" dirty="0"/>
              <a:t>Blood Type (4)</a:t>
            </a:r>
            <a:endParaRPr lang="en-US" altLang="en-US" dirty="0">
              <a:latin typeface="Calibri" pitchFamily="34" charset="0"/>
            </a:endParaRPr>
          </a:p>
        </p:txBody>
      </p:sp>
      <p:pic>
        <p:nvPicPr>
          <p:cNvPr id="62468" name="Picture 6" descr="This figure illustrates carbohydrates and blood types. Type O blood contains N-acetyl-D-glucosamine, D-galactose and L-fuc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68538"/>
            <a:ext cx="60960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363410" y="274638"/>
            <a:ext cx="6417181" cy="1143000"/>
          </a:xfrm>
        </p:spPr>
        <p:txBody>
          <a:bodyPr/>
          <a:lstStyle/>
          <a:p>
            <a:pPr eaLnBrk="1" hangingPunct="1"/>
            <a:r>
              <a:rPr lang="en-US" altLang="en-US" sz="3200" b="1" dirty="0"/>
              <a:t>20.8	Focus on the Human Body</a:t>
            </a:r>
            <a:r>
              <a:rPr lang="en-US" altLang="en-US" dirty="0">
                <a:latin typeface="Calibri" pitchFamily="34" charset="0"/>
              </a:rPr>
              <a:t> </a:t>
            </a:r>
            <a:r>
              <a:rPr lang="en-US" altLang="en-US" sz="2800" b="1" dirty="0"/>
              <a:t>Blood Type (5)</a:t>
            </a:r>
            <a:endParaRPr lang="en-US" altLang="en-US" dirty="0">
              <a:latin typeface="Calibri" pitchFamily="34" charset="0"/>
            </a:endParaRPr>
          </a:p>
        </p:txBody>
      </p:sp>
      <p:sp>
        <p:nvSpPr>
          <p:cNvPr id="2" name="Content Placeholder 1"/>
          <p:cNvSpPr>
            <a:spLocks noGrp="1"/>
          </p:cNvSpPr>
          <p:nvPr>
            <p:ph idx="1"/>
          </p:nvPr>
        </p:nvSpPr>
        <p:spPr>
          <a:xfrm>
            <a:off x="1073731" y="1512888"/>
            <a:ext cx="7820888" cy="3668712"/>
          </a:xfrm>
        </p:spPr>
        <p:txBody>
          <a:bodyPr/>
          <a:lstStyle/>
          <a:p>
            <a:pPr marL="0" indent="0">
              <a:spcAft>
                <a:spcPts val="1600"/>
              </a:spcAft>
              <a:buNone/>
            </a:pPr>
            <a:r>
              <a:rPr lang="en-US" altLang="en-US" sz="2400" b="1" dirty="0"/>
              <a:t>The blood of one individual may contain </a:t>
            </a:r>
            <a:r>
              <a:rPr lang="en-US" altLang="en-US" sz="2400" b="1" dirty="0">
                <a:solidFill>
                  <a:srgbClr val="3366FF"/>
                </a:solidFill>
              </a:rPr>
              <a:t>antibodies </a:t>
            </a:r>
            <a:r>
              <a:rPr lang="en-US" altLang="en-US" sz="2400" b="1" dirty="0"/>
              <a:t>to another type.</a:t>
            </a:r>
          </a:p>
          <a:p>
            <a:pPr marL="0" indent="0">
              <a:spcAft>
                <a:spcPts val="2100"/>
              </a:spcAft>
              <a:buNone/>
            </a:pPr>
            <a:r>
              <a:rPr lang="en-US" altLang="en-US" sz="2400" b="1" dirty="0"/>
              <a:t>Those with </a:t>
            </a:r>
            <a:r>
              <a:rPr lang="en-US" altLang="en-US" sz="2400" b="1" dirty="0">
                <a:solidFill>
                  <a:srgbClr val="3366FF"/>
                </a:solidFill>
              </a:rPr>
              <a:t>type O blood </a:t>
            </a:r>
            <a:r>
              <a:rPr lang="en-US" altLang="en-US" sz="2400" b="1" dirty="0"/>
              <a:t>are called </a:t>
            </a:r>
            <a:r>
              <a:rPr lang="en-US" altLang="en-US" sz="2400" b="1" dirty="0">
                <a:solidFill>
                  <a:srgbClr val="3366FF"/>
                </a:solidFill>
              </a:rPr>
              <a:t>universal donors</a:t>
            </a:r>
            <a:r>
              <a:rPr lang="en-US" altLang="en-US" sz="2400" b="1" dirty="0"/>
              <a:t>, because people with any other blood type have no antibodies to type O.</a:t>
            </a:r>
          </a:p>
          <a:p>
            <a:pPr marL="0" indent="0">
              <a:spcAft>
                <a:spcPts val="2000"/>
              </a:spcAft>
              <a:buNone/>
            </a:pPr>
            <a:r>
              <a:rPr lang="en-US" altLang="en-US" sz="2400" b="1" dirty="0"/>
              <a:t>Those with </a:t>
            </a:r>
            <a:r>
              <a:rPr lang="en-US" altLang="en-US" sz="2400" b="1" dirty="0">
                <a:solidFill>
                  <a:srgbClr val="3366FF"/>
                </a:solidFill>
              </a:rPr>
              <a:t>type AB blood </a:t>
            </a:r>
            <a:r>
              <a:rPr lang="en-US" altLang="en-US" sz="2400" b="1" dirty="0"/>
              <a:t>are </a:t>
            </a:r>
            <a:r>
              <a:rPr lang="en-US" altLang="en-US" sz="2400" b="1" dirty="0">
                <a:solidFill>
                  <a:srgbClr val="3366FF"/>
                </a:solidFill>
              </a:rPr>
              <a:t>universal recipients</a:t>
            </a:r>
            <a:r>
              <a:rPr lang="en-US" altLang="en-US" sz="2400" b="1" dirty="0"/>
              <a:t> because their blood contains no antibodies to A, B, or 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88758"/>
            <a:ext cx="8229600" cy="586541"/>
          </a:xfrm>
        </p:spPr>
        <p:txBody>
          <a:bodyPr/>
          <a:lstStyle/>
          <a:p>
            <a:pPr eaLnBrk="1" hangingPunct="1"/>
            <a:r>
              <a:rPr lang="en-US" altLang="en-US" sz="3200" b="1" dirty="0"/>
              <a:t>20.2	</a:t>
            </a:r>
            <a:r>
              <a:rPr lang="en-US" altLang="en-US" sz="3200" b="1" dirty="0" err="1"/>
              <a:t>Monosaccharides</a:t>
            </a:r>
            <a:r>
              <a:rPr lang="en-US" altLang="en-US" sz="3200" b="1" dirty="0"/>
              <a:t> (2)</a:t>
            </a:r>
            <a:endParaRPr lang="en-US" altLang="en-US" dirty="0">
              <a:latin typeface="Calibri" pitchFamily="34" charset="0"/>
            </a:endParaRPr>
          </a:p>
        </p:txBody>
      </p:sp>
      <p:sp>
        <p:nvSpPr>
          <p:cNvPr id="6" name="Content Placeholder 5">
            <a:extLst>
              <a:ext uri="{FF2B5EF4-FFF2-40B4-BE49-F238E27FC236}">
                <a16:creationId xmlns:a16="http://schemas.microsoft.com/office/drawing/2014/main" id="{62EC73C5-4B65-4B62-8904-82B3128F1E77}"/>
              </a:ext>
            </a:extLst>
          </p:cNvPr>
          <p:cNvSpPr>
            <a:spLocks noGrp="1"/>
          </p:cNvSpPr>
          <p:nvPr>
            <p:ph idx="1"/>
          </p:nvPr>
        </p:nvSpPr>
        <p:spPr>
          <a:xfrm>
            <a:off x="1066800" y="1304193"/>
            <a:ext cx="7176655" cy="2048607"/>
          </a:xfrm>
        </p:spPr>
        <p:txBody>
          <a:bodyPr/>
          <a:lstStyle/>
          <a:p>
            <a:pPr marL="0" indent="0">
              <a:spcAft>
                <a:spcPts val="1300"/>
              </a:spcAft>
              <a:buNone/>
            </a:pPr>
            <a:r>
              <a:rPr lang="en-US" altLang="en-US" sz="2400" b="1" dirty="0"/>
              <a:t>The simplest aldose is </a:t>
            </a:r>
            <a:r>
              <a:rPr lang="en-US" altLang="en-US" sz="2400" b="1" dirty="0">
                <a:solidFill>
                  <a:srgbClr val="3366FF"/>
                </a:solidFill>
              </a:rPr>
              <a:t>glyceraldehyde</a:t>
            </a:r>
            <a:r>
              <a:rPr lang="en-US" altLang="en-US" sz="2400" b="1" dirty="0"/>
              <a:t>.</a:t>
            </a:r>
          </a:p>
          <a:p>
            <a:pPr marL="0" indent="0">
              <a:spcAft>
                <a:spcPts val="1300"/>
              </a:spcAft>
              <a:buNone/>
            </a:pPr>
            <a:r>
              <a:rPr lang="en-US" altLang="en-US" sz="2400" b="1" dirty="0"/>
              <a:t>The simplest ketose is </a:t>
            </a:r>
            <a:r>
              <a:rPr lang="en-US" altLang="en-US" sz="2400" b="1" dirty="0">
                <a:solidFill>
                  <a:srgbClr val="3366FF"/>
                </a:solidFill>
              </a:rPr>
              <a:t>dihydroxyacetone</a:t>
            </a:r>
            <a:r>
              <a:rPr lang="en-US" altLang="en-US" sz="2400" b="1" dirty="0"/>
              <a:t>.</a:t>
            </a:r>
          </a:p>
          <a:p>
            <a:pPr marL="0" indent="0">
              <a:spcAft>
                <a:spcPts val="1300"/>
              </a:spcAft>
              <a:buNone/>
            </a:pPr>
            <a:r>
              <a:rPr lang="en-US" altLang="en-US" sz="2400" b="1" dirty="0"/>
              <a:t>They are </a:t>
            </a:r>
            <a:r>
              <a:rPr lang="en-US" altLang="en-US" sz="2400" b="1" dirty="0">
                <a:solidFill>
                  <a:srgbClr val="3366FF"/>
                </a:solidFill>
              </a:rPr>
              <a:t>constitutional isomers </a:t>
            </a:r>
            <a:r>
              <a:rPr lang="en-US" altLang="en-US" sz="2400" b="1" dirty="0"/>
              <a:t>of each other, sharing the formula </a:t>
            </a:r>
            <a:r>
              <a:rPr lang="en-US" altLang="en-US" sz="2400" b="1" i="0" dirty="0"/>
              <a:t>C</a:t>
            </a:r>
            <a:r>
              <a:rPr lang="en-US" altLang="en-US" sz="2400" b="1" i="0" baseline="-25000" dirty="0"/>
              <a:t>3</a:t>
            </a:r>
            <a:r>
              <a:rPr lang="en-US" altLang="en-US" sz="2400" b="1" i="0" dirty="0"/>
              <a:t>H</a:t>
            </a:r>
            <a:r>
              <a:rPr lang="en-US" altLang="en-US" sz="2400" b="1" i="0" baseline="-25000" dirty="0"/>
              <a:t>6</a:t>
            </a:r>
            <a:r>
              <a:rPr lang="en-US" altLang="en-US" sz="2400" b="1" i="0" dirty="0"/>
              <a:t>O</a:t>
            </a:r>
            <a:r>
              <a:rPr lang="en-US" altLang="en-US" sz="2400" b="1" i="0" baseline="-25000" dirty="0"/>
              <a:t>3</a:t>
            </a:r>
            <a:r>
              <a:rPr lang="en-US" altLang="en-US" sz="2400" b="1" dirty="0"/>
              <a:t>.</a:t>
            </a:r>
          </a:p>
        </p:txBody>
      </p:sp>
      <p:pic>
        <p:nvPicPr>
          <p:cNvPr id="8199" name="Picture 9" descr="Glyceraldehyde is three carbon aldose and dihydroxyacetone is three carbon ketose. They are constitutional isomers because they both have molecular formula C3H6O3 but a different arrangement of 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3962400"/>
            <a:ext cx="637698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60684"/>
            <a:ext cx="8229600" cy="645195"/>
          </a:xfrm>
        </p:spPr>
        <p:txBody>
          <a:bodyPr/>
          <a:lstStyle/>
          <a:p>
            <a:pPr eaLnBrk="1" hangingPunct="1"/>
            <a:r>
              <a:rPr lang="en-US" altLang="en-US" sz="3200" b="1" dirty="0"/>
              <a:t>20.2	</a:t>
            </a:r>
            <a:r>
              <a:rPr lang="en-US" altLang="en-US" sz="3200" b="1" dirty="0" err="1"/>
              <a:t>Monosaccharides</a:t>
            </a:r>
            <a:r>
              <a:rPr lang="en-US" altLang="en-US" sz="3200" b="1" dirty="0"/>
              <a:t> (3)</a:t>
            </a:r>
            <a:endParaRPr lang="en-US" altLang="en-US" dirty="0">
              <a:latin typeface="Calibri" pitchFamily="34" charset="0"/>
            </a:endParaRPr>
          </a:p>
        </p:txBody>
      </p:sp>
      <p:sp>
        <p:nvSpPr>
          <p:cNvPr id="3" name="Content Placeholder 2">
            <a:extLst>
              <a:ext uri="{FF2B5EF4-FFF2-40B4-BE49-F238E27FC236}">
                <a16:creationId xmlns:a16="http://schemas.microsoft.com/office/drawing/2014/main" id="{A1C9B212-BA6D-4FAE-A593-D663150FA9E0}"/>
              </a:ext>
            </a:extLst>
          </p:cNvPr>
          <p:cNvSpPr>
            <a:spLocks noGrp="1"/>
          </p:cNvSpPr>
          <p:nvPr>
            <p:ph idx="1"/>
          </p:nvPr>
        </p:nvSpPr>
        <p:spPr>
          <a:xfrm>
            <a:off x="597852" y="1371600"/>
            <a:ext cx="8222298" cy="755703"/>
          </a:xfrm>
        </p:spPr>
        <p:txBody>
          <a:bodyPr/>
          <a:lstStyle/>
          <a:p>
            <a:pPr eaLnBrk="1" hangingPunct="1">
              <a:spcBef>
                <a:spcPct val="0"/>
              </a:spcBef>
              <a:buFontTx/>
              <a:buNone/>
            </a:pPr>
            <a:r>
              <a:rPr lang="en-US" altLang="en-US" sz="2400" b="1" dirty="0"/>
              <a:t>A monosaccharide is characterized by the number</a:t>
            </a:r>
          </a:p>
          <a:p>
            <a:pPr eaLnBrk="1" hangingPunct="1">
              <a:spcBef>
                <a:spcPct val="0"/>
              </a:spcBef>
              <a:buFontTx/>
              <a:buNone/>
            </a:pPr>
            <a:r>
              <a:rPr lang="en-US" altLang="en-US" sz="2400" b="1" dirty="0"/>
              <a:t>of C atoms in its chain:</a:t>
            </a:r>
          </a:p>
        </p:txBody>
      </p:sp>
      <p:sp>
        <p:nvSpPr>
          <p:cNvPr id="7" name="Content Placeholder 6">
            <a:extLst>
              <a:ext uri="{FF2B5EF4-FFF2-40B4-BE49-F238E27FC236}">
                <a16:creationId xmlns:a16="http://schemas.microsoft.com/office/drawing/2014/main" id="{93A6A3D6-C6F5-4907-96AA-CCF7D12A2C89}"/>
              </a:ext>
            </a:extLst>
          </p:cNvPr>
          <p:cNvSpPr>
            <a:spLocks noGrp="1"/>
          </p:cNvSpPr>
          <p:nvPr>
            <p:ph sz="quarter" idx="13"/>
          </p:nvPr>
        </p:nvSpPr>
        <p:spPr>
          <a:xfrm>
            <a:off x="1064525" y="2291195"/>
            <a:ext cx="3278875" cy="515252"/>
          </a:xfrm>
        </p:spPr>
        <p:txBody>
          <a:bodyPr/>
          <a:lstStyle/>
          <a:p>
            <a:pPr marL="228600" indent="-228600"/>
            <a:r>
              <a:rPr lang="en-US" altLang="en-US" sz="2400" b="1" dirty="0"/>
              <a:t>A </a:t>
            </a:r>
            <a:r>
              <a:rPr lang="en-US" altLang="en-US" sz="2400" b="1" dirty="0">
                <a:solidFill>
                  <a:srgbClr val="3366FF"/>
                </a:solidFill>
              </a:rPr>
              <a:t>triose</a:t>
            </a:r>
            <a:r>
              <a:rPr lang="en-US" altLang="en-US" sz="2400" b="1" dirty="0">
                <a:solidFill>
                  <a:srgbClr val="3333FF"/>
                </a:solidFill>
              </a:rPr>
              <a:t> </a:t>
            </a:r>
            <a:r>
              <a:rPr lang="en-US" altLang="en-US" sz="2400" b="1" dirty="0"/>
              <a:t>has </a:t>
            </a:r>
            <a:r>
              <a:rPr lang="en-US" altLang="en-US" sz="2400" b="1" dirty="0">
                <a:solidFill>
                  <a:srgbClr val="3366FF"/>
                </a:solidFill>
              </a:rPr>
              <a:t>3</a:t>
            </a:r>
            <a:r>
              <a:rPr lang="en-US" altLang="en-US" sz="2400" b="1" dirty="0"/>
              <a:t> C’</a:t>
            </a:r>
            <a:r>
              <a:rPr lang="en-US" altLang="ja-JP" sz="2400" b="1" dirty="0"/>
              <a:t>s.</a:t>
            </a:r>
            <a:endParaRPr lang="en-US" altLang="en-US" sz="2400" b="1" dirty="0"/>
          </a:p>
        </p:txBody>
      </p:sp>
      <p:sp>
        <p:nvSpPr>
          <p:cNvPr id="8" name="Content Placeholder 7">
            <a:extLst>
              <a:ext uri="{FF2B5EF4-FFF2-40B4-BE49-F238E27FC236}">
                <a16:creationId xmlns:a16="http://schemas.microsoft.com/office/drawing/2014/main" id="{AB728BEC-81A0-4352-BE6D-3A2FC19CBDF4}"/>
              </a:ext>
            </a:extLst>
          </p:cNvPr>
          <p:cNvSpPr>
            <a:spLocks noGrp="1"/>
          </p:cNvSpPr>
          <p:nvPr>
            <p:ph sz="quarter" idx="14"/>
          </p:nvPr>
        </p:nvSpPr>
        <p:spPr>
          <a:xfrm>
            <a:off x="1064124" y="2898409"/>
            <a:ext cx="3652562" cy="497686"/>
          </a:xfrm>
        </p:spPr>
        <p:txBody>
          <a:bodyPr/>
          <a:lstStyle/>
          <a:p>
            <a:pPr marL="228600" indent="-228600"/>
            <a:r>
              <a:rPr lang="en-US" altLang="en-US" sz="2400" b="1" dirty="0"/>
              <a:t>A </a:t>
            </a:r>
            <a:r>
              <a:rPr lang="en-US" altLang="en-US" sz="2400" b="1" dirty="0">
                <a:solidFill>
                  <a:srgbClr val="3366FF"/>
                </a:solidFill>
              </a:rPr>
              <a:t>pentose</a:t>
            </a:r>
            <a:r>
              <a:rPr lang="en-US" altLang="en-US" sz="2400" b="1" dirty="0">
                <a:solidFill>
                  <a:srgbClr val="3333FF"/>
                </a:solidFill>
              </a:rPr>
              <a:t> </a:t>
            </a:r>
            <a:r>
              <a:rPr lang="en-US" altLang="en-US" sz="2400" b="1" dirty="0"/>
              <a:t>has </a:t>
            </a:r>
            <a:r>
              <a:rPr lang="en-US" altLang="en-US" sz="2400" b="1" dirty="0">
                <a:solidFill>
                  <a:srgbClr val="3366FF"/>
                </a:solidFill>
              </a:rPr>
              <a:t>5</a:t>
            </a:r>
            <a:r>
              <a:rPr lang="en-US" altLang="en-US" sz="2400" b="1" dirty="0"/>
              <a:t> C’</a:t>
            </a:r>
            <a:r>
              <a:rPr lang="en-US" altLang="ja-JP" sz="2400" b="1" dirty="0"/>
              <a:t>s.</a:t>
            </a:r>
            <a:endParaRPr lang="en-US" altLang="en-US" sz="2400" b="1" dirty="0"/>
          </a:p>
        </p:txBody>
      </p:sp>
      <p:sp>
        <p:nvSpPr>
          <p:cNvPr id="9" name="Content Placeholder 8">
            <a:extLst>
              <a:ext uri="{FF2B5EF4-FFF2-40B4-BE49-F238E27FC236}">
                <a16:creationId xmlns:a16="http://schemas.microsoft.com/office/drawing/2014/main" id="{C38C9AAC-D64D-495C-B303-77E499284C78}"/>
              </a:ext>
            </a:extLst>
          </p:cNvPr>
          <p:cNvSpPr>
            <a:spLocks noGrp="1"/>
          </p:cNvSpPr>
          <p:nvPr>
            <p:ph sz="quarter" idx="15"/>
          </p:nvPr>
        </p:nvSpPr>
        <p:spPr>
          <a:xfrm>
            <a:off x="4972050" y="2285900"/>
            <a:ext cx="3352800" cy="490205"/>
          </a:xfrm>
        </p:spPr>
        <p:txBody>
          <a:bodyPr/>
          <a:lstStyle/>
          <a:p>
            <a:pPr marL="228600" indent="-228600"/>
            <a:r>
              <a:rPr lang="en-US" altLang="en-US" sz="2400" b="1" dirty="0"/>
              <a:t>A </a:t>
            </a:r>
            <a:r>
              <a:rPr lang="en-US" altLang="en-US" sz="2400" b="1" dirty="0" err="1">
                <a:solidFill>
                  <a:srgbClr val="3366FF"/>
                </a:solidFill>
              </a:rPr>
              <a:t>tetrose</a:t>
            </a:r>
            <a:r>
              <a:rPr lang="en-US" altLang="en-US" sz="2400" b="1" dirty="0">
                <a:solidFill>
                  <a:srgbClr val="3366FF"/>
                </a:solidFill>
              </a:rPr>
              <a:t> </a:t>
            </a:r>
            <a:r>
              <a:rPr lang="en-US" altLang="en-US" sz="2400" b="1" dirty="0"/>
              <a:t>has </a:t>
            </a:r>
            <a:r>
              <a:rPr lang="en-US" altLang="en-US" sz="2400" b="1" dirty="0">
                <a:solidFill>
                  <a:srgbClr val="3366FF"/>
                </a:solidFill>
              </a:rPr>
              <a:t>4</a:t>
            </a:r>
            <a:r>
              <a:rPr lang="en-US" altLang="en-US" sz="2400" b="1" dirty="0"/>
              <a:t> C’</a:t>
            </a:r>
            <a:r>
              <a:rPr lang="en-US" altLang="ja-JP" sz="2400" b="1" dirty="0"/>
              <a:t>s.</a:t>
            </a:r>
            <a:endParaRPr lang="en-US" altLang="en-US" sz="2400" b="1" dirty="0"/>
          </a:p>
        </p:txBody>
      </p:sp>
      <p:sp>
        <p:nvSpPr>
          <p:cNvPr id="10" name="Content Placeholder 9">
            <a:extLst>
              <a:ext uri="{FF2B5EF4-FFF2-40B4-BE49-F238E27FC236}">
                <a16:creationId xmlns:a16="http://schemas.microsoft.com/office/drawing/2014/main" id="{BFB5B32B-5A4A-4F39-9476-20135A0B1A64}"/>
              </a:ext>
            </a:extLst>
          </p:cNvPr>
          <p:cNvSpPr>
            <a:spLocks noGrp="1"/>
          </p:cNvSpPr>
          <p:nvPr>
            <p:ph sz="quarter" idx="16"/>
          </p:nvPr>
        </p:nvSpPr>
        <p:spPr>
          <a:xfrm>
            <a:off x="4981339" y="2900795"/>
            <a:ext cx="3400661" cy="484909"/>
          </a:xfrm>
        </p:spPr>
        <p:txBody>
          <a:bodyPr/>
          <a:lstStyle/>
          <a:p>
            <a:pPr marL="228600" indent="-228600">
              <a:spcAft>
                <a:spcPts val="0"/>
              </a:spcAft>
            </a:pPr>
            <a:r>
              <a:rPr lang="en-US" altLang="en-US" sz="2400" b="1" dirty="0"/>
              <a:t>A </a:t>
            </a:r>
            <a:r>
              <a:rPr lang="en-US" altLang="en-US" sz="2400" b="1" dirty="0">
                <a:solidFill>
                  <a:srgbClr val="3366FF"/>
                </a:solidFill>
              </a:rPr>
              <a:t>hexose</a:t>
            </a:r>
            <a:r>
              <a:rPr lang="en-US" altLang="en-US" sz="2400" b="1" dirty="0">
                <a:solidFill>
                  <a:srgbClr val="3333FF"/>
                </a:solidFill>
              </a:rPr>
              <a:t> </a:t>
            </a:r>
            <a:r>
              <a:rPr lang="en-US" altLang="en-US" sz="2400" b="1" dirty="0"/>
              <a:t>has </a:t>
            </a:r>
            <a:r>
              <a:rPr lang="en-US" altLang="en-US" sz="2400" b="1" dirty="0">
                <a:solidFill>
                  <a:srgbClr val="3366FF"/>
                </a:solidFill>
              </a:rPr>
              <a:t>6</a:t>
            </a:r>
            <a:r>
              <a:rPr lang="en-US" altLang="en-US" sz="2400" b="1" dirty="0"/>
              <a:t> C’</a:t>
            </a:r>
            <a:r>
              <a:rPr lang="en-US" altLang="ja-JP" sz="2400" b="1" dirty="0"/>
              <a:t>s.</a:t>
            </a:r>
            <a:endParaRPr lang="en-US" altLang="en-US" sz="2400" b="1" dirty="0"/>
          </a:p>
        </p:txBody>
      </p:sp>
      <p:sp>
        <p:nvSpPr>
          <p:cNvPr id="11" name="Content Placeholder 10">
            <a:extLst>
              <a:ext uri="{FF2B5EF4-FFF2-40B4-BE49-F238E27FC236}">
                <a16:creationId xmlns:a16="http://schemas.microsoft.com/office/drawing/2014/main" id="{95209892-CD5A-48A5-A0E1-55A3EEBA85A4}"/>
              </a:ext>
            </a:extLst>
          </p:cNvPr>
          <p:cNvSpPr>
            <a:spLocks noGrp="1"/>
          </p:cNvSpPr>
          <p:nvPr>
            <p:ph sz="quarter" idx="17"/>
          </p:nvPr>
        </p:nvSpPr>
        <p:spPr>
          <a:xfrm>
            <a:off x="602480" y="3962400"/>
            <a:ext cx="8103370" cy="859046"/>
          </a:xfrm>
        </p:spPr>
        <p:txBody>
          <a:bodyPr/>
          <a:lstStyle/>
          <a:p>
            <a:pPr eaLnBrk="1" hangingPunct="1">
              <a:spcBef>
                <a:spcPct val="0"/>
              </a:spcBef>
              <a:buFontTx/>
              <a:buNone/>
            </a:pPr>
            <a:r>
              <a:rPr lang="en-US" altLang="en-US" sz="2400" b="1" dirty="0"/>
              <a:t>The terms are then combined with the words aldose</a:t>
            </a:r>
          </a:p>
          <a:p>
            <a:pPr eaLnBrk="1" hangingPunct="1">
              <a:spcBef>
                <a:spcPct val="0"/>
              </a:spcBef>
              <a:buFontTx/>
              <a:buNone/>
            </a:pPr>
            <a:r>
              <a:rPr lang="en-US" altLang="en-US" sz="2400" b="1" dirty="0"/>
              <a:t>and ketose:</a:t>
            </a:r>
          </a:p>
        </p:txBody>
      </p:sp>
      <p:sp>
        <p:nvSpPr>
          <p:cNvPr id="12" name="Content Placeholder 11">
            <a:extLst>
              <a:ext uri="{FF2B5EF4-FFF2-40B4-BE49-F238E27FC236}">
                <a16:creationId xmlns:a16="http://schemas.microsoft.com/office/drawing/2014/main" id="{9B152A30-5ED2-4A03-B6E2-BAA478B9DF88}"/>
              </a:ext>
            </a:extLst>
          </p:cNvPr>
          <p:cNvSpPr>
            <a:spLocks noGrp="1"/>
          </p:cNvSpPr>
          <p:nvPr>
            <p:ph sz="quarter" idx="18"/>
          </p:nvPr>
        </p:nvSpPr>
        <p:spPr>
          <a:xfrm>
            <a:off x="1061784" y="4953000"/>
            <a:ext cx="5534711" cy="981768"/>
          </a:xfrm>
        </p:spPr>
        <p:txBody>
          <a:bodyPr/>
          <a:lstStyle/>
          <a:p>
            <a:pPr marL="228600" indent="-228600">
              <a:spcAft>
                <a:spcPts val="1300"/>
              </a:spcAft>
            </a:pPr>
            <a:r>
              <a:rPr lang="en-US" altLang="en-US" sz="2400" b="1" dirty="0"/>
              <a:t>Glyceraldehyde is an </a:t>
            </a:r>
            <a:r>
              <a:rPr lang="en-US" altLang="en-US" sz="2400" b="1" dirty="0" err="1">
                <a:solidFill>
                  <a:srgbClr val="3366FF"/>
                </a:solidFill>
              </a:rPr>
              <a:t>aldotriose</a:t>
            </a:r>
            <a:r>
              <a:rPr lang="en-US" altLang="en-US" sz="2400" b="1" dirty="0"/>
              <a:t>.</a:t>
            </a:r>
          </a:p>
          <a:p>
            <a:pPr marL="228600" indent="-228600">
              <a:spcAft>
                <a:spcPts val="1300"/>
              </a:spcAft>
            </a:pPr>
            <a:r>
              <a:rPr lang="en-US" altLang="en-US" sz="2400" b="1" dirty="0"/>
              <a:t>Dihydroxyacetone is a </a:t>
            </a:r>
            <a:r>
              <a:rPr lang="en-US" altLang="en-US" sz="2400" b="1" dirty="0" err="1">
                <a:solidFill>
                  <a:srgbClr val="3366FF"/>
                </a:solidFill>
              </a:rPr>
              <a:t>ketotriose</a:t>
            </a:r>
            <a:r>
              <a:rPr lang="en-US" altLang="en-US" sz="2400" b="1"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
            <a:ext cx="8229600" cy="709714"/>
          </a:xfrm>
        </p:spPr>
        <p:txBody>
          <a:bodyPr/>
          <a:lstStyle/>
          <a:p>
            <a:pPr eaLnBrk="1" hangingPunct="1"/>
            <a:r>
              <a:rPr lang="en-US" altLang="en-US" sz="3200" b="1" dirty="0"/>
              <a:t>20.2	</a:t>
            </a:r>
            <a:r>
              <a:rPr lang="en-US" altLang="en-US" sz="3200" b="1" dirty="0" err="1"/>
              <a:t>Monosaccharides</a:t>
            </a:r>
            <a:r>
              <a:rPr lang="en-US" altLang="en-US" sz="3200" b="1" dirty="0"/>
              <a:t> (4)</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F36FB8F4-2ED2-4CD1-B02E-2BB5207894DC}"/>
              </a:ext>
            </a:extLst>
          </p:cNvPr>
          <p:cNvSpPr>
            <a:spLocks noGrp="1"/>
          </p:cNvSpPr>
          <p:nvPr>
            <p:ph idx="1"/>
          </p:nvPr>
        </p:nvSpPr>
        <p:spPr>
          <a:xfrm>
            <a:off x="1006186" y="1371600"/>
            <a:ext cx="6918614" cy="914400"/>
          </a:xfrm>
        </p:spPr>
        <p:txBody>
          <a:bodyPr/>
          <a:lstStyle/>
          <a:p>
            <a:pPr marL="0" indent="0">
              <a:buNone/>
            </a:pPr>
            <a:r>
              <a:rPr lang="en-US" altLang="en-US" sz="2400" b="1" dirty="0"/>
              <a:t>Monosaccharides are </a:t>
            </a:r>
            <a:r>
              <a:rPr lang="en-US" altLang="en-US" sz="2400" b="1" dirty="0">
                <a:solidFill>
                  <a:srgbClr val="3366FF"/>
                </a:solidFill>
              </a:rPr>
              <a:t>sweet tasting</a:t>
            </a:r>
            <a:r>
              <a:rPr lang="en-US" altLang="en-US" sz="2400" b="1" dirty="0"/>
              <a:t>, but their relative sweetness varies greatly.</a:t>
            </a:r>
          </a:p>
        </p:txBody>
      </p:sp>
      <p:sp>
        <p:nvSpPr>
          <p:cNvPr id="3" name="Content Placeholder 2">
            <a:extLst>
              <a:ext uri="{FF2B5EF4-FFF2-40B4-BE49-F238E27FC236}">
                <a16:creationId xmlns:a16="http://schemas.microsoft.com/office/drawing/2014/main" id="{4B6B303A-D1B2-456F-8C65-DFE25C83104A}"/>
              </a:ext>
            </a:extLst>
          </p:cNvPr>
          <p:cNvSpPr>
            <a:spLocks noGrp="1"/>
          </p:cNvSpPr>
          <p:nvPr>
            <p:ph sz="quarter" idx="13"/>
          </p:nvPr>
        </p:nvSpPr>
        <p:spPr>
          <a:xfrm>
            <a:off x="998565" y="2652243"/>
            <a:ext cx="7840635" cy="515252"/>
          </a:xfrm>
        </p:spPr>
        <p:txBody>
          <a:bodyPr/>
          <a:lstStyle/>
          <a:p>
            <a:pPr marL="0" indent="0">
              <a:buNone/>
            </a:pPr>
            <a:r>
              <a:rPr lang="en-US" altLang="en-US" sz="2400" b="1" dirty="0"/>
              <a:t>They are </a:t>
            </a:r>
            <a:r>
              <a:rPr lang="en-US" altLang="en-US" sz="2400" b="1" dirty="0">
                <a:solidFill>
                  <a:srgbClr val="3366FF"/>
                </a:solidFill>
              </a:rPr>
              <a:t>polar </a:t>
            </a:r>
            <a:r>
              <a:rPr lang="en-US" altLang="en-US" sz="2400" b="1" dirty="0"/>
              <a:t>compounds </a:t>
            </a:r>
            <a:r>
              <a:rPr lang="en-US" altLang="en-US" sz="2400" b="1" dirty="0">
                <a:solidFill>
                  <a:srgbClr val="3366FF"/>
                </a:solidFill>
              </a:rPr>
              <a:t>with high melting points</a:t>
            </a:r>
            <a:r>
              <a:rPr lang="en-US" altLang="en-US" sz="2400" b="1" dirty="0"/>
              <a:t>.</a:t>
            </a:r>
          </a:p>
        </p:txBody>
      </p:sp>
      <p:sp>
        <p:nvSpPr>
          <p:cNvPr id="4" name="Content Placeholder 3">
            <a:extLst>
              <a:ext uri="{FF2B5EF4-FFF2-40B4-BE49-F238E27FC236}">
                <a16:creationId xmlns:a16="http://schemas.microsoft.com/office/drawing/2014/main" id="{3E9BC4D1-407B-423C-9DB5-45C824099A6F}"/>
              </a:ext>
            </a:extLst>
          </p:cNvPr>
          <p:cNvSpPr>
            <a:spLocks noGrp="1"/>
          </p:cNvSpPr>
          <p:nvPr>
            <p:ph sz="quarter" idx="14"/>
          </p:nvPr>
        </p:nvSpPr>
        <p:spPr>
          <a:xfrm>
            <a:off x="998565" y="3810000"/>
            <a:ext cx="7630629" cy="1173519"/>
          </a:xfrm>
        </p:spPr>
        <p:txBody>
          <a:bodyPr/>
          <a:lstStyle/>
          <a:p>
            <a:pPr marL="0" indent="0">
              <a:buNone/>
            </a:pPr>
            <a:r>
              <a:rPr lang="en-US" altLang="en-US" sz="2400" b="1" dirty="0"/>
              <a:t>The presence of so many polar functional groups capable of hydrogen bonding makes the monosaccharides </a:t>
            </a:r>
            <a:r>
              <a:rPr lang="en-US" altLang="en-US" sz="2400" b="1" dirty="0">
                <a:solidFill>
                  <a:srgbClr val="3366FF"/>
                </a:solidFill>
              </a:rPr>
              <a:t>very water soluble</a:t>
            </a:r>
            <a:r>
              <a:rPr lang="en-US" altLang="en-US" sz="2400" b="1" dirty="0"/>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6.0&quot;&gt;&lt;object type=&quot;1&quot; unique_id=&quot;10001&quot;&gt;&lt;object type=&quot;8&quot; unique_id=&quot;12634&quot;&gt;&lt;/object&gt;&lt;object type=&quot;2&quot; unique_id=&quot;12635&quot;&gt;&lt;object type=&quot;3&quot; unique_id=&quot;12636&quot;&gt;&lt;property id=&quot;20148&quot; value=&quot;5&quot;/&gt;&lt;property id=&quot;20300&quot; value=&quot;Slide 1&quot;/&gt;&lt;property id=&quot;20307&quot; value=&quot;315&quot;/&gt;&lt;/object&gt;&lt;object type=&quot;3&quot; unique_id=&quot;12637&quot;&gt;&lt;property id=&quot;20148&quot; value=&quot;5&quot;/&gt;&lt;property id=&quot;20300&quot; value=&quot;Slide 2 - &amp;quot;Carbohydrates&amp;#x0D;&amp;#x0A;Introduction&amp;quot;&quot;/&gt;&lt;property id=&quot;20307&quot; value=&quot;257&quot;/&gt;&lt;/object&gt;&lt;object type=&quot;3&quot; unique_id=&quot;12638&quot;&gt;&lt;property id=&quot;20148&quot; value=&quot;5&quot;/&gt;&lt;property id=&quot;20300&quot; value=&quot;Slide 3 - &amp;quot;Carbohydrates&amp;#x0D;&amp;#x0A;Introduction&amp;quot;&quot;/&gt;&lt;property id=&quot;20307&quot; value=&quot;258&quot;/&gt;&lt;/object&gt;&lt;object type=&quot;3&quot; unique_id=&quot;12639&quot;&gt;&lt;property id=&quot;20148&quot; value=&quot;5&quot;/&gt;&lt;property id=&quot;20300&quot; value=&quot;Slide 4 - &amp;quot;Monosaccharides&amp;#x0D;&amp;#x0A;&amp;quot;&quot;/&gt;&lt;property id=&quot;20307&quot; value=&quot;259&quot;/&gt;&lt;/object&gt;&lt;object type=&quot;3&quot; unique_id=&quot;12640&quot;&gt;&lt;property id=&quot;20148&quot; value=&quot;5&quot;/&gt;&lt;property id=&quot;20300&quot; value=&quot;Slide 5 - &amp;quot;Monosaccharides&amp;#x0D;&amp;#x0A;&amp;quot;&quot;/&gt;&lt;property id=&quot;20307&quot; value=&quot;260&quot;/&gt;&lt;/object&gt;&lt;object type=&quot;3&quot; unique_id=&quot;12641&quot;&gt;&lt;property id=&quot;20148&quot; value=&quot;5&quot;/&gt;&lt;property id=&quot;20300&quot; value=&quot;Slide 6 - &amp;quot;Monosaccharides&amp;#x0D;&amp;#x0A;&amp;quot;&quot;/&gt;&lt;property id=&quot;20307&quot; value=&quot;261&quot;/&gt;&lt;/object&gt;&lt;object type=&quot;3&quot; unique_id=&quot;12642&quot;&gt;&lt;property id=&quot;20148&quot; value=&quot;5&quot;/&gt;&lt;property id=&quot;20300&quot; value=&quot;Slide 7 - &amp;quot;Monosaccharides&amp;#x0D;&amp;#x0A;&amp;quot;&quot;/&gt;&lt;property id=&quot;20307&quot; value=&quot;262&quot;/&gt;&lt;/object&gt;&lt;object type=&quot;3&quot; unique_id=&quot;12643&quot;&gt;&lt;property id=&quot;20148&quot; value=&quot;5&quot;/&gt;&lt;property id=&quot;20300&quot; value=&quot;Slide 8 - &amp;quot;Monosaccharides&amp;#x0D;&amp;#x0A;Fischer Projection Formula&amp;quot;&quot;/&gt;&lt;property id=&quot;20307&quot; value=&quot;263&quot;/&gt;&lt;/object&gt;&lt;object type=&quot;3&quot; unique_id=&quot;12644&quot;&gt;&lt;property id=&quot;20148&quot; value=&quot;5&quot;/&gt;&lt;property id=&quot;20300&quot; value=&quot;Slide 9 - &amp;quot;Monosaccharides&amp;#x0D;&amp;#x0A;Fischer Projection Formula&amp;quot;&quot;/&gt;&lt;property id=&quot;20307&quot; value=&quot;264&quot;/&gt;&lt;/object&gt;&lt;object type=&quot;3&quot; unique_id=&quot;12645&quot;&gt;&lt;property id=&quot;20148&quot; value=&quot;5&quot;/&gt;&lt;property id=&quot;20300&quot; value=&quot;Slide 10 - &amp;quot;Monosaccharides&amp;#x0D;&amp;#x0A;With More than One Chirality Center&amp;quot;&quot;/&gt;&lt;property id=&quot;20307&quot; value=&quot;265&quot;/&gt;&lt;/object&gt;&lt;object type=&quot;3&quot; unique_id=&quot;12646&quot;&gt;&lt;property id=&quot;20148&quot; value=&quot;5&quot;/&gt;&lt;property id=&quot;20300&quot; value=&quot;Slide 11 - &amp;quot;Monosaccharides&amp;#x0D;&amp;#x0A;With More than One Chirality Center&amp;quot;&quot;/&gt;&lt;property id=&quot;20307&quot; value=&quot;266&quot;/&gt;&lt;/object&gt;&lt;object type=&quot;3&quot; unique_id=&quot;12647&quot;&gt;&lt;property id=&quot;20148&quot; value=&quot;5&quot;/&gt;&lt;property id=&quot;20300&quot; value=&quot;Slide 12 - &amp;quot;Monosaccharides&amp;#x0D;&amp;#x0A;With More than One Chirality Center&amp;quot;&quot;/&gt;&lt;property id=&quot;20307&quot; value=&quot;267&quot;/&gt;&lt;/object&gt;&lt;object type=&quot;3&quot; unique_id=&quot;12648&quot;&gt;&lt;property id=&quot;20148&quot; value=&quot;5&quot;/&gt;&lt;property id=&quot;20300&quot; value=&quot;Slide 13 - &amp;quot;Monosaccharides&amp;#x0D;&amp;#x0A;Common Monosaccharides&amp;quot;&quot;/&gt;&lt;property id=&quot;20307&quot; value=&quot;268&quot;/&gt;&lt;/object&gt;&lt;object type=&quot;3&quot; unique_id=&quot;12649&quot;&gt;&lt;property id=&quot;20148&quot; value=&quot;5&quot;/&gt;&lt;property id=&quot;20300&quot; value=&quot;Slide 14 - &amp;quot;Monosaccharides&amp;#x0D;&amp;#x0A;Common Monosaccharides&amp;quot;&quot;/&gt;&lt;property id=&quot;20307&quot; value=&quot;269&quot;/&gt;&lt;/object&gt;&lt;object type=&quot;3&quot; unique_id=&quot;12650&quot;&gt;&lt;property id=&quot;20148&quot; value=&quot;5&quot;/&gt;&lt;property id=&quot;20300&quot; value=&quot;Slide 15 - &amp;quot;Monosaccharides&amp;#x0D;&amp;#x0A;Common Monosaccharides&amp;quot;&quot;/&gt;&lt;property id=&quot;20307&quot; value=&quot;270&quot;/&gt;&lt;/object&gt;&lt;object type=&quot;3&quot; unique_id=&quot;12651&quot;&gt;&lt;property id=&quot;20148&quot; value=&quot;5&quot;/&gt;&lt;property id=&quot;20300&quot; value=&quot;Slide 16 - &amp;quot;The Cyclic Forms of Monosaccharides&amp;quot;&quot;/&gt;&lt;property id=&quot;20307&quot; value=&quot;271&quot;/&gt;&lt;/object&gt;&lt;object type=&quot;3&quot; unique_id=&quot;12652&quot;&gt;&lt;property id=&quot;20148&quot; value=&quot;5&quot;/&gt;&lt;property id=&quot;20300&quot; value=&quot;Slide 17 - &amp;quot;The Cyclic Forms of Monosaccharides&amp;quot;&quot;/&gt;&lt;property id=&quot;20307&quot; value=&quot;272&quot;/&gt;&lt;/object&gt;&lt;object type=&quot;3&quot; unique_id=&quot;12653&quot;&gt;&lt;property id=&quot;20148&quot; value=&quot;5&quot;/&gt;&lt;property id=&quot;20300&quot; value=&quot;Slide 18 - &amp;quot;The Cyclic Forms of Monosaccharides&amp;quot;&quot;/&gt;&lt;property id=&quot;20307&quot; value=&quot;273&quot;/&gt;&lt;/object&gt;&lt;object type=&quot;3&quot; unique_id=&quot;12654&quot;&gt;&lt;property id=&quot;20148&quot; value=&quot;5&quot;/&gt;&lt;property id=&quot;20300&quot; value=&quot;Slide 19 - &amp;quot;The Cyclic Forms of Monosaccharides&amp;#x0D;&amp;#x0A;The Cyclic Forms of D-Glucose&amp;quot;&quot;/&gt;&lt;property id=&quot;20307&quot; value=&quot;274&quot;/&gt;&lt;/object&gt;&lt;object type=&quot;3&quot; unique_id=&quot;12655&quot;&gt;&lt;property id=&quot;20148&quot; value=&quot;5&quot;/&gt;&lt;property id=&quot;20300&quot; value=&quot;Slide 20 - &amp;quot;The Cyclic Forms of Monosaccharides&amp;#x0D;&amp;#x0A;The Cyclic Forms of D-Glucose&amp;quot;&quot;/&gt;&lt;property id=&quot;20307&quot; value=&quot;275&quot;/&gt;&lt;/object&gt;&lt;object type=&quot;3&quot; unique_id=&quot;12656&quot;&gt;&lt;property id=&quot;20148&quot; value=&quot;5&quot;/&gt;&lt;property id=&quot;20300&quot; value=&quot;Slide 21 - &amp;quot;The Cyclic Forms of Monosaccharides&amp;#x0D;&amp;#x0A;The Cyclic Forms of D-Glucose&amp;quot;&quot;/&gt;&lt;property id=&quot;20307&quot; value=&quot;276&quot;/&gt;&lt;/object&gt;&lt;object type=&quot;3&quot; unique_id=&quot;12657&quot;&gt;&lt;property id=&quot;20148&quot; value=&quot;5&quot;/&gt;&lt;property id=&quot;20300&quot; value=&quot;Slide 22 - &amp;quot;The Cyclic Forms of Monosaccharides&amp;#x0D;&amp;#x0A;The Cyclic Forms of D-Glucose&amp;quot;&quot;/&gt;&lt;property id=&quot;20307&quot; value=&quot;277&quot;/&gt;&lt;/object&gt;&lt;object type=&quot;3&quot; unique_id=&quot;12658&quot;&gt;&lt;property id=&quot;20148&quot; value=&quot;5&quot;/&gt;&lt;property id=&quot;20300&quot; value=&quot;Slide 23 - &amp;quot;The Cyclic Forms of Monosaccharides&amp;#x0D;&amp;#x0A;Mutarotation of D-Glucose&amp;quot;&quot;/&gt;&lt;property id=&quot;20307&quot; value=&quot;278&quot;/&gt;&lt;/object&gt;&lt;object type=&quot;3&quot; unique_id=&quot;12659&quot;&gt;&lt;property id=&quot;20148&quot; value=&quot;5&quot;/&gt;&lt;property id=&quot;20300&quot; value=&quot;Slide 24 - &amp;quot;The Cyclic Forms of Monosaccharides&amp;#x0D;&amp;#x0A;&amp;quot;&quot;/&gt;&lt;property id=&quot;20307&quot; value=&quot;279&quot;/&gt;&lt;/object&gt;&lt;object type=&quot;3&quot; unique_id=&quot;12660&quot;&gt;&lt;property id=&quot;20148&quot; value=&quot;5&quot;/&gt;&lt;property id=&quot;20300&quot; value=&quot;Slide 25 - &amp;quot;The Cyclic Forms of Monosaccharides&amp;#x0D;&amp;#x0A;&amp;quot;&quot;/&gt;&lt;property id=&quot;20307&quot; value=&quot;306&quot;/&gt;&lt;/object&gt;&lt;object type=&quot;3&quot; unique_id=&quot;12661&quot;&gt;&lt;property id=&quot;20148&quot; value=&quot;5&quot;/&gt;&lt;property id=&quot;20300&quot; value=&quot;Slide 26 - &amp;quot;The Cyclic Forms of Monosaccharides&amp;#x0D;&amp;#x0A;&amp;quot;&quot;/&gt;&lt;property id=&quot;20307&quot; value=&quot;307&quot;/&gt;&lt;/object&gt;&lt;object type=&quot;3&quot; unique_id=&quot;12662&quot;&gt;&lt;property id=&quot;20148&quot; value=&quot;5&quot;/&gt;&lt;property id=&quot;20300&quot; value=&quot;Slide 27 - &amp;quot;The Cyclic Forms of Monosaccharides&amp;#x0D;&amp;#x0A;&amp;quot;&quot;/&gt;&lt;property id=&quot;20307&quot; value=&quot;308&quot;/&gt;&lt;/object&gt;&lt;object type=&quot;3&quot; unique_id=&quot;12663&quot;&gt;&lt;property id=&quot;20148&quot; value=&quot;5&quot;/&gt;&lt;property id=&quot;20300&quot; value=&quot;Slide 28 - &amp;quot;The Cyclic Forms of Monosaccharides&amp;#x0D;&amp;#x0A;The Cycle Forms of Fructose&amp;quot;&quot;/&gt;&lt;property id=&quot;20307&quot; value=&quot;280&quot;/&gt;&lt;/object&gt;&lt;object type=&quot;3&quot; unique_id=&quot;12664&quot;&gt;&lt;property id=&quot;20148&quot; value=&quot;5&quot;/&gt;&lt;property id=&quot;20300&quot; value=&quot;Slide 29 - &amp;quot;The Cyclic Forms of Monosaccharides&amp;#x0D;&amp;#x0A;The Cycle Forms of Fructose&amp;quot;&quot;/&gt;&lt;property id=&quot;20307&quot; value=&quot;281&quot;/&gt;&lt;/object&gt;&lt;object type=&quot;3&quot; unique_id=&quot;12665&quot;&gt;&lt;property id=&quot;20148&quot; value=&quot;5&quot;/&gt;&lt;property id=&quot;20300&quot; value=&quot;Slide 30 - &amp;quot;Reduction and Oxidation&amp;#x0D;&amp;#x0A;Reduction of the Aldehyde Carbonyl Group&amp;quot;&quot;/&gt;&lt;property id=&quot;20307&quot; value=&quot;282&quot;/&gt;&lt;/object&gt;&lt;object type=&quot;3&quot; unique_id=&quot;12666&quot;&gt;&lt;property id=&quot;20148&quot; value=&quot;5&quot;/&gt;&lt;property id=&quot;20300&quot; value=&quot;Slide 31 - &amp;quot;Reduction and Oxidation&amp;#x0D;&amp;#x0A;Oxidation of the Aldehyde Carbonyl Group&amp;quot;&quot;/&gt;&lt;property id=&quot;20307&quot; value=&quot;283&quot;/&gt;&lt;/object&gt;&lt;object type=&quot;3&quot; unique_id=&quot;12667&quot;&gt;&lt;property id=&quot;20148&quot; value=&quot;5&quot;/&gt;&lt;property id=&quot;20300&quot; value=&quot;Slide 32 - &amp;quot;Disaccharides&amp;quot;&quot;/&gt;&lt;property id=&quot;20307&quot; value=&quot;284&quot;/&gt;&lt;/object&gt;&lt;object type=&quot;3&quot; unique_id=&quot;12668&quot;&gt;&lt;property id=&quot;20148&quot; value=&quot;5&quot;/&gt;&lt;property id=&quot;20300&quot; value=&quot;Slide 33 - &amp;quot;Disaccharides&amp;quot;&quot;/&gt;&lt;property id=&quot;20307&quot; value=&quot;309&quot;/&gt;&lt;/object&gt;&lt;object type=&quot;3&quot; unique_id=&quot;12669&quot;&gt;&lt;property id=&quot;20148&quot; value=&quot;5&quot;/&gt;&lt;property id=&quot;20300&quot; value=&quot;Slide 34 - &amp;quot;Disaccharides&amp;quot;&quot;/&gt;&lt;property id=&quot;20307&quot; value=&quot;285&quot;/&gt;&lt;/object&gt;&lt;object type=&quot;3&quot; unique_id=&quot;12670&quot;&gt;&lt;property id=&quot;20148&quot; value=&quot;5&quot;/&gt;&lt;property id=&quot;20300&quot; value=&quot;Slide 35 - &amp;quot;Disaccharides&amp;quot;&quot;/&gt;&lt;property id=&quot;20307&quot; value=&quot;310&quot;/&gt;&lt;/object&gt;&lt;object type=&quot;3&quot; unique_id=&quot;12671&quot;&gt;&lt;property id=&quot;20148&quot; value=&quot;5&quot;/&gt;&lt;property id=&quot;20300&quot; value=&quot;Slide 36 - &amp;quot;Disaccharides&amp;quot;&quot;/&gt;&lt;property id=&quot;20307&quot; value=&quot;286&quot;/&gt;&lt;/object&gt;&lt;object type=&quot;3&quot; unique_id=&quot;12672&quot;&gt;&lt;property id=&quot;20148&quot; value=&quot;5&quot;/&gt;&lt;property id=&quot;20300&quot; value=&quot;Slide 37 - &amp;quot;Focus on Health &amp;amp; Medicine&amp;#x0D;&amp;#x0A;Lactose Intolerance&amp;quot;&quot;/&gt;&lt;property id=&quot;20307&quot; value=&quot;287&quot;/&gt;&lt;/object&gt;&lt;object type=&quot;3&quot; unique_id=&quot;12673&quot;&gt;&lt;property id=&quot;20148&quot; value=&quot;5&quot;/&gt;&lt;property id=&quot;20300&quot; value=&quot;Slide 38 - &amp;quot;Focus on Health &amp;amp; Medicine&amp;#x0D;&amp;#x0A;Lactose Intolerance&amp;quot;&quot;/&gt;&lt;property id=&quot;20307&quot; value=&quot;311&quot;/&gt;&lt;/object&gt;&lt;object type=&quot;3&quot; unique_id=&quot;12674&quot;&gt;&lt;property id=&quot;20148&quot; value=&quot;5&quot;/&gt;&lt;property id=&quot;20300&quot; value=&quot;Slide 39 - &amp;quot;Focus on Health &amp;amp; Medicine&amp;#x0D;&amp;#x0A;Sucrose and Artificial Sweeteners&amp;quot;&quot;/&gt;&lt;property id=&quot;20307&quot; value=&quot;288&quot;/&gt;&lt;/object&gt;&lt;object type=&quot;3&quot; unique_id=&quot;12675&quot;&gt;&lt;property id=&quot;20148&quot; value=&quot;5&quot;/&gt;&lt;property id=&quot;20300&quot; value=&quot;Slide 40 - &amp;quot;Focus on Health &amp;amp; Medicine&amp;#x0D;&amp;#x0A;Sucrose and Artificial Sweeteners&amp;quot;&quot;/&gt;&lt;property id=&quot;20307&quot; value=&quot;312&quot;/&gt;&lt;/object&gt;&lt;object type=&quot;3&quot; unique_id=&quot;12676&quot;&gt;&lt;property id=&quot;20148&quot; value=&quot;5&quot;/&gt;&lt;property id=&quot;20300&quot; value=&quot;Slide 41 - &amp;quot;Focus on Health &amp;amp; Medicine&amp;#x0D;&amp;#x0A;Sucrose and Artificial Sweeteners&amp;quot;&quot;/&gt;&lt;property id=&quot;20307&quot; value=&quot;289&quot;/&gt;&lt;/object&gt;&lt;object type=&quot;3&quot; unique_id=&quot;12677&quot;&gt;&lt;property id=&quot;20148&quot; value=&quot;5&quot;/&gt;&lt;property id=&quot;20300&quot; value=&quot;Slide 42 - &amp;quot;Focus on Health &amp;amp; Medicine&amp;#x0D;&amp;#x0A;Sucrose and Artificial Sweeteners&amp;quot;&quot;/&gt;&lt;property id=&quot;20307&quot; value=&quot;290&quot;/&gt;&lt;/object&gt;&lt;object type=&quot;3&quot; unique_id=&quot;12678&quot;&gt;&lt;property id=&quot;20148&quot; value=&quot;5&quot;/&gt;&lt;property id=&quot;20300&quot; value=&quot;Slide 43 - &amp;quot;Polysaccharides&amp;#x0D;&amp;#x0A;Cellulose&amp;quot;&quot;/&gt;&lt;property id=&quot;20307&quot; value=&quot;291&quot;/&gt;&lt;/object&gt;&lt;object type=&quot;3&quot; unique_id=&quot;12679&quot;&gt;&lt;property id=&quot;20148&quot; value=&quot;5&quot;/&gt;&lt;property id=&quot;20300&quot; value=&quot;Slide 44 - &amp;quot;Polysaccharides&amp;#x0D;&amp;#x0A;Cellulose&amp;quot;&quot;/&gt;&lt;property id=&quot;20307&quot; value=&quot;292&quot;/&gt;&lt;/object&gt;&lt;object type=&quot;3&quot; unique_id=&quot;12680&quot;&gt;&lt;property id=&quot;20148&quot; value=&quot;5&quot;/&gt;&lt;property id=&quot;20300&quot; value=&quot;Slide 45 - &amp;quot;Polysaccharides&amp;#x0D;&amp;#x0A;Starch&amp;quot;&quot;/&gt;&lt;property id=&quot;20307&quot; value=&quot;293&quot;/&gt;&lt;/object&gt;&lt;object type=&quot;3&quot; unique_id=&quot;12681&quot;&gt;&lt;property id=&quot;20148&quot; value=&quot;5&quot;/&gt;&lt;property id=&quot;20300&quot; value=&quot;Slide 46 - &amp;quot;Polysaccharides&amp;#x0D;&amp;#x0A;Starch&amp;quot;&quot;/&gt;&lt;property id=&quot;20307&quot; value=&quot;294&quot;/&gt;&lt;/object&gt;&lt;object type=&quot;3&quot; unique_id=&quot;12682&quot;&gt;&lt;property id=&quot;20148&quot; value=&quot;5&quot;/&gt;&lt;property id=&quot;20300&quot; value=&quot;Slide 47 - &amp;quot;Polysaccharides&amp;#x0D;&amp;#x0A;Starch&amp;quot;&quot;/&gt;&lt;property id=&quot;20307&quot; value=&quot;295&quot;/&gt;&lt;/object&gt;&lt;object type=&quot;3&quot; unique_id=&quot;12683&quot;&gt;&lt;property id=&quot;20148&quot; value=&quot;5&quot;/&gt;&lt;property id=&quot;20300&quot; value=&quot;Slide 48 - &amp;quot;Polysaccharides&amp;#x0D;&amp;#x0A;Glycogen&amp;quot;&quot;/&gt;&lt;property id=&quot;20307&quot; value=&quot;296&quot;/&gt;&lt;/object&gt;&lt;object type=&quot;3&quot; unique_id=&quot;12684&quot;&gt;&lt;property id=&quot;20148&quot; value=&quot;5&quot;/&gt;&lt;property id=&quot;20300&quot; value=&quot;Slide 49 - &amp;quot;Useful Carbohydrate Derivatives&amp;#x0D;&amp;#x0A;Glycosaminoglycans&amp;quot;&quot;/&gt;&lt;property id=&quot;20307&quot; value=&quot;297&quot;/&gt;&lt;/object&gt;&lt;object type=&quot;3&quot; unique_id=&quot;12685&quot;&gt;&lt;property id=&quot;20148&quot; value=&quot;5&quot;/&gt;&lt;property id=&quot;20300&quot; value=&quot;Slide 50 - &amp;quot;Useful Carbohydrate Derivatives&amp;#x0D;&amp;#x0A;Glycosaminoglycans&amp;quot;&quot;/&gt;&lt;property id=&quot;20307&quot; value=&quot;313&quot;/&gt;&lt;/object&gt;&lt;object type=&quot;3&quot; unique_id=&quot;12686&quot;&gt;&lt;property id=&quot;20148&quot; value=&quot;5&quot;/&gt;&lt;property id=&quot;20300&quot; value=&quot;Slide 51 - &amp;quot;Useful Carbohydrate Derivatives&amp;#x0D;&amp;#x0A;Glycosaminoglycans&amp;quot;&quot;/&gt;&lt;property id=&quot;20307&quot; value=&quot;314&quot;/&gt;&lt;/object&gt;&lt;object type=&quot;3&quot; unique_id=&quot;12687&quot;&gt;&lt;property id=&quot;20148&quot; value=&quot;5&quot;/&gt;&lt;property id=&quot;20300&quot; value=&quot;Slide 52 - &amp;quot;Useful Carbohydrate Derivatives&amp;#x0D;&amp;#x0A;Chitin&amp;quot;&quot;/&gt;&lt;property id=&quot;20307&quot; value=&quot;298&quot;/&gt;&lt;/object&gt;&lt;object type=&quot;3&quot; unique_id=&quot;12688&quot;&gt;&lt;property id=&quot;20148&quot; value=&quot;5&quot;/&gt;&lt;property id=&quot;20300&quot; value=&quot;Slide 53 - &amp;quot;Focus on the Human Body&amp;#x0D;&amp;#x0A;Blood Type&amp;quot;&quot;/&gt;&lt;property id=&quot;20307&quot; value=&quot;299&quot;/&gt;&lt;/object&gt;&lt;object type=&quot;3&quot; unique_id=&quot;12689&quot;&gt;&lt;property id=&quot;20148&quot; value=&quot;5&quot;/&gt;&lt;property id=&quot;20300&quot; value=&quot;Slide 54 - &amp;quot;Focus on the Human Body&amp;#x0D;&amp;#x0A;Blood Type&amp;quot;&quot;/&gt;&lt;property id=&quot;20307&quot; value=&quot;300&quot;/&gt;&lt;/object&gt;&lt;object type=&quot;3&quot; unique_id=&quot;12690&quot;&gt;&lt;property id=&quot;20148&quot; value=&quot;5&quot;/&gt;&lt;property id=&quot;20300&quot; value=&quot;Slide 55 - &amp;quot;Focus on the Human Body&amp;#x0D;&amp;#x0A;Blood Type&amp;quot;&quot;/&gt;&lt;property id=&quot;20307&quot; value=&quot;302&quot;/&gt;&lt;/object&gt;&lt;object type=&quot;3&quot; unique_id=&quot;12691&quot;&gt;&lt;property id=&quot;20148&quot; value=&quot;5&quot;/&gt;&lt;property id=&quot;20300&quot; value=&quot;Slide 56 - &amp;quot;Focus on the Human Body&amp;#x0D;&amp;#x0A;Blood Type&amp;quot;&quot;/&gt;&lt;property id=&quot;20307&quot; value=&quot;303&quot;/&gt;&lt;/object&gt;&lt;object type=&quot;3&quot; unique_id=&quot;12692&quot;&gt;&lt;property id=&quot;20148&quot; value=&quot;5&quot;/&gt;&lt;property id=&quot;20300&quot; value=&quot;Slide 57 - &amp;quot;Focus on the Human Body&amp;#x0D;&amp;#x0A;Blood Type&amp;quot;&quot;/&gt;&lt;property id=&quot;20307&quot; value=&quot;301&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1355</TotalTime>
  <Words>1728</Words>
  <Application>Microsoft Office PowerPoint</Application>
  <PresentationFormat>On-screen Show (4:3)</PresentationFormat>
  <Paragraphs>239</Paragraphs>
  <Slides>61</Slides>
  <Notes>61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9" baseType="lpstr">
      <vt:lpstr>ＭＳ Ｐゴシック</vt:lpstr>
      <vt:lpstr>ＭＳ Ｐゴシック</vt:lpstr>
      <vt:lpstr>Arial</vt:lpstr>
      <vt:lpstr>Calibri</vt:lpstr>
      <vt:lpstr>Wingdings</vt:lpstr>
      <vt:lpstr>McGraw</vt:lpstr>
      <vt:lpstr>MathType 6.0 Equation</vt:lpstr>
      <vt:lpstr>Equation</vt:lpstr>
      <vt:lpstr>Chapter 20</vt:lpstr>
      <vt:lpstr>20.1 Carbohydrates (1)</vt:lpstr>
      <vt:lpstr>20.1 Carbohydrates (2)</vt:lpstr>
      <vt:lpstr>20.1 Carbohydrates (3)</vt:lpstr>
      <vt:lpstr>20.1 Carbohydrates (4)</vt:lpstr>
      <vt:lpstr>20.2 Monosaccharides (1)</vt:lpstr>
      <vt:lpstr>20.2 Monosaccharides (2)</vt:lpstr>
      <vt:lpstr>20.2 Monosaccharides (3)</vt:lpstr>
      <vt:lpstr>20.2 Monosaccharides (4)</vt:lpstr>
      <vt:lpstr>20.2 Monosaccharides (5)</vt:lpstr>
      <vt:lpstr>20.2 Monosaccharides (6)</vt:lpstr>
      <vt:lpstr>20.2 Monosaccharides (7)</vt:lpstr>
      <vt:lpstr>20.2 Monosaccharides (8)</vt:lpstr>
      <vt:lpstr>20.2 Monosaccharides (9)</vt:lpstr>
      <vt:lpstr>20.2 Monosaccharides (10)</vt:lpstr>
      <vt:lpstr>20.2 Monosaccharides (11)</vt:lpstr>
      <vt:lpstr>20.2 Monosaccharides (12)</vt:lpstr>
      <vt:lpstr>20.3 The Cyclic Forms of Monosaccharides (1)</vt:lpstr>
      <vt:lpstr>20.3 The Cyclic Forms of Monosaccharides (2)</vt:lpstr>
      <vt:lpstr>20.3 The Cyclic Forms of Monosaccharides (3)</vt:lpstr>
      <vt:lpstr>20.3 The Cyclic Forms of Monosaccharides (4)</vt:lpstr>
      <vt:lpstr>20.3 The Cyclic Forms of Monosaccharides (5)</vt:lpstr>
      <vt:lpstr>20.3 The Cyclic Forms of Monosaccharides (6)</vt:lpstr>
      <vt:lpstr>20.3 The Cyclic Forms of Monosaccharides (7)</vt:lpstr>
      <vt:lpstr>20.3 The Cyclic Forms of Monosaccharides (8)</vt:lpstr>
      <vt:lpstr>20.3 The Cyclic Forms of Monosaccharides (9)</vt:lpstr>
      <vt:lpstr>20.3 The Cyclic Forms of Monosaccharides (10)</vt:lpstr>
      <vt:lpstr>20.3 The Cyclic Forms of Monosaccharides (11)</vt:lpstr>
      <vt:lpstr>20.3 The Cyclic Forms of Monosaccharides (12)</vt:lpstr>
      <vt:lpstr>20.3 The Cyclic Forms of Monosaccharides (13)</vt:lpstr>
      <vt:lpstr>20.3 The Cyclic Forms of Monosaccharides (14)</vt:lpstr>
      <vt:lpstr>20.4 Reduction and Oxidation (1)</vt:lpstr>
      <vt:lpstr>20.4 Reduction and Oxidation (2)</vt:lpstr>
      <vt:lpstr>20.5 Disaccharides (1)</vt:lpstr>
      <vt:lpstr>20.5 Disaccharides (2)</vt:lpstr>
      <vt:lpstr>20.5 Disaccharides (3)</vt:lpstr>
      <vt:lpstr>20.5 Disaccharides (4)</vt:lpstr>
      <vt:lpstr>20.5 Disaccharides (5)</vt:lpstr>
      <vt:lpstr>20.5 Focus on Health &amp; Medicine (1)</vt:lpstr>
      <vt:lpstr>20.5 Focus on Health &amp; Medicine (2)</vt:lpstr>
      <vt:lpstr>20.5 Focus on Health &amp; Medicine (3)</vt:lpstr>
      <vt:lpstr>20.5 Focus on Health &amp; Medicine (4)</vt:lpstr>
      <vt:lpstr>20.5 Focus on Health &amp; Medicine (5)</vt:lpstr>
      <vt:lpstr>20.5 Focus on Health &amp; Medicine (6)</vt:lpstr>
      <vt:lpstr>20.6 Polysaccharides (1)</vt:lpstr>
      <vt:lpstr>20.6 Polysaccharides (2)</vt:lpstr>
      <vt:lpstr>20.6 Polysaccharides (3)</vt:lpstr>
      <vt:lpstr>20.6 Polysaccharides (4)</vt:lpstr>
      <vt:lpstr>20.6 Polysaccharides (5)</vt:lpstr>
      <vt:lpstr>20.6 Polysaccharides (6)</vt:lpstr>
      <vt:lpstr>20.6 Polysaccharides (7)</vt:lpstr>
      <vt:lpstr>20.7 Focus on the Human Body (1)</vt:lpstr>
      <vt:lpstr>20.7 Focus on the Human Body (2)</vt:lpstr>
      <vt:lpstr>20.7 Focus on the Human Body (3)</vt:lpstr>
      <vt:lpstr>20.7 Focus on the Human Body (4)</vt:lpstr>
      <vt:lpstr>20.7 Focus on the Human Body (5)</vt:lpstr>
      <vt:lpstr>20.8 Focus on the Human Body Blood Type (1)</vt:lpstr>
      <vt:lpstr>20.8 Focus on the Human Body Blood Type (2)</vt:lpstr>
      <vt:lpstr>20.8 Focus on the Human Body Blood Type (3)</vt:lpstr>
      <vt:lpstr>20.8 Focus on the Human Body Blood Type (4)</vt:lpstr>
      <vt:lpstr>20.8 Focus on the Human Body Blood Type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dc:title>
  <dc:creator>Microsoft Office User</dc:creator>
  <cp:lastModifiedBy>Kamini Gharat</cp:lastModifiedBy>
  <cp:revision>106</cp:revision>
  <dcterms:created xsi:type="dcterms:W3CDTF">2017-07-24T19:20:13Z</dcterms:created>
  <dcterms:modified xsi:type="dcterms:W3CDTF">2018-08-01T14:14:23Z</dcterms:modified>
</cp:coreProperties>
</file>