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 id="2147483714" r:id="rId4"/>
  </p:sldMasterIdLst>
  <p:notesMasterIdLst>
    <p:notesMasterId r:id="rId61"/>
  </p:notesMasterIdLst>
  <p:handoutMasterIdLst>
    <p:handoutMasterId r:id="rId62"/>
  </p:handoutMasterIdLst>
  <p:sldIdLst>
    <p:sldId id="344" r:id="rId5"/>
    <p:sldId id="257" r:id="rId6"/>
    <p:sldId id="306" r:id="rId7"/>
    <p:sldId id="307" r:id="rId8"/>
    <p:sldId id="308" r:id="rId9"/>
    <p:sldId id="309" r:id="rId10"/>
    <p:sldId id="258" r:id="rId11"/>
    <p:sldId id="311" r:id="rId12"/>
    <p:sldId id="312" r:id="rId13"/>
    <p:sldId id="313" r:id="rId14"/>
    <p:sldId id="314" r:id="rId15"/>
    <p:sldId id="315" r:id="rId16"/>
    <p:sldId id="316" r:id="rId17"/>
    <p:sldId id="317" r:id="rId18"/>
    <p:sldId id="259" r:id="rId19"/>
    <p:sldId id="318" r:id="rId20"/>
    <p:sldId id="319" r:id="rId21"/>
    <p:sldId id="321" r:id="rId22"/>
    <p:sldId id="322" r:id="rId23"/>
    <p:sldId id="323" r:id="rId24"/>
    <p:sldId id="345" r:id="rId25"/>
    <p:sldId id="346" r:id="rId26"/>
    <p:sldId id="347" r:id="rId27"/>
    <p:sldId id="262" r:id="rId28"/>
    <p:sldId id="348" r:id="rId29"/>
    <p:sldId id="324" r:id="rId30"/>
    <p:sldId id="325" r:id="rId31"/>
    <p:sldId id="326" r:id="rId32"/>
    <p:sldId id="327" r:id="rId33"/>
    <p:sldId id="328" r:id="rId34"/>
    <p:sldId id="350" r:id="rId35"/>
    <p:sldId id="263" r:id="rId36"/>
    <p:sldId id="264" r:id="rId37"/>
    <p:sldId id="329" r:id="rId38"/>
    <p:sldId id="265" r:id="rId39"/>
    <p:sldId id="330" r:id="rId40"/>
    <p:sldId id="266" r:id="rId41"/>
    <p:sldId id="331" r:id="rId42"/>
    <p:sldId id="332" r:id="rId43"/>
    <p:sldId id="333" r:id="rId44"/>
    <p:sldId id="334" r:id="rId45"/>
    <p:sldId id="335" r:id="rId46"/>
    <p:sldId id="336" r:id="rId47"/>
    <p:sldId id="337" r:id="rId48"/>
    <p:sldId id="338" r:id="rId49"/>
    <p:sldId id="339" r:id="rId50"/>
    <p:sldId id="267" r:id="rId51"/>
    <p:sldId id="340" r:id="rId52"/>
    <p:sldId id="268" r:id="rId53"/>
    <p:sldId id="341" r:id="rId54"/>
    <p:sldId id="269" r:id="rId55"/>
    <p:sldId id="342" r:id="rId56"/>
    <p:sldId id="351" r:id="rId57"/>
    <p:sldId id="349" r:id="rId58"/>
    <p:sldId id="271" r:id="rId59"/>
    <p:sldId id="343" r:id="rId60"/>
  </p:sldIdLst>
  <p:sldSz cx="9144000" cy="6858000" type="screen4x3"/>
  <p:notesSz cx="6858000" cy="9144000"/>
  <p:custDataLst>
    <p:tags r:id="rId63"/>
  </p:custDataLst>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MS PGothic" pitchFamily="34"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MS PGothic" pitchFamily="34"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MS PGothic" pitchFamily="34"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MS PGothic" pitchFamily="34"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480">
          <p15:clr>
            <a:srgbClr val="A4A3A4"/>
          </p15:clr>
        </p15:guide>
        <p15:guide id="2" pos="7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D90000"/>
    <a:srgbClr val="898989"/>
    <a:srgbClr val="007802"/>
    <a:srgbClr val="00C302"/>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16" autoAdjust="0"/>
    <p:restoredTop sz="94291" autoAdjust="0"/>
  </p:normalViewPr>
  <p:slideViewPr>
    <p:cSldViewPr snapToObjects="1">
      <p:cViewPr varScale="1">
        <p:scale>
          <a:sx n="72" d="100"/>
          <a:sy n="72" d="100"/>
        </p:scale>
        <p:origin x="1704" y="78"/>
      </p:cViewPr>
      <p:guideLst>
        <p:guide orient="horz" pos="480"/>
        <p:guide pos="768"/>
      </p:guideLst>
    </p:cSldViewPr>
  </p:slideViewPr>
  <p:outlineViewPr>
    <p:cViewPr>
      <p:scale>
        <a:sx n="33" d="100"/>
        <a:sy n="33" d="100"/>
      </p:scale>
      <p:origin x="0" y="-4012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gs" Target="tags/tag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E05BDD1F-9704-4D2B-BE61-A46D250A48EB}" type="datetime1">
              <a:rPr lang="en-US" altLang="en-US"/>
              <a:pPr>
                <a:defRPr/>
              </a:pPr>
              <a:t>8/1/2018</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17329398-1D16-4122-8502-A67D957AA080}" type="slidenum">
              <a:rPr lang="en-US" altLang="en-US"/>
              <a:pPr>
                <a:defRPr/>
              </a:pPr>
              <a:t>‹#›</a:t>
            </a:fld>
            <a:endParaRPr lang="en-US" altLang="en-US"/>
          </a:p>
        </p:txBody>
      </p:sp>
    </p:spTree>
    <p:extLst>
      <p:ext uri="{BB962C8B-B14F-4D97-AF65-F5344CB8AC3E}">
        <p14:creationId xmlns:p14="http://schemas.microsoft.com/office/powerpoint/2010/main" val="34349552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9A4F1F60-AB91-46F6-A788-113CE9A0D375}" type="datetime1">
              <a:rPr lang="en-US" altLang="en-US"/>
              <a:pPr>
                <a:defRPr/>
              </a:pPr>
              <a:t>8/1/2018</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03F0395-59EE-4046-AC83-C32225BCF6D6}" type="slidenum">
              <a:rPr lang="en-US" altLang="en-US"/>
              <a:pPr>
                <a:defRPr/>
              </a:pPr>
              <a:t>‹#›</a:t>
            </a:fld>
            <a:endParaRPr lang="en-US" altLang="en-US"/>
          </a:p>
        </p:txBody>
      </p:sp>
    </p:spTree>
    <p:extLst>
      <p:ext uri="{BB962C8B-B14F-4D97-AF65-F5344CB8AC3E}">
        <p14:creationId xmlns:p14="http://schemas.microsoft.com/office/powerpoint/2010/main" val="340314716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2496690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D4FDD4B8-9830-49B7-B845-305DEFB0313D}" type="datetime1">
              <a:rPr lang="en-US" altLang="en-US"/>
              <a:pPr>
                <a:defRPr/>
              </a:pPr>
              <a:t>8/1/2018</a:t>
            </a:fld>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ADA50C3-B5BB-4843-96BF-C4408232378F}" type="slidenum">
              <a:rPr lang="en-US" altLang="en-US"/>
              <a:pPr>
                <a:defRPr/>
              </a:pPr>
              <a:t>‹#›</a:t>
            </a:fld>
            <a:endParaRPr lang="en-US" altLang="en-US" dirty="0"/>
          </a:p>
        </p:txBody>
      </p:sp>
    </p:spTree>
    <p:extLst>
      <p:ext uri="{BB962C8B-B14F-4D97-AF65-F5344CB8AC3E}">
        <p14:creationId xmlns:p14="http://schemas.microsoft.com/office/powerpoint/2010/main" val="978395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6C21D47-27FC-45E9-9EAC-7536D61ECFBD}" type="datetime1">
              <a:rPr lang="en-US" altLang="en-US"/>
              <a:pPr>
                <a:defRPr/>
              </a:pPr>
              <a:t>8/1/2018</a:t>
            </a:fld>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A64B0C9-C23C-4B77-997F-717CC74BB797}" type="slidenum">
              <a:rPr lang="en-US" altLang="en-US"/>
              <a:pPr>
                <a:defRPr/>
              </a:pPr>
              <a:t>‹#›</a:t>
            </a:fld>
            <a:endParaRPr lang="en-US" altLang="en-US" dirty="0"/>
          </a:p>
        </p:txBody>
      </p:sp>
    </p:spTree>
    <p:extLst>
      <p:ext uri="{BB962C8B-B14F-4D97-AF65-F5344CB8AC3E}">
        <p14:creationId xmlns:p14="http://schemas.microsoft.com/office/powerpoint/2010/main" val="379960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CE20B87-4270-49EA-8871-F9614F501E6D}" type="datetime1">
              <a:rPr lang="en-US" altLang="en-US"/>
              <a:pPr>
                <a:defRPr/>
              </a:pPr>
              <a:t>8/1/2018</a:t>
            </a:fld>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1912057-0921-4853-9B3C-F1B53DE7C9A9}" type="slidenum">
              <a:rPr lang="en-US" altLang="en-US"/>
              <a:pPr>
                <a:defRPr/>
              </a:pPr>
              <a:t>‹#›</a:t>
            </a:fld>
            <a:endParaRPr lang="en-US" altLang="en-US" dirty="0"/>
          </a:p>
        </p:txBody>
      </p:sp>
    </p:spTree>
    <p:extLst>
      <p:ext uri="{BB962C8B-B14F-4D97-AF65-F5344CB8AC3E}">
        <p14:creationId xmlns:p14="http://schemas.microsoft.com/office/powerpoint/2010/main" val="3836248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8" name="Content Placeholder 7"/>
          <p:cNvSpPr>
            <a:spLocks noGrp="1"/>
          </p:cNvSpPr>
          <p:nvPr>
            <p:ph sz="quarter" idx="13"/>
          </p:nvPr>
        </p:nvSpPr>
        <p:spPr>
          <a:xfrm>
            <a:off x="1187450" y="3789363"/>
            <a:ext cx="3384550" cy="9350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4"/>
          </p:nvPr>
        </p:nvSpPr>
        <p:spPr>
          <a:xfrm>
            <a:off x="4716463" y="3716338"/>
            <a:ext cx="1836737" cy="10810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p:cNvSpPr>
            <a:spLocks noGrp="1"/>
          </p:cNvSpPr>
          <p:nvPr>
            <p:ph sz="quarter" idx="15"/>
          </p:nvPr>
        </p:nvSpPr>
        <p:spPr>
          <a:xfrm>
            <a:off x="6875463" y="3789363"/>
            <a:ext cx="1152525" cy="9350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5">
            <a:extLst>
              <a:ext uri="{FF2B5EF4-FFF2-40B4-BE49-F238E27FC236}">
                <a16:creationId xmlns:a16="http://schemas.microsoft.com/office/drawing/2014/main" id="{74E726E9-600A-4F0F-B7CB-D98813D36C2D}"/>
              </a:ext>
            </a:extLst>
          </p:cNvPr>
          <p:cNvSpPr>
            <a:spLocks noGrp="1"/>
          </p:cNvSpPr>
          <p:nvPr>
            <p:ph sz="quarter" idx="16"/>
          </p:nvPr>
        </p:nvSpPr>
        <p:spPr>
          <a:xfrm>
            <a:off x="255424" y="6541960"/>
            <a:ext cx="8646044" cy="334436"/>
          </a:xfrm>
        </p:spPr>
        <p:txBody>
          <a:bodyPr/>
          <a:lstStyle/>
          <a:p>
            <a:pPr marL="0" lvl="0" indent="0" algn="ctr" defTabSz="457200">
              <a:spcBef>
                <a:spcPct val="0"/>
              </a:spcBef>
              <a:buNone/>
              <a:defRPr/>
            </a:pPr>
            <a:r>
              <a:rPr lang="en-US" sz="1000" i="1" kern="1200" dirty="0">
                <a:solidFill>
                  <a:prstClr val="black"/>
                </a:solidFill>
                <a:latin typeface="Arial" charset="0"/>
                <a:ea typeface="MS PGothic" charset="-128"/>
                <a:cs typeface="+mn-cs"/>
              </a:rPr>
              <a:t>Copyright © McGraw-Hill Education. All rights reserved. No reproduction or distribution without the prior written consent of McGraw-Hill Education.</a:t>
            </a:r>
            <a:endParaRPr lang="en-US" altLang="en-US" sz="1000" kern="1200" dirty="0">
              <a:solidFill>
                <a:prstClr val="black"/>
              </a:solidFill>
              <a:latin typeface="Arial" charset="0"/>
              <a:ea typeface="MS PGothic" charset="-128"/>
              <a:cs typeface="+mn-cs"/>
            </a:endParaRPr>
          </a:p>
        </p:txBody>
      </p:sp>
    </p:spTree>
    <p:extLst>
      <p:ext uri="{BB962C8B-B14F-4D97-AF65-F5344CB8AC3E}">
        <p14:creationId xmlns:p14="http://schemas.microsoft.com/office/powerpoint/2010/main" val="3052343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0D92A49C-968A-244B-A059-3FA8ED5F2EA5}" type="slidenum">
              <a:rPr lang="en-US" altLang="en-US"/>
              <a:pPr/>
              <a:t>‹#›</a:t>
            </a:fld>
            <a:endParaRPr lang="en-US" altLang="en-US" dirty="0"/>
          </a:p>
        </p:txBody>
      </p:sp>
    </p:spTree>
    <p:extLst>
      <p:ext uri="{BB962C8B-B14F-4D97-AF65-F5344CB8AC3E}">
        <p14:creationId xmlns:p14="http://schemas.microsoft.com/office/powerpoint/2010/main" val="242950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3AFD6EDF-3120-DA4D-8FBB-33AB24978366}" type="slidenum">
              <a:rPr lang="en-US" altLang="en-US"/>
              <a:pPr/>
              <a:t>‹#›</a:t>
            </a:fld>
            <a:endParaRPr lang="en-US" altLang="en-US" dirty="0"/>
          </a:p>
        </p:txBody>
      </p:sp>
    </p:spTree>
    <p:extLst>
      <p:ext uri="{BB962C8B-B14F-4D97-AF65-F5344CB8AC3E}">
        <p14:creationId xmlns:p14="http://schemas.microsoft.com/office/powerpoint/2010/main" val="2849089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9BE822C5-9F63-524C-B0B9-62E9963E7C79}" type="slidenum">
              <a:rPr lang="en-US" altLang="en-US"/>
              <a:pPr/>
              <a:t>‹#›</a:t>
            </a:fld>
            <a:endParaRPr lang="en-US" altLang="en-US" dirty="0"/>
          </a:p>
        </p:txBody>
      </p:sp>
    </p:spTree>
    <p:extLst>
      <p:ext uri="{BB962C8B-B14F-4D97-AF65-F5344CB8AC3E}">
        <p14:creationId xmlns:p14="http://schemas.microsoft.com/office/powerpoint/2010/main" val="2479559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dirty="0"/>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dirty="0"/>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E95B3E44-DE0E-3845-BA7E-F5B51390738E}" type="slidenum">
              <a:rPr lang="en-US" altLang="en-US"/>
              <a:pPr/>
              <a:t>‹#›</a:t>
            </a:fld>
            <a:endParaRPr lang="en-US" altLang="en-US" dirty="0"/>
          </a:p>
        </p:txBody>
      </p:sp>
    </p:spTree>
    <p:extLst>
      <p:ext uri="{BB962C8B-B14F-4D97-AF65-F5344CB8AC3E}">
        <p14:creationId xmlns:p14="http://schemas.microsoft.com/office/powerpoint/2010/main" val="1478590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dirty="0"/>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C188684D-E4DD-ED4E-A4C6-D322D37D69C0}" type="slidenum">
              <a:rPr lang="en-US" altLang="en-US"/>
              <a:pPr/>
              <a:t>‹#›</a:t>
            </a:fld>
            <a:endParaRPr lang="en-US" altLang="en-US" dirty="0"/>
          </a:p>
        </p:txBody>
      </p:sp>
    </p:spTree>
    <p:extLst>
      <p:ext uri="{BB962C8B-B14F-4D97-AF65-F5344CB8AC3E}">
        <p14:creationId xmlns:p14="http://schemas.microsoft.com/office/powerpoint/2010/main" val="1025649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dirty="0"/>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dirty="0"/>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7DDD8596-BE6C-044A-820F-A631A7BA4840}" type="slidenum">
              <a:rPr lang="en-US" altLang="en-US"/>
              <a:pPr/>
              <a:t>‹#›</a:t>
            </a:fld>
            <a:endParaRPr lang="en-US" altLang="en-US" dirty="0"/>
          </a:p>
        </p:txBody>
      </p:sp>
    </p:spTree>
    <p:extLst>
      <p:ext uri="{BB962C8B-B14F-4D97-AF65-F5344CB8AC3E}">
        <p14:creationId xmlns:p14="http://schemas.microsoft.com/office/powerpoint/2010/main" val="1073334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33E7C175-8BB7-1A4E-A7D5-3D1961474284}" type="slidenum">
              <a:rPr lang="en-US" altLang="en-US"/>
              <a:pPr/>
              <a:t>‹#›</a:t>
            </a:fld>
            <a:endParaRPr lang="en-US" altLang="en-US" dirty="0"/>
          </a:p>
        </p:txBody>
      </p:sp>
    </p:spTree>
    <p:extLst>
      <p:ext uri="{BB962C8B-B14F-4D97-AF65-F5344CB8AC3E}">
        <p14:creationId xmlns:p14="http://schemas.microsoft.com/office/powerpoint/2010/main" val="313187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3276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fld id="{B1A3132D-C1FA-4E78-86DC-2CC0ECD88CC1}" type="datetime1">
              <a:rPr lang="en-US" altLang="en-US"/>
              <a:pPr>
                <a:defRPr/>
              </a:pPr>
              <a:t>8/1/2018</a:t>
            </a:fld>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F0766AA-ECD7-4746-BAD9-2E45A2A2CC3A}" type="slidenum">
              <a:rPr lang="en-US" altLang="en-US"/>
              <a:pPr>
                <a:defRPr/>
              </a:pPr>
              <a:t>‹#›</a:t>
            </a:fld>
            <a:endParaRPr lang="en-US" altLang="en-US" dirty="0"/>
          </a:p>
        </p:txBody>
      </p:sp>
      <p:sp>
        <p:nvSpPr>
          <p:cNvPr id="8" name="Content Placeholder 7">
            <a:extLst>
              <a:ext uri="{FF2B5EF4-FFF2-40B4-BE49-F238E27FC236}">
                <a16:creationId xmlns:a16="http://schemas.microsoft.com/office/drawing/2014/main" id="{2ED57BF5-E070-4B83-9248-901FE4F8F37F}"/>
              </a:ext>
            </a:extLst>
          </p:cNvPr>
          <p:cNvSpPr>
            <a:spLocks noGrp="1"/>
          </p:cNvSpPr>
          <p:nvPr>
            <p:ph sz="quarter" idx="13"/>
          </p:nvPr>
        </p:nvSpPr>
        <p:spPr>
          <a:xfrm>
            <a:off x="457200" y="5029200"/>
            <a:ext cx="8229600" cy="76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a:extLst>
              <a:ext uri="{FF2B5EF4-FFF2-40B4-BE49-F238E27FC236}">
                <a16:creationId xmlns:a16="http://schemas.microsoft.com/office/drawing/2014/main" id="{54684854-96ED-4167-BA27-F69D8654BC35}"/>
              </a:ext>
            </a:extLst>
          </p:cNvPr>
          <p:cNvSpPr>
            <a:spLocks noGrp="1"/>
          </p:cNvSpPr>
          <p:nvPr>
            <p:ph sz="quarter" idx="14"/>
          </p:nvPr>
        </p:nvSpPr>
        <p:spPr>
          <a:xfrm>
            <a:off x="457200" y="5943600"/>
            <a:ext cx="8229600" cy="301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able Placeholder 9">
            <a:extLst>
              <a:ext uri="{FF2B5EF4-FFF2-40B4-BE49-F238E27FC236}">
                <a16:creationId xmlns:a16="http://schemas.microsoft.com/office/drawing/2014/main" id="{13439893-3A20-4C45-9C33-394B2805F87E}"/>
              </a:ext>
            </a:extLst>
          </p:cNvPr>
          <p:cNvSpPr>
            <a:spLocks noGrp="1"/>
          </p:cNvSpPr>
          <p:nvPr>
            <p:ph type="tbl" sz="quarter" idx="15"/>
          </p:nvPr>
        </p:nvSpPr>
        <p:spPr>
          <a:xfrm>
            <a:off x="5715000" y="4495800"/>
            <a:ext cx="1447800" cy="682625"/>
          </a:xfrm>
        </p:spPr>
        <p:txBody>
          <a:bodyPr/>
          <a:lstStyle/>
          <a:p>
            <a:endParaRPr lang="en-US" dirty="0"/>
          </a:p>
        </p:txBody>
      </p:sp>
      <p:sp>
        <p:nvSpPr>
          <p:cNvPr id="12" name="Content Placeholder 11">
            <a:extLst>
              <a:ext uri="{FF2B5EF4-FFF2-40B4-BE49-F238E27FC236}">
                <a16:creationId xmlns:a16="http://schemas.microsoft.com/office/drawing/2014/main" id="{D68E7998-56D0-424B-ACDB-50BBB560DC49}"/>
              </a:ext>
            </a:extLst>
          </p:cNvPr>
          <p:cNvSpPr>
            <a:spLocks noGrp="1"/>
          </p:cNvSpPr>
          <p:nvPr>
            <p:ph sz="quarter" idx="16"/>
          </p:nvPr>
        </p:nvSpPr>
        <p:spPr>
          <a:xfrm>
            <a:off x="7162800" y="3048000"/>
            <a:ext cx="990600" cy="990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E285BEA7-518A-4A3A-A369-21C3FE6ADF18}"/>
              </a:ext>
            </a:extLst>
          </p:cNvPr>
          <p:cNvSpPr>
            <a:spLocks noGrp="1"/>
          </p:cNvSpPr>
          <p:nvPr>
            <p:ph sz="quarter" idx="17"/>
          </p:nvPr>
        </p:nvSpPr>
        <p:spPr>
          <a:xfrm>
            <a:off x="838200" y="3048000"/>
            <a:ext cx="13716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8E811D5B-143E-4864-9B8F-E16F75900347}"/>
              </a:ext>
            </a:extLst>
          </p:cNvPr>
          <p:cNvSpPr>
            <a:spLocks noGrp="1"/>
          </p:cNvSpPr>
          <p:nvPr>
            <p:ph type="body" sz="quarter" idx="18"/>
          </p:nvPr>
        </p:nvSpPr>
        <p:spPr>
          <a:xfrm>
            <a:off x="1066800" y="274638"/>
            <a:ext cx="1219200" cy="411162"/>
          </a:xfrm>
        </p:spPr>
        <p:txBody>
          <a:bodyPr/>
          <a:lstStyle/>
          <a:p>
            <a:pPr lvl="0"/>
            <a:endParaRPr lang="en-US" dirty="0"/>
          </a:p>
        </p:txBody>
      </p:sp>
      <p:sp>
        <p:nvSpPr>
          <p:cNvPr id="15" name="Content Placeholder 14">
            <a:extLst>
              <a:ext uri="{FF2B5EF4-FFF2-40B4-BE49-F238E27FC236}">
                <a16:creationId xmlns:a16="http://schemas.microsoft.com/office/drawing/2014/main" id="{7AD8C9BE-F7B5-43BA-8456-6DDC88E8734C}"/>
              </a:ext>
            </a:extLst>
          </p:cNvPr>
          <p:cNvSpPr>
            <a:spLocks noGrp="1"/>
          </p:cNvSpPr>
          <p:nvPr>
            <p:ph sz="quarter" idx="19"/>
          </p:nvPr>
        </p:nvSpPr>
        <p:spPr>
          <a:xfrm>
            <a:off x="6553200" y="1600200"/>
            <a:ext cx="990600" cy="990600"/>
          </a:xfrm>
        </p:spPr>
        <p:txBody>
          <a:bodyPr/>
          <a:lstStyle/>
          <a:p>
            <a:pPr lvl="0"/>
            <a:endParaRPr lang="en-US" dirty="0"/>
          </a:p>
        </p:txBody>
      </p:sp>
      <p:sp>
        <p:nvSpPr>
          <p:cNvPr id="17" name="Content Placeholder 16">
            <a:extLst>
              <a:ext uri="{FF2B5EF4-FFF2-40B4-BE49-F238E27FC236}">
                <a16:creationId xmlns:a16="http://schemas.microsoft.com/office/drawing/2014/main" id="{90CB957D-8427-4562-A415-041F3C0DB051}"/>
              </a:ext>
            </a:extLst>
          </p:cNvPr>
          <p:cNvSpPr>
            <a:spLocks noGrp="1"/>
          </p:cNvSpPr>
          <p:nvPr>
            <p:ph sz="quarter" idx="20"/>
          </p:nvPr>
        </p:nvSpPr>
        <p:spPr>
          <a:xfrm>
            <a:off x="3352800" y="2590800"/>
            <a:ext cx="1371600" cy="609600"/>
          </a:xfrm>
        </p:spPr>
        <p:txBody>
          <a:bodyPr/>
          <a:lstStyle/>
          <a:p>
            <a:pPr lvl="0"/>
            <a:endParaRPr lang="en-US" dirty="0"/>
          </a:p>
        </p:txBody>
      </p:sp>
      <p:sp>
        <p:nvSpPr>
          <p:cNvPr id="19" name="Content Placeholder 18">
            <a:extLst>
              <a:ext uri="{FF2B5EF4-FFF2-40B4-BE49-F238E27FC236}">
                <a16:creationId xmlns:a16="http://schemas.microsoft.com/office/drawing/2014/main" id="{887DB71C-C0EB-467F-8D46-9AEFB6F6CD76}"/>
              </a:ext>
            </a:extLst>
          </p:cNvPr>
          <p:cNvSpPr>
            <a:spLocks noGrp="1"/>
          </p:cNvSpPr>
          <p:nvPr>
            <p:ph sz="quarter" idx="21"/>
          </p:nvPr>
        </p:nvSpPr>
        <p:spPr>
          <a:xfrm>
            <a:off x="609600" y="685800"/>
            <a:ext cx="1371600" cy="884238"/>
          </a:xfrm>
        </p:spPr>
        <p:txBody>
          <a:bodyPr/>
          <a:lstStyle/>
          <a:p>
            <a:pPr lvl="0"/>
            <a:endParaRPr lang="en-US" dirty="0"/>
          </a:p>
        </p:txBody>
      </p:sp>
      <p:sp>
        <p:nvSpPr>
          <p:cNvPr id="21" name="Text Placeholder 20">
            <a:extLst>
              <a:ext uri="{FF2B5EF4-FFF2-40B4-BE49-F238E27FC236}">
                <a16:creationId xmlns:a16="http://schemas.microsoft.com/office/drawing/2014/main" id="{02D8CA9C-DB4E-44C4-9824-8994948C4173}"/>
              </a:ext>
            </a:extLst>
          </p:cNvPr>
          <p:cNvSpPr>
            <a:spLocks noGrp="1"/>
          </p:cNvSpPr>
          <p:nvPr>
            <p:ph type="body" sz="quarter" idx="22"/>
          </p:nvPr>
        </p:nvSpPr>
        <p:spPr>
          <a:xfrm>
            <a:off x="2286000" y="1143000"/>
            <a:ext cx="1371600" cy="533400"/>
          </a:xfrm>
        </p:spPr>
        <p:txBody>
          <a:bodyPr/>
          <a:lstStyle/>
          <a:p>
            <a:pPr lvl="0"/>
            <a:endParaRPr lang="en-US" dirty="0"/>
          </a:p>
        </p:txBody>
      </p:sp>
      <p:sp>
        <p:nvSpPr>
          <p:cNvPr id="14" name="Content Placeholder 13">
            <a:extLst>
              <a:ext uri="{FF2B5EF4-FFF2-40B4-BE49-F238E27FC236}">
                <a16:creationId xmlns:a16="http://schemas.microsoft.com/office/drawing/2014/main" id="{912711DE-672D-4407-9228-73F3459CE37D}"/>
              </a:ext>
            </a:extLst>
          </p:cNvPr>
          <p:cNvSpPr>
            <a:spLocks noGrp="1"/>
          </p:cNvSpPr>
          <p:nvPr>
            <p:ph sz="quarter" idx="23"/>
          </p:nvPr>
        </p:nvSpPr>
        <p:spPr>
          <a:xfrm>
            <a:off x="5715000" y="1066800"/>
            <a:ext cx="1371600" cy="682625"/>
          </a:xfrm>
        </p:spPr>
        <p:txBody>
          <a:bodyPr/>
          <a:lstStyle/>
          <a:p>
            <a:pPr lvl="0"/>
            <a:endParaRPr lang="en-US" dirty="0"/>
          </a:p>
        </p:txBody>
      </p:sp>
      <p:sp>
        <p:nvSpPr>
          <p:cNvPr id="18" name="Text Placeholder 17">
            <a:extLst>
              <a:ext uri="{FF2B5EF4-FFF2-40B4-BE49-F238E27FC236}">
                <a16:creationId xmlns:a16="http://schemas.microsoft.com/office/drawing/2014/main" id="{8208BAAE-8521-4076-9D00-B366A7C21150}"/>
              </a:ext>
            </a:extLst>
          </p:cNvPr>
          <p:cNvSpPr>
            <a:spLocks noGrp="1"/>
          </p:cNvSpPr>
          <p:nvPr>
            <p:ph type="body" sz="quarter" idx="24"/>
          </p:nvPr>
        </p:nvSpPr>
        <p:spPr>
          <a:xfrm>
            <a:off x="2590800" y="274638"/>
            <a:ext cx="1981200" cy="792162"/>
          </a:xfrm>
        </p:spPr>
        <p:txBody>
          <a:bodyPr/>
          <a:lstStyle/>
          <a:p>
            <a:pPr lvl="0"/>
            <a:endParaRPr lang="en-US" dirty="0"/>
          </a:p>
        </p:txBody>
      </p:sp>
      <p:sp>
        <p:nvSpPr>
          <p:cNvPr id="22" name="Content Placeholder 21">
            <a:extLst>
              <a:ext uri="{FF2B5EF4-FFF2-40B4-BE49-F238E27FC236}">
                <a16:creationId xmlns:a16="http://schemas.microsoft.com/office/drawing/2014/main" id="{7869A07A-1EDB-47DA-A10F-D492A6B14D2B}"/>
              </a:ext>
            </a:extLst>
          </p:cNvPr>
          <p:cNvSpPr>
            <a:spLocks noGrp="1"/>
          </p:cNvSpPr>
          <p:nvPr>
            <p:ph sz="quarter" idx="25"/>
          </p:nvPr>
        </p:nvSpPr>
        <p:spPr>
          <a:xfrm>
            <a:off x="3505200" y="1417638"/>
            <a:ext cx="1905000" cy="868362"/>
          </a:xfrm>
        </p:spPr>
        <p:txBody>
          <a:bodyPr/>
          <a:lstStyle/>
          <a:p>
            <a:pPr lvl="0"/>
            <a:endParaRPr lang="en-US" dirty="0"/>
          </a:p>
        </p:txBody>
      </p:sp>
      <p:sp>
        <p:nvSpPr>
          <p:cNvPr id="24" name="Content Placeholder 23">
            <a:extLst>
              <a:ext uri="{FF2B5EF4-FFF2-40B4-BE49-F238E27FC236}">
                <a16:creationId xmlns:a16="http://schemas.microsoft.com/office/drawing/2014/main" id="{37EA9C9D-3760-4F2A-89EB-87573DA5B5F2}"/>
              </a:ext>
            </a:extLst>
          </p:cNvPr>
          <p:cNvSpPr>
            <a:spLocks noGrp="1"/>
          </p:cNvSpPr>
          <p:nvPr>
            <p:ph sz="quarter" idx="26"/>
          </p:nvPr>
        </p:nvSpPr>
        <p:spPr>
          <a:xfrm>
            <a:off x="1066800" y="685800"/>
            <a:ext cx="1524000" cy="563563"/>
          </a:xfrm>
        </p:spPr>
        <p:txBody>
          <a:bodyPr/>
          <a:lstStyle/>
          <a:p>
            <a:pPr lvl="0"/>
            <a:endParaRPr lang="en-US" dirty="0"/>
          </a:p>
        </p:txBody>
      </p:sp>
      <p:sp>
        <p:nvSpPr>
          <p:cNvPr id="26" name="Text Placeholder 25">
            <a:extLst>
              <a:ext uri="{FF2B5EF4-FFF2-40B4-BE49-F238E27FC236}">
                <a16:creationId xmlns:a16="http://schemas.microsoft.com/office/drawing/2014/main" id="{D6A423FB-F259-4B3C-ACB0-A004B8529E84}"/>
              </a:ext>
            </a:extLst>
          </p:cNvPr>
          <p:cNvSpPr>
            <a:spLocks noGrp="1"/>
          </p:cNvSpPr>
          <p:nvPr>
            <p:ph type="body" sz="quarter" idx="27"/>
          </p:nvPr>
        </p:nvSpPr>
        <p:spPr>
          <a:xfrm>
            <a:off x="5410200" y="274638"/>
            <a:ext cx="1143000" cy="411162"/>
          </a:xfrm>
        </p:spPr>
        <p:txBody>
          <a:bodyPr/>
          <a:lstStyle/>
          <a:p>
            <a:pPr lvl="0"/>
            <a:endParaRPr lang="en-US" dirty="0"/>
          </a:p>
        </p:txBody>
      </p:sp>
      <p:sp>
        <p:nvSpPr>
          <p:cNvPr id="28" name="Text Placeholder 27">
            <a:extLst>
              <a:ext uri="{FF2B5EF4-FFF2-40B4-BE49-F238E27FC236}">
                <a16:creationId xmlns:a16="http://schemas.microsoft.com/office/drawing/2014/main" id="{E2C50D85-1288-47C0-8182-90500D5E163D}"/>
              </a:ext>
            </a:extLst>
          </p:cNvPr>
          <p:cNvSpPr>
            <a:spLocks noGrp="1"/>
          </p:cNvSpPr>
          <p:nvPr>
            <p:ph type="body" sz="quarter" idx="28"/>
          </p:nvPr>
        </p:nvSpPr>
        <p:spPr>
          <a:xfrm>
            <a:off x="609600" y="762000"/>
            <a:ext cx="838200" cy="788988"/>
          </a:xfrm>
        </p:spPr>
        <p:txBody>
          <a:bodyPr/>
          <a:lstStyle/>
          <a:p>
            <a:pPr lvl="0"/>
            <a:endParaRPr lang="en-US" dirty="0"/>
          </a:p>
        </p:txBody>
      </p:sp>
      <p:sp>
        <p:nvSpPr>
          <p:cNvPr id="30" name="Content Placeholder 29">
            <a:extLst>
              <a:ext uri="{FF2B5EF4-FFF2-40B4-BE49-F238E27FC236}">
                <a16:creationId xmlns:a16="http://schemas.microsoft.com/office/drawing/2014/main" id="{EC6B3C28-F768-4BB9-AE8D-271606BA4E6B}"/>
              </a:ext>
            </a:extLst>
          </p:cNvPr>
          <p:cNvSpPr>
            <a:spLocks noGrp="1"/>
          </p:cNvSpPr>
          <p:nvPr>
            <p:ph sz="quarter" idx="29"/>
          </p:nvPr>
        </p:nvSpPr>
        <p:spPr>
          <a:xfrm>
            <a:off x="457200" y="152400"/>
            <a:ext cx="1143000" cy="792163"/>
          </a:xfrm>
        </p:spPr>
        <p:txBody>
          <a:bodyPr/>
          <a:lstStyle/>
          <a:p>
            <a:pPr lvl="0"/>
            <a:endParaRPr lang="en-US" dirty="0"/>
          </a:p>
        </p:txBody>
      </p:sp>
      <p:sp>
        <p:nvSpPr>
          <p:cNvPr id="16" name="Text Placeholder 15">
            <a:extLst>
              <a:ext uri="{FF2B5EF4-FFF2-40B4-BE49-F238E27FC236}">
                <a16:creationId xmlns:a16="http://schemas.microsoft.com/office/drawing/2014/main" id="{B75469C8-D3EF-4563-B7EA-7D000017633F}"/>
              </a:ext>
            </a:extLst>
          </p:cNvPr>
          <p:cNvSpPr>
            <a:spLocks noGrp="1"/>
          </p:cNvSpPr>
          <p:nvPr>
            <p:ph type="body" sz="quarter" idx="30"/>
          </p:nvPr>
        </p:nvSpPr>
        <p:spPr>
          <a:xfrm>
            <a:off x="609600" y="1066800"/>
            <a:ext cx="1828800" cy="1219200"/>
          </a:xfrm>
        </p:spPr>
        <p:txBody>
          <a:bodyPr/>
          <a:lstStyle/>
          <a:p>
            <a:pPr lvl="0"/>
            <a:endParaRPr lang="en-GB" dirty="0"/>
          </a:p>
        </p:txBody>
      </p:sp>
      <p:sp>
        <p:nvSpPr>
          <p:cNvPr id="23" name="Text Placeholder 22">
            <a:extLst>
              <a:ext uri="{FF2B5EF4-FFF2-40B4-BE49-F238E27FC236}">
                <a16:creationId xmlns:a16="http://schemas.microsoft.com/office/drawing/2014/main" id="{8D8CE0DE-D6F9-4EC6-A319-6D857C32B133}"/>
              </a:ext>
            </a:extLst>
          </p:cNvPr>
          <p:cNvSpPr>
            <a:spLocks noGrp="1"/>
          </p:cNvSpPr>
          <p:nvPr>
            <p:ph type="body" sz="quarter" idx="31"/>
          </p:nvPr>
        </p:nvSpPr>
        <p:spPr>
          <a:xfrm>
            <a:off x="2819400" y="1143000"/>
            <a:ext cx="2286000" cy="1219200"/>
          </a:xfrm>
        </p:spPr>
        <p:txBody>
          <a:bodyPr/>
          <a:lstStyle/>
          <a:p>
            <a:pPr lvl="0"/>
            <a:endParaRPr lang="en-GB" dirty="0"/>
          </a:p>
        </p:txBody>
      </p:sp>
      <p:sp>
        <p:nvSpPr>
          <p:cNvPr id="27" name="Text Placeholder 26">
            <a:extLst>
              <a:ext uri="{FF2B5EF4-FFF2-40B4-BE49-F238E27FC236}">
                <a16:creationId xmlns:a16="http://schemas.microsoft.com/office/drawing/2014/main" id="{FCFD600B-4268-4E54-A285-DBCB2FB088E9}"/>
              </a:ext>
            </a:extLst>
          </p:cNvPr>
          <p:cNvSpPr>
            <a:spLocks noGrp="1"/>
          </p:cNvSpPr>
          <p:nvPr>
            <p:ph type="body" sz="quarter" idx="32"/>
          </p:nvPr>
        </p:nvSpPr>
        <p:spPr>
          <a:xfrm>
            <a:off x="5867400" y="944563"/>
            <a:ext cx="2286000" cy="1112837"/>
          </a:xfrm>
        </p:spPr>
        <p:txBody>
          <a:bodyPr/>
          <a:lstStyle/>
          <a:p>
            <a:pPr lvl="0"/>
            <a:endParaRPr lang="en-GB" dirty="0"/>
          </a:p>
        </p:txBody>
      </p:sp>
      <p:sp>
        <p:nvSpPr>
          <p:cNvPr id="31" name="Text Placeholder 30">
            <a:extLst>
              <a:ext uri="{FF2B5EF4-FFF2-40B4-BE49-F238E27FC236}">
                <a16:creationId xmlns:a16="http://schemas.microsoft.com/office/drawing/2014/main" id="{D41480B6-0F27-43CF-992A-739F269FE8A2}"/>
              </a:ext>
            </a:extLst>
          </p:cNvPr>
          <p:cNvSpPr>
            <a:spLocks noGrp="1"/>
          </p:cNvSpPr>
          <p:nvPr>
            <p:ph type="body" sz="quarter" idx="33"/>
          </p:nvPr>
        </p:nvSpPr>
        <p:spPr>
          <a:xfrm>
            <a:off x="1600200" y="3200400"/>
            <a:ext cx="1905000" cy="990600"/>
          </a:xfrm>
        </p:spPr>
        <p:txBody>
          <a:bodyPr/>
          <a:lstStyle/>
          <a:p>
            <a:pPr lvl="0"/>
            <a:endParaRPr lang="en-GB" dirty="0"/>
          </a:p>
        </p:txBody>
      </p:sp>
      <p:sp>
        <p:nvSpPr>
          <p:cNvPr id="20" name="Content Placeholder 19">
            <a:extLst>
              <a:ext uri="{FF2B5EF4-FFF2-40B4-BE49-F238E27FC236}">
                <a16:creationId xmlns:a16="http://schemas.microsoft.com/office/drawing/2014/main" id="{DB1F3C22-ADBF-4B4C-A378-86AE1083BB40}"/>
              </a:ext>
            </a:extLst>
          </p:cNvPr>
          <p:cNvSpPr>
            <a:spLocks noGrp="1"/>
          </p:cNvSpPr>
          <p:nvPr>
            <p:ph sz="quarter" idx="34" hasCustomPrompt="1"/>
          </p:nvPr>
        </p:nvSpPr>
        <p:spPr>
          <a:xfrm>
            <a:off x="2819400" y="2590800"/>
            <a:ext cx="1219200" cy="457200"/>
          </a:xfrm>
        </p:spPr>
        <p:txBody>
          <a:bodyPr/>
          <a:lstStyle>
            <a:lvl1pPr>
              <a:defRPr/>
            </a:lvl1pPr>
          </a:lstStyle>
          <a:p>
            <a:pPr lvl="0"/>
            <a:r>
              <a:rPr lang="en-US" dirty="0" err="1"/>
              <a:t>aaaa</a:t>
            </a:r>
            <a:endParaRPr lang="en-US" dirty="0"/>
          </a:p>
        </p:txBody>
      </p:sp>
      <p:sp>
        <p:nvSpPr>
          <p:cNvPr id="32" name="Content Placeholder 19">
            <a:extLst>
              <a:ext uri="{FF2B5EF4-FFF2-40B4-BE49-F238E27FC236}">
                <a16:creationId xmlns:a16="http://schemas.microsoft.com/office/drawing/2014/main" id="{85E984F6-584D-4CF7-84E0-12FFBF036E36}"/>
              </a:ext>
            </a:extLst>
          </p:cNvPr>
          <p:cNvSpPr>
            <a:spLocks noGrp="1"/>
          </p:cNvSpPr>
          <p:nvPr>
            <p:ph sz="quarter" idx="35" hasCustomPrompt="1"/>
          </p:nvPr>
        </p:nvSpPr>
        <p:spPr>
          <a:xfrm>
            <a:off x="2971800" y="2743200"/>
            <a:ext cx="1219200" cy="457200"/>
          </a:xfrm>
        </p:spPr>
        <p:txBody>
          <a:bodyPr/>
          <a:lstStyle>
            <a:lvl1pPr>
              <a:defRPr/>
            </a:lvl1pPr>
          </a:lstStyle>
          <a:p>
            <a:pPr lvl="0"/>
            <a:r>
              <a:rPr lang="en-US" dirty="0" err="1"/>
              <a:t>aaaa</a:t>
            </a:r>
            <a:endParaRPr lang="en-US" dirty="0"/>
          </a:p>
        </p:txBody>
      </p:sp>
      <p:sp>
        <p:nvSpPr>
          <p:cNvPr id="25" name="Content Placeholder 24">
            <a:extLst>
              <a:ext uri="{FF2B5EF4-FFF2-40B4-BE49-F238E27FC236}">
                <a16:creationId xmlns:a16="http://schemas.microsoft.com/office/drawing/2014/main" id="{756135BA-8BD1-4094-A054-5C1CC31DC21B}"/>
              </a:ext>
            </a:extLst>
          </p:cNvPr>
          <p:cNvSpPr>
            <a:spLocks noGrp="1"/>
          </p:cNvSpPr>
          <p:nvPr>
            <p:ph sz="quarter" idx="36"/>
          </p:nvPr>
        </p:nvSpPr>
        <p:spPr>
          <a:xfrm>
            <a:off x="838200" y="685800"/>
            <a:ext cx="2514600" cy="990600"/>
          </a:xfrm>
        </p:spPr>
        <p:txBody>
          <a:bodyPr/>
          <a:lstStyle/>
          <a:p>
            <a:pPr lvl="0"/>
            <a:endParaRPr lang="en-US" dirty="0"/>
          </a:p>
        </p:txBody>
      </p:sp>
      <p:sp>
        <p:nvSpPr>
          <p:cNvPr id="33" name="Content Placeholder 32">
            <a:extLst>
              <a:ext uri="{FF2B5EF4-FFF2-40B4-BE49-F238E27FC236}">
                <a16:creationId xmlns:a16="http://schemas.microsoft.com/office/drawing/2014/main" id="{F11A9365-B395-4BF3-9255-5F60E2815703}"/>
              </a:ext>
            </a:extLst>
          </p:cNvPr>
          <p:cNvSpPr>
            <a:spLocks noGrp="1"/>
          </p:cNvSpPr>
          <p:nvPr>
            <p:ph sz="quarter" idx="37"/>
          </p:nvPr>
        </p:nvSpPr>
        <p:spPr>
          <a:xfrm>
            <a:off x="4419600" y="457200"/>
            <a:ext cx="1981200" cy="1292225"/>
          </a:xfrm>
        </p:spPr>
        <p:txBody>
          <a:bodyPr/>
          <a:lstStyle/>
          <a:p>
            <a:pPr lvl="0"/>
            <a:endParaRPr lang="en-US" dirty="0"/>
          </a:p>
        </p:txBody>
      </p:sp>
      <p:sp>
        <p:nvSpPr>
          <p:cNvPr id="35" name="Content Placeholder 34">
            <a:extLst>
              <a:ext uri="{FF2B5EF4-FFF2-40B4-BE49-F238E27FC236}">
                <a16:creationId xmlns:a16="http://schemas.microsoft.com/office/drawing/2014/main" id="{7AC0ADB3-6899-4134-9381-7A3858BDD3C9}"/>
              </a:ext>
            </a:extLst>
          </p:cNvPr>
          <p:cNvSpPr>
            <a:spLocks noGrp="1"/>
          </p:cNvSpPr>
          <p:nvPr>
            <p:ph sz="quarter" idx="38"/>
          </p:nvPr>
        </p:nvSpPr>
        <p:spPr>
          <a:xfrm>
            <a:off x="1447800" y="2743200"/>
            <a:ext cx="2590800" cy="1219200"/>
          </a:xfrm>
        </p:spPr>
        <p:txBody>
          <a:bodyPr/>
          <a:lstStyle/>
          <a:p>
            <a:pPr lvl="0"/>
            <a:endParaRPr lang="en-US" dirty="0"/>
          </a:p>
        </p:txBody>
      </p:sp>
      <p:sp>
        <p:nvSpPr>
          <p:cNvPr id="29" name="Content Placeholder 28">
            <a:extLst>
              <a:ext uri="{FF2B5EF4-FFF2-40B4-BE49-F238E27FC236}">
                <a16:creationId xmlns:a16="http://schemas.microsoft.com/office/drawing/2014/main" id="{38F226E8-D9DD-4907-9097-FBECC5ABA547}"/>
              </a:ext>
            </a:extLst>
          </p:cNvPr>
          <p:cNvSpPr>
            <a:spLocks noGrp="1"/>
          </p:cNvSpPr>
          <p:nvPr>
            <p:ph sz="quarter" idx="39"/>
          </p:nvPr>
        </p:nvSpPr>
        <p:spPr>
          <a:xfrm>
            <a:off x="2209800" y="4495800"/>
            <a:ext cx="16002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6" name="Content Placeholder 35">
            <a:extLst>
              <a:ext uri="{FF2B5EF4-FFF2-40B4-BE49-F238E27FC236}">
                <a16:creationId xmlns:a16="http://schemas.microsoft.com/office/drawing/2014/main" id="{3D92B837-2ECD-4436-957C-A07788500B87}"/>
              </a:ext>
            </a:extLst>
          </p:cNvPr>
          <p:cNvSpPr>
            <a:spLocks noGrp="1"/>
          </p:cNvSpPr>
          <p:nvPr>
            <p:ph sz="quarter" idx="40"/>
          </p:nvPr>
        </p:nvSpPr>
        <p:spPr>
          <a:xfrm>
            <a:off x="5867400" y="4038600"/>
            <a:ext cx="2590800" cy="1371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8" name="Content Placeholder 37">
            <a:extLst>
              <a:ext uri="{FF2B5EF4-FFF2-40B4-BE49-F238E27FC236}">
                <a16:creationId xmlns:a16="http://schemas.microsoft.com/office/drawing/2014/main" id="{90C43FF6-24F9-4313-A2D7-DBF60C141557}"/>
              </a:ext>
            </a:extLst>
          </p:cNvPr>
          <p:cNvSpPr>
            <a:spLocks noGrp="1"/>
          </p:cNvSpPr>
          <p:nvPr>
            <p:ph sz="quarter" idx="41"/>
          </p:nvPr>
        </p:nvSpPr>
        <p:spPr>
          <a:xfrm>
            <a:off x="4724400" y="2286000"/>
            <a:ext cx="19812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Content Placeholder 33">
            <a:extLst>
              <a:ext uri="{FF2B5EF4-FFF2-40B4-BE49-F238E27FC236}">
                <a16:creationId xmlns:a16="http://schemas.microsoft.com/office/drawing/2014/main" id="{F40C636F-F290-498D-9486-378FB19E161C}"/>
              </a:ext>
            </a:extLst>
          </p:cNvPr>
          <p:cNvSpPr>
            <a:spLocks noGrp="1"/>
          </p:cNvSpPr>
          <p:nvPr>
            <p:ph sz="quarter" idx="42"/>
          </p:nvPr>
        </p:nvSpPr>
        <p:spPr>
          <a:xfrm>
            <a:off x="228600" y="1676400"/>
            <a:ext cx="4495800" cy="1292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9" name="Content Placeholder 38">
            <a:extLst>
              <a:ext uri="{FF2B5EF4-FFF2-40B4-BE49-F238E27FC236}">
                <a16:creationId xmlns:a16="http://schemas.microsoft.com/office/drawing/2014/main" id="{953D7715-F90B-4830-9CD3-DF933494E4FB}"/>
              </a:ext>
            </a:extLst>
          </p:cNvPr>
          <p:cNvSpPr>
            <a:spLocks noGrp="1"/>
          </p:cNvSpPr>
          <p:nvPr>
            <p:ph sz="quarter" idx="43"/>
          </p:nvPr>
        </p:nvSpPr>
        <p:spPr>
          <a:xfrm>
            <a:off x="6172200" y="1905000"/>
            <a:ext cx="2286000" cy="1143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Text Placeholder 40">
            <a:extLst>
              <a:ext uri="{FF2B5EF4-FFF2-40B4-BE49-F238E27FC236}">
                <a16:creationId xmlns:a16="http://schemas.microsoft.com/office/drawing/2014/main" id="{88881DB2-9FF3-4B00-963C-1965B1BFEFC9}"/>
              </a:ext>
            </a:extLst>
          </p:cNvPr>
          <p:cNvSpPr>
            <a:spLocks noGrp="1"/>
          </p:cNvSpPr>
          <p:nvPr>
            <p:ph type="body" sz="quarter" idx="44"/>
          </p:nvPr>
        </p:nvSpPr>
        <p:spPr>
          <a:xfrm>
            <a:off x="1295400" y="4191000"/>
            <a:ext cx="1676400" cy="1292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3" name="Text Placeholder 42">
            <a:extLst>
              <a:ext uri="{FF2B5EF4-FFF2-40B4-BE49-F238E27FC236}">
                <a16:creationId xmlns:a16="http://schemas.microsoft.com/office/drawing/2014/main" id="{1595E739-8D8C-46E2-8975-2C0209531F33}"/>
              </a:ext>
            </a:extLst>
          </p:cNvPr>
          <p:cNvSpPr>
            <a:spLocks noGrp="1"/>
          </p:cNvSpPr>
          <p:nvPr>
            <p:ph type="body" sz="quarter" idx="45"/>
          </p:nvPr>
        </p:nvSpPr>
        <p:spPr>
          <a:xfrm>
            <a:off x="4191000" y="4191000"/>
            <a:ext cx="13716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Content Placeholder 36">
            <a:extLst>
              <a:ext uri="{FF2B5EF4-FFF2-40B4-BE49-F238E27FC236}">
                <a16:creationId xmlns:a16="http://schemas.microsoft.com/office/drawing/2014/main" id="{0DA7B38D-212F-444B-A66C-6A198A36463F}"/>
              </a:ext>
            </a:extLst>
          </p:cNvPr>
          <p:cNvSpPr>
            <a:spLocks noGrp="1"/>
          </p:cNvSpPr>
          <p:nvPr>
            <p:ph sz="quarter" idx="46"/>
          </p:nvPr>
        </p:nvSpPr>
        <p:spPr>
          <a:xfrm>
            <a:off x="3810000" y="274638"/>
            <a:ext cx="762000" cy="1143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2" name="Content Placeholder 41">
            <a:extLst>
              <a:ext uri="{FF2B5EF4-FFF2-40B4-BE49-F238E27FC236}">
                <a16:creationId xmlns:a16="http://schemas.microsoft.com/office/drawing/2014/main" id="{6E60F51C-1BCF-4EC4-B8F1-56C6ABED5F90}"/>
              </a:ext>
            </a:extLst>
          </p:cNvPr>
          <p:cNvSpPr>
            <a:spLocks noGrp="1"/>
          </p:cNvSpPr>
          <p:nvPr>
            <p:ph sz="quarter" idx="47"/>
          </p:nvPr>
        </p:nvSpPr>
        <p:spPr>
          <a:xfrm>
            <a:off x="7010400" y="384175"/>
            <a:ext cx="914400" cy="1143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5" name="Content Placeholder 44">
            <a:extLst>
              <a:ext uri="{FF2B5EF4-FFF2-40B4-BE49-F238E27FC236}">
                <a16:creationId xmlns:a16="http://schemas.microsoft.com/office/drawing/2014/main" id="{1A29C417-C13D-4CF7-A392-BE67AAB336F3}"/>
              </a:ext>
            </a:extLst>
          </p:cNvPr>
          <p:cNvSpPr>
            <a:spLocks noGrp="1"/>
          </p:cNvSpPr>
          <p:nvPr>
            <p:ph sz="quarter" idx="48"/>
          </p:nvPr>
        </p:nvSpPr>
        <p:spPr>
          <a:xfrm>
            <a:off x="3657600" y="1447800"/>
            <a:ext cx="685800" cy="106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7" name="Content Placeholder 46">
            <a:extLst>
              <a:ext uri="{FF2B5EF4-FFF2-40B4-BE49-F238E27FC236}">
                <a16:creationId xmlns:a16="http://schemas.microsoft.com/office/drawing/2014/main" id="{6EE9A0E5-0983-4F5B-A3DD-DBD247CC67BF}"/>
              </a:ext>
            </a:extLst>
          </p:cNvPr>
          <p:cNvSpPr>
            <a:spLocks noGrp="1"/>
          </p:cNvSpPr>
          <p:nvPr>
            <p:ph sz="quarter" idx="49"/>
          </p:nvPr>
        </p:nvSpPr>
        <p:spPr>
          <a:xfrm>
            <a:off x="5105400" y="1749425"/>
            <a:ext cx="762000" cy="841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534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A220C463-B19C-3B4C-825D-A8B49A47A03A}" type="slidenum">
              <a:rPr lang="en-US" altLang="en-US"/>
              <a:pPr/>
              <a:t>‹#›</a:t>
            </a:fld>
            <a:endParaRPr lang="en-US" altLang="en-US" dirty="0"/>
          </a:p>
        </p:txBody>
      </p:sp>
    </p:spTree>
    <p:extLst>
      <p:ext uri="{BB962C8B-B14F-4D97-AF65-F5344CB8AC3E}">
        <p14:creationId xmlns:p14="http://schemas.microsoft.com/office/powerpoint/2010/main" val="103045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CB71294C-0506-5C40-BCCD-6710B2B1ECB2}" type="slidenum">
              <a:rPr lang="en-US" altLang="en-US"/>
              <a:pPr/>
              <a:t>‹#›</a:t>
            </a:fld>
            <a:endParaRPr lang="en-US" altLang="en-US" dirty="0"/>
          </a:p>
        </p:txBody>
      </p:sp>
    </p:spTree>
    <p:extLst>
      <p:ext uri="{BB962C8B-B14F-4D97-AF65-F5344CB8AC3E}">
        <p14:creationId xmlns:p14="http://schemas.microsoft.com/office/powerpoint/2010/main" val="2207414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3DF5955B-2598-B747-96F1-0AAFDFA5101B}" type="slidenum">
              <a:rPr lang="en-US" altLang="en-US"/>
              <a:pPr/>
              <a:t>‹#›</a:t>
            </a:fld>
            <a:endParaRPr lang="en-US" altLang="en-US" dirty="0"/>
          </a:p>
        </p:txBody>
      </p:sp>
    </p:spTree>
    <p:extLst>
      <p:ext uri="{BB962C8B-B14F-4D97-AF65-F5344CB8AC3E}">
        <p14:creationId xmlns:p14="http://schemas.microsoft.com/office/powerpoint/2010/main" val="3176477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9B96C062-8678-A447-ABC4-C615308A2252}" type="slidenum">
              <a:rPr lang="en-US" altLang="en-US"/>
              <a:pPr/>
              <a:t>‹#›</a:t>
            </a:fld>
            <a:endParaRPr lang="en-US" altLang="en-US" dirty="0"/>
          </a:p>
        </p:txBody>
      </p:sp>
    </p:spTree>
    <p:extLst>
      <p:ext uri="{BB962C8B-B14F-4D97-AF65-F5344CB8AC3E}">
        <p14:creationId xmlns:p14="http://schemas.microsoft.com/office/powerpoint/2010/main" val="33898979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0D92A49C-968A-244B-A059-3FA8ED5F2EA5}" type="slidenum">
              <a:rPr lang="en-US" altLang="en-US"/>
              <a:pPr/>
              <a:t>‹#›</a:t>
            </a:fld>
            <a:endParaRPr lang="en-US" altLang="en-US" dirty="0"/>
          </a:p>
        </p:txBody>
      </p:sp>
    </p:spTree>
    <p:extLst>
      <p:ext uri="{BB962C8B-B14F-4D97-AF65-F5344CB8AC3E}">
        <p14:creationId xmlns:p14="http://schemas.microsoft.com/office/powerpoint/2010/main" val="9246839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0D92A49C-968A-244B-A059-3FA8ED5F2EA5}" type="slidenum">
              <a:rPr lang="en-US" altLang="en-US"/>
              <a:pPr/>
              <a:t>‹#›</a:t>
            </a:fld>
            <a:endParaRPr lang="en-US" altLang="en-US" dirty="0"/>
          </a:p>
        </p:txBody>
      </p:sp>
      <p:sp>
        <p:nvSpPr>
          <p:cNvPr id="8" name="Content Placeholder 7"/>
          <p:cNvSpPr>
            <a:spLocks noGrp="1"/>
          </p:cNvSpPr>
          <p:nvPr>
            <p:ph sz="quarter" idx="13"/>
          </p:nvPr>
        </p:nvSpPr>
        <p:spPr>
          <a:xfrm>
            <a:off x="107950" y="2781300"/>
            <a:ext cx="576263" cy="576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p:cNvSpPr>
            <a:spLocks noGrp="1"/>
          </p:cNvSpPr>
          <p:nvPr>
            <p:ph sz="quarter" idx="14"/>
          </p:nvPr>
        </p:nvSpPr>
        <p:spPr>
          <a:xfrm>
            <a:off x="1258888" y="2060575"/>
            <a:ext cx="1331912"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p:cNvSpPr>
            <a:spLocks noGrp="1"/>
          </p:cNvSpPr>
          <p:nvPr>
            <p:ph sz="quarter" idx="15"/>
          </p:nvPr>
        </p:nvSpPr>
        <p:spPr>
          <a:xfrm>
            <a:off x="3124200" y="2060575"/>
            <a:ext cx="727075" cy="576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6"/>
          </p:nvPr>
        </p:nvSpPr>
        <p:spPr>
          <a:xfrm>
            <a:off x="4211638" y="2060575"/>
            <a:ext cx="720725" cy="504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p:cNvSpPr>
            <a:spLocks noGrp="1"/>
          </p:cNvSpPr>
          <p:nvPr>
            <p:ph sz="quarter" idx="17"/>
          </p:nvPr>
        </p:nvSpPr>
        <p:spPr>
          <a:xfrm>
            <a:off x="5219700" y="2060575"/>
            <a:ext cx="800100" cy="576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7"/>
          <p:cNvSpPr>
            <a:spLocks noGrp="1"/>
          </p:cNvSpPr>
          <p:nvPr>
            <p:ph sz="quarter" idx="18"/>
          </p:nvPr>
        </p:nvSpPr>
        <p:spPr>
          <a:xfrm>
            <a:off x="6300788" y="1916113"/>
            <a:ext cx="719137" cy="649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19"/>
          <p:cNvSpPr>
            <a:spLocks noGrp="1"/>
          </p:cNvSpPr>
          <p:nvPr>
            <p:ph sz="quarter" idx="19"/>
          </p:nvPr>
        </p:nvSpPr>
        <p:spPr>
          <a:xfrm>
            <a:off x="7308850" y="1844675"/>
            <a:ext cx="863600"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21"/>
          <p:cNvSpPr>
            <a:spLocks noGrp="1"/>
          </p:cNvSpPr>
          <p:nvPr>
            <p:ph sz="quarter" idx="20"/>
          </p:nvPr>
        </p:nvSpPr>
        <p:spPr>
          <a:xfrm>
            <a:off x="2916238" y="2924175"/>
            <a:ext cx="1150937"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23"/>
          <p:cNvSpPr>
            <a:spLocks noGrp="1"/>
          </p:cNvSpPr>
          <p:nvPr>
            <p:ph sz="quarter" idx="21"/>
          </p:nvPr>
        </p:nvSpPr>
        <p:spPr>
          <a:xfrm>
            <a:off x="4572000" y="2924175"/>
            <a:ext cx="647700" cy="288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25"/>
          <p:cNvSpPr>
            <a:spLocks noGrp="1"/>
          </p:cNvSpPr>
          <p:nvPr>
            <p:ph sz="quarter" idx="22"/>
          </p:nvPr>
        </p:nvSpPr>
        <p:spPr>
          <a:xfrm>
            <a:off x="5651500" y="2924175"/>
            <a:ext cx="901700"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182882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0D92A49C-968A-244B-A059-3FA8ED5F2EA5}" type="slidenum">
              <a:rPr lang="en-US" altLang="en-US"/>
              <a:pPr/>
              <a:t>‹#›</a:t>
            </a:fld>
            <a:endParaRPr lang="en-US" altLang="en-US" dirty="0"/>
          </a:p>
        </p:txBody>
      </p:sp>
      <p:sp>
        <p:nvSpPr>
          <p:cNvPr id="8" name="Content Placeholder 7"/>
          <p:cNvSpPr>
            <a:spLocks noGrp="1"/>
          </p:cNvSpPr>
          <p:nvPr>
            <p:ph sz="quarter" idx="13"/>
          </p:nvPr>
        </p:nvSpPr>
        <p:spPr>
          <a:xfrm>
            <a:off x="107950" y="2781300"/>
            <a:ext cx="576263" cy="576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p:cNvSpPr>
            <a:spLocks noGrp="1"/>
          </p:cNvSpPr>
          <p:nvPr>
            <p:ph sz="quarter" idx="14"/>
          </p:nvPr>
        </p:nvSpPr>
        <p:spPr>
          <a:xfrm>
            <a:off x="1258888" y="2060575"/>
            <a:ext cx="1331912"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p:cNvSpPr>
            <a:spLocks noGrp="1"/>
          </p:cNvSpPr>
          <p:nvPr>
            <p:ph sz="quarter" idx="15"/>
          </p:nvPr>
        </p:nvSpPr>
        <p:spPr>
          <a:xfrm>
            <a:off x="3124200" y="2060575"/>
            <a:ext cx="727075" cy="576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6"/>
          </p:nvPr>
        </p:nvSpPr>
        <p:spPr>
          <a:xfrm>
            <a:off x="4211638" y="2060575"/>
            <a:ext cx="720725" cy="504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p:cNvSpPr>
            <a:spLocks noGrp="1"/>
          </p:cNvSpPr>
          <p:nvPr>
            <p:ph sz="quarter" idx="17"/>
          </p:nvPr>
        </p:nvSpPr>
        <p:spPr>
          <a:xfrm>
            <a:off x="5219700" y="2060575"/>
            <a:ext cx="800100" cy="576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7"/>
          <p:cNvSpPr>
            <a:spLocks noGrp="1"/>
          </p:cNvSpPr>
          <p:nvPr>
            <p:ph sz="quarter" idx="18"/>
          </p:nvPr>
        </p:nvSpPr>
        <p:spPr>
          <a:xfrm>
            <a:off x="6300788" y="1916113"/>
            <a:ext cx="719137" cy="649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19"/>
          <p:cNvSpPr>
            <a:spLocks noGrp="1"/>
          </p:cNvSpPr>
          <p:nvPr>
            <p:ph sz="quarter" idx="19"/>
          </p:nvPr>
        </p:nvSpPr>
        <p:spPr>
          <a:xfrm>
            <a:off x="7308850" y="1844675"/>
            <a:ext cx="863600"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21"/>
          <p:cNvSpPr>
            <a:spLocks noGrp="1"/>
          </p:cNvSpPr>
          <p:nvPr>
            <p:ph sz="quarter" idx="20"/>
          </p:nvPr>
        </p:nvSpPr>
        <p:spPr>
          <a:xfrm>
            <a:off x="2916238" y="2924175"/>
            <a:ext cx="1150937"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23"/>
          <p:cNvSpPr>
            <a:spLocks noGrp="1"/>
          </p:cNvSpPr>
          <p:nvPr>
            <p:ph sz="quarter" idx="21"/>
          </p:nvPr>
        </p:nvSpPr>
        <p:spPr>
          <a:xfrm>
            <a:off x="4572000" y="2924175"/>
            <a:ext cx="647700" cy="288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25"/>
          <p:cNvSpPr>
            <a:spLocks noGrp="1"/>
          </p:cNvSpPr>
          <p:nvPr>
            <p:ph sz="quarter" idx="22"/>
          </p:nvPr>
        </p:nvSpPr>
        <p:spPr>
          <a:xfrm>
            <a:off x="5651500" y="2924175"/>
            <a:ext cx="901700"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AutoShape 4">
            <a:extLst>
              <a:ext uri="{FF2B5EF4-FFF2-40B4-BE49-F238E27FC236}">
                <a16:creationId xmlns:a16="http://schemas.microsoft.com/office/drawing/2014/main" id="{2694E8B5-6B72-4B23-B6B9-1C1CB6D3EB83}"/>
              </a:ext>
            </a:extLst>
          </p:cNvPr>
          <p:cNvSpPr>
            <a:spLocks noChangeArrowheads="1"/>
          </p:cNvSpPr>
          <p:nvPr userDrawn="1"/>
        </p:nvSpPr>
        <p:spPr bwMode="auto">
          <a:xfrm>
            <a:off x="1827213" y="1066800"/>
            <a:ext cx="5413375"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defTabSz="914400" eaLnBrk="1" hangingPunct="1">
              <a:defRPr/>
            </a:pPr>
            <a:r>
              <a:rPr lang="en-US" dirty="0">
                <a:solidFill>
                  <a:schemeClr val="bg1"/>
                </a:solidFill>
              </a:rPr>
              <a:t>HOW TO Name an Alkene or Alkyne</a:t>
            </a:r>
          </a:p>
        </p:txBody>
      </p:sp>
      <p:sp>
        <p:nvSpPr>
          <p:cNvPr id="19" name="AutoShape 5">
            <a:extLst>
              <a:ext uri="{FF2B5EF4-FFF2-40B4-BE49-F238E27FC236}">
                <a16:creationId xmlns:a16="http://schemas.microsoft.com/office/drawing/2014/main" id="{E7972F3D-AFDA-4143-AF4C-BBD671297C5A}"/>
              </a:ext>
            </a:extLst>
          </p:cNvPr>
          <p:cNvSpPr>
            <a:spLocks noChangeArrowheads="1"/>
          </p:cNvSpPr>
          <p:nvPr userDrawn="1"/>
        </p:nvSpPr>
        <p:spPr bwMode="auto">
          <a:xfrm>
            <a:off x="866775" y="1851025"/>
            <a:ext cx="1495425"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defTabSz="914400" eaLnBrk="1" hangingPunct="1">
              <a:defRPr/>
            </a:pPr>
            <a:r>
              <a:rPr lang="en-US" dirty="0">
                <a:solidFill>
                  <a:schemeClr val="bg1"/>
                </a:solidFill>
              </a:rPr>
              <a:t>Example</a:t>
            </a:r>
          </a:p>
        </p:txBody>
      </p:sp>
      <p:sp>
        <p:nvSpPr>
          <p:cNvPr id="21" name="AutoShape 7">
            <a:extLst>
              <a:ext uri="{FF2B5EF4-FFF2-40B4-BE49-F238E27FC236}">
                <a16:creationId xmlns:a16="http://schemas.microsoft.com/office/drawing/2014/main" id="{3F351645-3E29-434C-8CED-6CF97EEC9BC1}"/>
              </a:ext>
            </a:extLst>
          </p:cNvPr>
          <p:cNvSpPr>
            <a:spLocks noChangeArrowheads="1"/>
          </p:cNvSpPr>
          <p:nvPr userDrawn="1"/>
        </p:nvSpPr>
        <p:spPr bwMode="auto">
          <a:xfrm>
            <a:off x="865188" y="3922713"/>
            <a:ext cx="135890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defTabSz="914400" eaLnBrk="1" hangingPunct="1">
              <a:defRPr/>
            </a:pPr>
            <a:r>
              <a:rPr lang="en-US" dirty="0">
                <a:solidFill>
                  <a:schemeClr val="bg1"/>
                </a:solidFill>
              </a:rPr>
              <a:t>Step [1]</a:t>
            </a:r>
          </a:p>
        </p:txBody>
      </p:sp>
    </p:spTree>
    <p:extLst>
      <p:ext uri="{BB962C8B-B14F-4D97-AF65-F5344CB8AC3E}">
        <p14:creationId xmlns:p14="http://schemas.microsoft.com/office/powerpoint/2010/main" val="133268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0"/>
          </p:nvPr>
        </p:nvSpPr>
        <p:spPr>
          <a:xfrm>
            <a:off x="900113" y="1844675"/>
            <a:ext cx="1223962"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p:cNvSpPr>
            <a:spLocks noGrp="1"/>
          </p:cNvSpPr>
          <p:nvPr>
            <p:ph sz="quarter" idx="11"/>
          </p:nvPr>
        </p:nvSpPr>
        <p:spPr>
          <a:xfrm>
            <a:off x="2268538" y="1773238"/>
            <a:ext cx="863600" cy="50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p:cNvSpPr>
            <a:spLocks noGrp="1"/>
          </p:cNvSpPr>
          <p:nvPr>
            <p:ph sz="quarter" idx="12"/>
          </p:nvPr>
        </p:nvSpPr>
        <p:spPr>
          <a:xfrm>
            <a:off x="3419475" y="1700213"/>
            <a:ext cx="792163" cy="649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3"/>
          </p:nvPr>
        </p:nvSpPr>
        <p:spPr>
          <a:xfrm>
            <a:off x="4572000" y="1773238"/>
            <a:ext cx="936625" cy="50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p:cNvSpPr>
            <a:spLocks noGrp="1"/>
          </p:cNvSpPr>
          <p:nvPr>
            <p:ph sz="quarter" idx="14"/>
          </p:nvPr>
        </p:nvSpPr>
        <p:spPr>
          <a:xfrm>
            <a:off x="5795963" y="1773238"/>
            <a:ext cx="936625" cy="576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7"/>
          <p:cNvSpPr>
            <a:spLocks noGrp="1"/>
          </p:cNvSpPr>
          <p:nvPr>
            <p:ph sz="quarter" idx="15"/>
          </p:nvPr>
        </p:nvSpPr>
        <p:spPr>
          <a:xfrm>
            <a:off x="6948488" y="1773238"/>
            <a:ext cx="719137" cy="50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19"/>
          <p:cNvSpPr>
            <a:spLocks noGrp="1"/>
          </p:cNvSpPr>
          <p:nvPr>
            <p:ph sz="quarter" idx="16"/>
          </p:nvPr>
        </p:nvSpPr>
        <p:spPr>
          <a:xfrm>
            <a:off x="900113" y="2781300"/>
            <a:ext cx="1368425" cy="5762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ontent Placeholder 21"/>
          <p:cNvSpPr>
            <a:spLocks noGrp="1"/>
          </p:cNvSpPr>
          <p:nvPr>
            <p:ph sz="quarter" idx="17"/>
          </p:nvPr>
        </p:nvSpPr>
        <p:spPr>
          <a:xfrm>
            <a:off x="2555875" y="2492375"/>
            <a:ext cx="1152525" cy="7207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Content Placeholder 23"/>
          <p:cNvSpPr>
            <a:spLocks noGrp="1"/>
          </p:cNvSpPr>
          <p:nvPr>
            <p:ph sz="quarter" idx="18"/>
          </p:nvPr>
        </p:nvSpPr>
        <p:spPr>
          <a:xfrm>
            <a:off x="3995738" y="2492375"/>
            <a:ext cx="1152525"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25"/>
          <p:cNvSpPr>
            <a:spLocks noGrp="1"/>
          </p:cNvSpPr>
          <p:nvPr>
            <p:ph sz="quarter" idx="19"/>
          </p:nvPr>
        </p:nvSpPr>
        <p:spPr>
          <a:xfrm>
            <a:off x="5508625" y="2492375"/>
            <a:ext cx="719138" cy="576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Content Placeholder 27"/>
          <p:cNvSpPr>
            <a:spLocks noGrp="1"/>
          </p:cNvSpPr>
          <p:nvPr>
            <p:ph sz="quarter" idx="20"/>
          </p:nvPr>
        </p:nvSpPr>
        <p:spPr>
          <a:xfrm>
            <a:off x="6516688" y="2492375"/>
            <a:ext cx="863600" cy="5048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mc:AlternateContent xmlns:mc="http://schemas.openxmlformats.org/markup-compatibility/2006" xmlns:a14="http://schemas.microsoft.com/office/drawing/2010/main">
        <mc:Choice Requires="a14">
          <p:sp>
            <p:nvSpPr>
              <p:cNvPr id="32" name="Rectangle 31"/>
              <p:cNvSpPr/>
              <p:nvPr userDrawn="1"/>
            </p:nvSpPr>
            <p:spPr>
              <a:xfrm>
                <a:off x="5645168" y="4160838"/>
                <a:ext cx="2156360" cy="7863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0">
                          <a:latin typeface="Cambria Math" charset="0"/>
                        </a:rPr>
                        <m:t>℃</m:t>
                      </m:r>
                      <m:r>
                        <a:rPr lang="en-US" b="1" i="1" smtClean="0">
                          <a:latin typeface="Cambria Math" charset="0"/>
                        </a:rPr>
                        <m:t> </m:t>
                      </m:r>
                      <m:r>
                        <a:rPr lang="en-US" b="1" i="0">
                          <a:latin typeface="Cambria Math" charset="0"/>
                        </a:rPr>
                        <m:t>=</m:t>
                      </m:r>
                      <m:r>
                        <a:rPr lang="en-US" b="1" i="1" smtClean="0">
                          <a:latin typeface="Cambria Math" charset="0"/>
                        </a:rPr>
                        <m:t> </m:t>
                      </m:r>
                      <m:f>
                        <m:fPr>
                          <m:ctrlPr>
                            <a:rPr lang="en-US" i="1">
                              <a:latin typeface="Cambria Math" panose="02040503050406030204" pitchFamily="18" charset="0"/>
                            </a:rPr>
                          </m:ctrlPr>
                        </m:fPr>
                        <m:num>
                          <m:r>
                            <a:rPr lang="en-US" b="1" i="0">
                              <a:latin typeface="Cambria Math" charset="0"/>
                            </a:rPr>
                            <m:t>℉−</m:t>
                          </m:r>
                          <m:r>
                            <a:rPr lang="en-US" b="1" i="0">
                              <a:latin typeface="Cambria Math" charset="0"/>
                            </a:rPr>
                            <m:t>𝟑𝟐</m:t>
                          </m:r>
                        </m:num>
                        <m:den>
                          <m:r>
                            <a:rPr lang="en-US" b="1" i="0">
                              <a:latin typeface="Cambria Math" charset="0"/>
                            </a:rPr>
                            <m:t>𝟏</m:t>
                          </m:r>
                          <m:r>
                            <a:rPr lang="en-US" b="1" i="0">
                              <a:latin typeface="Cambria Math" charset="0"/>
                            </a:rPr>
                            <m:t>.</m:t>
                          </m:r>
                          <m:r>
                            <a:rPr lang="en-US" b="1" i="0">
                              <a:latin typeface="Cambria Math" charset="0"/>
                            </a:rPr>
                            <m:t>𝟖</m:t>
                          </m:r>
                        </m:den>
                      </m:f>
                    </m:oMath>
                  </m:oMathPara>
                </a14:m>
                <a:endParaRPr lang="en-US" dirty="0"/>
              </a:p>
            </p:txBody>
          </p:sp>
        </mc:Choice>
        <mc:Fallback xmlns="">
          <p:sp>
            <p:nvSpPr>
              <p:cNvPr id="32" name="Rectangle 31"/>
              <p:cNvSpPr>
                <a:spLocks noRot="1" noChangeAspect="1" noMove="1" noResize="1" noEditPoints="1" noAdjustHandles="1" noChangeArrowheads="1" noChangeShapeType="1" noTextEdit="1"/>
              </p:cNvSpPr>
              <p:nvPr userDrawn="1"/>
            </p:nvSpPr>
            <p:spPr>
              <a:xfrm>
                <a:off x="5645168" y="4160838"/>
                <a:ext cx="2156360" cy="78636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userDrawn="1"/>
            </p:nvSpPr>
            <p:spPr>
              <a:xfrm>
                <a:off x="5797568" y="4313238"/>
                <a:ext cx="2156360" cy="7863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0">
                          <a:latin typeface="Cambria Math" charset="0"/>
                        </a:rPr>
                        <m:t>℃</m:t>
                      </m:r>
                      <m:r>
                        <a:rPr lang="en-US" b="1" i="1" smtClean="0">
                          <a:latin typeface="Cambria Math" charset="0"/>
                        </a:rPr>
                        <m:t> </m:t>
                      </m:r>
                      <m:r>
                        <a:rPr lang="en-US" b="1" i="0">
                          <a:latin typeface="Cambria Math" charset="0"/>
                        </a:rPr>
                        <m:t>=</m:t>
                      </m:r>
                      <m:r>
                        <a:rPr lang="en-US" b="1" i="1" smtClean="0">
                          <a:latin typeface="Cambria Math" charset="0"/>
                        </a:rPr>
                        <m:t> </m:t>
                      </m:r>
                      <m:f>
                        <m:fPr>
                          <m:ctrlPr>
                            <a:rPr lang="en-US" i="1">
                              <a:latin typeface="Cambria Math" panose="02040503050406030204" pitchFamily="18" charset="0"/>
                            </a:rPr>
                          </m:ctrlPr>
                        </m:fPr>
                        <m:num>
                          <m:r>
                            <a:rPr lang="en-US" b="1" i="0">
                              <a:latin typeface="Cambria Math" charset="0"/>
                            </a:rPr>
                            <m:t>℉−</m:t>
                          </m:r>
                          <m:r>
                            <a:rPr lang="en-US" b="1" i="0">
                              <a:latin typeface="Cambria Math" charset="0"/>
                            </a:rPr>
                            <m:t>𝟑𝟐</m:t>
                          </m:r>
                        </m:num>
                        <m:den>
                          <m:r>
                            <a:rPr lang="en-US" b="1" i="0">
                              <a:latin typeface="Cambria Math" charset="0"/>
                            </a:rPr>
                            <m:t>𝟏</m:t>
                          </m:r>
                          <m:r>
                            <a:rPr lang="en-US" b="1" i="0">
                              <a:latin typeface="Cambria Math" charset="0"/>
                            </a:rPr>
                            <m:t>.</m:t>
                          </m:r>
                          <m:r>
                            <a:rPr lang="en-US" b="1" i="0">
                              <a:latin typeface="Cambria Math" charset="0"/>
                            </a:rPr>
                            <m:t>𝟖</m:t>
                          </m:r>
                        </m:den>
                      </m:f>
                    </m:oMath>
                  </m:oMathPara>
                </a14:m>
                <a:endParaRPr lang="en-US" dirty="0"/>
              </a:p>
            </p:txBody>
          </p:sp>
        </mc:Choice>
        <mc:Fallback xmlns="">
          <p:sp>
            <p:nvSpPr>
              <p:cNvPr id="36" name="Rectangle 35"/>
              <p:cNvSpPr>
                <a:spLocks noRot="1" noChangeAspect="1" noMove="1" noResize="1" noEditPoints="1" noAdjustHandles="1" noChangeArrowheads="1" noChangeShapeType="1" noTextEdit="1"/>
              </p:cNvSpPr>
              <p:nvPr userDrawn="1"/>
            </p:nvSpPr>
            <p:spPr>
              <a:xfrm>
                <a:off x="5797568" y="4313238"/>
                <a:ext cx="2156360" cy="786369"/>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450496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0"/>
          </p:nvPr>
        </p:nvSpPr>
        <p:spPr>
          <a:xfrm>
            <a:off x="900113" y="1844675"/>
            <a:ext cx="1223962"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p:cNvSpPr>
            <a:spLocks noGrp="1"/>
          </p:cNvSpPr>
          <p:nvPr>
            <p:ph sz="quarter" idx="11"/>
          </p:nvPr>
        </p:nvSpPr>
        <p:spPr>
          <a:xfrm>
            <a:off x="2268538" y="1773238"/>
            <a:ext cx="863600" cy="50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p:cNvSpPr>
            <a:spLocks noGrp="1"/>
          </p:cNvSpPr>
          <p:nvPr>
            <p:ph sz="quarter" idx="12"/>
          </p:nvPr>
        </p:nvSpPr>
        <p:spPr>
          <a:xfrm>
            <a:off x="3419475" y="1700213"/>
            <a:ext cx="792163" cy="649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3"/>
          </p:nvPr>
        </p:nvSpPr>
        <p:spPr>
          <a:xfrm>
            <a:off x="4572000" y="1773238"/>
            <a:ext cx="936625" cy="50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p:cNvSpPr>
            <a:spLocks noGrp="1"/>
          </p:cNvSpPr>
          <p:nvPr>
            <p:ph sz="quarter" idx="14"/>
          </p:nvPr>
        </p:nvSpPr>
        <p:spPr>
          <a:xfrm>
            <a:off x="5795963" y="1773238"/>
            <a:ext cx="936625" cy="576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7"/>
          <p:cNvSpPr>
            <a:spLocks noGrp="1"/>
          </p:cNvSpPr>
          <p:nvPr>
            <p:ph sz="quarter" idx="15"/>
          </p:nvPr>
        </p:nvSpPr>
        <p:spPr>
          <a:xfrm>
            <a:off x="6948488" y="1773238"/>
            <a:ext cx="719137" cy="5032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19"/>
          <p:cNvSpPr>
            <a:spLocks noGrp="1"/>
          </p:cNvSpPr>
          <p:nvPr>
            <p:ph sz="quarter" idx="16"/>
          </p:nvPr>
        </p:nvSpPr>
        <p:spPr>
          <a:xfrm>
            <a:off x="900113" y="2781300"/>
            <a:ext cx="1368425" cy="5762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ontent Placeholder 21"/>
          <p:cNvSpPr>
            <a:spLocks noGrp="1"/>
          </p:cNvSpPr>
          <p:nvPr>
            <p:ph sz="quarter" idx="17"/>
          </p:nvPr>
        </p:nvSpPr>
        <p:spPr>
          <a:xfrm>
            <a:off x="2555875" y="2492375"/>
            <a:ext cx="1152525" cy="7207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Content Placeholder 23"/>
          <p:cNvSpPr>
            <a:spLocks noGrp="1"/>
          </p:cNvSpPr>
          <p:nvPr>
            <p:ph sz="quarter" idx="18"/>
          </p:nvPr>
        </p:nvSpPr>
        <p:spPr>
          <a:xfrm>
            <a:off x="3995738" y="2492375"/>
            <a:ext cx="1152525"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25"/>
          <p:cNvSpPr>
            <a:spLocks noGrp="1"/>
          </p:cNvSpPr>
          <p:nvPr>
            <p:ph sz="quarter" idx="19"/>
          </p:nvPr>
        </p:nvSpPr>
        <p:spPr>
          <a:xfrm>
            <a:off x="5508625" y="2492375"/>
            <a:ext cx="719138" cy="5762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Content Placeholder 27"/>
          <p:cNvSpPr>
            <a:spLocks noGrp="1"/>
          </p:cNvSpPr>
          <p:nvPr>
            <p:ph sz="quarter" idx="20"/>
          </p:nvPr>
        </p:nvSpPr>
        <p:spPr>
          <a:xfrm>
            <a:off x="6516688" y="2492375"/>
            <a:ext cx="863600" cy="5048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Rectangle 16"/>
          <p:cNvSpPr>
            <a:spLocks noChangeArrowheads="1"/>
          </p:cNvSpPr>
          <p:nvPr userDrawn="1"/>
        </p:nvSpPr>
        <p:spPr bwMode="auto">
          <a:xfrm>
            <a:off x="5638800" y="4171528"/>
            <a:ext cx="2590800" cy="7620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altLang="en-US" dirty="0">
              <a:solidFill>
                <a:srgbClr val="000000"/>
              </a:solidFill>
            </a:endParaRPr>
          </a:p>
        </p:txBody>
      </p:sp>
      <p:sp>
        <p:nvSpPr>
          <p:cNvPr id="29" name="Rectangle 18"/>
          <p:cNvSpPr>
            <a:spLocks noChangeArrowheads="1"/>
          </p:cNvSpPr>
          <p:nvPr userDrawn="1"/>
        </p:nvSpPr>
        <p:spPr bwMode="auto">
          <a:xfrm>
            <a:off x="838200" y="5847928"/>
            <a:ext cx="2895600" cy="5334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eaLnBrk="1" hangingPunct="1">
              <a:defRPr/>
            </a:pPr>
            <a:r>
              <a:rPr lang="en-US" dirty="0">
                <a:solidFill>
                  <a:srgbClr val="000000"/>
                </a:solidFill>
              </a:rPr>
              <a:t>K = </a:t>
            </a:r>
            <a:r>
              <a:rPr lang="en-US" baseline="30000" dirty="0" err="1">
                <a:solidFill>
                  <a:srgbClr val="000000"/>
                </a:solidFill>
              </a:rPr>
              <a:t>o</a:t>
            </a:r>
            <a:r>
              <a:rPr lang="en-US" dirty="0" err="1">
                <a:solidFill>
                  <a:srgbClr val="000000"/>
                </a:solidFill>
              </a:rPr>
              <a:t>C</a:t>
            </a:r>
            <a:r>
              <a:rPr lang="en-US" dirty="0">
                <a:solidFill>
                  <a:srgbClr val="000000"/>
                </a:solidFill>
              </a:rPr>
              <a:t> + 273</a:t>
            </a:r>
          </a:p>
        </p:txBody>
      </p:sp>
      <p:sp>
        <p:nvSpPr>
          <p:cNvPr id="30" name="Rectangle 19"/>
          <p:cNvSpPr>
            <a:spLocks noChangeArrowheads="1"/>
          </p:cNvSpPr>
          <p:nvPr userDrawn="1"/>
        </p:nvSpPr>
        <p:spPr bwMode="auto">
          <a:xfrm>
            <a:off x="5410200" y="5847928"/>
            <a:ext cx="2895600" cy="5334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baseline="30000" dirty="0" err="1">
                <a:solidFill>
                  <a:srgbClr val="000000"/>
                </a:solidFill>
              </a:rPr>
              <a:t>o</a:t>
            </a:r>
            <a:r>
              <a:rPr lang="en-US" altLang="en-US" dirty="0" err="1">
                <a:solidFill>
                  <a:srgbClr val="000000"/>
                </a:solidFill>
              </a:rPr>
              <a:t>C</a:t>
            </a:r>
            <a:r>
              <a:rPr lang="en-US" altLang="en-US" dirty="0">
                <a:solidFill>
                  <a:srgbClr val="000000"/>
                </a:solidFill>
              </a:rPr>
              <a:t> = K </a:t>
            </a:r>
            <a:r>
              <a:rPr lang="en-US" altLang="en-US" dirty="0">
                <a:solidFill>
                  <a:srgbClr val="000000"/>
                </a:solidFill>
                <a:cs typeface="Arial" panose="020B0604020202020204" pitchFamily="34" charset="0"/>
              </a:rPr>
              <a:t>−</a:t>
            </a:r>
            <a:r>
              <a:rPr lang="en-US" altLang="en-US" dirty="0">
                <a:solidFill>
                  <a:srgbClr val="000000"/>
                </a:solidFill>
              </a:rPr>
              <a:t> 273</a:t>
            </a:r>
          </a:p>
        </p:txBody>
      </p:sp>
      <p:sp>
        <p:nvSpPr>
          <p:cNvPr id="37" name="Rectangle 15"/>
          <p:cNvSpPr>
            <a:spLocks noChangeArrowheads="1"/>
          </p:cNvSpPr>
          <p:nvPr userDrawn="1"/>
        </p:nvSpPr>
        <p:spPr bwMode="auto">
          <a:xfrm>
            <a:off x="831576" y="4254356"/>
            <a:ext cx="2895600" cy="5334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eaLnBrk="1" hangingPunct="1">
              <a:defRPr/>
            </a:pPr>
            <a:endParaRPr lang="en-US" dirty="0">
              <a:solidFill>
                <a:srgbClr val="000000"/>
              </a:solidFill>
            </a:endParaRPr>
          </a:p>
        </p:txBody>
      </p:sp>
      <p:sp>
        <p:nvSpPr>
          <p:cNvPr id="39" name="Rectangle 18"/>
          <p:cNvSpPr>
            <a:spLocks noChangeArrowheads="1"/>
          </p:cNvSpPr>
          <p:nvPr userDrawn="1"/>
        </p:nvSpPr>
        <p:spPr bwMode="auto">
          <a:xfrm>
            <a:off x="840444" y="5852839"/>
            <a:ext cx="2895600" cy="5334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r" eaLnBrk="1" hangingPunct="1">
              <a:defRPr/>
            </a:pPr>
            <a:endParaRPr lang="en-US" dirty="0">
              <a:solidFill>
                <a:srgbClr val="000000"/>
              </a:solidFill>
            </a:endParaRPr>
          </a:p>
        </p:txBody>
      </p:sp>
      <p:sp>
        <p:nvSpPr>
          <p:cNvPr id="40" name="Rectangle 19"/>
          <p:cNvSpPr>
            <a:spLocks noChangeArrowheads="1"/>
          </p:cNvSpPr>
          <p:nvPr userDrawn="1"/>
        </p:nvSpPr>
        <p:spPr bwMode="auto">
          <a:xfrm>
            <a:off x="5410200" y="5861397"/>
            <a:ext cx="2895600" cy="5334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altLang="en-US" dirty="0">
              <a:solidFill>
                <a:srgbClr val="000000"/>
              </a:solidFill>
            </a:endParaRPr>
          </a:p>
        </p:txBody>
      </p:sp>
    </p:spTree>
    <p:extLst>
      <p:ext uri="{BB962C8B-B14F-4D97-AF65-F5344CB8AC3E}">
        <p14:creationId xmlns:p14="http://schemas.microsoft.com/office/powerpoint/2010/main" val="27297224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3AFD6EDF-3120-DA4D-8FBB-33AB24978366}" type="slidenum">
              <a:rPr lang="en-US" altLang="en-US"/>
              <a:pPr/>
              <a:t>‹#›</a:t>
            </a:fld>
            <a:endParaRPr lang="en-US" altLang="en-US"/>
          </a:p>
        </p:txBody>
      </p:sp>
    </p:spTree>
    <p:extLst>
      <p:ext uri="{BB962C8B-B14F-4D97-AF65-F5344CB8AC3E}">
        <p14:creationId xmlns:p14="http://schemas.microsoft.com/office/powerpoint/2010/main" val="2770899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21F59AD-B395-4433-8D05-0AFBA972709B}" type="datetime1">
              <a:rPr lang="en-US" altLang="en-US"/>
              <a:pPr>
                <a:defRPr/>
              </a:pPr>
              <a:t>8/1/2018</a:t>
            </a:fld>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F505B1C-281A-45DF-9657-C0380BBE6986}" type="slidenum">
              <a:rPr lang="en-US" altLang="en-US"/>
              <a:pPr>
                <a:defRPr/>
              </a:pPr>
              <a:t>‹#›</a:t>
            </a:fld>
            <a:endParaRPr lang="en-US" altLang="en-US" dirty="0"/>
          </a:p>
        </p:txBody>
      </p:sp>
    </p:spTree>
    <p:extLst>
      <p:ext uri="{BB962C8B-B14F-4D97-AF65-F5344CB8AC3E}">
        <p14:creationId xmlns:p14="http://schemas.microsoft.com/office/powerpoint/2010/main" val="17006424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9BE822C5-9F63-524C-B0B9-62E9963E7C79}" type="slidenum">
              <a:rPr lang="en-US" altLang="en-US"/>
              <a:pPr/>
              <a:t>‹#›</a:t>
            </a:fld>
            <a:endParaRPr lang="en-US" altLang="en-US"/>
          </a:p>
        </p:txBody>
      </p:sp>
    </p:spTree>
    <p:extLst>
      <p:ext uri="{BB962C8B-B14F-4D97-AF65-F5344CB8AC3E}">
        <p14:creationId xmlns:p14="http://schemas.microsoft.com/office/powerpoint/2010/main" val="10968349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E95B3E44-DE0E-3845-BA7E-F5B51390738E}" type="slidenum">
              <a:rPr lang="en-US" altLang="en-US"/>
              <a:pPr/>
              <a:t>‹#›</a:t>
            </a:fld>
            <a:endParaRPr lang="en-US" altLang="en-US"/>
          </a:p>
        </p:txBody>
      </p:sp>
    </p:spTree>
    <p:extLst>
      <p:ext uri="{BB962C8B-B14F-4D97-AF65-F5344CB8AC3E}">
        <p14:creationId xmlns:p14="http://schemas.microsoft.com/office/powerpoint/2010/main" val="4508028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C188684D-E4DD-ED4E-A4C6-D322D37D69C0}" type="slidenum">
              <a:rPr lang="en-US" altLang="en-US"/>
              <a:pPr/>
              <a:t>‹#›</a:t>
            </a:fld>
            <a:endParaRPr lang="en-US" altLang="en-US"/>
          </a:p>
        </p:txBody>
      </p:sp>
    </p:spTree>
    <p:extLst>
      <p:ext uri="{BB962C8B-B14F-4D97-AF65-F5344CB8AC3E}">
        <p14:creationId xmlns:p14="http://schemas.microsoft.com/office/powerpoint/2010/main" val="11327601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755650" y="1628775"/>
            <a:ext cx="3529013" cy="1368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4"/>
          </p:nvPr>
        </p:nvSpPr>
        <p:spPr>
          <a:xfrm>
            <a:off x="4716463" y="1628775"/>
            <a:ext cx="1943100" cy="86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5"/>
          </p:nvPr>
        </p:nvSpPr>
        <p:spPr>
          <a:xfrm>
            <a:off x="1476375" y="3141663"/>
            <a:ext cx="2519363" cy="10080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quarter" idx="16"/>
          </p:nvPr>
        </p:nvSpPr>
        <p:spPr>
          <a:xfrm>
            <a:off x="6659563" y="2852738"/>
            <a:ext cx="1728787"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17"/>
          </p:nvPr>
        </p:nvSpPr>
        <p:spPr>
          <a:xfrm>
            <a:off x="4859338" y="2997200"/>
            <a:ext cx="1441450" cy="792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501913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GB"/>
          </a:p>
        </p:txBody>
      </p:sp>
      <p:sp>
        <p:nvSpPr>
          <p:cNvPr id="8" name="Content Placeholder 7"/>
          <p:cNvSpPr>
            <a:spLocks noGrp="1"/>
          </p:cNvSpPr>
          <p:nvPr>
            <p:ph sz="quarter" idx="10"/>
          </p:nvPr>
        </p:nvSpPr>
        <p:spPr>
          <a:xfrm>
            <a:off x="827088" y="1773238"/>
            <a:ext cx="2881312" cy="1223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p:cNvSpPr>
            <a:spLocks noGrp="1"/>
          </p:cNvSpPr>
          <p:nvPr>
            <p:ph sz="quarter" idx="11"/>
          </p:nvPr>
        </p:nvSpPr>
        <p:spPr>
          <a:xfrm>
            <a:off x="3924300" y="1916113"/>
            <a:ext cx="2447925" cy="792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able Placeholder 11"/>
          <p:cNvSpPr>
            <a:spLocks noGrp="1"/>
          </p:cNvSpPr>
          <p:nvPr>
            <p:ph type="tbl" sz="quarter" idx="12"/>
          </p:nvPr>
        </p:nvSpPr>
        <p:spPr>
          <a:xfrm>
            <a:off x="6516688" y="2997200"/>
            <a:ext cx="1439862" cy="576263"/>
          </a:xfrm>
        </p:spPr>
        <p:txBody>
          <a:bodyPr/>
          <a:lstStyle/>
          <a:p>
            <a:endParaRPr lang="en-GB"/>
          </a:p>
        </p:txBody>
      </p:sp>
      <p:sp>
        <p:nvSpPr>
          <p:cNvPr id="14" name="Content Placeholder 13"/>
          <p:cNvSpPr>
            <a:spLocks noGrp="1"/>
          </p:cNvSpPr>
          <p:nvPr>
            <p:ph sz="quarter" idx="13"/>
          </p:nvPr>
        </p:nvSpPr>
        <p:spPr>
          <a:xfrm>
            <a:off x="1258888" y="3789363"/>
            <a:ext cx="2017712" cy="647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Content Placeholder 2"/>
          <p:cNvSpPr>
            <a:spLocks noGrp="1"/>
          </p:cNvSpPr>
          <p:nvPr>
            <p:ph sz="quarter" idx="14"/>
          </p:nvPr>
        </p:nvSpPr>
        <p:spPr>
          <a:xfrm>
            <a:off x="6516688" y="4076700"/>
            <a:ext cx="1871662"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216521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1258888" y="1916113"/>
            <a:ext cx="4392612" cy="360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1"/>
          </p:nvPr>
        </p:nvSpPr>
        <p:spPr>
          <a:xfrm>
            <a:off x="1476375" y="3068638"/>
            <a:ext cx="2735263" cy="1152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90005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C188684D-E4DD-ED4E-A4C6-D322D37D69C0}" type="slidenum">
              <a:rPr lang="en-US" altLang="en-US"/>
              <a:pPr/>
              <a:t>‹#›</a:t>
            </a:fld>
            <a:endParaRPr lang="en-US" altLang="en-US"/>
          </a:p>
        </p:txBody>
      </p:sp>
    </p:spTree>
    <p:extLst>
      <p:ext uri="{BB962C8B-B14F-4D97-AF65-F5344CB8AC3E}">
        <p14:creationId xmlns:p14="http://schemas.microsoft.com/office/powerpoint/2010/main" val="16775107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7DDD8596-BE6C-044A-820F-A631A7BA4840}" type="slidenum">
              <a:rPr lang="en-US" altLang="en-US"/>
              <a:pPr/>
              <a:t>‹#›</a:t>
            </a:fld>
            <a:endParaRPr lang="en-US" altLang="en-US"/>
          </a:p>
        </p:txBody>
      </p:sp>
    </p:spTree>
    <p:extLst>
      <p:ext uri="{BB962C8B-B14F-4D97-AF65-F5344CB8AC3E}">
        <p14:creationId xmlns:p14="http://schemas.microsoft.com/office/powerpoint/2010/main" val="193926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0"/>
          </p:nvPr>
        </p:nvSpPr>
        <p:spPr>
          <a:xfrm>
            <a:off x="3132138" y="2349500"/>
            <a:ext cx="935037" cy="35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1"/>
          </p:nvPr>
        </p:nvSpPr>
        <p:spPr>
          <a:xfrm>
            <a:off x="4284663" y="2349500"/>
            <a:ext cx="863600" cy="35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2"/>
          </p:nvPr>
        </p:nvSpPr>
        <p:spPr>
          <a:xfrm>
            <a:off x="5292725" y="2349500"/>
            <a:ext cx="792163" cy="35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p:cNvSpPr>
            <a:spLocks noGrp="1"/>
          </p:cNvSpPr>
          <p:nvPr>
            <p:ph sz="quarter" idx="13"/>
          </p:nvPr>
        </p:nvSpPr>
        <p:spPr>
          <a:xfrm>
            <a:off x="6300788" y="2349500"/>
            <a:ext cx="863600" cy="35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4"/>
          <p:cNvSpPr>
            <a:spLocks noGrp="1"/>
          </p:cNvSpPr>
          <p:nvPr>
            <p:ph sz="quarter" idx="14"/>
          </p:nvPr>
        </p:nvSpPr>
        <p:spPr>
          <a:xfrm>
            <a:off x="7451725" y="2349500"/>
            <a:ext cx="792163" cy="35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p:cNvSpPr>
            <a:spLocks noGrp="1"/>
          </p:cNvSpPr>
          <p:nvPr>
            <p:ph sz="quarter" idx="15"/>
          </p:nvPr>
        </p:nvSpPr>
        <p:spPr>
          <a:xfrm>
            <a:off x="3132138" y="2924175"/>
            <a:ext cx="935037" cy="433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8"/>
          <p:cNvSpPr>
            <a:spLocks noGrp="1"/>
          </p:cNvSpPr>
          <p:nvPr>
            <p:ph sz="quarter" idx="16"/>
          </p:nvPr>
        </p:nvSpPr>
        <p:spPr>
          <a:xfrm>
            <a:off x="4427538" y="2852738"/>
            <a:ext cx="1008062" cy="43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20"/>
          <p:cNvSpPr>
            <a:spLocks noGrp="1"/>
          </p:cNvSpPr>
          <p:nvPr>
            <p:ph sz="quarter" idx="17"/>
          </p:nvPr>
        </p:nvSpPr>
        <p:spPr>
          <a:xfrm>
            <a:off x="5724525" y="2924175"/>
            <a:ext cx="576263" cy="433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22"/>
          <p:cNvSpPr>
            <a:spLocks noGrp="1"/>
          </p:cNvSpPr>
          <p:nvPr>
            <p:ph sz="quarter" idx="18"/>
          </p:nvPr>
        </p:nvSpPr>
        <p:spPr>
          <a:xfrm>
            <a:off x="6659563" y="2924175"/>
            <a:ext cx="649287" cy="433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AutoShape 4"/>
          <p:cNvSpPr>
            <a:spLocks noChangeArrowheads="1"/>
          </p:cNvSpPr>
          <p:nvPr userDrawn="1"/>
        </p:nvSpPr>
        <p:spPr bwMode="auto">
          <a:xfrm>
            <a:off x="608013" y="2187352"/>
            <a:ext cx="1355725" cy="508000"/>
          </a:xfrm>
          <a:prstGeom prst="roundRect">
            <a:avLst>
              <a:gd name="adj" fmla="val 16667"/>
            </a:avLst>
          </a:prstGeom>
          <a:solidFill>
            <a:srgbClr val="008080"/>
          </a:solidFill>
          <a:ln>
            <a:headEnd/>
            <a:tailEnd/>
          </a:ln>
        </p:spPr>
        <p:style>
          <a:lnRef idx="0">
            <a:schemeClr val="accent3"/>
          </a:lnRef>
          <a:fillRef idx="3">
            <a:schemeClr val="accent3"/>
          </a:fillRef>
          <a:effectRef idx="3">
            <a:schemeClr val="accent3"/>
          </a:effectRef>
          <a:fontRef idx="minor">
            <a:schemeClr val="lt1"/>
          </a:fontRef>
        </p:style>
        <p:txBody>
          <a:bodyPr wrap="none" anchor="ctr">
            <a:spAutoFit/>
          </a:bodyPr>
          <a:lstStyle/>
          <a:p>
            <a:pPr algn="ctr" eaLnBrk="1" hangingPunct="1">
              <a:defRPr/>
            </a:pPr>
            <a:r>
              <a:rPr lang="en-US" dirty="0">
                <a:solidFill>
                  <a:srgbClr val="008080"/>
                </a:solidFill>
              </a:rPr>
              <a:t>Step [3]</a:t>
            </a:r>
          </a:p>
        </p:txBody>
      </p:sp>
      <p:sp>
        <p:nvSpPr>
          <p:cNvPr id="25" name="AutoShape 6"/>
          <p:cNvSpPr>
            <a:spLocks noChangeArrowheads="1"/>
          </p:cNvSpPr>
          <p:nvPr userDrawn="1"/>
        </p:nvSpPr>
        <p:spPr bwMode="auto">
          <a:xfrm>
            <a:off x="682625" y="1196752"/>
            <a:ext cx="7832725" cy="508000"/>
          </a:xfrm>
          <a:prstGeom prst="roundRect">
            <a:avLst>
              <a:gd name="adj" fmla="val 16667"/>
            </a:avLst>
          </a:prstGeom>
          <a:solidFill>
            <a:srgbClr val="008080"/>
          </a:solidFill>
          <a:ln>
            <a:headEnd/>
            <a:tailEnd/>
          </a:ln>
        </p:spPr>
        <p:style>
          <a:lnRef idx="0">
            <a:schemeClr val="accent3"/>
          </a:lnRef>
          <a:fillRef idx="3">
            <a:schemeClr val="accent3"/>
          </a:fillRef>
          <a:effectRef idx="3">
            <a:schemeClr val="accent3"/>
          </a:effectRef>
          <a:fontRef idx="minor">
            <a:schemeClr val="lt1"/>
          </a:fontRef>
        </p:style>
        <p:txBody>
          <a:bodyPr wrap="none" anchor="ctr">
            <a:spAutoFit/>
          </a:bodyPr>
          <a:lstStyle/>
          <a:p>
            <a:pPr algn="ctr" eaLnBrk="1" hangingPunct="1">
              <a:defRPr/>
            </a:pPr>
            <a:r>
              <a:rPr lang="en-US" dirty="0">
                <a:solidFill>
                  <a:srgbClr val="008080"/>
                </a:solidFill>
              </a:rPr>
              <a:t>HOW TO Solve a Problem Using Conversion Factors</a:t>
            </a:r>
          </a:p>
        </p:txBody>
      </p:sp>
      <p:sp>
        <p:nvSpPr>
          <p:cNvPr id="26" name="AutoShape 15"/>
          <p:cNvSpPr>
            <a:spLocks noChangeArrowheads="1"/>
          </p:cNvSpPr>
          <p:nvPr userDrawn="1"/>
        </p:nvSpPr>
        <p:spPr bwMode="auto">
          <a:xfrm>
            <a:off x="608013" y="5524277"/>
            <a:ext cx="1355725" cy="508000"/>
          </a:xfrm>
          <a:prstGeom prst="roundRect">
            <a:avLst>
              <a:gd name="adj" fmla="val 16667"/>
            </a:avLst>
          </a:prstGeom>
          <a:solidFill>
            <a:srgbClr val="008080"/>
          </a:solidFill>
          <a:ln>
            <a:headEnd/>
            <a:tailEnd/>
          </a:ln>
        </p:spPr>
        <p:style>
          <a:lnRef idx="0">
            <a:schemeClr val="accent3"/>
          </a:lnRef>
          <a:fillRef idx="3">
            <a:schemeClr val="accent3"/>
          </a:fillRef>
          <a:effectRef idx="3">
            <a:schemeClr val="accent3"/>
          </a:effectRef>
          <a:fontRef idx="minor">
            <a:schemeClr val="lt1"/>
          </a:fontRef>
        </p:style>
        <p:txBody>
          <a:bodyPr wrap="none" anchor="ctr">
            <a:spAutoFit/>
          </a:bodyPr>
          <a:lstStyle/>
          <a:p>
            <a:pPr algn="ctr" eaLnBrk="1" hangingPunct="1">
              <a:defRPr/>
            </a:pPr>
            <a:r>
              <a:rPr lang="en-US" dirty="0">
                <a:solidFill>
                  <a:srgbClr val="008080"/>
                </a:solidFill>
              </a:rPr>
              <a:t>Step [4]</a:t>
            </a:r>
          </a:p>
        </p:txBody>
      </p:sp>
    </p:spTree>
    <p:extLst>
      <p:ext uri="{BB962C8B-B14F-4D97-AF65-F5344CB8AC3E}">
        <p14:creationId xmlns:p14="http://schemas.microsoft.com/office/powerpoint/2010/main" val="42897723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Click to edit Master title style</a:t>
            </a:r>
            <a:endParaRPr lang="en-GB" dirty="0"/>
          </a:p>
        </p:txBody>
      </p:sp>
      <p:sp>
        <p:nvSpPr>
          <p:cNvPr id="7" name="Content Placeholder 6"/>
          <p:cNvSpPr>
            <a:spLocks noGrp="1"/>
          </p:cNvSpPr>
          <p:nvPr>
            <p:ph sz="quarter" idx="10"/>
          </p:nvPr>
        </p:nvSpPr>
        <p:spPr>
          <a:xfrm>
            <a:off x="3059113" y="2420938"/>
            <a:ext cx="3960812"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1"/>
          </p:nvPr>
        </p:nvSpPr>
        <p:spPr>
          <a:xfrm>
            <a:off x="3348038" y="3213100"/>
            <a:ext cx="1655762" cy="503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2"/>
          </p:nvPr>
        </p:nvSpPr>
        <p:spPr>
          <a:xfrm>
            <a:off x="5435600" y="3284538"/>
            <a:ext cx="1368425" cy="576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p:cNvSpPr>
            <a:spLocks noGrp="1"/>
          </p:cNvSpPr>
          <p:nvPr>
            <p:ph sz="quarter" idx="13"/>
          </p:nvPr>
        </p:nvSpPr>
        <p:spPr>
          <a:xfrm>
            <a:off x="3348038" y="3860800"/>
            <a:ext cx="1008062" cy="504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4"/>
          <p:cNvSpPr>
            <a:spLocks noGrp="1"/>
          </p:cNvSpPr>
          <p:nvPr>
            <p:ph sz="quarter" idx="14"/>
          </p:nvPr>
        </p:nvSpPr>
        <p:spPr>
          <a:xfrm>
            <a:off x="5003800" y="3860800"/>
            <a:ext cx="1439863"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p:cNvSpPr>
            <a:spLocks noGrp="1"/>
          </p:cNvSpPr>
          <p:nvPr>
            <p:ph sz="quarter" idx="15"/>
          </p:nvPr>
        </p:nvSpPr>
        <p:spPr>
          <a:xfrm>
            <a:off x="3348038" y="4652963"/>
            <a:ext cx="1871662"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8"/>
          <p:cNvSpPr>
            <a:spLocks noGrp="1"/>
          </p:cNvSpPr>
          <p:nvPr>
            <p:ph sz="quarter" idx="16"/>
          </p:nvPr>
        </p:nvSpPr>
        <p:spPr>
          <a:xfrm>
            <a:off x="5580063" y="4581525"/>
            <a:ext cx="1584325" cy="719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AutoShape 4"/>
          <p:cNvSpPr>
            <a:spLocks noChangeArrowheads="1"/>
          </p:cNvSpPr>
          <p:nvPr userDrawn="1"/>
        </p:nvSpPr>
        <p:spPr bwMode="auto">
          <a:xfrm>
            <a:off x="608013" y="2116410"/>
            <a:ext cx="1355725" cy="508000"/>
          </a:xfrm>
          <a:prstGeom prst="roundRect">
            <a:avLst>
              <a:gd name="adj" fmla="val 16667"/>
            </a:avLst>
          </a:prstGeom>
          <a:solidFill>
            <a:srgbClr val="008080"/>
          </a:solidFill>
          <a:ln>
            <a:headEnd/>
            <a:tailEnd/>
          </a:ln>
        </p:spPr>
        <p:style>
          <a:lnRef idx="0">
            <a:schemeClr val="accent3"/>
          </a:lnRef>
          <a:fillRef idx="3">
            <a:schemeClr val="accent3"/>
          </a:fillRef>
          <a:effectRef idx="3">
            <a:schemeClr val="accent3"/>
          </a:effectRef>
          <a:fontRef idx="minor">
            <a:schemeClr val="lt1"/>
          </a:fontRef>
        </p:style>
        <p:txBody>
          <a:bodyPr wrap="none" anchor="ctr">
            <a:spAutoFit/>
          </a:bodyPr>
          <a:lstStyle/>
          <a:p>
            <a:pPr algn="ctr" eaLnBrk="1" hangingPunct="1">
              <a:defRPr/>
            </a:pPr>
            <a:r>
              <a:rPr lang="en-US" dirty="0">
                <a:solidFill>
                  <a:srgbClr val="008080"/>
                </a:solidFill>
              </a:rPr>
              <a:t>Step [2]</a:t>
            </a:r>
          </a:p>
        </p:txBody>
      </p:sp>
      <p:sp>
        <p:nvSpPr>
          <p:cNvPr id="21" name="AutoShape 8"/>
          <p:cNvSpPr>
            <a:spLocks noChangeArrowheads="1"/>
          </p:cNvSpPr>
          <p:nvPr userDrawn="1"/>
        </p:nvSpPr>
        <p:spPr bwMode="auto">
          <a:xfrm>
            <a:off x="682625" y="1125810"/>
            <a:ext cx="7832725" cy="508000"/>
          </a:xfrm>
          <a:prstGeom prst="roundRect">
            <a:avLst>
              <a:gd name="adj" fmla="val 16667"/>
            </a:avLst>
          </a:prstGeom>
          <a:solidFill>
            <a:srgbClr val="008080"/>
          </a:solidFill>
          <a:ln>
            <a:headEnd/>
            <a:tailEnd/>
          </a:ln>
        </p:spPr>
        <p:style>
          <a:lnRef idx="0">
            <a:schemeClr val="accent3"/>
          </a:lnRef>
          <a:fillRef idx="3">
            <a:schemeClr val="accent3"/>
          </a:fillRef>
          <a:effectRef idx="3">
            <a:schemeClr val="accent3"/>
          </a:effectRef>
          <a:fontRef idx="minor">
            <a:schemeClr val="lt1"/>
          </a:fontRef>
        </p:style>
        <p:txBody>
          <a:bodyPr wrap="none" anchor="ctr">
            <a:spAutoFit/>
          </a:bodyPr>
          <a:lstStyle/>
          <a:p>
            <a:pPr algn="ctr" eaLnBrk="1" hangingPunct="1">
              <a:defRPr/>
            </a:pPr>
            <a:r>
              <a:rPr lang="en-US" dirty="0">
                <a:solidFill>
                  <a:srgbClr val="008080"/>
                </a:solidFill>
              </a:rPr>
              <a:t>HOW TO Solve a Problem Using Conversion Factors</a:t>
            </a:r>
          </a:p>
        </p:txBody>
      </p:sp>
    </p:spTree>
    <p:extLst>
      <p:ext uri="{BB962C8B-B14F-4D97-AF65-F5344CB8AC3E}">
        <p14:creationId xmlns:p14="http://schemas.microsoft.com/office/powerpoint/2010/main" val="2603739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B59787DE-11E6-4BF4-905D-D81D8299BAEE}" type="datetime1">
              <a:rPr lang="en-US" altLang="en-US"/>
              <a:pPr>
                <a:defRPr/>
              </a:pPr>
              <a:t>8/1/2018</a:t>
            </a:fld>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ED5F5B-138F-4BB3-B246-3DB9FD477B54}" type="slidenum">
              <a:rPr lang="en-US" altLang="en-US"/>
              <a:pPr>
                <a:defRPr/>
              </a:pPr>
              <a:t>‹#›</a:t>
            </a:fld>
            <a:endParaRPr lang="en-US" altLang="en-US" dirty="0"/>
          </a:p>
        </p:txBody>
      </p:sp>
    </p:spTree>
    <p:extLst>
      <p:ext uri="{BB962C8B-B14F-4D97-AF65-F5344CB8AC3E}">
        <p14:creationId xmlns:p14="http://schemas.microsoft.com/office/powerpoint/2010/main" val="28583273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0"/>
          </p:nvPr>
        </p:nvSpPr>
        <p:spPr>
          <a:xfrm>
            <a:off x="457200" y="1557338"/>
            <a:ext cx="1450975" cy="576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1"/>
          </p:nvPr>
        </p:nvSpPr>
        <p:spPr>
          <a:xfrm>
            <a:off x="2124075" y="1484313"/>
            <a:ext cx="1079500" cy="576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2"/>
          </p:nvPr>
        </p:nvSpPr>
        <p:spPr>
          <a:xfrm>
            <a:off x="3419475" y="1557338"/>
            <a:ext cx="865188" cy="43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p:cNvSpPr>
            <a:spLocks noGrp="1"/>
          </p:cNvSpPr>
          <p:nvPr>
            <p:ph sz="quarter" idx="13"/>
          </p:nvPr>
        </p:nvSpPr>
        <p:spPr>
          <a:xfrm>
            <a:off x="4500563" y="1557338"/>
            <a:ext cx="935037" cy="43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4"/>
          <p:cNvSpPr>
            <a:spLocks noGrp="1"/>
          </p:cNvSpPr>
          <p:nvPr>
            <p:ph sz="quarter" idx="14"/>
          </p:nvPr>
        </p:nvSpPr>
        <p:spPr>
          <a:xfrm>
            <a:off x="5724525" y="1557338"/>
            <a:ext cx="1079500" cy="43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p:cNvSpPr>
            <a:spLocks noGrp="1"/>
          </p:cNvSpPr>
          <p:nvPr>
            <p:ph sz="quarter" idx="15"/>
          </p:nvPr>
        </p:nvSpPr>
        <p:spPr>
          <a:xfrm>
            <a:off x="7235825" y="1557338"/>
            <a:ext cx="865188" cy="50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8"/>
          <p:cNvSpPr>
            <a:spLocks noGrp="1"/>
          </p:cNvSpPr>
          <p:nvPr>
            <p:ph sz="quarter" idx="16"/>
          </p:nvPr>
        </p:nvSpPr>
        <p:spPr>
          <a:xfrm>
            <a:off x="684213" y="2133600"/>
            <a:ext cx="1439862" cy="719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AutoShape 5"/>
          <p:cNvSpPr>
            <a:spLocks noChangeArrowheads="1"/>
          </p:cNvSpPr>
          <p:nvPr userDrawn="1"/>
        </p:nvSpPr>
        <p:spPr bwMode="auto">
          <a:xfrm>
            <a:off x="669373" y="1197115"/>
            <a:ext cx="7832725" cy="494054"/>
          </a:xfrm>
          <a:prstGeom prst="roundRect">
            <a:avLst>
              <a:gd name="adj" fmla="val 16667"/>
            </a:avLst>
          </a:prstGeom>
          <a:solidFill>
            <a:srgbClr val="008080"/>
          </a:solidFill>
          <a:ln>
            <a:headEnd/>
            <a:tailEnd/>
          </a:ln>
        </p:spPr>
        <p:style>
          <a:lnRef idx="0">
            <a:schemeClr val="accent3"/>
          </a:lnRef>
          <a:fillRef idx="3">
            <a:schemeClr val="accent3"/>
          </a:fillRef>
          <a:effectRef idx="3">
            <a:schemeClr val="accent3"/>
          </a:effectRef>
          <a:fontRef idx="minor">
            <a:schemeClr val="lt1"/>
          </a:fontRef>
        </p:style>
        <p:txBody>
          <a:bodyPr wrap="square" anchor="ctr">
            <a:spAutoFit/>
          </a:bodyPr>
          <a:lstStyle/>
          <a:p>
            <a:pPr algn="ctr" eaLnBrk="1" hangingPunct="1">
              <a:defRPr/>
            </a:pPr>
            <a:endParaRPr lang="en-US" dirty="0">
              <a:solidFill>
                <a:schemeClr val="bg1"/>
              </a:solidFill>
            </a:endParaRPr>
          </a:p>
        </p:txBody>
      </p:sp>
      <p:sp>
        <p:nvSpPr>
          <p:cNvPr id="24" name="AutoShape 6"/>
          <p:cNvSpPr>
            <a:spLocks noChangeArrowheads="1"/>
          </p:cNvSpPr>
          <p:nvPr userDrawn="1"/>
        </p:nvSpPr>
        <p:spPr bwMode="auto">
          <a:xfrm>
            <a:off x="658814" y="2200600"/>
            <a:ext cx="1490662" cy="484319"/>
          </a:xfrm>
          <a:prstGeom prst="roundRect">
            <a:avLst>
              <a:gd name="adj" fmla="val 16667"/>
            </a:avLst>
          </a:prstGeom>
          <a:solidFill>
            <a:srgbClr val="008080"/>
          </a:solidFill>
          <a:ln>
            <a:headEnd/>
            <a:tailEnd/>
          </a:ln>
        </p:spPr>
        <p:style>
          <a:lnRef idx="0">
            <a:schemeClr val="accent3"/>
          </a:lnRef>
          <a:fillRef idx="3">
            <a:schemeClr val="accent3"/>
          </a:fillRef>
          <a:effectRef idx="3">
            <a:schemeClr val="accent3"/>
          </a:effectRef>
          <a:fontRef idx="minor">
            <a:schemeClr val="lt1"/>
          </a:fontRef>
        </p:style>
        <p:txBody>
          <a:bodyPr wrap="square" anchor="ctr">
            <a:spAutoFit/>
          </a:bodyPr>
          <a:lstStyle/>
          <a:p>
            <a:pPr algn="ctr" eaLnBrk="1" hangingPunct="1">
              <a:defRPr/>
            </a:pPr>
            <a:endParaRPr lang="en-US" dirty="0">
              <a:solidFill>
                <a:schemeClr val="bg1"/>
              </a:solidFill>
            </a:endParaRPr>
          </a:p>
        </p:txBody>
      </p:sp>
      <p:sp>
        <p:nvSpPr>
          <p:cNvPr id="25" name="AutoShape 8"/>
          <p:cNvSpPr>
            <a:spLocks noChangeArrowheads="1"/>
          </p:cNvSpPr>
          <p:nvPr userDrawn="1"/>
        </p:nvSpPr>
        <p:spPr bwMode="auto">
          <a:xfrm>
            <a:off x="730251" y="3773649"/>
            <a:ext cx="1355724" cy="479524"/>
          </a:xfrm>
          <a:prstGeom prst="roundRect">
            <a:avLst>
              <a:gd name="adj" fmla="val 16667"/>
            </a:avLst>
          </a:prstGeom>
          <a:solidFill>
            <a:srgbClr val="008080"/>
          </a:solidFill>
          <a:ln>
            <a:headEnd/>
            <a:tailEnd/>
          </a:ln>
        </p:spPr>
        <p:style>
          <a:lnRef idx="0">
            <a:schemeClr val="accent3"/>
          </a:lnRef>
          <a:fillRef idx="3">
            <a:schemeClr val="accent3"/>
          </a:fillRef>
          <a:effectRef idx="3">
            <a:schemeClr val="accent3"/>
          </a:effectRef>
          <a:fontRef idx="minor">
            <a:schemeClr val="lt1"/>
          </a:fontRef>
        </p:style>
        <p:txBody>
          <a:bodyPr wrap="square" anchor="ctr">
            <a:spAutoFit/>
          </a:bodyPr>
          <a:lstStyle/>
          <a:p>
            <a:pPr algn="ctr" eaLnBrk="1" hangingPunct="1">
              <a:defRPr/>
            </a:pPr>
            <a:endParaRPr lang="en-US" dirty="0">
              <a:solidFill>
                <a:schemeClr val="bg1"/>
              </a:solidFill>
            </a:endParaRPr>
          </a:p>
        </p:txBody>
      </p:sp>
    </p:spTree>
    <p:extLst>
      <p:ext uri="{BB962C8B-B14F-4D97-AF65-F5344CB8AC3E}">
        <p14:creationId xmlns:p14="http://schemas.microsoft.com/office/powerpoint/2010/main" val="8383968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0"/>
          </p:nvPr>
        </p:nvSpPr>
        <p:spPr>
          <a:xfrm>
            <a:off x="457200" y="1417638"/>
            <a:ext cx="1090613" cy="71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1"/>
          </p:nvPr>
        </p:nvSpPr>
        <p:spPr>
          <a:xfrm>
            <a:off x="1835150" y="1557338"/>
            <a:ext cx="1081088" cy="43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2"/>
          </p:nvPr>
        </p:nvSpPr>
        <p:spPr>
          <a:xfrm>
            <a:off x="3203575" y="1484313"/>
            <a:ext cx="792163" cy="504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p:cNvSpPr>
            <a:spLocks noGrp="1"/>
          </p:cNvSpPr>
          <p:nvPr>
            <p:ph sz="quarter" idx="13"/>
          </p:nvPr>
        </p:nvSpPr>
        <p:spPr>
          <a:xfrm>
            <a:off x="4427538" y="1557338"/>
            <a:ext cx="865187" cy="43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4"/>
          <p:cNvSpPr>
            <a:spLocks noGrp="1"/>
          </p:cNvSpPr>
          <p:nvPr>
            <p:ph sz="quarter" idx="14"/>
          </p:nvPr>
        </p:nvSpPr>
        <p:spPr>
          <a:xfrm>
            <a:off x="5651500" y="1557338"/>
            <a:ext cx="936625" cy="576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p:cNvSpPr>
            <a:spLocks noGrp="1"/>
          </p:cNvSpPr>
          <p:nvPr>
            <p:ph sz="quarter" idx="15"/>
          </p:nvPr>
        </p:nvSpPr>
        <p:spPr>
          <a:xfrm>
            <a:off x="6875463" y="1557338"/>
            <a:ext cx="1296987" cy="576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8"/>
          <p:cNvSpPr>
            <a:spLocks noGrp="1"/>
          </p:cNvSpPr>
          <p:nvPr>
            <p:ph sz="quarter" idx="16"/>
          </p:nvPr>
        </p:nvSpPr>
        <p:spPr>
          <a:xfrm>
            <a:off x="755650" y="2420938"/>
            <a:ext cx="1223963" cy="50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20"/>
          <p:cNvSpPr>
            <a:spLocks noGrp="1"/>
          </p:cNvSpPr>
          <p:nvPr>
            <p:ph sz="quarter" idx="17"/>
          </p:nvPr>
        </p:nvSpPr>
        <p:spPr>
          <a:xfrm>
            <a:off x="2484438" y="2349500"/>
            <a:ext cx="1511300" cy="574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22"/>
          <p:cNvSpPr>
            <a:spLocks noGrp="1"/>
          </p:cNvSpPr>
          <p:nvPr>
            <p:ph sz="quarter" idx="18"/>
          </p:nvPr>
        </p:nvSpPr>
        <p:spPr>
          <a:xfrm>
            <a:off x="4427538" y="2420938"/>
            <a:ext cx="1223962" cy="50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233538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0"/>
          </p:nvPr>
        </p:nvSpPr>
        <p:spPr>
          <a:xfrm>
            <a:off x="457200" y="1557338"/>
            <a:ext cx="946150" cy="35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1"/>
          </p:nvPr>
        </p:nvSpPr>
        <p:spPr>
          <a:xfrm>
            <a:off x="1547813" y="1557338"/>
            <a:ext cx="576262" cy="287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2"/>
          </p:nvPr>
        </p:nvSpPr>
        <p:spPr>
          <a:xfrm>
            <a:off x="2411413" y="1557338"/>
            <a:ext cx="647700" cy="35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p:cNvSpPr>
            <a:spLocks noGrp="1"/>
          </p:cNvSpPr>
          <p:nvPr>
            <p:ph sz="quarter" idx="13"/>
          </p:nvPr>
        </p:nvSpPr>
        <p:spPr>
          <a:xfrm>
            <a:off x="3276600" y="1557338"/>
            <a:ext cx="647700" cy="287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4"/>
          <p:cNvSpPr>
            <a:spLocks noGrp="1"/>
          </p:cNvSpPr>
          <p:nvPr>
            <p:ph sz="quarter" idx="14"/>
          </p:nvPr>
        </p:nvSpPr>
        <p:spPr>
          <a:xfrm>
            <a:off x="4067175" y="1557338"/>
            <a:ext cx="720725" cy="35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p:cNvSpPr>
            <a:spLocks noGrp="1"/>
          </p:cNvSpPr>
          <p:nvPr>
            <p:ph sz="quarter" idx="15"/>
          </p:nvPr>
        </p:nvSpPr>
        <p:spPr>
          <a:xfrm>
            <a:off x="5003800" y="1557338"/>
            <a:ext cx="720725" cy="35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8"/>
          <p:cNvSpPr>
            <a:spLocks noGrp="1"/>
          </p:cNvSpPr>
          <p:nvPr>
            <p:ph sz="quarter" idx="16"/>
          </p:nvPr>
        </p:nvSpPr>
        <p:spPr>
          <a:xfrm>
            <a:off x="5940425" y="1557338"/>
            <a:ext cx="647700" cy="35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20"/>
          <p:cNvSpPr>
            <a:spLocks noGrp="1"/>
          </p:cNvSpPr>
          <p:nvPr>
            <p:ph sz="quarter" idx="17"/>
          </p:nvPr>
        </p:nvSpPr>
        <p:spPr>
          <a:xfrm>
            <a:off x="6804025" y="1417638"/>
            <a:ext cx="504825" cy="427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22"/>
          <p:cNvSpPr>
            <a:spLocks noGrp="1"/>
          </p:cNvSpPr>
          <p:nvPr>
            <p:ph sz="quarter" idx="18"/>
          </p:nvPr>
        </p:nvSpPr>
        <p:spPr>
          <a:xfrm>
            <a:off x="7596188" y="1557338"/>
            <a:ext cx="504825" cy="287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24"/>
          <p:cNvSpPr>
            <a:spLocks noGrp="1"/>
          </p:cNvSpPr>
          <p:nvPr>
            <p:ph sz="quarter" idx="19"/>
          </p:nvPr>
        </p:nvSpPr>
        <p:spPr>
          <a:xfrm>
            <a:off x="457200" y="1989138"/>
            <a:ext cx="946150" cy="50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6"/>
          <p:cNvSpPr>
            <a:spLocks noGrp="1"/>
          </p:cNvSpPr>
          <p:nvPr>
            <p:ph sz="quarter" idx="20"/>
          </p:nvPr>
        </p:nvSpPr>
        <p:spPr>
          <a:xfrm>
            <a:off x="1763713" y="2060575"/>
            <a:ext cx="504825"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Content Placeholder 28"/>
          <p:cNvSpPr>
            <a:spLocks noGrp="1"/>
          </p:cNvSpPr>
          <p:nvPr>
            <p:ph sz="quarter" idx="21"/>
          </p:nvPr>
        </p:nvSpPr>
        <p:spPr>
          <a:xfrm>
            <a:off x="2627313" y="2133600"/>
            <a:ext cx="431800" cy="35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Content Placeholder 30"/>
          <p:cNvSpPr>
            <a:spLocks noGrp="1"/>
          </p:cNvSpPr>
          <p:nvPr>
            <p:ph sz="quarter" idx="22"/>
          </p:nvPr>
        </p:nvSpPr>
        <p:spPr>
          <a:xfrm>
            <a:off x="3348038" y="2060575"/>
            <a:ext cx="431800"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Content Placeholder 32"/>
          <p:cNvSpPr>
            <a:spLocks noGrp="1"/>
          </p:cNvSpPr>
          <p:nvPr>
            <p:ph sz="quarter" idx="23"/>
          </p:nvPr>
        </p:nvSpPr>
        <p:spPr>
          <a:xfrm>
            <a:off x="4067175" y="2133600"/>
            <a:ext cx="720725" cy="5032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7" name="Rectangle 15"/>
          <p:cNvSpPr>
            <a:spLocks noChangeArrowheads="1"/>
          </p:cNvSpPr>
          <p:nvPr userDrawn="1"/>
        </p:nvSpPr>
        <p:spPr bwMode="auto">
          <a:xfrm>
            <a:off x="1179513" y="3027455"/>
            <a:ext cx="1398587" cy="834309"/>
          </a:xfrm>
          <a:prstGeom prst="rect">
            <a:avLst/>
          </a:prstGeom>
          <a:gradFill rotWithShape="1">
            <a:gsLst>
              <a:gs pos="0">
                <a:srgbClr val="FFAC6C"/>
              </a:gs>
              <a:gs pos="100000">
                <a:srgbClr val="FF8700"/>
              </a:gs>
            </a:gsLst>
            <a:lin ang="5400000"/>
          </a:gradFill>
          <a:ln w="9525">
            <a:solidFill>
              <a:srgbClr val="FA8410"/>
            </a:solidFill>
            <a:miter lim="800000"/>
            <a:headEnd/>
            <a:tailEnd/>
          </a:ln>
          <a:effectLst>
            <a:outerShdw blurRad="40000" dist="23000" dir="5400000" rotWithShape="0">
              <a:srgbClr val="000000">
                <a:alpha val="34998"/>
              </a:srgbClr>
            </a:outerShdw>
          </a:effectLst>
        </p:spPr>
        <p:txBody>
          <a:bodyPr wrap="square" anchor="ctr">
            <a:spAutoFit/>
          </a:bodyPr>
          <a:lstStyle/>
          <a:p>
            <a:pPr algn="ctr" eaLnBrk="1" hangingPunct="1">
              <a:defRPr/>
            </a:pPr>
            <a:endParaRPr lang="en-US" dirty="0">
              <a:latin typeface="+mn-lt"/>
              <a:ea typeface="+mn-ea"/>
            </a:endParaRPr>
          </a:p>
        </p:txBody>
      </p:sp>
      <p:sp>
        <p:nvSpPr>
          <p:cNvPr id="38" name="Rectangle 16"/>
          <p:cNvSpPr>
            <a:spLocks noChangeArrowheads="1"/>
          </p:cNvSpPr>
          <p:nvPr userDrawn="1"/>
        </p:nvSpPr>
        <p:spPr bwMode="auto">
          <a:xfrm>
            <a:off x="3181350" y="3229597"/>
            <a:ext cx="2767013" cy="461665"/>
          </a:xfrm>
          <a:prstGeom prst="rect">
            <a:avLst/>
          </a:prstGeom>
          <a:gradFill rotWithShape="1">
            <a:gsLst>
              <a:gs pos="0">
                <a:srgbClr val="FFAC6C"/>
              </a:gs>
              <a:gs pos="100000">
                <a:srgbClr val="FF8700"/>
              </a:gs>
            </a:gsLst>
            <a:lin ang="5400000"/>
          </a:gradFill>
          <a:ln w="9525">
            <a:solidFill>
              <a:srgbClr val="FA8410"/>
            </a:solidFill>
            <a:miter lim="800000"/>
            <a:headEnd/>
            <a:tailEnd/>
          </a:ln>
          <a:effectLst>
            <a:outerShdw blurRad="40000" dist="23000" dir="5400000" rotWithShape="0">
              <a:srgbClr val="000000">
                <a:alpha val="34998"/>
              </a:srgbClr>
            </a:outerShdw>
          </a:effectLst>
        </p:spPr>
        <p:txBody>
          <a:bodyPr wrap="square" anchor="ctr">
            <a:spAutoFit/>
          </a:bodyPr>
          <a:lstStyle/>
          <a:p>
            <a:pPr algn="ctr" eaLnBrk="1" hangingPunct="1">
              <a:defRPr/>
            </a:pPr>
            <a:endParaRPr lang="en-US" dirty="0">
              <a:solidFill>
                <a:schemeClr val="accent4"/>
              </a:solidFill>
              <a:latin typeface="+mn-lt"/>
              <a:ea typeface="+mn-ea"/>
            </a:endParaRPr>
          </a:p>
        </p:txBody>
      </p:sp>
      <p:sp>
        <p:nvSpPr>
          <p:cNvPr id="39" name="Rectangle 17"/>
          <p:cNvSpPr>
            <a:spLocks noChangeArrowheads="1"/>
          </p:cNvSpPr>
          <p:nvPr userDrawn="1"/>
        </p:nvSpPr>
        <p:spPr bwMode="auto">
          <a:xfrm>
            <a:off x="6626225" y="3007057"/>
            <a:ext cx="1398588" cy="830405"/>
          </a:xfrm>
          <a:prstGeom prst="rect">
            <a:avLst/>
          </a:prstGeom>
          <a:gradFill rotWithShape="1">
            <a:gsLst>
              <a:gs pos="0">
                <a:srgbClr val="FFAC6C"/>
              </a:gs>
              <a:gs pos="100000">
                <a:srgbClr val="FF8700"/>
              </a:gs>
            </a:gsLst>
            <a:lin ang="5400000"/>
          </a:gradFill>
          <a:ln w="9525">
            <a:solidFill>
              <a:srgbClr val="FA8410"/>
            </a:solidFill>
            <a:miter lim="800000"/>
            <a:headEnd/>
            <a:tailEnd/>
          </a:ln>
          <a:effectLst>
            <a:outerShdw blurRad="40000" dist="23000" dir="5400000" rotWithShape="0">
              <a:srgbClr val="000000">
                <a:alpha val="34998"/>
              </a:srgbClr>
            </a:outerShdw>
          </a:effectLst>
        </p:spPr>
        <p:txBody>
          <a:bodyPr wrap="square" anchor="ctr">
            <a:spAutoFit/>
          </a:bodyPr>
          <a:lstStyle/>
          <a:p>
            <a:pPr algn="ctr" eaLnBrk="1" hangingPunct="1">
              <a:defRPr/>
            </a:pPr>
            <a:endParaRPr lang="en-US" dirty="0">
              <a:solidFill>
                <a:srgbClr val="000000"/>
              </a:solidFill>
              <a:latin typeface="+mn-lt"/>
              <a:ea typeface="+mn-ea"/>
            </a:endParaRPr>
          </a:p>
        </p:txBody>
      </p:sp>
    </p:spTree>
    <p:extLst>
      <p:ext uri="{BB962C8B-B14F-4D97-AF65-F5344CB8AC3E}">
        <p14:creationId xmlns:p14="http://schemas.microsoft.com/office/powerpoint/2010/main" val="39484021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12" name="AutoShape 7"/>
          <p:cNvSpPr>
            <a:spLocks noChangeArrowheads="1"/>
          </p:cNvSpPr>
          <p:nvPr userDrawn="1"/>
        </p:nvSpPr>
        <p:spPr bwMode="auto">
          <a:xfrm>
            <a:off x="163164" y="782866"/>
            <a:ext cx="8801248" cy="479524"/>
          </a:xfrm>
          <a:prstGeom prst="roundRect">
            <a:avLst>
              <a:gd name="adj" fmla="val 16667"/>
            </a:avLst>
          </a:prstGeom>
          <a:solidFill>
            <a:schemeClr val="bg2"/>
          </a:solidFill>
          <a:ln>
            <a:headEnd/>
            <a:tailEnd/>
          </a:ln>
        </p:spPr>
        <p:style>
          <a:lnRef idx="0">
            <a:schemeClr val="accent6"/>
          </a:lnRef>
          <a:fillRef idx="3">
            <a:schemeClr val="accent6"/>
          </a:fillRef>
          <a:effectRef idx="3">
            <a:schemeClr val="accent6"/>
          </a:effectRef>
          <a:fontRef idx="minor">
            <a:schemeClr val="lt1"/>
          </a:fontRef>
        </p:style>
        <p:txBody>
          <a:bodyPr wrap="none" anchor="ctr">
            <a:spAutoFit/>
          </a:bodyPr>
          <a:lstStyle/>
          <a:p>
            <a:pPr algn="ctr" eaLnBrk="1" hangingPunct="1">
              <a:defRPr/>
            </a:pPr>
            <a:endParaRPr lang="en-US" dirty="0">
              <a:solidFill>
                <a:schemeClr val="bg1"/>
              </a:solidFill>
            </a:endParaRPr>
          </a:p>
        </p:txBody>
      </p:sp>
      <p:sp>
        <p:nvSpPr>
          <p:cNvPr id="13" name="AutoShape 8"/>
          <p:cNvSpPr>
            <a:spLocks noChangeArrowheads="1"/>
          </p:cNvSpPr>
          <p:nvPr userDrawn="1"/>
        </p:nvSpPr>
        <p:spPr bwMode="auto">
          <a:xfrm>
            <a:off x="476251" y="1481366"/>
            <a:ext cx="1493838" cy="479524"/>
          </a:xfrm>
          <a:prstGeom prst="roundRect">
            <a:avLst>
              <a:gd name="adj" fmla="val 16667"/>
            </a:avLst>
          </a:prstGeom>
          <a:solidFill>
            <a:srgbClr val="008080"/>
          </a:solidFill>
          <a:ln>
            <a:headEnd/>
            <a:tailEnd/>
          </a:ln>
        </p:spPr>
        <p:style>
          <a:lnRef idx="0">
            <a:schemeClr val="accent6"/>
          </a:lnRef>
          <a:fillRef idx="3">
            <a:schemeClr val="accent6"/>
          </a:fillRef>
          <a:effectRef idx="3">
            <a:schemeClr val="accent6"/>
          </a:effectRef>
          <a:fontRef idx="minor">
            <a:schemeClr val="lt1"/>
          </a:fontRef>
        </p:style>
        <p:txBody>
          <a:bodyPr wrap="square" anchor="ctr">
            <a:spAutoFit/>
          </a:bodyPr>
          <a:lstStyle/>
          <a:p>
            <a:pPr algn="ctr" eaLnBrk="1" hangingPunct="1">
              <a:defRPr/>
            </a:pPr>
            <a:endParaRPr lang="en-US" dirty="0">
              <a:solidFill>
                <a:schemeClr val="bg1"/>
              </a:solidFill>
            </a:endParaRPr>
          </a:p>
        </p:txBody>
      </p:sp>
      <p:sp>
        <p:nvSpPr>
          <p:cNvPr id="14" name="AutoShape 9"/>
          <p:cNvSpPr>
            <a:spLocks noChangeArrowheads="1"/>
          </p:cNvSpPr>
          <p:nvPr userDrawn="1"/>
        </p:nvSpPr>
        <p:spPr bwMode="auto">
          <a:xfrm>
            <a:off x="476250" y="2724379"/>
            <a:ext cx="1335088" cy="479524"/>
          </a:xfrm>
          <a:prstGeom prst="roundRect">
            <a:avLst>
              <a:gd name="adj" fmla="val 16667"/>
            </a:avLst>
          </a:prstGeom>
          <a:solidFill>
            <a:srgbClr val="008080"/>
          </a:solidFill>
          <a:ln>
            <a:headEnd/>
            <a:tailEnd/>
          </a:ln>
        </p:spPr>
        <p:style>
          <a:lnRef idx="0">
            <a:schemeClr val="accent6"/>
          </a:lnRef>
          <a:fillRef idx="3">
            <a:schemeClr val="accent6"/>
          </a:fillRef>
          <a:effectRef idx="3">
            <a:schemeClr val="accent6"/>
          </a:effectRef>
          <a:fontRef idx="minor">
            <a:schemeClr val="lt1"/>
          </a:fontRef>
        </p:style>
        <p:txBody>
          <a:bodyPr wrap="square" anchor="ctr">
            <a:spAutoFit/>
          </a:bodyPr>
          <a:lstStyle/>
          <a:p>
            <a:pPr algn="ctr" eaLnBrk="1" hangingPunct="1">
              <a:defRPr/>
            </a:pPr>
            <a:endParaRPr lang="en-US" dirty="0">
              <a:solidFill>
                <a:schemeClr val="bg1"/>
              </a:solidFill>
            </a:endParaRPr>
          </a:p>
        </p:txBody>
      </p:sp>
      <p:sp>
        <p:nvSpPr>
          <p:cNvPr id="15" name="AutoShape 10"/>
          <p:cNvSpPr>
            <a:spLocks noChangeArrowheads="1"/>
          </p:cNvSpPr>
          <p:nvPr userDrawn="1"/>
        </p:nvSpPr>
        <p:spPr bwMode="auto">
          <a:xfrm>
            <a:off x="476250" y="4059466"/>
            <a:ext cx="1335087" cy="479524"/>
          </a:xfrm>
          <a:prstGeom prst="roundRect">
            <a:avLst>
              <a:gd name="adj" fmla="val 16667"/>
            </a:avLst>
          </a:prstGeom>
          <a:solidFill>
            <a:srgbClr val="008080"/>
          </a:solidFill>
          <a:ln>
            <a:headEnd/>
            <a:tailEnd/>
          </a:ln>
        </p:spPr>
        <p:style>
          <a:lnRef idx="0">
            <a:schemeClr val="accent6"/>
          </a:lnRef>
          <a:fillRef idx="3">
            <a:schemeClr val="accent6"/>
          </a:fillRef>
          <a:effectRef idx="3">
            <a:schemeClr val="accent6"/>
          </a:effectRef>
          <a:fontRef idx="minor">
            <a:schemeClr val="lt1"/>
          </a:fontRef>
        </p:style>
        <p:txBody>
          <a:bodyPr wrap="square" anchor="ctr">
            <a:spAutoFit/>
          </a:bodyPr>
          <a:lstStyle/>
          <a:p>
            <a:pPr algn="ctr" eaLnBrk="1" hangingPunct="1">
              <a:defRPr/>
            </a:pPr>
            <a:endParaRPr lang="en-US" dirty="0">
              <a:solidFill>
                <a:schemeClr val="bg1"/>
              </a:solidFill>
            </a:endParaRPr>
          </a:p>
        </p:txBody>
      </p:sp>
      <p:sp>
        <p:nvSpPr>
          <p:cNvPr id="17" name="Content Placeholder 16"/>
          <p:cNvSpPr>
            <a:spLocks noGrp="1"/>
          </p:cNvSpPr>
          <p:nvPr>
            <p:ph sz="quarter" idx="10"/>
          </p:nvPr>
        </p:nvSpPr>
        <p:spPr>
          <a:xfrm>
            <a:off x="2484438" y="1481138"/>
            <a:ext cx="1439862" cy="57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8"/>
          <p:cNvSpPr>
            <a:spLocks noGrp="1"/>
          </p:cNvSpPr>
          <p:nvPr>
            <p:ph sz="quarter" idx="11"/>
          </p:nvPr>
        </p:nvSpPr>
        <p:spPr>
          <a:xfrm>
            <a:off x="4067175" y="1481138"/>
            <a:ext cx="936625" cy="479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20"/>
          <p:cNvSpPr>
            <a:spLocks noGrp="1"/>
          </p:cNvSpPr>
          <p:nvPr>
            <p:ph sz="quarter" idx="12"/>
          </p:nvPr>
        </p:nvSpPr>
        <p:spPr>
          <a:xfrm>
            <a:off x="5219700" y="1481138"/>
            <a:ext cx="1008063" cy="479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22"/>
          <p:cNvSpPr>
            <a:spLocks noGrp="1"/>
          </p:cNvSpPr>
          <p:nvPr>
            <p:ph sz="quarter" idx="13"/>
          </p:nvPr>
        </p:nvSpPr>
        <p:spPr>
          <a:xfrm>
            <a:off x="6443663" y="1481138"/>
            <a:ext cx="720725" cy="57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24"/>
          <p:cNvSpPr>
            <a:spLocks noGrp="1"/>
          </p:cNvSpPr>
          <p:nvPr>
            <p:ph sz="quarter" idx="14"/>
          </p:nvPr>
        </p:nvSpPr>
        <p:spPr>
          <a:xfrm>
            <a:off x="2484438" y="2205038"/>
            <a:ext cx="1366837" cy="519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6"/>
          <p:cNvSpPr>
            <a:spLocks noGrp="1"/>
          </p:cNvSpPr>
          <p:nvPr>
            <p:ph sz="quarter" idx="15"/>
          </p:nvPr>
        </p:nvSpPr>
        <p:spPr>
          <a:xfrm>
            <a:off x="4067175" y="2205038"/>
            <a:ext cx="936625" cy="519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Content Placeholder 28"/>
          <p:cNvSpPr>
            <a:spLocks noGrp="1"/>
          </p:cNvSpPr>
          <p:nvPr>
            <p:ph sz="quarter" idx="16"/>
          </p:nvPr>
        </p:nvSpPr>
        <p:spPr>
          <a:xfrm>
            <a:off x="5219700" y="2205038"/>
            <a:ext cx="720725" cy="519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Content Placeholder 30"/>
          <p:cNvSpPr>
            <a:spLocks noGrp="1"/>
          </p:cNvSpPr>
          <p:nvPr>
            <p:ph sz="quarter" idx="17"/>
          </p:nvPr>
        </p:nvSpPr>
        <p:spPr>
          <a:xfrm>
            <a:off x="6227763" y="2205038"/>
            <a:ext cx="647700" cy="519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Content Placeholder 32"/>
          <p:cNvSpPr>
            <a:spLocks noGrp="1"/>
          </p:cNvSpPr>
          <p:nvPr>
            <p:ph sz="quarter" idx="18"/>
          </p:nvPr>
        </p:nvSpPr>
        <p:spPr>
          <a:xfrm>
            <a:off x="7164388" y="2205038"/>
            <a:ext cx="647700" cy="719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Content Placeholder 34"/>
          <p:cNvSpPr>
            <a:spLocks noGrp="1"/>
          </p:cNvSpPr>
          <p:nvPr>
            <p:ph sz="quarter" idx="19"/>
          </p:nvPr>
        </p:nvSpPr>
        <p:spPr>
          <a:xfrm>
            <a:off x="7451725" y="1481138"/>
            <a:ext cx="865188" cy="57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7" name="Content Placeholder 36"/>
          <p:cNvSpPr>
            <a:spLocks noGrp="1"/>
          </p:cNvSpPr>
          <p:nvPr>
            <p:ph sz="quarter" idx="20"/>
          </p:nvPr>
        </p:nvSpPr>
        <p:spPr>
          <a:xfrm>
            <a:off x="2484438" y="2924175"/>
            <a:ext cx="1223962" cy="433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9" name="Content Placeholder 38"/>
          <p:cNvSpPr>
            <a:spLocks noGrp="1"/>
          </p:cNvSpPr>
          <p:nvPr>
            <p:ph sz="quarter" idx="21"/>
          </p:nvPr>
        </p:nvSpPr>
        <p:spPr>
          <a:xfrm>
            <a:off x="3971925" y="2924175"/>
            <a:ext cx="815975" cy="576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1" name="Content Placeholder 40"/>
          <p:cNvSpPr>
            <a:spLocks noGrp="1"/>
          </p:cNvSpPr>
          <p:nvPr>
            <p:ph sz="quarter" idx="22"/>
          </p:nvPr>
        </p:nvSpPr>
        <p:spPr>
          <a:xfrm>
            <a:off x="5124450" y="2924175"/>
            <a:ext cx="1319213"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3" name="Content Placeholder 42"/>
          <p:cNvSpPr>
            <a:spLocks noGrp="1"/>
          </p:cNvSpPr>
          <p:nvPr>
            <p:ph sz="quarter" idx="23"/>
          </p:nvPr>
        </p:nvSpPr>
        <p:spPr>
          <a:xfrm>
            <a:off x="6804025" y="2924175"/>
            <a:ext cx="1152525" cy="93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5" name="Content Placeholder 44"/>
          <p:cNvSpPr>
            <a:spLocks noGrp="1"/>
          </p:cNvSpPr>
          <p:nvPr>
            <p:ph sz="quarter" idx="24"/>
          </p:nvPr>
        </p:nvSpPr>
        <p:spPr>
          <a:xfrm>
            <a:off x="2555875" y="3644900"/>
            <a:ext cx="1295400" cy="414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7" name="Content Placeholder 46"/>
          <p:cNvSpPr>
            <a:spLocks noGrp="1"/>
          </p:cNvSpPr>
          <p:nvPr>
            <p:ph sz="quarter" idx="25"/>
          </p:nvPr>
        </p:nvSpPr>
        <p:spPr>
          <a:xfrm>
            <a:off x="4284663" y="3716338"/>
            <a:ext cx="839787"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252292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0"/>
          </p:nvPr>
        </p:nvSpPr>
        <p:spPr>
          <a:xfrm>
            <a:off x="684213" y="1628775"/>
            <a:ext cx="1439862" cy="107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1"/>
          </p:nvPr>
        </p:nvSpPr>
        <p:spPr>
          <a:xfrm>
            <a:off x="2339975" y="1557338"/>
            <a:ext cx="1511300" cy="1150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2"/>
          </p:nvPr>
        </p:nvSpPr>
        <p:spPr>
          <a:xfrm>
            <a:off x="4140200" y="1628775"/>
            <a:ext cx="936625" cy="86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p:cNvSpPr>
            <a:spLocks noGrp="1"/>
          </p:cNvSpPr>
          <p:nvPr>
            <p:ph sz="quarter" idx="13"/>
          </p:nvPr>
        </p:nvSpPr>
        <p:spPr>
          <a:xfrm>
            <a:off x="5364163" y="1628775"/>
            <a:ext cx="1152525" cy="792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4"/>
          <p:cNvSpPr>
            <a:spLocks noGrp="1"/>
          </p:cNvSpPr>
          <p:nvPr>
            <p:ph sz="quarter" idx="14"/>
          </p:nvPr>
        </p:nvSpPr>
        <p:spPr>
          <a:xfrm>
            <a:off x="6875463" y="1628775"/>
            <a:ext cx="936625" cy="576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p:cNvSpPr>
            <a:spLocks noGrp="1"/>
          </p:cNvSpPr>
          <p:nvPr>
            <p:ph sz="quarter" idx="15"/>
          </p:nvPr>
        </p:nvSpPr>
        <p:spPr>
          <a:xfrm>
            <a:off x="1187450" y="2852738"/>
            <a:ext cx="1871663" cy="86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582748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0"/>
          </p:nvPr>
        </p:nvSpPr>
        <p:spPr>
          <a:xfrm>
            <a:off x="684213" y="1628775"/>
            <a:ext cx="1871662" cy="792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1"/>
          </p:nvPr>
        </p:nvSpPr>
        <p:spPr>
          <a:xfrm>
            <a:off x="2771775" y="1557338"/>
            <a:ext cx="1008063" cy="719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2"/>
          </p:nvPr>
        </p:nvSpPr>
        <p:spPr>
          <a:xfrm>
            <a:off x="4140200" y="1484313"/>
            <a:ext cx="1008063"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p:cNvSpPr>
            <a:spLocks noGrp="1"/>
          </p:cNvSpPr>
          <p:nvPr>
            <p:ph sz="quarter" idx="13"/>
          </p:nvPr>
        </p:nvSpPr>
        <p:spPr>
          <a:xfrm>
            <a:off x="5364163" y="1557338"/>
            <a:ext cx="1295400" cy="719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4"/>
          <p:cNvSpPr>
            <a:spLocks noGrp="1"/>
          </p:cNvSpPr>
          <p:nvPr>
            <p:ph sz="quarter" idx="14"/>
          </p:nvPr>
        </p:nvSpPr>
        <p:spPr>
          <a:xfrm>
            <a:off x="7019925" y="1628775"/>
            <a:ext cx="1081088" cy="576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p:cNvSpPr>
            <a:spLocks noGrp="1"/>
          </p:cNvSpPr>
          <p:nvPr>
            <p:ph sz="quarter" idx="15"/>
          </p:nvPr>
        </p:nvSpPr>
        <p:spPr>
          <a:xfrm>
            <a:off x="971550" y="2565400"/>
            <a:ext cx="2016125" cy="1150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8"/>
          <p:cNvSpPr>
            <a:spLocks noGrp="1"/>
          </p:cNvSpPr>
          <p:nvPr>
            <p:ph sz="quarter" idx="16"/>
          </p:nvPr>
        </p:nvSpPr>
        <p:spPr>
          <a:xfrm>
            <a:off x="3132138" y="2708275"/>
            <a:ext cx="1152525" cy="865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20"/>
          <p:cNvSpPr>
            <a:spLocks noGrp="1"/>
          </p:cNvSpPr>
          <p:nvPr>
            <p:ph sz="quarter" idx="17"/>
          </p:nvPr>
        </p:nvSpPr>
        <p:spPr>
          <a:xfrm>
            <a:off x="4643438" y="2708275"/>
            <a:ext cx="936625" cy="649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22"/>
          <p:cNvSpPr>
            <a:spLocks noGrp="1"/>
          </p:cNvSpPr>
          <p:nvPr>
            <p:ph sz="quarter" idx="18"/>
          </p:nvPr>
        </p:nvSpPr>
        <p:spPr>
          <a:xfrm>
            <a:off x="971550" y="4365625"/>
            <a:ext cx="1584325" cy="86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846081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0"/>
          </p:nvPr>
        </p:nvSpPr>
        <p:spPr>
          <a:xfrm>
            <a:off x="971550" y="1700213"/>
            <a:ext cx="2087563" cy="6492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1"/>
          </p:nvPr>
        </p:nvSpPr>
        <p:spPr>
          <a:xfrm>
            <a:off x="3419475" y="1700213"/>
            <a:ext cx="1657350" cy="576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2"/>
          </p:nvPr>
        </p:nvSpPr>
        <p:spPr>
          <a:xfrm>
            <a:off x="5292725" y="1700213"/>
            <a:ext cx="1295400"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p:cNvSpPr>
            <a:spLocks noGrp="1"/>
          </p:cNvSpPr>
          <p:nvPr>
            <p:ph sz="quarter" idx="13"/>
          </p:nvPr>
        </p:nvSpPr>
        <p:spPr>
          <a:xfrm>
            <a:off x="6875463" y="1700213"/>
            <a:ext cx="1584325" cy="649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4"/>
          <p:cNvSpPr>
            <a:spLocks noGrp="1"/>
          </p:cNvSpPr>
          <p:nvPr>
            <p:ph sz="quarter" idx="14"/>
          </p:nvPr>
        </p:nvSpPr>
        <p:spPr>
          <a:xfrm>
            <a:off x="971550" y="2565400"/>
            <a:ext cx="2087563" cy="9350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Content Placeholder 2"/>
          <p:cNvSpPr>
            <a:spLocks noGrp="1"/>
          </p:cNvSpPr>
          <p:nvPr>
            <p:ph sz="quarter" idx="15"/>
          </p:nvPr>
        </p:nvSpPr>
        <p:spPr>
          <a:xfrm>
            <a:off x="2700338" y="4005263"/>
            <a:ext cx="1943100" cy="43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034026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900113" y="765175"/>
            <a:ext cx="2224087" cy="719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p:cNvSpPr>
            <a:spLocks noGrp="1"/>
          </p:cNvSpPr>
          <p:nvPr>
            <p:ph sz="quarter" idx="14"/>
          </p:nvPr>
        </p:nvSpPr>
        <p:spPr>
          <a:xfrm>
            <a:off x="3419475" y="765175"/>
            <a:ext cx="1439863" cy="576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p:cNvSpPr>
            <a:spLocks noGrp="1"/>
          </p:cNvSpPr>
          <p:nvPr>
            <p:ph sz="quarter" idx="15"/>
          </p:nvPr>
        </p:nvSpPr>
        <p:spPr>
          <a:xfrm>
            <a:off x="5076825" y="765175"/>
            <a:ext cx="1655763" cy="576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p:cNvSpPr>
            <a:spLocks noGrp="1"/>
          </p:cNvSpPr>
          <p:nvPr>
            <p:ph sz="quarter" idx="16"/>
          </p:nvPr>
        </p:nvSpPr>
        <p:spPr>
          <a:xfrm>
            <a:off x="971550" y="1773238"/>
            <a:ext cx="2152650" cy="792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7"/>
          </p:nvPr>
        </p:nvSpPr>
        <p:spPr>
          <a:xfrm>
            <a:off x="3635375" y="1844675"/>
            <a:ext cx="1441450"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itle 14"/>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quarter" idx="18"/>
          </p:nvPr>
        </p:nvSpPr>
        <p:spPr>
          <a:xfrm>
            <a:off x="6372225" y="1844675"/>
            <a:ext cx="1439863" cy="504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839972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33E7C175-8BB7-1A4E-A7D5-3D1961474284}" type="slidenum">
              <a:rPr lang="en-US" altLang="en-US"/>
              <a:pPr/>
              <a:t>‹#›</a:t>
            </a:fld>
            <a:endParaRPr lang="en-US" altLang="en-US"/>
          </a:p>
        </p:txBody>
      </p:sp>
    </p:spTree>
    <p:extLst>
      <p:ext uri="{BB962C8B-B14F-4D97-AF65-F5344CB8AC3E}">
        <p14:creationId xmlns:p14="http://schemas.microsoft.com/office/powerpoint/2010/main" val="23021483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A220C463-B19C-3B4C-825D-A8B49A47A03A}" type="slidenum">
              <a:rPr lang="en-US" altLang="en-US"/>
              <a:pPr/>
              <a:t>‹#›</a:t>
            </a:fld>
            <a:endParaRPr lang="en-US" altLang="en-US"/>
          </a:p>
        </p:txBody>
      </p:sp>
    </p:spTree>
    <p:extLst>
      <p:ext uri="{BB962C8B-B14F-4D97-AF65-F5344CB8AC3E}">
        <p14:creationId xmlns:p14="http://schemas.microsoft.com/office/powerpoint/2010/main" val="1398454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175D0776-6577-4952-B60A-7D41D13B64B2}" type="datetime1">
              <a:rPr lang="en-US" altLang="en-US"/>
              <a:pPr>
                <a:defRPr/>
              </a:pPr>
              <a:t>8/1/2018</a:t>
            </a:fld>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77BE846-6E32-4B10-A6BC-E6EB2E0267AE}" type="slidenum">
              <a:rPr lang="en-US" altLang="en-US"/>
              <a:pPr>
                <a:defRPr/>
              </a:pPr>
              <a:t>‹#›</a:t>
            </a:fld>
            <a:endParaRPr lang="en-US" altLang="en-US" dirty="0"/>
          </a:p>
        </p:txBody>
      </p:sp>
    </p:spTree>
    <p:extLst>
      <p:ext uri="{BB962C8B-B14F-4D97-AF65-F5344CB8AC3E}">
        <p14:creationId xmlns:p14="http://schemas.microsoft.com/office/powerpoint/2010/main" val="17420806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CB71294C-0506-5C40-BCCD-6710B2B1ECB2}" type="slidenum">
              <a:rPr lang="en-US" altLang="en-US"/>
              <a:pPr/>
              <a:t>‹#›</a:t>
            </a:fld>
            <a:endParaRPr lang="en-US" altLang="en-US"/>
          </a:p>
        </p:txBody>
      </p:sp>
    </p:spTree>
    <p:extLst>
      <p:ext uri="{BB962C8B-B14F-4D97-AF65-F5344CB8AC3E}">
        <p14:creationId xmlns:p14="http://schemas.microsoft.com/office/powerpoint/2010/main" val="32018845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lt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3DF5955B-2598-B747-96F1-0AAFDFA5101B}" type="slidenum">
              <a:rPr lang="en-US" altLang="en-US"/>
              <a:pPr/>
              <a:t>‹#›</a:t>
            </a:fld>
            <a:endParaRPr lang="en-US" altLang="en-US"/>
          </a:p>
        </p:txBody>
      </p:sp>
    </p:spTree>
    <p:extLst>
      <p:ext uri="{BB962C8B-B14F-4D97-AF65-F5344CB8AC3E}">
        <p14:creationId xmlns:p14="http://schemas.microsoft.com/office/powerpoint/2010/main" val="5800005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D4FDD4B8-9830-49B7-B845-305DEFB0313D}" type="datetime1">
              <a:rPr lang="en-US" altLang="en-US"/>
              <a:pPr>
                <a:defRPr/>
              </a:pPr>
              <a:t>8/1/2018</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ADA50C3-B5BB-4843-96BF-C4408232378F}" type="slidenum">
              <a:rPr lang="en-US" altLang="en-US"/>
              <a:pPr>
                <a:defRPr/>
              </a:pPr>
              <a:t>‹#›</a:t>
            </a:fld>
            <a:endParaRPr lang="en-US" altLang="en-US"/>
          </a:p>
        </p:txBody>
      </p:sp>
    </p:spTree>
    <p:extLst>
      <p:ext uri="{BB962C8B-B14F-4D97-AF65-F5344CB8AC3E}">
        <p14:creationId xmlns:p14="http://schemas.microsoft.com/office/powerpoint/2010/main" val="40103815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3276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fld id="{B1A3132D-C1FA-4E78-86DC-2CC0ECD88CC1}" type="datetime1">
              <a:rPr lang="en-US" altLang="en-US"/>
              <a:pPr>
                <a:defRPr/>
              </a:pPr>
              <a:t>8/1/2018</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F0766AA-ECD7-4746-BAD9-2E45A2A2CC3A}" type="slidenum">
              <a:rPr lang="en-US" altLang="en-US"/>
              <a:pPr>
                <a:defRPr/>
              </a:pPr>
              <a:t>‹#›</a:t>
            </a:fld>
            <a:endParaRPr lang="en-US" altLang="en-US"/>
          </a:p>
        </p:txBody>
      </p:sp>
      <p:sp>
        <p:nvSpPr>
          <p:cNvPr id="8" name="Content Placeholder 7">
            <a:extLst>
              <a:ext uri="{FF2B5EF4-FFF2-40B4-BE49-F238E27FC236}">
                <a16:creationId xmlns:a16="http://schemas.microsoft.com/office/drawing/2014/main" id="{2ED57BF5-E070-4B83-9248-901FE4F8F37F}"/>
              </a:ext>
            </a:extLst>
          </p:cNvPr>
          <p:cNvSpPr>
            <a:spLocks noGrp="1"/>
          </p:cNvSpPr>
          <p:nvPr>
            <p:ph sz="quarter" idx="13"/>
          </p:nvPr>
        </p:nvSpPr>
        <p:spPr>
          <a:xfrm>
            <a:off x="457200" y="5029200"/>
            <a:ext cx="8229600" cy="76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a:extLst>
              <a:ext uri="{FF2B5EF4-FFF2-40B4-BE49-F238E27FC236}">
                <a16:creationId xmlns:a16="http://schemas.microsoft.com/office/drawing/2014/main" id="{54684854-96ED-4167-BA27-F69D8654BC35}"/>
              </a:ext>
            </a:extLst>
          </p:cNvPr>
          <p:cNvSpPr>
            <a:spLocks noGrp="1"/>
          </p:cNvSpPr>
          <p:nvPr>
            <p:ph sz="quarter" idx="14"/>
          </p:nvPr>
        </p:nvSpPr>
        <p:spPr>
          <a:xfrm>
            <a:off x="457200" y="5943600"/>
            <a:ext cx="8229600" cy="301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able Placeholder 9">
            <a:extLst>
              <a:ext uri="{FF2B5EF4-FFF2-40B4-BE49-F238E27FC236}">
                <a16:creationId xmlns:a16="http://schemas.microsoft.com/office/drawing/2014/main" id="{13439893-3A20-4C45-9C33-394B2805F87E}"/>
              </a:ext>
            </a:extLst>
          </p:cNvPr>
          <p:cNvSpPr>
            <a:spLocks noGrp="1"/>
          </p:cNvSpPr>
          <p:nvPr>
            <p:ph type="tbl" sz="quarter" idx="15"/>
          </p:nvPr>
        </p:nvSpPr>
        <p:spPr>
          <a:xfrm>
            <a:off x="5715000" y="4495800"/>
            <a:ext cx="1447800" cy="682625"/>
          </a:xfrm>
        </p:spPr>
        <p:txBody>
          <a:bodyPr/>
          <a:lstStyle/>
          <a:p>
            <a:endParaRPr lang="en-US"/>
          </a:p>
        </p:txBody>
      </p:sp>
      <p:sp>
        <p:nvSpPr>
          <p:cNvPr id="12" name="Content Placeholder 11">
            <a:extLst>
              <a:ext uri="{FF2B5EF4-FFF2-40B4-BE49-F238E27FC236}">
                <a16:creationId xmlns:a16="http://schemas.microsoft.com/office/drawing/2014/main" id="{D68E7998-56D0-424B-ACDB-50BBB560DC49}"/>
              </a:ext>
            </a:extLst>
          </p:cNvPr>
          <p:cNvSpPr>
            <a:spLocks noGrp="1"/>
          </p:cNvSpPr>
          <p:nvPr>
            <p:ph sz="quarter" idx="16"/>
          </p:nvPr>
        </p:nvSpPr>
        <p:spPr>
          <a:xfrm>
            <a:off x="7162800" y="3048000"/>
            <a:ext cx="990600" cy="990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E285BEA7-518A-4A3A-A369-21C3FE6ADF18}"/>
              </a:ext>
            </a:extLst>
          </p:cNvPr>
          <p:cNvSpPr>
            <a:spLocks noGrp="1"/>
          </p:cNvSpPr>
          <p:nvPr>
            <p:ph sz="quarter" idx="17"/>
          </p:nvPr>
        </p:nvSpPr>
        <p:spPr>
          <a:xfrm>
            <a:off x="838200" y="3048000"/>
            <a:ext cx="13716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4BCB2298-080E-44A7-90F7-B5BAD6976C91}"/>
              </a:ext>
            </a:extLst>
          </p:cNvPr>
          <p:cNvSpPr>
            <a:spLocks noGrp="1"/>
          </p:cNvSpPr>
          <p:nvPr>
            <p:ph sz="quarter" idx="18"/>
          </p:nvPr>
        </p:nvSpPr>
        <p:spPr>
          <a:xfrm>
            <a:off x="6553200" y="2590800"/>
            <a:ext cx="838200" cy="1371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45812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21F59AD-B395-4433-8D05-0AFBA972709B}" type="datetime1">
              <a:rPr lang="en-US" altLang="en-US"/>
              <a:pPr>
                <a:defRPr/>
              </a:pPr>
              <a:t>8/1/2018</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F505B1C-281A-45DF-9657-C0380BBE6986}" type="slidenum">
              <a:rPr lang="en-US" altLang="en-US"/>
              <a:pPr>
                <a:defRPr/>
              </a:pPr>
              <a:t>‹#›</a:t>
            </a:fld>
            <a:endParaRPr lang="en-US" altLang="en-US"/>
          </a:p>
        </p:txBody>
      </p:sp>
    </p:spTree>
    <p:extLst>
      <p:ext uri="{BB962C8B-B14F-4D97-AF65-F5344CB8AC3E}">
        <p14:creationId xmlns:p14="http://schemas.microsoft.com/office/powerpoint/2010/main" val="22795560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B59787DE-11E6-4BF4-905D-D81D8299BAEE}" type="datetime1">
              <a:rPr lang="en-US" altLang="en-US"/>
              <a:pPr>
                <a:defRPr/>
              </a:pPr>
              <a:t>8/1/2018</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BED5F5B-138F-4BB3-B246-3DB9FD477B54}" type="slidenum">
              <a:rPr lang="en-US" altLang="en-US"/>
              <a:pPr>
                <a:defRPr/>
              </a:pPr>
              <a:t>‹#›</a:t>
            </a:fld>
            <a:endParaRPr lang="en-US" altLang="en-US"/>
          </a:p>
        </p:txBody>
      </p:sp>
    </p:spTree>
    <p:extLst>
      <p:ext uri="{BB962C8B-B14F-4D97-AF65-F5344CB8AC3E}">
        <p14:creationId xmlns:p14="http://schemas.microsoft.com/office/powerpoint/2010/main" val="509110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175D0776-6577-4952-B60A-7D41D13B64B2}" type="datetime1">
              <a:rPr lang="en-US" altLang="en-US"/>
              <a:pPr>
                <a:defRPr/>
              </a:pPr>
              <a:t>8/1/2018</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277BE846-6E32-4B10-A6BC-E6EB2E0267AE}" type="slidenum">
              <a:rPr lang="en-US" altLang="en-US"/>
              <a:pPr>
                <a:defRPr/>
              </a:pPr>
              <a:t>‹#›</a:t>
            </a:fld>
            <a:endParaRPr lang="en-US" altLang="en-US"/>
          </a:p>
        </p:txBody>
      </p:sp>
    </p:spTree>
    <p:extLst>
      <p:ext uri="{BB962C8B-B14F-4D97-AF65-F5344CB8AC3E}">
        <p14:creationId xmlns:p14="http://schemas.microsoft.com/office/powerpoint/2010/main" val="2784141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998E3CF6-FB54-4307-B0F2-2C76C05190BD}" type="datetime1">
              <a:rPr lang="en-US" altLang="en-US"/>
              <a:pPr>
                <a:defRPr/>
              </a:pPr>
              <a:t>8/1/2018</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B7423F98-67E4-4CA9-A72D-C677DC468E21}" type="slidenum">
              <a:rPr lang="en-US" altLang="en-US"/>
              <a:pPr>
                <a:defRPr/>
              </a:pPr>
              <a:t>‹#›</a:t>
            </a:fld>
            <a:endParaRPr lang="en-US" altLang="en-US"/>
          </a:p>
        </p:txBody>
      </p:sp>
    </p:spTree>
    <p:extLst>
      <p:ext uri="{BB962C8B-B14F-4D97-AF65-F5344CB8AC3E}">
        <p14:creationId xmlns:p14="http://schemas.microsoft.com/office/powerpoint/2010/main" val="6831722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BD63ADB-8A67-4925-A920-852018850E8B}" type="datetime1">
              <a:rPr lang="en-US" altLang="en-US"/>
              <a:pPr>
                <a:defRPr/>
              </a:pPr>
              <a:t>8/1/2018</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6EDC9897-B333-4A9B-9F76-280A5818ED91}" type="slidenum">
              <a:rPr lang="en-US" altLang="en-US"/>
              <a:pPr>
                <a:defRPr/>
              </a:pPr>
              <a:t>‹#›</a:t>
            </a:fld>
            <a:endParaRPr lang="en-US" altLang="en-US"/>
          </a:p>
        </p:txBody>
      </p:sp>
    </p:spTree>
    <p:extLst>
      <p:ext uri="{BB962C8B-B14F-4D97-AF65-F5344CB8AC3E}">
        <p14:creationId xmlns:p14="http://schemas.microsoft.com/office/powerpoint/2010/main" val="38413782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7EB39F3-A4EF-4046-B492-18C6180CA264}" type="datetime1">
              <a:rPr lang="en-US" altLang="en-US"/>
              <a:pPr>
                <a:defRPr/>
              </a:pPr>
              <a:t>8/1/2018</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D57710D-F8D0-40B7-913B-657F66C259E9}" type="slidenum">
              <a:rPr lang="en-US" altLang="en-US"/>
              <a:pPr>
                <a:defRPr/>
              </a:pPr>
              <a:t>‹#›</a:t>
            </a:fld>
            <a:endParaRPr lang="en-US" altLang="en-US"/>
          </a:p>
        </p:txBody>
      </p:sp>
    </p:spTree>
    <p:extLst>
      <p:ext uri="{BB962C8B-B14F-4D97-AF65-F5344CB8AC3E}">
        <p14:creationId xmlns:p14="http://schemas.microsoft.com/office/powerpoint/2010/main" val="893654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998E3CF6-FB54-4307-B0F2-2C76C05190BD}" type="datetime1">
              <a:rPr lang="en-US" altLang="en-US"/>
              <a:pPr>
                <a:defRPr/>
              </a:pPr>
              <a:t>8/1/2018</a:t>
            </a:fld>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B7423F98-67E4-4CA9-A72D-C677DC468E21}" type="slidenum">
              <a:rPr lang="en-US" altLang="en-US"/>
              <a:pPr>
                <a:defRPr/>
              </a:pPr>
              <a:t>‹#›</a:t>
            </a:fld>
            <a:endParaRPr lang="en-US" altLang="en-US" dirty="0"/>
          </a:p>
        </p:txBody>
      </p:sp>
    </p:spTree>
    <p:extLst>
      <p:ext uri="{BB962C8B-B14F-4D97-AF65-F5344CB8AC3E}">
        <p14:creationId xmlns:p14="http://schemas.microsoft.com/office/powerpoint/2010/main" val="29828116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55C9C2D-D011-4693-8AAE-979508B693DB}" type="datetime1">
              <a:rPr lang="en-US" altLang="en-US"/>
              <a:pPr>
                <a:defRPr/>
              </a:pPr>
              <a:t>8/1/2018</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4E7D506-75AA-404A-A64F-4D93EA3CDD37}" type="slidenum">
              <a:rPr lang="en-US" altLang="en-US"/>
              <a:pPr>
                <a:defRPr/>
              </a:pPr>
              <a:t>‹#›</a:t>
            </a:fld>
            <a:endParaRPr lang="en-US" altLang="en-US"/>
          </a:p>
        </p:txBody>
      </p:sp>
    </p:spTree>
    <p:extLst>
      <p:ext uri="{BB962C8B-B14F-4D97-AF65-F5344CB8AC3E}">
        <p14:creationId xmlns:p14="http://schemas.microsoft.com/office/powerpoint/2010/main" val="21912242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6C21D47-27FC-45E9-9EAC-7536D61ECFBD}" type="datetime1">
              <a:rPr lang="en-US" altLang="en-US"/>
              <a:pPr>
                <a:defRPr/>
              </a:pPr>
              <a:t>8/1/2018</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A64B0C9-C23C-4B77-997F-717CC74BB797}" type="slidenum">
              <a:rPr lang="en-US" altLang="en-US"/>
              <a:pPr>
                <a:defRPr/>
              </a:pPr>
              <a:t>‹#›</a:t>
            </a:fld>
            <a:endParaRPr lang="en-US" altLang="en-US"/>
          </a:p>
        </p:txBody>
      </p:sp>
    </p:spTree>
    <p:extLst>
      <p:ext uri="{BB962C8B-B14F-4D97-AF65-F5344CB8AC3E}">
        <p14:creationId xmlns:p14="http://schemas.microsoft.com/office/powerpoint/2010/main" val="16361700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CE20B87-4270-49EA-8871-F9614F501E6D}" type="datetime1">
              <a:rPr lang="en-US" altLang="en-US"/>
              <a:pPr>
                <a:defRPr/>
              </a:pPr>
              <a:t>8/1/2018</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1912057-0921-4853-9B3C-F1B53DE7C9A9}" type="slidenum">
              <a:rPr lang="en-US" altLang="en-US"/>
              <a:pPr>
                <a:defRPr/>
              </a:pPr>
              <a:t>‹#›</a:t>
            </a:fld>
            <a:endParaRPr lang="en-US" altLang="en-US"/>
          </a:p>
        </p:txBody>
      </p:sp>
    </p:spTree>
    <p:extLst>
      <p:ext uri="{BB962C8B-B14F-4D97-AF65-F5344CB8AC3E}">
        <p14:creationId xmlns:p14="http://schemas.microsoft.com/office/powerpoint/2010/main" val="3507598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BD63ADB-8A67-4925-A920-852018850E8B}" type="datetime1">
              <a:rPr lang="en-US" altLang="en-US"/>
              <a:pPr>
                <a:defRPr/>
              </a:pPr>
              <a:t>8/1/2018</a:t>
            </a:fld>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6EDC9897-B333-4A9B-9F76-280A5818ED91}" type="slidenum">
              <a:rPr lang="en-US" altLang="en-US"/>
              <a:pPr>
                <a:defRPr/>
              </a:pPr>
              <a:t>‹#›</a:t>
            </a:fld>
            <a:endParaRPr lang="en-US" altLang="en-US" dirty="0"/>
          </a:p>
        </p:txBody>
      </p:sp>
    </p:spTree>
    <p:extLst>
      <p:ext uri="{BB962C8B-B14F-4D97-AF65-F5344CB8AC3E}">
        <p14:creationId xmlns:p14="http://schemas.microsoft.com/office/powerpoint/2010/main" val="594573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7EB39F3-A4EF-4046-B492-18C6180CA264}" type="datetime1">
              <a:rPr lang="en-US" altLang="en-US"/>
              <a:pPr>
                <a:defRPr/>
              </a:pPr>
              <a:t>8/1/2018</a:t>
            </a:fld>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D57710D-F8D0-40B7-913B-657F66C259E9}" type="slidenum">
              <a:rPr lang="en-US" altLang="en-US"/>
              <a:pPr>
                <a:defRPr/>
              </a:pPr>
              <a:t>‹#›</a:t>
            </a:fld>
            <a:endParaRPr lang="en-US" altLang="en-US" dirty="0"/>
          </a:p>
        </p:txBody>
      </p:sp>
    </p:spTree>
    <p:extLst>
      <p:ext uri="{BB962C8B-B14F-4D97-AF65-F5344CB8AC3E}">
        <p14:creationId xmlns:p14="http://schemas.microsoft.com/office/powerpoint/2010/main" val="508402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55C9C2D-D011-4693-8AAE-979508B693DB}" type="datetime1">
              <a:rPr lang="en-US" altLang="en-US"/>
              <a:pPr>
                <a:defRPr/>
              </a:pPr>
              <a:t>8/1/2018</a:t>
            </a:fld>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4E7D506-75AA-404A-A64F-4D93EA3CDD37}" type="slidenum">
              <a:rPr lang="en-US" altLang="en-US"/>
              <a:pPr>
                <a:defRPr/>
              </a:pPr>
              <a:t>‹#›</a:t>
            </a:fld>
            <a:endParaRPr lang="en-US" altLang="en-US" dirty="0"/>
          </a:p>
        </p:txBody>
      </p:sp>
    </p:spTree>
    <p:extLst>
      <p:ext uri="{BB962C8B-B14F-4D97-AF65-F5344CB8AC3E}">
        <p14:creationId xmlns:p14="http://schemas.microsoft.com/office/powerpoint/2010/main" val="1651196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fld id="{72FEBF0C-67C2-43C0-972A-14EA230DACA4}" type="datetime1">
              <a:rPr lang="en-US" altLang="en-US"/>
              <a:pPr>
                <a:defRPr/>
              </a:pPr>
              <a:t>8/1/2018</a:t>
            </a:fld>
            <a:endParaRPr lang="en-US" alt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lt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D80EF9BD-A916-48A9-9A82-B46B6431C999}" type="slidenum">
              <a:rPr lang="en-US" altLang="en-US"/>
              <a:pPr>
                <a:defRPr/>
              </a:pPr>
              <a:t>‹#›</a:t>
            </a:fld>
            <a:endParaRPr lang="en-US" altLang="en-US" dirty="0"/>
          </a:p>
        </p:txBody>
      </p:sp>
      <p:sp>
        <p:nvSpPr>
          <p:cNvPr id="7" name="TextBox 6">
            <a:extLst>
              <a:ext uri="{FF2B5EF4-FFF2-40B4-BE49-F238E27FC236}">
                <a16:creationId xmlns:a16="http://schemas.microsoft.com/office/drawing/2014/main" id="{FA688023-7A74-4E16-AED1-59A6409DD70D}"/>
              </a:ext>
            </a:extLst>
          </p:cNvPr>
          <p:cNvSpPr txBox="1"/>
          <p:nvPr userDrawn="1"/>
        </p:nvSpPr>
        <p:spPr>
          <a:xfrm>
            <a:off x="7742561" y="6238532"/>
            <a:ext cx="946448" cy="307777"/>
          </a:xfrm>
          <a:prstGeom prst="rect">
            <a:avLst/>
          </a:prstGeom>
          <a:noFill/>
        </p:spPr>
        <p:txBody>
          <a:bodyPr wrap="square" rtlCol="0">
            <a:spAutoFit/>
          </a:bodyPr>
          <a:lstStyle/>
          <a:p>
            <a:pPr algn="r"/>
            <a:fld id="{78ACD48A-754E-434D-A773-82FEF0585D0C}" type="slidenum">
              <a:rPr lang="en-US" altLang="en-US" sz="1400" b="0" smtClean="0">
                <a:solidFill>
                  <a:srgbClr val="898989"/>
                </a:solidFill>
                <a:latin typeface="Calibri" panose="020F0502020204030204" pitchFamily="34" charset="0"/>
              </a:rPr>
              <a:pPr algn="r"/>
              <a:t>‹#›</a:t>
            </a:fld>
            <a:endParaRPr lang="en-US" altLang="en-US" sz="1400" b="0" dirty="0">
              <a:solidFill>
                <a:srgbClr val="898989"/>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S PGothic" pitchFamily="34" charset="-128"/>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pitchFamily="34" charset="-128"/>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pitchFamily="34" charset="-128"/>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pitchFamily="34" charset="-128"/>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pitchFamily="34"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S PGothic"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d Bar"/>
          <p:cNvSpPr/>
          <p:nvPr userDrawn="1"/>
        </p:nvSpPr>
        <p:spPr>
          <a:xfrm>
            <a:off x="0" y="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0" name="MH Tagline" descr="Tagline: Because learning changes everythi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715000" y="115695"/>
            <a:ext cx="3223119" cy="272375"/>
          </a:xfrm>
          <a:prstGeom prst="rect">
            <a:avLst/>
          </a:prstGeom>
        </p:spPr>
      </p:pic>
      <p:sp>
        <p:nvSpPr>
          <p:cNvPr id="7" name="Content Placeholder 5">
            <a:extLst>
              <a:ext uri="{FF2B5EF4-FFF2-40B4-BE49-F238E27FC236}">
                <a16:creationId xmlns:a16="http://schemas.microsoft.com/office/drawing/2014/main" id="{04FFBDC4-CED5-4365-8AC9-B0832E78FECF}"/>
              </a:ext>
            </a:extLst>
          </p:cNvPr>
          <p:cNvSpPr txBox="1">
            <a:spLocks/>
          </p:cNvSpPr>
          <p:nvPr userDrawn="1"/>
        </p:nvSpPr>
        <p:spPr>
          <a:xfrm>
            <a:off x="255424" y="6541960"/>
            <a:ext cx="8646044" cy="33443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defTabSz="457200">
              <a:spcBef>
                <a:spcPct val="0"/>
              </a:spcBef>
              <a:buFontTx/>
              <a:buNone/>
              <a:defRPr/>
            </a:pPr>
            <a:r>
              <a:rPr lang="en-US" sz="1000" b="0" i="1" kern="1200" dirty="0">
                <a:solidFill>
                  <a:prstClr val="black"/>
                </a:solidFill>
                <a:latin typeface="Arial" charset="0"/>
                <a:ea typeface="MS PGothic" charset="-128"/>
                <a:cs typeface="+mn-cs"/>
              </a:rPr>
              <a:t>Copyright © McGraw-Hill Education. All rights reserved. No reproduction or distribution without the prior written consent of McGraw-Hill Education.</a:t>
            </a:r>
            <a:endParaRPr lang="en-US" altLang="en-US" sz="1000" b="0" kern="1200" dirty="0">
              <a:solidFill>
                <a:prstClr val="black"/>
              </a:solidFill>
              <a:latin typeface="Arial" charset="0"/>
              <a:ea typeface="MS PGothic" charset="-128"/>
              <a:cs typeface="+mn-cs"/>
            </a:endParaRPr>
          </a:p>
        </p:txBody>
      </p:sp>
    </p:spTree>
    <p:extLst>
      <p:ext uri="{BB962C8B-B14F-4D97-AF65-F5344CB8AC3E}">
        <p14:creationId xmlns:p14="http://schemas.microsoft.com/office/powerpoint/2010/main" val="26631484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7742561" y="6238532"/>
            <a:ext cx="946448" cy="307777"/>
          </a:xfrm>
          <a:prstGeom prst="rect">
            <a:avLst/>
          </a:prstGeom>
          <a:noFill/>
        </p:spPr>
        <p:txBody>
          <a:bodyPr wrap="square" rtlCol="0">
            <a:spAutoFit/>
          </a:bodyPr>
          <a:lstStyle/>
          <a:p>
            <a:pPr algn="r"/>
            <a:fld id="{78ACD48A-754E-434D-A773-82FEF0585D0C}" type="slidenum">
              <a:rPr lang="en-US" altLang="en-US" sz="1400" b="0" smtClean="0"/>
              <a:pPr algn="r"/>
              <a:t>‹#›</a:t>
            </a:fld>
            <a:endParaRPr lang="en-US" altLang="en-US" sz="1400" b="0" dirty="0"/>
          </a:p>
        </p:txBody>
      </p:sp>
    </p:spTree>
    <p:extLst>
      <p:ext uri="{BB962C8B-B14F-4D97-AF65-F5344CB8AC3E}">
        <p14:creationId xmlns:p14="http://schemas.microsoft.com/office/powerpoint/2010/main" val="40886348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Lst>
  <p:hf hdr="0" ft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fld id="{72FEBF0C-67C2-43C0-972A-14EA230DACA4}" type="datetime1">
              <a:rPr lang="en-US" altLang="en-US"/>
              <a:pPr>
                <a:defRPr/>
              </a:pPr>
              <a:t>8/1/2018</a:t>
            </a:fld>
            <a:endParaRPr lang="en-US" alt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lt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D80EF9BD-A916-48A9-9A82-B46B6431C999}" type="slidenum">
              <a:rPr lang="en-US" altLang="en-US"/>
              <a:pPr>
                <a:defRPr/>
              </a:pPr>
              <a:t>‹#›</a:t>
            </a:fld>
            <a:endParaRPr lang="en-US" altLang="en-US" dirty="0"/>
          </a:p>
        </p:txBody>
      </p:sp>
      <p:sp>
        <p:nvSpPr>
          <p:cNvPr id="7" name="TextBox 6">
            <a:extLst>
              <a:ext uri="{FF2B5EF4-FFF2-40B4-BE49-F238E27FC236}">
                <a16:creationId xmlns:a16="http://schemas.microsoft.com/office/drawing/2014/main" id="{FA688023-7A74-4E16-AED1-59A6409DD70D}"/>
              </a:ext>
            </a:extLst>
          </p:cNvPr>
          <p:cNvSpPr txBox="1"/>
          <p:nvPr userDrawn="1"/>
        </p:nvSpPr>
        <p:spPr>
          <a:xfrm>
            <a:off x="7742561" y="6238532"/>
            <a:ext cx="946448" cy="307777"/>
          </a:xfrm>
          <a:prstGeom prst="rect">
            <a:avLst/>
          </a:prstGeom>
          <a:noFill/>
        </p:spPr>
        <p:txBody>
          <a:bodyPr wrap="square" rtlCol="0">
            <a:spAutoFit/>
          </a:bodyPr>
          <a:lstStyle/>
          <a:p>
            <a:pPr algn="r"/>
            <a:fld id="{78ACD48A-754E-434D-A773-82FEF0585D0C}" type="slidenum">
              <a:rPr lang="en-US" altLang="en-US" sz="1400" b="0" smtClean="0">
                <a:solidFill>
                  <a:srgbClr val="898989"/>
                </a:solidFill>
                <a:latin typeface="Calibri" panose="020F0502020204030204" pitchFamily="34" charset="0"/>
              </a:rPr>
              <a:pPr algn="r"/>
              <a:t>‹#›</a:t>
            </a:fld>
            <a:endParaRPr lang="en-US" altLang="en-US" sz="1400" b="0" dirty="0">
              <a:solidFill>
                <a:srgbClr val="898989"/>
              </a:solidFill>
              <a:latin typeface="Calibri" panose="020F0502020204030204" pitchFamily="34" charset="0"/>
            </a:endParaRPr>
          </a:p>
        </p:txBody>
      </p:sp>
    </p:spTree>
    <p:extLst>
      <p:ext uri="{BB962C8B-B14F-4D97-AF65-F5344CB8AC3E}">
        <p14:creationId xmlns:p14="http://schemas.microsoft.com/office/powerpoint/2010/main" val="40749765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S PGothic" pitchFamily="34" charset="-128"/>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pitchFamily="34" charset="-128"/>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pitchFamily="34" charset="-128"/>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pitchFamily="34" charset="-128"/>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pitchFamily="34"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S PGothic"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image" Target="../media/image16.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4.w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25.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5.wmf"/><Relationship Id="rId4" Type="http://schemas.openxmlformats.org/officeDocument/2006/relationships/oleObject" Target="../embeddings/oleObject3.bin"/><Relationship Id="rId9" Type="http://schemas.openxmlformats.org/officeDocument/2006/relationships/image" Target="../media/image27.wmf"/></Relationships>
</file>

<file path=ppt/slides/_rels/slide2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notesSlide" Target="../notesSlides/notesSlide26.xml"/><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28.wmf"/><Relationship Id="rId4" Type="http://schemas.openxmlformats.org/officeDocument/2006/relationships/oleObject" Target="../embeddings/oleObject6.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27.xml"/><Relationship Id="rId7"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31.wmf"/><Relationship Id="rId10" Type="http://schemas.openxmlformats.org/officeDocument/2006/relationships/image" Target="../media/image34.jpeg"/><Relationship Id="rId4" Type="http://schemas.openxmlformats.org/officeDocument/2006/relationships/oleObject" Target="../embeddings/oleObject8.bin"/><Relationship Id="rId9" Type="http://schemas.openxmlformats.org/officeDocument/2006/relationships/image" Target="../media/image33.wmf"/></Relationships>
</file>

<file path=ppt/slides/_rels/slide28.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notesSlide" Target="../notesSlides/notesSlide28.xml"/><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7.jpeg"/><Relationship Id="rId5" Type="http://schemas.openxmlformats.org/officeDocument/2006/relationships/image" Target="../media/image35.wmf"/><Relationship Id="rId4" Type="http://schemas.openxmlformats.org/officeDocument/2006/relationships/oleObject" Target="../embeddings/oleObject11.bin"/></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0.jpeg"/><Relationship Id="rId5" Type="http://schemas.openxmlformats.org/officeDocument/2006/relationships/image" Target="../media/image39.wmf"/><Relationship Id="rId4" Type="http://schemas.openxmlformats.org/officeDocument/2006/relationships/oleObject" Target="../embeddings/oleObject13.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41.wmf"/><Relationship Id="rId4" Type="http://schemas.openxmlformats.org/officeDocument/2006/relationships/oleObject" Target="../embeddings/oleObject14.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42.wmf"/><Relationship Id="rId4" Type="http://schemas.openxmlformats.org/officeDocument/2006/relationships/oleObject" Target="../embeddings/oleObject15.bin"/></Relationships>
</file>

<file path=ppt/slides/_rels/slide3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notesSlide" Target="../notesSlides/notesSlide40.xml"/><Relationship Id="rId7" Type="http://schemas.openxmlformats.org/officeDocument/2006/relationships/image" Target="../media/image49.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7.bin"/><Relationship Id="rId5" Type="http://schemas.openxmlformats.org/officeDocument/2006/relationships/image" Target="../media/image48.wmf"/><Relationship Id="rId4" Type="http://schemas.openxmlformats.org/officeDocument/2006/relationships/oleObject" Target="../embeddings/oleObject16.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41.xml"/><Relationship Id="rId7" Type="http://schemas.openxmlformats.org/officeDocument/2006/relationships/image" Target="../media/image51.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9.bin"/><Relationship Id="rId5" Type="http://schemas.openxmlformats.org/officeDocument/2006/relationships/image" Target="../media/image50.wmf"/><Relationship Id="rId10" Type="http://schemas.openxmlformats.org/officeDocument/2006/relationships/image" Target="../media/image53.jpg"/><Relationship Id="rId4" Type="http://schemas.openxmlformats.org/officeDocument/2006/relationships/oleObject" Target="../embeddings/oleObject18.bin"/><Relationship Id="rId9" Type="http://schemas.openxmlformats.org/officeDocument/2006/relationships/image" Target="../media/image52.wmf"/></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42.xml"/><Relationship Id="rId7" Type="http://schemas.openxmlformats.org/officeDocument/2006/relationships/image" Target="../media/image55.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2.bin"/><Relationship Id="rId5" Type="http://schemas.openxmlformats.org/officeDocument/2006/relationships/image" Target="../media/image54.wmf"/><Relationship Id="rId10" Type="http://schemas.openxmlformats.org/officeDocument/2006/relationships/image" Target="../media/image47.jpeg"/><Relationship Id="rId4" Type="http://schemas.openxmlformats.org/officeDocument/2006/relationships/oleObject" Target="../embeddings/oleObject21.bin"/><Relationship Id="rId9" Type="http://schemas.openxmlformats.org/officeDocument/2006/relationships/image" Target="../media/image56.wmf"/></Relationships>
</file>

<file path=ppt/slides/_rels/slide43.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7.jpeg"/><Relationship Id="rId5" Type="http://schemas.openxmlformats.org/officeDocument/2006/relationships/image" Target="../media/image58.wmf"/><Relationship Id="rId4" Type="http://schemas.openxmlformats.org/officeDocument/2006/relationships/oleObject" Target="../embeddings/oleObject24.bin"/></Relationships>
</file>

<file path=ppt/slides/_rels/slide46.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notesSlide" Target="../notesSlides/notesSlide46.xml"/><Relationship Id="rId7" Type="http://schemas.openxmlformats.org/officeDocument/2006/relationships/image" Target="../media/image60.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26.bin"/><Relationship Id="rId5" Type="http://schemas.openxmlformats.org/officeDocument/2006/relationships/image" Target="../media/image59.wmf"/><Relationship Id="rId4" Type="http://schemas.openxmlformats.org/officeDocument/2006/relationships/oleObject" Target="../embeddings/oleObject25.bin"/></Relationships>
</file>

<file path=ppt/slides/_rels/slide4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7" Type="http://schemas.openxmlformats.org/officeDocument/2006/relationships/image" Target="../media/image64.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28.bin"/><Relationship Id="rId5" Type="http://schemas.openxmlformats.org/officeDocument/2006/relationships/image" Target="../media/image63.wmf"/><Relationship Id="rId4" Type="http://schemas.openxmlformats.org/officeDocument/2006/relationships/oleObject" Target="../embeddings/oleObject27.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7" Type="http://schemas.openxmlformats.org/officeDocument/2006/relationships/image" Target="../media/image66.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30.bin"/><Relationship Id="rId5" Type="http://schemas.openxmlformats.org/officeDocument/2006/relationships/image" Target="../media/image65.wmf"/><Relationship Id="rId4" Type="http://schemas.openxmlformats.org/officeDocument/2006/relationships/oleObject" Target="../embeddings/oleObject29.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7" Type="http://schemas.openxmlformats.org/officeDocument/2006/relationships/image" Target="../media/image68.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32.bin"/><Relationship Id="rId5" Type="http://schemas.openxmlformats.org/officeDocument/2006/relationships/image" Target="../media/image67.wmf"/><Relationship Id="rId4" Type="http://schemas.openxmlformats.org/officeDocument/2006/relationships/oleObject" Target="../embeddings/oleObject31.bin"/></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3.xml"/></Relationships>
</file>

<file path=ppt/slides/_rels/slide5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7" Type="http://schemas.openxmlformats.org/officeDocument/2006/relationships/image" Target="../media/image71.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34.bin"/><Relationship Id="rId5" Type="http://schemas.openxmlformats.org/officeDocument/2006/relationships/image" Target="../media/image70.wmf"/><Relationship Id="rId4" Type="http://schemas.openxmlformats.org/officeDocument/2006/relationships/oleObject" Target="../embeddings/oleObject33.bin"/></Relationships>
</file>

<file path=ppt/slides/_rels/slide56.xml.rels><?xml version="1.0" encoding="UTF-8" standalone="yes"?>
<Relationships xmlns="http://schemas.openxmlformats.org/package/2006/relationships"><Relationship Id="rId8" Type="http://schemas.openxmlformats.org/officeDocument/2006/relationships/image" Target="../media/image74.jpg"/><Relationship Id="rId3" Type="http://schemas.openxmlformats.org/officeDocument/2006/relationships/notesSlide" Target="../notesSlides/notesSlide56.xml"/><Relationship Id="rId7" Type="http://schemas.openxmlformats.org/officeDocument/2006/relationships/image" Target="../media/image73.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36.bin"/><Relationship Id="rId5" Type="http://schemas.openxmlformats.org/officeDocument/2006/relationships/image" Target="../media/image72.wmf"/><Relationship Id="rId4" Type="http://schemas.openxmlformats.org/officeDocument/2006/relationships/oleObject" Target="../embeddings/oleObject35.bin"/></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F59EA-F43D-474D-A749-F48C76EACD3C}"/>
              </a:ext>
            </a:extLst>
          </p:cNvPr>
          <p:cNvSpPr>
            <a:spLocks noGrp="1"/>
          </p:cNvSpPr>
          <p:nvPr>
            <p:ph type="ctrTitle"/>
          </p:nvPr>
        </p:nvSpPr>
        <p:spPr>
          <a:xfrm>
            <a:off x="73026" y="1223796"/>
            <a:ext cx="3921124" cy="1034986"/>
          </a:xfrm>
        </p:spPr>
        <p:txBody>
          <a:bodyPr/>
          <a:lstStyle/>
          <a:p>
            <a:pPr lvl="0" defTabSz="457200" eaLnBrk="1" hangingPunct="1">
              <a:defRPr/>
            </a:pPr>
            <a:r>
              <a:rPr lang="en-US" altLang="en-US" sz="4800" b="1" kern="1200" dirty="0">
                <a:solidFill>
                  <a:prstClr val="black"/>
                </a:solidFill>
                <a:cs typeface="+mn-cs"/>
              </a:rPr>
              <a:t>Chapter 23</a:t>
            </a:r>
          </a:p>
        </p:txBody>
      </p:sp>
      <p:sp>
        <p:nvSpPr>
          <p:cNvPr id="3" name="Content Placeholder 2">
            <a:extLst>
              <a:ext uri="{FF2B5EF4-FFF2-40B4-BE49-F238E27FC236}">
                <a16:creationId xmlns:a16="http://schemas.microsoft.com/office/drawing/2014/main" id="{C4F6D1DB-92A0-491E-A40D-88F23A8660A8}"/>
              </a:ext>
            </a:extLst>
          </p:cNvPr>
          <p:cNvSpPr>
            <a:spLocks noGrp="1"/>
          </p:cNvSpPr>
          <p:nvPr>
            <p:ph sz="quarter" idx="13"/>
          </p:nvPr>
        </p:nvSpPr>
        <p:spPr>
          <a:xfrm>
            <a:off x="243372" y="2052777"/>
            <a:ext cx="3562350" cy="1552574"/>
          </a:xfrm>
        </p:spPr>
        <p:txBody>
          <a:bodyPr/>
          <a:lstStyle/>
          <a:p>
            <a:pPr marL="0" lvl="0" indent="0" algn="ctr" defTabSz="457200" eaLnBrk="1" hangingPunct="1">
              <a:spcBef>
                <a:spcPct val="0"/>
              </a:spcBef>
              <a:buNone/>
              <a:defRPr/>
            </a:pPr>
            <a:r>
              <a:rPr lang="en-US" altLang="en-US" sz="4800" b="1" kern="1200" dirty="0">
                <a:solidFill>
                  <a:prstClr val="black"/>
                </a:solidFill>
                <a:cs typeface="+mn-cs"/>
              </a:rPr>
              <a:t>Lecture Outline</a:t>
            </a:r>
          </a:p>
        </p:txBody>
      </p:sp>
      <p:sp>
        <p:nvSpPr>
          <p:cNvPr id="4" name="Content Placeholder 3">
            <a:extLst>
              <a:ext uri="{FF2B5EF4-FFF2-40B4-BE49-F238E27FC236}">
                <a16:creationId xmlns:a16="http://schemas.microsoft.com/office/drawing/2014/main" id="{70D5FC61-EDD7-428E-AD4A-41F97CF0D7AE}"/>
              </a:ext>
            </a:extLst>
          </p:cNvPr>
          <p:cNvSpPr>
            <a:spLocks noGrp="1"/>
          </p:cNvSpPr>
          <p:nvPr>
            <p:ph sz="quarter" idx="14"/>
          </p:nvPr>
        </p:nvSpPr>
        <p:spPr>
          <a:xfrm>
            <a:off x="99541" y="4371821"/>
            <a:ext cx="3851584" cy="946285"/>
          </a:xfrm>
        </p:spPr>
        <p:txBody>
          <a:bodyPr/>
          <a:lstStyle/>
          <a:p>
            <a:pPr marL="0" lvl="0" indent="0" algn="ctr" defTabSz="457200" eaLnBrk="1" hangingPunct="1">
              <a:spcBef>
                <a:spcPct val="0"/>
              </a:spcBef>
              <a:buNone/>
            </a:pPr>
            <a:r>
              <a:rPr lang="en-US" altLang="en-US" sz="2000" b="1" kern="1200" dirty="0">
                <a:solidFill>
                  <a:prstClr val="black"/>
                </a:solidFill>
                <a:latin typeface="Arial" charset="0"/>
                <a:cs typeface="+mn-cs"/>
              </a:rPr>
              <a:t>Prepared by</a:t>
            </a:r>
          </a:p>
          <a:p>
            <a:pPr marL="0" lvl="0" indent="0" algn="ctr" defTabSz="457200" eaLnBrk="1" hangingPunct="1">
              <a:spcBef>
                <a:spcPct val="0"/>
              </a:spcBef>
              <a:buNone/>
            </a:pPr>
            <a:r>
              <a:rPr lang="en-US" altLang="en-US" sz="2000" b="1" kern="1200" dirty="0">
                <a:solidFill>
                  <a:prstClr val="black"/>
                </a:solidFill>
                <a:latin typeface="Arial" charset="0"/>
                <a:cs typeface="+mn-cs"/>
              </a:rPr>
              <a:t>Harpreet Malhotra</a:t>
            </a:r>
          </a:p>
          <a:p>
            <a:pPr marL="0" lvl="0" indent="0" algn="ctr" defTabSz="457200" eaLnBrk="1" hangingPunct="1">
              <a:spcBef>
                <a:spcPct val="0"/>
              </a:spcBef>
              <a:buNone/>
            </a:pPr>
            <a:r>
              <a:rPr lang="en-US" altLang="en-US" sz="1600" b="1" i="1" kern="1200" dirty="0">
                <a:solidFill>
                  <a:prstClr val="black"/>
                </a:solidFill>
                <a:latin typeface="Arial" charset="0"/>
                <a:cs typeface="+mn-cs"/>
              </a:rPr>
              <a:t>Florida State College at Jacksonville</a:t>
            </a:r>
          </a:p>
        </p:txBody>
      </p:sp>
      <p:pic>
        <p:nvPicPr>
          <p:cNvPr id="205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647700"/>
            <a:ext cx="4356100"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MH Logo" descr="Logo: McGraw-Hill Educatio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388113"/>
            <a:ext cx="8229600" cy="489013"/>
          </a:xfrm>
        </p:spPr>
        <p:txBody>
          <a:bodyPr/>
          <a:lstStyle/>
          <a:p>
            <a:pPr eaLnBrk="1" hangingPunct="1"/>
            <a:r>
              <a:rPr lang="en-US" altLang="en-US" sz="3200" b="1" dirty="0"/>
              <a:t>23.2	An Overview of Metabolism (4)</a:t>
            </a:r>
            <a:endParaRPr lang="en-US" altLang="en-US" dirty="0">
              <a:latin typeface="Calibri" pitchFamily="34" charset="0"/>
            </a:endParaRPr>
          </a:p>
        </p:txBody>
      </p:sp>
      <p:sp>
        <p:nvSpPr>
          <p:cNvPr id="6" name="Content Placeholder 2">
            <a:extLst>
              <a:ext uri="{FF2B5EF4-FFF2-40B4-BE49-F238E27FC236}">
                <a16:creationId xmlns:a16="http://schemas.microsoft.com/office/drawing/2014/main" id="{D842C6E5-EECF-4841-B779-4CB3FFBD7436}"/>
              </a:ext>
            </a:extLst>
          </p:cNvPr>
          <p:cNvSpPr>
            <a:spLocks noGrp="1"/>
          </p:cNvSpPr>
          <p:nvPr>
            <p:ph idx="1"/>
          </p:nvPr>
        </p:nvSpPr>
        <p:spPr>
          <a:xfrm>
            <a:off x="2443843" y="813480"/>
            <a:ext cx="4267200" cy="646792"/>
          </a:xfrm>
        </p:spPr>
        <p:txBody>
          <a:bodyPr/>
          <a:lstStyle/>
          <a:p>
            <a:pPr marL="457200" lvl="0" indent="-457200" algn="ctr">
              <a:buFont typeface="+mj-lt"/>
              <a:buAutoNum type="alphaUcPeriod"/>
            </a:pPr>
            <a:r>
              <a:rPr lang="en-US" altLang="en-US" sz="2800" b="1" dirty="0">
                <a:solidFill>
                  <a:srgbClr val="000000"/>
                </a:solidFill>
              </a:rPr>
              <a:t>Stage [1]—Digestion</a:t>
            </a:r>
            <a:endParaRPr lang="en-US" dirty="0"/>
          </a:p>
        </p:txBody>
      </p:sp>
      <p:sp>
        <p:nvSpPr>
          <p:cNvPr id="7" name="Content Placeholder 7">
            <a:extLst>
              <a:ext uri="{FF2B5EF4-FFF2-40B4-BE49-F238E27FC236}">
                <a16:creationId xmlns:a16="http://schemas.microsoft.com/office/drawing/2014/main" id="{4752F235-EC5D-4204-83DA-C7DCF9865D99}"/>
              </a:ext>
            </a:extLst>
          </p:cNvPr>
          <p:cNvSpPr>
            <a:spLocks noGrp="1"/>
          </p:cNvSpPr>
          <p:nvPr>
            <p:ph sz="quarter" idx="13"/>
          </p:nvPr>
        </p:nvSpPr>
        <p:spPr>
          <a:xfrm>
            <a:off x="1061355" y="1508124"/>
            <a:ext cx="7467600" cy="1553709"/>
          </a:xfrm>
        </p:spPr>
        <p:txBody>
          <a:bodyPr/>
          <a:lstStyle/>
          <a:p>
            <a:pPr marL="0" lvl="0" indent="0" defTabSz="457200" eaLnBrk="1" hangingPunct="1">
              <a:spcBef>
                <a:spcPct val="0"/>
              </a:spcBef>
              <a:buClr>
                <a:prstClr val="black"/>
              </a:buClr>
              <a:buNone/>
            </a:pPr>
            <a:r>
              <a:rPr lang="en-US" altLang="en-US" sz="2400" b="1" kern="1200" dirty="0">
                <a:solidFill>
                  <a:srgbClr val="3366FF"/>
                </a:solidFill>
                <a:latin typeface="Arial" charset="0"/>
                <a:cs typeface="+mn-cs"/>
              </a:rPr>
              <a:t>Triacylglycerols </a:t>
            </a:r>
            <a:r>
              <a:rPr lang="en-US" altLang="en-US" sz="2400" b="1" kern="1200" dirty="0">
                <a:solidFill>
                  <a:prstClr val="black"/>
                </a:solidFill>
                <a:latin typeface="Arial" charset="0"/>
                <a:cs typeface="+mn-cs"/>
              </a:rPr>
              <a:t>are </a:t>
            </a:r>
            <a:r>
              <a:rPr lang="en-US" altLang="en-US" sz="2400" b="1" kern="1200" dirty="0" err="1">
                <a:solidFill>
                  <a:prstClr val="black"/>
                </a:solidFill>
                <a:latin typeface="Arial" charset="0"/>
                <a:cs typeface="+mn-cs"/>
              </a:rPr>
              <a:t>emuslified</a:t>
            </a:r>
            <a:r>
              <a:rPr lang="en-US" altLang="en-US" sz="2400" b="1" kern="1200" dirty="0">
                <a:solidFill>
                  <a:prstClr val="black"/>
                </a:solidFill>
                <a:latin typeface="Arial" charset="0"/>
                <a:cs typeface="+mn-cs"/>
              </a:rPr>
              <a:t> by </a:t>
            </a:r>
            <a:r>
              <a:rPr lang="en-US" altLang="en-US" sz="2400" b="1" kern="1200" dirty="0">
                <a:solidFill>
                  <a:srgbClr val="3366FF"/>
                </a:solidFill>
                <a:latin typeface="Arial" charset="0"/>
                <a:cs typeface="+mn-cs"/>
              </a:rPr>
              <a:t>bile</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secreted by the liver, then hydrolyzed by </a:t>
            </a:r>
            <a:r>
              <a:rPr lang="en-US" altLang="en-US" sz="2400" b="1" kern="1200" dirty="0">
                <a:solidFill>
                  <a:srgbClr val="3366FF"/>
                </a:solidFill>
                <a:latin typeface="Arial" charset="0"/>
                <a:cs typeface="+mn-cs"/>
              </a:rPr>
              <a:t>lipases </a:t>
            </a:r>
            <a:r>
              <a:rPr lang="en-US" altLang="en-US" sz="2400" b="1" kern="1200" dirty="0">
                <a:solidFill>
                  <a:prstClr val="black"/>
                </a:solidFill>
                <a:latin typeface="Arial" charset="0"/>
                <a:cs typeface="+mn-cs"/>
              </a:rPr>
              <a:t>in the small intestines</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into</a:t>
            </a:r>
            <a:r>
              <a:rPr lang="en-US" altLang="en-US" sz="2400" b="1" kern="1200" dirty="0">
                <a:solidFill>
                  <a:srgbClr val="3333FF"/>
                </a:solidFill>
                <a:latin typeface="Arial" charset="0"/>
                <a:cs typeface="+mn-cs"/>
              </a:rPr>
              <a:t> </a:t>
            </a:r>
            <a:r>
              <a:rPr lang="en-US" altLang="en-US" sz="2400" b="1" kern="1200" dirty="0">
                <a:solidFill>
                  <a:srgbClr val="3366FF"/>
                </a:solidFill>
                <a:latin typeface="Arial" charset="0"/>
                <a:cs typeface="+mn-cs"/>
              </a:rPr>
              <a:t>3 fatty acids </a:t>
            </a:r>
            <a:r>
              <a:rPr lang="en-US" altLang="en-US" sz="2400" b="1" kern="1200" dirty="0">
                <a:solidFill>
                  <a:prstClr val="black"/>
                </a:solidFill>
                <a:latin typeface="Arial" charset="0"/>
                <a:cs typeface="+mn-cs"/>
              </a:rPr>
              <a:t>and a </a:t>
            </a:r>
            <a:r>
              <a:rPr lang="en-US" altLang="en-US" sz="2400" b="1" kern="1200" dirty="0">
                <a:solidFill>
                  <a:srgbClr val="3366FF"/>
                </a:solidFill>
                <a:latin typeface="Arial" charset="0"/>
                <a:cs typeface="+mn-cs"/>
              </a:rPr>
              <a:t>glycerol</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backbone.</a:t>
            </a:r>
          </a:p>
        </p:txBody>
      </p:sp>
      <p:pic>
        <p:nvPicPr>
          <p:cNvPr id="11269" name="Picture 7" descr="Lipase enzyme hydrolyses triacylglycerols into glycerol and fatty aci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444875"/>
            <a:ext cx="8766175"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229600" cy="639762"/>
          </a:xfrm>
        </p:spPr>
        <p:txBody>
          <a:bodyPr/>
          <a:lstStyle/>
          <a:p>
            <a:pPr eaLnBrk="1" hangingPunct="1"/>
            <a:r>
              <a:rPr lang="en-US" altLang="en-US" sz="3200" b="1" dirty="0"/>
              <a:t>23.2	An Overview of Metabolism (5)</a:t>
            </a:r>
            <a:endParaRPr lang="en-US" altLang="en-US" dirty="0">
              <a:latin typeface="Calibri" pitchFamily="34" charset="0"/>
            </a:endParaRPr>
          </a:p>
        </p:txBody>
      </p:sp>
      <p:sp>
        <p:nvSpPr>
          <p:cNvPr id="5" name="Content Placeholder 2">
            <a:extLst>
              <a:ext uri="{FF2B5EF4-FFF2-40B4-BE49-F238E27FC236}">
                <a16:creationId xmlns:a16="http://schemas.microsoft.com/office/drawing/2014/main" id="{65865518-265D-4E21-8723-1E92BD5F1770}"/>
              </a:ext>
            </a:extLst>
          </p:cNvPr>
          <p:cNvSpPr>
            <a:spLocks noGrp="1"/>
          </p:cNvSpPr>
          <p:nvPr>
            <p:ph idx="1"/>
          </p:nvPr>
        </p:nvSpPr>
        <p:spPr>
          <a:xfrm>
            <a:off x="440871" y="822781"/>
            <a:ext cx="8229600" cy="533399"/>
          </a:xfrm>
        </p:spPr>
        <p:txBody>
          <a:bodyPr/>
          <a:lstStyle/>
          <a:p>
            <a:pPr marL="514350" lvl="0" indent="-514350" algn="ctr">
              <a:buFont typeface="+mj-lt"/>
              <a:buAutoNum type="alphaUcPeriod" startAt="2"/>
            </a:pPr>
            <a:r>
              <a:rPr lang="en-US" altLang="en-US" sz="2800" b="1" dirty="0"/>
              <a:t>Stage [2]—Formation of Acetyl CoA</a:t>
            </a:r>
            <a:endParaRPr lang="en-US" sz="2800" dirty="0"/>
          </a:p>
        </p:txBody>
      </p:sp>
      <p:pic>
        <p:nvPicPr>
          <p:cNvPr id="12292" name="Picture 6" descr="In stage 2, monosaccharides, amino acids, and fatty acids are degraded into acetyl groups (CH3CO), two-carbon units that are bonded to coenzyme A, forming acetyl Co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916113"/>
            <a:ext cx="8763000" cy="3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229600" cy="666638"/>
          </a:xfrm>
        </p:spPr>
        <p:txBody>
          <a:bodyPr/>
          <a:lstStyle/>
          <a:p>
            <a:pPr eaLnBrk="1" hangingPunct="1"/>
            <a:r>
              <a:rPr lang="en-US" altLang="en-US" sz="3200" b="1" dirty="0"/>
              <a:t>23.2	An Overview of Metabolism (6)</a:t>
            </a:r>
            <a:endParaRPr lang="en-US" altLang="en-US" dirty="0">
              <a:latin typeface="Calibri" pitchFamily="34" charset="0"/>
            </a:endParaRPr>
          </a:p>
        </p:txBody>
      </p:sp>
      <p:sp>
        <p:nvSpPr>
          <p:cNvPr id="6" name="Content Placeholder 2">
            <a:extLst>
              <a:ext uri="{FF2B5EF4-FFF2-40B4-BE49-F238E27FC236}">
                <a16:creationId xmlns:a16="http://schemas.microsoft.com/office/drawing/2014/main" id="{99F8A4D3-8EF9-43CC-ADBD-F359C19315FD}"/>
              </a:ext>
            </a:extLst>
          </p:cNvPr>
          <p:cNvSpPr>
            <a:spLocks noGrp="1"/>
          </p:cNvSpPr>
          <p:nvPr>
            <p:ph idx="1"/>
          </p:nvPr>
        </p:nvSpPr>
        <p:spPr>
          <a:xfrm>
            <a:off x="567871" y="827657"/>
            <a:ext cx="7924800" cy="461962"/>
          </a:xfrm>
        </p:spPr>
        <p:txBody>
          <a:bodyPr/>
          <a:lstStyle/>
          <a:p>
            <a:pPr marL="514350" lvl="0" indent="-514350" algn="ctr">
              <a:buFont typeface="+mj-lt"/>
              <a:buAutoNum type="alphaUcPeriod" startAt="2"/>
            </a:pPr>
            <a:r>
              <a:rPr lang="en-US" altLang="en-US" sz="2800" b="1" dirty="0">
                <a:solidFill>
                  <a:prstClr val="black"/>
                </a:solidFill>
              </a:rPr>
              <a:t>Stage [2]—Formation of Acetyl CoA</a:t>
            </a:r>
            <a:endParaRPr lang="en-US" sz="2800" dirty="0">
              <a:solidFill>
                <a:prstClr val="black"/>
              </a:solidFill>
            </a:endParaRPr>
          </a:p>
        </p:txBody>
      </p:sp>
      <p:sp>
        <p:nvSpPr>
          <p:cNvPr id="7" name="Content Placeholder 7">
            <a:extLst>
              <a:ext uri="{FF2B5EF4-FFF2-40B4-BE49-F238E27FC236}">
                <a16:creationId xmlns:a16="http://schemas.microsoft.com/office/drawing/2014/main" id="{AA56FB69-0D42-49B2-AFA8-6848A7849523}"/>
              </a:ext>
            </a:extLst>
          </p:cNvPr>
          <p:cNvSpPr>
            <a:spLocks noGrp="1"/>
          </p:cNvSpPr>
          <p:nvPr>
            <p:ph sz="quarter" idx="13"/>
          </p:nvPr>
        </p:nvSpPr>
        <p:spPr>
          <a:xfrm>
            <a:off x="1143000" y="1503251"/>
            <a:ext cx="7162800" cy="1320231"/>
          </a:xfrm>
        </p:spPr>
        <p:txBody>
          <a:bodyPr/>
          <a:lstStyle/>
          <a:p>
            <a:pPr marL="0" lvl="0" indent="0" defTabSz="457200" eaLnBrk="1" hangingPunct="1">
              <a:spcBef>
                <a:spcPct val="0"/>
              </a:spcBef>
              <a:buNone/>
            </a:pPr>
            <a:r>
              <a:rPr lang="en-US" altLang="en-US" sz="2400" b="1" kern="1200" dirty="0">
                <a:solidFill>
                  <a:prstClr val="black"/>
                </a:solidFill>
                <a:latin typeface="Arial" charset="0"/>
                <a:cs typeface="+mn-cs"/>
              </a:rPr>
              <a:t>Monosaccharides, amino acids, and fatty acids are degraded into </a:t>
            </a:r>
            <a:r>
              <a:rPr lang="en-US" altLang="en-US" sz="2400" b="1" kern="1200" dirty="0">
                <a:solidFill>
                  <a:srgbClr val="3366FF"/>
                </a:solidFill>
                <a:latin typeface="Arial" charset="0"/>
                <a:cs typeface="+mn-cs"/>
              </a:rPr>
              <a:t>acetyl groups</a:t>
            </a:r>
            <a:r>
              <a:rPr lang="en-US" altLang="en-US" sz="2400" b="1" kern="1200" dirty="0">
                <a:solidFill>
                  <a:prstClr val="black"/>
                </a:solidFill>
                <a:latin typeface="Arial" charset="0"/>
                <a:cs typeface="+mn-cs"/>
              </a:rPr>
              <a:t>, which are then bonded </a:t>
            </a:r>
            <a:r>
              <a:rPr lang="en-US" altLang="en-US" sz="2400" b="1" kern="1200" dirty="0">
                <a:solidFill>
                  <a:srgbClr val="3366FF"/>
                </a:solidFill>
                <a:latin typeface="Arial" charset="0"/>
                <a:cs typeface="+mn-cs"/>
              </a:rPr>
              <a:t>to coenzyme A </a:t>
            </a:r>
            <a:r>
              <a:rPr lang="en-US" altLang="en-US" sz="2400" b="1" kern="1200" dirty="0">
                <a:solidFill>
                  <a:prstClr val="black"/>
                </a:solidFill>
                <a:latin typeface="Arial" charset="0"/>
                <a:cs typeface="+mn-cs"/>
              </a:rPr>
              <a:t>forming </a:t>
            </a:r>
            <a:r>
              <a:rPr lang="en-US" altLang="en-US" sz="2400" b="1" kern="1200" dirty="0">
                <a:solidFill>
                  <a:srgbClr val="3366FF"/>
                </a:solidFill>
                <a:latin typeface="Arial" charset="0"/>
                <a:cs typeface="+mn-cs"/>
              </a:rPr>
              <a:t>acetyl-CoA</a:t>
            </a:r>
            <a:r>
              <a:rPr lang="en-US" altLang="en-US" sz="2400" b="1" kern="1200" dirty="0">
                <a:solidFill>
                  <a:prstClr val="black"/>
                </a:solidFill>
                <a:latin typeface="Arial" charset="0"/>
                <a:cs typeface="+mn-cs"/>
              </a:rPr>
              <a:t>.</a:t>
            </a:r>
          </a:p>
        </p:txBody>
      </p:sp>
      <p:pic>
        <p:nvPicPr>
          <p:cNvPr id="13317" name="Picture 7" descr="acetyl group (CH3CO) bonded to coenzyme A is acetyl CoA. In CH3COSCoA, SCoA part is from coenzyme 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3352800"/>
            <a:ext cx="802640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388113"/>
            <a:ext cx="8229600" cy="489013"/>
          </a:xfrm>
        </p:spPr>
        <p:txBody>
          <a:bodyPr/>
          <a:lstStyle/>
          <a:p>
            <a:pPr eaLnBrk="1" hangingPunct="1"/>
            <a:r>
              <a:rPr lang="en-US" altLang="en-US" sz="3200" b="1" dirty="0"/>
              <a:t>23.2	An Overview of Metabolism (7)</a:t>
            </a:r>
            <a:endParaRPr lang="en-US" altLang="en-US" dirty="0">
              <a:latin typeface="Calibri" pitchFamily="34" charset="0"/>
            </a:endParaRPr>
          </a:p>
        </p:txBody>
      </p:sp>
      <p:sp>
        <p:nvSpPr>
          <p:cNvPr id="7" name="Content Placeholder 2">
            <a:extLst>
              <a:ext uri="{FF2B5EF4-FFF2-40B4-BE49-F238E27FC236}">
                <a16:creationId xmlns:a16="http://schemas.microsoft.com/office/drawing/2014/main" id="{14544768-2701-43BC-B1B5-2FBC60D5625C}"/>
              </a:ext>
            </a:extLst>
          </p:cNvPr>
          <p:cNvSpPr>
            <a:spLocks noGrp="1"/>
          </p:cNvSpPr>
          <p:nvPr>
            <p:ph idx="1"/>
          </p:nvPr>
        </p:nvSpPr>
        <p:spPr>
          <a:xfrm>
            <a:off x="429984" y="826070"/>
            <a:ext cx="8229600" cy="457199"/>
          </a:xfrm>
        </p:spPr>
        <p:txBody>
          <a:bodyPr/>
          <a:lstStyle/>
          <a:p>
            <a:pPr marL="514350" lvl="0" indent="-514350" algn="ctr">
              <a:buFont typeface="+mj-lt"/>
              <a:buAutoNum type="alphaUcPeriod" startAt="3"/>
            </a:pPr>
            <a:r>
              <a:rPr lang="en-US" altLang="en-US" sz="2800" b="1" dirty="0">
                <a:solidFill>
                  <a:srgbClr val="000000"/>
                </a:solidFill>
              </a:rPr>
              <a:t>Stage [3]—The Citric Acid Cycle</a:t>
            </a:r>
            <a:endParaRPr lang="en-US" dirty="0"/>
          </a:p>
        </p:txBody>
      </p:sp>
      <p:sp>
        <p:nvSpPr>
          <p:cNvPr id="8" name="Content Placeholder 7">
            <a:extLst>
              <a:ext uri="{FF2B5EF4-FFF2-40B4-BE49-F238E27FC236}">
                <a16:creationId xmlns:a16="http://schemas.microsoft.com/office/drawing/2014/main" id="{32662C6A-8C04-47F4-B4FB-5C30F7324316}"/>
              </a:ext>
            </a:extLst>
          </p:cNvPr>
          <p:cNvSpPr>
            <a:spLocks noGrp="1"/>
          </p:cNvSpPr>
          <p:nvPr>
            <p:ph sz="quarter" idx="13"/>
          </p:nvPr>
        </p:nvSpPr>
        <p:spPr>
          <a:xfrm>
            <a:off x="985161" y="1507671"/>
            <a:ext cx="7391400" cy="2103892"/>
          </a:xfrm>
        </p:spPr>
        <p:txBody>
          <a:bodyPr/>
          <a:lstStyle/>
          <a:p>
            <a:pPr marL="0" lvl="0" indent="0" defTabSz="457200" eaLnBrk="1" hangingPunct="1">
              <a:spcBef>
                <a:spcPct val="0"/>
              </a:spcBef>
              <a:spcAft>
                <a:spcPts val="1000"/>
              </a:spcAft>
              <a:buNone/>
            </a:pPr>
            <a:r>
              <a:rPr lang="en-US" altLang="en-US" sz="2400" b="1" kern="1200" dirty="0">
                <a:solidFill>
                  <a:prstClr val="black"/>
                </a:solidFill>
                <a:latin typeface="Arial" charset="0"/>
                <a:cs typeface="+mn-cs"/>
              </a:rPr>
              <a:t>The </a:t>
            </a:r>
            <a:r>
              <a:rPr lang="en-US" altLang="en-US" sz="2400" b="1" kern="1200" dirty="0">
                <a:solidFill>
                  <a:srgbClr val="3366FF"/>
                </a:solidFill>
                <a:latin typeface="Arial" charset="0"/>
                <a:cs typeface="+mn-cs"/>
              </a:rPr>
              <a:t>citric acid cycle </a:t>
            </a:r>
            <a:r>
              <a:rPr lang="en-US" altLang="en-US" sz="2400" b="1" kern="1200" dirty="0">
                <a:solidFill>
                  <a:prstClr val="black"/>
                </a:solidFill>
                <a:latin typeface="Arial" charset="0"/>
                <a:cs typeface="+mn-cs"/>
              </a:rPr>
              <a:t>is based in the mitochondria, where the acetyl CoA is oxidized to </a:t>
            </a:r>
            <a:r>
              <a:rPr lang="en-US" altLang="en-US" sz="2400" b="1" i="0" kern="1200" dirty="0">
                <a:solidFill>
                  <a:prstClr val="black"/>
                </a:solidFill>
                <a:latin typeface="Arial" panose="020B0604020202020204" pitchFamily="34" charset="0"/>
                <a:cs typeface="Arial" panose="020B0604020202020204" pitchFamily="34" charset="0"/>
              </a:rPr>
              <a:t>CO</a:t>
            </a:r>
            <a:r>
              <a:rPr lang="en-US" altLang="en-US" sz="2400" b="1" i="0" kern="1200" baseline="-25000" dirty="0">
                <a:solidFill>
                  <a:prstClr val="black"/>
                </a:solidFill>
                <a:latin typeface="Arial" panose="020B0604020202020204" pitchFamily="34" charset="0"/>
                <a:cs typeface="Arial" panose="020B0604020202020204" pitchFamily="34" charset="0"/>
              </a:rPr>
              <a:t>2</a:t>
            </a:r>
            <a:r>
              <a:rPr lang="en-US" altLang="en-US" sz="2400" b="1" kern="1200" dirty="0">
                <a:solidFill>
                  <a:prstClr val="black"/>
                </a:solidFill>
                <a:latin typeface="Arial" charset="0"/>
                <a:cs typeface="+mn-cs"/>
              </a:rPr>
              <a:t>.</a:t>
            </a:r>
          </a:p>
          <a:p>
            <a:pPr marL="0" lvl="0" indent="0" defTabSz="457200" eaLnBrk="1" hangingPunct="1">
              <a:spcBef>
                <a:spcPct val="0"/>
              </a:spcBef>
              <a:buNone/>
            </a:pPr>
            <a:r>
              <a:rPr lang="en-US" altLang="en-US" sz="2400" b="1" kern="1200" dirty="0">
                <a:solidFill>
                  <a:prstClr val="black"/>
                </a:solidFill>
                <a:latin typeface="Arial" charset="0"/>
                <a:cs typeface="+mn-cs"/>
              </a:rPr>
              <a:t>The cycle also produces energy stored as a </a:t>
            </a:r>
            <a:r>
              <a:rPr lang="en-US" altLang="en-US" sz="2400" b="1" kern="1200" dirty="0">
                <a:solidFill>
                  <a:srgbClr val="3366FF"/>
                </a:solidFill>
                <a:latin typeface="Arial" charset="0"/>
                <a:cs typeface="+mn-cs"/>
              </a:rPr>
              <a:t>nucleoside triphosphate </a:t>
            </a:r>
            <a:r>
              <a:rPr lang="en-US" altLang="en-US" sz="2400" b="1" kern="1200" dirty="0">
                <a:solidFill>
                  <a:prstClr val="black"/>
                </a:solidFill>
                <a:latin typeface="Arial" charset="0"/>
                <a:cs typeface="+mn-cs"/>
              </a:rPr>
              <a:t>(Section 22.1) and the </a:t>
            </a:r>
            <a:r>
              <a:rPr lang="en-US" altLang="en-US" sz="2400" b="1" kern="1200" dirty="0">
                <a:solidFill>
                  <a:srgbClr val="3366FF"/>
                </a:solidFill>
                <a:latin typeface="Arial" charset="0"/>
                <a:cs typeface="+mn-cs"/>
              </a:rPr>
              <a:t>reduced coenzymes</a:t>
            </a:r>
            <a:r>
              <a:rPr lang="en-US" altLang="en-US" sz="2400" b="1" kern="1200" dirty="0">
                <a:solidFill>
                  <a:prstClr val="black"/>
                </a:solidFill>
                <a:latin typeface="Arial" charset="0"/>
                <a:cs typeface="+mn-cs"/>
              </a:rPr>
              <a:t>.</a:t>
            </a:r>
          </a:p>
        </p:txBody>
      </p:sp>
      <p:pic>
        <p:nvPicPr>
          <p:cNvPr id="14342" name="Picture 8" descr="In stage 3, the acetyl CoA enters the citric acid cycle and get oxidized to form CO2. Energy produced is stored in the form of ATP and the reduced conenzyme leaves the cycl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611563"/>
            <a:ext cx="2938463"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429988"/>
            <a:ext cx="8229600" cy="460376"/>
          </a:xfrm>
        </p:spPr>
        <p:txBody>
          <a:bodyPr/>
          <a:lstStyle/>
          <a:p>
            <a:pPr eaLnBrk="1" hangingPunct="1"/>
            <a:r>
              <a:rPr lang="en-US" altLang="en-US" sz="3200" b="1" dirty="0"/>
              <a:t>23.2	An Overview of Metabolism (8)</a:t>
            </a:r>
            <a:endParaRPr lang="en-US" altLang="en-US" dirty="0">
              <a:latin typeface="Calibri" pitchFamily="34" charset="0"/>
            </a:endParaRPr>
          </a:p>
        </p:txBody>
      </p:sp>
      <p:sp>
        <p:nvSpPr>
          <p:cNvPr id="7" name="Content Placeholder 2">
            <a:extLst>
              <a:ext uri="{FF2B5EF4-FFF2-40B4-BE49-F238E27FC236}">
                <a16:creationId xmlns:a16="http://schemas.microsoft.com/office/drawing/2014/main" id="{9B1C7528-8F6D-4730-82F7-425B34125C47}"/>
              </a:ext>
            </a:extLst>
          </p:cNvPr>
          <p:cNvSpPr>
            <a:spLocks noGrp="1"/>
          </p:cNvSpPr>
          <p:nvPr>
            <p:ph idx="1"/>
          </p:nvPr>
        </p:nvSpPr>
        <p:spPr>
          <a:xfrm>
            <a:off x="457200" y="841376"/>
            <a:ext cx="8229600" cy="871537"/>
          </a:xfrm>
        </p:spPr>
        <p:txBody>
          <a:bodyPr/>
          <a:lstStyle/>
          <a:p>
            <a:pPr marL="457200" lvl="0" indent="-457200" algn="ctr">
              <a:spcBef>
                <a:spcPts val="0"/>
              </a:spcBef>
              <a:buFont typeface="+mj-lt"/>
              <a:buAutoNum type="alphaUcPeriod" startAt="4"/>
            </a:pPr>
            <a:r>
              <a:rPr lang="en-US" altLang="en-US" sz="2800" b="1" dirty="0">
                <a:solidFill>
                  <a:srgbClr val="000000"/>
                </a:solidFill>
              </a:rPr>
              <a:t>Stage [4]—The Electron Transport Chain and Oxidative Phosphorylation</a:t>
            </a:r>
            <a:endParaRPr lang="en-US" dirty="0"/>
          </a:p>
        </p:txBody>
      </p:sp>
      <p:sp>
        <p:nvSpPr>
          <p:cNvPr id="8" name="Content Placeholder 7">
            <a:extLst>
              <a:ext uri="{FF2B5EF4-FFF2-40B4-BE49-F238E27FC236}">
                <a16:creationId xmlns:a16="http://schemas.microsoft.com/office/drawing/2014/main" id="{9029450C-D8B6-42C3-84F3-0B2804FFBD1E}"/>
              </a:ext>
            </a:extLst>
          </p:cNvPr>
          <p:cNvSpPr>
            <a:spLocks noGrp="1"/>
          </p:cNvSpPr>
          <p:nvPr>
            <p:ph sz="quarter" idx="13"/>
          </p:nvPr>
        </p:nvSpPr>
        <p:spPr>
          <a:xfrm>
            <a:off x="979716" y="1921329"/>
            <a:ext cx="7620000" cy="2014084"/>
          </a:xfrm>
        </p:spPr>
        <p:txBody>
          <a:bodyPr/>
          <a:lstStyle/>
          <a:p>
            <a:pPr marL="0" lvl="0" indent="0" defTabSz="457200" eaLnBrk="1" hangingPunct="1">
              <a:spcBef>
                <a:spcPct val="0"/>
              </a:spcBef>
              <a:spcAft>
                <a:spcPts val="1500"/>
              </a:spcAft>
              <a:buNone/>
            </a:pPr>
            <a:r>
              <a:rPr lang="en-US" altLang="en-US" sz="2400" b="1" kern="1200" dirty="0">
                <a:solidFill>
                  <a:prstClr val="black"/>
                </a:solidFill>
                <a:latin typeface="Arial" charset="0"/>
                <a:cs typeface="+mn-cs"/>
              </a:rPr>
              <a:t>Within the mitochondria, the </a:t>
            </a:r>
            <a:r>
              <a:rPr lang="en-US" altLang="en-US" sz="2400" b="1" kern="1200" dirty="0">
                <a:solidFill>
                  <a:srgbClr val="3366FF"/>
                </a:solidFill>
                <a:latin typeface="Arial" charset="0"/>
                <a:cs typeface="+mn-cs"/>
              </a:rPr>
              <a:t>electron transport chain </a:t>
            </a:r>
            <a:r>
              <a:rPr lang="en-US" altLang="en-US" sz="2400" b="1" kern="1200" dirty="0">
                <a:solidFill>
                  <a:prstClr val="black"/>
                </a:solidFill>
                <a:latin typeface="Arial" charset="0"/>
                <a:cs typeface="+mn-cs"/>
              </a:rPr>
              <a:t>and </a:t>
            </a:r>
            <a:r>
              <a:rPr lang="en-US" altLang="en-US" sz="2400" b="1" kern="1200" dirty="0">
                <a:solidFill>
                  <a:srgbClr val="3366FF"/>
                </a:solidFill>
                <a:latin typeface="Arial" charset="0"/>
                <a:cs typeface="+mn-cs"/>
              </a:rPr>
              <a:t>oxidative phosphorylation </a:t>
            </a:r>
            <a:r>
              <a:rPr lang="en-US" altLang="en-US" sz="2400" b="1" kern="1200" dirty="0">
                <a:solidFill>
                  <a:prstClr val="black"/>
                </a:solidFill>
                <a:latin typeface="Arial" charset="0"/>
                <a:cs typeface="+mn-cs"/>
              </a:rPr>
              <a:t>produce </a:t>
            </a:r>
            <a:r>
              <a:rPr lang="en-US" altLang="en-US" sz="2400" b="1" kern="1200" dirty="0">
                <a:solidFill>
                  <a:srgbClr val="3366FF"/>
                </a:solidFill>
                <a:latin typeface="Arial" charset="0"/>
                <a:cs typeface="+mn-cs"/>
              </a:rPr>
              <a:t>ATP</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(adenosine 5’</a:t>
            </a:r>
            <a:r>
              <a:rPr lang="en-US" altLang="ja-JP" sz="2400" b="1" kern="1200" dirty="0">
                <a:solidFill>
                  <a:prstClr val="black"/>
                </a:solidFill>
                <a:latin typeface="Arial" charset="0"/>
                <a:cs typeface="+mn-cs"/>
              </a:rPr>
              <a:t>-triphosphate).</a:t>
            </a:r>
          </a:p>
          <a:p>
            <a:pPr marL="0" indent="0" defTabSz="457200" eaLnBrk="1" hangingPunct="1">
              <a:spcBef>
                <a:spcPct val="0"/>
              </a:spcBef>
              <a:buNone/>
            </a:pPr>
            <a:r>
              <a:rPr lang="en-US" altLang="en-US" sz="2400" b="1" dirty="0"/>
              <a:t>ATP is the </a:t>
            </a:r>
            <a:r>
              <a:rPr lang="en-US" altLang="en-US" sz="2400" b="1" dirty="0">
                <a:solidFill>
                  <a:srgbClr val="3366FF"/>
                </a:solidFill>
              </a:rPr>
              <a:t>primary energy-carrying molecule </a:t>
            </a:r>
            <a:r>
              <a:rPr lang="en-US" altLang="en-US" sz="2400" b="1" dirty="0"/>
              <a:t>in the body.</a:t>
            </a:r>
          </a:p>
        </p:txBody>
      </p:sp>
      <p:pic>
        <p:nvPicPr>
          <p:cNvPr id="15366" name="Picture 8" descr="In stage 4, the reduced coenzyme (from stage 3) is used by the electron transport chain and oxidative phosphorylation to produce ATP (adenosine 5'-triphosphate)."/>
          <p:cNvPicPr>
            <a:picLocks noChangeAspect="1" noChangeArrowheads="1"/>
          </p:cNvPicPr>
          <p:nvPr/>
        </p:nvPicPr>
        <p:blipFill>
          <a:blip r:embed="rId3">
            <a:extLst>
              <a:ext uri="{28A0092B-C50C-407E-A947-70E740481C1C}">
                <a14:useLocalDpi xmlns:a14="http://schemas.microsoft.com/office/drawing/2010/main" val="0"/>
              </a:ext>
            </a:extLst>
          </a:blip>
          <a:srcRect b="66"/>
          <a:stretch>
            <a:fillRect/>
          </a:stretch>
        </p:blipFill>
        <p:spPr bwMode="auto">
          <a:xfrm>
            <a:off x="3048000" y="4030663"/>
            <a:ext cx="2871788"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76200"/>
            <a:ext cx="8229600" cy="1143000"/>
          </a:xfrm>
        </p:spPr>
        <p:txBody>
          <a:bodyPr/>
          <a:lstStyle/>
          <a:p>
            <a:pPr eaLnBrk="1" hangingPunct="1"/>
            <a:r>
              <a:rPr lang="en-US" altLang="en-US" sz="3200" b="1" dirty="0"/>
              <a:t>23.3	ATP and Energy Production (1)</a:t>
            </a:r>
            <a:endParaRPr lang="en-US" altLang="en-US" dirty="0">
              <a:latin typeface="Calibri" pitchFamily="34" charset="0"/>
            </a:endParaRPr>
          </a:p>
        </p:txBody>
      </p:sp>
      <p:pic>
        <p:nvPicPr>
          <p:cNvPr id="16388" name="Picture 6" descr="ATP, adenosine 5'-triphosphate, is a nucleoside triphosphate formed by adding three phosphates to the 5'-OH group of adenosine, a nucleoside composed of the sugar ribose and the base adenine. ADP, adenosine 5' diphosphate, is a nucleoside diphosphate formed by adding two phosphates to the 5'-OH group of adenos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95400"/>
            <a:ext cx="74676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177755"/>
            <a:ext cx="8229600" cy="528729"/>
          </a:xfrm>
        </p:spPr>
        <p:txBody>
          <a:bodyPr/>
          <a:lstStyle/>
          <a:p>
            <a:pPr eaLnBrk="1" hangingPunct="1"/>
            <a:r>
              <a:rPr lang="en-US" altLang="en-US" sz="3200" b="1" dirty="0"/>
              <a:t>23.3 ATP and Energy Production (2)</a:t>
            </a:r>
            <a:endParaRPr lang="en-US" altLang="en-US" dirty="0">
              <a:latin typeface="Calibri" pitchFamily="34" charset="0"/>
            </a:endParaRPr>
          </a:p>
        </p:txBody>
      </p:sp>
      <p:sp>
        <p:nvSpPr>
          <p:cNvPr id="9" name="Content Placeholder 2">
            <a:extLst>
              <a:ext uri="{FF2B5EF4-FFF2-40B4-BE49-F238E27FC236}">
                <a16:creationId xmlns:a16="http://schemas.microsoft.com/office/drawing/2014/main" id="{03F5D853-0CB4-4971-A801-EB7B04D64181}"/>
              </a:ext>
            </a:extLst>
          </p:cNvPr>
          <p:cNvSpPr>
            <a:spLocks noGrp="1"/>
          </p:cNvSpPr>
          <p:nvPr>
            <p:ph idx="1"/>
          </p:nvPr>
        </p:nvSpPr>
        <p:spPr>
          <a:xfrm>
            <a:off x="440871" y="644526"/>
            <a:ext cx="8229600" cy="446087"/>
          </a:xfrm>
        </p:spPr>
        <p:txBody>
          <a:bodyPr/>
          <a:lstStyle/>
          <a:p>
            <a:pPr marL="457200" lvl="0" indent="-457200" algn="ctr">
              <a:buFont typeface="+mj-lt"/>
              <a:buAutoNum type="alphaUcPeriod"/>
            </a:pPr>
            <a:r>
              <a:rPr lang="en-US" altLang="en-US" sz="2800" b="1" dirty="0">
                <a:solidFill>
                  <a:srgbClr val="000000"/>
                </a:solidFill>
              </a:rPr>
              <a:t>General Features of ATP Hydrolysis</a:t>
            </a:r>
            <a:endParaRPr lang="en-US" dirty="0"/>
          </a:p>
        </p:txBody>
      </p:sp>
      <p:sp>
        <p:nvSpPr>
          <p:cNvPr id="10" name="Content Placeholder 7">
            <a:extLst>
              <a:ext uri="{FF2B5EF4-FFF2-40B4-BE49-F238E27FC236}">
                <a16:creationId xmlns:a16="http://schemas.microsoft.com/office/drawing/2014/main" id="{B57CD402-D847-45AE-A0E8-656BA4424D77}"/>
              </a:ext>
            </a:extLst>
          </p:cNvPr>
          <p:cNvSpPr>
            <a:spLocks noGrp="1"/>
          </p:cNvSpPr>
          <p:nvPr>
            <p:ph sz="quarter" idx="13"/>
          </p:nvPr>
        </p:nvSpPr>
        <p:spPr>
          <a:xfrm>
            <a:off x="1061355" y="1365704"/>
            <a:ext cx="7603671" cy="952208"/>
          </a:xfrm>
        </p:spPr>
        <p:txBody>
          <a:bodyPr/>
          <a:lstStyle/>
          <a:p>
            <a:pPr marL="0" lvl="0" indent="0" defTabSz="457200" eaLnBrk="1" hangingPunct="1">
              <a:spcBef>
                <a:spcPct val="0"/>
              </a:spcBef>
              <a:spcAft>
                <a:spcPts val="1300"/>
              </a:spcAft>
              <a:buClr>
                <a:prstClr val="black"/>
              </a:buClr>
              <a:buNone/>
            </a:pPr>
            <a:r>
              <a:rPr lang="en-US" altLang="en-US" sz="2400" b="1" kern="1200" dirty="0">
                <a:solidFill>
                  <a:srgbClr val="3366FF"/>
                </a:solidFill>
                <a:latin typeface="Arial" charset="0"/>
                <a:cs typeface="+mn-cs"/>
              </a:rPr>
              <a:t>Hydrolysis of ATP </a:t>
            </a:r>
            <a:r>
              <a:rPr lang="en-US" altLang="en-US" sz="2400" b="1" kern="1200" dirty="0">
                <a:solidFill>
                  <a:prstClr val="black"/>
                </a:solidFill>
                <a:latin typeface="Arial" charset="0"/>
                <a:cs typeface="+mn-cs"/>
              </a:rPr>
              <a:t>cleaves 1 phosphate group.</a:t>
            </a:r>
          </a:p>
          <a:p>
            <a:pPr marL="0" lvl="0" indent="0" defTabSz="457200" eaLnBrk="1" hangingPunct="1">
              <a:spcBef>
                <a:spcPct val="0"/>
              </a:spcBef>
              <a:buClr>
                <a:prstClr val="black"/>
              </a:buClr>
              <a:buNone/>
            </a:pPr>
            <a:r>
              <a:rPr lang="en-US" altLang="en-US" sz="2400" b="1" kern="1200" dirty="0">
                <a:solidFill>
                  <a:prstClr val="black"/>
                </a:solidFill>
                <a:latin typeface="Arial" charset="0"/>
                <a:cs typeface="+mn-cs"/>
              </a:rPr>
              <a:t>This forms </a:t>
            </a:r>
            <a:r>
              <a:rPr lang="en-US" altLang="en-US" sz="2400" b="1" kern="1200" dirty="0">
                <a:solidFill>
                  <a:srgbClr val="3366FF"/>
                </a:solidFill>
                <a:latin typeface="Arial" charset="0"/>
                <a:cs typeface="+mn-cs"/>
              </a:rPr>
              <a:t>ADP</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and hydrogen phosphate </a:t>
            </a:r>
            <a:endParaRPr lang="en-US" altLang="en-US" sz="2400" b="1" kern="1200" baseline="30000" dirty="0">
              <a:solidFill>
                <a:prstClr val="black"/>
              </a:solidFill>
              <a:latin typeface="Arial" charset="0"/>
              <a:cs typeface="+mn-cs"/>
            </a:endParaRPr>
          </a:p>
        </p:txBody>
      </p:sp>
      <p:graphicFrame>
        <p:nvGraphicFramePr>
          <p:cNvPr id="3" name="Object 2">
            <a:extLst>
              <a:ext uri="{FF2B5EF4-FFF2-40B4-BE49-F238E27FC236}">
                <a16:creationId xmlns:a16="http://schemas.microsoft.com/office/drawing/2014/main" id="{4A1A8138-489D-4F1C-A33E-7F3654BAA097}"/>
              </a:ext>
            </a:extLst>
          </p:cNvPr>
          <p:cNvGraphicFramePr>
            <a:graphicFrameLocks noChangeAspect="1"/>
          </p:cNvGraphicFramePr>
          <p:nvPr>
            <p:extLst>
              <p:ext uri="{D42A27DB-BD31-4B8C-83A1-F6EECF244321}">
                <p14:modId xmlns:p14="http://schemas.microsoft.com/office/powerpoint/2010/main" val="2925332309"/>
              </p:ext>
            </p:extLst>
          </p:nvPr>
        </p:nvGraphicFramePr>
        <p:xfrm>
          <a:off x="7219950" y="1917700"/>
          <a:ext cx="1308100" cy="495300"/>
        </p:xfrm>
        <a:graphic>
          <a:graphicData uri="http://schemas.openxmlformats.org/presentationml/2006/ole">
            <mc:AlternateContent xmlns:mc="http://schemas.openxmlformats.org/markup-compatibility/2006">
              <mc:Choice xmlns:v="urn:schemas-microsoft-com:vml" Requires="v">
                <p:oleObj spid="_x0000_s1114" name="Equation" r:id="rId4" imgW="1307880" imgH="495000" progId="Equation.DSMT4">
                  <p:embed/>
                </p:oleObj>
              </mc:Choice>
              <mc:Fallback>
                <p:oleObj name="Equation" r:id="rId4" imgW="1307880" imgH="495000" progId="Equation.DSMT4">
                  <p:embed/>
                  <p:pic>
                    <p:nvPicPr>
                      <p:cNvPr id="0" name=""/>
                      <p:cNvPicPr/>
                      <p:nvPr/>
                    </p:nvPicPr>
                    <p:blipFill>
                      <a:blip r:embed="rId5"/>
                      <a:stretch>
                        <a:fillRect/>
                      </a:stretch>
                    </p:blipFill>
                    <p:spPr>
                      <a:xfrm>
                        <a:off x="7219950" y="1917700"/>
                        <a:ext cx="1308100" cy="495300"/>
                      </a:xfrm>
                      <a:prstGeom prst="rect">
                        <a:avLst/>
                      </a:prstGeom>
                    </p:spPr>
                  </p:pic>
                </p:oleObj>
              </mc:Fallback>
            </mc:AlternateContent>
          </a:graphicData>
        </a:graphic>
      </p:graphicFrame>
      <p:sp>
        <p:nvSpPr>
          <p:cNvPr id="21" name="Content Placeholder 20">
            <a:extLst>
              <a:ext uri="{FF2B5EF4-FFF2-40B4-BE49-F238E27FC236}">
                <a16:creationId xmlns:a16="http://schemas.microsoft.com/office/drawing/2014/main" id="{457C5F36-9AF3-4736-B7D5-FE5C8F0648E7}"/>
              </a:ext>
            </a:extLst>
          </p:cNvPr>
          <p:cNvSpPr>
            <a:spLocks noGrp="1"/>
          </p:cNvSpPr>
          <p:nvPr>
            <p:ph sz="quarter" idx="17"/>
          </p:nvPr>
        </p:nvSpPr>
        <p:spPr>
          <a:xfrm>
            <a:off x="1055913" y="2317911"/>
            <a:ext cx="5029200" cy="393030"/>
          </a:xfrm>
        </p:spPr>
        <p:txBody>
          <a:bodyPr/>
          <a:lstStyle/>
          <a:p>
            <a:pPr marL="0" indent="0">
              <a:buNone/>
            </a:pPr>
            <a:r>
              <a:rPr lang="en-US" altLang="en-US" sz="2400" b="1" kern="1200" dirty="0">
                <a:solidFill>
                  <a:srgbClr val="3366FF"/>
                </a:solidFill>
                <a:latin typeface="Arial" charset="0"/>
                <a:cs typeface="+mn-cs"/>
              </a:rPr>
              <a:t>releasing </a:t>
            </a:r>
            <a:r>
              <a:rPr lang="en-US" altLang="en-US" sz="2400" b="1" kern="1200" dirty="0">
                <a:solidFill>
                  <a:srgbClr val="3366FF"/>
                </a:solidFill>
                <a:latin typeface="Arial" panose="020B0604020202020204" pitchFamily="34" charset="0"/>
                <a:cs typeface="Arial" panose="020B0604020202020204" pitchFamily="34" charset="0"/>
              </a:rPr>
              <a:t>7.3 kcal/mol</a:t>
            </a:r>
            <a:r>
              <a:rPr lang="en-US" altLang="en-US" sz="2400" b="1" kern="1200" dirty="0">
                <a:solidFill>
                  <a:srgbClr val="3366FF"/>
                </a:solidFill>
                <a:latin typeface="Arial" charset="0"/>
                <a:cs typeface="+mn-cs"/>
              </a:rPr>
              <a:t> </a:t>
            </a:r>
            <a:r>
              <a:rPr lang="en-US" altLang="en-US" sz="2400" b="1" kern="1200" dirty="0">
                <a:solidFill>
                  <a:prstClr val="black"/>
                </a:solidFill>
                <a:latin typeface="Arial" charset="0"/>
                <a:cs typeface="+mn-cs"/>
              </a:rPr>
              <a:t>of energy.</a:t>
            </a:r>
            <a:endParaRPr lang="en-US" dirty="0"/>
          </a:p>
        </p:txBody>
      </p:sp>
      <p:pic>
        <p:nvPicPr>
          <p:cNvPr id="2" name="Picture 1" descr="ATP gets hydrolysed to form ADP and hydrogen phosphate. HPO42− is abbreviated as Pi.">
            <a:extLst>
              <a:ext uri="{FF2B5EF4-FFF2-40B4-BE49-F238E27FC236}">
                <a16:creationId xmlns:a16="http://schemas.microsoft.com/office/drawing/2014/main" id="{764FAC79-0F88-45A8-93D6-8681F93EE33E}"/>
              </a:ext>
            </a:extLst>
          </p:cNvPr>
          <p:cNvPicPr>
            <a:picLocks noChangeAspect="1"/>
          </p:cNvPicPr>
          <p:nvPr/>
        </p:nvPicPr>
        <p:blipFill>
          <a:blip r:embed="rId6"/>
          <a:stretch>
            <a:fillRect/>
          </a:stretch>
        </p:blipFill>
        <p:spPr>
          <a:xfrm>
            <a:off x="527385" y="2983830"/>
            <a:ext cx="8153400" cy="35814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96829"/>
            <a:ext cx="8229600" cy="473142"/>
          </a:xfrm>
        </p:spPr>
        <p:txBody>
          <a:bodyPr/>
          <a:lstStyle/>
          <a:p>
            <a:pPr eaLnBrk="1" hangingPunct="1"/>
            <a:r>
              <a:rPr lang="en-US" altLang="en-US" sz="3200" b="1" dirty="0"/>
              <a:t>23.3	ATP and Energy Production (3)</a:t>
            </a:r>
            <a:endParaRPr lang="en-US" altLang="en-US" dirty="0">
              <a:latin typeface="Calibri" pitchFamily="34" charset="0"/>
            </a:endParaRPr>
          </a:p>
        </p:txBody>
      </p:sp>
      <p:sp>
        <p:nvSpPr>
          <p:cNvPr id="7" name="Content Placeholder 2">
            <a:extLst>
              <a:ext uri="{FF2B5EF4-FFF2-40B4-BE49-F238E27FC236}">
                <a16:creationId xmlns:a16="http://schemas.microsoft.com/office/drawing/2014/main" id="{D662C89A-4995-4B24-9F30-1D1BFE79A6A2}"/>
              </a:ext>
            </a:extLst>
          </p:cNvPr>
          <p:cNvSpPr>
            <a:spLocks noGrp="1"/>
          </p:cNvSpPr>
          <p:nvPr>
            <p:ph idx="1"/>
          </p:nvPr>
        </p:nvSpPr>
        <p:spPr>
          <a:xfrm>
            <a:off x="457200" y="692281"/>
            <a:ext cx="8229600" cy="546099"/>
          </a:xfrm>
        </p:spPr>
        <p:txBody>
          <a:bodyPr/>
          <a:lstStyle/>
          <a:p>
            <a:pPr marL="514350" lvl="0" indent="-514350" algn="ctr">
              <a:buFont typeface="+mj-lt"/>
              <a:buAutoNum type="alphaUcPeriod" startAt="2"/>
            </a:pPr>
            <a:r>
              <a:rPr lang="en-US" altLang="en-US" sz="2800" b="1" dirty="0">
                <a:solidFill>
                  <a:srgbClr val="000000"/>
                </a:solidFill>
              </a:rPr>
              <a:t>General Features of ATP Phosphorylation</a:t>
            </a:r>
            <a:endParaRPr lang="en-US" dirty="0"/>
          </a:p>
        </p:txBody>
      </p:sp>
      <p:sp>
        <p:nvSpPr>
          <p:cNvPr id="8" name="Content Placeholder 7">
            <a:extLst>
              <a:ext uri="{FF2B5EF4-FFF2-40B4-BE49-F238E27FC236}">
                <a16:creationId xmlns:a16="http://schemas.microsoft.com/office/drawing/2014/main" id="{8FB3D6C6-7A84-487B-8E4F-FE5E5D30C1B6}"/>
              </a:ext>
            </a:extLst>
          </p:cNvPr>
          <p:cNvSpPr>
            <a:spLocks noGrp="1"/>
          </p:cNvSpPr>
          <p:nvPr>
            <p:ph sz="quarter" idx="13"/>
          </p:nvPr>
        </p:nvSpPr>
        <p:spPr>
          <a:xfrm>
            <a:off x="1072309" y="1453243"/>
            <a:ext cx="7831979" cy="1331232"/>
          </a:xfrm>
        </p:spPr>
        <p:txBody>
          <a:bodyPr/>
          <a:lstStyle/>
          <a:p>
            <a:pPr marL="0" lvl="0" indent="0" defTabSz="457200" eaLnBrk="1" hangingPunct="1">
              <a:spcBef>
                <a:spcPct val="0"/>
              </a:spcBef>
              <a:buClr>
                <a:prstClr val="black"/>
              </a:buClr>
              <a:buNone/>
            </a:pPr>
            <a:r>
              <a:rPr lang="en-US" altLang="en-US" sz="2400" b="1" kern="1200" dirty="0">
                <a:solidFill>
                  <a:srgbClr val="3366FF"/>
                </a:solidFill>
                <a:latin typeface="Arial" charset="0"/>
                <a:cs typeface="+mn-cs"/>
              </a:rPr>
              <a:t>Phosphorylation</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is the reverse reaction, where a </a:t>
            </a:r>
            <a:r>
              <a:rPr lang="en-US" altLang="en-US" sz="2400" b="1" kern="1200" dirty="0">
                <a:solidFill>
                  <a:srgbClr val="3366FF"/>
                </a:solidFill>
                <a:latin typeface="Arial" charset="0"/>
                <a:cs typeface="+mn-cs"/>
              </a:rPr>
              <a:t>phosphate group </a:t>
            </a:r>
            <a:r>
              <a:rPr lang="en-US" altLang="en-US" sz="2400" b="1" kern="1200" dirty="0">
                <a:solidFill>
                  <a:prstClr val="black"/>
                </a:solidFill>
                <a:latin typeface="Arial" charset="0"/>
                <a:cs typeface="+mn-cs"/>
              </a:rPr>
              <a:t>is added to </a:t>
            </a:r>
            <a:r>
              <a:rPr lang="en-US" altLang="en-US" sz="2400" b="1" kern="1200" dirty="0">
                <a:solidFill>
                  <a:srgbClr val="3366FF"/>
                </a:solidFill>
                <a:latin typeface="Arial" charset="0"/>
                <a:cs typeface="+mn-cs"/>
              </a:rPr>
              <a:t>ADP</a:t>
            </a:r>
            <a:r>
              <a:rPr lang="en-US" altLang="en-US" sz="2400" b="1" kern="1200" dirty="0">
                <a:solidFill>
                  <a:prstClr val="black"/>
                </a:solidFill>
                <a:latin typeface="Arial" charset="0"/>
                <a:cs typeface="+mn-cs"/>
              </a:rPr>
              <a:t>, forming </a:t>
            </a:r>
            <a:r>
              <a:rPr lang="en-US" altLang="en-US" sz="2400" b="1" kern="1200" dirty="0">
                <a:solidFill>
                  <a:srgbClr val="3366FF"/>
                </a:solidFill>
                <a:latin typeface="Arial" charset="0"/>
                <a:cs typeface="+mn-cs"/>
              </a:rPr>
              <a:t>ATP</a:t>
            </a:r>
            <a:r>
              <a:rPr lang="en-US" altLang="en-US" sz="2400" b="1" kern="1200" dirty="0">
                <a:solidFill>
                  <a:prstClr val="black"/>
                </a:solidFill>
                <a:latin typeface="Arial" charset="0"/>
                <a:cs typeface="+mn-cs"/>
              </a:rPr>
              <a:t> requiring </a:t>
            </a:r>
            <a:r>
              <a:rPr lang="en-US" altLang="en-US" sz="2400" b="1" i="0" kern="1200" dirty="0">
                <a:solidFill>
                  <a:srgbClr val="3366FF"/>
                </a:solidFill>
                <a:latin typeface="Arial" panose="020B0604020202020204" pitchFamily="34" charset="0"/>
                <a:cs typeface="Arial" panose="020B0604020202020204" pitchFamily="34" charset="0"/>
              </a:rPr>
              <a:t>7.3 kcal/mol</a:t>
            </a:r>
            <a:r>
              <a:rPr lang="en-US" altLang="en-US" sz="2400" b="1" kern="1200" dirty="0">
                <a:solidFill>
                  <a:srgbClr val="3366FF"/>
                </a:solidFill>
                <a:latin typeface="Arial" charset="0"/>
                <a:cs typeface="+mn-cs"/>
              </a:rPr>
              <a:t> </a:t>
            </a:r>
            <a:r>
              <a:rPr lang="en-US" altLang="en-US" sz="2400" b="1" kern="1200" dirty="0">
                <a:solidFill>
                  <a:prstClr val="black"/>
                </a:solidFill>
                <a:latin typeface="Arial" charset="0"/>
                <a:cs typeface="+mn-cs"/>
              </a:rPr>
              <a:t>of energy.</a:t>
            </a:r>
            <a:endParaRPr lang="en-US" altLang="en-US" sz="2400" b="1" kern="1200" baseline="30000" dirty="0">
              <a:solidFill>
                <a:prstClr val="black"/>
              </a:solidFill>
              <a:latin typeface="Arial" charset="0"/>
              <a:cs typeface="+mn-cs"/>
            </a:endParaRPr>
          </a:p>
        </p:txBody>
      </p:sp>
      <p:pic>
        <p:nvPicPr>
          <p:cNvPr id="3" name="Picture 2" descr="When a phosphate group is added to ADP, it forms ATP. This process requires energy because a new bond is formed.">
            <a:extLst>
              <a:ext uri="{FF2B5EF4-FFF2-40B4-BE49-F238E27FC236}">
                <a16:creationId xmlns:a16="http://schemas.microsoft.com/office/drawing/2014/main" id="{E9D2CA17-621A-44C6-BB5B-F07CFC0F707C}"/>
              </a:ext>
            </a:extLst>
          </p:cNvPr>
          <p:cNvPicPr>
            <a:picLocks noChangeAspect="1"/>
          </p:cNvPicPr>
          <p:nvPr/>
        </p:nvPicPr>
        <p:blipFill>
          <a:blip r:embed="rId3"/>
          <a:stretch>
            <a:fillRect/>
          </a:stretch>
        </p:blipFill>
        <p:spPr>
          <a:xfrm>
            <a:off x="228600" y="2870330"/>
            <a:ext cx="8666018" cy="380063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353234"/>
            <a:ext cx="8229600" cy="423379"/>
          </a:xfrm>
        </p:spPr>
        <p:txBody>
          <a:bodyPr/>
          <a:lstStyle/>
          <a:p>
            <a:pPr eaLnBrk="1" hangingPunct="1"/>
            <a:r>
              <a:rPr lang="en-US" altLang="en-US" sz="3200" b="1" dirty="0"/>
              <a:t>23.3	ATP and Energy Production (4)</a:t>
            </a:r>
            <a:endParaRPr lang="en-US" altLang="en-US" dirty="0">
              <a:latin typeface="Calibri" pitchFamily="34" charset="0"/>
            </a:endParaRPr>
          </a:p>
        </p:txBody>
      </p:sp>
      <p:sp>
        <p:nvSpPr>
          <p:cNvPr id="7" name="Content Placeholder 2">
            <a:extLst>
              <a:ext uri="{FF2B5EF4-FFF2-40B4-BE49-F238E27FC236}">
                <a16:creationId xmlns:a16="http://schemas.microsoft.com/office/drawing/2014/main" id="{BE4B1905-C157-4DE0-96B6-5C3A9AE8F5F7}"/>
              </a:ext>
            </a:extLst>
          </p:cNvPr>
          <p:cNvSpPr>
            <a:spLocks noGrp="1"/>
          </p:cNvSpPr>
          <p:nvPr>
            <p:ph idx="1"/>
          </p:nvPr>
        </p:nvSpPr>
        <p:spPr>
          <a:xfrm>
            <a:off x="438539" y="690563"/>
            <a:ext cx="8229600" cy="585787"/>
          </a:xfrm>
        </p:spPr>
        <p:txBody>
          <a:bodyPr/>
          <a:lstStyle/>
          <a:p>
            <a:pPr marL="514350" lvl="0" indent="-514350" algn="ctr">
              <a:buFont typeface="+mj-lt"/>
              <a:buAutoNum type="alphaUcPeriod"/>
            </a:pPr>
            <a:r>
              <a:rPr lang="en-US" altLang="en-US" sz="2800" b="1" dirty="0">
                <a:solidFill>
                  <a:srgbClr val="000000"/>
                </a:solidFill>
              </a:rPr>
              <a:t>General Features of ATP Phosphorylation</a:t>
            </a:r>
            <a:endParaRPr lang="en-US" dirty="0"/>
          </a:p>
        </p:txBody>
      </p:sp>
      <p:sp>
        <p:nvSpPr>
          <p:cNvPr id="8" name="Content Placeholder 7">
            <a:extLst>
              <a:ext uri="{FF2B5EF4-FFF2-40B4-BE49-F238E27FC236}">
                <a16:creationId xmlns:a16="http://schemas.microsoft.com/office/drawing/2014/main" id="{9B891880-3987-4D74-98DC-49646CC1BA21}"/>
              </a:ext>
            </a:extLst>
          </p:cNvPr>
          <p:cNvSpPr>
            <a:spLocks noGrp="1"/>
          </p:cNvSpPr>
          <p:nvPr>
            <p:ph sz="quarter" idx="13"/>
          </p:nvPr>
        </p:nvSpPr>
        <p:spPr>
          <a:xfrm>
            <a:off x="1065244" y="1366385"/>
            <a:ext cx="7924800" cy="2130877"/>
          </a:xfrm>
        </p:spPr>
        <p:txBody>
          <a:bodyPr/>
          <a:lstStyle/>
          <a:p>
            <a:pPr marL="0" lvl="0" indent="0" defTabSz="457200" eaLnBrk="1" hangingPunct="1">
              <a:spcBef>
                <a:spcPct val="0"/>
              </a:spcBef>
              <a:spcAft>
                <a:spcPts val="1500"/>
              </a:spcAft>
              <a:buClr>
                <a:prstClr val="black"/>
              </a:buClr>
              <a:buNone/>
            </a:pPr>
            <a:r>
              <a:rPr lang="en-US" altLang="en-US" sz="2400" b="1" kern="1200" dirty="0">
                <a:solidFill>
                  <a:prstClr val="black"/>
                </a:solidFill>
                <a:latin typeface="Arial" charset="0"/>
                <a:cs typeface="+mn-cs"/>
              </a:rPr>
              <a:t>Any process (walking, running, breathing) is fueled by the </a:t>
            </a:r>
            <a:r>
              <a:rPr lang="en-US" altLang="en-US" sz="2400" b="1" kern="1200" dirty="0">
                <a:solidFill>
                  <a:srgbClr val="D90000"/>
                </a:solidFill>
                <a:latin typeface="Arial" charset="0"/>
                <a:cs typeface="+mn-cs"/>
              </a:rPr>
              <a:t>release</a:t>
            </a:r>
            <a:r>
              <a:rPr lang="en-US" altLang="en-US" sz="2400" b="1" kern="1200" dirty="0">
                <a:solidFill>
                  <a:srgbClr val="FF0000"/>
                </a:solidFill>
                <a:latin typeface="Arial" charset="0"/>
                <a:cs typeface="+mn-cs"/>
              </a:rPr>
              <a:t> </a:t>
            </a:r>
            <a:r>
              <a:rPr lang="en-US" altLang="en-US" sz="2400" b="1" kern="1200" dirty="0">
                <a:solidFill>
                  <a:prstClr val="black"/>
                </a:solidFill>
                <a:latin typeface="Arial" charset="0"/>
                <a:cs typeface="+mn-cs"/>
              </a:rPr>
              <a:t>of energy when ATP is hydrolyzed to ADP.</a:t>
            </a:r>
          </a:p>
          <a:p>
            <a:pPr marL="0" indent="0" defTabSz="457200" eaLnBrk="1" hangingPunct="1">
              <a:spcBef>
                <a:spcPct val="0"/>
              </a:spcBef>
              <a:buClr>
                <a:prstClr val="black"/>
              </a:buClr>
              <a:buNone/>
            </a:pPr>
            <a:r>
              <a:rPr lang="en-US" altLang="en-US" sz="2400" b="1" dirty="0"/>
              <a:t>Energy is </a:t>
            </a:r>
            <a:r>
              <a:rPr lang="en-US" altLang="en-US" sz="2400" b="1" dirty="0">
                <a:solidFill>
                  <a:srgbClr val="3366FF"/>
                </a:solidFill>
              </a:rPr>
              <a:t>absorbed </a:t>
            </a:r>
            <a:r>
              <a:rPr lang="en-US" altLang="en-US" sz="2400" b="1" dirty="0"/>
              <a:t>and stored in ATP when it is synthesized from ADP.</a:t>
            </a:r>
          </a:p>
        </p:txBody>
      </p:sp>
      <p:pic>
        <p:nvPicPr>
          <p:cNvPr id="19462" name="Picture 7" descr="This figure summarizes the reactions and energy changes that occur when ATP is synthesized and hydrolyzed. On hydrolysis, 7.3 kcal/mole of energy is released. The synthesis of ATP with HPO42− is the reverse of ATP hydrolysis which takes place by absorbing 7.3 kcal/mole of ener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50" y="3886200"/>
            <a:ext cx="85471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4638"/>
            <a:ext cx="8229600" cy="639762"/>
          </a:xfrm>
        </p:spPr>
        <p:txBody>
          <a:bodyPr/>
          <a:lstStyle/>
          <a:p>
            <a:pPr eaLnBrk="1" hangingPunct="1"/>
            <a:r>
              <a:rPr lang="en-US" altLang="en-US" sz="3200" b="1" dirty="0"/>
              <a:t>23.3	ATP and Energy Production (5)</a:t>
            </a:r>
            <a:endParaRPr lang="en-US" altLang="en-US" dirty="0">
              <a:latin typeface="Calibri" pitchFamily="34" charset="0"/>
            </a:endParaRPr>
          </a:p>
        </p:txBody>
      </p:sp>
      <p:sp>
        <p:nvSpPr>
          <p:cNvPr id="7" name="Content Placeholder 2">
            <a:extLst>
              <a:ext uri="{FF2B5EF4-FFF2-40B4-BE49-F238E27FC236}">
                <a16:creationId xmlns:a16="http://schemas.microsoft.com/office/drawing/2014/main" id="{1D74E51B-4BFE-4FC3-8334-FC4B31C484BA}"/>
              </a:ext>
            </a:extLst>
          </p:cNvPr>
          <p:cNvSpPr>
            <a:spLocks noGrp="1"/>
          </p:cNvSpPr>
          <p:nvPr>
            <p:ph idx="1"/>
          </p:nvPr>
        </p:nvSpPr>
        <p:spPr>
          <a:xfrm>
            <a:off x="438539" y="807649"/>
            <a:ext cx="8229600" cy="438150"/>
          </a:xfrm>
        </p:spPr>
        <p:txBody>
          <a:bodyPr/>
          <a:lstStyle/>
          <a:p>
            <a:pPr marL="514350" lvl="0" indent="-514350" algn="ctr">
              <a:buFont typeface="+mj-lt"/>
              <a:buAutoNum type="alphaUcPeriod" startAt="2"/>
            </a:pPr>
            <a:r>
              <a:rPr lang="en-US" altLang="en-US" sz="2800" b="1" dirty="0">
                <a:solidFill>
                  <a:srgbClr val="000000"/>
                </a:solidFill>
              </a:rPr>
              <a:t>Coupled Reactions in Metabolic Pathways</a:t>
            </a:r>
            <a:endParaRPr lang="en-US" dirty="0"/>
          </a:p>
        </p:txBody>
      </p:sp>
      <p:sp>
        <p:nvSpPr>
          <p:cNvPr id="8" name="Content Placeholder 7">
            <a:extLst>
              <a:ext uri="{FF2B5EF4-FFF2-40B4-BE49-F238E27FC236}">
                <a16:creationId xmlns:a16="http://schemas.microsoft.com/office/drawing/2014/main" id="{ECEF4A03-82BB-48EF-A417-79B5B816AF0E}"/>
              </a:ext>
            </a:extLst>
          </p:cNvPr>
          <p:cNvSpPr>
            <a:spLocks noGrp="1"/>
          </p:cNvSpPr>
          <p:nvPr>
            <p:ph sz="quarter" idx="13"/>
          </p:nvPr>
        </p:nvSpPr>
        <p:spPr>
          <a:xfrm>
            <a:off x="1010817" y="1498388"/>
            <a:ext cx="7675983" cy="3911811"/>
          </a:xfrm>
        </p:spPr>
        <p:txBody>
          <a:bodyPr/>
          <a:lstStyle/>
          <a:p>
            <a:pPr marL="0" lvl="0" indent="0" defTabSz="457200" eaLnBrk="1" hangingPunct="1">
              <a:spcBef>
                <a:spcPct val="0"/>
              </a:spcBef>
              <a:spcAft>
                <a:spcPts val="4000"/>
              </a:spcAft>
              <a:buClr>
                <a:prstClr val="black"/>
              </a:buClr>
              <a:buNone/>
            </a:pPr>
            <a:r>
              <a:rPr lang="en-US" altLang="en-US" sz="2400" b="1" kern="1200" dirty="0">
                <a:solidFill>
                  <a:srgbClr val="3366FF"/>
                </a:solidFill>
                <a:latin typeface="Arial" charset="0"/>
                <a:cs typeface="+mn-cs"/>
              </a:rPr>
              <a:t>Coupled reactions </a:t>
            </a:r>
            <a:r>
              <a:rPr lang="en-US" altLang="en-US" sz="2400" b="1" kern="1200" dirty="0">
                <a:solidFill>
                  <a:prstClr val="black"/>
                </a:solidFill>
                <a:latin typeface="Arial" charset="0"/>
                <a:cs typeface="+mn-cs"/>
              </a:rPr>
              <a:t>are pairs of reactions that occur together.</a:t>
            </a:r>
          </a:p>
          <a:p>
            <a:pPr marL="0" indent="0" defTabSz="457200" eaLnBrk="1" hangingPunct="1">
              <a:spcBef>
                <a:spcPct val="0"/>
              </a:spcBef>
              <a:spcAft>
                <a:spcPts val="3200"/>
              </a:spcAft>
              <a:buClr>
                <a:prstClr val="black"/>
              </a:buClr>
              <a:buNone/>
            </a:pPr>
            <a:r>
              <a:rPr lang="en-US" altLang="en-US" sz="2400" b="1" dirty="0"/>
              <a:t>The energy </a:t>
            </a:r>
            <a:r>
              <a:rPr lang="en-US" altLang="en-US" sz="2400" b="1" dirty="0">
                <a:solidFill>
                  <a:srgbClr val="3366FF"/>
                </a:solidFill>
              </a:rPr>
              <a:t>released by one </a:t>
            </a:r>
            <a:r>
              <a:rPr lang="en-US" altLang="en-US" sz="2400" b="1" dirty="0"/>
              <a:t>reaction is </a:t>
            </a:r>
            <a:r>
              <a:rPr lang="en-US" altLang="en-US" sz="2400" b="1" dirty="0">
                <a:solidFill>
                  <a:srgbClr val="3366FF"/>
                </a:solidFill>
              </a:rPr>
              <a:t>absorbed</a:t>
            </a:r>
            <a:r>
              <a:rPr lang="en-US" altLang="en-US" sz="2400" b="1" dirty="0">
                <a:solidFill>
                  <a:srgbClr val="3333FF"/>
                </a:solidFill>
              </a:rPr>
              <a:t> </a:t>
            </a:r>
            <a:r>
              <a:rPr lang="en-US" altLang="en-US" sz="2400" b="1" dirty="0">
                <a:solidFill>
                  <a:srgbClr val="3366FF"/>
                </a:solidFill>
              </a:rPr>
              <a:t>by the other </a:t>
            </a:r>
            <a:r>
              <a:rPr lang="en-US" altLang="en-US" sz="2400" b="1" dirty="0"/>
              <a:t>reaction.</a:t>
            </a:r>
          </a:p>
          <a:p>
            <a:pPr marL="0" indent="0" defTabSz="457200" eaLnBrk="1" hangingPunct="1">
              <a:spcBef>
                <a:spcPct val="0"/>
              </a:spcBef>
              <a:buClr>
                <a:prstClr val="black"/>
              </a:buClr>
              <a:buNone/>
            </a:pPr>
            <a:r>
              <a:rPr lang="en-US" altLang="en-US" sz="2400" b="1" dirty="0"/>
              <a:t>Coupling an energetically </a:t>
            </a:r>
            <a:r>
              <a:rPr lang="en-US" altLang="en-US" sz="2400" b="1" dirty="0">
                <a:solidFill>
                  <a:srgbClr val="3366FF"/>
                </a:solidFill>
              </a:rPr>
              <a:t>unfavorable</a:t>
            </a:r>
            <a:r>
              <a:rPr lang="en-US" altLang="en-US" sz="2400" b="1" dirty="0">
                <a:solidFill>
                  <a:srgbClr val="3333FF"/>
                </a:solidFill>
              </a:rPr>
              <a:t> </a:t>
            </a:r>
            <a:r>
              <a:rPr lang="en-US" altLang="en-US" sz="2400" b="1" dirty="0"/>
              <a:t>reaction with a </a:t>
            </a:r>
            <a:r>
              <a:rPr lang="en-US" altLang="en-US" sz="2400" b="1" dirty="0">
                <a:solidFill>
                  <a:srgbClr val="3366FF"/>
                </a:solidFill>
              </a:rPr>
              <a:t>favorable</a:t>
            </a:r>
            <a:r>
              <a:rPr lang="en-US" altLang="en-US" sz="2400" b="1" dirty="0">
                <a:solidFill>
                  <a:srgbClr val="3333FF"/>
                </a:solidFill>
              </a:rPr>
              <a:t> </a:t>
            </a:r>
            <a:r>
              <a:rPr lang="en-US" altLang="en-US" sz="2400" b="1" dirty="0"/>
              <a:t>one that releases more energy than the amount required is common in biological reactions.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altLang="en-US" sz="3200" b="1" dirty="0"/>
              <a:t>23.1	Introduction (1)</a:t>
            </a:r>
            <a:endParaRPr lang="en-US" altLang="en-US" dirty="0">
              <a:latin typeface="Calibri" pitchFamily="34" charset="0"/>
            </a:endParaRPr>
          </a:p>
        </p:txBody>
      </p:sp>
      <p:sp>
        <p:nvSpPr>
          <p:cNvPr id="8" name="Content Placeholder 2">
            <a:extLst>
              <a:ext uri="{FF2B5EF4-FFF2-40B4-BE49-F238E27FC236}">
                <a16:creationId xmlns:a16="http://schemas.microsoft.com/office/drawing/2014/main" id="{7AE5A077-CEEE-4BD5-84B2-796CA57B6611}"/>
              </a:ext>
            </a:extLst>
          </p:cNvPr>
          <p:cNvSpPr>
            <a:spLocks noGrp="1"/>
          </p:cNvSpPr>
          <p:nvPr>
            <p:ph idx="1"/>
          </p:nvPr>
        </p:nvSpPr>
        <p:spPr>
          <a:xfrm>
            <a:off x="1055301" y="1476584"/>
            <a:ext cx="7696200" cy="4525963"/>
          </a:xfrm>
        </p:spPr>
        <p:txBody>
          <a:bodyPr/>
          <a:lstStyle/>
          <a:p>
            <a:pPr marL="0" lvl="0" indent="0" defTabSz="457200" eaLnBrk="1" hangingPunct="1">
              <a:spcBef>
                <a:spcPct val="0"/>
              </a:spcBef>
              <a:spcAft>
                <a:spcPts val="1200"/>
              </a:spcAft>
              <a:buClr>
                <a:prstClr val="black"/>
              </a:buClr>
              <a:buNone/>
            </a:pPr>
            <a:r>
              <a:rPr lang="en-US" altLang="en-US" sz="2400" b="1" kern="1200" dirty="0">
                <a:solidFill>
                  <a:srgbClr val="3366FF"/>
                </a:solidFill>
                <a:latin typeface="Arial" charset="0"/>
                <a:cs typeface="+mn-cs"/>
              </a:rPr>
              <a:t>Metabolism</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is the sum of all the chemical reactions that take place in an organism.</a:t>
            </a:r>
          </a:p>
          <a:p>
            <a:pPr marL="0" indent="0" defTabSz="457200" eaLnBrk="1" hangingPunct="1">
              <a:spcBef>
                <a:spcPct val="0"/>
              </a:spcBef>
              <a:spcAft>
                <a:spcPts val="1200"/>
              </a:spcAft>
              <a:buClr>
                <a:prstClr val="black"/>
              </a:buClr>
              <a:buNone/>
            </a:pPr>
            <a:r>
              <a:rPr lang="en-US" altLang="en-US" sz="2400" b="1" dirty="0">
                <a:solidFill>
                  <a:srgbClr val="3366FF"/>
                </a:solidFill>
              </a:rPr>
              <a:t>Catabolism</a:t>
            </a:r>
            <a:r>
              <a:rPr lang="en-US" altLang="en-US" sz="2400" b="1" dirty="0">
                <a:solidFill>
                  <a:srgbClr val="3333FF"/>
                </a:solidFill>
              </a:rPr>
              <a:t> </a:t>
            </a:r>
            <a:r>
              <a:rPr lang="en-US" altLang="en-US" sz="2400" b="1" dirty="0"/>
              <a:t>is the breakdown of large molecules into smaller ones; energy is generally </a:t>
            </a:r>
            <a:r>
              <a:rPr lang="en-US" altLang="en-US" sz="2400" b="1" dirty="0">
                <a:solidFill>
                  <a:srgbClr val="3366FF"/>
                </a:solidFill>
              </a:rPr>
              <a:t>released </a:t>
            </a:r>
            <a:r>
              <a:rPr lang="en-US" altLang="en-US" sz="2400" b="1" dirty="0"/>
              <a:t>during catabolism.</a:t>
            </a:r>
          </a:p>
          <a:p>
            <a:pPr marL="0" indent="0" defTabSz="457200" eaLnBrk="1" hangingPunct="1">
              <a:spcBef>
                <a:spcPct val="0"/>
              </a:spcBef>
              <a:spcAft>
                <a:spcPts val="1200"/>
              </a:spcAft>
              <a:buClr>
                <a:prstClr val="black"/>
              </a:buClr>
              <a:buNone/>
            </a:pPr>
            <a:r>
              <a:rPr lang="en-US" altLang="en-US" sz="2400" b="1" dirty="0">
                <a:solidFill>
                  <a:srgbClr val="3366FF"/>
                </a:solidFill>
              </a:rPr>
              <a:t>Anabolism</a:t>
            </a:r>
            <a:r>
              <a:rPr lang="en-US" altLang="en-US" sz="2400" b="1" dirty="0">
                <a:solidFill>
                  <a:srgbClr val="3333FF"/>
                </a:solidFill>
              </a:rPr>
              <a:t> </a:t>
            </a:r>
            <a:r>
              <a:rPr lang="en-US" altLang="en-US" sz="2400" b="1" dirty="0"/>
              <a:t>is the synthesis of large molecules</a:t>
            </a:r>
            <a:br>
              <a:rPr lang="en-US" altLang="en-US" sz="2400" b="1" dirty="0"/>
            </a:br>
            <a:r>
              <a:rPr lang="en-US" altLang="en-US" sz="2400" b="1" dirty="0"/>
              <a:t>from smaller ones; energy is generally </a:t>
            </a:r>
            <a:r>
              <a:rPr lang="en-US" altLang="en-US" sz="2400" b="1" dirty="0">
                <a:solidFill>
                  <a:srgbClr val="3366FF"/>
                </a:solidFill>
              </a:rPr>
              <a:t>absorbed </a:t>
            </a:r>
            <a:r>
              <a:rPr lang="en-US" altLang="en-US" sz="2400" b="1" dirty="0"/>
              <a:t>during anabolism.</a:t>
            </a:r>
          </a:p>
          <a:p>
            <a:pPr marL="0" indent="0" defTabSz="457200" eaLnBrk="1" hangingPunct="1">
              <a:spcBef>
                <a:spcPct val="0"/>
              </a:spcBef>
              <a:buClr>
                <a:prstClr val="black"/>
              </a:buClr>
              <a:buNone/>
            </a:pPr>
            <a:r>
              <a:rPr lang="en-US" altLang="en-US" sz="2400" b="1" dirty="0"/>
              <a:t>Often, the process is a series of consecutive reactions called a </a:t>
            </a:r>
            <a:r>
              <a:rPr lang="en-US" altLang="en-US" sz="2400" b="1" dirty="0">
                <a:solidFill>
                  <a:srgbClr val="3366FF"/>
                </a:solidFill>
              </a:rPr>
              <a:t>metabolic pathway</a:t>
            </a:r>
            <a:r>
              <a:rPr lang="en-US" altLang="en-US" sz="2400" b="1" dirty="0"/>
              <a:t>, which can be </a:t>
            </a:r>
            <a:r>
              <a:rPr lang="en-US" altLang="en-US" sz="2400" b="1" dirty="0">
                <a:solidFill>
                  <a:srgbClr val="3366FF"/>
                </a:solidFill>
              </a:rPr>
              <a:t>linear</a:t>
            </a:r>
            <a:r>
              <a:rPr lang="en-US" altLang="en-US" sz="2400" b="1" dirty="0">
                <a:solidFill>
                  <a:srgbClr val="3333FF"/>
                </a:solidFill>
              </a:rPr>
              <a:t> </a:t>
            </a:r>
            <a:r>
              <a:rPr lang="en-US" altLang="en-US" sz="2400" b="1" dirty="0"/>
              <a:t>or </a:t>
            </a:r>
            <a:r>
              <a:rPr lang="en-US" altLang="en-US" sz="2400" b="1" dirty="0">
                <a:solidFill>
                  <a:srgbClr val="3366FF"/>
                </a:solidFill>
              </a:rPr>
              <a:t>cyclic</a:t>
            </a:r>
            <a:r>
              <a:rPr lang="en-US" altLang="en-US" sz="2400" b="1" dirty="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8229600" cy="652657"/>
          </a:xfrm>
        </p:spPr>
        <p:txBody>
          <a:bodyPr/>
          <a:lstStyle/>
          <a:p>
            <a:pPr eaLnBrk="1" hangingPunct="1"/>
            <a:r>
              <a:rPr lang="en-US" altLang="en-US" sz="3200" b="1" dirty="0"/>
              <a:t>23.3	ATP and Energy Production (6)</a:t>
            </a:r>
            <a:endParaRPr lang="en-US" altLang="en-US" dirty="0">
              <a:latin typeface="Calibri" pitchFamily="34" charset="0"/>
            </a:endParaRPr>
          </a:p>
        </p:txBody>
      </p:sp>
      <p:sp>
        <p:nvSpPr>
          <p:cNvPr id="6" name="Content Placeholder 2">
            <a:extLst>
              <a:ext uri="{FF2B5EF4-FFF2-40B4-BE49-F238E27FC236}">
                <a16:creationId xmlns:a16="http://schemas.microsoft.com/office/drawing/2014/main" id="{E48B86AD-CFA7-402D-AFC5-E2758A8009B2}"/>
              </a:ext>
            </a:extLst>
          </p:cNvPr>
          <p:cNvSpPr>
            <a:spLocks noGrp="1"/>
          </p:cNvSpPr>
          <p:nvPr>
            <p:ph idx="1"/>
          </p:nvPr>
        </p:nvSpPr>
        <p:spPr>
          <a:xfrm>
            <a:off x="439317" y="808816"/>
            <a:ext cx="8229600" cy="533399"/>
          </a:xfrm>
        </p:spPr>
        <p:txBody>
          <a:bodyPr/>
          <a:lstStyle/>
          <a:p>
            <a:pPr marL="514350" lvl="0" indent="-514350" algn="ctr">
              <a:buFont typeface="+mj-lt"/>
              <a:buAutoNum type="alphaUcPeriod" startAt="2"/>
            </a:pPr>
            <a:r>
              <a:rPr lang="en-US" altLang="en-US" sz="2800" b="1" dirty="0">
                <a:solidFill>
                  <a:srgbClr val="000000"/>
                </a:solidFill>
              </a:rPr>
              <a:t>Coupled Reactions in Metabolic Pathways</a:t>
            </a:r>
            <a:endParaRPr lang="en-US" dirty="0"/>
          </a:p>
        </p:txBody>
      </p:sp>
      <p:pic>
        <p:nvPicPr>
          <p:cNvPr id="21509" name="Picture 9" descr="Glucose reacts with hydrogen phosphate (HPO42−) to form glucose 6-phosphate, a process that requires 3.3 kcal/mol of energy. This reaction is coupled with ATP hydrolysis,(−7.3 kcal/mol of energy released), the coupled reaction becomes an energetically favorable process (−4.0 kcal/mol of energy relea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95488"/>
            <a:ext cx="8763000"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7">
            <a:extLst>
              <a:ext uri="{FF2B5EF4-FFF2-40B4-BE49-F238E27FC236}">
                <a16:creationId xmlns:a16="http://schemas.microsoft.com/office/drawing/2014/main" id="{5EDFDDBA-609D-4481-9F84-5FE4415DDE96}"/>
              </a:ext>
            </a:extLst>
          </p:cNvPr>
          <p:cNvSpPr>
            <a:spLocks noGrp="1"/>
          </p:cNvSpPr>
          <p:nvPr>
            <p:ph sz="quarter" idx="13"/>
          </p:nvPr>
        </p:nvSpPr>
        <p:spPr>
          <a:xfrm>
            <a:off x="985934" y="5106793"/>
            <a:ext cx="7682983" cy="762000"/>
          </a:xfrm>
        </p:spPr>
        <p:txBody>
          <a:bodyPr/>
          <a:lstStyle/>
          <a:p>
            <a:pPr marL="0" lvl="0" indent="0" defTabSz="457200" eaLnBrk="1" hangingPunct="1">
              <a:spcBef>
                <a:spcPct val="0"/>
              </a:spcBef>
              <a:buNone/>
            </a:pPr>
            <a:r>
              <a:rPr lang="en-US" altLang="en-US" sz="2400" b="1" kern="1200" dirty="0">
                <a:solidFill>
                  <a:prstClr val="black"/>
                </a:solidFill>
                <a:latin typeface="Arial" charset="0"/>
                <a:cs typeface="+mn-cs"/>
              </a:rPr>
              <a:t>The hydrolysis of ATP </a:t>
            </a:r>
            <a:r>
              <a:rPr lang="en-US" altLang="en-US" sz="2400" b="1" kern="1200" dirty="0">
                <a:solidFill>
                  <a:srgbClr val="3366FF"/>
                </a:solidFill>
                <a:latin typeface="Arial" charset="0"/>
                <a:cs typeface="+mn-cs"/>
              </a:rPr>
              <a:t>provides the energy </a:t>
            </a:r>
            <a:r>
              <a:rPr lang="en-US" altLang="en-US" sz="2400" b="1" kern="1200" dirty="0">
                <a:solidFill>
                  <a:prstClr val="black"/>
                </a:solidFill>
                <a:latin typeface="Arial" charset="0"/>
                <a:cs typeface="+mn-cs"/>
              </a:rPr>
              <a:t>for the phosphorylation of glucose.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410341"/>
            <a:ext cx="8229600" cy="444557"/>
          </a:xfrm>
        </p:spPr>
        <p:txBody>
          <a:bodyPr/>
          <a:lstStyle/>
          <a:p>
            <a:pPr eaLnBrk="1" hangingPunct="1"/>
            <a:r>
              <a:rPr lang="en-US" altLang="en-US" sz="3200" b="1" dirty="0"/>
              <a:t>23.3	ATP and Energy Production (7)</a:t>
            </a:r>
            <a:endParaRPr lang="en-US" altLang="en-US" dirty="0">
              <a:latin typeface="Calibri" pitchFamily="34" charset="0"/>
            </a:endParaRPr>
          </a:p>
        </p:txBody>
      </p:sp>
      <p:sp>
        <p:nvSpPr>
          <p:cNvPr id="7" name="Content Placeholder 2">
            <a:extLst>
              <a:ext uri="{FF2B5EF4-FFF2-40B4-BE49-F238E27FC236}">
                <a16:creationId xmlns:a16="http://schemas.microsoft.com/office/drawing/2014/main" id="{4FD533B4-A022-4B49-81CE-0F0EAE4EB7AA}"/>
              </a:ext>
            </a:extLst>
          </p:cNvPr>
          <p:cNvSpPr>
            <a:spLocks noGrp="1"/>
          </p:cNvSpPr>
          <p:nvPr>
            <p:ph idx="1"/>
          </p:nvPr>
        </p:nvSpPr>
        <p:spPr>
          <a:xfrm>
            <a:off x="435427" y="806873"/>
            <a:ext cx="8229600" cy="452437"/>
          </a:xfrm>
        </p:spPr>
        <p:txBody>
          <a:bodyPr/>
          <a:lstStyle/>
          <a:p>
            <a:pPr marL="514350" lvl="0" indent="-514350" algn="ctr">
              <a:buFont typeface="+mj-lt"/>
              <a:buAutoNum type="alphaUcPeriod" startAt="2"/>
            </a:pPr>
            <a:r>
              <a:rPr lang="en-US" altLang="en-US" sz="2800" b="1" dirty="0">
                <a:solidFill>
                  <a:srgbClr val="000000"/>
                </a:solidFill>
              </a:rPr>
              <a:t>Coupled Reactions in Metabolic Pathways</a:t>
            </a:r>
            <a:endParaRPr lang="en-US" dirty="0"/>
          </a:p>
        </p:txBody>
      </p:sp>
      <p:sp>
        <p:nvSpPr>
          <p:cNvPr id="8" name="Content Placeholder 7">
            <a:extLst>
              <a:ext uri="{FF2B5EF4-FFF2-40B4-BE49-F238E27FC236}">
                <a16:creationId xmlns:a16="http://schemas.microsoft.com/office/drawing/2014/main" id="{183E8DC9-A920-47CC-A0C4-DBBF2169FA99}"/>
              </a:ext>
            </a:extLst>
          </p:cNvPr>
          <p:cNvSpPr>
            <a:spLocks noGrp="1"/>
          </p:cNvSpPr>
          <p:nvPr>
            <p:ph sz="quarter" idx="13"/>
          </p:nvPr>
        </p:nvSpPr>
        <p:spPr>
          <a:xfrm>
            <a:off x="971939" y="1828799"/>
            <a:ext cx="7693088" cy="2263775"/>
          </a:xfrm>
        </p:spPr>
        <p:txBody>
          <a:bodyPr/>
          <a:lstStyle/>
          <a:p>
            <a:pPr marL="0" lvl="0" indent="0" defTabSz="457200" eaLnBrk="1" hangingPunct="1">
              <a:spcBef>
                <a:spcPct val="0"/>
              </a:spcBef>
              <a:spcAft>
                <a:spcPts val="1900"/>
              </a:spcAft>
              <a:buNone/>
            </a:pPr>
            <a:r>
              <a:rPr lang="en-US" altLang="en-US" sz="2400" b="1" kern="1200" dirty="0">
                <a:solidFill>
                  <a:prstClr val="black"/>
                </a:solidFill>
                <a:latin typeface="Arial" charset="0"/>
                <a:cs typeface="+mn-cs"/>
              </a:rPr>
              <a:t>Coupled reactions that use ATP or coenzymes are often drawn as such:</a:t>
            </a:r>
          </a:p>
          <a:p>
            <a:pPr marL="0" lvl="0" indent="0" defTabSz="457200" eaLnBrk="1" hangingPunct="1">
              <a:spcBef>
                <a:spcPct val="0"/>
              </a:spcBef>
              <a:buNone/>
            </a:pPr>
            <a:r>
              <a:rPr lang="en-US" altLang="en-US" sz="2400" b="1" kern="1200" dirty="0">
                <a:solidFill>
                  <a:prstClr val="black"/>
                </a:solidFill>
                <a:latin typeface="Arial" charset="0"/>
                <a:cs typeface="+mn-cs"/>
              </a:rPr>
              <a:t>This is meant to emphasize the organic substrates of the reaction, while making it clear that other materials are needed for the reaction to occur.</a:t>
            </a:r>
          </a:p>
        </p:txBody>
      </p:sp>
      <p:pic>
        <p:nvPicPr>
          <p:cNvPr id="22533" name="Picture 1" descr="The hydrolysis of phosphoenolpyruvate to form&#10;pyruvate reaction is coupled with ADP to ATP reaction. The principal organic reactants and products are drawn from left to right with a reaction arrow as usual, but additional compounds like ATP and ADP are drawn on a curved arrow drawn on top of the reaction arrow."/>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9525" y="4394200"/>
            <a:ext cx="658495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400191"/>
            <a:ext cx="8229600" cy="541057"/>
          </a:xfrm>
        </p:spPr>
        <p:txBody>
          <a:bodyPr/>
          <a:lstStyle/>
          <a:p>
            <a:pPr eaLnBrk="1" hangingPunct="1"/>
            <a:r>
              <a:rPr lang="en-US" altLang="en-US" sz="3200" b="1" dirty="0"/>
              <a:t>23.3	ATP and Energy Production (8)</a:t>
            </a:r>
            <a:endParaRPr lang="en-US" altLang="en-US" dirty="0">
              <a:latin typeface="Calibri" pitchFamily="34" charset="0"/>
            </a:endParaRPr>
          </a:p>
        </p:txBody>
      </p:sp>
      <p:sp>
        <p:nvSpPr>
          <p:cNvPr id="7" name="Content Placeholder 2">
            <a:extLst>
              <a:ext uri="{FF2B5EF4-FFF2-40B4-BE49-F238E27FC236}">
                <a16:creationId xmlns:a16="http://schemas.microsoft.com/office/drawing/2014/main" id="{D325AD38-00CA-4908-8E63-47C687A8BB1F}"/>
              </a:ext>
            </a:extLst>
          </p:cNvPr>
          <p:cNvSpPr>
            <a:spLocks noGrp="1"/>
          </p:cNvSpPr>
          <p:nvPr>
            <p:ph idx="1"/>
          </p:nvPr>
        </p:nvSpPr>
        <p:spPr>
          <a:xfrm>
            <a:off x="457200" y="832726"/>
            <a:ext cx="8229600" cy="457199"/>
          </a:xfrm>
        </p:spPr>
        <p:txBody>
          <a:bodyPr/>
          <a:lstStyle/>
          <a:p>
            <a:pPr marL="466725" lvl="0" indent="-466725" algn="ctr">
              <a:buFont typeface="+mj-lt"/>
              <a:buAutoNum type="alphaUcPeriod" startAt="3"/>
            </a:pPr>
            <a:r>
              <a:rPr lang="en-US" altLang="en-US" sz="2800" b="1" dirty="0">
                <a:solidFill>
                  <a:srgbClr val="000000"/>
                </a:solidFill>
              </a:rPr>
              <a:t>Focus on the Human Body</a:t>
            </a:r>
            <a:endParaRPr lang="en-US" dirty="0"/>
          </a:p>
        </p:txBody>
      </p:sp>
      <p:sp>
        <p:nvSpPr>
          <p:cNvPr id="8" name="Content Placeholder 7">
            <a:extLst>
              <a:ext uri="{FF2B5EF4-FFF2-40B4-BE49-F238E27FC236}">
                <a16:creationId xmlns:a16="http://schemas.microsoft.com/office/drawing/2014/main" id="{15CA67CE-4A0E-4B2C-B490-2509C07E73C3}"/>
              </a:ext>
            </a:extLst>
          </p:cNvPr>
          <p:cNvSpPr>
            <a:spLocks noGrp="1"/>
          </p:cNvSpPr>
          <p:nvPr>
            <p:ph sz="quarter" idx="13"/>
          </p:nvPr>
        </p:nvSpPr>
        <p:spPr>
          <a:xfrm>
            <a:off x="959499" y="1523999"/>
            <a:ext cx="7727301" cy="2049463"/>
          </a:xfrm>
        </p:spPr>
        <p:txBody>
          <a:bodyPr/>
          <a:lstStyle/>
          <a:p>
            <a:pPr marL="0" lvl="0" indent="0" defTabSz="457200" eaLnBrk="1" hangingPunct="1">
              <a:spcBef>
                <a:spcPct val="0"/>
              </a:spcBef>
              <a:spcAft>
                <a:spcPts val="1500"/>
              </a:spcAft>
              <a:buClr>
                <a:prstClr val="black"/>
              </a:buClr>
              <a:buNone/>
            </a:pPr>
            <a:r>
              <a:rPr lang="en-US" altLang="en-US" sz="2400" b="1" kern="1200" dirty="0">
                <a:solidFill>
                  <a:srgbClr val="3366FF"/>
                </a:solidFill>
                <a:latin typeface="Arial" charset="0"/>
                <a:cs typeface="+mn-cs"/>
              </a:rPr>
              <a:t>Creatine</a:t>
            </a:r>
            <a:r>
              <a:rPr lang="en-US" altLang="en-US" sz="2400" b="1" kern="1200" dirty="0">
                <a:solidFill>
                  <a:prstClr val="black"/>
                </a:solidFill>
                <a:latin typeface="Arial" charset="0"/>
                <a:cs typeface="+mn-cs"/>
              </a:rPr>
              <a:t>, an amino acid byproduct, is taken by athletes as a supplements to </a:t>
            </a:r>
            <a:r>
              <a:rPr lang="en-US" altLang="en-US" sz="2400" b="1" kern="1200" dirty="0">
                <a:solidFill>
                  <a:srgbClr val="3366FF"/>
                </a:solidFill>
                <a:latin typeface="Arial" charset="0"/>
                <a:cs typeface="+mn-cs"/>
              </a:rPr>
              <a:t>boost their performance</a:t>
            </a:r>
            <a:r>
              <a:rPr lang="en-US" altLang="en-US" sz="2400" b="1" kern="1200" dirty="0">
                <a:solidFill>
                  <a:prstClr val="black"/>
                </a:solidFill>
                <a:latin typeface="Arial" charset="0"/>
                <a:cs typeface="+mn-cs"/>
              </a:rPr>
              <a:t>.</a:t>
            </a:r>
          </a:p>
          <a:p>
            <a:pPr marL="0" indent="0" defTabSz="457200" eaLnBrk="1" hangingPunct="1">
              <a:spcBef>
                <a:spcPct val="0"/>
              </a:spcBef>
              <a:buClr>
                <a:prstClr val="black"/>
              </a:buClr>
              <a:buNone/>
            </a:pPr>
            <a:r>
              <a:rPr lang="en-US" altLang="en-US" sz="2400" b="1" dirty="0"/>
              <a:t>It is stored in muscle tissue as </a:t>
            </a:r>
            <a:r>
              <a:rPr lang="en-US" altLang="en-US" sz="2400" b="1" dirty="0">
                <a:solidFill>
                  <a:srgbClr val="3366FF"/>
                </a:solidFill>
              </a:rPr>
              <a:t>creatine phosphate</a:t>
            </a:r>
            <a:r>
              <a:rPr lang="en-US" altLang="en-US" sz="2400" b="1" dirty="0"/>
              <a:t>, a </a:t>
            </a:r>
            <a:r>
              <a:rPr lang="en-US" altLang="en-US" sz="2400" b="1" dirty="0">
                <a:solidFill>
                  <a:srgbClr val="3366FF"/>
                </a:solidFill>
              </a:rPr>
              <a:t>high-energy </a:t>
            </a:r>
            <a:r>
              <a:rPr lang="en-US" altLang="en-US" sz="2400" b="1" dirty="0"/>
              <a:t>molecule.</a:t>
            </a:r>
          </a:p>
        </p:txBody>
      </p:sp>
      <p:pic>
        <p:nvPicPr>
          <p:cNvPr id="23558" name="Picture 8" descr="The hydrolysis of creatine phosphate to form creatine and hydrogen phosphate releases 10.3 kcal/mole of ener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8" y="3833813"/>
            <a:ext cx="8882062" cy="22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413651"/>
            <a:ext cx="8229600" cy="455398"/>
          </a:xfrm>
        </p:spPr>
        <p:txBody>
          <a:bodyPr/>
          <a:lstStyle/>
          <a:p>
            <a:pPr eaLnBrk="1" hangingPunct="1"/>
            <a:r>
              <a:rPr lang="en-US" altLang="en-US" sz="3200" b="1" dirty="0"/>
              <a:t>23.3	ATP and Energy Production (9)</a:t>
            </a:r>
            <a:endParaRPr lang="en-US" altLang="en-US" dirty="0">
              <a:latin typeface="Calibri" pitchFamily="34" charset="0"/>
            </a:endParaRPr>
          </a:p>
        </p:txBody>
      </p:sp>
      <p:sp>
        <p:nvSpPr>
          <p:cNvPr id="7" name="Content Placeholder 2">
            <a:extLst>
              <a:ext uri="{FF2B5EF4-FFF2-40B4-BE49-F238E27FC236}">
                <a16:creationId xmlns:a16="http://schemas.microsoft.com/office/drawing/2014/main" id="{F7A16867-FC15-4B1E-9235-C766D94EFB12}"/>
              </a:ext>
            </a:extLst>
          </p:cNvPr>
          <p:cNvSpPr>
            <a:spLocks noGrp="1"/>
          </p:cNvSpPr>
          <p:nvPr>
            <p:ph idx="1"/>
          </p:nvPr>
        </p:nvSpPr>
        <p:spPr>
          <a:xfrm>
            <a:off x="895739" y="808024"/>
            <a:ext cx="7315200" cy="484187"/>
          </a:xfrm>
        </p:spPr>
        <p:txBody>
          <a:bodyPr/>
          <a:lstStyle/>
          <a:p>
            <a:pPr marL="514350" lvl="0" indent="-514350" algn="ctr">
              <a:buFont typeface="+mj-lt"/>
              <a:buAutoNum type="alphaUcPeriod" startAt="3"/>
            </a:pPr>
            <a:r>
              <a:rPr lang="en-US" altLang="en-US" sz="2800" b="1" dirty="0">
                <a:solidFill>
                  <a:srgbClr val="000000"/>
                </a:solidFill>
              </a:rPr>
              <a:t>Focus on the Human Body</a:t>
            </a:r>
            <a:endParaRPr lang="en-US" dirty="0"/>
          </a:p>
        </p:txBody>
      </p:sp>
      <p:sp>
        <p:nvSpPr>
          <p:cNvPr id="8" name="Content Placeholder 7">
            <a:extLst>
              <a:ext uri="{FF2B5EF4-FFF2-40B4-BE49-F238E27FC236}">
                <a16:creationId xmlns:a16="http://schemas.microsoft.com/office/drawing/2014/main" id="{ABB071F9-B6DA-4948-A58B-91BAB64FCAB8}"/>
              </a:ext>
            </a:extLst>
          </p:cNvPr>
          <p:cNvSpPr>
            <a:spLocks noGrp="1"/>
          </p:cNvSpPr>
          <p:nvPr>
            <p:ph sz="quarter" idx="13"/>
          </p:nvPr>
        </p:nvSpPr>
        <p:spPr>
          <a:xfrm>
            <a:off x="998375" y="1524000"/>
            <a:ext cx="7688425" cy="1200150"/>
          </a:xfrm>
        </p:spPr>
        <p:txBody>
          <a:bodyPr/>
          <a:lstStyle/>
          <a:p>
            <a:pPr marL="0" lvl="0" indent="0" defTabSz="457200" eaLnBrk="1" hangingPunct="1">
              <a:spcBef>
                <a:spcPct val="0"/>
              </a:spcBef>
              <a:buClr>
                <a:prstClr val="black"/>
              </a:buClr>
              <a:buNone/>
            </a:pPr>
            <a:r>
              <a:rPr lang="en-US" altLang="en-US" sz="2400" b="1" kern="1200" dirty="0">
                <a:solidFill>
                  <a:prstClr val="black"/>
                </a:solidFill>
                <a:latin typeface="Arial" charset="0"/>
                <a:cs typeface="+mn-cs"/>
              </a:rPr>
              <a:t>The </a:t>
            </a:r>
            <a:r>
              <a:rPr lang="en-US" altLang="en-US" sz="2400" b="1" kern="1200" dirty="0">
                <a:solidFill>
                  <a:srgbClr val="3366FF"/>
                </a:solidFill>
                <a:latin typeface="Arial" charset="0"/>
                <a:cs typeface="+mn-cs"/>
              </a:rPr>
              <a:t>creatine phosphate hydrolysis </a:t>
            </a:r>
            <a:r>
              <a:rPr lang="en-US" altLang="en-US" sz="2400" b="1" kern="1200" dirty="0">
                <a:solidFill>
                  <a:prstClr val="black"/>
                </a:solidFill>
                <a:latin typeface="Arial" charset="0"/>
                <a:cs typeface="+mn-cs"/>
              </a:rPr>
              <a:t>provides energy</a:t>
            </a:r>
            <a:r>
              <a:rPr lang="en-US" altLang="en-US" sz="2400" b="1" kern="1200" dirty="0">
                <a:solidFill>
                  <a:srgbClr val="3366FF"/>
                </a:solidFill>
                <a:latin typeface="Arial" charset="0"/>
                <a:cs typeface="+mn-cs"/>
              </a:rPr>
              <a:t> </a:t>
            </a:r>
            <a:r>
              <a:rPr lang="en-US" altLang="en-US" sz="2400" b="1" kern="1200" dirty="0">
                <a:solidFill>
                  <a:prstClr val="black"/>
                </a:solidFill>
                <a:latin typeface="Arial" charset="0"/>
                <a:cs typeface="+mn-cs"/>
              </a:rPr>
              <a:t>for </a:t>
            </a:r>
            <a:r>
              <a:rPr lang="en-US" altLang="en-US" sz="2400" b="1" kern="1200" dirty="0">
                <a:solidFill>
                  <a:srgbClr val="3366FF"/>
                </a:solidFill>
                <a:latin typeface="Arial" charset="0"/>
                <a:cs typeface="+mn-cs"/>
              </a:rPr>
              <a:t>ADP phosphorylation to produce ATP, </a:t>
            </a:r>
            <a:r>
              <a:rPr lang="en-US" altLang="en-US" sz="2400" b="1" kern="1200" dirty="0">
                <a:solidFill>
                  <a:srgbClr val="000000"/>
                </a:solidFill>
                <a:latin typeface="Arial" charset="0"/>
                <a:cs typeface="+mn-cs"/>
              </a:rPr>
              <a:t>so the</a:t>
            </a:r>
            <a:r>
              <a:rPr lang="en-US" altLang="en-US" sz="2400" b="1" kern="1200" baseline="0" dirty="0">
                <a:solidFill>
                  <a:srgbClr val="000000"/>
                </a:solidFill>
                <a:latin typeface="Arial" charset="0"/>
                <a:cs typeface="+mn-cs"/>
              </a:rPr>
              <a:t> </a:t>
            </a:r>
            <a:r>
              <a:rPr lang="en-US" altLang="en-US" sz="2400" b="1" kern="1200" dirty="0">
                <a:solidFill>
                  <a:srgbClr val="000000"/>
                </a:solidFill>
                <a:latin typeface="Arial" charset="0"/>
                <a:cs typeface="+mn-cs"/>
              </a:rPr>
              <a:t>two processes are drawn as coupled reactions:</a:t>
            </a:r>
          </a:p>
        </p:txBody>
      </p:sp>
      <p:pic>
        <p:nvPicPr>
          <p:cNvPr id="24582" name="Picture 7" descr="The hydrolysis of creatine phosphate to creatine reaction is coupled with ADP to ATP conversion reaction. Conversion of ADP to ATP is shown with a curved arr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936875"/>
            <a:ext cx="67056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8">
            <a:extLst>
              <a:ext uri="{FF2B5EF4-FFF2-40B4-BE49-F238E27FC236}">
                <a16:creationId xmlns:a16="http://schemas.microsoft.com/office/drawing/2014/main" id="{26A8F7E3-BFB8-4282-B1EF-9629BAF10EAD}"/>
              </a:ext>
            </a:extLst>
          </p:cNvPr>
          <p:cNvSpPr>
            <a:spLocks noGrp="1"/>
          </p:cNvSpPr>
          <p:nvPr>
            <p:ph sz="quarter" idx="14"/>
          </p:nvPr>
        </p:nvSpPr>
        <p:spPr>
          <a:xfrm>
            <a:off x="998375" y="4783138"/>
            <a:ext cx="7917025" cy="830262"/>
          </a:xfrm>
        </p:spPr>
        <p:txBody>
          <a:bodyPr/>
          <a:lstStyle/>
          <a:p>
            <a:pPr marL="0" lvl="0" indent="0" defTabSz="457200" eaLnBrk="1" hangingPunct="1">
              <a:spcBef>
                <a:spcPct val="0"/>
              </a:spcBef>
              <a:buClr>
                <a:prstClr val="black"/>
              </a:buClr>
              <a:buNone/>
            </a:pPr>
            <a:r>
              <a:rPr lang="en-US" altLang="en-US" sz="2400" b="1" kern="1200" dirty="0">
                <a:solidFill>
                  <a:prstClr val="black"/>
                </a:solidFill>
                <a:latin typeface="Arial" charset="0"/>
                <a:cs typeface="+mn-cs"/>
              </a:rPr>
              <a:t>This provides high levels of energy for </a:t>
            </a:r>
            <a:r>
              <a:rPr lang="en-US" altLang="en-US" sz="2400" b="1" kern="1200" dirty="0">
                <a:solidFill>
                  <a:srgbClr val="3366FF"/>
                </a:solidFill>
                <a:latin typeface="Arial" charset="0"/>
                <a:cs typeface="+mn-cs"/>
              </a:rPr>
              <a:t>short bursts of intense activity</a:t>
            </a:r>
            <a:r>
              <a:rPr lang="en-US" altLang="en-US" sz="2400" b="1" kern="1200" dirty="0">
                <a:solidFill>
                  <a:prstClr val="black"/>
                </a:solidFill>
                <a:latin typeface="Arial" charset="0"/>
                <a:cs typeface="+mn-cs"/>
              </a:rPr>
              <a:t>.</a:t>
            </a:r>
            <a:endParaRPr lang="en-US" altLang="en-US" sz="2400" b="1" kern="1200" dirty="0">
              <a:solidFill>
                <a:srgbClr val="000000"/>
              </a:solidFill>
              <a:latin typeface="Arial" charset="0"/>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363662"/>
            <a:ext cx="8229600" cy="537914"/>
          </a:xfrm>
        </p:spPr>
        <p:txBody>
          <a:bodyPr/>
          <a:lstStyle/>
          <a:p>
            <a:pPr eaLnBrk="1" hangingPunct="1"/>
            <a:r>
              <a:rPr lang="en-US" altLang="en-US" sz="3200" b="1" dirty="0"/>
              <a:t>23.4	Coenzymes in Metabolism (1)</a:t>
            </a:r>
            <a:endParaRPr lang="en-US" altLang="en-US" dirty="0">
              <a:latin typeface="Calibri" pitchFamily="34" charset="0"/>
            </a:endParaRPr>
          </a:p>
        </p:txBody>
      </p:sp>
      <p:sp>
        <p:nvSpPr>
          <p:cNvPr id="5" name="Content Placeholder 2">
            <a:extLst>
              <a:ext uri="{FF2B5EF4-FFF2-40B4-BE49-F238E27FC236}">
                <a16:creationId xmlns:a16="http://schemas.microsoft.com/office/drawing/2014/main" id="{A6E5A974-268D-4A35-B21A-141707623DF5}"/>
              </a:ext>
            </a:extLst>
          </p:cNvPr>
          <p:cNvSpPr>
            <a:spLocks noGrp="1"/>
          </p:cNvSpPr>
          <p:nvPr>
            <p:ph idx="1"/>
          </p:nvPr>
        </p:nvSpPr>
        <p:spPr>
          <a:xfrm>
            <a:off x="1684550" y="821871"/>
            <a:ext cx="2884425" cy="457199"/>
          </a:xfrm>
        </p:spPr>
        <p:txBody>
          <a:bodyPr/>
          <a:lstStyle/>
          <a:p>
            <a:pPr marL="514350" lvl="0" indent="-514350" algn="ctr">
              <a:spcBef>
                <a:spcPct val="0"/>
              </a:spcBef>
              <a:buFont typeface="+mj-lt"/>
              <a:buAutoNum type="alphaUcPeriod"/>
            </a:pPr>
            <a:r>
              <a:rPr lang="en-US" altLang="en-US" sz="2800" b="1" dirty="0">
                <a:solidFill>
                  <a:srgbClr val="000000"/>
                </a:solidFill>
                <a:latin typeface="Arial" charset="0"/>
                <a:cs typeface="+mn-cs"/>
              </a:rPr>
              <a:t>Coenzymes </a:t>
            </a:r>
            <a:endParaRPr lang="en-US" sz="1800" dirty="0">
              <a:solidFill>
                <a:prstClr val="black"/>
              </a:solidFill>
              <a:latin typeface="Arial" charset="0"/>
              <a:cs typeface="+mn-cs"/>
            </a:endParaRPr>
          </a:p>
        </p:txBody>
      </p:sp>
      <p:graphicFrame>
        <p:nvGraphicFramePr>
          <p:cNvPr id="39" name="Object 38">
            <a:extLst>
              <a:ext uri="{FF2B5EF4-FFF2-40B4-BE49-F238E27FC236}">
                <a16:creationId xmlns:a16="http://schemas.microsoft.com/office/drawing/2014/main" id="{84AFB7C8-714E-4088-B3C7-5318DF257EC9}"/>
              </a:ext>
            </a:extLst>
          </p:cNvPr>
          <p:cNvGraphicFramePr>
            <a:graphicFrameLocks noChangeAspect="1"/>
          </p:cNvGraphicFramePr>
          <p:nvPr>
            <p:extLst>
              <p:ext uri="{D42A27DB-BD31-4B8C-83A1-F6EECF244321}">
                <p14:modId xmlns:p14="http://schemas.microsoft.com/office/powerpoint/2010/main" val="3494924923"/>
              </p:ext>
            </p:extLst>
          </p:nvPr>
        </p:nvGraphicFramePr>
        <p:xfrm>
          <a:off x="4456946" y="867696"/>
          <a:ext cx="939800" cy="381000"/>
        </p:xfrm>
        <a:graphic>
          <a:graphicData uri="http://schemas.openxmlformats.org/presentationml/2006/ole">
            <mc:AlternateContent xmlns:mc="http://schemas.openxmlformats.org/markup-compatibility/2006">
              <mc:Choice xmlns:v="urn:schemas-microsoft-com:vml" Requires="v">
                <p:oleObj spid="_x0000_s2137" name="Equation" r:id="rId4" imgW="939600" imgH="380880" progId="Equation.DSMT4">
                  <p:embed/>
                </p:oleObj>
              </mc:Choice>
              <mc:Fallback>
                <p:oleObj name="Equation" r:id="rId4" imgW="939600" imgH="380880" progId="Equation.DSMT4">
                  <p:embed/>
                  <p:pic>
                    <p:nvPicPr>
                      <p:cNvPr id="0" name=""/>
                      <p:cNvPicPr/>
                      <p:nvPr/>
                    </p:nvPicPr>
                    <p:blipFill>
                      <a:blip r:embed="rId5"/>
                      <a:stretch>
                        <a:fillRect/>
                      </a:stretch>
                    </p:blipFill>
                    <p:spPr>
                      <a:xfrm>
                        <a:off x="4456946" y="867696"/>
                        <a:ext cx="939800" cy="381000"/>
                      </a:xfrm>
                      <a:prstGeom prst="rect">
                        <a:avLst/>
                      </a:prstGeom>
                    </p:spPr>
                  </p:pic>
                </p:oleObj>
              </mc:Fallback>
            </mc:AlternateContent>
          </a:graphicData>
        </a:graphic>
      </p:graphicFrame>
      <p:sp>
        <p:nvSpPr>
          <p:cNvPr id="43" name="Text Placeholder 12">
            <a:extLst>
              <a:ext uri="{FF2B5EF4-FFF2-40B4-BE49-F238E27FC236}">
                <a16:creationId xmlns:a16="http://schemas.microsoft.com/office/drawing/2014/main" id="{5C0590A5-E455-4CCD-A6C7-7972EFCE91A5}"/>
              </a:ext>
            </a:extLst>
          </p:cNvPr>
          <p:cNvSpPr>
            <a:spLocks noGrp="1"/>
          </p:cNvSpPr>
          <p:nvPr>
            <p:ph type="body" sz="quarter" idx="18"/>
          </p:nvPr>
        </p:nvSpPr>
        <p:spPr>
          <a:xfrm>
            <a:off x="5410250" y="819894"/>
            <a:ext cx="2362200" cy="626938"/>
          </a:xfrm>
        </p:spPr>
        <p:txBody>
          <a:bodyPr/>
          <a:lstStyle/>
          <a:p>
            <a:pPr marL="0" lvl="0" indent="0">
              <a:spcBef>
                <a:spcPct val="0"/>
              </a:spcBef>
              <a:buNone/>
            </a:pPr>
            <a:r>
              <a:rPr lang="en-US" altLang="en-US" sz="2800" b="1" dirty="0">
                <a:solidFill>
                  <a:srgbClr val="000000"/>
                </a:solidFill>
                <a:cs typeface="+mn-cs"/>
              </a:rPr>
              <a:t>and NADH</a:t>
            </a:r>
            <a:endParaRPr lang="en-US" sz="1800" dirty="0">
              <a:solidFill>
                <a:prstClr val="black"/>
              </a:solidFill>
              <a:cs typeface="+mn-cs"/>
            </a:endParaRPr>
          </a:p>
        </p:txBody>
      </p:sp>
      <p:sp>
        <p:nvSpPr>
          <p:cNvPr id="10" name="Content Placeholder 10">
            <a:extLst>
              <a:ext uri="{FF2B5EF4-FFF2-40B4-BE49-F238E27FC236}">
                <a16:creationId xmlns:a16="http://schemas.microsoft.com/office/drawing/2014/main" id="{692C9CF8-B238-4760-9F30-40732324706E}"/>
              </a:ext>
            </a:extLst>
          </p:cNvPr>
          <p:cNvSpPr>
            <a:spLocks noGrp="1"/>
          </p:cNvSpPr>
          <p:nvPr>
            <p:ph sz="quarter" idx="17"/>
          </p:nvPr>
        </p:nvSpPr>
        <p:spPr>
          <a:xfrm>
            <a:off x="638786" y="2107098"/>
            <a:ext cx="3913336" cy="469232"/>
          </a:xfrm>
        </p:spPr>
        <p:txBody>
          <a:bodyPr/>
          <a:lstStyle/>
          <a:p>
            <a:pPr marL="0" indent="0" defTabSz="914400">
              <a:buNone/>
            </a:pPr>
            <a:r>
              <a:rPr lang="en-US" sz="2600" dirty="0"/>
              <a:t>Oxidation results in …</a:t>
            </a:r>
          </a:p>
        </p:txBody>
      </p:sp>
      <p:sp>
        <p:nvSpPr>
          <p:cNvPr id="7" name="Content Placeholder 7">
            <a:extLst>
              <a:ext uri="{FF2B5EF4-FFF2-40B4-BE49-F238E27FC236}">
                <a16:creationId xmlns:a16="http://schemas.microsoft.com/office/drawing/2014/main" id="{D01AB1F0-1C87-4893-91F9-2D5FBDC8717E}"/>
              </a:ext>
            </a:extLst>
          </p:cNvPr>
          <p:cNvSpPr>
            <a:spLocks noGrp="1"/>
          </p:cNvSpPr>
          <p:nvPr>
            <p:ph sz="quarter" idx="13"/>
          </p:nvPr>
        </p:nvSpPr>
        <p:spPr>
          <a:xfrm>
            <a:off x="4979081" y="2059874"/>
            <a:ext cx="3479119" cy="1287578"/>
          </a:xfrm>
        </p:spPr>
        <p:txBody>
          <a:bodyPr/>
          <a:lstStyle/>
          <a:p>
            <a:pPr marL="0" lvl="0" indent="0">
              <a:buNone/>
            </a:pPr>
            <a:r>
              <a:rPr lang="en-US" sz="2600" dirty="0"/>
              <a:t>a loss of electrons, </a:t>
            </a:r>
            <a:r>
              <a:rPr lang="en-US" sz="2600" i="1" dirty="0"/>
              <a:t>or </a:t>
            </a:r>
            <a:r>
              <a:rPr lang="en-US" sz="2600" dirty="0"/>
              <a:t>a loss of hydrogen, </a:t>
            </a:r>
            <a:r>
              <a:rPr lang="en-US" sz="2600" i="1" dirty="0"/>
              <a:t>or </a:t>
            </a:r>
            <a:r>
              <a:rPr lang="en-US" sz="2600" dirty="0"/>
              <a:t>a gain of oxygen.</a:t>
            </a:r>
          </a:p>
        </p:txBody>
      </p:sp>
      <p:sp>
        <p:nvSpPr>
          <p:cNvPr id="8" name="Content Placeholder 8">
            <a:extLst>
              <a:ext uri="{FF2B5EF4-FFF2-40B4-BE49-F238E27FC236}">
                <a16:creationId xmlns:a16="http://schemas.microsoft.com/office/drawing/2014/main" id="{3F58244B-25ED-4C24-BDE1-EC04942A50E4}"/>
              </a:ext>
            </a:extLst>
          </p:cNvPr>
          <p:cNvSpPr>
            <a:spLocks noGrp="1"/>
          </p:cNvSpPr>
          <p:nvPr>
            <p:ph sz="quarter" idx="14"/>
          </p:nvPr>
        </p:nvSpPr>
        <p:spPr>
          <a:xfrm>
            <a:off x="649515" y="3434308"/>
            <a:ext cx="4004811" cy="458287"/>
          </a:xfrm>
        </p:spPr>
        <p:txBody>
          <a:bodyPr/>
          <a:lstStyle/>
          <a:p>
            <a:pPr marL="0" indent="0" defTabSz="914400">
              <a:buNone/>
            </a:pPr>
            <a:r>
              <a:rPr lang="en-US" sz="2600" dirty="0"/>
              <a:t>Reduction results in …</a:t>
            </a:r>
          </a:p>
        </p:txBody>
      </p:sp>
      <p:sp>
        <p:nvSpPr>
          <p:cNvPr id="9" name="Content Placeholder 11">
            <a:extLst>
              <a:ext uri="{FF2B5EF4-FFF2-40B4-BE49-F238E27FC236}">
                <a16:creationId xmlns:a16="http://schemas.microsoft.com/office/drawing/2014/main" id="{172342B0-C459-4D1D-821F-EC25FC80DD10}"/>
              </a:ext>
            </a:extLst>
          </p:cNvPr>
          <p:cNvSpPr>
            <a:spLocks noGrp="1"/>
          </p:cNvSpPr>
          <p:nvPr>
            <p:ph sz="quarter" idx="16"/>
          </p:nvPr>
        </p:nvSpPr>
        <p:spPr>
          <a:xfrm>
            <a:off x="4979081" y="3426325"/>
            <a:ext cx="3479119" cy="1969428"/>
          </a:xfrm>
        </p:spPr>
        <p:txBody>
          <a:bodyPr/>
          <a:lstStyle/>
          <a:p>
            <a:pPr marL="0" lvl="0" indent="0">
              <a:buNone/>
            </a:pPr>
            <a:r>
              <a:rPr lang="en-US" sz="2600" dirty="0">
                <a:solidFill>
                  <a:prstClr val="black"/>
                </a:solidFill>
              </a:rPr>
              <a:t>a gain of electrons, </a:t>
            </a:r>
            <a:r>
              <a:rPr lang="en-US" sz="2600" i="1" dirty="0">
                <a:solidFill>
                  <a:prstClr val="black"/>
                </a:solidFill>
              </a:rPr>
              <a:t>or </a:t>
            </a:r>
            <a:r>
              <a:rPr lang="en-US" sz="2600" dirty="0">
                <a:solidFill>
                  <a:prstClr val="black"/>
                </a:solidFill>
              </a:rPr>
              <a:t>a gain of hydrogen, </a:t>
            </a:r>
            <a:r>
              <a:rPr lang="en-US" sz="2600" i="1" dirty="0">
                <a:solidFill>
                  <a:prstClr val="black"/>
                </a:solidFill>
              </a:rPr>
              <a:t>or </a:t>
            </a:r>
            <a:r>
              <a:rPr lang="en-US" sz="2600" dirty="0">
                <a:solidFill>
                  <a:prstClr val="black"/>
                </a:solidFill>
              </a:rPr>
              <a:t>a loss of oxygen.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354188"/>
            <a:ext cx="8229600" cy="480663"/>
          </a:xfrm>
        </p:spPr>
        <p:txBody>
          <a:bodyPr/>
          <a:lstStyle/>
          <a:p>
            <a:pPr eaLnBrk="1" hangingPunct="1"/>
            <a:r>
              <a:rPr lang="en-US" altLang="en-US" sz="3200" b="1" dirty="0"/>
              <a:t>23.4	Coenzymes in Metabolism (2)</a:t>
            </a:r>
            <a:endParaRPr lang="en-US" altLang="en-US" dirty="0">
              <a:latin typeface="Calibri" pitchFamily="34" charset="0"/>
            </a:endParaRPr>
          </a:p>
        </p:txBody>
      </p:sp>
      <p:sp>
        <p:nvSpPr>
          <p:cNvPr id="8" name="Content Placeholder 2">
            <a:extLst>
              <a:ext uri="{FF2B5EF4-FFF2-40B4-BE49-F238E27FC236}">
                <a16:creationId xmlns:a16="http://schemas.microsoft.com/office/drawing/2014/main" id="{FE6A34F3-E574-4A3B-874D-5EC28D628866}"/>
              </a:ext>
            </a:extLst>
          </p:cNvPr>
          <p:cNvSpPr>
            <a:spLocks noGrp="1"/>
          </p:cNvSpPr>
          <p:nvPr>
            <p:ph idx="1"/>
          </p:nvPr>
        </p:nvSpPr>
        <p:spPr>
          <a:xfrm>
            <a:off x="1368247" y="812200"/>
            <a:ext cx="3490154" cy="414195"/>
          </a:xfrm>
        </p:spPr>
        <p:txBody>
          <a:bodyPr/>
          <a:lstStyle/>
          <a:p>
            <a:pPr marL="514350" lvl="0" indent="-514350" algn="ctr">
              <a:buFont typeface="+mj-lt"/>
              <a:buAutoNum type="alphaUcPeriod"/>
            </a:pPr>
            <a:r>
              <a:rPr lang="en-US" altLang="en-US" sz="2800" b="1" dirty="0">
                <a:solidFill>
                  <a:srgbClr val="000000"/>
                </a:solidFill>
              </a:rPr>
              <a:t>Coenzymes </a:t>
            </a:r>
            <a:endParaRPr lang="en-US" dirty="0"/>
          </a:p>
        </p:txBody>
      </p:sp>
      <p:graphicFrame>
        <p:nvGraphicFramePr>
          <p:cNvPr id="21" name="Object 20">
            <a:extLst>
              <a:ext uri="{FF2B5EF4-FFF2-40B4-BE49-F238E27FC236}">
                <a16:creationId xmlns:a16="http://schemas.microsoft.com/office/drawing/2014/main" id="{058FEDE8-A55E-45E7-BE8E-69599FA8E45A}"/>
              </a:ext>
            </a:extLst>
          </p:cNvPr>
          <p:cNvGraphicFramePr>
            <a:graphicFrameLocks noChangeAspect="1"/>
          </p:cNvGraphicFramePr>
          <p:nvPr>
            <p:extLst>
              <p:ext uri="{D42A27DB-BD31-4B8C-83A1-F6EECF244321}">
                <p14:modId xmlns:p14="http://schemas.microsoft.com/office/powerpoint/2010/main" val="273890591"/>
              </p:ext>
            </p:extLst>
          </p:nvPr>
        </p:nvGraphicFramePr>
        <p:xfrm>
          <a:off x="4440904" y="852246"/>
          <a:ext cx="939800" cy="381000"/>
        </p:xfrm>
        <a:graphic>
          <a:graphicData uri="http://schemas.openxmlformats.org/presentationml/2006/ole">
            <mc:AlternateContent xmlns:mc="http://schemas.openxmlformats.org/markup-compatibility/2006">
              <mc:Choice xmlns:v="urn:schemas-microsoft-com:vml" Requires="v">
                <p:oleObj spid="_x0000_s3347" name="Equation" r:id="rId4" imgW="939600" imgH="380880" progId="Equation.DSMT4">
                  <p:embed/>
                </p:oleObj>
              </mc:Choice>
              <mc:Fallback>
                <p:oleObj name="Equation" r:id="rId4" imgW="939600" imgH="380880" progId="Equation.DSMT4">
                  <p:embed/>
                  <p:pic>
                    <p:nvPicPr>
                      <p:cNvPr id="0" name=""/>
                      <p:cNvPicPr/>
                      <p:nvPr/>
                    </p:nvPicPr>
                    <p:blipFill>
                      <a:blip r:embed="rId5"/>
                      <a:stretch>
                        <a:fillRect/>
                      </a:stretch>
                    </p:blipFill>
                    <p:spPr>
                      <a:xfrm>
                        <a:off x="4440904" y="852246"/>
                        <a:ext cx="939800" cy="381000"/>
                      </a:xfrm>
                      <a:prstGeom prst="rect">
                        <a:avLst/>
                      </a:prstGeom>
                    </p:spPr>
                  </p:pic>
                </p:oleObj>
              </mc:Fallback>
            </mc:AlternateContent>
          </a:graphicData>
        </a:graphic>
      </p:graphicFrame>
      <p:sp>
        <p:nvSpPr>
          <p:cNvPr id="18" name="Content Placeholder 17">
            <a:extLst>
              <a:ext uri="{FF2B5EF4-FFF2-40B4-BE49-F238E27FC236}">
                <a16:creationId xmlns:a16="http://schemas.microsoft.com/office/drawing/2014/main" id="{B3B8A324-5928-4D2B-8DC1-28C6BEC8E7FB}"/>
              </a:ext>
            </a:extLst>
          </p:cNvPr>
          <p:cNvSpPr>
            <a:spLocks noGrp="1"/>
          </p:cNvSpPr>
          <p:nvPr>
            <p:ph sz="quarter" idx="16"/>
          </p:nvPr>
        </p:nvSpPr>
        <p:spPr>
          <a:xfrm>
            <a:off x="5397909" y="819300"/>
            <a:ext cx="1981200" cy="457200"/>
          </a:xfrm>
        </p:spPr>
        <p:txBody>
          <a:bodyPr/>
          <a:lstStyle/>
          <a:p>
            <a:pPr marL="0" indent="0">
              <a:buNone/>
            </a:pPr>
            <a:r>
              <a:rPr lang="en-US" altLang="en-US" sz="2800" b="1" dirty="0">
                <a:solidFill>
                  <a:srgbClr val="000000"/>
                </a:solidFill>
                <a:cs typeface="+mn-cs"/>
              </a:rPr>
              <a:t>and NADH</a:t>
            </a:r>
            <a:endParaRPr lang="en-US" dirty="0"/>
          </a:p>
        </p:txBody>
      </p:sp>
      <p:sp>
        <p:nvSpPr>
          <p:cNvPr id="9" name="Content Placeholder 7">
            <a:extLst>
              <a:ext uri="{FF2B5EF4-FFF2-40B4-BE49-F238E27FC236}">
                <a16:creationId xmlns:a16="http://schemas.microsoft.com/office/drawing/2014/main" id="{AA90ED4A-64B0-4820-9DAE-3E3E37A61BC4}"/>
              </a:ext>
            </a:extLst>
          </p:cNvPr>
          <p:cNvSpPr>
            <a:spLocks noGrp="1"/>
          </p:cNvSpPr>
          <p:nvPr>
            <p:ph sz="quarter" idx="13"/>
          </p:nvPr>
        </p:nvSpPr>
        <p:spPr>
          <a:xfrm>
            <a:off x="1004455" y="1511732"/>
            <a:ext cx="7848600" cy="1195889"/>
          </a:xfrm>
        </p:spPr>
        <p:txBody>
          <a:bodyPr/>
          <a:lstStyle/>
          <a:p>
            <a:pPr marL="0" lvl="0" indent="0" defTabSz="457200" eaLnBrk="1" hangingPunct="1">
              <a:spcBef>
                <a:spcPct val="0"/>
              </a:spcBef>
              <a:spcAft>
                <a:spcPts val="2000"/>
              </a:spcAft>
              <a:buNone/>
            </a:pPr>
            <a:r>
              <a:rPr lang="en-US" altLang="en-US" sz="2400" b="1" kern="1200" dirty="0">
                <a:solidFill>
                  <a:prstClr val="black"/>
                </a:solidFill>
                <a:latin typeface="Arial" charset="0"/>
                <a:cs typeface="+mn-cs"/>
              </a:rPr>
              <a:t>A </a:t>
            </a:r>
            <a:r>
              <a:rPr lang="en-US" altLang="en-US" sz="2400" b="1" kern="1200" dirty="0">
                <a:solidFill>
                  <a:srgbClr val="3366FF"/>
                </a:solidFill>
                <a:latin typeface="Arial" charset="0"/>
                <a:cs typeface="+mn-cs"/>
              </a:rPr>
              <a:t>coenzyme</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acting as an </a:t>
            </a:r>
            <a:r>
              <a:rPr lang="en-US" altLang="en-US" sz="2400" b="1" kern="1200" dirty="0">
                <a:solidFill>
                  <a:srgbClr val="3366FF"/>
                </a:solidFill>
                <a:latin typeface="Arial" charset="0"/>
                <a:cs typeface="+mn-cs"/>
              </a:rPr>
              <a:t>oxidizing agent </a:t>
            </a:r>
            <a:r>
              <a:rPr lang="en-US" altLang="en-US" sz="2400" b="1" kern="1200" dirty="0">
                <a:solidFill>
                  <a:prstClr val="black"/>
                </a:solidFill>
                <a:latin typeface="Arial" charset="0"/>
                <a:cs typeface="+mn-cs"/>
              </a:rPr>
              <a:t>causes an oxidation reaction to occur, so the coenzyme is </a:t>
            </a:r>
            <a:r>
              <a:rPr lang="en-US" altLang="en-US" sz="2400" b="1" kern="1200" dirty="0">
                <a:solidFill>
                  <a:srgbClr val="3366FF"/>
                </a:solidFill>
                <a:latin typeface="Arial" charset="0"/>
                <a:cs typeface="+mn-cs"/>
              </a:rPr>
              <a:t>reduced.</a:t>
            </a:r>
            <a:endParaRPr lang="en-US" altLang="en-US" sz="2400" b="1" kern="1200" dirty="0">
              <a:solidFill>
                <a:prstClr val="black"/>
              </a:solidFill>
              <a:latin typeface="Arial" charset="0"/>
              <a:cs typeface="+mn-cs"/>
            </a:endParaRPr>
          </a:p>
        </p:txBody>
      </p:sp>
      <p:sp>
        <p:nvSpPr>
          <p:cNvPr id="20" name="Content Placeholder 19">
            <a:extLst>
              <a:ext uri="{FF2B5EF4-FFF2-40B4-BE49-F238E27FC236}">
                <a16:creationId xmlns:a16="http://schemas.microsoft.com/office/drawing/2014/main" id="{A914BD32-606C-4C39-972A-D96CD90791E0}"/>
              </a:ext>
            </a:extLst>
          </p:cNvPr>
          <p:cNvSpPr>
            <a:spLocks noGrp="1"/>
          </p:cNvSpPr>
          <p:nvPr>
            <p:ph sz="quarter" idx="17"/>
          </p:nvPr>
        </p:nvSpPr>
        <p:spPr>
          <a:xfrm>
            <a:off x="1004455" y="2869578"/>
            <a:ext cx="7543800" cy="831273"/>
          </a:xfrm>
        </p:spPr>
        <p:txBody>
          <a:bodyPr/>
          <a:lstStyle/>
          <a:p>
            <a:pPr marL="0" indent="0">
              <a:buNone/>
            </a:pPr>
            <a:r>
              <a:rPr lang="en-US" altLang="en-US" sz="2400" b="1" dirty="0">
                <a:solidFill>
                  <a:prstClr val="black"/>
                </a:solidFill>
              </a:rPr>
              <a:t>When a coenzyme acts as an oxidizing agent, it </a:t>
            </a:r>
            <a:r>
              <a:rPr lang="en-US" altLang="en-US" sz="2400" b="1" dirty="0">
                <a:solidFill>
                  <a:srgbClr val="3366FF"/>
                </a:solidFill>
              </a:rPr>
              <a:t>gains </a:t>
            </a:r>
            <a:endParaRPr lang="en-US" dirty="0"/>
          </a:p>
        </p:txBody>
      </p:sp>
      <p:graphicFrame>
        <p:nvGraphicFramePr>
          <p:cNvPr id="24" name="Object 23">
            <a:extLst>
              <a:ext uri="{FF2B5EF4-FFF2-40B4-BE49-F238E27FC236}">
                <a16:creationId xmlns:a16="http://schemas.microsoft.com/office/drawing/2014/main" id="{9C4A01F3-14C0-4A4E-9C67-9FD04B395708}"/>
              </a:ext>
            </a:extLst>
          </p:cNvPr>
          <p:cNvGraphicFramePr>
            <a:graphicFrameLocks noChangeAspect="1"/>
          </p:cNvGraphicFramePr>
          <p:nvPr>
            <p:extLst>
              <p:ext uri="{D42A27DB-BD31-4B8C-83A1-F6EECF244321}">
                <p14:modId xmlns:p14="http://schemas.microsoft.com/office/powerpoint/2010/main" val="3951775785"/>
              </p:ext>
            </p:extLst>
          </p:nvPr>
        </p:nvGraphicFramePr>
        <p:xfrm>
          <a:off x="1963099" y="3276600"/>
          <a:ext cx="406400" cy="330200"/>
        </p:xfrm>
        <a:graphic>
          <a:graphicData uri="http://schemas.openxmlformats.org/presentationml/2006/ole">
            <mc:AlternateContent xmlns:mc="http://schemas.openxmlformats.org/markup-compatibility/2006">
              <mc:Choice xmlns:v="urn:schemas-microsoft-com:vml" Requires="v">
                <p:oleObj spid="_x0000_s3348" name="Equation" r:id="rId6" imgW="406080" imgH="330120" progId="Equation.DSMT4">
                  <p:embed/>
                </p:oleObj>
              </mc:Choice>
              <mc:Fallback>
                <p:oleObj name="Equation" r:id="rId6" imgW="406080" imgH="330120" progId="Equation.DSMT4">
                  <p:embed/>
                  <p:pic>
                    <p:nvPicPr>
                      <p:cNvPr id="0" name=""/>
                      <p:cNvPicPr/>
                      <p:nvPr/>
                    </p:nvPicPr>
                    <p:blipFill>
                      <a:blip r:embed="rId7"/>
                      <a:stretch>
                        <a:fillRect/>
                      </a:stretch>
                    </p:blipFill>
                    <p:spPr>
                      <a:xfrm>
                        <a:off x="1963099" y="3276600"/>
                        <a:ext cx="406400" cy="330200"/>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6D8DDCAE-48C1-4DB0-A887-F4BFD0262A3E}"/>
              </a:ext>
            </a:extLst>
          </p:cNvPr>
          <p:cNvSpPr>
            <a:spLocks noGrp="1"/>
          </p:cNvSpPr>
          <p:nvPr>
            <p:ph sz="quarter" idx="14"/>
          </p:nvPr>
        </p:nvSpPr>
        <p:spPr>
          <a:xfrm>
            <a:off x="2376948" y="3238012"/>
            <a:ext cx="1295400" cy="463832"/>
          </a:xfrm>
        </p:spPr>
        <p:txBody>
          <a:bodyPr/>
          <a:lstStyle/>
          <a:p>
            <a:pPr marL="0" indent="0">
              <a:buNone/>
            </a:pPr>
            <a:r>
              <a:rPr lang="en-US" altLang="en-US" sz="2400" b="1" dirty="0">
                <a:solidFill>
                  <a:srgbClr val="3366FF"/>
                </a:solidFill>
              </a:rPr>
              <a:t>and </a:t>
            </a:r>
            <a:r>
              <a:rPr lang="en-US" altLang="en-US" sz="2400" b="1" i="0" dirty="0">
                <a:solidFill>
                  <a:srgbClr val="3366FF"/>
                </a:solidFill>
              </a:rPr>
              <a:t>e</a:t>
            </a:r>
            <a:r>
              <a:rPr lang="en-US" altLang="en-US" sz="2400" b="1" i="0" baseline="30000" dirty="0">
                <a:solidFill>
                  <a:srgbClr val="3366FF"/>
                </a:solidFill>
              </a:rPr>
              <a:t>−</a:t>
            </a:r>
            <a:r>
              <a:rPr lang="en-US" altLang="en-US" sz="2400" b="1" dirty="0">
                <a:solidFill>
                  <a:prstClr val="black"/>
                </a:solidFill>
              </a:rPr>
              <a:t>.</a:t>
            </a:r>
            <a:endParaRPr lang="en-US" dirty="0"/>
          </a:p>
        </p:txBody>
      </p:sp>
      <p:sp>
        <p:nvSpPr>
          <p:cNvPr id="26" name="Text Placeholder 12">
            <a:extLst>
              <a:ext uri="{FF2B5EF4-FFF2-40B4-BE49-F238E27FC236}">
                <a16:creationId xmlns:a16="http://schemas.microsoft.com/office/drawing/2014/main" id="{A269B488-A2FC-4170-B086-6F13812ADB79}"/>
              </a:ext>
            </a:extLst>
          </p:cNvPr>
          <p:cNvSpPr>
            <a:spLocks noGrp="1"/>
          </p:cNvSpPr>
          <p:nvPr>
            <p:ph type="body" sz="quarter" idx="18"/>
          </p:nvPr>
        </p:nvSpPr>
        <p:spPr>
          <a:xfrm>
            <a:off x="1004454" y="3893030"/>
            <a:ext cx="7682345" cy="1195889"/>
          </a:xfrm>
        </p:spPr>
        <p:txBody>
          <a:bodyPr/>
          <a:lstStyle/>
          <a:p>
            <a:pPr marL="0" lvl="0" indent="0" defTabSz="457200" eaLnBrk="1" hangingPunct="1">
              <a:spcBef>
                <a:spcPct val="0"/>
              </a:spcBef>
              <a:spcAft>
                <a:spcPts val="2500"/>
              </a:spcAft>
              <a:buNone/>
            </a:pPr>
            <a:r>
              <a:rPr lang="en-US" altLang="en-US" sz="2400" b="1" dirty="0">
                <a:solidFill>
                  <a:prstClr val="black"/>
                </a:solidFill>
              </a:rPr>
              <a:t>A </a:t>
            </a:r>
            <a:r>
              <a:rPr lang="en-US" altLang="en-US" sz="2400" b="1" dirty="0">
                <a:solidFill>
                  <a:srgbClr val="3366FF"/>
                </a:solidFill>
              </a:rPr>
              <a:t>coenzyme</a:t>
            </a:r>
            <a:r>
              <a:rPr lang="en-US" altLang="en-US" sz="2400" b="1" dirty="0">
                <a:solidFill>
                  <a:srgbClr val="3333FF"/>
                </a:solidFill>
              </a:rPr>
              <a:t> </a:t>
            </a:r>
            <a:r>
              <a:rPr lang="en-US" altLang="en-US" sz="2400" b="1" dirty="0">
                <a:solidFill>
                  <a:prstClr val="black"/>
                </a:solidFill>
              </a:rPr>
              <a:t>acting as a </a:t>
            </a:r>
            <a:r>
              <a:rPr lang="en-US" altLang="en-US" sz="2400" b="1" dirty="0">
                <a:solidFill>
                  <a:srgbClr val="3366FF"/>
                </a:solidFill>
              </a:rPr>
              <a:t>reducing agent </a:t>
            </a:r>
            <a:r>
              <a:rPr lang="en-US" altLang="en-US" sz="2400" b="1" dirty="0">
                <a:solidFill>
                  <a:prstClr val="black"/>
                </a:solidFill>
              </a:rPr>
              <a:t>causes a reduction reaction to occur, so the coenzyme is </a:t>
            </a:r>
            <a:r>
              <a:rPr lang="en-US" altLang="en-US" sz="2400" b="1" dirty="0">
                <a:solidFill>
                  <a:srgbClr val="3366FF"/>
                </a:solidFill>
              </a:rPr>
              <a:t>oxidized</a:t>
            </a:r>
            <a:r>
              <a:rPr lang="en-US" altLang="en-US" sz="2400" b="1" dirty="0">
                <a:solidFill>
                  <a:prstClr val="black"/>
                </a:solidFill>
              </a:rPr>
              <a:t>.</a:t>
            </a:r>
            <a:endParaRPr lang="en-US" dirty="0"/>
          </a:p>
        </p:txBody>
      </p:sp>
      <p:sp>
        <p:nvSpPr>
          <p:cNvPr id="29" name="Content Placeholder 16">
            <a:extLst>
              <a:ext uri="{FF2B5EF4-FFF2-40B4-BE49-F238E27FC236}">
                <a16:creationId xmlns:a16="http://schemas.microsoft.com/office/drawing/2014/main" id="{6F916CBA-B3FD-4F17-8C3A-DC31D95BF33D}"/>
              </a:ext>
            </a:extLst>
          </p:cNvPr>
          <p:cNvSpPr>
            <a:spLocks noGrp="1"/>
          </p:cNvSpPr>
          <p:nvPr>
            <p:ph sz="quarter" idx="20"/>
          </p:nvPr>
        </p:nvSpPr>
        <p:spPr>
          <a:xfrm>
            <a:off x="1004456" y="5316839"/>
            <a:ext cx="7715002" cy="345596"/>
          </a:xfrm>
        </p:spPr>
        <p:txBody>
          <a:bodyPr/>
          <a:lstStyle/>
          <a:p>
            <a:pPr marL="0" lvl="0" indent="0" defTabSz="457200" eaLnBrk="1" hangingPunct="1">
              <a:spcBef>
                <a:spcPct val="0"/>
              </a:spcBef>
              <a:buNone/>
            </a:pPr>
            <a:r>
              <a:rPr lang="en-US" altLang="en-US" sz="2400" b="1" dirty="0">
                <a:solidFill>
                  <a:prstClr val="black"/>
                </a:solidFill>
              </a:rPr>
              <a:t>When a coenzyme acts as a reducing agent, it </a:t>
            </a:r>
            <a:r>
              <a:rPr lang="en-US" altLang="en-US" sz="2400" b="1" dirty="0">
                <a:solidFill>
                  <a:srgbClr val="3366FF"/>
                </a:solidFill>
              </a:rPr>
              <a:t>loses </a:t>
            </a:r>
            <a:endParaRPr lang="en-US" dirty="0">
              <a:solidFill>
                <a:prstClr val="black"/>
              </a:solidFill>
            </a:endParaRPr>
          </a:p>
        </p:txBody>
      </p:sp>
      <p:graphicFrame>
        <p:nvGraphicFramePr>
          <p:cNvPr id="25" name="Object 24">
            <a:extLst>
              <a:ext uri="{FF2B5EF4-FFF2-40B4-BE49-F238E27FC236}">
                <a16:creationId xmlns:a16="http://schemas.microsoft.com/office/drawing/2014/main" id="{3F2FFCCE-9F03-44FB-9058-BE3ACB1ECF83}"/>
              </a:ext>
            </a:extLst>
          </p:cNvPr>
          <p:cNvGraphicFramePr>
            <a:graphicFrameLocks noChangeAspect="1"/>
          </p:cNvGraphicFramePr>
          <p:nvPr>
            <p:extLst>
              <p:ext uri="{D42A27DB-BD31-4B8C-83A1-F6EECF244321}">
                <p14:modId xmlns:p14="http://schemas.microsoft.com/office/powerpoint/2010/main" val="1374185049"/>
              </p:ext>
            </p:extLst>
          </p:nvPr>
        </p:nvGraphicFramePr>
        <p:xfrm>
          <a:off x="1087580" y="5765800"/>
          <a:ext cx="406400" cy="330200"/>
        </p:xfrm>
        <a:graphic>
          <a:graphicData uri="http://schemas.openxmlformats.org/presentationml/2006/ole">
            <mc:AlternateContent xmlns:mc="http://schemas.openxmlformats.org/markup-compatibility/2006">
              <mc:Choice xmlns:v="urn:schemas-microsoft-com:vml" Requires="v">
                <p:oleObj spid="_x0000_s3349" name="Equation" r:id="rId8" imgW="406080" imgH="330120" progId="Equation.DSMT4">
                  <p:embed/>
                </p:oleObj>
              </mc:Choice>
              <mc:Fallback>
                <p:oleObj name="Equation" r:id="rId8" imgW="406080" imgH="330120" progId="Equation.DSMT4">
                  <p:embed/>
                  <p:pic>
                    <p:nvPicPr>
                      <p:cNvPr id="0" name=""/>
                      <p:cNvPicPr/>
                      <p:nvPr/>
                    </p:nvPicPr>
                    <p:blipFill>
                      <a:blip r:embed="rId9"/>
                      <a:stretch>
                        <a:fillRect/>
                      </a:stretch>
                    </p:blipFill>
                    <p:spPr>
                      <a:xfrm>
                        <a:off x="1087580" y="5765800"/>
                        <a:ext cx="406400" cy="330200"/>
                      </a:xfrm>
                      <a:prstGeom prst="rect">
                        <a:avLst/>
                      </a:prstGeom>
                    </p:spPr>
                  </p:pic>
                </p:oleObj>
              </mc:Fallback>
            </mc:AlternateContent>
          </a:graphicData>
        </a:graphic>
      </p:graphicFrame>
      <p:sp>
        <p:nvSpPr>
          <p:cNvPr id="28" name="Content Placeholder 14">
            <a:extLst>
              <a:ext uri="{FF2B5EF4-FFF2-40B4-BE49-F238E27FC236}">
                <a16:creationId xmlns:a16="http://schemas.microsoft.com/office/drawing/2014/main" id="{2E2864BE-4AED-40D0-A35F-7B871C888CE1}"/>
              </a:ext>
            </a:extLst>
          </p:cNvPr>
          <p:cNvSpPr>
            <a:spLocks noGrp="1"/>
          </p:cNvSpPr>
          <p:nvPr>
            <p:ph sz="quarter" idx="19"/>
          </p:nvPr>
        </p:nvSpPr>
        <p:spPr>
          <a:xfrm>
            <a:off x="1483474" y="5727464"/>
            <a:ext cx="1316755" cy="353181"/>
          </a:xfrm>
        </p:spPr>
        <p:txBody>
          <a:bodyPr/>
          <a:lstStyle/>
          <a:p>
            <a:pPr marL="0" lvl="0" indent="0">
              <a:buNone/>
            </a:pPr>
            <a:r>
              <a:rPr lang="en-US" altLang="en-US" sz="2400" b="1" dirty="0">
                <a:solidFill>
                  <a:srgbClr val="3366FF"/>
                </a:solidFill>
              </a:rPr>
              <a:t>and </a:t>
            </a:r>
            <a:r>
              <a:rPr lang="en-US" altLang="en-US" sz="2400" b="1" i="0" dirty="0">
                <a:solidFill>
                  <a:srgbClr val="3366FF"/>
                </a:solidFill>
              </a:rPr>
              <a:t>e</a:t>
            </a:r>
            <a:r>
              <a:rPr lang="en-US" altLang="en-US" sz="2400" b="1" i="0" baseline="30000" dirty="0">
                <a:solidFill>
                  <a:srgbClr val="3366FF"/>
                </a:solidFill>
              </a:rPr>
              <a:t>−</a:t>
            </a:r>
            <a:r>
              <a:rPr lang="en-US" altLang="en-US" sz="2400" b="1" dirty="0">
                <a:solidFill>
                  <a:prstClr val="black"/>
                </a:solidFill>
              </a:rPr>
              <a:t>.</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74638"/>
            <a:ext cx="8229600" cy="715962"/>
          </a:xfrm>
        </p:spPr>
        <p:txBody>
          <a:bodyPr/>
          <a:lstStyle/>
          <a:p>
            <a:pPr eaLnBrk="1" hangingPunct="1"/>
            <a:r>
              <a:rPr lang="en-US" altLang="en-US" sz="3200" b="1" dirty="0"/>
              <a:t>23.4	Coenzymes in Metabolism (3)</a:t>
            </a:r>
            <a:endParaRPr lang="en-US" altLang="en-US" dirty="0">
              <a:latin typeface="Calibri" pitchFamily="34" charset="0"/>
            </a:endParaRPr>
          </a:p>
        </p:txBody>
      </p:sp>
      <p:sp>
        <p:nvSpPr>
          <p:cNvPr id="6" name="Content Placeholder 2">
            <a:extLst>
              <a:ext uri="{FF2B5EF4-FFF2-40B4-BE49-F238E27FC236}">
                <a16:creationId xmlns:a16="http://schemas.microsoft.com/office/drawing/2014/main" id="{CE33EE0A-30EC-4AE0-887B-BF648BFB48A1}"/>
              </a:ext>
            </a:extLst>
          </p:cNvPr>
          <p:cNvSpPr>
            <a:spLocks noGrp="1"/>
          </p:cNvSpPr>
          <p:nvPr>
            <p:ph idx="1"/>
          </p:nvPr>
        </p:nvSpPr>
        <p:spPr>
          <a:xfrm>
            <a:off x="1673940" y="817854"/>
            <a:ext cx="2884425" cy="531812"/>
          </a:xfrm>
        </p:spPr>
        <p:txBody>
          <a:bodyPr/>
          <a:lstStyle/>
          <a:p>
            <a:pPr marL="457200" lvl="0" indent="-457200" algn="ctr">
              <a:buFont typeface="+mj-lt"/>
              <a:buAutoNum type="alphaUcPeriod"/>
            </a:pPr>
            <a:r>
              <a:rPr lang="en-US" altLang="en-US" sz="2800" b="1" dirty="0">
                <a:solidFill>
                  <a:srgbClr val="000000"/>
                </a:solidFill>
              </a:rPr>
              <a:t>Coenzymes </a:t>
            </a:r>
            <a:endParaRPr lang="en-US" dirty="0"/>
          </a:p>
        </p:txBody>
      </p:sp>
      <p:graphicFrame>
        <p:nvGraphicFramePr>
          <p:cNvPr id="23" name="Object 22">
            <a:extLst>
              <a:ext uri="{FF2B5EF4-FFF2-40B4-BE49-F238E27FC236}">
                <a16:creationId xmlns:a16="http://schemas.microsoft.com/office/drawing/2014/main" id="{7367A809-357C-42E9-A495-F5761203A064}"/>
              </a:ext>
            </a:extLst>
          </p:cNvPr>
          <p:cNvGraphicFramePr>
            <a:graphicFrameLocks noChangeAspect="1"/>
          </p:cNvGraphicFramePr>
          <p:nvPr>
            <p:extLst>
              <p:ext uri="{D42A27DB-BD31-4B8C-83A1-F6EECF244321}">
                <p14:modId xmlns:p14="http://schemas.microsoft.com/office/powerpoint/2010/main" val="4160973980"/>
              </p:ext>
            </p:extLst>
          </p:nvPr>
        </p:nvGraphicFramePr>
        <p:xfrm>
          <a:off x="4410996" y="867696"/>
          <a:ext cx="939800" cy="381000"/>
        </p:xfrm>
        <a:graphic>
          <a:graphicData uri="http://schemas.openxmlformats.org/presentationml/2006/ole">
            <mc:AlternateContent xmlns:mc="http://schemas.openxmlformats.org/markup-compatibility/2006">
              <mc:Choice xmlns:v="urn:schemas-microsoft-com:vml" Requires="v">
                <p:oleObj spid="_x0000_s4276" name="Equation" r:id="rId4" imgW="939600" imgH="380880" progId="Equation.DSMT4">
                  <p:embed/>
                </p:oleObj>
              </mc:Choice>
              <mc:Fallback>
                <p:oleObj name="Equation" r:id="rId4" imgW="939600" imgH="380880" progId="Equation.DSMT4">
                  <p:embed/>
                  <p:pic>
                    <p:nvPicPr>
                      <p:cNvPr id="0" name=""/>
                      <p:cNvPicPr/>
                      <p:nvPr/>
                    </p:nvPicPr>
                    <p:blipFill>
                      <a:blip r:embed="rId5"/>
                      <a:stretch>
                        <a:fillRect/>
                      </a:stretch>
                    </p:blipFill>
                    <p:spPr>
                      <a:xfrm>
                        <a:off x="4410996" y="867696"/>
                        <a:ext cx="939800" cy="3810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F74BE9B1-9EDC-4893-97E1-626A5FBEB909}"/>
              </a:ext>
            </a:extLst>
          </p:cNvPr>
          <p:cNvSpPr>
            <a:spLocks noGrp="1"/>
          </p:cNvSpPr>
          <p:nvPr>
            <p:ph sz="quarter" idx="16"/>
          </p:nvPr>
        </p:nvSpPr>
        <p:spPr>
          <a:xfrm>
            <a:off x="5394559" y="807254"/>
            <a:ext cx="1981200" cy="484188"/>
          </a:xfrm>
        </p:spPr>
        <p:txBody>
          <a:bodyPr/>
          <a:lstStyle/>
          <a:p>
            <a:pPr marL="0" indent="0">
              <a:buNone/>
            </a:pPr>
            <a:r>
              <a:rPr lang="en-US" altLang="en-US" sz="2800" b="1" dirty="0">
                <a:solidFill>
                  <a:srgbClr val="000000"/>
                </a:solidFill>
              </a:rPr>
              <a:t>and NADH</a:t>
            </a:r>
            <a:endParaRPr lang="en-US" dirty="0"/>
          </a:p>
        </p:txBody>
      </p:sp>
      <p:sp>
        <p:nvSpPr>
          <p:cNvPr id="7" name="Content Placeholder 7">
            <a:extLst>
              <a:ext uri="{FF2B5EF4-FFF2-40B4-BE49-F238E27FC236}">
                <a16:creationId xmlns:a16="http://schemas.microsoft.com/office/drawing/2014/main" id="{60EDE16B-3D8C-4021-966C-E361C740DCF9}"/>
              </a:ext>
            </a:extLst>
          </p:cNvPr>
          <p:cNvSpPr>
            <a:spLocks noGrp="1"/>
          </p:cNvSpPr>
          <p:nvPr>
            <p:ph sz="quarter" idx="13"/>
          </p:nvPr>
        </p:nvSpPr>
        <p:spPr>
          <a:xfrm>
            <a:off x="983675" y="1511591"/>
            <a:ext cx="1835726" cy="447855"/>
          </a:xfrm>
        </p:spPr>
        <p:txBody>
          <a:bodyPr/>
          <a:lstStyle/>
          <a:p>
            <a:pPr marL="0" lvl="0" indent="0" defTabSz="457200" eaLnBrk="1" hangingPunct="1">
              <a:spcBef>
                <a:spcPct val="0"/>
              </a:spcBef>
              <a:buNone/>
            </a:pPr>
            <a:r>
              <a:rPr lang="en-US" altLang="en-US" sz="2400" b="1" kern="1200" dirty="0">
                <a:solidFill>
                  <a:prstClr val="black"/>
                </a:solidFill>
                <a:latin typeface="Arial" charset="0"/>
                <a:cs typeface="+mn-cs"/>
              </a:rPr>
              <a:t>Coenzyme </a:t>
            </a:r>
          </a:p>
        </p:txBody>
      </p:sp>
      <p:graphicFrame>
        <p:nvGraphicFramePr>
          <p:cNvPr id="24" name="Object 23">
            <a:extLst>
              <a:ext uri="{FF2B5EF4-FFF2-40B4-BE49-F238E27FC236}">
                <a16:creationId xmlns:a16="http://schemas.microsoft.com/office/drawing/2014/main" id="{453A4459-2869-43DF-9831-F64F507C485A}"/>
              </a:ext>
            </a:extLst>
          </p:cNvPr>
          <p:cNvGraphicFramePr>
            <a:graphicFrameLocks noChangeAspect="1"/>
          </p:cNvGraphicFramePr>
          <p:nvPr>
            <p:extLst>
              <p:ext uri="{D42A27DB-BD31-4B8C-83A1-F6EECF244321}">
                <p14:modId xmlns:p14="http://schemas.microsoft.com/office/powerpoint/2010/main" val="2419395003"/>
              </p:ext>
            </p:extLst>
          </p:nvPr>
        </p:nvGraphicFramePr>
        <p:xfrm>
          <a:off x="2662904" y="1526982"/>
          <a:ext cx="812800" cy="342900"/>
        </p:xfrm>
        <a:graphic>
          <a:graphicData uri="http://schemas.openxmlformats.org/presentationml/2006/ole">
            <mc:AlternateContent xmlns:mc="http://schemas.openxmlformats.org/markup-compatibility/2006">
              <mc:Choice xmlns:v="urn:schemas-microsoft-com:vml" Requires="v">
                <p:oleObj spid="_x0000_s4277" name="Equation" r:id="rId6" imgW="812520" imgH="342720" progId="Equation.DSMT4">
                  <p:embed/>
                </p:oleObj>
              </mc:Choice>
              <mc:Fallback>
                <p:oleObj name="Equation" r:id="rId6" imgW="812520" imgH="342720" progId="Equation.DSMT4">
                  <p:embed/>
                  <p:pic>
                    <p:nvPicPr>
                      <p:cNvPr id="0" name=""/>
                      <p:cNvPicPr/>
                      <p:nvPr/>
                    </p:nvPicPr>
                    <p:blipFill>
                      <a:blip r:embed="rId7"/>
                      <a:stretch>
                        <a:fillRect/>
                      </a:stretch>
                    </p:blipFill>
                    <p:spPr>
                      <a:xfrm>
                        <a:off x="2662904" y="1526982"/>
                        <a:ext cx="812800" cy="342900"/>
                      </a:xfrm>
                      <a:prstGeom prst="rect">
                        <a:avLst/>
                      </a:prstGeom>
                    </p:spPr>
                  </p:pic>
                </p:oleObj>
              </mc:Fallback>
            </mc:AlternateContent>
          </a:graphicData>
        </a:graphic>
      </p:graphicFrame>
      <p:sp>
        <p:nvSpPr>
          <p:cNvPr id="22" name="Content Placeholder 21">
            <a:extLst>
              <a:ext uri="{FF2B5EF4-FFF2-40B4-BE49-F238E27FC236}">
                <a16:creationId xmlns:a16="http://schemas.microsoft.com/office/drawing/2014/main" id="{F636CD2B-E9F5-44FD-B6FC-CBEDF63370E0}"/>
              </a:ext>
            </a:extLst>
          </p:cNvPr>
          <p:cNvSpPr>
            <a:spLocks noGrp="1"/>
          </p:cNvSpPr>
          <p:nvPr>
            <p:ph sz="quarter" idx="17"/>
          </p:nvPr>
        </p:nvSpPr>
        <p:spPr>
          <a:xfrm>
            <a:off x="3483970" y="1502658"/>
            <a:ext cx="5486400" cy="381000"/>
          </a:xfrm>
        </p:spPr>
        <p:txBody>
          <a:bodyPr/>
          <a:lstStyle/>
          <a:p>
            <a:pPr marL="0" indent="0">
              <a:buNone/>
            </a:pPr>
            <a:r>
              <a:rPr lang="en-US" altLang="en-US" sz="2400" b="1" kern="1200" dirty="0">
                <a:solidFill>
                  <a:prstClr val="black"/>
                </a:solidFill>
                <a:latin typeface="Arial" charset="0"/>
                <a:cs typeface="+mn-cs"/>
              </a:rPr>
              <a:t>(nicotinamide adenine dinucleotide)</a:t>
            </a:r>
            <a:endParaRPr lang="en-US" dirty="0"/>
          </a:p>
        </p:txBody>
      </p:sp>
      <p:sp>
        <p:nvSpPr>
          <p:cNvPr id="3" name="Content Placeholder 2">
            <a:extLst>
              <a:ext uri="{FF2B5EF4-FFF2-40B4-BE49-F238E27FC236}">
                <a16:creationId xmlns:a16="http://schemas.microsoft.com/office/drawing/2014/main" id="{3412175B-4D87-433E-B22F-BFDBCA920039}"/>
              </a:ext>
            </a:extLst>
          </p:cNvPr>
          <p:cNvSpPr>
            <a:spLocks noGrp="1"/>
          </p:cNvSpPr>
          <p:nvPr>
            <p:ph sz="quarter" idx="14"/>
          </p:nvPr>
        </p:nvSpPr>
        <p:spPr>
          <a:xfrm>
            <a:off x="991047" y="1876275"/>
            <a:ext cx="3352800" cy="381000"/>
          </a:xfrm>
        </p:spPr>
        <p:txBody>
          <a:bodyPr/>
          <a:lstStyle/>
          <a:p>
            <a:pPr marL="0" indent="0">
              <a:buNone/>
            </a:pPr>
            <a:r>
              <a:rPr lang="en-US" altLang="en-US" sz="2400" b="1" kern="1200" dirty="0">
                <a:solidFill>
                  <a:prstClr val="black"/>
                </a:solidFill>
                <a:latin typeface="Arial" charset="0"/>
                <a:cs typeface="+mn-cs"/>
              </a:rPr>
              <a:t>is an </a:t>
            </a:r>
            <a:r>
              <a:rPr lang="en-US" altLang="en-US" sz="2400" b="1" kern="1200" dirty="0">
                <a:solidFill>
                  <a:srgbClr val="3366FF"/>
                </a:solidFill>
                <a:latin typeface="Arial" charset="0"/>
                <a:cs typeface="+mn-cs"/>
              </a:rPr>
              <a:t>oxidizing agent</a:t>
            </a:r>
            <a:r>
              <a:rPr lang="en-US" altLang="en-US" sz="2400" b="1" kern="1200" dirty="0">
                <a:solidFill>
                  <a:prstClr val="black"/>
                </a:solidFill>
                <a:latin typeface="Arial" charset="0"/>
                <a:cs typeface="+mn-cs"/>
              </a:rPr>
              <a:t>.</a:t>
            </a:r>
            <a:endParaRPr lang="en-US" dirty="0"/>
          </a:p>
        </p:txBody>
      </p:sp>
      <p:pic>
        <p:nvPicPr>
          <p:cNvPr id="27653" name="Picture 7" descr="Structure of the coenzyme nicotinamide adenine dinucleotide, NAD+: Although its structure is complex, it is the six-membered ring containing the positively charged nitrogen atom that participates in oxidation reactions. When NAD+ reacts with two hydrogen atoms, this ring gains one proton and two electrons and one proton is left over."/>
          <p:cNvPicPr>
            <a:picLocks noChangeAspect="1" noChangeArrowheads="1"/>
          </p:cNvPicPr>
          <p:nvPr/>
        </p:nvPicPr>
        <p:blipFill>
          <a:blip r:embed="rId8">
            <a:extLst>
              <a:ext uri="{28A0092B-C50C-407E-A947-70E740481C1C}">
                <a14:useLocalDpi xmlns:a14="http://schemas.microsoft.com/office/drawing/2010/main" val="0"/>
              </a:ext>
            </a:extLst>
          </a:blip>
          <a:srcRect r="9663"/>
          <a:stretch>
            <a:fillRect/>
          </a:stretch>
        </p:blipFill>
        <p:spPr bwMode="auto">
          <a:xfrm>
            <a:off x="406400" y="2608263"/>
            <a:ext cx="8316913"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4638"/>
            <a:ext cx="8229600" cy="715962"/>
          </a:xfrm>
        </p:spPr>
        <p:txBody>
          <a:bodyPr/>
          <a:lstStyle/>
          <a:p>
            <a:pPr eaLnBrk="1" hangingPunct="1"/>
            <a:r>
              <a:rPr lang="en-US" altLang="en-US" sz="3200" b="1" dirty="0"/>
              <a:t>23.4	Coenzymes in Metabolism (4)</a:t>
            </a:r>
            <a:endParaRPr lang="en-US" altLang="en-US" dirty="0">
              <a:latin typeface="Calibri" pitchFamily="34" charset="0"/>
            </a:endParaRPr>
          </a:p>
        </p:txBody>
      </p:sp>
      <p:sp>
        <p:nvSpPr>
          <p:cNvPr id="6" name="Content Placeholder 2">
            <a:extLst>
              <a:ext uri="{FF2B5EF4-FFF2-40B4-BE49-F238E27FC236}">
                <a16:creationId xmlns:a16="http://schemas.microsoft.com/office/drawing/2014/main" id="{FA36143C-0E84-468D-BF22-1A76F5650B7D}"/>
              </a:ext>
            </a:extLst>
          </p:cNvPr>
          <p:cNvSpPr>
            <a:spLocks noGrp="1"/>
          </p:cNvSpPr>
          <p:nvPr>
            <p:ph idx="1"/>
          </p:nvPr>
        </p:nvSpPr>
        <p:spPr>
          <a:xfrm>
            <a:off x="1643330" y="817415"/>
            <a:ext cx="2884426" cy="565995"/>
          </a:xfrm>
        </p:spPr>
        <p:txBody>
          <a:bodyPr/>
          <a:lstStyle/>
          <a:p>
            <a:pPr marL="514350" lvl="0" indent="-514350" algn="ctr">
              <a:buFont typeface="+mj-lt"/>
              <a:buAutoNum type="alphaUcPeriod"/>
            </a:pPr>
            <a:r>
              <a:rPr lang="en-US" altLang="en-US" sz="2800" b="1" dirty="0">
                <a:solidFill>
                  <a:srgbClr val="000000"/>
                </a:solidFill>
              </a:rPr>
              <a:t>Coenzymes </a:t>
            </a:r>
            <a:endParaRPr lang="en-US" dirty="0"/>
          </a:p>
        </p:txBody>
      </p:sp>
      <p:graphicFrame>
        <p:nvGraphicFramePr>
          <p:cNvPr id="23" name="Object 22">
            <a:extLst>
              <a:ext uri="{FF2B5EF4-FFF2-40B4-BE49-F238E27FC236}">
                <a16:creationId xmlns:a16="http://schemas.microsoft.com/office/drawing/2014/main" id="{5D19DFDF-F6AC-41B7-BD50-60B9BFD2D416}"/>
              </a:ext>
            </a:extLst>
          </p:cNvPr>
          <p:cNvGraphicFramePr>
            <a:graphicFrameLocks noChangeAspect="1"/>
          </p:cNvGraphicFramePr>
          <p:nvPr>
            <p:extLst>
              <p:ext uri="{D42A27DB-BD31-4B8C-83A1-F6EECF244321}">
                <p14:modId xmlns:p14="http://schemas.microsoft.com/office/powerpoint/2010/main" val="2097923746"/>
              </p:ext>
            </p:extLst>
          </p:nvPr>
        </p:nvGraphicFramePr>
        <p:xfrm>
          <a:off x="4425744" y="870156"/>
          <a:ext cx="939800" cy="381000"/>
        </p:xfrm>
        <a:graphic>
          <a:graphicData uri="http://schemas.openxmlformats.org/presentationml/2006/ole">
            <mc:AlternateContent xmlns:mc="http://schemas.openxmlformats.org/markup-compatibility/2006">
              <mc:Choice xmlns:v="urn:schemas-microsoft-com:vml" Requires="v">
                <p:oleObj spid="_x0000_s5407" name="Equation" r:id="rId4" imgW="939600" imgH="380880" progId="Equation.DSMT4">
                  <p:embed/>
                </p:oleObj>
              </mc:Choice>
              <mc:Fallback>
                <p:oleObj name="Equation" r:id="rId4" imgW="939600" imgH="380880" progId="Equation.DSMT4">
                  <p:embed/>
                  <p:pic>
                    <p:nvPicPr>
                      <p:cNvPr id="0" name=""/>
                      <p:cNvPicPr/>
                      <p:nvPr/>
                    </p:nvPicPr>
                    <p:blipFill>
                      <a:blip r:embed="rId5"/>
                      <a:stretch>
                        <a:fillRect/>
                      </a:stretch>
                    </p:blipFill>
                    <p:spPr>
                      <a:xfrm>
                        <a:off x="4425744" y="870156"/>
                        <a:ext cx="939800" cy="3810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48361086-4FC5-4545-BB9F-CCE901BB5710}"/>
              </a:ext>
            </a:extLst>
          </p:cNvPr>
          <p:cNvSpPr>
            <a:spLocks noGrp="1"/>
          </p:cNvSpPr>
          <p:nvPr>
            <p:ph sz="quarter" idx="16"/>
          </p:nvPr>
        </p:nvSpPr>
        <p:spPr>
          <a:xfrm>
            <a:off x="5396834" y="809854"/>
            <a:ext cx="1981200" cy="381000"/>
          </a:xfrm>
        </p:spPr>
        <p:txBody>
          <a:bodyPr/>
          <a:lstStyle/>
          <a:p>
            <a:pPr marL="0" indent="0">
              <a:buNone/>
            </a:pPr>
            <a:r>
              <a:rPr lang="en-US" altLang="en-US" sz="2800" b="1" dirty="0">
                <a:solidFill>
                  <a:srgbClr val="000000"/>
                </a:solidFill>
              </a:rPr>
              <a:t>and NADH</a:t>
            </a:r>
            <a:endParaRPr lang="en-US" dirty="0"/>
          </a:p>
        </p:txBody>
      </p:sp>
      <p:sp>
        <p:nvSpPr>
          <p:cNvPr id="7" name="Content Placeholder 7">
            <a:extLst>
              <a:ext uri="{FF2B5EF4-FFF2-40B4-BE49-F238E27FC236}">
                <a16:creationId xmlns:a16="http://schemas.microsoft.com/office/drawing/2014/main" id="{CA7536FE-459C-475F-B0F2-402952DC150A}"/>
              </a:ext>
            </a:extLst>
          </p:cNvPr>
          <p:cNvSpPr>
            <a:spLocks noGrp="1"/>
          </p:cNvSpPr>
          <p:nvPr>
            <p:ph sz="quarter" idx="13"/>
          </p:nvPr>
        </p:nvSpPr>
        <p:spPr>
          <a:xfrm>
            <a:off x="1143000" y="1508102"/>
            <a:ext cx="2072148" cy="455890"/>
          </a:xfrm>
        </p:spPr>
        <p:txBody>
          <a:bodyPr/>
          <a:lstStyle/>
          <a:p>
            <a:pPr marL="0" lvl="0" indent="0" defTabSz="457200" eaLnBrk="1" hangingPunct="1">
              <a:spcBef>
                <a:spcPct val="0"/>
              </a:spcBef>
              <a:buNone/>
            </a:pPr>
            <a:r>
              <a:rPr lang="en-US" altLang="en-US" sz="2400" b="1" kern="1200" dirty="0">
                <a:solidFill>
                  <a:prstClr val="black"/>
                </a:solidFill>
                <a:latin typeface="Arial" charset="0"/>
                <a:cs typeface="+mn-cs"/>
              </a:rPr>
              <a:t>After </a:t>
            </a:r>
            <a:r>
              <a:rPr lang="en-US" altLang="en-US" sz="2400" b="1" kern="1200" dirty="0">
                <a:solidFill>
                  <a:srgbClr val="3366FF"/>
                </a:solidFill>
                <a:latin typeface="Arial" charset="0"/>
                <a:cs typeface="+mn-cs"/>
              </a:rPr>
              <a:t>gaining </a:t>
            </a:r>
            <a:endParaRPr lang="en-US" altLang="en-US" sz="2400" b="1" kern="1200" dirty="0">
              <a:solidFill>
                <a:prstClr val="black"/>
              </a:solidFill>
              <a:latin typeface="Arial" charset="0"/>
              <a:cs typeface="+mn-cs"/>
            </a:endParaRPr>
          </a:p>
        </p:txBody>
      </p:sp>
      <p:graphicFrame>
        <p:nvGraphicFramePr>
          <p:cNvPr id="24" name="Object 23">
            <a:extLst>
              <a:ext uri="{FF2B5EF4-FFF2-40B4-BE49-F238E27FC236}">
                <a16:creationId xmlns:a16="http://schemas.microsoft.com/office/drawing/2014/main" id="{0CA88208-324A-418C-A151-5D815E0AB3B7}"/>
              </a:ext>
            </a:extLst>
          </p:cNvPr>
          <p:cNvGraphicFramePr>
            <a:graphicFrameLocks noChangeAspect="1"/>
          </p:cNvGraphicFramePr>
          <p:nvPr>
            <p:extLst>
              <p:ext uri="{D42A27DB-BD31-4B8C-83A1-F6EECF244321}">
                <p14:modId xmlns:p14="http://schemas.microsoft.com/office/powerpoint/2010/main" val="84872309"/>
              </p:ext>
            </p:extLst>
          </p:nvPr>
        </p:nvGraphicFramePr>
        <p:xfrm>
          <a:off x="3224503" y="1529918"/>
          <a:ext cx="596900" cy="406400"/>
        </p:xfrm>
        <a:graphic>
          <a:graphicData uri="http://schemas.openxmlformats.org/presentationml/2006/ole">
            <mc:AlternateContent xmlns:mc="http://schemas.openxmlformats.org/markup-compatibility/2006">
              <mc:Choice xmlns:v="urn:schemas-microsoft-com:vml" Requires="v">
                <p:oleObj spid="_x0000_s5408" name="Equation" r:id="rId6" imgW="596880" imgH="406080" progId="Equation.DSMT4">
                  <p:embed/>
                </p:oleObj>
              </mc:Choice>
              <mc:Fallback>
                <p:oleObj name="Equation" r:id="rId6" imgW="596880" imgH="406080" progId="Equation.DSMT4">
                  <p:embed/>
                  <p:pic>
                    <p:nvPicPr>
                      <p:cNvPr id="0" name=""/>
                      <p:cNvPicPr/>
                      <p:nvPr/>
                    </p:nvPicPr>
                    <p:blipFill>
                      <a:blip r:embed="rId7"/>
                      <a:stretch>
                        <a:fillRect/>
                      </a:stretch>
                    </p:blipFill>
                    <p:spPr>
                      <a:xfrm>
                        <a:off x="3224503" y="1529918"/>
                        <a:ext cx="596900" cy="406400"/>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9FD308F5-D38C-4CBE-814F-5F92ACA2B6B6}"/>
              </a:ext>
            </a:extLst>
          </p:cNvPr>
          <p:cNvSpPr>
            <a:spLocks noGrp="1"/>
          </p:cNvSpPr>
          <p:nvPr>
            <p:ph sz="quarter" idx="14"/>
          </p:nvPr>
        </p:nvSpPr>
        <p:spPr>
          <a:xfrm>
            <a:off x="3848253" y="1507694"/>
            <a:ext cx="4672292" cy="418086"/>
          </a:xfrm>
        </p:spPr>
        <p:txBody>
          <a:bodyPr/>
          <a:lstStyle/>
          <a:p>
            <a:pPr marL="0" indent="0">
              <a:buNone/>
            </a:pPr>
            <a:r>
              <a:rPr lang="en-US" altLang="en-US" sz="2400" b="1" kern="1200" dirty="0">
                <a:solidFill>
                  <a:srgbClr val="3366FF"/>
                </a:solidFill>
                <a:latin typeface="Arial" charset="0"/>
                <a:cs typeface="+mn-cs"/>
              </a:rPr>
              <a:t>and 2 e</a:t>
            </a:r>
            <a:r>
              <a:rPr lang="en-US" altLang="en-US" sz="2400" b="1" kern="1200" baseline="30000" dirty="0">
                <a:solidFill>
                  <a:srgbClr val="3366FF"/>
                </a:solidFill>
                <a:latin typeface="Arial" charset="0"/>
                <a:cs typeface="+mn-cs"/>
              </a:rPr>
              <a:t>−</a:t>
            </a:r>
            <a:r>
              <a:rPr lang="en-US" altLang="en-US" sz="2400" b="1" kern="1200" dirty="0">
                <a:latin typeface="Arial" charset="0"/>
                <a:cs typeface="+mn-cs"/>
              </a:rPr>
              <a:t>,</a:t>
            </a:r>
            <a:r>
              <a:rPr lang="en-US" altLang="en-US" sz="2400" b="1" kern="1200" dirty="0">
                <a:solidFill>
                  <a:srgbClr val="3366FF"/>
                </a:solidFill>
                <a:latin typeface="Arial" charset="0"/>
                <a:cs typeface="+mn-cs"/>
              </a:rPr>
              <a:t> </a:t>
            </a:r>
            <a:r>
              <a:rPr lang="en-US" altLang="en-US" sz="2400" b="1" kern="1200" dirty="0">
                <a:solidFill>
                  <a:prstClr val="black"/>
                </a:solidFill>
                <a:latin typeface="Arial" charset="0"/>
              </a:rPr>
              <a:t>the </a:t>
            </a:r>
            <a:r>
              <a:rPr lang="en-US" altLang="en-US" sz="2400" b="1" kern="1200" dirty="0">
                <a:solidFill>
                  <a:srgbClr val="3366FF"/>
                </a:solidFill>
                <a:latin typeface="Arial" charset="0"/>
              </a:rPr>
              <a:t>reduced form </a:t>
            </a:r>
            <a:r>
              <a:rPr lang="en-US" altLang="en-US" sz="2400" b="1" kern="1200" dirty="0">
                <a:latin typeface="Arial" charset="0"/>
              </a:rPr>
              <a:t>of</a:t>
            </a:r>
            <a:endParaRPr lang="en-US" sz="2400" dirty="0"/>
          </a:p>
        </p:txBody>
      </p:sp>
      <p:graphicFrame>
        <p:nvGraphicFramePr>
          <p:cNvPr id="28" name="Object 27">
            <a:extLst>
              <a:ext uri="{FF2B5EF4-FFF2-40B4-BE49-F238E27FC236}">
                <a16:creationId xmlns:a16="http://schemas.microsoft.com/office/drawing/2014/main" id="{20176BD5-9F97-4AF3-ACB9-C7EDE199C3FA}"/>
              </a:ext>
            </a:extLst>
          </p:cNvPr>
          <p:cNvGraphicFramePr>
            <a:graphicFrameLocks noChangeAspect="1"/>
          </p:cNvGraphicFramePr>
          <p:nvPr>
            <p:extLst>
              <p:ext uri="{D42A27DB-BD31-4B8C-83A1-F6EECF244321}">
                <p14:modId xmlns:p14="http://schemas.microsoft.com/office/powerpoint/2010/main" val="1248119565"/>
              </p:ext>
            </p:extLst>
          </p:nvPr>
        </p:nvGraphicFramePr>
        <p:xfrm>
          <a:off x="1199682" y="1957960"/>
          <a:ext cx="812800" cy="342900"/>
        </p:xfrm>
        <a:graphic>
          <a:graphicData uri="http://schemas.openxmlformats.org/presentationml/2006/ole">
            <mc:AlternateContent xmlns:mc="http://schemas.openxmlformats.org/markup-compatibility/2006">
              <mc:Choice xmlns:v="urn:schemas-microsoft-com:vml" Requires="v">
                <p:oleObj spid="_x0000_s5409" name="Equation" r:id="rId8" imgW="812520" imgH="342720" progId="Equation.DSMT4">
                  <p:embed/>
                </p:oleObj>
              </mc:Choice>
              <mc:Fallback>
                <p:oleObj name="Equation" r:id="rId8" imgW="812520" imgH="342720" progId="Equation.DSMT4">
                  <p:embed/>
                  <p:pic>
                    <p:nvPicPr>
                      <p:cNvPr id="0" name=""/>
                      <p:cNvPicPr/>
                      <p:nvPr/>
                    </p:nvPicPr>
                    <p:blipFill>
                      <a:blip r:embed="rId9"/>
                      <a:stretch>
                        <a:fillRect/>
                      </a:stretch>
                    </p:blipFill>
                    <p:spPr>
                      <a:xfrm>
                        <a:off x="1199682" y="1957960"/>
                        <a:ext cx="812800" cy="342900"/>
                      </a:xfrm>
                      <a:prstGeom prst="rect">
                        <a:avLst/>
                      </a:prstGeom>
                    </p:spPr>
                  </p:pic>
                </p:oleObj>
              </mc:Fallback>
            </mc:AlternateContent>
          </a:graphicData>
        </a:graphic>
      </p:graphicFrame>
      <p:sp>
        <p:nvSpPr>
          <p:cNvPr id="25" name="Text Placeholder 12">
            <a:extLst>
              <a:ext uri="{FF2B5EF4-FFF2-40B4-BE49-F238E27FC236}">
                <a16:creationId xmlns:a16="http://schemas.microsoft.com/office/drawing/2014/main" id="{7704677E-3D10-4543-BB5A-6C25F063E7DF}"/>
              </a:ext>
            </a:extLst>
          </p:cNvPr>
          <p:cNvSpPr>
            <a:spLocks noGrp="1"/>
          </p:cNvSpPr>
          <p:nvPr>
            <p:ph type="body" sz="quarter" idx="18"/>
          </p:nvPr>
        </p:nvSpPr>
        <p:spPr>
          <a:xfrm>
            <a:off x="2003228" y="1923277"/>
            <a:ext cx="1570436" cy="418085"/>
          </a:xfrm>
        </p:spPr>
        <p:txBody>
          <a:bodyPr/>
          <a:lstStyle/>
          <a:p>
            <a:pPr marL="0" lvl="0" indent="0">
              <a:buNone/>
            </a:pPr>
            <a:r>
              <a:rPr lang="en-US" altLang="en-US" sz="2400" b="1" kern="1200" dirty="0">
                <a:solidFill>
                  <a:prstClr val="black"/>
                </a:solidFill>
                <a:latin typeface="Arial" charset="0"/>
                <a:cs typeface="+mn-cs"/>
              </a:rPr>
              <a:t>is </a:t>
            </a:r>
            <a:r>
              <a:rPr lang="en-US" altLang="en-US" sz="2400" b="1" kern="1200" dirty="0">
                <a:solidFill>
                  <a:srgbClr val="3366FF"/>
                </a:solidFill>
                <a:latin typeface="Arial" charset="0"/>
                <a:cs typeface="+mn-cs"/>
              </a:rPr>
              <a:t>NADH</a:t>
            </a:r>
            <a:r>
              <a:rPr lang="en-US" altLang="en-US" sz="2400" b="1" kern="1200" dirty="0">
                <a:solidFill>
                  <a:prstClr val="black"/>
                </a:solidFill>
                <a:latin typeface="Arial" charset="0"/>
                <a:cs typeface="+mn-cs"/>
              </a:rPr>
              <a:t>.</a:t>
            </a:r>
            <a:endParaRPr lang="en-US" dirty="0"/>
          </a:p>
        </p:txBody>
      </p:sp>
      <p:pic>
        <p:nvPicPr>
          <p:cNvPr id="28677" name="Picture 8" descr="When NAD+ reacts with two hydrogen atoms, this ring gains one proton and two electrons and one proton is left over. Thus, the ring is reduced and a new CH bond is formed in the product, written as NADH, a reduced form of NA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67000" y="2514600"/>
            <a:ext cx="369093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387610"/>
            <a:ext cx="8229600" cy="486843"/>
          </a:xfrm>
        </p:spPr>
        <p:txBody>
          <a:bodyPr/>
          <a:lstStyle/>
          <a:p>
            <a:pPr eaLnBrk="1" hangingPunct="1"/>
            <a:r>
              <a:rPr lang="en-US" altLang="en-US" sz="3200" b="1" dirty="0"/>
              <a:t>23.4	Coenzymes in Metabolism (5)</a:t>
            </a:r>
            <a:endParaRPr lang="en-US" altLang="en-US" dirty="0">
              <a:latin typeface="Calibri" pitchFamily="34" charset="0"/>
            </a:endParaRPr>
          </a:p>
        </p:txBody>
      </p:sp>
      <p:sp>
        <p:nvSpPr>
          <p:cNvPr id="7" name="Content Placeholder 2">
            <a:extLst>
              <a:ext uri="{FF2B5EF4-FFF2-40B4-BE49-F238E27FC236}">
                <a16:creationId xmlns:a16="http://schemas.microsoft.com/office/drawing/2014/main" id="{C58D08C1-5387-497A-BA8D-04AB603173A4}"/>
              </a:ext>
            </a:extLst>
          </p:cNvPr>
          <p:cNvSpPr>
            <a:spLocks noGrp="1"/>
          </p:cNvSpPr>
          <p:nvPr>
            <p:ph idx="1"/>
          </p:nvPr>
        </p:nvSpPr>
        <p:spPr>
          <a:xfrm>
            <a:off x="1700177" y="809555"/>
            <a:ext cx="2884425" cy="433387"/>
          </a:xfrm>
        </p:spPr>
        <p:txBody>
          <a:bodyPr/>
          <a:lstStyle/>
          <a:p>
            <a:pPr marL="514350" lvl="0" indent="-514350" algn="ctr">
              <a:buFont typeface="+mj-lt"/>
              <a:buAutoNum type="alphaUcPeriod"/>
            </a:pPr>
            <a:r>
              <a:rPr lang="en-US" altLang="en-US" sz="2800" b="1" dirty="0">
                <a:solidFill>
                  <a:srgbClr val="000000"/>
                </a:solidFill>
              </a:rPr>
              <a:t>Coenzymes </a:t>
            </a:r>
            <a:endParaRPr lang="en-US" dirty="0"/>
          </a:p>
        </p:txBody>
      </p:sp>
      <p:graphicFrame>
        <p:nvGraphicFramePr>
          <p:cNvPr id="6" name="Object 5">
            <a:extLst>
              <a:ext uri="{FF2B5EF4-FFF2-40B4-BE49-F238E27FC236}">
                <a16:creationId xmlns:a16="http://schemas.microsoft.com/office/drawing/2014/main" id="{11E96E0A-814E-4A9F-9514-2E13D0D8711E}"/>
              </a:ext>
            </a:extLst>
          </p:cNvPr>
          <p:cNvGraphicFramePr>
            <a:graphicFrameLocks noChangeAspect="1"/>
          </p:cNvGraphicFramePr>
          <p:nvPr>
            <p:extLst>
              <p:ext uri="{D42A27DB-BD31-4B8C-83A1-F6EECF244321}">
                <p14:modId xmlns:p14="http://schemas.microsoft.com/office/powerpoint/2010/main" val="709145257"/>
              </p:ext>
            </p:extLst>
          </p:nvPr>
        </p:nvGraphicFramePr>
        <p:xfrm>
          <a:off x="4466969" y="852331"/>
          <a:ext cx="939800" cy="381000"/>
        </p:xfrm>
        <a:graphic>
          <a:graphicData uri="http://schemas.openxmlformats.org/presentationml/2006/ole">
            <mc:AlternateContent xmlns:mc="http://schemas.openxmlformats.org/markup-compatibility/2006">
              <mc:Choice xmlns:v="urn:schemas-microsoft-com:vml" Requires="v">
                <p:oleObj spid="_x0000_s6322" name="Equation" r:id="rId4" imgW="939600" imgH="380880" progId="Equation.DSMT4">
                  <p:embed/>
                </p:oleObj>
              </mc:Choice>
              <mc:Fallback>
                <p:oleObj name="Equation" r:id="rId4" imgW="939600" imgH="380880" progId="Equation.DSMT4">
                  <p:embed/>
                  <p:pic>
                    <p:nvPicPr>
                      <p:cNvPr id="0" name=""/>
                      <p:cNvPicPr/>
                      <p:nvPr/>
                    </p:nvPicPr>
                    <p:blipFill>
                      <a:blip r:embed="rId5"/>
                      <a:stretch>
                        <a:fillRect/>
                      </a:stretch>
                    </p:blipFill>
                    <p:spPr>
                      <a:xfrm>
                        <a:off x="4466969" y="852331"/>
                        <a:ext cx="939800" cy="381000"/>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1FFB1FA8-F428-4256-8EFF-E6FD054CCD07}"/>
              </a:ext>
            </a:extLst>
          </p:cNvPr>
          <p:cNvSpPr>
            <a:spLocks noGrp="1"/>
          </p:cNvSpPr>
          <p:nvPr>
            <p:ph sz="quarter" idx="16"/>
          </p:nvPr>
        </p:nvSpPr>
        <p:spPr>
          <a:xfrm>
            <a:off x="5427408" y="808704"/>
            <a:ext cx="1981200" cy="381000"/>
          </a:xfrm>
        </p:spPr>
        <p:txBody>
          <a:bodyPr/>
          <a:lstStyle/>
          <a:p>
            <a:pPr marL="0" indent="0">
              <a:buNone/>
            </a:pPr>
            <a:r>
              <a:rPr lang="en-US" altLang="en-US" sz="2800" b="1" dirty="0">
                <a:solidFill>
                  <a:srgbClr val="000000"/>
                </a:solidFill>
              </a:rPr>
              <a:t>and NADH</a:t>
            </a:r>
            <a:endParaRPr lang="en-US" dirty="0"/>
          </a:p>
        </p:txBody>
      </p:sp>
      <p:sp>
        <p:nvSpPr>
          <p:cNvPr id="8" name="Content Placeholder 7">
            <a:extLst>
              <a:ext uri="{FF2B5EF4-FFF2-40B4-BE49-F238E27FC236}">
                <a16:creationId xmlns:a16="http://schemas.microsoft.com/office/drawing/2014/main" id="{0D805317-D66E-4599-A48C-018269D4D738}"/>
              </a:ext>
            </a:extLst>
          </p:cNvPr>
          <p:cNvSpPr>
            <a:spLocks noGrp="1"/>
          </p:cNvSpPr>
          <p:nvPr>
            <p:ph sz="quarter" idx="13"/>
          </p:nvPr>
        </p:nvSpPr>
        <p:spPr>
          <a:xfrm>
            <a:off x="1143000" y="1498600"/>
            <a:ext cx="7696200" cy="762000"/>
          </a:xfrm>
        </p:spPr>
        <p:txBody>
          <a:bodyPr/>
          <a:lstStyle/>
          <a:p>
            <a:pPr marL="0" lvl="0" indent="0" defTabSz="457200" eaLnBrk="1" hangingPunct="1">
              <a:spcBef>
                <a:spcPct val="0"/>
              </a:spcBef>
              <a:buClr>
                <a:prstClr val="black"/>
              </a:buClr>
              <a:buNone/>
            </a:pPr>
            <a:r>
              <a:rPr lang="en-US" altLang="en-US" sz="2400" b="1" kern="1200" dirty="0">
                <a:solidFill>
                  <a:srgbClr val="3366FF"/>
                </a:solidFill>
                <a:latin typeface="Arial" charset="0"/>
                <a:cs typeface="+mn-cs"/>
              </a:rPr>
              <a:t>Curved arrows </a:t>
            </a:r>
            <a:r>
              <a:rPr lang="en-US" altLang="en-US" sz="2400" b="1" kern="1200" dirty="0">
                <a:solidFill>
                  <a:prstClr val="black"/>
                </a:solidFill>
                <a:latin typeface="Arial" charset="0"/>
                <a:cs typeface="+mn-cs"/>
              </a:rPr>
              <a:t>are often used to depict reactions that use coenzymes.</a:t>
            </a:r>
          </a:p>
        </p:txBody>
      </p:sp>
      <p:pic>
        <p:nvPicPr>
          <p:cNvPr id="29702" name="Picture 8" descr="The conversion of isocitrate to oxalosuccinate is an oxidation reaction and NAD+ to NADH is a reduction reactions. Curved arrow is used to depict the conversion of NAD+ to NAD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125" y="2771775"/>
            <a:ext cx="755967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8">
            <a:extLst>
              <a:ext uri="{FF2B5EF4-FFF2-40B4-BE49-F238E27FC236}">
                <a16:creationId xmlns:a16="http://schemas.microsoft.com/office/drawing/2014/main" id="{711A10AB-6D25-4AA1-9D02-20EFCA6828F1}"/>
              </a:ext>
            </a:extLst>
          </p:cNvPr>
          <p:cNvSpPr>
            <a:spLocks noGrp="1"/>
          </p:cNvSpPr>
          <p:nvPr>
            <p:ph sz="quarter" idx="14"/>
          </p:nvPr>
        </p:nvSpPr>
        <p:spPr>
          <a:xfrm>
            <a:off x="914400" y="5334000"/>
            <a:ext cx="7391400" cy="865187"/>
          </a:xfrm>
        </p:spPr>
        <p:txBody>
          <a:bodyPr/>
          <a:lstStyle/>
          <a:p>
            <a:pPr marL="0" lvl="0" indent="0" defTabSz="457200" eaLnBrk="1" hangingPunct="1">
              <a:spcBef>
                <a:spcPct val="0"/>
              </a:spcBef>
              <a:buNone/>
            </a:pPr>
            <a:r>
              <a:rPr lang="en-US" altLang="en-US" sz="2400" b="1" kern="1200" dirty="0">
                <a:solidFill>
                  <a:prstClr val="black"/>
                </a:solidFill>
                <a:latin typeface="Arial" charset="0"/>
                <a:cs typeface="+mn-cs"/>
              </a:rPr>
              <a:t>In this reaction, isocitrate is </a:t>
            </a:r>
            <a:r>
              <a:rPr lang="en-US" altLang="en-US" sz="2400" b="1" kern="1200" dirty="0">
                <a:solidFill>
                  <a:srgbClr val="3366FF"/>
                </a:solidFill>
                <a:latin typeface="Arial" charset="0"/>
                <a:cs typeface="+mn-cs"/>
              </a:rPr>
              <a:t>oxidized</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to </a:t>
            </a:r>
            <a:r>
              <a:rPr lang="en-US" altLang="en-US" sz="2400" b="1" kern="1200" dirty="0" err="1">
                <a:solidFill>
                  <a:prstClr val="black"/>
                </a:solidFill>
                <a:latin typeface="Arial" charset="0"/>
                <a:cs typeface="+mn-cs"/>
              </a:rPr>
              <a:t>oxalosuccinate</a:t>
            </a:r>
            <a:r>
              <a:rPr lang="en-US" altLang="en-US" sz="2400" b="1" kern="1200" dirty="0">
                <a:solidFill>
                  <a:prstClr val="black"/>
                </a:solidFill>
                <a:latin typeface="Arial" charset="0"/>
                <a:cs typeface="+mn-cs"/>
              </a:rPr>
              <a:t> while </a:t>
            </a:r>
          </a:p>
        </p:txBody>
      </p:sp>
      <p:graphicFrame>
        <p:nvGraphicFramePr>
          <p:cNvPr id="23" name="Object 22">
            <a:extLst>
              <a:ext uri="{FF2B5EF4-FFF2-40B4-BE49-F238E27FC236}">
                <a16:creationId xmlns:a16="http://schemas.microsoft.com/office/drawing/2014/main" id="{4D808D79-2A9E-4C76-AFFD-A77BAD777195}"/>
              </a:ext>
            </a:extLst>
          </p:cNvPr>
          <p:cNvGraphicFramePr>
            <a:graphicFrameLocks noChangeAspect="1"/>
          </p:cNvGraphicFramePr>
          <p:nvPr>
            <p:extLst>
              <p:ext uri="{D42A27DB-BD31-4B8C-83A1-F6EECF244321}">
                <p14:modId xmlns:p14="http://schemas.microsoft.com/office/powerpoint/2010/main" val="3427251113"/>
              </p:ext>
            </p:extLst>
          </p:nvPr>
        </p:nvGraphicFramePr>
        <p:xfrm>
          <a:off x="4116642" y="5726586"/>
          <a:ext cx="812800" cy="342900"/>
        </p:xfrm>
        <a:graphic>
          <a:graphicData uri="http://schemas.openxmlformats.org/presentationml/2006/ole">
            <mc:AlternateContent xmlns:mc="http://schemas.openxmlformats.org/markup-compatibility/2006">
              <mc:Choice xmlns:v="urn:schemas-microsoft-com:vml" Requires="v">
                <p:oleObj spid="_x0000_s6323" name="Equation" r:id="rId7" imgW="812520" imgH="342720" progId="Equation.DSMT4">
                  <p:embed/>
                </p:oleObj>
              </mc:Choice>
              <mc:Fallback>
                <p:oleObj name="Equation" r:id="rId7" imgW="812520" imgH="342720" progId="Equation.DSMT4">
                  <p:embed/>
                  <p:pic>
                    <p:nvPicPr>
                      <p:cNvPr id="0" name=""/>
                      <p:cNvPicPr/>
                      <p:nvPr/>
                    </p:nvPicPr>
                    <p:blipFill>
                      <a:blip r:embed="rId8"/>
                      <a:stretch>
                        <a:fillRect/>
                      </a:stretch>
                    </p:blipFill>
                    <p:spPr>
                      <a:xfrm>
                        <a:off x="4116642" y="5726586"/>
                        <a:ext cx="812800" cy="3429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6D4E19AE-5B93-4D9A-A418-82E28E6F6F64}"/>
              </a:ext>
            </a:extLst>
          </p:cNvPr>
          <p:cNvSpPr>
            <a:spLocks noGrp="1"/>
          </p:cNvSpPr>
          <p:nvPr>
            <p:ph sz="quarter" idx="17"/>
          </p:nvPr>
        </p:nvSpPr>
        <p:spPr>
          <a:xfrm>
            <a:off x="4938252" y="5707624"/>
            <a:ext cx="3276600" cy="381000"/>
          </a:xfrm>
        </p:spPr>
        <p:txBody>
          <a:bodyPr/>
          <a:lstStyle/>
          <a:p>
            <a:pPr marL="0" indent="0">
              <a:buNone/>
            </a:pPr>
            <a:r>
              <a:rPr lang="en-US" altLang="en-US" sz="2400" b="1" kern="1200" dirty="0">
                <a:solidFill>
                  <a:prstClr val="black"/>
                </a:solidFill>
                <a:latin typeface="Arial" charset="0"/>
                <a:cs typeface="+mn-cs"/>
              </a:rPr>
              <a:t>is </a:t>
            </a:r>
            <a:r>
              <a:rPr lang="en-US" altLang="en-US" sz="2400" b="1" kern="1200" dirty="0">
                <a:solidFill>
                  <a:srgbClr val="3366FF"/>
                </a:solidFill>
                <a:latin typeface="Arial" charset="0"/>
                <a:cs typeface="+mn-cs"/>
              </a:rPr>
              <a:t>reduced</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to NADH.</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388113"/>
            <a:ext cx="8229600" cy="489013"/>
          </a:xfrm>
        </p:spPr>
        <p:txBody>
          <a:bodyPr/>
          <a:lstStyle/>
          <a:p>
            <a:pPr eaLnBrk="1" hangingPunct="1"/>
            <a:r>
              <a:rPr lang="en-US" altLang="en-US" sz="3200" b="1" dirty="0"/>
              <a:t>23.4	Coenzymes in Metabolism (6)</a:t>
            </a:r>
            <a:endParaRPr lang="en-US" altLang="en-US" dirty="0">
              <a:latin typeface="Calibri" pitchFamily="34" charset="0"/>
            </a:endParaRPr>
          </a:p>
        </p:txBody>
      </p:sp>
      <p:sp>
        <p:nvSpPr>
          <p:cNvPr id="6" name="Content Placeholder 2">
            <a:extLst>
              <a:ext uri="{FF2B5EF4-FFF2-40B4-BE49-F238E27FC236}">
                <a16:creationId xmlns:a16="http://schemas.microsoft.com/office/drawing/2014/main" id="{193D1494-A261-4892-9161-07BD8BE92DAB}"/>
              </a:ext>
            </a:extLst>
          </p:cNvPr>
          <p:cNvSpPr>
            <a:spLocks noGrp="1"/>
          </p:cNvSpPr>
          <p:nvPr>
            <p:ph idx="1"/>
          </p:nvPr>
        </p:nvSpPr>
        <p:spPr>
          <a:xfrm>
            <a:off x="442686" y="822722"/>
            <a:ext cx="8229600" cy="464344"/>
          </a:xfrm>
        </p:spPr>
        <p:txBody>
          <a:bodyPr/>
          <a:lstStyle/>
          <a:p>
            <a:pPr marL="514350" lvl="0" indent="-514350" algn="ctr">
              <a:buFont typeface="+mj-lt"/>
              <a:buAutoNum type="alphaUcPeriod" startAt="2"/>
            </a:pPr>
            <a:r>
              <a:rPr lang="en-US" altLang="en-US" sz="2800" b="1" dirty="0">
                <a:solidFill>
                  <a:srgbClr val="000000"/>
                </a:solidFill>
              </a:rPr>
              <a:t>Coenzymes FAD and </a:t>
            </a:r>
            <a:r>
              <a:rPr lang="en-US" altLang="en-US" sz="2800" b="1" i="0" dirty="0">
                <a:solidFill>
                  <a:srgbClr val="000000"/>
                </a:solidFill>
              </a:rPr>
              <a:t>FADH</a:t>
            </a:r>
            <a:r>
              <a:rPr lang="en-US" altLang="en-US" sz="2800" b="1" i="0" baseline="-25000" dirty="0">
                <a:solidFill>
                  <a:srgbClr val="000000"/>
                </a:solidFill>
              </a:rPr>
              <a:t>2</a:t>
            </a:r>
            <a:endParaRPr lang="en-US" baseline="-25000" dirty="0"/>
          </a:p>
        </p:txBody>
      </p:sp>
      <p:sp>
        <p:nvSpPr>
          <p:cNvPr id="7" name="Content Placeholder 7">
            <a:extLst>
              <a:ext uri="{FF2B5EF4-FFF2-40B4-BE49-F238E27FC236}">
                <a16:creationId xmlns:a16="http://schemas.microsoft.com/office/drawing/2014/main" id="{D250ACD0-B573-4017-B7C4-CFC8C727D834}"/>
              </a:ext>
            </a:extLst>
          </p:cNvPr>
          <p:cNvSpPr>
            <a:spLocks noGrp="1"/>
          </p:cNvSpPr>
          <p:nvPr>
            <p:ph sz="quarter" idx="13"/>
          </p:nvPr>
        </p:nvSpPr>
        <p:spPr>
          <a:xfrm>
            <a:off x="1008744" y="1506820"/>
            <a:ext cx="7467600" cy="762000"/>
          </a:xfrm>
        </p:spPr>
        <p:txBody>
          <a:bodyPr/>
          <a:lstStyle/>
          <a:p>
            <a:pPr marL="0" lvl="0" indent="0" defTabSz="457200" eaLnBrk="1" hangingPunct="1">
              <a:spcBef>
                <a:spcPct val="0"/>
              </a:spcBef>
              <a:buNone/>
            </a:pPr>
            <a:r>
              <a:rPr lang="en-US" altLang="en-US" sz="2400" b="1" kern="1200" dirty="0">
                <a:solidFill>
                  <a:prstClr val="black"/>
                </a:solidFill>
                <a:latin typeface="Arial" charset="0"/>
                <a:cs typeface="+mn-cs"/>
              </a:rPr>
              <a:t>Coenzyme </a:t>
            </a:r>
            <a:r>
              <a:rPr lang="en-US" altLang="en-US" sz="2400" b="1" kern="1200" dirty="0">
                <a:solidFill>
                  <a:srgbClr val="3366FF"/>
                </a:solidFill>
                <a:latin typeface="Arial" charset="0"/>
                <a:cs typeface="+mn-cs"/>
              </a:rPr>
              <a:t>FAD </a:t>
            </a:r>
            <a:r>
              <a:rPr lang="en-US" altLang="en-US" sz="2400" b="1" kern="1200" dirty="0">
                <a:solidFill>
                  <a:prstClr val="black"/>
                </a:solidFill>
                <a:latin typeface="Arial" charset="0"/>
                <a:cs typeface="+mn-cs"/>
              </a:rPr>
              <a:t>(flavin adenine dinucleotide) is an </a:t>
            </a:r>
            <a:r>
              <a:rPr lang="en-US" altLang="en-US" sz="2400" b="1" kern="1200" dirty="0">
                <a:solidFill>
                  <a:srgbClr val="3366FF"/>
                </a:solidFill>
                <a:latin typeface="Arial" charset="0"/>
                <a:cs typeface="+mn-cs"/>
              </a:rPr>
              <a:t>oxidizing agent </a:t>
            </a:r>
            <a:r>
              <a:rPr lang="en-US" altLang="en-US" sz="2400" b="1" kern="1200" dirty="0">
                <a:solidFill>
                  <a:prstClr val="black"/>
                </a:solidFill>
                <a:latin typeface="Arial" charset="0"/>
                <a:cs typeface="+mn-cs"/>
              </a:rPr>
              <a:t>as well.</a:t>
            </a:r>
          </a:p>
        </p:txBody>
      </p:sp>
      <p:pic>
        <p:nvPicPr>
          <p:cNvPr id="30725" name="Picture 7" descr="Structure of flavin adenine dinucleotide, FAD: Although its structure is complex, just four atoms of the tricyclic ring system (2 N’s and 2 C’s) participate in redox reactions. 2H+ and 2e- are added to FAD."/>
          <p:cNvPicPr>
            <a:picLocks noChangeAspect="1" noChangeArrowheads="1"/>
          </p:cNvPicPr>
          <p:nvPr/>
        </p:nvPicPr>
        <p:blipFill>
          <a:blip r:embed="rId3">
            <a:extLst>
              <a:ext uri="{28A0092B-C50C-407E-A947-70E740481C1C}">
                <a14:useLocalDpi xmlns:a14="http://schemas.microsoft.com/office/drawing/2010/main" val="0"/>
              </a:ext>
            </a:extLst>
          </a:blip>
          <a:srcRect r="9480"/>
          <a:stretch>
            <a:fillRect/>
          </a:stretch>
        </p:blipFill>
        <p:spPr bwMode="auto">
          <a:xfrm>
            <a:off x="304800" y="2514600"/>
            <a:ext cx="8542338"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sz="3200" b="1" dirty="0"/>
              <a:t>23.1	Introduction (2)</a:t>
            </a:r>
            <a:endParaRPr lang="en-US" altLang="en-US" dirty="0">
              <a:latin typeface="Calibri" pitchFamily="34" charset="0"/>
            </a:endParaRPr>
          </a:p>
        </p:txBody>
      </p:sp>
      <p:sp>
        <p:nvSpPr>
          <p:cNvPr id="6" name="Content Placeholder 2">
            <a:extLst>
              <a:ext uri="{FF2B5EF4-FFF2-40B4-BE49-F238E27FC236}">
                <a16:creationId xmlns:a16="http://schemas.microsoft.com/office/drawing/2014/main" id="{E09B943C-4F05-4D36-8E23-D9220B2037B9}"/>
              </a:ext>
            </a:extLst>
          </p:cNvPr>
          <p:cNvSpPr>
            <a:spLocks noGrp="1"/>
          </p:cNvSpPr>
          <p:nvPr>
            <p:ph idx="1"/>
          </p:nvPr>
        </p:nvSpPr>
        <p:spPr>
          <a:xfrm>
            <a:off x="996044" y="1676401"/>
            <a:ext cx="7587343" cy="1119188"/>
          </a:xfrm>
        </p:spPr>
        <p:txBody>
          <a:bodyPr/>
          <a:lstStyle/>
          <a:p>
            <a:pPr marL="0" lvl="0" indent="0" defTabSz="457200" eaLnBrk="1" hangingPunct="1">
              <a:spcBef>
                <a:spcPct val="0"/>
              </a:spcBef>
              <a:buNone/>
            </a:pPr>
            <a:r>
              <a:rPr lang="en-US" altLang="en-US" sz="2400" b="1" kern="1200" dirty="0">
                <a:solidFill>
                  <a:prstClr val="black"/>
                </a:solidFill>
                <a:latin typeface="Arial" charset="0"/>
                <a:cs typeface="+mn-cs"/>
              </a:rPr>
              <a:t>A </a:t>
            </a:r>
            <a:r>
              <a:rPr lang="en-US" altLang="en-US" sz="2400" b="1" kern="1200" dirty="0">
                <a:solidFill>
                  <a:srgbClr val="3366FF"/>
                </a:solidFill>
                <a:latin typeface="Arial" charset="0"/>
                <a:cs typeface="+mn-cs"/>
              </a:rPr>
              <a:t>linear pathway </a:t>
            </a:r>
            <a:r>
              <a:rPr lang="en-US" altLang="en-US" sz="2400" b="1" kern="1200" dirty="0">
                <a:solidFill>
                  <a:prstClr val="black"/>
                </a:solidFill>
                <a:latin typeface="Arial" charset="0"/>
                <a:cs typeface="+mn-cs"/>
              </a:rPr>
              <a:t>is the series of reactions that generates a final product different from any of the reactants.</a:t>
            </a:r>
          </a:p>
        </p:txBody>
      </p:sp>
      <p:pic>
        <p:nvPicPr>
          <p:cNvPr id="4101" name="Picture 7" descr="A linear metabolic pathway is represented as a linear chain with A connected to B, B connected to C and C connected to 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298825"/>
            <a:ext cx="5334000"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74638"/>
            <a:ext cx="8229600" cy="715962"/>
          </a:xfrm>
        </p:spPr>
        <p:txBody>
          <a:bodyPr/>
          <a:lstStyle/>
          <a:p>
            <a:pPr eaLnBrk="1" hangingPunct="1"/>
            <a:r>
              <a:rPr lang="en-US" altLang="en-US" sz="3200" b="1" dirty="0"/>
              <a:t>23.4	Coenzymes in Metabolism (7)</a:t>
            </a:r>
            <a:endParaRPr lang="en-US" altLang="en-US" dirty="0">
              <a:latin typeface="Calibri" pitchFamily="34" charset="0"/>
            </a:endParaRPr>
          </a:p>
        </p:txBody>
      </p:sp>
      <p:sp>
        <p:nvSpPr>
          <p:cNvPr id="6" name="Content Placeholder 2">
            <a:extLst>
              <a:ext uri="{FF2B5EF4-FFF2-40B4-BE49-F238E27FC236}">
                <a16:creationId xmlns:a16="http://schemas.microsoft.com/office/drawing/2014/main" id="{9C359BF0-7D7A-4D72-B101-8DAF21B55AA9}"/>
              </a:ext>
            </a:extLst>
          </p:cNvPr>
          <p:cNvSpPr>
            <a:spLocks noGrp="1"/>
          </p:cNvSpPr>
          <p:nvPr>
            <p:ph idx="1"/>
          </p:nvPr>
        </p:nvSpPr>
        <p:spPr>
          <a:xfrm>
            <a:off x="1740754" y="822758"/>
            <a:ext cx="5620928" cy="533399"/>
          </a:xfrm>
        </p:spPr>
        <p:txBody>
          <a:bodyPr/>
          <a:lstStyle/>
          <a:p>
            <a:pPr marL="514350" lvl="0" indent="-514350" algn="ctr">
              <a:buFont typeface="+mj-lt"/>
              <a:buAutoNum type="alphaUcPeriod" startAt="2"/>
            </a:pPr>
            <a:r>
              <a:rPr lang="en-US" altLang="en-US" sz="2800" b="1" dirty="0">
                <a:solidFill>
                  <a:srgbClr val="000000"/>
                </a:solidFill>
              </a:rPr>
              <a:t>Coenzymes FAD and </a:t>
            </a:r>
            <a:r>
              <a:rPr lang="en-US" altLang="en-US" sz="2800" b="1" i="0" dirty="0">
                <a:solidFill>
                  <a:srgbClr val="000000"/>
                </a:solidFill>
              </a:rPr>
              <a:t>FADH</a:t>
            </a:r>
            <a:r>
              <a:rPr lang="en-US" altLang="en-US" sz="2800" b="1" i="0" baseline="-25000" dirty="0">
                <a:solidFill>
                  <a:srgbClr val="000000"/>
                </a:solidFill>
              </a:rPr>
              <a:t>2</a:t>
            </a:r>
            <a:endParaRPr lang="en-US" baseline="-25000" dirty="0"/>
          </a:p>
        </p:txBody>
      </p:sp>
      <p:sp>
        <p:nvSpPr>
          <p:cNvPr id="7" name="Content Placeholder 7">
            <a:extLst>
              <a:ext uri="{FF2B5EF4-FFF2-40B4-BE49-F238E27FC236}">
                <a16:creationId xmlns:a16="http://schemas.microsoft.com/office/drawing/2014/main" id="{31DB8C34-FDC5-4EA9-AA8D-10F49552AB28}"/>
              </a:ext>
            </a:extLst>
          </p:cNvPr>
          <p:cNvSpPr>
            <a:spLocks noGrp="1"/>
          </p:cNvSpPr>
          <p:nvPr>
            <p:ph sz="quarter" idx="13"/>
          </p:nvPr>
        </p:nvSpPr>
        <p:spPr>
          <a:xfrm>
            <a:off x="1143000" y="1493838"/>
            <a:ext cx="2209800" cy="410439"/>
          </a:xfrm>
        </p:spPr>
        <p:txBody>
          <a:bodyPr/>
          <a:lstStyle/>
          <a:p>
            <a:pPr marL="0" lvl="0" indent="0" defTabSz="457200" eaLnBrk="1" hangingPunct="1">
              <a:spcBef>
                <a:spcPct val="0"/>
              </a:spcBef>
              <a:buNone/>
            </a:pPr>
            <a:r>
              <a:rPr lang="en-US" altLang="en-US" sz="2400" b="1" kern="1200" dirty="0">
                <a:solidFill>
                  <a:prstClr val="black"/>
                </a:solidFill>
                <a:latin typeface="Arial" charset="0"/>
                <a:cs typeface="+mn-cs"/>
              </a:rPr>
              <a:t>After </a:t>
            </a:r>
            <a:r>
              <a:rPr lang="en-US" altLang="en-US" sz="2400" b="1" kern="1200" dirty="0">
                <a:solidFill>
                  <a:srgbClr val="3366FF"/>
                </a:solidFill>
                <a:latin typeface="Arial" charset="0"/>
                <a:cs typeface="+mn-cs"/>
              </a:rPr>
              <a:t>gaining </a:t>
            </a:r>
            <a:endParaRPr lang="en-US" altLang="en-US" sz="2400" b="1" kern="1200" dirty="0">
              <a:solidFill>
                <a:prstClr val="black"/>
              </a:solidFill>
              <a:latin typeface="Arial" charset="0"/>
              <a:cs typeface="+mn-cs"/>
            </a:endParaRPr>
          </a:p>
        </p:txBody>
      </p:sp>
      <p:graphicFrame>
        <p:nvGraphicFramePr>
          <p:cNvPr id="2" name="Object 1">
            <a:extLst>
              <a:ext uri="{FF2B5EF4-FFF2-40B4-BE49-F238E27FC236}">
                <a16:creationId xmlns:a16="http://schemas.microsoft.com/office/drawing/2014/main" id="{739037DB-6178-44D7-8FE4-A42648B2E16D}"/>
              </a:ext>
            </a:extLst>
          </p:cNvPr>
          <p:cNvGraphicFramePr>
            <a:graphicFrameLocks noChangeAspect="1"/>
          </p:cNvGraphicFramePr>
          <p:nvPr>
            <p:extLst>
              <p:ext uri="{D42A27DB-BD31-4B8C-83A1-F6EECF244321}">
                <p14:modId xmlns:p14="http://schemas.microsoft.com/office/powerpoint/2010/main" val="57093307"/>
              </p:ext>
            </p:extLst>
          </p:nvPr>
        </p:nvGraphicFramePr>
        <p:xfrm>
          <a:off x="3190420" y="1549400"/>
          <a:ext cx="660400" cy="406400"/>
        </p:xfrm>
        <a:graphic>
          <a:graphicData uri="http://schemas.openxmlformats.org/presentationml/2006/ole">
            <mc:AlternateContent xmlns:mc="http://schemas.openxmlformats.org/markup-compatibility/2006">
              <mc:Choice xmlns:v="urn:schemas-microsoft-com:vml" Requires="v">
                <p:oleObj spid="_x0000_s7256" name="Equation" r:id="rId4" imgW="660240" imgH="406080" progId="Equation.DSMT4">
                  <p:embed/>
                </p:oleObj>
              </mc:Choice>
              <mc:Fallback>
                <p:oleObj name="Equation" r:id="rId4" imgW="660240" imgH="406080" progId="Equation.DSMT4">
                  <p:embed/>
                  <p:pic>
                    <p:nvPicPr>
                      <p:cNvPr id="0" name=""/>
                      <p:cNvPicPr/>
                      <p:nvPr/>
                    </p:nvPicPr>
                    <p:blipFill>
                      <a:blip r:embed="rId5"/>
                      <a:stretch>
                        <a:fillRect/>
                      </a:stretch>
                    </p:blipFill>
                    <p:spPr>
                      <a:xfrm>
                        <a:off x="3190420" y="1549400"/>
                        <a:ext cx="660400" cy="406400"/>
                      </a:xfrm>
                      <a:prstGeom prst="rect">
                        <a:avLst/>
                      </a:prstGeom>
                    </p:spPr>
                  </p:pic>
                </p:oleObj>
              </mc:Fallback>
            </mc:AlternateContent>
          </a:graphicData>
        </a:graphic>
      </p:graphicFrame>
      <p:sp>
        <p:nvSpPr>
          <p:cNvPr id="21" name="Content Placeholder 20">
            <a:extLst>
              <a:ext uri="{FF2B5EF4-FFF2-40B4-BE49-F238E27FC236}">
                <a16:creationId xmlns:a16="http://schemas.microsoft.com/office/drawing/2014/main" id="{C2466CE4-9D0E-47A6-BF4B-0AAC58D1B149}"/>
              </a:ext>
            </a:extLst>
          </p:cNvPr>
          <p:cNvSpPr>
            <a:spLocks noGrp="1"/>
          </p:cNvSpPr>
          <p:nvPr>
            <p:ph sz="quarter" idx="16"/>
          </p:nvPr>
        </p:nvSpPr>
        <p:spPr>
          <a:xfrm>
            <a:off x="3756767" y="1509485"/>
            <a:ext cx="4572000" cy="381000"/>
          </a:xfrm>
        </p:spPr>
        <p:txBody>
          <a:bodyPr/>
          <a:lstStyle/>
          <a:p>
            <a:pPr marL="0" indent="0">
              <a:buNone/>
            </a:pPr>
            <a:r>
              <a:rPr lang="en-US" altLang="en-US" sz="2400" b="1" kern="1200" dirty="0">
                <a:solidFill>
                  <a:srgbClr val="3366FF"/>
                </a:solidFill>
                <a:latin typeface="Arial" charset="0"/>
                <a:cs typeface="+mn-cs"/>
              </a:rPr>
              <a:t> and 2 </a:t>
            </a:r>
            <a:r>
              <a:rPr lang="en-US" altLang="en-US" sz="2400" b="1" kern="1200" dirty="0">
                <a:solidFill>
                  <a:srgbClr val="3366FF"/>
                </a:solidFill>
                <a:latin typeface="+mj-lt"/>
                <a:cs typeface="+mn-cs"/>
              </a:rPr>
              <a:t>e</a:t>
            </a:r>
            <a:r>
              <a:rPr lang="en-US" altLang="en-US" sz="2400" b="1" kern="1200" baseline="30000" dirty="0">
                <a:solidFill>
                  <a:srgbClr val="3366FF"/>
                </a:solidFill>
                <a:latin typeface="+mj-lt"/>
                <a:cs typeface="+mn-cs"/>
              </a:rPr>
              <a:t>−</a:t>
            </a:r>
            <a:r>
              <a:rPr lang="en-US" altLang="en-US" sz="2400" b="1" kern="1200" dirty="0">
                <a:solidFill>
                  <a:prstClr val="black"/>
                </a:solidFill>
                <a:latin typeface="Arial" charset="0"/>
                <a:cs typeface="+mn-cs"/>
              </a:rPr>
              <a:t>, the </a:t>
            </a:r>
            <a:r>
              <a:rPr lang="en-US" altLang="en-US" sz="2400" b="1" kern="1200" dirty="0">
                <a:solidFill>
                  <a:srgbClr val="3366FF"/>
                </a:solidFill>
                <a:latin typeface="Arial" charset="0"/>
                <a:cs typeface="+mn-cs"/>
              </a:rPr>
              <a:t>reduced form</a:t>
            </a:r>
            <a:r>
              <a:rPr lang="en-US" altLang="en-US" sz="2400" b="1" kern="1200" dirty="0">
                <a:solidFill>
                  <a:prstClr val="black"/>
                </a:solidFill>
                <a:latin typeface="Arial" charset="0"/>
                <a:cs typeface="+mn-cs"/>
              </a:rPr>
              <a:t> of</a:t>
            </a:r>
            <a:endParaRPr lang="en-US" dirty="0"/>
          </a:p>
        </p:txBody>
      </p:sp>
      <p:sp>
        <p:nvSpPr>
          <p:cNvPr id="23" name="Content Placeholder 22">
            <a:extLst>
              <a:ext uri="{FF2B5EF4-FFF2-40B4-BE49-F238E27FC236}">
                <a16:creationId xmlns:a16="http://schemas.microsoft.com/office/drawing/2014/main" id="{A19CDDCF-6F0D-4FCD-9552-D7E3BA4AEEFA}"/>
              </a:ext>
            </a:extLst>
          </p:cNvPr>
          <p:cNvSpPr>
            <a:spLocks noGrp="1"/>
          </p:cNvSpPr>
          <p:nvPr>
            <p:ph sz="quarter" idx="17"/>
          </p:nvPr>
        </p:nvSpPr>
        <p:spPr>
          <a:xfrm>
            <a:off x="1132113" y="1873909"/>
            <a:ext cx="2344737" cy="533606"/>
          </a:xfrm>
        </p:spPr>
        <p:txBody>
          <a:bodyPr/>
          <a:lstStyle/>
          <a:p>
            <a:pPr marL="0" indent="0">
              <a:buNone/>
            </a:pPr>
            <a:r>
              <a:rPr lang="en-US" altLang="en-US" sz="2400" b="1" kern="1200" dirty="0">
                <a:solidFill>
                  <a:prstClr val="black"/>
                </a:solidFill>
                <a:latin typeface="Arial" charset="0"/>
                <a:cs typeface="+mn-cs"/>
              </a:rPr>
              <a:t>FAD is </a:t>
            </a:r>
            <a:r>
              <a:rPr lang="en-US" altLang="en-US" sz="2400" b="1" dirty="0">
                <a:solidFill>
                  <a:srgbClr val="3366FF"/>
                </a:solidFill>
                <a:latin typeface="Arial" panose="020B0604020202020204" pitchFamily="34" charset="0"/>
                <a:cs typeface="Arial" panose="020B0604020202020204" pitchFamily="34" charset="0"/>
              </a:rPr>
              <a:t>FADH</a:t>
            </a:r>
            <a:r>
              <a:rPr lang="en-US" altLang="en-US" sz="2400" b="1" baseline="-25000" dirty="0">
                <a:solidFill>
                  <a:srgbClr val="3366FF"/>
                </a:solidFill>
                <a:latin typeface="Arial" panose="020B0604020202020204" pitchFamily="34" charset="0"/>
                <a:cs typeface="Arial" panose="020B0604020202020204" pitchFamily="34" charset="0"/>
              </a:rPr>
              <a:t>2</a:t>
            </a:r>
            <a:r>
              <a:rPr lang="en-US" altLang="en-US" sz="2400" b="1" kern="1200" dirty="0">
                <a:solidFill>
                  <a:prstClr val="black"/>
                </a:solidFill>
                <a:latin typeface="Arial" charset="0"/>
                <a:cs typeface="+mn-cs"/>
              </a:rPr>
              <a:t>.</a:t>
            </a:r>
            <a:endParaRPr lang="en-US" dirty="0"/>
          </a:p>
        </p:txBody>
      </p:sp>
      <p:pic>
        <p:nvPicPr>
          <p:cNvPr id="31749" name="Picture 7" descr="FAD is reduced by adding two hydrogen atoms, forming FADH2, the reduced form of flavin adenine dinucleotid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2487613"/>
            <a:ext cx="4191000" cy="330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415058"/>
            <a:ext cx="8229600" cy="447155"/>
          </a:xfrm>
        </p:spPr>
        <p:txBody>
          <a:bodyPr/>
          <a:lstStyle/>
          <a:p>
            <a:pPr eaLnBrk="1" hangingPunct="1"/>
            <a:r>
              <a:rPr lang="en-US" altLang="en-US" sz="3200" b="1" dirty="0"/>
              <a:t>23.4	Coenzymes in Metabolism (8)</a:t>
            </a:r>
            <a:endParaRPr lang="en-US" altLang="en-US" dirty="0">
              <a:latin typeface="Calibri" pitchFamily="34" charset="0"/>
            </a:endParaRPr>
          </a:p>
        </p:txBody>
      </p:sp>
      <p:sp>
        <p:nvSpPr>
          <p:cNvPr id="7" name="Content Placeholder 2">
            <a:extLst>
              <a:ext uri="{FF2B5EF4-FFF2-40B4-BE49-F238E27FC236}">
                <a16:creationId xmlns:a16="http://schemas.microsoft.com/office/drawing/2014/main" id="{7988FB85-5D57-4D36-87BF-F8438326F4EF}"/>
              </a:ext>
            </a:extLst>
          </p:cNvPr>
          <p:cNvSpPr>
            <a:spLocks noGrp="1"/>
          </p:cNvSpPr>
          <p:nvPr>
            <p:ph idx="1"/>
          </p:nvPr>
        </p:nvSpPr>
        <p:spPr>
          <a:xfrm>
            <a:off x="1395845" y="817710"/>
            <a:ext cx="6324600" cy="468312"/>
          </a:xfrm>
        </p:spPr>
        <p:txBody>
          <a:bodyPr/>
          <a:lstStyle/>
          <a:p>
            <a:pPr marL="514350" lvl="0" indent="-514350" algn="ctr">
              <a:buFont typeface="+mj-lt"/>
              <a:buAutoNum type="alphaUcPeriod" startAt="2"/>
            </a:pPr>
            <a:r>
              <a:rPr lang="en-US" altLang="en-US" sz="2800" b="1" dirty="0">
                <a:solidFill>
                  <a:srgbClr val="000000"/>
                </a:solidFill>
              </a:rPr>
              <a:t>Coenzymes FAD and </a:t>
            </a:r>
            <a:r>
              <a:rPr lang="en-US" altLang="en-US" sz="2800" b="1" i="0" dirty="0">
                <a:solidFill>
                  <a:srgbClr val="000000"/>
                </a:solidFill>
              </a:rPr>
              <a:t>FADH</a:t>
            </a:r>
            <a:r>
              <a:rPr lang="en-US" altLang="en-US" sz="2800" b="1" i="0" baseline="-25000" dirty="0">
                <a:solidFill>
                  <a:srgbClr val="000000"/>
                </a:solidFill>
              </a:rPr>
              <a:t>2</a:t>
            </a:r>
            <a:endParaRPr lang="en-US" baseline="-25000" dirty="0"/>
          </a:p>
        </p:txBody>
      </p:sp>
      <p:sp>
        <p:nvSpPr>
          <p:cNvPr id="8" name="Content Placeholder 7">
            <a:extLst>
              <a:ext uri="{FF2B5EF4-FFF2-40B4-BE49-F238E27FC236}">
                <a16:creationId xmlns:a16="http://schemas.microsoft.com/office/drawing/2014/main" id="{11E1ABF2-62B6-4F68-9905-B237B11BD7B0}"/>
              </a:ext>
            </a:extLst>
          </p:cNvPr>
          <p:cNvSpPr>
            <a:spLocks noGrp="1"/>
          </p:cNvSpPr>
          <p:nvPr>
            <p:ph sz="quarter" idx="13"/>
          </p:nvPr>
        </p:nvSpPr>
        <p:spPr>
          <a:xfrm>
            <a:off x="1143000" y="1501779"/>
            <a:ext cx="6019800" cy="447155"/>
          </a:xfrm>
        </p:spPr>
        <p:txBody>
          <a:bodyPr/>
          <a:lstStyle/>
          <a:p>
            <a:pPr marL="0" lvl="0" indent="0" defTabSz="457200" eaLnBrk="1" hangingPunct="1">
              <a:spcBef>
                <a:spcPct val="0"/>
              </a:spcBef>
              <a:spcAft>
                <a:spcPts val="2000"/>
              </a:spcAft>
              <a:buNone/>
            </a:pPr>
            <a:r>
              <a:rPr lang="en-US" altLang="en-US" sz="2400" b="1" kern="1200" dirty="0">
                <a:solidFill>
                  <a:prstClr val="black"/>
                </a:solidFill>
                <a:latin typeface="Arial" charset="0"/>
                <a:cs typeface="+mn-cs"/>
              </a:rPr>
              <a:t>FAD is synthesized in cells from vitamin </a:t>
            </a:r>
            <a:endParaRPr lang="en-US" altLang="en-US" sz="2400" b="1" dirty="0"/>
          </a:p>
        </p:txBody>
      </p:sp>
      <p:graphicFrame>
        <p:nvGraphicFramePr>
          <p:cNvPr id="2" name="Object 1">
            <a:extLst>
              <a:ext uri="{FF2B5EF4-FFF2-40B4-BE49-F238E27FC236}">
                <a16:creationId xmlns:a16="http://schemas.microsoft.com/office/drawing/2014/main" id="{0E1DD924-5166-4091-9978-0211E3EE8364}"/>
              </a:ext>
            </a:extLst>
          </p:cNvPr>
          <p:cNvGraphicFramePr>
            <a:graphicFrameLocks noChangeAspect="1"/>
          </p:cNvGraphicFramePr>
          <p:nvPr>
            <p:extLst>
              <p:ext uri="{D42A27DB-BD31-4B8C-83A1-F6EECF244321}">
                <p14:modId xmlns:p14="http://schemas.microsoft.com/office/powerpoint/2010/main" val="2225322571"/>
              </p:ext>
            </p:extLst>
          </p:nvPr>
        </p:nvGraphicFramePr>
        <p:xfrm>
          <a:off x="7135095" y="1572298"/>
          <a:ext cx="444500" cy="381000"/>
        </p:xfrm>
        <a:graphic>
          <a:graphicData uri="http://schemas.openxmlformats.org/presentationml/2006/ole">
            <mc:AlternateContent xmlns:mc="http://schemas.openxmlformats.org/markup-compatibility/2006">
              <mc:Choice xmlns:v="urn:schemas-microsoft-com:vml" Requires="v">
                <p:oleObj spid="_x0000_s19475" name="Equation" r:id="rId4" imgW="444240" imgH="380880" progId="Equation.DSMT4">
                  <p:embed/>
                </p:oleObj>
              </mc:Choice>
              <mc:Fallback>
                <p:oleObj name="Equation" r:id="rId4" imgW="444240" imgH="380880" progId="Equation.DSMT4">
                  <p:embed/>
                  <p:pic>
                    <p:nvPicPr>
                      <p:cNvPr id="0" name=""/>
                      <p:cNvPicPr/>
                      <p:nvPr/>
                    </p:nvPicPr>
                    <p:blipFill>
                      <a:blip r:embed="rId5"/>
                      <a:stretch>
                        <a:fillRect/>
                      </a:stretch>
                    </p:blipFill>
                    <p:spPr>
                      <a:xfrm>
                        <a:off x="7135095" y="1572298"/>
                        <a:ext cx="444500" cy="3810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7C7599AF-CF9E-45FE-8097-682FDBB361F2}"/>
              </a:ext>
            </a:extLst>
          </p:cNvPr>
          <p:cNvSpPr>
            <a:spLocks noGrp="1"/>
          </p:cNvSpPr>
          <p:nvPr>
            <p:ph sz="quarter" idx="14"/>
          </p:nvPr>
        </p:nvSpPr>
        <p:spPr>
          <a:xfrm>
            <a:off x="1140404" y="1867764"/>
            <a:ext cx="7536870" cy="3276600"/>
          </a:xfrm>
        </p:spPr>
        <p:txBody>
          <a:bodyPr/>
          <a:lstStyle/>
          <a:p>
            <a:pPr marL="0" lvl="0" indent="0" defTabSz="457200" eaLnBrk="1" hangingPunct="1">
              <a:spcBef>
                <a:spcPct val="0"/>
              </a:spcBef>
              <a:spcAft>
                <a:spcPts val="2000"/>
              </a:spcAft>
              <a:buNone/>
            </a:pPr>
            <a:r>
              <a:rPr lang="en-US" altLang="en-US" sz="2400" b="1" kern="1200" dirty="0">
                <a:solidFill>
                  <a:srgbClr val="3366FF"/>
                </a:solidFill>
                <a:latin typeface="Arial" charset="0"/>
                <a:cs typeface="+mn-cs"/>
              </a:rPr>
              <a:t>riboflavin</a:t>
            </a:r>
            <a:r>
              <a:rPr lang="en-US" altLang="en-US" sz="2400" b="1" kern="1200" dirty="0">
                <a:solidFill>
                  <a:prstClr val="black"/>
                </a:solidFill>
                <a:latin typeface="Arial" charset="0"/>
                <a:cs typeface="+mn-cs"/>
              </a:rPr>
              <a:t>.</a:t>
            </a:r>
          </a:p>
          <a:p>
            <a:pPr marL="0" lvl="0" indent="0" defTabSz="457200" eaLnBrk="1" hangingPunct="1">
              <a:spcBef>
                <a:spcPct val="0"/>
              </a:spcBef>
              <a:spcAft>
                <a:spcPts val="2700"/>
              </a:spcAft>
              <a:buNone/>
            </a:pPr>
            <a:r>
              <a:rPr lang="en-US" altLang="en-US" sz="2400" b="1" dirty="0">
                <a:solidFill>
                  <a:prstClr val="black"/>
                </a:solidFill>
              </a:rPr>
              <a:t>Riboflavin is a yellow, water-soluble vitamin obtained in the diet from leafy green vegetables, soybeans, almond and liver.</a:t>
            </a:r>
          </a:p>
          <a:p>
            <a:pPr marL="0" lvl="0" indent="0" defTabSz="457200" eaLnBrk="1" hangingPunct="1">
              <a:spcBef>
                <a:spcPct val="0"/>
              </a:spcBef>
              <a:buNone/>
            </a:pPr>
            <a:r>
              <a:rPr lang="en-US" altLang="en-US" sz="2400" b="1" dirty="0">
                <a:solidFill>
                  <a:prstClr val="black"/>
                </a:solidFill>
              </a:rPr>
              <a:t>When large quantities of riboflavin are ingested, excess amounts are excreted in the urine, giving it a bright yellow appearance.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171339" y="408710"/>
            <a:ext cx="6801323" cy="533219"/>
          </a:xfrm>
        </p:spPr>
        <p:txBody>
          <a:bodyPr/>
          <a:lstStyle/>
          <a:p>
            <a:pPr eaLnBrk="1" hangingPunct="1"/>
            <a:r>
              <a:rPr lang="en-US" altLang="en-US" sz="3200" b="1" dirty="0"/>
              <a:t>23.4	Coenzymes in Metabolism (9)</a:t>
            </a:r>
            <a:endParaRPr lang="en-US" altLang="en-US" dirty="0">
              <a:latin typeface="Calibri" pitchFamily="34" charset="0"/>
            </a:endParaRPr>
          </a:p>
        </p:txBody>
      </p:sp>
      <p:sp>
        <p:nvSpPr>
          <p:cNvPr id="7" name="Content Placeholder 8">
            <a:extLst>
              <a:ext uri="{FF2B5EF4-FFF2-40B4-BE49-F238E27FC236}">
                <a16:creationId xmlns:a16="http://schemas.microsoft.com/office/drawing/2014/main" id="{61ECEE17-12CD-4F39-8A5A-C7239444B18A}"/>
              </a:ext>
            </a:extLst>
          </p:cNvPr>
          <p:cNvSpPr>
            <a:spLocks noGrp="1"/>
          </p:cNvSpPr>
          <p:nvPr>
            <p:ph sz="quarter" idx="14"/>
          </p:nvPr>
        </p:nvSpPr>
        <p:spPr>
          <a:xfrm>
            <a:off x="3664829" y="838200"/>
            <a:ext cx="1828800" cy="457200"/>
          </a:xfrm>
        </p:spPr>
        <p:txBody>
          <a:bodyPr/>
          <a:lstStyle/>
          <a:p>
            <a:pPr marL="0" lvl="2" indent="0">
              <a:buNone/>
            </a:pPr>
            <a:r>
              <a:rPr lang="en-US" altLang="en-US" sz="2800" b="1" dirty="0"/>
              <a:t>Summary</a:t>
            </a:r>
            <a:endParaRPr lang="en-US" sz="2800" dirty="0"/>
          </a:p>
        </p:txBody>
      </p:sp>
      <p:sp>
        <p:nvSpPr>
          <p:cNvPr id="6" name="Content Placeholder 7">
            <a:extLst>
              <a:ext uri="{FF2B5EF4-FFF2-40B4-BE49-F238E27FC236}">
                <a16:creationId xmlns:a16="http://schemas.microsoft.com/office/drawing/2014/main" id="{FC6A9857-AFD7-4E05-B020-560F7FBC0FA4}"/>
              </a:ext>
            </a:extLst>
          </p:cNvPr>
          <p:cNvSpPr>
            <a:spLocks noGrp="1"/>
          </p:cNvSpPr>
          <p:nvPr>
            <p:ph sz="quarter" idx="13"/>
          </p:nvPr>
        </p:nvSpPr>
        <p:spPr>
          <a:xfrm>
            <a:off x="1043657" y="2620049"/>
            <a:ext cx="5620929" cy="323162"/>
          </a:xfrm>
        </p:spPr>
        <p:txBody>
          <a:bodyPr/>
          <a:lstStyle/>
          <a:p>
            <a:pPr marL="0" lvl="0" indent="0">
              <a:buNone/>
            </a:pPr>
            <a:r>
              <a:rPr lang="en-US" sz="1500" b="1" dirty="0">
                <a:solidFill>
                  <a:prstClr val="black"/>
                </a:solidFill>
              </a:rPr>
              <a:t>Table 23.1 Coenzymes Used for Oxidation and Reduction</a:t>
            </a:r>
          </a:p>
        </p:txBody>
      </p:sp>
      <p:sp>
        <p:nvSpPr>
          <p:cNvPr id="4" name="Content Placeholder 3">
            <a:extLst>
              <a:ext uri="{FF2B5EF4-FFF2-40B4-BE49-F238E27FC236}">
                <a16:creationId xmlns:a16="http://schemas.microsoft.com/office/drawing/2014/main" id="{8B3F27AF-08BF-4C94-A5C6-3C6651BAE068}"/>
              </a:ext>
            </a:extLst>
          </p:cNvPr>
          <p:cNvSpPr>
            <a:spLocks noGrp="1"/>
          </p:cNvSpPr>
          <p:nvPr>
            <p:ph sz="quarter" idx="16"/>
          </p:nvPr>
        </p:nvSpPr>
        <p:spPr>
          <a:xfrm>
            <a:off x="1131454" y="2944090"/>
            <a:ext cx="1593273" cy="218094"/>
          </a:xfrm>
        </p:spPr>
        <p:txBody>
          <a:bodyPr/>
          <a:lstStyle/>
          <a:p>
            <a:pPr marL="0" lvl="0" indent="0" eaLnBrk="1" fontAlgn="auto" hangingPunct="1">
              <a:spcBef>
                <a:spcPts val="0"/>
              </a:spcBef>
              <a:spcAft>
                <a:spcPts val="0"/>
              </a:spcAft>
              <a:buNone/>
            </a:pPr>
            <a:r>
              <a:rPr lang="en-US" sz="1200" b="1" kern="1200" dirty="0">
                <a:solidFill>
                  <a:prstClr val="black"/>
                </a:solidFill>
                <a:ea typeface="+mn-ea"/>
                <a:cs typeface="+mn-cs"/>
              </a:rPr>
              <a:t>Coenzyme Name</a:t>
            </a:r>
          </a:p>
        </p:txBody>
      </p:sp>
      <p:sp>
        <p:nvSpPr>
          <p:cNvPr id="11" name="Content Placeholder 10">
            <a:extLst>
              <a:ext uri="{FF2B5EF4-FFF2-40B4-BE49-F238E27FC236}">
                <a16:creationId xmlns:a16="http://schemas.microsoft.com/office/drawing/2014/main" id="{7E52FB53-2E84-46A5-860E-BACDC1A5078A}"/>
              </a:ext>
            </a:extLst>
          </p:cNvPr>
          <p:cNvSpPr>
            <a:spLocks noGrp="1"/>
          </p:cNvSpPr>
          <p:nvPr>
            <p:ph sz="quarter" idx="21"/>
          </p:nvPr>
        </p:nvSpPr>
        <p:spPr>
          <a:xfrm>
            <a:off x="5304284" y="2956790"/>
            <a:ext cx="1151936" cy="258763"/>
          </a:xfrm>
        </p:spPr>
        <p:txBody>
          <a:bodyPr/>
          <a:lstStyle/>
          <a:p>
            <a:pPr marL="0" indent="0">
              <a:buNone/>
            </a:pPr>
            <a:r>
              <a:rPr lang="en-US" sz="1200" b="1" kern="1200" dirty="0">
                <a:solidFill>
                  <a:prstClr val="black"/>
                </a:solidFill>
                <a:ea typeface="+mn-ea"/>
                <a:cs typeface="+mn-cs"/>
              </a:rPr>
              <a:t>Abbreviation</a:t>
            </a:r>
            <a:endParaRPr lang="en-US" dirty="0"/>
          </a:p>
        </p:txBody>
      </p:sp>
      <p:sp>
        <p:nvSpPr>
          <p:cNvPr id="15" name="Content Placeholder 14">
            <a:extLst>
              <a:ext uri="{FF2B5EF4-FFF2-40B4-BE49-F238E27FC236}">
                <a16:creationId xmlns:a16="http://schemas.microsoft.com/office/drawing/2014/main" id="{E2761E15-4079-46F8-A66D-5A0F6BD10C3D}"/>
              </a:ext>
            </a:extLst>
          </p:cNvPr>
          <p:cNvSpPr>
            <a:spLocks noGrp="1"/>
          </p:cNvSpPr>
          <p:nvPr>
            <p:ph sz="quarter" idx="25"/>
          </p:nvPr>
        </p:nvSpPr>
        <p:spPr>
          <a:xfrm>
            <a:off x="6951980" y="2956400"/>
            <a:ext cx="551810" cy="251533"/>
          </a:xfrm>
        </p:spPr>
        <p:txBody>
          <a:bodyPr/>
          <a:lstStyle/>
          <a:p>
            <a:pPr marL="0" lvl="0" indent="0" algn="ctr" eaLnBrk="1" fontAlgn="auto" hangingPunct="1">
              <a:spcBef>
                <a:spcPts val="0"/>
              </a:spcBef>
              <a:spcAft>
                <a:spcPts val="0"/>
              </a:spcAft>
              <a:buNone/>
            </a:pPr>
            <a:r>
              <a:rPr lang="en-US" sz="1200" b="1" kern="1200" dirty="0">
                <a:solidFill>
                  <a:prstClr val="black"/>
                </a:solidFill>
                <a:ea typeface="+mn-ea"/>
                <a:cs typeface="+mn-cs"/>
              </a:rPr>
              <a:t>Role</a:t>
            </a:r>
          </a:p>
        </p:txBody>
      </p:sp>
      <p:sp>
        <p:nvSpPr>
          <p:cNvPr id="5" name="Content Placeholder 4">
            <a:extLst>
              <a:ext uri="{FF2B5EF4-FFF2-40B4-BE49-F238E27FC236}">
                <a16:creationId xmlns:a16="http://schemas.microsoft.com/office/drawing/2014/main" id="{26EF3AAB-4B46-4FAD-8D3A-9FD4BAF7A910}"/>
              </a:ext>
            </a:extLst>
          </p:cNvPr>
          <p:cNvSpPr>
            <a:spLocks noGrp="1"/>
          </p:cNvSpPr>
          <p:nvPr>
            <p:ph sz="quarter" idx="17"/>
          </p:nvPr>
        </p:nvSpPr>
        <p:spPr>
          <a:xfrm>
            <a:off x="1131454" y="3315909"/>
            <a:ext cx="2971800" cy="218094"/>
          </a:xfrm>
        </p:spPr>
        <p:txBody>
          <a:bodyPr/>
          <a:lstStyle/>
          <a:p>
            <a:pPr marL="0" lvl="0" indent="0" eaLnBrk="1" fontAlgn="auto" hangingPunct="1">
              <a:spcBef>
                <a:spcPts val="0"/>
              </a:spcBef>
              <a:spcAft>
                <a:spcPts val="0"/>
              </a:spcAft>
              <a:buNone/>
            </a:pPr>
            <a:r>
              <a:rPr lang="en-US" sz="1200" kern="1200" dirty="0">
                <a:solidFill>
                  <a:prstClr val="black"/>
                </a:solidFill>
                <a:ea typeface="+mn-ea"/>
                <a:cs typeface="+mn-cs"/>
              </a:rPr>
              <a:t>Nicotinamide adenine dinucleotide</a:t>
            </a:r>
          </a:p>
        </p:txBody>
      </p:sp>
      <p:graphicFrame>
        <p:nvGraphicFramePr>
          <p:cNvPr id="20" name="Object 19">
            <a:extLst>
              <a:ext uri="{FF2B5EF4-FFF2-40B4-BE49-F238E27FC236}">
                <a16:creationId xmlns:a16="http://schemas.microsoft.com/office/drawing/2014/main" id="{67DCA415-5AFA-497F-92C7-58E31A0FA01D}"/>
              </a:ext>
            </a:extLst>
          </p:cNvPr>
          <p:cNvGraphicFramePr>
            <a:graphicFrameLocks noChangeAspect="1"/>
          </p:cNvGraphicFramePr>
          <p:nvPr>
            <p:extLst>
              <p:ext uri="{D42A27DB-BD31-4B8C-83A1-F6EECF244321}">
                <p14:modId xmlns:p14="http://schemas.microsoft.com/office/powerpoint/2010/main" val="3941508492"/>
              </p:ext>
            </p:extLst>
          </p:nvPr>
        </p:nvGraphicFramePr>
        <p:xfrm>
          <a:off x="5604625" y="3350260"/>
          <a:ext cx="431800" cy="203200"/>
        </p:xfrm>
        <a:graphic>
          <a:graphicData uri="http://schemas.openxmlformats.org/presentationml/2006/ole">
            <mc:AlternateContent xmlns:mc="http://schemas.openxmlformats.org/markup-compatibility/2006">
              <mc:Choice xmlns:v="urn:schemas-microsoft-com:vml" Requires="v">
                <p:oleObj spid="_x0000_s16471" name="Equation" r:id="rId4" imgW="431640" imgH="203040" progId="Equation.DSMT4">
                  <p:embed/>
                </p:oleObj>
              </mc:Choice>
              <mc:Fallback>
                <p:oleObj name="Equation" r:id="rId4" imgW="431640" imgH="203040" progId="Equation.DSMT4">
                  <p:embed/>
                  <p:pic>
                    <p:nvPicPr>
                      <p:cNvPr id="0" name=""/>
                      <p:cNvPicPr/>
                      <p:nvPr/>
                    </p:nvPicPr>
                    <p:blipFill>
                      <a:blip r:embed="rId5"/>
                      <a:stretch>
                        <a:fillRect/>
                      </a:stretch>
                    </p:blipFill>
                    <p:spPr>
                      <a:xfrm>
                        <a:off x="5604625" y="3350260"/>
                        <a:ext cx="431800" cy="203200"/>
                      </a:xfrm>
                      <a:prstGeom prst="rect">
                        <a:avLst/>
                      </a:prstGeom>
                    </p:spPr>
                  </p:pic>
                </p:oleObj>
              </mc:Fallback>
            </mc:AlternateContent>
          </a:graphicData>
        </a:graphic>
      </p:graphicFrame>
      <p:sp>
        <p:nvSpPr>
          <p:cNvPr id="16" name="Content Placeholder 15">
            <a:extLst>
              <a:ext uri="{FF2B5EF4-FFF2-40B4-BE49-F238E27FC236}">
                <a16:creationId xmlns:a16="http://schemas.microsoft.com/office/drawing/2014/main" id="{FBA0184E-9E06-4E42-B0FA-F60AEB9B8087}"/>
              </a:ext>
            </a:extLst>
          </p:cNvPr>
          <p:cNvSpPr>
            <a:spLocks noGrp="1"/>
          </p:cNvSpPr>
          <p:nvPr>
            <p:ph sz="quarter" idx="26"/>
          </p:nvPr>
        </p:nvSpPr>
        <p:spPr>
          <a:xfrm>
            <a:off x="6598132" y="3326618"/>
            <a:ext cx="1259506" cy="258763"/>
          </a:xfrm>
        </p:spPr>
        <p:txBody>
          <a:bodyPr/>
          <a:lstStyle/>
          <a:p>
            <a:pPr marL="0" lvl="0" indent="0" algn="ctr" eaLnBrk="1" fontAlgn="auto" hangingPunct="1">
              <a:spcBef>
                <a:spcPts val="0"/>
              </a:spcBef>
              <a:spcAft>
                <a:spcPts val="0"/>
              </a:spcAft>
              <a:buNone/>
            </a:pPr>
            <a:r>
              <a:rPr lang="en-US" sz="1200" kern="1200" dirty="0">
                <a:solidFill>
                  <a:prstClr val="black"/>
                </a:solidFill>
                <a:ea typeface="+mn-ea"/>
                <a:cs typeface="+mn-cs"/>
              </a:rPr>
              <a:t>Oxidizing agent</a:t>
            </a:r>
          </a:p>
        </p:txBody>
      </p:sp>
      <p:sp>
        <p:nvSpPr>
          <p:cNvPr id="8" name="Text Placeholder 7">
            <a:extLst>
              <a:ext uri="{FF2B5EF4-FFF2-40B4-BE49-F238E27FC236}">
                <a16:creationId xmlns:a16="http://schemas.microsoft.com/office/drawing/2014/main" id="{D689CA97-DE25-4C76-A608-72D51F50F04C}"/>
              </a:ext>
            </a:extLst>
          </p:cNvPr>
          <p:cNvSpPr>
            <a:spLocks noGrp="1"/>
          </p:cNvSpPr>
          <p:nvPr>
            <p:ph type="body" sz="quarter" idx="18"/>
          </p:nvPr>
        </p:nvSpPr>
        <p:spPr>
          <a:xfrm>
            <a:off x="1131454" y="3689783"/>
            <a:ext cx="3657600" cy="182562"/>
          </a:xfrm>
        </p:spPr>
        <p:txBody>
          <a:bodyPr/>
          <a:lstStyle/>
          <a:p>
            <a:pPr marL="0" lvl="0" indent="0" eaLnBrk="1" fontAlgn="auto" hangingPunct="1">
              <a:spcBef>
                <a:spcPts val="0"/>
              </a:spcBef>
              <a:spcAft>
                <a:spcPts val="0"/>
              </a:spcAft>
              <a:buNone/>
              <a:defRPr/>
            </a:pPr>
            <a:r>
              <a:rPr lang="en-US" sz="1200" kern="1200" dirty="0">
                <a:solidFill>
                  <a:prstClr val="black"/>
                </a:solidFill>
                <a:ea typeface="+mn-ea"/>
                <a:cs typeface="+mn-cs"/>
              </a:rPr>
              <a:t>Nicotinamide adenine dinucleotide (reduced form)</a:t>
            </a:r>
          </a:p>
        </p:txBody>
      </p:sp>
      <p:sp>
        <p:nvSpPr>
          <p:cNvPr id="12" name="Text Placeholder 11">
            <a:extLst>
              <a:ext uri="{FF2B5EF4-FFF2-40B4-BE49-F238E27FC236}">
                <a16:creationId xmlns:a16="http://schemas.microsoft.com/office/drawing/2014/main" id="{A7D4ED86-CEB3-4A27-8F53-E018702B27DF}"/>
              </a:ext>
            </a:extLst>
          </p:cNvPr>
          <p:cNvSpPr>
            <a:spLocks noGrp="1"/>
          </p:cNvSpPr>
          <p:nvPr>
            <p:ph type="body" sz="quarter" idx="22"/>
          </p:nvPr>
        </p:nvSpPr>
        <p:spPr>
          <a:xfrm>
            <a:off x="5474335" y="3700780"/>
            <a:ext cx="703848" cy="226214"/>
          </a:xfrm>
        </p:spPr>
        <p:txBody>
          <a:bodyPr/>
          <a:lstStyle/>
          <a:p>
            <a:pPr marL="0" lvl="0" indent="0" algn="ctr" eaLnBrk="1" fontAlgn="auto" hangingPunct="1">
              <a:spcBef>
                <a:spcPts val="0"/>
              </a:spcBef>
              <a:spcAft>
                <a:spcPts val="0"/>
              </a:spcAft>
              <a:buNone/>
            </a:pPr>
            <a:r>
              <a:rPr lang="en-US" sz="1200" i="0" kern="1200" dirty="0">
                <a:solidFill>
                  <a:prstClr val="black"/>
                </a:solidFill>
                <a:ea typeface="+mn-ea"/>
                <a:cs typeface="+mn-cs"/>
              </a:rPr>
              <a:t>NADH</a:t>
            </a:r>
            <a:endParaRPr lang="en-US" sz="1200" kern="1200" dirty="0">
              <a:solidFill>
                <a:prstClr val="black"/>
              </a:solidFill>
              <a:ea typeface="+mn-ea"/>
              <a:cs typeface="+mn-cs"/>
            </a:endParaRPr>
          </a:p>
        </p:txBody>
      </p:sp>
      <p:sp>
        <p:nvSpPr>
          <p:cNvPr id="17" name="Text Placeholder 16">
            <a:extLst>
              <a:ext uri="{FF2B5EF4-FFF2-40B4-BE49-F238E27FC236}">
                <a16:creationId xmlns:a16="http://schemas.microsoft.com/office/drawing/2014/main" id="{AA613C69-B063-4AB9-B63E-0EEEA06C9423}"/>
              </a:ext>
            </a:extLst>
          </p:cNvPr>
          <p:cNvSpPr>
            <a:spLocks noGrp="1"/>
          </p:cNvSpPr>
          <p:nvPr>
            <p:ph type="body" sz="quarter" idx="27"/>
          </p:nvPr>
        </p:nvSpPr>
        <p:spPr>
          <a:xfrm>
            <a:off x="6590575" y="3699746"/>
            <a:ext cx="1274620" cy="182562"/>
          </a:xfrm>
        </p:spPr>
        <p:txBody>
          <a:bodyPr/>
          <a:lstStyle/>
          <a:p>
            <a:pPr marL="0" lvl="0" indent="0" algn="ctr" eaLnBrk="1" fontAlgn="auto" hangingPunct="1">
              <a:spcBef>
                <a:spcPts val="0"/>
              </a:spcBef>
              <a:spcAft>
                <a:spcPts val="0"/>
              </a:spcAft>
              <a:buNone/>
            </a:pPr>
            <a:r>
              <a:rPr lang="en-US" sz="1200" kern="1200" dirty="0">
                <a:solidFill>
                  <a:prstClr val="black"/>
                </a:solidFill>
                <a:ea typeface="+mn-ea"/>
                <a:cs typeface="+mn-cs"/>
              </a:rPr>
              <a:t>Reducing agent</a:t>
            </a:r>
          </a:p>
        </p:txBody>
      </p:sp>
      <p:sp>
        <p:nvSpPr>
          <p:cNvPr id="9" name="Content Placeholder 8">
            <a:extLst>
              <a:ext uri="{FF2B5EF4-FFF2-40B4-BE49-F238E27FC236}">
                <a16:creationId xmlns:a16="http://schemas.microsoft.com/office/drawing/2014/main" id="{A41C07E5-48BA-456E-9F8C-BACEA6CCE191}"/>
              </a:ext>
            </a:extLst>
          </p:cNvPr>
          <p:cNvSpPr>
            <a:spLocks noGrp="1"/>
          </p:cNvSpPr>
          <p:nvPr>
            <p:ph sz="quarter" idx="19"/>
          </p:nvPr>
        </p:nvSpPr>
        <p:spPr>
          <a:xfrm>
            <a:off x="1131454" y="4075574"/>
            <a:ext cx="2147455" cy="420309"/>
          </a:xfrm>
        </p:spPr>
        <p:txBody>
          <a:bodyPr/>
          <a:lstStyle/>
          <a:p>
            <a:pPr marL="0" lvl="0" indent="0" eaLnBrk="1" fontAlgn="auto" hangingPunct="1">
              <a:spcBef>
                <a:spcPts val="0"/>
              </a:spcBef>
              <a:spcAft>
                <a:spcPts val="0"/>
              </a:spcAft>
              <a:buNone/>
            </a:pPr>
            <a:r>
              <a:rPr lang="en-US" sz="1200" kern="1200" dirty="0">
                <a:solidFill>
                  <a:prstClr val="black"/>
                </a:solidFill>
                <a:ea typeface="+mn-ea"/>
                <a:cs typeface="+mn-cs"/>
              </a:rPr>
              <a:t>Flavin adenine dinucleotide</a:t>
            </a:r>
          </a:p>
        </p:txBody>
      </p:sp>
      <p:sp>
        <p:nvSpPr>
          <p:cNvPr id="13" name="Content Placeholder 12">
            <a:extLst>
              <a:ext uri="{FF2B5EF4-FFF2-40B4-BE49-F238E27FC236}">
                <a16:creationId xmlns:a16="http://schemas.microsoft.com/office/drawing/2014/main" id="{F0E1D12C-7F00-49A2-89F0-CF65DE33E412}"/>
              </a:ext>
            </a:extLst>
          </p:cNvPr>
          <p:cNvSpPr>
            <a:spLocks noGrp="1"/>
          </p:cNvSpPr>
          <p:nvPr>
            <p:ph sz="quarter" idx="23"/>
          </p:nvPr>
        </p:nvSpPr>
        <p:spPr>
          <a:xfrm>
            <a:off x="5606474" y="4080783"/>
            <a:ext cx="639862" cy="197732"/>
          </a:xfrm>
        </p:spPr>
        <p:txBody>
          <a:bodyPr/>
          <a:lstStyle/>
          <a:p>
            <a:pPr marL="0" indent="0">
              <a:buNone/>
            </a:pPr>
            <a:r>
              <a:rPr lang="en-US" sz="1200" i="0" kern="1200" dirty="0">
                <a:solidFill>
                  <a:prstClr val="black"/>
                </a:solidFill>
                <a:ea typeface="+mn-ea"/>
                <a:cs typeface="+mn-cs"/>
              </a:rPr>
              <a:t>FAD</a:t>
            </a:r>
            <a:endParaRPr lang="en-US" dirty="0"/>
          </a:p>
        </p:txBody>
      </p:sp>
      <p:sp>
        <p:nvSpPr>
          <p:cNvPr id="18" name="Text Placeholder 17">
            <a:extLst>
              <a:ext uri="{FF2B5EF4-FFF2-40B4-BE49-F238E27FC236}">
                <a16:creationId xmlns:a16="http://schemas.microsoft.com/office/drawing/2014/main" id="{6ED38E64-1AF7-43C7-A413-3505E38E97F1}"/>
              </a:ext>
            </a:extLst>
          </p:cNvPr>
          <p:cNvSpPr>
            <a:spLocks noGrp="1"/>
          </p:cNvSpPr>
          <p:nvPr>
            <p:ph type="body" sz="quarter" idx="28"/>
          </p:nvPr>
        </p:nvSpPr>
        <p:spPr>
          <a:xfrm>
            <a:off x="6559172" y="4069055"/>
            <a:ext cx="1337425" cy="162099"/>
          </a:xfrm>
        </p:spPr>
        <p:txBody>
          <a:bodyPr/>
          <a:lstStyle/>
          <a:p>
            <a:pPr marL="0" lvl="0" indent="0" algn="ctr" eaLnBrk="1" fontAlgn="auto" hangingPunct="1">
              <a:spcBef>
                <a:spcPts val="0"/>
              </a:spcBef>
              <a:spcAft>
                <a:spcPts val="0"/>
              </a:spcAft>
              <a:buNone/>
            </a:pPr>
            <a:r>
              <a:rPr lang="en-US" sz="1200" kern="1200" dirty="0">
                <a:solidFill>
                  <a:prstClr val="black"/>
                </a:solidFill>
                <a:ea typeface="+mn-ea"/>
                <a:cs typeface="+mn-cs"/>
              </a:rPr>
              <a:t>Oxidizing agent</a:t>
            </a:r>
          </a:p>
        </p:txBody>
      </p:sp>
      <p:sp>
        <p:nvSpPr>
          <p:cNvPr id="10" name="Content Placeholder 9">
            <a:extLst>
              <a:ext uri="{FF2B5EF4-FFF2-40B4-BE49-F238E27FC236}">
                <a16:creationId xmlns:a16="http://schemas.microsoft.com/office/drawing/2014/main" id="{00C35416-1C78-47B3-A9FF-CF08E8713BDE}"/>
              </a:ext>
            </a:extLst>
          </p:cNvPr>
          <p:cNvSpPr>
            <a:spLocks noGrp="1"/>
          </p:cNvSpPr>
          <p:nvPr>
            <p:ph sz="quarter" idx="20"/>
          </p:nvPr>
        </p:nvSpPr>
        <p:spPr>
          <a:xfrm>
            <a:off x="1131455" y="4432312"/>
            <a:ext cx="3200400" cy="182562"/>
          </a:xfrm>
        </p:spPr>
        <p:txBody>
          <a:bodyPr/>
          <a:lstStyle/>
          <a:p>
            <a:pPr marL="0" lvl="0" indent="0" eaLnBrk="1" fontAlgn="auto" hangingPunct="1">
              <a:spcBef>
                <a:spcPts val="0"/>
              </a:spcBef>
              <a:spcAft>
                <a:spcPts val="0"/>
              </a:spcAft>
              <a:buNone/>
              <a:defRPr/>
            </a:pPr>
            <a:r>
              <a:rPr lang="en-US" sz="1200" kern="1200" dirty="0">
                <a:solidFill>
                  <a:prstClr val="black"/>
                </a:solidFill>
                <a:ea typeface="+mn-ea"/>
                <a:cs typeface="+mn-cs"/>
              </a:rPr>
              <a:t>Flavin adenine dinucleotide (reduced form)</a:t>
            </a:r>
          </a:p>
        </p:txBody>
      </p:sp>
      <p:sp>
        <p:nvSpPr>
          <p:cNvPr id="14" name="Text Placeholder 13">
            <a:extLst>
              <a:ext uri="{FF2B5EF4-FFF2-40B4-BE49-F238E27FC236}">
                <a16:creationId xmlns:a16="http://schemas.microsoft.com/office/drawing/2014/main" id="{C618EBE1-9BDD-4EA5-B2D4-07808FB58AEB}"/>
              </a:ext>
            </a:extLst>
          </p:cNvPr>
          <p:cNvSpPr>
            <a:spLocks noGrp="1"/>
          </p:cNvSpPr>
          <p:nvPr>
            <p:ph type="body" sz="quarter" idx="24"/>
          </p:nvPr>
        </p:nvSpPr>
        <p:spPr>
          <a:xfrm>
            <a:off x="5522112" y="4448176"/>
            <a:ext cx="762000" cy="258762"/>
          </a:xfrm>
        </p:spPr>
        <p:txBody>
          <a:bodyPr/>
          <a:lstStyle/>
          <a:p>
            <a:pPr marL="0" indent="0">
              <a:buNone/>
            </a:pPr>
            <a:r>
              <a:rPr lang="en-US" sz="1200" i="0" kern="1200" dirty="0">
                <a:solidFill>
                  <a:prstClr val="black"/>
                </a:solidFill>
                <a:ea typeface="+mn-ea"/>
                <a:cs typeface="+mn-cs"/>
              </a:rPr>
              <a:t>FADH</a:t>
            </a:r>
            <a:r>
              <a:rPr lang="en-US" sz="1200" i="0" kern="1200" baseline="-25000" dirty="0">
                <a:solidFill>
                  <a:prstClr val="black"/>
                </a:solidFill>
                <a:ea typeface="+mn-ea"/>
                <a:cs typeface="+mn-cs"/>
              </a:rPr>
              <a:t>2</a:t>
            </a:r>
            <a:endParaRPr lang="en-US" baseline="-25000" dirty="0"/>
          </a:p>
        </p:txBody>
      </p:sp>
      <p:sp>
        <p:nvSpPr>
          <p:cNvPr id="19" name="Content Placeholder 18">
            <a:extLst>
              <a:ext uri="{FF2B5EF4-FFF2-40B4-BE49-F238E27FC236}">
                <a16:creationId xmlns:a16="http://schemas.microsoft.com/office/drawing/2014/main" id="{A77E779A-80D9-4A86-B007-B97974F01E39}"/>
              </a:ext>
            </a:extLst>
          </p:cNvPr>
          <p:cNvSpPr>
            <a:spLocks noGrp="1"/>
          </p:cNvSpPr>
          <p:nvPr>
            <p:ph sz="quarter" idx="29"/>
          </p:nvPr>
        </p:nvSpPr>
        <p:spPr>
          <a:xfrm>
            <a:off x="6559172" y="4429198"/>
            <a:ext cx="1328205" cy="228600"/>
          </a:xfrm>
        </p:spPr>
        <p:txBody>
          <a:bodyPr/>
          <a:lstStyle/>
          <a:p>
            <a:pPr marL="0" lvl="0" indent="0" algn="ctr" eaLnBrk="1" fontAlgn="auto" hangingPunct="1">
              <a:spcBef>
                <a:spcPts val="0"/>
              </a:spcBef>
              <a:spcAft>
                <a:spcPts val="0"/>
              </a:spcAft>
              <a:buNone/>
            </a:pPr>
            <a:r>
              <a:rPr lang="en-US" sz="1200" kern="1200" dirty="0">
                <a:solidFill>
                  <a:prstClr val="black"/>
                </a:solidFill>
                <a:ea typeface="+mn-ea"/>
                <a:cs typeface="+mn-cs"/>
              </a:rPr>
              <a:t>Reducing agent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410747"/>
            <a:ext cx="8229600" cy="519945"/>
          </a:xfrm>
        </p:spPr>
        <p:txBody>
          <a:bodyPr/>
          <a:lstStyle/>
          <a:p>
            <a:pPr eaLnBrk="1" hangingPunct="1"/>
            <a:r>
              <a:rPr lang="en-US" altLang="en-US" sz="3200" b="1" dirty="0"/>
              <a:t>23.4	Coenzymes in Metabolism (10)</a:t>
            </a:r>
            <a:endParaRPr lang="en-US" altLang="en-US" dirty="0">
              <a:latin typeface="Calibri" pitchFamily="34" charset="0"/>
            </a:endParaRPr>
          </a:p>
        </p:txBody>
      </p:sp>
      <p:sp>
        <p:nvSpPr>
          <p:cNvPr id="7" name="Content Placeholder 2">
            <a:extLst>
              <a:ext uri="{FF2B5EF4-FFF2-40B4-BE49-F238E27FC236}">
                <a16:creationId xmlns:a16="http://schemas.microsoft.com/office/drawing/2014/main" id="{09D12F29-6D50-4520-B041-D41D71F17503}"/>
              </a:ext>
            </a:extLst>
          </p:cNvPr>
          <p:cNvSpPr>
            <a:spLocks noGrp="1"/>
          </p:cNvSpPr>
          <p:nvPr>
            <p:ph idx="1"/>
          </p:nvPr>
        </p:nvSpPr>
        <p:spPr>
          <a:xfrm>
            <a:off x="1701800" y="827088"/>
            <a:ext cx="5715000" cy="544512"/>
          </a:xfrm>
        </p:spPr>
        <p:txBody>
          <a:bodyPr/>
          <a:lstStyle/>
          <a:p>
            <a:pPr marL="514350" lvl="0" indent="-514350" algn="ctr">
              <a:buFont typeface="+mj-lt"/>
              <a:buAutoNum type="alphaUcPeriod" startAt="3"/>
            </a:pPr>
            <a:r>
              <a:rPr lang="en-US" altLang="en-US" sz="2800" b="1" dirty="0">
                <a:solidFill>
                  <a:srgbClr val="000000"/>
                </a:solidFill>
              </a:rPr>
              <a:t>Coenzyme A</a:t>
            </a:r>
            <a:endParaRPr lang="en-US" dirty="0"/>
          </a:p>
        </p:txBody>
      </p:sp>
      <p:sp>
        <p:nvSpPr>
          <p:cNvPr id="8" name="Content Placeholder 7">
            <a:extLst>
              <a:ext uri="{FF2B5EF4-FFF2-40B4-BE49-F238E27FC236}">
                <a16:creationId xmlns:a16="http://schemas.microsoft.com/office/drawing/2014/main" id="{90EB10D7-5BDC-4DD0-A811-234849461D1A}"/>
              </a:ext>
            </a:extLst>
          </p:cNvPr>
          <p:cNvSpPr>
            <a:spLocks noGrp="1"/>
          </p:cNvSpPr>
          <p:nvPr>
            <p:ph sz="quarter" idx="13"/>
          </p:nvPr>
        </p:nvSpPr>
        <p:spPr>
          <a:xfrm>
            <a:off x="1066800" y="1500187"/>
            <a:ext cx="7162800" cy="762000"/>
          </a:xfrm>
        </p:spPr>
        <p:txBody>
          <a:bodyPr/>
          <a:lstStyle/>
          <a:p>
            <a:pPr marL="0" lvl="0" indent="0" defTabSz="457200" eaLnBrk="1" hangingPunct="1">
              <a:spcBef>
                <a:spcPct val="0"/>
              </a:spcBef>
              <a:buClr>
                <a:prstClr val="black"/>
              </a:buClr>
              <a:buNone/>
            </a:pPr>
            <a:r>
              <a:rPr lang="en-US" altLang="en-US" sz="2400" b="1" kern="1200" dirty="0">
                <a:solidFill>
                  <a:srgbClr val="3366FF"/>
                </a:solidFill>
                <a:latin typeface="Arial" charset="0"/>
                <a:cs typeface="+mn-cs"/>
              </a:rPr>
              <a:t>Coenzyme A </a:t>
            </a:r>
            <a:r>
              <a:rPr lang="en-US" altLang="en-US" sz="2400" b="1" kern="1200" dirty="0">
                <a:solidFill>
                  <a:prstClr val="black"/>
                </a:solidFill>
                <a:latin typeface="Arial" charset="0"/>
                <a:cs typeface="+mn-cs"/>
              </a:rPr>
              <a:t>(HS-CoA) is </a:t>
            </a:r>
            <a:r>
              <a:rPr lang="en-US" altLang="en-US" sz="2400" b="1" kern="1200" dirty="0">
                <a:solidFill>
                  <a:srgbClr val="3366FF"/>
                </a:solidFill>
                <a:latin typeface="Arial" charset="0"/>
                <a:cs typeface="+mn-cs"/>
              </a:rPr>
              <a:t>neither</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an oxidizing nor a reducing agent.</a:t>
            </a:r>
          </a:p>
        </p:txBody>
      </p:sp>
      <p:pic>
        <p:nvPicPr>
          <p:cNvPr id="3" name="Picture 2" descr="Structure of Coenzyme A: In addition to many other functional groups, coenzyme A contains a sulfhydryl group (SH group), making it a thiol (RSH). The structure is abbreviated as HS–CoA.">
            <a:extLst>
              <a:ext uri="{FF2B5EF4-FFF2-40B4-BE49-F238E27FC236}">
                <a16:creationId xmlns:a16="http://schemas.microsoft.com/office/drawing/2014/main" id="{B61863EC-4DF4-471E-A08D-10E30C7B8134}"/>
              </a:ext>
            </a:extLst>
          </p:cNvPr>
          <p:cNvPicPr>
            <a:picLocks noChangeAspect="1"/>
          </p:cNvPicPr>
          <p:nvPr/>
        </p:nvPicPr>
        <p:blipFill>
          <a:blip r:embed="rId3"/>
          <a:stretch>
            <a:fillRect/>
          </a:stretch>
        </p:blipFill>
        <p:spPr>
          <a:xfrm>
            <a:off x="152400" y="2487613"/>
            <a:ext cx="8686800" cy="3646487"/>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424784"/>
            <a:ext cx="8229600" cy="491870"/>
          </a:xfrm>
        </p:spPr>
        <p:txBody>
          <a:bodyPr/>
          <a:lstStyle/>
          <a:p>
            <a:pPr eaLnBrk="1" hangingPunct="1"/>
            <a:r>
              <a:rPr lang="en-US" altLang="en-US" sz="3200" b="1" dirty="0"/>
              <a:t>23.4	Coenzymes in Metabolism (11)</a:t>
            </a:r>
            <a:endParaRPr lang="en-US" altLang="en-US" dirty="0">
              <a:latin typeface="Calibri" pitchFamily="34" charset="0"/>
            </a:endParaRPr>
          </a:p>
        </p:txBody>
      </p:sp>
      <p:sp>
        <p:nvSpPr>
          <p:cNvPr id="8" name="Content Placeholder 2">
            <a:extLst>
              <a:ext uri="{FF2B5EF4-FFF2-40B4-BE49-F238E27FC236}">
                <a16:creationId xmlns:a16="http://schemas.microsoft.com/office/drawing/2014/main" id="{7D053314-57B3-48F9-AF4B-57516BF49E70}"/>
              </a:ext>
            </a:extLst>
          </p:cNvPr>
          <p:cNvSpPr>
            <a:spLocks noGrp="1"/>
          </p:cNvSpPr>
          <p:nvPr>
            <p:ph idx="1"/>
          </p:nvPr>
        </p:nvSpPr>
        <p:spPr>
          <a:xfrm>
            <a:off x="2315369" y="835820"/>
            <a:ext cx="4462462" cy="439737"/>
          </a:xfrm>
        </p:spPr>
        <p:txBody>
          <a:bodyPr/>
          <a:lstStyle/>
          <a:p>
            <a:pPr marL="514350" lvl="0" indent="-514350" algn="ctr">
              <a:buFont typeface="+mj-lt"/>
              <a:buAutoNum type="alphaUcPeriod" startAt="3"/>
            </a:pPr>
            <a:r>
              <a:rPr lang="en-US" altLang="en-US" sz="2800" b="1" dirty="0">
                <a:solidFill>
                  <a:srgbClr val="000000"/>
                </a:solidFill>
              </a:rPr>
              <a:t>Coenzyme A</a:t>
            </a:r>
            <a:endParaRPr lang="en-US" dirty="0"/>
          </a:p>
        </p:txBody>
      </p:sp>
      <p:sp>
        <p:nvSpPr>
          <p:cNvPr id="9" name="Content Placeholder 7">
            <a:extLst>
              <a:ext uri="{FF2B5EF4-FFF2-40B4-BE49-F238E27FC236}">
                <a16:creationId xmlns:a16="http://schemas.microsoft.com/office/drawing/2014/main" id="{37C9DE5B-2A6E-47A4-A1CF-B9A067076E88}"/>
              </a:ext>
            </a:extLst>
          </p:cNvPr>
          <p:cNvSpPr>
            <a:spLocks noGrp="1"/>
          </p:cNvSpPr>
          <p:nvPr>
            <p:ph sz="quarter" idx="13"/>
          </p:nvPr>
        </p:nvSpPr>
        <p:spPr>
          <a:xfrm>
            <a:off x="1066800" y="1506538"/>
            <a:ext cx="7272338" cy="1111250"/>
          </a:xfrm>
        </p:spPr>
        <p:txBody>
          <a:bodyPr/>
          <a:lstStyle/>
          <a:p>
            <a:pPr marL="0" lvl="0" indent="0" defTabSz="457200" eaLnBrk="1" hangingPunct="1">
              <a:spcBef>
                <a:spcPct val="0"/>
              </a:spcBef>
              <a:buNone/>
            </a:pPr>
            <a:r>
              <a:rPr lang="en-US" altLang="en-US" sz="2400" b="1" kern="1200" dirty="0">
                <a:solidFill>
                  <a:prstClr val="black"/>
                </a:solidFill>
                <a:latin typeface="Arial" charset="0"/>
                <a:cs typeface="+mn-cs"/>
              </a:rPr>
              <a:t>When an acetyl group reacts with the sulfhydryl end of coenzyme A, the thioester </a:t>
            </a:r>
            <a:r>
              <a:rPr lang="en-US" altLang="en-US" sz="2400" b="1" kern="1200" dirty="0">
                <a:solidFill>
                  <a:srgbClr val="3366FF"/>
                </a:solidFill>
                <a:latin typeface="Arial" charset="0"/>
                <a:cs typeface="+mn-cs"/>
              </a:rPr>
              <a:t>acetyl CoA </a:t>
            </a:r>
            <a:r>
              <a:rPr lang="en-US" altLang="en-US" sz="2400" b="1" kern="1200" dirty="0">
                <a:solidFill>
                  <a:prstClr val="black"/>
                </a:solidFill>
                <a:latin typeface="Arial" charset="0"/>
                <a:cs typeface="+mn-cs"/>
              </a:rPr>
              <a:t>is formed.</a:t>
            </a:r>
          </a:p>
        </p:txBody>
      </p:sp>
      <p:pic>
        <p:nvPicPr>
          <p:cNvPr id="35846" name="Picture 8" descr="The sulfhydryl group of coenzyme A reacts with acetyl groups to form acetyl coenzyme (thioe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708275"/>
            <a:ext cx="73152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8">
            <a:extLst>
              <a:ext uri="{FF2B5EF4-FFF2-40B4-BE49-F238E27FC236}">
                <a16:creationId xmlns:a16="http://schemas.microsoft.com/office/drawing/2014/main" id="{C2DE0C36-DDEE-41D1-B19E-E3AC40DDBCE4}"/>
              </a:ext>
            </a:extLst>
          </p:cNvPr>
          <p:cNvSpPr>
            <a:spLocks noGrp="1"/>
          </p:cNvSpPr>
          <p:nvPr>
            <p:ph sz="quarter" idx="14"/>
          </p:nvPr>
        </p:nvSpPr>
        <p:spPr>
          <a:xfrm>
            <a:off x="1066800" y="4422775"/>
            <a:ext cx="7620000" cy="750094"/>
          </a:xfrm>
        </p:spPr>
        <p:txBody>
          <a:bodyPr/>
          <a:lstStyle/>
          <a:p>
            <a:pPr marL="0" lvl="0" indent="0" defTabSz="457200" eaLnBrk="1" hangingPunct="1">
              <a:spcBef>
                <a:spcPct val="0"/>
              </a:spcBef>
              <a:buNone/>
            </a:pPr>
            <a:r>
              <a:rPr lang="en-US" altLang="en-US" sz="2400" b="1" kern="1200" dirty="0">
                <a:solidFill>
                  <a:prstClr val="black"/>
                </a:solidFill>
                <a:latin typeface="Arial" charset="0"/>
                <a:cs typeface="+mn-cs"/>
              </a:rPr>
              <a:t>When the thioester bond is </a:t>
            </a:r>
            <a:r>
              <a:rPr lang="en-US" altLang="en-US" sz="2400" b="1" kern="1200" dirty="0">
                <a:solidFill>
                  <a:srgbClr val="3366FF"/>
                </a:solidFill>
                <a:latin typeface="Arial" charset="0"/>
                <a:cs typeface="+mn-cs"/>
              </a:rPr>
              <a:t>broken</a:t>
            </a:r>
            <a:r>
              <a:rPr lang="en-US" altLang="en-US" sz="2400" b="1" kern="1200" dirty="0">
                <a:solidFill>
                  <a:prstClr val="black"/>
                </a:solidFill>
                <a:latin typeface="Arial" charset="0"/>
                <a:cs typeface="+mn-cs"/>
              </a:rPr>
              <a:t>, </a:t>
            </a:r>
            <a:r>
              <a:rPr lang="en-US" altLang="en-US" sz="2400" b="1" i="0" kern="1200" dirty="0">
                <a:solidFill>
                  <a:prstClr val="black"/>
                </a:solidFill>
                <a:latin typeface="Arial" panose="020B0604020202020204" pitchFamily="34" charset="0"/>
                <a:cs typeface="Arial" panose="020B0604020202020204" pitchFamily="34" charset="0"/>
              </a:rPr>
              <a:t>7.5 kcal/mol</a:t>
            </a:r>
            <a:r>
              <a:rPr lang="en-US" altLang="en-US" sz="2400" b="1" kern="1200" dirty="0">
                <a:solidFill>
                  <a:prstClr val="black"/>
                </a:solidFill>
                <a:latin typeface="Arial" charset="0"/>
                <a:cs typeface="+mn-cs"/>
              </a:rPr>
              <a:t> of energy is </a:t>
            </a:r>
            <a:r>
              <a:rPr lang="en-US" altLang="en-US" sz="2400" b="1" kern="1200" dirty="0">
                <a:solidFill>
                  <a:srgbClr val="3366FF"/>
                </a:solidFill>
                <a:latin typeface="Arial" charset="0"/>
                <a:cs typeface="+mn-cs"/>
              </a:rPr>
              <a:t>released</a:t>
            </a:r>
            <a:r>
              <a:rPr lang="en-US" altLang="en-US" sz="2400" b="1" kern="1200" dirty="0">
                <a:solidFill>
                  <a:prstClr val="black"/>
                </a:solidFill>
                <a:latin typeface="Arial" charset="0"/>
                <a:cs typeface="+mn-cs"/>
              </a:rPr>
              <a:t>.</a:t>
            </a:r>
          </a:p>
        </p:txBody>
      </p:sp>
      <p:pic>
        <p:nvPicPr>
          <p:cNvPr id="35847" name="Picture 7" descr="The hydrolysis of acetyl CoA to coenzyme A releases 7.5 kcal/mol of energ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688" y="5289550"/>
            <a:ext cx="7537450" cy="126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76200"/>
            <a:ext cx="8229600" cy="1143000"/>
          </a:xfrm>
        </p:spPr>
        <p:txBody>
          <a:bodyPr/>
          <a:lstStyle/>
          <a:p>
            <a:pPr eaLnBrk="1" hangingPunct="1"/>
            <a:r>
              <a:rPr lang="en-US" altLang="en-US" sz="3200" b="1" dirty="0"/>
              <a:t>23.5	The Citric Acid Cycle (1)</a:t>
            </a:r>
            <a:endParaRPr lang="en-US" altLang="en-US" dirty="0">
              <a:latin typeface="Calibri" pitchFamily="34" charset="0"/>
            </a:endParaRPr>
          </a:p>
        </p:txBody>
      </p:sp>
      <p:sp>
        <p:nvSpPr>
          <p:cNvPr id="7" name="Content Placeholder 2">
            <a:extLst>
              <a:ext uri="{FF2B5EF4-FFF2-40B4-BE49-F238E27FC236}">
                <a16:creationId xmlns:a16="http://schemas.microsoft.com/office/drawing/2014/main" id="{6D4AF50A-1C30-4BB8-ACBC-31006F79C740}"/>
              </a:ext>
            </a:extLst>
          </p:cNvPr>
          <p:cNvSpPr>
            <a:spLocks noGrp="1"/>
          </p:cNvSpPr>
          <p:nvPr>
            <p:ph idx="1"/>
          </p:nvPr>
        </p:nvSpPr>
        <p:spPr>
          <a:xfrm>
            <a:off x="1066800" y="1508124"/>
            <a:ext cx="7531100" cy="4359275"/>
          </a:xfrm>
        </p:spPr>
        <p:txBody>
          <a:bodyPr/>
          <a:lstStyle/>
          <a:p>
            <a:pPr marL="0" lvl="0" indent="0" defTabSz="457200" eaLnBrk="1" hangingPunct="1">
              <a:spcBef>
                <a:spcPct val="0"/>
              </a:spcBef>
              <a:spcAft>
                <a:spcPts val="3300"/>
              </a:spcAft>
              <a:buNone/>
            </a:pPr>
            <a:r>
              <a:rPr lang="en-US" altLang="en-US" sz="2400" b="1" kern="1200" dirty="0">
                <a:solidFill>
                  <a:prstClr val="black"/>
                </a:solidFill>
                <a:latin typeface="Arial" charset="0"/>
                <a:cs typeface="+mn-cs"/>
              </a:rPr>
              <a:t>The </a:t>
            </a:r>
            <a:r>
              <a:rPr lang="en-US" altLang="en-US" sz="2400" b="1" kern="1200" dirty="0">
                <a:solidFill>
                  <a:srgbClr val="3366FF"/>
                </a:solidFill>
                <a:latin typeface="Arial" charset="0"/>
                <a:cs typeface="+mn-cs"/>
              </a:rPr>
              <a:t>citric acid cycle </a:t>
            </a:r>
            <a:r>
              <a:rPr lang="en-US" altLang="en-US" sz="2400" b="1" kern="1200" dirty="0">
                <a:solidFill>
                  <a:prstClr val="black"/>
                </a:solidFill>
                <a:latin typeface="Arial" charset="0"/>
                <a:cs typeface="+mn-cs"/>
              </a:rPr>
              <a:t>is a </a:t>
            </a:r>
            <a:r>
              <a:rPr lang="en-US" altLang="en-US" sz="2400" b="1" kern="1200" dirty="0">
                <a:solidFill>
                  <a:srgbClr val="3366FF"/>
                </a:solidFill>
                <a:latin typeface="Arial" charset="0"/>
                <a:cs typeface="+mn-cs"/>
              </a:rPr>
              <a:t>cyclic</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metabolic pathway that begins with the </a:t>
            </a:r>
            <a:r>
              <a:rPr lang="en-US" altLang="en-US" sz="2400" b="1" kern="1200" dirty="0">
                <a:solidFill>
                  <a:srgbClr val="3366FF"/>
                </a:solidFill>
                <a:latin typeface="Arial" charset="0"/>
                <a:cs typeface="+mn-cs"/>
              </a:rPr>
              <a:t>addition of acetyl CoA </a:t>
            </a:r>
            <a:r>
              <a:rPr lang="en-US" altLang="en-US" sz="2400" b="1" kern="1200" dirty="0">
                <a:solidFill>
                  <a:prstClr val="black"/>
                </a:solidFill>
                <a:latin typeface="Arial" charset="0"/>
                <a:cs typeface="+mn-cs"/>
              </a:rPr>
              <a:t>to a </a:t>
            </a:r>
            <a:r>
              <a:rPr lang="en-US" altLang="en-US" sz="2400" b="1" kern="1200" dirty="0">
                <a:solidFill>
                  <a:srgbClr val="3366FF"/>
                </a:solidFill>
                <a:latin typeface="Arial" charset="0"/>
                <a:cs typeface="+mn-cs"/>
              </a:rPr>
              <a:t>four-carbon substrate</a:t>
            </a:r>
            <a:r>
              <a:rPr lang="en-US" altLang="en-US" sz="2400" b="1" kern="1200" dirty="0">
                <a:solidFill>
                  <a:prstClr val="black"/>
                </a:solidFill>
                <a:latin typeface="Arial" charset="0"/>
                <a:cs typeface="+mn-cs"/>
              </a:rPr>
              <a:t>.</a:t>
            </a:r>
          </a:p>
          <a:p>
            <a:pPr marL="0" indent="0" defTabSz="457200" eaLnBrk="1" hangingPunct="1">
              <a:spcBef>
                <a:spcPct val="0"/>
              </a:spcBef>
              <a:spcAft>
                <a:spcPts val="3200"/>
              </a:spcAft>
              <a:buNone/>
            </a:pPr>
            <a:r>
              <a:rPr lang="en-US" altLang="en-US" sz="2400" b="1" dirty="0"/>
              <a:t>The cycle ends when the </a:t>
            </a:r>
            <a:r>
              <a:rPr lang="en-US" altLang="en-US" sz="2400" b="1" dirty="0">
                <a:solidFill>
                  <a:srgbClr val="3366FF"/>
                </a:solidFill>
              </a:rPr>
              <a:t>same four-carbon substrate</a:t>
            </a:r>
            <a:r>
              <a:rPr lang="en-US" altLang="en-US" sz="2400" b="1" dirty="0">
                <a:solidFill>
                  <a:srgbClr val="3333FF"/>
                </a:solidFill>
              </a:rPr>
              <a:t> </a:t>
            </a:r>
            <a:r>
              <a:rPr lang="en-US" altLang="en-US" sz="2400" b="1" dirty="0"/>
              <a:t>is formed as a </a:t>
            </a:r>
            <a:r>
              <a:rPr lang="en-US" altLang="en-US" sz="2400" b="1" dirty="0">
                <a:solidFill>
                  <a:srgbClr val="3366FF"/>
                </a:solidFill>
              </a:rPr>
              <a:t>product</a:t>
            </a:r>
            <a:r>
              <a:rPr lang="en-US" altLang="en-US" sz="2400" b="1" dirty="0">
                <a:solidFill>
                  <a:srgbClr val="3333FF"/>
                </a:solidFill>
              </a:rPr>
              <a:t> </a:t>
            </a:r>
            <a:r>
              <a:rPr lang="en-US" altLang="en-US" sz="2400" b="1" dirty="0"/>
              <a:t>eight steps</a:t>
            </a:r>
            <a:br>
              <a:rPr lang="en-US" altLang="en-US" sz="2400" b="1" dirty="0"/>
            </a:br>
            <a:r>
              <a:rPr lang="en-US" altLang="en-US" sz="2400" b="1" dirty="0"/>
              <a:t>later.</a:t>
            </a:r>
          </a:p>
          <a:p>
            <a:pPr marL="0" indent="0" defTabSz="457200" eaLnBrk="1" hangingPunct="1">
              <a:spcBef>
                <a:spcPct val="0"/>
              </a:spcBef>
              <a:buNone/>
            </a:pPr>
            <a:r>
              <a:rPr lang="en-US" altLang="en-US" sz="2400" b="1" dirty="0"/>
              <a:t>The citric acid cycle produces </a:t>
            </a:r>
            <a:r>
              <a:rPr lang="en-US" altLang="en-US" sz="2400" b="1" dirty="0">
                <a:solidFill>
                  <a:srgbClr val="3366FF"/>
                </a:solidFill>
              </a:rPr>
              <a:t>high-energy compounds for ATP synthesis</a:t>
            </a:r>
            <a:r>
              <a:rPr lang="en-US" altLang="en-US" sz="2400" b="1" dirty="0">
                <a:solidFill>
                  <a:srgbClr val="3333FF"/>
                </a:solidFill>
              </a:rPr>
              <a:t> </a:t>
            </a:r>
            <a:r>
              <a:rPr lang="en-US" altLang="en-US" sz="2400" b="1" dirty="0"/>
              <a:t>in stage [4] of catabolism.</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415577"/>
            <a:ext cx="8229600" cy="478169"/>
          </a:xfrm>
        </p:spPr>
        <p:txBody>
          <a:bodyPr/>
          <a:lstStyle/>
          <a:p>
            <a:pPr eaLnBrk="1" hangingPunct="1"/>
            <a:r>
              <a:rPr lang="en-US" altLang="en-US" sz="3200" b="1" dirty="0"/>
              <a:t>23.5	The Citric Acid Cycle (2)</a:t>
            </a:r>
            <a:endParaRPr lang="en-US" altLang="en-US" dirty="0">
              <a:latin typeface="Calibri" pitchFamily="34" charset="0"/>
            </a:endParaRPr>
          </a:p>
        </p:txBody>
      </p:sp>
      <p:sp>
        <p:nvSpPr>
          <p:cNvPr id="5" name="Content Placeholder 2">
            <a:extLst>
              <a:ext uri="{FF2B5EF4-FFF2-40B4-BE49-F238E27FC236}">
                <a16:creationId xmlns:a16="http://schemas.microsoft.com/office/drawing/2014/main" id="{8CFC7E7E-0B9C-47FA-B3DA-C7EB072B09D5}"/>
              </a:ext>
            </a:extLst>
          </p:cNvPr>
          <p:cNvSpPr>
            <a:spLocks noGrp="1"/>
          </p:cNvSpPr>
          <p:nvPr>
            <p:ph idx="1"/>
          </p:nvPr>
        </p:nvSpPr>
        <p:spPr>
          <a:xfrm>
            <a:off x="438463" y="831148"/>
            <a:ext cx="8229600" cy="533399"/>
          </a:xfrm>
        </p:spPr>
        <p:txBody>
          <a:bodyPr/>
          <a:lstStyle/>
          <a:p>
            <a:pPr marL="514350" lvl="0" indent="-514350" algn="ctr">
              <a:buFont typeface="+mj-lt"/>
              <a:buAutoNum type="alphaUcPeriod"/>
            </a:pPr>
            <a:r>
              <a:rPr lang="en-US" altLang="en-US" sz="2800" b="1" dirty="0">
                <a:solidFill>
                  <a:srgbClr val="000000"/>
                </a:solidFill>
              </a:rPr>
              <a:t>Overview of the Citric Acid Cycle</a:t>
            </a:r>
            <a:endParaRPr lang="en-US" dirty="0"/>
          </a:p>
        </p:txBody>
      </p:sp>
      <p:pic>
        <p:nvPicPr>
          <p:cNvPr id="37892" name="Picture 5" descr="The citric acid cycle begins with the addition of two carbons from acetyl CoA in step [1] to a four carbon organic substrate, drawn at the top of the cyclic pathway. Each turn of the citric acid cycle forms two molecules of CO2, four molecules of reduced coenzymes (3 NADH and 1 FADH2), and one GTP molec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447800"/>
            <a:ext cx="5791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274638"/>
            <a:ext cx="8229600" cy="792162"/>
          </a:xfrm>
        </p:spPr>
        <p:txBody>
          <a:bodyPr/>
          <a:lstStyle/>
          <a:p>
            <a:pPr eaLnBrk="1" hangingPunct="1"/>
            <a:r>
              <a:rPr lang="en-US" altLang="en-US" sz="3200" b="1" dirty="0"/>
              <a:t>23.5	The Citric Acid Cycle (3)</a:t>
            </a:r>
            <a:endParaRPr lang="en-US" altLang="en-US" dirty="0">
              <a:latin typeface="Calibri" pitchFamily="34" charset="0"/>
            </a:endParaRPr>
          </a:p>
        </p:txBody>
      </p:sp>
      <p:sp>
        <p:nvSpPr>
          <p:cNvPr id="9" name="Content Placeholder 2">
            <a:extLst>
              <a:ext uri="{FF2B5EF4-FFF2-40B4-BE49-F238E27FC236}">
                <a16:creationId xmlns:a16="http://schemas.microsoft.com/office/drawing/2014/main" id="{81D451AA-5ADE-462B-B337-F932E59DFF8F}"/>
              </a:ext>
            </a:extLst>
          </p:cNvPr>
          <p:cNvSpPr>
            <a:spLocks noGrp="1"/>
          </p:cNvSpPr>
          <p:nvPr>
            <p:ph idx="1"/>
          </p:nvPr>
        </p:nvSpPr>
        <p:spPr>
          <a:xfrm>
            <a:off x="1138467" y="824460"/>
            <a:ext cx="6801323" cy="523743"/>
          </a:xfrm>
        </p:spPr>
        <p:txBody>
          <a:bodyPr/>
          <a:lstStyle/>
          <a:p>
            <a:pPr marL="514350" lvl="0" indent="-514350" algn="ctr">
              <a:buFont typeface="+mj-lt"/>
              <a:buAutoNum type="alphaUcPeriod"/>
            </a:pPr>
            <a:r>
              <a:rPr lang="en-US" altLang="en-US" sz="2800" b="1" dirty="0">
                <a:solidFill>
                  <a:srgbClr val="000000"/>
                </a:solidFill>
              </a:rPr>
              <a:t>Overview of the Citric Acid Cycle</a:t>
            </a:r>
            <a:endParaRPr lang="en-US" dirty="0"/>
          </a:p>
        </p:txBody>
      </p:sp>
      <p:sp>
        <p:nvSpPr>
          <p:cNvPr id="10" name="Content Placeholder 7">
            <a:extLst>
              <a:ext uri="{FF2B5EF4-FFF2-40B4-BE49-F238E27FC236}">
                <a16:creationId xmlns:a16="http://schemas.microsoft.com/office/drawing/2014/main" id="{2162DFFD-DD17-46D3-BE92-245875102304}"/>
              </a:ext>
            </a:extLst>
          </p:cNvPr>
          <p:cNvSpPr>
            <a:spLocks noGrp="1"/>
          </p:cNvSpPr>
          <p:nvPr>
            <p:ph sz="quarter" idx="13"/>
          </p:nvPr>
        </p:nvSpPr>
        <p:spPr>
          <a:xfrm>
            <a:off x="1009337" y="1767589"/>
            <a:ext cx="7525063" cy="4492625"/>
          </a:xfrm>
        </p:spPr>
        <p:txBody>
          <a:bodyPr/>
          <a:lstStyle/>
          <a:p>
            <a:pPr marL="0" lvl="0" indent="0" defTabSz="457200" eaLnBrk="1" hangingPunct="1">
              <a:spcBef>
                <a:spcPct val="0"/>
              </a:spcBef>
              <a:spcAft>
                <a:spcPts val="2000"/>
              </a:spcAft>
              <a:buNone/>
            </a:pPr>
            <a:r>
              <a:rPr lang="en-US" altLang="en-US" sz="2400" b="1" kern="1200" dirty="0">
                <a:solidFill>
                  <a:prstClr val="black"/>
                </a:solidFill>
                <a:latin typeface="Arial" charset="0"/>
                <a:cs typeface="+mn-cs"/>
              </a:rPr>
              <a:t>The citric acid cycle begins when 2 C’</a:t>
            </a:r>
            <a:r>
              <a:rPr lang="en-US" altLang="ja-JP" sz="2400" b="1" kern="1200" dirty="0">
                <a:solidFill>
                  <a:prstClr val="black"/>
                </a:solidFill>
                <a:latin typeface="Arial" charset="0"/>
                <a:cs typeface="+mn-cs"/>
              </a:rPr>
              <a:t>s of</a:t>
            </a:r>
            <a:r>
              <a:rPr lang="en-US" altLang="en-US" sz="2400" b="1" kern="1200" dirty="0">
                <a:solidFill>
                  <a:prstClr val="black"/>
                </a:solidFill>
                <a:latin typeface="Arial" charset="0"/>
                <a:cs typeface="+mn-cs"/>
              </a:rPr>
              <a:t> </a:t>
            </a:r>
            <a:r>
              <a:rPr lang="en-US" altLang="en-US" sz="2400" b="1" kern="1200" dirty="0">
                <a:solidFill>
                  <a:srgbClr val="3366FF"/>
                </a:solidFill>
                <a:latin typeface="Arial" charset="0"/>
                <a:cs typeface="+mn-cs"/>
              </a:rPr>
              <a:t>acetyl CoA </a:t>
            </a:r>
            <a:r>
              <a:rPr lang="en-US" altLang="en-US" sz="2400" b="1" kern="1200" dirty="0">
                <a:solidFill>
                  <a:prstClr val="black"/>
                </a:solidFill>
                <a:latin typeface="Arial" charset="0"/>
                <a:cs typeface="+mn-cs"/>
              </a:rPr>
              <a:t>react with a </a:t>
            </a:r>
            <a:r>
              <a:rPr lang="en-US" altLang="en-US" sz="2400" b="1" kern="1200" dirty="0">
                <a:solidFill>
                  <a:srgbClr val="3366FF"/>
                </a:solidFill>
                <a:latin typeface="Arial" charset="0"/>
                <a:cs typeface="+mn-cs"/>
              </a:rPr>
              <a:t>four-carbon substrate </a:t>
            </a:r>
            <a:r>
              <a:rPr lang="en-US" altLang="en-US" sz="2400" b="1" kern="1200" dirty="0">
                <a:solidFill>
                  <a:prstClr val="black"/>
                </a:solidFill>
                <a:latin typeface="Arial" charset="0"/>
                <a:cs typeface="+mn-cs"/>
              </a:rPr>
              <a:t>to form a </a:t>
            </a:r>
            <a:r>
              <a:rPr lang="en-US" altLang="en-US" sz="2400" b="1" kern="1200" dirty="0">
                <a:solidFill>
                  <a:srgbClr val="3366FF"/>
                </a:solidFill>
                <a:latin typeface="Arial" charset="0"/>
                <a:cs typeface="+mn-cs"/>
              </a:rPr>
              <a:t>six-carbon product </a:t>
            </a:r>
            <a:r>
              <a:rPr lang="en-US" altLang="en-US" sz="2400" b="1" kern="1200" dirty="0">
                <a:solidFill>
                  <a:prstClr val="black"/>
                </a:solidFill>
                <a:latin typeface="Arial" charset="0"/>
                <a:cs typeface="+mn-cs"/>
              </a:rPr>
              <a:t>(</a:t>
            </a:r>
            <a:r>
              <a:rPr lang="en-US" altLang="en-US" sz="2400" b="1" kern="1200" dirty="0">
                <a:solidFill>
                  <a:srgbClr val="007802"/>
                </a:solidFill>
                <a:latin typeface="Arial" charset="0"/>
                <a:cs typeface="+mn-cs"/>
              </a:rPr>
              <a:t>step [1]</a:t>
            </a:r>
            <a:r>
              <a:rPr lang="en-US" altLang="en-US" sz="2400" b="1" kern="1200" dirty="0">
                <a:solidFill>
                  <a:prstClr val="black"/>
                </a:solidFill>
                <a:latin typeface="Arial" charset="0"/>
                <a:cs typeface="+mn-cs"/>
              </a:rPr>
              <a:t>).</a:t>
            </a:r>
          </a:p>
          <a:p>
            <a:pPr marL="0" indent="0" defTabSz="457200" eaLnBrk="1" hangingPunct="1">
              <a:spcBef>
                <a:spcPct val="0"/>
              </a:spcBef>
              <a:spcAft>
                <a:spcPts val="2000"/>
              </a:spcAft>
              <a:buNone/>
            </a:pPr>
            <a:r>
              <a:rPr lang="en-US" altLang="en-US" sz="2400" b="1" dirty="0"/>
              <a:t>2 C atoms are sequentially removed to form </a:t>
            </a:r>
            <a:r>
              <a:rPr lang="en-US" altLang="en-US" sz="2400" b="1" dirty="0">
                <a:solidFill>
                  <a:srgbClr val="3366FF"/>
                </a:solidFill>
              </a:rPr>
              <a:t>2 </a:t>
            </a:r>
            <a:r>
              <a:rPr lang="en-US" altLang="en-US" sz="2400" b="1" i="0" dirty="0">
                <a:solidFill>
                  <a:srgbClr val="3366FF"/>
                </a:solidFill>
              </a:rPr>
              <a:t>CO</a:t>
            </a:r>
            <a:r>
              <a:rPr lang="en-US" altLang="en-US" sz="2400" b="1" i="0" baseline="-25000" dirty="0">
                <a:solidFill>
                  <a:srgbClr val="3366FF"/>
                </a:solidFill>
              </a:rPr>
              <a:t>2</a:t>
            </a:r>
            <a:r>
              <a:rPr lang="en-US" altLang="en-US" sz="2400" b="1" dirty="0">
                <a:solidFill>
                  <a:srgbClr val="3366FF"/>
                </a:solidFill>
              </a:rPr>
              <a:t> molecules</a:t>
            </a:r>
            <a:r>
              <a:rPr lang="en-US" altLang="en-US" sz="2400" b="1" dirty="0">
                <a:solidFill>
                  <a:srgbClr val="3333FF"/>
                </a:solidFill>
              </a:rPr>
              <a:t> </a:t>
            </a:r>
            <a:r>
              <a:rPr lang="en-US" altLang="en-US" sz="2400" b="1" dirty="0"/>
              <a:t>(</a:t>
            </a:r>
            <a:r>
              <a:rPr lang="en-US" altLang="en-US" sz="2400" b="1" dirty="0">
                <a:solidFill>
                  <a:srgbClr val="007802"/>
                </a:solidFill>
              </a:rPr>
              <a:t>steps [3] and [4]</a:t>
            </a:r>
            <a:r>
              <a:rPr lang="en-US" altLang="en-US" sz="2400" b="1" dirty="0"/>
              <a:t>).</a:t>
            </a:r>
          </a:p>
          <a:p>
            <a:pPr marL="0" indent="0" defTabSz="457200" eaLnBrk="1" hangingPunct="1">
              <a:spcBef>
                <a:spcPct val="0"/>
              </a:spcBef>
              <a:spcAft>
                <a:spcPts val="2700"/>
              </a:spcAft>
              <a:buNone/>
            </a:pPr>
            <a:r>
              <a:rPr lang="en-US" altLang="en-US" sz="2400" b="1" dirty="0"/>
              <a:t>4 molecules of reduced coenzymes (</a:t>
            </a:r>
            <a:r>
              <a:rPr lang="en-US" altLang="en-US" sz="2400" b="1" dirty="0">
                <a:solidFill>
                  <a:srgbClr val="3366FF"/>
                </a:solidFill>
              </a:rPr>
              <a:t>3 NADH’</a:t>
            </a:r>
            <a:r>
              <a:rPr lang="en-US" altLang="ja-JP" sz="2400" b="1" dirty="0">
                <a:solidFill>
                  <a:srgbClr val="3366FF"/>
                </a:solidFill>
              </a:rPr>
              <a:t>s</a:t>
            </a:r>
            <a:r>
              <a:rPr lang="en-US" altLang="en-US" sz="2400" b="1" dirty="0">
                <a:solidFill>
                  <a:srgbClr val="3366FF"/>
                </a:solidFill>
              </a:rPr>
              <a:t> and 1 </a:t>
            </a:r>
            <a:r>
              <a:rPr lang="en-US" altLang="en-US" sz="2400" b="1" i="0" dirty="0">
                <a:solidFill>
                  <a:srgbClr val="3366FF"/>
                </a:solidFill>
              </a:rPr>
              <a:t>FADH</a:t>
            </a:r>
            <a:r>
              <a:rPr lang="en-US" altLang="en-US" sz="2400" b="1" i="0" baseline="-25000" dirty="0">
                <a:solidFill>
                  <a:srgbClr val="3366FF"/>
                </a:solidFill>
              </a:rPr>
              <a:t>2</a:t>
            </a:r>
            <a:r>
              <a:rPr lang="en-US" altLang="en-US" sz="2400" b="1" dirty="0"/>
              <a:t>) are formed (</a:t>
            </a:r>
            <a:r>
              <a:rPr lang="en-US" altLang="en-US" sz="2400" b="1" dirty="0">
                <a:solidFill>
                  <a:srgbClr val="007802"/>
                </a:solidFill>
              </a:rPr>
              <a:t>steps [3], [4], [6], and [8]</a:t>
            </a:r>
            <a:r>
              <a:rPr lang="en-US" altLang="en-US" sz="2400" b="1" dirty="0"/>
              <a:t>).</a:t>
            </a:r>
          </a:p>
          <a:p>
            <a:pPr marL="0" indent="0" defTabSz="457200" eaLnBrk="1" hangingPunct="1">
              <a:spcBef>
                <a:spcPct val="0"/>
              </a:spcBef>
              <a:buNone/>
            </a:pPr>
            <a:r>
              <a:rPr lang="en-US" altLang="en-US" sz="2400" b="1" dirty="0"/>
              <a:t>1 mole of </a:t>
            </a:r>
            <a:r>
              <a:rPr lang="en-US" altLang="en-US" sz="2400" b="1" dirty="0">
                <a:solidFill>
                  <a:srgbClr val="3366FF"/>
                </a:solidFill>
              </a:rPr>
              <a:t>GTP</a:t>
            </a:r>
            <a:r>
              <a:rPr lang="en-US" altLang="en-US" sz="2400" b="1" dirty="0">
                <a:solidFill>
                  <a:srgbClr val="3333FF"/>
                </a:solidFill>
              </a:rPr>
              <a:t> </a:t>
            </a:r>
            <a:r>
              <a:rPr lang="en-US" altLang="en-US" sz="2400" b="1" dirty="0"/>
              <a:t>is made in </a:t>
            </a:r>
            <a:r>
              <a:rPr lang="en-US" altLang="en-US" sz="2400" b="1" dirty="0">
                <a:solidFill>
                  <a:srgbClr val="007802"/>
                </a:solidFill>
              </a:rPr>
              <a:t>step [5]</a:t>
            </a:r>
            <a:r>
              <a:rPr lang="en-US" altLang="en-US" sz="2400" b="1" dirty="0"/>
              <a:t>; GTP is similar to ATP.</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447142"/>
            <a:ext cx="8229600" cy="447155"/>
          </a:xfrm>
        </p:spPr>
        <p:txBody>
          <a:bodyPr/>
          <a:lstStyle/>
          <a:p>
            <a:pPr eaLnBrk="1" hangingPunct="1"/>
            <a:r>
              <a:rPr lang="en-US" altLang="en-US" sz="3200" b="1" dirty="0"/>
              <a:t>23.5	The Citric Acid Cycle (4)</a:t>
            </a:r>
            <a:endParaRPr lang="en-US" altLang="en-US" dirty="0">
              <a:latin typeface="Calibri" pitchFamily="34" charset="0"/>
            </a:endParaRPr>
          </a:p>
        </p:txBody>
      </p:sp>
      <p:sp>
        <p:nvSpPr>
          <p:cNvPr id="5" name="Content Placeholder 2">
            <a:extLst>
              <a:ext uri="{FF2B5EF4-FFF2-40B4-BE49-F238E27FC236}">
                <a16:creationId xmlns:a16="http://schemas.microsoft.com/office/drawing/2014/main" id="{94F46E67-39E1-4F05-8115-435F67C4033A}"/>
              </a:ext>
            </a:extLst>
          </p:cNvPr>
          <p:cNvSpPr>
            <a:spLocks noGrp="1"/>
          </p:cNvSpPr>
          <p:nvPr>
            <p:ph idx="1"/>
          </p:nvPr>
        </p:nvSpPr>
        <p:spPr>
          <a:xfrm>
            <a:off x="457200" y="825710"/>
            <a:ext cx="8229600" cy="533399"/>
          </a:xfrm>
        </p:spPr>
        <p:txBody>
          <a:bodyPr/>
          <a:lstStyle/>
          <a:p>
            <a:pPr marL="465138" lvl="0" indent="-465138" algn="ctr">
              <a:buFont typeface="+mj-lt"/>
              <a:buAutoNum type="alphaUcPeriod" startAt="2"/>
            </a:pPr>
            <a:r>
              <a:rPr lang="en-US" altLang="en-US" sz="2800" b="1" dirty="0">
                <a:solidFill>
                  <a:srgbClr val="000000"/>
                </a:solidFill>
              </a:rPr>
              <a:t>Specific Steps of the Citric Acid Cycle</a:t>
            </a:r>
            <a:endParaRPr lang="en-US" dirty="0"/>
          </a:p>
        </p:txBody>
      </p:sp>
      <p:pic>
        <p:nvPicPr>
          <p:cNvPr id="39940" name="Picture 5" descr="Acetyl CoA enters the cycle by reaction with oxaloacetate to form citrate at step 1 of the pathway. In step 2, the 3° alcohol of citrate is isomerized to the 2° alcohol isocitrate. In step 3, NAD+ converts isocitrate to form α-ketoglutarate. This reaction forms NADH and H+. In step 4, oxidation with NAD+ in the presence of coenzyme A forms the thioester succinyl CoA with the release of CO2 molecule. In step [5], the thioester bond of succinyl CoA is hydrolyzed to form succinate, releasing energy to convert GDP to GTP. In step [6], succinate is converted to fumarate with FAD and succinate dehydrogenase. Addition of water in step [7] forms malate and oxidation of the 2° alcohol in malate with NAD+ forms oxaloacetate in step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0763" y="1460500"/>
            <a:ext cx="456247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427793"/>
            <a:ext cx="8229600" cy="501728"/>
          </a:xfrm>
        </p:spPr>
        <p:txBody>
          <a:bodyPr/>
          <a:lstStyle/>
          <a:p>
            <a:pPr eaLnBrk="1" hangingPunct="1"/>
            <a:r>
              <a:rPr lang="en-US" altLang="en-US" sz="3200" b="1" dirty="0"/>
              <a:t>23.5	The Citric Acid Cycle (5)</a:t>
            </a:r>
            <a:endParaRPr lang="en-US" altLang="en-US" dirty="0">
              <a:latin typeface="Calibri" pitchFamily="34" charset="0"/>
            </a:endParaRPr>
          </a:p>
        </p:txBody>
      </p:sp>
      <p:sp>
        <p:nvSpPr>
          <p:cNvPr id="6" name="Content Placeholder 2">
            <a:extLst>
              <a:ext uri="{FF2B5EF4-FFF2-40B4-BE49-F238E27FC236}">
                <a16:creationId xmlns:a16="http://schemas.microsoft.com/office/drawing/2014/main" id="{F8F9C36C-73F6-4D55-ACF9-ACA91E4C607A}"/>
              </a:ext>
            </a:extLst>
          </p:cNvPr>
          <p:cNvSpPr>
            <a:spLocks noGrp="1"/>
          </p:cNvSpPr>
          <p:nvPr>
            <p:ph idx="1"/>
          </p:nvPr>
        </p:nvSpPr>
        <p:spPr>
          <a:xfrm>
            <a:off x="455339" y="831148"/>
            <a:ext cx="8229600" cy="522157"/>
          </a:xfrm>
        </p:spPr>
        <p:txBody>
          <a:bodyPr/>
          <a:lstStyle/>
          <a:p>
            <a:pPr marL="465138" lvl="0" indent="-465138" algn="ctr">
              <a:buFont typeface="+mj-lt"/>
              <a:buAutoNum type="alphaUcPeriod" startAt="2"/>
            </a:pPr>
            <a:r>
              <a:rPr lang="en-US" altLang="en-US" sz="2800" b="1" dirty="0">
                <a:solidFill>
                  <a:srgbClr val="000000"/>
                </a:solidFill>
              </a:rPr>
              <a:t>Specific Steps of the Citric Acid Cycle</a:t>
            </a:r>
            <a:endParaRPr lang="en-US" dirty="0"/>
          </a:p>
        </p:txBody>
      </p:sp>
      <p:sp>
        <p:nvSpPr>
          <p:cNvPr id="7" name="Content Placeholder 7">
            <a:extLst>
              <a:ext uri="{FF2B5EF4-FFF2-40B4-BE49-F238E27FC236}">
                <a16:creationId xmlns:a16="http://schemas.microsoft.com/office/drawing/2014/main" id="{46771A09-9A4F-4DF3-9044-DB1EECB02DA8}"/>
              </a:ext>
            </a:extLst>
          </p:cNvPr>
          <p:cNvSpPr>
            <a:spLocks noGrp="1"/>
          </p:cNvSpPr>
          <p:nvPr>
            <p:ph sz="quarter" idx="13"/>
          </p:nvPr>
        </p:nvSpPr>
        <p:spPr>
          <a:xfrm>
            <a:off x="994347" y="1608138"/>
            <a:ext cx="7737423" cy="762000"/>
          </a:xfrm>
        </p:spPr>
        <p:txBody>
          <a:bodyPr/>
          <a:lstStyle/>
          <a:p>
            <a:pPr marL="0" lvl="0" indent="0" defTabSz="457200" eaLnBrk="1" hangingPunct="1">
              <a:spcBef>
                <a:spcPct val="0"/>
              </a:spcBef>
              <a:buClr>
                <a:prstClr val="black"/>
              </a:buClr>
              <a:buNone/>
            </a:pPr>
            <a:r>
              <a:rPr lang="en-US" altLang="en-US" sz="2400" b="1" kern="1200" dirty="0">
                <a:solidFill>
                  <a:srgbClr val="007802"/>
                </a:solidFill>
                <a:latin typeface="Arial" charset="0"/>
                <a:cs typeface="+mn-cs"/>
              </a:rPr>
              <a:t>Step [1]</a:t>
            </a:r>
            <a:r>
              <a:rPr lang="en-US" altLang="en-US" sz="2400" b="1" kern="1200" dirty="0">
                <a:solidFill>
                  <a:srgbClr val="00C302"/>
                </a:solidFill>
                <a:latin typeface="Arial" charset="0"/>
                <a:cs typeface="+mn-cs"/>
              </a:rPr>
              <a:t> </a:t>
            </a:r>
            <a:r>
              <a:rPr lang="en-US" altLang="en-US" sz="2400" b="1" kern="1200" dirty="0">
                <a:solidFill>
                  <a:prstClr val="black"/>
                </a:solidFill>
                <a:latin typeface="Arial" charset="0"/>
                <a:cs typeface="+mn-cs"/>
              </a:rPr>
              <a:t>reacts </a:t>
            </a:r>
            <a:r>
              <a:rPr lang="en-US" altLang="en-US" sz="2400" b="1" kern="1200" dirty="0">
                <a:solidFill>
                  <a:srgbClr val="3366FF"/>
                </a:solidFill>
                <a:latin typeface="Arial" charset="0"/>
                <a:cs typeface="+mn-cs"/>
              </a:rPr>
              <a:t>acetyl CoA </a:t>
            </a:r>
            <a:r>
              <a:rPr lang="en-US" altLang="en-US" sz="2400" b="1" kern="1200" dirty="0">
                <a:solidFill>
                  <a:prstClr val="black"/>
                </a:solidFill>
                <a:latin typeface="Arial" charset="0"/>
                <a:cs typeface="+mn-cs"/>
              </a:rPr>
              <a:t>with </a:t>
            </a:r>
            <a:r>
              <a:rPr lang="en-US" altLang="en-US" sz="2400" b="1" kern="1200" dirty="0">
                <a:solidFill>
                  <a:srgbClr val="3366FF"/>
                </a:solidFill>
                <a:latin typeface="Arial" charset="0"/>
                <a:cs typeface="+mn-cs"/>
              </a:rPr>
              <a:t>oxaloacetate</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to form </a:t>
            </a:r>
            <a:r>
              <a:rPr lang="en-US" altLang="en-US" sz="2400" b="1" kern="1200" dirty="0">
                <a:solidFill>
                  <a:srgbClr val="3366FF"/>
                </a:solidFill>
                <a:latin typeface="Arial" charset="0"/>
                <a:cs typeface="+mn-cs"/>
              </a:rPr>
              <a:t>citrate</a:t>
            </a:r>
            <a:r>
              <a:rPr lang="en-US" altLang="en-US" sz="2400" b="1" kern="1200" dirty="0">
                <a:solidFill>
                  <a:prstClr val="black"/>
                </a:solidFill>
                <a:latin typeface="Arial" charset="0"/>
                <a:cs typeface="+mn-cs"/>
              </a:rPr>
              <a:t>, and it is catalyzed by </a:t>
            </a:r>
            <a:r>
              <a:rPr lang="en-US" altLang="en-US" sz="2400" b="1" kern="1200" dirty="0">
                <a:solidFill>
                  <a:srgbClr val="3366FF"/>
                </a:solidFill>
                <a:latin typeface="Arial" charset="0"/>
                <a:cs typeface="+mn-cs"/>
              </a:rPr>
              <a:t>citrate synthase</a:t>
            </a:r>
            <a:r>
              <a:rPr lang="en-US" altLang="en-US" sz="2400" b="1" kern="1200" dirty="0">
                <a:solidFill>
                  <a:prstClr val="black"/>
                </a:solidFill>
                <a:latin typeface="Arial" charset="0"/>
                <a:cs typeface="+mn-cs"/>
              </a:rPr>
              <a:t>.</a:t>
            </a:r>
          </a:p>
        </p:txBody>
      </p:sp>
      <p:pic>
        <p:nvPicPr>
          <p:cNvPr id="40965" name="Picture 6" descr="Acetyl CoA enters the cycle by reaction with oxaloacetate at step [1] of the pathway. This reaction, catalyzed by citrate synthase, adds two carbons to oxaloacetate, forming citrate."/>
          <p:cNvPicPr>
            <a:picLocks noChangeAspect="1" noChangeArrowheads="1"/>
          </p:cNvPicPr>
          <p:nvPr/>
        </p:nvPicPr>
        <p:blipFill>
          <a:blip r:embed="rId3">
            <a:extLst>
              <a:ext uri="{28A0092B-C50C-407E-A947-70E740481C1C}">
                <a14:useLocalDpi xmlns:a14="http://schemas.microsoft.com/office/drawing/2010/main" val="0"/>
              </a:ext>
            </a:extLst>
          </a:blip>
          <a:srcRect l="19032" t="2061" r="22417" b="67639"/>
          <a:stretch>
            <a:fillRect/>
          </a:stretch>
        </p:blipFill>
        <p:spPr bwMode="auto">
          <a:xfrm>
            <a:off x="1981200" y="2895600"/>
            <a:ext cx="508793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sz="3200" b="1" dirty="0"/>
              <a:t>23.1	Introduction (3)</a:t>
            </a:r>
            <a:endParaRPr lang="en-US" altLang="en-US" dirty="0">
              <a:latin typeface="Calibri" pitchFamily="34" charset="0"/>
            </a:endParaRPr>
          </a:p>
        </p:txBody>
      </p:sp>
      <p:sp>
        <p:nvSpPr>
          <p:cNvPr id="6" name="Content Placeholder 2">
            <a:extLst>
              <a:ext uri="{FF2B5EF4-FFF2-40B4-BE49-F238E27FC236}">
                <a16:creationId xmlns:a16="http://schemas.microsoft.com/office/drawing/2014/main" id="{4C79DE8A-E5CA-4137-A2D5-2685D2D909DA}"/>
              </a:ext>
            </a:extLst>
          </p:cNvPr>
          <p:cNvSpPr>
            <a:spLocks noGrp="1"/>
          </p:cNvSpPr>
          <p:nvPr>
            <p:ph idx="1"/>
          </p:nvPr>
        </p:nvSpPr>
        <p:spPr>
          <a:xfrm>
            <a:off x="751115" y="1665968"/>
            <a:ext cx="7620000" cy="759505"/>
          </a:xfrm>
        </p:spPr>
        <p:txBody>
          <a:bodyPr/>
          <a:lstStyle/>
          <a:p>
            <a:pPr marL="0" indent="0" defTabSz="457200" eaLnBrk="1" hangingPunct="1">
              <a:spcBef>
                <a:spcPct val="0"/>
              </a:spcBef>
              <a:buNone/>
            </a:pPr>
            <a:r>
              <a:rPr lang="en-US" altLang="en-US" sz="2400" b="1" kern="1200" dirty="0">
                <a:solidFill>
                  <a:prstClr val="black"/>
                </a:solidFill>
                <a:latin typeface="Arial" charset="0"/>
                <a:cs typeface="+mn-cs"/>
              </a:rPr>
              <a:t>A </a:t>
            </a:r>
            <a:r>
              <a:rPr lang="en-US" altLang="en-US" sz="2400" b="1" kern="1200" dirty="0">
                <a:solidFill>
                  <a:srgbClr val="3366FF"/>
                </a:solidFill>
                <a:latin typeface="Arial" charset="0"/>
                <a:cs typeface="+mn-cs"/>
              </a:rPr>
              <a:t>cyclic pathway </a:t>
            </a:r>
            <a:r>
              <a:rPr lang="en-US" altLang="en-US" sz="2400" b="1" kern="1200" dirty="0">
                <a:solidFill>
                  <a:prstClr val="black"/>
                </a:solidFill>
                <a:latin typeface="Arial" charset="0"/>
                <a:cs typeface="+mn-cs"/>
              </a:rPr>
              <a:t>is the series of reactions that regenerates the first reaction.</a:t>
            </a:r>
          </a:p>
        </p:txBody>
      </p:sp>
      <p:pic>
        <p:nvPicPr>
          <p:cNvPr id="5125" name="Picture 7" descr="A cyclic metabolic pathway is represented as a circle  with A connected to B, B connected to C and C connected to D and D connected to 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682875"/>
            <a:ext cx="3581400"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424784"/>
            <a:ext cx="8229600" cy="491870"/>
          </a:xfrm>
        </p:spPr>
        <p:txBody>
          <a:bodyPr/>
          <a:lstStyle/>
          <a:p>
            <a:pPr eaLnBrk="1" hangingPunct="1"/>
            <a:r>
              <a:rPr lang="en-US" altLang="en-US" sz="3200" b="1" dirty="0"/>
              <a:t>23.5	The Citric Acid Cycle (6)</a:t>
            </a:r>
            <a:endParaRPr lang="en-US" altLang="en-US" dirty="0">
              <a:latin typeface="Calibri" pitchFamily="34" charset="0"/>
            </a:endParaRPr>
          </a:p>
        </p:txBody>
      </p:sp>
      <p:sp>
        <p:nvSpPr>
          <p:cNvPr id="6" name="Content Placeholder 2">
            <a:extLst>
              <a:ext uri="{FF2B5EF4-FFF2-40B4-BE49-F238E27FC236}">
                <a16:creationId xmlns:a16="http://schemas.microsoft.com/office/drawing/2014/main" id="{27974B9E-38DA-43CB-8E77-51918B657037}"/>
              </a:ext>
            </a:extLst>
          </p:cNvPr>
          <p:cNvSpPr>
            <a:spLocks noGrp="1"/>
          </p:cNvSpPr>
          <p:nvPr>
            <p:ph idx="1"/>
          </p:nvPr>
        </p:nvSpPr>
        <p:spPr>
          <a:xfrm>
            <a:off x="457200" y="818957"/>
            <a:ext cx="8229600" cy="533399"/>
          </a:xfrm>
        </p:spPr>
        <p:txBody>
          <a:bodyPr/>
          <a:lstStyle/>
          <a:p>
            <a:pPr marL="465138" lvl="0" indent="-465138" algn="ctr">
              <a:buFont typeface="+mj-lt"/>
              <a:buAutoNum type="alphaUcPeriod" startAt="2"/>
            </a:pPr>
            <a:r>
              <a:rPr lang="en-US" altLang="en-US" sz="2800" b="1" dirty="0">
                <a:solidFill>
                  <a:srgbClr val="000000"/>
                </a:solidFill>
              </a:rPr>
              <a:t>Specific Steps of the Citric Acid Cycle</a:t>
            </a:r>
            <a:endParaRPr lang="en-US" dirty="0"/>
          </a:p>
        </p:txBody>
      </p:sp>
      <p:sp>
        <p:nvSpPr>
          <p:cNvPr id="7" name="Content Placeholder 7">
            <a:extLst>
              <a:ext uri="{FF2B5EF4-FFF2-40B4-BE49-F238E27FC236}">
                <a16:creationId xmlns:a16="http://schemas.microsoft.com/office/drawing/2014/main" id="{92EB1903-8262-42B5-982F-2204DC5F0AF5}"/>
              </a:ext>
            </a:extLst>
          </p:cNvPr>
          <p:cNvSpPr>
            <a:spLocks noGrp="1"/>
          </p:cNvSpPr>
          <p:nvPr>
            <p:ph sz="quarter" idx="13"/>
          </p:nvPr>
        </p:nvSpPr>
        <p:spPr>
          <a:xfrm>
            <a:off x="699540" y="2743200"/>
            <a:ext cx="3733800" cy="456452"/>
          </a:xfrm>
        </p:spPr>
        <p:txBody>
          <a:bodyPr/>
          <a:lstStyle/>
          <a:p>
            <a:pPr marL="0" lvl="0" indent="0" defTabSz="457200" eaLnBrk="1" hangingPunct="1">
              <a:spcBef>
                <a:spcPct val="0"/>
              </a:spcBef>
              <a:buClr>
                <a:prstClr val="black"/>
              </a:buClr>
              <a:buNone/>
            </a:pPr>
            <a:r>
              <a:rPr lang="en-US" altLang="en-US" sz="2400" b="1" kern="1200" dirty="0">
                <a:solidFill>
                  <a:srgbClr val="007802"/>
                </a:solidFill>
                <a:latin typeface="Arial" charset="0"/>
                <a:cs typeface="+mn-cs"/>
              </a:rPr>
              <a:t>Step [2]</a:t>
            </a:r>
            <a:r>
              <a:rPr lang="en-US" altLang="en-US" sz="2400" b="1" kern="1200" dirty="0">
                <a:solidFill>
                  <a:srgbClr val="00C302"/>
                </a:solidFill>
                <a:latin typeface="Arial" charset="0"/>
                <a:cs typeface="+mn-cs"/>
              </a:rPr>
              <a:t> </a:t>
            </a:r>
            <a:r>
              <a:rPr lang="en-US" altLang="en-US" sz="2400" b="1" kern="1200" dirty="0">
                <a:solidFill>
                  <a:prstClr val="black"/>
                </a:solidFill>
                <a:latin typeface="Arial" charset="0"/>
                <a:cs typeface="+mn-cs"/>
              </a:rPr>
              <a:t>isomerizes the</a:t>
            </a:r>
          </a:p>
        </p:txBody>
      </p:sp>
      <p:graphicFrame>
        <p:nvGraphicFramePr>
          <p:cNvPr id="36" name="Object 35">
            <a:extLst>
              <a:ext uri="{FF2B5EF4-FFF2-40B4-BE49-F238E27FC236}">
                <a16:creationId xmlns:a16="http://schemas.microsoft.com/office/drawing/2014/main" id="{2CACF7DF-A12A-4253-A6B3-21CFE20149D0}"/>
              </a:ext>
            </a:extLst>
          </p:cNvPr>
          <p:cNvGraphicFramePr>
            <a:graphicFrameLocks noChangeAspect="1"/>
          </p:cNvGraphicFramePr>
          <p:nvPr>
            <p:extLst>
              <p:ext uri="{D42A27DB-BD31-4B8C-83A1-F6EECF244321}">
                <p14:modId xmlns:p14="http://schemas.microsoft.com/office/powerpoint/2010/main" val="1590710156"/>
              </p:ext>
            </p:extLst>
          </p:nvPr>
        </p:nvGraphicFramePr>
        <p:xfrm>
          <a:off x="793956" y="3229821"/>
          <a:ext cx="304800" cy="279400"/>
        </p:xfrm>
        <a:graphic>
          <a:graphicData uri="http://schemas.openxmlformats.org/presentationml/2006/ole">
            <mc:AlternateContent xmlns:mc="http://schemas.openxmlformats.org/markup-compatibility/2006">
              <mc:Choice xmlns:v="urn:schemas-microsoft-com:vml" Requires="v">
                <p:oleObj spid="_x0000_s17496" name="Equation" r:id="rId4" imgW="304560" imgH="279360" progId="Equation.DSMT4">
                  <p:embed/>
                </p:oleObj>
              </mc:Choice>
              <mc:Fallback>
                <p:oleObj name="Equation" r:id="rId4" imgW="304560" imgH="279360" progId="Equation.DSMT4">
                  <p:embed/>
                  <p:pic>
                    <p:nvPicPr>
                      <p:cNvPr id="0" name=""/>
                      <p:cNvPicPr/>
                      <p:nvPr/>
                    </p:nvPicPr>
                    <p:blipFill>
                      <a:blip r:embed="rId5"/>
                      <a:stretch>
                        <a:fillRect/>
                      </a:stretch>
                    </p:blipFill>
                    <p:spPr>
                      <a:xfrm>
                        <a:off x="793956" y="3229821"/>
                        <a:ext cx="304800" cy="279400"/>
                      </a:xfrm>
                      <a:prstGeom prst="rect">
                        <a:avLst/>
                      </a:prstGeom>
                    </p:spPr>
                  </p:pic>
                </p:oleObj>
              </mc:Fallback>
            </mc:AlternateContent>
          </a:graphicData>
        </a:graphic>
      </p:graphicFrame>
      <p:sp>
        <p:nvSpPr>
          <p:cNvPr id="35" name="Content Placeholder 34">
            <a:extLst>
              <a:ext uri="{FF2B5EF4-FFF2-40B4-BE49-F238E27FC236}">
                <a16:creationId xmlns:a16="http://schemas.microsoft.com/office/drawing/2014/main" id="{C124776B-C2D6-4978-ADBF-250DFA377DD8}"/>
              </a:ext>
            </a:extLst>
          </p:cNvPr>
          <p:cNvSpPr>
            <a:spLocks noGrp="1"/>
          </p:cNvSpPr>
          <p:nvPr>
            <p:ph sz="quarter" idx="17"/>
          </p:nvPr>
        </p:nvSpPr>
        <p:spPr>
          <a:xfrm>
            <a:off x="1097888" y="3130681"/>
            <a:ext cx="3458496" cy="395748"/>
          </a:xfrm>
        </p:spPr>
        <p:txBody>
          <a:bodyPr/>
          <a:lstStyle/>
          <a:p>
            <a:pPr marL="0" indent="0">
              <a:buNone/>
            </a:pPr>
            <a:r>
              <a:rPr lang="en-US" altLang="en-US" sz="2400" b="1" kern="1200" dirty="0">
                <a:solidFill>
                  <a:srgbClr val="3366FF"/>
                </a:solidFill>
                <a:latin typeface="Arial" charset="0"/>
                <a:cs typeface="+mn-cs"/>
              </a:rPr>
              <a:t>alcohol in citrate </a:t>
            </a:r>
            <a:r>
              <a:rPr lang="en-US" altLang="en-US" sz="2400" b="1" kern="1200" dirty="0">
                <a:solidFill>
                  <a:prstClr val="black"/>
                </a:solidFill>
                <a:latin typeface="Arial" charset="0"/>
                <a:cs typeface="+mn-cs"/>
              </a:rPr>
              <a:t>to</a:t>
            </a:r>
            <a:endParaRPr lang="en-US" dirty="0"/>
          </a:p>
        </p:txBody>
      </p:sp>
      <p:sp>
        <p:nvSpPr>
          <p:cNvPr id="3" name="Content Placeholder 2">
            <a:extLst>
              <a:ext uri="{FF2B5EF4-FFF2-40B4-BE49-F238E27FC236}">
                <a16:creationId xmlns:a16="http://schemas.microsoft.com/office/drawing/2014/main" id="{3615FE07-0D40-498D-A136-B79F06B0E9BB}"/>
              </a:ext>
            </a:extLst>
          </p:cNvPr>
          <p:cNvSpPr>
            <a:spLocks noGrp="1"/>
          </p:cNvSpPr>
          <p:nvPr>
            <p:ph sz="quarter" idx="14"/>
          </p:nvPr>
        </p:nvSpPr>
        <p:spPr>
          <a:xfrm>
            <a:off x="691440" y="3513245"/>
            <a:ext cx="641556" cy="533399"/>
          </a:xfrm>
        </p:spPr>
        <p:txBody>
          <a:bodyPr/>
          <a:lstStyle/>
          <a:p>
            <a:pPr marL="0" indent="0">
              <a:buNone/>
            </a:pPr>
            <a:r>
              <a:rPr lang="en-US" sz="2400" b="1" dirty="0"/>
              <a:t>the </a:t>
            </a:r>
          </a:p>
        </p:txBody>
      </p:sp>
      <p:graphicFrame>
        <p:nvGraphicFramePr>
          <p:cNvPr id="39" name="Object 38">
            <a:extLst>
              <a:ext uri="{FF2B5EF4-FFF2-40B4-BE49-F238E27FC236}">
                <a16:creationId xmlns:a16="http://schemas.microsoft.com/office/drawing/2014/main" id="{E880DF8D-C1A8-4772-985F-45E55ECAC399}"/>
              </a:ext>
            </a:extLst>
          </p:cNvPr>
          <p:cNvGraphicFramePr>
            <a:graphicFrameLocks noChangeAspect="1"/>
          </p:cNvGraphicFramePr>
          <p:nvPr>
            <p:extLst>
              <p:ext uri="{D42A27DB-BD31-4B8C-83A1-F6EECF244321}">
                <p14:modId xmlns:p14="http://schemas.microsoft.com/office/powerpoint/2010/main" val="1300738456"/>
              </p:ext>
            </p:extLst>
          </p:nvPr>
        </p:nvGraphicFramePr>
        <p:xfrm>
          <a:off x="1324896" y="3599613"/>
          <a:ext cx="304800" cy="266700"/>
        </p:xfrm>
        <a:graphic>
          <a:graphicData uri="http://schemas.openxmlformats.org/presentationml/2006/ole">
            <mc:AlternateContent xmlns:mc="http://schemas.openxmlformats.org/markup-compatibility/2006">
              <mc:Choice xmlns:v="urn:schemas-microsoft-com:vml" Requires="v">
                <p:oleObj spid="_x0000_s17497" name="Equation" r:id="rId6" imgW="304560" imgH="266400" progId="Equation.DSMT4">
                  <p:embed/>
                </p:oleObj>
              </mc:Choice>
              <mc:Fallback>
                <p:oleObj name="Equation" r:id="rId6" imgW="304560" imgH="266400" progId="Equation.DSMT4">
                  <p:embed/>
                  <p:pic>
                    <p:nvPicPr>
                      <p:cNvPr id="0" name=""/>
                      <p:cNvPicPr/>
                      <p:nvPr/>
                    </p:nvPicPr>
                    <p:blipFill>
                      <a:blip r:embed="rId7"/>
                      <a:stretch>
                        <a:fillRect/>
                      </a:stretch>
                    </p:blipFill>
                    <p:spPr>
                      <a:xfrm>
                        <a:off x="1324896" y="3599613"/>
                        <a:ext cx="304800" cy="266700"/>
                      </a:xfrm>
                      <a:prstGeom prst="rect">
                        <a:avLst/>
                      </a:prstGeom>
                    </p:spPr>
                  </p:pic>
                </p:oleObj>
              </mc:Fallback>
            </mc:AlternateContent>
          </a:graphicData>
        </a:graphic>
      </p:graphicFrame>
      <p:sp>
        <p:nvSpPr>
          <p:cNvPr id="41" name="Content Placeholder 40">
            <a:extLst>
              <a:ext uri="{FF2B5EF4-FFF2-40B4-BE49-F238E27FC236}">
                <a16:creationId xmlns:a16="http://schemas.microsoft.com/office/drawing/2014/main" id="{44E4B1BC-4441-4B1B-8B4D-984EA17C0E5A}"/>
              </a:ext>
            </a:extLst>
          </p:cNvPr>
          <p:cNvSpPr>
            <a:spLocks noGrp="1"/>
          </p:cNvSpPr>
          <p:nvPr>
            <p:ph sz="quarter" idx="34"/>
          </p:nvPr>
        </p:nvSpPr>
        <p:spPr>
          <a:xfrm>
            <a:off x="1623966" y="3499727"/>
            <a:ext cx="1772265" cy="457200"/>
          </a:xfrm>
        </p:spPr>
        <p:txBody>
          <a:bodyPr/>
          <a:lstStyle/>
          <a:p>
            <a:pPr marL="0" indent="0">
              <a:buNone/>
            </a:pPr>
            <a:r>
              <a:rPr lang="en-US" altLang="en-US" sz="2400" b="1" kern="1200" dirty="0">
                <a:solidFill>
                  <a:srgbClr val="3366FF"/>
                </a:solidFill>
                <a:latin typeface="Arial" charset="0"/>
                <a:cs typeface="+mn-cs"/>
              </a:rPr>
              <a:t>alcohol in</a:t>
            </a:r>
            <a:endParaRPr lang="en-US" dirty="0"/>
          </a:p>
        </p:txBody>
      </p:sp>
      <p:sp>
        <p:nvSpPr>
          <p:cNvPr id="71" name="Content Placeholder 70">
            <a:extLst>
              <a:ext uri="{FF2B5EF4-FFF2-40B4-BE49-F238E27FC236}">
                <a16:creationId xmlns:a16="http://schemas.microsoft.com/office/drawing/2014/main" id="{6B26F5AC-4E67-4527-9BA2-B4C0F79BE2E1}"/>
              </a:ext>
            </a:extLst>
          </p:cNvPr>
          <p:cNvSpPr>
            <a:spLocks noGrp="1"/>
          </p:cNvSpPr>
          <p:nvPr>
            <p:ph sz="quarter" idx="35"/>
          </p:nvPr>
        </p:nvSpPr>
        <p:spPr>
          <a:xfrm>
            <a:off x="708126" y="3896482"/>
            <a:ext cx="3863873" cy="934061"/>
          </a:xfrm>
        </p:spPr>
        <p:txBody>
          <a:bodyPr/>
          <a:lstStyle/>
          <a:p>
            <a:pPr marL="0" indent="0">
              <a:buNone/>
            </a:pPr>
            <a:r>
              <a:rPr lang="en-US" altLang="en-US" sz="2400" b="1" kern="1200" dirty="0">
                <a:solidFill>
                  <a:srgbClr val="3366FF"/>
                </a:solidFill>
                <a:latin typeface="Arial" charset="0"/>
                <a:cs typeface="+mn-cs"/>
              </a:rPr>
              <a:t>isocitrate</a:t>
            </a:r>
            <a:r>
              <a:rPr lang="en-US" altLang="en-US" sz="2400" b="1" kern="1200" dirty="0">
                <a:solidFill>
                  <a:prstClr val="black"/>
                </a:solidFill>
                <a:latin typeface="Arial" charset="0"/>
                <a:cs typeface="+mn-cs"/>
              </a:rPr>
              <a:t>; it is catalyzed by </a:t>
            </a:r>
            <a:r>
              <a:rPr lang="en-US" altLang="en-US" sz="2400" b="1" kern="1200" dirty="0">
                <a:solidFill>
                  <a:srgbClr val="3366FF"/>
                </a:solidFill>
                <a:latin typeface="Arial" charset="0"/>
                <a:cs typeface="+mn-cs"/>
              </a:rPr>
              <a:t>aconitase</a:t>
            </a:r>
            <a:r>
              <a:rPr lang="en-US" altLang="en-US" sz="2400" b="1" kern="1200" dirty="0">
                <a:solidFill>
                  <a:prstClr val="black"/>
                </a:solidFill>
                <a:latin typeface="Arial" charset="0"/>
                <a:cs typeface="+mn-cs"/>
              </a:rPr>
              <a:t>.</a:t>
            </a:r>
            <a:endParaRPr lang="en-US" dirty="0"/>
          </a:p>
        </p:txBody>
      </p:sp>
      <p:pic>
        <p:nvPicPr>
          <p:cNvPr id="41989" name="Picture 6" descr="In step [2], the 3° alcohol of citrate is isomerized to the 2° alcohol isocitrate using aconitase. "/>
          <p:cNvPicPr>
            <a:picLocks noChangeAspect="1" noChangeArrowheads="1"/>
          </p:cNvPicPr>
          <p:nvPr/>
        </p:nvPicPr>
        <p:blipFill>
          <a:blip r:embed="rId8">
            <a:extLst>
              <a:ext uri="{28A0092B-C50C-407E-A947-70E740481C1C}">
                <a14:useLocalDpi xmlns:a14="http://schemas.microsoft.com/office/drawing/2010/main" val="0"/>
              </a:ext>
            </a:extLst>
          </a:blip>
          <a:srcRect l="59306" t="9245" b="47771"/>
          <a:stretch>
            <a:fillRect/>
          </a:stretch>
        </p:blipFill>
        <p:spPr bwMode="auto">
          <a:xfrm>
            <a:off x="4953000" y="1930400"/>
            <a:ext cx="3460750"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274638"/>
            <a:ext cx="8229600" cy="820737"/>
          </a:xfrm>
        </p:spPr>
        <p:txBody>
          <a:bodyPr/>
          <a:lstStyle/>
          <a:p>
            <a:pPr eaLnBrk="1" hangingPunct="1"/>
            <a:r>
              <a:rPr lang="en-US" altLang="en-US" sz="3200" b="1" dirty="0"/>
              <a:t>23.5	The Citric Acid Cycle (7)</a:t>
            </a:r>
            <a:endParaRPr lang="en-US" altLang="en-US" dirty="0">
              <a:latin typeface="Calibri" pitchFamily="34" charset="0"/>
            </a:endParaRPr>
          </a:p>
        </p:txBody>
      </p:sp>
      <p:sp>
        <p:nvSpPr>
          <p:cNvPr id="9" name="Content Placeholder 2">
            <a:extLst>
              <a:ext uri="{FF2B5EF4-FFF2-40B4-BE49-F238E27FC236}">
                <a16:creationId xmlns:a16="http://schemas.microsoft.com/office/drawing/2014/main" id="{D1B22A11-A7EF-46DF-B8B8-10441CB64BB6}"/>
              </a:ext>
            </a:extLst>
          </p:cNvPr>
          <p:cNvSpPr>
            <a:spLocks noGrp="1"/>
          </p:cNvSpPr>
          <p:nvPr>
            <p:ph idx="1"/>
          </p:nvPr>
        </p:nvSpPr>
        <p:spPr>
          <a:xfrm>
            <a:off x="457200" y="831460"/>
            <a:ext cx="8229600" cy="495300"/>
          </a:xfrm>
        </p:spPr>
        <p:txBody>
          <a:bodyPr/>
          <a:lstStyle/>
          <a:p>
            <a:pPr marL="465138" lvl="0" indent="-465138" algn="ctr">
              <a:buFont typeface="+mj-lt"/>
              <a:buAutoNum type="alphaUcPeriod"/>
            </a:pPr>
            <a:r>
              <a:rPr lang="en-US" altLang="en-US" sz="2800" b="1" dirty="0">
                <a:solidFill>
                  <a:srgbClr val="000000"/>
                </a:solidFill>
              </a:rPr>
              <a:t>Specific Steps of the Citric Acid Cycle</a:t>
            </a:r>
            <a:endParaRPr lang="en-US" dirty="0"/>
          </a:p>
        </p:txBody>
      </p:sp>
      <p:sp>
        <p:nvSpPr>
          <p:cNvPr id="10" name="Content Placeholder 7">
            <a:extLst>
              <a:ext uri="{FF2B5EF4-FFF2-40B4-BE49-F238E27FC236}">
                <a16:creationId xmlns:a16="http://schemas.microsoft.com/office/drawing/2014/main" id="{58F65885-F5CD-4E1F-BF95-B4B637945514}"/>
              </a:ext>
            </a:extLst>
          </p:cNvPr>
          <p:cNvSpPr>
            <a:spLocks noGrp="1"/>
          </p:cNvSpPr>
          <p:nvPr>
            <p:ph sz="quarter" idx="13"/>
          </p:nvPr>
        </p:nvSpPr>
        <p:spPr>
          <a:xfrm>
            <a:off x="717030" y="1827810"/>
            <a:ext cx="4038600" cy="1571027"/>
          </a:xfrm>
        </p:spPr>
        <p:txBody>
          <a:bodyPr/>
          <a:lstStyle/>
          <a:p>
            <a:pPr marL="0" lvl="0" indent="0" defTabSz="457200" eaLnBrk="1" hangingPunct="1">
              <a:spcBef>
                <a:spcPct val="0"/>
              </a:spcBef>
              <a:buClr>
                <a:prstClr val="black"/>
              </a:buClr>
              <a:buNone/>
            </a:pPr>
            <a:r>
              <a:rPr lang="en-US" altLang="en-US" sz="2400" b="1" kern="1200" dirty="0">
                <a:solidFill>
                  <a:srgbClr val="007802"/>
                </a:solidFill>
                <a:latin typeface="Arial" charset="0"/>
                <a:cs typeface="+mn-cs"/>
              </a:rPr>
              <a:t>Step [3]</a:t>
            </a:r>
            <a:r>
              <a:rPr lang="en-US" altLang="en-US" sz="2400" b="1" kern="1200" dirty="0">
                <a:solidFill>
                  <a:srgbClr val="00C302"/>
                </a:solidFill>
                <a:latin typeface="Arial" charset="0"/>
                <a:cs typeface="+mn-cs"/>
              </a:rPr>
              <a:t> </a:t>
            </a:r>
            <a:r>
              <a:rPr lang="en-US" altLang="en-US" sz="2400" b="1" kern="1200" dirty="0">
                <a:solidFill>
                  <a:prstClr val="black"/>
                </a:solidFill>
                <a:latin typeface="Arial" charset="0"/>
                <a:cs typeface="+mn-cs"/>
              </a:rPr>
              <a:t>isocitrate </a:t>
            </a:r>
            <a:r>
              <a:rPr lang="en-US" altLang="en-US" sz="2400" b="1" kern="1200" dirty="0">
                <a:solidFill>
                  <a:srgbClr val="3366FF"/>
                </a:solidFill>
                <a:latin typeface="Arial" charset="0"/>
                <a:cs typeface="+mn-cs"/>
              </a:rPr>
              <a:t>loses </a:t>
            </a:r>
            <a:r>
              <a:rPr lang="en-US" altLang="en-US" sz="2400" b="1" i="0" kern="1200" dirty="0">
                <a:solidFill>
                  <a:srgbClr val="3366FF"/>
                </a:solidFill>
                <a:latin typeface="Arial" panose="020B0604020202020204" pitchFamily="34" charset="0"/>
                <a:cs typeface="Arial" panose="020B0604020202020204" pitchFamily="34" charset="0"/>
              </a:rPr>
              <a:t>CO</a:t>
            </a:r>
            <a:r>
              <a:rPr lang="en-US" altLang="en-US" sz="2400" b="1" i="0" kern="1200" baseline="-25000" dirty="0">
                <a:solidFill>
                  <a:srgbClr val="3366FF"/>
                </a:solidFill>
                <a:latin typeface="Arial" panose="020B0604020202020204" pitchFamily="34" charset="0"/>
                <a:cs typeface="Arial" panose="020B0604020202020204" pitchFamily="34" charset="0"/>
              </a:rPr>
              <a:t>2</a:t>
            </a:r>
            <a:r>
              <a:rPr lang="en-US" altLang="en-US" sz="2400" b="1" kern="1200" dirty="0">
                <a:solidFill>
                  <a:srgbClr val="3366FF"/>
                </a:solidFill>
                <a:latin typeface="Arial" charset="0"/>
                <a:cs typeface="+mn-cs"/>
              </a:rPr>
              <a:t> </a:t>
            </a:r>
            <a:r>
              <a:rPr lang="en-US" altLang="en-US" sz="2400" b="1" kern="1200" dirty="0">
                <a:solidFill>
                  <a:prstClr val="black"/>
                </a:solidFill>
                <a:latin typeface="Arial" charset="0"/>
                <a:cs typeface="+mn-cs"/>
              </a:rPr>
              <a:t>in a decarboxylation reaction catalyzed by </a:t>
            </a:r>
            <a:r>
              <a:rPr lang="en-US" altLang="en-US" sz="2400" b="1" kern="1200" dirty="0">
                <a:solidFill>
                  <a:srgbClr val="3366FF"/>
                </a:solidFill>
                <a:latin typeface="Arial" charset="0"/>
                <a:cs typeface="+mn-cs"/>
              </a:rPr>
              <a:t>isocitrate dehydrogenase</a:t>
            </a:r>
            <a:r>
              <a:rPr lang="en-US" altLang="en-US" sz="2400" b="1" kern="1200" dirty="0">
                <a:solidFill>
                  <a:prstClr val="black"/>
                </a:solidFill>
                <a:latin typeface="Arial" charset="0"/>
                <a:cs typeface="+mn-cs"/>
              </a:rPr>
              <a:t>.</a:t>
            </a:r>
          </a:p>
        </p:txBody>
      </p:sp>
      <p:sp>
        <p:nvSpPr>
          <p:cNvPr id="11" name="Content Placeholder 8">
            <a:extLst>
              <a:ext uri="{FF2B5EF4-FFF2-40B4-BE49-F238E27FC236}">
                <a16:creationId xmlns:a16="http://schemas.microsoft.com/office/drawing/2014/main" id="{E8BAAB8B-A807-487C-A4FD-22B11266D557}"/>
              </a:ext>
            </a:extLst>
          </p:cNvPr>
          <p:cNvSpPr>
            <a:spLocks noGrp="1"/>
          </p:cNvSpPr>
          <p:nvPr>
            <p:ph sz="quarter" idx="14"/>
          </p:nvPr>
        </p:nvSpPr>
        <p:spPr>
          <a:xfrm>
            <a:off x="717030" y="3883701"/>
            <a:ext cx="1645170" cy="457200"/>
          </a:xfrm>
        </p:spPr>
        <p:txBody>
          <a:bodyPr/>
          <a:lstStyle/>
          <a:p>
            <a:pPr marL="0" lvl="0" indent="0" defTabSz="457200" eaLnBrk="1" hangingPunct="1">
              <a:spcBef>
                <a:spcPct val="0"/>
              </a:spcBef>
              <a:buNone/>
            </a:pPr>
            <a:r>
              <a:rPr lang="en-US" altLang="en-US" sz="2400" b="1" kern="1200" dirty="0">
                <a:solidFill>
                  <a:prstClr val="black"/>
                </a:solidFill>
                <a:latin typeface="Arial" charset="0"/>
                <a:cs typeface="+mn-cs"/>
              </a:rPr>
              <a:t>Also, the </a:t>
            </a:r>
          </a:p>
        </p:txBody>
      </p:sp>
      <p:graphicFrame>
        <p:nvGraphicFramePr>
          <p:cNvPr id="42" name="Object 41">
            <a:extLst>
              <a:ext uri="{FF2B5EF4-FFF2-40B4-BE49-F238E27FC236}">
                <a16:creationId xmlns:a16="http://schemas.microsoft.com/office/drawing/2014/main" id="{0B3C9187-3522-40FF-9444-90CF39E202F5}"/>
              </a:ext>
            </a:extLst>
          </p:cNvPr>
          <p:cNvGraphicFramePr>
            <a:graphicFrameLocks noChangeAspect="1"/>
          </p:cNvGraphicFramePr>
          <p:nvPr>
            <p:extLst>
              <p:ext uri="{D42A27DB-BD31-4B8C-83A1-F6EECF244321}">
                <p14:modId xmlns:p14="http://schemas.microsoft.com/office/powerpoint/2010/main" val="3182871217"/>
              </p:ext>
            </p:extLst>
          </p:nvPr>
        </p:nvGraphicFramePr>
        <p:xfrm>
          <a:off x="2153042" y="3982023"/>
          <a:ext cx="304800" cy="266700"/>
        </p:xfrm>
        <a:graphic>
          <a:graphicData uri="http://schemas.openxmlformats.org/presentationml/2006/ole">
            <mc:AlternateContent xmlns:mc="http://schemas.openxmlformats.org/markup-compatibility/2006">
              <mc:Choice xmlns:v="urn:schemas-microsoft-com:vml" Requires="v">
                <p:oleObj spid="_x0000_s8411" name="Equation" r:id="rId4" imgW="304560" imgH="266400" progId="Equation.DSMT4">
                  <p:embed/>
                </p:oleObj>
              </mc:Choice>
              <mc:Fallback>
                <p:oleObj name="Equation" r:id="rId4" imgW="304560" imgH="266400" progId="Equation.DSMT4">
                  <p:embed/>
                  <p:pic>
                    <p:nvPicPr>
                      <p:cNvPr id="0" name=""/>
                      <p:cNvPicPr/>
                      <p:nvPr/>
                    </p:nvPicPr>
                    <p:blipFill>
                      <a:blip r:embed="rId5"/>
                      <a:stretch>
                        <a:fillRect/>
                      </a:stretch>
                    </p:blipFill>
                    <p:spPr>
                      <a:xfrm>
                        <a:off x="2153042" y="3982023"/>
                        <a:ext cx="304800" cy="2667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858DADB6-7D91-4820-AA6C-8C8F7382523D}"/>
              </a:ext>
            </a:extLst>
          </p:cNvPr>
          <p:cNvSpPr>
            <a:spLocks noGrp="1"/>
          </p:cNvSpPr>
          <p:nvPr>
            <p:ph sz="quarter" idx="34"/>
          </p:nvPr>
        </p:nvSpPr>
        <p:spPr>
          <a:xfrm>
            <a:off x="2453375" y="3873308"/>
            <a:ext cx="1645170" cy="457200"/>
          </a:xfrm>
        </p:spPr>
        <p:txBody>
          <a:bodyPr/>
          <a:lstStyle/>
          <a:p>
            <a:pPr marL="0" indent="0">
              <a:buNone/>
            </a:pPr>
            <a:r>
              <a:rPr lang="en-US" altLang="en-US" sz="2400" b="1" kern="1200" dirty="0">
                <a:solidFill>
                  <a:srgbClr val="3333FF"/>
                </a:solidFill>
                <a:latin typeface="Arial" charset="0"/>
                <a:cs typeface="+mn-cs"/>
              </a:rPr>
              <a:t>alcohol of</a:t>
            </a:r>
            <a:endParaRPr lang="en-US" dirty="0"/>
          </a:p>
        </p:txBody>
      </p:sp>
      <p:sp>
        <p:nvSpPr>
          <p:cNvPr id="8" name="Content Placeholder 7">
            <a:extLst>
              <a:ext uri="{FF2B5EF4-FFF2-40B4-BE49-F238E27FC236}">
                <a16:creationId xmlns:a16="http://schemas.microsoft.com/office/drawing/2014/main" id="{52478848-8181-4034-B78C-083C42B11A20}"/>
              </a:ext>
            </a:extLst>
          </p:cNvPr>
          <p:cNvSpPr>
            <a:spLocks noGrp="1"/>
          </p:cNvSpPr>
          <p:nvPr>
            <p:ph sz="quarter" idx="35"/>
          </p:nvPr>
        </p:nvSpPr>
        <p:spPr>
          <a:xfrm>
            <a:off x="715327" y="4248723"/>
            <a:ext cx="3720438" cy="457200"/>
          </a:xfrm>
        </p:spPr>
        <p:txBody>
          <a:bodyPr/>
          <a:lstStyle/>
          <a:p>
            <a:pPr marL="0" indent="0">
              <a:buNone/>
            </a:pPr>
            <a:r>
              <a:rPr lang="en-US" altLang="en-US" sz="2400" b="1" kern="1200" dirty="0">
                <a:solidFill>
                  <a:srgbClr val="3333FF"/>
                </a:solidFill>
                <a:latin typeface="Arial" charset="0"/>
                <a:cs typeface="+mn-cs"/>
              </a:rPr>
              <a:t>isocitrate </a:t>
            </a:r>
            <a:r>
              <a:rPr lang="en-US" altLang="en-US" sz="2400" b="1" kern="1200" dirty="0">
                <a:solidFill>
                  <a:prstClr val="black"/>
                </a:solidFill>
                <a:latin typeface="Arial" charset="0"/>
                <a:cs typeface="+mn-cs"/>
              </a:rPr>
              <a:t>is </a:t>
            </a:r>
            <a:r>
              <a:rPr lang="en-US" altLang="en-US" sz="2400" b="1" kern="1200" dirty="0">
                <a:solidFill>
                  <a:srgbClr val="3333FF"/>
                </a:solidFill>
                <a:latin typeface="Arial" charset="0"/>
                <a:cs typeface="+mn-cs"/>
              </a:rPr>
              <a:t>oxidized </a:t>
            </a:r>
            <a:r>
              <a:rPr lang="en-US" altLang="en-US" sz="2400" b="1" kern="1200" dirty="0">
                <a:solidFill>
                  <a:prstClr val="black"/>
                </a:solidFill>
                <a:latin typeface="Arial" charset="0"/>
                <a:cs typeface="+mn-cs"/>
              </a:rPr>
              <a:t>by the oxidizing agent</a:t>
            </a:r>
            <a:endParaRPr lang="en-US" dirty="0"/>
          </a:p>
        </p:txBody>
      </p:sp>
      <p:graphicFrame>
        <p:nvGraphicFramePr>
          <p:cNvPr id="6" name="Object 5">
            <a:extLst>
              <a:ext uri="{FF2B5EF4-FFF2-40B4-BE49-F238E27FC236}">
                <a16:creationId xmlns:a16="http://schemas.microsoft.com/office/drawing/2014/main" id="{90C3A604-4E87-4D10-910C-2412AE00880B}"/>
              </a:ext>
            </a:extLst>
          </p:cNvPr>
          <p:cNvGraphicFramePr>
            <a:graphicFrameLocks noChangeAspect="1"/>
          </p:cNvGraphicFramePr>
          <p:nvPr>
            <p:extLst>
              <p:ext uri="{D42A27DB-BD31-4B8C-83A1-F6EECF244321}">
                <p14:modId xmlns:p14="http://schemas.microsoft.com/office/powerpoint/2010/main" val="474702044"/>
              </p:ext>
            </p:extLst>
          </p:nvPr>
        </p:nvGraphicFramePr>
        <p:xfrm>
          <a:off x="3622965" y="4658590"/>
          <a:ext cx="812800" cy="342900"/>
        </p:xfrm>
        <a:graphic>
          <a:graphicData uri="http://schemas.openxmlformats.org/presentationml/2006/ole">
            <mc:AlternateContent xmlns:mc="http://schemas.openxmlformats.org/markup-compatibility/2006">
              <mc:Choice xmlns:v="urn:schemas-microsoft-com:vml" Requires="v">
                <p:oleObj spid="_x0000_s8412" name="Equation" r:id="rId6" imgW="812520" imgH="342720" progId="Equation.DSMT4">
                  <p:embed/>
                </p:oleObj>
              </mc:Choice>
              <mc:Fallback>
                <p:oleObj name="Equation" r:id="rId6" imgW="812520" imgH="342720" progId="Equation.DSMT4">
                  <p:embed/>
                  <p:pic>
                    <p:nvPicPr>
                      <p:cNvPr id="0" name=""/>
                      <p:cNvPicPr/>
                      <p:nvPr/>
                    </p:nvPicPr>
                    <p:blipFill>
                      <a:blip r:embed="rId7"/>
                      <a:stretch>
                        <a:fillRect/>
                      </a:stretch>
                    </p:blipFill>
                    <p:spPr>
                      <a:xfrm>
                        <a:off x="3622965" y="4658590"/>
                        <a:ext cx="812800" cy="3429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F22BF399-3105-4476-96EB-F4C10526BD8D}"/>
              </a:ext>
            </a:extLst>
          </p:cNvPr>
          <p:cNvSpPr>
            <a:spLocks noGrp="1"/>
          </p:cNvSpPr>
          <p:nvPr>
            <p:ph sz="quarter" idx="17"/>
          </p:nvPr>
        </p:nvSpPr>
        <p:spPr>
          <a:xfrm>
            <a:off x="727365" y="4997064"/>
            <a:ext cx="2895600" cy="381000"/>
          </a:xfrm>
        </p:spPr>
        <p:txBody>
          <a:bodyPr/>
          <a:lstStyle/>
          <a:p>
            <a:pPr marL="0" indent="0">
              <a:buNone/>
            </a:pPr>
            <a:r>
              <a:rPr lang="en-US" altLang="en-US" sz="2400" b="1" kern="1200" dirty="0">
                <a:solidFill>
                  <a:prstClr val="black"/>
                </a:solidFill>
                <a:latin typeface="Arial" charset="0"/>
                <a:cs typeface="+mn-cs"/>
              </a:rPr>
              <a:t>to form </a:t>
            </a:r>
            <a:r>
              <a:rPr lang="en-US" altLang="en-US" sz="2400" b="1" kern="1200" dirty="0">
                <a:solidFill>
                  <a:srgbClr val="3333FF"/>
                </a:solidFill>
                <a:latin typeface="Arial" charset="0"/>
                <a:cs typeface="+mn-cs"/>
              </a:rPr>
              <a:t>the ketone </a:t>
            </a:r>
            <a:endParaRPr lang="en-US" dirty="0"/>
          </a:p>
        </p:txBody>
      </p:sp>
      <p:graphicFrame>
        <p:nvGraphicFramePr>
          <p:cNvPr id="24" name="Object 23">
            <a:extLst>
              <a:ext uri="{FF2B5EF4-FFF2-40B4-BE49-F238E27FC236}">
                <a16:creationId xmlns:a16="http://schemas.microsoft.com/office/drawing/2014/main" id="{711AD963-A7E9-49FB-A913-0BCC31AB7EE0}"/>
              </a:ext>
            </a:extLst>
          </p:cNvPr>
          <p:cNvGraphicFramePr>
            <a:graphicFrameLocks noChangeAspect="1"/>
          </p:cNvGraphicFramePr>
          <p:nvPr>
            <p:extLst>
              <p:ext uri="{D42A27DB-BD31-4B8C-83A1-F6EECF244321}">
                <p14:modId xmlns:p14="http://schemas.microsoft.com/office/powerpoint/2010/main" val="3179956891"/>
              </p:ext>
            </p:extLst>
          </p:nvPr>
        </p:nvGraphicFramePr>
        <p:xfrm>
          <a:off x="795338" y="5448300"/>
          <a:ext cx="2146300" cy="342900"/>
        </p:xfrm>
        <a:graphic>
          <a:graphicData uri="http://schemas.openxmlformats.org/presentationml/2006/ole">
            <mc:AlternateContent xmlns:mc="http://schemas.openxmlformats.org/markup-compatibility/2006">
              <mc:Choice xmlns:v="urn:schemas-microsoft-com:vml" Requires="v">
                <p:oleObj spid="_x0000_s8413" name="Equation" r:id="rId8" imgW="2145960" imgH="342720" progId="Equation.DSMT4">
                  <p:embed/>
                </p:oleObj>
              </mc:Choice>
              <mc:Fallback>
                <p:oleObj name="Equation" r:id="rId8" imgW="2145960" imgH="342720" progId="Equation.DSMT4">
                  <p:embed/>
                  <p:pic>
                    <p:nvPicPr>
                      <p:cNvPr id="0" name=""/>
                      <p:cNvPicPr/>
                      <p:nvPr/>
                    </p:nvPicPr>
                    <p:blipFill>
                      <a:blip r:embed="rId9"/>
                      <a:stretch>
                        <a:fillRect/>
                      </a:stretch>
                    </p:blipFill>
                    <p:spPr>
                      <a:xfrm>
                        <a:off x="795338" y="5448300"/>
                        <a:ext cx="2146300" cy="342900"/>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AA81D460-E55C-4B3B-BE64-0051EA8F2B74}"/>
              </a:ext>
            </a:extLst>
          </p:cNvPr>
          <p:cNvSpPr>
            <a:spLocks noGrp="1"/>
          </p:cNvSpPr>
          <p:nvPr>
            <p:ph sz="quarter" idx="16"/>
          </p:nvPr>
        </p:nvSpPr>
        <p:spPr>
          <a:xfrm>
            <a:off x="2928258" y="5358718"/>
            <a:ext cx="838200" cy="350837"/>
          </a:xfrm>
        </p:spPr>
        <p:txBody>
          <a:bodyPr/>
          <a:lstStyle/>
          <a:p>
            <a:pPr marL="0" indent="0">
              <a:buNone/>
            </a:pPr>
            <a:r>
              <a:rPr lang="en-US" altLang="en-US" sz="2400" b="1" kern="1200" dirty="0">
                <a:solidFill>
                  <a:prstClr val="black"/>
                </a:solidFill>
                <a:latin typeface="Arial" charset="0"/>
                <a:cs typeface="+mn-cs"/>
              </a:rPr>
              <a:t>and</a:t>
            </a:r>
            <a:endParaRPr lang="en-US" dirty="0"/>
          </a:p>
        </p:txBody>
      </p:sp>
      <p:sp>
        <p:nvSpPr>
          <p:cNvPr id="26" name="Text Placeholder 12">
            <a:extLst>
              <a:ext uri="{FF2B5EF4-FFF2-40B4-BE49-F238E27FC236}">
                <a16:creationId xmlns:a16="http://schemas.microsoft.com/office/drawing/2014/main" id="{5F0EAF96-BCCF-4AD4-A8BB-F96E6B004ED5}"/>
              </a:ext>
            </a:extLst>
          </p:cNvPr>
          <p:cNvSpPr>
            <a:spLocks noGrp="1"/>
          </p:cNvSpPr>
          <p:nvPr>
            <p:ph type="body" sz="quarter" idx="18"/>
          </p:nvPr>
        </p:nvSpPr>
        <p:spPr>
          <a:xfrm>
            <a:off x="729704" y="5714280"/>
            <a:ext cx="1219200" cy="411162"/>
          </a:xfrm>
        </p:spPr>
        <p:txBody>
          <a:bodyPr/>
          <a:lstStyle/>
          <a:p>
            <a:pPr marL="0" lvl="0" indent="0">
              <a:buNone/>
            </a:pPr>
            <a:r>
              <a:rPr lang="en-US" altLang="en-US" sz="2400" b="1" kern="1200" dirty="0">
                <a:solidFill>
                  <a:srgbClr val="3333FF"/>
                </a:solidFill>
                <a:latin typeface="Arial" charset="0"/>
                <a:cs typeface="+mn-cs"/>
              </a:rPr>
              <a:t>NADH</a:t>
            </a:r>
            <a:r>
              <a:rPr lang="en-US" altLang="en-US" sz="2400" b="1" kern="1200" dirty="0">
                <a:solidFill>
                  <a:prstClr val="black"/>
                </a:solidFill>
                <a:latin typeface="Arial" charset="0"/>
                <a:cs typeface="+mn-cs"/>
              </a:rPr>
              <a:t>.</a:t>
            </a:r>
            <a:endParaRPr lang="en-US" dirty="0"/>
          </a:p>
        </p:txBody>
      </p:sp>
      <p:pic>
        <p:nvPicPr>
          <p:cNvPr id="12" name="Picture 11" descr="Loss of two carbon atoms begins in step [3], by decarboxylation of isocitrate using isocitrate dehy- drogenase. The oxidizing agent NAD+ also converts the 2° alcohol to a ketone to form α-ketoglutarate, which now contains one fewer carbon atom. This reaction forms NADH and H+.">
            <a:extLst>
              <a:ext uri="{FF2B5EF4-FFF2-40B4-BE49-F238E27FC236}">
                <a16:creationId xmlns:a16="http://schemas.microsoft.com/office/drawing/2014/main" id="{91AD5853-1BEB-4C56-8631-E02DA22639AC}"/>
              </a:ext>
            </a:extLst>
          </p:cNvPr>
          <p:cNvPicPr>
            <a:picLocks noChangeAspect="1"/>
          </p:cNvPicPr>
          <p:nvPr/>
        </p:nvPicPr>
        <p:blipFill rotWithShape="1">
          <a:blip r:embed="rId10"/>
          <a:srcRect l="62158" t="20671" r="9167" b="4236"/>
          <a:stretch/>
        </p:blipFill>
        <p:spPr>
          <a:xfrm>
            <a:off x="5683770" y="1417638"/>
            <a:ext cx="2622030" cy="514985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451981"/>
            <a:ext cx="8229600" cy="459700"/>
          </a:xfrm>
        </p:spPr>
        <p:txBody>
          <a:bodyPr/>
          <a:lstStyle/>
          <a:p>
            <a:pPr eaLnBrk="1" hangingPunct="1"/>
            <a:r>
              <a:rPr lang="en-US" altLang="en-US" sz="3200" b="1" dirty="0"/>
              <a:t>23.5	The Citric Acid Cycle (8)</a:t>
            </a:r>
            <a:endParaRPr lang="en-US" altLang="en-US" dirty="0">
              <a:latin typeface="Calibri" pitchFamily="34" charset="0"/>
            </a:endParaRPr>
          </a:p>
        </p:txBody>
      </p:sp>
      <p:sp>
        <p:nvSpPr>
          <p:cNvPr id="8" name="Content Placeholder 2">
            <a:extLst>
              <a:ext uri="{FF2B5EF4-FFF2-40B4-BE49-F238E27FC236}">
                <a16:creationId xmlns:a16="http://schemas.microsoft.com/office/drawing/2014/main" id="{B6457CD8-5973-485F-9CC0-A296A159DA77}"/>
              </a:ext>
            </a:extLst>
          </p:cNvPr>
          <p:cNvSpPr>
            <a:spLocks noGrp="1"/>
          </p:cNvSpPr>
          <p:nvPr>
            <p:ph idx="1"/>
          </p:nvPr>
        </p:nvSpPr>
        <p:spPr>
          <a:xfrm>
            <a:off x="541903" y="823521"/>
            <a:ext cx="8000233" cy="617538"/>
          </a:xfrm>
        </p:spPr>
        <p:txBody>
          <a:bodyPr/>
          <a:lstStyle/>
          <a:p>
            <a:pPr marL="457200" lvl="0" indent="-457200" algn="ctr">
              <a:buFont typeface="+mj-lt"/>
              <a:buAutoNum type="alphaUcPeriod"/>
            </a:pPr>
            <a:r>
              <a:rPr lang="en-US" altLang="en-US" sz="2800" b="1" dirty="0">
                <a:solidFill>
                  <a:srgbClr val="000000"/>
                </a:solidFill>
              </a:rPr>
              <a:t>Specific Steps of the Citric Acid Cycle</a:t>
            </a:r>
            <a:endParaRPr lang="en-US" dirty="0"/>
          </a:p>
        </p:txBody>
      </p:sp>
      <p:sp>
        <p:nvSpPr>
          <p:cNvPr id="9" name="Content Placeholder 7">
            <a:extLst>
              <a:ext uri="{FF2B5EF4-FFF2-40B4-BE49-F238E27FC236}">
                <a16:creationId xmlns:a16="http://schemas.microsoft.com/office/drawing/2014/main" id="{A1FBDE07-E4A2-4F0A-801F-3B667783BA2D}"/>
              </a:ext>
            </a:extLst>
          </p:cNvPr>
          <p:cNvSpPr>
            <a:spLocks noGrp="1"/>
          </p:cNvSpPr>
          <p:nvPr>
            <p:ph sz="quarter" idx="13"/>
          </p:nvPr>
        </p:nvSpPr>
        <p:spPr>
          <a:xfrm>
            <a:off x="991850" y="1447098"/>
            <a:ext cx="7162800" cy="730746"/>
          </a:xfrm>
        </p:spPr>
        <p:txBody>
          <a:bodyPr/>
          <a:lstStyle/>
          <a:p>
            <a:pPr marL="0" lvl="0" indent="0" defTabSz="457200" eaLnBrk="1" hangingPunct="1">
              <a:spcBef>
                <a:spcPct val="0"/>
              </a:spcBef>
              <a:buClr>
                <a:prstClr val="black"/>
              </a:buClr>
              <a:buNone/>
            </a:pPr>
            <a:r>
              <a:rPr lang="en-US" altLang="en-US" sz="2400" b="1" kern="1200" dirty="0">
                <a:solidFill>
                  <a:srgbClr val="007802"/>
                </a:solidFill>
                <a:latin typeface="Arial" charset="0"/>
                <a:cs typeface="+mn-cs"/>
              </a:rPr>
              <a:t>Step [4]</a:t>
            </a:r>
            <a:r>
              <a:rPr lang="en-US" altLang="en-US" sz="2400" b="1" kern="1200" dirty="0">
                <a:solidFill>
                  <a:srgbClr val="00C302"/>
                </a:solidFill>
                <a:latin typeface="Arial" charset="0"/>
                <a:cs typeface="+mn-cs"/>
              </a:rPr>
              <a:t> </a:t>
            </a:r>
            <a:r>
              <a:rPr lang="en-US" altLang="en-US" sz="2400" b="1" kern="1200" dirty="0">
                <a:solidFill>
                  <a:prstClr val="black"/>
                </a:solidFill>
                <a:latin typeface="Arial" charset="0"/>
                <a:cs typeface="+mn-cs"/>
              </a:rPr>
              <a:t>releases another </a:t>
            </a:r>
            <a:r>
              <a:rPr lang="en-US" altLang="en-US" sz="2400" b="1" kern="1200" dirty="0">
                <a:solidFill>
                  <a:srgbClr val="3366FF"/>
                </a:solidFill>
                <a:latin typeface="Arial" charset="0"/>
                <a:cs typeface="+mn-cs"/>
              </a:rPr>
              <a:t>CO</a:t>
            </a:r>
            <a:r>
              <a:rPr lang="en-US" altLang="en-US" sz="2400" b="1" kern="1200" baseline="-25000" dirty="0">
                <a:solidFill>
                  <a:srgbClr val="3366FF"/>
                </a:solidFill>
                <a:latin typeface="Arial" charset="0"/>
                <a:cs typeface="+mn-cs"/>
              </a:rPr>
              <a:t>2</a:t>
            </a:r>
            <a:r>
              <a:rPr lang="en-US" altLang="en-US" sz="2400" b="1" kern="1200" dirty="0">
                <a:solidFill>
                  <a:prstClr val="black"/>
                </a:solidFill>
                <a:latin typeface="Arial" charset="0"/>
                <a:cs typeface="+mn-cs"/>
              </a:rPr>
              <a:t> with the </a:t>
            </a:r>
            <a:r>
              <a:rPr lang="en-US" altLang="en-US" sz="2400" b="1" kern="1200" dirty="0">
                <a:solidFill>
                  <a:srgbClr val="3366FF"/>
                </a:solidFill>
                <a:latin typeface="Arial" charset="0"/>
                <a:cs typeface="+mn-cs"/>
              </a:rPr>
              <a:t>oxidation</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of </a:t>
            </a:r>
          </a:p>
        </p:txBody>
      </p:sp>
      <p:graphicFrame>
        <p:nvGraphicFramePr>
          <p:cNvPr id="2" name="Object 1">
            <a:extLst>
              <a:ext uri="{FF2B5EF4-FFF2-40B4-BE49-F238E27FC236}">
                <a16:creationId xmlns:a16="http://schemas.microsoft.com/office/drawing/2014/main" id="{A37F9A18-DCFD-479F-8AA9-D0FBA0F90103}"/>
              </a:ext>
            </a:extLst>
          </p:cNvPr>
          <p:cNvGraphicFramePr>
            <a:graphicFrameLocks noChangeAspect="1"/>
          </p:cNvGraphicFramePr>
          <p:nvPr>
            <p:extLst>
              <p:ext uri="{D42A27DB-BD31-4B8C-83A1-F6EECF244321}">
                <p14:modId xmlns:p14="http://schemas.microsoft.com/office/powerpoint/2010/main" val="4100263346"/>
              </p:ext>
            </p:extLst>
          </p:nvPr>
        </p:nvGraphicFramePr>
        <p:xfrm>
          <a:off x="1483772" y="1900826"/>
          <a:ext cx="2167763" cy="346329"/>
        </p:xfrm>
        <a:graphic>
          <a:graphicData uri="http://schemas.openxmlformats.org/presentationml/2006/ole">
            <mc:AlternateContent xmlns:mc="http://schemas.openxmlformats.org/markup-compatibility/2006">
              <mc:Choice xmlns:v="urn:schemas-microsoft-com:vml" Requires="v">
                <p:oleObj spid="_x0000_s9485" name="Equation" r:id="rId4" imgW="2145960" imgH="342720" progId="Equation.DSMT4">
                  <p:embed/>
                </p:oleObj>
              </mc:Choice>
              <mc:Fallback>
                <p:oleObj name="Equation" r:id="rId4" imgW="2145960" imgH="342720" progId="Equation.DSMT4">
                  <p:embed/>
                  <p:pic>
                    <p:nvPicPr>
                      <p:cNvPr id="0" name=""/>
                      <p:cNvPicPr/>
                      <p:nvPr/>
                    </p:nvPicPr>
                    <p:blipFill>
                      <a:blip r:embed="rId5"/>
                      <a:stretch>
                        <a:fillRect/>
                      </a:stretch>
                    </p:blipFill>
                    <p:spPr>
                      <a:xfrm>
                        <a:off x="1483772" y="1900826"/>
                        <a:ext cx="2167763" cy="346329"/>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2419567B-5B35-4473-BD5E-1DF5F372D1BF}"/>
              </a:ext>
            </a:extLst>
          </p:cNvPr>
          <p:cNvSpPr>
            <a:spLocks noGrp="1"/>
          </p:cNvSpPr>
          <p:nvPr>
            <p:ph sz="quarter" idx="16"/>
          </p:nvPr>
        </p:nvSpPr>
        <p:spPr>
          <a:xfrm>
            <a:off x="3666807" y="1814052"/>
            <a:ext cx="676593" cy="381000"/>
          </a:xfrm>
        </p:spPr>
        <p:txBody>
          <a:bodyPr/>
          <a:lstStyle/>
          <a:p>
            <a:pPr marL="0" indent="0">
              <a:buNone/>
            </a:pPr>
            <a:r>
              <a:rPr lang="en-US" altLang="en-US" sz="2400" b="1" kern="1200" dirty="0">
                <a:solidFill>
                  <a:prstClr val="black"/>
                </a:solidFill>
                <a:latin typeface="Arial" charset="0"/>
                <a:cs typeface="+mn-cs"/>
              </a:rPr>
              <a:t>by </a:t>
            </a:r>
            <a:endParaRPr lang="en-US" dirty="0"/>
          </a:p>
        </p:txBody>
      </p:sp>
      <p:graphicFrame>
        <p:nvGraphicFramePr>
          <p:cNvPr id="7" name="Object 6">
            <a:extLst>
              <a:ext uri="{FF2B5EF4-FFF2-40B4-BE49-F238E27FC236}">
                <a16:creationId xmlns:a16="http://schemas.microsoft.com/office/drawing/2014/main" id="{CFB40F63-5115-496B-930D-F7017DA35CEA}"/>
              </a:ext>
            </a:extLst>
          </p:cNvPr>
          <p:cNvGraphicFramePr>
            <a:graphicFrameLocks noChangeAspect="1"/>
          </p:cNvGraphicFramePr>
          <p:nvPr>
            <p:extLst>
              <p:ext uri="{D42A27DB-BD31-4B8C-83A1-F6EECF244321}">
                <p14:modId xmlns:p14="http://schemas.microsoft.com/office/powerpoint/2010/main" val="3078117397"/>
              </p:ext>
            </p:extLst>
          </p:nvPr>
        </p:nvGraphicFramePr>
        <p:xfrm>
          <a:off x="4172156" y="1849692"/>
          <a:ext cx="812800" cy="342900"/>
        </p:xfrm>
        <a:graphic>
          <a:graphicData uri="http://schemas.openxmlformats.org/presentationml/2006/ole">
            <mc:AlternateContent xmlns:mc="http://schemas.openxmlformats.org/markup-compatibility/2006">
              <mc:Choice xmlns:v="urn:schemas-microsoft-com:vml" Requires="v">
                <p:oleObj spid="_x0000_s9486" name="Equation" r:id="rId6" imgW="812520" imgH="342720" progId="Equation.DSMT4">
                  <p:embed/>
                </p:oleObj>
              </mc:Choice>
              <mc:Fallback>
                <p:oleObj name="Equation" r:id="rId6" imgW="812520" imgH="342720" progId="Equation.DSMT4">
                  <p:embed/>
                  <p:pic>
                    <p:nvPicPr>
                      <p:cNvPr id="0" name=""/>
                      <p:cNvPicPr/>
                      <p:nvPr/>
                    </p:nvPicPr>
                    <p:blipFill>
                      <a:blip r:embed="rId7"/>
                      <a:stretch>
                        <a:fillRect/>
                      </a:stretch>
                    </p:blipFill>
                    <p:spPr>
                      <a:xfrm>
                        <a:off x="4172156" y="1849692"/>
                        <a:ext cx="812800" cy="3429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7D132A6B-27A9-4DD0-BD2C-12A4E7B6D6F0}"/>
              </a:ext>
            </a:extLst>
          </p:cNvPr>
          <p:cNvSpPr>
            <a:spLocks noGrp="1"/>
          </p:cNvSpPr>
          <p:nvPr>
            <p:ph sz="quarter" idx="17"/>
          </p:nvPr>
        </p:nvSpPr>
        <p:spPr>
          <a:xfrm>
            <a:off x="4984956" y="1815279"/>
            <a:ext cx="2802603" cy="440140"/>
          </a:xfrm>
        </p:spPr>
        <p:txBody>
          <a:bodyPr/>
          <a:lstStyle/>
          <a:p>
            <a:pPr marL="0" indent="0">
              <a:buNone/>
            </a:pPr>
            <a:r>
              <a:rPr lang="en-US" altLang="en-US" sz="2400" b="1" kern="1200" dirty="0">
                <a:solidFill>
                  <a:prstClr val="black"/>
                </a:solidFill>
                <a:latin typeface="Arial" charset="0"/>
                <a:cs typeface="+mn-cs"/>
              </a:rPr>
              <a:t>in the presence of</a:t>
            </a:r>
            <a:endParaRPr lang="en-US" dirty="0"/>
          </a:p>
        </p:txBody>
      </p:sp>
      <p:sp>
        <p:nvSpPr>
          <p:cNvPr id="26" name="Text Placeholder 12">
            <a:extLst>
              <a:ext uri="{FF2B5EF4-FFF2-40B4-BE49-F238E27FC236}">
                <a16:creationId xmlns:a16="http://schemas.microsoft.com/office/drawing/2014/main" id="{76CAFE57-018F-4B8E-B210-E2ED0441A48A}"/>
              </a:ext>
            </a:extLst>
          </p:cNvPr>
          <p:cNvSpPr>
            <a:spLocks noGrp="1"/>
          </p:cNvSpPr>
          <p:nvPr>
            <p:ph type="body" sz="quarter" idx="18"/>
          </p:nvPr>
        </p:nvSpPr>
        <p:spPr>
          <a:xfrm>
            <a:off x="1000594" y="2177844"/>
            <a:ext cx="7541542" cy="411162"/>
          </a:xfrm>
        </p:spPr>
        <p:txBody>
          <a:bodyPr/>
          <a:lstStyle/>
          <a:p>
            <a:pPr marL="0" lvl="0" indent="0">
              <a:buNone/>
            </a:pPr>
            <a:r>
              <a:rPr lang="en-US" altLang="en-US" sz="2400" b="1" kern="1200" dirty="0">
                <a:solidFill>
                  <a:srgbClr val="3366FF"/>
                </a:solidFill>
                <a:latin typeface="Arial" charset="0"/>
                <a:cs typeface="+mn-cs"/>
              </a:rPr>
              <a:t>coenzyme A</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to form </a:t>
            </a:r>
            <a:r>
              <a:rPr lang="en-US" altLang="en-US" sz="2400" b="1" kern="1200" dirty="0">
                <a:solidFill>
                  <a:srgbClr val="3366FF"/>
                </a:solidFill>
                <a:latin typeface="Arial" charset="0"/>
                <a:cs typeface="+mn-cs"/>
              </a:rPr>
              <a:t>succinyl CoA </a:t>
            </a:r>
            <a:r>
              <a:rPr lang="en-US" altLang="en-US" sz="2400" b="1" kern="1200" dirty="0">
                <a:solidFill>
                  <a:prstClr val="black"/>
                </a:solidFill>
                <a:latin typeface="Arial" charset="0"/>
                <a:cs typeface="+mn-cs"/>
              </a:rPr>
              <a:t>and </a:t>
            </a:r>
            <a:r>
              <a:rPr lang="en-US" altLang="en-US" sz="2400" b="1" kern="1200" dirty="0">
                <a:solidFill>
                  <a:srgbClr val="3366FF"/>
                </a:solidFill>
                <a:latin typeface="Arial" charset="0"/>
                <a:cs typeface="+mn-cs"/>
              </a:rPr>
              <a:t>NADH</a:t>
            </a:r>
            <a:r>
              <a:rPr lang="en-US" altLang="en-US" sz="2400" b="1" kern="1200" dirty="0">
                <a:latin typeface="Arial" charset="0"/>
                <a:cs typeface="+mn-cs"/>
              </a:rPr>
              <a:t>.</a:t>
            </a:r>
            <a:endParaRPr lang="en-US" dirty="0"/>
          </a:p>
        </p:txBody>
      </p:sp>
      <p:sp>
        <p:nvSpPr>
          <p:cNvPr id="11" name="Content Placeholder 8">
            <a:extLst>
              <a:ext uri="{FF2B5EF4-FFF2-40B4-BE49-F238E27FC236}">
                <a16:creationId xmlns:a16="http://schemas.microsoft.com/office/drawing/2014/main" id="{88A2ECB1-87F2-4291-94A9-16696BF1EAD1}"/>
              </a:ext>
            </a:extLst>
          </p:cNvPr>
          <p:cNvSpPr>
            <a:spLocks noGrp="1"/>
          </p:cNvSpPr>
          <p:nvPr>
            <p:ph sz="quarter" idx="14"/>
          </p:nvPr>
        </p:nvSpPr>
        <p:spPr>
          <a:xfrm>
            <a:off x="1000594" y="3488140"/>
            <a:ext cx="3342806" cy="748730"/>
          </a:xfrm>
        </p:spPr>
        <p:txBody>
          <a:bodyPr/>
          <a:lstStyle/>
          <a:p>
            <a:pPr marL="0" lvl="0" indent="0" defTabSz="457200" eaLnBrk="1" hangingPunct="1">
              <a:spcBef>
                <a:spcPct val="0"/>
              </a:spcBef>
              <a:buNone/>
            </a:pPr>
            <a:r>
              <a:rPr lang="en-US" altLang="en-US" sz="2400" b="1" kern="1200" dirty="0">
                <a:solidFill>
                  <a:prstClr val="black"/>
                </a:solidFill>
                <a:latin typeface="Arial" charset="0"/>
                <a:cs typeface="+mn-cs"/>
              </a:rPr>
              <a:t>This step is catalyzed by </a:t>
            </a:r>
          </a:p>
        </p:txBody>
      </p:sp>
      <p:graphicFrame>
        <p:nvGraphicFramePr>
          <p:cNvPr id="25" name="Object 24">
            <a:extLst>
              <a:ext uri="{FF2B5EF4-FFF2-40B4-BE49-F238E27FC236}">
                <a16:creationId xmlns:a16="http://schemas.microsoft.com/office/drawing/2014/main" id="{F4F4FADB-41DB-4AF3-AEA9-5F2382FB66B8}"/>
              </a:ext>
            </a:extLst>
          </p:cNvPr>
          <p:cNvGraphicFramePr>
            <a:graphicFrameLocks noChangeAspect="1"/>
          </p:cNvGraphicFramePr>
          <p:nvPr>
            <p:extLst>
              <p:ext uri="{D42A27DB-BD31-4B8C-83A1-F6EECF244321}">
                <p14:modId xmlns:p14="http://schemas.microsoft.com/office/powerpoint/2010/main" val="636262082"/>
              </p:ext>
            </p:extLst>
          </p:nvPr>
        </p:nvGraphicFramePr>
        <p:xfrm>
          <a:off x="1522413" y="3946525"/>
          <a:ext cx="2146300" cy="342900"/>
        </p:xfrm>
        <a:graphic>
          <a:graphicData uri="http://schemas.openxmlformats.org/presentationml/2006/ole">
            <mc:AlternateContent xmlns:mc="http://schemas.openxmlformats.org/markup-compatibility/2006">
              <mc:Choice xmlns:v="urn:schemas-microsoft-com:vml" Requires="v">
                <p:oleObj spid="_x0000_s9487" name="Equation" r:id="rId8" imgW="2145960" imgH="342720" progId="Equation.DSMT4">
                  <p:embed/>
                </p:oleObj>
              </mc:Choice>
              <mc:Fallback>
                <p:oleObj name="Equation" r:id="rId8" imgW="2145960" imgH="342720" progId="Equation.DSMT4">
                  <p:embed/>
                  <p:pic>
                    <p:nvPicPr>
                      <p:cNvPr id="0" name=""/>
                      <p:cNvPicPr/>
                      <p:nvPr/>
                    </p:nvPicPr>
                    <p:blipFill>
                      <a:blip r:embed="rId9"/>
                      <a:stretch>
                        <a:fillRect/>
                      </a:stretch>
                    </p:blipFill>
                    <p:spPr>
                      <a:xfrm>
                        <a:off x="1522413" y="3946525"/>
                        <a:ext cx="2146300" cy="342900"/>
                      </a:xfrm>
                      <a:prstGeom prst="rect">
                        <a:avLst/>
                      </a:prstGeom>
                    </p:spPr>
                  </p:pic>
                </p:oleObj>
              </mc:Fallback>
            </mc:AlternateContent>
          </a:graphicData>
        </a:graphic>
      </p:graphicFrame>
      <p:sp>
        <p:nvSpPr>
          <p:cNvPr id="29" name="Text Placeholder 20">
            <a:extLst>
              <a:ext uri="{FF2B5EF4-FFF2-40B4-BE49-F238E27FC236}">
                <a16:creationId xmlns:a16="http://schemas.microsoft.com/office/drawing/2014/main" id="{8726B97C-3CB9-4C58-8B66-667FF41356A7}"/>
              </a:ext>
            </a:extLst>
          </p:cNvPr>
          <p:cNvSpPr>
            <a:spLocks noGrp="1"/>
          </p:cNvSpPr>
          <p:nvPr>
            <p:ph type="body" sz="quarter" idx="22"/>
          </p:nvPr>
        </p:nvSpPr>
        <p:spPr>
          <a:xfrm>
            <a:off x="1000594" y="4236870"/>
            <a:ext cx="2552700" cy="440826"/>
          </a:xfrm>
        </p:spPr>
        <p:txBody>
          <a:bodyPr/>
          <a:lstStyle/>
          <a:p>
            <a:pPr marL="0" lvl="0" indent="0">
              <a:buNone/>
            </a:pPr>
            <a:r>
              <a:rPr lang="en-US" altLang="en-US" sz="2400" b="1" kern="1200" dirty="0">
                <a:solidFill>
                  <a:srgbClr val="3366FF"/>
                </a:solidFill>
                <a:latin typeface="Arial" charset="0"/>
                <a:cs typeface="+mn-cs"/>
              </a:rPr>
              <a:t>dehydrogenase</a:t>
            </a:r>
            <a:r>
              <a:rPr lang="en-US" altLang="en-US" sz="2400" b="1" kern="1200" dirty="0">
                <a:solidFill>
                  <a:prstClr val="black"/>
                </a:solidFill>
                <a:latin typeface="Arial" charset="0"/>
                <a:cs typeface="+mn-cs"/>
              </a:rPr>
              <a:t>.</a:t>
            </a:r>
            <a:endParaRPr lang="en-US" dirty="0"/>
          </a:p>
        </p:txBody>
      </p:sp>
      <p:pic>
        <p:nvPicPr>
          <p:cNvPr id="44038" name="Picture 7" descr="In step [4], decarboxylation releases a second molecule of CO2. Also, oxidation with NAD+ in the presence of coenzyme A forms the thioester succinyl CoA using the enzyme α-ketoglutarate dehydrogenase. "/>
          <p:cNvPicPr>
            <a:picLocks noChangeAspect="1" noChangeArrowheads="1"/>
          </p:cNvPicPr>
          <p:nvPr/>
        </p:nvPicPr>
        <p:blipFill rotWithShape="1">
          <a:blip r:embed="rId10">
            <a:extLst>
              <a:ext uri="{28A0092B-C50C-407E-A947-70E740481C1C}">
                <a14:useLocalDpi xmlns:a14="http://schemas.microsoft.com/office/drawing/2010/main" val="0"/>
              </a:ext>
            </a:extLst>
          </a:blip>
          <a:srcRect l="54710" t="54832" r="13412" b="3381"/>
          <a:stretch/>
        </p:blipFill>
        <p:spPr bwMode="auto">
          <a:xfrm>
            <a:off x="4838700" y="2819400"/>
            <a:ext cx="2608263" cy="37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274638"/>
            <a:ext cx="8229600" cy="744537"/>
          </a:xfrm>
        </p:spPr>
        <p:txBody>
          <a:bodyPr/>
          <a:lstStyle/>
          <a:p>
            <a:pPr eaLnBrk="1" hangingPunct="1"/>
            <a:r>
              <a:rPr lang="en-US" altLang="en-US" sz="3200" b="1" dirty="0"/>
              <a:t>23.5	The Citric Acid Cycle (9)</a:t>
            </a:r>
            <a:endParaRPr lang="en-US" altLang="en-US" dirty="0">
              <a:latin typeface="Calibri" pitchFamily="34" charset="0"/>
            </a:endParaRPr>
          </a:p>
        </p:txBody>
      </p:sp>
      <p:sp>
        <p:nvSpPr>
          <p:cNvPr id="9" name="Content Placeholder 2">
            <a:extLst>
              <a:ext uri="{FF2B5EF4-FFF2-40B4-BE49-F238E27FC236}">
                <a16:creationId xmlns:a16="http://schemas.microsoft.com/office/drawing/2014/main" id="{34A84B59-8130-4FD6-96C0-FA84A3DC43B3}"/>
              </a:ext>
            </a:extLst>
          </p:cNvPr>
          <p:cNvSpPr>
            <a:spLocks noGrp="1"/>
          </p:cNvSpPr>
          <p:nvPr>
            <p:ph idx="1"/>
          </p:nvPr>
        </p:nvSpPr>
        <p:spPr>
          <a:xfrm>
            <a:off x="967490" y="830094"/>
            <a:ext cx="7239000" cy="506412"/>
          </a:xfrm>
        </p:spPr>
        <p:txBody>
          <a:bodyPr/>
          <a:lstStyle/>
          <a:p>
            <a:pPr marL="404813" lvl="0" indent="-404813" algn="ctr">
              <a:buFont typeface="+mj-lt"/>
              <a:buAutoNum type="alphaUcPeriod" startAt="2"/>
            </a:pPr>
            <a:r>
              <a:rPr lang="en-US" altLang="en-US" sz="2800" b="1" dirty="0">
                <a:solidFill>
                  <a:srgbClr val="000000"/>
                </a:solidFill>
              </a:rPr>
              <a:t>Specific Steps of the Citric Acid Cycle</a:t>
            </a:r>
            <a:endParaRPr lang="en-US" dirty="0"/>
          </a:p>
        </p:txBody>
      </p:sp>
      <p:sp>
        <p:nvSpPr>
          <p:cNvPr id="10" name="Content Placeholder 7">
            <a:extLst>
              <a:ext uri="{FF2B5EF4-FFF2-40B4-BE49-F238E27FC236}">
                <a16:creationId xmlns:a16="http://schemas.microsoft.com/office/drawing/2014/main" id="{40743503-FA2C-48C3-9E84-EDB9ABFEAEF0}"/>
              </a:ext>
            </a:extLst>
          </p:cNvPr>
          <p:cNvSpPr>
            <a:spLocks noGrp="1"/>
          </p:cNvSpPr>
          <p:nvPr>
            <p:ph sz="quarter" idx="13"/>
          </p:nvPr>
        </p:nvSpPr>
        <p:spPr>
          <a:xfrm>
            <a:off x="993723" y="1458730"/>
            <a:ext cx="7921677" cy="1298406"/>
          </a:xfrm>
        </p:spPr>
        <p:txBody>
          <a:bodyPr/>
          <a:lstStyle/>
          <a:p>
            <a:pPr marL="0" lvl="0" indent="0" defTabSz="457200" eaLnBrk="1" hangingPunct="1">
              <a:spcBef>
                <a:spcPct val="0"/>
              </a:spcBef>
              <a:buClr>
                <a:prstClr val="black"/>
              </a:buClr>
              <a:buNone/>
            </a:pPr>
            <a:r>
              <a:rPr lang="en-US" altLang="en-US" sz="2400" b="1" kern="1200" dirty="0">
                <a:solidFill>
                  <a:prstClr val="black"/>
                </a:solidFill>
                <a:latin typeface="Arial" charset="0"/>
                <a:cs typeface="+mn-cs"/>
              </a:rPr>
              <a:t>In</a:t>
            </a:r>
            <a:r>
              <a:rPr lang="en-US" altLang="en-US" sz="2400" b="1" kern="1200" dirty="0">
                <a:solidFill>
                  <a:srgbClr val="00C302"/>
                </a:solidFill>
                <a:latin typeface="Arial" charset="0"/>
                <a:cs typeface="+mn-cs"/>
              </a:rPr>
              <a:t> </a:t>
            </a:r>
            <a:r>
              <a:rPr lang="en-US" altLang="en-US" sz="2400" b="1" kern="1200" dirty="0">
                <a:solidFill>
                  <a:srgbClr val="007802"/>
                </a:solidFill>
                <a:latin typeface="Arial" charset="0"/>
                <a:cs typeface="+mn-cs"/>
              </a:rPr>
              <a:t>step [5]</a:t>
            </a:r>
            <a:r>
              <a:rPr lang="en-US" altLang="en-US" sz="2400" b="1" kern="1200" dirty="0">
                <a:solidFill>
                  <a:srgbClr val="00C302"/>
                </a:solidFill>
                <a:latin typeface="Arial" charset="0"/>
                <a:cs typeface="+mn-cs"/>
              </a:rPr>
              <a:t> </a:t>
            </a:r>
            <a:r>
              <a:rPr lang="en-US" altLang="en-US" sz="2400" b="1" kern="1200" dirty="0">
                <a:solidFill>
                  <a:prstClr val="black"/>
                </a:solidFill>
                <a:latin typeface="Arial" charset="0"/>
                <a:cs typeface="+mn-cs"/>
              </a:rPr>
              <a:t>the </a:t>
            </a:r>
            <a:r>
              <a:rPr lang="en-US" altLang="en-US" sz="2400" b="1" kern="1200" dirty="0">
                <a:solidFill>
                  <a:srgbClr val="3333FF"/>
                </a:solidFill>
                <a:latin typeface="Arial" charset="0"/>
                <a:cs typeface="+mn-cs"/>
              </a:rPr>
              <a:t>thioester bond </a:t>
            </a:r>
            <a:r>
              <a:rPr lang="en-US" altLang="en-US" sz="2400" b="1" kern="1200" dirty="0">
                <a:solidFill>
                  <a:prstClr val="black"/>
                </a:solidFill>
                <a:latin typeface="Arial" charset="0"/>
                <a:cs typeface="+mn-cs"/>
              </a:rPr>
              <a:t>of </a:t>
            </a:r>
            <a:r>
              <a:rPr lang="en-US" altLang="en-US" sz="2400" b="1" kern="1200" dirty="0">
                <a:solidFill>
                  <a:srgbClr val="3366FF"/>
                </a:solidFill>
                <a:latin typeface="Arial" charset="0"/>
                <a:cs typeface="+mn-cs"/>
              </a:rPr>
              <a:t>succinyl CoA </a:t>
            </a:r>
            <a:r>
              <a:rPr lang="en-US" altLang="en-US" sz="2400" b="1" kern="1200" dirty="0">
                <a:solidFill>
                  <a:prstClr val="black"/>
                </a:solidFill>
                <a:latin typeface="Arial" charset="0"/>
                <a:cs typeface="+mn-cs"/>
              </a:rPr>
              <a:t>is hydrolyzed to form </a:t>
            </a:r>
            <a:r>
              <a:rPr lang="en-US" altLang="en-US" sz="2400" b="1" kern="1200" dirty="0">
                <a:solidFill>
                  <a:srgbClr val="3366FF"/>
                </a:solidFill>
                <a:latin typeface="Arial" charset="0"/>
                <a:cs typeface="+mn-cs"/>
              </a:rPr>
              <a:t>succinate</a:t>
            </a:r>
            <a:r>
              <a:rPr lang="en-US" altLang="en-US" sz="2400" b="1" kern="1200" dirty="0">
                <a:solidFill>
                  <a:prstClr val="black"/>
                </a:solidFill>
                <a:latin typeface="Arial" charset="0"/>
                <a:cs typeface="+mn-cs"/>
              </a:rPr>
              <a:t>,</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releasing energy that converts GDP to </a:t>
            </a:r>
            <a:r>
              <a:rPr lang="en-US" altLang="en-US" sz="2400" b="1" kern="1200" dirty="0">
                <a:solidFill>
                  <a:srgbClr val="3366FF"/>
                </a:solidFill>
                <a:latin typeface="Arial" charset="0"/>
                <a:cs typeface="+mn-cs"/>
              </a:rPr>
              <a:t>GTP</a:t>
            </a:r>
            <a:r>
              <a:rPr lang="en-US" altLang="en-US" sz="2400" b="1" kern="1200" dirty="0">
                <a:solidFill>
                  <a:prstClr val="black"/>
                </a:solidFill>
                <a:latin typeface="Arial" charset="0"/>
                <a:cs typeface="+mn-cs"/>
              </a:rPr>
              <a:t>.</a:t>
            </a:r>
          </a:p>
        </p:txBody>
      </p:sp>
      <p:pic>
        <p:nvPicPr>
          <p:cNvPr id="4" name="Picture 3" descr="In step [5], the thioester bond of succinyl CoA is hydrolyzed to form succinate, releasing energy to convert GDP to GTP.">
            <a:extLst>
              <a:ext uri="{FF2B5EF4-FFF2-40B4-BE49-F238E27FC236}">
                <a16:creationId xmlns:a16="http://schemas.microsoft.com/office/drawing/2014/main" id="{A3CA8E53-9BF9-4C18-A14C-48C9F2C58FE3}"/>
              </a:ext>
            </a:extLst>
          </p:cNvPr>
          <p:cNvPicPr>
            <a:picLocks noChangeAspect="1"/>
          </p:cNvPicPr>
          <p:nvPr/>
        </p:nvPicPr>
        <p:blipFill rotWithShape="1">
          <a:blip r:embed="rId3"/>
          <a:srcRect l="25643" t="43333" r="25000" b="7361"/>
          <a:stretch/>
        </p:blipFill>
        <p:spPr>
          <a:xfrm>
            <a:off x="2344738" y="2971800"/>
            <a:ext cx="4513262" cy="3381375"/>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447142"/>
            <a:ext cx="8229600" cy="447155"/>
          </a:xfrm>
        </p:spPr>
        <p:txBody>
          <a:bodyPr/>
          <a:lstStyle/>
          <a:p>
            <a:pPr eaLnBrk="1" hangingPunct="1"/>
            <a:r>
              <a:rPr lang="en-US" altLang="en-US" sz="3200" b="1" dirty="0"/>
              <a:t>23.5	The Citric Acid Cycle (10)</a:t>
            </a:r>
            <a:endParaRPr lang="en-US" altLang="en-US" dirty="0">
              <a:latin typeface="Calibri" pitchFamily="34" charset="0"/>
            </a:endParaRPr>
          </a:p>
        </p:txBody>
      </p:sp>
      <p:sp>
        <p:nvSpPr>
          <p:cNvPr id="6" name="Content Placeholder 2">
            <a:extLst>
              <a:ext uri="{FF2B5EF4-FFF2-40B4-BE49-F238E27FC236}">
                <a16:creationId xmlns:a16="http://schemas.microsoft.com/office/drawing/2014/main" id="{282DB1F5-2272-4248-9F8F-4207829D8E49}"/>
              </a:ext>
            </a:extLst>
          </p:cNvPr>
          <p:cNvSpPr>
            <a:spLocks noGrp="1"/>
          </p:cNvSpPr>
          <p:nvPr>
            <p:ph idx="1"/>
          </p:nvPr>
        </p:nvSpPr>
        <p:spPr>
          <a:xfrm>
            <a:off x="1066800" y="817641"/>
            <a:ext cx="7620000" cy="457200"/>
          </a:xfrm>
        </p:spPr>
        <p:txBody>
          <a:bodyPr/>
          <a:lstStyle/>
          <a:p>
            <a:pPr marL="514350" lvl="0" indent="-514350">
              <a:buFont typeface="+mj-lt"/>
              <a:buAutoNum type="alphaUcPeriod" startAt="2"/>
            </a:pPr>
            <a:r>
              <a:rPr lang="en-US" altLang="en-US" sz="2800" b="1" dirty="0">
                <a:solidFill>
                  <a:srgbClr val="000000"/>
                </a:solidFill>
              </a:rPr>
              <a:t>Specific Steps of the Citric Acid Cycle</a:t>
            </a:r>
            <a:endParaRPr lang="en-US" dirty="0"/>
          </a:p>
        </p:txBody>
      </p:sp>
      <p:sp>
        <p:nvSpPr>
          <p:cNvPr id="7" name="Content Placeholder 7">
            <a:extLst>
              <a:ext uri="{FF2B5EF4-FFF2-40B4-BE49-F238E27FC236}">
                <a16:creationId xmlns:a16="http://schemas.microsoft.com/office/drawing/2014/main" id="{1BBEEC6F-E688-4A2F-813A-26257EDBD42F}"/>
              </a:ext>
            </a:extLst>
          </p:cNvPr>
          <p:cNvSpPr>
            <a:spLocks noGrp="1"/>
          </p:cNvSpPr>
          <p:nvPr>
            <p:ph sz="quarter" idx="13"/>
          </p:nvPr>
        </p:nvSpPr>
        <p:spPr>
          <a:xfrm>
            <a:off x="985603" y="1451834"/>
            <a:ext cx="7441367" cy="1215166"/>
          </a:xfrm>
        </p:spPr>
        <p:txBody>
          <a:bodyPr/>
          <a:lstStyle/>
          <a:p>
            <a:pPr marL="0" lvl="0" indent="0" defTabSz="457200" eaLnBrk="1" hangingPunct="1">
              <a:spcBef>
                <a:spcPct val="0"/>
              </a:spcBef>
              <a:buClr>
                <a:prstClr val="black"/>
              </a:buClr>
              <a:buNone/>
            </a:pPr>
            <a:r>
              <a:rPr lang="en-US" altLang="en-US" sz="2400" b="1" kern="1200" dirty="0">
                <a:solidFill>
                  <a:prstClr val="black"/>
                </a:solidFill>
                <a:latin typeface="Arial" charset="0"/>
                <a:cs typeface="+mn-cs"/>
              </a:rPr>
              <a:t>In</a:t>
            </a:r>
            <a:r>
              <a:rPr lang="en-US" altLang="en-US" sz="2400" b="1" kern="1200" dirty="0">
                <a:solidFill>
                  <a:srgbClr val="00C302"/>
                </a:solidFill>
                <a:latin typeface="Arial" charset="0"/>
                <a:cs typeface="+mn-cs"/>
              </a:rPr>
              <a:t> </a:t>
            </a:r>
            <a:r>
              <a:rPr lang="en-US" altLang="en-US" sz="2400" b="1" kern="1200" dirty="0">
                <a:solidFill>
                  <a:srgbClr val="007802"/>
                </a:solidFill>
                <a:latin typeface="Arial" charset="0"/>
                <a:cs typeface="+mn-cs"/>
              </a:rPr>
              <a:t>step [6]</a:t>
            </a:r>
            <a:r>
              <a:rPr lang="en-US" altLang="en-US" sz="2400" b="1" kern="1200" dirty="0">
                <a:solidFill>
                  <a:srgbClr val="00C302"/>
                </a:solidFill>
                <a:latin typeface="Arial" charset="0"/>
                <a:cs typeface="+mn-cs"/>
              </a:rPr>
              <a:t> </a:t>
            </a:r>
            <a:r>
              <a:rPr lang="en-US" altLang="en-US" sz="2400" b="1" kern="1200" dirty="0">
                <a:solidFill>
                  <a:srgbClr val="3366FF"/>
                </a:solidFill>
                <a:latin typeface="Arial" charset="0"/>
                <a:cs typeface="+mn-cs"/>
              </a:rPr>
              <a:t>succinate</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is converted to </a:t>
            </a:r>
            <a:r>
              <a:rPr lang="en-US" altLang="en-US" sz="2400" b="1" kern="1200" dirty="0">
                <a:solidFill>
                  <a:srgbClr val="3366FF"/>
                </a:solidFill>
                <a:latin typeface="Arial" charset="0"/>
                <a:cs typeface="+mn-cs"/>
              </a:rPr>
              <a:t>fumarate </a:t>
            </a:r>
            <a:r>
              <a:rPr lang="en-US" altLang="en-US" sz="2400" b="1" kern="1200" dirty="0">
                <a:solidFill>
                  <a:prstClr val="black"/>
                </a:solidFill>
                <a:latin typeface="Arial" charset="0"/>
                <a:cs typeface="+mn-cs"/>
              </a:rPr>
              <a:t>with FAD and </a:t>
            </a:r>
            <a:r>
              <a:rPr lang="en-US" altLang="en-US" sz="2400" b="1" kern="1200" dirty="0">
                <a:solidFill>
                  <a:srgbClr val="3366FF"/>
                </a:solidFill>
                <a:latin typeface="Arial" charset="0"/>
                <a:cs typeface="+mn-cs"/>
              </a:rPr>
              <a:t>succinate dehydrogenase</a:t>
            </a:r>
            <a:r>
              <a:rPr lang="en-US" altLang="en-US" sz="2400" b="1" kern="1200" dirty="0">
                <a:solidFill>
                  <a:prstClr val="black"/>
                </a:solidFill>
                <a:latin typeface="Arial" charset="0"/>
                <a:cs typeface="+mn-cs"/>
              </a:rPr>
              <a:t>; </a:t>
            </a:r>
            <a:r>
              <a:rPr lang="en-US" altLang="en-US" sz="2400" b="1" i="0" kern="1200" dirty="0">
                <a:solidFill>
                  <a:srgbClr val="3366FF"/>
                </a:solidFill>
                <a:latin typeface="Arial" panose="020B0604020202020204" pitchFamily="34" charset="0"/>
                <a:cs typeface="Arial" panose="020B0604020202020204" pitchFamily="34" charset="0"/>
              </a:rPr>
              <a:t>FADH</a:t>
            </a:r>
            <a:r>
              <a:rPr lang="en-US" altLang="en-US" sz="2400" b="1" i="0" kern="1200" baseline="-25000" dirty="0">
                <a:solidFill>
                  <a:srgbClr val="3366FF"/>
                </a:solidFill>
                <a:latin typeface="Arial" panose="020B0604020202020204" pitchFamily="34" charset="0"/>
                <a:cs typeface="Arial" panose="020B0604020202020204" pitchFamily="34" charset="0"/>
              </a:rPr>
              <a:t>2</a:t>
            </a:r>
            <a:r>
              <a:rPr lang="en-US" altLang="en-US" sz="2400" b="1" kern="1200" dirty="0">
                <a:solidFill>
                  <a:srgbClr val="3366FF"/>
                </a:solidFill>
                <a:latin typeface="Arial" charset="0"/>
                <a:cs typeface="+mn-cs"/>
              </a:rPr>
              <a:t> </a:t>
            </a:r>
            <a:r>
              <a:rPr lang="en-US" altLang="en-US" sz="2400" b="1" kern="1200" dirty="0">
                <a:solidFill>
                  <a:prstClr val="black"/>
                </a:solidFill>
                <a:latin typeface="Arial" charset="0"/>
                <a:cs typeface="+mn-cs"/>
              </a:rPr>
              <a:t>is formed.</a:t>
            </a:r>
          </a:p>
        </p:txBody>
      </p:sp>
      <p:pic>
        <p:nvPicPr>
          <p:cNvPr id="46085" name="Picture 6" descr="In step [6], succinate is converted to fumarate with FAD and succinate dehydrogenase. This reaction forms the reduced coenzyme FADH2."/>
          <p:cNvPicPr>
            <a:picLocks noChangeAspect="1" noChangeArrowheads="1"/>
          </p:cNvPicPr>
          <p:nvPr/>
        </p:nvPicPr>
        <p:blipFill>
          <a:blip r:embed="rId3">
            <a:extLst>
              <a:ext uri="{28A0092B-C50C-407E-A947-70E740481C1C}">
                <a14:useLocalDpi xmlns:a14="http://schemas.microsoft.com/office/drawing/2010/main" val="0"/>
              </a:ext>
            </a:extLst>
          </a:blip>
          <a:srcRect l="5916" t="54762" r="58815" b="5318"/>
          <a:stretch>
            <a:fillRect/>
          </a:stretch>
        </p:blipFill>
        <p:spPr bwMode="auto">
          <a:xfrm>
            <a:off x="3163888" y="2514600"/>
            <a:ext cx="3121025" cy="388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388113"/>
            <a:ext cx="8229600" cy="489013"/>
          </a:xfrm>
        </p:spPr>
        <p:txBody>
          <a:bodyPr/>
          <a:lstStyle/>
          <a:p>
            <a:pPr eaLnBrk="1" hangingPunct="1"/>
            <a:r>
              <a:rPr lang="en-US" altLang="en-US" sz="3200" b="1" dirty="0"/>
              <a:t>23.5	The Citric Acid Cycle (11)</a:t>
            </a:r>
            <a:endParaRPr lang="en-US" altLang="en-US" dirty="0">
              <a:latin typeface="Calibri" pitchFamily="34" charset="0"/>
            </a:endParaRPr>
          </a:p>
        </p:txBody>
      </p:sp>
      <p:sp>
        <p:nvSpPr>
          <p:cNvPr id="6" name="Content Placeholder 2">
            <a:extLst>
              <a:ext uri="{FF2B5EF4-FFF2-40B4-BE49-F238E27FC236}">
                <a16:creationId xmlns:a16="http://schemas.microsoft.com/office/drawing/2014/main" id="{A41C3F73-903B-44B9-A48B-2DBB809A2214}"/>
              </a:ext>
            </a:extLst>
          </p:cNvPr>
          <p:cNvSpPr>
            <a:spLocks noGrp="1"/>
          </p:cNvSpPr>
          <p:nvPr>
            <p:ph idx="1"/>
          </p:nvPr>
        </p:nvSpPr>
        <p:spPr>
          <a:xfrm>
            <a:off x="442210" y="818787"/>
            <a:ext cx="8229600" cy="460374"/>
          </a:xfrm>
        </p:spPr>
        <p:txBody>
          <a:bodyPr/>
          <a:lstStyle/>
          <a:p>
            <a:pPr marL="514350" lvl="0" indent="-514350" algn="ctr">
              <a:buFont typeface="+mj-lt"/>
              <a:buAutoNum type="alphaUcPeriod" startAt="2"/>
            </a:pPr>
            <a:r>
              <a:rPr lang="en-US" altLang="en-US" sz="2800" b="1" dirty="0">
                <a:solidFill>
                  <a:srgbClr val="000000"/>
                </a:solidFill>
              </a:rPr>
              <a:t>Specific Steps of the Citric Acid Cycle</a:t>
            </a:r>
            <a:endParaRPr lang="en-US" dirty="0"/>
          </a:p>
        </p:txBody>
      </p:sp>
      <p:sp>
        <p:nvSpPr>
          <p:cNvPr id="7" name="Content Placeholder 7">
            <a:extLst>
              <a:ext uri="{FF2B5EF4-FFF2-40B4-BE49-F238E27FC236}">
                <a16:creationId xmlns:a16="http://schemas.microsoft.com/office/drawing/2014/main" id="{EEB12FA0-DB7D-47DB-A475-A47ADFC214D3}"/>
              </a:ext>
            </a:extLst>
          </p:cNvPr>
          <p:cNvSpPr>
            <a:spLocks noGrp="1"/>
          </p:cNvSpPr>
          <p:nvPr>
            <p:ph sz="quarter" idx="13"/>
          </p:nvPr>
        </p:nvSpPr>
        <p:spPr>
          <a:xfrm>
            <a:off x="1057430" y="2529590"/>
            <a:ext cx="4513108" cy="1470910"/>
          </a:xfrm>
        </p:spPr>
        <p:txBody>
          <a:bodyPr/>
          <a:lstStyle/>
          <a:p>
            <a:pPr marL="0" lvl="0" indent="0" defTabSz="457200" eaLnBrk="1" hangingPunct="1">
              <a:spcBef>
                <a:spcPct val="0"/>
              </a:spcBef>
              <a:buClr>
                <a:prstClr val="black"/>
              </a:buClr>
              <a:buNone/>
            </a:pPr>
            <a:r>
              <a:rPr lang="en-US" altLang="en-US" sz="2400" b="1" kern="1200" dirty="0">
                <a:solidFill>
                  <a:prstClr val="black"/>
                </a:solidFill>
                <a:latin typeface="Arial" charset="0"/>
                <a:cs typeface="+mn-cs"/>
              </a:rPr>
              <a:t>In</a:t>
            </a:r>
            <a:r>
              <a:rPr lang="en-US" altLang="en-US" sz="2400" b="1" kern="1200" dirty="0">
                <a:solidFill>
                  <a:srgbClr val="00C302"/>
                </a:solidFill>
                <a:latin typeface="Arial" charset="0"/>
                <a:cs typeface="+mn-cs"/>
              </a:rPr>
              <a:t> </a:t>
            </a:r>
            <a:r>
              <a:rPr lang="en-US" altLang="en-US" sz="2400" b="1" kern="1200" dirty="0">
                <a:solidFill>
                  <a:srgbClr val="007802"/>
                </a:solidFill>
                <a:latin typeface="Arial" charset="0"/>
                <a:cs typeface="+mn-cs"/>
              </a:rPr>
              <a:t>step [7]</a:t>
            </a:r>
            <a:r>
              <a:rPr lang="en-US" altLang="en-US" sz="2400" b="1" kern="1200" dirty="0">
                <a:solidFill>
                  <a:prstClr val="black"/>
                </a:solidFill>
                <a:latin typeface="Arial" charset="0"/>
                <a:cs typeface="+mn-cs"/>
              </a:rPr>
              <a:t>, </a:t>
            </a:r>
            <a:r>
              <a:rPr lang="en-US" altLang="en-US" sz="2400" b="1" kern="1200" dirty="0">
                <a:solidFill>
                  <a:srgbClr val="3366FF"/>
                </a:solidFill>
                <a:latin typeface="Arial" charset="0"/>
                <a:cs typeface="+mn-cs"/>
              </a:rPr>
              <a:t>water</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is added across the </a:t>
            </a:r>
            <a:r>
              <a:rPr lang="en-US" altLang="en-US" sz="2400" b="1" i="0" kern="1200" dirty="0">
                <a:solidFill>
                  <a:srgbClr val="3366FF"/>
                </a:solidFill>
                <a:latin typeface="+mj-lt"/>
                <a:cs typeface="+mn-cs"/>
              </a:rPr>
              <a:t>C=C</a:t>
            </a:r>
            <a:r>
              <a:rPr lang="en-US" altLang="en-US" sz="2400" b="1" kern="1200" dirty="0">
                <a:solidFill>
                  <a:prstClr val="black"/>
                </a:solidFill>
                <a:latin typeface="Arial" charset="0"/>
                <a:cs typeface="+mn-cs"/>
              </a:rPr>
              <a:t>; this transforms </a:t>
            </a:r>
            <a:r>
              <a:rPr lang="en-US" altLang="en-US" sz="2400" b="1" kern="1200" dirty="0">
                <a:solidFill>
                  <a:srgbClr val="3366FF"/>
                </a:solidFill>
                <a:latin typeface="Arial" charset="0"/>
                <a:cs typeface="+mn-cs"/>
              </a:rPr>
              <a:t>fumarate </a:t>
            </a:r>
            <a:r>
              <a:rPr lang="en-US" altLang="en-US" sz="2400" b="1" kern="1200" dirty="0">
                <a:solidFill>
                  <a:prstClr val="black"/>
                </a:solidFill>
                <a:latin typeface="Arial" charset="0"/>
                <a:cs typeface="+mn-cs"/>
              </a:rPr>
              <a:t>into </a:t>
            </a:r>
            <a:r>
              <a:rPr lang="en-US" altLang="en-US" sz="2400" b="1" kern="1200" dirty="0">
                <a:solidFill>
                  <a:srgbClr val="3366FF"/>
                </a:solidFill>
                <a:latin typeface="Arial" charset="0"/>
                <a:cs typeface="+mn-cs"/>
              </a:rPr>
              <a:t>malate</a:t>
            </a:r>
            <a:r>
              <a:rPr lang="en-US" altLang="en-US" sz="2400" b="1" kern="1200" dirty="0">
                <a:solidFill>
                  <a:prstClr val="black"/>
                </a:solidFill>
                <a:latin typeface="Arial" charset="0"/>
                <a:cs typeface="+mn-cs"/>
              </a:rPr>
              <a:t>, which has a </a:t>
            </a:r>
          </a:p>
        </p:txBody>
      </p:sp>
      <p:graphicFrame>
        <p:nvGraphicFramePr>
          <p:cNvPr id="42" name="Object 41">
            <a:extLst>
              <a:ext uri="{FF2B5EF4-FFF2-40B4-BE49-F238E27FC236}">
                <a16:creationId xmlns:a16="http://schemas.microsoft.com/office/drawing/2014/main" id="{7051AC5B-66BF-4B29-B9C9-05FC516F6B56}"/>
              </a:ext>
            </a:extLst>
          </p:cNvPr>
          <p:cNvGraphicFramePr>
            <a:graphicFrameLocks noChangeAspect="1"/>
          </p:cNvGraphicFramePr>
          <p:nvPr>
            <p:extLst>
              <p:ext uri="{D42A27DB-BD31-4B8C-83A1-F6EECF244321}">
                <p14:modId xmlns:p14="http://schemas.microsoft.com/office/powerpoint/2010/main" val="395045003"/>
              </p:ext>
            </p:extLst>
          </p:nvPr>
        </p:nvGraphicFramePr>
        <p:xfrm>
          <a:off x="4121150" y="3727450"/>
          <a:ext cx="317500" cy="266700"/>
        </p:xfrm>
        <a:graphic>
          <a:graphicData uri="http://schemas.openxmlformats.org/presentationml/2006/ole">
            <mc:AlternateContent xmlns:mc="http://schemas.openxmlformats.org/markup-compatibility/2006">
              <mc:Choice xmlns:v="urn:schemas-microsoft-com:vml" Requires="v">
                <p:oleObj spid="_x0000_s18459" name="Equation" r:id="rId4" imgW="317160" imgH="266400" progId="Equation.DSMT4">
                  <p:embed/>
                </p:oleObj>
              </mc:Choice>
              <mc:Fallback>
                <p:oleObj name="Equation" r:id="rId4" imgW="317160" imgH="266400" progId="Equation.DSMT4">
                  <p:embed/>
                  <p:pic>
                    <p:nvPicPr>
                      <p:cNvPr id="0" name=""/>
                      <p:cNvPicPr/>
                      <p:nvPr/>
                    </p:nvPicPr>
                    <p:blipFill>
                      <a:blip r:embed="rId5"/>
                      <a:stretch>
                        <a:fillRect/>
                      </a:stretch>
                    </p:blipFill>
                    <p:spPr>
                      <a:xfrm>
                        <a:off x="4121150" y="3727450"/>
                        <a:ext cx="317500" cy="266700"/>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B2D96D9B-7EA0-4B50-9A8C-39061A479F08}"/>
              </a:ext>
            </a:extLst>
          </p:cNvPr>
          <p:cNvSpPr>
            <a:spLocks noGrp="1"/>
          </p:cNvSpPr>
          <p:nvPr>
            <p:ph sz="quarter" idx="14"/>
          </p:nvPr>
        </p:nvSpPr>
        <p:spPr>
          <a:xfrm>
            <a:off x="1057430" y="4000500"/>
            <a:ext cx="1524000" cy="460374"/>
          </a:xfrm>
        </p:spPr>
        <p:txBody>
          <a:bodyPr/>
          <a:lstStyle/>
          <a:p>
            <a:pPr marL="0" indent="0">
              <a:buNone/>
            </a:pPr>
            <a:r>
              <a:rPr lang="en-US" altLang="en-US" sz="2400" b="1" kern="1200" dirty="0">
                <a:solidFill>
                  <a:prstClr val="black"/>
                </a:solidFill>
                <a:latin typeface="Arial" charset="0"/>
                <a:cs typeface="+mn-cs"/>
              </a:rPr>
              <a:t>alcohol.</a:t>
            </a:r>
            <a:endParaRPr lang="en-US" dirty="0"/>
          </a:p>
        </p:txBody>
      </p:sp>
      <p:pic>
        <p:nvPicPr>
          <p:cNvPr id="47109" name="Picture 6" descr="Addition of water to fumarate in step [7] forms malate that contains secondary alcohol. "/>
          <p:cNvPicPr>
            <a:picLocks noChangeAspect="1" noChangeArrowheads="1"/>
          </p:cNvPicPr>
          <p:nvPr/>
        </p:nvPicPr>
        <p:blipFill>
          <a:blip r:embed="rId6">
            <a:extLst>
              <a:ext uri="{28A0092B-C50C-407E-A947-70E740481C1C}">
                <a14:useLocalDpi xmlns:a14="http://schemas.microsoft.com/office/drawing/2010/main" val="0"/>
              </a:ext>
            </a:extLst>
          </a:blip>
          <a:srcRect t="35133" r="77415" b="18834"/>
          <a:stretch>
            <a:fillRect/>
          </a:stretch>
        </p:blipFill>
        <p:spPr bwMode="auto">
          <a:xfrm>
            <a:off x="5570538" y="1676400"/>
            <a:ext cx="2125662" cy="476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447142"/>
            <a:ext cx="8229600" cy="447155"/>
          </a:xfrm>
        </p:spPr>
        <p:txBody>
          <a:bodyPr/>
          <a:lstStyle/>
          <a:p>
            <a:pPr eaLnBrk="1" hangingPunct="1"/>
            <a:r>
              <a:rPr lang="en-US" altLang="en-US" sz="3200" b="1" dirty="0"/>
              <a:t>23.5	The Citric Acid Cycle (12)</a:t>
            </a:r>
            <a:endParaRPr lang="en-US" altLang="en-US" dirty="0">
              <a:latin typeface="Calibri" pitchFamily="34" charset="0"/>
            </a:endParaRPr>
          </a:p>
        </p:txBody>
      </p:sp>
      <p:sp>
        <p:nvSpPr>
          <p:cNvPr id="7" name="Content Placeholder 2">
            <a:extLst>
              <a:ext uri="{FF2B5EF4-FFF2-40B4-BE49-F238E27FC236}">
                <a16:creationId xmlns:a16="http://schemas.microsoft.com/office/drawing/2014/main" id="{FFA9217B-AE5C-499A-87A8-423506FABFA8}"/>
              </a:ext>
            </a:extLst>
          </p:cNvPr>
          <p:cNvSpPr>
            <a:spLocks noGrp="1"/>
          </p:cNvSpPr>
          <p:nvPr>
            <p:ph idx="1"/>
          </p:nvPr>
        </p:nvSpPr>
        <p:spPr>
          <a:xfrm>
            <a:off x="984067" y="823030"/>
            <a:ext cx="7580313" cy="457199"/>
          </a:xfrm>
        </p:spPr>
        <p:txBody>
          <a:bodyPr/>
          <a:lstStyle/>
          <a:p>
            <a:pPr marL="514350" lvl="0" indent="-514350">
              <a:buFont typeface="+mj-lt"/>
              <a:buAutoNum type="alphaUcPeriod" startAt="2"/>
            </a:pPr>
            <a:r>
              <a:rPr lang="en-US" altLang="en-US" sz="2800" b="1" dirty="0">
                <a:solidFill>
                  <a:srgbClr val="000000"/>
                </a:solidFill>
              </a:rPr>
              <a:t>Specific Steps of the Citric Acid Cycle</a:t>
            </a:r>
            <a:endParaRPr lang="en-US" dirty="0"/>
          </a:p>
        </p:txBody>
      </p:sp>
      <p:sp>
        <p:nvSpPr>
          <p:cNvPr id="8" name="Content Placeholder 7">
            <a:extLst>
              <a:ext uri="{FF2B5EF4-FFF2-40B4-BE49-F238E27FC236}">
                <a16:creationId xmlns:a16="http://schemas.microsoft.com/office/drawing/2014/main" id="{C5D099FE-ABBC-4026-8599-68132A6C8985}"/>
              </a:ext>
            </a:extLst>
          </p:cNvPr>
          <p:cNvSpPr>
            <a:spLocks noGrp="1"/>
          </p:cNvSpPr>
          <p:nvPr>
            <p:ph sz="quarter" idx="13"/>
          </p:nvPr>
        </p:nvSpPr>
        <p:spPr>
          <a:xfrm>
            <a:off x="990314" y="1905963"/>
            <a:ext cx="2430060" cy="457199"/>
          </a:xfrm>
        </p:spPr>
        <p:txBody>
          <a:bodyPr/>
          <a:lstStyle/>
          <a:p>
            <a:pPr marL="0" lvl="0" indent="0" defTabSz="457200" eaLnBrk="1" hangingPunct="1">
              <a:spcBef>
                <a:spcPct val="0"/>
              </a:spcBef>
              <a:buClr>
                <a:prstClr val="black"/>
              </a:buClr>
              <a:buNone/>
            </a:pPr>
            <a:r>
              <a:rPr lang="en-US" altLang="en-US" sz="2400" b="1" kern="1200" dirty="0">
                <a:solidFill>
                  <a:prstClr val="black"/>
                </a:solidFill>
                <a:latin typeface="Arial" charset="0"/>
                <a:cs typeface="+mn-cs"/>
              </a:rPr>
              <a:t>In</a:t>
            </a:r>
            <a:r>
              <a:rPr lang="en-US" altLang="en-US" sz="2400" b="1" kern="1200" dirty="0">
                <a:solidFill>
                  <a:srgbClr val="00C302"/>
                </a:solidFill>
                <a:latin typeface="Arial" charset="0"/>
                <a:cs typeface="+mn-cs"/>
              </a:rPr>
              <a:t> </a:t>
            </a:r>
            <a:r>
              <a:rPr lang="en-US" altLang="en-US" sz="2400" b="1" kern="1200" dirty="0">
                <a:solidFill>
                  <a:srgbClr val="007802"/>
                </a:solidFill>
                <a:latin typeface="Arial" charset="0"/>
                <a:cs typeface="+mn-cs"/>
              </a:rPr>
              <a:t>step [8]</a:t>
            </a:r>
            <a:r>
              <a:rPr lang="en-US" altLang="en-US" sz="2400" b="1" kern="1200" dirty="0">
                <a:solidFill>
                  <a:prstClr val="black"/>
                </a:solidFill>
                <a:latin typeface="Arial" charset="0"/>
                <a:cs typeface="+mn-cs"/>
              </a:rPr>
              <a:t>, the</a:t>
            </a:r>
          </a:p>
        </p:txBody>
      </p:sp>
      <p:graphicFrame>
        <p:nvGraphicFramePr>
          <p:cNvPr id="40" name="Object 39">
            <a:extLst>
              <a:ext uri="{FF2B5EF4-FFF2-40B4-BE49-F238E27FC236}">
                <a16:creationId xmlns:a16="http://schemas.microsoft.com/office/drawing/2014/main" id="{AD11E0FA-C4E3-44EA-902C-91D8F9564F11}"/>
              </a:ext>
            </a:extLst>
          </p:cNvPr>
          <p:cNvGraphicFramePr>
            <a:graphicFrameLocks noChangeAspect="1"/>
          </p:cNvGraphicFramePr>
          <p:nvPr>
            <p:extLst>
              <p:ext uri="{D42A27DB-BD31-4B8C-83A1-F6EECF244321}">
                <p14:modId xmlns:p14="http://schemas.microsoft.com/office/powerpoint/2010/main" val="4188282882"/>
              </p:ext>
            </p:extLst>
          </p:nvPr>
        </p:nvGraphicFramePr>
        <p:xfrm>
          <a:off x="3226099" y="2023155"/>
          <a:ext cx="317500" cy="266700"/>
        </p:xfrm>
        <a:graphic>
          <a:graphicData uri="http://schemas.openxmlformats.org/presentationml/2006/ole">
            <mc:AlternateContent xmlns:mc="http://schemas.openxmlformats.org/markup-compatibility/2006">
              <mc:Choice xmlns:v="urn:schemas-microsoft-com:vml" Requires="v">
                <p:oleObj spid="_x0000_s10355" name="Equation" r:id="rId4" imgW="317160" imgH="266400" progId="Equation.DSMT4">
                  <p:embed/>
                </p:oleObj>
              </mc:Choice>
              <mc:Fallback>
                <p:oleObj name="Equation" r:id="rId4" imgW="317160" imgH="266400" progId="Equation.DSMT4">
                  <p:embed/>
                  <p:pic>
                    <p:nvPicPr>
                      <p:cNvPr id="0" name=""/>
                      <p:cNvPicPr/>
                      <p:nvPr/>
                    </p:nvPicPr>
                    <p:blipFill>
                      <a:blip r:embed="rId5"/>
                      <a:stretch>
                        <a:fillRect/>
                      </a:stretch>
                    </p:blipFill>
                    <p:spPr>
                      <a:xfrm>
                        <a:off x="3226099" y="2023155"/>
                        <a:ext cx="317500" cy="2667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06A4FD2F-5043-41D3-9068-E753B4143F3E}"/>
              </a:ext>
            </a:extLst>
          </p:cNvPr>
          <p:cNvSpPr>
            <a:spLocks noGrp="1"/>
          </p:cNvSpPr>
          <p:nvPr>
            <p:ph sz="quarter" idx="34"/>
          </p:nvPr>
        </p:nvSpPr>
        <p:spPr>
          <a:xfrm>
            <a:off x="3536354" y="1909786"/>
            <a:ext cx="1553079" cy="447155"/>
          </a:xfrm>
        </p:spPr>
        <p:txBody>
          <a:bodyPr/>
          <a:lstStyle/>
          <a:p>
            <a:pPr marL="0" indent="0">
              <a:buNone/>
            </a:pPr>
            <a:r>
              <a:rPr lang="en-US" altLang="en-US" sz="2400" b="1" kern="1200" dirty="0">
                <a:solidFill>
                  <a:srgbClr val="3366FF"/>
                </a:solidFill>
                <a:latin typeface="Arial" charset="0"/>
                <a:cs typeface="+mn-cs"/>
              </a:rPr>
              <a:t>alcohol</a:t>
            </a:r>
            <a:endParaRPr lang="en-US" dirty="0"/>
          </a:p>
        </p:txBody>
      </p:sp>
      <p:sp>
        <p:nvSpPr>
          <p:cNvPr id="39" name="Content Placeholder 38">
            <a:extLst>
              <a:ext uri="{FF2B5EF4-FFF2-40B4-BE49-F238E27FC236}">
                <a16:creationId xmlns:a16="http://schemas.microsoft.com/office/drawing/2014/main" id="{2D1F3A2D-2F0F-40F2-A261-5D4E9857DE23}"/>
              </a:ext>
            </a:extLst>
          </p:cNvPr>
          <p:cNvSpPr>
            <a:spLocks noGrp="1"/>
          </p:cNvSpPr>
          <p:nvPr>
            <p:ph sz="quarter" idx="35"/>
          </p:nvPr>
        </p:nvSpPr>
        <p:spPr>
          <a:xfrm>
            <a:off x="984067" y="2278793"/>
            <a:ext cx="4038600" cy="481631"/>
          </a:xfrm>
        </p:spPr>
        <p:txBody>
          <a:bodyPr/>
          <a:lstStyle/>
          <a:p>
            <a:pPr marL="0" indent="0">
              <a:buNone/>
            </a:pPr>
            <a:r>
              <a:rPr lang="en-US" altLang="en-US" sz="2400" b="1" kern="1200" dirty="0">
                <a:solidFill>
                  <a:srgbClr val="3366FF"/>
                </a:solidFill>
                <a:latin typeface="Arial" charset="0"/>
                <a:cs typeface="+mn-cs"/>
              </a:rPr>
              <a:t>of malate</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is oxidized by</a:t>
            </a:r>
            <a:endParaRPr lang="en-US" dirty="0"/>
          </a:p>
        </p:txBody>
      </p:sp>
      <p:graphicFrame>
        <p:nvGraphicFramePr>
          <p:cNvPr id="2" name="Object 1">
            <a:extLst>
              <a:ext uri="{FF2B5EF4-FFF2-40B4-BE49-F238E27FC236}">
                <a16:creationId xmlns:a16="http://schemas.microsoft.com/office/drawing/2014/main" id="{C1906D4E-F920-4A98-A399-592C91BB4C39}"/>
              </a:ext>
            </a:extLst>
          </p:cNvPr>
          <p:cNvGraphicFramePr>
            <a:graphicFrameLocks noChangeAspect="1"/>
          </p:cNvGraphicFramePr>
          <p:nvPr>
            <p:extLst>
              <p:ext uri="{D42A27DB-BD31-4B8C-83A1-F6EECF244321}">
                <p14:modId xmlns:p14="http://schemas.microsoft.com/office/powerpoint/2010/main" val="3735261466"/>
              </p:ext>
            </p:extLst>
          </p:nvPr>
        </p:nvGraphicFramePr>
        <p:xfrm>
          <a:off x="1057565" y="2667000"/>
          <a:ext cx="812800" cy="342900"/>
        </p:xfrm>
        <a:graphic>
          <a:graphicData uri="http://schemas.openxmlformats.org/presentationml/2006/ole">
            <mc:AlternateContent xmlns:mc="http://schemas.openxmlformats.org/markup-compatibility/2006">
              <mc:Choice xmlns:v="urn:schemas-microsoft-com:vml" Requires="v">
                <p:oleObj spid="_x0000_s10356" name="Equation" r:id="rId6" imgW="812520" imgH="342720" progId="Equation.DSMT4">
                  <p:embed/>
                </p:oleObj>
              </mc:Choice>
              <mc:Fallback>
                <p:oleObj name="Equation" r:id="rId6" imgW="812520" imgH="342720" progId="Equation.DSMT4">
                  <p:embed/>
                  <p:pic>
                    <p:nvPicPr>
                      <p:cNvPr id="0" name=""/>
                      <p:cNvPicPr/>
                      <p:nvPr/>
                    </p:nvPicPr>
                    <p:blipFill>
                      <a:blip r:embed="rId7"/>
                      <a:stretch>
                        <a:fillRect/>
                      </a:stretch>
                    </p:blipFill>
                    <p:spPr>
                      <a:xfrm>
                        <a:off x="1057565" y="2667000"/>
                        <a:ext cx="812800" cy="3429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144FAB2D-B911-4677-AB19-EA788F96475C}"/>
              </a:ext>
            </a:extLst>
          </p:cNvPr>
          <p:cNvSpPr>
            <a:spLocks noGrp="1"/>
          </p:cNvSpPr>
          <p:nvPr>
            <p:ph sz="quarter" idx="17"/>
          </p:nvPr>
        </p:nvSpPr>
        <p:spPr>
          <a:xfrm>
            <a:off x="1884220" y="2646220"/>
            <a:ext cx="3124200" cy="401361"/>
          </a:xfrm>
        </p:spPr>
        <p:txBody>
          <a:bodyPr/>
          <a:lstStyle/>
          <a:p>
            <a:pPr marL="0" indent="0">
              <a:buNone/>
            </a:pPr>
            <a:r>
              <a:rPr lang="en-US" altLang="en-US" sz="2400" b="1" kern="1200" dirty="0">
                <a:solidFill>
                  <a:prstClr val="black"/>
                </a:solidFill>
                <a:latin typeface="Arial" charset="0"/>
                <a:cs typeface="+mn-cs"/>
              </a:rPr>
              <a:t>to form the </a:t>
            </a:r>
            <a:r>
              <a:rPr lang="en-US" altLang="en-US" sz="2400" b="1" kern="1200" dirty="0">
                <a:solidFill>
                  <a:srgbClr val="3366FF"/>
                </a:solidFill>
                <a:latin typeface="Arial" charset="0"/>
                <a:cs typeface="+mn-cs"/>
              </a:rPr>
              <a:t>ketone</a:t>
            </a:r>
            <a:endParaRPr lang="en-US" dirty="0"/>
          </a:p>
        </p:txBody>
      </p:sp>
      <p:sp>
        <p:nvSpPr>
          <p:cNvPr id="4" name="Content Placeholder 3">
            <a:extLst>
              <a:ext uri="{FF2B5EF4-FFF2-40B4-BE49-F238E27FC236}">
                <a16:creationId xmlns:a16="http://schemas.microsoft.com/office/drawing/2014/main" id="{71913036-7A32-43DD-ABA2-DEF712E24795}"/>
              </a:ext>
            </a:extLst>
          </p:cNvPr>
          <p:cNvSpPr>
            <a:spLocks noGrp="1"/>
          </p:cNvSpPr>
          <p:nvPr>
            <p:ph sz="quarter" idx="16"/>
          </p:nvPr>
        </p:nvSpPr>
        <p:spPr>
          <a:xfrm>
            <a:off x="990600" y="3020290"/>
            <a:ext cx="3581400" cy="772929"/>
          </a:xfrm>
        </p:spPr>
        <p:txBody>
          <a:bodyPr/>
          <a:lstStyle/>
          <a:p>
            <a:pPr marL="0" indent="0">
              <a:buNone/>
            </a:pPr>
            <a:r>
              <a:rPr lang="en-US" altLang="en-US" sz="2400" b="1" kern="1200" dirty="0">
                <a:solidFill>
                  <a:srgbClr val="3366FF"/>
                </a:solidFill>
                <a:latin typeface="Arial" charset="0"/>
                <a:cs typeface="+mn-cs"/>
              </a:rPr>
              <a:t>portion of oxaloacetate </a:t>
            </a:r>
            <a:r>
              <a:rPr lang="en-US" altLang="en-US" sz="2400" b="1" kern="1200" dirty="0">
                <a:solidFill>
                  <a:prstClr val="black"/>
                </a:solidFill>
                <a:latin typeface="Arial" charset="0"/>
                <a:cs typeface="+mn-cs"/>
              </a:rPr>
              <a:t>and </a:t>
            </a:r>
            <a:r>
              <a:rPr lang="en-US" altLang="en-US" sz="2400" b="1" kern="1200" dirty="0">
                <a:solidFill>
                  <a:srgbClr val="3366FF"/>
                </a:solidFill>
                <a:latin typeface="Arial" charset="0"/>
                <a:cs typeface="+mn-cs"/>
              </a:rPr>
              <a:t>NADH</a:t>
            </a:r>
            <a:r>
              <a:rPr lang="en-US" altLang="en-US" sz="2400" b="1" kern="1200" dirty="0">
                <a:solidFill>
                  <a:prstClr val="black"/>
                </a:solidFill>
                <a:latin typeface="Arial" charset="0"/>
                <a:cs typeface="+mn-cs"/>
              </a:rPr>
              <a:t>.</a:t>
            </a:r>
            <a:endParaRPr lang="en-US" dirty="0"/>
          </a:p>
        </p:txBody>
      </p:sp>
      <p:sp>
        <p:nvSpPr>
          <p:cNvPr id="9" name="Content Placeholder 8">
            <a:extLst>
              <a:ext uri="{FF2B5EF4-FFF2-40B4-BE49-F238E27FC236}">
                <a16:creationId xmlns:a16="http://schemas.microsoft.com/office/drawing/2014/main" id="{DE17440B-F3BA-4804-BC7F-3E2863111158}"/>
              </a:ext>
            </a:extLst>
          </p:cNvPr>
          <p:cNvSpPr>
            <a:spLocks noGrp="1"/>
          </p:cNvSpPr>
          <p:nvPr>
            <p:ph sz="quarter" idx="14"/>
          </p:nvPr>
        </p:nvSpPr>
        <p:spPr>
          <a:xfrm>
            <a:off x="990313" y="4267276"/>
            <a:ext cx="3657600" cy="1143000"/>
          </a:xfrm>
        </p:spPr>
        <p:txBody>
          <a:bodyPr/>
          <a:lstStyle/>
          <a:p>
            <a:pPr marL="0" lvl="0" indent="0" defTabSz="457200" eaLnBrk="1" hangingPunct="1">
              <a:spcBef>
                <a:spcPct val="0"/>
              </a:spcBef>
              <a:buNone/>
            </a:pPr>
            <a:r>
              <a:rPr lang="en-US" altLang="en-US" sz="2400" b="1" kern="1200" dirty="0">
                <a:solidFill>
                  <a:prstClr val="black"/>
                </a:solidFill>
                <a:latin typeface="Arial" charset="0"/>
                <a:cs typeface="+mn-cs"/>
              </a:rPr>
              <a:t>The </a:t>
            </a:r>
            <a:r>
              <a:rPr lang="en-US" altLang="en-US" sz="2400" b="1" kern="1200" dirty="0">
                <a:solidFill>
                  <a:srgbClr val="3366FF"/>
                </a:solidFill>
                <a:latin typeface="Arial" charset="0"/>
                <a:cs typeface="+mn-cs"/>
              </a:rPr>
              <a:t>product</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of </a:t>
            </a:r>
            <a:r>
              <a:rPr lang="en-US" altLang="en-US" sz="2400" b="1" kern="1200" dirty="0">
                <a:solidFill>
                  <a:srgbClr val="007802"/>
                </a:solidFill>
                <a:latin typeface="Arial" charset="0"/>
                <a:cs typeface="+mn-cs"/>
              </a:rPr>
              <a:t>step [8]</a:t>
            </a:r>
            <a:r>
              <a:rPr lang="en-US" altLang="en-US" sz="2400" b="1" kern="1200" dirty="0">
                <a:solidFill>
                  <a:prstClr val="black"/>
                </a:solidFill>
                <a:latin typeface="Arial" charset="0"/>
                <a:cs typeface="+mn-cs"/>
              </a:rPr>
              <a:t> is the </a:t>
            </a:r>
            <a:r>
              <a:rPr lang="en-US" altLang="en-US" sz="2400" b="1" kern="1200" dirty="0">
                <a:solidFill>
                  <a:srgbClr val="3366FF"/>
                </a:solidFill>
                <a:latin typeface="Arial" charset="0"/>
                <a:cs typeface="+mn-cs"/>
              </a:rPr>
              <a:t>starting material</a:t>
            </a:r>
            <a:r>
              <a:rPr lang="en-US" altLang="en-US" sz="2400" b="1" kern="1200" dirty="0">
                <a:solidFill>
                  <a:prstClr val="black"/>
                </a:solidFill>
                <a:latin typeface="Arial" charset="0"/>
                <a:cs typeface="+mn-cs"/>
              </a:rPr>
              <a:t> for </a:t>
            </a:r>
            <a:r>
              <a:rPr lang="en-US" altLang="en-US" sz="2400" b="1" kern="1200" dirty="0">
                <a:solidFill>
                  <a:srgbClr val="007802"/>
                </a:solidFill>
                <a:latin typeface="Arial" charset="0"/>
                <a:cs typeface="+mn-cs"/>
              </a:rPr>
              <a:t>step [1]</a:t>
            </a:r>
            <a:r>
              <a:rPr lang="en-US" altLang="en-US" sz="2400" b="1" kern="1200" dirty="0">
                <a:solidFill>
                  <a:prstClr val="black"/>
                </a:solidFill>
                <a:latin typeface="Arial" charset="0"/>
                <a:cs typeface="+mn-cs"/>
              </a:rPr>
              <a:t>.</a:t>
            </a:r>
          </a:p>
        </p:txBody>
      </p:sp>
      <p:pic>
        <p:nvPicPr>
          <p:cNvPr id="48134" name="Picture 7" descr="Oxidation of the 2° alcohol in malate with NAD+ forms oxaloacetate in step [8]. Another molecule of NADH is also formed in this step."/>
          <p:cNvPicPr>
            <a:picLocks noChangeAspect="1" noChangeArrowheads="1"/>
          </p:cNvPicPr>
          <p:nvPr/>
        </p:nvPicPr>
        <p:blipFill>
          <a:blip r:embed="rId8">
            <a:extLst>
              <a:ext uri="{28A0092B-C50C-407E-A947-70E740481C1C}">
                <a14:useLocalDpi xmlns:a14="http://schemas.microsoft.com/office/drawing/2010/main" val="0"/>
              </a:ext>
            </a:extLst>
          </a:blip>
          <a:srcRect t="9570" r="65742" b="45926"/>
          <a:stretch>
            <a:fillRect/>
          </a:stretch>
        </p:blipFill>
        <p:spPr bwMode="auto">
          <a:xfrm>
            <a:off x="5068888" y="1668463"/>
            <a:ext cx="2968625"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76200"/>
            <a:ext cx="8229600" cy="1143000"/>
          </a:xfrm>
        </p:spPr>
        <p:txBody>
          <a:bodyPr/>
          <a:lstStyle/>
          <a:p>
            <a:pPr eaLnBrk="1" hangingPunct="1"/>
            <a:r>
              <a:rPr lang="en-US" altLang="en-US" sz="3200" b="1" dirty="0"/>
              <a:t>23.5	The Citric Acid Cycle (13)</a:t>
            </a:r>
            <a:endParaRPr lang="en-US" altLang="en-US" dirty="0">
              <a:latin typeface="Calibri" pitchFamily="34" charset="0"/>
            </a:endParaRPr>
          </a:p>
        </p:txBody>
      </p:sp>
      <p:pic>
        <p:nvPicPr>
          <p:cNvPr id="49156" name="Picture 6" descr="The net equation for the citric acid cycle shows that this cycle results in formation of two molecules of CO2,four molecules of reduced coenzymes (3 NADH and 1 FADH2) and one molecule of GT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47800"/>
            <a:ext cx="83391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76200"/>
            <a:ext cx="8229600" cy="1143000"/>
          </a:xfrm>
        </p:spPr>
        <p:txBody>
          <a:bodyPr/>
          <a:lstStyle/>
          <a:p>
            <a:pPr eaLnBrk="1" hangingPunct="1"/>
            <a:r>
              <a:rPr lang="en-US" altLang="en-US" sz="3200" b="1" dirty="0"/>
              <a:t>23.5	The Citric Acid Cycle (14)</a:t>
            </a:r>
            <a:endParaRPr lang="en-US" altLang="en-US" dirty="0">
              <a:latin typeface="Calibri" pitchFamily="34" charset="0"/>
            </a:endParaRPr>
          </a:p>
        </p:txBody>
      </p:sp>
      <p:sp>
        <p:nvSpPr>
          <p:cNvPr id="11" name="Content Placeholder 2">
            <a:extLst>
              <a:ext uri="{FF2B5EF4-FFF2-40B4-BE49-F238E27FC236}">
                <a16:creationId xmlns:a16="http://schemas.microsoft.com/office/drawing/2014/main" id="{D0D5B784-0AC1-4819-A546-3F9E52391929}"/>
              </a:ext>
            </a:extLst>
          </p:cNvPr>
          <p:cNvSpPr>
            <a:spLocks noGrp="1"/>
          </p:cNvSpPr>
          <p:nvPr>
            <p:ph idx="1"/>
          </p:nvPr>
        </p:nvSpPr>
        <p:spPr>
          <a:xfrm>
            <a:off x="773843" y="1380552"/>
            <a:ext cx="7259637" cy="2246886"/>
          </a:xfrm>
        </p:spPr>
        <p:txBody>
          <a:bodyPr/>
          <a:lstStyle/>
          <a:p>
            <a:pPr marL="0" lvl="0" indent="0" defTabSz="457200" eaLnBrk="1" hangingPunct="1">
              <a:spcBef>
                <a:spcPct val="0"/>
              </a:spcBef>
              <a:spcAft>
                <a:spcPts val="1300"/>
              </a:spcAft>
              <a:buNone/>
            </a:pPr>
            <a:r>
              <a:rPr lang="en-US" altLang="en-US" sz="2400" b="1" kern="1200" dirty="0">
                <a:solidFill>
                  <a:prstClr val="black"/>
                </a:solidFill>
                <a:latin typeface="Arial" charset="0"/>
                <a:cs typeface="+mn-cs"/>
              </a:rPr>
              <a:t>The </a:t>
            </a:r>
            <a:r>
              <a:rPr lang="en-US" altLang="en-US" sz="2400" b="1" kern="1200" dirty="0">
                <a:solidFill>
                  <a:srgbClr val="3366FF"/>
                </a:solidFill>
                <a:latin typeface="Arial" charset="0"/>
                <a:cs typeface="+mn-cs"/>
              </a:rPr>
              <a:t>overall citric acid cycle </a:t>
            </a:r>
            <a:r>
              <a:rPr lang="en-US" altLang="en-US" sz="2400" b="1" kern="1200" dirty="0">
                <a:solidFill>
                  <a:prstClr val="black"/>
                </a:solidFill>
                <a:latin typeface="Arial" charset="0"/>
                <a:cs typeface="+mn-cs"/>
              </a:rPr>
              <a:t>yields:</a:t>
            </a:r>
          </a:p>
          <a:p>
            <a:pPr defTabSz="457200" eaLnBrk="1" hangingPunct="1">
              <a:spcBef>
                <a:spcPct val="0"/>
              </a:spcBef>
              <a:spcAft>
                <a:spcPts val="2000"/>
              </a:spcAft>
              <a:buClr>
                <a:schemeClr val="tx1"/>
              </a:buClr>
            </a:pPr>
            <a:r>
              <a:rPr lang="en-US" altLang="en-US" sz="2400" b="1" dirty="0">
                <a:solidFill>
                  <a:srgbClr val="3366FF"/>
                </a:solidFill>
              </a:rPr>
              <a:t>2 </a:t>
            </a:r>
            <a:r>
              <a:rPr lang="en-US" altLang="en-US" sz="2400" b="1" i="0" dirty="0">
                <a:solidFill>
                  <a:srgbClr val="3366FF"/>
                </a:solidFill>
              </a:rPr>
              <a:t>CO</a:t>
            </a:r>
            <a:r>
              <a:rPr lang="en-US" altLang="en-US" sz="2400" b="1" i="0" baseline="-25000" dirty="0">
                <a:solidFill>
                  <a:srgbClr val="3366FF"/>
                </a:solidFill>
              </a:rPr>
              <a:t>2</a:t>
            </a:r>
            <a:r>
              <a:rPr lang="en-US" altLang="en-US" sz="2400" b="1" dirty="0">
                <a:solidFill>
                  <a:srgbClr val="3366FF"/>
                </a:solidFill>
              </a:rPr>
              <a:t> </a:t>
            </a:r>
            <a:r>
              <a:rPr lang="en-US" altLang="en-US" sz="2400" b="1" dirty="0"/>
              <a:t>molecules</a:t>
            </a:r>
          </a:p>
          <a:p>
            <a:pPr defTabSz="457200" eaLnBrk="1" hangingPunct="1">
              <a:spcBef>
                <a:spcPct val="0"/>
              </a:spcBef>
              <a:spcAft>
                <a:spcPts val="2000"/>
              </a:spcAft>
              <a:buClr>
                <a:schemeClr val="tx1"/>
              </a:buClr>
            </a:pPr>
            <a:r>
              <a:rPr lang="en-US" altLang="en-US" sz="2400" b="1" dirty="0">
                <a:solidFill>
                  <a:srgbClr val="3366FF"/>
                </a:solidFill>
              </a:rPr>
              <a:t>3 NADH </a:t>
            </a:r>
            <a:r>
              <a:rPr lang="en-US" altLang="en-US" sz="2400" b="1" dirty="0"/>
              <a:t>and </a:t>
            </a:r>
            <a:r>
              <a:rPr lang="en-US" altLang="en-US" sz="2400" b="1" dirty="0">
                <a:solidFill>
                  <a:srgbClr val="3366FF"/>
                </a:solidFill>
              </a:rPr>
              <a:t>1 </a:t>
            </a:r>
            <a:r>
              <a:rPr lang="en-US" altLang="en-US" sz="2400" b="1" i="0" dirty="0">
                <a:solidFill>
                  <a:srgbClr val="3366FF"/>
                </a:solidFill>
              </a:rPr>
              <a:t>FADH</a:t>
            </a:r>
            <a:r>
              <a:rPr lang="en-US" altLang="en-US" sz="2400" b="1" i="0" baseline="-25000" dirty="0">
                <a:solidFill>
                  <a:srgbClr val="3366FF"/>
                </a:solidFill>
              </a:rPr>
              <a:t>2</a:t>
            </a:r>
            <a:r>
              <a:rPr lang="en-US" altLang="en-US" sz="2400" b="1" dirty="0">
                <a:solidFill>
                  <a:srgbClr val="3366FF"/>
                </a:solidFill>
              </a:rPr>
              <a:t> </a:t>
            </a:r>
            <a:r>
              <a:rPr lang="en-US" altLang="en-US" sz="2400" b="1" dirty="0"/>
              <a:t>molecules</a:t>
            </a:r>
          </a:p>
          <a:p>
            <a:pPr defTabSz="457200" eaLnBrk="1" hangingPunct="1">
              <a:spcBef>
                <a:spcPct val="0"/>
              </a:spcBef>
              <a:buClr>
                <a:schemeClr val="tx1"/>
              </a:buClr>
            </a:pPr>
            <a:r>
              <a:rPr lang="en-US" altLang="en-US" sz="2400" b="1" dirty="0">
                <a:solidFill>
                  <a:srgbClr val="3366FF"/>
                </a:solidFill>
              </a:rPr>
              <a:t>1 GTP </a:t>
            </a:r>
            <a:r>
              <a:rPr lang="en-US" altLang="en-US" sz="2400" b="1" dirty="0"/>
              <a:t>molecule</a:t>
            </a:r>
          </a:p>
        </p:txBody>
      </p:sp>
      <p:sp>
        <p:nvSpPr>
          <p:cNvPr id="12" name="Content Placeholder 7">
            <a:extLst>
              <a:ext uri="{FF2B5EF4-FFF2-40B4-BE49-F238E27FC236}">
                <a16:creationId xmlns:a16="http://schemas.microsoft.com/office/drawing/2014/main" id="{C1EDC61A-B731-48B1-97CC-DCA80B49619A}"/>
              </a:ext>
            </a:extLst>
          </p:cNvPr>
          <p:cNvSpPr>
            <a:spLocks noGrp="1"/>
          </p:cNvSpPr>
          <p:nvPr>
            <p:ph sz="quarter" idx="13"/>
          </p:nvPr>
        </p:nvSpPr>
        <p:spPr>
          <a:xfrm>
            <a:off x="775740" y="3887708"/>
            <a:ext cx="7736435" cy="2055891"/>
          </a:xfrm>
        </p:spPr>
        <p:txBody>
          <a:bodyPr/>
          <a:lstStyle/>
          <a:p>
            <a:pPr marL="0" lvl="0" indent="0" defTabSz="457200" eaLnBrk="1" hangingPunct="1">
              <a:spcBef>
                <a:spcPct val="0"/>
              </a:spcBef>
              <a:spcAft>
                <a:spcPts val="2300"/>
              </a:spcAft>
              <a:buNone/>
            </a:pPr>
            <a:r>
              <a:rPr lang="en-US" altLang="en-US" sz="2400" b="1" kern="1200" dirty="0">
                <a:solidFill>
                  <a:prstClr val="black"/>
                </a:solidFill>
                <a:latin typeface="Arial" charset="0"/>
                <a:cs typeface="+mn-cs"/>
              </a:rPr>
              <a:t>The </a:t>
            </a:r>
            <a:r>
              <a:rPr lang="en-US" altLang="en-US" sz="2400" b="1" kern="1200" dirty="0">
                <a:solidFill>
                  <a:srgbClr val="3366FF"/>
                </a:solidFill>
                <a:latin typeface="Arial" charset="0"/>
                <a:cs typeface="+mn-cs"/>
              </a:rPr>
              <a:t>main function </a:t>
            </a:r>
            <a:r>
              <a:rPr lang="en-US" altLang="en-US" sz="2400" b="1" kern="1200" dirty="0">
                <a:solidFill>
                  <a:prstClr val="black"/>
                </a:solidFill>
                <a:latin typeface="Arial" charset="0"/>
                <a:cs typeface="+mn-cs"/>
              </a:rPr>
              <a:t>of the citric acid cycle is to produce </a:t>
            </a:r>
            <a:r>
              <a:rPr lang="en-US" altLang="en-US" sz="2400" b="1" kern="1200" dirty="0">
                <a:solidFill>
                  <a:srgbClr val="3366FF"/>
                </a:solidFill>
                <a:latin typeface="Arial" charset="0"/>
                <a:cs typeface="+mn-cs"/>
              </a:rPr>
              <a:t>reduced coenzymes </a:t>
            </a:r>
            <a:r>
              <a:rPr lang="en-US" altLang="en-US" sz="2400" b="1" kern="1200" dirty="0">
                <a:solidFill>
                  <a:prstClr val="black"/>
                </a:solidFill>
                <a:latin typeface="Arial" charset="0"/>
                <a:cs typeface="+mn-cs"/>
              </a:rPr>
              <a:t>(NADH and </a:t>
            </a:r>
            <a:r>
              <a:rPr lang="en-US" altLang="en-US" sz="2400" b="1" i="0" kern="1200" dirty="0">
                <a:solidFill>
                  <a:prstClr val="black"/>
                </a:solidFill>
                <a:latin typeface="Arial" panose="020B0604020202020204" pitchFamily="34" charset="0"/>
                <a:cs typeface="Arial" panose="020B0604020202020204" pitchFamily="34" charset="0"/>
              </a:rPr>
              <a:t>FADH</a:t>
            </a:r>
            <a:r>
              <a:rPr lang="en-US" altLang="en-US" sz="2400" b="1" i="0" kern="1200" baseline="-25000" dirty="0">
                <a:solidFill>
                  <a:prstClr val="black"/>
                </a:solidFill>
                <a:latin typeface="Arial" panose="020B0604020202020204" pitchFamily="34" charset="0"/>
                <a:cs typeface="Arial" panose="020B0604020202020204" pitchFamily="34" charset="0"/>
              </a:rPr>
              <a:t>2</a:t>
            </a:r>
            <a:r>
              <a:rPr lang="en-US" altLang="en-US" sz="2400" b="1" kern="1200" dirty="0">
                <a:solidFill>
                  <a:prstClr val="black"/>
                </a:solidFill>
                <a:latin typeface="Arial" charset="0"/>
                <a:cs typeface="+mn-cs"/>
              </a:rPr>
              <a:t>).</a:t>
            </a:r>
          </a:p>
          <a:p>
            <a:pPr marL="0" indent="0" eaLnBrk="1" hangingPunct="1">
              <a:spcBef>
                <a:spcPct val="0"/>
              </a:spcBef>
              <a:buFontTx/>
              <a:buNone/>
            </a:pPr>
            <a:r>
              <a:rPr lang="en-US" altLang="en-US" sz="2400" b="1" dirty="0"/>
              <a:t>These molecules enter the </a:t>
            </a:r>
            <a:r>
              <a:rPr lang="en-US" altLang="en-US" sz="2400" b="1" dirty="0">
                <a:solidFill>
                  <a:srgbClr val="3366FF"/>
                </a:solidFill>
              </a:rPr>
              <a:t>electron transport chain </a:t>
            </a:r>
            <a:r>
              <a:rPr lang="en-US" altLang="en-US" sz="2400" b="1" dirty="0"/>
              <a:t>and ultimately produce </a:t>
            </a:r>
            <a:r>
              <a:rPr lang="en-US" altLang="en-US" sz="2400" b="1" dirty="0">
                <a:solidFill>
                  <a:srgbClr val="3366FF"/>
                </a:solidFill>
              </a:rPr>
              <a:t>ATP</a:t>
            </a:r>
            <a:r>
              <a:rPr lang="en-US" altLang="en-US" sz="2400" b="1" dirty="0"/>
              <a: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76200"/>
            <a:ext cx="8229600" cy="1143000"/>
          </a:xfrm>
        </p:spPr>
        <p:txBody>
          <a:bodyPr/>
          <a:lstStyle/>
          <a:p>
            <a:pPr eaLnBrk="1" hangingPunct="1"/>
            <a:r>
              <a:rPr lang="en-US" altLang="en-US" sz="3200" b="1" dirty="0"/>
              <a:t>23.6 A. The Electron Transport Chain (1)</a:t>
            </a:r>
            <a:endParaRPr lang="en-US" altLang="en-US" dirty="0">
              <a:latin typeface="Calibri" pitchFamily="34" charset="0"/>
            </a:endParaRPr>
          </a:p>
        </p:txBody>
      </p:sp>
      <p:sp>
        <p:nvSpPr>
          <p:cNvPr id="6" name="Content Placeholder 2">
            <a:extLst>
              <a:ext uri="{FF2B5EF4-FFF2-40B4-BE49-F238E27FC236}">
                <a16:creationId xmlns:a16="http://schemas.microsoft.com/office/drawing/2014/main" id="{9A9B19B4-5D9E-4529-867E-2D8D125C465A}"/>
              </a:ext>
            </a:extLst>
          </p:cNvPr>
          <p:cNvSpPr>
            <a:spLocks noGrp="1"/>
          </p:cNvSpPr>
          <p:nvPr>
            <p:ph idx="1"/>
          </p:nvPr>
        </p:nvSpPr>
        <p:spPr>
          <a:xfrm>
            <a:off x="1075544" y="1219200"/>
            <a:ext cx="7596266" cy="1200150"/>
          </a:xfrm>
        </p:spPr>
        <p:txBody>
          <a:bodyPr/>
          <a:lstStyle/>
          <a:p>
            <a:pPr marL="0" lvl="0" indent="0" defTabSz="457200" eaLnBrk="1" hangingPunct="1">
              <a:spcBef>
                <a:spcPct val="0"/>
              </a:spcBef>
              <a:buNone/>
            </a:pPr>
            <a:r>
              <a:rPr lang="en-US" altLang="en-US" sz="2400" b="1" kern="1200" dirty="0">
                <a:solidFill>
                  <a:prstClr val="black"/>
                </a:solidFill>
                <a:latin typeface="Arial" charset="0"/>
                <a:cs typeface="+mn-cs"/>
              </a:rPr>
              <a:t>The </a:t>
            </a:r>
            <a:r>
              <a:rPr lang="en-US" altLang="en-US" sz="2400" b="1" kern="1200" dirty="0">
                <a:solidFill>
                  <a:srgbClr val="3366FF"/>
                </a:solidFill>
                <a:latin typeface="Arial" charset="0"/>
                <a:cs typeface="+mn-cs"/>
              </a:rPr>
              <a:t>electron transport chain </a:t>
            </a:r>
            <a:r>
              <a:rPr lang="en-US" altLang="en-US" sz="2400" b="1" kern="1200" dirty="0">
                <a:solidFill>
                  <a:prstClr val="black"/>
                </a:solidFill>
                <a:latin typeface="Arial" charset="0"/>
                <a:cs typeface="+mn-cs"/>
              </a:rPr>
              <a:t>is a multistep process using </a:t>
            </a:r>
            <a:r>
              <a:rPr lang="en-US" altLang="en-US" sz="2400" b="1" kern="1200" dirty="0">
                <a:solidFill>
                  <a:srgbClr val="3366FF"/>
                </a:solidFill>
                <a:latin typeface="Arial" charset="0"/>
                <a:cs typeface="+mn-cs"/>
              </a:rPr>
              <a:t>4 enzyme complexes </a:t>
            </a:r>
            <a:r>
              <a:rPr lang="en-US" altLang="en-US" sz="2400" b="1" kern="1200" dirty="0">
                <a:solidFill>
                  <a:prstClr val="black"/>
                </a:solidFill>
                <a:latin typeface="Arial" charset="0"/>
                <a:cs typeface="+mn-cs"/>
              </a:rPr>
              <a:t>(I, II, III and IV) located along the mitochondrial </a:t>
            </a:r>
            <a:r>
              <a:rPr lang="en-US" altLang="en-US" sz="2400" b="1" kern="1200" dirty="0">
                <a:solidFill>
                  <a:srgbClr val="3366FF"/>
                </a:solidFill>
                <a:latin typeface="Arial" charset="0"/>
                <a:cs typeface="+mn-cs"/>
              </a:rPr>
              <a:t>inner membrane</a:t>
            </a:r>
            <a:r>
              <a:rPr lang="en-US" altLang="en-US" sz="2400" b="1" kern="1200" dirty="0">
                <a:solidFill>
                  <a:prstClr val="black"/>
                </a:solidFill>
                <a:latin typeface="Arial" charset="0"/>
                <a:cs typeface="+mn-cs"/>
              </a:rPr>
              <a:t>.</a:t>
            </a:r>
          </a:p>
        </p:txBody>
      </p:sp>
      <p:pic>
        <p:nvPicPr>
          <p:cNvPr id="51205" name="Picture 7" descr="The four enzyme complexes (I–IV) of the electron transport chain are located within the inner membrane of a mitochondrion, between the matrix and the intermembrane space. Electrons enter the chain when NADH and FADH2 are oxidized and then transported through a series of complexes along the pathway. The electrons ultimately combine with O2 to form H2O. Protons (H+) are pumped across the inner membrane into the intermembrane space at three locations. The energy released when protons return to the matrix by traveling through a channel in the ATP synthase enzyme is used to convert ADP to AT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590800"/>
            <a:ext cx="7451725"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sz="3200" b="1" dirty="0"/>
              <a:t>23.1	Introduction (4)</a:t>
            </a:r>
            <a:endParaRPr lang="en-US" altLang="en-US" dirty="0">
              <a:latin typeface="Calibri" pitchFamily="34" charset="0"/>
            </a:endParaRPr>
          </a:p>
        </p:txBody>
      </p:sp>
      <p:sp>
        <p:nvSpPr>
          <p:cNvPr id="9" name="Content Placeholder 2">
            <a:extLst>
              <a:ext uri="{FF2B5EF4-FFF2-40B4-BE49-F238E27FC236}">
                <a16:creationId xmlns:a16="http://schemas.microsoft.com/office/drawing/2014/main" id="{B7A495BC-1CC6-4084-8777-CC6D2EAC30D7}"/>
              </a:ext>
            </a:extLst>
          </p:cNvPr>
          <p:cNvSpPr>
            <a:spLocks noGrp="1"/>
          </p:cNvSpPr>
          <p:nvPr>
            <p:ph idx="1"/>
          </p:nvPr>
        </p:nvSpPr>
        <p:spPr>
          <a:xfrm>
            <a:off x="996042" y="1508125"/>
            <a:ext cx="7690758" cy="4525963"/>
          </a:xfrm>
        </p:spPr>
        <p:txBody>
          <a:bodyPr/>
          <a:lstStyle/>
          <a:p>
            <a:pPr marL="0" lvl="0" indent="0" defTabSz="457200" eaLnBrk="1" hangingPunct="1">
              <a:spcBef>
                <a:spcPct val="0"/>
              </a:spcBef>
              <a:spcAft>
                <a:spcPts val="2100"/>
              </a:spcAft>
              <a:buNone/>
            </a:pPr>
            <a:r>
              <a:rPr lang="en-US" altLang="en-US" sz="2400" b="1" kern="1200" dirty="0">
                <a:solidFill>
                  <a:prstClr val="black"/>
                </a:solidFill>
                <a:latin typeface="Arial" charset="0"/>
                <a:cs typeface="+mn-cs"/>
              </a:rPr>
              <a:t>Energy production occurs in the </a:t>
            </a:r>
            <a:r>
              <a:rPr lang="en-US" altLang="en-US" sz="2400" b="1" kern="1200" dirty="0">
                <a:solidFill>
                  <a:srgbClr val="3366FF"/>
                </a:solidFill>
                <a:latin typeface="Arial" charset="0"/>
                <a:cs typeface="+mn-cs"/>
              </a:rPr>
              <a:t>mitochondria</a:t>
            </a:r>
            <a:r>
              <a:rPr lang="en-US" altLang="en-US" sz="2400" b="1" kern="1200" dirty="0">
                <a:solidFill>
                  <a:prstClr val="black"/>
                </a:solidFill>
                <a:latin typeface="Arial" charset="0"/>
                <a:cs typeface="+mn-cs"/>
              </a:rPr>
              <a:t>.</a:t>
            </a:r>
          </a:p>
          <a:p>
            <a:pPr marL="0" indent="0" defTabSz="457200" eaLnBrk="1" hangingPunct="1">
              <a:spcBef>
                <a:spcPct val="0"/>
              </a:spcBef>
              <a:spcAft>
                <a:spcPts val="2100"/>
              </a:spcAft>
              <a:buNone/>
            </a:pPr>
            <a:r>
              <a:rPr lang="en-US" altLang="en-US" sz="2400" b="1" dirty="0"/>
              <a:t>Mitochondria are </a:t>
            </a:r>
            <a:r>
              <a:rPr lang="en-US" altLang="en-US" sz="2400" b="1" dirty="0">
                <a:solidFill>
                  <a:srgbClr val="3366FF"/>
                </a:solidFill>
              </a:rPr>
              <a:t>organelles</a:t>
            </a:r>
            <a:r>
              <a:rPr lang="en-US" altLang="en-US" sz="2400" b="1" dirty="0">
                <a:solidFill>
                  <a:srgbClr val="3333FF"/>
                </a:solidFill>
              </a:rPr>
              <a:t> </a:t>
            </a:r>
            <a:r>
              <a:rPr lang="en-US" altLang="en-US" sz="2400" b="1" dirty="0"/>
              <a:t>within the </a:t>
            </a:r>
            <a:r>
              <a:rPr lang="en-US" altLang="en-US" sz="2400" b="1" dirty="0">
                <a:solidFill>
                  <a:srgbClr val="3366FF"/>
                </a:solidFill>
              </a:rPr>
              <a:t>cytoplasm </a:t>
            </a:r>
            <a:r>
              <a:rPr lang="en-US" altLang="en-US" sz="2400" b="1" dirty="0"/>
              <a:t>of a cell.</a:t>
            </a:r>
          </a:p>
          <a:p>
            <a:pPr marL="0" indent="0" defTabSz="457200" eaLnBrk="1" hangingPunct="1">
              <a:spcBef>
                <a:spcPct val="0"/>
              </a:spcBef>
              <a:spcAft>
                <a:spcPts val="2100"/>
              </a:spcAft>
              <a:buNone/>
            </a:pPr>
            <a:r>
              <a:rPr lang="en-US" altLang="en-US" sz="2400" b="1" dirty="0"/>
              <a:t>Mitochondria contain an </a:t>
            </a:r>
            <a:r>
              <a:rPr lang="en-US" altLang="en-US" sz="2400" b="1" dirty="0">
                <a:solidFill>
                  <a:srgbClr val="3366FF"/>
                </a:solidFill>
              </a:rPr>
              <a:t>outer membrane </a:t>
            </a:r>
            <a:r>
              <a:rPr lang="en-US" altLang="en-US" sz="2400" b="1" dirty="0"/>
              <a:t>and an </a:t>
            </a:r>
            <a:r>
              <a:rPr lang="en-US" altLang="en-US" sz="2400" b="1" dirty="0">
                <a:solidFill>
                  <a:srgbClr val="3366FF"/>
                </a:solidFill>
              </a:rPr>
              <a:t>inner membrane </a:t>
            </a:r>
            <a:r>
              <a:rPr lang="en-US" altLang="en-US" sz="2400" b="1" dirty="0"/>
              <a:t>with many folds.</a:t>
            </a:r>
          </a:p>
          <a:p>
            <a:pPr marL="0" indent="0" defTabSz="457200" eaLnBrk="1" hangingPunct="1">
              <a:spcBef>
                <a:spcPct val="0"/>
              </a:spcBef>
              <a:spcAft>
                <a:spcPts val="2100"/>
              </a:spcAft>
              <a:buNone/>
            </a:pPr>
            <a:r>
              <a:rPr lang="en-US" altLang="en-US" sz="2400" b="1" dirty="0"/>
              <a:t>The area between the two membranes is called the </a:t>
            </a:r>
            <a:r>
              <a:rPr lang="en-US" altLang="en-US" sz="2400" b="1" dirty="0">
                <a:solidFill>
                  <a:srgbClr val="3366FF"/>
                </a:solidFill>
              </a:rPr>
              <a:t>intermembrane space</a:t>
            </a:r>
            <a:r>
              <a:rPr lang="en-US" altLang="en-US" sz="2400" b="1" dirty="0"/>
              <a:t>.</a:t>
            </a:r>
          </a:p>
          <a:p>
            <a:pPr marL="0" indent="0" defTabSz="457200" eaLnBrk="1" hangingPunct="1">
              <a:spcBef>
                <a:spcPct val="0"/>
              </a:spcBef>
              <a:buNone/>
            </a:pPr>
            <a:r>
              <a:rPr lang="en-US" altLang="en-US" sz="2400" b="1" dirty="0"/>
              <a:t>The area enclosed by the inner membrane is called the </a:t>
            </a:r>
            <a:r>
              <a:rPr lang="en-US" altLang="en-US" sz="2400" b="1" dirty="0">
                <a:solidFill>
                  <a:srgbClr val="3366FF"/>
                </a:solidFill>
              </a:rPr>
              <a:t>matrix</a:t>
            </a:r>
            <a:r>
              <a:rPr lang="en-US" altLang="en-US" sz="2400" b="1" dirty="0"/>
              <a:t>, where energy production occurs.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76200"/>
            <a:ext cx="8229600" cy="1143000"/>
          </a:xfrm>
        </p:spPr>
        <p:txBody>
          <a:bodyPr/>
          <a:lstStyle/>
          <a:p>
            <a:pPr eaLnBrk="1" hangingPunct="1"/>
            <a:r>
              <a:rPr lang="en-US" altLang="en-US" sz="3200" b="1" dirty="0"/>
              <a:t>23.6 A. The Electron Transport Chain (2)</a:t>
            </a:r>
            <a:endParaRPr lang="en-US" altLang="en-US" dirty="0">
              <a:latin typeface="Calibri" pitchFamily="34" charset="0"/>
            </a:endParaRPr>
          </a:p>
        </p:txBody>
      </p:sp>
      <p:sp>
        <p:nvSpPr>
          <p:cNvPr id="10" name="Content Placeholder 2">
            <a:extLst>
              <a:ext uri="{FF2B5EF4-FFF2-40B4-BE49-F238E27FC236}">
                <a16:creationId xmlns:a16="http://schemas.microsoft.com/office/drawing/2014/main" id="{E1422DF5-A6DD-4741-A7BB-2CCD337F291D}"/>
              </a:ext>
            </a:extLst>
          </p:cNvPr>
          <p:cNvSpPr>
            <a:spLocks noGrp="1"/>
          </p:cNvSpPr>
          <p:nvPr>
            <p:ph idx="1"/>
          </p:nvPr>
        </p:nvSpPr>
        <p:spPr>
          <a:xfrm>
            <a:off x="1006840" y="1219200"/>
            <a:ext cx="7908560" cy="741815"/>
          </a:xfrm>
        </p:spPr>
        <p:txBody>
          <a:bodyPr/>
          <a:lstStyle/>
          <a:p>
            <a:pPr marL="0" lvl="0" indent="0" defTabSz="457200" eaLnBrk="1" hangingPunct="1">
              <a:spcBef>
                <a:spcPct val="0"/>
              </a:spcBef>
              <a:spcAft>
                <a:spcPts val="2800"/>
              </a:spcAft>
              <a:buNone/>
            </a:pPr>
            <a:r>
              <a:rPr lang="en-US" altLang="en-US" sz="2400" b="1" kern="1200" dirty="0">
                <a:solidFill>
                  <a:prstClr val="black"/>
                </a:solidFill>
                <a:latin typeface="Arial" charset="0"/>
                <a:cs typeface="+mn-cs"/>
              </a:rPr>
              <a:t>The </a:t>
            </a:r>
            <a:r>
              <a:rPr lang="en-US" altLang="en-US" sz="2400" b="1" kern="1200" dirty="0">
                <a:solidFill>
                  <a:srgbClr val="3366FF"/>
                </a:solidFill>
                <a:latin typeface="Arial" charset="0"/>
                <a:cs typeface="+mn-cs"/>
              </a:rPr>
              <a:t>reduced coenzymes </a:t>
            </a:r>
            <a:r>
              <a:rPr lang="en-US" altLang="en-US" sz="2400" b="1" kern="1200" dirty="0">
                <a:solidFill>
                  <a:prstClr val="black"/>
                </a:solidFill>
                <a:latin typeface="Arial" charset="0"/>
                <a:cs typeface="+mn-cs"/>
              </a:rPr>
              <a:t>(NADH and </a:t>
            </a:r>
            <a:r>
              <a:rPr lang="en-US" altLang="en-US" sz="2400" b="1" i="0" kern="1200" dirty="0">
                <a:solidFill>
                  <a:prstClr val="black"/>
                </a:solidFill>
                <a:latin typeface="Arial" panose="020B0604020202020204" pitchFamily="34" charset="0"/>
                <a:cs typeface="Arial" panose="020B0604020202020204" pitchFamily="34" charset="0"/>
              </a:rPr>
              <a:t>FADH</a:t>
            </a:r>
            <a:r>
              <a:rPr lang="en-US" altLang="en-US" sz="2400" b="1" i="0" kern="1200" baseline="-25000" dirty="0">
                <a:solidFill>
                  <a:prstClr val="black"/>
                </a:solidFill>
                <a:latin typeface="Arial" panose="020B0604020202020204" pitchFamily="34" charset="0"/>
                <a:cs typeface="Arial" panose="020B0604020202020204" pitchFamily="34" charset="0"/>
              </a:rPr>
              <a:t>2</a:t>
            </a:r>
            <a:r>
              <a:rPr lang="en-US" altLang="en-US" sz="2400" b="1" kern="1200" dirty="0">
                <a:solidFill>
                  <a:prstClr val="black"/>
                </a:solidFill>
                <a:latin typeface="Arial" charset="0"/>
                <a:cs typeface="+mn-cs"/>
              </a:rPr>
              <a:t>) are reducing agents, and can </a:t>
            </a:r>
            <a:r>
              <a:rPr lang="en-US" altLang="en-US" sz="2400" b="1" kern="1200" dirty="0">
                <a:solidFill>
                  <a:srgbClr val="3366FF"/>
                </a:solidFill>
                <a:latin typeface="Arial" charset="0"/>
                <a:cs typeface="+mn-cs"/>
              </a:rPr>
              <a:t>donate </a:t>
            </a:r>
            <a:r>
              <a:rPr lang="en-US" altLang="en-US" sz="2400" b="1" i="0" kern="1200" dirty="0">
                <a:solidFill>
                  <a:srgbClr val="3366FF"/>
                </a:solidFill>
                <a:latin typeface="Arial" panose="020B0604020202020204" pitchFamily="34" charset="0"/>
                <a:cs typeface="Arial" panose="020B0604020202020204" pitchFamily="34" charset="0"/>
              </a:rPr>
              <a:t>e</a:t>
            </a:r>
            <a:r>
              <a:rPr lang="en-US" altLang="en-US" sz="2400" b="1" i="0" kern="1200" baseline="30000" dirty="0">
                <a:solidFill>
                  <a:srgbClr val="3366FF"/>
                </a:solidFill>
                <a:latin typeface="Arial" panose="020B0604020202020204" pitchFamily="34" charset="0"/>
                <a:cs typeface="Arial" panose="020B0604020202020204" pitchFamily="34" charset="0"/>
              </a:rPr>
              <a:t>−</a:t>
            </a:r>
            <a:r>
              <a:rPr lang="en-US" altLang="en-US" sz="2400" b="1" kern="1200" dirty="0">
                <a:solidFill>
                  <a:srgbClr val="3366FF"/>
                </a:solidFill>
                <a:latin typeface="Arial" charset="0"/>
                <a:cs typeface="+mn-cs"/>
              </a:rPr>
              <a:t> when oxidized</a:t>
            </a:r>
            <a:r>
              <a:rPr lang="en-US" altLang="en-US" sz="2400" b="1" kern="1200" dirty="0">
                <a:solidFill>
                  <a:prstClr val="black"/>
                </a:solidFill>
                <a:latin typeface="Arial" charset="0"/>
                <a:cs typeface="+mn-cs"/>
              </a:rPr>
              <a:t>.</a:t>
            </a:r>
          </a:p>
        </p:txBody>
      </p:sp>
      <p:sp>
        <p:nvSpPr>
          <p:cNvPr id="31" name="Text Placeholder 20">
            <a:extLst>
              <a:ext uri="{FF2B5EF4-FFF2-40B4-BE49-F238E27FC236}">
                <a16:creationId xmlns:a16="http://schemas.microsoft.com/office/drawing/2014/main" id="{1EEC531A-704C-42DE-BCE8-AF815B37BE37}"/>
              </a:ext>
            </a:extLst>
          </p:cNvPr>
          <p:cNvSpPr>
            <a:spLocks noGrp="1"/>
          </p:cNvSpPr>
          <p:nvPr>
            <p:ph type="body" sz="quarter" idx="22"/>
          </p:nvPr>
        </p:nvSpPr>
        <p:spPr>
          <a:xfrm>
            <a:off x="1003705" y="2302783"/>
            <a:ext cx="3107960" cy="342900"/>
          </a:xfrm>
        </p:spPr>
        <p:txBody>
          <a:bodyPr/>
          <a:lstStyle/>
          <a:p>
            <a:pPr marL="0" lvl="0" indent="0">
              <a:buNone/>
            </a:pPr>
            <a:r>
              <a:rPr lang="en-US" altLang="en-US" sz="2400" b="1" dirty="0">
                <a:solidFill>
                  <a:srgbClr val="3366FF"/>
                </a:solidFill>
              </a:rPr>
              <a:t>NADH</a:t>
            </a:r>
            <a:r>
              <a:rPr lang="en-US" altLang="en-US" sz="2400" b="1" dirty="0">
                <a:solidFill>
                  <a:srgbClr val="3333FF"/>
                </a:solidFill>
              </a:rPr>
              <a:t> </a:t>
            </a:r>
            <a:r>
              <a:rPr lang="en-US" altLang="en-US" sz="2400" b="1" dirty="0">
                <a:solidFill>
                  <a:prstClr val="black"/>
                </a:solidFill>
              </a:rPr>
              <a:t>is oxidized to </a:t>
            </a:r>
            <a:endParaRPr lang="en-US" dirty="0"/>
          </a:p>
        </p:txBody>
      </p:sp>
      <p:graphicFrame>
        <p:nvGraphicFramePr>
          <p:cNvPr id="2" name="Object 1">
            <a:extLst>
              <a:ext uri="{FF2B5EF4-FFF2-40B4-BE49-F238E27FC236}">
                <a16:creationId xmlns:a16="http://schemas.microsoft.com/office/drawing/2014/main" id="{9D150DCE-98BF-4649-8344-C07E7100B2BC}"/>
              </a:ext>
            </a:extLst>
          </p:cNvPr>
          <p:cNvGraphicFramePr>
            <a:graphicFrameLocks noChangeAspect="1"/>
          </p:cNvGraphicFramePr>
          <p:nvPr>
            <p:extLst>
              <p:ext uri="{D42A27DB-BD31-4B8C-83A1-F6EECF244321}">
                <p14:modId xmlns:p14="http://schemas.microsoft.com/office/powerpoint/2010/main" val="1352434415"/>
              </p:ext>
            </p:extLst>
          </p:nvPr>
        </p:nvGraphicFramePr>
        <p:xfrm>
          <a:off x="4084928" y="2332470"/>
          <a:ext cx="812800" cy="342900"/>
        </p:xfrm>
        <a:graphic>
          <a:graphicData uri="http://schemas.openxmlformats.org/presentationml/2006/ole">
            <mc:AlternateContent xmlns:mc="http://schemas.openxmlformats.org/markup-compatibility/2006">
              <mc:Choice xmlns:v="urn:schemas-microsoft-com:vml" Requires="v">
                <p:oleObj spid="_x0000_s11450" name="Equation" r:id="rId4" imgW="812520" imgH="342720" progId="Equation.DSMT4">
                  <p:embed/>
                </p:oleObj>
              </mc:Choice>
              <mc:Fallback>
                <p:oleObj name="Equation" r:id="rId4" imgW="812520" imgH="342720" progId="Equation.DSMT4">
                  <p:embed/>
                  <p:pic>
                    <p:nvPicPr>
                      <p:cNvPr id="0" name=""/>
                      <p:cNvPicPr/>
                      <p:nvPr/>
                    </p:nvPicPr>
                    <p:blipFill>
                      <a:blip r:embed="rId5"/>
                      <a:stretch>
                        <a:fillRect/>
                      </a:stretch>
                    </p:blipFill>
                    <p:spPr>
                      <a:xfrm>
                        <a:off x="4084928" y="2332470"/>
                        <a:ext cx="812800" cy="342900"/>
                      </a:xfrm>
                      <a:prstGeom prst="rect">
                        <a:avLst/>
                      </a:prstGeom>
                    </p:spPr>
                  </p:pic>
                </p:oleObj>
              </mc:Fallback>
            </mc:AlternateContent>
          </a:graphicData>
        </a:graphic>
      </p:graphicFrame>
      <p:sp>
        <p:nvSpPr>
          <p:cNvPr id="24" name="Content Placeholder 23">
            <a:extLst>
              <a:ext uri="{FF2B5EF4-FFF2-40B4-BE49-F238E27FC236}">
                <a16:creationId xmlns:a16="http://schemas.microsoft.com/office/drawing/2014/main" id="{DFA49C3B-B0AF-44FE-BFA6-3AA4A8F92CBA}"/>
              </a:ext>
            </a:extLst>
          </p:cNvPr>
          <p:cNvSpPr>
            <a:spLocks noGrp="1"/>
          </p:cNvSpPr>
          <p:nvPr>
            <p:ph sz="quarter" idx="16"/>
          </p:nvPr>
        </p:nvSpPr>
        <p:spPr>
          <a:xfrm>
            <a:off x="4889410" y="2302783"/>
            <a:ext cx="3797390" cy="511175"/>
          </a:xfrm>
        </p:spPr>
        <p:txBody>
          <a:bodyPr/>
          <a:lstStyle/>
          <a:p>
            <a:pPr marL="0" indent="0">
              <a:buNone/>
            </a:pPr>
            <a:r>
              <a:rPr lang="en-US" altLang="en-US" sz="2400" b="1" dirty="0">
                <a:solidFill>
                  <a:prstClr val="black"/>
                </a:solidFill>
              </a:rPr>
              <a:t>and </a:t>
            </a:r>
            <a:r>
              <a:rPr lang="en-US" altLang="en-US" sz="2400" b="1" i="0" dirty="0">
                <a:solidFill>
                  <a:srgbClr val="3366FF"/>
                </a:solidFill>
              </a:rPr>
              <a:t>FADH</a:t>
            </a:r>
            <a:r>
              <a:rPr lang="en-US" altLang="en-US" sz="2400" b="1" i="0" baseline="-25000" dirty="0">
                <a:solidFill>
                  <a:srgbClr val="3366FF"/>
                </a:solidFill>
              </a:rPr>
              <a:t>2</a:t>
            </a:r>
            <a:r>
              <a:rPr lang="en-US" altLang="en-US" sz="2400" b="1" dirty="0">
                <a:solidFill>
                  <a:srgbClr val="3366FF"/>
                </a:solidFill>
              </a:rPr>
              <a:t> </a:t>
            </a:r>
            <a:r>
              <a:rPr lang="en-US" altLang="en-US" sz="2400" b="1" dirty="0">
                <a:solidFill>
                  <a:prstClr val="black"/>
                </a:solidFill>
              </a:rPr>
              <a:t>is oxidized to</a:t>
            </a:r>
            <a:endParaRPr lang="en-US" dirty="0"/>
          </a:p>
        </p:txBody>
      </p:sp>
      <p:sp>
        <p:nvSpPr>
          <p:cNvPr id="26" name="Content Placeholder 25">
            <a:extLst>
              <a:ext uri="{FF2B5EF4-FFF2-40B4-BE49-F238E27FC236}">
                <a16:creationId xmlns:a16="http://schemas.microsoft.com/office/drawing/2014/main" id="{BB674246-0948-4F89-95A7-6E429EFD7AB4}"/>
              </a:ext>
            </a:extLst>
          </p:cNvPr>
          <p:cNvSpPr>
            <a:spLocks noGrp="1"/>
          </p:cNvSpPr>
          <p:nvPr>
            <p:ph sz="quarter" idx="17"/>
          </p:nvPr>
        </p:nvSpPr>
        <p:spPr>
          <a:xfrm>
            <a:off x="1004455" y="2669949"/>
            <a:ext cx="7620000" cy="378051"/>
          </a:xfrm>
        </p:spPr>
        <p:txBody>
          <a:bodyPr/>
          <a:lstStyle/>
          <a:p>
            <a:pPr marL="0" lvl="0" indent="0" defTabSz="457200" eaLnBrk="1" hangingPunct="1">
              <a:spcBef>
                <a:spcPct val="0"/>
              </a:spcBef>
              <a:spcAft>
                <a:spcPts val="2800"/>
              </a:spcAft>
              <a:buNone/>
            </a:pPr>
            <a:r>
              <a:rPr lang="en-US" altLang="en-US" sz="2400" b="1" dirty="0">
                <a:solidFill>
                  <a:srgbClr val="3366FF"/>
                </a:solidFill>
              </a:rPr>
              <a:t>FAD </a:t>
            </a:r>
            <a:r>
              <a:rPr lang="en-US" altLang="en-US" sz="2400" b="1" dirty="0">
                <a:solidFill>
                  <a:prstClr val="black"/>
                </a:solidFill>
              </a:rPr>
              <a:t>when they </a:t>
            </a:r>
            <a:r>
              <a:rPr lang="en-US" altLang="en-US" sz="2400" b="1" dirty="0">
                <a:solidFill>
                  <a:srgbClr val="3366FF"/>
                </a:solidFill>
              </a:rPr>
              <a:t>enter</a:t>
            </a:r>
            <a:r>
              <a:rPr lang="en-US" altLang="en-US" sz="2400" b="1" dirty="0">
                <a:solidFill>
                  <a:srgbClr val="3333FF"/>
                </a:solidFill>
              </a:rPr>
              <a:t> </a:t>
            </a:r>
            <a:r>
              <a:rPr lang="en-US" altLang="en-US" sz="2400" b="1" dirty="0">
                <a:solidFill>
                  <a:prstClr val="black"/>
                </a:solidFill>
              </a:rPr>
              <a:t>the electron transport chain.</a:t>
            </a:r>
          </a:p>
        </p:txBody>
      </p:sp>
      <p:sp>
        <p:nvSpPr>
          <p:cNvPr id="4" name="Content Placeholder 3">
            <a:extLst>
              <a:ext uri="{FF2B5EF4-FFF2-40B4-BE49-F238E27FC236}">
                <a16:creationId xmlns:a16="http://schemas.microsoft.com/office/drawing/2014/main" id="{96E082E5-FA0E-4333-951C-42D6C0D559D2}"/>
              </a:ext>
            </a:extLst>
          </p:cNvPr>
          <p:cNvSpPr>
            <a:spLocks noGrp="1"/>
          </p:cNvSpPr>
          <p:nvPr>
            <p:ph sz="quarter" idx="13"/>
          </p:nvPr>
        </p:nvSpPr>
        <p:spPr>
          <a:xfrm>
            <a:off x="1015998" y="3387435"/>
            <a:ext cx="7747002" cy="1118734"/>
          </a:xfrm>
        </p:spPr>
        <p:txBody>
          <a:bodyPr/>
          <a:lstStyle/>
          <a:p>
            <a:pPr marL="0" lvl="0" indent="0" defTabSz="457200" eaLnBrk="1" hangingPunct="1">
              <a:spcBef>
                <a:spcPct val="0"/>
              </a:spcBef>
              <a:spcAft>
                <a:spcPts val="2800"/>
              </a:spcAft>
              <a:buNone/>
            </a:pPr>
            <a:r>
              <a:rPr lang="en-US" altLang="en-US" sz="2400" b="1" dirty="0">
                <a:solidFill>
                  <a:prstClr val="black"/>
                </a:solidFill>
              </a:rPr>
              <a:t>The </a:t>
            </a:r>
            <a:r>
              <a:rPr lang="en-US" altLang="en-US" sz="2400" b="1" i="0" dirty="0">
                <a:solidFill>
                  <a:prstClr val="black"/>
                </a:solidFill>
              </a:rPr>
              <a:t>e</a:t>
            </a:r>
            <a:r>
              <a:rPr lang="en-US" altLang="en-US" sz="2400" b="1" i="0" baseline="30000" dirty="0">
                <a:solidFill>
                  <a:prstClr val="black"/>
                </a:solidFill>
              </a:rPr>
              <a:t>−</a:t>
            </a:r>
            <a:r>
              <a:rPr lang="en-US" altLang="en-US" sz="2400" b="1" dirty="0">
                <a:solidFill>
                  <a:prstClr val="black"/>
                </a:solidFill>
              </a:rPr>
              <a:t> donated by the coenzymes are </a:t>
            </a:r>
            <a:r>
              <a:rPr lang="en-US" altLang="en-US" sz="2400" b="1" dirty="0">
                <a:solidFill>
                  <a:srgbClr val="3366FF"/>
                </a:solidFill>
              </a:rPr>
              <a:t>passed down</a:t>
            </a:r>
            <a:r>
              <a:rPr lang="en-US" altLang="en-US" sz="2400" b="1" dirty="0">
                <a:solidFill>
                  <a:prstClr val="black"/>
                </a:solidFill>
              </a:rPr>
              <a:t> from complex to complex in a </a:t>
            </a:r>
            <a:r>
              <a:rPr lang="en-US" altLang="en-US" sz="2400" b="1" dirty="0">
                <a:solidFill>
                  <a:srgbClr val="3366FF"/>
                </a:solidFill>
              </a:rPr>
              <a:t>series of redox reactions</a:t>
            </a:r>
            <a:r>
              <a:rPr lang="en-US" altLang="en-US" sz="2400" b="1" dirty="0">
                <a:solidFill>
                  <a:prstClr val="black"/>
                </a:solidFill>
              </a:rPr>
              <a:t>, which produces some energy.</a:t>
            </a:r>
          </a:p>
        </p:txBody>
      </p:sp>
      <p:sp>
        <p:nvSpPr>
          <p:cNvPr id="22" name="Content Placeholder 21">
            <a:extLst>
              <a:ext uri="{FF2B5EF4-FFF2-40B4-BE49-F238E27FC236}">
                <a16:creationId xmlns:a16="http://schemas.microsoft.com/office/drawing/2014/main" id="{952954E5-C4F6-429D-8E45-09AEBD0B31F1}"/>
              </a:ext>
            </a:extLst>
          </p:cNvPr>
          <p:cNvSpPr>
            <a:spLocks noGrp="1"/>
          </p:cNvSpPr>
          <p:nvPr>
            <p:ph sz="quarter" idx="14"/>
          </p:nvPr>
        </p:nvSpPr>
        <p:spPr>
          <a:xfrm>
            <a:off x="1015998" y="4849701"/>
            <a:ext cx="2260602" cy="433616"/>
          </a:xfrm>
        </p:spPr>
        <p:txBody>
          <a:bodyPr/>
          <a:lstStyle/>
          <a:p>
            <a:pPr marL="0" indent="0">
              <a:buNone/>
            </a:pPr>
            <a:r>
              <a:rPr lang="en-US" altLang="en-US" sz="2400" b="1" dirty="0">
                <a:solidFill>
                  <a:prstClr val="black"/>
                </a:solidFill>
              </a:rPr>
              <a:t>These </a:t>
            </a:r>
            <a:r>
              <a:rPr lang="en-US" altLang="en-US" sz="2400" b="1" kern="1200" dirty="0">
                <a:solidFill>
                  <a:srgbClr val="3366FF"/>
                </a:solidFill>
              </a:rPr>
              <a:t>e</a:t>
            </a:r>
            <a:r>
              <a:rPr lang="en-US" altLang="en-US" sz="2400" b="1" kern="1200" baseline="30000" dirty="0">
                <a:solidFill>
                  <a:srgbClr val="3366FF"/>
                </a:solidFill>
              </a:rPr>
              <a:t>−</a:t>
            </a:r>
            <a:r>
              <a:rPr lang="en-US" altLang="en-US" sz="2400" b="1" dirty="0">
                <a:solidFill>
                  <a:srgbClr val="3366FF"/>
                </a:solidFill>
              </a:rPr>
              <a:t> </a:t>
            </a:r>
            <a:r>
              <a:rPr lang="en-US" altLang="en-US" sz="2400" b="1" dirty="0">
                <a:solidFill>
                  <a:prstClr val="black"/>
                </a:solidFill>
              </a:rPr>
              <a:t>and </a:t>
            </a:r>
            <a:endParaRPr lang="en-US" dirty="0"/>
          </a:p>
        </p:txBody>
      </p:sp>
      <p:graphicFrame>
        <p:nvGraphicFramePr>
          <p:cNvPr id="6" name="Object 5">
            <a:extLst>
              <a:ext uri="{FF2B5EF4-FFF2-40B4-BE49-F238E27FC236}">
                <a16:creationId xmlns:a16="http://schemas.microsoft.com/office/drawing/2014/main" id="{02F59630-623C-46EA-B860-EB552DF44167}"/>
              </a:ext>
            </a:extLst>
          </p:cNvPr>
          <p:cNvGraphicFramePr>
            <a:graphicFrameLocks noChangeAspect="1"/>
          </p:cNvGraphicFramePr>
          <p:nvPr>
            <p:extLst>
              <p:ext uri="{D42A27DB-BD31-4B8C-83A1-F6EECF244321}">
                <p14:modId xmlns:p14="http://schemas.microsoft.com/office/powerpoint/2010/main" val="35460636"/>
              </p:ext>
            </p:extLst>
          </p:nvPr>
        </p:nvGraphicFramePr>
        <p:xfrm>
          <a:off x="3109686" y="4876464"/>
          <a:ext cx="406400" cy="330200"/>
        </p:xfrm>
        <a:graphic>
          <a:graphicData uri="http://schemas.openxmlformats.org/presentationml/2006/ole">
            <mc:AlternateContent xmlns:mc="http://schemas.openxmlformats.org/markup-compatibility/2006">
              <mc:Choice xmlns:v="urn:schemas-microsoft-com:vml" Requires="v">
                <p:oleObj spid="_x0000_s11451" name="Equation" r:id="rId6" imgW="406080" imgH="330120" progId="Equation.DSMT4">
                  <p:embed/>
                </p:oleObj>
              </mc:Choice>
              <mc:Fallback>
                <p:oleObj name="Equation" r:id="rId6" imgW="406080" imgH="330120" progId="Equation.DSMT4">
                  <p:embed/>
                  <p:pic>
                    <p:nvPicPr>
                      <p:cNvPr id="0" name=""/>
                      <p:cNvPicPr/>
                      <p:nvPr/>
                    </p:nvPicPr>
                    <p:blipFill>
                      <a:blip r:embed="rId7"/>
                      <a:stretch>
                        <a:fillRect/>
                      </a:stretch>
                    </p:blipFill>
                    <p:spPr>
                      <a:xfrm>
                        <a:off x="3109686" y="4876464"/>
                        <a:ext cx="406400" cy="330200"/>
                      </a:xfrm>
                      <a:prstGeom prst="rect">
                        <a:avLst/>
                      </a:prstGeom>
                    </p:spPr>
                  </p:pic>
                </p:oleObj>
              </mc:Fallback>
            </mc:AlternateContent>
          </a:graphicData>
        </a:graphic>
      </p:graphicFrame>
      <p:sp>
        <p:nvSpPr>
          <p:cNvPr id="30" name="Text Placeholder 12">
            <a:extLst>
              <a:ext uri="{FF2B5EF4-FFF2-40B4-BE49-F238E27FC236}">
                <a16:creationId xmlns:a16="http://schemas.microsoft.com/office/drawing/2014/main" id="{036780C3-6CD3-4618-A8D0-8F8C9B013D1A}"/>
              </a:ext>
            </a:extLst>
          </p:cNvPr>
          <p:cNvSpPr>
            <a:spLocks noGrp="1"/>
          </p:cNvSpPr>
          <p:nvPr>
            <p:ph type="body" sz="quarter" idx="18"/>
          </p:nvPr>
        </p:nvSpPr>
        <p:spPr>
          <a:xfrm>
            <a:off x="3516084" y="4848342"/>
            <a:ext cx="5393960" cy="411162"/>
          </a:xfrm>
        </p:spPr>
        <p:txBody>
          <a:bodyPr/>
          <a:lstStyle/>
          <a:p>
            <a:pPr marL="0" lvl="0" indent="0" defTabSz="457200" eaLnBrk="1" hangingPunct="1">
              <a:spcBef>
                <a:spcPct val="0"/>
              </a:spcBef>
              <a:spcAft>
                <a:spcPts val="2800"/>
              </a:spcAft>
              <a:buNone/>
            </a:pPr>
            <a:r>
              <a:rPr lang="en-US" altLang="en-US" sz="2400" b="1" dirty="0">
                <a:solidFill>
                  <a:prstClr val="black"/>
                </a:solidFill>
              </a:rPr>
              <a:t>react with </a:t>
            </a:r>
            <a:r>
              <a:rPr lang="en-US" altLang="en-US" sz="2400" b="1" dirty="0">
                <a:solidFill>
                  <a:srgbClr val="3366FF"/>
                </a:solidFill>
              </a:rPr>
              <a:t>inhaled </a:t>
            </a:r>
            <a:r>
              <a:rPr lang="en-US" altLang="en-US" sz="2400" b="1" i="0" dirty="0">
                <a:solidFill>
                  <a:srgbClr val="3366FF"/>
                </a:solidFill>
              </a:rPr>
              <a:t>O</a:t>
            </a:r>
            <a:r>
              <a:rPr lang="en-US" altLang="en-US" sz="2400" b="1" i="0" baseline="-25000" dirty="0">
                <a:solidFill>
                  <a:srgbClr val="3366FF"/>
                </a:solidFill>
              </a:rPr>
              <a:t>2</a:t>
            </a:r>
            <a:r>
              <a:rPr lang="en-US" altLang="en-US" sz="2400" b="1" dirty="0">
                <a:solidFill>
                  <a:srgbClr val="3366FF"/>
                </a:solidFill>
              </a:rPr>
              <a:t> </a:t>
            </a:r>
            <a:r>
              <a:rPr lang="en-US" altLang="en-US" sz="2400" b="1" dirty="0">
                <a:solidFill>
                  <a:prstClr val="black"/>
                </a:solidFill>
              </a:rPr>
              <a:t>to form </a:t>
            </a:r>
            <a:r>
              <a:rPr lang="en-US" altLang="en-US" sz="2400" b="1" dirty="0">
                <a:solidFill>
                  <a:srgbClr val="3366FF"/>
                </a:solidFill>
              </a:rPr>
              <a:t>water</a:t>
            </a:r>
            <a:r>
              <a:rPr lang="en-US" altLang="en-US" sz="2400" b="1" dirty="0">
                <a:solidFill>
                  <a:prstClr val="black"/>
                </a:solidFill>
              </a:rPr>
              <a:t>.</a:t>
            </a:r>
          </a:p>
        </p:txBody>
      </p:sp>
      <p:sp>
        <p:nvSpPr>
          <p:cNvPr id="32" name="Text Placeholder 17">
            <a:extLst>
              <a:ext uri="{FF2B5EF4-FFF2-40B4-BE49-F238E27FC236}">
                <a16:creationId xmlns:a16="http://schemas.microsoft.com/office/drawing/2014/main" id="{FD5AB3C1-93B9-4CA7-82FB-27C99FA7C648}"/>
              </a:ext>
            </a:extLst>
          </p:cNvPr>
          <p:cNvSpPr>
            <a:spLocks noGrp="1"/>
          </p:cNvSpPr>
          <p:nvPr>
            <p:ph type="body" sz="quarter" idx="24"/>
          </p:nvPr>
        </p:nvSpPr>
        <p:spPr>
          <a:xfrm>
            <a:off x="1000076" y="5562599"/>
            <a:ext cx="7386046" cy="433615"/>
          </a:xfrm>
        </p:spPr>
        <p:txBody>
          <a:bodyPr/>
          <a:lstStyle/>
          <a:p>
            <a:pPr marL="0" lvl="0" indent="0" defTabSz="457200" eaLnBrk="1" hangingPunct="1">
              <a:spcBef>
                <a:spcPct val="0"/>
              </a:spcBef>
              <a:buNone/>
            </a:pPr>
            <a:r>
              <a:rPr lang="en-US" altLang="en-US" sz="2400" b="1" dirty="0">
                <a:solidFill>
                  <a:prstClr val="black"/>
                </a:solidFill>
              </a:rPr>
              <a:t>This process is </a:t>
            </a:r>
            <a:r>
              <a:rPr lang="en-US" altLang="en-US" sz="2400" b="1" dirty="0">
                <a:solidFill>
                  <a:srgbClr val="3366FF"/>
                </a:solidFill>
              </a:rPr>
              <a:t>aerobic</a:t>
            </a:r>
            <a:r>
              <a:rPr lang="en-US" altLang="en-US" sz="2400" b="1" dirty="0">
                <a:solidFill>
                  <a:srgbClr val="3333FF"/>
                </a:solidFill>
              </a:rPr>
              <a:t> </a:t>
            </a:r>
            <a:r>
              <a:rPr lang="en-US" altLang="en-US" sz="2400" b="1" dirty="0">
                <a:solidFill>
                  <a:prstClr val="black"/>
                </a:solidFill>
              </a:rPr>
              <a:t>because of the use of </a:t>
            </a:r>
            <a:r>
              <a:rPr lang="en-US" altLang="en-US" sz="2400" b="1" i="0" dirty="0">
                <a:solidFill>
                  <a:prstClr val="black"/>
                </a:solidFill>
              </a:rPr>
              <a:t>O</a:t>
            </a:r>
            <a:r>
              <a:rPr lang="en-US" altLang="en-US" sz="2400" b="1" i="0" baseline="-25000" dirty="0">
                <a:solidFill>
                  <a:prstClr val="black"/>
                </a:solidFill>
              </a:rPr>
              <a:t>2</a:t>
            </a:r>
            <a:r>
              <a:rPr lang="en-US" altLang="en-US" sz="2400" b="1" dirty="0">
                <a:solidFill>
                  <a:prstClr val="black"/>
                </a:solidFill>
              </a:rPr>
              <a: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302348"/>
            <a:ext cx="8229600" cy="1143000"/>
          </a:xfrm>
        </p:spPr>
        <p:txBody>
          <a:bodyPr/>
          <a:lstStyle/>
          <a:p>
            <a:pPr eaLnBrk="1" hangingPunct="1"/>
            <a:r>
              <a:rPr lang="en-US" altLang="en-US" sz="3200" b="1" dirty="0"/>
              <a:t>23.6 B. ATP Synthesis by Oxidative Phosphorylation (1)</a:t>
            </a:r>
            <a:endParaRPr lang="en-US" altLang="en-US" dirty="0">
              <a:latin typeface="Calibri" pitchFamily="34" charset="0"/>
            </a:endParaRPr>
          </a:p>
        </p:txBody>
      </p:sp>
      <p:sp>
        <p:nvSpPr>
          <p:cNvPr id="7" name="Content Placeholder 2">
            <a:extLst>
              <a:ext uri="{FF2B5EF4-FFF2-40B4-BE49-F238E27FC236}">
                <a16:creationId xmlns:a16="http://schemas.microsoft.com/office/drawing/2014/main" id="{F45D2DD4-4E9F-4D39-B273-51764DEF4472}"/>
              </a:ext>
            </a:extLst>
          </p:cNvPr>
          <p:cNvSpPr>
            <a:spLocks noGrp="1"/>
          </p:cNvSpPr>
          <p:nvPr>
            <p:ph idx="1"/>
          </p:nvPr>
        </p:nvSpPr>
        <p:spPr>
          <a:xfrm>
            <a:off x="990599" y="1586344"/>
            <a:ext cx="7772401" cy="425821"/>
          </a:xfrm>
        </p:spPr>
        <p:txBody>
          <a:bodyPr/>
          <a:lstStyle/>
          <a:p>
            <a:pPr marL="0" lvl="0" indent="0" defTabSz="457200" eaLnBrk="1" hangingPunct="1">
              <a:spcBef>
                <a:spcPct val="0"/>
              </a:spcBef>
              <a:spcAft>
                <a:spcPts val="4000"/>
              </a:spcAft>
              <a:buNone/>
            </a:pPr>
            <a:r>
              <a:rPr lang="en-US" altLang="en-US" sz="2400" b="1" kern="1200" dirty="0">
                <a:solidFill>
                  <a:prstClr val="black"/>
                </a:solidFill>
                <a:latin typeface="Arial" charset="0"/>
                <a:cs typeface="+mn-cs"/>
              </a:rPr>
              <a:t>The electron transport chain provides the energy to</a:t>
            </a:r>
            <a:endParaRPr lang="en-US" altLang="en-US" sz="2400" b="1" dirty="0"/>
          </a:p>
        </p:txBody>
      </p:sp>
      <p:sp>
        <p:nvSpPr>
          <p:cNvPr id="3" name="Content Placeholder 21">
            <a:extLst>
              <a:ext uri="{FF2B5EF4-FFF2-40B4-BE49-F238E27FC236}">
                <a16:creationId xmlns:a16="http://schemas.microsoft.com/office/drawing/2014/main" id="{7E8B4C4E-4770-41AD-B7AC-D39DE9E5D755}"/>
              </a:ext>
            </a:extLst>
          </p:cNvPr>
          <p:cNvSpPr>
            <a:spLocks noGrp="1"/>
          </p:cNvSpPr>
          <p:nvPr>
            <p:ph sz="quarter" idx="13"/>
          </p:nvPr>
        </p:nvSpPr>
        <p:spPr>
          <a:xfrm>
            <a:off x="993819" y="1960420"/>
            <a:ext cx="1112071" cy="520456"/>
          </a:xfrm>
        </p:spPr>
        <p:txBody>
          <a:bodyPr/>
          <a:lstStyle/>
          <a:p>
            <a:pPr marL="0" indent="0">
              <a:buNone/>
            </a:pPr>
            <a:r>
              <a:rPr lang="en-US" altLang="en-US" sz="2400" b="1" kern="1200" dirty="0">
                <a:solidFill>
                  <a:srgbClr val="3366FF"/>
                </a:solidFill>
                <a:latin typeface="Arial" charset="0"/>
              </a:rPr>
              <a:t>pump </a:t>
            </a:r>
            <a:endParaRPr lang="en-US" sz="2400" dirty="0"/>
          </a:p>
        </p:txBody>
      </p:sp>
      <p:graphicFrame>
        <p:nvGraphicFramePr>
          <p:cNvPr id="28" name="Object 27">
            <a:extLst>
              <a:ext uri="{FF2B5EF4-FFF2-40B4-BE49-F238E27FC236}">
                <a16:creationId xmlns:a16="http://schemas.microsoft.com/office/drawing/2014/main" id="{D064A353-E238-4BDD-9BDC-64342AF14785}"/>
              </a:ext>
            </a:extLst>
          </p:cNvPr>
          <p:cNvGraphicFramePr>
            <a:graphicFrameLocks noChangeAspect="1"/>
          </p:cNvGraphicFramePr>
          <p:nvPr>
            <p:extLst>
              <p:ext uri="{D42A27DB-BD31-4B8C-83A1-F6EECF244321}">
                <p14:modId xmlns:p14="http://schemas.microsoft.com/office/powerpoint/2010/main" val="935708679"/>
              </p:ext>
            </p:extLst>
          </p:nvPr>
        </p:nvGraphicFramePr>
        <p:xfrm>
          <a:off x="1996955" y="1997529"/>
          <a:ext cx="406400" cy="330200"/>
        </p:xfrm>
        <a:graphic>
          <a:graphicData uri="http://schemas.openxmlformats.org/presentationml/2006/ole">
            <mc:AlternateContent xmlns:mc="http://schemas.openxmlformats.org/markup-compatibility/2006">
              <mc:Choice xmlns:v="urn:schemas-microsoft-com:vml" Requires="v">
                <p:oleObj spid="_x0000_s12462" name="Equation" r:id="rId4" imgW="406080" imgH="330120" progId="Equation.DSMT4">
                  <p:embed/>
                </p:oleObj>
              </mc:Choice>
              <mc:Fallback>
                <p:oleObj name="Equation" r:id="rId4" imgW="406080" imgH="330120" progId="Equation.DSMT4">
                  <p:embed/>
                  <p:pic>
                    <p:nvPicPr>
                      <p:cNvPr id="0" name=""/>
                      <p:cNvPicPr/>
                      <p:nvPr/>
                    </p:nvPicPr>
                    <p:blipFill>
                      <a:blip r:embed="rId5"/>
                      <a:stretch>
                        <a:fillRect/>
                      </a:stretch>
                    </p:blipFill>
                    <p:spPr>
                      <a:xfrm>
                        <a:off x="1996955" y="1997529"/>
                        <a:ext cx="406400" cy="330200"/>
                      </a:xfrm>
                      <a:prstGeom prst="rect">
                        <a:avLst/>
                      </a:prstGeom>
                    </p:spPr>
                  </p:pic>
                </p:oleObj>
              </mc:Fallback>
            </mc:AlternateContent>
          </a:graphicData>
        </a:graphic>
      </p:graphicFrame>
      <p:sp>
        <p:nvSpPr>
          <p:cNvPr id="27" name="Content Placeholder 26">
            <a:extLst>
              <a:ext uri="{FF2B5EF4-FFF2-40B4-BE49-F238E27FC236}">
                <a16:creationId xmlns:a16="http://schemas.microsoft.com/office/drawing/2014/main" id="{86E7F988-EC67-4891-8AFA-7F8600216CD9}"/>
              </a:ext>
            </a:extLst>
          </p:cNvPr>
          <p:cNvSpPr>
            <a:spLocks noGrp="1"/>
          </p:cNvSpPr>
          <p:nvPr>
            <p:ph sz="quarter" idx="17"/>
          </p:nvPr>
        </p:nvSpPr>
        <p:spPr>
          <a:xfrm>
            <a:off x="2398686" y="1967345"/>
            <a:ext cx="5943600" cy="431066"/>
          </a:xfrm>
        </p:spPr>
        <p:txBody>
          <a:bodyPr/>
          <a:lstStyle/>
          <a:p>
            <a:pPr marL="0" indent="0">
              <a:buNone/>
            </a:pPr>
            <a:r>
              <a:rPr lang="en-US" altLang="en-US" sz="2400" b="1" kern="1200" dirty="0">
                <a:solidFill>
                  <a:srgbClr val="3366FF"/>
                </a:solidFill>
                <a:latin typeface="Arial" charset="0"/>
                <a:cs typeface="+mn-cs"/>
              </a:rPr>
              <a:t>ions </a:t>
            </a:r>
            <a:r>
              <a:rPr lang="en-US" altLang="en-US" sz="2400" b="1" kern="1200" dirty="0">
                <a:solidFill>
                  <a:prstClr val="black"/>
                </a:solidFill>
                <a:latin typeface="Arial" charset="0"/>
                <a:cs typeface="+mn-cs"/>
              </a:rPr>
              <a:t>across the </a:t>
            </a:r>
            <a:r>
              <a:rPr lang="en-US" altLang="en-US" sz="2400" b="1" kern="1200" dirty="0">
                <a:solidFill>
                  <a:srgbClr val="3366FF"/>
                </a:solidFill>
                <a:latin typeface="Arial" charset="0"/>
                <a:cs typeface="+mn-cs"/>
              </a:rPr>
              <a:t>inner membrane</a:t>
            </a:r>
            <a:r>
              <a:rPr lang="en-US" altLang="en-US" sz="2400" b="1" kern="1200" dirty="0">
                <a:solidFill>
                  <a:prstClr val="black"/>
                </a:solidFill>
                <a:latin typeface="Arial" charset="0"/>
                <a:cs typeface="+mn-cs"/>
              </a:rPr>
              <a:t> of the</a:t>
            </a:r>
            <a:endParaRPr lang="en-US" dirty="0"/>
          </a:p>
        </p:txBody>
      </p:sp>
      <p:sp>
        <p:nvSpPr>
          <p:cNvPr id="23" name="Content Placeholder 22">
            <a:extLst>
              <a:ext uri="{FF2B5EF4-FFF2-40B4-BE49-F238E27FC236}">
                <a16:creationId xmlns:a16="http://schemas.microsoft.com/office/drawing/2014/main" id="{69C9EA30-50E5-4A28-9D77-4BEE2FA02DD6}"/>
              </a:ext>
            </a:extLst>
          </p:cNvPr>
          <p:cNvSpPr>
            <a:spLocks noGrp="1"/>
          </p:cNvSpPr>
          <p:nvPr>
            <p:ph sz="quarter" idx="14"/>
          </p:nvPr>
        </p:nvSpPr>
        <p:spPr>
          <a:xfrm>
            <a:off x="990600" y="2320635"/>
            <a:ext cx="2622205" cy="364967"/>
          </a:xfrm>
        </p:spPr>
        <p:txBody>
          <a:bodyPr/>
          <a:lstStyle/>
          <a:p>
            <a:pPr marL="0" lvl="0" indent="0" defTabSz="457200" eaLnBrk="1" hangingPunct="1">
              <a:spcBef>
                <a:spcPct val="0"/>
              </a:spcBef>
              <a:spcAft>
                <a:spcPts val="4000"/>
              </a:spcAft>
              <a:buNone/>
            </a:pPr>
            <a:r>
              <a:rPr lang="en-US" altLang="en-US" sz="2400" b="1" kern="1200" dirty="0">
                <a:solidFill>
                  <a:prstClr val="black"/>
                </a:solidFill>
                <a:latin typeface="Arial" charset="0"/>
                <a:cs typeface="+mn-cs"/>
              </a:rPr>
              <a:t>mitochondria.</a:t>
            </a:r>
          </a:p>
        </p:txBody>
      </p:sp>
      <p:sp>
        <p:nvSpPr>
          <p:cNvPr id="25" name="Content Placeholder 24">
            <a:extLst>
              <a:ext uri="{FF2B5EF4-FFF2-40B4-BE49-F238E27FC236}">
                <a16:creationId xmlns:a16="http://schemas.microsoft.com/office/drawing/2014/main" id="{766CE48B-2A91-4E13-A0A9-7DF0965BCAF0}"/>
              </a:ext>
            </a:extLst>
          </p:cNvPr>
          <p:cNvSpPr>
            <a:spLocks noGrp="1"/>
          </p:cNvSpPr>
          <p:nvPr>
            <p:ph sz="quarter" idx="16"/>
          </p:nvPr>
        </p:nvSpPr>
        <p:spPr>
          <a:xfrm>
            <a:off x="986893" y="3193592"/>
            <a:ext cx="3419821" cy="462123"/>
          </a:xfrm>
        </p:spPr>
        <p:txBody>
          <a:bodyPr/>
          <a:lstStyle/>
          <a:p>
            <a:pPr marL="0" indent="0">
              <a:buNone/>
            </a:pPr>
            <a:r>
              <a:rPr lang="en-US" altLang="en-US" sz="2400" b="1" dirty="0">
                <a:solidFill>
                  <a:prstClr val="black"/>
                </a:solidFill>
              </a:rPr>
              <a:t>The concentration of </a:t>
            </a:r>
            <a:endParaRPr lang="en-US" dirty="0"/>
          </a:p>
        </p:txBody>
      </p:sp>
      <p:graphicFrame>
        <p:nvGraphicFramePr>
          <p:cNvPr id="29" name="Object 28">
            <a:extLst>
              <a:ext uri="{FF2B5EF4-FFF2-40B4-BE49-F238E27FC236}">
                <a16:creationId xmlns:a16="http://schemas.microsoft.com/office/drawing/2014/main" id="{B5A375D3-748F-4064-AA69-8654FE1883F3}"/>
              </a:ext>
            </a:extLst>
          </p:cNvPr>
          <p:cNvGraphicFramePr>
            <a:graphicFrameLocks noChangeAspect="1"/>
          </p:cNvGraphicFramePr>
          <p:nvPr>
            <p:extLst>
              <p:ext uri="{D42A27DB-BD31-4B8C-83A1-F6EECF244321}">
                <p14:modId xmlns:p14="http://schemas.microsoft.com/office/powerpoint/2010/main" val="1585070559"/>
              </p:ext>
            </p:extLst>
          </p:nvPr>
        </p:nvGraphicFramePr>
        <p:xfrm>
          <a:off x="4181355" y="3223987"/>
          <a:ext cx="406400" cy="330200"/>
        </p:xfrm>
        <a:graphic>
          <a:graphicData uri="http://schemas.openxmlformats.org/presentationml/2006/ole">
            <mc:AlternateContent xmlns:mc="http://schemas.openxmlformats.org/markup-compatibility/2006">
              <mc:Choice xmlns:v="urn:schemas-microsoft-com:vml" Requires="v">
                <p:oleObj spid="_x0000_s12463" name="Equation" r:id="rId6" imgW="406080" imgH="330120" progId="Equation.DSMT4">
                  <p:embed/>
                </p:oleObj>
              </mc:Choice>
              <mc:Fallback>
                <p:oleObj name="Equation" r:id="rId6" imgW="406080" imgH="330120" progId="Equation.DSMT4">
                  <p:embed/>
                  <p:pic>
                    <p:nvPicPr>
                      <p:cNvPr id="0" name=""/>
                      <p:cNvPicPr/>
                      <p:nvPr/>
                    </p:nvPicPr>
                    <p:blipFill>
                      <a:blip r:embed="rId7"/>
                      <a:stretch>
                        <a:fillRect/>
                      </a:stretch>
                    </p:blipFill>
                    <p:spPr>
                      <a:xfrm>
                        <a:off x="4181355" y="3223987"/>
                        <a:ext cx="406400" cy="3302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5B408EA9-C2A7-4EE2-A967-CE116AC019D5}"/>
              </a:ext>
            </a:extLst>
          </p:cNvPr>
          <p:cNvSpPr>
            <a:spLocks noGrp="1"/>
          </p:cNvSpPr>
          <p:nvPr>
            <p:ph sz="quarter" idx="19"/>
          </p:nvPr>
        </p:nvSpPr>
        <p:spPr>
          <a:xfrm>
            <a:off x="4583381" y="3193473"/>
            <a:ext cx="4054929" cy="431066"/>
          </a:xfrm>
        </p:spPr>
        <p:txBody>
          <a:bodyPr/>
          <a:lstStyle/>
          <a:p>
            <a:pPr marL="0" indent="0">
              <a:buNone/>
            </a:pPr>
            <a:r>
              <a:rPr lang="en-US" altLang="en-US" sz="2400" b="1" dirty="0">
                <a:solidFill>
                  <a:prstClr val="black"/>
                </a:solidFill>
              </a:rPr>
              <a:t>ions in the intermembrane</a:t>
            </a:r>
            <a:endParaRPr lang="en-US" dirty="0"/>
          </a:p>
        </p:txBody>
      </p:sp>
      <p:sp>
        <p:nvSpPr>
          <p:cNvPr id="6" name="Content Placeholder 5">
            <a:extLst>
              <a:ext uri="{FF2B5EF4-FFF2-40B4-BE49-F238E27FC236}">
                <a16:creationId xmlns:a16="http://schemas.microsoft.com/office/drawing/2014/main" id="{D4A2490E-48A6-4B08-ACFD-3373449BBAA1}"/>
              </a:ext>
            </a:extLst>
          </p:cNvPr>
          <p:cNvSpPr>
            <a:spLocks noGrp="1"/>
          </p:cNvSpPr>
          <p:nvPr>
            <p:ph sz="quarter" idx="20"/>
          </p:nvPr>
        </p:nvSpPr>
        <p:spPr>
          <a:xfrm>
            <a:off x="993098" y="3568042"/>
            <a:ext cx="7543800" cy="364967"/>
          </a:xfrm>
        </p:spPr>
        <p:txBody>
          <a:bodyPr/>
          <a:lstStyle/>
          <a:p>
            <a:pPr marL="0" lvl="0" indent="0" defTabSz="457200" eaLnBrk="1" hangingPunct="1">
              <a:spcBef>
                <a:spcPct val="0"/>
              </a:spcBef>
              <a:spcAft>
                <a:spcPts val="4000"/>
              </a:spcAft>
              <a:buNone/>
            </a:pPr>
            <a:r>
              <a:rPr lang="en-US" altLang="en-US" sz="2400" b="1" dirty="0">
                <a:solidFill>
                  <a:prstClr val="black"/>
                </a:solidFill>
              </a:rPr>
              <a:t>space becomes </a:t>
            </a:r>
            <a:r>
              <a:rPr lang="en-US" altLang="en-US" sz="2400" b="1" dirty="0">
                <a:solidFill>
                  <a:srgbClr val="3366FF"/>
                </a:solidFill>
              </a:rPr>
              <a:t>higher</a:t>
            </a:r>
            <a:r>
              <a:rPr lang="en-US" altLang="en-US" sz="2400" b="1" dirty="0">
                <a:solidFill>
                  <a:srgbClr val="3333FF"/>
                </a:solidFill>
              </a:rPr>
              <a:t> </a:t>
            </a:r>
            <a:r>
              <a:rPr lang="en-US" altLang="en-US" sz="2400" b="1" dirty="0">
                <a:solidFill>
                  <a:prstClr val="black"/>
                </a:solidFill>
              </a:rPr>
              <a:t>than that inside the matrix.</a:t>
            </a:r>
          </a:p>
        </p:txBody>
      </p:sp>
      <p:sp>
        <p:nvSpPr>
          <p:cNvPr id="8" name="Content Placeholder 7">
            <a:extLst>
              <a:ext uri="{FF2B5EF4-FFF2-40B4-BE49-F238E27FC236}">
                <a16:creationId xmlns:a16="http://schemas.microsoft.com/office/drawing/2014/main" id="{2FD5BC86-27CE-4D65-A3E8-83296F8068D4}"/>
              </a:ext>
            </a:extLst>
          </p:cNvPr>
          <p:cNvSpPr>
            <a:spLocks noGrp="1"/>
          </p:cNvSpPr>
          <p:nvPr>
            <p:ph sz="quarter" idx="21"/>
          </p:nvPr>
        </p:nvSpPr>
        <p:spPr>
          <a:xfrm>
            <a:off x="986893" y="4441053"/>
            <a:ext cx="7543800" cy="773555"/>
          </a:xfrm>
        </p:spPr>
        <p:txBody>
          <a:bodyPr/>
          <a:lstStyle/>
          <a:p>
            <a:pPr marL="0" lvl="0" indent="0" defTabSz="457200" eaLnBrk="1" hangingPunct="1">
              <a:spcBef>
                <a:spcPct val="0"/>
              </a:spcBef>
              <a:buNone/>
            </a:pPr>
            <a:r>
              <a:rPr lang="en-US" altLang="en-US" sz="2400" b="1" dirty="0">
                <a:solidFill>
                  <a:prstClr val="black"/>
                </a:solidFill>
              </a:rPr>
              <a:t>This creates a </a:t>
            </a:r>
            <a:r>
              <a:rPr lang="en-US" altLang="en-US" sz="2400" b="1" dirty="0">
                <a:solidFill>
                  <a:srgbClr val="3366FF"/>
                </a:solidFill>
              </a:rPr>
              <a:t>potential energy gradient</a:t>
            </a:r>
            <a:r>
              <a:rPr lang="en-US" altLang="en-US" sz="2400" b="1" dirty="0">
                <a:solidFill>
                  <a:prstClr val="black"/>
                </a:solidFill>
              </a:rPr>
              <a:t>, much like the potential energy of water stored behind a dam.</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304800"/>
            <a:ext cx="8229600" cy="1143000"/>
          </a:xfrm>
        </p:spPr>
        <p:txBody>
          <a:bodyPr/>
          <a:lstStyle/>
          <a:p>
            <a:pPr eaLnBrk="1" hangingPunct="1"/>
            <a:r>
              <a:rPr lang="en-US" altLang="en-US" sz="3200" b="1" dirty="0"/>
              <a:t>23.6 B. ATP Synthesis by Oxidative Phosphorylation (2)</a:t>
            </a:r>
            <a:endParaRPr lang="en-US" altLang="en-US" dirty="0">
              <a:latin typeface="Calibri" pitchFamily="34" charset="0"/>
            </a:endParaRPr>
          </a:p>
        </p:txBody>
      </p:sp>
      <p:sp>
        <p:nvSpPr>
          <p:cNvPr id="9" name="Content Placeholder 2">
            <a:extLst>
              <a:ext uri="{FF2B5EF4-FFF2-40B4-BE49-F238E27FC236}">
                <a16:creationId xmlns:a16="http://schemas.microsoft.com/office/drawing/2014/main" id="{D82E0EF0-7240-4FBE-A71C-EFE6499FA3B5}"/>
              </a:ext>
            </a:extLst>
          </p:cNvPr>
          <p:cNvSpPr>
            <a:spLocks noGrp="1"/>
          </p:cNvSpPr>
          <p:nvPr>
            <p:ph idx="1"/>
          </p:nvPr>
        </p:nvSpPr>
        <p:spPr>
          <a:xfrm>
            <a:off x="1009650" y="1508125"/>
            <a:ext cx="3562350" cy="350626"/>
          </a:xfrm>
        </p:spPr>
        <p:txBody>
          <a:bodyPr/>
          <a:lstStyle/>
          <a:p>
            <a:pPr marL="0" lvl="0" indent="0" defTabSz="457200" eaLnBrk="1" hangingPunct="1">
              <a:spcBef>
                <a:spcPct val="0"/>
              </a:spcBef>
              <a:spcAft>
                <a:spcPts val="3600"/>
              </a:spcAft>
              <a:buNone/>
            </a:pPr>
            <a:r>
              <a:rPr lang="en-US" altLang="en-US" sz="2400" b="1" kern="1200" dirty="0">
                <a:solidFill>
                  <a:prstClr val="black"/>
                </a:solidFill>
                <a:latin typeface="Arial" charset="0"/>
                <a:cs typeface="+mn-cs"/>
              </a:rPr>
              <a:t>To return to the matrix, </a:t>
            </a:r>
            <a:endParaRPr lang="en-US" altLang="en-US" sz="2400" b="1" dirty="0"/>
          </a:p>
        </p:txBody>
      </p:sp>
      <p:graphicFrame>
        <p:nvGraphicFramePr>
          <p:cNvPr id="31" name="Object 30">
            <a:extLst>
              <a:ext uri="{FF2B5EF4-FFF2-40B4-BE49-F238E27FC236}">
                <a16:creationId xmlns:a16="http://schemas.microsoft.com/office/drawing/2014/main" id="{299D2BA4-6A44-41F8-82A0-F159DE654B88}"/>
              </a:ext>
            </a:extLst>
          </p:cNvPr>
          <p:cNvGraphicFramePr>
            <a:graphicFrameLocks noChangeAspect="1"/>
          </p:cNvGraphicFramePr>
          <p:nvPr>
            <p:extLst>
              <p:ext uri="{D42A27DB-BD31-4B8C-83A1-F6EECF244321}">
                <p14:modId xmlns:p14="http://schemas.microsoft.com/office/powerpoint/2010/main" val="3659918048"/>
              </p:ext>
            </p:extLst>
          </p:nvPr>
        </p:nvGraphicFramePr>
        <p:xfrm>
          <a:off x="4484132" y="1537855"/>
          <a:ext cx="406400" cy="330200"/>
        </p:xfrm>
        <a:graphic>
          <a:graphicData uri="http://schemas.openxmlformats.org/presentationml/2006/ole">
            <mc:AlternateContent xmlns:mc="http://schemas.openxmlformats.org/markup-compatibility/2006">
              <mc:Choice xmlns:v="urn:schemas-microsoft-com:vml" Requires="v">
                <p:oleObj spid="_x0000_s13487" name="Equation" r:id="rId4" imgW="406080" imgH="330120" progId="Equation.DSMT4">
                  <p:embed/>
                </p:oleObj>
              </mc:Choice>
              <mc:Fallback>
                <p:oleObj name="Equation" r:id="rId4" imgW="406080" imgH="330120" progId="Equation.DSMT4">
                  <p:embed/>
                  <p:pic>
                    <p:nvPicPr>
                      <p:cNvPr id="0" name=""/>
                      <p:cNvPicPr/>
                      <p:nvPr/>
                    </p:nvPicPr>
                    <p:blipFill>
                      <a:blip r:embed="rId5"/>
                      <a:stretch>
                        <a:fillRect/>
                      </a:stretch>
                    </p:blipFill>
                    <p:spPr>
                      <a:xfrm>
                        <a:off x="4484132" y="1537855"/>
                        <a:ext cx="406400" cy="330200"/>
                      </a:xfrm>
                      <a:prstGeom prst="rect">
                        <a:avLst/>
                      </a:prstGeom>
                    </p:spPr>
                  </p:pic>
                </p:oleObj>
              </mc:Fallback>
            </mc:AlternateContent>
          </a:graphicData>
        </a:graphic>
      </p:graphicFrame>
      <p:sp>
        <p:nvSpPr>
          <p:cNvPr id="28" name="Content Placeholder 27">
            <a:extLst>
              <a:ext uri="{FF2B5EF4-FFF2-40B4-BE49-F238E27FC236}">
                <a16:creationId xmlns:a16="http://schemas.microsoft.com/office/drawing/2014/main" id="{BC4D93B4-B423-4AEA-A49E-6B2E7D852A70}"/>
              </a:ext>
            </a:extLst>
          </p:cNvPr>
          <p:cNvSpPr>
            <a:spLocks noGrp="1"/>
          </p:cNvSpPr>
          <p:nvPr>
            <p:ph sz="quarter" idx="16"/>
          </p:nvPr>
        </p:nvSpPr>
        <p:spPr>
          <a:xfrm>
            <a:off x="4896716" y="1509280"/>
            <a:ext cx="3276600" cy="381000"/>
          </a:xfrm>
        </p:spPr>
        <p:txBody>
          <a:bodyPr/>
          <a:lstStyle/>
          <a:p>
            <a:pPr marL="0" indent="0">
              <a:buNone/>
            </a:pPr>
            <a:r>
              <a:rPr lang="en-US" altLang="en-US" sz="2400" b="1" kern="1200" dirty="0">
                <a:solidFill>
                  <a:srgbClr val="3366FF"/>
                </a:solidFill>
                <a:latin typeface="Arial" charset="0"/>
                <a:cs typeface="+mn-cs"/>
              </a:rPr>
              <a:t>ions travel through a</a:t>
            </a:r>
            <a:endParaRPr lang="en-US" dirty="0"/>
          </a:p>
        </p:txBody>
      </p:sp>
      <p:sp>
        <p:nvSpPr>
          <p:cNvPr id="30" name="Content Placeholder 29">
            <a:extLst>
              <a:ext uri="{FF2B5EF4-FFF2-40B4-BE49-F238E27FC236}">
                <a16:creationId xmlns:a16="http://schemas.microsoft.com/office/drawing/2014/main" id="{D93F0705-8DEC-4A26-A5C6-A16480E901FC}"/>
              </a:ext>
            </a:extLst>
          </p:cNvPr>
          <p:cNvSpPr>
            <a:spLocks noGrp="1"/>
          </p:cNvSpPr>
          <p:nvPr>
            <p:ph sz="quarter" idx="17"/>
          </p:nvPr>
        </p:nvSpPr>
        <p:spPr>
          <a:xfrm>
            <a:off x="1018310" y="1877290"/>
            <a:ext cx="5715000" cy="381000"/>
          </a:xfrm>
        </p:spPr>
        <p:txBody>
          <a:bodyPr/>
          <a:lstStyle/>
          <a:p>
            <a:pPr marL="0" lvl="0" indent="0" defTabSz="457200" eaLnBrk="1" hangingPunct="1">
              <a:spcBef>
                <a:spcPct val="0"/>
              </a:spcBef>
              <a:spcAft>
                <a:spcPts val="3600"/>
              </a:spcAft>
              <a:buNone/>
            </a:pPr>
            <a:r>
              <a:rPr lang="en-US" altLang="en-US" sz="2400" b="1" kern="1200" dirty="0">
                <a:solidFill>
                  <a:srgbClr val="3366FF"/>
                </a:solidFill>
                <a:latin typeface="Arial" charset="0"/>
                <a:cs typeface="+mn-cs"/>
              </a:rPr>
              <a:t>channel </a:t>
            </a:r>
            <a:r>
              <a:rPr lang="en-US" altLang="en-US" sz="2400" b="1" kern="1200" dirty="0">
                <a:solidFill>
                  <a:prstClr val="black"/>
                </a:solidFill>
                <a:latin typeface="Arial" charset="0"/>
                <a:cs typeface="+mn-cs"/>
              </a:rPr>
              <a:t>in the ATP synthase enzyme.</a:t>
            </a:r>
          </a:p>
        </p:txBody>
      </p:sp>
      <p:sp>
        <p:nvSpPr>
          <p:cNvPr id="3" name="Content Placeholder 2">
            <a:extLst>
              <a:ext uri="{FF2B5EF4-FFF2-40B4-BE49-F238E27FC236}">
                <a16:creationId xmlns:a16="http://schemas.microsoft.com/office/drawing/2014/main" id="{7918C981-905B-404C-98E8-8F0F5D67CD18}"/>
              </a:ext>
            </a:extLst>
          </p:cNvPr>
          <p:cNvSpPr>
            <a:spLocks noGrp="1"/>
          </p:cNvSpPr>
          <p:nvPr>
            <p:ph sz="quarter" idx="13"/>
          </p:nvPr>
        </p:nvSpPr>
        <p:spPr>
          <a:xfrm>
            <a:off x="1009650" y="2694710"/>
            <a:ext cx="7005205" cy="762000"/>
          </a:xfrm>
        </p:spPr>
        <p:txBody>
          <a:bodyPr/>
          <a:lstStyle/>
          <a:p>
            <a:pPr marL="0" lvl="0" indent="0" defTabSz="457200" eaLnBrk="1" hangingPunct="1">
              <a:spcBef>
                <a:spcPct val="0"/>
              </a:spcBef>
              <a:spcAft>
                <a:spcPts val="3500"/>
              </a:spcAft>
              <a:buNone/>
            </a:pPr>
            <a:r>
              <a:rPr lang="en-US" altLang="en-US" sz="2400" b="1" dirty="0">
                <a:solidFill>
                  <a:srgbClr val="3366FF"/>
                </a:solidFill>
              </a:rPr>
              <a:t>ATP synthase </a:t>
            </a:r>
            <a:r>
              <a:rPr lang="en-US" altLang="en-US" sz="2400" b="1" dirty="0">
                <a:solidFill>
                  <a:prstClr val="black"/>
                </a:solidFill>
              </a:rPr>
              <a:t>is the enzyme that catalyzes the </a:t>
            </a:r>
            <a:r>
              <a:rPr lang="en-US" altLang="en-US" sz="2400" b="1" dirty="0" err="1">
                <a:solidFill>
                  <a:srgbClr val="3366FF"/>
                </a:solidFill>
              </a:rPr>
              <a:t>phosphoryation</a:t>
            </a:r>
            <a:r>
              <a:rPr lang="en-US" altLang="en-US" sz="2400" b="1" dirty="0">
                <a:solidFill>
                  <a:srgbClr val="3366FF"/>
                </a:solidFill>
              </a:rPr>
              <a:t> of ADP into ATP</a:t>
            </a:r>
            <a:r>
              <a:rPr lang="en-US" altLang="en-US" sz="2400" b="1" dirty="0">
                <a:solidFill>
                  <a:prstClr val="black"/>
                </a:solidFill>
              </a:rPr>
              <a:t>.</a:t>
            </a:r>
          </a:p>
        </p:txBody>
      </p:sp>
      <p:sp>
        <p:nvSpPr>
          <p:cNvPr id="26" name="Content Placeholder 25">
            <a:extLst>
              <a:ext uri="{FF2B5EF4-FFF2-40B4-BE49-F238E27FC236}">
                <a16:creationId xmlns:a16="http://schemas.microsoft.com/office/drawing/2014/main" id="{D8DD061D-C245-4434-8641-967D6F64691B}"/>
              </a:ext>
            </a:extLst>
          </p:cNvPr>
          <p:cNvSpPr>
            <a:spLocks noGrp="1"/>
          </p:cNvSpPr>
          <p:nvPr>
            <p:ph sz="quarter" idx="14"/>
          </p:nvPr>
        </p:nvSpPr>
        <p:spPr>
          <a:xfrm>
            <a:off x="1018309" y="3871047"/>
            <a:ext cx="4225635" cy="403948"/>
          </a:xfrm>
        </p:spPr>
        <p:txBody>
          <a:bodyPr/>
          <a:lstStyle/>
          <a:p>
            <a:pPr marL="0" indent="0">
              <a:buNone/>
            </a:pPr>
            <a:r>
              <a:rPr lang="en-US" altLang="en-US" sz="2400" b="1" dirty="0">
                <a:solidFill>
                  <a:prstClr val="black"/>
                </a:solidFill>
              </a:rPr>
              <a:t>The energy </a:t>
            </a:r>
            <a:r>
              <a:rPr lang="en-US" altLang="en-US" sz="2400" b="1" dirty="0">
                <a:solidFill>
                  <a:srgbClr val="3366FF"/>
                </a:solidFill>
              </a:rPr>
              <a:t>released</a:t>
            </a:r>
            <a:r>
              <a:rPr lang="en-US" altLang="en-US" sz="2400" b="1" dirty="0">
                <a:solidFill>
                  <a:srgbClr val="3333FF"/>
                </a:solidFill>
              </a:rPr>
              <a:t> </a:t>
            </a:r>
            <a:r>
              <a:rPr lang="en-US" altLang="en-US" sz="2400" b="1" dirty="0">
                <a:solidFill>
                  <a:prstClr val="black"/>
                </a:solidFill>
              </a:rPr>
              <a:t>as the</a:t>
            </a:r>
            <a:endParaRPr lang="en-US" dirty="0"/>
          </a:p>
        </p:txBody>
      </p:sp>
      <p:graphicFrame>
        <p:nvGraphicFramePr>
          <p:cNvPr id="32" name="Object 31">
            <a:extLst>
              <a:ext uri="{FF2B5EF4-FFF2-40B4-BE49-F238E27FC236}">
                <a16:creationId xmlns:a16="http://schemas.microsoft.com/office/drawing/2014/main" id="{1F7A7F26-01D2-41C9-8AE5-92FF2E33DDCA}"/>
              </a:ext>
            </a:extLst>
          </p:cNvPr>
          <p:cNvGraphicFramePr>
            <a:graphicFrameLocks noChangeAspect="1"/>
          </p:cNvGraphicFramePr>
          <p:nvPr>
            <p:extLst>
              <p:ext uri="{D42A27DB-BD31-4B8C-83A1-F6EECF244321}">
                <p14:modId xmlns:p14="http://schemas.microsoft.com/office/powerpoint/2010/main" val="935176681"/>
              </p:ext>
            </p:extLst>
          </p:nvPr>
        </p:nvGraphicFramePr>
        <p:xfrm>
          <a:off x="5100416" y="3906980"/>
          <a:ext cx="406400" cy="330200"/>
        </p:xfrm>
        <a:graphic>
          <a:graphicData uri="http://schemas.openxmlformats.org/presentationml/2006/ole">
            <mc:AlternateContent xmlns:mc="http://schemas.openxmlformats.org/markup-compatibility/2006">
              <mc:Choice xmlns:v="urn:schemas-microsoft-com:vml" Requires="v">
                <p:oleObj spid="_x0000_s13488" name="Equation" r:id="rId6" imgW="406080" imgH="330120" progId="Equation.DSMT4">
                  <p:embed/>
                </p:oleObj>
              </mc:Choice>
              <mc:Fallback>
                <p:oleObj name="Equation" r:id="rId6" imgW="406080" imgH="330120" progId="Equation.DSMT4">
                  <p:embed/>
                  <p:pic>
                    <p:nvPicPr>
                      <p:cNvPr id="0" name=""/>
                      <p:cNvPicPr/>
                      <p:nvPr/>
                    </p:nvPicPr>
                    <p:blipFill>
                      <a:blip r:embed="rId7"/>
                      <a:stretch>
                        <a:fillRect/>
                      </a:stretch>
                    </p:blipFill>
                    <p:spPr>
                      <a:xfrm>
                        <a:off x="5100416" y="3906980"/>
                        <a:ext cx="406400" cy="330200"/>
                      </a:xfrm>
                      <a:prstGeom prst="rect">
                        <a:avLst/>
                      </a:prstGeom>
                    </p:spPr>
                  </p:pic>
                </p:oleObj>
              </mc:Fallback>
            </mc:AlternateContent>
          </a:graphicData>
        </a:graphic>
      </p:graphicFrame>
      <p:sp>
        <p:nvSpPr>
          <p:cNvPr id="37" name="Text Placeholder 25">
            <a:extLst>
              <a:ext uri="{FF2B5EF4-FFF2-40B4-BE49-F238E27FC236}">
                <a16:creationId xmlns:a16="http://schemas.microsoft.com/office/drawing/2014/main" id="{E5B58B0D-0FD7-46E8-A9A5-A9DE4A6F2083}"/>
              </a:ext>
            </a:extLst>
          </p:cNvPr>
          <p:cNvSpPr>
            <a:spLocks noGrp="1"/>
          </p:cNvSpPr>
          <p:nvPr>
            <p:ph type="body" sz="quarter" idx="27"/>
          </p:nvPr>
        </p:nvSpPr>
        <p:spPr>
          <a:xfrm>
            <a:off x="5500255" y="3879270"/>
            <a:ext cx="2861397" cy="381000"/>
          </a:xfrm>
        </p:spPr>
        <p:txBody>
          <a:bodyPr/>
          <a:lstStyle/>
          <a:p>
            <a:pPr marL="0" lvl="0" indent="0">
              <a:buNone/>
            </a:pPr>
            <a:r>
              <a:rPr lang="en-US" altLang="en-US" sz="2400" b="1" dirty="0">
                <a:solidFill>
                  <a:prstClr val="black"/>
                </a:solidFill>
              </a:rPr>
              <a:t>ions return to the</a:t>
            </a:r>
            <a:endParaRPr lang="en-US" dirty="0"/>
          </a:p>
        </p:txBody>
      </p:sp>
      <p:sp>
        <p:nvSpPr>
          <p:cNvPr id="35" name="Text Placeholder 20">
            <a:extLst>
              <a:ext uri="{FF2B5EF4-FFF2-40B4-BE49-F238E27FC236}">
                <a16:creationId xmlns:a16="http://schemas.microsoft.com/office/drawing/2014/main" id="{0B0841CE-1A70-41D4-BC34-4A01BB89ADA3}"/>
              </a:ext>
            </a:extLst>
          </p:cNvPr>
          <p:cNvSpPr>
            <a:spLocks noGrp="1"/>
          </p:cNvSpPr>
          <p:nvPr>
            <p:ph type="body" sz="quarter" idx="22"/>
          </p:nvPr>
        </p:nvSpPr>
        <p:spPr>
          <a:xfrm>
            <a:off x="1009650" y="4239490"/>
            <a:ext cx="7163666" cy="440826"/>
          </a:xfrm>
        </p:spPr>
        <p:txBody>
          <a:bodyPr/>
          <a:lstStyle/>
          <a:p>
            <a:pPr marL="0" lvl="0" indent="0" defTabSz="457200" eaLnBrk="1" hangingPunct="1">
              <a:spcBef>
                <a:spcPct val="0"/>
              </a:spcBef>
              <a:spcAft>
                <a:spcPts val="3500"/>
              </a:spcAft>
              <a:buNone/>
            </a:pPr>
            <a:r>
              <a:rPr lang="en-US" altLang="en-US" sz="2400" b="1" dirty="0">
                <a:solidFill>
                  <a:prstClr val="black"/>
                </a:solidFill>
              </a:rPr>
              <a:t>matrix is the energy </a:t>
            </a:r>
            <a:r>
              <a:rPr lang="en-US" altLang="en-US" sz="2400" b="1" dirty="0">
                <a:solidFill>
                  <a:srgbClr val="3366FF"/>
                </a:solidFill>
              </a:rPr>
              <a:t>stored in the ATP molecule</a:t>
            </a:r>
            <a:r>
              <a:rPr lang="en-US" altLang="en-US" sz="2400" b="1" dirty="0">
                <a:solidFill>
                  <a:prstClr val="black"/>
                </a:solidFill>
              </a:rPr>
              <a:t>.</a:t>
            </a:r>
          </a:p>
        </p:txBody>
      </p:sp>
      <p:sp>
        <p:nvSpPr>
          <p:cNvPr id="34" name="Text Placeholder 12">
            <a:extLst>
              <a:ext uri="{FF2B5EF4-FFF2-40B4-BE49-F238E27FC236}">
                <a16:creationId xmlns:a16="http://schemas.microsoft.com/office/drawing/2014/main" id="{5DC029F4-C721-40D7-BBCA-F788EC1EF376}"/>
              </a:ext>
            </a:extLst>
          </p:cNvPr>
          <p:cNvSpPr>
            <a:spLocks noGrp="1"/>
          </p:cNvSpPr>
          <p:nvPr>
            <p:ph type="body" sz="quarter" idx="18"/>
          </p:nvPr>
        </p:nvSpPr>
        <p:spPr>
          <a:xfrm>
            <a:off x="1018310" y="5052221"/>
            <a:ext cx="7459736" cy="1151951"/>
          </a:xfrm>
        </p:spPr>
        <p:txBody>
          <a:bodyPr/>
          <a:lstStyle/>
          <a:p>
            <a:pPr marL="0" lvl="0" indent="0" defTabSz="457200" eaLnBrk="1" hangingPunct="1">
              <a:spcBef>
                <a:spcPct val="0"/>
              </a:spcBef>
              <a:buNone/>
            </a:pPr>
            <a:r>
              <a:rPr lang="en-US" altLang="en-US" sz="2400" b="1" dirty="0">
                <a:solidFill>
                  <a:prstClr val="black"/>
                </a:solidFill>
              </a:rPr>
              <a:t>It is called </a:t>
            </a:r>
            <a:r>
              <a:rPr lang="en-US" altLang="en-US" sz="2400" b="1" dirty="0">
                <a:solidFill>
                  <a:srgbClr val="3366FF"/>
                </a:solidFill>
              </a:rPr>
              <a:t>oxidative phosphorylation </a:t>
            </a:r>
            <a:r>
              <a:rPr lang="en-US" altLang="en-US" sz="2400" b="1" dirty="0">
                <a:solidFill>
                  <a:prstClr val="black"/>
                </a:solidFill>
              </a:rPr>
              <a:t>because the energy used to transfer the phosphate group results from the oxidation of the coenzymes.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304800"/>
            <a:ext cx="8229600" cy="1143000"/>
          </a:xfrm>
        </p:spPr>
        <p:txBody>
          <a:bodyPr/>
          <a:lstStyle/>
          <a:p>
            <a:pPr eaLnBrk="1" hangingPunct="1"/>
            <a:r>
              <a:rPr lang="en-US" altLang="en-US" sz="3200" b="1" dirty="0"/>
              <a:t>23.6 C. ATP Yield from Oxidative Phosphorylation (1)</a:t>
            </a:r>
            <a:endParaRPr lang="en-US" altLang="en-US" dirty="0">
              <a:latin typeface="Calibri" pitchFamily="34" charset="0"/>
            </a:endParaRPr>
          </a:p>
        </p:txBody>
      </p:sp>
      <p:sp>
        <p:nvSpPr>
          <p:cNvPr id="12" name="Content Placeholder 2">
            <a:extLst>
              <a:ext uri="{FF2B5EF4-FFF2-40B4-BE49-F238E27FC236}">
                <a16:creationId xmlns:a16="http://schemas.microsoft.com/office/drawing/2014/main" id="{FD9F7653-D743-4348-B919-CED227E73EEF}"/>
              </a:ext>
            </a:extLst>
          </p:cNvPr>
          <p:cNvSpPr>
            <a:spLocks noGrp="1"/>
          </p:cNvSpPr>
          <p:nvPr>
            <p:ph idx="1"/>
          </p:nvPr>
        </p:nvSpPr>
        <p:spPr>
          <a:xfrm>
            <a:off x="1066800" y="1542257"/>
            <a:ext cx="7543800" cy="2383631"/>
          </a:xfrm>
        </p:spPr>
        <p:txBody>
          <a:bodyPr/>
          <a:lstStyle/>
          <a:p>
            <a:pPr marL="0" lvl="0" indent="0" defTabSz="457200" eaLnBrk="1" hangingPunct="1">
              <a:spcBef>
                <a:spcPct val="0"/>
              </a:spcBef>
              <a:spcAft>
                <a:spcPts val="2000"/>
              </a:spcAft>
              <a:buNone/>
            </a:pPr>
            <a:r>
              <a:rPr lang="en-US" altLang="en-US" sz="2400" b="1" kern="1200" dirty="0">
                <a:solidFill>
                  <a:prstClr val="black"/>
                </a:solidFill>
                <a:latin typeface="Arial" charset="0"/>
                <a:cs typeface="+mn-cs"/>
              </a:rPr>
              <a:t>Each </a:t>
            </a:r>
            <a:r>
              <a:rPr lang="en-US" altLang="en-US" sz="2400" b="1" kern="1200" dirty="0">
                <a:solidFill>
                  <a:srgbClr val="3366FF"/>
                </a:solidFill>
                <a:latin typeface="Arial" charset="0"/>
                <a:cs typeface="+mn-cs"/>
              </a:rPr>
              <a:t>NADH</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entering the electron transport chain produces enough energy to make </a:t>
            </a:r>
            <a:r>
              <a:rPr lang="en-US" altLang="en-US" sz="2400" b="1" kern="1200" dirty="0">
                <a:solidFill>
                  <a:srgbClr val="3366FF"/>
                </a:solidFill>
                <a:latin typeface="Arial" charset="0"/>
                <a:cs typeface="+mn-cs"/>
              </a:rPr>
              <a:t>2.5 ATPs</a:t>
            </a:r>
            <a:r>
              <a:rPr lang="en-US" altLang="en-US" sz="2400" b="1" kern="1200" dirty="0">
                <a:solidFill>
                  <a:prstClr val="black"/>
                </a:solidFill>
                <a:latin typeface="Arial" charset="0"/>
                <a:cs typeface="+mn-cs"/>
              </a:rPr>
              <a:t>.</a:t>
            </a:r>
          </a:p>
          <a:p>
            <a:pPr marL="0" indent="0" defTabSz="457200" eaLnBrk="1" hangingPunct="1">
              <a:spcBef>
                <a:spcPct val="0"/>
              </a:spcBef>
              <a:spcAft>
                <a:spcPts val="2000"/>
              </a:spcAft>
              <a:buNone/>
            </a:pPr>
            <a:r>
              <a:rPr lang="en-US" altLang="en-US" sz="2400" b="1" dirty="0"/>
              <a:t>Each </a:t>
            </a:r>
            <a:r>
              <a:rPr lang="en-US" altLang="en-US" sz="2400" b="1" i="0" dirty="0">
                <a:solidFill>
                  <a:srgbClr val="3366FF"/>
                </a:solidFill>
                <a:latin typeface="Arial" panose="020B0604020202020204" pitchFamily="34" charset="0"/>
                <a:cs typeface="Arial" panose="020B0604020202020204" pitchFamily="34" charset="0"/>
              </a:rPr>
              <a:t>FADH</a:t>
            </a:r>
            <a:r>
              <a:rPr lang="en-US" altLang="en-US" sz="2400" b="1" i="0" baseline="-25000" dirty="0">
                <a:solidFill>
                  <a:srgbClr val="3366FF"/>
                </a:solidFill>
                <a:latin typeface="Arial" panose="020B0604020202020204" pitchFamily="34" charset="0"/>
                <a:cs typeface="Arial" panose="020B0604020202020204" pitchFamily="34" charset="0"/>
              </a:rPr>
              <a:t>2</a:t>
            </a:r>
            <a:r>
              <a:rPr lang="en-US" altLang="en-US" sz="2400" b="1" dirty="0">
                <a:solidFill>
                  <a:srgbClr val="3366FF"/>
                </a:solidFill>
              </a:rPr>
              <a:t> </a:t>
            </a:r>
            <a:r>
              <a:rPr lang="en-US" altLang="en-US" sz="2400" b="1" dirty="0"/>
              <a:t>entering the electron transport chain produces enough energy to make </a:t>
            </a:r>
            <a:r>
              <a:rPr lang="en-US" altLang="en-US" sz="2400" b="1" dirty="0">
                <a:solidFill>
                  <a:srgbClr val="3366FF"/>
                </a:solidFill>
              </a:rPr>
              <a:t>1.5 ATPs</a:t>
            </a:r>
            <a:r>
              <a:rPr lang="en-US" altLang="en-US" sz="2400" b="1" dirty="0"/>
              <a:t>.</a:t>
            </a:r>
          </a:p>
          <a:p>
            <a:pPr marL="0" indent="0" defTabSz="457200" eaLnBrk="1" hangingPunct="1">
              <a:spcBef>
                <a:spcPct val="0"/>
              </a:spcBef>
              <a:buNone/>
            </a:pPr>
            <a:r>
              <a:rPr lang="en-US" altLang="en-US" sz="2400" b="1" dirty="0"/>
              <a:t>The citric acid cycle produces </a:t>
            </a:r>
            <a:r>
              <a:rPr lang="en-US" altLang="en-US" sz="2400" b="1" dirty="0">
                <a:solidFill>
                  <a:srgbClr val="3366FF"/>
                </a:solidFill>
              </a:rPr>
              <a:t>overall</a:t>
            </a:r>
            <a:r>
              <a:rPr lang="en-US" altLang="en-US" sz="2400" b="1" dirty="0"/>
              <a:t>:</a:t>
            </a:r>
          </a:p>
        </p:txBody>
      </p:sp>
      <p:sp>
        <p:nvSpPr>
          <p:cNvPr id="13" name="Content Placeholder 7">
            <a:extLst>
              <a:ext uri="{FF2B5EF4-FFF2-40B4-BE49-F238E27FC236}">
                <a16:creationId xmlns:a16="http://schemas.microsoft.com/office/drawing/2014/main" id="{002687BC-F911-42C0-8B3C-6B9AB383C5DA}"/>
              </a:ext>
            </a:extLst>
          </p:cNvPr>
          <p:cNvSpPr>
            <a:spLocks noGrp="1"/>
          </p:cNvSpPr>
          <p:nvPr>
            <p:ph sz="quarter" idx="13"/>
          </p:nvPr>
        </p:nvSpPr>
        <p:spPr>
          <a:xfrm>
            <a:off x="1919287" y="4171950"/>
            <a:ext cx="4557713" cy="1258898"/>
          </a:xfrm>
        </p:spPr>
        <p:txBody>
          <a:bodyPr/>
          <a:lstStyle/>
          <a:p>
            <a:pPr algn="ctr" eaLnBrk="1" hangingPunct="1">
              <a:spcBef>
                <a:spcPct val="0"/>
              </a:spcBef>
              <a:spcAft>
                <a:spcPts val="2400"/>
              </a:spcAft>
              <a:buFontTx/>
              <a:buNone/>
            </a:pPr>
            <a:r>
              <a:rPr lang="en-US" altLang="en-US" sz="2400" b="1" i="0" dirty="0"/>
              <a:t>3 NADH</a:t>
            </a:r>
            <a:r>
              <a:rPr lang="en-US" altLang="en-US" sz="2400" b="1" dirty="0">
                <a:ea typeface="Cambria Math" panose="02040503050406030204" pitchFamily="18" charset="0"/>
              </a:rPr>
              <a:t> × </a:t>
            </a:r>
            <a:r>
              <a:rPr lang="en-US" altLang="en-US" sz="2400" b="1" i="0" dirty="0">
                <a:ea typeface="Cambria Math" panose="02040503050406030204" pitchFamily="18" charset="0"/>
              </a:rPr>
              <a:t>2.5 ATP = 7.5 ATP</a:t>
            </a:r>
            <a:endParaRPr lang="en-US" altLang="en-US" sz="2400" b="1" dirty="0"/>
          </a:p>
          <a:p>
            <a:pPr marL="0" indent="0" algn="ctr" eaLnBrk="1" hangingPunct="1">
              <a:spcBef>
                <a:spcPct val="0"/>
              </a:spcBef>
              <a:spcAft>
                <a:spcPts val="2400"/>
              </a:spcAft>
              <a:buFontTx/>
              <a:buNone/>
            </a:pPr>
            <a:r>
              <a:rPr lang="en-US" altLang="en-US" sz="2400" b="1" i="0" dirty="0">
                <a:cs typeface="Arial" panose="020B0604020202020204" pitchFamily="34" charset="0"/>
              </a:rPr>
              <a:t>1 FADH</a:t>
            </a:r>
            <a:r>
              <a:rPr lang="en-US" altLang="en-US" sz="2400" b="1" i="0" baseline="-25000" dirty="0">
                <a:cs typeface="Arial" panose="020B0604020202020204" pitchFamily="34" charset="0"/>
              </a:rPr>
              <a:t>2</a:t>
            </a:r>
            <a:r>
              <a:rPr lang="en-US" altLang="en-US" sz="2400" b="1" dirty="0">
                <a:ea typeface="Cambria Math" panose="02040503050406030204" pitchFamily="18" charset="0"/>
                <a:cs typeface="Arial" panose="020B0604020202020204" pitchFamily="34" charset="0"/>
              </a:rPr>
              <a:t> × </a:t>
            </a:r>
            <a:r>
              <a:rPr lang="en-US" altLang="en-US" sz="2400" b="1" i="0" dirty="0">
                <a:ea typeface="Cambria Math" panose="02040503050406030204" pitchFamily="18" charset="0"/>
                <a:cs typeface="Arial" panose="020B0604020202020204" pitchFamily="34" charset="0"/>
              </a:rPr>
              <a:t>1.5 ATP = 1.5 ATP</a:t>
            </a:r>
            <a:endParaRPr lang="en-US" altLang="en-US" sz="2400" b="1" dirty="0">
              <a:cs typeface="Arial" panose="020B0604020202020204" pitchFamily="34" charset="0"/>
            </a:endParaRPr>
          </a:p>
        </p:txBody>
      </p:sp>
      <p:sp>
        <p:nvSpPr>
          <p:cNvPr id="14" name="Content Placeholder 8">
            <a:extLst>
              <a:ext uri="{FF2B5EF4-FFF2-40B4-BE49-F238E27FC236}">
                <a16:creationId xmlns:a16="http://schemas.microsoft.com/office/drawing/2014/main" id="{0936F4B0-A343-43FD-9CE2-E7C4E12D677F}"/>
              </a:ext>
            </a:extLst>
          </p:cNvPr>
          <p:cNvSpPr>
            <a:spLocks noGrp="1"/>
          </p:cNvSpPr>
          <p:nvPr>
            <p:ph sz="quarter" idx="14"/>
          </p:nvPr>
        </p:nvSpPr>
        <p:spPr>
          <a:xfrm>
            <a:off x="3944813" y="5430848"/>
            <a:ext cx="2836987" cy="479415"/>
          </a:xfrm>
        </p:spPr>
        <p:txBody>
          <a:bodyPr/>
          <a:lstStyle/>
          <a:p>
            <a:pPr marL="0" indent="0">
              <a:buNone/>
            </a:pPr>
            <a:r>
              <a:rPr lang="en-US" altLang="en-US" sz="2400" b="1" dirty="0"/>
              <a:t>1 GTP = </a:t>
            </a:r>
            <a:r>
              <a:rPr lang="en-US" altLang="en-US" sz="2400" b="1" u="sng" dirty="0"/>
              <a:t>1 ATP</a:t>
            </a:r>
          </a:p>
        </p:txBody>
      </p:sp>
      <p:sp>
        <p:nvSpPr>
          <p:cNvPr id="15" name="Content Placeholder 10">
            <a:extLst>
              <a:ext uri="{FF2B5EF4-FFF2-40B4-BE49-F238E27FC236}">
                <a16:creationId xmlns:a16="http://schemas.microsoft.com/office/drawing/2014/main" id="{7ADF7570-CC07-4045-9492-C8AB40404CC0}"/>
              </a:ext>
            </a:extLst>
          </p:cNvPr>
          <p:cNvSpPr>
            <a:spLocks noGrp="1"/>
          </p:cNvSpPr>
          <p:nvPr>
            <p:ph sz="quarter" idx="17"/>
          </p:nvPr>
        </p:nvSpPr>
        <p:spPr>
          <a:xfrm>
            <a:off x="5099538" y="6038972"/>
            <a:ext cx="1371600" cy="454025"/>
          </a:xfrm>
        </p:spPr>
        <p:txBody>
          <a:bodyPr/>
          <a:lstStyle/>
          <a:p>
            <a:pPr marL="0" lvl="0" indent="0">
              <a:buNone/>
            </a:pPr>
            <a:r>
              <a:rPr lang="en-US" sz="2400" b="1" dirty="0">
                <a:solidFill>
                  <a:srgbClr val="3366FF"/>
                </a:solidFill>
              </a:rPr>
              <a:t>10 ATP</a:t>
            </a:r>
          </a:p>
        </p:txBody>
      </p:sp>
    </p:spTree>
    <p:extLst>
      <p:ext uri="{BB962C8B-B14F-4D97-AF65-F5344CB8AC3E}">
        <p14:creationId xmlns:p14="http://schemas.microsoft.com/office/powerpoint/2010/main" val="39627695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304800"/>
            <a:ext cx="8229600" cy="1143000"/>
          </a:xfrm>
        </p:spPr>
        <p:txBody>
          <a:bodyPr/>
          <a:lstStyle/>
          <a:p>
            <a:pPr eaLnBrk="1" hangingPunct="1"/>
            <a:r>
              <a:rPr lang="en-US" altLang="en-US" sz="3200" b="1" dirty="0"/>
              <a:t>23.6 C. ATP Yield from Oxidative Phosphorylation (2)</a:t>
            </a:r>
            <a:endParaRPr lang="en-US" altLang="en-US" dirty="0">
              <a:latin typeface="Calibri" pitchFamily="34" charset="0"/>
            </a:endParaRPr>
          </a:p>
        </p:txBody>
      </p:sp>
      <p:pic>
        <p:nvPicPr>
          <p:cNvPr id="56324" name="Picture 5" descr="For each turn of the citric acid cycle, three NADH molecules and one FADH2 molecule are formed. In addition, one GTP molecule is produced equivalent to one ATP molecule. Therefore, complete catabolism of each acetyl CoA molecule that enters the citric acid cycle forms 10 ATP molecu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38300"/>
            <a:ext cx="6553200" cy="504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altLang="en-US" sz="3200" b="1" dirty="0"/>
              <a:t>23.7	Focus on Health &amp; Medicine </a:t>
            </a:r>
            <a:r>
              <a:rPr lang="en-US" altLang="en-US" sz="2800" b="1" dirty="0"/>
              <a:t>Hydrogen Cyanide (1)</a:t>
            </a:r>
            <a:endParaRPr lang="en-US" altLang="en-US" dirty="0">
              <a:latin typeface="Calibri" pitchFamily="34" charset="0"/>
            </a:endParaRPr>
          </a:p>
        </p:txBody>
      </p:sp>
      <p:sp>
        <p:nvSpPr>
          <p:cNvPr id="7" name="Content Placeholder 2">
            <a:extLst>
              <a:ext uri="{FF2B5EF4-FFF2-40B4-BE49-F238E27FC236}">
                <a16:creationId xmlns:a16="http://schemas.microsoft.com/office/drawing/2014/main" id="{1173170E-5562-4111-81EC-FBA28355BF2E}"/>
              </a:ext>
            </a:extLst>
          </p:cNvPr>
          <p:cNvSpPr>
            <a:spLocks noGrp="1"/>
          </p:cNvSpPr>
          <p:nvPr>
            <p:ph idx="1"/>
          </p:nvPr>
        </p:nvSpPr>
        <p:spPr>
          <a:xfrm>
            <a:off x="1009650" y="1501920"/>
            <a:ext cx="7753350" cy="1143000"/>
          </a:xfrm>
        </p:spPr>
        <p:txBody>
          <a:bodyPr/>
          <a:lstStyle/>
          <a:p>
            <a:pPr marL="0" lvl="0" indent="0" defTabSz="457200" eaLnBrk="1" hangingPunct="1">
              <a:spcBef>
                <a:spcPct val="0"/>
              </a:spcBef>
              <a:spcAft>
                <a:spcPts val="3500"/>
              </a:spcAft>
              <a:buNone/>
            </a:pPr>
            <a:r>
              <a:rPr lang="en-US" altLang="en-US" sz="2400" b="1" kern="1200" dirty="0">
                <a:solidFill>
                  <a:prstClr val="black"/>
                </a:solidFill>
                <a:latin typeface="Arial" charset="0"/>
                <a:cs typeface="+mn-cs"/>
              </a:rPr>
              <a:t>If </a:t>
            </a:r>
            <a:r>
              <a:rPr lang="en-US" altLang="en-US" sz="2400" b="1" kern="1200" dirty="0">
                <a:solidFill>
                  <a:srgbClr val="3366FF"/>
                </a:solidFill>
                <a:latin typeface="Arial" charset="0"/>
                <a:cs typeface="+mn-cs"/>
              </a:rPr>
              <a:t>any one step </a:t>
            </a:r>
            <a:r>
              <a:rPr lang="en-US" altLang="en-US" sz="2400" b="1" kern="1200" dirty="0">
                <a:solidFill>
                  <a:prstClr val="black"/>
                </a:solidFill>
                <a:latin typeface="Arial" charset="0"/>
                <a:cs typeface="+mn-cs"/>
              </a:rPr>
              <a:t>of the electron transport chain or oxidative phosphorylation is disrupted an </a:t>
            </a:r>
            <a:r>
              <a:rPr lang="en-US" altLang="en-US" sz="2400" b="1" kern="1200" dirty="0">
                <a:solidFill>
                  <a:srgbClr val="3366FF"/>
                </a:solidFill>
                <a:latin typeface="Arial" charset="0"/>
                <a:cs typeface="+mn-cs"/>
              </a:rPr>
              <a:t>organism cannot survive</a:t>
            </a:r>
            <a:r>
              <a:rPr lang="en-US" altLang="en-US" sz="2400" b="1" kern="1200" dirty="0">
                <a:solidFill>
                  <a:prstClr val="black"/>
                </a:solidFill>
                <a:latin typeface="Arial" charset="0"/>
                <a:cs typeface="+mn-cs"/>
              </a:rPr>
              <a:t>.</a:t>
            </a:r>
            <a:endParaRPr lang="en-US" altLang="en-US" sz="2400" b="1" dirty="0"/>
          </a:p>
        </p:txBody>
      </p:sp>
      <p:sp>
        <p:nvSpPr>
          <p:cNvPr id="32" name="Content Placeholder 31">
            <a:extLst>
              <a:ext uri="{FF2B5EF4-FFF2-40B4-BE49-F238E27FC236}">
                <a16:creationId xmlns:a16="http://schemas.microsoft.com/office/drawing/2014/main" id="{CA51AB77-592A-4404-8D7A-F3DFE2E8B451}"/>
              </a:ext>
            </a:extLst>
          </p:cNvPr>
          <p:cNvSpPr>
            <a:spLocks noGrp="1"/>
          </p:cNvSpPr>
          <p:nvPr>
            <p:ph sz="quarter" idx="17"/>
          </p:nvPr>
        </p:nvSpPr>
        <p:spPr>
          <a:xfrm>
            <a:off x="1011385" y="3063113"/>
            <a:ext cx="5327070" cy="355478"/>
          </a:xfrm>
        </p:spPr>
        <p:txBody>
          <a:bodyPr/>
          <a:lstStyle/>
          <a:p>
            <a:pPr marL="0" indent="0">
              <a:buNone/>
            </a:pPr>
            <a:r>
              <a:rPr lang="en-US" altLang="en-US" sz="2400" b="1" dirty="0">
                <a:solidFill>
                  <a:prstClr val="black"/>
                </a:solidFill>
              </a:rPr>
              <a:t>Hydrogen cyanide (HCN) produces</a:t>
            </a:r>
            <a:endParaRPr lang="en-US" dirty="0"/>
          </a:p>
        </p:txBody>
      </p:sp>
      <p:graphicFrame>
        <p:nvGraphicFramePr>
          <p:cNvPr id="2" name="Object 1">
            <a:extLst>
              <a:ext uri="{FF2B5EF4-FFF2-40B4-BE49-F238E27FC236}">
                <a16:creationId xmlns:a16="http://schemas.microsoft.com/office/drawing/2014/main" id="{01826C06-64C1-4D03-9A1C-E802A36EFA73}"/>
              </a:ext>
            </a:extLst>
          </p:cNvPr>
          <p:cNvGraphicFramePr>
            <a:graphicFrameLocks noChangeAspect="1"/>
          </p:cNvGraphicFramePr>
          <p:nvPr>
            <p:extLst>
              <p:ext uri="{D42A27DB-BD31-4B8C-83A1-F6EECF244321}">
                <p14:modId xmlns:p14="http://schemas.microsoft.com/office/powerpoint/2010/main" val="607523767"/>
              </p:ext>
            </p:extLst>
          </p:nvPr>
        </p:nvGraphicFramePr>
        <p:xfrm>
          <a:off x="6245373" y="3102265"/>
          <a:ext cx="698500" cy="393700"/>
        </p:xfrm>
        <a:graphic>
          <a:graphicData uri="http://schemas.openxmlformats.org/presentationml/2006/ole">
            <mc:AlternateContent xmlns:mc="http://schemas.openxmlformats.org/markup-compatibility/2006">
              <mc:Choice xmlns:v="urn:schemas-microsoft-com:vml" Requires="v">
                <p:oleObj spid="_x0000_s14512" name="Equation" r:id="rId4" imgW="698400" imgH="393480" progId="Equation.DSMT4">
                  <p:embed/>
                </p:oleObj>
              </mc:Choice>
              <mc:Fallback>
                <p:oleObj name="Equation" r:id="rId4" imgW="698400" imgH="393480" progId="Equation.DSMT4">
                  <p:embed/>
                  <p:pic>
                    <p:nvPicPr>
                      <p:cNvPr id="0" name=""/>
                      <p:cNvPicPr/>
                      <p:nvPr/>
                    </p:nvPicPr>
                    <p:blipFill>
                      <a:blip r:embed="rId5"/>
                      <a:stretch>
                        <a:fillRect/>
                      </a:stretch>
                    </p:blipFill>
                    <p:spPr>
                      <a:xfrm>
                        <a:off x="6245373" y="3102265"/>
                        <a:ext cx="698500" cy="393700"/>
                      </a:xfrm>
                      <a:prstGeom prst="rect">
                        <a:avLst/>
                      </a:prstGeom>
                    </p:spPr>
                  </p:pic>
                </p:oleObj>
              </mc:Fallback>
            </mc:AlternateContent>
          </a:graphicData>
        </a:graphic>
      </p:graphicFrame>
      <p:sp>
        <p:nvSpPr>
          <p:cNvPr id="30" name="Content Placeholder 29">
            <a:extLst>
              <a:ext uri="{FF2B5EF4-FFF2-40B4-BE49-F238E27FC236}">
                <a16:creationId xmlns:a16="http://schemas.microsoft.com/office/drawing/2014/main" id="{578E8DBC-9B55-481A-A725-C467B7B2BABE}"/>
              </a:ext>
            </a:extLst>
          </p:cNvPr>
          <p:cNvSpPr>
            <a:spLocks noGrp="1"/>
          </p:cNvSpPr>
          <p:nvPr>
            <p:ph sz="quarter" idx="16"/>
          </p:nvPr>
        </p:nvSpPr>
        <p:spPr>
          <a:xfrm>
            <a:off x="6830293" y="3053641"/>
            <a:ext cx="1371600" cy="342900"/>
          </a:xfrm>
        </p:spPr>
        <p:txBody>
          <a:bodyPr/>
          <a:lstStyle/>
          <a:p>
            <a:pPr marL="0" indent="0">
              <a:buNone/>
            </a:pPr>
            <a:r>
              <a:rPr lang="en-US" altLang="en-US" sz="2400" b="1" dirty="0">
                <a:solidFill>
                  <a:prstClr val="black"/>
                </a:solidFill>
              </a:rPr>
              <a:t> which</a:t>
            </a:r>
            <a:endParaRPr lang="en-US" dirty="0"/>
          </a:p>
        </p:txBody>
      </p:sp>
      <p:sp>
        <p:nvSpPr>
          <p:cNvPr id="8" name="Content Placeholder 7">
            <a:extLst>
              <a:ext uri="{FF2B5EF4-FFF2-40B4-BE49-F238E27FC236}">
                <a16:creationId xmlns:a16="http://schemas.microsoft.com/office/drawing/2014/main" id="{369404D6-812F-4345-9789-341FC7F7F30A}"/>
              </a:ext>
            </a:extLst>
          </p:cNvPr>
          <p:cNvSpPr>
            <a:spLocks noGrp="1"/>
          </p:cNvSpPr>
          <p:nvPr>
            <p:ph sz="quarter" idx="19"/>
          </p:nvPr>
        </p:nvSpPr>
        <p:spPr>
          <a:xfrm>
            <a:off x="1003257" y="3429068"/>
            <a:ext cx="3641483" cy="340603"/>
          </a:xfrm>
        </p:spPr>
        <p:txBody>
          <a:bodyPr/>
          <a:lstStyle/>
          <a:p>
            <a:pPr marL="0" indent="0">
              <a:buNone/>
            </a:pPr>
            <a:r>
              <a:rPr lang="en-US" altLang="en-US" sz="2400" b="1" dirty="0">
                <a:solidFill>
                  <a:srgbClr val="3366FF"/>
                </a:solidFill>
              </a:rPr>
              <a:t>irreversibly binds </a:t>
            </a:r>
            <a:r>
              <a:rPr lang="en-US" altLang="en-US" sz="2400" b="1" dirty="0">
                <a:solidFill>
                  <a:prstClr val="black"/>
                </a:solidFill>
              </a:rPr>
              <a:t>to the </a:t>
            </a:r>
            <a:endParaRPr lang="en-US" dirty="0"/>
          </a:p>
        </p:txBody>
      </p:sp>
      <p:graphicFrame>
        <p:nvGraphicFramePr>
          <p:cNvPr id="3" name="Object 2">
            <a:extLst>
              <a:ext uri="{FF2B5EF4-FFF2-40B4-BE49-F238E27FC236}">
                <a16:creationId xmlns:a16="http://schemas.microsoft.com/office/drawing/2014/main" id="{D397FD06-5751-4FA0-9D9B-B591C36DC341}"/>
              </a:ext>
            </a:extLst>
          </p:cNvPr>
          <p:cNvGraphicFramePr>
            <a:graphicFrameLocks noChangeAspect="1"/>
          </p:cNvGraphicFramePr>
          <p:nvPr>
            <p:extLst>
              <p:ext uri="{D42A27DB-BD31-4B8C-83A1-F6EECF244321}">
                <p14:modId xmlns:p14="http://schemas.microsoft.com/office/powerpoint/2010/main" val="3298986981"/>
              </p:ext>
            </p:extLst>
          </p:nvPr>
        </p:nvGraphicFramePr>
        <p:xfrm>
          <a:off x="4618038" y="3467100"/>
          <a:ext cx="571500" cy="342900"/>
        </p:xfrm>
        <a:graphic>
          <a:graphicData uri="http://schemas.openxmlformats.org/presentationml/2006/ole">
            <mc:AlternateContent xmlns:mc="http://schemas.openxmlformats.org/markup-compatibility/2006">
              <mc:Choice xmlns:v="urn:schemas-microsoft-com:vml" Requires="v">
                <p:oleObj spid="_x0000_s14513" name="Equation" r:id="rId6" imgW="571320" imgH="342720" progId="Equation.DSMT4">
                  <p:embed/>
                </p:oleObj>
              </mc:Choice>
              <mc:Fallback>
                <p:oleObj name="Equation" r:id="rId6" imgW="571320" imgH="342720" progId="Equation.DSMT4">
                  <p:embed/>
                  <p:pic>
                    <p:nvPicPr>
                      <p:cNvPr id="0" name=""/>
                      <p:cNvPicPr/>
                      <p:nvPr/>
                    </p:nvPicPr>
                    <p:blipFill>
                      <a:blip r:embed="rId7"/>
                      <a:stretch>
                        <a:fillRect/>
                      </a:stretch>
                    </p:blipFill>
                    <p:spPr>
                      <a:xfrm>
                        <a:off x="4618038" y="3467100"/>
                        <a:ext cx="571500" cy="342900"/>
                      </a:xfrm>
                      <a:prstGeom prst="rect">
                        <a:avLst/>
                      </a:prstGeom>
                    </p:spPr>
                  </p:pic>
                </p:oleObj>
              </mc:Fallback>
            </mc:AlternateContent>
          </a:graphicData>
        </a:graphic>
      </p:graphicFrame>
      <p:sp>
        <p:nvSpPr>
          <p:cNvPr id="28" name="Content Placeholder 27">
            <a:extLst>
              <a:ext uri="{FF2B5EF4-FFF2-40B4-BE49-F238E27FC236}">
                <a16:creationId xmlns:a16="http://schemas.microsoft.com/office/drawing/2014/main" id="{A4EC17C5-ECE4-4765-8D47-310DDD398D54}"/>
              </a:ext>
            </a:extLst>
          </p:cNvPr>
          <p:cNvSpPr>
            <a:spLocks noGrp="1"/>
          </p:cNvSpPr>
          <p:nvPr>
            <p:ph sz="quarter" idx="14"/>
          </p:nvPr>
        </p:nvSpPr>
        <p:spPr>
          <a:xfrm>
            <a:off x="5172692" y="3438602"/>
            <a:ext cx="2286000" cy="364967"/>
          </a:xfrm>
        </p:spPr>
        <p:txBody>
          <a:bodyPr/>
          <a:lstStyle/>
          <a:p>
            <a:pPr marL="0" indent="0">
              <a:buNone/>
            </a:pPr>
            <a:r>
              <a:rPr lang="en-US" altLang="en-US" sz="2400" b="1" dirty="0">
                <a:solidFill>
                  <a:prstClr val="black"/>
                </a:solidFill>
              </a:rPr>
              <a:t>portion of the</a:t>
            </a:r>
            <a:endParaRPr lang="en-US" dirty="0"/>
          </a:p>
        </p:txBody>
      </p:sp>
      <p:sp>
        <p:nvSpPr>
          <p:cNvPr id="5" name="Content Placeholder 4">
            <a:extLst>
              <a:ext uri="{FF2B5EF4-FFF2-40B4-BE49-F238E27FC236}">
                <a16:creationId xmlns:a16="http://schemas.microsoft.com/office/drawing/2014/main" id="{57847076-B16F-420A-AB22-B163232D65A6}"/>
              </a:ext>
            </a:extLst>
          </p:cNvPr>
          <p:cNvSpPr>
            <a:spLocks noGrp="1"/>
          </p:cNvSpPr>
          <p:nvPr>
            <p:ph sz="quarter" idx="13"/>
          </p:nvPr>
        </p:nvSpPr>
        <p:spPr>
          <a:xfrm>
            <a:off x="1005646" y="3794058"/>
            <a:ext cx="3490154" cy="473142"/>
          </a:xfrm>
        </p:spPr>
        <p:txBody>
          <a:bodyPr/>
          <a:lstStyle/>
          <a:p>
            <a:pPr marL="0" lvl="0" indent="0" defTabSz="457200" eaLnBrk="1" hangingPunct="1">
              <a:spcBef>
                <a:spcPct val="0"/>
              </a:spcBef>
              <a:spcAft>
                <a:spcPts val="4000"/>
              </a:spcAft>
              <a:buNone/>
            </a:pPr>
            <a:r>
              <a:rPr lang="en-US" altLang="en-US" sz="2400" b="1" dirty="0">
                <a:solidFill>
                  <a:srgbClr val="3366FF"/>
                </a:solidFill>
              </a:rPr>
              <a:t>cytochrome oxidase</a:t>
            </a:r>
            <a:r>
              <a:rPr lang="en-US" altLang="en-US" sz="2400" b="1" dirty="0">
                <a:solidFill>
                  <a:prstClr val="black"/>
                </a:solidFill>
              </a:rPr>
              <a:t>.</a:t>
            </a:r>
          </a:p>
        </p:txBody>
      </p:sp>
      <p:sp>
        <p:nvSpPr>
          <p:cNvPr id="48" name="Text Placeholder 47">
            <a:extLst>
              <a:ext uri="{FF2B5EF4-FFF2-40B4-BE49-F238E27FC236}">
                <a16:creationId xmlns:a16="http://schemas.microsoft.com/office/drawing/2014/main" id="{2B771EAD-8DE8-48BA-9FC7-307450017BDA}"/>
              </a:ext>
            </a:extLst>
          </p:cNvPr>
          <p:cNvSpPr>
            <a:spLocks noGrp="1"/>
          </p:cNvSpPr>
          <p:nvPr>
            <p:ph type="body" sz="quarter" idx="30"/>
          </p:nvPr>
        </p:nvSpPr>
        <p:spPr>
          <a:xfrm>
            <a:off x="1011385" y="4668985"/>
            <a:ext cx="7924800" cy="832731"/>
          </a:xfrm>
        </p:spPr>
        <p:txBody>
          <a:bodyPr/>
          <a:lstStyle/>
          <a:p>
            <a:pPr marL="0" lvl="0" indent="0" defTabSz="457200" eaLnBrk="1" hangingPunct="1">
              <a:spcBef>
                <a:spcPct val="0"/>
              </a:spcBef>
              <a:buNone/>
            </a:pPr>
            <a:r>
              <a:rPr lang="en-US" altLang="en-US" sz="2400" b="1" dirty="0">
                <a:solidFill>
                  <a:prstClr val="black"/>
                </a:solidFill>
              </a:rPr>
              <a:t>Cytochrome oxidase is a key enzyme of </a:t>
            </a:r>
            <a:r>
              <a:rPr lang="en-US" altLang="en-US" sz="2400" b="1" dirty="0">
                <a:solidFill>
                  <a:srgbClr val="3366FF"/>
                </a:solidFill>
              </a:rPr>
              <a:t>complex IV of the electron transport chain</a:t>
            </a:r>
            <a:r>
              <a:rPr lang="en-US" altLang="en-US" sz="2400" b="1" dirty="0">
                <a:solidFill>
                  <a:prstClr val="black"/>
                </a:solidFill>
              </a:rPr>
              <a: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altLang="en-US" sz="3200" b="1" dirty="0"/>
              <a:t>23.7	Focus on Health &amp; Medicine </a:t>
            </a:r>
            <a:r>
              <a:rPr lang="en-US" altLang="en-US" sz="2800" b="1" dirty="0"/>
              <a:t>Hydrogen Cyanide (2)</a:t>
            </a:r>
            <a:endParaRPr lang="en-US" altLang="en-US" dirty="0">
              <a:latin typeface="Calibri" pitchFamily="34" charset="0"/>
            </a:endParaRPr>
          </a:p>
        </p:txBody>
      </p:sp>
      <p:sp>
        <p:nvSpPr>
          <p:cNvPr id="9" name="Content Placeholder 2">
            <a:extLst>
              <a:ext uri="{FF2B5EF4-FFF2-40B4-BE49-F238E27FC236}">
                <a16:creationId xmlns:a16="http://schemas.microsoft.com/office/drawing/2014/main" id="{FF5BF0FD-814A-42B0-9ABE-DBE86CED1FB0}"/>
              </a:ext>
            </a:extLst>
          </p:cNvPr>
          <p:cNvSpPr>
            <a:spLocks noGrp="1"/>
          </p:cNvSpPr>
          <p:nvPr>
            <p:ph idx="1"/>
          </p:nvPr>
        </p:nvSpPr>
        <p:spPr>
          <a:xfrm>
            <a:off x="1149935" y="1503217"/>
            <a:ext cx="2715490" cy="443344"/>
          </a:xfrm>
        </p:spPr>
        <p:txBody>
          <a:bodyPr/>
          <a:lstStyle/>
          <a:p>
            <a:pPr marL="0" lvl="0" indent="0" defTabSz="457200" eaLnBrk="1" hangingPunct="1">
              <a:spcBef>
                <a:spcPct val="0"/>
              </a:spcBef>
              <a:spcAft>
                <a:spcPts val="1800"/>
              </a:spcAft>
              <a:buNone/>
            </a:pPr>
            <a:r>
              <a:rPr lang="en-US" altLang="en-US" sz="2400" b="1" kern="1200" dirty="0">
                <a:solidFill>
                  <a:prstClr val="black"/>
                </a:solidFill>
                <a:latin typeface="Arial" charset="0"/>
                <a:cs typeface="+mn-cs"/>
              </a:rPr>
              <a:t>This </a:t>
            </a:r>
            <a:r>
              <a:rPr lang="en-US" altLang="en-US" sz="2400" b="1" kern="1200" dirty="0">
                <a:solidFill>
                  <a:srgbClr val="3366FF"/>
                </a:solidFill>
                <a:latin typeface="Arial" charset="0"/>
                <a:cs typeface="+mn-cs"/>
              </a:rPr>
              <a:t>prevents the </a:t>
            </a:r>
            <a:endParaRPr lang="en-US" altLang="en-US" sz="2400" b="1" dirty="0"/>
          </a:p>
        </p:txBody>
      </p:sp>
      <p:graphicFrame>
        <p:nvGraphicFramePr>
          <p:cNvPr id="51" name="Object 50">
            <a:extLst>
              <a:ext uri="{FF2B5EF4-FFF2-40B4-BE49-F238E27FC236}">
                <a16:creationId xmlns:a16="http://schemas.microsoft.com/office/drawing/2014/main" id="{C8E9E11A-8124-4F61-89DA-FB76B329944B}"/>
              </a:ext>
            </a:extLst>
          </p:cNvPr>
          <p:cNvGraphicFramePr>
            <a:graphicFrameLocks noChangeAspect="1"/>
          </p:cNvGraphicFramePr>
          <p:nvPr>
            <p:extLst>
              <p:ext uri="{D42A27DB-BD31-4B8C-83A1-F6EECF244321}">
                <p14:modId xmlns:p14="http://schemas.microsoft.com/office/powerpoint/2010/main" val="773156007"/>
              </p:ext>
            </p:extLst>
          </p:nvPr>
        </p:nvGraphicFramePr>
        <p:xfrm>
          <a:off x="3857360" y="1535113"/>
          <a:ext cx="571500" cy="342900"/>
        </p:xfrm>
        <a:graphic>
          <a:graphicData uri="http://schemas.openxmlformats.org/presentationml/2006/ole">
            <mc:AlternateContent xmlns:mc="http://schemas.openxmlformats.org/markup-compatibility/2006">
              <mc:Choice xmlns:v="urn:schemas-microsoft-com:vml" Requires="v">
                <p:oleObj spid="_x0000_s15530" name="Equation" r:id="rId4" imgW="571320" imgH="342720" progId="Equation.DSMT4">
                  <p:embed/>
                </p:oleObj>
              </mc:Choice>
              <mc:Fallback>
                <p:oleObj name="Equation" r:id="rId4" imgW="571320" imgH="342720" progId="Equation.DSMT4">
                  <p:embed/>
                  <p:pic>
                    <p:nvPicPr>
                      <p:cNvPr id="0" name=""/>
                      <p:cNvPicPr/>
                      <p:nvPr/>
                    </p:nvPicPr>
                    <p:blipFill>
                      <a:blip r:embed="rId5"/>
                      <a:stretch>
                        <a:fillRect/>
                      </a:stretch>
                    </p:blipFill>
                    <p:spPr>
                      <a:xfrm>
                        <a:off x="3857360" y="1535113"/>
                        <a:ext cx="571500" cy="342900"/>
                      </a:xfrm>
                      <a:prstGeom prst="rect">
                        <a:avLst/>
                      </a:prstGeom>
                    </p:spPr>
                  </p:pic>
                </p:oleObj>
              </mc:Fallback>
            </mc:AlternateContent>
          </a:graphicData>
        </a:graphic>
      </p:graphicFrame>
      <p:sp>
        <p:nvSpPr>
          <p:cNvPr id="34" name="Content Placeholder 33">
            <a:extLst>
              <a:ext uri="{FF2B5EF4-FFF2-40B4-BE49-F238E27FC236}">
                <a16:creationId xmlns:a16="http://schemas.microsoft.com/office/drawing/2014/main" id="{73E34EEF-9793-4218-8E95-CA8DA7754064}"/>
              </a:ext>
            </a:extLst>
          </p:cNvPr>
          <p:cNvSpPr>
            <a:spLocks noGrp="1"/>
          </p:cNvSpPr>
          <p:nvPr>
            <p:ph sz="quarter" idx="13"/>
          </p:nvPr>
        </p:nvSpPr>
        <p:spPr>
          <a:xfrm>
            <a:off x="4447314" y="1510146"/>
            <a:ext cx="3429000" cy="381000"/>
          </a:xfrm>
        </p:spPr>
        <p:txBody>
          <a:bodyPr/>
          <a:lstStyle/>
          <a:p>
            <a:pPr marL="0" indent="0">
              <a:buNone/>
            </a:pPr>
            <a:r>
              <a:rPr lang="en-US" altLang="en-US" sz="2400" b="1" kern="1200" dirty="0">
                <a:solidFill>
                  <a:prstClr val="black"/>
                </a:solidFill>
                <a:latin typeface="Arial" charset="0"/>
                <a:cs typeface="+mn-cs"/>
              </a:rPr>
              <a:t>from being </a:t>
            </a:r>
            <a:r>
              <a:rPr lang="en-US" altLang="en-US" sz="2400" b="1" kern="1200" dirty="0">
                <a:solidFill>
                  <a:srgbClr val="3366FF"/>
                </a:solidFill>
                <a:latin typeface="Arial" charset="0"/>
                <a:cs typeface="+mn-cs"/>
              </a:rPr>
              <a:t>reduced</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to </a:t>
            </a:r>
            <a:endParaRPr lang="en-US" dirty="0"/>
          </a:p>
        </p:txBody>
      </p:sp>
      <p:graphicFrame>
        <p:nvGraphicFramePr>
          <p:cNvPr id="52" name="Object 51">
            <a:extLst>
              <a:ext uri="{FF2B5EF4-FFF2-40B4-BE49-F238E27FC236}">
                <a16:creationId xmlns:a16="http://schemas.microsoft.com/office/drawing/2014/main" id="{80F6530D-6B4A-4909-A614-C48C0EF3D9ED}"/>
              </a:ext>
            </a:extLst>
          </p:cNvPr>
          <p:cNvGraphicFramePr>
            <a:graphicFrameLocks noChangeAspect="1"/>
          </p:cNvGraphicFramePr>
          <p:nvPr>
            <p:extLst>
              <p:ext uri="{D42A27DB-BD31-4B8C-83A1-F6EECF244321}">
                <p14:modId xmlns:p14="http://schemas.microsoft.com/office/powerpoint/2010/main" val="2735587990"/>
              </p:ext>
            </p:extLst>
          </p:nvPr>
        </p:nvGraphicFramePr>
        <p:xfrm>
          <a:off x="1221387" y="1918855"/>
          <a:ext cx="685800" cy="393700"/>
        </p:xfrm>
        <a:graphic>
          <a:graphicData uri="http://schemas.openxmlformats.org/presentationml/2006/ole">
            <mc:AlternateContent xmlns:mc="http://schemas.openxmlformats.org/markup-compatibility/2006">
              <mc:Choice xmlns:v="urn:schemas-microsoft-com:vml" Requires="v">
                <p:oleObj spid="_x0000_s15531" name="Equation" r:id="rId6" imgW="685800" imgH="393480" progId="Equation.DSMT4">
                  <p:embed/>
                </p:oleObj>
              </mc:Choice>
              <mc:Fallback>
                <p:oleObj name="Equation" r:id="rId6" imgW="685800" imgH="393480" progId="Equation.DSMT4">
                  <p:embed/>
                  <p:pic>
                    <p:nvPicPr>
                      <p:cNvPr id="0" name=""/>
                      <p:cNvPicPr/>
                      <p:nvPr/>
                    </p:nvPicPr>
                    <p:blipFill>
                      <a:blip r:embed="rId7"/>
                      <a:stretch>
                        <a:fillRect/>
                      </a:stretch>
                    </p:blipFill>
                    <p:spPr>
                      <a:xfrm>
                        <a:off x="1221387" y="1918855"/>
                        <a:ext cx="685800" cy="393700"/>
                      </a:xfrm>
                      <a:prstGeom prst="rect">
                        <a:avLst/>
                      </a:prstGeom>
                    </p:spPr>
                  </p:pic>
                </p:oleObj>
              </mc:Fallback>
            </mc:AlternateContent>
          </a:graphicData>
        </a:graphic>
      </p:graphicFrame>
      <p:sp>
        <p:nvSpPr>
          <p:cNvPr id="35" name="Content Placeholder 34">
            <a:extLst>
              <a:ext uri="{FF2B5EF4-FFF2-40B4-BE49-F238E27FC236}">
                <a16:creationId xmlns:a16="http://schemas.microsoft.com/office/drawing/2014/main" id="{8E9FF79E-2D78-4028-91A7-62641C750D88}"/>
              </a:ext>
            </a:extLst>
          </p:cNvPr>
          <p:cNvSpPr>
            <a:spLocks noGrp="1"/>
          </p:cNvSpPr>
          <p:nvPr>
            <p:ph sz="quarter" idx="14"/>
          </p:nvPr>
        </p:nvSpPr>
        <p:spPr>
          <a:xfrm>
            <a:off x="1960423" y="1877291"/>
            <a:ext cx="5943601" cy="381000"/>
          </a:xfrm>
        </p:spPr>
        <p:txBody>
          <a:bodyPr/>
          <a:lstStyle/>
          <a:p>
            <a:pPr marL="0" lvl="0" indent="0" defTabSz="457200" eaLnBrk="1" hangingPunct="1">
              <a:spcBef>
                <a:spcPct val="0"/>
              </a:spcBef>
              <a:spcAft>
                <a:spcPts val="1800"/>
              </a:spcAft>
              <a:buNone/>
            </a:pPr>
            <a:r>
              <a:rPr lang="en-US" altLang="en-US" sz="2400" b="1" kern="1200" dirty="0">
                <a:solidFill>
                  <a:srgbClr val="3366FF"/>
                </a:solidFill>
                <a:latin typeface="Arial" charset="0"/>
                <a:cs typeface="+mn-cs"/>
              </a:rPr>
              <a:t>halting th	e electron transport chain</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and</a:t>
            </a:r>
          </a:p>
        </p:txBody>
      </p:sp>
      <p:sp>
        <p:nvSpPr>
          <p:cNvPr id="77" name="Content Placeholder 76">
            <a:extLst>
              <a:ext uri="{FF2B5EF4-FFF2-40B4-BE49-F238E27FC236}">
                <a16:creationId xmlns:a16="http://schemas.microsoft.com/office/drawing/2014/main" id="{AF0802AF-E783-4F61-80FE-EEC6FDBD5AEB}"/>
              </a:ext>
            </a:extLst>
          </p:cNvPr>
          <p:cNvSpPr>
            <a:spLocks noGrp="1"/>
          </p:cNvSpPr>
          <p:nvPr>
            <p:ph sz="quarter" idx="17"/>
          </p:nvPr>
        </p:nvSpPr>
        <p:spPr>
          <a:xfrm>
            <a:off x="1065656" y="2244437"/>
            <a:ext cx="3124200" cy="387927"/>
          </a:xfrm>
        </p:spPr>
        <p:txBody>
          <a:bodyPr/>
          <a:lstStyle/>
          <a:p>
            <a:pPr marL="0" indent="0">
              <a:buNone/>
            </a:pPr>
            <a:r>
              <a:rPr lang="en-US" altLang="en-US" sz="2400" b="1" kern="1200" dirty="0">
                <a:solidFill>
                  <a:prstClr val="black"/>
                </a:solidFill>
                <a:latin typeface="Arial" charset="0"/>
                <a:cs typeface="+mn-cs"/>
              </a:rPr>
              <a:t> energy </a:t>
            </a:r>
            <a:r>
              <a:rPr lang="en-US" altLang="en-US" sz="2400" b="1" kern="1200" dirty="0">
                <a:solidFill>
                  <a:prstClr val="black"/>
                </a:solidFill>
                <a:latin typeface="Arial" charset="0"/>
              </a:rPr>
              <a:t>production.</a:t>
            </a:r>
          </a:p>
        </p:txBody>
      </p:sp>
      <p:sp>
        <p:nvSpPr>
          <p:cNvPr id="37" name="Content Placeholder 36">
            <a:extLst>
              <a:ext uri="{FF2B5EF4-FFF2-40B4-BE49-F238E27FC236}">
                <a16:creationId xmlns:a16="http://schemas.microsoft.com/office/drawing/2014/main" id="{6F3CCB4F-3A0B-4D29-87E6-72AFA929702E}"/>
              </a:ext>
            </a:extLst>
          </p:cNvPr>
          <p:cNvSpPr>
            <a:spLocks noGrp="1"/>
          </p:cNvSpPr>
          <p:nvPr>
            <p:ph sz="quarter" idx="16"/>
          </p:nvPr>
        </p:nvSpPr>
        <p:spPr>
          <a:xfrm>
            <a:off x="1143007" y="2837872"/>
            <a:ext cx="7467593" cy="1754909"/>
          </a:xfrm>
        </p:spPr>
        <p:txBody>
          <a:bodyPr/>
          <a:lstStyle/>
          <a:p>
            <a:pPr marL="0" lvl="0" indent="0" defTabSz="457200" eaLnBrk="1" hangingPunct="1">
              <a:spcBef>
                <a:spcPct val="0"/>
              </a:spcBef>
              <a:spcAft>
                <a:spcPts val="1800"/>
              </a:spcAft>
              <a:buNone/>
            </a:pPr>
            <a:r>
              <a:rPr lang="en-US" altLang="en-US" sz="2400" b="1" dirty="0">
                <a:solidFill>
                  <a:prstClr val="black"/>
                </a:solidFill>
              </a:rPr>
              <a:t>ATP is not synthesized, and </a:t>
            </a:r>
            <a:r>
              <a:rPr lang="en-US" altLang="en-US" sz="2400" b="1" dirty="0">
                <a:solidFill>
                  <a:srgbClr val="3366FF"/>
                </a:solidFill>
              </a:rPr>
              <a:t>cell death </a:t>
            </a:r>
            <a:r>
              <a:rPr lang="en-US" altLang="en-US" sz="2400" b="1" dirty="0">
                <a:solidFill>
                  <a:prstClr val="black"/>
                </a:solidFill>
              </a:rPr>
              <a:t>occurs.</a:t>
            </a:r>
          </a:p>
          <a:p>
            <a:pPr marL="0" lvl="0" indent="0" defTabSz="457200" eaLnBrk="1" hangingPunct="1">
              <a:spcBef>
                <a:spcPct val="0"/>
              </a:spcBef>
              <a:buNone/>
            </a:pPr>
            <a:r>
              <a:rPr lang="en-US" altLang="en-US" sz="2400" b="1" dirty="0">
                <a:solidFill>
                  <a:prstClr val="black"/>
                </a:solidFill>
              </a:rPr>
              <a:t>Amygdalin is present in the seeds and pits of apricots, peaches, and wild cherries. HCN is produced by hydrolysis.</a:t>
            </a:r>
          </a:p>
        </p:txBody>
      </p:sp>
      <p:pic>
        <p:nvPicPr>
          <p:cNvPr id="3" name="Picture 2" descr="A few naturally occurring compounds that contain CN groups, such as Amygdalin, form HCN when they are hydrolyzed in the presence of certain enzymes.">
            <a:extLst>
              <a:ext uri="{FF2B5EF4-FFF2-40B4-BE49-F238E27FC236}">
                <a16:creationId xmlns:a16="http://schemas.microsoft.com/office/drawing/2014/main" id="{508EA389-80E0-48EF-B177-6BF6CEFACB1C}"/>
              </a:ext>
            </a:extLst>
          </p:cNvPr>
          <p:cNvPicPr>
            <a:picLocks noChangeAspect="1"/>
          </p:cNvPicPr>
          <p:nvPr/>
        </p:nvPicPr>
        <p:blipFill rotWithShape="1">
          <a:blip r:embed="rId8"/>
          <a:srcRect l="15833" t="66945" r="17500"/>
          <a:stretch/>
        </p:blipFill>
        <p:spPr>
          <a:xfrm>
            <a:off x="1447800" y="4591050"/>
            <a:ext cx="6096000" cy="22669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sz="3200" b="1" dirty="0"/>
              <a:t>23.1	Introduction (5)</a:t>
            </a:r>
            <a:endParaRPr lang="en-US" altLang="en-US" dirty="0">
              <a:latin typeface="Calibri" pitchFamily="34" charset="0"/>
            </a:endParaRPr>
          </a:p>
        </p:txBody>
      </p:sp>
      <p:pic>
        <p:nvPicPr>
          <p:cNvPr id="7172" name="Picture 5" descr="Sketch of an animal cell showing mitochondria and cytoplasm. Cross-section diagram of a mitochondrion shows that it contain an outer membrane and an inner membrane with many folds. The area between these two membranes is called the intermembrane space. Matrix is the area surrounded by the inner membrane of the&#10;mitochondr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25" y="1439863"/>
            <a:ext cx="8702675"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410341"/>
            <a:ext cx="8229600" cy="444557"/>
          </a:xfrm>
        </p:spPr>
        <p:txBody>
          <a:bodyPr/>
          <a:lstStyle/>
          <a:p>
            <a:pPr eaLnBrk="1" hangingPunct="1"/>
            <a:r>
              <a:rPr lang="en-US" altLang="en-US" sz="3200" b="1" dirty="0"/>
              <a:t>23.2 An Overview of Metabolism (1)</a:t>
            </a:r>
            <a:endParaRPr lang="en-US" altLang="en-US" dirty="0">
              <a:latin typeface="Calibri" pitchFamily="34" charset="0"/>
            </a:endParaRPr>
          </a:p>
        </p:txBody>
      </p:sp>
      <p:sp>
        <p:nvSpPr>
          <p:cNvPr id="8" name="Content Placeholder 2">
            <a:extLst>
              <a:ext uri="{FF2B5EF4-FFF2-40B4-BE49-F238E27FC236}">
                <a16:creationId xmlns:a16="http://schemas.microsoft.com/office/drawing/2014/main" id="{5DD2CF6A-55E5-4C1F-9AE5-A568DD44B775}"/>
              </a:ext>
            </a:extLst>
          </p:cNvPr>
          <p:cNvSpPr>
            <a:spLocks noGrp="1"/>
          </p:cNvSpPr>
          <p:nvPr>
            <p:ph idx="1"/>
          </p:nvPr>
        </p:nvSpPr>
        <p:spPr>
          <a:xfrm>
            <a:off x="2017032" y="815189"/>
            <a:ext cx="5109935" cy="549721"/>
          </a:xfrm>
        </p:spPr>
        <p:txBody>
          <a:bodyPr/>
          <a:lstStyle/>
          <a:p>
            <a:pPr marL="457200" lvl="0" indent="-457200" algn="ctr">
              <a:buFont typeface="+mj-lt"/>
              <a:buAutoNum type="alphaUcPeriod"/>
            </a:pPr>
            <a:r>
              <a:rPr lang="en-US" altLang="en-US" sz="2800" b="1" dirty="0"/>
              <a:t>Stage [1]—Digestion</a:t>
            </a:r>
            <a:endParaRPr lang="en-US" sz="2800" dirty="0"/>
          </a:p>
        </p:txBody>
      </p:sp>
      <p:sp>
        <p:nvSpPr>
          <p:cNvPr id="9" name="Content Placeholder 7">
            <a:extLst>
              <a:ext uri="{FF2B5EF4-FFF2-40B4-BE49-F238E27FC236}">
                <a16:creationId xmlns:a16="http://schemas.microsoft.com/office/drawing/2014/main" id="{4BF21EE1-C4B4-4847-8DE8-6A5E41754C38}"/>
              </a:ext>
            </a:extLst>
          </p:cNvPr>
          <p:cNvSpPr>
            <a:spLocks noGrp="1"/>
          </p:cNvSpPr>
          <p:nvPr>
            <p:ph sz="quarter" idx="13"/>
          </p:nvPr>
        </p:nvSpPr>
        <p:spPr>
          <a:xfrm>
            <a:off x="1073152" y="1508132"/>
            <a:ext cx="6993164" cy="1183814"/>
          </a:xfrm>
        </p:spPr>
        <p:txBody>
          <a:bodyPr/>
          <a:lstStyle/>
          <a:p>
            <a:pPr marL="0" lvl="0" indent="0" defTabSz="457200" eaLnBrk="1" hangingPunct="1">
              <a:spcBef>
                <a:spcPct val="0"/>
              </a:spcBef>
              <a:buNone/>
            </a:pPr>
            <a:r>
              <a:rPr lang="en-US" altLang="en-US" sz="2400" b="1" kern="1200" dirty="0">
                <a:solidFill>
                  <a:prstClr val="black"/>
                </a:solidFill>
                <a:latin typeface="Arial" charset="0"/>
                <a:cs typeface="+mn-cs"/>
              </a:rPr>
              <a:t>The catabolism of food begins with </a:t>
            </a:r>
            <a:r>
              <a:rPr lang="en-US" altLang="en-US" sz="2400" b="1" kern="1200" dirty="0">
                <a:solidFill>
                  <a:srgbClr val="3366FF"/>
                </a:solidFill>
                <a:latin typeface="Arial" charset="0"/>
                <a:cs typeface="+mn-cs"/>
              </a:rPr>
              <a:t>digestion</a:t>
            </a:r>
            <a:r>
              <a:rPr lang="en-US" altLang="en-US" sz="2400" b="1" kern="1200" dirty="0">
                <a:solidFill>
                  <a:prstClr val="black"/>
                </a:solidFill>
                <a:latin typeface="Arial" charset="0"/>
                <a:cs typeface="+mn-cs"/>
              </a:rPr>
              <a:t>, which is catalyzed by enzymes in the saliva, stomach, and small intestines.</a:t>
            </a:r>
          </a:p>
        </p:txBody>
      </p:sp>
      <p:pic>
        <p:nvPicPr>
          <p:cNvPr id="8199" name="Picture 1" descr="During digestion, the triacylglycerols in butter get hydrolyzed to glycerol and fatty acids, carobhydrates in bagels hydrolyses to monosaccharides and protein in meat get converted to amino acid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3775" y="3027363"/>
            <a:ext cx="7245350"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388113"/>
            <a:ext cx="8229600" cy="489013"/>
          </a:xfrm>
        </p:spPr>
        <p:txBody>
          <a:bodyPr/>
          <a:lstStyle/>
          <a:p>
            <a:pPr eaLnBrk="1" hangingPunct="1"/>
            <a:r>
              <a:rPr lang="en-US" altLang="en-US" sz="3200" b="1" dirty="0"/>
              <a:t>23.2 An Overview of Metabolism (2)</a:t>
            </a:r>
            <a:endParaRPr lang="en-US" altLang="en-US" dirty="0">
              <a:latin typeface="Calibri" pitchFamily="34" charset="0"/>
            </a:endParaRPr>
          </a:p>
        </p:txBody>
      </p:sp>
      <p:sp>
        <p:nvSpPr>
          <p:cNvPr id="6" name="Content Placeholder 2">
            <a:extLst>
              <a:ext uri="{FF2B5EF4-FFF2-40B4-BE49-F238E27FC236}">
                <a16:creationId xmlns:a16="http://schemas.microsoft.com/office/drawing/2014/main" id="{1AD35830-7C3A-4BAB-8A99-94924D580601}"/>
              </a:ext>
            </a:extLst>
          </p:cNvPr>
          <p:cNvSpPr>
            <a:spLocks noGrp="1"/>
          </p:cNvSpPr>
          <p:nvPr>
            <p:ph idx="1"/>
          </p:nvPr>
        </p:nvSpPr>
        <p:spPr>
          <a:xfrm>
            <a:off x="1698171" y="827371"/>
            <a:ext cx="5715000" cy="594518"/>
          </a:xfrm>
        </p:spPr>
        <p:txBody>
          <a:bodyPr/>
          <a:lstStyle/>
          <a:p>
            <a:pPr marL="514350" lvl="0" indent="-514350" algn="ctr">
              <a:buFont typeface="+mj-lt"/>
              <a:buAutoNum type="alphaUcPeriod"/>
            </a:pPr>
            <a:r>
              <a:rPr lang="en-US" altLang="en-US" sz="2800" b="1" dirty="0">
                <a:solidFill>
                  <a:srgbClr val="000000"/>
                </a:solidFill>
              </a:rPr>
              <a:t>Stage [1]—Digestion</a:t>
            </a:r>
            <a:endParaRPr lang="en-US" dirty="0"/>
          </a:p>
        </p:txBody>
      </p:sp>
      <p:sp>
        <p:nvSpPr>
          <p:cNvPr id="7" name="Content Placeholder 7">
            <a:extLst>
              <a:ext uri="{FF2B5EF4-FFF2-40B4-BE49-F238E27FC236}">
                <a16:creationId xmlns:a16="http://schemas.microsoft.com/office/drawing/2014/main" id="{344F9B6D-181B-4778-837E-27A7527E53B9}"/>
              </a:ext>
            </a:extLst>
          </p:cNvPr>
          <p:cNvSpPr>
            <a:spLocks noGrp="1"/>
          </p:cNvSpPr>
          <p:nvPr>
            <p:ph sz="quarter" idx="13"/>
          </p:nvPr>
        </p:nvSpPr>
        <p:spPr>
          <a:xfrm>
            <a:off x="1066800" y="1503533"/>
            <a:ext cx="6934200" cy="1639945"/>
          </a:xfrm>
        </p:spPr>
        <p:txBody>
          <a:bodyPr/>
          <a:lstStyle/>
          <a:p>
            <a:pPr marL="0" lvl="0" indent="0" defTabSz="457200" eaLnBrk="1" hangingPunct="1">
              <a:spcBef>
                <a:spcPct val="0"/>
              </a:spcBef>
              <a:buClr>
                <a:prstClr val="black"/>
              </a:buClr>
              <a:buNone/>
            </a:pPr>
            <a:r>
              <a:rPr lang="en-US" altLang="en-US" sz="2400" b="1" kern="1200" dirty="0">
                <a:solidFill>
                  <a:srgbClr val="3366FF"/>
                </a:solidFill>
                <a:latin typeface="Arial" charset="0"/>
                <a:cs typeface="+mn-cs"/>
              </a:rPr>
              <a:t>Carbohydrates</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are hydrolyzed into </a:t>
            </a:r>
            <a:r>
              <a:rPr lang="en-US" altLang="en-US" sz="2400" b="1" kern="1200" dirty="0">
                <a:solidFill>
                  <a:srgbClr val="3366FF"/>
                </a:solidFill>
                <a:latin typeface="Arial" charset="0"/>
                <a:cs typeface="+mn-cs"/>
              </a:rPr>
              <a:t>monosaccharides</a:t>
            </a:r>
            <a:r>
              <a:rPr lang="en-US" altLang="en-US" sz="2400" b="1" kern="1200" dirty="0">
                <a:solidFill>
                  <a:prstClr val="black"/>
                </a:solidFill>
                <a:latin typeface="Arial" charset="0"/>
                <a:cs typeface="+mn-cs"/>
              </a:rPr>
              <a:t> beginning with </a:t>
            </a:r>
            <a:r>
              <a:rPr lang="en-US" altLang="en-US" sz="2400" b="1" kern="1200" dirty="0">
                <a:solidFill>
                  <a:srgbClr val="3366FF"/>
                </a:solidFill>
                <a:latin typeface="Arial" charset="0"/>
                <a:cs typeface="+mn-cs"/>
              </a:rPr>
              <a:t>amylase</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enzymes in saliva and continuing in the small intestine.</a:t>
            </a:r>
          </a:p>
        </p:txBody>
      </p:sp>
      <p:pic>
        <p:nvPicPr>
          <p:cNvPr id="9221" name="Picture 7" descr="Amylase enzyme hydrolyses starch into glucos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429000"/>
            <a:ext cx="8766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229600" cy="639762"/>
          </a:xfrm>
        </p:spPr>
        <p:txBody>
          <a:bodyPr/>
          <a:lstStyle/>
          <a:p>
            <a:pPr eaLnBrk="1" hangingPunct="1"/>
            <a:r>
              <a:rPr lang="en-US" altLang="en-US" sz="3200" b="1" dirty="0"/>
              <a:t>23.2	An Overview of Metabolism (3)</a:t>
            </a:r>
            <a:endParaRPr lang="en-US" altLang="en-US" dirty="0">
              <a:latin typeface="Calibri" pitchFamily="34" charset="0"/>
            </a:endParaRPr>
          </a:p>
        </p:txBody>
      </p:sp>
      <p:sp>
        <p:nvSpPr>
          <p:cNvPr id="7" name="Content Placeholder 2">
            <a:extLst>
              <a:ext uri="{FF2B5EF4-FFF2-40B4-BE49-F238E27FC236}">
                <a16:creationId xmlns:a16="http://schemas.microsoft.com/office/drawing/2014/main" id="{3FCA0E62-CEC1-4535-8108-617396F9B4E1}"/>
              </a:ext>
            </a:extLst>
          </p:cNvPr>
          <p:cNvSpPr>
            <a:spLocks noGrp="1"/>
          </p:cNvSpPr>
          <p:nvPr>
            <p:ph idx="1"/>
          </p:nvPr>
        </p:nvSpPr>
        <p:spPr>
          <a:xfrm>
            <a:off x="1986642" y="813480"/>
            <a:ext cx="5105400" cy="609600"/>
          </a:xfrm>
        </p:spPr>
        <p:txBody>
          <a:bodyPr/>
          <a:lstStyle/>
          <a:p>
            <a:pPr marL="514350" lvl="0" indent="-514350" algn="ctr">
              <a:buFont typeface="+mj-lt"/>
              <a:buAutoNum type="alphaUcPeriod"/>
            </a:pPr>
            <a:r>
              <a:rPr lang="en-US" altLang="en-US" sz="2800" b="1" dirty="0"/>
              <a:t>Stage [1]—Digestion</a:t>
            </a:r>
            <a:endParaRPr lang="en-US" sz="2800" dirty="0"/>
          </a:p>
        </p:txBody>
      </p:sp>
      <p:sp>
        <p:nvSpPr>
          <p:cNvPr id="8" name="Content Placeholder 7">
            <a:extLst>
              <a:ext uri="{FF2B5EF4-FFF2-40B4-BE49-F238E27FC236}">
                <a16:creationId xmlns:a16="http://schemas.microsoft.com/office/drawing/2014/main" id="{6357FF36-1662-484E-8683-C0B8B2FAE50B}"/>
              </a:ext>
            </a:extLst>
          </p:cNvPr>
          <p:cNvSpPr>
            <a:spLocks noGrp="1"/>
          </p:cNvSpPr>
          <p:nvPr>
            <p:ph sz="quarter" idx="13"/>
          </p:nvPr>
        </p:nvSpPr>
        <p:spPr>
          <a:xfrm>
            <a:off x="1083129" y="1404258"/>
            <a:ext cx="7620000" cy="2488292"/>
          </a:xfrm>
        </p:spPr>
        <p:txBody>
          <a:bodyPr/>
          <a:lstStyle/>
          <a:p>
            <a:pPr marL="0" lvl="0" indent="0" defTabSz="457200" eaLnBrk="1" hangingPunct="1">
              <a:spcBef>
                <a:spcPct val="0"/>
              </a:spcBef>
              <a:spcAft>
                <a:spcPts val="1800"/>
              </a:spcAft>
              <a:buClr>
                <a:prstClr val="black"/>
              </a:buClr>
              <a:buNone/>
            </a:pPr>
            <a:r>
              <a:rPr lang="en-US" altLang="en-US" sz="2400" b="1" kern="1200" dirty="0">
                <a:solidFill>
                  <a:srgbClr val="3366FF"/>
                </a:solidFill>
                <a:latin typeface="Arial" charset="0"/>
                <a:cs typeface="+mn-cs"/>
              </a:rPr>
              <a:t>Protein</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digestion begins when </a:t>
            </a:r>
            <a:r>
              <a:rPr lang="en-US" altLang="en-US" sz="2400" b="1" kern="1200" dirty="0">
                <a:solidFill>
                  <a:srgbClr val="3366FF"/>
                </a:solidFill>
                <a:latin typeface="Arial" charset="0"/>
                <a:cs typeface="+mn-cs"/>
              </a:rPr>
              <a:t>stomach acid </a:t>
            </a:r>
            <a:r>
              <a:rPr lang="en-US" altLang="en-US" sz="2400" b="1" kern="1200" dirty="0">
                <a:solidFill>
                  <a:prstClr val="black"/>
                </a:solidFill>
                <a:latin typeface="Arial" charset="0"/>
                <a:cs typeface="+mn-cs"/>
              </a:rPr>
              <a:t>denatures the protein and </a:t>
            </a:r>
            <a:r>
              <a:rPr lang="en-US" altLang="en-US" sz="2400" b="1" kern="1200" dirty="0">
                <a:solidFill>
                  <a:srgbClr val="3333FF"/>
                </a:solidFill>
                <a:latin typeface="Arial" charset="0"/>
                <a:cs typeface="+mn-cs"/>
              </a:rPr>
              <a:t>pepsin </a:t>
            </a:r>
            <a:r>
              <a:rPr lang="en-US" altLang="en-US" sz="2400" b="1" kern="1200" dirty="0">
                <a:solidFill>
                  <a:prstClr val="black"/>
                </a:solidFill>
                <a:latin typeface="Arial" charset="0"/>
                <a:cs typeface="+mn-cs"/>
              </a:rPr>
              <a:t>begins to cleave the large protein backbone into smaller peptides.</a:t>
            </a:r>
          </a:p>
          <a:p>
            <a:pPr marL="0" indent="0" defTabSz="457200" eaLnBrk="1" hangingPunct="1">
              <a:spcBef>
                <a:spcPct val="0"/>
              </a:spcBef>
              <a:buClr>
                <a:prstClr val="black"/>
              </a:buClr>
              <a:buNone/>
            </a:pPr>
            <a:r>
              <a:rPr lang="en-US" altLang="en-US" sz="2400" b="1" dirty="0"/>
              <a:t>Then, in the small intestines, </a:t>
            </a:r>
            <a:r>
              <a:rPr lang="en-US" altLang="en-US" sz="2400" b="1" dirty="0">
                <a:solidFill>
                  <a:srgbClr val="3366FF"/>
                </a:solidFill>
              </a:rPr>
              <a:t>trypsin</a:t>
            </a:r>
            <a:r>
              <a:rPr lang="en-US" altLang="en-US" sz="2400" b="1" dirty="0">
                <a:solidFill>
                  <a:srgbClr val="3333FF"/>
                </a:solidFill>
              </a:rPr>
              <a:t> </a:t>
            </a:r>
            <a:r>
              <a:rPr lang="en-US" altLang="en-US" sz="2400" b="1" dirty="0"/>
              <a:t>and </a:t>
            </a:r>
            <a:r>
              <a:rPr lang="en-US" altLang="en-US" sz="2400" b="1" dirty="0">
                <a:solidFill>
                  <a:srgbClr val="3366FF"/>
                </a:solidFill>
              </a:rPr>
              <a:t>chymotrypsin</a:t>
            </a:r>
            <a:r>
              <a:rPr lang="en-US" altLang="en-US" sz="2400" b="1" dirty="0">
                <a:solidFill>
                  <a:srgbClr val="3333FF"/>
                </a:solidFill>
              </a:rPr>
              <a:t> </a:t>
            </a:r>
            <a:r>
              <a:rPr lang="en-US" altLang="en-US" sz="2400" b="1" dirty="0"/>
              <a:t>cleave the peptides into amino acids.</a:t>
            </a:r>
          </a:p>
        </p:txBody>
      </p:sp>
      <p:pic>
        <p:nvPicPr>
          <p:cNvPr id="10246" name="Picture 8" descr="Proteins are hydrolyzed to their component amino acids using pepsin enzym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92550"/>
            <a:ext cx="875347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7"/>
  <p:tag name="MMPROD_UIDATA" val="&lt;database version=&quot;6.0&quot;&gt;&lt;object type=&quot;1&quot; unique_id=&quot;10001&quot;&gt;&lt;object type=&quot;8&quot; unique_id=&quot;14186&quot;&gt;&lt;/object&gt;&lt;object type=&quot;2&quot; unique_id=&quot;14187&quot;&gt;&lt;object type=&quot;3&quot; unique_id=&quot;14188&quot;&gt;&lt;property id=&quot;20148&quot; value=&quot;5&quot;/&gt;&lt;property id=&quot;20300&quot; value=&quot;Slide 1&quot;/&gt;&lt;property id=&quot;20307&quot; value=&quot;344&quot;/&gt;&lt;/object&gt;&lt;object type=&quot;3&quot; unique_id=&quot;14189&quot;&gt;&lt;property id=&quot;20148&quot; value=&quot;5&quot;/&gt;&lt;property id=&quot;20300&quot; value=&quot;Slide 2 - &amp;quot;Digestion and the Conversion of Food Into Energy&amp;quot;&quot;/&gt;&lt;property id=&quot;20307&quot; value=&quot;257&quot;/&gt;&lt;/object&gt;&lt;object type=&quot;3&quot; unique_id=&quot;14190&quot;&gt;&lt;property id=&quot;20148&quot; value=&quot;5&quot;/&gt;&lt;property id=&quot;20300&quot; value=&quot;Slide 3 - &amp;quot;Digestion and the Conversion of Food Into Energy&amp;quot;&quot;/&gt;&lt;property id=&quot;20307&quot; value=&quot;306&quot;/&gt;&lt;/object&gt;&lt;object type=&quot;3&quot; unique_id=&quot;14191&quot;&gt;&lt;property id=&quot;20148&quot; value=&quot;5&quot;/&gt;&lt;property id=&quot;20300&quot; value=&quot;Slide 4 - &amp;quot;Digestion and the Conversion of Food Into Energy&amp;quot;&quot;/&gt;&lt;property id=&quot;20307&quot; value=&quot;307&quot;/&gt;&lt;/object&gt;&lt;object type=&quot;3&quot; unique_id=&quot;14192&quot;&gt;&lt;property id=&quot;20148&quot; value=&quot;5&quot;/&gt;&lt;property id=&quot;20300&quot; value=&quot;Slide 5 - &amp;quot;Digestion and the Conversion of Food Into Energy&amp;quot;&quot;/&gt;&lt;property id=&quot;20307&quot; value=&quot;308&quot;/&gt;&lt;/object&gt;&lt;object type=&quot;3&quot; unique_id=&quot;14193&quot;&gt;&lt;property id=&quot;20148&quot; value=&quot;5&quot;/&gt;&lt;property id=&quot;20300&quot; value=&quot;Slide 6 - &amp;quot;Digestion and the Conversion of Food Into Energy&amp;quot;&quot;/&gt;&lt;property id=&quot;20307&quot; value=&quot;309&quot;/&gt;&lt;/object&gt;&lt;object type=&quot;3&quot; unique_id=&quot;14194&quot;&gt;&lt;property id=&quot;20148&quot; value=&quot;5&quot;/&gt;&lt;property id=&quot;20300&quot; value=&quot;Slide 7 - &amp;quot;Digestion and the Conversion of Food Into Energy&amp;quot;&quot;/&gt;&lt;property id=&quot;20307&quot; value=&quot;310&quot;/&gt;&lt;/object&gt;&lt;object type=&quot;3&quot; unique_id=&quot;14195&quot;&gt;&lt;property id=&quot;20148&quot; value=&quot;5&quot;/&gt;&lt;property id=&quot;20300&quot; value=&quot;Slide 8 - &amp;quot;An Overview of Metabolism&amp;#x0D;&amp;#x0A;Stage [1]—Digestion&amp;quot;&quot;/&gt;&lt;property id=&quot;20307&quot; value=&quot;258&quot;/&gt;&lt;/object&gt;&lt;object type=&quot;3&quot; unique_id=&quot;14196&quot;&gt;&lt;property id=&quot;20148&quot; value=&quot;5&quot;/&gt;&lt;property id=&quot;20300&quot; value=&quot;Slide 9 - &amp;quot;An Overview of Metabolism&amp;#x0D;&amp;#x0A;Stage [1]—Digestion&amp;quot;&quot;/&gt;&lt;property id=&quot;20307&quot; value=&quot;311&quot;/&gt;&lt;/object&gt;&lt;object type=&quot;3&quot; unique_id=&quot;14197&quot;&gt;&lt;property id=&quot;20148&quot; value=&quot;5&quot;/&gt;&lt;property id=&quot;20300&quot; value=&quot;Slide 10 - &amp;quot;An Overview of Metabolism&amp;#x0D;&amp;#x0A;Stage [1]—Digestion&amp;quot;&quot;/&gt;&lt;property id=&quot;20307&quot; value=&quot;312&quot;/&gt;&lt;/object&gt;&lt;object type=&quot;3&quot; unique_id=&quot;14198&quot;&gt;&lt;property id=&quot;20148&quot; value=&quot;5&quot;/&gt;&lt;property id=&quot;20300&quot; value=&quot;Slide 11 - &amp;quot;An Overview of Metabolism&amp;#x0D;&amp;#x0A;Stage [1]—Digestion&amp;quot;&quot;/&gt;&lt;property id=&quot;20307&quot; value=&quot;313&quot;/&gt;&lt;/object&gt;&lt;object type=&quot;3&quot; unique_id=&quot;14199&quot;&gt;&lt;property id=&quot;20148&quot; value=&quot;5&quot;/&gt;&lt;property id=&quot;20300&quot; value=&quot;Slide 12 - &amp;quot;An Overview of Metabolism&amp;#x0D;&amp;#x0A;Stage [2]—Formation of Acetyl CoA&amp;quot;&quot;/&gt;&lt;property id=&quot;20307&quot; value=&quot;314&quot;/&gt;&lt;/object&gt;&lt;object type=&quot;3&quot; unique_id=&quot;14200&quot;&gt;&lt;property id=&quot;20148&quot; value=&quot;5&quot;/&gt;&lt;property id=&quot;20300&quot; value=&quot;Slide 13 - &amp;quot;An Overview of Metabolism&amp;#x0D;&amp;#x0A;Stage [2]—Formation of Acetyl CoA&amp;quot;&quot;/&gt;&lt;property id=&quot;20307&quot; value=&quot;315&quot;/&gt;&lt;/object&gt;&lt;object type=&quot;3&quot; unique_id=&quot;14201&quot;&gt;&lt;property id=&quot;20148&quot; value=&quot;5&quot;/&gt;&lt;property id=&quot;20300&quot; value=&quot;Slide 14 - &amp;quot;An Overview of Metabolism&amp;#x0D;&amp;#x0A;Stage [3]—The Citric Acid Cycle&amp;quot;&quot;/&gt;&lt;property id=&quot;20307&quot; value=&quot;316&quot;/&gt;&lt;/object&gt;&lt;object type=&quot;3&quot; unique_id=&quot;14202&quot;&gt;&lt;property id=&quot;20148&quot; value=&quot;5&quot;/&gt;&lt;property id=&quot;20300&quot; value=&quot;Slide 15 - &amp;quot;An Overview of Metabolism&amp;#x0D;&amp;#x0A;Stage [4]—The Electron Transport Chain and Oxidative Phosphorylation&amp;quot;&quot;/&gt;&lt;property id=&quot;20307&quot; value=&quot;317&quot;/&gt;&lt;/object&gt;&lt;object type=&quot;3&quot; unique_id=&quot;14203&quot;&gt;&lt;property id=&quot;20148&quot; value=&quot;5&quot;/&gt;&lt;property id=&quot;20300&quot; value=&quot;Slide 16 - &amp;quot;ATP and Energy Production&amp;quot;&quot;/&gt;&lt;property id=&quot;20307&quot; value=&quot;259&quot;/&gt;&lt;/object&gt;&lt;object type=&quot;3&quot; unique_id=&quot;14204&quot;&gt;&lt;property id=&quot;20148&quot; value=&quot;5&quot;/&gt;&lt;property id=&quot;20300&quot; value=&quot;Slide 17 - &amp;quot;ATP and Energy Production&amp;#x0D;&amp;#x0A;General Features of ATP Hydrolysis&amp;quot;&quot;/&gt;&lt;property id=&quot;20307&quot; value=&quot;318&quot;/&gt;&lt;/object&gt;&lt;object type=&quot;3&quot; unique_id=&quot;14205&quot;&gt;&lt;property id=&quot;20148&quot; value=&quot;5&quot;/&gt;&lt;property id=&quot;20300&quot; value=&quot;Slide 18 - &amp;quot;ATP and Energy Production&amp;#x0D;&amp;#x0A;General Features of ATP Hydrolysis&amp;quot;&quot;/&gt;&lt;property id=&quot;20307&quot; value=&quot;260&quot;/&gt;&lt;/object&gt;&lt;object type=&quot;3&quot; unique_id=&quot;14206&quot;&gt;&lt;property id=&quot;20148&quot; value=&quot;5&quot;/&gt;&lt;property id=&quot;20300&quot; value=&quot;Slide 19 - &amp;quot;ATP and Energy Production&amp;#x0D;&amp;#x0A;General Features of ATP Phosphorylation&amp;quot;&quot;/&gt;&lt;property id=&quot;20307&quot; value=&quot;319&quot;/&gt;&lt;/object&gt;&lt;object type=&quot;3&quot; unique_id=&quot;14207&quot;&gt;&lt;property id=&quot;20148&quot; value=&quot;5&quot;/&gt;&lt;property id=&quot;20300&quot; value=&quot;Slide 20 - &amp;quot;ATP and Energy Production&amp;#x0D;&amp;#x0A;General Features of ATP Phosphorylation&amp;quot;&quot;/&gt;&lt;property id=&quot;20307&quot; value=&quot;320&quot;/&gt;&lt;/object&gt;&lt;object type=&quot;3&quot; unique_id=&quot;14208&quot;&gt;&lt;property id=&quot;20148&quot; value=&quot;5&quot;/&gt;&lt;property id=&quot;20300&quot; value=&quot;Slide 21 - &amp;quot;ATP and Energy Production&amp;#x0D;&amp;#x0A;General Features of ATP Phosphorylation&amp;quot;&quot;/&gt;&lt;property id=&quot;20307&quot; value=&quot;321&quot;/&gt;&lt;/object&gt;&lt;object type=&quot;3&quot; unique_id=&quot;14209&quot;&gt;&lt;property id=&quot;20148&quot; value=&quot;5&quot;/&gt;&lt;property id=&quot;20300&quot; value=&quot;Slide 22 - &amp;quot;ATP and Energy Production&amp;#x0D;&amp;#x0A;Coupled Reactions in Metabolic Pathways&amp;quot;&quot;/&gt;&lt;property id=&quot;20307&quot; value=&quot;322&quot;/&gt;&lt;/object&gt;&lt;object type=&quot;3&quot; unique_id=&quot;14210&quot;&gt;&lt;property id=&quot;20148&quot; value=&quot;5&quot;/&gt;&lt;property id=&quot;20300&quot; value=&quot;Slide 23 - &amp;quot;ATP and Energy Production&amp;#x0D;&amp;#x0A;Coupled Reactions in Metabolic Pathways&amp;quot;&quot;/&gt;&lt;property id=&quot;20307&quot; value=&quot;323&quot;/&gt;&lt;/object&gt;&lt;object type=&quot;3&quot; unique_id=&quot;14211&quot;&gt;&lt;property id=&quot;20148&quot; value=&quot;5&quot;/&gt;&lt;property id=&quot;20300&quot; value=&quot;Slide 24 - &amp;quot;Coenzymes in Metabolism&amp;#x0D;&amp;#x0A;Coenzymes NAD+ and NADH&amp;quot;&quot;/&gt;&lt;property id=&quot;20307&quot; value=&quot;262&quot;/&gt;&lt;/object&gt;&lt;object type=&quot;3&quot; unique_id=&quot;14212&quot;&gt;&lt;property id=&quot;20148&quot; value=&quot;5&quot;/&gt;&lt;property id=&quot;20300&quot; value=&quot;Slide 25 - &amp;quot;Coenzymes in Metabolism&amp;#x0D;&amp;#x0A;Coenzymes NAD+ and NADH&amp;quot;&quot;/&gt;&lt;property id=&quot;20307&quot; value=&quot;324&quot;/&gt;&lt;/object&gt;&lt;object type=&quot;3&quot; unique_id=&quot;14213&quot;&gt;&lt;property id=&quot;20148&quot; value=&quot;5&quot;/&gt;&lt;property id=&quot;20300&quot; value=&quot;Slide 26 - &amp;quot;Coenzymes in Metabolism&amp;#x0D;&amp;#x0A;Coenzymes NAD+ and NADH&amp;quot;&quot;/&gt;&lt;property id=&quot;20307&quot; value=&quot;325&quot;/&gt;&lt;/object&gt;&lt;object type=&quot;3&quot; unique_id=&quot;14214&quot;&gt;&lt;property id=&quot;20148&quot; value=&quot;5&quot;/&gt;&lt;property id=&quot;20300&quot; value=&quot;Slide 27 - &amp;quot;Coenzymes in Metabolism&amp;#x0D;&amp;#x0A;Coenzymes NAD+ and NADH&amp;quot;&quot;/&gt;&lt;property id=&quot;20307&quot; value=&quot;326&quot;/&gt;&lt;/object&gt;&lt;object type=&quot;3&quot; unique_id=&quot;14215&quot;&gt;&lt;property id=&quot;20148&quot; value=&quot;5&quot;/&gt;&lt;property id=&quot;20300&quot; value=&quot;Slide 28 - &amp;quot;Coenzymes in Metabolism&amp;#x0D;&amp;#x0A;Coenzymes FAD and FADH2&amp;quot;&quot;/&gt;&lt;property id=&quot;20307&quot; value=&quot;327&quot;/&gt;&lt;/object&gt;&lt;object type=&quot;3&quot; unique_id=&quot;14216&quot;&gt;&lt;property id=&quot;20148&quot; value=&quot;5&quot;/&gt;&lt;property id=&quot;20300&quot; value=&quot;Slide 29 - &amp;quot;Coenzymes in Metabolism&amp;#x0D;&amp;#x0A;Coenzymes FAD and FADH2&amp;quot;&quot;/&gt;&lt;property id=&quot;20307&quot; value=&quot;328&quot;/&gt;&lt;/object&gt;&lt;object type=&quot;3&quot; unique_id=&quot;14217&quot;&gt;&lt;property id=&quot;20148&quot; value=&quot;5&quot;/&gt;&lt;property id=&quot;20300&quot; value=&quot;Slide 30 - &amp;quot;Coenzymes in Metabolism&amp;#x0D;&amp;#x0A;NADH and FADH2&amp;quot;&quot;/&gt;&lt;property id=&quot;20307&quot; value=&quot;263&quot;/&gt;&lt;/object&gt;&lt;object type=&quot;3&quot; unique_id=&quot;14218&quot;&gt;&lt;property id=&quot;20148&quot; value=&quot;5&quot;/&gt;&lt;property id=&quot;20300&quot; value=&quot;Slide 31 - &amp;quot;Coenzymes in Metabolism&amp;#x0D;&amp;#x0A;Coenzyme A&amp;quot;&quot;/&gt;&lt;property id=&quot;20307&quot; value=&quot;264&quot;/&gt;&lt;/object&gt;&lt;object type=&quot;3&quot; unique_id=&quot;14219&quot;&gt;&lt;property id=&quot;20148&quot; value=&quot;5&quot;/&gt;&lt;property id=&quot;20300&quot; value=&quot;Slide 32 - &amp;quot;Coenzymes in Metabolism&amp;#x0D;&amp;#x0A;Coenzyme A&amp;quot;&quot;/&gt;&lt;property id=&quot;20307&quot; value=&quot;329&quot;/&gt;&lt;/object&gt;&lt;object type=&quot;3&quot; unique_id=&quot;14220&quot;&gt;&lt;property id=&quot;20148&quot; value=&quot;5&quot;/&gt;&lt;property id=&quot;20300&quot; value=&quot;Slide 33 - &amp;quot;The Citric Acid Cycle&amp;quot;&quot;/&gt;&lt;property id=&quot;20307&quot; value=&quot;265&quot;/&gt;&lt;/object&gt;&lt;object type=&quot;3&quot; unique_id=&quot;14221&quot;&gt;&lt;property id=&quot;20148&quot; value=&quot;5&quot;/&gt;&lt;property id=&quot;20300&quot; value=&quot;Slide 34 - &amp;quot;The Citric Acid Cycle&amp;#x0D;&amp;#x0A;Overview of the Citric Acid Cycle&amp;quot;&quot;/&gt;&lt;property id=&quot;20307&quot; value=&quot;330&quot;/&gt;&lt;/object&gt;&lt;object type=&quot;3&quot; unique_id=&quot;14222&quot;&gt;&lt;property id=&quot;20148&quot; value=&quot;5&quot;/&gt;&lt;property id=&quot;20300&quot; value=&quot;Slide 35 - &amp;quot;The Citric Acid Cycle&amp;#x0D;&amp;#x0A;Overview of the Citric Acid Cycle&amp;quot;&quot;/&gt;&lt;property id=&quot;20307&quot; value=&quot;266&quot;/&gt;&lt;/object&gt;&lt;object type=&quot;3&quot; unique_id=&quot;14223&quot;&gt;&lt;property id=&quot;20148&quot; value=&quot;5&quot;/&gt;&lt;property id=&quot;20300&quot; value=&quot;Slide 36 - &amp;quot;The Citric Acid Cycle&amp;#x0D;&amp;#x0A;Specific Steps of the Citric Acid Cycle&amp;quot;&quot;/&gt;&lt;property id=&quot;20307&quot; value=&quot;331&quot;/&gt;&lt;/object&gt;&lt;object type=&quot;3&quot; unique_id=&quot;14224&quot;&gt;&lt;property id=&quot;20148&quot; value=&quot;5&quot;/&gt;&lt;property id=&quot;20300&quot; value=&quot;Slide 37 - &amp;quot;The Citric Acid Cycle&amp;#x0D;&amp;#x0A;Specific Steps of the Citric Acid Cycle&amp;quot;&quot;/&gt;&lt;property id=&quot;20307&quot; value=&quot;332&quot;/&gt;&lt;/object&gt;&lt;object type=&quot;3&quot; unique_id=&quot;14225&quot;&gt;&lt;property id=&quot;20148&quot; value=&quot;5&quot;/&gt;&lt;property id=&quot;20300&quot; value=&quot;Slide 38 - &amp;quot;The Citric Acid Cycle&amp;#x0D;&amp;#x0A;Specific Steps of the Citric Acid Cycle&amp;quot;&quot;/&gt;&lt;property id=&quot;20307&quot; value=&quot;333&quot;/&gt;&lt;/object&gt;&lt;object type=&quot;3&quot; unique_id=&quot;14226&quot;&gt;&lt;property id=&quot;20148&quot; value=&quot;5&quot;/&gt;&lt;property id=&quot;20300&quot; value=&quot;Slide 39 - &amp;quot;The Citric Acid Cycle&amp;#x0D;&amp;#x0A;Specific Steps of the Citric Acid Cycle&amp;quot;&quot;/&gt;&lt;property id=&quot;20307&quot; value=&quot;334&quot;/&gt;&lt;/object&gt;&lt;object type=&quot;3&quot; unique_id=&quot;14227&quot;&gt;&lt;property id=&quot;20148&quot; value=&quot;5&quot;/&gt;&lt;property id=&quot;20300&quot; value=&quot;Slide 40 - &amp;quot;The Citric Acid Cycle&amp;#x0D;&amp;#x0A;Specific Steps of the Citric Acid Cycle&amp;quot;&quot;/&gt;&lt;property id=&quot;20307&quot; value=&quot;335&quot;/&gt;&lt;/object&gt;&lt;object type=&quot;3&quot; unique_id=&quot;14228&quot;&gt;&lt;property id=&quot;20148&quot; value=&quot;5&quot;/&gt;&lt;property id=&quot;20300&quot; value=&quot;Slide 41 - &amp;quot;The Citric Acid Cycle&amp;#x0D;&amp;#x0A;Specific Steps of the Citric Acid Cycle&amp;quot;&quot;/&gt;&lt;property id=&quot;20307&quot; value=&quot;336&quot;/&gt;&lt;/object&gt;&lt;object type=&quot;3&quot; unique_id=&quot;14229&quot;&gt;&lt;property id=&quot;20148&quot; value=&quot;5&quot;/&gt;&lt;property id=&quot;20300&quot; value=&quot;Slide 42 - &amp;quot;The Citric Acid Cycle&amp;#x0D;&amp;#x0A;Specific Steps of the Citric Acid Cycle&amp;quot;&quot;/&gt;&lt;property id=&quot;20307&quot; value=&quot;337&quot;/&gt;&lt;/object&gt;&lt;object type=&quot;3&quot; unique_id=&quot;14230&quot;&gt;&lt;property id=&quot;20148&quot; value=&quot;5&quot;/&gt;&lt;property id=&quot;20300&quot; value=&quot;Slide 43 - &amp;quot;The Citric Acid Cycle&amp;#x0D;&amp;#x0A;Specific Steps of the Citric Acid Cycle&amp;quot;&quot;/&gt;&lt;property id=&quot;20307&quot; value=&quot;338&quot;/&gt;&lt;/object&gt;&lt;object type=&quot;3&quot; unique_id=&quot;14231&quot;&gt;&lt;property id=&quot;20148&quot; value=&quot;5&quot;/&gt;&lt;property id=&quot;20300&quot; value=&quot;Slide 44 - &amp;quot;The Citric Acid Cycle&amp;#x0D;&amp;#x0A;Specific Steps of the Citric Acid Cycle&amp;quot;&quot;/&gt;&lt;property id=&quot;20307&quot; value=&quot;339&quot;/&gt;&lt;/object&gt;&lt;object type=&quot;3&quot; unique_id=&quot;14232&quot;&gt;&lt;property id=&quot;20148&quot; value=&quot;5&quot;/&gt;&lt;property id=&quot;20300&quot; value=&quot;Slide 45 - &amp;quot;The Citric Acid Cycle&amp;quot;&quot;/&gt;&lt;property id=&quot;20307&quot; value=&quot;267&quot;/&gt;&lt;/object&gt;&lt;object type=&quot;3&quot; unique_id=&quot;14233&quot;&gt;&lt;property id=&quot;20148&quot; value=&quot;5&quot;/&gt;&lt;property id=&quot;20300&quot; value=&quot;Slide 46 - &amp;quot;The Citric Acid Cycle&amp;quot;&quot;/&gt;&lt;property id=&quot;20307&quot; value=&quot;340&quot;/&gt;&lt;/object&gt;&lt;object type=&quot;3&quot; unique_id=&quot;14234&quot;&gt;&lt;property id=&quot;20148&quot; value=&quot;5&quot;/&gt;&lt;property id=&quot;20300&quot; value=&quot;Slide 47 - &amp;quot;The Electron Transport Chain&amp;quot;&quot;/&gt;&lt;property id=&quot;20307&quot; value=&quot;268&quot;/&gt;&lt;/object&gt;&lt;object type=&quot;3&quot; unique_id=&quot;14235&quot;&gt;&lt;property id=&quot;20148&quot; value=&quot;5&quot;/&gt;&lt;property id=&quot;20300&quot; value=&quot;Slide 48 - &amp;quot;The Electron Transport Chain&amp;quot;&quot;/&gt;&lt;property id=&quot;20307&quot; value=&quot;341&quot;/&gt;&lt;/object&gt;&lt;object type=&quot;3&quot; unique_id=&quot;14236&quot;&gt;&lt;property id=&quot;20148&quot; value=&quot;5&quot;/&gt;&lt;property id=&quot;20300&quot; value=&quot;Slide 49 - &amp;quot;ATP Synthesis by Oxidative Phosphorylation&amp;quot;&quot;/&gt;&lt;property id=&quot;20307&quot; value=&quot;269&quot;/&gt;&lt;/object&gt;&lt;object type=&quot;3&quot; unique_id=&quot;14237&quot;&gt;&lt;property id=&quot;20148&quot; value=&quot;5&quot;/&gt;&lt;property id=&quot;20300&quot; value=&quot;Slide 50 - &amp;quot;ATP Synthesis by Oxidative Phosphorylation&amp;quot;&quot;/&gt;&lt;property id=&quot;20307&quot; value=&quot;342&quot;/&gt;&lt;/object&gt;&lt;object type=&quot;3&quot; unique_id=&quot;14238&quot;&gt;&lt;property id=&quot;20148&quot; value=&quot;5&quot;/&gt;&lt;property id=&quot;20300&quot; value=&quot;Slide 51 - &amp;quot;ATP Yield from Oxidative Phosphorylation&amp;quot;&quot;/&gt;&lt;property id=&quot;20307&quot; value=&quot;270&quot;/&gt;&lt;/object&gt;&lt;object type=&quot;3&quot; unique_id=&quot;14239&quot;&gt;&lt;property id=&quot;20148&quot; value=&quot;5&quot;/&gt;&lt;property id=&quot;20300&quot; value=&quot;Slide 52 - &amp;quot;Focus on Health &amp;amp; Medicine&amp;#x0D;&amp;#x0A;Hydrogen Cyanide&amp;quot;&quot;/&gt;&lt;property id=&quot;20307&quot; value=&quot;271&quot;/&gt;&lt;/object&gt;&lt;object type=&quot;3&quot; unique_id=&quot;14240&quot;&gt;&lt;property id=&quot;20148&quot; value=&quot;5&quot;/&gt;&lt;property id=&quot;20300&quot; value=&quot;Slide 53 - &amp;quot;Focus on Health &amp;amp; Medicine&amp;#x0D;&amp;#x0A;Hydrogen Cyanide&amp;quot;&quot;/&gt;&lt;property id=&quot;20307&quot; value=&quot;343&quot;/&gt;&lt;/object&gt;&lt;/object&gt;&lt;/object&gt;&lt;/database&gt;"/>
</p:tagLst>
</file>

<file path=ppt/theme/theme1.xml><?xml version="1.0" encoding="utf-8"?>
<a:theme xmlns:a="http://schemas.openxmlformats.org/drawingml/2006/main" name="McGraw">
  <a:themeElements>
    <a:clrScheme name="Custom 15">
      <a:dk1>
        <a:sysClr val="windowText" lastClr="000000"/>
      </a:dk1>
      <a:lt1>
        <a:sysClr val="window" lastClr="FFFFFF"/>
      </a:lt1>
      <a:dk2>
        <a:srgbClr val="000000"/>
      </a:dk2>
      <a:lt2>
        <a:srgbClr val="76B6F2"/>
      </a:lt2>
      <a:accent1>
        <a:srgbClr val="FBC01E"/>
      </a:accent1>
      <a:accent2>
        <a:srgbClr val="EFE1A2"/>
      </a:accent2>
      <a:accent3>
        <a:srgbClr val="FA8716"/>
      </a:accent3>
      <a:accent4>
        <a:srgbClr val="BE0204"/>
      </a:accent4>
      <a:accent5>
        <a:srgbClr val="008080"/>
      </a:accent5>
      <a:accent6>
        <a:srgbClr val="7E13E3"/>
      </a:accent6>
      <a:hlink>
        <a:srgbClr val="D2D200"/>
      </a:hlink>
      <a:folHlink>
        <a:srgbClr val="D0B9F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lg" len="lg"/>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lg" len="lg"/>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Custom 1">
      <a:dk1>
        <a:sysClr val="windowText" lastClr="000000"/>
      </a:dk1>
      <a:lt1>
        <a:sysClr val="window" lastClr="FFFFFF"/>
      </a:lt1>
      <a:dk2>
        <a:srgbClr val="000000"/>
      </a:dk2>
      <a:lt2>
        <a:srgbClr val="008080"/>
      </a:lt2>
      <a:accent1>
        <a:srgbClr val="FBC01E"/>
      </a:accent1>
      <a:accent2>
        <a:srgbClr val="EFE1A2"/>
      </a:accent2>
      <a:accent3>
        <a:srgbClr val="FA8716"/>
      </a:accent3>
      <a:accent4>
        <a:srgbClr val="BE0204"/>
      </a:accent4>
      <a:accent5>
        <a:srgbClr val="640F10"/>
      </a:accent5>
      <a:accent6>
        <a:srgbClr val="7E13E3"/>
      </a:accent6>
      <a:hlink>
        <a:srgbClr val="008080"/>
      </a:hlink>
      <a:folHlink>
        <a:srgbClr val="D0B9F8"/>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wrap="none" anchor="ctr">
        <a:spAutoFit/>
      </a:bodyPr>
      <a:lstStyle>
        <a:defPPr marL="91440" indent="-91440" algn="l">
          <a:buClr>
            <a:schemeClr val="tx1"/>
          </a:buClr>
          <a:buFont typeface="Arial"/>
          <a:buChar char="•"/>
          <a:defRPr dirty="0">
            <a:solidFill>
              <a:srgbClr val="3366FF"/>
            </a:solidFill>
            <a:cs typeface="+mn-cs"/>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txDef>
      <a:spPr>
        <a:noFill/>
      </a:spPr>
      <a:bodyPr wrap="none" rtlCol="0">
        <a:spAutoFit/>
      </a:bodyPr>
      <a:lstStyle>
        <a:defPPr marL="342900" indent="-342900" algn="l">
          <a:buFont typeface="Arial"/>
          <a:buChar char="•"/>
          <a:defRPr dirty="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Custom 1">
      <a:dk1>
        <a:sysClr val="windowText" lastClr="000000"/>
      </a:dk1>
      <a:lt1>
        <a:sysClr val="window" lastClr="FFFFFF"/>
      </a:lt1>
      <a:dk2>
        <a:srgbClr val="000000"/>
      </a:dk2>
      <a:lt2>
        <a:srgbClr val="008080"/>
      </a:lt2>
      <a:accent1>
        <a:srgbClr val="FBC01E"/>
      </a:accent1>
      <a:accent2>
        <a:srgbClr val="EFE1A2"/>
      </a:accent2>
      <a:accent3>
        <a:srgbClr val="FA8716"/>
      </a:accent3>
      <a:accent4>
        <a:srgbClr val="BE0204"/>
      </a:accent4>
      <a:accent5>
        <a:srgbClr val="640F10"/>
      </a:accent5>
      <a:accent6>
        <a:srgbClr val="7E13E3"/>
      </a:accent6>
      <a:hlink>
        <a:srgbClr val="008080"/>
      </a:hlink>
      <a:folHlink>
        <a:srgbClr val="D0B9F8"/>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wrap="none" anchor="ctr">
        <a:spAutoFit/>
      </a:bodyPr>
      <a:lstStyle>
        <a:defPPr marL="91440" indent="-91440" algn="l">
          <a:buClr>
            <a:schemeClr val="tx1"/>
          </a:buClr>
          <a:buFont typeface="Arial"/>
          <a:buChar char="•"/>
          <a:defRPr dirty="0">
            <a:solidFill>
              <a:srgbClr val="3366FF"/>
            </a:solidFill>
            <a:cs typeface="+mn-cs"/>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txDef>
      <a:spPr>
        <a:noFill/>
      </a:spPr>
      <a:bodyPr wrap="none" rtlCol="0">
        <a:spAutoFit/>
      </a:bodyPr>
      <a:lstStyle>
        <a:defPPr marL="342900" indent="-342900" algn="l">
          <a:buFont typeface="Arial"/>
          <a:buChar char="•"/>
          <a:defRPr dirty="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McGraw">
  <a:themeElements>
    <a:clrScheme name="Custom 15">
      <a:dk1>
        <a:sysClr val="windowText" lastClr="000000"/>
      </a:dk1>
      <a:lt1>
        <a:sysClr val="window" lastClr="FFFFFF"/>
      </a:lt1>
      <a:dk2>
        <a:srgbClr val="000000"/>
      </a:dk2>
      <a:lt2>
        <a:srgbClr val="76B6F2"/>
      </a:lt2>
      <a:accent1>
        <a:srgbClr val="FBC01E"/>
      </a:accent1>
      <a:accent2>
        <a:srgbClr val="EFE1A2"/>
      </a:accent2>
      <a:accent3>
        <a:srgbClr val="FA8716"/>
      </a:accent3>
      <a:accent4>
        <a:srgbClr val="BE0204"/>
      </a:accent4>
      <a:accent5>
        <a:srgbClr val="008080"/>
      </a:accent5>
      <a:accent6>
        <a:srgbClr val="7E13E3"/>
      </a:accent6>
      <a:hlink>
        <a:srgbClr val="D2D200"/>
      </a:hlink>
      <a:folHlink>
        <a:srgbClr val="D0B9F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lg" len="lg"/>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lg" len="lg"/>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McGraw.thmx</Template>
  <TotalTime>1783</TotalTime>
  <Words>2067</Words>
  <Application>Microsoft Office PowerPoint</Application>
  <PresentationFormat>On-screen Show (4:3)</PresentationFormat>
  <Paragraphs>272</Paragraphs>
  <Slides>56</Slides>
  <Notes>56</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56</vt:i4>
      </vt:variant>
    </vt:vector>
  </HeadingPairs>
  <TitlesOfParts>
    <vt:vector size="66" baseType="lpstr">
      <vt:lpstr>ＭＳ Ｐゴシック</vt:lpstr>
      <vt:lpstr>ＭＳ Ｐゴシック</vt:lpstr>
      <vt:lpstr>Arial</vt:lpstr>
      <vt:lpstr>Calibri</vt:lpstr>
      <vt:lpstr>Cambria Math</vt:lpstr>
      <vt:lpstr>McGraw</vt:lpstr>
      <vt:lpstr>1_Default Design</vt:lpstr>
      <vt:lpstr>Default Design</vt:lpstr>
      <vt:lpstr>1_McGraw</vt:lpstr>
      <vt:lpstr>Equation</vt:lpstr>
      <vt:lpstr>Chapter 23</vt:lpstr>
      <vt:lpstr>23.1 Introduction (1)</vt:lpstr>
      <vt:lpstr>23.1 Introduction (2)</vt:lpstr>
      <vt:lpstr>23.1 Introduction (3)</vt:lpstr>
      <vt:lpstr>23.1 Introduction (4)</vt:lpstr>
      <vt:lpstr>23.1 Introduction (5)</vt:lpstr>
      <vt:lpstr>23.2 An Overview of Metabolism (1)</vt:lpstr>
      <vt:lpstr>23.2 An Overview of Metabolism (2)</vt:lpstr>
      <vt:lpstr>23.2 An Overview of Metabolism (3)</vt:lpstr>
      <vt:lpstr>23.2 An Overview of Metabolism (4)</vt:lpstr>
      <vt:lpstr>23.2 An Overview of Metabolism (5)</vt:lpstr>
      <vt:lpstr>23.2 An Overview of Metabolism (6)</vt:lpstr>
      <vt:lpstr>23.2 An Overview of Metabolism (7)</vt:lpstr>
      <vt:lpstr>23.2 An Overview of Metabolism (8)</vt:lpstr>
      <vt:lpstr>23.3 ATP and Energy Production (1)</vt:lpstr>
      <vt:lpstr>23.3 ATP and Energy Production (2)</vt:lpstr>
      <vt:lpstr>23.3 ATP and Energy Production (3)</vt:lpstr>
      <vt:lpstr>23.3 ATP and Energy Production (4)</vt:lpstr>
      <vt:lpstr>23.3 ATP and Energy Production (5)</vt:lpstr>
      <vt:lpstr>23.3 ATP and Energy Production (6)</vt:lpstr>
      <vt:lpstr>23.3 ATP and Energy Production (7)</vt:lpstr>
      <vt:lpstr>23.3 ATP and Energy Production (8)</vt:lpstr>
      <vt:lpstr>23.3 ATP and Energy Production (9)</vt:lpstr>
      <vt:lpstr>23.4 Coenzymes in Metabolism (1)</vt:lpstr>
      <vt:lpstr>23.4 Coenzymes in Metabolism (2)</vt:lpstr>
      <vt:lpstr>23.4 Coenzymes in Metabolism (3)</vt:lpstr>
      <vt:lpstr>23.4 Coenzymes in Metabolism (4)</vt:lpstr>
      <vt:lpstr>23.4 Coenzymes in Metabolism (5)</vt:lpstr>
      <vt:lpstr>23.4 Coenzymes in Metabolism (6)</vt:lpstr>
      <vt:lpstr>23.4 Coenzymes in Metabolism (7)</vt:lpstr>
      <vt:lpstr>23.4 Coenzymes in Metabolism (8)</vt:lpstr>
      <vt:lpstr>23.4 Coenzymes in Metabolism (9)</vt:lpstr>
      <vt:lpstr>23.4 Coenzymes in Metabolism (10)</vt:lpstr>
      <vt:lpstr>23.4 Coenzymes in Metabolism (11)</vt:lpstr>
      <vt:lpstr>23.5 The Citric Acid Cycle (1)</vt:lpstr>
      <vt:lpstr>23.5 The Citric Acid Cycle (2)</vt:lpstr>
      <vt:lpstr>23.5 The Citric Acid Cycle (3)</vt:lpstr>
      <vt:lpstr>23.5 The Citric Acid Cycle (4)</vt:lpstr>
      <vt:lpstr>23.5 The Citric Acid Cycle (5)</vt:lpstr>
      <vt:lpstr>23.5 The Citric Acid Cycle (6)</vt:lpstr>
      <vt:lpstr>23.5 The Citric Acid Cycle (7)</vt:lpstr>
      <vt:lpstr>23.5 The Citric Acid Cycle (8)</vt:lpstr>
      <vt:lpstr>23.5 The Citric Acid Cycle (9)</vt:lpstr>
      <vt:lpstr>23.5 The Citric Acid Cycle (10)</vt:lpstr>
      <vt:lpstr>23.5 The Citric Acid Cycle (11)</vt:lpstr>
      <vt:lpstr>23.5 The Citric Acid Cycle (12)</vt:lpstr>
      <vt:lpstr>23.5 The Citric Acid Cycle (13)</vt:lpstr>
      <vt:lpstr>23.5 The Citric Acid Cycle (14)</vt:lpstr>
      <vt:lpstr>23.6 A. The Electron Transport Chain (1)</vt:lpstr>
      <vt:lpstr>23.6 A. The Electron Transport Chain (2)</vt:lpstr>
      <vt:lpstr>23.6 B. ATP Synthesis by Oxidative Phosphorylation (1)</vt:lpstr>
      <vt:lpstr>23.6 B. ATP Synthesis by Oxidative Phosphorylation (2)</vt:lpstr>
      <vt:lpstr>23.6 C. ATP Yield from Oxidative Phosphorylation (1)</vt:lpstr>
      <vt:lpstr>23.6 C. ATP Yield from Oxidative Phosphorylation (2)</vt:lpstr>
      <vt:lpstr>23.7 Focus on Health &amp; Medicine Hydrogen Cyanide (1)</vt:lpstr>
      <vt:lpstr>23.7 Focus on Health &amp; Medicine Hydrogen Cyanide (2)</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23</dc:title>
  <dc:creator>Microsoft Office User</dc:creator>
  <cp:lastModifiedBy>Kamini Gharat</cp:lastModifiedBy>
  <cp:revision>189</cp:revision>
  <dcterms:created xsi:type="dcterms:W3CDTF">2017-07-24T19:25:41Z</dcterms:created>
  <dcterms:modified xsi:type="dcterms:W3CDTF">2018-08-01T14:42:15Z</dcterms:modified>
</cp:coreProperties>
</file>