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Lst>
  <p:notesMasterIdLst>
    <p:notesMasterId r:id="rId71"/>
  </p:notesMasterIdLst>
  <p:handoutMasterIdLst>
    <p:handoutMasterId r:id="rId72"/>
  </p:handoutMasterIdLst>
  <p:sldIdLst>
    <p:sldId id="345" r:id="rId3"/>
    <p:sldId id="257" r:id="rId4"/>
    <p:sldId id="306" r:id="rId5"/>
    <p:sldId id="307" r:id="rId6"/>
    <p:sldId id="258" r:id="rId7"/>
    <p:sldId id="259" r:id="rId8"/>
    <p:sldId id="260" r:id="rId9"/>
    <p:sldId id="308" r:id="rId10"/>
    <p:sldId id="309" r:id="rId11"/>
    <p:sldId id="262" r:id="rId12"/>
    <p:sldId id="310" r:id="rId13"/>
    <p:sldId id="311" r:id="rId14"/>
    <p:sldId id="263" r:id="rId15"/>
    <p:sldId id="312" r:id="rId16"/>
    <p:sldId id="313" r:id="rId17"/>
    <p:sldId id="264" r:id="rId18"/>
    <p:sldId id="314" r:id="rId19"/>
    <p:sldId id="315" r:id="rId20"/>
    <p:sldId id="316" r:id="rId21"/>
    <p:sldId id="317" r:id="rId22"/>
    <p:sldId id="318" r:id="rId23"/>
    <p:sldId id="265" r:id="rId24"/>
    <p:sldId id="266" r:id="rId25"/>
    <p:sldId id="267" r:id="rId26"/>
    <p:sldId id="319" r:id="rId27"/>
    <p:sldId id="320" r:id="rId28"/>
    <p:sldId id="268" r:id="rId29"/>
    <p:sldId id="269" r:id="rId30"/>
    <p:sldId id="270" r:id="rId31"/>
    <p:sldId id="321" r:id="rId32"/>
    <p:sldId id="322" r:id="rId33"/>
    <p:sldId id="346" r:id="rId34"/>
    <p:sldId id="271" r:id="rId35"/>
    <p:sldId id="272" r:id="rId36"/>
    <p:sldId id="273" r:id="rId37"/>
    <p:sldId id="323" r:id="rId38"/>
    <p:sldId id="324" r:id="rId39"/>
    <p:sldId id="274" r:id="rId40"/>
    <p:sldId id="275" r:id="rId41"/>
    <p:sldId id="276" r:id="rId42"/>
    <p:sldId id="277" r:id="rId43"/>
    <p:sldId id="278" r:id="rId44"/>
    <p:sldId id="325" r:id="rId45"/>
    <p:sldId id="326" r:id="rId46"/>
    <p:sldId id="327" r:id="rId47"/>
    <p:sldId id="328" r:id="rId48"/>
    <p:sldId id="329" r:id="rId49"/>
    <p:sldId id="330" r:id="rId50"/>
    <p:sldId id="331" r:id="rId51"/>
    <p:sldId id="279" r:id="rId52"/>
    <p:sldId id="332" r:id="rId53"/>
    <p:sldId id="333" r:id="rId54"/>
    <p:sldId id="334" r:id="rId55"/>
    <p:sldId id="335" r:id="rId56"/>
    <p:sldId id="336" r:id="rId57"/>
    <p:sldId id="347" r:id="rId58"/>
    <p:sldId id="280" r:id="rId59"/>
    <p:sldId id="337" r:id="rId60"/>
    <p:sldId id="338" r:id="rId61"/>
    <p:sldId id="281" r:id="rId62"/>
    <p:sldId id="348" r:id="rId63"/>
    <p:sldId id="282" r:id="rId64"/>
    <p:sldId id="339" r:id="rId65"/>
    <p:sldId id="340" r:id="rId66"/>
    <p:sldId id="341" r:id="rId67"/>
    <p:sldId id="342" r:id="rId68"/>
    <p:sldId id="343" r:id="rId69"/>
    <p:sldId id="344" r:id="rId70"/>
  </p:sldIdLst>
  <p:sldSz cx="9144000" cy="6858000" type="screen4x3"/>
  <p:notesSz cx="6858000" cy="9144000"/>
  <p:custDataLst>
    <p:tags r:id="rId73"/>
  </p:custDataLst>
  <p:defaultTextStyle>
    <a:defPPr>
      <a:defRPr lang="en-US"/>
    </a:defPPr>
    <a:lvl1pPr algn="l" defTabSz="457200" rtl="0" eaLnBrk="0" fontAlgn="base" hangingPunct="0">
      <a:spcBef>
        <a:spcPct val="0"/>
      </a:spcBef>
      <a:spcAft>
        <a:spcPct val="0"/>
      </a:spcAft>
      <a:defRPr kern="1200">
        <a:solidFill>
          <a:schemeClr val="tx1"/>
        </a:solidFill>
        <a:latin typeface="Arial" charset="0"/>
        <a:ea typeface="MS PGothic" charset="-128"/>
        <a:cs typeface="+mn-cs"/>
      </a:defRPr>
    </a:lvl1pPr>
    <a:lvl2pPr marL="457200" algn="l" defTabSz="457200" rtl="0" eaLnBrk="0" fontAlgn="base" hangingPunct="0">
      <a:spcBef>
        <a:spcPct val="0"/>
      </a:spcBef>
      <a:spcAft>
        <a:spcPct val="0"/>
      </a:spcAft>
      <a:defRPr kern="1200">
        <a:solidFill>
          <a:schemeClr val="tx1"/>
        </a:solidFill>
        <a:latin typeface="Arial" charset="0"/>
        <a:ea typeface="MS PGothic" charset="-128"/>
        <a:cs typeface="+mn-cs"/>
      </a:defRPr>
    </a:lvl2pPr>
    <a:lvl3pPr marL="914400" algn="l" defTabSz="457200" rtl="0" eaLnBrk="0" fontAlgn="base" hangingPunct="0">
      <a:spcBef>
        <a:spcPct val="0"/>
      </a:spcBef>
      <a:spcAft>
        <a:spcPct val="0"/>
      </a:spcAft>
      <a:defRPr kern="1200">
        <a:solidFill>
          <a:schemeClr val="tx1"/>
        </a:solidFill>
        <a:latin typeface="Arial" charset="0"/>
        <a:ea typeface="MS PGothic" charset="-128"/>
        <a:cs typeface="+mn-cs"/>
      </a:defRPr>
    </a:lvl3pPr>
    <a:lvl4pPr marL="1371600" algn="l" defTabSz="457200" rtl="0" eaLnBrk="0" fontAlgn="base" hangingPunct="0">
      <a:spcBef>
        <a:spcPct val="0"/>
      </a:spcBef>
      <a:spcAft>
        <a:spcPct val="0"/>
      </a:spcAft>
      <a:defRPr kern="1200">
        <a:solidFill>
          <a:schemeClr val="tx1"/>
        </a:solidFill>
        <a:latin typeface="Arial" charset="0"/>
        <a:ea typeface="MS PGothic" charset="-128"/>
        <a:cs typeface="+mn-cs"/>
      </a:defRPr>
    </a:lvl4pPr>
    <a:lvl5pPr marL="1828800" algn="l" defTabSz="457200" rtl="0" eaLnBrk="0" fontAlgn="base" hangingPunct="0">
      <a:spcBef>
        <a:spcPct val="0"/>
      </a:spcBef>
      <a:spcAft>
        <a:spcPct val="0"/>
      </a:spcAft>
      <a:defRPr kern="1200">
        <a:solidFill>
          <a:schemeClr val="tx1"/>
        </a:solidFill>
        <a:latin typeface="Arial" charset="0"/>
        <a:ea typeface="MS PGothic" charset="-128"/>
        <a:cs typeface="+mn-cs"/>
      </a:defRPr>
    </a:lvl5pPr>
    <a:lvl6pPr marL="2286000" algn="l" defTabSz="914400" rtl="0" eaLnBrk="1" latinLnBrk="0" hangingPunct="1">
      <a:defRPr kern="1200">
        <a:solidFill>
          <a:schemeClr val="tx1"/>
        </a:solidFill>
        <a:latin typeface="Arial" charset="0"/>
        <a:ea typeface="MS PGothic" charset="-128"/>
        <a:cs typeface="+mn-cs"/>
      </a:defRPr>
    </a:lvl6pPr>
    <a:lvl7pPr marL="2743200" algn="l" defTabSz="914400" rtl="0" eaLnBrk="1" latinLnBrk="0" hangingPunct="1">
      <a:defRPr kern="1200">
        <a:solidFill>
          <a:schemeClr val="tx1"/>
        </a:solidFill>
        <a:latin typeface="Arial" charset="0"/>
        <a:ea typeface="MS PGothic" charset="-128"/>
        <a:cs typeface="+mn-cs"/>
      </a:defRPr>
    </a:lvl7pPr>
    <a:lvl8pPr marL="3200400" algn="l" defTabSz="914400" rtl="0" eaLnBrk="1" latinLnBrk="0" hangingPunct="1">
      <a:defRPr kern="1200">
        <a:solidFill>
          <a:schemeClr val="tx1"/>
        </a:solidFill>
        <a:latin typeface="Arial" charset="0"/>
        <a:ea typeface="MS PGothic" charset="-128"/>
        <a:cs typeface="+mn-cs"/>
      </a:defRPr>
    </a:lvl8pPr>
    <a:lvl9pPr marL="3657600" algn="l" defTabSz="914400" rtl="0" eaLnBrk="1" latinLnBrk="0" hangingPunct="1">
      <a:defRPr kern="1200">
        <a:solidFill>
          <a:schemeClr val="tx1"/>
        </a:solidFill>
        <a:latin typeface="Arial" charset="0"/>
        <a:ea typeface="MS PGothic" charset="-128"/>
        <a:cs typeface="+mn-cs"/>
      </a:defRPr>
    </a:lvl9pPr>
  </p:defaultTextStyle>
  <p:extLst>
    <p:ext uri="{EFAFB233-063F-42B5-8137-9DF3F51BA10A}">
      <p15:sldGuideLst xmlns:p15="http://schemas.microsoft.com/office/powerpoint/2012/main">
        <p15:guide id="1" orient="horz" pos="480">
          <p15:clr>
            <a:srgbClr val="A4A3A4"/>
          </p15:clr>
        </p15:guide>
        <p15:guide id="2" pos="7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3366FF"/>
    <a:srgbClr val="3466FF"/>
    <a:srgbClr val="D90000"/>
    <a:srgbClr val="007802"/>
    <a:srgbClr val="3333FF"/>
    <a:srgbClr val="190000"/>
    <a:srgbClr val="3405FF"/>
    <a:srgbClr val="008080"/>
    <a:srgbClr val="00C302"/>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216" autoAdjust="0"/>
    <p:restoredTop sz="94291" autoAdjust="0"/>
  </p:normalViewPr>
  <p:slideViewPr>
    <p:cSldViewPr snapToObjects="1">
      <p:cViewPr varScale="1">
        <p:scale>
          <a:sx n="68" d="100"/>
          <a:sy n="68" d="100"/>
        </p:scale>
        <p:origin x="312" y="72"/>
      </p:cViewPr>
      <p:guideLst>
        <p:guide orient="horz" pos="480"/>
        <p:guide pos="768"/>
      </p:guideLst>
    </p:cSldViewPr>
  </p:slideViewPr>
  <p:outlineViewPr>
    <p:cViewPr>
      <p:scale>
        <a:sx n="33" d="100"/>
        <a:sy n="33" d="100"/>
      </p:scale>
      <p:origin x="0" y="-46026"/>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handoutMaster" Target="handoutMasters/handout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notesMaster" Target="notesMasters/notesMaster1.xml"/><Relationship Id="rId2" Type="http://schemas.openxmlformats.org/officeDocument/2006/relationships/slideMaster" Target="slideMasters/slideMaster2.xml"/><Relationship Id="rId29" Type="http://schemas.openxmlformats.org/officeDocument/2006/relationships/slide" Target="slides/slide2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53.wmf"/><Relationship Id="rId1" Type="http://schemas.openxmlformats.org/officeDocument/2006/relationships/image" Target="../media/image52.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image" Target="../media/image56.wmf"/><Relationship Id="rId1" Type="http://schemas.openxmlformats.org/officeDocument/2006/relationships/image" Target="../media/image55.wmf"/><Relationship Id="rId4" Type="http://schemas.openxmlformats.org/officeDocument/2006/relationships/image" Target="../media/image58.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image" Target="../media/image61.wmf"/><Relationship Id="rId1" Type="http://schemas.openxmlformats.org/officeDocument/2006/relationships/image" Target="../media/image60.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66.wmf"/><Relationship Id="rId2" Type="http://schemas.openxmlformats.org/officeDocument/2006/relationships/image" Target="../media/image65.wmf"/><Relationship Id="rId1" Type="http://schemas.openxmlformats.org/officeDocument/2006/relationships/image" Target="../media/image64.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67.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70.wmf"/><Relationship Id="rId1" Type="http://schemas.openxmlformats.org/officeDocument/2006/relationships/image" Target="../media/image69.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72.wmf"/><Relationship Id="rId1" Type="http://schemas.openxmlformats.org/officeDocument/2006/relationships/image" Target="../media/image71.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75.wmf"/><Relationship Id="rId2" Type="http://schemas.openxmlformats.org/officeDocument/2006/relationships/image" Target="../media/image74.wmf"/><Relationship Id="rId1" Type="http://schemas.openxmlformats.org/officeDocument/2006/relationships/image" Target="../media/image73.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77.wmf"/><Relationship Id="rId1" Type="http://schemas.openxmlformats.org/officeDocument/2006/relationships/image" Target="../media/image76.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8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83.wmf"/><Relationship Id="rId1" Type="http://schemas.openxmlformats.org/officeDocument/2006/relationships/image" Target="../media/image82.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87.wmf"/><Relationship Id="rId2" Type="http://schemas.openxmlformats.org/officeDocument/2006/relationships/image" Target="../media/image86.wmf"/><Relationship Id="rId1" Type="http://schemas.openxmlformats.org/officeDocument/2006/relationships/image" Target="../media/image85.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image" Target="../media/image2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image" Target="../media/image42.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image" Target="../media/image45.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image" Target="../media/image49.wmf"/><Relationship Id="rId1" Type="http://schemas.openxmlformats.org/officeDocument/2006/relationships/image" Target="../media/image4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Arial" charset="0"/>
                <a:ea typeface="ＭＳ Ｐゴシック" pitchFamily="-65" charset="-128"/>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a:defRPr/>
            </a:pPr>
            <a:fld id="{ACC967B4-6C7C-F64E-901B-2CCDEC7BBA33}" type="datetime1">
              <a:rPr lang="en-US" altLang="en-US"/>
              <a:pPr>
                <a:defRPr/>
              </a:pPr>
              <a:t>8/1/2018</a:t>
            </a:fld>
            <a:endParaRPr lang="en-US"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Arial" charset="0"/>
                <a:ea typeface="ＭＳ Ｐゴシック" pitchFamily="-65" charset="-128"/>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ea typeface="MS PGothic" panose="020B0600070205080204" pitchFamily="34" charset="-128"/>
              </a:defRPr>
            </a:lvl1pPr>
          </a:lstStyle>
          <a:p>
            <a:pPr>
              <a:defRPr/>
            </a:pPr>
            <a:fld id="{B2D5B713-0C28-0248-962B-62024A1A6B84}" type="slidenum">
              <a:rPr lang="en-US" altLang="en-US"/>
              <a:pPr>
                <a:defRPr/>
              </a:pPr>
              <a:t>‹#›</a:t>
            </a:fld>
            <a:endParaRPr lang="en-US" altLang="en-US"/>
          </a:p>
        </p:txBody>
      </p:sp>
    </p:spTree>
    <p:extLst>
      <p:ext uri="{BB962C8B-B14F-4D97-AF65-F5344CB8AC3E}">
        <p14:creationId xmlns:p14="http://schemas.microsoft.com/office/powerpoint/2010/main" val="4046451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Arial" charset="0"/>
                <a:ea typeface="ＭＳ Ｐゴシック" pitchFamily="-65" charset="-128"/>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a:defRPr/>
            </a:pPr>
            <a:fld id="{67AE060A-A0E4-C94A-9F4C-22A052DCD6A9}" type="datetime1">
              <a:rPr lang="en-US" altLang="en-US"/>
              <a:pPr>
                <a:defRPr/>
              </a:pPr>
              <a:t>8/1/2018</a:t>
            </a:fld>
            <a:endParaRPr lang="en-US"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Arial" charset="0"/>
                <a:ea typeface="ＭＳ Ｐゴシック" pitchFamily="-65" charset="-128"/>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ea typeface="MS PGothic" panose="020B0600070205080204" pitchFamily="34" charset="-128"/>
              </a:defRPr>
            </a:lvl1pPr>
          </a:lstStyle>
          <a:p>
            <a:pPr>
              <a:defRPr/>
            </a:pPr>
            <a:fld id="{864BE4DE-0F5D-9A4D-81E5-01E2AB581A25}" type="slidenum">
              <a:rPr lang="en-US" altLang="en-US"/>
              <a:pPr>
                <a:defRPr/>
              </a:pPr>
              <a:t>‹#›</a:t>
            </a:fld>
            <a:endParaRPr lang="en-US" altLang="en-US"/>
          </a:p>
        </p:txBody>
      </p:sp>
    </p:spTree>
    <p:extLst>
      <p:ext uri="{BB962C8B-B14F-4D97-AF65-F5344CB8AC3E}">
        <p14:creationId xmlns:p14="http://schemas.microsoft.com/office/powerpoint/2010/main" val="493739600"/>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6386"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19385155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4818"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7280231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6866"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16713501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891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12957506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096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493590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3010"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6490336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5058"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12395830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7106"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9331760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915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8173697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120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804479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3250"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13218178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843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11563057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5298"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738901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7346"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6266064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939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1148338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144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15726389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3490"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1137020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5538"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18766526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7586"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8089163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963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18851719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1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1113702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3730"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13418377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04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14513361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5778"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15411022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7826"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5048459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987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2374041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8192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262270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83970"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5635455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86018"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110759575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88066"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9736020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9011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165240333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9216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68424430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94210"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3191212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2530"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148818354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96258"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120429984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98306"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63403790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0035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46121292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0240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133708122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04450"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105524956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06498"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165939799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08546"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13196156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1059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167496647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1264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194596767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14690"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18502871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4578"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15882101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16738"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6587482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18786"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120410557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2083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166390930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228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79170512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24930"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37942629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26978"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113872489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29026"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17503139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3107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184752621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3312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90704353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35170"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184171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6626"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213007591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37218"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203762961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39266"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51922059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4131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131449921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4336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162396258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45410"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156954679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47458"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183131385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49506"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115624814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5155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48306811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5360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14376903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867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dirty="0">
              <a:ea typeface="MS PGothic" charset="-128"/>
              <a:cs typeface="ＭＳ Ｐゴシック" charset="-128"/>
            </a:endParaRPr>
          </a:p>
        </p:txBody>
      </p:sp>
    </p:spTree>
    <p:extLst>
      <p:ext uri="{BB962C8B-B14F-4D97-AF65-F5344CB8AC3E}">
        <p14:creationId xmlns:p14="http://schemas.microsoft.com/office/powerpoint/2010/main" val="16335415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072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15015346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2770"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12126106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E6C12C44-850C-414C-B445-7CC579855061}" type="datetime1">
              <a:rPr lang="en-US" altLang="en-US"/>
              <a:pPr>
                <a:defRPr/>
              </a:pPr>
              <a:t>8/1/2018</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A0C408C3-BFF1-3B4F-B808-9BEC2BF97A7B}" type="slidenum">
              <a:rPr lang="en-US" altLang="en-US"/>
              <a:pPr>
                <a:defRPr/>
              </a:pPr>
              <a:t>‹#›</a:t>
            </a:fld>
            <a:endParaRPr lang="en-US" altLang="en-US" dirty="0"/>
          </a:p>
        </p:txBody>
      </p:sp>
    </p:spTree>
    <p:extLst>
      <p:ext uri="{BB962C8B-B14F-4D97-AF65-F5344CB8AC3E}">
        <p14:creationId xmlns:p14="http://schemas.microsoft.com/office/powerpoint/2010/main" val="19235866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0B83C108-C590-C845-9898-342A6E61602B}" type="datetime1">
              <a:rPr lang="en-US" altLang="en-US"/>
              <a:pPr>
                <a:defRPr/>
              </a:pPr>
              <a:t>8/1/2018</a:t>
            </a:fld>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FE329ACB-582A-B446-BB3F-298F943EB43E}" type="slidenum">
              <a:rPr lang="en-US" altLang="en-US"/>
              <a:pPr>
                <a:defRPr/>
              </a:pPr>
              <a:t>‹#›</a:t>
            </a:fld>
            <a:endParaRPr lang="en-US" altLang="en-US"/>
          </a:p>
        </p:txBody>
      </p:sp>
    </p:spTree>
    <p:extLst>
      <p:ext uri="{BB962C8B-B14F-4D97-AF65-F5344CB8AC3E}">
        <p14:creationId xmlns:p14="http://schemas.microsoft.com/office/powerpoint/2010/main" val="5186667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6CDEFD0E-1290-B84D-AC73-328C5763C96E}" type="datetime1">
              <a:rPr lang="en-US" altLang="en-US"/>
              <a:pPr>
                <a:defRPr/>
              </a:pPr>
              <a:t>8/1/2018</a:t>
            </a:fld>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E2F27AAD-F98E-5F41-B9DE-A417B11BB10D}" type="slidenum">
              <a:rPr lang="en-US" altLang="en-US"/>
              <a:pPr>
                <a:defRPr/>
              </a:pPr>
              <a:t>‹#›</a:t>
            </a:fld>
            <a:endParaRPr lang="en-US" altLang="en-US"/>
          </a:p>
        </p:txBody>
      </p:sp>
    </p:spTree>
    <p:extLst>
      <p:ext uri="{BB962C8B-B14F-4D97-AF65-F5344CB8AC3E}">
        <p14:creationId xmlns:p14="http://schemas.microsoft.com/office/powerpoint/2010/main" val="5954566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AC5E84C3-DB15-D949-9EE3-CDC53D8EECB3}" type="datetime1">
              <a:rPr lang="en-US" altLang="en-US"/>
              <a:pPr>
                <a:defRPr/>
              </a:pPr>
              <a:t>8/1/2018</a:t>
            </a:fld>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328CB84D-78AE-5E41-9C10-DF82EDF4F571}" type="slidenum">
              <a:rPr lang="en-US" altLang="en-US"/>
              <a:pPr>
                <a:defRPr/>
              </a:pPr>
              <a:t>‹#›</a:t>
            </a:fld>
            <a:endParaRPr lang="en-US" altLang="en-US"/>
          </a:p>
        </p:txBody>
      </p:sp>
    </p:spTree>
    <p:extLst>
      <p:ext uri="{BB962C8B-B14F-4D97-AF65-F5344CB8AC3E}">
        <p14:creationId xmlns:p14="http://schemas.microsoft.com/office/powerpoint/2010/main" val="5665248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72A0F446-6EB2-F340-8BD9-0649EE61B7C8}" type="datetime1">
              <a:rPr lang="en-US" altLang="en-US"/>
              <a:pPr>
                <a:defRPr/>
              </a:pPr>
              <a:t>8/1/2018</a:t>
            </a:fld>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1EF91A48-8BA9-1A47-9D71-34975B3A120B}" type="slidenum">
              <a:rPr lang="en-US" altLang="en-US"/>
              <a:pPr>
                <a:defRPr/>
              </a:pPr>
              <a:t>‹#›</a:t>
            </a:fld>
            <a:endParaRPr lang="en-US" altLang="en-US"/>
          </a:p>
        </p:txBody>
      </p:sp>
    </p:spTree>
    <p:extLst>
      <p:ext uri="{BB962C8B-B14F-4D97-AF65-F5344CB8AC3E}">
        <p14:creationId xmlns:p14="http://schemas.microsoft.com/office/powerpoint/2010/main" val="17889535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F9EDFE5F-F332-DA47-9A52-30079AB0BA9F}" type="datetime1">
              <a:rPr lang="en-US" altLang="en-US"/>
              <a:pPr>
                <a:defRPr/>
              </a:pPr>
              <a:t>8/1/2018</a:t>
            </a:fld>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5AB2C716-F1C8-6848-8476-F2C5FD5837C1}" type="slidenum">
              <a:rPr lang="en-US" altLang="en-US"/>
              <a:pPr>
                <a:defRPr/>
              </a:pPr>
              <a:t>‹#›</a:t>
            </a:fld>
            <a:endParaRPr lang="en-US" altLang="en-US"/>
          </a:p>
        </p:txBody>
      </p:sp>
    </p:spTree>
    <p:extLst>
      <p:ext uri="{BB962C8B-B14F-4D97-AF65-F5344CB8AC3E}">
        <p14:creationId xmlns:p14="http://schemas.microsoft.com/office/powerpoint/2010/main" val="235210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71995442-AB82-A441-8BBA-E1308711C0AE}" type="datetime1">
              <a:rPr lang="en-US" altLang="en-US"/>
              <a:pPr>
                <a:defRPr/>
              </a:pPr>
              <a:t>8/1/2018</a:t>
            </a:fld>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A9724C85-D135-A74E-BDD8-5E11EF42CDC1}" type="slidenum">
              <a:rPr lang="en-US" altLang="en-US"/>
              <a:pPr>
                <a:defRPr/>
              </a:pPr>
              <a:t>‹#›</a:t>
            </a:fld>
            <a:endParaRPr lang="en-US" altLang="en-US"/>
          </a:p>
        </p:txBody>
      </p:sp>
    </p:spTree>
    <p:extLst>
      <p:ext uri="{BB962C8B-B14F-4D97-AF65-F5344CB8AC3E}">
        <p14:creationId xmlns:p14="http://schemas.microsoft.com/office/powerpoint/2010/main" val="1821030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0AD51124-4044-BE45-9F87-947182786A54}" type="datetime1">
              <a:rPr lang="en-US" altLang="en-US"/>
              <a:pPr>
                <a:defRPr/>
              </a:pPr>
              <a:t>8/1/2018</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910C1619-C1AB-A648-A188-C5461B5A69EF}" type="slidenum">
              <a:rPr lang="en-US" altLang="en-US"/>
              <a:pPr>
                <a:defRPr/>
              </a:pPr>
              <a:t>‹#›</a:t>
            </a:fld>
            <a:endParaRPr lang="en-US" altLang="en-US"/>
          </a:p>
        </p:txBody>
      </p:sp>
    </p:spTree>
    <p:extLst>
      <p:ext uri="{BB962C8B-B14F-4D97-AF65-F5344CB8AC3E}">
        <p14:creationId xmlns:p14="http://schemas.microsoft.com/office/powerpoint/2010/main" val="4415626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2F5D43CE-5392-5843-AD80-9B3F9EEA4E27}" type="datetime1">
              <a:rPr lang="en-US" altLang="en-US"/>
              <a:pPr>
                <a:defRPr/>
              </a:pPr>
              <a:t>8/1/2018</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B624402B-C3B1-A140-A05E-44C7A645EFBB}" type="slidenum">
              <a:rPr lang="en-US" altLang="en-US"/>
              <a:pPr>
                <a:defRPr/>
              </a:pPr>
              <a:t>‹#›</a:t>
            </a:fld>
            <a:endParaRPr lang="en-US" altLang="en-US"/>
          </a:p>
        </p:txBody>
      </p:sp>
    </p:spTree>
    <p:extLst>
      <p:ext uri="{BB962C8B-B14F-4D97-AF65-F5344CB8AC3E}">
        <p14:creationId xmlns:p14="http://schemas.microsoft.com/office/powerpoint/2010/main" val="17881472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E6C12C44-850C-414C-B445-7CC579855061}" type="datetime1">
              <a:rPr lang="en-US" altLang="en-US"/>
              <a:pPr>
                <a:defRPr/>
              </a:pPr>
              <a:t>8/1/2018</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0C408C3-BFF1-3B4F-B808-9BEC2BF97A7B}" type="slidenum">
              <a:rPr lang="en-US" altLang="en-US"/>
              <a:pPr>
                <a:defRPr/>
              </a:pPr>
              <a:t>‹#›</a:t>
            </a:fld>
            <a:endParaRPr lang="en-US" altLang="en-US"/>
          </a:p>
        </p:txBody>
      </p:sp>
      <p:sp>
        <p:nvSpPr>
          <p:cNvPr id="8" name="Content Placeholder 7"/>
          <p:cNvSpPr>
            <a:spLocks noGrp="1"/>
          </p:cNvSpPr>
          <p:nvPr>
            <p:ph sz="quarter" idx="13"/>
          </p:nvPr>
        </p:nvSpPr>
        <p:spPr>
          <a:xfrm>
            <a:off x="1066800" y="1219200"/>
            <a:ext cx="2286000" cy="533400"/>
          </a:xfrm>
        </p:spPr>
        <p:txBody>
          <a:bodyPr/>
          <a:lstStyle/>
          <a:p>
            <a:pPr lvl="0"/>
            <a:endParaRPr lang="en-US" dirty="0"/>
          </a:p>
        </p:txBody>
      </p:sp>
      <p:sp>
        <p:nvSpPr>
          <p:cNvPr id="10" name="Content Placeholder 9"/>
          <p:cNvSpPr>
            <a:spLocks noGrp="1"/>
          </p:cNvSpPr>
          <p:nvPr>
            <p:ph sz="quarter" idx="14"/>
          </p:nvPr>
        </p:nvSpPr>
        <p:spPr>
          <a:xfrm>
            <a:off x="3962400" y="1676400"/>
            <a:ext cx="1752600" cy="685800"/>
          </a:xfrm>
        </p:spPr>
        <p:txBody>
          <a:bodyPr/>
          <a:lstStyle/>
          <a:p>
            <a:pPr lvl="0"/>
            <a:endParaRPr lang="en-US" dirty="0"/>
          </a:p>
        </p:txBody>
      </p:sp>
    </p:spTree>
    <p:extLst>
      <p:ext uri="{BB962C8B-B14F-4D97-AF65-F5344CB8AC3E}">
        <p14:creationId xmlns:p14="http://schemas.microsoft.com/office/powerpoint/2010/main" val="28297836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ABA993D7-B4C8-D740-B062-8CD361AB64D9}" type="datetime1">
              <a:rPr lang="en-US" altLang="en-US"/>
              <a:pPr>
                <a:defRPr/>
              </a:pPr>
              <a:t>8/1/2018</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4C3D254-E76B-3B4A-AC8C-8BFBA5AA4423}" type="slidenum">
              <a:rPr lang="en-US" altLang="en-US"/>
              <a:pPr>
                <a:defRPr/>
              </a:pPr>
              <a:t>‹#›</a:t>
            </a:fld>
            <a:endParaRPr lang="en-US" altLang="en-US"/>
          </a:p>
        </p:txBody>
      </p:sp>
    </p:spTree>
    <p:extLst>
      <p:ext uri="{BB962C8B-B14F-4D97-AF65-F5344CB8AC3E}">
        <p14:creationId xmlns:p14="http://schemas.microsoft.com/office/powerpoint/2010/main" val="971909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a:t>Click to edit Master title style</a:t>
            </a:r>
          </a:p>
        </p:txBody>
      </p:sp>
      <p:sp>
        <p:nvSpPr>
          <p:cNvPr id="3" name="Content Placeholder 2" hidden="1"/>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hidden="1"/>
          <p:cNvSpPr>
            <a:spLocks noGrp="1" noChangeArrowheads="1"/>
          </p:cNvSpPr>
          <p:nvPr>
            <p:ph type="dt" sz="half" idx="10"/>
          </p:nvPr>
        </p:nvSpPr>
        <p:spPr>
          <a:ln/>
        </p:spPr>
        <p:txBody>
          <a:bodyPr/>
          <a:lstStyle>
            <a:lvl1pPr>
              <a:defRPr/>
            </a:lvl1pPr>
          </a:lstStyle>
          <a:p>
            <a:pPr>
              <a:defRPr/>
            </a:pPr>
            <a:fld id="{ABA993D7-B4C8-D740-B062-8CD361AB64D9}" type="datetime1">
              <a:rPr lang="en-US" altLang="en-US"/>
              <a:pPr>
                <a:defRPr/>
              </a:pPr>
              <a:t>8/1/2018</a:t>
            </a:fld>
            <a:endParaRPr lang="en-US" altLang="en-US"/>
          </a:p>
        </p:txBody>
      </p:sp>
      <p:sp>
        <p:nvSpPr>
          <p:cNvPr id="5" name="Rectangle 5" hidden="1"/>
          <p:cNvSpPr>
            <a:spLocks noGrp="1" noChangeArrowheads="1"/>
          </p:cNvSpPr>
          <p:nvPr>
            <p:ph type="ftr" sz="quarter" idx="11"/>
          </p:nvPr>
        </p:nvSpPr>
        <p:spPr>
          <a:ln/>
        </p:spPr>
        <p:txBody>
          <a:bodyPr/>
          <a:lstStyle>
            <a:lvl1pPr>
              <a:defRPr/>
            </a:lvl1pPr>
          </a:lstStyle>
          <a:p>
            <a:pPr>
              <a:defRPr/>
            </a:pPr>
            <a:endParaRPr lang="en-US"/>
          </a:p>
        </p:txBody>
      </p:sp>
      <p:sp>
        <p:nvSpPr>
          <p:cNvPr id="6" name="Rectangle 6" hidden="1"/>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84C3D254-E76B-3B4A-AC8C-8BFBA5AA4423}" type="slidenum">
              <a:rPr lang="en-US" altLang="en-US"/>
              <a:pPr>
                <a:defRPr/>
              </a:pPr>
              <a:t>‹#›</a:t>
            </a:fld>
            <a:endParaRPr lang="en-US" altLang="en-US"/>
          </a:p>
        </p:txBody>
      </p:sp>
      <p:sp>
        <p:nvSpPr>
          <p:cNvPr id="8" name="Content Placeholder 7" hidden="1"/>
          <p:cNvSpPr>
            <a:spLocks noGrp="1"/>
          </p:cNvSpPr>
          <p:nvPr>
            <p:ph sz="quarter" idx="13"/>
          </p:nvPr>
        </p:nvSpPr>
        <p:spPr>
          <a:xfrm>
            <a:off x="1600200" y="3733800"/>
            <a:ext cx="1676400" cy="1600200"/>
          </a:xfrm>
        </p:spPr>
        <p:txBody>
          <a:bodyPr/>
          <a:lstStyle/>
          <a:p>
            <a:pPr lvl="0"/>
            <a:endParaRPr lang="en-US" dirty="0"/>
          </a:p>
        </p:txBody>
      </p:sp>
      <p:sp>
        <p:nvSpPr>
          <p:cNvPr id="9" name="Content Placeholder 8" hidden="1"/>
          <p:cNvSpPr>
            <a:spLocks noGrp="1"/>
          </p:cNvSpPr>
          <p:nvPr>
            <p:ph sz="quarter" idx="14"/>
          </p:nvPr>
        </p:nvSpPr>
        <p:spPr>
          <a:xfrm>
            <a:off x="4724400" y="2362200"/>
            <a:ext cx="1219200" cy="838200"/>
          </a:xfrm>
        </p:spPr>
        <p:txBody>
          <a:bodyPr/>
          <a:lstStyle/>
          <a:p>
            <a:pPr lvl="0"/>
            <a:endParaRPr lang="en-US" dirty="0"/>
          </a:p>
        </p:txBody>
      </p:sp>
      <p:sp>
        <p:nvSpPr>
          <p:cNvPr id="10" name="Text Placeholder 9">
            <a:extLst>
              <a:ext uri="{FF2B5EF4-FFF2-40B4-BE49-F238E27FC236}">
                <a16:creationId xmlns:a16="http://schemas.microsoft.com/office/drawing/2014/main" id="{F1D5579B-CC5D-4A05-851F-58C4088BAD1C}"/>
              </a:ext>
            </a:extLst>
          </p:cNvPr>
          <p:cNvSpPr>
            <a:spLocks noGrp="1"/>
          </p:cNvSpPr>
          <p:nvPr>
            <p:ph type="body" sz="quarter" idx="15"/>
          </p:nvPr>
        </p:nvSpPr>
        <p:spPr>
          <a:xfrm>
            <a:off x="457200" y="762000"/>
            <a:ext cx="2133600" cy="1066800"/>
          </a:xfrm>
        </p:spPr>
        <p:txBody>
          <a:bodyPr/>
          <a:lstStyle/>
          <a:p>
            <a:pPr lvl="0"/>
            <a:endParaRPr lang="en-GB" dirty="0"/>
          </a:p>
        </p:txBody>
      </p:sp>
      <p:sp>
        <p:nvSpPr>
          <p:cNvPr id="12" name="Text Placeholder 11">
            <a:extLst>
              <a:ext uri="{FF2B5EF4-FFF2-40B4-BE49-F238E27FC236}">
                <a16:creationId xmlns:a16="http://schemas.microsoft.com/office/drawing/2014/main" id="{9ED5E589-8957-4B3A-950D-A8335D7D1C6F}"/>
              </a:ext>
            </a:extLst>
          </p:cNvPr>
          <p:cNvSpPr>
            <a:spLocks noGrp="1"/>
          </p:cNvSpPr>
          <p:nvPr>
            <p:ph type="body" sz="quarter" idx="16"/>
          </p:nvPr>
        </p:nvSpPr>
        <p:spPr>
          <a:xfrm>
            <a:off x="3276600" y="762000"/>
            <a:ext cx="2438400" cy="1447800"/>
          </a:xfrm>
        </p:spPr>
        <p:txBody>
          <a:bodyPr/>
          <a:lstStyle/>
          <a:p>
            <a:pPr lvl="0"/>
            <a:endParaRPr lang="en-GB" dirty="0"/>
          </a:p>
        </p:txBody>
      </p:sp>
      <p:sp>
        <p:nvSpPr>
          <p:cNvPr id="14" name="Text Placeholder 13">
            <a:extLst>
              <a:ext uri="{FF2B5EF4-FFF2-40B4-BE49-F238E27FC236}">
                <a16:creationId xmlns:a16="http://schemas.microsoft.com/office/drawing/2014/main" id="{D6230A15-0B00-406B-B7F3-85E81DAFF6CE}"/>
              </a:ext>
            </a:extLst>
          </p:cNvPr>
          <p:cNvSpPr>
            <a:spLocks noGrp="1"/>
          </p:cNvSpPr>
          <p:nvPr>
            <p:ph type="body" sz="quarter" idx="17"/>
          </p:nvPr>
        </p:nvSpPr>
        <p:spPr>
          <a:xfrm>
            <a:off x="6248400" y="762000"/>
            <a:ext cx="2209800" cy="1066800"/>
          </a:xfrm>
        </p:spPr>
        <p:txBody>
          <a:bodyPr/>
          <a:lstStyle/>
          <a:p>
            <a:pPr lvl="0"/>
            <a:endParaRPr lang="en-GB" dirty="0"/>
          </a:p>
        </p:txBody>
      </p:sp>
      <p:sp>
        <p:nvSpPr>
          <p:cNvPr id="16" name="Text Placeholder 15">
            <a:extLst>
              <a:ext uri="{FF2B5EF4-FFF2-40B4-BE49-F238E27FC236}">
                <a16:creationId xmlns:a16="http://schemas.microsoft.com/office/drawing/2014/main" id="{44E7AEE8-9D29-4E4E-AE8F-AC442A5E3F4F}"/>
              </a:ext>
            </a:extLst>
          </p:cNvPr>
          <p:cNvSpPr>
            <a:spLocks noGrp="1"/>
          </p:cNvSpPr>
          <p:nvPr>
            <p:ph type="body" sz="quarter" idx="18"/>
          </p:nvPr>
        </p:nvSpPr>
        <p:spPr>
          <a:xfrm>
            <a:off x="76200" y="2438400"/>
            <a:ext cx="2895600" cy="1295400"/>
          </a:xfrm>
        </p:spPr>
        <p:txBody>
          <a:bodyPr/>
          <a:lstStyle/>
          <a:p>
            <a:pPr lvl="0"/>
            <a:endParaRPr lang="en-GB" dirty="0"/>
          </a:p>
        </p:txBody>
      </p:sp>
      <p:sp>
        <p:nvSpPr>
          <p:cNvPr id="18" name="Text Placeholder 17">
            <a:extLst>
              <a:ext uri="{FF2B5EF4-FFF2-40B4-BE49-F238E27FC236}">
                <a16:creationId xmlns:a16="http://schemas.microsoft.com/office/drawing/2014/main" id="{F00C788A-A62C-40ED-8868-0D8DE3FD7E27}"/>
              </a:ext>
            </a:extLst>
          </p:cNvPr>
          <p:cNvSpPr>
            <a:spLocks noGrp="1"/>
          </p:cNvSpPr>
          <p:nvPr>
            <p:ph type="body" sz="quarter" idx="19"/>
          </p:nvPr>
        </p:nvSpPr>
        <p:spPr>
          <a:xfrm>
            <a:off x="3581400" y="2362200"/>
            <a:ext cx="1905000" cy="1295400"/>
          </a:xfrm>
        </p:spPr>
        <p:txBody>
          <a:bodyPr/>
          <a:lstStyle/>
          <a:p>
            <a:pPr lvl="0"/>
            <a:endParaRPr lang="en-GB" dirty="0"/>
          </a:p>
        </p:txBody>
      </p:sp>
      <p:sp>
        <p:nvSpPr>
          <p:cNvPr id="20" name="Text Placeholder 19">
            <a:extLst>
              <a:ext uri="{FF2B5EF4-FFF2-40B4-BE49-F238E27FC236}">
                <a16:creationId xmlns:a16="http://schemas.microsoft.com/office/drawing/2014/main" id="{E8EF532D-A90B-469E-9293-FAD7294583A8}"/>
              </a:ext>
            </a:extLst>
          </p:cNvPr>
          <p:cNvSpPr>
            <a:spLocks noGrp="1"/>
          </p:cNvSpPr>
          <p:nvPr>
            <p:ph type="body" sz="quarter" idx="20"/>
          </p:nvPr>
        </p:nvSpPr>
        <p:spPr>
          <a:xfrm>
            <a:off x="6248400" y="2209800"/>
            <a:ext cx="2590800" cy="1447800"/>
          </a:xfrm>
        </p:spPr>
        <p:txBody>
          <a:bodyPr/>
          <a:lstStyle/>
          <a:p>
            <a:pPr lvl="0"/>
            <a:endParaRPr lang="en-GB" dirty="0"/>
          </a:p>
        </p:txBody>
      </p:sp>
      <p:sp>
        <p:nvSpPr>
          <p:cNvPr id="22" name="Text Placeholder 21">
            <a:extLst>
              <a:ext uri="{FF2B5EF4-FFF2-40B4-BE49-F238E27FC236}">
                <a16:creationId xmlns:a16="http://schemas.microsoft.com/office/drawing/2014/main" id="{15239067-B2ED-4C04-9020-ED783185A199}"/>
              </a:ext>
            </a:extLst>
          </p:cNvPr>
          <p:cNvSpPr>
            <a:spLocks noGrp="1"/>
          </p:cNvSpPr>
          <p:nvPr>
            <p:ph type="body" sz="quarter" idx="21"/>
          </p:nvPr>
        </p:nvSpPr>
        <p:spPr>
          <a:xfrm>
            <a:off x="304800" y="4191000"/>
            <a:ext cx="2667000" cy="1143000"/>
          </a:xfrm>
        </p:spPr>
        <p:txBody>
          <a:bodyPr/>
          <a:lstStyle/>
          <a:p>
            <a:pPr lvl="0"/>
            <a:endParaRPr lang="en-GB" dirty="0"/>
          </a:p>
        </p:txBody>
      </p:sp>
    </p:spTree>
    <p:extLst>
      <p:ext uri="{BB962C8B-B14F-4D97-AF65-F5344CB8AC3E}">
        <p14:creationId xmlns:p14="http://schemas.microsoft.com/office/powerpoint/2010/main" val="15013995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A43B7DC2-C8AE-A941-9448-70F4DB8F6C36}" type="datetime1">
              <a:rPr lang="en-US" altLang="en-US"/>
              <a:pPr>
                <a:defRPr/>
              </a:pPr>
              <a:t>8/1/2018</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0F5CAD6-3374-E442-AE18-EF8F79D31B80}" type="slidenum">
              <a:rPr lang="en-US" altLang="en-US"/>
              <a:pPr>
                <a:defRPr/>
              </a:pPr>
              <a:t>‹#›</a:t>
            </a:fld>
            <a:endParaRPr lang="en-US" altLang="en-US"/>
          </a:p>
        </p:txBody>
      </p:sp>
    </p:spTree>
    <p:extLst>
      <p:ext uri="{BB962C8B-B14F-4D97-AF65-F5344CB8AC3E}">
        <p14:creationId xmlns:p14="http://schemas.microsoft.com/office/powerpoint/2010/main" val="23310119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0B83C108-C590-C845-9898-342A6E61602B}" type="datetime1">
              <a:rPr lang="en-US" altLang="en-US"/>
              <a:pPr>
                <a:defRPr/>
              </a:pPr>
              <a:t>8/1/2018</a:t>
            </a:fld>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E329ACB-582A-B446-BB3F-298F943EB43E}" type="slidenum">
              <a:rPr lang="en-US" altLang="en-US"/>
              <a:pPr>
                <a:defRPr/>
              </a:pPr>
              <a:t>‹#›</a:t>
            </a:fld>
            <a:endParaRPr lang="en-US" altLang="en-US"/>
          </a:p>
        </p:txBody>
      </p:sp>
    </p:spTree>
    <p:extLst>
      <p:ext uri="{BB962C8B-B14F-4D97-AF65-F5344CB8AC3E}">
        <p14:creationId xmlns:p14="http://schemas.microsoft.com/office/powerpoint/2010/main" val="12282124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6CDEFD0E-1290-B84D-AC73-328C5763C96E}" type="datetime1">
              <a:rPr lang="en-US" altLang="en-US"/>
              <a:pPr>
                <a:defRPr/>
              </a:pPr>
              <a:t>8/1/2018</a:t>
            </a:fld>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2F27AAD-F98E-5F41-B9DE-A417B11BB10D}" type="slidenum">
              <a:rPr lang="en-US" altLang="en-US"/>
              <a:pPr>
                <a:defRPr/>
              </a:pPr>
              <a:t>‹#›</a:t>
            </a:fld>
            <a:endParaRPr lang="en-US" altLang="en-US"/>
          </a:p>
        </p:txBody>
      </p:sp>
    </p:spTree>
    <p:extLst>
      <p:ext uri="{BB962C8B-B14F-4D97-AF65-F5344CB8AC3E}">
        <p14:creationId xmlns:p14="http://schemas.microsoft.com/office/powerpoint/2010/main" val="28237353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AC5E84C3-DB15-D949-9EE3-CDC53D8EECB3}" type="datetime1">
              <a:rPr lang="en-US" altLang="en-US"/>
              <a:pPr>
                <a:defRPr/>
              </a:pPr>
              <a:t>8/1/2018</a:t>
            </a:fld>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28CB84D-78AE-5E41-9C10-DF82EDF4F571}" type="slidenum">
              <a:rPr lang="en-US" altLang="en-US"/>
              <a:pPr>
                <a:defRPr/>
              </a:pPr>
              <a:t>‹#›</a:t>
            </a:fld>
            <a:endParaRPr lang="en-US" altLang="en-US"/>
          </a:p>
        </p:txBody>
      </p:sp>
    </p:spTree>
    <p:extLst>
      <p:ext uri="{BB962C8B-B14F-4D97-AF65-F5344CB8AC3E}">
        <p14:creationId xmlns:p14="http://schemas.microsoft.com/office/powerpoint/2010/main" val="34136463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72A0F446-6EB2-F340-8BD9-0649EE61B7C8}" type="datetime1">
              <a:rPr lang="en-US" altLang="en-US"/>
              <a:pPr>
                <a:defRPr/>
              </a:pPr>
              <a:t>8/1/2018</a:t>
            </a:fld>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EF91A48-8BA9-1A47-9D71-34975B3A120B}" type="slidenum">
              <a:rPr lang="en-US" altLang="en-US"/>
              <a:pPr>
                <a:defRPr/>
              </a:pPr>
              <a:t>‹#›</a:t>
            </a:fld>
            <a:endParaRPr lang="en-US" altLang="en-US"/>
          </a:p>
        </p:txBody>
      </p:sp>
    </p:spTree>
    <p:extLst>
      <p:ext uri="{BB962C8B-B14F-4D97-AF65-F5344CB8AC3E}">
        <p14:creationId xmlns:p14="http://schemas.microsoft.com/office/powerpoint/2010/main" val="14691583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F9EDFE5F-F332-DA47-9A52-30079AB0BA9F}" type="datetime1">
              <a:rPr lang="en-US" altLang="en-US"/>
              <a:pPr>
                <a:defRPr/>
              </a:pPr>
              <a:t>8/1/2018</a:t>
            </a:fld>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AB2C716-F1C8-6848-8476-F2C5FD5837C1}" type="slidenum">
              <a:rPr lang="en-US" altLang="en-US"/>
              <a:pPr>
                <a:defRPr/>
              </a:pPr>
              <a:t>‹#›</a:t>
            </a:fld>
            <a:endParaRPr lang="en-US" altLang="en-US"/>
          </a:p>
        </p:txBody>
      </p:sp>
    </p:spTree>
    <p:extLst>
      <p:ext uri="{BB962C8B-B14F-4D97-AF65-F5344CB8AC3E}">
        <p14:creationId xmlns:p14="http://schemas.microsoft.com/office/powerpoint/2010/main" val="19233402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71995442-AB82-A441-8BBA-E1308711C0AE}" type="datetime1">
              <a:rPr lang="en-US" altLang="en-US"/>
              <a:pPr>
                <a:defRPr/>
              </a:pPr>
              <a:t>8/1/2018</a:t>
            </a:fld>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9724C85-D135-A74E-BDD8-5E11EF42CDC1}" type="slidenum">
              <a:rPr lang="en-US" altLang="en-US"/>
              <a:pPr>
                <a:defRPr/>
              </a:pPr>
              <a:t>‹#›</a:t>
            </a:fld>
            <a:endParaRPr lang="en-US" altLang="en-US"/>
          </a:p>
        </p:txBody>
      </p:sp>
    </p:spTree>
    <p:extLst>
      <p:ext uri="{BB962C8B-B14F-4D97-AF65-F5344CB8AC3E}">
        <p14:creationId xmlns:p14="http://schemas.microsoft.com/office/powerpoint/2010/main" val="37288222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0AD51124-4044-BE45-9F87-947182786A54}" type="datetime1">
              <a:rPr lang="en-US" altLang="en-US"/>
              <a:pPr>
                <a:defRPr/>
              </a:pPr>
              <a:t>8/1/2018</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10C1619-C1AB-A648-A188-C5461B5A69EF}" type="slidenum">
              <a:rPr lang="en-US" altLang="en-US"/>
              <a:pPr>
                <a:defRPr/>
              </a:pPr>
              <a:t>‹#›</a:t>
            </a:fld>
            <a:endParaRPr lang="en-US" altLang="en-US"/>
          </a:p>
        </p:txBody>
      </p:sp>
    </p:spTree>
    <p:extLst>
      <p:ext uri="{BB962C8B-B14F-4D97-AF65-F5344CB8AC3E}">
        <p14:creationId xmlns:p14="http://schemas.microsoft.com/office/powerpoint/2010/main" val="41173802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2F5D43CE-5392-5843-AD80-9B3F9EEA4E27}" type="datetime1">
              <a:rPr lang="en-US" altLang="en-US"/>
              <a:pPr>
                <a:defRPr/>
              </a:pPr>
              <a:t>8/1/2018</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624402B-C3B1-A140-A05E-44C7A645EFBB}" type="slidenum">
              <a:rPr lang="en-US" altLang="en-US"/>
              <a:pPr>
                <a:defRPr/>
              </a:pPr>
              <a:t>‹#›</a:t>
            </a:fld>
            <a:endParaRPr lang="en-US" altLang="en-US"/>
          </a:p>
        </p:txBody>
      </p:sp>
    </p:spTree>
    <p:extLst>
      <p:ext uri="{BB962C8B-B14F-4D97-AF65-F5344CB8AC3E}">
        <p14:creationId xmlns:p14="http://schemas.microsoft.com/office/powerpoint/2010/main" val="2714754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fld id="{ABA993D7-B4C8-D740-B062-8CD361AB64D9}" type="datetime1">
              <a:rPr lang="en-US" altLang="en-US"/>
              <a:pPr>
                <a:defRPr/>
              </a:pPr>
              <a:t>8/1/2018</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84C3D254-E76B-3B4A-AC8C-8BFBA5AA4423}" type="slidenum">
              <a:rPr lang="en-US" altLang="en-US"/>
              <a:pPr>
                <a:defRPr/>
              </a:pPr>
              <a:t>‹#›</a:t>
            </a:fld>
            <a:endParaRPr lang="en-US" altLang="en-US"/>
          </a:p>
        </p:txBody>
      </p:sp>
      <p:sp>
        <p:nvSpPr>
          <p:cNvPr id="8" name="Content Placeholder 7"/>
          <p:cNvSpPr>
            <a:spLocks noGrp="1"/>
          </p:cNvSpPr>
          <p:nvPr>
            <p:ph sz="quarter" idx="13"/>
          </p:nvPr>
        </p:nvSpPr>
        <p:spPr>
          <a:xfrm>
            <a:off x="1600200" y="3733800"/>
            <a:ext cx="1676400" cy="1600200"/>
          </a:xfrm>
        </p:spPr>
        <p:txBody>
          <a:bodyPr/>
          <a:lstStyle/>
          <a:p>
            <a:pPr lvl="0"/>
            <a:endParaRPr lang="en-US" dirty="0"/>
          </a:p>
        </p:txBody>
      </p:sp>
      <p:sp>
        <p:nvSpPr>
          <p:cNvPr id="9" name="AutoShape 3"/>
          <p:cNvSpPr>
            <a:spLocks noChangeArrowheads="1"/>
          </p:cNvSpPr>
          <p:nvPr userDrawn="1"/>
        </p:nvSpPr>
        <p:spPr bwMode="auto">
          <a:xfrm>
            <a:off x="519113" y="990481"/>
            <a:ext cx="8105775" cy="919401"/>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square" anchor="ctr">
            <a:spAutoFit/>
          </a:bodyPr>
          <a:lstStyle/>
          <a:p>
            <a:pPr algn="ctr" eaLnBrk="1" hangingPunct="1">
              <a:defRPr/>
            </a:pPr>
            <a:r>
              <a:rPr lang="en-US" sz="2400" b="1">
                <a:solidFill>
                  <a:srgbClr val="008080"/>
                </a:solidFill>
              </a:rPr>
              <a:t>HOW TO Determine the Number of ATPs Formed from </a:t>
            </a:r>
          </a:p>
          <a:p>
            <a:pPr algn="ctr" eaLnBrk="1" hangingPunct="1">
              <a:defRPr/>
            </a:pPr>
            <a:r>
              <a:rPr lang="en-US" sz="2400" b="1">
                <a:solidFill>
                  <a:srgbClr val="008080"/>
                </a:solidFill>
              </a:rPr>
              <a:t>a Fatty Acid</a:t>
            </a:r>
          </a:p>
        </p:txBody>
      </p:sp>
      <p:sp>
        <p:nvSpPr>
          <p:cNvPr id="10" name="AutoShape 3"/>
          <p:cNvSpPr>
            <a:spLocks noChangeArrowheads="1"/>
          </p:cNvSpPr>
          <p:nvPr userDrawn="1"/>
        </p:nvSpPr>
        <p:spPr bwMode="auto">
          <a:xfrm>
            <a:off x="533400" y="2193925"/>
            <a:ext cx="1350963" cy="511175"/>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algn="ctr" eaLnBrk="1" hangingPunct="1">
              <a:defRPr/>
            </a:pPr>
            <a:r>
              <a:rPr lang="en-US" sz="2400" b="1">
                <a:solidFill>
                  <a:srgbClr val="008080"/>
                </a:solidFill>
              </a:rPr>
              <a:t>Step [3]</a:t>
            </a:r>
          </a:p>
        </p:txBody>
      </p:sp>
      <p:sp>
        <p:nvSpPr>
          <p:cNvPr id="11" name="Content Placeholder 10"/>
          <p:cNvSpPr>
            <a:spLocks noGrp="1"/>
          </p:cNvSpPr>
          <p:nvPr>
            <p:ph sz="quarter" idx="14"/>
          </p:nvPr>
        </p:nvSpPr>
        <p:spPr>
          <a:xfrm>
            <a:off x="4191000" y="2705100"/>
            <a:ext cx="1828800" cy="1028700"/>
          </a:xfrm>
        </p:spPr>
        <p:txBody>
          <a:bodyPr/>
          <a:lstStyle/>
          <a:p>
            <a:pPr lvl="0"/>
            <a:endParaRPr lang="en-US" dirty="0"/>
          </a:p>
        </p:txBody>
      </p:sp>
      <p:sp>
        <p:nvSpPr>
          <p:cNvPr id="13" name="Content Placeholder 12"/>
          <p:cNvSpPr>
            <a:spLocks noGrp="1"/>
          </p:cNvSpPr>
          <p:nvPr>
            <p:ph sz="quarter" idx="15"/>
          </p:nvPr>
        </p:nvSpPr>
        <p:spPr>
          <a:xfrm>
            <a:off x="6705600" y="1985963"/>
            <a:ext cx="1143000" cy="1062037"/>
          </a:xfrm>
        </p:spPr>
        <p:txBody>
          <a:bodyPr/>
          <a:lstStyle/>
          <a:p>
            <a:pPr lvl="0"/>
            <a:endParaRPr lang="en-US" dirty="0"/>
          </a:p>
        </p:txBody>
      </p:sp>
      <p:sp>
        <p:nvSpPr>
          <p:cNvPr id="15" name="Content Placeholder 14"/>
          <p:cNvSpPr>
            <a:spLocks noGrp="1"/>
          </p:cNvSpPr>
          <p:nvPr>
            <p:ph sz="quarter" idx="16"/>
          </p:nvPr>
        </p:nvSpPr>
        <p:spPr>
          <a:xfrm>
            <a:off x="6172200" y="3733800"/>
            <a:ext cx="1981200" cy="990600"/>
          </a:xfrm>
        </p:spPr>
        <p:txBody>
          <a:bodyPr/>
          <a:lstStyle/>
          <a:p>
            <a:pPr lvl="0"/>
            <a:endParaRPr lang="en-US" dirty="0"/>
          </a:p>
        </p:txBody>
      </p:sp>
      <p:sp>
        <p:nvSpPr>
          <p:cNvPr id="17" name="Content Placeholder 16"/>
          <p:cNvSpPr>
            <a:spLocks noGrp="1"/>
          </p:cNvSpPr>
          <p:nvPr>
            <p:ph sz="quarter" idx="17"/>
          </p:nvPr>
        </p:nvSpPr>
        <p:spPr>
          <a:xfrm>
            <a:off x="3733800" y="1985963"/>
            <a:ext cx="1676400" cy="1519237"/>
          </a:xfrm>
        </p:spPr>
        <p:txBody>
          <a:bodyPr/>
          <a:lstStyle/>
          <a:p>
            <a:pPr lvl="0"/>
            <a:endParaRPr lang="en-US" dirty="0"/>
          </a:p>
        </p:txBody>
      </p:sp>
      <p:sp>
        <p:nvSpPr>
          <p:cNvPr id="19" name="Content Placeholder 18"/>
          <p:cNvSpPr>
            <a:spLocks noGrp="1"/>
          </p:cNvSpPr>
          <p:nvPr>
            <p:ph sz="quarter" idx="18"/>
          </p:nvPr>
        </p:nvSpPr>
        <p:spPr>
          <a:xfrm>
            <a:off x="5181600" y="3771900"/>
            <a:ext cx="990600" cy="800100"/>
          </a:xfrm>
        </p:spPr>
        <p:txBody>
          <a:bodyPr/>
          <a:lstStyle/>
          <a:p>
            <a:pPr lvl="0"/>
            <a:endParaRPr lang="en-US" dirty="0"/>
          </a:p>
        </p:txBody>
      </p:sp>
    </p:spTree>
    <p:extLst>
      <p:ext uri="{BB962C8B-B14F-4D97-AF65-F5344CB8AC3E}">
        <p14:creationId xmlns:p14="http://schemas.microsoft.com/office/powerpoint/2010/main" val="17227106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fld id="{ABA993D7-B4C8-D740-B062-8CD361AB64D9}" type="datetime1">
              <a:rPr lang="en-US" altLang="en-US"/>
              <a:pPr>
                <a:defRPr/>
              </a:pPr>
              <a:t>8/1/2018</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84C3D254-E76B-3B4A-AC8C-8BFBA5AA4423}" type="slidenum">
              <a:rPr lang="en-US" altLang="en-US"/>
              <a:pPr>
                <a:defRPr/>
              </a:pPr>
              <a:t>‹#›</a:t>
            </a:fld>
            <a:endParaRPr lang="en-US" altLang="en-US"/>
          </a:p>
        </p:txBody>
      </p:sp>
      <p:sp>
        <p:nvSpPr>
          <p:cNvPr id="8" name="Content Placeholder 7"/>
          <p:cNvSpPr>
            <a:spLocks noGrp="1"/>
          </p:cNvSpPr>
          <p:nvPr>
            <p:ph sz="quarter" idx="13"/>
          </p:nvPr>
        </p:nvSpPr>
        <p:spPr>
          <a:xfrm>
            <a:off x="1600200" y="3733800"/>
            <a:ext cx="1676400" cy="1600200"/>
          </a:xfrm>
        </p:spPr>
        <p:txBody>
          <a:bodyPr/>
          <a:lstStyle/>
          <a:p>
            <a:pPr lvl="0"/>
            <a:endParaRPr lang="en-US" dirty="0"/>
          </a:p>
        </p:txBody>
      </p:sp>
      <p:sp>
        <p:nvSpPr>
          <p:cNvPr id="9" name="AutoShape 3"/>
          <p:cNvSpPr>
            <a:spLocks noChangeArrowheads="1"/>
          </p:cNvSpPr>
          <p:nvPr userDrawn="1"/>
        </p:nvSpPr>
        <p:spPr bwMode="auto">
          <a:xfrm>
            <a:off x="519113" y="990481"/>
            <a:ext cx="8105776" cy="919401"/>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square" anchor="ctr">
            <a:spAutoFit/>
          </a:bodyPr>
          <a:lstStyle/>
          <a:p>
            <a:pPr algn="ctr" eaLnBrk="1" hangingPunct="1">
              <a:defRPr/>
            </a:pPr>
            <a:r>
              <a:rPr lang="en-US" sz="2400" b="1" dirty="0">
                <a:solidFill>
                  <a:srgbClr val="008080"/>
                </a:solidFill>
              </a:rPr>
              <a:t>HOW TO Determine the Number of ATPs Formed from </a:t>
            </a:r>
          </a:p>
          <a:p>
            <a:pPr algn="ctr" eaLnBrk="1" hangingPunct="1">
              <a:defRPr/>
            </a:pPr>
            <a:r>
              <a:rPr lang="en-US" sz="2400" b="1" dirty="0">
                <a:solidFill>
                  <a:srgbClr val="008080"/>
                </a:solidFill>
              </a:rPr>
              <a:t>a Fatty Acid</a:t>
            </a:r>
          </a:p>
        </p:txBody>
      </p:sp>
      <p:sp>
        <p:nvSpPr>
          <p:cNvPr id="10" name="AutoShape 3"/>
          <p:cNvSpPr>
            <a:spLocks noChangeArrowheads="1"/>
          </p:cNvSpPr>
          <p:nvPr userDrawn="1"/>
        </p:nvSpPr>
        <p:spPr bwMode="auto">
          <a:xfrm>
            <a:off x="533400" y="2193925"/>
            <a:ext cx="1350963" cy="511175"/>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algn="ctr" eaLnBrk="1" hangingPunct="1">
              <a:defRPr/>
            </a:pPr>
            <a:r>
              <a:rPr lang="en-US" sz="2400" b="1" dirty="0">
                <a:solidFill>
                  <a:srgbClr val="008080"/>
                </a:solidFill>
              </a:rPr>
              <a:t>Step [2]</a:t>
            </a:r>
          </a:p>
        </p:txBody>
      </p:sp>
      <p:sp>
        <p:nvSpPr>
          <p:cNvPr id="12" name="Content Placeholder 11"/>
          <p:cNvSpPr>
            <a:spLocks noGrp="1"/>
          </p:cNvSpPr>
          <p:nvPr>
            <p:ph sz="quarter" idx="14"/>
          </p:nvPr>
        </p:nvSpPr>
        <p:spPr>
          <a:xfrm>
            <a:off x="4267200" y="2971800"/>
            <a:ext cx="1447800" cy="457200"/>
          </a:xfrm>
        </p:spPr>
        <p:txBody>
          <a:bodyPr/>
          <a:lstStyle/>
          <a:p>
            <a:pPr lvl="0"/>
            <a:endParaRPr lang="en-US" dirty="0"/>
          </a:p>
        </p:txBody>
      </p:sp>
      <p:sp>
        <p:nvSpPr>
          <p:cNvPr id="14" name="Content Placeholder 13"/>
          <p:cNvSpPr>
            <a:spLocks noGrp="1"/>
          </p:cNvSpPr>
          <p:nvPr>
            <p:ph sz="quarter" idx="15"/>
          </p:nvPr>
        </p:nvSpPr>
        <p:spPr>
          <a:xfrm>
            <a:off x="6781800" y="2705100"/>
            <a:ext cx="381000" cy="1028700"/>
          </a:xfrm>
        </p:spPr>
        <p:txBody>
          <a:bodyPr/>
          <a:lstStyle/>
          <a:p>
            <a:pPr lvl="0"/>
            <a:endParaRPr lang="en-US" dirty="0"/>
          </a:p>
        </p:txBody>
      </p:sp>
      <p:sp>
        <p:nvSpPr>
          <p:cNvPr id="16" name="Content Placeholder 15"/>
          <p:cNvSpPr>
            <a:spLocks noGrp="1"/>
          </p:cNvSpPr>
          <p:nvPr>
            <p:ph sz="quarter" idx="16"/>
          </p:nvPr>
        </p:nvSpPr>
        <p:spPr>
          <a:xfrm>
            <a:off x="3886200" y="4572000"/>
            <a:ext cx="838200" cy="533400"/>
          </a:xfrm>
        </p:spPr>
        <p:txBody>
          <a:bodyPr/>
          <a:lstStyle/>
          <a:p>
            <a:pPr lvl="0"/>
            <a:endParaRPr lang="en-US" dirty="0"/>
          </a:p>
        </p:txBody>
      </p:sp>
      <p:sp>
        <p:nvSpPr>
          <p:cNvPr id="18" name="Content Placeholder 17"/>
          <p:cNvSpPr>
            <a:spLocks noGrp="1"/>
          </p:cNvSpPr>
          <p:nvPr>
            <p:ph sz="quarter" idx="17"/>
          </p:nvPr>
        </p:nvSpPr>
        <p:spPr>
          <a:xfrm>
            <a:off x="4724400" y="4343400"/>
            <a:ext cx="609600" cy="762000"/>
          </a:xfrm>
        </p:spPr>
        <p:txBody>
          <a:bodyPr/>
          <a:lstStyle/>
          <a:p>
            <a:pPr lvl="0"/>
            <a:endParaRPr lang="en-US" dirty="0"/>
          </a:p>
        </p:txBody>
      </p:sp>
      <p:sp>
        <p:nvSpPr>
          <p:cNvPr id="20" name="Content Placeholder 19"/>
          <p:cNvSpPr>
            <a:spLocks noGrp="1"/>
          </p:cNvSpPr>
          <p:nvPr>
            <p:ph sz="quarter" idx="18"/>
          </p:nvPr>
        </p:nvSpPr>
        <p:spPr>
          <a:xfrm>
            <a:off x="5410200" y="4343400"/>
            <a:ext cx="1447800" cy="990600"/>
          </a:xfrm>
        </p:spPr>
        <p:txBody>
          <a:bodyPr/>
          <a:lstStyle/>
          <a:p>
            <a:pPr lvl="0"/>
            <a:endParaRPr lang="en-US" dirty="0"/>
          </a:p>
        </p:txBody>
      </p:sp>
      <p:sp>
        <p:nvSpPr>
          <p:cNvPr id="11" name="Text Placeholder 10">
            <a:extLst>
              <a:ext uri="{FF2B5EF4-FFF2-40B4-BE49-F238E27FC236}">
                <a16:creationId xmlns:a16="http://schemas.microsoft.com/office/drawing/2014/main" id="{8A547ECD-0B02-4977-9685-4621121D1C4F}"/>
              </a:ext>
            </a:extLst>
          </p:cNvPr>
          <p:cNvSpPr>
            <a:spLocks noGrp="1"/>
          </p:cNvSpPr>
          <p:nvPr>
            <p:ph type="body" sz="quarter" idx="19"/>
          </p:nvPr>
        </p:nvSpPr>
        <p:spPr>
          <a:xfrm>
            <a:off x="838200" y="990600"/>
            <a:ext cx="2590800" cy="1203325"/>
          </a:xfrm>
        </p:spPr>
        <p:txBody>
          <a:bodyPr/>
          <a:lstStyle/>
          <a:p>
            <a:pPr lvl="0"/>
            <a:endParaRPr lang="en-GB" dirty="0"/>
          </a:p>
        </p:txBody>
      </p:sp>
      <p:sp>
        <p:nvSpPr>
          <p:cNvPr id="15" name="Text Placeholder 14">
            <a:extLst>
              <a:ext uri="{FF2B5EF4-FFF2-40B4-BE49-F238E27FC236}">
                <a16:creationId xmlns:a16="http://schemas.microsoft.com/office/drawing/2014/main" id="{351E20CB-3370-4EBD-A422-C5D939E94688}"/>
              </a:ext>
            </a:extLst>
          </p:cNvPr>
          <p:cNvSpPr>
            <a:spLocks noGrp="1"/>
          </p:cNvSpPr>
          <p:nvPr>
            <p:ph type="body" sz="quarter" idx="20"/>
          </p:nvPr>
        </p:nvSpPr>
        <p:spPr>
          <a:xfrm>
            <a:off x="3962400" y="685800"/>
            <a:ext cx="2286000" cy="1508125"/>
          </a:xfrm>
        </p:spPr>
        <p:txBody>
          <a:bodyPr/>
          <a:lstStyle/>
          <a:p>
            <a:pPr lvl="0"/>
            <a:endParaRPr lang="en-GB" dirty="0"/>
          </a:p>
        </p:txBody>
      </p:sp>
      <p:sp>
        <p:nvSpPr>
          <p:cNvPr id="24" name="Text Placeholder 23">
            <a:extLst>
              <a:ext uri="{FF2B5EF4-FFF2-40B4-BE49-F238E27FC236}">
                <a16:creationId xmlns:a16="http://schemas.microsoft.com/office/drawing/2014/main" id="{B407C513-D4A7-406D-986F-955ABFD4CEA7}"/>
              </a:ext>
            </a:extLst>
          </p:cNvPr>
          <p:cNvSpPr>
            <a:spLocks noGrp="1"/>
          </p:cNvSpPr>
          <p:nvPr>
            <p:ph type="body" sz="quarter" idx="21"/>
          </p:nvPr>
        </p:nvSpPr>
        <p:spPr>
          <a:xfrm>
            <a:off x="6781800" y="685800"/>
            <a:ext cx="1524000" cy="1508125"/>
          </a:xfrm>
        </p:spPr>
        <p:txBody>
          <a:bodyPr/>
          <a:lstStyle/>
          <a:p>
            <a:pPr lvl="0"/>
            <a:endParaRPr lang="en-GB" dirty="0"/>
          </a:p>
        </p:txBody>
      </p:sp>
      <p:sp>
        <p:nvSpPr>
          <p:cNvPr id="26" name="Text Placeholder 25">
            <a:extLst>
              <a:ext uri="{FF2B5EF4-FFF2-40B4-BE49-F238E27FC236}">
                <a16:creationId xmlns:a16="http://schemas.microsoft.com/office/drawing/2014/main" id="{32178A6D-8B2D-4148-B65D-6966708760D9}"/>
              </a:ext>
            </a:extLst>
          </p:cNvPr>
          <p:cNvSpPr>
            <a:spLocks noGrp="1"/>
          </p:cNvSpPr>
          <p:nvPr>
            <p:ph type="body" sz="quarter" idx="22"/>
          </p:nvPr>
        </p:nvSpPr>
        <p:spPr>
          <a:xfrm>
            <a:off x="990600" y="2971800"/>
            <a:ext cx="381000" cy="152400"/>
          </a:xfrm>
        </p:spPr>
        <p:txBody>
          <a:bodyPr/>
          <a:lstStyle/>
          <a:p>
            <a:pPr lvl="0"/>
            <a:endParaRPr lang="en-GB" dirty="0"/>
          </a:p>
        </p:txBody>
      </p:sp>
    </p:spTree>
    <p:extLst>
      <p:ext uri="{BB962C8B-B14F-4D97-AF65-F5344CB8AC3E}">
        <p14:creationId xmlns:p14="http://schemas.microsoft.com/office/powerpoint/2010/main" val="4011946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a:t>Click to edit Master title style</a:t>
            </a:r>
          </a:p>
        </p:txBody>
      </p:sp>
      <p:sp>
        <p:nvSpPr>
          <p:cNvPr id="3" name="Content Placeholder 2" hidden="1"/>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hidden="1"/>
          <p:cNvSpPr>
            <a:spLocks noGrp="1" noChangeArrowheads="1"/>
          </p:cNvSpPr>
          <p:nvPr>
            <p:ph type="dt" sz="half" idx="10"/>
          </p:nvPr>
        </p:nvSpPr>
        <p:spPr>
          <a:ln/>
        </p:spPr>
        <p:txBody>
          <a:bodyPr/>
          <a:lstStyle>
            <a:lvl1pPr>
              <a:defRPr/>
            </a:lvl1pPr>
          </a:lstStyle>
          <a:p>
            <a:pPr>
              <a:defRPr/>
            </a:pPr>
            <a:fld id="{ABA993D7-B4C8-D740-B062-8CD361AB64D9}" type="datetime1">
              <a:rPr lang="en-US" altLang="en-US"/>
              <a:pPr>
                <a:defRPr/>
              </a:pPr>
              <a:t>8/1/2018</a:t>
            </a:fld>
            <a:endParaRPr lang="en-US" altLang="en-US"/>
          </a:p>
        </p:txBody>
      </p:sp>
      <p:sp>
        <p:nvSpPr>
          <p:cNvPr id="5" name="Rectangle 5" hidden="1"/>
          <p:cNvSpPr>
            <a:spLocks noGrp="1" noChangeArrowheads="1"/>
          </p:cNvSpPr>
          <p:nvPr>
            <p:ph type="ftr" sz="quarter" idx="11"/>
          </p:nvPr>
        </p:nvSpPr>
        <p:spPr>
          <a:ln/>
        </p:spPr>
        <p:txBody>
          <a:bodyPr/>
          <a:lstStyle>
            <a:lvl1pPr>
              <a:defRPr/>
            </a:lvl1pPr>
          </a:lstStyle>
          <a:p>
            <a:pPr>
              <a:defRPr/>
            </a:pPr>
            <a:endParaRPr lang="en-US"/>
          </a:p>
        </p:txBody>
      </p:sp>
      <p:sp>
        <p:nvSpPr>
          <p:cNvPr id="6" name="Rectangle 6" hidden="1"/>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84C3D254-E76B-3B4A-AC8C-8BFBA5AA4423}" type="slidenum">
              <a:rPr lang="en-US" altLang="en-US"/>
              <a:pPr>
                <a:defRPr/>
              </a:pPr>
              <a:t>‹#›</a:t>
            </a:fld>
            <a:endParaRPr lang="en-US" altLang="en-US"/>
          </a:p>
        </p:txBody>
      </p:sp>
      <p:sp>
        <p:nvSpPr>
          <p:cNvPr id="8" name="Content Placeholder 7" hidden="1"/>
          <p:cNvSpPr>
            <a:spLocks noGrp="1"/>
          </p:cNvSpPr>
          <p:nvPr>
            <p:ph sz="quarter" idx="13"/>
          </p:nvPr>
        </p:nvSpPr>
        <p:spPr>
          <a:xfrm>
            <a:off x="1600200" y="3733800"/>
            <a:ext cx="1676400" cy="1600200"/>
          </a:xfrm>
        </p:spPr>
        <p:txBody>
          <a:bodyPr/>
          <a:lstStyle/>
          <a:p>
            <a:pPr lvl="0"/>
            <a:endParaRPr lang="en-US" dirty="0"/>
          </a:p>
        </p:txBody>
      </p:sp>
      <p:sp>
        <p:nvSpPr>
          <p:cNvPr id="9" name="AutoShape 3" hidden="1"/>
          <p:cNvSpPr>
            <a:spLocks noChangeArrowheads="1"/>
          </p:cNvSpPr>
          <p:nvPr userDrawn="1"/>
        </p:nvSpPr>
        <p:spPr bwMode="auto">
          <a:xfrm>
            <a:off x="519113" y="990481"/>
            <a:ext cx="8105776" cy="919401"/>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square" anchor="ctr">
            <a:spAutoFit/>
          </a:bodyPr>
          <a:lstStyle/>
          <a:p>
            <a:pPr algn="ctr" eaLnBrk="1" hangingPunct="1">
              <a:defRPr/>
            </a:pPr>
            <a:r>
              <a:rPr lang="en-US" sz="2400" b="1" dirty="0">
                <a:solidFill>
                  <a:srgbClr val="008080"/>
                </a:solidFill>
              </a:rPr>
              <a:t>HOW TO Determine the Number of ATPs Formed from </a:t>
            </a:r>
          </a:p>
          <a:p>
            <a:pPr algn="ctr" eaLnBrk="1" hangingPunct="1">
              <a:defRPr/>
            </a:pPr>
            <a:r>
              <a:rPr lang="en-US" sz="2400" b="1" dirty="0">
                <a:solidFill>
                  <a:srgbClr val="008080"/>
                </a:solidFill>
              </a:rPr>
              <a:t>a Fatty Acid</a:t>
            </a:r>
          </a:p>
        </p:txBody>
      </p:sp>
      <p:sp>
        <p:nvSpPr>
          <p:cNvPr id="10" name="AutoShape 3" hidden="1"/>
          <p:cNvSpPr>
            <a:spLocks noChangeArrowheads="1"/>
          </p:cNvSpPr>
          <p:nvPr userDrawn="1"/>
        </p:nvSpPr>
        <p:spPr bwMode="auto">
          <a:xfrm>
            <a:off x="533400" y="2193925"/>
            <a:ext cx="1350963" cy="511175"/>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algn="ctr" eaLnBrk="1" hangingPunct="1">
              <a:defRPr/>
            </a:pPr>
            <a:r>
              <a:rPr lang="en-US" sz="2400" b="1" dirty="0">
                <a:solidFill>
                  <a:srgbClr val="008080"/>
                </a:solidFill>
              </a:rPr>
              <a:t>Step [2]</a:t>
            </a:r>
          </a:p>
        </p:txBody>
      </p:sp>
      <p:sp>
        <p:nvSpPr>
          <p:cNvPr id="12" name="Content Placeholder 11" hidden="1"/>
          <p:cNvSpPr>
            <a:spLocks noGrp="1"/>
          </p:cNvSpPr>
          <p:nvPr>
            <p:ph sz="quarter" idx="14"/>
          </p:nvPr>
        </p:nvSpPr>
        <p:spPr>
          <a:xfrm>
            <a:off x="4267200" y="2971800"/>
            <a:ext cx="1447800" cy="457200"/>
          </a:xfrm>
        </p:spPr>
        <p:txBody>
          <a:bodyPr/>
          <a:lstStyle/>
          <a:p>
            <a:pPr lvl="0"/>
            <a:endParaRPr lang="en-US" dirty="0"/>
          </a:p>
        </p:txBody>
      </p:sp>
      <p:sp>
        <p:nvSpPr>
          <p:cNvPr id="14" name="Content Placeholder 13" hidden="1"/>
          <p:cNvSpPr>
            <a:spLocks noGrp="1"/>
          </p:cNvSpPr>
          <p:nvPr>
            <p:ph sz="quarter" idx="15"/>
          </p:nvPr>
        </p:nvSpPr>
        <p:spPr>
          <a:xfrm>
            <a:off x="6781800" y="2705100"/>
            <a:ext cx="381000" cy="1028700"/>
          </a:xfrm>
        </p:spPr>
        <p:txBody>
          <a:bodyPr/>
          <a:lstStyle/>
          <a:p>
            <a:pPr lvl="0"/>
            <a:endParaRPr lang="en-US" dirty="0"/>
          </a:p>
        </p:txBody>
      </p:sp>
      <p:sp>
        <p:nvSpPr>
          <p:cNvPr id="16" name="Content Placeholder 15" hidden="1"/>
          <p:cNvSpPr>
            <a:spLocks noGrp="1"/>
          </p:cNvSpPr>
          <p:nvPr>
            <p:ph sz="quarter" idx="16"/>
          </p:nvPr>
        </p:nvSpPr>
        <p:spPr>
          <a:xfrm>
            <a:off x="3886200" y="4572000"/>
            <a:ext cx="838200" cy="533400"/>
          </a:xfrm>
        </p:spPr>
        <p:txBody>
          <a:bodyPr/>
          <a:lstStyle/>
          <a:p>
            <a:pPr lvl="0"/>
            <a:endParaRPr lang="en-US" dirty="0"/>
          </a:p>
        </p:txBody>
      </p:sp>
      <p:sp>
        <p:nvSpPr>
          <p:cNvPr id="18" name="Content Placeholder 17" hidden="1"/>
          <p:cNvSpPr>
            <a:spLocks noGrp="1"/>
          </p:cNvSpPr>
          <p:nvPr>
            <p:ph sz="quarter" idx="17"/>
          </p:nvPr>
        </p:nvSpPr>
        <p:spPr>
          <a:xfrm>
            <a:off x="4724400" y="4343400"/>
            <a:ext cx="609600" cy="762000"/>
          </a:xfrm>
        </p:spPr>
        <p:txBody>
          <a:bodyPr/>
          <a:lstStyle/>
          <a:p>
            <a:pPr lvl="0"/>
            <a:endParaRPr lang="en-US" dirty="0"/>
          </a:p>
        </p:txBody>
      </p:sp>
      <p:sp>
        <p:nvSpPr>
          <p:cNvPr id="20" name="Content Placeholder 19" hidden="1"/>
          <p:cNvSpPr>
            <a:spLocks noGrp="1"/>
          </p:cNvSpPr>
          <p:nvPr>
            <p:ph sz="quarter" idx="18"/>
          </p:nvPr>
        </p:nvSpPr>
        <p:spPr>
          <a:xfrm>
            <a:off x="5410200" y="4343400"/>
            <a:ext cx="1447800" cy="990600"/>
          </a:xfrm>
        </p:spPr>
        <p:txBody>
          <a:bodyPr/>
          <a:lstStyle/>
          <a:p>
            <a:pPr lvl="0"/>
            <a:endParaRPr lang="en-US" dirty="0"/>
          </a:p>
        </p:txBody>
      </p:sp>
    </p:spTree>
    <p:extLst>
      <p:ext uri="{BB962C8B-B14F-4D97-AF65-F5344CB8AC3E}">
        <p14:creationId xmlns:p14="http://schemas.microsoft.com/office/powerpoint/2010/main" val="4610528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fld id="{ABA993D7-B4C8-D740-B062-8CD361AB64D9}" type="datetime1">
              <a:rPr lang="en-US" altLang="en-US"/>
              <a:pPr>
                <a:defRPr/>
              </a:pPr>
              <a:t>8/1/2018</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84C3D254-E76B-3B4A-AC8C-8BFBA5AA4423}" type="slidenum">
              <a:rPr lang="en-US" altLang="en-US"/>
              <a:pPr>
                <a:defRPr/>
              </a:pPr>
              <a:t>‹#›</a:t>
            </a:fld>
            <a:endParaRPr lang="en-US" altLang="en-US"/>
          </a:p>
        </p:txBody>
      </p:sp>
      <p:sp>
        <p:nvSpPr>
          <p:cNvPr id="8" name="Content Placeholder 7"/>
          <p:cNvSpPr>
            <a:spLocks noGrp="1"/>
          </p:cNvSpPr>
          <p:nvPr>
            <p:ph sz="quarter" idx="13"/>
          </p:nvPr>
        </p:nvSpPr>
        <p:spPr>
          <a:xfrm>
            <a:off x="1600200" y="3733800"/>
            <a:ext cx="1676400" cy="1600200"/>
          </a:xfrm>
        </p:spPr>
        <p:txBody>
          <a:bodyPr/>
          <a:lstStyle/>
          <a:p>
            <a:pPr lvl="0"/>
            <a:endParaRPr lang="en-US" dirty="0"/>
          </a:p>
        </p:txBody>
      </p:sp>
      <p:sp>
        <p:nvSpPr>
          <p:cNvPr id="9" name="AutoShape 3"/>
          <p:cNvSpPr>
            <a:spLocks noChangeArrowheads="1"/>
          </p:cNvSpPr>
          <p:nvPr userDrawn="1"/>
        </p:nvSpPr>
        <p:spPr bwMode="auto">
          <a:xfrm>
            <a:off x="519113" y="990481"/>
            <a:ext cx="8105775" cy="919401"/>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square" anchor="ctr">
            <a:spAutoFit/>
          </a:bodyPr>
          <a:lstStyle/>
          <a:p>
            <a:pPr algn="ctr" eaLnBrk="1" hangingPunct="1">
              <a:defRPr/>
            </a:pPr>
            <a:r>
              <a:rPr lang="en-US" sz="2400" b="1">
                <a:solidFill>
                  <a:srgbClr val="008080"/>
                </a:solidFill>
              </a:rPr>
              <a:t>HOW TO Determine the Number of ATPs Formed from </a:t>
            </a:r>
          </a:p>
          <a:p>
            <a:pPr algn="ctr" eaLnBrk="1" hangingPunct="1">
              <a:defRPr/>
            </a:pPr>
            <a:r>
              <a:rPr lang="en-US" sz="2400" b="1">
                <a:solidFill>
                  <a:srgbClr val="008080"/>
                </a:solidFill>
              </a:rPr>
              <a:t>a Fatty Acid</a:t>
            </a:r>
          </a:p>
        </p:txBody>
      </p:sp>
      <p:sp>
        <p:nvSpPr>
          <p:cNvPr id="10" name="AutoShape 3"/>
          <p:cNvSpPr>
            <a:spLocks noChangeArrowheads="1"/>
          </p:cNvSpPr>
          <p:nvPr userDrawn="1"/>
        </p:nvSpPr>
        <p:spPr bwMode="auto">
          <a:xfrm>
            <a:off x="565150" y="2276475"/>
            <a:ext cx="1492250" cy="511175"/>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algn="ctr" eaLnBrk="1" hangingPunct="1">
              <a:defRPr/>
            </a:pPr>
            <a:r>
              <a:rPr lang="en-US" sz="2400" b="1">
                <a:solidFill>
                  <a:srgbClr val="008080"/>
                </a:solidFill>
              </a:rPr>
              <a:t>Example</a:t>
            </a:r>
          </a:p>
        </p:txBody>
      </p:sp>
      <p:sp>
        <p:nvSpPr>
          <p:cNvPr id="11" name="AutoShape 3"/>
          <p:cNvSpPr>
            <a:spLocks noChangeArrowheads="1"/>
          </p:cNvSpPr>
          <p:nvPr userDrawn="1"/>
        </p:nvSpPr>
        <p:spPr bwMode="auto">
          <a:xfrm>
            <a:off x="566738" y="3571875"/>
            <a:ext cx="1350962" cy="511175"/>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algn="ctr" eaLnBrk="1" hangingPunct="1">
              <a:defRPr/>
            </a:pPr>
            <a:r>
              <a:rPr lang="en-US" sz="2400" b="1">
                <a:solidFill>
                  <a:srgbClr val="008080"/>
                </a:solidFill>
              </a:rPr>
              <a:t>Step [1]</a:t>
            </a:r>
          </a:p>
        </p:txBody>
      </p:sp>
      <p:sp>
        <p:nvSpPr>
          <p:cNvPr id="13" name="Content Placeholder 12"/>
          <p:cNvSpPr>
            <a:spLocks noGrp="1"/>
          </p:cNvSpPr>
          <p:nvPr>
            <p:ph sz="quarter" idx="14"/>
          </p:nvPr>
        </p:nvSpPr>
        <p:spPr>
          <a:xfrm>
            <a:off x="3733800" y="2057400"/>
            <a:ext cx="1676400" cy="1219200"/>
          </a:xfrm>
        </p:spPr>
        <p:txBody>
          <a:bodyPr/>
          <a:lstStyle/>
          <a:p>
            <a:pPr lvl="0"/>
            <a:endParaRPr lang="en-US" dirty="0"/>
          </a:p>
        </p:txBody>
      </p:sp>
      <p:sp>
        <p:nvSpPr>
          <p:cNvPr id="15" name="Content Placeholder 14"/>
          <p:cNvSpPr>
            <a:spLocks noGrp="1"/>
          </p:cNvSpPr>
          <p:nvPr>
            <p:ph sz="quarter" idx="15"/>
          </p:nvPr>
        </p:nvSpPr>
        <p:spPr>
          <a:xfrm>
            <a:off x="6019800" y="2514600"/>
            <a:ext cx="1371600" cy="838200"/>
          </a:xfrm>
        </p:spPr>
        <p:txBody>
          <a:bodyPr/>
          <a:lstStyle/>
          <a:p>
            <a:pPr lvl="0"/>
            <a:endParaRPr lang="en-US" dirty="0"/>
          </a:p>
        </p:txBody>
      </p:sp>
      <p:sp>
        <p:nvSpPr>
          <p:cNvPr id="17" name="Content Placeholder 16"/>
          <p:cNvSpPr>
            <a:spLocks noGrp="1"/>
          </p:cNvSpPr>
          <p:nvPr>
            <p:ph sz="quarter" idx="16"/>
          </p:nvPr>
        </p:nvSpPr>
        <p:spPr>
          <a:xfrm>
            <a:off x="4953000" y="4419600"/>
            <a:ext cx="2133600" cy="914400"/>
          </a:xfrm>
        </p:spPr>
        <p:txBody>
          <a:bodyPr/>
          <a:lstStyle/>
          <a:p>
            <a:pPr lvl="0"/>
            <a:endParaRPr lang="en-US" dirty="0"/>
          </a:p>
        </p:txBody>
      </p:sp>
      <p:sp>
        <p:nvSpPr>
          <p:cNvPr id="19" name="Content Placeholder 18"/>
          <p:cNvSpPr>
            <a:spLocks noGrp="1"/>
          </p:cNvSpPr>
          <p:nvPr>
            <p:ph sz="quarter" idx="17"/>
          </p:nvPr>
        </p:nvSpPr>
        <p:spPr>
          <a:xfrm>
            <a:off x="7543800" y="2895600"/>
            <a:ext cx="1143000" cy="457200"/>
          </a:xfrm>
        </p:spPr>
        <p:txBody>
          <a:bodyPr/>
          <a:lstStyle/>
          <a:p>
            <a:pPr lvl="0"/>
            <a:endParaRPr lang="en-US" dirty="0"/>
          </a:p>
        </p:txBody>
      </p:sp>
    </p:spTree>
    <p:extLst>
      <p:ext uri="{BB962C8B-B14F-4D97-AF65-F5344CB8AC3E}">
        <p14:creationId xmlns:p14="http://schemas.microsoft.com/office/powerpoint/2010/main" val="4098215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a:t>Click to edit Master title style</a:t>
            </a:r>
          </a:p>
        </p:txBody>
      </p:sp>
      <p:sp>
        <p:nvSpPr>
          <p:cNvPr id="3" name="Content Placeholder 2" hidden="1"/>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hidden="1"/>
          <p:cNvSpPr>
            <a:spLocks noGrp="1" noChangeArrowheads="1"/>
          </p:cNvSpPr>
          <p:nvPr>
            <p:ph type="dt" sz="half" idx="10"/>
          </p:nvPr>
        </p:nvSpPr>
        <p:spPr>
          <a:ln/>
        </p:spPr>
        <p:txBody>
          <a:bodyPr/>
          <a:lstStyle>
            <a:lvl1pPr>
              <a:defRPr/>
            </a:lvl1pPr>
          </a:lstStyle>
          <a:p>
            <a:pPr>
              <a:defRPr/>
            </a:pPr>
            <a:fld id="{ABA993D7-B4C8-D740-B062-8CD361AB64D9}" type="datetime1">
              <a:rPr lang="en-US" altLang="en-US"/>
              <a:pPr>
                <a:defRPr/>
              </a:pPr>
              <a:t>8/1/2018</a:t>
            </a:fld>
            <a:endParaRPr lang="en-US" altLang="en-US"/>
          </a:p>
        </p:txBody>
      </p:sp>
      <p:sp>
        <p:nvSpPr>
          <p:cNvPr id="5" name="Rectangle 5" hidden="1"/>
          <p:cNvSpPr>
            <a:spLocks noGrp="1" noChangeArrowheads="1"/>
          </p:cNvSpPr>
          <p:nvPr>
            <p:ph type="ftr" sz="quarter" idx="11"/>
          </p:nvPr>
        </p:nvSpPr>
        <p:spPr>
          <a:ln/>
        </p:spPr>
        <p:txBody>
          <a:bodyPr/>
          <a:lstStyle>
            <a:lvl1pPr>
              <a:defRPr/>
            </a:lvl1pPr>
          </a:lstStyle>
          <a:p>
            <a:pPr>
              <a:defRPr/>
            </a:pPr>
            <a:endParaRPr lang="en-US"/>
          </a:p>
        </p:txBody>
      </p:sp>
      <p:sp>
        <p:nvSpPr>
          <p:cNvPr id="6" name="Rectangle 6" hidden="1"/>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84C3D254-E76B-3B4A-AC8C-8BFBA5AA4423}" type="slidenum">
              <a:rPr lang="en-US" altLang="en-US"/>
              <a:pPr>
                <a:defRPr/>
              </a:pPr>
              <a:t>‹#›</a:t>
            </a:fld>
            <a:endParaRPr lang="en-US" altLang="en-US" dirty="0"/>
          </a:p>
        </p:txBody>
      </p:sp>
      <p:sp>
        <p:nvSpPr>
          <p:cNvPr id="8" name="Content Placeholder 7" hidden="1"/>
          <p:cNvSpPr>
            <a:spLocks noGrp="1"/>
          </p:cNvSpPr>
          <p:nvPr>
            <p:ph sz="quarter" idx="13"/>
          </p:nvPr>
        </p:nvSpPr>
        <p:spPr>
          <a:xfrm>
            <a:off x="990600" y="3733800"/>
            <a:ext cx="1600200" cy="1600200"/>
          </a:xfrm>
        </p:spPr>
        <p:txBody>
          <a:bodyPr/>
          <a:lstStyle/>
          <a:p>
            <a:pPr lvl="0"/>
            <a:endParaRPr lang="en-US" dirty="0"/>
          </a:p>
        </p:txBody>
      </p:sp>
      <p:sp>
        <p:nvSpPr>
          <p:cNvPr id="10" name="Content Placeholder 9" hidden="1"/>
          <p:cNvSpPr>
            <a:spLocks noGrp="1"/>
          </p:cNvSpPr>
          <p:nvPr>
            <p:ph sz="quarter" idx="14"/>
          </p:nvPr>
        </p:nvSpPr>
        <p:spPr>
          <a:xfrm>
            <a:off x="5257800" y="2590800"/>
            <a:ext cx="2057400" cy="1295400"/>
          </a:xfrm>
        </p:spPr>
        <p:txBody>
          <a:bodyPr/>
          <a:lstStyle/>
          <a:p>
            <a:pPr lvl="0"/>
            <a:endParaRPr lang="en-US" dirty="0"/>
          </a:p>
        </p:txBody>
      </p:sp>
      <p:sp>
        <p:nvSpPr>
          <p:cNvPr id="9" name="Content Placeholder 8" hidden="1"/>
          <p:cNvSpPr>
            <a:spLocks noGrp="1"/>
          </p:cNvSpPr>
          <p:nvPr>
            <p:ph sz="quarter" idx="15"/>
          </p:nvPr>
        </p:nvSpPr>
        <p:spPr>
          <a:xfrm>
            <a:off x="4028364" y="4876800"/>
            <a:ext cx="3124200" cy="457200"/>
          </a:xfrm>
        </p:spPr>
        <p:txBody>
          <a:bodyPr/>
          <a:lstStyle/>
          <a:p>
            <a:pPr lvl="0"/>
            <a:endParaRPr lang="en-US" dirty="0"/>
          </a:p>
        </p:txBody>
      </p:sp>
      <p:sp>
        <p:nvSpPr>
          <p:cNvPr id="12" name="Content Placeholder 11" hidden="1"/>
          <p:cNvSpPr>
            <a:spLocks noGrp="1"/>
          </p:cNvSpPr>
          <p:nvPr>
            <p:ph sz="quarter" idx="16"/>
          </p:nvPr>
        </p:nvSpPr>
        <p:spPr>
          <a:xfrm>
            <a:off x="7315200" y="2286000"/>
            <a:ext cx="609600" cy="304800"/>
          </a:xfrm>
        </p:spPr>
        <p:txBody>
          <a:bodyPr/>
          <a:lstStyle/>
          <a:p>
            <a:pPr lvl="0"/>
            <a:endParaRPr lang="en-US" dirty="0"/>
          </a:p>
        </p:txBody>
      </p:sp>
      <p:sp>
        <p:nvSpPr>
          <p:cNvPr id="14" name="Content Placeholder 13" hidden="1"/>
          <p:cNvSpPr>
            <a:spLocks noGrp="1"/>
          </p:cNvSpPr>
          <p:nvPr>
            <p:ph sz="quarter" idx="17"/>
          </p:nvPr>
        </p:nvSpPr>
        <p:spPr>
          <a:xfrm>
            <a:off x="4029075" y="2286000"/>
            <a:ext cx="314325" cy="838200"/>
          </a:xfrm>
        </p:spPr>
        <p:txBody>
          <a:bodyPr/>
          <a:lstStyle/>
          <a:p>
            <a:pPr lvl="0"/>
            <a:endParaRPr lang="en-US" dirty="0"/>
          </a:p>
        </p:txBody>
      </p:sp>
      <p:sp>
        <p:nvSpPr>
          <p:cNvPr id="11" name="Content Placeholder 10" hidden="1">
            <a:extLst>
              <a:ext uri="{FF2B5EF4-FFF2-40B4-BE49-F238E27FC236}">
                <a16:creationId xmlns:a16="http://schemas.microsoft.com/office/drawing/2014/main" id="{FB561C6C-B554-4033-8D6B-0FC3743D0BBA}"/>
              </a:ext>
            </a:extLst>
          </p:cNvPr>
          <p:cNvSpPr>
            <a:spLocks noGrp="1"/>
          </p:cNvSpPr>
          <p:nvPr>
            <p:ph sz="quarter" idx="18"/>
          </p:nvPr>
        </p:nvSpPr>
        <p:spPr>
          <a:xfrm>
            <a:off x="609600" y="533400"/>
            <a:ext cx="2133600" cy="1524000"/>
          </a:xfrm>
        </p:spPr>
        <p:txBody>
          <a:bodyPr/>
          <a:lstStyle/>
          <a:p>
            <a:pPr lvl="0"/>
            <a:endParaRPr lang="en-GB" dirty="0"/>
          </a:p>
        </p:txBody>
      </p:sp>
      <p:sp>
        <p:nvSpPr>
          <p:cNvPr id="15" name="Text Placeholder 14" hidden="1">
            <a:extLst>
              <a:ext uri="{FF2B5EF4-FFF2-40B4-BE49-F238E27FC236}">
                <a16:creationId xmlns:a16="http://schemas.microsoft.com/office/drawing/2014/main" id="{BF13ECE1-336D-4CC2-9BFF-D87E3C504B49}"/>
              </a:ext>
            </a:extLst>
          </p:cNvPr>
          <p:cNvSpPr>
            <a:spLocks noGrp="1"/>
          </p:cNvSpPr>
          <p:nvPr>
            <p:ph type="body" sz="quarter" idx="19"/>
          </p:nvPr>
        </p:nvSpPr>
        <p:spPr>
          <a:xfrm>
            <a:off x="990600" y="990600"/>
            <a:ext cx="3038475" cy="1600200"/>
          </a:xfrm>
        </p:spPr>
        <p:txBody>
          <a:bodyPr/>
          <a:lstStyle/>
          <a:p>
            <a:pPr lvl="0"/>
            <a:endParaRPr lang="en-GB" dirty="0"/>
          </a:p>
        </p:txBody>
      </p:sp>
      <p:sp>
        <p:nvSpPr>
          <p:cNvPr id="17" name="Text Placeholder 16" hidden="1">
            <a:extLst>
              <a:ext uri="{FF2B5EF4-FFF2-40B4-BE49-F238E27FC236}">
                <a16:creationId xmlns:a16="http://schemas.microsoft.com/office/drawing/2014/main" id="{4791AF82-E5A3-4A30-97C8-21313B10B510}"/>
              </a:ext>
            </a:extLst>
          </p:cNvPr>
          <p:cNvSpPr>
            <a:spLocks noGrp="1"/>
          </p:cNvSpPr>
          <p:nvPr>
            <p:ph type="body" sz="quarter" idx="20"/>
          </p:nvPr>
        </p:nvSpPr>
        <p:spPr>
          <a:xfrm>
            <a:off x="4572000" y="990600"/>
            <a:ext cx="2581275" cy="1066800"/>
          </a:xfrm>
        </p:spPr>
        <p:txBody>
          <a:bodyPr/>
          <a:lstStyle/>
          <a:p>
            <a:pPr lvl="0"/>
            <a:endParaRPr lang="en-GB" dirty="0"/>
          </a:p>
        </p:txBody>
      </p:sp>
      <p:sp>
        <p:nvSpPr>
          <p:cNvPr id="19" name="Content Placeholder 18" hidden="1">
            <a:extLst>
              <a:ext uri="{FF2B5EF4-FFF2-40B4-BE49-F238E27FC236}">
                <a16:creationId xmlns:a16="http://schemas.microsoft.com/office/drawing/2014/main" id="{5DBFD46F-1ADA-4BF3-B65A-4E9A0343F9AE}"/>
              </a:ext>
            </a:extLst>
          </p:cNvPr>
          <p:cNvSpPr>
            <a:spLocks noGrp="1"/>
          </p:cNvSpPr>
          <p:nvPr>
            <p:ph sz="quarter" idx="21"/>
          </p:nvPr>
        </p:nvSpPr>
        <p:spPr>
          <a:xfrm>
            <a:off x="1219200" y="3276600"/>
            <a:ext cx="2133600" cy="1600200"/>
          </a:xfrm>
        </p:spPr>
        <p:txBody>
          <a:bodyPr/>
          <a:lstStyle/>
          <a:p>
            <a:pPr lvl="0"/>
            <a:endParaRPr lang="en-GB" dirty="0"/>
          </a:p>
        </p:txBody>
      </p:sp>
      <p:sp>
        <p:nvSpPr>
          <p:cNvPr id="21" name="Content Placeholder 20" hidden="1">
            <a:extLst>
              <a:ext uri="{FF2B5EF4-FFF2-40B4-BE49-F238E27FC236}">
                <a16:creationId xmlns:a16="http://schemas.microsoft.com/office/drawing/2014/main" id="{E76B6FF1-37E6-4ED4-8C62-983FDF7EC96D}"/>
              </a:ext>
            </a:extLst>
          </p:cNvPr>
          <p:cNvSpPr>
            <a:spLocks noGrp="1"/>
          </p:cNvSpPr>
          <p:nvPr>
            <p:ph sz="quarter" idx="22"/>
          </p:nvPr>
        </p:nvSpPr>
        <p:spPr>
          <a:xfrm>
            <a:off x="4257675" y="3124200"/>
            <a:ext cx="2295525" cy="1066800"/>
          </a:xfrm>
        </p:spPr>
        <p:txBody>
          <a:bodyPr/>
          <a:lstStyle/>
          <a:p>
            <a:pPr lvl="0"/>
            <a:endParaRPr lang="en-GB" dirty="0"/>
          </a:p>
        </p:txBody>
      </p:sp>
      <p:sp>
        <p:nvSpPr>
          <p:cNvPr id="23" name="Content Placeholder 22" hidden="1">
            <a:extLst>
              <a:ext uri="{FF2B5EF4-FFF2-40B4-BE49-F238E27FC236}">
                <a16:creationId xmlns:a16="http://schemas.microsoft.com/office/drawing/2014/main" id="{AF2B2E25-374D-4197-AB71-176BB9E1CD0C}"/>
              </a:ext>
            </a:extLst>
          </p:cNvPr>
          <p:cNvSpPr>
            <a:spLocks noGrp="1"/>
          </p:cNvSpPr>
          <p:nvPr>
            <p:ph sz="quarter" idx="23"/>
          </p:nvPr>
        </p:nvSpPr>
        <p:spPr>
          <a:xfrm>
            <a:off x="7315200" y="2590800"/>
            <a:ext cx="1524000" cy="1447800"/>
          </a:xfrm>
        </p:spPr>
        <p:txBody>
          <a:bodyPr/>
          <a:lstStyle/>
          <a:p>
            <a:pPr lvl="0"/>
            <a:endParaRPr lang="en-GB" dirty="0"/>
          </a:p>
        </p:txBody>
      </p:sp>
      <p:sp>
        <p:nvSpPr>
          <p:cNvPr id="25" name="Text Placeholder 24">
            <a:extLst>
              <a:ext uri="{FF2B5EF4-FFF2-40B4-BE49-F238E27FC236}">
                <a16:creationId xmlns:a16="http://schemas.microsoft.com/office/drawing/2014/main" id="{B0338B3D-C9F7-42DC-ACD1-F0E1077DC0F4}"/>
              </a:ext>
            </a:extLst>
          </p:cNvPr>
          <p:cNvSpPr>
            <a:spLocks noGrp="1"/>
          </p:cNvSpPr>
          <p:nvPr>
            <p:ph type="body" sz="quarter" idx="24"/>
          </p:nvPr>
        </p:nvSpPr>
        <p:spPr>
          <a:xfrm>
            <a:off x="838200" y="762000"/>
            <a:ext cx="2286000" cy="1143000"/>
          </a:xfrm>
        </p:spPr>
        <p:txBody>
          <a:bodyPr/>
          <a:lstStyle/>
          <a:p>
            <a:pPr lvl="0"/>
            <a:endParaRPr lang="en-GB" dirty="0"/>
          </a:p>
        </p:txBody>
      </p:sp>
      <p:sp>
        <p:nvSpPr>
          <p:cNvPr id="27" name="Text Placeholder 26">
            <a:extLst>
              <a:ext uri="{FF2B5EF4-FFF2-40B4-BE49-F238E27FC236}">
                <a16:creationId xmlns:a16="http://schemas.microsoft.com/office/drawing/2014/main" id="{D98F9AF6-E6FF-4669-84B9-5AC71701D74D}"/>
              </a:ext>
            </a:extLst>
          </p:cNvPr>
          <p:cNvSpPr>
            <a:spLocks noGrp="1"/>
          </p:cNvSpPr>
          <p:nvPr>
            <p:ph type="body" sz="quarter" idx="25"/>
          </p:nvPr>
        </p:nvSpPr>
        <p:spPr>
          <a:xfrm>
            <a:off x="3505200" y="685800"/>
            <a:ext cx="2743200" cy="1219200"/>
          </a:xfrm>
        </p:spPr>
        <p:txBody>
          <a:bodyPr/>
          <a:lstStyle/>
          <a:p>
            <a:pPr lvl="0"/>
            <a:endParaRPr lang="en-GB" dirty="0"/>
          </a:p>
        </p:txBody>
      </p:sp>
    </p:spTree>
    <p:extLst>
      <p:ext uri="{BB962C8B-B14F-4D97-AF65-F5344CB8AC3E}">
        <p14:creationId xmlns:p14="http://schemas.microsoft.com/office/powerpoint/2010/main" val="1107245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a:t>Click to edit Master title style</a:t>
            </a:r>
          </a:p>
        </p:txBody>
      </p:sp>
      <p:sp>
        <p:nvSpPr>
          <p:cNvPr id="3" name="Content Placeholder 2" hidden="1"/>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hidden="1"/>
          <p:cNvSpPr>
            <a:spLocks noGrp="1" noChangeArrowheads="1"/>
          </p:cNvSpPr>
          <p:nvPr>
            <p:ph type="dt" sz="half" idx="10"/>
          </p:nvPr>
        </p:nvSpPr>
        <p:spPr>
          <a:ln/>
        </p:spPr>
        <p:txBody>
          <a:bodyPr/>
          <a:lstStyle>
            <a:lvl1pPr>
              <a:defRPr/>
            </a:lvl1pPr>
          </a:lstStyle>
          <a:p>
            <a:pPr>
              <a:defRPr/>
            </a:pPr>
            <a:fld id="{ABA993D7-B4C8-D740-B062-8CD361AB64D9}" type="datetime1">
              <a:rPr lang="en-US" altLang="en-US"/>
              <a:pPr>
                <a:defRPr/>
              </a:pPr>
              <a:t>8/1/2018</a:t>
            </a:fld>
            <a:endParaRPr lang="en-US" altLang="en-US"/>
          </a:p>
        </p:txBody>
      </p:sp>
      <p:sp>
        <p:nvSpPr>
          <p:cNvPr id="5" name="Rectangle 5" hidden="1"/>
          <p:cNvSpPr>
            <a:spLocks noGrp="1" noChangeArrowheads="1"/>
          </p:cNvSpPr>
          <p:nvPr>
            <p:ph type="ftr" sz="quarter" idx="11"/>
          </p:nvPr>
        </p:nvSpPr>
        <p:spPr>
          <a:ln/>
        </p:spPr>
        <p:txBody>
          <a:bodyPr/>
          <a:lstStyle>
            <a:lvl1pPr>
              <a:defRPr/>
            </a:lvl1pPr>
          </a:lstStyle>
          <a:p>
            <a:pPr>
              <a:defRPr/>
            </a:pPr>
            <a:endParaRPr lang="en-US"/>
          </a:p>
        </p:txBody>
      </p:sp>
      <p:sp>
        <p:nvSpPr>
          <p:cNvPr id="6" name="Rectangle 6" hidden="1"/>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84C3D254-E76B-3B4A-AC8C-8BFBA5AA4423}" type="slidenum">
              <a:rPr lang="en-US" altLang="en-US"/>
              <a:pPr>
                <a:defRPr/>
              </a:pPr>
              <a:t>‹#›</a:t>
            </a:fld>
            <a:endParaRPr lang="en-US" altLang="en-US" dirty="0"/>
          </a:p>
        </p:txBody>
      </p:sp>
      <p:sp>
        <p:nvSpPr>
          <p:cNvPr id="8" name="Content Placeholder 7" hidden="1"/>
          <p:cNvSpPr>
            <a:spLocks noGrp="1"/>
          </p:cNvSpPr>
          <p:nvPr>
            <p:ph sz="quarter" idx="13"/>
          </p:nvPr>
        </p:nvSpPr>
        <p:spPr>
          <a:xfrm>
            <a:off x="990600" y="3733800"/>
            <a:ext cx="1600200" cy="1600200"/>
          </a:xfrm>
        </p:spPr>
        <p:txBody>
          <a:bodyPr/>
          <a:lstStyle/>
          <a:p>
            <a:pPr lvl="0"/>
            <a:endParaRPr lang="en-US" dirty="0"/>
          </a:p>
        </p:txBody>
      </p:sp>
      <p:sp>
        <p:nvSpPr>
          <p:cNvPr id="10" name="Content Placeholder 9" hidden="1"/>
          <p:cNvSpPr>
            <a:spLocks noGrp="1"/>
          </p:cNvSpPr>
          <p:nvPr>
            <p:ph sz="quarter" idx="14"/>
          </p:nvPr>
        </p:nvSpPr>
        <p:spPr>
          <a:xfrm>
            <a:off x="5257800" y="2590800"/>
            <a:ext cx="2057400" cy="1295400"/>
          </a:xfrm>
        </p:spPr>
        <p:txBody>
          <a:bodyPr/>
          <a:lstStyle/>
          <a:p>
            <a:pPr lvl="0"/>
            <a:endParaRPr lang="en-US" dirty="0"/>
          </a:p>
        </p:txBody>
      </p:sp>
      <p:sp>
        <p:nvSpPr>
          <p:cNvPr id="9" name="Content Placeholder 8" hidden="1">
            <a:extLst>
              <a:ext uri="{FF2B5EF4-FFF2-40B4-BE49-F238E27FC236}">
                <a16:creationId xmlns:a16="http://schemas.microsoft.com/office/drawing/2014/main" id="{9996E865-2C2B-4CA8-99D3-1FAC27AA797F}"/>
              </a:ext>
            </a:extLst>
          </p:cNvPr>
          <p:cNvSpPr>
            <a:spLocks noGrp="1"/>
          </p:cNvSpPr>
          <p:nvPr>
            <p:ph sz="quarter" idx="15"/>
          </p:nvPr>
        </p:nvSpPr>
        <p:spPr>
          <a:xfrm>
            <a:off x="457200" y="609600"/>
            <a:ext cx="2286000" cy="808038"/>
          </a:xfrm>
        </p:spPr>
        <p:txBody>
          <a:bodyPr/>
          <a:lstStyle/>
          <a:p>
            <a:pPr lvl="0"/>
            <a:endParaRPr lang="en-GB" dirty="0"/>
          </a:p>
        </p:txBody>
      </p:sp>
      <p:sp>
        <p:nvSpPr>
          <p:cNvPr id="12" name="Content Placeholder 11" hidden="1">
            <a:extLst>
              <a:ext uri="{FF2B5EF4-FFF2-40B4-BE49-F238E27FC236}">
                <a16:creationId xmlns:a16="http://schemas.microsoft.com/office/drawing/2014/main" id="{25901688-7768-4DBB-BA43-619912D9BF24}"/>
              </a:ext>
            </a:extLst>
          </p:cNvPr>
          <p:cNvSpPr>
            <a:spLocks noGrp="1"/>
          </p:cNvSpPr>
          <p:nvPr>
            <p:ph sz="quarter" idx="16"/>
          </p:nvPr>
        </p:nvSpPr>
        <p:spPr>
          <a:xfrm>
            <a:off x="3124200" y="609600"/>
            <a:ext cx="2362200" cy="990600"/>
          </a:xfrm>
        </p:spPr>
        <p:txBody>
          <a:bodyPr/>
          <a:lstStyle/>
          <a:p>
            <a:pPr lvl="0"/>
            <a:endParaRPr lang="en-GB" dirty="0"/>
          </a:p>
        </p:txBody>
      </p:sp>
      <p:sp>
        <p:nvSpPr>
          <p:cNvPr id="14" name="Content Placeholder 13" hidden="1">
            <a:extLst>
              <a:ext uri="{FF2B5EF4-FFF2-40B4-BE49-F238E27FC236}">
                <a16:creationId xmlns:a16="http://schemas.microsoft.com/office/drawing/2014/main" id="{48E7A714-8DDD-4700-B6EE-83BA5BDEF4BE}"/>
              </a:ext>
            </a:extLst>
          </p:cNvPr>
          <p:cNvSpPr>
            <a:spLocks noGrp="1"/>
          </p:cNvSpPr>
          <p:nvPr>
            <p:ph sz="quarter" idx="17"/>
          </p:nvPr>
        </p:nvSpPr>
        <p:spPr>
          <a:xfrm>
            <a:off x="6248400" y="609600"/>
            <a:ext cx="2362200" cy="990600"/>
          </a:xfrm>
        </p:spPr>
        <p:txBody>
          <a:bodyPr/>
          <a:lstStyle/>
          <a:p>
            <a:pPr lvl="0"/>
            <a:endParaRPr lang="en-GB" dirty="0"/>
          </a:p>
        </p:txBody>
      </p:sp>
      <p:sp>
        <p:nvSpPr>
          <p:cNvPr id="16" name="Content Placeholder 15" hidden="1">
            <a:extLst>
              <a:ext uri="{FF2B5EF4-FFF2-40B4-BE49-F238E27FC236}">
                <a16:creationId xmlns:a16="http://schemas.microsoft.com/office/drawing/2014/main" id="{694EBF2C-EA9B-421F-9282-5EB5B3DAA355}"/>
              </a:ext>
            </a:extLst>
          </p:cNvPr>
          <p:cNvSpPr>
            <a:spLocks noGrp="1"/>
          </p:cNvSpPr>
          <p:nvPr>
            <p:ph sz="quarter" idx="18"/>
          </p:nvPr>
        </p:nvSpPr>
        <p:spPr>
          <a:xfrm>
            <a:off x="457200" y="2057400"/>
            <a:ext cx="2286000" cy="914400"/>
          </a:xfrm>
        </p:spPr>
        <p:txBody>
          <a:bodyPr/>
          <a:lstStyle/>
          <a:p>
            <a:pPr lvl="0"/>
            <a:endParaRPr lang="en-GB" dirty="0"/>
          </a:p>
        </p:txBody>
      </p:sp>
      <p:sp>
        <p:nvSpPr>
          <p:cNvPr id="18" name="Text Placeholder 17" hidden="1">
            <a:extLst>
              <a:ext uri="{FF2B5EF4-FFF2-40B4-BE49-F238E27FC236}">
                <a16:creationId xmlns:a16="http://schemas.microsoft.com/office/drawing/2014/main" id="{1A4FD1C3-0A10-44B1-A2F9-A39192C072C6}"/>
              </a:ext>
            </a:extLst>
          </p:cNvPr>
          <p:cNvSpPr>
            <a:spLocks noGrp="1"/>
          </p:cNvSpPr>
          <p:nvPr>
            <p:ph type="body" sz="quarter" idx="19"/>
          </p:nvPr>
        </p:nvSpPr>
        <p:spPr>
          <a:xfrm>
            <a:off x="457200" y="990600"/>
            <a:ext cx="2819400" cy="1219200"/>
          </a:xfrm>
        </p:spPr>
        <p:txBody>
          <a:bodyPr/>
          <a:lstStyle/>
          <a:p>
            <a:pPr lvl="0"/>
            <a:endParaRPr lang="en-GB" dirty="0"/>
          </a:p>
        </p:txBody>
      </p:sp>
      <p:sp>
        <p:nvSpPr>
          <p:cNvPr id="20" name="Text Placeholder 19" hidden="1">
            <a:extLst>
              <a:ext uri="{FF2B5EF4-FFF2-40B4-BE49-F238E27FC236}">
                <a16:creationId xmlns:a16="http://schemas.microsoft.com/office/drawing/2014/main" id="{BE99E262-A404-4A70-A580-CA7944CB197D}"/>
              </a:ext>
            </a:extLst>
          </p:cNvPr>
          <p:cNvSpPr>
            <a:spLocks noGrp="1"/>
          </p:cNvSpPr>
          <p:nvPr>
            <p:ph type="body" sz="quarter" idx="20"/>
          </p:nvPr>
        </p:nvSpPr>
        <p:spPr>
          <a:xfrm>
            <a:off x="3581400" y="609600"/>
            <a:ext cx="2438400" cy="808038"/>
          </a:xfrm>
        </p:spPr>
        <p:txBody>
          <a:bodyPr/>
          <a:lstStyle/>
          <a:p>
            <a:pPr lvl="0"/>
            <a:endParaRPr lang="en-GB" dirty="0"/>
          </a:p>
        </p:txBody>
      </p:sp>
      <p:sp>
        <p:nvSpPr>
          <p:cNvPr id="22" name="Text Placeholder 21" hidden="1">
            <a:extLst>
              <a:ext uri="{FF2B5EF4-FFF2-40B4-BE49-F238E27FC236}">
                <a16:creationId xmlns:a16="http://schemas.microsoft.com/office/drawing/2014/main" id="{38EA367C-AAEF-480D-BD62-AA26C1CF13CC}"/>
              </a:ext>
            </a:extLst>
          </p:cNvPr>
          <p:cNvSpPr>
            <a:spLocks noGrp="1"/>
          </p:cNvSpPr>
          <p:nvPr>
            <p:ph type="body" sz="quarter" idx="21"/>
          </p:nvPr>
        </p:nvSpPr>
        <p:spPr>
          <a:xfrm>
            <a:off x="6858000" y="457200"/>
            <a:ext cx="2286000" cy="1143000"/>
          </a:xfrm>
        </p:spPr>
        <p:txBody>
          <a:bodyPr/>
          <a:lstStyle/>
          <a:p>
            <a:pPr lvl="0"/>
            <a:endParaRPr lang="en-GB" dirty="0"/>
          </a:p>
        </p:txBody>
      </p:sp>
      <p:sp>
        <p:nvSpPr>
          <p:cNvPr id="11" name="Content Placeholder 10" hidden="1">
            <a:extLst>
              <a:ext uri="{FF2B5EF4-FFF2-40B4-BE49-F238E27FC236}">
                <a16:creationId xmlns:a16="http://schemas.microsoft.com/office/drawing/2014/main" id="{3E5C075C-62F5-41FE-B3B0-9F407402DC2C}"/>
              </a:ext>
            </a:extLst>
          </p:cNvPr>
          <p:cNvSpPr>
            <a:spLocks noGrp="1"/>
          </p:cNvSpPr>
          <p:nvPr>
            <p:ph sz="quarter" idx="22"/>
          </p:nvPr>
        </p:nvSpPr>
        <p:spPr>
          <a:xfrm>
            <a:off x="3886200" y="2590800"/>
            <a:ext cx="2667000" cy="1143000"/>
          </a:xfrm>
        </p:spPr>
        <p:txBody>
          <a:bodyPr/>
          <a:lstStyle/>
          <a:p>
            <a:pPr lvl="0"/>
            <a:endParaRPr lang="en-GB" dirty="0"/>
          </a:p>
        </p:txBody>
      </p:sp>
      <p:sp>
        <p:nvSpPr>
          <p:cNvPr id="15" name="Text Placeholder 14" hidden="1">
            <a:extLst>
              <a:ext uri="{FF2B5EF4-FFF2-40B4-BE49-F238E27FC236}">
                <a16:creationId xmlns:a16="http://schemas.microsoft.com/office/drawing/2014/main" id="{E1736150-CDF3-44E6-AA4A-08C7DBF629FF}"/>
              </a:ext>
            </a:extLst>
          </p:cNvPr>
          <p:cNvSpPr>
            <a:spLocks noGrp="1"/>
          </p:cNvSpPr>
          <p:nvPr>
            <p:ph type="body" sz="quarter" idx="23"/>
          </p:nvPr>
        </p:nvSpPr>
        <p:spPr>
          <a:xfrm>
            <a:off x="6248400" y="4419600"/>
            <a:ext cx="1752600" cy="990600"/>
          </a:xfrm>
        </p:spPr>
        <p:txBody>
          <a:bodyPr/>
          <a:lstStyle/>
          <a:p>
            <a:pPr lvl="0"/>
            <a:endParaRPr lang="en-GB" dirty="0"/>
          </a:p>
        </p:txBody>
      </p:sp>
      <p:sp>
        <p:nvSpPr>
          <p:cNvPr id="13" name="Text Placeholder 12">
            <a:extLst>
              <a:ext uri="{FF2B5EF4-FFF2-40B4-BE49-F238E27FC236}">
                <a16:creationId xmlns:a16="http://schemas.microsoft.com/office/drawing/2014/main" id="{78C50004-344E-4866-B65A-81F7EA9D24EB}"/>
              </a:ext>
            </a:extLst>
          </p:cNvPr>
          <p:cNvSpPr>
            <a:spLocks noGrp="1"/>
          </p:cNvSpPr>
          <p:nvPr>
            <p:ph type="body" sz="quarter" idx="24"/>
          </p:nvPr>
        </p:nvSpPr>
        <p:spPr>
          <a:xfrm>
            <a:off x="457200" y="609600"/>
            <a:ext cx="2971800" cy="1219200"/>
          </a:xfrm>
        </p:spPr>
        <p:txBody>
          <a:bodyPr/>
          <a:lstStyle/>
          <a:p>
            <a:pPr lvl="0"/>
            <a:endParaRPr lang="en-GB" dirty="0"/>
          </a:p>
        </p:txBody>
      </p:sp>
      <p:sp>
        <p:nvSpPr>
          <p:cNvPr id="19" name="Text Placeholder 18">
            <a:extLst>
              <a:ext uri="{FF2B5EF4-FFF2-40B4-BE49-F238E27FC236}">
                <a16:creationId xmlns:a16="http://schemas.microsoft.com/office/drawing/2014/main" id="{4E4BC906-9C9E-4E81-BC61-978B8D1D149C}"/>
              </a:ext>
            </a:extLst>
          </p:cNvPr>
          <p:cNvSpPr>
            <a:spLocks noGrp="1"/>
          </p:cNvSpPr>
          <p:nvPr>
            <p:ph type="body" sz="quarter" idx="25"/>
          </p:nvPr>
        </p:nvSpPr>
        <p:spPr>
          <a:xfrm>
            <a:off x="3962400" y="457200"/>
            <a:ext cx="3124200" cy="1219200"/>
          </a:xfrm>
        </p:spPr>
        <p:txBody>
          <a:bodyPr/>
          <a:lstStyle/>
          <a:p>
            <a:pPr lvl="0"/>
            <a:endParaRPr lang="en-GB" dirty="0"/>
          </a:p>
        </p:txBody>
      </p:sp>
      <p:sp>
        <p:nvSpPr>
          <p:cNvPr id="23" name="Text Placeholder 22">
            <a:extLst>
              <a:ext uri="{FF2B5EF4-FFF2-40B4-BE49-F238E27FC236}">
                <a16:creationId xmlns:a16="http://schemas.microsoft.com/office/drawing/2014/main" id="{CF1AB2F6-C6B3-43AF-831D-71404344AD5D}"/>
              </a:ext>
            </a:extLst>
          </p:cNvPr>
          <p:cNvSpPr>
            <a:spLocks noGrp="1"/>
          </p:cNvSpPr>
          <p:nvPr>
            <p:ph type="body" sz="quarter" idx="26"/>
          </p:nvPr>
        </p:nvSpPr>
        <p:spPr>
          <a:xfrm>
            <a:off x="457200" y="2209800"/>
            <a:ext cx="2819400" cy="1524000"/>
          </a:xfrm>
        </p:spPr>
        <p:txBody>
          <a:bodyPr/>
          <a:lstStyle/>
          <a:p>
            <a:pPr lvl="0"/>
            <a:endParaRPr lang="en-GB" dirty="0"/>
          </a:p>
        </p:txBody>
      </p:sp>
      <p:sp>
        <p:nvSpPr>
          <p:cNvPr id="25" name="Text Placeholder 24">
            <a:extLst>
              <a:ext uri="{FF2B5EF4-FFF2-40B4-BE49-F238E27FC236}">
                <a16:creationId xmlns:a16="http://schemas.microsoft.com/office/drawing/2014/main" id="{547B513D-807D-448F-BC67-99E7A982AEEE}"/>
              </a:ext>
            </a:extLst>
          </p:cNvPr>
          <p:cNvSpPr>
            <a:spLocks noGrp="1"/>
          </p:cNvSpPr>
          <p:nvPr>
            <p:ph type="body" sz="quarter" idx="27"/>
          </p:nvPr>
        </p:nvSpPr>
        <p:spPr>
          <a:xfrm>
            <a:off x="3886200" y="2057400"/>
            <a:ext cx="2971800" cy="1371600"/>
          </a:xfrm>
        </p:spPr>
        <p:txBody>
          <a:bodyPr/>
          <a:lstStyle/>
          <a:p>
            <a:pPr lvl="0"/>
            <a:endParaRPr lang="en-GB" dirty="0"/>
          </a:p>
        </p:txBody>
      </p:sp>
    </p:spTree>
    <p:extLst>
      <p:ext uri="{BB962C8B-B14F-4D97-AF65-F5344CB8AC3E}">
        <p14:creationId xmlns:p14="http://schemas.microsoft.com/office/powerpoint/2010/main" val="29858616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A43B7DC2-C8AE-A941-9448-70F4DB8F6C36}" type="datetime1">
              <a:rPr lang="en-US" altLang="en-US"/>
              <a:pPr>
                <a:defRPr/>
              </a:pPr>
              <a:t>8/1/2018</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70F5CAD6-3374-E442-AE18-EF8F79D31B80}" type="slidenum">
              <a:rPr lang="en-US" altLang="en-US"/>
              <a:pPr>
                <a:defRPr/>
              </a:pPr>
              <a:t>‹#›</a:t>
            </a:fld>
            <a:endParaRPr lang="en-US" altLang="en-US"/>
          </a:p>
        </p:txBody>
      </p:sp>
    </p:spTree>
    <p:extLst>
      <p:ext uri="{BB962C8B-B14F-4D97-AF65-F5344CB8AC3E}">
        <p14:creationId xmlns:p14="http://schemas.microsoft.com/office/powerpoint/2010/main" val="10895526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1.pn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pitchFamily="34" charset="0"/>
                <a:ea typeface="ＭＳ Ｐゴシック" pitchFamily="34" charset="-128"/>
              </a:defRPr>
            </a:lvl1pPr>
          </a:lstStyle>
          <a:p>
            <a:pPr>
              <a:defRPr/>
            </a:pPr>
            <a:fld id="{075E598F-3792-8A4A-B304-A63BD1913E6F}" type="datetime1">
              <a:rPr lang="en-US" altLang="en-US"/>
              <a:pPr>
                <a:defRPr/>
              </a:pPr>
              <a:t>8/1/2018</a:t>
            </a:fld>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latin typeface="Arial" charset="0"/>
                <a:ea typeface="+mn-ea"/>
                <a:cs typeface="+mn-cs"/>
              </a:defRPr>
            </a:lvl1pPr>
          </a:lstStyle>
          <a:p>
            <a:pPr>
              <a:defRPr/>
            </a:pPr>
            <a:endParaRPr lang="en-US"/>
          </a:p>
        </p:txBody>
      </p:sp>
      <p:sp>
        <p:nvSpPr>
          <p:cNvPr id="7" name="TextBox 6"/>
          <p:cNvSpPr txBox="1"/>
          <p:nvPr userDrawn="1"/>
        </p:nvSpPr>
        <p:spPr>
          <a:xfrm>
            <a:off x="7008949" y="6246598"/>
            <a:ext cx="1676400" cy="307777"/>
          </a:xfrm>
          <a:prstGeom prst="rect">
            <a:avLst/>
          </a:prstGeom>
          <a:noFill/>
        </p:spPr>
        <p:txBody>
          <a:bodyPr wrap="square" rtlCol="0">
            <a:spAutoFit/>
          </a:bodyPr>
          <a:lstStyle/>
          <a:p>
            <a:pPr algn="r" defTabSz="457200" rtl="0" eaLnBrk="1" fontAlgn="base" hangingPunct="1">
              <a:spcBef>
                <a:spcPct val="0"/>
              </a:spcBef>
              <a:spcAft>
                <a:spcPct val="0"/>
              </a:spcAft>
              <a:defRPr/>
            </a:pPr>
            <a:fld id="{A0C408C3-BFF1-3B4F-B808-9BEC2BF97A7B}" type="slidenum">
              <a:rPr lang="en-US" altLang="en-US" sz="1400" kern="1200" smtClean="0">
                <a:solidFill>
                  <a:schemeClr val="tx1"/>
                </a:solidFill>
                <a:latin typeface="Calibri" panose="020F0502020204030204" pitchFamily="34" charset="0"/>
                <a:ea typeface="MS PGothic" panose="020B0600070205080204" pitchFamily="34" charset="-128"/>
                <a:cs typeface="+mn-cs"/>
              </a:rPr>
              <a:pPr algn="r" defTabSz="457200" rtl="0" eaLnBrk="1" fontAlgn="base" hangingPunct="1">
                <a:spcBef>
                  <a:spcPct val="0"/>
                </a:spcBef>
                <a:spcAft>
                  <a:spcPct val="0"/>
                </a:spcAft>
                <a:defRPr/>
              </a:pPr>
              <a:t>‹#›</a:t>
            </a:fld>
            <a:endParaRPr lang="en-US" altLang="en-US" sz="1400" kern="1200" dirty="0">
              <a:solidFill>
                <a:schemeClr val="tx1"/>
              </a:solidFill>
              <a:latin typeface="Calibri" panose="020F0502020204030204" pitchFamily="34" charset="0"/>
              <a:ea typeface="MS PGothic" panose="020B0600070205080204" pitchFamily="34" charset="-128"/>
              <a:cs typeface="+mn-cs"/>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88" r:id="rId3"/>
    <p:sldLayoutId id="2147483687" r:id="rId4"/>
    <p:sldLayoutId id="2147483689" r:id="rId5"/>
    <p:sldLayoutId id="2147483686" r:id="rId6"/>
    <p:sldLayoutId id="2147483684" r:id="rId7"/>
    <p:sldLayoutId id="2147483685" r:id="rId8"/>
    <p:sldLayoutId id="2147483663" r:id="rId9"/>
    <p:sldLayoutId id="2147483664" r:id="rId10"/>
    <p:sldLayoutId id="2147483665" r:id="rId11"/>
    <p:sldLayoutId id="2147483666" r:id="rId12"/>
    <p:sldLayoutId id="2147483667" r:id="rId13"/>
    <p:sldLayoutId id="2147483668" r:id="rId14"/>
    <p:sldLayoutId id="2147483669" r:id="rId15"/>
    <p:sldLayoutId id="2147483670" r:id="rId16"/>
    <p:sldLayoutId id="2147483671" r:id="rId17"/>
  </p:sldLayoutIdLst>
  <p:hf hdr="0" ftr="0" dt="0"/>
  <p:txStyles>
    <p:title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pitchFamily="34" charset="0"/>
                <a:ea typeface="ＭＳ Ｐゴシック" pitchFamily="34" charset="-128"/>
              </a:defRPr>
            </a:lvl1pPr>
          </a:lstStyle>
          <a:p>
            <a:pPr>
              <a:defRPr/>
            </a:pPr>
            <a:fld id="{075E598F-3792-8A4A-B304-A63BD1913E6F}" type="datetime1">
              <a:rPr lang="en-US" altLang="en-US"/>
              <a:pPr>
                <a:defRPr/>
              </a:pPr>
              <a:t>8/1/2018</a:t>
            </a:fld>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latin typeface="Arial" charset="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panose="020B0604020202020204" pitchFamily="34" charset="0"/>
                <a:ea typeface="MS PGothic" panose="020B0600070205080204" pitchFamily="34" charset="-128"/>
              </a:defRPr>
            </a:lvl1pPr>
          </a:lstStyle>
          <a:p>
            <a:pPr>
              <a:defRPr/>
            </a:pPr>
            <a:fld id="{2AD41665-FA44-A648-BE04-61DD4CB2E3F4}" type="slidenum">
              <a:rPr lang="en-US" altLang="en-US"/>
              <a:pPr>
                <a:defRPr/>
              </a:pPr>
              <a:t>‹#›</a:t>
            </a:fld>
            <a:endParaRPr lang="en-US" altLang="en-US"/>
          </a:p>
        </p:txBody>
      </p:sp>
      <p:sp>
        <p:nvSpPr>
          <p:cNvPr id="7" name="Rectangle 11"/>
          <p:cNvSpPr>
            <a:spLocks noChangeArrowheads="1"/>
          </p:cNvSpPr>
          <p:nvPr userDrawn="1"/>
        </p:nvSpPr>
        <p:spPr bwMode="auto">
          <a:xfrm>
            <a:off x="0" y="6546850"/>
            <a:ext cx="91440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lvl1pPr>
              <a:defRPr sz="2400" b="1">
                <a:solidFill>
                  <a:schemeClr val="tx1"/>
                </a:solidFill>
                <a:latin typeface="Arial" charset="0"/>
                <a:ea typeface="MS PGothic" charset="-128"/>
              </a:defRPr>
            </a:lvl1pPr>
            <a:lvl2pPr marL="742950" indent="-285750">
              <a:defRPr sz="2400" b="1">
                <a:solidFill>
                  <a:schemeClr val="tx1"/>
                </a:solidFill>
                <a:latin typeface="Arial" charset="0"/>
                <a:ea typeface="MS PGothic" charset="-128"/>
              </a:defRPr>
            </a:lvl2pPr>
            <a:lvl3pPr marL="1143000" indent="-228600">
              <a:defRPr sz="2400" b="1">
                <a:solidFill>
                  <a:schemeClr val="tx1"/>
                </a:solidFill>
                <a:latin typeface="Arial" charset="0"/>
                <a:ea typeface="MS PGothic" charset="-128"/>
              </a:defRPr>
            </a:lvl3pPr>
            <a:lvl4pPr marL="1600200" indent="-228600">
              <a:defRPr sz="2400" b="1">
                <a:solidFill>
                  <a:schemeClr val="tx1"/>
                </a:solidFill>
                <a:latin typeface="Arial" charset="0"/>
                <a:ea typeface="MS PGothic" charset="-128"/>
              </a:defRPr>
            </a:lvl4pPr>
            <a:lvl5pPr marL="2057400" indent="-228600">
              <a:defRPr sz="2400" b="1">
                <a:solidFill>
                  <a:schemeClr val="tx1"/>
                </a:solidFill>
                <a:latin typeface="Arial" charset="0"/>
                <a:ea typeface="MS PGothic" charset="-128"/>
              </a:defRPr>
            </a:lvl5pPr>
            <a:lvl6pPr marL="2514600" indent="-228600" eaLnBrk="0" fontAlgn="base" hangingPunct="0">
              <a:spcBef>
                <a:spcPct val="0"/>
              </a:spcBef>
              <a:spcAft>
                <a:spcPct val="0"/>
              </a:spcAft>
              <a:defRPr sz="2400" b="1">
                <a:solidFill>
                  <a:schemeClr val="tx1"/>
                </a:solidFill>
                <a:latin typeface="Arial" charset="0"/>
                <a:ea typeface="MS PGothic" charset="-128"/>
              </a:defRPr>
            </a:lvl6pPr>
            <a:lvl7pPr marL="2971800" indent="-228600" eaLnBrk="0" fontAlgn="base" hangingPunct="0">
              <a:spcBef>
                <a:spcPct val="0"/>
              </a:spcBef>
              <a:spcAft>
                <a:spcPct val="0"/>
              </a:spcAft>
              <a:defRPr sz="2400" b="1">
                <a:solidFill>
                  <a:schemeClr val="tx1"/>
                </a:solidFill>
                <a:latin typeface="Arial" charset="0"/>
                <a:ea typeface="MS PGothic" charset="-128"/>
              </a:defRPr>
            </a:lvl7pPr>
            <a:lvl8pPr marL="3429000" indent="-228600" eaLnBrk="0" fontAlgn="base" hangingPunct="0">
              <a:spcBef>
                <a:spcPct val="0"/>
              </a:spcBef>
              <a:spcAft>
                <a:spcPct val="0"/>
              </a:spcAft>
              <a:defRPr sz="2400" b="1">
                <a:solidFill>
                  <a:schemeClr val="tx1"/>
                </a:solidFill>
                <a:latin typeface="Arial" charset="0"/>
                <a:ea typeface="MS PGothic" charset="-128"/>
              </a:defRPr>
            </a:lvl8pPr>
            <a:lvl9pPr marL="3886200" indent="-228600" eaLnBrk="0" fontAlgn="base" hangingPunct="0">
              <a:spcBef>
                <a:spcPct val="0"/>
              </a:spcBef>
              <a:spcAft>
                <a:spcPct val="0"/>
              </a:spcAft>
              <a:defRPr sz="2400" b="1">
                <a:solidFill>
                  <a:schemeClr val="tx1"/>
                </a:solidFill>
                <a:latin typeface="Arial" charset="0"/>
                <a:ea typeface="MS PGothic" charset="-128"/>
              </a:defRPr>
            </a:lvl9pPr>
          </a:lstStyle>
          <a:p>
            <a:pPr algn="ctr">
              <a:defRPr/>
            </a:pPr>
            <a:r>
              <a:rPr lang="en-US" sz="1000" b="0" i="1" dirty="0"/>
              <a:t>Copyright © McGraw-Hill Education. All rights reserved. No reproduction or distribution without the prior written consent of McGraw-Hill Education.</a:t>
            </a:r>
            <a:endParaRPr lang="en-US" altLang="en-US" sz="1000" b="0" dirty="0"/>
          </a:p>
        </p:txBody>
      </p:sp>
      <p:sp>
        <p:nvSpPr>
          <p:cNvPr id="8" name="Red Bar"/>
          <p:cNvSpPr/>
          <p:nvPr userDrawn="1"/>
        </p:nvSpPr>
        <p:spPr>
          <a:xfrm>
            <a:off x="0" y="0"/>
            <a:ext cx="9144000" cy="503767"/>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pic>
        <p:nvPicPr>
          <p:cNvPr id="9" name="MH Tagline" descr="Tagline: Because learning changes everythin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715000" y="115695"/>
            <a:ext cx="3223119" cy="272375"/>
          </a:xfrm>
          <a:prstGeom prst="rect">
            <a:avLst/>
          </a:prstGeom>
        </p:spPr>
      </p:pic>
    </p:spTree>
    <p:extLst>
      <p:ext uri="{BB962C8B-B14F-4D97-AF65-F5344CB8AC3E}">
        <p14:creationId xmlns:p14="http://schemas.microsoft.com/office/powerpoint/2010/main" val="268361985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16.jpeg"/><Relationship Id="rId5" Type="http://schemas.openxmlformats.org/officeDocument/2006/relationships/image" Target="../media/image15.wmf"/><Relationship Id="rId4" Type="http://schemas.openxmlformats.org/officeDocument/2006/relationships/oleObject" Target="../embeddings/oleObject2.bin"/></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image" Target="../media/image27.wmf"/><Relationship Id="rId3" Type="http://schemas.openxmlformats.org/officeDocument/2006/relationships/notesSlide" Target="../notesSlides/notesSlide28.xml"/><Relationship Id="rId7"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28.jpeg"/><Relationship Id="rId5" Type="http://schemas.openxmlformats.org/officeDocument/2006/relationships/image" Target="../media/image26.wmf"/><Relationship Id="rId4" Type="http://schemas.openxmlformats.org/officeDocument/2006/relationships/oleObject" Target="../embeddings/oleObject3.bin"/></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33.wmf"/><Relationship Id="rId4" Type="http://schemas.openxmlformats.org/officeDocument/2006/relationships/oleObject" Target="../embeddings/oleObject5.bin"/></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8.xml"/><Relationship Id="rId1" Type="http://schemas.openxmlformats.org/officeDocument/2006/relationships/vmlDrawing" Target="../drawings/vmlDrawing5.vml"/><Relationship Id="rId5" Type="http://schemas.openxmlformats.org/officeDocument/2006/relationships/image" Target="../media/image34.wmf"/><Relationship Id="rId4" Type="http://schemas.openxmlformats.org/officeDocument/2006/relationships/oleObject" Target="../embeddings/oleObject6.bin"/></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8.xml"/><Relationship Id="rId1" Type="http://schemas.openxmlformats.org/officeDocument/2006/relationships/vmlDrawing" Target="../drawings/vmlDrawing6.vml"/><Relationship Id="rId6" Type="http://schemas.openxmlformats.org/officeDocument/2006/relationships/image" Target="../media/image41.jpeg"/><Relationship Id="rId5" Type="http://schemas.openxmlformats.org/officeDocument/2006/relationships/image" Target="../media/image40.wmf"/><Relationship Id="rId4" Type="http://schemas.openxmlformats.org/officeDocument/2006/relationships/oleObject" Target="../embeddings/oleObject7.bin"/></Relationships>
</file>

<file path=ppt/slides/_rels/slide44.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notesSlide" Target="../notesSlides/notesSlide44.xml"/><Relationship Id="rId7" Type="http://schemas.openxmlformats.org/officeDocument/2006/relationships/image" Target="../media/image43.wmf"/><Relationship Id="rId2" Type="http://schemas.openxmlformats.org/officeDocument/2006/relationships/slideLayout" Target="../slideLayouts/slideLayout8.xml"/><Relationship Id="rId1" Type="http://schemas.openxmlformats.org/officeDocument/2006/relationships/vmlDrawing" Target="../drawings/vmlDrawing7.vml"/><Relationship Id="rId6" Type="http://schemas.openxmlformats.org/officeDocument/2006/relationships/oleObject" Target="../embeddings/oleObject9.bin"/><Relationship Id="rId5" Type="http://schemas.openxmlformats.org/officeDocument/2006/relationships/image" Target="../media/image42.wmf"/><Relationship Id="rId4" Type="http://schemas.openxmlformats.org/officeDocument/2006/relationships/oleObject" Target="../embeddings/oleObject8.bin"/></Relationships>
</file>

<file path=ppt/slides/_rels/slide45.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notesSlide" Target="../notesSlides/notesSlide45.xml"/><Relationship Id="rId7" Type="http://schemas.openxmlformats.org/officeDocument/2006/relationships/image" Target="../media/image46.wmf"/><Relationship Id="rId2" Type="http://schemas.openxmlformats.org/officeDocument/2006/relationships/slideLayout" Target="../slideLayouts/slideLayout8.xml"/><Relationship Id="rId1" Type="http://schemas.openxmlformats.org/officeDocument/2006/relationships/vmlDrawing" Target="../drawings/vmlDrawing8.vml"/><Relationship Id="rId6" Type="http://schemas.openxmlformats.org/officeDocument/2006/relationships/oleObject" Target="../embeddings/oleObject11.bin"/><Relationship Id="rId5" Type="http://schemas.openxmlformats.org/officeDocument/2006/relationships/image" Target="../media/image45.wmf"/><Relationship Id="rId4" Type="http://schemas.openxmlformats.org/officeDocument/2006/relationships/oleObject" Target="../embeddings/oleObject10.bin"/></Relationships>
</file>

<file path=ppt/slides/_rels/slide46.xml.rels><?xml version="1.0" encoding="UTF-8" standalone="yes"?>
<Relationships xmlns="http://schemas.openxmlformats.org/package/2006/relationships"><Relationship Id="rId8" Type="http://schemas.openxmlformats.org/officeDocument/2006/relationships/oleObject" Target="../embeddings/oleObject14.bin"/><Relationship Id="rId3" Type="http://schemas.openxmlformats.org/officeDocument/2006/relationships/notesSlide" Target="../notesSlides/notesSlide46.xml"/><Relationship Id="rId7" Type="http://schemas.openxmlformats.org/officeDocument/2006/relationships/image" Target="../media/image49.w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13.bin"/><Relationship Id="rId5" Type="http://schemas.openxmlformats.org/officeDocument/2006/relationships/image" Target="../media/image48.wmf"/><Relationship Id="rId10" Type="http://schemas.openxmlformats.org/officeDocument/2006/relationships/image" Target="../media/image51.jpeg"/><Relationship Id="rId4" Type="http://schemas.openxmlformats.org/officeDocument/2006/relationships/oleObject" Target="../embeddings/oleObject12.bin"/><Relationship Id="rId9" Type="http://schemas.openxmlformats.org/officeDocument/2006/relationships/image" Target="../media/image50.wmf"/></Relationships>
</file>

<file path=ppt/slides/_rels/slide47.xml.rels><?xml version="1.0" encoding="UTF-8" standalone="yes"?>
<Relationships xmlns="http://schemas.openxmlformats.org/package/2006/relationships"><Relationship Id="rId8" Type="http://schemas.openxmlformats.org/officeDocument/2006/relationships/image" Target="../media/image54.jpeg"/><Relationship Id="rId3" Type="http://schemas.openxmlformats.org/officeDocument/2006/relationships/notesSlide" Target="../notesSlides/notesSlide47.xml"/><Relationship Id="rId7" Type="http://schemas.openxmlformats.org/officeDocument/2006/relationships/image" Target="../media/image53.wmf"/><Relationship Id="rId2" Type="http://schemas.openxmlformats.org/officeDocument/2006/relationships/slideLayout" Target="../slideLayouts/slideLayout8.xml"/><Relationship Id="rId1" Type="http://schemas.openxmlformats.org/officeDocument/2006/relationships/vmlDrawing" Target="../drawings/vmlDrawing10.vml"/><Relationship Id="rId6" Type="http://schemas.openxmlformats.org/officeDocument/2006/relationships/oleObject" Target="../embeddings/oleObject16.bin"/><Relationship Id="rId5" Type="http://schemas.openxmlformats.org/officeDocument/2006/relationships/image" Target="../media/image52.wmf"/><Relationship Id="rId4" Type="http://schemas.openxmlformats.org/officeDocument/2006/relationships/oleObject" Target="../embeddings/oleObject15.bin"/></Relationships>
</file>

<file path=ppt/slides/_rels/slide48.xml.rels><?xml version="1.0" encoding="UTF-8" standalone="yes"?>
<Relationships xmlns="http://schemas.openxmlformats.org/package/2006/relationships"><Relationship Id="rId8" Type="http://schemas.openxmlformats.org/officeDocument/2006/relationships/oleObject" Target="../embeddings/oleObject19.bin"/><Relationship Id="rId3" Type="http://schemas.openxmlformats.org/officeDocument/2006/relationships/notesSlide" Target="../notesSlides/notesSlide48.xml"/><Relationship Id="rId7" Type="http://schemas.openxmlformats.org/officeDocument/2006/relationships/image" Target="../media/image56.wmf"/><Relationship Id="rId12" Type="http://schemas.openxmlformats.org/officeDocument/2006/relationships/image" Target="../media/image59.jpeg"/><Relationship Id="rId2" Type="http://schemas.openxmlformats.org/officeDocument/2006/relationships/slideLayout" Target="../slideLayouts/slideLayout8.xml"/><Relationship Id="rId1" Type="http://schemas.openxmlformats.org/officeDocument/2006/relationships/vmlDrawing" Target="../drawings/vmlDrawing11.vml"/><Relationship Id="rId6" Type="http://schemas.openxmlformats.org/officeDocument/2006/relationships/oleObject" Target="../embeddings/oleObject18.bin"/><Relationship Id="rId11" Type="http://schemas.openxmlformats.org/officeDocument/2006/relationships/image" Target="../media/image58.wmf"/><Relationship Id="rId5" Type="http://schemas.openxmlformats.org/officeDocument/2006/relationships/image" Target="../media/image55.wmf"/><Relationship Id="rId10" Type="http://schemas.openxmlformats.org/officeDocument/2006/relationships/oleObject" Target="../embeddings/oleObject20.bin"/><Relationship Id="rId4" Type="http://schemas.openxmlformats.org/officeDocument/2006/relationships/oleObject" Target="../embeddings/oleObject17.bin"/><Relationship Id="rId9" Type="http://schemas.openxmlformats.org/officeDocument/2006/relationships/image" Target="../media/image57.wmf"/></Relationships>
</file>

<file path=ppt/slides/_rels/slide49.xml.rels><?xml version="1.0" encoding="UTF-8" standalone="yes"?>
<Relationships xmlns="http://schemas.openxmlformats.org/package/2006/relationships"><Relationship Id="rId8" Type="http://schemas.openxmlformats.org/officeDocument/2006/relationships/oleObject" Target="../embeddings/oleObject23.bin"/><Relationship Id="rId3" Type="http://schemas.openxmlformats.org/officeDocument/2006/relationships/notesSlide" Target="../notesSlides/notesSlide49.xml"/><Relationship Id="rId7" Type="http://schemas.openxmlformats.org/officeDocument/2006/relationships/image" Target="../media/image61.wmf"/><Relationship Id="rId2" Type="http://schemas.openxmlformats.org/officeDocument/2006/relationships/slideLayout" Target="../slideLayouts/slideLayout8.xml"/><Relationship Id="rId1" Type="http://schemas.openxmlformats.org/officeDocument/2006/relationships/vmlDrawing" Target="../drawings/vmlDrawing12.vml"/><Relationship Id="rId6" Type="http://schemas.openxmlformats.org/officeDocument/2006/relationships/oleObject" Target="../embeddings/oleObject22.bin"/><Relationship Id="rId5" Type="http://schemas.openxmlformats.org/officeDocument/2006/relationships/image" Target="../media/image60.wmf"/><Relationship Id="rId10" Type="http://schemas.openxmlformats.org/officeDocument/2006/relationships/image" Target="../media/image63.jpeg"/><Relationship Id="rId4" Type="http://schemas.openxmlformats.org/officeDocument/2006/relationships/oleObject" Target="../embeddings/oleObject21.bin"/><Relationship Id="rId9" Type="http://schemas.openxmlformats.org/officeDocument/2006/relationships/image" Target="../media/image62.wmf"/></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6.wmf"/><Relationship Id="rId4" Type="http://schemas.openxmlformats.org/officeDocument/2006/relationships/oleObject" Target="../embeddings/oleObject1.bin"/></Relationships>
</file>

<file path=ppt/slides/_rels/slide50.xml.rels><?xml version="1.0" encoding="UTF-8" standalone="yes"?>
<Relationships xmlns="http://schemas.openxmlformats.org/package/2006/relationships"><Relationship Id="rId8" Type="http://schemas.openxmlformats.org/officeDocument/2006/relationships/oleObject" Target="../embeddings/oleObject26.bin"/><Relationship Id="rId3" Type="http://schemas.openxmlformats.org/officeDocument/2006/relationships/notesSlide" Target="../notesSlides/notesSlide50.xml"/><Relationship Id="rId7" Type="http://schemas.openxmlformats.org/officeDocument/2006/relationships/image" Target="../media/image65.wmf"/><Relationship Id="rId2" Type="http://schemas.openxmlformats.org/officeDocument/2006/relationships/slideLayout" Target="../slideLayouts/slideLayout8.xml"/><Relationship Id="rId1" Type="http://schemas.openxmlformats.org/officeDocument/2006/relationships/vmlDrawing" Target="../drawings/vmlDrawing13.vml"/><Relationship Id="rId6" Type="http://schemas.openxmlformats.org/officeDocument/2006/relationships/oleObject" Target="../embeddings/oleObject25.bin"/><Relationship Id="rId5" Type="http://schemas.openxmlformats.org/officeDocument/2006/relationships/image" Target="../media/image64.wmf"/><Relationship Id="rId4" Type="http://schemas.openxmlformats.org/officeDocument/2006/relationships/oleObject" Target="../embeddings/oleObject24.bin"/><Relationship Id="rId9" Type="http://schemas.openxmlformats.org/officeDocument/2006/relationships/image" Target="../media/image66.wmf"/></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68.png"/><Relationship Id="rId5" Type="http://schemas.openxmlformats.org/officeDocument/2006/relationships/image" Target="../media/image67.wmf"/><Relationship Id="rId4" Type="http://schemas.openxmlformats.org/officeDocument/2006/relationships/oleObject" Target="../embeddings/oleObject27.bin"/></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7" Type="http://schemas.openxmlformats.org/officeDocument/2006/relationships/image" Target="../media/image70.wmf"/><Relationship Id="rId2" Type="http://schemas.openxmlformats.org/officeDocument/2006/relationships/slideLayout" Target="../slideLayouts/slideLayout8.xml"/><Relationship Id="rId1" Type="http://schemas.openxmlformats.org/officeDocument/2006/relationships/vmlDrawing" Target="../drawings/vmlDrawing15.vml"/><Relationship Id="rId6" Type="http://schemas.openxmlformats.org/officeDocument/2006/relationships/oleObject" Target="../embeddings/oleObject29.bin"/><Relationship Id="rId5" Type="http://schemas.openxmlformats.org/officeDocument/2006/relationships/image" Target="../media/image69.wmf"/><Relationship Id="rId4" Type="http://schemas.openxmlformats.org/officeDocument/2006/relationships/oleObject" Target="../embeddings/oleObject28.bin"/></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7" Type="http://schemas.openxmlformats.org/officeDocument/2006/relationships/image" Target="../media/image72.wmf"/><Relationship Id="rId2" Type="http://schemas.openxmlformats.org/officeDocument/2006/relationships/slideLayout" Target="../slideLayouts/slideLayout4.xml"/><Relationship Id="rId1" Type="http://schemas.openxmlformats.org/officeDocument/2006/relationships/vmlDrawing" Target="../drawings/vmlDrawing16.vml"/><Relationship Id="rId6" Type="http://schemas.openxmlformats.org/officeDocument/2006/relationships/oleObject" Target="../embeddings/oleObject31.bin"/><Relationship Id="rId5" Type="http://schemas.openxmlformats.org/officeDocument/2006/relationships/image" Target="../media/image71.wmf"/><Relationship Id="rId4" Type="http://schemas.openxmlformats.org/officeDocument/2006/relationships/oleObject" Target="../embeddings/oleObject30.bin"/></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8" Type="http://schemas.openxmlformats.org/officeDocument/2006/relationships/oleObject" Target="../embeddings/oleObject34.bin"/><Relationship Id="rId3" Type="http://schemas.openxmlformats.org/officeDocument/2006/relationships/notesSlide" Target="../notesSlides/notesSlide56.xml"/><Relationship Id="rId7" Type="http://schemas.openxmlformats.org/officeDocument/2006/relationships/image" Target="../media/image74.wmf"/><Relationship Id="rId2" Type="http://schemas.openxmlformats.org/officeDocument/2006/relationships/slideLayout" Target="../slideLayouts/slideLayout7.xml"/><Relationship Id="rId1" Type="http://schemas.openxmlformats.org/officeDocument/2006/relationships/vmlDrawing" Target="../drawings/vmlDrawing17.vml"/><Relationship Id="rId6" Type="http://schemas.openxmlformats.org/officeDocument/2006/relationships/oleObject" Target="../embeddings/oleObject33.bin"/><Relationship Id="rId5" Type="http://schemas.openxmlformats.org/officeDocument/2006/relationships/image" Target="../media/image73.wmf"/><Relationship Id="rId4" Type="http://schemas.openxmlformats.org/officeDocument/2006/relationships/oleObject" Target="../embeddings/oleObject32.bin"/><Relationship Id="rId9" Type="http://schemas.openxmlformats.org/officeDocument/2006/relationships/image" Target="../media/image75.wmf"/></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7" Type="http://schemas.openxmlformats.org/officeDocument/2006/relationships/image" Target="../media/image77.wmf"/><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oleObject" Target="../embeddings/oleObject36.bin"/><Relationship Id="rId5" Type="http://schemas.openxmlformats.org/officeDocument/2006/relationships/image" Target="../media/image76.wmf"/><Relationship Id="rId4" Type="http://schemas.openxmlformats.org/officeDocument/2006/relationships/oleObject" Target="../embeddings/oleObject35.bin"/></Relationships>
</file>

<file path=ppt/slides/_rels/slide58.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image" Target="../media/image81.jpeg"/><Relationship Id="rId5" Type="http://schemas.openxmlformats.org/officeDocument/2006/relationships/image" Target="../media/image80.wmf"/><Relationship Id="rId4" Type="http://schemas.openxmlformats.org/officeDocument/2006/relationships/oleObject" Target="../embeddings/oleObject37.bin"/></Relationships>
</file>

<file path=ppt/slides/_rels/slide63.xml.rels><?xml version="1.0" encoding="UTF-8" standalone="yes"?>
<Relationships xmlns="http://schemas.openxmlformats.org/package/2006/relationships"><Relationship Id="rId8" Type="http://schemas.openxmlformats.org/officeDocument/2006/relationships/image" Target="../media/image84.jpeg"/><Relationship Id="rId3" Type="http://schemas.openxmlformats.org/officeDocument/2006/relationships/notesSlide" Target="../notesSlides/notesSlide63.xml"/><Relationship Id="rId7" Type="http://schemas.openxmlformats.org/officeDocument/2006/relationships/image" Target="../media/image83.wmf"/><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oleObject" Target="../embeddings/oleObject39.bin"/><Relationship Id="rId5" Type="http://schemas.openxmlformats.org/officeDocument/2006/relationships/image" Target="../media/image82.wmf"/><Relationship Id="rId4" Type="http://schemas.openxmlformats.org/officeDocument/2006/relationships/oleObject" Target="../embeddings/oleObject38.bin"/></Relationships>
</file>

<file path=ppt/slides/_rels/slide64.xml.rels><?xml version="1.0" encoding="UTF-8" standalone="yes"?>
<Relationships xmlns="http://schemas.openxmlformats.org/package/2006/relationships"><Relationship Id="rId8" Type="http://schemas.openxmlformats.org/officeDocument/2006/relationships/oleObject" Target="../embeddings/oleObject42.bin"/><Relationship Id="rId3" Type="http://schemas.openxmlformats.org/officeDocument/2006/relationships/notesSlide" Target="../notesSlides/notesSlide64.xml"/><Relationship Id="rId7" Type="http://schemas.openxmlformats.org/officeDocument/2006/relationships/image" Target="../media/image86.wmf"/><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oleObject" Target="../embeddings/oleObject41.bin"/><Relationship Id="rId5" Type="http://schemas.openxmlformats.org/officeDocument/2006/relationships/image" Target="../media/image85.wmf"/><Relationship Id="rId4" Type="http://schemas.openxmlformats.org/officeDocument/2006/relationships/oleObject" Target="../embeddings/oleObject40.bin"/><Relationship Id="rId9" Type="http://schemas.openxmlformats.org/officeDocument/2006/relationships/image" Target="../media/image87.wmf"/></Relationships>
</file>

<file path=ppt/slides/_rels/slide65.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ctrTitle"/>
          </p:nvPr>
        </p:nvSpPr>
        <p:spPr>
          <a:xfrm>
            <a:off x="224118" y="1497105"/>
            <a:ext cx="3625882" cy="515235"/>
          </a:xfrm>
        </p:spPr>
        <p:txBody>
          <a:bodyPr/>
          <a:lstStyle/>
          <a:p>
            <a:pPr lvl="0" defTabSz="457200" eaLnBrk="1" hangingPunct="1">
              <a:defRPr/>
            </a:pPr>
            <a:r>
              <a:rPr lang="en-US" altLang="en-US" sz="4800" b="1" kern="1200" dirty="0">
                <a:solidFill>
                  <a:prstClr val="black"/>
                </a:solidFill>
                <a:ea typeface="MS PGothic" charset="-128"/>
                <a:cs typeface="+mn-cs"/>
              </a:rPr>
              <a:t>Chapter 24</a:t>
            </a:r>
            <a:endParaRPr lang="en-US" dirty="0"/>
          </a:p>
        </p:txBody>
      </p:sp>
      <p:sp>
        <p:nvSpPr>
          <p:cNvPr id="14" name="Content Placeholder 13"/>
          <p:cNvSpPr>
            <a:spLocks noGrp="1"/>
          </p:cNvSpPr>
          <p:nvPr>
            <p:ph sz="quarter" idx="13"/>
          </p:nvPr>
        </p:nvSpPr>
        <p:spPr>
          <a:xfrm>
            <a:off x="562535" y="2070847"/>
            <a:ext cx="2933700" cy="1510553"/>
          </a:xfrm>
        </p:spPr>
        <p:txBody>
          <a:bodyPr/>
          <a:lstStyle/>
          <a:p>
            <a:pPr marL="0" lvl="0" indent="0" algn="ctr" defTabSz="457200" eaLnBrk="1" hangingPunct="1">
              <a:spcBef>
                <a:spcPct val="0"/>
              </a:spcBef>
              <a:buNone/>
              <a:defRPr/>
            </a:pPr>
            <a:r>
              <a:rPr lang="en-US" altLang="en-US" sz="4800" b="1" kern="1200" dirty="0">
                <a:solidFill>
                  <a:prstClr val="black"/>
                </a:solidFill>
                <a:ea typeface="MS PGothic" charset="-128"/>
                <a:cs typeface="+mn-cs"/>
              </a:rPr>
              <a:t>Lecture</a:t>
            </a:r>
          </a:p>
          <a:p>
            <a:pPr marL="0" lvl="0" indent="0" algn="ctr" defTabSz="457200" eaLnBrk="1" hangingPunct="1">
              <a:spcBef>
                <a:spcPct val="0"/>
              </a:spcBef>
              <a:buNone/>
              <a:defRPr/>
            </a:pPr>
            <a:r>
              <a:rPr lang="en-US" altLang="en-US" sz="4800" b="1" kern="1200" dirty="0">
                <a:solidFill>
                  <a:prstClr val="black"/>
                </a:solidFill>
                <a:ea typeface="MS PGothic" charset="-128"/>
                <a:cs typeface="+mn-cs"/>
              </a:rPr>
              <a:t>Outline</a:t>
            </a:r>
          </a:p>
        </p:txBody>
      </p:sp>
      <p:sp>
        <p:nvSpPr>
          <p:cNvPr id="15" name="Content Placeholder 14"/>
          <p:cNvSpPr>
            <a:spLocks noGrp="1"/>
          </p:cNvSpPr>
          <p:nvPr>
            <p:ph sz="quarter" idx="14"/>
          </p:nvPr>
        </p:nvSpPr>
        <p:spPr>
          <a:xfrm>
            <a:off x="147918" y="4362928"/>
            <a:ext cx="3756854" cy="912801"/>
          </a:xfrm>
        </p:spPr>
        <p:txBody>
          <a:bodyPr/>
          <a:lstStyle/>
          <a:p>
            <a:pPr marL="0" lvl="0" indent="0" algn="ctr" defTabSz="457200" eaLnBrk="1" hangingPunct="1">
              <a:spcBef>
                <a:spcPct val="0"/>
              </a:spcBef>
              <a:buNone/>
              <a:defRPr/>
            </a:pPr>
            <a:r>
              <a:rPr lang="en-US" altLang="en-US" sz="2000" b="1" kern="1200" dirty="0">
                <a:solidFill>
                  <a:prstClr val="black"/>
                </a:solidFill>
                <a:ea typeface="MS PGothic" charset="-128"/>
                <a:cs typeface="+mn-cs"/>
              </a:rPr>
              <a:t>Prepared by</a:t>
            </a:r>
          </a:p>
          <a:p>
            <a:pPr marL="0" lvl="0" indent="0" algn="ctr" defTabSz="457200" eaLnBrk="1" hangingPunct="1">
              <a:spcBef>
                <a:spcPct val="0"/>
              </a:spcBef>
              <a:buNone/>
              <a:defRPr/>
            </a:pPr>
            <a:r>
              <a:rPr lang="en-US" altLang="en-US" sz="2000" b="1" kern="1200" dirty="0">
                <a:solidFill>
                  <a:prstClr val="black"/>
                </a:solidFill>
                <a:ea typeface="MS PGothic" charset="-128"/>
                <a:cs typeface="+mn-cs"/>
              </a:rPr>
              <a:t>Harpreet Malhotra</a:t>
            </a:r>
          </a:p>
          <a:p>
            <a:pPr marL="0" lvl="0" indent="0" algn="ctr" defTabSz="457200" eaLnBrk="1" hangingPunct="1">
              <a:spcBef>
                <a:spcPct val="0"/>
              </a:spcBef>
              <a:buNone/>
              <a:defRPr/>
            </a:pPr>
            <a:r>
              <a:rPr lang="en-US" altLang="en-US" sz="1600" b="1" i="1" kern="1200" dirty="0">
                <a:solidFill>
                  <a:prstClr val="black"/>
                </a:solidFill>
                <a:ea typeface="MS PGothic" charset="-128"/>
                <a:cs typeface="+mn-cs"/>
              </a:rPr>
              <a:t>Florida State College at Jacksonville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7175" y="712787"/>
            <a:ext cx="4365944" cy="5307013"/>
          </a:xfrm>
          <a:prstGeom prst="rect">
            <a:avLst/>
          </a:prstGeom>
        </p:spPr>
      </p:pic>
      <p:pic>
        <p:nvPicPr>
          <p:cNvPr id="11" name="MH Logo" descr="Logo: McGraw-Hill Educatio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762000" cy="762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2460457" y="389965"/>
            <a:ext cx="4223086" cy="484745"/>
          </a:xfrm>
        </p:spPr>
        <p:txBody>
          <a:bodyPr/>
          <a:lstStyle/>
          <a:p>
            <a:pPr eaLnBrk="1" hangingPunct="1"/>
            <a:r>
              <a:rPr lang="en-US" altLang="en-US" sz="3200" b="1" dirty="0">
                <a:solidFill>
                  <a:schemeClr val="tx1"/>
                </a:solidFill>
                <a:ea typeface="MS PGothic" charset="-128"/>
                <a:cs typeface="ＭＳ Ｐゴシック" charset="-128"/>
              </a:rPr>
              <a:t>24.3 </a:t>
            </a:r>
            <a:r>
              <a:rPr lang="en-US" altLang="en-US" sz="3200" b="1" dirty="0">
                <a:ea typeface="MS PGothic" charset="-128"/>
                <a:cs typeface="ＭＳ Ｐゴシック" charset="-128"/>
              </a:rPr>
              <a:t>Glycolysis (4)</a:t>
            </a:r>
            <a:endParaRPr lang="en-US" altLang="en-US" dirty="0">
              <a:latin typeface="Calibri" charset="0"/>
              <a:ea typeface="MS PGothic" charset="-128"/>
              <a:cs typeface="ＭＳ Ｐゴシック" charset="-128"/>
            </a:endParaRPr>
          </a:p>
        </p:txBody>
      </p:sp>
      <p:sp>
        <p:nvSpPr>
          <p:cNvPr id="2" name="Content Placeholder 1"/>
          <p:cNvSpPr>
            <a:spLocks noGrp="1"/>
          </p:cNvSpPr>
          <p:nvPr>
            <p:ph idx="1"/>
          </p:nvPr>
        </p:nvSpPr>
        <p:spPr>
          <a:xfrm>
            <a:off x="2259053" y="820271"/>
            <a:ext cx="4751347" cy="417728"/>
          </a:xfrm>
        </p:spPr>
        <p:txBody>
          <a:bodyPr/>
          <a:lstStyle/>
          <a:p>
            <a:pPr marL="457200" indent="-457200">
              <a:buFont typeface="+mj-lt"/>
              <a:buAutoNum type="alphaUcPeriod"/>
            </a:pPr>
            <a:r>
              <a:rPr lang="en-US" altLang="en-US" sz="2800" b="1" dirty="0">
                <a:solidFill>
                  <a:srgbClr val="000000"/>
                </a:solidFill>
                <a:ea typeface="MS PGothic" charset="-128"/>
                <a:cs typeface="ＭＳ Ｐゴシック" charset="-128"/>
              </a:rPr>
              <a:t>The Steps in Glycolysis</a:t>
            </a:r>
            <a:endParaRPr lang="en-US" dirty="0"/>
          </a:p>
        </p:txBody>
      </p:sp>
      <p:sp>
        <p:nvSpPr>
          <p:cNvPr id="4" name="Content Placeholder 3"/>
          <p:cNvSpPr>
            <a:spLocks noGrp="1"/>
          </p:cNvSpPr>
          <p:nvPr>
            <p:ph sz="quarter" idx="14"/>
          </p:nvPr>
        </p:nvSpPr>
        <p:spPr>
          <a:xfrm>
            <a:off x="5029200" y="1524000"/>
            <a:ext cx="4038600" cy="1889256"/>
          </a:xfrm>
        </p:spPr>
        <p:txBody>
          <a:bodyPr/>
          <a:lstStyle/>
          <a:p>
            <a:pPr marL="0" lvl="0" indent="0" defTabSz="457200" eaLnBrk="1" hangingPunct="1">
              <a:spcBef>
                <a:spcPct val="0"/>
              </a:spcBef>
              <a:buClr>
                <a:prstClr val="black"/>
              </a:buClr>
              <a:buNone/>
            </a:pPr>
            <a:r>
              <a:rPr lang="en-US" altLang="en-US" sz="2400" b="1" kern="1200" dirty="0">
                <a:solidFill>
                  <a:srgbClr val="007802"/>
                </a:solidFill>
                <a:latin typeface="Arial" charset="0"/>
                <a:ea typeface="MS PGothic" charset="-128"/>
                <a:cs typeface="+mn-cs"/>
              </a:rPr>
              <a:t>Step </a:t>
            </a:r>
            <a:r>
              <a:rPr lang="en-US" altLang="en-US" sz="2400" b="1" dirty="0">
                <a:solidFill>
                  <a:srgbClr val="007802"/>
                </a:solidFill>
              </a:rPr>
              <a:t>[1] </a:t>
            </a:r>
            <a:r>
              <a:rPr lang="en-US" altLang="en-US" sz="2400" b="1" kern="1200" dirty="0">
                <a:solidFill>
                  <a:prstClr val="black"/>
                </a:solidFill>
                <a:latin typeface="Arial" charset="0"/>
                <a:ea typeface="MS PGothic" charset="-128"/>
                <a:cs typeface="+mn-cs"/>
              </a:rPr>
              <a:t>begins with the </a:t>
            </a:r>
            <a:r>
              <a:rPr lang="en-US" altLang="en-US" sz="2400" b="1" kern="1200" dirty="0">
                <a:solidFill>
                  <a:srgbClr val="3366FF"/>
                </a:solidFill>
                <a:latin typeface="Arial" charset="0"/>
                <a:ea typeface="MS PGothic" charset="-128"/>
                <a:cs typeface="+mn-cs"/>
              </a:rPr>
              <a:t>phosphorylation</a:t>
            </a:r>
            <a:r>
              <a:rPr lang="en-US" altLang="en-US" sz="2400" b="1" kern="1200" dirty="0">
                <a:solidFill>
                  <a:srgbClr val="3333FF"/>
                </a:solidFill>
                <a:latin typeface="Arial" charset="0"/>
                <a:ea typeface="MS PGothic" charset="-128"/>
                <a:cs typeface="+mn-cs"/>
              </a:rPr>
              <a:t> </a:t>
            </a:r>
            <a:r>
              <a:rPr lang="en-US" altLang="en-US" sz="2400" b="1" kern="1200" dirty="0">
                <a:solidFill>
                  <a:prstClr val="black"/>
                </a:solidFill>
                <a:latin typeface="Arial" charset="0"/>
                <a:ea typeface="MS PGothic" charset="-128"/>
                <a:cs typeface="+mn-cs"/>
              </a:rPr>
              <a:t>of glucose into glucose 6-phosphate, using an </a:t>
            </a:r>
            <a:r>
              <a:rPr lang="en-US" altLang="en-US" sz="2400" b="1" kern="1200" dirty="0">
                <a:solidFill>
                  <a:srgbClr val="3366FF"/>
                </a:solidFill>
                <a:latin typeface="Arial" charset="0"/>
                <a:ea typeface="MS PGothic" charset="-128"/>
                <a:cs typeface="+mn-cs"/>
              </a:rPr>
              <a:t>ATP</a:t>
            </a:r>
            <a:r>
              <a:rPr lang="en-US" altLang="en-US" sz="2400" b="1" kern="1200" dirty="0">
                <a:solidFill>
                  <a:srgbClr val="3333FF"/>
                </a:solidFill>
                <a:latin typeface="Arial" charset="0"/>
                <a:ea typeface="MS PGothic" charset="-128"/>
                <a:cs typeface="+mn-cs"/>
              </a:rPr>
              <a:t> </a:t>
            </a:r>
            <a:r>
              <a:rPr lang="en-US" altLang="en-US" sz="2400" b="1" kern="1200" dirty="0">
                <a:solidFill>
                  <a:prstClr val="black"/>
                </a:solidFill>
                <a:latin typeface="Arial" charset="0"/>
                <a:ea typeface="MS PGothic" charset="-128"/>
                <a:cs typeface="+mn-cs"/>
              </a:rPr>
              <a:t>and a </a:t>
            </a:r>
            <a:r>
              <a:rPr lang="en-US" altLang="en-US" sz="2400" b="1" kern="1200" dirty="0">
                <a:solidFill>
                  <a:srgbClr val="3366FF"/>
                </a:solidFill>
                <a:latin typeface="Arial" charset="0"/>
                <a:ea typeface="MS PGothic" charset="-128"/>
                <a:cs typeface="+mn-cs"/>
              </a:rPr>
              <a:t>kinase </a:t>
            </a:r>
            <a:r>
              <a:rPr lang="en-US" altLang="en-US" sz="2400" b="1" kern="1200" dirty="0">
                <a:solidFill>
                  <a:prstClr val="black"/>
                </a:solidFill>
                <a:latin typeface="Arial" charset="0"/>
                <a:ea typeface="MS PGothic" charset="-128"/>
                <a:cs typeface="+mn-cs"/>
              </a:rPr>
              <a:t>enzyme.</a:t>
            </a:r>
          </a:p>
        </p:txBody>
      </p:sp>
      <p:pic>
        <p:nvPicPr>
          <p:cNvPr id="33793" name="Picture 7" descr="Step 1: The phosphorylation of glucose to form glucose 6-phosphate takes place. This energetically unfavorable reaction is coupled with the hydrolysis of ATP to ADP to make the reaction energetically favorab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600200"/>
            <a:ext cx="479107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2249303" y="385482"/>
            <a:ext cx="4645395" cy="484745"/>
          </a:xfrm>
        </p:spPr>
        <p:txBody>
          <a:bodyPr/>
          <a:lstStyle/>
          <a:p>
            <a:pPr eaLnBrk="1" hangingPunct="1"/>
            <a:r>
              <a:rPr lang="en-US" altLang="en-US" sz="3200" b="1" dirty="0">
                <a:solidFill>
                  <a:schemeClr val="tx1"/>
                </a:solidFill>
                <a:ea typeface="MS PGothic" charset="-128"/>
                <a:cs typeface="ＭＳ Ｐゴシック" charset="-128"/>
              </a:rPr>
              <a:t>24.3 </a:t>
            </a:r>
            <a:r>
              <a:rPr lang="en-US" altLang="en-US" sz="3200" b="1" dirty="0">
                <a:ea typeface="MS PGothic" charset="-128"/>
                <a:cs typeface="ＭＳ Ｐゴシック" charset="-128"/>
              </a:rPr>
              <a:t>Glycolysis (5)</a:t>
            </a:r>
            <a:endParaRPr lang="en-US" altLang="en-US" dirty="0">
              <a:latin typeface="Calibri" charset="0"/>
              <a:ea typeface="MS PGothic" charset="-128"/>
              <a:cs typeface="ＭＳ Ｐゴシック" charset="-128"/>
            </a:endParaRPr>
          </a:p>
        </p:txBody>
      </p:sp>
      <p:sp>
        <p:nvSpPr>
          <p:cNvPr id="2" name="Content Placeholder 1"/>
          <p:cNvSpPr>
            <a:spLocks noGrp="1"/>
          </p:cNvSpPr>
          <p:nvPr>
            <p:ph idx="1"/>
          </p:nvPr>
        </p:nvSpPr>
        <p:spPr>
          <a:xfrm>
            <a:off x="2249303" y="813487"/>
            <a:ext cx="4645395" cy="459501"/>
          </a:xfrm>
        </p:spPr>
        <p:txBody>
          <a:bodyPr/>
          <a:lstStyle/>
          <a:p>
            <a:pPr marL="457200" lvl="0" indent="-457200">
              <a:buFont typeface="+mj-lt"/>
              <a:buAutoNum type="alphaUcPeriod"/>
            </a:pPr>
            <a:r>
              <a:rPr lang="en-US" altLang="en-US" sz="2800" b="1" dirty="0">
                <a:solidFill>
                  <a:srgbClr val="000000"/>
                </a:solidFill>
                <a:ea typeface="MS PGothic" charset="-128"/>
                <a:cs typeface="ＭＳ Ｐゴシック" charset="-128"/>
              </a:rPr>
              <a:t>The Steps in Glycolysis</a:t>
            </a:r>
            <a:endParaRPr lang="en-US" dirty="0">
              <a:solidFill>
                <a:prstClr val="black"/>
              </a:solidFill>
            </a:endParaRPr>
          </a:p>
        </p:txBody>
      </p:sp>
      <p:sp>
        <p:nvSpPr>
          <p:cNvPr id="4" name="Content Placeholder 3"/>
          <p:cNvSpPr>
            <a:spLocks noGrp="1"/>
          </p:cNvSpPr>
          <p:nvPr>
            <p:ph sz="quarter" idx="14"/>
          </p:nvPr>
        </p:nvSpPr>
        <p:spPr>
          <a:xfrm>
            <a:off x="4982718" y="1671358"/>
            <a:ext cx="3780282" cy="1896595"/>
          </a:xfrm>
        </p:spPr>
        <p:txBody>
          <a:bodyPr/>
          <a:lstStyle/>
          <a:p>
            <a:pPr marL="0" lvl="0" indent="0" defTabSz="457200" eaLnBrk="1" hangingPunct="1">
              <a:spcBef>
                <a:spcPct val="0"/>
              </a:spcBef>
              <a:buClr>
                <a:prstClr val="black"/>
              </a:buClr>
              <a:buNone/>
            </a:pPr>
            <a:r>
              <a:rPr lang="en-US" altLang="en-US" sz="2400" b="1" kern="1200" dirty="0">
                <a:solidFill>
                  <a:srgbClr val="007802"/>
                </a:solidFill>
                <a:latin typeface="Arial" charset="0"/>
                <a:ea typeface="MS PGothic" charset="-128"/>
                <a:cs typeface="+mn-cs"/>
              </a:rPr>
              <a:t>Step </a:t>
            </a:r>
            <a:r>
              <a:rPr lang="en-US" altLang="en-US" sz="2400" b="1" dirty="0">
                <a:solidFill>
                  <a:srgbClr val="007802"/>
                </a:solidFill>
              </a:rPr>
              <a:t>[2] </a:t>
            </a:r>
            <a:r>
              <a:rPr lang="en-US" altLang="en-US" sz="2400" b="1" kern="1200" dirty="0">
                <a:solidFill>
                  <a:srgbClr val="3366FF"/>
                </a:solidFill>
                <a:latin typeface="Arial" charset="0"/>
                <a:ea typeface="MS PGothic" charset="-128"/>
                <a:cs typeface="+mn-cs"/>
              </a:rPr>
              <a:t>isomerizes </a:t>
            </a:r>
            <a:r>
              <a:rPr lang="en-US" altLang="en-US" sz="2400" b="1" kern="1200" dirty="0">
                <a:solidFill>
                  <a:srgbClr val="000000"/>
                </a:solidFill>
                <a:latin typeface="Arial" charset="0"/>
                <a:ea typeface="MS PGothic" charset="-128"/>
                <a:cs typeface="+mn-cs"/>
              </a:rPr>
              <a:t>glucose 6-phosphate to fructose 6-phosphate </a:t>
            </a:r>
            <a:r>
              <a:rPr lang="en-US" altLang="en-US" sz="2400" b="1" kern="1200" dirty="0">
                <a:solidFill>
                  <a:prstClr val="black"/>
                </a:solidFill>
                <a:latin typeface="Arial" charset="0"/>
                <a:ea typeface="MS PGothic" charset="-128"/>
                <a:cs typeface="+mn-cs"/>
              </a:rPr>
              <a:t>with an </a:t>
            </a:r>
            <a:r>
              <a:rPr lang="en-US" altLang="en-US" sz="2400" b="1" kern="1200" dirty="0">
                <a:solidFill>
                  <a:srgbClr val="3366FF"/>
                </a:solidFill>
                <a:latin typeface="Arial" charset="0"/>
                <a:ea typeface="MS PGothic" charset="-128"/>
                <a:cs typeface="+mn-cs"/>
              </a:rPr>
              <a:t>isomerase </a:t>
            </a:r>
            <a:r>
              <a:rPr lang="en-US" altLang="en-US" sz="2400" b="1" kern="1200" dirty="0">
                <a:solidFill>
                  <a:prstClr val="black"/>
                </a:solidFill>
                <a:latin typeface="Arial" charset="0"/>
                <a:ea typeface="MS PGothic" charset="-128"/>
                <a:cs typeface="+mn-cs"/>
              </a:rPr>
              <a:t>enzyme.</a:t>
            </a:r>
          </a:p>
        </p:txBody>
      </p:sp>
      <p:pic>
        <p:nvPicPr>
          <p:cNvPr id="35841" name="Picture 7" descr="Isomerization of glucose 6-phosphate to fructose 6-phosphate takes place with an isomerase enzyme in step [2]. Glucose 6-phosphate is a six membered ring while fructose -6-phosphate is a five membered r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673225"/>
            <a:ext cx="4864100" cy="454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652416" y="367319"/>
            <a:ext cx="3839169" cy="533219"/>
          </a:xfrm>
        </p:spPr>
        <p:txBody>
          <a:bodyPr/>
          <a:lstStyle/>
          <a:p>
            <a:r>
              <a:rPr lang="en-US" altLang="en-US" sz="3200" b="1" dirty="0">
                <a:solidFill>
                  <a:prstClr val="black"/>
                </a:solidFill>
                <a:ea typeface="MS PGothic" charset="-128"/>
                <a:cs typeface="ＭＳ Ｐゴシック" charset="-128"/>
              </a:rPr>
              <a:t>24.3 </a:t>
            </a:r>
            <a:r>
              <a:rPr lang="en-US" altLang="en-US" sz="3200" b="1" dirty="0">
                <a:solidFill>
                  <a:srgbClr val="000000"/>
                </a:solidFill>
                <a:ea typeface="MS PGothic" charset="-128"/>
                <a:cs typeface="ＭＳ Ｐゴシック" charset="-128"/>
              </a:rPr>
              <a:t>Glycolysis (6)</a:t>
            </a:r>
            <a:endParaRPr lang="en-US" dirty="0"/>
          </a:p>
        </p:txBody>
      </p:sp>
      <p:sp>
        <p:nvSpPr>
          <p:cNvPr id="3" name="Content Placeholder 2"/>
          <p:cNvSpPr>
            <a:spLocks noGrp="1"/>
          </p:cNvSpPr>
          <p:nvPr>
            <p:ph sz="quarter" idx="13"/>
          </p:nvPr>
        </p:nvSpPr>
        <p:spPr>
          <a:xfrm>
            <a:off x="2248263" y="815789"/>
            <a:ext cx="4641114" cy="509873"/>
          </a:xfrm>
        </p:spPr>
        <p:txBody>
          <a:bodyPr/>
          <a:lstStyle/>
          <a:p>
            <a:pPr marL="457200" lvl="0" indent="-457200">
              <a:buFont typeface="+mj-lt"/>
              <a:buAutoNum type="alphaUcPeriod"/>
            </a:pPr>
            <a:r>
              <a:rPr lang="en-US" altLang="en-US" sz="2800" b="1" dirty="0">
                <a:solidFill>
                  <a:srgbClr val="000000"/>
                </a:solidFill>
                <a:ea typeface="MS PGothic" charset="-128"/>
                <a:cs typeface="ＭＳ Ｐゴシック" charset="-128"/>
              </a:rPr>
              <a:t>The Steps in Glycolysis</a:t>
            </a:r>
            <a:endParaRPr lang="en-US" dirty="0">
              <a:solidFill>
                <a:prstClr val="black"/>
              </a:solidFill>
            </a:endParaRPr>
          </a:p>
        </p:txBody>
      </p:sp>
      <p:sp>
        <p:nvSpPr>
          <p:cNvPr id="4" name="Content Placeholder 3"/>
          <p:cNvSpPr>
            <a:spLocks noGrp="1"/>
          </p:cNvSpPr>
          <p:nvPr>
            <p:ph sz="quarter" idx="14"/>
          </p:nvPr>
        </p:nvSpPr>
        <p:spPr>
          <a:xfrm>
            <a:off x="5749636" y="1443318"/>
            <a:ext cx="3394364" cy="2141157"/>
          </a:xfrm>
        </p:spPr>
        <p:txBody>
          <a:bodyPr/>
          <a:lstStyle/>
          <a:p>
            <a:pPr marL="0" lvl="0" indent="0" defTabSz="457200" eaLnBrk="1" hangingPunct="1">
              <a:spcBef>
                <a:spcPct val="0"/>
              </a:spcBef>
              <a:buClr>
                <a:prstClr val="black"/>
              </a:buClr>
              <a:buNone/>
            </a:pPr>
            <a:r>
              <a:rPr lang="en-US" altLang="en-US" sz="2400" b="1" kern="1200" dirty="0">
                <a:solidFill>
                  <a:srgbClr val="007802"/>
                </a:solidFill>
                <a:latin typeface="Arial" charset="0"/>
                <a:ea typeface="MS PGothic" charset="-128"/>
                <a:cs typeface="+mn-cs"/>
              </a:rPr>
              <a:t>Step </a:t>
            </a:r>
            <a:r>
              <a:rPr lang="en-US" altLang="en-US" sz="2400" b="1" dirty="0">
                <a:solidFill>
                  <a:srgbClr val="007802"/>
                </a:solidFill>
              </a:rPr>
              <a:t>[3] </a:t>
            </a:r>
            <a:r>
              <a:rPr lang="en-US" altLang="en-US" sz="2400" b="1" kern="1200" dirty="0">
                <a:solidFill>
                  <a:prstClr val="black"/>
                </a:solidFill>
                <a:latin typeface="Arial" charset="0"/>
                <a:ea typeface="MS PGothic" charset="-128"/>
                <a:cs typeface="+mn-cs"/>
              </a:rPr>
              <a:t>is the </a:t>
            </a:r>
            <a:r>
              <a:rPr lang="en-US" altLang="en-US" sz="2400" b="1" kern="1200" dirty="0">
                <a:solidFill>
                  <a:srgbClr val="3366FF"/>
                </a:solidFill>
                <a:latin typeface="Arial" charset="0"/>
                <a:ea typeface="MS PGothic" charset="-128"/>
                <a:cs typeface="+mn-cs"/>
              </a:rPr>
              <a:t>phosphorylation</a:t>
            </a:r>
            <a:r>
              <a:rPr lang="en-US" altLang="en-US" sz="2400" b="1" kern="1200" dirty="0">
                <a:solidFill>
                  <a:srgbClr val="3333FF"/>
                </a:solidFill>
                <a:latin typeface="Arial" charset="0"/>
                <a:ea typeface="MS PGothic" charset="-128"/>
                <a:cs typeface="+mn-cs"/>
              </a:rPr>
              <a:t> </a:t>
            </a:r>
            <a:r>
              <a:rPr lang="en-US" altLang="en-US" sz="2400" b="1" kern="1200" dirty="0">
                <a:solidFill>
                  <a:srgbClr val="000000"/>
                </a:solidFill>
                <a:latin typeface="Arial" charset="0"/>
                <a:ea typeface="MS PGothic" charset="-128"/>
                <a:cs typeface="+mn-cs"/>
              </a:rPr>
              <a:t>of </a:t>
            </a:r>
            <a:r>
              <a:rPr lang="en-US" altLang="en-US" sz="2400" b="1" kern="1200" dirty="0">
                <a:solidFill>
                  <a:prstClr val="black"/>
                </a:solidFill>
                <a:latin typeface="Arial" charset="0"/>
                <a:ea typeface="MS PGothic" charset="-128"/>
                <a:cs typeface="+mn-cs"/>
              </a:rPr>
              <a:t>fructose 6-phosphate into fructose 1,6-bisphosphate with a </a:t>
            </a:r>
            <a:r>
              <a:rPr lang="en-US" altLang="en-US" sz="2400" b="1" kern="1200" dirty="0">
                <a:solidFill>
                  <a:srgbClr val="3366FF"/>
                </a:solidFill>
                <a:latin typeface="Arial" charset="0"/>
                <a:ea typeface="MS PGothic" charset="-128"/>
                <a:cs typeface="+mn-cs"/>
              </a:rPr>
              <a:t>kinase</a:t>
            </a:r>
            <a:r>
              <a:rPr lang="en-US" altLang="en-US" sz="2400" b="1" kern="1200" dirty="0">
                <a:solidFill>
                  <a:srgbClr val="3333FF"/>
                </a:solidFill>
                <a:latin typeface="Arial" charset="0"/>
                <a:ea typeface="MS PGothic" charset="-128"/>
                <a:cs typeface="+mn-cs"/>
              </a:rPr>
              <a:t> </a:t>
            </a:r>
            <a:r>
              <a:rPr lang="en-US" altLang="en-US" sz="2400" b="1" kern="1200" dirty="0">
                <a:solidFill>
                  <a:prstClr val="black"/>
                </a:solidFill>
                <a:latin typeface="Arial" charset="0"/>
                <a:ea typeface="MS PGothic" charset="-128"/>
                <a:cs typeface="+mn-cs"/>
              </a:rPr>
              <a:t>enzyme.</a:t>
            </a:r>
          </a:p>
        </p:txBody>
      </p:sp>
      <p:pic>
        <p:nvPicPr>
          <p:cNvPr id="37889" name="Picture 7" descr="Step 3: Phosphorylation of fructose 6-phosphate to fructose 1,6-bisphosphate reaction is coupled with ATP to ADP reac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15" y="1917728"/>
            <a:ext cx="5755685" cy="4310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a:xfrm>
            <a:off x="2652416" y="336177"/>
            <a:ext cx="3839169" cy="586541"/>
          </a:xfrm>
        </p:spPr>
        <p:txBody>
          <a:bodyPr/>
          <a:lstStyle/>
          <a:p>
            <a:pPr eaLnBrk="1" hangingPunct="1"/>
            <a:r>
              <a:rPr lang="en-US" altLang="en-US" sz="3200" b="1" dirty="0">
                <a:solidFill>
                  <a:schemeClr val="tx1"/>
                </a:solidFill>
                <a:ea typeface="MS PGothic" charset="-128"/>
                <a:cs typeface="ＭＳ Ｐゴシック" charset="-128"/>
              </a:rPr>
              <a:t>24.3 </a:t>
            </a:r>
            <a:r>
              <a:rPr lang="en-US" altLang="en-US" sz="3200" b="1" dirty="0">
                <a:ea typeface="MS PGothic" charset="-128"/>
                <a:cs typeface="ＭＳ Ｐゴシック" charset="-128"/>
              </a:rPr>
              <a:t>Glycolysis (7)</a:t>
            </a:r>
            <a:endParaRPr lang="en-US" altLang="en-US" dirty="0">
              <a:latin typeface="Calibri" charset="0"/>
              <a:ea typeface="MS PGothic" charset="-128"/>
              <a:cs typeface="ＭＳ Ｐゴシック" charset="-128"/>
            </a:endParaRPr>
          </a:p>
        </p:txBody>
      </p:sp>
      <p:sp>
        <p:nvSpPr>
          <p:cNvPr id="4" name="Content Placeholder 3"/>
          <p:cNvSpPr>
            <a:spLocks noGrp="1"/>
          </p:cNvSpPr>
          <p:nvPr>
            <p:ph sz="quarter" idx="14"/>
          </p:nvPr>
        </p:nvSpPr>
        <p:spPr>
          <a:xfrm>
            <a:off x="2254624" y="809993"/>
            <a:ext cx="4876801" cy="454030"/>
          </a:xfrm>
        </p:spPr>
        <p:txBody>
          <a:bodyPr/>
          <a:lstStyle/>
          <a:p>
            <a:pPr marL="457200" lvl="0" indent="-457200">
              <a:buFont typeface="+mj-lt"/>
              <a:buAutoNum type="alphaUcPeriod"/>
            </a:pPr>
            <a:r>
              <a:rPr lang="en-US" altLang="en-US" sz="2800" b="1" dirty="0">
                <a:solidFill>
                  <a:srgbClr val="000000"/>
                </a:solidFill>
                <a:ea typeface="MS PGothic" charset="-128"/>
                <a:cs typeface="ＭＳ Ｐゴシック" charset="-128"/>
              </a:rPr>
              <a:t>The Steps in Glycolysis</a:t>
            </a:r>
            <a:endParaRPr lang="en-US" dirty="0">
              <a:solidFill>
                <a:prstClr val="black"/>
              </a:solidFill>
            </a:endParaRPr>
          </a:p>
        </p:txBody>
      </p:sp>
      <p:sp>
        <p:nvSpPr>
          <p:cNvPr id="2" name="Content Placeholder 1"/>
          <p:cNvSpPr>
            <a:spLocks noGrp="1"/>
          </p:cNvSpPr>
          <p:nvPr>
            <p:ph idx="1"/>
          </p:nvPr>
        </p:nvSpPr>
        <p:spPr>
          <a:xfrm>
            <a:off x="1006084" y="1694329"/>
            <a:ext cx="7528316" cy="4525963"/>
          </a:xfrm>
        </p:spPr>
        <p:txBody>
          <a:bodyPr/>
          <a:lstStyle/>
          <a:p>
            <a:pPr marL="0" lvl="0" indent="0" defTabSz="457200" eaLnBrk="1" hangingPunct="1">
              <a:spcBef>
                <a:spcPct val="0"/>
              </a:spcBef>
              <a:spcAft>
                <a:spcPts val="6300"/>
              </a:spcAft>
              <a:buNone/>
            </a:pPr>
            <a:r>
              <a:rPr lang="en-US" altLang="en-US" sz="2400" b="1" kern="1200" dirty="0">
                <a:solidFill>
                  <a:prstClr val="black"/>
                </a:solidFill>
                <a:latin typeface="Arial" charset="0"/>
                <a:ea typeface="MS PGothic" charset="-128"/>
                <a:cs typeface="+mn-cs"/>
              </a:rPr>
              <a:t>Overall, the first three steps of glycolysis </a:t>
            </a:r>
            <a:r>
              <a:rPr lang="en-US" altLang="en-US" sz="2400" b="1" kern="1200" dirty="0">
                <a:solidFill>
                  <a:srgbClr val="3366FF"/>
                </a:solidFill>
                <a:latin typeface="Arial" charset="0"/>
                <a:ea typeface="MS PGothic" charset="-128"/>
                <a:cs typeface="+mn-cs"/>
              </a:rPr>
              <a:t>add 2 phosphate groups</a:t>
            </a:r>
            <a:r>
              <a:rPr lang="en-US" altLang="en-US" sz="2400" b="1" kern="1200" dirty="0">
                <a:solidFill>
                  <a:prstClr val="black"/>
                </a:solidFill>
                <a:latin typeface="Arial" charset="0"/>
                <a:ea typeface="MS PGothic" charset="-128"/>
                <a:cs typeface="+mn-cs"/>
              </a:rPr>
              <a:t> and </a:t>
            </a:r>
            <a:r>
              <a:rPr lang="en-US" altLang="en-US" sz="2400" b="1" kern="1200" dirty="0">
                <a:solidFill>
                  <a:srgbClr val="3366FF"/>
                </a:solidFill>
                <a:latin typeface="Arial" charset="0"/>
                <a:ea typeface="MS PGothic" charset="-128"/>
                <a:cs typeface="+mn-cs"/>
              </a:rPr>
              <a:t>isomerize</a:t>
            </a:r>
            <a:r>
              <a:rPr lang="en-US" altLang="en-US" sz="2400" b="1" kern="1200" dirty="0">
                <a:solidFill>
                  <a:srgbClr val="3333FF"/>
                </a:solidFill>
                <a:latin typeface="Arial" charset="0"/>
                <a:ea typeface="MS PGothic" charset="-128"/>
                <a:cs typeface="+mn-cs"/>
              </a:rPr>
              <a:t> </a:t>
            </a:r>
            <a:r>
              <a:rPr lang="en-US" altLang="en-US" sz="2400" b="1" kern="1200" dirty="0">
                <a:solidFill>
                  <a:prstClr val="black"/>
                </a:solidFill>
                <a:latin typeface="Arial" charset="0"/>
                <a:ea typeface="MS PGothic" charset="-128"/>
                <a:cs typeface="+mn-cs"/>
              </a:rPr>
              <a:t>a </a:t>
            </a:r>
            <a:r>
              <a:rPr lang="en-US" altLang="en-US" sz="2400" b="1" kern="1200" dirty="0">
                <a:solidFill>
                  <a:srgbClr val="3366FF"/>
                </a:solidFill>
                <a:latin typeface="Arial" charset="0"/>
                <a:ea typeface="MS PGothic" charset="-128"/>
                <a:cs typeface="+mn-cs"/>
              </a:rPr>
              <a:t>6-membered glucose ring</a:t>
            </a:r>
            <a:r>
              <a:rPr lang="en-US" altLang="en-US" sz="2400" b="1" kern="1200" dirty="0">
                <a:solidFill>
                  <a:prstClr val="black"/>
                </a:solidFill>
                <a:latin typeface="Arial" charset="0"/>
                <a:ea typeface="MS PGothic" charset="-128"/>
                <a:cs typeface="+mn-cs"/>
              </a:rPr>
              <a:t> into a </a:t>
            </a:r>
            <a:r>
              <a:rPr lang="en-US" altLang="en-US" sz="2400" b="1" kern="1200" dirty="0">
                <a:solidFill>
                  <a:srgbClr val="3366FF"/>
                </a:solidFill>
                <a:latin typeface="Arial" charset="0"/>
                <a:ea typeface="MS PGothic" charset="-128"/>
                <a:cs typeface="+mn-cs"/>
              </a:rPr>
              <a:t>5-membered fructose ring</a:t>
            </a:r>
            <a:r>
              <a:rPr lang="en-US" altLang="en-US" sz="2400" b="1" kern="1200" dirty="0">
                <a:solidFill>
                  <a:prstClr val="black"/>
                </a:solidFill>
                <a:latin typeface="Arial" charset="0"/>
                <a:ea typeface="MS PGothic" charset="-128"/>
                <a:cs typeface="+mn-cs"/>
              </a:rPr>
              <a:t>.</a:t>
            </a:r>
          </a:p>
          <a:p>
            <a:pPr marL="0" lvl="0" indent="0" defTabSz="457200" eaLnBrk="1" hangingPunct="1">
              <a:spcBef>
                <a:spcPct val="0"/>
              </a:spcBef>
              <a:spcAft>
                <a:spcPts val="6300"/>
              </a:spcAft>
              <a:buNone/>
            </a:pPr>
            <a:r>
              <a:rPr lang="en-US" altLang="en-US" sz="2400" b="1" kern="1200" dirty="0">
                <a:solidFill>
                  <a:prstClr val="black"/>
                </a:solidFill>
                <a:latin typeface="Arial" charset="0"/>
                <a:ea typeface="MS PGothic" charset="-128"/>
                <a:cs typeface="+mn-cs"/>
              </a:rPr>
              <a:t>The energy stored in </a:t>
            </a:r>
            <a:r>
              <a:rPr lang="en-US" altLang="en-US" sz="2400" b="1" kern="1200" dirty="0">
                <a:solidFill>
                  <a:srgbClr val="3366FF"/>
                </a:solidFill>
                <a:latin typeface="Arial" charset="0"/>
                <a:ea typeface="MS PGothic" charset="-128"/>
                <a:cs typeface="+mn-cs"/>
              </a:rPr>
              <a:t>2 ATP molecules </a:t>
            </a:r>
            <a:r>
              <a:rPr lang="en-US" altLang="en-US" sz="2400" b="1" kern="1200" dirty="0">
                <a:solidFill>
                  <a:prstClr val="black"/>
                </a:solidFill>
                <a:latin typeface="Arial" charset="0"/>
                <a:ea typeface="MS PGothic" charset="-128"/>
                <a:cs typeface="+mn-cs"/>
              </a:rPr>
              <a:t>is utilized to modify the structure of glucose for the later steps that generate energy.</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495961" y="381000"/>
            <a:ext cx="4223086" cy="484745"/>
          </a:xfrm>
        </p:spPr>
        <p:txBody>
          <a:bodyPr/>
          <a:lstStyle/>
          <a:p>
            <a:r>
              <a:rPr lang="en-US" altLang="en-US" sz="3200" b="1" dirty="0">
                <a:solidFill>
                  <a:prstClr val="black"/>
                </a:solidFill>
                <a:ea typeface="MS PGothic" charset="-128"/>
                <a:cs typeface="ＭＳ Ｐゴシック" charset="-128"/>
              </a:rPr>
              <a:t>24.3 </a:t>
            </a:r>
            <a:r>
              <a:rPr lang="en-US" altLang="en-US" sz="3200" b="1" dirty="0">
                <a:solidFill>
                  <a:srgbClr val="000000"/>
                </a:solidFill>
                <a:ea typeface="MS PGothic" charset="-128"/>
                <a:cs typeface="ＭＳ Ｐゴシック" charset="-128"/>
              </a:rPr>
              <a:t>Glycolysis (8)</a:t>
            </a:r>
            <a:endParaRPr lang="en-US" dirty="0"/>
          </a:p>
        </p:txBody>
      </p:sp>
      <p:sp>
        <p:nvSpPr>
          <p:cNvPr id="5" name="Content Placeholder 4"/>
          <p:cNvSpPr>
            <a:spLocks noGrp="1"/>
          </p:cNvSpPr>
          <p:nvPr>
            <p:ph sz="quarter" idx="13"/>
          </p:nvPr>
        </p:nvSpPr>
        <p:spPr>
          <a:xfrm>
            <a:off x="2244505" y="815788"/>
            <a:ext cx="4797271" cy="421383"/>
          </a:xfrm>
        </p:spPr>
        <p:txBody>
          <a:bodyPr/>
          <a:lstStyle/>
          <a:p>
            <a:pPr marL="457200" lvl="0" indent="-457200">
              <a:buFont typeface="+mj-lt"/>
              <a:buAutoNum type="alphaUcPeriod"/>
            </a:pPr>
            <a:r>
              <a:rPr lang="en-US" altLang="en-US" sz="2800" b="1" dirty="0">
                <a:solidFill>
                  <a:srgbClr val="000000"/>
                </a:solidFill>
                <a:ea typeface="MS PGothic" charset="-128"/>
                <a:cs typeface="ＭＳ Ｐゴシック" charset="-128"/>
              </a:rPr>
              <a:t>The Steps in Glycolysis</a:t>
            </a:r>
            <a:endParaRPr lang="en-US" dirty="0">
              <a:solidFill>
                <a:prstClr val="black"/>
              </a:solidFill>
            </a:endParaRPr>
          </a:p>
        </p:txBody>
      </p:sp>
      <p:sp>
        <p:nvSpPr>
          <p:cNvPr id="4" name="Content Placeholder 3"/>
          <p:cNvSpPr>
            <a:spLocks noGrp="1"/>
          </p:cNvSpPr>
          <p:nvPr>
            <p:ph sz="quarter" idx="14"/>
          </p:nvPr>
        </p:nvSpPr>
        <p:spPr>
          <a:xfrm>
            <a:off x="914400" y="1416424"/>
            <a:ext cx="7924800" cy="1295400"/>
          </a:xfrm>
        </p:spPr>
        <p:txBody>
          <a:bodyPr/>
          <a:lstStyle/>
          <a:p>
            <a:pPr marL="0" lvl="0" indent="0" defTabSz="457200" eaLnBrk="1" hangingPunct="1">
              <a:spcBef>
                <a:spcPct val="0"/>
              </a:spcBef>
              <a:buClr>
                <a:prstClr val="black"/>
              </a:buClr>
              <a:buNone/>
            </a:pPr>
            <a:r>
              <a:rPr lang="en-US" altLang="en-US" sz="2400" b="1" kern="1200" dirty="0">
                <a:solidFill>
                  <a:srgbClr val="007802"/>
                </a:solidFill>
                <a:latin typeface="Arial" charset="0"/>
                <a:ea typeface="MS PGothic" charset="-128"/>
                <a:cs typeface="+mn-cs"/>
              </a:rPr>
              <a:t>Step </a:t>
            </a:r>
            <a:r>
              <a:rPr lang="en-US" altLang="en-US" sz="2400" b="1" dirty="0">
                <a:solidFill>
                  <a:srgbClr val="007802"/>
                </a:solidFill>
              </a:rPr>
              <a:t>[4] </a:t>
            </a:r>
            <a:r>
              <a:rPr lang="en-US" altLang="en-US" sz="2400" b="1" kern="1200" dirty="0">
                <a:solidFill>
                  <a:srgbClr val="3366FF"/>
                </a:solidFill>
                <a:latin typeface="Arial" charset="0"/>
                <a:ea typeface="MS PGothic" charset="-128"/>
                <a:cs typeface="+mn-cs"/>
              </a:rPr>
              <a:t>cleaves</a:t>
            </a:r>
            <a:r>
              <a:rPr lang="en-US" altLang="en-US" sz="2400" b="1" kern="1200" dirty="0">
                <a:solidFill>
                  <a:srgbClr val="3333FF"/>
                </a:solidFill>
                <a:latin typeface="Arial" charset="0"/>
                <a:ea typeface="MS PGothic" charset="-128"/>
                <a:cs typeface="+mn-cs"/>
              </a:rPr>
              <a:t> </a:t>
            </a:r>
            <a:r>
              <a:rPr lang="en-US" altLang="en-US" sz="2400" b="1" kern="1200" dirty="0">
                <a:solidFill>
                  <a:prstClr val="black"/>
                </a:solidFill>
                <a:latin typeface="Arial" charset="0"/>
                <a:ea typeface="MS PGothic" charset="-128"/>
                <a:cs typeface="+mn-cs"/>
              </a:rPr>
              <a:t>the fructose ring into a dihydroxyacetone phosphate and a glyceraldehyde 3-phosphate.</a:t>
            </a:r>
          </a:p>
        </p:txBody>
      </p:sp>
      <p:pic>
        <p:nvPicPr>
          <p:cNvPr id="41988" name="Picture 7" descr="Step 5: Cleavage of the six-carbon chain of fructose 1,6-bisphosphate forms two three-carbon products—dihydroxyacetone phosphate and glyceraldehyde 3-phosphate. These two products have the same molecular formula but a different arrangement of atom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646363"/>
            <a:ext cx="6534150" cy="405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654510" y="447583"/>
            <a:ext cx="4223086" cy="364195"/>
          </a:xfrm>
        </p:spPr>
        <p:txBody>
          <a:bodyPr/>
          <a:lstStyle/>
          <a:p>
            <a:r>
              <a:rPr lang="en-US" altLang="en-US" sz="3200" b="1" dirty="0">
                <a:solidFill>
                  <a:prstClr val="black"/>
                </a:solidFill>
                <a:ea typeface="MS PGothic" charset="-128"/>
                <a:cs typeface="ＭＳ Ｐゴシック" charset="-128"/>
              </a:rPr>
              <a:t>24.3</a:t>
            </a:r>
            <a:r>
              <a:rPr lang="en-US" altLang="en-US" sz="3200" b="1" dirty="0">
                <a:solidFill>
                  <a:srgbClr val="000000"/>
                </a:solidFill>
                <a:ea typeface="MS PGothic" charset="-128"/>
                <a:cs typeface="ＭＳ Ｐゴシック" charset="-128"/>
              </a:rPr>
              <a:t> Glycolysis (9)</a:t>
            </a:r>
            <a:endParaRPr lang="en-US" dirty="0"/>
          </a:p>
        </p:txBody>
      </p:sp>
      <p:sp>
        <p:nvSpPr>
          <p:cNvPr id="3" name="Content Placeholder 2"/>
          <p:cNvSpPr>
            <a:spLocks noGrp="1"/>
          </p:cNvSpPr>
          <p:nvPr>
            <p:ph sz="quarter" idx="13"/>
          </p:nvPr>
        </p:nvSpPr>
        <p:spPr>
          <a:xfrm>
            <a:off x="2258792" y="815789"/>
            <a:ext cx="4702302" cy="421383"/>
          </a:xfrm>
        </p:spPr>
        <p:txBody>
          <a:bodyPr/>
          <a:lstStyle/>
          <a:p>
            <a:pPr marL="457200" lvl="0" indent="-457200">
              <a:buFont typeface="+mj-lt"/>
              <a:buAutoNum type="alphaUcPeriod"/>
            </a:pPr>
            <a:r>
              <a:rPr lang="en-US" altLang="en-US" sz="2800" b="1" dirty="0">
                <a:solidFill>
                  <a:srgbClr val="000000"/>
                </a:solidFill>
                <a:ea typeface="MS PGothic" charset="-128"/>
                <a:cs typeface="ＭＳ Ｐゴシック" charset="-128"/>
              </a:rPr>
              <a:t>The Steps in Glycolysis</a:t>
            </a:r>
            <a:endParaRPr lang="en-US" dirty="0">
              <a:solidFill>
                <a:prstClr val="black"/>
              </a:solidFill>
            </a:endParaRPr>
          </a:p>
        </p:txBody>
      </p:sp>
      <p:sp>
        <p:nvSpPr>
          <p:cNvPr id="2" name="Content Placeholder 1"/>
          <p:cNvSpPr>
            <a:spLocks noGrp="1"/>
          </p:cNvSpPr>
          <p:nvPr>
            <p:ph idx="1"/>
          </p:nvPr>
        </p:nvSpPr>
        <p:spPr>
          <a:xfrm>
            <a:off x="914400" y="1416424"/>
            <a:ext cx="8153400" cy="814035"/>
          </a:xfrm>
        </p:spPr>
        <p:txBody>
          <a:bodyPr/>
          <a:lstStyle/>
          <a:p>
            <a:pPr marL="0" lvl="0" indent="0" defTabSz="457200" eaLnBrk="1" hangingPunct="1">
              <a:spcBef>
                <a:spcPct val="0"/>
              </a:spcBef>
              <a:buClr>
                <a:prstClr val="black"/>
              </a:buClr>
              <a:buNone/>
            </a:pPr>
            <a:r>
              <a:rPr lang="en-US" altLang="en-US" sz="2400" b="1" kern="1200" dirty="0">
                <a:solidFill>
                  <a:srgbClr val="007802"/>
                </a:solidFill>
                <a:latin typeface="Arial" charset="0"/>
                <a:ea typeface="MS PGothic" charset="-128"/>
                <a:cs typeface="+mn-cs"/>
              </a:rPr>
              <a:t>Step </a:t>
            </a:r>
            <a:r>
              <a:rPr lang="en-US" altLang="en-US" sz="2400" b="1" dirty="0">
                <a:solidFill>
                  <a:srgbClr val="007802"/>
                </a:solidFill>
              </a:rPr>
              <a:t>[5] </a:t>
            </a:r>
            <a:r>
              <a:rPr lang="en-US" altLang="en-US" sz="2400" b="1" kern="1200" dirty="0">
                <a:solidFill>
                  <a:srgbClr val="3366FF"/>
                </a:solidFill>
                <a:latin typeface="Arial" charset="0"/>
                <a:ea typeface="MS PGothic" charset="-128"/>
                <a:cs typeface="+mn-cs"/>
              </a:rPr>
              <a:t>isomerizes</a:t>
            </a:r>
            <a:r>
              <a:rPr lang="en-US" altLang="en-US" sz="2400" b="1" kern="1200" dirty="0">
                <a:solidFill>
                  <a:srgbClr val="3333FF"/>
                </a:solidFill>
                <a:latin typeface="Arial" charset="0"/>
                <a:ea typeface="MS PGothic" charset="-128"/>
                <a:cs typeface="+mn-cs"/>
              </a:rPr>
              <a:t> </a:t>
            </a:r>
            <a:r>
              <a:rPr lang="en-US" altLang="en-US" sz="2400" b="1" kern="1200" dirty="0">
                <a:solidFill>
                  <a:prstClr val="black"/>
                </a:solidFill>
                <a:latin typeface="Arial" charset="0"/>
                <a:ea typeface="MS PGothic" charset="-128"/>
                <a:cs typeface="+mn-cs"/>
              </a:rPr>
              <a:t>the dihydroxyacetone phosphate into another glyceraldehyde 3-phosphate.</a:t>
            </a:r>
          </a:p>
        </p:txBody>
      </p:sp>
      <p:pic>
        <p:nvPicPr>
          <p:cNvPr id="44037" name="Picture 8" descr="Step 5 continued...Dihydroxyacetone phosphate is isomerized to glyceraldehyde 3-phospha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2667000"/>
            <a:ext cx="5973763"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3"/>
          <p:cNvSpPr>
            <a:spLocks noGrp="1"/>
          </p:cNvSpPr>
          <p:nvPr>
            <p:ph sz="quarter" idx="14"/>
          </p:nvPr>
        </p:nvSpPr>
        <p:spPr>
          <a:xfrm>
            <a:off x="981635" y="5642687"/>
            <a:ext cx="7781365" cy="731219"/>
          </a:xfrm>
        </p:spPr>
        <p:txBody>
          <a:bodyPr/>
          <a:lstStyle/>
          <a:p>
            <a:pPr marL="0" lvl="0" indent="0" defTabSz="457200" eaLnBrk="1" hangingPunct="1">
              <a:spcBef>
                <a:spcPct val="0"/>
              </a:spcBef>
              <a:buNone/>
            </a:pPr>
            <a:r>
              <a:rPr lang="en-US" altLang="en-US" sz="2400" b="1" kern="1200" dirty="0">
                <a:solidFill>
                  <a:prstClr val="black"/>
                </a:solidFill>
                <a:latin typeface="Arial" charset="0"/>
                <a:ea typeface="MS PGothic" charset="-128"/>
                <a:cs typeface="+mn-cs"/>
              </a:rPr>
              <a:t>Thus, the </a:t>
            </a:r>
            <a:r>
              <a:rPr lang="en-US" altLang="en-US" sz="2400" b="1" kern="1200" dirty="0">
                <a:solidFill>
                  <a:srgbClr val="3366FF"/>
                </a:solidFill>
                <a:latin typeface="Arial" charset="0"/>
                <a:ea typeface="MS PGothic" charset="-128"/>
                <a:cs typeface="+mn-cs"/>
              </a:rPr>
              <a:t>first phase </a:t>
            </a:r>
            <a:r>
              <a:rPr lang="en-US" altLang="en-US" sz="2400" b="1" kern="1200" dirty="0">
                <a:solidFill>
                  <a:prstClr val="black"/>
                </a:solidFill>
                <a:latin typeface="Arial" charset="0"/>
                <a:ea typeface="MS PGothic" charset="-128"/>
                <a:cs typeface="+mn-cs"/>
              </a:rPr>
              <a:t>of glycolysis converts </a:t>
            </a:r>
            <a:r>
              <a:rPr lang="en-US" altLang="en-US" sz="2400" b="1" kern="1200" dirty="0">
                <a:solidFill>
                  <a:srgbClr val="3366FF"/>
                </a:solidFill>
                <a:latin typeface="Arial" charset="0"/>
                <a:ea typeface="MS PGothic" charset="-128"/>
                <a:cs typeface="+mn-cs"/>
              </a:rPr>
              <a:t>glucose</a:t>
            </a:r>
            <a:r>
              <a:rPr lang="en-US" altLang="en-US" sz="2400" b="1" kern="1200" dirty="0">
                <a:solidFill>
                  <a:srgbClr val="3333FF"/>
                </a:solidFill>
                <a:latin typeface="Arial" charset="0"/>
                <a:ea typeface="MS PGothic" charset="-128"/>
                <a:cs typeface="+mn-cs"/>
              </a:rPr>
              <a:t> </a:t>
            </a:r>
            <a:r>
              <a:rPr lang="en-US" altLang="en-US" sz="2400" b="1" kern="1200" dirty="0">
                <a:solidFill>
                  <a:prstClr val="black"/>
                </a:solidFill>
                <a:latin typeface="Arial" charset="0"/>
                <a:ea typeface="MS PGothic" charset="-128"/>
                <a:cs typeface="+mn-cs"/>
              </a:rPr>
              <a:t>into </a:t>
            </a:r>
            <a:r>
              <a:rPr lang="en-US" altLang="en-US" sz="2400" b="1" kern="1200" dirty="0">
                <a:solidFill>
                  <a:srgbClr val="3366FF"/>
                </a:solidFill>
                <a:latin typeface="Arial" charset="0"/>
                <a:ea typeface="MS PGothic" charset="-128"/>
                <a:cs typeface="+mn-cs"/>
              </a:rPr>
              <a:t>2 glyceraldehyde 3-phosphate units</a:t>
            </a:r>
            <a:r>
              <a:rPr lang="en-US" altLang="en-US" sz="2400" b="1" kern="1200" dirty="0">
                <a:solidFill>
                  <a:prstClr val="black"/>
                </a:solidFill>
                <a:latin typeface="Arial" charset="0"/>
                <a:ea typeface="MS PGothic" charset="-128"/>
                <a:cs typeface="+mn-cs"/>
              </a:rPr>
              <a: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460457" y="394447"/>
            <a:ext cx="4223086" cy="484745"/>
          </a:xfrm>
        </p:spPr>
        <p:txBody>
          <a:bodyPr/>
          <a:lstStyle/>
          <a:p>
            <a:r>
              <a:rPr lang="en-US" altLang="en-US" sz="3200" b="1" dirty="0">
                <a:solidFill>
                  <a:prstClr val="black"/>
                </a:solidFill>
                <a:ea typeface="MS PGothic" charset="-128"/>
                <a:cs typeface="ＭＳ Ｐゴシック" charset="-128"/>
              </a:rPr>
              <a:t>24.3</a:t>
            </a:r>
            <a:r>
              <a:rPr lang="en-US" altLang="en-US" sz="3200" b="1" dirty="0">
                <a:solidFill>
                  <a:srgbClr val="000000"/>
                </a:solidFill>
                <a:ea typeface="MS PGothic" charset="-128"/>
                <a:cs typeface="ＭＳ Ｐゴシック" charset="-128"/>
              </a:rPr>
              <a:t> Glycolysis (10)</a:t>
            </a:r>
            <a:endParaRPr lang="en-US" dirty="0"/>
          </a:p>
        </p:txBody>
      </p:sp>
      <p:sp>
        <p:nvSpPr>
          <p:cNvPr id="2" name="Content Placeholder 1"/>
          <p:cNvSpPr>
            <a:spLocks noGrp="1"/>
          </p:cNvSpPr>
          <p:nvPr>
            <p:ph idx="1"/>
          </p:nvPr>
        </p:nvSpPr>
        <p:spPr>
          <a:xfrm>
            <a:off x="2249303" y="815789"/>
            <a:ext cx="4645395" cy="379753"/>
          </a:xfrm>
        </p:spPr>
        <p:txBody>
          <a:bodyPr/>
          <a:lstStyle/>
          <a:p>
            <a:pPr marL="457200" lvl="0" indent="-457200">
              <a:buFont typeface="+mj-lt"/>
              <a:buAutoNum type="alphaUcPeriod"/>
            </a:pPr>
            <a:r>
              <a:rPr lang="en-US" altLang="en-US" sz="2800" b="1" dirty="0">
                <a:solidFill>
                  <a:srgbClr val="000000"/>
                </a:solidFill>
                <a:ea typeface="MS PGothic" charset="-128"/>
                <a:cs typeface="ＭＳ Ｐゴシック" charset="-128"/>
              </a:rPr>
              <a:t>The Steps in Glycolysis</a:t>
            </a:r>
            <a:endParaRPr lang="en-US" dirty="0">
              <a:solidFill>
                <a:prstClr val="black"/>
              </a:solidFill>
            </a:endParaRPr>
          </a:p>
        </p:txBody>
      </p:sp>
      <p:sp>
        <p:nvSpPr>
          <p:cNvPr id="4" name="Content Placeholder 3"/>
          <p:cNvSpPr>
            <a:spLocks noGrp="1"/>
          </p:cNvSpPr>
          <p:nvPr>
            <p:ph sz="quarter" idx="14"/>
          </p:nvPr>
        </p:nvSpPr>
        <p:spPr>
          <a:xfrm>
            <a:off x="995083" y="1420906"/>
            <a:ext cx="7467600" cy="1160372"/>
          </a:xfrm>
        </p:spPr>
        <p:txBody>
          <a:bodyPr/>
          <a:lstStyle/>
          <a:p>
            <a:pPr marL="0" lvl="0" indent="0" defTabSz="457200" eaLnBrk="1" hangingPunct="1">
              <a:spcBef>
                <a:spcPct val="0"/>
              </a:spcBef>
              <a:buNone/>
            </a:pPr>
            <a:r>
              <a:rPr lang="en-US" altLang="en-US" sz="2400" b="1" kern="1200" dirty="0">
                <a:solidFill>
                  <a:prstClr val="black"/>
                </a:solidFill>
                <a:latin typeface="Arial" charset="0"/>
                <a:ea typeface="MS PGothic" charset="-128"/>
                <a:cs typeface="+mn-cs"/>
              </a:rPr>
              <a:t>In </a:t>
            </a:r>
            <a:r>
              <a:rPr lang="en-US" altLang="en-US" sz="2400" b="1" kern="1200" dirty="0">
                <a:solidFill>
                  <a:srgbClr val="007802"/>
                </a:solidFill>
                <a:latin typeface="Arial" charset="0"/>
                <a:ea typeface="MS PGothic" charset="-128"/>
                <a:cs typeface="+mn-cs"/>
              </a:rPr>
              <a:t>step </a:t>
            </a:r>
            <a:r>
              <a:rPr lang="en-US" altLang="en-US" sz="2400" b="1" dirty="0">
                <a:solidFill>
                  <a:srgbClr val="007802"/>
                </a:solidFill>
              </a:rPr>
              <a:t>[6] </a:t>
            </a:r>
            <a:r>
              <a:rPr lang="en-US" altLang="en-US" sz="2400" b="1" kern="1200" dirty="0">
                <a:solidFill>
                  <a:prstClr val="black"/>
                </a:solidFill>
                <a:latin typeface="Arial" charset="0"/>
                <a:ea typeface="MS PGothic" charset="-128"/>
                <a:cs typeface="+mn-cs"/>
              </a:rPr>
              <a:t>the aldehyde end of the molecule is </a:t>
            </a:r>
            <a:r>
              <a:rPr lang="en-US" altLang="en-US" sz="2400" b="1" kern="1200" dirty="0">
                <a:solidFill>
                  <a:srgbClr val="3366FF"/>
                </a:solidFill>
                <a:latin typeface="Arial" charset="0"/>
                <a:ea typeface="MS PGothic" charset="-128"/>
                <a:cs typeface="+mn-cs"/>
              </a:rPr>
              <a:t>oxidized and phosphorylated </a:t>
            </a:r>
            <a:r>
              <a:rPr lang="en-US" altLang="en-US" sz="2400" b="1" kern="1200" dirty="0">
                <a:solidFill>
                  <a:prstClr val="black"/>
                </a:solidFill>
                <a:latin typeface="Arial" charset="0"/>
                <a:ea typeface="MS PGothic" charset="-128"/>
                <a:cs typeface="+mn-cs"/>
              </a:rPr>
              <a:t>by a </a:t>
            </a:r>
            <a:r>
              <a:rPr lang="en-US" altLang="en-US" sz="2400" b="1" kern="1200" dirty="0">
                <a:solidFill>
                  <a:srgbClr val="3366FF"/>
                </a:solidFill>
                <a:latin typeface="Arial" charset="0"/>
                <a:ea typeface="MS PGothic" charset="-128"/>
                <a:cs typeface="+mn-cs"/>
              </a:rPr>
              <a:t>dehydrogenase </a:t>
            </a:r>
            <a:r>
              <a:rPr lang="en-US" altLang="en-US" sz="2400" b="1" kern="1200" dirty="0">
                <a:solidFill>
                  <a:prstClr val="black"/>
                </a:solidFill>
                <a:latin typeface="Arial" charset="0"/>
                <a:ea typeface="MS PGothic" charset="-128"/>
                <a:cs typeface="+mn-cs"/>
              </a:rPr>
              <a:t>enzyme and </a:t>
            </a:r>
          </a:p>
        </p:txBody>
      </p:sp>
      <p:graphicFrame>
        <p:nvGraphicFramePr>
          <p:cNvPr id="3" name="Object 2">
            <a:extLst>
              <a:ext uri="{FF2B5EF4-FFF2-40B4-BE49-F238E27FC236}">
                <a16:creationId xmlns:a16="http://schemas.microsoft.com/office/drawing/2014/main" id="{A4FF2DCE-0EE8-448C-A622-6AAD40CC6F46}"/>
              </a:ext>
            </a:extLst>
          </p:cNvPr>
          <p:cNvGraphicFramePr>
            <a:graphicFrameLocks noChangeAspect="1"/>
          </p:cNvGraphicFramePr>
          <p:nvPr>
            <p:extLst>
              <p:ext uri="{D42A27DB-BD31-4B8C-83A1-F6EECF244321}">
                <p14:modId xmlns:p14="http://schemas.microsoft.com/office/powerpoint/2010/main" val="1993971524"/>
              </p:ext>
            </p:extLst>
          </p:nvPr>
        </p:nvGraphicFramePr>
        <p:xfrm>
          <a:off x="2907375" y="2187575"/>
          <a:ext cx="927100" cy="393700"/>
        </p:xfrm>
        <a:graphic>
          <a:graphicData uri="http://schemas.openxmlformats.org/presentationml/2006/ole">
            <mc:AlternateContent xmlns:mc="http://schemas.openxmlformats.org/markup-compatibility/2006">
              <mc:Choice xmlns:v="urn:schemas-microsoft-com:vml" Requires="v">
                <p:oleObj spid="_x0000_s2350" name="Equation" r:id="rId4" imgW="927000" imgH="393480" progId="Equation.DSMT4">
                  <p:embed/>
                </p:oleObj>
              </mc:Choice>
              <mc:Fallback>
                <p:oleObj name="Equation" r:id="rId4" imgW="927000" imgH="393480" progId="Equation.DSMT4">
                  <p:embed/>
                  <p:pic>
                    <p:nvPicPr>
                      <p:cNvPr id="0" name=""/>
                      <p:cNvPicPr/>
                      <p:nvPr/>
                    </p:nvPicPr>
                    <p:blipFill>
                      <a:blip r:embed="rId5"/>
                      <a:stretch>
                        <a:fillRect/>
                      </a:stretch>
                    </p:blipFill>
                    <p:spPr>
                      <a:xfrm>
                        <a:off x="2907375" y="2187575"/>
                        <a:ext cx="927100" cy="393700"/>
                      </a:xfrm>
                      <a:prstGeom prst="rect">
                        <a:avLst/>
                      </a:prstGeom>
                    </p:spPr>
                  </p:pic>
                </p:oleObj>
              </mc:Fallback>
            </mc:AlternateContent>
          </a:graphicData>
        </a:graphic>
      </p:graphicFrame>
      <p:sp>
        <p:nvSpPr>
          <p:cNvPr id="7" name="Text Placeholder 14">
            <a:extLst>
              <a:ext uri="{FF2B5EF4-FFF2-40B4-BE49-F238E27FC236}">
                <a16:creationId xmlns:a16="http://schemas.microsoft.com/office/drawing/2014/main" id="{EC836079-DC12-41D8-9699-80BABC02BD1C}"/>
              </a:ext>
            </a:extLst>
          </p:cNvPr>
          <p:cNvSpPr>
            <a:spLocks noGrp="1"/>
          </p:cNvSpPr>
          <p:nvPr>
            <p:ph type="body" sz="quarter" idx="19"/>
          </p:nvPr>
        </p:nvSpPr>
        <p:spPr>
          <a:xfrm>
            <a:off x="3774589" y="2154898"/>
            <a:ext cx="2819400" cy="574736"/>
          </a:xfrm>
        </p:spPr>
        <p:txBody>
          <a:bodyPr/>
          <a:lstStyle/>
          <a:p>
            <a:pPr marL="0" lvl="0" indent="0">
              <a:buNone/>
            </a:pPr>
            <a:r>
              <a:rPr lang="en-US" altLang="en-US" sz="2400" b="1" kern="1200" dirty="0">
                <a:solidFill>
                  <a:prstClr val="black"/>
                </a:solidFill>
                <a:latin typeface="Arial" charset="0"/>
                <a:ea typeface="MS PGothic" charset="-128"/>
                <a:cs typeface="+mn-cs"/>
              </a:rPr>
              <a:t>this produces</a:t>
            </a:r>
            <a:endParaRPr lang="en-GB" dirty="0"/>
          </a:p>
        </p:txBody>
      </p:sp>
      <p:sp>
        <p:nvSpPr>
          <p:cNvPr id="8" name="Text Placeholder 16">
            <a:extLst>
              <a:ext uri="{FF2B5EF4-FFF2-40B4-BE49-F238E27FC236}">
                <a16:creationId xmlns:a16="http://schemas.microsoft.com/office/drawing/2014/main" id="{B5E6462E-6009-4D1F-B326-1E1A1EB93BB5}"/>
              </a:ext>
            </a:extLst>
          </p:cNvPr>
          <p:cNvSpPr>
            <a:spLocks noGrp="1"/>
          </p:cNvSpPr>
          <p:nvPr>
            <p:ph type="body" sz="quarter" idx="20"/>
          </p:nvPr>
        </p:nvSpPr>
        <p:spPr>
          <a:xfrm>
            <a:off x="995083" y="2520083"/>
            <a:ext cx="6096000" cy="489837"/>
          </a:xfrm>
        </p:spPr>
        <p:txBody>
          <a:bodyPr/>
          <a:lstStyle/>
          <a:p>
            <a:pPr marL="0" lvl="0" indent="0">
              <a:buNone/>
            </a:pPr>
            <a:r>
              <a:rPr lang="en-US" altLang="en-US" sz="2400" b="1" kern="1200" dirty="0">
                <a:solidFill>
                  <a:prstClr val="black"/>
                </a:solidFill>
                <a:latin typeface="Arial" charset="0"/>
                <a:ea typeface="MS PGothic" charset="-128"/>
                <a:cs typeface="+mn-cs"/>
              </a:rPr>
              <a:t>1,3-bisphosphoglycerate and </a:t>
            </a:r>
            <a:r>
              <a:rPr lang="en-US" altLang="en-US" sz="2400" b="1" kern="1200" dirty="0">
                <a:solidFill>
                  <a:srgbClr val="3366FF"/>
                </a:solidFill>
                <a:latin typeface="Arial" charset="0"/>
                <a:ea typeface="MS PGothic" charset="-128"/>
                <a:cs typeface="+mn-cs"/>
              </a:rPr>
              <a:t>NADH</a:t>
            </a:r>
            <a:r>
              <a:rPr lang="en-US" altLang="en-US" sz="2400" b="1" kern="1200" dirty="0">
                <a:solidFill>
                  <a:prstClr val="black"/>
                </a:solidFill>
                <a:latin typeface="Arial" charset="0"/>
                <a:ea typeface="MS PGothic" charset="-128"/>
                <a:cs typeface="+mn-cs"/>
              </a:rPr>
              <a:t>.</a:t>
            </a:r>
            <a:endParaRPr lang="en-GB" dirty="0"/>
          </a:p>
        </p:txBody>
      </p:sp>
      <p:pic>
        <p:nvPicPr>
          <p:cNvPr id="46084" name="Picture 7" descr="In step [6], oxidation of the CHO group of glyceraldehyde 3-phosphate and phosphorylation with HPO42– form 1,3-bisphosphoglycerate. In this process, the oxidizing agent NAD+ is reduced to NADH. "/>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3048000"/>
            <a:ext cx="8083550" cy="309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460457" y="389965"/>
            <a:ext cx="4223086" cy="484745"/>
          </a:xfrm>
        </p:spPr>
        <p:txBody>
          <a:bodyPr/>
          <a:lstStyle/>
          <a:p>
            <a:r>
              <a:rPr lang="en-US" altLang="en-US" sz="3200" b="1" dirty="0">
                <a:solidFill>
                  <a:prstClr val="black"/>
                </a:solidFill>
                <a:ea typeface="MS PGothic" charset="-128"/>
                <a:cs typeface="ＭＳ Ｐゴシック" charset="-128"/>
              </a:rPr>
              <a:t>24.3</a:t>
            </a:r>
            <a:r>
              <a:rPr lang="en-US" altLang="en-US" sz="3200" b="1" dirty="0">
                <a:solidFill>
                  <a:srgbClr val="000000"/>
                </a:solidFill>
                <a:ea typeface="MS PGothic" charset="-128"/>
                <a:cs typeface="ＭＳ Ｐゴシック" charset="-128"/>
              </a:rPr>
              <a:t>	Glycolysis (11)</a:t>
            </a:r>
            <a:endParaRPr lang="en-US" dirty="0"/>
          </a:p>
        </p:txBody>
      </p:sp>
      <p:sp>
        <p:nvSpPr>
          <p:cNvPr id="4" name="Content Placeholder 3"/>
          <p:cNvSpPr>
            <a:spLocks noGrp="1"/>
          </p:cNvSpPr>
          <p:nvPr>
            <p:ph sz="quarter" idx="14"/>
          </p:nvPr>
        </p:nvSpPr>
        <p:spPr>
          <a:xfrm>
            <a:off x="2250141" y="809413"/>
            <a:ext cx="4851241" cy="499433"/>
          </a:xfrm>
        </p:spPr>
        <p:txBody>
          <a:bodyPr/>
          <a:lstStyle/>
          <a:p>
            <a:pPr marL="457200" lvl="0" indent="-457200">
              <a:buFont typeface="+mj-lt"/>
              <a:buAutoNum type="alphaUcPeriod"/>
            </a:pPr>
            <a:r>
              <a:rPr lang="en-US" altLang="en-US" sz="2800" b="1" dirty="0">
                <a:solidFill>
                  <a:srgbClr val="000000"/>
                </a:solidFill>
                <a:ea typeface="MS PGothic" charset="-128"/>
                <a:cs typeface="ＭＳ Ｐゴシック" charset="-128"/>
              </a:rPr>
              <a:t>The Steps in Glycolysis</a:t>
            </a:r>
            <a:endParaRPr lang="en-US" dirty="0">
              <a:solidFill>
                <a:prstClr val="black"/>
              </a:solidFill>
            </a:endParaRPr>
          </a:p>
        </p:txBody>
      </p:sp>
      <p:sp>
        <p:nvSpPr>
          <p:cNvPr id="2" name="Content Placeholder 1"/>
          <p:cNvSpPr>
            <a:spLocks noGrp="1"/>
          </p:cNvSpPr>
          <p:nvPr>
            <p:ph idx="1"/>
          </p:nvPr>
        </p:nvSpPr>
        <p:spPr>
          <a:xfrm>
            <a:off x="999565" y="1417673"/>
            <a:ext cx="7687235" cy="1083480"/>
          </a:xfrm>
        </p:spPr>
        <p:txBody>
          <a:bodyPr/>
          <a:lstStyle/>
          <a:p>
            <a:pPr marL="0" lvl="0" indent="0" defTabSz="457200" eaLnBrk="1" hangingPunct="1">
              <a:spcBef>
                <a:spcPct val="0"/>
              </a:spcBef>
              <a:buNone/>
            </a:pPr>
            <a:r>
              <a:rPr lang="en-US" altLang="en-US" sz="2400" b="1" kern="1200" dirty="0">
                <a:solidFill>
                  <a:prstClr val="black"/>
                </a:solidFill>
                <a:latin typeface="Arial" charset="0"/>
                <a:ea typeface="MS PGothic" charset="-128"/>
                <a:cs typeface="+mn-cs"/>
              </a:rPr>
              <a:t>In </a:t>
            </a:r>
            <a:r>
              <a:rPr lang="en-US" altLang="en-US" sz="2400" b="1" kern="1200" dirty="0">
                <a:solidFill>
                  <a:srgbClr val="007802"/>
                </a:solidFill>
                <a:latin typeface="Arial" charset="0"/>
                <a:ea typeface="MS PGothic" charset="-128"/>
                <a:cs typeface="+mn-cs"/>
              </a:rPr>
              <a:t>step </a:t>
            </a:r>
            <a:r>
              <a:rPr lang="en-US" altLang="en-US" sz="2400" b="1" dirty="0">
                <a:solidFill>
                  <a:srgbClr val="007802"/>
                </a:solidFill>
              </a:rPr>
              <a:t>[7]</a:t>
            </a:r>
            <a:r>
              <a:rPr lang="en-US" altLang="en-US" sz="2400" b="1" kern="1200" dirty="0">
                <a:solidFill>
                  <a:prstClr val="black"/>
                </a:solidFill>
                <a:latin typeface="Arial" charset="0"/>
                <a:ea typeface="MS PGothic" charset="-128"/>
                <a:cs typeface="+mn-cs"/>
              </a:rPr>
              <a:t>, the </a:t>
            </a:r>
            <a:r>
              <a:rPr lang="en-US" altLang="en-US" sz="2400" b="1" kern="1200" dirty="0">
                <a:solidFill>
                  <a:srgbClr val="3366FF"/>
                </a:solidFill>
                <a:latin typeface="Arial" charset="0"/>
                <a:ea typeface="MS PGothic" charset="-128"/>
                <a:cs typeface="+mn-cs"/>
              </a:rPr>
              <a:t>phosphate group is transferred</a:t>
            </a:r>
            <a:r>
              <a:rPr lang="en-US" altLang="en-US" sz="2400" b="1" kern="1200" dirty="0">
                <a:solidFill>
                  <a:srgbClr val="00C302"/>
                </a:solidFill>
                <a:latin typeface="Arial" charset="0"/>
                <a:ea typeface="MS PGothic" charset="-128"/>
                <a:cs typeface="+mn-cs"/>
              </a:rPr>
              <a:t> </a:t>
            </a:r>
            <a:r>
              <a:rPr lang="en-US" altLang="en-US" sz="2400" b="1" kern="1200" dirty="0">
                <a:solidFill>
                  <a:srgbClr val="000000"/>
                </a:solidFill>
                <a:latin typeface="Arial" charset="0"/>
                <a:ea typeface="MS PGothic" charset="-128"/>
                <a:cs typeface="+mn-cs"/>
              </a:rPr>
              <a:t>onto an ADP with a </a:t>
            </a:r>
            <a:r>
              <a:rPr lang="en-US" altLang="en-US" sz="2400" b="1" kern="1200" dirty="0">
                <a:solidFill>
                  <a:srgbClr val="3366FF"/>
                </a:solidFill>
                <a:latin typeface="Arial" charset="0"/>
                <a:ea typeface="MS PGothic" charset="-128"/>
                <a:cs typeface="+mn-cs"/>
              </a:rPr>
              <a:t>kinase</a:t>
            </a:r>
            <a:r>
              <a:rPr lang="en-US" altLang="en-US" sz="2400" b="1" kern="1200" dirty="0">
                <a:solidFill>
                  <a:srgbClr val="3333FF"/>
                </a:solidFill>
                <a:latin typeface="Arial" charset="0"/>
                <a:ea typeface="MS PGothic" charset="-128"/>
                <a:cs typeface="+mn-cs"/>
              </a:rPr>
              <a:t> </a:t>
            </a:r>
            <a:r>
              <a:rPr lang="en-US" altLang="en-US" sz="2400" b="1" kern="1200" dirty="0">
                <a:solidFill>
                  <a:srgbClr val="000000"/>
                </a:solidFill>
                <a:latin typeface="Arial" charset="0"/>
                <a:ea typeface="MS PGothic" charset="-128"/>
                <a:cs typeface="+mn-cs"/>
              </a:rPr>
              <a:t>enzyme, forming</a:t>
            </a:r>
            <a:br>
              <a:rPr lang="en-US" altLang="en-US" sz="2400" b="1" kern="1200" dirty="0">
                <a:solidFill>
                  <a:srgbClr val="000000"/>
                </a:solidFill>
                <a:latin typeface="Arial" charset="0"/>
                <a:ea typeface="MS PGothic" charset="-128"/>
                <a:cs typeface="+mn-cs"/>
              </a:rPr>
            </a:br>
            <a:r>
              <a:rPr lang="en-US" altLang="en-US" sz="2400" b="1" kern="1200" dirty="0">
                <a:solidFill>
                  <a:srgbClr val="000000"/>
                </a:solidFill>
                <a:latin typeface="Arial" charset="0"/>
                <a:ea typeface="MS PGothic" charset="-128"/>
                <a:cs typeface="+mn-cs"/>
              </a:rPr>
              <a:t>3-phosphoglycerate and </a:t>
            </a:r>
            <a:r>
              <a:rPr lang="en-US" altLang="en-US" sz="2400" b="1" kern="1200" dirty="0">
                <a:solidFill>
                  <a:srgbClr val="3366FF"/>
                </a:solidFill>
                <a:latin typeface="Arial" charset="0"/>
                <a:ea typeface="MS PGothic" charset="-128"/>
                <a:cs typeface="+mn-cs"/>
              </a:rPr>
              <a:t>ATP</a:t>
            </a:r>
            <a:r>
              <a:rPr lang="en-US" altLang="en-US" sz="2400" b="1" kern="1200" dirty="0">
                <a:solidFill>
                  <a:srgbClr val="3333FF"/>
                </a:solidFill>
                <a:latin typeface="Arial" charset="0"/>
                <a:ea typeface="MS PGothic" charset="-128"/>
                <a:cs typeface="+mn-cs"/>
              </a:rPr>
              <a:t>.</a:t>
            </a:r>
            <a:endParaRPr lang="en-US" altLang="en-US" sz="2400" b="1" kern="1200" dirty="0">
              <a:solidFill>
                <a:prstClr val="black"/>
              </a:solidFill>
              <a:latin typeface="Arial" charset="0"/>
              <a:ea typeface="MS PGothic" charset="-128"/>
              <a:cs typeface="+mn-cs"/>
            </a:endParaRPr>
          </a:p>
        </p:txBody>
      </p:sp>
      <p:pic>
        <p:nvPicPr>
          <p:cNvPr id="48132" name="Picture 7" descr="In step 7,the transfer of a phosphate group from 1,3-bisphosphoglycerate to ADP forms 3-phosphoglycerate and generates ATP.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743200"/>
            <a:ext cx="7315200" cy="369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460457" y="430679"/>
            <a:ext cx="4223086" cy="400615"/>
          </a:xfrm>
        </p:spPr>
        <p:txBody>
          <a:bodyPr/>
          <a:lstStyle/>
          <a:p>
            <a:r>
              <a:rPr lang="en-US" altLang="en-US" sz="3200" b="1" dirty="0">
                <a:solidFill>
                  <a:prstClr val="black"/>
                </a:solidFill>
                <a:ea typeface="MS PGothic" charset="-128"/>
                <a:cs typeface="ＭＳ Ｐゴシック" charset="-128"/>
              </a:rPr>
              <a:t>24.3	Glycolysis (12)</a:t>
            </a:r>
            <a:endParaRPr lang="en-US" dirty="0"/>
          </a:p>
        </p:txBody>
      </p:sp>
      <p:sp>
        <p:nvSpPr>
          <p:cNvPr id="3" name="Content Placeholder 2"/>
          <p:cNvSpPr>
            <a:spLocks noGrp="1"/>
          </p:cNvSpPr>
          <p:nvPr>
            <p:ph sz="quarter" idx="13"/>
          </p:nvPr>
        </p:nvSpPr>
        <p:spPr>
          <a:xfrm>
            <a:off x="2257226" y="811306"/>
            <a:ext cx="5022114" cy="421383"/>
          </a:xfrm>
        </p:spPr>
        <p:txBody>
          <a:bodyPr/>
          <a:lstStyle/>
          <a:p>
            <a:pPr marL="457200" lvl="0" indent="-457200">
              <a:buFont typeface="+mj-lt"/>
              <a:buAutoNum type="alphaUcPeriod"/>
            </a:pPr>
            <a:r>
              <a:rPr lang="en-US" altLang="en-US" sz="2800" b="1" dirty="0">
                <a:solidFill>
                  <a:srgbClr val="000000"/>
                </a:solidFill>
                <a:ea typeface="MS PGothic" charset="-128"/>
                <a:cs typeface="ＭＳ Ｐゴシック" charset="-128"/>
              </a:rPr>
              <a:t>The Steps in Glycolysis</a:t>
            </a:r>
            <a:endParaRPr lang="en-US" dirty="0">
              <a:solidFill>
                <a:prstClr val="black"/>
              </a:solidFill>
            </a:endParaRPr>
          </a:p>
        </p:txBody>
      </p:sp>
      <p:sp>
        <p:nvSpPr>
          <p:cNvPr id="2" name="Content Placeholder 1"/>
          <p:cNvSpPr>
            <a:spLocks noGrp="1"/>
          </p:cNvSpPr>
          <p:nvPr>
            <p:ph idx="1"/>
          </p:nvPr>
        </p:nvSpPr>
        <p:spPr>
          <a:xfrm>
            <a:off x="990192" y="1416424"/>
            <a:ext cx="7481455" cy="740032"/>
          </a:xfrm>
        </p:spPr>
        <p:txBody>
          <a:bodyPr/>
          <a:lstStyle/>
          <a:p>
            <a:pPr marL="0" lvl="0" indent="0" defTabSz="457200" eaLnBrk="1" hangingPunct="1">
              <a:spcBef>
                <a:spcPct val="0"/>
              </a:spcBef>
              <a:buNone/>
            </a:pPr>
            <a:r>
              <a:rPr lang="en-US" altLang="en-US" sz="2400" b="1" kern="1200" dirty="0">
                <a:solidFill>
                  <a:prstClr val="black"/>
                </a:solidFill>
                <a:latin typeface="Arial" charset="0"/>
                <a:ea typeface="MS PGothic" charset="-128"/>
                <a:cs typeface="+mn-cs"/>
              </a:rPr>
              <a:t>In </a:t>
            </a:r>
            <a:r>
              <a:rPr lang="en-US" altLang="en-US" sz="2400" b="1" kern="1200" dirty="0">
                <a:solidFill>
                  <a:srgbClr val="007802"/>
                </a:solidFill>
                <a:latin typeface="Arial" charset="0"/>
                <a:ea typeface="MS PGothic" charset="-128"/>
                <a:cs typeface="+mn-cs"/>
              </a:rPr>
              <a:t>step </a:t>
            </a:r>
            <a:r>
              <a:rPr lang="en-US" altLang="en-US" sz="2400" b="1" dirty="0">
                <a:solidFill>
                  <a:srgbClr val="007802"/>
                </a:solidFill>
              </a:rPr>
              <a:t>[8]</a:t>
            </a:r>
            <a:r>
              <a:rPr lang="en-US" altLang="en-US" sz="2400" b="1" kern="1200" dirty="0">
                <a:solidFill>
                  <a:prstClr val="black"/>
                </a:solidFill>
                <a:latin typeface="Arial" charset="0"/>
                <a:ea typeface="MS PGothic" charset="-128"/>
                <a:cs typeface="+mn-cs"/>
              </a:rPr>
              <a:t>, the phosphate group is </a:t>
            </a:r>
            <a:r>
              <a:rPr lang="en-US" altLang="en-US" sz="2400" b="1" kern="1200" dirty="0">
                <a:solidFill>
                  <a:srgbClr val="3366FF"/>
                </a:solidFill>
                <a:latin typeface="Arial" charset="0"/>
                <a:ea typeface="MS PGothic" charset="-128"/>
                <a:cs typeface="+mn-cs"/>
              </a:rPr>
              <a:t>isomerized</a:t>
            </a:r>
            <a:r>
              <a:rPr lang="en-US" altLang="en-US" sz="2400" b="1" kern="1200" dirty="0">
                <a:solidFill>
                  <a:srgbClr val="3333FF"/>
                </a:solidFill>
                <a:latin typeface="Arial" charset="0"/>
                <a:ea typeface="MS PGothic" charset="-128"/>
                <a:cs typeface="+mn-cs"/>
              </a:rPr>
              <a:t> </a:t>
            </a:r>
            <a:r>
              <a:rPr lang="en-US" altLang="en-US" sz="2400" b="1" kern="1200" dirty="0">
                <a:solidFill>
                  <a:prstClr val="black"/>
                </a:solidFill>
                <a:latin typeface="Arial" charset="0"/>
                <a:ea typeface="MS PGothic" charset="-128"/>
                <a:cs typeface="+mn-cs"/>
              </a:rPr>
              <a:t>to a new position in 2-phosphoglycerate.</a:t>
            </a:r>
          </a:p>
        </p:txBody>
      </p:sp>
      <p:pic>
        <p:nvPicPr>
          <p:cNvPr id="50180" name="Picture 7" descr="Step 8: Isomerization of the phosphate group in 3-phosphoglycerate produces 2-phosphoglycerate. This reaction is catalyzed by phosphoglycerate mutase.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438400"/>
            <a:ext cx="74676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460457" y="439271"/>
            <a:ext cx="4223086" cy="400615"/>
          </a:xfrm>
        </p:spPr>
        <p:txBody>
          <a:bodyPr/>
          <a:lstStyle/>
          <a:p>
            <a:r>
              <a:rPr lang="en-US" altLang="en-US" sz="3200" b="1" dirty="0">
                <a:solidFill>
                  <a:prstClr val="black"/>
                </a:solidFill>
                <a:ea typeface="MS PGothic" charset="-128"/>
                <a:cs typeface="ＭＳ Ｐゴシック" charset="-128"/>
              </a:rPr>
              <a:t>24.3	Glycolysis (13)</a:t>
            </a:r>
            <a:endParaRPr lang="en-US" dirty="0"/>
          </a:p>
        </p:txBody>
      </p:sp>
      <p:sp>
        <p:nvSpPr>
          <p:cNvPr id="2" name="Content Placeholder 1"/>
          <p:cNvSpPr>
            <a:spLocks noGrp="1"/>
          </p:cNvSpPr>
          <p:nvPr>
            <p:ph idx="1"/>
          </p:nvPr>
        </p:nvSpPr>
        <p:spPr>
          <a:xfrm>
            <a:off x="2249303" y="820272"/>
            <a:ext cx="4645395" cy="417728"/>
          </a:xfrm>
        </p:spPr>
        <p:txBody>
          <a:bodyPr/>
          <a:lstStyle/>
          <a:p>
            <a:pPr marL="457200" lvl="0" indent="-457200">
              <a:buFont typeface="+mj-lt"/>
              <a:buAutoNum type="alphaUcPeriod"/>
            </a:pPr>
            <a:r>
              <a:rPr lang="en-US" altLang="en-US" sz="2800" b="1" dirty="0">
                <a:solidFill>
                  <a:srgbClr val="000000"/>
                </a:solidFill>
                <a:ea typeface="MS PGothic" charset="-128"/>
                <a:cs typeface="ＭＳ Ｐゴシック" charset="-128"/>
              </a:rPr>
              <a:t>The Steps in Glycolysis</a:t>
            </a:r>
            <a:endParaRPr lang="en-US" dirty="0">
              <a:solidFill>
                <a:prstClr val="black"/>
              </a:solidFill>
            </a:endParaRPr>
          </a:p>
        </p:txBody>
      </p:sp>
      <p:sp>
        <p:nvSpPr>
          <p:cNvPr id="3" name="Content Placeholder 2"/>
          <p:cNvSpPr>
            <a:spLocks noGrp="1"/>
          </p:cNvSpPr>
          <p:nvPr>
            <p:ph sz="quarter" idx="13"/>
          </p:nvPr>
        </p:nvSpPr>
        <p:spPr>
          <a:xfrm>
            <a:off x="995241" y="1529696"/>
            <a:ext cx="8121865" cy="421383"/>
          </a:xfrm>
        </p:spPr>
        <p:txBody>
          <a:bodyPr/>
          <a:lstStyle/>
          <a:p>
            <a:pPr marL="0" lvl="0" indent="0" defTabSz="457200" eaLnBrk="1" hangingPunct="1">
              <a:spcBef>
                <a:spcPct val="0"/>
              </a:spcBef>
              <a:buNone/>
            </a:pPr>
            <a:r>
              <a:rPr lang="en-US" altLang="en-US" sz="2400" b="1" kern="1200" dirty="0">
                <a:solidFill>
                  <a:prstClr val="black"/>
                </a:solidFill>
                <a:latin typeface="Arial" charset="0"/>
                <a:ea typeface="MS PGothic" charset="-128"/>
                <a:cs typeface="+mn-cs"/>
              </a:rPr>
              <a:t>In </a:t>
            </a:r>
            <a:r>
              <a:rPr lang="en-US" altLang="en-US" sz="2400" b="1" kern="1200" dirty="0">
                <a:solidFill>
                  <a:srgbClr val="007802"/>
                </a:solidFill>
                <a:latin typeface="Arial" charset="0"/>
                <a:ea typeface="MS PGothic" charset="-128"/>
                <a:cs typeface="+mn-cs"/>
              </a:rPr>
              <a:t>step [9], </a:t>
            </a:r>
            <a:r>
              <a:rPr lang="en-US" altLang="en-US" sz="2400" b="1" kern="1200" dirty="0">
                <a:solidFill>
                  <a:srgbClr val="3366FF"/>
                </a:solidFill>
                <a:latin typeface="Arial" charset="0"/>
                <a:ea typeface="MS PGothic" charset="-128"/>
                <a:cs typeface="+mn-cs"/>
              </a:rPr>
              <a:t>water is lost </a:t>
            </a:r>
            <a:r>
              <a:rPr lang="en-US" altLang="en-US" sz="2400" b="1" kern="1200" dirty="0">
                <a:solidFill>
                  <a:prstClr val="black"/>
                </a:solidFill>
                <a:latin typeface="Arial" charset="0"/>
                <a:ea typeface="MS PGothic" charset="-128"/>
                <a:cs typeface="+mn-cs"/>
              </a:rPr>
              <a:t>to form phosphoenolpyruvate.</a:t>
            </a:r>
          </a:p>
        </p:txBody>
      </p:sp>
      <p:pic>
        <p:nvPicPr>
          <p:cNvPr id="52228" name="Picture 7" descr="Step 9 is a dehydration reaction where removal of water from 2-phosphoglycerate produces phosphoenolpyruvate. This reaction is catalyzed by the enolase enzy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286000"/>
            <a:ext cx="5638800" cy="411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2460457" y="603766"/>
            <a:ext cx="4223086" cy="484745"/>
          </a:xfrm>
        </p:spPr>
        <p:txBody>
          <a:bodyPr/>
          <a:lstStyle/>
          <a:p>
            <a:pPr eaLnBrk="1" hangingPunct="1"/>
            <a:r>
              <a:rPr lang="en-US" altLang="en-US" sz="3200" b="1" dirty="0">
                <a:ea typeface="MS PGothic" charset="-128"/>
                <a:cs typeface="ＭＳ Ｐゴシック" charset="-128"/>
              </a:rPr>
              <a:t>24.1	Introduction (1)</a:t>
            </a:r>
            <a:endParaRPr lang="en-US" altLang="en-US" sz="3200" dirty="0">
              <a:latin typeface="Calibri" charset="0"/>
              <a:ea typeface="MS PGothic" charset="-128"/>
              <a:cs typeface="ＭＳ Ｐゴシック" charset="-128"/>
            </a:endParaRPr>
          </a:p>
        </p:txBody>
      </p:sp>
      <p:sp>
        <p:nvSpPr>
          <p:cNvPr id="2" name="Content Placeholder 1"/>
          <p:cNvSpPr>
            <a:spLocks noGrp="1"/>
          </p:cNvSpPr>
          <p:nvPr>
            <p:ph idx="1"/>
          </p:nvPr>
        </p:nvSpPr>
        <p:spPr>
          <a:xfrm>
            <a:off x="1066393" y="1519995"/>
            <a:ext cx="7481455" cy="1191828"/>
          </a:xfrm>
        </p:spPr>
        <p:txBody>
          <a:bodyPr/>
          <a:lstStyle/>
          <a:p>
            <a:pPr marL="0" lvl="0" indent="0" defTabSz="457200" eaLnBrk="1" hangingPunct="1">
              <a:spcBef>
                <a:spcPct val="0"/>
              </a:spcBef>
              <a:buNone/>
            </a:pPr>
            <a:r>
              <a:rPr lang="en-US" altLang="en-US" sz="2400" b="1" kern="1200" dirty="0">
                <a:solidFill>
                  <a:prstClr val="black"/>
                </a:solidFill>
                <a:latin typeface="Arial" charset="0"/>
                <a:ea typeface="MS PGothic" charset="-128"/>
                <a:cs typeface="+mn-cs"/>
              </a:rPr>
              <a:t>In the catabolism of </a:t>
            </a:r>
            <a:r>
              <a:rPr lang="en-US" altLang="en-US" sz="2400" b="1" kern="1200" dirty="0">
                <a:solidFill>
                  <a:srgbClr val="3366FF"/>
                </a:solidFill>
                <a:latin typeface="Arial" charset="0"/>
                <a:ea typeface="MS PGothic" charset="-128"/>
                <a:cs typeface="+mn-cs"/>
              </a:rPr>
              <a:t>carbohydrates</a:t>
            </a:r>
            <a:r>
              <a:rPr lang="en-US" altLang="en-US" sz="2400" b="1" kern="1200" dirty="0">
                <a:solidFill>
                  <a:prstClr val="black"/>
                </a:solidFill>
                <a:latin typeface="Arial" charset="0"/>
                <a:ea typeface="MS PGothic" charset="-128"/>
                <a:cs typeface="+mn-cs"/>
              </a:rPr>
              <a:t>, </a:t>
            </a:r>
            <a:r>
              <a:rPr lang="en-US" altLang="en-US" sz="2400" b="1" kern="1200" dirty="0">
                <a:solidFill>
                  <a:srgbClr val="3366FF"/>
                </a:solidFill>
                <a:latin typeface="Arial" charset="0"/>
                <a:ea typeface="MS PGothic" charset="-128"/>
                <a:cs typeface="+mn-cs"/>
              </a:rPr>
              <a:t>glycolysis</a:t>
            </a:r>
            <a:r>
              <a:rPr lang="en-US" altLang="en-US" sz="2400" b="1" kern="1200" dirty="0">
                <a:solidFill>
                  <a:prstClr val="black"/>
                </a:solidFill>
                <a:latin typeface="Arial" charset="0"/>
                <a:ea typeface="MS PGothic" charset="-128"/>
                <a:cs typeface="+mn-cs"/>
              </a:rPr>
              <a:t> converts </a:t>
            </a:r>
            <a:r>
              <a:rPr lang="en-US" altLang="en-US" sz="2400" b="1" kern="1200" dirty="0">
                <a:solidFill>
                  <a:srgbClr val="3366FF"/>
                </a:solidFill>
                <a:latin typeface="Arial" charset="0"/>
                <a:ea typeface="MS PGothic" charset="-128"/>
                <a:cs typeface="+mn-cs"/>
              </a:rPr>
              <a:t>glucose</a:t>
            </a:r>
            <a:r>
              <a:rPr lang="en-US" altLang="en-US" sz="2400" b="1" kern="1200" dirty="0">
                <a:solidFill>
                  <a:srgbClr val="3333FF"/>
                </a:solidFill>
                <a:latin typeface="Arial" charset="0"/>
                <a:ea typeface="MS PGothic" charset="-128"/>
                <a:cs typeface="+mn-cs"/>
              </a:rPr>
              <a:t> </a:t>
            </a:r>
            <a:r>
              <a:rPr lang="en-US" altLang="en-US" sz="2400" b="1" kern="1200" dirty="0">
                <a:solidFill>
                  <a:prstClr val="black"/>
                </a:solidFill>
                <a:latin typeface="Arial" charset="0"/>
                <a:ea typeface="MS PGothic" charset="-128"/>
                <a:cs typeface="+mn-cs"/>
              </a:rPr>
              <a:t>into </a:t>
            </a:r>
            <a:r>
              <a:rPr lang="en-US" altLang="en-US" sz="2400" b="1" kern="1200" dirty="0">
                <a:solidFill>
                  <a:srgbClr val="3366FF"/>
                </a:solidFill>
                <a:latin typeface="Arial" charset="0"/>
                <a:ea typeface="MS PGothic" charset="-128"/>
                <a:cs typeface="+mn-cs"/>
              </a:rPr>
              <a:t>pyruvate</a:t>
            </a:r>
            <a:r>
              <a:rPr lang="en-US" altLang="en-US" sz="2400" b="1" kern="1200" dirty="0">
                <a:solidFill>
                  <a:prstClr val="black"/>
                </a:solidFill>
                <a:latin typeface="Arial" charset="0"/>
                <a:ea typeface="MS PGothic" charset="-128"/>
                <a:cs typeface="+mn-cs"/>
              </a:rPr>
              <a:t>, which is then metabolized into </a:t>
            </a:r>
            <a:r>
              <a:rPr lang="en-US" altLang="en-US" sz="2400" b="1" kern="1200" dirty="0">
                <a:solidFill>
                  <a:srgbClr val="3366FF"/>
                </a:solidFill>
                <a:latin typeface="Arial" charset="0"/>
                <a:ea typeface="MS PGothic" charset="-128"/>
                <a:cs typeface="+mn-cs"/>
              </a:rPr>
              <a:t>acetyl CoA</a:t>
            </a:r>
            <a:r>
              <a:rPr lang="en-US" altLang="en-US" sz="2400" b="1" kern="1200" dirty="0">
                <a:solidFill>
                  <a:prstClr val="black"/>
                </a:solidFill>
                <a:latin typeface="Arial" charset="0"/>
                <a:ea typeface="MS PGothic" charset="-128"/>
                <a:cs typeface="+mn-cs"/>
              </a:rPr>
              <a:t>.</a:t>
            </a:r>
          </a:p>
        </p:txBody>
      </p:sp>
      <p:pic>
        <p:nvPicPr>
          <p:cNvPr id="17412" name="Picture 7" descr="Glycolysis converts glucose to pyruvate, which is then metabolized to form two molecules of acetyl Co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279775"/>
            <a:ext cx="8753475" cy="207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460457" y="369624"/>
            <a:ext cx="4223086" cy="484745"/>
          </a:xfrm>
        </p:spPr>
        <p:txBody>
          <a:bodyPr/>
          <a:lstStyle/>
          <a:p>
            <a:r>
              <a:rPr lang="en-US" altLang="en-US" sz="3200" b="1" dirty="0">
                <a:solidFill>
                  <a:prstClr val="black"/>
                </a:solidFill>
                <a:ea typeface="MS PGothic" charset="-128"/>
                <a:cs typeface="ＭＳ Ｐゴシック" charset="-128"/>
              </a:rPr>
              <a:t>24.3</a:t>
            </a:r>
            <a:r>
              <a:rPr lang="en-US" altLang="en-US" sz="3200" b="1" dirty="0">
                <a:solidFill>
                  <a:srgbClr val="000000"/>
                </a:solidFill>
                <a:ea typeface="MS PGothic" charset="-128"/>
                <a:cs typeface="ＭＳ Ｐゴシック" charset="-128"/>
              </a:rPr>
              <a:t>	Glycolysis (14)</a:t>
            </a:r>
            <a:endParaRPr lang="en-US" dirty="0"/>
          </a:p>
        </p:txBody>
      </p:sp>
      <p:sp>
        <p:nvSpPr>
          <p:cNvPr id="3" name="Content Placeholder 2"/>
          <p:cNvSpPr>
            <a:spLocks noGrp="1"/>
          </p:cNvSpPr>
          <p:nvPr>
            <p:ph sz="quarter" idx="13"/>
          </p:nvPr>
        </p:nvSpPr>
        <p:spPr>
          <a:xfrm>
            <a:off x="2263515" y="827385"/>
            <a:ext cx="5022114" cy="421383"/>
          </a:xfrm>
        </p:spPr>
        <p:txBody>
          <a:bodyPr/>
          <a:lstStyle/>
          <a:p>
            <a:pPr marL="463550" lvl="0" indent="-463550">
              <a:buFont typeface="+mj-lt"/>
              <a:buAutoNum type="alphaUcPeriod"/>
            </a:pPr>
            <a:r>
              <a:rPr lang="en-US" altLang="en-US" sz="2800" b="1" dirty="0">
                <a:solidFill>
                  <a:srgbClr val="000000"/>
                </a:solidFill>
                <a:ea typeface="MS PGothic" charset="-128"/>
                <a:cs typeface="ＭＳ Ｐゴシック" charset="-128"/>
              </a:rPr>
              <a:t>The Steps in Glycolysis</a:t>
            </a:r>
            <a:endParaRPr lang="en-US" dirty="0">
              <a:solidFill>
                <a:prstClr val="black"/>
              </a:solidFill>
            </a:endParaRPr>
          </a:p>
        </p:txBody>
      </p:sp>
      <p:sp>
        <p:nvSpPr>
          <p:cNvPr id="2" name="Content Placeholder 1"/>
          <p:cNvSpPr>
            <a:spLocks noGrp="1"/>
          </p:cNvSpPr>
          <p:nvPr>
            <p:ph idx="1"/>
          </p:nvPr>
        </p:nvSpPr>
        <p:spPr>
          <a:xfrm>
            <a:off x="989462" y="1409131"/>
            <a:ext cx="7697338" cy="838200"/>
          </a:xfrm>
        </p:spPr>
        <p:txBody>
          <a:bodyPr/>
          <a:lstStyle/>
          <a:p>
            <a:pPr marL="0" lvl="0" indent="0" defTabSz="457200" eaLnBrk="1" hangingPunct="1">
              <a:spcBef>
                <a:spcPct val="0"/>
              </a:spcBef>
              <a:buNone/>
            </a:pPr>
            <a:r>
              <a:rPr lang="en-US" altLang="en-US" sz="2400" b="1" kern="1200" dirty="0">
                <a:solidFill>
                  <a:prstClr val="black"/>
                </a:solidFill>
                <a:latin typeface="Arial" charset="0"/>
                <a:ea typeface="MS PGothic" charset="-128"/>
                <a:cs typeface="+mn-cs"/>
              </a:rPr>
              <a:t>In </a:t>
            </a:r>
            <a:r>
              <a:rPr lang="en-US" altLang="en-US" sz="2400" b="1" kern="1200" dirty="0">
                <a:solidFill>
                  <a:srgbClr val="007802"/>
                </a:solidFill>
                <a:latin typeface="Arial" charset="0"/>
                <a:ea typeface="MS PGothic" charset="-128"/>
                <a:cs typeface="+mn-cs"/>
              </a:rPr>
              <a:t>step [10], </a:t>
            </a:r>
            <a:r>
              <a:rPr lang="en-US" altLang="en-US" sz="2400" b="1" kern="1200" dirty="0">
                <a:solidFill>
                  <a:prstClr val="black"/>
                </a:solidFill>
                <a:latin typeface="Arial" charset="0"/>
                <a:ea typeface="MS PGothic" charset="-128"/>
                <a:cs typeface="+mn-cs"/>
              </a:rPr>
              <a:t>the</a:t>
            </a:r>
            <a:r>
              <a:rPr lang="en-US" altLang="en-US" sz="2400" b="1" kern="1200" dirty="0">
                <a:solidFill>
                  <a:srgbClr val="3333FF"/>
                </a:solidFill>
                <a:latin typeface="Arial" charset="0"/>
                <a:ea typeface="MS PGothic" charset="-128"/>
                <a:cs typeface="+mn-cs"/>
              </a:rPr>
              <a:t> </a:t>
            </a:r>
            <a:r>
              <a:rPr lang="en-US" altLang="en-US" sz="2400" b="1" kern="1200" dirty="0">
                <a:solidFill>
                  <a:srgbClr val="3366FF"/>
                </a:solidFill>
                <a:latin typeface="Arial" charset="0"/>
                <a:ea typeface="MS PGothic" charset="-128"/>
                <a:cs typeface="+mn-cs"/>
              </a:rPr>
              <a:t>phosphate is transferred </a:t>
            </a:r>
            <a:r>
              <a:rPr lang="en-US" altLang="en-US" sz="2400" b="1" kern="1200" dirty="0">
                <a:solidFill>
                  <a:prstClr val="black"/>
                </a:solidFill>
                <a:latin typeface="Arial" charset="0"/>
                <a:ea typeface="MS PGothic" charset="-128"/>
                <a:cs typeface="+mn-cs"/>
              </a:rPr>
              <a:t>to an ADP, yielding </a:t>
            </a:r>
            <a:r>
              <a:rPr lang="en-US" altLang="en-US" sz="2400" b="1" kern="1200" dirty="0">
                <a:solidFill>
                  <a:srgbClr val="3366FF"/>
                </a:solidFill>
                <a:latin typeface="Arial" charset="0"/>
                <a:ea typeface="MS PGothic" charset="-128"/>
                <a:cs typeface="+mn-cs"/>
              </a:rPr>
              <a:t>pyruvate</a:t>
            </a:r>
            <a:r>
              <a:rPr lang="en-US" altLang="en-US" sz="2400" b="1" kern="1200" dirty="0">
                <a:solidFill>
                  <a:srgbClr val="3333FF"/>
                </a:solidFill>
                <a:latin typeface="Arial" charset="0"/>
                <a:ea typeface="MS PGothic" charset="-128"/>
                <a:cs typeface="+mn-cs"/>
              </a:rPr>
              <a:t> </a:t>
            </a:r>
            <a:r>
              <a:rPr lang="en-US" altLang="en-US" sz="2400" b="1" kern="1200" dirty="0">
                <a:solidFill>
                  <a:prstClr val="black"/>
                </a:solidFill>
                <a:latin typeface="Arial" charset="0"/>
                <a:ea typeface="MS PGothic" charset="-128"/>
                <a:cs typeface="+mn-cs"/>
              </a:rPr>
              <a:t>and </a:t>
            </a:r>
            <a:r>
              <a:rPr lang="en-US" altLang="en-US" sz="2400" b="1" kern="1200" dirty="0">
                <a:solidFill>
                  <a:srgbClr val="3366FF"/>
                </a:solidFill>
                <a:latin typeface="Arial" charset="0"/>
                <a:ea typeface="MS PGothic" charset="-128"/>
                <a:cs typeface="+mn-cs"/>
              </a:rPr>
              <a:t>ATP</a:t>
            </a:r>
            <a:r>
              <a:rPr lang="en-US" altLang="en-US" sz="2400" b="1" kern="1200" dirty="0">
                <a:solidFill>
                  <a:srgbClr val="3333FF"/>
                </a:solidFill>
                <a:latin typeface="Arial" charset="0"/>
                <a:ea typeface="MS PGothic" charset="-128"/>
                <a:cs typeface="+mn-cs"/>
              </a:rPr>
              <a:t> </a:t>
            </a:r>
            <a:r>
              <a:rPr lang="en-US" altLang="en-US" sz="2400" b="1" kern="1200" dirty="0">
                <a:solidFill>
                  <a:prstClr val="black"/>
                </a:solidFill>
                <a:latin typeface="Arial" charset="0"/>
                <a:ea typeface="MS PGothic" charset="-128"/>
                <a:cs typeface="+mn-cs"/>
              </a:rPr>
              <a:t>with a </a:t>
            </a:r>
            <a:r>
              <a:rPr lang="en-US" altLang="en-US" sz="2400" b="1" kern="1200" dirty="0">
                <a:solidFill>
                  <a:srgbClr val="3366FF"/>
                </a:solidFill>
                <a:latin typeface="Arial" charset="0"/>
                <a:ea typeface="MS PGothic" charset="-128"/>
                <a:cs typeface="+mn-cs"/>
              </a:rPr>
              <a:t>kinase</a:t>
            </a:r>
            <a:r>
              <a:rPr lang="en-US" altLang="en-US" sz="2400" b="1" kern="1200" dirty="0">
                <a:solidFill>
                  <a:srgbClr val="3333FF"/>
                </a:solidFill>
                <a:latin typeface="Arial" charset="0"/>
                <a:ea typeface="MS PGothic" charset="-128"/>
                <a:cs typeface="+mn-cs"/>
              </a:rPr>
              <a:t> </a:t>
            </a:r>
            <a:r>
              <a:rPr lang="en-US" altLang="en-US" sz="2400" b="1" kern="1200" dirty="0">
                <a:solidFill>
                  <a:prstClr val="black"/>
                </a:solidFill>
                <a:latin typeface="Arial" charset="0"/>
                <a:ea typeface="MS PGothic" charset="-128"/>
                <a:cs typeface="+mn-cs"/>
              </a:rPr>
              <a:t>enzyme.</a:t>
            </a:r>
          </a:p>
        </p:txBody>
      </p:sp>
      <p:pic>
        <p:nvPicPr>
          <p:cNvPr id="7" name="Picture 6" descr="In step [10], transfer of a phosphate molecule from phosphoenolpyruvate to ADP takes place resulting in the formation of ATP and pyruvate. This reaciton is catalyzed by the pyruvate kinase enzyme."/>
          <p:cNvPicPr>
            <a:picLocks noChangeAspect="1"/>
          </p:cNvPicPr>
          <p:nvPr/>
        </p:nvPicPr>
        <p:blipFill rotWithShape="1">
          <a:blip r:embed="rId3"/>
          <a:srcRect t="3704"/>
          <a:stretch/>
        </p:blipFill>
        <p:spPr>
          <a:xfrm>
            <a:off x="1050878" y="2511188"/>
            <a:ext cx="7274256" cy="3862316"/>
          </a:xfrm>
          <a:prstGeom prst="rect">
            <a:avLst/>
          </a:prstGeom>
        </p:spPr>
      </p:pic>
      <p:sp>
        <p:nvSpPr>
          <p:cNvPr id="6" name="Content Placeholder 5"/>
          <p:cNvSpPr>
            <a:spLocks noGrp="1"/>
          </p:cNvSpPr>
          <p:nvPr>
            <p:ph sz="quarter" idx="14"/>
          </p:nvPr>
        </p:nvSpPr>
        <p:spPr>
          <a:xfrm>
            <a:off x="4715659" y="5562600"/>
            <a:ext cx="2263140" cy="533400"/>
          </a:xfrm>
        </p:spPr>
        <p:txBody>
          <a:bodyPr/>
          <a:lstStyle/>
          <a:p>
            <a:pPr marL="0" indent="0">
              <a:buNone/>
            </a:pPr>
            <a:r>
              <a:rPr lang="en-US" sz="1600" b="1" dirty="0"/>
              <a:t>Two molecules of pyruvate are formed.</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49303" y="413818"/>
            <a:ext cx="4645395" cy="400615"/>
          </a:xfrm>
        </p:spPr>
        <p:txBody>
          <a:bodyPr/>
          <a:lstStyle/>
          <a:p>
            <a:r>
              <a:rPr lang="en-US" altLang="en-US" sz="3200" b="1" dirty="0">
                <a:solidFill>
                  <a:prstClr val="black"/>
                </a:solidFill>
                <a:ea typeface="MS PGothic" charset="-128"/>
                <a:cs typeface="ＭＳ Ｐゴシック" charset="-128"/>
              </a:rPr>
              <a:t>24.3</a:t>
            </a:r>
            <a:r>
              <a:rPr lang="en-US" altLang="en-US" sz="3200" b="1" dirty="0">
                <a:solidFill>
                  <a:srgbClr val="FF0000"/>
                </a:solidFill>
                <a:ea typeface="MS PGothic" charset="-128"/>
                <a:cs typeface="ＭＳ Ｐゴシック" charset="-128"/>
              </a:rPr>
              <a:t>	</a:t>
            </a:r>
            <a:r>
              <a:rPr lang="en-US" altLang="en-US" sz="3200" b="1" dirty="0">
                <a:solidFill>
                  <a:srgbClr val="000000"/>
                </a:solidFill>
                <a:ea typeface="MS PGothic" charset="-128"/>
                <a:cs typeface="ＭＳ Ｐゴシック" charset="-128"/>
              </a:rPr>
              <a:t>Glycolysis (15)</a:t>
            </a:r>
            <a:endParaRPr lang="en-US" dirty="0"/>
          </a:p>
        </p:txBody>
      </p:sp>
      <p:sp>
        <p:nvSpPr>
          <p:cNvPr id="2" name="Content Placeholder 1"/>
          <p:cNvSpPr>
            <a:spLocks noGrp="1"/>
          </p:cNvSpPr>
          <p:nvPr>
            <p:ph idx="1"/>
          </p:nvPr>
        </p:nvSpPr>
        <p:spPr>
          <a:xfrm>
            <a:off x="2249303" y="832512"/>
            <a:ext cx="4645395" cy="459501"/>
          </a:xfrm>
        </p:spPr>
        <p:txBody>
          <a:bodyPr/>
          <a:lstStyle/>
          <a:p>
            <a:pPr marL="457200" lvl="0" indent="-457200">
              <a:buFont typeface="+mj-lt"/>
              <a:buAutoNum type="alphaUcPeriod"/>
            </a:pPr>
            <a:r>
              <a:rPr lang="en-US" altLang="en-US" sz="2800" b="1" dirty="0">
                <a:solidFill>
                  <a:srgbClr val="000000"/>
                </a:solidFill>
                <a:ea typeface="MS PGothic" charset="-128"/>
                <a:cs typeface="ＭＳ Ｐゴシック" charset="-128"/>
              </a:rPr>
              <a:t>The Steps in Glycolysis</a:t>
            </a:r>
            <a:endParaRPr lang="en-US" dirty="0">
              <a:solidFill>
                <a:prstClr val="black"/>
              </a:solidFill>
            </a:endParaRPr>
          </a:p>
        </p:txBody>
      </p:sp>
      <p:sp>
        <p:nvSpPr>
          <p:cNvPr id="4" name="Content Placeholder 3"/>
          <p:cNvSpPr>
            <a:spLocks noGrp="1"/>
          </p:cNvSpPr>
          <p:nvPr>
            <p:ph sz="quarter" idx="14"/>
          </p:nvPr>
        </p:nvSpPr>
        <p:spPr>
          <a:xfrm>
            <a:off x="994016" y="1695450"/>
            <a:ext cx="7543800" cy="2647950"/>
          </a:xfrm>
        </p:spPr>
        <p:txBody>
          <a:bodyPr/>
          <a:lstStyle/>
          <a:p>
            <a:pPr marL="0" lvl="0" indent="0" defTabSz="457200" eaLnBrk="1" hangingPunct="1">
              <a:spcBef>
                <a:spcPct val="0"/>
              </a:spcBef>
              <a:spcAft>
                <a:spcPts val="6200"/>
              </a:spcAft>
              <a:buNone/>
            </a:pPr>
            <a:r>
              <a:rPr lang="en-US" altLang="en-US" sz="2400" b="1" kern="1200" dirty="0">
                <a:solidFill>
                  <a:prstClr val="black"/>
                </a:solidFill>
                <a:latin typeface="Arial" charset="0"/>
                <a:ea typeface="MS PGothic" charset="-128"/>
                <a:cs typeface="+mn-cs"/>
              </a:rPr>
              <a:t>The </a:t>
            </a:r>
            <a:r>
              <a:rPr lang="en-US" altLang="en-US" sz="2400" b="1" kern="1200" dirty="0">
                <a:solidFill>
                  <a:srgbClr val="3366FF"/>
                </a:solidFill>
                <a:latin typeface="Arial" charset="0"/>
                <a:ea typeface="MS PGothic" charset="-128"/>
                <a:cs typeface="+mn-cs"/>
              </a:rPr>
              <a:t>2 glyceraldehyde 3-phosphate </a:t>
            </a:r>
            <a:r>
              <a:rPr lang="en-US" altLang="en-US" sz="2400" b="1" kern="1200" dirty="0">
                <a:solidFill>
                  <a:prstClr val="black"/>
                </a:solidFill>
                <a:latin typeface="Arial" charset="0"/>
                <a:ea typeface="MS PGothic" charset="-128"/>
                <a:cs typeface="+mn-cs"/>
              </a:rPr>
              <a:t>units are converted into </a:t>
            </a:r>
            <a:r>
              <a:rPr lang="en-US" altLang="en-US" sz="2400" b="1" kern="1200" dirty="0">
                <a:solidFill>
                  <a:srgbClr val="3366FF"/>
                </a:solidFill>
                <a:latin typeface="Arial" charset="0"/>
                <a:ea typeface="MS PGothic" charset="-128"/>
                <a:cs typeface="+mn-cs"/>
              </a:rPr>
              <a:t>2 pyruvate </a:t>
            </a:r>
            <a:r>
              <a:rPr lang="en-US" altLang="en-US" sz="2400" b="1" kern="1200" dirty="0">
                <a:solidFill>
                  <a:prstClr val="black"/>
                </a:solidFill>
                <a:latin typeface="Arial" charset="0"/>
                <a:ea typeface="MS PGothic" charset="-128"/>
                <a:cs typeface="+mn-cs"/>
              </a:rPr>
              <a:t>units in </a:t>
            </a:r>
            <a:r>
              <a:rPr lang="en-US" altLang="en-US" sz="2400" b="1" kern="1200" dirty="0">
                <a:solidFill>
                  <a:srgbClr val="3366FF"/>
                </a:solidFill>
                <a:latin typeface="Arial" charset="0"/>
                <a:ea typeface="MS PGothic" charset="-128"/>
                <a:cs typeface="+mn-cs"/>
              </a:rPr>
              <a:t>Phase two </a:t>
            </a:r>
            <a:r>
              <a:rPr lang="en-US" altLang="en-US" sz="2400" b="1" kern="1200" dirty="0">
                <a:solidFill>
                  <a:prstClr val="black"/>
                </a:solidFill>
                <a:latin typeface="Arial" charset="0"/>
                <a:ea typeface="MS PGothic" charset="-128"/>
                <a:cs typeface="+mn-cs"/>
              </a:rPr>
              <a:t>of glycolysis.</a:t>
            </a:r>
          </a:p>
          <a:p>
            <a:pPr marL="0" lvl="0" indent="0" defTabSz="457200" eaLnBrk="1" hangingPunct="1">
              <a:spcBef>
                <a:spcPct val="0"/>
              </a:spcBef>
              <a:spcAft>
                <a:spcPts val="6200"/>
              </a:spcAft>
              <a:buNone/>
            </a:pPr>
            <a:r>
              <a:rPr lang="en-US" altLang="en-US" sz="2400" b="1" kern="1200" dirty="0">
                <a:solidFill>
                  <a:prstClr val="black"/>
                </a:solidFill>
                <a:latin typeface="Arial" charset="0"/>
                <a:ea typeface="MS PGothic" charset="-128"/>
                <a:cs typeface="+mn-cs"/>
              </a:rPr>
              <a:t>Overall, the energy-generating phase forms </a:t>
            </a:r>
            <a:r>
              <a:rPr lang="en-US" altLang="en-US" sz="2400" b="1" kern="1200" dirty="0">
                <a:solidFill>
                  <a:srgbClr val="3366FF"/>
                </a:solidFill>
                <a:latin typeface="Arial" charset="0"/>
                <a:ea typeface="MS PGothic" charset="-128"/>
                <a:cs typeface="+mn-cs"/>
              </a:rPr>
              <a:t>2 NADHs </a:t>
            </a:r>
            <a:r>
              <a:rPr lang="en-US" altLang="en-US" sz="2400" b="1" kern="1200" dirty="0">
                <a:solidFill>
                  <a:prstClr val="black"/>
                </a:solidFill>
                <a:latin typeface="Arial" charset="0"/>
                <a:ea typeface="MS PGothic" charset="-128"/>
                <a:cs typeface="+mn-cs"/>
              </a:rPr>
              <a:t>and </a:t>
            </a:r>
            <a:r>
              <a:rPr lang="en-US" altLang="en-US" sz="2400" b="1" kern="1200" dirty="0">
                <a:solidFill>
                  <a:srgbClr val="3366FF"/>
                </a:solidFill>
                <a:latin typeface="Arial" charset="0"/>
                <a:ea typeface="MS PGothic" charset="-128"/>
                <a:cs typeface="+mn-cs"/>
              </a:rPr>
              <a:t>4 ATPs</a:t>
            </a:r>
            <a:r>
              <a:rPr lang="en-US" altLang="en-US" sz="2400" b="1" kern="1200" dirty="0">
                <a:solidFill>
                  <a:prstClr val="black"/>
                </a:solidFill>
                <a:latin typeface="Arial" charset="0"/>
                <a:ea typeface="MS PGothic" charset="-128"/>
                <a:cs typeface="+mn-cs"/>
              </a:rPr>
              <a: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460457" y="348016"/>
            <a:ext cx="4223086" cy="533219"/>
          </a:xfrm>
        </p:spPr>
        <p:txBody>
          <a:bodyPr/>
          <a:lstStyle/>
          <a:p>
            <a:r>
              <a:rPr lang="en-US" altLang="en-US" sz="3200" b="1" dirty="0">
                <a:solidFill>
                  <a:prstClr val="black"/>
                </a:solidFill>
                <a:ea typeface="MS PGothic" charset="-128"/>
                <a:cs typeface="ＭＳ Ｐゴシック" charset="-128"/>
              </a:rPr>
              <a:t>24.3</a:t>
            </a:r>
            <a:r>
              <a:rPr lang="en-US" altLang="en-US" sz="3200" b="1" dirty="0">
                <a:solidFill>
                  <a:srgbClr val="000000"/>
                </a:solidFill>
                <a:ea typeface="MS PGothic" charset="-128"/>
                <a:cs typeface="ＭＳ Ｐゴシック" charset="-128"/>
              </a:rPr>
              <a:t>	Glycolysis (16)</a:t>
            </a:r>
            <a:endParaRPr lang="en-US" dirty="0"/>
          </a:p>
        </p:txBody>
      </p:sp>
      <p:sp>
        <p:nvSpPr>
          <p:cNvPr id="4" name="Content Placeholder 3"/>
          <p:cNvSpPr>
            <a:spLocks noGrp="1"/>
          </p:cNvSpPr>
          <p:nvPr>
            <p:ph sz="quarter" idx="14"/>
          </p:nvPr>
        </p:nvSpPr>
        <p:spPr>
          <a:xfrm>
            <a:off x="1842448" y="821136"/>
            <a:ext cx="5804698" cy="499433"/>
          </a:xfrm>
        </p:spPr>
        <p:txBody>
          <a:bodyPr/>
          <a:lstStyle/>
          <a:p>
            <a:pPr marL="463550" indent="-463550">
              <a:buFont typeface="+mj-lt"/>
              <a:buAutoNum type="alphaUcPeriod" startAt="2"/>
            </a:pPr>
            <a:r>
              <a:rPr lang="en-US" altLang="en-US" sz="2800" b="1" dirty="0">
                <a:solidFill>
                  <a:srgbClr val="000000"/>
                </a:solidFill>
                <a:ea typeface="MS PGothic" charset="-128"/>
                <a:cs typeface="ＭＳ Ｐゴシック" charset="-128"/>
              </a:rPr>
              <a:t>The Net Result of Glycolysis</a:t>
            </a:r>
            <a:endParaRPr lang="en-US" dirty="0"/>
          </a:p>
        </p:txBody>
      </p:sp>
      <p:sp>
        <p:nvSpPr>
          <p:cNvPr id="2" name="Content Placeholder 1"/>
          <p:cNvSpPr>
            <a:spLocks noGrp="1"/>
          </p:cNvSpPr>
          <p:nvPr>
            <p:ph idx="1"/>
          </p:nvPr>
        </p:nvSpPr>
        <p:spPr>
          <a:xfrm>
            <a:off x="1066800" y="1504664"/>
            <a:ext cx="7467600" cy="4525963"/>
          </a:xfrm>
        </p:spPr>
        <p:txBody>
          <a:bodyPr/>
          <a:lstStyle/>
          <a:p>
            <a:pPr marL="0" lvl="0" indent="0" defTabSz="457200" eaLnBrk="1" hangingPunct="1">
              <a:spcBef>
                <a:spcPct val="0"/>
              </a:spcBef>
              <a:spcAft>
                <a:spcPts val="3400"/>
              </a:spcAft>
              <a:buNone/>
            </a:pPr>
            <a:r>
              <a:rPr lang="en-US" altLang="en-US" sz="2400" b="1" kern="1200" dirty="0">
                <a:solidFill>
                  <a:prstClr val="black"/>
                </a:solidFill>
                <a:latin typeface="Arial" panose="020B0604020202020204" pitchFamily="34" charset="0"/>
                <a:ea typeface="MS PGothic" charset="-128"/>
                <a:cs typeface="Arial" panose="020B0604020202020204" pitchFamily="34" charset="0"/>
              </a:rPr>
              <a:t>2 ATPs are </a:t>
            </a:r>
            <a:r>
              <a:rPr lang="en-US" altLang="en-US" sz="2400" b="1" kern="1200" dirty="0">
                <a:solidFill>
                  <a:srgbClr val="3366FF"/>
                </a:solidFill>
                <a:latin typeface="Arial" panose="020B0604020202020204" pitchFamily="34" charset="0"/>
                <a:ea typeface="MS PGothic" charset="-128"/>
                <a:cs typeface="Arial" panose="020B0604020202020204" pitchFamily="34" charset="0"/>
              </a:rPr>
              <a:t>used</a:t>
            </a:r>
            <a:r>
              <a:rPr lang="en-US" altLang="en-US" sz="2400" b="1" kern="1200" dirty="0">
                <a:solidFill>
                  <a:srgbClr val="3333FF"/>
                </a:solidFill>
                <a:latin typeface="Arial" panose="020B0604020202020204" pitchFamily="34" charset="0"/>
                <a:ea typeface="MS PGothic" charset="-128"/>
                <a:cs typeface="Arial" panose="020B0604020202020204" pitchFamily="34" charset="0"/>
              </a:rPr>
              <a:t> </a:t>
            </a:r>
            <a:r>
              <a:rPr lang="en-US" altLang="en-US" sz="2400" b="1" kern="1200" dirty="0">
                <a:solidFill>
                  <a:prstClr val="black"/>
                </a:solidFill>
                <a:latin typeface="Arial" panose="020B0604020202020204" pitchFamily="34" charset="0"/>
                <a:ea typeface="MS PGothic" charset="-128"/>
                <a:cs typeface="Arial" panose="020B0604020202020204" pitchFamily="34" charset="0"/>
              </a:rPr>
              <a:t>in phase one of glycolysis, and 4 ATPs are </a:t>
            </a:r>
            <a:r>
              <a:rPr lang="en-US" altLang="en-US" sz="2400" b="1" kern="1200" dirty="0">
                <a:solidFill>
                  <a:srgbClr val="3366FF"/>
                </a:solidFill>
                <a:latin typeface="Arial" panose="020B0604020202020204" pitchFamily="34" charset="0"/>
                <a:ea typeface="MS PGothic" charset="-128"/>
                <a:cs typeface="Arial" panose="020B0604020202020204" pitchFamily="34" charset="0"/>
              </a:rPr>
              <a:t>made</a:t>
            </a:r>
            <a:r>
              <a:rPr lang="en-US" altLang="en-US" sz="2400" b="1" kern="1200" dirty="0">
                <a:solidFill>
                  <a:srgbClr val="3333FF"/>
                </a:solidFill>
                <a:latin typeface="Arial" panose="020B0604020202020204" pitchFamily="34" charset="0"/>
                <a:ea typeface="MS PGothic" charset="-128"/>
                <a:cs typeface="Arial" panose="020B0604020202020204" pitchFamily="34" charset="0"/>
              </a:rPr>
              <a:t> </a:t>
            </a:r>
            <a:r>
              <a:rPr lang="en-US" altLang="en-US" sz="2400" b="1" kern="1200" dirty="0">
                <a:solidFill>
                  <a:prstClr val="black"/>
                </a:solidFill>
                <a:latin typeface="Arial" panose="020B0604020202020204" pitchFamily="34" charset="0"/>
                <a:ea typeface="MS PGothic" charset="-128"/>
                <a:cs typeface="Arial" panose="020B0604020202020204" pitchFamily="34" charset="0"/>
              </a:rPr>
              <a:t>in phase two of glycolysis.</a:t>
            </a:r>
          </a:p>
          <a:p>
            <a:pPr marL="0" lvl="0" indent="0" defTabSz="457200" eaLnBrk="1" hangingPunct="1">
              <a:spcBef>
                <a:spcPct val="0"/>
              </a:spcBef>
              <a:spcAft>
                <a:spcPts val="3500"/>
              </a:spcAft>
              <a:buNone/>
            </a:pPr>
            <a:r>
              <a:rPr lang="en-US" altLang="en-US" sz="2400" b="1" kern="1200" dirty="0">
                <a:solidFill>
                  <a:prstClr val="black"/>
                </a:solidFill>
                <a:latin typeface="Arial" panose="020B0604020202020204" pitchFamily="34" charset="0"/>
                <a:ea typeface="MS PGothic" charset="-128"/>
                <a:cs typeface="Arial" panose="020B0604020202020204" pitchFamily="34" charset="0"/>
              </a:rPr>
              <a:t>The net result is the synthesis of </a:t>
            </a:r>
            <a:r>
              <a:rPr lang="en-US" altLang="en-US" sz="2400" b="1" kern="1200" dirty="0">
                <a:solidFill>
                  <a:srgbClr val="3366FF"/>
                </a:solidFill>
                <a:latin typeface="Arial" panose="020B0604020202020204" pitchFamily="34" charset="0"/>
                <a:ea typeface="MS PGothic" charset="-128"/>
                <a:cs typeface="Arial" panose="020B0604020202020204" pitchFamily="34" charset="0"/>
              </a:rPr>
              <a:t>2 ATPs from glycolysis</a:t>
            </a:r>
            <a:r>
              <a:rPr lang="en-US" altLang="en-US" sz="2400" b="1" kern="1200" dirty="0">
                <a:solidFill>
                  <a:prstClr val="black"/>
                </a:solidFill>
                <a:latin typeface="Arial" panose="020B0604020202020204" pitchFamily="34" charset="0"/>
                <a:ea typeface="MS PGothic" charset="-128"/>
                <a:cs typeface="Arial" panose="020B0604020202020204" pitchFamily="34" charset="0"/>
              </a:rPr>
              <a:t>.</a:t>
            </a:r>
          </a:p>
          <a:p>
            <a:pPr marL="0" lvl="0" indent="0" defTabSz="457200" eaLnBrk="1" hangingPunct="1">
              <a:spcBef>
                <a:spcPct val="0"/>
              </a:spcBef>
              <a:spcAft>
                <a:spcPts val="3100"/>
              </a:spcAft>
              <a:buNone/>
            </a:pPr>
            <a:r>
              <a:rPr lang="en-US" altLang="en-US" sz="2400" b="1" kern="1200" dirty="0">
                <a:solidFill>
                  <a:prstClr val="black"/>
                </a:solidFill>
                <a:latin typeface="Arial" panose="020B0604020202020204" pitchFamily="34" charset="0"/>
                <a:ea typeface="MS PGothic" charset="-128"/>
                <a:cs typeface="Arial" panose="020B0604020202020204" pitchFamily="34" charset="0"/>
              </a:rPr>
              <a:t>The 2 NADHs formed are made in the </a:t>
            </a:r>
            <a:r>
              <a:rPr lang="en-US" altLang="en-US" sz="2400" b="1" kern="1200" dirty="0">
                <a:solidFill>
                  <a:srgbClr val="3366FF"/>
                </a:solidFill>
                <a:latin typeface="Arial" panose="020B0604020202020204" pitchFamily="34" charset="0"/>
                <a:ea typeface="MS PGothic" charset="-128"/>
                <a:cs typeface="Arial" panose="020B0604020202020204" pitchFamily="34" charset="0"/>
              </a:rPr>
              <a:t>cytoplasm</a:t>
            </a:r>
            <a:r>
              <a:rPr lang="en-US" altLang="en-US" sz="2400" b="1" kern="1200" dirty="0">
                <a:solidFill>
                  <a:prstClr val="black"/>
                </a:solidFill>
                <a:latin typeface="Arial" panose="020B0604020202020204" pitchFamily="34" charset="0"/>
                <a:ea typeface="MS PGothic" charset="-128"/>
                <a:cs typeface="Arial" panose="020B0604020202020204" pitchFamily="34" charset="0"/>
              </a:rPr>
              <a:t> and must be transported to the </a:t>
            </a:r>
            <a:r>
              <a:rPr lang="en-US" altLang="en-US" sz="2400" b="1" kern="1200" dirty="0">
                <a:solidFill>
                  <a:srgbClr val="3366FF"/>
                </a:solidFill>
                <a:latin typeface="Arial" panose="020B0604020202020204" pitchFamily="34" charset="0"/>
                <a:ea typeface="MS PGothic" charset="-128"/>
                <a:cs typeface="Arial" panose="020B0604020202020204" pitchFamily="34" charset="0"/>
              </a:rPr>
              <a:t>mitochondria</a:t>
            </a:r>
            <a:r>
              <a:rPr lang="en-US" altLang="en-US" sz="2400" b="1" kern="1200" dirty="0">
                <a:solidFill>
                  <a:srgbClr val="3333FF"/>
                </a:solidFill>
                <a:latin typeface="Arial" panose="020B0604020202020204" pitchFamily="34" charset="0"/>
                <a:ea typeface="MS PGothic" charset="-128"/>
                <a:cs typeface="Arial" panose="020B0604020202020204" pitchFamily="34" charset="0"/>
              </a:rPr>
              <a:t> </a:t>
            </a:r>
            <a:r>
              <a:rPr lang="en-US" altLang="en-US" sz="2400" b="1" kern="1200" dirty="0">
                <a:solidFill>
                  <a:prstClr val="black"/>
                </a:solidFill>
                <a:latin typeface="Arial" panose="020B0604020202020204" pitchFamily="34" charset="0"/>
                <a:ea typeface="MS PGothic" charset="-128"/>
                <a:cs typeface="Arial" panose="020B0604020202020204" pitchFamily="34" charset="0"/>
              </a:rPr>
              <a:t>to join the electron transport chain and make ATP.</a:t>
            </a:r>
          </a:p>
          <a:p>
            <a:pPr marL="0" lvl="0" indent="0" defTabSz="457200" eaLnBrk="1" hangingPunct="1">
              <a:spcBef>
                <a:spcPct val="0"/>
              </a:spcBef>
              <a:spcAft>
                <a:spcPts val="3500"/>
              </a:spcAft>
              <a:buNone/>
            </a:pPr>
            <a:r>
              <a:rPr lang="en-US" altLang="en-US" sz="2400" b="1" kern="1200" dirty="0">
                <a:solidFill>
                  <a:prstClr val="black"/>
                </a:solidFill>
                <a:latin typeface="Arial" panose="020B0604020202020204" pitchFamily="34" charset="0"/>
                <a:ea typeface="MS PGothic" charset="-128"/>
                <a:cs typeface="Arial" panose="020B0604020202020204" pitchFamily="34" charset="0"/>
              </a:rPr>
              <a:t>The fate of the </a:t>
            </a:r>
            <a:r>
              <a:rPr lang="en-US" altLang="en-US" sz="2400" b="1" kern="1200" dirty="0">
                <a:solidFill>
                  <a:srgbClr val="3366FF"/>
                </a:solidFill>
                <a:latin typeface="Arial" panose="020B0604020202020204" pitchFamily="34" charset="0"/>
                <a:ea typeface="MS PGothic" charset="-128"/>
                <a:cs typeface="Arial" panose="020B0604020202020204" pitchFamily="34" charset="0"/>
              </a:rPr>
              <a:t>2 pyruvate molecules </a:t>
            </a:r>
            <a:r>
              <a:rPr lang="en-US" altLang="en-US" sz="2400" b="1" kern="1200" dirty="0">
                <a:solidFill>
                  <a:prstClr val="black"/>
                </a:solidFill>
                <a:latin typeface="Arial" panose="020B0604020202020204" pitchFamily="34" charset="0"/>
                <a:ea typeface="MS PGothic" charset="-128"/>
                <a:cs typeface="Arial" panose="020B0604020202020204" pitchFamily="34" charset="0"/>
              </a:rPr>
              <a:t>depends on </a:t>
            </a:r>
            <a:r>
              <a:rPr lang="en-US" altLang="en-US" sz="2400" b="1" i="0" kern="1200" dirty="0">
                <a:solidFill>
                  <a:srgbClr val="3366FF"/>
                </a:solidFill>
                <a:latin typeface="Arial" panose="020B0604020202020204" pitchFamily="34" charset="0"/>
                <a:ea typeface="MS PGothic" charset="-128"/>
                <a:cs typeface="Arial" panose="020B0604020202020204" pitchFamily="34" charset="0"/>
              </a:rPr>
              <a:t>O</a:t>
            </a:r>
            <a:r>
              <a:rPr lang="en-US" altLang="en-US" sz="2400" b="1" i="0" kern="1200" baseline="-25000" dirty="0">
                <a:solidFill>
                  <a:srgbClr val="3366FF"/>
                </a:solidFill>
                <a:latin typeface="Arial" panose="020B0604020202020204" pitchFamily="34" charset="0"/>
                <a:ea typeface="MS PGothic" charset="-128"/>
                <a:cs typeface="Arial" panose="020B0604020202020204" pitchFamily="34" charset="0"/>
              </a:rPr>
              <a:t>2</a:t>
            </a:r>
            <a:r>
              <a:rPr lang="en-US" altLang="en-US" sz="2400" b="1" kern="1200" dirty="0">
                <a:solidFill>
                  <a:srgbClr val="3333FF"/>
                </a:solidFill>
                <a:latin typeface="Arial" panose="020B0604020202020204" pitchFamily="34" charset="0"/>
                <a:ea typeface="MS PGothic" charset="-128"/>
                <a:cs typeface="Arial" panose="020B0604020202020204" pitchFamily="34" charset="0"/>
              </a:rPr>
              <a:t> </a:t>
            </a:r>
            <a:r>
              <a:rPr lang="en-US" altLang="en-US" sz="2400" b="1" kern="1200" dirty="0">
                <a:solidFill>
                  <a:prstClr val="black"/>
                </a:solidFill>
                <a:latin typeface="Arial" panose="020B0604020202020204" pitchFamily="34" charset="0"/>
                <a:ea typeface="MS PGothic" charset="-128"/>
                <a:cs typeface="Arial" panose="020B0604020202020204" pitchFamily="34" charset="0"/>
              </a:rPr>
              <a:t>availability.</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49303" y="394648"/>
            <a:ext cx="4645395" cy="440677"/>
          </a:xfrm>
        </p:spPr>
        <p:txBody>
          <a:bodyPr/>
          <a:lstStyle/>
          <a:p>
            <a:r>
              <a:rPr lang="en-US" altLang="en-US" sz="3200" b="1" dirty="0">
                <a:solidFill>
                  <a:prstClr val="black"/>
                </a:solidFill>
                <a:ea typeface="MS PGothic" charset="-128"/>
                <a:cs typeface="ＭＳ Ｐゴシック" charset="-128"/>
              </a:rPr>
              <a:t>24.3</a:t>
            </a:r>
            <a:r>
              <a:rPr lang="en-US" altLang="en-US" sz="3200" b="1" dirty="0">
                <a:solidFill>
                  <a:srgbClr val="000000"/>
                </a:solidFill>
                <a:ea typeface="MS PGothic" charset="-128"/>
                <a:cs typeface="ＭＳ Ｐゴシック" charset="-128"/>
              </a:rPr>
              <a:t>	Glycolysis (17)</a:t>
            </a:r>
            <a:endParaRPr lang="en-US" dirty="0"/>
          </a:p>
        </p:txBody>
      </p:sp>
      <p:sp>
        <p:nvSpPr>
          <p:cNvPr id="4" name="Content Placeholder 3"/>
          <p:cNvSpPr>
            <a:spLocks noGrp="1"/>
          </p:cNvSpPr>
          <p:nvPr>
            <p:ph sz="quarter" idx="14"/>
          </p:nvPr>
        </p:nvSpPr>
        <p:spPr>
          <a:xfrm>
            <a:off x="1842448" y="826824"/>
            <a:ext cx="5548952" cy="412755"/>
          </a:xfrm>
        </p:spPr>
        <p:txBody>
          <a:bodyPr/>
          <a:lstStyle/>
          <a:p>
            <a:pPr marL="463550" lvl="0" indent="-463550">
              <a:buFont typeface="+mj-lt"/>
              <a:buAutoNum type="alphaUcPeriod" startAt="2"/>
            </a:pPr>
            <a:r>
              <a:rPr lang="en-US" altLang="en-US" sz="2800" b="1" dirty="0">
                <a:solidFill>
                  <a:srgbClr val="000000"/>
                </a:solidFill>
                <a:ea typeface="MS PGothic" charset="-128"/>
                <a:cs typeface="ＭＳ Ｐゴシック" charset="-128"/>
              </a:rPr>
              <a:t>The Net Result of Glycolysis</a:t>
            </a:r>
            <a:endParaRPr lang="en-US" dirty="0">
              <a:solidFill>
                <a:prstClr val="black"/>
              </a:solidFill>
            </a:endParaRPr>
          </a:p>
        </p:txBody>
      </p:sp>
      <p:pic>
        <p:nvPicPr>
          <p:cNvPr id="60419" name="Picture 8" descr="This reaction summarizes the overall process of glycolysis. Two three-carbon molecules of pyruvate (CH3COCO2−) are formed from the six carbon atoms of glucose. 2NAD+ is converted to 2NADH and 2H+. The curved arrow on the reaction arrow is drawn showing conversion of 2ADP to 2ATP molecul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788" y="1828800"/>
            <a:ext cx="8101012" cy="338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460457" y="413818"/>
            <a:ext cx="4223086" cy="400615"/>
          </a:xfrm>
        </p:spPr>
        <p:txBody>
          <a:bodyPr/>
          <a:lstStyle/>
          <a:p>
            <a:r>
              <a:rPr lang="en-US" altLang="en-US" sz="3200" b="1" dirty="0">
                <a:solidFill>
                  <a:srgbClr val="000000"/>
                </a:solidFill>
                <a:ea typeface="MS PGothic" charset="-128"/>
                <a:cs typeface="ＭＳ Ｐゴシック" charset="-128"/>
              </a:rPr>
              <a:t>24.3	Glycolysis (18)</a:t>
            </a:r>
            <a:endParaRPr lang="en-US" dirty="0"/>
          </a:p>
        </p:txBody>
      </p:sp>
      <p:sp>
        <p:nvSpPr>
          <p:cNvPr id="2" name="Content Placeholder 1"/>
          <p:cNvSpPr>
            <a:spLocks noGrp="1"/>
          </p:cNvSpPr>
          <p:nvPr>
            <p:ph idx="1"/>
          </p:nvPr>
        </p:nvSpPr>
        <p:spPr>
          <a:xfrm>
            <a:off x="1685211" y="829099"/>
            <a:ext cx="5834710" cy="417728"/>
          </a:xfrm>
        </p:spPr>
        <p:txBody>
          <a:bodyPr/>
          <a:lstStyle/>
          <a:p>
            <a:pPr marL="463550" indent="-463550">
              <a:buFont typeface="+mj-lt"/>
              <a:buAutoNum type="alphaUcPeriod" startAt="3"/>
            </a:pPr>
            <a:r>
              <a:rPr lang="en-US" altLang="en-US" sz="2800" b="1" dirty="0">
                <a:solidFill>
                  <a:srgbClr val="000000"/>
                </a:solidFill>
                <a:ea typeface="MS PGothic" charset="-128"/>
                <a:cs typeface="ＭＳ Ｐゴシック" charset="-128"/>
              </a:rPr>
              <a:t>Glycolysis and Other Hexoses</a:t>
            </a:r>
            <a:endParaRPr lang="en-US" dirty="0"/>
          </a:p>
        </p:txBody>
      </p:sp>
      <p:sp>
        <p:nvSpPr>
          <p:cNvPr id="3" name="Content Placeholder 2"/>
          <p:cNvSpPr>
            <a:spLocks noGrp="1"/>
          </p:cNvSpPr>
          <p:nvPr>
            <p:ph sz="quarter" idx="13"/>
          </p:nvPr>
        </p:nvSpPr>
        <p:spPr>
          <a:xfrm>
            <a:off x="998560" y="1504664"/>
            <a:ext cx="7162800" cy="1202254"/>
          </a:xfrm>
        </p:spPr>
        <p:txBody>
          <a:bodyPr/>
          <a:lstStyle/>
          <a:p>
            <a:pPr marL="0" lvl="0" indent="0" defTabSz="457200" eaLnBrk="1" hangingPunct="1">
              <a:spcBef>
                <a:spcPct val="0"/>
              </a:spcBef>
              <a:buClr>
                <a:prstClr val="black"/>
              </a:buClr>
              <a:buNone/>
            </a:pPr>
            <a:r>
              <a:rPr lang="en-US" altLang="en-US" sz="2400" b="1" kern="1200" dirty="0">
                <a:solidFill>
                  <a:srgbClr val="3366FF"/>
                </a:solidFill>
                <a:latin typeface="Arial" charset="0"/>
                <a:ea typeface="MS PGothic" charset="-128"/>
                <a:cs typeface="+mn-cs"/>
              </a:rPr>
              <a:t>Fructose</a:t>
            </a:r>
            <a:r>
              <a:rPr lang="en-US" altLang="en-US" sz="2400" b="1" kern="1200" dirty="0">
                <a:solidFill>
                  <a:srgbClr val="3333FF"/>
                </a:solidFill>
                <a:latin typeface="Arial" charset="0"/>
                <a:ea typeface="MS PGothic" charset="-128"/>
                <a:cs typeface="+mn-cs"/>
              </a:rPr>
              <a:t> </a:t>
            </a:r>
            <a:r>
              <a:rPr lang="en-US" altLang="en-US" sz="2400" b="1" kern="1200" dirty="0">
                <a:solidFill>
                  <a:prstClr val="black"/>
                </a:solidFill>
                <a:latin typeface="Arial" charset="0"/>
                <a:ea typeface="MS PGothic" charset="-128"/>
                <a:cs typeface="+mn-cs"/>
              </a:rPr>
              <a:t>is obtained by the hydrolysis of the disaccharide sucrose, found in sugar beets and sugarcane.</a:t>
            </a:r>
          </a:p>
        </p:txBody>
      </p:sp>
      <p:pic>
        <p:nvPicPr>
          <p:cNvPr id="62470" name="Picture 9" descr="Structure of fructose: It is a ketohexose that has a five membered ring with ether linkage. There are two additional carbons that are not the part of the ring. Each carbon is attached to an OH grou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1338" y="2708275"/>
            <a:ext cx="3243262"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3"/>
          <p:cNvSpPr>
            <a:spLocks noGrp="1"/>
          </p:cNvSpPr>
          <p:nvPr>
            <p:ph sz="quarter" idx="14"/>
          </p:nvPr>
        </p:nvSpPr>
        <p:spPr>
          <a:xfrm>
            <a:off x="996288" y="4652329"/>
            <a:ext cx="7964584" cy="2086255"/>
          </a:xfrm>
        </p:spPr>
        <p:txBody>
          <a:bodyPr/>
          <a:lstStyle/>
          <a:p>
            <a:pPr marL="0" lvl="0" indent="0" defTabSz="457200" eaLnBrk="1" hangingPunct="1">
              <a:spcBef>
                <a:spcPct val="0"/>
              </a:spcBef>
              <a:spcAft>
                <a:spcPts val="2600"/>
              </a:spcAft>
              <a:buNone/>
            </a:pPr>
            <a:r>
              <a:rPr lang="en-US" altLang="en-US" sz="2400" b="1" kern="1200" dirty="0">
                <a:solidFill>
                  <a:prstClr val="black"/>
                </a:solidFill>
                <a:latin typeface="Arial" charset="0"/>
                <a:ea typeface="MS PGothic" charset="-128"/>
                <a:cs typeface="+mn-cs"/>
              </a:rPr>
              <a:t>It can be converted by </a:t>
            </a:r>
            <a:r>
              <a:rPr lang="en-US" altLang="en-US" sz="2400" b="1" kern="1200" dirty="0">
                <a:solidFill>
                  <a:srgbClr val="3366FF"/>
                </a:solidFill>
                <a:latin typeface="Arial" charset="0"/>
                <a:ea typeface="MS PGothic" charset="-128"/>
                <a:cs typeface="+mn-cs"/>
              </a:rPr>
              <a:t>muscle</a:t>
            </a:r>
            <a:r>
              <a:rPr lang="en-US" altLang="en-US" sz="2400" b="1" kern="1200" dirty="0">
                <a:solidFill>
                  <a:srgbClr val="3333FF"/>
                </a:solidFill>
                <a:latin typeface="Arial" charset="0"/>
                <a:ea typeface="MS PGothic" charset="-128"/>
                <a:cs typeface="+mn-cs"/>
              </a:rPr>
              <a:t> </a:t>
            </a:r>
            <a:r>
              <a:rPr lang="en-US" altLang="en-US" sz="2400" b="1" kern="1200" dirty="0">
                <a:solidFill>
                  <a:prstClr val="black"/>
                </a:solidFill>
                <a:latin typeface="Arial" charset="0"/>
                <a:ea typeface="MS PGothic" charset="-128"/>
                <a:cs typeface="+mn-cs"/>
              </a:rPr>
              <a:t>or </a:t>
            </a:r>
            <a:r>
              <a:rPr lang="en-US" altLang="en-US" sz="2400" b="1" kern="1200" dirty="0">
                <a:solidFill>
                  <a:srgbClr val="3366FF"/>
                </a:solidFill>
                <a:latin typeface="Arial" charset="0"/>
                <a:ea typeface="MS PGothic" charset="-128"/>
                <a:cs typeface="+mn-cs"/>
              </a:rPr>
              <a:t>kidney</a:t>
            </a:r>
            <a:r>
              <a:rPr lang="en-US" altLang="en-US" sz="2400" b="1" kern="1200" dirty="0">
                <a:solidFill>
                  <a:srgbClr val="3333FF"/>
                </a:solidFill>
                <a:latin typeface="Arial" charset="0"/>
                <a:ea typeface="MS PGothic" charset="-128"/>
                <a:cs typeface="+mn-cs"/>
              </a:rPr>
              <a:t> </a:t>
            </a:r>
            <a:r>
              <a:rPr lang="en-US" altLang="en-US" sz="2400" b="1" kern="1200" dirty="0">
                <a:solidFill>
                  <a:prstClr val="black"/>
                </a:solidFill>
                <a:latin typeface="Arial" charset="0"/>
                <a:ea typeface="MS PGothic" charset="-128"/>
                <a:cs typeface="+mn-cs"/>
              </a:rPr>
              <a:t>cells into </a:t>
            </a:r>
            <a:r>
              <a:rPr lang="en-US" altLang="en-US" sz="2400" b="1" kern="1200" dirty="0">
                <a:solidFill>
                  <a:srgbClr val="3366FF"/>
                </a:solidFill>
                <a:latin typeface="Arial" charset="0"/>
                <a:ea typeface="MS PGothic" charset="-128"/>
                <a:cs typeface="+mn-cs"/>
              </a:rPr>
              <a:t>fructose 6-phosphate </a:t>
            </a:r>
            <a:r>
              <a:rPr lang="en-US" altLang="en-US" sz="2400" b="1" kern="1200" dirty="0">
                <a:solidFill>
                  <a:prstClr val="black"/>
                </a:solidFill>
                <a:latin typeface="Arial" charset="0"/>
                <a:ea typeface="MS PGothic" charset="-128"/>
                <a:cs typeface="+mn-cs"/>
              </a:rPr>
              <a:t>and enter glycolysis at </a:t>
            </a:r>
            <a:r>
              <a:rPr lang="en-US" altLang="en-US" sz="2400" b="1" kern="1200" dirty="0">
                <a:solidFill>
                  <a:srgbClr val="007802"/>
                </a:solidFill>
                <a:latin typeface="Arial" charset="0"/>
                <a:ea typeface="MS PGothic" charset="-128"/>
                <a:cs typeface="+mn-cs"/>
              </a:rPr>
              <a:t>step [3]</a:t>
            </a:r>
            <a:r>
              <a:rPr lang="en-US" altLang="en-US" sz="2400" b="1" kern="1200" dirty="0">
                <a:solidFill>
                  <a:prstClr val="black"/>
                </a:solidFill>
                <a:latin typeface="Arial" charset="0"/>
                <a:ea typeface="MS PGothic" charset="-128"/>
                <a:cs typeface="+mn-cs"/>
              </a:rPr>
              <a:t>.</a:t>
            </a:r>
          </a:p>
          <a:p>
            <a:pPr marL="0" lvl="0" indent="0" defTabSz="457200" eaLnBrk="1" hangingPunct="1">
              <a:spcBef>
                <a:spcPct val="0"/>
              </a:spcBef>
              <a:spcAft>
                <a:spcPts val="2600"/>
              </a:spcAft>
              <a:buNone/>
            </a:pPr>
            <a:r>
              <a:rPr lang="en-US" altLang="en-US" sz="2400" b="1" kern="1200" dirty="0">
                <a:solidFill>
                  <a:prstClr val="black"/>
                </a:solidFill>
                <a:latin typeface="Arial" charset="0"/>
                <a:ea typeface="MS PGothic" charset="-128"/>
                <a:cs typeface="+mn-cs"/>
              </a:rPr>
              <a:t>Or, it can be converted by the </a:t>
            </a:r>
            <a:r>
              <a:rPr lang="en-US" altLang="en-US" sz="2400" b="1" kern="1200" dirty="0">
                <a:solidFill>
                  <a:srgbClr val="3366FF"/>
                </a:solidFill>
                <a:latin typeface="Arial" charset="0"/>
                <a:ea typeface="MS PGothic" charset="-128"/>
                <a:cs typeface="+mn-cs"/>
              </a:rPr>
              <a:t>liver</a:t>
            </a:r>
            <a:r>
              <a:rPr lang="en-US" altLang="en-US" sz="2400" b="1" kern="1200" dirty="0">
                <a:solidFill>
                  <a:srgbClr val="3333FF"/>
                </a:solidFill>
                <a:latin typeface="Arial" charset="0"/>
                <a:ea typeface="MS PGothic" charset="-128"/>
                <a:cs typeface="+mn-cs"/>
              </a:rPr>
              <a:t> </a:t>
            </a:r>
            <a:r>
              <a:rPr lang="en-US" altLang="en-US" sz="2400" b="1" kern="1200" dirty="0">
                <a:solidFill>
                  <a:prstClr val="black"/>
                </a:solidFill>
                <a:latin typeface="Arial" charset="0"/>
                <a:ea typeface="MS PGothic" charset="-128"/>
                <a:cs typeface="+mn-cs"/>
              </a:rPr>
              <a:t>to </a:t>
            </a:r>
            <a:r>
              <a:rPr lang="en-US" altLang="en-US" sz="2400" b="1" kern="1200" dirty="0">
                <a:solidFill>
                  <a:srgbClr val="3366FF"/>
                </a:solidFill>
                <a:latin typeface="Arial" charset="0"/>
                <a:ea typeface="MS PGothic" charset="-128"/>
                <a:cs typeface="+mn-cs"/>
              </a:rPr>
              <a:t>glyceraldehyde 3-phosphate </a:t>
            </a:r>
            <a:r>
              <a:rPr lang="en-US" altLang="en-US" sz="2400" b="1" kern="1200" dirty="0">
                <a:solidFill>
                  <a:prstClr val="black"/>
                </a:solidFill>
                <a:latin typeface="Arial" charset="0"/>
                <a:ea typeface="MS PGothic" charset="-128"/>
                <a:cs typeface="+mn-cs"/>
              </a:rPr>
              <a:t>and enter glycolysis at </a:t>
            </a:r>
            <a:r>
              <a:rPr lang="en-US" altLang="en-US" sz="2400" b="1" kern="1200" dirty="0">
                <a:solidFill>
                  <a:srgbClr val="007802"/>
                </a:solidFill>
                <a:latin typeface="Arial" charset="0"/>
                <a:ea typeface="MS PGothic" charset="-128"/>
                <a:cs typeface="+mn-cs"/>
              </a:rPr>
              <a:t>step [6]</a:t>
            </a:r>
            <a:r>
              <a:rPr lang="en-US" altLang="en-US" sz="2400" b="1" kern="1200" dirty="0">
                <a:solidFill>
                  <a:prstClr val="black"/>
                </a:solidFill>
                <a:latin typeface="Arial" charset="0"/>
                <a:ea typeface="MS PGothic" charset="-128"/>
                <a:cs typeface="+mn-cs"/>
              </a:rPr>
              <a: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460457" y="432027"/>
            <a:ext cx="4223086" cy="364195"/>
          </a:xfrm>
        </p:spPr>
        <p:txBody>
          <a:bodyPr/>
          <a:lstStyle/>
          <a:p>
            <a:r>
              <a:rPr lang="en-US" altLang="en-US" sz="3200" b="1" dirty="0">
                <a:solidFill>
                  <a:srgbClr val="000000"/>
                </a:solidFill>
                <a:ea typeface="MS PGothic" charset="-128"/>
                <a:cs typeface="ＭＳ Ｐゴシック" charset="-128"/>
              </a:rPr>
              <a:t>24.3	Glycolysis (19)</a:t>
            </a:r>
            <a:endParaRPr lang="en-US" dirty="0"/>
          </a:p>
        </p:txBody>
      </p:sp>
      <p:sp>
        <p:nvSpPr>
          <p:cNvPr id="2" name="Content Placeholder 1"/>
          <p:cNvSpPr>
            <a:spLocks noGrp="1"/>
          </p:cNvSpPr>
          <p:nvPr>
            <p:ph idx="1"/>
          </p:nvPr>
        </p:nvSpPr>
        <p:spPr>
          <a:xfrm>
            <a:off x="1687483" y="822280"/>
            <a:ext cx="5834709" cy="459501"/>
          </a:xfrm>
        </p:spPr>
        <p:txBody>
          <a:bodyPr/>
          <a:lstStyle/>
          <a:p>
            <a:pPr marL="463550" lvl="0" indent="-463550">
              <a:buFont typeface="+mj-lt"/>
              <a:buAutoNum type="alphaUcPeriod" startAt="3"/>
            </a:pPr>
            <a:r>
              <a:rPr lang="en-US" altLang="en-US" sz="2800" b="1" dirty="0">
                <a:solidFill>
                  <a:srgbClr val="000000"/>
                </a:solidFill>
                <a:ea typeface="MS PGothic" charset="-128"/>
                <a:cs typeface="ＭＳ Ｐゴシック" charset="-128"/>
              </a:rPr>
              <a:t>Glycolysis and Other Hexoses</a:t>
            </a:r>
            <a:endParaRPr lang="en-US" dirty="0">
              <a:solidFill>
                <a:prstClr val="black"/>
              </a:solidFill>
            </a:endParaRPr>
          </a:p>
        </p:txBody>
      </p:sp>
      <p:sp>
        <p:nvSpPr>
          <p:cNvPr id="4" name="Content Placeholder 3"/>
          <p:cNvSpPr>
            <a:spLocks noGrp="1"/>
          </p:cNvSpPr>
          <p:nvPr>
            <p:ph sz="quarter" idx="14"/>
          </p:nvPr>
        </p:nvSpPr>
        <p:spPr>
          <a:xfrm>
            <a:off x="1066800" y="1442112"/>
            <a:ext cx="7363252" cy="731219"/>
          </a:xfrm>
        </p:spPr>
        <p:txBody>
          <a:bodyPr/>
          <a:lstStyle/>
          <a:p>
            <a:pPr marL="0" lvl="0" indent="0" defTabSz="457200" eaLnBrk="1" hangingPunct="1">
              <a:spcBef>
                <a:spcPct val="0"/>
              </a:spcBef>
              <a:buClr>
                <a:prstClr val="black"/>
              </a:buClr>
              <a:buNone/>
            </a:pPr>
            <a:r>
              <a:rPr lang="en-US" altLang="en-US" sz="2400" b="1" kern="1200" dirty="0">
                <a:solidFill>
                  <a:srgbClr val="3366FF"/>
                </a:solidFill>
                <a:latin typeface="Arial" charset="0"/>
                <a:ea typeface="MS PGothic" charset="-128"/>
                <a:cs typeface="+mn-cs"/>
              </a:rPr>
              <a:t>Galactose </a:t>
            </a:r>
            <a:r>
              <a:rPr lang="en-US" altLang="en-US" sz="2400" b="1" kern="1200" dirty="0">
                <a:solidFill>
                  <a:prstClr val="black"/>
                </a:solidFill>
                <a:latin typeface="Arial" charset="0"/>
                <a:ea typeface="MS PGothic" charset="-128"/>
                <a:cs typeface="+mn-cs"/>
              </a:rPr>
              <a:t>is obtained by the hydrolysis of the disaccharide lactose in milk.</a:t>
            </a:r>
          </a:p>
        </p:txBody>
      </p:sp>
      <p:pic>
        <p:nvPicPr>
          <p:cNvPr id="64518" name="Picture 9" descr="Structure of galacto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2514600"/>
            <a:ext cx="2514600" cy="218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sz="quarter" idx="13"/>
          </p:nvPr>
        </p:nvSpPr>
        <p:spPr>
          <a:xfrm>
            <a:off x="1072488" y="4808560"/>
            <a:ext cx="7848600" cy="1820840"/>
          </a:xfrm>
        </p:spPr>
        <p:txBody>
          <a:bodyPr/>
          <a:lstStyle/>
          <a:p>
            <a:pPr marL="0" lvl="0" indent="0" defTabSz="457200" eaLnBrk="1" hangingPunct="1">
              <a:spcBef>
                <a:spcPct val="0"/>
              </a:spcBef>
              <a:spcAft>
                <a:spcPts val="2100"/>
              </a:spcAft>
              <a:buNone/>
            </a:pPr>
            <a:r>
              <a:rPr lang="en-US" altLang="en-US" sz="2400" b="1" kern="1200" dirty="0">
                <a:solidFill>
                  <a:prstClr val="black"/>
                </a:solidFill>
                <a:latin typeface="Arial" charset="0"/>
                <a:ea typeface="MS PGothic" charset="-128"/>
                <a:cs typeface="+mn-cs"/>
              </a:rPr>
              <a:t>Galactose is converted into </a:t>
            </a:r>
            <a:r>
              <a:rPr lang="en-US" altLang="en-US" sz="2400" b="1" kern="1200" dirty="0">
                <a:solidFill>
                  <a:srgbClr val="3366FF"/>
                </a:solidFill>
                <a:latin typeface="Arial" charset="0"/>
                <a:ea typeface="MS PGothic" charset="-128"/>
                <a:cs typeface="+mn-cs"/>
              </a:rPr>
              <a:t>glucose 6-phosphate </a:t>
            </a:r>
            <a:r>
              <a:rPr lang="en-US" altLang="en-US" sz="2400" b="1" kern="1200" dirty="0">
                <a:solidFill>
                  <a:prstClr val="black"/>
                </a:solidFill>
                <a:latin typeface="Arial" charset="0"/>
                <a:ea typeface="MS PGothic" charset="-128"/>
                <a:cs typeface="+mn-cs"/>
              </a:rPr>
              <a:t>and then enters glycolysis in </a:t>
            </a:r>
            <a:r>
              <a:rPr lang="en-US" altLang="en-US" sz="2400" b="1" kern="1200" dirty="0">
                <a:solidFill>
                  <a:srgbClr val="007802"/>
                </a:solidFill>
                <a:latin typeface="Arial" charset="0"/>
                <a:ea typeface="MS PGothic" charset="-128"/>
                <a:cs typeface="+mn-cs"/>
              </a:rPr>
              <a:t>step [2]</a:t>
            </a:r>
            <a:r>
              <a:rPr lang="en-US" altLang="en-US" sz="2400" b="1" kern="1200" dirty="0">
                <a:solidFill>
                  <a:prstClr val="black"/>
                </a:solidFill>
                <a:latin typeface="Arial" charset="0"/>
                <a:ea typeface="MS PGothic" charset="-128"/>
                <a:cs typeface="+mn-cs"/>
              </a:rPr>
              <a:t>.</a:t>
            </a:r>
          </a:p>
          <a:p>
            <a:pPr marL="0" indent="0" defTabSz="457200" eaLnBrk="1" hangingPunct="1">
              <a:spcBef>
                <a:spcPct val="0"/>
              </a:spcBef>
              <a:spcAft>
                <a:spcPts val="2000"/>
              </a:spcAft>
              <a:buNone/>
            </a:pPr>
            <a:r>
              <a:rPr lang="en-US" altLang="en-US" sz="2400" b="1" dirty="0"/>
              <a:t>Patients with </a:t>
            </a:r>
            <a:r>
              <a:rPr lang="en-US" altLang="en-US" sz="2400" b="1" dirty="0" err="1">
                <a:solidFill>
                  <a:srgbClr val="3366FF"/>
                </a:solidFill>
              </a:rPr>
              <a:t>galactosemia</a:t>
            </a:r>
            <a:r>
              <a:rPr lang="en-US" altLang="en-US" sz="2400" b="1" dirty="0">
                <a:solidFill>
                  <a:srgbClr val="3366FF"/>
                </a:solidFill>
              </a:rPr>
              <a:t> </a:t>
            </a:r>
            <a:r>
              <a:rPr lang="en-US" altLang="en-US" sz="2400" b="1" dirty="0"/>
              <a:t>lack the enzyme to perform this conversion.</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460457" y="429904"/>
            <a:ext cx="4223086" cy="364195"/>
          </a:xfrm>
        </p:spPr>
        <p:txBody>
          <a:bodyPr/>
          <a:lstStyle/>
          <a:p>
            <a:r>
              <a:rPr lang="en-US" altLang="en-US" sz="3200" b="1" dirty="0">
                <a:solidFill>
                  <a:srgbClr val="000000"/>
                </a:solidFill>
                <a:ea typeface="MS PGothic" charset="-128"/>
                <a:cs typeface="ＭＳ Ｐゴシック" charset="-128"/>
              </a:rPr>
              <a:t>24.3	Glycolysis (20)</a:t>
            </a:r>
            <a:endParaRPr lang="en-US" dirty="0"/>
          </a:p>
        </p:txBody>
      </p:sp>
      <p:sp>
        <p:nvSpPr>
          <p:cNvPr id="2" name="Content Placeholder 1"/>
          <p:cNvSpPr>
            <a:spLocks noGrp="1"/>
          </p:cNvSpPr>
          <p:nvPr>
            <p:ph idx="1"/>
          </p:nvPr>
        </p:nvSpPr>
        <p:spPr>
          <a:xfrm>
            <a:off x="1681794" y="823080"/>
            <a:ext cx="5834710" cy="417728"/>
          </a:xfrm>
        </p:spPr>
        <p:txBody>
          <a:bodyPr/>
          <a:lstStyle/>
          <a:p>
            <a:pPr marL="463550" lvl="0" indent="-463550">
              <a:buFont typeface="+mj-lt"/>
              <a:buAutoNum type="alphaUcPeriod" startAt="3"/>
            </a:pPr>
            <a:r>
              <a:rPr lang="en-US" altLang="en-US" sz="2800" b="1" dirty="0">
                <a:solidFill>
                  <a:srgbClr val="000000"/>
                </a:solidFill>
                <a:ea typeface="MS PGothic" charset="-128"/>
                <a:cs typeface="ＭＳ Ｐゴシック" charset="-128"/>
              </a:rPr>
              <a:t>Glycolysis and Other Hexoses</a:t>
            </a:r>
            <a:endParaRPr lang="en-US" dirty="0">
              <a:solidFill>
                <a:prstClr val="black"/>
              </a:solidFill>
            </a:endParaRPr>
          </a:p>
        </p:txBody>
      </p:sp>
      <p:sp>
        <p:nvSpPr>
          <p:cNvPr id="3" name="Content Placeholder 2"/>
          <p:cNvSpPr>
            <a:spLocks noGrp="1"/>
          </p:cNvSpPr>
          <p:nvPr>
            <p:ph sz="quarter" idx="13"/>
          </p:nvPr>
        </p:nvSpPr>
        <p:spPr>
          <a:xfrm>
            <a:off x="1068786" y="1510352"/>
            <a:ext cx="6915150" cy="746505"/>
          </a:xfrm>
        </p:spPr>
        <p:txBody>
          <a:bodyPr/>
          <a:lstStyle/>
          <a:p>
            <a:pPr marL="0" lvl="0" indent="0" defTabSz="457200" eaLnBrk="1" hangingPunct="1">
              <a:spcBef>
                <a:spcPct val="0"/>
              </a:spcBef>
              <a:buClr>
                <a:prstClr val="black"/>
              </a:buClr>
              <a:buNone/>
            </a:pPr>
            <a:r>
              <a:rPr lang="en-US" altLang="en-US" sz="2400" b="1" kern="1200" dirty="0">
                <a:solidFill>
                  <a:srgbClr val="3366FF"/>
                </a:solidFill>
                <a:latin typeface="Arial" charset="0"/>
                <a:ea typeface="MS PGothic" charset="-128"/>
                <a:cs typeface="+mn-cs"/>
              </a:rPr>
              <a:t>Mannose</a:t>
            </a:r>
            <a:r>
              <a:rPr lang="en-US" altLang="en-US" sz="2400" b="1" kern="1200" dirty="0">
                <a:solidFill>
                  <a:srgbClr val="3333FF"/>
                </a:solidFill>
                <a:latin typeface="Arial" charset="0"/>
                <a:ea typeface="MS PGothic" charset="-128"/>
                <a:cs typeface="+mn-cs"/>
              </a:rPr>
              <a:t> </a:t>
            </a:r>
            <a:r>
              <a:rPr lang="en-US" altLang="en-US" sz="2400" b="1" kern="1200" dirty="0">
                <a:solidFill>
                  <a:prstClr val="black"/>
                </a:solidFill>
                <a:latin typeface="Arial" charset="0"/>
                <a:ea typeface="MS PGothic" charset="-128"/>
                <a:cs typeface="+mn-cs"/>
              </a:rPr>
              <a:t>is obtained from polysaccharides in fruits such as cranberries and currants.</a:t>
            </a:r>
          </a:p>
        </p:txBody>
      </p:sp>
      <p:pic>
        <p:nvPicPr>
          <p:cNvPr id="66566" name="Picture 9" descr="s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2520950"/>
            <a:ext cx="2438400" cy="227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3"/>
          <p:cNvSpPr>
            <a:spLocks noGrp="1"/>
          </p:cNvSpPr>
          <p:nvPr>
            <p:ph sz="quarter" idx="14"/>
          </p:nvPr>
        </p:nvSpPr>
        <p:spPr>
          <a:xfrm>
            <a:off x="1072488" y="4800382"/>
            <a:ext cx="7627620" cy="1752818"/>
          </a:xfrm>
        </p:spPr>
        <p:txBody>
          <a:bodyPr/>
          <a:lstStyle/>
          <a:p>
            <a:pPr marL="0" lvl="0" indent="0" defTabSz="457200" eaLnBrk="1" hangingPunct="1">
              <a:spcBef>
                <a:spcPct val="0"/>
              </a:spcBef>
              <a:spcAft>
                <a:spcPts val="1500"/>
              </a:spcAft>
              <a:buNone/>
            </a:pPr>
            <a:r>
              <a:rPr lang="en-US" altLang="en-US" sz="2400" b="1" kern="1200" dirty="0">
                <a:solidFill>
                  <a:prstClr val="black"/>
                </a:solidFill>
                <a:latin typeface="Arial" charset="0"/>
                <a:ea typeface="MS PGothic" charset="-128"/>
                <a:cs typeface="+mn-cs"/>
              </a:rPr>
              <a:t>Mannose is converted to </a:t>
            </a:r>
            <a:r>
              <a:rPr lang="en-US" altLang="en-US" sz="2400" b="1" kern="1200" dirty="0">
                <a:solidFill>
                  <a:srgbClr val="3366FF"/>
                </a:solidFill>
                <a:latin typeface="Arial" charset="0"/>
                <a:ea typeface="MS PGothic" charset="-128"/>
                <a:cs typeface="+mn-cs"/>
              </a:rPr>
              <a:t>fructose 6-phosphate</a:t>
            </a:r>
            <a:r>
              <a:rPr lang="en-US" altLang="en-US" sz="2400" b="1" kern="1200" dirty="0">
                <a:solidFill>
                  <a:prstClr val="black"/>
                </a:solidFill>
                <a:latin typeface="Arial" charset="0"/>
                <a:ea typeface="MS PGothic" charset="-128"/>
                <a:cs typeface="+mn-cs"/>
              </a:rPr>
              <a:t>, and it enters glycolysis at </a:t>
            </a:r>
            <a:r>
              <a:rPr lang="en-US" altLang="en-US" sz="2400" b="1" kern="1200" dirty="0">
                <a:solidFill>
                  <a:srgbClr val="007802"/>
                </a:solidFill>
                <a:latin typeface="Arial" charset="0"/>
                <a:ea typeface="MS PGothic" charset="-128"/>
                <a:cs typeface="+mn-cs"/>
              </a:rPr>
              <a:t>step [3]</a:t>
            </a:r>
            <a:r>
              <a:rPr lang="en-US" altLang="en-US" sz="2400" b="1" kern="1200" dirty="0">
                <a:solidFill>
                  <a:prstClr val="black"/>
                </a:solidFill>
                <a:latin typeface="Arial" charset="0"/>
                <a:ea typeface="MS PGothic" charset="-128"/>
                <a:cs typeface="+mn-cs"/>
              </a:rPr>
              <a:t>.</a:t>
            </a:r>
            <a:endParaRPr lang="en-US" altLang="en-US" dirty="0">
              <a:cs typeface="+mn-cs"/>
            </a:endParaRPr>
          </a:p>
          <a:p>
            <a:pPr marL="0" indent="0" defTabSz="457200" eaLnBrk="1" hangingPunct="1">
              <a:spcBef>
                <a:spcPct val="0"/>
              </a:spcBef>
              <a:spcAft>
                <a:spcPts val="1500"/>
              </a:spcAft>
              <a:buNone/>
            </a:pPr>
            <a:r>
              <a:rPr lang="en-US" altLang="en-US" sz="2400" b="1" dirty="0"/>
              <a:t>Thus, all the common hexoses enter </a:t>
            </a:r>
            <a:r>
              <a:rPr lang="en-US" altLang="en-US" sz="2400" b="1" dirty="0">
                <a:solidFill>
                  <a:srgbClr val="3366FF"/>
                </a:solidFill>
              </a:rPr>
              <a:t>glycolysis</a:t>
            </a:r>
            <a:r>
              <a:rPr lang="en-US" altLang="en-US" sz="2400" b="1" dirty="0"/>
              <a:t> and are metabolized into </a:t>
            </a:r>
            <a:r>
              <a:rPr lang="en-US" altLang="en-US" sz="2400" b="1" dirty="0">
                <a:solidFill>
                  <a:srgbClr val="3366FF"/>
                </a:solidFill>
              </a:rPr>
              <a:t>pyruvate</a:t>
            </a:r>
            <a:r>
              <a:rPr lang="en-US" altLang="en-US" sz="2400" b="1" dirty="0"/>
              <a: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xfrm>
            <a:off x="1480489" y="251659"/>
            <a:ext cx="6183022" cy="586541"/>
          </a:xfrm>
        </p:spPr>
        <p:txBody>
          <a:bodyPr/>
          <a:lstStyle/>
          <a:p>
            <a:pPr eaLnBrk="1" hangingPunct="1"/>
            <a:r>
              <a:rPr lang="en-US" altLang="en-US" sz="3200" b="1" dirty="0">
                <a:ea typeface="MS PGothic" charset="-128"/>
                <a:cs typeface="ＭＳ Ｐゴシック" charset="-128"/>
              </a:rPr>
              <a:t>24.4	The Fate of Pyruvate (1)</a:t>
            </a:r>
            <a:endParaRPr lang="en-US" altLang="en-US" dirty="0">
              <a:latin typeface="Calibri" charset="0"/>
              <a:ea typeface="MS PGothic" charset="-128"/>
              <a:cs typeface="ＭＳ Ｐゴシック" charset="-128"/>
            </a:endParaRPr>
          </a:p>
        </p:txBody>
      </p:sp>
      <p:sp>
        <p:nvSpPr>
          <p:cNvPr id="2" name="Content Placeholder 1"/>
          <p:cNvSpPr>
            <a:spLocks noGrp="1"/>
          </p:cNvSpPr>
          <p:nvPr>
            <p:ph idx="1"/>
          </p:nvPr>
        </p:nvSpPr>
        <p:spPr>
          <a:xfrm>
            <a:off x="921121" y="837056"/>
            <a:ext cx="7308479" cy="1191829"/>
          </a:xfrm>
        </p:spPr>
        <p:txBody>
          <a:bodyPr/>
          <a:lstStyle/>
          <a:p>
            <a:pPr marL="0" lvl="0" indent="0" defTabSz="457200" eaLnBrk="1" hangingPunct="1">
              <a:spcBef>
                <a:spcPct val="0"/>
              </a:spcBef>
              <a:buClr>
                <a:prstClr val="black"/>
              </a:buClr>
              <a:buNone/>
            </a:pPr>
            <a:r>
              <a:rPr lang="en-US" altLang="en-US" sz="2400" b="1" kern="1200" dirty="0">
                <a:solidFill>
                  <a:srgbClr val="3366FF"/>
                </a:solidFill>
                <a:latin typeface="Arial" charset="0"/>
                <a:ea typeface="MS PGothic" charset="-128"/>
                <a:cs typeface="+mn-cs"/>
              </a:rPr>
              <a:t>Pyruvate </a:t>
            </a:r>
            <a:r>
              <a:rPr lang="en-US" altLang="en-US" sz="2400" b="1" kern="1200" dirty="0">
                <a:solidFill>
                  <a:prstClr val="black"/>
                </a:solidFill>
                <a:latin typeface="Arial" charset="0"/>
                <a:ea typeface="MS PGothic" charset="-128"/>
                <a:cs typeface="+mn-cs"/>
              </a:rPr>
              <a:t>can be converted into </a:t>
            </a:r>
            <a:r>
              <a:rPr lang="en-US" altLang="en-US" sz="2400" b="1" kern="1200" dirty="0">
                <a:solidFill>
                  <a:srgbClr val="3366FF"/>
                </a:solidFill>
                <a:latin typeface="Arial" charset="0"/>
                <a:ea typeface="MS PGothic" charset="-128"/>
                <a:cs typeface="+mn-cs"/>
              </a:rPr>
              <a:t>three possible products </a:t>
            </a:r>
            <a:r>
              <a:rPr lang="en-US" altLang="en-US" sz="2400" b="1" kern="1200" dirty="0">
                <a:solidFill>
                  <a:prstClr val="black"/>
                </a:solidFill>
                <a:latin typeface="Arial" charset="0"/>
                <a:ea typeface="MS PGothic" charset="-128"/>
                <a:cs typeface="+mn-cs"/>
              </a:rPr>
              <a:t>depending on the conditions and the organism.</a:t>
            </a:r>
          </a:p>
        </p:txBody>
      </p:sp>
      <p:sp>
        <p:nvSpPr>
          <p:cNvPr id="3" name="Content Placeholder 2"/>
          <p:cNvSpPr>
            <a:spLocks noGrp="1"/>
          </p:cNvSpPr>
          <p:nvPr>
            <p:ph sz="quarter" idx="13"/>
          </p:nvPr>
        </p:nvSpPr>
        <p:spPr>
          <a:xfrm>
            <a:off x="849587" y="5483703"/>
            <a:ext cx="2342853" cy="746505"/>
          </a:xfrm>
        </p:spPr>
        <p:txBody>
          <a:bodyPr/>
          <a:lstStyle/>
          <a:p>
            <a:pPr marL="0" lvl="0" indent="0" algn="ctr" defTabSz="457200" eaLnBrk="1" hangingPunct="1">
              <a:spcBef>
                <a:spcPct val="0"/>
              </a:spcBef>
              <a:buNone/>
            </a:pPr>
            <a:r>
              <a:rPr lang="en-US" altLang="en-US" sz="2400" b="1" kern="1200" dirty="0">
                <a:solidFill>
                  <a:srgbClr val="3366FF"/>
                </a:solidFill>
                <a:latin typeface="Arial" charset="0"/>
                <a:ea typeface="MS PGothic" charset="-128"/>
                <a:cs typeface="+mn-cs"/>
              </a:rPr>
              <a:t>under aerobic conditions</a:t>
            </a:r>
          </a:p>
        </p:txBody>
      </p:sp>
      <p:sp>
        <p:nvSpPr>
          <p:cNvPr id="4" name="Content Placeholder 3"/>
          <p:cNvSpPr>
            <a:spLocks noGrp="1"/>
          </p:cNvSpPr>
          <p:nvPr>
            <p:ph sz="quarter" idx="14"/>
          </p:nvPr>
        </p:nvSpPr>
        <p:spPr>
          <a:xfrm>
            <a:off x="3429000" y="5488419"/>
            <a:ext cx="2586017" cy="804341"/>
          </a:xfrm>
        </p:spPr>
        <p:txBody>
          <a:bodyPr/>
          <a:lstStyle/>
          <a:p>
            <a:pPr marL="0" lvl="0" indent="0" algn="ctr" defTabSz="457200" eaLnBrk="1" hangingPunct="1">
              <a:spcBef>
                <a:spcPct val="0"/>
              </a:spcBef>
              <a:buNone/>
            </a:pPr>
            <a:r>
              <a:rPr lang="en-US" altLang="en-US" sz="2400" b="1" kern="1200" dirty="0">
                <a:solidFill>
                  <a:srgbClr val="D90000"/>
                </a:solidFill>
                <a:latin typeface="Arial" charset="0"/>
                <a:ea typeface="MS PGothic" charset="-128"/>
                <a:cs typeface="+mn-cs"/>
              </a:rPr>
              <a:t>under anaerobic conditions</a:t>
            </a:r>
          </a:p>
        </p:txBody>
      </p:sp>
      <p:sp>
        <p:nvSpPr>
          <p:cNvPr id="12" name="Content Placeholder 8"/>
          <p:cNvSpPr>
            <a:spLocks noGrp="1"/>
          </p:cNvSpPr>
          <p:nvPr>
            <p:ph sz="quarter" idx="15"/>
          </p:nvPr>
        </p:nvSpPr>
        <p:spPr>
          <a:xfrm>
            <a:off x="5975443" y="5479386"/>
            <a:ext cx="3124200" cy="809958"/>
          </a:xfrm>
        </p:spPr>
        <p:txBody>
          <a:bodyPr/>
          <a:lstStyle/>
          <a:p>
            <a:pPr marL="0" lvl="0" indent="0" algn="ctr" defTabSz="457200" eaLnBrk="1" hangingPunct="1">
              <a:spcBef>
                <a:spcPct val="0"/>
              </a:spcBef>
              <a:buNone/>
            </a:pPr>
            <a:r>
              <a:rPr lang="en-US" altLang="en-US" sz="2400" b="1" kern="1200" dirty="0">
                <a:solidFill>
                  <a:srgbClr val="007802"/>
                </a:solidFill>
                <a:latin typeface="Arial" charset="0"/>
                <a:ea typeface="MS PGothic" charset="-128"/>
                <a:cs typeface="+mn-cs"/>
              </a:rPr>
              <a:t>in fermentation by microorganisms</a:t>
            </a:r>
          </a:p>
        </p:txBody>
      </p:sp>
      <p:pic>
        <p:nvPicPr>
          <p:cNvPr id="68609" name="Picture 11" descr="When oxygen is plentiful, oxidation of pyruvate forms acetyl CoA. When oxygen levels are low, pyruvate forms lactate. In yeast and other microorganisms, pyruvate is converted to ethanol (CH3CH2OH) and carbon dioxide (CO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973263"/>
            <a:ext cx="7086600" cy="351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480489" y="369626"/>
            <a:ext cx="6183022" cy="484745"/>
          </a:xfrm>
        </p:spPr>
        <p:txBody>
          <a:bodyPr/>
          <a:lstStyle/>
          <a:p>
            <a:r>
              <a:rPr lang="en-US" altLang="en-US" sz="3200" b="1" dirty="0">
                <a:solidFill>
                  <a:srgbClr val="000000"/>
                </a:solidFill>
                <a:ea typeface="MS PGothic" charset="-128"/>
                <a:cs typeface="ＭＳ Ｐゴシック" charset="-128"/>
              </a:rPr>
              <a:t>24.4	The Fate of Pyruvate (2)</a:t>
            </a:r>
            <a:endParaRPr lang="en-US" dirty="0"/>
          </a:p>
        </p:txBody>
      </p:sp>
      <p:sp>
        <p:nvSpPr>
          <p:cNvPr id="4" name="Content Placeholder 3"/>
          <p:cNvSpPr>
            <a:spLocks noGrp="1"/>
          </p:cNvSpPr>
          <p:nvPr>
            <p:ph sz="quarter" idx="14"/>
          </p:nvPr>
        </p:nvSpPr>
        <p:spPr>
          <a:xfrm>
            <a:off x="2054556" y="832512"/>
            <a:ext cx="5219700" cy="499433"/>
          </a:xfrm>
        </p:spPr>
        <p:txBody>
          <a:bodyPr/>
          <a:lstStyle/>
          <a:p>
            <a:pPr marL="463550" indent="-463550">
              <a:buFont typeface="+mj-lt"/>
              <a:buAutoNum type="alphaUcPeriod"/>
            </a:pPr>
            <a:r>
              <a:rPr lang="en-US" altLang="en-US" sz="2800" b="1" dirty="0">
                <a:solidFill>
                  <a:srgbClr val="000000"/>
                </a:solidFill>
                <a:ea typeface="MS PGothic" charset="-128"/>
                <a:cs typeface="ＭＳ Ｐゴシック" charset="-128"/>
              </a:rPr>
              <a:t>Conversion to Acetyl CoA</a:t>
            </a:r>
            <a:endParaRPr lang="en-US" dirty="0"/>
          </a:p>
        </p:txBody>
      </p:sp>
      <p:sp>
        <p:nvSpPr>
          <p:cNvPr id="2" name="Content Placeholder 1"/>
          <p:cNvSpPr>
            <a:spLocks noGrp="1"/>
          </p:cNvSpPr>
          <p:nvPr>
            <p:ph idx="1"/>
          </p:nvPr>
        </p:nvSpPr>
        <p:spPr>
          <a:xfrm>
            <a:off x="1066800" y="1512624"/>
            <a:ext cx="7239000" cy="746872"/>
          </a:xfrm>
        </p:spPr>
        <p:txBody>
          <a:bodyPr/>
          <a:lstStyle/>
          <a:p>
            <a:pPr marL="0" lvl="0" indent="0" defTabSz="457200" eaLnBrk="1" hangingPunct="1">
              <a:spcBef>
                <a:spcPct val="0"/>
              </a:spcBef>
              <a:buNone/>
            </a:pPr>
            <a:r>
              <a:rPr lang="en-US" altLang="en-US" sz="2400" b="1" kern="1200" dirty="0">
                <a:solidFill>
                  <a:prstClr val="black"/>
                </a:solidFill>
                <a:latin typeface="Arial" panose="020B0604020202020204" pitchFamily="34" charset="0"/>
                <a:ea typeface="MS PGothic" charset="-128"/>
                <a:cs typeface="Arial" panose="020B0604020202020204" pitchFamily="34" charset="0"/>
              </a:rPr>
              <a:t>Under </a:t>
            </a:r>
            <a:r>
              <a:rPr lang="en-US" altLang="en-US" sz="2400" b="1" kern="1200" dirty="0">
                <a:solidFill>
                  <a:srgbClr val="3366FF"/>
                </a:solidFill>
                <a:latin typeface="Arial" panose="020B0604020202020204" pitchFamily="34" charset="0"/>
                <a:ea typeface="MS PGothic" charset="-128"/>
                <a:cs typeface="Arial" panose="020B0604020202020204" pitchFamily="34" charset="0"/>
              </a:rPr>
              <a:t>aerobic conditions </a:t>
            </a:r>
            <a:r>
              <a:rPr lang="en-US" altLang="en-US" sz="2400" b="1" kern="1200" dirty="0">
                <a:solidFill>
                  <a:prstClr val="black"/>
                </a:solidFill>
                <a:latin typeface="Arial" panose="020B0604020202020204" pitchFamily="34" charset="0"/>
                <a:ea typeface="MS PGothic" charset="-128"/>
                <a:cs typeface="Arial" panose="020B0604020202020204" pitchFamily="34" charset="0"/>
              </a:rPr>
              <a:t>(when </a:t>
            </a:r>
            <a:r>
              <a:rPr lang="en-US" altLang="en-US" sz="2400" b="1" i="0" kern="1200" dirty="0">
                <a:solidFill>
                  <a:prstClr val="black"/>
                </a:solidFill>
                <a:latin typeface="Arial" panose="020B0604020202020204" pitchFamily="34" charset="0"/>
                <a:ea typeface="MS PGothic" charset="-128"/>
                <a:cs typeface="Arial" panose="020B0604020202020204" pitchFamily="34" charset="0"/>
              </a:rPr>
              <a:t>O</a:t>
            </a:r>
            <a:r>
              <a:rPr lang="en-US" altLang="en-US" sz="2400" b="1" i="0" kern="1200" baseline="-25000" dirty="0">
                <a:solidFill>
                  <a:prstClr val="black"/>
                </a:solidFill>
                <a:latin typeface="Arial" panose="020B0604020202020204" pitchFamily="34" charset="0"/>
                <a:ea typeface="MS PGothic" charset="-128"/>
                <a:cs typeface="Arial" panose="020B0604020202020204" pitchFamily="34" charset="0"/>
              </a:rPr>
              <a:t>2</a:t>
            </a:r>
            <a:r>
              <a:rPr lang="en-US" altLang="en-US" sz="2400" b="1" kern="1200" dirty="0">
                <a:solidFill>
                  <a:prstClr val="black"/>
                </a:solidFill>
                <a:latin typeface="Arial" panose="020B0604020202020204" pitchFamily="34" charset="0"/>
                <a:ea typeface="MS PGothic" charset="-128"/>
                <a:cs typeface="Arial" panose="020B0604020202020204" pitchFamily="34" charset="0"/>
              </a:rPr>
              <a:t> is plentiful), pyruvate is </a:t>
            </a:r>
            <a:r>
              <a:rPr lang="en-US" altLang="en-US" sz="2400" b="1" kern="1200" dirty="0">
                <a:solidFill>
                  <a:srgbClr val="3366FF"/>
                </a:solidFill>
                <a:latin typeface="Arial" panose="020B0604020202020204" pitchFamily="34" charset="0"/>
                <a:ea typeface="MS PGothic" charset="-128"/>
                <a:cs typeface="Arial" panose="020B0604020202020204" pitchFamily="34" charset="0"/>
              </a:rPr>
              <a:t>oxidized</a:t>
            </a:r>
            <a:r>
              <a:rPr lang="en-US" altLang="en-US" sz="2400" b="1" kern="1200" dirty="0">
                <a:solidFill>
                  <a:srgbClr val="3333FF"/>
                </a:solidFill>
                <a:latin typeface="Arial" panose="020B0604020202020204" pitchFamily="34" charset="0"/>
                <a:ea typeface="MS PGothic" charset="-128"/>
                <a:cs typeface="Arial" panose="020B0604020202020204" pitchFamily="34" charset="0"/>
              </a:rPr>
              <a:t> </a:t>
            </a:r>
            <a:r>
              <a:rPr lang="en-US" altLang="en-US" sz="2400" b="1" kern="1200" dirty="0">
                <a:solidFill>
                  <a:prstClr val="black"/>
                </a:solidFill>
                <a:latin typeface="Arial" panose="020B0604020202020204" pitchFamily="34" charset="0"/>
                <a:ea typeface="MS PGothic" charset="-128"/>
                <a:cs typeface="Arial" panose="020B0604020202020204" pitchFamily="34" charset="0"/>
              </a:rPr>
              <a:t>by </a:t>
            </a:r>
          </a:p>
        </p:txBody>
      </p:sp>
      <p:graphicFrame>
        <p:nvGraphicFramePr>
          <p:cNvPr id="3" name="Object 2">
            <a:extLst>
              <a:ext uri="{FF2B5EF4-FFF2-40B4-BE49-F238E27FC236}">
                <a16:creationId xmlns:a16="http://schemas.microsoft.com/office/drawing/2014/main" id="{8B49F18C-984F-4D29-87FC-D40F461E3C84}"/>
              </a:ext>
            </a:extLst>
          </p:cNvPr>
          <p:cNvGraphicFramePr>
            <a:graphicFrameLocks noChangeAspect="1"/>
          </p:cNvGraphicFramePr>
          <p:nvPr>
            <p:extLst>
              <p:ext uri="{D42A27DB-BD31-4B8C-83A1-F6EECF244321}">
                <p14:modId xmlns:p14="http://schemas.microsoft.com/office/powerpoint/2010/main" val="1923665395"/>
              </p:ext>
            </p:extLst>
          </p:nvPr>
        </p:nvGraphicFramePr>
        <p:xfrm>
          <a:off x="4572000" y="1922670"/>
          <a:ext cx="812800" cy="342900"/>
        </p:xfrm>
        <a:graphic>
          <a:graphicData uri="http://schemas.openxmlformats.org/presentationml/2006/ole">
            <mc:AlternateContent xmlns:mc="http://schemas.openxmlformats.org/markup-compatibility/2006">
              <mc:Choice xmlns:v="urn:schemas-microsoft-com:vml" Requires="v">
                <p:oleObj spid="_x0000_s3674" name="Equation" r:id="rId4" imgW="812520" imgH="342720" progId="Equation.DSMT4">
                  <p:embed/>
                </p:oleObj>
              </mc:Choice>
              <mc:Fallback>
                <p:oleObj name="Equation" r:id="rId4" imgW="812520" imgH="342720" progId="Equation.DSMT4">
                  <p:embed/>
                  <p:pic>
                    <p:nvPicPr>
                      <p:cNvPr id="0" name=""/>
                      <p:cNvPicPr/>
                      <p:nvPr/>
                    </p:nvPicPr>
                    <p:blipFill>
                      <a:blip r:embed="rId5"/>
                      <a:stretch>
                        <a:fillRect/>
                      </a:stretch>
                    </p:blipFill>
                    <p:spPr>
                      <a:xfrm>
                        <a:off x="4572000" y="1922670"/>
                        <a:ext cx="812800" cy="342900"/>
                      </a:xfrm>
                      <a:prstGeom prst="rect">
                        <a:avLst/>
                      </a:prstGeom>
                    </p:spPr>
                  </p:pic>
                </p:oleObj>
              </mc:Fallback>
            </mc:AlternateContent>
          </a:graphicData>
        </a:graphic>
      </p:graphicFrame>
      <p:sp>
        <p:nvSpPr>
          <p:cNvPr id="9" name="Text Placeholder 14">
            <a:extLst>
              <a:ext uri="{FF2B5EF4-FFF2-40B4-BE49-F238E27FC236}">
                <a16:creationId xmlns:a16="http://schemas.microsoft.com/office/drawing/2014/main" id="{318B0926-CF33-47C9-A097-99FE83FF6647}"/>
              </a:ext>
            </a:extLst>
          </p:cNvPr>
          <p:cNvSpPr>
            <a:spLocks noGrp="1"/>
          </p:cNvSpPr>
          <p:nvPr>
            <p:ph type="body" sz="quarter" idx="19"/>
          </p:nvPr>
        </p:nvSpPr>
        <p:spPr>
          <a:xfrm>
            <a:off x="5404851" y="1895089"/>
            <a:ext cx="2814638" cy="477574"/>
          </a:xfrm>
        </p:spPr>
        <p:txBody>
          <a:bodyPr/>
          <a:lstStyle/>
          <a:p>
            <a:pPr marL="0" lvl="0" indent="0">
              <a:buNone/>
            </a:pPr>
            <a:r>
              <a:rPr lang="en-US" altLang="en-US" sz="2400" b="1" kern="1200" dirty="0">
                <a:solidFill>
                  <a:prstClr val="black"/>
                </a:solidFill>
                <a:latin typeface="Arial" panose="020B0604020202020204" pitchFamily="34" charset="0"/>
                <a:ea typeface="MS PGothic" charset="-128"/>
                <a:cs typeface="Arial" panose="020B0604020202020204" pitchFamily="34" charset="0"/>
              </a:rPr>
              <a:t>in the presence of</a:t>
            </a:r>
            <a:endParaRPr lang="en-GB" dirty="0"/>
          </a:p>
        </p:txBody>
      </p:sp>
      <p:sp>
        <p:nvSpPr>
          <p:cNvPr id="10" name="Text Placeholder 16">
            <a:extLst>
              <a:ext uri="{FF2B5EF4-FFF2-40B4-BE49-F238E27FC236}">
                <a16:creationId xmlns:a16="http://schemas.microsoft.com/office/drawing/2014/main" id="{C56FAB10-2790-41BF-9277-52B61E2A750D}"/>
              </a:ext>
            </a:extLst>
          </p:cNvPr>
          <p:cNvSpPr>
            <a:spLocks noGrp="1"/>
          </p:cNvSpPr>
          <p:nvPr>
            <p:ph type="body" sz="quarter" idx="20"/>
          </p:nvPr>
        </p:nvSpPr>
        <p:spPr>
          <a:xfrm>
            <a:off x="1063487" y="2259496"/>
            <a:ext cx="5222562" cy="609600"/>
          </a:xfrm>
        </p:spPr>
        <p:txBody>
          <a:bodyPr/>
          <a:lstStyle/>
          <a:p>
            <a:pPr marL="0" lvl="0" indent="0">
              <a:buNone/>
            </a:pPr>
            <a:r>
              <a:rPr lang="en-US" altLang="en-US" sz="2400" b="1" kern="1200" dirty="0">
                <a:solidFill>
                  <a:prstClr val="black"/>
                </a:solidFill>
                <a:latin typeface="Arial" panose="020B0604020202020204" pitchFamily="34" charset="0"/>
                <a:ea typeface="MS PGothic" charset="-128"/>
                <a:cs typeface="Arial" panose="020B0604020202020204" pitchFamily="34" charset="0"/>
              </a:rPr>
              <a:t>coenzyme A to form </a:t>
            </a:r>
            <a:r>
              <a:rPr lang="en-US" altLang="en-US" sz="2400" b="1" kern="1200" dirty="0">
                <a:solidFill>
                  <a:srgbClr val="3366FF"/>
                </a:solidFill>
                <a:latin typeface="Arial" panose="020B0604020202020204" pitchFamily="34" charset="0"/>
                <a:ea typeface="MS PGothic" charset="-128"/>
                <a:cs typeface="Arial" panose="020B0604020202020204" pitchFamily="34" charset="0"/>
              </a:rPr>
              <a:t>acetyl CoA</a:t>
            </a:r>
            <a:r>
              <a:rPr lang="en-US" altLang="en-US" sz="2400" b="1" kern="1200" dirty="0">
                <a:solidFill>
                  <a:prstClr val="black"/>
                </a:solidFill>
                <a:latin typeface="Arial" panose="020B0604020202020204" pitchFamily="34" charset="0"/>
                <a:ea typeface="MS PGothic" charset="-128"/>
                <a:cs typeface="Arial" panose="020B0604020202020204" pitchFamily="34" charset="0"/>
              </a:rPr>
              <a:t>.</a:t>
            </a:r>
            <a:endParaRPr lang="en-GB" dirty="0"/>
          </a:p>
        </p:txBody>
      </p:sp>
      <p:pic>
        <p:nvPicPr>
          <p:cNvPr id="70661" name="Picture 9" descr="Oxidation of pyruvate by NAD+ in the presence of coenzyme A forms acetyl CoA and carbon dioxide. NAD+ gets converted to NADH and H+."/>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9200" y="2895600"/>
            <a:ext cx="6407150" cy="248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4"/>
          <p:cNvSpPr>
            <a:spLocks noGrp="1"/>
          </p:cNvSpPr>
          <p:nvPr>
            <p:ph sz="quarter" idx="15"/>
          </p:nvPr>
        </p:nvSpPr>
        <p:spPr>
          <a:xfrm>
            <a:off x="1074120" y="5486399"/>
            <a:ext cx="7398368" cy="420997"/>
          </a:xfrm>
        </p:spPr>
        <p:txBody>
          <a:bodyPr/>
          <a:lstStyle/>
          <a:p>
            <a:pPr marL="0" lvl="0" indent="0" defTabSz="457200" eaLnBrk="1" hangingPunct="1">
              <a:spcBef>
                <a:spcPct val="0"/>
              </a:spcBef>
              <a:buNone/>
            </a:pPr>
            <a:r>
              <a:rPr lang="en-US" altLang="en-US" sz="2400" b="1" kern="1200" dirty="0">
                <a:solidFill>
                  <a:prstClr val="black"/>
                </a:solidFill>
                <a:latin typeface="Arial" panose="020B0604020202020204" pitchFamily="34" charset="0"/>
                <a:ea typeface="MS PGothic" charset="-128"/>
                <a:cs typeface="Arial" panose="020B0604020202020204" pitchFamily="34" charset="0"/>
              </a:rPr>
              <a:t>The NADH formed </a:t>
            </a:r>
            <a:r>
              <a:rPr lang="en-US" altLang="en-US" sz="2400" b="1" kern="1200" dirty="0">
                <a:solidFill>
                  <a:srgbClr val="3366FF"/>
                </a:solidFill>
                <a:latin typeface="Arial" panose="020B0604020202020204" pitchFamily="34" charset="0"/>
                <a:ea typeface="MS PGothic" charset="-128"/>
                <a:cs typeface="Arial" panose="020B0604020202020204" pitchFamily="34" charset="0"/>
              </a:rPr>
              <a:t>needs </a:t>
            </a:r>
            <a:r>
              <a:rPr lang="en-US" altLang="en-US" sz="2400" b="1" i="0" kern="1200" dirty="0">
                <a:solidFill>
                  <a:srgbClr val="3366FF"/>
                </a:solidFill>
                <a:latin typeface="Arial" panose="020B0604020202020204" pitchFamily="34" charset="0"/>
                <a:ea typeface="MS PGothic" charset="-128"/>
                <a:cs typeface="Arial" panose="020B0604020202020204" pitchFamily="34" charset="0"/>
              </a:rPr>
              <a:t>O</a:t>
            </a:r>
            <a:r>
              <a:rPr lang="en-US" altLang="en-US" sz="2400" b="1" i="0" kern="1200" baseline="-25000" dirty="0">
                <a:solidFill>
                  <a:srgbClr val="3366FF"/>
                </a:solidFill>
                <a:latin typeface="Arial" panose="020B0604020202020204" pitchFamily="34" charset="0"/>
                <a:ea typeface="MS PGothic" charset="-128"/>
                <a:cs typeface="Arial" panose="020B0604020202020204" pitchFamily="34" charset="0"/>
              </a:rPr>
              <a:t>2</a:t>
            </a:r>
            <a:r>
              <a:rPr lang="en-US" altLang="en-US" sz="2400" b="1" kern="1200" dirty="0">
                <a:solidFill>
                  <a:srgbClr val="3366FF"/>
                </a:solidFill>
                <a:latin typeface="Arial" panose="020B0604020202020204" pitchFamily="34" charset="0"/>
                <a:ea typeface="MS PGothic" charset="-128"/>
                <a:cs typeface="Arial" panose="020B0604020202020204" pitchFamily="34" charset="0"/>
              </a:rPr>
              <a:t> </a:t>
            </a:r>
            <a:r>
              <a:rPr lang="en-US" altLang="en-US" sz="2400" b="1" kern="1200" dirty="0">
                <a:solidFill>
                  <a:prstClr val="black"/>
                </a:solidFill>
                <a:latin typeface="Arial" panose="020B0604020202020204" pitchFamily="34" charset="0"/>
                <a:ea typeface="MS PGothic" charset="-128"/>
                <a:cs typeface="Arial" panose="020B0604020202020204" pitchFamily="34" charset="0"/>
              </a:rPr>
              <a:t>to return to </a:t>
            </a:r>
          </a:p>
        </p:txBody>
      </p:sp>
      <p:graphicFrame>
        <p:nvGraphicFramePr>
          <p:cNvPr id="7" name="Object 6">
            <a:extLst>
              <a:ext uri="{FF2B5EF4-FFF2-40B4-BE49-F238E27FC236}">
                <a16:creationId xmlns:a16="http://schemas.microsoft.com/office/drawing/2014/main" id="{4B075397-A547-4DE6-85A0-9702EAE4F699}"/>
              </a:ext>
            </a:extLst>
          </p:cNvPr>
          <p:cNvGraphicFramePr>
            <a:graphicFrameLocks noChangeAspect="1"/>
          </p:cNvGraphicFramePr>
          <p:nvPr>
            <p:extLst>
              <p:ext uri="{D42A27DB-BD31-4B8C-83A1-F6EECF244321}">
                <p14:modId xmlns:p14="http://schemas.microsoft.com/office/powerpoint/2010/main" val="1909051407"/>
              </p:ext>
            </p:extLst>
          </p:nvPr>
        </p:nvGraphicFramePr>
        <p:xfrm>
          <a:off x="6973713" y="5513696"/>
          <a:ext cx="914400" cy="393700"/>
        </p:xfrm>
        <a:graphic>
          <a:graphicData uri="http://schemas.openxmlformats.org/presentationml/2006/ole">
            <mc:AlternateContent xmlns:mc="http://schemas.openxmlformats.org/markup-compatibility/2006">
              <mc:Choice xmlns:v="urn:schemas-microsoft-com:vml" Requires="v">
                <p:oleObj spid="_x0000_s3675" name="Equation" r:id="rId7" imgW="914400" imgH="393480" progId="Equation.DSMT4">
                  <p:embed/>
                </p:oleObj>
              </mc:Choice>
              <mc:Fallback>
                <p:oleObj name="Equation" r:id="rId7" imgW="914400" imgH="393480" progId="Equation.DSMT4">
                  <p:embed/>
                  <p:pic>
                    <p:nvPicPr>
                      <p:cNvPr id="0" name=""/>
                      <p:cNvPicPr/>
                      <p:nvPr/>
                    </p:nvPicPr>
                    <p:blipFill>
                      <a:blip r:embed="rId8"/>
                      <a:stretch>
                        <a:fillRect/>
                      </a:stretch>
                    </p:blipFill>
                    <p:spPr>
                      <a:xfrm>
                        <a:off x="6973713" y="5513696"/>
                        <a:ext cx="914400" cy="393700"/>
                      </a:xfrm>
                      <a:prstGeom prst="rect">
                        <a:avLst/>
                      </a:prstGeom>
                    </p:spPr>
                  </p:pic>
                </p:oleObj>
              </mc:Fallback>
            </mc:AlternateContent>
          </a:graphicData>
        </a:graphic>
      </p:graphicFrame>
      <p:sp>
        <p:nvSpPr>
          <p:cNvPr id="11" name="Text Placeholder 24">
            <a:extLst>
              <a:ext uri="{FF2B5EF4-FFF2-40B4-BE49-F238E27FC236}">
                <a16:creationId xmlns:a16="http://schemas.microsoft.com/office/drawing/2014/main" id="{90872B35-F2C3-460B-8BFE-3F68427D6E80}"/>
              </a:ext>
            </a:extLst>
          </p:cNvPr>
          <p:cNvSpPr>
            <a:spLocks noGrp="1"/>
          </p:cNvSpPr>
          <p:nvPr>
            <p:ph type="body" sz="quarter" idx="24"/>
          </p:nvPr>
        </p:nvSpPr>
        <p:spPr>
          <a:xfrm>
            <a:off x="7836932" y="5480605"/>
            <a:ext cx="1034903" cy="536728"/>
          </a:xfrm>
        </p:spPr>
        <p:txBody>
          <a:bodyPr/>
          <a:lstStyle/>
          <a:p>
            <a:pPr marL="0" lvl="0" indent="0">
              <a:buNone/>
            </a:pPr>
            <a:r>
              <a:rPr lang="en-US" altLang="en-US" sz="2400" b="1" kern="1200" dirty="0">
                <a:solidFill>
                  <a:prstClr val="black"/>
                </a:solidFill>
                <a:latin typeface="Arial" panose="020B0604020202020204" pitchFamily="34" charset="0"/>
                <a:ea typeface="MS PGothic" charset="-128"/>
                <a:cs typeface="Arial" panose="020B0604020202020204" pitchFamily="34" charset="0"/>
              </a:rPr>
              <a:t>so</a:t>
            </a:r>
            <a:endParaRPr lang="en-GB" dirty="0"/>
          </a:p>
        </p:txBody>
      </p:sp>
      <p:sp>
        <p:nvSpPr>
          <p:cNvPr id="12" name="Text Placeholder 26">
            <a:extLst>
              <a:ext uri="{FF2B5EF4-FFF2-40B4-BE49-F238E27FC236}">
                <a16:creationId xmlns:a16="http://schemas.microsoft.com/office/drawing/2014/main" id="{47B5BA5B-6154-4B3D-9142-9A180B41398D}"/>
              </a:ext>
            </a:extLst>
          </p:cNvPr>
          <p:cNvSpPr>
            <a:spLocks noGrp="1"/>
          </p:cNvSpPr>
          <p:nvPr>
            <p:ph type="body" sz="quarter" idx="25"/>
          </p:nvPr>
        </p:nvSpPr>
        <p:spPr>
          <a:xfrm>
            <a:off x="1078506" y="5845106"/>
            <a:ext cx="6232278" cy="923017"/>
          </a:xfrm>
        </p:spPr>
        <p:txBody>
          <a:bodyPr/>
          <a:lstStyle/>
          <a:p>
            <a:pPr marL="0" lvl="0" indent="0">
              <a:buNone/>
            </a:pPr>
            <a:r>
              <a:rPr lang="en-US" altLang="en-US" sz="2400" b="1" kern="1200" dirty="0">
                <a:solidFill>
                  <a:prstClr val="black"/>
                </a:solidFill>
                <a:latin typeface="Arial" panose="020B0604020202020204" pitchFamily="34" charset="0"/>
                <a:ea typeface="MS PGothic" charset="-128"/>
                <a:cs typeface="Arial" panose="020B0604020202020204" pitchFamily="34" charset="0"/>
              </a:rPr>
              <a:t>without O</a:t>
            </a:r>
            <a:r>
              <a:rPr lang="en-US" altLang="en-US" sz="2400" b="1" kern="1200" baseline="-25000" dirty="0">
                <a:solidFill>
                  <a:prstClr val="black"/>
                </a:solidFill>
                <a:latin typeface="Arial" panose="020B0604020202020204" pitchFamily="34" charset="0"/>
                <a:ea typeface="MS PGothic" charset="-128"/>
                <a:cs typeface="Arial" panose="020B0604020202020204" pitchFamily="34" charset="0"/>
              </a:rPr>
              <a:t>2</a:t>
            </a:r>
            <a:r>
              <a:rPr lang="en-US" altLang="en-US" sz="2400" b="1" kern="1200" dirty="0">
                <a:solidFill>
                  <a:srgbClr val="3366FF"/>
                </a:solidFill>
                <a:latin typeface="Arial" panose="020B0604020202020204" pitchFamily="34" charset="0"/>
                <a:ea typeface="MS PGothic" charset="-128"/>
                <a:cs typeface="Arial" panose="020B0604020202020204" pitchFamily="34" charset="0"/>
              </a:rPr>
              <a:t> no additional pyruvate </a:t>
            </a:r>
            <a:r>
              <a:rPr lang="en-US" altLang="en-US" sz="2400" b="1" kern="1200" dirty="0">
                <a:solidFill>
                  <a:prstClr val="black"/>
                </a:solidFill>
                <a:latin typeface="Arial" panose="020B0604020202020204" pitchFamily="34" charset="0"/>
                <a:ea typeface="MS PGothic" charset="-128"/>
                <a:cs typeface="Arial" panose="020B0604020202020204" pitchFamily="34" charset="0"/>
              </a:rPr>
              <a:t>can be oxidized.</a:t>
            </a:r>
            <a:endParaRPr lang="en-GB"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80490" y="457200"/>
            <a:ext cx="6183021" cy="440677"/>
          </a:xfrm>
        </p:spPr>
        <p:txBody>
          <a:bodyPr/>
          <a:lstStyle/>
          <a:p>
            <a:r>
              <a:rPr lang="en-US" altLang="en-US" sz="3200" b="1" dirty="0">
                <a:solidFill>
                  <a:srgbClr val="000000"/>
                </a:solidFill>
                <a:ea typeface="MS PGothic" charset="-128"/>
                <a:cs typeface="ＭＳ Ｐゴシック" charset="-128"/>
              </a:rPr>
              <a:t>24.4	The Fate of Pyruvate (3)</a:t>
            </a:r>
            <a:endParaRPr lang="en-US" dirty="0"/>
          </a:p>
        </p:txBody>
      </p:sp>
      <p:sp>
        <p:nvSpPr>
          <p:cNvPr id="2" name="Content Placeholder 1"/>
          <p:cNvSpPr>
            <a:spLocks noGrp="1"/>
          </p:cNvSpPr>
          <p:nvPr>
            <p:ph idx="1"/>
          </p:nvPr>
        </p:nvSpPr>
        <p:spPr>
          <a:xfrm>
            <a:off x="2370693" y="821136"/>
            <a:ext cx="4645395" cy="555996"/>
          </a:xfrm>
        </p:spPr>
        <p:txBody>
          <a:bodyPr/>
          <a:lstStyle/>
          <a:p>
            <a:pPr marL="463550" indent="-463550">
              <a:buFont typeface="+mj-lt"/>
              <a:buAutoNum type="alphaUcPeriod" startAt="2"/>
            </a:pPr>
            <a:r>
              <a:rPr lang="en-US" altLang="en-US" sz="2800" b="1" dirty="0">
                <a:solidFill>
                  <a:srgbClr val="000000"/>
                </a:solidFill>
                <a:ea typeface="MS PGothic" charset="-128"/>
                <a:cs typeface="ＭＳ Ｐゴシック" charset="-128"/>
              </a:rPr>
              <a:t>Conversion to Lactate</a:t>
            </a:r>
            <a:endParaRPr lang="en-US" dirty="0"/>
          </a:p>
        </p:txBody>
      </p:sp>
      <p:sp>
        <p:nvSpPr>
          <p:cNvPr id="4" name="Content Placeholder 3"/>
          <p:cNvSpPr>
            <a:spLocks noGrp="1"/>
          </p:cNvSpPr>
          <p:nvPr>
            <p:ph sz="quarter" idx="14"/>
          </p:nvPr>
        </p:nvSpPr>
        <p:spPr>
          <a:xfrm>
            <a:off x="1066800" y="1513767"/>
            <a:ext cx="7848600" cy="1759657"/>
          </a:xfrm>
        </p:spPr>
        <p:txBody>
          <a:bodyPr/>
          <a:lstStyle/>
          <a:p>
            <a:pPr marL="0" lvl="0" indent="0" defTabSz="457200" eaLnBrk="1" hangingPunct="1">
              <a:spcBef>
                <a:spcPct val="0"/>
              </a:spcBef>
              <a:spcAft>
                <a:spcPts val="1500"/>
              </a:spcAft>
              <a:buNone/>
            </a:pPr>
            <a:r>
              <a:rPr lang="en-US" altLang="en-US" sz="2400" b="1" kern="1200" dirty="0">
                <a:solidFill>
                  <a:prstClr val="black"/>
                </a:solidFill>
                <a:latin typeface="Arial" panose="020B0604020202020204" pitchFamily="34" charset="0"/>
                <a:ea typeface="MS PGothic" charset="-128"/>
                <a:cs typeface="Arial" panose="020B0604020202020204" pitchFamily="34" charset="0"/>
              </a:rPr>
              <a:t>In </a:t>
            </a:r>
            <a:r>
              <a:rPr lang="en-US" altLang="en-US" sz="2400" b="1" kern="1200" dirty="0">
                <a:solidFill>
                  <a:srgbClr val="D90000"/>
                </a:solidFill>
                <a:latin typeface="Arial" panose="020B0604020202020204" pitchFamily="34" charset="0"/>
                <a:ea typeface="MS PGothic" charset="-128"/>
                <a:cs typeface="Arial" panose="020B0604020202020204" pitchFamily="34" charset="0"/>
              </a:rPr>
              <a:t>anaerobic conditions </a:t>
            </a:r>
            <a:r>
              <a:rPr lang="en-US" altLang="en-US" sz="2400" b="1" kern="1200" dirty="0">
                <a:solidFill>
                  <a:prstClr val="black"/>
                </a:solidFill>
                <a:latin typeface="Arial" panose="020B0604020202020204" pitchFamily="34" charset="0"/>
                <a:ea typeface="MS PGothic" charset="-128"/>
                <a:cs typeface="Arial" panose="020B0604020202020204" pitchFamily="34" charset="0"/>
              </a:rPr>
              <a:t>(when </a:t>
            </a:r>
            <a:r>
              <a:rPr lang="en-US" altLang="en-US" sz="2400" b="1" i="0" kern="1200" dirty="0">
                <a:solidFill>
                  <a:prstClr val="black"/>
                </a:solidFill>
                <a:latin typeface="Arial" panose="020B0604020202020204" pitchFamily="34" charset="0"/>
                <a:ea typeface="MS PGothic" charset="-128"/>
                <a:cs typeface="Arial" panose="020B0604020202020204" pitchFamily="34" charset="0"/>
              </a:rPr>
              <a:t>O</a:t>
            </a:r>
            <a:r>
              <a:rPr lang="en-US" altLang="en-US" sz="2400" b="1" i="0" kern="1200" baseline="-25000" dirty="0">
                <a:solidFill>
                  <a:prstClr val="black"/>
                </a:solidFill>
                <a:latin typeface="Arial" panose="020B0604020202020204" pitchFamily="34" charset="0"/>
                <a:ea typeface="MS PGothic" charset="-128"/>
                <a:cs typeface="Arial" panose="020B0604020202020204" pitchFamily="34" charset="0"/>
              </a:rPr>
              <a:t>2</a:t>
            </a:r>
            <a:r>
              <a:rPr lang="en-US" altLang="en-US" sz="2400" b="1" kern="1200" dirty="0">
                <a:solidFill>
                  <a:prstClr val="black"/>
                </a:solidFill>
                <a:latin typeface="Arial" panose="020B0604020202020204" pitchFamily="34" charset="0"/>
                <a:ea typeface="MS PGothic" charset="-128"/>
                <a:cs typeface="Arial" panose="020B0604020202020204" pitchFamily="34" charset="0"/>
              </a:rPr>
              <a:t> is lacking) there is an abundance of NADH.</a:t>
            </a:r>
          </a:p>
          <a:p>
            <a:pPr marL="0" indent="0" defTabSz="457200" eaLnBrk="1" hangingPunct="1">
              <a:spcBef>
                <a:spcPct val="0"/>
              </a:spcBef>
              <a:spcAft>
                <a:spcPts val="1600"/>
              </a:spcAft>
              <a:buNone/>
            </a:pPr>
            <a:r>
              <a:rPr lang="en-US" altLang="en-US" sz="2400" b="1" dirty="0">
                <a:latin typeface="Arial" panose="020B0604020202020204" pitchFamily="34" charset="0"/>
                <a:cs typeface="Arial" panose="020B0604020202020204" pitchFamily="34" charset="0"/>
              </a:rPr>
              <a:t>The NADH acts as a </a:t>
            </a:r>
            <a:r>
              <a:rPr lang="en-US" altLang="en-US" sz="2400" b="1" dirty="0">
                <a:solidFill>
                  <a:srgbClr val="D90000"/>
                </a:solidFill>
                <a:latin typeface="Arial" panose="020B0604020202020204" pitchFamily="34" charset="0"/>
                <a:cs typeface="Arial" panose="020B0604020202020204" pitchFamily="34" charset="0"/>
              </a:rPr>
              <a:t>reducing agent</a:t>
            </a:r>
            <a:r>
              <a:rPr lang="en-US" altLang="en-US" sz="2400" b="1" dirty="0">
                <a:latin typeface="Arial" panose="020B0604020202020204" pitchFamily="34" charset="0"/>
                <a:cs typeface="Arial" panose="020B0604020202020204" pitchFamily="34" charset="0"/>
              </a:rPr>
              <a:t>, reducing pyruvate to </a:t>
            </a:r>
            <a:r>
              <a:rPr lang="en-US" altLang="en-US" sz="2400" b="1" dirty="0">
                <a:solidFill>
                  <a:srgbClr val="D90000"/>
                </a:solidFill>
                <a:latin typeface="Arial" panose="020B0604020202020204" pitchFamily="34" charset="0"/>
                <a:cs typeface="Arial" panose="020B0604020202020204" pitchFamily="34" charset="0"/>
              </a:rPr>
              <a:t>lactate</a:t>
            </a:r>
            <a:r>
              <a:rPr lang="en-US" altLang="en-US" sz="2400" b="1" dirty="0">
                <a:latin typeface="Arial" panose="020B0604020202020204" pitchFamily="34" charset="0"/>
                <a:cs typeface="Arial" panose="020B0604020202020204" pitchFamily="34" charset="0"/>
              </a:rPr>
              <a:t>.</a:t>
            </a:r>
          </a:p>
        </p:txBody>
      </p:sp>
      <p:pic>
        <p:nvPicPr>
          <p:cNvPr id="72709" name="Picture 8" descr="Reduction of pyruvate with NADH forms lactate and NAD+, which then re-enter glycolysis and oxidize glyceraldehyde 3-phosphate at step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825" y="3505200"/>
            <a:ext cx="7546975"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2460457" y="603766"/>
            <a:ext cx="4223086" cy="484745"/>
          </a:xfrm>
        </p:spPr>
        <p:txBody>
          <a:bodyPr/>
          <a:lstStyle/>
          <a:p>
            <a:pPr eaLnBrk="1" hangingPunct="1"/>
            <a:r>
              <a:rPr lang="en-US" altLang="en-US" sz="3200" b="1" dirty="0">
                <a:ea typeface="MS PGothic" charset="-128"/>
                <a:cs typeface="ＭＳ Ｐゴシック" charset="-128"/>
              </a:rPr>
              <a:t>24.1	Introduction (2)</a:t>
            </a:r>
            <a:endParaRPr lang="en-US" altLang="en-US" sz="3200" dirty="0">
              <a:latin typeface="Calibri" charset="0"/>
              <a:ea typeface="MS PGothic" charset="-128"/>
              <a:cs typeface="ＭＳ Ｐゴシック" charset="-128"/>
            </a:endParaRPr>
          </a:p>
        </p:txBody>
      </p:sp>
      <p:sp>
        <p:nvSpPr>
          <p:cNvPr id="2" name="Content Placeholder 1"/>
          <p:cNvSpPr>
            <a:spLocks noGrp="1"/>
          </p:cNvSpPr>
          <p:nvPr>
            <p:ph idx="1"/>
          </p:nvPr>
        </p:nvSpPr>
        <p:spPr>
          <a:xfrm>
            <a:off x="1066393" y="1515035"/>
            <a:ext cx="7315608" cy="1083480"/>
          </a:xfrm>
        </p:spPr>
        <p:txBody>
          <a:bodyPr/>
          <a:lstStyle/>
          <a:p>
            <a:pPr marL="0" lvl="0" indent="0" defTabSz="457200" eaLnBrk="1" hangingPunct="1">
              <a:spcBef>
                <a:spcPct val="0"/>
              </a:spcBef>
              <a:buNone/>
            </a:pPr>
            <a:r>
              <a:rPr lang="en-US" altLang="en-US" sz="2400" b="1" kern="1200" dirty="0">
                <a:solidFill>
                  <a:prstClr val="black"/>
                </a:solidFill>
                <a:latin typeface="Arial" charset="0"/>
                <a:ea typeface="MS PGothic" charset="-128"/>
                <a:cs typeface="+mn-cs"/>
              </a:rPr>
              <a:t>In the catabolism of </a:t>
            </a:r>
            <a:r>
              <a:rPr lang="en-US" altLang="en-US" sz="2400" b="1" kern="1200" dirty="0">
                <a:solidFill>
                  <a:srgbClr val="3366FF"/>
                </a:solidFill>
                <a:latin typeface="Arial" charset="0"/>
                <a:ea typeface="MS PGothic" charset="-128"/>
                <a:cs typeface="+mn-cs"/>
              </a:rPr>
              <a:t>lipids</a:t>
            </a:r>
            <a:r>
              <a:rPr lang="en-US" altLang="en-US" sz="2400" b="1" kern="1200" dirty="0">
                <a:solidFill>
                  <a:prstClr val="black"/>
                </a:solidFill>
                <a:latin typeface="Arial" charset="0"/>
                <a:ea typeface="MS PGothic" charset="-128"/>
                <a:cs typeface="+mn-cs"/>
              </a:rPr>
              <a:t>, </a:t>
            </a:r>
            <a:r>
              <a:rPr lang="en-US" altLang="en-US" sz="2400" b="1" kern="1200" dirty="0">
                <a:solidFill>
                  <a:srgbClr val="3366FF"/>
                </a:solidFill>
                <a:latin typeface="Arial" charset="0"/>
                <a:ea typeface="MS PGothic" charset="-128"/>
                <a:cs typeface="+mn-cs"/>
              </a:rPr>
              <a:t>fatty acids </a:t>
            </a:r>
            <a:r>
              <a:rPr lang="en-US" altLang="en-US" sz="2400" b="1" kern="1200" dirty="0">
                <a:solidFill>
                  <a:prstClr val="black"/>
                </a:solidFill>
                <a:latin typeface="Arial" charset="0"/>
                <a:ea typeface="MS PGothic" charset="-128"/>
                <a:cs typeface="+mn-cs"/>
              </a:rPr>
              <a:t>are converted into </a:t>
            </a:r>
            <a:r>
              <a:rPr lang="en-US" altLang="en-US" sz="2400" b="1" kern="1200" dirty="0">
                <a:solidFill>
                  <a:srgbClr val="3366FF"/>
                </a:solidFill>
                <a:latin typeface="Arial" charset="0"/>
                <a:ea typeface="MS PGothic" charset="-128"/>
                <a:cs typeface="+mn-cs"/>
              </a:rPr>
              <a:t>thioesters </a:t>
            </a:r>
            <a:r>
              <a:rPr lang="en-US" altLang="en-US" sz="2400" b="1" kern="1200" dirty="0">
                <a:solidFill>
                  <a:prstClr val="black"/>
                </a:solidFill>
                <a:latin typeface="Arial" charset="0"/>
                <a:ea typeface="MS PGothic" charset="-128"/>
                <a:cs typeface="+mn-cs"/>
              </a:rPr>
              <a:t>and then cleaved into many </a:t>
            </a:r>
            <a:r>
              <a:rPr lang="en-US" altLang="en-US" sz="2400" b="1" kern="1200" dirty="0">
                <a:solidFill>
                  <a:srgbClr val="3366FF"/>
                </a:solidFill>
                <a:latin typeface="Arial" charset="0"/>
                <a:ea typeface="MS PGothic" charset="-128"/>
                <a:cs typeface="+mn-cs"/>
              </a:rPr>
              <a:t>acetyl CoA </a:t>
            </a:r>
            <a:r>
              <a:rPr lang="en-US" altLang="en-US" sz="2400" b="1" kern="1200" dirty="0">
                <a:solidFill>
                  <a:prstClr val="black"/>
                </a:solidFill>
                <a:latin typeface="Arial" charset="0"/>
                <a:ea typeface="MS PGothic" charset="-128"/>
                <a:cs typeface="+mn-cs"/>
              </a:rPr>
              <a:t>units.</a:t>
            </a:r>
          </a:p>
        </p:txBody>
      </p:sp>
      <p:pic>
        <p:nvPicPr>
          <p:cNvPr id="19460" name="Picture 7" descr="Fatty acids are converted to thioesters, which are oxidized by a stepwise procedure that sequentially cleaves two-carbon units from the carbonyl end to form acetyl Co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638" y="3449638"/>
            <a:ext cx="8412162" cy="112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480489" y="367352"/>
            <a:ext cx="6183022" cy="484745"/>
          </a:xfrm>
        </p:spPr>
        <p:txBody>
          <a:bodyPr/>
          <a:lstStyle/>
          <a:p>
            <a:r>
              <a:rPr lang="en-US" altLang="en-US" sz="3200" b="1" dirty="0">
                <a:solidFill>
                  <a:srgbClr val="000000"/>
                </a:solidFill>
                <a:ea typeface="MS PGothic" charset="-128"/>
                <a:cs typeface="ＭＳ Ｐゴシック" charset="-128"/>
              </a:rPr>
              <a:t>24.4	The Fate of Pyruvate (4)</a:t>
            </a:r>
            <a:endParaRPr lang="en-US" dirty="0"/>
          </a:p>
        </p:txBody>
      </p:sp>
      <p:sp>
        <p:nvSpPr>
          <p:cNvPr id="2" name="Content Placeholder 1"/>
          <p:cNvSpPr>
            <a:spLocks noGrp="1"/>
          </p:cNvSpPr>
          <p:nvPr>
            <p:ph idx="1"/>
          </p:nvPr>
        </p:nvSpPr>
        <p:spPr>
          <a:xfrm>
            <a:off x="2370693" y="824552"/>
            <a:ext cx="4645395" cy="417728"/>
          </a:xfrm>
        </p:spPr>
        <p:txBody>
          <a:bodyPr/>
          <a:lstStyle/>
          <a:p>
            <a:pPr marL="463550" lvl="0" indent="-463550">
              <a:buFont typeface="+mj-lt"/>
              <a:buAutoNum type="alphaUcPeriod" startAt="2"/>
            </a:pPr>
            <a:r>
              <a:rPr lang="en-US" altLang="en-US" sz="2800" b="1" dirty="0">
                <a:solidFill>
                  <a:srgbClr val="000000"/>
                </a:solidFill>
                <a:ea typeface="MS PGothic" charset="-128"/>
                <a:cs typeface="ＭＳ Ｐゴシック" charset="-128"/>
              </a:rPr>
              <a:t>Conversion to Lactate</a:t>
            </a:r>
            <a:endParaRPr lang="en-US" dirty="0">
              <a:solidFill>
                <a:prstClr val="black"/>
              </a:solidFill>
            </a:endParaRPr>
          </a:p>
        </p:txBody>
      </p:sp>
      <p:sp>
        <p:nvSpPr>
          <p:cNvPr id="3" name="Content Placeholder 2"/>
          <p:cNvSpPr>
            <a:spLocks noGrp="1"/>
          </p:cNvSpPr>
          <p:nvPr>
            <p:ph sz="quarter" idx="13"/>
          </p:nvPr>
        </p:nvSpPr>
        <p:spPr>
          <a:xfrm>
            <a:off x="1072488" y="1508125"/>
            <a:ext cx="7461912" cy="4340225"/>
          </a:xfrm>
        </p:spPr>
        <p:txBody>
          <a:bodyPr/>
          <a:lstStyle/>
          <a:p>
            <a:pPr marL="0" lvl="0" indent="0" defTabSz="457200" eaLnBrk="1" hangingPunct="1">
              <a:spcBef>
                <a:spcPct val="0"/>
              </a:spcBef>
              <a:spcAft>
                <a:spcPts val="3500"/>
              </a:spcAft>
              <a:buNone/>
            </a:pPr>
            <a:r>
              <a:rPr lang="en-US" altLang="en-US" sz="2400" b="1" kern="1200" dirty="0">
                <a:solidFill>
                  <a:prstClr val="black"/>
                </a:solidFill>
                <a:latin typeface="Arial" panose="020B0604020202020204" pitchFamily="34" charset="0"/>
                <a:ea typeface="MS PGothic" charset="-128"/>
                <a:cs typeface="Arial" panose="020B0604020202020204" pitchFamily="34" charset="0"/>
              </a:rPr>
              <a:t>During </a:t>
            </a:r>
            <a:r>
              <a:rPr lang="en-US" altLang="en-US" sz="2400" b="1" kern="1200" dirty="0">
                <a:solidFill>
                  <a:srgbClr val="D90000"/>
                </a:solidFill>
                <a:latin typeface="Arial" panose="020B0604020202020204" pitchFamily="34" charset="0"/>
                <a:ea typeface="MS PGothic" charset="-128"/>
                <a:cs typeface="Arial" panose="020B0604020202020204" pitchFamily="34" charset="0"/>
              </a:rPr>
              <a:t>strenuous exercise</a:t>
            </a:r>
            <a:r>
              <a:rPr lang="en-US" altLang="en-US" sz="2400" b="1" kern="1200" dirty="0">
                <a:solidFill>
                  <a:prstClr val="black"/>
                </a:solidFill>
                <a:latin typeface="Arial" panose="020B0604020202020204" pitchFamily="34" charset="0"/>
                <a:ea typeface="MS PGothic" charset="-128"/>
                <a:cs typeface="Arial" panose="020B0604020202020204" pitchFamily="34" charset="0"/>
              </a:rPr>
              <a:t>, when ATP needs are high, there is not enough </a:t>
            </a:r>
            <a:r>
              <a:rPr lang="en-US" altLang="en-US" sz="2400" b="1" i="0" kern="1200" dirty="0">
                <a:solidFill>
                  <a:prstClr val="black"/>
                </a:solidFill>
                <a:latin typeface="Arial" panose="020B0604020202020204" pitchFamily="34" charset="0"/>
                <a:cs typeface="Arial" panose="020B0604020202020204" pitchFamily="34" charset="0"/>
              </a:rPr>
              <a:t>O</a:t>
            </a:r>
            <a:r>
              <a:rPr lang="en-US" altLang="en-US" sz="2400" b="1" i="0" kern="1200" baseline="-25000" dirty="0">
                <a:solidFill>
                  <a:prstClr val="black"/>
                </a:solidFill>
                <a:latin typeface="Arial" panose="020B0604020202020204" pitchFamily="34" charset="0"/>
                <a:cs typeface="Arial" panose="020B0604020202020204" pitchFamily="34" charset="0"/>
              </a:rPr>
              <a:t>2</a:t>
            </a:r>
            <a:r>
              <a:rPr lang="en-US" altLang="en-US" sz="2400" b="1" kern="1200" dirty="0">
                <a:solidFill>
                  <a:prstClr val="black"/>
                </a:solidFill>
                <a:latin typeface="Arial" panose="020B0604020202020204" pitchFamily="34" charset="0"/>
                <a:ea typeface="MS PGothic" charset="-128"/>
                <a:cs typeface="Arial" panose="020B0604020202020204" pitchFamily="34" charset="0"/>
              </a:rPr>
              <a:t> being inhaled to re-oxidize NADH in the electron transport chain.</a:t>
            </a:r>
          </a:p>
          <a:p>
            <a:pPr marL="0" lvl="0" indent="0" defTabSz="457200" eaLnBrk="1" hangingPunct="1">
              <a:spcBef>
                <a:spcPct val="0"/>
              </a:spcBef>
              <a:spcAft>
                <a:spcPts val="3900"/>
              </a:spcAft>
              <a:buNone/>
            </a:pPr>
            <a:r>
              <a:rPr lang="en-US" altLang="en-US" sz="2400" b="1" kern="1200" dirty="0">
                <a:solidFill>
                  <a:prstClr val="black"/>
                </a:solidFill>
                <a:latin typeface="Arial" panose="020B0604020202020204" pitchFamily="34" charset="0"/>
                <a:ea typeface="MS PGothic" charset="-128"/>
                <a:cs typeface="Arial" panose="020B0604020202020204" pitchFamily="34" charset="0"/>
              </a:rPr>
              <a:t>The</a:t>
            </a:r>
            <a:r>
              <a:rPr lang="en-US" altLang="en-US" sz="2400" b="1" kern="1200" dirty="0">
                <a:solidFill>
                  <a:srgbClr val="D90000"/>
                </a:solidFill>
                <a:latin typeface="Arial" panose="020B0604020202020204" pitchFamily="34" charset="0"/>
                <a:ea typeface="MS PGothic" charset="-128"/>
                <a:cs typeface="Arial" panose="020B0604020202020204" pitchFamily="34" charset="0"/>
              </a:rPr>
              <a:t> lactate </a:t>
            </a:r>
            <a:r>
              <a:rPr lang="en-US" altLang="en-US" sz="2400" b="1" kern="1200" dirty="0">
                <a:solidFill>
                  <a:prstClr val="black"/>
                </a:solidFill>
                <a:latin typeface="Arial" panose="020B0604020202020204" pitchFamily="34" charset="0"/>
                <a:ea typeface="MS PGothic" charset="-128"/>
                <a:cs typeface="Arial" panose="020B0604020202020204" pitchFamily="34" charset="0"/>
              </a:rPr>
              <a:t>formed by anaerobic metabolism of pyruvate </a:t>
            </a:r>
            <a:r>
              <a:rPr lang="en-US" altLang="en-US" sz="2400" b="1" kern="1200" dirty="0">
                <a:solidFill>
                  <a:srgbClr val="D90000"/>
                </a:solidFill>
                <a:latin typeface="Arial" panose="020B0604020202020204" pitchFamily="34" charset="0"/>
                <a:ea typeface="MS PGothic" charset="-128"/>
                <a:cs typeface="Arial" panose="020B0604020202020204" pitchFamily="34" charset="0"/>
              </a:rPr>
              <a:t>builds up in muscle cells</a:t>
            </a:r>
            <a:r>
              <a:rPr lang="en-US" altLang="en-US" sz="2400" b="1" kern="1200" dirty="0">
                <a:solidFill>
                  <a:prstClr val="black"/>
                </a:solidFill>
                <a:latin typeface="Arial" panose="020B0604020202020204" pitchFamily="34" charset="0"/>
                <a:ea typeface="MS PGothic" charset="-128"/>
                <a:cs typeface="Arial" panose="020B0604020202020204" pitchFamily="34" charset="0"/>
              </a:rPr>
              <a:t>, resulting in </a:t>
            </a:r>
            <a:r>
              <a:rPr lang="en-US" altLang="en-US" sz="2400" b="1" kern="1200" dirty="0">
                <a:solidFill>
                  <a:srgbClr val="D90000"/>
                </a:solidFill>
                <a:latin typeface="Arial" panose="020B0604020202020204" pitchFamily="34" charset="0"/>
                <a:ea typeface="MS PGothic" charset="-128"/>
                <a:cs typeface="Arial" panose="020B0604020202020204" pitchFamily="34" charset="0"/>
              </a:rPr>
              <a:t>soreness</a:t>
            </a:r>
            <a:r>
              <a:rPr lang="en-US" altLang="en-US" sz="2400" b="1" kern="1200" dirty="0">
                <a:solidFill>
                  <a:srgbClr val="FF0000"/>
                </a:solidFill>
                <a:latin typeface="Arial" panose="020B0604020202020204" pitchFamily="34" charset="0"/>
                <a:ea typeface="MS PGothic" charset="-128"/>
                <a:cs typeface="Arial" panose="020B0604020202020204" pitchFamily="34" charset="0"/>
              </a:rPr>
              <a:t> </a:t>
            </a:r>
            <a:r>
              <a:rPr lang="en-US" altLang="en-US" sz="2400" b="1" kern="1200" dirty="0">
                <a:solidFill>
                  <a:prstClr val="black"/>
                </a:solidFill>
                <a:latin typeface="Arial" panose="020B0604020202020204" pitchFamily="34" charset="0"/>
                <a:ea typeface="MS PGothic" charset="-128"/>
                <a:cs typeface="Arial" panose="020B0604020202020204" pitchFamily="34" charset="0"/>
              </a:rPr>
              <a:t>and </a:t>
            </a:r>
            <a:r>
              <a:rPr lang="en-US" altLang="en-US" sz="2400" b="1" kern="1200" dirty="0">
                <a:solidFill>
                  <a:srgbClr val="D90000"/>
                </a:solidFill>
                <a:latin typeface="Arial" panose="020B0604020202020204" pitchFamily="34" charset="0"/>
                <a:ea typeface="MS PGothic" charset="-128"/>
                <a:cs typeface="Arial" panose="020B0604020202020204" pitchFamily="34" charset="0"/>
              </a:rPr>
              <a:t>cramping</a:t>
            </a:r>
            <a:r>
              <a:rPr lang="en-US" altLang="en-US" sz="2400" b="1" kern="1200" dirty="0">
                <a:solidFill>
                  <a:prstClr val="black"/>
                </a:solidFill>
                <a:latin typeface="Arial" panose="020B0604020202020204" pitchFamily="34" charset="0"/>
                <a:ea typeface="MS PGothic" charset="-128"/>
                <a:cs typeface="Arial" panose="020B0604020202020204" pitchFamily="34" charset="0"/>
              </a:rPr>
              <a:t>.</a:t>
            </a:r>
          </a:p>
          <a:p>
            <a:pPr marL="0" lvl="0" indent="0" defTabSz="457200" eaLnBrk="1" hangingPunct="1">
              <a:spcBef>
                <a:spcPct val="0"/>
              </a:spcBef>
              <a:spcAft>
                <a:spcPts val="3500"/>
              </a:spcAft>
              <a:buNone/>
            </a:pPr>
            <a:r>
              <a:rPr lang="en-US" altLang="en-US" sz="2400" b="1" kern="1200" dirty="0">
                <a:solidFill>
                  <a:prstClr val="black"/>
                </a:solidFill>
                <a:latin typeface="Arial" panose="020B0604020202020204" pitchFamily="34" charset="0"/>
                <a:ea typeface="MS PGothic" charset="-128"/>
                <a:cs typeface="Arial" panose="020B0604020202020204" pitchFamily="34" charset="0"/>
              </a:rPr>
              <a:t>An </a:t>
            </a:r>
            <a:r>
              <a:rPr lang="ja-JP" altLang="en-US" sz="2400" b="1" kern="1200" dirty="0">
                <a:solidFill>
                  <a:prstClr val="black"/>
                </a:solidFill>
                <a:latin typeface="Arial" panose="020B0604020202020204" pitchFamily="34" charset="0"/>
                <a:ea typeface="MS PGothic" charset="-128"/>
                <a:cs typeface="Arial" panose="020B0604020202020204" pitchFamily="34" charset="0"/>
              </a:rPr>
              <a:t>“</a:t>
            </a:r>
            <a:r>
              <a:rPr lang="en-US" altLang="ja-JP" sz="2400" b="1" kern="1200" dirty="0">
                <a:solidFill>
                  <a:srgbClr val="D90000"/>
                </a:solidFill>
                <a:latin typeface="Arial" panose="020B0604020202020204" pitchFamily="34" charset="0"/>
                <a:ea typeface="MS PGothic" charset="-128"/>
                <a:cs typeface="Arial" panose="020B0604020202020204" pitchFamily="34" charset="0"/>
              </a:rPr>
              <a:t>oxygen debt</a:t>
            </a:r>
            <a:r>
              <a:rPr lang="ja-JP" altLang="en-US" sz="2400" b="1" kern="1200" dirty="0">
                <a:solidFill>
                  <a:prstClr val="black"/>
                </a:solidFill>
                <a:latin typeface="Arial" panose="020B0604020202020204" pitchFamily="34" charset="0"/>
                <a:ea typeface="MS PGothic" charset="-128"/>
                <a:cs typeface="Arial" panose="020B0604020202020204" pitchFamily="34" charset="0"/>
              </a:rPr>
              <a:t>”</a:t>
            </a:r>
            <a:r>
              <a:rPr lang="en-US" altLang="ja-JP" sz="2400" b="1" kern="1200" dirty="0">
                <a:solidFill>
                  <a:prstClr val="black"/>
                </a:solidFill>
                <a:latin typeface="Arial" panose="020B0604020202020204" pitchFamily="34" charset="0"/>
                <a:ea typeface="MS PGothic" charset="-128"/>
                <a:cs typeface="Arial" panose="020B0604020202020204" pitchFamily="34" charset="0"/>
              </a:rPr>
              <a:t> is created, and when the</a:t>
            </a:r>
            <a:r>
              <a:rPr lang="en-US" altLang="en-US" sz="2400" b="1" kern="1200" dirty="0">
                <a:solidFill>
                  <a:prstClr val="black"/>
                </a:solidFill>
                <a:latin typeface="Arial" panose="020B0604020202020204" pitchFamily="34" charset="0"/>
                <a:ea typeface="MS PGothic" charset="-128"/>
                <a:cs typeface="Arial" panose="020B0604020202020204" pitchFamily="34" charset="0"/>
              </a:rPr>
              <a:t> vigorous activity decreases, the person must take </a:t>
            </a:r>
            <a:r>
              <a:rPr lang="en-US" altLang="en-US" sz="2400" b="1" kern="1200" dirty="0">
                <a:solidFill>
                  <a:srgbClr val="D90000"/>
                </a:solidFill>
                <a:latin typeface="Arial" panose="020B0604020202020204" pitchFamily="34" charset="0"/>
                <a:ea typeface="MS PGothic" charset="-128"/>
                <a:cs typeface="Arial" panose="020B0604020202020204" pitchFamily="34" charset="0"/>
              </a:rPr>
              <a:t>deep breaths of air </a:t>
            </a:r>
            <a:r>
              <a:rPr lang="en-US" altLang="en-US" sz="2400" b="1" kern="1200" dirty="0">
                <a:solidFill>
                  <a:prstClr val="black"/>
                </a:solidFill>
                <a:latin typeface="Arial" panose="020B0604020202020204" pitchFamily="34" charset="0"/>
                <a:ea typeface="MS PGothic" charset="-128"/>
                <a:cs typeface="Arial" panose="020B0604020202020204" pitchFamily="34" charset="0"/>
              </a:rPr>
              <a:t>to repay this debt.</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480489" y="367352"/>
            <a:ext cx="6183022" cy="484745"/>
          </a:xfrm>
        </p:spPr>
        <p:txBody>
          <a:bodyPr/>
          <a:lstStyle/>
          <a:p>
            <a:r>
              <a:rPr lang="en-US" altLang="en-US" sz="3200" b="1" dirty="0">
                <a:solidFill>
                  <a:srgbClr val="000000"/>
                </a:solidFill>
                <a:ea typeface="MS PGothic" charset="-128"/>
                <a:cs typeface="ＭＳ Ｐゴシック" charset="-128"/>
              </a:rPr>
              <a:t>24.4	The Fate of Pyruvate (5)</a:t>
            </a:r>
            <a:endParaRPr lang="en-US" dirty="0"/>
          </a:p>
        </p:txBody>
      </p:sp>
      <p:sp>
        <p:nvSpPr>
          <p:cNvPr id="2" name="Content Placeholder 1"/>
          <p:cNvSpPr>
            <a:spLocks noGrp="1"/>
          </p:cNvSpPr>
          <p:nvPr>
            <p:ph idx="1"/>
          </p:nvPr>
        </p:nvSpPr>
        <p:spPr>
          <a:xfrm>
            <a:off x="2378653" y="824552"/>
            <a:ext cx="4645395" cy="379753"/>
          </a:xfrm>
        </p:spPr>
        <p:txBody>
          <a:bodyPr/>
          <a:lstStyle/>
          <a:p>
            <a:pPr marL="463550" lvl="0" indent="-463550">
              <a:buFont typeface="+mj-lt"/>
              <a:buAutoNum type="alphaUcPeriod" startAt="2"/>
            </a:pPr>
            <a:r>
              <a:rPr lang="en-US" altLang="en-US" sz="2800" b="1" dirty="0">
                <a:solidFill>
                  <a:srgbClr val="000000"/>
                </a:solidFill>
                <a:ea typeface="MS PGothic" charset="-128"/>
                <a:cs typeface="ＭＳ Ｐゴシック" charset="-128"/>
              </a:rPr>
              <a:t>Conversion to Lactate</a:t>
            </a:r>
            <a:endParaRPr lang="en-US" dirty="0">
              <a:solidFill>
                <a:prstClr val="black"/>
              </a:solidFill>
            </a:endParaRPr>
          </a:p>
        </p:txBody>
      </p:sp>
      <p:sp>
        <p:nvSpPr>
          <p:cNvPr id="5" name="Content Placeholder 4"/>
          <p:cNvSpPr>
            <a:spLocks noGrp="1"/>
          </p:cNvSpPr>
          <p:nvPr>
            <p:ph sz="quarter" idx="15"/>
          </p:nvPr>
        </p:nvSpPr>
        <p:spPr>
          <a:xfrm>
            <a:off x="1070215" y="1508125"/>
            <a:ext cx="7436475" cy="4645025"/>
          </a:xfrm>
        </p:spPr>
        <p:txBody>
          <a:bodyPr/>
          <a:lstStyle/>
          <a:p>
            <a:pPr marL="0" lvl="0" indent="0" defTabSz="457200" eaLnBrk="1" hangingPunct="1">
              <a:spcBef>
                <a:spcPct val="0"/>
              </a:spcBef>
              <a:spcAft>
                <a:spcPts val="3500"/>
              </a:spcAft>
              <a:buNone/>
            </a:pPr>
            <a:r>
              <a:rPr lang="en-US" altLang="en-US" sz="2400" b="1" kern="1200" dirty="0">
                <a:solidFill>
                  <a:prstClr val="black"/>
                </a:solidFill>
                <a:latin typeface="Arial" charset="0"/>
                <a:ea typeface="MS PGothic" charset="-128"/>
                <a:cs typeface="+mn-cs"/>
              </a:rPr>
              <a:t>The lactate in the muscles is then </a:t>
            </a:r>
            <a:r>
              <a:rPr lang="en-US" altLang="en-US" sz="2400" b="1" kern="1200" dirty="0">
                <a:solidFill>
                  <a:srgbClr val="D90000"/>
                </a:solidFill>
                <a:latin typeface="Arial" charset="0"/>
                <a:ea typeface="MS PGothic" charset="-128"/>
                <a:cs typeface="+mn-cs"/>
              </a:rPr>
              <a:t>re-oxidized to pyruvate</a:t>
            </a:r>
            <a:r>
              <a:rPr lang="en-US" altLang="en-US" sz="2400" b="1" kern="1200" dirty="0">
                <a:solidFill>
                  <a:prstClr val="black"/>
                </a:solidFill>
                <a:latin typeface="Arial" charset="0"/>
                <a:ea typeface="MS PGothic" charset="-128"/>
                <a:cs typeface="+mn-cs"/>
              </a:rPr>
              <a:t>, which can return to acetyl CoA and muscle soreness, fatigue, and shortness of breath </a:t>
            </a:r>
            <a:r>
              <a:rPr lang="en-US" altLang="en-US" sz="2400" b="1" kern="1200" dirty="0">
                <a:solidFill>
                  <a:srgbClr val="D90000"/>
                </a:solidFill>
                <a:latin typeface="Arial" charset="0"/>
                <a:ea typeface="MS PGothic" charset="-128"/>
                <a:cs typeface="+mn-cs"/>
              </a:rPr>
              <a:t>resolve</a:t>
            </a:r>
            <a:r>
              <a:rPr lang="en-US" altLang="en-US" sz="2400" b="1" kern="1200" dirty="0">
                <a:solidFill>
                  <a:prstClr val="black"/>
                </a:solidFill>
                <a:latin typeface="Arial" charset="0"/>
                <a:ea typeface="MS PGothic" charset="-128"/>
                <a:cs typeface="+mn-cs"/>
              </a:rPr>
              <a:t>.</a:t>
            </a:r>
          </a:p>
          <a:p>
            <a:pPr marL="0" lvl="0" indent="0" defTabSz="457200" eaLnBrk="1" hangingPunct="1">
              <a:spcBef>
                <a:spcPct val="0"/>
              </a:spcBef>
              <a:spcAft>
                <a:spcPts val="3500"/>
              </a:spcAft>
              <a:buNone/>
            </a:pPr>
            <a:r>
              <a:rPr lang="en-US" altLang="en-US" sz="2400" b="1" kern="1200" dirty="0">
                <a:solidFill>
                  <a:prstClr val="black"/>
                </a:solidFill>
                <a:latin typeface="Arial" charset="0"/>
                <a:ea typeface="MS PGothic" charset="-128"/>
                <a:cs typeface="+mn-cs"/>
              </a:rPr>
              <a:t>The pain felt during a </a:t>
            </a:r>
            <a:r>
              <a:rPr lang="en-US" altLang="en-US" sz="2400" b="1" kern="1200" dirty="0">
                <a:solidFill>
                  <a:srgbClr val="D90000"/>
                </a:solidFill>
                <a:latin typeface="Arial" charset="0"/>
                <a:ea typeface="MS PGothic" charset="-128"/>
                <a:cs typeface="+mn-cs"/>
              </a:rPr>
              <a:t>heart attack </a:t>
            </a:r>
            <a:r>
              <a:rPr lang="en-US" altLang="en-US" sz="2400" b="1" kern="1200" dirty="0">
                <a:solidFill>
                  <a:prstClr val="black"/>
                </a:solidFill>
                <a:latin typeface="Arial" charset="0"/>
                <a:ea typeface="MS PGothic" charset="-128"/>
                <a:cs typeface="+mn-cs"/>
              </a:rPr>
              <a:t>is caused by an increase of lactate in the heart and areas near the heart </a:t>
            </a:r>
            <a:r>
              <a:rPr lang="en-US" altLang="en-US" sz="2400" b="1" kern="1200" dirty="0">
                <a:solidFill>
                  <a:srgbClr val="D90000"/>
                </a:solidFill>
                <a:latin typeface="Arial" charset="0"/>
                <a:ea typeface="MS PGothic" charset="-128"/>
                <a:cs typeface="+mn-cs"/>
              </a:rPr>
              <a:t>cut off from oxygenated blood</a:t>
            </a:r>
            <a:r>
              <a:rPr lang="en-US" altLang="en-US" sz="2400" b="1" kern="1200" dirty="0">
                <a:solidFill>
                  <a:prstClr val="black"/>
                </a:solidFill>
                <a:latin typeface="Arial" charset="0"/>
                <a:ea typeface="MS PGothic" charset="-128"/>
                <a:cs typeface="+mn-cs"/>
              </a:rPr>
              <a:t>.</a:t>
            </a:r>
          </a:p>
          <a:p>
            <a:pPr marL="0" lvl="0" indent="0" defTabSz="457200" eaLnBrk="1" hangingPunct="1">
              <a:spcBef>
                <a:spcPct val="0"/>
              </a:spcBef>
              <a:spcAft>
                <a:spcPts val="3500"/>
              </a:spcAft>
              <a:buNone/>
            </a:pPr>
            <a:r>
              <a:rPr lang="en-US" altLang="en-US" sz="2400" b="1" kern="1200" dirty="0">
                <a:solidFill>
                  <a:prstClr val="black"/>
                </a:solidFill>
                <a:latin typeface="Arial" charset="0"/>
                <a:ea typeface="MS PGothic" charset="-128"/>
                <a:cs typeface="+mn-cs"/>
              </a:rPr>
              <a:t>A higher-than-normal </a:t>
            </a:r>
            <a:r>
              <a:rPr lang="en-US" altLang="en-US" sz="2400" b="1" kern="1200" dirty="0">
                <a:solidFill>
                  <a:srgbClr val="D90000"/>
                </a:solidFill>
                <a:latin typeface="Arial" charset="0"/>
                <a:ea typeface="MS PGothic" charset="-128"/>
                <a:cs typeface="+mn-cs"/>
              </a:rPr>
              <a:t>blood lactate level </a:t>
            </a:r>
            <a:r>
              <a:rPr lang="en-US" altLang="en-US" sz="2400" b="1" kern="1200" dirty="0">
                <a:solidFill>
                  <a:prstClr val="black"/>
                </a:solidFill>
                <a:latin typeface="Arial" charset="0"/>
                <a:ea typeface="MS PGothic" charset="-128"/>
                <a:cs typeface="+mn-cs"/>
              </a:rPr>
              <a:t>can indicate lung disease, congestive heart failure, or serious infection.</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480489" y="416256"/>
            <a:ext cx="6183022" cy="400615"/>
          </a:xfrm>
        </p:spPr>
        <p:txBody>
          <a:bodyPr/>
          <a:lstStyle/>
          <a:p>
            <a:r>
              <a:rPr lang="en-US" altLang="en-US" sz="3200" b="1" dirty="0">
                <a:solidFill>
                  <a:srgbClr val="000000"/>
                </a:solidFill>
                <a:ea typeface="MS PGothic" charset="-128"/>
                <a:cs typeface="ＭＳ Ｐゴシック" charset="-128"/>
              </a:rPr>
              <a:t>24.4	The Fate of Pyruvate (6)</a:t>
            </a:r>
            <a:endParaRPr lang="en-US" dirty="0"/>
          </a:p>
        </p:txBody>
      </p:sp>
      <p:sp>
        <p:nvSpPr>
          <p:cNvPr id="2" name="Content Placeholder 1"/>
          <p:cNvSpPr>
            <a:spLocks noGrp="1"/>
          </p:cNvSpPr>
          <p:nvPr>
            <p:ph idx="1"/>
          </p:nvPr>
        </p:nvSpPr>
        <p:spPr>
          <a:xfrm>
            <a:off x="2370693" y="827469"/>
            <a:ext cx="4645395" cy="417728"/>
          </a:xfrm>
        </p:spPr>
        <p:txBody>
          <a:bodyPr/>
          <a:lstStyle/>
          <a:p>
            <a:pPr marL="463550" lvl="0" indent="-463550">
              <a:buFont typeface="+mj-lt"/>
              <a:buAutoNum type="alphaUcPeriod" startAt="2"/>
            </a:pPr>
            <a:r>
              <a:rPr lang="en-US" altLang="en-US" sz="2800" b="1" dirty="0">
                <a:solidFill>
                  <a:srgbClr val="000000"/>
                </a:solidFill>
                <a:ea typeface="MS PGothic" charset="-128"/>
                <a:cs typeface="ＭＳ Ｐゴシック" charset="-128"/>
              </a:rPr>
              <a:t>Conversion to Lactate</a:t>
            </a:r>
            <a:endParaRPr lang="en-US" dirty="0">
              <a:solidFill>
                <a:prstClr val="black"/>
              </a:solidFill>
            </a:endParaRPr>
          </a:p>
        </p:txBody>
      </p:sp>
      <p:pic>
        <p:nvPicPr>
          <p:cNvPr id="78851" name="Picture 6" descr="Sketch of a heart to illustrate lactate production during a heart attack: The lack of oxygen delivery to heart tissue results in the anaerobic metabolism of glucose to lactate rather than acetyl Co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295400"/>
            <a:ext cx="5943600" cy="496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480490" y="391232"/>
            <a:ext cx="6183021" cy="440677"/>
          </a:xfrm>
        </p:spPr>
        <p:txBody>
          <a:bodyPr/>
          <a:lstStyle/>
          <a:p>
            <a:r>
              <a:rPr lang="en-US" altLang="en-US" sz="3200" b="1" dirty="0">
                <a:solidFill>
                  <a:srgbClr val="000000"/>
                </a:solidFill>
                <a:ea typeface="MS PGothic" charset="-128"/>
                <a:cs typeface="ＭＳ Ｐゴシック" charset="-128"/>
              </a:rPr>
              <a:t>24.4	The Fate of Pyruvate (7)</a:t>
            </a:r>
            <a:endParaRPr lang="en-US" dirty="0"/>
          </a:p>
        </p:txBody>
      </p:sp>
      <p:sp>
        <p:nvSpPr>
          <p:cNvPr id="2" name="Content Placeholder 1"/>
          <p:cNvSpPr>
            <a:spLocks noGrp="1"/>
          </p:cNvSpPr>
          <p:nvPr>
            <p:ph idx="1"/>
          </p:nvPr>
        </p:nvSpPr>
        <p:spPr>
          <a:xfrm>
            <a:off x="2344837" y="830240"/>
            <a:ext cx="4645398" cy="459501"/>
          </a:xfrm>
        </p:spPr>
        <p:txBody>
          <a:bodyPr/>
          <a:lstStyle/>
          <a:p>
            <a:pPr marL="463550" indent="-463550">
              <a:buFont typeface="+mj-lt"/>
              <a:buAutoNum type="alphaUcPeriod" startAt="3"/>
            </a:pPr>
            <a:r>
              <a:rPr lang="en-US" altLang="en-US" sz="2800" b="1" dirty="0">
                <a:solidFill>
                  <a:srgbClr val="000000"/>
                </a:solidFill>
                <a:ea typeface="MS PGothic" charset="-128"/>
                <a:cs typeface="ＭＳ Ｐゴシック" charset="-128"/>
              </a:rPr>
              <a:t>Conversion to Ethanol</a:t>
            </a:r>
            <a:endParaRPr lang="en-US" dirty="0"/>
          </a:p>
        </p:txBody>
      </p:sp>
      <p:sp>
        <p:nvSpPr>
          <p:cNvPr id="3" name="Content Placeholder 2"/>
          <p:cNvSpPr>
            <a:spLocks noGrp="1"/>
          </p:cNvSpPr>
          <p:nvPr>
            <p:ph sz="quarter" idx="13"/>
          </p:nvPr>
        </p:nvSpPr>
        <p:spPr>
          <a:xfrm>
            <a:off x="1078628" y="1516040"/>
            <a:ext cx="7213524" cy="1092958"/>
          </a:xfrm>
        </p:spPr>
        <p:txBody>
          <a:bodyPr/>
          <a:lstStyle/>
          <a:p>
            <a:pPr marL="0" lvl="0" indent="0" defTabSz="457200" eaLnBrk="1" hangingPunct="1">
              <a:spcBef>
                <a:spcPct val="0"/>
              </a:spcBef>
              <a:buClr>
                <a:prstClr val="black"/>
              </a:buClr>
              <a:buNone/>
            </a:pPr>
            <a:r>
              <a:rPr lang="en-US" altLang="en-US" sz="2400" b="1" kern="1200" dirty="0">
                <a:solidFill>
                  <a:srgbClr val="007802"/>
                </a:solidFill>
                <a:latin typeface="Arial" panose="020B0604020202020204" pitchFamily="34" charset="0"/>
                <a:ea typeface="MS PGothic" charset="-128"/>
                <a:cs typeface="Arial" panose="020B0604020202020204" pitchFamily="34" charset="0"/>
              </a:rPr>
              <a:t>Fermentation</a:t>
            </a:r>
            <a:r>
              <a:rPr lang="en-US" altLang="en-US" sz="2400" b="1" kern="1200" dirty="0">
                <a:solidFill>
                  <a:srgbClr val="00C302"/>
                </a:solidFill>
                <a:latin typeface="Arial" panose="020B0604020202020204" pitchFamily="34" charset="0"/>
                <a:ea typeface="MS PGothic" charset="-128"/>
                <a:cs typeface="Arial" panose="020B0604020202020204" pitchFamily="34" charset="0"/>
              </a:rPr>
              <a:t> </a:t>
            </a:r>
            <a:r>
              <a:rPr lang="en-US" altLang="en-US" sz="2400" b="1" kern="1200" dirty="0">
                <a:solidFill>
                  <a:prstClr val="black"/>
                </a:solidFill>
                <a:latin typeface="Arial" panose="020B0604020202020204" pitchFamily="34" charset="0"/>
                <a:ea typeface="MS PGothic" charset="-128"/>
                <a:cs typeface="Arial" panose="020B0604020202020204" pitchFamily="34" charset="0"/>
              </a:rPr>
              <a:t>is the anaerobic conversion of glucose to </a:t>
            </a:r>
            <a:r>
              <a:rPr lang="en-US" altLang="en-US" sz="2400" b="1" kern="1200" dirty="0">
                <a:solidFill>
                  <a:srgbClr val="007802"/>
                </a:solidFill>
                <a:latin typeface="Arial" panose="020B0604020202020204" pitchFamily="34" charset="0"/>
                <a:ea typeface="MS PGothic" charset="-128"/>
                <a:cs typeface="Arial" panose="020B0604020202020204" pitchFamily="34" charset="0"/>
              </a:rPr>
              <a:t>ethanol</a:t>
            </a:r>
            <a:r>
              <a:rPr lang="en-US" altLang="en-US" sz="2400" b="1" kern="1200" dirty="0">
                <a:solidFill>
                  <a:srgbClr val="00C302"/>
                </a:solidFill>
                <a:latin typeface="Arial" panose="020B0604020202020204" pitchFamily="34" charset="0"/>
                <a:ea typeface="MS PGothic" charset="-128"/>
                <a:cs typeface="Arial" panose="020B0604020202020204" pitchFamily="34" charset="0"/>
              </a:rPr>
              <a:t> </a:t>
            </a:r>
            <a:r>
              <a:rPr lang="en-US" altLang="en-US" sz="2400" b="1" kern="1200" dirty="0">
                <a:solidFill>
                  <a:prstClr val="black"/>
                </a:solidFill>
                <a:latin typeface="Arial" panose="020B0604020202020204" pitchFamily="34" charset="0"/>
                <a:ea typeface="MS PGothic" charset="-128"/>
                <a:cs typeface="Arial" panose="020B0604020202020204" pitchFamily="34" charset="0"/>
              </a:rPr>
              <a:t>and </a:t>
            </a:r>
            <a:r>
              <a:rPr lang="en-US" altLang="en-US" sz="2400" b="1" i="0" kern="1200" dirty="0">
                <a:solidFill>
                  <a:prstClr val="black"/>
                </a:solidFill>
                <a:latin typeface="Arial" panose="020B0604020202020204" pitchFamily="34" charset="0"/>
                <a:ea typeface="MS PGothic" charset="-128"/>
                <a:cs typeface="Arial" panose="020B0604020202020204" pitchFamily="34" charset="0"/>
              </a:rPr>
              <a:t>CO</a:t>
            </a:r>
            <a:r>
              <a:rPr lang="en-US" altLang="en-US" sz="2400" b="1" i="0" kern="1200" baseline="-25000" dirty="0">
                <a:solidFill>
                  <a:prstClr val="black"/>
                </a:solidFill>
                <a:latin typeface="Arial" panose="020B0604020202020204" pitchFamily="34" charset="0"/>
                <a:ea typeface="MS PGothic" charset="-128"/>
                <a:cs typeface="Arial" panose="020B0604020202020204" pitchFamily="34" charset="0"/>
              </a:rPr>
              <a:t>2</a:t>
            </a:r>
            <a:r>
              <a:rPr lang="en-US" altLang="en-US" sz="2400" b="1" kern="1200" dirty="0">
                <a:solidFill>
                  <a:prstClr val="black"/>
                </a:solidFill>
                <a:latin typeface="Arial" panose="020B0604020202020204" pitchFamily="34" charset="0"/>
                <a:ea typeface="MS PGothic" charset="-128"/>
                <a:cs typeface="Arial" panose="020B0604020202020204" pitchFamily="34" charset="0"/>
              </a:rPr>
              <a:t> by yeast and other </a:t>
            </a:r>
            <a:r>
              <a:rPr lang="en-US" altLang="en-US" sz="2400" b="1" kern="1200" dirty="0">
                <a:solidFill>
                  <a:srgbClr val="007802"/>
                </a:solidFill>
                <a:latin typeface="Arial" panose="020B0604020202020204" pitchFamily="34" charset="0"/>
                <a:ea typeface="MS PGothic" charset="-128"/>
                <a:cs typeface="Arial" panose="020B0604020202020204" pitchFamily="34" charset="0"/>
              </a:rPr>
              <a:t>microorganisms</a:t>
            </a:r>
            <a:r>
              <a:rPr lang="en-US" altLang="en-US" sz="2400" b="1" kern="1200" dirty="0">
                <a:solidFill>
                  <a:prstClr val="black"/>
                </a:solidFill>
                <a:latin typeface="Arial" panose="020B0604020202020204" pitchFamily="34" charset="0"/>
                <a:ea typeface="MS PGothic" charset="-128"/>
                <a:cs typeface="Arial" panose="020B0604020202020204" pitchFamily="34" charset="0"/>
              </a:rPr>
              <a:t>.</a:t>
            </a:r>
          </a:p>
        </p:txBody>
      </p:sp>
      <p:pic>
        <p:nvPicPr>
          <p:cNvPr id="80901" name="Picture 8" descr="In yeast and other microorganisms, pyruvate is converted to ethanol (CH3CH2OH) and carbon dioxide (CO2) by a two-step process: decarboxylation (loss of CO2) to acetaldehyde followed by reduction to ethanol. The reduction process generates N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048000"/>
            <a:ext cx="8448675" cy="167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3"/>
          <p:cNvSpPr>
            <a:spLocks noGrp="1"/>
          </p:cNvSpPr>
          <p:nvPr>
            <p:ph sz="quarter" idx="14"/>
          </p:nvPr>
        </p:nvSpPr>
        <p:spPr>
          <a:xfrm>
            <a:off x="1074760" y="5185782"/>
            <a:ext cx="7485972" cy="1280986"/>
          </a:xfrm>
        </p:spPr>
        <p:txBody>
          <a:bodyPr/>
          <a:lstStyle/>
          <a:p>
            <a:pPr marL="0" lvl="0" indent="0" defTabSz="457200" eaLnBrk="1" hangingPunct="1">
              <a:spcBef>
                <a:spcPct val="0"/>
              </a:spcBef>
              <a:buNone/>
            </a:pPr>
            <a:r>
              <a:rPr lang="en-US" altLang="en-US" sz="2400" b="1" kern="1200" dirty="0">
                <a:solidFill>
                  <a:prstClr val="black"/>
                </a:solidFill>
                <a:latin typeface="Arial" charset="0"/>
                <a:ea typeface="MS PGothic" charset="-128"/>
                <a:cs typeface="+mn-cs"/>
              </a:rPr>
              <a:t>The ethanol in </a:t>
            </a:r>
            <a:r>
              <a:rPr lang="en-US" altLang="en-US" sz="2400" b="1" kern="1200" dirty="0">
                <a:solidFill>
                  <a:srgbClr val="007802"/>
                </a:solidFill>
                <a:latin typeface="Arial" charset="0"/>
                <a:ea typeface="MS PGothic" charset="-128"/>
                <a:cs typeface="+mn-cs"/>
              </a:rPr>
              <a:t>alcoholic beverages </a:t>
            </a:r>
            <a:r>
              <a:rPr lang="en-US" altLang="en-US" sz="2400" b="1" kern="1200" dirty="0">
                <a:solidFill>
                  <a:prstClr val="black"/>
                </a:solidFill>
                <a:latin typeface="Arial" charset="0"/>
                <a:ea typeface="MS PGothic" charset="-128"/>
                <a:cs typeface="+mn-cs"/>
              </a:rPr>
              <a:t>is obtained by fermentation of the sugars in grapes, barley malt, corn, rye, rice, or potatoes.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le 1"/>
          <p:cNvSpPr>
            <a:spLocks noGrp="1"/>
          </p:cNvSpPr>
          <p:nvPr>
            <p:ph type="title"/>
          </p:nvPr>
        </p:nvSpPr>
        <p:spPr>
          <a:xfrm>
            <a:off x="831273" y="427362"/>
            <a:ext cx="7481455" cy="440677"/>
          </a:xfrm>
        </p:spPr>
        <p:txBody>
          <a:bodyPr/>
          <a:lstStyle/>
          <a:p>
            <a:pPr eaLnBrk="1" hangingPunct="1"/>
            <a:r>
              <a:rPr lang="en-US" altLang="en-US" sz="3200" b="1" dirty="0">
                <a:ea typeface="MS PGothic" charset="-128"/>
                <a:cs typeface="ＭＳ Ｐゴシック" charset="-128"/>
              </a:rPr>
              <a:t>24.5	The ATP Yield from Glucose (1)</a:t>
            </a:r>
            <a:endParaRPr lang="en-US" altLang="en-US" dirty="0">
              <a:latin typeface="Calibri" charset="0"/>
              <a:ea typeface="MS PGothic" charset="-128"/>
              <a:cs typeface="ＭＳ Ｐゴシック" charset="-128"/>
            </a:endParaRPr>
          </a:p>
        </p:txBody>
      </p:sp>
      <p:pic>
        <p:nvPicPr>
          <p:cNvPr id="82947" name="Picture 6" descr="The complete catabolism of glucose forms six CO2 molecules and 32 ATP molecul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5213" y="969963"/>
            <a:ext cx="4217987" cy="575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a:xfrm>
            <a:off x="831273" y="416256"/>
            <a:ext cx="7481455" cy="484745"/>
          </a:xfrm>
        </p:spPr>
        <p:txBody>
          <a:bodyPr/>
          <a:lstStyle/>
          <a:p>
            <a:pPr eaLnBrk="1" hangingPunct="1"/>
            <a:r>
              <a:rPr lang="en-US" altLang="en-US" sz="3200" b="1" dirty="0">
                <a:ea typeface="MS PGothic" charset="-128"/>
                <a:cs typeface="ＭＳ Ｐゴシック" charset="-128"/>
              </a:rPr>
              <a:t>24.5	The ATP Yield from Glucose (2)</a:t>
            </a:r>
            <a:endParaRPr lang="en-US" altLang="en-US" dirty="0">
              <a:latin typeface="Calibri" charset="0"/>
              <a:ea typeface="MS PGothic" charset="-128"/>
              <a:cs typeface="ＭＳ Ｐゴシック" charset="-128"/>
            </a:endParaRPr>
          </a:p>
        </p:txBody>
      </p:sp>
      <p:sp>
        <p:nvSpPr>
          <p:cNvPr id="2" name="Content Placeholder 1"/>
          <p:cNvSpPr>
            <a:spLocks noGrp="1"/>
          </p:cNvSpPr>
          <p:nvPr>
            <p:ph idx="1"/>
          </p:nvPr>
        </p:nvSpPr>
        <p:spPr>
          <a:xfrm>
            <a:off x="1061112" y="1379560"/>
            <a:ext cx="6801323" cy="895439"/>
          </a:xfrm>
        </p:spPr>
        <p:txBody>
          <a:bodyPr/>
          <a:lstStyle/>
          <a:p>
            <a:pPr marL="0" lvl="0" indent="0" defTabSz="457200" eaLnBrk="1" hangingPunct="1">
              <a:spcBef>
                <a:spcPct val="0"/>
              </a:spcBef>
              <a:buNone/>
            </a:pPr>
            <a:r>
              <a:rPr lang="en-US" altLang="en-US" sz="2400" b="1" kern="1200" dirty="0">
                <a:solidFill>
                  <a:prstClr val="black"/>
                </a:solidFill>
                <a:latin typeface="Arial" charset="0"/>
                <a:ea typeface="MS PGothic" charset="-128"/>
                <a:cs typeface="+mn-cs"/>
              </a:rPr>
              <a:t>First, </a:t>
            </a:r>
            <a:r>
              <a:rPr lang="en-US" altLang="en-US" sz="2400" b="1" kern="1200" dirty="0">
                <a:solidFill>
                  <a:srgbClr val="3366FF"/>
                </a:solidFill>
                <a:latin typeface="Arial" charset="0"/>
                <a:ea typeface="MS PGothic" charset="-128"/>
                <a:cs typeface="+mn-cs"/>
              </a:rPr>
              <a:t>glycolysis</a:t>
            </a:r>
            <a:r>
              <a:rPr lang="en-US" altLang="en-US" sz="2400" b="1" kern="1200" dirty="0">
                <a:solidFill>
                  <a:srgbClr val="3333FF"/>
                </a:solidFill>
                <a:latin typeface="Arial" charset="0"/>
                <a:ea typeface="MS PGothic" charset="-128"/>
                <a:cs typeface="+mn-cs"/>
              </a:rPr>
              <a:t> </a:t>
            </a:r>
            <a:r>
              <a:rPr lang="en-US" altLang="en-US" sz="2400" b="1" kern="1200" dirty="0">
                <a:solidFill>
                  <a:prstClr val="black"/>
                </a:solidFill>
                <a:latin typeface="Arial" charset="0"/>
                <a:ea typeface="MS PGothic" charset="-128"/>
                <a:cs typeface="+mn-cs"/>
              </a:rPr>
              <a:t>yields a net of </a:t>
            </a:r>
            <a:r>
              <a:rPr lang="en-US" altLang="en-US" sz="2400" b="1" kern="1200" dirty="0">
                <a:solidFill>
                  <a:srgbClr val="D90000"/>
                </a:solidFill>
                <a:latin typeface="Arial" charset="0"/>
                <a:ea typeface="MS PGothic" charset="-128"/>
                <a:cs typeface="+mn-cs"/>
              </a:rPr>
              <a:t>2 ATPs </a:t>
            </a:r>
            <a:r>
              <a:rPr lang="en-US" altLang="en-US" sz="2400" b="1" kern="1200" dirty="0">
                <a:solidFill>
                  <a:prstClr val="black"/>
                </a:solidFill>
                <a:latin typeface="Arial" charset="0"/>
                <a:ea typeface="MS PGothic" charset="-128"/>
                <a:cs typeface="+mn-cs"/>
              </a:rPr>
              <a:t>and 2 NADHs (which will give </a:t>
            </a:r>
            <a:r>
              <a:rPr lang="en-US" altLang="en-US" sz="2400" b="1" kern="1200" dirty="0">
                <a:solidFill>
                  <a:srgbClr val="D90000"/>
                </a:solidFill>
                <a:latin typeface="Arial" charset="0"/>
                <a:ea typeface="MS PGothic" charset="-128"/>
                <a:cs typeface="+mn-cs"/>
              </a:rPr>
              <a:t>5 ATPs</a:t>
            </a:r>
            <a:r>
              <a:rPr lang="en-US" altLang="en-US" sz="2400" b="1" kern="1200" dirty="0">
                <a:solidFill>
                  <a:prstClr val="black"/>
                </a:solidFill>
                <a:latin typeface="Arial" charset="0"/>
                <a:ea typeface="MS PGothic" charset="-128"/>
                <a:cs typeface="+mn-cs"/>
              </a:rPr>
              <a:t>).</a:t>
            </a:r>
          </a:p>
        </p:txBody>
      </p:sp>
      <p:graphicFrame>
        <p:nvGraphicFramePr>
          <p:cNvPr id="4" name="Object 3">
            <a:extLst>
              <a:ext uri="{FF2B5EF4-FFF2-40B4-BE49-F238E27FC236}">
                <a16:creationId xmlns:a16="http://schemas.microsoft.com/office/drawing/2014/main" id="{2728A093-232E-495C-98F5-FD79EC3868F5}"/>
              </a:ext>
            </a:extLst>
          </p:cNvPr>
          <p:cNvGraphicFramePr>
            <a:graphicFrameLocks noChangeAspect="1"/>
          </p:cNvGraphicFramePr>
          <p:nvPr>
            <p:extLst>
              <p:ext uri="{D42A27DB-BD31-4B8C-83A1-F6EECF244321}">
                <p14:modId xmlns:p14="http://schemas.microsoft.com/office/powerpoint/2010/main" val="3311934145"/>
              </p:ext>
            </p:extLst>
          </p:nvPr>
        </p:nvGraphicFramePr>
        <p:xfrm>
          <a:off x="1210621" y="2663536"/>
          <a:ext cx="6273800" cy="863600"/>
        </p:xfrm>
        <a:graphic>
          <a:graphicData uri="http://schemas.openxmlformats.org/presentationml/2006/ole">
            <mc:AlternateContent xmlns:mc="http://schemas.openxmlformats.org/markup-compatibility/2006">
              <mc:Choice xmlns:v="urn:schemas-microsoft-com:vml" Requires="v">
                <p:oleObj spid="_x0000_s4378" name="Equation" r:id="rId4" imgW="6273720" imgH="863280" progId="Equation.DSMT4">
                  <p:embed/>
                </p:oleObj>
              </mc:Choice>
              <mc:Fallback>
                <p:oleObj name="Equation" r:id="rId4" imgW="6273720" imgH="863280" progId="Equation.DSMT4">
                  <p:embed/>
                  <p:pic>
                    <p:nvPicPr>
                      <p:cNvPr id="0" name=""/>
                      <p:cNvPicPr/>
                      <p:nvPr/>
                    </p:nvPicPr>
                    <p:blipFill>
                      <a:blip r:embed="rId5"/>
                      <a:stretch>
                        <a:fillRect/>
                      </a:stretch>
                    </p:blipFill>
                    <p:spPr>
                      <a:xfrm>
                        <a:off x="1210621" y="2663536"/>
                        <a:ext cx="6273800" cy="863600"/>
                      </a:xfrm>
                      <a:prstGeom prst="rect">
                        <a:avLst/>
                      </a:prstGeom>
                    </p:spPr>
                  </p:pic>
                </p:oleObj>
              </mc:Fallback>
            </mc:AlternateContent>
          </a:graphicData>
        </a:graphic>
      </p:graphicFrame>
      <p:sp>
        <p:nvSpPr>
          <p:cNvPr id="11" name="Content Placeholder 11"/>
          <p:cNvSpPr>
            <a:spLocks noGrp="1"/>
          </p:cNvSpPr>
          <p:nvPr>
            <p:ph sz="quarter" idx="16"/>
          </p:nvPr>
        </p:nvSpPr>
        <p:spPr>
          <a:xfrm>
            <a:off x="6681335" y="3287039"/>
            <a:ext cx="2362200" cy="718703"/>
          </a:xfrm>
        </p:spPr>
        <p:txBody>
          <a:bodyPr/>
          <a:lstStyle/>
          <a:p>
            <a:pPr marL="0" lvl="0" indent="0" algn="ctr" defTabSz="457200" eaLnBrk="1" hangingPunct="1">
              <a:spcBef>
                <a:spcPct val="0"/>
              </a:spcBef>
              <a:buNone/>
            </a:pPr>
            <a:r>
              <a:rPr lang="en-US" altLang="en-US" sz="2400" b="1" i="0" kern="1200" dirty="0">
                <a:solidFill>
                  <a:prstClr val="black"/>
                </a:solidFill>
                <a:latin typeface="Arial" panose="020B0604020202020204" pitchFamily="34" charset="0"/>
                <a:ea typeface="MS PGothic" charset="-128"/>
                <a:cs typeface="Arial" panose="020B0604020202020204" pitchFamily="34" charset="0"/>
              </a:rPr>
              <a:t>2 x 2.5 ATP</a:t>
            </a:r>
            <a:r>
              <a:rPr lang="en-GB" altLang="en-US" sz="2400" b="1" kern="1200" dirty="0">
                <a:solidFill>
                  <a:prstClr val="black"/>
                </a:solidFill>
                <a:latin typeface="Arial" panose="020B0604020202020204" pitchFamily="34" charset="0"/>
                <a:ea typeface="MS PGothic" charset="-128"/>
                <a:cs typeface="Arial" panose="020B0604020202020204" pitchFamily="34" charset="0"/>
              </a:rPr>
              <a:t> </a:t>
            </a:r>
            <a:r>
              <a:rPr lang="en-US" altLang="en-US" sz="2400" b="1" i="0" kern="1200" dirty="0">
                <a:solidFill>
                  <a:prstClr val="black"/>
                </a:solidFill>
                <a:latin typeface="Arial" panose="020B0604020202020204" pitchFamily="34" charset="0"/>
                <a:ea typeface="Cambria Math" panose="02040503050406030204" pitchFamily="18" charset="0"/>
                <a:cs typeface="Arial" panose="020B0604020202020204" pitchFamily="34" charset="0"/>
              </a:rPr>
              <a:t>=</a:t>
            </a:r>
            <a:endParaRPr lang="en-US" altLang="en-US" sz="2400" b="1" i="1" kern="1200" dirty="0">
              <a:solidFill>
                <a:prstClr val="black"/>
              </a:solidFill>
              <a:latin typeface="Arial" panose="020B0604020202020204" pitchFamily="34" charset="0"/>
              <a:ea typeface="Cambria Math" panose="02040503050406030204" pitchFamily="18" charset="0"/>
              <a:cs typeface="Arial" panose="020B0604020202020204" pitchFamily="34" charset="0"/>
            </a:endParaRPr>
          </a:p>
          <a:p>
            <a:pPr marL="0" lvl="0" indent="0" algn="ctr" defTabSz="457200" eaLnBrk="1" hangingPunct="1">
              <a:spcBef>
                <a:spcPct val="0"/>
              </a:spcBef>
              <a:buNone/>
            </a:pPr>
            <a:r>
              <a:rPr lang="en-US" altLang="en-US" sz="2400" b="1" i="0" kern="1200" dirty="0">
                <a:solidFill>
                  <a:srgbClr val="D90000"/>
                </a:solidFill>
                <a:latin typeface="Arial" panose="020B0604020202020204" pitchFamily="34" charset="0"/>
                <a:ea typeface="MS PGothic" charset="-128"/>
                <a:cs typeface="Arial" panose="020B0604020202020204" pitchFamily="34" charset="0"/>
              </a:rPr>
              <a:t>5 ATP</a:t>
            </a:r>
            <a:endParaRPr lang="en-US" altLang="en-US" sz="2400" b="1" kern="1200" dirty="0">
              <a:solidFill>
                <a:srgbClr val="D90000"/>
              </a:solidFill>
              <a:latin typeface="Arial" panose="020B0604020202020204" pitchFamily="34" charset="0"/>
              <a:ea typeface="MS PGothic" charset="-128"/>
              <a:cs typeface="Arial" panose="020B0604020202020204"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a:xfrm>
            <a:off x="831273" y="412694"/>
            <a:ext cx="7481455" cy="484745"/>
          </a:xfrm>
        </p:spPr>
        <p:txBody>
          <a:bodyPr/>
          <a:lstStyle/>
          <a:p>
            <a:pPr eaLnBrk="1" hangingPunct="1"/>
            <a:r>
              <a:rPr lang="en-US" altLang="en-US" sz="3200" b="1" dirty="0">
                <a:ea typeface="MS PGothic" charset="-128"/>
                <a:cs typeface="ＭＳ Ｐゴシック" charset="-128"/>
              </a:rPr>
              <a:t>24.5	The ATP Yield from Glucose (3)</a:t>
            </a:r>
            <a:endParaRPr lang="en-US" altLang="en-US" dirty="0">
              <a:latin typeface="Calibri" charset="0"/>
              <a:ea typeface="MS PGothic" charset="-128"/>
              <a:cs typeface="ＭＳ Ｐゴシック" charset="-128"/>
            </a:endParaRPr>
          </a:p>
        </p:txBody>
      </p:sp>
      <p:sp>
        <p:nvSpPr>
          <p:cNvPr id="2" name="Content Placeholder 1"/>
          <p:cNvSpPr>
            <a:spLocks noGrp="1"/>
          </p:cNvSpPr>
          <p:nvPr>
            <p:ph idx="1"/>
          </p:nvPr>
        </p:nvSpPr>
        <p:spPr>
          <a:xfrm>
            <a:off x="1068865" y="1371960"/>
            <a:ext cx="7481455" cy="740032"/>
          </a:xfrm>
        </p:spPr>
        <p:txBody>
          <a:bodyPr/>
          <a:lstStyle/>
          <a:p>
            <a:pPr marL="0" lvl="0" indent="0" defTabSz="457200" eaLnBrk="1" hangingPunct="1">
              <a:spcBef>
                <a:spcPct val="0"/>
              </a:spcBef>
              <a:buNone/>
            </a:pPr>
            <a:r>
              <a:rPr lang="en-US" altLang="en-US" sz="2400" b="1" kern="1200" dirty="0">
                <a:solidFill>
                  <a:prstClr val="black"/>
                </a:solidFill>
                <a:latin typeface="Arial" charset="0"/>
                <a:ea typeface="MS PGothic" charset="-128"/>
                <a:cs typeface="+mn-cs"/>
              </a:rPr>
              <a:t>Second, </a:t>
            </a:r>
            <a:r>
              <a:rPr lang="en-US" altLang="en-US" sz="2400" b="1" kern="1200" dirty="0">
                <a:solidFill>
                  <a:srgbClr val="3366FF"/>
                </a:solidFill>
                <a:latin typeface="Arial" charset="0"/>
                <a:ea typeface="MS PGothic" charset="-128"/>
                <a:cs typeface="+mn-cs"/>
              </a:rPr>
              <a:t>oxidation of the 2 pyruvates </a:t>
            </a:r>
            <a:r>
              <a:rPr lang="en-US" altLang="en-US" sz="2400" b="1" kern="1200" dirty="0">
                <a:solidFill>
                  <a:prstClr val="black"/>
                </a:solidFill>
                <a:latin typeface="Arial" charset="0"/>
                <a:ea typeface="MS PGothic" charset="-128"/>
                <a:cs typeface="+mn-cs"/>
              </a:rPr>
              <a:t>yields 2 NADHs (which will give </a:t>
            </a:r>
            <a:r>
              <a:rPr lang="en-US" altLang="en-US" sz="2400" b="1" kern="1200" dirty="0">
                <a:solidFill>
                  <a:srgbClr val="D90000"/>
                </a:solidFill>
                <a:latin typeface="Arial" charset="0"/>
                <a:ea typeface="MS PGothic" charset="-128"/>
                <a:cs typeface="+mn-cs"/>
              </a:rPr>
              <a:t>5 ATPs</a:t>
            </a:r>
            <a:r>
              <a:rPr lang="en-US" altLang="en-US" sz="2400" b="1" kern="1200" dirty="0">
                <a:solidFill>
                  <a:prstClr val="black"/>
                </a:solidFill>
                <a:latin typeface="Arial" charset="0"/>
                <a:ea typeface="MS PGothic" charset="-128"/>
                <a:cs typeface="+mn-cs"/>
              </a:rPr>
              <a:t>).</a:t>
            </a:r>
          </a:p>
        </p:txBody>
      </p:sp>
      <p:graphicFrame>
        <p:nvGraphicFramePr>
          <p:cNvPr id="5" name="Object 4">
            <a:extLst>
              <a:ext uri="{FF2B5EF4-FFF2-40B4-BE49-F238E27FC236}">
                <a16:creationId xmlns:a16="http://schemas.microsoft.com/office/drawing/2014/main" id="{A7FF5CD6-8DD8-46EF-818F-287A59745E80}"/>
              </a:ext>
            </a:extLst>
          </p:cNvPr>
          <p:cNvGraphicFramePr>
            <a:graphicFrameLocks noChangeAspect="1"/>
          </p:cNvGraphicFramePr>
          <p:nvPr>
            <p:extLst>
              <p:ext uri="{D42A27DB-BD31-4B8C-83A1-F6EECF244321}">
                <p14:modId xmlns:p14="http://schemas.microsoft.com/office/powerpoint/2010/main" val="3754066856"/>
              </p:ext>
            </p:extLst>
          </p:nvPr>
        </p:nvGraphicFramePr>
        <p:xfrm>
          <a:off x="554182" y="2514600"/>
          <a:ext cx="7353300" cy="863600"/>
        </p:xfrm>
        <a:graphic>
          <a:graphicData uri="http://schemas.openxmlformats.org/presentationml/2006/ole">
            <mc:AlternateContent xmlns:mc="http://schemas.openxmlformats.org/markup-compatibility/2006">
              <mc:Choice xmlns:v="urn:schemas-microsoft-com:vml" Requires="v">
                <p:oleObj spid="_x0000_s5398" name="Equation" r:id="rId4" imgW="7353000" imgH="863280" progId="Equation.DSMT4">
                  <p:embed/>
                </p:oleObj>
              </mc:Choice>
              <mc:Fallback>
                <p:oleObj name="Equation" r:id="rId4" imgW="7353000" imgH="863280" progId="Equation.DSMT4">
                  <p:embed/>
                  <p:pic>
                    <p:nvPicPr>
                      <p:cNvPr id="0" name=""/>
                      <p:cNvPicPr/>
                      <p:nvPr/>
                    </p:nvPicPr>
                    <p:blipFill>
                      <a:blip r:embed="rId5"/>
                      <a:stretch>
                        <a:fillRect/>
                      </a:stretch>
                    </p:blipFill>
                    <p:spPr>
                      <a:xfrm>
                        <a:off x="554182" y="2514600"/>
                        <a:ext cx="7353300" cy="863600"/>
                      </a:xfrm>
                      <a:prstGeom prst="rect">
                        <a:avLst/>
                      </a:prstGeom>
                    </p:spPr>
                  </p:pic>
                </p:oleObj>
              </mc:Fallback>
            </mc:AlternateContent>
          </a:graphicData>
        </a:graphic>
      </p:graphicFrame>
      <p:sp>
        <p:nvSpPr>
          <p:cNvPr id="4" name="Content Placeholder 3"/>
          <p:cNvSpPr>
            <a:spLocks noGrp="1"/>
          </p:cNvSpPr>
          <p:nvPr>
            <p:ph sz="quarter" idx="14"/>
          </p:nvPr>
        </p:nvSpPr>
        <p:spPr>
          <a:xfrm>
            <a:off x="6910295" y="3434785"/>
            <a:ext cx="2157505" cy="804341"/>
          </a:xfrm>
        </p:spPr>
        <p:txBody>
          <a:bodyPr/>
          <a:lstStyle/>
          <a:p>
            <a:pPr marL="0" lvl="0" indent="0" algn="ctr" defTabSz="457200" eaLnBrk="1" hangingPunct="1">
              <a:spcBef>
                <a:spcPct val="0"/>
              </a:spcBef>
              <a:buNone/>
            </a:pPr>
            <a:r>
              <a:rPr lang="en-US" altLang="en-US" sz="2400" b="1" i="0" kern="1200" dirty="0">
                <a:solidFill>
                  <a:prstClr val="black"/>
                </a:solidFill>
                <a:latin typeface="Arial" panose="020B0604020202020204" pitchFamily="34" charset="0"/>
                <a:ea typeface="MS PGothic" charset="-128"/>
                <a:cs typeface="Arial" panose="020B0604020202020204" pitchFamily="34" charset="0"/>
              </a:rPr>
              <a:t>2 x 2.5 ATP</a:t>
            </a:r>
            <a:r>
              <a:rPr lang="en-GB" altLang="en-US" sz="2400" b="1" kern="1200" dirty="0">
                <a:solidFill>
                  <a:prstClr val="black"/>
                </a:solidFill>
                <a:latin typeface="Arial" panose="020B0604020202020204" pitchFamily="34" charset="0"/>
                <a:ea typeface="MS PGothic" charset="-128"/>
                <a:cs typeface="Arial" panose="020B0604020202020204" pitchFamily="34" charset="0"/>
              </a:rPr>
              <a:t> </a:t>
            </a:r>
            <a:r>
              <a:rPr lang="en-US" altLang="en-US" sz="2400" b="1" i="0" kern="1200" dirty="0">
                <a:solidFill>
                  <a:prstClr val="black"/>
                </a:solidFill>
                <a:latin typeface="Arial" panose="020B0604020202020204" pitchFamily="34" charset="0"/>
                <a:ea typeface="Cambria Math" panose="02040503050406030204" pitchFamily="18" charset="0"/>
                <a:cs typeface="Arial" panose="020B0604020202020204" pitchFamily="34" charset="0"/>
              </a:rPr>
              <a:t>=</a:t>
            </a:r>
            <a:endParaRPr lang="en-US" altLang="en-US" sz="2400" b="1" i="1" kern="1200" dirty="0">
              <a:solidFill>
                <a:prstClr val="black"/>
              </a:solidFill>
              <a:latin typeface="Arial" panose="020B0604020202020204" pitchFamily="34" charset="0"/>
              <a:ea typeface="Cambria Math" panose="02040503050406030204" pitchFamily="18" charset="0"/>
              <a:cs typeface="Arial" panose="020B0604020202020204" pitchFamily="34" charset="0"/>
            </a:endParaRPr>
          </a:p>
          <a:p>
            <a:pPr marL="0" lvl="0" indent="0" algn="ctr" defTabSz="457200" eaLnBrk="1" hangingPunct="1">
              <a:spcBef>
                <a:spcPct val="0"/>
              </a:spcBef>
              <a:buNone/>
            </a:pPr>
            <a:r>
              <a:rPr lang="en-US" altLang="en-US" sz="2400" b="1" i="0" kern="1200" dirty="0">
                <a:solidFill>
                  <a:srgbClr val="D90000"/>
                </a:solidFill>
                <a:latin typeface="Arial" panose="020B0604020202020204" pitchFamily="34" charset="0"/>
                <a:ea typeface="MS PGothic" charset="-128"/>
                <a:cs typeface="Arial" panose="020B0604020202020204" pitchFamily="34" charset="0"/>
              </a:rPr>
              <a:t>5 ATP</a:t>
            </a:r>
            <a:endParaRPr lang="en-US" altLang="en-US" sz="2400" b="1" kern="1200" dirty="0">
              <a:solidFill>
                <a:srgbClr val="D90000"/>
              </a:solidFill>
              <a:latin typeface="Arial" panose="020B0604020202020204" pitchFamily="34" charset="0"/>
              <a:ea typeface="MS PGothic" charset="-128"/>
              <a:cs typeface="Arial" panose="020B0604020202020204"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a:xfrm>
            <a:off x="831273" y="412694"/>
            <a:ext cx="7481455" cy="484745"/>
          </a:xfrm>
        </p:spPr>
        <p:txBody>
          <a:bodyPr/>
          <a:lstStyle/>
          <a:p>
            <a:pPr eaLnBrk="1" hangingPunct="1"/>
            <a:r>
              <a:rPr lang="en-US" altLang="en-US" sz="3200" b="1" dirty="0">
                <a:ea typeface="MS PGothic" charset="-128"/>
                <a:cs typeface="ＭＳ Ｐゴシック" charset="-128"/>
              </a:rPr>
              <a:t>24.5	The ATP Yield from Glucose (4)</a:t>
            </a:r>
            <a:endParaRPr lang="en-US" altLang="en-US" dirty="0">
              <a:latin typeface="Calibri" charset="0"/>
              <a:ea typeface="MS PGothic" charset="-128"/>
              <a:cs typeface="ＭＳ Ｐゴシック" charset="-128"/>
            </a:endParaRPr>
          </a:p>
        </p:txBody>
      </p:sp>
      <p:sp>
        <p:nvSpPr>
          <p:cNvPr id="2" name="Content Placeholder 1"/>
          <p:cNvSpPr>
            <a:spLocks noGrp="1"/>
          </p:cNvSpPr>
          <p:nvPr>
            <p:ph idx="1"/>
          </p:nvPr>
        </p:nvSpPr>
        <p:spPr>
          <a:xfrm>
            <a:off x="949656" y="1379560"/>
            <a:ext cx="7737144" cy="1442112"/>
          </a:xfrm>
        </p:spPr>
        <p:txBody>
          <a:bodyPr/>
          <a:lstStyle/>
          <a:p>
            <a:pPr marL="0" lvl="0" indent="0" defTabSz="457200" eaLnBrk="1" hangingPunct="1">
              <a:spcBef>
                <a:spcPct val="0"/>
              </a:spcBef>
              <a:buNone/>
            </a:pPr>
            <a:r>
              <a:rPr lang="en-US" altLang="en-US" sz="2400" b="1" kern="1200" dirty="0">
                <a:solidFill>
                  <a:prstClr val="black"/>
                </a:solidFill>
                <a:latin typeface="Arial" panose="020B0604020202020204" pitchFamily="34" charset="0"/>
                <a:ea typeface="MS PGothic" charset="-128"/>
                <a:cs typeface="Arial" panose="020B0604020202020204" pitchFamily="34" charset="0"/>
              </a:rPr>
              <a:t>Finally, the 2 acetyl </a:t>
            </a:r>
            <a:r>
              <a:rPr lang="en-US" altLang="en-US" sz="2400" b="1" kern="1200" dirty="0" err="1">
                <a:solidFill>
                  <a:prstClr val="black"/>
                </a:solidFill>
                <a:latin typeface="Arial" panose="020B0604020202020204" pitchFamily="34" charset="0"/>
                <a:ea typeface="MS PGothic" charset="-128"/>
                <a:cs typeface="Arial" panose="020B0604020202020204" pitchFamily="34" charset="0"/>
              </a:rPr>
              <a:t>CoAs</a:t>
            </a:r>
            <a:r>
              <a:rPr lang="en-US" altLang="en-US" sz="2400" b="1" kern="1200" dirty="0">
                <a:solidFill>
                  <a:prstClr val="black"/>
                </a:solidFill>
                <a:latin typeface="Arial" panose="020B0604020202020204" pitchFamily="34" charset="0"/>
                <a:ea typeface="MS PGothic" charset="-128"/>
                <a:cs typeface="Arial" panose="020B0604020202020204" pitchFamily="34" charset="0"/>
              </a:rPr>
              <a:t> proceed through the </a:t>
            </a:r>
            <a:r>
              <a:rPr lang="en-US" altLang="en-US" sz="2400" b="1" kern="1200" dirty="0">
                <a:solidFill>
                  <a:srgbClr val="3366FF"/>
                </a:solidFill>
                <a:latin typeface="Arial" panose="020B0604020202020204" pitchFamily="34" charset="0"/>
                <a:ea typeface="MS PGothic" charset="-128"/>
                <a:cs typeface="Arial" panose="020B0604020202020204" pitchFamily="34" charset="0"/>
              </a:rPr>
              <a:t>citric acid cycle</a:t>
            </a:r>
            <a:r>
              <a:rPr lang="en-US" altLang="en-US" sz="2400" b="1" kern="1200" dirty="0">
                <a:solidFill>
                  <a:prstClr val="black"/>
                </a:solidFill>
                <a:latin typeface="Arial" panose="020B0604020202020204" pitchFamily="34" charset="0"/>
                <a:ea typeface="MS PGothic" charset="-128"/>
                <a:cs typeface="Arial" panose="020B0604020202020204" pitchFamily="34" charset="0"/>
              </a:rPr>
              <a:t>, starting the electron transport chain and oxidative phosphorylation, yielding </a:t>
            </a:r>
            <a:r>
              <a:rPr lang="en-US" altLang="en-US" sz="2400" b="1" i="0" kern="1200" dirty="0">
                <a:solidFill>
                  <a:prstClr val="black"/>
                </a:solidFill>
                <a:latin typeface="Arial" panose="020B0604020202020204" pitchFamily="34" charset="0"/>
                <a:ea typeface="MS PGothic" charset="-128"/>
                <a:cs typeface="Arial" panose="020B0604020202020204" pitchFamily="34" charset="0"/>
              </a:rPr>
              <a:t>10 ATPs</a:t>
            </a:r>
            <a:r>
              <a:rPr lang="en-US" altLang="en-US" sz="2400" b="1" kern="1200" dirty="0">
                <a:solidFill>
                  <a:prstClr val="black"/>
                </a:solidFill>
                <a:latin typeface="Arial" panose="020B0604020202020204" pitchFamily="34" charset="0"/>
                <a:ea typeface="Cambria Math" panose="02040503050406030204" pitchFamily="18" charset="0"/>
                <a:cs typeface="Arial" panose="020B0604020202020204" pitchFamily="34" charset="0"/>
              </a:rPr>
              <a:t> × </a:t>
            </a:r>
            <a:r>
              <a:rPr lang="en-US" altLang="en-US" sz="2400" b="1" i="0" kern="1200" dirty="0">
                <a:solidFill>
                  <a:prstClr val="black"/>
                </a:solidFill>
                <a:latin typeface="Arial" panose="020B0604020202020204" pitchFamily="34" charset="0"/>
                <a:ea typeface="MS PGothic" charset="-128"/>
                <a:cs typeface="Arial" panose="020B0604020202020204" pitchFamily="34" charset="0"/>
              </a:rPr>
              <a:t>2 = </a:t>
            </a:r>
            <a:r>
              <a:rPr lang="en-US" altLang="en-US" sz="2400" b="1" i="0" kern="1200" dirty="0">
                <a:solidFill>
                  <a:srgbClr val="D90000"/>
                </a:solidFill>
                <a:latin typeface="Arial" panose="020B0604020202020204" pitchFamily="34" charset="0"/>
                <a:ea typeface="MS PGothic" charset="-128"/>
                <a:cs typeface="Arial" panose="020B0604020202020204" pitchFamily="34" charset="0"/>
              </a:rPr>
              <a:t>20 ATPs</a:t>
            </a:r>
            <a:r>
              <a:rPr lang="en-US" altLang="en-US" sz="2400" b="1" kern="1200" dirty="0">
                <a:solidFill>
                  <a:prstClr val="black"/>
                </a:solidFill>
                <a:latin typeface="Arial" panose="020B0604020202020204" pitchFamily="34" charset="0"/>
                <a:ea typeface="MS PGothic" charset="-128"/>
                <a:cs typeface="Arial" panose="020B0604020202020204" pitchFamily="34" charset="0"/>
              </a:rPr>
              <a:t>.</a:t>
            </a:r>
          </a:p>
        </p:txBody>
      </p:sp>
      <p:pic>
        <p:nvPicPr>
          <p:cNvPr id="7" name="Picture 6" descr="Beginning with two acetyl CoA molecules, the citric acid cycle forms two GTP molecules, the energy equivalent of two ATPs. The six NADH molecules and two FADH2 molecules also formed yield an additional 18 ATPs from the electron transport chain and oxidative phosphorylation. Thus, 20 ATPs are formed from two acetyl CoA molecules."/>
          <p:cNvPicPr>
            <a:picLocks noChangeAspect="1"/>
          </p:cNvPicPr>
          <p:nvPr/>
        </p:nvPicPr>
        <p:blipFill>
          <a:blip r:embed="rId3"/>
          <a:stretch>
            <a:fillRect/>
          </a:stretch>
        </p:blipFill>
        <p:spPr>
          <a:xfrm>
            <a:off x="-1" y="3303794"/>
            <a:ext cx="9130554" cy="1631277"/>
          </a:xfrm>
          <a:prstGeom prst="rect">
            <a:avLst/>
          </a:prstGeom>
        </p:spPr>
      </p:pic>
      <p:sp>
        <p:nvSpPr>
          <p:cNvPr id="15" name="Content Placeholder 13"/>
          <p:cNvSpPr>
            <a:spLocks noGrp="1"/>
          </p:cNvSpPr>
          <p:nvPr>
            <p:ph sz="quarter" idx="17"/>
          </p:nvPr>
        </p:nvSpPr>
        <p:spPr>
          <a:xfrm>
            <a:off x="1309048" y="5181375"/>
            <a:ext cx="5783580" cy="430129"/>
          </a:xfrm>
        </p:spPr>
        <p:txBody>
          <a:bodyPr/>
          <a:lstStyle/>
          <a:p>
            <a:pPr marL="0" indent="0" defTabSz="457200" eaLnBrk="1" hangingPunct="1">
              <a:spcBef>
                <a:spcPct val="0"/>
              </a:spcBef>
              <a:buNone/>
            </a:pPr>
            <a:r>
              <a:rPr lang="en-US" altLang="en-US" sz="2400" b="1" kern="1200" dirty="0">
                <a:solidFill>
                  <a:prstClr val="black"/>
                </a:solidFill>
                <a:latin typeface="Arial" panose="020B0604020202020204" pitchFamily="34" charset="0"/>
                <a:ea typeface="MS PGothic" charset="-128"/>
                <a:cs typeface="Arial" panose="020B0604020202020204" pitchFamily="34" charset="0"/>
              </a:rPr>
              <a:t>The final total is </a:t>
            </a:r>
            <a:r>
              <a:rPr lang="en-US" altLang="en-US" sz="2400" b="1" i="0" dirty="0">
                <a:solidFill>
                  <a:srgbClr val="3366FF"/>
                </a:solidFill>
                <a:latin typeface="Arial" panose="020B0604020202020204" pitchFamily="34" charset="0"/>
                <a:cs typeface="Arial" panose="020B0604020202020204" pitchFamily="34" charset="0"/>
              </a:rPr>
              <a:t>1 glucose</a:t>
            </a:r>
            <a:r>
              <a:rPr lang="en-GB" altLang="en-US" sz="2400" b="1" dirty="0">
                <a:solidFill>
                  <a:srgbClr val="3366FF"/>
                </a:solidFill>
                <a:latin typeface="Arial" panose="020B0604020202020204" pitchFamily="34" charset="0"/>
                <a:cs typeface="Arial" panose="020B0604020202020204" pitchFamily="34" charset="0"/>
              </a:rPr>
              <a:t> = </a:t>
            </a:r>
            <a:r>
              <a:rPr lang="en-US" altLang="en-US" sz="2400" b="1" i="0" dirty="0">
                <a:solidFill>
                  <a:srgbClr val="3366FF"/>
                </a:solidFill>
                <a:latin typeface="Arial" panose="020B0604020202020204" pitchFamily="34" charset="0"/>
                <a:cs typeface="Arial" panose="020B0604020202020204" pitchFamily="34" charset="0"/>
              </a:rPr>
              <a:t>32 ATP</a:t>
            </a:r>
            <a:r>
              <a:rPr lang="en-US" altLang="en-US" sz="2400" b="1" i="0" dirty="0">
                <a:latin typeface="Arial" panose="020B0604020202020204" pitchFamily="34" charset="0"/>
                <a:cs typeface="Arial" panose="020B0604020202020204" pitchFamily="34" charset="0"/>
              </a:rPr>
              <a:t>.</a:t>
            </a:r>
            <a:endParaRPr lang="en-US" altLang="en-US" sz="2400" b="1" dirty="0">
              <a:latin typeface="Arial" panose="020B0604020202020204" pitchFamily="34" charset="0"/>
              <a:cs typeface="Arial" panose="020B0604020202020204"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le 1"/>
          <p:cNvSpPr>
            <a:spLocks noGrp="1"/>
          </p:cNvSpPr>
          <p:nvPr>
            <p:ph type="title"/>
          </p:nvPr>
        </p:nvSpPr>
        <p:spPr>
          <a:xfrm>
            <a:off x="831273" y="412694"/>
            <a:ext cx="7481455" cy="484745"/>
          </a:xfrm>
        </p:spPr>
        <p:txBody>
          <a:bodyPr/>
          <a:lstStyle/>
          <a:p>
            <a:pPr eaLnBrk="1" hangingPunct="1"/>
            <a:r>
              <a:rPr lang="en-US" altLang="en-US" sz="3200" b="1" dirty="0">
                <a:ea typeface="MS PGothic" charset="-128"/>
                <a:cs typeface="ＭＳ Ｐゴシック" charset="-128"/>
              </a:rPr>
              <a:t>24.5	The ATP Yield from Glucose (5)</a:t>
            </a:r>
            <a:endParaRPr lang="en-US" altLang="en-US" dirty="0">
              <a:latin typeface="Calibri" charset="0"/>
              <a:ea typeface="MS PGothic" charset="-128"/>
              <a:cs typeface="ＭＳ Ｐゴシック" charset="-128"/>
            </a:endParaRPr>
          </a:p>
        </p:txBody>
      </p:sp>
      <p:sp>
        <p:nvSpPr>
          <p:cNvPr id="2" name="Content Placeholder 1"/>
          <p:cNvSpPr>
            <a:spLocks noGrp="1"/>
          </p:cNvSpPr>
          <p:nvPr>
            <p:ph idx="1"/>
          </p:nvPr>
        </p:nvSpPr>
        <p:spPr>
          <a:xfrm>
            <a:off x="1066800" y="1371600"/>
            <a:ext cx="7620000" cy="4525963"/>
          </a:xfrm>
        </p:spPr>
        <p:txBody>
          <a:bodyPr/>
          <a:lstStyle/>
          <a:p>
            <a:pPr marL="0" lvl="0" indent="0" defTabSz="457200" eaLnBrk="1" hangingPunct="1">
              <a:spcBef>
                <a:spcPct val="0"/>
              </a:spcBef>
              <a:spcAft>
                <a:spcPts val="4600"/>
              </a:spcAft>
              <a:buClr>
                <a:prstClr val="black"/>
              </a:buClr>
              <a:buNone/>
            </a:pPr>
            <a:r>
              <a:rPr lang="en-US" altLang="en-US" sz="2400" b="1" kern="1200" dirty="0">
                <a:solidFill>
                  <a:srgbClr val="3366FF"/>
                </a:solidFill>
                <a:latin typeface="Arial" charset="0"/>
                <a:ea typeface="MS PGothic" charset="-128"/>
                <a:cs typeface="+mn-cs"/>
              </a:rPr>
              <a:t>Blood glucose levels </a:t>
            </a:r>
            <a:r>
              <a:rPr lang="en-US" altLang="en-US" sz="2400" b="1" kern="1200" dirty="0">
                <a:solidFill>
                  <a:prstClr val="black"/>
                </a:solidFill>
                <a:latin typeface="Arial" charset="0"/>
                <a:ea typeface="MS PGothic" charset="-128"/>
                <a:cs typeface="+mn-cs"/>
              </a:rPr>
              <a:t>are carefully regulated by two hormones.</a:t>
            </a:r>
          </a:p>
          <a:p>
            <a:pPr marL="0" lvl="0" indent="0" defTabSz="457200" eaLnBrk="1" hangingPunct="1">
              <a:spcBef>
                <a:spcPct val="0"/>
              </a:spcBef>
              <a:spcAft>
                <a:spcPts val="4600"/>
              </a:spcAft>
              <a:buNone/>
            </a:pPr>
            <a:r>
              <a:rPr lang="en-US" altLang="en-US" sz="2400" b="1" kern="1200" dirty="0">
                <a:solidFill>
                  <a:prstClr val="black"/>
                </a:solidFill>
                <a:latin typeface="Arial" charset="0"/>
                <a:ea typeface="MS PGothic" charset="-128"/>
                <a:cs typeface="+mn-cs"/>
              </a:rPr>
              <a:t>When blood glucose levels </a:t>
            </a:r>
            <a:r>
              <a:rPr lang="en-US" altLang="en-US" sz="2400" b="1" kern="1200" dirty="0">
                <a:solidFill>
                  <a:srgbClr val="3366FF"/>
                </a:solidFill>
                <a:latin typeface="Arial" charset="0"/>
                <a:ea typeface="MS PGothic" charset="-128"/>
                <a:cs typeface="+mn-cs"/>
              </a:rPr>
              <a:t>rise</a:t>
            </a:r>
            <a:r>
              <a:rPr lang="en-US" altLang="en-US" sz="2400" b="1" kern="1200" dirty="0">
                <a:solidFill>
                  <a:srgbClr val="3333FF"/>
                </a:solidFill>
                <a:latin typeface="Arial" charset="0"/>
                <a:ea typeface="MS PGothic" charset="-128"/>
                <a:cs typeface="+mn-cs"/>
              </a:rPr>
              <a:t> </a:t>
            </a:r>
            <a:r>
              <a:rPr lang="en-US" altLang="en-US" sz="2400" b="1" kern="1200" dirty="0">
                <a:solidFill>
                  <a:prstClr val="black"/>
                </a:solidFill>
                <a:latin typeface="Arial" charset="0"/>
                <a:ea typeface="MS PGothic" charset="-128"/>
                <a:cs typeface="+mn-cs"/>
              </a:rPr>
              <a:t>after a meal, </a:t>
            </a:r>
            <a:r>
              <a:rPr lang="en-US" altLang="en-US" sz="2400" b="1" kern="1200" dirty="0">
                <a:solidFill>
                  <a:srgbClr val="3366FF"/>
                </a:solidFill>
                <a:latin typeface="Arial" charset="0"/>
                <a:ea typeface="MS PGothic" charset="-128"/>
                <a:cs typeface="+mn-cs"/>
              </a:rPr>
              <a:t>insulin</a:t>
            </a:r>
            <a:r>
              <a:rPr lang="en-US" altLang="en-US" sz="2400" b="1" kern="1200" dirty="0">
                <a:solidFill>
                  <a:srgbClr val="3333FF"/>
                </a:solidFill>
                <a:latin typeface="Arial" charset="0"/>
                <a:ea typeface="MS PGothic" charset="-128"/>
                <a:cs typeface="+mn-cs"/>
              </a:rPr>
              <a:t> </a:t>
            </a:r>
            <a:r>
              <a:rPr lang="en-US" altLang="en-US" sz="2400" b="1" kern="1200" dirty="0">
                <a:solidFill>
                  <a:prstClr val="black"/>
                </a:solidFill>
                <a:latin typeface="Arial" charset="0"/>
                <a:ea typeface="MS PGothic" charset="-128"/>
                <a:cs typeface="+mn-cs"/>
              </a:rPr>
              <a:t>stimulates the passage of glucose into cells for metabolism.</a:t>
            </a:r>
          </a:p>
          <a:p>
            <a:pPr marL="0" lvl="0" indent="0" defTabSz="457200" eaLnBrk="1" hangingPunct="1">
              <a:spcBef>
                <a:spcPct val="0"/>
              </a:spcBef>
              <a:spcAft>
                <a:spcPts val="4600"/>
              </a:spcAft>
              <a:buNone/>
            </a:pPr>
            <a:r>
              <a:rPr lang="en-US" altLang="en-US" sz="2400" b="1" kern="1200" dirty="0">
                <a:solidFill>
                  <a:prstClr val="black"/>
                </a:solidFill>
                <a:latin typeface="Arial" charset="0"/>
                <a:ea typeface="MS PGothic" charset="-128"/>
                <a:cs typeface="+mn-cs"/>
              </a:rPr>
              <a:t>When blood glucose levels are </a:t>
            </a:r>
            <a:r>
              <a:rPr lang="en-US" altLang="en-US" sz="2400" b="1" kern="1200" dirty="0">
                <a:solidFill>
                  <a:srgbClr val="3366FF"/>
                </a:solidFill>
                <a:latin typeface="Arial" charset="0"/>
                <a:ea typeface="MS PGothic" charset="-128"/>
                <a:cs typeface="+mn-cs"/>
              </a:rPr>
              <a:t>low</a:t>
            </a:r>
            <a:r>
              <a:rPr lang="en-US" altLang="en-US" sz="2400" b="1" kern="1200" dirty="0">
                <a:solidFill>
                  <a:prstClr val="black"/>
                </a:solidFill>
                <a:latin typeface="Arial" charset="0"/>
                <a:ea typeface="MS PGothic" charset="-128"/>
                <a:cs typeface="+mn-cs"/>
              </a:rPr>
              <a:t>, the hormone </a:t>
            </a:r>
            <a:r>
              <a:rPr lang="en-US" altLang="en-US" sz="2400" b="1" kern="1200" dirty="0">
                <a:solidFill>
                  <a:srgbClr val="3366FF"/>
                </a:solidFill>
                <a:latin typeface="Arial" charset="0"/>
                <a:ea typeface="MS PGothic" charset="-128"/>
                <a:cs typeface="+mn-cs"/>
              </a:rPr>
              <a:t>glucagon</a:t>
            </a:r>
            <a:r>
              <a:rPr lang="en-US" altLang="en-US" sz="2400" b="1" kern="1200" dirty="0">
                <a:solidFill>
                  <a:srgbClr val="3333FF"/>
                </a:solidFill>
                <a:latin typeface="Arial" charset="0"/>
                <a:ea typeface="MS PGothic" charset="-128"/>
                <a:cs typeface="+mn-cs"/>
              </a:rPr>
              <a:t> </a:t>
            </a:r>
            <a:r>
              <a:rPr lang="en-US" altLang="en-US" sz="2400" b="1" kern="1200" dirty="0">
                <a:solidFill>
                  <a:prstClr val="black"/>
                </a:solidFill>
                <a:latin typeface="Arial" charset="0"/>
                <a:ea typeface="MS PGothic" charset="-128"/>
                <a:cs typeface="+mn-cs"/>
              </a:rPr>
              <a:t>stimulates the conversion of stored glycogen to glucose.</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itle 1"/>
          <p:cNvSpPr>
            <a:spLocks noGrp="1"/>
          </p:cNvSpPr>
          <p:nvPr>
            <p:ph type="title"/>
          </p:nvPr>
        </p:nvSpPr>
        <p:spPr>
          <a:xfrm>
            <a:off x="2017033" y="434728"/>
            <a:ext cx="5109935" cy="440677"/>
          </a:xfrm>
        </p:spPr>
        <p:txBody>
          <a:bodyPr/>
          <a:lstStyle/>
          <a:p>
            <a:pPr eaLnBrk="1" hangingPunct="1"/>
            <a:r>
              <a:rPr lang="en-US" altLang="en-US" sz="3200" b="1" dirty="0">
                <a:ea typeface="MS PGothic" charset="-128"/>
                <a:cs typeface="ＭＳ Ｐゴシック" charset="-128"/>
              </a:rPr>
              <a:t>24.6	Gluconeogenesis (1)</a:t>
            </a:r>
            <a:endParaRPr lang="en-US" altLang="en-US" dirty="0">
              <a:latin typeface="Calibri" charset="0"/>
              <a:ea typeface="MS PGothic" charset="-128"/>
              <a:cs typeface="ＭＳ Ｐゴシック" charset="-128"/>
            </a:endParaRPr>
          </a:p>
        </p:txBody>
      </p:sp>
      <p:sp>
        <p:nvSpPr>
          <p:cNvPr id="2" name="Content Placeholder 1"/>
          <p:cNvSpPr>
            <a:spLocks noGrp="1"/>
          </p:cNvSpPr>
          <p:nvPr>
            <p:ph idx="1"/>
          </p:nvPr>
        </p:nvSpPr>
        <p:spPr>
          <a:xfrm>
            <a:off x="1072488" y="1379561"/>
            <a:ext cx="7614312" cy="2659040"/>
          </a:xfrm>
        </p:spPr>
        <p:txBody>
          <a:bodyPr/>
          <a:lstStyle/>
          <a:p>
            <a:pPr marL="0" lvl="0" indent="0" defTabSz="457200" eaLnBrk="1" hangingPunct="1">
              <a:spcBef>
                <a:spcPct val="0"/>
              </a:spcBef>
              <a:spcAft>
                <a:spcPts val="2700"/>
              </a:spcAft>
              <a:buClr>
                <a:prstClr val="black"/>
              </a:buClr>
              <a:buNone/>
            </a:pPr>
            <a:r>
              <a:rPr lang="en-US" altLang="en-US" sz="2400" b="1" kern="1200" dirty="0">
                <a:solidFill>
                  <a:srgbClr val="3366FF"/>
                </a:solidFill>
                <a:latin typeface="Arial" charset="0"/>
                <a:ea typeface="MS PGothic" charset="-128"/>
                <a:cs typeface="+mn-cs"/>
              </a:rPr>
              <a:t>Gluconeogenesis</a:t>
            </a:r>
            <a:r>
              <a:rPr lang="en-US" altLang="en-US" sz="2400" b="1" kern="1200" dirty="0">
                <a:solidFill>
                  <a:srgbClr val="3333FF"/>
                </a:solidFill>
                <a:latin typeface="Arial" charset="0"/>
                <a:ea typeface="MS PGothic" charset="-128"/>
                <a:cs typeface="+mn-cs"/>
              </a:rPr>
              <a:t> </a:t>
            </a:r>
            <a:r>
              <a:rPr lang="en-US" altLang="en-US" sz="2400" b="1" kern="1200" dirty="0">
                <a:solidFill>
                  <a:prstClr val="black"/>
                </a:solidFill>
                <a:latin typeface="Arial" charset="0"/>
                <a:ea typeface="MS PGothic" charset="-128"/>
                <a:cs typeface="+mn-cs"/>
              </a:rPr>
              <a:t>is the </a:t>
            </a:r>
            <a:r>
              <a:rPr lang="en-US" altLang="en-US" sz="2400" b="1" kern="1200" dirty="0">
                <a:solidFill>
                  <a:srgbClr val="3366FF"/>
                </a:solidFill>
                <a:latin typeface="Arial" charset="0"/>
                <a:ea typeface="MS PGothic" charset="-128"/>
                <a:cs typeface="+mn-cs"/>
              </a:rPr>
              <a:t>synthesis of glucose </a:t>
            </a:r>
            <a:r>
              <a:rPr lang="en-US" altLang="en-US" sz="2400" b="1" kern="1200" dirty="0">
                <a:solidFill>
                  <a:prstClr val="black"/>
                </a:solidFill>
                <a:latin typeface="Arial" charset="0"/>
                <a:ea typeface="MS PGothic" charset="-128"/>
                <a:cs typeface="+mn-cs"/>
              </a:rPr>
              <a:t>from </a:t>
            </a:r>
            <a:r>
              <a:rPr lang="en-US" altLang="en-US" sz="2400" b="1" kern="1200" dirty="0" err="1">
                <a:solidFill>
                  <a:prstClr val="black"/>
                </a:solidFill>
                <a:latin typeface="Arial" charset="0"/>
                <a:ea typeface="MS PGothic" charset="-128"/>
                <a:cs typeface="+mn-cs"/>
              </a:rPr>
              <a:t>noncarbohydrate</a:t>
            </a:r>
            <a:r>
              <a:rPr lang="en-US" altLang="en-US" sz="2400" b="1" kern="1200" dirty="0">
                <a:solidFill>
                  <a:prstClr val="black"/>
                </a:solidFill>
                <a:latin typeface="Arial" charset="0"/>
                <a:ea typeface="MS PGothic" charset="-128"/>
                <a:cs typeface="+mn-cs"/>
              </a:rPr>
              <a:t> sources—lactate, amino acids, or glycerol.</a:t>
            </a:r>
          </a:p>
          <a:p>
            <a:pPr marL="0" lvl="0" indent="0" defTabSz="457200" eaLnBrk="1" hangingPunct="1">
              <a:spcBef>
                <a:spcPct val="0"/>
              </a:spcBef>
              <a:spcAft>
                <a:spcPts val="2900"/>
              </a:spcAft>
              <a:buNone/>
            </a:pPr>
            <a:r>
              <a:rPr lang="en-US" altLang="en-US" sz="2400" b="1" kern="1200" dirty="0">
                <a:solidFill>
                  <a:prstClr val="black"/>
                </a:solidFill>
                <a:latin typeface="Arial" charset="0"/>
                <a:ea typeface="MS PGothic" charset="-128"/>
                <a:cs typeface="+mn-cs"/>
              </a:rPr>
              <a:t>Gluconeogenesis is an </a:t>
            </a:r>
            <a:r>
              <a:rPr lang="en-US" altLang="en-US" sz="2400" b="1" kern="1200" dirty="0">
                <a:solidFill>
                  <a:srgbClr val="3366FF"/>
                </a:solidFill>
                <a:latin typeface="Arial" charset="0"/>
                <a:ea typeface="MS PGothic" charset="-128"/>
                <a:cs typeface="+mn-cs"/>
              </a:rPr>
              <a:t>anabolic</a:t>
            </a:r>
            <a:r>
              <a:rPr lang="en-US" altLang="en-US" sz="2400" b="1" kern="1200" dirty="0">
                <a:solidFill>
                  <a:srgbClr val="3333FF"/>
                </a:solidFill>
                <a:latin typeface="Arial" charset="0"/>
                <a:ea typeface="MS PGothic" charset="-128"/>
                <a:cs typeface="+mn-cs"/>
              </a:rPr>
              <a:t> </a:t>
            </a:r>
            <a:r>
              <a:rPr lang="en-US" altLang="en-US" sz="2400" b="1" kern="1200" dirty="0">
                <a:solidFill>
                  <a:prstClr val="black"/>
                </a:solidFill>
                <a:latin typeface="Arial" charset="0"/>
                <a:ea typeface="MS PGothic" charset="-128"/>
                <a:cs typeface="+mn-cs"/>
              </a:rPr>
              <a:t>pathway since it results in the synthesis of larger molecules from smaller ones.</a:t>
            </a:r>
          </a:p>
        </p:txBody>
      </p:sp>
      <p:pic>
        <p:nvPicPr>
          <p:cNvPr id="93189" name="Picture 8" descr="Lactate, on oxidation, produces pyruvate which is then converted to glucose by means of gluconeogenes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240213"/>
            <a:ext cx="8448675" cy="147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2460457" y="552868"/>
            <a:ext cx="4223086" cy="586541"/>
          </a:xfrm>
        </p:spPr>
        <p:txBody>
          <a:bodyPr/>
          <a:lstStyle/>
          <a:p>
            <a:pPr eaLnBrk="1" hangingPunct="1"/>
            <a:r>
              <a:rPr lang="en-US" altLang="en-US" sz="3200" b="1" dirty="0">
                <a:ea typeface="MS PGothic" charset="-128"/>
                <a:cs typeface="ＭＳ Ｐゴシック" charset="-128"/>
              </a:rPr>
              <a:t>24.1	Introduction (3)</a:t>
            </a:r>
            <a:endParaRPr lang="en-US" altLang="en-US" sz="3200" dirty="0">
              <a:latin typeface="Calibri" charset="0"/>
              <a:ea typeface="MS PGothic" charset="-128"/>
              <a:cs typeface="ＭＳ Ｐゴシック" charset="-128"/>
            </a:endParaRPr>
          </a:p>
        </p:txBody>
      </p:sp>
      <p:sp>
        <p:nvSpPr>
          <p:cNvPr id="2" name="Content Placeholder 1"/>
          <p:cNvSpPr>
            <a:spLocks noGrp="1"/>
          </p:cNvSpPr>
          <p:nvPr>
            <p:ph idx="1"/>
          </p:nvPr>
        </p:nvSpPr>
        <p:spPr>
          <a:xfrm>
            <a:off x="1013012" y="1532965"/>
            <a:ext cx="7597588" cy="4525963"/>
          </a:xfrm>
        </p:spPr>
        <p:txBody>
          <a:bodyPr/>
          <a:lstStyle/>
          <a:p>
            <a:pPr marL="0" lvl="0" indent="0" defTabSz="457200" eaLnBrk="1" hangingPunct="1">
              <a:spcBef>
                <a:spcPct val="0"/>
              </a:spcBef>
              <a:spcAft>
                <a:spcPts val="5300"/>
              </a:spcAft>
              <a:buClr>
                <a:prstClr val="black"/>
              </a:buClr>
              <a:buNone/>
            </a:pPr>
            <a:r>
              <a:rPr lang="en-US" altLang="en-US" sz="2400" b="1" kern="1200" dirty="0">
                <a:solidFill>
                  <a:srgbClr val="3366FF"/>
                </a:solidFill>
                <a:latin typeface="Arial" panose="020B0604020202020204" pitchFamily="34" charset="0"/>
                <a:ea typeface="MS PGothic" charset="-128"/>
                <a:cs typeface="Arial" panose="020B0604020202020204" pitchFamily="34" charset="0"/>
              </a:rPr>
              <a:t>Amino acids </a:t>
            </a:r>
            <a:r>
              <a:rPr lang="en-US" altLang="en-US" sz="2400" b="1" kern="1200" dirty="0">
                <a:solidFill>
                  <a:srgbClr val="000000"/>
                </a:solidFill>
                <a:latin typeface="Arial" panose="020B0604020202020204" pitchFamily="34" charset="0"/>
                <a:ea typeface="MS PGothic" charset="-128"/>
                <a:cs typeface="Arial" panose="020B0604020202020204" pitchFamily="34" charset="0"/>
              </a:rPr>
              <a:t>are usually reassembled into new proteins.</a:t>
            </a:r>
          </a:p>
          <a:p>
            <a:pPr marL="0" indent="0" defTabSz="457200" eaLnBrk="1" hangingPunct="1">
              <a:spcBef>
                <a:spcPct val="0"/>
              </a:spcBef>
              <a:spcAft>
                <a:spcPts val="5400"/>
              </a:spcAft>
              <a:buClr>
                <a:prstClr val="black"/>
              </a:buClr>
              <a:buNone/>
            </a:pPr>
            <a:r>
              <a:rPr lang="en-US" altLang="en-US" sz="2400" b="1" dirty="0">
                <a:latin typeface="Arial" panose="020B0604020202020204" pitchFamily="34" charset="0"/>
                <a:cs typeface="Arial" panose="020B0604020202020204" pitchFamily="34" charset="0"/>
              </a:rPr>
              <a:t>Since excess amino acids are </a:t>
            </a:r>
            <a:r>
              <a:rPr lang="en-US" altLang="en-US" sz="2400" b="1" dirty="0">
                <a:solidFill>
                  <a:srgbClr val="3366FF"/>
                </a:solidFill>
                <a:latin typeface="Arial" panose="020B0604020202020204" pitchFamily="34" charset="0"/>
                <a:cs typeface="Arial" panose="020B0604020202020204" pitchFamily="34" charset="0"/>
              </a:rPr>
              <a:t>not stored </a:t>
            </a:r>
            <a:r>
              <a:rPr lang="en-US" altLang="en-US" sz="2400" b="1" dirty="0">
                <a:latin typeface="Arial" panose="020B0604020202020204" pitchFamily="34" charset="0"/>
                <a:cs typeface="Arial" panose="020B0604020202020204" pitchFamily="34" charset="0"/>
              </a:rPr>
              <a:t>in the body, they can also be </a:t>
            </a:r>
            <a:r>
              <a:rPr lang="en-US" altLang="en-US" sz="2400" b="1" dirty="0">
                <a:solidFill>
                  <a:srgbClr val="3366FF"/>
                </a:solidFill>
                <a:latin typeface="Arial" panose="020B0604020202020204" pitchFamily="34" charset="0"/>
                <a:cs typeface="Arial" panose="020B0604020202020204" pitchFamily="34" charset="0"/>
              </a:rPr>
              <a:t>catabolized</a:t>
            </a:r>
            <a:r>
              <a:rPr lang="en-US" altLang="en-US" sz="2400" b="1" dirty="0">
                <a:solidFill>
                  <a:srgbClr val="3333FF"/>
                </a:solidFill>
                <a:latin typeface="Arial" panose="020B0604020202020204" pitchFamily="34" charset="0"/>
                <a:cs typeface="Arial" panose="020B0604020202020204" pitchFamily="34" charset="0"/>
              </a:rPr>
              <a:t> </a:t>
            </a:r>
            <a:r>
              <a:rPr lang="en-US" altLang="en-US" sz="2400" b="1" dirty="0">
                <a:latin typeface="Arial" panose="020B0604020202020204" pitchFamily="34" charset="0"/>
                <a:cs typeface="Arial" panose="020B0604020202020204" pitchFamily="34" charset="0"/>
              </a:rPr>
              <a:t>for energy.</a:t>
            </a:r>
          </a:p>
          <a:p>
            <a:pPr marL="0" indent="0" defTabSz="457200" eaLnBrk="1" hangingPunct="1">
              <a:spcBef>
                <a:spcPct val="0"/>
              </a:spcBef>
              <a:spcAft>
                <a:spcPts val="5300"/>
              </a:spcAft>
              <a:buClr>
                <a:prstClr val="black"/>
              </a:buClr>
              <a:buNone/>
            </a:pPr>
            <a:r>
              <a:rPr lang="en-US" altLang="en-US" sz="2400" b="1" dirty="0">
                <a:latin typeface="Arial" panose="020B0604020202020204" pitchFamily="34" charset="0"/>
                <a:cs typeface="Arial" panose="020B0604020202020204" pitchFamily="34" charset="0"/>
              </a:rPr>
              <a:t>The </a:t>
            </a:r>
            <a:r>
              <a:rPr lang="en-US" altLang="en-US" sz="2400" b="1" dirty="0">
                <a:solidFill>
                  <a:srgbClr val="3366FF"/>
                </a:solidFill>
                <a:latin typeface="Arial" panose="020B0604020202020204" pitchFamily="34" charset="0"/>
                <a:cs typeface="Arial" panose="020B0604020202020204" pitchFamily="34" charset="0"/>
              </a:rPr>
              <a:t>amino groups </a:t>
            </a:r>
            <a:r>
              <a:rPr lang="en-US" altLang="en-US" sz="2400" b="1" dirty="0">
                <a:latin typeface="Arial" panose="020B0604020202020204" pitchFamily="34" charset="0"/>
                <a:cs typeface="Arial" panose="020B0604020202020204" pitchFamily="34" charset="0"/>
              </a:rPr>
              <a:t>(</a:t>
            </a:r>
            <a:r>
              <a:rPr lang="en-US" altLang="en-US" sz="2400" b="1" i="0" dirty="0">
                <a:latin typeface="Arial" panose="020B0604020202020204" pitchFamily="34" charset="0"/>
                <a:cs typeface="Arial" panose="020B0604020202020204" pitchFamily="34" charset="0"/>
              </a:rPr>
              <a:t>NH</a:t>
            </a:r>
            <a:r>
              <a:rPr lang="en-US" altLang="en-US" sz="2400" b="1" i="0" baseline="-25000" dirty="0">
                <a:latin typeface="Arial" panose="020B0604020202020204" pitchFamily="34" charset="0"/>
                <a:cs typeface="Arial" panose="020B0604020202020204" pitchFamily="34" charset="0"/>
              </a:rPr>
              <a:t>2</a:t>
            </a:r>
            <a:r>
              <a:rPr lang="en-US" altLang="en-US" sz="2400" b="1" dirty="0">
                <a:latin typeface="Arial" panose="020B0604020202020204" pitchFamily="34" charset="0"/>
                <a:cs typeface="Arial" panose="020B0604020202020204" pitchFamily="34" charset="0"/>
              </a:rPr>
              <a:t>) are converted to </a:t>
            </a:r>
            <a:r>
              <a:rPr lang="en-US" altLang="en-US" sz="2400" b="1" dirty="0">
                <a:solidFill>
                  <a:srgbClr val="3366FF"/>
                </a:solidFill>
                <a:latin typeface="Arial" panose="020B0604020202020204" pitchFamily="34" charset="0"/>
                <a:cs typeface="Arial" panose="020B0604020202020204" pitchFamily="34" charset="0"/>
              </a:rPr>
              <a:t>urea</a:t>
            </a:r>
            <a:r>
              <a:rPr lang="en-US" altLang="en-US" sz="2400" b="1" dirty="0">
                <a:latin typeface="Arial" panose="020B0604020202020204" pitchFamily="34" charset="0"/>
                <a:cs typeface="Arial" panose="020B0604020202020204" pitchFamily="34" charset="0"/>
              </a:rPr>
              <a:t> [</a:t>
            </a:r>
            <a:r>
              <a:rPr lang="en-US" altLang="en-US" sz="2400" b="1" i="0" dirty="0">
                <a:latin typeface="Arial" panose="020B0604020202020204" pitchFamily="34" charset="0"/>
                <a:cs typeface="Arial" panose="020B0604020202020204" pitchFamily="34" charset="0"/>
              </a:rPr>
              <a:t>(NH</a:t>
            </a:r>
            <a:r>
              <a:rPr lang="en-US" altLang="en-US" sz="2400" b="1" i="0" baseline="-25000" dirty="0">
                <a:latin typeface="Arial" panose="020B0604020202020204" pitchFamily="34" charset="0"/>
                <a:cs typeface="Arial" panose="020B0604020202020204" pitchFamily="34" charset="0"/>
              </a:rPr>
              <a:t>2</a:t>
            </a:r>
            <a:r>
              <a:rPr lang="en-US" altLang="en-US" sz="2400" b="1" i="0" dirty="0">
                <a:latin typeface="Arial" panose="020B0604020202020204" pitchFamily="34" charset="0"/>
                <a:cs typeface="Arial" panose="020B0604020202020204" pitchFamily="34" charset="0"/>
              </a:rPr>
              <a:t>)</a:t>
            </a:r>
            <a:r>
              <a:rPr lang="en-US" altLang="en-US" sz="2400" b="1" i="0" baseline="-25000" dirty="0">
                <a:latin typeface="Arial" panose="020B0604020202020204" pitchFamily="34" charset="0"/>
                <a:cs typeface="Arial" panose="020B0604020202020204" pitchFamily="34" charset="0"/>
              </a:rPr>
              <a:t>2</a:t>
            </a:r>
            <a:r>
              <a:rPr lang="en-US" altLang="en-US" sz="2400" b="1" dirty="0">
                <a:latin typeface="Arial" panose="020B0604020202020204" pitchFamily="34" charset="0"/>
                <a:cs typeface="Arial" panose="020B0604020202020204" pitchFamily="34" charset="0"/>
              </a:rPr>
              <a:t>C=O], which is excreted in </a:t>
            </a:r>
            <a:r>
              <a:rPr lang="en-US" altLang="en-US" sz="2400" b="1" dirty="0">
                <a:solidFill>
                  <a:srgbClr val="3366FF"/>
                </a:solidFill>
                <a:latin typeface="Arial" panose="020B0604020202020204" pitchFamily="34" charset="0"/>
                <a:cs typeface="Arial" panose="020B0604020202020204" pitchFamily="34" charset="0"/>
              </a:rPr>
              <a:t>urine</a:t>
            </a:r>
            <a:r>
              <a:rPr lang="en-US" altLang="en-US" sz="2400" b="1" dirty="0">
                <a:latin typeface="Arial" panose="020B0604020202020204" pitchFamily="34" charset="0"/>
                <a:cs typeface="Arial" panose="020B0604020202020204" pitchFamily="34" charset="0"/>
              </a:rPr>
              <a:t>.</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le 1"/>
          <p:cNvSpPr>
            <a:spLocks noGrp="1"/>
          </p:cNvSpPr>
          <p:nvPr>
            <p:ph type="title"/>
          </p:nvPr>
        </p:nvSpPr>
        <p:spPr>
          <a:xfrm>
            <a:off x="2017033" y="405328"/>
            <a:ext cx="5109935" cy="484745"/>
          </a:xfrm>
        </p:spPr>
        <p:txBody>
          <a:bodyPr/>
          <a:lstStyle/>
          <a:p>
            <a:pPr eaLnBrk="1" hangingPunct="1"/>
            <a:r>
              <a:rPr lang="en-US" altLang="en-US" sz="3200" b="1" dirty="0">
                <a:ea typeface="MS PGothic" charset="-128"/>
                <a:cs typeface="ＭＳ Ｐゴシック" charset="-128"/>
              </a:rPr>
              <a:t>24.6	Gluconeogenesis (2)</a:t>
            </a:r>
            <a:endParaRPr lang="en-US" altLang="en-US" sz="2800" dirty="0">
              <a:latin typeface="Calibri" charset="0"/>
              <a:ea typeface="MS PGothic" charset="-128"/>
              <a:cs typeface="ＭＳ Ｐゴシック" charset="-128"/>
            </a:endParaRPr>
          </a:p>
        </p:txBody>
      </p:sp>
      <p:sp>
        <p:nvSpPr>
          <p:cNvPr id="6" name="Content Placeholder 7"/>
          <p:cNvSpPr>
            <a:spLocks noGrp="1"/>
          </p:cNvSpPr>
          <p:nvPr>
            <p:ph sz="quarter" idx="13"/>
          </p:nvPr>
        </p:nvSpPr>
        <p:spPr>
          <a:xfrm>
            <a:off x="1066193" y="1137312"/>
            <a:ext cx="7283109" cy="746505"/>
          </a:xfrm>
        </p:spPr>
        <p:txBody>
          <a:bodyPr/>
          <a:lstStyle/>
          <a:p>
            <a:pPr marL="0" lvl="0" indent="0" defTabSz="457200" eaLnBrk="1" hangingPunct="1">
              <a:spcBef>
                <a:spcPct val="0"/>
              </a:spcBef>
              <a:buClr>
                <a:prstClr val="black"/>
              </a:buClr>
              <a:buNone/>
            </a:pPr>
            <a:r>
              <a:rPr lang="en-US" altLang="en-US" sz="2400" b="1" kern="1200" dirty="0">
                <a:solidFill>
                  <a:prstClr val="black"/>
                </a:solidFill>
                <a:latin typeface="Arial" charset="0"/>
                <a:ea typeface="MS PGothic" charset="-128"/>
                <a:cs typeface="+mn-cs"/>
              </a:rPr>
              <a:t>Cycling compounds from the muscle to the liver and back again is the </a:t>
            </a:r>
            <a:r>
              <a:rPr lang="en-US" altLang="en-US" sz="2400" b="1" kern="1200" dirty="0">
                <a:solidFill>
                  <a:srgbClr val="3366FF"/>
                </a:solidFill>
                <a:latin typeface="Arial" charset="0"/>
                <a:ea typeface="MS PGothic" charset="-128"/>
                <a:cs typeface="+mn-cs"/>
              </a:rPr>
              <a:t>Cori Cycle</a:t>
            </a:r>
            <a:r>
              <a:rPr lang="en-US" altLang="en-US" sz="2400" b="1" kern="1200" dirty="0">
                <a:solidFill>
                  <a:prstClr val="black"/>
                </a:solidFill>
                <a:latin typeface="Arial" charset="0"/>
                <a:ea typeface="MS PGothic" charset="-128"/>
                <a:cs typeface="+mn-cs"/>
              </a:rPr>
              <a:t>.</a:t>
            </a:r>
          </a:p>
        </p:txBody>
      </p:sp>
      <p:pic>
        <p:nvPicPr>
          <p:cNvPr id="95236" name="Picture 7" descr="Cori cycle: Step 1: The catabolism of glucose in muscle forms pyruvate, which is reduced to lactate when the oxygen supply is limited. Step 2: Lactate is transported to the liver. Step 3: Oxidation of lactate forms pyruvate, which is then converted to glucose by the 10-step process of gluconeogenesis. Step 4: Glucose is transported back to the musc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286000"/>
            <a:ext cx="7677150" cy="345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itle 1"/>
          <p:cNvSpPr>
            <a:spLocks noGrp="1"/>
          </p:cNvSpPr>
          <p:nvPr>
            <p:ph type="title"/>
          </p:nvPr>
        </p:nvSpPr>
        <p:spPr>
          <a:xfrm>
            <a:off x="45720" y="405328"/>
            <a:ext cx="9052560" cy="484745"/>
          </a:xfrm>
        </p:spPr>
        <p:txBody>
          <a:bodyPr/>
          <a:lstStyle/>
          <a:p>
            <a:pPr eaLnBrk="1" hangingPunct="1"/>
            <a:r>
              <a:rPr lang="en-US" altLang="en-US" sz="3200" b="1" dirty="0">
                <a:ea typeface="MS PGothic" charset="-128"/>
                <a:cs typeface="ＭＳ Ｐゴシック" charset="-128"/>
              </a:rPr>
              <a:t>24.7	The Catabolism of </a:t>
            </a:r>
            <a:r>
              <a:rPr lang="en-US" altLang="en-US" sz="3200" b="1" dirty="0" err="1">
                <a:ea typeface="MS PGothic" charset="-128"/>
                <a:cs typeface="ＭＳ Ｐゴシック" charset="-128"/>
              </a:rPr>
              <a:t>Triacylglycerols</a:t>
            </a:r>
            <a:r>
              <a:rPr lang="en-US" altLang="en-US" sz="3200" b="1" dirty="0">
                <a:ea typeface="MS PGothic" charset="-128"/>
                <a:cs typeface="ＭＳ Ｐゴシック" charset="-128"/>
              </a:rPr>
              <a:t> (1)</a:t>
            </a:r>
            <a:endParaRPr lang="en-US" altLang="en-US" dirty="0">
              <a:latin typeface="Calibri" charset="0"/>
              <a:ea typeface="MS PGothic" charset="-128"/>
              <a:cs typeface="ＭＳ Ｐゴシック" charset="-128"/>
            </a:endParaRPr>
          </a:p>
        </p:txBody>
      </p:sp>
      <p:sp>
        <p:nvSpPr>
          <p:cNvPr id="6" name="Content Placeholder 7"/>
          <p:cNvSpPr>
            <a:spLocks noGrp="1"/>
          </p:cNvSpPr>
          <p:nvPr>
            <p:ph sz="quarter" idx="13"/>
          </p:nvPr>
        </p:nvSpPr>
        <p:spPr>
          <a:xfrm>
            <a:off x="1066800" y="1144138"/>
            <a:ext cx="7680960" cy="1092958"/>
          </a:xfrm>
        </p:spPr>
        <p:txBody>
          <a:bodyPr/>
          <a:lstStyle/>
          <a:p>
            <a:pPr marL="0" lvl="0" indent="0" defTabSz="457200" eaLnBrk="1" hangingPunct="1">
              <a:spcBef>
                <a:spcPct val="0"/>
              </a:spcBef>
              <a:buNone/>
            </a:pPr>
            <a:r>
              <a:rPr lang="en-US" altLang="en-US" sz="2400" b="1" kern="1200" dirty="0">
                <a:solidFill>
                  <a:prstClr val="black"/>
                </a:solidFill>
                <a:latin typeface="Arial" charset="0"/>
                <a:ea typeface="MS PGothic" charset="-128"/>
                <a:cs typeface="+mn-cs"/>
              </a:rPr>
              <a:t>The first step in the </a:t>
            </a:r>
            <a:r>
              <a:rPr lang="en-US" altLang="en-US" sz="2400" b="1" kern="1200" dirty="0">
                <a:solidFill>
                  <a:srgbClr val="3366FF"/>
                </a:solidFill>
                <a:latin typeface="Arial" charset="0"/>
                <a:ea typeface="MS PGothic" charset="-128"/>
                <a:cs typeface="+mn-cs"/>
              </a:rPr>
              <a:t>catabolism of </a:t>
            </a:r>
            <a:r>
              <a:rPr lang="en-US" altLang="en-US" sz="2400" b="1" kern="1200" dirty="0" err="1">
                <a:solidFill>
                  <a:srgbClr val="3366FF"/>
                </a:solidFill>
                <a:latin typeface="Arial" charset="0"/>
                <a:ea typeface="MS PGothic" charset="-128"/>
                <a:cs typeface="+mn-cs"/>
              </a:rPr>
              <a:t>triacylglycerols</a:t>
            </a:r>
            <a:r>
              <a:rPr lang="en-US" altLang="en-US" sz="2400" b="1" kern="1200" dirty="0">
                <a:solidFill>
                  <a:prstClr val="black"/>
                </a:solidFill>
                <a:latin typeface="Arial" charset="0"/>
                <a:ea typeface="MS PGothic" charset="-128"/>
                <a:cs typeface="+mn-cs"/>
              </a:rPr>
              <a:t> is the </a:t>
            </a:r>
            <a:r>
              <a:rPr lang="en-US" altLang="en-US" sz="2400" b="1" kern="1200" dirty="0">
                <a:solidFill>
                  <a:srgbClr val="3366FF"/>
                </a:solidFill>
                <a:latin typeface="Arial" charset="0"/>
                <a:ea typeface="MS PGothic" charset="-128"/>
                <a:cs typeface="+mn-cs"/>
              </a:rPr>
              <a:t>hydrolysis</a:t>
            </a:r>
            <a:r>
              <a:rPr lang="en-US" altLang="en-US" sz="2400" b="1" kern="1200" dirty="0">
                <a:solidFill>
                  <a:srgbClr val="3333FF"/>
                </a:solidFill>
                <a:latin typeface="Arial" charset="0"/>
                <a:ea typeface="MS PGothic" charset="-128"/>
                <a:cs typeface="+mn-cs"/>
              </a:rPr>
              <a:t> </a:t>
            </a:r>
            <a:r>
              <a:rPr lang="en-US" altLang="en-US" sz="2400" b="1" kern="1200" dirty="0">
                <a:solidFill>
                  <a:prstClr val="black"/>
                </a:solidFill>
                <a:latin typeface="Arial" charset="0"/>
                <a:ea typeface="MS PGothic" charset="-128"/>
                <a:cs typeface="+mn-cs"/>
              </a:rPr>
              <a:t>of the three ester bonds to yield </a:t>
            </a:r>
            <a:r>
              <a:rPr lang="en-US" altLang="en-US" sz="2400" b="1" kern="1200" dirty="0">
                <a:solidFill>
                  <a:srgbClr val="3366FF"/>
                </a:solidFill>
                <a:latin typeface="Arial" charset="0"/>
                <a:ea typeface="MS PGothic" charset="-128"/>
                <a:cs typeface="+mn-cs"/>
              </a:rPr>
              <a:t>glycerol</a:t>
            </a:r>
            <a:r>
              <a:rPr lang="en-US" altLang="en-US" sz="2400" b="1" kern="1200" dirty="0">
                <a:solidFill>
                  <a:srgbClr val="3333FF"/>
                </a:solidFill>
                <a:latin typeface="Arial" charset="0"/>
                <a:ea typeface="MS PGothic" charset="-128"/>
                <a:cs typeface="+mn-cs"/>
              </a:rPr>
              <a:t> </a:t>
            </a:r>
            <a:r>
              <a:rPr lang="en-US" altLang="en-US" sz="2400" b="1" kern="1200" dirty="0">
                <a:solidFill>
                  <a:prstClr val="black"/>
                </a:solidFill>
                <a:latin typeface="Arial" charset="0"/>
                <a:ea typeface="MS PGothic" charset="-128"/>
                <a:cs typeface="+mn-cs"/>
              </a:rPr>
              <a:t>and </a:t>
            </a:r>
            <a:r>
              <a:rPr lang="en-US" altLang="en-US" sz="2400" b="1" kern="1200" dirty="0">
                <a:solidFill>
                  <a:srgbClr val="3366FF"/>
                </a:solidFill>
                <a:latin typeface="Arial" charset="0"/>
                <a:ea typeface="MS PGothic" charset="-128"/>
                <a:cs typeface="+mn-cs"/>
              </a:rPr>
              <a:t>3 fatty acids</a:t>
            </a:r>
            <a:r>
              <a:rPr lang="en-US" altLang="en-US" sz="2400" b="1" kern="1200" dirty="0">
                <a:solidFill>
                  <a:prstClr val="black"/>
                </a:solidFill>
                <a:latin typeface="Arial" charset="0"/>
                <a:ea typeface="MS PGothic" charset="-128"/>
                <a:cs typeface="+mn-cs"/>
              </a:rPr>
              <a:t>.</a:t>
            </a:r>
          </a:p>
        </p:txBody>
      </p:sp>
      <p:pic>
        <p:nvPicPr>
          <p:cNvPr id="97284" name="Picture 7" descr="The hydrolysis of triacylglycerol in the presence of lipase enzyme forms glycerol and fatty acids.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725" y="2813050"/>
            <a:ext cx="7839075" cy="244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Title 1"/>
          <p:cNvSpPr>
            <a:spLocks noGrp="1"/>
          </p:cNvSpPr>
          <p:nvPr>
            <p:ph type="title"/>
          </p:nvPr>
        </p:nvSpPr>
        <p:spPr>
          <a:xfrm>
            <a:off x="42304" y="408116"/>
            <a:ext cx="9052560" cy="440677"/>
          </a:xfrm>
        </p:spPr>
        <p:txBody>
          <a:bodyPr/>
          <a:lstStyle/>
          <a:p>
            <a:pPr eaLnBrk="1" hangingPunct="1"/>
            <a:r>
              <a:rPr lang="en-US" altLang="en-US" sz="3200" b="1" dirty="0">
                <a:ea typeface="MS PGothic" charset="-128"/>
                <a:cs typeface="ＭＳ Ｐゴシック" charset="-128"/>
              </a:rPr>
              <a:t>24.7	The Catabolism of </a:t>
            </a:r>
            <a:r>
              <a:rPr lang="en-US" altLang="en-US" sz="3200" b="1" dirty="0" err="1">
                <a:ea typeface="MS PGothic" charset="-128"/>
                <a:cs typeface="ＭＳ Ｐゴシック" charset="-128"/>
              </a:rPr>
              <a:t>Triacylglycerols</a:t>
            </a:r>
            <a:r>
              <a:rPr lang="en-US" altLang="en-US" sz="3200" b="1" dirty="0">
                <a:ea typeface="MS PGothic" charset="-128"/>
                <a:cs typeface="ＭＳ Ｐゴシック" charset="-128"/>
              </a:rPr>
              <a:t> (2)</a:t>
            </a:r>
            <a:endParaRPr lang="en-US" altLang="en-US" dirty="0">
              <a:latin typeface="Calibri" charset="0"/>
              <a:ea typeface="MS PGothic" charset="-128"/>
              <a:cs typeface="ＭＳ Ｐゴシック" charset="-128"/>
            </a:endParaRPr>
          </a:p>
        </p:txBody>
      </p:sp>
      <p:sp>
        <p:nvSpPr>
          <p:cNvPr id="2" name="Content Placeholder 1"/>
          <p:cNvSpPr>
            <a:spLocks noGrp="1"/>
          </p:cNvSpPr>
          <p:nvPr>
            <p:ph idx="1"/>
          </p:nvPr>
        </p:nvSpPr>
        <p:spPr>
          <a:xfrm>
            <a:off x="2523093" y="832512"/>
            <a:ext cx="4645395" cy="505451"/>
          </a:xfrm>
        </p:spPr>
        <p:txBody>
          <a:bodyPr/>
          <a:lstStyle/>
          <a:p>
            <a:pPr marL="463550" indent="-463550">
              <a:buFont typeface="+mj-lt"/>
              <a:buAutoNum type="alphaUcPeriod"/>
            </a:pPr>
            <a:r>
              <a:rPr lang="en-US" altLang="en-US" sz="2800" b="1" dirty="0">
                <a:solidFill>
                  <a:srgbClr val="000000"/>
                </a:solidFill>
                <a:ea typeface="MS PGothic" charset="-128"/>
                <a:cs typeface="ＭＳ Ｐゴシック" charset="-128"/>
              </a:rPr>
              <a:t>Glycerol Catabolism</a:t>
            </a:r>
            <a:endParaRPr lang="en-US" dirty="0"/>
          </a:p>
        </p:txBody>
      </p:sp>
      <p:sp>
        <p:nvSpPr>
          <p:cNvPr id="3" name="Content Placeholder 2"/>
          <p:cNvSpPr>
            <a:spLocks noGrp="1"/>
          </p:cNvSpPr>
          <p:nvPr>
            <p:ph sz="quarter" idx="13"/>
          </p:nvPr>
        </p:nvSpPr>
        <p:spPr>
          <a:xfrm>
            <a:off x="1012208" y="1516039"/>
            <a:ext cx="7162800" cy="2135813"/>
          </a:xfrm>
        </p:spPr>
        <p:txBody>
          <a:bodyPr/>
          <a:lstStyle/>
          <a:p>
            <a:pPr marL="0" lvl="0" indent="0" defTabSz="457200" eaLnBrk="1" hangingPunct="1">
              <a:spcBef>
                <a:spcPct val="0"/>
              </a:spcBef>
              <a:spcAft>
                <a:spcPts val="1800"/>
              </a:spcAft>
              <a:buNone/>
            </a:pPr>
            <a:r>
              <a:rPr lang="en-US" altLang="en-US" sz="2400" b="1" kern="1200" dirty="0">
                <a:solidFill>
                  <a:prstClr val="black"/>
                </a:solidFill>
                <a:latin typeface="Arial" charset="0"/>
                <a:ea typeface="MS PGothic" charset="-128"/>
                <a:cs typeface="+mn-cs"/>
              </a:rPr>
              <a:t>The </a:t>
            </a:r>
            <a:r>
              <a:rPr lang="en-US" altLang="en-US" sz="2400" b="1" kern="1200" dirty="0">
                <a:solidFill>
                  <a:srgbClr val="3366FF"/>
                </a:solidFill>
                <a:latin typeface="Arial" charset="0"/>
                <a:ea typeface="MS PGothic" charset="-128"/>
                <a:cs typeface="+mn-cs"/>
              </a:rPr>
              <a:t>glycerol</a:t>
            </a:r>
            <a:r>
              <a:rPr lang="en-US" altLang="en-US" sz="2400" b="1" kern="1200" dirty="0">
                <a:solidFill>
                  <a:srgbClr val="3333FF"/>
                </a:solidFill>
                <a:latin typeface="Arial" charset="0"/>
                <a:ea typeface="MS PGothic" charset="-128"/>
                <a:cs typeface="+mn-cs"/>
              </a:rPr>
              <a:t> </a:t>
            </a:r>
            <a:r>
              <a:rPr lang="en-US" altLang="en-US" sz="2400" b="1" kern="1200" dirty="0">
                <a:solidFill>
                  <a:prstClr val="black"/>
                </a:solidFill>
                <a:latin typeface="Arial" charset="0"/>
                <a:ea typeface="MS PGothic" charset="-128"/>
                <a:cs typeface="+mn-cs"/>
              </a:rPr>
              <a:t>backbone is converted to dihydroxyacetone phosphate, which can enter </a:t>
            </a:r>
            <a:r>
              <a:rPr lang="en-US" altLang="en-US" sz="2400" b="1" kern="1200" dirty="0">
                <a:solidFill>
                  <a:srgbClr val="3366FF"/>
                </a:solidFill>
                <a:latin typeface="Arial" charset="0"/>
                <a:ea typeface="MS PGothic" charset="-128"/>
                <a:cs typeface="+mn-cs"/>
              </a:rPr>
              <a:t>glycolysis</a:t>
            </a:r>
            <a:r>
              <a:rPr lang="en-US" altLang="en-US" sz="2400" b="1" kern="1200" dirty="0">
                <a:solidFill>
                  <a:prstClr val="black"/>
                </a:solidFill>
                <a:latin typeface="Arial" charset="0"/>
                <a:ea typeface="MS PGothic" charset="-128"/>
                <a:cs typeface="+mn-cs"/>
              </a:rPr>
              <a:t>.</a:t>
            </a:r>
          </a:p>
          <a:p>
            <a:pPr marL="0" lvl="0" indent="0" defTabSz="457200" eaLnBrk="1" hangingPunct="1">
              <a:spcBef>
                <a:spcPct val="0"/>
              </a:spcBef>
              <a:spcAft>
                <a:spcPts val="1800"/>
              </a:spcAft>
              <a:buNone/>
            </a:pPr>
            <a:r>
              <a:rPr lang="en-US" altLang="en-US" sz="2400" b="1" kern="1200" dirty="0">
                <a:solidFill>
                  <a:prstClr val="black"/>
                </a:solidFill>
                <a:latin typeface="Arial" charset="0"/>
                <a:ea typeface="MS PGothic" charset="-128"/>
                <a:cs typeface="+mn-cs"/>
              </a:rPr>
              <a:t>The first step involves the </a:t>
            </a:r>
            <a:r>
              <a:rPr lang="en-US" altLang="en-US" sz="2400" b="1" kern="1200" dirty="0">
                <a:solidFill>
                  <a:srgbClr val="3366FF"/>
                </a:solidFill>
                <a:latin typeface="Arial" charset="0"/>
                <a:ea typeface="MS PGothic" charset="-128"/>
                <a:cs typeface="+mn-cs"/>
              </a:rPr>
              <a:t>phosphorylation</a:t>
            </a:r>
            <a:r>
              <a:rPr lang="en-US" altLang="en-US" sz="2400" b="1" kern="1200" dirty="0">
                <a:solidFill>
                  <a:srgbClr val="3333FF"/>
                </a:solidFill>
                <a:latin typeface="Arial" charset="0"/>
                <a:ea typeface="MS PGothic" charset="-128"/>
                <a:cs typeface="+mn-cs"/>
              </a:rPr>
              <a:t> </a:t>
            </a:r>
            <a:r>
              <a:rPr lang="en-US" altLang="en-US" sz="2400" b="1" kern="1200" dirty="0">
                <a:solidFill>
                  <a:prstClr val="black"/>
                </a:solidFill>
                <a:latin typeface="Arial" charset="0"/>
                <a:ea typeface="MS PGothic" charset="-128"/>
                <a:cs typeface="+mn-cs"/>
              </a:rPr>
              <a:t>of </a:t>
            </a:r>
            <a:r>
              <a:rPr lang="en-US" altLang="en-US" sz="2400" b="1" kern="1200" dirty="0">
                <a:solidFill>
                  <a:srgbClr val="3366FF"/>
                </a:solidFill>
                <a:latin typeface="Arial" charset="0"/>
                <a:ea typeface="MS PGothic" charset="-128"/>
                <a:cs typeface="+mn-cs"/>
              </a:rPr>
              <a:t>glycerol</a:t>
            </a:r>
            <a:r>
              <a:rPr lang="en-US" altLang="en-US" sz="2400" b="1" kern="1200" dirty="0">
                <a:solidFill>
                  <a:srgbClr val="3333FF"/>
                </a:solidFill>
                <a:latin typeface="Arial" charset="0"/>
                <a:ea typeface="MS PGothic" charset="-128"/>
                <a:cs typeface="+mn-cs"/>
              </a:rPr>
              <a:t> </a:t>
            </a:r>
            <a:r>
              <a:rPr lang="en-US" altLang="en-US" sz="2400" b="1" kern="1200" dirty="0">
                <a:solidFill>
                  <a:prstClr val="black"/>
                </a:solidFill>
                <a:latin typeface="Arial" charset="0"/>
                <a:ea typeface="MS PGothic" charset="-128"/>
                <a:cs typeface="+mn-cs"/>
              </a:rPr>
              <a:t>to </a:t>
            </a:r>
            <a:r>
              <a:rPr lang="en-US" altLang="en-US" sz="2400" b="1" kern="1200" dirty="0">
                <a:solidFill>
                  <a:srgbClr val="3366FF"/>
                </a:solidFill>
                <a:latin typeface="Arial" charset="0"/>
                <a:ea typeface="MS PGothic" charset="-128"/>
                <a:cs typeface="+mn-cs"/>
              </a:rPr>
              <a:t>glycerol 3-phosphate</a:t>
            </a:r>
            <a:r>
              <a:rPr lang="en-US" altLang="en-US" sz="2400" b="1" kern="1200" dirty="0">
                <a:solidFill>
                  <a:prstClr val="black"/>
                </a:solidFill>
                <a:latin typeface="Arial" charset="0"/>
                <a:ea typeface="MS PGothic" charset="-128"/>
                <a:cs typeface="+mn-cs"/>
              </a:rPr>
              <a:t>.</a:t>
            </a:r>
          </a:p>
        </p:txBody>
      </p:sp>
      <p:pic>
        <p:nvPicPr>
          <p:cNvPr id="99333" name="Picture 8" descr="Phosphorylation of glycerol with ATP in the presence of glycerol kinase enzyme forms glycerol 3-phosphate. ATP gets converted to AD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3733800"/>
            <a:ext cx="7162800" cy="260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 y="394648"/>
            <a:ext cx="9052560" cy="440677"/>
          </a:xfrm>
        </p:spPr>
        <p:txBody>
          <a:bodyPr/>
          <a:lstStyle/>
          <a:p>
            <a:r>
              <a:rPr lang="en-US" altLang="en-US" sz="3200" b="1" dirty="0">
                <a:solidFill>
                  <a:srgbClr val="000000"/>
                </a:solidFill>
                <a:ea typeface="MS PGothic" charset="-128"/>
                <a:cs typeface="ＭＳ Ｐゴシック" charset="-128"/>
              </a:rPr>
              <a:t>24.7	The Catabolism of </a:t>
            </a:r>
            <a:r>
              <a:rPr lang="en-US" altLang="en-US" sz="3200" b="1" dirty="0" err="1">
                <a:solidFill>
                  <a:srgbClr val="000000"/>
                </a:solidFill>
                <a:ea typeface="MS PGothic" charset="-128"/>
                <a:cs typeface="ＭＳ Ｐゴシック" charset="-128"/>
              </a:rPr>
              <a:t>Triacylglycerols</a:t>
            </a:r>
            <a:r>
              <a:rPr lang="en-US" altLang="en-US" sz="3200" b="1" dirty="0">
                <a:solidFill>
                  <a:srgbClr val="000000"/>
                </a:solidFill>
                <a:ea typeface="MS PGothic" charset="-128"/>
                <a:cs typeface="ＭＳ Ｐゴシック" charset="-128"/>
              </a:rPr>
              <a:t> (3)</a:t>
            </a:r>
            <a:endParaRPr lang="en-US" dirty="0"/>
          </a:p>
        </p:txBody>
      </p:sp>
      <p:sp>
        <p:nvSpPr>
          <p:cNvPr id="4" name="Content Placeholder 3"/>
          <p:cNvSpPr>
            <a:spLocks noGrp="1"/>
          </p:cNvSpPr>
          <p:nvPr>
            <p:ph sz="quarter" idx="14"/>
          </p:nvPr>
        </p:nvSpPr>
        <p:spPr>
          <a:xfrm>
            <a:off x="2531903" y="821139"/>
            <a:ext cx="4462577" cy="454030"/>
          </a:xfrm>
        </p:spPr>
        <p:txBody>
          <a:bodyPr/>
          <a:lstStyle/>
          <a:p>
            <a:pPr marL="463550" indent="-463550">
              <a:buFont typeface="+mj-lt"/>
              <a:buAutoNum type="alphaUcPeriod"/>
            </a:pPr>
            <a:r>
              <a:rPr lang="en-US" altLang="en-US" sz="2800" b="1" dirty="0">
                <a:solidFill>
                  <a:srgbClr val="000000"/>
                </a:solidFill>
                <a:ea typeface="MS PGothic" charset="-128"/>
                <a:cs typeface="ＭＳ Ｐゴシック" charset="-128"/>
              </a:rPr>
              <a:t>Glycerol Catabolism</a:t>
            </a:r>
            <a:endParaRPr lang="en-US" dirty="0"/>
          </a:p>
        </p:txBody>
      </p:sp>
      <p:sp>
        <p:nvSpPr>
          <p:cNvPr id="3" name="Content Placeholder 2"/>
          <p:cNvSpPr>
            <a:spLocks noGrp="1"/>
          </p:cNvSpPr>
          <p:nvPr>
            <p:ph sz="quarter" idx="13"/>
          </p:nvPr>
        </p:nvSpPr>
        <p:spPr>
          <a:xfrm>
            <a:off x="1073452" y="1504239"/>
            <a:ext cx="7485972" cy="509673"/>
          </a:xfrm>
        </p:spPr>
        <p:txBody>
          <a:bodyPr/>
          <a:lstStyle/>
          <a:p>
            <a:pPr marL="0" lvl="0" indent="0" defTabSz="457200" eaLnBrk="1" hangingPunct="1">
              <a:spcBef>
                <a:spcPct val="0"/>
              </a:spcBef>
              <a:buNone/>
            </a:pPr>
            <a:r>
              <a:rPr lang="en-US" altLang="en-US" sz="2400" b="1" kern="1200" dirty="0">
                <a:solidFill>
                  <a:prstClr val="black"/>
                </a:solidFill>
                <a:latin typeface="Arial" charset="0"/>
                <a:ea typeface="MS PGothic" charset="-128"/>
                <a:cs typeface="+mn-cs"/>
              </a:rPr>
              <a:t>The second step involves </a:t>
            </a:r>
            <a:r>
              <a:rPr lang="en-US" altLang="en-US" sz="2400" b="1" kern="1200" dirty="0">
                <a:solidFill>
                  <a:srgbClr val="3366FF"/>
                </a:solidFill>
                <a:latin typeface="Arial" charset="0"/>
                <a:ea typeface="MS PGothic" charset="-128"/>
                <a:cs typeface="+mn-cs"/>
              </a:rPr>
              <a:t>oxidation</a:t>
            </a:r>
            <a:r>
              <a:rPr lang="en-US" altLang="en-US" sz="2400" b="1" kern="1200" dirty="0">
                <a:solidFill>
                  <a:srgbClr val="3333FF"/>
                </a:solidFill>
                <a:latin typeface="Arial" charset="0"/>
                <a:ea typeface="MS PGothic" charset="-128"/>
                <a:cs typeface="+mn-cs"/>
              </a:rPr>
              <a:t> </a:t>
            </a:r>
            <a:r>
              <a:rPr lang="en-US" altLang="en-US" sz="2400" b="1" kern="1200" dirty="0">
                <a:solidFill>
                  <a:prstClr val="black"/>
                </a:solidFill>
                <a:latin typeface="Arial" charset="0"/>
                <a:ea typeface="MS PGothic" charset="-128"/>
                <a:cs typeface="+mn-cs"/>
              </a:rPr>
              <a:t>with </a:t>
            </a:r>
          </a:p>
        </p:txBody>
      </p:sp>
      <p:graphicFrame>
        <p:nvGraphicFramePr>
          <p:cNvPr id="6" name="Object 5">
            <a:extLst>
              <a:ext uri="{FF2B5EF4-FFF2-40B4-BE49-F238E27FC236}">
                <a16:creationId xmlns:a16="http://schemas.microsoft.com/office/drawing/2014/main" id="{171E96EA-221F-4D0A-8B68-90CA1F551038}"/>
              </a:ext>
            </a:extLst>
          </p:cNvPr>
          <p:cNvGraphicFramePr>
            <a:graphicFrameLocks noChangeAspect="1"/>
          </p:cNvGraphicFramePr>
          <p:nvPr>
            <p:extLst>
              <p:ext uri="{D42A27DB-BD31-4B8C-83A1-F6EECF244321}">
                <p14:modId xmlns:p14="http://schemas.microsoft.com/office/powerpoint/2010/main" val="2841203809"/>
              </p:ext>
            </p:extLst>
          </p:nvPr>
        </p:nvGraphicFramePr>
        <p:xfrm>
          <a:off x="7070679" y="1549105"/>
          <a:ext cx="812800" cy="342900"/>
        </p:xfrm>
        <a:graphic>
          <a:graphicData uri="http://schemas.openxmlformats.org/presentationml/2006/ole">
            <mc:AlternateContent xmlns:mc="http://schemas.openxmlformats.org/markup-compatibility/2006">
              <mc:Choice xmlns:v="urn:schemas-microsoft-com:vml" Requires="v">
                <p:oleObj spid="_x0000_s6406" name="Equation" r:id="rId4" imgW="812520" imgH="342720" progId="Equation.DSMT4">
                  <p:embed/>
                </p:oleObj>
              </mc:Choice>
              <mc:Fallback>
                <p:oleObj name="Equation" r:id="rId4" imgW="812520" imgH="342720" progId="Equation.DSMT4">
                  <p:embed/>
                  <p:pic>
                    <p:nvPicPr>
                      <p:cNvPr id="0" name=""/>
                      <p:cNvPicPr/>
                      <p:nvPr/>
                    </p:nvPicPr>
                    <p:blipFill>
                      <a:blip r:embed="rId5"/>
                      <a:stretch>
                        <a:fillRect/>
                      </a:stretch>
                    </p:blipFill>
                    <p:spPr>
                      <a:xfrm>
                        <a:off x="7070679" y="1549105"/>
                        <a:ext cx="812800" cy="342900"/>
                      </a:xfrm>
                      <a:prstGeom prst="rect">
                        <a:avLst/>
                      </a:prstGeom>
                    </p:spPr>
                  </p:pic>
                </p:oleObj>
              </mc:Fallback>
            </mc:AlternateContent>
          </a:graphicData>
        </a:graphic>
      </p:graphicFrame>
      <p:sp>
        <p:nvSpPr>
          <p:cNvPr id="8" name="Content Placeholder 8">
            <a:extLst>
              <a:ext uri="{FF2B5EF4-FFF2-40B4-BE49-F238E27FC236}">
                <a16:creationId xmlns:a16="http://schemas.microsoft.com/office/drawing/2014/main" id="{744AAC89-A066-42A7-9A7D-825440C65CA4}"/>
              </a:ext>
            </a:extLst>
          </p:cNvPr>
          <p:cNvSpPr>
            <a:spLocks noGrp="1"/>
          </p:cNvSpPr>
          <p:nvPr>
            <p:ph sz="quarter" idx="15"/>
          </p:nvPr>
        </p:nvSpPr>
        <p:spPr>
          <a:xfrm>
            <a:off x="7883479" y="1511221"/>
            <a:ext cx="640080" cy="502691"/>
          </a:xfrm>
        </p:spPr>
        <p:txBody>
          <a:bodyPr/>
          <a:lstStyle/>
          <a:p>
            <a:pPr marL="0" lvl="0" indent="0">
              <a:buNone/>
            </a:pPr>
            <a:r>
              <a:rPr lang="en-GB" sz="2400" b="1" dirty="0"/>
              <a:t>to </a:t>
            </a:r>
          </a:p>
        </p:txBody>
      </p:sp>
      <p:sp>
        <p:nvSpPr>
          <p:cNvPr id="9" name="Content Placeholder 11">
            <a:extLst>
              <a:ext uri="{FF2B5EF4-FFF2-40B4-BE49-F238E27FC236}">
                <a16:creationId xmlns:a16="http://schemas.microsoft.com/office/drawing/2014/main" id="{60CC10FB-D7F1-43A6-B0E2-52F369AFA71D}"/>
              </a:ext>
            </a:extLst>
          </p:cNvPr>
          <p:cNvSpPr>
            <a:spLocks noGrp="1"/>
          </p:cNvSpPr>
          <p:nvPr>
            <p:ph sz="quarter" idx="16"/>
          </p:nvPr>
        </p:nvSpPr>
        <p:spPr>
          <a:xfrm>
            <a:off x="1077684" y="1884008"/>
            <a:ext cx="7154499" cy="464280"/>
          </a:xfrm>
        </p:spPr>
        <p:txBody>
          <a:bodyPr/>
          <a:lstStyle/>
          <a:p>
            <a:pPr marL="0" lvl="0" indent="0">
              <a:buNone/>
            </a:pPr>
            <a:r>
              <a:rPr lang="en-US" altLang="en-US" sz="2400" b="1" kern="1200" dirty="0">
                <a:solidFill>
                  <a:prstClr val="black"/>
                </a:solidFill>
                <a:latin typeface="Arial" charset="0"/>
                <a:ea typeface="MS PGothic" charset="-128"/>
                <a:cs typeface="+mn-cs"/>
              </a:rPr>
              <a:t>yield </a:t>
            </a:r>
            <a:r>
              <a:rPr lang="en-US" altLang="en-US" sz="2400" b="1" kern="1200" dirty="0">
                <a:solidFill>
                  <a:srgbClr val="3366FF"/>
                </a:solidFill>
                <a:latin typeface="Arial" charset="0"/>
                <a:ea typeface="MS PGothic" charset="-128"/>
                <a:cs typeface="+mn-cs"/>
              </a:rPr>
              <a:t>dihydroxyacetone phosphate </a:t>
            </a:r>
            <a:r>
              <a:rPr lang="en-US" altLang="en-US" sz="2400" b="1" kern="1200" dirty="0">
                <a:solidFill>
                  <a:prstClr val="black"/>
                </a:solidFill>
                <a:latin typeface="Arial" charset="0"/>
                <a:ea typeface="MS PGothic" charset="-128"/>
                <a:cs typeface="+mn-cs"/>
              </a:rPr>
              <a:t>and </a:t>
            </a:r>
            <a:r>
              <a:rPr lang="en-US" altLang="en-US" sz="2400" b="1" kern="1200" dirty="0">
                <a:solidFill>
                  <a:srgbClr val="3366FF"/>
                </a:solidFill>
                <a:latin typeface="Arial" charset="0"/>
                <a:ea typeface="MS PGothic" charset="-128"/>
                <a:cs typeface="+mn-cs"/>
              </a:rPr>
              <a:t>NADH</a:t>
            </a:r>
            <a:r>
              <a:rPr lang="en-US" altLang="en-US" sz="2400" b="1" kern="1200" dirty="0">
                <a:solidFill>
                  <a:prstClr val="black"/>
                </a:solidFill>
                <a:latin typeface="Arial" charset="0"/>
                <a:ea typeface="MS PGothic" charset="-128"/>
                <a:cs typeface="+mn-cs"/>
              </a:rPr>
              <a:t>.</a:t>
            </a:r>
            <a:endParaRPr lang="en-GB" dirty="0"/>
          </a:p>
        </p:txBody>
      </p:sp>
      <p:pic>
        <p:nvPicPr>
          <p:cNvPr id="101381" name="Picture 8" descr="Glycerol 3-phosphate on oxidation with NAD+ forms dihydroxy-acetone phosphate. This reaction takes place in the presence of glycerol 3-phosphate dehydrogenase. NAD+ gets converted to NADH and H+. "/>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85850" y="2438400"/>
            <a:ext cx="7296150" cy="264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p:cNvSpPr>
            <a:spLocks noGrp="1"/>
          </p:cNvSpPr>
          <p:nvPr>
            <p:ph idx="1"/>
          </p:nvPr>
        </p:nvSpPr>
        <p:spPr>
          <a:xfrm>
            <a:off x="1072281" y="5415964"/>
            <a:ext cx="7481455" cy="1191828"/>
          </a:xfrm>
        </p:spPr>
        <p:txBody>
          <a:bodyPr/>
          <a:lstStyle/>
          <a:p>
            <a:pPr marL="0" lvl="0" indent="0" defTabSz="457200" eaLnBrk="1" hangingPunct="1">
              <a:spcBef>
                <a:spcPct val="0"/>
              </a:spcBef>
              <a:buNone/>
            </a:pPr>
            <a:r>
              <a:rPr lang="en-US" altLang="en-US" sz="2400" b="1" kern="1200" dirty="0">
                <a:solidFill>
                  <a:prstClr val="black"/>
                </a:solidFill>
                <a:latin typeface="Arial" charset="0"/>
                <a:ea typeface="MS PGothic" charset="-128"/>
                <a:cs typeface="+mn-cs"/>
              </a:rPr>
              <a:t>The product is an intermediate in both </a:t>
            </a:r>
            <a:r>
              <a:rPr lang="en-US" altLang="en-US" sz="2400" b="1" kern="1200" dirty="0">
                <a:solidFill>
                  <a:srgbClr val="3366FF"/>
                </a:solidFill>
                <a:latin typeface="Arial" charset="0"/>
                <a:ea typeface="MS PGothic" charset="-128"/>
                <a:cs typeface="+mn-cs"/>
              </a:rPr>
              <a:t>glycolysis and gluconeogenesis</a:t>
            </a:r>
            <a:r>
              <a:rPr lang="en-US" altLang="en-US" sz="2400" b="1" kern="1200" dirty="0">
                <a:solidFill>
                  <a:prstClr val="black"/>
                </a:solidFill>
                <a:latin typeface="Arial" charset="0"/>
                <a:ea typeface="MS PGothic" charset="-128"/>
                <a:cs typeface="+mn-cs"/>
              </a:rPr>
              <a:t>, so two pathways are available.</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 y="394648"/>
            <a:ext cx="9052561" cy="440677"/>
          </a:xfrm>
        </p:spPr>
        <p:txBody>
          <a:bodyPr/>
          <a:lstStyle/>
          <a:p>
            <a:r>
              <a:rPr lang="en-US" altLang="en-US" sz="3200" b="1" dirty="0">
                <a:solidFill>
                  <a:srgbClr val="000000"/>
                </a:solidFill>
                <a:ea typeface="MS PGothic" charset="-128"/>
                <a:cs typeface="ＭＳ Ｐゴシック" charset="-128"/>
              </a:rPr>
              <a:t>24.7	The Catabolism of </a:t>
            </a:r>
            <a:r>
              <a:rPr lang="en-US" altLang="en-US" sz="3200" b="1" dirty="0" err="1">
                <a:solidFill>
                  <a:srgbClr val="000000"/>
                </a:solidFill>
                <a:ea typeface="MS PGothic" charset="-128"/>
                <a:cs typeface="ＭＳ Ｐゴシック" charset="-128"/>
              </a:rPr>
              <a:t>Triacylglycerols</a:t>
            </a:r>
            <a:r>
              <a:rPr lang="en-US" altLang="en-US" sz="3200" b="1" dirty="0">
                <a:solidFill>
                  <a:srgbClr val="000000"/>
                </a:solidFill>
                <a:ea typeface="MS PGothic" charset="-128"/>
                <a:cs typeface="ＭＳ Ｐゴシック" charset="-128"/>
              </a:rPr>
              <a:t> (4)</a:t>
            </a:r>
            <a:endParaRPr lang="en-US" dirty="0"/>
          </a:p>
        </p:txBody>
      </p:sp>
      <p:sp>
        <p:nvSpPr>
          <p:cNvPr id="4" name="Content Placeholder 3"/>
          <p:cNvSpPr>
            <a:spLocks noGrp="1"/>
          </p:cNvSpPr>
          <p:nvPr>
            <p:ph sz="quarter" idx="14"/>
          </p:nvPr>
        </p:nvSpPr>
        <p:spPr>
          <a:xfrm>
            <a:off x="1086213" y="824552"/>
            <a:ext cx="7295787" cy="499433"/>
          </a:xfrm>
        </p:spPr>
        <p:txBody>
          <a:bodyPr/>
          <a:lstStyle/>
          <a:p>
            <a:pPr marL="463550" indent="-463550">
              <a:buFont typeface="+mj-lt"/>
              <a:buAutoNum type="alphaUcPeriod" startAt="2"/>
            </a:pPr>
            <a:r>
              <a:rPr lang="en-US" altLang="en-US" sz="2800" b="1" dirty="0">
                <a:solidFill>
                  <a:srgbClr val="000000"/>
                </a:solidFill>
                <a:ea typeface="MS PGothic" charset="-128"/>
                <a:cs typeface="ＭＳ Ｐゴシック" charset="-128"/>
              </a:rPr>
              <a:t>Fatty Acid Catabolism by </a:t>
            </a:r>
            <a:endParaRPr lang="en-US" dirty="0"/>
          </a:p>
        </p:txBody>
      </p:sp>
      <p:graphicFrame>
        <p:nvGraphicFramePr>
          <p:cNvPr id="6" name="Object 5">
            <a:extLst>
              <a:ext uri="{FF2B5EF4-FFF2-40B4-BE49-F238E27FC236}">
                <a16:creationId xmlns:a16="http://schemas.microsoft.com/office/drawing/2014/main" id="{4D837B03-4E72-4D10-9BCF-5A8EE3FA6C1B}"/>
              </a:ext>
            </a:extLst>
          </p:cNvPr>
          <p:cNvGraphicFramePr>
            <a:graphicFrameLocks noChangeAspect="1"/>
          </p:cNvGraphicFramePr>
          <p:nvPr>
            <p:extLst>
              <p:ext uri="{D42A27DB-BD31-4B8C-83A1-F6EECF244321}">
                <p14:modId xmlns:p14="http://schemas.microsoft.com/office/powerpoint/2010/main" val="1317695319"/>
              </p:ext>
            </p:extLst>
          </p:nvPr>
        </p:nvGraphicFramePr>
        <p:xfrm>
          <a:off x="5945188" y="914400"/>
          <a:ext cx="1981200" cy="393700"/>
        </p:xfrm>
        <a:graphic>
          <a:graphicData uri="http://schemas.openxmlformats.org/presentationml/2006/ole">
            <mc:AlternateContent xmlns:mc="http://schemas.openxmlformats.org/markup-compatibility/2006">
              <mc:Choice xmlns:v="urn:schemas-microsoft-com:vml" Requires="v">
                <p:oleObj spid="_x0000_s7506" name="Equation" r:id="rId4" imgW="1981080" imgH="393480" progId="Equation.DSMT4">
                  <p:embed/>
                </p:oleObj>
              </mc:Choice>
              <mc:Fallback>
                <p:oleObj name="Equation" r:id="rId4" imgW="1981080" imgH="393480" progId="Equation.DSMT4">
                  <p:embed/>
                  <p:pic>
                    <p:nvPicPr>
                      <p:cNvPr id="0" name=""/>
                      <p:cNvPicPr/>
                      <p:nvPr/>
                    </p:nvPicPr>
                    <p:blipFill>
                      <a:blip r:embed="rId5"/>
                      <a:stretch>
                        <a:fillRect/>
                      </a:stretch>
                    </p:blipFill>
                    <p:spPr>
                      <a:xfrm>
                        <a:off x="5945188" y="914400"/>
                        <a:ext cx="1981200" cy="393700"/>
                      </a:xfrm>
                      <a:prstGeom prst="rect">
                        <a:avLst/>
                      </a:prstGeom>
                    </p:spPr>
                  </p:pic>
                </p:oleObj>
              </mc:Fallback>
            </mc:AlternateContent>
          </a:graphicData>
        </a:graphic>
      </p:graphicFrame>
      <p:sp>
        <p:nvSpPr>
          <p:cNvPr id="2" name="Content Placeholder 1"/>
          <p:cNvSpPr>
            <a:spLocks noGrp="1"/>
          </p:cNvSpPr>
          <p:nvPr>
            <p:ph idx="1"/>
          </p:nvPr>
        </p:nvSpPr>
        <p:spPr>
          <a:xfrm>
            <a:off x="990600" y="1504664"/>
            <a:ext cx="4540250" cy="377133"/>
          </a:xfrm>
        </p:spPr>
        <p:txBody>
          <a:bodyPr/>
          <a:lstStyle/>
          <a:p>
            <a:pPr marL="0" lvl="0" indent="0" defTabSz="457200" eaLnBrk="1" hangingPunct="1">
              <a:spcBef>
                <a:spcPct val="0"/>
              </a:spcBef>
              <a:buClr>
                <a:prstClr val="black"/>
              </a:buClr>
              <a:buNone/>
            </a:pPr>
            <a:r>
              <a:rPr lang="en-US" altLang="en-US" sz="2400" b="1" kern="1200" dirty="0">
                <a:solidFill>
                  <a:srgbClr val="3366FF"/>
                </a:solidFill>
                <a:latin typeface="Arial" charset="0"/>
                <a:ea typeface="MS PGothic" charset="-128"/>
                <a:cs typeface="+mn-cs"/>
              </a:rPr>
              <a:t>Fatty acids </a:t>
            </a:r>
            <a:r>
              <a:rPr lang="en-US" altLang="en-US" sz="2400" b="1" kern="1200" dirty="0">
                <a:solidFill>
                  <a:prstClr val="black"/>
                </a:solidFill>
                <a:latin typeface="Arial" charset="0"/>
                <a:ea typeface="MS PGothic" charset="-128"/>
                <a:cs typeface="+mn-cs"/>
              </a:rPr>
              <a:t>are catabolized by </a:t>
            </a:r>
          </a:p>
        </p:txBody>
      </p:sp>
      <p:graphicFrame>
        <p:nvGraphicFramePr>
          <p:cNvPr id="3" name="Object 2">
            <a:extLst>
              <a:ext uri="{FF2B5EF4-FFF2-40B4-BE49-F238E27FC236}">
                <a16:creationId xmlns:a16="http://schemas.microsoft.com/office/drawing/2014/main" id="{85CE5440-0ECB-4814-87BD-0A16D6BA75CA}"/>
              </a:ext>
            </a:extLst>
          </p:cNvPr>
          <p:cNvGraphicFramePr>
            <a:graphicFrameLocks noChangeAspect="1"/>
          </p:cNvGraphicFramePr>
          <p:nvPr>
            <p:extLst>
              <p:ext uri="{D42A27DB-BD31-4B8C-83A1-F6EECF244321}">
                <p14:modId xmlns:p14="http://schemas.microsoft.com/office/powerpoint/2010/main" val="508957777"/>
              </p:ext>
            </p:extLst>
          </p:nvPr>
        </p:nvGraphicFramePr>
        <p:xfrm>
          <a:off x="5481863" y="1560738"/>
          <a:ext cx="1587500" cy="342900"/>
        </p:xfrm>
        <a:graphic>
          <a:graphicData uri="http://schemas.openxmlformats.org/presentationml/2006/ole">
            <mc:AlternateContent xmlns:mc="http://schemas.openxmlformats.org/markup-compatibility/2006">
              <mc:Choice xmlns:v="urn:schemas-microsoft-com:vml" Requires="v">
                <p:oleObj spid="_x0000_s7507" name="Equation" r:id="rId6" imgW="1587240" imgH="342720" progId="Equation.DSMT4">
                  <p:embed/>
                </p:oleObj>
              </mc:Choice>
              <mc:Fallback>
                <p:oleObj name="Equation" r:id="rId6" imgW="1587240" imgH="342720" progId="Equation.DSMT4">
                  <p:embed/>
                  <p:pic>
                    <p:nvPicPr>
                      <p:cNvPr id="0" name=""/>
                      <p:cNvPicPr/>
                      <p:nvPr/>
                    </p:nvPicPr>
                    <p:blipFill>
                      <a:blip r:embed="rId7"/>
                      <a:stretch>
                        <a:fillRect/>
                      </a:stretch>
                    </p:blipFill>
                    <p:spPr>
                      <a:xfrm>
                        <a:off x="5481863" y="1560738"/>
                        <a:ext cx="1587500" cy="342900"/>
                      </a:xfrm>
                      <a:prstGeom prst="rect">
                        <a:avLst/>
                      </a:prstGeom>
                    </p:spPr>
                  </p:pic>
                </p:oleObj>
              </mc:Fallback>
            </mc:AlternateContent>
          </a:graphicData>
        </a:graphic>
      </p:graphicFrame>
      <p:sp>
        <p:nvSpPr>
          <p:cNvPr id="17" name="Text Placeholder 17">
            <a:extLst>
              <a:ext uri="{FF2B5EF4-FFF2-40B4-BE49-F238E27FC236}">
                <a16:creationId xmlns:a16="http://schemas.microsoft.com/office/drawing/2014/main" id="{75EA067D-3C20-49B2-A83A-69F75AA168B0}"/>
              </a:ext>
            </a:extLst>
          </p:cNvPr>
          <p:cNvSpPr>
            <a:spLocks noGrp="1"/>
          </p:cNvSpPr>
          <p:nvPr>
            <p:ph type="body" sz="quarter" idx="19"/>
          </p:nvPr>
        </p:nvSpPr>
        <p:spPr>
          <a:xfrm>
            <a:off x="7124080" y="1504664"/>
            <a:ext cx="838200" cy="457200"/>
          </a:xfrm>
        </p:spPr>
        <p:txBody>
          <a:bodyPr/>
          <a:lstStyle/>
          <a:p>
            <a:pPr marL="0" lvl="0" indent="0">
              <a:buNone/>
            </a:pPr>
            <a:r>
              <a:rPr lang="en-GB" sz="2400" b="1" dirty="0"/>
              <a:t>a</a:t>
            </a:r>
          </a:p>
        </p:txBody>
      </p:sp>
      <p:sp>
        <p:nvSpPr>
          <p:cNvPr id="18" name="Text Placeholder 19">
            <a:extLst>
              <a:ext uri="{FF2B5EF4-FFF2-40B4-BE49-F238E27FC236}">
                <a16:creationId xmlns:a16="http://schemas.microsoft.com/office/drawing/2014/main" id="{5DD952FD-D5FC-4111-B00E-519358C0BC6C}"/>
              </a:ext>
            </a:extLst>
          </p:cNvPr>
          <p:cNvSpPr>
            <a:spLocks noGrp="1"/>
          </p:cNvSpPr>
          <p:nvPr>
            <p:ph type="body" sz="quarter" idx="20"/>
          </p:nvPr>
        </p:nvSpPr>
        <p:spPr>
          <a:xfrm>
            <a:off x="990600" y="1881797"/>
            <a:ext cx="7875587" cy="1032955"/>
          </a:xfrm>
        </p:spPr>
        <p:txBody>
          <a:bodyPr/>
          <a:lstStyle/>
          <a:p>
            <a:pPr marL="0" lvl="0" indent="0">
              <a:buNone/>
            </a:pPr>
            <a:r>
              <a:rPr lang="en-US" altLang="en-US" sz="2400" b="1" kern="1200" dirty="0">
                <a:solidFill>
                  <a:prstClr val="black"/>
                </a:solidFill>
                <a:latin typeface="Arial" charset="0"/>
                <a:ea typeface="MS PGothic" charset="-128"/>
                <a:cs typeface="+mn-cs"/>
              </a:rPr>
              <a:t>process whereby </a:t>
            </a:r>
            <a:r>
              <a:rPr lang="en-US" altLang="en-US" sz="2400" b="1" kern="1200" dirty="0">
                <a:solidFill>
                  <a:srgbClr val="3366FF"/>
                </a:solidFill>
                <a:latin typeface="Arial" charset="0"/>
                <a:ea typeface="MS PGothic" charset="-128"/>
                <a:cs typeface="+mn-cs"/>
              </a:rPr>
              <a:t>acetyl CoA </a:t>
            </a:r>
            <a:r>
              <a:rPr lang="en-US" altLang="en-US" sz="2400" b="1" kern="1200" dirty="0">
                <a:solidFill>
                  <a:prstClr val="black"/>
                </a:solidFill>
                <a:latin typeface="Arial" charset="0"/>
                <a:ea typeface="MS PGothic" charset="-128"/>
                <a:cs typeface="+mn-cs"/>
              </a:rPr>
              <a:t>units are sequentially </a:t>
            </a:r>
            <a:r>
              <a:rPr lang="en-US" altLang="en-US" sz="2400" b="1" kern="1200" dirty="0">
                <a:solidFill>
                  <a:srgbClr val="3366FF"/>
                </a:solidFill>
                <a:latin typeface="Arial" charset="0"/>
                <a:ea typeface="MS PGothic" charset="-128"/>
                <a:cs typeface="+mn-cs"/>
              </a:rPr>
              <a:t>cleaved</a:t>
            </a:r>
            <a:r>
              <a:rPr lang="en-US" altLang="en-US" sz="2400" b="1" kern="1200" dirty="0">
                <a:solidFill>
                  <a:srgbClr val="3333FF"/>
                </a:solidFill>
                <a:latin typeface="Arial" charset="0"/>
                <a:ea typeface="MS PGothic" charset="-128"/>
                <a:cs typeface="+mn-cs"/>
              </a:rPr>
              <a:t> </a:t>
            </a:r>
            <a:r>
              <a:rPr lang="en-US" altLang="en-US" sz="2400" b="1" kern="1200" dirty="0">
                <a:solidFill>
                  <a:prstClr val="black"/>
                </a:solidFill>
                <a:latin typeface="Arial" charset="0"/>
                <a:ea typeface="MS PGothic" charset="-128"/>
                <a:cs typeface="+mn-cs"/>
              </a:rPr>
              <a:t>from the fatty acid.</a:t>
            </a:r>
            <a:endParaRPr lang="en-GB" dirty="0"/>
          </a:p>
        </p:txBody>
      </p:sp>
      <p:pic>
        <p:nvPicPr>
          <p:cNvPr id="103428" name="Picture 7" descr="The carbon attached to CO group is alpha carbon and the carbon attached to alpha carbon is beta carbon. On beta oxidation, the bond between alpha and beta carbon breaks to release two carbon acetyl CoA uni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5013" y="3224213"/>
            <a:ext cx="7875587" cy="150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 y="408296"/>
            <a:ext cx="9052560" cy="400615"/>
          </a:xfrm>
        </p:spPr>
        <p:txBody>
          <a:bodyPr/>
          <a:lstStyle/>
          <a:p>
            <a:r>
              <a:rPr lang="en-US" altLang="en-US" sz="3200" b="1" dirty="0">
                <a:solidFill>
                  <a:srgbClr val="000000"/>
                </a:solidFill>
                <a:ea typeface="MS PGothic" charset="-128"/>
                <a:cs typeface="ＭＳ Ｐゴシック" charset="-128"/>
              </a:rPr>
              <a:t>24.7	The Catabolism of Triacylglycerols (5)</a:t>
            </a:r>
            <a:endParaRPr lang="en-US" dirty="0"/>
          </a:p>
        </p:txBody>
      </p:sp>
      <p:sp>
        <p:nvSpPr>
          <p:cNvPr id="2" name="Content Placeholder 1"/>
          <p:cNvSpPr>
            <a:spLocks noGrp="1"/>
          </p:cNvSpPr>
          <p:nvPr>
            <p:ph idx="1"/>
          </p:nvPr>
        </p:nvSpPr>
        <p:spPr>
          <a:xfrm>
            <a:off x="1092857" y="826824"/>
            <a:ext cx="7093527" cy="505451"/>
          </a:xfrm>
        </p:spPr>
        <p:txBody>
          <a:bodyPr/>
          <a:lstStyle/>
          <a:p>
            <a:pPr marL="463550" lvl="0" indent="-463550">
              <a:buFont typeface="+mj-lt"/>
              <a:buAutoNum type="alphaUcPeriod" startAt="2"/>
            </a:pPr>
            <a:r>
              <a:rPr lang="en-US" altLang="en-US" sz="2800" b="1" dirty="0">
                <a:solidFill>
                  <a:srgbClr val="000000"/>
                </a:solidFill>
                <a:ea typeface="MS PGothic" charset="-128"/>
                <a:cs typeface="ＭＳ Ｐゴシック" charset="-128"/>
              </a:rPr>
              <a:t>Fatty Acid Catabolism by </a:t>
            </a:r>
            <a:endParaRPr lang="en-US" dirty="0">
              <a:solidFill>
                <a:prstClr val="black"/>
              </a:solidFill>
            </a:endParaRPr>
          </a:p>
        </p:txBody>
      </p:sp>
      <p:graphicFrame>
        <p:nvGraphicFramePr>
          <p:cNvPr id="10" name="Object 9">
            <a:extLst>
              <a:ext uri="{FF2B5EF4-FFF2-40B4-BE49-F238E27FC236}">
                <a16:creationId xmlns:a16="http://schemas.microsoft.com/office/drawing/2014/main" id="{BFC0B0C0-EBE7-4F74-BEC7-BEBF7A993A2E}"/>
              </a:ext>
            </a:extLst>
          </p:cNvPr>
          <p:cNvGraphicFramePr>
            <a:graphicFrameLocks noChangeAspect="1"/>
          </p:cNvGraphicFramePr>
          <p:nvPr>
            <p:extLst>
              <p:ext uri="{D42A27DB-BD31-4B8C-83A1-F6EECF244321}">
                <p14:modId xmlns:p14="http://schemas.microsoft.com/office/powerpoint/2010/main" val="2345402578"/>
              </p:ext>
            </p:extLst>
          </p:nvPr>
        </p:nvGraphicFramePr>
        <p:xfrm>
          <a:off x="6001325" y="930275"/>
          <a:ext cx="1981200" cy="393700"/>
        </p:xfrm>
        <a:graphic>
          <a:graphicData uri="http://schemas.openxmlformats.org/presentationml/2006/ole">
            <mc:AlternateContent xmlns:mc="http://schemas.openxmlformats.org/markup-compatibility/2006">
              <mc:Choice xmlns:v="urn:schemas-microsoft-com:vml" Requires="v">
                <p:oleObj spid="_x0000_s8687" name="Equation" r:id="rId4" imgW="1981080" imgH="393480" progId="Equation.DSMT4">
                  <p:embed/>
                </p:oleObj>
              </mc:Choice>
              <mc:Fallback>
                <p:oleObj name="Equation" r:id="rId4" imgW="1981080" imgH="393480" progId="Equation.DSMT4">
                  <p:embed/>
                  <p:pic>
                    <p:nvPicPr>
                      <p:cNvPr id="0" name=""/>
                      <p:cNvPicPr/>
                      <p:nvPr/>
                    </p:nvPicPr>
                    <p:blipFill>
                      <a:blip r:embed="rId5"/>
                      <a:stretch>
                        <a:fillRect/>
                      </a:stretch>
                    </p:blipFill>
                    <p:spPr>
                      <a:xfrm>
                        <a:off x="6001325" y="930275"/>
                        <a:ext cx="1981200" cy="393700"/>
                      </a:xfrm>
                      <a:prstGeom prst="rect">
                        <a:avLst/>
                      </a:prstGeom>
                    </p:spPr>
                  </p:pic>
                </p:oleObj>
              </mc:Fallback>
            </mc:AlternateContent>
          </a:graphicData>
        </a:graphic>
      </p:graphicFrame>
      <p:sp>
        <p:nvSpPr>
          <p:cNvPr id="4" name="Content Placeholder 3"/>
          <p:cNvSpPr>
            <a:spLocks noGrp="1"/>
          </p:cNvSpPr>
          <p:nvPr>
            <p:ph sz="quarter" idx="14"/>
          </p:nvPr>
        </p:nvSpPr>
        <p:spPr>
          <a:xfrm>
            <a:off x="998560" y="1516039"/>
            <a:ext cx="7840640" cy="820761"/>
          </a:xfrm>
        </p:spPr>
        <p:txBody>
          <a:bodyPr/>
          <a:lstStyle/>
          <a:p>
            <a:pPr marL="0" lvl="0" indent="0" defTabSz="457200" eaLnBrk="1" hangingPunct="1">
              <a:spcBef>
                <a:spcPct val="0"/>
              </a:spcBef>
              <a:spcAft>
                <a:spcPts val="2300"/>
              </a:spcAft>
              <a:buClr>
                <a:prstClr val="black"/>
              </a:buClr>
              <a:buNone/>
            </a:pPr>
            <a:r>
              <a:rPr lang="en-US" altLang="en-US" sz="2400" b="1" kern="1200" dirty="0">
                <a:solidFill>
                  <a:prstClr val="black"/>
                </a:solidFill>
                <a:latin typeface="Arial" charset="0"/>
                <a:ea typeface="MS PGothic" charset="-128"/>
                <a:cs typeface="+mn-cs"/>
              </a:rPr>
              <a:t>First, the fatty acid is converted to a </a:t>
            </a:r>
            <a:r>
              <a:rPr lang="en-US" altLang="en-US" sz="2400" b="1" kern="1200" dirty="0">
                <a:solidFill>
                  <a:srgbClr val="3366FF"/>
                </a:solidFill>
                <a:latin typeface="Arial" charset="0"/>
                <a:ea typeface="MS PGothic" charset="-128"/>
                <a:cs typeface="+mn-cs"/>
              </a:rPr>
              <a:t>thioester</a:t>
            </a:r>
            <a:r>
              <a:rPr lang="en-US" altLang="en-US" sz="2400" b="1" kern="1200" dirty="0">
                <a:solidFill>
                  <a:prstClr val="black"/>
                </a:solidFill>
                <a:latin typeface="Arial" charset="0"/>
                <a:ea typeface="MS PGothic" charset="-128"/>
                <a:cs typeface="+mn-cs"/>
              </a:rPr>
              <a:t> with coenzyme A, then </a:t>
            </a:r>
          </a:p>
        </p:txBody>
      </p:sp>
      <p:graphicFrame>
        <p:nvGraphicFramePr>
          <p:cNvPr id="3" name="Object 2">
            <a:extLst>
              <a:ext uri="{FF2B5EF4-FFF2-40B4-BE49-F238E27FC236}">
                <a16:creationId xmlns:a16="http://schemas.microsoft.com/office/drawing/2014/main" id="{DC891557-5EBD-4FF1-BAD9-25B131B22C71}"/>
              </a:ext>
            </a:extLst>
          </p:cNvPr>
          <p:cNvGraphicFramePr>
            <a:graphicFrameLocks noChangeAspect="1"/>
          </p:cNvGraphicFramePr>
          <p:nvPr>
            <p:extLst>
              <p:ext uri="{D42A27DB-BD31-4B8C-83A1-F6EECF244321}">
                <p14:modId xmlns:p14="http://schemas.microsoft.com/office/powerpoint/2010/main" val="3476844988"/>
              </p:ext>
            </p:extLst>
          </p:nvPr>
        </p:nvGraphicFramePr>
        <p:xfrm>
          <a:off x="3764538" y="1977275"/>
          <a:ext cx="1651000" cy="342900"/>
        </p:xfrm>
        <a:graphic>
          <a:graphicData uri="http://schemas.openxmlformats.org/presentationml/2006/ole">
            <mc:AlternateContent xmlns:mc="http://schemas.openxmlformats.org/markup-compatibility/2006">
              <mc:Choice xmlns:v="urn:schemas-microsoft-com:vml" Requires="v">
                <p:oleObj spid="_x0000_s8688" name="Equation" r:id="rId6" imgW="1650960" imgH="342720" progId="Equation.DSMT4">
                  <p:embed/>
                </p:oleObj>
              </mc:Choice>
              <mc:Fallback>
                <p:oleObj name="Equation" r:id="rId6" imgW="1650960" imgH="342720" progId="Equation.DSMT4">
                  <p:embed/>
                  <p:pic>
                    <p:nvPicPr>
                      <p:cNvPr id="0" name=""/>
                      <p:cNvPicPr/>
                      <p:nvPr/>
                    </p:nvPicPr>
                    <p:blipFill>
                      <a:blip r:embed="rId7"/>
                      <a:stretch>
                        <a:fillRect/>
                      </a:stretch>
                    </p:blipFill>
                    <p:spPr>
                      <a:xfrm>
                        <a:off x="3764538" y="1977275"/>
                        <a:ext cx="1651000" cy="342900"/>
                      </a:xfrm>
                      <a:prstGeom prst="rect">
                        <a:avLst/>
                      </a:prstGeom>
                    </p:spPr>
                  </p:pic>
                </p:oleObj>
              </mc:Fallback>
            </mc:AlternateContent>
          </a:graphicData>
        </a:graphic>
      </p:graphicFrame>
      <p:sp>
        <p:nvSpPr>
          <p:cNvPr id="6" name="Text Placeholder 17">
            <a:extLst>
              <a:ext uri="{FF2B5EF4-FFF2-40B4-BE49-F238E27FC236}">
                <a16:creationId xmlns:a16="http://schemas.microsoft.com/office/drawing/2014/main" id="{B72DAC52-530A-4EE0-A863-92C31FE3DC13}"/>
              </a:ext>
            </a:extLst>
          </p:cNvPr>
          <p:cNvSpPr>
            <a:spLocks noGrp="1"/>
          </p:cNvSpPr>
          <p:nvPr>
            <p:ph type="body" sz="quarter" idx="19"/>
          </p:nvPr>
        </p:nvSpPr>
        <p:spPr>
          <a:xfrm>
            <a:off x="5374251" y="1898779"/>
            <a:ext cx="1828800" cy="609600"/>
          </a:xfrm>
        </p:spPr>
        <p:txBody>
          <a:bodyPr/>
          <a:lstStyle/>
          <a:p>
            <a:pPr marL="0" lvl="0" indent="0">
              <a:buNone/>
            </a:pPr>
            <a:r>
              <a:rPr lang="en-US" altLang="en-US" sz="2400" b="1" kern="1200" dirty="0">
                <a:solidFill>
                  <a:prstClr val="black"/>
                </a:solidFill>
                <a:latin typeface="Arial" charset="0"/>
                <a:ea typeface="MS PGothic" charset="-128"/>
                <a:cs typeface="+mn-cs"/>
              </a:rPr>
              <a:t>begins.</a:t>
            </a:r>
            <a:endParaRPr lang="en-GB" dirty="0"/>
          </a:p>
        </p:txBody>
      </p:sp>
      <p:sp>
        <p:nvSpPr>
          <p:cNvPr id="7" name="Text Placeholder 19">
            <a:extLst>
              <a:ext uri="{FF2B5EF4-FFF2-40B4-BE49-F238E27FC236}">
                <a16:creationId xmlns:a16="http://schemas.microsoft.com/office/drawing/2014/main" id="{E8060270-9B82-4A5C-AFC1-5C94414EB736}"/>
              </a:ext>
            </a:extLst>
          </p:cNvPr>
          <p:cNvSpPr>
            <a:spLocks noGrp="1"/>
          </p:cNvSpPr>
          <p:nvPr>
            <p:ph type="body" sz="quarter" idx="20"/>
          </p:nvPr>
        </p:nvSpPr>
        <p:spPr>
          <a:xfrm>
            <a:off x="1005772" y="2552437"/>
            <a:ext cx="7848600" cy="1066800"/>
          </a:xfrm>
        </p:spPr>
        <p:txBody>
          <a:bodyPr/>
          <a:lstStyle/>
          <a:p>
            <a:pPr marL="0" lvl="0" indent="0" defTabSz="457200" eaLnBrk="1" hangingPunct="1">
              <a:spcBef>
                <a:spcPct val="0"/>
              </a:spcBef>
              <a:spcAft>
                <a:spcPts val="2300"/>
              </a:spcAft>
              <a:buClr>
                <a:prstClr val="black"/>
              </a:buClr>
              <a:buNone/>
            </a:pPr>
            <a:r>
              <a:rPr lang="en-US" altLang="en-US" sz="2400" b="1" dirty="0">
                <a:solidFill>
                  <a:prstClr val="black"/>
                </a:solidFill>
              </a:rPr>
              <a:t>This requires energy, provided by the conversion of </a:t>
            </a:r>
            <a:r>
              <a:rPr lang="en-US" altLang="en-US" sz="2400" b="1" dirty="0">
                <a:solidFill>
                  <a:srgbClr val="3366FF"/>
                </a:solidFill>
              </a:rPr>
              <a:t>ATP</a:t>
            </a:r>
            <a:r>
              <a:rPr lang="en-US" altLang="en-US" sz="2400" b="1" dirty="0">
                <a:solidFill>
                  <a:srgbClr val="3333FF"/>
                </a:solidFill>
              </a:rPr>
              <a:t> </a:t>
            </a:r>
            <a:r>
              <a:rPr lang="en-US" altLang="en-US" sz="2400" b="1" dirty="0">
                <a:solidFill>
                  <a:prstClr val="black"/>
                </a:solidFill>
              </a:rPr>
              <a:t>to </a:t>
            </a:r>
            <a:r>
              <a:rPr lang="en-US" altLang="en-US" sz="2400" b="1" dirty="0">
                <a:solidFill>
                  <a:srgbClr val="3366FF"/>
                </a:solidFill>
              </a:rPr>
              <a:t>AMP</a:t>
            </a:r>
            <a:r>
              <a:rPr lang="en-US" altLang="en-US" sz="2400" b="1" dirty="0">
                <a:solidFill>
                  <a:prstClr val="black"/>
                </a:solidFill>
              </a:rPr>
              <a:t>.</a:t>
            </a:r>
            <a:endParaRPr lang="en-US" altLang="en-US" sz="2400" b="1" kern="1200" dirty="0">
              <a:solidFill>
                <a:prstClr val="black"/>
              </a:solidFill>
              <a:latin typeface="Arial" charset="0"/>
              <a:ea typeface="MS PGothic" charset="-128"/>
              <a:cs typeface="+mn-cs"/>
            </a:endParaRPr>
          </a:p>
        </p:txBody>
      </p:sp>
      <p:pic>
        <p:nvPicPr>
          <p:cNvPr id="105477" name="Picture 9" descr="Stearic acid oxidation begins with conversion of the acid to a thioester with coenzyme A. This process requires energy, which comes from the hydrolysis of two PO bonds in ATP to form AMP, adenosine monophosphat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 y="3429000"/>
            <a:ext cx="7888288" cy="262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 y="394648"/>
            <a:ext cx="9052561" cy="440677"/>
          </a:xfrm>
        </p:spPr>
        <p:txBody>
          <a:bodyPr/>
          <a:lstStyle/>
          <a:p>
            <a:r>
              <a:rPr lang="en-US" altLang="en-US" sz="3200" b="1" dirty="0">
                <a:solidFill>
                  <a:srgbClr val="000000"/>
                </a:solidFill>
                <a:ea typeface="MS PGothic" charset="-128"/>
                <a:cs typeface="ＭＳ Ｐゴシック" charset="-128"/>
              </a:rPr>
              <a:t>24.7	The Catabolism of </a:t>
            </a:r>
            <a:r>
              <a:rPr lang="en-US" altLang="en-US" sz="3200" b="1" dirty="0" err="1">
                <a:solidFill>
                  <a:srgbClr val="000000"/>
                </a:solidFill>
                <a:ea typeface="MS PGothic" charset="-128"/>
                <a:cs typeface="ＭＳ Ｐゴシック" charset="-128"/>
              </a:rPr>
              <a:t>Triacylglycerols</a:t>
            </a:r>
            <a:r>
              <a:rPr lang="en-US" altLang="en-US" sz="3200" b="1" dirty="0">
                <a:solidFill>
                  <a:srgbClr val="000000"/>
                </a:solidFill>
                <a:ea typeface="MS PGothic" charset="-128"/>
                <a:cs typeface="ＭＳ Ｐゴシック" charset="-128"/>
              </a:rPr>
              <a:t> (6)</a:t>
            </a:r>
            <a:endParaRPr lang="en-US" dirty="0"/>
          </a:p>
        </p:txBody>
      </p:sp>
      <p:sp>
        <p:nvSpPr>
          <p:cNvPr id="2" name="Content Placeholder 1"/>
          <p:cNvSpPr>
            <a:spLocks noGrp="1"/>
          </p:cNvSpPr>
          <p:nvPr>
            <p:ph idx="1"/>
          </p:nvPr>
        </p:nvSpPr>
        <p:spPr>
          <a:xfrm>
            <a:off x="1087169" y="824552"/>
            <a:ext cx="7017327" cy="555996"/>
          </a:xfrm>
        </p:spPr>
        <p:txBody>
          <a:bodyPr/>
          <a:lstStyle/>
          <a:p>
            <a:pPr marL="463550" lvl="0" indent="-463550">
              <a:buFont typeface="+mj-lt"/>
              <a:buAutoNum type="alphaUcPeriod" startAt="2"/>
            </a:pPr>
            <a:r>
              <a:rPr lang="en-US" altLang="en-US" sz="2800" b="1" dirty="0">
                <a:solidFill>
                  <a:srgbClr val="000000"/>
                </a:solidFill>
                <a:ea typeface="MS PGothic" charset="-128"/>
                <a:cs typeface="ＭＳ Ｐゴシック" charset="-128"/>
              </a:rPr>
              <a:t>Fatty Acid Catabolism by </a:t>
            </a:r>
            <a:endParaRPr lang="en-US" dirty="0">
              <a:solidFill>
                <a:prstClr val="black"/>
              </a:solidFill>
            </a:endParaRPr>
          </a:p>
        </p:txBody>
      </p:sp>
      <p:graphicFrame>
        <p:nvGraphicFramePr>
          <p:cNvPr id="5" name="Object 4">
            <a:extLst>
              <a:ext uri="{FF2B5EF4-FFF2-40B4-BE49-F238E27FC236}">
                <a16:creationId xmlns:a16="http://schemas.microsoft.com/office/drawing/2014/main" id="{CE24D19A-BB9A-476B-AAE4-CE08D5FB0947}"/>
              </a:ext>
            </a:extLst>
          </p:cNvPr>
          <p:cNvGraphicFramePr>
            <a:graphicFrameLocks noChangeAspect="1"/>
          </p:cNvGraphicFramePr>
          <p:nvPr>
            <p:extLst>
              <p:ext uri="{D42A27DB-BD31-4B8C-83A1-F6EECF244321}">
                <p14:modId xmlns:p14="http://schemas.microsoft.com/office/powerpoint/2010/main" val="4080650839"/>
              </p:ext>
            </p:extLst>
          </p:nvPr>
        </p:nvGraphicFramePr>
        <p:xfrm>
          <a:off x="5911850" y="933450"/>
          <a:ext cx="1981200" cy="393700"/>
        </p:xfrm>
        <a:graphic>
          <a:graphicData uri="http://schemas.openxmlformats.org/presentationml/2006/ole">
            <mc:AlternateContent xmlns:mc="http://schemas.openxmlformats.org/markup-compatibility/2006">
              <mc:Choice xmlns:v="urn:schemas-microsoft-com:vml" Requires="v">
                <p:oleObj spid="_x0000_s9941" name="Equation" r:id="rId4" imgW="1981080" imgH="393480" progId="Equation.DSMT4">
                  <p:embed/>
                </p:oleObj>
              </mc:Choice>
              <mc:Fallback>
                <p:oleObj name="Equation" r:id="rId4" imgW="1981080" imgH="393480" progId="Equation.DSMT4">
                  <p:embed/>
                  <p:pic>
                    <p:nvPicPr>
                      <p:cNvPr id="0" name=""/>
                      <p:cNvPicPr/>
                      <p:nvPr/>
                    </p:nvPicPr>
                    <p:blipFill>
                      <a:blip r:embed="rId5"/>
                      <a:stretch>
                        <a:fillRect/>
                      </a:stretch>
                    </p:blipFill>
                    <p:spPr>
                      <a:xfrm>
                        <a:off x="5911850" y="933450"/>
                        <a:ext cx="1981200" cy="393700"/>
                      </a:xfrm>
                      <a:prstGeom prst="rect">
                        <a:avLst/>
                      </a:prstGeom>
                    </p:spPr>
                  </p:pic>
                </p:oleObj>
              </mc:Fallback>
            </mc:AlternateContent>
          </a:graphicData>
        </a:graphic>
      </p:graphicFrame>
      <p:sp>
        <p:nvSpPr>
          <p:cNvPr id="3" name="Content Placeholder 2"/>
          <p:cNvSpPr>
            <a:spLocks noGrp="1"/>
          </p:cNvSpPr>
          <p:nvPr>
            <p:ph sz="quarter" idx="13"/>
          </p:nvPr>
        </p:nvSpPr>
        <p:spPr>
          <a:xfrm>
            <a:off x="996288" y="1505789"/>
            <a:ext cx="7002740" cy="779501"/>
          </a:xfrm>
        </p:spPr>
        <p:txBody>
          <a:bodyPr/>
          <a:lstStyle/>
          <a:p>
            <a:pPr marL="0" lvl="0" indent="0" defTabSz="457200" eaLnBrk="1" hangingPunct="1">
              <a:spcBef>
                <a:spcPct val="0"/>
              </a:spcBef>
              <a:buNone/>
            </a:pPr>
            <a:r>
              <a:rPr lang="en-US" altLang="en-US" sz="2400" b="1" kern="1200" dirty="0">
                <a:solidFill>
                  <a:prstClr val="black"/>
                </a:solidFill>
                <a:latin typeface="Arial" panose="020B0604020202020204" pitchFamily="34" charset="0"/>
                <a:ea typeface="MS PGothic" charset="-128"/>
                <a:cs typeface="Arial" panose="020B0604020202020204" pitchFamily="34" charset="0"/>
              </a:rPr>
              <a:t>In </a:t>
            </a:r>
            <a:r>
              <a:rPr lang="en-US" altLang="en-US" sz="2400" b="1" kern="1200" dirty="0">
                <a:solidFill>
                  <a:srgbClr val="007802"/>
                </a:solidFill>
                <a:latin typeface="Arial" panose="020B0604020202020204" pitchFamily="34" charset="0"/>
                <a:ea typeface="MS PGothic" charset="-128"/>
                <a:cs typeface="Arial" panose="020B0604020202020204" pitchFamily="34" charset="0"/>
              </a:rPr>
              <a:t>step [1]</a:t>
            </a:r>
            <a:r>
              <a:rPr lang="en-US" altLang="en-US" sz="2400" b="1" kern="1200" dirty="0">
                <a:solidFill>
                  <a:prstClr val="black"/>
                </a:solidFill>
                <a:latin typeface="Arial" panose="020B0604020202020204" pitchFamily="34" charset="0"/>
                <a:ea typeface="MS PGothic" charset="-128"/>
                <a:cs typeface="Arial" panose="020B0604020202020204" pitchFamily="34" charset="0"/>
              </a:rPr>
              <a:t>, FAD removes 2 H’</a:t>
            </a:r>
            <a:r>
              <a:rPr lang="en-US" altLang="ja-JP" sz="2400" b="1" kern="1200" dirty="0">
                <a:solidFill>
                  <a:prstClr val="black"/>
                </a:solidFill>
                <a:latin typeface="Arial" panose="020B0604020202020204" pitchFamily="34" charset="0"/>
                <a:ea typeface="MS PGothic" charset="-128"/>
                <a:cs typeface="Arial" panose="020B0604020202020204" pitchFamily="34" charset="0"/>
              </a:rPr>
              <a:t>s to form </a:t>
            </a:r>
            <a:r>
              <a:rPr lang="en-US" altLang="ja-JP" sz="2400" b="1" i="0" kern="1200" dirty="0">
                <a:solidFill>
                  <a:prstClr val="black"/>
                </a:solidFill>
                <a:latin typeface="Arial" panose="020B0604020202020204" pitchFamily="34" charset="0"/>
                <a:cs typeface="Arial" panose="020B0604020202020204" pitchFamily="34" charset="0"/>
              </a:rPr>
              <a:t>FADH</a:t>
            </a:r>
            <a:r>
              <a:rPr lang="en-US" altLang="ja-JP" sz="2400" b="1" i="0" kern="1200" baseline="-25000" dirty="0">
                <a:solidFill>
                  <a:prstClr val="black"/>
                </a:solidFill>
                <a:latin typeface="Arial" panose="020B0604020202020204" pitchFamily="34" charset="0"/>
                <a:cs typeface="Arial" panose="020B0604020202020204" pitchFamily="34" charset="0"/>
              </a:rPr>
              <a:t>2</a:t>
            </a:r>
            <a:r>
              <a:rPr lang="en-US" altLang="ja-JP" sz="2400" b="1" kern="1200" dirty="0">
                <a:solidFill>
                  <a:prstClr val="black"/>
                </a:solidFill>
                <a:latin typeface="Arial" panose="020B0604020202020204" pitchFamily="34" charset="0"/>
                <a:ea typeface="MS PGothic" charset="-128"/>
                <a:cs typeface="Arial" panose="020B0604020202020204" pitchFamily="34" charset="0"/>
              </a:rPr>
              <a:t>, </a:t>
            </a:r>
            <a:r>
              <a:rPr lang="en-US" altLang="en-US" sz="2400" b="1" kern="1200" dirty="0">
                <a:solidFill>
                  <a:prstClr val="black"/>
                </a:solidFill>
                <a:latin typeface="Arial" panose="020B0604020202020204" pitchFamily="34" charset="0"/>
                <a:ea typeface="MS PGothic" charset="-128"/>
                <a:cs typeface="Arial" panose="020B0604020202020204" pitchFamily="34" charset="0"/>
              </a:rPr>
              <a:t>and a </a:t>
            </a:r>
            <a:r>
              <a:rPr lang="en-US" altLang="en-US" sz="2400" b="1" kern="1200" dirty="0">
                <a:solidFill>
                  <a:srgbClr val="3366FF"/>
                </a:solidFill>
                <a:latin typeface="Arial" panose="020B0604020202020204" pitchFamily="34" charset="0"/>
                <a:ea typeface="MS PGothic" charset="-128"/>
                <a:cs typeface="Arial" panose="020B0604020202020204" pitchFamily="34" charset="0"/>
              </a:rPr>
              <a:t>double bond </a:t>
            </a:r>
            <a:r>
              <a:rPr lang="en-US" altLang="en-US" sz="2400" b="1" kern="1200" dirty="0">
                <a:solidFill>
                  <a:prstClr val="black"/>
                </a:solidFill>
                <a:latin typeface="Arial" panose="020B0604020202020204" pitchFamily="34" charset="0"/>
                <a:ea typeface="MS PGothic" charset="-128"/>
                <a:cs typeface="Arial" panose="020B0604020202020204" pitchFamily="34" charset="0"/>
              </a:rPr>
              <a:t>forms between the </a:t>
            </a:r>
          </a:p>
        </p:txBody>
      </p:sp>
      <p:graphicFrame>
        <p:nvGraphicFramePr>
          <p:cNvPr id="6" name="Object 5">
            <a:extLst>
              <a:ext uri="{FF2B5EF4-FFF2-40B4-BE49-F238E27FC236}">
                <a16:creationId xmlns:a16="http://schemas.microsoft.com/office/drawing/2014/main" id="{137484EA-9D99-4EA9-9F73-A8996C5E0A89}"/>
              </a:ext>
            </a:extLst>
          </p:cNvPr>
          <p:cNvGraphicFramePr>
            <a:graphicFrameLocks noChangeAspect="1"/>
          </p:cNvGraphicFramePr>
          <p:nvPr>
            <p:extLst>
              <p:ext uri="{D42A27DB-BD31-4B8C-83A1-F6EECF244321}">
                <p14:modId xmlns:p14="http://schemas.microsoft.com/office/powerpoint/2010/main" val="1662578875"/>
              </p:ext>
            </p:extLst>
          </p:nvPr>
        </p:nvGraphicFramePr>
        <p:xfrm>
          <a:off x="6656497" y="2015415"/>
          <a:ext cx="228600" cy="241300"/>
        </p:xfrm>
        <a:graphic>
          <a:graphicData uri="http://schemas.openxmlformats.org/presentationml/2006/ole">
            <mc:AlternateContent xmlns:mc="http://schemas.openxmlformats.org/markup-compatibility/2006">
              <mc:Choice xmlns:v="urn:schemas-microsoft-com:vml" Requires="v">
                <p:oleObj spid="_x0000_s9942" name="Equation" r:id="rId6" imgW="228600" imgH="241200" progId="Equation.DSMT4">
                  <p:embed/>
                </p:oleObj>
              </mc:Choice>
              <mc:Fallback>
                <p:oleObj name="Equation" r:id="rId6" imgW="228600" imgH="241200" progId="Equation.DSMT4">
                  <p:embed/>
                  <p:pic>
                    <p:nvPicPr>
                      <p:cNvPr id="0" name=""/>
                      <p:cNvPicPr/>
                      <p:nvPr/>
                    </p:nvPicPr>
                    <p:blipFill>
                      <a:blip r:embed="rId7"/>
                      <a:stretch>
                        <a:fillRect/>
                      </a:stretch>
                    </p:blipFill>
                    <p:spPr>
                      <a:xfrm>
                        <a:off x="6656497" y="2015415"/>
                        <a:ext cx="228600" cy="241300"/>
                      </a:xfrm>
                      <a:prstGeom prst="rect">
                        <a:avLst/>
                      </a:prstGeom>
                    </p:spPr>
                  </p:pic>
                </p:oleObj>
              </mc:Fallback>
            </mc:AlternateContent>
          </a:graphicData>
        </a:graphic>
      </p:graphicFrame>
      <p:sp>
        <p:nvSpPr>
          <p:cNvPr id="7" name="Text Placeholder 9">
            <a:extLst>
              <a:ext uri="{FF2B5EF4-FFF2-40B4-BE49-F238E27FC236}">
                <a16:creationId xmlns:a16="http://schemas.microsoft.com/office/drawing/2014/main" id="{46E8B7A5-0C26-44DE-A655-393A4B8BAB9F}"/>
              </a:ext>
            </a:extLst>
          </p:cNvPr>
          <p:cNvSpPr>
            <a:spLocks noGrp="1"/>
          </p:cNvSpPr>
          <p:nvPr>
            <p:ph type="body" sz="quarter" idx="15"/>
          </p:nvPr>
        </p:nvSpPr>
        <p:spPr>
          <a:xfrm>
            <a:off x="6846997" y="1887653"/>
            <a:ext cx="1201175" cy="440677"/>
          </a:xfrm>
        </p:spPr>
        <p:txBody>
          <a:bodyPr/>
          <a:lstStyle/>
          <a:p>
            <a:pPr marL="0" lvl="0" indent="0">
              <a:buNone/>
            </a:pPr>
            <a:r>
              <a:rPr lang="en-GB" sz="2400" b="1" dirty="0">
                <a:solidFill>
                  <a:srgbClr val="3366FF"/>
                </a:solidFill>
              </a:rPr>
              <a:t>and </a:t>
            </a:r>
          </a:p>
        </p:txBody>
      </p:sp>
      <p:graphicFrame>
        <p:nvGraphicFramePr>
          <p:cNvPr id="11" name="Object 10">
            <a:extLst>
              <a:ext uri="{FF2B5EF4-FFF2-40B4-BE49-F238E27FC236}">
                <a16:creationId xmlns:a16="http://schemas.microsoft.com/office/drawing/2014/main" id="{2A569F61-2BC7-480C-ADB1-AE5FCDD0D328}"/>
              </a:ext>
            </a:extLst>
          </p:cNvPr>
          <p:cNvGraphicFramePr>
            <a:graphicFrameLocks noChangeAspect="1"/>
          </p:cNvGraphicFramePr>
          <p:nvPr>
            <p:extLst>
              <p:ext uri="{D42A27DB-BD31-4B8C-83A1-F6EECF244321}">
                <p14:modId xmlns:p14="http://schemas.microsoft.com/office/powerpoint/2010/main" val="754792302"/>
              </p:ext>
            </p:extLst>
          </p:nvPr>
        </p:nvGraphicFramePr>
        <p:xfrm>
          <a:off x="7539897" y="1942284"/>
          <a:ext cx="215900" cy="393700"/>
        </p:xfrm>
        <a:graphic>
          <a:graphicData uri="http://schemas.openxmlformats.org/presentationml/2006/ole">
            <mc:AlternateContent xmlns:mc="http://schemas.openxmlformats.org/markup-compatibility/2006">
              <mc:Choice xmlns:v="urn:schemas-microsoft-com:vml" Requires="v">
                <p:oleObj spid="_x0000_s9943" name="Equation" r:id="rId8" imgW="215640" imgH="393480" progId="Equation.DSMT4">
                  <p:embed/>
                </p:oleObj>
              </mc:Choice>
              <mc:Fallback>
                <p:oleObj name="Equation" r:id="rId8" imgW="215640" imgH="393480" progId="Equation.DSMT4">
                  <p:embed/>
                  <p:pic>
                    <p:nvPicPr>
                      <p:cNvPr id="0" name=""/>
                      <p:cNvPicPr/>
                      <p:nvPr/>
                    </p:nvPicPr>
                    <p:blipFill>
                      <a:blip r:embed="rId9"/>
                      <a:stretch>
                        <a:fillRect/>
                      </a:stretch>
                    </p:blipFill>
                    <p:spPr>
                      <a:xfrm>
                        <a:off x="7539897" y="1942284"/>
                        <a:ext cx="215900" cy="393700"/>
                      </a:xfrm>
                      <a:prstGeom prst="rect">
                        <a:avLst/>
                      </a:prstGeom>
                    </p:spPr>
                  </p:pic>
                </p:oleObj>
              </mc:Fallback>
            </mc:AlternateContent>
          </a:graphicData>
        </a:graphic>
      </p:graphicFrame>
      <p:sp>
        <p:nvSpPr>
          <p:cNvPr id="8" name="Text Placeholder 11">
            <a:extLst>
              <a:ext uri="{FF2B5EF4-FFF2-40B4-BE49-F238E27FC236}">
                <a16:creationId xmlns:a16="http://schemas.microsoft.com/office/drawing/2014/main" id="{86A18538-284D-4758-8E07-6BFC1A7DF557}"/>
              </a:ext>
            </a:extLst>
          </p:cNvPr>
          <p:cNvSpPr>
            <a:spLocks noGrp="1"/>
          </p:cNvSpPr>
          <p:nvPr>
            <p:ph type="body" sz="quarter" idx="16"/>
          </p:nvPr>
        </p:nvSpPr>
        <p:spPr>
          <a:xfrm>
            <a:off x="996288" y="2243463"/>
            <a:ext cx="1567899" cy="385156"/>
          </a:xfrm>
        </p:spPr>
        <p:txBody>
          <a:bodyPr/>
          <a:lstStyle/>
          <a:p>
            <a:pPr marL="0" lvl="0" indent="0">
              <a:buNone/>
            </a:pPr>
            <a:r>
              <a:rPr lang="en-US" altLang="en-US" sz="2400" b="1" kern="1200" dirty="0">
                <a:solidFill>
                  <a:prstClr val="black"/>
                </a:solidFill>
                <a:latin typeface="Arial" charset="0"/>
                <a:ea typeface="MS PGothic" charset="-128"/>
                <a:cs typeface="+mn-cs"/>
              </a:rPr>
              <a:t>carbons.</a:t>
            </a:r>
            <a:endParaRPr lang="en-GB" dirty="0"/>
          </a:p>
        </p:txBody>
      </p:sp>
      <p:pic>
        <p:nvPicPr>
          <p:cNvPr id="107524" name="Picture 7" descr="In the first step of beta oxidation, the double bond is formed between alpha and beta carbon of C18 acyl CoA with simultaneous conversion of FAD into FADH2. "/>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62000" y="2830513"/>
            <a:ext cx="73152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 y="345744"/>
            <a:ext cx="9052561" cy="533219"/>
          </a:xfrm>
        </p:spPr>
        <p:txBody>
          <a:bodyPr/>
          <a:lstStyle/>
          <a:p>
            <a:r>
              <a:rPr lang="en-US" altLang="en-US" sz="3200" b="1" dirty="0">
                <a:solidFill>
                  <a:srgbClr val="000000"/>
                </a:solidFill>
                <a:ea typeface="MS PGothic" charset="-128"/>
                <a:cs typeface="ＭＳ Ｐゴシック" charset="-128"/>
              </a:rPr>
              <a:t>24.7	The Catabolism of Triacylglycerols (7)</a:t>
            </a:r>
            <a:endParaRPr lang="en-US" dirty="0"/>
          </a:p>
        </p:txBody>
      </p:sp>
      <p:sp>
        <p:nvSpPr>
          <p:cNvPr id="2" name="Content Placeholder 1"/>
          <p:cNvSpPr>
            <a:spLocks noGrp="1"/>
          </p:cNvSpPr>
          <p:nvPr>
            <p:ph idx="1"/>
          </p:nvPr>
        </p:nvSpPr>
        <p:spPr>
          <a:xfrm>
            <a:off x="1093890" y="824552"/>
            <a:ext cx="4922942" cy="505451"/>
          </a:xfrm>
        </p:spPr>
        <p:txBody>
          <a:bodyPr/>
          <a:lstStyle/>
          <a:p>
            <a:pPr marL="463550" indent="-463550">
              <a:buFont typeface="+mj-lt"/>
              <a:buAutoNum type="alphaUcPeriod" startAt="2"/>
            </a:pPr>
            <a:r>
              <a:rPr lang="en-US" altLang="en-US" sz="2800" b="1" dirty="0">
                <a:solidFill>
                  <a:srgbClr val="000000"/>
                </a:solidFill>
                <a:ea typeface="MS PGothic" charset="-128"/>
                <a:cs typeface="ＭＳ Ｐゴシック" charset="-128"/>
              </a:rPr>
              <a:t>Fatty Acid Catabolism by </a:t>
            </a:r>
            <a:endParaRPr lang="en-US" dirty="0"/>
          </a:p>
        </p:txBody>
      </p:sp>
      <p:graphicFrame>
        <p:nvGraphicFramePr>
          <p:cNvPr id="4" name="Object 3">
            <a:extLst>
              <a:ext uri="{FF2B5EF4-FFF2-40B4-BE49-F238E27FC236}">
                <a16:creationId xmlns:a16="http://schemas.microsoft.com/office/drawing/2014/main" id="{909AF31B-1974-4125-A035-801C021418F4}"/>
              </a:ext>
            </a:extLst>
          </p:cNvPr>
          <p:cNvGraphicFramePr>
            <a:graphicFrameLocks noChangeAspect="1"/>
          </p:cNvGraphicFramePr>
          <p:nvPr>
            <p:extLst>
              <p:ext uri="{D42A27DB-BD31-4B8C-83A1-F6EECF244321}">
                <p14:modId xmlns:p14="http://schemas.microsoft.com/office/powerpoint/2010/main" val="967728951"/>
              </p:ext>
            </p:extLst>
          </p:nvPr>
        </p:nvGraphicFramePr>
        <p:xfrm>
          <a:off x="5953125" y="922338"/>
          <a:ext cx="1981200" cy="393700"/>
        </p:xfrm>
        <a:graphic>
          <a:graphicData uri="http://schemas.openxmlformats.org/presentationml/2006/ole">
            <mc:AlternateContent xmlns:mc="http://schemas.openxmlformats.org/markup-compatibility/2006">
              <mc:Choice xmlns:v="urn:schemas-microsoft-com:vml" Requires="v">
                <p:oleObj spid="_x0000_s10711" name="Equation" r:id="rId4" imgW="1981080" imgH="393480" progId="Equation.DSMT4">
                  <p:embed/>
                </p:oleObj>
              </mc:Choice>
              <mc:Fallback>
                <p:oleObj name="Equation" r:id="rId4" imgW="1981080" imgH="393480" progId="Equation.DSMT4">
                  <p:embed/>
                  <p:pic>
                    <p:nvPicPr>
                      <p:cNvPr id="0" name=""/>
                      <p:cNvPicPr/>
                      <p:nvPr/>
                    </p:nvPicPr>
                    <p:blipFill>
                      <a:blip r:embed="rId5"/>
                      <a:stretch>
                        <a:fillRect/>
                      </a:stretch>
                    </p:blipFill>
                    <p:spPr>
                      <a:xfrm>
                        <a:off x="5953125" y="922338"/>
                        <a:ext cx="1981200" cy="393700"/>
                      </a:xfrm>
                      <a:prstGeom prst="rect">
                        <a:avLst/>
                      </a:prstGeom>
                    </p:spPr>
                  </p:pic>
                </p:oleObj>
              </mc:Fallback>
            </mc:AlternateContent>
          </a:graphicData>
        </a:graphic>
      </p:graphicFrame>
      <p:sp>
        <p:nvSpPr>
          <p:cNvPr id="3" name="Content Placeholder 2"/>
          <p:cNvSpPr>
            <a:spLocks noGrp="1"/>
          </p:cNvSpPr>
          <p:nvPr>
            <p:ph sz="quarter" idx="13"/>
          </p:nvPr>
        </p:nvSpPr>
        <p:spPr>
          <a:xfrm>
            <a:off x="994326" y="1511476"/>
            <a:ext cx="7921074" cy="821156"/>
          </a:xfrm>
        </p:spPr>
        <p:txBody>
          <a:bodyPr/>
          <a:lstStyle/>
          <a:p>
            <a:pPr marL="0" lvl="0" indent="0" defTabSz="457200" eaLnBrk="1" hangingPunct="1">
              <a:spcBef>
                <a:spcPct val="0"/>
              </a:spcBef>
              <a:buNone/>
            </a:pPr>
            <a:r>
              <a:rPr lang="en-US" altLang="en-US" sz="2400" b="1" kern="1200" dirty="0">
                <a:solidFill>
                  <a:prstClr val="black"/>
                </a:solidFill>
                <a:latin typeface="Arial" charset="0"/>
                <a:ea typeface="MS PGothic" charset="-128"/>
                <a:cs typeface="+mn-cs"/>
              </a:rPr>
              <a:t>In </a:t>
            </a:r>
            <a:r>
              <a:rPr lang="en-US" altLang="en-US" sz="2400" b="1" kern="1200" dirty="0">
                <a:solidFill>
                  <a:srgbClr val="007802"/>
                </a:solidFill>
                <a:latin typeface="Arial" charset="0"/>
                <a:ea typeface="MS PGothic" charset="-128"/>
                <a:cs typeface="+mn-cs"/>
              </a:rPr>
              <a:t>step [2]</a:t>
            </a:r>
            <a:r>
              <a:rPr lang="en-US" altLang="en-US" sz="2400" b="1" kern="1200" dirty="0">
                <a:solidFill>
                  <a:prstClr val="black"/>
                </a:solidFill>
                <a:latin typeface="Arial" charset="0"/>
                <a:ea typeface="MS PGothic" charset="-128"/>
                <a:cs typeface="+mn-cs"/>
              </a:rPr>
              <a:t>, </a:t>
            </a:r>
            <a:r>
              <a:rPr lang="en-US" altLang="en-US" sz="2400" b="1" kern="1200" dirty="0">
                <a:solidFill>
                  <a:srgbClr val="3366FF"/>
                </a:solidFill>
                <a:latin typeface="Arial" charset="0"/>
                <a:ea typeface="MS PGothic" charset="-128"/>
                <a:cs typeface="+mn-cs"/>
              </a:rPr>
              <a:t>water</a:t>
            </a:r>
            <a:r>
              <a:rPr lang="en-US" altLang="en-US" sz="2400" b="1" kern="1200" dirty="0">
                <a:solidFill>
                  <a:srgbClr val="3333FF"/>
                </a:solidFill>
                <a:latin typeface="Arial" charset="0"/>
                <a:ea typeface="MS PGothic" charset="-128"/>
                <a:cs typeface="+mn-cs"/>
              </a:rPr>
              <a:t> </a:t>
            </a:r>
            <a:r>
              <a:rPr lang="en-US" altLang="en-US" sz="2400" b="1" kern="1200" dirty="0">
                <a:solidFill>
                  <a:prstClr val="black"/>
                </a:solidFill>
                <a:latin typeface="Arial" charset="0"/>
                <a:ea typeface="MS PGothic" charset="-128"/>
                <a:cs typeface="+mn-cs"/>
              </a:rPr>
              <a:t>is added to the double bond; this always makes a </a:t>
            </a:r>
          </a:p>
        </p:txBody>
      </p:sp>
      <p:graphicFrame>
        <p:nvGraphicFramePr>
          <p:cNvPr id="5" name="Object 4">
            <a:extLst>
              <a:ext uri="{FF2B5EF4-FFF2-40B4-BE49-F238E27FC236}">
                <a16:creationId xmlns:a16="http://schemas.microsoft.com/office/drawing/2014/main" id="{87E1D811-545A-4E31-886A-4B16AD0FEEBA}"/>
              </a:ext>
            </a:extLst>
          </p:cNvPr>
          <p:cNvGraphicFramePr>
            <a:graphicFrameLocks noChangeAspect="1"/>
          </p:cNvGraphicFramePr>
          <p:nvPr>
            <p:extLst>
              <p:ext uri="{D42A27DB-BD31-4B8C-83A1-F6EECF244321}">
                <p14:modId xmlns:p14="http://schemas.microsoft.com/office/powerpoint/2010/main" val="1158360117"/>
              </p:ext>
            </p:extLst>
          </p:nvPr>
        </p:nvGraphicFramePr>
        <p:xfrm>
          <a:off x="3443448" y="1968979"/>
          <a:ext cx="1425080" cy="349792"/>
        </p:xfrm>
        <a:graphic>
          <a:graphicData uri="http://schemas.openxmlformats.org/presentationml/2006/ole">
            <mc:AlternateContent xmlns:mc="http://schemas.openxmlformats.org/markup-compatibility/2006">
              <mc:Choice xmlns:v="urn:schemas-microsoft-com:vml" Requires="v">
                <p:oleObj spid="_x0000_s10712" name="Equation" r:id="rId6" imgW="1396800" imgH="342720" progId="Equation.DSMT4">
                  <p:embed/>
                </p:oleObj>
              </mc:Choice>
              <mc:Fallback>
                <p:oleObj name="Equation" r:id="rId6" imgW="1396800" imgH="342720" progId="Equation.DSMT4">
                  <p:embed/>
                  <p:pic>
                    <p:nvPicPr>
                      <p:cNvPr id="0" name=""/>
                      <p:cNvPicPr/>
                      <p:nvPr/>
                    </p:nvPicPr>
                    <p:blipFill>
                      <a:blip r:embed="rId7"/>
                      <a:stretch>
                        <a:fillRect/>
                      </a:stretch>
                    </p:blipFill>
                    <p:spPr>
                      <a:xfrm>
                        <a:off x="3443448" y="1968979"/>
                        <a:ext cx="1425080" cy="349792"/>
                      </a:xfrm>
                      <a:prstGeom prst="rect">
                        <a:avLst/>
                      </a:prstGeom>
                    </p:spPr>
                  </p:pic>
                </p:oleObj>
              </mc:Fallback>
            </mc:AlternateContent>
          </a:graphicData>
        </a:graphic>
      </p:graphicFrame>
      <p:pic>
        <p:nvPicPr>
          <p:cNvPr id="109572" name="Picture 7" descr="In the second step, water is added across the double bond in the presence of an enzyme enoyl CoA hydratase.  H is placed on the alpha and OH group is placed on the β carbon to the carbonyl group."/>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66800" y="2798763"/>
            <a:ext cx="6553200" cy="306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35977" y="377876"/>
            <a:ext cx="8686800" cy="457199"/>
          </a:xfrm>
        </p:spPr>
        <p:txBody>
          <a:bodyPr/>
          <a:lstStyle/>
          <a:p>
            <a:r>
              <a:rPr lang="en-US" altLang="en-US" sz="3200" b="1" dirty="0">
                <a:solidFill>
                  <a:srgbClr val="000000"/>
                </a:solidFill>
                <a:ea typeface="MS PGothic" charset="-128"/>
                <a:cs typeface="ＭＳ Ｐゴシック" charset="-128"/>
              </a:rPr>
              <a:t>24.7	The Catabolism of </a:t>
            </a:r>
            <a:r>
              <a:rPr lang="en-US" altLang="en-US" sz="3200" b="1" dirty="0" err="1">
                <a:solidFill>
                  <a:srgbClr val="000000"/>
                </a:solidFill>
                <a:ea typeface="MS PGothic" charset="-128"/>
                <a:cs typeface="ＭＳ Ｐゴシック" charset="-128"/>
              </a:rPr>
              <a:t>Triacylglycerols</a:t>
            </a:r>
            <a:r>
              <a:rPr lang="en-US" altLang="en-US" sz="3200" b="1" dirty="0">
                <a:solidFill>
                  <a:srgbClr val="000000"/>
                </a:solidFill>
                <a:ea typeface="MS PGothic" charset="-128"/>
                <a:cs typeface="ＭＳ Ｐゴシック" charset="-128"/>
              </a:rPr>
              <a:t> (8)</a:t>
            </a:r>
            <a:endParaRPr lang="en-US" dirty="0"/>
          </a:p>
        </p:txBody>
      </p:sp>
      <p:sp>
        <p:nvSpPr>
          <p:cNvPr id="2" name="Content Placeholder 1"/>
          <p:cNvSpPr>
            <a:spLocks noGrp="1"/>
          </p:cNvSpPr>
          <p:nvPr>
            <p:ph idx="1"/>
          </p:nvPr>
        </p:nvSpPr>
        <p:spPr>
          <a:xfrm>
            <a:off x="1104694" y="835078"/>
            <a:ext cx="5257800" cy="609600"/>
          </a:xfrm>
        </p:spPr>
        <p:txBody>
          <a:bodyPr/>
          <a:lstStyle/>
          <a:p>
            <a:pPr marL="463550" lvl="0" indent="-463550">
              <a:buFont typeface="+mj-lt"/>
              <a:buAutoNum type="alphaUcPeriod" startAt="2"/>
            </a:pPr>
            <a:r>
              <a:rPr lang="en-US" altLang="en-US" sz="2800" b="1" dirty="0">
                <a:solidFill>
                  <a:srgbClr val="000000"/>
                </a:solidFill>
                <a:ea typeface="MS PGothic" charset="-128"/>
                <a:cs typeface="ＭＳ Ｐゴシック" charset="-128"/>
              </a:rPr>
              <a:t>Fatty Acid Catabolism by </a:t>
            </a:r>
            <a:endParaRPr lang="en-US" dirty="0">
              <a:solidFill>
                <a:prstClr val="black"/>
              </a:solidFill>
            </a:endParaRPr>
          </a:p>
        </p:txBody>
      </p:sp>
      <p:graphicFrame>
        <p:nvGraphicFramePr>
          <p:cNvPr id="12" name="Object 11">
            <a:extLst>
              <a:ext uri="{FF2B5EF4-FFF2-40B4-BE49-F238E27FC236}">
                <a16:creationId xmlns:a16="http://schemas.microsoft.com/office/drawing/2014/main" id="{CBE5DA17-C7A0-44C8-9D04-D113F9BC6608}"/>
              </a:ext>
            </a:extLst>
          </p:cNvPr>
          <p:cNvGraphicFramePr>
            <a:graphicFrameLocks noChangeAspect="1"/>
          </p:cNvGraphicFramePr>
          <p:nvPr>
            <p:extLst>
              <p:ext uri="{D42A27DB-BD31-4B8C-83A1-F6EECF244321}">
                <p14:modId xmlns:p14="http://schemas.microsoft.com/office/powerpoint/2010/main" val="3638229145"/>
              </p:ext>
            </p:extLst>
          </p:nvPr>
        </p:nvGraphicFramePr>
        <p:xfrm>
          <a:off x="5981613" y="942975"/>
          <a:ext cx="1981200" cy="393700"/>
        </p:xfrm>
        <a:graphic>
          <a:graphicData uri="http://schemas.openxmlformats.org/presentationml/2006/ole">
            <mc:AlternateContent xmlns:mc="http://schemas.openxmlformats.org/markup-compatibility/2006">
              <mc:Choice xmlns:v="urn:schemas-microsoft-com:vml" Requires="v">
                <p:oleObj spid="_x0000_s12021" name="Equation" r:id="rId4" imgW="1981080" imgH="393480" progId="Equation.DSMT4">
                  <p:embed/>
                </p:oleObj>
              </mc:Choice>
              <mc:Fallback>
                <p:oleObj name="Equation" r:id="rId4" imgW="1981080" imgH="393480" progId="Equation.DSMT4">
                  <p:embed/>
                  <p:pic>
                    <p:nvPicPr>
                      <p:cNvPr id="0" name=""/>
                      <p:cNvPicPr/>
                      <p:nvPr/>
                    </p:nvPicPr>
                    <p:blipFill>
                      <a:blip r:embed="rId5"/>
                      <a:stretch>
                        <a:fillRect/>
                      </a:stretch>
                    </p:blipFill>
                    <p:spPr>
                      <a:xfrm>
                        <a:off x="5981613" y="942975"/>
                        <a:ext cx="1981200" cy="393700"/>
                      </a:xfrm>
                      <a:prstGeom prst="rect">
                        <a:avLst/>
                      </a:prstGeom>
                    </p:spPr>
                  </p:pic>
                </p:oleObj>
              </mc:Fallback>
            </mc:AlternateContent>
          </a:graphicData>
        </a:graphic>
      </p:graphicFrame>
      <p:sp>
        <p:nvSpPr>
          <p:cNvPr id="3" name="Content Placeholder 2"/>
          <p:cNvSpPr>
            <a:spLocks noGrp="1"/>
          </p:cNvSpPr>
          <p:nvPr>
            <p:ph sz="quarter" idx="13"/>
          </p:nvPr>
        </p:nvSpPr>
        <p:spPr>
          <a:xfrm>
            <a:off x="1005347" y="1499433"/>
            <a:ext cx="2438400" cy="457199"/>
          </a:xfrm>
        </p:spPr>
        <p:txBody>
          <a:bodyPr/>
          <a:lstStyle/>
          <a:p>
            <a:pPr marL="0" lvl="0" indent="0" defTabSz="457200" eaLnBrk="1" hangingPunct="1">
              <a:spcBef>
                <a:spcPct val="0"/>
              </a:spcBef>
              <a:buNone/>
            </a:pPr>
            <a:r>
              <a:rPr lang="en-US" altLang="en-US" sz="2400" b="1" kern="1200" dirty="0">
                <a:solidFill>
                  <a:prstClr val="black"/>
                </a:solidFill>
                <a:latin typeface="Arial" charset="0"/>
                <a:ea typeface="MS PGothic" charset="-128"/>
                <a:cs typeface="+mn-cs"/>
              </a:rPr>
              <a:t>In </a:t>
            </a:r>
            <a:r>
              <a:rPr lang="en-US" altLang="en-US" sz="2400" b="1" kern="1200" dirty="0">
                <a:solidFill>
                  <a:srgbClr val="007802"/>
                </a:solidFill>
                <a:latin typeface="Arial" charset="0"/>
                <a:ea typeface="MS PGothic" charset="-128"/>
                <a:cs typeface="+mn-cs"/>
              </a:rPr>
              <a:t>step [3]</a:t>
            </a:r>
            <a:r>
              <a:rPr lang="en-US" altLang="en-US" sz="2400" b="1" kern="1200" dirty="0">
                <a:solidFill>
                  <a:prstClr val="black"/>
                </a:solidFill>
                <a:latin typeface="Arial" charset="0"/>
                <a:ea typeface="MS PGothic" charset="-128"/>
                <a:cs typeface="+mn-cs"/>
              </a:rPr>
              <a:t>, the </a:t>
            </a:r>
          </a:p>
        </p:txBody>
      </p:sp>
      <p:graphicFrame>
        <p:nvGraphicFramePr>
          <p:cNvPr id="34" name="Object 33">
            <a:extLst>
              <a:ext uri="{FF2B5EF4-FFF2-40B4-BE49-F238E27FC236}">
                <a16:creationId xmlns:a16="http://schemas.microsoft.com/office/drawing/2014/main" id="{0C261F35-45A8-4986-9AA2-A2F37188BFA8}"/>
              </a:ext>
            </a:extLst>
          </p:cNvPr>
          <p:cNvGraphicFramePr>
            <a:graphicFrameLocks noChangeAspect="1"/>
          </p:cNvGraphicFramePr>
          <p:nvPr>
            <p:extLst>
              <p:ext uri="{D42A27DB-BD31-4B8C-83A1-F6EECF244321}">
                <p14:modId xmlns:p14="http://schemas.microsoft.com/office/powerpoint/2010/main" val="4223929270"/>
              </p:ext>
            </p:extLst>
          </p:nvPr>
        </p:nvGraphicFramePr>
        <p:xfrm>
          <a:off x="3243263" y="1595438"/>
          <a:ext cx="1346200" cy="342900"/>
        </p:xfrm>
        <a:graphic>
          <a:graphicData uri="http://schemas.openxmlformats.org/presentationml/2006/ole">
            <mc:AlternateContent xmlns:mc="http://schemas.openxmlformats.org/markup-compatibility/2006">
              <mc:Choice xmlns:v="urn:schemas-microsoft-com:vml" Requires="v">
                <p:oleObj spid="_x0000_s12022" name="Equation" r:id="rId6" imgW="1346040" imgH="342720" progId="Equation.DSMT4">
                  <p:embed/>
                </p:oleObj>
              </mc:Choice>
              <mc:Fallback>
                <p:oleObj name="Equation" r:id="rId6" imgW="1346040" imgH="342720" progId="Equation.DSMT4">
                  <p:embed/>
                  <p:pic>
                    <p:nvPicPr>
                      <p:cNvPr id="0" name=""/>
                      <p:cNvPicPr/>
                      <p:nvPr/>
                    </p:nvPicPr>
                    <p:blipFill>
                      <a:blip r:embed="rId7"/>
                      <a:stretch>
                        <a:fillRect/>
                      </a:stretch>
                    </p:blipFill>
                    <p:spPr>
                      <a:xfrm>
                        <a:off x="3243263" y="1595438"/>
                        <a:ext cx="1346200" cy="342900"/>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3B1073DB-30BA-48DF-8B4F-78E36E6B814F}"/>
              </a:ext>
            </a:extLst>
          </p:cNvPr>
          <p:cNvSpPr>
            <a:spLocks noGrp="1"/>
          </p:cNvSpPr>
          <p:nvPr>
            <p:ph sz="quarter" idx="14"/>
          </p:nvPr>
        </p:nvSpPr>
        <p:spPr>
          <a:xfrm>
            <a:off x="4586748" y="1502813"/>
            <a:ext cx="2580131" cy="457199"/>
          </a:xfrm>
        </p:spPr>
        <p:txBody>
          <a:bodyPr/>
          <a:lstStyle/>
          <a:p>
            <a:pPr marL="0" indent="0">
              <a:buNone/>
            </a:pPr>
            <a:r>
              <a:rPr lang="en-US" altLang="en-US" sz="2400" b="1" kern="1200" dirty="0">
                <a:solidFill>
                  <a:prstClr val="black"/>
                </a:solidFill>
                <a:latin typeface="Arial" charset="0"/>
                <a:ea typeface="MS PGothic" charset="-128"/>
                <a:cs typeface="+mn-cs"/>
              </a:rPr>
              <a:t>is </a:t>
            </a:r>
            <a:r>
              <a:rPr lang="en-US" altLang="en-US" sz="2400" b="1" kern="1200" dirty="0">
                <a:solidFill>
                  <a:srgbClr val="3366FF"/>
                </a:solidFill>
                <a:latin typeface="Arial" charset="0"/>
                <a:ea typeface="MS PGothic" charset="-128"/>
                <a:cs typeface="+mn-cs"/>
              </a:rPr>
              <a:t>oxidized</a:t>
            </a:r>
            <a:r>
              <a:rPr lang="en-US" altLang="en-US" sz="2400" b="1" kern="1200" dirty="0">
                <a:solidFill>
                  <a:srgbClr val="3333FF"/>
                </a:solidFill>
                <a:latin typeface="Arial" charset="0"/>
                <a:ea typeface="MS PGothic" charset="-128"/>
                <a:cs typeface="+mn-cs"/>
              </a:rPr>
              <a:t> </a:t>
            </a:r>
            <a:r>
              <a:rPr lang="en-US" altLang="en-US" sz="2400" b="1" kern="1200" dirty="0">
                <a:solidFill>
                  <a:prstClr val="black"/>
                </a:solidFill>
                <a:latin typeface="Arial" charset="0"/>
                <a:ea typeface="MS PGothic" charset="-128"/>
                <a:cs typeface="+mn-cs"/>
              </a:rPr>
              <a:t>with </a:t>
            </a:r>
            <a:endParaRPr lang="en-GB" dirty="0"/>
          </a:p>
        </p:txBody>
      </p:sp>
      <p:graphicFrame>
        <p:nvGraphicFramePr>
          <p:cNvPr id="6" name="Object 5">
            <a:extLst>
              <a:ext uri="{FF2B5EF4-FFF2-40B4-BE49-F238E27FC236}">
                <a16:creationId xmlns:a16="http://schemas.microsoft.com/office/drawing/2014/main" id="{422910F8-B841-413C-8C54-8893971365A6}"/>
              </a:ext>
            </a:extLst>
          </p:cNvPr>
          <p:cNvGraphicFramePr>
            <a:graphicFrameLocks noChangeAspect="1"/>
          </p:cNvGraphicFramePr>
          <p:nvPr>
            <p:extLst>
              <p:ext uri="{D42A27DB-BD31-4B8C-83A1-F6EECF244321}">
                <p14:modId xmlns:p14="http://schemas.microsoft.com/office/powerpoint/2010/main" val="993025414"/>
              </p:ext>
            </p:extLst>
          </p:nvPr>
        </p:nvGraphicFramePr>
        <p:xfrm>
          <a:off x="6994016" y="1530157"/>
          <a:ext cx="812800" cy="342900"/>
        </p:xfrm>
        <a:graphic>
          <a:graphicData uri="http://schemas.openxmlformats.org/presentationml/2006/ole">
            <mc:AlternateContent xmlns:mc="http://schemas.openxmlformats.org/markup-compatibility/2006">
              <mc:Choice xmlns:v="urn:schemas-microsoft-com:vml" Requires="v">
                <p:oleObj spid="_x0000_s12023" name="Equation" r:id="rId8" imgW="812520" imgH="342720" progId="Equation.DSMT4">
                  <p:embed/>
                </p:oleObj>
              </mc:Choice>
              <mc:Fallback>
                <p:oleObj name="Equation" r:id="rId8" imgW="812520" imgH="342720" progId="Equation.DSMT4">
                  <p:embed/>
                  <p:pic>
                    <p:nvPicPr>
                      <p:cNvPr id="0" name=""/>
                      <p:cNvPicPr/>
                      <p:nvPr/>
                    </p:nvPicPr>
                    <p:blipFill>
                      <a:blip r:embed="rId9"/>
                      <a:stretch>
                        <a:fillRect/>
                      </a:stretch>
                    </p:blipFill>
                    <p:spPr>
                      <a:xfrm>
                        <a:off x="6994016" y="1530157"/>
                        <a:ext cx="812800" cy="342900"/>
                      </a:xfrm>
                      <a:prstGeom prst="rect">
                        <a:avLst/>
                      </a:prstGeom>
                    </p:spPr>
                  </p:pic>
                </p:oleObj>
              </mc:Fallback>
            </mc:AlternateContent>
          </a:graphicData>
        </a:graphic>
      </p:graphicFrame>
      <p:sp>
        <p:nvSpPr>
          <p:cNvPr id="7" name="Text Placeholder 17">
            <a:extLst>
              <a:ext uri="{FF2B5EF4-FFF2-40B4-BE49-F238E27FC236}">
                <a16:creationId xmlns:a16="http://schemas.microsoft.com/office/drawing/2014/main" id="{8517C61D-80C5-4806-A842-078363FD5593}"/>
              </a:ext>
            </a:extLst>
          </p:cNvPr>
          <p:cNvSpPr>
            <a:spLocks noGrp="1"/>
          </p:cNvSpPr>
          <p:nvPr>
            <p:ph type="body" sz="quarter" idx="19"/>
          </p:nvPr>
        </p:nvSpPr>
        <p:spPr>
          <a:xfrm>
            <a:off x="996743" y="1873053"/>
            <a:ext cx="1945559" cy="537281"/>
          </a:xfrm>
        </p:spPr>
        <p:txBody>
          <a:bodyPr/>
          <a:lstStyle/>
          <a:p>
            <a:pPr marL="0" lvl="0" indent="0">
              <a:buNone/>
            </a:pPr>
            <a:r>
              <a:rPr lang="en-US" altLang="en-US" sz="2400" b="1" kern="1200" dirty="0">
                <a:solidFill>
                  <a:prstClr val="black"/>
                </a:solidFill>
                <a:latin typeface="Arial" charset="0"/>
                <a:ea typeface="MS PGothic" charset="-128"/>
                <a:cs typeface="+mn-cs"/>
              </a:rPr>
              <a:t>forming a </a:t>
            </a:r>
            <a:endParaRPr lang="en-GB" dirty="0"/>
          </a:p>
        </p:txBody>
      </p:sp>
      <p:graphicFrame>
        <p:nvGraphicFramePr>
          <p:cNvPr id="11" name="Object 10">
            <a:extLst>
              <a:ext uri="{FF2B5EF4-FFF2-40B4-BE49-F238E27FC236}">
                <a16:creationId xmlns:a16="http://schemas.microsoft.com/office/drawing/2014/main" id="{365AD2BD-9604-40AC-A5ED-8DA9C85AB8F3}"/>
              </a:ext>
            </a:extLst>
          </p:cNvPr>
          <p:cNvGraphicFramePr>
            <a:graphicFrameLocks noChangeAspect="1"/>
          </p:cNvGraphicFramePr>
          <p:nvPr>
            <p:extLst>
              <p:ext uri="{D42A27DB-BD31-4B8C-83A1-F6EECF244321}">
                <p14:modId xmlns:p14="http://schemas.microsoft.com/office/powerpoint/2010/main" val="2349857004"/>
              </p:ext>
            </p:extLst>
          </p:nvPr>
        </p:nvGraphicFramePr>
        <p:xfrm>
          <a:off x="2543175" y="1968500"/>
          <a:ext cx="2413000" cy="342900"/>
        </p:xfrm>
        <a:graphic>
          <a:graphicData uri="http://schemas.openxmlformats.org/presentationml/2006/ole">
            <mc:AlternateContent xmlns:mc="http://schemas.openxmlformats.org/markup-compatibility/2006">
              <mc:Choice xmlns:v="urn:schemas-microsoft-com:vml" Requires="v">
                <p:oleObj spid="_x0000_s12024" name="Equation" r:id="rId10" imgW="2412720" imgH="342720" progId="Equation.DSMT4">
                  <p:embed/>
                </p:oleObj>
              </mc:Choice>
              <mc:Fallback>
                <p:oleObj name="Equation" r:id="rId10" imgW="2412720" imgH="342720" progId="Equation.DSMT4">
                  <p:embed/>
                  <p:pic>
                    <p:nvPicPr>
                      <p:cNvPr id="0" name=""/>
                      <p:cNvPicPr/>
                      <p:nvPr/>
                    </p:nvPicPr>
                    <p:blipFill>
                      <a:blip r:embed="rId11"/>
                      <a:stretch>
                        <a:fillRect/>
                      </a:stretch>
                    </p:blipFill>
                    <p:spPr>
                      <a:xfrm>
                        <a:off x="2543175" y="1968500"/>
                        <a:ext cx="2413000" cy="342900"/>
                      </a:xfrm>
                      <a:prstGeom prst="rect">
                        <a:avLst/>
                      </a:prstGeom>
                    </p:spPr>
                  </p:pic>
                </p:oleObj>
              </mc:Fallback>
            </mc:AlternateContent>
          </a:graphicData>
        </a:graphic>
      </p:graphicFrame>
      <p:sp>
        <p:nvSpPr>
          <p:cNvPr id="10" name="Content Placeholder 9">
            <a:extLst>
              <a:ext uri="{FF2B5EF4-FFF2-40B4-BE49-F238E27FC236}">
                <a16:creationId xmlns:a16="http://schemas.microsoft.com/office/drawing/2014/main" id="{340D91A8-AE03-4A58-BD6E-94A47CE0EF8F}"/>
              </a:ext>
            </a:extLst>
          </p:cNvPr>
          <p:cNvSpPr>
            <a:spLocks noGrp="1"/>
          </p:cNvSpPr>
          <p:nvPr>
            <p:ph sz="quarter" idx="16"/>
          </p:nvPr>
        </p:nvSpPr>
        <p:spPr>
          <a:xfrm>
            <a:off x="4902084" y="1880322"/>
            <a:ext cx="1777192" cy="511113"/>
          </a:xfrm>
        </p:spPr>
        <p:txBody>
          <a:bodyPr/>
          <a:lstStyle/>
          <a:p>
            <a:pPr marL="0" indent="0">
              <a:buNone/>
            </a:pPr>
            <a:r>
              <a:rPr lang="en-US" altLang="en-US" sz="2400" b="1" kern="1200" dirty="0">
                <a:solidFill>
                  <a:prstClr val="black"/>
                </a:solidFill>
                <a:latin typeface="Arial" charset="0"/>
                <a:ea typeface="MS PGothic" charset="-128"/>
                <a:cs typeface="+mn-cs"/>
              </a:rPr>
              <a:t>and </a:t>
            </a:r>
            <a:r>
              <a:rPr lang="en-US" altLang="en-US" sz="2400" b="1" kern="1200" dirty="0">
                <a:solidFill>
                  <a:srgbClr val="3366FF"/>
                </a:solidFill>
                <a:latin typeface="Arial" charset="0"/>
                <a:ea typeface="MS PGothic" charset="-128"/>
                <a:cs typeface="+mn-cs"/>
              </a:rPr>
              <a:t>NADH</a:t>
            </a:r>
            <a:r>
              <a:rPr lang="en-US" altLang="en-US" sz="2400" b="1" kern="1200" dirty="0">
                <a:solidFill>
                  <a:prstClr val="black"/>
                </a:solidFill>
                <a:latin typeface="Arial" charset="0"/>
                <a:ea typeface="MS PGothic" charset="-128"/>
                <a:cs typeface="+mn-cs"/>
              </a:rPr>
              <a:t>.</a:t>
            </a:r>
            <a:endParaRPr lang="en-GB" dirty="0"/>
          </a:p>
        </p:txBody>
      </p:sp>
      <p:pic>
        <p:nvPicPr>
          <p:cNvPr id="111620" name="Picture 7" descr="The third step is the oxidation step where alcohol group gets oxidised to carbonyl group. This reaction takes place in the presence of beta hydroxylacyl CoA dehydrogenase enzyme. NAD+ gets converted to NADH and H+. "/>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95400" y="2901083"/>
            <a:ext cx="6781800" cy="304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 y="345925"/>
            <a:ext cx="9052560" cy="533219"/>
          </a:xfrm>
        </p:spPr>
        <p:txBody>
          <a:bodyPr/>
          <a:lstStyle/>
          <a:p>
            <a:r>
              <a:rPr lang="en-US" altLang="en-US" sz="3200" b="1" dirty="0">
                <a:solidFill>
                  <a:srgbClr val="000000"/>
                </a:solidFill>
                <a:ea typeface="MS PGothic" charset="-128"/>
                <a:cs typeface="ＭＳ Ｐゴシック" charset="-128"/>
              </a:rPr>
              <a:t>24.7	The Catabolism of </a:t>
            </a:r>
            <a:r>
              <a:rPr lang="en-US" altLang="en-US" sz="3200" b="1" dirty="0" err="1">
                <a:solidFill>
                  <a:srgbClr val="000000"/>
                </a:solidFill>
                <a:ea typeface="MS PGothic" charset="-128"/>
                <a:cs typeface="ＭＳ Ｐゴシック" charset="-128"/>
              </a:rPr>
              <a:t>Triacylglycerols</a:t>
            </a:r>
            <a:r>
              <a:rPr lang="en-US" altLang="en-US" sz="3200" b="1" dirty="0">
                <a:solidFill>
                  <a:srgbClr val="000000"/>
                </a:solidFill>
                <a:ea typeface="MS PGothic" charset="-128"/>
                <a:cs typeface="ＭＳ Ｐゴシック" charset="-128"/>
              </a:rPr>
              <a:t> (9)</a:t>
            </a:r>
            <a:endParaRPr lang="en-US" dirty="0"/>
          </a:p>
        </p:txBody>
      </p:sp>
      <p:sp>
        <p:nvSpPr>
          <p:cNvPr id="2" name="Content Placeholder 1"/>
          <p:cNvSpPr>
            <a:spLocks noGrp="1"/>
          </p:cNvSpPr>
          <p:nvPr>
            <p:ph idx="1"/>
          </p:nvPr>
        </p:nvSpPr>
        <p:spPr>
          <a:xfrm>
            <a:off x="1095129" y="830240"/>
            <a:ext cx="7017327" cy="555996"/>
          </a:xfrm>
        </p:spPr>
        <p:txBody>
          <a:bodyPr/>
          <a:lstStyle/>
          <a:p>
            <a:pPr marL="463550" lvl="0" indent="-463550">
              <a:buFont typeface="+mj-lt"/>
              <a:buAutoNum type="alphaUcPeriod" startAt="2"/>
            </a:pPr>
            <a:r>
              <a:rPr lang="en-US" altLang="en-US" sz="2800" b="1" dirty="0">
                <a:solidFill>
                  <a:srgbClr val="000000"/>
                </a:solidFill>
                <a:ea typeface="MS PGothic" charset="-128"/>
                <a:cs typeface="ＭＳ Ｐゴシック" charset="-128"/>
              </a:rPr>
              <a:t>Fatty Acid Catabolism by </a:t>
            </a:r>
            <a:endParaRPr lang="en-US" dirty="0">
              <a:solidFill>
                <a:prstClr val="black"/>
              </a:solidFill>
            </a:endParaRPr>
          </a:p>
        </p:txBody>
      </p:sp>
      <p:graphicFrame>
        <p:nvGraphicFramePr>
          <p:cNvPr id="4" name="Object 3">
            <a:extLst>
              <a:ext uri="{FF2B5EF4-FFF2-40B4-BE49-F238E27FC236}">
                <a16:creationId xmlns:a16="http://schemas.microsoft.com/office/drawing/2014/main" id="{931DFBA4-522E-4EB9-B209-3037265D088F}"/>
              </a:ext>
            </a:extLst>
          </p:cNvPr>
          <p:cNvGraphicFramePr>
            <a:graphicFrameLocks noChangeAspect="1"/>
          </p:cNvGraphicFramePr>
          <p:nvPr>
            <p:extLst>
              <p:ext uri="{D42A27DB-BD31-4B8C-83A1-F6EECF244321}">
                <p14:modId xmlns:p14="http://schemas.microsoft.com/office/powerpoint/2010/main" val="896720720"/>
              </p:ext>
            </p:extLst>
          </p:nvPr>
        </p:nvGraphicFramePr>
        <p:xfrm>
          <a:off x="5984875" y="925513"/>
          <a:ext cx="1981200" cy="393700"/>
        </p:xfrm>
        <a:graphic>
          <a:graphicData uri="http://schemas.openxmlformats.org/presentationml/2006/ole">
            <mc:AlternateContent xmlns:mc="http://schemas.openxmlformats.org/markup-compatibility/2006">
              <mc:Choice xmlns:v="urn:schemas-microsoft-com:vml" Requires="v">
                <p:oleObj spid="_x0000_s12935" name="Equation" r:id="rId4" imgW="1981080" imgH="393480" progId="Equation.DSMT4">
                  <p:embed/>
                </p:oleObj>
              </mc:Choice>
              <mc:Fallback>
                <p:oleObj name="Equation" r:id="rId4" imgW="1981080" imgH="393480" progId="Equation.DSMT4">
                  <p:embed/>
                  <p:pic>
                    <p:nvPicPr>
                      <p:cNvPr id="0" name=""/>
                      <p:cNvPicPr/>
                      <p:nvPr/>
                    </p:nvPicPr>
                    <p:blipFill>
                      <a:blip r:embed="rId5"/>
                      <a:stretch>
                        <a:fillRect/>
                      </a:stretch>
                    </p:blipFill>
                    <p:spPr>
                      <a:xfrm>
                        <a:off x="5984875" y="925513"/>
                        <a:ext cx="1981200" cy="393700"/>
                      </a:xfrm>
                      <a:prstGeom prst="rect">
                        <a:avLst/>
                      </a:prstGeom>
                    </p:spPr>
                  </p:pic>
                </p:oleObj>
              </mc:Fallback>
            </mc:AlternateContent>
          </a:graphicData>
        </a:graphic>
      </p:graphicFrame>
      <p:sp>
        <p:nvSpPr>
          <p:cNvPr id="3" name="Content Placeholder 2"/>
          <p:cNvSpPr>
            <a:spLocks noGrp="1"/>
          </p:cNvSpPr>
          <p:nvPr>
            <p:ph sz="quarter" idx="13"/>
          </p:nvPr>
        </p:nvSpPr>
        <p:spPr>
          <a:xfrm>
            <a:off x="990600" y="1504664"/>
            <a:ext cx="7610791" cy="821156"/>
          </a:xfrm>
        </p:spPr>
        <p:txBody>
          <a:bodyPr/>
          <a:lstStyle/>
          <a:p>
            <a:pPr marL="0" lvl="0" indent="0" defTabSz="457200" eaLnBrk="1" hangingPunct="1">
              <a:spcBef>
                <a:spcPct val="0"/>
              </a:spcBef>
              <a:buNone/>
            </a:pPr>
            <a:r>
              <a:rPr lang="en-US" altLang="en-US" sz="2400" b="1" kern="1200" dirty="0">
                <a:solidFill>
                  <a:prstClr val="black"/>
                </a:solidFill>
                <a:latin typeface="Arial" charset="0"/>
                <a:ea typeface="MS PGothic" charset="-128"/>
                <a:cs typeface="+mn-cs"/>
              </a:rPr>
              <a:t>In </a:t>
            </a:r>
            <a:r>
              <a:rPr lang="en-US" altLang="en-US" sz="2400" b="1" kern="1200" dirty="0">
                <a:solidFill>
                  <a:srgbClr val="007802"/>
                </a:solidFill>
                <a:latin typeface="Arial" charset="0"/>
                <a:ea typeface="MS PGothic" charset="-128"/>
                <a:cs typeface="+mn-cs"/>
              </a:rPr>
              <a:t>step [4]</a:t>
            </a:r>
            <a:r>
              <a:rPr lang="en-US" altLang="en-US" sz="2400" b="1" kern="1200" dirty="0">
                <a:solidFill>
                  <a:prstClr val="black"/>
                </a:solidFill>
                <a:latin typeface="Arial" charset="0"/>
                <a:ea typeface="MS PGothic" charset="-128"/>
                <a:cs typeface="+mn-cs"/>
              </a:rPr>
              <a:t>, the bond between and </a:t>
            </a:r>
          </a:p>
        </p:txBody>
      </p:sp>
      <p:graphicFrame>
        <p:nvGraphicFramePr>
          <p:cNvPr id="6" name="Object 5">
            <a:extLst>
              <a:ext uri="{FF2B5EF4-FFF2-40B4-BE49-F238E27FC236}">
                <a16:creationId xmlns:a16="http://schemas.microsoft.com/office/drawing/2014/main" id="{0E7124F1-FD74-4EB5-8BDB-619B31B29E6E}"/>
              </a:ext>
            </a:extLst>
          </p:cNvPr>
          <p:cNvGraphicFramePr>
            <a:graphicFrameLocks noChangeAspect="1"/>
          </p:cNvGraphicFramePr>
          <p:nvPr>
            <p:extLst>
              <p:ext uri="{D42A27DB-BD31-4B8C-83A1-F6EECF244321}">
                <p14:modId xmlns:p14="http://schemas.microsoft.com/office/powerpoint/2010/main" val="310021967"/>
              </p:ext>
            </p:extLst>
          </p:nvPr>
        </p:nvGraphicFramePr>
        <p:xfrm>
          <a:off x="5981754" y="1641173"/>
          <a:ext cx="203200" cy="215900"/>
        </p:xfrm>
        <a:graphic>
          <a:graphicData uri="http://schemas.openxmlformats.org/presentationml/2006/ole">
            <mc:AlternateContent xmlns:mc="http://schemas.openxmlformats.org/markup-compatibility/2006">
              <mc:Choice xmlns:v="urn:schemas-microsoft-com:vml" Requires="v">
                <p:oleObj spid="_x0000_s12936" name="Equation" r:id="rId6" imgW="203040" imgH="215640" progId="Equation.DSMT4">
                  <p:embed/>
                </p:oleObj>
              </mc:Choice>
              <mc:Fallback>
                <p:oleObj name="Equation" r:id="rId6" imgW="203040" imgH="215640" progId="Equation.DSMT4">
                  <p:embed/>
                  <p:pic>
                    <p:nvPicPr>
                      <p:cNvPr id="0" name=""/>
                      <p:cNvPicPr/>
                      <p:nvPr/>
                    </p:nvPicPr>
                    <p:blipFill>
                      <a:blip r:embed="rId7"/>
                      <a:stretch>
                        <a:fillRect/>
                      </a:stretch>
                    </p:blipFill>
                    <p:spPr>
                      <a:xfrm>
                        <a:off x="5981754" y="1641173"/>
                        <a:ext cx="203200" cy="215900"/>
                      </a:xfrm>
                      <a:prstGeom prst="rect">
                        <a:avLst/>
                      </a:prstGeom>
                    </p:spPr>
                  </p:pic>
                </p:oleObj>
              </mc:Fallback>
            </mc:AlternateContent>
          </a:graphicData>
        </a:graphic>
      </p:graphicFrame>
      <p:sp>
        <p:nvSpPr>
          <p:cNvPr id="7" name="Text Placeholder 17">
            <a:extLst>
              <a:ext uri="{FF2B5EF4-FFF2-40B4-BE49-F238E27FC236}">
                <a16:creationId xmlns:a16="http://schemas.microsoft.com/office/drawing/2014/main" id="{732AEDCC-AAF4-44F2-92D2-17CB7EEF144D}"/>
              </a:ext>
            </a:extLst>
          </p:cNvPr>
          <p:cNvSpPr>
            <a:spLocks noGrp="1"/>
          </p:cNvSpPr>
          <p:nvPr>
            <p:ph type="body" sz="quarter" idx="19"/>
          </p:nvPr>
        </p:nvSpPr>
        <p:spPr>
          <a:xfrm>
            <a:off x="6177634" y="1506658"/>
            <a:ext cx="1095691" cy="533219"/>
          </a:xfrm>
        </p:spPr>
        <p:txBody>
          <a:bodyPr/>
          <a:lstStyle/>
          <a:p>
            <a:pPr marL="0" lvl="0" indent="0">
              <a:buNone/>
            </a:pPr>
            <a:r>
              <a:rPr lang="en-GB" sz="2400" b="1" dirty="0"/>
              <a:t>and </a:t>
            </a:r>
          </a:p>
        </p:txBody>
      </p:sp>
      <p:graphicFrame>
        <p:nvGraphicFramePr>
          <p:cNvPr id="10" name="Object 9">
            <a:extLst>
              <a:ext uri="{FF2B5EF4-FFF2-40B4-BE49-F238E27FC236}">
                <a16:creationId xmlns:a16="http://schemas.microsoft.com/office/drawing/2014/main" id="{1A9B76F8-59E0-461F-BF66-4A171A1748EE}"/>
              </a:ext>
            </a:extLst>
          </p:cNvPr>
          <p:cNvGraphicFramePr>
            <a:graphicFrameLocks noChangeAspect="1"/>
          </p:cNvGraphicFramePr>
          <p:nvPr>
            <p:extLst>
              <p:ext uri="{D42A27DB-BD31-4B8C-83A1-F6EECF244321}">
                <p14:modId xmlns:p14="http://schemas.microsoft.com/office/powerpoint/2010/main" val="3382711434"/>
              </p:ext>
            </p:extLst>
          </p:nvPr>
        </p:nvGraphicFramePr>
        <p:xfrm>
          <a:off x="6887264" y="1594002"/>
          <a:ext cx="190500" cy="342900"/>
        </p:xfrm>
        <a:graphic>
          <a:graphicData uri="http://schemas.openxmlformats.org/presentationml/2006/ole">
            <mc:AlternateContent xmlns:mc="http://schemas.openxmlformats.org/markup-compatibility/2006">
              <mc:Choice xmlns:v="urn:schemas-microsoft-com:vml" Requires="v">
                <p:oleObj spid="_x0000_s12937" name="Equation" r:id="rId8" imgW="190440" imgH="342720" progId="Equation.DSMT4">
                  <p:embed/>
                </p:oleObj>
              </mc:Choice>
              <mc:Fallback>
                <p:oleObj name="Equation" r:id="rId8" imgW="190440" imgH="342720" progId="Equation.DSMT4">
                  <p:embed/>
                  <p:pic>
                    <p:nvPicPr>
                      <p:cNvPr id="0" name=""/>
                      <p:cNvPicPr/>
                      <p:nvPr/>
                    </p:nvPicPr>
                    <p:blipFill>
                      <a:blip r:embed="rId9"/>
                      <a:stretch>
                        <a:fillRect/>
                      </a:stretch>
                    </p:blipFill>
                    <p:spPr>
                      <a:xfrm>
                        <a:off x="6887264" y="1594002"/>
                        <a:ext cx="190500" cy="342900"/>
                      </a:xfrm>
                      <a:prstGeom prst="rect">
                        <a:avLst/>
                      </a:prstGeom>
                    </p:spPr>
                  </p:pic>
                </p:oleObj>
              </mc:Fallback>
            </mc:AlternateContent>
          </a:graphicData>
        </a:graphic>
      </p:graphicFrame>
      <p:sp>
        <p:nvSpPr>
          <p:cNvPr id="8" name="Text Placeholder 19">
            <a:extLst>
              <a:ext uri="{FF2B5EF4-FFF2-40B4-BE49-F238E27FC236}">
                <a16:creationId xmlns:a16="http://schemas.microsoft.com/office/drawing/2014/main" id="{44213813-6CB6-427B-81A1-879E107CA9DF}"/>
              </a:ext>
            </a:extLst>
          </p:cNvPr>
          <p:cNvSpPr>
            <a:spLocks noGrp="1"/>
          </p:cNvSpPr>
          <p:nvPr>
            <p:ph type="body" sz="quarter" idx="20"/>
          </p:nvPr>
        </p:nvSpPr>
        <p:spPr>
          <a:xfrm>
            <a:off x="7063721" y="1506658"/>
            <a:ext cx="1736394" cy="533219"/>
          </a:xfrm>
        </p:spPr>
        <p:txBody>
          <a:bodyPr/>
          <a:lstStyle/>
          <a:p>
            <a:pPr marL="0" lvl="0" indent="0">
              <a:buNone/>
            </a:pPr>
            <a:r>
              <a:rPr lang="en-US" altLang="en-US" sz="2400" b="1" kern="1200" dirty="0">
                <a:solidFill>
                  <a:prstClr val="black"/>
                </a:solidFill>
                <a:latin typeface="Arial" charset="0"/>
                <a:ea typeface="MS PGothic" charset="-128"/>
                <a:cs typeface="+mn-cs"/>
              </a:rPr>
              <a:t>carbons</a:t>
            </a:r>
            <a:endParaRPr lang="en-GB" dirty="0"/>
          </a:p>
        </p:txBody>
      </p:sp>
      <p:sp>
        <p:nvSpPr>
          <p:cNvPr id="9" name="Text Placeholder 21">
            <a:extLst>
              <a:ext uri="{FF2B5EF4-FFF2-40B4-BE49-F238E27FC236}">
                <a16:creationId xmlns:a16="http://schemas.microsoft.com/office/drawing/2014/main" id="{D82DB512-1310-4A0A-93EB-F5CE47B02F26}"/>
              </a:ext>
            </a:extLst>
          </p:cNvPr>
          <p:cNvSpPr>
            <a:spLocks noGrp="1"/>
          </p:cNvSpPr>
          <p:nvPr>
            <p:ph type="body" sz="quarter" idx="21"/>
          </p:nvPr>
        </p:nvSpPr>
        <p:spPr>
          <a:xfrm>
            <a:off x="996034" y="1872208"/>
            <a:ext cx="6277291" cy="533219"/>
          </a:xfrm>
        </p:spPr>
        <p:txBody>
          <a:bodyPr/>
          <a:lstStyle/>
          <a:p>
            <a:pPr marL="0" lvl="0" indent="0">
              <a:buNone/>
            </a:pPr>
            <a:r>
              <a:rPr lang="en-US" altLang="en-US" sz="2400" b="1" kern="1200" dirty="0">
                <a:solidFill>
                  <a:prstClr val="black"/>
                </a:solidFill>
                <a:latin typeface="Arial" charset="0"/>
                <a:ea typeface="MS PGothic" charset="-128"/>
                <a:cs typeface="+mn-cs"/>
              </a:rPr>
              <a:t>is </a:t>
            </a:r>
            <a:r>
              <a:rPr lang="en-US" altLang="en-US" sz="2400" b="1" kern="1200" dirty="0">
                <a:solidFill>
                  <a:srgbClr val="3366FF"/>
                </a:solidFill>
                <a:latin typeface="Arial" charset="0"/>
                <a:ea typeface="MS PGothic" charset="-128"/>
                <a:cs typeface="+mn-cs"/>
              </a:rPr>
              <a:t>cleaved</a:t>
            </a:r>
            <a:r>
              <a:rPr lang="en-US" altLang="en-US" sz="2400" b="1" kern="1200" dirty="0">
                <a:solidFill>
                  <a:srgbClr val="3333FF"/>
                </a:solidFill>
                <a:latin typeface="Arial" charset="0"/>
                <a:ea typeface="MS PGothic" charset="-128"/>
                <a:cs typeface="+mn-cs"/>
              </a:rPr>
              <a:t> </a:t>
            </a:r>
            <a:r>
              <a:rPr lang="en-US" altLang="en-US" sz="2400" b="1" kern="1200" dirty="0">
                <a:solidFill>
                  <a:prstClr val="black"/>
                </a:solidFill>
                <a:latin typeface="Arial" charset="0"/>
                <a:ea typeface="MS PGothic" charset="-128"/>
                <a:cs typeface="+mn-cs"/>
              </a:rPr>
              <a:t>with another </a:t>
            </a:r>
            <a:r>
              <a:rPr lang="en-US" altLang="en-US" sz="2400" b="1" kern="1200" dirty="0">
                <a:solidFill>
                  <a:srgbClr val="3366FF"/>
                </a:solidFill>
                <a:latin typeface="Arial" charset="0"/>
                <a:ea typeface="MS PGothic" charset="-128"/>
                <a:cs typeface="+mn-cs"/>
              </a:rPr>
              <a:t>coenzyme A</a:t>
            </a:r>
            <a:r>
              <a:rPr lang="en-US" altLang="en-US" sz="2400" b="1" kern="1200" dirty="0">
                <a:solidFill>
                  <a:prstClr val="black"/>
                </a:solidFill>
                <a:latin typeface="Arial" charset="0"/>
                <a:ea typeface="MS PGothic" charset="-128"/>
                <a:cs typeface="+mn-cs"/>
              </a:rPr>
              <a:t>.</a:t>
            </a:r>
            <a:endParaRPr lang="en-GB" dirty="0"/>
          </a:p>
        </p:txBody>
      </p:sp>
      <p:pic>
        <p:nvPicPr>
          <p:cNvPr id="113668" name="Picture 7" descr="In step 4, the bond between alpha and beta carbons cleave to form acetyl CoA and a 16-carbon acyl CoA. This reaction takes place in the presence of acyl CoA acyltransferase enzyme. "/>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1000" y="2590800"/>
            <a:ext cx="8229600" cy="325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1171339" y="72933"/>
            <a:ext cx="6801323" cy="1143000"/>
          </a:xfrm>
        </p:spPr>
        <p:txBody>
          <a:bodyPr/>
          <a:lstStyle/>
          <a:p>
            <a:pPr eaLnBrk="1" hangingPunct="1"/>
            <a:r>
              <a:rPr lang="en-US" altLang="en-US" sz="3200" b="1" dirty="0">
                <a:ea typeface="MS PGothic" charset="-128"/>
                <a:cs typeface="ＭＳ Ｐゴシック" charset="-128"/>
              </a:rPr>
              <a:t>24.2	Understanding Biochemical Reactions (1)</a:t>
            </a:r>
            <a:endParaRPr lang="en-US" altLang="en-US" dirty="0">
              <a:latin typeface="Calibri" charset="0"/>
              <a:ea typeface="MS PGothic" charset="-128"/>
              <a:cs typeface="ＭＳ Ｐゴシック" charset="-128"/>
            </a:endParaRPr>
          </a:p>
        </p:txBody>
      </p:sp>
      <p:sp>
        <p:nvSpPr>
          <p:cNvPr id="2" name="Content Placeholder 1"/>
          <p:cNvSpPr>
            <a:spLocks noGrp="1"/>
          </p:cNvSpPr>
          <p:nvPr>
            <p:ph idx="1"/>
          </p:nvPr>
        </p:nvSpPr>
        <p:spPr>
          <a:xfrm>
            <a:off x="605118" y="1223682"/>
            <a:ext cx="8234082" cy="1364434"/>
          </a:xfrm>
        </p:spPr>
        <p:txBody>
          <a:bodyPr/>
          <a:lstStyle/>
          <a:p>
            <a:pPr marL="0" lvl="0" indent="0" defTabSz="457200" eaLnBrk="1" hangingPunct="1">
              <a:spcBef>
                <a:spcPct val="0"/>
              </a:spcBef>
              <a:buNone/>
            </a:pPr>
            <a:r>
              <a:rPr lang="en-US" altLang="en-US" sz="2400" b="1" kern="1200" dirty="0">
                <a:solidFill>
                  <a:prstClr val="black"/>
                </a:solidFill>
                <a:ea typeface="MS PGothic" charset="-128"/>
                <a:cs typeface="+mn-cs"/>
              </a:rPr>
              <a:t>The name of an enzyme is often a clue as to the type</a:t>
            </a:r>
          </a:p>
          <a:p>
            <a:pPr marL="0" lvl="0" indent="0" defTabSz="457200" eaLnBrk="1" hangingPunct="1">
              <a:spcBef>
                <a:spcPct val="0"/>
              </a:spcBef>
              <a:spcAft>
                <a:spcPts val="2000"/>
              </a:spcAft>
              <a:buNone/>
            </a:pPr>
            <a:r>
              <a:rPr lang="en-US" altLang="en-US" sz="2400" b="1" kern="1200" dirty="0">
                <a:solidFill>
                  <a:prstClr val="black"/>
                </a:solidFill>
                <a:ea typeface="MS PGothic" charset="-128"/>
                <a:cs typeface="+mn-cs"/>
              </a:rPr>
              <a:t>of reaction it catalyzes:</a:t>
            </a:r>
          </a:p>
          <a:p>
            <a:pPr marL="512763" lvl="0" defTabSz="457200" eaLnBrk="1" hangingPunct="1">
              <a:spcBef>
                <a:spcPct val="0"/>
              </a:spcBef>
              <a:spcAft>
                <a:spcPts val="2500"/>
              </a:spcAft>
              <a:buClr>
                <a:prstClr val="black"/>
              </a:buClr>
              <a:buFont typeface="Arial" panose="020B0604020202020204" pitchFamily="34" charset="0"/>
              <a:buChar char="•"/>
            </a:pPr>
            <a:r>
              <a:rPr lang="en-US" altLang="en-US" sz="2400" b="1" kern="1200" dirty="0">
                <a:solidFill>
                  <a:srgbClr val="3366FF"/>
                </a:solidFill>
                <a:ea typeface="MS PGothic" charset="-128"/>
                <a:cs typeface="+mn-cs"/>
              </a:rPr>
              <a:t>Carboxylase</a:t>
            </a:r>
            <a:r>
              <a:rPr lang="en-US" altLang="en-US" sz="2400" b="1" kern="1200" dirty="0">
                <a:solidFill>
                  <a:srgbClr val="3333FF"/>
                </a:solidFill>
                <a:ea typeface="MS PGothic" charset="-128"/>
                <a:cs typeface="+mn-cs"/>
              </a:rPr>
              <a:t> </a:t>
            </a:r>
            <a:r>
              <a:rPr lang="en-US" altLang="en-US" sz="2400" b="1" kern="1200" dirty="0">
                <a:solidFill>
                  <a:prstClr val="black"/>
                </a:solidFill>
                <a:ea typeface="MS PGothic" charset="-128"/>
                <a:cs typeface="+mn-cs"/>
              </a:rPr>
              <a:t>catalyzes the addition of a </a:t>
            </a:r>
            <a:endParaRPr lang="en-US" altLang="en-US" sz="2400" b="1" kern="1200" dirty="0">
              <a:solidFill>
                <a:srgbClr val="3366FF"/>
              </a:solidFill>
              <a:ea typeface="MS PGothic" charset="-128"/>
              <a:cs typeface="ＭＳ Ｐゴシック" charset="-128"/>
            </a:endParaRPr>
          </a:p>
        </p:txBody>
      </p:sp>
      <p:graphicFrame>
        <p:nvGraphicFramePr>
          <p:cNvPr id="3" name="Object 2">
            <a:extLst>
              <a:ext uri="{FF2B5EF4-FFF2-40B4-BE49-F238E27FC236}">
                <a16:creationId xmlns:a16="http://schemas.microsoft.com/office/drawing/2014/main" id="{D211A45A-30A5-4FD8-B195-34010AE77B42}"/>
              </a:ext>
            </a:extLst>
          </p:cNvPr>
          <p:cNvGraphicFramePr>
            <a:graphicFrameLocks noChangeAspect="1"/>
          </p:cNvGraphicFramePr>
          <p:nvPr>
            <p:extLst>
              <p:ext uri="{D42A27DB-BD31-4B8C-83A1-F6EECF244321}">
                <p14:modId xmlns:p14="http://schemas.microsoft.com/office/powerpoint/2010/main" val="1222333892"/>
              </p:ext>
            </p:extLst>
          </p:nvPr>
        </p:nvGraphicFramePr>
        <p:xfrm>
          <a:off x="6958476" y="2219325"/>
          <a:ext cx="1028700" cy="342900"/>
        </p:xfrm>
        <a:graphic>
          <a:graphicData uri="http://schemas.openxmlformats.org/presentationml/2006/ole">
            <mc:AlternateContent xmlns:mc="http://schemas.openxmlformats.org/markup-compatibility/2006">
              <mc:Choice xmlns:v="urn:schemas-microsoft-com:vml" Requires="v">
                <p:oleObj spid="_x0000_s1331" name="Equation" r:id="rId4" imgW="1028520" imgH="342720" progId="Equation.DSMT4">
                  <p:embed/>
                </p:oleObj>
              </mc:Choice>
              <mc:Fallback>
                <p:oleObj name="Equation" r:id="rId4" imgW="1028520" imgH="342720" progId="Equation.DSMT4">
                  <p:embed/>
                  <p:pic>
                    <p:nvPicPr>
                      <p:cNvPr id="0" name=""/>
                      <p:cNvPicPr/>
                      <p:nvPr/>
                    </p:nvPicPr>
                    <p:blipFill>
                      <a:blip r:embed="rId5"/>
                      <a:stretch>
                        <a:fillRect/>
                      </a:stretch>
                    </p:blipFill>
                    <p:spPr>
                      <a:xfrm>
                        <a:off x="6958476" y="2219325"/>
                        <a:ext cx="1028700" cy="342900"/>
                      </a:xfrm>
                      <a:prstGeom prst="rect">
                        <a:avLst/>
                      </a:prstGeom>
                    </p:spPr>
                  </p:pic>
                </p:oleObj>
              </mc:Fallback>
            </mc:AlternateContent>
          </a:graphicData>
        </a:graphic>
      </p:graphicFrame>
      <p:sp>
        <p:nvSpPr>
          <p:cNvPr id="15" name="Text Placeholder 14">
            <a:extLst>
              <a:ext uri="{FF2B5EF4-FFF2-40B4-BE49-F238E27FC236}">
                <a16:creationId xmlns:a16="http://schemas.microsoft.com/office/drawing/2014/main" id="{E0C440C9-FE6B-4FD2-97A3-1C751D8064F5}"/>
              </a:ext>
            </a:extLst>
          </p:cNvPr>
          <p:cNvSpPr>
            <a:spLocks noGrp="1"/>
          </p:cNvSpPr>
          <p:nvPr>
            <p:ph type="body" sz="quarter" idx="19"/>
          </p:nvPr>
        </p:nvSpPr>
        <p:spPr>
          <a:xfrm>
            <a:off x="605120" y="2588116"/>
            <a:ext cx="8234082" cy="3505200"/>
          </a:xfrm>
        </p:spPr>
        <p:txBody>
          <a:bodyPr/>
          <a:lstStyle/>
          <a:p>
            <a:pPr marL="512763" lvl="0" defTabSz="457200" eaLnBrk="1" hangingPunct="1">
              <a:spcBef>
                <a:spcPct val="0"/>
              </a:spcBef>
              <a:spcAft>
                <a:spcPts val="2500"/>
              </a:spcAft>
              <a:buClr>
                <a:prstClr val="black"/>
              </a:buClr>
              <a:buFont typeface="Arial" panose="020B0604020202020204" pitchFamily="34" charset="0"/>
              <a:buChar char="•"/>
            </a:pPr>
            <a:r>
              <a:rPr lang="en-US" altLang="en-US" sz="2400" b="1" kern="1200" dirty="0">
                <a:solidFill>
                  <a:prstClr val="black"/>
                </a:solidFill>
                <a:ea typeface="MS PGothic" charset="-128"/>
                <a:cs typeface="+mn-cs"/>
              </a:rPr>
              <a:t>(carboxylate).</a:t>
            </a:r>
          </a:p>
          <a:p>
            <a:pPr marL="512763" lvl="0" defTabSz="457200" eaLnBrk="1" hangingPunct="1">
              <a:spcBef>
                <a:spcPct val="0"/>
              </a:spcBef>
              <a:spcAft>
                <a:spcPts val="2500"/>
              </a:spcAft>
              <a:buClr>
                <a:prstClr val="black"/>
              </a:buClr>
              <a:buFont typeface="Arial" panose="020B0604020202020204" pitchFamily="34" charset="0"/>
              <a:buChar char="•"/>
            </a:pPr>
            <a:r>
              <a:rPr lang="en-US" altLang="en-US" sz="2400" b="1" dirty="0">
                <a:solidFill>
                  <a:srgbClr val="3366FF"/>
                </a:solidFill>
              </a:rPr>
              <a:t>Decarboxylase</a:t>
            </a:r>
            <a:r>
              <a:rPr lang="en-US" altLang="en-US" sz="2400" b="1" dirty="0">
                <a:solidFill>
                  <a:srgbClr val="3333FF"/>
                </a:solidFill>
              </a:rPr>
              <a:t> </a:t>
            </a:r>
            <a:r>
              <a:rPr lang="en-US" altLang="en-US" sz="2400" b="1" dirty="0">
                <a:solidFill>
                  <a:prstClr val="black"/>
                </a:solidFill>
              </a:rPr>
              <a:t>catalyzes the removal of </a:t>
            </a:r>
            <a:r>
              <a:rPr lang="en-US" altLang="en-US" sz="2400" b="1" dirty="0">
                <a:solidFill>
                  <a:srgbClr val="3366FF"/>
                </a:solidFill>
              </a:rPr>
              <a:t>CO</a:t>
            </a:r>
            <a:r>
              <a:rPr lang="en-US" altLang="en-US" sz="2400" b="1" baseline="-25000" dirty="0">
                <a:solidFill>
                  <a:srgbClr val="3366FF"/>
                </a:solidFill>
              </a:rPr>
              <a:t>2</a:t>
            </a:r>
            <a:r>
              <a:rPr lang="en-US" altLang="en-US" sz="2400" b="1" dirty="0">
                <a:solidFill>
                  <a:prstClr val="black"/>
                </a:solidFill>
              </a:rPr>
              <a:t>.</a:t>
            </a:r>
          </a:p>
          <a:p>
            <a:pPr marL="512763" lvl="0" defTabSz="457200" eaLnBrk="1" hangingPunct="1">
              <a:spcBef>
                <a:spcPct val="0"/>
              </a:spcBef>
              <a:spcAft>
                <a:spcPts val="2500"/>
              </a:spcAft>
              <a:buClr>
                <a:prstClr val="black"/>
              </a:buClr>
              <a:buFont typeface="Arial" panose="020B0604020202020204" pitchFamily="34" charset="0"/>
              <a:buChar char="•"/>
            </a:pPr>
            <a:r>
              <a:rPr lang="en-US" altLang="en-US" sz="2400" b="1" kern="1200" dirty="0">
                <a:solidFill>
                  <a:srgbClr val="3366FF"/>
                </a:solidFill>
                <a:ea typeface="MS PGothic" charset="-128"/>
                <a:cs typeface="+mn-cs"/>
              </a:rPr>
              <a:t>Dehydrogenase</a:t>
            </a:r>
            <a:r>
              <a:rPr lang="en-US" altLang="en-US" sz="2400" b="1" kern="1200" dirty="0">
                <a:solidFill>
                  <a:srgbClr val="3333FF"/>
                </a:solidFill>
                <a:ea typeface="MS PGothic" charset="-128"/>
                <a:cs typeface="+mn-cs"/>
              </a:rPr>
              <a:t> </a:t>
            </a:r>
            <a:r>
              <a:rPr lang="en-US" altLang="en-US" sz="2400" b="1" kern="1200" dirty="0">
                <a:solidFill>
                  <a:prstClr val="black"/>
                </a:solidFill>
                <a:ea typeface="MS PGothic" charset="-128"/>
                <a:cs typeface="+mn-cs"/>
              </a:rPr>
              <a:t>catalyzes the removal of </a:t>
            </a:r>
            <a:r>
              <a:rPr lang="en-US" altLang="en-US" sz="2400" b="1" kern="1200" dirty="0">
                <a:solidFill>
                  <a:srgbClr val="3366FF"/>
                </a:solidFill>
                <a:ea typeface="MS PGothic" charset="-128"/>
                <a:cs typeface="+mn-cs"/>
              </a:rPr>
              <a:t>2 H atoms</a:t>
            </a:r>
            <a:r>
              <a:rPr lang="en-US" altLang="en-US" sz="2400" b="1" kern="1200" dirty="0">
                <a:solidFill>
                  <a:prstClr val="black"/>
                </a:solidFill>
                <a:ea typeface="MS PGothic" charset="-128"/>
                <a:cs typeface="+mn-cs"/>
              </a:rPr>
              <a:t>.</a:t>
            </a:r>
          </a:p>
          <a:p>
            <a:pPr marL="512763" lvl="0" defTabSz="457200" eaLnBrk="1" hangingPunct="1">
              <a:spcBef>
                <a:spcPct val="0"/>
              </a:spcBef>
              <a:spcAft>
                <a:spcPts val="2500"/>
              </a:spcAft>
              <a:buClr>
                <a:prstClr val="black"/>
              </a:buClr>
              <a:buFont typeface="Arial" panose="020B0604020202020204" pitchFamily="34" charset="0"/>
              <a:buChar char="•"/>
            </a:pPr>
            <a:r>
              <a:rPr lang="en-US" altLang="en-US" sz="2400" b="1" kern="1200" dirty="0">
                <a:solidFill>
                  <a:srgbClr val="3366FF"/>
                </a:solidFill>
                <a:ea typeface="MS PGothic" charset="-128"/>
                <a:cs typeface="+mn-cs"/>
              </a:rPr>
              <a:t>Isomerase </a:t>
            </a:r>
            <a:r>
              <a:rPr lang="en-US" altLang="en-US" sz="2400" b="1" kern="1200" dirty="0">
                <a:solidFill>
                  <a:prstClr val="black"/>
                </a:solidFill>
                <a:ea typeface="MS PGothic" charset="-128"/>
                <a:cs typeface="+mn-cs"/>
              </a:rPr>
              <a:t>catalyzes the </a:t>
            </a:r>
            <a:r>
              <a:rPr lang="en-US" altLang="en-US" sz="2400" b="1" kern="1200" dirty="0">
                <a:solidFill>
                  <a:srgbClr val="3366FF"/>
                </a:solidFill>
                <a:ea typeface="MS PGothic" charset="-128"/>
                <a:cs typeface="+mn-cs"/>
              </a:rPr>
              <a:t>isomerization</a:t>
            </a:r>
            <a:r>
              <a:rPr lang="en-US" altLang="en-US" sz="2400" b="1" kern="1200" dirty="0">
                <a:solidFill>
                  <a:srgbClr val="3333FF"/>
                </a:solidFill>
                <a:ea typeface="MS PGothic" charset="-128"/>
                <a:cs typeface="+mn-cs"/>
              </a:rPr>
              <a:t> </a:t>
            </a:r>
            <a:r>
              <a:rPr lang="en-US" altLang="en-US" sz="2400" b="1" kern="1200" dirty="0">
                <a:solidFill>
                  <a:prstClr val="black"/>
                </a:solidFill>
                <a:ea typeface="MS PGothic" charset="-128"/>
                <a:cs typeface="+mn-cs"/>
              </a:rPr>
              <a:t>of one isomer into another.</a:t>
            </a:r>
          </a:p>
          <a:p>
            <a:pPr marL="512763" lvl="0" defTabSz="457200" eaLnBrk="1" hangingPunct="1">
              <a:spcBef>
                <a:spcPct val="0"/>
              </a:spcBef>
              <a:spcAft>
                <a:spcPts val="2500"/>
              </a:spcAft>
              <a:buClr>
                <a:prstClr val="black"/>
              </a:buClr>
              <a:buFont typeface="Arial" panose="020B0604020202020204" pitchFamily="34" charset="0"/>
              <a:buChar char="•"/>
            </a:pPr>
            <a:r>
              <a:rPr lang="en-US" altLang="en-US" sz="2400" b="1" kern="1200" dirty="0">
                <a:solidFill>
                  <a:srgbClr val="3366FF"/>
                </a:solidFill>
                <a:ea typeface="MS PGothic" charset="-128"/>
                <a:cs typeface="+mn-cs"/>
              </a:rPr>
              <a:t>Kinase</a:t>
            </a:r>
            <a:r>
              <a:rPr lang="en-US" altLang="en-US" sz="2400" b="1" kern="1200" dirty="0">
                <a:solidFill>
                  <a:srgbClr val="3333FF"/>
                </a:solidFill>
                <a:ea typeface="MS PGothic" charset="-128"/>
                <a:cs typeface="+mn-cs"/>
              </a:rPr>
              <a:t> </a:t>
            </a:r>
            <a:r>
              <a:rPr lang="en-US" altLang="en-US" sz="2400" b="1" kern="1200" dirty="0">
                <a:solidFill>
                  <a:prstClr val="black"/>
                </a:solidFill>
                <a:ea typeface="MS PGothic" charset="-128"/>
                <a:cs typeface="+mn-cs"/>
              </a:rPr>
              <a:t>catalyzes the transfer of a </a:t>
            </a:r>
            <a:r>
              <a:rPr lang="en-US" altLang="en-US" sz="2400" b="1" kern="1200" dirty="0">
                <a:solidFill>
                  <a:srgbClr val="3366FF"/>
                </a:solidFill>
                <a:ea typeface="MS PGothic" charset="-128"/>
                <a:cs typeface="+mn-cs"/>
              </a:rPr>
              <a:t>phosphate</a:t>
            </a:r>
            <a:r>
              <a:rPr lang="en-US" altLang="en-US" sz="2400" b="1" kern="1200" dirty="0">
                <a:solidFill>
                  <a:prstClr val="black"/>
                </a:solidFill>
                <a:ea typeface="MS PGothic" charset="-128"/>
                <a:cs typeface="+mn-cs"/>
              </a:rPr>
              <a:t>.</a:t>
            </a:r>
            <a:endParaRPr lang="en-US" altLang="en-US" sz="2400" b="1" kern="1200" dirty="0">
              <a:solidFill>
                <a:srgbClr val="3366FF"/>
              </a:solidFill>
              <a:ea typeface="MS PGothic" charset="-128"/>
              <a:cs typeface="ＭＳ Ｐゴシック" charset="-128"/>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21668" y="274638"/>
            <a:ext cx="8686800" cy="646112"/>
          </a:xfrm>
        </p:spPr>
        <p:txBody>
          <a:bodyPr/>
          <a:lstStyle/>
          <a:p>
            <a:r>
              <a:rPr lang="en-US" altLang="en-US" sz="3200" b="1" dirty="0">
                <a:solidFill>
                  <a:srgbClr val="000000"/>
                </a:solidFill>
                <a:ea typeface="MS PGothic" charset="-128"/>
                <a:cs typeface="ＭＳ Ｐゴシック" charset="-128"/>
              </a:rPr>
              <a:t>24.7	The Catabolism of </a:t>
            </a:r>
            <a:r>
              <a:rPr lang="en-US" altLang="en-US" sz="3200" b="1" dirty="0" err="1">
                <a:solidFill>
                  <a:srgbClr val="000000"/>
                </a:solidFill>
                <a:ea typeface="MS PGothic" charset="-128"/>
                <a:cs typeface="ＭＳ Ｐゴシック" charset="-128"/>
              </a:rPr>
              <a:t>Triacylglycerols</a:t>
            </a:r>
            <a:r>
              <a:rPr lang="en-US" altLang="en-US" sz="3200" b="1" dirty="0">
                <a:solidFill>
                  <a:srgbClr val="000000"/>
                </a:solidFill>
                <a:ea typeface="MS PGothic" charset="-128"/>
                <a:cs typeface="ＭＳ Ｐゴシック" charset="-128"/>
              </a:rPr>
              <a:t> (10)</a:t>
            </a:r>
            <a:endParaRPr lang="en-US" dirty="0"/>
          </a:p>
        </p:txBody>
      </p:sp>
      <p:sp>
        <p:nvSpPr>
          <p:cNvPr id="2" name="Content Placeholder 1"/>
          <p:cNvSpPr>
            <a:spLocks noGrp="1"/>
          </p:cNvSpPr>
          <p:nvPr>
            <p:ph idx="1"/>
          </p:nvPr>
        </p:nvSpPr>
        <p:spPr>
          <a:xfrm>
            <a:off x="1094510" y="824342"/>
            <a:ext cx="5029200" cy="609600"/>
          </a:xfrm>
        </p:spPr>
        <p:txBody>
          <a:bodyPr/>
          <a:lstStyle/>
          <a:p>
            <a:pPr marL="463550" lvl="0" indent="-463550">
              <a:buFont typeface="+mj-lt"/>
              <a:buAutoNum type="alphaUcPeriod" startAt="2"/>
            </a:pPr>
            <a:r>
              <a:rPr lang="en-US" altLang="en-US" sz="2800" b="1" dirty="0">
                <a:solidFill>
                  <a:srgbClr val="000000"/>
                </a:solidFill>
                <a:ea typeface="MS PGothic" charset="-128"/>
                <a:cs typeface="ＭＳ Ｐゴシック" charset="-128"/>
              </a:rPr>
              <a:t>Fatty Acid Catabolism by </a:t>
            </a:r>
            <a:endParaRPr lang="en-US" dirty="0">
              <a:solidFill>
                <a:prstClr val="black"/>
              </a:solidFill>
            </a:endParaRPr>
          </a:p>
        </p:txBody>
      </p:sp>
      <p:graphicFrame>
        <p:nvGraphicFramePr>
          <p:cNvPr id="4" name="Object 3">
            <a:extLst>
              <a:ext uri="{FF2B5EF4-FFF2-40B4-BE49-F238E27FC236}">
                <a16:creationId xmlns:a16="http://schemas.microsoft.com/office/drawing/2014/main" id="{AAE7974A-7011-45ED-A4C3-980F9B5A4CEB}"/>
              </a:ext>
            </a:extLst>
          </p:cNvPr>
          <p:cNvGraphicFramePr>
            <a:graphicFrameLocks noChangeAspect="1"/>
          </p:cNvGraphicFramePr>
          <p:nvPr>
            <p:extLst>
              <p:ext uri="{D42A27DB-BD31-4B8C-83A1-F6EECF244321}">
                <p14:modId xmlns:p14="http://schemas.microsoft.com/office/powerpoint/2010/main" val="1766391203"/>
              </p:ext>
            </p:extLst>
          </p:nvPr>
        </p:nvGraphicFramePr>
        <p:xfrm>
          <a:off x="5948363" y="920750"/>
          <a:ext cx="1981200" cy="393700"/>
        </p:xfrm>
        <a:graphic>
          <a:graphicData uri="http://schemas.openxmlformats.org/presentationml/2006/ole">
            <mc:AlternateContent xmlns:mc="http://schemas.openxmlformats.org/markup-compatibility/2006">
              <mc:Choice xmlns:v="urn:schemas-microsoft-com:vml" Requires="v">
                <p:oleObj spid="_x0000_s13805" name="Equation" r:id="rId4" imgW="1981080" imgH="393480" progId="Equation.DSMT4">
                  <p:embed/>
                </p:oleObj>
              </mc:Choice>
              <mc:Fallback>
                <p:oleObj name="Equation" r:id="rId4" imgW="1981080" imgH="393480" progId="Equation.DSMT4">
                  <p:embed/>
                  <p:pic>
                    <p:nvPicPr>
                      <p:cNvPr id="0" name=""/>
                      <p:cNvPicPr/>
                      <p:nvPr/>
                    </p:nvPicPr>
                    <p:blipFill>
                      <a:blip r:embed="rId5"/>
                      <a:stretch>
                        <a:fillRect/>
                      </a:stretch>
                    </p:blipFill>
                    <p:spPr>
                      <a:xfrm>
                        <a:off x="5948363" y="920750"/>
                        <a:ext cx="1981200" cy="393700"/>
                      </a:xfrm>
                      <a:prstGeom prst="rect">
                        <a:avLst/>
                      </a:prstGeom>
                    </p:spPr>
                  </p:pic>
                </p:oleObj>
              </mc:Fallback>
            </mc:AlternateContent>
          </a:graphicData>
        </a:graphic>
      </p:graphicFrame>
      <p:sp>
        <p:nvSpPr>
          <p:cNvPr id="3" name="Content Placeholder 2"/>
          <p:cNvSpPr>
            <a:spLocks noGrp="1"/>
          </p:cNvSpPr>
          <p:nvPr>
            <p:ph sz="quarter" idx="13"/>
          </p:nvPr>
        </p:nvSpPr>
        <p:spPr>
          <a:xfrm>
            <a:off x="983673" y="1519524"/>
            <a:ext cx="7620000" cy="1828800"/>
          </a:xfrm>
        </p:spPr>
        <p:txBody>
          <a:bodyPr/>
          <a:lstStyle/>
          <a:p>
            <a:pPr marL="0" lvl="0" indent="0" defTabSz="457200" eaLnBrk="1" hangingPunct="1">
              <a:spcBef>
                <a:spcPct val="0"/>
              </a:spcBef>
              <a:spcAft>
                <a:spcPts val="3000"/>
              </a:spcAft>
              <a:buNone/>
            </a:pPr>
            <a:r>
              <a:rPr lang="en-US" altLang="en-US" sz="2400" b="1" kern="1200" dirty="0">
                <a:solidFill>
                  <a:prstClr val="black"/>
                </a:solidFill>
                <a:latin typeface="Arial" charset="0"/>
                <a:ea typeface="MS PGothic" charset="-128"/>
                <a:cs typeface="+mn-cs"/>
              </a:rPr>
              <a:t>The result is a new acyl CoA having </a:t>
            </a:r>
            <a:r>
              <a:rPr lang="en-US" altLang="en-US" sz="2400" b="1" kern="1200" dirty="0">
                <a:solidFill>
                  <a:srgbClr val="3366FF"/>
                </a:solidFill>
                <a:latin typeface="Arial" charset="0"/>
                <a:ea typeface="MS PGothic" charset="-128"/>
                <a:cs typeface="+mn-cs"/>
              </a:rPr>
              <a:t>2 fewer C’s </a:t>
            </a:r>
            <a:r>
              <a:rPr lang="en-US" altLang="en-US" sz="2400" b="1" kern="1200" dirty="0">
                <a:solidFill>
                  <a:prstClr val="black"/>
                </a:solidFill>
                <a:latin typeface="Arial" charset="0"/>
                <a:ea typeface="MS PGothic" charset="-128"/>
                <a:cs typeface="+mn-cs"/>
              </a:rPr>
              <a:t>than the original.</a:t>
            </a:r>
          </a:p>
          <a:p>
            <a:pPr marL="0" indent="0" defTabSz="457200" eaLnBrk="1" hangingPunct="1">
              <a:spcBef>
                <a:spcPct val="0"/>
              </a:spcBef>
              <a:spcAft>
                <a:spcPts val="2800"/>
              </a:spcAft>
              <a:buNone/>
            </a:pPr>
            <a:r>
              <a:rPr lang="en-US" altLang="en-US" sz="2400" b="1" dirty="0"/>
              <a:t>This new acyl CoA can then proceed through </a:t>
            </a:r>
          </a:p>
        </p:txBody>
      </p:sp>
      <p:graphicFrame>
        <p:nvGraphicFramePr>
          <p:cNvPr id="5" name="Object 4">
            <a:extLst>
              <a:ext uri="{FF2B5EF4-FFF2-40B4-BE49-F238E27FC236}">
                <a16:creationId xmlns:a16="http://schemas.microsoft.com/office/drawing/2014/main" id="{89512154-937C-4F3F-A225-CAC5FF6DEF55}"/>
              </a:ext>
            </a:extLst>
          </p:cNvPr>
          <p:cNvGraphicFramePr>
            <a:graphicFrameLocks noChangeAspect="1"/>
          </p:cNvGraphicFramePr>
          <p:nvPr>
            <p:extLst>
              <p:ext uri="{D42A27DB-BD31-4B8C-83A1-F6EECF244321}">
                <p14:modId xmlns:p14="http://schemas.microsoft.com/office/powerpoint/2010/main" val="3986150944"/>
              </p:ext>
            </p:extLst>
          </p:nvPr>
        </p:nvGraphicFramePr>
        <p:xfrm>
          <a:off x="1094510" y="3086100"/>
          <a:ext cx="1600200" cy="342900"/>
        </p:xfrm>
        <a:graphic>
          <a:graphicData uri="http://schemas.openxmlformats.org/presentationml/2006/ole">
            <mc:AlternateContent xmlns:mc="http://schemas.openxmlformats.org/markup-compatibility/2006">
              <mc:Choice xmlns:v="urn:schemas-microsoft-com:vml" Requires="v">
                <p:oleObj spid="_x0000_s13806" name="Equation" r:id="rId6" imgW="1600200" imgH="342720" progId="Equation.DSMT4">
                  <p:embed/>
                </p:oleObj>
              </mc:Choice>
              <mc:Fallback>
                <p:oleObj name="Equation" r:id="rId6" imgW="1600200" imgH="342720" progId="Equation.DSMT4">
                  <p:embed/>
                  <p:pic>
                    <p:nvPicPr>
                      <p:cNvPr id="0" name=""/>
                      <p:cNvPicPr/>
                      <p:nvPr/>
                    </p:nvPicPr>
                    <p:blipFill>
                      <a:blip r:embed="rId7"/>
                      <a:stretch>
                        <a:fillRect/>
                      </a:stretch>
                    </p:blipFill>
                    <p:spPr>
                      <a:xfrm>
                        <a:off x="1094510" y="3086100"/>
                        <a:ext cx="1600200" cy="342900"/>
                      </a:xfrm>
                      <a:prstGeom prst="rect">
                        <a:avLst/>
                      </a:prstGeom>
                    </p:spPr>
                  </p:pic>
                </p:oleObj>
              </mc:Fallback>
            </mc:AlternateContent>
          </a:graphicData>
        </a:graphic>
      </p:graphicFrame>
      <p:sp>
        <p:nvSpPr>
          <p:cNvPr id="23" name="Content Placeholder 22">
            <a:extLst>
              <a:ext uri="{FF2B5EF4-FFF2-40B4-BE49-F238E27FC236}">
                <a16:creationId xmlns:a16="http://schemas.microsoft.com/office/drawing/2014/main" id="{B7DB265D-F0D0-49D7-BE75-66F7A0A3EDEC}"/>
              </a:ext>
            </a:extLst>
          </p:cNvPr>
          <p:cNvSpPr>
            <a:spLocks noGrp="1"/>
          </p:cNvSpPr>
          <p:nvPr>
            <p:ph sz="quarter" idx="14"/>
          </p:nvPr>
        </p:nvSpPr>
        <p:spPr>
          <a:xfrm>
            <a:off x="2667575" y="2995699"/>
            <a:ext cx="5818909" cy="457200"/>
          </a:xfrm>
        </p:spPr>
        <p:txBody>
          <a:bodyPr/>
          <a:lstStyle/>
          <a:p>
            <a:pPr marL="0" indent="0">
              <a:buNone/>
            </a:pPr>
            <a:r>
              <a:rPr lang="en-US" altLang="en-US" sz="2400" b="1" dirty="0">
                <a:solidFill>
                  <a:prstClr val="black"/>
                </a:solidFill>
              </a:rPr>
              <a:t>again, cleaving off two more C’</a:t>
            </a:r>
            <a:r>
              <a:rPr lang="en-US" altLang="ja-JP" sz="2400" b="1" dirty="0">
                <a:solidFill>
                  <a:prstClr val="black"/>
                </a:solidFill>
              </a:rPr>
              <a:t>s, until</a:t>
            </a:r>
            <a:endParaRPr lang="en-GB" dirty="0"/>
          </a:p>
        </p:txBody>
      </p:sp>
      <p:sp>
        <p:nvSpPr>
          <p:cNvPr id="24" name="Content Placeholder 23">
            <a:extLst>
              <a:ext uri="{FF2B5EF4-FFF2-40B4-BE49-F238E27FC236}">
                <a16:creationId xmlns:a16="http://schemas.microsoft.com/office/drawing/2014/main" id="{9761E11E-C346-4F97-B11D-B75CCAF0082B}"/>
              </a:ext>
            </a:extLst>
          </p:cNvPr>
          <p:cNvSpPr>
            <a:spLocks noGrp="1"/>
          </p:cNvSpPr>
          <p:nvPr>
            <p:ph sz="quarter" idx="15"/>
          </p:nvPr>
        </p:nvSpPr>
        <p:spPr>
          <a:xfrm>
            <a:off x="992909" y="3354376"/>
            <a:ext cx="7700817" cy="2317762"/>
          </a:xfrm>
        </p:spPr>
        <p:txBody>
          <a:bodyPr/>
          <a:lstStyle/>
          <a:p>
            <a:pPr marL="0" lvl="0" indent="0" defTabSz="457200" eaLnBrk="1" hangingPunct="1">
              <a:spcBef>
                <a:spcPct val="0"/>
              </a:spcBef>
              <a:spcAft>
                <a:spcPts val="2800"/>
              </a:spcAft>
              <a:buNone/>
            </a:pPr>
            <a:r>
              <a:rPr lang="en-US" altLang="en-US" sz="2400" b="1" dirty="0">
                <a:solidFill>
                  <a:prstClr val="black"/>
                </a:solidFill>
              </a:rPr>
              <a:t>finally </a:t>
            </a:r>
            <a:r>
              <a:rPr lang="en-US" altLang="en-US" sz="2400" b="1" dirty="0">
                <a:solidFill>
                  <a:srgbClr val="3366FF"/>
                </a:solidFill>
              </a:rPr>
              <a:t>only acetyl CoA </a:t>
            </a:r>
            <a:r>
              <a:rPr lang="en-US" altLang="en-US" sz="2400" b="1" dirty="0">
                <a:solidFill>
                  <a:prstClr val="black"/>
                </a:solidFill>
              </a:rPr>
              <a:t>molecules are present.</a:t>
            </a:r>
          </a:p>
          <a:p>
            <a:pPr marL="0" lvl="0" indent="0" defTabSz="457200" eaLnBrk="1" hangingPunct="1">
              <a:spcBef>
                <a:spcPct val="0"/>
              </a:spcBef>
              <a:spcAft>
                <a:spcPts val="3000"/>
              </a:spcAft>
              <a:buNone/>
            </a:pPr>
            <a:r>
              <a:rPr lang="en-US" altLang="en-US" sz="2400" b="1" dirty="0">
                <a:solidFill>
                  <a:prstClr val="black"/>
                </a:solidFill>
              </a:rPr>
              <a:t>For example, an </a:t>
            </a:r>
            <a:r>
              <a:rPr lang="en-US" altLang="en-US" sz="2400" b="1" dirty="0">
                <a:solidFill>
                  <a:srgbClr val="3366FF"/>
                </a:solidFill>
              </a:rPr>
              <a:t>18-carbon acyl CoA </a:t>
            </a:r>
            <a:r>
              <a:rPr lang="en-US" altLang="en-US" sz="2400" b="1" dirty="0">
                <a:solidFill>
                  <a:prstClr val="black"/>
                </a:solidFill>
              </a:rPr>
              <a:t>is cleaved into </a:t>
            </a:r>
            <a:r>
              <a:rPr lang="en-US" altLang="en-US" sz="2400" b="1" dirty="0">
                <a:solidFill>
                  <a:srgbClr val="3366FF"/>
                </a:solidFill>
              </a:rPr>
              <a:t>9 acetyl CoA molecules</a:t>
            </a:r>
            <a:r>
              <a:rPr lang="en-US" altLang="en-US" sz="2400" b="1" dirty="0">
                <a:solidFill>
                  <a:prstClr val="black"/>
                </a:solidFill>
              </a:rPr>
              <a:t>.</a:t>
            </a:r>
          </a:p>
          <a:p>
            <a:pPr marL="0" lvl="0" indent="0" defTabSz="457200" eaLnBrk="1" hangingPunct="1">
              <a:spcBef>
                <a:spcPct val="0"/>
              </a:spcBef>
              <a:spcAft>
                <a:spcPts val="3000"/>
              </a:spcAft>
              <a:buNone/>
            </a:pPr>
            <a:r>
              <a:rPr lang="en-US" altLang="en-US" sz="2400" b="1" dirty="0">
                <a:solidFill>
                  <a:prstClr val="black"/>
                </a:solidFill>
              </a:rPr>
              <a:t>A total of 8 cycles of </a:t>
            </a:r>
            <a:endParaRPr lang="en-GB" dirty="0"/>
          </a:p>
        </p:txBody>
      </p:sp>
      <p:graphicFrame>
        <p:nvGraphicFramePr>
          <p:cNvPr id="6" name="Object 5">
            <a:extLst>
              <a:ext uri="{FF2B5EF4-FFF2-40B4-BE49-F238E27FC236}">
                <a16:creationId xmlns:a16="http://schemas.microsoft.com/office/drawing/2014/main" id="{974D929D-CB43-4EF6-991A-D6BD26E57F69}"/>
              </a:ext>
            </a:extLst>
          </p:cNvPr>
          <p:cNvGraphicFramePr>
            <a:graphicFrameLocks noChangeAspect="1"/>
          </p:cNvGraphicFramePr>
          <p:nvPr>
            <p:extLst>
              <p:ext uri="{D42A27DB-BD31-4B8C-83A1-F6EECF244321}">
                <p14:modId xmlns:p14="http://schemas.microsoft.com/office/powerpoint/2010/main" val="744495815"/>
              </p:ext>
            </p:extLst>
          </p:nvPr>
        </p:nvGraphicFramePr>
        <p:xfrm>
          <a:off x="4140025" y="5278438"/>
          <a:ext cx="1612900" cy="342900"/>
        </p:xfrm>
        <a:graphic>
          <a:graphicData uri="http://schemas.openxmlformats.org/presentationml/2006/ole">
            <mc:AlternateContent xmlns:mc="http://schemas.openxmlformats.org/markup-compatibility/2006">
              <mc:Choice xmlns:v="urn:schemas-microsoft-com:vml" Requires="v">
                <p:oleObj spid="_x0000_s13807" name="Equation" r:id="rId8" imgW="1612800" imgH="342720" progId="Equation.DSMT4">
                  <p:embed/>
                </p:oleObj>
              </mc:Choice>
              <mc:Fallback>
                <p:oleObj name="Equation" r:id="rId8" imgW="1612800" imgH="342720" progId="Equation.DSMT4">
                  <p:embed/>
                  <p:pic>
                    <p:nvPicPr>
                      <p:cNvPr id="0" name=""/>
                      <p:cNvPicPr/>
                      <p:nvPr/>
                    </p:nvPicPr>
                    <p:blipFill>
                      <a:blip r:embed="rId9"/>
                      <a:stretch>
                        <a:fillRect/>
                      </a:stretch>
                    </p:blipFill>
                    <p:spPr>
                      <a:xfrm>
                        <a:off x="4140025" y="5278438"/>
                        <a:ext cx="1612900" cy="342900"/>
                      </a:xfrm>
                      <a:prstGeom prst="rect">
                        <a:avLst/>
                      </a:prstGeom>
                    </p:spPr>
                  </p:pic>
                </p:oleObj>
              </mc:Fallback>
            </mc:AlternateContent>
          </a:graphicData>
        </a:graphic>
      </p:graphicFrame>
      <p:sp>
        <p:nvSpPr>
          <p:cNvPr id="25" name="Content Placeholder 24">
            <a:extLst>
              <a:ext uri="{FF2B5EF4-FFF2-40B4-BE49-F238E27FC236}">
                <a16:creationId xmlns:a16="http://schemas.microsoft.com/office/drawing/2014/main" id="{A9BC1582-DFEB-4F9C-8371-97DA92FD8EEC}"/>
              </a:ext>
            </a:extLst>
          </p:cNvPr>
          <p:cNvSpPr>
            <a:spLocks noGrp="1"/>
          </p:cNvSpPr>
          <p:nvPr>
            <p:ph sz="quarter" idx="16"/>
          </p:nvPr>
        </p:nvSpPr>
        <p:spPr>
          <a:xfrm>
            <a:off x="5741320" y="5189538"/>
            <a:ext cx="2416031" cy="457200"/>
          </a:xfrm>
        </p:spPr>
        <p:txBody>
          <a:bodyPr/>
          <a:lstStyle/>
          <a:p>
            <a:pPr marL="0" indent="0">
              <a:buNone/>
            </a:pPr>
            <a:r>
              <a:rPr lang="en-US" altLang="en-US" sz="2400" b="1" dirty="0">
                <a:solidFill>
                  <a:prstClr val="black"/>
                </a:solidFill>
              </a:rPr>
              <a:t>are needed to </a:t>
            </a:r>
            <a:endParaRPr lang="en-GB" dirty="0"/>
          </a:p>
        </p:txBody>
      </p:sp>
      <p:sp>
        <p:nvSpPr>
          <p:cNvPr id="26" name="Content Placeholder 25">
            <a:extLst>
              <a:ext uri="{FF2B5EF4-FFF2-40B4-BE49-F238E27FC236}">
                <a16:creationId xmlns:a16="http://schemas.microsoft.com/office/drawing/2014/main" id="{55AE3D44-FB33-4893-A602-C6DDC3D53C23}"/>
              </a:ext>
            </a:extLst>
          </p:cNvPr>
          <p:cNvSpPr>
            <a:spLocks noGrp="1"/>
          </p:cNvSpPr>
          <p:nvPr>
            <p:ph sz="quarter" idx="17"/>
          </p:nvPr>
        </p:nvSpPr>
        <p:spPr>
          <a:xfrm>
            <a:off x="989564" y="5562282"/>
            <a:ext cx="7614104" cy="960438"/>
          </a:xfrm>
        </p:spPr>
        <p:txBody>
          <a:bodyPr/>
          <a:lstStyle/>
          <a:p>
            <a:pPr marL="0" indent="0">
              <a:buNone/>
            </a:pPr>
            <a:r>
              <a:rPr lang="en-US" altLang="en-US" sz="2400" b="1" dirty="0">
                <a:solidFill>
                  <a:prstClr val="black"/>
                </a:solidFill>
              </a:rPr>
              <a:t>cleave the eight C-C bonds, such that </a:t>
            </a:r>
            <a:r>
              <a:rPr lang="en-US" altLang="en-US" sz="2400" b="1" dirty="0">
                <a:solidFill>
                  <a:srgbClr val="3366FF"/>
                </a:solidFill>
              </a:rPr>
              <a:t>every carbon of the original fatty acid ends up in an acetyl CoA</a:t>
            </a:r>
            <a:r>
              <a:rPr lang="en-US" altLang="en-US" sz="2400" b="1" dirty="0">
                <a:solidFill>
                  <a:prstClr val="black"/>
                </a:solidFill>
              </a:rPr>
              <a:t>.</a:t>
            </a:r>
            <a:endParaRPr lang="en-GB"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 y="373040"/>
            <a:ext cx="9052561" cy="484745"/>
          </a:xfrm>
        </p:spPr>
        <p:txBody>
          <a:bodyPr/>
          <a:lstStyle/>
          <a:p>
            <a:r>
              <a:rPr lang="en-US" altLang="en-US" sz="3200" b="1" dirty="0">
                <a:solidFill>
                  <a:srgbClr val="000000"/>
                </a:solidFill>
                <a:ea typeface="MS PGothic" charset="-128"/>
                <a:cs typeface="ＭＳ Ｐゴシック" charset="-128"/>
              </a:rPr>
              <a:t>24.7	The Catabolism of </a:t>
            </a:r>
            <a:r>
              <a:rPr lang="en-US" altLang="en-US" sz="3200" b="1" dirty="0" err="1">
                <a:solidFill>
                  <a:srgbClr val="000000"/>
                </a:solidFill>
                <a:ea typeface="MS PGothic" charset="-128"/>
                <a:cs typeface="ＭＳ Ｐゴシック" charset="-128"/>
              </a:rPr>
              <a:t>Triacylglycerols</a:t>
            </a:r>
            <a:r>
              <a:rPr lang="en-US" altLang="en-US" sz="3200" b="1" dirty="0">
                <a:solidFill>
                  <a:srgbClr val="000000"/>
                </a:solidFill>
                <a:ea typeface="MS PGothic" charset="-128"/>
                <a:cs typeface="ＭＳ Ｐゴシック" charset="-128"/>
              </a:rPr>
              <a:t> (11)</a:t>
            </a:r>
            <a:endParaRPr lang="en-US" dirty="0"/>
          </a:p>
        </p:txBody>
      </p:sp>
      <p:sp>
        <p:nvSpPr>
          <p:cNvPr id="3" name="Content Placeholder 2"/>
          <p:cNvSpPr>
            <a:spLocks noGrp="1"/>
          </p:cNvSpPr>
          <p:nvPr>
            <p:ph sz="quarter" idx="13"/>
          </p:nvPr>
        </p:nvSpPr>
        <p:spPr>
          <a:xfrm>
            <a:off x="1088108" y="830240"/>
            <a:ext cx="7002740" cy="463521"/>
          </a:xfrm>
        </p:spPr>
        <p:txBody>
          <a:bodyPr/>
          <a:lstStyle/>
          <a:p>
            <a:pPr marL="463550" lvl="0" indent="-463550">
              <a:buFont typeface="+mj-lt"/>
              <a:buAutoNum type="alphaUcPeriod" startAt="2"/>
            </a:pPr>
            <a:r>
              <a:rPr lang="en-US" altLang="en-US" sz="2800" b="1" dirty="0">
                <a:solidFill>
                  <a:srgbClr val="000000"/>
                </a:solidFill>
                <a:ea typeface="MS PGothic" charset="-128"/>
                <a:cs typeface="ＭＳ Ｐゴシック" charset="-128"/>
              </a:rPr>
              <a:t>Fatty Acid Catabolism by </a:t>
            </a:r>
            <a:endParaRPr lang="en-US" dirty="0">
              <a:solidFill>
                <a:prstClr val="black"/>
              </a:solidFill>
            </a:endParaRPr>
          </a:p>
        </p:txBody>
      </p:sp>
      <p:graphicFrame>
        <p:nvGraphicFramePr>
          <p:cNvPr id="6" name="Object 5">
            <a:extLst>
              <a:ext uri="{FF2B5EF4-FFF2-40B4-BE49-F238E27FC236}">
                <a16:creationId xmlns:a16="http://schemas.microsoft.com/office/drawing/2014/main" id="{8987108D-DA11-4F33-AF5A-04DF004C99DE}"/>
              </a:ext>
            </a:extLst>
          </p:cNvPr>
          <p:cNvGraphicFramePr>
            <a:graphicFrameLocks noChangeAspect="1"/>
          </p:cNvGraphicFramePr>
          <p:nvPr>
            <p:extLst>
              <p:ext uri="{D42A27DB-BD31-4B8C-83A1-F6EECF244321}">
                <p14:modId xmlns:p14="http://schemas.microsoft.com/office/powerpoint/2010/main" val="2874037064"/>
              </p:ext>
            </p:extLst>
          </p:nvPr>
        </p:nvGraphicFramePr>
        <p:xfrm>
          <a:off x="5994138" y="938213"/>
          <a:ext cx="2006600" cy="393700"/>
        </p:xfrm>
        <a:graphic>
          <a:graphicData uri="http://schemas.openxmlformats.org/presentationml/2006/ole">
            <mc:AlternateContent xmlns:mc="http://schemas.openxmlformats.org/markup-compatibility/2006">
              <mc:Choice xmlns:v="urn:schemas-microsoft-com:vml" Requires="v">
                <p:oleObj spid="_x0000_s14546" name="Equation" r:id="rId4" imgW="2006280" imgH="393480" progId="Equation.DSMT4">
                  <p:embed/>
                </p:oleObj>
              </mc:Choice>
              <mc:Fallback>
                <p:oleObj name="Equation" r:id="rId4" imgW="2006280" imgH="393480" progId="Equation.DSMT4">
                  <p:embed/>
                  <p:pic>
                    <p:nvPicPr>
                      <p:cNvPr id="0" name=""/>
                      <p:cNvPicPr/>
                      <p:nvPr/>
                    </p:nvPicPr>
                    <p:blipFill>
                      <a:blip r:embed="rId5"/>
                      <a:stretch>
                        <a:fillRect/>
                      </a:stretch>
                    </p:blipFill>
                    <p:spPr>
                      <a:xfrm>
                        <a:off x="5994138" y="938213"/>
                        <a:ext cx="2006600" cy="393700"/>
                      </a:xfrm>
                      <a:prstGeom prst="rect">
                        <a:avLst/>
                      </a:prstGeom>
                    </p:spPr>
                  </p:pic>
                </p:oleObj>
              </mc:Fallback>
            </mc:AlternateContent>
          </a:graphicData>
        </a:graphic>
      </p:graphicFrame>
      <p:pic>
        <p:nvPicPr>
          <p:cNvPr id="2" name="Picture 1" descr="An 18-carbon acyl CoA is cleaved to C16 acyl CoA  releasing acetyl CoA molecule. C16 acyl CoA is cleaved to C14 acyl CoA releasing acetyl CoA molecule. The process continues until a four-carbon acyl CoA is cleaved to form two acetyl CoA molecules."/>
          <p:cNvPicPr>
            <a:picLocks noChangeAspect="1"/>
          </p:cNvPicPr>
          <p:nvPr/>
        </p:nvPicPr>
        <p:blipFill>
          <a:blip r:embed="rId6"/>
          <a:stretch>
            <a:fillRect/>
          </a:stretch>
        </p:blipFill>
        <p:spPr>
          <a:xfrm>
            <a:off x="80682" y="1358354"/>
            <a:ext cx="8967784" cy="4719918"/>
          </a:xfrm>
          <a:prstGeom prst="rect">
            <a:avLst/>
          </a:prstGeom>
        </p:spPr>
      </p:pic>
      <p:sp>
        <p:nvSpPr>
          <p:cNvPr id="5" name="Content Placeholder 8"/>
          <p:cNvSpPr>
            <a:spLocks noGrp="1"/>
          </p:cNvSpPr>
          <p:nvPr>
            <p:ph sz="quarter" idx="14"/>
          </p:nvPr>
        </p:nvSpPr>
        <p:spPr>
          <a:xfrm>
            <a:off x="5876365" y="2424953"/>
            <a:ext cx="3012141" cy="692727"/>
          </a:xfrm>
        </p:spPr>
        <p:txBody>
          <a:bodyPr/>
          <a:lstStyle/>
          <a:p>
            <a:pPr marL="0" lvl="0" indent="0">
              <a:buNone/>
            </a:pPr>
            <a:r>
              <a:rPr lang="en-US" sz="1400" dirty="0"/>
              <a:t>All bonds in</a:t>
            </a:r>
            <a:r>
              <a:rPr lang="en-US" sz="1400" dirty="0">
                <a:solidFill>
                  <a:srgbClr val="D90000"/>
                </a:solidFill>
              </a:rPr>
              <a:t> red </a:t>
            </a:r>
            <a:r>
              <a:rPr lang="en-US" sz="1400" dirty="0"/>
              <a:t>are cleaved, one at a time, beginning near the carbonyl end of the acyl CoA.</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 y="386688"/>
            <a:ext cx="9052560" cy="440677"/>
          </a:xfrm>
        </p:spPr>
        <p:txBody>
          <a:bodyPr/>
          <a:lstStyle/>
          <a:p>
            <a:r>
              <a:rPr lang="en-US" altLang="en-US" sz="3200" b="1" dirty="0">
                <a:solidFill>
                  <a:srgbClr val="000000"/>
                </a:solidFill>
                <a:ea typeface="MS PGothic" charset="-128"/>
                <a:cs typeface="ＭＳ Ｐゴシック" charset="-128"/>
              </a:rPr>
              <a:t>24.7	The Catabolism of </a:t>
            </a:r>
            <a:r>
              <a:rPr lang="en-US" altLang="en-US" sz="3200" b="1" dirty="0" err="1">
                <a:solidFill>
                  <a:srgbClr val="000000"/>
                </a:solidFill>
                <a:ea typeface="MS PGothic" charset="-128"/>
                <a:cs typeface="ＭＳ Ｐゴシック" charset="-128"/>
              </a:rPr>
              <a:t>Triacylglycerols</a:t>
            </a:r>
            <a:r>
              <a:rPr lang="en-US" altLang="en-US" sz="3200" b="1" dirty="0">
                <a:solidFill>
                  <a:srgbClr val="000000"/>
                </a:solidFill>
                <a:ea typeface="MS PGothic" charset="-128"/>
                <a:cs typeface="ＭＳ Ｐゴシック" charset="-128"/>
              </a:rPr>
              <a:t> (12)</a:t>
            </a:r>
            <a:endParaRPr lang="en-US" dirty="0"/>
          </a:p>
        </p:txBody>
      </p:sp>
      <p:sp>
        <p:nvSpPr>
          <p:cNvPr id="2" name="Content Placeholder 1"/>
          <p:cNvSpPr>
            <a:spLocks noGrp="1"/>
          </p:cNvSpPr>
          <p:nvPr>
            <p:ph idx="1"/>
          </p:nvPr>
        </p:nvSpPr>
        <p:spPr>
          <a:xfrm>
            <a:off x="1092856" y="827962"/>
            <a:ext cx="7093527" cy="417728"/>
          </a:xfrm>
        </p:spPr>
        <p:txBody>
          <a:bodyPr/>
          <a:lstStyle/>
          <a:p>
            <a:pPr marL="463550" indent="-463550">
              <a:buFont typeface="+mj-lt"/>
              <a:buAutoNum type="alphaUcPeriod" startAt="2"/>
            </a:pPr>
            <a:r>
              <a:rPr lang="en-US" altLang="en-US" sz="2800" b="1" dirty="0">
                <a:solidFill>
                  <a:srgbClr val="000000"/>
                </a:solidFill>
                <a:ea typeface="MS PGothic" charset="-128"/>
                <a:cs typeface="ＭＳ Ｐゴシック" charset="-128"/>
              </a:rPr>
              <a:t>Fatty Acid Catabolism by </a:t>
            </a:r>
            <a:endParaRPr lang="en-US" dirty="0"/>
          </a:p>
        </p:txBody>
      </p:sp>
      <p:graphicFrame>
        <p:nvGraphicFramePr>
          <p:cNvPr id="4" name="Object 3">
            <a:extLst>
              <a:ext uri="{FF2B5EF4-FFF2-40B4-BE49-F238E27FC236}">
                <a16:creationId xmlns:a16="http://schemas.microsoft.com/office/drawing/2014/main" id="{55AE0707-3820-48A4-9583-2511EED92DA1}"/>
              </a:ext>
            </a:extLst>
          </p:cNvPr>
          <p:cNvGraphicFramePr>
            <a:graphicFrameLocks noChangeAspect="1"/>
          </p:cNvGraphicFramePr>
          <p:nvPr>
            <p:extLst>
              <p:ext uri="{D42A27DB-BD31-4B8C-83A1-F6EECF244321}">
                <p14:modId xmlns:p14="http://schemas.microsoft.com/office/powerpoint/2010/main" val="189969582"/>
              </p:ext>
            </p:extLst>
          </p:nvPr>
        </p:nvGraphicFramePr>
        <p:xfrm>
          <a:off x="5971163" y="944563"/>
          <a:ext cx="2019300" cy="393700"/>
        </p:xfrm>
        <a:graphic>
          <a:graphicData uri="http://schemas.openxmlformats.org/presentationml/2006/ole">
            <mc:AlternateContent xmlns:mc="http://schemas.openxmlformats.org/markup-compatibility/2006">
              <mc:Choice xmlns:v="urn:schemas-microsoft-com:vml" Requires="v">
                <p:oleObj spid="_x0000_s15777" name="Equation" r:id="rId4" imgW="2019240" imgH="393480" progId="Equation.DSMT4">
                  <p:embed/>
                </p:oleObj>
              </mc:Choice>
              <mc:Fallback>
                <p:oleObj name="Equation" r:id="rId4" imgW="2019240" imgH="393480" progId="Equation.DSMT4">
                  <p:embed/>
                  <p:pic>
                    <p:nvPicPr>
                      <p:cNvPr id="0" name=""/>
                      <p:cNvPicPr/>
                      <p:nvPr/>
                    </p:nvPicPr>
                    <p:blipFill>
                      <a:blip r:embed="rId5"/>
                      <a:stretch>
                        <a:fillRect/>
                      </a:stretch>
                    </p:blipFill>
                    <p:spPr>
                      <a:xfrm>
                        <a:off x="5971163" y="944563"/>
                        <a:ext cx="2019300" cy="393700"/>
                      </a:xfrm>
                      <a:prstGeom prst="rect">
                        <a:avLst/>
                      </a:prstGeom>
                    </p:spPr>
                  </p:pic>
                </p:oleObj>
              </mc:Fallback>
            </mc:AlternateContent>
          </a:graphicData>
        </a:graphic>
      </p:graphicFrame>
      <p:sp>
        <p:nvSpPr>
          <p:cNvPr id="3" name="Content Placeholder 2"/>
          <p:cNvSpPr>
            <a:spLocks noGrp="1"/>
          </p:cNvSpPr>
          <p:nvPr>
            <p:ph sz="quarter" idx="13"/>
          </p:nvPr>
        </p:nvSpPr>
        <p:spPr>
          <a:xfrm>
            <a:off x="838200" y="1823112"/>
            <a:ext cx="1752600" cy="437488"/>
          </a:xfrm>
        </p:spPr>
        <p:txBody>
          <a:bodyPr/>
          <a:lstStyle/>
          <a:p>
            <a:pPr marL="0" lvl="0" indent="0" defTabSz="457200" eaLnBrk="1" hangingPunct="1">
              <a:spcBef>
                <a:spcPct val="0"/>
              </a:spcBef>
              <a:buNone/>
            </a:pPr>
            <a:r>
              <a:rPr lang="en-US" altLang="en-US" sz="2400" b="1" kern="1200" dirty="0">
                <a:solidFill>
                  <a:prstClr val="black"/>
                </a:solidFill>
                <a:ea typeface="MS PGothic" charset="-128"/>
                <a:cs typeface="+mn-cs"/>
              </a:rPr>
              <a:t>Complete </a:t>
            </a:r>
            <a:endParaRPr lang="en-US" altLang="en-US" sz="2400" b="1" dirty="0"/>
          </a:p>
        </p:txBody>
      </p:sp>
      <p:graphicFrame>
        <p:nvGraphicFramePr>
          <p:cNvPr id="6" name="Object 5">
            <a:extLst>
              <a:ext uri="{FF2B5EF4-FFF2-40B4-BE49-F238E27FC236}">
                <a16:creationId xmlns:a16="http://schemas.microsoft.com/office/drawing/2014/main" id="{9E61544B-B741-45A7-A03A-AE1F05D361B9}"/>
              </a:ext>
            </a:extLst>
          </p:cNvPr>
          <p:cNvGraphicFramePr>
            <a:graphicFrameLocks noChangeAspect="1"/>
          </p:cNvGraphicFramePr>
          <p:nvPr>
            <p:extLst>
              <p:ext uri="{D42A27DB-BD31-4B8C-83A1-F6EECF244321}">
                <p14:modId xmlns:p14="http://schemas.microsoft.com/office/powerpoint/2010/main" val="1264483580"/>
              </p:ext>
            </p:extLst>
          </p:nvPr>
        </p:nvGraphicFramePr>
        <p:xfrm>
          <a:off x="2383413" y="1901075"/>
          <a:ext cx="1663700" cy="342900"/>
        </p:xfrm>
        <a:graphic>
          <a:graphicData uri="http://schemas.openxmlformats.org/presentationml/2006/ole">
            <mc:AlternateContent xmlns:mc="http://schemas.openxmlformats.org/markup-compatibility/2006">
              <mc:Choice xmlns:v="urn:schemas-microsoft-com:vml" Requires="v">
                <p:oleObj spid="_x0000_s15778" name="Equation" r:id="rId6" imgW="1663560" imgH="342720" progId="Equation.DSMT4">
                  <p:embed/>
                </p:oleObj>
              </mc:Choice>
              <mc:Fallback>
                <p:oleObj name="Equation" r:id="rId6" imgW="1663560" imgH="342720" progId="Equation.DSMT4">
                  <p:embed/>
                  <p:pic>
                    <p:nvPicPr>
                      <p:cNvPr id="0" name=""/>
                      <p:cNvPicPr/>
                      <p:nvPr/>
                    </p:nvPicPr>
                    <p:blipFill>
                      <a:blip r:embed="rId7"/>
                      <a:stretch>
                        <a:fillRect/>
                      </a:stretch>
                    </p:blipFill>
                    <p:spPr>
                      <a:xfrm>
                        <a:off x="2383413" y="1901075"/>
                        <a:ext cx="1663700" cy="342900"/>
                      </a:xfrm>
                      <a:prstGeom prst="rect">
                        <a:avLst/>
                      </a:prstGeom>
                    </p:spPr>
                  </p:pic>
                </p:oleObj>
              </mc:Fallback>
            </mc:AlternateContent>
          </a:graphicData>
        </a:graphic>
      </p:graphicFrame>
      <p:sp>
        <p:nvSpPr>
          <p:cNvPr id="7" name="Text Placeholder 17">
            <a:extLst>
              <a:ext uri="{FF2B5EF4-FFF2-40B4-BE49-F238E27FC236}">
                <a16:creationId xmlns:a16="http://schemas.microsoft.com/office/drawing/2014/main" id="{51050DE5-E50D-42EE-8AED-535E49A9C349}"/>
              </a:ext>
            </a:extLst>
          </p:cNvPr>
          <p:cNvSpPr>
            <a:spLocks noGrp="1"/>
          </p:cNvSpPr>
          <p:nvPr>
            <p:ph type="body" sz="quarter" idx="19"/>
          </p:nvPr>
        </p:nvSpPr>
        <p:spPr>
          <a:xfrm>
            <a:off x="4033091" y="1821053"/>
            <a:ext cx="4376383" cy="511119"/>
          </a:xfrm>
        </p:spPr>
        <p:txBody>
          <a:bodyPr/>
          <a:lstStyle/>
          <a:p>
            <a:pPr marL="0" lvl="0" indent="0">
              <a:buNone/>
            </a:pPr>
            <a:r>
              <a:rPr lang="en-US" altLang="en-US" sz="2400" b="1" kern="1200" dirty="0">
                <a:solidFill>
                  <a:prstClr val="black"/>
                </a:solidFill>
                <a:ea typeface="MS PGothic" charset="-128"/>
                <a:cs typeface="+mn-cs"/>
              </a:rPr>
              <a:t>of the acyl CoA derived from</a:t>
            </a:r>
            <a:endParaRPr lang="en-GB" dirty="0"/>
          </a:p>
        </p:txBody>
      </p:sp>
      <p:sp>
        <p:nvSpPr>
          <p:cNvPr id="8" name="Text Placeholder 19">
            <a:extLst>
              <a:ext uri="{FF2B5EF4-FFF2-40B4-BE49-F238E27FC236}">
                <a16:creationId xmlns:a16="http://schemas.microsoft.com/office/drawing/2014/main" id="{695C03B7-8B06-4D80-90B0-D9D8EFE2B546}"/>
              </a:ext>
            </a:extLst>
          </p:cNvPr>
          <p:cNvSpPr>
            <a:spLocks noGrp="1"/>
          </p:cNvSpPr>
          <p:nvPr>
            <p:ph type="body" sz="quarter" idx="20"/>
          </p:nvPr>
        </p:nvSpPr>
        <p:spPr>
          <a:xfrm>
            <a:off x="838200" y="2199860"/>
            <a:ext cx="7317410" cy="2590800"/>
          </a:xfrm>
        </p:spPr>
        <p:txBody>
          <a:bodyPr/>
          <a:lstStyle/>
          <a:p>
            <a:pPr marL="0" lvl="0" indent="0" defTabSz="457200" eaLnBrk="1" hangingPunct="1">
              <a:spcBef>
                <a:spcPct val="0"/>
              </a:spcBef>
              <a:spcAft>
                <a:spcPts val="2000"/>
              </a:spcAft>
              <a:buNone/>
            </a:pPr>
            <a:r>
              <a:rPr lang="en-US" altLang="en-US" sz="2400" b="1" kern="1200" dirty="0">
                <a:solidFill>
                  <a:prstClr val="black"/>
                </a:solidFill>
                <a:ea typeface="MS PGothic" charset="-128"/>
                <a:cs typeface="+mn-cs"/>
              </a:rPr>
              <a:t>an </a:t>
            </a:r>
            <a:r>
              <a:rPr lang="en-US" altLang="en-US" sz="2400" b="1" kern="1200" dirty="0">
                <a:solidFill>
                  <a:srgbClr val="3366FF"/>
                </a:solidFill>
                <a:ea typeface="MS PGothic" charset="-128"/>
                <a:cs typeface="+mn-cs"/>
              </a:rPr>
              <a:t>18-carbon fatty acid </a:t>
            </a:r>
            <a:r>
              <a:rPr lang="en-US" altLang="en-US" sz="2400" b="1" kern="1200" dirty="0">
                <a:solidFill>
                  <a:prstClr val="black"/>
                </a:solidFill>
                <a:ea typeface="MS PGothic" charset="-128"/>
                <a:cs typeface="+mn-cs"/>
              </a:rPr>
              <a:t>(steric acid) forms:</a:t>
            </a:r>
          </a:p>
          <a:p>
            <a:pPr marL="231775" lvl="0" indent="-231775" defTabSz="457200" eaLnBrk="1" hangingPunct="1">
              <a:spcBef>
                <a:spcPct val="0"/>
              </a:spcBef>
              <a:spcAft>
                <a:spcPts val="2500"/>
              </a:spcAft>
              <a:buFont typeface="Arial" panose="020B0604020202020204" pitchFamily="34" charset="0"/>
              <a:buChar char="•"/>
            </a:pPr>
            <a:r>
              <a:rPr lang="en-US" altLang="en-US" sz="2400" b="1" dirty="0">
                <a:solidFill>
                  <a:srgbClr val="3366FF"/>
                </a:solidFill>
              </a:rPr>
              <a:t>9 Acetyl CoA </a:t>
            </a:r>
            <a:r>
              <a:rPr lang="en-US" altLang="en-US" sz="2400" b="1" dirty="0">
                <a:solidFill>
                  <a:prstClr val="black"/>
                </a:solidFill>
              </a:rPr>
              <a:t>molecules</a:t>
            </a:r>
          </a:p>
          <a:p>
            <a:pPr marL="231775" lvl="0" indent="-231775" defTabSz="457200" eaLnBrk="1" hangingPunct="1">
              <a:spcBef>
                <a:spcPct val="0"/>
              </a:spcBef>
              <a:spcAft>
                <a:spcPts val="2000"/>
              </a:spcAft>
              <a:buFont typeface="Arial" panose="020B0604020202020204" pitchFamily="34" charset="0"/>
              <a:buChar char="•"/>
            </a:pPr>
            <a:r>
              <a:rPr lang="en-US" altLang="en-US" sz="2400" b="1" dirty="0">
                <a:solidFill>
                  <a:srgbClr val="3366FF"/>
                </a:solidFill>
              </a:rPr>
              <a:t>8 NADH </a:t>
            </a:r>
            <a:r>
              <a:rPr lang="en-US" altLang="en-US" sz="2400" b="1" dirty="0">
                <a:solidFill>
                  <a:prstClr val="black"/>
                </a:solidFill>
              </a:rPr>
              <a:t>molecules</a:t>
            </a:r>
          </a:p>
          <a:p>
            <a:pPr marL="231775" lvl="0" indent="-231775" defTabSz="457200" eaLnBrk="1" hangingPunct="1">
              <a:spcBef>
                <a:spcPct val="0"/>
              </a:spcBef>
              <a:spcAft>
                <a:spcPts val="2500"/>
              </a:spcAft>
              <a:buFont typeface="Arial" panose="020B0604020202020204" pitchFamily="34" charset="0"/>
              <a:buChar char="•"/>
            </a:pPr>
            <a:r>
              <a:rPr lang="en-US" altLang="en-US" sz="2400" b="1" dirty="0">
                <a:solidFill>
                  <a:srgbClr val="3366FF"/>
                </a:solidFill>
              </a:rPr>
              <a:t>8 FADH</a:t>
            </a:r>
            <a:r>
              <a:rPr lang="en-US" altLang="en-US" sz="2400" b="1" baseline="-25000" dirty="0">
                <a:solidFill>
                  <a:srgbClr val="3366FF"/>
                </a:solidFill>
              </a:rPr>
              <a:t>2</a:t>
            </a:r>
            <a:r>
              <a:rPr lang="en-US" altLang="en-US" sz="2400" b="1" dirty="0">
                <a:solidFill>
                  <a:srgbClr val="3366FF"/>
                </a:solidFill>
              </a:rPr>
              <a:t> </a:t>
            </a:r>
            <a:r>
              <a:rPr lang="en-US" altLang="en-US" sz="2400" b="1" dirty="0">
                <a:solidFill>
                  <a:prstClr val="black"/>
                </a:solidFill>
              </a:rPr>
              <a:t>molecules</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Title 1"/>
          <p:cNvSpPr>
            <a:spLocks noGrp="1"/>
          </p:cNvSpPr>
          <p:nvPr>
            <p:ph type="title"/>
          </p:nvPr>
        </p:nvSpPr>
        <p:spPr>
          <a:xfrm>
            <a:off x="45720" y="453081"/>
            <a:ext cx="9052560" cy="400615"/>
          </a:xfrm>
        </p:spPr>
        <p:txBody>
          <a:bodyPr/>
          <a:lstStyle/>
          <a:p>
            <a:pPr eaLnBrk="1" hangingPunct="1"/>
            <a:r>
              <a:rPr lang="en-US" altLang="en-US" sz="3200" b="1" dirty="0">
                <a:ea typeface="MS PGothic" charset="-128"/>
                <a:cs typeface="ＭＳ Ｐゴシック" charset="-128"/>
              </a:rPr>
              <a:t>24.7	The Catabolism of </a:t>
            </a:r>
            <a:r>
              <a:rPr lang="en-US" altLang="en-US" sz="3200" b="1" dirty="0" err="1">
                <a:ea typeface="MS PGothic" charset="-128"/>
                <a:cs typeface="ＭＳ Ｐゴシック" charset="-128"/>
              </a:rPr>
              <a:t>Triacylglycerols</a:t>
            </a:r>
            <a:r>
              <a:rPr lang="en-US" altLang="en-US" sz="3200" b="1" dirty="0">
                <a:ea typeface="MS PGothic" charset="-128"/>
                <a:cs typeface="ＭＳ Ｐゴシック" charset="-128"/>
              </a:rPr>
              <a:t> (13)</a:t>
            </a:r>
            <a:endParaRPr lang="en-US" altLang="en-US" sz="2800" dirty="0">
              <a:latin typeface="Calibri" charset="0"/>
              <a:ea typeface="MS PGothic" charset="-128"/>
              <a:cs typeface="ＭＳ Ｐゴシック" charset="-128"/>
            </a:endParaRPr>
          </a:p>
        </p:txBody>
      </p:sp>
      <p:sp>
        <p:nvSpPr>
          <p:cNvPr id="2" name="Content Placeholder 1"/>
          <p:cNvSpPr>
            <a:spLocks noGrp="1"/>
          </p:cNvSpPr>
          <p:nvPr>
            <p:ph idx="1"/>
          </p:nvPr>
        </p:nvSpPr>
        <p:spPr>
          <a:xfrm>
            <a:off x="416256" y="1026141"/>
            <a:ext cx="8229600" cy="814035"/>
          </a:xfrm>
        </p:spPr>
        <p:txBody>
          <a:bodyPr/>
          <a:lstStyle/>
          <a:p>
            <a:pPr marL="0" lvl="0" indent="0" algn="ctr" defTabSz="457200" eaLnBrk="1" hangingPunct="1">
              <a:spcBef>
                <a:spcPct val="0"/>
              </a:spcBef>
              <a:buNone/>
              <a:defRPr/>
            </a:pPr>
            <a:r>
              <a:rPr lang="en-US" sz="2400" b="1" kern="1200" dirty="0">
                <a:solidFill>
                  <a:prstClr val="white"/>
                </a:solidFill>
                <a:ea typeface="+mn-ea"/>
                <a:cs typeface="+mn-cs"/>
              </a:rPr>
              <a:t>HOW TO Determine the Number of ATPs Formed from </a:t>
            </a:r>
          </a:p>
          <a:p>
            <a:pPr marL="0" lvl="0" indent="0" algn="ctr" defTabSz="457200" eaLnBrk="1" hangingPunct="1">
              <a:spcBef>
                <a:spcPct val="0"/>
              </a:spcBef>
              <a:buNone/>
              <a:defRPr/>
            </a:pPr>
            <a:r>
              <a:rPr lang="en-US" sz="2400" b="1" kern="1200" dirty="0">
                <a:solidFill>
                  <a:prstClr val="white"/>
                </a:solidFill>
                <a:ea typeface="+mn-ea"/>
                <a:cs typeface="+mn-cs"/>
              </a:rPr>
              <a:t>a Fatty Acid</a:t>
            </a:r>
          </a:p>
        </p:txBody>
      </p:sp>
      <p:sp>
        <p:nvSpPr>
          <p:cNvPr id="3" name="Content Placeholder 2"/>
          <p:cNvSpPr>
            <a:spLocks noGrp="1"/>
          </p:cNvSpPr>
          <p:nvPr>
            <p:ph sz="quarter" idx="13"/>
          </p:nvPr>
        </p:nvSpPr>
        <p:spPr>
          <a:xfrm>
            <a:off x="470848" y="2307608"/>
            <a:ext cx="1676400" cy="463521"/>
          </a:xfrm>
        </p:spPr>
        <p:txBody>
          <a:bodyPr/>
          <a:lstStyle/>
          <a:p>
            <a:pPr marL="0" lvl="0" indent="0" algn="ctr" defTabSz="457200" eaLnBrk="1" hangingPunct="1">
              <a:spcBef>
                <a:spcPct val="0"/>
              </a:spcBef>
              <a:buNone/>
              <a:defRPr/>
            </a:pPr>
            <a:r>
              <a:rPr lang="en-US" sz="2400" b="1" kern="1200" dirty="0">
                <a:solidFill>
                  <a:prstClr val="white"/>
                </a:solidFill>
                <a:ea typeface="+mn-ea"/>
                <a:cs typeface="+mn-cs"/>
              </a:rPr>
              <a:t>Example</a:t>
            </a:r>
          </a:p>
        </p:txBody>
      </p:sp>
      <p:sp>
        <p:nvSpPr>
          <p:cNvPr id="7" name="Content Placeholder 6"/>
          <p:cNvSpPr>
            <a:spLocks noGrp="1"/>
          </p:cNvSpPr>
          <p:nvPr>
            <p:ph sz="quarter" idx="17"/>
          </p:nvPr>
        </p:nvSpPr>
        <p:spPr>
          <a:xfrm>
            <a:off x="2139288" y="2133600"/>
            <a:ext cx="6442365" cy="736325"/>
          </a:xfrm>
        </p:spPr>
        <p:txBody>
          <a:bodyPr/>
          <a:lstStyle/>
          <a:p>
            <a:pPr marL="0" lvl="0" indent="0" defTabSz="457200" eaLnBrk="1" hangingPunct="1">
              <a:spcBef>
                <a:spcPct val="0"/>
              </a:spcBef>
              <a:buNone/>
            </a:pPr>
            <a:r>
              <a:rPr lang="en-US" altLang="en-US" sz="2400" b="1" kern="1200" dirty="0">
                <a:solidFill>
                  <a:prstClr val="black"/>
                </a:solidFill>
                <a:latin typeface="Arial" panose="020B0604020202020204" pitchFamily="34" charset="0"/>
                <a:ea typeface="MS PGothic" charset="-128"/>
                <a:cs typeface="Arial" panose="020B0604020202020204" pitchFamily="34" charset="0"/>
              </a:rPr>
              <a:t>How much ATP is formed by the complete</a:t>
            </a:r>
          </a:p>
          <a:p>
            <a:pPr marL="0" lvl="0" indent="0" defTabSz="457200" eaLnBrk="1" hangingPunct="1">
              <a:spcBef>
                <a:spcPct val="0"/>
              </a:spcBef>
              <a:buNone/>
            </a:pPr>
            <a:r>
              <a:rPr lang="en-US" altLang="en-US" sz="2400" b="1" kern="1200" dirty="0">
                <a:solidFill>
                  <a:prstClr val="black"/>
                </a:solidFill>
                <a:latin typeface="Arial" panose="020B0604020202020204" pitchFamily="34" charset="0"/>
                <a:ea typeface="MS PGothic" charset="-128"/>
                <a:cs typeface="Arial" panose="020B0604020202020204" pitchFamily="34" charset="0"/>
              </a:rPr>
              <a:t>catabolism of steric acid </a:t>
            </a:r>
            <a:r>
              <a:rPr lang="en-US" altLang="en-US" sz="2400" b="1" i="0" kern="1200" dirty="0">
                <a:solidFill>
                  <a:prstClr val="black"/>
                </a:solidFill>
                <a:latin typeface="Arial" panose="020B0604020202020204" pitchFamily="34" charset="0"/>
                <a:ea typeface="MS PGothic" charset="-128"/>
                <a:cs typeface="Arial" panose="020B0604020202020204" pitchFamily="34" charset="0"/>
              </a:rPr>
              <a:t>C</a:t>
            </a:r>
            <a:r>
              <a:rPr lang="en-US" altLang="en-US" sz="2400" b="1" i="0" kern="1200" baseline="-25000" dirty="0">
                <a:solidFill>
                  <a:prstClr val="black"/>
                </a:solidFill>
                <a:latin typeface="Arial" panose="020B0604020202020204" pitchFamily="34" charset="0"/>
                <a:ea typeface="MS PGothic" charset="-128"/>
                <a:cs typeface="Arial" panose="020B0604020202020204" pitchFamily="34" charset="0"/>
              </a:rPr>
              <a:t>18</a:t>
            </a:r>
            <a:r>
              <a:rPr lang="en-US" altLang="en-US" sz="2400" b="1" i="0" kern="1200" dirty="0">
                <a:solidFill>
                  <a:prstClr val="black"/>
                </a:solidFill>
                <a:latin typeface="Arial" panose="020B0604020202020204" pitchFamily="34" charset="0"/>
                <a:ea typeface="MS PGothic" charset="-128"/>
                <a:cs typeface="Arial" panose="020B0604020202020204" pitchFamily="34" charset="0"/>
              </a:rPr>
              <a:t>H</a:t>
            </a:r>
            <a:r>
              <a:rPr lang="en-US" altLang="en-US" sz="2400" b="1" i="0" kern="1200" baseline="-25000" dirty="0">
                <a:solidFill>
                  <a:prstClr val="black"/>
                </a:solidFill>
                <a:latin typeface="Arial" panose="020B0604020202020204" pitchFamily="34" charset="0"/>
                <a:ea typeface="MS PGothic" charset="-128"/>
                <a:cs typeface="Arial" panose="020B0604020202020204" pitchFamily="34" charset="0"/>
              </a:rPr>
              <a:t>36</a:t>
            </a:r>
            <a:r>
              <a:rPr lang="en-US" altLang="en-US" sz="2400" b="1" i="0" kern="1200" dirty="0">
                <a:solidFill>
                  <a:prstClr val="black"/>
                </a:solidFill>
                <a:latin typeface="Arial" panose="020B0604020202020204" pitchFamily="34" charset="0"/>
                <a:ea typeface="MS PGothic" charset="-128"/>
                <a:cs typeface="Arial" panose="020B0604020202020204" pitchFamily="34" charset="0"/>
              </a:rPr>
              <a:t>O</a:t>
            </a:r>
            <a:r>
              <a:rPr lang="en-US" altLang="en-US" sz="2400" b="1" i="0" kern="1200" baseline="-25000" dirty="0">
                <a:solidFill>
                  <a:prstClr val="black"/>
                </a:solidFill>
                <a:latin typeface="Arial" panose="020B0604020202020204" pitchFamily="34" charset="0"/>
                <a:ea typeface="MS PGothic" charset="-128"/>
                <a:cs typeface="Arial" panose="020B0604020202020204" pitchFamily="34" charset="0"/>
              </a:rPr>
              <a:t>2</a:t>
            </a:r>
            <a:r>
              <a:rPr lang="en-US" altLang="en-US" sz="2400" b="1" kern="1200" dirty="0">
                <a:solidFill>
                  <a:prstClr val="black"/>
                </a:solidFill>
                <a:latin typeface="Arial" panose="020B0604020202020204" pitchFamily="34" charset="0"/>
                <a:ea typeface="MS PGothic" charset="-128"/>
                <a:cs typeface="Arial" panose="020B0604020202020204" pitchFamily="34" charset="0"/>
              </a:rPr>
              <a:t>.</a:t>
            </a:r>
          </a:p>
        </p:txBody>
      </p:sp>
      <p:sp>
        <p:nvSpPr>
          <p:cNvPr id="6" name="Content Placeholder 5"/>
          <p:cNvSpPr>
            <a:spLocks noGrp="1"/>
          </p:cNvSpPr>
          <p:nvPr>
            <p:ph sz="quarter" idx="16"/>
          </p:nvPr>
        </p:nvSpPr>
        <p:spPr>
          <a:xfrm>
            <a:off x="576616" y="3596105"/>
            <a:ext cx="1324797" cy="426575"/>
          </a:xfrm>
        </p:spPr>
        <p:txBody>
          <a:bodyPr/>
          <a:lstStyle/>
          <a:p>
            <a:pPr marL="0" lvl="0" indent="0" algn="ctr" defTabSz="457200" eaLnBrk="1" hangingPunct="1">
              <a:spcBef>
                <a:spcPct val="0"/>
              </a:spcBef>
              <a:buNone/>
              <a:defRPr/>
            </a:pPr>
            <a:r>
              <a:rPr lang="en-US" sz="2400" b="1" kern="1200" dirty="0">
                <a:solidFill>
                  <a:prstClr val="white"/>
                </a:solidFill>
                <a:ea typeface="+mn-ea"/>
                <a:cs typeface="+mn-cs"/>
              </a:rPr>
              <a:t>Step [1]</a:t>
            </a:r>
          </a:p>
        </p:txBody>
      </p:sp>
      <p:sp>
        <p:nvSpPr>
          <p:cNvPr id="4" name="Content Placeholder 3"/>
          <p:cNvSpPr>
            <a:spLocks noGrp="1"/>
          </p:cNvSpPr>
          <p:nvPr>
            <p:ph sz="quarter" idx="14"/>
          </p:nvPr>
        </p:nvSpPr>
        <p:spPr>
          <a:xfrm>
            <a:off x="2135750" y="3436960"/>
            <a:ext cx="6730746" cy="757028"/>
          </a:xfrm>
        </p:spPr>
        <p:txBody>
          <a:bodyPr/>
          <a:lstStyle/>
          <a:p>
            <a:pPr marL="0" lvl="0" indent="0" defTabSz="457200" eaLnBrk="1" hangingPunct="1">
              <a:spcBef>
                <a:spcPct val="0"/>
              </a:spcBef>
              <a:buNone/>
            </a:pPr>
            <a:r>
              <a:rPr lang="en-US" altLang="en-US" sz="2400" b="1" kern="1200" dirty="0">
                <a:solidFill>
                  <a:prstClr val="black"/>
                </a:solidFill>
                <a:latin typeface="Arial" charset="0"/>
                <a:ea typeface="MS PGothic" charset="-128"/>
                <a:cs typeface="+mn-cs"/>
              </a:rPr>
              <a:t>Converting the fatty acid into the fatty acyl</a:t>
            </a:r>
          </a:p>
          <a:p>
            <a:pPr marL="0" lvl="0" indent="0" defTabSz="457200" eaLnBrk="1" hangingPunct="1">
              <a:spcBef>
                <a:spcPct val="0"/>
              </a:spcBef>
              <a:buNone/>
            </a:pPr>
            <a:r>
              <a:rPr lang="en-US" altLang="en-US" sz="2400" b="1" kern="1200" dirty="0">
                <a:solidFill>
                  <a:prstClr val="black"/>
                </a:solidFill>
                <a:latin typeface="Arial" charset="0"/>
                <a:ea typeface="MS PGothic" charset="-128"/>
                <a:cs typeface="+mn-cs"/>
              </a:rPr>
              <a:t>CoA uses up 2 ATP.</a:t>
            </a:r>
          </a:p>
        </p:txBody>
      </p:sp>
      <p:sp>
        <p:nvSpPr>
          <p:cNvPr id="5" name="Content Placeholder 4"/>
          <p:cNvSpPr>
            <a:spLocks noGrp="1"/>
          </p:cNvSpPr>
          <p:nvPr>
            <p:ph sz="quarter" idx="15"/>
          </p:nvPr>
        </p:nvSpPr>
        <p:spPr>
          <a:xfrm>
            <a:off x="2706742" y="4879072"/>
            <a:ext cx="3557578" cy="430129"/>
          </a:xfrm>
        </p:spPr>
        <p:txBody>
          <a:bodyPr/>
          <a:lstStyle/>
          <a:p>
            <a:pPr marL="0" indent="0" algn="ctr">
              <a:buNone/>
            </a:pPr>
            <a:r>
              <a:rPr lang="en-US" sz="2400" b="1" i="0" dirty="0">
                <a:latin typeface="Arial" panose="020B0604020202020204" pitchFamily="34" charset="0"/>
                <a:cs typeface="Arial" panose="020B0604020202020204" pitchFamily="34" charset="0"/>
              </a:rPr>
              <a:t>ATP Total = − </a:t>
            </a:r>
            <a:r>
              <a:rPr lang="en-US" sz="2400" b="1" i="0" dirty="0">
                <a:solidFill>
                  <a:srgbClr val="D90000"/>
                </a:solidFill>
                <a:latin typeface="Arial" panose="020B0604020202020204" pitchFamily="34" charset="0"/>
                <a:ea typeface="Cambria Math" panose="02040503050406030204" pitchFamily="18" charset="0"/>
                <a:cs typeface="Arial" panose="020B0604020202020204" pitchFamily="34" charset="0"/>
              </a:rPr>
              <a:t>2 ATP</a:t>
            </a:r>
            <a:endParaRPr lang="en-US" sz="2400" b="1" dirty="0">
              <a:solidFill>
                <a:srgbClr val="D90000"/>
              </a:solidFill>
              <a:latin typeface="Arial" panose="020B0604020202020204" pitchFamily="34" charset="0"/>
              <a:cs typeface="Arial" panose="020B0604020202020204" pitchFamily="34"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Title 1"/>
          <p:cNvSpPr>
            <a:spLocks noGrp="1"/>
          </p:cNvSpPr>
          <p:nvPr>
            <p:ph type="title"/>
          </p:nvPr>
        </p:nvSpPr>
        <p:spPr>
          <a:xfrm>
            <a:off x="45720" y="468293"/>
            <a:ext cx="9052560" cy="364195"/>
          </a:xfrm>
        </p:spPr>
        <p:txBody>
          <a:bodyPr/>
          <a:lstStyle/>
          <a:p>
            <a:pPr eaLnBrk="1" hangingPunct="1"/>
            <a:r>
              <a:rPr lang="en-US" altLang="en-US" sz="3200" b="1" dirty="0">
                <a:ea typeface="MS PGothic" charset="-128"/>
                <a:cs typeface="ＭＳ Ｐゴシック" charset="-128"/>
              </a:rPr>
              <a:t>24.7	The Catabolism of </a:t>
            </a:r>
            <a:r>
              <a:rPr lang="en-US" altLang="en-US" sz="3200" b="1" dirty="0" err="1">
                <a:ea typeface="MS PGothic" charset="-128"/>
                <a:cs typeface="ＭＳ Ｐゴシック" charset="-128"/>
              </a:rPr>
              <a:t>Triacylglycerols</a:t>
            </a:r>
            <a:r>
              <a:rPr lang="en-US" altLang="en-US" sz="3200" b="1" dirty="0">
                <a:ea typeface="MS PGothic" charset="-128"/>
                <a:cs typeface="ＭＳ Ｐゴシック" charset="-128"/>
              </a:rPr>
              <a:t> (14)</a:t>
            </a:r>
            <a:endParaRPr lang="en-US" altLang="en-US" sz="2800" dirty="0">
              <a:latin typeface="Calibri" charset="0"/>
              <a:ea typeface="MS PGothic" charset="-128"/>
              <a:cs typeface="ＭＳ Ｐゴシック" charset="-128"/>
            </a:endParaRPr>
          </a:p>
        </p:txBody>
      </p:sp>
      <p:sp>
        <p:nvSpPr>
          <p:cNvPr id="14" name="Content Placeholder 13"/>
          <p:cNvSpPr>
            <a:spLocks noGrp="1"/>
          </p:cNvSpPr>
          <p:nvPr>
            <p:ph sz="quarter" idx="15"/>
          </p:nvPr>
        </p:nvSpPr>
        <p:spPr>
          <a:xfrm>
            <a:off x="395777" y="1031544"/>
            <a:ext cx="8255767" cy="772877"/>
          </a:xfrm>
        </p:spPr>
        <p:txBody>
          <a:bodyPr/>
          <a:lstStyle/>
          <a:p>
            <a:pPr marL="0" lvl="0" indent="0" algn="ctr" defTabSz="457200" eaLnBrk="1" hangingPunct="1">
              <a:spcBef>
                <a:spcPct val="0"/>
              </a:spcBef>
              <a:buNone/>
              <a:defRPr/>
            </a:pPr>
            <a:r>
              <a:rPr lang="en-US" sz="2400" b="1" kern="1200" dirty="0">
                <a:solidFill>
                  <a:prstClr val="white"/>
                </a:solidFill>
                <a:ea typeface="+mn-ea"/>
                <a:cs typeface="+mn-cs"/>
              </a:rPr>
              <a:t>HOW TO Determine the Number of ATPs Formed from </a:t>
            </a:r>
          </a:p>
          <a:p>
            <a:pPr marL="0" lvl="0" indent="0" algn="ctr" defTabSz="457200" eaLnBrk="1" hangingPunct="1">
              <a:spcBef>
                <a:spcPct val="0"/>
              </a:spcBef>
              <a:buNone/>
              <a:defRPr/>
            </a:pPr>
            <a:r>
              <a:rPr lang="en-US" sz="2400" b="1" kern="1200" dirty="0">
                <a:solidFill>
                  <a:prstClr val="white"/>
                </a:solidFill>
                <a:ea typeface="+mn-ea"/>
                <a:cs typeface="+mn-cs"/>
              </a:rPr>
              <a:t>a Fatty Acid</a:t>
            </a:r>
          </a:p>
        </p:txBody>
      </p:sp>
      <p:sp>
        <p:nvSpPr>
          <p:cNvPr id="3" name="Content Placeholder 2"/>
          <p:cNvSpPr>
            <a:spLocks noGrp="1"/>
          </p:cNvSpPr>
          <p:nvPr>
            <p:ph sz="quarter" idx="13"/>
          </p:nvPr>
        </p:nvSpPr>
        <p:spPr>
          <a:xfrm>
            <a:off x="519753" y="2217760"/>
            <a:ext cx="1385455" cy="348250"/>
          </a:xfrm>
        </p:spPr>
        <p:txBody>
          <a:bodyPr/>
          <a:lstStyle/>
          <a:p>
            <a:pPr marL="0" lvl="0" indent="0" algn="ctr" defTabSz="457200" eaLnBrk="1" hangingPunct="1">
              <a:spcBef>
                <a:spcPct val="0"/>
              </a:spcBef>
              <a:buNone/>
              <a:defRPr/>
            </a:pPr>
            <a:r>
              <a:rPr lang="en-US" sz="2400" b="1" kern="1200" dirty="0">
                <a:solidFill>
                  <a:prstClr val="white"/>
                </a:solidFill>
                <a:ea typeface="+mn-ea"/>
                <a:cs typeface="+mn-cs"/>
              </a:rPr>
              <a:t>Step [2]</a:t>
            </a:r>
          </a:p>
        </p:txBody>
      </p:sp>
      <p:sp>
        <p:nvSpPr>
          <p:cNvPr id="2" name="Content Placeholder 1"/>
          <p:cNvSpPr>
            <a:spLocks noGrp="1"/>
          </p:cNvSpPr>
          <p:nvPr>
            <p:ph idx="1"/>
          </p:nvPr>
        </p:nvSpPr>
        <p:spPr>
          <a:xfrm>
            <a:off x="2438400" y="2049441"/>
            <a:ext cx="6477000" cy="758660"/>
          </a:xfrm>
        </p:spPr>
        <p:txBody>
          <a:bodyPr/>
          <a:lstStyle/>
          <a:p>
            <a:pPr marL="0" lvl="0" indent="0" defTabSz="457200" eaLnBrk="1" hangingPunct="1">
              <a:spcBef>
                <a:spcPct val="0"/>
              </a:spcBef>
              <a:buNone/>
            </a:pPr>
            <a:r>
              <a:rPr lang="en-US" altLang="en-US" sz="2400" b="1" kern="1200" dirty="0">
                <a:solidFill>
                  <a:prstClr val="black"/>
                </a:solidFill>
                <a:latin typeface="Arial" charset="0"/>
                <a:ea typeface="MS PGothic" charset="-128"/>
                <a:cs typeface="+mn-cs"/>
              </a:rPr>
              <a:t>Next, add up the ATP from the reduced coenzymes made during </a:t>
            </a:r>
          </a:p>
        </p:txBody>
      </p:sp>
      <p:graphicFrame>
        <p:nvGraphicFramePr>
          <p:cNvPr id="4" name="Object 3">
            <a:extLst>
              <a:ext uri="{FF2B5EF4-FFF2-40B4-BE49-F238E27FC236}">
                <a16:creationId xmlns:a16="http://schemas.microsoft.com/office/drawing/2014/main" id="{1ED119BA-D0B4-4349-99B9-4BA381E2BBE1}"/>
              </a:ext>
            </a:extLst>
          </p:cNvPr>
          <p:cNvGraphicFramePr>
            <a:graphicFrameLocks noChangeAspect="1"/>
          </p:cNvGraphicFramePr>
          <p:nvPr>
            <p:extLst>
              <p:ext uri="{D42A27DB-BD31-4B8C-83A1-F6EECF244321}">
                <p14:modId xmlns:p14="http://schemas.microsoft.com/office/powerpoint/2010/main" val="2606136221"/>
              </p:ext>
            </p:extLst>
          </p:nvPr>
        </p:nvGraphicFramePr>
        <p:xfrm>
          <a:off x="6145875" y="2501900"/>
          <a:ext cx="1714500" cy="342900"/>
        </p:xfrm>
        <a:graphic>
          <a:graphicData uri="http://schemas.openxmlformats.org/presentationml/2006/ole">
            <mc:AlternateContent xmlns:mc="http://schemas.openxmlformats.org/markup-compatibility/2006">
              <mc:Choice xmlns:v="urn:schemas-microsoft-com:vml" Requires="v">
                <p:oleObj spid="_x0000_s16716" name="Equation" r:id="rId4" imgW="1714320" imgH="342720" progId="Equation.DSMT4">
                  <p:embed/>
                </p:oleObj>
              </mc:Choice>
              <mc:Fallback>
                <p:oleObj name="Equation" r:id="rId4" imgW="1714320" imgH="342720" progId="Equation.DSMT4">
                  <p:embed/>
                  <p:pic>
                    <p:nvPicPr>
                      <p:cNvPr id="0" name=""/>
                      <p:cNvPicPr/>
                      <p:nvPr/>
                    </p:nvPicPr>
                    <p:blipFill>
                      <a:blip r:embed="rId5"/>
                      <a:stretch>
                        <a:fillRect/>
                      </a:stretch>
                    </p:blipFill>
                    <p:spPr>
                      <a:xfrm>
                        <a:off x="6145875" y="2501900"/>
                        <a:ext cx="1714500" cy="342900"/>
                      </a:xfrm>
                      <a:prstGeom prst="rect">
                        <a:avLst/>
                      </a:prstGeom>
                    </p:spPr>
                  </p:pic>
                </p:oleObj>
              </mc:Fallback>
            </mc:AlternateContent>
          </a:graphicData>
        </a:graphic>
      </p:graphicFrame>
      <p:sp>
        <p:nvSpPr>
          <p:cNvPr id="19" name="Text Placeholder 14">
            <a:extLst>
              <a:ext uri="{FF2B5EF4-FFF2-40B4-BE49-F238E27FC236}">
                <a16:creationId xmlns:a16="http://schemas.microsoft.com/office/drawing/2014/main" id="{BFA0679F-1DA0-4CC6-AEC1-B81A69047BCB}"/>
              </a:ext>
            </a:extLst>
          </p:cNvPr>
          <p:cNvSpPr>
            <a:spLocks noGrp="1"/>
          </p:cNvSpPr>
          <p:nvPr>
            <p:ph type="body" sz="quarter" idx="20"/>
          </p:nvPr>
        </p:nvSpPr>
        <p:spPr>
          <a:xfrm>
            <a:off x="2434771" y="2777657"/>
            <a:ext cx="6072000" cy="460987"/>
          </a:xfrm>
        </p:spPr>
        <p:txBody>
          <a:bodyPr/>
          <a:lstStyle/>
          <a:p>
            <a:pPr marL="0" lvl="0" indent="0">
              <a:buNone/>
            </a:pPr>
            <a:r>
              <a:rPr lang="en-US" altLang="en-US" sz="2400" b="1" kern="1200" dirty="0">
                <a:solidFill>
                  <a:prstClr val="black"/>
                </a:solidFill>
                <a:latin typeface="Arial" charset="0"/>
                <a:ea typeface="MS PGothic" charset="-128"/>
                <a:cs typeface="+mn-cs"/>
              </a:rPr>
              <a:t>To cleave the 8 C—C bonds, 8 cycles of </a:t>
            </a:r>
            <a:endParaRPr lang="en-GB" dirty="0"/>
          </a:p>
        </p:txBody>
      </p:sp>
      <p:graphicFrame>
        <p:nvGraphicFramePr>
          <p:cNvPr id="5" name="Object 4">
            <a:extLst>
              <a:ext uri="{FF2B5EF4-FFF2-40B4-BE49-F238E27FC236}">
                <a16:creationId xmlns:a16="http://schemas.microsoft.com/office/drawing/2014/main" id="{213DA09E-AEDA-48C1-AE66-3A3BE0C367D1}"/>
              </a:ext>
            </a:extLst>
          </p:cNvPr>
          <p:cNvGraphicFramePr>
            <a:graphicFrameLocks noChangeAspect="1"/>
          </p:cNvGraphicFramePr>
          <p:nvPr>
            <p:extLst>
              <p:ext uri="{D42A27DB-BD31-4B8C-83A1-F6EECF244321}">
                <p14:modId xmlns:p14="http://schemas.microsoft.com/office/powerpoint/2010/main" val="3395554636"/>
              </p:ext>
            </p:extLst>
          </p:nvPr>
        </p:nvGraphicFramePr>
        <p:xfrm>
          <a:off x="2533475" y="3271838"/>
          <a:ext cx="1651000" cy="342900"/>
        </p:xfrm>
        <a:graphic>
          <a:graphicData uri="http://schemas.openxmlformats.org/presentationml/2006/ole">
            <mc:AlternateContent xmlns:mc="http://schemas.openxmlformats.org/markup-compatibility/2006">
              <mc:Choice xmlns:v="urn:schemas-microsoft-com:vml" Requires="v">
                <p:oleObj spid="_x0000_s16717" name="Equation" r:id="rId6" imgW="1650960" imgH="342720" progId="Equation.DSMT4">
                  <p:embed/>
                </p:oleObj>
              </mc:Choice>
              <mc:Fallback>
                <p:oleObj name="Equation" r:id="rId6" imgW="1650960" imgH="342720" progId="Equation.DSMT4">
                  <p:embed/>
                  <p:pic>
                    <p:nvPicPr>
                      <p:cNvPr id="0" name=""/>
                      <p:cNvPicPr/>
                      <p:nvPr/>
                    </p:nvPicPr>
                    <p:blipFill>
                      <a:blip r:embed="rId7"/>
                      <a:stretch>
                        <a:fillRect/>
                      </a:stretch>
                    </p:blipFill>
                    <p:spPr>
                      <a:xfrm>
                        <a:off x="2533475" y="3271838"/>
                        <a:ext cx="1651000" cy="342900"/>
                      </a:xfrm>
                      <a:prstGeom prst="rect">
                        <a:avLst/>
                      </a:prstGeom>
                    </p:spPr>
                  </p:pic>
                </p:oleObj>
              </mc:Fallback>
            </mc:AlternateContent>
          </a:graphicData>
        </a:graphic>
      </p:graphicFrame>
      <p:sp>
        <p:nvSpPr>
          <p:cNvPr id="16" name="Text Placeholder 10">
            <a:extLst>
              <a:ext uri="{FF2B5EF4-FFF2-40B4-BE49-F238E27FC236}">
                <a16:creationId xmlns:a16="http://schemas.microsoft.com/office/drawing/2014/main" id="{083BDA1B-74EB-40DB-9A0C-C52831C6201B}"/>
              </a:ext>
            </a:extLst>
          </p:cNvPr>
          <p:cNvSpPr>
            <a:spLocks noGrp="1"/>
          </p:cNvSpPr>
          <p:nvPr>
            <p:ph type="body" sz="quarter" idx="19"/>
          </p:nvPr>
        </p:nvSpPr>
        <p:spPr>
          <a:xfrm>
            <a:off x="4165492" y="3177644"/>
            <a:ext cx="3850203" cy="430544"/>
          </a:xfrm>
        </p:spPr>
        <p:txBody>
          <a:bodyPr/>
          <a:lstStyle/>
          <a:p>
            <a:pPr marL="0" lvl="0" indent="0">
              <a:buNone/>
            </a:pPr>
            <a:r>
              <a:rPr lang="en-US" altLang="en-US" sz="2400" b="1" kern="1200" dirty="0">
                <a:solidFill>
                  <a:prstClr val="black"/>
                </a:solidFill>
                <a:latin typeface="Arial" charset="0"/>
                <a:ea typeface="MS PGothic" charset="-128"/>
                <a:cs typeface="+mn-cs"/>
              </a:rPr>
              <a:t>are required, producing:</a:t>
            </a:r>
            <a:endParaRPr lang="en-GB" dirty="0"/>
          </a:p>
        </p:txBody>
      </p:sp>
      <p:sp>
        <p:nvSpPr>
          <p:cNvPr id="13" name="Content Placeholder 11"/>
          <p:cNvSpPr>
            <a:spLocks noGrp="1"/>
          </p:cNvSpPr>
          <p:nvPr>
            <p:ph sz="quarter" idx="14"/>
          </p:nvPr>
        </p:nvSpPr>
        <p:spPr>
          <a:xfrm>
            <a:off x="2458278" y="3957648"/>
            <a:ext cx="4543817" cy="457200"/>
          </a:xfrm>
        </p:spPr>
        <p:txBody>
          <a:bodyPr/>
          <a:lstStyle/>
          <a:p>
            <a:pPr marL="0" lvl="0" indent="0">
              <a:buNone/>
            </a:pPr>
            <a:r>
              <a:rPr lang="en-US" sz="2500" b="1" i="0" dirty="0">
                <a:latin typeface="+mj-lt"/>
              </a:rPr>
              <a:t>8 NADH × </a:t>
            </a:r>
            <a:r>
              <a:rPr lang="en-US" sz="2500" b="1" i="0" dirty="0">
                <a:latin typeface="+mj-lt"/>
                <a:ea typeface="Cambria Math" panose="02040503050406030204" pitchFamily="18" charset="0"/>
              </a:rPr>
              <a:t>2.5 ATP = 20 ATP</a:t>
            </a:r>
            <a:endParaRPr lang="en-US" sz="2500" b="1" dirty="0"/>
          </a:p>
        </p:txBody>
      </p:sp>
      <p:sp>
        <p:nvSpPr>
          <p:cNvPr id="17" name="Content Placeholder 17"/>
          <p:cNvSpPr>
            <a:spLocks noGrp="1"/>
          </p:cNvSpPr>
          <p:nvPr>
            <p:ph sz="quarter" idx="17"/>
          </p:nvPr>
        </p:nvSpPr>
        <p:spPr>
          <a:xfrm>
            <a:off x="2456083" y="4513622"/>
            <a:ext cx="5004106" cy="391026"/>
          </a:xfrm>
        </p:spPr>
        <p:txBody>
          <a:bodyPr/>
          <a:lstStyle/>
          <a:p>
            <a:pPr marL="0" indent="0">
              <a:buNone/>
            </a:pPr>
            <a:r>
              <a:rPr lang="en-US" sz="2500" b="1" i="0" dirty="0">
                <a:latin typeface="+mj-lt"/>
              </a:rPr>
              <a:t>8 FADH</a:t>
            </a:r>
            <a:r>
              <a:rPr lang="en-US" sz="2500" b="1" i="0" baseline="-25000" dirty="0">
                <a:latin typeface="+mj-lt"/>
              </a:rPr>
              <a:t>2</a:t>
            </a:r>
            <a:r>
              <a:rPr lang="en-US" sz="2500" b="1" dirty="0">
                <a:latin typeface="+mj-lt"/>
                <a:ea typeface="Cambria Math" panose="02040503050406030204" pitchFamily="18" charset="0"/>
              </a:rPr>
              <a:t> × </a:t>
            </a:r>
            <a:r>
              <a:rPr lang="en-US" sz="2500" b="1" i="0" dirty="0">
                <a:latin typeface="+mj-lt"/>
                <a:ea typeface="Cambria Math" panose="02040503050406030204" pitchFamily="18" charset="0"/>
              </a:rPr>
              <a:t>1.5 ATP = </a:t>
            </a:r>
            <a:r>
              <a:rPr lang="en-US" sz="2500" b="1" i="0" u="sng" dirty="0">
                <a:latin typeface="+mj-lt"/>
                <a:ea typeface="Cambria Math" panose="02040503050406030204" pitchFamily="18" charset="0"/>
              </a:rPr>
              <a:t>12 ATP</a:t>
            </a:r>
            <a:endParaRPr lang="en-US" altLang="en-US" sz="2500" b="1" u="sng" dirty="0"/>
          </a:p>
        </p:txBody>
      </p:sp>
      <p:sp>
        <p:nvSpPr>
          <p:cNvPr id="15" name="Content Placeholder 15"/>
          <p:cNvSpPr>
            <a:spLocks noGrp="1"/>
          </p:cNvSpPr>
          <p:nvPr>
            <p:ph sz="quarter" idx="16"/>
          </p:nvPr>
        </p:nvSpPr>
        <p:spPr>
          <a:xfrm>
            <a:off x="5779635" y="4912316"/>
            <a:ext cx="1196529" cy="400751"/>
          </a:xfrm>
        </p:spPr>
        <p:txBody>
          <a:bodyPr/>
          <a:lstStyle/>
          <a:p>
            <a:pPr marL="0" lvl="0" indent="0" defTabSz="457200" eaLnBrk="1" hangingPunct="1">
              <a:spcBef>
                <a:spcPct val="0"/>
              </a:spcBef>
              <a:buNone/>
            </a:pPr>
            <a:r>
              <a:rPr lang="en-US" altLang="en-US" sz="2400" b="1" kern="1200" dirty="0">
                <a:solidFill>
                  <a:prstClr val="black"/>
                </a:solidFill>
                <a:latin typeface="Arial" charset="0"/>
                <a:ea typeface="MS PGothic" charset="-128"/>
                <a:cs typeface="+mn-cs"/>
              </a:rPr>
              <a:t>32 ATP</a:t>
            </a:r>
          </a:p>
        </p:txBody>
      </p:sp>
      <p:sp>
        <p:nvSpPr>
          <p:cNvPr id="18" name="Content Placeholder 19"/>
          <p:cNvSpPr>
            <a:spLocks noGrp="1"/>
          </p:cNvSpPr>
          <p:nvPr>
            <p:ph sz="quarter" idx="18"/>
          </p:nvPr>
        </p:nvSpPr>
        <p:spPr>
          <a:xfrm>
            <a:off x="2024670" y="5719179"/>
            <a:ext cx="4918364" cy="462123"/>
          </a:xfrm>
        </p:spPr>
        <p:txBody>
          <a:bodyPr/>
          <a:lstStyle/>
          <a:p>
            <a:pPr marL="0" lvl="0" indent="0" algn="ctr">
              <a:buNone/>
            </a:pPr>
            <a:r>
              <a:rPr lang="en-US" sz="2500" b="1" i="0" dirty="0">
                <a:latin typeface="Arial" panose="020B0604020202020204" pitchFamily="34" charset="0"/>
                <a:cs typeface="Arial" panose="020B0604020202020204" pitchFamily="34" charset="0"/>
              </a:rPr>
              <a:t>ATP Total </a:t>
            </a:r>
            <a:r>
              <a:rPr lang="en-US" sz="2500" b="1" i="0" dirty="0">
                <a:latin typeface="Arial" panose="020B0604020202020204" pitchFamily="34" charset="0"/>
                <a:ea typeface="Cambria Math" panose="02040503050406030204" pitchFamily="18" charset="0"/>
                <a:cs typeface="Arial" panose="020B0604020202020204" pitchFamily="34" charset="0"/>
              </a:rPr>
              <a:t>= </a:t>
            </a:r>
            <a:r>
              <a:rPr lang="en-US" sz="2500" b="1" dirty="0">
                <a:solidFill>
                  <a:srgbClr val="D90000"/>
                </a:solidFill>
                <a:latin typeface="Arial" panose="020B0604020202020204" pitchFamily="34" charset="0"/>
                <a:ea typeface="Cambria Math" panose="02040503050406030204" pitchFamily="18" charset="0"/>
                <a:cs typeface="Arial" panose="020B0604020202020204" pitchFamily="34" charset="0"/>
              </a:rPr>
              <a:t>− </a:t>
            </a:r>
            <a:r>
              <a:rPr lang="en-US" sz="2500" b="1" i="0" dirty="0">
                <a:solidFill>
                  <a:srgbClr val="D90000"/>
                </a:solidFill>
                <a:latin typeface="Arial" panose="020B0604020202020204" pitchFamily="34" charset="0"/>
                <a:ea typeface="Cambria Math" panose="02040503050406030204" pitchFamily="18" charset="0"/>
                <a:cs typeface="Arial" panose="020B0604020202020204" pitchFamily="34" charset="0"/>
              </a:rPr>
              <a:t>2 ATP + </a:t>
            </a:r>
            <a:r>
              <a:rPr lang="en-US" sz="2500" b="1" i="0" dirty="0">
                <a:solidFill>
                  <a:srgbClr val="3466FF"/>
                </a:solidFill>
                <a:latin typeface="Arial" panose="020B0604020202020204" pitchFamily="34" charset="0"/>
                <a:ea typeface="Cambria Math" panose="02040503050406030204" pitchFamily="18" charset="0"/>
                <a:cs typeface="Arial" panose="020B0604020202020204" pitchFamily="34" charset="0"/>
              </a:rPr>
              <a:t>32 ATP</a:t>
            </a:r>
            <a:endParaRPr lang="en-US" sz="2500" b="1" dirty="0">
              <a:solidFill>
                <a:srgbClr val="3333FF"/>
              </a:solidFill>
              <a:latin typeface="Arial" panose="020B0604020202020204" pitchFamily="34" charset="0"/>
              <a:cs typeface="Arial" panose="020B0604020202020204" pitchFamily="34"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Title 1"/>
          <p:cNvSpPr>
            <a:spLocks noGrp="1"/>
          </p:cNvSpPr>
          <p:nvPr>
            <p:ph type="title"/>
          </p:nvPr>
        </p:nvSpPr>
        <p:spPr>
          <a:xfrm>
            <a:off x="45720" y="416613"/>
            <a:ext cx="9052560" cy="484745"/>
          </a:xfrm>
        </p:spPr>
        <p:txBody>
          <a:bodyPr/>
          <a:lstStyle/>
          <a:p>
            <a:pPr eaLnBrk="1" hangingPunct="1"/>
            <a:r>
              <a:rPr lang="en-US" altLang="en-US" sz="3200" b="1" dirty="0">
                <a:ea typeface="MS PGothic" charset="-128"/>
                <a:cs typeface="ＭＳ Ｐゴシック" charset="-128"/>
              </a:rPr>
              <a:t>24.7	The Catabolism of </a:t>
            </a:r>
            <a:r>
              <a:rPr lang="en-US" altLang="en-US" sz="3200" b="1" dirty="0" err="1">
                <a:ea typeface="MS PGothic" charset="-128"/>
                <a:cs typeface="ＭＳ Ｐゴシック" charset="-128"/>
              </a:rPr>
              <a:t>Triacylglycerols</a:t>
            </a:r>
            <a:r>
              <a:rPr lang="en-US" altLang="en-US" sz="3200" b="1" dirty="0">
                <a:ea typeface="MS PGothic" charset="-128"/>
                <a:cs typeface="ＭＳ Ｐゴシック" charset="-128"/>
              </a:rPr>
              <a:t> (15)</a:t>
            </a:r>
            <a:endParaRPr lang="en-US" altLang="en-US" sz="2800" dirty="0">
              <a:latin typeface="Calibri" charset="0"/>
              <a:ea typeface="MS PGothic" charset="-128"/>
              <a:cs typeface="ＭＳ Ｐゴシック" charset="-128"/>
            </a:endParaRPr>
          </a:p>
        </p:txBody>
      </p:sp>
      <p:sp>
        <p:nvSpPr>
          <p:cNvPr id="15" name="Content Placeholder 12"/>
          <p:cNvSpPr>
            <a:spLocks noGrp="1"/>
          </p:cNvSpPr>
          <p:nvPr>
            <p:ph sz="quarter" idx="15"/>
          </p:nvPr>
        </p:nvSpPr>
        <p:spPr>
          <a:xfrm>
            <a:off x="269544" y="1030619"/>
            <a:ext cx="8519619" cy="1062037"/>
          </a:xfrm>
        </p:spPr>
        <p:txBody>
          <a:bodyPr/>
          <a:lstStyle/>
          <a:p>
            <a:pPr marL="0" lvl="0" indent="0" algn="ctr" defTabSz="457200" eaLnBrk="1" hangingPunct="1">
              <a:spcBef>
                <a:spcPct val="0"/>
              </a:spcBef>
              <a:buNone/>
              <a:defRPr/>
            </a:pPr>
            <a:r>
              <a:rPr lang="en-US" sz="2400" b="1" kern="1200" dirty="0">
                <a:solidFill>
                  <a:prstClr val="white"/>
                </a:solidFill>
                <a:ea typeface="+mn-ea"/>
                <a:cs typeface="+mn-cs"/>
              </a:rPr>
              <a:t>HOW TO Determine the Number of ATPs Formed from </a:t>
            </a:r>
          </a:p>
          <a:p>
            <a:pPr marL="0" lvl="0" indent="0" algn="ctr" defTabSz="457200" eaLnBrk="1" hangingPunct="1">
              <a:spcBef>
                <a:spcPct val="0"/>
              </a:spcBef>
              <a:buNone/>
              <a:defRPr/>
            </a:pPr>
            <a:r>
              <a:rPr lang="en-US" sz="2400" b="1" kern="1200" dirty="0">
                <a:solidFill>
                  <a:prstClr val="white"/>
                </a:solidFill>
                <a:ea typeface="+mn-ea"/>
                <a:cs typeface="+mn-cs"/>
              </a:rPr>
              <a:t>a Fatty Acid</a:t>
            </a:r>
          </a:p>
        </p:txBody>
      </p:sp>
      <p:sp>
        <p:nvSpPr>
          <p:cNvPr id="13" name="Content Placeholder 7"/>
          <p:cNvSpPr>
            <a:spLocks noGrp="1"/>
          </p:cNvSpPr>
          <p:nvPr>
            <p:ph sz="quarter" idx="13"/>
          </p:nvPr>
        </p:nvSpPr>
        <p:spPr>
          <a:xfrm>
            <a:off x="519545" y="2216259"/>
            <a:ext cx="1385455" cy="348250"/>
          </a:xfrm>
        </p:spPr>
        <p:txBody>
          <a:bodyPr/>
          <a:lstStyle/>
          <a:p>
            <a:pPr marL="0" lvl="0" indent="0" algn="ctr" defTabSz="457200" eaLnBrk="1" hangingPunct="1">
              <a:spcBef>
                <a:spcPct val="0"/>
              </a:spcBef>
              <a:buNone/>
              <a:defRPr/>
            </a:pPr>
            <a:r>
              <a:rPr lang="en-US" sz="2400" b="1" kern="1200" dirty="0">
                <a:solidFill>
                  <a:prstClr val="white"/>
                </a:solidFill>
                <a:ea typeface="+mn-ea"/>
                <a:cs typeface="+mn-cs"/>
              </a:rPr>
              <a:t>Step [3]</a:t>
            </a:r>
          </a:p>
        </p:txBody>
      </p:sp>
      <p:sp>
        <p:nvSpPr>
          <p:cNvPr id="3" name="Content Placeholder 2"/>
          <p:cNvSpPr>
            <a:spLocks noGrp="1"/>
          </p:cNvSpPr>
          <p:nvPr>
            <p:ph sz="quarter" idx="13"/>
          </p:nvPr>
        </p:nvSpPr>
        <p:spPr>
          <a:xfrm>
            <a:off x="2095129" y="2059672"/>
            <a:ext cx="6093527" cy="746505"/>
          </a:xfrm>
        </p:spPr>
        <p:txBody>
          <a:bodyPr/>
          <a:lstStyle/>
          <a:p>
            <a:pPr marL="0" lvl="0" indent="0" defTabSz="457200" eaLnBrk="1" hangingPunct="1">
              <a:spcBef>
                <a:spcPct val="0"/>
              </a:spcBef>
              <a:buNone/>
            </a:pPr>
            <a:r>
              <a:rPr lang="en-US" altLang="en-US" sz="2400" b="1" kern="1200" dirty="0">
                <a:solidFill>
                  <a:prstClr val="black"/>
                </a:solidFill>
                <a:latin typeface="Arial" charset="0"/>
                <a:ea typeface="MS PGothic" charset="-128"/>
                <a:cs typeface="+mn-cs"/>
              </a:rPr>
              <a:t>Finally, add up the ATP synthesized from </a:t>
            </a:r>
          </a:p>
          <a:p>
            <a:pPr marL="0" lvl="0" indent="0" defTabSz="457200" eaLnBrk="1" hangingPunct="1">
              <a:spcBef>
                <a:spcPct val="0"/>
              </a:spcBef>
              <a:buNone/>
            </a:pPr>
            <a:r>
              <a:rPr lang="en-US" altLang="en-US" sz="2400" b="1" kern="1200" dirty="0">
                <a:solidFill>
                  <a:prstClr val="black"/>
                </a:solidFill>
                <a:latin typeface="Arial" charset="0"/>
                <a:ea typeface="MS PGothic" charset="-128"/>
                <a:cs typeface="+mn-cs"/>
              </a:rPr>
              <a:t>each acetyl CoA.</a:t>
            </a:r>
          </a:p>
        </p:txBody>
      </p:sp>
      <p:sp>
        <p:nvSpPr>
          <p:cNvPr id="14" name="Content Placeholder 10"/>
          <p:cNvSpPr>
            <a:spLocks noGrp="1"/>
          </p:cNvSpPr>
          <p:nvPr>
            <p:ph sz="quarter" idx="14"/>
          </p:nvPr>
        </p:nvSpPr>
        <p:spPr>
          <a:xfrm>
            <a:off x="1918648" y="3268640"/>
            <a:ext cx="5217781" cy="436268"/>
          </a:xfrm>
        </p:spPr>
        <p:txBody>
          <a:bodyPr/>
          <a:lstStyle/>
          <a:p>
            <a:pPr marL="0" lvl="0" indent="0">
              <a:buNone/>
            </a:pPr>
            <a:r>
              <a:rPr lang="en-US" sz="2400" b="1" i="0" dirty="0">
                <a:latin typeface="Arial" panose="020B0604020202020204" pitchFamily="34" charset="0"/>
                <a:cs typeface="Arial" panose="020B0604020202020204" pitchFamily="34" charset="0"/>
              </a:rPr>
              <a:t>9 Acetyl CoA × </a:t>
            </a:r>
            <a:r>
              <a:rPr lang="en-US" sz="2400" b="1" i="0" dirty="0">
                <a:latin typeface="Arial" panose="020B0604020202020204" pitchFamily="34" charset="0"/>
                <a:ea typeface="Cambria Math" panose="02040503050406030204" pitchFamily="18" charset="0"/>
                <a:cs typeface="Arial" panose="020B0604020202020204" pitchFamily="34" charset="0"/>
              </a:rPr>
              <a:t>10 ATP = 90 ATP</a:t>
            </a:r>
            <a:endParaRPr lang="en-US" sz="2400" b="1" dirty="0">
              <a:latin typeface="Arial" panose="020B0604020202020204" pitchFamily="34" charset="0"/>
              <a:cs typeface="Arial" panose="020B0604020202020204" pitchFamily="34" charset="0"/>
            </a:endParaRPr>
          </a:p>
        </p:txBody>
      </p:sp>
      <p:sp>
        <p:nvSpPr>
          <p:cNvPr id="18" name="Content Placeholder 18"/>
          <p:cNvSpPr>
            <a:spLocks noGrp="1"/>
          </p:cNvSpPr>
          <p:nvPr>
            <p:ph sz="quarter" idx="18"/>
          </p:nvPr>
        </p:nvSpPr>
        <p:spPr>
          <a:xfrm>
            <a:off x="1008903" y="4803085"/>
            <a:ext cx="6728301" cy="496799"/>
          </a:xfrm>
        </p:spPr>
        <p:txBody>
          <a:bodyPr/>
          <a:lstStyle/>
          <a:p>
            <a:pPr marL="0" lvl="0" indent="0" algn="ctr">
              <a:buNone/>
            </a:pPr>
            <a:r>
              <a:rPr lang="en-US" sz="2400" b="1" i="0" dirty="0">
                <a:latin typeface="Arial" panose="020B0604020202020204" pitchFamily="34" charset="0"/>
                <a:cs typeface="Arial" panose="020B0604020202020204" pitchFamily="34" charset="0"/>
              </a:rPr>
              <a:t>ATP Total = − </a:t>
            </a:r>
            <a:r>
              <a:rPr lang="en-US" sz="2400" b="1" i="0" dirty="0">
                <a:solidFill>
                  <a:srgbClr val="C00000"/>
                </a:solidFill>
                <a:latin typeface="Arial" panose="020B0604020202020204" pitchFamily="34" charset="0"/>
                <a:ea typeface="Cambria Math" panose="02040503050406030204" pitchFamily="18" charset="0"/>
                <a:cs typeface="Arial" panose="020B0604020202020204" pitchFamily="34" charset="0"/>
              </a:rPr>
              <a:t>2 ATP + </a:t>
            </a:r>
            <a:r>
              <a:rPr lang="en-US" sz="2400" b="1" i="0" dirty="0">
                <a:solidFill>
                  <a:srgbClr val="3366FF"/>
                </a:solidFill>
                <a:latin typeface="Arial" panose="020B0604020202020204" pitchFamily="34" charset="0"/>
                <a:ea typeface="Cambria Math" panose="02040503050406030204" pitchFamily="18" charset="0"/>
                <a:cs typeface="Arial" panose="020B0604020202020204" pitchFamily="34" charset="0"/>
              </a:rPr>
              <a:t>32 ATP + 90 ATP</a:t>
            </a:r>
            <a:endParaRPr lang="en-US" sz="2400" b="1" dirty="0">
              <a:solidFill>
                <a:srgbClr val="3366FF"/>
              </a:solidFill>
              <a:latin typeface="Arial" panose="020B0604020202020204" pitchFamily="34" charset="0"/>
              <a:cs typeface="Arial" panose="020B0604020202020204" pitchFamily="34" charset="0"/>
            </a:endParaRPr>
          </a:p>
        </p:txBody>
      </p:sp>
      <p:sp>
        <p:nvSpPr>
          <p:cNvPr id="16" name="Content Placeholder 14"/>
          <p:cNvSpPr>
            <a:spLocks noGrp="1"/>
          </p:cNvSpPr>
          <p:nvPr>
            <p:ph sz="quarter" idx="16"/>
          </p:nvPr>
        </p:nvSpPr>
        <p:spPr>
          <a:xfrm>
            <a:off x="1545879" y="5639493"/>
            <a:ext cx="5940935" cy="420112"/>
          </a:xfrm>
        </p:spPr>
        <p:txBody>
          <a:bodyPr/>
          <a:lstStyle/>
          <a:p>
            <a:pPr marL="0" lvl="0" indent="0">
              <a:buNone/>
            </a:pPr>
            <a:r>
              <a:rPr lang="en-US" sz="2400" b="1" i="0" dirty="0">
                <a:solidFill>
                  <a:srgbClr val="3466FF"/>
                </a:solidFill>
                <a:latin typeface="Arial" panose="020B0604020202020204" pitchFamily="34" charset="0"/>
                <a:cs typeface="Arial" panose="020B0604020202020204" pitchFamily="34" charset="0"/>
              </a:rPr>
              <a:t>ATP Total = </a:t>
            </a:r>
            <a:r>
              <a:rPr lang="en-US" sz="2400" b="1" i="0" dirty="0">
                <a:solidFill>
                  <a:srgbClr val="3466FF"/>
                </a:solidFill>
                <a:latin typeface="Arial" panose="020B0604020202020204" pitchFamily="34" charset="0"/>
                <a:ea typeface="Cambria Math" panose="02040503050406030204" pitchFamily="18" charset="0"/>
                <a:cs typeface="Arial" panose="020B0604020202020204" pitchFamily="34" charset="0"/>
              </a:rPr>
              <a:t>120 ATPs from steric acid</a:t>
            </a:r>
            <a:endParaRPr lang="en-US" sz="2400" b="1" dirty="0">
              <a:solidFill>
                <a:srgbClr val="3466FF"/>
              </a:solidFill>
              <a:latin typeface="Arial" panose="020B0604020202020204" pitchFamily="34" charset="0"/>
              <a:cs typeface="Arial" panose="020B0604020202020204" pitchFamily="34"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 y="291152"/>
            <a:ext cx="9052561" cy="533219"/>
          </a:xfrm>
        </p:spPr>
        <p:txBody>
          <a:bodyPr/>
          <a:lstStyle/>
          <a:p>
            <a:r>
              <a:rPr lang="en-US" altLang="en-US" sz="3200" b="1" dirty="0">
                <a:solidFill>
                  <a:srgbClr val="000000"/>
                </a:solidFill>
                <a:ea typeface="MS PGothic" charset="-128"/>
                <a:cs typeface="ＭＳ Ｐゴシック" charset="-128"/>
              </a:rPr>
              <a:t>24.7	The Catabolism of </a:t>
            </a:r>
            <a:r>
              <a:rPr lang="en-US" altLang="en-US" sz="3200" b="1" dirty="0" err="1">
                <a:solidFill>
                  <a:srgbClr val="000000"/>
                </a:solidFill>
                <a:ea typeface="MS PGothic" charset="-128"/>
                <a:cs typeface="ＭＳ Ｐゴシック" charset="-128"/>
              </a:rPr>
              <a:t>Triacylglycerols</a:t>
            </a:r>
            <a:r>
              <a:rPr lang="en-US" altLang="en-US" sz="3200" b="1" dirty="0">
                <a:solidFill>
                  <a:srgbClr val="000000"/>
                </a:solidFill>
                <a:ea typeface="MS PGothic" charset="-128"/>
                <a:cs typeface="ＭＳ Ｐゴシック" charset="-128"/>
              </a:rPr>
              <a:t> (16)</a:t>
            </a:r>
            <a:endParaRPr lang="en-US" dirty="0"/>
          </a:p>
        </p:txBody>
      </p:sp>
      <p:sp>
        <p:nvSpPr>
          <p:cNvPr id="2" name="Content Placeholder 1"/>
          <p:cNvSpPr>
            <a:spLocks noGrp="1"/>
          </p:cNvSpPr>
          <p:nvPr>
            <p:ph idx="1"/>
          </p:nvPr>
        </p:nvSpPr>
        <p:spPr>
          <a:xfrm>
            <a:off x="1093889" y="756312"/>
            <a:ext cx="6983311" cy="417728"/>
          </a:xfrm>
        </p:spPr>
        <p:txBody>
          <a:bodyPr/>
          <a:lstStyle/>
          <a:p>
            <a:pPr marL="463550" indent="-463550">
              <a:buFont typeface="+mj-lt"/>
              <a:buAutoNum type="alphaUcPeriod" startAt="2"/>
            </a:pPr>
            <a:r>
              <a:rPr lang="en-US" altLang="en-US" sz="2800" b="1" dirty="0">
                <a:solidFill>
                  <a:srgbClr val="000000"/>
                </a:solidFill>
                <a:ea typeface="MS PGothic" charset="-128"/>
                <a:cs typeface="ＭＳ Ｐゴシック" charset="-128"/>
              </a:rPr>
              <a:t>Fatty Acid Catabolism by </a:t>
            </a:r>
            <a:endParaRPr lang="en-US" dirty="0"/>
          </a:p>
        </p:txBody>
      </p:sp>
      <p:graphicFrame>
        <p:nvGraphicFramePr>
          <p:cNvPr id="13" name="Object 12">
            <a:extLst>
              <a:ext uri="{FF2B5EF4-FFF2-40B4-BE49-F238E27FC236}">
                <a16:creationId xmlns:a16="http://schemas.microsoft.com/office/drawing/2014/main" id="{642DCB57-3772-408D-8970-3D16C1671C20}"/>
              </a:ext>
            </a:extLst>
          </p:cNvPr>
          <p:cNvGraphicFramePr>
            <a:graphicFrameLocks noChangeAspect="1"/>
          </p:cNvGraphicFramePr>
          <p:nvPr>
            <p:extLst>
              <p:ext uri="{D42A27DB-BD31-4B8C-83A1-F6EECF244321}">
                <p14:modId xmlns:p14="http://schemas.microsoft.com/office/powerpoint/2010/main" val="177061288"/>
              </p:ext>
            </p:extLst>
          </p:nvPr>
        </p:nvGraphicFramePr>
        <p:xfrm>
          <a:off x="5995988" y="855663"/>
          <a:ext cx="1917700" cy="393700"/>
        </p:xfrm>
        <a:graphic>
          <a:graphicData uri="http://schemas.openxmlformats.org/presentationml/2006/ole">
            <mc:AlternateContent xmlns:mc="http://schemas.openxmlformats.org/markup-compatibility/2006">
              <mc:Choice xmlns:v="urn:schemas-microsoft-com:vml" Requires="v">
                <p:oleObj spid="_x0000_s17899" name="Equation" r:id="rId4" imgW="1917360" imgH="393480" progId="Equation.DSMT4">
                  <p:embed/>
                </p:oleObj>
              </mc:Choice>
              <mc:Fallback>
                <p:oleObj name="Equation" r:id="rId4" imgW="1917360" imgH="393480" progId="Equation.DSMT4">
                  <p:embed/>
                  <p:pic>
                    <p:nvPicPr>
                      <p:cNvPr id="0" name=""/>
                      <p:cNvPicPr/>
                      <p:nvPr/>
                    </p:nvPicPr>
                    <p:blipFill>
                      <a:blip r:embed="rId5"/>
                      <a:stretch>
                        <a:fillRect/>
                      </a:stretch>
                    </p:blipFill>
                    <p:spPr>
                      <a:xfrm>
                        <a:off x="5995988" y="855663"/>
                        <a:ext cx="1917700" cy="393700"/>
                      </a:xfrm>
                      <a:prstGeom prst="rect">
                        <a:avLst/>
                      </a:prstGeom>
                    </p:spPr>
                  </p:pic>
                </p:oleObj>
              </mc:Fallback>
            </mc:AlternateContent>
          </a:graphicData>
        </a:graphic>
      </p:graphicFrame>
      <p:sp>
        <p:nvSpPr>
          <p:cNvPr id="3" name="Content Placeholder 2"/>
          <p:cNvSpPr>
            <a:spLocks noGrp="1"/>
          </p:cNvSpPr>
          <p:nvPr>
            <p:ph sz="quarter" idx="13"/>
          </p:nvPr>
        </p:nvSpPr>
        <p:spPr>
          <a:xfrm>
            <a:off x="992192" y="1447800"/>
            <a:ext cx="7680960" cy="993598"/>
          </a:xfrm>
        </p:spPr>
        <p:txBody>
          <a:bodyPr/>
          <a:lstStyle/>
          <a:p>
            <a:pPr marL="0" lvl="0" indent="0" defTabSz="457200" eaLnBrk="1" hangingPunct="1">
              <a:spcBef>
                <a:spcPct val="0"/>
              </a:spcBef>
              <a:buClr>
                <a:prstClr val="black"/>
              </a:buClr>
              <a:buNone/>
            </a:pPr>
            <a:r>
              <a:rPr lang="en-US" altLang="en-US" sz="2400" b="1" kern="1200" dirty="0">
                <a:solidFill>
                  <a:prstClr val="black"/>
                </a:solidFill>
                <a:latin typeface="Arial" charset="0"/>
                <a:ea typeface="MS PGothic" charset="-128"/>
                <a:cs typeface="+mn-cs"/>
              </a:rPr>
              <a:t>We can </a:t>
            </a:r>
            <a:r>
              <a:rPr lang="en-US" altLang="en-US" sz="2400" b="1" kern="1200" dirty="0">
                <a:solidFill>
                  <a:srgbClr val="3366FF"/>
                </a:solidFill>
                <a:latin typeface="Arial" charset="0"/>
                <a:ea typeface="MS PGothic" charset="-128"/>
                <a:cs typeface="+mn-cs"/>
              </a:rPr>
              <a:t>compare</a:t>
            </a:r>
            <a:r>
              <a:rPr lang="en-US" altLang="en-US" sz="2400" b="1" kern="1200" dirty="0">
                <a:solidFill>
                  <a:prstClr val="black"/>
                </a:solidFill>
                <a:latin typeface="Arial" charset="0"/>
                <a:ea typeface="MS PGothic" charset="-128"/>
                <a:cs typeface="+mn-cs"/>
              </a:rPr>
              <a:t> the amount of </a:t>
            </a:r>
            <a:r>
              <a:rPr lang="en-US" altLang="en-US" sz="2400" b="1" kern="1200" dirty="0">
                <a:solidFill>
                  <a:srgbClr val="3366FF"/>
                </a:solidFill>
                <a:latin typeface="Arial" charset="0"/>
                <a:ea typeface="MS PGothic" charset="-128"/>
                <a:cs typeface="+mn-cs"/>
              </a:rPr>
              <a:t>ATP per gram</a:t>
            </a:r>
            <a:r>
              <a:rPr lang="en-US" altLang="en-US" sz="2400" b="1" kern="1200" dirty="0">
                <a:solidFill>
                  <a:prstClr val="black"/>
                </a:solidFill>
                <a:latin typeface="Arial" charset="0"/>
                <a:ea typeface="MS PGothic" charset="-128"/>
                <a:cs typeface="+mn-cs"/>
              </a:rPr>
              <a:t> of the carbohydrate </a:t>
            </a:r>
            <a:r>
              <a:rPr lang="en-US" altLang="en-US" sz="2400" b="1" kern="1200" dirty="0">
                <a:solidFill>
                  <a:srgbClr val="3366FF"/>
                </a:solidFill>
                <a:latin typeface="Arial" charset="0"/>
                <a:ea typeface="MS PGothic" charset="-128"/>
                <a:cs typeface="+mn-cs"/>
              </a:rPr>
              <a:t>glucose</a:t>
            </a:r>
            <a:r>
              <a:rPr lang="en-US" altLang="en-US" sz="2400" b="1" kern="1200" dirty="0">
                <a:solidFill>
                  <a:prstClr val="black"/>
                </a:solidFill>
                <a:latin typeface="Arial" charset="0"/>
                <a:ea typeface="MS PGothic" charset="-128"/>
                <a:cs typeface="+mn-cs"/>
              </a:rPr>
              <a:t> and the fatty acid </a:t>
            </a:r>
            <a:r>
              <a:rPr lang="en-US" altLang="en-US" sz="2400" b="1" kern="1200" dirty="0">
                <a:solidFill>
                  <a:srgbClr val="3366FF"/>
                </a:solidFill>
                <a:latin typeface="Arial" charset="0"/>
                <a:ea typeface="MS PGothic" charset="-128"/>
                <a:cs typeface="+mn-cs"/>
              </a:rPr>
              <a:t>stearic acid</a:t>
            </a:r>
            <a:r>
              <a:rPr lang="en-US" altLang="en-US" sz="2400" b="1" kern="1200" dirty="0">
                <a:solidFill>
                  <a:prstClr val="black"/>
                </a:solidFill>
                <a:latin typeface="Arial" charset="0"/>
                <a:ea typeface="MS PGothic" charset="-128"/>
                <a:cs typeface="+mn-cs"/>
              </a:rPr>
              <a:t>.</a:t>
            </a:r>
          </a:p>
        </p:txBody>
      </p:sp>
      <p:graphicFrame>
        <p:nvGraphicFramePr>
          <p:cNvPr id="4" name="Object 3">
            <a:extLst>
              <a:ext uri="{FF2B5EF4-FFF2-40B4-BE49-F238E27FC236}">
                <a16:creationId xmlns:a16="http://schemas.microsoft.com/office/drawing/2014/main" id="{138D9DA6-FB61-442A-813E-AACB87473CA5}"/>
              </a:ext>
            </a:extLst>
          </p:cNvPr>
          <p:cNvGraphicFramePr>
            <a:graphicFrameLocks noChangeAspect="1"/>
          </p:cNvGraphicFramePr>
          <p:nvPr>
            <p:extLst>
              <p:ext uri="{D42A27DB-BD31-4B8C-83A1-F6EECF244321}">
                <p14:modId xmlns:p14="http://schemas.microsoft.com/office/powerpoint/2010/main" val="162436312"/>
              </p:ext>
            </p:extLst>
          </p:nvPr>
        </p:nvGraphicFramePr>
        <p:xfrm>
          <a:off x="2051050" y="2819400"/>
          <a:ext cx="4686300" cy="800100"/>
        </p:xfrm>
        <a:graphic>
          <a:graphicData uri="http://schemas.openxmlformats.org/presentationml/2006/ole">
            <mc:AlternateContent xmlns:mc="http://schemas.openxmlformats.org/markup-compatibility/2006">
              <mc:Choice xmlns:v="urn:schemas-microsoft-com:vml" Requires="v">
                <p:oleObj spid="_x0000_s17900" name="Equation" r:id="rId6" imgW="4686120" imgH="799920" progId="Equation.DSMT4">
                  <p:embed/>
                </p:oleObj>
              </mc:Choice>
              <mc:Fallback>
                <p:oleObj name="Equation" r:id="rId6" imgW="4686120" imgH="799920" progId="Equation.DSMT4">
                  <p:embed/>
                  <p:pic>
                    <p:nvPicPr>
                      <p:cNvPr id="0" name=""/>
                      <p:cNvPicPr/>
                      <p:nvPr/>
                    </p:nvPicPr>
                    <p:blipFill>
                      <a:blip r:embed="rId7"/>
                      <a:stretch>
                        <a:fillRect/>
                      </a:stretch>
                    </p:blipFill>
                    <p:spPr>
                      <a:xfrm>
                        <a:off x="2051050" y="2819400"/>
                        <a:ext cx="4686300" cy="800100"/>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B804CA62-3A9D-45C3-A959-328073B1B697}"/>
              </a:ext>
            </a:extLst>
          </p:cNvPr>
          <p:cNvGraphicFramePr>
            <a:graphicFrameLocks noChangeAspect="1"/>
          </p:cNvGraphicFramePr>
          <p:nvPr>
            <p:extLst>
              <p:ext uri="{D42A27DB-BD31-4B8C-83A1-F6EECF244321}">
                <p14:modId xmlns:p14="http://schemas.microsoft.com/office/powerpoint/2010/main" val="1023222726"/>
              </p:ext>
            </p:extLst>
          </p:nvPr>
        </p:nvGraphicFramePr>
        <p:xfrm>
          <a:off x="1790700" y="4416425"/>
          <a:ext cx="5207000" cy="800100"/>
        </p:xfrm>
        <a:graphic>
          <a:graphicData uri="http://schemas.openxmlformats.org/presentationml/2006/ole">
            <mc:AlternateContent xmlns:mc="http://schemas.openxmlformats.org/markup-compatibility/2006">
              <mc:Choice xmlns:v="urn:schemas-microsoft-com:vml" Requires="v">
                <p:oleObj spid="_x0000_s17901" name="Equation" r:id="rId8" imgW="5206680" imgH="799920" progId="Equation.DSMT4">
                  <p:embed/>
                </p:oleObj>
              </mc:Choice>
              <mc:Fallback>
                <p:oleObj name="Equation" r:id="rId8" imgW="5206680" imgH="799920" progId="Equation.DSMT4">
                  <p:embed/>
                  <p:pic>
                    <p:nvPicPr>
                      <p:cNvPr id="0" name=""/>
                      <p:cNvPicPr/>
                      <p:nvPr/>
                    </p:nvPicPr>
                    <p:blipFill>
                      <a:blip r:embed="rId9"/>
                      <a:stretch>
                        <a:fillRect/>
                      </a:stretch>
                    </p:blipFill>
                    <p:spPr>
                      <a:xfrm>
                        <a:off x="1790700" y="4416425"/>
                        <a:ext cx="5207000" cy="800100"/>
                      </a:xfrm>
                      <a:prstGeom prst="rect">
                        <a:avLst/>
                      </a:prstGeom>
                    </p:spPr>
                  </p:pic>
                </p:oleObj>
              </mc:Fallback>
            </mc:AlternateContent>
          </a:graphicData>
        </a:graphic>
      </p:graphicFrame>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Title 1"/>
          <p:cNvSpPr>
            <a:spLocks noGrp="1"/>
          </p:cNvSpPr>
          <p:nvPr>
            <p:ph type="title"/>
          </p:nvPr>
        </p:nvSpPr>
        <p:spPr>
          <a:xfrm>
            <a:off x="2249303" y="359392"/>
            <a:ext cx="4645395" cy="586541"/>
          </a:xfrm>
        </p:spPr>
        <p:txBody>
          <a:bodyPr/>
          <a:lstStyle/>
          <a:p>
            <a:pPr eaLnBrk="1" hangingPunct="1"/>
            <a:r>
              <a:rPr lang="en-US" altLang="en-US" sz="3200" b="1" dirty="0">
                <a:ea typeface="MS PGothic" charset="-128"/>
                <a:cs typeface="ＭＳ Ｐゴシック" charset="-128"/>
              </a:rPr>
              <a:t>24.8	Ketone Bodies (1)</a:t>
            </a:r>
            <a:endParaRPr lang="en-US" altLang="en-US" dirty="0">
              <a:latin typeface="Calibri" charset="0"/>
              <a:ea typeface="MS PGothic" charset="-128"/>
              <a:cs typeface="ＭＳ Ｐゴシック" charset="-128"/>
            </a:endParaRPr>
          </a:p>
        </p:txBody>
      </p:sp>
      <p:sp>
        <p:nvSpPr>
          <p:cNvPr id="2" name="Content Placeholder 1"/>
          <p:cNvSpPr>
            <a:spLocks noGrp="1"/>
          </p:cNvSpPr>
          <p:nvPr>
            <p:ph idx="1"/>
          </p:nvPr>
        </p:nvSpPr>
        <p:spPr>
          <a:xfrm>
            <a:off x="1072488" y="1143000"/>
            <a:ext cx="7309512" cy="1772894"/>
          </a:xfrm>
        </p:spPr>
        <p:txBody>
          <a:bodyPr/>
          <a:lstStyle/>
          <a:p>
            <a:pPr marL="0" lvl="0" indent="0" defTabSz="457200" eaLnBrk="1" hangingPunct="1">
              <a:spcBef>
                <a:spcPct val="0"/>
              </a:spcBef>
              <a:spcAft>
                <a:spcPts val="2300"/>
              </a:spcAft>
              <a:buNone/>
            </a:pPr>
            <a:r>
              <a:rPr lang="en-US" altLang="en-US" sz="2400" b="1" kern="1200" dirty="0">
                <a:solidFill>
                  <a:prstClr val="black"/>
                </a:solidFill>
                <a:latin typeface="Arial" charset="0"/>
                <a:ea typeface="MS PGothic" charset="-128"/>
                <a:cs typeface="+mn-cs"/>
              </a:rPr>
              <a:t>When </a:t>
            </a:r>
            <a:r>
              <a:rPr lang="en-US" altLang="en-US" sz="2400" b="1" kern="1200" dirty="0">
                <a:solidFill>
                  <a:srgbClr val="3366FF"/>
                </a:solidFill>
                <a:latin typeface="Arial" charset="0"/>
                <a:ea typeface="MS PGothic" charset="-128"/>
                <a:cs typeface="+mn-cs"/>
              </a:rPr>
              <a:t>not enough carbohydrates </a:t>
            </a:r>
            <a:r>
              <a:rPr lang="en-US" altLang="en-US" sz="2400" b="1" kern="1200" dirty="0">
                <a:solidFill>
                  <a:prstClr val="black"/>
                </a:solidFill>
                <a:latin typeface="Arial" charset="0"/>
                <a:ea typeface="MS PGothic" charset="-128"/>
                <a:cs typeface="+mn-cs"/>
              </a:rPr>
              <a:t>are present to meet the body’</a:t>
            </a:r>
            <a:r>
              <a:rPr lang="en-US" altLang="ja-JP" sz="2400" b="1" kern="1200" dirty="0">
                <a:solidFill>
                  <a:prstClr val="black"/>
                </a:solidFill>
                <a:latin typeface="Arial" charset="0"/>
                <a:ea typeface="MS PGothic" charset="-128"/>
                <a:cs typeface="+mn-cs"/>
              </a:rPr>
              <a:t>s energy needs, the body turns </a:t>
            </a:r>
            <a:r>
              <a:rPr lang="en-US" altLang="en-US" sz="2400" b="1" kern="1200" dirty="0">
                <a:solidFill>
                  <a:prstClr val="black"/>
                </a:solidFill>
                <a:latin typeface="Arial" charset="0"/>
                <a:ea typeface="MS PGothic" charset="-128"/>
                <a:cs typeface="+mn-cs"/>
              </a:rPr>
              <a:t>to catabolizing stored </a:t>
            </a:r>
            <a:r>
              <a:rPr lang="en-US" altLang="en-US" sz="2400" b="1" kern="1200" dirty="0" err="1">
                <a:solidFill>
                  <a:srgbClr val="3366FF"/>
                </a:solidFill>
                <a:latin typeface="Arial" charset="0"/>
                <a:ea typeface="MS PGothic" charset="-128"/>
                <a:cs typeface="+mn-cs"/>
              </a:rPr>
              <a:t>triacylglycerols</a:t>
            </a:r>
            <a:r>
              <a:rPr lang="en-US" altLang="en-US" sz="2400" b="1" kern="1200" dirty="0">
                <a:solidFill>
                  <a:prstClr val="black"/>
                </a:solidFill>
                <a:latin typeface="Arial" charset="0"/>
                <a:ea typeface="MS PGothic" charset="-128"/>
                <a:cs typeface="+mn-cs"/>
              </a:rPr>
              <a:t>.</a:t>
            </a:r>
          </a:p>
          <a:p>
            <a:pPr marL="0" lvl="0" indent="0" defTabSz="457200" eaLnBrk="1" hangingPunct="1">
              <a:spcBef>
                <a:spcPct val="0"/>
              </a:spcBef>
              <a:spcAft>
                <a:spcPts val="2600"/>
              </a:spcAft>
              <a:buNone/>
            </a:pPr>
            <a:r>
              <a:rPr lang="en-US" altLang="en-US" sz="2400" b="1" kern="1200" dirty="0">
                <a:solidFill>
                  <a:prstClr val="black"/>
                </a:solidFill>
                <a:latin typeface="Arial" charset="0"/>
                <a:ea typeface="MS PGothic" charset="-128"/>
                <a:cs typeface="+mn-cs"/>
              </a:rPr>
              <a:t>The </a:t>
            </a:r>
          </a:p>
        </p:txBody>
      </p:sp>
      <p:graphicFrame>
        <p:nvGraphicFramePr>
          <p:cNvPr id="11" name="Object 10">
            <a:extLst>
              <a:ext uri="{FF2B5EF4-FFF2-40B4-BE49-F238E27FC236}">
                <a16:creationId xmlns:a16="http://schemas.microsoft.com/office/drawing/2014/main" id="{DC16EB5F-7A38-4461-B4A4-2ABE2E4D93FA}"/>
              </a:ext>
            </a:extLst>
          </p:cNvPr>
          <p:cNvGraphicFramePr>
            <a:graphicFrameLocks noChangeAspect="1"/>
          </p:cNvGraphicFramePr>
          <p:nvPr>
            <p:extLst>
              <p:ext uri="{D42A27DB-BD31-4B8C-83A1-F6EECF244321}">
                <p14:modId xmlns:p14="http://schemas.microsoft.com/office/powerpoint/2010/main" val="3159341620"/>
              </p:ext>
            </p:extLst>
          </p:nvPr>
        </p:nvGraphicFramePr>
        <p:xfrm>
          <a:off x="1758863" y="2622550"/>
          <a:ext cx="1651000" cy="342900"/>
        </p:xfrm>
        <a:graphic>
          <a:graphicData uri="http://schemas.openxmlformats.org/presentationml/2006/ole">
            <mc:AlternateContent xmlns:mc="http://schemas.openxmlformats.org/markup-compatibility/2006">
              <mc:Choice xmlns:v="urn:schemas-microsoft-com:vml" Requires="v">
                <p:oleObj spid="_x0000_s21740" name="Equation" r:id="rId4" imgW="1650960" imgH="342720" progId="Equation.DSMT4">
                  <p:embed/>
                </p:oleObj>
              </mc:Choice>
              <mc:Fallback>
                <p:oleObj name="Equation" r:id="rId4" imgW="1650960" imgH="342720" progId="Equation.DSMT4">
                  <p:embed/>
                  <p:pic>
                    <p:nvPicPr>
                      <p:cNvPr id="0" name=""/>
                      <p:cNvPicPr/>
                      <p:nvPr/>
                    </p:nvPicPr>
                    <p:blipFill>
                      <a:blip r:embed="rId5"/>
                      <a:stretch>
                        <a:fillRect/>
                      </a:stretch>
                    </p:blipFill>
                    <p:spPr>
                      <a:xfrm>
                        <a:off x="1758863" y="2622550"/>
                        <a:ext cx="1651000" cy="342900"/>
                      </a:xfrm>
                      <a:prstGeom prst="rect">
                        <a:avLst/>
                      </a:prstGeom>
                    </p:spPr>
                  </p:pic>
                </p:oleObj>
              </mc:Fallback>
            </mc:AlternateContent>
          </a:graphicData>
        </a:graphic>
      </p:graphicFrame>
      <p:sp>
        <p:nvSpPr>
          <p:cNvPr id="13" name="Text Placeholder 9">
            <a:extLst>
              <a:ext uri="{FF2B5EF4-FFF2-40B4-BE49-F238E27FC236}">
                <a16:creationId xmlns:a16="http://schemas.microsoft.com/office/drawing/2014/main" id="{EDBA0CAC-9ECD-481B-9932-05108F3D67F4}"/>
              </a:ext>
            </a:extLst>
          </p:cNvPr>
          <p:cNvSpPr>
            <a:spLocks noGrp="1"/>
          </p:cNvSpPr>
          <p:nvPr>
            <p:ph type="body" sz="quarter" idx="15"/>
          </p:nvPr>
        </p:nvSpPr>
        <p:spPr>
          <a:xfrm>
            <a:off x="3373397" y="2535937"/>
            <a:ext cx="4876800" cy="586541"/>
          </a:xfrm>
        </p:spPr>
        <p:txBody>
          <a:bodyPr/>
          <a:lstStyle/>
          <a:p>
            <a:pPr marL="0" lvl="0" indent="0">
              <a:buNone/>
            </a:pPr>
            <a:r>
              <a:rPr lang="en-US" altLang="en-US" sz="2400" b="1" kern="1200" dirty="0">
                <a:solidFill>
                  <a:prstClr val="black"/>
                </a:solidFill>
                <a:latin typeface="Arial" charset="0"/>
                <a:ea typeface="MS PGothic" charset="-128"/>
                <a:cs typeface="+mn-cs"/>
              </a:rPr>
              <a:t>of fatty acids releases a </a:t>
            </a:r>
            <a:r>
              <a:rPr lang="en-US" altLang="en-US" sz="2400" b="1" kern="1200" dirty="0">
                <a:solidFill>
                  <a:srgbClr val="3366FF"/>
                </a:solidFill>
                <a:latin typeface="Arial" charset="0"/>
                <a:ea typeface="MS PGothic" charset="-128"/>
                <a:cs typeface="+mn-cs"/>
              </a:rPr>
              <a:t>large</a:t>
            </a:r>
            <a:endParaRPr lang="en-GB" dirty="0"/>
          </a:p>
        </p:txBody>
      </p:sp>
      <p:sp>
        <p:nvSpPr>
          <p:cNvPr id="14" name="Text Placeholder 13">
            <a:extLst>
              <a:ext uri="{FF2B5EF4-FFF2-40B4-BE49-F238E27FC236}">
                <a16:creationId xmlns:a16="http://schemas.microsoft.com/office/drawing/2014/main" id="{C596EBB9-8C51-4334-89EF-5B286A6D0500}"/>
              </a:ext>
            </a:extLst>
          </p:cNvPr>
          <p:cNvSpPr>
            <a:spLocks noGrp="1"/>
          </p:cNvSpPr>
          <p:nvPr>
            <p:ph type="body" sz="quarter" idx="17"/>
          </p:nvPr>
        </p:nvSpPr>
        <p:spPr>
          <a:xfrm>
            <a:off x="1072488" y="2915894"/>
            <a:ext cx="6999024" cy="3118471"/>
          </a:xfrm>
        </p:spPr>
        <p:txBody>
          <a:bodyPr/>
          <a:lstStyle/>
          <a:p>
            <a:pPr marL="0" lvl="0" indent="0" defTabSz="457200" eaLnBrk="1" hangingPunct="1">
              <a:spcBef>
                <a:spcPct val="0"/>
              </a:spcBef>
              <a:spcAft>
                <a:spcPts val="2600"/>
              </a:spcAft>
              <a:buNone/>
            </a:pPr>
            <a:r>
              <a:rPr lang="en-US" altLang="en-US" sz="2400" b="1" kern="1200" dirty="0">
                <a:solidFill>
                  <a:srgbClr val="3366FF"/>
                </a:solidFill>
                <a:latin typeface="Arial" charset="0"/>
                <a:ea typeface="MS PGothic" charset="-128"/>
                <a:cs typeface="+mn-cs"/>
              </a:rPr>
              <a:t>amount of acetyl CoA </a:t>
            </a:r>
            <a:r>
              <a:rPr lang="en-US" altLang="en-US" sz="2400" b="1" kern="1200" dirty="0">
                <a:solidFill>
                  <a:prstClr val="black"/>
                </a:solidFill>
                <a:latin typeface="Arial" charset="0"/>
                <a:ea typeface="MS PGothic" charset="-128"/>
                <a:cs typeface="+mn-cs"/>
              </a:rPr>
              <a:t>molecules. </a:t>
            </a:r>
          </a:p>
          <a:p>
            <a:pPr marL="0" lvl="0" indent="0" defTabSz="457200" eaLnBrk="1" hangingPunct="1">
              <a:spcBef>
                <a:spcPct val="0"/>
              </a:spcBef>
              <a:spcAft>
                <a:spcPts val="2300"/>
              </a:spcAft>
              <a:buNone/>
            </a:pPr>
            <a:r>
              <a:rPr lang="en-US" altLang="en-US" sz="2400" b="1" kern="1200" dirty="0">
                <a:solidFill>
                  <a:prstClr val="black"/>
                </a:solidFill>
                <a:latin typeface="Arial" charset="0"/>
                <a:ea typeface="MS PGothic" charset="-128"/>
                <a:cs typeface="+mn-cs"/>
              </a:rPr>
              <a:t>If the citric acid cycle cannot process all of the extra acetyl CoA, they are converted into compounds called </a:t>
            </a:r>
            <a:r>
              <a:rPr lang="en-US" altLang="en-US" sz="2400" b="1" kern="1200" dirty="0">
                <a:solidFill>
                  <a:srgbClr val="3366FF"/>
                </a:solidFill>
                <a:latin typeface="Arial" charset="0"/>
                <a:ea typeface="MS PGothic" charset="-128"/>
                <a:cs typeface="+mn-cs"/>
              </a:rPr>
              <a:t>ketone bodies </a:t>
            </a:r>
            <a:r>
              <a:rPr lang="en-US" altLang="en-US" sz="2400" b="1" kern="1200" dirty="0">
                <a:solidFill>
                  <a:prstClr val="black"/>
                </a:solidFill>
                <a:latin typeface="Arial" charset="0"/>
                <a:ea typeface="MS PGothic" charset="-128"/>
                <a:cs typeface="+mn-cs"/>
              </a:rPr>
              <a:t>through </a:t>
            </a:r>
            <a:r>
              <a:rPr lang="en-US" altLang="en-US" sz="2400" b="1" kern="1200" dirty="0">
                <a:solidFill>
                  <a:srgbClr val="3366FF"/>
                </a:solidFill>
                <a:latin typeface="Arial" charset="0"/>
                <a:ea typeface="MS PGothic" charset="-128"/>
                <a:cs typeface="+mn-cs"/>
              </a:rPr>
              <a:t>ketogenesis</a:t>
            </a:r>
            <a:r>
              <a:rPr lang="en-US" altLang="en-US" sz="2400" b="1" kern="1200" dirty="0">
                <a:solidFill>
                  <a:prstClr val="black"/>
                </a:solidFill>
                <a:latin typeface="Arial" charset="0"/>
                <a:ea typeface="MS PGothic" charset="-128"/>
                <a:cs typeface="+mn-cs"/>
              </a:rPr>
              <a:t>.</a:t>
            </a:r>
          </a:p>
          <a:p>
            <a:pPr marL="0" lvl="0" indent="0" defTabSz="457200" eaLnBrk="1" hangingPunct="1">
              <a:spcBef>
                <a:spcPct val="0"/>
              </a:spcBef>
              <a:spcAft>
                <a:spcPts val="2300"/>
              </a:spcAft>
              <a:buNone/>
            </a:pPr>
            <a:r>
              <a:rPr lang="en-US" altLang="en-US" sz="2400" b="1" kern="1200" dirty="0">
                <a:solidFill>
                  <a:prstClr val="black"/>
                </a:solidFill>
                <a:latin typeface="Arial" charset="0"/>
                <a:ea typeface="MS PGothic" charset="-128"/>
                <a:cs typeface="+mn-cs"/>
              </a:rPr>
              <a:t>The ketone bodies are </a:t>
            </a:r>
            <a:r>
              <a:rPr lang="en-US" altLang="en-US" sz="2400" b="1" kern="1200" dirty="0">
                <a:solidFill>
                  <a:srgbClr val="3366FF"/>
                </a:solidFill>
                <a:latin typeface="Arial" charset="0"/>
                <a:ea typeface="MS PGothic" charset="-128"/>
                <a:cs typeface="+mn-cs"/>
              </a:rPr>
              <a:t>acetoacetate</a:t>
            </a:r>
            <a:r>
              <a:rPr lang="en-US" altLang="en-US" sz="2400" b="1" kern="1200" dirty="0">
                <a:solidFill>
                  <a:prstClr val="black"/>
                </a:solidFill>
                <a:latin typeface="Arial" charset="0"/>
                <a:ea typeface="MS PGothic" charset="-128"/>
                <a:cs typeface="+mn-cs"/>
              </a:rPr>
              <a:t>,</a:t>
            </a:r>
            <a:endParaRPr lang="en-GB" dirty="0"/>
          </a:p>
        </p:txBody>
      </p:sp>
      <p:graphicFrame>
        <p:nvGraphicFramePr>
          <p:cNvPr id="3" name="Object 2">
            <a:extLst>
              <a:ext uri="{FF2B5EF4-FFF2-40B4-BE49-F238E27FC236}">
                <a16:creationId xmlns:a16="http://schemas.microsoft.com/office/drawing/2014/main" id="{859DCBA1-2EF6-423B-87CE-BD3C86B1F5E4}"/>
              </a:ext>
            </a:extLst>
          </p:cNvPr>
          <p:cNvGraphicFramePr>
            <a:graphicFrameLocks noChangeAspect="1"/>
          </p:cNvGraphicFramePr>
          <p:nvPr>
            <p:extLst>
              <p:ext uri="{D42A27DB-BD31-4B8C-83A1-F6EECF244321}">
                <p14:modId xmlns:p14="http://schemas.microsoft.com/office/powerpoint/2010/main" val="365225213"/>
              </p:ext>
            </p:extLst>
          </p:nvPr>
        </p:nvGraphicFramePr>
        <p:xfrm>
          <a:off x="1201475" y="5805488"/>
          <a:ext cx="2717800" cy="342900"/>
        </p:xfrm>
        <a:graphic>
          <a:graphicData uri="http://schemas.openxmlformats.org/presentationml/2006/ole">
            <mc:AlternateContent xmlns:mc="http://schemas.openxmlformats.org/markup-compatibility/2006">
              <mc:Choice xmlns:v="urn:schemas-microsoft-com:vml" Requires="v">
                <p:oleObj spid="_x0000_s21741" name="Equation" r:id="rId6" imgW="2717640" imgH="342720" progId="Equation.DSMT4">
                  <p:embed/>
                </p:oleObj>
              </mc:Choice>
              <mc:Fallback>
                <p:oleObj name="Equation" r:id="rId6" imgW="2717640" imgH="342720" progId="Equation.DSMT4">
                  <p:embed/>
                  <p:pic>
                    <p:nvPicPr>
                      <p:cNvPr id="0" name=""/>
                      <p:cNvPicPr/>
                      <p:nvPr/>
                    </p:nvPicPr>
                    <p:blipFill>
                      <a:blip r:embed="rId7"/>
                      <a:stretch>
                        <a:fillRect/>
                      </a:stretch>
                    </p:blipFill>
                    <p:spPr>
                      <a:xfrm>
                        <a:off x="1201475" y="5805488"/>
                        <a:ext cx="2717800" cy="342900"/>
                      </a:xfrm>
                      <a:prstGeom prst="rect">
                        <a:avLst/>
                      </a:prstGeom>
                    </p:spPr>
                  </p:pic>
                </p:oleObj>
              </mc:Fallback>
            </mc:AlternateContent>
          </a:graphicData>
        </a:graphic>
      </p:graphicFrame>
      <p:sp>
        <p:nvSpPr>
          <p:cNvPr id="5" name="Text Placeholder 11">
            <a:extLst>
              <a:ext uri="{FF2B5EF4-FFF2-40B4-BE49-F238E27FC236}">
                <a16:creationId xmlns:a16="http://schemas.microsoft.com/office/drawing/2014/main" id="{79EB529D-61BA-4FF2-B74E-587DBDD790B1}"/>
              </a:ext>
            </a:extLst>
          </p:cNvPr>
          <p:cNvSpPr>
            <a:spLocks noGrp="1"/>
          </p:cNvSpPr>
          <p:nvPr>
            <p:ph type="body" sz="quarter" idx="16"/>
          </p:nvPr>
        </p:nvSpPr>
        <p:spPr>
          <a:xfrm>
            <a:off x="3934685" y="5728855"/>
            <a:ext cx="2679700" cy="586541"/>
          </a:xfrm>
        </p:spPr>
        <p:txBody>
          <a:bodyPr/>
          <a:lstStyle/>
          <a:p>
            <a:pPr marL="0" lvl="0" indent="0">
              <a:buNone/>
            </a:pPr>
            <a:r>
              <a:rPr lang="en-US" altLang="en-US" sz="2400" b="1" kern="1200" dirty="0">
                <a:solidFill>
                  <a:prstClr val="black"/>
                </a:solidFill>
                <a:latin typeface="Arial" charset="0"/>
                <a:ea typeface="MS PGothic" charset="-128"/>
                <a:cs typeface="+mn-cs"/>
              </a:rPr>
              <a:t>and </a:t>
            </a:r>
            <a:r>
              <a:rPr lang="en-US" altLang="en-US" sz="2400" b="1" kern="1200" dirty="0">
                <a:solidFill>
                  <a:srgbClr val="3366FF"/>
                </a:solidFill>
                <a:latin typeface="Arial" charset="0"/>
                <a:ea typeface="MS PGothic" charset="-128"/>
                <a:cs typeface="+mn-cs"/>
              </a:rPr>
              <a:t>acetone</a:t>
            </a:r>
            <a:r>
              <a:rPr lang="en-US" altLang="en-US" sz="2400" b="1" kern="1200" dirty="0">
                <a:solidFill>
                  <a:prstClr val="black"/>
                </a:solidFill>
                <a:latin typeface="Arial" charset="0"/>
                <a:ea typeface="MS PGothic" charset="-128"/>
                <a:cs typeface="+mn-cs"/>
              </a:rPr>
              <a:t>.</a:t>
            </a:r>
            <a:endParaRPr lang="en-GB"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Title 1"/>
          <p:cNvSpPr>
            <a:spLocks noGrp="1"/>
          </p:cNvSpPr>
          <p:nvPr>
            <p:ph type="title"/>
          </p:nvPr>
        </p:nvSpPr>
        <p:spPr>
          <a:xfrm>
            <a:off x="2249303" y="427362"/>
            <a:ext cx="4645395" cy="440677"/>
          </a:xfrm>
        </p:spPr>
        <p:txBody>
          <a:bodyPr/>
          <a:lstStyle/>
          <a:p>
            <a:pPr eaLnBrk="1" hangingPunct="1"/>
            <a:r>
              <a:rPr lang="en-US" altLang="en-US" sz="3200" b="1" dirty="0">
                <a:ea typeface="MS PGothic" charset="-128"/>
                <a:cs typeface="ＭＳ Ｐゴシック" charset="-128"/>
              </a:rPr>
              <a:t>24.8	Ketone Bodies (2)</a:t>
            </a:r>
            <a:endParaRPr lang="en-US" altLang="en-US" dirty="0">
              <a:latin typeface="Calibri" charset="0"/>
              <a:ea typeface="MS PGothic" charset="-128"/>
              <a:cs typeface="ＭＳ Ｐゴシック" charset="-128"/>
            </a:endParaRPr>
          </a:p>
        </p:txBody>
      </p:sp>
      <p:pic>
        <p:nvPicPr>
          <p:cNvPr id="132099" name="Picture 6" descr="Acetoacetate is first formed from two molecules of acetyl CoA by a multistep process. Acetoacetate is either reduced to β-hydroxybutyrate with NADH or undergoes decarboxylation to form aceto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100" y="1708150"/>
            <a:ext cx="8826500" cy="263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Title 1"/>
          <p:cNvSpPr>
            <a:spLocks noGrp="1"/>
          </p:cNvSpPr>
          <p:nvPr>
            <p:ph type="title"/>
          </p:nvPr>
        </p:nvSpPr>
        <p:spPr>
          <a:xfrm>
            <a:off x="2017033" y="412694"/>
            <a:ext cx="5109935" cy="484745"/>
          </a:xfrm>
        </p:spPr>
        <p:txBody>
          <a:bodyPr/>
          <a:lstStyle/>
          <a:p>
            <a:pPr eaLnBrk="1" hangingPunct="1"/>
            <a:r>
              <a:rPr lang="en-US" altLang="en-US" sz="3200" b="1" dirty="0">
                <a:ea typeface="MS PGothic" charset="-128"/>
                <a:cs typeface="ＭＳ Ｐゴシック" charset="-128"/>
              </a:rPr>
              <a:t>24.8	Ketone Bodies (3)</a:t>
            </a:r>
            <a:endParaRPr lang="en-US" altLang="en-US" dirty="0">
              <a:latin typeface="Calibri" charset="0"/>
              <a:ea typeface="MS PGothic" charset="-128"/>
              <a:cs typeface="ＭＳ Ｐゴシック" charset="-128"/>
            </a:endParaRPr>
          </a:p>
        </p:txBody>
      </p:sp>
      <p:sp>
        <p:nvSpPr>
          <p:cNvPr id="2" name="Content Placeholder 1"/>
          <p:cNvSpPr>
            <a:spLocks noGrp="1"/>
          </p:cNvSpPr>
          <p:nvPr>
            <p:ph idx="1"/>
          </p:nvPr>
        </p:nvSpPr>
        <p:spPr>
          <a:xfrm>
            <a:off x="1004248" y="1518313"/>
            <a:ext cx="7315200" cy="3891888"/>
          </a:xfrm>
        </p:spPr>
        <p:txBody>
          <a:bodyPr/>
          <a:lstStyle/>
          <a:p>
            <a:pPr marL="0" lvl="0" indent="0" defTabSz="457200" eaLnBrk="1" hangingPunct="1">
              <a:spcBef>
                <a:spcPct val="0"/>
              </a:spcBef>
              <a:spcAft>
                <a:spcPts val="3300"/>
              </a:spcAft>
              <a:buNone/>
            </a:pPr>
            <a:r>
              <a:rPr lang="en-US" altLang="en-US" sz="2400" b="1" kern="1200" dirty="0">
                <a:solidFill>
                  <a:prstClr val="black"/>
                </a:solidFill>
                <a:latin typeface="Arial" charset="0"/>
                <a:ea typeface="MS PGothic" charset="-128"/>
                <a:cs typeface="+mn-cs"/>
              </a:rPr>
              <a:t>Ketone bodies are small molecules, which are readily </a:t>
            </a:r>
            <a:r>
              <a:rPr lang="en-US" altLang="en-US" sz="2400" b="1" kern="1200" dirty="0">
                <a:solidFill>
                  <a:srgbClr val="3366FF"/>
                </a:solidFill>
                <a:latin typeface="Arial" charset="0"/>
                <a:ea typeface="MS PGothic" charset="-128"/>
                <a:cs typeface="+mn-cs"/>
              </a:rPr>
              <a:t>soluble in blood and urine</a:t>
            </a:r>
            <a:r>
              <a:rPr lang="en-US" altLang="en-US" sz="2400" b="1" kern="1200" dirty="0">
                <a:solidFill>
                  <a:prstClr val="black"/>
                </a:solidFill>
                <a:latin typeface="Arial" charset="0"/>
                <a:ea typeface="MS PGothic" charset="-128"/>
                <a:cs typeface="+mn-cs"/>
              </a:rPr>
              <a:t>.</a:t>
            </a:r>
          </a:p>
          <a:p>
            <a:pPr marL="0" lvl="0" indent="0" defTabSz="457200" eaLnBrk="1" hangingPunct="1">
              <a:spcBef>
                <a:spcPct val="0"/>
              </a:spcBef>
              <a:spcAft>
                <a:spcPts val="3300"/>
              </a:spcAft>
              <a:buNone/>
            </a:pPr>
            <a:r>
              <a:rPr lang="en-US" altLang="en-US" sz="2400" b="1" kern="1200" dirty="0">
                <a:solidFill>
                  <a:prstClr val="black"/>
                </a:solidFill>
                <a:latin typeface="Arial" charset="0"/>
                <a:ea typeface="MS PGothic" charset="-128"/>
                <a:cs typeface="+mn-cs"/>
              </a:rPr>
              <a:t>The buildup of ketone bodies in urine (due to starvation, vigorous dieting, and uncontrolled diabetes is called </a:t>
            </a:r>
            <a:r>
              <a:rPr lang="en-US" altLang="en-US" sz="2400" b="1" kern="1200" dirty="0">
                <a:solidFill>
                  <a:srgbClr val="3366FF"/>
                </a:solidFill>
                <a:latin typeface="Arial" charset="0"/>
                <a:ea typeface="MS PGothic" charset="-128"/>
                <a:cs typeface="+mn-cs"/>
              </a:rPr>
              <a:t>ketosis</a:t>
            </a:r>
            <a:r>
              <a:rPr lang="en-US" altLang="en-US" sz="2400" b="1" kern="1200" dirty="0">
                <a:solidFill>
                  <a:prstClr val="black"/>
                </a:solidFill>
                <a:latin typeface="Arial" charset="0"/>
                <a:ea typeface="MS PGothic" charset="-128"/>
                <a:cs typeface="+mn-cs"/>
              </a:rPr>
              <a:t>.</a:t>
            </a:r>
          </a:p>
          <a:p>
            <a:pPr marL="0" lvl="0" indent="0" defTabSz="457200" eaLnBrk="1" hangingPunct="1">
              <a:spcBef>
                <a:spcPct val="0"/>
              </a:spcBef>
              <a:spcAft>
                <a:spcPts val="3300"/>
              </a:spcAft>
              <a:buNone/>
            </a:pPr>
            <a:r>
              <a:rPr lang="en-US" altLang="en-US" sz="2400" b="1" kern="1200" dirty="0">
                <a:solidFill>
                  <a:prstClr val="black"/>
                </a:solidFill>
                <a:latin typeface="Arial" charset="0"/>
                <a:ea typeface="MS PGothic" charset="-128"/>
                <a:cs typeface="+mn-cs"/>
              </a:rPr>
              <a:t>Ketosis can develop into </a:t>
            </a:r>
            <a:r>
              <a:rPr lang="en-US" altLang="en-US" sz="2400" b="1" kern="1200" dirty="0">
                <a:solidFill>
                  <a:srgbClr val="3366FF"/>
                </a:solidFill>
                <a:latin typeface="Arial" charset="0"/>
                <a:ea typeface="MS PGothic" charset="-128"/>
                <a:cs typeface="+mn-cs"/>
              </a:rPr>
              <a:t>ketoacidosis</a:t>
            </a:r>
            <a:r>
              <a:rPr lang="en-US" altLang="en-US" sz="2400" b="1" kern="1200" dirty="0">
                <a:solidFill>
                  <a:prstClr val="black"/>
                </a:solidFill>
                <a:latin typeface="Arial" charset="0"/>
                <a:ea typeface="MS PGothic" charset="-128"/>
                <a:cs typeface="+mn-cs"/>
              </a:rPr>
              <a:t>, where the acidic ketone bodies actually lower the pH of the bloodstream.</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1171339" y="72933"/>
            <a:ext cx="6801323" cy="1143000"/>
          </a:xfrm>
        </p:spPr>
        <p:txBody>
          <a:bodyPr/>
          <a:lstStyle/>
          <a:p>
            <a:pPr eaLnBrk="1" hangingPunct="1"/>
            <a:r>
              <a:rPr lang="en-US" altLang="en-US" sz="3200" b="1" dirty="0">
                <a:ea typeface="MS PGothic" charset="-128"/>
                <a:cs typeface="ＭＳ Ｐゴシック" charset="-128"/>
              </a:rPr>
              <a:t>24.2	Understanding Biochemical Reactions (2)</a:t>
            </a:r>
            <a:endParaRPr lang="en-US" altLang="en-US" dirty="0">
              <a:latin typeface="Calibri" charset="0"/>
              <a:ea typeface="MS PGothic" charset="-128"/>
              <a:cs typeface="ＭＳ Ｐゴシック" charset="-128"/>
            </a:endParaRPr>
          </a:p>
        </p:txBody>
      </p:sp>
      <p:sp>
        <p:nvSpPr>
          <p:cNvPr id="5" name="Content Placeholder 4"/>
          <p:cNvSpPr>
            <a:spLocks noGrp="1"/>
          </p:cNvSpPr>
          <p:nvPr>
            <p:ph idx="1"/>
          </p:nvPr>
        </p:nvSpPr>
        <p:spPr>
          <a:xfrm>
            <a:off x="1066392" y="1232647"/>
            <a:ext cx="7481455" cy="1083480"/>
          </a:xfrm>
        </p:spPr>
        <p:txBody>
          <a:bodyPr/>
          <a:lstStyle/>
          <a:p>
            <a:pPr marL="0" lvl="0" indent="0" defTabSz="457200" eaLnBrk="1" hangingPunct="1">
              <a:spcBef>
                <a:spcPct val="0"/>
              </a:spcBef>
              <a:buNone/>
            </a:pPr>
            <a:r>
              <a:rPr lang="en-US" altLang="en-US" sz="2400" b="1" kern="1200" dirty="0">
                <a:solidFill>
                  <a:prstClr val="black"/>
                </a:solidFill>
                <a:latin typeface="Arial" charset="0"/>
                <a:ea typeface="MS PGothic" charset="-128"/>
                <a:cs typeface="+mn-cs"/>
              </a:rPr>
              <a:t>The </a:t>
            </a:r>
            <a:r>
              <a:rPr lang="en-US" altLang="en-US" sz="2400" b="1" kern="1200" dirty="0">
                <a:solidFill>
                  <a:srgbClr val="3366FF"/>
                </a:solidFill>
                <a:latin typeface="Arial" charset="0"/>
                <a:ea typeface="MS PGothic" charset="-128"/>
                <a:cs typeface="+mn-cs"/>
              </a:rPr>
              <a:t>transfer of a phosphate unit </a:t>
            </a:r>
            <a:r>
              <a:rPr lang="en-US" altLang="en-US" sz="2400" b="1" kern="1200" dirty="0">
                <a:solidFill>
                  <a:prstClr val="black"/>
                </a:solidFill>
                <a:latin typeface="Arial" charset="0"/>
                <a:ea typeface="MS PGothic" charset="-128"/>
                <a:cs typeface="+mn-cs"/>
              </a:rPr>
              <a:t>from ATP to the fructose 6-phosphate molecule is catalyzed by a </a:t>
            </a:r>
            <a:r>
              <a:rPr lang="en-US" altLang="en-US" sz="2400" b="1" kern="1200" dirty="0">
                <a:solidFill>
                  <a:srgbClr val="3366FF"/>
                </a:solidFill>
                <a:latin typeface="Arial" charset="0"/>
                <a:ea typeface="MS PGothic" charset="-128"/>
                <a:cs typeface="+mn-cs"/>
              </a:rPr>
              <a:t>kinase</a:t>
            </a:r>
            <a:r>
              <a:rPr lang="en-US" altLang="en-US" sz="2400" b="1" kern="1200" dirty="0">
                <a:solidFill>
                  <a:srgbClr val="3333FF"/>
                </a:solidFill>
                <a:latin typeface="Arial" charset="0"/>
                <a:ea typeface="MS PGothic" charset="-128"/>
                <a:cs typeface="+mn-cs"/>
              </a:rPr>
              <a:t> </a:t>
            </a:r>
            <a:r>
              <a:rPr lang="en-US" altLang="en-US" sz="2400" b="1" kern="1200" dirty="0">
                <a:solidFill>
                  <a:prstClr val="black"/>
                </a:solidFill>
                <a:latin typeface="Arial" charset="0"/>
                <a:ea typeface="MS PGothic" charset="-128"/>
                <a:cs typeface="+mn-cs"/>
              </a:rPr>
              <a:t>enzyme.</a:t>
            </a:r>
          </a:p>
        </p:txBody>
      </p:sp>
      <p:pic>
        <p:nvPicPr>
          <p:cNvPr id="25604" name="Picture 8" descr="This reaction depicts the conversion of fructose 6-phosphate to fructose 1,6-bisphosphate. The reaction is The reaction is catalyzed by a phosphofructokinase enzyme. Loss of a phosphate from ATP forms AD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57" y="2743200"/>
            <a:ext cx="8689975" cy="298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Title 1"/>
          <p:cNvSpPr>
            <a:spLocks noGrp="1"/>
          </p:cNvSpPr>
          <p:nvPr>
            <p:ph type="title"/>
          </p:nvPr>
        </p:nvSpPr>
        <p:spPr>
          <a:xfrm>
            <a:off x="1171339" y="407437"/>
            <a:ext cx="6801323" cy="484745"/>
          </a:xfrm>
        </p:spPr>
        <p:txBody>
          <a:bodyPr/>
          <a:lstStyle/>
          <a:p>
            <a:pPr eaLnBrk="1" hangingPunct="1"/>
            <a:r>
              <a:rPr lang="en-US" altLang="en-US" sz="3200" b="1" dirty="0">
                <a:ea typeface="MS PGothic" charset="-128"/>
                <a:cs typeface="ＭＳ Ｐゴシック" charset="-128"/>
              </a:rPr>
              <a:t>24.9	Amino Acid Metabolism (1)</a:t>
            </a:r>
            <a:endParaRPr lang="en-US" altLang="en-US" dirty="0">
              <a:latin typeface="Calibri" charset="0"/>
              <a:ea typeface="MS PGothic" charset="-128"/>
              <a:cs typeface="ＭＳ Ｐゴシック" charset="-128"/>
            </a:endParaRPr>
          </a:p>
        </p:txBody>
      </p:sp>
      <p:sp>
        <p:nvSpPr>
          <p:cNvPr id="2" name="Content Placeholder 1"/>
          <p:cNvSpPr>
            <a:spLocks noGrp="1"/>
          </p:cNvSpPr>
          <p:nvPr>
            <p:ph idx="1"/>
          </p:nvPr>
        </p:nvSpPr>
        <p:spPr>
          <a:xfrm>
            <a:off x="1009936" y="1516041"/>
            <a:ext cx="7829264" cy="3436960"/>
          </a:xfrm>
        </p:spPr>
        <p:txBody>
          <a:bodyPr/>
          <a:lstStyle/>
          <a:p>
            <a:pPr marL="0" lvl="0" indent="0" defTabSz="457200" eaLnBrk="1" hangingPunct="1">
              <a:spcBef>
                <a:spcPct val="0"/>
              </a:spcBef>
              <a:spcAft>
                <a:spcPts val="4600"/>
              </a:spcAft>
              <a:buNone/>
            </a:pPr>
            <a:r>
              <a:rPr lang="en-US" altLang="en-US" sz="2400" b="1" kern="1200" dirty="0">
                <a:solidFill>
                  <a:prstClr val="black"/>
                </a:solidFill>
                <a:latin typeface="Arial" charset="0"/>
                <a:ea typeface="MS PGothic" charset="-128"/>
                <a:cs typeface="+mn-cs"/>
              </a:rPr>
              <a:t>The </a:t>
            </a:r>
            <a:r>
              <a:rPr lang="en-US" altLang="en-US" sz="2400" b="1" kern="1200" dirty="0">
                <a:solidFill>
                  <a:srgbClr val="3366FF"/>
                </a:solidFill>
                <a:latin typeface="Arial" charset="0"/>
                <a:ea typeface="MS PGothic" charset="-128"/>
                <a:cs typeface="+mn-cs"/>
              </a:rPr>
              <a:t>catabolism of amino acids </a:t>
            </a:r>
            <a:r>
              <a:rPr lang="en-US" altLang="en-US" sz="2400" b="1" kern="1200" dirty="0">
                <a:solidFill>
                  <a:prstClr val="black"/>
                </a:solidFill>
                <a:latin typeface="Arial" charset="0"/>
                <a:ea typeface="MS PGothic" charset="-128"/>
                <a:cs typeface="+mn-cs"/>
              </a:rPr>
              <a:t>can be divided into two parts.</a:t>
            </a:r>
          </a:p>
          <a:p>
            <a:pPr marL="0" lvl="0" indent="0" defTabSz="457200" eaLnBrk="1" hangingPunct="1">
              <a:spcBef>
                <a:spcPct val="0"/>
              </a:spcBef>
              <a:spcAft>
                <a:spcPts val="7800"/>
              </a:spcAft>
              <a:buNone/>
            </a:pPr>
            <a:r>
              <a:rPr lang="en-US" altLang="en-US" sz="2400" b="1" kern="1200" dirty="0">
                <a:solidFill>
                  <a:prstClr val="black"/>
                </a:solidFill>
                <a:latin typeface="Arial" charset="0"/>
                <a:ea typeface="MS PGothic" charset="-128"/>
                <a:cs typeface="+mn-cs"/>
              </a:rPr>
              <a:t>The first part concerns the </a:t>
            </a:r>
            <a:r>
              <a:rPr lang="en-US" altLang="en-US" sz="2400" b="1" kern="1200" dirty="0">
                <a:solidFill>
                  <a:srgbClr val="3366FF"/>
                </a:solidFill>
                <a:latin typeface="Arial" charset="0"/>
                <a:ea typeface="MS PGothic" charset="-128"/>
                <a:cs typeface="+mn-cs"/>
              </a:rPr>
              <a:t>fate of the amino group</a:t>
            </a:r>
            <a:r>
              <a:rPr lang="en-US" altLang="en-US" sz="2400" b="1" kern="1200" dirty="0">
                <a:solidFill>
                  <a:prstClr val="black"/>
                </a:solidFill>
                <a:latin typeface="Arial" charset="0"/>
                <a:ea typeface="MS PGothic" charset="-128"/>
                <a:cs typeface="+mn-cs"/>
              </a:rPr>
              <a:t>.</a:t>
            </a:r>
          </a:p>
          <a:p>
            <a:pPr marL="0" lvl="0" indent="0" defTabSz="457200" eaLnBrk="1" hangingPunct="1">
              <a:spcBef>
                <a:spcPct val="0"/>
              </a:spcBef>
              <a:spcAft>
                <a:spcPts val="4600"/>
              </a:spcAft>
              <a:buNone/>
            </a:pPr>
            <a:r>
              <a:rPr lang="en-US" altLang="en-US" sz="2400" b="1" kern="1200" dirty="0">
                <a:solidFill>
                  <a:prstClr val="black"/>
                </a:solidFill>
                <a:latin typeface="Arial" charset="0"/>
                <a:ea typeface="MS PGothic" charset="-128"/>
                <a:cs typeface="+mn-cs"/>
              </a:rPr>
              <a:t>The second part concerns the </a:t>
            </a:r>
            <a:r>
              <a:rPr lang="en-US" altLang="en-US" sz="2400" b="1" kern="1200" dirty="0">
                <a:solidFill>
                  <a:srgbClr val="3366FF"/>
                </a:solidFill>
                <a:latin typeface="Arial" charset="0"/>
                <a:ea typeface="MS PGothic" charset="-128"/>
                <a:cs typeface="+mn-cs"/>
              </a:rPr>
              <a:t>fate of the carbon atoms</a:t>
            </a:r>
            <a:r>
              <a:rPr lang="en-US" altLang="en-US" sz="2400" b="1" kern="1200" dirty="0">
                <a:solidFill>
                  <a:prstClr val="black"/>
                </a:solidFill>
                <a:latin typeface="Arial" charset="0"/>
                <a:ea typeface="MS PGothic" charset="-128"/>
                <a:cs typeface="+mn-cs"/>
              </a:rPr>
              <a:t>.</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Title 1"/>
          <p:cNvSpPr>
            <a:spLocks noGrp="1"/>
          </p:cNvSpPr>
          <p:nvPr>
            <p:ph type="title"/>
          </p:nvPr>
        </p:nvSpPr>
        <p:spPr>
          <a:xfrm>
            <a:off x="1171339" y="381091"/>
            <a:ext cx="6801323" cy="533219"/>
          </a:xfrm>
        </p:spPr>
        <p:txBody>
          <a:bodyPr/>
          <a:lstStyle/>
          <a:p>
            <a:pPr eaLnBrk="1" hangingPunct="1"/>
            <a:r>
              <a:rPr lang="en-US" altLang="en-US" sz="3200" b="1" dirty="0">
                <a:ea typeface="MS PGothic" charset="-128"/>
                <a:cs typeface="ＭＳ Ｐゴシック" charset="-128"/>
              </a:rPr>
              <a:t>24.9	Amino Acid Metabolism (2)</a:t>
            </a:r>
            <a:endParaRPr lang="en-US" altLang="en-US" dirty="0">
              <a:latin typeface="Calibri" charset="0"/>
              <a:ea typeface="MS PGothic" charset="-128"/>
              <a:cs typeface="ＭＳ Ｐゴシック" charset="-128"/>
            </a:endParaRPr>
          </a:p>
        </p:txBody>
      </p:sp>
      <p:pic>
        <p:nvPicPr>
          <p:cNvPr id="138243" name="Picture 6" descr="The breakdown of amino acids forms NH4+, which enters the urea cycle to form urea, and a carbon skeleton that is metabolized to either pyruvate, acetyl CoA, or an intermediate in the citric acid cyc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4100" y="1066800"/>
            <a:ext cx="46101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71339" y="452718"/>
            <a:ext cx="6801323" cy="364195"/>
          </a:xfrm>
        </p:spPr>
        <p:txBody>
          <a:bodyPr/>
          <a:lstStyle/>
          <a:p>
            <a:r>
              <a:rPr lang="en-US" altLang="en-US" sz="3200" b="1" dirty="0">
                <a:solidFill>
                  <a:srgbClr val="000000"/>
                </a:solidFill>
                <a:ea typeface="MS PGothic" charset="-128"/>
                <a:cs typeface="ＭＳ Ｐゴシック" charset="-128"/>
              </a:rPr>
              <a:t>24.9	Amino Acid Metabolism (3)</a:t>
            </a:r>
            <a:endParaRPr lang="en-US" dirty="0"/>
          </a:p>
        </p:txBody>
      </p:sp>
      <p:sp>
        <p:nvSpPr>
          <p:cNvPr id="2" name="Content Placeholder 1"/>
          <p:cNvSpPr>
            <a:spLocks noGrp="1"/>
          </p:cNvSpPr>
          <p:nvPr>
            <p:ph idx="1"/>
          </p:nvPr>
        </p:nvSpPr>
        <p:spPr>
          <a:xfrm>
            <a:off x="1801877" y="815788"/>
            <a:ext cx="5620928" cy="505451"/>
          </a:xfrm>
        </p:spPr>
        <p:txBody>
          <a:bodyPr/>
          <a:lstStyle/>
          <a:p>
            <a:pPr marL="457200" indent="-457200">
              <a:buFont typeface="+mj-lt"/>
              <a:buAutoNum type="alphaUcPeriod"/>
            </a:pPr>
            <a:r>
              <a:rPr lang="en-US" altLang="en-US" sz="2800" b="1" dirty="0">
                <a:solidFill>
                  <a:srgbClr val="000000"/>
                </a:solidFill>
                <a:ea typeface="MS PGothic" charset="-128"/>
                <a:cs typeface="ＭＳ Ｐゴシック" charset="-128"/>
              </a:rPr>
              <a:t>The Fate of the Amino Group</a:t>
            </a:r>
            <a:endParaRPr lang="en-US" dirty="0"/>
          </a:p>
        </p:txBody>
      </p:sp>
      <p:sp>
        <p:nvSpPr>
          <p:cNvPr id="3" name="Content Placeholder 2"/>
          <p:cNvSpPr>
            <a:spLocks noGrp="1"/>
          </p:cNvSpPr>
          <p:nvPr>
            <p:ph sz="quarter" idx="13"/>
          </p:nvPr>
        </p:nvSpPr>
        <p:spPr>
          <a:xfrm>
            <a:off x="997233" y="1519518"/>
            <a:ext cx="7703014" cy="1833282"/>
          </a:xfrm>
        </p:spPr>
        <p:txBody>
          <a:bodyPr/>
          <a:lstStyle/>
          <a:p>
            <a:pPr marL="0" lvl="0" indent="0" defTabSz="457200" eaLnBrk="1" hangingPunct="1">
              <a:spcBef>
                <a:spcPct val="0"/>
              </a:spcBef>
              <a:spcAft>
                <a:spcPts val="2100"/>
              </a:spcAft>
              <a:buNone/>
            </a:pPr>
            <a:r>
              <a:rPr lang="en-US" altLang="en-US" sz="2400" b="1" kern="1200" dirty="0">
                <a:solidFill>
                  <a:prstClr val="black"/>
                </a:solidFill>
                <a:latin typeface="Arial" charset="0"/>
                <a:ea typeface="MS PGothic" charset="-128"/>
                <a:cs typeface="+mn-cs"/>
              </a:rPr>
              <a:t>The </a:t>
            </a:r>
            <a:r>
              <a:rPr lang="en-US" altLang="en-US" sz="2400" b="1" kern="1200" dirty="0">
                <a:solidFill>
                  <a:srgbClr val="3366FF"/>
                </a:solidFill>
                <a:latin typeface="Arial" charset="0"/>
                <a:ea typeface="MS PGothic" charset="-128"/>
                <a:cs typeface="+mn-cs"/>
              </a:rPr>
              <a:t>amino group </a:t>
            </a:r>
            <a:r>
              <a:rPr lang="en-US" altLang="en-US" sz="2400" b="1" kern="1200" dirty="0">
                <a:solidFill>
                  <a:prstClr val="black"/>
                </a:solidFill>
                <a:latin typeface="Arial" charset="0"/>
                <a:ea typeface="MS PGothic" charset="-128"/>
                <a:cs typeface="+mn-cs"/>
              </a:rPr>
              <a:t>of the amino acid is first removed by transamination.</a:t>
            </a:r>
          </a:p>
          <a:p>
            <a:pPr marL="0" lvl="0" indent="0" defTabSz="457200" eaLnBrk="1" hangingPunct="1">
              <a:spcBef>
                <a:spcPct val="0"/>
              </a:spcBef>
              <a:spcAft>
                <a:spcPts val="2100"/>
              </a:spcAft>
              <a:buClr>
                <a:prstClr val="black"/>
              </a:buClr>
              <a:buNone/>
            </a:pPr>
            <a:r>
              <a:rPr lang="en-US" altLang="en-US" sz="2400" b="1" kern="1200" dirty="0">
                <a:solidFill>
                  <a:srgbClr val="3366FF"/>
                </a:solidFill>
                <a:latin typeface="Arial" charset="0"/>
                <a:ea typeface="MS PGothic" charset="-128"/>
                <a:cs typeface="+mn-cs"/>
              </a:rPr>
              <a:t>Transamination</a:t>
            </a:r>
            <a:r>
              <a:rPr lang="en-US" altLang="en-US" sz="2400" b="1" kern="1200" dirty="0">
                <a:solidFill>
                  <a:srgbClr val="3333FF"/>
                </a:solidFill>
                <a:latin typeface="Arial" charset="0"/>
                <a:ea typeface="MS PGothic" charset="-128"/>
                <a:cs typeface="+mn-cs"/>
              </a:rPr>
              <a:t> </a:t>
            </a:r>
            <a:r>
              <a:rPr lang="en-US" altLang="en-US" sz="2400" b="1" kern="1200" dirty="0">
                <a:solidFill>
                  <a:prstClr val="black"/>
                </a:solidFill>
                <a:latin typeface="Arial" charset="0"/>
                <a:ea typeface="MS PGothic" charset="-128"/>
                <a:cs typeface="+mn-cs"/>
              </a:rPr>
              <a:t>is the transfer of an amino group from an amino acid to an </a:t>
            </a:r>
          </a:p>
        </p:txBody>
      </p:sp>
      <p:graphicFrame>
        <p:nvGraphicFramePr>
          <p:cNvPr id="5" name="Object 4">
            <a:extLst>
              <a:ext uri="{FF2B5EF4-FFF2-40B4-BE49-F238E27FC236}">
                <a16:creationId xmlns:a16="http://schemas.microsoft.com/office/drawing/2014/main" id="{16BB4C1C-978B-43F9-8D1B-DDB34648BBE5}"/>
              </a:ext>
            </a:extLst>
          </p:cNvPr>
          <p:cNvGraphicFramePr>
            <a:graphicFrameLocks noChangeAspect="1"/>
          </p:cNvGraphicFramePr>
          <p:nvPr>
            <p:extLst>
              <p:ext uri="{D42A27DB-BD31-4B8C-83A1-F6EECF244321}">
                <p14:modId xmlns:p14="http://schemas.microsoft.com/office/powerpoint/2010/main" val="1161141757"/>
              </p:ext>
            </p:extLst>
          </p:nvPr>
        </p:nvGraphicFramePr>
        <p:xfrm>
          <a:off x="4749713" y="2982913"/>
          <a:ext cx="1663700" cy="342900"/>
        </p:xfrm>
        <a:graphic>
          <a:graphicData uri="http://schemas.openxmlformats.org/presentationml/2006/ole">
            <mc:AlternateContent xmlns:mc="http://schemas.openxmlformats.org/markup-compatibility/2006">
              <mc:Choice xmlns:v="urn:schemas-microsoft-com:vml" Requires="v">
                <p:oleObj spid="_x0000_s18615" name="Equation" r:id="rId4" imgW="1663560" imgH="342720" progId="Equation.DSMT4">
                  <p:embed/>
                </p:oleObj>
              </mc:Choice>
              <mc:Fallback>
                <p:oleObj name="Equation" r:id="rId4" imgW="1663560" imgH="342720" progId="Equation.DSMT4">
                  <p:embed/>
                  <p:pic>
                    <p:nvPicPr>
                      <p:cNvPr id="0" name=""/>
                      <p:cNvPicPr/>
                      <p:nvPr/>
                    </p:nvPicPr>
                    <p:blipFill>
                      <a:blip r:embed="rId5"/>
                      <a:stretch>
                        <a:fillRect/>
                      </a:stretch>
                    </p:blipFill>
                    <p:spPr>
                      <a:xfrm>
                        <a:off x="4749713" y="2982913"/>
                        <a:ext cx="1663700" cy="342900"/>
                      </a:xfrm>
                      <a:prstGeom prst="rect">
                        <a:avLst/>
                      </a:prstGeom>
                    </p:spPr>
                  </p:pic>
                </p:oleObj>
              </mc:Fallback>
            </mc:AlternateContent>
          </a:graphicData>
        </a:graphic>
      </p:graphicFrame>
      <p:pic>
        <p:nvPicPr>
          <p:cNvPr id="140293" name="Picture 8" descr="In transamination, the amino group of the amino acid and the ketone carbonyl oxygen of the α-keto acid are interchanged to form a new amino acid and a new α-keto acid. "/>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2563" y="3613150"/>
            <a:ext cx="8732837" cy="248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71339" y="411999"/>
            <a:ext cx="6801323" cy="440677"/>
          </a:xfrm>
        </p:spPr>
        <p:txBody>
          <a:bodyPr/>
          <a:lstStyle/>
          <a:p>
            <a:r>
              <a:rPr lang="en-US" altLang="en-US" sz="3200" b="1" dirty="0">
                <a:solidFill>
                  <a:srgbClr val="000000"/>
                </a:solidFill>
                <a:ea typeface="MS PGothic" charset="-128"/>
                <a:cs typeface="ＭＳ Ｐゴシック" charset="-128"/>
              </a:rPr>
              <a:t>24.9	Amino Acid Metabolism (4)</a:t>
            </a:r>
            <a:endParaRPr lang="en-US" dirty="0"/>
          </a:p>
        </p:txBody>
      </p:sp>
      <p:sp>
        <p:nvSpPr>
          <p:cNvPr id="2" name="Content Placeholder 1"/>
          <p:cNvSpPr>
            <a:spLocks noGrp="1"/>
          </p:cNvSpPr>
          <p:nvPr>
            <p:ph idx="1"/>
          </p:nvPr>
        </p:nvSpPr>
        <p:spPr>
          <a:xfrm>
            <a:off x="1792884" y="820271"/>
            <a:ext cx="5620928" cy="459501"/>
          </a:xfrm>
        </p:spPr>
        <p:txBody>
          <a:bodyPr/>
          <a:lstStyle/>
          <a:p>
            <a:pPr marL="457200" lvl="0" indent="-457200">
              <a:buFont typeface="+mj-lt"/>
              <a:buAutoNum type="alphaUcPeriod"/>
            </a:pPr>
            <a:r>
              <a:rPr lang="en-US" altLang="en-US" sz="2800" b="1" dirty="0">
                <a:solidFill>
                  <a:srgbClr val="000000"/>
                </a:solidFill>
                <a:ea typeface="MS PGothic" charset="-128"/>
                <a:cs typeface="ＭＳ Ｐゴシック" charset="-128"/>
              </a:rPr>
              <a:t>The Fate of the Amino Group</a:t>
            </a:r>
            <a:endParaRPr lang="en-US" dirty="0">
              <a:solidFill>
                <a:prstClr val="black"/>
              </a:solidFill>
            </a:endParaRPr>
          </a:p>
        </p:txBody>
      </p:sp>
      <p:sp>
        <p:nvSpPr>
          <p:cNvPr id="3" name="Content Placeholder 2"/>
          <p:cNvSpPr>
            <a:spLocks noGrp="1"/>
          </p:cNvSpPr>
          <p:nvPr>
            <p:ph sz="quarter" idx="13"/>
          </p:nvPr>
        </p:nvSpPr>
        <p:spPr>
          <a:xfrm>
            <a:off x="1068951" y="1510553"/>
            <a:ext cx="4417449" cy="478585"/>
          </a:xfrm>
        </p:spPr>
        <p:txBody>
          <a:bodyPr/>
          <a:lstStyle/>
          <a:p>
            <a:pPr marL="0" lvl="0" indent="0" defTabSz="457200" eaLnBrk="1" hangingPunct="1">
              <a:spcBef>
                <a:spcPct val="0"/>
              </a:spcBef>
              <a:buNone/>
            </a:pPr>
            <a:r>
              <a:rPr lang="en-US" altLang="en-US" sz="2400" b="1" kern="1200" dirty="0">
                <a:solidFill>
                  <a:prstClr val="black"/>
                </a:solidFill>
                <a:latin typeface="Arial" charset="0"/>
                <a:ea typeface="MS PGothic" charset="-128"/>
                <a:cs typeface="+mn-cs"/>
              </a:rPr>
              <a:t>Transamination often uses </a:t>
            </a:r>
          </a:p>
        </p:txBody>
      </p:sp>
      <p:graphicFrame>
        <p:nvGraphicFramePr>
          <p:cNvPr id="8" name="Object 7">
            <a:extLst>
              <a:ext uri="{FF2B5EF4-FFF2-40B4-BE49-F238E27FC236}">
                <a16:creationId xmlns:a16="http://schemas.microsoft.com/office/drawing/2014/main" id="{2879E5A5-A531-4F3F-8090-2BA26E2F4663}"/>
              </a:ext>
            </a:extLst>
          </p:cNvPr>
          <p:cNvGraphicFramePr>
            <a:graphicFrameLocks noChangeAspect="1"/>
          </p:cNvGraphicFramePr>
          <p:nvPr>
            <p:extLst>
              <p:ext uri="{D42A27DB-BD31-4B8C-83A1-F6EECF244321}">
                <p14:modId xmlns:p14="http://schemas.microsoft.com/office/powerpoint/2010/main" val="1758262150"/>
              </p:ext>
            </p:extLst>
          </p:nvPr>
        </p:nvGraphicFramePr>
        <p:xfrm>
          <a:off x="5084778" y="1608761"/>
          <a:ext cx="2206244" cy="346329"/>
        </p:xfrm>
        <a:graphic>
          <a:graphicData uri="http://schemas.openxmlformats.org/presentationml/2006/ole">
            <mc:AlternateContent xmlns:mc="http://schemas.openxmlformats.org/markup-compatibility/2006">
              <mc:Choice xmlns:v="urn:schemas-microsoft-com:vml" Requires="v">
                <p:oleObj spid="_x0000_s19817" name="Equation" r:id="rId4" imgW="2184120" imgH="342720" progId="Equation.DSMT4">
                  <p:embed/>
                </p:oleObj>
              </mc:Choice>
              <mc:Fallback>
                <p:oleObj name="Equation" r:id="rId4" imgW="2184120" imgH="342720" progId="Equation.DSMT4">
                  <p:embed/>
                  <p:pic>
                    <p:nvPicPr>
                      <p:cNvPr id="0" name=""/>
                      <p:cNvPicPr/>
                      <p:nvPr/>
                    </p:nvPicPr>
                    <p:blipFill>
                      <a:blip r:embed="rId5"/>
                      <a:stretch>
                        <a:fillRect/>
                      </a:stretch>
                    </p:blipFill>
                    <p:spPr>
                      <a:xfrm>
                        <a:off x="5084778" y="1608761"/>
                        <a:ext cx="2206244" cy="346329"/>
                      </a:xfrm>
                      <a:prstGeom prst="rect">
                        <a:avLst/>
                      </a:prstGeom>
                    </p:spPr>
                  </p:pic>
                </p:oleObj>
              </mc:Fallback>
            </mc:AlternateContent>
          </a:graphicData>
        </a:graphic>
      </p:graphicFrame>
      <p:sp>
        <p:nvSpPr>
          <p:cNvPr id="7" name="Text Placeholder 11">
            <a:extLst>
              <a:ext uri="{FF2B5EF4-FFF2-40B4-BE49-F238E27FC236}">
                <a16:creationId xmlns:a16="http://schemas.microsoft.com/office/drawing/2014/main" id="{0D3C9A6B-EF62-411F-99F6-72605A664AC3}"/>
              </a:ext>
            </a:extLst>
          </p:cNvPr>
          <p:cNvSpPr>
            <a:spLocks noGrp="1"/>
          </p:cNvSpPr>
          <p:nvPr>
            <p:ph type="body" sz="quarter" idx="16"/>
          </p:nvPr>
        </p:nvSpPr>
        <p:spPr>
          <a:xfrm>
            <a:off x="7264427" y="1510865"/>
            <a:ext cx="1439695" cy="546425"/>
          </a:xfrm>
        </p:spPr>
        <p:txBody>
          <a:bodyPr/>
          <a:lstStyle/>
          <a:p>
            <a:pPr marL="0" lvl="0" indent="0">
              <a:buNone/>
            </a:pPr>
            <a:r>
              <a:rPr lang="en-US" altLang="en-US" sz="2400" b="1" kern="1200" dirty="0">
                <a:solidFill>
                  <a:prstClr val="black"/>
                </a:solidFill>
                <a:latin typeface="Arial" charset="0"/>
                <a:ea typeface="MS PGothic" charset="-128"/>
                <a:cs typeface="+mn-cs"/>
              </a:rPr>
              <a:t>as the </a:t>
            </a:r>
            <a:endParaRPr lang="en-GB" dirty="0"/>
          </a:p>
        </p:txBody>
      </p:sp>
      <p:graphicFrame>
        <p:nvGraphicFramePr>
          <p:cNvPr id="5" name="Object 4">
            <a:extLst>
              <a:ext uri="{FF2B5EF4-FFF2-40B4-BE49-F238E27FC236}">
                <a16:creationId xmlns:a16="http://schemas.microsoft.com/office/drawing/2014/main" id="{B37BCB73-0194-4D92-B73F-A7A993DD217F}"/>
              </a:ext>
            </a:extLst>
          </p:cNvPr>
          <p:cNvGraphicFramePr>
            <a:graphicFrameLocks noChangeAspect="1"/>
          </p:cNvGraphicFramePr>
          <p:nvPr>
            <p:extLst>
              <p:ext uri="{D42A27DB-BD31-4B8C-83A1-F6EECF244321}">
                <p14:modId xmlns:p14="http://schemas.microsoft.com/office/powerpoint/2010/main" val="2440128789"/>
              </p:ext>
            </p:extLst>
          </p:nvPr>
        </p:nvGraphicFramePr>
        <p:xfrm>
          <a:off x="1157224" y="1987424"/>
          <a:ext cx="1616202" cy="346329"/>
        </p:xfrm>
        <a:graphic>
          <a:graphicData uri="http://schemas.openxmlformats.org/presentationml/2006/ole">
            <mc:AlternateContent xmlns:mc="http://schemas.openxmlformats.org/markup-compatibility/2006">
              <mc:Choice xmlns:v="urn:schemas-microsoft-com:vml" Requires="v">
                <p:oleObj spid="_x0000_s19818" name="Equation" r:id="rId6" imgW="1600200" imgH="342720" progId="Equation.DSMT4">
                  <p:embed/>
                </p:oleObj>
              </mc:Choice>
              <mc:Fallback>
                <p:oleObj name="Equation" r:id="rId6" imgW="1600200" imgH="342720" progId="Equation.DSMT4">
                  <p:embed/>
                  <p:pic>
                    <p:nvPicPr>
                      <p:cNvPr id="0" name=""/>
                      <p:cNvPicPr/>
                      <p:nvPr/>
                    </p:nvPicPr>
                    <p:blipFill>
                      <a:blip r:embed="rId7"/>
                      <a:stretch>
                        <a:fillRect/>
                      </a:stretch>
                    </p:blipFill>
                    <p:spPr>
                      <a:xfrm>
                        <a:off x="1157224" y="1987424"/>
                        <a:ext cx="1616202" cy="346329"/>
                      </a:xfrm>
                      <a:prstGeom prst="rect">
                        <a:avLst/>
                      </a:prstGeom>
                    </p:spPr>
                  </p:pic>
                </p:oleObj>
              </mc:Fallback>
            </mc:AlternateContent>
          </a:graphicData>
        </a:graphic>
      </p:graphicFrame>
      <p:pic>
        <p:nvPicPr>
          <p:cNvPr id="142340" name="Picture 8" descr="Transfer of an amino group from alanine to α-ketoglutarate forms pyruvate and glutamate, the completely ionized form of the amino acid glutamic acid. This reaction takes place in the presence of transaminase enzy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1950" y="2465388"/>
            <a:ext cx="7943850" cy="401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71339" y="448235"/>
            <a:ext cx="6801323" cy="364195"/>
          </a:xfrm>
        </p:spPr>
        <p:txBody>
          <a:bodyPr/>
          <a:lstStyle/>
          <a:p>
            <a:r>
              <a:rPr lang="en-US" altLang="en-US" sz="3200" b="1" dirty="0">
                <a:solidFill>
                  <a:srgbClr val="000000"/>
                </a:solidFill>
                <a:ea typeface="MS PGothic" charset="-128"/>
                <a:cs typeface="ＭＳ Ｐゴシック" charset="-128"/>
              </a:rPr>
              <a:t>24.9	Amino Acid Metabolism (5)</a:t>
            </a:r>
            <a:endParaRPr lang="en-US" dirty="0"/>
          </a:p>
        </p:txBody>
      </p:sp>
      <p:sp>
        <p:nvSpPr>
          <p:cNvPr id="2" name="Content Placeholder 1"/>
          <p:cNvSpPr>
            <a:spLocks noGrp="1"/>
          </p:cNvSpPr>
          <p:nvPr>
            <p:ph idx="1"/>
          </p:nvPr>
        </p:nvSpPr>
        <p:spPr>
          <a:xfrm>
            <a:off x="1806330" y="820271"/>
            <a:ext cx="5620929" cy="459501"/>
          </a:xfrm>
        </p:spPr>
        <p:txBody>
          <a:bodyPr/>
          <a:lstStyle/>
          <a:p>
            <a:pPr marL="457200" lvl="0" indent="-457200">
              <a:buFont typeface="+mj-lt"/>
              <a:buAutoNum type="alphaUcPeriod"/>
            </a:pPr>
            <a:r>
              <a:rPr lang="en-US" altLang="en-US" sz="2800" b="1" dirty="0">
                <a:solidFill>
                  <a:srgbClr val="000000"/>
                </a:solidFill>
                <a:ea typeface="MS PGothic" charset="-128"/>
                <a:cs typeface="ＭＳ Ｐゴシック" charset="-128"/>
              </a:rPr>
              <a:t>The Fate of the Amino Group</a:t>
            </a:r>
            <a:endParaRPr lang="en-US" dirty="0">
              <a:solidFill>
                <a:prstClr val="black"/>
              </a:solidFill>
            </a:endParaRPr>
          </a:p>
        </p:txBody>
      </p:sp>
      <p:sp>
        <p:nvSpPr>
          <p:cNvPr id="3" name="Content Placeholder 2"/>
          <p:cNvSpPr>
            <a:spLocks noGrp="1"/>
          </p:cNvSpPr>
          <p:nvPr>
            <p:ph sz="quarter" idx="13"/>
          </p:nvPr>
        </p:nvSpPr>
        <p:spPr>
          <a:xfrm>
            <a:off x="1066800" y="1508125"/>
            <a:ext cx="7315200" cy="3825875"/>
          </a:xfrm>
        </p:spPr>
        <p:txBody>
          <a:bodyPr/>
          <a:lstStyle/>
          <a:p>
            <a:pPr marL="0" lvl="0" indent="0" defTabSz="457200" eaLnBrk="1" hangingPunct="1">
              <a:spcBef>
                <a:spcPct val="0"/>
              </a:spcBef>
              <a:spcAft>
                <a:spcPts val="3300"/>
              </a:spcAft>
              <a:buNone/>
            </a:pPr>
            <a:r>
              <a:rPr lang="en-US" altLang="en-US" sz="2400" b="1" kern="1200" dirty="0">
                <a:solidFill>
                  <a:prstClr val="black"/>
                </a:solidFill>
                <a:latin typeface="Arial" panose="020B0604020202020204" pitchFamily="34" charset="0"/>
                <a:ea typeface="MS PGothic" charset="-128"/>
                <a:cs typeface="Arial" panose="020B0604020202020204" pitchFamily="34" charset="0"/>
              </a:rPr>
              <a:t>After transamination, the original amino acid contains only </a:t>
            </a:r>
            <a:r>
              <a:rPr lang="en-US" altLang="en-US" sz="2400" b="1" kern="1200" dirty="0">
                <a:solidFill>
                  <a:srgbClr val="3366FF"/>
                </a:solidFill>
                <a:latin typeface="Arial" panose="020B0604020202020204" pitchFamily="34" charset="0"/>
                <a:ea typeface="MS PGothic" charset="-128"/>
                <a:cs typeface="Arial" panose="020B0604020202020204" pitchFamily="34" charset="0"/>
              </a:rPr>
              <a:t>C, O, and H atoms</a:t>
            </a:r>
            <a:r>
              <a:rPr lang="en-US" altLang="en-US" sz="2400" b="1" kern="1200" dirty="0">
                <a:solidFill>
                  <a:prstClr val="black"/>
                </a:solidFill>
                <a:latin typeface="Arial" panose="020B0604020202020204" pitchFamily="34" charset="0"/>
                <a:ea typeface="MS PGothic" charset="-128"/>
                <a:cs typeface="Arial" panose="020B0604020202020204" pitchFamily="34" charset="0"/>
              </a:rPr>
              <a:t>.</a:t>
            </a:r>
          </a:p>
          <a:p>
            <a:pPr marL="0" lvl="0" indent="0" defTabSz="457200" eaLnBrk="1" hangingPunct="1">
              <a:spcBef>
                <a:spcPct val="0"/>
              </a:spcBef>
              <a:spcAft>
                <a:spcPts val="3900"/>
              </a:spcAft>
              <a:buNone/>
            </a:pPr>
            <a:r>
              <a:rPr lang="en-US" altLang="en-US" sz="2400" b="1" kern="1200" dirty="0">
                <a:solidFill>
                  <a:prstClr val="black"/>
                </a:solidFill>
                <a:latin typeface="Arial" panose="020B0604020202020204" pitchFamily="34" charset="0"/>
                <a:ea typeface="MS PGothic" charset="-128"/>
                <a:cs typeface="Arial" panose="020B0604020202020204" pitchFamily="34" charset="0"/>
              </a:rPr>
              <a:t>After accepting the amino group, </a:t>
            </a:r>
            <a:r>
              <a:rPr lang="en-US" altLang="en-US" sz="2400" b="1" kern="1200" dirty="0">
                <a:solidFill>
                  <a:srgbClr val="3366FF"/>
                </a:solidFill>
                <a:latin typeface="Arial" panose="020B0604020202020204" pitchFamily="34" charset="0"/>
                <a:ea typeface="MS PGothic" charset="-128"/>
                <a:cs typeface="Arial" panose="020B0604020202020204" pitchFamily="34" charset="0"/>
              </a:rPr>
              <a:t>glutamate</a:t>
            </a:r>
            <a:r>
              <a:rPr lang="en-US" altLang="en-US" sz="2400" b="1" kern="1200" dirty="0">
                <a:solidFill>
                  <a:srgbClr val="3333FF"/>
                </a:solidFill>
                <a:latin typeface="Arial" panose="020B0604020202020204" pitchFamily="34" charset="0"/>
                <a:ea typeface="MS PGothic" charset="-128"/>
                <a:cs typeface="Arial" panose="020B0604020202020204" pitchFamily="34" charset="0"/>
              </a:rPr>
              <a:t> </a:t>
            </a:r>
            <a:r>
              <a:rPr lang="en-US" altLang="en-US" sz="2400" b="1" kern="1200" dirty="0">
                <a:solidFill>
                  <a:prstClr val="black"/>
                </a:solidFill>
                <a:latin typeface="Arial" panose="020B0604020202020204" pitchFamily="34" charset="0"/>
                <a:ea typeface="MS PGothic" charset="-128"/>
                <a:cs typeface="Arial" panose="020B0604020202020204" pitchFamily="34" charset="0"/>
              </a:rPr>
              <a:t>is degraded through </a:t>
            </a:r>
            <a:r>
              <a:rPr lang="en-US" altLang="en-US" sz="2400" b="1" kern="1200" dirty="0">
                <a:solidFill>
                  <a:srgbClr val="3366FF"/>
                </a:solidFill>
                <a:latin typeface="Arial" panose="020B0604020202020204" pitchFamily="34" charset="0"/>
                <a:ea typeface="MS PGothic" charset="-128"/>
                <a:cs typeface="Arial" panose="020B0604020202020204" pitchFamily="34" charset="0"/>
              </a:rPr>
              <a:t>oxidative deamination </a:t>
            </a:r>
            <a:r>
              <a:rPr lang="en-US" altLang="en-US" sz="2400" b="1" kern="1200" dirty="0">
                <a:solidFill>
                  <a:prstClr val="black"/>
                </a:solidFill>
                <a:latin typeface="Arial" panose="020B0604020202020204" pitchFamily="34" charset="0"/>
                <a:ea typeface="MS PGothic" charset="-128"/>
                <a:cs typeface="Arial" panose="020B0604020202020204" pitchFamily="34" charset="0"/>
              </a:rPr>
              <a:t>to </a:t>
            </a:r>
            <a:r>
              <a:rPr lang="en-US" altLang="en-US" sz="2400" b="1" kern="1200" dirty="0">
                <a:solidFill>
                  <a:srgbClr val="3366FF"/>
                </a:solidFill>
                <a:latin typeface="Arial" panose="020B0604020202020204" pitchFamily="34" charset="0"/>
                <a:ea typeface="MS PGothic" charset="-128"/>
                <a:cs typeface="Arial" panose="020B0604020202020204" pitchFamily="34" charset="0"/>
              </a:rPr>
              <a:t>regenerate </a:t>
            </a:r>
            <a:endParaRPr lang="en-US" altLang="en-US" sz="2400" b="1" kern="1200" dirty="0">
              <a:solidFill>
                <a:prstClr val="black"/>
              </a:solidFill>
              <a:latin typeface="Arial" panose="020B0604020202020204" pitchFamily="34" charset="0"/>
              <a:ea typeface="MS PGothic" charset="-128"/>
              <a:cs typeface="Arial" panose="020B0604020202020204" pitchFamily="34" charset="0"/>
            </a:endParaRPr>
          </a:p>
        </p:txBody>
      </p:sp>
      <p:graphicFrame>
        <p:nvGraphicFramePr>
          <p:cNvPr id="14" name="Object 13">
            <a:extLst>
              <a:ext uri="{FF2B5EF4-FFF2-40B4-BE49-F238E27FC236}">
                <a16:creationId xmlns:a16="http://schemas.microsoft.com/office/drawing/2014/main" id="{12EFF6F1-E46A-4F12-883C-71A4D7667FCF}"/>
              </a:ext>
            </a:extLst>
          </p:cNvPr>
          <p:cNvGraphicFramePr>
            <a:graphicFrameLocks noChangeAspect="1"/>
          </p:cNvGraphicFramePr>
          <p:nvPr>
            <p:extLst>
              <p:ext uri="{D42A27DB-BD31-4B8C-83A1-F6EECF244321}">
                <p14:modId xmlns:p14="http://schemas.microsoft.com/office/powerpoint/2010/main" val="2832242021"/>
              </p:ext>
            </p:extLst>
          </p:nvPr>
        </p:nvGraphicFramePr>
        <p:xfrm>
          <a:off x="2766743" y="3449454"/>
          <a:ext cx="2189441" cy="349792"/>
        </p:xfrm>
        <a:graphic>
          <a:graphicData uri="http://schemas.openxmlformats.org/presentationml/2006/ole">
            <mc:AlternateContent xmlns:mc="http://schemas.openxmlformats.org/markup-compatibility/2006">
              <mc:Choice xmlns:v="urn:schemas-microsoft-com:vml" Requires="v">
                <p:oleObj spid="_x0000_s20985" name="Equation" r:id="rId4" imgW="2145960" imgH="342720" progId="Equation.DSMT4">
                  <p:embed/>
                </p:oleObj>
              </mc:Choice>
              <mc:Fallback>
                <p:oleObj name="Equation" r:id="rId4" imgW="2145960" imgH="342720" progId="Equation.DSMT4">
                  <p:embed/>
                  <p:pic>
                    <p:nvPicPr>
                      <p:cNvPr id="0" name=""/>
                      <p:cNvPicPr/>
                      <p:nvPr/>
                    </p:nvPicPr>
                    <p:blipFill>
                      <a:blip r:embed="rId5"/>
                      <a:stretch>
                        <a:fillRect/>
                      </a:stretch>
                    </p:blipFill>
                    <p:spPr>
                      <a:xfrm>
                        <a:off x="2766743" y="3449454"/>
                        <a:ext cx="2189441" cy="349792"/>
                      </a:xfrm>
                      <a:prstGeom prst="rect">
                        <a:avLst/>
                      </a:prstGeom>
                    </p:spPr>
                  </p:pic>
                </p:oleObj>
              </mc:Fallback>
            </mc:AlternateContent>
          </a:graphicData>
        </a:graphic>
      </p:graphicFrame>
      <p:sp>
        <p:nvSpPr>
          <p:cNvPr id="7" name="Text Placeholder 9">
            <a:extLst>
              <a:ext uri="{FF2B5EF4-FFF2-40B4-BE49-F238E27FC236}">
                <a16:creationId xmlns:a16="http://schemas.microsoft.com/office/drawing/2014/main" id="{0C77D708-B227-410E-9E52-4940E633FFA0}"/>
              </a:ext>
            </a:extLst>
          </p:cNvPr>
          <p:cNvSpPr>
            <a:spLocks noGrp="1"/>
          </p:cNvSpPr>
          <p:nvPr>
            <p:ph type="body" sz="quarter" idx="15"/>
          </p:nvPr>
        </p:nvSpPr>
        <p:spPr>
          <a:xfrm>
            <a:off x="4952540" y="3385931"/>
            <a:ext cx="2362200" cy="452230"/>
          </a:xfrm>
        </p:spPr>
        <p:txBody>
          <a:bodyPr/>
          <a:lstStyle/>
          <a:p>
            <a:pPr marL="0" lvl="0" indent="0">
              <a:buNone/>
            </a:pPr>
            <a:r>
              <a:rPr lang="en-US" altLang="en-US" sz="2400" b="1" kern="1200" dirty="0">
                <a:solidFill>
                  <a:prstClr val="black"/>
                </a:solidFill>
                <a:latin typeface="Arial" panose="020B0604020202020204" pitchFamily="34" charset="0"/>
                <a:ea typeface="MS PGothic" charset="-128"/>
                <a:cs typeface="Arial" panose="020B0604020202020204" pitchFamily="34" charset="0"/>
              </a:rPr>
              <a:t>and to make </a:t>
            </a:r>
            <a:endParaRPr lang="en-GB" dirty="0"/>
          </a:p>
        </p:txBody>
      </p:sp>
      <p:graphicFrame>
        <p:nvGraphicFramePr>
          <p:cNvPr id="5" name="Object 4">
            <a:extLst>
              <a:ext uri="{FF2B5EF4-FFF2-40B4-BE49-F238E27FC236}">
                <a16:creationId xmlns:a16="http://schemas.microsoft.com/office/drawing/2014/main" id="{42413CAA-7EF4-4D28-8276-2DEAAD8BE1F4}"/>
              </a:ext>
            </a:extLst>
          </p:cNvPr>
          <p:cNvGraphicFramePr>
            <a:graphicFrameLocks noChangeAspect="1"/>
          </p:cNvGraphicFramePr>
          <p:nvPr>
            <p:extLst>
              <p:ext uri="{D42A27DB-BD31-4B8C-83A1-F6EECF244321}">
                <p14:modId xmlns:p14="http://schemas.microsoft.com/office/powerpoint/2010/main" val="759814953"/>
              </p:ext>
            </p:extLst>
          </p:nvPr>
        </p:nvGraphicFramePr>
        <p:xfrm>
          <a:off x="6864000" y="3402013"/>
          <a:ext cx="723900" cy="419100"/>
        </p:xfrm>
        <a:graphic>
          <a:graphicData uri="http://schemas.openxmlformats.org/presentationml/2006/ole">
            <mc:AlternateContent xmlns:mc="http://schemas.openxmlformats.org/markup-compatibility/2006">
              <mc:Choice xmlns:v="urn:schemas-microsoft-com:vml" Requires="v">
                <p:oleObj spid="_x0000_s20986" name="Equation" r:id="rId6" imgW="723600" imgH="419040" progId="Equation.DSMT4">
                  <p:embed/>
                </p:oleObj>
              </mc:Choice>
              <mc:Fallback>
                <p:oleObj name="Equation" r:id="rId6" imgW="723600" imgH="419040" progId="Equation.DSMT4">
                  <p:embed/>
                  <p:pic>
                    <p:nvPicPr>
                      <p:cNvPr id="0" name=""/>
                      <p:cNvPicPr/>
                      <p:nvPr/>
                    </p:nvPicPr>
                    <p:blipFill>
                      <a:blip r:embed="rId7"/>
                      <a:stretch>
                        <a:fillRect/>
                      </a:stretch>
                    </p:blipFill>
                    <p:spPr>
                      <a:xfrm>
                        <a:off x="6864000" y="3402013"/>
                        <a:ext cx="723900" cy="419100"/>
                      </a:xfrm>
                      <a:prstGeom prst="rect">
                        <a:avLst/>
                      </a:prstGeom>
                    </p:spPr>
                  </p:pic>
                </p:oleObj>
              </mc:Fallback>
            </mc:AlternateContent>
          </a:graphicData>
        </a:graphic>
      </p:graphicFrame>
      <p:sp>
        <p:nvSpPr>
          <p:cNvPr id="9" name="Text Placeholder 13">
            <a:extLst>
              <a:ext uri="{FF2B5EF4-FFF2-40B4-BE49-F238E27FC236}">
                <a16:creationId xmlns:a16="http://schemas.microsoft.com/office/drawing/2014/main" id="{CD83427A-4981-4F76-A8DD-54B7E4C0535C}"/>
              </a:ext>
            </a:extLst>
          </p:cNvPr>
          <p:cNvSpPr>
            <a:spLocks noGrp="1"/>
          </p:cNvSpPr>
          <p:nvPr>
            <p:ph type="body" sz="quarter" idx="17"/>
          </p:nvPr>
        </p:nvSpPr>
        <p:spPr>
          <a:xfrm>
            <a:off x="1066800" y="4269584"/>
            <a:ext cx="1085199" cy="404192"/>
          </a:xfrm>
        </p:spPr>
        <p:txBody>
          <a:bodyPr/>
          <a:lstStyle/>
          <a:p>
            <a:pPr marL="0" lvl="0" indent="0">
              <a:buNone/>
            </a:pPr>
            <a:r>
              <a:rPr lang="en-GB" sz="2400" b="1" dirty="0"/>
              <a:t>The </a:t>
            </a:r>
          </a:p>
        </p:txBody>
      </p:sp>
      <p:graphicFrame>
        <p:nvGraphicFramePr>
          <p:cNvPr id="6" name="Object 5">
            <a:extLst>
              <a:ext uri="{FF2B5EF4-FFF2-40B4-BE49-F238E27FC236}">
                <a16:creationId xmlns:a16="http://schemas.microsoft.com/office/drawing/2014/main" id="{F1262BB8-990A-499B-89C6-E5B32B394A54}"/>
              </a:ext>
            </a:extLst>
          </p:cNvPr>
          <p:cNvGraphicFramePr>
            <a:graphicFrameLocks noChangeAspect="1"/>
          </p:cNvGraphicFramePr>
          <p:nvPr>
            <p:extLst>
              <p:ext uri="{D42A27DB-BD31-4B8C-83A1-F6EECF244321}">
                <p14:modId xmlns:p14="http://schemas.microsoft.com/office/powerpoint/2010/main" val="581215535"/>
              </p:ext>
            </p:extLst>
          </p:nvPr>
        </p:nvGraphicFramePr>
        <p:xfrm>
          <a:off x="1746695" y="4293704"/>
          <a:ext cx="622300" cy="419100"/>
        </p:xfrm>
        <a:graphic>
          <a:graphicData uri="http://schemas.openxmlformats.org/presentationml/2006/ole">
            <mc:AlternateContent xmlns:mc="http://schemas.openxmlformats.org/markup-compatibility/2006">
              <mc:Choice xmlns:v="urn:schemas-microsoft-com:vml" Requires="v">
                <p:oleObj spid="_x0000_s20987" name="Equation" r:id="rId8" imgW="622080" imgH="419040" progId="Equation.DSMT4">
                  <p:embed/>
                </p:oleObj>
              </mc:Choice>
              <mc:Fallback>
                <p:oleObj name="Equation" r:id="rId8" imgW="622080" imgH="419040" progId="Equation.DSMT4">
                  <p:embed/>
                  <p:pic>
                    <p:nvPicPr>
                      <p:cNvPr id="0" name=""/>
                      <p:cNvPicPr/>
                      <p:nvPr/>
                    </p:nvPicPr>
                    <p:blipFill>
                      <a:blip r:embed="rId9"/>
                      <a:stretch>
                        <a:fillRect/>
                      </a:stretch>
                    </p:blipFill>
                    <p:spPr>
                      <a:xfrm>
                        <a:off x="1746695" y="4293704"/>
                        <a:ext cx="622300" cy="419100"/>
                      </a:xfrm>
                      <a:prstGeom prst="rect">
                        <a:avLst/>
                      </a:prstGeom>
                    </p:spPr>
                  </p:pic>
                </p:oleObj>
              </mc:Fallback>
            </mc:AlternateContent>
          </a:graphicData>
        </a:graphic>
      </p:graphicFrame>
      <p:sp>
        <p:nvSpPr>
          <p:cNvPr id="10" name="Text Placeholder 15">
            <a:extLst>
              <a:ext uri="{FF2B5EF4-FFF2-40B4-BE49-F238E27FC236}">
                <a16:creationId xmlns:a16="http://schemas.microsoft.com/office/drawing/2014/main" id="{B694D892-C56B-4B9A-B3F5-DB051AF8C25D}"/>
              </a:ext>
            </a:extLst>
          </p:cNvPr>
          <p:cNvSpPr>
            <a:spLocks noGrp="1"/>
          </p:cNvSpPr>
          <p:nvPr>
            <p:ph type="body" sz="quarter" idx="18"/>
          </p:nvPr>
        </p:nvSpPr>
        <p:spPr>
          <a:xfrm>
            <a:off x="2395499" y="4267200"/>
            <a:ext cx="5715000" cy="452230"/>
          </a:xfrm>
        </p:spPr>
        <p:txBody>
          <a:bodyPr/>
          <a:lstStyle/>
          <a:p>
            <a:pPr marL="0" lvl="0" indent="0">
              <a:buNone/>
            </a:pPr>
            <a:r>
              <a:rPr lang="en-US" altLang="en-US" sz="2400" b="1" kern="1200" dirty="0">
                <a:solidFill>
                  <a:prstClr val="black"/>
                </a:solidFill>
                <a:latin typeface="Arial" panose="020B0604020202020204" pitchFamily="34" charset="0"/>
                <a:ea typeface="MS PGothic" charset="-128"/>
                <a:cs typeface="Arial" panose="020B0604020202020204" pitchFamily="34" charset="0"/>
              </a:rPr>
              <a:t>then enters the </a:t>
            </a:r>
            <a:r>
              <a:rPr lang="en-US" altLang="en-US" sz="2400" b="1" kern="1200" dirty="0">
                <a:solidFill>
                  <a:srgbClr val="3366FF"/>
                </a:solidFill>
                <a:latin typeface="Arial" panose="020B0604020202020204" pitchFamily="34" charset="0"/>
                <a:ea typeface="MS PGothic" charset="-128"/>
                <a:cs typeface="Arial" panose="020B0604020202020204" pitchFamily="34" charset="0"/>
              </a:rPr>
              <a:t>urea cycle</a:t>
            </a:r>
            <a:r>
              <a:rPr lang="en-US" altLang="en-US" sz="2400" b="1" kern="1200" dirty="0">
                <a:solidFill>
                  <a:prstClr val="black"/>
                </a:solidFill>
                <a:latin typeface="Arial" panose="020B0604020202020204" pitchFamily="34" charset="0"/>
                <a:ea typeface="MS PGothic" charset="-128"/>
                <a:cs typeface="Arial" panose="020B0604020202020204" pitchFamily="34" charset="0"/>
              </a:rPr>
              <a:t>, where it is</a:t>
            </a:r>
            <a:endParaRPr lang="en-GB" dirty="0"/>
          </a:p>
        </p:txBody>
      </p:sp>
      <p:sp>
        <p:nvSpPr>
          <p:cNvPr id="11" name="Text Placeholder 17">
            <a:extLst>
              <a:ext uri="{FF2B5EF4-FFF2-40B4-BE49-F238E27FC236}">
                <a16:creationId xmlns:a16="http://schemas.microsoft.com/office/drawing/2014/main" id="{CF6F8BA6-0767-4ED1-9513-417C2DFC7816}"/>
              </a:ext>
            </a:extLst>
          </p:cNvPr>
          <p:cNvSpPr>
            <a:spLocks noGrp="1"/>
          </p:cNvSpPr>
          <p:nvPr>
            <p:ph type="body" sz="quarter" idx="19"/>
          </p:nvPr>
        </p:nvSpPr>
        <p:spPr>
          <a:xfrm>
            <a:off x="1066800" y="4620165"/>
            <a:ext cx="7577099" cy="1295400"/>
          </a:xfrm>
        </p:spPr>
        <p:txBody>
          <a:bodyPr/>
          <a:lstStyle/>
          <a:p>
            <a:pPr marL="0" lvl="0" indent="0">
              <a:buNone/>
            </a:pPr>
            <a:r>
              <a:rPr lang="en-US" altLang="en-US" sz="2400" b="1" kern="1200" dirty="0">
                <a:solidFill>
                  <a:prstClr val="black"/>
                </a:solidFill>
                <a:latin typeface="Arial" panose="020B0604020202020204" pitchFamily="34" charset="0"/>
                <a:ea typeface="MS PGothic" charset="-128"/>
                <a:cs typeface="Arial" panose="020B0604020202020204" pitchFamily="34" charset="0"/>
              </a:rPr>
              <a:t>converted into </a:t>
            </a:r>
            <a:r>
              <a:rPr lang="en-US" altLang="en-US" sz="2400" b="1" kern="1200" dirty="0">
                <a:solidFill>
                  <a:srgbClr val="3333FF"/>
                </a:solidFill>
                <a:latin typeface="Arial" panose="020B0604020202020204" pitchFamily="34" charset="0"/>
                <a:ea typeface="MS PGothic" charset="-128"/>
                <a:cs typeface="Arial" panose="020B0604020202020204" pitchFamily="34" charset="0"/>
              </a:rPr>
              <a:t>urea</a:t>
            </a:r>
            <a:r>
              <a:rPr lang="en-US" altLang="en-US" sz="2400" b="1" kern="1200" dirty="0">
                <a:solidFill>
                  <a:prstClr val="black"/>
                </a:solidFill>
                <a:latin typeface="Arial" panose="020B0604020202020204" pitchFamily="34" charset="0"/>
                <a:ea typeface="MS PGothic" charset="-128"/>
                <a:cs typeface="Arial" panose="020B0604020202020204" pitchFamily="34" charset="0"/>
              </a:rPr>
              <a:t>, (NH</a:t>
            </a:r>
            <a:r>
              <a:rPr lang="en-US" altLang="en-US" sz="2400" b="1" kern="1200" baseline="-25000" dirty="0">
                <a:solidFill>
                  <a:prstClr val="black"/>
                </a:solidFill>
                <a:latin typeface="Arial" panose="020B0604020202020204" pitchFamily="34" charset="0"/>
                <a:ea typeface="MS PGothic" charset="-128"/>
                <a:cs typeface="Arial" panose="020B0604020202020204" pitchFamily="34" charset="0"/>
              </a:rPr>
              <a:t>2</a:t>
            </a:r>
            <a:r>
              <a:rPr lang="en-US" altLang="en-US" sz="2400" b="1" kern="1200" dirty="0">
                <a:solidFill>
                  <a:prstClr val="black"/>
                </a:solidFill>
                <a:latin typeface="Arial" panose="020B0604020202020204" pitchFamily="34" charset="0"/>
                <a:ea typeface="MS PGothic" charset="-128"/>
                <a:cs typeface="Arial" panose="020B0604020202020204" pitchFamily="34" charset="0"/>
              </a:rPr>
              <a:t>)</a:t>
            </a:r>
            <a:r>
              <a:rPr lang="en-US" altLang="en-US" sz="2400" b="1" kern="1200" baseline="-25000" dirty="0">
                <a:solidFill>
                  <a:prstClr val="black"/>
                </a:solidFill>
                <a:latin typeface="Arial" panose="020B0604020202020204" pitchFamily="34" charset="0"/>
                <a:ea typeface="MS PGothic" charset="-128"/>
                <a:cs typeface="Arial" panose="020B0604020202020204" pitchFamily="34" charset="0"/>
              </a:rPr>
              <a:t>2</a:t>
            </a:r>
            <a:r>
              <a:rPr lang="en-US" altLang="en-US" sz="2400" b="1" kern="1200" dirty="0">
                <a:solidFill>
                  <a:prstClr val="black"/>
                </a:solidFill>
                <a:latin typeface="Arial" panose="020B0604020202020204" pitchFamily="34" charset="0"/>
                <a:ea typeface="MS PGothic" charset="-128"/>
                <a:cs typeface="Arial" panose="020B0604020202020204" pitchFamily="34" charset="0"/>
              </a:rPr>
              <a:t>C=O , in the liver and excreted by the kidneys in </a:t>
            </a:r>
            <a:r>
              <a:rPr lang="en-US" altLang="en-US" sz="2400" b="1" kern="1200" dirty="0">
                <a:solidFill>
                  <a:srgbClr val="3366FF"/>
                </a:solidFill>
                <a:latin typeface="Arial" panose="020B0604020202020204" pitchFamily="34" charset="0"/>
                <a:ea typeface="MS PGothic" charset="-128"/>
                <a:cs typeface="Arial" panose="020B0604020202020204" pitchFamily="34" charset="0"/>
              </a:rPr>
              <a:t>urine</a:t>
            </a:r>
            <a:r>
              <a:rPr lang="en-US" altLang="en-US" sz="2400" b="1" kern="1200" dirty="0">
                <a:solidFill>
                  <a:prstClr val="black"/>
                </a:solidFill>
                <a:latin typeface="Arial" panose="020B0604020202020204" pitchFamily="34" charset="0"/>
                <a:ea typeface="MS PGothic" charset="-128"/>
                <a:cs typeface="Arial" panose="020B0604020202020204" pitchFamily="34" charset="0"/>
              </a:rPr>
              <a:t>.</a:t>
            </a:r>
            <a:endParaRPr lang="en-GB"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171339" y="430306"/>
            <a:ext cx="6801323" cy="400615"/>
          </a:xfrm>
        </p:spPr>
        <p:txBody>
          <a:bodyPr/>
          <a:lstStyle/>
          <a:p>
            <a:r>
              <a:rPr lang="en-US" altLang="en-US" sz="3200" b="1" dirty="0">
                <a:solidFill>
                  <a:srgbClr val="000000"/>
                </a:solidFill>
                <a:ea typeface="MS PGothic" charset="-128"/>
                <a:cs typeface="ＭＳ Ｐゴシック" charset="-128"/>
              </a:rPr>
              <a:t>24.9	Amino Acid Metabolism (6)</a:t>
            </a:r>
            <a:endParaRPr lang="en-US" dirty="0"/>
          </a:p>
        </p:txBody>
      </p:sp>
      <p:sp>
        <p:nvSpPr>
          <p:cNvPr id="3" name="Content Placeholder 2"/>
          <p:cNvSpPr>
            <a:spLocks noGrp="1"/>
          </p:cNvSpPr>
          <p:nvPr>
            <p:ph idx="1"/>
          </p:nvPr>
        </p:nvSpPr>
        <p:spPr>
          <a:xfrm>
            <a:off x="1801877" y="820271"/>
            <a:ext cx="5620928" cy="417728"/>
          </a:xfrm>
        </p:spPr>
        <p:txBody>
          <a:bodyPr/>
          <a:lstStyle/>
          <a:p>
            <a:pPr marL="457200" lvl="0" indent="-457200">
              <a:buFont typeface="+mj-lt"/>
              <a:buAutoNum type="alphaUcPeriod"/>
            </a:pPr>
            <a:r>
              <a:rPr lang="en-US" altLang="en-US" sz="2800" b="1" dirty="0">
                <a:solidFill>
                  <a:srgbClr val="000000"/>
                </a:solidFill>
                <a:ea typeface="MS PGothic" charset="-128"/>
                <a:cs typeface="ＭＳ Ｐゴシック" charset="-128"/>
              </a:rPr>
              <a:t>The Fate of the Amino Group</a:t>
            </a:r>
            <a:endParaRPr lang="en-US" dirty="0">
              <a:solidFill>
                <a:prstClr val="black"/>
              </a:solidFill>
            </a:endParaRPr>
          </a:p>
        </p:txBody>
      </p:sp>
      <p:sp>
        <p:nvSpPr>
          <p:cNvPr id="4" name="Content Placeholder 3"/>
          <p:cNvSpPr>
            <a:spLocks noGrp="1"/>
          </p:cNvSpPr>
          <p:nvPr>
            <p:ph sz="quarter" idx="13"/>
          </p:nvPr>
        </p:nvSpPr>
        <p:spPr>
          <a:xfrm>
            <a:off x="841159" y="1447800"/>
            <a:ext cx="5716524" cy="463521"/>
          </a:xfrm>
        </p:spPr>
        <p:txBody>
          <a:bodyPr/>
          <a:lstStyle/>
          <a:p>
            <a:pPr marL="0" lvl="0" indent="0" defTabSz="457200" eaLnBrk="1" hangingPunct="1">
              <a:spcBef>
                <a:spcPct val="0"/>
              </a:spcBef>
              <a:buClr>
                <a:prstClr val="black"/>
              </a:buClr>
              <a:buNone/>
            </a:pPr>
            <a:r>
              <a:rPr lang="en-US" altLang="en-US" sz="2400" b="1" kern="1200" dirty="0">
                <a:solidFill>
                  <a:srgbClr val="3366FF"/>
                </a:solidFill>
                <a:latin typeface="Arial" charset="0"/>
                <a:ea typeface="MS PGothic" charset="-128"/>
                <a:cs typeface="+mn-cs"/>
              </a:rPr>
              <a:t>Oxidative deamination </a:t>
            </a:r>
            <a:r>
              <a:rPr lang="en-US" altLang="en-US" sz="2400" b="1" kern="1200" dirty="0">
                <a:solidFill>
                  <a:prstClr val="black"/>
                </a:solidFill>
                <a:latin typeface="Arial" charset="0"/>
                <a:ea typeface="MS PGothic" charset="-128"/>
                <a:cs typeface="+mn-cs"/>
              </a:rPr>
              <a:t>of glutamate:</a:t>
            </a:r>
          </a:p>
        </p:txBody>
      </p:sp>
      <p:pic>
        <p:nvPicPr>
          <p:cNvPr id="6" name="Picture 5" descr="In oxidative deamination, the C-H and C-NH3+ bonds on the α carbon of glutamate are converted to C double bond O and an ammonium ion, NH4+. Glutamate is re-converted to α-ketoglutarate, which can undergo transamination with another molecule of an amino acid and the cycle repeats."/>
          <p:cNvPicPr>
            <a:picLocks noChangeAspect="1"/>
          </p:cNvPicPr>
          <p:nvPr/>
        </p:nvPicPr>
        <p:blipFill>
          <a:blip r:embed="rId3"/>
          <a:stretch>
            <a:fillRect/>
          </a:stretch>
        </p:blipFill>
        <p:spPr>
          <a:xfrm>
            <a:off x="161164" y="2070646"/>
            <a:ext cx="8095732" cy="4710953"/>
          </a:xfrm>
          <a:prstGeom prst="rect">
            <a:avLst/>
          </a:prstGeom>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71339" y="416481"/>
            <a:ext cx="6801323" cy="440677"/>
          </a:xfrm>
        </p:spPr>
        <p:txBody>
          <a:bodyPr/>
          <a:lstStyle/>
          <a:p>
            <a:r>
              <a:rPr lang="en-US" altLang="en-US" sz="3200" b="1" dirty="0">
                <a:solidFill>
                  <a:srgbClr val="000000"/>
                </a:solidFill>
                <a:ea typeface="MS PGothic" charset="-128"/>
                <a:cs typeface="ＭＳ Ｐゴシック" charset="-128"/>
              </a:rPr>
              <a:t>24.9	Amino Acid Metabolism (7)</a:t>
            </a:r>
            <a:endParaRPr lang="en-US" dirty="0"/>
          </a:p>
        </p:txBody>
      </p:sp>
      <p:sp>
        <p:nvSpPr>
          <p:cNvPr id="2" name="Content Placeholder 1"/>
          <p:cNvSpPr>
            <a:spLocks noGrp="1"/>
          </p:cNvSpPr>
          <p:nvPr>
            <p:ph idx="1"/>
          </p:nvPr>
        </p:nvSpPr>
        <p:spPr>
          <a:xfrm>
            <a:off x="1520831" y="811306"/>
            <a:ext cx="6183021" cy="459501"/>
          </a:xfrm>
        </p:spPr>
        <p:txBody>
          <a:bodyPr/>
          <a:lstStyle/>
          <a:p>
            <a:pPr marL="457200" indent="-457200">
              <a:buFont typeface="+mj-lt"/>
              <a:buAutoNum type="alphaUcPeriod" startAt="2"/>
            </a:pPr>
            <a:r>
              <a:rPr lang="en-US" altLang="en-US" sz="2800" b="1" dirty="0">
                <a:solidFill>
                  <a:srgbClr val="000000"/>
                </a:solidFill>
                <a:ea typeface="MS PGothic" charset="-128"/>
                <a:cs typeface="ＭＳ Ｐゴシック" charset="-128"/>
              </a:rPr>
              <a:t>The Fate of the Carbon Skeleton</a:t>
            </a:r>
            <a:endParaRPr lang="en-US" dirty="0"/>
          </a:p>
        </p:txBody>
      </p:sp>
      <p:sp>
        <p:nvSpPr>
          <p:cNvPr id="3" name="Content Placeholder 2"/>
          <p:cNvSpPr>
            <a:spLocks noGrp="1"/>
          </p:cNvSpPr>
          <p:nvPr>
            <p:ph sz="quarter" idx="13"/>
          </p:nvPr>
        </p:nvSpPr>
        <p:spPr>
          <a:xfrm>
            <a:off x="549442" y="1600200"/>
            <a:ext cx="8542782" cy="2819400"/>
          </a:xfrm>
        </p:spPr>
        <p:txBody>
          <a:bodyPr/>
          <a:lstStyle/>
          <a:p>
            <a:pPr marL="0" lvl="0" indent="0" defTabSz="457200" eaLnBrk="1" hangingPunct="1">
              <a:spcBef>
                <a:spcPct val="0"/>
              </a:spcBef>
              <a:buClr>
                <a:prstClr val="black"/>
              </a:buClr>
              <a:buNone/>
            </a:pPr>
            <a:r>
              <a:rPr lang="en-US" altLang="en-US" sz="2400" b="1" kern="1200" dirty="0">
                <a:solidFill>
                  <a:prstClr val="black"/>
                </a:solidFill>
                <a:latin typeface="Arial" charset="0"/>
                <a:ea typeface="MS PGothic" charset="-128"/>
                <a:cs typeface="+mn-cs"/>
              </a:rPr>
              <a:t>There are </a:t>
            </a:r>
            <a:r>
              <a:rPr lang="en-US" altLang="en-US" sz="2400" b="1" kern="1200" dirty="0">
                <a:solidFill>
                  <a:srgbClr val="3366FF"/>
                </a:solidFill>
                <a:latin typeface="Arial" charset="0"/>
                <a:ea typeface="MS PGothic" charset="-128"/>
                <a:cs typeface="+mn-cs"/>
              </a:rPr>
              <a:t>three common fates </a:t>
            </a:r>
            <a:r>
              <a:rPr lang="en-US" altLang="en-US" sz="2400" b="1" kern="1200" dirty="0">
                <a:solidFill>
                  <a:prstClr val="black"/>
                </a:solidFill>
                <a:latin typeface="Arial" charset="0"/>
                <a:ea typeface="MS PGothic" charset="-128"/>
                <a:cs typeface="+mn-cs"/>
              </a:rPr>
              <a:t>of the carbon</a:t>
            </a:r>
          </a:p>
          <a:p>
            <a:pPr marL="0" lvl="0" indent="0" defTabSz="457200" eaLnBrk="1" hangingPunct="1">
              <a:spcBef>
                <a:spcPct val="0"/>
              </a:spcBef>
              <a:spcAft>
                <a:spcPts val="1500"/>
              </a:spcAft>
              <a:buClr>
                <a:prstClr val="black"/>
              </a:buClr>
              <a:buNone/>
            </a:pPr>
            <a:r>
              <a:rPr lang="en-US" altLang="en-US" sz="2400" b="1" kern="1200" dirty="0">
                <a:solidFill>
                  <a:prstClr val="black"/>
                </a:solidFill>
                <a:latin typeface="Arial" charset="0"/>
                <a:ea typeface="MS PGothic" charset="-128"/>
                <a:cs typeface="+mn-cs"/>
              </a:rPr>
              <a:t>skeletons of amino acids</a:t>
            </a:r>
          </a:p>
          <a:p>
            <a:pPr marL="690563" lvl="0" defTabSz="457200" eaLnBrk="1" hangingPunct="1">
              <a:spcBef>
                <a:spcPct val="0"/>
              </a:spcBef>
              <a:spcAft>
                <a:spcPts val="1500"/>
              </a:spcAft>
              <a:buFont typeface="Arial" panose="020B0604020202020204" pitchFamily="34" charset="0"/>
              <a:buChar char="•"/>
            </a:pPr>
            <a:r>
              <a:rPr lang="en-US" altLang="en-US" sz="2400" b="1" kern="1200" dirty="0">
                <a:solidFill>
                  <a:prstClr val="black"/>
                </a:solidFill>
                <a:latin typeface="Arial" charset="0"/>
                <a:ea typeface="MS PGothic" charset="-128"/>
                <a:cs typeface="+mn-cs"/>
              </a:rPr>
              <a:t>conversion to </a:t>
            </a:r>
            <a:r>
              <a:rPr lang="en-US" altLang="en-US" sz="2400" b="1" kern="1200" dirty="0">
                <a:solidFill>
                  <a:srgbClr val="3366FF"/>
                </a:solidFill>
                <a:latin typeface="Arial" charset="0"/>
                <a:ea typeface="MS PGothic" charset="-128"/>
                <a:cs typeface="+mn-cs"/>
              </a:rPr>
              <a:t>pyruvate</a:t>
            </a:r>
          </a:p>
          <a:p>
            <a:pPr marL="690563" lvl="0" defTabSz="457200" eaLnBrk="1" hangingPunct="1">
              <a:spcBef>
                <a:spcPct val="0"/>
              </a:spcBef>
              <a:spcAft>
                <a:spcPts val="1700"/>
              </a:spcAft>
              <a:buFont typeface="Arial" panose="020B0604020202020204" pitchFamily="34" charset="0"/>
              <a:buChar char="•"/>
            </a:pPr>
            <a:r>
              <a:rPr lang="en-US" altLang="en-US" sz="2400" b="1" kern="1200" dirty="0">
                <a:solidFill>
                  <a:prstClr val="black"/>
                </a:solidFill>
                <a:latin typeface="Arial" charset="0"/>
                <a:ea typeface="MS PGothic" charset="-128"/>
                <a:cs typeface="+mn-cs"/>
              </a:rPr>
              <a:t>conversion to </a:t>
            </a:r>
            <a:r>
              <a:rPr lang="en-US" altLang="en-US" sz="2400" b="1" kern="1200" dirty="0">
                <a:solidFill>
                  <a:srgbClr val="3366FF"/>
                </a:solidFill>
                <a:latin typeface="Arial" charset="0"/>
                <a:ea typeface="MS PGothic" charset="-128"/>
                <a:cs typeface="+mn-cs"/>
              </a:rPr>
              <a:t>acetyl CoA</a:t>
            </a:r>
          </a:p>
          <a:p>
            <a:pPr marL="690563" lvl="0" defTabSz="457200" eaLnBrk="1" hangingPunct="1">
              <a:spcBef>
                <a:spcPct val="0"/>
              </a:spcBef>
              <a:spcAft>
                <a:spcPts val="1700"/>
              </a:spcAft>
              <a:buFont typeface="Arial" panose="020B0604020202020204" pitchFamily="34" charset="0"/>
              <a:buChar char="•"/>
            </a:pPr>
            <a:r>
              <a:rPr lang="en-US" altLang="en-US" sz="2400" b="1" kern="1200" dirty="0">
                <a:solidFill>
                  <a:prstClr val="black"/>
                </a:solidFill>
                <a:latin typeface="Arial" charset="0"/>
                <a:ea typeface="MS PGothic" charset="-128"/>
                <a:cs typeface="+mn-cs"/>
              </a:rPr>
              <a:t>conversion to an </a:t>
            </a:r>
            <a:r>
              <a:rPr lang="en-US" altLang="en-US" sz="2400" b="1" kern="1200" dirty="0">
                <a:solidFill>
                  <a:srgbClr val="3366FF"/>
                </a:solidFill>
                <a:latin typeface="Arial" charset="0"/>
                <a:ea typeface="MS PGothic" charset="-128"/>
                <a:cs typeface="+mn-cs"/>
              </a:rPr>
              <a:t>intermediate</a:t>
            </a:r>
            <a:r>
              <a:rPr lang="en-US" altLang="en-US" sz="2400" b="1" kern="1200" dirty="0">
                <a:solidFill>
                  <a:srgbClr val="3333FF"/>
                </a:solidFill>
                <a:latin typeface="Arial" charset="0"/>
                <a:ea typeface="MS PGothic" charset="-128"/>
                <a:cs typeface="+mn-cs"/>
              </a:rPr>
              <a:t> </a:t>
            </a:r>
            <a:r>
              <a:rPr lang="en-US" altLang="en-US" sz="2400" b="1" kern="1200" dirty="0">
                <a:solidFill>
                  <a:prstClr val="black"/>
                </a:solidFill>
                <a:latin typeface="Arial" charset="0"/>
                <a:ea typeface="MS PGothic" charset="-128"/>
                <a:cs typeface="+mn-cs"/>
              </a:rPr>
              <a:t>in the </a:t>
            </a:r>
            <a:r>
              <a:rPr lang="en-US" altLang="en-US" sz="2400" b="1" kern="1200" dirty="0">
                <a:solidFill>
                  <a:srgbClr val="3366FF"/>
                </a:solidFill>
                <a:latin typeface="Arial" charset="0"/>
                <a:ea typeface="MS PGothic" charset="-128"/>
                <a:cs typeface="+mn-cs"/>
              </a:rPr>
              <a:t>citric acid cycle</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71339" y="394447"/>
            <a:ext cx="6801323" cy="484745"/>
          </a:xfrm>
        </p:spPr>
        <p:txBody>
          <a:bodyPr/>
          <a:lstStyle/>
          <a:p>
            <a:r>
              <a:rPr lang="en-US" altLang="en-US" sz="3200" b="1" dirty="0">
                <a:solidFill>
                  <a:srgbClr val="000000"/>
                </a:solidFill>
                <a:ea typeface="MS PGothic" charset="-128"/>
                <a:cs typeface="ＭＳ Ｐゴシック" charset="-128"/>
              </a:rPr>
              <a:t>24.9	Amino Acid Metabolism (8)</a:t>
            </a:r>
            <a:endParaRPr lang="en-US" dirty="0"/>
          </a:p>
        </p:txBody>
      </p:sp>
      <p:sp>
        <p:nvSpPr>
          <p:cNvPr id="2" name="Content Placeholder 1"/>
          <p:cNvSpPr>
            <a:spLocks noGrp="1"/>
          </p:cNvSpPr>
          <p:nvPr>
            <p:ph idx="1"/>
          </p:nvPr>
        </p:nvSpPr>
        <p:spPr>
          <a:xfrm>
            <a:off x="1526626" y="815788"/>
            <a:ext cx="6183021" cy="459501"/>
          </a:xfrm>
        </p:spPr>
        <p:txBody>
          <a:bodyPr/>
          <a:lstStyle/>
          <a:p>
            <a:pPr marL="457200" indent="-457200">
              <a:buFont typeface="+mj-lt"/>
              <a:buAutoNum type="alphaUcPeriod" startAt="2"/>
            </a:pPr>
            <a:r>
              <a:rPr lang="en-US" altLang="en-US" sz="2800" b="1" dirty="0">
                <a:solidFill>
                  <a:srgbClr val="000000"/>
                </a:solidFill>
                <a:ea typeface="MS PGothic" charset="-128"/>
                <a:cs typeface="ＭＳ Ｐゴシック" charset="-128"/>
              </a:rPr>
              <a:t>The Fate of the Carbon Skeleton</a:t>
            </a:r>
            <a:endParaRPr lang="en-US" dirty="0"/>
          </a:p>
        </p:txBody>
      </p:sp>
      <p:pic>
        <p:nvPicPr>
          <p:cNvPr id="150531" name="Picture 6" descr="This figure illustrates where each amino acid feeds into the metabolic pathways we have already discussed. Glucogenic amino acids are catabolized to pyruvate or an intermediate in the citric acid cycle. Ketogenic amino acids are converted to acetyl CoA, or the related thioester acetoacetyl CoA, CH3COCH2COSCoA. These catabolic products cannot be used to synthesize glucose, but they can be converted to ketone bodies and yield energy by this pa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650" y="1417638"/>
            <a:ext cx="8851900" cy="482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71339" y="394447"/>
            <a:ext cx="6801323" cy="484745"/>
          </a:xfrm>
        </p:spPr>
        <p:txBody>
          <a:bodyPr/>
          <a:lstStyle/>
          <a:p>
            <a:r>
              <a:rPr lang="en-US" altLang="en-US" sz="3200" b="1" dirty="0">
                <a:solidFill>
                  <a:srgbClr val="000000"/>
                </a:solidFill>
                <a:ea typeface="MS PGothic" charset="-128"/>
                <a:cs typeface="ＭＳ Ｐゴシック" charset="-128"/>
              </a:rPr>
              <a:t>24.9	Amino Acid Metabolism (9)</a:t>
            </a:r>
            <a:endParaRPr lang="en-US" dirty="0"/>
          </a:p>
        </p:txBody>
      </p:sp>
      <p:sp>
        <p:nvSpPr>
          <p:cNvPr id="3" name="Content Placeholder 2"/>
          <p:cNvSpPr>
            <a:spLocks noGrp="1"/>
          </p:cNvSpPr>
          <p:nvPr>
            <p:ph sz="quarter" idx="13"/>
          </p:nvPr>
        </p:nvSpPr>
        <p:spPr>
          <a:xfrm>
            <a:off x="1518411" y="815789"/>
            <a:ext cx="6186754" cy="463521"/>
          </a:xfrm>
        </p:spPr>
        <p:txBody>
          <a:bodyPr/>
          <a:lstStyle/>
          <a:p>
            <a:pPr marL="457200" lvl="0" indent="-457200">
              <a:buFont typeface="+mj-lt"/>
              <a:buAutoNum type="alphaUcPeriod" startAt="2"/>
            </a:pPr>
            <a:r>
              <a:rPr lang="en-US" altLang="en-US" sz="2800" b="1" dirty="0">
                <a:solidFill>
                  <a:srgbClr val="000000"/>
                </a:solidFill>
                <a:ea typeface="MS PGothic" charset="-128"/>
                <a:cs typeface="ＭＳ Ｐゴシック" charset="-128"/>
              </a:rPr>
              <a:t>The Fate of the Carbon Skeleton</a:t>
            </a:r>
            <a:endParaRPr lang="en-US" dirty="0">
              <a:solidFill>
                <a:prstClr val="black"/>
              </a:solidFill>
            </a:endParaRPr>
          </a:p>
        </p:txBody>
      </p:sp>
      <p:sp>
        <p:nvSpPr>
          <p:cNvPr id="2" name="Content Placeholder 1"/>
          <p:cNvSpPr>
            <a:spLocks noGrp="1"/>
          </p:cNvSpPr>
          <p:nvPr>
            <p:ph idx="1"/>
          </p:nvPr>
        </p:nvSpPr>
        <p:spPr>
          <a:xfrm>
            <a:off x="990600" y="1682097"/>
            <a:ext cx="7696200" cy="4261504"/>
          </a:xfrm>
        </p:spPr>
        <p:txBody>
          <a:bodyPr/>
          <a:lstStyle/>
          <a:p>
            <a:pPr marL="0" lvl="0" indent="0" defTabSz="457200" eaLnBrk="1" hangingPunct="1">
              <a:spcBef>
                <a:spcPct val="0"/>
              </a:spcBef>
              <a:spcAft>
                <a:spcPts val="3000"/>
              </a:spcAft>
              <a:buClr>
                <a:prstClr val="black"/>
              </a:buClr>
              <a:buNone/>
            </a:pPr>
            <a:r>
              <a:rPr lang="en-US" altLang="en-US" sz="2400" b="1" kern="1200" dirty="0" err="1">
                <a:solidFill>
                  <a:srgbClr val="3366FF"/>
                </a:solidFill>
                <a:latin typeface="Arial" charset="0"/>
                <a:ea typeface="MS PGothic" charset="-128"/>
                <a:cs typeface="+mn-cs"/>
              </a:rPr>
              <a:t>Glucogenic</a:t>
            </a:r>
            <a:r>
              <a:rPr lang="en-US" altLang="en-US" sz="2400" b="1" kern="1200" dirty="0">
                <a:solidFill>
                  <a:srgbClr val="3366FF"/>
                </a:solidFill>
                <a:latin typeface="Arial" charset="0"/>
                <a:ea typeface="MS PGothic" charset="-128"/>
                <a:cs typeface="+mn-cs"/>
              </a:rPr>
              <a:t> amino acids </a:t>
            </a:r>
            <a:r>
              <a:rPr lang="en-US" altLang="en-US" sz="2400" b="1" kern="1200" dirty="0">
                <a:solidFill>
                  <a:prstClr val="black"/>
                </a:solidFill>
                <a:latin typeface="Arial" charset="0"/>
                <a:ea typeface="MS PGothic" charset="-128"/>
                <a:cs typeface="+mn-cs"/>
              </a:rPr>
              <a:t>are catabolized to </a:t>
            </a:r>
            <a:r>
              <a:rPr lang="en-US" altLang="en-US" sz="2400" b="1" kern="1200" dirty="0">
                <a:solidFill>
                  <a:srgbClr val="3366FF"/>
                </a:solidFill>
                <a:latin typeface="Arial" charset="0"/>
                <a:ea typeface="MS PGothic" charset="-128"/>
                <a:cs typeface="+mn-cs"/>
              </a:rPr>
              <a:t>pyruvate</a:t>
            </a:r>
            <a:r>
              <a:rPr lang="en-US" altLang="en-US" sz="2400" b="1" kern="1200" dirty="0">
                <a:solidFill>
                  <a:srgbClr val="3333FF"/>
                </a:solidFill>
                <a:latin typeface="Arial" charset="0"/>
                <a:ea typeface="MS PGothic" charset="-128"/>
                <a:cs typeface="+mn-cs"/>
              </a:rPr>
              <a:t> </a:t>
            </a:r>
            <a:r>
              <a:rPr lang="en-US" altLang="en-US" sz="2400" b="1" kern="1200" dirty="0">
                <a:solidFill>
                  <a:prstClr val="black"/>
                </a:solidFill>
                <a:latin typeface="Arial" charset="0"/>
                <a:ea typeface="MS PGothic" charset="-128"/>
                <a:cs typeface="+mn-cs"/>
              </a:rPr>
              <a:t>or an </a:t>
            </a:r>
            <a:r>
              <a:rPr lang="en-US" altLang="en-US" sz="2400" b="1" kern="1200" dirty="0">
                <a:solidFill>
                  <a:srgbClr val="3366FF"/>
                </a:solidFill>
                <a:latin typeface="Arial" charset="0"/>
                <a:ea typeface="MS PGothic" charset="-128"/>
                <a:cs typeface="+mn-cs"/>
              </a:rPr>
              <a:t>intermediate</a:t>
            </a:r>
            <a:r>
              <a:rPr lang="en-US" altLang="en-US" sz="2400" b="1" kern="1200" dirty="0">
                <a:solidFill>
                  <a:srgbClr val="3333FF"/>
                </a:solidFill>
                <a:latin typeface="Arial" charset="0"/>
                <a:ea typeface="MS PGothic" charset="-128"/>
                <a:cs typeface="+mn-cs"/>
              </a:rPr>
              <a:t> </a:t>
            </a:r>
            <a:r>
              <a:rPr lang="en-US" altLang="en-US" sz="2400" b="1" kern="1200" dirty="0">
                <a:solidFill>
                  <a:prstClr val="black"/>
                </a:solidFill>
                <a:latin typeface="Arial" charset="0"/>
                <a:ea typeface="MS PGothic" charset="-128"/>
                <a:cs typeface="+mn-cs"/>
              </a:rPr>
              <a:t>of the citric acid cycle.</a:t>
            </a:r>
          </a:p>
          <a:p>
            <a:pPr marL="0" lvl="0" indent="0" defTabSz="457200" eaLnBrk="1" hangingPunct="1">
              <a:spcBef>
                <a:spcPct val="0"/>
              </a:spcBef>
              <a:spcAft>
                <a:spcPts val="3000"/>
              </a:spcAft>
              <a:buNone/>
            </a:pPr>
            <a:r>
              <a:rPr lang="en-US" altLang="en-US" sz="2400" b="1" kern="1200" dirty="0">
                <a:solidFill>
                  <a:prstClr val="black"/>
                </a:solidFill>
                <a:latin typeface="Arial" charset="0"/>
                <a:ea typeface="MS PGothic" charset="-128"/>
                <a:cs typeface="+mn-cs"/>
              </a:rPr>
              <a:t>These products can be used for </a:t>
            </a:r>
            <a:r>
              <a:rPr lang="en-US" altLang="en-US" sz="2400" b="1" kern="1200" dirty="0">
                <a:solidFill>
                  <a:srgbClr val="3366FF"/>
                </a:solidFill>
                <a:latin typeface="Arial" charset="0"/>
                <a:ea typeface="MS PGothic" charset="-128"/>
                <a:cs typeface="+mn-cs"/>
              </a:rPr>
              <a:t>gluconeogenesis</a:t>
            </a:r>
            <a:r>
              <a:rPr lang="en-US" altLang="en-US" sz="2400" b="1" kern="1200" dirty="0">
                <a:solidFill>
                  <a:prstClr val="black"/>
                </a:solidFill>
                <a:latin typeface="Arial" charset="0"/>
                <a:ea typeface="MS PGothic" charset="-128"/>
                <a:cs typeface="+mn-cs"/>
              </a:rPr>
              <a:t>, which is synthesizing glucose.</a:t>
            </a:r>
          </a:p>
          <a:p>
            <a:pPr marL="0" lvl="0" indent="0" defTabSz="457200" eaLnBrk="1" hangingPunct="1">
              <a:spcBef>
                <a:spcPct val="0"/>
              </a:spcBef>
              <a:spcAft>
                <a:spcPts val="3100"/>
              </a:spcAft>
              <a:buClr>
                <a:prstClr val="black"/>
              </a:buClr>
              <a:buNone/>
            </a:pPr>
            <a:r>
              <a:rPr lang="en-US" altLang="en-US" sz="2400" b="1" kern="1200" dirty="0">
                <a:solidFill>
                  <a:srgbClr val="3366FF"/>
                </a:solidFill>
                <a:latin typeface="Arial" charset="0"/>
                <a:ea typeface="MS PGothic" charset="-128"/>
                <a:cs typeface="+mn-cs"/>
              </a:rPr>
              <a:t>Ketogenic amino acids </a:t>
            </a:r>
            <a:r>
              <a:rPr lang="en-US" altLang="en-US" sz="2400" b="1" kern="1200" dirty="0">
                <a:solidFill>
                  <a:prstClr val="black"/>
                </a:solidFill>
                <a:latin typeface="Arial" charset="0"/>
                <a:ea typeface="MS PGothic" charset="-128"/>
                <a:cs typeface="+mn-cs"/>
              </a:rPr>
              <a:t>are converted to </a:t>
            </a:r>
            <a:r>
              <a:rPr lang="en-US" altLang="en-US" sz="2400" b="1" kern="1200" dirty="0">
                <a:solidFill>
                  <a:srgbClr val="3366FF"/>
                </a:solidFill>
                <a:latin typeface="Arial" charset="0"/>
                <a:ea typeface="MS PGothic" charset="-128"/>
                <a:cs typeface="+mn-cs"/>
              </a:rPr>
              <a:t>acetyl CoA</a:t>
            </a:r>
            <a:r>
              <a:rPr lang="en-US" altLang="en-US" sz="2400" b="1" kern="1200" dirty="0">
                <a:solidFill>
                  <a:prstClr val="black"/>
                </a:solidFill>
                <a:latin typeface="Arial" charset="0"/>
                <a:ea typeface="MS PGothic" charset="-128"/>
                <a:cs typeface="+mn-cs"/>
              </a:rPr>
              <a:t> or a related thioester </a:t>
            </a:r>
            <a:r>
              <a:rPr lang="en-US" altLang="en-US" sz="2400" b="1" kern="1200" dirty="0" err="1">
                <a:solidFill>
                  <a:prstClr val="black"/>
                </a:solidFill>
                <a:latin typeface="Arial" charset="0"/>
                <a:ea typeface="MS PGothic" charset="-128"/>
                <a:cs typeface="+mn-cs"/>
              </a:rPr>
              <a:t>acetoacetyl</a:t>
            </a:r>
            <a:r>
              <a:rPr lang="en-US" altLang="en-US" sz="2400" b="1" kern="1200" dirty="0">
                <a:solidFill>
                  <a:prstClr val="black"/>
                </a:solidFill>
                <a:latin typeface="Arial" charset="0"/>
                <a:ea typeface="MS PGothic" charset="-128"/>
                <a:cs typeface="+mn-cs"/>
              </a:rPr>
              <a:t> CoA.</a:t>
            </a:r>
          </a:p>
          <a:p>
            <a:pPr marL="0" lvl="0" indent="0" defTabSz="457200" eaLnBrk="1" hangingPunct="1">
              <a:spcBef>
                <a:spcPct val="0"/>
              </a:spcBef>
              <a:spcAft>
                <a:spcPts val="3000"/>
              </a:spcAft>
              <a:buNone/>
            </a:pPr>
            <a:r>
              <a:rPr lang="en-US" altLang="en-US" sz="2400" b="1" kern="1200" dirty="0">
                <a:solidFill>
                  <a:prstClr val="black"/>
                </a:solidFill>
                <a:latin typeface="Arial" charset="0"/>
                <a:ea typeface="MS PGothic" charset="-128"/>
                <a:cs typeface="+mn-cs"/>
              </a:rPr>
              <a:t>These products can be used to synthesize </a:t>
            </a:r>
            <a:r>
              <a:rPr lang="en-US" altLang="en-US" sz="2400" b="1" kern="1200" dirty="0">
                <a:solidFill>
                  <a:srgbClr val="3366FF"/>
                </a:solidFill>
                <a:latin typeface="Arial" charset="0"/>
                <a:ea typeface="MS PGothic" charset="-128"/>
                <a:cs typeface="+mn-cs"/>
              </a:rPr>
              <a:t>ketone bodies </a:t>
            </a:r>
            <a:r>
              <a:rPr lang="en-US" altLang="en-US" sz="2400" b="1" kern="1200" dirty="0">
                <a:solidFill>
                  <a:prstClr val="black"/>
                </a:solidFill>
                <a:latin typeface="Arial" charset="0"/>
                <a:ea typeface="MS PGothic" charset="-128"/>
                <a:cs typeface="+mn-cs"/>
              </a:rPr>
              <a:t>and can yield energy on that path.</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2652416" y="377824"/>
            <a:ext cx="3839169" cy="533219"/>
          </a:xfrm>
        </p:spPr>
        <p:txBody>
          <a:bodyPr/>
          <a:lstStyle/>
          <a:p>
            <a:pPr eaLnBrk="1" hangingPunct="1"/>
            <a:r>
              <a:rPr lang="en-US" altLang="en-US" sz="3200" b="1" dirty="0">
                <a:ea typeface="MS PGothic" charset="-128"/>
                <a:cs typeface="ＭＳ Ｐゴシック" charset="-128"/>
              </a:rPr>
              <a:t>24.3	Glycolysis (1)</a:t>
            </a:r>
            <a:endParaRPr lang="en-US" altLang="en-US" dirty="0">
              <a:latin typeface="Calibri" charset="0"/>
              <a:ea typeface="MS PGothic" charset="-128"/>
              <a:cs typeface="ＭＳ Ｐゴシック" charset="-128"/>
            </a:endParaRPr>
          </a:p>
        </p:txBody>
      </p:sp>
      <p:sp>
        <p:nvSpPr>
          <p:cNvPr id="3" name="Content Placeholder 2"/>
          <p:cNvSpPr>
            <a:spLocks noGrp="1"/>
          </p:cNvSpPr>
          <p:nvPr>
            <p:ph sz="quarter" idx="13"/>
          </p:nvPr>
        </p:nvSpPr>
        <p:spPr>
          <a:xfrm>
            <a:off x="1004047" y="1143000"/>
            <a:ext cx="7315200" cy="4648200"/>
          </a:xfrm>
        </p:spPr>
        <p:txBody>
          <a:bodyPr/>
          <a:lstStyle/>
          <a:p>
            <a:pPr marL="0" lvl="0" indent="0" defTabSz="457200" eaLnBrk="1" hangingPunct="1">
              <a:spcBef>
                <a:spcPct val="0"/>
              </a:spcBef>
              <a:spcAft>
                <a:spcPts val="2300"/>
              </a:spcAft>
              <a:buClr>
                <a:prstClr val="black"/>
              </a:buClr>
              <a:buNone/>
            </a:pPr>
            <a:r>
              <a:rPr lang="en-US" altLang="en-US" sz="2400" b="1" kern="1200" dirty="0">
                <a:solidFill>
                  <a:srgbClr val="3366FF"/>
                </a:solidFill>
                <a:latin typeface="Arial" charset="0"/>
                <a:ea typeface="MS PGothic" charset="-128"/>
                <a:cs typeface="+mn-cs"/>
              </a:rPr>
              <a:t>Glycolysis</a:t>
            </a:r>
            <a:r>
              <a:rPr lang="en-US" altLang="en-US" sz="2400" b="1" kern="1200" dirty="0">
                <a:solidFill>
                  <a:srgbClr val="3333FF"/>
                </a:solidFill>
                <a:latin typeface="Arial" charset="0"/>
                <a:ea typeface="MS PGothic" charset="-128"/>
                <a:cs typeface="+mn-cs"/>
              </a:rPr>
              <a:t> </a:t>
            </a:r>
            <a:r>
              <a:rPr lang="en-US" altLang="en-US" sz="2400" b="1" kern="1200" dirty="0">
                <a:solidFill>
                  <a:prstClr val="black"/>
                </a:solidFill>
                <a:latin typeface="Arial" charset="0"/>
                <a:ea typeface="MS PGothic" charset="-128"/>
                <a:cs typeface="+mn-cs"/>
              </a:rPr>
              <a:t>is a linear, 10-step anaerobic pathway that converts </a:t>
            </a:r>
            <a:r>
              <a:rPr lang="en-US" altLang="en-US" sz="2400" b="1" kern="1200" dirty="0">
                <a:solidFill>
                  <a:srgbClr val="3366FF"/>
                </a:solidFill>
                <a:latin typeface="Arial" charset="0"/>
                <a:ea typeface="MS PGothic" charset="-128"/>
                <a:cs typeface="+mn-cs"/>
              </a:rPr>
              <a:t>glucose</a:t>
            </a:r>
            <a:r>
              <a:rPr lang="en-US" altLang="en-US" sz="2400" b="1" kern="1200" dirty="0">
                <a:solidFill>
                  <a:srgbClr val="3333FF"/>
                </a:solidFill>
                <a:latin typeface="Arial" charset="0"/>
                <a:ea typeface="MS PGothic" charset="-128"/>
                <a:cs typeface="+mn-cs"/>
              </a:rPr>
              <a:t> </a:t>
            </a:r>
            <a:r>
              <a:rPr lang="en-US" altLang="en-US" sz="2400" b="1" kern="1200" dirty="0">
                <a:solidFill>
                  <a:prstClr val="black"/>
                </a:solidFill>
                <a:latin typeface="Arial" charset="0"/>
                <a:ea typeface="MS PGothic" charset="-128"/>
                <a:cs typeface="+mn-cs"/>
              </a:rPr>
              <a:t>into </a:t>
            </a:r>
            <a:r>
              <a:rPr lang="en-US" altLang="en-US" sz="2400" b="1" kern="1200" dirty="0">
                <a:solidFill>
                  <a:srgbClr val="3366FF"/>
                </a:solidFill>
                <a:latin typeface="Arial" charset="0"/>
                <a:ea typeface="MS PGothic" charset="-128"/>
                <a:cs typeface="+mn-cs"/>
              </a:rPr>
              <a:t>two molecules of pyruvate</a:t>
            </a:r>
            <a:r>
              <a:rPr lang="en-US" altLang="en-US" sz="2400" b="1" kern="1200" dirty="0">
                <a:solidFill>
                  <a:prstClr val="black"/>
                </a:solidFill>
                <a:latin typeface="Arial" charset="0"/>
                <a:ea typeface="MS PGothic" charset="-128"/>
                <a:cs typeface="+mn-cs"/>
              </a:rPr>
              <a:t>.</a:t>
            </a:r>
          </a:p>
          <a:p>
            <a:pPr marL="0" indent="0" defTabSz="457200" eaLnBrk="1" hangingPunct="1">
              <a:spcBef>
                <a:spcPct val="0"/>
              </a:spcBef>
              <a:spcAft>
                <a:spcPts val="2300"/>
              </a:spcAft>
              <a:buClr>
                <a:prstClr val="black"/>
              </a:buClr>
              <a:buNone/>
            </a:pPr>
            <a:r>
              <a:rPr lang="en-US" altLang="en-US" sz="2400" b="1" dirty="0">
                <a:solidFill>
                  <a:srgbClr val="007802"/>
                </a:solidFill>
              </a:rPr>
              <a:t>Steps [1] to [5] </a:t>
            </a:r>
            <a:r>
              <a:rPr lang="en-US" altLang="en-US" sz="2400" b="1" dirty="0"/>
              <a:t>comprise the </a:t>
            </a:r>
            <a:r>
              <a:rPr lang="en-US" altLang="en-US" sz="2400" b="1" dirty="0">
                <a:solidFill>
                  <a:srgbClr val="3366FF"/>
                </a:solidFill>
              </a:rPr>
              <a:t>energy investment</a:t>
            </a:r>
            <a:r>
              <a:rPr lang="en-US" altLang="en-US" sz="2400" b="1" dirty="0">
                <a:solidFill>
                  <a:srgbClr val="3333FF"/>
                </a:solidFill>
              </a:rPr>
              <a:t> </a:t>
            </a:r>
            <a:r>
              <a:rPr lang="en-US" altLang="en-US" sz="2400" b="1" dirty="0">
                <a:solidFill>
                  <a:srgbClr val="3366FF"/>
                </a:solidFill>
              </a:rPr>
              <a:t>phase</a:t>
            </a:r>
            <a:r>
              <a:rPr lang="en-US" altLang="en-US" sz="2400" b="1" dirty="0"/>
              <a:t>, where 2 ATP molecules are hydrolyzed.</a:t>
            </a:r>
          </a:p>
          <a:p>
            <a:pPr marL="0" indent="0" defTabSz="457200" eaLnBrk="1" hangingPunct="1">
              <a:spcBef>
                <a:spcPct val="0"/>
              </a:spcBef>
              <a:spcAft>
                <a:spcPts val="2300"/>
              </a:spcAft>
              <a:buClr>
                <a:prstClr val="black"/>
              </a:buClr>
              <a:buNone/>
            </a:pPr>
            <a:r>
              <a:rPr lang="en-US" altLang="en-US" sz="2400" b="1" dirty="0"/>
              <a:t>The 6-carbon glucose molecule is converted into two 3-carbon segments.</a:t>
            </a:r>
          </a:p>
          <a:p>
            <a:pPr marL="0" indent="0" defTabSz="457200" eaLnBrk="1" hangingPunct="1">
              <a:spcBef>
                <a:spcPct val="0"/>
              </a:spcBef>
              <a:spcAft>
                <a:spcPts val="2300"/>
              </a:spcAft>
              <a:buClr>
                <a:prstClr val="black"/>
              </a:buClr>
              <a:buNone/>
            </a:pPr>
            <a:r>
              <a:rPr lang="en-US" altLang="en-US" sz="2400" b="1" dirty="0">
                <a:solidFill>
                  <a:srgbClr val="007802"/>
                </a:solidFill>
              </a:rPr>
              <a:t>Steps [6] to [10] </a:t>
            </a:r>
            <a:r>
              <a:rPr lang="en-US" altLang="en-US" sz="2400" b="1" dirty="0"/>
              <a:t>comprise the </a:t>
            </a:r>
            <a:r>
              <a:rPr lang="en-US" altLang="en-US" sz="2400" b="1" dirty="0">
                <a:solidFill>
                  <a:srgbClr val="3366FF"/>
                </a:solidFill>
              </a:rPr>
              <a:t>energy-generating phase</a:t>
            </a:r>
            <a:r>
              <a:rPr lang="en-US" altLang="en-US" sz="2400" b="1" dirty="0"/>
              <a:t>, producing 1 NADH and 2 ATPs for each pyruvate formed.</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2460457" y="405328"/>
            <a:ext cx="4223086" cy="484745"/>
          </a:xfrm>
        </p:spPr>
        <p:txBody>
          <a:bodyPr/>
          <a:lstStyle/>
          <a:p>
            <a:pPr eaLnBrk="1" hangingPunct="1"/>
            <a:r>
              <a:rPr lang="en-US" altLang="en-US" sz="3200" b="1" dirty="0">
                <a:ea typeface="MS PGothic" charset="-128"/>
                <a:cs typeface="ＭＳ Ｐゴシック" charset="-128"/>
              </a:rPr>
              <a:t>24.3	Glycolysis (2)</a:t>
            </a:r>
            <a:endParaRPr lang="en-US" altLang="en-US" dirty="0">
              <a:latin typeface="Calibri" charset="0"/>
              <a:ea typeface="MS PGothic" charset="-128"/>
              <a:cs typeface="ＭＳ Ｐゴシック" charset="-128"/>
            </a:endParaRPr>
          </a:p>
        </p:txBody>
      </p:sp>
      <p:pic>
        <p:nvPicPr>
          <p:cNvPr id="29699" name="Picture 6" descr="In the energy-investment phase of glycolysis, ATP supplies energy needed for steps [1] and [3].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013" y="1371600"/>
            <a:ext cx="8688387"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2460457" y="405328"/>
            <a:ext cx="4223086" cy="484745"/>
          </a:xfrm>
        </p:spPr>
        <p:txBody>
          <a:bodyPr/>
          <a:lstStyle/>
          <a:p>
            <a:pPr eaLnBrk="1" hangingPunct="1"/>
            <a:r>
              <a:rPr lang="en-US" altLang="en-US" sz="3200" b="1" dirty="0">
                <a:solidFill>
                  <a:schemeClr val="tx1"/>
                </a:solidFill>
                <a:ea typeface="MS PGothic" charset="-128"/>
                <a:cs typeface="ＭＳ Ｐゴシック" charset="-128"/>
              </a:rPr>
              <a:t>24.3</a:t>
            </a:r>
            <a:r>
              <a:rPr lang="en-US" altLang="en-US" sz="3200" b="1" dirty="0">
                <a:solidFill>
                  <a:srgbClr val="FF0000"/>
                </a:solidFill>
                <a:ea typeface="MS PGothic" charset="-128"/>
                <a:cs typeface="ＭＳ Ｐゴシック" charset="-128"/>
              </a:rPr>
              <a:t>	</a:t>
            </a:r>
            <a:r>
              <a:rPr lang="en-US" altLang="en-US" sz="3200" b="1" dirty="0">
                <a:ea typeface="MS PGothic" charset="-128"/>
                <a:cs typeface="ＭＳ Ｐゴシック" charset="-128"/>
              </a:rPr>
              <a:t>Glycolysis (3)</a:t>
            </a:r>
            <a:endParaRPr lang="en-US" altLang="en-US" dirty="0">
              <a:latin typeface="Calibri" charset="0"/>
              <a:ea typeface="MS PGothic" charset="-128"/>
              <a:cs typeface="ＭＳ Ｐゴシック" charset="-128"/>
            </a:endParaRPr>
          </a:p>
        </p:txBody>
      </p:sp>
      <p:pic>
        <p:nvPicPr>
          <p:cNvPr id="31747" name="Picture 6" descr="In the energy-generating phase, each three-carbon product from step [5] forms one NADH and two ATP molecules. Since two glyceraldehyde 3-phosphate molecules are formed from each glucose molecule, a total of two NADH and four ATP molecules are formed in the energy-generating phase."/>
          <p:cNvPicPr>
            <a:picLocks noChangeAspect="1" noChangeArrowheads="1"/>
          </p:cNvPicPr>
          <p:nvPr/>
        </p:nvPicPr>
        <p:blipFill>
          <a:blip r:embed="rId3">
            <a:extLst>
              <a:ext uri="{28A0092B-C50C-407E-A947-70E740481C1C}">
                <a14:useLocalDpi xmlns:a14="http://schemas.microsoft.com/office/drawing/2010/main" val="0"/>
              </a:ext>
            </a:extLst>
          </a:blip>
          <a:srcRect t="3378"/>
          <a:stretch>
            <a:fillRect/>
          </a:stretch>
        </p:blipFill>
        <p:spPr bwMode="auto">
          <a:xfrm>
            <a:off x="152400" y="1447800"/>
            <a:ext cx="8839200" cy="435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8"/>
  <p:tag name="MMPROD_UIDATA" val="&lt;database version=&quot;6.0&quot;&gt;&lt;object type=&quot;1&quot; unique_id=&quot;10001&quot;&gt;&lt;object type=&quot;8&quot; unique_id=&quot;14626&quot;&gt;&lt;/object&gt;&lt;object type=&quot;2&quot; unique_id=&quot;14627&quot;&gt;&lt;object type=&quot;3&quot; unique_id=&quot;14628&quot;&gt;&lt;property id=&quot;20148&quot; value=&quot;5&quot;/&gt;&lt;property id=&quot;20300&quot; value=&quot;Slide 1&quot;/&gt;&lt;property id=&quot;20307&quot; value=&quot;345&quot;/&gt;&lt;/object&gt;&lt;object type=&quot;3&quot; unique_id=&quot;14629&quot;&gt;&lt;property id=&quot;20148&quot; value=&quot;5&quot;/&gt;&lt;property id=&quot;20300&quot; value=&quot;Slide 2 - &amp;quot;Carbohydrate Lipid and Protein&amp;#x0D;&amp;#x0A;Metabolism&amp;quot;&quot;/&gt;&lt;property id=&quot;20307&quot; value=&quot;257&quot;/&gt;&lt;/object&gt;&lt;object type=&quot;3&quot; unique_id=&quot;14630&quot;&gt;&lt;property id=&quot;20148&quot; value=&quot;5&quot;/&gt;&lt;property id=&quot;20300&quot; value=&quot;Slide 3 - &amp;quot;Carbohydrate, Lipid and Protein&amp;#x0D;&amp;#x0A;Metabolism&amp;quot;&quot;/&gt;&lt;property id=&quot;20307&quot; value=&quot;306&quot;/&gt;&lt;/object&gt;&lt;object type=&quot;3&quot; unique_id=&quot;14631&quot;&gt;&lt;property id=&quot;20148&quot; value=&quot;5&quot;/&gt;&lt;property id=&quot;20300&quot; value=&quot;Slide 4 - &amp;quot;Carbohydrate, Lipid and Protein&amp;#x0D;&amp;#x0A;Metabolism&amp;quot;&quot;/&gt;&lt;property id=&quot;20307&quot; value=&quot;307&quot;/&gt;&lt;/object&gt;&lt;object type=&quot;3&quot; unique_id=&quot;14632&quot;&gt;&lt;property id=&quot;20148&quot; value=&quot;5&quot;/&gt;&lt;property id=&quot;20300&quot; value=&quot;Slide 5 - &amp;quot;Understanding Biochemical Reactions&amp;quot;&quot;/&gt;&lt;property id=&quot;20307&quot; value=&quot;258&quot;/&gt;&lt;/object&gt;&lt;object type=&quot;3&quot; unique_id=&quot;14633&quot;&gt;&lt;property id=&quot;20148&quot; value=&quot;5&quot;/&gt;&lt;property id=&quot;20300&quot; value=&quot;Slide 6 - &amp;quot;Understanding Biochemical Reactions&amp;quot;&quot;/&gt;&lt;property id=&quot;20307&quot; value=&quot;259&quot;/&gt;&lt;/object&gt;&lt;object type=&quot;3&quot; unique_id=&quot;14634&quot;&gt;&lt;property id=&quot;20148&quot; value=&quot;5&quot;/&gt;&lt;property id=&quot;20300&quot; value=&quot;Slide 7 - &amp;quot;Glycolysis&amp;quot;&quot;/&gt;&lt;property id=&quot;20307&quot; value=&quot;260&quot;/&gt;&lt;/object&gt;&lt;object type=&quot;3&quot; unique_id=&quot;14635&quot;&gt;&lt;property id=&quot;20148&quot; value=&quot;5&quot;/&gt;&lt;property id=&quot;20300&quot; value=&quot;Slide 8 - &amp;quot;Glycolysis&amp;quot;&quot;/&gt;&lt;property id=&quot;20307&quot; value=&quot;308&quot;/&gt;&lt;/object&gt;&lt;object type=&quot;3&quot; unique_id=&quot;14636&quot;&gt;&lt;property id=&quot;20148&quot; value=&quot;5&quot;/&gt;&lt;property id=&quot;20300&quot; value=&quot;Slide 9 - &amp;quot;Glycolysis&amp;quot;&quot;/&gt;&lt;property id=&quot;20307&quot; value=&quot;309&quot;/&gt;&lt;/object&gt;&lt;object type=&quot;3&quot; unique_id=&quot;14637&quot;&gt;&lt;property id=&quot;20148&quot; value=&quot;5&quot;/&gt;&lt;property id=&quot;20300&quot; value=&quot;Slide 10 - &amp;quot;Glycolysis&amp;#x0D;&amp;#x0A;The Steps in Glycolysis&amp;quot;&quot;/&gt;&lt;property id=&quot;20307&quot; value=&quot;262&quot;/&gt;&lt;/object&gt;&lt;object type=&quot;3&quot; unique_id=&quot;14638&quot;&gt;&lt;property id=&quot;20148&quot; value=&quot;5&quot;/&gt;&lt;property id=&quot;20300&quot; value=&quot;Slide 11 - &amp;quot;Glycolysis&amp;#x0D;&amp;#x0A;The Steps in Glycolysis&amp;quot;&quot;/&gt;&lt;property id=&quot;20307&quot; value=&quot;310&quot;/&gt;&lt;/object&gt;&lt;object type=&quot;3&quot; unique_id=&quot;14639&quot;&gt;&lt;property id=&quot;20148&quot; value=&quot;5&quot;/&gt;&lt;property id=&quot;20300&quot; value=&quot;Slide 12 - &amp;quot;Glycolysis&amp;#x0D;&amp;#x0A;The Steps in Glycolysis&amp;quot;&quot;/&gt;&lt;property id=&quot;20307&quot; value=&quot;311&quot;/&gt;&lt;/object&gt;&lt;object type=&quot;3&quot; unique_id=&quot;14640&quot;&gt;&lt;property id=&quot;20148&quot; value=&quot;5&quot;/&gt;&lt;property id=&quot;20300&quot; value=&quot;Slide 13 - &amp;quot;Glycolysis&amp;#x0D;&amp;#x0A;The Steps of Glycolysis&amp;quot;&quot;/&gt;&lt;property id=&quot;20307&quot; value=&quot;263&quot;/&gt;&lt;/object&gt;&lt;object type=&quot;3&quot; unique_id=&quot;14641&quot;&gt;&lt;property id=&quot;20148&quot; value=&quot;5&quot;/&gt;&lt;property id=&quot;20300&quot; value=&quot;Slide 14 - &amp;quot;Glycolysis&amp;#x0D;&amp;#x0A;The Steps in Glycolysis&amp;quot;&quot;/&gt;&lt;property id=&quot;20307&quot; value=&quot;312&quot;/&gt;&lt;/object&gt;&lt;object type=&quot;3&quot; unique_id=&quot;14642&quot;&gt;&lt;property id=&quot;20148&quot; value=&quot;5&quot;/&gt;&lt;property id=&quot;20300&quot; value=&quot;Slide 15 - &amp;quot;Glycolysis&amp;#x0D;&amp;#x0A;The Steps in Glycolysis&amp;quot;&quot;/&gt;&lt;property id=&quot;20307&quot; value=&quot;313&quot;/&gt;&lt;/object&gt;&lt;object type=&quot;3&quot; unique_id=&quot;14643&quot;&gt;&lt;property id=&quot;20148&quot; value=&quot;5&quot;/&gt;&lt;property id=&quot;20300&quot; value=&quot;Slide 16 - &amp;quot;Glycolysis&amp;#x0D;&amp;#x0A;The Steps in Glycolysis&amp;quot;&quot;/&gt;&lt;property id=&quot;20307&quot; value=&quot;264&quot;/&gt;&lt;/object&gt;&lt;object type=&quot;3&quot; unique_id=&quot;14644&quot;&gt;&lt;property id=&quot;20148&quot; value=&quot;5&quot;/&gt;&lt;property id=&quot;20300&quot; value=&quot;Slide 17 - &amp;quot;Glycolysis&amp;#x0D;&amp;#x0A;The Steps in Glycolysis&amp;quot;&quot;/&gt;&lt;property id=&quot;20307&quot; value=&quot;314&quot;/&gt;&lt;/object&gt;&lt;object type=&quot;3&quot; unique_id=&quot;14645&quot;&gt;&lt;property id=&quot;20148&quot; value=&quot;5&quot;/&gt;&lt;property id=&quot;20300&quot; value=&quot;Slide 18 - &amp;quot;Glycolysis&amp;#x0D;&amp;#x0A;The Steps in Glycolysis&amp;quot;&quot;/&gt;&lt;property id=&quot;20307&quot; value=&quot;315&quot;/&gt;&lt;/object&gt;&lt;object type=&quot;3&quot; unique_id=&quot;14646&quot;&gt;&lt;property id=&quot;20148&quot; value=&quot;5&quot;/&gt;&lt;property id=&quot;20300&quot; value=&quot;Slide 19 - &amp;quot;Glycolysis&amp;#x0D;&amp;#x0A;The Steps in Glycolysis&amp;quot;&quot;/&gt;&lt;property id=&quot;20307&quot; value=&quot;316&quot;/&gt;&lt;/object&gt;&lt;object type=&quot;3&quot; unique_id=&quot;14647&quot;&gt;&lt;property id=&quot;20148&quot; value=&quot;5&quot;/&gt;&lt;property id=&quot;20300&quot; value=&quot;Slide 20 - &amp;quot;Glycolysis&amp;#x0D;&amp;#x0A;The Steps in Glycolysis&amp;quot;&quot;/&gt;&lt;property id=&quot;20307&quot; value=&quot;317&quot;/&gt;&lt;/object&gt;&lt;object type=&quot;3&quot; unique_id=&quot;14648&quot;&gt;&lt;property id=&quot;20148&quot; value=&quot;5&quot;/&gt;&lt;property id=&quot;20300&quot; value=&quot;Slide 21 - &amp;quot;Glycolysis&amp;#x0D;&amp;#x0A;The Steps in Glycolysis&amp;quot;&quot;/&gt;&lt;property id=&quot;20307&quot; value=&quot;318&quot;/&gt;&lt;/object&gt;&lt;object type=&quot;3&quot; unique_id=&quot;14649&quot;&gt;&lt;property id=&quot;20148&quot; value=&quot;5&quot;/&gt;&lt;property id=&quot;20300&quot; value=&quot;Slide 22 - &amp;quot;Glycolysis&amp;#x0D;&amp;#x0A;The Net Result of Glycolysis&amp;quot;&quot;/&gt;&lt;property id=&quot;20307&quot; value=&quot;265&quot;/&gt;&lt;/object&gt;&lt;object type=&quot;3&quot; unique_id=&quot;14650&quot;&gt;&lt;property id=&quot;20148&quot; value=&quot;5&quot;/&gt;&lt;property id=&quot;20300&quot; value=&quot;Slide 23 - &amp;quot;Glycolysis&amp;#x0D;&amp;#x0A;The Net Result of Glycolysis&amp;quot;&quot;/&gt;&lt;property id=&quot;20307&quot; value=&quot;266&quot;/&gt;&lt;/object&gt;&lt;object type=&quot;3&quot; unique_id=&quot;14651&quot;&gt;&lt;property id=&quot;20148&quot; value=&quot;5&quot;/&gt;&lt;property id=&quot;20300&quot; value=&quot;Slide 24 - &amp;quot;Glycolysis&amp;#x0D;&amp;#x0A;Glycolysis and Other Hexoses&amp;quot;&quot;/&gt;&lt;property id=&quot;20307&quot; value=&quot;267&quot;/&gt;&lt;/object&gt;&lt;object type=&quot;3&quot; unique_id=&quot;14652&quot;&gt;&lt;property id=&quot;20148&quot; value=&quot;5&quot;/&gt;&lt;property id=&quot;20300&quot; value=&quot;Slide 25 - &amp;quot;Glycolysis&amp;#x0D;&amp;#x0A;Glycolysis and Other Hexoses&amp;quot;&quot;/&gt;&lt;property id=&quot;20307&quot; value=&quot;319&quot;/&gt;&lt;/object&gt;&lt;object type=&quot;3&quot; unique_id=&quot;14653&quot;&gt;&lt;property id=&quot;20148&quot; value=&quot;5&quot;/&gt;&lt;property id=&quot;20300&quot; value=&quot;Slide 26 - &amp;quot;Glycolysis&amp;#x0D;&amp;#x0A;Glycolysis and Other Hexoses&amp;quot;&quot;/&gt;&lt;property id=&quot;20307&quot; value=&quot;320&quot;/&gt;&lt;/object&gt;&lt;object type=&quot;3&quot; unique_id=&quot;14654&quot;&gt;&lt;property id=&quot;20148&quot; value=&quot;5&quot;/&gt;&lt;property id=&quot;20300&quot; value=&quot;Slide 27 - &amp;quot;The Fate of Pyruvate&amp;quot;&quot;/&gt;&lt;property id=&quot;20307&quot; value=&quot;268&quot;/&gt;&lt;/object&gt;&lt;object type=&quot;3&quot; unique_id=&quot;14655&quot;&gt;&lt;property id=&quot;20148&quot; value=&quot;5&quot;/&gt;&lt;property id=&quot;20300&quot; value=&quot;Slide 28 - &amp;quot;The Fate of Pyruvate&amp;#x0D;&amp;#x0A;Conversion to Acetyl CoA&amp;quot;&quot;/&gt;&lt;property id=&quot;20307&quot; value=&quot;269&quot;/&gt;&lt;/object&gt;&lt;object type=&quot;3&quot; unique_id=&quot;14656&quot;&gt;&lt;property id=&quot;20148&quot; value=&quot;5&quot;/&gt;&lt;property id=&quot;20300&quot; value=&quot;Slide 29 - &amp;quot;The Fate of Pyruvate&amp;#x0D;&amp;#x0A;Conversion to Lactate&amp;quot;&quot;/&gt;&lt;property id=&quot;20307&quot; value=&quot;270&quot;/&gt;&lt;/object&gt;&lt;object type=&quot;3&quot; unique_id=&quot;14657&quot;&gt;&lt;property id=&quot;20148&quot; value=&quot;5&quot;/&gt;&lt;property id=&quot;20300&quot; value=&quot;Slide 30 - &amp;quot;The Fate of Pyruvate&amp;#x0D;&amp;#x0A;Conversion to Lactate&amp;quot;&quot;/&gt;&lt;property id=&quot;20307&quot; value=&quot;321&quot;/&gt;&lt;/object&gt;&lt;object type=&quot;3&quot; unique_id=&quot;14658&quot;&gt;&lt;property id=&quot;20148&quot; value=&quot;5&quot;/&gt;&lt;property id=&quot;20300&quot; value=&quot;Slide 31 - &amp;quot;The Fate of Pyruvate&amp;#x0D;&amp;#x0A;Conversion to Lactate&amp;quot;&quot;/&gt;&lt;property id=&quot;20307&quot; value=&quot;322&quot;/&gt;&lt;/object&gt;&lt;object type=&quot;3&quot; unique_id=&quot;14659&quot;&gt;&lt;property id=&quot;20148&quot; value=&quot;5&quot;/&gt;&lt;property id=&quot;20300&quot; value=&quot;Slide 32 - &amp;quot;The Fate of Pyruvate&amp;#x0D;&amp;#x0A;Conversion to Ethanol&amp;quot;&quot;/&gt;&lt;property id=&quot;20307&quot; value=&quot;271&quot;/&gt;&lt;/object&gt;&lt;object type=&quot;3&quot; unique_id=&quot;14660&quot;&gt;&lt;property id=&quot;20148&quot; value=&quot;5&quot;/&gt;&lt;property id=&quot;20300&quot; value=&quot;Slide 33 - &amp;quot;The ATP Yield from Glucose&amp;quot;&quot;/&gt;&lt;property id=&quot;20307&quot; value=&quot;272&quot;/&gt;&lt;/object&gt;&lt;object type=&quot;3&quot; unique_id=&quot;14661&quot;&gt;&lt;property id=&quot;20148&quot; value=&quot;5&quot;/&gt;&lt;property id=&quot;20300&quot; value=&quot;Slide 34 - &amp;quot;The ATP Yield from Glucose&amp;quot;&quot;/&gt;&lt;property id=&quot;20307&quot; value=&quot;273&quot;/&gt;&lt;/object&gt;&lt;object type=&quot;3&quot; unique_id=&quot;14662&quot;&gt;&lt;property id=&quot;20148&quot; value=&quot;5&quot;/&gt;&lt;property id=&quot;20300&quot; value=&quot;Slide 35 - &amp;quot;The ATP Yield from Glucose&amp;quot;&quot;/&gt;&lt;property id=&quot;20307&quot; value=&quot;323&quot;/&gt;&lt;/object&gt;&lt;object type=&quot;3&quot; unique_id=&quot;14663&quot;&gt;&lt;property id=&quot;20148&quot; value=&quot;5&quot;/&gt;&lt;property id=&quot;20300&quot; value=&quot;Slide 36 - &amp;quot;The ATP Yield from Glucose&amp;quot;&quot;/&gt;&lt;property id=&quot;20307&quot; value=&quot;324&quot;/&gt;&lt;/object&gt;&lt;object type=&quot;3&quot; unique_id=&quot;14664&quot;&gt;&lt;property id=&quot;20148&quot; value=&quot;5&quot;/&gt;&lt;property id=&quot;20300&quot; value=&quot;Slide 37 - &amp;quot;The ATP Yield from Glucose&amp;quot;&quot;/&gt;&lt;property id=&quot;20307&quot; value=&quot;274&quot;/&gt;&lt;/object&gt;&lt;object type=&quot;3&quot; unique_id=&quot;14665&quot;&gt;&lt;property id=&quot;20148&quot; value=&quot;5&quot;/&gt;&lt;property id=&quot;20300&quot; value=&quot;Slide 38 - &amp;quot;Gluconeogenesis&amp;quot;&quot;/&gt;&lt;property id=&quot;20307&quot; value=&quot;275&quot;/&gt;&lt;/object&gt;&lt;object type=&quot;3&quot; unique_id=&quot;14666&quot;&gt;&lt;property id=&quot;20148&quot; value=&quot;5&quot;/&gt;&lt;property id=&quot;20300&quot; value=&quot;Slide 39 - &amp;quot;Gluconeogenesis&amp;#x0D;&amp;#x0A;The Cori Cycle&amp;quot;&quot;/&gt;&lt;property id=&quot;20307&quot; value=&quot;276&quot;/&gt;&lt;/object&gt;&lt;object type=&quot;3&quot; unique_id=&quot;14667&quot;&gt;&lt;property id=&quot;20148&quot; value=&quot;5&quot;/&gt;&lt;property id=&quot;20300&quot; value=&quot;Slide 40 - &amp;quot;The Catabolism of Triacylglycerols&amp;quot;&quot;/&gt;&lt;property id=&quot;20307&quot; value=&quot;277&quot;/&gt;&lt;/object&gt;&lt;object type=&quot;3&quot; unique_id=&quot;14668&quot;&gt;&lt;property id=&quot;20148&quot; value=&quot;5&quot;/&gt;&lt;property id=&quot;20300&quot; value=&quot;Slide 41 - &amp;quot;The Catabolism of Triacylglycerols&amp;#x0D;&amp;#x0A;Glycerol Catabolism&amp;quot;&quot;/&gt;&lt;property id=&quot;20307&quot; value=&quot;278&quot;/&gt;&lt;/object&gt;&lt;object type=&quot;3&quot; unique_id=&quot;14669&quot;&gt;&lt;property id=&quot;20148&quot; value=&quot;5&quot;/&gt;&lt;property id=&quot;20300&quot; value=&quot;Slide 42 - &amp;quot;The Catabolism of Triacylglycerols&amp;#x0D;&amp;#x0A;Glycerol Catabolism&amp;quot;&quot;/&gt;&lt;property id=&quot;20307&quot; value=&quot;325&quot;/&gt;&lt;/object&gt;&lt;object type=&quot;3&quot; unique_id=&quot;14670&quot;&gt;&lt;property id=&quot;20148&quot; value=&quot;5&quot;/&gt;&lt;property id=&quot;20300&quot; value=&quot;Slide 43 - &amp;quot;The Catabolism of Triacylglycerols&amp;#x0D;&amp;#x0A;Fatty Acid Catabolism by b-Oxidation&amp;quot;&quot;/&gt;&lt;property id=&quot;20307&quot; value=&quot;326&quot;/&gt;&lt;/object&gt;&lt;object type=&quot;3&quot; unique_id=&quot;14671&quot;&gt;&lt;property id=&quot;20148&quot; value=&quot;5&quot;/&gt;&lt;property id=&quot;20300&quot; value=&quot;Slide 44 - &amp;quot;The Catabolism of Triacylglycerols&amp;#x0D;&amp;#x0A;Fatty Acid Catabolism by b-Oxidation&amp;quot;&quot;/&gt;&lt;property id=&quot;20307&quot; value=&quot;327&quot;/&gt;&lt;/object&gt;&lt;object type=&quot;3&quot; unique_id=&quot;14672&quot;&gt;&lt;property id=&quot;20148&quot; value=&quot;5&quot;/&gt;&lt;property id=&quot;20300&quot; value=&quot;Slide 45 - &amp;quot;The Catabolism of Triacylglycerols&amp;#x0D;&amp;#x0A;Fatty Acid Catabolism by b-Oxidation&amp;quot;&quot;/&gt;&lt;property id=&quot;20307&quot; value=&quot;328&quot;/&gt;&lt;/object&gt;&lt;object type=&quot;3&quot; unique_id=&quot;14673&quot;&gt;&lt;property id=&quot;20148&quot; value=&quot;5&quot;/&gt;&lt;property id=&quot;20300&quot; value=&quot;Slide 46 - &amp;quot;The Catabolism of Triacylglycerols&amp;#x0D;&amp;#x0A;Fatty Acid Catabolism by b-Oxidation&amp;quot;&quot;/&gt;&lt;property id=&quot;20307&quot; value=&quot;329&quot;/&gt;&lt;/object&gt;&lt;object type=&quot;3&quot; unique_id=&quot;14674&quot;&gt;&lt;property id=&quot;20148&quot; value=&quot;5&quot;/&gt;&lt;property id=&quot;20300&quot; value=&quot;Slide 47 - &amp;quot;The Catabolism of Triacylglycerols&amp;#x0D;&amp;#x0A;Fatty Acid Catabolism by b-Oxidation&amp;quot;&quot;/&gt;&lt;property id=&quot;20307&quot; value=&quot;330&quot;/&gt;&lt;/object&gt;&lt;object type=&quot;3&quot; unique_id=&quot;14675&quot;&gt;&lt;property id=&quot;20148&quot; value=&quot;5&quot;/&gt;&lt;property id=&quot;20300&quot; value=&quot;Slide 48 - &amp;quot;The Catabolism of Triacylglycerols&amp;#x0D;&amp;#x0A;Fatty Acid Catabolism by b-Oxidation&amp;quot;&quot;/&gt;&lt;property id=&quot;20307&quot; value=&quot;331&quot;/&gt;&lt;/object&gt;&lt;object type=&quot;3&quot; unique_id=&quot;14676&quot;&gt;&lt;property id=&quot;20148&quot; value=&quot;5&quot;/&gt;&lt;property id=&quot;20300&quot; value=&quot;Slide 49 - &amp;quot;The Catabolism of Triacylglycerols&amp;#x0D;&amp;#x0A;Fatty Acid Catabolism by b-Oxidation&amp;quot;&quot;/&gt;&lt;property id=&quot;20307&quot; value=&quot;279&quot;/&gt;&lt;/object&gt;&lt;object type=&quot;3&quot; unique_id=&quot;14677&quot;&gt;&lt;property id=&quot;20148&quot; value=&quot;5&quot;/&gt;&lt;property id=&quot;20300&quot; value=&quot;Slide 50 - &amp;quot;The Catabolism of Triacylglycerols&amp;#x0D;&amp;#x0A;Fatty Acid Catabolism by b-Oxidation&amp;quot;&quot;/&gt;&lt;property id=&quot;20307&quot; value=&quot;332&quot;/&gt;&lt;/object&gt;&lt;object type=&quot;3&quot; unique_id=&quot;14678&quot;&gt;&lt;property id=&quot;20148&quot; value=&quot;5&quot;/&gt;&lt;property id=&quot;20300&quot; value=&quot;Slide 51 - &amp;quot;The Catabolism of Triacylglycerols&amp;#x0D;&amp;#x0A;Fatty Acid Catabolism by b-Oxidation&amp;quot;&quot;/&gt;&lt;property id=&quot;20307&quot; value=&quot;333&quot;/&gt;&lt;/object&gt;&lt;object type=&quot;3&quot; unique_id=&quot;14679&quot;&gt;&lt;property id=&quot;20148&quot; value=&quot;5&quot;/&gt;&lt;property id=&quot;20300&quot; value=&quot;Slide 52 - &amp;quot;The Catabolism of Triacylglycerols&amp;quot;&quot;/&gt;&lt;property id=&quot;20307&quot; value=&quot;334&quot;/&gt;&lt;/object&gt;&lt;object type=&quot;3&quot; unique_id=&quot;14680&quot;&gt;&lt;property id=&quot;20148&quot; value=&quot;5&quot;/&gt;&lt;property id=&quot;20300&quot; value=&quot;Slide 53 - &amp;quot;The Catabolism of Triacylglycerols&amp;quot;&quot;/&gt;&lt;property id=&quot;20307&quot; value=&quot;335&quot;/&gt;&lt;/object&gt;&lt;object type=&quot;3&quot; unique_id=&quot;14681&quot;&gt;&lt;property id=&quot;20148&quot; value=&quot;5&quot;/&gt;&lt;property id=&quot;20300&quot; value=&quot;Slide 54 - &amp;quot;The Catabolism of Triacylglycerols&amp;quot;&quot;/&gt;&lt;property id=&quot;20307&quot; value=&quot;336&quot;/&gt;&lt;/object&gt;&lt;object type=&quot;3&quot; unique_id=&quot;14682&quot;&gt;&lt;property id=&quot;20148&quot; value=&quot;5&quot;/&gt;&lt;property id=&quot;20300&quot; value=&quot;Slide 55 - &amp;quot;Ketone Bodies&amp;quot;&quot;/&gt;&lt;property id=&quot;20307&quot; value=&quot;280&quot;/&gt;&lt;/object&gt;&lt;object type=&quot;3&quot; unique_id=&quot;14683&quot;&gt;&lt;property id=&quot;20148&quot; value=&quot;5&quot;/&gt;&lt;property id=&quot;20300&quot; value=&quot;Slide 56 - &amp;quot;Ketone Bodies&amp;quot;&quot;/&gt;&lt;property id=&quot;20307&quot; value=&quot;337&quot;/&gt;&lt;/object&gt;&lt;object type=&quot;3&quot; unique_id=&quot;14684&quot;&gt;&lt;property id=&quot;20148&quot; value=&quot;5&quot;/&gt;&lt;property id=&quot;20300&quot; value=&quot;Slide 57 - &amp;quot;Ketone Bodies&amp;quot;&quot;/&gt;&lt;property id=&quot;20307&quot; value=&quot;338&quot;/&gt;&lt;/object&gt;&lt;object type=&quot;3&quot; unique_id=&quot;14685&quot;&gt;&lt;property id=&quot;20148&quot; value=&quot;5&quot;/&gt;&lt;property id=&quot;20300&quot; value=&quot;Slide 58 - &amp;quot;Amino Acid Metabolism&amp;quot;&quot;/&gt;&lt;property id=&quot;20307&quot; value=&quot;281&quot;/&gt;&lt;/object&gt;&lt;object type=&quot;3&quot; unique_id=&quot;14686&quot;&gt;&lt;property id=&quot;20148&quot; value=&quot;5&quot;/&gt;&lt;property id=&quot;20300&quot; value=&quot;Slide 59 - &amp;quot;Amino Acid Metabolism&amp;#x0D;&amp;#x0A;The Fate of the Amino Group&amp;quot;&quot;/&gt;&lt;property id=&quot;20307&quot; value=&quot;282&quot;/&gt;&lt;/object&gt;&lt;object type=&quot;3&quot; unique_id=&quot;14687&quot;&gt;&lt;property id=&quot;20148&quot; value=&quot;5&quot;/&gt;&lt;property id=&quot;20300&quot; value=&quot;Slide 60 - &amp;quot;Amino Acid Metabolism&amp;#x0D;&amp;#x0A;The Fate of the Amino Group&amp;quot;&quot;/&gt;&lt;property id=&quot;20307&quot; value=&quot;339&quot;/&gt;&lt;/object&gt;&lt;object type=&quot;3&quot; unique_id=&quot;14688&quot;&gt;&lt;property id=&quot;20148&quot; value=&quot;5&quot;/&gt;&lt;property id=&quot;20300&quot; value=&quot;Slide 61 - &amp;quot;Amino Acid Metabolism&amp;#x0D;&amp;#x0A;The Fate of the Amino Group&amp;quot;&quot;/&gt;&lt;property id=&quot;20307&quot; value=&quot;340&quot;/&gt;&lt;/object&gt;&lt;object type=&quot;3&quot; unique_id=&quot;14689&quot;&gt;&lt;property id=&quot;20148&quot; value=&quot;5&quot;/&gt;&lt;property id=&quot;20300&quot; value=&quot;Slide 62 - &amp;quot;Amino Acid Metabolism&amp;#x0D;&amp;#x0A;The Fate of the Amino Group&amp;quot;&quot;/&gt;&lt;property id=&quot;20307&quot; value=&quot;341&quot;/&gt;&lt;/object&gt;&lt;object type=&quot;3&quot; unique_id=&quot;14690&quot;&gt;&lt;property id=&quot;20148&quot; value=&quot;5&quot;/&gt;&lt;property id=&quot;20300&quot; value=&quot;Slide 63 - &amp;quot;Amino Acid Metabolism&amp;#x0D;&amp;#x0A;The Fate of the Carbon Skeleton&amp;quot;&quot;/&gt;&lt;property id=&quot;20307&quot; value=&quot;342&quot;/&gt;&lt;/object&gt;&lt;object type=&quot;3&quot; unique_id=&quot;14691&quot;&gt;&lt;property id=&quot;20148&quot; value=&quot;5&quot;/&gt;&lt;property id=&quot;20300&quot; value=&quot;Slide 64 - &amp;quot;Amino Acid Metabolism&amp;#x0D;&amp;#x0A;The Fate of the Carbon Skeleton&amp;quot;&quot;/&gt;&lt;property id=&quot;20307&quot; value=&quot;343&quot;/&gt;&lt;/object&gt;&lt;object type=&quot;3&quot; unique_id=&quot;14692&quot;&gt;&lt;property id=&quot;20148&quot; value=&quot;5&quot;/&gt;&lt;property id=&quot;20300&quot; value=&quot;Slide 65 - &amp;quot;Amino Acid Metabolism&amp;#x0D;&amp;#x0A;The Fate of the Carbon Skeleton&amp;quot;&quot;/&gt;&lt;property id=&quot;20307&quot; value=&quot;344&quot;/&gt;&lt;/object&gt;&lt;/object&gt;&lt;/object&gt;&lt;/database&gt;"/>
</p:tagLst>
</file>

<file path=ppt/theme/theme1.xml><?xml version="1.0" encoding="utf-8"?>
<a:theme xmlns:a="http://schemas.openxmlformats.org/drawingml/2006/main" name="McGraw">
  <a:themeElements>
    <a:clrScheme name="Custom 15">
      <a:dk1>
        <a:sysClr val="windowText" lastClr="000000"/>
      </a:dk1>
      <a:lt1>
        <a:sysClr val="window" lastClr="FFFFFF"/>
      </a:lt1>
      <a:dk2>
        <a:srgbClr val="000000"/>
      </a:dk2>
      <a:lt2>
        <a:srgbClr val="76B6F2"/>
      </a:lt2>
      <a:accent1>
        <a:srgbClr val="FBC01E"/>
      </a:accent1>
      <a:accent2>
        <a:srgbClr val="EFE1A2"/>
      </a:accent2>
      <a:accent3>
        <a:srgbClr val="FA8716"/>
      </a:accent3>
      <a:accent4>
        <a:srgbClr val="BE0204"/>
      </a:accent4>
      <a:accent5>
        <a:srgbClr val="008080"/>
      </a:accent5>
      <a:accent6>
        <a:srgbClr val="7E13E3"/>
      </a:accent6>
      <a:hlink>
        <a:srgbClr val="D2D200"/>
      </a:hlink>
      <a:folHlink>
        <a:srgbClr val="D0B9F8"/>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8575" cap="flat" cmpd="sng" algn="ctr">
          <a:solidFill>
            <a:schemeClr val="tx1"/>
          </a:solidFill>
          <a:prstDash val="solid"/>
          <a:round/>
          <a:headEnd type="none" w="med" len="med"/>
          <a:tailEnd type="triangle" w="lg" len="lg"/>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28575" cap="flat" cmpd="sng" algn="ctr">
          <a:solidFill>
            <a:schemeClr val="tx1"/>
          </a:solidFill>
          <a:prstDash val="solid"/>
          <a:round/>
          <a:headEnd type="none" w="med" len="med"/>
          <a:tailEnd type="triangle" w="lg" len="lg"/>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McGraw">
  <a:themeElements>
    <a:clrScheme name="Custom 15">
      <a:dk1>
        <a:sysClr val="windowText" lastClr="000000"/>
      </a:dk1>
      <a:lt1>
        <a:sysClr val="window" lastClr="FFFFFF"/>
      </a:lt1>
      <a:dk2>
        <a:srgbClr val="000000"/>
      </a:dk2>
      <a:lt2>
        <a:srgbClr val="76B6F2"/>
      </a:lt2>
      <a:accent1>
        <a:srgbClr val="FBC01E"/>
      </a:accent1>
      <a:accent2>
        <a:srgbClr val="EFE1A2"/>
      </a:accent2>
      <a:accent3>
        <a:srgbClr val="FA8716"/>
      </a:accent3>
      <a:accent4>
        <a:srgbClr val="BE0204"/>
      </a:accent4>
      <a:accent5>
        <a:srgbClr val="008080"/>
      </a:accent5>
      <a:accent6>
        <a:srgbClr val="7E13E3"/>
      </a:accent6>
      <a:hlink>
        <a:srgbClr val="D2D200"/>
      </a:hlink>
      <a:folHlink>
        <a:srgbClr val="D0B9F8"/>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8575" cap="flat" cmpd="sng" algn="ctr">
          <a:solidFill>
            <a:schemeClr val="tx1"/>
          </a:solidFill>
          <a:prstDash val="solid"/>
          <a:round/>
          <a:headEnd type="none" w="med" len="med"/>
          <a:tailEnd type="triangle" w="lg" len="lg"/>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28575" cap="flat" cmpd="sng" algn="ctr">
          <a:solidFill>
            <a:schemeClr val="tx1"/>
          </a:solidFill>
          <a:prstDash val="solid"/>
          <a:round/>
          <a:headEnd type="none" w="med" len="med"/>
          <a:tailEnd type="triangle" w="lg" len="lg"/>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McGraw.thmx</Template>
  <TotalTime>1866</TotalTime>
  <Words>2383</Words>
  <Application>Microsoft Office PowerPoint</Application>
  <PresentationFormat>On-screen Show (4:3)</PresentationFormat>
  <Paragraphs>299</Paragraphs>
  <Slides>68</Slides>
  <Notes>68</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2</vt:i4>
      </vt:variant>
      <vt:variant>
        <vt:lpstr>Slide Titles</vt:lpstr>
      </vt:variant>
      <vt:variant>
        <vt:i4>68</vt:i4>
      </vt:variant>
    </vt:vector>
  </HeadingPairs>
  <TitlesOfParts>
    <vt:vector size="77" baseType="lpstr">
      <vt:lpstr>ＭＳ Ｐゴシック</vt:lpstr>
      <vt:lpstr>ＭＳ Ｐゴシック</vt:lpstr>
      <vt:lpstr>Arial</vt:lpstr>
      <vt:lpstr>Calibri</vt:lpstr>
      <vt:lpstr>Cambria Math</vt:lpstr>
      <vt:lpstr>McGraw</vt:lpstr>
      <vt:lpstr>1_McGraw</vt:lpstr>
      <vt:lpstr>Equation</vt:lpstr>
      <vt:lpstr>MathType 6.0 Equation</vt:lpstr>
      <vt:lpstr>Chapter 24</vt:lpstr>
      <vt:lpstr>24.1 Introduction (1)</vt:lpstr>
      <vt:lpstr>24.1 Introduction (2)</vt:lpstr>
      <vt:lpstr>24.1 Introduction (3)</vt:lpstr>
      <vt:lpstr>24.2 Understanding Biochemical Reactions (1)</vt:lpstr>
      <vt:lpstr>24.2 Understanding Biochemical Reactions (2)</vt:lpstr>
      <vt:lpstr>24.3 Glycolysis (1)</vt:lpstr>
      <vt:lpstr>24.3 Glycolysis (2)</vt:lpstr>
      <vt:lpstr>24.3 Glycolysis (3)</vt:lpstr>
      <vt:lpstr>24.3 Glycolysis (4)</vt:lpstr>
      <vt:lpstr>24.3 Glycolysis (5)</vt:lpstr>
      <vt:lpstr>24.3 Glycolysis (6)</vt:lpstr>
      <vt:lpstr>24.3 Glycolysis (7)</vt:lpstr>
      <vt:lpstr>24.3 Glycolysis (8)</vt:lpstr>
      <vt:lpstr>24.3 Glycolysis (9)</vt:lpstr>
      <vt:lpstr>24.3 Glycolysis (10)</vt:lpstr>
      <vt:lpstr>24.3 Glycolysis (11)</vt:lpstr>
      <vt:lpstr>24.3 Glycolysis (12)</vt:lpstr>
      <vt:lpstr>24.3 Glycolysis (13)</vt:lpstr>
      <vt:lpstr>24.3 Glycolysis (14)</vt:lpstr>
      <vt:lpstr>24.3 Glycolysis (15)</vt:lpstr>
      <vt:lpstr>24.3 Glycolysis (16)</vt:lpstr>
      <vt:lpstr>24.3 Glycolysis (17)</vt:lpstr>
      <vt:lpstr>24.3 Glycolysis (18)</vt:lpstr>
      <vt:lpstr>24.3 Glycolysis (19)</vt:lpstr>
      <vt:lpstr>24.3 Glycolysis (20)</vt:lpstr>
      <vt:lpstr>24.4 The Fate of Pyruvate (1)</vt:lpstr>
      <vt:lpstr>24.4 The Fate of Pyruvate (2)</vt:lpstr>
      <vt:lpstr>24.4 The Fate of Pyruvate (3)</vt:lpstr>
      <vt:lpstr>24.4 The Fate of Pyruvate (4)</vt:lpstr>
      <vt:lpstr>24.4 The Fate of Pyruvate (5)</vt:lpstr>
      <vt:lpstr>24.4 The Fate of Pyruvate (6)</vt:lpstr>
      <vt:lpstr>24.4 The Fate of Pyruvate (7)</vt:lpstr>
      <vt:lpstr>24.5 The ATP Yield from Glucose (1)</vt:lpstr>
      <vt:lpstr>24.5 The ATP Yield from Glucose (2)</vt:lpstr>
      <vt:lpstr>24.5 The ATP Yield from Glucose (3)</vt:lpstr>
      <vt:lpstr>24.5 The ATP Yield from Glucose (4)</vt:lpstr>
      <vt:lpstr>24.5 The ATP Yield from Glucose (5)</vt:lpstr>
      <vt:lpstr>24.6 Gluconeogenesis (1)</vt:lpstr>
      <vt:lpstr>24.6 Gluconeogenesis (2)</vt:lpstr>
      <vt:lpstr>24.7 The Catabolism of Triacylglycerols (1)</vt:lpstr>
      <vt:lpstr>24.7 The Catabolism of Triacylglycerols (2)</vt:lpstr>
      <vt:lpstr>24.7 The Catabolism of Triacylglycerols (3)</vt:lpstr>
      <vt:lpstr>24.7 The Catabolism of Triacylglycerols (4)</vt:lpstr>
      <vt:lpstr>24.7 The Catabolism of Triacylglycerols (5)</vt:lpstr>
      <vt:lpstr>24.7 The Catabolism of Triacylglycerols (6)</vt:lpstr>
      <vt:lpstr>24.7 The Catabolism of Triacylglycerols (7)</vt:lpstr>
      <vt:lpstr>24.7 The Catabolism of Triacylglycerols (8)</vt:lpstr>
      <vt:lpstr>24.7 The Catabolism of Triacylglycerols (9)</vt:lpstr>
      <vt:lpstr>24.7 The Catabolism of Triacylglycerols (10)</vt:lpstr>
      <vt:lpstr>24.7 The Catabolism of Triacylglycerols (11)</vt:lpstr>
      <vt:lpstr>24.7 The Catabolism of Triacylglycerols (12)</vt:lpstr>
      <vt:lpstr>24.7 The Catabolism of Triacylglycerols (13)</vt:lpstr>
      <vt:lpstr>24.7 The Catabolism of Triacylglycerols (14)</vt:lpstr>
      <vt:lpstr>24.7 The Catabolism of Triacylglycerols (15)</vt:lpstr>
      <vt:lpstr>24.7 The Catabolism of Triacylglycerols (16)</vt:lpstr>
      <vt:lpstr>24.8 Ketone Bodies (1)</vt:lpstr>
      <vt:lpstr>24.8 Ketone Bodies (2)</vt:lpstr>
      <vt:lpstr>24.8 Ketone Bodies (3)</vt:lpstr>
      <vt:lpstr>24.9 Amino Acid Metabolism (1)</vt:lpstr>
      <vt:lpstr>24.9 Amino Acid Metabolism (2)</vt:lpstr>
      <vt:lpstr>24.9 Amino Acid Metabolism (3)</vt:lpstr>
      <vt:lpstr>24.9 Amino Acid Metabolism (4)</vt:lpstr>
      <vt:lpstr>24.9 Amino Acid Metabolism (5)</vt:lpstr>
      <vt:lpstr>24.9 Amino Acid Metabolism (6)</vt:lpstr>
      <vt:lpstr>24.9 Amino Acid Metabolism (7)</vt:lpstr>
      <vt:lpstr>24.9 Amino Acid Metabolism (8)</vt:lpstr>
      <vt:lpstr>24.9 Amino Acid Metabolism (9)</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24</dc:title>
  <dc:creator>Microsoft Office User</dc:creator>
  <cp:lastModifiedBy>Kamini Gharat</cp:lastModifiedBy>
  <cp:revision>343</cp:revision>
  <dcterms:created xsi:type="dcterms:W3CDTF">2017-07-23T02:31:47Z</dcterms:created>
  <dcterms:modified xsi:type="dcterms:W3CDTF">2018-08-01T12:42:15Z</dcterms:modified>
</cp:coreProperties>
</file>