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68"/>
  </p:notesMasterIdLst>
  <p:sldIdLst>
    <p:sldId id="312" r:id="rId3"/>
    <p:sldId id="257" r:id="rId4"/>
    <p:sldId id="258" r:id="rId5"/>
    <p:sldId id="259" r:id="rId6"/>
    <p:sldId id="260" r:id="rId7"/>
    <p:sldId id="261" r:id="rId8"/>
    <p:sldId id="262" r:id="rId9"/>
    <p:sldId id="263" r:id="rId10"/>
    <p:sldId id="264" r:id="rId11"/>
    <p:sldId id="324" r:id="rId12"/>
    <p:sldId id="266" r:id="rId13"/>
    <p:sldId id="267" r:id="rId14"/>
    <p:sldId id="268" r:id="rId15"/>
    <p:sldId id="269" r:id="rId16"/>
    <p:sldId id="276" r:id="rId17"/>
    <p:sldId id="270" r:id="rId18"/>
    <p:sldId id="271" r:id="rId19"/>
    <p:sldId id="272" r:id="rId20"/>
    <p:sldId id="310" r:id="rId21"/>
    <p:sldId id="273" r:id="rId22"/>
    <p:sldId id="274" r:id="rId23"/>
    <p:sldId id="275" r:id="rId24"/>
    <p:sldId id="277" r:id="rId25"/>
    <p:sldId id="278" r:id="rId26"/>
    <p:sldId id="360" r:id="rId27"/>
    <p:sldId id="280" r:id="rId28"/>
    <p:sldId id="281" r:id="rId29"/>
    <p:sldId id="282" r:id="rId30"/>
    <p:sldId id="308" r:id="rId31"/>
    <p:sldId id="285"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63" r:id="rId45"/>
    <p:sldId id="364" r:id="rId46"/>
    <p:sldId id="339" r:id="rId47"/>
    <p:sldId id="340" r:id="rId48"/>
    <p:sldId id="341" r:id="rId49"/>
    <p:sldId id="342" r:id="rId50"/>
    <p:sldId id="365" r:id="rId51"/>
    <p:sldId id="366" r:id="rId52"/>
    <p:sldId id="345" r:id="rId53"/>
    <p:sldId id="346" r:id="rId54"/>
    <p:sldId id="347" r:id="rId55"/>
    <p:sldId id="348" r:id="rId56"/>
    <p:sldId id="349" r:id="rId57"/>
    <p:sldId id="350" r:id="rId58"/>
    <p:sldId id="351" r:id="rId59"/>
    <p:sldId id="352" r:id="rId60"/>
    <p:sldId id="362" r:id="rId61"/>
    <p:sldId id="354" r:id="rId62"/>
    <p:sldId id="355" r:id="rId63"/>
    <p:sldId id="356" r:id="rId64"/>
    <p:sldId id="357" r:id="rId65"/>
    <p:sldId id="358" r:id="rId66"/>
    <p:sldId id="359" r:id="rId67"/>
  </p:sldIdLst>
  <p:sldSz cx="9144000" cy="6858000" type="screen4x3"/>
  <p:notesSz cx="6858000" cy="9144000"/>
  <p:custDataLst>
    <p:tags r:id="rId69"/>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charset="-128"/>
        <a:cs typeface="+mn-cs"/>
      </a:defRPr>
    </a:lvl5pPr>
    <a:lvl6pPr marL="2286000" algn="l" defTabSz="914400" rtl="0" eaLnBrk="1" latinLnBrk="0" hangingPunct="1">
      <a:defRPr sz="2400" b="1" kern="1200">
        <a:solidFill>
          <a:schemeClr val="tx1"/>
        </a:solidFill>
        <a:latin typeface="Arial" charset="0"/>
        <a:ea typeface="MS PGothic" charset="-128"/>
        <a:cs typeface="+mn-cs"/>
      </a:defRPr>
    </a:lvl6pPr>
    <a:lvl7pPr marL="2743200" algn="l" defTabSz="914400" rtl="0" eaLnBrk="1" latinLnBrk="0" hangingPunct="1">
      <a:defRPr sz="2400" b="1" kern="1200">
        <a:solidFill>
          <a:schemeClr val="tx1"/>
        </a:solidFill>
        <a:latin typeface="Arial" charset="0"/>
        <a:ea typeface="MS PGothic" charset="-128"/>
        <a:cs typeface="+mn-cs"/>
      </a:defRPr>
    </a:lvl7pPr>
    <a:lvl8pPr marL="3200400" algn="l" defTabSz="914400" rtl="0" eaLnBrk="1" latinLnBrk="0" hangingPunct="1">
      <a:defRPr sz="2400" b="1" kern="1200">
        <a:solidFill>
          <a:schemeClr val="tx1"/>
        </a:solidFill>
        <a:latin typeface="Arial" charset="0"/>
        <a:ea typeface="MS PGothic" charset="-128"/>
        <a:cs typeface="+mn-cs"/>
      </a:defRPr>
    </a:lvl8pPr>
    <a:lvl9pPr marL="3657600" algn="l" defTabSz="914400" rtl="0" eaLnBrk="1" latinLnBrk="0" hangingPunct="1">
      <a:defRPr sz="2400"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911">
          <p15:clr>
            <a:srgbClr val="A4A3A4"/>
          </p15:clr>
        </p15:guide>
        <p15:guide id="2" pos="6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90000"/>
    <a:srgbClr val="7E13E3"/>
    <a:srgbClr val="008080"/>
    <a:srgbClr val="3366FF"/>
    <a:srgbClr val="007F7F"/>
    <a:srgbClr val="FF0000"/>
    <a:srgbClr val="3333FF"/>
    <a:srgbClr val="FFCC66"/>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3" autoAdjust="0"/>
    <p:restoredTop sz="94291" autoAdjust="0"/>
  </p:normalViewPr>
  <p:slideViewPr>
    <p:cSldViewPr>
      <p:cViewPr varScale="1">
        <p:scale>
          <a:sx n="72" d="100"/>
          <a:sy n="72" d="100"/>
        </p:scale>
        <p:origin x="120" y="78"/>
      </p:cViewPr>
      <p:guideLst>
        <p:guide orient="horz" pos="911"/>
        <p:guide pos="6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ＭＳ Ｐゴシック" panose="020B0600070205080204" pitchFamily="34" charset="-128"/>
              </a:defRPr>
            </a:lvl1pPr>
          </a:lstStyle>
          <a:p>
            <a:pPr>
              <a:defRPr/>
            </a:pPr>
            <a:fld id="{CE261434-EFBF-0244-B3FD-286AB09C8205}" type="slidenum">
              <a:rPr lang="en-US" altLang="en-US"/>
              <a:pPr>
                <a:defRPr/>
              </a:pPr>
              <a:t>‹#›</a:t>
            </a:fld>
            <a:endParaRPr lang="en-US" altLang="en-US" dirty="0"/>
          </a:p>
        </p:txBody>
      </p:sp>
    </p:spTree>
    <p:extLst>
      <p:ext uri="{BB962C8B-B14F-4D97-AF65-F5344CB8AC3E}">
        <p14:creationId xmlns:p14="http://schemas.microsoft.com/office/powerpoint/2010/main" val="1514848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0946359-7727-2F49-81F4-3CBF40EF03DC}" type="slidenum">
              <a:rPr lang="en-US" altLang="en-US"/>
              <a:pPr>
                <a:spcBef>
                  <a:spcPct val="0"/>
                </a:spcBef>
              </a:pPr>
              <a:t>1</a:t>
            </a:fld>
            <a:endParaRPr lang="en-US" alt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64415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D6686A6-86D3-8E4E-8207-BF74C6FD8878}" type="slidenum">
              <a:rPr lang="en-US" altLang="en-US"/>
              <a:pPr>
                <a:spcBef>
                  <a:spcPct val="0"/>
                </a:spcBef>
              </a:pPr>
              <a:t>10</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746152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B68BDA9-BC93-5849-B873-A979186A685C}" type="slidenum">
              <a:rPr lang="en-US" altLang="en-US"/>
              <a:pPr>
                <a:spcBef>
                  <a:spcPct val="0"/>
                </a:spcBef>
              </a:pPr>
              <a:t>11</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550610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78F59B6-D909-1744-A6FB-CA22194D5BD6}" type="slidenum">
              <a:rPr lang="en-US" altLang="en-US"/>
              <a:pPr>
                <a:spcBef>
                  <a:spcPct val="0"/>
                </a:spcBef>
              </a:pPr>
              <a:t>12</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0543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DCF0A21-6DFB-9145-81A5-2BC3D72487A9}" type="slidenum">
              <a:rPr lang="en-US" altLang="en-US"/>
              <a:pPr>
                <a:spcBef>
                  <a:spcPct val="0"/>
                </a:spcBef>
              </a:pPr>
              <a:t>13</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008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5AF1109-FE1A-1F42-813D-7EFC6B85FF73}" type="slidenum">
              <a:rPr lang="en-US" altLang="en-US"/>
              <a:pPr>
                <a:spcBef>
                  <a:spcPct val="0"/>
                </a:spcBef>
              </a:pPr>
              <a:t>14</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2814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4C35E1A-5551-D544-9528-BEDECDA5D638}" type="slidenum">
              <a:rPr lang="en-US" altLang="en-US"/>
              <a:pPr>
                <a:spcBef>
                  <a:spcPct val="0"/>
                </a:spcBef>
              </a:pPr>
              <a:t>15</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57494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95F9640-C750-B54D-ABB5-F164A17892BB}" type="slidenum">
              <a:rPr lang="en-US" altLang="en-US"/>
              <a:pPr>
                <a:spcBef>
                  <a:spcPct val="0"/>
                </a:spcBef>
              </a:pPr>
              <a:t>16</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10717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B8BDF7D-0BD1-0743-B3BD-5AD805FFB8A3}" type="slidenum">
              <a:rPr lang="en-US" altLang="en-US"/>
              <a:pPr>
                <a:spcBef>
                  <a:spcPct val="0"/>
                </a:spcBef>
              </a:pPr>
              <a:t>17</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057283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5DEE2DC-7997-7B43-B3E4-B107D5AF2BD3}" type="slidenum">
              <a:rPr lang="en-US" altLang="en-US"/>
              <a:pPr>
                <a:spcBef>
                  <a:spcPct val="0"/>
                </a:spcBef>
              </a:pPr>
              <a:t>18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81635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F60C1E9-2159-DF4A-8601-8474A37E82E5}" type="slidenum">
              <a:rPr lang="en-US" altLang="en-US"/>
              <a:pPr>
                <a:spcBef>
                  <a:spcPct val="0"/>
                </a:spcBef>
              </a:pPr>
              <a:t>19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7328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9C4CC6B-5BBE-E349-BEF9-632E95C4C06D}" type="slidenum">
              <a:rPr lang="en-US" altLang="en-US"/>
              <a:pPr>
                <a:spcBef>
                  <a:spcPct val="0"/>
                </a:spcBef>
              </a:pPr>
              <a:t>2</a:t>
            </a:fld>
            <a:endParaRPr lang="en-US" alt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63767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320FBC5-025E-9741-8E24-33150A3CF563}" type="slidenum">
              <a:rPr lang="en-US" altLang="en-US"/>
              <a:pPr>
                <a:spcBef>
                  <a:spcPct val="0"/>
                </a:spcBef>
              </a:pPr>
              <a:t>20</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752940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4B9BBB6-0BE7-BD47-A417-7546856B9C52}" type="slidenum">
              <a:rPr lang="en-US" altLang="en-US"/>
              <a:pPr>
                <a:spcBef>
                  <a:spcPct val="0"/>
                </a:spcBef>
              </a:pPr>
              <a:t>21</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02024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921B16D-E08F-B34A-81E3-8568A7827852}" type="slidenum">
              <a:rPr lang="en-US" altLang="en-US"/>
              <a:pPr>
                <a:spcBef>
                  <a:spcPct val="0"/>
                </a:spcBef>
              </a:pPr>
              <a:t>22</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44080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8273589-E3D1-754E-9965-97D9B9FA2B66}" type="slidenum">
              <a:rPr lang="en-US" altLang="en-US"/>
              <a:pPr>
                <a:spcBef>
                  <a:spcPct val="0"/>
                </a:spcBef>
              </a:pPr>
              <a:t>23</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54369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6DDE505-348D-AB4F-9451-8D27BBD18091}" type="slidenum">
              <a:rPr lang="en-US" altLang="en-US"/>
              <a:pPr>
                <a:spcBef>
                  <a:spcPct val="0"/>
                </a:spcBef>
              </a:pPr>
              <a:t>24</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29066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1721361-C47B-574F-8759-808035953489}" type="slidenum">
              <a:rPr lang="en-US" altLang="en-US"/>
              <a:pPr>
                <a:spcBef>
                  <a:spcPct val="0"/>
                </a:spcBef>
              </a:pPr>
              <a:t>25</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03708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4ADC29C-90FA-6349-9B01-F71F26D90D15}" type="slidenum">
              <a:rPr lang="en-US" altLang="en-US"/>
              <a:pPr>
                <a:spcBef>
                  <a:spcPct val="0"/>
                </a:spcBef>
              </a:pPr>
              <a:t>26</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93805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674293D-EDEB-4A46-B98C-1380222C7387}" type="slidenum">
              <a:rPr lang="en-US" altLang="en-US"/>
              <a:pPr>
                <a:spcBef>
                  <a:spcPct val="0"/>
                </a:spcBef>
              </a:pPr>
              <a:t>27</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105159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3EAD15C-1363-A34A-95BA-11FF83D50BA6}" type="slidenum">
              <a:rPr lang="en-US" altLang="en-US"/>
              <a:pPr>
                <a:spcBef>
                  <a:spcPct val="0"/>
                </a:spcBef>
              </a:pPr>
              <a:t>28</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620161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295FC1B-2D31-DB4F-9EAC-3F4B7F9B5BD5}" type="slidenum">
              <a:rPr lang="en-US" altLang="en-US"/>
              <a:pPr>
                <a:spcBef>
                  <a:spcPct val="0"/>
                </a:spcBef>
              </a:pPr>
              <a:t>29</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10994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2108A67-AA75-3E44-A72C-03565EE3F9E2}" type="slidenum">
              <a:rPr lang="en-US" altLang="en-US"/>
              <a:pPr>
                <a:spcBef>
                  <a:spcPct val="0"/>
                </a:spcBef>
              </a:pPr>
              <a:t>3</a:t>
            </a:fld>
            <a:endParaRPr lang="en-US" alt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43047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1B00B38-BF73-9B4A-ADE3-BC6B48129D0D}" type="slidenum">
              <a:rPr lang="en-US" altLang="en-US"/>
              <a:pPr>
                <a:spcBef>
                  <a:spcPct val="0"/>
                </a:spcBef>
              </a:pPr>
              <a:t>30</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419731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CB9BA7-DFB7-BF48-A0B6-DDD98CEB303A}"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548707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C77CF8-F354-4B49-923B-84903077C2D9}"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77584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00FE52-CB04-494F-AF98-1FF5EE042A3F}"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485149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2EA053-A827-C04C-B659-850C65F30ED3}"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22933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697CB7-2D1D-D848-BE82-41B395904AC7}"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39001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D588EF-6DC8-E44E-B288-3EA95576EDB7}"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49250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37ED29-89D9-6F4F-9E26-071010647E11}"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75098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F15F27-86B1-0042-A8F2-96BEAE339E03}"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685577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012CC5-E80B-9C47-8EFD-DB32D81C5203}"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413274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4363EA2-2018-7B42-92B0-31F32375061F}" type="slidenum">
              <a:rPr lang="en-US" altLang="en-US"/>
              <a:pPr>
                <a:spcBef>
                  <a:spcPct val="0"/>
                </a:spcBef>
              </a:pPr>
              <a:t>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940726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351C1-8F0F-2440-B81E-5C71E63D4969}"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712635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776B95-BC08-C54B-A3C5-B44C2D5E504C}"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808121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B7A9E4-E045-9848-9C3C-F8CE0FBE5CF1}"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71700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EEEF7D-E16C-4444-8C46-1A600B03CD62}"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762629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8D7E44-9443-CD41-A2B9-A94CD2203D2B}"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526814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FF6447-92DA-E34C-AF0B-8ABC4FC9C57E}"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672712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38ACDC-2C7C-914F-9901-DB04A1246F66}"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21267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C1F08A-2A38-D544-B370-8E125B5386FE}"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919958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4CADC2-6E17-E247-AFBB-702559CF6769}"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31793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D03916-67AB-D14B-AC06-86CFA4BF06BE}"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10442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CC04DC4-4A73-3741-8728-210AD9A269D3}" type="slidenum">
              <a:rPr lang="en-US" altLang="en-US"/>
              <a:pPr>
                <a:spcBef>
                  <a:spcPct val="0"/>
                </a:spcBef>
              </a:pPr>
              <a:t>5</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803612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7799EB-4CE7-0445-BE99-E6CB19D0D294}"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559177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0ACBD5-B401-0E41-8DEA-8733FD944CD3}"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67372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C7B95C-25A1-594F-98F3-93FE3F8A7B37}"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47640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BC8A57-9586-AF43-B3F1-2077C2191ED8}"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9827248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E5A6F6-5CFE-B344-A8EB-FE9573D0F6FD}"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893054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C59732-5E54-8F49-837C-C942067A7D28}"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4054300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39C3D1-03C1-D045-9657-8F0F8CCD0F2E}"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436571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2DC1DD-07A7-BA44-A57D-A950F6296392}"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163163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7C6C5A-D0A7-874B-A4E2-6CFB6F835A76}"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7232332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0415DE-534B-244C-AB09-79A3DDB408FE}"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84819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85295D0-D460-934B-986A-265007A4B300}" type="slidenum">
              <a:rPr lang="en-US" altLang="en-US"/>
              <a:pPr>
                <a:spcBef>
                  <a:spcPct val="0"/>
                </a:spcBef>
              </a:pPr>
              <a:t>6</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880471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0415DE-534B-244C-AB09-79A3DDB408FE}"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S PGothic" charset="-128"/>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5868369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A036FD-C2DE-0748-B051-813F58960237}"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dirty="0">
              <a:ln>
                <a:noFill/>
              </a:ln>
              <a:solidFill>
                <a:srgbClr val="000000"/>
              </a:solidFill>
              <a:effectLst/>
              <a:uLnTx/>
              <a:uFillTx/>
              <a:latin typeface="Arial" charset="0"/>
              <a:ea typeface="MS PGothic" charset="-128"/>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2121126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9C7F98-C846-7146-A562-FE72DF323144}"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dirty="0">
              <a:ln>
                <a:noFill/>
              </a:ln>
              <a:solidFill>
                <a:srgbClr val="000000"/>
              </a:solidFill>
              <a:effectLst/>
              <a:uLnTx/>
              <a:uFillTx/>
              <a:latin typeface="Arial" charset="0"/>
              <a:ea typeface="MS PGothic" charset="-128"/>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5965680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767823-9C47-9A49-BCCE-C6DC580D2206}"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dirty="0">
              <a:ln>
                <a:noFill/>
              </a:ln>
              <a:solidFill>
                <a:srgbClr val="000000"/>
              </a:solidFill>
              <a:effectLst/>
              <a:uLnTx/>
              <a:uFillTx/>
              <a:latin typeface="Arial" charset="0"/>
              <a:ea typeface="MS PGothic" charset="-128"/>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1456129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46C26E-7364-6945-B4C4-B5C08EC5CC62}"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dirty="0">
              <a:ln>
                <a:noFill/>
              </a:ln>
              <a:solidFill>
                <a:srgbClr val="000000"/>
              </a:solidFill>
              <a:effectLst/>
              <a:uLnTx/>
              <a:uFillTx/>
              <a:latin typeface="Arial" charset="0"/>
              <a:ea typeface="MS PGothic" charset="-128"/>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40757278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83EC53-7E03-9F45-8C74-4C5E1F192A82}" type="slidenum">
              <a:rPr kumimoji="0" lang="en-US" altLang="en-US" sz="1200" b="0" i="0" u="none" strike="noStrike" kern="1200" cap="none" spc="0" normalizeH="0" baseline="0" noProof="0">
                <a:ln>
                  <a:noFill/>
                </a:ln>
                <a:solidFill>
                  <a:srgbClr val="000000"/>
                </a:solidFill>
                <a:effectLst/>
                <a:uLnTx/>
                <a:uFillTx/>
                <a:latin typeface="Arial" charset="0"/>
                <a:ea typeface="MS PGothic" charset="-128"/>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dirty="0">
              <a:ln>
                <a:noFill/>
              </a:ln>
              <a:solidFill>
                <a:srgbClr val="000000"/>
              </a:solidFill>
              <a:effectLst/>
              <a:uLnTx/>
              <a:uFillTx/>
              <a:latin typeface="Arial" charset="0"/>
              <a:ea typeface="MS PGothic" charset="-128"/>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20127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5985BD6-53D0-9046-885D-B53CC96311D6}" type="slidenum">
              <a:rPr lang="en-US" altLang="en-US"/>
              <a:pPr>
                <a:spcBef>
                  <a:spcPct val="0"/>
                </a:spcBef>
              </a:pPr>
              <a:t>7</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8156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7F8F757-FC25-3E48-97B4-940EE2F7B8A1}" type="slidenum">
              <a:rPr lang="en-US" altLang="en-US"/>
              <a:pPr>
                <a:spcBef>
                  <a:spcPct val="0"/>
                </a:spcBef>
              </a:pPr>
              <a:t>8</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1152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D6686A6-86D3-8E4E-8207-BF74C6FD8878}" type="slidenum">
              <a:rPr lang="en-US" altLang="en-US"/>
              <a:pPr>
                <a:spcBef>
                  <a:spcPct val="0"/>
                </a:spcBef>
              </a:pPr>
              <a:t>9</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1657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09368B2-D968-6B41-93FE-8EC53E409C3D}" type="slidenum">
              <a:rPr lang="en-US" altLang="en-US"/>
              <a:pPr>
                <a:defRPr/>
              </a:pPr>
              <a:t>‹#›</a:t>
            </a:fld>
            <a:endParaRPr lang="en-US" altLang="en-US" dirty="0"/>
          </a:p>
        </p:txBody>
      </p:sp>
    </p:spTree>
    <p:extLst>
      <p:ext uri="{BB962C8B-B14F-4D97-AF65-F5344CB8AC3E}">
        <p14:creationId xmlns:p14="http://schemas.microsoft.com/office/powerpoint/2010/main" val="70795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AutoShape 4">
            <a:extLst>
              <a:ext uri="{FF2B5EF4-FFF2-40B4-BE49-F238E27FC236}">
                <a16:creationId xmlns:a16="http://schemas.microsoft.com/office/drawing/2014/main" id="{BFFBBAA6-8252-424B-AEC2-CF4475CE7F31}"/>
              </a:ext>
            </a:extLst>
          </p:cNvPr>
          <p:cNvSpPr>
            <a:spLocks noChangeArrowheads="1"/>
          </p:cNvSpPr>
          <p:nvPr userDrawn="1"/>
        </p:nvSpPr>
        <p:spPr bwMode="auto">
          <a:xfrm>
            <a:off x="608013" y="2843213"/>
            <a:ext cx="1155700" cy="511175"/>
          </a:xfrm>
          <a:prstGeom prst="roundRect">
            <a:avLst>
              <a:gd name="adj" fmla="val 16667"/>
            </a:avLst>
          </a:prstGeom>
          <a:solidFill>
            <a:srgbClr val="008080"/>
          </a:solidFill>
          <a:ln>
            <a:solidFill>
              <a:srgbClr val="00606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r>
              <a:rPr lang="en-US" dirty="0">
                <a:solidFill>
                  <a:srgbClr val="007F7F"/>
                </a:solidFill>
              </a:rPr>
              <a:t>Step 2</a:t>
            </a:r>
          </a:p>
        </p:txBody>
      </p:sp>
      <p:sp>
        <p:nvSpPr>
          <p:cNvPr id="23" name="AutoShape 5">
            <a:extLst>
              <a:ext uri="{FF2B5EF4-FFF2-40B4-BE49-F238E27FC236}">
                <a16:creationId xmlns:a16="http://schemas.microsoft.com/office/drawing/2014/main" id="{0BEAE33F-C865-47EB-A094-322A8737A74E}"/>
              </a:ext>
            </a:extLst>
          </p:cNvPr>
          <p:cNvSpPr>
            <a:spLocks noChangeArrowheads="1"/>
          </p:cNvSpPr>
          <p:nvPr userDrawn="1"/>
        </p:nvSpPr>
        <p:spPr bwMode="auto">
          <a:xfrm>
            <a:off x="839788" y="1369302"/>
            <a:ext cx="7467600" cy="918997"/>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r>
              <a:rPr lang="en-US" altLang="en-US" dirty="0">
                <a:solidFill>
                  <a:srgbClr val="007F7F"/>
                </a:solidFill>
              </a:rPr>
              <a:t>HOW TO Use Boyle</a:t>
            </a:r>
            <a:r>
              <a:rPr lang="en-US" altLang="ja-JP" dirty="0">
                <a:solidFill>
                  <a:srgbClr val="007F7F"/>
                </a:solidFill>
              </a:rPr>
              <a:t>s Law to Calculate a New Gas</a:t>
            </a:r>
          </a:p>
          <a:p>
            <a:pPr eaLnBrk="1" hangingPunct="1">
              <a:defRPr/>
            </a:pPr>
            <a:r>
              <a:rPr lang="en-US" altLang="en-US" dirty="0">
                <a:solidFill>
                  <a:srgbClr val="007F7F"/>
                </a:solidFill>
              </a:rPr>
              <a:t>Volume or Pressure</a:t>
            </a:r>
          </a:p>
        </p:txBody>
      </p:sp>
    </p:spTree>
    <p:extLst>
      <p:ext uri="{BB962C8B-B14F-4D97-AF65-F5344CB8AC3E}">
        <p14:creationId xmlns:p14="http://schemas.microsoft.com/office/powerpoint/2010/main" val="199022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AutoShape 4">
            <a:extLst>
              <a:ext uri="{FF2B5EF4-FFF2-40B4-BE49-F238E27FC236}">
                <a16:creationId xmlns:a16="http://schemas.microsoft.com/office/drawing/2014/main" id="{36BCA53C-AEF4-41C2-A47C-A85E129AB908}"/>
              </a:ext>
            </a:extLst>
          </p:cNvPr>
          <p:cNvSpPr>
            <a:spLocks noChangeArrowheads="1"/>
          </p:cNvSpPr>
          <p:nvPr userDrawn="1"/>
        </p:nvSpPr>
        <p:spPr bwMode="auto">
          <a:xfrm>
            <a:off x="457200" y="1066800"/>
            <a:ext cx="8242300" cy="511175"/>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7F7F"/>
                </a:solidFill>
              </a:rPr>
              <a:t>HOW TO Carry Out Calculations with the Ideal Gas Law</a:t>
            </a:r>
          </a:p>
        </p:txBody>
      </p:sp>
      <p:sp>
        <p:nvSpPr>
          <p:cNvPr id="19" name="AutoShape 5">
            <a:extLst>
              <a:ext uri="{FF2B5EF4-FFF2-40B4-BE49-F238E27FC236}">
                <a16:creationId xmlns:a16="http://schemas.microsoft.com/office/drawing/2014/main" id="{C73F5727-080F-4810-8BEC-9A6BE0C7E47C}"/>
              </a:ext>
            </a:extLst>
          </p:cNvPr>
          <p:cNvSpPr>
            <a:spLocks noChangeArrowheads="1"/>
          </p:cNvSpPr>
          <p:nvPr userDrawn="1"/>
        </p:nvSpPr>
        <p:spPr bwMode="auto">
          <a:xfrm>
            <a:off x="609600" y="2133600"/>
            <a:ext cx="1358900" cy="511175"/>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7F7F"/>
                </a:solidFill>
              </a:rPr>
              <a:t>Step [2]</a:t>
            </a:r>
          </a:p>
        </p:txBody>
      </p:sp>
    </p:spTree>
    <p:extLst>
      <p:ext uri="{BB962C8B-B14F-4D97-AF65-F5344CB8AC3E}">
        <p14:creationId xmlns:p14="http://schemas.microsoft.com/office/powerpoint/2010/main" val="3962872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AutoShape 5">
            <a:extLst>
              <a:ext uri="{FF2B5EF4-FFF2-40B4-BE49-F238E27FC236}">
                <a16:creationId xmlns:a16="http://schemas.microsoft.com/office/drawing/2014/main" id="{460D5339-B314-4775-8053-01D6A67B5171}"/>
              </a:ext>
            </a:extLst>
          </p:cNvPr>
          <p:cNvSpPr>
            <a:spLocks noChangeArrowheads="1"/>
          </p:cNvSpPr>
          <p:nvPr userDrawn="1"/>
        </p:nvSpPr>
        <p:spPr bwMode="auto">
          <a:xfrm>
            <a:off x="457200" y="1066800"/>
            <a:ext cx="8242300" cy="511175"/>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7F7F"/>
                </a:solidFill>
              </a:rPr>
              <a:t>HOW TO Carry Out Calculations with the Ideal Gas Law</a:t>
            </a:r>
          </a:p>
        </p:txBody>
      </p:sp>
      <p:sp>
        <p:nvSpPr>
          <p:cNvPr id="21" name="AutoShape 6">
            <a:extLst>
              <a:ext uri="{FF2B5EF4-FFF2-40B4-BE49-F238E27FC236}">
                <a16:creationId xmlns:a16="http://schemas.microsoft.com/office/drawing/2014/main" id="{3FB18A5F-5A32-41E9-BAF4-6D2E129412F3}"/>
              </a:ext>
            </a:extLst>
          </p:cNvPr>
          <p:cNvSpPr>
            <a:spLocks noChangeArrowheads="1"/>
          </p:cNvSpPr>
          <p:nvPr userDrawn="1"/>
        </p:nvSpPr>
        <p:spPr bwMode="auto">
          <a:xfrm>
            <a:off x="609600" y="2103438"/>
            <a:ext cx="1495425" cy="511175"/>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7F7F"/>
                </a:solidFill>
              </a:rPr>
              <a:t>Example</a:t>
            </a:r>
          </a:p>
        </p:txBody>
      </p:sp>
      <p:sp>
        <p:nvSpPr>
          <p:cNvPr id="25" name="AutoShape 8">
            <a:extLst>
              <a:ext uri="{FF2B5EF4-FFF2-40B4-BE49-F238E27FC236}">
                <a16:creationId xmlns:a16="http://schemas.microsoft.com/office/drawing/2014/main" id="{7F73ABB2-0C12-43FE-A8FC-97EFD220AFE7}"/>
              </a:ext>
            </a:extLst>
          </p:cNvPr>
          <p:cNvSpPr>
            <a:spLocks noChangeArrowheads="1"/>
          </p:cNvSpPr>
          <p:nvPr userDrawn="1"/>
        </p:nvSpPr>
        <p:spPr bwMode="auto">
          <a:xfrm>
            <a:off x="609600" y="3398838"/>
            <a:ext cx="1358900" cy="511175"/>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7F7F"/>
                </a:solidFill>
              </a:rPr>
              <a:t>Step [1]</a:t>
            </a:r>
          </a:p>
        </p:txBody>
      </p:sp>
    </p:spTree>
    <p:extLst>
      <p:ext uri="{BB962C8B-B14F-4D97-AF65-F5344CB8AC3E}">
        <p14:creationId xmlns:p14="http://schemas.microsoft.com/office/powerpoint/2010/main" val="3472788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AutoShape 4">
            <a:extLst>
              <a:ext uri="{FF2B5EF4-FFF2-40B4-BE49-F238E27FC236}">
                <a16:creationId xmlns:a16="http://schemas.microsoft.com/office/drawing/2014/main" id="{0F0E2799-E8D0-4389-AB6B-3C484B67D030}"/>
              </a:ext>
            </a:extLst>
          </p:cNvPr>
          <p:cNvSpPr>
            <a:spLocks noChangeArrowheads="1"/>
          </p:cNvSpPr>
          <p:nvPr userDrawn="1"/>
        </p:nvSpPr>
        <p:spPr bwMode="auto">
          <a:xfrm>
            <a:off x="107950" y="1412875"/>
            <a:ext cx="8891588" cy="511175"/>
          </a:xfrm>
          <a:prstGeom prst="roundRect">
            <a:avLst>
              <a:gd name="adj" fmla="val 16667"/>
            </a:avLst>
          </a:prstGeom>
          <a:solidFill>
            <a:schemeClr val="bg2"/>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algn="ctr" eaLnBrk="1" hangingPunct="1">
              <a:defRPr/>
            </a:pPr>
            <a:endParaRPr lang="en-US" dirty="0">
              <a:solidFill>
                <a:schemeClr val="bg1"/>
              </a:solidFill>
            </a:endParaRPr>
          </a:p>
        </p:txBody>
      </p:sp>
      <p:sp>
        <p:nvSpPr>
          <p:cNvPr id="21" name="AutoShape 5">
            <a:extLst>
              <a:ext uri="{FF2B5EF4-FFF2-40B4-BE49-F238E27FC236}">
                <a16:creationId xmlns:a16="http://schemas.microsoft.com/office/drawing/2014/main" id="{6F3A7DBD-FE9C-42C9-AD30-5250181C8391}"/>
              </a:ext>
            </a:extLst>
          </p:cNvPr>
          <p:cNvSpPr>
            <a:spLocks noChangeArrowheads="1"/>
          </p:cNvSpPr>
          <p:nvPr userDrawn="1"/>
        </p:nvSpPr>
        <p:spPr bwMode="auto">
          <a:xfrm>
            <a:off x="457200" y="2287538"/>
            <a:ext cx="1503363" cy="479524"/>
          </a:xfrm>
          <a:prstGeom prst="roundRect">
            <a:avLst>
              <a:gd name="adj" fmla="val 16667"/>
            </a:avLst>
          </a:prstGeom>
          <a:solidFill>
            <a:schemeClr val="bg2"/>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25" name="AutoShape 5">
            <a:extLst>
              <a:ext uri="{FF2B5EF4-FFF2-40B4-BE49-F238E27FC236}">
                <a16:creationId xmlns:a16="http://schemas.microsoft.com/office/drawing/2014/main" id="{A680A2FF-BF01-45A1-A860-24CB4F4397EE}"/>
              </a:ext>
            </a:extLst>
          </p:cNvPr>
          <p:cNvSpPr>
            <a:spLocks noChangeArrowheads="1"/>
          </p:cNvSpPr>
          <p:nvPr userDrawn="1"/>
        </p:nvSpPr>
        <p:spPr bwMode="auto">
          <a:xfrm>
            <a:off x="638175" y="3189238"/>
            <a:ext cx="1150938" cy="479524"/>
          </a:xfrm>
          <a:prstGeom prst="roundRect">
            <a:avLst>
              <a:gd name="adj" fmla="val 16667"/>
            </a:avLst>
          </a:prstGeom>
          <a:solidFill>
            <a:schemeClr val="bg2"/>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Tree>
    <p:extLst>
      <p:ext uri="{BB962C8B-B14F-4D97-AF65-F5344CB8AC3E}">
        <p14:creationId xmlns:p14="http://schemas.microsoft.com/office/powerpoint/2010/main" val="3920848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1F9F06-E455-314F-BE9D-1990851914EF}" type="slidenum">
              <a:rPr lang="en-US" altLang="en-US"/>
              <a:pPr>
                <a:defRPr/>
              </a:pPr>
              <a:t>‹#›</a:t>
            </a:fld>
            <a:endParaRPr lang="en-US" altLang="en-US" dirty="0"/>
          </a:p>
        </p:txBody>
      </p:sp>
    </p:spTree>
    <p:extLst>
      <p:ext uri="{BB962C8B-B14F-4D97-AF65-F5344CB8AC3E}">
        <p14:creationId xmlns:p14="http://schemas.microsoft.com/office/powerpoint/2010/main" val="123784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EADEE2-B6B2-6843-8C63-58A88FC23DC2}" type="slidenum">
              <a:rPr lang="en-US" altLang="en-US"/>
              <a:pPr>
                <a:defRPr/>
              </a:pPr>
              <a:t>‹#›</a:t>
            </a:fld>
            <a:endParaRPr lang="en-US" altLang="en-US" dirty="0"/>
          </a:p>
        </p:txBody>
      </p:sp>
    </p:spTree>
    <p:extLst>
      <p:ext uri="{BB962C8B-B14F-4D97-AF65-F5344CB8AC3E}">
        <p14:creationId xmlns:p14="http://schemas.microsoft.com/office/powerpoint/2010/main" val="175339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1"/>
            <a:ext cx="4038600" cy="964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648200" y="1600200"/>
            <a:ext cx="4038600" cy="9647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EADEE2-B6B2-6843-8C63-58A88FC23DC2}" type="slidenum">
              <a:rPr lang="en-US" altLang="en-US"/>
              <a:pPr>
                <a:defRPr/>
              </a:pPr>
              <a:t>‹#›</a:t>
            </a:fld>
            <a:endParaRPr lang="en-US" altLang="en-US" dirty="0"/>
          </a:p>
        </p:txBody>
      </p:sp>
      <p:sp>
        <p:nvSpPr>
          <p:cNvPr id="9" name="Table Placeholder 8">
            <a:extLst>
              <a:ext uri="{FF2B5EF4-FFF2-40B4-BE49-F238E27FC236}">
                <a16:creationId xmlns:a16="http://schemas.microsoft.com/office/drawing/2014/main" id="{4D352A4A-B1BA-4C15-8A20-4C6AB8A67578}"/>
              </a:ext>
            </a:extLst>
          </p:cNvPr>
          <p:cNvSpPr>
            <a:spLocks noGrp="1"/>
          </p:cNvSpPr>
          <p:nvPr>
            <p:ph type="tbl" sz="quarter" idx="13"/>
          </p:nvPr>
        </p:nvSpPr>
        <p:spPr>
          <a:xfrm>
            <a:off x="457200" y="2852738"/>
            <a:ext cx="4619625" cy="1584325"/>
          </a:xfrm>
        </p:spPr>
        <p:txBody>
          <a:bodyPr/>
          <a:lstStyle/>
          <a:p>
            <a:endParaRPr lang="en-US"/>
          </a:p>
        </p:txBody>
      </p:sp>
      <p:sp>
        <p:nvSpPr>
          <p:cNvPr id="11" name="Content Placeholder 10">
            <a:extLst>
              <a:ext uri="{FF2B5EF4-FFF2-40B4-BE49-F238E27FC236}">
                <a16:creationId xmlns:a16="http://schemas.microsoft.com/office/drawing/2014/main" id="{0B9C6359-FD06-402C-8C73-F9218BDE93C9}"/>
              </a:ext>
            </a:extLst>
          </p:cNvPr>
          <p:cNvSpPr>
            <a:spLocks noGrp="1"/>
          </p:cNvSpPr>
          <p:nvPr>
            <p:ph sz="quarter" idx="14"/>
          </p:nvPr>
        </p:nvSpPr>
        <p:spPr>
          <a:xfrm>
            <a:off x="755650" y="4941888"/>
            <a:ext cx="2808288" cy="503237"/>
          </a:xfrm>
        </p:spPr>
        <p:txBody>
          <a:bodyPr/>
          <a:lstStyle/>
          <a:p>
            <a:pPr lvl="0"/>
            <a:r>
              <a:rPr lang="en-US" dirty="0"/>
              <a:t>Edit Master</a:t>
            </a:r>
          </a:p>
        </p:txBody>
      </p:sp>
      <p:sp>
        <p:nvSpPr>
          <p:cNvPr id="10" name="Content Placeholder 9">
            <a:extLst>
              <a:ext uri="{FF2B5EF4-FFF2-40B4-BE49-F238E27FC236}">
                <a16:creationId xmlns:a16="http://schemas.microsoft.com/office/drawing/2014/main" id="{E2FC92FF-D520-40CA-B71B-F769041F60F1}"/>
              </a:ext>
            </a:extLst>
          </p:cNvPr>
          <p:cNvSpPr>
            <a:spLocks noGrp="1"/>
          </p:cNvSpPr>
          <p:nvPr>
            <p:ph sz="quarter" idx="15"/>
          </p:nvPr>
        </p:nvSpPr>
        <p:spPr>
          <a:xfrm>
            <a:off x="5435600" y="2852738"/>
            <a:ext cx="2736850" cy="1152525"/>
          </a:xfrm>
        </p:spPr>
        <p:txBody>
          <a:bodyPr/>
          <a:lstStyle/>
          <a:p>
            <a:pPr lvl="0"/>
            <a:endParaRPr lang="en-US" dirty="0"/>
          </a:p>
        </p:txBody>
      </p:sp>
      <p:sp>
        <p:nvSpPr>
          <p:cNvPr id="13" name="Content Placeholder 12">
            <a:extLst>
              <a:ext uri="{FF2B5EF4-FFF2-40B4-BE49-F238E27FC236}">
                <a16:creationId xmlns:a16="http://schemas.microsoft.com/office/drawing/2014/main" id="{9725395E-CF2F-40E1-BEAD-0FD1007DD9D0}"/>
              </a:ext>
            </a:extLst>
          </p:cNvPr>
          <p:cNvSpPr>
            <a:spLocks noGrp="1"/>
          </p:cNvSpPr>
          <p:nvPr>
            <p:ph sz="quarter" idx="16"/>
          </p:nvPr>
        </p:nvSpPr>
        <p:spPr>
          <a:xfrm>
            <a:off x="250825" y="476250"/>
            <a:ext cx="2665413" cy="1296988"/>
          </a:xfrm>
        </p:spPr>
        <p:txBody>
          <a:bodyPr/>
          <a:lstStyle/>
          <a:p>
            <a:pPr lvl="0"/>
            <a:endParaRPr lang="en-US" dirty="0"/>
          </a:p>
        </p:txBody>
      </p:sp>
      <p:sp>
        <p:nvSpPr>
          <p:cNvPr id="15" name="Content Placeholder 14">
            <a:extLst>
              <a:ext uri="{FF2B5EF4-FFF2-40B4-BE49-F238E27FC236}">
                <a16:creationId xmlns:a16="http://schemas.microsoft.com/office/drawing/2014/main" id="{8379CE3A-9AD3-4672-8E49-2F0FD0963741}"/>
              </a:ext>
            </a:extLst>
          </p:cNvPr>
          <p:cNvSpPr>
            <a:spLocks noGrp="1"/>
          </p:cNvSpPr>
          <p:nvPr>
            <p:ph sz="quarter" idx="17"/>
          </p:nvPr>
        </p:nvSpPr>
        <p:spPr>
          <a:xfrm>
            <a:off x="3276600" y="549275"/>
            <a:ext cx="1727200" cy="1079500"/>
          </a:xfrm>
        </p:spPr>
        <p:txBody>
          <a:bodyPr/>
          <a:lstStyle/>
          <a:p>
            <a:pPr lvl="0"/>
            <a:endParaRPr lang="en-US" dirty="0"/>
          </a:p>
        </p:txBody>
      </p:sp>
      <p:sp>
        <p:nvSpPr>
          <p:cNvPr id="17" name="Content Placeholder 16">
            <a:extLst>
              <a:ext uri="{FF2B5EF4-FFF2-40B4-BE49-F238E27FC236}">
                <a16:creationId xmlns:a16="http://schemas.microsoft.com/office/drawing/2014/main" id="{C25AF546-8A15-4483-A0F6-CA255629C6E6}"/>
              </a:ext>
            </a:extLst>
          </p:cNvPr>
          <p:cNvSpPr>
            <a:spLocks noGrp="1"/>
          </p:cNvSpPr>
          <p:nvPr>
            <p:ph sz="quarter" idx="18"/>
          </p:nvPr>
        </p:nvSpPr>
        <p:spPr>
          <a:xfrm>
            <a:off x="5219700" y="331788"/>
            <a:ext cx="1727200" cy="1296987"/>
          </a:xfrm>
        </p:spPr>
        <p:txBody>
          <a:bodyPr/>
          <a:lstStyle/>
          <a:p>
            <a:pPr lvl="0"/>
            <a:endParaRPr lang="en-US" dirty="0"/>
          </a:p>
        </p:txBody>
      </p:sp>
      <p:sp>
        <p:nvSpPr>
          <p:cNvPr id="19" name="Content Placeholder 18">
            <a:extLst>
              <a:ext uri="{FF2B5EF4-FFF2-40B4-BE49-F238E27FC236}">
                <a16:creationId xmlns:a16="http://schemas.microsoft.com/office/drawing/2014/main" id="{59DC79E7-503E-4885-A524-972D57B474BA}"/>
              </a:ext>
            </a:extLst>
          </p:cNvPr>
          <p:cNvSpPr>
            <a:spLocks noGrp="1"/>
          </p:cNvSpPr>
          <p:nvPr>
            <p:ph sz="quarter" idx="19"/>
          </p:nvPr>
        </p:nvSpPr>
        <p:spPr>
          <a:xfrm>
            <a:off x="7162800" y="278130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1575CDF1-0F96-42A9-839B-3F1CD9E29124}"/>
              </a:ext>
            </a:extLst>
          </p:cNvPr>
          <p:cNvSpPr>
            <a:spLocks noGrp="1"/>
          </p:cNvSpPr>
          <p:nvPr>
            <p:ph sz="quarter" idx="20"/>
          </p:nvPr>
        </p:nvSpPr>
        <p:spPr>
          <a:xfrm>
            <a:off x="395288" y="620713"/>
            <a:ext cx="1944687" cy="1223962"/>
          </a:xfrm>
        </p:spPr>
        <p:txBody>
          <a:bodyPr/>
          <a:lstStyle>
            <a:lvl1pPr>
              <a:defRPr sz="1400"/>
            </a:lvl1pPr>
          </a:lstStyle>
          <a:p>
            <a:pPr lvl="0"/>
            <a:endParaRPr lang="en-US" dirty="0"/>
          </a:p>
        </p:txBody>
      </p:sp>
      <p:sp>
        <p:nvSpPr>
          <p:cNvPr id="23" name="Content Placeholder 22">
            <a:extLst>
              <a:ext uri="{FF2B5EF4-FFF2-40B4-BE49-F238E27FC236}">
                <a16:creationId xmlns:a16="http://schemas.microsoft.com/office/drawing/2014/main" id="{1A994E8E-C01D-441E-A40B-2F5685F3E391}"/>
              </a:ext>
            </a:extLst>
          </p:cNvPr>
          <p:cNvSpPr>
            <a:spLocks noGrp="1"/>
          </p:cNvSpPr>
          <p:nvPr>
            <p:ph sz="quarter" idx="21"/>
          </p:nvPr>
        </p:nvSpPr>
        <p:spPr>
          <a:xfrm>
            <a:off x="2627313" y="333375"/>
            <a:ext cx="792162" cy="647700"/>
          </a:xfrm>
        </p:spPr>
        <p:txBody>
          <a:bodyPr/>
          <a:lstStyle>
            <a:lvl1pPr>
              <a:defRPr sz="1400"/>
            </a:lvl1pPr>
          </a:lstStyle>
          <a:p>
            <a:pPr lvl="0"/>
            <a:endParaRPr lang="en-US" dirty="0"/>
          </a:p>
        </p:txBody>
      </p:sp>
      <p:sp>
        <p:nvSpPr>
          <p:cNvPr id="25" name="Content Placeholder 24">
            <a:extLst>
              <a:ext uri="{FF2B5EF4-FFF2-40B4-BE49-F238E27FC236}">
                <a16:creationId xmlns:a16="http://schemas.microsoft.com/office/drawing/2014/main" id="{072266B1-1492-422F-9573-9200959EDF46}"/>
              </a:ext>
            </a:extLst>
          </p:cNvPr>
          <p:cNvSpPr>
            <a:spLocks noGrp="1"/>
          </p:cNvSpPr>
          <p:nvPr>
            <p:ph sz="quarter" idx="22"/>
          </p:nvPr>
        </p:nvSpPr>
        <p:spPr>
          <a:xfrm>
            <a:off x="3851275" y="188913"/>
            <a:ext cx="792163" cy="792162"/>
          </a:xfrm>
        </p:spPr>
        <p:txBody>
          <a:bodyPr/>
          <a:lstStyle>
            <a:lvl1pPr>
              <a:defRPr sz="1400"/>
            </a:lvl1pPr>
          </a:lstStyle>
          <a:p>
            <a:pPr lvl="0"/>
            <a:endParaRPr lang="en-US" dirty="0"/>
          </a:p>
        </p:txBody>
      </p:sp>
      <p:sp>
        <p:nvSpPr>
          <p:cNvPr id="27" name="Content Placeholder 26">
            <a:extLst>
              <a:ext uri="{FF2B5EF4-FFF2-40B4-BE49-F238E27FC236}">
                <a16:creationId xmlns:a16="http://schemas.microsoft.com/office/drawing/2014/main" id="{FD0180F3-EAE8-4EDF-B635-7D0747418FCB}"/>
              </a:ext>
            </a:extLst>
          </p:cNvPr>
          <p:cNvSpPr>
            <a:spLocks noGrp="1"/>
          </p:cNvSpPr>
          <p:nvPr>
            <p:ph sz="quarter" idx="23"/>
          </p:nvPr>
        </p:nvSpPr>
        <p:spPr>
          <a:xfrm>
            <a:off x="5075238" y="188913"/>
            <a:ext cx="1009650" cy="792162"/>
          </a:xfrm>
        </p:spPr>
        <p:txBody>
          <a:bodyPr/>
          <a:lstStyle>
            <a:lvl1pPr>
              <a:defRPr sz="1400"/>
            </a:lvl1pPr>
          </a:lstStyle>
          <a:p>
            <a:pPr lvl="0"/>
            <a:endParaRPr lang="en-US" dirty="0"/>
          </a:p>
        </p:txBody>
      </p:sp>
      <p:sp>
        <p:nvSpPr>
          <p:cNvPr id="29" name="Content Placeholder 28">
            <a:extLst>
              <a:ext uri="{FF2B5EF4-FFF2-40B4-BE49-F238E27FC236}">
                <a16:creationId xmlns:a16="http://schemas.microsoft.com/office/drawing/2014/main" id="{ECD4951E-E362-4101-841B-E1CDF1FF1CF8}"/>
              </a:ext>
            </a:extLst>
          </p:cNvPr>
          <p:cNvSpPr>
            <a:spLocks noGrp="1"/>
          </p:cNvSpPr>
          <p:nvPr>
            <p:ph sz="quarter" idx="24"/>
          </p:nvPr>
        </p:nvSpPr>
        <p:spPr>
          <a:xfrm>
            <a:off x="6300788" y="188913"/>
            <a:ext cx="1223962" cy="792162"/>
          </a:xfrm>
        </p:spPr>
        <p:txBody>
          <a:bodyPr/>
          <a:lstStyle>
            <a:lvl1pPr>
              <a:defRPr sz="1400"/>
            </a:lvl1pPr>
          </a:lstStyle>
          <a:p>
            <a:pPr lvl="0"/>
            <a:endParaRPr lang="en-US" dirty="0"/>
          </a:p>
        </p:txBody>
      </p:sp>
      <p:sp>
        <p:nvSpPr>
          <p:cNvPr id="31" name="Content Placeholder 30">
            <a:extLst>
              <a:ext uri="{FF2B5EF4-FFF2-40B4-BE49-F238E27FC236}">
                <a16:creationId xmlns:a16="http://schemas.microsoft.com/office/drawing/2014/main" id="{036A7EBB-5B3F-49BB-AD08-9899A8249244}"/>
              </a:ext>
            </a:extLst>
          </p:cNvPr>
          <p:cNvSpPr>
            <a:spLocks noGrp="1"/>
          </p:cNvSpPr>
          <p:nvPr>
            <p:ph sz="quarter" idx="25"/>
          </p:nvPr>
        </p:nvSpPr>
        <p:spPr>
          <a:xfrm>
            <a:off x="395288" y="2276475"/>
            <a:ext cx="936625" cy="792163"/>
          </a:xfrm>
        </p:spPr>
        <p:txBody>
          <a:bodyPr/>
          <a:lstStyle>
            <a:lvl1pPr>
              <a:defRPr sz="1400"/>
            </a:lvl1pPr>
          </a:lstStyle>
          <a:p>
            <a:pPr lvl="0"/>
            <a:endParaRPr lang="en-US" dirty="0"/>
          </a:p>
        </p:txBody>
      </p:sp>
      <p:sp>
        <p:nvSpPr>
          <p:cNvPr id="33" name="Content Placeholder 32">
            <a:extLst>
              <a:ext uri="{FF2B5EF4-FFF2-40B4-BE49-F238E27FC236}">
                <a16:creationId xmlns:a16="http://schemas.microsoft.com/office/drawing/2014/main" id="{AEEEF447-F7BE-4818-9667-B1C7A916AAC4}"/>
              </a:ext>
            </a:extLst>
          </p:cNvPr>
          <p:cNvSpPr>
            <a:spLocks noGrp="1"/>
          </p:cNvSpPr>
          <p:nvPr>
            <p:ph sz="quarter" idx="26"/>
          </p:nvPr>
        </p:nvSpPr>
        <p:spPr>
          <a:xfrm>
            <a:off x="1763713" y="2276475"/>
            <a:ext cx="936625" cy="1152525"/>
          </a:xfrm>
        </p:spPr>
        <p:txBody>
          <a:bodyPr/>
          <a:lstStyle>
            <a:lvl1pPr>
              <a:defRPr sz="1400"/>
            </a:lvl1pPr>
          </a:lstStyle>
          <a:p>
            <a:pPr lvl="0"/>
            <a:endParaRPr lang="en-US" dirty="0"/>
          </a:p>
        </p:txBody>
      </p:sp>
      <p:sp>
        <p:nvSpPr>
          <p:cNvPr id="35" name="Content Placeholder 34">
            <a:extLst>
              <a:ext uri="{FF2B5EF4-FFF2-40B4-BE49-F238E27FC236}">
                <a16:creationId xmlns:a16="http://schemas.microsoft.com/office/drawing/2014/main" id="{44C3EE3B-BE5C-4C5B-A67D-2B59D3DA75BF}"/>
              </a:ext>
            </a:extLst>
          </p:cNvPr>
          <p:cNvSpPr>
            <a:spLocks noGrp="1"/>
          </p:cNvSpPr>
          <p:nvPr>
            <p:ph sz="quarter" idx="27"/>
          </p:nvPr>
        </p:nvSpPr>
        <p:spPr>
          <a:xfrm>
            <a:off x="395288" y="4221163"/>
            <a:ext cx="936625" cy="792162"/>
          </a:xfrm>
        </p:spPr>
        <p:txBody>
          <a:bodyPr/>
          <a:lstStyle>
            <a:lvl1pPr>
              <a:defRPr sz="1400"/>
            </a:lvl1pPr>
          </a:lstStyle>
          <a:p>
            <a:pPr lvl="0"/>
            <a:endParaRPr lang="en-US" dirty="0"/>
          </a:p>
        </p:txBody>
      </p:sp>
      <p:sp>
        <p:nvSpPr>
          <p:cNvPr id="37" name="Content Placeholder 36">
            <a:extLst>
              <a:ext uri="{FF2B5EF4-FFF2-40B4-BE49-F238E27FC236}">
                <a16:creationId xmlns:a16="http://schemas.microsoft.com/office/drawing/2014/main" id="{2AE115FD-20ED-4BA4-B09B-375FC16FA0D0}"/>
              </a:ext>
            </a:extLst>
          </p:cNvPr>
          <p:cNvSpPr>
            <a:spLocks noGrp="1"/>
          </p:cNvSpPr>
          <p:nvPr>
            <p:ph sz="quarter" idx="28"/>
          </p:nvPr>
        </p:nvSpPr>
        <p:spPr>
          <a:xfrm>
            <a:off x="3059113" y="3284538"/>
            <a:ext cx="1296987" cy="1439862"/>
          </a:xfrm>
        </p:spPr>
        <p:txBody>
          <a:bodyPr/>
          <a:lstStyle>
            <a:lvl1pPr>
              <a:defRPr sz="1400"/>
            </a:lvl1pPr>
          </a:lstStyle>
          <a:p>
            <a:pPr lvl="0"/>
            <a:endParaRPr lang="en-US" dirty="0"/>
          </a:p>
        </p:txBody>
      </p:sp>
      <p:sp>
        <p:nvSpPr>
          <p:cNvPr id="39" name="Content Placeholder 38">
            <a:extLst>
              <a:ext uri="{FF2B5EF4-FFF2-40B4-BE49-F238E27FC236}">
                <a16:creationId xmlns:a16="http://schemas.microsoft.com/office/drawing/2014/main" id="{EF52F187-26A5-48BA-95F4-318569DB93C3}"/>
              </a:ext>
            </a:extLst>
          </p:cNvPr>
          <p:cNvSpPr>
            <a:spLocks noGrp="1"/>
          </p:cNvSpPr>
          <p:nvPr>
            <p:ph sz="quarter" idx="29"/>
          </p:nvPr>
        </p:nvSpPr>
        <p:spPr>
          <a:xfrm>
            <a:off x="5075238" y="2492375"/>
            <a:ext cx="720725" cy="576263"/>
          </a:xfrm>
        </p:spPr>
        <p:txBody>
          <a:bodyPr/>
          <a:lstStyle>
            <a:lvl1pPr>
              <a:defRPr sz="1400"/>
            </a:lvl1pPr>
          </a:lstStyle>
          <a:p>
            <a:pPr lvl="0"/>
            <a:endParaRPr lang="en-US" dirty="0"/>
          </a:p>
        </p:txBody>
      </p:sp>
      <p:sp>
        <p:nvSpPr>
          <p:cNvPr id="41" name="Content Placeholder 40">
            <a:extLst>
              <a:ext uri="{FF2B5EF4-FFF2-40B4-BE49-F238E27FC236}">
                <a16:creationId xmlns:a16="http://schemas.microsoft.com/office/drawing/2014/main" id="{C9F5A0EB-DEE2-4A98-9BBA-5C935364F7CA}"/>
              </a:ext>
            </a:extLst>
          </p:cNvPr>
          <p:cNvSpPr>
            <a:spLocks noGrp="1"/>
          </p:cNvSpPr>
          <p:nvPr>
            <p:ph sz="quarter" idx="30"/>
          </p:nvPr>
        </p:nvSpPr>
        <p:spPr>
          <a:xfrm>
            <a:off x="6443663" y="1628775"/>
            <a:ext cx="792162" cy="863600"/>
          </a:xfrm>
        </p:spPr>
        <p:txBody>
          <a:bodyPr/>
          <a:lstStyle>
            <a:lvl1pPr>
              <a:defRPr sz="1400"/>
            </a:lvl1pPr>
          </a:lstStyle>
          <a:p>
            <a:pPr lvl="0"/>
            <a:endParaRPr lang="en-US" dirty="0"/>
          </a:p>
        </p:txBody>
      </p:sp>
      <p:sp>
        <p:nvSpPr>
          <p:cNvPr id="43" name="Content Placeholder 42">
            <a:extLst>
              <a:ext uri="{FF2B5EF4-FFF2-40B4-BE49-F238E27FC236}">
                <a16:creationId xmlns:a16="http://schemas.microsoft.com/office/drawing/2014/main" id="{2536C7A3-D317-4922-8602-166E6E9B26CA}"/>
              </a:ext>
            </a:extLst>
          </p:cNvPr>
          <p:cNvSpPr>
            <a:spLocks noGrp="1"/>
          </p:cNvSpPr>
          <p:nvPr>
            <p:ph sz="quarter" idx="31"/>
          </p:nvPr>
        </p:nvSpPr>
        <p:spPr>
          <a:xfrm>
            <a:off x="6299200" y="2852738"/>
            <a:ext cx="576263" cy="863600"/>
          </a:xfrm>
        </p:spPr>
        <p:txBody>
          <a:bodyPr/>
          <a:lstStyle>
            <a:lvl1pPr>
              <a:defRPr sz="1400"/>
            </a:lvl1pPr>
          </a:lstStyle>
          <a:p>
            <a:pPr lvl="0"/>
            <a:endParaRPr lang="en-US" dirty="0"/>
          </a:p>
        </p:txBody>
      </p:sp>
      <p:sp>
        <p:nvSpPr>
          <p:cNvPr id="45" name="Content Placeholder 44">
            <a:extLst>
              <a:ext uri="{FF2B5EF4-FFF2-40B4-BE49-F238E27FC236}">
                <a16:creationId xmlns:a16="http://schemas.microsoft.com/office/drawing/2014/main" id="{EB10D683-6933-4D1C-A6AF-615A227D7675}"/>
              </a:ext>
            </a:extLst>
          </p:cNvPr>
          <p:cNvSpPr>
            <a:spLocks noGrp="1"/>
          </p:cNvSpPr>
          <p:nvPr>
            <p:ph sz="quarter" idx="32"/>
          </p:nvPr>
        </p:nvSpPr>
        <p:spPr>
          <a:xfrm>
            <a:off x="7596188" y="1628775"/>
            <a:ext cx="792162" cy="1223963"/>
          </a:xfrm>
        </p:spPr>
        <p:txBody>
          <a:bodyPr/>
          <a:lstStyle>
            <a:lvl1pPr>
              <a:defRPr sz="1400"/>
            </a:lvl1pPr>
          </a:lstStyle>
          <a:p>
            <a:pPr lvl="0"/>
            <a:endParaRPr lang="en-US" dirty="0"/>
          </a:p>
        </p:txBody>
      </p:sp>
      <p:sp>
        <p:nvSpPr>
          <p:cNvPr id="47" name="Content Placeholder 46">
            <a:extLst>
              <a:ext uri="{FF2B5EF4-FFF2-40B4-BE49-F238E27FC236}">
                <a16:creationId xmlns:a16="http://schemas.microsoft.com/office/drawing/2014/main" id="{23F48D41-F6D3-4602-A9B1-ECAB87C42904}"/>
              </a:ext>
            </a:extLst>
          </p:cNvPr>
          <p:cNvSpPr>
            <a:spLocks noGrp="1"/>
          </p:cNvSpPr>
          <p:nvPr>
            <p:ph sz="quarter" idx="33"/>
          </p:nvPr>
        </p:nvSpPr>
        <p:spPr>
          <a:xfrm>
            <a:off x="1692275" y="4437063"/>
            <a:ext cx="1008063" cy="936625"/>
          </a:xfrm>
        </p:spPr>
        <p:txBody>
          <a:bodyPr/>
          <a:lstStyle>
            <a:lvl1pPr>
              <a:defRPr sz="1400"/>
            </a:lvl1pPr>
          </a:lstStyle>
          <a:p>
            <a:pPr lvl="0"/>
            <a:endParaRPr lang="en-US" dirty="0"/>
          </a:p>
        </p:txBody>
      </p:sp>
      <p:sp>
        <p:nvSpPr>
          <p:cNvPr id="49" name="Content Placeholder 48">
            <a:extLst>
              <a:ext uri="{FF2B5EF4-FFF2-40B4-BE49-F238E27FC236}">
                <a16:creationId xmlns:a16="http://schemas.microsoft.com/office/drawing/2014/main" id="{841499AF-2D35-4048-8C93-54B94E697056}"/>
              </a:ext>
            </a:extLst>
          </p:cNvPr>
          <p:cNvSpPr>
            <a:spLocks noGrp="1"/>
          </p:cNvSpPr>
          <p:nvPr>
            <p:ph sz="quarter" idx="34"/>
          </p:nvPr>
        </p:nvSpPr>
        <p:spPr>
          <a:xfrm>
            <a:off x="1690688" y="5876925"/>
            <a:ext cx="1512887" cy="647700"/>
          </a:xfrm>
        </p:spPr>
        <p:txBody>
          <a:bodyPr/>
          <a:lstStyle>
            <a:lvl1pPr>
              <a:defRPr sz="1400"/>
            </a:lvl1pPr>
          </a:lstStyle>
          <a:p>
            <a:pPr lvl="0"/>
            <a:endParaRPr lang="en-US" dirty="0"/>
          </a:p>
        </p:txBody>
      </p:sp>
      <p:sp>
        <p:nvSpPr>
          <p:cNvPr id="51" name="Content Placeholder 50">
            <a:extLst>
              <a:ext uri="{FF2B5EF4-FFF2-40B4-BE49-F238E27FC236}">
                <a16:creationId xmlns:a16="http://schemas.microsoft.com/office/drawing/2014/main" id="{8E42FF3C-72F6-47A8-8C1F-31A46254BE2D}"/>
              </a:ext>
            </a:extLst>
          </p:cNvPr>
          <p:cNvSpPr>
            <a:spLocks noGrp="1"/>
          </p:cNvSpPr>
          <p:nvPr>
            <p:ph sz="quarter" idx="35"/>
          </p:nvPr>
        </p:nvSpPr>
        <p:spPr>
          <a:xfrm>
            <a:off x="3635375" y="5084763"/>
            <a:ext cx="936625" cy="1081087"/>
          </a:xfrm>
        </p:spPr>
        <p:txBody>
          <a:bodyPr/>
          <a:lstStyle>
            <a:lvl1pPr>
              <a:defRPr sz="1400"/>
            </a:lvl1pPr>
          </a:lstStyle>
          <a:p>
            <a:pPr lvl="0"/>
            <a:endParaRPr lang="en-US" dirty="0"/>
          </a:p>
        </p:txBody>
      </p:sp>
      <p:sp>
        <p:nvSpPr>
          <p:cNvPr id="53" name="Content Placeholder 52">
            <a:extLst>
              <a:ext uri="{FF2B5EF4-FFF2-40B4-BE49-F238E27FC236}">
                <a16:creationId xmlns:a16="http://schemas.microsoft.com/office/drawing/2014/main" id="{B85017F5-F36B-45A5-80DA-8C74F4B4A0C3}"/>
              </a:ext>
            </a:extLst>
          </p:cNvPr>
          <p:cNvSpPr>
            <a:spLocks noGrp="1"/>
          </p:cNvSpPr>
          <p:nvPr>
            <p:ph sz="quarter" idx="36"/>
          </p:nvPr>
        </p:nvSpPr>
        <p:spPr>
          <a:xfrm>
            <a:off x="5795963" y="5518150"/>
            <a:ext cx="1223962" cy="792163"/>
          </a:xfrm>
        </p:spPr>
        <p:txBody>
          <a:bodyPr/>
          <a:lstStyle>
            <a:lvl1pPr>
              <a:defRPr sz="1400"/>
            </a:lvl1pPr>
          </a:lstStyle>
          <a:p>
            <a:pPr lvl="0"/>
            <a:endParaRPr lang="en-US" dirty="0"/>
          </a:p>
        </p:txBody>
      </p:sp>
      <p:sp>
        <p:nvSpPr>
          <p:cNvPr id="55" name="Content Placeholder 54">
            <a:extLst>
              <a:ext uri="{FF2B5EF4-FFF2-40B4-BE49-F238E27FC236}">
                <a16:creationId xmlns:a16="http://schemas.microsoft.com/office/drawing/2014/main" id="{276CCABF-0856-427E-A0F4-B14B5E2B9E39}"/>
              </a:ext>
            </a:extLst>
          </p:cNvPr>
          <p:cNvSpPr>
            <a:spLocks noGrp="1"/>
          </p:cNvSpPr>
          <p:nvPr>
            <p:ph sz="quarter" idx="37"/>
          </p:nvPr>
        </p:nvSpPr>
        <p:spPr>
          <a:xfrm>
            <a:off x="7596188" y="4868863"/>
            <a:ext cx="1008062" cy="936625"/>
          </a:xfrm>
        </p:spPr>
        <p:txBody>
          <a:bodyPr/>
          <a:lstStyle>
            <a:lvl1pPr>
              <a:defRPr sz="1400"/>
            </a:lvl1pPr>
          </a:lstStyle>
          <a:p>
            <a:pPr lvl="0"/>
            <a:endParaRPr lang="en-US" dirty="0"/>
          </a:p>
        </p:txBody>
      </p:sp>
    </p:spTree>
    <p:extLst>
      <p:ext uri="{BB962C8B-B14F-4D97-AF65-F5344CB8AC3E}">
        <p14:creationId xmlns:p14="http://schemas.microsoft.com/office/powerpoint/2010/main" val="48551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1"/>
            <a:ext cx="4038600" cy="964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648200" y="1600200"/>
            <a:ext cx="4038600" cy="9647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EADEE2-B6B2-6843-8C63-58A88FC23DC2}" type="slidenum">
              <a:rPr lang="en-US" altLang="en-US"/>
              <a:pPr>
                <a:defRPr/>
              </a:pPr>
              <a:t>‹#›</a:t>
            </a:fld>
            <a:endParaRPr lang="en-US" altLang="en-US" dirty="0"/>
          </a:p>
        </p:txBody>
      </p:sp>
      <p:sp>
        <p:nvSpPr>
          <p:cNvPr id="11" name="Content Placeholder 10">
            <a:extLst>
              <a:ext uri="{FF2B5EF4-FFF2-40B4-BE49-F238E27FC236}">
                <a16:creationId xmlns:a16="http://schemas.microsoft.com/office/drawing/2014/main" id="{0B9C6359-FD06-402C-8C73-F9218BDE93C9}"/>
              </a:ext>
            </a:extLst>
          </p:cNvPr>
          <p:cNvSpPr>
            <a:spLocks noGrp="1"/>
          </p:cNvSpPr>
          <p:nvPr>
            <p:ph sz="quarter" idx="14"/>
          </p:nvPr>
        </p:nvSpPr>
        <p:spPr>
          <a:xfrm>
            <a:off x="755650" y="4941888"/>
            <a:ext cx="2808288" cy="503237"/>
          </a:xfrm>
        </p:spPr>
        <p:txBody>
          <a:bodyPr/>
          <a:lstStyle/>
          <a:p>
            <a:pPr lvl="0"/>
            <a:r>
              <a:rPr lang="en-US" dirty="0"/>
              <a:t>Edit Master</a:t>
            </a:r>
          </a:p>
        </p:txBody>
      </p:sp>
      <p:sp>
        <p:nvSpPr>
          <p:cNvPr id="13" name="AutoShape 5">
            <a:extLst>
              <a:ext uri="{FF2B5EF4-FFF2-40B4-BE49-F238E27FC236}">
                <a16:creationId xmlns:a16="http://schemas.microsoft.com/office/drawing/2014/main" id="{9E618104-110A-408C-BBCA-20CDD4769C72}"/>
              </a:ext>
            </a:extLst>
          </p:cNvPr>
          <p:cNvSpPr>
            <a:spLocks noChangeArrowheads="1"/>
          </p:cNvSpPr>
          <p:nvPr userDrawn="1"/>
        </p:nvSpPr>
        <p:spPr bwMode="auto">
          <a:xfrm>
            <a:off x="674168" y="1437375"/>
            <a:ext cx="1118639" cy="489162"/>
          </a:xfrm>
          <a:prstGeom prst="roundRect">
            <a:avLst>
              <a:gd name="adj" fmla="val 16667"/>
            </a:avLst>
          </a:prstGeom>
          <a:solidFill>
            <a:schemeClr val="bg2"/>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10" name="Content Placeholder 9">
            <a:extLst>
              <a:ext uri="{FF2B5EF4-FFF2-40B4-BE49-F238E27FC236}">
                <a16:creationId xmlns:a16="http://schemas.microsoft.com/office/drawing/2014/main" id="{C09B230F-B53D-4001-B594-7393D715416C}"/>
              </a:ext>
            </a:extLst>
          </p:cNvPr>
          <p:cNvSpPr>
            <a:spLocks noGrp="1"/>
          </p:cNvSpPr>
          <p:nvPr>
            <p:ph sz="quarter" idx="15"/>
          </p:nvPr>
        </p:nvSpPr>
        <p:spPr>
          <a:xfrm>
            <a:off x="6019800" y="3284538"/>
            <a:ext cx="712788" cy="93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A36B347-6370-4031-93CA-A6E8CE5D4EA8}"/>
              </a:ext>
            </a:extLst>
          </p:cNvPr>
          <p:cNvSpPr>
            <a:spLocks noGrp="1"/>
          </p:cNvSpPr>
          <p:nvPr>
            <p:ph sz="quarter" idx="16"/>
          </p:nvPr>
        </p:nvSpPr>
        <p:spPr>
          <a:xfrm>
            <a:off x="755650" y="2781300"/>
            <a:ext cx="1036638" cy="1008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5890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1"/>
            <a:ext cx="4038600" cy="964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648200" y="1600200"/>
            <a:ext cx="4038600" cy="9647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EADEE2-B6B2-6843-8C63-58A88FC23DC2}" type="slidenum">
              <a:rPr lang="en-US" altLang="en-US"/>
              <a:pPr>
                <a:defRPr/>
              </a:pPr>
              <a:t>‹#›</a:t>
            </a:fld>
            <a:endParaRPr lang="en-US" altLang="en-US" dirty="0"/>
          </a:p>
        </p:txBody>
      </p:sp>
      <p:sp>
        <p:nvSpPr>
          <p:cNvPr id="9" name="Table Placeholder 8">
            <a:extLst>
              <a:ext uri="{FF2B5EF4-FFF2-40B4-BE49-F238E27FC236}">
                <a16:creationId xmlns:a16="http://schemas.microsoft.com/office/drawing/2014/main" id="{4D352A4A-B1BA-4C15-8A20-4C6AB8A67578}"/>
              </a:ext>
            </a:extLst>
          </p:cNvPr>
          <p:cNvSpPr>
            <a:spLocks noGrp="1"/>
          </p:cNvSpPr>
          <p:nvPr>
            <p:ph type="tbl" sz="quarter" idx="13"/>
          </p:nvPr>
        </p:nvSpPr>
        <p:spPr>
          <a:xfrm>
            <a:off x="457200" y="2852738"/>
            <a:ext cx="4619625" cy="1584325"/>
          </a:xfrm>
        </p:spPr>
        <p:txBody>
          <a:bodyPr/>
          <a:lstStyle/>
          <a:p>
            <a:endParaRPr lang="en-US"/>
          </a:p>
        </p:txBody>
      </p:sp>
      <p:sp>
        <p:nvSpPr>
          <p:cNvPr id="11" name="Content Placeholder 10">
            <a:extLst>
              <a:ext uri="{FF2B5EF4-FFF2-40B4-BE49-F238E27FC236}">
                <a16:creationId xmlns:a16="http://schemas.microsoft.com/office/drawing/2014/main" id="{0B9C6359-FD06-402C-8C73-F9218BDE93C9}"/>
              </a:ext>
            </a:extLst>
          </p:cNvPr>
          <p:cNvSpPr>
            <a:spLocks noGrp="1"/>
          </p:cNvSpPr>
          <p:nvPr>
            <p:ph sz="quarter" idx="14"/>
          </p:nvPr>
        </p:nvSpPr>
        <p:spPr>
          <a:xfrm>
            <a:off x="755650" y="4941888"/>
            <a:ext cx="2808288" cy="503237"/>
          </a:xfrm>
        </p:spPr>
        <p:txBody>
          <a:bodyPr/>
          <a:lstStyle/>
          <a:p>
            <a:pPr lvl="0"/>
            <a:r>
              <a:rPr lang="en-US" dirty="0"/>
              <a:t>Edit Master</a:t>
            </a:r>
          </a:p>
        </p:txBody>
      </p:sp>
      <p:sp>
        <p:nvSpPr>
          <p:cNvPr id="10" name="Table Placeholder 9">
            <a:extLst>
              <a:ext uri="{FF2B5EF4-FFF2-40B4-BE49-F238E27FC236}">
                <a16:creationId xmlns:a16="http://schemas.microsoft.com/office/drawing/2014/main" id="{754CCD4C-D8BF-4E8A-A493-96047C9A27B8}"/>
              </a:ext>
            </a:extLst>
          </p:cNvPr>
          <p:cNvSpPr>
            <a:spLocks noGrp="1"/>
          </p:cNvSpPr>
          <p:nvPr>
            <p:ph type="tbl" sz="quarter" idx="15"/>
          </p:nvPr>
        </p:nvSpPr>
        <p:spPr>
          <a:xfrm>
            <a:off x="6019800" y="3213100"/>
            <a:ext cx="1073150" cy="1223963"/>
          </a:xfrm>
        </p:spPr>
        <p:txBody>
          <a:bodyPr/>
          <a:lstStyle/>
          <a:p>
            <a:endParaRPr lang="en-US"/>
          </a:p>
        </p:txBody>
      </p:sp>
    </p:spTree>
    <p:extLst>
      <p:ext uri="{BB962C8B-B14F-4D97-AF65-F5344CB8AC3E}">
        <p14:creationId xmlns:p14="http://schemas.microsoft.com/office/powerpoint/2010/main" val="2944041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18CDD7E-BFCE-B34A-B20A-CAB16E863F46}" type="slidenum">
              <a:rPr lang="en-US" altLang="en-US"/>
              <a:pPr>
                <a:defRPr/>
              </a:pPr>
              <a:t>‹#›</a:t>
            </a:fld>
            <a:endParaRPr lang="en-US" altLang="en-US" dirty="0"/>
          </a:p>
        </p:txBody>
      </p:sp>
    </p:spTree>
    <p:extLst>
      <p:ext uri="{BB962C8B-B14F-4D97-AF65-F5344CB8AC3E}">
        <p14:creationId xmlns:p14="http://schemas.microsoft.com/office/powerpoint/2010/main" val="157929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Tree>
    <p:extLst>
      <p:ext uri="{BB962C8B-B14F-4D97-AF65-F5344CB8AC3E}">
        <p14:creationId xmlns:p14="http://schemas.microsoft.com/office/powerpoint/2010/main" val="1483136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7B48ECE-955E-534E-BD0F-357B6855210A}" type="slidenum">
              <a:rPr lang="en-US" altLang="en-US"/>
              <a:pPr>
                <a:defRPr/>
              </a:pPr>
              <a:t>‹#›</a:t>
            </a:fld>
            <a:endParaRPr lang="en-US" altLang="en-US" dirty="0"/>
          </a:p>
        </p:txBody>
      </p:sp>
    </p:spTree>
    <p:extLst>
      <p:ext uri="{BB962C8B-B14F-4D97-AF65-F5344CB8AC3E}">
        <p14:creationId xmlns:p14="http://schemas.microsoft.com/office/powerpoint/2010/main" val="329692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7B48ECE-955E-534E-BD0F-357B6855210A}" type="slidenum">
              <a:rPr lang="en-US" altLang="en-US"/>
              <a:pPr>
                <a:defRPr/>
              </a:pPr>
              <a:t>‹#›</a:t>
            </a:fld>
            <a:endParaRPr lang="en-US" altLang="en-US" dirty="0"/>
          </a:p>
        </p:txBody>
      </p:sp>
      <p:sp>
        <p:nvSpPr>
          <p:cNvPr id="13" name="Content Placeholder 12">
            <a:extLst>
              <a:ext uri="{FF2B5EF4-FFF2-40B4-BE49-F238E27FC236}">
                <a16:creationId xmlns:a16="http://schemas.microsoft.com/office/drawing/2014/main" id="{17EEF9CA-D47B-46AA-865D-2ABC6957279A}"/>
              </a:ext>
            </a:extLst>
          </p:cNvPr>
          <p:cNvSpPr>
            <a:spLocks noGrp="1"/>
          </p:cNvSpPr>
          <p:nvPr>
            <p:ph sz="quarter" idx="13" hasCustomPrompt="1"/>
          </p:nvPr>
        </p:nvSpPr>
        <p:spPr>
          <a:xfrm>
            <a:off x="914400" y="1082675"/>
            <a:ext cx="7308850" cy="479425"/>
          </a:xfrm>
        </p:spPr>
        <p:txBody>
          <a:bodyPr/>
          <a:lstStyle/>
          <a:p>
            <a:pPr lvl="0"/>
            <a:r>
              <a:rPr lang="en-US" dirty="0"/>
              <a:t>Edit Master text </a:t>
            </a:r>
            <a:r>
              <a:rPr lang="en-US" dirty="0" err="1"/>
              <a:t>syles</a:t>
            </a:r>
            <a:endParaRPr lang="en-US" dirty="0"/>
          </a:p>
        </p:txBody>
      </p:sp>
      <p:sp>
        <p:nvSpPr>
          <p:cNvPr id="15" name="Content Placeholder 14">
            <a:extLst>
              <a:ext uri="{FF2B5EF4-FFF2-40B4-BE49-F238E27FC236}">
                <a16:creationId xmlns:a16="http://schemas.microsoft.com/office/drawing/2014/main" id="{2A61D1B0-351E-434E-86DC-F607FAB0448A}"/>
              </a:ext>
            </a:extLst>
          </p:cNvPr>
          <p:cNvSpPr>
            <a:spLocks noGrp="1"/>
          </p:cNvSpPr>
          <p:nvPr>
            <p:ph sz="quarter" idx="14"/>
          </p:nvPr>
        </p:nvSpPr>
        <p:spPr>
          <a:xfrm>
            <a:off x="609600" y="2165350"/>
            <a:ext cx="1495425" cy="479425"/>
          </a:xfrm>
        </p:spPr>
        <p:txBody>
          <a:bodyPr/>
          <a:lstStyle/>
          <a:p>
            <a:pPr lvl="0"/>
            <a:r>
              <a:rPr lang="en-US" dirty="0"/>
              <a:t>Edit</a:t>
            </a:r>
          </a:p>
        </p:txBody>
      </p:sp>
      <p:sp>
        <p:nvSpPr>
          <p:cNvPr id="17" name="Content Placeholder 16">
            <a:extLst>
              <a:ext uri="{FF2B5EF4-FFF2-40B4-BE49-F238E27FC236}">
                <a16:creationId xmlns:a16="http://schemas.microsoft.com/office/drawing/2014/main" id="{57CAFD94-2AED-4C4F-8A9A-3C385B3970CA}"/>
              </a:ext>
            </a:extLst>
          </p:cNvPr>
          <p:cNvSpPr>
            <a:spLocks noGrp="1"/>
          </p:cNvSpPr>
          <p:nvPr>
            <p:ph sz="quarter" idx="15"/>
          </p:nvPr>
        </p:nvSpPr>
        <p:spPr>
          <a:xfrm>
            <a:off x="609600" y="3481388"/>
            <a:ext cx="1358900" cy="479425"/>
          </a:xfrm>
        </p:spPr>
        <p:txBody>
          <a:bodyPr/>
          <a:lstStyle/>
          <a:p>
            <a:pPr lvl="0"/>
            <a:r>
              <a:rPr lang="en-US" dirty="0"/>
              <a:t>Edit</a:t>
            </a:r>
          </a:p>
        </p:txBody>
      </p:sp>
      <p:sp>
        <p:nvSpPr>
          <p:cNvPr id="19" name="Content Placeholder 18">
            <a:extLst>
              <a:ext uri="{FF2B5EF4-FFF2-40B4-BE49-F238E27FC236}">
                <a16:creationId xmlns:a16="http://schemas.microsoft.com/office/drawing/2014/main" id="{66CB2296-7FC8-464B-B52D-F8EC99A2E2DA}"/>
              </a:ext>
            </a:extLst>
          </p:cNvPr>
          <p:cNvSpPr>
            <a:spLocks noGrp="1"/>
          </p:cNvSpPr>
          <p:nvPr>
            <p:ph sz="quarter" idx="16"/>
          </p:nvPr>
        </p:nvSpPr>
        <p:spPr>
          <a:xfrm>
            <a:off x="2484438" y="2165350"/>
            <a:ext cx="5543550" cy="615950"/>
          </a:xfrm>
        </p:spPr>
        <p:txBody>
          <a:bodyPr/>
          <a:lstStyle/>
          <a:p>
            <a:pPr lvl="0"/>
            <a:r>
              <a:rPr lang="en-US" dirty="0"/>
              <a:t>Edit Master text styles</a:t>
            </a:r>
          </a:p>
        </p:txBody>
      </p:sp>
      <p:sp>
        <p:nvSpPr>
          <p:cNvPr id="21" name="Content Placeholder 20">
            <a:extLst>
              <a:ext uri="{FF2B5EF4-FFF2-40B4-BE49-F238E27FC236}">
                <a16:creationId xmlns:a16="http://schemas.microsoft.com/office/drawing/2014/main" id="{3AB70B68-BB7D-44DA-B598-337AE6ECE3D2}"/>
              </a:ext>
            </a:extLst>
          </p:cNvPr>
          <p:cNvSpPr>
            <a:spLocks noGrp="1"/>
          </p:cNvSpPr>
          <p:nvPr>
            <p:ph sz="quarter" idx="17"/>
          </p:nvPr>
        </p:nvSpPr>
        <p:spPr>
          <a:xfrm>
            <a:off x="2411413" y="3284538"/>
            <a:ext cx="5113337" cy="431800"/>
          </a:xfrm>
        </p:spPr>
        <p:txBody>
          <a:bodyPr/>
          <a:lstStyle/>
          <a:p>
            <a:pPr lvl="0"/>
            <a:r>
              <a:rPr lang="en-US" dirty="0"/>
              <a:t>Edit Master text styles</a:t>
            </a:r>
          </a:p>
        </p:txBody>
      </p:sp>
      <p:sp>
        <p:nvSpPr>
          <p:cNvPr id="23" name="Content Placeholder 22">
            <a:extLst>
              <a:ext uri="{FF2B5EF4-FFF2-40B4-BE49-F238E27FC236}">
                <a16:creationId xmlns:a16="http://schemas.microsoft.com/office/drawing/2014/main" id="{A304CB83-8EE0-4BDE-9F1B-F3DE335BB10B}"/>
              </a:ext>
            </a:extLst>
          </p:cNvPr>
          <p:cNvSpPr>
            <a:spLocks noGrp="1"/>
          </p:cNvSpPr>
          <p:nvPr>
            <p:ph sz="quarter" idx="18"/>
          </p:nvPr>
        </p:nvSpPr>
        <p:spPr>
          <a:xfrm>
            <a:off x="1968500" y="4076700"/>
            <a:ext cx="1882775" cy="647700"/>
          </a:xfrm>
        </p:spPr>
        <p:txBody>
          <a:bodyPr/>
          <a:lstStyle/>
          <a:p>
            <a:pPr lvl="0"/>
            <a:r>
              <a:rPr lang="en-US" dirty="0"/>
              <a:t>Edit</a:t>
            </a:r>
          </a:p>
        </p:txBody>
      </p:sp>
      <p:sp>
        <p:nvSpPr>
          <p:cNvPr id="25" name="Content Placeholder 24">
            <a:extLst>
              <a:ext uri="{FF2B5EF4-FFF2-40B4-BE49-F238E27FC236}">
                <a16:creationId xmlns:a16="http://schemas.microsoft.com/office/drawing/2014/main" id="{5B90465D-9D5F-4815-A73F-836A74A735E8}"/>
              </a:ext>
            </a:extLst>
          </p:cNvPr>
          <p:cNvSpPr>
            <a:spLocks noGrp="1"/>
          </p:cNvSpPr>
          <p:nvPr>
            <p:ph sz="quarter" idx="19"/>
          </p:nvPr>
        </p:nvSpPr>
        <p:spPr>
          <a:xfrm>
            <a:off x="4284663" y="4076700"/>
            <a:ext cx="2447925" cy="792163"/>
          </a:xfrm>
        </p:spPr>
        <p:txBody>
          <a:bodyPr/>
          <a:lstStyle/>
          <a:p>
            <a:pPr lvl="0"/>
            <a:r>
              <a:rPr lang="en-US" dirty="0"/>
              <a:t>Edit</a:t>
            </a:r>
          </a:p>
        </p:txBody>
      </p:sp>
      <p:sp>
        <p:nvSpPr>
          <p:cNvPr id="27" name="Content Placeholder 26">
            <a:extLst>
              <a:ext uri="{FF2B5EF4-FFF2-40B4-BE49-F238E27FC236}">
                <a16:creationId xmlns:a16="http://schemas.microsoft.com/office/drawing/2014/main" id="{10CB1D30-269A-4FC3-8B5F-DC71017A6916}"/>
              </a:ext>
            </a:extLst>
          </p:cNvPr>
          <p:cNvSpPr>
            <a:spLocks noGrp="1"/>
          </p:cNvSpPr>
          <p:nvPr>
            <p:ph sz="quarter" idx="20"/>
          </p:nvPr>
        </p:nvSpPr>
        <p:spPr>
          <a:xfrm>
            <a:off x="609600" y="4724400"/>
            <a:ext cx="1358900" cy="1008063"/>
          </a:xfrm>
        </p:spPr>
        <p:txBody>
          <a:bodyPr/>
          <a:lstStyle/>
          <a:p>
            <a:pPr lvl="0"/>
            <a:r>
              <a:rPr lang="en-US" dirty="0"/>
              <a:t>Edit Mas</a:t>
            </a:r>
          </a:p>
        </p:txBody>
      </p:sp>
      <p:sp>
        <p:nvSpPr>
          <p:cNvPr id="29" name="Content Placeholder 28">
            <a:extLst>
              <a:ext uri="{FF2B5EF4-FFF2-40B4-BE49-F238E27FC236}">
                <a16:creationId xmlns:a16="http://schemas.microsoft.com/office/drawing/2014/main" id="{D07536A1-1D8D-45C2-A8D3-F4092E8477AB}"/>
              </a:ext>
            </a:extLst>
          </p:cNvPr>
          <p:cNvSpPr>
            <a:spLocks noGrp="1"/>
          </p:cNvSpPr>
          <p:nvPr>
            <p:ph sz="quarter" idx="21"/>
          </p:nvPr>
        </p:nvSpPr>
        <p:spPr>
          <a:xfrm>
            <a:off x="2590800" y="4868863"/>
            <a:ext cx="1117600" cy="7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AutoShape 5">
            <a:extLst>
              <a:ext uri="{FF2B5EF4-FFF2-40B4-BE49-F238E27FC236}">
                <a16:creationId xmlns:a16="http://schemas.microsoft.com/office/drawing/2014/main" id="{CB3B9778-1807-4148-A074-1976110471CC}"/>
              </a:ext>
            </a:extLst>
          </p:cNvPr>
          <p:cNvSpPr>
            <a:spLocks noChangeArrowheads="1"/>
          </p:cNvSpPr>
          <p:nvPr userDrawn="1"/>
        </p:nvSpPr>
        <p:spPr bwMode="auto">
          <a:xfrm>
            <a:off x="914400" y="1066800"/>
            <a:ext cx="7308850" cy="511175"/>
          </a:xfrm>
          <a:prstGeom prst="roundRect">
            <a:avLst>
              <a:gd name="adj" fmla="val 16667"/>
            </a:avLst>
          </a:prstGeom>
          <a:solidFill>
            <a:schemeClr val="bg2"/>
          </a:solidFill>
          <a:ln>
            <a:solidFill>
              <a:schemeClr val="bg2">
                <a:lumMod val="5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7F7F"/>
                </a:solidFill>
              </a:rPr>
              <a:t>HOW TO Convert Moles of Gas to Volume at STP</a:t>
            </a:r>
          </a:p>
        </p:txBody>
      </p:sp>
      <p:sp>
        <p:nvSpPr>
          <p:cNvPr id="20" name="AutoShape 6">
            <a:extLst>
              <a:ext uri="{FF2B5EF4-FFF2-40B4-BE49-F238E27FC236}">
                <a16:creationId xmlns:a16="http://schemas.microsoft.com/office/drawing/2014/main" id="{526DA3F4-B35B-470F-8366-99CD59FA85E5}"/>
              </a:ext>
            </a:extLst>
          </p:cNvPr>
          <p:cNvSpPr>
            <a:spLocks noChangeArrowheads="1"/>
          </p:cNvSpPr>
          <p:nvPr userDrawn="1"/>
        </p:nvSpPr>
        <p:spPr bwMode="auto">
          <a:xfrm>
            <a:off x="609600" y="2149475"/>
            <a:ext cx="1495425" cy="511175"/>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7F7F"/>
                </a:solidFill>
              </a:rPr>
              <a:t>Example</a:t>
            </a:r>
          </a:p>
        </p:txBody>
      </p:sp>
      <p:sp>
        <p:nvSpPr>
          <p:cNvPr id="22" name="AutoShape 8">
            <a:extLst>
              <a:ext uri="{FF2B5EF4-FFF2-40B4-BE49-F238E27FC236}">
                <a16:creationId xmlns:a16="http://schemas.microsoft.com/office/drawing/2014/main" id="{DAA39881-4A1E-47DD-94DB-A27F89B4D87B}"/>
              </a:ext>
            </a:extLst>
          </p:cNvPr>
          <p:cNvSpPr>
            <a:spLocks noChangeArrowheads="1"/>
          </p:cNvSpPr>
          <p:nvPr userDrawn="1"/>
        </p:nvSpPr>
        <p:spPr bwMode="auto">
          <a:xfrm>
            <a:off x="609600" y="3465513"/>
            <a:ext cx="1358900" cy="511175"/>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7F7F"/>
                </a:solidFill>
              </a:rPr>
              <a:t>Step [1]</a:t>
            </a:r>
          </a:p>
        </p:txBody>
      </p:sp>
    </p:spTree>
    <p:extLst>
      <p:ext uri="{BB962C8B-B14F-4D97-AF65-F5344CB8AC3E}">
        <p14:creationId xmlns:p14="http://schemas.microsoft.com/office/powerpoint/2010/main" val="21388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7B48ECE-955E-534E-BD0F-357B6855210A}" type="slidenum">
              <a:rPr lang="en-US" altLang="en-US"/>
              <a:pPr>
                <a:defRPr/>
              </a:pPr>
              <a:t>‹#›</a:t>
            </a:fld>
            <a:endParaRPr lang="en-US" altLang="en-US" dirty="0"/>
          </a:p>
        </p:txBody>
      </p:sp>
      <p:sp>
        <p:nvSpPr>
          <p:cNvPr id="13" name="Content Placeholder 12">
            <a:extLst>
              <a:ext uri="{FF2B5EF4-FFF2-40B4-BE49-F238E27FC236}">
                <a16:creationId xmlns:a16="http://schemas.microsoft.com/office/drawing/2014/main" id="{17EEF9CA-D47B-46AA-865D-2ABC6957279A}"/>
              </a:ext>
            </a:extLst>
          </p:cNvPr>
          <p:cNvSpPr>
            <a:spLocks noGrp="1"/>
          </p:cNvSpPr>
          <p:nvPr>
            <p:ph sz="quarter" idx="13"/>
          </p:nvPr>
        </p:nvSpPr>
        <p:spPr>
          <a:xfrm>
            <a:off x="914400" y="1082675"/>
            <a:ext cx="7308850" cy="479425"/>
          </a:xfrm>
        </p:spPr>
        <p:txBody>
          <a:bodyPr/>
          <a:lstStyle/>
          <a:p>
            <a:pPr lvl="0"/>
            <a:r>
              <a:rPr lang="en-US" dirty="0"/>
              <a:t>Edit Master text styles</a:t>
            </a:r>
          </a:p>
        </p:txBody>
      </p:sp>
      <p:sp>
        <p:nvSpPr>
          <p:cNvPr id="15" name="Content Placeholder 14">
            <a:extLst>
              <a:ext uri="{FF2B5EF4-FFF2-40B4-BE49-F238E27FC236}">
                <a16:creationId xmlns:a16="http://schemas.microsoft.com/office/drawing/2014/main" id="{2A61D1B0-351E-434E-86DC-F607FAB0448A}"/>
              </a:ext>
            </a:extLst>
          </p:cNvPr>
          <p:cNvSpPr>
            <a:spLocks noGrp="1"/>
          </p:cNvSpPr>
          <p:nvPr>
            <p:ph sz="quarter" idx="14"/>
          </p:nvPr>
        </p:nvSpPr>
        <p:spPr>
          <a:xfrm>
            <a:off x="609600" y="2165350"/>
            <a:ext cx="1495425" cy="479425"/>
          </a:xfrm>
        </p:spPr>
        <p:txBody>
          <a:bodyPr/>
          <a:lstStyle/>
          <a:p>
            <a:pPr lvl="0"/>
            <a:r>
              <a:rPr lang="en-US" dirty="0"/>
              <a:t>Edit</a:t>
            </a:r>
          </a:p>
        </p:txBody>
      </p:sp>
      <p:sp>
        <p:nvSpPr>
          <p:cNvPr id="17" name="Content Placeholder 16">
            <a:extLst>
              <a:ext uri="{FF2B5EF4-FFF2-40B4-BE49-F238E27FC236}">
                <a16:creationId xmlns:a16="http://schemas.microsoft.com/office/drawing/2014/main" id="{57CAFD94-2AED-4C4F-8A9A-3C385B3970CA}"/>
              </a:ext>
            </a:extLst>
          </p:cNvPr>
          <p:cNvSpPr>
            <a:spLocks noGrp="1"/>
          </p:cNvSpPr>
          <p:nvPr>
            <p:ph sz="quarter" idx="15"/>
          </p:nvPr>
        </p:nvSpPr>
        <p:spPr>
          <a:xfrm>
            <a:off x="609600" y="3481388"/>
            <a:ext cx="1358900" cy="479425"/>
          </a:xfrm>
        </p:spPr>
        <p:txBody>
          <a:bodyPr/>
          <a:lstStyle/>
          <a:p>
            <a:pPr lvl="0"/>
            <a:r>
              <a:rPr lang="en-US" dirty="0"/>
              <a:t>Edit</a:t>
            </a:r>
          </a:p>
        </p:txBody>
      </p:sp>
      <p:sp>
        <p:nvSpPr>
          <p:cNvPr id="19" name="Content Placeholder 18">
            <a:extLst>
              <a:ext uri="{FF2B5EF4-FFF2-40B4-BE49-F238E27FC236}">
                <a16:creationId xmlns:a16="http://schemas.microsoft.com/office/drawing/2014/main" id="{66CB2296-7FC8-464B-B52D-F8EC99A2E2DA}"/>
              </a:ext>
            </a:extLst>
          </p:cNvPr>
          <p:cNvSpPr>
            <a:spLocks noGrp="1"/>
          </p:cNvSpPr>
          <p:nvPr>
            <p:ph sz="quarter" idx="16"/>
          </p:nvPr>
        </p:nvSpPr>
        <p:spPr>
          <a:xfrm>
            <a:off x="2484438" y="2165350"/>
            <a:ext cx="5543550" cy="615950"/>
          </a:xfrm>
        </p:spPr>
        <p:txBody>
          <a:bodyPr/>
          <a:lstStyle/>
          <a:p>
            <a:pPr lvl="0"/>
            <a:r>
              <a:rPr lang="en-US" dirty="0"/>
              <a:t>Edit Master text styles</a:t>
            </a:r>
          </a:p>
        </p:txBody>
      </p:sp>
      <p:sp>
        <p:nvSpPr>
          <p:cNvPr id="21" name="Content Placeholder 20">
            <a:extLst>
              <a:ext uri="{FF2B5EF4-FFF2-40B4-BE49-F238E27FC236}">
                <a16:creationId xmlns:a16="http://schemas.microsoft.com/office/drawing/2014/main" id="{3AB70B68-BB7D-44DA-B598-337AE6ECE3D2}"/>
              </a:ext>
            </a:extLst>
          </p:cNvPr>
          <p:cNvSpPr>
            <a:spLocks noGrp="1"/>
          </p:cNvSpPr>
          <p:nvPr>
            <p:ph sz="quarter" idx="17"/>
          </p:nvPr>
        </p:nvSpPr>
        <p:spPr>
          <a:xfrm>
            <a:off x="2411413" y="3284538"/>
            <a:ext cx="5113337" cy="431800"/>
          </a:xfrm>
        </p:spPr>
        <p:txBody>
          <a:bodyPr/>
          <a:lstStyle/>
          <a:p>
            <a:pPr lvl="0"/>
            <a:r>
              <a:rPr lang="en-US" dirty="0"/>
              <a:t>Edit Master text styles</a:t>
            </a:r>
          </a:p>
        </p:txBody>
      </p:sp>
      <p:sp>
        <p:nvSpPr>
          <p:cNvPr id="23" name="Content Placeholder 22">
            <a:extLst>
              <a:ext uri="{FF2B5EF4-FFF2-40B4-BE49-F238E27FC236}">
                <a16:creationId xmlns:a16="http://schemas.microsoft.com/office/drawing/2014/main" id="{A304CB83-8EE0-4BDE-9F1B-F3DE335BB10B}"/>
              </a:ext>
            </a:extLst>
          </p:cNvPr>
          <p:cNvSpPr>
            <a:spLocks noGrp="1"/>
          </p:cNvSpPr>
          <p:nvPr>
            <p:ph sz="quarter" idx="18"/>
          </p:nvPr>
        </p:nvSpPr>
        <p:spPr>
          <a:xfrm>
            <a:off x="1968500" y="4076700"/>
            <a:ext cx="1882775" cy="647700"/>
          </a:xfrm>
        </p:spPr>
        <p:txBody>
          <a:bodyPr/>
          <a:lstStyle/>
          <a:p>
            <a:pPr lvl="0"/>
            <a:r>
              <a:rPr lang="en-US" dirty="0"/>
              <a:t>Edit</a:t>
            </a:r>
          </a:p>
        </p:txBody>
      </p:sp>
      <p:sp>
        <p:nvSpPr>
          <p:cNvPr id="25" name="Content Placeholder 24">
            <a:extLst>
              <a:ext uri="{FF2B5EF4-FFF2-40B4-BE49-F238E27FC236}">
                <a16:creationId xmlns:a16="http://schemas.microsoft.com/office/drawing/2014/main" id="{5B90465D-9D5F-4815-A73F-836A74A735E8}"/>
              </a:ext>
            </a:extLst>
          </p:cNvPr>
          <p:cNvSpPr>
            <a:spLocks noGrp="1"/>
          </p:cNvSpPr>
          <p:nvPr>
            <p:ph sz="quarter" idx="19"/>
          </p:nvPr>
        </p:nvSpPr>
        <p:spPr>
          <a:xfrm>
            <a:off x="4284663" y="4076700"/>
            <a:ext cx="2447925" cy="792163"/>
          </a:xfrm>
        </p:spPr>
        <p:txBody>
          <a:bodyPr/>
          <a:lstStyle/>
          <a:p>
            <a:pPr lvl="0"/>
            <a:r>
              <a:rPr lang="en-US" dirty="0"/>
              <a:t>Edit</a:t>
            </a:r>
          </a:p>
        </p:txBody>
      </p:sp>
      <p:sp>
        <p:nvSpPr>
          <p:cNvPr id="27" name="Content Placeholder 26">
            <a:extLst>
              <a:ext uri="{FF2B5EF4-FFF2-40B4-BE49-F238E27FC236}">
                <a16:creationId xmlns:a16="http://schemas.microsoft.com/office/drawing/2014/main" id="{10CB1D30-269A-4FC3-8B5F-DC71017A6916}"/>
              </a:ext>
            </a:extLst>
          </p:cNvPr>
          <p:cNvSpPr>
            <a:spLocks noGrp="1"/>
          </p:cNvSpPr>
          <p:nvPr>
            <p:ph sz="quarter" idx="20"/>
          </p:nvPr>
        </p:nvSpPr>
        <p:spPr>
          <a:xfrm>
            <a:off x="609600" y="4724400"/>
            <a:ext cx="1358900" cy="1008063"/>
          </a:xfrm>
        </p:spPr>
        <p:txBody>
          <a:bodyPr/>
          <a:lstStyle/>
          <a:p>
            <a:pPr lvl="0"/>
            <a:r>
              <a:rPr lang="en-US" dirty="0"/>
              <a:t>Edit Mas</a:t>
            </a:r>
          </a:p>
        </p:txBody>
      </p:sp>
      <p:sp>
        <p:nvSpPr>
          <p:cNvPr id="29" name="Content Placeholder 28">
            <a:extLst>
              <a:ext uri="{FF2B5EF4-FFF2-40B4-BE49-F238E27FC236}">
                <a16:creationId xmlns:a16="http://schemas.microsoft.com/office/drawing/2014/main" id="{D07536A1-1D8D-45C2-A8D3-F4092E8477AB}"/>
              </a:ext>
            </a:extLst>
          </p:cNvPr>
          <p:cNvSpPr>
            <a:spLocks noGrp="1"/>
          </p:cNvSpPr>
          <p:nvPr>
            <p:ph sz="quarter" idx="21"/>
          </p:nvPr>
        </p:nvSpPr>
        <p:spPr>
          <a:xfrm>
            <a:off x="2590800" y="4868863"/>
            <a:ext cx="1117600" cy="7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8C705397-125B-4ED7-AEE9-81E0F64EFF48}"/>
              </a:ext>
            </a:extLst>
          </p:cNvPr>
          <p:cNvSpPr>
            <a:spLocks noGrp="1"/>
          </p:cNvSpPr>
          <p:nvPr>
            <p:ph sz="quarter" idx="22"/>
          </p:nvPr>
        </p:nvSpPr>
        <p:spPr>
          <a:xfrm>
            <a:off x="6732588" y="4206875"/>
            <a:ext cx="1295400" cy="661988"/>
          </a:xfrm>
        </p:spPr>
        <p:style>
          <a:lnRef idx="2">
            <a:schemeClr val="dk1"/>
          </a:lnRef>
          <a:fillRef idx="1">
            <a:schemeClr val="lt1"/>
          </a:fillRef>
          <a:effectRef idx="0">
            <a:schemeClr val="dk1"/>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478B481-436F-438F-B1D9-FBDB601DF5C7}"/>
              </a:ext>
            </a:extLst>
          </p:cNvPr>
          <p:cNvSpPr>
            <a:spLocks noGrp="1"/>
          </p:cNvSpPr>
          <p:nvPr>
            <p:ph sz="quarter" idx="23"/>
          </p:nvPr>
        </p:nvSpPr>
        <p:spPr>
          <a:xfrm>
            <a:off x="4141788" y="5229225"/>
            <a:ext cx="1068387" cy="360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AutoShape 5">
            <a:extLst>
              <a:ext uri="{FF2B5EF4-FFF2-40B4-BE49-F238E27FC236}">
                <a16:creationId xmlns:a16="http://schemas.microsoft.com/office/drawing/2014/main" id="{63A0EB17-4F91-4CDD-A421-F220762F9516}"/>
              </a:ext>
            </a:extLst>
          </p:cNvPr>
          <p:cNvSpPr>
            <a:spLocks noChangeArrowheads="1"/>
          </p:cNvSpPr>
          <p:nvPr userDrawn="1"/>
        </p:nvSpPr>
        <p:spPr bwMode="auto">
          <a:xfrm>
            <a:off x="914400" y="1052736"/>
            <a:ext cx="7330008" cy="525239"/>
          </a:xfrm>
          <a:prstGeom prst="roundRect">
            <a:avLst>
              <a:gd name="adj" fmla="val 16667"/>
            </a:avLst>
          </a:prstGeom>
          <a:solidFill>
            <a:srgbClr val="008080"/>
          </a:solidFill>
          <a:ln>
            <a:solidFill>
              <a:schemeClr val="bg2">
                <a:lumMod val="5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r>
              <a:rPr lang="en-US" dirty="0">
                <a:solidFill>
                  <a:srgbClr val="007F7F"/>
                </a:solidFill>
              </a:rPr>
              <a:t>HOW TO Convert Moles of Gas to Volume at STP</a:t>
            </a:r>
          </a:p>
        </p:txBody>
      </p:sp>
      <p:sp>
        <p:nvSpPr>
          <p:cNvPr id="26" name="AutoShape 6">
            <a:extLst>
              <a:ext uri="{FF2B5EF4-FFF2-40B4-BE49-F238E27FC236}">
                <a16:creationId xmlns:a16="http://schemas.microsoft.com/office/drawing/2014/main" id="{96DC461B-AF59-4D9B-983F-C29BE2426BF1}"/>
              </a:ext>
            </a:extLst>
          </p:cNvPr>
          <p:cNvSpPr>
            <a:spLocks noChangeArrowheads="1"/>
          </p:cNvSpPr>
          <p:nvPr userDrawn="1"/>
        </p:nvSpPr>
        <p:spPr bwMode="auto">
          <a:xfrm>
            <a:off x="609600" y="1890936"/>
            <a:ext cx="1362834" cy="525239"/>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r>
              <a:rPr lang="en-US" dirty="0">
                <a:solidFill>
                  <a:srgbClr val="007F7F"/>
                </a:solidFill>
              </a:rPr>
              <a:t>Step [2]</a:t>
            </a:r>
          </a:p>
        </p:txBody>
      </p:sp>
      <p:sp>
        <p:nvSpPr>
          <p:cNvPr id="28" name="AutoShape 16">
            <a:extLst>
              <a:ext uri="{FF2B5EF4-FFF2-40B4-BE49-F238E27FC236}">
                <a16:creationId xmlns:a16="http://schemas.microsoft.com/office/drawing/2014/main" id="{E9F63F4B-F4DA-4DFD-93BE-E734FA7A3B22}"/>
              </a:ext>
            </a:extLst>
          </p:cNvPr>
          <p:cNvSpPr>
            <a:spLocks noChangeArrowheads="1"/>
          </p:cNvSpPr>
          <p:nvPr userDrawn="1"/>
        </p:nvSpPr>
        <p:spPr bwMode="auto">
          <a:xfrm>
            <a:off x="609600" y="4176936"/>
            <a:ext cx="1362834" cy="525239"/>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r>
              <a:rPr lang="en-US" dirty="0">
                <a:solidFill>
                  <a:srgbClr val="007F7F"/>
                </a:solidFill>
              </a:rPr>
              <a:t>Step [3]</a:t>
            </a:r>
          </a:p>
        </p:txBody>
      </p:sp>
    </p:spTree>
    <p:extLst>
      <p:ext uri="{BB962C8B-B14F-4D97-AF65-F5344CB8AC3E}">
        <p14:creationId xmlns:p14="http://schemas.microsoft.com/office/powerpoint/2010/main" val="3120154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96CD60-7009-CE47-9D43-514E6747C4CC}" type="slidenum">
              <a:rPr lang="en-US" altLang="en-US"/>
              <a:pPr>
                <a:defRPr/>
              </a:pPr>
              <a:t>‹#›</a:t>
            </a:fld>
            <a:endParaRPr lang="en-US" altLang="en-US" dirty="0"/>
          </a:p>
        </p:txBody>
      </p:sp>
      <p:sp>
        <p:nvSpPr>
          <p:cNvPr id="5" name="Red Bar">
            <a:extLst>
              <a:ext uri="{FF2B5EF4-FFF2-40B4-BE49-F238E27FC236}">
                <a16:creationId xmlns:a16="http://schemas.microsoft.com/office/drawing/2014/main" id="{83A0C26B-EA2D-41BA-8A00-62825DB0CEEC}"/>
              </a:ext>
            </a:extLst>
          </p:cNvP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6" name="MH Tagline" descr="Tagline: Because learning changes everything.™">
            <a:extLst>
              <a:ext uri="{FF2B5EF4-FFF2-40B4-BE49-F238E27FC236}">
                <a16:creationId xmlns:a16="http://schemas.microsoft.com/office/drawing/2014/main" id="{3BC621BE-D35F-465C-97D5-F96216AB37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7" name="Title 6">
            <a:extLst>
              <a:ext uri="{FF2B5EF4-FFF2-40B4-BE49-F238E27FC236}">
                <a16:creationId xmlns:a16="http://schemas.microsoft.com/office/drawing/2014/main" id="{0AC05717-D09B-4EE5-B99D-3AAA2218214D}"/>
              </a:ext>
            </a:extLst>
          </p:cNvPr>
          <p:cNvSpPr>
            <a:spLocks noGrp="1"/>
          </p:cNvSpPr>
          <p:nvPr>
            <p:ph type="title"/>
          </p:nvPr>
        </p:nvSpPr>
        <p:spPr>
          <a:xfrm>
            <a:off x="107504" y="659532"/>
            <a:ext cx="4223086" cy="1257300"/>
          </a:xfrm>
        </p:spPr>
        <p:txBody>
          <a:bodyPr/>
          <a:lstStyle/>
          <a:p>
            <a:r>
              <a:rPr lang="en-US"/>
              <a:t>Click to edit Master title style</a:t>
            </a:r>
          </a:p>
        </p:txBody>
      </p:sp>
      <p:sp>
        <p:nvSpPr>
          <p:cNvPr id="9" name="Content Placeholder 8">
            <a:extLst>
              <a:ext uri="{FF2B5EF4-FFF2-40B4-BE49-F238E27FC236}">
                <a16:creationId xmlns:a16="http://schemas.microsoft.com/office/drawing/2014/main" id="{DF8AB94A-7985-40D4-B6DC-B1FD923CDE01}"/>
              </a:ext>
            </a:extLst>
          </p:cNvPr>
          <p:cNvSpPr>
            <a:spLocks noGrp="1"/>
          </p:cNvSpPr>
          <p:nvPr>
            <p:ph sz="quarter" idx="13"/>
          </p:nvPr>
        </p:nvSpPr>
        <p:spPr>
          <a:xfrm>
            <a:off x="179388" y="2205038"/>
            <a:ext cx="3168650" cy="15843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891E1B5-5651-47D7-9BC0-790A15F75336}"/>
              </a:ext>
            </a:extLst>
          </p:cNvPr>
          <p:cNvSpPr>
            <a:spLocks noGrp="1"/>
          </p:cNvSpPr>
          <p:nvPr>
            <p:ph sz="quarter" idx="14"/>
          </p:nvPr>
        </p:nvSpPr>
        <p:spPr>
          <a:xfrm>
            <a:off x="107950" y="4149725"/>
            <a:ext cx="3240088" cy="1079475"/>
          </a:xfrm>
        </p:spPr>
        <p:txBody>
          <a:bodyPr/>
          <a:lstStyle/>
          <a:p>
            <a:pPr lvl="0"/>
            <a:r>
              <a:rPr lang="en-US" dirty="0"/>
              <a:t>Edit Master text styles</a:t>
            </a:r>
          </a:p>
        </p:txBody>
      </p:sp>
      <p:sp>
        <p:nvSpPr>
          <p:cNvPr id="12" name="TextBox 11">
            <a:extLst>
              <a:ext uri="{FF2B5EF4-FFF2-40B4-BE49-F238E27FC236}">
                <a16:creationId xmlns:a16="http://schemas.microsoft.com/office/drawing/2014/main" id="{62CB71EA-0C70-448B-9192-EDB95E538DC2}"/>
              </a:ext>
            </a:extLst>
          </p:cNvPr>
          <p:cNvSpPr txBox="1"/>
          <p:nvPr userDrawn="1"/>
        </p:nvSpPr>
        <p:spPr bwMode="auto">
          <a:xfrm>
            <a:off x="7634436" y="6244932"/>
            <a:ext cx="1053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indent="0" algn="r" eaLnBrk="1" hangingPunct="1">
              <a:buFont typeface="Arial"/>
              <a:buNone/>
            </a:pPr>
            <a:fld id="{EA96CD60-7009-CE47-9D43-514E6747C4CC}" type="slidenum">
              <a:rPr lang="en-US" altLang="en-US" sz="1400" b="0" smtClean="0"/>
              <a:pPr marL="0" indent="0" algn="r" eaLnBrk="1" hangingPunct="1">
                <a:buFont typeface="Arial"/>
                <a:buNone/>
              </a:pPr>
              <a:t>‹#›</a:t>
            </a:fld>
            <a:endParaRPr lang="en-US" sz="1400" b="0" dirty="0"/>
          </a:p>
        </p:txBody>
      </p:sp>
      <p:sp>
        <p:nvSpPr>
          <p:cNvPr id="14" name="Content Placeholder 13">
            <a:extLst>
              <a:ext uri="{FF2B5EF4-FFF2-40B4-BE49-F238E27FC236}">
                <a16:creationId xmlns:a16="http://schemas.microsoft.com/office/drawing/2014/main" id="{FFD701B9-42B2-4F88-A1E2-5DFFC752EB4E}"/>
              </a:ext>
            </a:extLst>
          </p:cNvPr>
          <p:cNvSpPr>
            <a:spLocks noGrp="1"/>
          </p:cNvSpPr>
          <p:nvPr>
            <p:ph sz="quarter" idx="15"/>
          </p:nvPr>
        </p:nvSpPr>
        <p:spPr>
          <a:xfrm>
            <a:off x="5148263" y="2781300"/>
            <a:ext cx="2016125" cy="1008063"/>
          </a:xfrm>
        </p:spPr>
        <p:txBody>
          <a:bodyPr/>
          <a:lstStyle/>
          <a:p>
            <a:pPr lvl="0"/>
            <a:r>
              <a:rPr lang="en-US" dirty="0"/>
              <a:t>Edit Master text</a:t>
            </a:r>
          </a:p>
        </p:txBody>
      </p:sp>
      <p:sp>
        <p:nvSpPr>
          <p:cNvPr id="15" name="TextBox 14">
            <a:extLst>
              <a:ext uri="{FF2B5EF4-FFF2-40B4-BE49-F238E27FC236}">
                <a16:creationId xmlns:a16="http://schemas.microsoft.com/office/drawing/2014/main" id="{605917F8-B809-4700-9DE7-45A05652A68C}"/>
              </a:ext>
            </a:extLst>
          </p:cNvPr>
          <p:cNvSpPr txBox="1"/>
          <p:nvPr userDrawn="1"/>
        </p:nvSpPr>
        <p:spPr bwMode="auto">
          <a:xfrm>
            <a:off x="346737" y="6548844"/>
            <a:ext cx="84505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lang="en-US" sz="1000" b="0" i="1" dirty="0"/>
              <a:t>Copyright © McGraw-Hill Education. All rights reserved. No reproduction or distribution without the prior written consent of McGraw-Hill Education.</a:t>
            </a:r>
            <a:endParaRPr lang="en-US" altLang="en-US" sz="1000" b="0" i="1" dirty="0"/>
          </a:p>
        </p:txBody>
      </p:sp>
    </p:spTree>
    <p:extLst>
      <p:ext uri="{BB962C8B-B14F-4D97-AF65-F5344CB8AC3E}">
        <p14:creationId xmlns:p14="http://schemas.microsoft.com/office/powerpoint/2010/main" val="634945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109F81-D68D-B74C-B759-C27912600523}" type="slidenum">
              <a:rPr lang="en-US" altLang="en-US"/>
              <a:pPr>
                <a:defRPr/>
              </a:pPr>
              <a:t>‹#›</a:t>
            </a:fld>
            <a:endParaRPr lang="en-US" altLang="en-US" dirty="0"/>
          </a:p>
        </p:txBody>
      </p:sp>
    </p:spTree>
    <p:extLst>
      <p:ext uri="{BB962C8B-B14F-4D97-AF65-F5344CB8AC3E}">
        <p14:creationId xmlns:p14="http://schemas.microsoft.com/office/powerpoint/2010/main" val="688121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15CC96-C1CB-314E-BA45-B2F355CFF049}" type="slidenum">
              <a:rPr lang="en-US" altLang="en-US"/>
              <a:pPr>
                <a:defRPr/>
              </a:pPr>
              <a:t>‹#›</a:t>
            </a:fld>
            <a:endParaRPr lang="en-US" altLang="en-US" dirty="0"/>
          </a:p>
        </p:txBody>
      </p:sp>
    </p:spTree>
    <p:extLst>
      <p:ext uri="{BB962C8B-B14F-4D97-AF65-F5344CB8AC3E}">
        <p14:creationId xmlns:p14="http://schemas.microsoft.com/office/powerpoint/2010/main" val="1053283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3CD995-E7CA-B74B-AD20-C635CFD09B37}" type="slidenum">
              <a:rPr lang="en-US" altLang="en-US"/>
              <a:pPr>
                <a:defRPr/>
              </a:pPr>
              <a:t>‹#›</a:t>
            </a:fld>
            <a:endParaRPr lang="en-US" altLang="en-US" dirty="0"/>
          </a:p>
        </p:txBody>
      </p:sp>
    </p:spTree>
    <p:extLst>
      <p:ext uri="{BB962C8B-B14F-4D97-AF65-F5344CB8AC3E}">
        <p14:creationId xmlns:p14="http://schemas.microsoft.com/office/powerpoint/2010/main" val="829527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3F9B3E-9EE9-754E-917E-1481C3A6BDBF}" type="slidenum">
              <a:rPr lang="en-US" altLang="en-US"/>
              <a:pPr>
                <a:defRPr/>
              </a:pPr>
              <a:t>‹#›</a:t>
            </a:fld>
            <a:endParaRPr lang="en-US" altLang="en-US" dirty="0"/>
          </a:p>
        </p:txBody>
      </p:sp>
    </p:spTree>
    <p:extLst>
      <p:ext uri="{BB962C8B-B14F-4D97-AF65-F5344CB8AC3E}">
        <p14:creationId xmlns:p14="http://schemas.microsoft.com/office/powerpoint/2010/main" val="407898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09368B2-D968-6B41-93FE-8EC53E409C3D}" type="slidenum">
              <a:rPr lang="en-US" altLang="en-US"/>
              <a:pPr>
                <a:defRPr/>
              </a:pPr>
              <a:t>‹#›</a:t>
            </a:fld>
            <a:endParaRPr lang="en-US" altLang="en-US" dirty="0"/>
          </a:p>
        </p:txBody>
      </p:sp>
    </p:spTree>
    <p:extLst>
      <p:ext uri="{BB962C8B-B14F-4D97-AF65-F5344CB8AC3E}">
        <p14:creationId xmlns:p14="http://schemas.microsoft.com/office/powerpoint/2010/main" val="485097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Tree>
    <p:extLst>
      <p:ext uri="{BB962C8B-B14F-4D97-AF65-F5344CB8AC3E}">
        <p14:creationId xmlns:p14="http://schemas.microsoft.com/office/powerpoint/2010/main" val="115915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10872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924175"/>
            <a:ext cx="7283450" cy="1225550"/>
          </a:xfrm>
        </p:spPr>
        <p:txBody>
          <a:bodyPr/>
          <a:lstStyle/>
          <a:p>
            <a:pPr lvl="0"/>
            <a:r>
              <a:rPr lang="en-US" dirty="0"/>
              <a:t>Edit Master text styles</a:t>
            </a:r>
          </a:p>
        </p:txBody>
      </p:sp>
      <p:sp>
        <p:nvSpPr>
          <p:cNvPr id="9" name="TextBox 8">
            <a:extLst>
              <a:ext uri="{FF2B5EF4-FFF2-40B4-BE49-F238E27FC236}">
                <a16:creationId xmlns:a16="http://schemas.microsoft.com/office/drawing/2014/main" id="{C0BFF5C9-477D-4C46-BAEC-B1CCA890C512}"/>
              </a:ext>
            </a:extLst>
          </p:cNvPr>
          <p:cNvSpPr txBox="1"/>
          <p:nvPr userDrawn="1"/>
        </p:nvSpPr>
        <p:spPr bwMode="auto">
          <a:xfrm>
            <a:off x="7634436" y="6244932"/>
            <a:ext cx="1053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indent="0" algn="r" eaLnBrk="1" hangingPunct="1">
              <a:buFont typeface="Arial"/>
              <a:buNone/>
            </a:pPr>
            <a:fld id="{EA96CD60-7009-CE47-9D43-514E6747C4CC}" type="slidenum">
              <a:rPr lang="en-US" altLang="en-US" sz="1400" b="0" smtClean="0"/>
              <a:pPr marL="0" indent="0" algn="r" eaLnBrk="1" hangingPunct="1">
                <a:buFont typeface="Arial"/>
                <a:buNone/>
              </a:pPr>
              <a:t>‹#›</a:t>
            </a:fld>
            <a:endParaRPr lang="en-US" sz="1400" b="0" dirty="0"/>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1042988" y="4365625"/>
            <a:ext cx="2376487"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B7DB21B1-117C-4177-8565-87BE9588BA72}"/>
              </a:ext>
            </a:extLst>
          </p:cNvPr>
          <p:cNvSpPr>
            <a:spLocks noGrp="1"/>
          </p:cNvSpPr>
          <p:nvPr>
            <p:ph sz="quarter" idx="15"/>
          </p:nvPr>
        </p:nvSpPr>
        <p:spPr>
          <a:xfrm>
            <a:off x="5003800" y="4581525"/>
            <a:ext cx="1549400" cy="64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AC05C66-2447-458B-BF10-554F35F1331D}"/>
              </a:ext>
            </a:extLst>
          </p:cNvPr>
          <p:cNvSpPr>
            <a:spLocks noGrp="1"/>
          </p:cNvSpPr>
          <p:nvPr>
            <p:ph sz="quarter" idx="16"/>
          </p:nvPr>
        </p:nvSpPr>
        <p:spPr>
          <a:xfrm>
            <a:off x="6553200" y="4149725"/>
            <a:ext cx="1081088" cy="86360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89FF9998-433F-41B7-B473-DBB59D9BE9C0}"/>
              </a:ext>
            </a:extLst>
          </p:cNvPr>
          <p:cNvSpPr>
            <a:spLocks noGrp="1"/>
          </p:cNvSpPr>
          <p:nvPr>
            <p:ph sz="quarter" idx="17"/>
          </p:nvPr>
        </p:nvSpPr>
        <p:spPr>
          <a:xfrm>
            <a:off x="611188" y="5516563"/>
            <a:ext cx="1657350" cy="43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CFCF695C-D100-48D6-AD2B-0F1275E80D5F}"/>
              </a:ext>
            </a:extLst>
          </p:cNvPr>
          <p:cNvSpPr>
            <a:spLocks noGrp="1"/>
          </p:cNvSpPr>
          <p:nvPr>
            <p:ph sz="quarter" idx="18"/>
          </p:nvPr>
        </p:nvSpPr>
        <p:spPr>
          <a:xfrm>
            <a:off x="5651500" y="3213100"/>
            <a:ext cx="1728788" cy="50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FF8BF458-483A-421E-A54B-4DA2CD9892C3}"/>
              </a:ext>
            </a:extLst>
          </p:cNvPr>
          <p:cNvSpPr>
            <a:spLocks noGrp="1"/>
          </p:cNvSpPr>
          <p:nvPr>
            <p:ph type="body" sz="quarter" idx="19"/>
          </p:nvPr>
        </p:nvSpPr>
        <p:spPr>
          <a:xfrm>
            <a:off x="6553200" y="2060575"/>
            <a:ext cx="1690688"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07D86FE5-2205-4667-AEDC-B736BB3A0B0F}"/>
              </a:ext>
            </a:extLst>
          </p:cNvPr>
          <p:cNvSpPr>
            <a:spLocks noGrp="1"/>
          </p:cNvSpPr>
          <p:nvPr>
            <p:ph type="body" sz="quarter" idx="20"/>
          </p:nvPr>
        </p:nvSpPr>
        <p:spPr>
          <a:xfrm>
            <a:off x="0" y="3213100"/>
            <a:ext cx="1476375"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C106139C-C939-4D1B-9F81-1C8E7E43E85E}"/>
              </a:ext>
            </a:extLst>
          </p:cNvPr>
          <p:cNvSpPr>
            <a:spLocks noGrp="1"/>
          </p:cNvSpPr>
          <p:nvPr>
            <p:ph type="body" sz="quarter" idx="21"/>
          </p:nvPr>
        </p:nvSpPr>
        <p:spPr>
          <a:xfrm>
            <a:off x="1042988" y="2349500"/>
            <a:ext cx="1368425" cy="57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6A57E74-444D-4109-881C-2A73AD039579}"/>
              </a:ext>
            </a:extLst>
          </p:cNvPr>
          <p:cNvSpPr>
            <a:spLocks noGrp="1"/>
          </p:cNvSpPr>
          <p:nvPr>
            <p:ph sz="quarter" idx="22"/>
          </p:nvPr>
        </p:nvSpPr>
        <p:spPr>
          <a:xfrm>
            <a:off x="0" y="981075"/>
            <a:ext cx="2051050" cy="61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688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10872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924175"/>
            <a:ext cx="7283450" cy="1225550"/>
          </a:xfrm>
        </p:spPr>
        <p:txBody>
          <a:bodyPr/>
          <a:lstStyle/>
          <a:p>
            <a:pPr lvl="0"/>
            <a:r>
              <a:rPr lang="en-US" dirty="0"/>
              <a:t>Edit Master text styles</a:t>
            </a:r>
          </a:p>
        </p:txBody>
      </p:sp>
      <p:sp>
        <p:nvSpPr>
          <p:cNvPr id="9" name="TextBox 8">
            <a:extLst>
              <a:ext uri="{FF2B5EF4-FFF2-40B4-BE49-F238E27FC236}">
                <a16:creationId xmlns:a16="http://schemas.microsoft.com/office/drawing/2014/main" id="{C0BFF5C9-477D-4C46-BAEC-B1CCA890C512}"/>
              </a:ext>
            </a:extLst>
          </p:cNvPr>
          <p:cNvSpPr txBox="1"/>
          <p:nvPr userDrawn="1"/>
        </p:nvSpPr>
        <p:spPr bwMode="auto">
          <a:xfrm>
            <a:off x="7634436" y="6244932"/>
            <a:ext cx="1053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indent="0" algn="r" eaLnBrk="1" hangingPunct="1">
              <a:buFont typeface="Arial"/>
              <a:buNone/>
            </a:pPr>
            <a:fld id="{EA96CD60-7009-CE47-9D43-514E6747C4CC}" type="slidenum">
              <a:rPr lang="en-US" altLang="en-US" sz="1400" b="0" smtClean="0"/>
              <a:pPr marL="0" indent="0" algn="r" eaLnBrk="1" hangingPunct="1">
                <a:buFont typeface="Arial"/>
                <a:buNone/>
              </a:pPr>
              <a:t>‹#›</a:t>
            </a:fld>
            <a:endParaRPr lang="en-US" sz="1400" b="0" dirty="0"/>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1042988" y="4365625"/>
            <a:ext cx="2376487"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B7DB21B1-117C-4177-8565-87BE9588BA72}"/>
              </a:ext>
            </a:extLst>
          </p:cNvPr>
          <p:cNvSpPr>
            <a:spLocks noGrp="1"/>
          </p:cNvSpPr>
          <p:nvPr>
            <p:ph sz="quarter" idx="15"/>
          </p:nvPr>
        </p:nvSpPr>
        <p:spPr>
          <a:xfrm>
            <a:off x="5003800" y="4581525"/>
            <a:ext cx="1549400" cy="64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AC05C66-2447-458B-BF10-554F35F1331D}"/>
              </a:ext>
            </a:extLst>
          </p:cNvPr>
          <p:cNvSpPr>
            <a:spLocks noGrp="1"/>
          </p:cNvSpPr>
          <p:nvPr>
            <p:ph sz="quarter" idx="16"/>
          </p:nvPr>
        </p:nvSpPr>
        <p:spPr>
          <a:xfrm>
            <a:off x="6553200" y="4149725"/>
            <a:ext cx="1081088" cy="86360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89FF9998-433F-41B7-B473-DBB59D9BE9C0}"/>
              </a:ext>
            </a:extLst>
          </p:cNvPr>
          <p:cNvSpPr>
            <a:spLocks noGrp="1"/>
          </p:cNvSpPr>
          <p:nvPr>
            <p:ph sz="quarter" idx="17"/>
          </p:nvPr>
        </p:nvSpPr>
        <p:spPr>
          <a:xfrm>
            <a:off x="611188" y="5516563"/>
            <a:ext cx="1657350" cy="43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CFCF695C-D100-48D6-AD2B-0F1275E80D5F}"/>
              </a:ext>
            </a:extLst>
          </p:cNvPr>
          <p:cNvSpPr>
            <a:spLocks noGrp="1"/>
          </p:cNvSpPr>
          <p:nvPr>
            <p:ph sz="quarter" idx="18"/>
          </p:nvPr>
        </p:nvSpPr>
        <p:spPr>
          <a:xfrm>
            <a:off x="5651500" y="3213100"/>
            <a:ext cx="1728788" cy="50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FF8BF458-483A-421E-A54B-4DA2CD9892C3}"/>
              </a:ext>
            </a:extLst>
          </p:cNvPr>
          <p:cNvSpPr>
            <a:spLocks noGrp="1"/>
          </p:cNvSpPr>
          <p:nvPr>
            <p:ph type="body" sz="quarter" idx="19"/>
          </p:nvPr>
        </p:nvSpPr>
        <p:spPr>
          <a:xfrm>
            <a:off x="6553200" y="2060575"/>
            <a:ext cx="1690688"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07D86FE5-2205-4667-AEDC-B736BB3A0B0F}"/>
              </a:ext>
            </a:extLst>
          </p:cNvPr>
          <p:cNvSpPr>
            <a:spLocks noGrp="1"/>
          </p:cNvSpPr>
          <p:nvPr>
            <p:ph type="body" sz="quarter" idx="20"/>
          </p:nvPr>
        </p:nvSpPr>
        <p:spPr>
          <a:xfrm>
            <a:off x="0" y="3213100"/>
            <a:ext cx="1476375"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356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10872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924175"/>
            <a:ext cx="7283450" cy="1225550"/>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1042988" y="4365625"/>
            <a:ext cx="2376487"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B7DB21B1-117C-4177-8565-87BE9588BA72}"/>
              </a:ext>
            </a:extLst>
          </p:cNvPr>
          <p:cNvSpPr>
            <a:spLocks noGrp="1"/>
          </p:cNvSpPr>
          <p:nvPr>
            <p:ph sz="quarter" idx="15"/>
          </p:nvPr>
        </p:nvSpPr>
        <p:spPr>
          <a:xfrm>
            <a:off x="5003800" y="4581525"/>
            <a:ext cx="1549400" cy="64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AC05C66-2447-458B-BF10-554F35F1331D}"/>
              </a:ext>
            </a:extLst>
          </p:cNvPr>
          <p:cNvSpPr>
            <a:spLocks noGrp="1"/>
          </p:cNvSpPr>
          <p:nvPr>
            <p:ph sz="quarter" idx="16"/>
          </p:nvPr>
        </p:nvSpPr>
        <p:spPr>
          <a:xfrm>
            <a:off x="6553200" y="4149725"/>
            <a:ext cx="1081088" cy="86360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89FF9998-433F-41B7-B473-DBB59D9BE9C0}"/>
              </a:ext>
            </a:extLst>
          </p:cNvPr>
          <p:cNvSpPr>
            <a:spLocks noGrp="1"/>
          </p:cNvSpPr>
          <p:nvPr>
            <p:ph sz="quarter" idx="17"/>
          </p:nvPr>
        </p:nvSpPr>
        <p:spPr>
          <a:xfrm>
            <a:off x="611188" y="5516563"/>
            <a:ext cx="1657350" cy="43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CFCF695C-D100-48D6-AD2B-0F1275E80D5F}"/>
              </a:ext>
            </a:extLst>
          </p:cNvPr>
          <p:cNvSpPr>
            <a:spLocks noGrp="1"/>
          </p:cNvSpPr>
          <p:nvPr>
            <p:ph sz="quarter" idx="18"/>
          </p:nvPr>
        </p:nvSpPr>
        <p:spPr>
          <a:xfrm>
            <a:off x="5651500" y="3213100"/>
            <a:ext cx="1728788" cy="50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FF8BF458-483A-421E-A54B-4DA2CD9892C3}"/>
              </a:ext>
            </a:extLst>
          </p:cNvPr>
          <p:cNvSpPr>
            <a:spLocks noGrp="1"/>
          </p:cNvSpPr>
          <p:nvPr>
            <p:ph type="body" sz="quarter" idx="19"/>
          </p:nvPr>
        </p:nvSpPr>
        <p:spPr>
          <a:xfrm>
            <a:off x="6553200" y="2060575"/>
            <a:ext cx="1690688"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07D86FE5-2205-4667-AEDC-B736BB3A0B0F}"/>
              </a:ext>
            </a:extLst>
          </p:cNvPr>
          <p:cNvSpPr>
            <a:spLocks noGrp="1"/>
          </p:cNvSpPr>
          <p:nvPr>
            <p:ph type="body" sz="quarter" idx="20"/>
          </p:nvPr>
        </p:nvSpPr>
        <p:spPr>
          <a:xfrm>
            <a:off x="0" y="3213100"/>
            <a:ext cx="1476375"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AutoShape 4">
            <a:extLst>
              <a:ext uri="{FF2B5EF4-FFF2-40B4-BE49-F238E27FC236}">
                <a16:creationId xmlns:a16="http://schemas.microsoft.com/office/drawing/2014/main" id="{C8CA46D9-A5D0-4279-8DC9-A17DEB9ADF62}"/>
              </a:ext>
            </a:extLst>
          </p:cNvPr>
          <p:cNvSpPr>
            <a:spLocks noChangeArrowheads="1"/>
          </p:cNvSpPr>
          <p:nvPr userDrawn="1"/>
        </p:nvSpPr>
        <p:spPr bwMode="auto">
          <a:xfrm>
            <a:off x="468313" y="1477963"/>
            <a:ext cx="3311525" cy="511175"/>
          </a:xfrm>
          <a:prstGeom prst="roundRect">
            <a:avLst>
              <a:gd name="adj" fmla="val 16667"/>
            </a:avLst>
          </a:prstGeom>
          <a:solidFill>
            <a:schemeClr val="bg2"/>
          </a:solidFill>
          <a:ln w="12700" algn="ctr">
            <a:solidFill>
              <a:schemeClr val="bg2">
                <a:lumMod val="75000"/>
              </a:schemeClr>
            </a:solidFill>
            <a:round/>
            <a:headEnd/>
            <a:tailEnd/>
          </a:ln>
          <a:effectLst/>
        </p:spPr>
        <p:txBody>
          <a:bodyPr wrap="none" anchor="ctr">
            <a:spAutoFit/>
          </a:bodyPr>
          <a:lstStyle/>
          <a:p>
            <a:pPr eaLnBrk="1" hangingPunct="1">
              <a:defRPr/>
            </a:pPr>
            <a:r>
              <a:rPr lang="en-US" dirty="0">
                <a:solidFill>
                  <a:srgbClr val="008080"/>
                </a:solidFill>
                <a:ea typeface="+mn-ea"/>
              </a:rPr>
              <a:t>Sample Problem 7.14</a:t>
            </a:r>
          </a:p>
        </p:txBody>
      </p:sp>
      <p:sp>
        <p:nvSpPr>
          <p:cNvPr id="9" name="Content Placeholder 8">
            <a:extLst>
              <a:ext uri="{FF2B5EF4-FFF2-40B4-BE49-F238E27FC236}">
                <a16:creationId xmlns:a16="http://schemas.microsoft.com/office/drawing/2014/main" id="{5573017B-B5FC-48CF-91FE-0C9857F4C1CA}"/>
              </a:ext>
            </a:extLst>
          </p:cNvPr>
          <p:cNvSpPr>
            <a:spLocks noGrp="1"/>
          </p:cNvSpPr>
          <p:nvPr>
            <p:ph sz="quarter" idx="21"/>
          </p:nvPr>
        </p:nvSpPr>
        <p:spPr>
          <a:xfrm>
            <a:off x="-541338" y="1125538"/>
            <a:ext cx="1152526"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1028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10872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924175"/>
            <a:ext cx="7283450" cy="1225550"/>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1042988" y="4365625"/>
            <a:ext cx="2376487"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B7DB21B1-117C-4177-8565-87BE9588BA72}"/>
              </a:ext>
            </a:extLst>
          </p:cNvPr>
          <p:cNvSpPr>
            <a:spLocks noGrp="1"/>
          </p:cNvSpPr>
          <p:nvPr>
            <p:ph sz="quarter" idx="15"/>
          </p:nvPr>
        </p:nvSpPr>
        <p:spPr>
          <a:xfrm>
            <a:off x="5003800" y="4581525"/>
            <a:ext cx="1549400" cy="64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AC05C66-2447-458B-BF10-554F35F1331D}"/>
              </a:ext>
            </a:extLst>
          </p:cNvPr>
          <p:cNvSpPr>
            <a:spLocks noGrp="1"/>
          </p:cNvSpPr>
          <p:nvPr>
            <p:ph sz="quarter" idx="16"/>
          </p:nvPr>
        </p:nvSpPr>
        <p:spPr>
          <a:xfrm>
            <a:off x="6553200" y="4149725"/>
            <a:ext cx="1081088" cy="86360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89FF9998-433F-41B7-B473-DBB59D9BE9C0}"/>
              </a:ext>
            </a:extLst>
          </p:cNvPr>
          <p:cNvSpPr>
            <a:spLocks noGrp="1"/>
          </p:cNvSpPr>
          <p:nvPr>
            <p:ph sz="quarter" idx="17"/>
          </p:nvPr>
        </p:nvSpPr>
        <p:spPr>
          <a:xfrm>
            <a:off x="611188" y="5516563"/>
            <a:ext cx="1657350" cy="43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CFCF695C-D100-48D6-AD2B-0F1275E80D5F}"/>
              </a:ext>
            </a:extLst>
          </p:cNvPr>
          <p:cNvSpPr>
            <a:spLocks noGrp="1"/>
          </p:cNvSpPr>
          <p:nvPr>
            <p:ph sz="quarter" idx="18"/>
          </p:nvPr>
        </p:nvSpPr>
        <p:spPr>
          <a:xfrm>
            <a:off x="5651500" y="3213100"/>
            <a:ext cx="1728788" cy="50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FF8BF458-483A-421E-A54B-4DA2CD9892C3}"/>
              </a:ext>
            </a:extLst>
          </p:cNvPr>
          <p:cNvSpPr>
            <a:spLocks noGrp="1"/>
          </p:cNvSpPr>
          <p:nvPr>
            <p:ph type="body" sz="quarter" idx="19"/>
          </p:nvPr>
        </p:nvSpPr>
        <p:spPr>
          <a:xfrm>
            <a:off x="6553200" y="2060575"/>
            <a:ext cx="1690688"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07D86FE5-2205-4667-AEDC-B736BB3A0B0F}"/>
              </a:ext>
            </a:extLst>
          </p:cNvPr>
          <p:cNvSpPr>
            <a:spLocks noGrp="1"/>
          </p:cNvSpPr>
          <p:nvPr>
            <p:ph type="body" sz="quarter" idx="20"/>
          </p:nvPr>
        </p:nvSpPr>
        <p:spPr>
          <a:xfrm>
            <a:off x="0" y="3213100"/>
            <a:ext cx="1476375"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AutoShape 4">
            <a:extLst>
              <a:ext uri="{FF2B5EF4-FFF2-40B4-BE49-F238E27FC236}">
                <a16:creationId xmlns:a16="http://schemas.microsoft.com/office/drawing/2014/main" id="{1A469E4C-B50D-4CAB-9A0D-652715CC465D}"/>
              </a:ext>
            </a:extLst>
          </p:cNvPr>
          <p:cNvSpPr>
            <a:spLocks noChangeArrowheads="1"/>
          </p:cNvSpPr>
          <p:nvPr userDrawn="1"/>
        </p:nvSpPr>
        <p:spPr bwMode="auto">
          <a:xfrm>
            <a:off x="449263" y="1417588"/>
            <a:ext cx="3311525" cy="479524"/>
          </a:xfrm>
          <a:prstGeom prst="roundRect">
            <a:avLst>
              <a:gd name="adj" fmla="val 16667"/>
            </a:avLst>
          </a:prstGeom>
          <a:solidFill>
            <a:schemeClr val="bg2"/>
          </a:solidFill>
          <a:ln w="12700" algn="ctr">
            <a:solidFill>
              <a:schemeClr val="bg2">
                <a:lumMod val="75000"/>
              </a:schemeClr>
            </a:solidFill>
            <a:round/>
            <a:headEnd/>
            <a:tailEnd/>
          </a:ln>
          <a:effectLst/>
        </p:spPr>
        <p:txBody>
          <a:bodyPr wrap="square" anchor="ctr">
            <a:spAutoFit/>
          </a:bodyPr>
          <a:lstStyle/>
          <a:p>
            <a:pPr eaLnBrk="1" hangingPunct="1">
              <a:defRPr/>
            </a:pPr>
            <a:endParaRPr lang="en-US" dirty="0">
              <a:solidFill>
                <a:schemeClr val="bg1"/>
              </a:solidFill>
              <a:ea typeface="+mn-ea"/>
            </a:endParaRPr>
          </a:p>
        </p:txBody>
      </p:sp>
    </p:spTree>
    <p:extLst>
      <p:ext uri="{BB962C8B-B14F-4D97-AF65-F5344CB8AC3E}">
        <p14:creationId xmlns:p14="http://schemas.microsoft.com/office/powerpoint/2010/main" val="2985152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10872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924175"/>
            <a:ext cx="7283450" cy="1225550"/>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1042988" y="4365625"/>
            <a:ext cx="2376487"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B7DB21B1-117C-4177-8565-87BE9588BA72}"/>
              </a:ext>
            </a:extLst>
          </p:cNvPr>
          <p:cNvSpPr>
            <a:spLocks noGrp="1"/>
          </p:cNvSpPr>
          <p:nvPr>
            <p:ph sz="quarter" idx="15"/>
          </p:nvPr>
        </p:nvSpPr>
        <p:spPr>
          <a:xfrm>
            <a:off x="5003800" y="4581525"/>
            <a:ext cx="1549400" cy="64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AC05C66-2447-458B-BF10-554F35F1331D}"/>
              </a:ext>
            </a:extLst>
          </p:cNvPr>
          <p:cNvSpPr>
            <a:spLocks noGrp="1"/>
          </p:cNvSpPr>
          <p:nvPr>
            <p:ph sz="quarter" idx="16"/>
          </p:nvPr>
        </p:nvSpPr>
        <p:spPr>
          <a:xfrm>
            <a:off x="6553200" y="4149725"/>
            <a:ext cx="1081088" cy="86360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89FF9998-433F-41B7-B473-DBB59D9BE9C0}"/>
              </a:ext>
            </a:extLst>
          </p:cNvPr>
          <p:cNvSpPr>
            <a:spLocks noGrp="1"/>
          </p:cNvSpPr>
          <p:nvPr>
            <p:ph sz="quarter" idx="17"/>
          </p:nvPr>
        </p:nvSpPr>
        <p:spPr>
          <a:xfrm>
            <a:off x="611188" y="5516563"/>
            <a:ext cx="1657350" cy="43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CFCF695C-D100-48D6-AD2B-0F1275E80D5F}"/>
              </a:ext>
            </a:extLst>
          </p:cNvPr>
          <p:cNvSpPr>
            <a:spLocks noGrp="1"/>
          </p:cNvSpPr>
          <p:nvPr>
            <p:ph sz="quarter" idx="18"/>
          </p:nvPr>
        </p:nvSpPr>
        <p:spPr>
          <a:xfrm>
            <a:off x="5651500" y="3213100"/>
            <a:ext cx="1728788" cy="50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FF8BF458-483A-421E-A54B-4DA2CD9892C3}"/>
              </a:ext>
            </a:extLst>
          </p:cNvPr>
          <p:cNvSpPr>
            <a:spLocks noGrp="1"/>
          </p:cNvSpPr>
          <p:nvPr>
            <p:ph type="body" sz="quarter" idx="19"/>
          </p:nvPr>
        </p:nvSpPr>
        <p:spPr>
          <a:xfrm>
            <a:off x="6553200" y="2060575"/>
            <a:ext cx="1690688"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07D86FE5-2205-4667-AEDC-B736BB3A0B0F}"/>
              </a:ext>
            </a:extLst>
          </p:cNvPr>
          <p:cNvSpPr>
            <a:spLocks noGrp="1"/>
          </p:cNvSpPr>
          <p:nvPr>
            <p:ph type="body" sz="quarter" idx="20"/>
          </p:nvPr>
        </p:nvSpPr>
        <p:spPr>
          <a:xfrm>
            <a:off x="0" y="3213100"/>
            <a:ext cx="1476375"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8B66D439-43D8-438A-8A4D-65574E566851}"/>
              </a:ext>
            </a:extLst>
          </p:cNvPr>
          <p:cNvSpPr>
            <a:spLocks noGrp="1"/>
          </p:cNvSpPr>
          <p:nvPr>
            <p:ph sz="quarter" idx="21"/>
          </p:nvPr>
        </p:nvSpPr>
        <p:spPr>
          <a:xfrm>
            <a:off x="3779838" y="4149725"/>
            <a:ext cx="4318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DEE3D0BE-CC6F-45B3-B686-F3FE30DE1C8A}"/>
              </a:ext>
            </a:extLst>
          </p:cNvPr>
          <p:cNvSpPr>
            <a:spLocks noGrp="1"/>
          </p:cNvSpPr>
          <p:nvPr>
            <p:ph type="body" sz="quarter" idx="22"/>
          </p:nvPr>
        </p:nvSpPr>
        <p:spPr>
          <a:xfrm>
            <a:off x="8686800" y="1417638"/>
            <a:ext cx="457200" cy="17954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AutoShape 4">
            <a:extLst>
              <a:ext uri="{FF2B5EF4-FFF2-40B4-BE49-F238E27FC236}">
                <a16:creationId xmlns:a16="http://schemas.microsoft.com/office/drawing/2014/main" id="{5C33586E-8E99-401F-9C5F-5CE0254E5382}"/>
              </a:ext>
            </a:extLst>
          </p:cNvPr>
          <p:cNvSpPr>
            <a:spLocks noChangeArrowheads="1"/>
          </p:cNvSpPr>
          <p:nvPr userDrawn="1"/>
        </p:nvSpPr>
        <p:spPr bwMode="auto">
          <a:xfrm>
            <a:off x="468313" y="1477963"/>
            <a:ext cx="3311525" cy="511175"/>
          </a:xfrm>
          <a:prstGeom prst="roundRect">
            <a:avLst>
              <a:gd name="adj" fmla="val 16667"/>
            </a:avLst>
          </a:prstGeom>
          <a:solidFill>
            <a:schemeClr val="bg2"/>
          </a:solidFill>
          <a:ln w="12700" algn="ctr">
            <a:solidFill>
              <a:schemeClr val="bg2">
                <a:lumMod val="75000"/>
              </a:schemeClr>
            </a:solidFill>
            <a:round/>
            <a:headEnd/>
            <a:tailEnd/>
          </a:ln>
          <a:effectLst/>
        </p:spPr>
        <p:txBody>
          <a:bodyPr wrap="none" anchor="ctr">
            <a:spAutoFit/>
          </a:bodyPr>
          <a:lstStyle/>
          <a:p>
            <a:pPr eaLnBrk="1" hangingPunct="1">
              <a:defRPr/>
            </a:pPr>
            <a:r>
              <a:rPr lang="en-US" dirty="0">
                <a:solidFill>
                  <a:srgbClr val="008080"/>
                </a:solidFill>
                <a:ea typeface="+mn-ea"/>
              </a:rPr>
              <a:t>Sample Problem 7.14</a:t>
            </a:r>
          </a:p>
        </p:txBody>
      </p:sp>
      <p:sp>
        <p:nvSpPr>
          <p:cNvPr id="9" name="Content Placeholder 8">
            <a:extLst>
              <a:ext uri="{FF2B5EF4-FFF2-40B4-BE49-F238E27FC236}">
                <a16:creationId xmlns:a16="http://schemas.microsoft.com/office/drawing/2014/main" id="{0B52DCCD-803E-494C-9866-26B20B04AF5C}"/>
              </a:ext>
            </a:extLst>
          </p:cNvPr>
          <p:cNvSpPr>
            <a:spLocks noGrp="1"/>
          </p:cNvSpPr>
          <p:nvPr>
            <p:ph sz="quarter" idx="23"/>
          </p:nvPr>
        </p:nvSpPr>
        <p:spPr>
          <a:xfrm>
            <a:off x="-323850" y="1600200"/>
            <a:ext cx="792163" cy="1323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B793F751-3D67-4FE4-A82C-94A4DA3D2C58}"/>
              </a:ext>
            </a:extLst>
          </p:cNvPr>
          <p:cNvSpPr>
            <a:spLocks noGrp="1"/>
          </p:cNvSpPr>
          <p:nvPr>
            <p:ph sz="quarter" idx="24"/>
          </p:nvPr>
        </p:nvSpPr>
        <p:spPr>
          <a:xfrm>
            <a:off x="8459788" y="3933825"/>
            <a:ext cx="1368425" cy="1582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606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10872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924175"/>
            <a:ext cx="7283450" cy="1225550"/>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1042988" y="4365625"/>
            <a:ext cx="2376487"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B7DB21B1-117C-4177-8565-87BE9588BA72}"/>
              </a:ext>
            </a:extLst>
          </p:cNvPr>
          <p:cNvSpPr>
            <a:spLocks noGrp="1"/>
          </p:cNvSpPr>
          <p:nvPr>
            <p:ph sz="quarter" idx="15"/>
          </p:nvPr>
        </p:nvSpPr>
        <p:spPr>
          <a:xfrm>
            <a:off x="5003800" y="4581525"/>
            <a:ext cx="1549400" cy="64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AC05C66-2447-458B-BF10-554F35F1331D}"/>
              </a:ext>
            </a:extLst>
          </p:cNvPr>
          <p:cNvSpPr>
            <a:spLocks noGrp="1"/>
          </p:cNvSpPr>
          <p:nvPr>
            <p:ph sz="quarter" idx="16"/>
          </p:nvPr>
        </p:nvSpPr>
        <p:spPr>
          <a:xfrm>
            <a:off x="6553200" y="4149725"/>
            <a:ext cx="1081088" cy="86360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89FF9998-433F-41B7-B473-DBB59D9BE9C0}"/>
              </a:ext>
            </a:extLst>
          </p:cNvPr>
          <p:cNvSpPr>
            <a:spLocks noGrp="1"/>
          </p:cNvSpPr>
          <p:nvPr>
            <p:ph sz="quarter" idx="17"/>
          </p:nvPr>
        </p:nvSpPr>
        <p:spPr>
          <a:xfrm>
            <a:off x="611188" y="5516563"/>
            <a:ext cx="1657350" cy="43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CFCF695C-D100-48D6-AD2B-0F1275E80D5F}"/>
              </a:ext>
            </a:extLst>
          </p:cNvPr>
          <p:cNvSpPr>
            <a:spLocks noGrp="1"/>
          </p:cNvSpPr>
          <p:nvPr>
            <p:ph sz="quarter" idx="18"/>
          </p:nvPr>
        </p:nvSpPr>
        <p:spPr>
          <a:xfrm>
            <a:off x="5651500" y="3213100"/>
            <a:ext cx="1728788" cy="50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FF8BF458-483A-421E-A54B-4DA2CD9892C3}"/>
              </a:ext>
            </a:extLst>
          </p:cNvPr>
          <p:cNvSpPr>
            <a:spLocks noGrp="1"/>
          </p:cNvSpPr>
          <p:nvPr>
            <p:ph type="body" sz="quarter" idx="19"/>
          </p:nvPr>
        </p:nvSpPr>
        <p:spPr>
          <a:xfrm>
            <a:off x="6553200" y="2060575"/>
            <a:ext cx="1690688"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07D86FE5-2205-4667-AEDC-B736BB3A0B0F}"/>
              </a:ext>
            </a:extLst>
          </p:cNvPr>
          <p:cNvSpPr>
            <a:spLocks noGrp="1"/>
          </p:cNvSpPr>
          <p:nvPr>
            <p:ph type="body" sz="quarter" idx="20"/>
          </p:nvPr>
        </p:nvSpPr>
        <p:spPr>
          <a:xfrm>
            <a:off x="0" y="3213100"/>
            <a:ext cx="1476375"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AutoShape 4">
            <a:extLst>
              <a:ext uri="{FF2B5EF4-FFF2-40B4-BE49-F238E27FC236}">
                <a16:creationId xmlns:a16="http://schemas.microsoft.com/office/drawing/2014/main" id="{BE2316F8-6C77-48C3-933F-C9B8253B7CA9}"/>
              </a:ext>
            </a:extLst>
          </p:cNvPr>
          <p:cNvSpPr>
            <a:spLocks noChangeArrowheads="1"/>
          </p:cNvSpPr>
          <p:nvPr userDrawn="1"/>
        </p:nvSpPr>
        <p:spPr bwMode="auto">
          <a:xfrm>
            <a:off x="906463" y="1295400"/>
            <a:ext cx="3141662" cy="511175"/>
          </a:xfrm>
          <a:prstGeom prst="roundRect">
            <a:avLst>
              <a:gd name="adj" fmla="val 16667"/>
            </a:avLst>
          </a:prstGeom>
          <a:solidFill>
            <a:srgbClr val="008080"/>
          </a:solidFill>
          <a:ln w="12700" algn="ctr">
            <a:solidFill>
              <a:schemeClr val="bg2">
                <a:lumMod val="75000"/>
              </a:schemeClr>
            </a:solidFill>
            <a:round/>
            <a:headEnd/>
            <a:tailEnd/>
          </a:ln>
          <a:effectLst/>
        </p:spPr>
        <p:txBody>
          <a:bodyPr wrap="square" anchor="ctr">
            <a:spAutoFit/>
          </a:bodyPr>
          <a:lstStyle/>
          <a:p>
            <a:pPr eaLnBrk="1" hangingPunct="1">
              <a:defRPr/>
            </a:pPr>
            <a:r>
              <a:rPr lang="en-US" dirty="0">
                <a:solidFill>
                  <a:srgbClr val="008080"/>
                </a:solidFill>
                <a:ea typeface="+mn-ea"/>
              </a:rPr>
              <a:t>Sample Problem 7.9</a:t>
            </a:r>
          </a:p>
        </p:txBody>
      </p:sp>
      <p:sp>
        <p:nvSpPr>
          <p:cNvPr id="16" name="Rectangle 11">
            <a:extLst>
              <a:ext uri="{FF2B5EF4-FFF2-40B4-BE49-F238E27FC236}">
                <a16:creationId xmlns:a16="http://schemas.microsoft.com/office/drawing/2014/main" id="{08DBBFF0-971E-4C03-8902-D6DA3B9A9E43}"/>
              </a:ext>
            </a:extLst>
          </p:cNvPr>
          <p:cNvSpPr>
            <a:spLocks noChangeArrowheads="1"/>
          </p:cNvSpPr>
          <p:nvPr userDrawn="1"/>
        </p:nvSpPr>
        <p:spPr bwMode="auto">
          <a:xfrm>
            <a:off x="2819400" y="5029200"/>
            <a:ext cx="1981200" cy="685800"/>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eaLnBrk="1" hangingPunct="1">
              <a:defRPr/>
            </a:pPr>
            <a:endParaRPr lang="en-US" dirty="0">
              <a:ea typeface="+mn-ea"/>
            </a:endParaRPr>
          </a:p>
        </p:txBody>
      </p:sp>
    </p:spTree>
    <p:extLst>
      <p:ext uri="{BB962C8B-B14F-4D97-AF65-F5344CB8AC3E}">
        <p14:creationId xmlns:p14="http://schemas.microsoft.com/office/powerpoint/2010/main" val="1096288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17" name="AutoShape 4">
            <a:extLst>
              <a:ext uri="{FF2B5EF4-FFF2-40B4-BE49-F238E27FC236}">
                <a16:creationId xmlns:a16="http://schemas.microsoft.com/office/drawing/2014/main" id="{483D1C05-4FF4-4437-B71C-7EC6CD226E74}"/>
              </a:ext>
            </a:extLst>
          </p:cNvPr>
          <p:cNvSpPr>
            <a:spLocks noChangeArrowheads="1"/>
          </p:cNvSpPr>
          <p:nvPr userDrawn="1"/>
        </p:nvSpPr>
        <p:spPr bwMode="auto">
          <a:xfrm>
            <a:off x="838200" y="1387264"/>
            <a:ext cx="7472054" cy="866581"/>
          </a:xfrm>
          <a:prstGeom prst="roundRect">
            <a:avLst>
              <a:gd name="adj" fmla="val 16667"/>
            </a:avLst>
          </a:prstGeom>
          <a:solidFill>
            <a:schemeClr val="bg2"/>
          </a:solidFill>
          <a:ln>
            <a:solidFill>
              <a:schemeClr val="bg2">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dirty="0">
              <a:solidFill>
                <a:schemeClr val="bg1"/>
              </a:solidFill>
            </a:endParaRPr>
          </a:p>
        </p:txBody>
      </p:sp>
      <p:sp>
        <p:nvSpPr>
          <p:cNvPr id="19" name="AutoShape 5">
            <a:extLst>
              <a:ext uri="{FF2B5EF4-FFF2-40B4-BE49-F238E27FC236}">
                <a16:creationId xmlns:a16="http://schemas.microsoft.com/office/drawing/2014/main" id="{F33E3EB3-411B-4D32-9173-A6A92F74D97D}"/>
              </a:ext>
            </a:extLst>
          </p:cNvPr>
          <p:cNvSpPr>
            <a:spLocks noChangeArrowheads="1"/>
          </p:cNvSpPr>
          <p:nvPr userDrawn="1"/>
        </p:nvSpPr>
        <p:spPr bwMode="auto">
          <a:xfrm>
            <a:off x="609600" y="2539950"/>
            <a:ext cx="1495425" cy="479524"/>
          </a:xfrm>
          <a:prstGeom prst="roundRect">
            <a:avLst>
              <a:gd name="adj" fmla="val 16667"/>
            </a:avLst>
          </a:prstGeom>
          <a:solidFill>
            <a:srgbClr val="008080"/>
          </a:solidFill>
          <a:ln>
            <a:solidFill>
              <a:srgbClr val="004040"/>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20" name="AutoShape 7">
            <a:extLst>
              <a:ext uri="{FF2B5EF4-FFF2-40B4-BE49-F238E27FC236}">
                <a16:creationId xmlns:a16="http://schemas.microsoft.com/office/drawing/2014/main" id="{77795DFA-271D-4336-9677-3306CE1336F3}"/>
              </a:ext>
            </a:extLst>
          </p:cNvPr>
          <p:cNvSpPr>
            <a:spLocks noChangeArrowheads="1"/>
          </p:cNvSpPr>
          <p:nvPr userDrawn="1"/>
        </p:nvSpPr>
        <p:spPr bwMode="auto">
          <a:xfrm>
            <a:off x="608013" y="4190950"/>
            <a:ext cx="1155700" cy="479524"/>
          </a:xfrm>
          <a:prstGeom prst="roundRect">
            <a:avLst>
              <a:gd name="adj" fmla="val 16667"/>
            </a:avLst>
          </a:prstGeom>
          <a:solidFill>
            <a:srgbClr val="008080"/>
          </a:solidFill>
          <a:ln>
            <a:solidFill>
              <a:srgbClr val="004040"/>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71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AutoShape 3">
            <a:extLst>
              <a:ext uri="{FF2B5EF4-FFF2-40B4-BE49-F238E27FC236}">
                <a16:creationId xmlns:a16="http://schemas.microsoft.com/office/drawing/2014/main" id="{92488BC3-7354-427D-A4B9-88A4074FF803}"/>
              </a:ext>
            </a:extLst>
          </p:cNvPr>
          <p:cNvSpPr>
            <a:spLocks noChangeArrowheads="1"/>
          </p:cNvSpPr>
          <p:nvPr userDrawn="1"/>
        </p:nvSpPr>
        <p:spPr bwMode="auto">
          <a:xfrm>
            <a:off x="609600" y="2033538"/>
            <a:ext cx="1358900" cy="479524"/>
          </a:xfrm>
          <a:prstGeom prst="roundRect">
            <a:avLst>
              <a:gd name="adj" fmla="val 16667"/>
            </a:avLst>
          </a:prstGeom>
          <a:solidFill>
            <a:srgbClr val="008080"/>
          </a:solidFill>
          <a:ln>
            <a:solidFill>
              <a:srgbClr val="00606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22" name="AutoShape 4">
            <a:extLst>
              <a:ext uri="{FF2B5EF4-FFF2-40B4-BE49-F238E27FC236}">
                <a16:creationId xmlns:a16="http://schemas.microsoft.com/office/drawing/2014/main" id="{0B0BDBA7-58D7-4945-96D3-CC683147E4F2}"/>
              </a:ext>
            </a:extLst>
          </p:cNvPr>
          <p:cNvSpPr>
            <a:spLocks noChangeArrowheads="1"/>
          </p:cNvSpPr>
          <p:nvPr userDrawn="1"/>
        </p:nvSpPr>
        <p:spPr bwMode="auto">
          <a:xfrm>
            <a:off x="457200" y="1082625"/>
            <a:ext cx="8229600" cy="479524"/>
          </a:xfrm>
          <a:prstGeom prst="roundRect">
            <a:avLst>
              <a:gd name="adj" fmla="val 16667"/>
            </a:avLst>
          </a:prstGeom>
          <a:solidFill>
            <a:srgbClr val="008080"/>
          </a:solidFill>
          <a:ln>
            <a:solidFill>
              <a:schemeClr val="bg2">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23" name="AutoShape 10">
            <a:extLst>
              <a:ext uri="{FF2B5EF4-FFF2-40B4-BE49-F238E27FC236}">
                <a16:creationId xmlns:a16="http://schemas.microsoft.com/office/drawing/2014/main" id="{A5E0DBC9-AF8C-4B58-82F3-455339A14289}"/>
              </a:ext>
            </a:extLst>
          </p:cNvPr>
          <p:cNvSpPr>
            <a:spLocks noChangeArrowheads="1"/>
          </p:cNvSpPr>
          <p:nvPr userDrawn="1"/>
        </p:nvSpPr>
        <p:spPr bwMode="auto">
          <a:xfrm>
            <a:off x="609600" y="4484638"/>
            <a:ext cx="1358900" cy="479524"/>
          </a:xfrm>
          <a:prstGeom prst="roundRect">
            <a:avLst>
              <a:gd name="adj" fmla="val 16667"/>
            </a:avLst>
          </a:prstGeom>
          <a:solidFill>
            <a:srgbClr val="008080"/>
          </a:solidFill>
          <a:ln>
            <a:solidFill>
              <a:srgbClr val="00606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Tree>
    <p:extLst>
      <p:ext uri="{BB962C8B-B14F-4D97-AF65-F5344CB8AC3E}">
        <p14:creationId xmlns:p14="http://schemas.microsoft.com/office/powerpoint/2010/main" val="551387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17" name="AutoShape 4">
            <a:extLst>
              <a:ext uri="{FF2B5EF4-FFF2-40B4-BE49-F238E27FC236}">
                <a16:creationId xmlns:a16="http://schemas.microsoft.com/office/drawing/2014/main" id="{483D1C05-4FF4-4437-B71C-7EC6CD226E74}"/>
              </a:ext>
            </a:extLst>
          </p:cNvPr>
          <p:cNvSpPr>
            <a:spLocks noChangeArrowheads="1"/>
          </p:cNvSpPr>
          <p:nvPr userDrawn="1"/>
        </p:nvSpPr>
        <p:spPr bwMode="auto">
          <a:xfrm>
            <a:off x="838200" y="1387264"/>
            <a:ext cx="7472054" cy="866581"/>
          </a:xfrm>
          <a:prstGeom prst="roundRect">
            <a:avLst>
              <a:gd name="adj" fmla="val 16667"/>
            </a:avLst>
          </a:prstGeom>
          <a:solidFill>
            <a:schemeClr val="bg2"/>
          </a:solidFill>
          <a:ln>
            <a:solidFill>
              <a:schemeClr val="bg2">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dirty="0">
              <a:solidFill>
                <a:schemeClr val="bg1"/>
              </a:solidFill>
            </a:endParaRPr>
          </a:p>
        </p:txBody>
      </p:sp>
      <p:sp>
        <p:nvSpPr>
          <p:cNvPr id="19" name="AutoShape 5">
            <a:extLst>
              <a:ext uri="{FF2B5EF4-FFF2-40B4-BE49-F238E27FC236}">
                <a16:creationId xmlns:a16="http://schemas.microsoft.com/office/drawing/2014/main" id="{F33E3EB3-411B-4D32-9173-A6A92F74D97D}"/>
              </a:ext>
            </a:extLst>
          </p:cNvPr>
          <p:cNvSpPr>
            <a:spLocks noChangeArrowheads="1"/>
          </p:cNvSpPr>
          <p:nvPr userDrawn="1"/>
        </p:nvSpPr>
        <p:spPr bwMode="auto">
          <a:xfrm>
            <a:off x="609600" y="2858418"/>
            <a:ext cx="1154113" cy="479524"/>
          </a:xfrm>
          <a:prstGeom prst="roundRect">
            <a:avLst>
              <a:gd name="adj" fmla="val 16667"/>
            </a:avLst>
          </a:prstGeom>
          <a:solidFill>
            <a:srgbClr val="008080"/>
          </a:solidFill>
          <a:ln>
            <a:solidFill>
              <a:srgbClr val="004040"/>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911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AutoShape 4">
            <a:extLst>
              <a:ext uri="{FF2B5EF4-FFF2-40B4-BE49-F238E27FC236}">
                <a16:creationId xmlns:a16="http://schemas.microsoft.com/office/drawing/2014/main" id="{9371F1AD-9DCD-4947-8F5D-B7CB28DBAC9B}"/>
              </a:ext>
            </a:extLst>
          </p:cNvPr>
          <p:cNvSpPr>
            <a:spLocks noChangeArrowheads="1"/>
          </p:cNvSpPr>
          <p:nvPr userDrawn="1"/>
        </p:nvSpPr>
        <p:spPr bwMode="auto">
          <a:xfrm>
            <a:off x="457200" y="1082625"/>
            <a:ext cx="8242300" cy="479524"/>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21" name="AutoShape 5">
            <a:extLst>
              <a:ext uri="{FF2B5EF4-FFF2-40B4-BE49-F238E27FC236}">
                <a16:creationId xmlns:a16="http://schemas.microsoft.com/office/drawing/2014/main" id="{1A60B2DC-E208-4222-BB3B-539ECF24AE27}"/>
              </a:ext>
            </a:extLst>
          </p:cNvPr>
          <p:cNvSpPr>
            <a:spLocks noChangeArrowheads="1"/>
          </p:cNvSpPr>
          <p:nvPr userDrawn="1"/>
        </p:nvSpPr>
        <p:spPr bwMode="auto">
          <a:xfrm>
            <a:off x="609600" y="2149425"/>
            <a:ext cx="1358900" cy="479524"/>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Tree>
    <p:extLst>
      <p:ext uri="{BB962C8B-B14F-4D97-AF65-F5344CB8AC3E}">
        <p14:creationId xmlns:p14="http://schemas.microsoft.com/office/powerpoint/2010/main" val="37058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AutoShape 5">
            <a:extLst>
              <a:ext uri="{FF2B5EF4-FFF2-40B4-BE49-F238E27FC236}">
                <a16:creationId xmlns:a16="http://schemas.microsoft.com/office/drawing/2014/main" id="{9F822082-DFE7-45DB-9596-9DA2224C7FC9}"/>
              </a:ext>
            </a:extLst>
          </p:cNvPr>
          <p:cNvSpPr>
            <a:spLocks noChangeArrowheads="1"/>
          </p:cNvSpPr>
          <p:nvPr userDrawn="1"/>
        </p:nvSpPr>
        <p:spPr bwMode="auto">
          <a:xfrm>
            <a:off x="457200" y="1082625"/>
            <a:ext cx="8242300" cy="479524"/>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22" name="AutoShape 6">
            <a:extLst>
              <a:ext uri="{FF2B5EF4-FFF2-40B4-BE49-F238E27FC236}">
                <a16:creationId xmlns:a16="http://schemas.microsoft.com/office/drawing/2014/main" id="{21335CD7-E985-45B4-B0E3-1EC471542151}"/>
              </a:ext>
            </a:extLst>
          </p:cNvPr>
          <p:cNvSpPr>
            <a:spLocks noChangeArrowheads="1"/>
          </p:cNvSpPr>
          <p:nvPr userDrawn="1"/>
        </p:nvSpPr>
        <p:spPr bwMode="auto">
          <a:xfrm>
            <a:off x="609600" y="2119263"/>
            <a:ext cx="1495425" cy="479524"/>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23" name="AutoShape 8">
            <a:extLst>
              <a:ext uri="{FF2B5EF4-FFF2-40B4-BE49-F238E27FC236}">
                <a16:creationId xmlns:a16="http://schemas.microsoft.com/office/drawing/2014/main" id="{689765E3-E96B-42A5-84D1-98A9BB480E42}"/>
              </a:ext>
            </a:extLst>
          </p:cNvPr>
          <p:cNvSpPr>
            <a:spLocks noChangeArrowheads="1"/>
          </p:cNvSpPr>
          <p:nvPr userDrawn="1"/>
        </p:nvSpPr>
        <p:spPr bwMode="auto">
          <a:xfrm>
            <a:off x="609600" y="3414663"/>
            <a:ext cx="1358900" cy="479524"/>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Tree>
    <p:extLst>
      <p:ext uri="{BB962C8B-B14F-4D97-AF65-F5344CB8AC3E}">
        <p14:creationId xmlns:p14="http://schemas.microsoft.com/office/powerpoint/2010/main" val="619260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10872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924175"/>
            <a:ext cx="7283450" cy="1225550"/>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1042988" y="4365625"/>
            <a:ext cx="2376487"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B7DB21B1-117C-4177-8565-87BE9588BA72}"/>
              </a:ext>
            </a:extLst>
          </p:cNvPr>
          <p:cNvSpPr>
            <a:spLocks noGrp="1"/>
          </p:cNvSpPr>
          <p:nvPr>
            <p:ph sz="quarter" idx="15"/>
          </p:nvPr>
        </p:nvSpPr>
        <p:spPr>
          <a:xfrm>
            <a:off x="5003800" y="4581525"/>
            <a:ext cx="1549400" cy="64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AC05C66-2447-458B-BF10-554F35F1331D}"/>
              </a:ext>
            </a:extLst>
          </p:cNvPr>
          <p:cNvSpPr>
            <a:spLocks noGrp="1"/>
          </p:cNvSpPr>
          <p:nvPr>
            <p:ph sz="quarter" idx="16"/>
          </p:nvPr>
        </p:nvSpPr>
        <p:spPr>
          <a:xfrm>
            <a:off x="6553200" y="4149725"/>
            <a:ext cx="1081088" cy="86360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89FF9998-433F-41B7-B473-DBB59D9BE9C0}"/>
              </a:ext>
            </a:extLst>
          </p:cNvPr>
          <p:cNvSpPr>
            <a:spLocks noGrp="1"/>
          </p:cNvSpPr>
          <p:nvPr>
            <p:ph sz="quarter" idx="17"/>
          </p:nvPr>
        </p:nvSpPr>
        <p:spPr>
          <a:xfrm>
            <a:off x="611188" y="5516563"/>
            <a:ext cx="1657350" cy="43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CFCF695C-D100-48D6-AD2B-0F1275E80D5F}"/>
              </a:ext>
            </a:extLst>
          </p:cNvPr>
          <p:cNvSpPr>
            <a:spLocks noGrp="1"/>
          </p:cNvSpPr>
          <p:nvPr>
            <p:ph sz="quarter" idx="18"/>
          </p:nvPr>
        </p:nvSpPr>
        <p:spPr>
          <a:xfrm>
            <a:off x="5651500" y="3213100"/>
            <a:ext cx="1728788" cy="50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FF8BF458-483A-421E-A54B-4DA2CD9892C3}"/>
              </a:ext>
            </a:extLst>
          </p:cNvPr>
          <p:cNvSpPr>
            <a:spLocks noGrp="1"/>
          </p:cNvSpPr>
          <p:nvPr>
            <p:ph type="body" sz="quarter" idx="19"/>
          </p:nvPr>
        </p:nvSpPr>
        <p:spPr>
          <a:xfrm>
            <a:off x="6553200" y="2060575"/>
            <a:ext cx="1690688"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07D86FE5-2205-4667-AEDC-B736BB3A0B0F}"/>
              </a:ext>
            </a:extLst>
          </p:cNvPr>
          <p:cNvSpPr>
            <a:spLocks noGrp="1"/>
          </p:cNvSpPr>
          <p:nvPr>
            <p:ph type="body" sz="quarter" idx="20"/>
          </p:nvPr>
        </p:nvSpPr>
        <p:spPr>
          <a:xfrm>
            <a:off x="0" y="3213100"/>
            <a:ext cx="1476375"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AutoShape 4">
            <a:extLst>
              <a:ext uri="{FF2B5EF4-FFF2-40B4-BE49-F238E27FC236}">
                <a16:creationId xmlns:a16="http://schemas.microsoft.com/office/drawing/2014/main" id="{6234BBD8-B85E-4E89-86DE-9A432608AD1D}"/>
              </a:ext>
            </a:extLst>
          </p:cNvPr>
          <p:cNvSpPr>
            <a:spLocks noChangeArrowheads="1"/>
          </p:cNvSpPr>
          <p:nvPr userDrawn="1"/>
        </p:nvSpPr>
        <p:spPr bwMode="auto">
          <a:xfrm>
            <a:off x="449263" y="1417588"/>
            <a:ext cx="3311525" cy="479524"/>
          </a:xfrm>
          <a:prstGeom prst="roundRect">
            <a:avLst>
              <a:gd name="adj" fmla="val 16667"/>
            </a:avLst>
          </a:prstGeom>
          <a:solidFill>
            <a:schemeClr val="bg2"/>
          </a:solidFill>
          <a:ln w="12700" algn="ctr">
            <a:solidFill>
              <a:schemeClr val="bg2">
                <a:lumMod val="75000"/>
              </a:schemeClr>
            </a:solidFill>
            <a:round/>
            <a:headEnd/>
            <a:tailEnd/>
          </a:ln>
          <a:effectLst/>
        </p:spPr>
        <p:txBody>
          <a:bodyPr wrap="square" anchor="ctr">
            <a:spAutoFit/>
          </a:bodyPr>
          <a:lstStyle/>
          <a:p>
            <a:pPr eaLnBrk="1" hangingPunct="1">
              <a:defRPr/>
            </a:pPr>
            <a:endParaRPr lang="en-US" dirty="0">
              <a:solidFill>
                <a:schemeClr val="bg1"/>
              </a:solidFill>
              <a:ea typeface="+mn-ea"/>
            </a:endParaRPr>
          </a:p>
        </p:txBody>
      </p:sp>
    </p:spTree>
    <p:extLst>
      <p:ext uri="{BB962C8B-B14F-4D97-AF65-F5344CB8AC3E}">
        <p14:creationId xmlns:p14="http://schemas.microsoft.com/office/powerpoint/2010/main" val="844005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AutoShape 4">
            <a:extLst>
              <a:ext uri="{FF2B5EF4-FFF2-40B4-BE49-F238E27FC236}">
                <a16:creationId xmlns:a16="http://schemas.microsoft.com/office/drawing/2014/main" id="{CCE19BCD-9898-4E26-BDC3-06191C17FD9D}"/>
              </a:ext>
            </a:extLst>
          </p:cNvPr>
          <p:cNvSpPr>
            <a:spLocks noChangeArrowheads="1"/>
          </p:cNvSpPr>
          <p:nvPr userDrawn="1"/>
        </p:nvSpPr>
        <p:spPr bwMode="auto">
          <a:xfrm>
            <a:off x="107950" y="1412875"/>
            <a:ext cx="8891588" cy="511175"/>
          </a:xfrm>
          <a:prstGeom prst="roundRect">
            <a:avLst>
              <a:gd name="adj" fmla="val 16667"/>
            </a:avLst>
          </a:prstGeom>
          <a:solidFill>
            <a:schemeClr val="bg2"/>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algn="ctr" eaLnBrk="1" hangingPunct="1">
              <a:defRPr/>
            </a:pPr>
            <a:r>
              <a:rPr lang="en-US" dirty="0">
                <a:solidFill>
                  <a:srgbClr val="008080"/>
                </a:solidFill>
              </a:rPr>
              <a:t>HOW TO Calculate the Heat Absorbed, given Specific Heat</a:t>
            </a:r>
          </a:p>
        </p:txBody>
      </p:sp>
      <p:sp>
        <p:nvSpPr>
          <p:cNvPr id="22" name="AutoShape 5">
            <a:extLst>
              <a:ext uri="{FF2B5EF4-FFF2-40B4-BE49-F238E27FC236}">
                <a16:creationId xmlns:a16="http://schemas.microsoft.com/office/drawing/2014/main" id="{BEF57400-790C-4F75-9E01-78F7FCB1F671}"/>
              </a:ext>
            </a:extLst>
          </p:cNvPr>
          <p:cNvSpPr>
            <a:spLocks noChangeArrowheads="1"/>
          </p:cNvSpPr>
          <p:nvPr userDrawn="1"/>
        </p:nvSpPr>
        <p:spPr bwMode="auto">
          <a:xfrm>
            <a:off x="468313" y="2273300"/>
            <a:ext cx="1492250" cy="508000"/>
          </a:xfrm>
          <a:prstGeom prst="roundRect">
            <a:avLst>
              <a:gd name="adj" fmla="val 16667"/>
            </a:avLst>
          </a:prstGeom>
          <a:solidFill>
            <a:schemeClr val="bg2"/>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Example</a:t>
            </a:r>
          </a:p>
        </p:txBody>
      </p:sp>
      <p:sp>
        <p:nvSpPr>
          <p:cNvPr id="23" name="AutoShape 5">
            <a:extLst>
              <a:ext uri="{FF2B5EF4-FFF2-40B4-BE49-F238E27FC236}">
                <a16:creationId xmlns:a16="http://schemas.microsoft.com/office/drawing/2014/main" id="{C90EE3DE-8B5E-43CE-AD37-7130E1F14380}"/>
              </a:ext>
            </a:extLst>
          </p:cNvPr>
          <p:cNvSpPr>
            <a:spLocks noChangeArrowheads="1"/>
          </p:cNvSpPr>
          <p:nvPr userDrawn="1"/>
        </p:nvSpPr>
        <p:spPr bwMode="auto">
          <a:xfrm>
            <a:off x="638175" y="3173413"/>
            <a:ext cx="1150938" cy="511175"/>
          </a:xfrm>
          <a:prstGeom prst="roundRect">
            <a:avLst>
              <a:gd name="adj" fmla="val 16667"/>
            </a:avLst>
          </a:prstGeom>
          <a:solidFill>
            <a:schemeClr val="bg2"/>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9" name="Content Placeholder 8">
            <a:extLst>
              <a:ext uri="{FF2B5EF4-FFF2-40B4-BE49-F238E27FC236}">
                <a16:creationId xmlns:a16="http://schemas.microsoft.com/office/drawing/2014/main" id="{095729B7-181B-44A3-9A99-7BC4287EDEEE}"/>
              </a:ext>
            </a:extLst>
          </p:cNvPr>
          <p:cNvSpPr>
            <a:spLocks noGrp="1"/>
          </p:cNvSpPr>
          <p:nvPr>
            <p:ph sz="quarter" idx="22"/>
          </p:nvPr>
        </p:nvSpPr>
        <p:spPr>
          <a:xfrm>
            <a:off x="0" y="549275"/>
            <a:ext cx="2051050" cy="1150938"/>
          </a:xfrm>
        </p:spPr>
        <p:txBody>
          <a:bodyPr/>
          <a:lstStyle/>
          <a:p>
            <a:pPr lvl="0"/>
            <a:endParaRPr lang="en-US" dirty="0"/>
          </a:p>
        </p:txBody>
      </p:sp>
      <p:sp>
        <p:nvSpPr>
          <p:cNvPr id="14" name="Content Placeholder 13">
            <a:extLst>
              <a:ext uri="{FF2B5EF4-FFF2-40B4-BE49-F238E27FC236}">
                <a16:creationId xmlns:a16="http://schemas.microsoft.com/office/drawing/2014/main" id="{B7117348-C80F-41FC-ADC8-C37254CC6C13}"/>
              </a:ext>
            </a:extLst>
          </p:cNvPr>
          <p:cNvSpPr>
            <a:spLocks noGrp="1"/>
          </p:cNvSpPr>
          <p:nvPr>
            <p:ph sz="quarter" idx="23"/>
          </p:nvPr>
        </p:nvSpPr>
        <p:spPr>
          <a:xfrm>
            <a:off x="2411413" y="549275"/>
            <a:ext cx="1800225" cy="1150938"/>
          </a:xfrm>
        </p:spPr>
        <p:txBody>
          <a:bodyPr/>
          <a:lstStyle/>
          <a:p>
            <a:pPr lvl="0"/>
            <a:endParaRPr lang="en-US" dirty="0"/>
          </a:p>
        </p:txBody>
      </p:sp>
      <p:sp>
        <p:nvSpPr>
          <p:cNvPr id="17" name="Content Placeholder 16">
            <a:extLst>
              <a:ext uri="{FF2B5EF4-FFF2-40B4-BE49-F238E27FC236}">
                <a16:creationId xmlns:a16="http://schemas.microsoft.com/office/drawing/2014/main" id="{1DAF96F7-2DD0-4869-BF10-7FF613D34EC7}"/>
              </a:ext>
            </a:extLst>
          </p:cNvPr>
          <p:cNvSpPr>
            <a:spLocks noGrp="1"/>
          </p:cNvSpPr>
          <p:nvPr>
            <p:ph sz="quarter" idx="24"/>
          </p:nvPr>
        </p:nvSpPr>
        <p:spPr>
          <a:xfrm>
            <a:off x="4572000" y="549275"/>
            <a:ext cx="1584325" cy="1008063"/>
          </a:xfrm>
        </p:spPr>
        <p:txBody>
          <a:bodyPr/>
          <a:lstStyle/>
          <a:p>
            <a:pPr lvl="0"/>
            <a:endParaRPr lang="en-US" dirty="0"/>
          </a:p>
        </p:txBody>
      </p:sp>
      <p:sp>
        <p:nvSpPr>
          <p:cNvPr id="20" name="Content Placeholder 19">
            <a:extLst>
              <a:ext uri="{FF2B5EF4-FFF2-40B4-BE49-F238E27FC236}">
                <a16:creationId xmlns:a16="http://schemas.microsoft.com/office/drawing/2014/main" id="{B9FBA86D-5254-4A71-8938-D9DAB7D7219F}"/>
              </a:ext>
            </a:extLst>
          </p:cNvPr>
          <p:cNvSpPr>
            <a:spLocks noGrp="1"/>
          </p:cNvSpPr>
          <p:nvPr>
            <p:ph sz="quarter" idx="25"/>
          </p:nvPr>
        </p:nvSpPr>
        <p:spPr>
          <a:xfrm>
            <a:off x="6659563" y="406400"/>
            <a:ext cx="1800225" cy="1293813"/>
          </a:xfrm>
        </p:spPr>
        <p:txBody>
          <a:bodyPr/>
          <a:lstStyle/>
          <a:p>
            <a:pPr lvl="0"/>
            <a:endParaRPr lang="en-US" dirty="0"/>
          </a:p>
        </p:txBody>
      </p:sp>
      <p:sp>
        <p:nvSpPr>
          <p:cNvPr id="12" name="Content Placeholder 11">
            <a:extLst>
              <a:ext uri="{FF2B5EF4-FFF2-40B4-BE49-F238E27FC236}">
                <a16:creationId xmlns:a16="http://schemas.microsoft.com/office/drawing/2014/main" id="{95A756B7-0A82-4BB6-848F-AAB235D5E2F7}"/>
              </a:ext>
            </a:extLst>
          </p:cNvPr>
          <p:cNvSpPr>
            <a:spLocks noGrp="1"/>
          </p:cNvSpPr>
          <p:nvPr>
            <p:ph sz="quarter" idx="26"/>
          </p:nvPr>
        </p:nvSpPr>
        <p:spPr>
          <a:xfrm>
            <a:off x="5435600" y="2565400"/>
            <a:ext cx="2016125"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900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1F9F06-E455-314F-BE9D-1990851914EF}" type="slidenum">
              <a:rPr lang="en-US" altLang="en-US"/>
              <a:pPr>
                <a:defRPr/>
              </a:pPr>
              <a:t>‹#›</a:t>
            </a:fld>
            <a:endParaRPr lang="en-US" altLang="en-US" dirty="0"/>
          </a:p>
        </p:txBody>
      </p:sp>
    </p:spTree>
    <p:extLst>
      <p:ext uri="{BB962C8B-B14F-4D97-AF65-F5344CB8AC3E}">
        <p14:creationId xmlns:p14="http://schemas.microsoft.com/office/powerpoint/2010/main" val="4132720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EADEE2-B6B2-6843-8C63-58A88FC23DC2}" type="slidenum">
              <a:rPr lang="en-US" altLang="en-US"/>
              <a:pPr>
                <a:defRPr/>
              </a:pPr>
              <a:t>‹#›</a:t>
            </a:fld>
            <a:endParaRPr lang="en-US" altLang="en-US" dirty="0"/>
          </a:p>
        </p:txBody>
      </p:sp>
    </p:spTree>
    <p:extLst>
      <p:ext uri="{BB962C8B-B14F-4D97-AF65-F5344CB8AC3E}">
        <p14:creationId xmlns:p14="http://schemas.microsoft.com/office/powerpoint/2010/main" val="2350519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1"/>
            <a:ext cx="4038600" cy="964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648200" y="1600200"/>
            <a:ext cx="4038600" cy="9647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EADEE2-B6B2-6843-8C63-58A88FC23DC2}" type="slidenum">
              <a:rPr lang="en-US" altLang="en-US"/>
              <a:pPr>
                <a:defRPr/>
              </a:pPr>
              <a:t>‹#›</a:t>
            </a:fld>
            <a:endParaRPr lang="en-US" altLang="en-US" dirty="0"/>
          </a:p>
        </p:txBody>
      </p:sp>
      <p:sp>
        <p:nvSpPr>
          <p:cNvPr id="9" name="Table Placeholder 8">
            <a:extLst>
              <a:ext uri="{FF2B5EF4-FFF2-40B4-BE49-F238E27FC236}">
                <a16:creationId xmlns:a16="http://schemas.microsoft.com/office/drawing/2014/main" id="{4D352A4A-B1BA-4C15-8A20-4C6AB8A67578}"/>
              </a:ext>
            </a:extLst>
          </p:cNvPr>
          <p:cNvSpPr>
            <a:spLocks noGrp="1"/>
          </p:cNvSpPr>
          <p:nvPr>
            <p:ph type="tbl" sz="quarter" idx="13"/>
          </p:nvPr>
        </p:nvSpPr>
        <p:spPr>
          <a:xfrm>
            <a:off x="457200" y="2852738"/>
            <a:ext cx="4619625" cy="1584325"/>
          </a:xfrm>
        </p:spPr>
        <p:txBody>
          <a:bodyPr/>
          <a:lstStyle/>
          <a:p>
            <a:endParaRPr lang="en-US"/>
          </a:p>
        </p:txBody>
      </p:sp>
      <p:sp>
        <p:nvSpPr>
          <p:cNvPr id="11" name="Content Placeholder 10">
            <a:extLst>
              <a:ext uri="{FF2B5EF4-FFF2-40B4-BE49-F238E27FC236}">
                <a16:creationId xmlns:a16="http://schemas.microsoft.com/office/drawing/2014/main" id="{0B9C6359-FD06-402C-8C73-F9218BDE93C9}"/>
              </a:ext>
            </a:extLst>
          </p:cNvPr>
          <p:cNvSpPr>
            <a:spLocks noGrp="1"/>
          </p:cNvSpPr>
          <p:nvPr>
            <p:ph sz="quarter" idx="14"/>
          </p:nvPr>
        </p:nvSpPr>
        <p:spPr>
          <a:xfrm>
            <a:off x="755650" y="4941888"/>
            <a:ext cx="2808288" cy="503237"/>
          </a:xfrm>
        </p:spPr>
        <p:txBody>
          <a:bodyPr/>
          <a:lstStyle/>
          <a:p>
            <a:pPr lvl="0"/>
            <a:r>
              <a:rPr lang="en-US" dirty="0"/>
              <a:t>Edit Master</a:t>
            </a:r>
          </a:p>
        </p:txBody>
      </p:sp>
      <p:sp>
        <p:nvSpPr>
          <p:cNvPr id="10" name="Content Placeholder 9">
            <a:extLst>
              <a:ext uri="{FF2B5EF4-FFF2-40B4-BE49-F238E27FC236}">
                <a16:creationId xmlns:a16="http://schemas.microsoft.com/office/drawing/2014/main" id="{3A347972-A653-4B21-8374-13D1279DDDF1}"/>
              </a:ext>
            </a:extLst>
          </p:cNvPr>
          <p:cNvSpPr>
            <a:spLocks noGrp="1"/>
          </p:cNvSpPr>
          <p:nvPr>
            <p:ph sz="quarter" idx="15"/>
          </p:nvPr>
        </p:nvSpPr>
        <p:spPr>
          <a:xfrm>
            <a:off x="5795963" y="3213100"/>
            <a:ext cx="2447925" cy="1223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E1F612E0-368F-4B43-A3FC-A6845F4EDF8A}"/>
              </a:ext>
            </a:extLst>
          </p:cNvPr>
          <p:cNvSpPr>
            <a:spLocks noGrp="1"/>
          </p:cNvSpPr>
          <p:nvPr>
            <p:ph sz="quarter" idx="16"/>
          </p:nvPr>
        </p:nvSpPr>
        <p:spPr>
          <a:xfrm>
            <a:off x="4211638" y="4652963"/>
            <a:ext cx="914400" cy="914400"/>
          </a:xfrm>
        </p:spPr>
        <p:txBody>
          <a:bodyPr/>
          <a:lstStyle/>
          <a:p>
            <a:pPr lvl="0"/>
            <a:endParaRPr lang="en-GB" dirty="0"/>
          </a:p>
        </p:txBody>
      </p:sp>
    </p:spTree>
    <p:extLst>
      <p:ext uri="{BB962C8B-B14F-4D97-AF65-F5344CB8AC3E}">
        <p14:creationId xmlns:p14="http://schemas.microsoft.com/office/powerpoint/2010/main" val="3934480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1"/>
            <a:ext cx="4038600" cy="964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648200" y="1600200"/>
            <a:ext cx="4038600" cy="9647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EADEE2-B6B2-6843-8C63-58A88FC23DC2}" type="slidenum">
              <a:rPr lang="en-US" altLang="en-US"/>
              <a:pPr>
                <a:defRPr/>
              </a:pPr>
              <a:t>‹#›</a:t>
            </a:fld>
            <a:endParaRPr lang="en-US" altLang="en-US" dirty="0"/>
          </a:p>
        </p:txBody>
      </p:sp>
      <p:sp>
        <p:nvSpPr>
          <p:cNvPr id="11" name="Content Placeholder 10">
            <a:extLst>
              <a:ext uri="{FF2B5EF4-FFF2-40B4-BE49-F238E27FC236}">
                <a16:creationId xmlns:a16="http://schemas.microsoft.com/office/drawing/2014/main" id="{0B9C6359-FD06-402C-8C73-F9218BDE93C9}"/>
              </a:ext>
            </a:extLst>
          </p:cNvPr>
          <p:cNvSpPr>
            <a:spLocks noGrp="1"/>
          </p:cNvSpPr>
          <p:nvPr>
            <p:ph sz="quarter" idx="14"/>
          </p:nvPr>
        </p:nvSpPr>
        <p:spPr>
          <a:xfrm>
            <a:off x="755650" y="4941888"/>
            <a:ext cx="2808288" cy="503237"/>
          </a:xfrm>
        </p:spPr>
        <p:txBody>
          <a:bodyPr/>
          <a:lstStyle/>
          <a:p>
            <a:pPr lvl="0"/>
            <a:r>
              <a:rPr lang="en-US" dirty="0"/>
              <a:t>Edit Master</a:t>
            </a:r>
          </a:p>
        </p:txBody>
      </p:sp>
      <p:sp>
        <p:nvSpPr>
          <p:cNvPr id="10" name="Content Placeholder 9">
            <a:extLst>
              <a:ext uri="{FF2B5EF4-FFF2-40B4-BE49-F238E27FC236}">
                <a16:creationId xmlns:a16="http://schemas.microsoft.com/office/drawing/2014/main" id="{C09B230F-B53D-4001-B594-7393D715416C}"/>
              </a:ext>
            </a:extLst>
          </p:cNvPr>
          <p:cNvSpPr>
            <a:spLocks noGrp="1"/>
          </p:cNvSpPr>
          <p:nvPr>
            <p:ph sz="quarter" idx="15"/>
          </p:nvPr>
        </p:nvSpPr>
        <p:spPr>
          <a:xfrm>
            <a:off x="6019800" y="3284538"/>
            <a:ext cx="712788" cy="93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A36B347-6370-4031-93CA-A6E8CE5D4EA8}"/>
              </a:ext>
            </a:extLst>
          </p:cNvPr>
          <p:cNvSpPr>
            <a:spLocks noGrp="1"/>
          </p:cNvSpPr>
          <p:nvPr>
            <p:ph sz="quarter" idx="16"/>
          </p:nvPr>
        </p:nvSpPr>
        <p:spPr>
          <a:xfrm>
            <a:off x="755650" y="2781300"/>
            <a:ext cx="1036638" cy="1008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utoShape 5">
            <a:extLst>
              <a:ext uri="{FF2B5EF4-FFF2-40B4-BE49-F238E27FC236}">
                <a16:creationId xmlns:a16="http://schemas.microsoft.com/office/drawing/2014/main" id="{1A39B0EF-CF54-45AC-A33F-6ABEEB5DB286}"/>
              </a:ext>
            </a:extLst>
          </p:cNvPr>
          <p:cNvSpPr>
            <a:spLocks noChangeArrowheads="1"/>
          </p:cNvSpPr>
          <p:nvPr userDrawn="1"/>
        </p:nvSpPr>
        <p:spPr bwMode="auto">
          <a:xfrm>
            <a:off x="639763" y="1408113"/>
            <a:ext cx="1149350" cy="509587"/>
          </a:xfrm>
          <a:prstGeom prst="roundRect">
            <a:avLst>
              <a:gd name="adj" fmla="val 16667"/>
            </a:avLst>
          </a:prstGeom>
          <a:solidFill>
            <a:schemeClr val="bg2"/>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Tree>
    <p:extLst>
      <p:ext uri="{BB962C8B-B14F-4D97-AF65-F5344CB8AC3E}">
        <p14:creationId xmlns:p14="http://schemas.microsoft.com/office/powerpoint/2010/main" val="1696286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1"/>
            <a:ext cx="4038600" cy="964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648200" y="1600200"/>
            <a:ext cx="4038600" cy="9647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EADEE2-B6B2-6843-8C63-58A88FC23DC2}" type="slidenum">
              <a:rPr lang="en-US" altLang="en-US"/>
              <a:pPr>
                <a:defRPr/>
              </a:pPr>
              <a:t>‹#›</a:t>
            </a:fld>
            <a:endParaRPr lang="en-US" altLang="en-US" dirty="0"/>
          </a:p>
        </p:txBody>
      </p:sp>
      <p:sp>
        <p:nvSpPr>
          <p:cNvPr id="9" name="Table Placeholder 8">
            <a:extLst>
              <a:ext uri="{FF2B5EF4-FFF2-40B4-BE49-F238E27FC236}">
                <a16:creationId xmlns:a16="http://schemas.microsoft.com/office/drawing/2014/main" id="{4D352A4A-B1BA-4C15-8A20-4C6AB8A67578}"/>
              </a:ext>
            </a:extLst>
          </p:cNvPr>
          <p:cNvSpPr>
            <a:spLocks noGrp="1"/>
          </p:cNvSpPr>
          <p:nvPr>
            <p:ph type="tbl" sz="quarter" idx="13"/>
          </p:nvPr>
        </p:nvSpPr>
        <p:spPr>
          <a:xfrm>
            <a:off x="395536" y="2852738"/>
            <a:ext cx="4619625" cy="1584325"/>
          </a:xfrm>
        </p:spPr>
        <p:txBody>
          <a:bodyPr/>
          <a:lstStyle/>
          <a:p>
            <a:endParaRPr lang="en-US"/>
          </a:p>
        </p:txBody>
      </p:sp>
      <p:sp>
        <p:nvSpPr>
          <p:cNvPr id="11" name="Content Placeholder 10">
            <a:extLst>
              <a:ext uri="{FF2B5EF4-FFF2-40B4-BE49-F238E27FC236}">
                <a16:creationId xmlns:a16="http://schemas.microsoft.com/office/drawing/2014/main" id="{0B9C6359-FD06-402C-8C73-F9218BDE93C9}"/>
              </a:ext>
            </a:extLst>
          </p:cNvPr>
          <p:cNvSpPr>
            <a:spLocks noGrp="1"/>
          </p:cNvSpPr>
          <p:nvPr>
            <p:ph sz="quarter" idx="14"/>
          </p:nvPr>
        </p:nvSpPr>
        <p:spPr>
          <a:xfrm>
            <a:off x="755650" y="4941888"/>
            <a:ext cx="2808288" cy="503237"/>
          </a:xfrm>
        </p:spPr>
        <p:txBody>
          <a:bodyPr/>
          <a:lstStyle/>
          <a:p>
            <a:pPr lvl="0"/>
            <a:r>
              <a:rPr lang="en-US" dirty="0"/>
              <a:t>Edit Master</a:t>
            </a:r>
          </a:p>
        </p:txBody>
      </p:sp>
      <p:sp>
        <p:nvSpPr>
          <p:cNvPr id="10" name="Table Placeholder 9">
            <a:extLst>
              <a:ext uri="{FF2B5EF4-FFF2-40B4-BE49-F238E27FC236}">
                <a16:creationId xmlns:a16="http://schemas.microsoft.com/office/drawing/2014/main" id="{754CCD4C-D8BF-4E8A-A493-96047C9A27B8}"/>
              </a:ext>
            </a:extLst>
          </p:cNvPr>
          <p:cNvSpPr>
            <a:spLocks noGrp="1"/>
          </p:cNvSpPr>
          <p:nvPr>
            <p:ph type="tbl" sz="quarter" idx="15"/>
          </p:nvPr>
        </p:nvSpPr>
        <p:spPr>
          <a:xfrm>
            <a:off x="6019800" y="3213100"/>
            <a:ext cx="1073150" cy="1223963"/>
          </a:xfrm>
        </p:spPr>
        <p:txBody>
          <a:bodyPr/>
          <a:lstStyle/>
          <a:p>
            <a:endParaRPr lang="en-US"/>
          </a:p>
        </p:txBody>
      </p:sp>
      <p:sp>
        <p:nvSpPr>
          <p:cNvPr id="12" name="Content Placeholder 11">
            <a:extLst>
              <a:ext uri="{FF2B5EF4-FFF2-40B4-BE49-F238E27FC236}">
                <a16:creationId xmlns:a16="http://schemas.microsoft.com/office/drawing/2014/main" id="{C9EDE591-6F0A-4C9B-96CC-68F077409E90}"/>
              </a:ext>
            </a:extLst>
          </p:cNvPr>
          <p:cNvSpPr>
            <a:spLocks noGrp="1"/>
          </p:cNvSpPr>
          <p:nvPr>
            <p:ph sz="quarter" idx="16" hasCustomPrompt="1"/>
          </p:nvPr>
        </p:nvSpPr>
        <p:spPr>
          <a:xfrm>
            <a:off x="1979613" y="2565400"/>
            <a:ext cx="864195" cy="504825"/>
          </a:xfrm>
        </p:spPr>
        <p:txBody>
          <a:bodyPr/>
          <a:lstStyle>
            <a:lvl1pPr marL="0" indent="0">
              <a:buNone/>
              <a:defRPr sz="1200"/>
            </a:lvl1pPr>
          </a:lstStyle>
          <a:p>
            <a:pPr lvl="0"/>
            <a:r>
              <a:rPr lang="en-US" dirty="0" err="1"/>
              <a:t>avc</a:t>
            </a:r>
            <a:endParaRPr lang="en-US" dirty="0"/>
          </a:p>
        </p:txBody>
      </p:sp>
      <p:sp>
        <p:nvSpPr>
          <p:cNvPr id="13" name="Content Placeholder 11">
            <a:extLst>
              <a:ext uri="{FF2B5EF4-FFF2-40B4-BE49-F238E27FC236}">
                <a16:creationId xmlns:a16="http://schemas.microsoft.com/office/drawing/2014/main" id="{6E0F19E1-0751-4746-89AD-DD1E8D00E685}"/>
              </a:ext>
            </a:extLst>
          </p:cNvPr>
          <p:cNvSpPr>
            <a:spLocks noGrp="1"/>
          </p:cNvSpPr>
          <p:nvPr>
            <p:ph sz="quarter" idx="17" hasCustomPrompt="1"/>
          </p:nvPr>
        </p:nvSpPr>
        <p:spPr>
          <a:xfrm>
            <a:off x="2051720" y="2717800"/>
            <a:ext cx="864195" cy="504825"/>
          </a:xfrm>
        </p:spPr>
        <p:txBody>
          <a:bodyPr/>
          <a:lstStyle>
            <a:lvl1pPr marL="0" indent="0">
              <a:buNone/>
              <a:defRPr sz="1200"/>
            </a:lvl1pPr>
          </a:lstStyle>
          <a:p>
            <a:pPr lvl="0"/>
            <a:r>
              <a:rPr lang="en-US" dirty="0" err="1"/>
              <a:t>avc</a:t>
            </a:r>
            <a:endParaRPr lang="en-US" dirty="0"/>
          </a:p>
        </p:txBody>
      </p:sp>
      <p:sp>
        <p:nvSpPr>
          <p:cNvPr id="14" name="Content Placeholder 11">
            <a:extLst>
              <a:ext uri="{FF2B5EF4-FFF2-40B4-BE49-F238E27FC236}">
                <a16:creationId xmlns:a16="http://schemas.microsoft.com/office/drawing/2014/main" id="{E2D449B7-EE7E-49BA-8B6B-A5C0D4DC3FE1}"/>
              </a:ext>
            </a:extLst>
          </p:cNvPr>
          <p:cNvSpPr>
            <a:spLocks noGrp="1"/>
          </p:cNvSpPr>
          <p:nvPr>
            <p:ph sz="quarter" idx="18" hasCustomPrompt="1"/>
          </p:nvPr>
        </p:nvSpPr>
        <p:spPr>
          <a:xfrm>
            <a:off x="2123728" y="2870200"/>
            <a:ext cx="864195" cy="504825"/>
          </a:xfrm>
        </p:spPr>
        <p:txBody>
          <a:bodyPr/>
          <a:lstStyle>
            <a:lvl1pPr marL="0" indent="0">
              <a:buNone/>
              <a:defRPr sz="1200"/>
            </a:lvl1pPr>
          </a:lstStyle>
          <a:p>
            <a:pPr lvl="0"/>
            <a:r>
              <a:rPr lang="en-US" dirty="0" err="1"/>
              <a:t>avc</a:t>
            </a:r>
            <a:endParaRPr lang="en-US" dirty="0"/>
          </a:p>
        </p:txBody>
      </p:sp>
      <p:sp>
        <p:nvSpPr>
          <p:cNvPr id="15" name="Content Placeholder 11">
            <a:extLst>
              <a:ext uri="{FF2B5EF4-FFF2-40B4-BE49-F238E27FC236}">
                <a16:creationId xmlns:a16="http://schemas.microsoft.com/office/drawing/2014/main" id="{17F894DB-2912-4637-AC64-881E87B92FF7}"/>
              </a:ext>
            </a:extLst>
          </p:cNvPr>
          <p:cNvSpPr>
            <a:spLocks noGrp="1"/>
          </p:cNvSpPr>
          <p:nvPr>
            <p:ph sz="quarter" idx="19" hasCustomPrompt="1"/>
          </p:nvPr>
        </p:nvSpPr>
        <p:spPr>
          <a:xfrm>
            <a:off x="2123728" y="3022600"/>
            <a:ext cx="864195" cy="504825"/>
          </a:xfrm>
        </p:spPr>
        <p:txBody>
          <a:bodyPr/>
          <a:lstStyle>
            <a:lvl1pPr marL="0" indent="0">
              <a:buNone/>
              <a:defRPr sz="1200"/>
            </a:lvl1pPr>
          </a:lstStyle>
          <a:p>
            <a:pPr lvl="0"/>
            <a:r>
              <a:rPr lang="en-US" dirty="0" err="1"/>
              <a:t>avc</a:t>
            </a:r>
            <a:endParaRPr lang="en-US" dirty="0"/>
          </a:p>
        </p:txBody>
      </p:sp>
      <p:sp>
        <p:nvSpPr>
          <p:cNvPr id="16" name="Content Placeholder 11">
            <a:extLst>
              <a:ext uri="{FF2B5EF4-FFF2-40B4-BE49-F238E27FC236}">
                <a16:creationId xmlns:a16="http://schemas.microsoft.com/office/drawing/2014/main" id="{8EECD9E5-2A2F-4C01-AB3C-27AE468EAB5A}"/>
              </a:ext>
            </a:extLst>
          </p:cNvPr>
          <p:cNvSpPr>
            <a:spLocks noGrp="1"/>
          </p:cNvSpPr>
          <p:nvPr>
            <p:ph sz="quarter" idx="20" hasCustomPrompt="1"/>
          </p:nvPr>
        </p:nvSpPr>
        <p:spPr>
          <a:xfrm>
            <a:off x="2195736" y="3175000"/>
            <a:ext cx="864195" cy="504825"/>
          </a:xfrm>
        </p:spPr>
        <p:txBody>
          <a:bodyPr/>
          <a:lstStyle>
            <a:lvl1pPr marL="0" indent="0">
              <a:buNone/>
              <a:defRPr sz="1200"/>
            </a:lvl1pPr>
          </a:lstStyle>
          <a:p>
            <a:pPr lvl="0"/>
            <a:r>
              <a:rPr lang="en-US" dirty="0" err="1"/>
              <a:t>avc</a:t>
            </a:r>
            <a:endParaRPr lang="en-US" dirty="0"/>
          </a:p>
        </p:txBody>
      </p:sp>
      <p:sp>
        <p:nvSpPr>
          <p:cNvPr id="17" name="Content Placeholder 11">
            <a:extLst>
              <a:ext uri="{FF2B5EF4-FFF2-40B4-BE49-F238E27FC236}">
                <a16:creationId xmlns:a16="http://schemas.microsoft.com/office/drawing/2014/main" id="{12639DA7-6B92-45E1-84A4-B322D1CA979A}"/>
              </a:ext>
            </a:extLst>
          </p:cNvPr>
          <p:cNvSpPr>
            <a:spLocks noGrp="1"/>
          </p:cNvSpPr>
          <p:nvPr>
            <p:ph sz="quarter" idx="21" hasCustomPrompt="1"/>
          </p:nvPr>
        </p:nvSpPr>
        <p:spPr>
          <a:xfrm>
            <a:off x="2267744" y="3327400"/>
            <a:ext cx="864195" cy="504825"/>
          </a:xfrm>
        </p:spPr>
        <p:txBody>
          <a:bodyPr/>
          <a:lstStyle>
            <a:lvl1pPr marL="0" indent="0">
              <a:buNone/>
              <a:defRPr sz="1200"/>
            </a:lvl1pPr>
          </a:lstStyle>
          <a:p>
            <a:pPr lvl="0"/>
            <a:r>
              <a:rPr lang="en-US" dirty="0" err="1"/>
              <a:t>avc</a:t>
            </a:r>
            <a:endParaRPr lang="en-US" dirty="0"/>
          </a:p>
        </p:txBody>
      </p:sp>
      <p:sp>
        <p:nvSpPr>
          <p:cNvPr id="18" name="Content Placeholder 11">
            <a:extLst>
              <a:ext uri="{FF2B5EF4-FFF2-40B4-BE49-F238E27FC236}">
                <a16:creationId xmlns:a16="http://schemas.microsoft.com/office/drawing/2014/main" id="{D388BE0A-99ED-4D1B-9077-597244229384}"/>
              </a:ext>
            </a:extLst>
          </p:cNvPr>
          <p:cNvSpPr>
            <a:spLocks noGrp="1"/>
          </p:cNvSpPr>
          <p:nvPr>
            <p:ph sz="quarter" idx="22" hasCustomPrompt="1"/>
          </p:nvPr>
        </p:nvSpPr>
        <p:spPr>
          <a:xfrm>
            <a:off x="2339752" y="3479800"/>
            <a:ext cx="864195" cy="504825"/>
          </a:xfrm>
        </p:spPr>
        <p:txBody>
          <a:bodyPr/>
          <a:lstStyle>
            <a:lvl1pPr marL="0" indent="0">
              <a:buNone/>
              <a:defRPr sz="1200"/>
            </a:lvl1pPr>
          </a:lstStyle>
          <a:p>
            <a:pPr lvl="0"/>
            <a:r>
              <a:rPr lang="en-US" dirty="0" err="1"/>
              <a:t>avc</a:t>
            </a:r>
            <a:endParaRPr lang="en-US" dirty="0"/>
          </a:p>
        </p:txBody>
      </p:sp>
      <p:sp>
        <p:nvSpPr>
          <p:cNvPr id="19" name="Content Placeholder 11">
            <a:extLst>
              <a:ext uri="{FF2B5EF4-FFF2-40B4-BE49-F238E27FC236}">
                <a16:creationId xmlns:a16="http://schemas.microsoft.com/office/drawing/2014/main" id="{D1DCFE0E-92B7-40D7-871C-1E871D06C210}"/>
              </a:ext>
            </a:extLst>
          </p:cNvPr>
          <p:cNvSpPr>
            <a:spLocks noGrp="1"/>
          </p:cNvSpPr>
          <p:nvPr>
            <p:ph sz="quarter" idx="23" hasCustomPrompt="1"/>
          </p:nvPr>
        </p:nvSpPr>
        <p:spPr>
          <a:xfrm>
            <a:off x="3046413" y="3632200"/>
            <a:ext cx="864195" cy="504825"/>
          </a:xfrm>
        </p:spPr>
        <p:txBody>
          <a:bodyPr/>
          <a:lstStyle>
            <a:lvl1pPr marL="0" indent="0">
              <a:buNone/>
              <a:defRPr sz="1200"/>
            </a:lvl1pPr>
          </a:lstStyle>
          <a:p>
            <a:pPr lvl="0"/>
            <a:r>
              <a:rPr lang="en-US" dirty="0" err="1"/>
              <a:t>avc</a:t>
            </a:r>
            <a:endParaRPr lang="en-US" dirty="0"/>
          </a:p>
        </p:txBody>
      </p:sp>
      <p:sp>
        <p:nvSpPr>
          <p:cNvPr id="20" name="Content Placeholder 11">
            <a:extLst>
              <a:ext uri="{FF2B5EF4-FFF2-40B4-BE49-F238E27FC236}">
                <a16:creationId xmlns:a16="http://schemas.microsoft.com/office/drawing/2014/main" id="{2735D05A-E0B7-4081-8A6D-906A2B6E6392}"/>
              </a:ext>
            </a:extLst>
          </p:cNvPr>
          <p:cNvSpPr>
            <a:spLocks noGrp="1"/>
          </p:cNvSpPr>
          <p:nvPr>
            <p:ph sz="quarter" idx="24" hasCustomPrompt="1"/>
          </p:nvPr>
        </p:nvSpPr>
        <p:spPr>
          <a:xfrm>
            <a:off x="2555776" y="3784600"/>
            <a:ext cx="864195" cy="504825"/>
          </a:xfrm>
        </p:spPr>
        <p:txBody>
          <a:bodyPr/>
          <a:lstStyle>
            <a:lvl1pPr marL="0" indent="0">
              <a:buNone/>
              <a:defRPr sz="1200"/>
            </a:lvl1pPr>
          </a:lstStyle>
          <a:p>
            <a:pPr lvl="0"/>
            <a:r>
              <a:rPr lang="en-US" dirty="0" err="1"/>
              <a:t>avc</a:t>
            </a:r>
            <a:endParaRPr lang="en-US" dirty="0"/>
          </a:p>
        </p:txBody>
      </p:sp>
      <p:sp>
        <p:nvSpPr>
          <p:cNvPr id="21" name="Content Placeholder 11">
            <a:extLst>
              <a:ext uri="{FF2B5EF4-FFF2-40B4-BE49-F238E27FC236}">
                <a16:creationId xmlns:a16="http://schemas.microsoft.com/office/drawing/2014/main" id="{3FA02B48-28FA-4A49-90D6-CE1A450D3EDC}"/>
              </a:ext>
            </a:extLst>
          </p:cNvPr>
          <p:cNvSpPr>
            <a:spLocks noGrp="1"/>
          </p:cNvSpPr>
          <p:nvPr>
            <p:ph sz="quarter" idx="25" hasCustomPrompt="1"/>
          </p:nvPr>
        </p:nvSpPr>
        <p:spPr>
          <a:xfrm>
            <a:off x="3351213" y="3937000"/>
            <a:ext cx="864195" cy="504825"/>
          </a:xfrm>
        </p:spPr>
        <p:txBody>
          <a:bodyPr/>
          <a:lstStyle>
            <a:lvl1pPr marL="0" indent="0">
              <a:buNone/>
              <a:defRPr sz="1200"/>
            </a:lvl1pPr>
          </a:lstStyle>
          <a:p>
            <a:pPr lvl="0"/>
            <a:r>
              <a:rPr lang="en-US" dirty="0" err="1"/>
              <a:t>avc</a:t>
            </a:r>
            <a:endParaRPr lang="en-US" dirty="0"/>
          </a:p>
        </p:txBody>
      </p:sp>
      <p:sp>
        <p:nvSpPr>
          <p:cNvPr id="22" name="Content Placeholder 11">
            <a:extLst>
              <a:ext uri="{FF2B5EF4-FFF2-40B4-BE49-F238E27FC236}">
                <a16:creationId xmlns:a16="http://schemas.microsoft.com/office/drawing/2014/main" id="{F6AF8A93-D357-48B5-9399-52AD7A8BEFAC}"/>
              </a:ext>
            </a:extLst>
          </p:cNvPr>
          <p:cNvSpPr>
            <a:spLocks noGrp="1"/>
          </p:cNvSpPr>
          <p:nvPr>
            <p:ph sz="quarter" idx="26" hasCustomPrompt="1"/>
          </p:nvPr>
        </p:nvSpPr>
        <p:spPr>
          <a:xfrm>
            <a:off x="3503613" y="4089400"/>
            <a:ext cx="864195" cy="504825"/>
          </a:xfrm>
        </p:spPr>
        <p:txBody>
          <a:bodyPr/>
          <a:lstStyle>
            <a:lvl1pPr marL="0" indent="0">
              <a:buNone/>
              <a:defRPr sz="1200"/>
            </a:lvl1pPr>
          </a:lstStyle>
          <a:p>
            <a:pPr lvl="0"/>
            <a:r>
              <a:rPr lang="en-US" dirty="0" err="1"/>
              <a:t>avc</a:t>
            </a:r>
            <a:endParaRPr lang="en-US" dirty="0"/>
          </a:p>
        </p:txBody>
      </p:sp>
      <p:sp>
        <p:nvSpPr>
          <p:cNvPr id="23" name="Content Placeholder 11">
            <a:extLst>
              <a:ext uri="{FF2B5EF4-FFF2-40B4-BE49-F238E27FC236}">
                <a16:creationId xmlns:a16="http://schemas.microsoft.com/office/drawing/2014/main" id="{E73C5F07-A56B-424D-9493-C36FD1926756}"/>
              </a:ext>
            </a:extLst>
          </p:cNvPr>
          <p:cNvSpPr>
            <a:spLocks noGrp="1"/>
          </p:cNvSpPr>
          <p:nvPr>
            <p:ph sz="quarter" idx="27" hasCustomPrompt="1"/>
          </p:nvPr>
        </p:nvSpPr>
        <p:spPr>
          <a:xfrm>
            <a:off x="3656013" y="4241800"/>
            <a:ext cx="864195" cy="504825"/>
          </a:xfrm>
        </p:spPr>
        <p:txBody>
          <a:bodyPr/>
          <a:lstStyle>
            <a:lvl1pPr marL="0" indent="0">
              <a:buNone/>
              <a:defRPr sz="1200"/>
            </a:lvl1pPr>
          </a:lstStyle>
          <a:p>
            <a:pPr lvl="0"/>
            <a:r>
              <a:rPr lang="en-US" dirty="0" err="1"/>
              <a:t>avc</a:t>
            </a:r>
            <a:endParaRPr lang="en-US" dirty="0"/>
          </a:p>
        </p:txBody>
      </p:sp>
      <p:sp>
        <p:nvSpPr>
          <p:cNvPr id="24" name="Content Placeholder 11">
            <a:extLst>
              <a:ext uri="{FF2B5EF4-FFF2-40B4-BE49-F238E27FC236}">
                <a16:creationId xmlns:a16="http://schemas.microsoft.com/office/drawing/2014/main" id="{E44E65DC-C929-4D2E-8A6C-67E7DE5EDD7C}"/>
              </a:ext>
            </a:extLst>
          </p:cNvPr>
          <p:cNvSpPr>
            <a:spLocks noGrp="1"/>
          </p:cNvSpPr>
          <p:nvPr>
            <p:ph sz="quarter" idx="28" hasCustomPrompt="1"/>
          </p:nvPr>
        </p:nvSpPr>
        <p:spPr>
          <a:xfrm>
            <a:off x="3808413" y="4394200"/>
            <a:ext cx="864195" cy="504825"/>
          </a:xfrm>
        </p:spPr>
        <p:txBody>
          <a:bodyPr/>
          <a:lstStyle>
            <a:lvl1pPr marL="0" indent="0">
              <a:buNone/>
              <a:defRPr sz="1200"/>
            </a:lvl1pPr>
          </a:lstStyle>
          <a:p>
            <a:pPr lvl="0"/>
            <a:r>
              <a:rPr lang="en-US" dirty="0" err="1"/>
              <a:t>avc</a:t>
            </a:r>
            <a:endParaRPr lang="en-US" dirty="0"/>
          </a:p>
        </p:txBody>
      </p:sp>
      <p:sp>
        <p:nvSpPr>
          <p:cNvPr id="25" name="Content Placeholder 11">
            <a:extLst>
              <a:ext uri="{FF2B5EF4-FFF2-40B4-BE49-F238E27FC236}">
                <a16:creationId xmlns:a16="http://schemas.microsoft.com/office/drawing/2014/main" id="{3A60789D-E308-4814-9134-29C4821B34E2}"/>
              </a:ext>
            </a:extLst>
          </p:cNvPr>
          <p:cNvSpPr>
            <a:spLocks noGrp="1"/>
          </p:cNvSpPr>
          <p:nvPr>
            <p:ph sz="quarter" idx="29" hasCustomPrompt="1"/>
          </p:nvPr>
        </p:nvSpPr>
        <p:spPr>
          <a:xfrm>
            <a:off x="3960813" y="4546600"/>
            <a:ext cx="864195" cy="504825"/>
          </a:xfrm>
        </p:spPr>
        <p:txBody>
          <a:bodyPr/>
          <a:lstStyle>
            <a:lvl1pPr marL="0" indent="0">
              <a:buNone/>
              <a:defRPr sz="1200"/>
            </a:lvl1pPr>
          </a:lstStyle>
          <a:p>
            <a:pPr lvl="0"/>
            <a:r>
              <a:rPr lang="en-US" dirty="0" err="1"/>
              <a:t>avc</a:t>
            </a:r>
            <a:endParaRPr lang="en-US" dirty="0"/>
          </a:p>
        </p:txBody>
      </p:sp>
      <p:sp>
        <p:nvSpPr>
          <p:cNvPr id="26" name="Content Placeholder 11">
            <a:extLst>
              <a:ext uri="{FF2B5EF4-FFF2-40B4-BE49-F238E27FC236}">
                <a16:creationId xmlns:a16="http://schemas.microsoft.com/office/drawing/2014/main" id="{B22AB107-E7A9-4AD3-8E8A-914F6CEDC3BF}"/>
              </a:ext>
            </a:extLst>
          </p:cNvPr>
          <p:cNvSpPr>
            <a:spLocks noGrp="1"/>
          </p:cNvSpPr>
          <p:nvPr>
            <p:ph sz="quarter" idx="30" hasCustomPrompt="1"/>
          </p:nvPr>
        </p:nvSpPr>
        <p:spPr>
          <a:xfrm>
            <a:off x="4113213" y="4699000"/>
            <a:ext cx="864195" cy="504825"/>
          </a:xfrm>
        </p:spPr>
        <p:txBody>
          <a:bodyPr/>
          <a:lstStyle>
            <a:lvl1pPr marL="0" indent="0">
              <a:buNone/>
              <a:defRPr sz="1200"/>
            </a:lvl1pPr>
          </a:lstStyle>
          <a:p>
            <a:pPr lvl="0"/>
            <a:r>
              <a:rPr lang="en-US" dirty="0" err="1"/>
              <a:t>avc</a:t>
            </a:r>
            <a:endParaRPr lang="en-US" dirty="0"/>
          </a:p>
        </p:txBody>
      </p:sp>
      <p:sp>
        <p:nvSpPr>
          <p:cNvPr id="28" name="Content Placeholder 27">
            <a:extLst>
              <a:ext uri="{FF2B5EF4-FFF2-40B4-BE49-F238E27FC236}">
                <a16:creationId xmlns:a16="http://schemas.microsoft.com/office/drawing/2014/main" id="{BB6605AE-78CC-4E70-8599-EF4F95CBD3E9}"/>
              </a:ext>
            </a:extLst>
          </p:cNvPr>
          <p:cNvSpPr>
            <a:spLocks noGrp="1"/>
          </p:cNvSpPr>
          <p:nvPr>
            <p:ph sz="quarter" idx="31" hasCustomPrompt="1"/>
          </p:nvPr>
        </p:nvSpPr>
        <p:spPr>
          <a:xfrm>
            <a:off x="4214814" y="25654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29" name="Content Placeholder 27">
            <a:extLst>
              <a:ext uri="{FF2B5EF4-FFF2-40B4-BE49-F238E27FC236}">
                <a16:creationId xmlns:a16="http://schemas.microsoft.com/office/drawing/2014/main" id="{53F3E667-5B69-46B0-A756-D504A431F3E5}"/>
              </a:ext>
            </a:extLst>
          </p:cNvPr>
          <p:cNvSpPr>
            <a:spLocks noGrp="1"/>
          </p:cNvSpPr>
          <p:nvPr>
            <p:ph sz="quarter" idx="32" hasCustomPrompt="1"/>
          </p:nvPr>
        </p:nvSpPr>
        <p:spPr>
          <a:xfrm>
            <a:off x="4367214" y="27178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30" name="Content Placeholder 27">
            <a:extLst>
              <a:ext uri="{FF2B5EF4-FFF2-40B4-BE49-F238E27FC236}">
                <a16:creationId xmlns:a16="http://schemas.microsoft.com/office/drawing/2014/main" id="{53753611-2EC2-429F-994F-FE910BE5AE22}"/>
              </a:ext>
            </a:extLst>
          </p:cNvPr>
          <p:cNvSpPr>
            <a:spLocks noGrp="1"/>
          </p:cNvSpPr>
          <p:nvPr>
            <p:ph sz="quarter" idx="33" hasCustomPrompt="1"/>
          </p:nvPr>
        </p:nvSpPr>
        <p:spPr>
          <a:xfrm>
            <a:off x="4519614" y="28702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31" name="Content Placeholder 27">
            <a:extLst>
              <a:ext uri="{FF2B5EF4-FFF2-40B4-BE49-F238E27FC236}">
                <a16:creationId xmlns:a16="http://schemas.microsoft.com/office/drawing/2014/main" id="{A11396EA-B84A-4B77-92B7-0E789B2E21EA}"/>
              </a:ext>
            </a:extLst>
          </p:cNvPr>
          <p:cNvSpPr>
            <a:spLocks noGrp="1"/>
          </p:cNvSpPr>
          <p:nvPr>
            <p:ph sz="quarter" idx="34" hasCustomPrompt="1"/>
          </p:nvPr>
        </p:nvSpPr>
        <p:spPr>
          <a:xfrm>
            <a:off x="4672014" y="30226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32" name="Content Placeholder 27">
            <a:extLst>
              <a:ext uri="{FF2B5EF4-FFF2-40B4-BE49-F238E27FC236}">
                <a16:creationId xmlns:a16="http://schemas.microsoft.com/office/drawing/2014/main" id="{CF65A507-78B8-425E-8A97-ABC1491AA5C5}"/>
              </a:ext>
            </a:extLst>
          </p:cNvPr>
          <p:cNvSpPr>
            <a:spLocks noGrp="1"/>
          </p:cNvSpPr>
          <p:nvPr>
            <p:ph sz="quarter" idx="35" hasCustomPrompt="1"/>
          </p:nvPr>
        </p:nvSpPr>
        <p:spPr>
          <a:xfrm>
            <a:off x="4824414" y="31750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33" name="Content Placeholder 27">
            <a:extLst>
              <a:ext uri="{FF2B5EF4-FFF2-40B4-BE49-F238E27FC236}">
                <a16:creationId xmlns:a16="http://schemas.microsoft.com/office/drawing/2014/main" id="{F4B08B54-5B86-4D2D-8057-E26A4EAA5A2B}"/>
              </a:ext>
            </a:extLst>
          </p:cNvPr>
          <p:cNvSpPr>
            <a:spLocks noGrp="1"/>
          </p:cNvSpPr>
          <p:nvPr>
            <p:ph sz="quarter" idx="36" hasCustomPrompt="1"/>
          </p:nvPr>
        </p:nvSpPr>
        <p:spPr>
          <a:xfrm>
            <a:off x="4976814" y="33274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34" name="Content Placeholder 27">
            <a:extLst>
              <a:ext uri="{FF2B5EF4-FFF2-40B4-BE49-F238E27FC236}">
                <a16:creationId xmlns:a16="http://schemas.microsoft.com/office/drawing/2014/main" id="{160AA1F0-C35B-4AF0-8A41-6111D0DEDFAD}"/>
              </a:ext>
            </a:extLst>
          </p:cNvPr>
          <p:cNvSpPr>
            <a:spLocks noGrp="1"/>
          </p:cNvSpPr>
          <p:nvPr>
            <p:ph sz="quarter" idx="37" hasCustomPrompt="1"/>
          </p:nvPr>
        </p:nvSpPr>
        <p:spPr>
          <a:xfrm>
            <a:off x="5129214" y="34798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35" name="Content Placeholder 27">
            <a:extLst>
              <a:ext uri="{FF2B5EF4-FFF2-40B4-BE49-F238E27FC236}">
                <a16:creationId xmlns:a16="http://schemas.microsoft.com/office/drawing/2014/main" id="{F0B070A8-8EB0-46E4-92AC-D9959031147F}"/>
              </a:ext>
            </a:extLst>
          </p:cNvPr>
          <p:cNvSpPr>
            <a:spLocks noGrp="1"/>
          </p:cNvSpPr>
          <p:nvPr>
            <p:ph sz="quarter" idx="38" hasCustomPrompt="1"/>
          </p:nvPr>
        </p:nvSpPr>
        <p:spPr>
          <a:xfrm>
            <a:off x="5281614" y="36322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36" name="Content Placeholder 27">
            <a:extLst>
              <a:ext uri="{FF2B5EF4-FFF2-40B4-BE49-F238E27FC236}">
                <a16:creationId xmlns:a16="http://schemas.microsoft.com/office/drawing/2014/main" id="{9E5C3193-1865-450C-BD87-82336E8D65E2}"/>
              </a:ext>
            </a:extLst>
          </p:cNvPr>
          <p:cNvSpPr>
            <a:spLocks noGrp="1"/>
          </p:cNvSpPr>
          <p:nvPr>
            <p:ph sz="quarter" idx="39" hasCustomPrompt="1"/>
          </p:nvPr>
        </p:nvSpPr>
        <p:spPr>
          <a:xfrm>
            <a:off x="5434014" y="37846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37" name="Content Placeholder 27">
            <a:extLst>
              <a:ext uri="{FF2B5EF4-FFF2-40B4-BE49-F238E27FC236}">
                <a16:creationId xmlns:a16="http://schemas.microsoft.com/office/drawing/2014/main" id="{B7EFB7F0-33A5-4A80-8013-AEBDB1C73466}"/>
              </a:ext>
            </a:extLst>
          </p:cNvPr>
          <p:cNvSpPr>
            <a:spLocks noGrp="1"/>
          </p:cNvSpPr>
          <p:nvPr>
            <p:ph sz="quarter" idx="40" hasCustomPrompt="1"/>
          </p:nvPr>
        </p:nvSpPr>
        <p:spPr>
          <a:xfrm>
            <a:off x="5586414" y="39370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38" name="Content Placeholder 27">
            <a:extLst>
              <a:ext uri="{FF2B5EF4-FFF2-40B4-BE49-F238E27FC236}">
                <a16:creationId xmlns:a16="http://schemas.microsoft.com/office/drawing/2014/main" id="{3F202C01-2567-484E-8954-CB0077653873}"/>
              </a:ext>
            </a:extLst>
          </p:cNvPr>
          <p:cNvSpPr>
            <a:spLocks noGrp="1"/>
          </p:cNvSpPr>
          <p:nvPr>
            <p:ph sz="quarter" idx="41" hasCustomPrompt="1"/>
          </p:nvPr>
        </p:nvSpPr>
        <p:spPr>
          <a:xfrm>
            <a:off x="5738814" y="40894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39" name="Content Placeholder 27">
            <a:extLst>
              <a:ext uri="{FF2B5EF4-FFF2-40B4-BE49-F238E27FC236}">
                <a16:creationId xmlns:a16="http://schemas.microsoft.com/office/drawing/2014/main" id="{47FC7A83-BB59-41C8-9F91-4A9EB1DDDAC5}"/>
              </a:ext>
            </a:extLst>
          </p:cNvPr>
          <p:cNvSpPr>
            <a:spLocks noGrp="1"/>
          </p:cNvSpPr>
          <p:nvPr>
            <p:ph sz="quarter" idx="42" hasCustomPrompt="1"/>
          </p:nvPr>
        </p:nvSpPr>
        <p:spPr>
          <a:xfrm>
            <a:off x="5891214" y="42418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40" name="Content Placeholder 27">
            <a:extLst>
              <a:ext uri="{FF2B5EF4-FFF2-40B4-BE49-F238E27FC236}">
                <a16:creationId xmlns:a16="http://schemas.microsoft.com/office/drawing/2014/main" id="{E0B7A3F9-6BE7-474F-A4B0-2BEBD07EA873}"/>
              </a:ext>
            </a:extLst>
          </p:cNvPr>
          <p:cNvSpPr>
            <a:spLocks noGrp="1"/>
          </p:cNvSpPr>
          <p:nvPr>
            <p:ph sz="quarter" idx="43" hasCustomPrompt="1"/>
          </p:nvPr>
        </p:nvSpPr>
        <p:spPr>
          <a:xfrm>
            <a:off x="6043614" y="43942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41" name="Content Placeholder 27">
            <a:extLst>
              <a:ext uri="{FF2B5EF4-FFF2-40B4-BE49-F238E27FC236}">
                <a16:creationId xmlns:a16="http://schemas.microsoft.com/office/drawing/2014/main" id="{494F3B3E-D54C-4D70-9B00-670163112D65}"/>
              </a:ext>
            </a:extLst>
          </p:cNvPr>
          <p:cNvSpPr>
            <a:spLocks noGrp="1"/>
          </p:cNvSpPr>
          <p:nvPr>
            <p:ph sz="quarter" idx="44" hasCustomPrompt="1"/>
          </p:nvPr>
        </p:nvSpPr>
        <p:spPr>
          <a:xfrm>
            <a:off x="6196014" y="45466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42" name="Content Placeholder 27">
            <a:extLst>
              <a:ext uri="{FF2B5EF4-FFF2-40B4-BE49-F238E27FC236}">
                <a16:creationId xmlns:a16="http://schemas.microsoft.com/office/drawing/2014/main" id="{02AA82C7-4B84-4100-9481-33ED1D8B3960}"/>
              </a:ext>
            </a:extLst>
          </p:cNvPr>
          <p:cNvSpPr>
            <a:spLocks noGrp="1"/>
          </p:cNvSpPr>
          <p:nvPr>
            <p:ph sz="quarter" idx="45" hasCustomPrompt="1"/>
          </p:nvPr>
        </p:nvSpPr>
        <p:spPr>
          <a:xfrm>
            <a:off x="6348414" y="46990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43" name="Content Placeholder 27">
            <a:extLst>
              <a:ext uri="{FF2B5EF4-FFF2-40B4-BE49-F238E27FC236}">
                <a16:creationId xmlns:a16="http://schemas.microsoft.com/office/drawing/2014/main" id="{70F36416-3D6C-40EF-8BD9-48DEC41A7D31}"/>
              </a:ext>
            </a:extLst>
          </p:cNvPr>
          <p:cNvSpPr>
            <a:spLocks noGrp="1"/>
          </p:cNvSpPr>
          <p:nvPr>
            <p:ph sz="quarter" idx="46" hasCustomPrompt="1"/>
          </p:nvPr>
        </p:nvSpPr>
        <p:spPr>
          <a:xfrm>
            <a:off x="6500814" y="4851400"/>
            <a:ext cx="952748" cy="476250"/>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arc</a:t>
            </a:r>
          </a:p>
        </p:txBody>
      </p:sp>
      <p:sp>
        <p:nvSpPr>
          <p:cNvPr id="45" name="Content Placeholder 44">
            <a:extLst>
              <a:ext uri="{FF2B5EF4-FFF2-40B4-BE49-F238E27FC236}">
                <a16:creationId xmlns:a16="http://schemas.microsoft.com/office/drawing/2014/main" id="{810E0A53-1434-459C-920A-EBE0ADED20D0}"/>
              </a:ext>
            </a:extLst>
          </p:cNvPr>
          <p:cNvSpPr>
            <a:spLocks noGrp="1"/>
          </p:cNvSpPr>
          <p:nvPr>
            <p:ph sz="quarter" idx="47" hasCustomPrompt="1"/>
          </p:nvPr>
        </p:nvSpPr>
        <p:spPr>
          <a:xfrm>
            <a:off x="3351213" y="16002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46" name="Content Placeholder 44">
            <a:extLst>
              <a:ext uri="{FF2B5EF4-FFF2-40B4-BE49-F238E27FC236}">
                <a16:creationId xmlns:a16="http://schemas.microsoft.com/office/drawing/2014/main" id="{BBB22295-305A-42B0-952D-D3E3F2F1C846}"/>
              </a:ext>
            </a:extLst>
          </p:cNvPr>
          <p:cNvSpPr>
            <a:spLocks noGrp="1"/>
          </p:cNvSpPr>
          <p:nvPr>
            <p:ph sz="quarter" idx="48" hasCustomPrompt="1"/>
          </p:nvPr>
        </p:nvSpPr>
        <p:spPr>
          <a:xfrm>
            <a:off x="3503613" y="17526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47" name="Content Placeholder 44">
            <a:extLst>
              <a:ext uri="{FF2B5EF4-FFF2-40B4-BE49-F238E27FC236}">
                <a16:creationId xmlns:a16="http://schemas.microsoft.com/office/drawing/2014/main" id="{4B8C644A-A6DD-4A59-8454-878C1BFF8E17}"/>
              </a:ext>
            </a:extLst>
          </p:cNvPr>
          <p:cNvSpPr>
            <a:spLocks noGrp="1"/>
          </p:cNvSpPr>
          <p:nvPr>
            <p:ph sz="quarter" idx="49" hasCustomPrompt="1"/>
          </p:nvPr>
        </p:nvSpPr>
        <p:spPr>
          <a:xfrm>
            <a:off x="3656013" y="19050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48" name="Content Placeholder 44">
            <a:extLst>
              <a:ext uri="{FF2B5EF4-FFF2-40B4-BE49-F238E27FC236}">
                <a16:creationId xmlns:a16="http://schemas.microsoft.com/office/drawing/2014/main" id="{95F24A0F-87AE-4D72-85F5-8B343AF3FF04}"/>
              </a:ext>
            </a:extLst>
          </p:cNvPr>
          <p:cNvSpPr>
            <a:spLocks noGrp="1"/>
          </p:cNvSpPr>
          <p:nvPr>
            <p:ph sz="quarter" idx="50" hasCustomPrompt="1"/>
          </p:nvPr>
        </p:nvSpPr>
        <p:spPr>
          <a:xfrm>
            <a:off x="3808413" y="20574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49" name="Content Placeholder 44">
            <a:extLst>
              <a:ext uri="{FF2B5EF4-FFF2-40B4-BE49-F238E27FC236}">
                <a16:creationId xmlns:a16="http://schemas.microsoft.com/office/drawing/2014/main" id="{5BA1D3E2-5EBB-4AE6-8752-EACF5EC3218C}"/>
              </a:ext>
            </a:extLst>
          </p:cNvPr>
          <p:cNvSpPr>
            <a:spLocks noGrp="1"/>
          </p:cNvSpPr>
          <p:nvPr>
            <p:ph sz="quarter" idx="51" hasCustomPrompt="1"/>
          </p:nvPr>
        </p:nvSpPr>
        <p:spPr>
          <a:xfrm>
            <a:off x="3960813" y="22098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50" name="Content Placeholder 44">
            <a:extLst>
              <a:ext uri="{FF2B5EF4-FFF2-40B4-BE49-F238E27FC236}">
                <a16:creationId xmlns:a16="http://schemas.microsoft.com/office/drawing/2014/main" id="{1EDB1639-D68C-4336-9069-39108F56C9F6}"/>
              </a:ext>
            </a:extLst>
          </p:cNvPr>
          <p:cNvSpPr>
            <a:spLocks noGrp="1"/>
          </p:cNvSpPr>
          <p:nvPr>
            <p:ph sz="quarter" idx="52" hasCustomPrompt="1"/>
          </p:nvPr>
        </p:nvSpPr>
        <p:spPr>
          <a:xfrm>
            <a:off x="4113213" y="23622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51" name="Content Placeholder 44">
            <a:extLst>
              <a:ext uri="{FF2B5EF4-FFF2-40B4-BE49-F238E27FC236}">
                <a16:creationId xmlns:a16="http://schemas.microsoft.com/office/drawing/2014/main" id="{3EAFFF16-347D-4F8C-9051-4A3502D03482}"/>
              </a:ext>
            </a:extLst>
          </p:cNvPr>
          <p:cNvSpPr>
            <a:spLocks noGrp="1"/>
          </p:cNvSpPr>
          <p:nvPr>
            <p:ph sz="quarter" idx="53" hasCustomPrompt="1"/>
          </p:nvPr>
        </p:nvSpPr>
        <p:spPr>
          <a:xfrm>
            <a:off x="4265613" y="25146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52" name="Content Placeholder 44">
            <a:extLst>
              <a:ext uri="{FF2B5EF4-FFF2-40B4-BE49-F238E27FC236}">
                <a16:creationId xmlns:a16="http://schemas.microsoft.com/office/drawing/2014/main" id="{C5E4F52A-BBCC-4C30-9A83-F9E3C16E98A0}"/>
              </a:ext>
            </a:extLst>
          </p:cNvPr>
          <p:cNvSpPr>
            <a:spLocks noGrp="1"/>
          </p:cNvSpPr>
          <p:nvPr>
            <p:ph sz="quarter" idx="54" hasCustomPrompt="1"/>
          </p:nvPr>
        </p:nvSpPr>
        <p:spPr>
          <a:xfrm>
            <a:off x="4418013" y="26670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53" name="Content Placeholder 44">
            <a:extLst>
              <a:ext uri="{FF2B5EF4-FFF2-40B4-BE49-F238E27FC236}">
                <a16:creationId xmlns:a16="http://schemas.microsoft.com/office/drawing/2014/main" id="{A9FCDDFE-3610-400D-8A1C-5759C55AB6FF}"/>
              </a:ext>
            </a:extLst>
          </p:cNvPr>
          <p:cNvSpPr>
            <a:spLocks noGrp="1"/>
          </p:cNvSpPr>
          <p:nvPr>
            <p:ph sz="quarter" idx="55" hasCustomPrompt="1"/>
          </p:nvPr>
        </p:nvSpPr>
        <p:spPr>
          <a:xfrm>
            <a:off x="4570413" y="28194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54" name="Content Placeholder 44">
            <a:extLst>
              <a:ext uri="{FF2B5EF4-FFF2-40B4-BE49-F238E27FC236}">
                <a16:creationId xmlns:a16="http://schemas.microsoft.com/office/drawing/2014/main" id="{1F53BC9A-BE49-4268-8A9F-CD7F82BB174E}"/>
              </a:ext>
            </a:extLst>
          </p:cNvPr>
          <p:cNvSpPr>
            <a:spLocks noGrp="1"/>
          </p:cNvSpPr>
          <p:nvPr>
            <p:ph sz="quarter" idx="56" hasCustomPrompt="1"/>
          </p:nvPr>
        </p:nvSpPr>
        <p:spPr>
          <a:xfrm>
            <a:off x="4722813" y="29718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55" name="Content Placeholder 44">
            <a:extLst>
              <a:ext uri="{FF2B5EF4-FFF2-40B4-BE49-F238E27FC236}">
                <a16:creationId xmlns:a16="http://schemas.microsoft.com/office/drawing/2014/main" id="{69804309-99B4-4B49-8C13-E485825F3997}"/>
              </a:ext>
            </a:extLst>
          </p:cNvPr>
          <p:cNvSpPr>
            <a:spLocks noGrp="1"/>
          </p:cNvSpPr>
          <p:nvPr>
            <p:ph sz="quarter" idx="57" hasCustomPrompt="1"/>
          </p:nvPr>
        </p:nvSpPr>
        <p:spPr>
          <a:xfrm>
            <a:off x="4875213" y="31242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56" name="Content Placeholder 44">
            <a:extLst>
              <a:ext uri="{FF2B5EF4-FFF2-40B4-BE49-F238E27FC236}">
                <a16:creationId xmlns:a16="http://schemas.microsoft.com/office/drawing/2014/main" id="{80294DEF-2A36-4CA5-B5F0-9436B63C2ABD}"/>
              </a:ext>
            </a:extLst>
          </p:cNvPr>
          <p:cNvSpPr>
            <a:spLocks noGrp="1"/>
          </p:cNvSpPr>
          <p:nvPr>
            <p:ph sz="quarter" idx="58" hasCustomPrompt="1"/>
          </p:nvPr>
        </p:nvSpPr>
        <p:spPr>
          <a:xfrm>
            <a:off x="5027613" y="32766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57" name="Content Placeholder 44">
            <a:extLst>
              <a:ext uri="{FF2B5EF4-FFF2-40B4-BE49-F238E27FC236}">
                <a16:creationId xmlns:a16="http://schemas.microsoft.com/office/drawing/2014/main" id="{AFAF2F1E-7CB5-4031-814B-CF9755CF75A6}"/>
              </a:ext>
            </a:extLst>
          </p:cNvPr>
          <p:cNvSpPr>
            <a:spLocks noGrp="1"/>
          </p:cNvSpPr>
          <p:nvPr>
            <p:ph sz="quarter" idx="59" hasCustomPrompt="1"/>
          </p:nvPr>
        </p:nvSpPr>
        <p:spPr>
          <a:xfrm>
            <a:off x="5180013" y="34290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58" name="Content Placeholder 44">
            <a:extLst>
              <a:ext uri="{FF2B5EF4-FFF2-40B4-BE49-F238E27FC236}">
                <a16:creationId xmlns:a16="http://schemas.microsoft.com/office/drawing/2014/main" id="{6B5E51B0-3A83-4BCC-B912-8EC9165DE259}"/>
              </a:ext>
            </a:extLst>
          </p:cNvPr>
          <p:cNvSpPr>
            <a:spLocks noGrp="1"/>
          </p:cNvSpPr>
          <p:nvPr>
            <p:ph sz="quarter" idx="60" hasCustomPrompt="1"/>
          </p:nvPr>
        </p:nvSpPr>
        <p:spPr>
          <a:xfrm>
            <a:off x="5332413" y="35814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59" name="Content Placeholder 44">
            <a:extLst>
              <a:ext uri="{FF2B5EF4-FFF2-40B4-BE49-F238E27FC236}">
                <a16:creationId xmlns:a16="http://schemas.microsoft.com/office/drawing/2014/main" id="{CEB6DD1C-09BC-4FE1-B796-3120B06C2E8A}"/>
              </a:ext>
            </a:extLst>
          </p:cNvPr>
          <p:cNvSpPr>
            <a:spLocks noGrp="1"/>
          </p:cNvSpPr>
          <p:nvPr>
            <p:ph sz="quarter" idx="61" hasCustomPrompt="1"/>
          </p:nvPr>
        </p:nvSpPr>
        <p:spPr>
          <a:xfrm>
            <a:off x="5484813" y="37338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
        <p:nvSpPr>
          <p:cNvPr id="60" name="Content Placeholder 44">
            <a:extLst>
              <a:ext uri="{FF2B5EF4-FFF2-40B4-BE49-F238E27FC236}">
                <a16:creationId xmlns:a16="http://schemas.microsoft.com/office/drawing/2014/main" id="{6C9DF3A7-E3A3-496B-8F67-0F2C92A9134E}"/>
              </a:ext>
            </a:extLst>
          </p:cNvPr>
          <p:cNvSpPr>
            <a:spLocks noGrp="1"/>
          </p:cNvSpPr>
          <p:nvPr>
            <p:ph sz="quarter" idx="62" hasCustomPrompt="1"/>
          </p:nvPr>
        </p:nvSpPr>
        <p:spPr>
          <a:xfrm>
            <a:off x="5637213" y="3886200"/>
            <a:ext cx="762000" cy="211138"/>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12aaa</a:t>
            </a:r>
          </a:p>
        </p:txBody>
      </p:sp>
    </p:spTree>
    <p:extLst>
      <p:ext uri="{BB962C8B-B14F-4D97-AF65-F5344CB8AC3E}">
        <p14:creationId xmlns:p14="http://schemas.microsoft.com/office/powerpoint/2010/main" val="565854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18CDD7E-BFCE-B34A-B20A-CAB16E863F46}" type="slidenum">
              <a:rPr lang="en-US" altLang="en-US"/>
              <a:pPr>
                <a:defRPr/>
              </a:pPr>
              <a:t>‹#›</a:t>
            </a:fld>
            <a:endParaRPr lang="en-US" altLang="en-US" dirty="0"/>
          </a:p>
        </p:txBody>
      </p:sp>
    </p:spTree>
    <p:extLst>
      <p:ext uri="{BB962C8B-B14F-4D97-AF65-F5344CB8AC3E}">
        <p14:creationId xmlns:p14="http://schemas.microsoft.com/office/powerpoint/2010/main" val="28739338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7B48ECE-955E-534E-BD0F-357B6855210A}" type="slidenum">
              <a:rPr lang="en-US" altLang="en-US"/>
              <a:pPr>
                <a:defRPr/>
              </a:pPr>
              <a:t>‹#›</a:t>
            </a:fld>
            <a:endParaRPr lang="en-US" altLang="en-US" dirty="0"/>
          </a:p>
        </p:txBody>
      </p:sp>
      <p:sp>
        <p:nvSpPr>
          <p:cNvPr id="7" name="Content Placeholder 6">
            <a:extLst>
              <a:ext uri="{FF2B5EF4-FFF2-40B4-BE49-F238E27FC236}">
                <a16:creationId xmlns:a16="http://schemas.microsoft.com/office/drawing/2014/main" id="{4186F376-4DD8-4EBB-BA13-2A4C2312FB33}"/>
              </a:ext>
            </a:extLst>
          </p:cNvPr>
          <p:cNvSpPr>
            <a:spLocks noGrp="1"/>
          </p:cNvSpPr>
          <p:nvPr>
            <p:ph sz="quarter" idx="13"/>
          </p:nvPr>
        </p:nvSpPr>
        <p:spPr>
          <a:xfrm>
            <a:off x="611188" y="1773238"/>
            <a:ext cx="3816350" cy="1223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065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7B48ECE-955E-534E-BD0F-357B6855210A}" type="slidenum">
              <a:rPr lang="en-US" altLang="en-US"/>
              <a:pPr>
                <a:defRPr/>
              </a:pPr>
              <a:t>‹#›</a:t>
            </a:fld>
            <a:endParaRPr lang="en-US" altLang="en-US" dirty="0"/>
          </a:p>
        </p:txBody>
      </p:sp>
      <p:sp>
        <p:nvSpPr>
          <p:cNvPr id="6" name="AutoShape 5">
            <a:extLst>
              <a:ext uri="{FF2B5EF4-FFF2-40B4-BE49-F238E27FC236}">
                <a16:creationId xmlns:a16="http://schemas.microsoft.com/office/drawing/2014/main" id="{D7B07F50-5EC5-4A31-851A-A44E706926E0}"/>
              </a:ext>
            </a:extLst>
          </p:cNvPr>
          <p:cNvSpPr>
            <a:spLocks noChangeArrowheads="1"/>
          </p:cNvSpPr>
          <p:nvPr userDrawn="1"/>
        </p:nvSpPr>
        <p:spPr bwMode="auto">
          <a:xfrm>
            <a:off x="914400" y="1082625"/>
            <a:ext cx="7308850" cy="479524"/>
          </a:xfrm>
          <a:prstGeom prst="roundRect">
            <a:avLst>
              <a:gd name="adj" fmla="val 16667"/>
            </a:avLst>
          </a:prstGeom>
          <a:solidFill>
            <a:schemeClr val="bg2"/>
          </a:solidFill>
          <a:ln>
            <a:solidFill>
              <a:schemeClr val="bg2">
                <a:lumMod val="5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7" name="AutoShape 6">
            <a:extLst>
              <a:ext uri="{FF2B5EF4-FFF2-40B4-BE49-F238E27FC236}">
                <a16:creationId xmlns:a16="http://schemas.microsoft.com/office/drawing/2014/main" id="{1C1579A4-53F0-494E-AF95-DE44B0C270FF}"/>
              </a:ext>
            </a:extLst>
          </p:cNvPr>
          <p:cNvSpPr>
            <a:spLocks noChangeArrowheads="1"/>
          </p:cNvSpPr>
          <p:nvPr userDrawn="1"/>
        </p:nvSpPr>
        <p:spPr bwMode="auto">
          <a:xfrm>
            <a:off x="609600" y="2165300"/>
            <a:ext cx="1495425" cy="479524"/>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8" name="AutoShape 8">
            <a:extLst>
              <a:ext uri="{FF2B5EF4-FFF2-40B4-BE49-F238E27FC236}">
                <a16:creationId xmlns:a16="http://schemas.microsoft.com/office/drawing/2014/main" id="{E6D61789-0B05-42B9-91CB-3B49DED415BD}"/>
              </a:ext>
            </a:extLst>
          </p:cNvPr>
          <p:cNvSpPr>
            <a:spLocks noChangeArrowheads="1"/>
          </p:cNvSpPr>
          <p:nvPr userDrawn="1"/>
        </p:nvSpPr>
        <p:spPr bwMode="auto">
          <a:xfrm>
            <a:off x="609600" y="3481338"/>
            <a:ext cx="1358900" cy="479524"/>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13" name="Content Placeholder 12">
            <a:extLst>
              <a:ext uri="{FF2B5EF4-FFF2-40B4-BE49-F238E27FC236}">
                <a16:creationId xmlns:a16="http://schemas.microsoft.com/office/drawing/2014/main" id="{17EEF9CA-D47B-46AA-865D-2ABC6957279A}"/>
              </a:ext>
            </a:extLst>
          </p:cNvPr>
          <p:cNvSpPr>
            <a:spLocks noGrp="1"/>
          </p:cNvSpPr>
          <p:nvPr>
            <p:ph sz="quarter" idx="13"/>
          </p:nvPr>
        </p:nvSpPr>
        <p:spPr>
          <a:xfrm>
            <a:off x="914400" y="1082675"/>
            <a:ext cx="7308850" cy="479425"/>
          </a:xfrm>
        </p:spPr>
        <p:txBody>
          <a:bodyPr/>
          <a:lstStyle/>
          <a:p>
            <a:pPr lvl="0"/>
            <a:r>
              <a:rPr lang="en-US" dirty="0"/>
              <a:t>Edit Master text styles</a:t>
            </a:r>
          </a:p>
        </p:txBody>
      </p:sp>
      <p:sp>
        <p:nvSpPr>
          <p:cNvPr id="15" name="Content Placeholder 14">
            <a:extLst>
              <a:ext uri="{FF2B5EF4-FFF2-40B4-BE49-F238E27FC236}">
                <a16:creationId xmlns:a16="http://schemas.microsoft.com/office/drawing/2014/main" id="{2A61D1B0-351E-434E-86DC-F607FAB0448A}"/>
              </a:ext>
            </a:extLst>
          </p:cNvPr>
          <p:cNvSpPr>
            <a:spLocks noGrp="1"/>
          </p:cNvSpPr>
          <p:nvPr>
            <p:ph sz="quarter" idx="14"/>
          </p:nvPr>
        </p:nvSpPr>
        <p:spPr>
          <a:xfrm>
            <a:off x="609600" y="2165350"/>
            <a:ext cx="1495425" cy="479425"/>
          </a:xfrm>
        </p:spPr>
        <p:txBody>
          <a:bodyPr/>
          <a:lstStyle/>
          <a:p>
            <a:pPr lvl="0"/>
            <a:r>
              <a:rPr lang="en-US" dirty="0"/>
              <a:t>Edit</a:t>
            </a:r>
          </a:p>
        </p:txBody>
      </p:sp>
      <p:sp>
        <p:nvSpPr>
          <p:cNvPr id="17" name="Content Placeholder 16">
            <a:extLst>
              <a:ext uri="{FF2B5EF4-FFF2-40B4-BE49-F238E27FC236}">
                <a16:creationId xmlns:a16="http://schemas.microsoft.com/office/drawing/2014/main" id="{57CAFD94-2AED-4C4F-8A9A-3C385B3970CA}"/>
              </a:ext>
            </a:extLst>
          </p:cNvPr>
          <p:cNvSpPr>
            <a:spLocks noGrp="1"/>
          </p:cNvSpPr>
          <p:nvPr>
            <p:ph sz="quarter" idx="15"/>
          </p:nvPr>
        </p:nvSpPr>
        <p:spPr>
          <a:xfrm>
            <a:off x="609600" y="3481388"/>
            <a:ext cx="1358900" cy="479425"/>
          </a:xfrm>
        </p:spPr>
        <p:txBody>
          <a:bodyPr/>
          <a:lstStyle/>
          <a:p>
            <a:pPr lvl="0"/>
            <a:r>
              <a:rPr lang="en-US" dirty="0"/>
              <a:t>Edit</a:t>
            </a:r>
          </a:p>
        </p:txBody>
      </p:sp>
      <p:sp>
        <p:nvSpPr>
          <p:cNvPr id="19" name="Content Placeholder 18">
            <a:extLst>
              <a:ext uri="{FF2B5EF4-FFF2-40B4-BE49-F238E27FC236}">
                <a16:creationId xmlns:a16="http://schemas.microsoft.com/office/drawing/2014/main" id="{66CB2296-7FC8-464B-B52D-F8EC99A2E2DA}"/>
              </a:ext>
            </a:extLst>
          </p:cNvPr>
          <p:cNvSpPr>
            <a:spLocks noGrp="1"/>
          </p:cNvSpPr>
          <p:nvPr>
            <p:ph sz="quarter" idx="16"/>
          </p:nvPr>
        </p:nvSpPr>
        <p:spPr>
          <a:xfrm>
            <a:off x="2484438" y="2165350"/>
            <a:ext cx="5543550" cy="615950"/>
          </a:xfrm>
        </p:spPr>
        <p:txBody>
          <a:bodyPr/>
          <a:lstStyle/>
          <a:p>
            <a:pPr lvl="0"/>
            <a:r>
              <a:rPr lang="en-US" dirty="0"/>
              <a:t>Edit Master text styles</a:t>
            </a:r>
          </a:p>
        </p:txBody>
      </p:sp>
      <p:sp>
        <p:nvSpPr>
          <p:cNvPr id="21" name="Content Placeholder 20">
            <a:extLst>
              <a:ext uri="{FF2B5EF4-FFF2-40B4-BE49-F238E27FC236}">
                <a16:creationId xmlns:a16="http://schemas.microsoft.com/office/drawing/2014/main" id="{3AB70B68-BB7D-44DA-B598-337AE6ECE3D2}"/>
              </a:ext>
            </a:extLst>
          </p:cNvPr>
          <p:cNvSpPr>
            <a:spLocks noGrp="1"/>
          </p:cNvSpPr>
          <p:nvPr>
            <p:ph sz="quarter" idx="17"/>
          </p:nvPr>
        </p:nvSpPr>
        <p:spPr>
          <a:xfrm>
            <a:off x="2411413" y="3284538"/>
            <a:ext cx="5113337" cy="431800"/>
          </a:xfrm>
        </p:spPr>
        <p:txBody>
          <a:bodyPr/>
          <a:lstStyle/>
          <a:p>
            <a:pPr lvl="0"/>
            <a:r>
              <a:rPr lang="en-US" dirty="0"/>
              <a:t>Edit Master text styles</a:t>
            </a:r>
          </a:p>
        </p:txBody>
      </p:sp>
      <p:sp>
        <p:nvSpPr>
          <p:cNvPr id="23" name="Content Placeholder 22">
            <a:extLst>
              <a:ext uri="{FF2B5EF4-FFF2-40B4-BE49-F238E27FC236}">
                <a16:creationId xmlns:a16="http://schemas.microsoft.com/office/drawing/2014/main" id="{A304CB83-8EE0-4BDE-9F1B-F3DE335BB10B}"/>
              </a:ext>
            </a:extLst>
          </p:cNvPr>
          <p:cNvSpPr>
            <a:spLocks noGrp="1"/>
          </p:cNvSpPr>
          <p:nvPr>
            <p:ph sz="quarter" idx="18"/>
          </p:nvPr>
        </p:nvSpPr>
        <p:spPr>
          <a:xfrm>
            <a:off x="1968500" y="4076700"/>
            <a:ext cx="1882775" cy="647700"/>
          </a:xfrm>
        </p:spPr>
        <p:txBody>
          <a:bodyPr/>
          <a:lstStyle/>
          <a:p>
            <a:pPr lvl="0"/>
            <a:r>
              <a:rPr lang="en-US" dirty="0"/>
              <a:t>Edit</a:t>
            </a:r>
          </a:p>
        </p:txBody>
      </p:sp>
      <p:sp>
        <p:nvSpPr>
          <p:cNvPr id="25" name="Content Placeholder 24">
            <a:extLst>
              <a:ext uri="{FF2B5EF4-FFF2-40B4-BE49-F238E27FC236}">
                <a16:creationId xmlns:a16="http://schemas.microsoft.com/office/drawing/2014/main" id="{5B90465D-9D5F-4815-A73F-836A74A735E8}"/>
              </a:ext>
            </a:extLst>
          </p:cNvPr>
          <p:cNvSpPr>
            <a:spLocks noGrp="1"/>
          </p:cNvSpPr>
          <p:nvPr>
            <p:ph sz="quarter" idx="19"/>
          </p:nvPr>
        </p:nvSpPr>
        <p:spPr>
          <a:xfrm>
            <a:off x="4284663" y="4076700"/>
            <a:ext cx="2447925" cy="792163"/>
          </a:xfrm>
        </p:spPr>
        <p:txBody>
          <a:bodyPr/>
          <a:lstStyle/>
          <a:p>
            <a:pPr lvl="0"/>
            <a:r>
              <a:rPr lang="en-US" dirty="0"/>
              <a:t>Edit</a:t>
            </a:r>
          </a:p>
        </p:txBody>
      </p:sp>
      <p:sp>
        <p:nvSpPr>
          <p:cNvPr id="27" name="Content Placeholder 26">
            <a:extLst>
              <a:ext uri="{FF2B5EF4-FFF2-40B4-BE49-F238E27FC236}">
                <a16:creationId xmlns:a16="http://schemas.microsoft.com/office/drawing/2014/main" id="{10CB1D30-269A-4FC3-8B5F-DC71017A6916}"/>
              </a:ext>
            </a:extLst>
          </p:cNvPr>
          <p:cNvSpPr>
            <a:spLocks noGrp="1"/>
          </p:cNvSpPr>
          <p:nvPr>
            <p:ph sz="quarter" idx="20"/>
          </p:nvPr>
        </p:nvSpPr>
        <p:spPr>
          <a:xfrm>
            <a:off x="609600" y="4724400"/>
            <a:ext cx="1358900" cy="1008063"/>
          </a:xfrm>
        </p:spPr>
        <p:txBody>
          <a:bodyPr/>
          <a:lstStyle/>
          <a:p>
            <a:pPr lvl="0"/>
            <a:r>
              <a:rPr lang="en-US" dirty="0"/>
              <a:t>Edit Mas</a:t>
            </a:r>
          </a:p>
        </p:txBody>
      </p:sp>
      <p:sp>
        <p:nvSpPr>
          <p:cNvPr id="29" name="Content Placeholder 28">
            <a:extLst>
              <a:ext uri="{FF2B5EF4-FFF2-40B4-BE49-F238E27FC236}">
                <a16:creationId xmlns:a16="http://schemas.microsoft.com/office/drawing/2014/main" id="{D07536A1-1D8D-45C2-A8D3-F4092E8477AB}"/>
              </a:ext>
            </a:extLst>
          </p:cNvPr>
          <p:cNvSpPr>
            <a:spLocks noGrp="1"/>
          </p:cNvSpPr>
          <p:nvPr>
            <p:ph sz="quarter" idx="21"/>
          </p:nvPr>
        </p:nvSpPr>
        <p:spPr>
          <a:xfrm>
            <a:off x="2590800" y="4868863"/>
            <a:ext cx="1117600" cy="7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521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7B48ECE-955E-534E-BD0F-357B6855210A}" type="slidenum">
              <a:rPr lang="en-US" altLang="en-US"/>
              <a:pPr>
                <a:defRPr/>
              </a:pPr>
              <a:t>‹#›</a:t>
            </a:fld>
            <a:endParaRPr lang="en-US" altLang="en-US" dirty="0"/>
          </a:p>
        </p:txBody>
      </p:sp>
      <p:sp>
        <p:nvSpPr>
          <p:cNvPr id="13" name="Content Placeholder 12">
            <a:extLst>
              <a:ext uri="{FF2B5EF4-FFF2-40B4-BE49-F238E27FC236}">
                <a16:creationId xmlns:a16="http://schemas.microsoft.com/office/drawing/2014/main" id="{17EEF9CA-D47B-46AA-865D-2ABC6957279A}"/>
              </a:ext>
            </a:extLst>
          </p:cNvPr>
          <p:cNvSpPr>
            <a:spLocks noGrp="1"/>
          </p:cNvSpPr>
          <p:nvPr>
            <p:ph sz="quarter" idx="13"/>
          </p:nvPr>
        </p:nvSpPr>
        <p:spPr>
          <a:xfrm>
            <a:off x="914400" y="1082675"/>
            <a:ext cx="7308850" cy="479425"/>
          </a:xfrm>
        </p:spPr>
        <p:txBody>
          <a:bodyPr/>
          <a:lstStyle/>
          <a:p>
            <a:pPr lvl="0"/>
            <a:r>
              <a:rPr lang="en-US" dirty="0"/>
              <a:t>Edit Master text styles</a:t>
            </a:r>
          </a:p>
        </p:txBody>
      </p:sp>
      <p:sp>
        <p:nvSpPr>
          <p:cNvPr id="15" name="Content Placeholder 14">
            <a:extLst>
              <a:ext uri="{FF2B5EF4-FFF2-40B4-BE49-F238E27FC236}">
                <a16:creationId xmlns:a16="http://schemas.microsoft.com/office/drawing/2014/main" id="{2A61D1B0-351E-434E-86DC-F607FAB0448A}"/>
              </a:ext>
            </a:extLst>
          </p:cNvPr>
          <p:cNvSpPr>
            <a:spLocks noGrp="1"/>
          </p:cNvSpPr>
          <p:nvPr>
            <p:ph sz="quarter" idx="14"/>
          </p:nvPr>
        </p:nvSpPr>
        <p:spPr>
          <a:xfrm>
            <a:off x="609600" y="2165350"/>
            <a:ext cx="1495425" cy="479425"/>
          </a:xfrm>
        </p:spPr>
        <p:txBody>
          <a:bodyPr/>
          <a:lstStyle/>
          <a:p>
            <a:pPr lvl="0"/>
            <a:r>
              <a:rPr lang="en-US" dirty="0"/>
              <a:t>Edit</a:t>
            </a:r>
          </a:p>
        </p:txBody>
      </p:sp>
      <p:sp>
        <p:nvSpPr>
          <p:cNvPr id="17" name="Content Placeholder 16">
            <a:extLst>
              <a:ext uri="{FF2B5EF4-FFF2-40B4-BE49-F238E27FC236}">
                <a16:creationId xmlns:a16="http://schemas.microsoft.com/office/drawing/2014/main" id="{57CAFD94-2AED-4C4F-8A9A-3C385B3970CA}"/>
              </a:ext>
            </a:extLst>
          </p:cNvPr>
          <p:cNvSpPr>
            <a:spLocks noGrp="1"/>
          </p:cNvSpPr>
          <p:nvPr>
            <p:ph sz="quarter" idx="15"/>
          </p:nvPr>
        </p:nvSpPr>
        <p:spPr>
          <a:xfrm>
            <a:off x="609600" y="3481388"/>
            <a:ext cx="1358900" cy="479425"/>
          </a:xfrm>
        </p:spPr>
        <p:txBody>
          <a:bodyPr/>
          <a:lstStyle/>
          <a:p>
            <a:pPr lvl="0"/>
            <a:r>
              <a:rPr lang="en-US" dirty="0"/>
              <a:t>Edit</a:t>
            </a:r>
          </a:p>
        </p:txBody>
      </p:sp>
      <p:sp>
        <p:nvSpPr>
          <p:cNvPr id="19" name="Content Placeholder 18">
            <a:extLst>
              <a:ext uri="{FF2B5EF4-FFF2-40B4-BE49-F238E27FC236}">
                <a16:creationId xmlns:a16="http://schemas.microsoft.com/office/drawing/2014/main" id="{66CB2296-7FC8-464B-B52D-F8EC99A2E2DA}"/>
              </a:ext>
            </a:extLst>
          </p:cNvPr>
          <p:cNvSpPr>
            <a:spLocks noGrp="1"/>
          </p:cNvSpPr>
          <p:nvPr>
            <p:ph sz="quarter" idx="16"/>
          </p:nvPr>
        </p:nvSpPr>
        <p:spPr>
          <a:xfrm>
            <a:off x="2484438" y="2165350"/>
            <a:ext cx="5543550" cy="615950"/>
          </a:xfrm>
        </p:spPr>
        <p:txBody>
          <a:bodyPr/>
          <a:lstStyle/>
          <a:p>
            <a:pPr lvl="0"/>
            <a:r>
              <a:rPr lang="en-US" dirty="0"/>
              <a:t>Edit Master text styles</a:t>
            </a:r>
          </a:p>
        </p:txBody>
      </p:sp>
      <p:sp>
        <p:nvSpPr>
          <p:cNvPr id="21" name="Content Placeholder 20">
            <a:extLst>
              <a:ext uri="{FF2B5EF4-FFF2-40B4-BE49-F238E27FC236}">
                <a16:creationId xmlns:a16="http://schemas.microsoft.com/office/drawing/2014/main" id="{3AB70B68-BB7D-44DA-B598-337AE6ECE3D2}"/>
              </a:ext>
            </a:extLst>
          </p:cNvPr>
          <p:cNvSpPr>
            <a:spLocks noGrp="1"/>
          </p:cNvSpPr>
          <p:nvPr>
            <p:ph sz="quarter" idx="17"/>
          </p:nvPr>
        </p:nvSpPr>
        <p:spPr>
          <a:xfrm>
            <a:off x="2411413" y="3284538"/>
            <a:ext cx="5113337" cy="431800"/>
          </a:xfrm>
        </p:spPr>
        <p:txBody>
          <a:bodyPr/>
          <a:lstStyle/>
          <a:p>
            <a:pPr lvl="0"/>
            <a:r>
              <a:rPr lang="en-US" dirty="0"/>
              <a:t>Edit Master text styles</a:t>
            </a:r>
          </a:p>
        </p:txBody>
      </p:sp>
      <p:sp>
        <p:nvSpPr>
          <p:cNvPr id="23" name="Content Placeholder 22">
            <a:extLst>
              <a:ext uri="{FF2B5EF4-FFF2-40B4-BE49-F238E27FC236}">
                <a16:creationId xmlns:a16="http://schemas.microsoft.com/office/drawing/2014/main" id="{A304CB83-8EE0-4BDE-9F1B-F3DE335BB10B}"/>
              </a:ext>
            </a:extLst>
          </p:cNvPr>
          <p:cNvSpPr>
            <a:spLocks noGrp="1"/>
          </p:cNvSpPr>
          <p:nvPr>
            <p:ph sz="quarter" idx="18"/>
          </p:nvPr>
        </p:nvSpPr>
        <p:spPr>
          <a:xfrm>
            <a:off x="1968500" y="4076700"/>
            <a:ext cx="1882775" cy="647700"/>
          </a:xfrm>
        </p:spPr>
        <p:txBody>
          <a:bodyPr/>
          <a:lstStyle/>
          <a:p>
            <a:pPr lvl="0"/>
            <a:r>
              <a:rPr lang="en-US" dirty="0"/>
              <a:t>Edit</a:t>
            </a:r>
          </a:p>
        </p:txBody>
      </p:sp>
      <p:sp>
        <p:nvSpPr>
          <p:cNvPr id="25" name="Content Placeholder 24">
            <a:extLst>
              <a:ext uri="{FF2B5EF4-FFF2-40B4-BE49-F238E27FC236}">
                <a16:creationId xmlns:a16="http://schemas.microsoft.com/office/drawing/2014/main" id="{5B90465D-9D5F-4815-A73F-836A74A735E8}"/>
              </a:ext>
            </a:extLst>
          </p:cNvPr>
          <p:cNvSpPr>
            <a:spLocks noGrp="1"/>
          </p:cNvSpPr>
          <p:nvPr>
            <p:ph sz="quarter" idx="19"/>
          </p:nvPr>
        </p:nvSpPr>
        <p:spPr>
          <a:xfrm>
            <a:off x="4284663" y="4076700"/>
            <a:ext cx="2447925" cy="792163"/>
          </a:xfrm>
        </p:spPr>
        <p:txBody>
          <a:bodyPr/>
          <a:lstStyle/>
          <a:p>
            <a:pPr lvl="0"/>
            <a:r>
              <a:rPr lang="en-US" dirty="0"/>
              <a:t>Edit</a:t>
            </a:r>
          </a:p>
        </p:txBody>
      </p:sp>
      <p:sp>
        <p:nvSpPr>
          <p:cNvPr id="27" name="Content Placeholder 26">
            <a:extLst>
              <a:ext uri="{FF2B5EF4-FFF2-40B4-BE49-F238E27FC236}">
                <a16:creationId xmlns:a16="http://schemas.microsoft.com/office/drawing/2014/main" id="{10CB1D30-269A-4FC3-8B5F-DC71017A6916}"/>
              </a:ext>
            </a:extLst>
          </p:cNvPr>
          <p:cNvSpPr>
            <a:spLocks noGrp="1"/>
          </p:cNvSpPr>
          <p:nvPr>
            <p:ph sz="quarter" idx="20"/>
          </p:nvPr>
        </p:nvSpPr>
        <p:spPr>
          <a:xfrm>
            <a:off x="609600" y="4724400"/>
            <a:ext cx="1358900" cy="1008063"/>
          </a:xfrm>
        </p:spPr>
        <p:txBody>
          <a:bodyPr/>
          <a:lstStyle/>
          <a:p>
            <a:pPr lvl="0"/>
            <a:r>
              <a:rPr lang="en-US" dirty="0"/>
              <a:t>Edit Mas</a:t>
            </a:r>
          </a:p>
        </p:txBody>
      </p:sp>
      <p:sp>
        <p:nvSpPr>
          <p:cNvPr id="29" name="Content Placeholder 28">
            <a:extLst>
              <a:ext uri="{FF2B5EF4-FFF2-40B4-BE49-F238E27FC236}">
                <a16:creationId xmlns:a16="http://schemas.microsoft.com/office/drawing/2014/main" id="{D07536A1-1D8D-45C2-A8D3-F4092E8477AB}"/>
              </a:ext>
            </a:extLst>
          </p:cNvPr>
          <p:cNvSpPr>
            <a:spLocks noGrp="1"/>
          </p:cNvSpPr>
          <p:nvPr>
            <p:ph sz="quarter" idx="21"/>
          </p:nvPr>
        </p:nvSpPr>
        <p:spPr>
          <a:xfrm>
            <a:off x="2590800" y="4868863"/>
            <a:ext cx="1117600" cy="7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AutoShape 5">
            <a:extLst>
              <a:ext uri="{FF2B5EF4-FFF2-40B4-BE49-F238E27FC236}">
                <a16:creationId xmlns:a16="http://schemas.microsoft.com/office/drawing/2014/main" id="{9B0130C2-3348-45EB-B73D-4CA580EA29F1}"/>
              </a:ext>
            </a:extLst>
          </p:cNvPr>
          <p:cNvSpPr>
            <a:spLocks noChangeArrowheads="1"/>
          </p:cNvSpPr>
          <p:nvPr userDrawn="1"/>
        </p:nvSpPr>
        <p:spPr bwMode="auto">
          <a:xfrm>
            <a:off x="914400" y="1082625"/>
            <a:ext cx="7308850" cy="479524"/>
          </a:xfrm>
          <a:prstGeom prst="roundRect">
            <a:avLst>
              <a:gd name="adj" fmla="val 16667"/>
            </a:avLst>
          </a:prstGeom>
          <a:solidFill>
            <a:srgbClr val="008080"/>
          </a:solidFill>
          <a:ln>
            <a:solidFill>
              <a:schemeClr val="bg2">
                <a:lumMod val="5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20" name="AutoShape 6">
            <a:extLst>
              <a:ext uri="{FF2B5EF4-FFF2-40B4-BE49-F238E27FC236}">
                <a16:creationId xmlns:a16="http://schemas.microsoft.com/office/drawing/2014/main" id="{6CF40C17-6E65-4763-BFA3-6AADAEAE375A}"/>
              </a:ext>
            </a:extLst>
          </p:cNvPr>
          <p:cNvSpPr>
            <a:spLocks noChangeArrowheads="1"/>
          </p:cNvSpPr>
          <p:nvPr userDrawn="1"/>
        </p:nvSpPr>
        <p:spPr bwMode="auto">
          <a:xfrm>
            <a:off x="609600" y="1920825"/>
            <a:ext cx="1358900" cy="479524"/>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22" name="AutoShape 16">
            <a:extLst>
              <a:ext uri="{FF2B5EF4-FFF2-40B4-BE49-F238E27FC236}">
                <a16:creationId xmlns:a16="http://schemas.microsoft.com/office/drawing/2014/main" id="{D63EE0CC-0AB9-41F7-85BB-B11BEDB1F435}"/>
              </a:ext>
            </a:extLst>
          </p:cNvPr>
          <p:cNvSpPr>
            <a:spLocks noChangeArrowheads="1"/>
          </p:cNvSpPr>
          <p:nvPr userDrawn="1"/>
        </p:nvSpPr>
        <p:spPr bwMode="auto">
          <a:xfrm>
            <a:off x="609600" y="4206825"/>
            <a:ext cx="1358900" cy="479524"/>
          </a:xfrm>
          <a:prstGeom prst="roundRect">
            <a:avLst>
              <a:gd name="adj" fmla="val 16667"/>
            </a:avLst>
          </a:prstGeom>
          <a:solidFill>
            <a:srgbClr val="008080"/>
          </a:solidFill>
          <a:ln>
            <a:solidFill>
              <a:srgbClr val="00404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eaLnBrk="1" hangingPunct="1">
              <a:defRPr/>
            </a:pPr>
            <a:endParaRPr lang="en-US" dirty="0">
              <a:solidFill>
                <a:schemeClr val="bg1"/>
              </a:solidFill>
            </a:endParaRPr>
          </a:p>
        </p:txBody>
      </p:sp>
      <p:sp>
        <p:nvSpPr>
          <p:cNvPr id="10" name="Content Placeholder 9">
            <a:extLst>
              <a:ext uri="{FF2B5EF4-FFF2-40B4-BE49-F238E27FC236}">
                <a16:creationId xmlns:a16="http://schemas.microsoft.com/office/drawing/2014/main" id="{8C705397-125B-4ED7-AEE9-81E0F64EFF48}"/>
              </a:ext>
            </a:extLst>
          </p:cNvPr>
          <p:cNvSpPr>
            <a:spLocks noGrp="1"/>
          </p:cNvSpPr>
          <p:nvPr>
            <p:ph sz="quarter" idx="22"/>
          </p:nvPr>
        </p:nvSpPr>
        <p:spPr>
          <a:xfrm>
            <a:off x="6732588" y="4206875"/>
            <a:ext cx="1295400" cy="661988"/>
          </a:xfrm>
        </p:spPr>
        <p:style>
          <a:lnRef idx="2">
            <a:schemeClr val="dk1"/>
          </a:lnRef>
          <a:fillRef idx="1">
            <a:schemeClr val="lt1"/>
          </a:fillRef>
          <a:effectRef idx="0">
            <a:schemeClr val="dk1"/>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478B481-436F-438F-B1D9-FBDB601DF5C7}"/>
              </a:ext>
            </a:extLst>
          </p:cNvPr>
          <p:cNvSpPr>
            <a:spLocks noGrp="1"/>
          </p:cNvSpPr>
          <p:nvPr>
            <p:ph sz="quarter" idx="23"/>
          </p:nvPr>
        </p:nvSpPr>
        <p:spPr>
          <a:xfrm>
            <a:off x="4141788" y="5229225"/>
            <a:ext cx="1068387" cy="360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43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10872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924175"/>
            <a:ext cx="7283450" cy="1225550"/>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1042988" y="4365625"/>
            <a:ext cx="2376487"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B7DB21B1-117C-4177-8565-87BE9588BA72}"/>
              </a:ext>
            </a:extLst>
          </p:cNvPr>
          <p:cNvSpPr>
            <a:spLocks noGrp="1"/>
          </p:cNvSpPr>
          <p:nvPr>
            <p:ph sz="quarter" idx="15"/>
          </p:nvPr>
        </p:nvSpPr>
        <p:spPr>
          <a:xfrm>
            <a:off x="5003800" y="4581525"/>
            <a:ext cx="1549400" cy="64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AC05C66-2447-458B-BF10-554F35F1331D}"/>
              </a:ext>
            </a:extLst>
          </p:cNvPr>
          <p:cNvSpPr>
            <a:spLocks noGrp="1"/>
          </p:cNvSpPr>
          <p:nvPr>
            <p:ph sz="quarter" idx="16"/>
          </p:nvPr>
        </p:nvSpPr>
        <p:spPr>
          <a:xfrm>
            <a:off x="6553200" y="4149725"/>
            <a:ext cx="1081088" cy="86360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89FF9998-433F-41B7-B473-DBB59D9BE9C0}"/>
              </a:ext>
            </a:extLst>
          </p:cNvPr>
          <p:cNvSpPr>
            <a:spLocks noGrp="1"/>
          </p:cNvSpPr>
          <p:nvPr>
            <p:ph sz="quarter" idx="17"/>
          </p:nvPr>
        </p:nvSpPr>
        <p:spPr>
          <a:xfrm>
            <a:off x="611188" y="5516563"/>
            <a:ext cx="1657350" cy="43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CFCF695C-D100-48D6-AD2B-0F1275E80D5F}"/>
              </a:ext>
            </a:extLst>
          </p:cNvPr>
          <p:cNvSpPr>
            <a:spLocks noGrp="1"/>
          </p:cNvSpPr>
          <p:nvPr>
            <p:ph sz="quarter" idx="18"/>
          </p:nvPr>
        </p:nvSpPr>
        <p:spPr>
          <a:xfrm>
            <a:off x="5651500" y="3213100"/>
            <a:ext cx="1728788" cy="50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FF8BF458-483A-421E-A54B-4DA2CD9892C3}"/>
              </a:ext>
            </a:extLst>
          </p:cNvPr>
          <p:cNvSpPr>
            <a:spLocks noGrp="1"/>
          </p:cNvSpPr>
          <p:nvPr>
            <p:ph type="body" sz="quarter" idx="19"/>
          </p:nvPr>
        </p:nvSpPr>
        <p:spPr>
          <a:xfrm>
            <a:off x="6553200" y="2060575"/>
            <a:ext cx="1690688"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07D86FE5-2205-4667-AEDC-B736BB3A0B0F}"/>
              </a:ext>
            </a:extLst>
          </p:cNvPr>
          <p:cNvSpPr>
            <a:spLocks noGrp="1"/>
          </p:cNvSpPr>
          <p:nvPr>
            <p:ph type="body" sz="quarter" idx="20"/>
          </p:nvPr>
        </p:nvSpPr>
        <p:spPr>
          <a:xfrm>
            <a:off x="0" y="3213100"/>
            <a:ext cx="1476375"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AutoShape 4">
            <a:extLst>
              <a:ext uri="{FF2B5EF4-FFF2-40B4-BE49-F238E27FC236}">
                <a16:creationId xmlns:a16="http://schemas.microsoft.com/office/drawing/2014/main" id="{1A469E4C-B50D-4CAB-9A0D-652715CC465D}"/>
              </a:ext>
            </a:extLst>
          </p:cNvPr>
          <p:cNvSpPr>
            <a:spLocks noChangeArrowheads="1"/>
          </p:cNvSpPr>
          <p:nvPr userDrawn="1"/>
        </p:nvSpPr>
        <p:spPr bwMode="auto">
          <a:xfrm>
            <a:off x="449263" y="1417588"/>
            <a:ext cx="3311525" cy="479524"/>
          </a:xfrm>
          <a:prstGeom prst="roundRect">
            <a:avLst>
              <a:gd name="adj" fmla="val 16667"/>
            </a:avLst>
          </a:prstGeom>
          <a:solidFill>
            <a:schemeClr val="bg2"/>
          </a:solidFill>
          <a:ln w="12700" algn="ctr">
            <a:solidFill>
              <a:schemeClr val="bg2">
                <a:lumMod val="75000"/>
              </a:schemeClr>
            </a:solidFill>
            <a:round/>
            <a:headEnd/>
            <a:tailEnd/>
          </a:ln>
          <a:effectLst/>
        </p:spPr>
        <p:txBody>
          <a:bodyPr wrap="square" anchor="ctr">
            <a:spAutoFit/>
          </a:bodyPr>
          <a:lstStyle/>
          <a:p>
            <a:pPr eaLnBrk="1" hangingPunct="1">
              <a:defRPr/>
            </a:pPr>
            <a:endParaRPr lang="en-US" dirty="0">
              <a:solidFill>
                <a:schemeClr val="bg1"/>
              </a:solidFill>
              <a:ea typeface="+mn-ea"/>
            </a:endParaRPr>
          </a:p>
        </p:txBody>
      </p:sp>
    </p:spTree>
    <p:extLst>
      <p:ext uri="{BB962C8B-B14F-4D97-AF65-F5344CB8AC3E}">
        <p14:creationId xmlns:p14="http://schemas.microsoft.com/office/powerpoint/2010/main" val="40860622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96CD60-7009-CE47-9D43-514E6747C4CC}" type="slidenum">
              <a:rPr lang="en-US" altLang="en-US"/>
              <a:pPr>
                <a:defRPr/>
              </a:pPr>
              <a:t>‹#›</a:t>
            </a:fld>
            <a:endParaRPr lang="en-US" altLang="en-US" dirty="0"/>
          </a:p>
        </p:txBody>
      </p:sp>
      <p:sp>
        <p:nvSpPr>
          <p:cNvPr id="5" name="Red Bar">
            <a:extLst>
              <a:ext uri="{FF2B5EF4-FFF2-40B4-BE49-F238E27FC236}">
                <a16:creationId xmlns:a16="http://schemas.microsoft.com/office/drawing/2014/main" id="{83A0C26B-EA2D-41BA-8A00-62825DB0CEEC}"/>
              </a:ext>
            </a:extLst>
          </p:cNvP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6" name="MH Tagline" descr="Tagline: Because learning changes everything.™">
            <a:extLst>
              <a:ext uri="{FF2B5EF4-FFF2-40B4-BE49-F238E27FC236}">
                <a16:creationId xmlns:a16="http://schemas.microsoft.com/office/drawing/2014/main" id="{3BC621BE-D35F-465C-97D5-F96216AB37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7" name="Title 6">
            <a:extLst>
              <a:ext uri="{FF2B5EF4-FFF2-40B4-BE49-F238E27FC236}">
                <a16:creationId xmlns:a16="http://schemas.microsoft.com/office/drawing/2014/main" id="{0AC05717-D09B-4EE5-B99D-3AAA2218214D}"/>
              </a:ext>
            </a:extLst>
          </p:cNvPr>
          <p:cNvSpPr>
            <a:spLocks noGrp="1"/>
          </p:cNvSpPr>
          <p:nvPr>
            <p:ph type="title"/>
          </p:nvPr>
        </p:nvSpPr>
        <p:spPr>
          <a:xfrm>
            <a:off x="107504" y="659532"/>
            <a:ext cx="4223086" cy="1257300"/>
          </a:xfrm>
        </p:spPr>
        <p:txBody>
          <a:bodyPr/>
          <a:lstStyle/>
          <a:p>
            <a:r>
              <a:rPr lang="en-US"/>
              <a:t>Click to edit Master title style</a:t>
            </a:r>
          </a:p>
        </p:txBody>
      </p:sp>
      <p:sp>
        <p:nvSpPr>
          <p:cNvPr id="9" name="Content Placeholder 8">
            <a:extLst>
              <a:ext uri="{FF2B5EF4-FFF2-40B4-BE49-F238E27FC236}">
                <a16:creationId xmlns:a16="http://schemas.microsoft.com/office/drawing/2014/main" id="{DF8AB94A-7985-40D4-B6DC-B1FD923CDE01}"/>
              </a:ext>
            </a:extLst>
          </p:cNvPr>
          <p:cNvSpPr>
            <a:spLocks noGrp="1"/>
          </p:cNvSpPr>
          <p:nvPr>
            <p:ph sz="quarter" idx="13"/>
          </p:nvPr>
        </p:nvSpPr>
        <p:spPr>
          <a:xfrm>
            <a:off x="179388" y="2205038"/>
            <a:ext cx="3168650" cy="15843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891E1B5-5651-47D7-9BC0-790A15F75336}"/>
              </a:ext>
            </a:extLst>
          </p:cNvPr>
          <p:cNvSpPr>
            <a:spLocks noGrp="1"/>
          </p:cNvSpPr>
          <p:nvPr>
            <p:ph sz="quarter" idx="14"/>
          </p:nvPr>
        </p:nvSpPr>
        <p:spPr>
          <a:xfrm>
            <a:off x="107950" y="4149725"/>
            <a:ext cx="3240088" cy="1079475"/>
          </a:xfrm>
        </p:spPr>
        <p:txBody>
          <a:bodyPr/>
          <a:lstStyle/>
          <a:p>
            <a:pPr lvl="0"/>
            <a:r>
              <a:rPr lang="en-US" dirty="0"/>
              <a:t>Edit Master text styles</a:t>
            </a:r>
          </a:p>
        </p:txBody>
      </p:sp>
      <p:sp>
        <p:nvSpPr>
          <p:cNvPr id="12" name="TextBox 11">
            <a:extLst>
              <a:ext uri="{FF2B5EF4-FFF2-40B4-BE49-F238E27FC236}">
                <a16:creationId xmlns:a16="http://schemas.microsoft.com/office/drawing/2014/main" id="{62CB71EA-0C70-448B-9192-EDB95E538DC2}"/>
              </a:ext>
            </a:extLst>
          </p:cNvPr>
          <p:cNvSpPr txBox="1"/>
          <p:nvPr userDrawn="1"/>
        </p:nvSpPr>
        <p:spPr bwMode="auto">
          <a:xfrm>
            <a:off x="7634436" y="6244932"/>
            <a:ext cx="1053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indent="0" algn="r" eaLnBrk="1" hangingPunct="1">
              <a:buFont typeface="Arial"/>
              <a:buNone/>
            </a:pPr>
            <a:fld id="{EA96CD60-7009-CE47-9D43-514E6747C4CC}" type="slidenum">
              <a:rPr lang="en-US" altLang="en-US" sz="1400" b="0" smtClean="0"/>
              <a:pPr marL="0" indent="0" algn="r" eaLnBrk="1" hangingPunct="1">
                <a:buFont typeface="Arial"/>
                <a:buNone/>
              </a:pPr>
              <a:t>‹#›</a:t>
            </a:fld>
            <a:endParaRPr lang="en-US" sz="1400" b="0" dirty="0"/>
          </a:p>
        </p:txBody>
      </p:sp>
      <p:sp>
        <p:nvSpPr>
          <p:cNvPr id="14" name="Content Placeholder 13">
            <a:extLst>
              <a:ext uri="{FF2B5EF4-FFF2-40B4-BE49-F238E27FC236}">
                <a16:creationId xmlns:a16="http://schemas.microsoft.com/office/drawing/2014/main" id="{FFD701B9-42B2-4F88-A1E2-5DFFC752EB4E}"/>
              </a:ext>
            </a:extLst>
          </p:cNvPr>
          <p:cNvSpPr>
            <a:spLocks noGrp="1"/>
          </p:cNvSpPr>
          <p:nvPr>
            <p:ph sz="quarter" idx="15"/>
          </p:nvPr>
        </p:nvSpPr>
        <p:spPr>
          <a:xfrm>
            <a:off x="5148263" y="2781300"/>
            <a:ext cx="2016125" cy="1008063"/>
          </a:xfrm>
        </p:spPr>
        <p:txBody>
          <a:bodyPr/>
          <a:lstStyle/>
          <a:p>
            <a:pPr lvl="0"/>
            <a:r>
              <a:rPr lang="en-US" dirty="0"/>
              <a:t>Edit Master text</a:t>
            </a:r>
          </a:p>
        </p:txBody>
      </p:sp>
    </p:spTree>
    <p:extLst>
      <p:ext uri="{BB962C8B-B14F-4D97-AF65-F5344CB8AC3E}">
        <p14:creationId xmlns:p14="http://schemas.microsoft.com/office/powerpoint/2010/main" val="301342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109F81-D68D-B74C-B759-C27912600523}" type="slidenum">
              <a:rPr lang="en-US" altLang="en-US"/>
              <a:pPr>
                <a:defRPr/>
              </a:pPr>
              <a:t>‹#›</a:t>
            </a:fld>
            <a:endParaRPr lang="en-US" altLang="en-US" dirty="0"/>
          </a:p>
        </p:txBody>
      </p:sp>
    </p:spTree>
    <p:extLst>
      <p:ext uri="{BB962C8B-B14F-4D97-AF65-F5344CB8AC3E}">
        <p14:creationId xmlns:p14="http://schemas.microsoft.com/office/powerpoint/2010/main" val="2934616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15CC96-C1CB-314E-BA45-B2F355CFF049}" type="slidenum">
              <a:rPr lang="en-US" altLang="en-US"/>
              <a:pPr>
                <a:defRPr/>
              </a:pPr>
              <a:t>‹#›</a:t>
            </a:fld>
            <a:endParaRPr lang="en-US" altLang="en-US" dirty="0"/>
          </a:p>
        </p:txBody>
      </p:sp>
    </p:spTree>
    <p:extLst>
      <p:ext uri="{BB962C8B-B14F-4D97-AF65-F5344CB8AC3E}">
        <p14:creationId xmlns:p14="http://schemas.microsoft.com/office/powerpoint/2010/main" val="2590587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3CD995-E7CA-B74B-AD20-C635CFD09B37}" type="slidenum">
              <a:rPr lang="en-US" altLang="en-US"/>
              <a:pPr>
                <a:defRPr/>
              </a:pPr>
              <a:t>‹#›</a:t>
            </a:fld>
            <a:endParaRPr lang="en-US" altLang="en-US" dirty="0"/>
          </a:p>
        </p:txBody>
      </p:sp>
    </p:spTree>
    <p:extLst>
      <p:ext uri="{BB962C8B-B14F-4D97-AF65-F5344CB8AC3E}">
        <p14:creationId xmlns:p14="http://schemas.microsoft.com/office/powerpoint/2010/main" val="1290989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3F9B3E-9EE9-754E-917E-1481C3A6BDBF}" type="slidenum">
              <a:rPr lang="en-US" altLang="en-US"/>
              <a:pPr>
                <a:defRPr/>
              </a:pPr>
              <a:t>‹#›</a:t>
            </a:fld>
            <a:endParaRPr lang="en-US" altLang="en-US" dirty="0"/>
          </a:p>
        </p:txBody>
      </p:sp>
    </p:spTree>
    <p:extLst>
      <p:ext uri="{BB962C8B-B14F-4D97-AF65-F5344CB8AC3E}">
        <p14:creationId xmlns:p14="http://schemas.microsoft.com/office/powerpoint/2010/main" val="42332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10872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924175"/>
            <a:ext cx="7283450" cy="1225550"/>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1042988" y="4365625"/>
            <a:ext cx="2376487"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B7DB21B1-117C-4177-8565-87BE9588BA72}"/>
              </a:ext>
            </a:extLst>
          </p:cNvPr>
          <p:cNvSpPr>
            <a:spLocks noGrp="1"/>
          </p:cNvSpPr>
          <p:nvPr>
            <p:ph sz="quarter" idx="15"/>
          </p:nvPr>
        </p:nvSpPr>
        <p:spPr>
          <a:xfrm>
            <a:off x="5003800" y="4581525"/>
            <a:ext cx="1549400" cy="64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AC05C66-2447-458B-BF10-554F35F1331D}"/>
              </a:ext>
            </a:extLst>
          </p:cNvPr>
          <p:cNvSpPr>
            <a:spLocks noGrp="1"/>
          </p:cNvSpPr>
          <p:nvPr>
            <p:ph sz="quarter" idx="16"/>
          </p:nvPr>
        </p:nvSpPr>
        <p:spPr>
          <a:xfrm>
            <a:off x="6553200" y="4149725"/>
            <a:ext cx="1081088" cy="86360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89FF9998-433F-41B7-B473-DBB59D9BE9C0}"/>
              </a:ext>
            </a:extLst>
          </p:cNvPr>
          <p:cNvSpPr>
            <a:spLocks noGrp="1"/>
          </p:cNvSpPr>
          <p:nvPr>
            <p:ph sz="quarter" idx="17"/>
          </p:nvPr>
        </p:nvSpPr>
        <p:spPr>
          <a:xfrm>
            <a:off x="611188" y="5516563"/>
            <a:ext cx="1657350" cy="43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CFCF695C-D100-48D6-AD2B-0F1275E80D5F}"/>
              </a:ext>
            </a:extLst>
          </p:cNvPr>
          <p:cNvSpPr>
            <a:spLocks noGrp="1"/>
          </p:cNvSpPr>
          <p:nvPr>
            <p:ph sz="quarter" idx="18"/>
          </p:nvPr>
        </p:nvSpPr>
        <p:spPr>
          <a:xfrm>
            <a:off x="5651500" y="3213100"/>
            <a:ext cx="1728788" cy="50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FF8BF458-483A-421E-A54B-4DA2CD9892C3}"/>
              </a:ext>
            </a:extLst>
          </p:cNvPr>
          <p:cNvSpPr>
            <a:spLocks noGrp="1"/>
          </p:cNvSpPr>
          <p:nvPr>
            <p:ph type="body" sz="quarter" idx="19"/>
          </p:nvPr>
        </p:nvSpPr>
        <p:spPr>
          <a:xfrm>
            <a:off x="6553200" y="2060575"/>
            <a:ext cx="1690688"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07D86FE5-2205-4667-AEDC-B736BB3A0B0F}"/>
              </a:ext>
            </a:extLst>
          </p:cNvPr>
          <p:cNvSpPr>
            <a:spLocks noGrp="1"/>
          </p:cNvSpPr>
          <p:nvPr>
            <p:ph type="body" sz="quarter" idx="20"/>
          </p:nvPr>
        </p:nvSpPr>
        <p:spPr>
          <a:xfrm>
            <a:off x="0" y="3213100"/>
            <a:ext cx="1476375"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8B66D439-43D8-438A-8A4D-65574E566851}"/>
              </a:ext>
            </a:extLst>
          </p:cNvPr>
          <p:cNvSpPr>
            <a:spLocks noGrp="1"/>
          </p:cNvSpPr>
          <p:nvPr>
            <p:ph sz="quarter" idx="21"/>
          </p:nvPr>
        </p:nvSpPr>
        <p:spPr>
          <a:xfrm>
            <a:off x="3779838" y="4149725"/>
            <a:ext cx="4318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DEE3D0BE-CC6F-45B3-B686-F3FE30DE1C8A}"/>
              </a:ext>
            </a:extLst>
          </p:cNvPr>
          <p:cNvSpPr>
            <a:spLocks noGrp="1"/>
          </p:cNvSpPr>
          <p:nvPr>
            <p:ph type="body" sz="quarter" idx="22"/>
          </p:nvPr>
        </p:nvSpPr>
        <p:spPr>
          <a:xfrm>
            <a:off x="8686800" y="1417638"/>
            <a:ext cx="457200" cy="17954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AutoShape 4">
            <a:extLst>
              <a:ext uri="{FF2B5EF4-FFF2-40B4-BE49-F238E27FC236}">
                <a16:creationId xmlns:a16="http://schemas.microsoft.com/office/drawing/2014/main" id="{5C33586E-8E99-401F-9C5F-5CE0254E5382}"/>
              </a:ext>
            </a:extLst>
          </p:cNvPr>
          <p:cNvSpPr>
            <a:spLocks noChangeArrowheads="1"/>
          </p:cNvSpPr>
          <p:nvPr userDrawn="1"/>
        </p:nvSpPr>
        <p:spPr bwMode="auto">
          <a:xfrm>
            <a:off x="468313" y="1477963"/>
            <a:ext cx="3311525" cy="511175"/>
          </a:xfrm>
          <a:prstGeom prst="roundRect">
            <a:avLst>
              <a:gd name="adj" fmla="val 16667"/>
            </a:avLst>
          </a:prstGeom>
          <a:solidFill>
            <a:schemeClr val="bg2"/>
          </a:solidFill>
          <a:ln w="12700" algn="ctr">
            <a:solidFill>
              <a:schemeClr val="bg2">
                <a:lumMod val="75000"/>
              </a:schemeClr>
            </a:solidFill>
            <a:round/>
            <a:headEnd/>
            <a:tailEnd/>
          </a:ln>
          <a:effectLst/>
        </p:spPr>
        <p:txBody>
          <a:bodyPr wrap="none" anchor="ctr">
            <a:spAutoFit/>
          </a:bodyPr>
          <a:lstStyle/>
          <a:p>
            <a:pPr eaLnBrk="1" hangingPunct="1">
              <a:defRPr/>
            </a:pPr>
            <a:r>
              <a:rPr lang="en-US" dirty="0">
                <a:solidFill>
                  <a:srgbClr val="008080"/>
                </a:solidFill>
                <a:ea typeface="+mn-ea"/>
              </a:rPr>
              <a:t>Sample Problem 7.14</a:t>
            </a:r>
          </a:p>
        </p:txBody>
      </p:sp>
    </p:spTree>
    <p:extLst>
      <p:ext uri="{BB962C8B-B14F-4D97-AF65-F5344CB8AC3E}">
        <p14:creationId xmlns:p14="http://schemas.microsoft.com/office/powerpoint/2010/main" val="96413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10872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924175"/>
            <a:ext cx="7283450" cy="1225550"/>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1042988" y="4365625"/>
            <a:ext cx="2376487"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B7DB21B1-117C-4177-8565-87BE9588BA72}"/>
              </a:ext>
            </a:extLst>
          </p:cNvPr>
          <p:cNvSpPr>
            <a:spLocks noGrp="1"/>
          </p:cNvSpPr>
          <p:nvPr>
            <p:ph sz="quarter" idx="15"/>
          </p:nvPr>
        </p:nvSpPr>
        <p:spPr>
          <a:xfrm>
            <a:off x="5003800" y="4581525"/>
            <a:ext cx="1549400" cy="64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AC05C66-2447-458B-BF10-554F35F1331D}"/>
              </a:ext>
            </a:extLst>
          </p:cNvPr>
          <p:cNvSpPr>
            <a:spLocks noGrp="1"/>
          </p:cNvSpPr>
          <p:nvPr>
            <p:ph sz="quarter" idx="16"/>
          </p:nvPr>
        </p:nvSpPr>
        <p:spPr>
          <a:xfrm>
            <a:off x="6553200" y="4149725"/>
            <a:ext cx="1081088" cy="86360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89FF9998-433F-41B7-B473-DBB59D9BE9C0}"/>
              </a:ext>
            </a:extLst>
          </p:cNvPr>
          <p:cNvSpPr>
            <a:spLocks noGrp="1"/>
          </p:cNvSpPr>
          <p:nvPr>
            <p:ph sz="quarter" idx="17"/>
          </p:nvPr>
        </p:nvSpPr>
        <p:spPr>
          <a:xfrm>
            <a:off x="611188" y="5516563"/>
            <a:ext cx="1657350" cy="43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CFCF695C-D100-48D6-AD2B-0F1275E80D5F}"/>
              </a:ext>
            </a:extLst>
          </p:cNvPr>
          <p:cNvSpPr>
            <a:spLocks noGrp="1"/>
          </p:cNvSpPr>
          <p:nvPr>
            <p:ph sz="quarter" idx="18"/>
          </p:nvPr>
        </p:nvSpPr>
        <p:spPr>
          <a:xfrm>
            <a:off x="5651500" y="3213100"/>
            <a:ext cx="1728788" cy="50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FF8BF458-483A-421E-A54B-4DA2CD9892C3}"/>
              </a:ext>
            </a:extLst>
          </p:cNvPr>
          <p:cNvSpPr>
            <a:spLocks noGrp="1"/>
          </p:cNvSpPr>
          <p:nvPr>
            <p:ph type="body" sz="quarter" idx="19"/>
          </p:nvPr>
        </p:nvSpPr>
        <p:spPr>
          <a:xfrm>
            <a:off x="6553200" y="2060575"/>
            <a:ext cx="1690688"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07D86FE5-2205-4667-AEDC-B736BB3A0B0F}"/>
              </a:ext>
            </a:extLst>
          </p:cNvPr>
          <p:cNvSpPr>
            <a:spLocks noGrp="1"/>
          </p:cNvSpPr>
          <p:nvPr>
            <p:ph type="body" sz="quarter" idx="20"/>
          </p:nvPr>
        </p:nvSpPr>
        <p:spPr>
          <a:xfrm>
            <a:off x="0" y="3213100"/>
            <a:ext cx="1476375"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AutoShape 4">
            <a:extLst>
              <a:ext uri="{FF2B5EF4-FFF2-40B4-BE49-F238E27FC236}">
                <a16:creationId xmlns:a16="http://schemas.microsoft.com/office/drawing/2014/main" id="{C715B425-5F4C-495C-B82A-B383219E531A}"/>
              </a:ext>
            </a:extLst>
          </p:cNvPr>
          <p:cNvSpPr>
            <a:spLocks noChangeArrowheads="1"/>
          </p:cNvSpPr>
          <p:nvPr userDrawn="1"/>
        </p:nvSpPr>
        <p:spPr bwMode="auto">
          <a:xfrm>
            <a:off x="468313" y="1493788"/>
            <a:ext cx="3311525" cy="479524"/>
          </a:xfrm>
          <a:prstGeom prst="roundRect">
            <a:avLst>
              <a:gd name="adj" fmla="val 16667"/>
            </a:avLst>
          </a:prstGeom>
          <a:solidFill>
            <a:schemeClr val="bg2"/>
          </a:solidFill>
          <a:ln w="12700" algn="ctr">
            <a:solidFill>
              <a:schemeClr val="bg2">
                <a:lumMod val="75000"/>
              </a:schemeClr>
            </a:solidFill>
            <a:round/>
            <a:headEnd/>
            <a:tailEnd/>
          </a:ln>
          <a:effectLst/>
        </p:spPr>
        <p:txBody>
          <a:bodyPr wrap="square" anchor="ctr">
            <a:spAutoFit/>
          </a:bodyPr>
          <a:lstStyle/>
          <a:p>
            <a:pPr eaLnBrk="1" hangingPunct="1">
              <a:defRPr/>
            </a:pPr>
            <a:endParaRPr lang="en-US" dirty="0">
              <a:solidFill>
                <a:schemeClr val="bg1"/>
              </a:solidFill>
              <a:ea typeface="+mn-ea"/>
            </a:endParaRPr>
          </a:p>
        </p:txBody>
      </p:sp>
      <p:sp>
        <p:nvSpPr>
          <p:cNvPr id="10" name="Content Placeholder 9">
            <a:extLst>
              <a:ext uri="{FF2B5EF4-FFF2-40B4-BE49-F238E27FC236}">
                <a16:creationId xmlns:a16="http://schemas.microsoft.com/office/drawing/2014/main" id="{8B66D439-43D8-438A-8A4D-65574E566851}"/>
              </a:ext>
            </a:extLst>
          </p:cNvPr>
          <p:cNvSpPr>
            <a:spLocks noGrp="1"/>
          </p:cNvSpPr>
          <p:nvPr>
            <p:ph sz="quarter" idx="21"/>
          </p:nvPr>
        </p:nvSpPr>
        <p:spPr>
          <a:xfrm>
            <a:off x="3779838" y="4149725"/>
            <a:ext cx="4318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DEE3D0BE-CC6F-45B3-B686-F3FE30DE1C8A}"/>
              </a:ext>
            </a:extLst>
          </p:cNvPr>
          <p:cNvSpPr>
            <a:spLocks noGrp="1"/>
          </p:cNvSpPr>
          <p:nvPr>
            <p:ph type="body" sz="quarter" idx="22"/>
          </p:nvPr>
        </p:nvSpPr>
        <p:spPr>
          <a:xfrm>
            <a:off x="8686800" y="1417638"/>
            <a:ext cx="457200" cy="17954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77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110872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924175"/>
            <a:ext cx="7283450" cy="1225550"/>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1042988" y="4365625"/>
            <a:ext cx="2376487"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B7DB21B1-117C-4177-8565-87BE9588BA72}"/>
              </a:ext>
            </a:extLst>
          </p:cNvPr>
          <p:cNvSpPr>
            <a:spLocks noGrp="1"/>
          </p:cNvSpPr>
          <p:nvPr>
            <p:ph sz="quarter" idx="15"/>
          </p:nvPr>
        </p:nvSpPr>
        <p:spPr>
          <a:xfrm>
            <a:off x="5003800" y="4581525"/>
            <a:ext cx="1549400" cy="64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3AC05C66-2447-458B-BF10-554F35F1331D}"/>
              </a:ext>
            </a:extLst>
          </p:cNvPr>
          <p:cNvSpPr>
            <a:spLocks noGrp="1"/>
          </p:cNvSpPr>
          <p:nvPr>
            <p:ph sz="quarter" idx="16"/>
          </p:nvPr>
        </p:nvSpPr>
        <p:spPr>
          <a:xfrm>
            <a:off x="6553200" y="4149725"/>
            <a:ext cx="1081088" cy="86360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89FF9998-433F-41B7-B473-DBB59D9BE9C0}"/>
              </a:ext>
            </a:extLst>
          </p:cNvPr>
          <p:cNvSpPr>
            <a:spLocks noGrp="1"/>
          </p:cNvSpPr>
          <p:nvPr>
            <p:ph sz="quarter" idx="17"/>
          </p:nvPr>
        </p:nvSpPr>
        <p:spPr>
          <a:xfrm>
            <a:off x="611188" y="5516563"/>
            <a:ext cx="1657350" cy="43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CFCF695C-D100-48D6-AD2B-0F1275E80D5F}"/>
              </a:ext>
            </a:extLst>
          </p:cNvPr>
          <p:cNvSpPr>
            <a:spLocks noGrp="1"/>
          </p:cNvSpPr>
          <p:nvPr>
            <p:ph sz="quarter" idx="18"/>
          </p:nvPr>
        </p:nvSpPr>
        <p:spPr>
          <a:xfrm>
            <a:off x="5651500" y="3213100"/>
            <a:ext cx="1728788" cy="50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FF8BF458-483A-421E-A54B-4DA2CD9892C3}"/>
              </a:ext>
            </a:extLst>
          </p:cNvPr>
          <p:cNvSpPr>
            <a:spLocks noGrp="1"/>
          </p:cNvSpPr>
          <p:nvPr>
            <p:ph type="body" sz="quarter" idx="19"/>
          </p:nvPr>
        </p:nvSpPr>
        <p:spPr>
          <a:xfrm>
            <a:off x="6553200" y="2060575"/>
            <a:ext cx="1690688"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07D86FE5-2205-4667-AEDC-B736BB3A0B0F}"/>
              </a:ext>
            </a:extLst>
          </p:cNvPr>
          <p:cNvSpPr>
            <a:spLocks noGrp="1"/>
          </p:cNvSpPr>
          <p:nvPr>
            <p:ph type="body" sz="quarter" idx="20"/>
          </p:nvPr>
        </p:nvSpPr>
        <p:spPr>
          <a:xfrm>
            <a:off x="0" y="3213100"/>
            <a:ext cx="1476375" cy="7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AutoShape 4">
            <a:extLst>
              <a:ext uri="{FF2B5EF4-FFF2-40B4-BE49-F238E27FC236}">
                <a16:creationId xmlns:a16="http://schemas.microsoft.com/office/drawing/2014/main" id="{8B6AED3B-5E73-44D0-AFDD-6715DFFE7DDA}"/>
              </a:ext>
            </a:extLst>
          </p:cNvPr>
          <p:cNvSpPr>
            <a:spLocks noChangeArrowheads="1"/>
          </p:cNvSpPr>
          <p:nvPr userDrawn="1"/>
        </p:nvSpPr>
        <p:spPr bwMode="auto">
          <a:xfrm>
            <a:off x="906463" y="1311225"/>
            <a:ext cx="3141662" cy="479524"/>
          </a:xfrm>
          <a:prstGeom prst="roundRect">
            <a:avLst>
              <a:gd name="adj" fmla="val 16667"/>
            </a:avLst>
          </a:prstGeom>
          <a:solidFill>
            <a:schemeClr val="bg2"/>
          </a:solidFill>
          <a:ln w="12700" algn="ctr">
            <a:solidFill>
              <a:schemeClr val="bg2">
                <a:lumMod val="75000"/>
              </a:schemeClr>
            </a:solidFill>
            <a:round/>
            <a:headEnd/>
            <a:tailEnd/>
          </a:ln>
          <a:effectLst/>
        </p:spPr>
        <p:txBody>
          <a:bodyPr wrap="square" anchor="ctr">
            <a:spAutoFit/>
          </a:bodyPr>
          <a:lstStyle/>
          <a:p>
            <a:pPr eaLnBrk="1" hangingPunct="1">
              <a:defRPr/>
            </a:pPr>
            <a:endParaRPr lang="en-US" dirty="0">
              <a:solidFill>
                <a:schemeClr val="bg1"/>
              </a:solidFill>
              <a:ea typeface="+mn-ea"/>
            </a:endParaRPr>
          </a:p>
        </p:txBody>
      </p:sp>
    </p:spTree>
    <p:extLst>
      <p:ext uri="{BB962C8B-B14F-4D97-AF65-F5344CB8AC3E}">
        <p14:creationId xmlns:p14="http://schemas.microsoft.com/office/powerpoint/2010/main" val="344765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AutoShape 4">
            <a:extLst>
              <a:ext uri="{FF2B5EF4-FFF2-40B4-BE49-F238E27FC236}">
                <a16:creationId xmlns:a16="http://schemas.microsoft.com/office/drawing/2014/main" id="{A9779624-DB98-4011-8261-C85899D26C49}"/>
              </a:ext>
            </a:extLst>
          </p:cNvPr>
          <p:cNvSpPr>
            <a:spLocks noChangeArrowheads="1"/>
          </p:cNvSpPr>
          <p:nvPr userDrawn="1"/>
        </p:nvSpPr>
        <p:spPr bwMode="auto">
          <a:xfrm>
            <a:off x="838200" y="1371600"/>
            <a:ext cx="7467600" cy="914400"/>
          </a:xfrm>
          <a:prstGeom prst="roundRect">
            <a:avLst>
              <a:gd name="adj" fmla="val 16667"/>
            </a:avLst>
          </a:prstGeom>
          <a:solidFill>
            <a:schemeClr val="bg2"/>
          </a:solidFill>
          <a:ln>
            <a:solidFill>
              <a:schemeClr val="bg2">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r>
              <a:rPr lang="en-US" altLang="en-US" dirty="0">
                <a:solidFill>
                  <a:srgbClr val="007F7F"/>
                </a:solidFill>
              </a:rPr>
              <a:t>HOW TO Use Boyle’</a:t>
            </a:r>
            <a:r>
              <a:rPr lang="en-US" altLang="ja-JP" dirty="0">
                <a:solidFill>
                  <a:srgbClr val="007F7F"/>
                </a:solidFill>
              </a:rPr>
              <a:t>s Law to Calculate a New Gas</a:t>
            </a:r>
          </a:p>
          <a:p>
            <a:pPr eaLnBrk="1" hangingPunct="1">
              <a:defRPr/>
            </a:pPr>
            <a:r>
              <a:rPr lang="en-US" altLang="en-US" dirty="0">
                <a:solidFill>
                  <a:srgbClr val="007F7F"/>
                </a:solidFill>
              </a:rPr>
              <a:t>Volume or Pressure</a:t>
            </a:r>
          </a:p>
        </p:txBody>
      </p:sp>
      <p:sp>
        <p:nvSpPr>
          <p:cNvPr id="27" name="AutoShape 5">
            <a:extLst>
              <a:ext uri="{FF2B5EF4-FFF2-40B4-BE49-F238E27FC236}">
                <a16:creationId xmlns:a16="http://schemas.microsoft.com/office/drawing/2014/main" id="{A5DB8618-AA8E-4117-A161-86C504A51C63}"/>
              </a:ext>
            </a:extLst>
          </p:cNvPr>
          <p:cNvSpPr>
            <a:spLocks noChangeArrowheads="1"/>
          </p:cNvSpPr>
          <p:nvPr userDrawn="1"/>
        </p:nvSpPr>
        <p:spPr bwMode="auto">
          <a:xfrm>
            <a:off x="609600" y="2524125"/>
            <a:ext cx="1495425" cy="511175"/>
          </a:xfrm>
          <a:prstGeom prst="roundRect">
            <a:avLst>
              <a:gd name="adj" fmla="val 16667"/>
            </a:avLst>
          </a:prstGeom>
          <a:solidFill>
            <a:srgbClr val="008080"/>
          </a:solidFill>
          <a:ln>
            <a:solidFill>
              <a:srgbClr val="004040"/>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eaLnBrk="1" hangingPunct="1">
              <a:defRPr/>
            </a:pPr>
            <a:r>
              <a:rPr lang="en-US" dirty="0">
                <a:solidFill>
                  <a:srgbClr val="007F7F"/>
                </a:solidFill>
              </a:rPr>
              <a:t>Example</a:t>
            </a:r>
          </a:p>
        </p:txBody>
      </p:sp>
      <p:sp>
        <p:nvSpPr>
          <p:cNvPr id="29" name="AutoShape 7">
            <a:extLst>
              <a:ext uri="{FF2B5EF4-FFF2-40B4-BE49-F238E27FC236}">
                <a16:creationId xmlns:a16="http://schemas.microsoft.com/office/drawing/2014/main" id="{6A5DA987-B468-4E23-8F7B-8BE89B91BD57}"/>
              </a:ext>
            </a:extLst>
          </p:cNvPr>
          <p:cNvSpPr>
            <a:spLocks noChangeArrowheads="1"/>
          </p:cNvSpPr>
          <p:nvPr userDrawn="1"/>
        </p:nvSpPr>
        <p:spPr bwMode="auto">
          <a:xfrm>
            <a:off x="608013" y="4175125"/>
            <a:ext cx="1155700" cy="511175"/>
          </a:xfrm>
          <a:prstGeom prst="roundRect">
            <a:avLst>
              <a:gd name="adj" fmla="val 16667"/>
            </a:avLst>
          </a:prstGeom>
          <a:solidFill>
            <a:srgbClr val="008080"/>
          </a:solidFill>
          <a:ln>
            <a:solidFill>
              <a:srgbClr val="004040"/>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eaLnBrk="1" hangingPunct="1">
              <a:defRPr/>
            </a:pPr>
            <a:r>
              <a:rPr lang="en-US" dirty="0">
                <a:solidFill>
                  <a:srgbClr val="007F7F"/>
                </a:solidFill>
              </a:rPr>
              <a:t>Step 1</a:t>
            </a:r>
          </a:p>
        </p:txBody>
      </p:sp>
      <p:sp>
        <p:nvSpPr>
          <p:cNvPr id="9" name="Content Placeholder 8">
            <a:extLst>
              <a:ext uri="{FF2B5EF4-FFF2-40B4-BE49-F238E27FC236}">
                <a16:creationId xmlns:a16="http://schemas.microsoft.com/office/drawing/2014/main" id="{35B33E61-DF05-4F9C-8659-ACECA8AB349F}"/>
              </a:ext>
            </a:extLst>
          </p:cNvPr>
          <p:cNvSpPr>
            <a:spLocks noGrp="1"/>
          </p:cNvSpPr>
          <p:nvPr>
            <p:ph sz="quarter" idx="22"/>
          </p:nvPr>
        </p:nvSpPr>
        <p:spPr>
          <a:xfrm>
            <a:off x="5580063" y="2636838"/>
            <a:ext cx="2376487" cy="217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08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915000" cy="532655"/>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489C88-8D02-734F-AEE6-6CC29C3F09FB}"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74C34D87-5870-48BC-B194-962E95FC12CC}"/>
              </a:ext>
            </a:extLst>
          </p:cNvPr>
          <p:cNvSpPr>
            <a:spLocks noGrp="1"/>
          </p:cNvSpPr>
          <p:nvPr>
            <p:ph sz="quarter" idx="13"/>
          </p:nvPr>
        </p:nvSpPr>
        <p:spPr>
          <a:xfrm>
            <a:off x="457200" y="2348880"/>
            <a:ext cx="4834880" cy="5048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B42C4E2-1758-46DB-BE85-3A9F8177A34B}"/>
              </a:ext>
            </a:extLst>
          </p:cNvPr>
          <p:cNvSpPr>
            <a:spLocks noGrp="1"/>
          </p:cNvSpPr>
          <p:nvPr>
            <p:ph sz="quarter" idx="14"/>
          </p:nvPr>
        </p:nvSpPr>
        <p:spPr>
          <a:xfrm>
            <a:off x="539552" y="2996952"/>
            <a:ext cx="2875550" cy="647700"/>
          </a:xfrm>
        </p:spPr>
        <p:txBody>
          <a:bodyPr/>
          <a:lstStyle/>
          <a:p>
            <a:pPr lvl="0"/>
            <a:r>
              <a:rPr lang="en-US" dirty="0"/>
              <a:t>Edit Master</a:t>
            </a:r>
          </a:p>
        </p:txBody>
      </p:sp>
      <p:sp>
        <p:nvSpPr>
          <p:cNvPr id="10" name="Content Placeholder 9">
            <a:extLst>
              <a:ext uri="{FF2B5EF4-FFF2-40B4-BE49-F238E27FC236}">
                <a16:creationId xmlns:a16="http://schemas.microsoft.com/office/drawing/2014/main" id="{4B9C4917-FDF6-48E2-A9A9-37D5EDB82BE4}"/>
              </a:ext>
            </a:extLst>
          </p:cNvPr>
          <p:cNvSpPr>
            <a:spLocks noGrp="1"/>
          </p:cNvSpPr>
          <p:nvPr>
            <p:ph sz="quarter" idx="15"/>
          </p:nvPr>
        </p:nvSpPr>
        <p:spPr>
          <a:xfrm>
            <a:off x="539552" y="3865190"/>
            <a:ext cx="2663825" cy="647700"/>
          </a:xfrm>
        </p:spPr>
        <p:txBody>
          <a:bodyPr/>
          <a:lstStyle/>
          <a:p>
            <a:pPr lvl="0"/>
            <a:r>
              <a:rPr lang="en-US" dirty="0"/>
              <a:t>Edit Master</a:t>
            </a:r>
          </a:p>
        </p:txBody>
      </p:sp>
      <p:sp>
        <p:nvSpPr>
          <p:cNvPr id="13" name="Content Placeholder 12">
            <a:extLst>
              <a:ext uri="{FF2B5EF4-FFF2-40B4-BE49-F238E27FC236}">
                <a16:creationId xmlns:a16="http://schemas.microsoft.com/office/drawing/2014/main" id="{C044EDFE-1403-4358-96B5-FCDE921C0390}"/>
              </a:ext>
            </a:extLst>
          </p:cNvPr>
          <p:cNvSpPr>
            <a:spLocks noGrp="1"/>
          </p:cNvSpPr>
          <p:nvPr>
            <p:ph sz="quarter" idx="16"/>
          </p:nvPr>
        </p:nvSpPr>
        <p:spPr>
          <a:xfrm>
            <a:off x="539750" y="4733925"/>
            <a:ext cx="2584450" cy="643062"/>
          </a:xfrm>
        </p:spPr>
        <p:txBody>
          <a:bodyPr/>
          <a:lstStyle/>
          <a:p>
            <a:pPr lvl="0"/>
            <a:r>
              <a:rPr lang="en-US" dirty="0"/>
              <a:t>Edit Master</a:t>
            </a:r>
          </a:p>
        </p:txBody>
      </p:sp>
      <p:sp>
        <p:nvSpPr>
          <p:cNvPr id="15" name="Content Placeholder 14">
            <a:extLst>
              <a:ext uri="{FF2B5EF4-FFF2-40B4-BE49-F238E27FC236}">
                <a16:creationId xmlns:a16="http://schemas.microsoft.com/office/drawing/2014/main" id="{7A19C112-E7B7-43BC-A2E2-2926B731DB25}"/>
              </a:ext>
            </a:extLst>
          </p:cNvPr>
          <p:cNvSpPr>
            <a:spLocks noGrp="1"/>
          </p:cNvSpPr>
          <p:nvPr>
            <p:ph sz="quarter" idx="17"/>
          </p:nvPr>
        </p:nvSpPr>
        <p:spPr>
          <a:xfrm>
            <a:off x="539750" y="5524500"/>
            <a:ext cx="2874963" cy="720725"/>
          </a:xfrm>
        </p:spPr>
        <p:txBody>
          <a:bodyPr/>
          <a:lstStyle>
            <a:lvl2pPr marL="457200" indent="0">
              <a:buNone/>
              <a:defRPr/>
            </a:lvl2pPr>
          </a:lstStyle>
          <a:p>
            <a:pPr lvl="0"/>
            <a:r>
              <a:rPr lang="en-US" dirty="0"/>
              <a:t>Edit Master text styles</a:t>
            </a:r>
          </a:p>
        </p:txBody>
      </p:sp>
      <p:sp>
        <p:nvSpPr>
          <p:cNvPr id="24" name="Content Placeholder 23">
            <a:extLst>
              <a:ext uri="{FF2B5EF4-FFF2-40B4-BE49-F238E27FC236}">
                <a16:creationId xmlns:a16="http://schemas.microsoft.com/office/drawing/2014/main" id="{DF7C9110-D240-42A5-8C2A-C5FECB0D4D3D}"/>
              </a:ext>
            </a:extLst>
          </p:cNvPr>
          <p:cNvSpPr>
            <a:spLocks noGrp="1"/>
          </p:cNvSpPr>
          <p:nvPr>
            <p:ph sz="quarter" idx="18"/>
          </p:nvPr>
        </p:nvSpPr>
        <p:spPr>
          <a:xfrm>
            <a:off x="5292725" y="3213100"/>
            <a:ext cx="1655763"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FE12BBD4-34DE-4EEB-8F63-9920BA864722}"/>
              </a:ext>
            </a:extLst>
          </p:cNvPr>
          <p:cNvSpPr>
            <a:spLocks noGrp="1"/>
          </p:cNvSpPr>
          <p:nvPr>
            <p:ph sz="quarter" idx="19"/>
          </p:nvPr>
        </p:nvSpPr>
        <p:spPr>
          <a:xfrm>
            <a:off x="7634288" y="3019425"/>
            <a:ext cx="825500" cy="149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B0465D30-BDA3-4691-92EC-6E7A144E12E1}"/>
              </a:ext>
            </a:extLst>
          </p:cNvPr>
          <p:cNvSpPr>
            <a:spLocks noGrp="1"/>
          </p:cNvSpPr>
          <p:nvPr>
            <p:ph sz="quarter" idx="20"/>
          </p:nvPr>
        </p:nvSpPr>
        <p:spPr>
          <a:xfrm>
            <a:off x="4140200" y="4191000"/>
            <a:ext cx="431800"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F5C5A22-C470-4043-AF7F-5B417B1CAD4E}"/>
              </a:ext>
            </a:extLst>
          </p:cNvPr>
          <p:cNvSpPr>
            <a:spLocks noGrp="1"/>
          </p:cNvSpPr>
          <p:nvPr>
            <p:ph sz="quarter" idx="21"/>
          </p:nvPr>
        </p:nvSpPr>
        <p:spPr>
          <a:xfrm>
            <a:off x="3779838" y="3213100"/>
            <a:ext cx="792162" cy="652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AutoShape 3">
            <a:extLst>
              <a:ext uri="{FF2B5EF4-FFF2-40B4-BE49-F238E27FC236}">
                <a16:creationId xmlns:a16="http://schemas.microsoft.com/office/drawing/2014/main" id="{EF25FDBF-5425-4A4F-9233-5FDFBAA34257}"/>
              </a:ext>
            </a:extLst>
          </p:cNvPr>
          <p:cNvSpPr>
            <a:spLocks noChangeArrowheads="1"/>
          </p:cNvSpPr>
          <p:nvPr userDrawn="1"/>
        </p:nvSpPr>
        <p:spPr bwMode="auto">
          <a:xfrm>
            <a:off x="609600" y="2017713"/>
            <a:ext cx="1358900" cy="511175"/>
          </a:xfrm>
          <a:prstGeom prst="roundRect">
            <a:avLst>
              <a:gd name="adj" fmla="val 16667"/>
            </a:avLst>
          </a:prstGeom>
          <a:solidFill>
            <a:srgbClr val="008080"/>
          </a:solidFill>
          <a:ln>
            <a:solidFill>
              <a:srgbClr val="00606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7F7F"/>
                </a:solidFill>
              </a:rPr>
              <a:t>Step [3]</a:t>
            </a:r>
          </a:p>
        </p:txBody>
      </p:sp>
      <p:sp>
        <p:nvSpPr>
          <p:cNvPr id="20" name="AutoShape 4">
            <a:extLst>
              <a:ext uri="{FF2B5EF4-FFF2-40B4-BE49-F238E27FC236}">
                <a16:creationId xmlns:a16="http://schemas.microsoft.com/office/drawing/2014/main" id="{13375202-BB9A-49A4-BCCD-23537668DB07}"/>
              </a:ext>
            </a:extLst>
          </p:cNvPr>
          <p:cNvSpPr>
            <a:spLocks noChangeArrowheads="1"/>
          </p:cNvSpPr>
          <p:nvPr userDrawn="1"/>
        </p:nvSpPr>
        <p:spPr bwMode="auto">
          <a:xfrm>
            <a:off x="457200" y="1066800"/>
            <a:ext cx="8242300" cy="511175"/>
          </a:xfrm>
          <a:prstGeom prst="roundRect">
            <a:avLst>
              <a:gd name="adj" fmla="val 16667"/>
            </a:avLst>
          </a:prstGeom>
          <a:solidFill>
            <a:srgbClr val="008080"/>
          </a:solidFill>
          <a:ln>
            <a:solidFill>
              <a:schemeClr val="bg2">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7F7F"/>
                </a:solidFill>
              </a:rPr>
              <a:t>HOW TO Carry Out Calculations with the Ideal Gas Law</a:t>
            </a:r>
          </a:p>
        </p:txBody>
      </p:sp>
      <p:sp>
        <p:nvSpPr>
          <p:cNvPr id="25" name="AutoShape 10">
            <a:extLst>
              <a:ext uri="{FF2B5EF4-FFF2-40B4-BE49-F238E27FC236}">
                <a16:creationId xmlns:a16="http://schemas.microsoft.com/office/drawing/2014/main" id="{832FEB4B-6540-41A0-A0B6-711A40C81439}"/>
              </a:ext>
            </a:extLst>
          </p:cNvPr>
          <p:cNvSpPr>
            <a:spLocks noChangeArrowheads="1"/>
          </p:cNvSpPr>
          <p:nvPr userDrawn="1"/>
        </p:nvSpPr>
        <p:spPr bwMode="auto">
          <a:xfrm>
            <a:off x="609600" y="4468813"/>
            <a:ext cx="1358900" cy="511175"/>
          </a:xfrm>
          <a:prstGeom prst="roundRect">
            <a:avLst>
              <a:gd name="adj" fmla="val 16667"/>
            </a:avLst>
          </a:prstGeom>
          <a:solidFill>
            <a:srgbClr val="008080"/>
          </a:solidFill>
          <a:ln>
            <a:solidFill>
              <a:srgbClr val="00606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spAutoFit/>
          </a:bodyPr>
          <a:lstStyle/>
          <a:p>
            <a:pPr eaLnBrk="1" hangingPunct="1">
              <a:defRPr/>
            </a:pPr>
            <a:r>
              <a:rPr lang="en-US" dirty="0">
                <a:solidFill>
                  <a:srgbClr val="007F7F"/>
                </a:solidFill>
              </a:rPr>
              <a:t>Step [4]</a:t>
            </a:r>
          </a:p>
        </p:txBody>
      </p:sp>
    </p:spTree>
    <p:extLst>
      <p:ext uri="{BB962C8B-B14F-4D97-AF65-F5344CB8AC3E}">
        <p14:creationId xmlns:p14="http://schemas.microsoft.com/office/powerpoint/2010/main" val="2499053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panose="020B0604020202020204" pitchFamily="34" charset="0"/>
                <a:ea typeface="ＭＳ Ｐゴシック" panose="020B0600070205080204" pitchFamily="34" charset="-128"/>
              </a:defRPr>
            </a:lvl1pPr>
          </a:lstStyle>
          <a:p>
            <a:pPr>
              <a:defRPr/>
            </a:pPr>
            <a:fld id="{92C13650-DED8-5A44-991E-7CCFF7822099}" type="slidenum">
              <a:rPr lang="en-US" altLang="en-US"/>
              <a:pPr>
                <a:defRPr/>
              </a:pPr>
              <a:t>‹#›</a:t>
            </a:fld>
            <a:endParaRPr lang="en-US" altLang="en-US" dirty="0"/>
          </a:p>
        </p:txBody>
      </p:sp>
      <p:sp>
        <p:nvSpPr>
          <p:cNvPr id="7" name="TextBox 6">
            <a:extLst>
              <a:ext uri="{FF2B5EF4-FFF2-40B4-BE49-F238E27FC236}">
                <a16:creationId xmlns:a16="http://schemas.microsoft.com/office/drawing/2014/main" id="{9F1DAB16-330E-45F7-8806-80338FA31183}"/>
              </a:ext>
            </a:extLst>
          </p:cNvPr>
          <p:cNvSpPr txBox="1"/>
          <p:nvPr userDrawn="1"/>
        </p:nvSpPr>
        <p:spPr bwMode="auto">
          <a:xfrm>
            <a:off x="7634436" y="6244932"/>
            <a:ext cx="1053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indent="0" algn="r" eaLnBrk="1" hangingPunct="1">
              <a:buFont typeface="Arial"/>
              <a:buNone/>
            </a:pPr>
            <a:fld id="{EA96CD60-7009-CE47-9D43-514E6747C4CC}" type="slidenum">
              <a:rPr lang="en-US" altLang="en-US" sz="1400" b="0" smtClean="0"/>
              <a:pPr marL="0" indent="0" algn="r" eaLnBrk="1" hangingPunct="1">
                <a:buFont typeface="Arial"/>
                <a:buNone/>
              </a:pPr>
              <a:t>‹#›</a:t>
            </a:fld>
            <a:endParaRPr lang="en-US" sz="1400" b="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75" r:id="rId4"/>
    <p:sldLayoutId id="2147483673" r:id="rId5"/>
    <p:sldLayoutId id="2147483674" r:id="rId6"/>
    <p:sldLayoutId id="2147483669" r:id="rId7"/>
    <p:sldLayoutId id="2147483662" r:id="rId8"/>
    <p:sldLayoutId id="2147483668" r:id="rId9"/>
    <p:sldLayoutId id="2147483663" r:id="rId10"/>
    <p:sldLayoutId id="2147483666" r:id="rId11"/>
    <p:sldLayoutId id="2147483667" r:id="rId12"/>
    <p:sldLayoutId id="2147483671" r:id="rId13"/>
    <p:sldLayoutId id="2147483651" r:id="rId14"/>
    <p:sldLayoutId id="2147483652" r:id="rId15"/>
    <p:sldLayoutId id="2147483660" r:id="rId16"/>
    <p:sldLayoutId id="2147483672" r:id="rId17"/>
    <p:sldLayoutId id="2147483670" r:id="rId18"/>
    <p:sldLayoutId id="2147483653" r:id="rId19"/>
    <p:sldLayoutId id="2147483654" r:id="rId20"/>
    <p:sldLayoutId id="2147483664" r:id="rId21"/>
    <p:sldLayoutId id="2147483665" r:id="rId22"/>
    <p:sldLayoutId id="2147483655" r:id="rId23"/>
    <p:sldLayoutId id="2147483656" r:id="rId24"/>
    <p:sldLayoutId id="2147483657" r:id="rId25"/>
    <p:sldLayoutId id="2147483658" r:id="rId26"/>
    <p:sldLayoutId id="2147483659" r:id="rId27"/>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panose="020B0604020202020204" pitchFamily="34" charset="0"/>
                <a:ea typeface="ＭＳ Ｐゴシック" panose="020B0600070205080204" pitchFamily="34" charset="-128"/>
              </a:defRPr>
            </a:lvl1pPr>
          </a:lstStyle>
          <a:p>
            <a:pPr>
              <a:defRPr/>
            </a:pPr>
            <a:fld id="{92C13650-DED8-5A44-991E-7CCFF7822099}" type="slidenum">
              <a:rPr lang="en-US" altLang="en-US"/>
              <a:pPr>
                <a:defRPr/>
              </a:pPr>
              <a:t>‹#›</a:t>
            </a:fld>
            <a:endParaRPr lang="en-US" altLang="en-US" dirty="0"/>
          </a:p>
        </p:txBody>
      </p:sp>
      <p:sp>
        <p:nvSpPr>
          <p:cNvPr id="7" name="TextBox 6">
            <a:extLst>
              <a:ext uri="{FF2B5EF4-FFF2-40B4-BE49-F238E27FC236}">
                <a16:creationId xmlns:a16="http://schemas.microsoft.com/office/drawing/2014/main" id="{9F1DAB16-330E-45F7-8806-80338FA31183}"/>
              </a:ext>
            </a:extLst>
          </p:cNvPr>
          <p:cNvSpPr txBox="1"/>
          <p:nvPr userDrawn="1"/>
        </p:nvSpPr>
        <p:spPr bwMode="auto">
          <a:xfrm>
            <a:off x="7634436" y="6244932"/>
            <a:ext cx="1053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indent="0" algn="r" eaLnBrk="1" hangingPunct="1">
              <a:buFont typeface="Arial"/>
              <a:buNone/>
            </a:pPr>
            <a:fld id="{EA96CD60-7009-CE47-9D43-514E6747C4CC}" type="slidenum">
              <a:rPr lang="en-US" altLang="en-US" sz="1400" b="0" smtClean="0"/>
              <a:pPr marL="0" indent="0" algn="r" eaLnBrk="1" hangingPunct="1">
                <a:buFont typeface="Arial"/>
                <a:buNone/>
              </a:pPr>
              <a:t>‹#›</a:t>
            </a:fld>
            <a:endParaRPr lang="en-US" sz="1400" b="0" dirty="0"/>
          </a:p>
        </p:txBody>
      </p:sp>
    </p:spTree>
    <p:extLst>
      <p:ext uri="{BB962C8B-B14F-4D97-AF65-F5344CB8AC3E}">
        <p14:creationId xmlns:p14="http://schemas.microsoft.com/office/powerpoint/2010/main" val="9414385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5" r:id="rId28"/>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w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21.w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4.xml"/><Relationship Id="rId7"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16.bin"/><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8.w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27.w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17.xml"/><Relationship Id="rId7"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oleObject" Target="../embeddings/oleObject20.bin"/><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3.wmf"/><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32.wmf"/><Relationship Id="rId4"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9.xml"/><Relationship Id="rId7" Type="http://schemas.openxmlformats.org/officeDocument/2006/relationships/image" Target="../media/image35.wmf"/><Relationship Id="rId2" Type="http://schemas.openxmlformats.org/officeDocument/2006/relationships/slideLayout" Target="../slideLayouts/slideLayout16.xml"/><Relationship Id="rId1" Type="http://schemas.openxmlformats.org/officeDocument/2006/relationships/vmlDrawing" Target="../drawings/vmlDrawing12.vml"/><Relationship Id="rId6" Type="http://schemas.openxmlformats.org/officeDocument/2006/relationships/oleObject" Target="../embeddings/oleObject25.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9.wmf"/><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image" Target="../media/image38.wmf"/><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21.xml"/><Relationship Id="rId7"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40.wmf"/><Relationship Id="rId5" Type="http://schemas.openxmlformats.org/officeDocument/2006/relationships/oleObject" Target="../embeddings/oleObject30.bin"/><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mlDrawing" Target="../drawings/vmlDrawing15.vml"/><Relationship Id="rId5" Type="http://schemas.openxmlformats.org/officeDocument/2006/relationships/image" Target="../media/image43.wmf"/><Relationship Id="rId4" Type="http://schemas.openxmlformats.org/officeDocument/2006/relationships/oleObject" Target="../embeddings/oleObject32.bin"/></Relationships>
</file>

<file path=ppt/slides/_rels/slide2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23.xml"/><Relationship Id="rId7" Type="http://schemas.openxmlformats.org/officeDocument/2006/relationships/oleObject" Target="../embeddings/oleObject34.bin"/><Relationship Id="rId2" Type="http://schemas.openxmlformats.org/officeDocument/2006/relationships/slideLayout" Target="../slideLayouts/slideLayout16.xml"/><Relationship Id="rId1" Type="http://schemas.openxmlformats.org/officeDocument/2006/relationships/vmlDrawing" Target="../drawings/vmlDrawing16.vml"/><Relationship Id="rId6" Type="http://schemas.openxmlformats.org/officeDocument/2006/relationships/image" Target="../media/image44.wmf"/><Relationship Id="rId5" Type="http://schemas.openxmlformats.org/officeDocument/2006/relationships/oleObject" Target="../embeddings/oleObject33.bin"/><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5.xml"/><Relationship Id="rId7" Type="http://schemas.openxmlformats.org/officeDocument/2006/relationships/image" Target="../media/image48.wmf"/><Relationship Id="rId2" Type="http://schemas.openxmlformats.org/officeDocument/2006/relationships/slideLayout" Target="../slideLayouts/slideLayout22.xml"/><Relationship Id="rId1" Type="http://schemas.openxmlformats.org/officeDocument/2006/relationships/vmlDrawing" Target="../drawings/vmlDrawing17.vml"/><Relationship Id="rId6" Type="http://schemas.openxmlformats.org/officeDocument/2006/relationships/oleObject" Target="../embeddings/oleObject36.bin"/><Relationship Id="rId5" Type="http://schemas.openxmlformats.org/officeDocument/2006/relationships/image" Target="../media/image47.wmf"/><Relationship Id="rId4" Type="http://schemas.openxmlformats.org/officeDocument/2006/relationships/oleObject" Target="../embeddings/oleObject35.bin"/><Relationship Id="rId9" Type="http://schemas.openxmlformats.org/officeDocument/2006/relationships/image" Target="../media/image49.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1.wmf"/><Relationship Id="rId2" Type="http://schemas.openxmlformats.org/officeDocument/2006/relationships/slideLayout" Target="../slideLayouts/slideLayout3.xml"/><Relationship Id="rId1" Type="http://schemas.openxmlformats.org/officeDocument/2006/relationships/vmlDrawing" Target="../drawings/vmlDrawing18.vml"/><Relationship Id="rId6" Type="http://schemas.openxmlformats.org/officeDocument/2006/relationships/oleObject" Target="../embeddings/oleObject39.bin"/><Relationship Id="rId5" Type="http://schemas.openxmlformats.org/officeDocument/2006/relationships/image" Target="../media/image50.wmf"/><Relationship Id="rId4" Type="http://schemas.openxmlformats.org/officeDocument/2006/relationships/oleObject" Target="../embeddings/oleObject3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3.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41.bin"/><Relationship Id="rId5" Type="http://schemas.openxmlformats.org/officeDocument/2006/relationships/image" Target="../media/image52.wmf"/><Relationship Id="rId4" Type="http://schemas.openxmlformats.org/officeDocument/2006/relationships/oleObject" Target="../embeddings/oleObject40.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28.xml"/><Relationship Id="rId7" Type="http://schemas.openxmlformats.org/officeDocument/2006/relationships/image" Target="../media/image55.wmf"/><Relationship Id="rId2" Type="http://schemas.openxmlformats.org/officeDocument/2006/relationships/slideLayout" Target="../slideLayouts/slideLayout11.xml"/><Relationship Id="rId1" Type="http://schemas.openxmlformats.org/officeDocument/2006/relationships/vmlDrawing" Target="../drawings/vmlDrawing20.vml"/><Relationship Id="rId6" Type="http://schemas.openxmlformats.org/officeDocument/2006/relationships/oleObject" Target="../embeddings/oleObject43.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56.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9.wmf"/><Relationship Id="rId2" Type="http://schemas.openxmlformats.org/officeDocument/2006/relationships/slideLayout" Target="../slideLayouts/slideLayout9.xml"/><Relationship Id="rId1" Type="http://schemas.openxmlformats.org/officeDocument/2006/relationships/vmlDrawing" Target="../drawings/vmlDrawing21.vml"/><Relationship Id="rId6" Type="http://schemas.openxmlformats.org/officeDocument/2006/relationships/oleObject" Target="../embeddings/oleObject47.bin"/><Relationship Id="rId5" Type="http://schemas.openxmlformats.org/officeDocument/2006/relationships/image" Target="../media/image58.wmf"/><Relationship Id="rId4" Type="http://schemas.openxmlformats.org/officeDocument/2006/relationships/oleObject" Target="../embeddings/oleObject46.bin"/></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61.wmf"/><Relationship Id="rId2" Type="http://schemas.openxmlformats.org/officeDocument/2006/relationships/slideLayout" Target="../slideLayouts/slideLayout3.xml"/><Relationship Id="rId1" Type="http://schemas.openxmlformats.org/officeDocument/2006/relationships/vmlDrawing" Target="../drawings/vmlDrawing22.vml"/><Relationship Id="rId6" Type="http://schemas.openxmlformats.org/officeDocument/2006/relationships/oleObject" Target="../embeddings/oleObject49.bin"/><Relationship Id="rId5" Type="http://schemas.openxmlformats.org/officeDocument/2006/relationships/image" Target="../media/image60.wmf"/><Relationship Id="rId4" Type="http://schemas.openxmlformats.org/officeDocument/2006/relationships/oleObject" Target="../embeddings/oleObject48.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31.xml"/><Relationship Id="rId7" Type="http://schemas.openxmlformats.org/officeDocument/2006/relationships/image" Target="../media/image63.wmf"/><Relationship Id="rId2" Type="http://schemas.openxmlformats.org/officeDocument/2006/relationships/slideLayout" Target="../slideLayouts/slideLayout34.xml"/><Relationship Id="rId1" Type="http://schemas.openxmlformats.org/officeDocument/2006/relationships/vmlDrawing" Target="../drawings/vmlDrawing23.vml"/><Relationship Id="rId6" Type="http://schemas.openxmlformats.org/officeDocument/2006/relationships/oleObject" Target="../embeddings/oleObject51.bin"/><Relationship Id="rId5" Type="http://schemas.openxmlformats.org/officeDocument/2006/relationships/image" Target="../media/image62.wmf"/><Relationship Id="rId4" Type="http://schemas.openxmlformats.org/officeDocument/2006/relationships/oleObject" Target="../embeddings/oleObject50.bin"/><Relationship Id="rId9" Type="http://schemas.openxmlformats.org/officeDocument/2006/relationships/image" Target="../media/image64.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34.xml"/><Relationship Id="rId7" Type="http://schemas.openxmlformats.org/officeDocument/2006/relationships/image" Target="../media/image57.png"/><Relationship Id="rId2" Type="http://schemas.openxmlformats.org/officeDocument/2006/relationships/slideLayout" Target="../slideLayouts/slideLayout43.xml"/><Relationship Id="rId1" Type="http://schemas.openxmlformats.org/officeDocument/2006/relationships/vmlDrawing" Target="../drawings/vmlDrawing24.vml"/><Relationship Id="rId6" Type="http://schemas.openxmlformats.org/officeDocument/2006/relationships/image" Target="../media/image65.wmf"/><Relationship Id="rId5" Type="http://schemas.openxmlformats.org/officeDocument/2006/relationships/oleObject" Target="../embeddings/oleObject53.bin"/><Relationship Id="rId4" Type="http://schemas.openxmlformats.org/officeDocument/2006/relationships/image" Target="../media/image67.jpeg"/><Relationship Id="rId9" Type="http://schemas.openxmlformats.org/officeDocument/2006/relationships/image" Target="../media/image66.wmf"/></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4.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6.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9.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0.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52.xml"/><Relationship Id="rId7" Type="http://schemas.openxmlformats.org/officeDocument/2006/relationships/image" Target="../media/image80.wmf"/><Relationship Id="rId2" Type="http://schemas.openxmlformats.org/officeDocument/2006/relationships/slideLayout" Target="../slideLayouts/slideLayout30.xml"/><Relationship Id="rId1" Type="http://schemas.openxmlformats.org/officeDocument/2006/relationships/vmlDrawing" Target="../drawings/vmlDrawing25.vml"/><Relationship Id="rId6" Type="http://schemas.openxmlformats.org/officeDocument/2006/relationships/oleObject" Target="../embeddings/oleObject56.bin"/><Relationship Id="rId5" Type="http://schemas.openxmlformats.org/officeDocument/2006/relationships/image" Target="../media/image79.wmf"/><Relationship Id="rId4" Type="http://schemas.openxmlformats.org/officeDocument/2006/relationships/oleObject" Target="../embeddings/oleObject55.bin"/><Relationship Id="rId9" Type="http://schemas.openxmlformats.org/officeDocument/2006/relationships/image" Target="../media/image81.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53.xml"/><Relationship Id="rId7" Type="http://schemas.openxmlformats.org/officeDocument/2006/relationships/image" Target="../media/image83.wmf"/><Relationship Id="rId2" Type="http://schemas.openxmlformats.org/officeDocument/2006/relationships/slideLayout" Target="../slideLayouts/slideLayout45.xml"/><Relationship Id="rId1" Type="http://schemas.openxmlformats.org/officeDocument/2006/relationships/vmlDrawing" Target="../drawings/vmlDrawing26.vml"/><Relationship Id="rId6" Type="http://schemas.openxmlformats.org/officeDocument/2006/relationships/oleObject" Target="../embeddings/oleObject59.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84.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90.wmf"/><Relationship Id="rId3" Type="http://schemas.openxmlformats.org/officeDocument/2006/relationships/notesSlide" Target="../notesSlides/notesSlide54.xml"/><Relationship Id="rId7" Type="http://schemas.openxmlformats.org/officeDocument/2006/relationships/image" Target="../media/image87.wmf"/><Relationship Id="rId12" Type="http://schemas.openxmlformats.org/officeDocument/2006/relationships/oleObject" Target="../embeddings/oleObject66.bin"/><Relationship Id="rId17" Type="http://schemas.openxmlformats.org/officeDocument/2006/relationships/image" Target="../media/image92.wmf"/><Relationship Id="rId2" Type="http://schemas.openxmlformats.org/officeDocument/2006/relationships/slideLayout" Target="../slideLayouts/slideLayout40.xml"/><Relationship Id="rId16" Type="http://schemas.openxmlformats.org/officeDocument/2006/relationships/oleObject" Target="../embeddings/oleObject68.bin"/><Relationship Id="rId1" Type="http://schemas.openxmlformats.org/officeDocument/2006/relationships/vmlDrawing" Target="../drawings/vmlDrawing27.vml"/><Relationship Id="rId6" Type="http://schemas.openxmlformats.org/officeDocument/2006/relationships/oleObject" Target="../embeddings/oleObject63.bin"/><Relationship Id="rId11" Type="http://schemas.openxmlformats.org/officeDocument/2006/relationships/image" Target="../media/image89.wmf"/><Relationship Id="rId5" Type="http://schemas.openxmlformats.org/officeDocument/2006/relationships/image" Target="../media/image86.wmf"/><Relationship Id="rId15" Type="http://schemas.openxmlformats.org/officeDocument/2006/relationships/image" Target="../media/image91.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88.wmf"/><Relationship Id="rId14" Type="http://schemas.openxmlformats.org/officeDocument/2006/relationships/oleObject" Target="../embeddings/oleObject6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4.xml"/><Relationship Id="rId1" Type="http://schemas.openxmlformats.org/officeDocument/2006/relationships/vmlDrawing" Target="../drawings/vmlDrawing28.vml"/><Relationship Id="rId5" Type="http://schemas.openxmlformats.org/officeDocument/2006/relationships/image" Target="../media/image93.wmf"/><Relationship Id="rId4" Type="http://schemas.openxmlformats.org/officeDocument/2006/relationships/oleObject" Target="../embeddings/oleObject6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4.xml"/><Relationship Id="rId1" Type="http://schemas.openxmlformats.org/officeDocument/2006/relationships/vmlDrawing" Target="../drawings/vmlDrawing29.vml"/><Relationship Id="rId5" Type="http://schemas.openxmlformats.org/officeDocument/2006/relationships/image" Target="../media/image94.wmf"/><Relationship Id="rId4" Type="http://schemas.openxmlformats.org/officeDocument/2006/relationships/oleObject" Target="../embeddings/oleObject70.bin"/></Relationships>
</file>

<file path=ppt/slides/_rels/slide5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7.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notesSlide" Target="../notesSlides/notesSlide59.xml"/><Relationship Id="rId7" Type="http://schemas.openxmlformats.org/officeDocument/2006/relationships/oleObject" Target="../embeddings/oleObject72.bin"/><Relationship Id="rId2" Type="http://schemas.openxmlformats.org/officeDocument/2006/relationships/slideLayout" Target="../slideLayouts/slideLayout55.xml"/><Relationship Id="rId1" Type="http://schemas.openxmlformats.org/officeDocument/2006/relationships/vmlDrawing" Target="../drawings/vmlDrawing30.vml"/><Relationship Id="rId6" Type="http://schemas.openxmlformats.org/officeDocument/2006/relationships/image" Target="../media/image96.wmf"/><Relationship Id="rId5" Type="http://schemas.openxmlformats.org/officeDocument/2006/relationships/oleObject" Target="../embeddings/oleObject71.bin"/><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3.xml"/><Relationship Id="rId1" Type="http://schemas.openxmlformats.org/officeDocument/2006/relationships/vmlDrawing" Target="../drawings/vmlDrawing31.vml"/><Relationship Id="rId5" Type="http://schemas.openxmlformats.org/officeDocument/2006/relationships/image" Target="../media/image98.wmf"/><Relationship Id="rId4" Type="http://schemas.openxmlformats.org/officeDocument/2006/relationships/oleObject" Target="../embeddings/oleObject73.bin"/></Relationships>
</file>

<file path=ppt/slides/_rels/slide6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61.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62.xml"/><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64.xml"/><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6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image" Target="../media/image11.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image" Target="../media/image15.w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5814-1911-4959-BAF9-1111DF3CA954}"/>
              </a:ext>
            </a:extLst>
          </p:cNvPr>
          <p:cNvSpPr>
            <a:spLocks noGrp="1"/>
          </p:cNvSpPr>
          <p:nvPr>
            <p:ph type="title"/>
          </p:nvPr>
        </p:nvSpPr>
        <p:spPr>
          <a:xfrm>
            <a:off x="284724" y="1428818"/>
            <a:ext cx="3490154" cy="645195"/>
          </a:xfrm>
        </p:spPr>
        <p:txBody>
          <a:bodyPr/>
          <a:lstStyle/>
          <a:p>
            <a:pPr eaLnBrk="1" hangingPunct="1">
              <a:defRPr/>
            </a:pPr>
            <a:r>
              <a:rPr lang="en-US" altLang="en-US" sz="4800" b="1" dirty="0"/>
              <a:t>Chapter 7</a:t>
            </a:r>
            <a:endParaRPr lang="en-US" sz="4800" b="1" dirty="0"/>
          </a:p>
        </p:txBody>
      </p:sp>
      <p:sp>
        <p:nvSpPr>
          <p:cNvPr id="13" name="Content Placeholder 13">
            <a:extLst>
              <a:ext uri="{FF2B5EF4-FFF2-40B4-BE49-F238E27FC236}">
                <a16:creationId xmlns:a16="http://schemas.microsoft.com/office/drawing/2014/main" id="{9076233B-9BF1-4769-843A-3DDF3A1D4A96}"/>
              </a:ext>
            </a:extLst>
          </p:cNvPr>
          <p:cNvSpPr>
            <a:spLocks noGrp="1"/>
          </p:cNvSpPr>
          <p:nvPr>
            <p:ph sz="quarter" idx="15"/>
          </p:nvPr>
        </p:nvSpPr>
        <p:spPr>
          <a:xfrm>
            <a:off x="406953" y="2076979"/>
            <a:ext cx="3246990" cy="1471793"/>
          </a:xfrm>
        </p:spPr>
        <p:txBody>
          <a:bodyPr/>
          <a:lstStyle/>
          <a:p>
            <a:pPr marL="0" lvl="0" indent="0" algn="ctr">
              <a:buNone/>
            </a:pPr>
            <a:r>
              <a:rPr lang="en-US" altLang="en-US" sz="4800" b="1" dirty="0">
                <a:latin typeface="+mj-lt"/>
              </a:rPr>
              <a:t>Lecture Outline</a:t>
            </a:r>
            <a:endParaRPr lang="en-US" sz="4800" dirty="0">
              <a:latin typeface="+mj-lt"/>
            </a:endParaRPr>
          </a:p>
        </p:txBody>
      </p:sp>
      <p:sp>
        <p:nvSpPr>
          <p:cNvPr id="4" name="Content Placeholder 3">
            <a:extLst>
              <a:ext uri="{FF2B5EF4-FFF2-40B4-BE49-F238E27FC236}">
                <a16:creationId xmlns:a16="http://schemas.microsoft.com/office/drawing/2014/main" id="{62B0A5EC-8BD9-461A-A022-BF6C62956E65}"/>
              </a:ext>
            </a:extLst>
          </p:cNvPr>
          <p:cNvSpPr>
            <a:spLocks noGrp="1"/>
          </p:cNvSpPr>
          <p:nvPr>
            <p:ph sz="quarter" idx="13"/>
          </p:nvPr>
        </p:nvSpPr>
        <p:spPr>
          <a:xfrm>
            <a:off x="125782" y="4360447"/>
            <a:ext cx="3802022" cy="983741"/>
          </a:xfrm>
        </p:spPr>
        <p:txBody>
          <a:bodyPr/>
          <a:lstStyle/>
          <a:p>
            <a:pPr marL="0" indent="0" algn="ctr" eaLnBrk="1" hangingPunct="1">
              <a:spcBef>
                <a:spcPts val="0"/>
              </a:spcBef>
              <a:buNone/>
              <a:defRPr/>
            </a:pPr>
            <a:r>
              <a:rPr lang="en-US" altLang="en-US" sz="2000" b="1" dirty="0">
                <a:latin typeface="+mj-lt"/>
              </a:rPr>
              <a:t>Prepared by</a:t>
            </a:r>
          </a:p>
          <a:p>
            <a:pPr marL="0" indent="0" algn="ctr" eaLnBrk="1" hangingPunct="1">
              <a:spcBef>
                <a:spcPts val="0"/>
              </a:spcBef>
              <a:buNone/>
              <a:defRPr/>
            </a:pPr>
            <a:r>
              <a:rPr lang="en-US" altLang="en-US" sz="2000" b="1" dirty="0">
                <a:latin typeface="+mj-lt"/>
              </a:rPr>
              <a:t>Harpreet Malhotra</a:t>
            </a:r>
          </a:p>
          <a:p>
            <a:pPr marL="0" indent="0" algn="ctr" eaLnBrk="1" hangingPunct="1">
              <a:spcBef>
                <a:spcPts val="0"/>
              </a:spcBef>
              <a:buNone/>
              <a:defRPr/>
            </a:pPr>
            <a:r>
              <a:rPr lang="en-US" altLang="en-US" sz="1600" b="1" i="1" dirty="0">
                <a:latin typeface="+mj-lt"/>
              </a:rPr>
              <a:t>Florida State College at Jacksonville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108" y="852745"/>
            <a:ext cx="4377420" cy="5320963"/>
          </a:xfrm>
          <a:prstGeom prst="rect">
            <a:avLst/>
          </a:prstGeom>
        </p:spPr>
      </p:pic>
      <p:pic>
        <p:nvPicPr>
          <p:cNvPr id="12" name="MH Logo" descr="Logo: McGraw-Hill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5CF820-504A-4ED6-992C-95766B034583}"/>
              </a:ext>
            </a:extLst>
          </p:cNvPr>
          <p:cNvSpPr>
            <a:spLocks noGrp="1"/>
          </p:cNvSpPr>
          <p:nvPr>
            <p:ph type="title"/>
          </p:nvPr>
        </p:nvSpPr>
        <p:spPr>
          <a:xfrm>
            <a:off x="457200" y="305813"/>
            <a:ext cx="8229600" cy="519777"/>
          </a:xfrm>
        </p:spPr>
        <p:txBody>
          <a:bodyPr/>
          <a:lstStyle/>
          <a:p>
            <a:r>
              <a:rPr lang="en-US" altLang="en-US" sz="3200" b="1" dirty="0">
                <a:solidFill>
                  <a:srgbClr val="000000"/>
                </a:solidFill>
                <a:ea typeface="MS PGothic" charset="-128"/>
                <a:cs typeface="ＭＳ Ｐゴシック" charset="-128"/>
              </a:rPr>
              <a:t>7.3	Gas Laws (5)</a:t>
            </a:r>
            <a:endParaRPr lang="en-US" sz="2800" dirty="0"/>
          </a:p>
        </p:txBody>
      </p:sp>
      <p:sp>
        <p:nvSpPr>
          <p:cNvPr id="18" name="Content Placeholder 18">
            <a:extLst>
              <a:ext uri="{FF2B5EF4-FFF2-40B4-BE49-F238E27FC236}">
                <a16:creationId xmlns:a16="http://schemas.microsoft.com/office/drawing/2014/main" id="{2E04F574-6B15-43F8-81DF-D278DD67BC36}"/>
              </a:ext>
            </a:extLst>
          </p:cNvPr>
          <p:cNvSpPr>
            <a:spLocks noGrp="1"/>
          </p:cNvSpPr>
          <p:nvPr>
            <p:ph sz="quarter" idx="18"/>
          </p:nvPr>
        </p:nvSpPr>
        <p:spPr>
          <a:xfrm>
            <a:off x="2829953" y="784025"/>
            <a:ext cx="3492500" cy="486728"/>
          </a:xfrm>
        </p:spPr>
        <p:txBody>
          <a:bodyPr anchor="ctr"/>
          <a:lstStyle/>
          <a:p>
            <a:pPr marL="514350" lvl="2" indent="-514350" algn="ctr">
              <a:buFont typeface="+mj-lt"/>
              <a:buAutoNum type="alphaUcPeriod"/>
            </a:pPr>
            <a:r>
              <a:rPr lang="en-US" altLang="en-US" sz="2800" b="1" dirty="0">
                <a:solidFill>
                  <a:srgbClr val="000000"/>
                </a:solidFill>
                <a:ea typeface="MS PGothic" charset="-128"/>
                <a:cs typeface="ＭＳ Ｐゴシック" charset="-128"/>
              </a:rPr>
              <a:t>Boyle</a:t>
            </a:r>
            <a:r>
              <a:rPr lang="ja-JP" altLang="en-US" sz="2800" b="1" dirty="0">
                <a:solidFill>
                  <a:srgbClr val="000000"/>
                </a:solidFill>
                <a:ea typeface="MS PGothic" charset="-128"/>
                <a:cs typeface="ＭＳ Ｐゴシック" charset="-128"/>
              </a:rPr>
              <a:t>’</a:t>
            </a:r>
            <a:r>
              <a:rPr lang="en-US" altLang="ja-JP" sz="2800" b="1" dirty="0">
                <a:solidFill>
                  <a:srgbClr val="000000"/>
                </a:solidFill>
                <a:ea typeface="MS PGothic" charset="-128"/>
                <a:cs typeface="ＭＳ Ｐゴシック" charset="-128"/>
              </a:rPr>
              <a:t>s Law</a:t>
            </a:r>
            <a:endParaRPr lang="en-US" dirty="0"/>
          </a:p>
        </p:txBody>
      </p:sp>
      <p:sp>
        <p:nvSpPr>
          <p:cNvPr id="4" name="Content Placeholder 3">
            <a:extLst>
              <a:ext uri="{FF2B5EF4-FFF2-40B4-BE49-F238E27FC236}">
                <a16:creationId xmlns:a16="http://schemas.microsoft.com/office/drawing/2014/main" id="{ABA4741F-B0AB-40DB-9412-422027794CB6}"/>
              </a:ext>
            </a:extLst>
          </p:cNvPr>
          <p:cNvSpPr>
            <a:spLocks noGrp="1"/>
          </p:cNvSpPr>
          <p:nvPr>
            <p:ph idx="1"/>
          </p:nvPr>
        </p:nvSpPr>
        <p:spPr>
          <a:xfrm>
            <a:off x="878512" y="1470056"/>
            <a:ext cx="7461924" cy="804750"/>
          </a:xfrm>
        </p:spPr>
        <p:txBody>
          <a:bodyPr/>
          <a:lstStyle/>
          <a:p>
            <a:pPr marL="0" indent="0" eaLnBrk="1" hangingPunct="1">
              <a:lnSpc>
                <a:spcPct val="90000"/>
              </a:lnSpc>
              <a:spcBef>
                <a:spcPts val="0"/>
              </a:spcBef>
              <a:buNone/>
              <a:defRPr/>
            </a:pPr>
            <a:r>
              <a:rPr lang="en-US" altLang="en-US" sz="2400" b="1" dirty="0">
                <a:solidFill>
                  <a:schemeClr val="bg1"/>
                </a:solidFill>
              </a:rPr>
              <a:t>HOW TO Use Boyle</a:t>
            </a:r>
            <a:r>
              <a:rPr lang="ja-JP" altLang="en-US" sz="2400" b="1" dirty="0">
                <a:solidFill>
                  <a:schemeClr val="bg1"/>
                </a:solidFill>
              </a:rPr>
              <a:t>’</a:t>
            </a:r>
            <a:r>
              <a:rPr lang="en-US" altLang="ja-JP" sz="2400" b="1" dirty="0">
                <a:solidFill>
                  <a:schemeClr val="bg1"/>
                </a:solidFill>
              </a:rPr>
              <a:t>s Law to Calculate a New Gas</a:t>
            </a:r>
          </a:p>
          <a:p>
            <a:pPr marL="0" indent="0" eaLnBrk="1" hangingPunct="1">
              <a:lnSpc>
                <a:spcPct val="90000"/>
              </a:lnSpc>
              <a:spcBef>
                <a:spcPts val="0"/>
              </a:spcBef>
              <a:buNone/>
              <a:defRPr/>
            </a:pPr>
            <a:r>
              <a:rPr lang="en-US" altLang="en-US" sz="2400" b="1" dirty="0">
                <a:solidFill>
                  <a:schemeClr val="bg1"/>
                </a:solidFill>
              </a:rPr>
              <a:t>Volume or Pressure</a:t>
            </a:r>
          </a:p>
        </p:txBody>
      </p:sp>
      <p:sp>
        <p:nvSpPr>
          <p:cNvPr id="5" name="Content Placeholder 4">
            <a:extLst>
              <a:ext uri="{FF2B5EF4-FFF2-40B4-BE49-F238E27FC236}">
                <a16:creationId xmlns:a16="http://schemas.microsoft.com/office/drawing/2014/main" id="{9030DB48-CDDD-46D6-94F9-000D1CC88917}"/>
              </a:ext>
            </a:extLst>
          </p:cNvPr>
          <p:cNvSpPr>
            <a:spLocks noGrp="1"/>
          </p:cNvSpPr>
          <p:nvPr>
            <p:ph sz="quarter" idx="13"/>
          </p:nvPr>
        </p:nvSpPr>
        <p:spPr>
          <a:xfrm>
            <a:off x="644356" y="2868344"/>
            <a:ext cx="1157432" cy="458932"/>
          </a:xfrm>
        </p:spPr>
        <p:txBody>
          <a:bodyPr/>
          <a:lstStyle/>
          <a:p>
            <a:pPr marL="0" indent="0" eaLnBrk="1" hangingPunct="1">
              <a:buNone/>
              <a:defRPr/>
            </a:pPr>
            <a:r>
              <a:rPr lang="en-US" sz="2400" b="1" dirty="0">
                <a:solidFill>
                  <a:schemeClr val="bg1"/>
                </a:solidFill>
              </a:rPr>
              <a:t>Step 3</a:t>
            </a:r>
          </a:p>
        </p:txBody>
      </p:sp>
      <p:sp>
        <p:nvSpPr>
          <p:cNvPr id="6" name="Content Placeholder 5">
            <a:extLst>
              <a:ext uri="{FF2B5EF4-FFF2-40B4-BE49-F238E27FC236}">
                <a16:creationId xmlns:a16="http://schemas.microsoft.com/office/drawing/2014/main" id="{21A7DA48-5154-4374-B832-8A13763176AF}"/>
              </a:ext>
            </a:extLst>
          </p:cNvPr>
          <p:cNvSpPr>
            <a:spLocks noGrp="1"/>
          </p:cNvSpPr>
          <p:nvPr>
            <p:ph sz="quarter" idx="14"/>
          </p:nvPr>
        </p:nvSpPr>
        <p:spPr>
          <a:xfrm>
            <a:off x="2041525" y="2886748"/>
            <a:ext cx="3538587" cy="588818"/>
          </a:xfrm>
        </p:spPr>
        <p:txBody>
          <a:bodyPr/>
          <a:lstStyle/>
          <a:p>
            <a:pPr eaLnBrk="1" hangingPunct="1">
              <a:spcBef>
                <a:spcPct val="0"/>
              </a:spcBef>
              <a:buFontTx/>
              <a:buNone/>
            </a:pPr>
            <a:r>
              <a:rPr lang="en-US" altLang="en-US" sz="2400" b="1" dirty="0"/>
              <a:t>Solve the problem.</a:t>
            </a:r>
          </a:p>
        </p:txBody>
      </p:sp>
      <p:graphicFrame>
        <p:nvGraphicFramePr>
          <p:cNvPr id="2" name="Object 1">
            <a:extLst>
              <a:ext uri="{FF2B5EF4-FFF2-40B4-BE49-F238E27FC236}">
                <a16:creationId xmlns:a16="http://schemas.microsoft.com/office/drawing/2014/main" id="{6553353D-7344-448D-8050-B9EBE88C7E90}"/>
              </a:ext>
            </a:extLst>
          </p:cNvPr>
          <p:cNvGraphicFramePr>
            <a:graphicFrameLocks noChangeAspect="1"/>
          </p:cNvGraphicFramePr>
          <p:nvPr>
            <p:extLst>
              <p:ext uri="{D42A27DB-BD31-4B8C-83A1-F6EECF244321}">
                <p14:modId xmlns:p14="http://schemas.microsoft.com/office/powerpoint/2010/main" val="4250005124"/>
              </p:ext>
            </p:extLst>
          </p:nvPr>
        </p:nvGraphicFramePr>
        <p:xfrm>
          <a:off x="2531090" y="3738683"/>
          <a:ext cx="3733800" cy="889000"/>
        </p:xfrm>
        <a:graphic>
          <a:graphicData uri="http://schemas.openxmlformats.org/presentationml/2006/ole">
            <mc:AlternateContent xmlns:mc="http://schemas.openxmlformats.org/markup-compatibility/2006">
              <mc:Choice xmlns:v="urn:schemas-microsoft-com:vml" Requires="v">
                <p:oleObj spid="_x0000_s3368" name="Equation" r:id="rId4" imgW="3733560" imgH="888840" progId="Equation.DSMT4">
                  <p:embed/>
                </p:oleObj>
              </mc:Choice>
              <mc:Fallback>
                <p:oleObj name="Equation" r:id="rId4" imgW="3733560" imgH="888840" progId="Equation.DSMT4">
                  <p:embed/>
                  <p:pic>
                    <p:nvPicPr>
                      <p:cNvPr id="0" name=""/>
                      <p:cNvPicPr/>
                      <p:nvPr/>
                    </p:nvPicPr>
                    <p:blipFill>
                      <a:blip r:embed="rId5"/>
                      <a:stretch>
                        <a:fillRect/>
                      </a:stretch>
                    </p:blipFill>
                    <p:spPr>
                      <a:xfrm>
                        <a:off x="2531090" y="3738683"/>
                        <a:ext cx="3733800" cy="8890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25271CF-300C-480E-A077-9E29A8D7DDA3}"/>
              </a:ext>
            </a:extLst>
          </p:cNvPr>
          <p:cNvSpPr>
            <a:spLocks noGrp="1"/>
          </p:cNvSpPr>
          <p:nvPr>
            <p:ph sz="quarter" idx="16"/>
          </p:nvPr>
        </p:nvSpPr>
        <p:spPr>
          <a:xfrm>
            <a:off x="4339934" y="4957210"/>
            <a:ext cx="2088232" cy="436240"/>
          </a:xfrm>
        </p:spPr>
        <p:txBody>
          <a:bodyPr/>
          <a:lstStyle/>
          <a:p>
            <a:pPr eaLnBrk="1" hangingPunct="1">
              <a:spcBef>
                <a:spcPct val="0"/>
              </a:spcBef>
              <a:buFontTx/>
              <a:buNone/>
            </a:pPr>
            <a:r>
              <a:rPr lang="en-US" altLang="en-US" sz="2400" b="1" dirty="0">
                <a:solidFill>
                  <a:srgbClr val="3366FF"/>
                </a:solidFill>
              </a:rPr>
              <a:t>Liters cancel</a:t>
            </a:r>
          </a:p>
        </p:txBody>
      </p:sp>
    </p:spTree>
    <p:extLst>
      <p:ext uri="{BB962C8B-B14F-4D97-AF65-F5344CB8AC3E}">
        <p14:creationId xmlns:p14="http://schemas.microsoft.com/office/powerpoint/2010/main" val="244160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956501-22E8-4F6C-8A0F-6429D41C86C5}"/>
              </a:ext>
            </a:extLst>
          </p:cNvPr>
          <p:cNvSpPr>
            <a:spLocks noGrp="1"/>
          </p:cNvSpPr>
          <p:nvPr>
            <p:ph type="title"/>
          </p:nvPr>
        </p:nvSpPr>
        <p:spPr>
          <a:xfrm>
            <a:off x="387925" y="316027"/>
            <a:ext cx="8363272" cy="509607"/>
          </a:xfrm>
        </p:spPr>
        <p:txBody>
          <a:bodyPr/>
          <a:lstStyle/>
          <a:p>
            <a:r>
              <a:rPr lang="en-US" altLang="en-US" sz="3200" b="1" dirty="0">
                <a:solidFill>
                  <a:srgbClr val="000000"/>
                </a:solidFill>
                <a:ea typeface="MS PGothic" charset="-128"/>
                <a:cs typeface="ＭＳ Ｐゴシック" charset="-128"/>
              </a:rPr>
              <a:t>7.3	Gas Laws (6)</a:t>
            </a:r>
            <a:endParaRPr lang="en-US" sz="3200" dirty="0"/>
          </a:p>
        </p:txBody>
      </p:sp>
      <p:sp>
        <p:nvSpPr>
          <p:cNvPr id="15" name="Content Placeholder 18">
            <a:extLst>
              <a:ext uri="{FF2B5EF4-FFF2-40B4-BE49-F238E27FC236}">
                <a16:creationId xmlns:a16="http://schemas.microsoft.com/office/drawing/2014/main" id="{30D9DBCE-08E5-456F-86C0-3DFDCE349055}"/>
              </a:ext>
            </a:extLst>
          </p:cNvPr>
          <p:cNvSpPr>
            <a:spLocks noGrp="1"/>
          </p:cNvSpPr>
          <p:nvPr>
            <p:ph sz="quarter" idx="18"/>
          </p:nvPr>
        </p:nvSpPr>
        <p:spPr>
          <a:xfrm>
            <a:off x="2528066" y="842178"/>
            <a:ext cx="4104432" cy="359916"/>
          </a:xfrm>
        </p:spPr>
        <p:txBody>
          <a:bodyPr anchor="ctr"/>
          <a:lstStyle/>
          <a:p>
            <a:pPr marL="514350" lvl="0" indent="-514350" algn="ctr">
              <a:buFont typeface="+mj-lt"/>
              <a:buAutoNum type="alphaUcPeriod"/>
            </a:pPr>
            <a:r>
              <a:rPr lang="en-US" altLang="en-US" sz="2800" b="1" dirty="0">
                <a:solidFill>
                  <a:srgbClr val="000000"/>
                </a:solidFill>
                <a:ea typeface="MS PGothic" charset="-128"/>
                <a:cs typeface="ＭＳ Ｐゴシック" charset="-128"/>
              </a:rPr>
              <a:t>Boyle’</a:t>
            </a:r>
            <a:r>
              <a:rPr lang="en-US" altLang="ja-JP" sz="2800" b="1" dirty="0">
                <a:solidFill>
                  <a:srgbClr val="000000"/>
                </a:solidFill>
                <a:ea typeface="MS PGothic" charset="-128"/>
                <a:cs typeface="ＭＳ Ｐゴシック" charset="-128"/>
              </a:rPr>
              <a:t>s Law</a:t>
            </a:r>
            <a:endParaRPr lang="en-US" dirty="0"/>
          </a:p>
        </p:txBody>
      </p:sp>
      <p:sp>
        <p:nvSpPr>
          <p:cNvPr id="2" name="Content Placeholder 1">
            <a:extLst>
              <a:ext uri="{FF2B5EF4-FFF2-40B4-BE49-F238E27FC236}">
                <a16:creationId xmlns:a16="http://schemas.microsoft.com/office/drawing/2014/main" id="{78F760E6-D14A-4C44-90C7-CE9FD8E3BD2E}"/>
              </a:ext>
            </a:extLst>
          </p:cNvPr>
          <p:cNvSpPr>
            <a:spLocks noGrp="1"/>
          </p:cNvSpPr>
          <p:nvPr>
            <p:ph idx="1"/>
          </p:nvPr>
        </p:nvSpPr>
        <p:spPr>
          <a:xfrm>
            <a:off x="4629150" y="1401483"/>
            <a:ext cx="3839171" cy="4759629"/>
          </a:xfrm>
        </p:spPr>
        <p:txBody>
          <a:bodyPr/>
          <a:lstStyle/>
          <a:p>
            <a:pPr marL="0" indent="0" eaLnBrk="1" hangingPunct="1">
              <a:spcBef>
                <a:spcPts val="600"/>
              </a:spcBef>
              <a:buNone/>
              <a:defRPr/>
            </a:pPr>
            <a:r>
              <a:rPr lang="en-US" altLang="en-US" sz="2400" b="1" dirty="0"/>
              <a:t>To </a:t>
            </a:r>
            <a:r>
              <a:rPr lang="en-US" altLang="en-US" sz="2400" b="1" dirty="0">
                <a:solidFill>
                  <a:srgbClr val="3366FF"/>
                </a:solidFill>
              </a:rPr>
              <a:t>inhale</a:t>
            </a:r>
            <a:r>
              <a:rPr lang="en-US" altLang="en-US" sz="2400" b="1" dirty="0"/>
              <a:t>:</a:t>
            </a:r>
          </a:p>
          <a:p>
            <a:pPr marL="231775" indent="-231775" eaLnBrk="1" hangingPunct="1">
              <a:spcBef>
                <a:spcPts val="600"/>
              </a:spcBef>
              <a:defRPr/>
            </a:pPr>
            <a:r>
              <a:rPr lang="en-US" altLang="en-US" sz="2400" b="1" dirty="0"/>
              <a:t>The </a:t>
            </a:r>
            <a:r>
              <a:rPr lang="en-US" altLang="en-US" sz="2400" b="1" dirty="0">
                <a:solidFill>
                  <a:srgbClr val="3366FF"/>
                </a:solidFill>
              </a:rPr>
              <a:t>rib cage expands </a:t>
            </a:r>
            <a:r>
              <a:rPr lang="en-US" altLang="en-US" sz="2400" b="1" dirty="0"/>
              <a:t>and the diaphragm lowers.</a:t>
            </a:r>
          </a:p>
          <a:p>
            <a:pPr marL="231775" indent="-231775" eaLnBrk="1" hangingPunct="1">
              <a:spcBef>
                <a:spcPts val="600"/>
              </a:spcBef>
              <a:defRPr/>
            </a:pPr>
            <a:r>
              <a:rPr lang="en-US" altLang="en-US" sz="2400" b="1" dirty="0"/>
              <a:t>This </a:t>
            </a:r>
            <a:r>
              <a:rPr lang="en-US" altLang="en-US" sz="2400" b="1" dirty="0">
                <a:solidFill>
                  <a:srgbClr val="3366FF"/>
                </a:solidFill>
              </a:rPr>
              <a:t>increases the volume </a:t>
            </a:r>
            <a:r>
              <a:rPr lang="en-US" altLang="en-US" sz="2400" b="1" dirty="0"/>
              <a:t>of the lungs.</a:t>
            </a:r>
          </a:p>
          <a:p>
            <a:pPr marL="231775" indent="-231775" eaLnBrk="1" hangingPunct="1">
              <a:spcBef>
                <a:spcPts val="600"/>
              </a:spcBef>
              <a:defRPr/>
            </a:pPr>
            <a:r>
              <a:rPr lang="en-US" altLang="en-US" sz="2400" b="1" dirty="0"/>
              <a:t>Increasing the volume causes the </a:t>
            </a:r>
            <a:r>
              <a:rPr lang="en-US" altLang="en-US" sz="2400" b="1" dirty="0">
                <a:solidFill>
                  <a:srgbClr val="3366FF"/>
                </a:solidFill>
              </a:rPr>
              <a:t>pressure to decrease</a:t>
            </a:r>
            <a:r>
              <a:rPr lang="en-US" altLang="en-US" sz="2400" b="1" dirty="0"/>
              <a:t>.</a:t>
            </a:r>
          </a:p>
          <a:p>
            <a:pPr marL="231775" indent="-231775" eaLnBrk="1" hangingPunct="1">
              <a:spcBef>
                <a:spcPts val="600"/>
              </a:spcBef>
              <a:buClr>
                <a:schemeClr val="tx1"/>
              </a:buClr>
              <a:defRPr/>
            </a:pPr>
            <a:r>
              <a:rPr lang="en-US" altLang="en-US" sz="2400" b="1" dirty="0">
                <a:solidFill>
                  <a:srgbClr val="3366FF"/>
                </a:solidFill>
              </a:rPr>
              <a:t>Air is drawn into the lungs </a:t>
            </a:r>
            <a:r>
              <a:rPr lang="en-US" altLang="en-US" sz="2400" b="1" dirty="0"/>
              <a:t>to equalize the pressure.</a:t>
            </a:r>
          </a:p>
        </p:txBody>
      </p:sp>
      <p:pic>
        <p:nvPicPr>
          <p:cNvPr id="34820" name="Picture 9" descr="Boyle’s law explains how air is brought into or expelled from the lungs as the rib cage and diaphragm expand and contract when we brea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3" y="1773238"/>
            <a:ext cx="4102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7092B-5B5D-440C-92E7-4A92FE9D9B5E}"/>
              </a:ext>
            </a:extLst>
          </p:cNvPr>
          <p:cNvSpPr>
            <a:spLocks noGrp="1"/>
          </p:cNvSpPr>
          <p:nvPr>
            <p:ph type="title"/>
          </p:nvPr>
        </p:nvSpPr>
        <p:spPr>
          <a:xfrm>
            <a:off x="457200" y="272778"/>
            <a:ext cx="8229600" cy="563934"/>
          </a:xfrm>
        </p:spPr>
        <p:txBody>
          <a:bodyPr/>
          <a:lstStyle/>
          <a:p>
            <a:r>
              <a:rPr lang="en-US" altLang="en-US" sz="3200" b="1" dirty="0">
                <a:ea typeface="MS PGothic" charset="-128"/>
                <a:cs typeface="ＭＳ Ｐゴシック" charset="-128"/>
              </a:rPr>
              <a:t>7.3	Gas Laws (7)</a:t>
            </a:r>
            <a:endParaRPr lang="en-US" sz="2800" dirty="0"/>
          </a:p>
        </p:txBody>
      </p:sp>
      <p:sp>
        <p:nvSpPr>
          <p:cNvPr id="15" name="Content Placeholder 18">
            <a:extLst>
              <a:ext uri="{FF2B5EF4-FFF2-40B4-BE49-F238E27FC236}">
                <a16:creationId xmlns:a16="http://schemas.microsoft.com/office/drawing/2014/main" id="{B2CECDC5-8F84-45E7-B7FE-3FB500DD4741}"/>
              </a:ext>
            </a:extLst>
          </p:cNvPr>
          <p:cNvSpPr>
            <a:spLocks noGrp="1"/>
          </p:cNvSpPr>
          <p:nvPr>
            <p:ph sz="quarter" idx="18"/>
          </p:nvPr>
        </p:nvSpPr>
        <p:spPr>
          <a:xfrm>
            <a:off x="3131840" y="781184"/>
            <a:ext cx="2880940" cy="503238"/>
          </a:xfrm>
        </p:spPr>
        <p:txBody>
          <a:bodyPr anchor="ctr"/>
          <a:lstStyle/>
          <a:p>
            <a:pPr marL="514350" lvl="0" indent="-514350" algn="ctr">
              <a:buFont typeface="+mj-lt"/>
              <a:buAutoNum type="alphaUcPeriod"/>
            </a:pPr>
            <a:r>
              <a:rPr lang="en-US" altLang="en-US" sz="2800" b="1" dirty="0">
                <a:solidFill>
                  <a:srgbClr val="000000"/>
                </a:solidFill>
                <a:ea typeface="MS PGothic" charset="-128"/>
                <a:cs typeface="ＭＳ Ｐゴシック" charset="-128"/>
              </a:rPr>
              <a:t>Boyle</a:t>
            </a:r>
            <a:r>
              <a:rPr lang="ja-JP" altLang="en-US" sz="2800" b="1" dirty="0">
                <a:solidFill>
                  <a:srgbClr val="000000"/>
                </a:solidFill>
                <a:ea typeface="MS PGothic" charset="-128"/>
                <a:cs typeface="ＭＳ Ｐゴシック" charset="-128"/>
              </a:rPr>
              <a:t>’</a:t>
            </a:r>
            <a:r>
              <a:rPr lang="en-US" altLang="ja-JP" sz="2800" b="1" dirty="0">
                <a:solidFill>
                  <a:srgbClr val="000000"/>
                </a:solidFill>
                <a:ea typeface="MS PGothic" charset="-128"/>
                <a:cs typeface="ＭＳ Ｐゴシック" charset="-128"/>
              </a:rPr>
              <a:t>s Law</a:t>
            </a:r>
            <a:endParaRPr lang="en-US" dirty="0"/>
          </a:p>
        </p:txBody>
      </p:sp>
      <p:sp>
        <p:nvSpPr>
          <p:cNvPr id="2" name="Content Placeholder 1">
            <a:extLst>
              <a:ext uri="{FF2B5EF4-FFF2-40B4-BE49-F238E27FC236}">
                <a16:creationId xmlns:a16="http://schemas.microsoft.com/office/drawing/2014/main" id="{56E396D9-93F7-4E18-A3F7-26B02282E56C}"/>
              </a:ext>
            </a:extLst>
          </p:cNvPr>
          <p:cNvSpPr>
            <a:spLocks noGrp="1"/>
          </p:cNvSpPr>
          <p:nvPr>
            <p:ph idx="1"/>
          </p:nvPr>
        </p:nvSpPr>
        <p:spPr>
          <a:xfrm>
            <a:off x="483840" y="1472404"/>
            <a:ext cx="4088160" cy="4980932"/>
          </a:xfrm>
        </p:spPr>
        <p:txBody>
          <a:bodyPr/>
          <a:lstStyle/>
          <a:p>
            <a:pPr marL="0" indent="0" eaLnBrk="1" hangingPunct="1">
              <a:spcBef>
                <a:spcPts val="600"/>
              </a:spcBef>
              <a:buNone/>
              <a:defRPr/>
            </a:pPr>
            <a:r>
              <a:rPr lang="en-US" altLang="en-US" sz="2400" b="1" dirty="0"/>
              <a:t>To </a:t>
            </a:r>
            <a:r>
              <a:rPr lang="en-US" altLang="en-US" sz="2400" b="1" dirty="0">
                <a:solidFill>
                  <a:srgbClr val="3366FF"/>
                </a:solidFill>
              </a:rPr>
              <a:t>exhale</a:t>
            </a:r>
            <a:r>
              <a:rPr lang="en-US" altLang="en-US" sz="2400" b="1" dirty="0"/>
              <a:t>:</a:t>
            </a:r>
          </a:p>
          <a:p>
            <a:pPr marL="231775" indent="-231775" eaLnBrk="1" hangingPunct="1">
              <a:spcBef>
                <a:spcPts val="600"/>
              </a:spcBef>
              <a:defRPr/>
            </a:pPr>
            <a:r>
              <a:rPr lang="en-US" altLang="en-US" sz="2400" b="1" dirty="0"/>
              <a:t>The </a:t>
            </a:r>
            <a:r>
              <a:rPr lang="en-US" altLang="en-US" sz="2400" b="1" dirty="0">
                <a:solidFill>
                  <a:srgbClr val="3366FF"/>
                </a:solidFill>
              </a:rPr>
              <a:t>rib cage contracts </a:t>
            </a:r>
            <a:r>
              <a:rPr lang="en-US" altLang="en-US" sz="2400" b="1" dirty="0"/>
              <a:t>and the diaphragm is raised.</a:t>
            </a:r>
          </a:p>
          <a:p>
            <a:pPr marL="231775" indent="-231775" eaLnBrk="1" hangingPunct="1">
              <a:spcBef>
                <a:spcPts val="600"/>
              </a:spcBef>
              <a:defRPr/>
            </a:pPr>
            <a:r>
              <a:rPr lang="en-US" altLang="en-US" sz="2400" b="1" dirty="0"/>
              <a:t>This </a:t>
            </a:r>
            <a:r>
              <a:rPr lang="en-US" altLang="en-US" sz="2400" b="1" dirty="0">
                <a:solidFill>
                  <a:srgbClr val="3366FF"/>
                </a:solidFill>
              </a:rPr>
              <a:t>decreases the volume </a:t>
            </a:r>
            <a:r>
              <a:rPr lang="en-US" altLang="en-US" sz="2400" b="1" dirty="0"/>
              <a:t>of the lungs.</a:t>
            </a:r>
          </a:p>
          <a:p>
            <a:pPr marL="231775" indent="-231775" eaLnBrk="1" hangingPunct="1">
              <a:spcBef>
                <a:spcPts val="600"/>
              </a:spcBef>
              <a:defRPr/>
            </a:pPr>
            <a:r>
              <a:rPr lang="en-US" altLang="en-US" sz="2400" b="1" dirty="0"/>
              <a:t>Decreasing the volume causes the </a:t>
            </a:r>
            <a:r>
              <a:rPr lang="en-US" altLang="en-US" sz="2400" b="1" dirty="0">
                <a:solidFill>
                  <a:srgbClr val="3366FF"/>
                </a:solidFill>
              </a:rPr>
              <a:t>pressure to increase.</a:t>
            </a:r>
            <a:endParaRPr lang="en-US" altLang="en-US" sz="2400" b="1" dirty="0"/>
          </a:p>
          <a:p>
            <a:pPr marL="231775" indent="-231775" eaLnBrk="1" hangingPunct="1">
              <a:spcBef>
                <a:spcPts val="600"/>
              </a:spcBef>
              <a:buClr>
                <a:schemeClr val="tx1"/>
              </a:buClr>
              <a:defRPr/>
            </a:pPr>
            <a:r>
              <a:rPr lang="en-US" altLang="en-US" sz="2400" b="1" dirty="0">
                <a:solidFill>
                  <a:srgbClr val="3366FF"/>
                </a:solidFill>
              </a:rPr>
              <a:t>Air is expelled out of the lungs </a:t>
            </a:r>
            <a:r>
              <a:rPr lang="en-US" altLang="en-US" sz="2400" b="1" dirty="0"/>
              <a:t>to equalize the pressure.</a:t>
            </a:r>
          </a:p>
        </p:txBody>
      </p:sp>
      <p:pic>
        <p:nvPicPr>
          <p:cNvPr id="36866" name="Picture 9" descr="When an individual exhales, the rib cage contracts and the diaphragm is raised, thus decreasing the volume of the lungs. Since the volume is now decreased, the pressure inside the lungs increases, causing air to be expelled into the surround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700213"/>
            <a:ext cx="4321175"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7F59A6-273F-4D29-BD27-E105302E7387}"/>
              </a:ext>
            </a:extLst>
          </p:cNvPr>
          <p:cNvSpPr>
            <a:spLocks noGrp="1"/>
          </p:cNvSpPr>
          <p:nvPr>
            <p:ph type="title"/>
          </p:nvPr>
        </p:nvSpPr>
        <p:spPr>
          <a:xfrm>
            <a:off x="457200" y="343154"/>
            <a:ext cx="8229600" cy="485744"/>
          </a:xfrm>
        </p:spPr>
        <p:txBody>
          <a:bodyPr/>
          <a:lstStyle/>
          <a:p>
            <a:r>
              <a:rPr lang="en-US" altLang="en-US" sz="3200" b="1" dirty="0">
                <a:ea typeface="MS PGothic" charset="-128"/>
                <a:cs typeface="ＭＳ Ｐゴシック" charset="-128"/>
              </a:rPr>
              <a:t>7.3	Gas Laws (8)</a:t>
            </a:r>
            <a:endParaRPr lang="en-US" sz="2800" dirty="0"/>
          </a:p>
        </p:txBody>
      </p:sp>
      <p:sp>
        <p:nvSpPr>
          <p:cNvPr id="19" name="Content Placeholder 18">
            <a:extLst>
              <a:ext uri="{FF2B5EF4-FFF2-40B4-BE49-F238E27FC236}">
                <a16:creationId xmlns:a16="http://schemas.microsoft.com/office/drawing/2014/main" id="{B18F248C-8D8A-45D0-94CC-F19ACC61AAAA}"/>
              </a:ext>
            </a:extLst>
          </p:cNvPr>
          <p:cNvSpPr>
            <a:spLocks noGrp="1"/>
          </p:cNvSpPr>
          <p:nvPr>
            <p:ph sz="quarter" idx="18"/>
          </p:nvPr>
        </p:nvSpPr>
        <p:spPr>
          <a:xfrm>
            <a:off x="3061564" y="771598"/>
            <a:ext cx="3094612" cy="503238"/>
          </a:xfrm>
        </p:spPr>
        <p:txBody>
          <a:bodyPr anchor="ctr"/>
          <a:lstStyle/>
          <a:p>
            <a:pPr marL="514350" lvl="0" indent="-514350" algn="ctr">
              <a:buFont typeface="+mj-lt"/>
              <a:buAutoNum type="alphaUcPeriod" startAt="2"/>
            </a:pPr>
            <a:r>
              <a:rPr lang="en-US" altLang="en-US" sz="2800" b="1" dirty="0">
                <a:solidFill>
                  <a:srgbClr val="000000"/>
                </a:solidFill>
                <a:ea typeface="MS PGothic" charset="-128"/>
                <a:cs typeface="ＭＳ Ｐゴシック" charset="-128"/>
              </a:rPr>
              <a:t>Charles’</a:t>
            </a:r>
            <a:r>
              <a:rPr lang="en-US" altLang="ja-JP" sz="2800" b="1" dirty="0">
                <a:solidFill>
                  <a:srgbClr val="000000"/>
                </a:solidFill>
                <a:ea typeface="MS PGothic" charset="-128"/>
                <a:cs typeface="ＭＳ Ｐゴシック" charset="-128"/>
              </a:rPr>
              <a:t>s Law</a:t>
            </a:r>
            <a:endParaRPr lang="en-US" dirty="0"/>
          </a:p>
        </p:txBody>
      </p:sp>
      <p:sp>
        <p:nvSpPr>
          <p:cNvPr id="4" name="Content Placeholder 3">
            <a:extLst>
              <a:ext uri="{FF2B5EF4-FFF2-40B4-BE49-F238E27FC236}">
                <a16:creationId xmlns:a16="http://schemas.microsoft.com/office/drawing/2014/main" id="{A7943E3B-5755-4AFC-B81E-3814EEC3B565}"/>
              </a:ext>
            </a:extLst>
          </p:cNvPr>
          <p:cNvSpPr>
            <a:spLocks noGrp="1"/>
          </p:cNvSpPr>
          <p:nvPr>
            <p:ph idx="1"/>
          </p:nvPr>
        </p:nvSpPr>
        <p:spPr>
          <a:xfrm>
            <a:off x="821753" y="1556792"/>
            <a:ext cx="8229601" cy="1108720"/>
          </a:xfrm>
        </p:spPr>
        <p:txBody>
          <a:bodyPr/>
          <a:lstStyle/>
          <a:p>
            <a:pPr eaLnBrk="1" hangingPunct="1">
              <a:spcBef>
                <a:spcPct val="0"/>
              </a:spcBef>
              <a:buFontTx/>
              <a:buNone/>
            </a:pPr>
            <a:r>
              <a:rPr lang="en-US" altLang="en-US" sz="2400" b="1" dirty="0"/>
              <a:t>Charles’</a:t>
            </a:r>
            <a:r>
              <a:rPr lang="en-US" altLang="ja-JP" sz="2400" b="1" dirty="0"/>
              <a:t>s law: For a fixed amount of gas at constant</a:t>
            </a:r>
          </a:p>
          <a:p>
            <a:pPr eaLnBrk="1" hangingPunct="1">
              <a:spcBef>
                <a:spcPct val="0"/>
              </a:spcBef>
              <a:buFontTx/>
              <a:buNone/>
            </a:pPr>
            <a:r>
              <a:rPr lang="en-US" altLang="en-US" sz="2400" b="1" dirty="0"/>
              <a:t>pressure, the </a:t>
            </a:r>
            <a:r>
              <a:rPr lang="en-US" altLang="en-US" sz="2400" b="1" dirty="0">
                <a:solidFill>
                  <a:srgbClr val="3366FF"/>
                </a:solidFill>
              </a:rPr>
              <a:t>volume </a:t>
            </a:r>
            <a:r>
              <a:rPr lang="en-US" altLang="en-US" sz="2400" b="1" dirty="0"/>
              <a:t>of the gas is </a:t>
            </a:r>
            <a:r>
              <a:rPr lang="en-US" altLang="en-US" sz="2400" b="1" dirty="0">
                <a:solidFill>
                  <a:srgbClr val="3366FF"/>
                </a:solidFill>
              </a:rPr>
              <a:t>proportional </a:t>
            </a:r>
            <a:r>
              <a:rPr lang="en-US" altLang="en-US" sz="2400" b="1" dirty="0"/>
              <a:t>to</a:t>
            </a:r>
          </a:p>
          <a:p>
            <a:pPr eaLnBrk="1" hangingPunct="1">
              <a:spcBef>
                <a:spcPct val="0"/>
              </a:spcBef>
              <a:buFontTx/>
              <a:buNone/>
            </a:pPr>
            <a:r>
              <a:rPr lang="en-US" altLang="en-US" sz="2400" b="1" dirty="0"/>
              <a:t>its </a:t>
            </a:r>
            <a:r>
              <a:rPr lang="en-US" altLang="en-US" sz="2400" b="1" dirty="0">
                <a:solidFill>
                  <a:srgbClr val="3366FF"/>
                </a:solidFill>
              </a:rPr>
              <a:t>Kelvin</a:t>
            </a:r>
            <a:r>
              <a:rPr lang="en-US" altLang="en-US" sz="2400" b="1" dirty="0"/>
              <a:t> </a:t>
            </a:r>
            <a:r>
              <a:rPr lang="en-US" altLang="en-US" sz="2400" b="1" dirty="0">
                <a:solidFill>
                  <a:srgbClr val="3366FF"/>
                </a:solidFill>
              </a:rPr>
              <a:t>temperature</a:t>
            </a:r>
            <a:r>
              <a:rPr lang="en-US" altLang="en-US" sz="2400" b="1" dirty="0"/>
              <a:t>.</a:t>
            </a:r>
          </a:p>
        </p:txBody>
      </p:sp>
      <p:sp>
        <p:nvSpPr>
          <p:cNvPr id="5" name="Content Placeholder 4">
            <a:extLst>
              <a:ext uri="{FF2B5EF4-FFF2-40B4-BE49-F238E27FC236}">
                <a16:creationId xmlns:a16="http://schemas.microsoft.com/office/drawing/2014/main" id="{A1E364C0-3AEE-4384-8C55-32E73763E6B0}"/>
              </a:ext>
            </a:extLst>
          </p:cNvPr>
          <p:cNvSpPr>
            <a:spLocks noGrp="1"/>
          </p:cNvSpPr>
          <p:nvPr>
            <p:ph sz="quarter" idx="13"/>
          </p:nvPr>
        </p:nvSpPr>
        <p:spPr>
          <a:xfrm>
            <a:off x="1071043" y="2918058"/>
            <a:ext cx="7586092" cy="1649215"/>
          </a:xfrm>
        </p:spPr>
        <p:txBody>
          <a:bodyPr/>
          <a:lstStyle/>
          <a:p>
            <a:pPr marL="228600" indent="-228600">
              <a:spcAft>
                <a:spcPts val="1000"/>
              </a:spcAft>
            </a:pPr>
            <a:r>
              <a:rPr lang="en-US" altLang="en-US" sz="2400" b="1" dirty="0"/>
              <a:t>If one quantity </a:t>
            </a:r>
            <a:r>
              <a:rPr lang="en-US" altLang="en-US" sz="2400" b="1" dirty="0">
                <a:solidFill>
                  <a:srgbClr val="3366FF"/>
                </a:solidFill>
              </a:rPr>
              <a:t>increases</a:t>
            </a:r>
            <a:r>
              <a:rPr lang="en-US" altLang="en-US" sz="2400" b="1" dirty="0"/>
              <a:t>, the other </a:t>
            </a:r>
            <a:r>
              <a:rPr lang="en-US" altLang="en-US" sz="2400" b="1" dirty="0">
                <a:solidFill>
                  <a:srgbClr val="3366FF"/>
                </a:solidFill>
              </a:rPr>
              <a:t>increases</a:t>
            </a:r>
            <a:br>
              <a:rPr lang="en-US" altLang="en-US" sz="2400" b="1" dirty="0">
                <a:solidFill>
                  <a:srgbClr val="3366FF"/>
                </a:solidFill>
              </a:rPr>
            </a:br>
            <a:r>
              <a:rPr lang="en-US" altLang="en-US" sz="2400" b="1" dirty="0"/>
              <a:t>as well.</a:t>
            </a:r>
          </a:p>
          <a:p>
            <a:pPr marL="228600" indent="-228600"/>
            <a:r>
              <a:rPr lang="en-US" altLang="en-US" sz="2400" b="1" dirty="0"/>
              <a:t>Dividing volume by temperature is a </a:t>
            </a:r>
            <a:r>
              <a:rPr lang="en-US" altLang="en-US" sz="2400" b="1" dirty="0">
                <a:solidFill>
                  <a:srgbClr val="3366FF"/>
                </a:solidFill>
              </a:rPr>
              <a:t>constant</a:t>
            </a:r>
            <a:r>
              <a:rPr lang="en-US" altLang="en-US" sz="2400" b="1" dirty="0"/>
              <a:t>, </a:t>
            </a:r>
            <a:r>
              <a:rPr lang="en-US" altLang="en-US" sz="2400" b="1" i="1" dirty="0">
                <a:solidFill>
                  <a:srgbClr val="3366FF"/>
                </a:solidFill>
              </a:rPr>
              <a:t>k</a:t>
            </a:r>
            <a:r>
              <a:rPr lang="en-US" altLang="en-US" sz="2400" b="1" dirty="0"/>
              <a:t>.</a:t>
            </a:r>
          </a:p>
        </p:txBody>
      </p:sp>
      <p:graphicFrame>
        <p:nvGraphicFramePr>
          <p:cNvPr id="2" name="Object 1">
            <a:extLst>
              <a:ext uri="{FF2B5EF4-FFF2-40B4-BE49-F238E27FC236}">
                <a16:creationId xmlns:a16="http://schemas.microsoft.com/office/drawing/2014/main" id="{19190DBA-6099-4393-831F-4062E6B3ED07}"/>
              </a:ext>
            </a:extLst>
          </p:cNvPr>
          <p:cNvGraphicFramePr>
            <a:graphicFrameLocks noChangeAspect="1"/>
          </p:cNvGraphicFramePr>
          <p:nvPr>
            <p:extLst>
              <p:ext uri="{D42A27DB-BD31-4B8C-83A1-F6EECF244321}">
                <p14:modId xmlns:p14="http://schemas.microsoft.com/office/powerpoint/2010/main" val="908538632"/>
              </p:ext>
            </p:extLst>
          </p:nvPr>
        </p:nvGraphicFramePr>
        <p:xfrm>
          <a:off x="1628711" y="4817385"/>
          <a:ext cx="3225800" cy="787400"/>
        </p:xfrm>
        <a:graphic>
          <a:graphicData uri="http://schemas.openxmlformats.org/presentationml/2006/ole">
            <mc:AlternateContent xmlns:mc="http://schemas.openxmlformats.org/markup-compatibility/2006">
              <mc:Choice xmlns:v="urn:schemas-microsoft-com:vml" Requires="v">
                <p:oleObj spid="_x0000_s4677" name="Equation" r:id="rId4" imgW="3225600" imgH="787320" progId="Equation.DSMT4">
                  <p:embed/>
                </p:oleObj>
              </mc:Choice>
              <mc:Fallback>
                <p:oleObj name="Equation" r:id="rId4" imgW="3225600" imgH="787320" progId="Equation.DSMT4">
                  <p:embed/>
                  <p:pic>
                    <p:nvPicPr>
                      <p:cNvPr id="0" name=""/>
                      <p:cNvPicPr/>
                      <p:nvPr/>
                    </p:nvPicPr>
                    <p:blipFill>
                      <a:blip r:embed="rId5"/>
                      <a:stretch>
                        <a:fillRect/>
                      </a:stretch>
                    </p:blipFill>
                    <p:spPr>
                      <a:xfrm>
                        <a:off x="1628711" y="4817385"/>
                        <a:ext cx="3225800" cy="7874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ADF71A8-DA54-4D51-9EA2-DA220826F273}"/>
              </a:ext>
            </a:extLst>
          </p:cNvPr>
          <p:cNvGraphicFramePr>
            <a:graphicFrameLocks noChangeAspect="1"/>
          </p:cNvGraphicFramePr>
          <p:nvPr>
            <p:extLst>
              <p:ext uri="{D42A27DB-BD31-4B8C-83A1-F6EECF244321}">
                <p14:modId xmlns:p14="http://schemas.microsoft.com/office/powerpoint/2010/main" val="874830451"/>
              </p:ext>
            </p:extLst>
          </p:nvPr>
        </p:nvGraphicFramePr>
        <p:xfrm>
          <a:off x="6036168" y="4891866"/>
          <a:ext cx="800100" cy="723900"/>
        </p:xfrm>
        <a:graphic>
          <a:graphicData uri="http://schemas.openxmlformats.org/presentationml/2006/ole">
            <mc:AlternateContent xmlns:mc="http://schemas.openxmlformats.org/markup-compatibility/2006">
              <mc:Choice xmlns:v="urn:schemas-microsoft-com:vml" Requires="v">
                <p:oleObj spid="_x0000_s4678" name="Equation" r:id="rId6" imgW="799920" imgH="723600" progId="Equation.DSMT4">
                  <p:embed/>
                </p:oleObj>
              </mc:Choice>
              <mc:Fallback>
                <p:oleObj name="Equation" r:id="rId6" imgW="799920" imgH="723600" progId="Equation.DSMT4">
                  <p:embed/>
                  <p:pic>
                    <p:nvPicPr>
                      <p:cNvPr id="0" name=""/>
                      <p:cNvPicPr/>
                      <p:nvPr/>
                    </p:nvPicPr>
                    <p:blipFill>
                      <a:blip r:embed="rId7"/>
                      <a:stretch>
                        <a:fillRect/>
                      </a:stretch>
                    </p:blipFill>
                    <p:spPr>
                      <a:xfrm>
                        <a:off x="6036168" y="4891866"/>
                        <a:ext cx="800100" cy="723900"/>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F5DA26-3323-4473-BC83-81E41D5B23D7}"/>
              </a:ext>
            </a:extLst>
          </p:cNvPr>
          <p:cNvSpPr>
            <a:spLocks noGrp="1"/>
          </p:cNvSpPr>
          <p:nvPr>
            <p:ph type="title"/>
          </p:nvPr>
        </p:nvSpPr>
        <p:spPr>
          <a:xfrm>
            <a:off x="457200" y="354279"/>
            <a:ext cx="8229600" cy="434703"/>
          </a:xfrm>
        </p:spPr>
        <p:txBody>
          <a:bodyPr/>
          <a:lstStyle/>
          <a:p>
            <a:r>
              <a:rPr lang="en-US" altLang="en-US" sz="3200" b="1" dirty="0">
                <a:solidFill>
                  <a:srgbClr val="000000"/>
                </a:solidFill>
                <a:ea typeface="MS PGothic" charset="-128"/>
                <a:cs typeface="ＭＳ Ｐゴシック" charset="-128"/>
              </a:rPr>
              <a:t>7.3	Gas Laws (9)</a:t>
            </a:r>
            <a:endParaRPr lang="en-US" sz="3200" dirty="0"/>
          </a:p>
        </p:txBody>
      </p:sp>
      <p:sp>
        <p:nvSpPr>
          <p:cNvPr id="23" name="Content Placeholder 18">
            <a:extLst>
              <a:ext uri="{FF2B5EF4-FFF2-40B4-BE49-F238E27FC236}">
                <a16:creationId xmlns:a16="http://schemas.microsoft.com/office/drawing/2014/main" id="{B89968B4-0656-4A01-B9F9-E5567774CBFD}"/>
              </a:ext>
            </a:extLst>
          </p:cNvPr>
          <p:cNvSpPr>
            <a:spLocks noGrp="1"/>
          </p:cNvSpPr>
          <p:nvPr>
            <p:ph sz="quarter" idx="18"/>
          </p:nvPr>
        </p:nvSpPr>
        <p:spPr>
          <a:xfrm>
            <a:off x="3059832" y="790736"/>
            <a:ext cx="3168352" cy="503238"/>
          </a:xfrm>
        </p:spPr>
        <p:txBody>
          <a:bodyPr/>
          <a:lstStyle/>
          <a:p>
            <a:pPr marL="514350" lvl="0" indent="-514350">
              <a:buFont typeface="+mj-lt"/>
              <a:buAutoNum type="alphaUcPeriod" startAt="2"/>
            </a:pPr>
            <a:r>
              <a:rPr lang="en-US" altLang="en-US" sz="2800" b="1" dirty="0">
                <a:solidFill>
                  <a:srgbClr val="000000"/>
                </a:solidFill>
                <a:ea typeface="MS PGothic" charset="-128"/>
                <a:cs typeface="ＭＳ Ｐゴシック" charset="-128"/>
              </a:rPr>
              <a:t>Charles’</a:t>
            </a:r>
            <a:r>
              <a:rPr lang="en-US" altLang="ja-JP" sz="2800" b="1" dirty="0">
                <a:solidFill>
                  <a:srgbClr val="000000"/>
                </a:solidFill>
                <a:ea typeface="MS PGothic" charset="-128"/>
                <a:cs typeface="ＭＳ Ｐゴシック" charset="-128"/>
              </a:rPr>
              <a:t>s Law</a:t>
            </a:r>
            <a:endParaRPr lang="en-US" dirty="0"/>
          </a:p>
        </p:txBody>
      </p:sp>
      <p:sp>
        <p:nvSpPr>
          <p:cNvPr id="2" name="Content Placeholder 1">
            <a:extLst>
              <a:ext uri="{FF2B5EF4-FFF2-40B4-BE49-F238E27FC236}">
                <a16:creationId xmlns:a16="http://schemas.microsoft.com/office/drawing/2014/main" id="{4435683C-E082-4275-8F8A-7C24B2D4595C}"/>
              </a:ext>
            </a:extLst>
          </p:cNvPr>
          <p:cNvSpPr>
            <a:spLocks noGrp="1"/>
          </p:cNvSpPr>
          <p:nvPr>
            <p:ph idx="1"/>
          </p:nvPr>
        </p:nvSpPr>
        <p:spPr>
          <a:xfrm>
            <a:off x="1071404" y="1367735"/>
            <a:ext cx="7159150" cy="832997"/>
          </a:xfrm>
        </p:spPr>
        <p:txBody>
          <a:bodyPr/>
          <a:lstStyle/>
          <a:p>
            <a:pPr marL="0" indent="0">
              <a:buNone/>
            </a:pPr>
            <a:r>
              <a:rPr lang="en-US" altLang="en-US" sz="2400" b="1" dirty="0"/>
              <a:t>If the temperature of the cylinder is </a:t>
            </a:r>
            <a:r>
              <a:rPr lang="en-US" altLang="en-US" sz="2400" b="1" dirty="0">
                <a:solidFill>
                  <a:srgbClr val="3366FF"/>
                </a:solidFill>
              </a:rPr>
              <a:t>doubled</a:t>
            </a:r>
            <a:r>
              <a:rPr lang="en-US" altLang="en-US" sz="2400" b="1" dirty="0"/>
              <a:t>, the volume of the gas inside the cylinder </a:t>
            </a:r>
            <a:r>
              <a:rPr lang="en-US" altLang="en-US" sz="2400" b="1" dirty="0">
                <a:solidFill>
                  <a:srgbClr val="3366FF"/>
                </a:solidFill>
              </a:rPr>
              <a:t>doubles</a:t>
            </a:r>
            <a:r>
              <a:rPr lang="en-US" altLang="en-US" sz="2400" b="1" dirty="0"/>
              <a:t>.</a:t>
            </a:r>
          </a:p>
        </p:txBody>
      </p:sp>
      <p:pic>
        <p:nvPicPr>
          <p:cNvPr id="40966" name="Picture 20" descr="When the temperature of a gas sample in a cylinder increases from 200 Kelvin to 400 Kelvin, then the volume of the gas doub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205038"/>
            <a:ext cx="6624637"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27D33AA7-E788-40ED-903F-FA4C8B64993D}"/>
              </a:ext>
            </a:extLst>
          </p:cNvPr>
          <p:cNvSpPr>
            <a:spLocks noGrp="1"/>
          </p:cNvSpPr>
          <p:nvPr>
            <p:ph sz="quarter" idx="13"/>
          </p:nvPr>
        </p:nvSpPr>
        <p:spPr>
          <a:xfrm>
            <a:off x="1041184" y="4356720"/>
            <a:ext cx="7463546" cy="472503"/>
          </a:xfrm>
        </p:spPr>
        <p:txBody>
          <a:bodyPr/>
          <a:lstStyle/>
          <a:p>
            <a:pPr marL="0" indent="0">
              <a:buNone/>
            </a:pPr>
            <a:r>
              <a:rPr lang="en-US" altLang="en-US" sz="2400" b="1" dirty="0"/>
              <a:t>This behavior can be explained by the equation:</a:t>
            </a:r>
          </a:p>
        </p:txBody>
      </p:sp>
      <p:sp>
        <p:nvSpPr>
          <p:cNvPr id="6" name="Content Placeholder 5">
            <a:extLst>
              <a:ext uri="{FF2B5EF4-FFF2-40B4-BE49-F238E27FC236}">
                <a16:creationId xmlns:a16="http://schemas.microsoft.com/office/drawing/2014/main" id="{DCC1E565-A6B5-4988-9E04-B5AEBF12DAF8}"/>
              </a:ext>
            </a:extLst>
          </p:cNvPr>
          <p:cNvSpPr>
            <a:spLocks noGrp="1"/>
          </p:cNvSpPr>
          <p:nvPr>
            <p:ph sz="quarter" idx="15"/>
          </p:nvPr>
        </p:nvSpPr>
        <p:spPr>
          <a:xfrm>
            <a:off x="1670348" y="5983188"/>
            <a:ext cx="2791544" cy="442387"/>
          </a:xfrm>
        </p:spPr>
        <p:txBody>
          <a:bodyPr/>
          <a:lstStyle/>
          <a:p>
            <a:pPr marL="0" indent="0">
              <a:buNone/>
            </a:pPr>
            <a:r>
              <a:rPr lang="en-US" altLang="en-US" sz="2400" b="1" dirty="0">
                <a:solidFill>
                  <a:srgbClr val="3366FF"/>
                </a:solidFill>
              </a:rPr>
              <a:t>initial conditions</a:t>
            </a:r>
            <a:endParaRPr lang="en-US" sz="2400" b="1" dirty="0"/>
          </a:p>
        </p:txBody>
      </p:sp>
      <p:graphicFrame>
        <p:nvGraphicFramePr>
          <p:cNvPr id="3" name="Object 2">
            <a:extLst>
              <a:ext uri="{FF2B5EF4-FFF2-40B4-BE49-F238E27FC236}">
                <a16:creationId xmlns:a16="http://schemas.microsoft.com/office/drawing/2014/main" id="{390BD0FD-FBBB-4BB9-AFDE-4244ED750E74}"/>
              </a:ext>
            </a:extLst>
          </p:cNvPr>
          <p:cNvGraphicFramePr>
            <a:graphicFrameLocks noChangeAspect="1"/>
          </p:cNvGraphicFramePr>
          <p:nvPr>
            <p:extLst>
              <p:ext uri="{D42A27DB-BD31-4B8C-83A1-F6EECF244321}">
                <p14:modId xmlns:p14="http://schemas.microsoft.com/office/powerpoint/2010/main" val="2587596448"/>
              </p:ext>
            </p:extLst>
          </p:nvPr>
        </p:nvGraphicFramePr>
        <p:xfrm>
          <a:off x="3585452" y="5147761"/>
          <a:ext cx="393700" cy="800100"/>
        </p:xfrm>
        <a:graphic>
          <a:graphicData uri="http://schemas.openxmlformats.org/presentationml/2006/ole">
            <mc:AlternateContent xmlns:mc="http://schemas.openxmlformats.org/markup-compatibility/2006">
              <mc:Choice xmlns:v="urn:schemas-microsoft-com:vml" Requires="v">
                <p:oleObj spid="_x0000_s5694" name="Equation" r:id="rId5" imgW="393480" imgH="799920" progId="Equation.DSMT4">
                  <p:embed/>
                </p:oleObj>
              </mc:Choice>
              <mc:Fallback>
                <p:oleObj name="Equation" r:id="rId5" imgW="393480" imgH="799920" progId="Equation.DSMT4">
                  <p:embed/>
                  <p:pic>
                    <p:nvPicPr>
                      <p:cNvPr id="0" name=""/>
                      <p:cNvPicPr/>
                      <p:nvPr/>
                    </p:nvPicPr>
                    <p:blipFill>
                      <a:blip r:embed="rId6"/>
                      <a:stretch>
                        <a:fillRect/>
                      </a:stretch>
                    </p:blipFill>
                    <p:spPr>
                      <a:xfrm>
                        <a:off x="3585452" y="5147761"/>
                        <a:ext cx="393700" cy="800100"/>
                      </a:xfrm>
                      <a:prstGeom prst="rect">
                        <a:avLst/>
                      </a:prstGeom>
                    </p:spPr>
                  </p:pic>
                </p:oleObj>
              </mc:Fallback>
            </mc:AlternateContent>
          </a:graphicData>
        </a:graphic>
      </p:graphicFrame>
      <p:sp>
        <p:nvSpPr>
          <p:cNvPr id="15" name="Text Placeholder 9">
            <a:extLst>
              <a:ext uri="{FF2B5EF4-FFF2-40B4-BE49-F238E27FC236}">
                <a16:creationId xmlns:a16="http://schemas.microsoft.com/office/drawing/2014/main" id="{5BF2259B-A6DF-4C50-93CD-7C1457202288}"/>
              </a:ext>
            </a:extLst>
          </p:cNvPr>
          <p:cNvSpPr>
            <a:spLocks noGrp="1"/>
          </p:cNvSpPr>
          <p:nvPr>
            <p:ph type="body" sz="quarter" idx="21"/>
          </p:nvPr>
        </p:nvSpPr>
        <p:spPr>
          <a:xfrm>
            <a:off x="4455007" y="5308686"/>
            <a:ext cx="436023" cy="474938"/>
          </a:xfrm>
        </p:spPr>
        <p:txBody>
          <a:bodyPr/>
          <a:lstStyle/>
          <a:p>
            <a:pPr marL="0" lvl="0" indent="0">
              <a:buNone/>
            </a:pPr>
            <a:r>
              <a:rPr lang="en-US" sz="2400" b="1" dirty="0"/>
              <a:t>= </a:t>
            </a:r>
          </a:p>
        </p:txBody>
      </p:sp>
      <p:sp>
        <p:nvSpPr>
          <p:cNvPr id="14" name="Content Placeholder 14">
            <a:extLst>
              <a:ext uri="{FF2B5EF4-FFF2-40B4-BE49-F238E27FC236}">
                <a16:creationId xmlns:a16="http://schemas.microsoft.com/office/drawing/2014/main" id="{BC0DF0A3-F632-42DF-8B78-97C1B3E869A0}"/>
              </a:ext>
            </a:extLst>
          </p:cNvPr>
          <p:cNvSpPr>
            <a:spLocks noGrp="1"/>
          </p:cNvSpPr>
          <p:nvPr>
            <p:ph sz="quarter" idx="16"/>
          </p:nvPr>
        </p:nvSpPr>
        <p:spPr>
          <a:xfrm>
            <a:off x="4855840" y="5983188"/>
            <a:ext cx="2409375" cy="487479"/>
          </a:xfrm>
        </p:spPr>
        <p:txBody>
          <a:bodyPr/>
          <a:lstStyle/>
          <a:p>
            <a:pPr marL="0" lvl="0" indent="0">
              <a:buNone/>
            </a:pPr>
            <a:r>
              <a:rPr lang="en-US" altLang="en-US" sz="2400" b="1" dirty="0">
                <a:solidFill>
                  <a:srgbClr val="D90000"/>
                </a:solidFill>
              </a:rPr>
              <a:t>new conditions</a:t>
            </a:r>
            <a:endParaRPr lang="en-US" sz="2400" b="1" dirty="0">
              <a:solidFill>
                <a:srgbClr val="D90000"/>
              </a:solidFill>
            </a:endParaRPr>
          </a:p>
        </p:txBody>
      </p:sp>
      <p:graphicFrame>
        <p:nvGraphicFramePr>
          <p:cNvPr id="8" name="Object 7">
            <a:extLst>
              <a:ext uri="{FF2B5EF4-FFF2-40B4-BE49-F238E27FC236}">
                <a16:creationId xmlns:a16="http://schemas.microsoft.com/office/drawing/2014/main" id="{D8F42757-B69D-485C-9471-DB3F67539CF1}"/>
              </a:ext>
            </a:extLst>
          </p:cNvPr>
          <p:cNvGraphicFramePr>
            <a:graphicFrameLocks noChangeAspect="1"/>
          </p:cNvGraphicFramePr>
          <p:nvPr>
            <p:extLst>
              <p:ext uri="{D42A27DB-BD31-4B8C-83A1-F6EECF244321}">
                <p14:modId xmlns:p14="http://schemas.microsoft.com/office/powerpoint/2010/main" val="2592402640"/>
              </p:ext>
            </p:extLst>
          </p:nvPr>
        </p:nvGraphicFramePr>
        <p:xfrm>
          <a:off x="5264019" y="5154346"/>
          <a:ext cx="406400" cy="800100"/>
        </p:xfrm>
        <a:graphic>
          <a:graphicData uri="http://schemas.openxmlformats.org/presentationml/2006/ole">
            <mc:AlternateContent xmlns:mc="http://schemas.openxmlformats.org/markup-compatibility/2006">
              <mc:Choice xmlns:v="urn:schemas-microsoft-com:vml" Requires="v">
                <p:oleObj spid="_x0000_s5695" name="Equation" r:id="rId7" imgW="406080" imgH="799920" progId="Equation.DSMT4">
                  <p:embed/>
                </p:oleObj>
              </mc:Choice>
              <mc:Fallback>
                <p:oleObj name="Equation" r:id="rId7" imgW="406080" imgH="799920" progId="Equation.DSMT4">
                  <p:embed/>
                  <p:pic>
                    <p:nvPicPr>
                      <p:cNvPr id="0" name=""/>
                      <p:cNvPicPr/>
                      <p:nvPr/>
                    </p:nvPicPr>
                    <p:blipFill>
                      <a:blip r:embed="rId8"/>
                      <a:stretch>
                        <a:fillRect/>
                      </a:stretch>
                    </p:blipFill>
                    <p:spPr>
                      <a:xfrm>
                        <a:off x="5264019" y="5154346"/>
                        <a:ext cx="406400" cy="800100"/>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CFEA88-19A1-4262-9515-D5B2D40DAFBF}"/>
              </a:ext>
            </a:extLst>
          </p:cNvPr>
          <p:cNvSpPr>
            <a:spLocks noGrp="1"/>
          </p:cNvSpPr>
          <p:nvPr>
            <p:ph type="title"/>
          </p:nvPr>
        </p:nvSpPr>
        <p:spPr>
          <a:xfrm>
            <a:off x="1916122" y="331626"/>
            <a:ext cx="5311757" cy="454964"/>
          </a:xfrm>
        </p:spPr>
        <p:txBody>
          <a:bodyPr/>
          <a:lstStyle/>
          <a:p>
            <a:r>
              <a:rPr lang="en-US" altLang="en-US" sz="3200" b="1" dirty="0">
                <a:solidFill>
                  <a:srgbClr val="000000"/>
                </a:solidFill>
                <a:ea typeface="MS PGothic" charset="-128"/>
                <a:cs typeface="ＭＳ Ｐゴシック" charset="-128"/>
              </a:rPr>
              <a:t>7.3	Gas Laws (10)</a:t>
            </a:r>
            <a:endParaRPr lang="en-US" sz="3200" dirty="0"/>
          </a:p>
        </p:txBody>
      </p:sp>
      <p:sp>
        <p:nvSpPr>
          <p:cNvPr id="4" name="Content Placeholder 2">
            <a:extLst>
              <a:ext uri="{FF2B5EF4-FFF2-40B4-BE49-F238E27FC236}">
                <a16:creationId xmlns:a16="http://schemas.microsoft.com/office/drawing/2014/main" id="{0552FDC1-C706-414A-BF00-C5B781AA84FE}"/>
              </a:ext>
            </a:extLst>
          </p:cNvPr>
          <p:cNvSpPr>
            <a:spLocks noGrp="1"/>
          </p:cNvSpPr>
          <p:nvPr>
            <p:ph idx="1"/>
          </p:nvPr>
        </p:nvSpPr>
        <p:spPr>
          <a:xfrm>
            <a:off x="2874748" y="807216"/>
            <a:ext cx="3394505" cy="460647"/>
          </a:xfrm>
        </p:spPr>
        <p:txBody>
          <a:bodyPr anchor="ctr"/>
          <a:lstStyle/>
          <a:p>
            <a:pPr marL="514350" lvl="0" indent="-514350" algn="ctr">
              <a:buFont typeface="+mj-lt"/>
              <a:buAutoNum type="alphaUcPeriod" startAt="2"/>
            </a:pPr>
            <a:r>
              <a:rPr lang="en-US" altLang="en-US" sz="2800" b="1" dirty="0">
                <a:solidFill>
                  <a:srgbClr val="000000"/>
                </a:solidFill>
                <a:ea typeface="MS PGothic" charset="-128"/>
                <a:cs typeface="ＭＳ Ｐゴシック" charset="-128"/>
              </a:rPr>
              <a:t>Charles’</a:t>
            </a:r>
            <a:r>
              <a:rPr lang="en-US" altLang="ja-JP" sz="2800" b="1" dirty="0">
                <a:solidFill>
                  <a:srgbClr val="000000"/>
                </a:solidFill>
                <a:ea typeface="MS PGothic" charset="-128"/>
                <a:cs typeface="ＭＳ Ｐゴシック" charset="-128"/>
              </a:rPr>
              <a:t>s Law</a:t>
            </a:r>
            <a:endParaRPr lang="en-US" dirty="0"/>
          </a:p>
        </p:txBody>
      </p:sp>
      <p:pic>
        <p:nvPicPr>
          <p:cNvPr id="43010" name="Picture 6" descr="In this figure, Charles’s law is used to explain how wind currents form at the beach. The air above land heats up faster than the air above water. As the temperature of the air above the land increases, the volume that it occupies increases and its den­sity decreases. This warmer, less dense air then rises, and the cooler denser air above the water moves toward the land as wind, filling the space left vacant by the warm, rising 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268413"/>
            <a:ext cx="7561262"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E5B0E51-EE35-48B9-8E3D-73772BD885A0}"/>
              </a:ext>
            </a:extLst>
          </p:cNvPr>
          <p:cNvSpPr>
            <a:spLocks noGrp="1"/>
          </p:cNvSpPr>
          <p:nvPr>
            <p:ph type="title"/>
          </p:nvPr>
        </p:nvSpPr>
        <p:spPr>
          <a:xfrm>
            <a:off x="457200" y="319721"/>
            <a:ext cx="8229600" cy="444134"/>
          </a:xfrm>
        </p:spPr>
        <p:txBody>
          <a:bodyPr/>
          <a:lstStyle/>
          <a:p>
            <a:r>
              <a:rPr lang="en-US" altLang="en-US" sz="3200" b="1" dirty="0">
                <a:solidFill>
                  <a:srgbClr val="000000"/>
                </a:solidFill>
                <a:ea typeface="MS PGothic" charset="-128"/>
                <a:cs typeface="ＭＳ Ｐゴシック" charset="-128"/>
              </a:rPr>
              <a:t>7.3	Gas Laws (11)</a:t>
            </a:r>
            <a:endParaRPr lang="en-US" sz="3200" dirty="0"/>
          </a:p>
        </p:txBody>
      </p:sp>
      <p:sp>
        <p:nvSpPr>
          <p:cNvPr id="18" name="Content Placeholder 18">
            <a:extLst>
              <a:ext uri="{FF2B5EF4-FFF2-40B4-BE49-F238E27FC236}">
                <a16:creationId xmlns:a16="http://schemas.microsoft.com/office/drawing/2014/main" id="{A07876F6-40D0-4CF1-B141-94E5AE3BC40A}"/>
              </a:ext>
            </a:extLst>
          </p:cNvPr>
          <p:cNvSpPr>
            <a:spLocks noGrp="1"/>
          </p:cNvSpPr>
          <p:nvPr>
            <p:ph sz="quarter" idx="18"/>
          </p:nvPr>
        </p:nvSpPr>
        <p:spPr>
          <a:xfrm>
            <a:off x="2598342" y="788871"/>
            <a:ext cx="3935437" cy="460131"/>
          </a:xfrm>
        </p:spPr>
        <p:txBody>
          <a:bodyPr anchor="ctr"/>
          <a:lstStyle/>
          <a:p>
            <a:pPr marL="514350" lvl="0" indent="-514350" algn="ctr">
              <a:buFont typeface="+mj-lt"/>
              <a:buAutoNum type="alphaUcPeriod" startAt="3"/>
            </a:pPr>
            <a:r>
              <a:rPr lang="en-US" altLang="en-US" sz="2800" b="1" dirty="0">
                <a:solidFill>
                  <a:srgbClr val="000000"/>
                </a:solidFill>
                <a:ea typeface="MS PGothic" charset="-128"/>
                <a:cs typeface="ＭＳ Ｐゴシック" charset="-128"/>
              </a:rPr>
              <a:t>Gay–</a:t>
            </a:r>
            <a:r>
              <a:rPr lang="en-US" altLang="en-US" sz="2800" b="1" dirty="0" err="1">
                <a:solidFill>
                  <a:srgbClr val="000000"/>
                </a:solidFill>
                <a:ea typeface="MS PGothic" charset="-128"/>
                <a:cs typeface="ＭＳ Ｐゴシック" charset="-128"/>
              </a:rPr>
              <a:t>Lussac’</a:t>
            </a:r>
            <a:r>
              <a:rPr lang="en-US" altLang="ja-JP" sz="2800" b="1" dirty="0" err="1">
                <a:solidFill>
                  <a:srgbClr val="000000"/>
                </a:solidFill>
                <a:ea typeface="MS PGothic" charset="-128"/>
                <a:cs typeface="ＭＳ Ｐゴシック" charset="-128"/>
              </a:rPr>
              <a:t>s</a:t>
            </a:r>
            <a:r>
              <a:rPr lang="en-US" altLang="ja-JP" sz="2800" b="1" dirty="0">
                <a:solidFill>
                  <a:srgbClr val="000000"/>
                </a:solidFill>
                <a:ea typeface="MS PGothic" charset="-128"/>
                <a:cs typeface="ＭＳ Ｐゴシック" charset="-128"/>
              </a:rPr>
              <a:t> Law</a:t>
            </a:r>
            <a:endParaRPr lang="en-US" dirty="0"/>
          </a:p>
        </p:txBody>
      </p:sp>
      <p:sp>
        <p:nvSpPr>
          <p:cNvPr id="2" name="Content Placeholder 1">
            <a:extLst>
              <a:ext uri="{FF2B5EF4-FFF2-40B4-BE49-F238E27FC236}">
                <a16:creationId xmlns:a16="http://schemas.microsoft.com/office/drawing/2014/main" id="{42567DD4-3064-4818-B5E0-79E4EB9C538B}"/>
              </a:ext>
            </a:extLst>
          </p:cNvPr>
          <p:cNvSpPr>
            <a:spLocks noGrp="1"/>
          </p:cNvSpPr>
          <p:nvPr>
            <p:ph idx="1"/>
          </p:nvPr>
        </p:nvSpPr>
        <p:spPr>
          <a:xfrm>
            <a:off x="767145" y="1404229"/>
            <a:ext cx="7481455" cy="1108720"/>
          </a:xfrm>
        </p:spPr>
        <p:txBody>
          <a:bodyPr/>
          <a:lstStyle/>
          <a:p>
            <a:pPr eaLnBrk="1" hangingPunct="1">
              <a:spcBef>
                <a:spcPct val="0"/>
              </a:spcBef>
              <a:buFontTx/>
              <a:buNone/>
            </a:pPr>
            <a:r>
              <a:rPr lang="en-US" altLang="en-US" sz="2400" b="1" dirty="0"/>
              <a:t>Gay–</a:t>
            </a:r>
            <a:r>
              <a:rPr lang="en-US" altLang="en-US" sz="2400" b="1" dirty="0" err="1"/>
              <a:t>Lussac’</a:t>
            </a:r>
            <a:r>
              <a:rPr lang="en-US" altLang="ja-JP" sz="2400" b="1" dirty="0" err="1"/>
              <a:t>s</a:t>
            </a:r>
            <a:r>
              <a:rPr lang="en-US" altLang="ja-JP" sz="2400" b="1" dirty="0"/>
              <a:t> law: For a fixed amount of gas at </a:t>
            </a:r>
          </a:p>
          <a:p>
            <a:pPr eaLnBrk="1" hangingPunct="1">
              <a:spcBef>
                <a:spcPct val="0"/>
              </a:spcBef>
              <a:buFontTx/>
              <a:buNone/>
            </a:pPr>
            <a:r>
              <a:rPr lang="en-US" altLang="en-US" sz="2400" b="1" dirty="0"/>
              <a:t>constant volume, the </a:t>
            </a:r>
            <a:r>
              <a:rPr lang="en-US" altLang="en-US" sz="2400" b="1" dirty="0">
                <a:solidFill>
                  <a:srgbClr val="3366FF"/>
                </a:solidFill>
              </a:rPr>
              <a:t>pressure </a:t>
            </a:r>
            <a:r>
              <a:rPr lang="en-US" altLang="en-US" sz="2400" b="1" dirty="0"/>
              <a:t>of a gas is</a:t>
            </a:r>
            <a:endParaRPr lang="en-US" altLang="en-US" sz="2400" b="1" dirty="0">
              <a:solidFill>
                <a:srgbClr val="3333FF"/>
              </a:solidFill>
            </a:endParaRPr>
          </a:p>
          <a:p>
            <a:pPr eaLnBrk="1" hangingPunct="1">
              <a:spcBef>
                <a:spcPct val="0"/>
              </a:spcBef>
              <a:buFontTx/>
              <a:buNone/>
            </a:pPr>
            <a:r>
              <a:rPr lang="en-US" altLang="en-US" sz="2400" b="1" dirty="0">
                <a:solidFill>
                  <a:srgbClr val="3366FF"/>
                </a:solidFill>
              </a:rPr>
              <a:t>proportional </a:t>
            </a:r>
            <a:r>
              <a:rPr lang="en-US" altLang="en-US" sz="2400" b="1" dirty="0"/>
              <a:t>to its </a:t>
            </a:r>
            <a:r>
              <a:rPr lang="en-US" altLang="en-US" sz="2400" b="1" dirty="0">
                <a:solidFill>
                  <a:srgbClr val="3366FF"/>
                </a:solidFill>
              </a:rPr>
              <a:t>Kelvin temperature</a:t>
            </a:r>
            <a:r>
              <a:rPr lang="en-US" altLang="en-US" sz="2400" b="1" dirty="0"/>
              <a:t>.</a:t>
            </a:r>
          </a:p>
        </p:txBody>
      </p:sp>
      <p:sp>
        <p:nvSpPr>
          <p:cNvPr id="3" name="Content Placeholder 2">
            <a:extLst>
              <a:ext uri="{FF2B5EF4-FFF2-40B4-BE49-F238E27FC236}">
                <a16:creationId xmlns:a16="http://schemas.microsoft.com/office/drawing/2014/main" id="{C0BAA77B-E08B-4FCD-A1EC-8747597315B8}"/>
              </a:ext>
            </a:extLst>
          </p:cNvPr>
          <p:cNvSpPr>
            <a:spLocks noGrp="1"/>
          </p:cNvSpPr>
          <p:nvPr>
            <p:ph sz="quarter" idx="13"/>
          </p:nvPr>
        </p:nvSpPr>
        <p:spPr>
          <a:xfrm>
            <a:off x="1066578" y="2851522"/>
            <a:ext cx="7856345" cy="1585590"/>
          </a:xfrm>
        </p:spPr>
        <p:txBody>
          <a:bodyPr/>
          <a:lstStyle/>
          <a:p>
            <a:pPr marL="228600" indent="-228600">
              <a:spcAft>
                <a:spcPts val="1500"/>
              </a:spcAft>
            </a:pPr>
            <a:r>
              <a:rPr lang="en-US" altLang="en-US" sz="2400" b="1" dirty="0"/>
              <a:t>If one quantity </a:t>
            </a:r>
            <a:r>
              <a:rPr lang="en-US" altLang="en-US" sz="2400" b="1" dirty="0">
                <a:solidFill>
                  <a:srgbClr val="3366FF"/>
                </a:solidFill>
              </a:rPr>
              <a:t>increases</a:t>
            </a:r>
            <a:r>
              <a:rPr lang="en-US" altLang="en-US" sz="2400" b="1" dirty="0"/>
              <a:t>, the other </a:t>
            </a:r>
            <a:r>
              <a:rPr lang="en-US" altLang="en-US" sz="2400" b="1" dirty="0">
                <a:solidFill>
                  <a:srgbClr val="3366FF"/>
                </a:solidFill>
              </a:rPr>
              <a:t>increases</a:t>
            </a:r>
            <a:br>
              <a:rPr lang="en-US" altLang="en-US" sz="2400" b="1" dirty="0">
                <a:solidFill>
                  <a:srgbClr val="3366FF"/>
                </a:solidFill>
              </a:rPr>
            </a:br>
            <a:r>
              <a:rPr lang="en-US" altLang="en-US" sz="2400" b="1" dirty="0"/>
              <a:t>as well.</a:t>
            </a:r>
          </a:p>
          <a:p>
            <a:pPr marL="249238" indent="-228600"/>
            <a:r>
              <a:rPr lang="en-US" altLang="en-US" sz="2400" b="1" dirty="0"/>
              <a:t>Dividing pressure by temperature is a </a:t>
            </a:r>
            <a:r>
              <a:rPr lang="en-US" altLang="en-US" sz="2400" b="1" dirty="0">
                <a:solidFill>
                  <a:srgbClr val="3366FF"/>
                </a:solidFill>
              </a:rPr>
              <a:t>constant</a:t>
            </a:r>
            <a:r>
              <a:rPr lang="en-US" altLang="en-US" sz="2400" b="1" dirty="0"/>
              <a:t>, </a:t>
            </a:r>
            <a:r>
              <a:rPr lang="en-US" altLang="en-US" sz="2400" b="1" i="1" dirty="0">
                <a:solidFill>
                  <a:srgbClr val="3366FF"/>
                </a:solidFill>
              </a:rPr>
              <a:t>k</a:t>
            </a:r>
            <a:r>
              <a:rPr lang="en-US" altLang="en-US" sz="2400" b="1" dirty="0"/>
              <a:t>.</a:t>
            </a:r>
          </a:p>
        </p:txBody>
      </p:sp>
      <p:graphicFrame>
        <p:nvGraphicFramePr>
          <p:cNvPr id="4" name="Object 3">
            <a:extLst>
              <a:ext uri="{FF2B5EF4-FFF2-40B4-BE49-F238E27FC236}">
                <a16:creationId xmlns:a16="http://schemas.microsoft.com/office/drawing/2014/main" id="{B2EE6FA0-75D7-4B8F-BE89-64AFADCD3F10}"/>
              </a:ext>
            </a:extLst>
          </p:cNvPr>
          <p:cNvGraphicFramePr>
            <a:graphicFrameLocks noChangeAspect="1"/>
          </p:cNvGraphicFramePr>
          <p:nvPr>
            <p:extLst>
              <p:ext uri="{D42A27DB-BD31-4B8C-83A1-F6EECF244321}">
                <p14:modId xmlns:p14="http://schemas.microsoft.com/office/powerpoint/2010/main" val="3783078093"/>
              </p:ext>
            </p:extLst>
          </p:nvPr>
        </p:nvGraphicFramePr>
        <p:xfrm>
          <a:off x="1812492" y="4738285"/>
          <a:ext cx="3225800" cy="787400"/>
        </p:xfrm>
        <a:graphic>
          <a:graphicData uri="http://schemas.openxmlformats.org/presentationml/2006/ole">
            <mc:AlternateContent xmlns:mc="http://schemas.openxmlformats.org/markup-compatibility/2006">
              <mc:Choice xmlns:v="urn:schemas-microsoft-com:vml" Requires="v">
                <p:oleObj spid="_x0000_s6717" name="Equation" r:id="rId4" imgW="3225600" imgH="787320" progId="Equation.DSMT4">
                  <p:embed/>
                </p:oleObj>
              </mc:Choice>
              <mc:Fallback>
                <p:oleObj name="Equation" r:id="rId4" imgW="3225600" imgH="787320" progId="Equation.DSMT4">
                  <p:embed/>
                  <p:pic>
                    <p:nvPicPr>
                      <p:cNvPr id="0" name=""/>
                      <p:cNvPicPr/>
                      <p:nvPr/>
                    </p:nvPicPr>
                    <p:blipFill>
                      <a:blip r:embed="rId5"/>
                      <a:stretch>
                        <a:fillRect/>
                      </a:stretch>
                    </p:blipFill>
                    <p:spPr>
                      <a:xfrm>
                        <a:off x="1812492" y="4738285"/>
                        <a:ext cx="3225800" cy="787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49DB70F-525C-407A-AA03-E192295E698A}"/>
              </a:ext>
            </a:extLst>
          </p:cNvPr>
          <p:cNvGraphicFramePr>
            <a:graphicFrameLocks noChangeAspect="1"/>
          </p:cNvGraphicFramePr>
          <p:nvPr>
            <p:extLst>
              <p:ext uri="{D42A27DB-BD31-4B8C-83A1-F6EECF244321}">
                <p14:modId xmlns:p14="http://schemas.microsoft.com/office/powerpoint/2010/main" val="744757845"/>
              </p:ext>
            </p:extLst>
          </p:nvPr>
        </p:nvGraphicFramePr>
        <p:xfrm>
          <a:off x="6395901" y="4726945"/>
          <a:ext cx="774700" cy="723900"/>
        </p:xfrm>
        <a:graphic>
          <a:graphicData uri="http://schemas.openxmlformats.org/presentationml/2006/ole">
            <mc:AlternateContent xmlns:mc="http://schemas.openxmlformats.org/markup-compatibility/2006">
              <mc:Choice xmlns:v="urn:schemas-microsoft-com:vml" Requires="v">
                <p:oleObj spid="_x0000_s6718" name="Equation" r:id="rId6" imgW="774360" imgH="723600" progId="Equation.DSMT4">
                  <p:embed/>
                </p:oleObj>
              </mc:Choice>
              <mc:Fallback>
                <p:oleObj name="Equation" r:id="rId6" imgW="774360" imgH="723600" progId="Equation.DSMT4">
                  <p:embed/>
                  <p:pic>
                    <p:nvPicPr>
                      <p:cNvPr id="0" name=""/>
                      <p:cNvPicPr/>
                      <p:nvPr/>
                    </p:nvPicPr>
                    <p:blipFill>
                      <a:blip r:embed="rId7"/>
                      <a:stretch>
                        <a:fillRect/>
                      </a:stretch>
                    </p:blipFill>
                    <p:spPr>
                      <a:xfrm>
                        <a:off x="6395901" y="4726945"/>
                        <a:ext cx="774700" cy="723900"/>
                      </a:xfrm>
                      <a:prstGeom prst="rect">
                        <a:avLst/>
                      </a:prstGeom>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F54E4A-9D4E-48B6-B9BF-F8D86121C5BF}"/>
              </a:ext>
            </a:extLst>
          </p:cNvPr>
          <p:cNvSpPr>
            <a:spLocks noGrp="1"/>
          </p:cNvSpPr>
          <p:nvPr>
            <p:ph type="title"/>
          </p:nvPr>
        </p:nvSpPr>
        <p:spPr>
          <a:xfrm>
            <a:off x="2640369" y="316765"/>
            <a:ext cx="3863263" cy="505467"/>
          </a:xfrm>
        </p:spPr>
        <p:txBody>
          <a:bodyPr/>
          <a:lstStyle/>
          <a:p>
            <a:r>
              <a:rPr lang="en-US" altLang="en-US" sz="3200" b="1" dirty="0">
                <a:solidFill>
                  <a:srgbClr val="000000"/>
                </a:solidFill>
                <a:ea typeface="MS PGothic" charset="-128"/>
                <a:cs typeface="ＭＳ Ｐゴシック" charset="-128"/>
              </a:rPr>
              <a:t>7.3	Gas Laws (12)</a:t>
            </a:r>
            <a:endParaRPr lang="en-US" sz="3200" dirty="0"/>
          </a:p>
        </p:txBody>
      </p:sp>
      <p:sp>
        <p:nvSpPr>
          <p:cNvPr id="22" name="Content Placeholder 18">
            <a:extLst>
              <a:ext uri="{FF2B5EF4-FFF2-40B4-BE49-F238E27FC236}">
                <a16:creationId xmlns:a16="http://schemas.microsoft.com/office/drawing/2014/main" id="{C29662F9-CCE5-4F6E-A77D-C93E5CF441AE}"/>
              </a:ext>
            </a:extLst>
          </p:cNvPr>
          <p:cNvSpPr>
            <a:spLocks noGrp="1"/>
          </p:cNvSpPr>
          <p:nvPr>
            <p:ph sz="quarter" idx="18"/>
          </p:nvPr>
        </p:nvSpPr>
        <p:spPr>
          <a:xfrm>
            <a:off x="2570524" y="807216"/>
            <a:ext cx="4003642" cy="503238"/>
          </a:xfrm>
        </p:spPr>
        <p:txBody>
          <a:bodyPr anchor="ctr"/>
          <a:lstStyle/>
          <a:p>
            <a:pPr marL="514350" lvl="0" indent="-514350" algn="ctr">
              <a:buFont typeface="+mj-lt"/>
              <a:buAutoNum type="alphaUcPeriod" startAt="3"/>
            </a:pPr>
            <a:r>
              <a:rPr lang="en-US" altLang="en-US" sz="2800" b="1" dirty="0">
                <a:solidFill>
                  <a:srgbClr val="000000"/>
                </a:solidFill>
                <a:ea typeface="MS PGothic" charset="-128"/>
                <a:cs typeface="ＭＳ Ｐゴシック" charset="-128"/>
              </a:rPr>
              <a:t>Gay–</a:t>
            </a:r>
            <a:r>
              <a:rPr lang="en-US" altLang="en-US" sz="2800" b="1" dirty="0" err="1">
                <a:solidFill>
                  <a:srgbClr val="000000"/>
                </a:solidFill>
                <a:ea typeface="MS PGothic" charset="-128"/>
                <a:cs typeface="ＭＳ Ｐゴシック" charset="-128"/>
              </a:rPr>
              <a:t>Lussac’</a:t>
            </a:r>
            <a:r>
              <a:rPr lang="en-US" altLang="ja-JP" sz="2800" b="1" dirty="0" err="1">
                <a:solidFill>
                  <a:srgbClr val="000000"/>
                </a:solidFill>
                <a:ea typeface="MS PGothic" charset="-128"/>
                <a:cs typeface="ＭＳ Ｐゴシック" charset="-128"/>
              </a:rPr>
              <a:t>s</a:t>
            </a:r>
            <a:r>
              <a:rPr lang="en-US" altLang="ja-JP" sz="2800" b="1" dirty="0">
                <a:solidFill>
                  <a:srgbClr val="000000"/>
                </a:solidFill>
                <a:ea typeface="MS PGothic" charset="-128"/>
                <a:cs typeface="ＭＳ Ｐゴシック" charset="-128"/>
              </a:rPr>
              <a:t> Law</a:t>
            </a:r>
            <a:endParaRPr lang="en-US" dirty="0"/>
          </a:p>
        </p:txBody>
      </p:sp>
      <p:sp>
        <p:nvSpPr>
          <p:cNvPr id="2" name="Content Placeholder 1">
            <a:extLst>
              <a:ext uri="{FF2B5EF4-FFF2-40B4-BE49-F238E27FC236}">
                <a16:creationId xmlns:a16="http://schemas.microsoft.com/office/drawing/2014/main" id="{B7F532E1-62BD-4171-95C4-4124911BDF3A}"/>
              </a:ext>
            </a:extLst>
          </p:cNvPr>
          <p:cNvSpPr>
            <a:spLocks noGrp="1"/>
          </p:cNvSpPr>
          <p:nvPr>
            <p:ph idx="1"/>
          </p:nvPr>
        </p:nvSpPr>
        <p:spPr>
          <a:xfrm>
            <a:off x="1074051" y="1668016"/>
            <a:ext cx="7330107" cy="1108720"/>
          </a:xfrm>
        </p:spPr>
        <p:txBody>
          <a:bodyPr/>
          <a:lstStyle/>
          <a:p>
            <a:pPr marL="0" indent="0">
              <a:buNone/>
            </a:pPr>
            <a:r>
              <a:rPr lang="en-US" altLang="en-US" sz="2400" b="1" dirty="0"/>
              <a:t>Increasing the temperature increases the </a:t>
            </a:r>
            <a:r>
              <a:rPr lang="en-US" altLang="en-US" sz="2400" b="1" dirty="0">
                <a:solidFill>
                  <a:srgbClr val="3366FF"/>
                </a:solidFill>
              </a:rPr>
              <a:t>kinetic energy </a:t>
            </a:r>
            <a:r>
              <a:rPr lang="en-US" altLang="en-US" sz="2400" b="1" dirty="0"/>
              <a:t>of the gas particles, causing the pressure exerted by the particles to increase.</a:t>
            </a:r>
          </a:p>
        </p:txBody>
      </p:sp>
      <p:pic>
        <p:nvPicPr>
          <p:cNvPr id="47111" name="Picture 1" descr="If the volume is kept constant, the pressure exerted by the particles increases with increase in temperatur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928938"/>
            <a:ext cx="39624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38BD5ECC-EA82-4386-8F06-FBF973004463}"/>
              </a:ext>
            </a:extLst>
          </p:cNvPr>
          <p:cNvSpPr>
            <a:spLocks noGrp="1"/>
          </p:cNvSpPr>
          <p:nvPr>
            <p:ph sz="quarter" idx="13"/>
          </p:nvPr>
        </p:nvSpPr>
        <p:spPr>
          <a:xfrm>
            <a:off x="1078535" y="4248877"/>
            <a:ext cx="7435731" cy="429548"/>
          </a:xfrm>
        </p:spPr>
        <p:txBody>
          <a:bodyPr/>
          <a:lstStyle/>
          <a:p>
            <a:pPr marL="0" indent="0">
              <a:buNone/>
            </a:pPr>
            <a:r>
              <a:rPr lang="en-US" altLang="en-US" sz="2400" b="1" dirty="0"/>
              <a:t>This behavior can be explained by the equation:</a:t>
            </a:r>
          </a:p>
        </p:txBody>
      </p:sp>
      <p:sp>
        <p:nvSpPr>
          <p:cNvPr id="6" name="Content Placeholder 5">
            <a:extLst>
              <a:ext uri="{FF2B5EF4-FFF2-40B4-BE49-F238E27FC236}">
                <a16:creationId xmlns:a16="http://schemas.microsoft.com/office/drawing/2014/main" id="{CFDB74FF-4D2D-4368-BFA5-12417B99DEC3}"/>
              </a:ext>
            </a:extLst>
          </p:cNvPr>
          <p:cNvSpPr>
            <a:spLocks noGrp="1"/>
          </p:cNvSpPr>
          <p:nvPr>
            <p:ph sz="quarter" idx="15"/>
          </p:nvPr>
        </p:nvSpPr>
        <p:spPr>
          <a:xfrm>
            <a:off x="1756385" y="6283455"/>
            <a:ext cx="2765846" cy="486626"/>
          </a:xfrm>
        </p:spPr>
        <p:txBody>
          <a:bodyPr/>
          <a:lstStyle/>
          <a:p>
            <a:pPr marL="0" indent="0">
              <a:buNone/>
            </a:pPr>
            <a:r>
              <a:rPr lang="en-US" altLang="en-US" sz="2400" b="1" dirty="0">
                <a:solidFill>
                  <a:srgbClr val="3366FF"/>
                </a:solidFill>
              </a:rPr>
              <a:t>initial conditions</a:t>
            </a:r>
            <a:endParaRPr lang="en-US" sz="2400" b="1" dirty="0"/>
          </a:p>
        </p:txBody>
      </p:sp>
      <p:graphicFrame>
        <p:nvGraphicFramePr>
          <p:cNvPr id="3" name="Object 2">
            <a:extLst>
              <a:ext uri="{FF2B5EF4-FFF2-40B4-BE49-F238E27FC236}">
                <a16:creationId xmlns:a16="http://schemas.microsoft.com/office/drawing/2014/main" id="{81CE5BDE-9EC8-46EE-84D5-6372F184F7E3}"/>
              </a:ext>
            </a:extLst>
          </p:cNvPr>
          <p:cNvGraphicFramePr>
            <a:graphicFrameLocks noChangeAspect="1"/>
          </p:cNvGraphicFramePr>
          <p:nvPr>
            <p:extLst>
              <p:ext uri="{D42A27DB-BD31-4B8C-83A1-F6EECF244321}">
                <p14:modId xmlns:p14="http://schemas.microsoft.com/office/powerpoint/2010/main" val="1987325677"/>
              </p:ext>
            </p:extLst>
          </p:nvPr>
        </p:nvGraphicFramePr>
        <p:xfrm>
          <a:off x="3414072" y="5166411"/>
          <a:ext cx="355600" cy="800100"/>
        </p:xfrm>
        <a:graphic>
          <a:graphicData uri="http://schemas.openxmlformats.org/presentationml/2006/ole">
            <mc:AlternateContent xmlns:mc="http://schemas.openxmlformats.org/markup-compatibility/2006">
              <mc:Choice xmlns:v="urn:schemas-microsoft-com:vml" Requires="v">
                <p:oleObj spid="_x0000_s7729" name="Equation" r:id="rId5" imgW="355320" imgH="799920" progId="Equation.DSMT4">
                  <p:embed/>
                </p:oleObj>
              </mc:Choice>
              <mc:Fallback>
                <p:oleObj name="Equation" r:id="rId5" imgW="355320" imgH="799920" progId="Equation.DSMT4">
                  <p:embed/>
                  <p:pic>
                    <p:nvPicPr>
                      <p:cNvPr id="0" name=""/>
                      <p:cNvPicPr/>
                      <p:nvPr/>
                    </p:nvPicPr>
                    <p:blipFill>
                      <a:blip r:embed="rId6"/>
                      <a:stretch>
                        <a:fillRect/>
                      </a:stretch>
                    </p:blipFill>
                    <p:spPr>
                      <a:xfrm>
                        <a:off x="3414072" y="5166411"/>
                        <a:ext cx="355600" cy="800100"/>
                      </a:xfrm>
                      <a:prstGeom prst="rect">
                        <a:avLst/>
                      </a:prstGeom>
                    </p:spPr>
                  </p:pic>
                </p:oleObj>
              </mc:Fallback>
            </mc:AlternateContent>
          </a:graphicData>
        </a:graphic>
      </p:graphicFrame>
      <p:sp>
        <p:nvSpPr>
          <p:cNvPr id="13" name="Text Placeholder 9">
            <a:extLst>
              <a:ext uri="{FF2B5EF4-FFF2-40B4-BE49-F238E27FC236}">
                <a16:creationId xmlns:a16="http://schemas.microsoft.com/office/drawing/2014/main" id="{8CF22054-CCC2-467E-A685-7A87297E0FCC}"/>
              </a:ext>
            </a:extLst>
          </p:cNvPr>
          <p:cNvSpPr>
            <a:spLocks noGrp="1"/>
          </p:cNvSpPr>
          <p:nvPr>
            <p:ph type="body" sz="quarter" idx="21"/>
          </p:nvPr>
        </p:nvSpPr>
        <p:spPr>
          <a:xfrm>
            <a:off x="4436050" y="5312218"/>
            <a:ext cx="360350" cy="356828"/>
          </a:xfrm>
        </p:spPr>
        <p:txBody>
          <a:bodyPr/>
          <a:lstStyle/>
          <a:p>
            <a:pPr marL="0" lvl="0" indent="0">
              <a:buNone/>
            </a:pPr>
            <a:r>
              <a:rPr lang="en-US" sz="2400" b="1" dirty="0"/>
              <a:t>= </a:t>
            </a:r>
          </a:p>
        </p:txBody>
      </p:sp>
      <p:sp>
        <p:nvSpPr>
          <p:cNvPr id="7" name="Content Placeholder 6">
            <a:extLst>
              <a:ext uri="{FF2B5EF4-FFF2-40B4-BE49-F238E27FC236}">
                <a16:creationId xmlns:a16="http://schemas.microsoft.com/office/drawing/2014/main" id="{EADE3B55-4156-477E-9AE2-247F639E6E92}"/>
              </a:ext>
            </a:extLst>
          </p:cNvPr>
          <p:cNvSpPr>
            <a:spLocks noGrp="1"/>
          </p:cNvSpPr>
          <p:nvPr>
            <p:ph sz="quarter" idx="16"/>
          </p:nvPr>
        </p:nvSpPr>
        <p:spPr>
          <a:xfrm>
            <a:off x="5004048" y="6292420"/>
            <a:ext cx="2614955" cy="466995"/>
          </a:xfrm>
        </p:spPr>
        <p:txBody>
          <a:bodyPr/>
          <a:lstStyle/>
          <a:p>
            <a:pPr marL="0" indent="0">
              <a:buNone/>
            </a:pPr>
            <a:r>
              <a:rPr lang="en-US" altLang="en-US" sz="2400" b="1" dirty="0">
                <a:solidFill>
                  <a:srgbClr val="D90000"/>
                </a:solidFill>
              </a:rPr>
              <a:t>new conditions</a:t>
            </a:r>
          </a:p>
        </p:txBody>
      </p:sp>
      <p:graphicFrame>
        <p:nvGraphicFramePr>
          <p:cNvPr id="9" name="Object 8">
            <a:extLst>
              <a:ext uri="{FF2B5EF4-FFF2-40B4-BE49-F238E27FC236}">
                <a16:creationId xmlns:a16="http://schemas.microsoft.com/office/drawing/2014/main" id="{91640C7D-2B0D-4C5A-9AB8-51E2DECBB491}"/>
              </a:ext>
            </a:extLst>
          </p:cNvPr>
          <p:cNvGraphicFramePr>
            <a:graphicFrameLocks noChangeAspect="1"/>
          </p:cNvGraphicFramePr>
          <p:nvPr>
            <p:extLst>
              <p:ext uri="{D42A27DB-BD31-4B8C-83A1-F6EECF244321}">
                <p14:modId xmlns:p14="http://schemas.microsoft.com/office/powerpoint/2010/main" val="423912303"/>
              </p:ext>
            </p:extLst>
          </p:nvPr>
        </p:nvGraphicFramePr>
        <p:xfrm>
          <a:off x="5322894" y="5213359"/>
          <a:ext cx="381000" cy="800100"/>
        </p:xfrm>
        <a:graphic>
          <a:graphicData uri="http://schemas.openxmlformats.org/presentationml/2006/ole">
            <mc:AlternateContent xmlns:mc="http://schemas.openxmlformats.org/markup-compatibility/2006">
              <mc:Choice xmlns:v="urn:schemas-microsoft-com:vml" Requires="v">
                <p:oleObj spid="_x0000_s7730" name="Equation" r:id="rId7" imgW="380880" imgH="799920" progId="Equation.DSMT4">
                  <p:embed/>
                </p:oleObj>
              </mc:Choice>
              <mc:Fallback>
                <p:oleObj name="Equation" r:id="rId7" imgW="380880" imgH="799920" progId="Equation.DSMT4">
                  <p:embed/>
                  <p:pic>
                    <p:nvPicPr>
                      <p:cNvPr id="0" name=""/>
                      <p:cNvPicPr/>
                      <p:nvPr/>
                    </p:nvPicPr>
                    <p:blipFill>
                      <a:blip r:embed="rId8"/>
                      <a:stretch>
                        <a:fillRect/>
                      </a:stretch>
                    </p:blipFill>
                    <p:spPr>
                      <a:xfrm>
                        <a:off x="5322894" y="5213359"/>
                        <a:ext cx="381000" cy="800100"/>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4217FE-7A9F-45F3-B2DF-758BC5549CE5}"/>
              </a:ext>
            </a:extLst>
          </p:cNvPr>
          <p:cNvSpPr>
            <a:spLocks noGrp="1"/>
          </p:cNvSpPr>
          <p:nvPr>
            <p:ph type="title"/>
          </p:nvPr>
        </p:nvSpPr>
        <p:spPr>
          <a:xfrm>
            <a:off x="457200" y="345211"/>
            <a:ext cx="8229600" cy="448575"/>
          </a:xfrm>
        </p:spPr>
        <p:txBody>
          <a:bodyPr/>
          <a:lstStyle/>
          <a:p>
            <a:r>
              <a:rPr lang="en-US" altLang="en-US" sz="3200" b="1" dirty="0">
                <a:ea typeface="MS PGothic" charset="-128"/>
                <a:cs typeface="ＭＳ Ｐゴシック" charset="-128"/>
              </a:rPr>
              <a:t>7.3	Gas Laws (13)</a:t>
            </a:r>
            <a:endParaRPr lang="en-US" sz="2800" dirty="0"/>
          </a:p>
        </p:txBody>
      </p:sp>
      <p:sp>
        <p:nvSpPr>
          <p:cNvPr id="20" name="Content Placeholder 18">
            <a:extLst>
              <a:ext uri="{FF2B5EF4-FFF2-40B4-BE49-F238E27FC236}">
                <a16:creationId xmlns:a16="http://schemas.microsoft.com/office/drawing/2014/main" id="{F23009E2-E51F-4E02-9902-2776F949E934}"/>
              </a:ext>
            </a:extLst>
          </p:cNvPr>
          <p:cNvSpPr>
            <a:spLocks noGrp="1"/>
          </p:cNvSpPr>
          <p:nvPr>
            <p:ph sz="quarter" idx="18"/>
          </p:nvPr>
        </p:nvSpPr>
        <p:spPr>
          <a:xfrm>
            <a:off x="2123728" y="803750"/>
            <a:ext cx="4896520" cy="503238"/>
          </a:xfrm>
        </p:spPr>
        <p:txBody>
          <a:bodyPr anchor="ctr"/>
          <a:lstStyle/>
          <a:p>
            <a:pPr marL="514350" lvl="0" indent="-514350" algn="ctr">
              <a:buFont typeface="+mj-lt"/>
              <a:buAutoNum type="alphaUcPeriod" startAt="4"/>
            </a:pPr>
            <a:r>
              <a:rPr lang="en-US" altLang="en-US" sz="2800" b="1" dirty="0">
                <a:solidFill>
                  <a:srgbClr val="000000"/>
                </a:solidFill>
                <a:ea typeface="MS PGothic" charset="-128"/>
                <a:cs typeface="ＭＳ Ｐゴシック" charset="-128"/>
              </a:rPr>
              <a:t>The Combined Gas Law</a:t>
            </a:r>
            <a:endParaRPr lang="en-US" dirty="0"/>
          </a:p>
        </p:txBody>
      </p:sp>
      <p:sp>
        <p:nvSpPr>
          <p:cNvPr id="2" name="Content Placeholder 1">
            <a:extLst>
              <a:ext uri="{FF2B5EF4-FFF2-40B4-BE49-F238E27FC236}">
                <a16:creationId xmlns:a16="http://schemas.microsoft.com/office/drawing/2014/main" id="{DA02B1A0-C749-41AC-876C-10AA5402CCC9}"/>
              </a:ext>
            </a:extLst>
          </p:cNvPr>
          <p:cNvSpPr>
            <a:spLocks noGrp="1"/>
          </p:cNvSpPr>
          <p:nvPr>
            <p:ph idx="1"/>
          </p:nvPr>
        </p:nvSpPr>
        <p:spPr>
          <a:xfrm>
            <a:off x="1074052" y="1568841"/>
            <a:ext cx="7437512" cy="832997"/>
          </a:xfrm>
        </p:spPr>
        <p:txBody>
          <a:bodyPr/>
          <a:lstStyle/>
          <a:p>
            <a:pPr marL="0" indent="0">
              <a:buNone/>
            </a:pPr>
            <a:r>
              <a:rPr lang="en-US" altLang="en-US" sz="2400" b="1" dirty="0"/>
              <a:t>All </a:t>
            </a:r>
            <a:r>
              <a:rPr lang="en-US" altLang="en-US" sz="2400" b="1" dirty="0">
                <a:solidFill>
                  <a:srgbClr val="3366FF"/>
                </a:solidFill>
              </a:rPr>
              <a:t>three gas laws </a:t>
            </a:r>
            <a:r>
              <a:rPr lang="en-US" altLang="en-US" sz="2400" b="1" dirty="0"/>
              <a:t>can be combined into one equation:</a:t>
            </a:r>
          </a:p>
        </p:txBody>
      </p:sp>
      <p:sp>
        <p:nvSpPr>
          <p:cNvPr id="14" name="Content Placeholder 16">
            <a:extLst>
              <a:ext uri="{FF2B5EF4-FFF2-40B4-BE49-F238E27FC236}">
                <a16:creationId xmlns:a16="http://schemas.microsoft.com/office/drawing/2014/main" id="{4DD60B5E-7014-425B-B1A0-1BCF8BC9B3BD}"/>
              </a:ext>
            </a:extLst>
          </p:cNvPr>
          <p:cNvSpPr>
            <a:spLocks noGrp="1"/>
          </p:cNvSpPr>
          <p:nvPr>
            <p:ph sz="quarter" idx="17"/>
          </p:nvPr>
        </p:nvSpPr>
        <p:spPr>
          <a:xfrm>
            <a:off x="1755354" y="3947914"/>
            <a:ext cx="2759496" cy="408805"/>
          </a:xfrm>
        </p:spPr>
        <p:txBody>
          <a:bodyPr/>
          <a:lstStyle/>
          <a:p>
            <a:pPr marL="0" lvl="0" indent="0">
              <a:buNone/>
            </a:pPr>
            <a:r>
              <a:rPr lang="en-US" altLang="en-US" sz="2400" b="1" dirty="0">
                <a:solidFill>
                  <a:srgbClr val="3366FF"/>
                </a:solidFill>
              </a:rPr>
              <a:t>initial conditions</a:t>
            </a:r>
            <a:endParaRPr lang="en-US" sz="2400" b="1" dirty="0"/>
          </a:p>
        </p:txBody>
      </p:sp>
      <p:graphicFrame>
        <p:nvGraphicFramePr>
          <p:cNvPr id="9" name="Object 8">
            <a:extLst>
              <a:ext uri="{FF2B5EF4-FFF2-40B4-BE49-F238E27FC236}">
                <a16:creationId xmlns:a16="http://schemas.microsoft.com/office/drawing/2014/main" id="{1E72437A-579B-47A5-8925-59F5CFB2A990}"/>
              </a:ext>
            </a:extLst>
          </p:cNvPr>
          <p:cNvGraphicFramePr>
            <a:graphicFrameLocks noChangeAspect="1"/>
          </p:cNvGraphicFramePr>
          <p:nvPr>
            <p:extLst>
              <p:ext uri="{D42A27DB-BD31-4B8C-83A1-F6EECF244321}">
                <p14:modId xmlns:p14="http://schemas.microsoft.com/office/powerpoint/2010/main" val="3360725850"/>
              </p:ext>
            </p:extLst>
          </p:nvPr>
        </p:nvGraphicFramePr>
        <p:xfrm>
          <a:off x="2965073" y="2975475"/>
          <a:ext cx="647700" cy="800100"/>
        </p:xfrm>
        <a:graphic>
          <a:graphicData uri="http://schemas.openxmlformats.org/presentationml/2006/ole">
            <mc:AlternateContent xmlns:mc="http://schemas.openxmlformats.org/markup-compatibility/2006">
              <mc:Choice xmlns:v="urn:schemas-microsoft-com:vml" Requires="v">
                <p:oleObj spid="_x0000_s8765" name="Equation" r:id="rId4" imgW="647640" imgH="799920" progId="Equation.DSMT4">
                  <p:embed/>
                </p:oleObj>
              </mc:Choice>
              <mc:Fallback>
                <p:oleObj name="Equation" r:id="rId4" imgW="647640" imgH="799920" progId="Equation.DSMT4">
                  <p:embed/>
                  <p:pic>
                    <p:nvPicPr>
                      <p:cNvPr id="0" name=""/>
                      <p:cNvPicPr/>
                      <p:nvPr/>
                    </p:nvPicPr>
                    <p:blipFill>
                      <a:blip r:embed="rId5"/>
                      <a:stretch>
                        <a:fillRect/>
                      </a:stretch>
                    </p:blipFill>
                    <p:spPr>
                      <a:xfrm>
                        <a:off x="2965073" y="2975475"/>
                        <a:ext cx="647700" cy="800100"/>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A083B27-67BA-43BE-A190-C57B79B40108}"/>
              </a:ext>
            </a:extLst>
          </p:cNvPr>
          <p:cNvSpPr>
            <a:spLocks noGrp="1"/>
          </p:cNvSpPr>
          <p:nvPr>
            <p:ph type="body" sz="quarter" idx="21"/>
          </p:nvPr>
        </p:nvSpPr>
        <p:spPr>
          <a:xfrm>
            <a:off x="4282055" y="3180892"/>
            <a:ext cx="360660" cy="313343"/>
          </a:xfrm>
        </p:spPr>
        <p:txBody>
          <a:bodyPr anchor="ctr"/>
          <a:lstStyle/>
          <a:p>
            <a:pPr marL="0" indent="0">
              <a:buNone/>
            </a:pPr>
            <a:r>
              <a:rPr lang="en-US" sz="2400" b="1" dirty="0"/>
              <a:t>= </a:t>
            </a:r>
          </a:p>
        </p:txBody>
      </p:sp>
      <p:sp>
        <p:nvSpPr>
          <p:cNvPr id="6" name="Content Placeholder 5">
            <a:extLst>
              <a:ext uri="{FF2B5EF4-FFF2-40B4-BE49-F238E27FC236}">
                <a16:creationId xmlns:a16="http://schemas.microsoft.com/office/drawing/2014/main" id="{AEB2AD57-75C1-4A50-8E9A-F935F7927C77}"/>
              </a:ext>
            </a:extLst>
          </p:cNvPr>
          <p:cNvSpPr>
            <a:spLocks noGrp="1"/>
          </p:cNvSpPr>
          <p:nvPr>
            <p:ph sz="quarter" idx="15"/>
          </p:nvPr>
        </p:nvSpPr>
        <p:spPr>
          <a:xfrm>
            <a:off x="5007460" y="3940738"/>
            <a:ext cx="2440668" cy="399845"/>
          </a:xfrm>
        </p:spPr>
        <p:txBody>
          <a:bodyPr/>
          <a:lstStyle/>
          <a:p>
            <a:pPr marL="0" indent="0">
              <a:buNone/>
            </a:pPr>
            <a:r>
              <a:rPr lang="en-US" altLang="en-US" sz="2400" b="1" dirty="0">
                <a:solidFill>
                  <a:srgbClr val="D90000"/>
                </a:solidFill>
              </a:rPr>
              <a:t>new conditions</a:t>
            </a:r>
            <a:endParaRPr lang="en-US" sz="2400" b="1" dirty="0">
              <a:solidFill>
                <a:srgbClr val="D90000"/>
              </a:solidFill>
            </a:endParaRPr>
          </a:p>
        </p:txBody>
      </p:sp>
      <p:graphicFrame>
        <p:nvGraphicFramePr>
          <p:cNvPr id="10" name="Object 9">
            <a:extLst>
              <a:ext uri="{FF2B5EF4-FFF2-40B4-BE49-F238E27FC236}">
                <a16:creationId xmlns:a16="http://schemas.microsoft.com/office/drawing/2014/main" id="{89CB663F-7FAE-41CE-8796-057160E5AA86}"/>
              </a:ext>
            </a:extLst>
          </p:cNvPr>
          <p:cNvGraphicFramePr>
            <a:graphicFrameLocks noChangeAspect="1"/>
          </p:cNvGraphicFramePr>
          <p:nvPr>
            <p:extLst>
              <p:ext uri="{D42A27DB-BD31-4B8C-83A1-F6EECF244321}">
                <p14:modId xmlns:p14="http://schemas.microsoft.com/office/powerpoint/2010/main" val="1618834538"/>
              </p:ext>
            </p:extLst>
          </p:nvPr>
        </p:nvGraphicFramePr>
        <p:xfrm>
          <a:off x="4978432" y="2975768"/>
          <a:ext cx="685800" cy="800100"/>
        </p:xfrm>
        <a:graphic>
          <a:graphicData uri="http://schemas.openxmlformats.org/presentationml/2006/ole">
            <mc:AlternateContent xmlns:mc="http://schemas.openxmlformats.org/markup-compatibility/2006">
              <mc:Choice xmlns:v="urn:schemas-microsoft-com:vml" Requires="v">
                <p:oleObj spid="_x0000_s8766" name="Equation" r:id="rId6" imgW="685800" imgH="799920" progId="Equation.DSMT4">
                  <p:embed/>
                </p:oleObj>
              </mc:Choice>
              <mc:Fallback>
                <p:oleObj name="Equation" r:id="rId6" imgW="685800" imgH="799920" progId="Equation.DSMT4">
                  <p:embed/>
                  <p:pic>
                    <p:nvPicPr>
                      <p:cNvPr id="0" name=""/>
                      <p:cNvPicPr/>
                      <p:nvPr/>
                    </p:nvPicPr>
                    <p:blipFill>
                      <a:blip r:embed="rId7"/>
                      <a:stretch>
                        <a:fillRect/>
                      </a:stretch>
                    </p:blipFill>
                    <p:spPr>
                      <a:xfrm>
                        <a:off x="4978432" y="2975768"/>
                        <a:ext cx="685800" cy="8001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260146C-2F99-4073-9650-5535DE997C90}"/>
              </a:ext>
            </a:extLst>
          </p:cNvPr>
          <p:cNvSpPr>
            <a:spLocks noGrp="1"/>
          </p:cNvSpPr>
          <p:nvPr>
            <p:ph sz="quarter" idx="16"/>
          </p:nvPr>
        </p:nvSpPr>
        <p:spPr>
          <a:xfrm>
            <a:off x="1074051" y="4763244"/>
            <a:ext cx="7242365" cy="1303733"/>
          </a:xfrm>
        </p:spPr>
        <p:txBody>
          <a:bodyPr/>
          <a:lstStyle/>
          <a:p>
            <a:pPr marL="0" indent="0">
              <a:buNone/>
            </a:pPr>
            <a:r>
              <a:rPr lang="en-US" altLang="en-US" sz="2400" b="1" dirty="0"/>
              <a:t>This equation is used for determining the </a:t>
            </a:r>
            <a:r>
              <a:rPr lang="en-US" altLang="en-US" sz="2400" b="1" dirty="0">
                <a:solidFill>
                  <a:srgbClr val="3366FF"/>
                </a:solidFill>
              </a:rPr>
              <a:t>effect of changing two factors </a:t>
            </a:r>
            <a:r>
              <a:rPr lang="en-US" altLang="en-US" sz="2400" b="1" dirty="0"/>
              <a:t>(for example, </a:t>
            </a:r>
            <a:r>
              <a:rPr lang="en-US" altLang="en-US" sz="2400" b="1" i="1" dirty="0"/>
              <a:t>P</a:t>
            </a:r>
            <a:r>
              <a:rPr lang="en-US" altLang="en-US" sz="2400" b="1" dirty="0"/>
              <a:t> and </a:t>
            </a:r>
            <a:r>
              <a:rPr lang="en-US" altLang="en-US" sz="2400" b="1" i="1" dirty="0"/>
              <a:t>T</a:t>
            </a:r>
            <a:r>
              <a:rPr lang="en-US" altLang="en-US" sz="2400" b="1" dirty="0"/>
              <a:t>) on the third factor (</a:t>
            </a:r>
            <a:r>
              <a:rPr lang="en-US" altLang="en-US" sz="2400" b="1" i="1" dirty="0"/>
              <a:t>V</a:t>
            </a:r>
            <a:r>
              <a:rPr lang="en-US" altLang="en-US" sz="2400" b="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E00DA-9949-4F88-B567-8335EFA4CD5A}"/>
              </a:ext>
            </a:extLst>
          </p:cNvPr>
          <p:cNvSpPr>
            <a:spLocks noGrp="1"/>
          </p:cNvSpPr>
          <p:nvPr>
            <p:ph type="title"/>
          </p:nvPr>
        </p:nvSpPr>
        <p:spPr>
          <a:xfrm>
            <a:off x="1549363" y="214028"/>
            <a:ext cx="6045275" cy="737743"/>
          </a:xfrm>
        </p:spPr>
        <p:txBody>
          <a:bodyPr/>
          <a:lstStyle/>
          <a:p>
            <a:r>
              <a:rPr lang="en-US" altLang="en-US" sz="3200" b="1" dirty="0">
                <a:ea typeface="MS PGothic" charset="-128"/>
                <a:cs typeface="ＭＳ Ｐゴシック" charset="-128"/>
              </a:rPr>
              <a:t>7.3	Gas Laws (14)</a:t>
            </a:r>
            <a:endParaRPr lang="en-US" sz="3200" dirty="0"/>
          </a:p>
        </p:txBody>
      </p:sp>
      <p:sp>
        <p:nvSpPr>
          <p:cNvPr id="2" name="Content Placeholder 1">
            <a:extLst>
              <a:ext uri="{FF2B5EF4-FFF2-40B4-BE49-F238E27FC236}">
                <a16:creationId xmlns:a16="http://schemas.microsoft.com/office/drawing/2014/main" id="{A662FA15-ED61-43BD-A402-096CFB90B855}"/>
              </a:ext>
            </a:extLst>
          </p:cNvPr>
          <p:cNvSpPr>
            <a:spLocks noGrp="1"/>
          </p:cNvSpPr>
          <p:nvPr>
            <p:ph sz="half" idx="1"/>
          </p:nvPr>
        </p:nvSpPr>
        <p:spPr>
          <a:xfrm>
            <a:off x="547036" y="1636302"/>
            <a:ext cx="6912768" cy="599005"/>
          </a:xfrm>
        </p:spPr>
        <p:txBody>
          <a:bodyPr/>
          <a:lstStyle/>
          <a:p>
            <a:pPr marL="914400" indent="-914400">
              <a:buNone/>
            </a:pPr>
            <a:r>
              <a:rPr lang="en-US" sz="1600" b="1" dirty="0"/>
              <a:t>Table 7.2 Summary of the Gas Laws That Relate Pressure, Volume, and Temperature</a:t>
            </a:r>
          </a:p>
        </p:txBody>
      </p:sp>
      <p:sp>
        <p:nvSpPr>
          <p:cNvPr id="47" name="Content Placeholder 46">
            <a:extLst>
              <a:ext uri="{FF2B5EF4-FFF2-40B4-BE49-F238E27FC236}">
                <a16:creationId xmlns:a16="http://schemas.microsoft.com/office/drawing/2014/main" id="{D6ECD39C-94C5-45A5-9914-E53FAB58F03E}"/>
              </a:ext>
            </a:extLst>
          </p:cNvPr>
          <p:cNvSpPr>
            <a:spLocks noGrp="1"/>
          </p:cNvSpPr>
          <p:nvPr>
            <p:ph sz="half" idx="2"/>
          </p:nvPr>
        </p:nvSpPr>
        <p:spPr>
          <a:xfrm>
            <a:off x="560818" y="2246010"/>
            <a:ext cx="787896" cy="316632"/>
          </a:xfrm>
        </p:spPr>
        <p:txBody>
          <a:bodyPr/>
          <a:lstStyle/>
          <a:p>
            <a:pPr marL="0" lvl="0" indent="0" eaLnBrk="1" fontAlgn="auto" hangingPunct="1">
              <a:spcBef>
                <a:spcPts val="0"/>
              </a:spcBef>
              <a:spcAft>
                <a:spcPts val="0"/>
              </a:spcAft>
              <a:buNone/>
            </a:pPr>
            <a:r>
              <a:rPr lang="en-US" sz="1400" b="1" kern="1200" dirty="0">
                <a:solidFill>
                  <a:prstClr val="black"/>
                </a:solidFill>
                <a:ea typeface="+mn-ea"/>
                <a:cs typeface="+mn-cs"/>
              </a:rPr>
              <a:t>Law</a:t>
            </a:r>
          </a:p>
        </p:txBody>
      </p:sp>
      <p:sp>
        <p:nvSpPr>
          <p:cNvPr id="48" name="Content Placeholder 47">
            <a:extLst>
              <a:ext uri="{FF2B5EF4-FFF2-40B4-BE49-F238E27FC236}">
                <a16:creationId xmlns:a16="http://schemas.microsoft.com/office/drawing/2014/main" id="{B8E99EAC-DF4B-43C5-A11F-7AFEF55EBF5A}"/>
              </a:ext>
            </a:extLst>
          </p:cNvPr>
          <p:cNvSpPr>
            <a:spLocks noGrp="1"/>
          </p:cNvSpPr>
          <p:nvPr>
            <p:ph sz="quarter" idx="14"/>
          </p:nvPr>
        </p:nvSpPr>
        <p:spPr>
          <a:xfrm>
            <a:off x="2584804" y="2249371"/>
            <a:ext cx="1296120" cy="360040"/>
          </a:xfrm>
        </p:spPr>
        <p:txBody>
          <a:bodyPr/>
          <a:lstStyle/>
          <a:p>
            <a:pPr marL="231775" lvl="0" indent="-231775" algn="ctr" eaLnBrk="1" fontAlgn="auto" hangingPunct="1">
              <a:spcBef>
                <a:spcPts val="0"/>
              </a:spcBef>
              <a:spcAft>
                <a:spcPts val="0"/>
              </a:spcAft>
              <a:buNone/>
            </a:pPr>
            <a:r>
              <a:rPr lang="en-US" sz="1400" b="1" kern="1200" dirty="0">
                <a:solidFill>
                  <a:prstClr val="black"/>
                </a:solidFill>
                <a:ea typeface="+mn-ea"/>
                <a:cs typeface="+mn-cs"/>
              </a:rPr>
              <a:t>Equation</a:t>
            </a:r>
          </a:p>
        </p:txBody>
      </p:sp>
      <p:sp>
        <p:nvSpPr>
          <p:cNvPr id="49" name="Content Placeholder 48">
            <a:extLst>
              <a:ext uri="{FF2B5EF4-FFF2-40B4-BE49-F238E27FC236}">
                <a16:creationId xmlns:a16="http://schemas.microsoft.com/office/drawing/2014/main" id="{53FCA7EC-DB4C-4386-8210-DF0A614B7E5E}"/>
              </a:ext>
            </a:extLst>
          </p:cNvPr>
          <p:cNvSpPr>
            <a:spLocks noGrp="1"/>
          </p:cNvSpPr>
          <p:nvPr>
            <p:ph sz="quarter" idx="15"/>
          </p:nvPr>
        </p:nvSpPr>
        <p:spPr>
          <a:xfrm>
            <a:off x="4218924" y="2251090"/>
            <a:ext cx="1296144" cy="422578"/>
          </a:xfrm>
        </p:spPr>
        <p:txBody>
          <a:bodyPr/>
          <a:lstStyle/>
          <a:p>
            <a:pPr marL="0" lvl="0" indent="0" eaLnBrk="1" fontAlgn="auto" hangingPunct="1">
              <a:spcBef>
                <a:spcPts val="0"/>
              </a:spcBef>
              <a:spcAft>
                <a:spcPts val="0"/>
              </a:spcAft>
              <a:buNone/>
            </a:pPr>
            <a:r>
              <a:rPr lang="en-US" sz="1400" b="1" kern="1200" dirty="0">
                <a:solidFill>
                  <a:prstClr val="black"/>
                </a:solidFill>
                <a:ea typeface="+mn-ea"/>
                <a:cs typeface="+mn-cs"/>
              </a:rPr>
              <a:t>Relationship</a:t>
            </a:r>
          </a:p>
        </p:txBody>
      </p:sp>
      <p:sp>
        <p:nvSpPr>
          <p:cNvPr id="50" name="Content Placeholder 49">
            <a:extLst>
              <a:ext uri="{FF2B5EF4-FFF2-40B4-BE49-F238E27FC236}">
                <a16:creationId xmlns:a16="http://schemas.microsoft.com/office/drawing/2014/main" id="{45C34BF6-D8C7-467E-83C1-74FA252404D7}"/>
              </a:ext>
            </a:extLst>
          </p:cNvPr>
          <p:cNvSpPr>
            <a:spLocks noGrp="1"/>
          </p:cNvSpPr>
          <p:nvPr>
            <p:ph sz="quarter" idx="16"/>
          </p:nvPr>
        </p:nvSpPr>
        <p:spPr>
          <a:xfrm>
            <a:off x="558271" y="2603885"/>
            <a:ext cx="1097889" cy="432470"/>
          </a:xfrm>
        </p:spPr>
        <p:txBody>
          <a:bodyPr/>
          <a:lstStyle/>
          <a:p>
            <a:pPr marL="0" lvl="0" indent="0" eaLnBrk="1" fontAlgn="auto" hangingPunct="1">
              <a:spcBef>
                <a:spcPts val="0"/>
              </a:spcBef>
              <a:spcAft>
                <a:spcPts val="0"/>
              </a:spcAft>
              <a:buNone/>
            </a:pPr>
            <a:r>
              <a:rPr lang="en-US" sz="1400" kern="1200" dirty="0">
                <a:solidFill>
                  <a:prstClr val="black"/>
                </a:solidFill>
                <a:ea typeface="+mn-ea"/>
                <a:cs typeface="+mn-cs"/>
              </a:rPr>
              <a:t>Boyle’s law</a:t>
            </a:r>
          </a:p>
        </p:txBody>
      </p:sp>
      <p:graphicFrame>
        <p:nvGraphicFramePr>
          <p:cNvPr id="4" name="Object 3">
            <a:extLst>
              <a:ext uri="{FF2B5EF4-FFF2-40B4-BE49-F238E27FC236}">
                <a16:creationId xmlns:a16="http://schemas.microsoft.com/office/drawing/2014/main" id="{3761BF19-B890-4757-8D5A-837C5317EB24}"/>
              </a:ext>
            </a:extLst>
          </p:cNvPr>
          <p:cNvGraphicFramePr>
            <a:graphicFrameLocks noChangeAspect="1"/>
          </p:cNvGraphicFramePr>
          <p:nvPr>
            <p:extLst>
              <p:ext uri="{D42A27DB-BD31-4B8C-83A1-F6EECF244321}">
                <p14:modId xmlns:p14="http://schemas.microsoft.com/office/powerpoint/2010/main" val="1289070309"/>
              </p:ext>
            </p:extLst>
          </p:nvPr>
        </p:nvGraphicFramePr>
        <p:xfrm>
          <a:off x="2849563" y="2652713"/>
          <a:ext cx="762000" cy="241300"/>
        </p:xfrm>
        <a:graphic>
          <a:graphicData uri="http://schemas.openxmlformats.org/presentationml/2006/ole">
            <mc:AlternateContent xmlns:mc="http://schemas.openxmlformats.org/markup-compatibility/2006">
              <mc:Choice xmlns:v="urn:schemas-microsoft-com:vml" Requires="v">
                <p:oleObj spid="_x0000_s25174" name="Equation" r:id="rId4" imgW="761760" imgH="241200" progId="Equation.DSMT4">
                  <p:embed/>
                </p:oleObj>
              </mc:Choice>
              <mc:Fallback>
                <p:oleObj name="Equation" r:id="rId4" imgW="761760" imgH="241200" progId="Equation.DSMT4">
                  <p:embed/>
                  <p:pic>
                    <p:nvPicPr>
                      <p:cNvPr id="0" name=""/>
                      <p:cNvPicPr/>
                      <p:nvPr/>
                    </p:nvPicPr>
                    <p:blipFill>
                      <a:blip r:embed="rId5"/>
                      <a:stretch>
                        <a:fillRect/>
                      </a:stretch>
                    </p:blipFill>
                    <p:spPr>
                      <a:xfrm>
                        <a:off x="2849563" y="2652713"/>
                        <a:ext cx="762000" cy="241300"/>
                      </a:xfrm>
                      <a:prstGeom prst="rect">
                        <a:avLst/>
                      </a:prstGeom>
                    </p:spPr>
                  </p:pic>
                </p:oleObj>
              </mc:Fallback>
            </mc:AlternateContent>
          </a:graphicData>
        </a:graphic>
      </p:graphicFrame>
      <p:sp>
        <p:nvSpPr>
          <p:cNvPr id="52" name="Content Placeholder 51">
            <a:extLst>
              <a:ext uri="{FF2B5EF4-FFF2-40B4-BE49-F238E27FC236}">
                <a16:creationId xmlns:a16="http://schemas.microsoft.com/office/drawing/2014/main" id="{A55832EA-7637-459E-96EE-EB5A736C346D}"/>
              </a:ext>
            </a:extLst>
          </p:cNvPr>
          <p:cNvSpPr>
            <a:spLocks noGrp="1"/>
          </p:cNvSpPr>
          <p:nvPr>
            <p:ph sz="quarter" idx="18"/>
          </p:nvPr>
        </p:nvSpPr>
        <p:spPr>
          <a:xfrm>
            <a:off x="4218343" y="2611377"/>
            <a:ext cx="4272851" cy="359430"/>
          </a:xfrm>
        </p:spPr>
        <p:txBody>
          <a:bodyPr/>
          <a:lstStyle/>
          <a:p>
            <a:pPr marL="0" lvl="0" indent="0" eaLnBrk="1" fontAlgn="auto" hangingPunct="1">
              <a:spcBef>
                <a:spcPts val="0"/>
              </a:spcBef>
              <a:spcAft>
                <a:spcPts val="0"/>
              </a:spcAft>
              <a:buNone/>
            </a:pPr>
            <a:r>
              <a:rPr lang="en-US" sz="1400" kern="1200" dirty="0">
                <a:solidFill>
                  <a:prstClr val="black"/>
                </a:solidFill>
                <a:ea typeface="+mn-ea"/>
                <a:cs typeface="+mn-cs"/>
              </a:rPr>
              <a:t>As </a:t>
            </a:r>
            <a:r>
              <a:rPr lang="en-US" sz="1400" i="1" kern="1200" dirty="0">
                <a:solidFill>
                  <a:prstClr val="black"/>
                </a:solidFill>
                <a:ea typeface="+mn-ea"/>
                <a:cs typeface="+mn-cs"/>
              </a:rPr>
              <a:t>P</a:t>
            </a:r>
            <a:r>
              <a:rPr lang="en-US" sz="1400" kern="1200" dirty="0">
                <a:solidFill>
                  <a:prstClr val="black"/>
                </a:solidFill>
                <a:ea typeface="+mn-ea"/>
                <a:cs typeface="+mn-cs"/>
              </a:rPr>
              <a:t> increases, </a:t>
            </a:r>
            <a:r>
              <a:rPr lang="en-US" sz="1400" i="1" kern="1200" dirty="0">
                <a:solidFill>
                  <a:prstClr val="black"/>
                </a:solidFill>
                <a:ea typeface="+mn-ea"/>
                <a:cs typeface="+mn-cs"/>
              </a:rPr>
              <a:t>V</a:t>
            </a:r>
            <a:r>
              <a:rPr lang="en-US" sz="1400" kern="1200" dirty="0">
                <a:solidFill>
                  <a:prstClr val="black"/>
                </a:solidFill>
                <a:ea typeface="+mn-ea"/>
                <a:cs typeface="+mn-cs"/>
              </a:rPr>
              <a:t> decreases for constant </a:t>
            </a:r>
            <a:r>
              <a:rPr lang="en-US" sz="1400" i="1" kern="1200" dirty="0">
                <a:solidFill>
                  <a:prstClr val="black"/>
                </a:solidFill>
                <a:ea typeface="+mn-ea"/>
                <a:cs typeface="+mn-cs"/>
              </a:rPr>
              <a:t>T</a:t>
            </a:r>
            <a:r>
              <a:rPr lang="en-US" sz="1400" kern="1200" dirty="0">
                <a:solidFill>
                  <a:prstClr val="black"/>
                </a:solidFill>
                <a:ea typeface="+mn-ea"/>
                <a:cs typeface="+mn-cs"/>
              </a:rPr>
              <a:t> and </a:t>
            </a:r>
            <a:r>
              <a:rPr lang="en-US" sz="1400" i="1" kern="1200" dirty="0">
                <a:solidFill>
                  <a:prstClr val="black"/>
                </a:solidFill>
                <a:ea typeface="+mn-ea"/>
                <a:cs typeface="+mn-cs"/>
              </a:rPr>
              <a:t>n</a:t>
            </a:r>
            <a:r>
              <a:rPr lang="en-US" sz="1400" kern="1200" dirty="0">
                <a:solidFill>
                  <a:prstClr val="black"/>
                </a:solidFill>
                <a:ea typeface="+mn-ea"/>
                <a:cs typeface="+mn-cs"/>
              </a:rPr>
              <a:t>.</a:t>
            </a:r>
          </a:p>
        </p:txBody>
      </p:sp>
      <p:sp>
        <p:nvSpPr>
          <p:cNvPr id="53" name="Content Placeholder 52">
            <a:extLst>
              <a:ext uri="{FF2B5EF4-FFF2-40B4-BE49-F238E27FC236}">
                <a16:creationId xmlns:a16="http://schemas.microsoft.com/office/drawing/2014/main" id="{AB57CFF3-E5E8-4A55-A098-C7E19B544A98}"/>
              </a:ext>
            </a:extLst>
          </p:cNvPr>
          <p:cNvSpPr>
            <a:spLocks noGrp="1"/>
          </p:cNvSpPr>
          <p:nvPr>
            <p:ph sz="quarter" idx="19"/>
          </p:nvPr>
        </p:nvSpPr>
        <p:spPr>
          <a:xfrm>
            <a:off x="558929" y="3277281"/>
            <a:ext cx="1579570" cy="322301"/>
          </a:xfrm>
        </p:spPr>
        <p:txBody>
          <a:bodyPr/>
          <a:lstStyle/>
          <a:p>
            <a:pPr marL="0" lvl="0" indent="0" eaLnBrk="1" fontAlgn="auto" hangingPunct="1">
              <a:spcBef>
                <a:spcPts val="0"/>
              </a:spcBef>
              <a:spcAft>
                <a:spcPts val="0"/>
              </a:spcAft>
              <a:buNone/>
            </a:pPr>
            <a:r>
              <a:rPr lang="en-US" sz="1400" kern="1200" dirty="0">
                <a:solidFill>
                  <a:prstClr val="black"/>
                </a:solidFill>
                <a:ea typeface="+mn-ea"/>
                <a:cs typeface="+mn-cs"/>
              </a:rPr>
              <a:t>Charles’s law</a:t>
            </a:r>
          </a:p>
        </p:txBody>
      </p:sp>
      <p:graphicFrame>
        <p:nvGraphicFramePr>
          <p:cNvPr id="76" name="Object 75">
            <a:extLst>
              <a:ext uri="{FF2B5EF4-FFF2-40B4-BE49-F238E27FC236}">
                <a16:creationId xmlns:a16="http://schemas.microsoft.com/office/drawing/2014/main" id="{59B11489-B711-4287-8188-766AF63B17FE}"/>
              </a:ext>
            </a:extLst>
          </p:cNvPr>
          <p:cNvGraphicFramePr>
            <a:graphicFrameLocks noChangeAspect="1"/>
          </p:cNvGraphicFramePr>
          <p:nvPr>
            <p:extLst>
              <p:ext uri="{D42A27DB-BD31-4B8C-83A1-F6EECF244321}">
                <p14:modId xmlns:p14="http://schemas.microsoft.com/office/powerpoint/2010/main" val="3412603504"/>
              </p:ext>
            </p:extLst>
          </p:nvPr>
        </p:nvGraphicFramePr>
        <p:xfrm>
          <a:off x="2910451" y="3219732"/>
          <a:ext cx="571500" cy="495300"/>
        </p:xfrm>
        <a:graphic>
          <a:graphicData uri="http://schemas.openxmlformats.org/presentationml/2006/ole">
            <mc:AlternateContent xmlns:mc="http://schemas.openxmlformats.org/markup-compatibility/2006">
              <mc:Choice xmlns:v="urn:schemas-microsoft-com:vml" Requires="v">
                <p:oleObj spid="_x0000_s25175" name="Equation" r:id="rId6" imgW="571320" imgH="495000" progId="Equation.DSMT4">
                  <p:embed/>
                </p:oleObj>
              </mc:Choice>
              <mc:Fallback>
                <p:oleObj name="Equation" r:id="rId6" imgW="571320" imgH="495000" progId="Equation.DSMT4">
                  <p:embed/>
                  <p:pic>
                    <p:nvPicPr>
                      <p:cNvPr id="0" name=""/>
                      <p:cNvPicPr/>
                      <p:nvPr/>
                    </p:nvPicPr>
                    <p:blipFill>
                      <a:blip r:embed="rId7"/>
                      <a:stretch>
                        <a:fillRect/>
                      </a:stretch>
                    </p:blipFill>
                    <p:spPr>
                      <a:xfrm>
                        <a:off x="2910451" y="3219732"/>
                        <a:ext cx="571500" cy="495300"/>
                      </a:xfrm>
                      <a:prstGeom prst="rect">
                        <a:avLst/>
                      </a:prstGeom>
                    </p:spPr>
                  </p:pic>
                </p:oleObj>
              </mc:Fallback>
            </mc:AlternateContent>
          </a:graphicData>
        </a:graphic>
      </p:graphicFrame>
      <p:sp>
        <p:nvSpPr>
          <p:cNvPr id="54" name="Content Placeholder 53">
            <a:extLst>
              <a:ext uri="{FF2B5EF4-FFF2-40B4-BE49-F238E27FC236}">
                <a16:creationId xmlns:a16="http://schemas.microsoft.com/office/drawing/2014/main" id="{C58162FC-188E-4269-8CBA-E02A53996958}"/>
              </a:ext>
            </a:extLst>
          </p:cNvPr>
          <p:cNvSpPr>
            <a:spLocks noGrp="1"/>
          </p:cNvSpPr>
          <p:nvPr>
            <p:ph sz="quarter" idx="20"/>
          </p:nvPr>
        </p:nvSpPr>
        <p:spPr>
          <a:xfrm>
            <a:off x="4218924" y="3275972"/>
            <a:ext cx="4392736" cy="322301"/>
          </a:xfrm>
        </p:spPr>
        <p:txBody>
          <a:bodyPr/>
          <a:lstStyle/>
          <a:p>
            <a:pPr marL="0" indent="0">
              <a:buNone/>
            </a:pPr>
            <a:r>
              <a:rPr lang="en-US" dirty="0"/>
              <a:t>As T increases, V increases for constant P and n.</a:t>
            </a:r>
          </a:p>
        </p:txBody>
      </p:sp>
      <p:sp>
        <p:nvSpPr>
          <p:cNvPr id="55" name="Content Placeholder 54">
            <a:extLst>
              <a:ext uri="{FF2B5EF4-FFF2-40B4-BE49-F238E27FC236}">
                <a16:creationId xmlns:a16="http://schemas.microsoft.com/office/drawing/2014/main" id="{6F324F4D-3987-40D6-8343-06034D92A3E6}"/>
              </a:ext>
            </a:extLst>
          </p:cNvPr>
          <p:cNvSpPr>
            <a:spLocks noGrp="1"/>
          </p:cNvSpPr>
          <p:nvPr>
            <p:ph sz="quarter" idx="21"/>
          </p:nvPr>
        </p:nvSpPr>
        <p:spPr>
          <a:xfrm>
            <a:off x="563816" y="3958403"/>
            <a:ext cx="1800671" cy="281076"/>
          </a:xfrm>
        </p:spPr>
        <p:txBody>
          <a:bodyPr/>
          <a:lstStyle/>
          <a:p>
            <a:pPr marL="0" lvl="0" indent="0" eaLnBrk="1" fontAlgn="auto" hangingPunct="1">
              <a:spcBef>
                <a:spcPts val="0"/>
              </a:spcBef>
              <a:spcAft>
                <a:spcPts val="0"/>
              </a:spcAft>
              <a:buNone/>
            </a:pPr>
            <a:r>
              <a:rPr lang="en-US" kern="1200" dirty="0">
                <a:solidFill>
                  <a:prstClr val="black"/>
                </a:solidFill>
                <a:ea typeface="+mn-ea"/>
                <a:cs typeface="+mn-cs"/>
              </a:rPr>
              <a:t>Gay-Lussac’s law</a:t>
            </a:r>
          </a:p>
        </p:txBody>
      </p:sp>
      <p:graphicFrame>
        <p:nvGraphicFramePr>
          <p:cNvPr id="77" name="Object 76">
            <a:extLst>
              <a:ext uri="{FF2B5EF4-FFF2-40B4-BE49-F238E27FC236}">
                <a16:creationId xmlns:a16="http://schemas.microsoft.com/office/drawing/2014/main" id="{0700BDB0-3895-45CF-BF24-D5987436524D}"/>
              </a:ext>
            </a:extLst>
          </p:cNvPr>
          <p:cNvGraphicFramePr>
            <a:graphicFrameLocks noChangeAspect="1"/>
          </p:cNvGraphicFramePr>
          <p:nvPr>
            <p:extLst>
              <p:ext uri="{D42A27DB-BD31-4B8C-83A1-F6EECF244321}">
                <p14:modId xmlns:p14="http://schemas.microsoft.com/office/powerpoint/2010/main" val="824542358"/>
              </p:ext>
            </p:extLst>
          </p:nvPr>
        </p:nvGraphicFramePr>
        <p:xfrm>
          <a:off x="2910451" y="3900485"/>
          <a:ext cx="571500" cy="495300"/>
        </p:xfrm>
        <a:graphic>
          <a:graphicData uri="http://schemas.openxmlformats.org/presentationml/2006/ole">
            <mc:AlternateContent xmlns:mc="http://schemas.openxmlformats.org/markup-compatibility/2006">
              <mc:Choice xmlns:v="urn:schemas-microsoft-com:vml" Requires="v">
                <p:oleObj spid="_x0000_s25176" name="Equation" r:id="rId8" imgW="571320" imgH="495000" progId="Equation.DSMT4">
                  <p:embed/>
                </p:oleObj>
              </mc:Choice>
              <mc:Fallback>
                <p:oleObj name="Equation" r:id="rId8" imgW="571320" imgH="495000" progId="Equation.DSMT4">
                  <p:embed/>
                  <p:pic>
                    <p:nvPicPr>
                      <p:cNvPr id="0" name=""/>
                      <p:cNvPicPr/>
                      <p:nvPr/>
                    </p:nvPicPr>
                    <p:blipFill>
                      <a:blip r:embed="rId9"/>
                      <a:stretch>
                        <a:fillRect/>
                      </a:stretch>
                    </p:blipFill>
                    <p:spPr>
                      <a:xfrm>
                        <a:off x="2910451" y="3900485"/>
                        <a:ext cx="571500" cy="495300"/>
                      </a:xfrm>
                      <a:prstGeom prst="rect">
                        <a:avLst/>
                      </a:prstGeom>
                    </p:spPr>
                  </p:pic>
                </p:oleObj>
              </mc:Fallback>
            </mc:AlternateContent>
          </a:graphicData>
        </a:graphic>
      </p:graphicFrame>
      <p:sp>
        <p:nvSpPr>
          <p:cNvPr id="56" name="Content Placeholder 55">
            <a:extLst>
              <a:ext uri="{FF2B5EF4-FFF2-40B4-BE49-F238E27FC236}">
                <a16:creationId xmlns:a16="http://schemas.microsoft.com/office/drawing/2014/main" id="{155583DC-EFE7-4ADF-9705-553520EDFADB}"/>
              </a:ext>
            </a:extLst>
          </p:cNvPr>
          <p:cNvSpPr>
            <a:spLocks noGrp="1"/>
          </p:cNvSpPr>
          <p:nvPr>
            <p:ph sz="quarter" idx="22"/>
          </p:nvPr>
        </p:nvSpPr>
        <p:spPr>
          <a:xfrm>
            <a:off x="4219262" y="3958403"/>
            <a:ext cx="4392736" cy="322301"/>
          </a:xfrm>
        </p:spPr>
        <p:txBody>
          <a:bodyPr/>
          <a:lstStyle/>
          <a:p>
            <a:pPr marL="0" lvl="0" indent="0" eaLnBrk="1" fontAlgn="auto" hangingPunct="1">
              <a:spcBef>
                <a:spcPts val="0"/>
              </a:spcBef>
              <a:spcAft>
                <a:spcPts val="0"/>
              </a:spcAft>
              <a:buNone/>
              <a:defRPr/>
            </a:pPr>
            <a:r>
              <a:rPr lang="en-US" kern="1200" dirty="0">
                <a:solidFill>
                  <a:prstClr val="black"/>
                </a:solidFill>
                <a:ea typeface="+mn-ea"/>
                <a:cs typeface="+mn-cs"/>
              </a:rPr>
              <a:t>As </a:t>
            </a:r>
            <a:r>
              <a:rPr lang="en-US" i="1" kern="1200" dirty="0">
                <a:solidFill>
                  <a:prstClr val="black"/>
                </a:solidFill>
                <a:ea typeface="+mn-ea"/>
                <a:cs typeface="+mn-cs"/>
              </a:rPr>
              <a:t>T</a:t>
            </a:r>
            <a:r>
              <a:rPr lang="en-US" kern="1200" dirty="0">
                <a:solidFill>
                  <a:prstClr val="black"/>
                </a:solidFill>
                <a:ea typeface="+mn-ea"/>
                <a:cs typeface="+mn-cs"/>
              </a:rPr>
              <a:t> increases, </a:t>
            </a:r>
            <a:r>
              <a:rPr lang="en-US" i="1" kern="1200" dirty="0">
                <a:solidFill>
                  <a:prstClr val="black"/>
                </a:solidFill>
                <a:ea typeface="+mn-ea"/>
                <a:cs typeface="+mn-cs"/>
              </a:rPr>
              <a:t>P</a:t>
            </a:r>
            <a:r>
              <a:rPr lang="en-US" kern="1200" dirty="0">
                <a:solidFill>
                  <a:prstClr val="black"/>
                </a:solidFill>
                <a:ea typeface="+mn-ea"/>
                <a:cs typeface="+mn-cs"/>
              </a:rPr>
              <a:t> increases for constant </a:t>
            </a:r>
            <a:r>
              <a:rPr lang="en-US" i="1" kern="1200" dirty="0">
                <a:solidFill>
                  <a:prstClr val="black"/>
                </a:solidFill>
                <a:ea typeface="+mn-ea"/>
                <a:cs typeface="+mn-cs"/>
              </a:rPr>
              <a:t>V</a:t>
            </a:r>
            <a:r>
              <a:rPr lang="en-US" kern="1200" dirty="0">
                <a:solidFill>
                  <a:prstClr val="black"/>
                </a:solidFill>
                <a:ea typeface="+mn-ea"/>
                <a:cs typeface="+mn-cs"/>
              </a:rPr>
              <a:t> and </a:t>
            </a:r>
            <a:r>
              <a:rPr lang="en-US" i="1" kern="1200" dirty="0">
                <a:solidFill>
                  <a:prstClr val="black"/>
                </a:solidFill>
                <a:ea typeface="+mn-ea"/>
                <a:cs typeface="+mn-cs"/>
              </a:rPr>
              <a:t>n</a:t>
            </a:r>
            <a:r>
              <a:rPr lang="en-US" kern="1200" dirty="0">
                <a:solidFill>
                  <a:prstClr val="black"/>
                </a:solidFill>
                <a:ea typeface="+mn-ea"/>
                <a:cs typeface="+mn-cs"/>
              </a:rPr>
              <a:t>.</a:t>
            </a:r>
          </a:p>
        </p:txBody>
      </p:sp>
      <p:sp>
        <p:nvSpPr>
          <p:cNvPr id="57" name="Content Placeholder 56">
            <a:extLst>
              <a:ext uri="{FF2B5EF4-FFF2-40B4-BE49-F238E27FC236}">
                <a16:creationId xmlns:a16="http://schemas.microsoft.com/office/drawing/2014/main" id="{013C0B31-E4C0-47F4-B35B-B82088AF3AC4}"/>
              </a:ext>
            </a:extLst>
          </p:cNvPr>
          <p:cNvSpPr>
            <a:spLocks noGrp="1"/>
          </p:cNvSpPr>
          <p:nvPr>
            <p:ph sz="quarter" idx="23"/>
          </p:nvPr>
        </p:nvSpPr>
        <p:spPr>
          <a:xfrm>
            <a:off x="557304" y="4756758"/>
            <a:ext cx="1784920" cy="404842"/>
          </a:xfrm>
        </p:spPr>
        <p:txBody>
          <a:bodyPr/>
          <a:lstStyle/>
          <a:p>
            <a:pPr marL="0" lvl="0" indent="0" eaLnBrk="1" fontAlgn="auto" hangingPunct="1">
              <a:spcBef>
                <a:spcPts val="0"/>
              </a:spcBef>
              <a:spcAft>
                <a:spcPts val="0"/>
              </a:spcAft>
              <a:buNone/>
            </a:pPr>
            <a:r>
              <a:rPr lang="en-US" kern="1200" dirty="0">
                <a:solidFill>
                  <a:prstClr val="black"/>
                </a:solidFill>
                <a:ea typeface="+mn-ea"/>
                <a:cs typeface="+mn-cs"/>
              </a:rPr>
              <a:t>Combined gas law</a:t>
            </a:r>
          </a:p>
        </p:txBody>
      </p:sp>
      <p:graphicFrame>
        <p:nvGraphicFramePr>
          <p:cNvPr id="78" name="Object 77">
            <a:extLst>
              <a:ext uri="{FF2B5EF4-FFF2-40B4-BE49-F238E27FC236}">
                <a16:creationId xmlns:a16="http://schemas.microsoft.com/office/drawing/2014/main" id="{C1EF7A6E-4E16-48CE-8B19-117AEAD7E0E3}"/>
              </a:ext>
            </a:extLst>
          </p:cNvPr>
          <p:cNvGraphicFramePr>
            <a:graphicFrameLocks noChangeAspect="1"/>
          </p:cNvGraphicFramePr>
          <p:nvPr>
            <p:extLst>
              <p:ext uri="{D42A27DB-BD31-4B8C-83A1-F6EECF244321}">
                <p14:modId xmlns:p14="http://schemas.microsoft.com/office/powerpoint/2010/main" val="2212637137"/>
              </p:ext>
            </p:extLst>
          </p:nvPr>
        </p:nvGraphicFramePr>
        <p:xfrm>
          <a:off x="2733675" y="4673600"/>
          <a:ext cx="838200" cy="495300"/>
        </p:xfrm>
        <a:graphic>
          <a:graphicData uri="http://schemas.openxmlformats.org/presentationml/2006/ole">
            <mc:AlternateContent xmlns:mc="http://schemas.openxmlformats.org/markup-compatibility/2006">
              <mc:Choice xmlns:v="urn:schemas-microsoft-com:vml" Requires="v">
                <p:oleObj spid="_x0000_s25177" name="Equation" r:id="rId10" imgW="838080" imgH="495000" progId="Equation.DSMT4">
                  <p:embed/>
                </p:oleObj>
              </mc:Choice>
              <mc:Fallback>
                <p:oleObj name="Equation" r:id="rId10" imgW="838080" imgH="495000" progId="Equation.DSMT4">
                  <p:embed/>
                  <p:pic>
                    <p:nvPicPr>
                      <p:cNvPr id="0" name=""/>
                      <p:cNvPicPr/>
                      <p:nvPr/>
                    </p:nvPicPr>
                    <p:blipFill>
                      <a:blip r:embed="rId11"/>
                      <a:stretch>
                        <a:fillRect/>
                      </a:stretch>
                    </p:blipFill>
                    <p:spPr>
                      <a:xfrm>
                        <a:off x="2733675" y="4673600"/>
                        <a:ext cx="838200" cy="495300"/>
                      </a:xfrm>
                      <a:prstGeom prst="rect">
                        <a:avLst/>
                      </a:prstGeom>
                    </p:spPr>
                  </p:pic>
                </p:oleObj>
              </mc:Fallback>
            </mc:AlternateContent>
          </a:graphicData>
        </a:graphic>
      </p:graphicFrame>
      <p:sp>
        <p:nvSpPr>
          <p:cNvPr id="58" name="Content Placeholder 57">
            <a:extLst>
              <a:ext uri="{FF2B5EF4-FFF2-40B4-BE49-F238E27FC236}">
                <a16:creationId xmlns:a16="http://schemas.microsoft.com/office/drawing/2014/main" id="{9DB211F6-A1C4-4F59-92C0-B83EF41EAAA6}"/>
              </a:ext>
            </a:extLst>
          </p:cNvPr>
          <p:cNvSpPr>
            <a:spLocks noGrp="1"/>
          </p:cNvSpPr>
          <p:nvPr>
            <p:ph sz="quarter" idx="24"/>
          </p:nvPr>
        </p:nvSpPr>
        <p:spPr>
          <a:xfrm>
            <a:off x="4218384" y="4581400"/>
            <a:ext cx="4247876" cy="791816"/>
          </a:xfrm>
        </p:spPr>
        <p:txBody>
          <a:bodyPr/>
          <a:lstStyle/>
          <a:p>
            <a:pPr marL="0" lvl="0" indent="0" eaLnBrk="1" fontAlgn="auto" hangingPunct="1">
              <a:spcBef>
                <a:spcPts val="0"/>
              </a:spcBef>
              <a:spcAft>
                <a:spcPts val="0"/>
              </a:spcAft>
              <a:buNone/>
            </a:pPr>
            <a:r>
              <a:rPr lang="en-US" kern="1200" dirty="0">
                <a:solidFill>
                  <a:prstClr val="black"/>
                </a:solidFill>
                <a:ea typeface="+mn-ea"/>
                <a:cs typeface="+mn-cs"/>
              </a:rPr>
              <a:t>The combined gas law shows the relationship of </a:t>
            </a:r>
            <a:r>
              <a:rPr lang="en-US" i="1" kern="1200" dirty="0">
                <a:solidFill>
                  <a:prstClr val="black"/>
                </a:solidFill>
                <a:ea typeface="+mn-ea"/>
                <a:cs typeface="+mn-cs"/>
              </a:rPr>
              <a:t>P, V, </a:t>
            </a:r>
            <a:r>
              <a:rPr lang="en-US" kern="1200" dirty="0">
                <a:solidFill>
                  <a:prstClr val="black"/>
                </a:solidFill>
                <a:ea typeface="+mn-ea"/>
                <a:cs typeface="+mn-cs"/>
              </a:rPr>
              <a:t>and</a:t>
            </a:r>
            <a:r>
              <a:rPr lang="en-US" i="1" kern="1200" dirty="0">
                <a:solidFill>
                  <a:prstClr val="black"/>
                </a:solidFill>
                <a:ea typeface="+mn-ea"/>
                <a:cs typeface="+mn-cs"/>
              </a:rPr>
              <a:t> T </a:t>
            </a:r>
            <a:r>
              <a:rPr lang="en-US" kern="1200" dirty="0">
                <a:solidFill>
                  <a:prstClr val="black"/>
                </a:solidFill>
                <a:ea typeface="+mn-ea"/>
                <a:cs typeface="+mn-cs"/>
              </a:rPr>
              <a:t>when two quantities are changed and the number of moles</a:t>
            </a:r>
            <a:r>
              <a:rPr lang="en-US" i="1" kern="1200" dirty="0">
                <a:solidFill>
                  <a:prstClr val="black"/>
                </a:solidFill>
                <a:ea typeface="+mn-ea"/>
                <a:cs typeface="+mn-cs"/>
              </a:rPr>
              <a:t> (n) </a:t>
            </a:r>
            <a:r>
              <a:rPr lang="en-US" kern="1200" dirty="0">
                <a:solidFill>
                  <a:prstClr val="black"/>
                </a:solidFill>
                <a:ea typeface="+mn-ea"/>
                <a:cs typeface="+mn-cs"/>
              </a:rPr>
              <a:t>is constant</a:t>
            </a:r>
            <a:r>
              <a:rPr lang="en-US" i="1" kern="1200" dirty="0">
                <a:solidFill>
                  <a:prstClr val="black"/>
                </a:solidFill>
                <a:ea typeface="+mn-ea"/>
                <a:cs typeface="+mn-cs"/>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462DDA-D679-4B2F-BB8D-46FC6F9F61B7}"/>
              </a:ext>
            </a:extLst>
          </p:cNvPr>
          <p:cNvSpPr>
            <a:spLocks noGrp="1"/>
          </p:cNvSpPr>
          <p:nvPr>
            <p:ph type="title"/>
          </p:nvPr>
        </p:nvSpPr>
        <p:spPr>
          <a:xfrm>
            <a:off x="992277" y="270377"/>
            <a:ext cx="7159447" cy="745120"/>
          </a:xfrm>
        </p:spPr>
        <p:txBody>
          <a:bodyPr/>
          <a:lstStyle/>
          <a:p>
            <a:r>
              <a:rPr lang="en-US" altLang="en-US" sz="3200" b="1" dirty="0">
                <a:ea typeface="MS PGothic" charset="-128"/>
                <a:cs typeface="ＭＳ Ｐゴシック" charset="-128"/>
              </a:rPr>
              <a:t>7.1	The Three States of Matter (1)</a:t>
            </a:r>
            <a:endParaRPr lang="en-US" sz="3200" dirty="0"/>
          </a:p>
        </p:txBody>
      </p:sp>
      <p:sp>
        <p:nvSpPr>
          <p:cNvPr id="2" name="Content Placeholder 1">
            <a:extLst>
              <a:ext uri="{FF2B5EF4-FFF2-40B4-BE49-F238E27FC236}">
                <a16:creationId xmlns:a16="http://schemas.microsoft.com/office/drawing/2014/main" id="{7213DBFA-8CEC-4E90-9C49-8A5A9AA7DB1A}"/>
              </a:ext>
            </a:extLst>
          </p:cNvPr>
          <p:cNvSpPr>
            <a:spLocks noGrp="1"/>
          </p:cNvSpPr>
          <p:nvPr>
            <p:ph sz="half" idx="1"/>
          </p:nvPr>
        </p:nvSpPr>
        <p:spPr>
          <a:xfrm>
            <a:off x="210459" y="1672773"/>
            <a:ext cx="5410944" cy="472689"/>
          </a:xfrm>
        </p:spPr>
        <p:txBody>
          <a:bodyPr/>
          <a:lstStyle/>
          <a:p>
            <a:pPr marL="0" indent="0">
              <a:buNone/>
            </a:pPr>
            <a:r>
              <a:rPr lang="en-US" sz="1600" b="1" dirty="0"/>
              <a:t>Table 7.1 Properties of Gases, Liquids, and Solids</a:t>
            </a:r>
          </a:p>
        </p:txBody>
      </p:sp>
      <p:sp>
        <p:nvSpPr>
          <p:cNvPr id="30" name="Content Placeholder 29">
            <a:extLst>
              <a:ext uri="{FF2B5EF4-FFF2-40B4-BE49-F238E27FC236}">
                <a16:creationId xmlns:a16="http://schemas.microsoft.com/office/drawing/2014/main" id="{82D93B67-3457-422D-91F0-9CF953A7926B}"/>
              </a:ext>
            </a:extLst>
          </p:cNvPr>
          <p:cNvSpPr>
            <a:spLocks noGrp="1"/>
          </p:cNvSpPr>
          <p:nvPr>
            <p:ph sz="half" idx="2"/>
          </p:nvPr>
        </p:nvSpPr>
        <p:spPr>
          <a:xfrm>
            <a:off x="257448" y="2076846"/>
            <a:ext cx="959783" cy="288103"/>
          </a:xfrm>
        </p:spPr>
        <p:txBody>
          <a:bodyPr/>
          <a:lstStyle/>
          <a:p>
            <a:pPr marL="0" lvl="0" indent="0" eaLnBrk="1" fontAlgn="auto" hangingPunct="1">
              <a:spcBef>
                <a:spcPts val="0"/>
              </a:spcBef>
              <a:spcAft>
                <a:spcPts val="0"/>
              </a:spcAft>
              <a:buNone/>
            </a:pPr>
            <a:r>
              <a:rPr lang="en-US" sz="1400" b="1" kern="1200" dirty="0">
                <a:solidFill>
                  <a:prstClr val="black"/>
                </a:solidFill>
                <a:ea typeface="+mn-ea"/>
                <a:cs typeface="+mn-cs"/>
              </a:rPr>
              <a:t>Property</a:t>
            </a:r>
          </a:p>
        </p:txBody>
      </p:sp>
      <p:sp>
        <p:nvSpPr>
          <p:cNvPr id="31" name="Content Placeholder 30">
            <a:extLst>
              <a:ext uri="{FF2B5EF4-FFF2-40B4-BE49-F238E27FC236}">
                <a16:creationId xmlns:a16="http://schemas.microsoft.com/office/drawing/2014/main" id="{784609D6-A188-480A-A6BE-669C45953E71}"/>
              </a:ext>
            </a:extLst>
          </p:cNvPr>
          <p:cNvSpPr>
            <a:spLocks noGrp="1"/>
          </p:cNvSpPr>
          <p:nvPr>
            <p:ph sz="quarter" idx="14"/>
          </p:nvPr>
        </p:nvSpPr>
        <p:spPr>
          <a:xfrm>
            <a:off x="2047110" y="2078921"/>
            <a:ext cx="720006" cy="324657"/>
          </a:xfrm>
        </p:spPr>
        <p:txBody>
          <a:bodyPr/>
          <a:lstStyle/>
          <a:p>
            <a:pPr marL="0" indent="0">
              <a:buNone/>
            </a:pPr>
            <a:r>
              <a:rPr lang="en-GB" sz="1400" b="1" dirty="0"/>
              <a:t>Gas</a:t>
            </a:r>
          </a:p>
        </p:txBody>
      </p:sp>
      <p:sp>
        <p:nvSpPr>
          <p:cNvPr id="32" name="Content Placeholder 31">
            <a:extLst>
              <a:ext uri="{FF2B5EF4-FFF2-40B4-BE49-F238E27FC236}">
                <a16:creationId xmlns:a16="http://schemas.microsoft.com/office/drawing/2014/main" id="{11F7E7C2-9B1A-4568-9565-01A379793ED1}"/>
              </a:ext>
            </a:extLst>
          </p:cNvPr>
          <p:cNvSpPr>
            <a:spLocks noGrp="1"/>
          </p:cNvSpPr>
          <p:nvPr>
            <p:ph sz="quarter" idx="15"/>
          </p:nvPr>
        </p:nvSpPr>
        <p:spPr>
          <a:xfrm>
            <a:off x="4143827" y="2072924"/>
            <a:ext cx="792584" cy="441663"/>
          </a:xfrm>
        </p:spPr>
        <p:txBody>
          <a:bodyPr/>
          <a:lstStyle/>
          <a:p>
            <a:pPr marL="0" indent="0">
              <a:buNone/>
            </a:pPr>
            <a:r>
              <a:rPr lang="en-GB" sz="1400" b="1" dirty="0"/>
              <a:t>Liquid</a:t>
            </a:r>
          </a:p>
        </p:txBody>
      </p:sp>
      <p:sp>
        <p:nvSpPr>
          <p:cNvPr id="33" name="Content Placeholder 32">
            <a:extLst>
              <a:ext uri="{FF2B5EF4-FFF2-40B4-BE49-F238E27FC236}">
                <a16:creationId xmlns:a16="http://schemas.microsoft.com/office/drawing/2014/main" id="{F2740D38-0F9C-495E-9CBF-1DB23D92B9BE}"/>
              </a:ext>
            </a:extLst>
          </p:cNvPr>
          <p:cNvSpPr>
            <a:spLocks noGrp="1"/>
          </p:cNvSpPr>
          <p:nvPr>
            <p:ph sz="quarter" idx="16"/>
          </p:nvPr>
        </p:nvSpPr>
        <p:spPr>
          <a:xfrm>
            <a:off x="6668062" y="2070927"/>
            <a:ext cx="741451" cy="260282"/>
          </a:xfrm>
        </p:spPr>
        <p:txBody>
          <a:bodyPr/>
          <a:lstStyle/>
          <a:p>
            <a:pPr marL="0" indent="0">
              <a:buNone/>
            </a:pPr>
            <a:r>
              <a:rPr lang="en-GB" sz="1400" b="1" dirty="0"/>
              <a:t>Solid</a:t>
            </a:r>
          </a:p>
        </p:txBody>
      </p:sp>
      <p:sp>
        <p:nvSpPr>
          <p:cNvPr id="34" name="Content Placeholder 33">
            <a:extLst>
              <a:ext uri="{FF2B5EF4-FFF2-40B4-BE49-F238E27FC236}">
                <a16:creationId xmlns:a16="http://schemas.microsoft.com/office/drawing/2014/main" id="{33ED5D23-E21B-4EC5-BB28-E2676308ED4F}"/>
              </a:ext>
            </a:extLst>
          </p:cNvPr>
          <p:cNvSpPr>
            <a:spLocks noGrp="1"/>
          </p:cNvSpPr>
          <p:nvPr>
            <p:ph sz="quarter" idx="17"/>
          </p:nvPr>
        </p:nvSpPr>
        <p:spPr>
          <a:xfrm>
            <a:off x="251520" y="2420167"/>
            <a:ext cx="2077392" cy="330360"/>
          </a:xfrm>
        </p:spPr>
        <p:txBody>
          <a:bodyPr/>
          <a:lstStyle/>
          <a:p>
            <a:pPr marL="0" indent="0">
              <a:buNone/>
            </a:pPr>
            <a:r>
              <a:rPr lang="en-US" sz="1400" b="1" dirty="0"/>
              <a:t>Shape and Volume</a:t>
            </a:r>
          </a:p>
        </p:txBody>
      </p:sp>
      <p:sp>
        <p:nvSpPr>
          <p:cNvPr id="35" name="Content Placeholder 34">
            <a:extLst>
              <a:ext uri="{FF2B5EF4-FFF2-40B4-BE49-F238E27FC236}">
                <a16:creationId xmlns:a16="http://schemas.microsoft.com/office/drawing/2014/main" id="{567019E9-A678-4603-BD3F-140786A1B578}"/>
              </a:ext>
            </a:extLst>
          </p:cNvPr>
          <p:cNvSpPr>
            <a:spLocks noGrp="1"/>
          </p:cNvSpPr>
          <p:nvPr>
            <p:ph sz="quarter" idx="18"/>
          </p:nvPr>
        </p:nvSpPr>
        <p:spPr>
          <a:xfrm>
            <a:off x="2045579" y="2416453"/>
            <a:ext cx="1543115" cy="745121"/>
          </a:xfrm>
        </p:spPr>
        <p:txBody>
          <a:bodyPr/>
          <a:lstStyle/>
          <a:p>
            <a:pPr marL="0" lvl="0" indent="0" eaLnBrk="1" fontAlgn="auto" hangingPunct="1">
              <a:spcBef>
                <a:spcPts val="0"/>
              </a:spcBef>
              <a:spcAft>
                <a:spcPts val="0"/>
              </a:spcAft>
              <a:buNone/>
            </a:pPr>
            <a:r>
              <a:rPr lang="en-US" sz="1400" kern="1200" dirty="0">
                <a:solidFill>
                  <a:prstClr val="black"/>
                </a:solidFill>
                <a:ea typeface="+mn-ea"/>
                <a:cs typeface="+mn-cs"/>
              </a:rPr>
              <a:t>Expands to fill its container</a:t>
            </a:r>
          </a:p>
        </p:txBody>
      </p:sp>
      <p:sp>
        <p:nvSpPr>
          <p:cNvPr id="44" name="Content Placeholder 43">
            <a:extLst>
              <a:ext uri="{FF2B5EF4-FFF2-40B4-BE49-F238E27FC236}">
                <a16:creationId xmlns:a16="http://schemas.microsoft.com/office/drawing/2014/main" id="{19EB32EC-1411-41F0-9332-34DC568261D5}"/>
              </a:ext>
            </a:extLst>
          </p:cNvPr>
          <p:cNvSpPr>
            <a:spLocks noGrp="1"/>
          </p:cNvSpPr>
          <p:nvPr>
            <p:ph sz="quarter" idx="27"/>
          </p:nvPr>
        </p:nvSpPr>
        <p:spPr>
          <a:xfrm>
            <a:off x="4143826" y="2416453"/>
            <a:ext cx="2524235" cy="780963"/>
          </a:xfrm>
        </p:spPr>
        <p:txBody>
          <a:bodyPr/>
          <a:lstStyle/>
          <a:p>
            <a:pPr marL="0" lvl="0" indent="0" eaLnBrk="1" fontAlgn="auto" hangingPunct="1">
              <a:spcBef>
                <a:spcPts val="0"/>
              </a:spcBef>
              <a:spcAft>
                <a:spcPts val="0"/>
              </a:spcAft>
              <a:buNone/>
            </a:pPr>
            <a:r>
              <a:rPr lang="en-US" kern="1200" dirty="0">
                <a:solidFill>
                  <a:prstClr val="black"/>
                </a:solidFill>
                <a:ea typeface="+mn-ea"/>
                <a:cs typeface="+mn-cs"/>
              </a:rPr>
              <a:t>A fixed volume that takes the shape of the container it occupies</a:t>
            </a:r>
          </a:p>
        </p:txBody>
      </p:sp>
      <p:sp>
        <p:nvSpPr>
          <p:cNvPr id="36" name="Content Placeholder 35">
            <a:extLst>
              <a:ext uri="{FF2B5EF4-FFF2-40B4-BE49-F238E27FC236}">
                <a16:creationId xmlns:a16="http://schemas.microsoft.com/office/drawing/2014/main" id="{F42FF616-FE9A-4A41-8763-EC1985185605}"/>
              </a:ext>
            </a:extLst>
          </p:cNvPr>
          <p:cNvSpPr>
            <a:spLocks noGrp="1"/>
          </p:cNvSpPr>
          <p:nvPr>
            <p:ph sz="quarter" idx="19"/>
          </p:nvPr>
        </p:nvSpPr>
        <p:spPr>
          <a:xfrm>
            <a:off x="6682575" y="2415571"/>
            <a:ext cx="1872208" cy="745121"/>
          </a:xfrm>
        </p:spPr>
        <p:txBody>
          <a:bodyPr/>
          <a:lstStyle/>
          <a:p>
            <a:pPr marL="0" lvl="0" indent="0" eaLnBrk="1" fontAlgn="auto" hangingPunct="1">
              <a:spcBef>
                <a:spcPts val="0"/>
              </a:spcBef>
              <a:spcAft>
                <a:spcPts val="0"/>
              </a:spcAft>
              <a:buNone/>
            </a:pPr>
            <a:r>
              <a:rPr lang="en-US" sz="1400" kern="1200" dirty="0">
                <a:solidFill>
                  <a:prstClr val="black"/>
                </a:solidFill>
                <a:ea typeface="+mn-ea"/>
                <a:cs typeface="+mn-cs"/>
              </a:rPr>
              <a:t>A definite shape and volume</a:t>
            </a:r>
          </a:p>
        </p:txBody>
      </p:sp>
      <p:sp>
        <p:nvSpPr>
          <p:cNvPr id="37" name="Content Placeholder 36">
            <a:extLst>
              <a:ext uri="{FF2B5EF4-FFF2-40B4-BE49-F238E27FC236}">
                <a16:creationId xmlns:a16="http://schemas.microsoft.com/office/drawing/2014/main" id="{5060DBF6-C5DC-4438-ABF8-4F07A87A20CA}"/>
              </a:ext>
            </a:extLst>
          </p:cNvPr>
          <p:cNvSpPr>
            <a:spLocks noGrp="1"/>
          </p:cNvSpPr>
          <p:nvPr>
            <p:ph sz="quarter" idx="20"/>
          </p:nvPr>
        </p:nvSpPr>
        <p:spPr>
          <a:xfrm>
            <a:off x="258169" y="3478606"/>
            <a:ext cx="1933623" cy="472689"/>
          </a:xfrm>
        </p:spPr>
        <p:txBody>
          <a:bodyPr/>
          <a:lstStyle/>
          <a:p>
            <a:pPr marL="0" lvl="0" indent="0" eaLnBrk="1" fontAlgn="auto" hangingPunct="1">
              <a:spcBef>
                <a:spcPts val="0"/>
              </a:spcBef>
              <a:spcAft>
                <a:spcPts val="0"/>
              </a:spcAft>
              <a:buNone/>
            </a:pPr>
            <a:r>
              <a:rPr lang="en-US" b="1" kern="1200" dirty="0">
                <a:solidFill>
                  <a:prstClr val="black"/>
                </a:solidFill>
                <a:ea typeface="+mn-ea"/>
                <a:cs typeface="+mn-cs"/>
              </a:rPr>
              <a:t>Arrangement of Particles</a:t>
            </a:r>
          </a:p>
        </p:txBody>
      </p:sp>
      <p:sp>
        <p:nvSpPr>
          <p:cNvPr id="38" name="Content Placeholder 37">
            <a:extLst>
              <a:ext uri="{FF2B5EF4-FFF2-40B4-BE49-F238E27FC236}">
                <a16:creationId xmlns:a16="http://schemas.microsoft.com/office/drawing/2014/main" id="{0D791A1B-E7C5-4850-9F68-EA139FE3D389}"/>
              </a:ext>
            </a:extLst>
          </p:cNvPr>
          <p:cNvSpPr>
            <a:spLocks noGrp="1"/>
          </p:cNvSpPr>
          <p:nvPr>
            <p:ph sz="quarter" idx="21"/>
          </p:nvPr>
        </p:nvSpPr>
        <p:spPr>
          <a:xfrm>
            <a:off x="2052517" y="3468034"/>
            <a:ext cx="1944687" cy="682122"/>
          </a:xfrm>
        </p:spPr>
        <p:txBody>
          <a:bodyPr/>
          <a:lstStyle/>
          <a:p>
            <a:pPr marL="0" indent="0">
              <a:buNone/>
            </a:pPr>
            <a:r>
              <a:rPr lang="en-US" dirty="0"/>
              <a:t>Randomly arranged, disorganized, and far apart</a:t>
            </a:r>
          </a:p>
        </p:txBody>
      </p:sp>
      <p:sp>
        <p:nvSpPr>
          <p:cNvPr id="39" name="Content Placeholder 38">
            <a:extLst>
              <a:ext uri="{FF2B5EF4-FFF2-40B4-BE49-F238E27FC236}">
                <a16:creationId xmlns:a16="http://schemas.microsoft.com/office/drawing/2014/main" id="{2A1F74DE-156B-4A94-91B3-19F847200BED}"/>
              </a:ext>
            </a:extLst>
          </p:cNvPr>
          <p:cNvSpPr>
            <a:spLocks noGrp="1"/>
          </p:cNvSpPr>
          <p:nvPr>
            <p:ph sz="quarter" idx="22"/>
          </p:nvPr>
        </p:nvSpPr>
        <p:spPr>
          <a:xfrm>
            <a:off x="4138176" y="3470935"/>
            <a:ext cx="2520925" cy="359767"/>
          </a:xfrm>
        </p:spPr>
        <p:txBody>
          <a:bodyPr/>
          <a:lstStyle/>
          <a:p>
            <a:pPr marL="0" lvl="0" indent="0" eaLnBrk="1" fontAlgn="auto" hangingPunct="1">
              <a:spcBef>
                <a:spcPts val="0"/>
              </a:spcBef>
              <a:spcAft>
                <a:spcPts val="0"/>
              </a:spcAft>
              <a:buNone/>
            </a:pPr>
            <a:r>
              <a:rPr lang="en-US" kern="1200" dirty="0">
                <a:solidFill>
                  <a:prstClr val="black"/>
                </a:solidFill>
                <a:ea typeface="+mn-ea"/>
                <a:cs typeface="+mn-cs"/>
              </a:rPr>
              <a:t>Randomly arranged but close</a:t>
            </a:r>
          </a:p>
        </p:txBody>
      </p:sp>
      <p:sp>
        <p:nvSpPr>
          <p:cNvPr id="40" name="Content Placeholder 39">
            <a:extLst>
              <a:ext uri="{FF2B5EF4-FFF2-40B4-BE49-F238E27FC236}">
                <a16:creationId xmlns:a16="http://schemas.microsoft.com/office/drawing/2014/main" id="{72455B59-8957-47B6-BD31-AADC54E0AF96}"/>
              </a:ext>
            </a:extLst>
          </p:cNvPr>
          <p:cNvSpPr>
            <a:spLocks noGrp="1"/>
          </p:cNvSpPr>
          <p:nvPr>
            <p:ph sz="quarter" idx="23"/>
          </p:nvPr>
        </p:nvSpPr>
        <p:spPr>
          <a:xfrm>
            <a:off x="6672956" y="3476558"/>
            <a:ext cx="2150378" cy="629983"/>
          </a:xfrm>
        </p:spPr>
        <p:txBody>
          <a:bodyPr/>
          <a:lstStyle/>
          <a:p>
            <a:pPr marL="0" lvl="0" indent="0" eaLnBrk="1" fontAlgn="auto" hangingPunct="1">
              <a:spcBef>
                <a:spcPts val="0"/>
              </a:spcBef>
              <a:spcAft>
                <a:spcPts val="0"/>
              </a:spcAft>
              <a:buNone/>
            </a:pPr>
            <a:r>
              <a:rPr lang="en-US" kern="1200" dirty="0">
                <a:solidFill>
                  <a:prstClr val="black"/>
                </a:solidFill>
                <a:ea typeface="+mn-ea"/>
                <a:cs typeface="+mn-cs"/>
              </a:rPr>
              <a:t>Fixed arrangement of very close particles</a:t>
            </a:r>
          </a:p>
        </p:txBody>
      </p:sp>
      <p:sp>
        <p:nvSpPr>
          <p:cNvPr id="41" name="Content Placeholder 40">
            <a:extLst>
              <a:ext uri="{FF2B5EF4-FFF2-40B4-BE49-F238E27FC236}">
                <a16:creationId xmlns:a16="http://schemas.microsoft.com/office/drawing/2014/main" id="{FE0C430E-4493-4EB3-90EE-F50E17D0E021}"/>
              </a:ext>
            </a:extLst>
          </p:cNvPr>
          <p:cNvSpPr>
            <a:spLocks noGrp="1"/>
          </p:cNvSpPr>
          <p:nvPr>
            <p:ph sz="quarter" idx="24"/>
          </p:nvPr>
        </p:nvSpPr>
        <p:spPr>
          <a:xfrm>
            <a:off x="254722" y="4281794"/>
            <a:ext cx="935508" cy="359767"/>
          </a:xfrm>
        </p:spPr>
        <p:txBody>
          <a:bodyPr/>
          <a:lstStyle/>
          <a:p>
            <a:pPr marL="0" lvl="0" indent="0" eaLnBrk="1" fontAlgn="auto" hangingPunct="1">
              <a:spcBef>
                <a:spcPts val="0"/>
              </a:spcBef>
              <a:spcAft>
                <a:spcPts val="0"/>
              </a:spcAft>
              <a:buNone/>
            </a:pPr>
            <a:r>
              <a:rPr lang="en-US" b="1" kern="1200" dirty="0">
                <a:solidFill>
                  <a:prstClr val="black"/>
                </a:solidFill>
                <a:ea typeface="+mn-ea"/>
                <a:cs typeface="+mn-cs"/>
              </a:rPr>
              <a:t>Density</a:t>
            </a:r>
          </a:p>
        </p:txBody>
      </p:sp>
      <p:sp>
        <p:nvSpPr>
          <p:cNvPr id="42" name="Content Placeholder 41">
            <a:extLst>
              <a:ext uri="{FF2B5EF4-FFF2-40B4-BE49-F238E27FC236}">
                <a16:creationId xmlns:a16="http://schemas.microsoft.com/office/drawing/2014/main" id="{940DB057-C7AB-4A63-A214-52F89A4D822F}"/>
              </a:ext>
            </a:extLst>
          </p:cNvPr>
          <p:cNvSpPr>
            <a:spLocks noGrp="1"/>
          </p:cNvSpPr>
          <p:nvPr>
            <p:ph sz="quarter" idx="25"/>
          </p:nvPr>
        </p:nvSpPr>
        <p:spPr>
          <a:xfrm>
            <a:off x="2049608" y="4281662"/>
            <a:ext cx="1800200" cy="304800"/>
          </a:xfrm>
        </p:spPr>
        <p:txBody>
          <a:bodyPr/>
          <a:lstStyle/>
          <a:p>
            <a:pPr marL="0" lvl="0" indent="0" eaLnBrk="1" fontAlgn="auto" hangingPunct="1">
              <a:spcBef>
                <a:spcPts val="0"/>
              </a:spcBef>
              <a:spcAft>
                <a:spcPts val="0"/>
              </a:spcAft>
              <a:buNone/>
            </a:pPr>
            <a:r>
              <a:rPr lang="en-US" kern="1200" dirty="0">
                <a:solidFill>
                  <a:prstClr val="black"/>
                </a:solidFill>
                <a:ea typeface="+mn-ea"/>
                <a:cs typeface="+mn-cs"/>
              </a:rPr>
              <a:t>Low </a:t>
            </a:r>
            <a:r>
              <a:rPr lang="en-US" i="0" kern="1200" dirty="0">
                <a:solidFill>
                  <a:prstClr val="black"/>
                </a:solidFill>
                <a:ea typeface="+mn-ea"/>
                <a:cs typeface="+mn-cs"/>
              </a:rPr>
              <a:t>(&lt; 0.01 g/mL)</a:t>
            </a:r>
            <a:endParaRPr lang="en-US" kern="1200" dirty="0">
              <a:solidFill>
                <a:prstClr val="black"/>
              </a:solidFill>
              <a:ea typeface="+mn-ea"/>
              <a:cs typeface="+mn-cs"/>
            </a:endParaRPr>
          </a:p>
        </p:txBody>
      </p:sp>
      <p:graphicFrame>
        <p:nvGraphicFramePr>
          <p:cNvPr id="63" name="Object 62">
            <a:extLst>
              <a:ext uri="{FF2B5EF4-FFF2-40B4-BE49-F238E27FC236}">
                <a16:creationId xmlns:a16="http://schemas.microsoft.com/office/drawing/2014/main" id="{1857B33F-E74D-4065-9F64-D82741844FA8}"/>
              </a:ext>
            </a:extLst>
          </p:cNvPr>
          <p:cNvGraphicFramePr>
            <a:graphicFrameLocks noChangeAspect="1"/>
          </p:cNvGraphicFramePr>
          <p:nvPr>
            <p:extLst>
              <p:ext uri="{D42A27DB-BD31-4B8C-83A1-F6EECF244321}">
                <p14:modId xmlns:p14="http://schemas.microsoft.com/office/powerpoint/2010/main" val="1631904933"/>
              </p:ext>
            </p:extLst>
          </p:nvPr>
        </p:nvGraphicFramePr>
        <p:xfrm>
          <a:off x="4221163" y="4270228"/>
          <a:ext cx="2209800" cy="304800"/>
        </p:xfrm>
        <a:graphic>
          <a:graphicData uri="http://schemas.openxmlformats.org/presentationml/2006/ole">
            <mc:AlternateContent xmlns:mc="http://schemas.openxmlformats.org/markup-compatibility/2006">
              <mc:Choice xmlns:v="urn:schemas-microsoft-com:vml" Requires="v">
                <p:oleObj spid="_x0000_s27759" name="Equation" r:id="rId4" imgW="2209680" imgH="304560" progId="Equation.DSMT4">
                  <p:embed/>
                </p:oleObj>
              </mc:Choice>
              <mc:Fallback>
                <p:oleObj name="Equation" r:id="rId4" imgW="2209680" imgH="304560" progId="Equation.DSMT4">
                  <p:embed/>
                  <p:pic>
                    <p:nvPicPr>
                      <p:cNvPr id="0" name=""/>
                      <p:cNvPicPr/>
                      <p:nvPr/>
                    </p:nvPicPr>
                    <p:blipFill>
                      <a:blip r:embed="rId5"/>
                      <a:stretch>
                        <a:fillRect/>
                      </a:stretch>
                    </p:blipFill>
                    <p:spPr>
                      <a:xfrm>
                        <a:off x="4221163" y="4270228"/>
                        <a:ext cx="2209800" cy="304800"/>
                      </a:xfrm>
                      <a:prstGeom prst="rect">
                        <a:avLst/>
                      </a:prstGeom>
                    </p:spPr>
                  </p:pic>
                </p:oleObj>
              </mc:Fallback>
            </mc:AlternateContent>
          </a:graphicData>
        </a:graphic>
      </p:graphicFrame>
      <p:sp>
        <p:nvSpPr>
          <p:cNvPr id="43" name="Content Placeholder 42">
            <a:extLst>
              <a:ext uri="{FF2B5EF4-FFF2-40B4-BE49-F238E27FC236}">
                <a16:creationId xmlns:a16="http://schemas.microsoft.com/office/drawing/2014/main" id="{36A2CED5-59D2-400B-98A7-E909EFC1AB84}"/>
              </a:ext>
            </a:extLst>
          </p:cNvPr>
          <p:cNvSpPr>
            <a:spLocks noGrp="1"/>
          </p:cNvSpPr>
          <p:nvPr>
            <p:ph sz="quarter" idx="26"/>
          </p:nvPr>
        </p:nvSpPr>
        <p:spPr>
          <a:xfrm>
            <a:off x="6682575" y="4280055"/>
            <a:ext cx="1705850" cy="279232"/>
          </a:xfrm>
        </p:spPr>
        <p:txBody>
          <a:bodyPr/>
          <a:lstStyle/>
          <a:p>
            <a:pPr marL="0" lvl="0" indent="0" eaLnBrk="1" fontAlgn="auto" hangingPunct="1">
              <a:spcBef>
                <a:spcPts val="0"/>
              </a:spcBef>
              <a:spcAft>
                <a:spcPts val="0"/>
              </a:spcAft>
              <a:buNone/>
            </a:pPr>
            <a:r>
              <a:rPr lang="en-US" kern="1200" dirty="0">
                <a:solidFill>
                  <a:prstClr val="black"/>
                </a:solidFill>
                <a:ea typeface="+mn-ea"/>
                <a:cs typeface="+mn-cs"/>
              </a:rPr>
              <a:t>High (1 to </a:t>
            </a:r>
            <a:r>
              <a:rPr lang="en-US" i="0" kern="1200" dirty="0">
                <a:solidFill>
                  <a:prstClr val="black"/>
                </a:solidFill>
                <a:ea typeface="+mn-ea"/>
                <a:cs typeface="+mn-cs"/>
              </a:rPr>
              <a:t>10 g/mL</a:t>
            </a:r>
            <a:r>
              <a:rPr lang="en-US" kern="1200" dirty="0">
                <a:solidFill>
                  <a:prstClr val="black"/>
                </a:solidFill>
                <a:ea typeface="+mn-ea"/>
                <a:cs typeface="+mn-cs"/>
              </a:rPr>
              <a:t>)</a:t>
            </a:r>
          </a:p>
        </p:txBody>
      </p:sp>
      <p:sp>
        <p:nvSpPr>
          <p:cNvPr id="45" name="Content Placeholder 44">
            <a:extLst>
              <a:ext uri="{FF2B5EF4-FFF2-40B4-BE49-F238E27FC236}">
                <a16:creationId xmlns:a16="http://schemas.microsoft.com/office/drawing/2014/main" id="{90F7C590-FDCF-4639-B2F1-36E74E854BDC}"/>
              </a:ext>
            </a:extLst>
          </p:cNvPr>
          <p:cNvSpPr>
            <a:spLocks noGrp="1"/>
          </p:cNvSpPr>
          <p:nvPr>
            <p:ph sz="quarter" idx="28"/>
          </p:nvPr>
        </p:nvSpPr>
        <p:spPr>
          <a:xfrm>
            <a:off x="250090" y="4634905"/>
            <a:ext cx="2034549" cy="278978"/>
          </a:xfrm>
        </p:spPr>
        <p:txBody>
          <a:bodyPr/>
          <a:lstStyle/>
          <a:p>
            <a:pPr marL="0" lvl="0" indent="0" eaLnBrk="1" fontAlgn="auto" hangingPunct="1">
              <a:spcBef>
                <a:spcPts val="0"/>
              </a:spcBef>
              <a:spcAft>
                <a:spcPts val="0"/>
              </a:spcAft>
              <a:buNone/>
            </a:pPr>
            <a:r>
              <a:rPr lang="en-US" b="1" kern="1200" dirty="0">
                <a:solidFill>
                  <a:prstClr val="black"/>
                </a:solidFill>
                <a:ea typeface="+mn-ea"/>
                <a:cs typeface="+mn-cs"/>
              </a:rPr>
              <a:t>Particle Movement</a:t>
            </a:r>
          </a:p>
        </p:txBody>
      </p:sp>
      <p:sp>
        <p:nvSpPr>
          <p:cNvPr id="46" name="Content Placeholder 45">
            <a:extLst>
              <a:ext uri="{FF2B5EF4-FFF2-40B4-BE49-F238E27FC236}">
                <a16:creationId xmlns:a16="http://schemas.microsoft.com/office/drawing/2014/main" id="{0B9D4EDB-DFD6-40D1-8C12-CBB2587D60C3}"/>
              </a:ext>
            </a:extLst>
          </p:cNvPr>
          <p:cNvSpPr>
            <a:spLocks noGrp="1"/>
          </p:cNvSpPr>
          <p:nvPr>
            <p:ph sz="quarter" idx="29"/>
          </p:nvPr>
        </p:nvSpPr>
        <p:spPr>
          <a:xfrm>
            <a:off x="2053647" y="4635117"/>
            <a:ext cx="936104" cy="348890"/>
          </a:xfrm>
        </p:spPr>
        <p:txBody>
          <a:bodyPr/>
          <a:lstStyle/>
          <a:p>
            <a:pPr marL="0" indent="0">
              <a:buNone/>
            </a:pPr>
            <a:r>
              <a:rPr lang="en-US" kern="1200" dirty="0">
                <a:solidFill>
                  <a:prstClr val="black"/>
                </a:solidFill>
                <a:ea typeface="+mn-ea"/>
                <a:cs typeface="+mn-cs"/>
              </a:rPr>
              <a:t>Very fast</a:t>
            </a:r>
            <a:endParaRPr lang="en-GB" dirty="0"/>
          </a:p>
        </p:txBody>
      </p:sp>
      <p:sp>
        <p:nvSpPr>
          <p:cNvPr id="47" name="Content Placeholder 46">
            <a:extLst>
              <a:ext uri="{FF2B5EF4-FFF2-40B4-BE49-F238E27FC236}">
                <a16:creationId xmlns:a16="http://schemas.microsoft.com/office/drawing/2014/main" id="{6DF55172-629C-4F26-8BC5-180DF81312C9}"/>
              </a:ext>
            </a:extLst>
          </p:cNvPr>
          <p:cNvSpPr>
            <a:spLocks noGrp="1"/>
          </p:cNvSpPr>
          <p:nvPr>
            <p:ph sz="quarter" idx="30"/>
          </p:nvPr>
        </p:nvSpPr>
        <p:spPr>
          <a:xfrm>
            <a:off x="4138176" y="4632330"/>
            <a:ext cx="937096" cy="278978"/>
          </a:xfrm>
        </p:spPr>
        <p:txBody>
          <a:bodyPr/>
          <a:lstStyle/>
          <a:p>
            <a:pPr marL="0" indent="0">
              <a:buNone/>
            </a:pPr>
            <a:r>
              <a:rPr lang="en-US" kern="1200" dirty="0">
                <a:solidFill>
                  <a:prstClr val="black"/>
                </a:solidFill>
                <a:ea typeface="+mn-ea"/>
                <a:cs typeface="+mn-cs"/>
              </a:rPr>
              <a:t>Moderate</a:t>
            </a:r>
            <a:endParaRPr lang="en-GB" dirty="0"/>
          </a:p>
        </p:txBody>
      </p:sp>
      <p:sp>
        <p:nvSpPr>
          <p:cNvPr id="48" name="Content Placeholder 47">
            <a:extLst>
              <a:ext uri="{FF2B5EF4-FFF2-40B4-BE49-F238E27FC236}">
                <a16:creationId xmlns:a16="http://schemas.microsoft.com/office/drawing/2014/main" id="{21F75A0C-6526-4F89-859A-D2D03C9F5EFA}"/>
              </a:ext>
            </a:extLst>
          </p:cNvPr>
          <p:cNvSpPr>
            <a:spLocks noGrp="1"/>
          </p:cNvSpPr>
          <p:nvPr>
            <p:ph sz="quarter" idx="31"/>
          </p:nvPr>
        </p:nvSpPr>
        <p:spPr>
          <a:xfrm>
            <a:off x="6675400" y="4630321"/>
            <a:ext cx="648072" cy="279232"/>
          </a:xfrm>
        </p:spPr>
        <p:txBody>
          <a:bodyPr/>
          <a:lstStyle/>
          <a:p>
            <a:pPr marL="0" indent="0">
              <a:buNone/>
            </a:pPr>
            <a:r>
              <a:rPr lang="en-GB" dirty="0"/>
              <a:t>Slow</a:t>
            </a:r>
          </a:p>
        </p:txBody>
      </p:sp>
      <p:sp>
        <p:nvSpPr>
          <p:cNvPr id="49" name="Content Placeholder 48">
            <a:extLst>
              <a:ext uri="{FF2B5EF4-FFF2-40B4-BE49-F238E27FC236}">
                <a16:creationId xmlns:a16="http://schemas.microsoft.com/office/drawing/2014/main" id="{F813D564-752C-4CA2-BEFA-622EF93450CE}"/>
              </a:ext>
            </a:extLst>
          </p:cNvPr>
          <p:cNvSpPr>
            <a:spLocks noGrp="1"/>
          </p:cNvSpPr>
          <p:nvPr>
            <p:ph sz="quarter" idx="32"/>
          </p:nvPr>
        </p:nvSpPr>
        <p:spPr>
          <a:xfrm>
            <a:off x="243534" y="4999321"/>
            <a:ext cx="1728340" cy="664122"/>
          </a:xfrm>
        </p:spPr>
        <p:txBody>
          <a:bodyPr/>
          <a:lstStyle/>
          <a:p>
            <a:pPr marL="0" indent="0">
              <a:buNone/>
            </a:pPr>
            <a:r>
              <a:rPr lang="en-US" b="1" dirty="0"/>
              <a:t>Interaction Between Particles</a:t>
            </a:r>
          </a:p>
        </p:txBody>
      </p:sp>
      <p:sp>
        <p:nvSpPr>
          <p:cNvPr id="50" name="Content Placeholder 49">
            <a:extLst>
              <a:ext uri="{FF2B5EF4-FFF2-40B4-BE49-F238E27FC236}">
                <a16:creationId xmlns:a16="http://schemas.microsoft.com/office/drawing/2014/main" id="{6616DB74-55D5-4D32-80FA-2B6AE3A18808}"/>
              </a:ext>
            </a:extLst>
          </p:cNvPr>
          <p:cNvSpPr>
            <a:spLocks noGrp="1"/>
          </p:cNvSpPr>
          <p:nvPr>
            <p:ph sz="quarter" idx="33"/>
          </p:nvPr>
        </p:nvSpPr>
        <p:spPr>
          <a:xfrm>
            <a:off x="2060004" y="4994738"/>
            <a:ext cx="833795" cy="319623"/>
          </a:xfrm>
        </p:spPr>
        <p:txBody>
          <a:bodyPr/>
          <a:lstStyle/>
          <a:p>
            <a:pPr marL="0" lvl="0" indent="0" eaLnBrk="1" fontAlgn="auto" hangingPunct="1">
              <a:spcBef>
                <a:spcPts val="0"/>
              </a:spcBef>
              <a:spcAft>
                <a:spcPts val="0"/>
              </a:spcAft>
              <a:buNone/>
            </a:pPr>
            <a:r>
              <a:rPr lang="en-US" kern="1200" dirty="0">
                <a:solidFill>
                  <a:prstClr val="black"/>
                </a:solidFill>
                <a:ea typeface="+mn-ea"/>
                <a:cs typeface="+mn-cs"/>
              </a:rPr>
              <a:t>None</a:t>
            </a:r>
          </a:p>
        </p:txBody>
      </p:sp>
      <p:sp>
        <p:nvSpPr>
          <p:cNvPr id="51" name="Content Placeholder 50">
            <a:extLst>
              <a:ext uri="{FF2B5EF4-FFF2-40B4-BE49-F238E27FC236}">
                <a16:creationId xmlns:a16="http://schemas.microsoft.com/office/drawing/2014/main" id="{BE3B27D3-A396-4033-97F8-7497FD380FBC}"/>
              </a:ext>
            </a:extLst>
          </p:cNvPr>
          <p:cNvSpPr>
            <a:spLocks noGrp="1"/>
          </p:cNvSpPr>
          <p:nvPr>
            <p:ph sz="quarter" idx="34"/>
          </p:nvPr>
        </p:nvSpPr>
        <p:spPr>
          <a:xfrm>
            <a:off x="4131162" y="4993302"/>
            <a:ext cx="937096" cy="326402"/>
          </a:xfrm>
        </p:spPr>
        <p:txBody>
          <a:bodyPr/>
          <a:lstStyle/>
          <a:p>
            <a:pPr marL="0" lvl="0" indent="0" eaLnBrk="1" fontAlgn="auto" hangingPunct="1">
              <a:spcBef>
                <a:spcPts val="0"/>
              </a:spcBef>
              <a:spcAft>
                <a:spcPts val="0"/>
              </a:spcAft>
              <a:buNone/>
            </a:pPr>
            <a:r>
              <a:rPr lang="en-US" kern="1200" dirty="0">
                <a:solidFill>
                  <a:prstClr val="black"/>
                </a:solidFill>
                <a:ea typeface="+mn-ea"/>
                <a:cs typeface="+mn-cs"/>
              </a:rPr>
              <a:t>Strong</a:t>
            </a:r>
          </a:p>
        </p:txBody>
      </p:sp>
      <p:sp>
        <p:nvSpPr>
          <p:cNvPr id="52" name="Content Placeholder 51">
            <a:extLst>
              <a:ext uri="{FF2B5EF4-FFF2-40B4-BE49-F238E27FC236}">
                <a16:creationId xmlns:a16="http://schemas.microsoft.com/office/drawing/2014/main" id="{68357492-8B54-40F0-A446-C6F8F700561A}"/>
              </a:ext>
            </a:extLst>
          </p:cNvPr>
          <p:cNvSpPr>
            <a:spLocks noGrp="1"/>
          </p:cNvSpPr>
          <p:nvPr>
            <p:ph sz="quarter" idx="35"/>
          </p:nvPr>
        </p:nvSpPr>
        <p:spPr>
          <a:xfrm>
            <a:off x="6674672" y="4999992"/>
            <a:ext cx="1285862" cy="287033"/>
          </a:xfrm>
        </p:spPr>
        <p:txBody>
          <a:bodyPr/>
          <a:lstStyle/>
          <a:p>
            <a:pPr marL="0" lvl="0" indent="0" eaLnBrk="1" fontAlgn="auto" hangingPunct="1">
              <a:spcBef>
                <a:spcPts val="0"/>
              </a:spcBef>
              <a:spcAft>
                <a:spcPts val="0"/>
              </a:spcAft>
              <a:buNone/>
            </a:pPr>
            <a:r>
              <a:rPr lang="en-US" kern="1200" dirty="0">
                <a:solidFill>
                  <a:prstClr val="black"/>
                </a:solidFill>
                <a:ea typeface="+mn-ea"/>
                <a:cs typeface="+mn-cs"/>
              </a:rPr>
              <a:t>Very strong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C385-C199-4EF2-9D39-284D359D8DCD}"/>
              </a:ext>
            </a:extLst>
          </p:cNvPr>
          <p:cNvSpPr>
            <a:spLocks noGrp="1"/>
          </p:cNvSpPr>
          <p:nvPr>
            <p:ph type="title"/>
          </p:nvPr>
        </p:nvSpPr>
        <p:spPr>
          <a:xfrm>
            <a:off x="457200" y="163798"/>
            <a:ext cx="8229600" cy="849173"/>
          </a:xfrm>
        </p:spPr>
        <p:txBody>
          <a:bodyPr/>
          <a:lstStyle/>
          <a:p>
            <a:r>
              <a:rPr lang="en-US" altLang="en-US" sz="3200" b="1" dirty="0">
                <a:solidFill>
                  <a:srgbClr val="000000"/>
                </a:solidFill>
                <a:ea typeface="MS PGothic" charset="-128"/>
                <a:cs typeface="ＭＳ Ｐゴシック" charset="-128"/>
              </a:rPr>
              <a:t>7.4	Avogadro’</a:t>
            </a:r>
            <a:r>
              <a:rPr lang="en-US" altLang="ja-JP" sz="3200" b="1" dirty="0">
                <a:solidFill>
                  <a:srgbClr val="000000"/>
                </a:solidFill>
                <a:ea typeface="MS PGothic" charset="-128"/>
                <a:cs typeface="ＭＳ Ｐゴシック" charset="-128"/>
              </a:rPr>
              <a:t>s Law (1)</a:t>
            </a:r>
            <a:endParaRPr lang="en-US" sz="3200" dirty="0"/>
          </a:p>
        </p:txBody>
      </p:sp>
      <p:sp>
        <p:nvSpPr>
          <p:cNvPr id="8" name="Content Placeholder 7">
            <a:extLst>
              <a:ext uri="{FF2B5EF4-FFF2-40B4-BE49-F238E27FC236}">
                <a16:creationId xmlns:a16="http://schemas.microsoft.com/office/drawing/2014/main" id="{5E195E06-03BD-496D-9A80-C366981EF507}"/>
              </a:ext>
            </a:extLst>
          </p:cNvPr>
          <p:cNvSpPr>
            <a:spLocks noGrp="1"/>
          </p:cNvSpPr>
          <p:nvPr>
            <p:ph idx="1"/>
          </p:nvPr>
        </p:nvSpPr>
        <p:spPr>
          <a:xfrm>
            <a:off x="731611" y="1137667"/>
            <a:ext cx="7951912" cy="3227438"/>
          </a:xfrm>
        </p:spPr>
        <p:txBody>
          <a:bodyPr/>
          <a:lstStyle/>
          <a:p>
            <a:pPr eaLnBrk="1" hangingPunct="1">
              <a:spcBef>
                <a:spcPct val="0"/>
              </a:spcBef>
              <a:buFontTx/>
              <a:buNone/>
            </a:pPr>
            <a:r>
              <a:rPr lang="en-US" altLang="en-US" sz="2400" b="1" dirty="0">
                <a:solidFill>
                  <a:srgbClr val="3366FF"/>
                </a:solidFill>
              </a:rPr>
              <a:t>Avogadro’</a:t>
            </a:r>
            <a:r>
              <a:rPr lang="en-US" altLang="ja-JP" sz="2400" b="1" dirty="0">
                <a:solidFill>
                  <a:srgbClr val="3366FF"/>
                </a:solidFill>
              </a:rPr>
              <a:t>s law</a:t>
            </a:r>
            <a:r>
              <a:rPr lang="en-US" altLang="ja-JP" sz="2400" b="1" dirty="0"/>
              <a:t>: When the pressure and temperature </a:t>
            </a:r>
          </a:p>
          <a:p>
            <a:pPr eaLnBrk="1" hangingPunct="1">
              <a:spcBef>
                <a:spcPct val="0"/>
              </a:spcBef>
              <a:buFontTx/>
              <a:buNone/>
            </a:pPr>
            <a:r>
              <a:rPr lang="en-US" altLang="en-US" sz="2400" b="1" dirty="0"/>
              <a:t>are held constant, the </a:t>
            </a:r>
            <a:r>
              <a:rPr lang="en-US" altLang="en-US" sz="2400" b="1" dirty="0">
                <a:solidFill>
                  <a:srgbClr val="3366FF"/>
                </a:solidFill>
              </a:rPr>
              <a:t>volume </a:t>
            </a:r>
            <a:r>
              <a:rPr lang="en-US" altLang="en-US" sz="2400" b="1" dirty="0"/>
              <a:t>of a gas is </a:t>
            </a:r>
            <a:r>
              <a:rPr lang="en-US" altLang="en-US" sz="2400" b="1" dirty="0">
                <a:solidFill>
                  <a:srgbClr val="3366FF"/>
                </a:solidFill>
              </a:rPr>
              <a:t>proportional</a:t>
            </a:r>
          </a:p>
          <a:p>
            <a:pPr eaLnBrk="1" hangingPunct="1">
              <a:spcBef>
                <a:spcPct val="0"/>
              </a:spcBef>
              <a:spcAft>
                <a:spcPts val="2000"/>
              </a:spcAft>
              <a:buFontTx/>
              <a:buNone/>
            </a:pPr>
            <a:r>
              <a:rPr lang="en-US" altLang="en-US" sz="2400" b="1" dirty="0"/>
              <a:t>to the </a:t>
            </a:r>
            <a:r>
              <a:rPr lang="en-US" altLang="en-US" sz="2400" b="1" dirty="0">
                <a:solidFill>
                  <a:srgbClr val="3366FF"/>
                </a:solidFill>
              </a:rPr>
              <a:t>number of moles </a:t>
            </a:r>
            <a:r>
              <a:rPr lang="en-US" altLang="en-US" sz="2400" b="1" dirty="0"/>
              <a:t>present.</a:t>
            </a:r>
          </a:p>
          <a:p>
            <a:pPr marL="228600" indent="-228600" eaLnBrk="1" hangingPunct="1">
              <a:spcBef>
                <a:spcPct val="0"/>
              </a:spcBef>
              <a:spcAft>
                <a:spcPts val="2000"/>
              </a:spcAft>
            </a:pPr>
            <a:r>
              <a:rPr lang="en-US" altLang="en-US" sz="2400" b="1" dirty="0"/>
              <a:t>If one quantity </a:t>
            </a:r>
            <a:r>
              <a:rPr lang="en-US" altLang="en-US" sz="2400" b="1" dirty="0">
                <a:solidFill>
                  <a:srgbClr val="3366FF"/>
                </a:solidFill>
              </a:rPr>
              <a:t>increases</a:t>
            </a:r>
            <a:r>
              <a:rPr lang="en-US" altLang="en-US" sz="2400" b="1" dirty="0"/>
              <a:t>, the other </a:t>
            </a:r>
            <a:r>
              <a:rPr lang="en-US" altLang="en-US" sz="2400" b="1" dirty="0">
                <a:solidFill>
                  <a:srgbClr val="3366FF"/>
                </a:solidFill>
              </a:rPr>
              <a:t>increases</a:t>
            </a:r>
            <a:br>
              <a:rPr lang="en-US" altLang="en-US" sz="2400" b="1" dirty="0"/>
            </a:br>
            <a:r>
              <a:rPr lang="en-US" altLang="en-US" sz="2400" b="1" dirty="0"/>
              <a:t>as well.</a:t>
            </a:r>
          </a:p>
          <a:p>
            <a:pPr marL="228600" indent="-228600" eaLnBrk="1" hangingPunct="1">
              <a:spcBef>
                <a:spcPct val="0"/>
              </a:spcBef>
            </a:pPr>
            <a:r>
              <a:rPr lang="en-US" altLang="en-US" sz="2400" b="1" dirty="0"/>
              <a:t>Dividing the volume by the number of moles is a </a:t>
            </a:r>
            <a:r>
              <a:rPr lang="en-US" altLang="en-US" sz="2400" b="1" dirty="0">
                <a:solidFill>
                  <a:srgbClr val="3366FF"/>
                </a:solidFill>
              </a:rPr>
              <a:t>constant</a:t>
            </a:r>
            <a:r>
              <a:rPr lang="en-US" altLang="en-US" sz="2400" b="1" dirty="0"/>
              <a:t>, </a:t>
            </a:r>
            <a:r>
              <a:rPr lang="en-US" altLang="en-US" sz="2400" b="1" i="1" dirty="0">
                <a:solidFill>
                  <a:srgbClr val="3366FF"/>
                </a:solidFill>
              </a:rPr>
              <a:t>k</a:t>
            </a:r>
            <a:r>
              <a:rPr lang="en-US" altLang="en-US" sz="2400" b="1" dirty="0"/>
              <a:t>.</a:t>
            </a:r>
          </a:p>
        </p:txBody>
      </p:sp>
      <p:graphicFrame>
        <p:nvGraphicFramePr>
          <p:cNvPr id="3" name="Object 2">
            <a:extLst>
              <a:ext uri="{FF2B5EF4-FFF2-40B4-BE49-F238E27FC236}">
                <a16:creationId xmlns:a16="http://schemas.microsoft.com/office/drawing/2014/main" id="{696A3AD3-3B9E-48D1-822E-2AF09E025F54}"/>
              </a:ext>
            </a:extLst>
          </p:cNvPr>
          <p:cNvGraphicFramePr>
            <a:graphicFrameLocks noChangeAspect="1"/>
          </p:cNvGraphicFramePr>
          <p:nvPr>
            <p:extLst>
              <p:ext uri="{D42A27DB-BD31-4B8C-83A1-F6EECF244321}">
                <p14:modId xmlns:p14="http://schemas.microsoft.com/office/powerpoint/2010/main" val="3573400111"/>
              </p:ext>
            </p:extLst>
          </p:nvPr>
        </p:nvGraphicFramePr>
        <p:xfrm>
          <a:off x="1518074" y="4727270"/>
          <a:ext cx="3695700" cy="800100"/>
        </p:xfrm>
        <a:graphic>
          <a:graphicData uri="http://schemas.openxmlformats.org/presentationml/2006/ole">
            <mc:AlternateContent xmlns:mc="http://schemas.openxmlformats.org/markup-compatibility/2006">
              <mc:Choice xmlns:v="urn:schemas-microsoft-com:vml" Requires="v">
                <p:oleObj spid="_x0000_s9768" name="Equation" r:id="rId4" imgW="3695400" imgH="799920" progId="Equation.DSMT4">
                  <p:embed/>
                </p:oleObj>
              </mc:Choice>
              <mc:Fallback>
                <p:oleObj name="Equation" r:id="rId4" imgW="3695400" imgH="799920" progId="Equation.DSMT4">
                  <p:embed/>
                  <p:pic>
                    <p:nvPicPr>
                      <p:cNvPr id="0" name=""/>
                      <p:cNvPicPr/>
                      <p:nvPr/>
                    </p:nvPicPr>
                    <p:blipFill>
                      <a:blip r:embed="rId5"/>
                      <a:stretch>
                        <a:fillRect/>
                      </a:stretch>
                    </p:blipFill>
                    <p:spPr>
                      <a:xfrm>
                        <a:off x="1518074" y="4727270"/>
                        <a:ext cx="3695700" cy="8001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79CE969-5504-4B30-996B-EC128EB65623}"/>
              </a:ext>
            </a:extLst>
          </p:cNvPr>
          <p:cNvGraphicFramePr>
            <a:graphicFrameLocks noChangeAspect="1"/>
          </p:cNvGraphicFramePr>
          <p:nvPr>
            <p:extLst>
              <p:ext uri="{D42A27DB-BD31-4B8C-83A1-F6EECF244321}">
                <p14:modId xmlns:p14="http://schemas.microsoft.com/office/powerpoint/2010/main" val="1737525936"/>
              </p:ext>
            </p:extLst>
          </p:nvPr>
        </p:nvGraphicFramePr>
        <p:xfrm>
          <a:off x="6632056" y="4801761"/>
          <a:ext cx="800100" cy="723900"/>
        </p:xfrm>
        <a:graphic>
          <a:graphicData uri="http://schemas.openxmlformats.org/presentationml/2006/ole">
            <mc:AlternateContent xmlns:mc="http://schemas.openxmlformats.org/markup-compatibility/2006">
              <mc:Choice xmlns:v="urn:schemas-microsoft-com:vml" Requires="v">
                <p:oleObj spid="_x0000_s9769" name="Equation" r:id="rId6" imgW="799920" imgH="723600" progId="Equation.DSMT4">
                  <p:embed/>
                </p:oleObj>
              </mc:Choice>
              <mc:Fallback>
                <p:oleObj name="Equation" r:id="rId6" imgW="799920" imgH="723600" progId="Equation.DSMT4">
                  <p:embed/>
                  <p:pic>
                    <p:nvPicPr>
                      <p:cNvPr id="0" name=""/>
                      <p:cNvPicPr/>
                      <p:nvPr/>
                    </p:nvPicPr>
                    <p:blipFill>
                      <a:blip r:embed="rId7"/>
                      <a:stretch>
                        <a:fillRect/>
                      </a:stretch>
                    </p:blipFill>
                    <p:spPr>
                      <a:xfrm>
                        <a:off x="6632056" y="4801761"/>
                        <a:ext cx="800100" cy="723900"/>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2AE3156-2072-44DD-AC12-C676F43741CE}"/>
              </a:ext>
            </a:extLst>
          </p:cNvPr>
          <p:cNvSpPr>
            <a:spLocks noGrp="1"/>
          </p:cNvSpPr>
          <p:nvPr>
            <p:ph type="title"/>
          </p:nvPr>
        </p:nvSpPr>
        <p:spPr>
          <a:xfrm>
            <a:off x="457200" y="274638"/>
            <a:ext cx="8229600" cy="639762"/>
          </a:xfrm>
        </p:spPr>
        <p:txBody>
          <a:bodyPr/>
          <a:lstStyle/>
          <a:p>
            <a:r>
              <a:rPr lang="en-US" altLang="en-US" sz="3200" b="1" dirty="0">
                <a:ea typeface="MS PGothic" charset="-128"/>
                <a:cs typeface="ＭＳ Ｐゴシック" charset="-128"/>
              </a:rPr>
              <a:t>7.4	Avogadro’</a:t>
            </a:r>
            <a:r>
              <a:rPr lang="en-US" altLang="ja-JP" sz="3200" b="1" dirty="0">
                <a:ea typeface="MS PGothic" charset="-128"/>
                <a:cs typeface="ＭＳ Ｐゴシック" charset="-128"/>
              </a:rPr>
              <a:t>s Law (2)</a:t>
            </a:r>
            <a:endParaRPr lang="en-US" sz="3200" dirty="0"/>
          </a:p>
        </p:txBody>
      </p:sp>
      <p:sp>
        <p:nvSpPr>
          <p:cNvPr id="3" name="Content Placeholder 2">
            <a:extLst>
              <a:ext uri="{FF2B5EF4-FFF2-40B4-BE49-F238E27FC236}">
                <a16:creationId xmlns:a16="http://schemas.microsoft.com/office/drawing/2014/main" id="{078C2C58-54EC-4F4B-8BCF-FC46227141B3}"/>
              </a:ext>
            </a:extLst>
          </p:cNvPr>
          <p:cNvSpPr>
            <a:spLocks noGrp="1"/>
          </p:cNvSpPr>
          <p:nvPr>
            <p:ph idx="1"/>
          </p:nvPr>
        </p:nvSpPr>
        <p:spPr>
          <a:xfrm>
            <a:off x="1067500" y="908586"/>
            <a:ext cx="6974739" cy="1108720"/>
          </a:xfrm>
        </p:spPr>
        <p:txBody>
          <a:bodyPr/>
          <a:lstStyle/>
          <a:p>
            <a:pPr marL="0" indent="0">
              <a:buNone/>
            </a:pPr>
            <a:r>
              <a:rPr lang="en-US" altLang="en-US" sz="2400" b="1" dirty="0"/>
              <a:t>If the number of moles of gas in a cylinder is </a:t>
            </a:r>
            <a:r>
              <a:rPr lang="en-US" altLang="en-US" sz="2400" b="1" dirty="0">
                <a:solidFill>
                  <a:srgbClr val="3366FF"/>
                </a:solidFill>
              </a:rPr>
              <a:t>increased</a:t>
            </a:r>
            <a:r>
              <a:rPr lang="en-US" altLang="en-US" sz="2400" b="1" dirty="0"/>
              <a:t>, the volume of the cylinder will </a:t>
            </a:r>
            <a:r>
              <a:rPr lang="en-US" altLang="en-US" sz="2400" b="1" dirty="0">
                <a:solidFill>
                  <a:srgbClr val="3366FF"/>
                </a:solidFill>
              </a:rPr>
              <a:t>increase</a:t>
            </a:r>
            <a:r>
              <a:rPr lang="en-US" altLang="en-US" sz="2400" b="1" dirty="0">
                <a:solidFill>
                  <a:srgbClr val="3333FF"/>
                </a:solidFill>
              </a:rPr>
              <a:t> </a:t>
            </a:r>
            <a:r>
              <a:rPr lang="en-US" altLang="en-US" sz="2400" b="1" dirty="0"/>
              <a:t>as well.</a:t>
            </a:r>
          </a:p>
        </p:txBody>
      </p:sp>
      <p:pic>
        <p:nvPicPr>
          <p:cNvPr id="55310" name="Picture 28" descr="If the pressure and temperature of a system are held constant, increasing the number of&#10;moles increases the volume of a g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070100"/>
            <a:ext cx="73437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C435E765-CA01-46F9-8C27-6EA51FF8CF27}"/>
              </a:ext>
            </a:extLst>
          </p:cNvPr>
          <p:cNvSpPr>
            <a:spLocks noGrp="1"/>
          </p:cNvSpPr>
          <p:nvPr>
            <p:ph sz="quarter" idx="13"/>
          </p:nvPr>
        </p:nvSpPr>
        <p:spPr>
          <a:xfrm>
            <a:off x="1074235" y="4522975"/>
            <a:ext cx="7430495" cy="472503"/>
          </a:xfrm>
        </p:spPr>
        <p:txBody>
          <a:bodyPr/>
          <a:lstStyle/>
          <a:p>
            <a:pPr marL="0" indent="0">
              <a:buNone/>
            </a:pPr>
            <a:r>
              <a:rPr lang="en-US" altLang="en-US" sz="2400" b="1" dirty="0"/>
              <a:t>This behavior can be explained by the equation:</a:t>
            </a:r>
          </a:p>
        </p:txBody>
      </p:sp>
      <p:sp>
        <p:nvSpPr>
          <p:cNvPr id="7" name="Content Placeholder 6">
            <a:extLst>
              <a:ext uri="{FF2B5EF4-FFF2-40B4-BE49-F238E27FC236}">
                <a16:creationId xmlns:a16="http://schemas.microsoft.com/office/drawing/2014/main" id="{2E21B27F-074E-40B9-94C8-89BE67D7E9A4}"/>
              </a:ext>
            </a:extLst>
          </p:cNvPr>
          <p:cNvSpPr>
            <a:spLocks noGrp="1"/>
          </p:cNvSpPr>
          <p:nvPr>
            <p:ph sz="quarter" idx="16"/>
          </p:nvPr>
        </p:nvSpPr>
        <p:spPr>
          <a:xfrm>
            <a:off x="1522164" y="6207035"/>
            <a:ext cx="2762366" cy="462325"/>
          </a:xfrm>
        </p:spPr>
        <p:txBody>
          <a:bodyPr/>
          <a:lstStyle/>
          <a:p>
            <a:pPr marL="0" indent="0">
              <a:buNone/>
            </a:pPr>
            <a:r>
              <a:rPr lang="en-US" altLang="en-US" sz="2400" b="1" dirty="0">
                <a:solidFill>
                  <a:srgbClr val="3366FF"/>
                </a:solidFill>
              </a:rPr>
              <a:t>initial conditions</a:t>
            </a:r>
            <a:endParaRPr lang="en-US" sz="2400" b="1" dirty="0"/>
          </a:p>
        </p:txBody>
      </p:sp>
      <p:graphicFrame>
        <p:nvGraphicFramePr>
          <p:cNvPr id="2" name="Object 1">
            <a:extLst>
              <a:ext uri="{FF2B5EF4-FFF2-40B4-BE49-F238E27FC236}">
                <a16:creationId xmlns:a16="http://schemas.microsoft.com/office/drawing/2014/main" id="{CDD4E3B2-9DA5-4C58-8351-C52C74EBD868}"/>
              </a:ext>
            </a:extLst>
          </p:cNvPr>
          <p:cNvGraphicFramePr>
            <a:graphicFrameLocks noChangeAspect="1"/>
          </p:cNvGraphicFramePr>
          <p:nvPr>
            <p:extLst>
              <p:ext uri="{D42A27DB-BD31-4B8C-83A1-F6EECF244321}">
                <p14:modId xmlns:p14="http://schemas.microsoft.com/office/powerpoint/2010/main" val="1911901098"/>
              </p:ext>
            </p:extLst>
          </p:nvPr>
        </p:nvGraphicFramePr>
        <p:xfrm>
          <a:off x="3257073" y="5255200"/>
          <a:ext cx="393700" cy="800100"/>
        </p:xfrm>
        <a:graphic>
          <a:graphicData uri="http://schemas.openxmlformats.org/presentationml/2006/ole">
            <mc:AlternateContent xmlns:mc="http://schemas.openxmlformats.org/markup-compatibility/2006">
              <mc:Choice xmlns:v="urn:schemas-microsoft-com:vml" Requires="v">
                <p:oleObj spid="_x0000_s10781" name="Equation" r:id="rId5" imgW="393480" imgH="799920" progId="Equation.DSMT4">
                  <p:embed/>
                </p:oleObj>
              </mc:Choice>
              <mc:Fallback>
                <p:oleObj name="Equation" r:id="rId5" imgW="393480" imgH="799920" progId="Equation.DSMT4">
                  <p:embed/>
                  <p:pic>
                    <p:nvPicPr>
                      <p:cNvPr id="0" name=""/>
                      <p:cNvPicPr/>
                      <p:nvPr/>
                    </p:nvPicPr>
                    <p:blipFill>
                      <a:blip r:embed="rId6"/>
                      <a:stretch>
                        <a:fillRect/>
                      </a:stretch>
                    </p:blipFill>
                    <p:spPr>
                      <a:xfrm>
                        <a:off x="3257073" y="5255200"/>
                        <a:ext cx="393700" cy="800100"/>
                      </a:xfrm>
                      <a:prstGeom prst="rect">
                        <a:avLst/>
                      </a:prstGeom>
                    </p:spPr>
                  </p:pic>
                </p:oleObj>
              </mc:Fallback>
            </mc:AlternateContent>
          </a:graphicData>
        </a:graphic>
      </p:graphicFrame>
      <p:sp>
        <p:nvSpPr>
          <p:cNvPr id="14" name="Text Placeholder 9">
            <a:extLst>
              <a:ext uri="{FF2B5EF4-FFF2-40B4-BE49-F238E27FC236}">
                <a16:creationId xmlns:a16="http://schemas.microsoft.com/office/drawing/2014/main" id="{3D9E8C78-39E8-44C4-9D37-CBF12E812E8B}"/>
              </a:ext>
            </a:extLst>
          </p:cNvPr>
          <p:cNvSpPr>
            <a:spLocks noGrp="1"/>
          </p:cNvSpPr>
          <p:nvPr>
            <p:ph type="body" sz="quarter" idx="21"/>
          </p:nvPr>
        </p:nvSpPr>
        <p:spPr>
          <a:xfrm>
            <a:off x="4020816" y="5445224"/>
            <a:ext cx="479176" cy="404813"/>
          </a:xfrm>
        </p:spPr>
        <p:txBody>
          <a:bodyPr/>
          <a:lstStyle/>
          <a:p>
            <a:pPr marL="0" lvl="0" indent="0">
              <a:buNone/>
            </a:pPr>
            <a:r>
              <a:rPr lang="en-US" sz="2400" b="1" dirty="0"/>
              <a:t>= </a:t>
            </a:r>
          </a:p>
        </p:txBody>
      </p:sp>
      <p:sp>
        <p:nvSpPr>
          <p:cNvPr id="8" name="Content Placeholder 7">
            <a:extLst>
              <a:ext uri="{FF2B5EF4-FFF2-40B4-BE49-F238E27FC236}">
                <a16:creationId xmlns:a16="http://schemas.microsoft.com/office/drawing/2014/main" id="{90D30920-D680-4FDE-BAAB-809B9848CAEE}"/>
              </a:ext>
            </a:extLst>
          </p:cNvPr>
          <p:cNvSpPr>
            <a:spLocks noGrp="1"/>
          </p:cNvSpPr>
          <p:nvPr>
            <p:ph sz="quarter" idx="17"/>
          </p:nvPr>
        </p:nvSpPr>
        <p:spPr>
          <a:xfrm>
            <a:off x="4536252" y="6206945"/>
            <a:ext cx="2426526" cy="433387"/>
          </a:xfrm>
        </p:spPr>
        <p:txBody>
          <a:bodyPr/>
          <a:lstStyle/>
          <a:p>
            <a:pPr marL="0" indent="0">
              <a:buNone/>
            </a:pPr>
            <a:r>
              <a:rPr lang="en-US" altLang="en-US" sz="2400" b="1" dirty="0">
                <a:solidFill>
                  <a:srgbClr val="D90000"/>
                </a:solidFill>
              </a:rPr>
              <a:t>new conditions</a:t>
            </a:r>
          </a:p>
        </p:txBody>
      </p:sp>
      <p:graphicFrame>
        <p:nvGraphicFramePr>
          <p:cNvPr id="9" name="Object 8">
            <a:extLst>
              <a:ext uri="{FF2B5EF4-FFF2-40B4-BE49-F238E27FC236}">
                <a16:creationId xmlns:a16="http://schemas.microsoft.com/office/drawing/2014/main" id="{2BE5A11C-48E6-444F-A0BE-BD4588897F88}"/>
              </a:ext>
            </a:extLst>
          </p:cNvPr>
          <p:cNvGraphicFramePr>
            <a:graphicFrameLocks noChangeAspect="1"/>
          </p:cNvGraphicFramePr>
          <p:nvPr>
            <p:extLst>
              <p:ext uri="{D42A27DB-BD31-4B8C-83A1-F6EECF244321}">
                <p14:modId xmlns:p14="http://schemas.microsoft.com/office/powerpoint/2010/main" val="2411002258"/>
              </p:ext>
            </p:extLst>
          </p:nvPr>
        </p:nvGraphicFramePr>
        <p:xfrm>
          <a:off x="4791016" y="5272613"/>
          <a:ext cx="406400" cy="800100"/>
        </p:xfrm>
        <a:graphic>
          <a:graphicData uri="http://schemas.openxmlformats.org/presentationml/2006/ole">
            <mc:AlternateContent xmlns:mc="http://schemas.openxmlformats.org/markup-compatibility/2006">
              <mc:Choice xmlns:v="urn:schemas-microsoft-com:vml" Requires="v">
                <p:oleObj spid="_x0000_s10782" name="Equation" r:id="rId7" imgW="406080" imgH="799920" progId="Equation.DSMT4">
                  <p:embed/>
                </p:oleObj>
              </mc:Choice>
              <mc:Fallback>
                <p:oleObj name="Equation" r:id="rId7" imgW="406080" imgH="799920" progId="Equation.DSMT4">
                  <p:embed/>
                  <p:pic>
                    <p:nvPicPr>
                      <p:cNvPr id="0" name=""/>
                      <p:cNvPicPr/>
                      <p:nvPr/>
                    </p:nvPicPr>
                    <p:blipFill>
                      <a:blip r:embed="rId8"/>
                      <a:stretch>
                        <a:fillRect/>
                      </a:stretch>
                    </p:blipFill>
                    <p:spPr>
                      <a:xfrm>
                        <a:off x="4791016" y="5272613"/>
                        <a:ext cx="406400" cy="80010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AFB75D1-3770-4EF5-B8E9-732AFACDDE6D}"/>
              </a:ext>
            </a:extLst>
          </p:cNvPr>
          <p:cNvSpPr>
            <a:spLocks noGrp="1"/>
          </p:cNvSpPr>
          <p:nvPr>
            <p:ph type="title"/>
          </p:nvPr>
        </p:nvSpPr>
        <p:spPr>
          <a:xfrm>
            <a:off x="2017033" y="263381"/>
            <a:ext cx="5109935" cy="645195"/>
          </a:xfrm>
        </p:spPr>
        <p:txBody>
          <a:bodyPr/>
          <a:lstStyle/>
          <a:p>
            <a:r>
              <a:rPr lang="en-US" altLang="en-US" sz="3200" b="1" dirty="0">
                <a:ea typeface="MS PGothic" charset="-128"/>
                <a:cs typeface="ＭＳ Ｐゴシック" charset="-128"/>
              </a:rPr>
              <a:t>7.4	Avogadro’</a:t>
            </a:r>
            <a:r>
              <a:rPr lang="en-US" altLang="ja-JP" sz="3200" b="1" dirty="0">
                <a:ea typeface="MS PGothic" charset="-128"/>
                <a:cs typeface="ＭＳ Ｐゴシック" charset="-128"/>
              </a:rPr>
              <a:t>s Law (3)</a:t>
            </a:r>
            <a:endParaRPr lang="en-US" sz="3200" dirty="0"/>
          </a:p>
        </p:txBody>
      </p:sp>
      <p:sp>
        <p:nvSpPr>
          <p:cNvPr id="3" name="Content Placeholder 2">
            <a:extLst>
              <a:ext uri="{FF2B5EF4-FFF2-40B4-BE49-F238E27FC236}">
                <a16:creationId xmlns:a16="http://schemas.microsoft.com/office/drawing/2014/main" id="{F9498940-B8BF-44C6-9569-BA619D247B5F}"/>
              </a:ext>
            </a:extLst>
          </p:cNvPr>
          <p:cNvSpPr>
            <a:spLocks noGrp="1"/>
          </p:cNvSpPr>
          <p:nvPr>
            <p:ph idx="1"/>
          </p:nvPr>
        </p:nvSpPr>
        <p:spPr>
          <a:xfrm>
            <a:off x="828953" y="1109999"/>
            <a:ext cx="7487463" cy="1210494"/>
          </a:xfrm>
        </p:spPr>
        <p:txBody>
          <a:bodyPr/>
          <a:lstStyle/>
          <a:p>
            <a:pPr marL="0" indent="0">
              <a:buNone/>
            </a:pPr>
            <a:r>
              <a:rPr lang="en-US" altLang="en-US" sz="2400" b="1" dirty="0"/>
              <a:t>Often amounts of gas are compared at a set of </a:t>
            </a:r>
            <a:r>
              <a:rPr lang="en-US" altLang="en-US" sz="2400" b="1" dirty="0">
                <a:solidFill>
                  <a:srgbClr val="3366FF"/>
                </a:solidFill>
              </a:rPr>
              <a:t>standard conditions of temperature and pressure</a:t>
            </a:r>
            <a:r>
              <a:rPr lang="en-US" altLang="en-US" sz="2400" b="1" dirty="0"/>
              <a:t>, abbreviated as </a:t>
            </a:r>
            <a:r>
              <a:rPr lang="en-US" altLang="en-US" sz="2400" b="1" dirty="0">
                <a:solidFill>
                  <a:srgbClr val="3366FF"/>
                </a:solidFill>
              </a:rPr>
              <a:t>STP</a:t>
            </a:r>
            <a:r>
              <a:rPr lang="en-US" altLang="en-US" sz="2400" b="1" dirty="0"/>
              <a:t>.</a:t>
            </a:r>
          </a:p>
        </p:txBody>
      </p:sp>
      <p:sp>
        <p:nvSpPr>
          <p:cNvPr id="4" name="Content Placeholder 3">
            <a:extLst>
              <a:ext uri="{FF2B5EF4-FFF2-40B4-BE49-F238E27FC236}">
                <a16:creationId xmlns:a16="http://schemas.microsoft.com/office/drawing/2014/main" id="{A94FB732-00DB-450A-B327-0CC1A83A77AB}"/>
              </a:ext>
            </a:extLst>
          </p:cNvPr>
          <p:cNvSpPr>
            <a:spLocks noGrp="1"/>
          </p:cNvSpPr>
          <p:nvPr>
            <p:ph sz="quarter" idx="13"/>
          </p:nvPr>
        </p:nvSpPr>
        <p:spPr>
          <a:xfrm>
            <a:off x="824925" y="2603167"/>
            <a:ext cx="3472266" cy="494259"/>
          </a:xfrm>
        </p:spPr>
        <p:txBody>
          <a:bodyPr/>
          <a:lstStyle/>
          <a:p>
            <a:pPr marL="0" indent="0">
              <a:buClr>
                <a:schemeClr val="tx1"/>
              </a:buClr>
              <a:buNone/>
            </a:pPr>
            <a:r>
              <a:rPr lang="en-US" altLang="en-US" sz="2400" b="1" dirty="0">
                <a:solidFill>
                  <a:srgbClr val="3366FF"/>
                </a:solidFill>
              </a:rPr>
              <a:t>STP</a:t>
            </a:r>
            <a:r>
              <a:rPr lang="en-US" altLang="en-US" sz="2400" b="1" dirty="0"/>
              <a:t> conditions are:</a:t>
            </a:r>
          </a:p>
        </p:txBody>
      </p:sp>
      <p:sp>
        <p:nvSpPr>
          <p:cNvPr id="5" name="Content Placeholder 4">
            <a:extLst>
              <a:ext uri="{FF2B5EF4-FFF2-40B4-BE49-F238E27FC236}">
                <a16:creationId xmlns:a16="http://schemas.microsoft.com/office/drawing/2014/main" id="{BF1A05AF-24A3-45AE-890A-3A91A3B879CF}"/>
              </a:ext>
            </a:extLst>
          </p:cNvPr>
          <p:cNvSpPr>
            <a:spLocks noGrp="1"/>
          </p:cNvSpPr>
          <p:nvPr>
            <p:ph sz="quarter" idx="14"/>
          </p:nvPr>
        </p:nvSpPr>
        <p:spPr>
          <a:xfrm>
            <a:off x="2004972" y="3373580"/>
            <a:ext cx="5040163" cy="482149"/>
          </a:xfrm>
        </p:spPr>
        <p:txBody>
          <a:bodyPr/>
          <a:lstStyle/>
          <a:p>
            <a:pPr marL="0" lvl="0" indent="0" algn="ctr">
              <a:buNone/>
            </a:pPr>
            <a:r>
              <a:rPr lang="en-US" altLang="en-US" sz="2400" b="1" dirty="0">
                <a:solidFill>
                  <a:prstClr val="black"/>
                </a:solidFill>
              </a:rPr>
              <a:t>1 atm (760 mm Hg) for pressure </a:t>
            </a:r>
          </a:p>
        </p:txBody>
      </p:sp>
      <p:graphicFrame>
        <p:nvGraphicFramePr>
          <p:cNvPr id="2" name="Object 1">
            <a:extLst>
              <a:ext uri="{FF2B5EF4-FFF2-40B4-BE49-F238E27FC236}">
                <a16:creationId xmlns:a16="http://schemas.microsoft.com/office/drawing/2014/main" id="{AAC44EE4-B348-4DEE-BDFE-2AD2C383844A}"/>
              </a:ext>
            </a:extLst>
          </p:cNvPr>
          <p:cNvGraphicFramePr>
            <a:graphicFrameLocks noChangeAspect="1"/>
          </p:cNvGraphicFramePr>
          <p:nvPr>
            <p:extLst>
              <p:ext uri="{D42A27DB-BD31-4B8C-83A1-F6EECF244321}">
                <p14:modId xmlns:p14="http://schemas.microsoft.com/office/powerpoint/2010/main" val="3417740186"/>
              </p:ext>
            </p:extLst>
          </p:nvPr>
        </p:nvGraphicFramePr>
        <p:xfrm>
          <a:off x="2546350" y="3856038"/>
          <a:ext cx="1524000" cy="431800"/>
        </p:xfrm>
        <a:graphic>
          <a:graphicData uri="http://schemas.openxmlformats.org/presentationml/2006/ole">
            <mc:AlternateContent xmlns:mc="http://schemas.openxmlformats.org/markup-compatibility/2006">
              <mc:Choice xmlns:v="urn:schemas-microsoft-com:vml" Requires="v">
                <p:oleObj spid="_x0000_s29742" name="Equation" r:id="rId4" imgW="1523880" imgH="431640" progId="Equation.DSMT4">
                  <p:embed/>
                </p:oleObj>
              </mc:Choice>
              <mc:Fallback>
                <p:oleObj name="Equation" r:id="rId4" imgW="1523880" imgH="431640" progId="Equation.DSMT4">
                  <p:embed/>
                  <p:pic>
                    <p:nvPicPr>
                      <p:cNvPr id="0" name=""/>
                      <p:cNvPicPr/>
                      <p:nvPr/>
                    </p:nvPicPr>
                    <p:blipFill>
                      <a:blip r:embed="rId5"/>
                      <a:stretch>
                        <a:fillRect/>
                      </a:stretch>
                    </p:blipFill>
                    <p:spPr>
                      <a:xfrm>
                        <a:off x="2546350" y="3856038"/>
                        <a:ext cx="1524000" cy="431800"/>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EA4D1A95-8822-4ACA-8FE1-BF6808AB766F}"/>
              </a:ext>
            </a:extLst>
          </p:cNvPr>
          <p:cNvSpPr>
            <a:spLocks noGrp="1"/>
          </p:cNvSpPr>
          <p:nvPr>
            <p:ph sz="quarter" idx="22"/>
          </p:nvPr>
        </p:nvSpPr>
        <p:spPr>
          <a:xfrm>
            <a:off x="4144599" y="3820390"/>
            <a:ext cx="2843808" cy="399959"/>
          </a:xfrm>
        </p:spPr>
        <p:txBody>
          <a:bodyPr/>
          <a:lstStyle/>
          <a:p>
            <a:pPr marL="0" indent="0">
              <a:buNone/>
            </a:pPr>
            <a:r>
              <a:rPr lang="en-US" altLang="en-US" sz="2400" b="1" dirty="0">
                <a:solidFill>
                  <a:prstClr val="black"/>
                </a:solidFill>
              </a:rPr>
              <a:t>for temperature</a:t>
            </a:r>
            <a:endParaRPr lang="en-US" dirty="0"/>
          </a:p>
        </p:txBody>
      </p:sp>
      <p:sp>
        <p:nvSpPr>
          <p:cNvPr id="6" name="Content Placeholder 5">
            <a:extLst>
              <a:ext uri="{FF2B5EF4-FFF2-40B4-BE49-F238E27FC236}">
                <a16:creationId xmlns:a16="http://schemas.microsoft.com/office/drawing/2014/main" id="{16ADE2F4-3B62-4E83-8E44-185B70C7F3F6}"/>
              </a:ext>
            </a:extLst>
          </p:cNvPr>
          <p:cNvSpPr>
            <a:spLocks noGrp="1"/>
          </p:cNvSpPr>
          <p:nvPr>
            <p:ph sz="quarter" idx="15"/>
          </p:nvPr>
        </p:nvSpPr>
        <p:spPr>
          <a:xfrm>
            <a:off x="838411" y="4739658"/>
            <a:ext cx="7622021" cy="524140"/>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At </a:t>
            </a:r>
            <a:r>
              <a:rPr lang="en-US" altLang="en-US" sz="2400" b="1" kern="1200" dirty="0">
                <a:solidFill>
                  <a:srgbClr val="3366FF"/>
                </a:solidFill>
                <a:latin typeface="Arial" charset="0"/>
                <a:ea typeface="MS PGothic" charset="-128"/>
                <a:cs typeface="+mn-cs"/>
              </a:rPr>
              <a:t>STP</a:t>
            </a:r>
            <a:r>
              <a:rPr lang="en-US" altLang="en-US" sz="2400" b="1" kern="1200" dirty="0">
                <a:solidFill>
                  <a:prstClr val="black"/>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1 mole of any gas </a:t>
            </a:r>
            <a:r>
              <a:rPr lang="en-US" altLang="en-US" sz="2400" b="1" kern="1200" dirty="0">
                <a:solidFill>
                  <a:prstClr val="black"/>
                </a:solidFill>
                <a:latin typeface="Arial" charset="0"/>
                <a:ea typeface="MS PGothic" charset="-128"/>
                <a:cs typeface="+mn-cs"/>
              </a:rPr>
              <a:t>has a volume of </a:t>
            </a:r>
            <a:r>
              <a:rPr lang="en-US" altLang="en-US" sz="2400" b="1" kern="1200" dirty="0">
                <a:solidFill>
                  <a:srgbClr val="3366FF"/>
                </a:solidFill>
                <a:latin typeface="Arial" charset="0"/>
                <a:ea typeface="MS PGothic" charset="-128"/>
                <a:cs typeface="+mn-cs"/>
              </a:rPr>
              <a:t>22.4 L</a:t>
            </a:r>
            <a:r>
              <a:rPr lang="en-US" altLang="en-US" sz="2400" b="1" kern="1200" dirty="0">
                <a:solidFill>
                  <a:prstClr val="black"/>
                </a:solidFill>
                <a:latin typeface="Arial" charset="0"/>
                <a:ea typeface="MS PGothic" charset="-128"/>
                <a:cs typeface="+mn-cs"/>
              </a:rPr>
              <a:t>.</a:t>
            </a:r>
          </a:p>
        </p:txBody>
      </p:sp>
      <p:sp>
        <p:nvSpPr>
          <p:cNvPr id="7" name="Content Placeholder 6">
            <a:extLst>
              <a:ext uri="{FF2B5EF4-FFF2-40B4-BE49-F238E27FC236}">
                <a16:creationId xmlns:a16="http://schemas.microsoft.com/office/drawing/2014/main" id="{B4968C2D-3346-4228-A14E-B0ADDB61A581}"/>
              </a:ext>
            </a:extLst>
          </p:cNvPr>
          <p:cNvSpPr>
            <a:spLocks noGrp="1"/>
          </p:cNvSpPr>
          <p:nvPr>
            <p:ph sz="quarter" idx="16"/>
          </p:nvPr>
        </p:nvSpPr>
        <p:spPr>
          <a:xfrm>
            <a:off x="836794" y="5500070"/>
            <a:ext cx="6943844" cy="524140"/>
          </a:xfrm>
        </p:spPr>
        <p:txBody>
          <a:bodyPr/>
          <a:lstStyle/>
          <a:p>
            <a:pPr marL="0" indent="0">
              <a:buNone/>
            </a:pPr>
            <a:r>
              <a:rPr lang="en-US" altLang="en-US" sz="2400" b="1" dirty="0"/>
              <a:t>22.4 L is called the </a:t>
            </a:r>
            <a:r>
              <a:rPr lang="en-US" altLang="en-US" sz="2400" b="1" dirty="0">
                <a:solidFill>
                  <a:srgbClr val="3366FF"/>
                </a:solidFill>
              </a:rPr>
              <a:t>standard molar volume</a:t>
            </a:r>
            <a:r>
              <a:rPr lang="en-US" altLang="en-US" sz="2400" b="1"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12DBC4-8D82-402B-AFDC-645523A6557C}"/>
              </a:ext>
            </a:extLst>
          </p:cNvPr>
          <p:cNvSpPr>
            <a:spLocks noGrp="1"/>
          </p:cNvSpPr>
          <p:nvPr>
            <p:ph type="title"/>
          </p:nvPr>
        </p:nvSpPr>
        <p:spPr>
          <a:xfrm>
            <a:off x="2097243" y="312238"/>
            <a:ext cx="5109935" cy="586541"/>
          </a:xfrm>
        </p:spPr>
        <p:txBody>
          <a:bodyPr/>
          <a:lstStyle/>
          <a:p>
            <a:r>
              <a:rPr lang="en-US" altLang="en-US" sz="3200" b="1" dirty="0">
                <a:ea typeface="MS PGothic" charset="-128"/>
                <a:cs typeface="ＭＳ Ｐゴシック" charset="-128"/>
              </a:rPr>
              <a:t>7.4	Avogadro’</a:t>
            </a:r>
            <a:r>
              <a:rPr lang="en-US" altLang="ja-JP" sz="3200" b="1" dirty="0">
                <a:ea typeface="MS PGothic" charset="-128"/>
                <a:cs typeface="ＭＳ Ｐゴシック" charset="-128"/>
              </a:rPr>
              <a:t>s Law (4)</a:t>
            </a:r>
            <a:endParaRPr lang="en-US" sz="3200" dirty="0"/>
          </a:p>
        </p:txBody>
      </p:sp>
      <p:pic>
        <p:nvPicPr>
          <p:cNvPr id="59397" name="Picture 11" descr="Under STP conditions, one mole of nitrogen gas and one mole of helium gas each contain 6.02 × 1023 particles of gas and occupy a volume of 22.4 L at 0 °C and 1 atm pressure. Since the molar masses of nitrogen and helium are different (28.02 g for N2 compared to 4.003 g for He), one mole of each substance has a different mass.&#10;"/>
          <p:cNvPicPr>
            <a:picLocks noChangeAspect="1" noChangeArrowheads="1"/>
          </p:cNvPicPr>
          <p:nvPr/>
        </p:nvPicPr>
        <p:blipFill>
          <a:blip r:embed="rId4">
            <a:extLst>
              <a:ext uri="{28A0092B-C50C-407E-A947-70E740481C1C}">
                <a14:useLocalDpi xmlns:a14="http://schemas.microsoft.com/office/drawing/2010/main" val="0"/>
              </a:ext>
            </a:extLst>
          </a:blip>
          <a:srcRect b="18190"/>
          <a:stretch>
            <a:fillRect/>
          </a:stretch>
        </p:blipFill>
        <p:spPr bwMode="auto">
          <a:xfrm>
            <a:off x="828675" y="1379538"/>
            <a:ext cx="7488238"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F667FC7C-16AD-4484-87A5-1832A27A3CF7}"/>
              </a:ext>
            </a:extLst>
          </p:cNvPr>
          <p:cNvSpPr>
            <a:spLocks noGrp="1"/>
          </p:cNvSpPr>
          <p:nvPr>
            <p:ph sz="half" idx="1"/>
          </p:nvPr>
        </p:nvSpPr>
        <p:spPr>
          <a:xfrm>
            <a:off x="685228" y="4594983"/>
            <a:ext cx="3342911" cy="1553664"/>
          </a:xfrm>
        </p:spPr>
        <p:txBody>
          <a:bodyPr/>
          <a:lstStyle/>
          <a:p>
            <a:pPr algn="ctr" eaLnBrk="1" hangingPunct="1">
              <a:spcBef>
                <a:spcPct val="0"/>
              </a:spcBef>
              <a:buFontTx/>
              <a:buNone/>
            </a:pPr>
            <a:r>
              <a:rPr lang="en-US" altLang="en-US" sz="2400" b="1" dirty="0">
                <a:solidFill>
                  <a:srgbClr val="3366FF"/>
                </a:solidFill>
              </a:rPr>
              <a:t>1 mol </a:t>
            </a:r>
            <a:r>
              <a:rPr lang="en-US" altLang="en-US" sz="2400" b="1" i="0" dirty="0">
                <a:solidFill>
                  <a:srgbClr val="3366FF"/>
                </a:solidFill>
                <a:latin typeface="+mj-lt"/>
              </a:rPr>
              <a:t>N</a:t>
            </a:r>
            <a:r>
              <a:rPr lang="en-US" altLang="en-US" sz="2400" b="1" i="0" baseline="-25000" dirty="0">
                <a:solidFill>
                  <a:srgbClr val="3366FF"/>
                </a:solidFill>
                <a:latin typeface="+mj-lt"/>
              </a:rPr>
              <a:t>2</a:t>
            </a:r>
            <a:endParaRPr lang="en-US" altLang="en-US" sz="2400" b="1" baseline="-25000" dirty="0">
              <a:solidFill>
                <a:srgbClr val="3366FF"/>
              </a:solidFill>
            </a:endParaRPr>
          </a:p>
          <a:p>
            <a:pPr algn="ctr" eaLnBrk="1" hangingPunct="1">
              <a:spcBef>
                <a:spcPct val="0"/>
              </a:spcBef>
              <a:buFontTx/>
              <a:buNone/>
            </a:pPr>
            <a:r>
              <a:rPr lang="en-US" altLang="en-US" sz="2400" b="1" dirty="0"/>
              <a:t>22.4 </a:t>
            </a:r>
          </a:p>
        </p:txBody>
      </p:sp>
      <p:graphicFrame>
        <p:nvGraphicFramePr>
          <p:cNvPr id="4" name="Object 3">
            <a:extLst>
              <a:ext uri="{FF2B5EF4-FFF2-40B4-BE49-F238E27FC236}">
                <a16:creationId xmlns:a16="http://schemas.microsoft.com/office/drawing/2014/main" id="{F5EC00F7-EE09-4CDA-9064-D654E75E32A3}"/>
              </a:ext>
            </a:extLst>
          </p:cNvPr>
          <p:cNvGraphicFramePr>
            <a:graphicFrameLocks noChangeAspect="1"/>
          </p:cNvGraphicFramePr>
          <p:nvPr>
            <p:extLst>
              <p:ext uri="{D42A27DB-BD31-4B8C-83A1-F6EECF244321}">
                <p14:modId xmlns:p14="http://schemas.microsoft.com/office/powerpoint/2010/main" val="2015289670"/>
              </p:ext>
            </p:extLst>
          </p:nvPr>
        </p:nvGraphicFramePr>
        <p:xfrm>
          <a:off x="1301197" y="5351463"/>
          <a:ext cx="2476500" cy="406400"/>
        </p:xfrm>
        <a:graphic>
          <a:graphicData uri="http://schemas.openxmlformats.org/presentationml/2006/ole">
            <mc:AlternateContent xmlns:mc="http://schemas.openxmlformats.org/markup-compatibility/2006">
              <mc:Choice xmlns:v="urn:schemas-microsoft-com:vml" Requires="v">
                <p:oleObj spid="_x0000_s11792" name="Equation" r:id="rId5" imgW="2476440" imgH="406080" progId="Equation.DSMT4">
                  <p:embed/>
                </p:oleObj>
              </mc:Choice>
              <mc:Fallback>
                <p:oleObj name="Equation" r:id="rId5" imgW="2476440" imgH="406080" progId="Equation.DSMT4">
                  <p:embed/>
                  <p:pic>
                    <p:nvPicPr>
                      <p:cNvPr id="0" name=""/>
                      <p:cNvPicPr/>
                      <p:nvPr/>
                    </p:nvPicPr>
                    <p:blipFill>
                      <a:blip r:embed="rId6"/>
                      <a:stretch>
                        <a:fillRect/>
                      </a:stretch>
                    </p:blipFill>
                    <p:spPr>
                      <a:xfrm>
                        <a:off x="1301197" y="5351463"/>
                        <a:ext cx="2476500" cy="406400"/>
                      </a:xfrm>
                      <a:prstGeom prst="rect">
                        <a:avLst/>
                      </a:prstGeom>
                    </p:spPr>
                  </p:pic>
                </p:oleObj>
              </mc:Fallback>
            </mc:AlternateContent>
          </a:graphicData>
        </a:graphic>
      </p:graphicFrame>
      <p:sp>
        <p:nvSpPr>
          <p:cNvPr id="24" name="Content Placeholder 9">
            <a:extLst>
              <a:ext uri="{FF2B5EF4-FFF2-40B4-BE49-F238E27FC236}">
                <a16:creationId xmlns:a16="http://schemas.microsoft.com/office/drawing/2014/main" id="{D1923C38-2392-4354-B5E7-2ADE081CAB6B}"/>
              </a:ext>
            </a:extLst>
          </p:cNvPr>
          <p:cNvSpPr>
            <a:spLocks noGrp="1"/>
          </p:cNvSpPr>
          <p:nvPr>
            <p:ph sz="quarter" idx="15"/>
          </p:nvPr>
        </p:nvSpPr>
        <p:spPr>
          <a:xfrm>
            <a:off x="1420331" y="5702813"/>
            <a:ext cx="1872704" cy="576262"/>
          </a:xfrm>
        </p:spPr>
        <p:txBody>
          <a:bodyPr/>
          <a:lstStyle/>
          <a:p>
            <a:pPr lvl="0" algn="ctr" eaLnBrk="1" hangingPunct="1">
              <a:spcBef>
                <a:spcPct val="0"/>
              </a:spcBef>
              <a:buNone/>
            </a:pPr>
            <a:r>
              <a:rPr lang="en-US" altLang="en-US" sz="2400" b="1" dirty="0">
                <a:solidFill>
                  <a:prstClr val="black"/>
                </a:solidFill>
              </a:rPr>
              <a:t>28.0 g N</a:t>
            </a:r>
            <a:r>
              <a:rPr lang="en-US" altLang="en-US" sz="2400" b="1" baseline="-25000" dirty="0">
                <a:solidFill>
                  <a:prstClr val="black"/>
                </a:solidFill>
              </a:rPr>
              <a:t>2</a:t>
            </a:r>
          </a:p>
        </p:txBody>
      </p:sp>
      <p:sp>
        <p:nvSpPr>
          <p:cNvPr id="5" name="Content Placeholder 4">
            <a:extLst>
              <a:ext uri="{FF2B5EF4-FFF2-40B4-BE49-F238E27FC236}">
                <a16:creationId xmlns:a16="http://schemas.microsoft.com/office/drawing/2014/main" id="{627ED563-B515-4EF4-A2C6-DD37C8C1C69E}"/>
              </a:ext>
            </a:extLst>
          </p:cNvPr>
          <p:cNvSpPr>
            <a:spLocks noGrp="1"/>
          </p:cNvSpPr>
          <p:nvPr>
            <p:ph sz="quarter" idx="14"/>
          </p:nvPr>
        </p:nvSpPr>
        <p:spPr>
          <a:xfrm>
            <a:off x="4947116" y="4581128"/>
            <a:ext cx="3398029" cy="1579377"/>
          </a:xfrm>
        </p:spPr>
        <p:txBody>
          <a:bodyPr/>
          <a:lstStyle/>
          <a:p>
            <a:pPr algn="ctr" eaLnBrk="1" hangingPunct="1">
              <a:spcBef>
                <a:spcPct val="0"/>
              </a:spcBef>
              <a:buFontTx/>
              <a:buNone/>
            </a:pPr>
            <a:r>
              <a:rPr lang="en-US" altLang="en-US" sz="2400" b="1" dirty="0">
                <a:solidFill>
                  <a:srgbClr val="D90000"/>
                </a:solidFill>
              </a:rPr>
              <a:t>1 </a:t>
            </a:r>
            <a:r>
              <a:rPr lang="en-US" altLang="en-US" sz="2400" b="1" dirty="0" err="1">
                <a:solidFill>
                  <a:srgbClr val="D90000"/>
                </a:solidFill>
              </a:rPr>
              <a:t>mol</a:t>
            </a:r>
            <a:r>
              <a:rPr lang="en-US" altLang="en-US" sz="2400" b="1" dirty="0">
                <a:solidFill>
                  <a:srgbClr val="D90000"/>
                </a:solidFill>
              </a:rPr>
              <a:t> He</a:t>
            </a:r>
          </a:p>
          <a:p>
            <a:pPr algn="ctr" eaLnBrk="1" hangingPunct="1">
              <a:spcBef>
                <a:spcPct val="0"/>
              </a:spcBef>
              <a:buFontTx/>
              <a:buNone/>
            </a:pPr>
            <a:r>
              <a:rPr lang="en-US" altLang="en-US" sz="2400" b="1" dirty="0"/>
              <a:t>22.4 L </a:t>
            </a:r>
          </a:p>
        </p:txBody>
      </p:sp>
      <p:graphicFrame>
        <p:nvGraphicFramePr>
          <p:cNvPr id="25" name="Object 24">
            <a:extLst>
              <a:ext uri="{FF2B5EF4-FFF2-40B4-BE49-F238E27FC236}">
                <a16:creationId xmlns:a16="http://schemas.microsoft.com/office/drawing/2014/main" id="{9A080530-F55A-4A9C-8AAA-2EFA56FDED34}"/>
              </a:ext>
            </a:extLst>
          </p:cNvPr>
          <p:cNvGraphicFramePr>
            <a:graphicFrameLocks noChangeAspect="1"/>
          </p:cNvGraphicFramePr>
          <p:nvPr>
            <p:extLst>
              <p:ext uri="{D42A27DB-BD31-4B8C-83A1-F6EECF244321}">
                <p14:modId xmlns:p14="http://schemas.microsoft.com/office/powerpoint/2010/main" val="4263987846"/>
              </p:ext>
            </p:extLst>
          </p:nvPr>
        </p:nvGraphicFramePr>
        <p:xfrm>
          <a:off x="5479876" y="5365750"/>
          <a:ext cx="2476500" cy="406400"/>
        </p:xfrm>
        <a:graphic>
          <a:graphicData uri="http://schemas.openxmlformats.org/presentationml/2006/ole">
            <mc:AlternateContent xmlns:mc="http://schemas.openxmlformats.org/markup-compatibility/2006">
              <mc:Choice xmlns:v="urn:schemas-microsoft-com:vml" Requires="v">
                <p:oleObj spid="_x0000_s11793" name="Equation" r:id="rId7" imgW="2476440" imgH="406080" progId="Equation.DSMT4">
                  <p:embed/>
                </p:oleObj>
              </mc:Choice>
              <mc:Fallback>
                <p:oleObj name="Equation" r:id="rId7" imgW="2476440" imgH="406080" progId="Equation.DSMT4">
                  <p:embed/>
                  <p:pic>
                    <p:nvPicPr>
                      <p:cNvPr id="0" name=""/>
                      <p:cNvPicPr/>
                      <p:nvPr/>
                    </p:nvPicPr>
                    <p:blipFill>
                      <a:blip r:embed="rId8"/>
                      <a:stretch>
                        <a:fillRect/>
                      </a:stretch>
                    </p:blipFill>
                    <p:spPr>
                      <a:xfrm>
                        <a:off x="5479876" y="5365750"/>
                        <a:ext cx="2476500" cy="406400"/>
                      </a:xfrm>
                      <a:prstGeom prst="rect">
                        <a:avLst/>
                      </a:prstGeom>
                    </p:spPr>
                  </p:pic>
                </p:oleObj>
              </mc:Fallback>
            </mc:AlternateContent>
          </a:graphicData>
        </a:graphic>
      </p:graphicFrame>
      <p:sp>
        <p:nvSpPr>
          <p:cNvPr id="27" name="Content Placeholder 14">
            <a:extLst>
              <a:ext uri="{FF2B5EF4-FFF2-40B4-BE49-F238E27FC236}">
                <a16:creationId xmlns:a16="http://schemas.microsoft.com/office/drawing/2014/main" id="{AC7047A5-31BF-4FA4-8542-A0491B768CC7}"/>
              </a:ext>
            </a:extLst>
          </p:cNvPr>
          <p:cNvSpPr>
            <a:spLocks noGrp="1"/>
          </p:cNvSpPr>
          <p:nvPr>
            <p:ph sz="quarter" idx="17"/>
          </p:nvPr>
        </p:nvSpPr>
        <p:spPr>
          <a:xfrm>
            <a:off x="5892532" y="5688958"/>
            <a:ext cx="1511424" cy="527880"/>
          </a:xfrm>
        </p:spPr>
        <p:txBody>
          <a:bodyPr/>
          <a:lstStyle/>
          <a:p>
            <a:pPr lvl="0" algn="ctr" eaLnBrk="1" hangingPunct="1">
              <a:spcBef>
                <a:spcPct val="0"/>
              </a:spcBef>
              <a:buNone/>
            </a:pPr>
            <a:r>
              <a:rPr lang="en-US" altLang="en-US" sz="2400" b="1" dirty="0">
                <a:solidFill>
                  <a:prstClr val="black"/>
                </a:solidFill>
              </a:rPr>
              <a:t>4.0 g H</a:t>
            </a:r>
            <a:r>
              <a:rPr lang="en-US" altLang="en-US" sz="2400" b="1" baseline="-25000" dirty="0">
                <a:solidFill>
                  <a:prstClr val="black"/>
                </a:solidFill>
              </a:rPr>
              <a:t>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ADF54FAE-6F07-489B-8AE4-5A372F58D612}"/>
              </a:ext>
            </a:extLst>
          </p:cNvPr>
          <p:cNvSpPr>
            <a:spLocks noGrp="1"/>
          </p:cNvSpPr>
          <p:nvPr>
            <p:ph type="title"/>
          </p:nvPr>
        </p:nvSpPr>
        <p:spPr>
          <a:xfrm>
            <a:off x="457200" y="274638"/>
            <a:ext cx="8229600" cy="634082"/>
          </a:xfrm>
        </p:spPr>
        <p:txBody>
          <a:bodyPr/>
          <a:lstStyle/>
          <a:p>
            <a:r>
              <a:rPr lang="en-US" altLang="en-US" sz="3200" b="1" dirty="0">
                <a:ea typeface="MS PGothic" charset="-128"/>
                <a:cs typeface="ＭＳ Ｐゴシック" charset="-128"/>
              </a:rPr>
              <a:t>7.4	Avogadro’</a:t>
            </a:r>
            <a:r>
              <a:rPr lang="en-US" altLang="ja-JP" sz="3200" b="1" dirty="0">
                <a:ea typeface="MS PGothic" charset="-128"/>
                <a:cs typeface="ＭＳ Ｐゴシック" charset="-128"/>
              </a:rPr>
              <a:t>s Law (5)</a:t>
            </a:r>
            <a:endParaRPr lang="en-US" sz="3200" dirty="0"/>
          </a:p>
        </p:txBody>
      </p:sp>
      <p:sp>
        <p:nvSpPr>
          <p:cNvPr id="22" name="Content Placeholder 21">
            <a:extLst>
              <a:ext uri="{FF2B5EF4-FFF2-40B4-BE49-F238E27FC236}">
                <a16:creationId xmlns:a16="http://schemas.microsoft.com/office/drawing/2014/main" id="{64703B71-4946-4B64-B53F-4DC47B4ED17A}"/>
              </a:ext>
            </a:extLst>
          </p:cNvPr>
          <p:cNvSpPr>
            <a:spLocks noGrp="1"/>
          </p:cNvSpPr>
          <p:nvPr>
            <p:ph sz="quarter" idx="4294967295"/>
          </p:nvPr>
        </p:nvSpPr>
        <p:spPr>
          <a:xfrm>
            <a:off x="943896" y="1095248"/>
            <a:ext cx="7308850" cy="479425"/>
          </a:xfrm>
        </p:spPr>
        <p:txBody>
          <a:bodyPr/>
          <a:lstStyle/>
          <a:p>
            <a:pPr marL="0" indent="0">
              <a:buNone/>
            </a:pPr>
            <a:r>
              <a:rPr lang="en-US" sz="2400" b="1" dirty="0">
                <a:solidFill>
                  <a:schemeClr val="bg1"/>
                </a:solidFill>
              </a:rPr>
              <a:t>HOW TO Convert Moles of Gas to Volume at STP</a:t>
            </a:r>
          </a:p>
        </p:txBody>
      </p:sp>
      <p:sp>
        <p:nvSpPr>
          <p:cNvPr id="23" name="Content Placeholder 22">
            <a:extLst>
              <a:ext uri="{FF2B5EF4-FFF2-40B4-BE49-F238E27FC236}">
                <a16:creationId xmlns:a16="http://schemas.microsoft.com/office/drawing/2014/main" id="{08A65D05-4D2F-4438-9FC4-782212852EDD}"/>
              </a:ext>
            </a:extLst>
          </p:cNvPr>
          <p:cNvSpPr>
            <a:spLocks noGrp="1"/>
          </p:cNvSpPr>
          <p:nvPr>
            <p:ph sz="quarter" idx="14"/>
          </p:nvPr>
        </p:nvSpPr>
        <p:spPr>
          <a:xfrm>
            <a:off x="630928" y="2166243"/>
            <a:ext cx="1495425" cy="479425"/>
          </a:xfrm>
        </p:spPr>
        <p:txBody>
          <a:bodyPr/>
          <a:lstStyle/>
          <a:p>
            <a:pPr marL="0" indent="0">
              <a:buNone/>
            </a:pPr>
            <a:r>
              <a:rPr lang="en-US" sz="2400" b="1" dirty="0">
                <a:solidFill>
                  <a:schemeClr val="bg1"/>
                </a:solidFill>
              </a:rPr>
              <a:t>Example</a:t>
            </a:r>
          </a:p>
        </p:txBody>
      </p:sp>
      <p:sp>
        <p:nvSpPr>
          <p:cNvPr id="25" name="Content Placeholder 24">
            <a:extLst>
              <a:ext uri="{FF2B5EF4-FFF2-40B4-BE49-F238E27FC236}">
                <a16:creationId xmlns:a16="http://schemas.microsoft.com/office/drawing/2014/main" id="{DD881AAD-CABE-4F4B-ADE3-57A2E2409EDC}"/>
              </a:ext>
            </a:extLst>
          </p:cNvPr>
          <p:cNvSpPr>
            <a:spLocks noGrp="1"/>
          </p:cNvSpPr>
          <p:nvPr>
            <p:ph sz="quarter" idx="16"/>
          </p:nvPr>
        </p:nvSpPr>
        <p:spPr>
          <a:xfrm>
            <a:off x="2210484" y="2064333"/>
            <a:ext cx="6645189" cy="819831"/>
          </a:xfrm>
        </p:spPr>
        <p:txBody>
          <a:bodyPr/>
          <a:lstStyle/>
          <a:p>
            <a:pPr eaLnBrk="1" hangingPunct="1">
              <a:spcBef>
                <a:spcPct val="0"/>
              </a:spcBef>
              <a:buFontTx/>
              <a:buNone/>
            </a:pPr>
            <a:r>
              <a:rPr lang="en-US" altLang="en-US" sz="2400" b="1" dirty="0"/>
              <a:t>How many moles are contained in 2.0 L of </a:t>
            </a:r>
          </a:p>
          <a:p>
            <a:pPr eaLnBrk="1" hangingPunct="1">
              <a:spcBef>
                <a:spcPct val="0"/>
              </a:spcBef>
              <a:buFontTx/>
              <a:buNone/>
            </a:pPr>
            <a:r>
              <a:rPr lang="en-US" altLang="en-US" sz="2400" b="1" i="0" dirty="0"/>
              <a:t>N</a:t>
            </a:r>
            <a:r>
              <a:rPr lang="en-US" altLang="en-US" sz="2400" b="1" i="0" baseline="-25000" dirty="0"/>
              <a:t>2</a:t>
            </a:r>
            <a:r>
              <a:rPr lang="en-US" altLang="en-US" sz="2400" b="1" dirty="0"/>
              <a:t> at standard temperature and pressure.</a:t>
            </a:r>
          </a:p>
        </p:txBody>
      </p:sp>
      <p:sp>
        <p:nvSpPr>
          <p:cNvPr id="24" name="Content Placeholder 23">
            <a:extLst>
              <a:ext uri="{FF2B5EF4-FFF2-40B4-BE49-F238E27FC236}">
                <a16:creationId xmlns:a16="http://schemas.microsoft.com/office/drawing/2014/main" id="{D2FC2471-952A-4A54-BEA7-ED0899934372}"/>
              </a:ext>
            </a:extLst>
          </p:cNvPr>
          <p:cNvSpPr>
            <a:spLocks noGrp="1"/>
          </p:cNvSpPr>
          <p:nvPr>
            <p:ph sz="quarter" idx="15"/>
          </p:nvPr>
        </p:nvSpPr>
        <p:spPr>
          <a:xfrm>
            <a:off x="639096" y="3482281"/>
            <a:ext cx="1358900" cy="479425"/>
          </a:xfrm>
        </p:spPr>
        <p:txBody>
          <a:bodyPr/>
          <a:lstStyle/>
          <a:p>
            <a:pPr marL="0" indent="0">
              <a:buNone/>
            </a:pPr>
            <a:r>
              <a:rPr lang="en-US" sz="2400" b="1" dirty="0">
                <a:solidFill>
                  <a:schemeClr val="bg1"/>
                </a:solidFill>
              </a:rPr>
              <a:t>Step [1]</a:t>
            </a:r>
          </a:p>
        </p:txBody>
      </p:sp>
      <p:sp>
        <p:nvSpPr>
          <p:cNvPr id="26" name="Content Placeholder 25">
            <a:extLst>
              <a:ext uri="{FF2B5EF4-FFF2-40B4-BE49-F238E27FC236}">
                <a16:creationId xmlns:a16="http://schemas.microsoft.com/office/drawing/2014/main" id="{4F355B47-BEBB-46FC-936D-6C7A4AB067EA}"/>
              </a:ext>
            </a:extLst>
          </p:cNvPr>
          <p:cNvSpPr>
            <a:spLocks noGrp="1"/>
          </p:cNvSpPr>
          <p:nvPr>
            <p:ph sz="quarter" idx="17"/>
          </p:nvPr>
        </p:nvSpPr>
        <p:spPr>
          <a:xfrm>
            <a:off x="2210688" y="3343976"/>
            <a:ext cx="6956808" cy="925603"/>
          </a:xfrm>
        </p:spPr>
        <p:txBody>
          <a:bodyPr/>
          <a:lstStyle/>
          <a:p>
            <a:pPr eaLnBrk="1" hangingPunct="1">
              <a:spcBef>
                <a:spcPct val="0"/>
              </a:spcBef>
              <a:buFontTx/>
              <a:buNone/>
            </a:pPr>
            <a:r>
              <a:rPr lang="en-US" altLang="en-US" sz="2400" b="1" dirty="0"/>
              <a:t>Identify the </a:t>
            </a:r>
            <a:r>
              <a:rPr lang="en-US" altLang="en-US" sz="2400" b="1" dirty="0">
                <a:solidFill>
                  <a:srgbClr val="3366FF"/>
                </a:solidFill>
              </a:rPr>
              <a:t>known quantities </a:t>
            </a:r>
            <a:r>
              <a:rPr lang="en-US" altLang="en-US" sz="2400" b="1" dirty="0"/>
              <a:t>and the </a:t>
            </a:r>
            <a:r>
              <a:rPr lang="en-US" altLang="en-US" sz="2400" b="1" dirty="0">
                <a:solidFill>
                  <a:srgbClr val="D90000"/>
                </a:solidFill>
              </a:rPr>
              <a:t>desired</a:t>
            </a:r>
          </a:p>
          <a:p>
            <a:pPr eaLnBrk="1" hangingPunct="1">
              <a:spcBef>
                <a:spcPct val="0"/>
              </a:spcBef>
              <a:buFontTx/>
              <a:buNone/>
            </a:pPr>
            <a:r>
              <a:rPr lang="en-US" altLang="en-US" sz="2400" b="1" dirty="0">
                <a:solidFill>
                  <a:srgbClr val="D90000"/>
                </a:solidFill>
              </a:rPr>
              <a:t>quantity</a:t>
            </a:r>
            <a:r>
              <a:rPr lang="en-US" altLang="en-US" sz="2400" b="1" dirty="0"/>
              <a:t>.</a:t>
            </a:r>
          </a:p>
        </p:txBody>
      </p:sp>
      <p:sp>
        <p:nvSpPr>
          <p:cNvPr id="27" name="Content Placeholder 26">
            <a:extLst>
              <a:ext uri="{FF2B5EF4-FFF2-40B4-BE49-F238E27FC236}">
                <a16:creationId xmlns:a16="http://schemas.microsoft.com/office/drawing/2014/main" id="{44CF02D9-FC68-4EAC-B7F9-3D17B59AD3E2}"/>
              </a:ext>
            </a:extLst>
          </p:cNvPr>
          <p:cNvSpPr>
            <a:spLocks noGrp="1"/>
          </p:cNvSpPr>
          <p:nvPr>
            <p:ph sz="quarter" idx="18"/>
          </p:nvPr>
        </p:nvSpPr>
        <p:spPr>
          <a:xfrm>
            <a:off x="1288157" y="4668405"/>
            <a:ext cx="2892218" cy="898985"/>
          </a:xfrm>
        </p:spPr>
        <p:txBody>
          <a:bodyPr/>
          <a:lstStyle/>
          <a:p>
            <a:pPr algn="ctr" eaLnBrk="1" hangingPunct="1">
              <a:spcBef>
                <a:spcPct val="0"/>
              </a:spcBef>
              <a:buFontTx/>
              <a:buNone/>
            </a:pPr>
            <a:r>
              <a:rPr lang="en-US" altLang="en-US" sz="2400" b="1" dirty="0"/>
              <a:t>2.0 L of </a:t>
            </a:r>
            <a:r>
              <a:rPr lang="en-US" altLang="en-US" sz="2400" b="1" i="0" dirty="0"/>
              <a:t>N</a:t>
            </a:r>
            <a:r>
              <a:rPr lang="en-US" altLang="en-US" sz="2400" b="1" i="0" baseline="-25000" dirty="0"/>
              <a:t>2</a:t>
            </a:r>
            <a:endParaRPr lang="en-US" altLang="en-US" sz="2400" b="1" baseline="-25000" dirty="0"/>
          </a:p>
          <a:p>
            <a:pPr algn="ctr" eaLnBrk="1" hangingPunct="1">
              <a:spcBef>
                <a:spcPct val="0"/>
              </a:spcBef>
              <a:buFontTx/>
              <a:buNone/>
            </a:pPr>
            <a:r>
              <a:rPr lang="en-US" altLang="en-US" sz="2400" b="1" dirty="0">
                <a:solidFill>
                  <a:srgbClr val="3366FF"/>
                </a:solidFill>
              </a:rPr>
              <a:t>original quantity</a:t>
            </a:r>
          </a:p>
        </p:txBody>
      </p:sp>
      <p:sp>
        <p:nvSpPr>
          <p:cNvPr id="28" name="Content Placeholder 27">
            <a:extLst>
              <a:ext uri="{FF2B5EF4-FFF2-40B4-BE49-F238E27FC236}">
                <a16:creationId xmlns:a16="http://schemas.microsoft.com/office/drawing/2014/main" id="{705C40B7-7B3E-481B-BAA4-D52C471D94E7}"/>
              </a:ext>
            </a:extLst>
          </p:cNvPr>
          <p:cNvSpPr>
            <a:spLocks noGrp="1"/>
          </p:cNvSpPr>
          <p:nvPr>
            <p:ph sz="quarter" idx="19"/>
          </p:nvPr>
        </p:nvSpPr>
        <p:spPr>
          <a:xfrm>
            <a:off x="4908469" y="4651404"/>
            <a:ext cx="2961990" cy="792163"/>
          </a:xfrm>
        </p:spPr>
        <p:txBody>
          <a:bodyPr/>
          <a:lstStyle/>
          <a:p>
            <a:pPr algn="ctr" eaLnBrk="1" hangingPunct="1">
              <a:spcBef>
                <a:spcPct val="0"/>
              </a:spcBef>
              <a:buFontTx/>
              <a:buNone/>
            </a:pPr>
            <a:r>
              <a:rPr lang="en-US" altLang="en-US" sz="2400" b="1" dirty="0"/>
              <a:t>? moles of </a:t>
            </a:r>
            <a:r>
              <a:rPr lang="en-US" altLang="en-US" sz="2400" b="1" i="0" dirty="0"/>
              <a:t>N</a:t>
            </a:r>
            <a:r>
              <a:rPr lang="en-US" altLang="en-US" sz="2400" b="1" i="0" baseline="-25000" dirty="0"/>
              <a:t>2</a:t>
            </a:r>
            <a:endParaRPr lang="en-US" altLang="en-US" sz="2400" b="1" baseline="-25000" dirty="0"/>
          </a:p>
          <a:p>
            <a:pPr algn="ctr" eaLnBrk="1" hangingPunct="1">
              <a:spcBef>
                <a:spcPct val="0"/>
              </a:spcBef>
              <a:buFontTx/>
              <a:buNone/>
            </a:pPr>
            <a:r>
              <a:rPr lang="en-US" altLang="en-US" sz="2400" b="1" dirty="0">
                <a:solidFill>
                  <a:srgbClr val="D90000"/>
                </a:solidFill>
              </a:rPr>
              <a:t>desired quantity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EAB6560-8BF0-4D7F-B96C-DD920391BE62}"/>
              </a:ext>
            </a:extLst>
          </p:cNvPr>
          <p:cNvSpPr>
            <a:spLocks noGrp="1"/>
          </p:cNvSpPr>
          <p:nvPr>
            <p:ph type="title"/>
          </p:nvPr>
        </p:nvSpPr>
        <p:spPr>
          <a:xfrm>
            <a:off x="457200" y="274638"/>
            <a:ext cx="8229600" cy="676036"/>
          </a:xfrm>
        </p:spPr>
        <p:txBody>
          <a:bodyPr/>
          <a:lstStyle/>
          <a:p>
            <a:r>
              <a:rPr lang="en-US" altLang="en-US" sz="3200" b="1" dirty="0"/>
              <a:t>7.4	Avogadro’</a:t>
            </a:r>
            <a:r>
              <a:rPr lang="en-US" altLang="ja-JP" sz="3200" b="1" dirty="0"/>
              <a:t>s Law (6)</a:t>
            </a:r>
            <a:endParaRPr lang="en-US" sz="3200" b="1" dirty="0"/>
          </a:p>
        </p:txBody>
      </p:sp>
      <p:sp>
        <p:nvSpPr>
          <p:cNvPr id="4" name="Content Placeholder 3">
            <a:extLst>
              <a:ext uri="{FF2B5EF4-FFF2-40B4-BE49-F238E27FC236}">
                <a16:creationId xmlns:a16="http://schemas.microsoft.com/office/drawing/2014/main" id="{90AE6A98-FBB9-44A5-AF84-5DB6F36718AF}"/>
              </a:ext>
            </a:extLst>
          </p:cNvPr>
          <p:cNvSpPr>
            <a:spLocks noGrp="1"/>
          </p:cNvSpPr>
          <p:nvPr>
            <p:ph sz="quarter" idx="13"/>
          </p:nvPr>
        </p:nvSpPr>
        <p:spPr>
          <a:xfrm>
            <a:off x="937290" y="1092115"/>
            <a:ext cx="7308850" cy="479425"/>
          </a:xfrm>
        </p:spPr>
        <p:txBody>
          <a:bodyPr/>
          <a:lstStyle/>
          <a:p>
            <a:pPr marL="0" indent="0">
              <a:buNone/>
            </a:pPr>
            <a:r>
              <a:rPr lang="en-US" sz="2400" b="1" dirty="0">
                <a:solidFill>
                  <a:schemeClr val="bg1"/>
                </a:solidFill>
              </a:rPr>
              <a:t>HOW TO Convert Moles of Gas to Volume at STP</a:t>
            </a:r>
          </a:p>
        </p:txBody>
      </p:sp>
      <p:sp>
        <p:nvSpPr>
          <p:cNvPr id="5" name="Content Placeholder 4">
            <a:extLst>
              <a:ext uri="{FF2B5EF4-FFF2-40B4-BE49-F238E27FC236}">
                <a16:creationId xmlns:a16="http://schemas.microsoft.com/office/drawing/2014/main" id="{0A868EE3-FAAB-452D-BB00-E6F0E6CBBE3A}"/>
              </a:ext>
            </a:extLst>
          </p:cNvPr>
          <p:cNvSpPr>
            <a:spLocks noGrp="1"/>
          </p:cNvSpPr>
          <p:nvPr>
            <p:ph sz="quarter" idx="14"/>
          </p:nvPr>
        </p:nvSpPr>
        <p:spPr>
          <a:xfrm>
            <a:off x="640179" y="1915879"/>
            <a:ext cx="1359477" cy="479425"/>
          </a:xfrm>
        </p:spPr>
        <p:txBody>
          <a:bodyPr/>
          <a:lstStyle/>
          <a:p>
            <a:pPr marL="0" indent="0">
              <a:buNone/>
            </a:pPr>
            <a:r>
              <a:rPr lang="en-US" sz="2400" b="1" dirty="0">
                <a:solidFill>
                  <a:schemeClr val="bg1"/>
                </a:solidFill>
              </a:rPr>
              <a:t>Step [2]</a:t>
            </a:r>
          </a:p>
        </p:txBody>
      </p:sp>
      <p:sp>
        <p:nvSpPr>
          <p:cNvPr id="6" name="Content Placeholder 5">
            <a:extLst>
              <a:ext uri="{FF2B5EF4-FFF2-40B4-BE49-F238E27FC236}">
                <a16:creationId xmlns:a16="http://schemas.microsoft.com/office/drawing/2014/main" id="{4FA083FE-28B6-420C-8C4A-F6821799386A}"/>
              </a:ext>
            </a:extLst>
          </p:cNvPr>
          <p:cNvSpPr>
            <a:spLocks noGrp="1"/>
          </p:cNvSpPr>
          <p:nvPr>
            <p:ph sz="quarter" idx="15"/>
          </p:nvPr>
        </p:nvSpPr>
        <p:spPr>
          <a:xfrm>
            <a:off x="2037637" y="1915100"/>
            <a:ext cx="5314911" cy="479425"/>
          </a:xfrm>
        </p:spPr>
        <p:txBody>
          <a:bodyPr/>
          <a:lstStyle/>
          <a:p>
            <a:pPr marL="0" indent="0">
              <a:buNone/>
            </a:pPr>
            <a:r>
              <a:rPr lang="en-US" altLang="en-US" sz="2400" b="1" dirty="0"/>
              <a:t>Write out the conversion factors.</a:t>
            </a:r>
          </a:p>
        </p:txBody>
      </p:sp>
      <p:graphicFrame>
        <p:nvGraphicFramePr>
          <p:cNvPr id="2" name="Object 1">
            <a:extLst>
              <a:ext uri="{FF2B5EF4-FFF2-40B4-BE49-F238E27FC236}">
                <a16:creationId xmlns:a16="http://schemas.microsoft.com/office/drawing/2014/main" id="{BD2D7988-C7F6-4C71-A0E4-6F040B40E6FA}"/>
              </a:ext>
            </a:extLst>
          </p:cNvPr>
          <p:cNvGraphicFramePr>
            <a:graphicFrameLocks noChangeAspect="1"/>
          </p:cNvGraphicFramePr>
          <p:nvPr>
            <p:extLst>
              <p:ext uri="{D42A27DB-BD31-4B8C-83A1-F6EECF244321}">
                <p14:modId xmlns:p14="http://schemas.microsoft.com/office/powerpoint/2010/main" val="3836301647"/>
              </p:ext>
            </p:extLst>
          </p:nvPr>
        </p:nvGraphicFramePr>
        <p:xfrm>
          <a:off x="2111375" y="2597150"/>
          <a:ext cx="889000" cy="800100"/>
        </p:xfrm>
        <a:graphic>
          <a:graphicData uri="http://schemas.openxmlformats.org/presentationml/2006/ole">
            <mc:AlternateContent xmlns:mc="http://schemas.openxmlformats.org/markup-compatibility/2006">
              <mc:Choice xmlns:v="urn:schemas-microsoft-com:vml" Requires="v">
                <p:oleObj spid="_x0000_s13047" name="Equation" r:id="rId4" imgW="888840" imgH="799920" progId="Equation.DSMT4">
                  <p:embed/>
                </p:oleObj>
              </mc:Choice>
              <mc:Fallback>
                <p:oleObj name="Equation" r:id="rId4" imgW="888840" imgH="799920" progId="Equation.DSMT4">
                  <p:embed/>
                  <p:pic>
                    <p:nvPicPr>
                      <p:cNvPr id="0" name=""/>
                      <p:cNvPicPr/>
                      <p:nvPr/>
                    </p:nvPicPr>
                    <p:blipFill>
                      <a:blip r:embed="rId5"/>
                      <a:stretch>
                        <a:fillRect/>
                      </a:stretch>
                    </p:blipFill>
                    <p:spPr>
                      <a:xfrm>
                        <a:off x="2111375" y="2597150"/>
                        <a:ext cx="889000" cy="800100"/>
                      </a:xfrm>
                      <a:prstGeom prst="rect">
                        <a:avLst/>
                      </a:prstGeom>
                    </p:spPr>
                  </p:pic>
                </p:oleObj>
              </mc:Fallback>
            </mc:AlternateContent>
          </a:graphicData>
        </a:graphic>
      </p:graphicFrame>
      <p:sp>
        <p:nvSpPr>
          <p:cNvPr id="23" name="Content Placeholder 9">
            <a:extLst>
              <a:ext uri="{FF2B5EF4-FFF2-40B4-BE49-F238E27FC236}">
                <a16:creationId xmlns:a16="http://schemas.microsoft.com/office/drawing/2014/main" id="{D6984767-98B3-4B65-99DD-8982CE266D67}"/>
              </a:ext>
            </a:extLst>
          </p:cNvPr>
          <p:cNvSpPr>
            <a:spLocks noGrp="1"/>
          </p:cNvSpPr>
          <p:nvPr>
            <p:ph sz="quarter" idx="22"/>
          </p:nvPr>
        </p:nvSpPr>
        <p:spPr>
          <a:xfrm>
            <a:off x="3460973" y="2708920"/>
            <a:ext cx="534963" cy="417835"/>
          </a:xfrm>
          <a:noFill/>
          <a:ln>
            <a:noFill/>
          </a:ln>
        </p:spPr>
        <p:style>
          <a:lnRef idx="2">
            <a:schemeClr val="dk1"/>
          </a:lnRef>
          <a:fillRef idx="1">
            <a:schemeClr val="lt1"/>
          </a:fillRef>
          <a:effectRef idx="0">
            <a:schemeClr val="dk1"/>
          </a:effectRef>
          <a:fontRef idx="minor">
            <a:schemeClr val="dk1"/>
          </a:fontRef>
        </p:style>
        <p:txBody>
          <a:bodyPr/>
          <a:lstStyle/>
          <a:p>
            <a:pPr marL="0" lvl="0" indent="0">
              <a:buNone/>
            </a:pPr>
            <a:r>
              <a:rPr lang="en-US" sz="2400" b="1" dirty="0"/>
              <a:t>or</a:t>
            </a:r>
          </a:p>
        </p:txBody>
      </p:sp>
      <p:graphicFrame>
        <p:nvGraphicFramePr>
          <p:cNvPr id="3" name="Object 2">
            <a:extLst>
              <a:ext uri="{FF2B5EF4-FFF2-40B4-BE49-F238E27FC236}">
                <a16:creationId xmlns:a16="http://schemas.microsoft.com/office/drawing/2014/main" id="{7540102A-E2B9-4750-A2AE-F9545B95CE91}"/>
              </a:ext>
            </a:extLst>
          </p:cNvPr>
          <p:cNvGraphicFramePr>
            <a:graphicFrameLocks noChangeAspect="1"/>
          </p:cNvGraphicFramePr>
          <p:nvPr>
            <p:extLst>
              <p:ext uri="{D42A27DB-BD31-4B8C-83A1-F6EECF244321}">
                <p14:modId xmlns:p14="http://schemas.microsoft.com/office/powerpoint/2010/main" val="896710708"/>
              </p:ext>
            </p:extLst>
          </p:nvPr>
        </p:nvGraphicFramePr>
        <p:xfrm>
          <a:off x="4430713" y="2584450"/>
          <a:ext cx="889000" cy="800100"/>
        </p:xfrm>
        <a:graphic>
          <a:graphicData uri="http://schemas.openxmlformats.org/presentationml/2006/ole">
            <mc:AlternateContent xmlns:mc="http://schemas.openxmlformats.org/markup-compatibility/2006">
              <mc:Choice xmlns:v="urn:schemas-microsoft-com:vml" Requires="v">
                <p:oleObj spid="_x0000_s13048" name="Equation" r:id="rId6" imgW="888840" imgH="799920" progId="Equation.DSMT4">
                  <p:embed/>
                </p:oleObj>
              </mc:Choice>
              <mc:Fallback>
                <p:oleObj name="Equation" r:id="rId6" imgW="888840" imgH="799920" progId="Equation.DSMT4">
                  <p:embed/>
                  <p:pic>
                    <p:nvPicPr>
                      <p:cNvPr id="0" name=""/>
                      <p:cNvPicPr/>
                      <p:nvPr/>
                    </p:nvPicPr>
                    <p:blipFill>
                      <a:blip r:embed="rId7"/>
                      <a:stretch>
                        <a:fillRect/>
                      </a:stretch>
                    </p:blipFill>
                    <p:spPr>
                      <a:xfrm>
                        <a:off x="4430713" y="2584450"/>
                        <a:ext cx="889000" cy="8001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8BE7A60-0606-49B9-A808-DA6FF619404C}"/>
              </a:ext>
            </a:extLst>
          </p:cNvPr>
          <p:cNvSpPr>
            <a:spLocks noGrp="1"/>
          </p:cNvSpPr>
          <p:nvPr>
            <p:ph sz="quarter" idx="17"/>
          </p:nvPr>
        </p:nvSpPr>
        <p:spPr>
          <a:xfrm>
            <a:off x="3352577" y="3655288"/>
            <a:ext cx="5113337" cy="431800"/>
          </a:xfrm>
        </p:spPr>
        <p:txBody>
          <a:bodyPr/>
          <a:lstStyle/>
          <a:p>
            <a:pPr marL="0" indent="0">
              <a:buNone/>
            </a:pPr>
            <a:r>
              <a:rPr lang="en-US" altLang="en-US" sz="2400" b="1" dirty="0">
                <a:solidFill>
                  <a:srgbClr val="3366FF"/>
                </a:solidFill>
              </a:rPr>
              <a:t>Choose the right side to cancel L</a:t>
            </a:r>
          </a:p>
        </p:txBody>
      </p:sp>
      <p:sp>
        <p:nvSpPr>
          <p:cNvPr id="9" name="Content Placeholder 8">
            <a:extLst>
              <a:ext uri="{FF2B5EF4-FFF2-40B4-BE49-F238E27FC236}">
                <a16:creationId xmlns:a16="http://schemas.microsoft.com/office/drawing/2014/main" id="{C56ACD36-BAC7-4E3D-A167-485C6BA6C39A}"/>
              </a:ext>
            </a:extLst>
          </p:cNvPr>
          <p:cNvSpPr>
            <a:spLocks noGrp="1"/>
          </p:cNvSpPr>
          <p:nvPr>
            <p:ph sz="quarter" idx="18"/>
          </p:nvPr>
        </p:nvSpPr>
        <p:spPr>
          <a:xfrm>
            <a:off x="640913" y="4213290"/>
            <a:ext cx="1306513" cy="455344"/>
          </a:xfrm>
        </p:spPr>
        <p:txBody>
          <a:bodyPr/>
          <a:lstStyle/>
          <a:p>
            <a:pPr marL="0" indent="0">
              <a:buNone/>
            </a:pPr>
            <a:r>
              <a:rPr lang="en-US" sz="2400" b="1" dirty="0">
                <a:solidFill>
                  <a:schemeClr val="bg1"/>
                </a:solidFill>
              </a:rPr>
              <a:t>Step [3]</a:t>
            </a:r>
          </a:p>
        </p:txBody>
      </p:sp>
      <p:sp>
        <p:nvSpPr>
          <p:cNvPr id="10" name="Content Placeholder 9">
            <a:extLst>
              <a:ext uri="{FF2B5EF4-FFF2-40B4-BE49-F238E27FC236}">
                <a16:creationId xmlns:a16="http://schemas.microsoft.com/office/drawing/2014/main" id="{EB303ECA-785D-4649-B9E7-D549D5A048FC}"/>
              </a:ext>
            </a:extLst>
          </p:cNvPr>
          <p:cNvSpPr>
            <a:spLocks noGrp="1"/>
          </p:cNvSpPr>
          <p:nvPr>
            <p:ph sz="quarter" idx="19"/>
          </p:nvPr>
        </p:nvSpPr>
        <p:spPr>
          <a:xfrm>
            <a:off x="2061736" y="4246602"/>
            <a:ext cx="4607817" cy="505700"/>
          </a:xfrm>
        </p:spPr>
        <p:txBody>
          <a:bodyPr/>
          <a:lstStyle/>
          <a:p>
            <a:pPr marL="0" indent="0">
              <a:buNone/>
            </a:pPr>
            <a:r>
              <a:rPr lang="en-US" altLang="en-US" sz="2400" b="1" dirty="0"/>
              <a:t>Set up and solve the problem.</a:t>
            </a:r>
          </a:p>
        </p:txBody>
      </p:sp>
      <p:graphicFrame>
        <p:nvGraphicFramePr>
          <p:cNvPr id="18" name="Object 17">
            <a:extLst>
              <a:ext uri="{FF2B5EF4-FFF2-40B4-BE49-F238E27FC236}">
                <a16:creationId xmlns:a16="http://schemas.microsoft.com/office/drawing/2014/main" id="{AEFFCD9D-861F-4608-91B7-02E6F2C73592}"/>
              </a:ext>
            </a:extLst>
          </p:cNvPr>
          <p:cNvGraphicFramePr>
            <a:graphicFrameLocks noChangeAspect="1"/>
          </p:cNvGraphicFramePr>
          <p:nvPr>
            <p:extLst>
              <p:ext uri="{D42A27DB-BD31-4B8C-83A1-F6EECF244321}">
                <p14:modId xmlns:p14="http://schemas.microsoft.com/office/powerpoint/2010/main" val="1690925219"/>
              </p:ext>
            </p:extLst>
          </p:nvPr>
        </p:nvGraphicFramePr>
        <p:xfrm>
          <a:off x="2062163" y="5060950"/>
          <a:ext cx="3924300" cy="800100"/>
        </p:xfrm>
        <a:graphic>
          <a:graphicData uri="http://schemas.openxmlformats.org/presentationml/2006/ole">
            <mc:AlternateContent xmlns:mc="http://schemas.openxmlformats.org/markup-compatibility/2006">
              <mc:Choice xmlns:v="urn:schemas-microsoft-com:vml" Requires="v">
                <p:oleObj spid="_x0000_s13049" name="Equation" r:id="rId8" imgW="3924000" imgH="799920" progId="Equation.DSMT4">
                  <p:embed/>
                </p:oleObj>
              </mc:Choice>
              <mc:Fallback>
                <p:oleObj name="Equation" r:id="rId8" imgW="3924000" imgH="799920" progId="Equation.DSMT4">
                  <p:embed/>
                  <p:pic>
                    <p:nvPicPr>
                      <p:cNvPr id="0" name=""/>
                      <p:cNvPicPr/>
                      <p:nvPr/>
                    </p:nvPicPr>
                    <p:blipFill>
                      <a:blip r:embed="rId9"/>
                      <a:stretch>
                        <a:fillRect/>
                      </a:stretch>
                    </p:blipFill>
                    <p:spPr>
                      <a:xfrm>
                        <a:off x="2062163" y="5060950"/>
                        <a:ext cx="3924300" cy="8001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90755896-19A8-43AC-B562-6EB93BDCFD13}"/>
              </a:ext>
            </a:extLst>
          </p:cNvPr>
          <p:cNvSpPr>
            <a:spLocks noGrp="1"/>
          </p:cNvSpPr>
          <p:nvPr>
            <p:ph sz="quarter" idx="21"/>
          </p:nvPr>
        </p:nvSpPr>
        <p:spPr>
          <a:xfrm>
            <a:off x="2755240" y="5934484"/>
            <a:ext cx="2099310" cy="458503"/>
          </a:xfrm>
        </p:spPr>
        <p:txBody>
          <a:bodyPr/>
          <a:lstStyle/>
          <a:p>
            <a:pPr marL="0" indent="0">
              <a:buNone/>
            </a:pPr>
            <a:r>
              <a:rPr lang="en-US" altLang="en-US" sz="2400" b="1" dirty="0">
                <a:solidFill>
                  <a:srgbClr val="3366FF"/>
                </a:solidFill>
              </a:rPr>
              <a:t>Liters cancel</a:t>
            </a:r>
          </a:p>
        </p:txBody>
      </p:sp>
    </p:spTree>
    <p:extLst>
      <p:ext uri="{BB962C8B-B14F-4D97-AF65-F5344CB8AC3E}">
        <p14:creationId xmlns:p14="http://schemas.microsoft.com/office/powerpoint/2010/main" val="4262809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66AC9C4-EA7A-4EA3-87BC-C7EF89EEF89F}"/>
              </a:ext>
            </a:extLst>
          </p:cNvPr>
          <p:cNvSpPr>
            <a:spLocks noGrp="1"/>
          </p:cNvSpPr>
          <p:nvPr>
            <p:ph type="title"/>
          </p:nvPr>
        </p:nvSpPr>
        <p:spPr>
          <a:xfrm>
            <a:off x="457200" y="233073"/>
            <a:ext cx="8229600" cy="706090"/>
          </a:xfrm>
        </p:spPr>
        <p:txBody>
          <a:bodyPr/>
          <a:lstStyle/>
          <a:p>
            <a:r>
              <a:rPr lang="en-US" altLang="en-US" sz="3200" b="1" dirty="0">
                <a:ea typeface="MS PGothic" charset="-128"/>
                <a:cs typeface="ＭＳ Ｐゴシック" charset="-128"/>
              </a:rPr>
              <a:t>7.5	The Ideal Gas Law (1)</a:t>
            </a:r>
            <a:endParaRPr lang="en-US" sz="3200" dirty="0"/>
          </a:p>
        </p:txBody>
      </p:sp>
      <p:sp>
        <p:nvSpPr>
          <p:cNvPr id="3" name="Content Placeholder 2">
            <a:extLst>
              <a:ext uri="{FF2B5EF4-FFF2-40B4-BE49-F238E27FC236}">
                <a16:creationId xmlns:a16="http://schemas.microsoft.com/office/drawing/2014/main" id="{DEBF300D-1977-4787-B9A6-9CABAA47ACA0}"/>
              </a:ext>
            </a:extLst>
          </p:cNvPr>
          <p:cNvSpPr>
            <a:spLocks noGrp="1"/>
          </p:cNvSpPr>
          <p:nvPr>
            <p:ph idx="1"/>
          </p:nvPr>
        </p:nvSpPr>
        <p:spPr>
          <a:xfrm>
            <a:off x="822325" y="1108862"/>
            <a:ext cx="8321675" cy="1108720"/>
          </a:xfrm>
        </p:spPr>
        <p:txBody>
          <a:bodyPr/>
          <a:lstStyle/>
          <a:p>
            <a:pPr eaLnBrk="1" hangingPunct="1">
              <a:spcBef>
                <a:spcPct val="0"/>
              </a:spcBef>
              <a:buFontTx/>
              <a:buNone/>
            </a:pPr>
            <a:r>
              <a:rPr lang="en-US" altLang="en-US" sz="2400" b="1" dirty="0"/>
              <a:t>All four properties of gases (That is, </a:t>
            </a:r>
            <a:r>
              <a:rPr lang="en-US" altLang="en-US" sz="2400" b="1" i="1" dirty="0"/>
              <a:t>P</a:t>
            </a:r>
            <a:r>
              <a:rPr lang="en-US" altLang="en-US" sz="2400" b="1" dirty="0"/>
              <a:t>, </a:t>
            </a:r>
            <a:r>
              <a:rPr lang="en-US" altLang="en-US" sz="2400" b="1" i="1" dirty="0"/>
              <a:t>V</a:t>
            </a:r>
            <a:r>
              <a:rPr lang="en-US" altLang="en-US" sz="2400" b="1" dirty="0"/>
              <a:t>, </a:t>
            </a:r>
            <a:r>
              <a:rPr lang="en-US" altLang="en-US" sz="2400" b="1" i="1" dirty="0"/>
              <a:t>n</a:t>
            </a:r>
            <a:r>
              <a:rPr lang="en-US" altLang="en-US" sz="2400" b="1" dirty="0"/>
              <a:t>, and </a:t>
            </a:r>
            <a:r>
              <a:rPr lang="en-US" altLang="en-US" sz="2400" b="1" i="1" dirty="0"/>
              <a:t>T</a:t>
            </a:r>
            <a:r>
              <a:rPr lang="en-US" altLang="en-US" sz="2400" b="1" dirty="0"/>
              <a:t>) can </a:t>
            </a:r>
          </a:p>
          <a:p>
            <a:pPr eaLnBrk="1" hangingPunct="1">
              <a:spcBef>
                <a:spcPct val="0"/>
              </a:spcBef>
              <a:buFontTx/>
              <a:buNone/>
            </a:pPr>
            <a:r>
              <a:rPr lang="en-US" altLang="en-US" sz="2400" b="1" dirty="0"/>
              <a:t>be combined into a single equation called the </a:t>
            </a:r>
            <a:r>
              <a:rPr lang="en-US" altLang="en-US" sz="2400" b="1" dirty="0">
                <a:solidFill>
                  <a:srgbClr val="3366FF"/>
                </a:solidFill>
              </a:rPr>
              <a:t>ideal </a:t>
            </a:r>
          </a:p>
          <a:p>
            <a:pPr eaLnBrk="1" hangingPunct="1">
              <a:spcBef>
                <a:spcPct val="0"/>
              </a:spcBef>
              <a:buFontTx/>
              <a:buNone/>
            </a:pPr>
            <a:r>
              <a:rPr lang="en-US" altLang="en-US" sz="2400" b="1" dirty="0">
                <a:solidFill>
                  <a:srgbClr val="3366FF"/>
                </a:solidFill>
              </a:rPr>
              <a:t>gas law</a:t>
            </a:r>
            <a:r>
              <a:rPr lang="en-US" altLang="en-US" sz="2400" b="1" dirty="0"/>
              <a:t>.</a:t>
            </a:r>
          </a:p>
        </p:txBody>
      </p:sp>
      <p:sp>
        <p:nvSpPr>
          <p:cNvPr id="5" name="Content Placeholder 4">
            <a:extLst>
              <a:ext uri="{FF2B5EF4-FFF2-40B4-BE49-F238E27FC236}">
                <a16:creationId xmlns:a16="http://schemas.microsoft.com/office/drawing/2014/main" id="{47922F8F-4837-4CFE-83D0-EE19690D2B7B}"/>
              </a:ext>
            </a:extLst>
          </p:cNvPr>
          <p:cNvSpPr>
            <a:spLocks noGrp="1"/>
          </p:cNvSpPr>
          <p:nvPr>
            <p:ph sz="quarter" idx="13"/>
          </p:nvPr>
        </p:nvSpPr>
        <p:spPr>
          <a:xfrm>
            <a:off x="3677218" y="2347359"/>
            <a:ext cx="1882552" cy="530225"/>
          </a:xfrm>
        </p:spPr>
        <p:txBody>
          <a:bodyPr/>
          <a:lstStyle/>
          <a:p>
            <a:pPr marL="0" indent="0">
              <a:buNone/>
            </a:pPr>
            <a:r>
              <a:rPr lang="en-US" altLang="en-US" sz="2400" b="1" i="1" dirty="0"/>
              <a:t>PV = nRT</a:t>
            </a:r>
          </a:p>
        </p:txBody>
      </p:sp>
      <p:sp>
        <p:nvSpPr>
          <p:cNvPr id="6" name="Content Placeholder 5">
            <a:extLst>
              <a:ext uri="{FF2B5EF4-FFF2-40B4-BE49-F238E27FC236}">
                <a16:creationId xmlns:a16="http://schemas.microsoft.com/office/drawing/2014/main" id="{180EA306-745F-43DC-B62E-DCD714711356}"/>
              </a:ext>
            </a:extLst>
          </p:cNvPr>
          <p:cNvSpPr>
            <a:spLocks noGrp="1"/>
          </p:cNvSpPr>
          <p:nvPr>
            <p:ph sz="quarter" idx="14"/>
          </p:nvPr>
        </p:nvSpPr>
        <p:spPr>
          <a:xfrm>
            <a:off x="1062908" y="2991470"/>
            <a:ext cx="5309292" cy="486626"/>
          </a:xfrm>
        </p:spPr>
        <p:txBody>
          <a:bodyPr/>
          <a:lstStyle/>
          <a:p>
            <a:pPr marL="228600" indent="-228600"/>
            <a:r>
              <a:rPr lang="en-US" altLang="en-US" sz="2400" b="1" i="1" dirty="0"/>
              <a:t>R</a:t>
            </a:r>
            <a:r>
              <a:rPr lang="en-US" altLang="en-US" sz="2400" b="1" dirty="0"/>
              <a:t> is the </a:t>
            </a:r>
            <a:r>
              <a:rPr lang="en-US" altLang="en-US" sz="2400" b="1" dirty="0">
                <a:solidFill>
                  <a:srgbClr val="3366FF"/>
                </a:solidFill>
              </a:rPr>
              <a:t>universal gas constant</a:t>
            </a:r>
            <a:r>
              <a:rPr lang="en-US" altLang="en-US" sz="2400" b="1" dirty="0"/>
              <a:t>:</a:t>
            </a:r>
            <a:endParaRPr lang="en-US" altLang="en-US" sz="2400" b="1" dirty="0">
              <a:solidFill>
                <a:srgbClr val="3333CC"/>
              </a:solidFill>
            </a:endParaRPr>
          </a:p>
        </p:txBody>
      </p:sp>
      <p:sp>
        <p:nvSpPr>
          <p:cNvPr id="8" name="Content Placeholder 7">
            <a:extLst>
              <a:ext uri="{FF2B5EF4-FFF2-40B4-BE49-F238E27FC236}">
                <a16:creationId xmlns:a16="http://schemas.microsoft.com/office/drawing/2014/main" id="{77150233-B725-4756-94A3-E970CB1A8934}"/>
              </a:ext>
            </a:extLst>
          </p:cNvPr>
          <p:cNvSpPr>
            <a:spLocks noGrp="1"/>
          </p:cNvSpPr>
          <p:nvPr>
            <p:ph sz="quarter" idx="16"/>
          </p:nvPr>
        </p:nvSpPr>
        <p:spPr>
          <a:xfrm>
            <a:off x="2648040" y="4099079"/>
            <a:ext cx="1421714" cy="422903"/>
          </a:xfrm>
        </p:spPr>
        <p:txBody>
          <a:bodyPr/>
          <a:lstStyle/>
          <a:p>
            <a:pPr marL="0" indent="0">
              <a:buNone/>
            </a:pPr>
            <a:r>
              <a:rPr lang="en-US" sz="2400" b="1" dirty="0"/>
              <a:t>For atm:</a:t>
            </a:r>
          </a:p>
        </p:txBody>
      </p:sp>
      <p:graphicFrame>
        <p:nvGraphicFramePr>
          <p:cNvPr id="2" name="Object 1">
            <a:extLst>
              <a:ext uri="{FF2B5EF4-FFF2-40B4-BE49-F238E27FC236}">
                <a16:creationId xmlns:a16="http://schemas.microsoft.com/office/drawing/2014/main" id="{DC5C7903-FDAB-44B0-BE97-591119205987}"/>
              </a:ext>
            </a:extLst>
          </p:cNvPr>
          <p:cNvGraphicFramePr>
            <a:graphicFrameLocks noChangeAspect="1"/>
          </p:cNvGraphicFramePr>
          <p:nvPr>
            <p:extLst>
              <p:ext uri="{D42A27DB-BD31-4B8C-83A1-F6EECF244321}">
                <p14:modId xmlns:p14="http://schemas.microsoft.com/office/powerpoint/2010/main" val="134098429"/>
              </p:ext>
            </p:extLst>
          </p:nvPr>
        </p:nvGraphicFramePr>
        <p:xfrm>
          <a:off x="4049713" y="3932238"/>
          <a:ext cx="2387600" cy="800100"/>
        </p:xfrm>
        <a:graphic>
          <a:graphicData uri="http://schemas.openxmlformats.org/presentationml/2006/ole">
            <mc:AlternateContent xmlns:mc="http://schemas.openxmlformats.org/markup-compatibility/2006">
              <mc:Choice xmlns:v="urn:schemas-microsoft-com:vml" Requires="v">
                <p:oleObj spid="_x0000_s13811" name="Equation" r:id="rId4" imgW="2387520" imgH="799920" progId="Equation.DSMT4">
                  <p:embed/>
                </p:oleObj>
              </mc:Choice>
              <mc:Fallback>
                <p:oleObj name="Equation" r:id="rId4" imgW="2387520" imgH="799920" progId="Equation.DSMT4">
                  <p:embed/>
                  <p:pic>
                    <p:nvPicPr>
                      <p:cNvPr id="0" name=""/>
                      <p:cNvPicPr/>
                      <p:nvPr/>
                    </p:nvPicPr>
                    <p:blipFill>
                      <a:blip r:embed="rId5"/>
                      <a:stretch>
                        <a:fillRect/>
                      </a:stretch>
                    </p:blipFill>
                    <p:spPr>
                      <a:xfrm>
                        <a:off x="4049713" y="3932238"/>
                        <a:ext cx="2387600" cy="8001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B47C4B4F-D987-496D-9208-B897E5AF9A24}"/>
              </a:ext>
            </a:extLst>
          </p:cNvPr>
          <p:cNvSpPr>
            <a:spLocks noGrp="1"/>
          </p:cNvSpPr>
          <p:nvPr>
            <p:ph sz="quarter" idx="17"/>
          </p:nvPr>
        </p:nvSpPr>
        <p:spPr>
          <a:xfrm>
            <a:off x="1715852" y="5275694"/>
            <a:ext cx="1929281" cy="447529"/>
          </a:xfrm>
        </p:spPr>
        <p:txBody>
          <a:bodyPr/>
          <a:lstStyle/>
          <a:p>
            <a:pPr marL="0" indent="0">
              <a:buNone/>
            </a:pPr>
            <a:r>
              <a:rPr lang="en-US" sz="2400" b="1" dirty="0"/>
              <a:t>For mmHg:</a:t>
            </a:r>
          </a:p>
        </p:txBody>
      </p:sp>
      <p:graphicFrame>
        <p:nvGraphicFramePr>
          <p:cNvPr id="4" name="Object 3">
            <a:extLst>
              <a:ext uri="{FF2B5EF4-FFF2-40B4-BE49-F238E27FC236}">
                <a16:creationId xmlns:a16="http://schemas.microsoft.com/office/drawing/2014/main" id="{1EC5AF98-E039-4668-9C77-51745AF57A74}"/>
              </a:ext>
            </a:extLst>
          </p:cNvPr>
          <p:cNvGraphicFramePr>
            <a:graphicFrameLocks noChangeAspect="1"/>
          </p:cNvGraphicFramePr>
          <p:nvPr>
            <p:extLst>
              <p:ext uri="{D42A27DB-BD31-4B8C-83A1-F6EECF244321}">
                <p14:modId xmlns:p14="http://schemas.microsoft.com/office/powerpoint/2010/main" val="2488547412"/>
              </p:ext>
            </p:extLst>
          </p:nvPr>
        </p:nvGraphicFramePr>
        <p:xfrm>
          <a:off x="3465513" y="5189363"/>
          <a:ext cx="2489200" cy="800100"/>
        </p:xfrm>
        <a:graphic>
          <a:graphicData uri="http://schemas.openxmlformats.org/presentationml/2006/ole">
            <mc:AlternateContent xmlns:mc="http://schemas.openxmlformats.org/markup-compatibility/2006">
              <mc:Choice xmlns:v="urn:schemas-microsoft-com:vml" Requires="v">
                <p:oleObj spid="_x0000_s13812" name="Equation" r:id="rId6" imgW="2489040" imgH="799920" progId="Equation.DSMT4">
                  <p:embed/>
                </p:oleObj>
              </mc:Choice>
              <mc:Fallback>
                <p:oleObj name="Equation" r:id="rId6" imgW="2489040" imgH="799920" progId="Equation.DSMT4">
                  <p:embed/>
                  <p:pic>
                    <p:nvPicPr>
                      <p:cNvPr id="0" name=""/>
                      <p:cNvPicPr/>
                      <p:nvPr/>
                    </p:nvPicPr>
                    <p:blipFill>
                      <a:blip r:embed="rId7"/>
                      <a:stretch>
                        <a:fillRect/>
                      </a:stretch>
                    </p:blipFill>
                    <p:spPr>
                      <a:xfrm>
                        <a:off x="3465513" y="5189363"/>
                        <a:ext cx="2489200" cy="800100"/>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A8D800D-B012-4E8E-9B60-F144F5C2E3C2}"/>
              </a:ext>
            </a:extLst>
          </p:cNvPr>
          <p:cNvSpPr>
            <a:spLocks noGrp="1"/>
          </p:cNvSpPr>
          <p:nvPr>
            <p:ph type="title"/>
          </p:nvPr>
        </p:nvSpPr>
        <p:spPr>
          <a:xfrm>
            <a:off x="457200" y="316203"/>
            <a:ext cx="8229600" cy="541338"/>
          </a:xfrm>
        </p:spPr>
        <p:txBody>
          <a:bodyPr/>
          <a:lstStyle/>
          <a:p>
            <a:r>
              <a:rPr lang="en-US" altLang="en-US" sz="3200" b="1" dirty="0">
                <a:ea typeface="MS PGothic" charset="-128"/>
                <a:cs typeface="ＭＳ Ｐゴシック" charset="-128"/>
              </a:rPr>
              <a:t>7.5	The Ideal Gas Law (2)</a:t>
            </a:r>
            <a:endParaRPr lang="en-US" sz="3200" dirty="0"/>
          </a:p>
        </p:txBody>
      </p:sp>
      <p:sp>
        <p:nvSpPr>
          <p:cNvPr id="2" name="Content Placeholder 1">
            <a:extLst>
              <a:ext uri="{FF2B5EF4-FFF2-40B4-BE49-F238E27FC236}">
                <a16:creationId xmlns:a16="http://schemas.microsoft.com/office/drawing/2014/main" id="{F8872BCF-7A28-4E5D-825C-C15055C2D403}"/>
              </a:ext>
            </a:extLst>
          </p:cNvPr>
          <p:cNvSpPr>
            <a:spLocks noGrp="1"/>
          </p:cNvSpPr>
          <p:nvPr>
            <p:ph idx="1"/>
          </p:nvPr>
        </p:nvSpPr>
        <p:spPr>
          <a:xfrm>
            <a:off x="474662" y="1096145"/>
            <a:ext cx="8297044" cy="427855"/>
          </a:xfrm>
        </p:spPr>
        <p:txBody>
          <a:bodyPr/>
          <a:lstStyle/>
          <a:p>
            <a:pPr marL="0" indent="0">
              <a:buNone/>
            </a:pPr>
            <a:r>
              <a:rPr lang="en-US" sz="2400" b="1" dirty="0">
                <a:solidFill>
                  <a:schemeClr val="bg1"/>
                </a:solidFill>
              </a:rPr>
              <a:t>HOW TO Carry Out Calculations with the Ideal Gas Law</a:t>
            </a:r>
          </a:p>
        </p:txBody>
      </p:sp>
      <p:sp>
        <p:nvSpPr>
          <p:cNvPr id="3" name="Content Placeholder 2">
            <a:extLst>
              <a:ext uri="{FF2B5EF4-FFF2-40B4-BE49-F238E27FC236}">
                <a16:creationId xmlns:a16="http://schemas.microsoft.com/office/drawing/2014/main" id="{EDF84490-2819-40D2-9D71-9E48A3248585}"/>
              </a:ext>
            </a:extLst>
          </p:cNvPr>
          <p:cNvSpPr>
            <a:spLocks noGrp="1"/>
          </p:cNvSpPr>
          <p:nvPr>
            <p:ph sz="quarter" idx="13"/>
          </p:nvPr>
        </p:nvSpPr>
        <p:spPr>
          <a:xfrm>
            <a:off x="632608" y="2132856"/>
            <a:ext cx="1544078" cy="504825"/>
          </a:xfrm>
        </p:spPr>
        <p:txBody>
          <a:bodyPr/>
          <a:lstStyle/>
          <a:p>
            <a:pPr marL="0" indent="0">
              <a:buNone/>
            </a:pPr>
            <a:r>
              <a:rPr lang="en-US" sz="2400" b="1" dirty="0">
                <a:solidFill>
                  <a:schemeClr val="bg1"/>
                </a:solidFill>
              </a:rPr>
              <a:t>Example</a:t>
            </a:r>
          </a:p>
        </p:txBody>
      </p:sp>
      <p:sp>
        <p:nvSpPr>
          <p:cNvPr id="5" name="Content Placeholder 4">
            <a:extLst>
              <a:ext uri="{FF2B5EF4-FFF2-40B4-BE49-F238E27FC236}">
                <a16:creationId xmlns:a16="http://schemas.microsoft.com/office/drawing/2014/main" id="{7C3C2EF1-5645-4029-8FD8-8005A7085EF3}"/>
              </a:ext>
            </a:extLst>
          </p:cNvPr>
          <p:cNvSpPr>
            <a:spLocks noGrp="1"/>
          </p:cNvSpPr>
          <p:nvPr>
            <p:ph sz="quarter" idx="15"/>
          </p:nvPr>
        </p:nvSpPr>
        <p:spPr>
          <a:xfrm>
            <a:off x="2350875" y="1993033"/>
            <a:ext cx="6420831" cy="1181824"/>
          </a:xfrm>
        </p:spPr>
        <p:txBody>
          <a:bodyPr/>
          <a:lstStyle/>
          <a:p>
            <a:pPr lvl="0" eaLnBrk="1" hangingPunct="1">
              <a:spcBef>
                <a:spcPct val="0"/>
              </a:spcBef>
              <a:buNone/>
            </a:pPr>
            <a:r>
              <a:rPr lang="en-US" altLang="en-US" sz="2400" b="1" dirty="0">
                <a:solidFill>
                  <a:prstClr val="black"/>
                </a:solidFill>
              </a:rPr>
              <a:t>How many moles of gas are contained in a</a:t>
            </a:r>
          </a:p>
          <a:p>
            <a:pPr lvl="0" eaLnBrk="1" hangingPunct="1">
              <a:spcBef>
                <a:spcPct val="0"/>
              </a:spcBef>
              <a:buNone/>
            </a:pPr>
            <a:r>
              <a:rPr lang="en-US" altLang="en-US" sz="2400" b="1" dirty="0">
                <a:solidFill>
                  <a:prstClr val="black"/>
                </a:solidFill>
              </a:rPr>
              <a:t>typical human breath that takes in 0.50 L </a:t>
            </a:r>
          </a:p>
          <a:p>
            <a:pPr lvl="0" eaLnBrk="1" hangingPunct="1">
              <a:spcBef>
                <a:spcPct val="0"/>
              </a:spcBef>
              <a:buNone/>
            </a:pPr>
            <a:r>
              <a:rPr lang="en-US" altLang="en-US" sz="2400" b="1" dirty="0">
                <a:solidFill>
                  <a:prstClr val="black"/>
                </a:solidFill>
              </a:rPr>
              <a:t>of air at 1.0 atm pressure and </a:t>
            </a:r>
          </a:p>
        </p:txBody>
      </p:sp>
      <p:graphicFrame>
        <p:nvGraphicFramePr>
          <p:cNvPr id="11" name="Object 10">
            <a:extLst>
              <a:ext uri="{FF2B5EF4-FFF2-40B4-BE49-F238E27FC236}">
                <a16:creationId xmlns:a16="http://schemas.microsoft.com/office/drawing/2014/main" id="{3186391F-A290-4693-85C1-D9D4EA04483A}"/>
              </a:ext>
            </a:extLst>
          </p:cNvPr>
          <p:cNvGraphicFramePr>
            <a:graphicFrameLocks noChangeAspect="1"/>
          </p:cNvGraphicFramePr>
          <p:nvPr>
            <p:extLst>
              <p:ext uri="{D42A27DB-BD31-4B8C-83A1-F6EECF244321}">
                <p14:modId xmlns:p14="http://schemas.microsoft.com/office/powerpoint/2010/main" val="2466857522"/>
              </p:ext>
            </p:extLst>
          </p:nvPr>
        </p:nvGraphicFramePr>
        <p:xfrm>
          <a:off x="6784975" y="2813050"/>
          <a:ext cx="876300" cy="342900"/>
        </p:xfrm>
        <a:graphic>
          <a:graphicData uri="http://schemas.openxmlformats.org/presentationml/2006/ole">
            <mc:AlternateContent xmlns:mc="http://schemas.openxmlformats.org/markup-compatibility/2006">
              <mc:Choice xmlns:v="urn:schemas-microsoft-com:vml" Requires="v">
                <p:oleObj spid="_x0000_s30812" name="Equation" r:id="rId4" imgW="876240" imgH="342720" progId="Equation.DSMT4">
                  <p:embed/>
                </p:oleObj>
              </mc:Choice>
              <mc:Fallback>
                <p:oleObj name="Equation" r:id="rId4" imgW="876240" imgH="342720" progId="Equation.DSMT4">
                  <p:embed/>
                  <p:pic>
                    <p:nvPicPr>
                      <p:cNvPr id="0" name=""/>
                      <p:cNvPicPr/>
                      <p:nvPr/>
                    </p:nvPicPr>
                    <p:blipFill>
                      <a:blip r:embed="rId5"/>
                      <a:stretch>
                        <a:fillRect/>
                      </a:stretch>
                    </p:blipFill>
                    <p:spPr>
                      <a:xfrm>
                        <a:off x="6784975" y="2813050"/>
                        <a:ext cx="876300" cy="342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7F482B1-FC68-4304-B1EF-688448E957C3}"/>
              </a:ext>
            </a:extLst>
          </p:cNvPr>
          <p:cNvSpPr>
            <a:spLocks noGrp="1"/>
          </p:cNvSpPr>
          <p:nvPr>
            <p:ph sz="quarter" idx="14"/>
          </p:nvPr>
        </p:nvSpPr>
        <p:spPr>
          <a:xfrm>
            <a:off x="632410" y="3427997"/>
            <a:ext cx="1341465" cy="442387"/>
          </a:xfrm>
        </p:spPr>
        <p:txBody>
          <a:bodyPr/>
          <a:lstStyle/>
          <a:p>
            <a:pPr marL="0" indent="0">
              <a:buNone/>
            </a:pPr>
            <a:r>
              <a:rPr lang="en-US" sz="2400" b="1" dirty="0">
                <a:solidFill>
                  <a:schemeClr val="bg1"/>
                </a:solidFill>
              </a:rPr>
              <a:t>Step [1]</a:t>
            </a:r>
          </a:p>
        </p:txBody>
      </p:sp>
      <p:sp>
        <p:nvSpPr>
          <p:cNvPr id="6" name="Content Placeholder 5">
            <a:extLst>
              <a:ext uri="{FF2B5EF4-FFF2-40B4-BE49-F238E27FC236}">
                <a16:creationId xmlns:a16="http://schemas.microsoft.com/office/drawing/2014/main" id="{6230B251-84AB-4966-A861-B840827B61C4}"/>
              </a:ext>
            </a:extLst>
          </p:cNvPr>
          <p:cNvSpPr>
            <a:spLocks noGrp="1"/>
          </p:cNvSpPr>
          <p:nvPr>
            <p:ph sz="quarter" idx="16"/>
          </p:nvPr>
        </p:nvSpPr>
        <p:spPr>
          <a:xfrm>
            <a:off x="2338403" y="3337942"/>
            <a:ext cx="5853047" cy="969992"/>
          </a:xfrm>
        </p:spPr>
        <p:txBody>
          <a:bodyPr/>
          <a:lstStyle/>
          <a:p>
            <a:pPr eaLnBrk="1" hangingPunct="1">
              <a:spcBef>
                <a:spcPct val="0"/>
              </a:spcBef>
              <a:buFontTx/>
              <a:buNone/>
            </a:pPr>
            <a:r>
              <a:rPr lang="en-US" altLang="en-US" sz="2400" b="1" dirty="0"/>
              <a:t>Identify the </a:t>
            </a:r>
            <a:r>
              <a:rPr lang="en-US" altLang="en-US" sz="2400" b="1" dirty="0">
                <a:solidFill>
                  <a:srgbClr val="3366FF"/>
                </a:solidFill>
              </a:rPr>
              <a:t>known quantities </a:t>
            </a:r>
            <a:r>
              <a:rPr lang="en-US" altLang="en-US" sz="2400" b="1" dirty="0"/>
              <a:t>and the </a:t>
            </a:r>
          </a:p>
          <a:p>
            <a:pPr eaLnBrk="1" hangingPunct="1">
              <a:spcBef>
                <a:spcPct val="0"/>
              </a:spcBef>
              <a:buFontTx/>
              <a:buNone/>
            </a:pPr>
            <a:r>
              <a:rPr lang="en-US" altLang="en-US" sz="2400" b="1" dirty="0">
                <a:solidFill>
                  <a:srgbClr val="D90000"/>
                </a:solidFill>
              </a:rPr>
              <a:t>desired quantity</a:t>
            </a:r>
            <a:r>
              <a:rPr lang="en-US" altLang="en-US" sz="2400" b="1" dirty="0"/>
              <a:t>.</a:t>
            </a:r>
          </a:p>
        </p:txBody>
      </p:sp>
      <p:sp>
        <p:nvSpPr>
          <p:cNvPr id="8" name="Content Placeholder 7">
            <a:extLst>
              <a:ext uri="{FF2B5EF4-FFF2-40B4-BE49-F238E27FC236}">
                <a16:creationId xmlns:a16="http://schemas.microsoft.com/office/drawing/2014/main" id="{58CE69E3-95A4-4C32-9976-F6C69E93F52D}"/>
              </a:ext>
            </a:extLst>
          </p:cNvPr>
          <p:cNvSpPr>
            <a:spLocks noGrp="1"/>
          </p:cNvSpPr>
          <p:nvPr>
            <p:ph sz="quarter" idx="18"/>
          </p:nvPr>
        </p:nvSpPr>
        <p:spPr>
          <a:xfrm>
            <a:off x="1436464" y="5578850"/>
            <a:ext cx="2775496" cy="445641"/>
          </a:xfrm>
        </p:spPr>
        <p:txBody>
          <a:bodyPr/>
          <a:lstStyle/>
          <a:p>
            <a:pPr marL="0" indent="0">
              <a:buNone/>
            </a:pPr>
            <a:r>
              <a:rPr lang="en-US" altLang="en-US" sz="2400" b="1" dirty="0">
                <a:solidFill>
                  <a:srgbClr val="3366FF"/>
                </a:solidFill>
              </a:rPr>
              <a:t>known quantities</a:t>
            </a:r>
          </a:p>
        </p:txBody>
      </p:sp>
      <p:sp>
        <p:nvSpPr>
          <p:cNvPr id="7" name="Content Placeholder 6">
            <a:extLst>
              <a:ext uri="{FF2B5EF4-FFF2-40B4-BE49-F238E27FC236}">
                <a16:creationId xmlns:a16="http://schemas.microsoft.com/office/drawing/2014/main" id="{62FDB554-3CBD-4236-8D71-FCAFADE647E7}"/>
              </a:ext>
            </a:extLst>
          </p:cNvPr>
          <p:cNvSpPr>
            <a:spLocks noGrp="1"/>
          </p:cNvSpPr>
          <p:nvPr>
            <p:ph sz="quarter" idx="17"/>
          </p:nvPr>
        </p:nvSpPr>
        <p:spPr>
          <a:xfrm>
            <a:off x="1869231" y="4471021"/>
            <a:ext cx="2159211" cy="1146932"/>
          </a:xfrm>
        </p:spPr>
        <p:txBody>
          <a:bodyPr/>
          <a:lstStyle/>
          <a:p>
            <a:pPr marL="166688" indent="123825" eaLnBrk="1" hangingPunct="1">
              <a:spcBef>
                <a:spcPct val="0"/>
              </a:spcBef>
              <a:buFontTx/>
              <a:buNone/>
            </a:pPr>
            <a:r>
              <a:rPr lang="en-US" altLang="en-US" sz="2400" b="1" i="1" dirty="0"/>
              <a:t>P</a:t>
            </a:r>
            <a:r>
              <a:rPr lang="en-US" altLang="en-US" sz="2400" b="1" i="0" dirty="0"/>
              <a:t> = 1.0 atm</a:t>
            </a:r>
            <a:endParaRPr lang="en-US" altLang="en-US" sz="2400" b="1" dirty="0"/>
          </a:p>
          <a:p>
            <a:pPr marL="290513" lvl="0" indent="-26988" eaLnBrk="1" hangingPunct="1">
              <a:spcBef>
                <a:spcPct val="0"/>
              </a:spcBef>
              <a:buNone/>
            </a:pPr>
            <a:r>
              <a:rPr lang="en-US" altLang="en-US" sz="2400" b="1" i="1" dirty="0"/>
              <a:t>V</a:t>
            </a:r>
            <a:r>
              <a:rPr lang="en-US" altLang="en-US" sz="2400" b="1" i="0" dirty="0"/>
              <a:t> = 0.50 L </a:t>
            </a:r>
            <a:endParaRPr lang="en-US" sz="2400" b="1" dirty="0">
              <a:solidFill>
                <a:prstClr val="black"/>
              </a:solidFill>
            </a:endParaRPr>
          </a:p>
        </p:txBody>
      </p:sp>
      <p:graphicFrame>
        <p:nvGraphicFramePr>
          <p:cNvPr id="13" name="Object 12">
            <a:extLst>
              <a:ext uri="{FF2B5EF4-FFF2-40B4-BE49-F238E27FC236}">
                <a16:creationId xmlns:a16="http://schemas.microsoft.com/office/drawing/2014/main" id="{C03FCEA4-FAEE-4BF2-A5A2-D7979A9192A5}"/>
              </a:ext>
            </a:extLst>
          </p:cNvPr>
          <p:cNvGraphicFramePr>
            <a:graphicFrameLocks noChangeAspect="1"/>
          </p:cNvGraphicFramePr>
          <p:nvPr>
            <p:extLst>
              <p:ext uri="{D42A27DB-BD31-4B8C-83A1-F6EECF244321}">
                <p14:modId xmlns:p14="http://schemas.microsoft.com/office/powerpoint/2010/main" val="3994829559"/>
              </p:ext>
            </p:extLst>
          </p:nvPr>
        </p:nvGraphicFramePr>
        <p:xfrm>
          <a:off x="2233613" y="5307013"/>
          <a:ext cx="1181100" cy="279400"/>
        </p:xfrm>
        <a:graphic>
          <a:graphicData uri="http://schemas.openxmlformats.org/presentationml/2006/ole">
            <mc:AlternateContent xmlns:mc="http://schemas.openxmlformats.org/markup-compatibility/2006">
              <mc:Choice xmlns:v="urn:schemas-microsoft-com:vml" Requires="v">
                <p:oleObj spid="_x0000_s30813" name="Equation" r:id="rId6" imgW="1180800" imgH="279360" progId="Equation.DSMT4">
                  <p:embed/>
                </p:oleObj>
              </mc:Choice>
              <mc:Fallback>
                <p:oleObj name="Equation" r:id="rId6" imgW="1180800" imgH="279360" progId="Equation.DSMT4">
                  <p:embed/>
                  <p:pic>
                    <p:nvPicPr>
                      <p:cNvPr id="0" name=""/>
                      <p:cNvPicPr/>
                      <p:nvPr/>
                    </p:nvPicPr>
                    <p:blipFill>
                      <a:blip r:embed="rId7"/>
                      <a:stretch>
                        <a:fillRect/>
                      </a:stretch>
                    </p:blipFill>
                    <p:spPr>
                      <a:xfrm>
                        <a:off x="2233613" y="5307013"/>
                        <a:ext cx="1181100" cy="2794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2252DE5-A664-4BAF-B407-8325253CBF75}"/>
              </a:ext>
            </a:extLst>
          </p:cNvPr>
          <p:cNvSpPr>
            <a:spLocks noGrp="1"/>
          </p:cNvSpPr>
          <p:nvPr>
            <p:ph sz="quarter" idx="20"/>
          </p:nvPr>
        </p:nvSpPr>
        <p:spPr>
          <a:xfrm>
            <a:off x="5115559" y="5548265"/>
            <a:ext cx="2552785" cy="472020"/>
          </a:xfrm>
        </p:spPr>
        <p:txBody>
          <a:bodyPr/>
          <a:lstStyle/>
          <a:p>
            <a:pPr marL="0" indent="0">
              <a:buNone/>
            </a:pPr>
            <a:r>
              <a:rPr lang="en-US" altLang="en-US" sz="2400" b="1" dirty="0">
                <a:solidFill>
                  <a:srgbClr val="D90000"/>
                </a:solidFill>
              </a:rPr>
              <a:t>desired quantity</a:t>
            </a:r>
          </a:p>
        </p:txBody>
      </p:sp>
      <p:sp>
        <p:nvSpPr>
          <p:cNvPr id="9" name="Content Placeholder 8">
            <a:extLst>
              <a:ext uri="{FF2B5EF4-FFF2-40B4-BE49-F238E27FC236}">
                <a16:creationId xmlns:a16="http://schemas.microsoft.com/office/drawing/2014/main" id="{292509FE-907A-4E35-B8EC-7AB6B217ED05}"/>
              </a:ext>
            </a:extLst>
          </p:cNvPr>
          <p:cNvSpPr>
            <a:spLocks noGrp="1"/>
          </p:cNvSpPr>
          <p:nvPr>
            <p:ph sz="quarter" idx="19"/>
          </p:nvPr>
        </p:nvSpPr>
        <p:spPr>
          <a:xfrm>
            <a:off x="5614020" y="5183764"/>
            <a:ext cx="1694284" cy="434189"/>
          </a:xfrm>
        </p:spPr>
        <p:txBody>
          <a:bodyPr/>
          <a:lstStyle/>
          <a:p>
            <a:pPr marL="0" indent="0">
              <a:buNone/>
            </a:pPr>
            <a:r>
              <a:rPr lang="en-US" altLang="en-US" sz="2400" b="1" i="1" dirty="0"/>
              <a:t>n = ? mol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862F127-03E1-4C8F-8472-15949E02F671}"/>
              </a:ext>
            </a:extLst>
          </p:cNvPr>
          <p:cNvSpPr>
            <a:spLocks noGrp="1"/>
          </p:cNvSpPr>
          <p:nvPr>
            <p:ph type="title"/>
          </p:nvPr>
        </p:nvSpPr>
        <p:spPr>
          <a:xfrm>
            <a:off x="457200" y="219218"/>
            <a:ext cx="8229600" cy="750887"/>
          </a:xfrm>
        </p:spPr>
        <p:txBody>
          <a:bodyPr/>
          <a:lstStyle/>
          <a:p>
            <a:r>
              <a:rPr lang="en-US" altLang="en-US" sz="3200" b="1" dirty="0">
                <a:ea typeface="MS PGothic" charset="-128"/>
                <a:cs typeface="ＭＳ Ｐゴシック" charset="-128"/>
              </a:rPr>
              <a:t>7.5	The Ideal Gas Law (3)</a:t>
            </a:r>
            <a:endParaRPr lang="en-US" sz="3200" dirty="0"/>
          </a:p>
        </p:txBody>
      </p:sp>
      <p:sp>
        <p:nvSpPr>
          <p:cNvPr id="3" name="Content Placeholder 2">
            <a:extLst>
              <a:ext uri="{FF2B5EF4-FFF2-40B4-BE49-F238E27FC236}">
                <a16:creationId xmlns:a16="http://schemas.microsoft.com/office/drawing/2014/main" id="{41274E2F-40AB-4F1F-9FA9-1F2CA7713143}"/>
              </a:ext>
            </a:extLst>
          </p:cNvPr>
          <p:cNvSpPr>
            <a:spLocks noGrp="1"/>
          </p:cNvSpPr>
          <p:nvPr>
            <p:ph idx="1"/>
          </p:nvPr>
        </p:nvSpPr>
        <p:spPr>
          <a:xfrm>
            <a:off x="490618" y="1083964"/>
            <a:ext cx="8329854" cy="532655"/>
          </a:xfrm>
        </p:spPr>
        <p:txBody>
          <a:bodyPr/>
          <a:lstStyle/>
          <a:p>
            <a:pPr marL="0" indent="0">
              <a:buNone/>
            </a:pPr>
            <a:r>
              <a:rPr lang="en-US" sz="2400" b="1" dirty="0">
                <a:solidFill>
                  <a:schemeClr val="bg1"/>
                </a:solidFill>
              </a:rPr>
              <a:t>HOW TO Carry Out Calculations with the Ideal Gas Law</a:t>
            </a:r>
          </a:p>
        </p:txBody>
      </p:sp>
      <p:sp>
        <p:nvSpPr>
          <p:cNvPr id="4" name="Content Placeholder 3">
            <a:extLst>
              <a:ext uri="{FF2B5EF4-FFF2-40B4-BE49-F238E27FC236}">
                <a16:creationId xmlns:a16="http://schemas.microsoft.com/office/drawing/2014/main" id="{B228864A-0E95-4064-B101-AE083C9271B3}"/>
              </a:ext>
            </a:extLst>
          </p:cNvPr>
          <p:cNvSpPr>
            <a:spLocks noGrp="1"/>
          </p:cNvSpPr>
          <p:nvPr>
            <p:ph sz="quarter" idx="13"/>
          </p:nvPr>
        </p:nvSpPr>
        <p:spPr>
          <a:xfrm>
            <a:off x="644444" y="2162352"/>
            <a:ext cx="1309236" cy="502789"/>
          </a:xfrm>
        </p:spPr>
        <p:txBody>
          <a:bodyPr/>
          <a:lstStyle/>
          <a:p>
            <a:pPr marL="0" indent="0">
              <a:buNone/>
            </a:pPr>
            <a:r>
              <a:rPr lang="en-US" sz="2400" b="1" dirty="0">
                <a:solidFill>
                  <a:schemeClr val="bg1"/>
                </a:solidFill>
              </a:rPr>
              <a:t>Step [2]</a:t>
            </a:r>
          </a:p>
        </p:txBody>
      </p:sp>
      <p:sp>
        <p:nvSpPr>
          <p:cNvPr id="5" name="Content Placeholder 4">
            <a:extLst>
              <a:ext uri="{FF2B5EF4-FFF2-40B4-BE49-F238E27FC236}">
                <a16:creationId xmlns:a16="http://schemas.microsoft.com/office/drawing/2014/main" id="{D748DA17-BD6D-45BD-B1F2-6B316D88E573}"/>
              </a:ext>
            </a:extLst>
          </p:cNvPr>
          <p:cNvSpPr>
            <a:spLocks noGrp="1"/>
          </p:cNvSpPr>
          <p:nvPr>
            <p:ph sz="quarter" idx="14"/>
          </p:nvPr>
        </p:nvSpPr>
        <p:spPr>
          <a:xfrm>
            <a:off x="2137583" y="2003588"/>
            <a:ext cx="6827744" cy="777340"/>
          </a:xfrm>
        </p:spPr>
        <p:txBody>
          <a:bodyPr/>
          <a:lstStyle/>
          <a:p>
            <a:pPr eaLnBrk="1" hangingPunct="1">
              <a:spcBef>
                <a:spcPct val="0"/>
              </a:spcBef>
              <a:buFontTx/>
              <a:buNone/>
            </a:pPr>
            <a:r>
              <a:rPr lang="en-US" altLang="en-US" sz="2400" b="1" dirty="0"/>
              <a:t>Convert all values to proper units and </a:t>
            </a:r>
            <a:r>
              <a:rPr lang="en-US" altLang="en-US" sz="2400" b="1" dirty="0">
                <a:solidFill>
                  <a:srgbClr val="3366FF"/>
                </a:solidFill>
              </a:rPr>
              <a:t>choose</a:t>
            </a:r>
          </a:p>
          <a:p>
            <a:pPr eaLnBrk="1" hangingPunct="1">
              <a:spcBef>
                <a:spcPct val="0"/>
              </a:spcBef>
              <a:buFontTx/>
              <a:buNone/>
            </a:pPr>
            <a:r>
              <a:rPr lang="en-US" altLang="en-US" sz="2400" b="1" dirty="0">
                <a:solidFill>
                  <a:srgbClr val="3366FF"/>
                </a:solidFill>
              </a:rPr>
              <a:t>the value of </a:t>
            </a:r>
            <a:r>
              <a:rPr lang="en-US" altLang="en-US" sz="2400" b="1" i="1" dirty="0">
                <a:solidFill>
                  <a:srgbClr val="3366FF"/>
                </a:solidFill>
              </a:rPr>
              <a:t>R</a:t>
            </a:r>
            <a:r>
              <a:rPr lang="en-US" altLang="en-US" sz="2400" b="1" dirty="0">
                <a:solidFill>
                  <a:srgbClr val="3366FF"/>
                </a:solidFill>
              </a:rPr>
              <a:t> that contains these units</a:t>
            </a:r>
            <a:r>
              <a:rPr lang="en-US" altLang="en-US" sz="2400" b="1" dirty="0"/>
              <a:t>.</a:t>
            </a:r>
          </a:p>
        </p:txBody>
      </p:sp>
      <p:sp>
        <p:nvSpPr>
          <p:cNvPr id="6" name="Content Placeholder 5">
            <a:extLst>
              <a:ext uri="{FF2B5EF4-FFF2-40B4-BE49-F238E27FC236}">
                <a16:creationId xmlns:a16="http://schemas.microsoft.com/office/drawing/2014/main" id="{F7C01DB2-5E24-41C0-A58D-0D83ADD00D60}"/>
              </a:ext>
            </a:extLst>
          </p:cNvPr>
          <p:cNvSpPr>
            <a:spLocks noGrp="1"/>
          </p:cNvSpPr>
          <p:nvPr>
            <p:ph sz="quarter" idx="15"/>
          </p:nvPr>
        </p:nvSpPr>
        <p:spPr>
          <a:xfrm>
            <a:off x="1058318" y="3040357"/>
            <a:ext cx="7186089" cy="486626"/>
          </a:xfrm>
        </p:spPr>
        <p:txBody>
          <a:bodyPr/>
          <a:lstStyle/>
          <a:p>
            <a:pPr marL="228600" lvl="0" indent="-228600"/>
            <a:r>
              <a:rPr lang="en-US" altLang="en-US" sz="2400" b="1" dirty="0">
                <a:solidFill>
                  <a:prstClr val="black"/>
                </a:solidFill>
              </a:rPr>
              <a:t>Temperature is given in </a:t>
            </a:r>
          </a:p>
        </p:txBody>
      </p:sp>
      <p:graphicFrame>
        <p:nvGraphicFramePr>
          <p:cNvPr id="9" name="Object 8">
            <a:extLst>
              <a:ext uri="{FF2B5EF4-FFF2-40B4-BE49-F238E27FC236}">
                <a16:creationId xmlns:a16="http://schemas.microsoft.com/office/drawing/2014/main" id="{1842E8D1-D10B-4D70-B448-CA478F728D55}"/>
              </a:ext>
            </a:extLst>
          </p:cNvPr>
          <p:cNvGraphicFramePr>
            <a:graphicFrameLocks noChangeAspect="1"/>
          </p:cNvGraphicFramePr>
          <p:nvPr>
            <p:extLst>
              <p:ext uri="{D42A27DB-BD31-4B8C-83A1-F6EECF244321}">
                <p14:modId xmlns:p14="http://schemas.microsoft.com/office/powerpoint/2010/main" val="514509292"/>
              </p:ext>
            </p:extLst>
          </p:nvPr>
        </p:nvGraphicFramePr>
        <p:xfrm>
          <a:off x="4843463" y="3141663"/>
          <a:ext cx="368300" cy="279400"/>
        </p:xfrm>
        <a:graphic>
          <a:graphicData uri="http://schemas.openxmlformats.org/presentationml/2006/ole">
            <mc:AlternateContent xmlns:mc="http://schemas.openxmlformats.org/markup-compatibility/2006">
              <mc:Choice xmlns:v="urn:schemas-microsoft-com:vml" Requires="v">
                <p:oleObj spid="_x0000_s15133" name="Equation" r:id="rId4" imgW="368280" imgH="279360" progId="Equation.DSMT4">
                  <p:embed/>
                </p:oleObj>
              </mc:Choice>
              <mc:Fallback>
                <p:oleObj name="Equation" r:id="rId4" imgW="368280" imgH="279360" progId="Equation.DSMT4">
                  <p:embed/>
                  <p:pic>
                    <p:nvPicPr>
                      <p:cNvPr id="0" name=""/>
                      <p:cNvPicPr/>
                      <p:nvPr/>
                    </p:nvPicPr>
                    <p:blipFill>
                      <a:blip r:embed="rId5"/>
                      <a:stretch>
                        <a:fillRect/>
                      </a:stretch>
                    </p:blipFill>
                    <p:spPr>
                      <a:xfrm>
                        <a:off x="4843463" y="3141663"/>
                        <a:ext cx="368300" cy="279400"/>
                      </a:xfrm>
                      <a:prstGeom prst="rect">
                        <a:avLst/>
                      </a:prstGeom>
                    </p:spPr>
                  </p:pic>
                </p:oleObj>
              </mc:Fallback>
            </mc:AlternateContent>
          </a:graphicData>
        </a:graphic>
      </p:graphicFrame>
      <p:sp>
        <p:nvSpPr>
          <p:cNvPr id="30" name="Content Placeholder 29">
            <a:extLst>
              <a:ext uri="{FF2B5EF4-FFF2-40B4-BE49-F238E27FC236}">
                <a16:creationId xmlns:a16="http://schemas.microsoft.com/office/drawing/2014/main" id="{19907FD9-44C2-4505-99B8-906304E67D61}"/>
              </a:ext>
            </a:extLst>
          </p:cNvPr>
          <p:cNvSpPr>
            <a:spLocks noGrp="1"/>
          </p:cNvSpPr>
          <p:nvPr>
            <p:ph sz="quarter" idx="18"/>
          </p:nvPr>
        </p:nvSpPr>
        <p:spPr>
          <a:xfrm>
            <a:off x="5123709" y="3045087"/>
            <a:ext cx="3012007" cy="652463"/>
          </a:xfrm>
        </p:spPr>
        <p:txBody>
          <a:bodyPr/>
          <a:lstStyle/>
          <a:p>
            <a:pPr marL="0" indent="0">
              <a:buNone/>
            </a:pPr>
            <a:r>
              <a:rPr lang="en-US" altLang="en-US" sz="2400" b="1" dirty="0">
                <a:solidFill>
                  <a:prstClr val="black"/>
                </a:solidFill>
              </a:rPr>
              <a:t>, but must be in K:</a:t>
            </a:r>
            <a:endParaRPr lang="en-US" dirty="0"/>
          </a:p>
        </p:txBody>
      </p:sp>
      <p:graphicFrame>
        <p:nvGraphicFramePr>
          <p:cNvPr id="10" name="Object 9">
            <a:extLst>
              <a:ext uri="{FF2B5EF4-FFF2-40B4-BE49-F238E27FC236}">
                <a16:creationId xmlns:a16="http://schemas.microsoft.com/office/drawing/2014/main" id="{83831703-BF28-4691-BF10-1EA6F0F8F7C4}"/>
              </a:ext>
            </a:extLst>
          </p:cNvPr>
          <p:cNvGraphicFramePr>
            <a:graphicFrameLocks noChangeAspect="1"/>
          </p:cNvGraphicFramePr>
          <p:nvPr>
            <p:extLst>
              <p:ext uri="{D42A27DB-BD31-4B8C-83A1-F6EECF244321}">
                <p14:modId xmlns:p14="http://schemas.microsoft.com/office/powerpoint/2010/main" val="3005857337"/>
              </p:ext>
            </p:extLst>
          </p:nvPr>
        </p:nvGraphicFramePr>
        <p:xfrm>
          <a:off x="3581400" y="3506788"/>
          <a:ext cx="1651000" cy="279400"/>
        </p:xfrm>
        <a:graphic>
          <a:graphicData uri="http://schemas.openxmlformats.org/presentationml/2006/ole">
            <mc:AlternateContent xmlns:mc="http://schemas.openxmlformats.org/markup-compatibility/2006">
              <mc:Choice xmlns:v="urn:schemas-microsoft-com:vml" Requires="v">
                <p:oleObj spid="_x0000_s15134" name="Equation" r:id="rId6" imgW="1650960" imgH="279360" progId="Equation.DSMT4">
                  <p:embed/>
                </p:oleObj>
              </mc:Choice>
              <mc:Fallback>
                <p:oleObj name="Equation" r:id="rId6" imgW="1650960" imgH="279360" progId="Equation.DSMT4">
                  <p:embed/>
                  <p:pic>
                    <p:nvPicPr>
                      <p:cNvPr id="0" name=""/>
                      <p:cNvPicPr/>
                      <p:nvPr/>
                    </p:nvPicPr>
                    <p:blipFill>
                      <a:blip r:embed="rId7"/>
                      <a:stretch>
                        <a:fillRect/>
                      </a:stretch>
                    </p:blipFill>
                    <p:spPr>
                      <a:xfrm>
                        <a:off x="3581400" y="3506788"/>
                        <a:ext cx="16510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26B5000-9693-47BC-B11D-E02520D9628C}"/>
              </a:ext>
            </a:extLst>
          </p:cNvPr>
          <p:cNvGraphicFramePr>
            <a:graphicFrameLocks noChangeAspect="1"/>
          </p:cNvGraphicFramePr>
          <p:nvPr>
            <p:extLst>
              <p:ext uri="{D42A27DB-BD31-4B8C-83A1-F6EECF244321}">
                <p14:modId xmlns:p14="http://schemas.microsoft.com/office/powerpoint/2010/main" val="2204194692"/>
              </p:ext>
            </p:extLst>
          </p:nvPr>
        </p:nvGraphicFramePr>
        <p:xfrm>
          <a:off x="3559175" y="3881438"/>
          <a:ext cx="1968500" cy="279400"/>
        </p:xfrm>
        <a:graphic>
          <a:graphicData uri="http://schemas.openxmlformats.org/presentationml/2006/ole">
            <mc:AlternateContent xmlns:mc="http://schemas.openxmlformats.org/markup-compatibility/2006">
              <mc:Choice xmlns:v="urn:schemas-microsoft-com:vml" Requires="v">
                <p:oleObj spid="_x0000_s15135" name="Equation" r:id="rId8" imgW="1968480" imgH="279360" progId="Equation.DSMT4">
                  <p:embed/>
                </p:oleObj>
              </mc:Choice>
              <mc:Fallback>
                <p:oleObj name="Equation" r:id="rId8" imgW="1968480" imgH="279360" progId="Equation.DSMT4">
                  <p:embed/>
                  <p:pic>
                    <p:nvPicPr>
                      <p:cNvPr id="0" name=""/>
                      <p:cNvPicPr/>
                      <p:nvPr/>
                    </p:nvPicPr>
                    <p:blipFill>
                      <a:blip r:embed="rId9"/>
                      <a:stretch>
                        <a:fillRect/>
                      </a:stretch>
                    </p:blipFill>
                    <p:spPr>
                      <a:xfrm>
                        <a:off x="3559175" y="3881438"/>
                        <a:ext cx="1968500" cy="279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AC99923-0AD6-440F-86C1-BDE9931C25BE}"/>
              </a:ext>
            </a:extLst>
          </p:cNvPr>
          <p:cNvSpPr>
            <a:spLocks noGrp="1"/>
          </p:cNvSpPr>
          <p:nvPr>
            <p:ph sz="quarter" idx="16"/>
          </p:nvPr>
        </p:nvSpPr>
        <p:spPr>
          <a:xfrm>
            <a:off x="3146018" y="4221088"/>
            <a:ext cx="3110632" cy="486626"/>
          </a:xfrm>
        </p:spPr>
        <p:txBody>
          <a:bodyPr/>
          <a:lstStyle/>
          <a:p>
            <a:pPr marL="442913" lvl="0" indent="-82550" eaLnBrk="1" hangingPunct="1">
              <a:spcBef>
                <a:spcPct val="0"/>
              </a:spcBef>
              <a:buNone/>
            </a:pPr>
            <a:r>
              <a:rPr lang="en-US" altLang="en-US" sz="2400" b="1" i="0" dirty="0">
                <a:solidFill>
                  <a:prstClr val="black"/>
                </a:solidFill>
              </a:rPr>
              <a:t>K</a:t>
            </a:r>
            <a:r>
              <a:rPr lang="en-US" altLang="en-US" sz="2400" b="1" dirty="0">
                <a:solidFill>
                  <a:prstClr val="black"/>
                </a:solidFill>
                <a:ea typeface="Cambria Math" panose="02040503050406030204" pitchFamily="18" charset="0"/>
              </a:rPr>
              <a:t> = </a:t>
            </a:r>
            <a:r>
              <a:rPr lang="en-US" altLang="en-US" sz="2400" b="1" i="0" dirty="0">
                <a:solidFill>
                  <a:prstClr val="black"/>
                </a:solidFill>
                <a:ea typeface="Cambria Math" panose="02040503050406030204" pitchFamily="18" charset="0"/>
              </a:rPr>
              <a:t>310 K</a:t>
            </a:r>
            <a:endParaRPr lang="en-US" altLang="en-US" sz="2400" b="1" dirty="0">
              <a:solidFill>
                <a:prstClr val="black"/>
              </a:solidFill>
            </a:endParaRPr>
          </a:p>
        </p:txBody>
      </p:sp>
      <p:sp>
        <p:nvSpPr>
          <p:cNvPr id="8" name="Content Placeholder 7">
            <a:extLst>
              <a:ext uri="{FF2B5EF4-FFF2-40B4-BE49-F238E27FC236}">
                <a16:creationId xmlns:a16="http://schemas.microsoft.com/office/drawing/2014/main" id="{0EE23AE1-BCBC-48BB-8B15-463C65EE68D2}"/>
              </a:ext>
            </a:extLst>
          </p:cNvPr>
          <p:cNvSpPr>
            <a:spLocks noGrp="1"/>
          </p:cNvSpPr>
          <p:nvPr>
            <p:ph sz="quarter" idx="17"/>
          </p:nvPr>
        </p:nvSpPr>
        <p:spPr>
          <a:xfrm>
            <a:off x="1075692" y="4841396"/>
            <a:ext cx="7875780" cy="720725"/>
          </a:xfrm>
        </p:spPr>
        <p:txBody>
          <a:bodyPr/>
          <a:lstStyle/>
          <a:p>
            <a:pPr marL="228600" indent="-228600"/>
            <a:r>
              <a:rPr lang="en-US" altLang="en-US" sz="2400" b="1" dirty="0"/>
              <a:t>The pressure is given in </a:t>
            </a:r>
            <a:r>
              <a:rPr lang="en-US" altLang="en-US" sz="2400" b="1" dirty="0" err="1"/>
              <a:t>atm</a:t>
            </a:r>
            <a:r>
              <a:rPr lang="en-US" altLang="en-US" sz="2400" b="1" dirty="0"/>
              <a:t>, so use the following </a:t>
            </a:r>
            <a:r>
              <a:rPr lang="en-US" altLang="en-US" sz="2400" b="1" i="1" dirty="0"/>
              <a:t>R</a:t>
            </a:r>
            <a:r>
              <a:rPr lang="en-US" altLang="en-US" sz="2400" b="1" dirty="0"/>
              <a:t> value:</a:t>
            </a:r>
          </a:p>
        </p:txBody>
      </p:sp>
      <p:graphicFrame>
        <p:nvGraphicFramePr>
          <p:cNvPr id="2" name="Object 1">
            <a:extLst>
              <a:ext uri="{FF2B5EF4-FFF2-40B4-BE49-F238E27FC236}">
                <a16:creationId xmlns:a16="http://schemas.microsoft.com/office/drawing/2014/main" id="{7BB90D1E-C108-4C12-90BA-6F918169FB69}"/>
              </a:ext>
            </a:extLst>
          </p:cNvPr>
          <p:cNvGraphicFramePr>
            <a:graphicFrameLocks noChangeAspect="1"/>
          </p:cNvGraphicFramePr>
          <p:nvPr>
            <p:extLst>
              <p:ext uri="{D42A27DB-BD31-4B8C-83A1-F6EECF244321}">
                <p14:modId xmlns:p14="http://schemas.microsoft.com/office/powerpoint/2010/main" val="2554069260"/>
              </p:ext>
            </p:extLst>
          </p:nvPr>
        </p:nvGraphicFramePr>
        <p:xfrm>
          <a:off x="2565400" y="5715000"/>
          <a:ext cx="2374900" cy="800100"/>
        </p:xfrm>
        <a:graphic>
          <a:graphicData uri="http://schemas.openxmlformats.org/presentationml/2006/ole">
            <mc:AlternateContent xmlns:mc="http://schemas.openxmlformats.org/markup-compatibility/2006">
              <mc:Choice xmlns:v="urn:schemas-microsoft-com:vml" Requires="v">
                <p:oleObj spid="_x0000_s15136" name="Equation" r:id="rId10" imgW="2374560" imgH="799920" progId="Equation.DSMT4">
                  <p:embed/>
                </p:oleObj>
              </mc:Choice>
              <mc:Fallback>
                <p:oleObj name="Equation" r:id="rId10" imgW="2374560" imgH="799920" progId="Equation.DSMT4">
                  <p:embed/>
                  <p:pic>
                    <p:nvPicPr>
                      <p:cNvPr id="0" name=""/>
                      <p:cNvPicPr/>
                      <p:nvPr/>
                    </p:nvPicPr>
                    <p:blipFill>
                      <a:blip r:embed="rId11"/>
                      <a:stretch>
                        <a:fillRect/>
                      </a:stretch>
                    </p:blipFill>
                    <p:spPr>
                      <a:xfrm>
                        <a:off x="2565400" y="5715000"/>
                        <a:ext cx="2374900" cy="800100"/>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A54513C-A2D7-4B07-83A6-EA12BC3E503A}"/>
              </a:ext>
            </a:extLst>
          </p:cNvPr>
          <p:cNvSpPr>
            <a:spLocks noGrp="1"/>
          </p:cNvSpPr>
          <p:nvPr>
            <p:ph type="title"/>
          </p:nvPr>
        </p:nvSpPr>
        <p:spPr>
          <a:xfrm>
            <a:off x="457200" y="219218"/>
            <a:ext cx="8229600" cy="730449"/>
          </a:xfrm>
        </p:spPr>
        <p:txBody>
          <a:bodyPr/>
          <a:lstStyle/>
          <a:p>
            <a:r>
              <a:rPr lang="en-US" altLang="en-US" sz="3200" b="1" dirty="0">
                <a:ea typeface="MS PGothic" charset="-128"/>
                <a:cs typeface="ＭＳ Ｐゴシック" charset="-128"/>
              </a:rPr>
              <a:t>7.5	The Ideal Gas Law (4)</a:t>
            </a:r>
            <a:endParaRPr lang="en-US" sz="3200" dirty="0"/>
          </a:p>
        </p:txBody>
      </p:sp>
      <p:sp>
        <p:nvSpPr>
          <p:cNvPr id="14" name="Content Placeholder 13">
            <a:extLst>
              <a:ext uri="{FF2B5EF4-FFF2-40B4-BE49-F238E27FC236}">
                <a16:creationId xmlns:a16="http://schemas.microsoft.com/office/drawing/2014/main" id="{70CBDC4F-8457-49AA-8E32-2E243D961AE1}"/>
              </a:ext>
            </a:extLst>
          </p:cNvPr>
          <p:cNvSpPr>
            <a:spLocks noGrp="1"/>
          </p:cNvSpPr>
          <p:nvPr>
            <p:ph idx="1"/>
          </p:nvPr>
        </p:nvSpPr>
        <p:spPr>
          <a:xfrm>
            <a:off x="471594" y="1091953"/>
            <a:ext cx="8375544" cy="532655"/>
          </a:xfrm>
        </p:spPr>
        <p:txBody>
          <a:bodyPr/>
          <a:lstStyle/>
          <a:p>
            <a:pPr marL="0" indent="0">
              <a:buNone/>
            </a:pPr>
            <a:r>
              <a:rPr lang="en-US" sz="2400" b="1" dirty="0">
                <a:solidFill>
                  <a:schemeClr val="bg1"/>
                </a:solidFill>
              </a:rPr>
              <a:t>HOW TO Carry Out Calculations with the Ideal Gas Law</a:t>
            </a:r>
          </a:p>
        </p:txBody>
      </p:sp>
      <p:sp>
        <p:nvSpPr>
          <p:cNvPr id="15" name="Content Placeholder 14">
            <a:extLst>
              <a:ext uri="{FF2B5EF4-FFF2-40B4-BE49-F238E27FC236}">
                <a16:creationId xmlns:a16="http://schemas.microsoft.com/office/drawing/2014/main" id="{B8A4E025-DF8A-4218-87A4-73BE36A91370}"/>
              </a:ext>
            </a:extLst>
          </p:cNvPr>
          <p:cNvSpPr>
            <a:spLocks noGrp="1"/>
          </p:cNvSpPr>
          <p:nvPr>
            <p:ph sz="quarter" idx="13"/>
          </p:nvPr>
        </p:nvSpPr>
        <p:spPr>
          <a:xfrm>
            <a:off x="626418" y="2045221"/>
            <a:ext cx="1388740" cy="504825"/>
          </a:xfrm>
        </p:spPr>
        <p:txBody>
          <a:bodyPr/>
          <a:lstStyle/>
          <a:p>
            <a:pPr marL="0" indent="0">
              <a:buNone/>
            </a:pPr>
            <a:r>
              <a:rPr lang="en-US" sz="2400" b="1" dirty="0">
                <a:solidFill>
                  <a:schemeClr val="bg1"/>
                </a:solidFill>
              </a:rPr>
              <a:t>Step [3]</a:t>
            </a:r>
          </a:p>
        </p:txBody>
      </p:sp>
      <p:sp>
        <p:nvSpPr>
          <p:cNvPr id="16" name="Content Placeholder 15">
            <a:extLst>
              <a:ext uri="{FF2B5EF4-FFF2-40B4-BE49-F238E27FC236}">
                <a16:creationId xmlns:a16="http://schemas.microsoft.com/office/drawing/2014/main" id="{176A434D-E67F-4E06-92F9-0A879D4F51F2}"/>
              </a:ext>
            </a:extLst>
          </p:cNvPr>
          <p:cNvSpPr>
            <a:spLocks noGrp="1"/>
          </p:cNvSpPr>
          <p:nvPr>
            <p:ph sz="quarter" idx="14"/>
          </p:nvPr>
        </p:nvSpPr>
        <p:spPr>
          <a:xfrm>
            <a:off x="2195736" y="1913644"/>
            <a:ext cx="6780397" cy="862089"/>
          </a:xfrm>
        </p:spPr>
        <p:txBody>
          <a:bodyPr/>
          <a:lstStyle/>
          <a:p>
            <a:pPr eaLnBrk="1" hangingPunct="1">
              <a:spcBef>
                <a:spcPct val="0"/>
              </a:spcBef>
              <a:buFontTx/>
              <a:buNone/>
            </a:pPr>
            <a:r>
              <a:rPr lang="en-US" altLang="en-US" sz="2400" b="1" dirty="0"/>
              <a:t>Write the equation and rearrange it to isolate</a:t>
            </a:r>
          </a:p>
          <a:p>
            <a:pPr eaLnBrk="1" hangingPunct="1">
              <a:spcBef>
                <a:spcPct val="0"/>
              </a:spcBef>
              <a:buFontTx/>
              <a:buNone/>
            </a:pPr>
            <a:r>
              <a:rPr lang="en-US" altLang="en-US" sz="2400" b="1" dirty="0"/>
              <a:t>the desired quantity on one side.</a:t>
            </a:r>
          </a:p>
        </p:txBody>
      </p:sp>
      <p:sp>
        <p:nvSpPr>
          <p:cNvPr id="17" name="Content Placeholder 16">
            <a:extLst>
              <a:ext uri="{FF2B5EF4-FFF2-40B4-BE49-F238E27FC236}">
                <a16:creationId xmlns:a16="http://schemas.microsoft.com/office/drawing/2014/main" id="{46404C64-1B41-4C18-AE48-7290298D4BC6}"/>
              </a:ext>
            </a:extLst>
          </p:cNvPr>
          <p:cNvSpPr>
            <a:spLocks noGrp="1"/>
          </p:cNvSpPr>
          <p:nvPr>
            <p:ph sz="quarter" idx="15"/>
          </p:nvPr>
        </p:nvSpPr>
        <p:spPr>
          <a:xfrm>
            <a:off x="831776" y="2844552"/>
            <a:ext cx="1872208" cy="513873"/>
          </a:xfrm>
        </p:spPr>
        <p:txBody>
          <a:bodyPr/>
          <a:lstStyle/>
          <a:p>
            <a:pPr marL="0" indent="0">
              <a:buNone/>
            </a:pPr>
            <a:r>
              <a:rPr lang="en-US" altLang="en-US" sz="2400" b="1" i="1" dirty="0">
                <a:latin typeface="Arial" panose="020B0604020202020204" pitchFamily="34" charset="0"/>
                <a:cs typeface="Arial" panose="020B0604020202020204" pitchFamily="34" charset="0"/>
              </a:rPr>
              <a:t>PV = nRT</a:t>
            </a:r>
          </a:p>
        </p:txBody>
      </p:sp>
      <p:sp>
        <p:nvSpPr>
          <p:cNvPr id="18" name="Content Placeholder 17">
            <a:extLst>
              <a:ext uri="{FF2B5EF4-FFF2-40B4-BE49-F238E27FC236}">
                <a16:creationId xmlns:a16="http://schemas.microsoft.com/office/drawing/2014/main" id="{01507730-20B1-4786-8794-B752D61D100A}"/>
              </a:ext>
            </a:extLst>
          </p:cNvPr>
          <p:cNvSpPr>
            <a:spLocks noGrp="1"/>
          </p:cNvSpPr>
          <p:nvPr>
            <p:ph sz="quarter" idx="16"/>
          </p:nvPr>
        </p:nvSpPr>
        <p:spPr>
          <a:xfrm>
            <a:off x="2893732" y="2848744"/>
            <a:ext cx="6093998" cy="483142"/>
          </a:xfrm>
        </p:spPr>
        <p:txBody>
          <a:bodyPr/>
          <a:lstStyle/>
          <a:p>
            <a:pPr marL="0" indent="0">
              <a:buNone/>
            </a:pPr>
            <a:r>
              <a:rPr lang="en-US" altLang="en-US" sz="2400" b="1" dirty="0"/>
              <a:t>Solve for </a:t>
            </a:r>
            <a:r>
              <a:rPr lang="en-US" altLang="en-US" sz="2400" b="1" i="1" dirty="0"/>
              <a:t>n</a:t>
            </a:r>
            <a:r>
              <a:rPr lang="en-US" altLang="en-US" sz="2400" b="1" dirty="0"/>
              <a:t> by dividing both sides by </a:t>
            </a:r>
            <a:r>
              <a:rPr lang="en-US" altLang="en-US" sz="2400" b="1" i="1" dirty="0">
                <a:solidFill>
                  <a:srgbClr val="D90000"/>
                </a:solidFill>
              </a:rPr>
              <a:t>RT</a:t>
            </a:r>
            <a:r>
              <a:rPr lang="en-US" altLang="en-US" sz="2400" b="1" dirty="0"/>
              <a:t>.</a:t>
            </a:r>
          </a:p>
        </p:txBody>
      </p:sp>
      <p:graphicFrame>
        <p:nvGraphicFramePr>
          <p:cNvPr id="2" name="Object 1">
            <a:extLst>
              <a:ext uri="{FF2B5EF4-FFF2-40B4-BE49-F238E27FC236}">
                <a16:creationId xmlns:a16="http://schemas.microsoft.com/office/drawing/2014/main" id="{79F2D7C7-6349-4D93-91E7-6C20B91BBF6F}"/>
              </a:ext>
            </a:extLst>
          </p:cNvPr>
          <p:cNvGraphicFramePr>
            <a:graphicFrameLocks noChangeAspect="1"/>
          </p:cNvGraphicFramePr>
          <p:nvPr>
            <p:extLst>
              <p:ext uri="{D42A27DB-BD31-4B8C-83A1-F6EECF244321}">
                <p14:modId xmlns:p14="http://schemas.microsoft.com/office/powerpoint/2010/main" val="2120721688"/>
              </p:ext>
            </p:extLst>
          </p:nvPr>
        </p:nvGraphicFramePr>
        <p:xfrm>
          <a:off x="1429859" y="3332650"/>
          <a:ext cx="977900" cy="723900"/>
        </p:xfrm>
        <a:graphic>
          <a:graphicData uri="http://schemas.openxmlformats.org/presentationml/2006/ole">
            <mc:AlternateContent xmlns:mc="http://schemas.openxmlformats.org/markup-compatibility/2006">
              <mc:Choice xmlns:v="urn:schemas-microsoft-com:vml" Requires="v">
                <p:oleObj spid="_x0000_s17854" name="Equation" r:id="rId4" imgW="977760" imgH="723600" progId="Equation.DSMT4">
                  <p:embed/>
                </p:oleObj>
              </mc:Choice>
              <mc:Fallback>
                <p:oleObj name="Equation" r:id="rId4" imgW="977760" imgH="723600" progId="Equation.DSMT4">
                  <p:embed/>
                  <p:pic>
                    <p:nvPicPr>
                      <p:cNvPr id="0" name=""/>
                      <p:cNvPicPr/>
                      <p:nvPr/>
                    </p:nvPicPr>
                    <p:blipFill>
                      <a:blip r:embed="rId5"/>
                      <a:stretch>
                        <a:fillRect/>
                      </a:stretch>
                    </p:blipFill>
                    <p:spPr>
                      <a:xfrm>
                        <a:off x="1429859" y="3332650"/>
                        <a:ext cx="977900" cy="72390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B302B8C8-8F54-4B83-8B49-526353E5A9A3}"/>
              </a:ext>
            </a:extLst>
          </p:cNvPr>
          <p:cNvSpPr>
            <a:spLocks noGrp="1"/>
          </p:cNvSpPr>
          <p:nvPr>
            <p:ph sz="quarter" idx="18"/>
          </p:nvPr>
        </p:nvSpPr>
        <p:spPr>
          <a:xfrm>
            <a:off x="634802" y="4499733"/>
            <a:ext cx="1427910" cy="521478"/>
          </a:xfrm>
        </p:spPr>
        <p:txBody>
          <a:bodyPr/>
          <a:lstStyle/>
          <a:p>
            <a:pPr marL="0" indent="0">
              <a:buNone/>
            </a:pPr>
            <a:r>
              <a:rPr lang="en-US" sz="2400" b="1" dirty="0">
                <a:solidFill>
                  <a:schemeClr val="bg1"/>
                </a:solidFill>
              </a:rPr>
              <a:t>Step [4]</a:t>
            </a:r>
          </a:p>
        </p:txBody>
      </p:sp>
      <p:sp>
        <p:nvSpPr>
          <p:cNvPr id="21" name="Content Placeholder 20">
            <a:extLst>
              <a:ext uri="{FF2B5EF4-FFF2-40B4-BE49-F238E27FC236}">
                <a16:creationId xmlns:a16="http://schemas.microsoft.com/office/drawing/2014/main" id="{AA24F75A-9CE1-4753-94AF-B0E7E610601C}"/>
              </a:ext>
            </a:extLst>
          </p:cNvPr>
          <p:cNvSpPr>
            <a:spLocks noGrp="1"/>
          </p:cNvSpPr>
          <p:nvPr>
            <p:ph sz="quarter" idx="19"/>
          </p:nvPr>
        </p:nvSpPr>
        <p:spPr>
          <a:xfrm>
            <a:off x="2191802" y="4498991"/>
            <a:ext cx="2986384" cy="469253"/>
          </a:xfrm>
        </p:spPr>
        <p:txBody>
          <a:bodyPr/>
          <a:lstStyle/>
          <a:p>
            <a:pPr marL="0" indent="0">
              <a:buNone/>
            </a:pPr>
            <a:r>
              <a:rPr lang="en-US" altLang="en-US" sz="2400" b="1" dirty="0"/>
              <a:t>Solve the problem.</a:t>
            </a:r>
          </a:p>
        </p:txBody>
      </p:sp>
      <p:graphicFrame>
        <p:nvGraphicFramePr>
          <p:cNvPr id="5" name="Object 4">
            <a:extLst>
              <a:ext uri="{FF2B5EF4-FFF2-40B4-BE49-F238E27FC236}">
                <a16:creationId xmlns:a16="http://schemas.microsoft.com/office/drawing/2014/main" id="{4D489BF9-29B0-41B2-B29C-12621E4906AF}"/>
              </a:ext>
            </a:extLst>
          </p:cNvPr>
          <p:cNvGraphicFramePr>
            <a:graphicFrameLocks noChangeAspect="1"/>
          </p:cNvGraphicFramePr>
          <p:nvPr>
            <p:extLst>
              <p:ext uri="{D42A27DB-BD31-4B8C-83A1-F6EECF244321}">
                <p14:modId xmlns:p14="http://schemas.microsoft.com/office/powerpoint/2010/main" val="2002221098"/>
              </p:ext>
            </p:extLst>
          </p:nvPr>
        </p:nvGraphicFramePr>
        <p:xfrm>
          <a:off x="1231900" y="5299075"/>
          <a:ext cx="6045200" cy="1244600"/>
        </p:xfrm>
        <a:graphic>
          <a:graphicData uri="http://schemas.openxmlformats.org/presentationml/2006/ole">
            <mc:AlternateContent xmlns:mc="http://schemas.openxmlformats.org/markup-compatibility/2006">
              <mc:Choice xmlns:v="urn:schemas-microsoft-com:vml" Requires="v">
                <p:oleObj spid="_x0000_s17855" name="Equation" r:id="rId6" imgW="6045120" imgH="1244520" progId="Equation.DSMT4">
                  <p:embed/>
                </p:oleObj>
              </mc:Choice>
              <mc:Fallback>
                <p:oleObj name="Equation" r:id="rId6" imgW="6045120" imgH="1244520" progId="Equation.DSMT4">
                  <p:embed/>
                  <p:pic>
                    <p:nvPicPr>
                      <p:cNvPr id="0" name=""/>
                      <p:cNvPicPr/>
                      <p:nvPr/>
                    </p:nvPicPr>
                    <p:blipFill>
                      <a:blip r:embed="rId7"/>
                      <a:stretch>
                        <a:fillRect/>
                      </a:stretch>
                    </p:blipFill>
                    <p:spPr>
                      <a:xfrm>
                        <a:off x="1231900" y="5299075"/>
                        <a:ext cx="6045200" cy="1244600"/>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E1FE5-7E50-4348-9525-E3096563A641}"/>
              </a:ext>
            </a:extLst>
          </p:cNvPr>
          <p:cNvSpPr>
            <a:spLocks noGrp="1"/>
          </p:cNvSpPr>
          <p:nvPr>
            <p:ph type="title"/>
          </p:nvPr>
        </p:nvSpPr>
        <p:spPr>
          <a:xfrm>
            <a:off x="1173769" y="332656"/>
            <a:ext cx="6801323" cy="586541"/>
          </a:xfrm>
        </p:spPr>
        <p:txBody>
          <a:bodyPr/>
          <a:lstStyle/>
          <a:p>
            <a:r>
              <a:rPr lang="en-US" altLang="en-US" sz="3200" b="1" dirty="0">
                <a:ea typeface="MS PGothic" charset="-128"/>
                <a:cs typeface="ＭＳ Ｐゴシック" charset="-128"/>
              </a:rPr>
              <a:t>7.1	The Three States of Matter (2)</a:t>
            </a:r>
            <a:endParaRPr lang="en-US" sz="3200" dirty="0"/>
          </a:p>
        </p:txBody>
      </p:sp>
      <p:sp>
        <p:nvSpPr>
          <p:cNvPr id="2" name="Content Placeholder 1">
            <a:extLst>
              <a:ext uri="{FF2B5EF4-FFF2-40B4-BE49-F238E27FC236}">
                <a16:creationId xmlns:a16="http://schemas.microsoft.com/office/drawing/2014/main" id="{37EDEC7F-9239-4506-8D60-878D352F59C7}"/>
              </a:ext>
            </a:extLst>
          </p:cNvPr>
          <p:cNvSpPr>
            <a:spLocks noGrp="1"/>
          </p:cNvSpPr>
          <p:nvPr>
            <p:ph idx="1"/>
          </p:nvPr>
        </p:nvSpPr>
        <p:spPr>
          <a:xfrm>
            <a:off x="467324" y="4077072"/>
            <a:ext cx="8366681" cy="2174627"/>
          </a:xfrm>
        </p:spPr>
        <p:txBody>
          <a:bodyPr/>
          <a:lstStyle/>
          <a:p>
            <a:pPr marL="0" indent="0" eaLnBrk="1" hangingPunct="1">
              <a:spcBef>
                <a:spcPct val="0"/>
              </a:spcBef>
              <a:spcAft>
                <a:spcPts val="2900"/>
              </a:spcAft>
              <a:buFontTx/>
              <a:buNone/>
              <a:tabLst>
                <a:tab pos="342900" algn="l"/>
              </a:tabLst>
            </a:pPr>
            <a:r>
              <a:rPr lang="en-US" altLang="en-US" sz="2400" b="1" dirty="0"/>
              <a:t>Existing as a gas, liquid, or solid depends on:</a:t>
            </a:r>
          </a:p>
          <a:p>
            <a:pPr marL="0" indent="0" eaLnBrk="1" hangingPunct="1">
              <a:spcBef>
                <a:spcPct val="0"/>
              </a:spcBef>
              <a:spcAft>
                <a:spcPts val="2900"/>
              </a:spcAft>
            </a:pPr>
            <a:r>
              <a:rPr lang="en-US" altLang="en-US" sz="2400" b="1" dirty="0"/>
              <a:t>The balance between the </a:t>
            </a:r>
            <a:r>
              <a:rPr lang="en-US" altLang="en-US" sz="2400" b="1" dirty="0">
                <a:solidFill>
                  <a:srgbClr val="3366FF"/>
                </a:solidFill>
              </a:rPr>
              <a:t>kinetic energy </a:t>
            </a:r>
            <a:r>
              <a:rPr lang="en-US" altLang="en-US" sz="2400" b="1" dirty="0"/>
              <a:t>of its particles.</a:t>
            </a:r>
          </a:p>
          <a:p>
            <a:pPr marL="0" indent="0" eaLnBrk="1" hangingPunct="1">
              <a:spcBef>
                <a:spcPct val="0"/>
              </a:spcBef>
              <a:spcAft>
                <a:spcPts val="2600"/>
              </a:spcAft>
            </a:pPr>
            <a:r>
              <a:rPr lang="en-US" altLang="en-US" sz="2400" b="1" dirty="0"/>
              <a:t>The</a:t>
            </a:r>
            <a:r>
              <a:rPr lang="en-US" altLang="en-US" sz="2400" b="1" dirty="0">
                <a:solidFill>
                  <a:srgbClr val="3333FF"/>
                </a:solidFill>
              </a:rPr>
              <a:t> </a:t>
            </a:r>
            <a:r>
              <a:rPr lang="en-US" altLang="en-US" sz="2400" b="1" dirty="0">
                <a:solidFill>
                  <a:srgbClr val="3366FF"/>
                </a:solidFill>
              </a:rPr>
              <a:t>strength of the interactions </a:t>
            </a:r>
            <a:r>
              <a:rPr lang="en-US" altLang="en-US" sz="2400" b="1" dirty="0"/>
              <a:t>between the particles.</a:t>
            </a:r>
          </a:p>
        </p:txBody>
      </p:sp>
      <p:pic>
        <p:nvPicPr>
          <p:cNvPr id="18436" name="Picture 12" descr="Molecular art view of solids, liquids and gases. Sand is a solid composed of SiO2, which contains a network of covalent silicon– oxygen bonds. Liquid water is composed of H2O molecules, which can move past each other but are held close together by a force of attraction. Air contains primarily N2 and O2 molecules that move rapidly with no force of attraction for each 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8424862"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B1821DC-3DBD-418C-8E92-90C336641EC1}"/>
              </a:ext>
            </a:extLst>
          </p:cNvPr>
          <p:cNvSpPr>
            <a:spLocks noGrp="1"/>
          </p:cNvSpPr>
          <p:nvPr>
            <p:ph type="title"/>
          </p:nvPr>
        </p:nvSpPr>
        <p:spPr>
          <a:xfrm>
            <a:off x="457200" y="233073"/>
            <a:ext cx="8507288" cy="720725"/>
          </a:xfrm>
        </p:spPr>
        <p:txBody>
          <a:bodyPr/>
          <a:lstStyle/>
          <a:p>
            <a:r>
              <a:rPr lang="en-US" altLang="en-US" sz="3200" b="1" dirty="0">
                <a:solidFill>
                  <a:srgbClr val="000000"/>
                </a:solidFill>
                <a:ea typeface="MS PGothic" charset="-128"/>
                <a:cs typeface="ＭＳ Ｐゴシック" charset="-128"/>
              </a:rPr>
              <a:t>7.6	Dalton’</a:t>
            </a:r>
            <a:r>
              <a:rPr lang="en-US" altLang="ja-JP" sz="3200" b="1" dirty="0">
                <a:solidFill>
                  <a:srgbClr val="000000"/>
                </a:solidFill>
                <a:ea typeface="MS PGothic" charset="-128"/>
                <a:cs typeface="ＭＳ Ｐゴシック" charset="-128"/>
              </a:rPr>
              <a:t>s Law and Partial Pressures (1)</a:t>
            </a:r>
            <a:endParaRPr lang="en-US" sz="2400" dirty="0"/>
          </a:p>
        </p:txBody>
      </p:sp>
      <p:sp>
        <p:nvSpPr>
          <p:cNvPr id="2" name="Content Placeholder 1">
            <a:extLst>
              <a:ext uri="{FF2B5EF4-FFF2-40B4-BE49-F238E27FC236}">
                <a16:creationId xmlns:a16="http://schemas.microsoft.com/office/drawing/2014/main" id="{54AD39D8-B457-4589-AB72-CB1C6514880B}"/>
              </a:ext>
            </a:extLst>
          </p:cNvPr>
          <p:cNvSpPr>
            <a:spLocks noGrp="1"/>
          </p:cNvSpPr>
          <p:nvPr>
            <p:ph idx="1"/>
          </p:nvPr>
        </p:nvSpPr>
        <p:spPr>
          <a:xfrm>
            <a:off x="793041" y="1196752"/>
            <a:ext cx="4931087" cy="486065"/>
          </a:xfrm>
        </p:spPr>
        <p:txBody>
          <a:bodyPr/>
          <a:lstStyle/>
          <a:p>
            <a:pPr marL="0" indent="0">
              <a:buClr>
                <a:schemeClr val="tx1"/>
              </a:buClr>
              <a:buNone/>
            </a:pPr>
            <a:r>
              <a:rPr lang="en-US" altLang="en-US" sz="2400" b="1" dirty="0">
                <a:solidFill>
                  <a:srgbClr val="3366FF"/>
                </a:solidFill>
              </a:rPr>
              <a:t>Dalton’</a:t>
            </a:r>
            <a:r>
              <a:rPr lang="en-US" altLang="ja-JP" sz="2400" b="1" dirty="0">
                <a:solidFill>
                  <a:srgbClr val="3366FF"/>
                </a:solidFill>
              </a:rPr>
              <a:t>s law</a:t>
            </a:r>
            <a:r>
              <a:rPr lang="en-US" altLang="ja-JP" sz="2400" b="1" dirty="0"/>
              <a:t>: The </a:t>
            </a:r>
            <a:r>
              <a:rPr lang="en-US" altLang="ja-JP" sz="2400" b="1" dirty="0">
                <a:solidFill>
                  <a:srgbClr val="3366FF"/>
                </a:solidFill>
              </a:rPr>
              <a:t>total pressure </a:t>
            </a:r>
            <a:endParaRPr lang="en-US" altLang="en-US" sz="2400" b="1" baseline="-25000" dirty="0"/>
          </a:p>
        </p:txBody>
      </p:sp>
      <p:graphicFrame>
        <p:nvGraphicFramePr>
          <p:cNvPr id="36" name="Object 35">
            <a:extLst>
              <a:ext uri="{FF2B5EF4-FFF2-40B4-BE49-F238E27FC236}">
                <a16:creationId xmlns:a16="http://schemas.microsoft.com/office/drawing/2014/main" id="{6719E7C4-0B8C-4D27-B497-55AB5D5604A6}"/>
              </a:ext>
            </a:extLst>
          </p:cNvPr>
          <p:cNvGraphicFramePr>
            <a:graphicFrameLocks noChangeAspect="1"/>
          </p:cNvGraphicFramePr>
          <p:nvPr>
            <p:extLst>
              <p:ext uri="{D42A27DB-BD31-4B8C-83A1-F6EECF244321}">
                <p14:modId xmlns:p14="http://schemas.microsoft.com/office/powerpoint/2010/main" val="1287933831"/>
              </p:ext>
            </p:extLst>
          </p:nvPr>
        </p:nvGraphicFramePr>
        <p:xfrm>
          <a:off x="5561710" y="1238317"/>
          <a:ext cx="838200" cy="444500"/>
        </p:xfrm>
        <a:graphic>
          <a:graphicData uri="http://schemas.openxmlformats.org/presentationml/2006/ole">
            <mc:AlternateContent xmlns:mc="http://schemas.openxmlformats.org/markup-compatibility/2006">
              <mc:Choice xmlns:v="urn:schemas-microsoft-com:vml" Requires="v">
                <p:oleObj spid="_x0000_s28755" name="Equation" r:id="rId4" imgW="838080" imgH="444240" progId="Equation.DSMT4">
                  <p:embed/>
                </p:oleObj>
              </mc:Choice>
              <mc:Fallback>
                <p:oleObj name="Equation" r:id="rId4" imgW="838080" imgH="444240" progId="Equation.DSMT4">
                  <p:embed/>
                  <p:pic>
                    <p:nvPicPr>
                      <p:cNvPr id="0" name=""/>
                      <p:cNvPicPr/>
                      <p:nvPr/>
                    </p:nvPicPr>
                    <p:blipFill>
                      <a:blip r:embed="rId5"/>
                      <a:stretch>
                        <a:fillRect/>
                      </a:stretch>
                    </p:blipFill>
                    <p:spPr>
                      <a:xfrm>
                        <a:off x="5561710" y="1238317"/>
                        <a:ext cx="838200" cy="44450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0D9FA1AE-8425-4F42-906D-BE631503AC69}"/>
              </a:ext>
            </a:extLst>
          </p:cNvPr>
          <p:cNvSpPr>
            <a:spLocks noGrp="1"/>
          </p:cNvSpPr>
          <p:nvPr>
            <p:ph sz="quarter" idx="14"/>
          </p:nvPr>
        </p:nvSpPr>
        <p:spPr>
          <a:xfrm>
            <a:off x="6399637" y="1202218"/>
            <a:ext cx="1368425" cy="433387"/>
          </a:xfrm>
        </p:spPr>
        <p:txBody>
          <a:bodyPr/>
          <a:lstStyle/>
          <a:p>
            <a:pPr marL="0" indent="0">
              <a:buNone/>
            </a:pPr>
            <a:r>
              <a:rPr lang="en-US" altLang="ja-JP" sz="2400" b="1" dirty="0">
                <a:solidFill>
                  <a:prstClr val="black"/>
                </a:solidFill>
              </a:rPr>
              <a:t>of a gas</a:t>
            </a:r>
            <a:endParaRPr lang="en-US" dirty="0"/>
          </a:p>
        </p:txBody>
      </p:sp>
      <p:sp>
        <p:nvSpPr>
          <p:cNvPr id="20" name="Content Placeholder 19">
            <a:extLst>
              <a:ext uri="{FF2B5EF4-FFF2-40B4-BE49-F238E27FC236}">
                <a16:creationId xmlns:a16="http://schemas.microsoft.com/office/drawing/2014/main" id="{1C4D6582-9513-4A70-B7F1-7E02D52F34E2}"/>
              </a:ext>
            </a:extLst>
          </p:cNvPr>
          <p:cNvSpPr>
            <a:spLocks noGrp="1"/>
          </p:cNvSpPr>
          <p:nvPr>
            <p:ph sz="quarter" idx="15"/>
          </p:nvPr>
        </p:nvSpPr>
        <p:spPr>
          <a:xfrm>
            <a:off x="797141" y="1576112"/>
            <a:ext cx="7382768" cy="765305"/>
          </a:xfrm>
        </p:spPr>
        <p:txBody>
          <a:bodyPr/>
          <a:lstStyle/>
          <a:p>
            <a:pPr marL="0" indent="0">
              <a:buNone/>
            </a:pPr>
            <a:r>
              <a:rPr lang="en-US" altLang="ja-JP" sz="2400" b="1" dirty="0">
                <a:solidFill>
                  <a:prstClr val="black"/>
                </a:solidFill>
              </a:rPr>
              <a:t>mixture is the </a:t>
            </a:r>
            <a:r>
              <a:rPr lang="en-US" altLang="ja-JP" sz="2400" b="1" dirty="0">
                <a:solidFill>
                  <a:srgbClr val="3366FF"/>
                </a:solidFill>
              </a:rPr>
              <a:t>sum </a:t>
            </a:r>
            <a:r>
              <a:rPr lang="en-US" altLang="ja-JP" sz="2400" b="1" dirty="0">
                <a:solidFill>
                  <a:prstClr val="black"/>
                </a:solidFill>
              </a:rPr>
              <a:t>of the </a:t>
            </a:r>
            <a:r>
              <a:rPr lang="en-US" altLang="ja-JP" sz="2400" b="1" dirty="0">
                <a:solidFill>
                  <a:srgbClr val="3366FF"/>
                </a:solidFill>
              </a:rPr>
              <a:t>partial pressures </a:t>
            </a:r>
            <a:r>
              <a:rPr lang="en-US" altLang="ja-JP" sz="2400" b="1" dirty="0">
                <a:solidFill>
                  <a:prstClr val="black"/>
                </a:solidFill>
              </a:rPr>
              <a:t>of its</a:t>
            </a:r>
            <a:br>
              <a:rPr lang="en-US" altLang="ja-JP" sz="2400" b="1" dirty="0">
                <a:solidFill>
                  <a:prstClr val="black"/>
                </a:solidFill>
              </a:rPr>
            </a:br>
            <a:r>
              <a:rPr lang="en-US" altLang="ja-JP" sz="2400" b="1" dirty="0">
                <a:solidFill>
                  <a:prstClr val="black"/>
                </a:solidFill>
              </a:rPr>
              <a:t>component gases.</a:t>
            </a:r>
            <a:endParaRPr lang="en-US" dirty="0"/>
          </a:p>
        </p:txBody>
      </p:sp>
      <p:sp>
        <p:nvSpPr>
          <p:cNvPr id="3" name="Content Placeholder 2">
            <a:extLst>
              <a:ext uri="{FF2B5EF4-FFF2-40B4-BE49-F238E27FC236}">
                <a16:creationId xmlns:a16="http://schemas.microsoft.com/office/drawing/2014/main" id="{3777F299-F9D0-4F3F-A846-92677D57F497}"/>
              </a:ext>
            </a:extLst>
          </p:cNvPr>
          <p:cNvSpPr>
            <a:spLocks noGrp="1"/>
          </p:cNvSpPr>
          <p:nvPr>
            <p:ph sz="quarter" idx="13"/>
          </p:nvPr>
        </p:nvSpPr>
        <p:spPr>
          <a:xfrm>
            <a:off x="755576" y="2631717"/>
            <a:ext cx="6621318" cy="557068"/>
          </a:xfrm>
        </p:spPr>
        <p:txBody>
          <a:bodyPr/>
          <a:lstStyle/>
          <a:p>
            <a:pPr marL="0" indent="0">
              <a:buNone/>
            </a:pPr>
            <a:r>
              <a:rPr lang="en-US" altLang="en-US" sz="2400" b="1" dirty="0"/>
              <a:t>For a mixture of three gases A, B, and C:</a:t>
            </a:r>
          </a:p>
        </p:txBody>
      </p:sp>
      <p:graphicFrame>
        <p:nvGraphicFramePr>
          <p:cNvPr id="5" name="Object 4">
            <a:extLst>
              <a:ext uri="{FF2B5EF4-FFF2-40B4-BE49-F238E27FC236}">
                <a16:creationId xmlns:a16="http://schemas.microsoft.com/office/drawing/2014/main" id="{6EC9741C-6121-48D2-8F27-0A8F1A6137F3}"/>
              </a:ext>
            </a:extLst>
          </p:cNvPr>
          <p:cNvGraphicFramePr>
            <a:graphicFrameLocks noChangeAspect="1"/>
          </p:cNvGraphicFramePr>
          <p:nvPr>
            <p:extLst>
              <p:ext uri="{D42A27DB-BD31-4B8C-83A1-F6EECF244321}">
                <p14:modId xmlns:p14="http://schemas.microsoft.com/office/powerpoint/2010/main" val="1668051678"/>
              </p:ext>
            </p:extLst>
          </p:nvPr>
        </p:nvGraphicFramePr>
        <p:xfrm>
          <a:off x="1771650" y="3590925"/>
          <a:ext cx="4089400" cy="901700"/>
        </p:xfrm>
        <a:graphic>
          <a:graphicData uri="http://schemas.openxmlformats.org/presentationml/2006/ole">
            <mc:AlternateContent xmlns:mc="http://schemas.openxmlformats.org/markup-compatibility/2006">
              <mc:Choice xmlns:v="urn:schemas-microsoft-com:vml" Requires="v">
                <p:oleObj spid="_x0000_s28756" name="Equation" r:id="rId6" imgW="4089240" imgH="901440" progId="Equation.DSMT4">
                  <p:embed/>
                </p:oleObj>
              </mc:Choice>
              <mc:Fallback>
                <p:oleObj name="Equation" r:id="rId6" imgW="4089240" imgH="901440" progId="Equation.DSMT4">
                  <p:embed/>
                  <p:pic>
                    <p:nvPicPr>
                      <p:cNvPr id="0" name=""/>
                      <p:cNvPicPr/>
                      <p:nvPr/>
                    </p:nvPicPr>
                    <p:blipFill>
                      <a:blip r:embed="rId7"/>
                      <a:stretch>
                        <a:fillRect/>
                      </a:stretch>
                    </p:blipFill>
                    <p:spPr>
                      <a:xfrm>
                        <a:off x="1771650" y="3590925"/>
                        <a:ext cx="4089400" cy="901700"/>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D49EE9D-EE6E-440F-A41B-6A2E6E876956}"/>
              </a:ext>
            </a:extLst>
          </p:cNvPr>
          <p:cNvSpPr>
            <a:spLocks noGrp="1"/>
          </p:cNvSpPr>
          <p:nvPr>
            <p:ph type="title"/>
          </p:nvPr>
        </p:nvSpPr>
        <p:spPr>
          <a:xfrm>
            <a:off x="70801" y="287685"/>
            <a:ext cx="9052561" cy="591585"/>
          </a:xfrm>
        </p:spPr>
        <p:txBody>
          <a:bodyPr/>
          <a:lstStyle/>
          <a:p>
            <a:r>
              <a:rPr lang="en-US" altLang="en-US" sz="3200" b="1" dirty="0">
                <a:ea typeface="MS PGothic" charset="-128"/>
                <a:cs typeface="ＭＳ Ｐゴシック" charset="-128"/>
              </a:rPr>
              <a:t>7.6	Dalton’</a:t>
            </a:r>
            <a:r>
              <a:rPr lang="en-US" altLang="ja-JP" sz="3200" b="1" dirty="0">
                <a:ea typeface="MS PGothic" charset="-128"/>
                <a:cs typeface="ＭＳ Ｐゴシック" charset="-128"/>
              </a:rPr>
              <a:t>s Law and Partial Pressures (2)</a:t>
            </a:r>
            <a:endParaRPr lang="en-US" sz="3200" dirty="0"/>
          </a:p>
        </p:txBody>
      </p:sp>
      <p:sp>
        <p:nvSpPr>
          <p:cNvPr id="2" name="Content Placeholder 1">
            <a:extLst>
              <a:ext uri="{FF2B5EF4-FFF2-40B4-BE49-F238E27FC236}">
                <a16:creationId xmlns:a16="http://schemas.microsoft.com/office/drawing/2014/main" id="{4F417EA8-086D-44A4-8A67-F76E88EFBAA3}"/>
              </a:ext>
            </a:extLst>
          </p:cNvPr>
          <p:cNvSpPr>
            <a:spLocks noGrp="1"/>
          </p:cNvSpPr>
          <p:nvPr>
            <p:ph idx="1"/>
          </p:nvPr>
        </p:nvSpPr>
        <p:spPr>
          <a:xfrm>
            <a:off x="924900" y="1331799"/>
            <a:ext cx="3131005" cy="439053"/>
          </a:xfrm>
        </p:spPr>
        <p:txBody>
          <a:bodyPr/>
          <a:lstStyle/>
          <a:p>
            <a:pPr marL="0" indent="0">
              <a:buNone/>
            </a:pPr>
            <a:r>
              <a:rPr lang="en-US" sz="2400" b="1" dirty="0">
                <a:solidFill>
                  <a:schemeClr val="bg1"/>
                </a:solidFill>
              </a:rPr>
              <a:t>Sample Problem 7.9</a:t>
            </a:r>
          </a:p>
        </p:txBody>
      </p:sp>
      <p:sp>
        <p:nvSpPr>
          <p:cNvPr id="3" name="Content Placeholder 2">
            <a:extLst>
              <a:ext uri="{FF2B5EF4-FFF2-40B4-BE49-F238E27FC236}">
                <a16:creationId xmlns:a16="http://schemas.microsoft.com/office/drawing/2014/main" id="{EA80E57B-51AE-405E-BF38-CDF8EEC0EFB7}"/>
              </a:ext>
            </a:extLst>
          </p:cNvPr>
          <p:cNvSpPr>
            <a:spLocks noGrp="1"/>
          </p:cNvSpPr>
          <p:nvPr>
            <p:ph sz="quarter" idx="13"/>
          </p:nvPr>
        </p:nvSpPr>
        <p:spPr>
          <a:xfrm>
            <a:off x="1136005" y="1872101"/>
            <a:ext cx="7643192" cy="1556900"/>
          </a:xfrm>
        </p:spPr>
        <p:txBody>
          <a:bodyPr/>
          <a:lstStyle/>
          <a:p>
            <a:pPr marL="0" indent="0" eaLnBrk="1" hangingPunct="1">
              <a:spcBef>
                <a:spcPts val="0"/>
              </a:spcBef>
              <a:buNone/>
              <a:defRPr/>
            </a:pPr>
            <a:r>
              <a:rPr lang="en-US" sz="2400" b="1" dirty="0">
                <a:latin typeface="Arial" panose="020B0604020202020204" pitchFamily="34" charset="0"/>
                <a:cs typeface="Arial" panose="020B0604020202020204" pitchFamily="34" charset="0"/>
              </a:rPr>
              <a:t>A sample of exhaled air contains four gases with</a:t>
            </a:r>
          </a:p>
          <a:p>
            <a:pPr marL="0" indent="0" eaLnBrk="1" hangingPunct="1">
              <a:spcBef>
                <a:spcPts val="0"/>
              </a:spcBef>
              <a:buNone/>
              <a:defRPr/>
            </a:pPr>
            <a:r>
              <a:rPr lang="en-US" sz="2400" b="1" dirty="0">
                <a:latin typeface="Arial" panose="020B0604020202020204" pitchFamily="34" charset="0"/>
                <a:cs typeface="Arial" panose="020B0604020202020204" pitchFamily="34" charset="0"/>
              </a:rPr>
              <a:t>the following partial pressures: </a:t>
            </a:r>
            <a:r>
              <a:rPr lang="en-US" sz="2400" b="1" i="0" dirty="0">
                <a:solidFill>
                  <a:srgbClr val="3366FF"/>
                </a:solidFill>
                <a:latin typeface="Arial" panose="020B0604020202020204" pitchFamily="34" charset="0"/>
                <a:cs typeface="Arial" panose="020B0604020202020204" pitchFamily="34" charset="0"/>
              </a:rPr>
              <a:t>N</a:t>
            </a:r>
            <a:r>
              <a:rPr lang="en-US" sz="2400" b="1" i="0" baseline="-25000" dirty="0">
                <a:solidFill>
                  <a:srgbClr val="3366FF"/>
                </a:solidFill>
                <a:latin typeface="Arial" panose="020B0604020202020204" pitchFamily="34" charset="0"/>
                <a:cs typeface="Arial" panose="020B0604020202020204" pitchFamily="34" charset="0"/>
              </a:rPr>
              <a:t>2</a:t>
            </a:r>
            <a:r>
              <a:rPr lang="en-US" sz="2400" b="1" dirty="0">
                <a:solidFill>
                  <a:srgbClr val="3366FF"/>
                </a:solidFill>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t>
            </a:r>
            <a:r>
              <a:rPr lang="en-US" sz="2400" b="1" dirty="0">
                <a:solidFill>
                  <a:srgbClr val="3366FF"/>
                </a:solidFill>
                <a:latin typeface="Arial" panose="020B0604020202020204" pitchFamily="34" charset="0"/>
                <a:cs typeface="Arial" panose="020B0604020202020204" pitchFamily="34" charset="0"/>
              </a:rPr>
              <a:t>563 mm Hg</a:t>
            </a:r>
            <a:r>
              <a:rPr lang="en-US" sz="2400" b="1" dirty="0">
                <a:latin typeface="Arial" panose="020B0604020202020204" pitchFamily="34" charset="0"/>
                <a:cs typeface="Arial" panose="020B0604020202020204" pitchFamily="34" charset="0"/>
              </a:rPr>
              <a:t>),</a:t>
            </a:r>
          </a:p>
          <a:p>
            <a:pPr marL="0" indent="0" eaLnBrk="1" hangingPunct="1">
              <a:spcBef>
                <a:spcPts val="0"/>
              </a:spcBef>
              <a:buNone/>
              <a:defRPr/>
            </a:pPr>
            <a:r>
              <a:rPr lang="en-US" sz="2400" b="1" i="0" dirty="0">
                <a:solidFill>
                  <a:srgbClr val="008080"/>
                </a:solidFill>
                <a:latin typeface="Arial" panose="020B0604020202020204" pitchFamily="34" charset="0"/>
                <a:cs typeface="Arial" panose="020B0604020202020204" pitchFamily="34" charset="0"/>
              </a:rPr>
              <a:t>O</a:t>
            </a:r>
            <a:r>
              <a:rPr lang="en-US" sz="2400" b="1" i="0" baseline="-25000" dirty="0">
                <a:solidFill>
                  <a:srgbClr val="008080"/>
                </a:solidFill>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a:t>
            </a:r>
            <a:r>
              <a:rPr lang="en-US" sz="2400" b="1" dirty="0">
                <a:solidFill>
                  <a:srgbClr val="008080"/>
                </a:solidFill>
                <a:latin typeface="Arial" panose="020B0604020202020204" pitchFamily="34" charset="0"/>
                <a:cs typeface="Arial" panose="020B0604020202020204" pitchFamily="34" charset="0"/>
              </a:rPr>
              <a:t>118 mm Hg</a:t>
            </a:r>
            <a:r>
              <a:rPr lang="en-US" sz="2400" b="1" dirty="0">
                <a:latin typeface="Arial" panose="020B0604020202020204" pitchFamily="34" charset="0"/>
                <a:cs typeface="Arial" panose="020B0604020202020204" pitchFamily="34" charset="0"/>
              </a:rPr>
              <a:t>), </a:t>
            </a:r>
            <a:r>
              <a:rPr lang="en-US" sz="2400" b="1" i="0" dirty="0">
                <a:solidFill>
                  <a:srgbClr val="7E13E3"/>
                </a:solidFill>
                <a:latin typeface="Arial" panose="020B0604020202020204" pitchFamily="34" charset="0"/>
                <a:cs typeface="Arial" panose="020B0604020202020204" pitchFamily="34" charset="0"/>
              </a:rPr>
              <a:t>CO</a:t>
            </a:r>
            <a:r>
              <a:rPr lang="en-US" sz="2400" b="1" i="0" baseline="-25000" dirty="0">
                <a:solidFill>
                  <a:srgbClr val="7E13E3"/>
                </a:solidFill>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a:t>
            </a:r>
            <a:r>
              <a:rPr lang="en-US" sz="2400" b="1" dirty="0">
                <a:solidFill>
                  <a:srgbClr val="7E13E3"/>
                </a:solidFill>
                <a:latin typeface="Arial" panose="020B0604020202020204" pitchFamily="34" charset="0"/>
                <a:cs typeface="Arial" panose="020B0604020202020204" pitchFamily="34" charset="0"/>
              </a:rPr>
              <a:t>30 mm Hg</a:t>
            </a:r>
            <a:r>
              <a:rPr lang="en-US" sz="2400" b="1" dirty="0">
                <a:latin typeface="Arial" panose="020B0604020202020204" pitchFamily="34" charset="0"/>
                <a:cs typeface="Arial" panose="020B0604020202020204" pitchFamily="34" charset="0"/>
              </a:rPr>
              <a:t>), and </a:t>
            </a:r>
            <a:r>
              <a:rPr lang="en-US" sz="2400" b="1" i="0" dirty="0">
                <a:solidFill>
                  <a:srgbClr val="D90000"/>
                </a:solidFill>
                <a:latin typeface="Arial" panose="020B0604020202020204" pitchFamily="34" charset="0"/>
                <a:cs typeface="Arial" panose="020B0604020202020204" pitchFamily="34" charset="0"/>
              </a:rPr>
              <a:t>H</a:t>
            </a:r>
            <a:r>
              <a:rPr lang="en-US" sz="2400" b="1" i="0" baseline="-25000" dirty="0">
                <a:solidFill>
                  <a:srgbClr val="D90000"/>
                </a:solidFill>
                <a:latin typeface="Arial" panose="020B0604020202020204" pitchFamily="34" charset="0"/>
                <a:cs typeface="Arial" panose="020B0604020202020204" pitchFamily="34" charset="0"/>
              </a:rPr>
              <a:t>2</a:t>
            </a:r>
            <a:r>
              <a:rPr lang="en-US" sz="2400" b="1" i="0" dirty="0">
                <a:solidFill>
                  <a:srgbClr val="D90000"/>
                </a:solidFill>
                <a:latin typeface="Arial" panose="020B0604020202020204" pitchFamily="34" charset="0"/>
                <a:cs typeface="Arial" panose="020B0604020202020204" pitchFamily="34" charset="0"/>
              </a:rPr>
              <a:t>O</a:t>
            </a:r>
            <a:r>
              <a:rPr lang="en-US" sz="2400" b="1" dirty="0">
                <a:latin typeface="Arial" panose="020B0604020202020204" pitchFamily="34" charset="0"/>
                <a:cs typeface="Arial" panose="020B0604020202020204" pitchFamily="34" charset="0"/>
              </a:rPr>
              <a:t> (</a:t>
            </a:r>
            <a:r>
              <a:rPr lang="en-US" sz="2400" b="1" dirty="0">
                <a:solidFill>
                  <a:srgbClr val="D90000"/>
                </a:solidFill>
                <a:latin typeface="Arial" panose="020B0604020202020204" pitchFamily="34" charset="0"/>
                <a:cs typeface="Arial" panose="020B0604020202020204" pitchFamily="34" charset="0"/>
              </a:rPr>
              <a:t>50 mm </a:t>
            </a:r>
          </a:p>
          <a:p>
            <a:pPr marL="0" indent="0" eaLnBrk="1" hangingPunct="1">
              <a:spcBef>
                <a:spcPts val="0"/>
              </a:spcBef>
              <a:buNone/>
              <a:defRPr/>
            </a:pPr>
            <a:r>
              <a:rPr lang="en-US" sz="2400" b="1" dirty="0">
                <a:solidFill>
                  <a:srgbClr val="D90000"/>
                </a:solidFill>
                <a:latin typeface="Arial" panose="020B0604020202020204" pitchFamily="34" charset="0"/>
                <a:cs typeface="Arial" panose="020B0604020202020204" pitchFamily="34" charset="0"/>
              </a:rPr>
              <a:t>Hg</a:t>
            </a:r>
            <a:r>
              <a:rPr lang="en-US" sz="2400" b="1" dirty="0">
                <a:latin typeface="Arial" panose="020B0604020202020204" pitchFamily="34" charset="0"/>
                <a:cs typeface="Arial" panose="020B0604020202020204" pitchFamily="34" charset="0"/>
              </a:rPr>
              <a:t>). What is the total pressure of the sample?</a:t>
            </a:r>
          </a:p>
        </p:txBody>
      </p:sp>
      <p:graphicFrame>
        <p:nvGraphicFramePr>
          <p:cNvPr id="9" name="Object 8">
            <a:extLst>
              <a:ext uri="{FF2B5EF4-FFF2-40B4-BE49-F238E27FC236}">
                <a16:creationId xmlns:a16="http://schemas.microsoft.com/office/drawing/2014/main" id="{5EE9CD59-F342-406E-8B5F-8EEE5EA37B02}"/>
              </a:ext>
            </a:extLst>
          </p:cNvPr>
          <p:cNvGraphicFramePr>
            <a:graphicFrameLocks noChangeAspect="1"/>
          </p:cNvGraphicFramePr>
          <p:nvPr>
            <p:extLst>
              <p:ext uri="{D42A27DB-BD31-4B8C-83A1-F6EECF244321}">
                <p14:modId xmlns:p14="http://schemas.microsoft.com/office/powerpoint/2010/main" val="2266415891"/>
              </p:ext>
            </p:extLst>
          </p:nvPr>
        </p:nvGraphicFramePr>
        <p:xfrm>
          <a:off x="1725644" y="3791217"/>
          <a:ext cx="3949700" cy="444500"/>
        </p:xfrm>
        <a:graphic>
          <a:graphicData uri="http://schemas.openxmlformats.org/presentationml/2006/ole">
            <mc:AlternateContent xmlns:mc="http://schemas.openxmlformats.org/markup-compatibility/2006">
              <mc:Choice xmlns:v="urn:schemas-microsoft-com:vml" Requires="v">
                <p:oleObj spid="_x0000_s27072" name="Equation" r:id="rId4" imgW="3949560" imgH="444240" progId="Equation.DSMT4">
                  <p:embed/>
                </p:oleObj>
              </mc:Choice>
              <mc:Fallback>
                <p:oleObj name="Equation" r:id="rId4" imgW="3949560" imgH="444240" progId="Equation.DSMT4">
                  <p:embed/>
                  <p:pic>
                    <p:nvPicPr>
                      <p:cNvPr id="0" name=""/>
                      <p:cNvPicPr/>
                      <p:nvPr/>
                    </p:nvPicPr>
                    <p:blipFill>
                      <a:blip r:embed="rId5"/>
                      <a:stretch>
                        <a:fillRect/>
                      </a:stretch>
                    </p:blipFill>
                    <p:spPr>
                      <a:xfrm>
                        <a:off x="1725644" y="3791217"/>
                        <a:ext cx="3949700" cy="444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D01D15A-D987-490E-BBFA-1A1978C913F3}"/>
              </a:ext>
            </a:extLst>
          </p:cNvPr>
          <p:cNvGraphicFramePr>
            <a:graphicFrameLocks noChangeAspect="1"/>
          </p:cNvGraphicFramePr>
          <p:nvPr>
            <p:extLst>
              <p:ext uri="{D42A27DB-BD31-4B8C-83A1-F6EECF244321}">
                <p14:modId xmlns:p14="http://schemas.microsoft.com/office/powerpoint/2010/main" val="3279435144"/>
              </p:ext>
            </p:extLst>
          </p:nvPr>
        </p:nvGraphicFramePr>
        <p:xfrm>
          <a:off x="1761553" y="4486530"/>
          <a:ext cx="3479800" cy="393700"/>
        </p:xfrm>
        <a:graphic>
          <a:graphicData uri="http://schemas.openxmlformats.org/presentationml/2006/ole">
            <mc:AlternateContent xmlns:mc="http://schemas.openxmlformats.org/markup-compatibility/2006">
              <mc:Choice xmlns:v="urn:schemas-microsoft-com:vml" Requires="v">
                <p:oleObj spid="_x0000_s27073" name="Equation" r:id="rId6" imgW="3479760" imgH="393480" progId="Equation.DSMT4">
                  <p:embed/>
                </p:oleObj>
              </mc:Choice>
              <mc:Fallback>
                <p:oleObj name="Equation" r:id="rId6" imgW="3479760" imgH="393480" progId="Equation.DSMT4">
                  <p:embed/>
                  <p:pic>
                    <p:nvPicPr>
                      <p:cNvPr id="0" name=""/>
                      <p:cNvPicPr/>
                      <p:nvPr/>
                    </p:nvPicPr>
                    <p:blipFill>
                      <a:blip r:embed="rId7"/>
                      <a:stretch>
                        <a:fillRect/>
                      </a:stretch>
                    </p:blipFill>
                    <p:spPr>
                      <a:xfrm>
                        <a:off x="1761553" y="4486530"/>
                        <a:ext cx="3479800" cy="393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C6931A7-BA8D-437E-88A4-9CFBF8EBA333}"/>
              </a:ext>
            </a:extLst>
          </p:cNvPr>
          <p:cNvGraphicFramePr>
            <a:graphicFrameLocks noChangeAspect="1"/>
          </p:cNvGraphicFramePr>
          <p:nvPr>
            <p:extLst>
              <p:ext uri="{D42A27DB-BD31-4B8C-83A1-F6EECF244321}">
                <p14:modId xmlns:p14="http://schemas.microsoft.com/office/powerpoint/2010/main" val="4066332228"/>
              </p:ext>
            </p:extLst>
          </p:nvPr>
        </p:nvGraphicFramePr>
        <p:xfrm>
          <a:off x="2008188" y="5216525"/>
          <a:ext cx="2578100" cy="393700"/>
        </p:xfrm>
        <a:graphic>
          <a:graphicData uri="http://schemas.openxmlformats.org/presentationml/2006/ole">
            <mc:AlternateContent xmlns:mc="http://schemas.openxmlformats.org/markup-compatibility/2006">
              <mc:Choice xmlns:v="urn:schemas-microsoft-com:vml" Requires="v">
                <p:oleObj spid="_x0000_s27074" name="Equation" r:id="rId8" imgW="2577960" imgH="393480" progId="Equation.DSMT4">
                  <p:embed/>
                </p:oleObj>
              </mc:Choice>
              <mc:Fallback>
                <p:oleObj name="Equation" r:id="rId8" imgW="2577960" imgH="393480" progId="Equation.DSMT4">
                  <p:embed/>
                  <p:pic>
                    <p:nvPicPr>
                      <p:cNvPr id="0" name=""/>
                      <p:cNvPicPr/>
                      <p:nvPr/>
                    </p:nvPicPr>
                    <p:blipFill>
                      <a:blip r:embed="rId9"/>
                      <a:stretch>
                        <a:fillRect/>
                      </a:stretch>
                    </p:blipFill>
                    <p:spPr>
                      <a:xfrm>
                        <a:off x="2008188" y="5216525"/>
                        <a:ext cx="2578100" cy="3937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EC95B2A-6183-4BBA-8673-EC212A5E38DB}"/>
              </a:ext>
            </a:extLst>
          </p:cNvPr>
          <p:cNvSpPr>
            <a:spLocks noGrp="1"/>
          </p:cNvSpPr>
          <p:nvPr>
            <p:ph sz="quarter" idx="17"/>
          </p:nvPr>
        </p:nvSpPr>
        <p:spPr>
          <a:xfrm>
            <a:off x="3127652" y="5873243"/>
            <a:ext cx="1369711" cy="393988"/>
          </a:xfrm>
        </p:spPr>
        <p:txBody>
          <a:bodyPr/>
          <a:lstStyle/>
          <a:p>
            <a:pPr marL="0" indent="0">
              <a:buNone/>
            </a:pPr>
            <a:r>
              <a:rPr lang="en-US" altLang="en-US" sz="2400" b="1" dirty="0"/>
              <a:t>Answer</a:t>
            </a:r>
          </a:p>
        </p:txBody>
      </p:sp>
    </p:spTree>
    <p:extLst>
      <p:ext uri="{BB962C8B-B14F-4D97-AF65-F5344CB8AC3E}">
        <p14:creationId xmlns:p14="http://schemas.microsoft.com/office/powerpoint/2010/main" val="3797740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4EED-AA74-4B4F-9DB8-D411CC51E7FA}"/>
              </a:ext>
            </a:extLst>
          </p:cNvPr>
          <p:cNvSpPr>
            <a:spLocks noGrp="1"/>
          </p:cNvSpPr>
          <p:nvPr>
            <p:ph type="title"/>
          </p:nvPr>
        </p:nvSpPr>
        <p:spPr>
          <a:xfrm>
            <a:off x="457200" y="248751"/>
            <a:ext cx="8229600" cy="1143000"/>
          </a:xfrm>
        </p:spPr>
        <p:txBody>
          <a:bodyPr/>
          <a:lstStyle/>
          <a:p>
            <a:r>
              <a:rPr lang="en-US" altLang="en-US" sz="3200" b="1" dirty="0">
                <a:ea typeface="MS PGothic" charset="-128"/>
                <a:cs typeface="ＭＳ Ｐゴシック" charset="-128"/>
              </a:rPr>
              <a:t>7.7	Intermolecular Forces, Boiling Point,</a:t>
            </a:r>
            <a:br>
              <a:rPr lang="en-US" altLang="en-US" sz="3200" b="1" dirty="0">
                <a:ea typeface="MS PGothic" charset="-128"/>
                <a:cs typeface="ＭＳ Ｐゴシック" charset="-128"/>
              </a:rPr>
            </a:br>
            <a:r>
              <a:rPr lang="en-US" altLang="en-US" sz="3200" b="1" dirty="0">
                <a:ea typeface="MS PGothic" charset="-128"/>
                <a:cs typeface="ＭＳ Ｐゴシック" charset="-128"/>
              </a:rPr>
              <a:t>and Melting Point</a:t>
            </a:r>
            <a:endParaRPr lang="en-US" sz="3200" dirty="0"/>
          </a:p>
        </p:txBody>
      </p:sp>
      <p:sp>
        <p:nvSpPr>
          <p:cNvPr id="3" name="Content Placeholder 2">
            <a:extLst>
              <a:ext uri="{FF2B5EF4-FFF2-40B4-BE49-F238E27FC236}">
                <a16:creationId xmlns:a16="http://schemas.microsoft.com/office/drawing/2014/main" id="{4695458C-0927-40E7-B89A-83F03A7B53C5}"/>
              </a:ext>
            </a:extLst>
          </p:cNvPr>
          <p:cNvSpPr>
            <a:spLocks noGrp="1"/>
          </p:cNvSpPr>
          <p:nvPr>
            <p:ph idx="1"/>
          </p:nvPr>
        </p:nvSpPr>
        <p:spPr>
          <a:xfrm>
            <a:off x="1011071" y="1522884"/>
            <a:ext cx="7675729" cy="799295"/>
          </a:xfrm>
        </p:spPr>
        <p:txBody>
          <a:bodyPr/>
          <a:lstStyle/>
          <a:p>
            <a:pPr marL="0" indent="0">
              <a:buNone/>
            </a:pPr>
            <a:r>
              <a:rPr lang="en-US" altLang="en-US" sz="2400" b="1" dirty="0"/>
              <a:t>Intermolecular forces are the attractive forces that exist </a:t>
            </a:r>
            <a:r>
              <a:rPr lang="en-US" altLang="en-US" sz="2400" b="1" dirty="0">
                <a:solidFill>
                  <a:srgbClr val="3366FF"/>
                </a:solidFill>
              </a:rPr>
              <a:t>between</a:t>
            </a:r>
            <a:r>
              <a:rPr lang="en-US" altLang="en-US" sz="2400" b="1" dirty="0">
                <a:solidFill>
                  <a:srgbClr val="FF0000"/>
                </a:solidFill>
              </a:rPr>
              <a:t> </a:t>
            </a:r>
            <a:r>
              <a:rPr lang="en-US" altLang="en-US" sz="2400" b="1" dirty="0"/>
              <a:t>molecules.</a:t>
            </a:r>
          </a:p>
        </p:txBody>
      </p:sp>
      <p:sp>
        <p:nvSpPr>
          <p:cNvPr id="4" name="Content Placeholder 3">
            <a:extLst>
              <a:ext uri="{FF2B5EF4-FFF2-40B4-BE49-F238E27FC236}">
                <a16:creationId xmlns:a16="http://schemas.microsoft.com/office/drawing/2014/main" id="{91E659A8-07FE-448A-A423-653A8E60D17C}"/>
              </a:ext>
            </a:extLst>
          </p:cNvPr>
          <p:cNvSpPr>
            <a:spLocks noGrp="1"/>
          </p:cNvSpPr>
          <p:nvPr>
            <p:ph sz="quarter" idx="13"/>
          </p:nvPr>
        </p:nvSpPr>
        <p:spPr>
          <a:xfrm>
            <a:off x="1023836" y="2379299"/>
            <a:ext cx="7367538" cy="2214773"/>
          </a:xfrm>
        </p:spPr>
        <p:txBody>
          <a:bodyPr/>
          <a:lstStyle/>
          <a:p>
            <a:pPr marL="0" indent="0">
              <a:spcAft>
                <a:spcPts val="1300"/>
              </a:spcAft>
              <a:buNone/>
            </a:pPr>
            <a:r>
              <a:rPr lang="en-US" altLang="en-US" sz="2400" b="1" dirty="0"/>
              <a:t>In </a:t>
            </a:r>
            <a:r>
              <a:rPr lang="en-US" altLang="en-US" sz="2400" b="1" dirty="0">
                <a:solidFill>
                  <a:srgbClr val="3366FF"/>
                </a:solidFill>
              </a:rPr>
              <a:t>order of increasing strength</a:t>
            </a:r>
            <a:r>
              <a:rPr lang="en-US" altLang="en-US" sz="2400" b="1" dirty="0"/>
              <a:t>, these are:</a:t>
            </a:r>
          </a:p>
          <a:p>
            <a:pPr>
              <a:spcBef>
                <a:spcPts val="0"/>
              </a:spcBef>
              <a:spcAft>
                <a:spcPts val="1600"/>
              </a:spcAft>
              <a:buFont typeface="Arial" panose="020B0604020202020204" pitchFamily="34" charset="0"/>
              <a:buChar char="•"/>
            </a:pPr>
            <a:r>
              <a:rPr lang="en-US" altLang="en-US" sz="2400" b="1" dirty="0"/>
              <a:t>London dispersion forces</a:t>
            </a:r>
          </a:p>
          <a:p>
            <a:pPr>
              <a:spcBef>
                <a:spcPts val="0"/>
              </a:spcBef>
              <a:spcAft>
                <a:spcPts val="1700"/>
              </a:spcAft>
              <a:buFont typeface="Arial" panose="020B0604020202020204" pitchFamily="34" charset="0"/>
              <a:buChar char="•"/>
            </a:pPr>
            <a:r>
              <a:rPr lang="en-US" altLang="en-US" sz="2400" b="1" dirty="0"/>
              <a:t>Dipole–dipole interactions</a:t>
            </a:r>
          </a:p>
          <a:p>
            <a:pPr>
              <a:spcBef>
                <a:spcPts val="0"/>
              </a:spcBef>
              <a:spcAft>
                <a:spcPts val="500"/>
              </a:spcAft>
              <a:buFont typeface="Arial" panose="020B0604020202020204" pitchFamily="34" charset="0"/>
              <a:buChar char="•"/>
            </a:pPr>
            <a:r>
              <a:rPr lang="en-US" altLang="en-US" sz="2400" b="1" dirty="0"/>
              <a:t>Hydrogen bonding</a:t>
            </a:r>
          </a:p>
        </p:txBody>
      </p:sp>
      <p:sp>
        <p:nvSpPr>
          <p:cNvPr id="5" name="Content Placeholder 4">
            <a:extLst>
              <a:ext uri="{FF2B5EF4-FFF2-40B4-BE49-F238E27FC236}">
                <a16:creationId xmlns:a16="http://schemas.microsoft.com/office/drawing/2014/main" id="{F4AB39DA-2CC0-47FE-B89D-E226255D4A4A}"/>
              </a:ext>
            </a:extLst>
          </p:cNvPr>
          <p:cNvSpPr>
            <a:spLocks noGrp="1"/>
          </p:cNvSpPr>
          <p:nvPr>
            <p:ph sz="quarter" idx="14"/>
          </p:nvPr>
        </p:nvSpPr>
        <p:spPr>
          <a:xfrm>
            <a:off x="1043031" y="4582039"/>
            <a:ext cx="7384439" cy="2027209"/>
          </a:xfrm>
        </p:spPr>
        <p:txBody>
          <a:bodyPr/>
          <a:lstStyle/>
          <a:p>
            <a:pPr marL="0" indent="0" eaLnBrk="1" hangingPunct="1">
              <a:spcBef>
                <a:spcPct val="0"/>
              </a:spcBef>
              <a:spcAft>
                <a:spcPts val="1500"/>
              </a:spcAft>
              <a:buNone/>
            </a:pPr>
            <a:r>
              <a:rPr lang="en-US" altLang="en-US" sz="2400" b="1" dirty="0"/>
              <a:t>Strength of the intermolecular forces determines</a:t>
            </a:r>
          </a:p>
          <a:p>
            <a:pPr marL="228600" lvl="1" indent="-228600" eaLnBrk="1" hangingPunct="1">
              <a:spcBef>
                <a:spcPct val="0"/>
              </a:spcBef>
              <a:buFont typeface="Arial" charset="0"/>
              <a:buChar char="•"/>
            </a:pPr>
            <a:r>
              <a:rPr lang="en-US" altLang="en-US" sz="2400" b="1" dirty="0"/>
              <a:t>if compound has a </a:t>
            </a:r>
            <a:r>
              <a:rPr lang="en-US" altLang="en-US" sz="2400" b="1" dirty="0">
                <a:solidFill>
                  <a:srgbClr val="3366FF"/>
                </a:solidFill>
              </a:rPr>
              <a:t>high or low melting point</a:t>
            </a:r>
            <a:r>
              <a:rPr lang="en-US" altLang="en-US" sz="2400" b="1" dirty="0"/>
              <a:t> and </a:t>
            </a:r>
            <a:r>
              <a:rPr lang="en-US" altLang="en-US" sz="2400" b="1" dirty="0">
                <a:solidFill>
                  <a:srgbClr val="3366FF"/>
                </a:solidFill>
              </a:rPr>
              <a:t>boiling point</a:t>
            </a:r>
            <a:endParaRPr lang="en-US" altLang="en-US" sz="2400" b="1" dirty="0"/>
          </a:p>
          <a:p>
            <a:pPr marL="228600" lvl="1" indent="-228600" eaLnBrk="1" hangingPunct="1">
              <a:spcBef>
                <a:spcPct val="0"/>
              </a:spcBef>
              <a:buFont typeface="Arial" charset="0"/>
              <a:buChar char="•"/>
            </a:pPr>
            <a:r>
              <a:rPr lang="en-US" altLang="en-US" sz="2400" b="1" dirty="0"/>
              <a:t>if it is solid, liquid, or gas at a given </a:t>
            </a:r>
            <a:r>
              <a:rPr lang="en-US" altLang="en-US" sz="2400" b="1"/>
              <a:t>temperature.</a:t>
            </a:r>
            <a:endParaRPr lang="en-US" altLang="en-US" sz="2400" b="1" dirty="0"/>
          </a:p>
        </p:txBody>
      </p:sp>
    </p:spTree>
    <p:extLst>
      <p:ext uri="{BB962C8B-B14F-4D97-AF65-F5344CB8AC3E}">
        <p14:creationId xmlns:p14="http://schemas.microsoft.com/office/powerpoint/2010/main" val="1956859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D3A297-1B98-4B54-A6DF-4C3AD1BFA920}"/>
              </a:ext>
            </a:extLst>
          </p:cNvPr>
          <p:cNvSpPr>
            <a:spLocks noGrp="1"/>
          </p:cNvSpPr>
          <p:nvPr>
            <p:ph type="title"/>
          </p:nvPr>
        </p:nvSpPr>
        <p:spPr>
          <a:xfrm>
            <a:off x="457200" y="290323"/>
            <a:ext cx="8229600" cy="558350"/>
          </a:xfrm>
        </p:spPr>
        <p:txBody>
          <a:bodyPr/>
          <a:lstStyle/>
          <a:p>
            <a:r>
              <a:rPr lang="en-US" altLang="en-US" sz="3200" b="1" dirty="0">
                <a:solidFill>
                  <a:srgbClr val="000000"/>
                </a:solidFill>
                <a:ea typeface="MS PGothic" charset="-128"/>
                <a:cs typeface="ＭＳ Ｐゴシック" charset="-128"/>
              </a:rPr>
              <a:t>7.7	Intermolecular Forces (1)</a:t>
            </a:r>
            <a:endParaRPr lang="en-US" sz="2800" dirty="0"/>
          </a:p>
        </p:txBody>
      </p:sp>
      <p:sp>
        <p:nvSpPr>
          <p:cNvPr id="4" name="Content Placeholder 3">
            <a:extLst>
              <a:ext uri="{FF2B5EF4-FFF2-40B4-BE49-F238E27FC236}">
                <a16:creationId xmlns:a16="http://schemas.microsoft.com/office/drawing/2014/main" id="{A58984AB-41BE-4900-A275-70823EC7362E}"/>
              </a:ext>
            </a:extLst>
          </p:cNvPr>
          <p:cNvSpPr>
            <a:spLocks noGrp="1"/>
          </p:cNvSpPr>
          <p:nvPr>
            <p:ph sz="half" idx="2"/>
          </p:nvPr>
        </p:nvSpPr>
        <p:spPr>
          <a:xfrm>
            <a:off x="1991811" y="793285"/>
            <a:ext cx="5316493" cy="531022"/>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514350" lvl="0" indent="-514350" algn="ctr">
              <a:buFont typeface="+mj-lt"/>
              <a:buAutoNum type="alphaUcPeriod"/>
            </a:pPr>
            <a:r>
              <a:rPr lang="en-US" altLang="en-US" b="1" dirty="0">
                <a:solidFill>
                  <a:srgbClr val="000000"/>
                </a:solidFill>
                <a:ea typeface="MS PGothic" charset="-128"/>
                <a:cs typeface="ＭＳ Ｐゴシック" charset="-128"/>
              </a:rPr>
              <a:t>London Dispersion Forces</a:t>
            </a:r>
            <a:endParaRPr lang="en-US" dirty="0"/>
          </a:p>
        </p:txBody>
      </p:sp>
      <p:sp>
        <p:nvSpPr>
          <p:cNvPr id="2" name="Content Placeholder 1">
            <a:extLst>
              <a:ext uri="{FF2B5EF4-FFF2-40B4-BE49-F238E27FC236}">
                <a16:creationId xmlns:a16="http://schemas.microsoft.com/office/drawing/2014/main" id="{8B732E05-F26A-4EA1-A2FE-24CF6980FC95}"/>
              </a:ext>
            </a:extLst>
          </p:cNvPr>
          <p:cNvSpPr>
            <a:spLocks noGrp="1"/>
          </p:cNvSpPr>
          <p:nvPr>
            <p:ph sz="half" idx="1"/>
          </p:nvPr>
        </p:nvSpPr>
        <p:spPr>
          <a:xfrm>
            <a:off x="762003" y="1394464"/>
            <a:ext cx="7822439" cy="4986864"/>
          </a:xfrm>
        </p:spPr>
        <p:txBody>
          <a:bodyPr/>
          <a:lstStyle/>
          <a:p>
            <a:pPr eaLnBrk="1" hangingPunct="1">
              <a:spcBef>
                <a:spcPct val="0"/>
              </a:spcBef>
              <a:buFontTx/>
              <a:buNone/>
            </a:pPr>
            <a:r>
              <a:rPr lang="en-US" altLang="en-US" sz="2400" b="1" dirty="0"/>
              <a:t>London dispersion forces are very </a:t>
            </a:r>
            <a:r>
              <a:rPr lang="en-US" altLang="en-US" sz="2400" b="1" dirty="0">
                <a:solidFill>
                  <a:srgbClr val="3366FF"/>
                </a:solidFill>
              </a:rPr>
              <a:t>weak interactions</a:t>
            </a:r>
          </a:p>
          <a:p>
            <a:pPr eaLnBrk="1" hangingPunct="1">
              <a:spcBef>
                <a:spcPct val="0"/>
              </a:spcBef>
              <a:buFontTx/>
              <a:buNone/>
            </a:pPr>
            <a:r>
              <a:rPr lang="en-US" altLang="en-US" sz="2400" b="1" dirty="0"/>
              <a:t>due to the </a:t>
            </a:r>
            <a:r>
              <a:rPr lang="en-US" altLang="en-US" sz="2400" b="1" dirty="0">
                <a:solidFill>
                  <a:srgbClr val="3366FF"/>
                </a:solidFill>
              </a:rPr>
              <a:t>momentary changes in electron density</a:t>
            </a:r>
          </a:p>
          <a:p>
            <a:pPr eaLnBrk="1" hangingPunct="1">
              <a:spcBef>
                <a:spcPct val="0"/>
              </a:spcBef>
              <a:spcAft>
                <a:spcPts val="1500"/>
              </a:spcAft>
              <a:buFontTx/>
              <a:buNone/>
            </a:pPr>
            <a:r>
              <a:rPr lang="en-US" altLang="en-US" sz="2400" b="1" dirty="0"/>
              <a:t>in a molecule.</a:t>
            </a:r>
          </a:p>
          <a:p>
            <a:pPr marL="509588" indent="-228600">
              <a:spcAft>
                <a:spcPts val="600"/>
              </a:spcAft>
            </a:pPr>
            <a:r>
              <a:rPr lang="en-US" altLang="en-US" sz="2400" b="1" dirty="0"/>
              <a:t>The change in electron density creates a </a:t>
            </a:r>
            <a:r>
              <a:rPr lang="en-US" altLang="en-US" sz="2400" b="1" dirty="0">
                <a:solidFill>
                  <a:srgbClr val="3366FF"/>
                </a:solidFill>
              </a:rPr>
              <a:t>temporary dipole</a:t>
            </a:r>
            <a:r>
              <a:rPr lang="en-US" altLang="en-US" sz="2400" b="1" dirty="0"/>
              <a:t>.</a:t>
            </a:r>
          </a:p>
          <a:p>
            <a:pPr marL="509588" indent="-228600">
              <a:spcAft>
                <a:spcPts val="1100"/>
              </a:spcAft>
            </a:pPr>
            <a:r>
              <a:rPr lang="en-US" altLang="en-US" sz="2400" b="1" dirty="0"/>
              <a:t>The weak interaction </a:t>
            </a:r>
            <a:r>
              <a:rPr lang="en-US" altLang="en-US" sz="2400" b="1" dirty="0">
                <a:solidFill>
                  <a:srgbClr val="3366FF"/>
                </a:solidFill>
              </a:rPr>
              <a:t>between </a:t>
            </a:r>
            <a:r>
              <a:rPr lang="en-US" altLang="en-US" sz="2400" b="1" dirty="0"/>
              <a:t>these temporary dipoles constitutes London dispersion forces.</a:t>
            </a:r>
          </a:p>
          <a:p>
            <a:pPr marL="509588" indent="-228600">
              <a:spcAft>
                <a:spcPts val="1200"/>
              </a:spcAft>
            </a:pPr>
            <a:r>
              <a:rPr lang="en-US" altLang="en-US" sz="2400" b="1" dirty="0">
                <a:solidFill>
                  <a:srgbClr val="3366FF"/>
                </a:solidFill>
              </a:rPr>
              <a:t>All covalent compounds </a:t>
            </a:r>
            <a:r>
              <a:rPr lang="en-US" altLang="en-US" sz="2400" b="1" dirty="0"/>
              <a:t>exhibit London dispersion forces.</a:t>
            </a:r>
          </a:p>
          <a:p>
            <a:pPr marL="509588" indent="-228600"/>
            <a:r>
              <a:rPr lang="en-US" altLang="en-US" sz="2400" b="1" dirty="0"/>
              <a:t>The </a:t>
            </a:r>
            <a:r>
              <a:rPr lang="en-US" altLang="en-US" sz="2400" b="1" dirty="0">
                <a:solidFill>
                  <a:srgbClr val="3366FF"/>
                </a:solidFill>
              </a:rPr>
              <a:t>larger </a:t>
            </a:r>
            <a:r>
              <a:rPr lang="en-US" altLang="en-US" sz="2400" b="1" dirty="0"/>
              <a:t>the molecule, the larger the attractive force, and the </a:t>
            </a:r>
            <a:r>
              <a:rPr lang="en-US" altLang="en-US" sz="2400" b="1" dirty="0">
                <a:solidFill>
                  <a:srgbClr val="3366FF"/>
                </a:solidFill>
              </a:rPr>
              <a:t>stronger the intermolecular forces</a:t>
            </a:r>
            <a:r>
              <a:rPr lang="en-US" altLang="en-US" sz="2400" b="1" dirty="0"/>
              <a:t>.</a:t>
            </a:r>
          </a:p>
        </p:txBody>
      </p:sp>
    </p:spTree>
    <p:extLst>
      <p:ext uri="{BB962C8B-B14F-4D97-AF65-F5344CB8AC3E}">
        <p14:creationId xmlns:p14="http://schemas.microsoft.com/office/powerpoint/2010/main" val="3006767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1E91BE-D51F-4390-BA7A-2A807D5BDFD9}"/>
              </a:ext>
            </a:extLst>
          </p:cNvPr>
          <p:cNvSpPr>
            <a:spLocks noGrp="1"/>
          </p:cNvSpPr>
          <p:nvPr>
            <p:ph type="title"/>
          </p:nvPr>
        </p:nvSpPr>
        <p:spPr>
          <a:xfrm>
            <a:off x="457200" y="397603"/>
            <a:ext cx="8229600" cy="367627"/>
          </a:xfrm>
        </p:spPr>
        <p:txBody>
          <a:bodyPr/>
          <a:lstStyle/>
          <a:p>
            <a:r>
              <a:rPr lang="en-US" altLang="en-US" sz="3200" b="1" dirty="0">
                <a:ea typeface="MS PGothic" charset="-128"/>
                <a:cs typeface="ＭＳ Ｐゴシック" charset="-128"/>
              </a:rPr>
              <a:t>7.7	Intermolecular Forces (2)</a:t>
            </a:r>
            <a:endParaRPr lang="en-US" sz="2800" dirty="0"/>
          </a:p>
        </p:txBody>
      </p:sp>
      <p:sp>
        <p:nvSpPr>
          <p:cNvPr id="7" name="Content Placeholder 10">
            <a:extLst>
              <a:ext uri="{FF2B5EF4-FFF2-40B4-BE49-F238E27FC236}">
                <a16:creationId xmlns:a16="http://schemas.microsoft.com/office/drawing/2014/main" id="{D5B2E972-6261-4CC8-A7D4-386B114BE1B9}"/>
              </a:ext>
            </a:extLst>
          </p:cNvPr>
          <p:cNvSpPr>
            <a:spLocks noGrp="1"/>
          </p:cNvSpPr>
          <p:nvPr>
            <p:ph sz="quarter" idx="14"/>
          </p:nvPr>
        </p:nvSpPr>
        <p:spPr>
          <a:xfrm>
            <a:off x="1863534" y="802014"/>
            <a:ext cx="5400526" cy="503237"/>
          </a:xfrm>
        </p:spPr>
        <p:txBody>
          <a:bodyPr anchor="ctr"/>
          <a:lstStyle/>
          <a:p>
            <a:pPr marL="514350" lvl="0" indent="-514350" algn="ctr">
              <a:buFont typeface="+mj-lt"/>
              <a:buAutoNum type="alphaUcPeriod"/>
            </a:pPr>
            <a:r>
              <a:rPr lang="en-US" altLang="en-US" sz="2800" b="1" dirty="0">
                <a:solidFill>
                  <a:srgbClr val="000000"/>
                </a:solidFill>
                <a:ea typeface="MS PGothic" charset="-128"/>
                <a:cs typeface="ＭＳ Ｐゴシック" charset="-128"/>
              </a:rPr>
              <a:t>London Dispersion Forces</a:t>
            </a:r>
            <a:endParaRPr lang="en-US" dirty="0"/>
          </a:p>
        </p:txBody>
      </p:sp>
      <p:pic>
        <p:nvPicPr>
          <p:cNvPr id="81925" name="Picture 9" descr="Electron density diagram for methane molecule: Higher electron density regions are shown by partial negative charges and lower electron density regions are shown by partial positive charges. Oppositely charged regions between two methane molecules attract each other."/>
          <p:cNvPicPr>
            <a:picLocks noChangeAspect="1" noChangeArrowheads="1"/>
          </p:cNvPicPr>
          <p:nvPr/>
        </p:nvPicPr>
        <p:blipFill>
          <a:blip r:embed="rId4">
            <a:extLst>
              <a:ext uri="{28A0092B-C50C-407E-A947-70E740481C1C}">
                <a14:useLocalDpi xmlns:a14="http://schemas.microsoft.com/office/drawing/2010/main" val="0"/>
              </a:ext>
            </a:extLst>
          </a:blip>
          <a:srcRect b="19412"/>
          <a:stretch>
            <a:fillRect/>
          </a:stretch>
        </p:blipFill>
        <p:spPr bwMode="auto">
          <a:xfrm>
            <a:off x="179388" y="1665288"/>
            <a:ext cx="84963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8E387CA5-D37C-408F-AF6A-EE0B013970F5}"/>
              </a:ext>
            </a:extLst>
          </p:cNvPr>
          <p:cNvSpPr>
            <a:spLocks noGrp="1"/>
          </p:cNvSpPr>
          <p:nvPr>
            <p:ph sz="half" idx="1"/>
          </p:nvPr>
        </p:nvSpPr>
        <p:spPr>
          <a:xfrm>
            <a:off x="288547" y="5156584"/>
            <a:ext cx="3477510" cy="1633877"/>
          </a:xfrm>
        </p:spPr>
        <p:txBody>
          <a:bodyPr/>
          <a:lstStyle/>
          <a:p>
            <a:pPr eaLnBrk="1" hangingPunct="1">
              <a:spcBef>
                <a:spcPct val="0"/>
              </a:spcBef>
              <a:buFontTx/>
              <a:buNone/>
            </a:pPr>
            <a:r>
              <a:rPr lang="en-US" altLang="en-US" sz="2400" b="1" dirty="0">
                <a:solidFill>
                  <a:srgbClr val="3366FF"/>
                </a:solidFill>
              </a:rPr>
              <a:t>More </a:t>
            </a:r>
            <a:r>
              <a:rPr lang="en-US" altLang="en-US" sz="2400" b="1" i="0" dirty="0">
                <a:solidFill>
                  <a:srgbClr val="3366FF"/>
                </a:solidFill>
                <a:latin typeface="+mj-lt"/>
              </a:rPr>
              <a:t>e</a:t>
            </a:r>
            <a:r>
              <a:rPr lang="en-US" altLang="en-US" sz="2400" b="1" i="0" baseline="30000" dirty="0">
                <a:solidFill>
                  <a:srgbClr val="3366FF"/>
                </a:solidFill>
                <a:latin typeface="+mj-lt"/>
              </a:rPr>
              <a:t>−</a:t>
            </a:r>
            <a:r>
              <a:rPr lang="en-US" altLang="en-US" sz="2400" b="1" dirty="0">
                <a:solidFill>
                  <a:srgbClr val="3366FF"/>
                </a:solidFill>
              </a:rPr>
              <a:t> density</a:t>
            </a:r>
          </a:p>
          <a:p>
            <a:pPr eaLnBrk="1" hangingPunct="1">
              <a:spcBef>
                <a:spcPct val="0"/>
              </a:spcBef>
              <a:buFontTx/>
              <a:buNone/>
            </a:pPr>
            <a:r>
              <a:rPr lang="en-US" altLang="en-US" sz="2400" b="1" dirty="0"/>
              <a:t>in one region </a:t>
            </a:r>
          </a:p>
          <a:p>
            <a:pPr eaLnBrk="1" hangingPunct="1">
              <a:spcBef>
                <a:spcPct val="0"/>
              </a:spcBef>
              <a:buFontTx/>
              <a:buNone/>
            </a:pPr>
            <a:r>
              <a:rPr lang="en-US" altLang="en-US" sz="2400" b="1" dirty="0"/>
              <a:t>creates a </a:t>
            </a:r>
            <a:r>
              <a:rPr lang="en-US" altLang="en-US" sz="2400" b="1" dirty="0">
                <a:solidFill>
                  <a:srgbClr val="3366FF"/>
                </a:solidFill>
              </a:rPr>
              <a:t>partial</a:t>
            </a:r>
          </a:p>
          <a:p>
            <a:pPr eaLnBrk="1" hangingPunct="1">
              <a:spcBef>
                <a:spcPct val="0"/>
              </a:spcBef>
              <a:buFontTx/>
              <a:buNone/>
            </a:pPr>
            <a:r>
              <a:rPr lang="en-US" altLang="en-US" sz="2400" b="1" dirty="0">
                <a:solidFill>
                  <a:srgbClr val="3366FF"/>
                </a:solidFill>
              </a:rPr>
              <a:t>negative</a:t>
            </a:r>
            <a:r>
              <a:rPr lang="en-US" altLang="en-US" sz="2400" b="1" dirty="0"/>
              <a:t> charge </a:t>
            </a:r>
            <a:endParaRPr lang="el-GR" altLang="en-US" sz="2400" b="1" baseline="30000" dirty="0"/>
          </a:p>
        </p:txBody>
      </p:sp>
      <p:graphicFrame>
        <p:nvGraphicFramePr>
          <p:cNvPr id="4" name="Object 3">
            <a:extLst>
              <a:ext uri="{FF2B5EF4-FFF2-40B4-BE49-F238E27FC236}">
                <a16:creationId xmlns:a16="http://schemas.microsoft.com/office/drawing/2014/main" id="{84A185CB-9A3B-4463-AE7D-86674702ABA4}"/>
              </a:ext>
            </a:extLst>
          </p:cNvPr>
          <p:cNvGraphicFramePr>
            <a:graphicFrameLocks noChangeAspect="1"/>
          </p:cNvGraphicFramePr>
          <p:nvPr>
            <p:extLst>
              <p:ext uri="{D42A27DB-BD31-4B8C-83A1-F6EECF244321}">
                <p14:modId xmlns:p14="http://schemas.microsoft.com/office/powerpoint/2010/main" val="2323931388"/>
              </p:ext>
            </p:extLst>
          </p:nvPr>
        </p:nvGraphicFramePr>
        <p:xfrm>
          <a:off x="2727325" y="6308725"/>
          <a:ext cx="736600" cy="431800"/>
        </p:xfrm>
        <a:graphic>
          <a:graphicData uri="http://schemas.openxmlformats.org/presentationml/2006/ole">
            <mc:AlternateContent xmlns:mc="http://schemas.openxmlformats.org/markup-compatibility/2006">
              <mc:Choice xmlns:v="urn:schemas-microsoft-com:vml" Requires="v">
                <p:oleObj spid="_x0000_s25959" name="Equation" r:id="rId5" imgW="736560" imgH="431640" progId="Equation.DSMT4">
                  <p:embed/>
                </p:oleObj>
              </mc:Choice>
              <mc:Fallback>
                <p:oleObj name="Equation" r:id="rId5" imgW="736560" imgH="431640" progId="Equation.DSMT4">
                  <p:embed/>
                  <p:pic>
                    <p:nvPicPr>
                      <p:cNvPr id="0" name=""/>
                      <p:cNvPicPr/>
                      <p:nvPr/>
                    </p:nvPicPr>
                    <p:blipFill>
                      <a:blip r:embed="rId6"/>
                      <a:stretch>
                        <a:fillRect/>
                      </a:stretch>
                    </p:blipFill>
                    <p:spPr>
                      <a:xfrm>
                        <a:off x="2727325" y="6308725"/>
                        <a:ext cx="736600" cy="431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71CDE2-F429-4218-8471-446773A274D5}"/>
                  </a:ext>
                </a:extLst>
              </p:cNvPr>
              <p:cNvSpPr>
                <a:spLocks noGrp="1"/>
              </p:cNvSpPr>
              <p:nvPr>
                <p:ph sz="half" idx="2"/>
              </p:nvPr>
            </p:nvSpPr>
            <p:spPr>
              <a:xfrm>
                <a:off x="3852923" y="5133951"/>
                <a:ext cx="3337686" cy="1628800"/>
              </a:xfrm>
            </p:spPr>
            <p:txBody>
              <a:bodyPr/>
              <a:lstStyle/>
              <a:p>
                <a:pPr eaLnBrk="1" hangingPunct="1">
                  <a:spcBef>
                    <a:spcPct val="0"/>
                  </a:spcBef>
                  <a:buFontTx/>
                  <a:buNone/>
                </a:pPr>
                <a:r>
                  <a:rPr lang="en-US" altLang="en-US" sz="2400" b="1" dirty="0">
                    <a:solidFill>
                      <a:srgbClr val="3366FF"/>
                    </a:solidFill>
                  </a:rPr>
                  <a:t>Less </a:t>
                </a:r>
                <a:r>
                  <a:rPr lang="en-US" altLang="en-US" sz="2400" b="1" i="0" dirty="0">
                    <a:solidFill>
                      <a:srgbClr val="3366FF"/>
                    </a:solidFill>
                    <a:latin typeface="+mj-lt"/>
                  </a:rPr>
                  <a:t>e</a:t>
                </a:r>
                <a:r>
                  <a:rPr lang="en-US" altLang="en-US" sz="2400" b="1" i="0" baseline="30000" dirty="0">
                    <a:solidFill>
                      <a:srgbClr val="3366FF"/>
                    </a:solidFill>
                    <a:latin typeface="+mj-lt"/>
                  </a:rPr>
                  <a:t>−</a:t>
                </a:r>
                <a14:m>
                  <m:oMath xmlns:m="http://schemas.openxmlformats.org/officeDocument/2006/math">
                    <m:r>
                      <a:rPr lang="en-US" altLang="en-US" sz="2400" b="1" i="1">
                        <a:solidFill>
                          <a:srgbClr val="3366FF"/>
                        </a:solidFill>
                        <a:latin typeface="Cambria Math" panose="02040503050406030204" pitchFamily="18" charset="0"/>
                      </a:rPr>
                      <m:t> </m:t>
                    </m:r>
                  </m:oMath>
                </a14:m>
                <a:r>
                  <a:rPr lang="en-US" altLang="en-US" sz="2400" b="1" dirty="0">
                    <a:solidFill>
                      <a:srgbClr val="3366FF"/>
                    </a:solidFill>
                  </a:rPr>
                  <a:t>density</a:t>
                </a:r>
              </a:p>
              <a:p>
                <a:pPr eaLnBrk="1" hangingPunct="1">
                  <a:spcBef>
                    <a:spcPct val="0"/>
                  </a:spcBef>
                  <a:buFontTx/>
                  <a:buNone/>
                </a:pPr>
                <a:r>
                  <a:rPr lang="en-US" altLang="en-US" sz="2400" b="1" dirty="0"/>
                  <a:t>in one region</a:t>
                </a:r>
              </a:p>
              <a:p>
                <a:pPr eaLnBrk="1" hangingPunct="1">
                  <a:spcBef>
                    <a:spcPct val="0"/>
                  </a:spcBef>
                  <a:buFontTx/>
                  <a:buNone/>
                </a:pPr>
                <a:r>
                  <a:rPr lang="en-US" altLang="en-US" sz="2400" b="1" dirty="0"/>
                  <a:t>creates a </a:t>
                </a:r>
                <a:r>
                  <a:rPr lang="en-US" altLang="en-US" sz="2400" b="1" dirty="0">
                    <a:solidFill>
                      <a:srgbClr val="3366FF"/>
                    </a:solidFill>
                  </a:rPr>
                  <a:t>partial</a:t>
                </a:r>
              </a:p>
              <a:p>
                <a:pPr eaLnBrk="1" hangingPunct="1">
                  <a:spcBef>
                    <a:spcPct val="0"/>
                  </a:spcBef>
                  <a:buFontTx/>
                  <a:buNone/>
                </a:pPr>
                <a:r>
                  <a:rPr lang="en-US" altLang="en-US" sz="2400" b="1" dirty="0">
                    <a:solidFill>
                      <a:srgbClr val="3366FF"/>
                    </a:solidFill>
                  </a:rPr>
                  <a:t>positive</a:t>
                </a:r>
                <a:r>
                  <a:rPr lang="en-US" altLang="en-US" sz="2400" b="1" dirty="0"/>
                  <a:t> charge </a:t>
                </a:r>
                <a:endParaRPr lang="el-GR" altLang="en-US" sz="2400" b="1" baseline="30000" dirty="0"/>
              </a:p>
            </p:txBody>
          </p:sp>
        </mc:Choice>
        <mc:Fallback xmlns="">
          <p:sp>
            <p:nvSpPr>
              <p:cNvPr id="3" name="Content Placeholder 2">
                <a:extLst>
                  <a:ext uri="{FF2B5EF4-FFF2-40B4-BE49-F238E27FC236}">
                    <a16:creationId xmlns:a16="http://schemas.microsoft.com/office/drawing/2014/main" id="{4D71CDE2-F429-4218-8471-446773A274D5}"/>
                  </a:ext>
                </a:extLst>
              </p:cNvPr>
              <p:cNvSpPr>
                <a:spLocks noGrp="1" noRot="1" noChangeAspect="1" noMove="1" noResize="1" noEditPoints="1" noAdjustHandles="1" noChangeArrowheads="1" noChangeShapeType="1" noTextEdit="1"/>
              </p:cNvSpPr>
              <p:nvPr>
                <p:ph sz="half" idx="2"/>
              </p:nvPr>
            </p:nvSpPr>
            <p:spPr>
              <a:xfrm>
                <a:off x="3852923" y="5133951"/>
                <a:ext cx="3337686" cy="1628800"/>
              </a:xfrm>
              <a:blipFill>
                <a:blip r:embed="rId7"/>
                <a:stretch>
                  <a:fillRect l="-2737" t="-2622" b="-4494"/>
                </a:stretch>
              </a:blipFill>
            </p:spPr>
            <p:txBody>
              <a:bodyPr/>
              <a:lstStyle/>
              <a:p>
                <a:r>
                  <a:rPr lang="en-GB">
                    <a:noFill/>
                  </a:rPr>
                  <a:t> </a:t>
                </a:r>
              </a:p>
            </p:txBody>
          </p:sp>
        </mc:Fallback>
      </mc:AlternateContent>
      <p:graphicFrame>
        <p:nvGraphicFramePr>
          <p:cNvPr id="5" name="Object 4">
            <a:extLst>
              <a:ext uri="{FF2B5EF4-FFF2-40B4-BE49-F238E27FC236}">
                <a16:creationId xmlns:a16="http://schemas.microsoft.com/office/drawing/2014/main" id="{0A3963CD-18F0-4521-8F55-2F5670D8027F}"/>
              </a:ext>
            </a:extLst>
          </p:cNvPr>
          <p:cNvGraphicFramePr>
            <a:graphicFrameLocks noChangeAspect="1"/>
          </p:cNvGraphicFramePr>
          <p:nvPr>
            <p:extLst>
              <p:ext uri="{D42A27DB-BD31-4B8C-83A1-F6EECF244321}">
                <p14:modId xmlns:p14="http://schemas.microsoft.com/office/powerpoint/2010/main" val="3207707925"/>
              </p:ext>
            </p:extLst>
          </p:nvPr>
        </p:nvGraphicFramePr>
        <p:xfrm>
          <a:off x="6200775" y="6275388"/>
          <a:ext cx="749300" cy="431800"/>
        </p:xfrm>
        <a:graphic>
          <a:graphicData uri="http://schemas.openxmlformats.org/presentationml/2006/ole">
            <mc:AlternateContent xmlns:mc="http://schemas.openxmlformats.org/markup-compatibility/2006">
              <mc:Choice xmlns:v="urn:schemas-microsoft-com:vml" Requires="v">
                <p:oleObj spid="_x0000_s25960" name="Equation" r:id="rId8" imgW="749160" imgH="431640" progId="Equation.DSMT4">
                  <p:embed/>
                </p:oleObj>
              </mc:Choice>
              <mc:Fallback>
                <p:oleObj name="Equation" r:id="rId8" imgW="749160" imgH="431640" progId="Equation.DSMT4">
                  <p:embed/>
                  <p:pic>
                    <p:nvPicPr>
                      <p:cNvPr id="0" name=""/>
                      <p:cNvPicPr/>
                      <p:nvPr/>
                    </p:nvPicPr>
                    <p:blipFill>
                      <a:blip r:embed="rId9"/>
                      <a:stretch>
                        <a:fillRect/>
                      </a:stretch>
                    </p:blipFill>
                    <p:spPr>
                      <a:xfrm>
                        <a:off x="6200775" y="6275388"/>
                        <a:ext cx="749300" cy="431800"/>
                      </a:xfrm>
                      <a:prstGeom prst="rect">
                        <a:avLst/>
                      </a:prstGeom>
                    </p:spPr>
                  </p:pic>
                </p:oleObj>
              </mc:Fallback>
            </mc:AlternateContent>
          </a:graphicData>
        </a:graphic>
      </p:graphicFrame>
    </p:spTree>
    <p:extLst>
      <p:ext uri="{BB962C8B-B14F-4D97-AF65-F5344CB8AC3E}">
        <p14:creationId xmlns:p14="http://schemas.microsoft.com/office/powerpoint/2010/main" val="2152534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53252A-F845-4953-8494-BD16A6D6FF1F}"/>
              </a:ext>
            </a:extLst>
          </p:cNvPr>
          <p:cNvSpPr>
            <a:spLocks noGrp="1"/>
          </p:cNvSpPr>
          <p:nvPr>
            <p:ph type="title"/>
          </p:nvPr>
        </p:nvSpPr>
        <p:spPr>
          <a:xfrm>
            <a:off x="457200" y="368464"/>
            <a:ext cx="8229600" cy="402068"/>
          </a:xfrm>
        </p:spPr>
        <p:txBody>
          <a:bodyPr/>
          <a:lstStyle/>
          <a:p>
            <a:r>
              <a:rPr lang="en-US" altLang="en-US" sz="3200" b="1" dirty="0">
                <a:ea typeface="MS PGothic" charset="-128"/>
                <a:cs typeface="ＭＳ Ｐゴシック" charset="-128"/>
              </a:rPr>
              <a:t>7.7	Intermolecular Forces (3)</a:t>
            </a:r>
            <a:endParaRPr lang="en-US" sz="2800" dirty="0"/>
          </a:p>
        </p:txBody>
      </p:sp>
      <p:sp>
        <p:nvSpPr>
          <p:cNvPr id="5" name="Content Placeholder 3">
            <a:extLst>
              <a:ext uri="{FF2B5EF4-FFF2-40B4-BE49-F238E27FC236}">
                <a16:creationId xmlns:a16="http://schemas.microsoft.com/office/drawing/2014/main" id="{F8A9843A-CC9A-428A-A2D5-3BED25FBC22C}"/>
              </a:ext>
            </a:extLst>
          </p:cNvPr>
          <p:cNvSpPr>
            <a:spLocks noGrp="1"/>
          </p:cNvSpPr>
          <p:nvPr>
            <p:ph sz="half" idx="2"/>
          </p:nvPr>
        </p:nvSpPr>
        <p:spPr>
          <a:xfrm>
            <a:off x="1863091" y="825975"/>
            <a:ext cx="5432517" cy="448382"/>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514350" lvl="0" indent="-514350" algn="ctr">
              <a:buFont typeface="+mj-lt"/>
              <a:buAutoNum type="alphaUcPeriod" startAt="2"/>
            </a:pPr>
            <a:r>
              <a:rPr lang="en-US" altLang="en-US" b="1" dirty="0">
                <a:solidFill>
                  <a:srgbClr val="000000"/>
                </a:solidFill>
                <a:ea typeface="MS PGothic" charset="-128"/>
                <a:cs typeface="ＭＳ Ｐゴシック" charset="-128"/>
              </a:rPr>
              <a:t>Dipole–Dipole Interactions</a:t>
            </a:r>
            <a:endParaRPr lang="en-US" dirty="0"/>
          </a:p>
        </p:txBody>
      </p:sp>
      <p:sp>
        <p:nvSpPr>
          <p:cNvPr id="2" name="Content Placeholder 1">
            <a:extLst>
              <a:ext uri="{FF2B5EF4-FFF2-40B4-BE49-F238E27FC236}">
                <a16:creationId xmlns:a16="http://schemas.microsoft.com/office/drawing/2014/main" id="{A9450BBA-FC04-4DFD-915C-826862914CA2}"/>
              </a:ext>
            </a:extLst>
          </p:cNvPr>
          <p:cNvSpPr>
            <a:spLocks noGrp="1"/>
          </p:cNvSpPr>
          <p:nvPr>
            <p:ph sz="half" idx="1"/>
          </p:nvPr>
        </p:nvSpPr>
        <p:spPr>
          <a:xfrm>
            <a:off x="824947" y="1446684"/>
            <a:ext cx="7563478" cy="1167291"/>
          </a:xfrm>
        </p:spPr>
        <p:txBody>
          <a:bodyPr/>
          <a:lstStyle/>
          <a:p>
            <a:pPr eaLnBrk="1" hangingPunct="1">
              <a:spcBef>
                <a:spcPct val="0"/>
              </a:spcBef>
              <a:buFontTx/>
              <a:buNone/>
            </a:pPr>
            <a:r>
              <a:rPr lang="en-US" altLang="en-US" sz="2400" b="1" dirty="0">
                <a:solidFill>
                  <a:srgbClr val="3366FF"/>
                </a:solidFill>
              </a:rPr>
              <a:t>Dipole–dipole interactions </a:t>
            </a:r>
            <a:r>
              <a:rPr lang="en-US" altLang="en-US" sz="2400" b="1" dirty="0"/>
              <a:t>are the attractive forces</a:t>
            </a:r>
          </a:p>
          <a:p>
            <a:pPr eaLnBrk="1" hangingPunct="1">
              <a:spcBef>
                <a:spcPct val="0"/>
              </a:spcBef>
              <a:buFontTx/>
              <a:buNone/>
            </a:pPr>
            <a:r>
              <a:rPr lang="en-US" altLang="en-US" sz="2400" b="1" dirty="0"/>
              <a:t>between the permanent dipoles of </a:t>
            </a:r>
            <a:r>
              <a:rPr lang="en-US" altLang="en-US" sz="2400" b="1" dirty="0">
                <a:solidFill>
                  <a:srgbClr val="3366FF"/>
                </a:solidFill>
              </a:rPr>
              <a:t>two polar </a:t>
            </a:r>
          </a:p>
          <a:p>
            <a:pPr eaLnBrk="1" hangingPunct="1">
              <a:spcBef>
                <a:spcPct val="0"/>
              </a:spcBef>
              <a:buFontTx/>
              <a:buNone/>
            </a:pPr>
            <a:r>
              <a:rPr lang="en-US" altLang="en-US" sz="2400" b="1" dirty="0">
                <a:solidFill>
                  <a:srgbClr val="3366FF"/>
                </a:solidFill>
              </a:rPr>
              <a:t>molecules</a:t>
            </a:r>
            <a:r>
              <a:rPr lang="en-US" altLang="en-US" sz="2400" b="1" dirty="0"/>
              <a:t>.</a:t>
            </a:r>
          </a:p>
        </p:txBody>
      </p:sp>
      <p:pic>
        <p:nvPicPr>
          <p:cNvPr id="83972" name="Picture 9" descr="Carbon–oxygen bond in formaldehyde is polar with partial positive charge on carbon and partial negative charge on oxygen. The dipoles in adjacent formaldehyde molecules can align so that the partial positive and partial negative charges are close to each 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3429000"/>
            <a:ext cx="8205788"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735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6AD0B4-1949-4672-9440-7F6727493298}"/>
              </a:ext>
            </a:extLst>
          </p:cNvPr>
          <p:cNvSpPr>
            <a:spLocks noGrp="1"/>
          </p:cNvSpPr>
          <p:nvPr>
            <p:ph type="title"/>
          </p:nvPr>
        </p:nvSpPr>
        <p:spPr>
          <a:xfrm>
            <a:off x="920325" y="380102"/>
            <a:ext cx="7303351" cy="406089"/>
          </a:xfrm>
        </p:spPr>
        <p:txBody>
          <a:bodyPr/>
          <a:lstStyle/>
          <a:p>
            <a:r>
              <a:rPr lang="en-US" altLang="en-US" sz="3200" b="1" dirty="0">
                <a:ea typeface="MS PGothic" charset="-128"/>
                <a:cs typeface="ＭＳ Ｐゴシック" charset="-128"/>
              </a:rPr>
              <a:t>7.7	Intermolecular Forces (4)</a:t>
            </a:r>
            <a:endParaRPr lang="en-US" sz="2800" dirty="0"/>
          </a:p>
        </p:txBody>
      </p:sp>
      <p:sp>
        <p:nvSpPr>
          <p:cNvPr id="7" name="Content Placeholder 10">
            <a:extLst>
              <a:ext uri="{FF2B5EF4-FFF2-40B4-BE49-F238E27FC236}">
                <a16:creationId xmlns:a16="http://schemas.microsoft.com/office/drawing/2014/main" id="{78921FA2-E02F-4EE2-847E-82540714A6C8}"/>
              </a:ext>
            </a:extLst>
          </p:cNvPr>
          <p:cNvSpPr>
            <a:spLocks noGrp="1"/>
          </p:cNvSpPr>
          <p:nvPr>
            <p:ph sz="quarter" idx="14"/>
          </p:nvPr>
        </p:nvSpPr>
        <p:spPr>
          <a:xfrm>
            <a:off x="2526354" y="821964"/>
            <a:ext cx="4104382" cy="503237"/>
          </a:xfrm>
        </p:spPr>
        <p:txBody>
          <a:bodyPr anchor="ctr"/>
          <a:lstStyle/>
          <a:p>
            <a:pPr marL="514350" lvl="0" indent="-514350" algn="ctr">
              <a:buFont typeface="+mj-lt"/>
              <a:buAutoNum type="alphaUcPeriod" startAt="3"/>
            </a:pPr>
            <a:r>
              <a:rPr lang="en-US" altLang="en-US" sz="2800" b="1" dirty="0">
                <a:solidFill>
                  <a:srgbClr val="000000"/>
                </a:solidFill>
                <a:ea typeface="MS PGothic" charset="-128"/>
                <a:cs typeface="ＭＳ Ｐゴシック" charset="-128"/>
              </a:rPr>
              <a:t>Hydrogen Bonding</a:t>
            </a:r>
            <a:endParaRPr lang="en-US" dirty="0"/>
          </a:p>
        </p:txBody>
      </p:sp>
      <p:sp>
        <p:nvSpPr>
          <p:cNvPr id="2" name="Content Placeholder 1">
            <a:extLst>
              <a:ext uri="{FF2B5EF4-FFF2-40B4-BE49-F238E27FC236}">
                <a16:creationId xmlns:a16="http://schemas.microsoft.com/office/drawing/2014/main" id="{223BBC0A-5BC5-4EE9-A7FD-9B469F0AC3C8}"/>
              </a:ext>
            </a:extLst>
          </p:cNvPr>
          <p:cNvSpPr>
            <a:spLocks noGrp="1"/>
          </p:cNvSpPr>
          <p:nvPr>
            <p:ph sz="half" idx="1"/>
          </p:nvPr>
        </p:nvSpPr>
        <p:spPr>
          <a:xfrm>
            <a:off x="823133" y="1478212"/>
            <a:ext cx="7870091" cy="1167291"/>
          </a:xfrm>
        </p:spPr>
        <p:txBody>
          <a:bodyPr/>
          <a:lstStyle/>
          <a:p>
            <a:pPr eaLnBrk="1" hangingPunct="1">
              <a:spcBef>
                <a:spcPct val="0"/>
              </a:spcBef>
              <a:buFontTx/>
              <a:buNone/>
            </a:pPr>
            <a:r>
              <a:rPr lang="en-US" altLang="en-US" sz="2400" b="1" dirty="0">
                <a:solidFill>
                  <a:srgbClr val="3366FF"/>
                </a:solidFill>
              </a:rPr>
              <a:t>Hydrogen bonding </a:t>
            </a:r>
            <a:r>
              <a:rPr lang="en-US" altLang="en-US" sz="2400" b="1" dirty="0"/>
              <a:t>occurs when a </a:t>
            </a:r>
            <a:r>
              <a:rPr lang="en-US" altLang="en-US" sz="2400" b="1" dirty="0">
                <a:solidFill>
                  <a:srgbClr val="3366FF"/>
                </a:solidFill>
              </a:rPr>
              <a:t>hydrogen atom</a:t>
            </a:r>
          </a:p>
          <a:p>
            <a:pPr eaLnBrk="1" hangingPunct="1">
              <a:spcBef>
                <a:spcPct val="0"/>
              </a:spcBef>
              <a:buFontTx/>
              <a:buNone/>
            </a:pPr>
            <a:r>
              <a:rPr lang="en-US" altLang="en-US" sz="2400" b="1" dirty="0"/>
              <a:t>bonded to </a:t>
            </a:r>
            <a:r>
              <a:rPr lang="en-US" altLang="en-US" sz="2400" b="1" dirty="0">
                <a:solidFill>
                  <a:srgbClr val="3366FF"/>
                </a:solidFill>
              </a:rPr>
              <a:t>O, N, or F </a:t>
            </a:r>
            <a:r>
              <a:rPr lang="en-US" altLang="en-US" sz="2400" b="1" dirty="0"/>
              <a:t>is electrostatically attracted</a:t>
            </a:r>
          </a:p>
          <a:p>
            <a:pPr eaLnBrk="1" hangingPunct="1">
              <a:spcBef>
                <a:spcPct val="0"/>
              </a:spcBef>
              <a:buFontTx/>
              <a:buNone/>
            </a:pPr>
            <a:r>
              <a:rPr lang="en-US" altLang="en-US" sz="2400" b="1" dirty="0"/>
              <a:t>to an </a:t>
            </a:r>
            <a:r>
              <a:rPr lang="en-US" altLang="en-US" sz="2400" b="1" dirty="0">
                <a:solidFill>
                  <a:srgbClr val="3366FF"/>
                </a:solidFill>
              </a:rPr>
              <a:t>O, N, or F atom in another molecule</a:t>
            </a:r>
            <a:r>
              <a:rPr lang="en-US" altLang="en-US" sz="2400" b="1" dirty="0"/>
              <a:t>.</a:t>
            </a:r>
          </a:p>
        </p:txBody>
      </p:sp>
      <p:pic>
        <p:nvPicPr>
          <p:cNvPr id="86021" name="Picture 8" descr="Illustration of hydrogen bonding between two water molecules. A hydrogen atom is covalently bonded to oxygen in one water molecule, and hydrogen bonded to an oxygen atom in another water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3" y="2997200"/>
            <a:ext cx="5546725"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77F396F-28BD-4205-8C04-C0BB19E66AB2}"/>
              </a:ext>
            </a:extLst>
          </p:cNvPr>
          <p:cNvSpPr>
            <a:spLocks noGrp="1"/>
          </p:cNvSpPr>
          <p:nvPr>
            <p:ph sz="half" idx="2"/>
          </p:nvPr>
        </p:nvSpPr>
        <p:spPr>
          <a:xfrm>
            <a:off x="820203" y="5351503"/>
            <a:ext cx="8058422" cy="813802"/>
          </a:xfrm>
        </p:spPr>
        <p:txBody>
          <a:bodyPr/>
          <a:lstStyle/>
          <a:p>
            <a:pPr eaLnBrk="1" hangingPunct="1">
              <a:spcBef>
                <a:spcPct val="0"/>
              </a:spcBef>
              <a:buFontTx/>
              <a:buNone/>
            </a:pPr>
            <a:r>
              <a:rPr lang="en-US" altLang="en-US" sz="2400" b="1" dirty="0"/>
              <a:t>Hydrogen bonds are the </a:t>
            </a:r>
            <a:r>
              <a:rPr lang="en-US" altLang="en-US" sz="2400" b="1" dirty="0">
                <a:solidFill>
                  <a:srgbClr val="3366FF"/>
                </a:solidFill>
              </a:rPr>
              <a:t>strongest</a:t>
            </a:r>
            <a:r>
              <a:rPr lang="en-US" altLang="en-US" sz="2400" b="1" dirty="0"/>
              <a:t> of the three types</a:t>
            </a:r>
          </a:p>
          <a:p>
            <a:pPr eaLnBrk="1" hangingPunct="1">
              <a:spcBef>
                <a:spcPct val="0"/>
              </a:spcBef>
              <a:buFontTx/>
              <a:buNone/>
            </a:pPr>
            <a:r>
              <a:rPr lang="en-US" altLang="en-US" sz="2400" b="1" dirty="0"/>
              <a:t>of intermolecular forces.</a:t>
            </a:r>
          </a:p>
        </p:txBody>
      </p:sp>
    </p:spTree>
    <p:extLst>
      <p:ext uri="{BB962C8B-B14F-4D97-AF65-F5344CB8AC3E}">
        <p14:creationId xmlns:p14="http://schemas.microsoft.com/office/powerpoint/2010/main" val="780580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61EFF9-776E-4868-B256-95F8034CDE33}"/>
              </a:ext>
            </a:extLst>
          </p:cNvPr>
          <p:cNvSpPr>
            <a:spLocks noGrp="1"/>
          </p:cNvSpPr>
          <p:nvPr>
            <p:ph type="title"/>
          </p:nvPr>
        </p:nvSpPr>
        <p:spPr>
          <a:xfrm>
            <a:off x="457200" y="373435"/>
            <a:ext cx="8229600" cy="373485"/>
          </a:xfrm>
        </p:spPr>
        <p:txBody>
          <a:bodyPr/>
          <a:lstStyle/>
          <a:p>
            <a:r>
              <a:rPr lang="en-US" altLang="en-US" sz="3200" b="1" dirty="0">
                <a:ea typeface="MS PGothic" charset="-128"/>
                <a:cs typeface="ＭＳ Ｐゴシック" charset="-128"/>
              </a:rPr>
              <a:t>7.7	Intermolecular Forces (5)</a:t>
            </a:r>
            <a:endParaRPr lang="en-US" sz="2800" dirty="0"/>
          </a:p>
        </p:txBody>
      </p:sp>
      <p:sp>
        <p:nvSpPr>
          <p:cNvPr id="4" name="Content Placeholder 2">
            <a:extLst>
              <a:ext uri="{FF2B5EF4-FFF2-40B4-BE49-F238E27FC236}">
                <a16:creationId xmlns:a16="http://schemas.microsoft.com/office/drawing/2014/main" id="{F8B8AD03-F2FF-4572-827C-ED1FC638671B}"/>
              </a:ext>
            </a:extLst>
          </p:cNvPr>
          <p:cNvSpPr>
            <a:spLocks noGrp="1"/>
          </p:cNvSpPr>
          <p:nvPr>
            <p:ph sz="half" idx="1"/>
          </p:nvPr>
        </p:nvSpPr>
        <p:spPr>
          <a:xfrm>
            <a:off x="2549624" y="808113"/>
            <a:ext cx="4038600" cy="460647"/>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514350" lvl="0" indent="-514350" algn="ctr">
              <a:buFont typeface="+mj-lt"/>
              <a:buAutoNum type="alphaUcPeriod" startAt="3"/>
            </a:pPr>
            <a:r>
              <a:rPr lang="en-US" altLang="en-US" b="1" dirty="0">
                <a:solidFill>
                  <a:srgbClr val="000000"/>
                </a:solidFill>
                <a:ea typeface="MS PGothic" charset="-128"/>
                <a:cs typeface="ＭＳ Ｐゴシック" charset="-128"/>
              </a:rPr>
              <a:t>Hydrogen Bonding</a:t>
            </a:r>
            <a:endParaRPr lang="en-US" dirty="0"/>
          </a:p>
        </p:txBody>
      </p:sp>
      <p:pic>
        <p:nvPicPr>
          <p:cNvPr id="88067" name="Picture 5" descr="Hydrogen bonding in DNA: the two long strands of atoms in this double helical structure are held together by an extensive network of hydrogen bonds. In each hydrogen bond, an H atom of an N H bond on one chain is intermolecularly hydrogen bonded to an oxygen or nitrogen atom on an adjacent chain. Five hydrogen bonds are indic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341438"/>
            <a:ext cx="7129462"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777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372BEA-DB5C-4E97-9057-5F841A9DC2F6}"/>
              </a:ext>
            </a:extLst>
          </p:cNvPr>
          <p:cNvSpPr>
            <a:spLocks noGrp="1"/>
          </p:cNvSpPr>
          <p:nvPr>
            <p:ph type="title"/>
          </p:nvPr>
        </p:nvSpPr>
        <p:spPr>
          <a:xfrm>
            <a:off x="318650" y="219083"/>
            <a:ext cx="8507288" cy="1129280"/>
          </a:xfrm>
        </p:spPr>
        <p:txBody>
          <a:bodyPr/>
          <a:lstStyle/>
          <a:p>
            <a:r>
              <a:rPr lang="en-US" altLang="en-US" sz="3200" b="1" dirty="0">
                <a:ea typeface="MS PGothic" charset="-128"/>
                <a:cs typeface="ＭＳ Ｐゴシック" charset="-128"/>
              </a:rPr>
              <a:t>7.7	Intermolecular Forces</a:t>
            </a:r>
            <a:br>
              <a:rPr lang="en-US" altLang="en-US" sz="3200" b="1" dirty="0">
                <a:ea typeface="MS PGothic" charset="-128"/>
                <a:cs typeface="ＭＳ Ｐゴシック" charset="-128"/>
              </a:rPr>
            </a:br>
            <a:r>
              <a:rPr lang="en-US" altLang="en-US" sz="2800" b="1" dirty="0">
                <a:ea typeface="MS PGothic" charset="-128"/>
                <a:cs typeface="ＭＳ Ｐゴシック" charset="-128"/>
              </a:rPr>
              <a:t>Summary</a:t>
            </a:r>
            <a:endParaRPr lang="en-US" sz="2800" dirty="0"/>
          </a:p>
        </p:txBody>
      </p:sp>
      <p:sp>
        <p:nvSpPr>
          <p:cNvPr id="2" name="Content Placeholder 1">
            <a:extLst>
              <a:ext uri="{FF2B5EF4-FFF2-40B4-BE49-F238E27FC236}">
                <a16:creationId xmlns:a16="http://schemas.microsoft.com/office/drawing/2014/main" id="{A671A8C4-155F-4E1F-813C-13E87ABBCD29}"/>
              </a:ext>
            </a:extLst>
          </p:cNvPr>
          <p:cNvSpPr>
            <a:spLocks noGrp="1"/>
          </p:cNvSpPr>
          <p:nvPr>
            <p:ph sz="half" idx="1"/>
          </p:nvPr>
        </p:nvSpPr>
        <p:spPr>
          <a:xfrm>
            <a:off x="249140" y="2476062"/>
            <a:ext cx="5907036" cy="406466"/>
          </a:xfrm>
        </p:spPr>
        <p:txBody>
          <a:bodyPr/>
          <a:lstStyle/>
          <a:p>
            <a:pPr marL="0" indent="0">
              <a:buNone/>
            </a:pPr>
            <a:r>
              <a:rPr lang="en-US" sz="1600" b="1" dirty="0"/>
              <a:t>Table 7.3 Summary of the Types of Intermolecular Forces</a:t>
            </a:r>
          </a:p>
        </p:txBody>
      </p:sp>
      <p:graphicFrame>
        <p:nvGraphicFramePr>
          <p:cNvPr id="8" name="Table Placeholder 6">
            <a:extLst>
              <a:ext uri="{FF2B5EF4-FFF2-40B4-BE49-F238E27FC236}">
                <a16:creationId xmlns:a16="http://schemas.microsoft.com/office/drawing/2014/main" id="{0451B10C-0E1A-47B6-8900-467AA14A644A}"/>
              </a:ext>
            </a:extLst>
          </p:cNvPr>
          <p:cNvGraphicFramePr>
            <a:graphicFrameLocks noGrp="1"/>
          </p:cNvGraphicFramePr>
          <p:nvPr>
            <p:ph type="tbl" sz="quarter" idx="13"/>
            <p:extLst>
              <p:ext uri="{D42A27DB-BD31-4B8C-83A1-F6EECF244321}">
                <p14:modId xmlns:p14="http://schemas.microsoft.com/office/powerpoint/2010/main" val="2399010841"/>
              </p:ext>
            </p:extLst>
          </p:nvPr>
        </p:nvGraphicFramePr>
        <p:xfrm>
          <a:off x="345736" y="2883567"/>
          <a:ext cx="8474413" cy="1839246"/>
        </p:xfrm>
        <a:graphic>
          <a:graphicData uri="http://schemas.openxmlformats.org/drawingml/2006/table">
            <a:tbl>
              <a:tblPr firstRow="1" bandRow="1">
                <a:tableStyleId>{073A0DAA-6AF3-43AB-8588-CEC1D06C72B9}</a:tableStyleId>
              </a:tblPr>
              <a:tblGrid>
                <a:gridCol w="1994016">
                  <a:extLst>
                    <a:ext uri="{9D8B030D-6E8A-4147-A177-3AD203B41FA5}">
                      <a16:colId xmlns:a16="http://schemas.microsoft.com/office/drawing/2014/main" val="1214059349"/>
                    </a:ext>
                  </a:extLst>
                </a:gridCol>
                <a:gridCol w="2016224">
                  <a:extLst>
                    <a:ext uri="{9D8B030D-6E8A-4147-A177-3AD203B41FA5}">
                      <a16:colId xmlns:a16="http://schemas.microsoft.com/office/drawing/2014/main" val="2272624810"/>
                    </a:ext>
                  </a:extLst>
                </a:gridCol>
                <a:gridCol w="2664296">
                  <a:extLst>
                    <a:ext uri="{9D8B030D-6E8A-4147-A177-3AD203B41FA5}">
                      <a16:colId xmlns:a16="http://schemas.microsoft.com/office/drawing/2014/main" val="3823768701"/>
                    </a:ext>
                  </a:extLst>
                </a:gridCol>
                <a:gridCol w="1799877">
                  <a:extLst>
                    <a:ext uri="{9D8B030D-6E8A-4147-A177-3AD203B41FA5}">
                      <a16:colId xmlns:a16="http://schemas.microsoft.com/office/drawing/2014/main" val="4201850562"/>
                    </a:ext>
                  </a:extLst>
                </a:gridCol>
              </a:tblGrid>
              <a:tr h="417852">
                <a:tc>
                  <a:txBody>
                    <a:bodyPr/>
                    <a:lstStyle/>
                    <a:p>
                      <a:pPr algn="l"/>
                      <a:r>
                        <a:rPr lang="en-US" sz="1400" dirty="0">
                          <a:solidFill>
                            <a:schemeClr val="tx1"/>
                          </a:solidFill>
                        </a:rPr>
                        <a:t>Type of 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rPr>
                        <a:t>Relative Strength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rPr>
                        <a:t>Exhibited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0576316"/>
                  </a:ext>
                </a:extLst>
              </a:tr>
              <a:tr h="417852">
                <a:tc>
                  <a:txBody>
                    <a:bodyPr/>
                    <a:lstStyle/>
                    <a:p>
                      <a:pPr algn="l"/>
                      <a:r>
                        <a:rPr lang="en-US" sz="1400" dirty="0"/>
                        <a:t>London dispersion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t>Weak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t>All molecules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b="0" i="0" dirty="0">
                          <a:latin typeface="+mn-lt"/>
                        </a:rPr>
                        <a:t>CH</a:t>
                      </a:r>
                      <a:r>
                        <a:rPr lang="en-US" sz="1400" b="0" i="0" baseline="-25000" dirty="0">
                          <a:latin typeface="+mn-lt"/>
                        </a:rPr>
                        <a:t>4</a:t>
                      </a:r>
                      <a:r>
                        <a:rPr lang="en-US" sz="1400" b="0" i="0" dirty="0">
                          <a:latin typeface="+mn-lt"/>
                        </a:rPr>
                        <a:t>, H</a:t>
                      </a:r>
                      <a:r>
                        <a:rPr lang="en-US" sz="1400" b="0" i="0" baseline="-25000" dirty="0">
                          <a:latin typeface="+mn-lt"/>
                        </a:rPr>
                        <a:t>2</a:t>
                      </a:r>
                      <a:r>
                        <a:rPr lang="en-US" sz="1400" b="0" i="0" dirty="0">
                          <a:latin typeface="+mn-lt"/>
                        </a:rPr>
                        <a:t>CO</a:t>
                      </a:r>
                      <a:r>
                        <a:rPr lang="en-US" sz="1400" i="0" dirty="0">
                          <a:latin typeface="+mn-lt"/>
                        </a:rPr>
                        <a:t>, </a:t>
                      </a:r>
                      <a:r>
                        <a:rPr lang="en-US" sz="1400" b="0" i="0" dirty="0">
                          <a:latin typeface="+mn-lt"/>
                        </a:rPr>
                        <a:t>H</a:t>
                      </a:r>
                      <a:r>
                        <a:rPr lang="en-US" sz="1400" b="0" i="0" baseline="-25000" dirty="0">
                          <a:latin typeface="+mn-lt"/>
                        </a:rPr>
                        <a:t>2</a:t>
                      </a:r>
                      <a:r>
                        <a:rPr lang="en-US" sz="1400" b="0" i="0" dirty="0">
                          <a:latin typeface="+mn-lt"/>
                        </a:rPr>
                        <a:t>O</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9017332"/>
                  </a:ext>
                </a:extLst>
              </a:tr>
              <a:tr h="417852">
                <a:tc>
                  <a:txBody>
                    <a:bodyPr/>
                    <a:lstStyle/>
                    <a:p>
                      <a:pPr algn="l"/>
                      <a:r>
                        <a:rPr lang="en-US" sz="1400" dirty="0"/>
                        <a:t>Dipole-dipole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t>Moderate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t>Molecules with</a:t>
                      </a:r>
                      <a:r>
                        <a:rPr lang="en-US" sz="1400" baseline="0" dirty="0"/>
                        <a:t> a net dipole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b="0" i="0" dirty="0">
                          <a:latin typeface="+mn-lt"/>
                        </a:rPr>
                        <a:t>H</a:t>
                      </a:r>
                      <a:r>
                        <a:rPr lang="en-US" sz="1400" b="0" i="0" baseline="-25000" dirty="0">
                          <a:latin typeface="+mn-lt"/>
                        </a:rPr>
                        <a:t>2</a:t>
                      </a:r>
                      <a:r>
                        <a:rPr lang="en-US" sz="1400" b="0" i="0" dirty="0">
                          <a:latin typeface="+mn-lt"/>
                        </a:rPr>
                        <a:t>CO, H</a:t>
                      </a:r>
                      <a:r>
                        <a:rPr lang="en-US" sz="1400" b="0" i="0" baseline="-25000" dirty="0">
                          <a:latin typeface="+mn-lt"/>
                        </a:rPr>
                        <a:t>2</a:t>
                      </a:r>
                      <a:r>
                        <a:rPr lang="en-US" sz="1400" b="0" i="0" dirty="0">
                          <a:latin typeface="+mn-lt"/>
                        </a:rPr>
                        <a:t>O</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705384"/>
                  </a:ext>
                </a:extLst>
              </a:tr>
              <a:tr h="585690">
                <a:tc>
                  <a:txBody>
                    <a:bodyPr/>
                    <a:lstStyle/>
                    <a:p>
                      <a:pPr algn="l"/>
                      <a:r>
                        <a:rPr lang="en-US" sz="1400" dirty="0"/>
                        <a:t>Hydrogen</a:t>
                      </a:r>
                      <a:r>
                        <a:rPr lang="en-US" sz="1400" baseline="0" dirty="0"/>
                        <a:t> bonding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t>Strong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t>Molecules with an O-H, </a:t>
                      </a:r>
                    </a:p>
                    <a:p>
                      <a:pPr algn="l"/>
                      <a:r>
                        <a:rPr lang="en-US" sz="1400" dirty="0"/>
                        <a:t>N-H</a:t>
                      </a:r>
                      <a:r>
                        <a:rPr lang="en-US" sz="1400" baseline="0" dirty="0"/>
                        <a:t>, or H-F bond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b="0" i="0" dirty="0">
                          <a:latin typeface="+mn-lt"/>
                        </a:rPr>
                        <a:t>H</a:t>
                      </a:r>
                      <a:r>
                        <a:rPr lang="en-US" sz="1400" b="0" i="0" baseline="-25000" dirty="0">
                          <a:latin typeface="+mn-lt"/>
                        </a:rPr>
                        <a:t>2</a:t>
                      </a:r>
                      <a:r>
                        <a:rPr lang="en-US" sz="1400" b="0" i="0" dirty="0">
                          <a:latin typeface="+mn-lt"/>
                        </a:rPr>
                        <a:t>O</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4853120"/>
                  </a:ext>
                </a:extLst>
              </a:tr>
            </a:tbl>
          </a:graphicData>
        </a:graphic>
      </p:graphicFrame>
    </p:spTree>
    <p:extLst>
      <p:ext uri="{BB962C8B-B14F-4D97-AF65-F5344CB8AC3E}">
        <p14:creationId xmlns:p14="http://schemas.microsoft.com/office/powerpoint/2010/main" val="3201321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953887-225A-4539-BB42-B46D99D98E2B}"/>
              </a:ext>
            </a:extLst>
          </p:cNvPr>
          <p:cNvSpPr>
            <a:spLocks noGrp="1"/>
          </p:cNvSpPr>
          <p:nvPr>
            <p:ph type="title"/>
          </p:nvPr>
        </p:nvSpPr>
        <p:spPr>
          <a:xfrm>
            <a:off x="457200" y="370455"/>
            <a:ext cx="8229600" cy="398087"/>
          </a:xfrm>
        </p:spPr>
        <p:txBody>
          <a:bodyPr/>
          <a:lstStyle/>
          <a:p>
            <a:r>
              <a:rPr lang="en-US" altLang="en-US" sz="3200" b="1" dirty="0">
                <a:solidFill>
                  <a:srgbClr val="000000"/>
                </a:solidFill>
                <a:ea typeface="MS PGothic" charset="-128"/>
                <a:cs typeface="ＭＳ Ｐゴシック" charset="-128"/>
              </a:rPr>
              <a:t>7.7	Intermolecular Forces (6)</a:t>
            </a:r>
            <a:endParaRPr lang="en-US" sz="2800" dirty="0"/>
          </a:p>
        </p:txBody>
      </p:sp>
      <p:sp>
        <p:nvSpPr>
          <p:cNvPr id="5" name="Content Placeholder 3">
            <a:extLst>
              <a:ext uri="{FF2B5EF4-FFF2-40B4-BE49-F238E27FC236}">
                <a16:creationId xmlns:a16="http://schemas.microsoft.com/office/drawing/2014/main" id="{7AE8F88B-FD7E-4E0A-A599-565BE1EF1AE5}"/>
              </a:ext>
            </a:extLst>
          </p:cNvPr>
          <p:cNvSpPr>
            <a:spLocks noGrp="1"/>
          </p:cNvSpPr>
          <p:nvPr>
            <p:ph sz="half" idx="2"/>
          </p:nvPr>
        </p:nvSpPr>
        <p:spPr>
          <a:xfrm>
            <a:off x="1508638" y="795048"/>
            <a:ext cx="6131024" cy="520558"/>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514350" lvl="0" indent="-514350" algn="ctr">
              <a:buFont typeface="+mj-lt"/>
              <a:buAutoNum type="alphaUcPeriod" startAt="4"/>
            </a:pPr>
            <a:r>
              <a:rPr lang="en-US" altLang="en-US" b="1" dirty="0">
                <a:solidFill>
                  <a:srgbClr val="000000"/>
                </a:solidFill>
                <a:ea typeface="MS PGothic" charset="-128"/>
                <a:cs typeface="ＭＳ Ｐゴシック" charset="-128"/>
              </a:rPr>
              <a:t>Boiling Point and Melting Point</a:t>
            </a:r>
            <a:endParaRPr lang="en-US" dirty="0"/>
          </a:p>
        </p:txBody>
      </p:sp>
      <p:sp>
        <p:nvSpPr>
          <p:cNvPr id="2" name="Content Placeholder 1">
            <a:extLst>
              <a:ext uri="{FF2B5EF4-FFF2-40B4-BE49-F238E27FC236}">
                <a16:creationId xmlns:a16="http://schemas.microsoft.com/office/drawing/2014/main" id="{3A9FD2A9-6ED8-404B-90D4-87B622532314}"/>
              </a:ext>
            </a:extLst>
          </p:cNvPr>
          <p:cNvSpPr>
            <a:spLocks noGrp="1"/>
          </p:cNvSpPr>
          <p:nvPr>
            <p:ph sz="half" idx="1"/>
          </p:nvPr>
        </p:nvSpPr>
        <p:spPr>
          <a:xfrm>
            <a:off x="1070220" y="1438341"/>
            <a:ext cx="7243518" cy="2787403"/>
          </a:xfrm>
        </p:spPr>
        <p:txBody>
          <a:bodyPr/>
          <a:lstStyle/>
          <a:p>
            <a:pPr marL="0" indent="0">
              <a:spcAft>
                <a:spcPts val="1500"/>
              </a:spcAft>
              <a:buNone/>
            </a:pPr>
            <a:r>
              <a:rPr lang="en-US" altLang="en-US" sz="2400" b="1" dirty="0"/>
              <a:t>The </a:t>
            </a:r>
            <a:r>
              <a:rPr lang="en-US" altLang="en-US" sz="2400" b="1" dirty="0">
                <a:solidFill>
                  <a:srgbClr val="3366FF"/>
                </a:solidFill>
              </a:rPr>
              <a:t>boiling point </a:t>
            </a:r>
            <a:r>
              <a:rPr lang="en-US" altLang="en-US" sz="2400" b="1" dirty="0"/>
              <a:t>is the temperature at which a </a:t>
            </a:r>
            <a:r>
              <a:rPr lang="en-US" altLang="en-US" sz="2400" b="1" dirty="0">
                <a:solidFill>
                  <a:srgbClr val="3366FF"/>
                </a:solidFill>
              </a:rPr>
              <a:t>liquid </a:t>
            </a:r>
            <a:r>
              <a:rPr lang="en-US" altLang="en-US" sz="2400" b="1" dirty="0"/>
              <a:t>is converted to the </a:t>
            </a:r>
            <a:r>
              <a:rPr lang="en-US" altLang="en-US" sz="2400" b="1" dirty="0">
                <a:solidFill>
                  <a:srgbClr val="3366FF"/>
                </a:solidFill>
              </a:rPr>
              <a:t>gas </a:t>
            </a:r>
            <a:r>
              <a:rPr lang="en-US" altLang="en-US" sz="2400" b="1" dirty="0"/>
              <a:t>phase.</a:t>
            </a:r>
          </a:p>
          <a:p>
            <a:pPr marL="0" indent="0">
              <a:spcBef>
                <a:spcPts val="0"/>
              </a:spcBef>
              <a:spcAft>
                <a:spcPts val="1500"/>
              </a:spcAft>
              <a:buNone/>
            </a:pPr>
            <a:r>
              <a:rPr lang="en-US" altLang="en-US" sz="2400" b="1" dirty="0"/>
              <a:t>The </a:t>
            </a:r>
            <a:r>
              <a:rPr lang="en-US" altLang="en-US" sz="2400" b="1" dirty="0">
                <a:solidFill>
                  <a:srgbClr val="3366FF"/>
                </a:solidFill>
              </a:rPr>
              <a:t>melting point </a:t>
            </a:r>
            <a:r>
              <a:rPr lang="en-US" altLang="en-US" sz="2400" b="1" dirty="0"/>
              <a:t>is the temperature at which a </a:t>
            </a:r>
            <a:r>
              <a:rPr lang="en-US" altLang="en-US" sz="2400" b="1" dirty="0">
                <a:solidFill>
                  <a:srgbClr val="3366FF"/>
                </a:solidFill>
              </a:rPr>
              <a:t>solid </a:t>
            </a:r>
            <a:r>
              <a:rPr lang="en-US" altLang="en-US" sz="2400" b="1" dirty="0"/>
              <a:t>is converted to the </a:t>
            </a:r>
            <a:r>
              <a:rPr lang="en-US" altLang="en-US" sz="2400" b="1" dirty="0">
                <a:solidFill>
                  <a:srgbClr val="3366FF"/>
                </a:solidFill>
              </a:rPr>
              <a:t>liquid </a:t>
            </a:r>
            <a:r>
              <a:rPr lang="en-US" altLang="en-US" sz="2400" b="1" dirty="0"/>
              <a:t>phase.</a:t>
            </a:r>
          </a:p>
          <a:p>
            <a:pPr marL="0" indent="0">
              <a:spcAft>
                <a:spcPts val="1500"/>
              </a:spcAft>
              <a:buNone/>
            </a:pPr>
            <a:r>
              <a:rPr lang="en-US" altLang="en-US" sz="2400" b="1" dirty="0"/>
              <a:t>The </a:t>
            </a:r>
            <a:r>
              <a:rPr lang="en-US" altLang="en-US" sz="2400" b="1" dirty="0">
                <a:solidFill>
                  <a:srgbClr val="3366FF"/>
                </a:solidFill>
              </a:rPr>
              <a:t>stronger </a:t>
            </a:r>
            <a:r>
              <a:rPr lang="en-US" altLang="en-US" sz="2400" b="1" dirty="0"/>
              <a:t>the intermolecular forces, the </a:t>
            </a:r>
            <a:r>
              <a:rPr lang="en-US" altLang="en-US" sz="2400" b="1" dirty="0">
                <a:solidFill>
                  <a:srgbClr val="3366FF"/>
                </a:solidFill>
              </a:rPr>
              <a:t>higher </a:t>
            </a:r>
            <a:r>
              <a:rPr lang="en-US" altLang="en-US" sz="2400" b="1" dirty="0"/>
              <a:t>the boiling point and melting point.</a:t>
            </a:r>
          </a:p>
        </p:txBody>
      </p:sp>
      <p:pic>
        <p:nvPicPr>
          <p:cNvPr id="92166" name="Picture 11" descr="In comparing compounds of similar size, as the strength of intermolecular forces increases, melting and boiling points incre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221163"/>
            <a:ext cx="7126288"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25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F4F1C4-C413-4ABB-8B1E-ACF164C54B95}"/>
              </a:ext>
            </a:extLst>
          </p:cNvPr>
          <p:cNvSpPr>
            <a:spLocks noGrp="1"/>
          </p:cNvSpPr>
          <p:nvPr>
            <p:ph type="title"/>
          </p:nvPr>
        </p:nvSpPr>
        <p:spPr>
          <a:xfrm>
            <a:off x="1131053" y="286143"/>
            <a:ext cx="6897331" cy="589919"/>
          </a:xfrm>
        </p:spPr>
        <p:txBody>
          <a:bodyPr/>
          <a:lstStyle/>
          <a:p>
            <a:r>
              <a:rPr lang="en-US" altLang="en-US" sz="3200" b="1" dirty="0">
                <a:solidFill>
                  <a:srgbClr val="000000"/>
                </a:solidFill>
                <a:ea typeface="MS PGothic" charset="-128"/>
                <a:cs typeface="ＭＳ Ｐゴシック" charset="-128"/>
              </a:rPr>
              <a:t>7.2	Gases and Pressure (1)</a:t>
            </a:r>
            <a:endParaRPr lang="en-US" sz="2800" dirty="0"/>
          </a:p>
        </p:txBody>
      </p:sp>
      <p:sp>
        <p:nvSpPr>
          <p:cNvPr id="6" name="Content Placeholder 7">
            <a:extLst>
              <a:ext uri="{FF2B5EF4-FFF2-40B4-BE49-F238E27FC236}">
                <a16:creationId xmlns:a16="http://schemas.microsoft.com/office/drawing/2014/main" id="{E1180876-8D58-48DC-8085-D96C9B506CCE}"/>
              </a:ext>
            </a:extLst>
          </p:cNvPr>
          <p:cNvSpPr>
            <a:spLocks noGrp="1"/>
          </p:cNvSpPr>
          <p:nvPr>
            <p:ph sz="quarter" idx="13"/>
          </p:nvPr>
        </p:nvSpPr>
        <p:spPr>
          <a:xfrm>
            <a:off x="2298257" y="776289"/>
            <a:ext cx="4562811" cy="449798"/>
          </a:xfrm>
        </p:spPr>
        <p:txBody>
          <a:bodyPr/>
          <a:lstStyle/>
          <a:p>
            <a:pPr marL="514350" lvl="0" indent="-514350" algn="ctr">
              <a:buFont typeface="+mj-lt"/>
              <a:buAutoNum type="alphaUcPeriod"/>
            </a:pPr>
            <a:r>
              <a:rPr lang="en-US" altLang="en-US" sz="2800" b="1" dirty="0">
                <a:solidFill>
                  <a:srgbClr val="000000"/>
                </a:solidFill>
                <a:ea typeface="MS PGothic" charset="-128"/>
                <a:cs typeface="ＭＳ Ｐゴシック" charset="-128"/>
              </a:rPr>
              <a:t>Properties of Gases</a:t>
            </a:r>
            <a:endParaRPr lang="en-US" dirty="0"/>
          </a:p>
        </p:txBody>
      </p:sp>
      <p:sp>
        <p:nvSpPr>
          <p:cNvPr id="2" name="Content Placeholder 1">
            <a:extLst>
              <a:ext uri="{FF2B5EF4-FFF2-40B4-BE49-F238E27FC236}">
                <a16:creationId xmlns:a16="http://schemas.microsoft.com/office/drawing/2014/main" id="{BAFBEC1A-1C88-4C42-95BF-D9E5515E8431}"/>
              </a:ext>
            </a:extLst>
          </p:cNvPr>
          <p:cNvSpPr>
            <a:spLocks noGrp="1"/>
          </p:cNvSpPr>
          <p:nvPr>
            <p:ph idx="1"/>
          </p:nvPr>
        </p:nvSpPr>
        <p:spPr>
          <a:xfrm>
            <a:off x="376486" y="1365013"/>
            <a:ext cx="8492942" cy="5206844"/>
          </a:xfrm>
        </p:spPr>
        <p:txBody>
          <a:bodyPr/>
          <a:lstStyle/>
          <a:p>
            <a:pPr marL="0" indent="0">
              <a:spcAft>
                <a:spcPts val="1800"/>
              </a:spcAft>
              <a:buNone/>
            </a:pPr>
            <a:r>
              <a:rPr lang="en-US" altLang="en-US" sz="2400" b="1" dirty="0"/>
              <a:t>The kinetic-molecular theory of gases:</a:t>
            </a:r>
          </a:p>
          <a:p>
            <a:pPr marL="685800" indent="-228600">
              <a:spcAft>
                <a:spcPts val="1000"/>
              </a:spcAft>
            </a:pPr>
            <a:r>
              <a:rPr lang="en-US" altLang="en-US" sz="2400" b="1" dirty="0"/>
              <a:t>A gas consists of particles that move </a:t>
            </a:r>
            <a:r>
              <a:rPr lang="en-US" altLang="en-US" sz="2400" b="1" dirty="0">
                <a:solidFill>
                  <a:srgbClr val="3366FF"/>
                </a:solidFill>
              </a:rPr>
              <a:t>randomly </a:t>
            </a:r>
            <a:r>
              <a:rPr lang="en-US" altLang="en-US" sz="2400" b="1" dirty="0"/>
              <a:t>and </a:t>
            </a:r>
            <a:r>
              <a:rPr lang="en-US" altLang="en-US" sz="2400" b="1" dirty="0">
                <a:solidFill>
                  <a:srgbClr val="3366FF"/>
                </a:solidFill>
              </a:rPr>
              <a:t>rapidly</a:t>
            </a:r>
            <a:r>
              <a:rPr lang="en-US" altLang="en-US" sz="2400" b="1" dirty="0"/>
              <a:t>.</a:t>
            </a:r>
          </a:p>
          <a:p>
            <a:pPr marL="685800" indent="-228600">
              <a:spcAft>
                <a:spcPts val="1000"/>
              </a:spcAft>
            </a:pPr>
            <a:r>
              <a:rPr lang="en-US" altLang="en-US" sz="2400" b="1" dirty="0"/>
              <a:t>The </a:t>
            </a:r>
            <a:r>
              <a:rPr lang="en-US" altLang="en-US" sz="2400" b="1" dirty="0">
                <a:solidFill>
                  <a:srgbClr val="3366FF"/>
                </a:solidFill>
              </a:rPr>
              <a:t>size of gas particles is small </a:t>
            </a:r>
            <a:r>
              <a:rPr lang="en-US" altLang="en-US" sz="2400" b="1" dirty="0"/>
              <a:t>compared to the space between the particles.</a:t>
            </a:r>
          </a:p>
          <a:p>
            <a:pPr marL="685800" indent="-228600">
              <a:spcAft>
                <a:spcPts val="1000"/>
              </a:spcAft>
            </a:pPr>
            <a:r>
              <a:rPr lang="en-US" altLang="en-US" sz="2400" b="1" dirty="0"/>
              <a:t>Gas particles exert </a:t>
            </a:r>
            <a:r>
              <a:rPr lang="en-US" altLang="en-US" sz="2400" b="1" dirty="0">
                <a:solidFill>
                  <a:srgbClr val="3366FF"/>
                </a:solidFill>
              </a:rPr>
              <a:t>no attractive forces </a:t>
            </a:r>
            <a:r>
              <a:rPr lang="en-US" altLang="en-US" sz="2400" b="1" dirty="0"/>
              <a:t>on each other.</a:t>
            </a:r>
          </a:p>
          <a:p>
            <a:pPr marL="685800" indent="-228600">
              <a:spcAft>
                <a:spcPts val="1000"/>
              </a:spcAft>
            </a:pPr>
            <a:r>
              <a:rPr lang="en-US" altLang="en-US" sz="2400" b="1" dirty="0"/>
              <a:t>The </a:t>
            </a:r>
            <a:r>
              <a:rPr lang="en-US" altLang="en-US" sz="2400" b="1" dirty="0">
                <a:solidFill>
                  <a:srgbClr val="3366FF"/>
                </a:solidFill>
              </a:rPr>
              <a:t>kinetic energy </a:t>
            </a:r>
            <a:r>
              <a:rPr lang="en-US" altLang="en-US" sz="2400" b="1" dirty="0"/>
              <a:t>of gas particles </a:t>
            </a:r>
            <a:r>
              <a:rPr lang="en-US" altLang="en-US" sz="2400" b="1" dirty="0">
                <a:solidFill>
                  <a:srgbClr val="3366FF"/>
                </a:solidFill>
              </a:rPr>
              <a:t>increases </a:t>
            </a:r>
            <a:r>
              <a:rPr lang="en-US" altLang="en-US" sz="2400" b="1" dirty="0"/>
              <a:t>with increasing temperature.</a:t>
            </a:r>
          </a:p>
          <a:p>
            <a:pPr marL="685800" indent="-228600">
              <a:spcAft>
                <a:spcPts val="1000"/>
              </a:spcAft>
            </a:pPr>
            <a:r>
              <a:rPr lang="en-US" altLang="en-US" sz="2400" b="1" dirty="0"/>
              <a:t>When gas particles </a:t>
            </a:r>
            <a:r>
              <a:rPr lang="en-US" altLang="en-US" sz="2400" b="1" dirty="0">
                <a:solidFill>
                  <a:srgbClr val="3366FF"/>
                </a:solidFill>
              </a:rPr>
              <a:t>collide </a:t>
            </a:r>
            <a:r>
              <a:rPr lang="en-US" altLang="en-US" sz="2400" b="1" dirty="0"/>
              <a:t>with each other, they </a:t>
            </a:r>
            <a:r>
              <a:rPr lang="en-US" altLang="en-US" sz="2400" b="1" dirty="0">
                <a:solidFill>
                  <a:srgbClr val="3366FF"/>
                </a:solidFill>
              </a:rPr>
              <a:t>rebound </a:t>
            </a:r>
            <a:r>
              <a:rPr lang="en-US" altLang="en-US" sz="2400" b="1" dirty="0"/>
              <a:t>and travel in new directions.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59EB-947C-4E52-A1E3-05042AFE69C3}"/>
              </a:ext>
            </a:extLst>
          </p:cNvPr>
          <p:cNvSpPr>
            <a:spLocks noGrp="1"/>
          </p:cNvSpPr>
          <p:nvPr>
            <p:ph type="title"/>
          </p:nvPr>
        </p:nvSpPr>
        <p:spPr>
          <a:xfrm>
            <a:off x="457200" y="340702"/>
            <a:ext cx="8229600" cy="457592"/>
          </a:xfrm>
        </p:spPr>
        <p:txBody>
          <a:bodyPr/>
          <a:lstStyle/>
          <a:p>
            <a:r>
              <a:rPr lang="en-US" altLang="en-US" sz="3200" b="1" dirty="0">
                <a:solidFill>
                  <a:srgbClr val="000000"/>
                </a:solidFill>
                <a:ea typeface="MS PGothic" charset="-128"/>
                <a:cs typeface="ＭＳ Ｐゴシック" charset="-128"/>
              </a:rPr>
              <a:t>7.7	Intermolecular Forces (7)</a:t>
            </a:r>
            <a:endParaRPr lang="en-US" sz="2800" dirty="0"/>
          </a:p>
        </p:txBody>
      </p:sp>
      <p:sp>
        <p:nvSpPr>
          <p:cNvPr id="4" name="Content Placeholder 6">
            <a:extLst>
              <a:ext uri="{FF2B5EF4-FFF2-40B4-BE49-F238E27FC236}">
                <a16:creationId xmlns:a16="http://schemas.microsoft.com/office/drawing/2014/main" id="{FD98413F-CDFA-4C7C-9BCF-573E593FC34A}"/>
              </a:ext>
            </a:extLst>
          </p:cNvPr>
          <p:cNvSpPr>
            <a:spLocks noGrp="1"/>
          </p:cNvSpPr>
          <p:nvPr>
            <p:ph sz="quarter" idx="13"/>
          </p:nvPr>
        </p:nvSpPr>
        <p:spPr>
          <a:xfrm>
            <a:off x="1360764" y="808948"/>
            <a:ext cx="6409084" cy="485151"/>
          </a:xfrm>
        </p:spPr>
        <p:txBody>
          <a:bodyPr anchor="ctr"/>
          <a:lstStyle/>
          <a:p>
            <a:pPr marL="514350" lvl="0" indent="-514350" algn="ctr">
              <a:buFont typeface="+mj-lt"/>
              <a:buAutoNum type="alphaUcPeriod" startAt="4"/>
            </a:pPr>
            <a:r>
              <a:rPr lang="en-US" altLang="en-US" sz="2800" b="1" dirty="0">
                <a:solidFill>
                  <a:srgbClr val="000000"/>
                </a:solidFill>
                <a:ea typeface="MS PGothic" charset="-128"/>
                <a:cs typeface="ＭＳ Ｐゴシック" charset="-128"/>
              </a:rPr>
              <a:t>Boiling Point and Melting Point</a:t>
            </a:r>
            <a:endParaRPr lang="en-US" dirty="0"/>
          </a:p>
        </p:txBody>
      </p:sp>
      <p:pic>
        <p:nvPicPr>
          <p:cNvPr id="94211" name="Picture 8" descr=" Methane is a nonpolar molecule that exhibits only London dispersion forces, whereas water is a polar molecule that can form intermolecular hydrogen bonds. Therefore, the melting point and boiling point of water are much higher than those of meth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51013"/>
            <a:ext cx="878522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923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0985-A301-47D9-A1BD-DB14B04DB0BB}"/>
              </a:ext>
            </a:extLst>
          </p:cNvPr>
          <p:cNvSpPr>
            <a:spLocks noGrp="1"/>
          </p:cNvSpPr>
          <p:nvPr>
            <p:ph type="title"/>
          </p:nvPr>
        </p:nvSpPr>
        <p:spPr>
          <a:xfrm>
            <a:off x="457200" y="392857"/>
            <a:ext cx="8229600" cy="353282"/>
          </a:xfrm>
        </p:spPr>
        <p:txBody>
          <a:bodyPr/>
          <a:lstStyle/>
          <a:p>
            <a:r>
              <a:rPr lang="en-US" altLang="en-US" sz="3200" b="1" dirty="0">
                <a:solidFill>
                  <a:srgbClr val="000000"/>
                </a:solidFill>
                <a:ea typeface="MS PGothic" charset="-128"/>
                <a:cs typeface="ＭＳ Ｐゴシック" charset="-128"/>
              </a:rPr>
              <a:t>7.7	Intermolecular Forces (8)</a:t>
            </a:r>
            <a:endParaRPr lang="en-US" sz="2800" dirty="0"/>
          </a:p>
        </p:txBody>
      </p:sp>
      <p:sp>
        <p:nvSpPr>
          <p:cNvPr id="4" name="Content Placeholder 6">
            <a:extLst>
              <a:ext uri="{FF2B5EF4-FFF2-40B4-BE49-F238E27FC236}">
                <a16:creationId xmlns:a16="http://schemas.microsoft.com/office/drawing/2014/main" id="{7DD4AB23-D3A2-4874-BE92-867302235F67}"/>
              </a:ext>
            </a:extLst>
          </p:cNvPr>
          <p:cNvSpPr>
            <a:spLocks noGrp="1"/>
          </p:cNvSpPr>
          <p:nvPr>
            <p:ph sz="quarter" idx="13"/>
          </p:nvPr>
        </p:nvSpPr>
        <p:spPr>
          <a:xfrm>
            <a:off x="1360764" y="808948"/>
            <a:ext cx="6409084" cy="485151"/>
          </a:xfrm>
        </p:spPr>
        <p:txBody>
          <a:bodyPr anchor="ctr"/>
          <a:lstStyle/>
          <a:p>
            <a:pPr marL="514350" lvl="0" indent="-514350" algn="ctr">
              <a:buFont typeface="+mj-lt"/>
              <a:buAutoNum type="alphaUcPeriod" startAt="4"/>
            </a:pPr>
            <a:r>
              <a:rPr lang="en-US" altLang="en-US" sz="2800" b="1" dirty="0">
                <a:solidFill>
                  <a:srgbClr val="000000"/>
                </a:solidFill>
                <a:ea typeface="MS PGothic" charset="-128"/>
                <a:cs typeface="ＭＳ Ｐゴシック" charset="-128"/>
              </a:rPr>
              <a:t>Boiling Point and Melting Point</a:t>
            </a:r>
            <a:endParaRPr lang="en-US" dirty="0"/>
          </a:p>
        </p:txBody>
      </p:sp>
      <p:pic>
        <p:nvPicPr>
          <p:cNvPr id="96259" name="Picture 10" descr="Propane (C3H8) and butane (C4H10) have only nonpolar bonds and London forces, but butane is larger and therefore has the higher boiling point and melting 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349500"/>
            <a:ext cx="89408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972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696802-1D67-4711-9359-5C3DB2A40D5D}"/>
              </a:ext>
            </a:extLst>
          </p:cNvPr>
          <p:cNvSpPr>
            <a:spLocks noGrp="1"/>
          </p:cNvSpPr>
          <p:nvPr>
            <p:ph type="title"/>
          </p:nvPr>
        </p:nvSpPr>
        <p:spPr>
          <a:xfrm>
            <a:off x="457200" y="386280"/>
            <a:ext cx="8229600" cy="394146"/>
          </a:xfrm>
        </p:spPr>
        <p:txBody>
          <a:bodyPr/>
          <a:lstStyle/>
          <a:p>
            <a:r>
              <a:rPr lang="en-US" altLang="en-US" sz="3200" b="1" dirty="0">
                <a:solidFill>
                  <a:srgbClr val="000000"/>
                </a:solidFill>
                <a:ea typeface="MS PGothic" charset="-128"/>
                <a:cs typeface="ＭＳ Ｐゴシック" charset="-128"/>
              </a:rPr>
              <a:t>7.8	The Liquid State (1)</a:t>
            </a:r>
            <a:endParaRPr lang="en-US" sz="2800" dirty="0"/>
          </a:p>
        </p:txBody>
      </p:sp>
      <p:sp>
        <p:nvSpPr>
          <p:cNvPr id="5" name="Content Placeholder 10">
            <a:extLst>
              <a:ext uri="{FF2B5EF4-FFF2-40B4-BE49-F238E27FC236}">
                <a16:creationId xmlns:a16="http://schemas.microsoft.com/office/drawing/2014/main" id="{3F353960-4ABC-405B-902E-F7F18A849AA5}"/>
              </a:ext>
            </a:extLst>
          </p:cNvPr>
          <p:cNvSpPr>
            <a:spLocks noGrp="1"/>
          </p:cNvSpPr>
          <p:nvPr>
            <p:ph sz="quarter" idx="14"/>
          </p:nvPr>
        </p:nvSpPr>
        <p:spPr>
          <a:xfrm>
            <a:off x="2627858" y="820232"/>
            <a:ext cx="3888358" cy="503237"/>
          </a:xfrm>
        </p:spPr>
        <p:txBody>
          <a:bodyPr anchor="ctr"/>
          <a:lstStyle/>
          <a:p>
            <a:pPr marL="514350" lvl="0" indent="-514350" algn="ctr">
              <a:buFont typeface="+mj-lt"/>
              <a:buAutoNum type="alphaUcPeriod"/>
            </a:pPr>
            <a:r>
              <a:rPr lang="en-US" altLang="en-US" sz="2800" b="1" dirty="0">
                <a:solidFill>
                  <a:srgbClr val="000000"/>
                </a:solidFill>
                <a:ea typeface="MS PGothic" charset="-128"/>
                <a:cs typeface="ＭＳ Ｐゴシック" charset="-128"/>
              </a:rPr>
              <a:t>Vapor Pressure</a:t>
            </a:r>
            <a:endParaRPr lang="en-US" dirty="0"/>
          </a:p>
        </p:txBody>
      </p:sp>
      <p:sp>
        <p:nvSpPr>
          <p:cNvPr id="2" name="Content Placeholder 1">
            <a:extLst>
              <a:ext uri="{FF2B5EF4-FFF2-40B4-BE49-F238E27FC236}">
                <a16:creationId xmlns:a16="http://schemas.microsoft.com/office/drawing/2014/main" id="{83ABDACF-B0F5-42FD-8F45-277BBBCA8E82}"/>
              </a:ext>
            </a:extLst>
          </p:cNvPr>
          <p:cNvSpPr>
            <a:spLocks noGrp="1"/>
          </p:cNvSpPr>
          <p:nvPr>
            <p:ph sz="half" idx="1"/>
          </p:nvPr>
        </p:nvSpPr>
        <p:spPr>
          <a:xfrm>
            <a:off x="1305804" y="1676564"/>
            <a:ext cx="7154628" cy="1910308"/>
          </a:xfrm>
        </p:spPr>
        <p:txBody>
          <a:bodyPr/>
          <a:lstStyle/>
          <a:p>
            <a:pPr marL="0" indent="0">
              <a:spcAft>
                <a:spcPts val="1500"/>
              </a:spcAft>
              <a:buNone/>
            </a:pPr>
            <a:r>
              <a:rPr lang="en-US" altLang="en-US" sz="2400" b="1" dirty="0">
                <a:solidFill>
                  <a:srgbClr val="3366FF"/>
                </a:solidFill>
              </a:rPr>
              <a:t>Evaporation </a:t>
            </a:r>
            <a:r>
              <a:rPr lang="en-US" altLang="en-US" sz="2400" b="1" dirty="0"/>
              <a:t>is the conversion of liquids into the gas phase. </a:t>
            </a:r>
          </a:p>
          <a:p>
            <a:pPr marL="228600" indent="-228600"/>
            <a:r>
              <a:rPr lang="en-US" altLang="en-US" sz="2400" b="1" dirty="0">
                <a:solidFill>
                  <a:srgbClr val="3366FF"/>
                </a:solidFill>
              </a:rPr>
              <a:t>endothermic</a:t>
            </a:r>
            <a:r>
              <a:rPr lang="en-US" altLang="en-US" sz="2400" b="1" dirty="0"/>
              <a:t>—it absorbs heat from the surroundings.</a:t>
            </a:r>
          </a:p>
        </p:txBody>
      </p:sp>
      <p:sp>
        <p:nvSpPr>
          <p:cNvPr id="3" name="Content Placeholder 2">
            <a:extLst>
              <a:ext uri="{FF2B5EF4-FFF2-40B4-BE49-F238E27FC236}">
                <a16:creationId xmlns:a16="http://schemas.microsoft.com/office/drawing/2014/main" id="{B44D07BF-79DE-4F20-A8A1-A684F7156A68}"/>
              </a:ext>
            </a:extLst>
          </p:cNvPr>
          <p:cNvSpPr>
            <a:spLocks noGrp="1"/>
          </p:cNvSpPr>
          <p:nvPr>
            <p:ph sz="half" idx="2"/>
          </p:nvPr>
        </p:nvSpPr>
        <p:spPr>
          <a:xfrm>
            <a:off x="1305804" y="3586871"/>
            <a:ext cx="7154628" cy="1800200"/>
          </a:xfrm>
        </p:spPr>
        <p:txBody>
          <a:bodyPr/>
          <a:lstStyle/>
          <a:p>
            <a:pPr marL="0" indent="0">
              <a:spcAft>
                <a:spcPts val="1500"/>
              </a:spcAft>
              <a:buNone/>
            </a:pPr>
            <a:r>
              <a:rPr lang="en-US" altLang="en-US" sz="2400" b="1" dirty="0">
                <a:solidFill>
                  <a:srgbClr val="3366FF"/>
                </a:solidFill>
              </a:rPr>
              <a:t>Condensation </a:t>
            </a:r>
            <a:r>
              <a:rPr lang="en-US" altLang="en-US" sz="2400" b="1" dirty="0"/>
              <a:t>is the conversion of gases into the liquid phase.</a:t>
            </a:r>
          </a:p>
          <a:p>
            <a:r>
              <a:rPr lang="en-US" altLang="en-US" sz="2400" b="1" dirty="0">
                <a:solidFill>
                  <a:srgbClr val="3366FF"/>
                </a:solidFill>
              </a:rPr>
              <a:t>exothermic</a:t>
            </a:r>
            <a:r>
              <a:rPr lang="en-US" altLang="en-US" sz="2400" b="1" dirty="0"/>
              <a:t>—it gives off heat to the surroundings.</a:t>
            </a:r>
          </a:p>
        </p:txBody>
      </p:sp>
    </p:spTree>
    <p:extLst>
      <p:ext uri="{BB962C8B-B14F-4D97-AF65-F5344CB8AC3E}">
        <p14:creationId xmlns:p14="http://schemas.microsoft.com/office/powerpoint/2010/main" val="3038561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6B8833-673E-48E3-8F6C-83B17D88A868}"/>
              </a:ext>
            </a:extLst>
          </p:cNvPr>
          <p:cNvSpPr>
            <a:spLocks noGrp="1"/>
          </p:cNvSpPr>
          <p:nvPr>
            <p:ph type="title"/>
          </p:nvPr>
        </p:nvSpPr>
        <p:spPr>
          <a:xfrm>
            <a:off x="457200" y="386487"/>
            <a:ext cx="8229600" cy="394146"/>
          </a:xfrm>
        </p:spPr>
        <p:txBody>
          <a:bodyPr/>
          <a:lstStyle/>
          <a:p>
            <a:r>
              <a:rPr lang="en-US" altLang="en-US" sz="3200" b="1" dirty="0">
                <a:solidFill>
                  <a:srgbClr val="000000"/>
                </a:solidFill>
                <a:ea typeface="MS PGothic" charset="-128"/>
                <a:cs typeface="ＭＳ Ｐゴシック" charset="-128"/>
              </a:rPr>
              <a:t>7.8	The Liquid State (2)</a:t>
            </a:r>
            <a:endParaRPr lang="en-US" sz="2800" dirty="0"/>
          </a:p>
        </p:txBody>
      </p:sp>
      <p:sp>
        <p:nvSpPr>
          <p:cNvPr id="10" name="Content Placeholder 3">
            <a:extLst>
              <a:ext uri="{FF2B5EF4-FFF2-40B4-BE49-F238E27FC236}">
                <a16:creationId xmlns:a16="http://schemas.microsoft.com/office/drawing/2014/main" id="{5BBCD291-306A-482F-8956-2C552768CAB6}"/>
              </a:ext>
            </a:extLst>
          </p:cNvPr>
          <p:cNvSpPr>
            <a:spLocks noGrp="1"/>
          </p:cNvSpPr>
          <p:nvPr>
            <p:ph sz="half" idx="2"/>
          </p:nvPr>
        </p:nvSpPr>
        <p:spPr>
          <a:xfrm>
            <a:off x="2651931" y="855803"/>
            <a:ext cx="3842590" cy="418215"/>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514350" lvl="0" indent="-514350" algn="ctr">
              <a:buFont typeface="+mj-lt"/>
              <a:buAutoNum type="alphaUcPeriod"/>
            </a:pPr>
            <a:r>
              <a:rPr lang="en-US" altLang="en-US" b="1" dirty="0">
                <a:solidFill>
                  <a:srgbClr val="000000"/>
                </a:solidFill>
                <a:ea typeface="MS PGothic" charset="-128"/>
                <a:cs typeface="ＭＳ Ｐゴシック" charset="-128"/>
              </a:rPr>
              <a:t>Vapor Pressure</a:t>
            </a:r>
            <a:endParaRPr lang="en-US" dirty="0"/>
          </a:p>
        </p:txBody>
      </p:sp>
      <p:sp>
        <p:nvSpPr>
          <p:cNvPr id="2" name="Content Placeholder 1">
            <a:extLst>
              <a:ext uri="{FF2B5EF4-FFF2-40B4-BE49-F238E27FC236}">
                <a16:creationId xmlns:a16="http://schemas.microsoft.com/office/drawing/2014/main" id="{1D6FBA31-7350-4D89-BAAE-D7DDF111DB5C}"/>
              </a:ext>
            </a:extLst>
          </p:cNvPr>
          <p:cNvSpPr>
            <a:spLocks noGrp="1"/>
          </p:cNvSpPr>
          <p:nvPr>
            <p:ph sz="half" idx="1"/>
          </p:nvPr>
        </p:nvSpPr>
        <p:spPr>
          <a:xfrm>
            <a:off x="1068038" y="4074695"/>
            <a:ext cx="7392394" cy="2594665"/>
          </a:xfrm>
        </p:spPr>
        <p:txBody>
          <a:bodyPr/>
          <a:lstStyle/>
          <a:p>
            <a:pPr marL="0" indent="0">
              <a:spcAft>
                <a:spcPts val="1000"/>
              </a:spcAft>
              <a:buClr>
                <a:schemeClr val="tx1"/>
              </a:buClr>
              <a:buNone/>
            </a:pPr>
            <a:r>
              <a:rPr lang="en-US" altLang="en-US" sz="2400" b="1" dirty="0">
                <a:solidFill>
                  <a:srgbClr val="3366FF"/>
                </a:solidFill>
              </a:rPr>
              <a:t>Vapor pressure </a:t>
            </a:r>
            <a:r>
              <a:rPr lang="en-US" altLang="en-US" sz="2400" b="1" dirty="0"/>
              <a:t>is the pressure exerted by </a:t>
            </a:r>
            <a:r>
              <a:rPr lang="en-US" altLang="en-US" sz="2400" b="1" dirty="0">
                <a:solidFill>
                  <a:srgbClr val="3366FF"/>
                </a:solidFill>
              </a:rPr>
              <a:t>gas molecules</a:t>
            </a:r>
            <a:r>
              <a:rPr lang="en-US" altLang="en-US" sz="2400" b="1" dirty="0"/>
              <a:t> in equilibrium with the liquid phase.</a:t>
            </a:r>
          </a:p>
          <a:p>
            <a:pPr marL="0" indent="0">
              <a:spcAft>
                <a:spcPts val="900"/>
              </a:spcAft>
              <a:buNone/>
            </a:pPr>
            <a:r>
              <a:rPr lang="en-US" altLang="en-US" sz="2400" b="1" dirty="0"/>
              <a:t>Vapor pressure </a:t>
            </a:r>
            <a:r>
              <a:rPr lang="en-US" altLang="en-US" sz="2400" b="1" dirty="0">
                <a:solidFill>
                  <a:srgbClr val="3366FF"/>
                </a:solidFill>
              </a:rPr>
              <a:t>increases with increasing temperature</a:t>
            </a:r>
            <a:r>
              <a:rPr lang="en-US" altLang="en-US" sz="2400" b="1" dirty="0"/>
              <a:t>.</a:t>
            </a:r>
          </a:p>
          <a:p>
            <a:pPr marL="0" indent="0">
              <a:spcAft>
                <a:spcPts val="1000"/>
              </a:spcAft>
              <a:buNone/>
            </a:pPr>
            <a:r>
              <a:rPr lang="en-US" altLang="en-US" sz="2400" b="1" dirty="0"/>
              <a:t>The </a:t>
            </a:r>
            <a:r>
              <a:rPr lang="en-US" altLang="en-US" sz="2400" b="1" dirty="0">
                <a:solidFill>
                  <a:srgbClr val="3366FF"/>
                </a:solidFill>
              </a:rPr>
              <a:t>boiling point </a:t>
            </a:r>
            <a:r>
              <a:rPr lang="en-US" altLang="en-US" sz="2400" b="1" dirty="0"/>
              <a:t>of a liquid is the temperature at which its </a:t>
            </a:r>
            <a:r>
              <a:rPr lang="en-US" altLang="en-US" sz="2400" b="1" i="0" dirty="0">
                <a:solidFill>
                  <a:srgbClr val="3366FF"/>
                </a:solidFill>
              </a:rPr>
              <a:t>vapor pressure = 760 mmHg</a:t>
            </a:r>
            <a:r>
              <a:rPr lang="en-US" altLang="en-US" sz="2400" b="1" dirty="0"/>
              <a:t>.</a:t>
            </a:r>
          </a:p>
        </p:txBody>
      </p:sp>
      <p:pic>
        <p:nvPicPr>
          <p:cNvPr id="5" name="Picture 10" descr="Molecular view of water molecules to show that in evaporation, molecules go from liquid to gas.">
            <a:extLst>
              <a:ext uri="{FF2B5EF4-FFF2-40B4-BE49-F238E27FC236}">
                <a16:creationId xmlns:a16="http://schemas.microsoft.com/office/drawing/2014/main" id="{96A23017-7349-4739-AC22-FDB7F58B9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113" y="1341645"/>
            <a:ext cx="251777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403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5B131C-3E11-4094-85AB-32D6E062F8E9}"/>
              </a:ext>
            </a:extLst>
          </p:cNvPr>
          <p:cNvSpPr>
            <a:spLocks noGrp="1"/>
          </p:cNvSpPr>
          <p:nvPr>
            <p:ph type="title"/>
          </p:nvPr>
        </p:nvSpPr>
        <p:spPr>
          <a:xfrm>
            <a:off x="457200" y="319559"/>
            <a:ext cx="8229600" cy="505467"/>
          </a:xfrm>
        </p:spPr>
        <p:txBody>
          <a:bodyPr/>
          <a:lstStyle/>
          <a:p>
            <a:r>
              <a:rPr lang="en-US" altLang="en-US" sz="3200" b="1" dirty="0">
                <a:ea typeface="MS PGothic" charset="-128"/>
                <a:cs typeface="ＭＳ Ｐゴシック" charset="-128"/>
              </a:rPr>
              <a:t>7.8	The Liquid State (3)</a:t>
            </a:r>
            <a:endParaRPr lang="en-US" sz="2800" dirty="0"/>
          </a:p>
        </p:txBody>
      </p:sp>
      <p:sp>
        <p:nvSpPr>
          <p:cNvPr id="8" name="Content Placeholder 9">
            <a:extLst>
              <a:ext uri="{FF2B5EF4-FFF2-40B4-BE49-F238E27FC236}">
                <a16:creationId xmlns:a16="http://schemas.microsoft.com/office/drawing/2014/main" id="{579061CD-65A5-454B-B847-7C1F125F1EA3}"/>
              </a:ext>
            </a:extLst>
          </p:cNvPr>
          <p:cNvSpPr>
            <a:spLocks noGrp="1"/>
          </p:cNvSpPr>
          <p:nvPr>
            <p:ph sz="quarter" idx="15"/>
          </p:nvPr>
        </p:nvSpPr>
        <p:spPr>
          <a:xfrm>
            <a:off x="2699792" y="807216"/>
            <a:ext cx="3743896" cy="503932"/>
          </a:xfrm>
        </p:spPr>
        <p:txBody>
          <a:bodyPr anchor="ctr"/>
          <a:lstStyle/>
          <a:p>
            <a:pPr marL="514350" lvl="0" indent="-514350" algn="ctr">
              <a:buFont typeface="+mj-lt"/>
              <a:buAutoNum type="alphaUcPeriod"/>
            </a:pPr>
            <a:r>
              <a:rPr lang="en-US" altLang="en-US" sz="2800" b="1" dirty="0">
                <a:solidFill>
                  <a:srgbClr val="000000"/>
                </a:solidFill>
                <a:ea typeface="MS PGothic" charset="-128"/>
                <a:cs typeface="ＭＳ Ｐゴシック" charset="-128"/>
              </a:rPr>
              <a:t>Vapor Pressure</a:t>
            </a:r>
            <a:endParaRPr lang="en-US" dirty="0"/>
          </a:p>
        </p:txBody>
      </p:sp>
      <p:sp>
        <p:nvSpPr>
          <p:cNvPr id="2" name="Content Placeholder 1">
            <a:extLst>
              <a:ext uri="{FF2B5EF4-FFF2-40B4-BE49-F238E27FC236}">
                <a16:creationId xmlns:a16="http://schemas.microsoft.com/office/drawing/2014/main" id="{A1D9868C-1926-4485-84BA-CC0FD7472231}"/>
              </a:ext>
            </a:extLst>
          </p:cNvPr>
          <p:cNvSpPr>
            <a:spLocks noGrp="1"/>
          </p:cNvSpPr>
          <p:nvPr>
            <p:ph sz="half" idx="1"/>
          </p:nvPr>
        </p:nvSpPr>
        <p:spPr>
          <a:xfrm>
            <a:off x="1068128" y="1414135"/>
            <a:ext cx="7464312" cy="846695"/>
          </a:xfrm>
        </p:spPr>
        <p:txBody>
          <a:bodyPr/>
          <a:lstStyle/>
          <a:p>
            <a:pPr marL="0" indent="0">
              <a:buNone/>
            </a:pPr>
            <a:r>
              <a:rPr lang="en-US" altLang="en-US" sz="2400" b="1" dirty="0"/>
              <a:t>The </a:t>
            </a:r>
            <a:r>
              <a:rPr lang="en-US" altLang="en-US" sz="2400" b="1" dirty="0">
                <a:solidFill>
                  <a:srgbClr val="3366FF"/>
                </a:solidFill>
              </a:rPr>
              <a:t>stronger </a:t>
            </a:r>
            <a:r>
              <a:rPr lang="en-US" altLang="en-US" sz="2400" b="1" dirty="0"/>
              <a:t>the intermolecular forces, the </a:t>
            </a:r>
            <a:r>
              <a:rPr lang="en-US" altLang="en-US" sz="2400" b="1" dirty="0">
                <a:solidFill>
                  <a:srgbClr val="3366FF"/>
                </a:solidFill>
              </a:rPr>
              <a:t>lower </a:t>
            </a:r>
            <a:r>
              <a:rPr lang="en-US" altLang="en-US" sz="2400" b="1" dirty="0"/>
              <a:t>the vapor pressure at a given temperature.</a:t>
            </a:r>
          </a:p>
        </p:txBody>
      </p:sp>
      <p:pic>
        <p:nvPicPr>
          <p:cNvPr id="7" name="Picture 10" descr="From left to right: fewer gas molecules means low vapor pressure; more gas molecules means higher vapor pressure.">
            <a:extLst>
              <a:ext uri="{FF2B5EF4-FFF2-40B4-BE49-F238E27FC236}">
                <a16:creationId xmlns:a16="http://schemas.microsoft.com/office/drawing/2014/main" id="{E2D95660-D49D-4C47-940B-2EF7F7E4A6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061"/>
          <a:stretch/>
        </p:blipFill>
        <p:spPr bwMode="auto">
          <a:xfrm>
            <a:off x="179388" y="2276476"/>
            <a:ext cx="8856662" cy="302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EE8A894-E191-48C6-8047-0B764327B8A6}"/>
              </a:ext>
            </a:extLst>
          </p:cNvPr>
          <p:cNvSpPr>
            <a:spLocks noGrp="1"/>
          </p:cNvSpPr>
          <p:nvPr>
            <p:ph sz="half" idx="2"/>
          </p:nvPr>
        </p:nvSpPr>
        <p:spPr>
          <a:xfrm>
            <a:off x="298867" y="5262508"/>
            <a:ext cx="3442445" cy="658906"/>
          </a:xfrm>
        </p:spPr>
        <p:txBody>
          <a:bodyPr/>
          <a:lstStyle/>
          <a:p>
            <a:pPr marL="0" indent="0" algn="ctr">
              <a:buNone/>
            </a:pPr>
            <a:r>
              <a:rPr lang="en-US" sz="1600" dirty="0"/>
              <a:t>Stronger intermolecular forces keep the </a:t>
            </a:r>
            <a:r>
              <a:rPr lang="en-US" sz="1600" b="0" i="0" dirty="0"/>
              <a:t>H</a:t>
            </a:r>
            <a:r>
              <a:rPr lang="en-US" sz="1600" b="0" i="0" baseline="-25000" dirty="0"/>
              <a:t>2</a:t>
            </a:r>
            <a:r>
              <a:rPr lang="en-US" sz="1600" b="0" i="0" dirty="0"/>
              <a:t>O</a:t>
            </a:r>
            <a:r>
              <a:rPr lang="en-US" sz="1600" dirty="0"/>
              <a:t> molecules as a liquid.</a:t>
            </a:r>
          </a:p>
        </p:txBody>
      </p:sp>
      <p:sp>
        <p:nvSpPr>
          <p:cNvPr id="5" name="Content Placeholder 4">
            <a:extLst>
              <a:ext uri="{FF2B5EF4-FFF2-40B4-BE49-F238E27FC236}">
                <a16:creationId xmlns:a16="http://schemas.microsoft.com/office/drawing/2014/main" id="{DEBC18E7-B4A9-4B67-8FEC-A3C7760A2CEC}"/>
              </a:ext>
            </a:extLst>
          </p:cNvPr>
          <p:cNvSpPr>
            <a:spLocks noGrp="1"/>
          </p:cNvSpPr>
          <p:nvPr>
            <p:ph sz="quarter" idx="14"/>
          </p:nvPr>
        </p:nvSpPr>
        <p:spPr>
          <a:xfrm>
            <a:off x="5004049" y="5283339"/>
            <a:ext cx="4084533" cy="610779"/>
          </a:xfrm>
        </p:spPr>
        <p:txBody>
          <a:bodyPr/>
          <a:lstStyle/>
          <a:p>
            <a:pPr marL="0" indent="0" algn="ctr">
              <a:buNone/>
            </a:pPr>
            <a:r>
              <a:rPr lang="en-US" sz="1600" dirty="0"/>
              <a:t>Weaker intermolecular forces allow more </a:t>
            </a:r>
            <a:r>
              <a:rPr lang="en-US" sz="1600" b="0" i="0" dirty="0"/>
              <a:t>CH</a:t>
            </a:r>
            <a:r>
              <a:rPr lang="en-US" sz="1600" b="0" i="0" baseline="-25000" dirty="0"/>
              <a:t>4</a:t>
            </a:r>
            <a:r>
              <a:rPr lang="en-US" sz="1600" dirty="0"/>
              <a:t> molecules to escape to the gas phase.</a:t>
            </a:r>
          </a:p>
        </p:txBody>
      </p:sp>
    </p:spTree>
    <p:extLst>
      <p:ext uri="{BB962C8B-B14F-4D97-AF65-F5344CB8AC3E}">
        <p14:creationId xmlns:p14="http://schemas.microsoft.com/office/powerpoint/2010/main" val="2716277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FEDB0D-1AAA-42E8-A7AD-81E6A64D4F91}"/>
              </a:ext>
            </a:extLst>
          </p:cNvPr>
          <p:cNvSpPr>
            <a:spLocks noGrp="1"/>
          </p:cNvSpPr>
          <p:nvPr>
            <p:ph type="title"/>
          </p:nvPr>
        </p:nvSpPr>
        <p:spPr>
          <a:xfrm>
            <a:off x="457200" y="325540"/>
            <a:ext cx="8229600" cy="515627"/>
          </a:xfrm>
        </p:spPr>
        <p:txBody>
          <a:bodyPr/>
          <a:lstStyle/>
          <a:p>
            <a:r>
              <a:rPr lang="en-US" altLang="en-US" sz="3200" b="1" dirty="0">
                <a:ea typeface="MS PGothic" charset="-128"/>
                <a:cs typeface="ＭＳ Ｐゴシック" charset="-128"/>
              </a:rPr>
              <a:t>7.8	The Liquid State (4)</a:t>
            </a:r>
            <a:endParaRPr lang="en-US" sz="2800" dirty="0"/>
          </a:p>
        </p:txBody>
      </p:sp>
      <p:sp>
        <p:nvSpPr>
          <p:cNvPr id="4" name="Content Placeholder 3">
            <a:extLst>
              <a:ext uri="{FF2B5EF4-FFF2-40B4-BE49-F238E27FC236}">
                <a16:creationId xmlns:a16="http://schemas.microsoft.com/office/drawing/2014/main" id="{D3B2FC73-8D5E-40CA-9629-20C3AE1D074C}"/>
              </a:ext>
            </a:extLst>
          </p:cNvPr>
          <p:cNvSpPr>
            <a:spLocks noGrp="1"/>
          </p:cNvSpPr>
          <p:nvPr>
            <p:ph sz="half" idx="2"/>
          </p:nvPr>
        </p:nvSpPr>
        <p:spPr>
          <a:xfrm>
            <a:off x="1618221" y="803752"/>
            <a:ext cx="5901422" cy="515404"/>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514350" lvl="0" indent="-514350" algn="ctr">
              <a:buFont typeface="+mj-lt"/>
              <a:buAutoNum type="alphaUcPeriod" startAt="2"/>
            </a:pPr>
            <a:r>
              <a:rPr lang="en-US" altLang="en-US" b="1" dirty="0">
                <a:solidFill>
                  <a:srgbClr val="000000"/>
                </a:solidFill>
                <a:ea typeface="MS PGothic" charset="-128"/>
                <a:cs typeface="ＭＳ Ｐゴシック" charset="-128"/>
              </a:rPr>
              <a:t>Viscosity and Surface Tension</a:t>
            </a:r>
            <a:endParaRPr lang="en-US" dirty="0"/>
          </a:p>
        </p:txBody>
      </p:sp>
      <p:sp>
        <p:nvSpPr>
          <p:cNvPr id="2" name="Content Placeholder 1">
            <a:extLst>
              <a:ext uri="{FF2B5EF4-FFF2-40B4-BE49-F238E27FC236}">
                <a16:creationId xmlns:a16="http://schemas.microsoft.com/office/drawing/2014/main" id="{08A271B7-5A8D-41F6-AD24-63BCC051360C}"/>
              </a:ext>
            </a:extLst>
          </p:cNvPr>
          <p:cNvSpPr>
            <a:spLocks noGrp="1"/>
          </p:cNvSpPr>
          <p:nvPr>
            <p:ph sz="half" idx="1"/>
          </p:nvPr>
        </p:nvSpPr>
        <p:spPr>
          <a:xfrm>
            <a:off x="736044" y="1544825"/>
            <a:ext cx="7724388" cy="3756383"/>
          </a:xfrm>
        </p:spPr>
        <p:txBody>
          <a:bodyPr/>
          <a:lstStyle/>
          <a:p>
            <a:pPr marL="0" indent="0" eaLnBrk="1" hangingPunct="1">
              <a:spcBef>
                <a:spcPct val="0"/>
              </a:spcBef>
              <a:spcAft>
                <a:spcPts val="2200"/>
              </a:spcAft>
              <a:buNone/>
            </a:pPr>
            <a:r>
              <a:rPr lang="en-US" altLang="en-US" sz="2400" b="1" dirty="0">
                <a:solidFill>
                  <a:srgbClr val="3366FF"/>
                </a:solidFill>
              </a:rPr>
              <a:t>Viscosity </a:t>
            </a:r>
            <a:r>
              <a:rPr lang="en-US" altLang="en-US" sz="2400" b="1" dirty="0"/>
              <a:t>is a measure of a fluid’</a:t>
            </a:r>
            <a:r>
              <a:rPr lang="en-US" altLang="ja-JP" sz="2400" b="1" dirty="0"/>
              <a:t>s </a:t>
            </a:r>
            <a:r>
              <a:rPr lang="en-US" altLang="ja-JP" sz="2400" b="1" dirty="0">
                <a:solidFill>
                  <a:srgbClr val="3366FF"/>
                </a:solidFill>
              </a:rPr>
              <a:t>resistance to flow </a:t>
            </a:r>
            <a:r>
              <a:rPr lang="en-US" altLang="en-US" sz="2400" b="1" dirty="0"/>
              <a:t>freely.</a:t>
            </a:r>
          </a:p>
          <a:p>
            <a:pPr marL="514350" indent="-228600" eaLnBrk="1" hangingPunct="1">
              <a:spcBef>
                <a:spcPct val="0"/>
              </a:spcBef>
              <a:spcAft>
                <a:spcPts val="3400"/>
              </a:spcAft>
            </a:pPr>
            <a:r>
              <a:rPr lang="en-US" altLang="en-US" sz="2400" b="1" dirty="0"/>
              <a:t>A viscous liquid feels </a:t>
            </a:r>
            <a:r>
              <a:rPr lang="ja-JP" altLang="en-US" sz="2400" b="1" dirty="0"/>
              <a:t>“</a:t>
            </a:r>
            <a:r>
              <a:rPr lang="en-US" altLang="ja-JP" sz="2400" b="1" dirty="0">
                <a:solidFill>
                  <a:srgbClr val="3366FF"/>
                </a:solidFill>
              </a:rPr>
              <a:t>thick</a:t>
            </a:r>
            <a:r>
              <a:rPr lang="en-US" altLang="ja-JP" sz="2400" b="1" dirty="0"/>
              <a:t>.</a:t>
            </a:r>
            <a:r>
              <a:rPr lang="ja-JP" altLang="en-US" sz="2400" b="1" dirty="0"/>
              <a:t>”</a:t>
            </a:r>
            <a:endParaRPr lang="en-US" altLang="en-US" sz="2400" b="1" dirty="0"/>
          </a:p>
          <a:p>
            <a:pPr marL="514350" indent="-228600" eaLnBrk="1" hangingPunct="1">
              <a:spcBef>
                <a:spcPct val="0"/>
              </a:spcBef>
              <a:spcAft>
                <a:spcPts val="2100"/>
              </a:spcAft>
            </a:pPr>
            <a:r>
              <a:rPr lang="en-US" altLang="en-US" sz="2400" b="1" dirty="0"/>
              <a:t>Compounds with </a:t>
            </a:r>
            <a:r>
              <a:rPr lang="en-US" altLang="en-US" sz="2400" b="1" dirty="0">
                <a:solidFill>
                  <a:srgbClr val="3366FF"/>
                </a:solidFill>
              </a:rPr>
              <a:t>strong intermolecular forces </a:t>
            </a:r>
            <a:r>
              <a:rPr lang="en-US" altLang="en-US" sz="2400" b="1" dirty="0"/>
              <a:t>tend to be </a:t>
            </a:r>
            <a:r>
              <a:rPr lang="en-US" altLang="en-US" sz="2400" b="1" dirty="0">
                <a:solidFill>
                  <a:srgbClr val="3366FF"/>
                </a:solidFill>
              </a:rPr>
              <a:t>more viscous</a:t>
            </a:r>
            <a:r>
              <a:rPr lang="en-US" altLang="en-US" sz="2400" b="1" dirty="0"/>
              <a:t>.</a:t>
            </a:r>
          </a:p>
          <a:p>
            <a:pPr marL="514350" indent="-228600" eaLnBrk="1" hangingPunct="1">
              <a:spcBef>
                <a:spcPct val="0"/>
              </a:spcBef>
              <a:spcAft>
                <a:spcPts val="2000"/>
              </a:spcAft>
            </a:pPr>
            <a:r>
              <a:rPr lang="en-US" altLang="en-US" sz="2400" b="1" dirty="0"/>
              <a:t>Substances composed of </a:t>
            </a:r>
            <a:r>
              <a:rPr lang="en-US" altLang="en-US" sz="2400" b="1" dirty="0">
                <a:solidFill>
                  <a:srgbClr val="3366FF"/>
                </a:solidFill>
              </a:rPr>
              <a:t>large molecules </a:t>
            </a:r>
            <a:r>
              <a:rPr lang="en-US" altLang="en-US" sz="2400" b="1" dirty="0"/>
              <a:t>tend to be </a:t>
            </a:r>
            <a:r>
              <a:rPr lang="en-US" altLang="en-US" sz="2400" b="1" dirty="0">
                <a:solidFill>
                  <a:srgbClr val="3366FF"/>
                </a:solidFill>
              </a:rPr>
              <a:t>more viscous</a:t>
            </a:r>
            <a:r>
              <a:rPr lang="en-US" altLang="en-US" sz="2400" b="1" dirty="0"/>
              <a:t>.</a:t>
            </a:r>
          </a:p>
        </p:txBody>
      </p:sp>
    </p:spTree>
    <p:extLst>
      <p:ext uri="{BB962C8B-B14F-4D97-AF65-F5344CB8AC3E}">
        <p14:creationId xmlns:p14="http://schemas.microsoft.com/office/powerpoint/2010/main" val="1532653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7B36A9-8BEE-46FE-9B4D-D41B4E369F53}"/>
              </a:ext>
            </a:extLst>
          </p:cNvPr>
          <p:cNvSpPr>
            <a:spLocks noGrp="1"/>
          </p:cNvSpPr>
          <p:nvPr>
            <p:ph type="title"/>
          </p:nvPr>
        </p:nvSpPr>
        <p:spPr>
          <a:xfrm>
            <a:off x="457200" y="290621"/>
            <a:ext cx="8190790" cy="541031"/>
          </a:xfrm>
        </p:spPr>
        <p:txBody>
          <a:bodyPr/>
          <a:lstStyle/>
          <a:p>
            <a:r>
              <a:rPr lang="en-US" altLang="en-US" sz="3200" b="1" dirty="0">
                <a:ea typeface="MS PGothic" charset="-128"/>
                <a:cs typeface="ＭＳ Ｐゴシック" charset="-128"/>
              </a:rPr>
              <a:t>7.8	The Liquid State (5)</a:t>
            </a:r>
            <a:endParaRPr lang="en-US" sz="3200" dirty="0"/>
          </a:p>
        </p:txBody>
      </p:sp>
      <p:sp>
        <p:nvSpPr>
          <p:cNvPr id="7" name="Content Placeholder 3">
            <a:extLst>
              <a:ext uri="{FF2B5EF4-FFF2-40B4-BE49-F238E27FC236}">
                <a16:creationId xmlns:a16="http://schemas.microsoft.com/office/drawing/2014/main" id="{92F870AE-C09C-449F-8057-122F71C6FDDE}"/>
              </a:ext>
            </a:extLst>
          </p:cNvPr>
          <p:cNvSpPr>
            <a:spLocks noGrp="1"/>
          </p:cNvSpPr>
          <p:nvPr>
            <p:ph sz="half" idx="2"/>
          </p:nvPr>
        </p:nvSpPr>
        <p:spPr>
          <a:xfrm>
            <a:off x="1325582" y="831619"/>
            <a:ext cx="6491064" cy="466589"/>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514350" lvl="0" indent="-514350" algn="ctr">
              <a:buFont typeface="+mj-lt"/>
              <a:buAutoNum type="alphaUcPeriod" startAt="2"/>
            </a:pPr>
            <a:r>
              <a:rPr lang="en-US" altLang="en-US" b="1" dirty="0">
                <a:solidFill>
                  <a:srgbClr val="000000"/>
                </a:solidFill>
                <a:ea typeface="MS PGothic" charset="-128"/>
                <a:cs typeface="ＭＳ Ｐゴシック" charset="-128"/>
              </a:rPr>
              <a:t>Viscosity and Surface Tension</a:t>
            </a:r>
            <a:endParaRPr lang="en-US" dirty="0"/>
          </a:p>
        </p:txBody>
      </p:sp>
      <p:sp>
        <p:nvSpPr>
          <p:cNvPr id="2" name="Content Placeholder 1">
            <a:extLst>
              <a:ext uri="{FF2B5EF4-FFF2-40B4-BE49-F238E27FC236}">
                <a16:creationId xmlns:a16="http://schemas.microsoft.com/office/drawing/2014/main" id="{93A416A9-DB70-4D3A-8BCB-FA8D4F154DA3}"/>
              </a:ext>
            </a:extLst>
          </p:cNvPr>
          <p:cNvSpPr>
            <a:spLocks noGrp="1"/>
          </p:cNvSpPr>
          <p:nvPr>
            <p:ph sz="half" idx="1"/>
          </p:nvPr>
        </p:nvSpPr>
        <p:spPr>
          <a:xfrm>
            <a:off x="777899" y="1371964"/>
            <a:ext cx="7870091" cy="877004"/>
          </a:xfrm>
        </p:spPr>
        <p:txBody>
          <a:bodyPr/>
          <a:lstStyle/>
          <a:p>
            <a:pPr eaLnBrk="1" hangingPunct="1">
              <a:spcBef>
                <a:spcPct val="0"/>
              </a:spcBef>
              <a:buFontTx/>
              <a:buNone/>
            </a:pPr>
            <a:r>
              <a:rPr lang="en-US" altLang="en-US" sz="2400" b="1" dirty="0">
                <a:solidFill>
                  <a:srgbClr val="3366FF"/>
                </a:solidFill>
              </a:rPr>
              <a:t>Surface tension </a:t>
            </a:r>
            <a:r>
              <a:rPr lang="en-US" altLang="en-US" sz="2400" b="1" dirty="0"/>
              <a:t>is a measure of the resistance of a</a:t>
            </a:r>
          </a:p>
          <a:p>
            <a:pPr eaLnBrk="1" hangingPunct="1">
              <a:spcBef>
                <a:spcPct val="0"/>
              </a:spcBef>
              <a:buFontTx/>
              <a:buNone/>
            </a:pPr>
            <a:r>
              <a:rPr lang="en-US" altLang="en-US" sz="2400" b="1" dirty="0"/>
              <a:t>liquid to spread out.</a:t>
            </a:r>
          </a:p>
        </p:txBody>
      </p:sp>
      <p:pic>
        <p:nvPicPr>
          <p:cNvPr id="106500" name="Picture 1" descr="(a) Interior water molecules experience intermolecular forces (shown with double-headed arrows) evenly in all directions, whereas surface molecules experience uneven interactions and are pulled downward&#10;towards the interior. (b) Water’s high surface tension allows a water strider to walk on the surface."/>
          <p:cNvPicPr>
            <a:picLocks noChangeAspect="1"/>
          </p:cNvPicPr>
          <p:nvPr/>
        </p:nvPicPr>
        <p:blipFill rotWithShape="1">
          <a:blip r:embed="rId3">
            <a:extLst>
              <a:ext uri="{28A0092B-C50C-407E-A947-70E740481C1C}">
                <a14:useLocalDpi xmlns:a14="http://schemas.microsoft.com/office/drawing/2010/main" val="0"/>
              </a:ext>
            </a:extLst>
          </a:blip>
          <a:srcRect b="4293"/>
          <a:stretch/>
        </p:blipFill>
        <p:spPr bwMode="auto">
          <a:xfrm>
            <a:off x="1701800" y="2706689"/>
            <a:ext cx="5740400" cy="338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750B7CBD-F70C-4D54-AEA8-90E9D4CED349}"/>
              </a:ext>
            </a:extLst>
          </p:cNvPr>
          <p:cNvSpPr>
            <a:spLocks noGrp="1"/>
          </p:cNvSpPr>
          <p:nvPr>
            <p:ph sz="quarter" idx="14"/>
          </p:nvPr>
        </p:nvSpPr>
        <p:spPr>
          <a:xfrm>
            <a:off x="2506551" y="6093296"/>
            <a:ext cx="4111615" cy="189045"/>
          </a:xfrm>
        </p:spPr>
        <p:txBody>
          <a:bodyPr anchor="ctr"/>
          <a:lstStyle/>
          <a:p>
            <a:pPr marL="0" indent="0" algn="ctr">
              <a:buNone/>
            </a:pPr>
            <a:r>
              <a:rPr lang="en-US" sz="660" dirty="0"/>
              <a:t>(a): ©McGraw-Hill Education/Jill </a:t>
            </a:r>
            <a:r>
              <a:rPr lang="en-US" sz="660" dirty="0" err="1"/>
              <a:t>Braaten</a:t>
            </a:r>
            <a:r>
              <a:rPr lang="en-US" sz="660" dirty="0"/>
              <a:t>, </a:t>
            </a:r>
            <a:r>
              <a:rPr lang="en-US" sz="660" dirty="0" err="1"/>
              <a:t>photoghrapher</a:t>
            </a:r>
            <a:r>
              <a:rPr lang="en-US" sz="660" dirty="0"/>
              <a:t>; (b): ©</a:t>
            </a:r>
            <a:r>
              <a:rPr lang="en-US" sz="660" dirty="0" err="1"/>
              <a:t>blickwinkel</a:t>
            </a:r>
            <a:r>
              <a:rPr lang="en-US" sz="660" dirty="0"/>
              <a:t>/</a:t>
            </a:r>
            <a:r>
              <a:rPr lang="en-US" sz="660" dirty="0" err="1"/>
              <a:t>Alamy</a:t>
            </a:r>
            <a:endParaRPr lang="en-US" sz="660" dirty="0"/>
          </a:p>
        </p:txBody>
      </p:sp>
    </p:spTree>
    <p:extLst>
      <p:ext uri="{BB962C8B-B14F-4D97-AF65-F5344CB8AC3E}">
        <p14:creationId xmlns:p14="http://schemas.microsoft.com/office/powerpoint/2010/main" val="850464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D2DAD2-9970-40E7-89D6-BA3AD86C1CF2}"/>
              </a:ext>
            </a:extLst>
          </p:cNvPr>
          <p:cNvSpPr>
            <a:spLocks noGrp="1"/>
          </p:cNvSpPr>
          <p:nvPr>
            <p:ph type="title"/>
          </p:nvPr>
        </p:nvSpPr>
        <p:spPr>
          <a:xfrm>
            <a:off x="457200" y="312513"/>
            <a:ext cx="8229600" cy="515627"/>
          </a:xfrm>
        </p:spPr>
        <p:txBody>
          <a:bodyPr/>
          <a:lstStyle/>
          <a:p>
            <a:r>
              <a:rPr lang="en-US" altLang="en-US" sz="3200" b="1" dirty="0">
                <a:solidFill>
                  <a:srgbClr val="000000"/>
                </a:solidFill>
                <a:ea typeface="MS PGothic" charset="-128"/>
                <a:cs typeface="ＭＳ Ｐゴシック" charset="-128"/>
              </a:rPr>
              <a:t>7.8	The Liquid State (6)</a:t>
            </a:r>
            <a:endParaRPr lang="en-US" sz="3200" dirty="0"/>
          </a:p>
        </p:txBody>
      </p:sp>
      <p:sp>
        <p:nvSpPr>
          <p:cNvPr id="4" name="Content Placeholder 3">
            <a:extLst>
              <a:ext uri="{FF2B5EF4-FFF2-40B4-BE49-F238E27FC236}">
                <a16:creationId xmlns:a16="http://schemas.microsoft.com/office/drawing/2014/main" id="{06DA2B99-581C-4F4A-967C-1FC9E5E289F1}"/>
              </a:ext>
            </a:extLst>
          </p:cNvPr>
          <p:cNvSpPr>
            <a:spLocks noGrp="1"/>
          </p:cNvSpPr>
          <p:nvPr>
            <p:ph sz="half" idx="2"/>
          </p:nvPr>
        </p:nvSpPr>
        <p:spPr>
          <a:xfrm>
            <a:off x="1635213" y="822613"/>
            <a:ext cx="5869198" cy="461969"/>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514350" lvl="0" indent="-514350" algn="ctr">
              <a:buFont typeface="+mj-lt"/>
              <a:buAutoNum type="alphaUcPeriod" startAt="2"/>
            </a:pPr>
            <a:r>
              <a:rPr lang="en-US" altLang="en-US" b="1" dirty="0">
                <a:solidFill>
                  <a:srgbClr val="000000"/>
                </a:solidFill>
                <a:ea typeface="MS PGothic" charset="-128"/>
                <a:cs typeface="ＭＳ Ｐゴシック" charset="-128"/>
              </a:rPr>
              <a:t>Viscosity and Surface Tension</a:t>
            </a:r>
            <a:endParaRPr lang="en-US" dirty="0"/>
          </a:p>
        </p:txBody>
      </p:sp>
      <p:sp>
        <p:nvSpPr>
          <p:cNvPr id="2" name="Content Placeholder 1">
            <a:extLst>
              <a:ext uri="{FF2B5EF4-FFF2-40B4-BE49-F238E27FC236}">
                <a16:creationId xmlns:a16="http://schemas.microsoft.com/office/drawing/2014/main" id="{A639AA7B-46D6-42A2-AEBC-B307A0DEB5F6}"/>
              </a:ext>
            </a:extLst>
          </p:cNvPr>
          <p:cNvSpPr>
            <a:spLocks noGrp="1"/>
          </p:cNvSpPr>
          <p:nvPr>
            <p:ph sz="half" idx="1"/>
          </p:nvPr>
        </p:nvSpPr>
        <p:spPr>
          <a:xfrm>
            <a:off x="760609" y="1606216"/>
            <a:ext cx="8055845" cy="3262944"/>
          </a:xfrm>
        </p:spPr>
        <p:txBody>
          <a:bodyPr/>
          <a:lstStyle/>
          <a:p>
            <a:pPr marL="0" indent="0">
              <a:spcAft>
                <a:spcPts val="1500"/>
              </a:spcAft>
              <a:buNone/>
            </a:pPr>
            <a:r>
              <a:rPr lang="en-US" altLang="en-US" sz="2400" b="1" dirty="0"/>
              <a:t>The </a:t>
            </a:r>
            <a:r>
              <a:rPr lang="en-US" altLang="en-US" sz="2400" b="1" dirty="0">
                <a:solidFill>
                  <a:srgbClr val="3366FF"/>
                </a:solidFill>
              </a:rPr>
              <a:t>stronger the intermolecular forces</a:t>
            </a:r>
            <a:r>
              <a:rPr lang="en-US" altLang="en-US" sz="2400" b="1" dirty="0"/>
              <a:t>, the stronger the surface molecules are pulled down toward the interior of a liquid and the </a:t>
            </a:r>
            <a:r>
              <a:rPr lang="en-US" altLang="en-US" sz="2400" b="1" dirty="0">
                <a:solidFill>
                  <a:srgbClr val="3366FF"/>
                </a:solidFill>
              </a:rPr>
              <a:t>higher the surface tension</a:t>
            </a:r>
            <a:r>
              <a:rPr lang="en-US" altLang="en-US" sz="2400" b="1" dirty="0"/>
              <a:t>.</a:t>
            </a:r>
          </a:p>
          <a:p>
            <a:pPr marL="0" indent="0">
              <a:spcBef>
                <a:spcPts val="500"/>
              </a:spcBef>
              <a:spcAft>
                <a:spcPts val="1500"/>
              </a:spcAft>
              <a:buClr>
                <a:schemeClr val="tx1"/>
              </a:buClr>
              <a:buNone/>
            </a:pPr>
            <a:r>
              <a:rPr lang="en-US" altLang="en-US" sz="2400" b="1" dirty="0">
                <a:solidFill>
                  <a:srgbClr val="3366FF"/>
                </a:solidFill>
              </a:rPr>
              <a:t>Water</a:t>
            </a:r>
            <a:r>
              <a:rPr lang="en-US" altLang="en-US" sz="2400" b="1" dirty="0"/>
              <a:t> has a </a:t>
            </a:r>
            <a:r>
              <a:rPr lang="en-US" altLang="en-US" sz="2400" b="1" dirty="0">
                <a:solidFill>
                  <a:srgbClr val="3366FF"/>
                </a:solidFill>
              </a:rPr>
              <a:t>very high surface tension </a:t>
            </a:r>
            <a:r>
              <a:rPr lang="en-US" altLang="en-US" sz="2400" b="1" dirty="0"/>
              <a:t>because of its </a:t>
            </a:r>
            <a:r>
              <a:rPr lang="en-US" altLang="en-US" sz="2400" b="1" dirty="0">
                <a:solidFill>
                  <a:srgbClr val="3366FF"/>
                </a:solidFill>
              </a:rPr>
              <a:t>strong intermolecular hydrogen bonding</a:t>
            </a:r>
            <a:r>
              <a:rPr lang="en-US" altLang="en-US" sz="2400" b="1" dirty="0"/>
              <a:t>.</a:t>
            </a:r>
          </a:p>
          <a:p>
            <a:pPr marL="0" indent="0">
              <a:spcAft>
                <a:spcPts val="1500"/>
              </a:spcAft>
              <a:buNone/>
            </a:pPr>
            <a:r>
              <a:rPr lang="en-US" altLang="en-US" sz="2400" b="1" dirty="0"/>
              <a:t>When </a:t>
            </a:r>
            <a:r>
              <a:rPr lang="en-US" altLang="en-US" sz="2400" b="1" dirty="0">
                <a:solidFill>
                  <a:srgbClr val="3366FF"/>
                </a:solidFill>
              </a:rPr>
              <a:t>small objects seem to </a:t>
            </a:r>
            <a:r>
              <a:rPr lang="ja-JP" altLang="en-US" sz="2400" b="1" dirty="0"/>
              <a:t>“</a:t>
            </a:r>
            <a:r>
              <a:rPr lang="en-US" altLang="ja-JP" sz="2400" b="1" dirty="0">
                <a:solidFill>
                  <a:srgbClr val="3366FF"/>
                </a:solidFill>
              </a:rPr>
              <a:t>float</a:t>
            </a:r>
            <a:r>
              <a:rPr lang="ja-JP" altLang="en-US" sz="2400" b="1" dirty="0"/>
              <a:t>”</a:t>
            </a:r>
            <a:r>
              <a:rPr lang="en-US" altLang="ja-JP" sz="2400" b="1" dirty="0"/>
              <a:t> on the surface </a:t>
            </a:r>
            <a:r>
              <a:rPr lang="en-US" altLang="en-US" sz="2400" b="1" dirty="0"/>
              <a:t>of water, they are held up by the </a:t>
            </a:r>
            <a:r>
              <a:rPr lang="en-US" altLang="en-US" sz="2400" b="1" dirty="0">
                <a:solidFill>
                  <a:srgbClr val="3366FF"/>
                </a:solidFill>
              </a:rPr>
              <a:t>surface tension only</a:t>
            </a:r>
            <a:r>
              <a:rPr lang="en-US" altLang="en-US" sz="2400" b="1" dirty="0"/>
              <a:t>.</a:t>
            </a:r>
          </a:p>
        </p:txBody>
      </p:sp>
    </p:spTree>
    <p:extLst>
      <p:ext uri="{BB962C8B-B14F-4D97-AF65-F5344CB8AC3E}">
        <p14:creationId xmlns:p14="http://schemas.microsoft.com/office/powerpoint/2010/main" val="3656998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A3B13C-A5D4-466F-8114-F2B92AFB3DCA}"/>
              </a:ext>
            </a:extLst>
          </p:cNvPr>
          <p:cNvSpPr>
            <a:spLocks noGrp="1"/>
          </p:cNvSpPr>
          <p:nvPr>
            <p:ph type="title"/>
          </p:nvPr>
        </p:nvSpPr>
        <p:spPr>
          <a:xfrm>
            <a:off x="457200" y="265334"/>
            <a:ext cx="8229600" cy="664198"/>
          </a:xfrm>
        </p:spPr>
        <p:txBody>
          <a:bodyPr/>
          <a:lstStyle/>
          <a:p>
            <a:r>
              <a:rPr lang="en-US" altLang="en-US" sz="3200" b="1" dirty="0">
                <a:ea typeface="MS PGothic" charset="-128"/>
                <a:cs typeface="ＭＳ Ｐゴシック" charset="-128"/>
              </a:rPr>
              <a:t>7.9	The Solid State</a:t>
            </a:r>
            <a:endParaRPr lang="en-US" sz="3200" dirty="0"/>
          </a:p>
        </p:txBody>
      </p:sp>
      <p:sp>
        <p:nvSpPr>
          <p:cNvPr id="2" name="Content Placeholder 1">
            <a:extLst>
              <a:ext uri="{FF2B5EF4-FFF2-40B4-BE49-F238E27FC236}">
                <a16:creationId xmlns:a16="http://schemas.microsoft.com/office/drawing/2014/main" id="{22189C22-6CCE-46D0-8EBD-8BDF44F4998C}"/>
              </a:ext>
            </a:extLst>
          </p:cNvPr>
          <p:cNvSpPr>
            <a:spLocks noGrp="1"/>
          </p:cNvSpPr>
          <p:nvPr>
            <p:ph sz="half" idx="1"/>
          </p:nvPr>
        </p:nvSpPr>
        <p:spPr>
          <a:xfrm>
            <a:off x="1105487" y="1249888"/>
            <a:ext cx="7859216" cy="3029560"/>
          </a:xfrm>
        </p:spPr>
        <p:txBody>
          <a:bodyPr/>
          <a:lstStyle/>
          <a:p>
            <a:pPr marL="0" indent="0" eaLnBrk="1" hangingPunct="1">
              <a:spcAft>
                <a:spcPts val="1500"/>
              </a:spcAft>
              <a:buNone/>
              <a:defRPr/>
            </a:pPr>
            <a:r>
              <a:rPr lang="en-US" altLang="en-US" sz="2400" b="1" dirty="0"/>
              <a:t>Solids can be either </a:t>
            </a:r>
            <a:r>
              <a:rPr lang="en-US" altLang="en-US" sz="2400" b="1" dirty="0">
                <a:solidFill>
                  <a:srgbClr val="3366FF"/>
                </a:solidFill>
              </a:rPr>
              <a:t>crystalline </a:t>
            </a:r>
            <a:r>
              <a:rPr lang="en-US" altLang="en-US" sz="2400" b="1" dirty="0"/>
              <a:t>or </a:t>
            </a:r>
            <a:r>
              <a:rPr lang="en-US" altLang="en-US" sz="2400" b="1" dirty="0">
                <a:solidFill>
                  <a:srgbClr val="3366FF"/>
                </a:solidFill>
              </a:rPr>
              <a:t>amorphous</a:t>
            </a:r>
            <a:r>
              <a:rPr lang="en-US" altLang="en-US" sz="2400" b="1" dirty="0"/>
              <a:t>.</a:t>
            </a:r>
          </a:p>
          <a:p>
            <a:pPr marL="174625" lvl="1" indent="-174625" eaLnBrk="1" hangingPunct="1">
              <a:spcAft>
                <a:spcPts val="2400"/>
              </a:spcAft>
              <a:buFontTx/>
              <a:buChar char="•"/>
              <a:defRPr/>
            </a:pPr>
            <a:r>
              <a:rPr lang="en-US" altLang="en-US" b="1" dirty="0"/>
              <a:t>A </a:t>
            </a:r>
            <a:r>
              <a:rPr lang="en-US" altLang="en-US" b="1" dirty="0">
                <a:solidFill>
                  <a:srgbClr val="3366FF"/>
                </a:solidFill>
              </a:rPr>
              <a:t>crystalline solid </a:t>
            </a:r>
            <a:r>
              <a:rPr lang="en-US" altLang="en-US" b="1" dirty="0"/>
              <a:t>has a </a:t>
            </a:r>
            <a:r>
              <a:rPr lang="en-US" altLang="en-US" b="1" dirty="0">
                <a:solidFill>
                  <a:srgbClr val="3366FF"/>
                </a:solidFill>
              </a:rPr>
              <a:t>regular arrangement </a:t>
            </a:r>
            <a:r>
              <a:rPr lang="en-US" altLang="en-US" b="1" dirty="0"/>
              <a:t>of particles—atoms, molecules, or ions—with a repeating structure.</a:t>
            </a:r>
          </a:p>
          <a:p>
            <a:pPr marL="174625" lvl="1" indent="-174625" eaLnBrk="1" hangingPunct="1">
              <a:buFontTx/>
              <a:buChar char="•"/>
              <a:defRPr/>
            </a:pPr>
            <a:r>
              <a:rPr lang="en-US" altLang="en-US" b="1" dirty="0"/>
              <a:t>An </a:t>
            </a:r>
            <a:r>
              <a:rPr lang="en-US" altLang="en-US" b="1" dirty="0">
                <a:solidFill>
                  <a:srgbClr val="3366FF"/>
                </a:solidFill>
              </a:rPr>
              <a:t>amorphous solid </a:t>
            </a:r>
            <a:r>
              <a:rPr lang="en-US" altLang="en-US" b="1" dirty="0"/>
              <a:t>has </a:t>
            </a:r>
            <a:r>
              <a:rPr lang="en-US" altLang="en-US" b="1" dirty="0">
                <a:solidFill>
                  <a:srgbClr val="3366FF"/>
                </a:solidFill>
              </a:rPr>
              <a:t>no regular arrangement</a:t>
            </a:r>
            <a:r>
              <a:rPr lang="en-US" altLang="en-US" b="1" dirty="0"/>
              <a:t> of its closely packed particles.</a:t>
            </a:r>
          </a:p>
        </p:txBody>
      </p:sp>
      <p:sp>
        <p:nvSpPr>
          <p:cNvPr id="3" name="Content Placeholder 2">
            <a:extLst>
              <a:ext uri="{FF2B5EF4-FFF2-40B4-BE49-F238E27FC236}">
                <a16:creationId xmlns:a16="http://schemas.microsoft.com/office/drawing/2014/main" id="{265AC764-6573-41F6-903A-529CEBC1D60E}"/>
              </a:ext>
            </a:extLst>
          </p:cNvPr>
          <p:cNvSpPr>
            <a:spLocks noGrp="1"/>
          </p:cNvSpPr>
          <p:nvPr>
            <p:ph sz="half" idx="2"/>
          </p:nvPr>
        </p:nvSpPr>
        <p:spPr>
          <a:xfrm>
            <a:off x="1054164" y="4533572"/>
            <a:ext cx="7855948" cy="964705"/>
          </a:xfrm>
        </p:spPr>
        <p:txBody>
          <a:bodyPr/>
          <a:lstStyle/>
          <a:p>
            <a:pPr marL="0" indent="0">
              <a:buNone/>
            </a:pPr>
            <a:r>
              <a:rPr lang="en-US" altLang="en-US" sz="2400" b="1" dirty="0"/>
              <a:t>There are four different types of crystalline solids—</a:t>
            </a:r>
            <a:r>
              <a:rPr lang="en-US" altLang="en-US" sz="2400" b="1" dirty="0">
                <a:solidFill>
                  <a:srgbClr val="3366FF"/>
                </a:solidFill>
              </a:rPr>
              <a:t>ionic</a:t>
            </a:r>
            <a:r>
              <a:rPr lang="en-US" altLang="en-US" sz="2400" b="1" dirty="0"/>
              <a:t>, </a:t>
            </a:r>
            <a:r>
              <a:rPr lang="en-US" altLang="en-US" sz="2400" b="1" dirty="0">
                <a:solidFill>
                  <a:srgbClr val="3366FF"/>
                </a:solidFill>
              </a:rPr>
              <a:t>molecular</a:t>
            </a:r>
            <a:r>
              <a:rPr lang="en-US" altLang="en-US" sz="2400" b="1" dirty="0"/>
              <a:t>, </a:t>
            </a:r>
            <a:r>
              <a:rPr lang="en-US" altLang="en-US" sz="2400" b="1" dirty="0">
                <a:solidFill>
                  <a:srgbClr val="3366FF"/>
                </a:solidFill>
              </a:rPr>
              <a:t>network</a:t>
            </a:r>
            <a:r>
              <a:rPr lang="en-US" altLang="en-US" sz="2400" b="1" dirty="0"/>
              <a:t>, and </a:t>
            </a:r>
            <a:r>
              <a:rPr lang="en-US" altLang="en-US" sz="2400" b="1" dirty="0">
                <a:solidFill>
                  <a:srgbClr val="3366FF"/>
                </a:solidFill>
              </a:rPr>
              <a:t>metallic</a:t>
            </a:r>
            <a:r>
              <a:rPr lang="en-US" altLang="en-US" sz="2400" b="1" dirty="0"/>
              <a:t>.</a:t>
            </a:r>
          </a:p>
        </p:txBody>
      </p:sp>
    </p:spTree>
    <p:extLst>
      <p:ext uri="{BB962C8B-B14F-4D97-AF65-F5344CB8AC3E}">
        <p14:creationId xmlns:p14="http://schemas.microsoft.com/office/powerpoint/2010/main" val="2631698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1A1FED-3476-4DB5-B7B9-5E5A7358A670}"/>
              </a:ext>
            </a:extLst>
          </p:cNvPr>
          <p:cNvSpPr>
            <a:spLocks noGrp="1"/>
          </p:cNvSpPr>
          <p:nvPr>
            <p:ph type="title"/>
          </p:nvPr>
        </p:nvSpPr>
        <p:spPr>
          <a:xfrm>
            <a:off x="1868332" y="248208"/>
            <a:ext cx="5338936" cy="1143000"/>
          </a:xfrm>
        </p:spPr>
        <p:txBody>
          <a:bodyPr/>
          <a:lstStyle/>
          <a:p>
            <a:r>
              <a:rPr lang="en-US" altLang="en-US" sz="3200" b="1" dirty="0">
                <a:solidFill>
                  <a:srgbClr val="000000"/>
                </a:solidFill>
                <a:ea typeface="MS PGothic" charset="-128"/>
                <a:cs typeface="ＭＳ Ｐゴシック" charset="-128"/>
              </a:rPr>
              <a:t>7.9	The Solid State </a:t>
            </a:r>
            <a:r>
              <a:rPr lang="en-US" altLang="en-US" sz="2800" b="1" dirty="0">
                <a:solidFill>
                  <a:srgbClr val="000000"/>
                </a:solidFill>
                <a:ea typeface="MS PGothic" charset="-128"/>
                <a:cs typeface="ＭＳ Ｐゴシック" charset="-128"/>
              </a:rPr>
              <a:t>Crystalline Solids (1)</a:t>
            </a:r>
            <a:endParaRPr lang="en-US" sz="3200" dirty="0"/>
          </a:p>
        </p:txBody>
      </p:sp>
      <p:sp>
        <p:nvSpPr>
          <p:cNvPr id="2" name="Content Placeholder 1">
            <a:extLst>
              <a:ext uri="{FF2B5EF4-FFF2-40B4-BE49-F238E27FC236}">
                <a16:creationId xmlns:a16="http://schemas.microsoft.com/office/drawing/2014/main" id="{AE644E13-C390-49E0-AAAC-E3FAC6FDD3D4}"/>
              </a:ext>
            </a:extLst>
          </p:cNvPr>
          <p:cNvSpPr>
            <a:spLocks noGrp="1"/>
          </p:cNvSpPr>
          <p:nvPr>
            <p:ph sz="half" idx="1"/>
          </p:nvPr>
        </p:nvSpPr>
        <p:spPr>
          <a:xfrm>
            <a:off x="381382" y="1605806"/>
            <a:ext cx="4548198" cy="1284020"/>
          </a:xfrm>
        </p:spPr>
        <p:txBody>
          <a:bodyPr/>
          <a:lstStyle/>
          <a:p>
            <a:pPr marL="0" indent="0">
              <a:buNone/>
            </a:pPr>
            <a:r>
              <a:rPr lang="en-US" altLang="en-US" sz="2400" b="1" dirty="0"/>
              <a:t>An </a:t>
            </a:r>
            <a:r>
              <a:rPr lang="en-US" altLang="en-US" sz="2400" b="1" dirty="0">
                <a:solidFill>
                  <a:srgbClr val="3366FF"/>
                </a:solidFill>
              </a:rPr>
              <a:t>ionic solid </a:t>
            </a:r>
            <a:r>
              <a:rPr lang="en-US" altLang="en-US" sz="2400" b="1" dirty="0"/>
              <a:t>is composed of oppositely charged ions (</a:t>
            </a:r>
            <a:r>
              <a:rPr lang="en-US" altLang="en-US" sz="2400" b="1" dirty="0" err="1"/>
              <a:t>NaCl</a:t>
            </a:r>
            <a:r>
              <a:rPr lang="en-US" altLang="en-US" sz="2400" b="1" dirty="0"/>
              <a:t>).</a:t>
            </a:r>
          </a:p>
        </p:txBody>
      </p:sp>
      <p:sp>
        <p:nvSpPr>
          <p:cNvPr id="3" name="Content Placeholder 2">
            <a:extLst>
              <a:ext uri="{FF2B5EF4-FFF2-40B4-BE49-F238E27FC236}">
                <a16:creationId xmlns:a16="http://schemas.microsoft.com/office/drawing/2014/main" id="{FEE43BE6-6CEE-43B3-B5D9-83CC8F89484C}"/>
              </a:ext>
            </a:extLst>
          </p:cNvPr>
          <p:cNvSpPr>
            <a:spLocks noGrp="1"/>
          </p:cNvSpPr>
          <p:nvPr>
            <p:ph sz="half" idx="2"/>
          </p:nvPr>
        </p:nvSpPr>
        <p:spPr>
          <a:xfrm>
            <a:off x="5056256" y="1608540"/>
            <a:ext cx="4038600" cy="1553668"/>
          </a:xfrm>
        </p:spPr>
        <p:txBody>
          <a:bodyPr/>
          <a:lstStyle/>
          <a:p>
            <a:pPr marL="0" indent="0">
              <a:buNone/>
            </a:pPr>
            <a:r>
              <a:rPr lang="en-US" altLang="en-US" sz="2400" b="1" dirty="0"/>
              <a:t>A </a:t>
            </a:r>
            <a:r>
              <a:rPr lang="en-US" altLang="en-US" sz="2400" b="1" dirty="0">
                <a:solidFill>
                  <a:srgbClr val="3366FF"/>
                </a:solidFill>
              </a:rPr>
              <a:t>molecular solid </a:t>
            </a:r>
            <a:r>
              <a:rPr lang="en-US" altLang="en-US" sz="2400" b="1" dirty="0"/>
              <a:t>is composed of individual molecules arranged regularly </a:t>
            </a:r>
            <a:r>
              <a:rPr lang="en-US" altLang="en-US" sz="2400" b="1" i="0" dirty="0"/>
              <a:t>(H</a:t>
            </a:r>
            <a:r>
              <a:rPr lang="en-US" altLang="en-US" sz="2400" b="1" i="0" baseline="-25000" dirty="0"/>
              <a:t>2</a:t>
            </a:r>
            <a:r>
              <a:rPr lang="en-US" altLang="en-US" sz="2400" b="1" i="0" dirty="0"/>
              <a:t>O)</a:t>
            </a:r>
            <a:r>
              <a:rPr lang="en-US" altLang="en-US" sz="2400" b="1" dirty="0"/>
              <a:t>.</a:t>
            </a:r>
          </a:p>
        </p:txBody>
      </p:sp>
      <p:pic>
        <p:nvPicPr>
          <p:cNvPr id="112645" name="Picture 10" descr="From left to right: Atomic level view of sodium and chloride ions in sodium chloride, NaCl, an ionic solid; atomic level view of ice, a molecular solid composed of H2O molecules arranged in a hexagonal patter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213100"/>
            <a:ext cx="81375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39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881E8-53B1-43E6-A739-47D14CF98B2C}"/>
              </a:ext>
            </a:extLst>
          </p:cNvPr>
          <p:cNvSpPr>
            <a:spLocks noGrp="1"/>
          </p:cNvSpPr>
          <p:nvPr>
            <p:ph type="title"/>
          </p:nvPr>
        </p:nvSpPr>
        <p:spPr>
          <a:xfrm>
            <a:off x="473529" y="359242"/>
            <a:ext cx="8229600" cy="451201"/>
          </a:xfrm>
        </p:spPr>
        <p:txBody>
          <a:bodyPr/>
          <a:lstStyle/>
          <a:p>
            <a:r>
              <a:rPr lang="en-US" altLang="en-US" sz="3200" b="1" dirty="0">
                <a:solidFill>
                  <a:srgbClr val="000000"/>
                </a:solidFill>
                <a:ea typeface="MS PGothic" charset="-128"/>
                <a:cs typeface="ＭＳ Ｐゴシック" charset="-128"/>
              </a:rPr>
              <a:t>7.2	Gases and Pressure (2)</a:t>
            </a:r>
            <a:endParaRPr lang="en-US" sz="3200" dirty="0"/>
          </a:p>
        </p:txBody>
      </p:sp>
      <p:sp>
        <p:nvSpPr>
          <p:cNvPr id="8" name="Content Placeholder 12">
            <a:extLst>
              <a:ext uri="{FF2B5EF4-FFF2-40B4-BE49-F238E27FC236}">
                <a16:creationId xmlns:a16="http://schemas.microsoft.com/office/drawing/2014/main" id="{C2870C80-CA2E-4863-B1A1-ED2BD7160A6A}"/>
              </a:ext>
            </a:extLst>
          </p:cNvPr>
          <p:cNvSpPr>
            <a:spLocks noGrp="1"/>
          </p:cNvSpPr>
          <p:nvPr>
            <p:ph sz="quarter" idx="15"/>
          </p:nvPr>
        </p:nvSpPr>
        <p:spPr>
          <a:xfrm>
            <a:off x="3088340" y="805979"/>
            <a:ext cx="3211852" cy="495752"/>
          </a:xfrm>
        </p:spPr>
        <p:txBody>
          <a:bodyPr anchor="ctr"/>
          <a:lstStyle/>
          <a:p>
            <a:pPr marL="514350" lvl="0" indent="-514350" algn="ctr">
              <a:buFont typeface="+mj-lt"/>
              <a:buAutoNum type="alphaUcPeriod" startAt="2"/>
            </a:pPr>
            <a:r>
              <a:rPr lang="en-US" altLang="en-US" sz="2800" b="1" dirty="0">
                <a:solidFill>
                  <a:srgbClr val="000000"/>
                </a:solidFill>
                <a:ea typeface="MS PGothic" charset="-128"/>
                <a:cs typeface="ＭＳ Ｐゴシック" charset="-128"/>
              </a:rPr>
              <a:t>Gas Pressure</a:t>
            </a:r>
            <a:endParaRPr lang="en-US" dirty="0"/>
          </a:p>
        </p:txBody>
      </p:sp>
      <p:sp>
        <p:nvSpPr>
          <p:cNvPr id="2" name="Content Placeholder 1">
            <a:extLst>
              <a:ext uri="{FF2B5EF4-FFF2-40B4-BE49-F238E27FC236}">
                <a16:creationId xmlns:a16="http://schemas.microsoft.com/office/drawing/2014/main" id="{E929EAC2-3978-4F98-B821-4D9D2A37AF0E}"/>
              </a:ext>
            </a:extLst>
          </p:cNvPr>
          <p:cNvSpPr>
            <a:spLocks noGrp="1"/>
          </p:cNvSpPr>
          <p:nvPr>
            <p:ph idx="1"/>
          </p:nvPr>
        </p:nvSpPr>
        <p:spPr>
          <a:xfrm>
            <a:off x="676735" y="1369318"/>
            <a:ext cx="8229600" cy="1483618"/>
          </a:xfrm>
        </p:spPr>
        <p:txBody>
          <a:bodyPr/>
          <a:lstStyle/>
          <a:p>
            <a:pPr marL="0" indent="0" eaLnBrk="1" hangingPunct="1">
              <a:spcBef>
                <a:spcPct val="0"/>
              </a:spcBef>
              <a:spcAft>
                <a:spcPts val="2000"/>
              </a:spcAft>
              <a:buNone/>
            </a:pPr>
            <a:r>
              <a:rPr lang="en-US" altLang="en-US" sz="2400" b="1" kern="1200" dirty="0">
                <a:solidFill>
                  <a:prstClr val="black"/>
                </a:solidFill>
                <a:latin typeface="Arial" charset="0"/>
                <a:ea typeface="MS PGothic" charset="-128"/>
                <a:cs typeface="+mn-cs"/>
              </a:rPr>
              <a:t>When </a:t>
            </a:r>
            <a:r>
              <a:rPr lang="en-US" altLang="en-US" sz="2400" b="1" kern="1200" dirty="0">
                <a:solidFill>
                  <a:srgbClr val="3366FF"/>
                </a:solidFill>
                <a:latin typeface="Arial" charset="0"/>
                <a:ea typeface="MS PGothic" charset="-128"/>
                <a:cs typeface="+mn-cs"/>
              </a:rPr>
              <a:t>gas particles collide with the walls of a container</a:t>
            </a:r>
            <a:r>
              <a:rPr lang="en-US" altLang="en-US" sz="2400" b="1" kern="1200" dirty="0">
                <a:solidFill>
                  <a:prstClr val="black"/>
                </a:solidFill>
                <a:latin typeface="Arial" charset="0"/>
                <a:ea typeface="MS PGothic" charset="-128"/>
                <a:cs typeface="+mn-cs"/>
              </a:rPr>
              <a:t>, they exert a </a:t>
            </a:r>
            <a:r>
              <a:rPr lang="en-US" altLang="en-US" sz="2400" b="1" kern="1200" dirty="0">
                <a:solidFill>
                  <a:srgbClr val="3366FF"/>
                </a:solidFill>
                <a:latin typeface="Arial" charset="0"/>
                <a:ea typeface="MS PGothic" charset="-128"/>
                <a:cs typeface="+mn-cs"/>
              </a:rPr>
              <a:t>pressure</a:t>
            </a:r>
            <a:r>
              <a:rPr lang="en-US" altLang="en-US" sz="2400" b="1" kern="1200" dirty="0">
                <a:solidFill>
                  <a:prstClr val="black"/>
                </a:solidFill>
                <a:latin typeface="Arial" charset="0"/>
                <a:ea typeface="MS PGothic" charset="-128"/>
                <a:cs typeface="+mn-cs"/>
              </a:rPr>
              <a:t>. </a:t>
            </a:r>
          </a:p>
          <a:p>
            <a:pPr marL="0" indent="0">
              <a:spcAft>
                <a:spcPts val="2000"/>
              </a:spcAft>
              <a:buClr>
                <a:schemeClr val="tx1"/>
              </a:buClr>
              <a:buNone/>
            </a:pPr>
            <a:r>
              <a:rPr lang="en-US" altLang="en-US" sz="2400" b="1" dirty="0">
                <a:solidFill>
                  <a:srgbClr val="3366FF"/>
                </a:solidFill>
              </a:rPr>
              <a:t>Pressure </a:t>
            </a:r>
            <a:r>
              <a:rPr lang="en-US" altLang="en-US" sz="2400" b="1" dirty="0"/>
              <a:t>(</a:t>
            </a:r>
            <a:r>
              <a:rPr lang="en-US" altLang="en-US" sz="2400" b="1" i="1" dirty="0"/>
              <a:t>P</a:t>
            </a:r>
            <a:r>
              <a:rPr lang="en-US" altLang="en-US" sz="2400" b="1" dirty="0"/>
              <a:t>) is the </a:t>
            </a:r>
            <a:r>
              <a:rPr lang="en-US" altLang="en-US" sz="2400" b="1" dirty="0">
                <a:solidFill>
                  <a:srgbClr val="3366FF"/>
                </a:solidFill>
              </a:rPr>
              <a:t>force </a:t>
            </a:r>
            <a:r>
              <a:rPr lang="en-US" altLang="en-US" sz="2400" b="1" dirty="0"/>
              <a:t>(</a:t>
            </a:r>
            <a:r>
              <a:rPr lang="en-US" altLang="en-US" sz="2400" b="1" i="1" dirty="0"/>
              <a:t>F</a:t>
            </a:r>
            <a:r>
              <a:rPr lang="en-US" altLang="en-US" sz="2400" b="1" dirty="0"/>
              <a:t>) exerted per unit </a:t>
            </a:r>
            <a:r>
              <a:rPr lang="en-US" altLang="en-US" sz="2400" b="1" dirty="0">
                <a:solidFill>
                  <a:srgbClr val="3366FF"/>
                </a:solidFill>
              </a:rPr>
              <a:t>area </a:t>
            </a:r>
            <a:r>
              <a:rPr lang="en-US" altLang="en-US" sz="2400" b="1" dirty="0"/>
              <a:t>(</a:t>
            </a:r>
            <a:r>
              <a:rPr lang="en-US" altLang="en-US" sz="2400" b="1" i="1" dirty="0"/>
              <a:t>A</a:t>
            </a:r>
            <a:r>
              <a:rPr lang="en-US" altLang="en-US" sz="2400" b="1" dirty="0"/>
              <a:t>).</a:t>
            </a:r>
          </a:p>
        </p:txBody>
      </p:sp>
      <p:graphicFrame>
        <p:nvGraphicFramePr>
          <p:cNvPr id="3" name="Object 2">
            <a:extLst>
              <a:ext uri="{FF2B5EF4-FFF2-40B4-BE49-F238E27FC236}">
                <a16:creationId xmlns:a16="http://schemas.microsoft.com/office/drawing/2014/main" id="{FA4638EC-DB9A-469D-ADC0-1004D7DE5AF5}"/>
              </a:ext>
            </a:extLst>
          </p:cNvPr>
          <p:cNvGraphicFramePr>
            <a:graphicFrameLocks noChangeAspect="1"/>
          </p:cNvGraphicFramePr>
          <p:nvPr>
            <p:extLst>
              <p:ext uri="{D42A27DB-BD31-4B8C-83A1-F6EECF244321}">
                <p14:modId xmlns:p14="http://schemas.microsoft.com/office/powerpoint/2010/main" val="1933228379"/>
              </p:ext>
            </p:extLst>
          </p:nvPr>
        </p:nvGraphicFramePr>
        <p:xfrm>
          <a:off x="2976699" y="3104242"/>
          <a:ext cx="2857500" cy="736600"/>
        </p:xfrm>
        <a:graphic>
          <a:graphicData uri="http://schemas.openxmlformats.org/presentationml/2006/ole">
            <mc:AlternateContent xmlns:mc="http://schemas.openxmlformats.org/markup-compatibility/2006">
              <mc:Choice xmlns:v="urn:schemas-microsoft-com:vml" Requires="v">
                <p:oleObj spid="_x0000_s1338" name="Equation" r:id="rId4" imgW="2857320" imgH="736560" progId="Equation.DSMT4">
                  <p:embed/>
                </p:oleObj>
              </mc:Choice>
              <mc:Fallback>
                <p:oleObj name="Equation" r:id="rId4" imgW="2857320" imgH="736560" progId="Equation.DSMT4">
                  <p:embed/>
                  <p:pic>
                    <p:nvPicPr>
                      <p:cNvPr id="0" name=""/>
                      <p:cNvPicPr/>
                      <p:nvPr/>
                    </p:nvPicPr>
                    <p:blipFill>
                      <a:blip r:embed="rId5"/>
                      <a:stretch>
                        <a:fillRect/>
                      </a:stretch>
                    </p:blipFill>
                    <p:spPr>
                      <a:xfrm>
                        <a:off x="2976699" y="3104242"/>
                        <a:ext cx="2857500" cy="736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DB7EE2E-AEDE-40A8-8A9A-EFA328069933}"/>
              </a:ext>
            </a:extLst>
          </p:cNvPr>
          <p:cNvSpPr>
            <a:spLocks noGrp="1"/>
          </p:cNvSpPr>
          <p:nvPr>
            <p:ph sz="quarter" idx="13"/>
          </p:nvPr>
        </p:nvSpPr>
        <p:spPr>
          <a:xfrm>
            <a:off x="1187624" y="5176242"/>
            <a:ext cx="3549122" cy="434624"/>
          </a:xfrm>
        </p:spPr>
        <p:txBody>
          <a:bodyPr/>
          <a:lstStyle/>
          <a:p>
            <a:pPr marL="0" indent="0">
              <a:buNone/>
            </a:pPr>
            <a:r>
              <a:rPr lang="en-US" altLang="en-US" sz="2400" b="1" i="0" dirty="0">
                <a:latin typeface="Arial" panose="020B0604020202020204" pitchFamily="34" charset="0"/>
                <a:cs typeface="Arial" panose="020B0604020202020204" pitchFamily="34" charset="0"/>
              </a:rPr>
              <a:t>1 </a:t>
            </a:r>
            <a:r>
              <a:rPr lang="en-US" altLang="en-US" sz="2400" b="1" i="0" dirty="0">
                <a:solidFill>
                  <a:srgbClr val="3366FF"/>
                </a:solidFill>
                <a:latin typeface="Arial" panose="020B0604020202020204" pitchFamily="34" charset="0"/>
                <a:cs typeface="Arial" panose="020B0604020202020204" pitchFamily="34" charset="0"/>
              </a:rPr>
              <a:t>atmosphere (</a:t>
            </a:r>
            <a:r>
              <a:rPr lang="en-US" altLang="en-US" sz="2400" b="1" i="0" dirty="0">
                <a:latin typeface="Arial" panose="020B0604020202020204" pitchFamily="34" charset="0"/>
                <a:cs typeface="Arial" panose="020B0604020202020204" pitchFamily="34" charset="0"/>
              </a:rPr>
              <a:t>atm) = </a:t>
            </a:r>
            <a:endParaRPr lang="en-US" altLang="en-US" sz="2400" b="1" dirty="0">
              <a:latin typeface="Arial" panose="020B0604020202020204" pitchFamily="34" charset="0"/>
              <a:cs typeface="Arial" panose="020B0604020202020204" pitchFamily="34" charset="0"/>
            </a:endParaRPr>
          </a:p>
        </p:txBody>
      </p:sp>
      <p:sp>
        <p:nvSpPr>
          <p:cNvPr id="15" name="Content Placeholder 10">
            <a:extLst>
              <a:ext uri="{FF2B5EF4-FFF2-40B4-BE49-F238E27FC236}">
                <a16:creationId xmlns:a16="http://schemas.microsoft.com/office/drawing/2014/main" id="{519AE9C9-D904-458F-866C-00BCD2D6ACB6}"/>
              </a:ext>
            </a:extLst>
          </p:cNvPr>
          <p:cNvSpPr>
            <a:spLocks noGrp="1"/>
          </p:cNvSpPr>
          <p:nvPr>
            <p:ph sz="quarter" idx="14"/>
          </p:nvPr>
        </p:nvSpPr>
        <p:spPr>
          <a:xfrm>
            <a:off x="4811542" y="4409402"/>
            <a:ext cx="2236440" cy="1876400"/>
          </a:xfrm>
        </p:spPr>
        <p:txBody>
          <a:bodyPr/>
          <a:lstStyle/>
          <a:p>
            <a:pPr marL="0" indent="0" eaLnBrk="1" hangingPunct="1">
              <a:spcBef>
                <a:spcPct val="0"/>
              </a:spcBef>
              <a:spcAft>
                <a:spcPts val="1000"/>
              </a:spcAft>
              <a:buFontTx/>
              <a:buNone/>
            </a:pPr>
            <a:r>
              <a:rPr lang="en-US" altLang="en-US" sz="2400" b="1" dirty="0"/>
              <a:t>760. mm Hg</a:t>
            </a:r>
          </a:p>
          <a:p>
            <a:pPr marL="0" indent="0" eaLnBrk="1" hangingPunct="1">
              <a:spcBef>
                <a:spcPct val="0"/>
              </a:spcBef>
              <a:spcAft>
                <a:spcPts val="700"/>
              </a:spcAft>
              <a:buNone/>
            </a:pPr>
            <a:r>
              <a:rPr lang="en-US" altLang="en-US" sz="2400" b="1" dirty="0"/>
              <a:t>760. torr</a:t>
            </a:r>
          </a:p>
          <a:p>
            <a:pPr marL="0" indent="0" eaLnBrk="1" hangingPunct="1">
              <a:spcBef>
                <a:spcPct val="0"/>
              </a:spcBef>
              <a:spcAft>
                <a:spcPts val="1100"/>
              </a:spcAft>
              <a:buNone/>
            </a:pPr>
            <a:r>
              <a:rPr lang="en-US" altLang="en-US" sz="2400" b="1" dirty="0"/>
              <a:t>14.7 psi</a:t>
            </a:r>
          </a:p>
          <a:p>
            <a:pPr marL="0" indent="0" eaLnBrk="1" hangingPunct="1">
              <a:spcBef>
                <a:spcPct val="0"/>
              </a:spcBef>
              <a:spcAft>
                <a:spcPts val="700"/>
              </a:spcAft>
              <a:buNone/>
            </a:pPr>
            <a:r>
              <a:rPr lang="en-US" altLang="en-US" sz="2400" b="1" dirty="0"/>
              <a:t>101,325 Pa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1B5C5A-1883-44FF-8D54-78C4186F774B}"/>
              </a:ext>
            </a:extLst>
          </p:cNvPr>
          <p:cNvSpPr>
            <a:spLocks noGrp="1"/>
          </p:cNvSpPr>
          <p:nvPr>
            <p:ph type="title"/>
          </p:nvPr>
        </p:nvSpPr>
        <p:spPr>
          <a:xfrm>
            <a:off x="1969368" y="233694"/>
            <a:ext cx="5266928" cy="1143000"/>
          </a:xfrm>
        </p:spPr>
        <p:txBody>
          <a:bodyPr/>
          <a:lstStyle/>
          <a:p>
            <a:r>
              <a:rPr lang="en-US" altLang="en-US" sz="3200" b="1" dirty="0">
                <a:solidFill>
                  <a:srgbClr val="000000"/>
                </a:solidFill>
                <a:ea typeface="MS PGothic" charset="-128"/>
                <a:cs typeface="ＭＳ Ｐゴシック" charset="-128"/>
              </a:rPr>
              <a:t>7.9	The Solid State </a:t>
            </a:r>
            <a:r>
              <a:rPr lang="en-US" altLang="en-US" sz="2800" b="1" dirty="0">
                <a:solidFill>
                  <a:srgbClr val="000000"/>
                </a:solidFill>
                <a:ea typeface="MS PGothic" charset="-128"/>
                <a:cs typeface="ＭＳ Ｐゴシック" charset="-128"/>
              </a:rPr>
              <a:t>Crystalline Solids (2)</a:t>
            </a:r>
            <a:endParaRPr lang="en-US" sz="3200" dirty="0"/>
          </a:p>
        </p:txBody>
      </p:sp>
      <p:sp>
        <p:nvSpPr>
          <p:cNvPr id="3" name="Content Placeholder 2">
            <a:extLst>
              <a:ext uri="{FF2B5EF4-FFF2-40B4-BE49-F238E27FC236}">
                <a16:creationId xmlns:a16="http://schemas.microsoft.com/office/drawing/2014/main" id="{EA5B83D2-41DF-4D22-BA10-F317A325B532}"/>
              </a:ext>
            </a:extLst>
          </p:cNvPr>
          <p:cNvSpPr>
            <a:spLocks noGrp="1"/>
          </p:cNvSpPr>
          <p:nvPr>
            <p:ph sz="half" idx="1"/>
          </p:nvPr>
        </p:nvSpPr>
        <p:spPr>
          <a:xfrm>
            <a:off x="891264" y="1534038"/>
            <a:ext cx="4038600" cy="1955726"/>
          </a:xfrm>
        </p:spPr>
        <p:txBody>
          <a:bodyPr/>
          <a:lstStyle/>
          <a:p>
            <a:pPr marL="0" indent="0">
              <a:buNone/>
            </a:pPr>
            <a:r>
              <a:rPr lang="en-US" altLang="en-US" sz="2400" b="1" dirty="0"/>
              <a:t>A </a:t>
            </a:r>
            <a:r>
              <a:rPr lang="en-US" altLang="en-US" sz="2400" b="1" dirty="0">
                <a:solidFill>
                  <a:srgbClr val="3366FF"/>
                </a:solidFill>
              </a:rPr>
              <a:t>network solid </a:t>
            </a:r>
            <a:r>
              <a:rPr lang="en-US" altLang="en-US" sz="2400" b="1" dirty="0"/>
              <a:t>is composed of a vast number of atoms covalently bonded together </a:t>
            </a:r>
            <a:r>
              <a:rPr lang="en-US" altLang="en-US" sz="2400" b="1" i="0" dirty="0"/>
              <a:t>(SiO</a:t>
            </a:r>
            <a:r>
              <a:rPr lang="en-US" altLang="en-US" sz="2400" b="1" i="0" baseline="-25000" dirty="0"/>
              <a:t>2</a:t>
            </a:r>
            <a:r>
              <a:rPr lang="en-US" altLang="en-US" sz="2400" b="1" i="0" dirty="0"/>
              <a:t> )</a:t>
            </a:r>
            <a:r>
              <a:rPr lang="en-US" altLang="en-US" sz="2400" b="1" dirty="0"/>
              <a:t>.</a:t>
            </a:r>
          </a:p>
        </p:txBody>
      </p:sp>
      <p:sp>
        <p:nvSpPr>
          <p:cNvPr id="4" name="Content Placeholder 3">
            <a:extLst>
              <a:ext uri="{FF2B5EF4-FFF2-40B4-BE49-F238E27FC236}">
                <a16:creationId xmlns:a16="http://schemas.microsoft.com/office/drawing/2014/main" id="{48498343-3AF8-43B2-8BB0-50B3C00DB227}"/>
              </a:ext>
            </a:extLst>
          </p:cNvPr>
          <p:cNvSpPr>
            <a:spLocks noGrp="1"/>
          </p:cNvSpPr>
          <p:nvPr>
            <p:ph sz="half" idx="2"/>
          </p:nvPr>
        </p:nvSpPr>
        <p:spPr>
          <a:xfrm>
            <a:off x="4863759" y="1528298"/>
            <a:ext cx="4038601" cy="1961466"/>
          </a:xfrm>
        </p:spPr>
        <p:txBody>
          <a:bodyPr/>
          <a:lstStyle/>
          <a:p>
            <a:pPr marL="0" indent="0">
              <a:buNone/>
            </a:pPr>
            <a:r>
              <a:rPr lang="en-US" altLang="en-US" sz="2400" b="1" dirty="0"/>
              <a:t>A </a:t>
            </a:r>
            <a:r>
              <a:rPr lang="en-US" altLang="en-US" sz="2400" b="1" dirty="0">
                <a:solidFill>
                  <a:srgbClr val="3366FF"/>
                </a:solidFill>
              </a:rPr>
              <a:t>metallic solid</a:t>
            </a:r>
            <a:r>
              <a:rPr lang="en-US" altLang="en-US" sz="2400" b="1" dirty="0"/>
              <a:t> is a lattice of metal cations surrounded by a cloud of </a:t>
            </a:r>
            <a:r>
              <a:rPr lang="en-US" altLang="en-US" sz="2400" b="1" i="0" dirty="0"/>
              <a:t>e</a:t>
            </a:r>
            <a:r>
              <a:rPr lang="en-US" altLang="en-US" sz="2400" b="1" i="0" baseline="30000" dirty="0"/>
              <a:t>−</a:t>
            </a:r>
            <a:r>
              <a:rPr lang="en-US" altLang="en-US" sz="2400" b="1" dirty="0"/>
              <a:t> that move freely (Cu).</a:t>
            </a:r>
            <a:endParaRPr lang="en-US" altLang="en-US" sz="2400" b="1" baseline="30000" dirty="0"/>
          </a:p>
        </p:txBody>
      </p:sp>
      <p:pic>
        <p:nvPicPr>
          <p:cNvPr id="2" name="Picture 10" descr="From left to right: Atomic level view of silicon dioxide, SiO2, a network solid that comprises sand and atomic level view of metallic co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590925"/>
            <a:ext cx="6121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297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83A8-F6D2-4122-BAAB-B55B6ED0B19B}"/>
              </a:ext>
            </a:extLst>
          </p:cNvPr>
          <p:cNvSpPr>
            <a:spLocks noGrp="1"/>
          </p:cNvSpPr>
          <p:nvPr>
            <p:ph type="title"/>
          </p:nvPr>
        </p:nvSpPr>
        <p:spPr>
          <a:xfrm>
            <a:off x="2395390" y="242554"/>
            <a:ext cx="4353220" cy="1143000"/>
          </a:xfrm>
        </p:spPr>
        <p:txBody>
          <a:bodyPr/>
          <a:lstStyle/>
          <a:p>
            <a:r>
              <a:rPr lang="en-US" altLang="en-US" sz="3200" b="1" dirty="0">
                <a:ea typeface="MS PGothic" charset="-128"/>
                <a:cs typeface="ＭＳ Ｐゴシック" charset="-128"/>
              </a:rPr>
              <a:t>7.9	The Solid State </a:t>
            </a:r>
            <a:r>
              <a:rPr lang="en-US" altLang="en-US" sz="2800" b="1" dirty="0">
                <a:ea typeface="MS PGothic" charset="-128"/>
                <a:cs typeface="ＭＳ Ｐゴシック" charset="-128"/>
              </a:rPr>
              <a:t>Amorphous Solids</a:t>
            </a:r>
            <a:endParaRPr lang="en-US" sz="3200" dirty="0"/>
          </a:p>
        </p:txBody>
      </p:sp>
      <p:sp>
        <p:nvSpPr>
          <p:cNvPr id="3" name="Content Placeholder 2">
            <a:extLst>
              <a:ext uri="{FF2B5EF4-FFF2-40B4-BE49-F238E27FC236}">
                <a16:creationId xmlns:a16="http://schemas.microsoft.com/office/drawing/2014/main" id="{C7684AF0-E724-472B-BD9B-4D7CDBDA9766}"/>
              </a:ext>
            </a:extLst>
          </p:cNvPr>
          <p:cNvSpPr>
            <a:spLocks noGrp="1"/>
          </p:cNvSpPr>
          <p:nvPr>
            <p:ph sz="half" idx="1"/>
          </p:nvPr>
        </p:nvSpPr>
        <p:spPr>
          <a:xfrm>
            <a:off x="1106844" y="1621085"/>
            <a:ext cx="7545838" cy="4040163"/>
          </a:xfrm>
        </p:spPr>
        <p:txBody>
          <a:bodyPr/>
          <a:lstStyle/>
          <a:p>
            <a:pPr marL="0" indent="0">
              <a:spcAft>
                <a:spcPts val="2000"/>
              </a:spcAft>
              <a:buClr>
                <a:schemeClr val="tx1"/>
              </a:buClr>
              <a:buNone/>
            </a:pPr>
            <a:r>
              <a:rPr lang="en-US" altLang="en-US" sz="2400" b="1" dirty="0">
                <a:solidFill>
                  <a:srgbClr val="3366FF"/>
                </a:solidFill>
              </a:rPr>
              <a:t>Amorphous solids </a:t>
            </a:r>
            <a:r>
              <a:rPr lang="en-US" altLang="en-US" sz="2400" b="1" dirty="0"/>
              <a:t>have no regular arrangement of their particles.</a:t>
            </a:r>
          </a:p>
          <a:p>
            <a:pPr marL="0" indent="0">
              <a:spcAft>
                <a:spcPts val="2000"/>
              </a:spcAft>
              <a:buNone/>
            </a:pPr>
            <a:r>
              <a:rPr lang="en-US" altLang="en-US" sz="2400" b="1" dirty="0"/>
              <a:t>They can be formed when liquids </a:t>
            </a:r>
            <a:r>
              <a:rPr lang="en-US" altLang="en-US" sz="2400" b="1" dirty="0">
                <a:solidFill>
                  <a:srgbClr val="3366FF"/>
                </a:solidFill>
              </a:rPr>
              <a:t>cool too quickly </a:t>
            </a:r>
            <a:r>
              <a:rPr lang="en-US" altLang="en-US" sz="2400" b="1" dirty="0"/>
              <a:t>for regular crystal formation.</a:t>
            </a:r>
          </a:p>
          <a:p>
            <a:pPr marL="0" indent="0">
              <a:spcAft>
                <a:spcPts val="2000"/>
              </a:spcAft>
              <a:buNone/>
            </a:pPr>
            <a:r>
              <a:rPr lang="en-US" altLang="en-US" sz="2400" b="1" dirty="0"/>
              <a:t>Very </a:t>
            </a:r>
            <a:r>
              <a:rPr lang="en-US" altLang="en-US" sz="2400" b="1" dirty="0">
                <a:solidFill>
                  <a:srgbClr val="3366FF"/>
                </a:solidFill>
              </a:rPr>
              <a:t>large covalent molecules </a:t>
            </a:r>
            <a:r>
              <a:rPr lang="en-US" altLang="en-US" sz="2400" b="1" dirty="0"/>
              <a:t>tend to form amorphous solids, because they can become folded and intertwined.</a:t>
            </a:r>
          </a:p>
          <a:p>
            <a:pPr marL="0" indent="0">
              <a:spcAft>
                <a:spcPts val="2000"/>
              </a:spcAft>
              <a:buNone/>
            </a:pPr>
            <a:r>
              <a:rPr lang="en-US" altLang="en-US" sz="2400" b="1" dirty="0"/>
              <a:t>Examples include </a:t>
            </a:r>
            <a:r>
              <a:rPr lang="en-US" altLang="en-US" sz="2400" b="1" dirty="0">
                <a:solidFill>
                  <a:srgbClr val="3366FF"/>
                </a:solidFill>
              </a:rPr>
              <a:t>rubber</a:t>
            </a:r>
            <a:r>
              <a:rPr lang="en-US" altLang="en-US" sz="2400" b="1" dirty="0"/>
              <a:t>, </a:t>
            </a:r>
            <a:r>
              <a:rPr lang="en-US" altLang="en-US" sz="2400" b="1" dirty="0">
                <a:solidFill>
                  <a:srgbClr val="3366FF"/>
                </a:solidFill>
              </a:rPr>
              <a:t>glass</a:t>
            </a:r>
            <a:r>
              <a:rPr lang="en-US" altLang="en-US" sz="2400" b="1" dirty="0"/>
              <a:t>, and </a:t>
            </a:r>
            <a:r>
              <a:rPr lang="en-US" altLang="en-US" sz="2400" b="1" dirty="0">
                <a:solidFill>
                  <a:srgbClr val="3366FF"/>
                </a:solidFill>
              </a:rPr>
              <a:t>plastic</a:t>
            </a:r>
            <a:r>
              <a:rPr lang="en-US" altLang="en-US" sz="2400" b="1" dirty="0"/>
              <a:t>.</a:t>
            </a:r>
          </a:p>
        </p:txBody>
      </p:sp>
    </p:spTree>
    <p:extLst>
      <p:ext uri="{BB962C8B-B14F-4D97-AF65-F5344CB8AC3E}">
        <p14:creationId xmlns:p14="http://schemas.microsoft.com/office/powerpoint/2010/main" val="2871918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593BE8F-CC97-41D2-84EF-380DA027027F}"/>
              </a:ext>
            </a:extLst>
          </p:cNvPr>
          <p:cNvSpPr>
            <a:spLocks noGrp="1"/>
          </p:cNvSpPr>
          <p:nvPr>
            <p:ph type="title"/>
          </p:nvPr>
        </p:nvSpPr>
        <p:spPr>
          <a:xfrm>
            <a:off x="443552" y="356526"/>
            <a:ext cx="8229600" cy="893763"/>
          </a:xfrm>
        </p:spPr>
        <p:txBody>
          <a:bodyPr/>
          <a:lstStyle/>
          <a:p>
            <a:r>
              <a:rPr lang="en-US" altLang="en-US" sz="3200" b="1" dirty="0">
                <a:ea typeface="MS PGothic" charset="-128"/>
                <a:cs typeface="ＭＳ Ｐゴシック" charset="-128"/>
              </a:rPr>
              <a:t>7.10	Specific Heat (1)</a:t>
            </a:r>
            <a:endParaRPr lang="en-US" sz="3200" dirty="0"/>
          </a:p>
        </p:txBody>
      </p:sp>
      <p:sp>
        <p:nvSpPr>
          <p:cNvPr id="2" name="Content Placeholder 1">
            <a:extLst>
              <a:ext uri="{FF2B5EF4-FFF2-40B4-BE49-F238E27FC236}">
                <a16:creationId xmlns:a16="http://schemas.microsoft.com/office/drawing/2014/main" id="{F361F9B6-4DFF-479F-964E-EE875CB7F6F0}"/>
              </a:ext>
            </a:extLst>
          </p:cNvPr>
          <p:cNvSpPr>
            <a:spLocks noGrp="1"/>
          </p:cNvSpPr>
          <p:nvPr>
            <p:ph idx="1"/>
          </p:nvPr>
        </p:nvSpPr>
        <p:spPr>
          <a:xfrm>
            <a:off x="1097230" y="1639119"/>
            <a:ext cx="7363202" cy="1108720"/>
          </a:xfrm>
        </p:spPr>
        <p:txBody>
          <a:bodyPr/>
          <a:lstStyle/>
          <a:p>
            <a:pPr marL="0" lvl="0" indent="0">
              <a:buNone/>
            </a:pPr>
            <a:r>
              <a:rPr lang="en-US" altLang="en-US" sz="2400" b="1" dirty="0">
                <a:solidFill>
                  <a:prstClr val="black"/>
                </a:solidFill>
              </a:rPr>
              <a:t>The </a:t>
            </a:r>
            <a:r>
              <a:rPr lang="en-US" altLang="en-US" sz="2400" b="1" dirty="0">
                <a:solidFill>
                  <a:srgbClr val="3366FF"/>
                </a:solidFill>
              </a:rPr>
              <a:t>specific heat </a:t>
            </a:r>
            <a:r>
              <a:rPr lang="en-US" altLang="en-US" sz="2400" b="1" dirty="0">
                <a:solidFill>
                  <a:prstClr val="black"/>
                </a:solidFill>
              </a:rPr>
              <a:t>is the amount of heat energy (</a:t>
            </a:r>
            <a:r>
              <a:rPr lang="en-US" altLang="en-US" sz="2400" b="1" dirty="0" err="1">
                <a:solidFill>
                  <a:prstClr val="black"/>
                </a:solidFill>
              </a:rPr>
              <a:t>cal</a:t>
            </a:r>
            <a:r>
              <a:rPr lang="en-US" altLang="en-US" sz="2400" b="1" dirty="0">
                <a:solidFill>
                  <a:prstClr val="black"/>
                </a:solidFill>
              </a:rPr>
              <a:t> or J) needed to raise the temperature of 1 g of a substance by </a:t>
            </a:r>
          </a:p>
        </p:txBody>
      </p:sp>
      <p:graphicFrame>
        <p:nvGraphicFramePr>
          <p:cNvPr id="4" name="Object 3">
            <a:extLst>
              <a:ext uri="{FF2B5EF4-FFF2-40B4-BE49-F238E27FC236}">
                <a16:creationId xmlns:a16="http://schemas.microsoft.com/office/drawing/2014/main" id="{92DC046F-53C6-45EB-A8ED-E7B6959DEE5B}"/>
              </a:ext>
            </a:extLst>
          </p:cNvPr>
          <p:cNvGraphicFramePr>
            <a:graphicFrameLocks noChangeAspect="1"/>
          </p:cNvGraphicFramePr>
          <p:nvPr>
            <p:extLst>
              <p:ext uri="{D42A27DB-BD31-4B8C-83A1-F6EECF244321}">
                <p14:modId xmlns:p14="http://schemas.microsoft.com/office/powerpoint/2010/main" val="1285261692"/>
              </p:ext>
            </p:extLst>
          </p:nvPr>
        </p:nvGraphicFramePr>
        <p:xfrm>
          <a:off x="3827463" y="2479392"/>
          <a:ext cx="571500" cy="279400"/>
        </p:xfrm>
        <a:graphic>
          <a:graphicData uri="http://schemas.openxmlformats.org/presentationml/2006/ole">
            <mc:AlternateContent xmlns:mc="http://schemas.openxmlformats.org/markup-compatibility/2006">
              <mc:Choice xmlns:v="urn:schemas-microsoft-com:vml" Requires="v">
                <p:oleObj spid="_x0000_s19069" name="Equation" r:id="rId4" imgW="571320" imgH="279360" progId="Equation.DSMT4">
                  <p:embed/>
                </p:oleObj>
              </mc:Choice>
              <mc:Fallback>
                <p:oleObj name="Equation" r:id="rId4" imgW="571320" imgH="279360" progId="Equation.DSMT4">
                  <p:embed/>
                  <p:pic>
                    <p:nvPicPr>
                      <p:cNvPr id="0" name=""/>
                      <p:cNvPicPr/>
                      <p:nvPr/>
                    </p:nvPicPr>
                    <p:blipFill>
                      <a:blip r:embed="rId5"/>
                      <a:stretch>
                        <a:fillRect/>
                      </a:stretch>
                    </p:blipFill>
                    <p:spPr>
                      <a:xfrm>
                        <a:off x="3827463" y="2479392"/>
                        <a:ext cx="571500" cy="2794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D7FC713-9A98-49D7-BE6E-E137594B8C74}"/>
              </a:ext>
            </a:extLst>
          </p:cNvPr>
          <p:cNvGraphicFramePr>
            <a:graphicFrameLocks noChangeAspect="1"/>
          </p:cNvGraphicFramePr>
          <p:nvPr>
            <p:extLst>
              <p:ext uri="{D42A27DB-BD31-4B8C-83A1-F6EECF244321}">
                <p14:modId xmlns:p14="http://schemas.microsoft.com/office/powerpoint/2010/main" val="4244949486"/>
              </p:ext>
            </p:extLst>
          </p:nvPr>
        </p:nvGraphicFramePr>
        <p:xfrm>
          <a:off x="2443163" y="3221038"/>
          <a:ext cx="3340100" cy="800100"/>
        </p:xfrm>
        <a:graphic>
          <a:graphicData uri="http://schemas.openxmlformats.org/presentationml/2006/ole">
            <mc:AlternateContent xmlns:mc="http://schemas.openxmlformats.org/markup-compatibility/2006">
              <mc:Choice xmlns:v="urn:schemas-microsoft-com:vml" Requires="v">
                <p:oleObj spid="_x0000_s19070" name="Equation" r:id="rId6" imgW="3340080" imgH="799920" progId="Equation.DSMT4">
                  <p:embed/>
                </p:oleObj>
              </mc:Choice>
              <mc:Fallback>
                <p:oleObj name="Equation" r:id="rId6" imgW="3340080" imgH="799920" progId="Equation.DSMT4">
                  <p:embed/>
                  <p:pic>
                    <p:nvPicPr>
                      <p:cNvPr id="0" name=""/>
                      <p:cNvPicPr/>
                      <p:nvPr/>
                    </p:nvPicPr>
                    <p:blipFill>
                      <a:blip r:embed="rId7"/>
                      <a:stretch>
                        <a:fillRect/>
                      </a:stretch>
                    </p:blipFill>
                    <p:spPr>
                      <a:xfrm>
                        <a:off x="2443163" y="3221038"/>
                        <a:ext cx="3340100" cy="8001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CFA0B9FC-A70B-4639-96C0-FAF331F545A6}"/>
              </a:ext>
            </a:extLst>
          </p:cNvPr>
          <p:cNvGraphicFramePr>
            <a:graphicFrameLocks noChangeAspect="1"/>
          </p:cNvGraphicFramePr>
          <p:nvPr>
            <p:extLst>
              <p:ext uri="{D42A27DB-BD31-4B8C-83A1-F6EECF244321}">
                <p14:modId xmlns:p14="http://schemas.microsoft.com/office/powerpoint/2010/main" val="3461026507"/>
              </p:ext>
            </p:extLst>
          </p:nvPr>
        </p:nvGraphicFramePr>
        <p:xfrm>
          <a:off x="2468563" y="3951288"/>
          <a:ext cx="1460500" cy="850900"/>
        </p:xfrm>
        <a:graphic>
          <a:graphicData uri="http://schemas.openxmlformats.org/presentationml/2006/ole">
            <mc:AlternateContent xmlns:mc="http://schemas.openxmlformats.org/markup-compatibility/2006">
              <mc:Choice xmlns:v="urn:schemas-microsoft-com:vml" Requires="v">
                <p:oleObj spid="_x0000_s19071" name="Equation" r:id="rId8" imgW="1460160" imgH="850680" progId="Equation.DSMT4">
                  <p:embed/>
                </p:oleObj>
              </mc:Choice>
              <mc:Fallback>
                <p:oleObj name="Equation" r:id="rId8" imgW="1460160" imgH="850680" progId="Equation.DSMT4">
                  <p:embed/>
                  <p:pic>
                    <p:nvPicPr>
                      <p:cNvPr id="0" name=""/>
                      <p:cNvPicPr/>
                      <p:nvPr/>
                    </p:nvPicPr>
                    <p:blipFill>
                      <a:blip r:embed="rId9"/>
                      <a:stretch>
                        <a:fillRect/>
                      </a:stretch>
                    </p:blipFill>
                    <p:spPr>
                      <a:xfrm>
                        <a:off x="2468563" y="3951288"/>
                        <a:ext cx="1460500" cy="850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FCB8EEF-D00E-4109-9D55-B8C3085F8ACF}"/>
              </a:ext>
            </a:extLst>
          </p:cNvPr>
          <p:cNvSpPr>
            <a:spLocks noGrp="1"/>
          </p:cNvSpPr>
          <p:nvPr>
            <p:ph sz="quarter" idx="14"/>
          </p:nvPr>
        </p:nvSpPr>
        <p:spPr>
          <a:xfrm>
            <a:off x="1072771" y="4749596"/>
            <a:ext cx="7260561" cy="1147441"/>
          </a:xfrm>
        </p:spPr>
        <p:txBody>
          <a:bodyPr/>
          <a:lstStyle/>
          <a:p>
            <a:pPr marL="0" indent="0" eaLnBrk="1" hangingPunct="1">
              <a:spcBef>
                <a:spcPct val="0"/>
              </a:spcBef>
              <a:buNone/>
            </a:pPr>
            <a:r>
              <a:rPr lang="en-US" altLang="en-US" sz="2400" b="1" dirty="0"/>
              <a:t>The </a:t>
            </a:r>
            <a:r>
              <a:rPr lang="en-US" altLang="en-US" sz="2400" b="1" dirty="0">
                <a:solidFill>
                  <a:srgbClr val="3366FF"/>
                </a:solidFill>
              </a:rPr>
              <a:t>larger </a:t>
            </a:r>
            <a:r>
              <a:rPr lang="en-US" altLang="en-US" sz="2400" b="1" dirty="0"/>
              <a:t>the specific heat , the </a:t>
            </a:r>
            <a:r>
              <a:rPr lang="en-US" altLang="en-US" sz="2400" b="1" dirty="0">
                <a:solidFill>
                  <a:srgbClr val="3366FF"/>
                </a:solidFill>
              </a:rPr>
              <a:t>less its temperature will change </a:t>
            </a:r>
            <a:r>
              <a:rPr lang="en-US" altLang="en-US" sz="2400" b="1" dirty="0"/>
              <a:t>when it absorbs a particular about of heat energy.</a:t>
            </a:r>
          </a:p>
        </p:txBody>
      </p:sp>
    </p:spTree>
    <p:extLst>
      <p:ext uri="{BB962C8B-B14F-4D97-AF65-F5344CB8AC3E}">
        <p14:creationId xmlns:p14="http://schemas.microsoft.com/office/powerpoint/2010/main" val="3776811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895F-365A-4EBA-8500-B2F2B5AEF975}"/>
              </a:ext>
            </a:extLst>
          </p:cNvPr>
          <p:cNvSpPr>
            <a:spLocks noGrp="1"/>
          </p:cNvSpPr>
          <p:nvPr>
            <p:ph type="title"/>
          </p:nvPr>
        </p:nvSpPr>
        <p:spPr>
          <a:xfrm>
            <a:off x="443552" y="233694"/>
            <a:ext cx="8229600" cy="1143000"/>
          </a:xfrm>
        </p:spPr>
        <p:txBody>
          <a:bodyPr/>
          <a:lstStyle/>
          <a:p>
            <a:r>
              <a:rPr lang="en-US" altLang="en-US" sz="3200" b="1" dirty="0">
                <a:ea typeface="MS PGothic" charset="-128"/>
                <a:cs typeface="ＭＳ Ｐゴシック" charset="-128"/>
              </a:rPr>
              <a:t>7.10	Specific Heat (2)</a:t>
            </a:r>
            <a:endParaRPr lang="en-US" sz="3200" dirty="0"/>
          </a:p>
        </p:txBody>
      </p:sp>
      <p:sp>
        <p:nvSpPr>
          <p:cNvPr id="3" name="Content Placeholder 2">
            <a:extLst>
              <a:ext uri="{FF2B5EF4-FFF2-40B4-BE49-F238E27FC236}">
                <a16:creationId xmlns:a16="http://schemas.microsoft.com/office/drawing/2014/main" id="{D0D6D2D0-185D-42C4-91ED-A844A29EFD01}"/>
              </a:ext>
            </a:extLst>
          </p:cNvPr>
          <p:cNvSpPr>
            <a:spLocks noGrp="1"/>
          </p:cNvSpPr>
          <p:nvPr>
            <p:ph sz="half" idx="1"/>
          </p:nvPr>
        </p:nvSpPr>
        <p:spPr>
          <a:xfrm>
            <a:off x="529208" y="2430757"/>
            <a:ext cx="4762872" cy="316631"/>
          </a:xfrm>
        </p:spPr>
        <p:txBody>
          <a:bodyPr/>
          <a:lstStyle/>
          <a:p>
            <a:pPr marL="0" indent="0">
              <a:buNone/>
            </a:pPr>
            <a:r>
              <a:rPr lang="en-US" sz="1400" b="1" dirty="0"/>
              <a:t>Table 7.4 Specific Heats of Some Substances</a:t>
            </a:r>
          </a:p>
        </p:txBody>
      </p:sp>
      <p:sp>
        <p:nvSpPr>
          <p:cNvPr id="5" name="Content Placeholder 4">
            <a:extLst>
              <a:ext uri="{FF2B5EF4-FFF2-40B4-BE49-F238E27FC236}">
                <a16:creationId xmlns:a16="http://schemas.microsoft.com/office/drawing/2014/main" id="{430AA153-5DD3-49A1-A163-00CB650A1BA0}"/>
              </a:ext>
            </a:extLst>
          </p:cNvPr>
          <p:cNvSpPr>
            <a:spLocks noGrp="1"/>
          </p:cNvSpPr>
          <p:nvPr>
            <p:ph sz="half" idx="2"/>
          </p:nvPr>
        </p:nvSpPr>
        <p:spPr>
          <a:xfrm>
            <a:off x="543721" y="2753875"/>
            <a:ext cx="4071719" cy="2241235"/>
          </a:xfrm>
          <a:ln>
            <a:solidFill>
              <a:schemeClr val="tx1"/>
            </a:solidFill>
          </a:ln>
        </p:spPr>
        <p:txBody>
          <a:bodyPr/>
          <a:lstStyle/>
          <a:p>
            <a:pPr marL="0" lvl="0" indent="0" eaLnBrk="1" fontAlgn="auto" hangingPunct="1">
              <a:spcBef>
                <a:spcPts val="0"/>
              </a:spcBef>
              <a:spcAft>
                <a:spcPts val="0"/>
              </a:spcAft>
              <a:buNone/>
            </a:pPr>
            <a:r>
              <a:rPr lang="en-US" sz="1200" b="1" kern="1200" dirty="0">
                <a:solidFill>
                  <a:prstClr val="black"/>
                </a:solidFill>
                <a:latin typeface="Arial" panose="020B0604020202020204" pitchFamily="34" charset="0"/>
                <a:ea typeface="+mn-ea"/>
                <a:cs typeface="Arial" panose="020B0604020202020204" pitchFamily="34" charset="0"/>
              </a:rPr>
              <a:t>Substance</a:t>
            </a:r>
          </a:p>
        </p:txBody>
      </p:sp>
      <p:graphicFrame>
        <p:nvGraphicFramePr>
          <p:cNvPr id="158" name="Object 157">
            <a:extLst>
              <a:ext uri="{FF2B5EF4-FFF2-40B4-BE49-F238E27FC236}">
                <a16:creationId xmlns:a16="http://schemas.microsoft.com/office/drawing/2014/main" id="{BB31A4C2-3953-448A-9C63-CD16EB2846FB}"/>
              </a:ext>
            </a:extLst>
          </p:cNvPr>
          <p:cNvGraphicFramePr>
            <a:graphicFrameLocks noChangeAspect="1"/>
          </p:cNvGraphicFramePr>
          <p:nvPr>
            <p:extLst>
              <p:ext uri="{D42A27DB-BD31-4B8C-83A1-F6EECF244321}">
                <p14:modId xmlns:p14="http://schemas.microsoft.com/office/powerpoint/2010/main" val="644636812"/>
              </p:ext>
            </p:extLst>
          </p:nvPr>
        </p:nvGraphicFramePr>
        <p:xfrm>
          <a:off x="2110246" y="2754704"/>
          <a:ext cx="685800" cy="254000"/>
        </p:xfrm>
        <a:graphic>
          <a:graphicData uri="http://schemas.openxmlformats.org/presentationml/2006/ole">
            <mc:AlternateContent xmlns:mc="http://schemas.openxmlformats.org/markup-compatibility/2006">
              <mc:Choice xmlns:v="urn:schemas-microsoft-com:vml" Requires="v">
                <p:oleObj spid="_x0000_s32930" name="Equation" r:id="rId4" imgW="685800" imgH="253800" progId="Equation.DSMT4">
                  <p:embed/>
                </p:oleObj>
              </mc:Choice>
              <mc:Fallback>
                <p:oleObj name="Equation" r:id="rId4" imgW="685800" imgH="253800" progId="Equation.DSMT4">
                  <p:embed/>
                  <p:pic>
                    <p:nvPicPr>
                      <p:cNvPr id="0" name=""/>
                      <p:cNvPicPr/>
                      <p:nvPr/>
                    </p:nvPicPr>
                    <p:blipFill>
                      <a:blip r:embed="rId5"/>
                      <a:stretch>
                        <a:fillRect/>
                      </a:stretch>
                    </p:blipFill>
                    <p:spPr>
                      <a:xfrm>
                        <a:off x="2110246" y="2754704"/>
                        <a:ext cx="685800" cy="254000"/>
                      </a:xfrm>
                      <a:prstGeom prst="rect">
                        <a:avLst/>
                      </a:prstGeom>
                    </p:spPr>
                  </p:pic>
                </p:oleObj>
              </mc:Fallback>
            </mc:AlternateContent>
          </a:graphicData>
        </a:graphic>
      </p:graphicFrame>
      <p:graphicFrame>
        <p:nvGraphicFramePr>
          <p:cNvPr id="159" name="Object 158">
            <a:extLst>
              <a:ext uri="{FF2B5EF4-FFF2-40B4-BE49-F238E27FC236}">
                <a16:creationId xmlns:a16="http://schemas.microsoft.com/office/drawing/2014/main" id="{911820CA-3209-4288-AB43-D88D75F6825D}"/>
              </a:ext>
            </a:extLst>
          </p:cNvPr>
          <p:cNvGraphicFramePr>
            <a:graphicFrameLocks noChangeAspect="1"/>
          </p:cNvGraphicFramePr>
          <p:nvPr>
            <p:extLst>
              <p:ext uri="{D42A27DB-BD31-4B8C-83A1-F6EECF244321}">
                <p14:modId xmlns:p14="http://schemas.microsoft.com/office/powerpoint/2010/main" val="2117193254"/>
              </p:ext>
            </p:extLst>
          </p:nvPr>
        </p:nvGraphicFramePr>
        <p:xfrm>
          <a:off x="3616797" y="2778704"/>
          <a:ext cx="584200" cy="254000"/>
        </p:xfrm>
        <a:graphic>
          <a:graphicData uri="http://schemas.openxmlformats.org/presentationml/2006/ole">
            <mc:AlternateContent xmlns:mc="http://schemas.openxmlformats.org/markup-compatibility/2006">
              <mc:Choice xmlns:v="urn:schemas-microsoft-com:vml" Requires="v">
                <p:oleObj spid="_x0000_s32931" name="Equation" r:id="rId6" imgW="583920" imgH="253800" progId="Equation.DSMT4">
                  <p:embed/>
                </p:oleObj>
              </mc:Choice>
              <mc:Fallback>
                <p:oleObj name="Equation" r:id="rId6" imgW="583920" imgH="253800" progId="Equation.DSMT4">
                  <p:embed/>
                  <p:pic>
                    <p:nvPicPr>
                      <p:cNvPr id="0" name=""/>
                      <p:cNvPicPr/>
                      <p:nvPr/>
                    </p:nvPicPr>
                    <p:blipFill>
                      <a:blip r:embed="rId7"/>
                      <a:stretch>
                        <a:fillRect/>
                      </a:stretch>
                    </p:blipFill>
                    <p:spPr>
                      <a:xfrm>
                        <a:off x="3616797" y="2778704"/>
                        <a:ext cx="584200" cy="254000"/>
                      </a:xfrm>
                      <a:prstGeom prst="rect">
                        <a:avLst/>
                      </a:prstGeom>
                    </p:spPr>
                  </p:pic>
                </p:oleObj>
              </mc:Fallback>
            </mc:AlternateContent>
          </a:graphicData>
        </a:graphic>
      </p:graphicFrame>
      <p:sp>
        <p:nvSpPr>
          <p:cNvPr id="63" name="Content Placeholder 62">
            <a:extLst>
              <a:ext uri="{FF2B5EF4-FFF2-40B4-BE49-F238E27FC236}">
                <a16:creationId xmlns:a16="http://schemas.microsoft.com/office/drawing/2014/main" id="{31AAABAA-075C-4306-8090-50BA7202B197}"/>
              </a:ext>
            </a:extLst>
          </p:cNvPr>
          <p:cNvSpPr>
            <a:spLocks noGrp="1"/>
          </p:cNvSpPr>
          <p:nvPr>
            <p:ph sz="quarter" idx="14"/>
          </p:nvPr>
        </p:nvSpPr>
        <p:spPr>
          <a:xfrm>
            <a:off x="548789" y="3032406"/>
            <a:ext cx="1219944" cy="316631"/>
          </a:xfrm>
        </p:spPr>
        <p:txBody>
          <a:bodyPr/>
          <a:lstStyle/>
          <a:p>
            <a:pPr marL="0" indent="0">
              <a:buNone/>
            </a:pPr>
            <a:r>
              <a:rPr lang="en-US" sz="1200" dirty="0">
                <a:latin typeface="Arial" panose="020B0604020202020204" pitchFamily="34" charset="0"/>
                <a:cs typeface="Arial" panose="020B0604020202020204" pitchFamily="34" charset="0"/>
              </a:rPr>
              <a:t>Aluminum</a:t>
            </a:r>
          </a:p>
        </p:txBody>
      </p:sp>
      <p:sp>
        <p:nvSpPr>
          <p:cNvPr id="65" name="Content Placeholder 64">
            <a:extLst>
              <a:ext uri="{FF2B5EF4-FFF2-40B4-BE49-F238E27FC236}">
                <a16:creationId xmlns:a16="http://schemas.microsoft.com/office/drawing/2014/main" id="{A85F27BA-FA34-4A7D-AD00-55A3E769B53F}"/>
              </a:ext>
            </a:extLst>
          </p:cNvPr>
          <p:cNvSpPr>
            <a:spLocks noGrp="1"/>
          </p:cNvSpPr>
          <p:nvPr>
            <p:ph sz="quarter" idx="16"/>
          </p:nvPr>
        </p:nvSpPr>
        <p:spPr>
          <a:xfrm>
            <a:off x="2027189" y="3025138"/>
            <a:ext cx="864195" cy="213863"/>
          </a:xfrm>
        </p:spPr>
        <p:txBody>
          <a:bodyPr/>
          <a:lstStyle/>
          <a:p>
            <a:r>
              <a:rPr lang="en-US" dirty="0">
                <a:latin typeface="Arial" panose="020B0604020202020204" pitchFamily="34" charset="0"/>
                <a:cs typeface="Arial" panose="020B0604020202020204" pitchFamily="34" charset="0"/>
              </a:rPr>
              <a:t>0.214</a:t>
            </a:r>
          </a:p>
        </p:txBody>
      </p:sp>
      <p:sp>
        <p:nvSpPr>
          <p:cNvPr id="67" name="Content Placeholder 66">
            <a:extLst>
              <a:ext uri="{FF2B5EF4-FFF2-40B4-BE49-F238E27FC236}">
                <a16:creationId xmlns:a16="http://schemas.microsoft.com/office/drawing/2014/main" id="{5A268757-F0A9-4990-A352-C5F6A44D796B}"/>
              </a:ext>
            </a:extLst>
          </p:cNvPr>
          <p:cNvSpPr>
            <a:spLocks noGrp="1"/>
          </p:cNvSpPr>
          <p:nvPr>
            <p:ph sz="quarter" idx="17"/>
          </p:nvPr>
        </p:nvSpPr>
        <p:spPr>
          <a:xfrm>
            <a:off x="3529980" y="3022571"/>
            <a:ext cx="864195" cy="296321"/>
          </a:xfrm>
        </p:spPr>
        <p:txBody>
          <a:bodyPr/>
          <a:lstStyle/>
          <a:p>
            <a:r>
              <a:rPr lang="en-US" dirty="0"/>
              <a:t>0.895</a:t>
            </a:r>
          </a:p>
        </p:txBody>
      </p:sp>
      <p:sp>
        <p:nvSpPr>
          <p:cNvPr id="69" name="Content Placeholder 68">
            <a:extLst>
              <a:ext uri="{FF2B5EF4-FFF2-40B4-BE49-F238E27FC236}">
                <a16:creationId xmlns:a16="http://schemas.microsoft.com/office/drawing/2014/main" id="{62D56D0F-7B7C-4D7C-9792-BF356864DE36}"/>
              </a:ext>
            </a:extLst>
          </p:cNvPr>
          <p:cNvSpPr>
            <a:spLocks noGrp="1"/>
          </p:cNvSpPr>
          <p:nvPr>
            <p:ph sz="quarter" idx="18"/>
          </p:nvPr>
        </p:nvSpPr>
        <p:spPr>
          <a:xfrm>
            <a:off x="546259" y="3304634"/>
            <a:ext cx="1393598" cy="297534"/>
          </a:xfrm>
        </p:spPr>
        <p:txBody>
          <a:bodyPr/>
          <a:lstStyle/>
          <a:p>
            <a:r>
              <a:rPr lang="en-US" kern="1200" dirty="0">
                <a:solidFill>
                  <a:prstClr val="black"/>
                </a:solidFill>
                <a:latin typeface="Arial" panose="020B0604020202020204" pitchFamily="34" charset="0"/>
                <a:ea typeface="+mn-ea"/>
                <a:cs typeface="Arial" panose="020B0604020202020204" pitchFamily="34" charset="0"/>
              </a:rPr>
              <a:t>Carbon (graphite)</a:t>
            </a:r>
            <a:endParaRPr lang="en-US" dirty="0"/>
          </a:p>
        </p:txBody>
      </p:sp>
      <p:sp>
        <p:nvSpPr>
          <p:cNvPr id="71" name="Content Placeholder 70">
            <a:extLst>
              <a:ext uri="{FF2B5EF4-FFF2-40B4-BE49-F238E27FC236}">
                <a16:creationId xmlns:a16="http://schemas.microsoft.com/office/drawing/2014/main" id="{ADA1B4DC-81F9-4EF0-AB88-81FE7AE938E7}"/>
              </a:ext>
            </a:extLst>
          </p:cNvPr>
          <p:cNvSpPr>
            <a:spLocks noGrp="1"/>
          </p:cNvSpPr>
          <p:nvPr>
            <p:ph sz="quarter" idx="19"/>
          </p:nvPr>
        </p:nvSpPr>
        <p:spPr>
          <a:xfrm>
            <a:off x="2027188" y="3304634"/>
            <a:ext cx="864195" cy="239405"/>
          </a:xfrm>
        </p:spPr>
        <p:txBody>
          <a:bodyPr/>
          <a:lstStyle/>
          <a:p>
            <a:r>
              <a:rPr lang="en-US" dirty="0"/>
              <a:t>0.169</a:t>
            </a:r>
          </a:p>
        </p:txBody>
      </p:sp>
      <p:sp>
        <p:nvSpPr>
          <p:cNvPr id="73" name="Content Placeholder 72">
            <a:extLst>
              <a:ext uri="{FF2B5EF4-FFF2-40B4-BE49-F238E27FC236}">
                <a16:creationId xmlns:a16="http://schemas.microsoft.com/office/drawing/2014/main" id="{A12721CC-6284-4237-ABF4-CF63DCFF904D}"/>
              </a:ext>
            </a:extLst>
          </p:cNvPr>
          <p:cNvSpPr>
            <a:spLocks noGrp="1"/>
          </p:cNvSpPr>
          <p:nvPr>
            <p:ph sz="quarter" idx="20"/>
          </p:nvPr>
        </p:nvSpPr>
        <p:spPr>
          <a:xfrm>
            <a:off x="3538495" y="3311283"/>
            <a:ext cx="864195" cy="335036"/>
          </a:xfrm>
        </p:spPr>
        <p:txBody>
          <a:bodyPr/>
          <a:lstStyle/>
          <a:p>
            <a:r>
              <a:rPr lang="en-US" dirty="0"/>
              <a:t>0.707</a:t>
            </a:r>
          </a:p>
        </p:txBody>
      </p:sp>
      <p:sp>
        <p:nvSpPr>
          <p:cNvPr id="75" name="Content Placeholder 74">
            <a:extLst>
              <a:ext uri="{FF2B5EF4-FFF2-40B4-BE49-F238E27FC236}">
                <a16:creationId xmlns:a16="http://schemas.microsoft.com/office/drawing/2014/main" id="{DA79608C-4837-4F37-9BF7-78D5A8ACA911}"/>
              </a:ext>
            </a:extLst>
          </p:cNvPr>
          <p:cNvSpPr>
            <a:spLocks noGrp="1"/>
          </p:cNvSpPr>
          <p:nvPr>
            <p:ph sz="quarter" idx="21"/>
          </p:nvPr>
        </p:nvSpPr>
        <p:spPr>
          <a:xfrm>
            <a:off x="544984" y="3576862"/>
            <a:ext cx="864195" cy="309487"/>
          </a:xfrm>
        </p:spPr>
        <p:txBody>
          <a:bodyPr/>
          <a:lstStyle/>
          <a:p>
            <a:r>
              <a:rPr lang="en-US" dirty="0">
                <a:latin typeface="Arial" panose="020B0604020202020204" pitchFamily="34" charset="0"/>
                <a:cs typeface="Arial" panose="020B0604020202020204" pitchFamily="34" charset="0"/>
              </a:rPr>
              <a:t>Copper</a:t>
            </a:r>
          </a:p>
        </p:txBody>
      </p:sp>
      <p:sp>
        <p:nvSpPr>
          <p:cNvPr id="77" name="Content Placeholder 76">
            <a:extLst>
              <a:ext uri="{FF2B5EF4-FFF2-40B4-BE49-F238E27FC236}">
                <a16:creationId xmlns:a16="http://schemas.microsoft.com/office/drawing/2014/main" id="{CAFEAA9E-4842-427F-8E42-46FDBA9E5D3D}"/>
              </a:ext>
            </a:extLst>
          </p:cNvPr>
          <p:cNvSpPr>
            <a:spLocks noGrp="1"/>
          </p:cNvSpPr>
          <p:nvPr>
            <p:ph sz="quarter" idx="22"/>
          </p:nvPr>
        </p:nvSpPr>
        <p:spPr>
          <a:xfrm>
            <a:off x="2013620" y="3576862"/>
            <a:ext cx="864195" cy="294369"/>
          </a:xfrm>
        </p:spPr>
        <p:txBody>
          <a:bodyPr/>
          <a:lstStyle/>
          <a:p>
            <a:r>
              <a:rPr lang="en-US" dirty="0"/>
              <a:t>0.0900</a:t>
            </a:r>
          </a:p>
        </p:txBody>
      </p:sp>
      <p:sp>
        <p:nvSpPr>
          <p:cNvPr id="79" name="Content Placeholder 78">
            <a:extLst>
              <a:ext uri="{FF2B5EF4-FFF2-40B4-BE49-F238E27FC236}">
                <a16:creationId xmlns:a16="http://schemas.microsoft.com/office/drawing/2014/main" id="{3CCC2A0F-6706-4D59-B6BB-8D51A60F32F3}"/>
              </a:ext>
            </a:extLst>
          </p:cNvPr>
          <p:cNvSpPr>
            <a:spLocks noGrp="1"/>
          </p:cNvSpPr>
          <p:nvPr>
            <p:ph sz="quarter" idx="23"/>
          </p:nvPr>
        </p:nvSpPr>
        <p:spPr>
          <a:xfrm>
            <a:off x="3532822" y="3570705"/>
            <a:ext cx="864195" cy="287620"/>
          </a:xfrm>
        </p:spPr>
        <p:txBody>
          <a:bodyPr/>
          <a:lstStyle/>
          <a:p>
            <a:r>
              <a:rPr lang="en-US" dirty="0"/>
              <a:t>0.377</a:t>
            </a:r>
          </a:p>
        </p:txBody>
      </p:sp>
      <p:sp>
        <p:nvSpPr>
          <p:cNvPr id="81" name="Content Placeholder 80">
            <a:extLst>
              <a:ext uri="{FF2B5EF4-FFF2-40B4-BE49-F238E27FC236}">
                <a16:creationId xmlns:a16="http://schemas.microsoft.com/office/drawing/2014/main" id="{94295854-EDB0-48C3-AFD0-B58384AA117B}"/>
              </a:ext>
            </a:extLst>
          </p:cNvPr>
          <p:cNvSpPr>
            <a:spLocks noGrp="1"/>
          </p:cNvSpPr>
          <p:nvPr>
            <p:ph sz="quarter" idx="24"/>
          </p:nvPr>
        </p:nvSpPr>
        <p:spPr>
          <a:xfrm>
            <a:off x="539552" y="3855136"/>
            <a:ext cx="864195" cy="257868"/>
          </a:xfrm>
        </p:spPr>
        <p:txBody>
          <a:bodyPr/>
          <a:lstStyle/>
          <a:p>
            <a:r>
              <a:rPr lang="en-US" dirty="0">
                <a:latin typeface="Arial" panose="020B0604020202020204" pitchFamily="34" charset="0"/>
                <a:cs typeface="Arial" panose="020B0604020202020204" pitchFamily="34" charset="0"/>
              </a:rPr>
              <a:t>Ethanol</a:t>
            </a:r>
          </a:p>
        </p:txBody>
      </p:sp>
      <p:sp>
        <p:nvSpPr>
          <p:cNvPr id="83" name="Content Placeholder 82">
            <a:extLst>
              <a:ext uri="{FF2B5EF4-FFF2-40B4-BE49-F238E27FC236}">
                <a16:creationId xmlns:a16="http://schemas.microsoft.com/office/drawing/2014/main" id="{47482182-CFB6-4C08-BA06-4AD3B30B9E1C}"/>
              </a:ext>
            </a:extLst>
          </p:cNvPr>
          <p:cNvSpPr>
            <a:spLocks noGrp="1"/>
          </p:cNvSpPr>
          <p:nvPr>
            <p:ph sz="quarter" idx="25"/>
          </p:nvPr>
        </p:nvSpPr>
        <p:spPr>
          <a:xfrm>
            <a:off x="2012293" y="3858531"/>
            <a:ext cx="864195" cy="360040"/>
          </a:xfrm>
        </p:spPr>
        <p:txBody>
          <a:bodyPr/>
          <a:lstStyle/>
          <a:p>
            <a:r>
              <a:rPr lang="en-US" dirty="0"/>
              <a:t>0.583</a:t>
            </a:r>
          </a:p>
        </p:txBody>
      </p:sp>
      <p:sp>
        <p:nvSpPr>
          <p:cNvPr id="85" name="Content Placeholder 84">
            <a:extLst>
              <a:ext uri="{FF2B5EF4-FFF2-40B4-BE49-F238E27FC236}">
                <a16:creationId xmlns:a16="http://schemas.microsoft.com/office/drawing/2014/main" id="{36EC24A9-F347-46A4-A046-7DB38BB0137D}"/>
              </a:ext>
            </a:extLst>
          </p:cNvPr>
          <p:cNvSpPr>
            <a:spLocks noGrp="1"/>
          </p:cNvSpPr>
          <p:nvPr>
            <p:ph sz="quarter" idx="26"/>
          </p:nvPr>
        </p:nvSpPr>
        <p:spPr>
          <a:xfrm>
            <a:off x="3529980" y="3858325"/>
            <a:ext cx="788987" cy="316632"/>
          </a:xfrm>
        </p:spPr>
        <p:txBody>
          <a:bodyPr/>
          <a:lstStyle/>
          <a:p>
            <a:r>
              <a:rPr lang="en-US" dirty="0"/>
              <a:t>2.44</a:t>
            </a:r>
          </a:p>
        </p:txBody>
      </p:sp>
      <p:sp>
        <p:nvSpPr>
          <p:cNvPr id="87" name="Content Placeholder 86">
            <a:extLst>
              <a:ext uri="{FF2B5EF4-FFF2-40B4-BE49-F238E27FC236}">
                <a16:creationId xmlns:a16="http://schemas.microsoft.com/office/drawing/2014/main" id="{81CE2009-4216-4390-9C6A-F2E55221E2F4}"/>
              </a:ext>
            </a:extLst>
          </p:cNvPr>
          <p:cNvSpPr>
            <a:spLocks noGrp="1"/>
          </p:cNvSpPr>
          <p:nvPr>
            <p:ph sz="quarter" idx="27"/>
          </p:nvPr>
        </p:nvSpPr>
        <p:spPr>
          <a:xfrm>
            <a:off x="546259" y="4119491"/>
            <a:ext cx="864195" cy="360040"/>
          </a:xfrm>
        </p:spPr>
        <p:txBody>
          <a:bodyPr/>
          <a:lstStyle/>
          <a:p>
            <a:r>
              <a:rPr lang="en-US" dirty="0">
                <a:latin typeface="Arial" panose="020B0604020202020204" pitchFamily="34" charset="0"/>
                <a:cs typeface="Arial" panose="020B0604020202020204" pitchFamily="34" charset="0"/>
              </a:rPr>
              <a:t>Gold</a:t>
            </a:r>
          </a:p>
        </p:txBody>
      </p:sp>
      <p:sp>
        <p:nvSpPr>
          <p:cNvPr id="89" name="Content Placeholder 88">
            <a:extLst>
              <a:ext uri="{FF2B5EF4-FFF2-40B4-BE49-F238E27FC236}">
                <a16:creationId xmlns:a16="http://schemas.microsoft.com/office/drawing/2014/main" id="{FC6C5DCF-AEF6-4256-B4D3-5ED85051D543}"/>
              </a:ext>
            </a:extLst>
          </p:cNvPr>
          <p:cNvSpPr>
            <a:spLocks noGrp="1"/>
          </p:cNvSpPr>
          <p:nvPr>
            <p:ph sz="quarter" idx="28"/>
          </p:nvPr>
        </p:nvSpPr>
        <p:spPr>
          <a:xfrm>
            <a:off x="2021049" y="4125704"/>
            <a:ext cx="864195" cy="314168"/>
          </a:xfrm>
        </p:spPr>
        <p:txBody>
          <a:bodyPr/>
          <a:lstStyle/>
          <a:p>
            <a:r>
              <a:rPr lang="en-US" dirty="0"/>
              <a:t>0.0310</a:t>
            </a:r>
          </a:p>
        </p:txBody>
      </p:sp>
      <p:sp>
        <p:nvSpPr>
          <p:cNvPr id="91" name="Content Placeholder 90">
            <a:extLst>
              <a:ext uri="{FF2B5EF4-FFF2-40B4-BE49-F238E27FC236}">
                <a16:creationId xmlns:a16="http://schemas.microsoft.com/office/drawing/2014/main" id="{BC3487D5-679A-485E-9051-AEFD2C198FB5}"/>
              </a:ext>
            </a:extLst>
          </p:cNvPr>
          <p:cNvSpPr>
            <a:spLocks noGrp="1"/>
          </p:cNvSpPr>
          <p:nvPr>
            <p:ph sz="quarter" idx="29"/>
          </p:nvPr>
        </p:nvSpPr>
        <p:spPr>
          <a:xfrm>
            <a:off x="3533924" y="4116537"/>
            <a:ext cx="864195" cy="316632"/>
          </a:xfrm>
        </p:spPr>
        <p:txBody>
          <a:bodyPr/>
          <a:lstStyle/>
          <a:p>
            <a:r>
              <a:rPr lang="en-US" dirty="0"/>
              <a:t>0.130</a:t>
            </a:r>
          </a:p>
        </p:txBody>
      </p:sp>
      <p:sp>
        <p:nvSpPr>
          <p:cNvPr id="93" name="Content Placeholder 92">
            <a:extLst>
              <a:ext uri="{FF2B5EF4-FFF2-40B4-BE49-F238E27FC236}">
                <a16:creationId xmlns:a16="http://schemas.microsoft.com/office/drawing/2014/main" id="{FA3BA0B6-09EA-45AE-8A9F-FD5C8D50F002}"/>
              </a:ext>
            </a:extLst>
          </p:cNvPr>
          <p:cNvSpPr>
            <a:spLocks noGrp="1"/>
          </p:cNvSpPr>
          <p:nvPr>
            <p:ph sz="quarter" idx="30"/>
          </p:nvPr>
        </p:nvSpPr>
        <p:spPr>
          <a:xfrm>
            <a:off x="539552" y="4403672"/>
            <a:ext cx="864195" cy="252413"/>
          </a:xfrm>
        </p:spPr>
        <p:txBody>
          <a:bodyPr/>
          <a:lstStyle/>
          <a:p>
            <a:r>
              <a:rPr lang="en-US" dirty="0"/>
              <a:t>Iron</a:t>
            </a:r>
          </a:p>
        </p:txBody>
      </p:sp>
      <p:sp>
        <p:nvSpPr>
          <p:cNvPr id="95" name="Content Placeholder 94">
            <a:extLst>
              <a:ext uri="{FF2B5EF4-FFF2-40B4-BE49-F238E27FC236}">
                <a16:creationId xmlns:a16="http://schemas.microsoft.com/office/drawing/2014/main" id="{B6A51041-4DB0-49A5-87AB-7B1834937F85}"/>
              </a:ext>
            </a:extLst>
          </p:cNvPr>
          <p:cNvSpPr>
            <a:spLocks noGrp="1"/>
          </p:cNvSpPr>
          <p:nvPr>
            <p:ph sz="quarter" idx="31"/>
          </p:nvPr>
        </p:nvSpPr>
        <p:spPr>
          <a:xfrm>
            <a:off x="2026320" y="4400895"/>
            <a:ext cx="720080" cy="314603"/>
          </a:xfrm>
        </p:spPr>
        <p:txBody>
          <a:bodyPr/>
          <a:lstStyle/>
          <a:p>
            <a:r>
              <a:rPr lang="en-US" dirty="0"/>
              <a:t>0.107</a:t>
            </a:r>
          </a:p>
        </p:txBody>
      </p:sp>
      <p:sp>
        <p:nvSpPr>
          <p:cNvPr id="97" name="Content Placeholder 96">
            <a:extLst>
              <a:ext uri="{FF2B5EF4-FFF2-40B4-BE49-F238E27FC236}">
                <a16:creationId xmlns:a16="http://schemas.microsoft.com/office/drawing/2014/main" id="{05003E6E-BE5D-4C69-8FF5-9AE842C3AD44}"/>
              </a:ext>
            </a:extLst>
          </p:cNvPr>
          <p:cNvSpPr>
            <a:spLocks noGrp="1"/>
          </p:cNvSpPr>
          <p:nvPr>
            <p:ph sz="quarter" idx="32"/>
          </p:nvPr>
        </p:nvSpPr>
        <p:spPr>
          <a:xfrm>
            <a:off x="3540118" y="4397758"/>
            <a:ext cx="952748" cy="316631"/>
          </a:xfrm>
        </p:spPr>
        <p:txBody>
          <a:bodyPr/>
          <a:lstStyle/>
          <a:p>
            <a:r>
              <a:rPr lang="en-US" dirty="0"/>
              <a:t>0.448</a:t>
            </a:r>
          </a:p>
        </p:txBody>
      </p:sp>
      <p:sp>
        <p:nvSpPr>
          <p:cNvPr id="99" name="Content Placeholder 98">
            <a:extLst>
              <a:ext uri="{FF2B5EF4-FFF2-40B4-BE49-F238E27FC236}">
                <a16:creationId xmlns:a16="http://schemas.microsoft.com/office/drawing/2014/main" id="{F815B6DA-0134-4F73-95B6-71EE7BDB7BEB}"/>
              </a:ext>
            </a:extLst>
          </p:cNvPr>
          <p:cNvSpPr>
            <a:spLocks noGrp="1"/>
          </p:cNvSpPr>
          <p:nvPr>
            <p:ph sz="quarter" idx="33"/>
          </p:nvPr>
        </p:nvSpPr>
        <p:spPr>
          <a:xfrm>
            <a:off x="546259" y="4679438"/>
            <a:ext cx="952748" cy="476250"/>
          </a:xfrm>
        </p:spPr>
        <p:txBody>
          <a:bodyPr/>
          <a:lstStyle/>
          <a:p>
            <a:r>
              <a:rPr lang="en-US"/>
              <a:t>Mercury</a:t>
            </a:r>
          </a:p>
        </p:txBody>
      </p:sp>
      <p:sp>
        <p:nvSpPr>
          <p:cNvPr id="101" name="Content Placeholder 100">
            <a:extLst>
              <a:ext uri="{FF2B5EF4-FFF2-40B4-BE49-F238E27FC236}">
                <a16:creationId xmlns:a16="http://schemas.microsoft.com/office/drawing/2014/main" id="{FFAB73A5-4AB0-4D95-96BC-9DFAF87EB154}"/>
              </a:ext>
            </a:extLst>
          </p:cNvPr>
          <p:cNvSpPr>
            <a:spLocks noGrp="1"/>
          </p:cNvSpPr>
          <p:nvPr>
            <p:ph sz="quarter" idx="34"/>
          </p:nvPr>
        </p:nvSpPr>
        <p:spPr>
          <a:xfrm>
            <a:off x="2022376" y="4678479"/>
            <a:ext cx="952748" cy="316631"/>
          </a:xfrm>
        </p:spPr>
        <p:txBody>
          <a:bodyPr/>
          <a:lstStyle/>
          <a:p>
            <a:r>
              <a:rPr lang="en-US" dirty="0"/>
              <a:t>0.0335</a:t>
            </a:r>
          </a:p>
        </p:txBody>
      </p:sp>
      <p:sp>
        <p:nvSpPr>
          <p:cNvPr id="103" name="Content Placeholder 102">
            <a:extLst>
              <a:ext uri="{FF2B5EF4-FFF2-40B4-BE49-F238E27FC236}">
                <a16:creationId xmlns:a16="http://schemas.microsoft.com/office/drawing/2014/main" id="{36EB2874-06E6-48DC-8E6D-E13F4FA64156}"/>
              </a:ext>
            </a:extLst>
          </p:cNvPr>
          <p:cNvSpPr>
            <a:spLocks noGrp="1"/>
          </p:cNvSpPr>
          <p:nvPr>
            <p:ph sz="quarter" idx="35"/>
          </p:nvPr>
        </p:nvSpPr>
        <p:spPr>
          <a:xfrm>
            <a:off x="3535600" y="4674344"/>
            <a:ext cx="952748" cy="476250"/>
          </a:xfrm>
        </p:spPr>
        <p:txBody>
          <a:bodyPr/>
          <a:lstStyle/>
          <a:p>
            <a:r>
              <a:rPr lang="en-US" dirty="0"/>
              <a:t>0.140</a:t>
            </a:r>
          </a:p>
        </p:txBody>
      </p:sp>
      <p:sp>
        <p:nvSpPr>
          <p:cNvPr id="105" name="Content Placeholder 104">
            <a:extLst>
              <a:ext uri="{FF2B5EF4-FFF2-40B4-BE49-F238E27FC236}">
                <a16:creationId xmlns:a16="http://schemas.microsoft.com/office/drawing/2014/main" id="{6AC00A2A-0357-4BEA-BD12-09A0AD17024D}"/>
              </a:ext>
            </a:extLst>
          </p:cNvPr>
          <p:cNvSpPr>
            <a:spLocks noGrp="1"/>
          </p:cNvSpPr>
          <p:nvPr>
            <p:ph sz="quarter" idx="36"/>
          </p:nvPr>
        </p:nvSpPr>
        <p:spPr>
          <a:xfrm>
            <a:off x="4604326" y="2752571"/>
            <a:ext cx="3658104" cy="2241235"/>
          </a:xfrm>
          <a:ln>
            <a:solidFill>
              <a:schemeClr val="tx1"/>
            </a:solidFill>
          </a:ln>
        </p:spPr>
        <p:txBody>
          <a:bodyPr/>
          <a:lstStyle/>
          <a:p>
            <a:r>
              <a:rPr lang="en-US" b="1" dirty="0">
                <a:latin typeface="Arial" panose="020B0604020202020204" pitchFamily="34" charset="0"/>
                <a:cs typeface="Arial" panose="020B0604020202020204" pitchFamily="34" charset="0"/>
              </a:rPr>
              <a:t>Substance</a:t>
            </a:r>
          </a:p>
        </p:txBody>
      </p:sp>
      <p:graphicFrame>
        <p:nvGraphicFramePr>
          <p:cNvPr id="160" name="Object 159">
            <a:extLst>
              <a:ext uri="{FF2B5EF4-FFF2-40B4-BE49-F238E27FC236}">
                <a16:creationId xmlns:a16="http://schemas.microsoft.com/office/drawing/2014/main" id="{5C6D2C60-11CA-41AF-88C0-ACECC0E9A231}"/>
              </a:ext>
            </a:extLst>
          </p:cNvPr>
          <p:cNvGraphicFramePr>
            <a:graphicFrameLocks noChangeAspect="1"/>
          </p:cNvGraphicFramePr>
          <p:nvPr>
            <p:extLst>
              <p:ext uri="{D42A27DB-BD31-4B8C-83A1-F6EECF244321}">
                <p14:modId xmlns:p14="http://schemas.microsoft.com/office/powerpoint/2010/main" val="2077829650"/>
              </p:ext>
            </p:extLst>
          </p:nvPr>
        </p:nvGraphicFramePr>
        <p:xfrm>
          <a:off x="6010023" y="2781734"/>
          <a:ext cx="685800" cy="254000"/>
        </p:xfrm>
        <a:graphic>
          <a:graphicData uri="http://schemas.openxmlformats.org/presentationml/2006/ole">
            <mc:AlternateContent xmlns:mc="http://schemas.openxmlformats.org/markup-compatibility/2006">
              <mc:Choice xmlns:v="urn:schemas-microsoft-com:vml" Requires="v">
                <p:oleObj spid="_x0000_s32932" name="Equation" r:id="rId8" imgW="685800" imgH="253800" progId="Equation.DSMT4">
                  <p:embed/>
                </p:oleObj>
              </mc:Choice>
              <mc:Fallback>
                <p:oleObj name="Equation" r:id="rId8" imgW="685800" imgH="253800" progId="Equation.DSMT4">
                  <p:embed/>
                  <p:pic>
                    <p:nvPicPr>
                      <p:cNvPr id="0" name=""/>
                      <p:cNvPicPr/>
                      <p:nvPr/>
                    </p:nvPicPr>
                    <p:blipFill>
                      <a:blip r:embed="rId9"/>
                      <a:stretch>
                        <a:fillRect/>
                      </a:stretch>
                    </p:blipFill>
                    <p:spPr>
                      <a:xfrm>
                        <a:off x="6010023" y="2781734"/>
                        <a:ext cx="685800" cy="254000"/>
                      </a:xfrm>
                      <a:prstGeom prst="rect">
                        <a:avLst/>
                      </a:prstGeom>
                    </p:spPr>
                  </p:pic>
                </p:oleObj>
              </mc:Fallback>
            </mc:AlternateContent>
          </a:graphicData>
        </a:graphic>
      </p:graphicFrame>
      <p:graphicFrame>
        <p:nvGraphicFramePr>
          <p:cNvPr id="161" name="Object 160">
            <a:extLst>
              <a:ext uri="{FF2B5EF4-FFF2-40B4-BE49-F238E27FC236}">
                <a16:creationId xmlns:a16="http://schemas.microsoft.com/office/drawing/2014/main" id="{ACB7749F-911F-4A8C-872C-472609E3AF75}"/>
              </a:ext>
            </a:extLst>
          </p:cNvPr>
          <p:cNvGraphicFramePr>
            <a:graphicFrameLocks noChangeAspect="1"/>
          </p:cNvGraphicFramePr>
          <p:nvPr>
            <p:extLst>
              <p:ext uri="{D42A27DB-BD31-4B8C-83A1-F6EECF244321}">
                <p14:modId xmlns:p14="http://schemas.microsoft.com/office/powerpoint/2010/main" val="2484937762"/>
              </p:ext>
            </p:extLst>
          </p:nvPr>
        </p:nvGraphicFramePr>
        <p:xfrm>
          <a:off x="7301877" y="2765778"/>
          <a:ext cx="584200" cy="254000"/>
        </p:xfrm>
        <a:graphic>
          <a:graphicData uri="http://schemas.openxmlformats.org/presentationml/2006/ole">
            <mc:AlternateContent xmlns:mc="http://schemas.openxmlformats.org/markup-compatibility/2006">
              <mc:Choice xmlns:v="urn:schemas-microsoft-com:vml" Requires="v">
                <p:oleObj spid="_x0000_s32933" name="Equation" r:id="rId10" imgW="583920" imgH="253800" progId="Equation.DSMT4">
                  <p:embed/>
                </p:oleObj>
              </mc:Choice>
              <mc:Fallback>
                <p:oleObj name="Equation" r:id="rId10" imgW="583920" imgH="253800" progId="Equation.DSMT4">
                  <p:embed/>
                  <p:pic>
                    <p:nvPicPr>
                      <p:cNvPr id="0" name=""/>
                      <p:cNvPicPr/>
                      <p:nvPr/>
                    </p:nvPicPr>
                    <p:blipFill>
                      <a:blip r:embed="rId11"/>
                      <a:stretch>
                        <a:fillRect/>
                      </a:stretch>
                    </p:blipFill>
                    <p:spPr>
                      <a:xfrm>
                        <a:off x="7301877" y="2765778"/>
                        <a:ext cx="584200" cy="254000"/>
                      </a:xfrm>
                      <a:prstGeom prst="rect">
                        <a:avLst/>
                      </a:prstGeom>
                    </p:spPr>
                  </p:pic>
                </p:oleObj>
              </mc:Fallback>
            </mc:AlternateContent>
          </a:graphicData>
        </a:graphic>
      </p:graphicFrame>
      <p:sp>
        <p:nvSpPr>
          <p:cNvPr id="107" name="Content Placeholder 106">
            <a:extLst>
              <a:ext uri="{FF2B5EF4-FFF2-40B4-BE49-F238E27FC236}">
                <a16:creationId xmlns:a16="http://schemas.microsoft.com/office/drawing/2014/main" id="{D950F91B-6129-40DA-8FBE-75929FA4212A}"/>
              </a:ext>
            </a:extLst>
          </p:cNvPr>
          <p:cNvSpPr>
            <a:spLocks noGrp="1"/>
          </p:cNvSpPr>
          <p:nvPr>
            <p:ph sz="quarter" idx="37"/>
          </p:nvPr>
        </p:nvSpPr>
        <p:spPr>
          <a:xfrm>
            <a:off x="4606516" y="3028162"/>
            <a:ext cx="952748" cy="305445"/>
          </a:xfrm>
        </p:spPr>
        <p:txBody>
          <a:bodyPr/>
          <a:lstStyle/>
          <a:p>
            <a:r>
              <a:rPr lang="en-US" dirty="0"/>
              <a:t>2-Propanol</a:t>
            </a:r>
          </a:p>
        </p:txBody>
      </p:sp>
      <p:sp>
        <p:nvSpPr>
          <p:cNvPr id="109" name="Content Placeholder 108">
            <a:extLst>
              <a:ext uri="{FF2B5EF4-FFF2-40B4-BE49-F238E27FC236}">
                <a16:creationId xmlns:a16="http://schemas.microsoft.com/office/drawing/2014/main" id="{AFDC111E-956D-4260-9BE7-1660F533022E}"/>
              </a:ext>
            </a:extLst>
          </p:cNvPr>
          <p:cNvSpPr>
            <a:spLocks noGrp="1"/>
          </p:cNvSpPr>
          <p:nvPr>
            <p:ph sz="quarter" idx="38"/>
          </p:nvPr>
        </p:nvSpPr>
        <p:spPr>
          <a:xfrm>
            <a:off x="5911938" y="3022571"/>
            <a:ext cx="952748" cy="238125"/>
          </a:xfrm>
        </p:spPr>
        <p:txBody>
          <a:bodyPr/>
          <a:lstStyle/>
          <a:p>
            <a:r>
              <a:rPr lang="en-US" dirty="0"/>
              <a:t>0.612</a:t>
            </a:r>
          </a:p>
        </p:txBody>
      </p:sp>
      <p:sp>
        <p:nvSpPr>
          <p:cNvPr id="111" name="Content Placeholder 110">
            <a:extLst>
              <a:ext uri="{FF2B5EF4-FFF2-40B4-BE49-F238E27FC236}">
                <a16:creationId xmlns:a16="http://schemas.microsoft.com/office/drawing/2014/main" id="{D93430F5-B5B1-44FC-91BE-DD80BBB75CAD}"/>
              </a:ext>
            </a:extLst>
          </p:cNvPr>
          <p:cNvSpPr>
            <a:spLocks noGrp="1"/>
          </p:cNvSpPr>
          <p:nvPr>
            <p:ph sz="quarter" idx="39"/>
          </p:nvPr>
        </p:nvSpPr>
        <p:spPr>
          <a:xfrm>
            <a:off x="7242468" y="3030076"/>
            <a:ext cx="952748" cy="217920"/>
          </a:xfrm>
        </p:spPr>
        <p:txBody>
          <a:bodyPr/>
          <a:lstStyle/>
          <a:p>
            <a:r>
              <a:rPr lang="en-US" dirty="0"/>
              <a:t>2.56</a:t>
            </a:r>
          </a:p>
        </p:txBody>
      </p:sp>
      <p:sp>
        <p:nvSpPr>
          <p:cNvPr id="113" name="Content Placeholder 112">
            <a:extLst>
              <a:ext uri="{FF2B5EF4-FFF2-40B4-BE49-F238E27FC236}">
                <a16:creationId xmlns:a16="http://schemas.microsoft.com/office/drawing/2014/main" id="{8D449B3D-03DF-48A7-BB09-02EF823CA2B7}"/>
              </a:ext>
            </a:extLst>
          </p:cNvPr>
          <p:cNvSpPr>
            <a:spLocks noGrp="1"/>
          </p:cNvSpPr>
          <p:nvPr>
            <p:ph sz="quarter" idx="40"/>
          </p:nvPr>
        </p:nvSpPr>
        <p:spPr>
          <a:xfrm>
            <a:off x="4595348" y="3305914"/>
            <a:ext cx="952748" cy="476250"/>
          </a:xfrm>
        </p:spPr>
        <p:txBody>
          <a:bodyPr/>
          <a:lstStyle/>
          <a:p>
            <a:r>
              <a:rPr lang="en-US" dirty="0"/>
              <a:t>Rock</a:t>
            </a:r>
          </a:p>
        </p:txBody>
      </p:sp>
      <p:sp>
        <p:nvSpPr>
          <p:cNvPr id="115" name="Content Placeholder 114">
            <a:extLst>
              <a:ext uri="{FF2B5EF4-FFF2-40B4-BE49-F238E27FC236}">
                <a16:creationId xmlns:a16="http://schemas.microsoft.com/office/drawing/2014/main" id="{2A081BDF-083A-4A4B-89FB-8588F842907F}"/>
              </a:ext>
            </a:extLst>
          </p:cNvPr>
          <p:cNvSpPr>
            <a:spLocks noGrp="1"/>
          </p:cNvSpPr>
          <p:nvPr>
            <p:ph sz="quarter" idx="41"/>
          </p:nvPr>
        </p:nvSpPr>
        <p:spPr>
          <a:xfrm>
            <a:off x="5917246" y="3312761"/>
            <a:ext cx="952748" cy="283344"/>
          </a:xfrm>
        </p:spPr>
        <p:txBody>
          <a:bodyPr/>
          <a:lstStyle/>
          <a:p>
            <a:r>
              <a:rPr lang="en-US" dirty="0"/>
              <a:t>0.200</a:t>
            </a:r>
          </a:p>
        </p:txBody>
      </p:sp>
      <p:sp>
        <p:nvSpPr>
          <p:cNvPr id="117" name="Content Placeholder 116">
            <a:extLst>
              <a:ext uri="{FF2B5EF4-FFF2-40B4-BE49-F238E27FC236}">
                <a16:creationId xmlns:a16="http://schemas.microsoft.com/office/drawing/2014/main" id="{29C2250C-0639-4303-8731-703A79692926}"/>
              </a:ext>
            </a:extLst>
          </p:cNvPr>
          <p:cNvSpPr>
            <a:spLocks noGrp="1"/>
          </p:cNvSpPr>
          <p:nvPr>
            <p:ph sz="quarter" idx="42"/>
          </p:nvPr>
        </p:nvSpPr>
        <p:spPr>
          <a:xfrm>
            <a:off x="7240676" y="3310862"/>
            <a:ext cx="952748" cy="297943"/>
          </a:xfrm>
        </p:spPr>
        <p:txBody>
          <a:bodyPr/>
          <a:lstStyle/>
          <a:p>
            <a:r>
              <a:rPr lang="en-US" dirty="0"/>
              <a:t>0.837</a:t>
            </a:r>
          </a:p>
        </p:txBody>
      </p:sp>
      <p:sp>
        <p:nvSpPr>
          <p:cNvPr id="119" name="Content Placeholder 118">
            <a:extLst>
              <a:ext uri="{FF2B5EF4-FFF2-40B4-BE49-F238E27FC236}">
                <a16:creationId xmlns:a16="http://schemas.microsoft.com/office/drawing/2014/main" id="{333976B6-6449-4150-8AC3-6E6E3E223868}"/>
              </a:ext>
            </a:extLst>
          </p:cNvPr>
          <p:cNvSpPr>
            <a:spLocks noGrp="1"/>
          </p:cNvSpPr>
          <p:nvPr>
            <p:ph sz="quarter" idx="43"/>
          </p:nvPr>
        </p:nvSpPr>
        <p:spPr>
          <a:xfrm>
            <a:off x="4593292" y="3574492"/>
            <a:ext cx="952748" cy="305445"/>
          </a:xfrm>
        </p:spPr>
        <p:txBody>
          <a:bodyPr/>
          <a:lstStyle/>
          <a:p>
            <a:r>
              <a:rPr lang="en-US" dirty="0"/>
              <a:t>Sand</a:t>
            </a:r>
          </a:p>
        </p:txBody>
      </p:sp>
      <p:sp>
        <p:nvSpPr>
          <p:cNvPr id="121" name="Content Placeholder 120">
            <a:extLst>
              <a:ext uri="{FF2B5EF4-FFF2-40B4-BE49-F238E27FC236}">
                <a16:creationId xmlns:a16="http://schemas.microsoft.com/office/drawing/2014/main" id="{3F17585C-6895-4603-9441-22E9BA7D4D7E}"/>
              </a:ext>
            </a:extLst>
          </p:cNvPr>
          <p:cNvSpPr>
            <a:spLocks noGrp="1"/>
          </p:cNvSpPr>
          <p:nvPr>
            <p:ph sz="quarter" idx="44"/>
          </p:nvPr>
        </p:nvSpPr>
        <p:spPr>
          <a:xfrm>
            <a:off x="5926713" y="3570690"/>
            <a:ext cx="952748" cy="253473"/>
          </a:xfrm>
        </p:spPr>
        <p:txBody>
          <a:bodyPr/>
          <a:lstStyle/>
          <a:p>
            <a:r>
              <a:rPr lang="en-US" dirty="0"/>
              <a:t>0.200</a:t>
            </a:r>
          </a:p>
        </p:txBody>
      </p:sp>
      <p:sp>
        <p:nvSpPr>
          <p:cNvPr id="123" name="Content Placeholder 122">
            <a:extLst>
              <a:ext uri="{FF2B5EF4-FFF2-40B4-BE49-F238E27FC236}">
                <a16:creationId xmlns:a16="http://schemas.microsoft.com/office/drawing/2014/main" id="{C934F83A-D76E-4FAD-B6C3-AFB3834AC031}"/>
              </a:ext>
            </a:extLst>
          </p:cNvPr>
          <p:cNvSpPr>
            <a:spLocks noGrp="1"/>
          </p:cNvSpPr>
          <p:nvPr>
            <p:ph sz="quarter" idx="45"/>
          </p:nvPr>
        </p:nvSpPr>
        <p:spPr>
          <a:xfrm>
            <a:off x="7238283" y="3568125"/>
            <a:ext cx="952748" cy="213459"/>
          </a:xfrm>
        </p:spPr>
        <p:txBody>
          <a:bodyPr/>
          <a:lstStyle/>
          <a:p>
            <a:r>
              <a:rPr lang="en-US" dirty="0"/>
              <a:t>0.837</a:t>
            </a:r>
          </a:p>
        </p:txBody>
      </p:sp>
      <p:sp>
        <p:nvSpPr>
          <p:cNvPr id="125" name="Content Placeholder 124">
            <a:extLst>
              <a:ext uri="{FF2B5EF4-FFF2-40B4-BE49-F238E27FC236}">
                <a16:creationId xmlns:a16="http://schemas.microsoft.com/office/drawing/2014/main" id="{6CED0A23-3833-46A2-AE56-E64EEF9BCD93}"/>
              </a:ext>
            </a:extLst>
          </p:cNvPr>
          <p:cNvSpPr>
            <a:spLocks noGrp="1"/>
          </p:cNvSpPr>
          <p:nvPr>
            <p:ph sz="quarter" idx="46"/>
          </p:nvPr>
        </p:nvSpPr>
        <p:spPr>
          <a:xfrm>
            <a:off x="4593209" y="3848348"/>
            <a:ext cx="952748" cy="253473"/>
          </a:xfrm>
        </p:spPr>
        <p:txBody>
          <a:bodyPr/>
          <a:lstStyle/>
          <a:p>
            <a:r>
              <a:rPr lang="en-US" dirty="0">
                <a:latin typeface="Arial" panose="020B0604020202020204" pitchFamily="34" charset="0"/>
                <a:cs typeface="Arial" panose="020B0604020202020204" pitchFamily="34" charset="0"/>
              </a:rPr>
              <a:t>Silver</a:t>
            </a:r>
          </a:p>
        </p:txBody>
      </p:sp>
      <p:sp>
        <p:nvSpPr>
          <p:cNvPr id="127" name="Content Placeholder 126">
            <a:extLst>
              <a:ext uri="{FF2B5EF4-FFF2-40B4-BE49-F238E27FC236}">
                <a16:creationId xmlns:a16="http://schemas.microsoft.com/office/drawing/2014/main" id="{3381B7F9-5DBA-4E77-95E8-2322649482CF}"/>
              </a:ext>
            </a:extLst>
          </p:cNvPr>
          <p:cNvSpPr>
            <a:spLocks noGrp="1"/>
          </p:cNvSpPr>
          <p:nvPr>
            <p:ph sz="quarter" idx="47"/>
          </p:nvPr>
        </p:nvSpPr>
        <p:spPr>
          <a:xfrm>
            <a:off x="5926713" y="3849201"/>
            <a:ext cx="762000" cy="211138"/>
          </a:xfrm>
        </p:spPr>
        <p:txBody>
          <a:bodyPr/>
          <a:lstStyle/>
          <a:p>
            <a:r>
              <a:rPr lang="en-US" dirty="0">
                <a:latin typeface="Arial" panose="020B0604020202020204" pitchFamily="34" charset="0"/>
                <a:cs typeface="Arial" panose="020B0604020202020204" pitchFamily="34" charset="0"/>
              </a:rPr>
              <a:t>0.0560</a:t>
            </a:r>
          </a:p>
        </p:txBody>
      </p:sp>
      <p:sp>
        <p:nvSpPr>
          <p:cNvPr id="129" name="Content Placeholder 128">
            <a:extLst>
              <a:ext uri="{FF2B5EF4-FFF2-40B4-BE49-F238E27FC236}">
                <a16:creationId xmlns:a16="http://schemas.microsoft.com/office/drawing/2014/main" id="{AFFE88D3-3826-4656-B1C9-0918D11AC2C2}"/>
              </a:ext>
            </a:extLst>
          </p:cNvPr>
          <p:cNvSpPr>
            <a:spLocks noGrp="1"/>
          </p:cNvSpPr>
          <p:nvPr>
            <p:ph sz="quarter" idx="48"/>
          </p:nvPr>
        </p:nvSpPr>
        <p:spPr>
          <a:xfrm>
            <a:off x="7232610" y="3858974"/>
            <a:ext cx="762000" cy="211138"/>
          </a:xfrm>
        </p:spPr>
        <p:txBody>
          <a:bodyPr/>
          <a:lstStyle/>
          <a:p>
            <a:r>
              <a:rPr lang="en-US" dirty="0"/>
              <a:t>0.234</a:t>
            </a:r>
          </a:p>
        </p:txBody>
      </p:sp>
      <p:sp>
        <p:nvSpPr>
          <p:cNvPr id="131" name="Content Placeholder 130">
            <a:extLst>
              <a:ext uri="{FF2B5EF4-FFF2-40B4-BE49-F238E27FC236}">
                <a16:creationId xmlns:a16="http://schemas.microsoft.com/office/drawing/2014/main" id="{94BCC638-C485-4C58-A7A1-9BB2B421B762}"/>
              </a:ext>
            </a:extLst>
          </p:cNvPr>
          <p:cNvSpPr>
            <a:spLocks noGrp="1"/>
          </p:cNvSpPr>
          <p:nvPr>
            <p:ph sz="quarter" idx="49"/>
          </p:nvPr>
        </p:nvSpPr>
        <p:spPr>
          <a:xfrm>
            <a:off x="4593209" y="4125702"/>
            <a:ext cx="762000" cy="211138"/>
          </a:xfrm>
        </p:spPr>
        <p:txBody>
          <a:bodyPr/>
          <a:lstStyle/>
          <a:p>
            <a:r>
              <a:rPr lang="en-US" dirty="0">
                <a:latin typeface="Arial" panose="020B0604020202020204" pitchFamily="34" charset="0"/>
                <a:cs typeface="Arial" panose="020B0604020202020204" pitchFamily="34" charset="0"/>
              </a:rPr>
              <a:t>Water(</a:t>
            </a:r>
            <a:r>
              <a:rPr lang="en-US"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t>
            </a:r>
          </a:p>
        </p:txBody>
      </p:sp>
      <p:sp>
        <p:nvSpPr>
          <p:cNvPr id="133" name="Content Placeholder 132">
            <a:extLst>
              <a:ext uri="{FF2B5EF4-FFF2-40B4-BE49-F238E27FC236}">
                <a16:creationId xmlns:a16="http://schemas.microsoft.com/office/drawing/2014/main" id="{A0257826-0886-42DA-8860-3BF929627804}"/>
              </a:ext>
            </a:extLst>
          </p:cNvPr>
          <p:cNvSpPr>
            <a:spLocks noGrp="1"/>
          </p:cNvSpPr>
          <p:nvPr>
            <p:ph sz="quarter" idx="50"/>
          </p:nvPr>
        </p:nvSpPr>
        <p:spPr>
          <a:xfrm>
            <a:off x="5926039" y="4125702"/>
            <a:ext cx="762000" cy="211138"/>
          </a:xfrm>
        </p:spPr>
        <p:txBody>
          <a:bodyPr/>
          <a:lstStyle/>
          <a:p>
            <a:r>
              <a:rPr lang="en-US" dirty="0"/>
              <a:t>1.00</a:t>
            </a:r>
          </a:p>
        </p:txBody>
      </p:sp>
      <p:sp>
        <p:nvSpPr>
          <p:cNvPr id="135" name="Content Placeholder 134">
            <a:extLst>
              <a:ext uri="{FF2B5EF4-FFF2-40B4-BE49-F238E27FC236}">
                <a16:creationId xmlns:a16="http://schemas.microsoft.com/office/drawing/2014/main" id="{532CDC61-651D-4806-B803-FB626F2EC0CD}"/>
              </a:ext>
            </a:extLst>
          </p:cNvPr>
          <p:cNvSpPr>
            <a:spLocks noGrp="1"/>
          </p:cNvSpPr>
          <p:nvPr>
            <p:ph sz="quarter" idx="51"/>
          </p:nvPr>
        </p:nvSpPr>
        <p:spPr>
          <a:xfrm>
            <a:off x="7240676" y="4125704"/>
            <a:ext cx="762000" cy="211138"/>
          </a:xfrm>
        </p:spPr>
        <p:txBody>
          <a:bodyPr/>
          <a:lstStyle/>
          <a:p>
            <a:r>
              <a:rPr lang="en-US" dirty="0">
                <a:latin typeface="Arial" panose="020B0604020202020204" pitchFamily="34" charset="0"/>
                <a:cs typeface="Arial" panose="020B0604020202020204" pitchFamily="34" charset="0"/>
              </a:rPr>
              <a:t>4.18</a:t>
            </a:r>
          </a:p>
        </p:txBody>
      </p:sp>
      <p:sp>
        <p:nvSpPr>
          <p:cNvPr id="137" name="Content Placeholder 136">
            <a:extLst>
              <a:ext uri="{FF2B5EF4-FFF2-40B4-BE49-F238E27FC236}">
                <a16:creationId xmlns:a16="http://schemas.microsoft.com/office/drawing/2014/main" id="{26A97C81-4CE8-49CD-8BEF-724ADF7B5EDB}"/>
              </a:ext>
            </a:extLst>
          </p:cNvPr>
          <p:cNvSpPr>
            <a:spLocks noGrp="1"/>
          </p:cNvSpPr>
          <p:nvPr>
            <p:ph sz="quarter" idx="52"/>
          </p:nvPr>
        </p:nvSpPr>
        <p:spPr>
          <a:xfrm>
            <a:off x="4593208" y="4395294"/>
            <a:ext cx="791339" cy="266349"/>
          </a:xfrm>
        </p:spPr>
        <p:txBody>
          <a:bodyPr/>
          <a:lstStyle/>
          <a:p>
            <a:r>
              <a:rPr lang="en-US" dirty="0">
                <a:latin typeface="Arial" panose="020B0604020202020204" pitchFamily="34" charset="0"/>
                <a:cs typeface="Arial" panose="020B0604020202020204" pitchFamily="34" charset="0"/>
              </a:rPr>
              <a:t>Water(</a:t>
            </a:r>
            <a:r>
              <a:rPr lang="en-US"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a:t>
            </a:r>
          </a:p>
        </p:txBody>
      </p:sp>
      <p:sp>
        <p:nvSpPr>
          <p:cNvPr id="139" name="Content Placeholder 138">
            <a:extLst>
              <a:ext uri="{FF2B5EF4-FFF2-40B4-BE49-F238E27FC236}">
                <a16:creationId xmlns:a16="http://schemas.microsoft.com/office/drawing/2014/main" id="{71A43781-F8B7-45A1-899F-981C76928315}"/>
              </a:ext>
            </a:extLst>
          </p:cNvPr>
          <p:cNvSpPr>
            <a:spLocks noGrp="1"/>
          </p:cNvSpPr>
          <p:nvPr>
            <p:ph sz="quarter" idx="53"/>
          </p:nvPr>
        </p:nvSpPr>
        <p:spPr>
          <a:xfrm>
            <a:off x="5926039" y="4395294"/>
            <a:ext cx="762000" cy="211138"/>
          </a:xfrm>
        </p:spPr>
        <p:txBody>
          <a:bodyPr/>
          <a:lstStyle/>
          <a:p>
            <a:r>
              <a:rPr lang="en-US" dirty="0"/>
              <a:t>0.481</a:t>
            </a:r>
          </a:p>
        </p:txBody>
      </p:sp>
      <p:sp>
        <p:nvSpPr>
          <p:cNvPr id="141" name="Content Placeholder 140">
            <a:extLst>
              <a:ext uri="{FF2B5EF4-FFF2-40B4-BE49-F238E27FC236}">
                <a16:creationId xmlns:a16="http://schemas.microsoft.com/office/drawing/2014/main" id="{0A0C3CFB-7AAD-4DA3-A276-415482DED986}"/>
              </a:ext>
            </a:extLst>
          </p:cNvPr>
          <p:cNvSpPr>
            <a:spLocks noGrp="1"/>
          </p:cNvSpPr>
          <p:nvPr>
            <p:ph sz="quarter" idx="54"/>
          </p:nvPr>
        </p:nvSpPr>
        <p:spPr>
          <a:xfrm>
            <a:off x="7242231" y="4398164"/>
            <a:ext cx="762000" cy="211138"/>
          </a:xfrm>
        </p:spPr>
        <p:txBody>
          <a:bodyPr/>
          <a:lstStyle/>
          <a:p>
            <a:r>
              <a:rPr lang="en-US" dirty="0"/>
              <a:t>2.01</a:t>
            </a:r>
          </a:p>
        </p:txBody>
      </p:sp>
      <p:sp>
        <p:nvSpPr>
          <p:cNvPr id="143" name="Content Placeholder 142">
            <a:extLst>
              <a:ext uri="{FF2B5EF4-FFF2-40B4-BE49-F238E27FC236}">
                <a16:creationId xmlns:a16="http://schemas.microsoft.com/office/drawing/2014/main" id="{CC7CE2DE-08F2-475C-8FAE-3342323048BB}"/>
              </a:ext>
            </a:extLst>
          </p:cNvPr>
          <p:cNvSpPr>
            <a:spLocks noGrp="1"/>
          </p:cNvSpPr>
          <p:nvPr>
            <p:ph sz="quarter" idx="55"/>
          </p:nvPr>
        </p:nvSpPr>
        <p:spPr>
          <a:xfrm>
            <a:off x="4593208" y="4682000"/>
            <a:ext cx="937729" cy="271330"/>
          </a:xfrm>
        </p:spPr>
        <p:txBody>
          <a:bodyPr/>
          <a:lstStyle/>
          <a:p>
            <a:r>
              <a:rPr lang="en-US" dirty="0">
                <a:latin typeface="Arial" panose="020B0604020202020204" pitchFamily="34" charset="0"/>
                <a:cs typeface="Arial" panose="020B0604020202020204" pitchFamily="34" charset="0"/>
              </a:rPr>
              <a:t>Water(</a:t>
            </a:r>
            <a:r>
              <a:rPr lang="en-US"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a:t>
            </a:r>
          </a:p>
        </p:txBody>
      </p:sp>
      <p:sp>
        <p:nvSpPr>
          <p:cNvPr id="145" name="Content Placeholder 144">
            <a:extLst>
              <a:ext uri="{FF2B5EF4-FFF2-40B4-BE49-F238E27FC236}">
                <a16:creationId xmlns:a16="http://schemas.microsoft.com/office/drawing/2014/main" id="{30C33F61-3483-44FB-BD6B-F59C6361495F}"/>
              </a:ext>
            </a:extLst>
          </p:cNvPr>
          <p:cNvSpPr>
            <a:spLocks noGrp="1"/>
          </p:cNvSpPr>
          <p:nvPr>
            <p:ph sz="quarter" idx="56"/>
          </p:nvPr>
        </p:nvSpPr>
        <p:spPr>
          <a:xfrm>
            <a:off x="5915018" y="4674107"/>
            <a:ext cx="762000" cy="211138"/>
          </a:xfrm>
        </p:spPr>
        <p:txBody>
          <a:bodyPr/>
          <a:lstStyle/>
          <a:p>
            <a:r>
              <a:rPr lang="en-US" dirty="0">
                <a:latin typeface="Arial" panose="020B0604020202020204" pitchFamily="34" charset="0"/>
                <a:cs typeface="Arial" panose="020B0604020202020204" pitchFamily="34" charset="0"/>
              </a:rPr>
              <a:t>0.486</a:t>
            </a:r>
          </a:p>
        </p:txBody>
      </p:sp>
      <p:sp>
        <p:nvSpPr>
          <p:cNvPr id="147" name="Content Placeholder 146">
            <a:extLst>
              <a:ext uri="{FF2B5EF4-FFF2-40B4-BE49-F238E27FC236}">
                <a16:creationId xmlns:a16="http://schemas.microsoft.com/office/drawing/2014/main" id="{EC26095E-8D28-4D17-9C09-F2A0852D8CC4}"/>
              </a:ext>
            </a:extLst>
          </p:cNvPr>
          <p:cNvSpPr>
            <a:spLocks noGrp="1"/>
          </p:cNvSpPr>
          <p:nvPr>
            <p:ph sz="quarter" idx="57"/>
          </p:nvPr>
        </p:nvSpPr>
        <p:spPr>
          <a:xfrm>
            <a:off x="7240676" y="4673959"/>
            <a:ext cx="762000" cy="211138"/>
          </a:xfrm>
        </p:spPr>
        <p:txBody>
          <a:bodyPr/>
          <a:lstStyle/>
          <a:p>
            <a:r>
              <a:rPr lang="en-US" dirty="0">
                <a:latin typeface="Arial" panose="020B0604020202020204" pitchFamily="34" charset="0"/>
                <a:cs typeface="Arial" panose="020B0604020202020204" pitchFamily="34" charset="0"/>
              </a:rPr>
              <a:t>2.03</a:t>
            </a:r>
          </a:p>
        </p:txBody>
      </p:sp>
    </p:spTree>
    <p:extLst>
      <p:ext uri="{BB962C8B-B14F-4D97-AF65-F5344CB8AC3E}">
        <p14:creationId xmlns:p14="http://schemas.microsoft.com/office/powerpoint/2010/main" val="3271395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987C27C-61AA-43B0-9847-8F68BD4817A7}"/>
              </a:ext>
            </a:extLst>
          </p:cNvPr>
          <p:cNvSpPr>
            <a:spLocks noGrp="1"/>
          </p:cNvSpPr>
          <p:nvPr>
            <p:ph type="title"/>
          </p:nvPr>
        </p:nvSpPr>
        <p:spPr>
          <a:xfrm>
            <a:off x="457200" y="414852"/>
            <a:ext cx="8229600" cy="780685"/>
          </a:xfrm>
        </p:spPr>
        <p:txBody>
          <a:bodyPr/>
          <a:lstStyle/>
          <a:p>
            <a:r>
              <a:rPr lang="en-US" altLang="en-US" sz="3200" b="1" dirty="0">
                <a:ea typeface="MS PGothic" charset="-128"/>
                <a:cs typeface="ＭＳ Ｐゴシック" charset="-128"/>
              </a:rPr>
              <a:t>7.10 Specific Heat (3)</a:t>
            </a:r>
            <a:endParaRPr lang="en-US" sz="3200" dirty="0"/>
          </a:p>
        </p:txBody>
      </p:sp>
      <p:sp>
        <p:nvSpPr>
          <p:cNvPr id="2" name="Content Placeholder 1">
            <a:extLst>
              <a:ext uri="{FF2B5EF4-FFF2-40B4-BE49-F238E27FC236}">
                <a16:creationId xmlns:a16="http://schemas.microsoft.com/office/drawing/2014/main" id="{6FAEB944-DE9C-4CA1-A73D-C2D809517BB9}"/>
              </a:ext>
            </a:extLst>
          </p:cNvPr>
          <p:cNvSpPr>
            <a:spLocks noGrp="1"/>
          </p:cNvSpPr>
          <p:nvPr>
            <p:ph idx="1"/>
          </p:nvPr>
        </p:nvSpPr>
        <p:spPr>
          <a:xfrm>
            <a:off x="241600" y="1448504"/>
            <a:ext cx="8660152" cy="484232"/>
          </a:xfrm>
        </p:spPr>
        <p:txBody>
          <a:bodyPr/>
          <a:lstStyle/>
          <a:p>
            <a:pPr marL="0" indent="0">
              <a:buNone/>
            </a:pPr>
            <a:r>
              <a:rPr lang="en-US" sz="2400" b="1" dirty="0">
                <a:solidFill>
                  <a:schemeClr val="bg1"/>
                </a:solidFill>
              </a:rPr>
              <a:t>HOW TO Calculate the Heat Absorbed, given Specific Heat</a:t>
            </a:r>
          </a:p>
        </p:txBody>
      </p:sp>
      <p:sp>
        <p:nvSpPr>
          <p:cNvPr id="3" name="Content Placeholder 2">
            <a:extLst>
              <a:ext uri="{FF2B5EF4-FFF2-40B4-BE49-F238E27FC236}">
                <a16:creationId xmlns:a16="http://schemas.microsoft.com/office/drawing/2014/main" id="{2880E4FB-C2B7-462D-8B3B-3D953BC3866B}"/>
              </a:ext>
            </a:extLst>
          </p:cNvPr>
          <p:cNvSpPr>
            <a:spLocks noGrp="1"/>
          </p:cNvSpPr>
          <p:nvPr>
            <p:ph sz="quarter" idx="13"/>
          </p:nvPr>
        </p:nvSpPr>
        <p:spPr>
          <a:xfrm>
            <a:off x="493187" y="2302714"/>
            <a:ext cx="1540541" cy="504825"/>
          </a:xfrm>
        </p:spPr>
        <p:txBody>
          <a:bodyPr/>
          <a:lstStyle/>
          <a:p>
            <a:pPr marL="0" indent="0">
              <a:buNone/>
            </a:pPr>
            <a:r>
              <a:rPr lang="en-US" sz="2400" b="1" dirty="0">
                <a:solidFill>
                  <a:schemeClr val="bg1"/>
                </a:solidFill>
              </a:rPr>
              <a:t>Example</a:t>
            </a:r>
          </a:p>
        </p:txBody>
      </p:sp>
      <p:sp>
        <p:nvSpPr>
          <p:cNvPr id="4" name="Content Placeholder 3">
            <a:extLst>
              <a:ext uri="{FF2B5EF4-FFF2-40B4-BE49-F238E27FC236}">
                <a16:creationId xmlns:a16="http://schemas.microsoft.com/office/drawing/2014/main" id="{6F7D1AA9-9883-49E3-AF6F-BD06719C6FD7}"/>
              </a:ext>
            </a:extLst>
          </p:cNvPr>
          <p:cNvSpPr>
            <a:spLocks noGrp="1"/>
          </p:cNvSpPr>
          <p:nvPr>
            <p:ph sz="quarter" idx="14"/>
          </p:nvPr>
        </p:nvSpPr>
        <p:spPr>
          <a:xfrm>
            <a:off x="2275149" y="2211063"/>
            <a:ext cx="6780397" cy="804853"/>
          </a:xfrm>
        </p:spPr>
        <p:txBody>
          <a:bodyPr/>
          <a:lstStyle/>
          <a:p>
            <a:pPr marL="0" lvl="0" indent="0">
              <a:buNone/>
            </a:pPr>
            <a:r>
              <a:rPr lang="en-US" altLang="en-US" sz="2400" b="1" dirty="0">
                <a:solidFill>
                  <a:prstClr val="black"/>
                </a:solidFill>
              </a:rPr>
              <a:t>How many calories are needed to heat a pot of 1600 g of water from </a:t>
            </a:r>
          </a:p>
        </p:txBody>
      </p:sp>
      <p:graphicFrame>
        <p:nvGraphicFramePr>
          <p:cNvPr id="5" name="Object 4">
            <a:extLst>
              <a:ext uri="{FF2B5EF4-FFF2-40B4-BE49-F238E27FC236}">
                <a16:creationId xmlns:a16="http://schemas.microsoft.com/office/drawing/2014/main" id="{4622EBE8-C73B-46BD-BB9B-469A2F6D5A70}"/>
              </a:ext>
            </a:extLst>
          </p:cNvPr>
          <p:cNvGraphicFramePr>
            <a:graphicFrameLocks noChangeAspect="1"/>
          </p:cNvGraphicFramePr>
          <p:nvPr>
            <p:extLst>
              <p:ext uri="{D42A27DB-BD31-4B8C-83A1-F6EECF244321}">
                <p14:modId xmlns:p14="http://schemas.microsoft.com/office/powerpoint/2010/main" val="821132229"/>
              </p:ext>
            </p:extLst>
          </p:nvPr>
        </p:nvGraphicFramePr>
        <p:xfrm>
          <a:off x="5766324" y="2677964"/>
          <a:ext cx="673100" cy="279400"/>
        </p:xfrm>
        <a:graphic>
          <a:graphicData uri="http://schemas.openxmlformats.org/presentationml/2006/ole">
            <mc:AlternateContent xmlns:mc="http://schemas.openxmlformats.org/markup-compatibility/2006">
              <mc:Choice xmlns:v="urn:schemas-microsoft-com:vml" Requires="v">
                <p:oleObj spid="_x0000_s32032" name="Equation" r:id="rId4" imgW="672840" imgH="279360" progId="Equation.DSMT4">
                  <p:embed/>
                </p:oleObj>
              </mc:Choice>
              <mc:Fallback>
                <p:oleObj name="Equation" r:id="rId4" imgW="672840" imgH="279360" progId="Equation.DSMT4">
                  <p:embed/>
                  <p:pic>
                    <p:nvPicPr>
                      <p:cNvPr id="0" name=""/>
                      <p:cNvPicPr/>
                      <p:nvPr/>
                    </p:nvPicPr>
                    <p:blipFill>
                      <a:blip r:embed="rId5"/>
                      <a:stretch>
                        <a:fillRect/>
                      </a:stretch>
                    </p:blipFill>
                    <p:spPr>
                      <a:xfrm>
                        <a:off x="5766324" y="2677964"/>
                        <a:ext cx="673100" cy="279400"/>
                      </a:xfrm>
                      <a:prstGeom prst="rect">
                        <a:avLst/>
                      </a:prstGeom>
                    </p:spPr>
                  </p:pic>
                </p:oleObj>
              </mc:Fallback>
            </mc:AlternateContent>
          </a:graphicData>
        </a:graphic>
      </p:graphicFrame>
      <p:sp>
        <p:nvSpPr>
          <p:cNvPr id="98" name="Content Placeholder 97">
            <a:extLst>
              <a:ext uri="{FF2B5EF4-FFF2-40B4-BE49-F238E27FC236}">
                <a16:creationId xmlns:a16="http://schemas.microsoft.com/office/drawing/2014/main" id="{07114376-AD70-409A-85E8-F099E753ADC4}"/>
              </a:ext>
            </a:extLst>
          </p:cNvPr>
          <p:cNvSpPr>
            <a:spLocks noGrp="1"/>
          </p:cNvSpPr>
          <p:nvPr>
            <p:ph sz="quarter" idx="26"/>
          </p:nvPr>
        </p:nvSpPr>
        <p:spPr>
          <a:xfrm>
            <a:off x="6433655" y="2601779"/>
            <a:ext cx="839791" cy="328461"/>
          </a:xfrm>
        </p:spPr>
        <p:txBody>
          <a:bodyPr/>
          <a:lstStyle/>
          <a:p>
            <a:pPr marL="0" indent="0">
              <a:buNone/>
            </a:pPr>
            <a:r>
              <a:rPr lang="en-US" sz="2400" b="1" dirty="0"/>
              <a:t>to </a:t>
            </a:r>
          </a:p>
        </p:txBody>
      </p:sp>
      <p:graphicFrame>
        <p:nvGraphicFramePr>
          <p:cNvPr id="6" name="Object 5">
            <a:extLst>
              <a:ext uri="{FF2B5EF4-FFF2-40B4-BE49-F238E27FC236}">
                <a16:creationId xmlns:a16="http://schemas.microsoft.com/office/drawing/2014/main" id="{6238FDD3-F8A6-4D28-A141-F8D883CEBB6C}"/>
              </a:ext>
            </a:extLst>
          </p:cNvPr>
          <p:cNvGraphicFramePr>
            <a:graphicFrameLocks noChangeAspect="1"/>
          </p:cNvGraphicFramePr>
          <p:nvPr>
            <p:extLst>
              <p:ext uri="{D42A27DB-BD31-4B8C-83A1-F6EECF244321}">
                <p14:modId xmlns:p14="http://schemas.microsoft.com/office/powerpoint/2010/main" val="1138796671"/>
              </p:ext>
            </p:extLst>
          </p:nvPr>
        </p:nvGraphicFramePr>
        <p:xfrm>
          <a:off x="6908396" y="2690669"/>
          <a:ext cx="1016000" cy="342900"/>
        </p:xfrm>
        <a:graphic>
          <a:graphicData uri="http://schemas.openxmlformats.org/presentationml/2006/ole">
            <mc:AlternateContent xmlns:mc="http://schemas.openxmlformats.org/markup-compatibility/2006">
              <mc:Choice xmlns:v="urn:schemas-microsoft-com:vml" Requires="v">
                <p:oleObj spid="_x0000_s32033" name="Equation" r:id="rId6" imgW="1015920" imgH="342720" progId="Equation.DSMT4">
                  <p:embed/>
                </p:oleObj>
              </mc:Choice>
              <mc:Fallback>
                <p:oleObj name="Equation" r:id="rId6" imgW="1015920" imgH="342720" progId="Equation.DSMT4">
                  <p:embed/>
                  <p:pic>
                    <p:nvPicPr>
                      <p:cNvPr id="0" name=""/>
                      <p:cNvPicPr/>
                      <p:nvPr/>
                    </p:nvPicPr>
                    <p:blipFill>
                      <a:blip r:embed="rId7"/>
                      <a:stretch>
                        <a:fillRect/>
                      </a:stretch>
                    </p:blipFill>
                    <p:spPr>
                      <a:xfrm>
                        <a:off x="6908396" y="2690669"/>
                        <a:ext cx="1016000" cy="3429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EBE9F43-BDDB-4491-8930-D631782F2153}"/>
              </a:ext>
            </a:extLst>
          </p:cNvPr>
          <p:cNvSpPr>
            <a:spLocks noGrp="1"/>
          </p:cNvSpPr>
          <p:nvPr>
            <p:ph sz="quarter" idx="15"/>
          </p:nvPr>
        </p:nvSpPr>
        <p:spPr>
          <a:xfrm>
            <a:off x="653794" y="3201149"/>
            <a:ext cx="1170386" cy="453377"/>
          </a:xfrm>
        </p:spPr>
        <p:txBody>
          <a:bodyPr/>
          <a:lstStyle/>
          <a:p>
            <a:pPr marL="0" indent="0">
              <a:buNone/>
            </a:pPr>
            <a:r>
              <a:rPr lang="en-US" sz="2400" b="1" dirty="0">
                <a:solidFill>
                  <a:schemeClr val="bg1"/>
                </a:solidFill>
              </a:rPr>
              <a:t>Step 1</a:t>
            </a:r>
          </a:p>
        </p:txBody>
      </p:sp>
      <p:sp>
        <p:nvSpPr>
          <p:cNvPr id="8" name="Content Placeholder 7">
            <a:extLst>
              <a:ext uri="{FF2B5EF4-FFF2-40B4-BE49-F238E27FC236}">
                <a16:creationId xmlns:a16="http://schemas.microsoft.com/office/drawing/2014/main" id="{CD5DC33A-D1BD-4BFE-A85C-6BFB679FA41B}"/>
              </a:ext>
            </a:extLst>
          </p:cNvPr>
          <p:cNvSpPr>
            <a:spLocks noGrp="1"/>
          </p:cNvSpPr>
          <p:nvPr>
            <p:ph sz="quarter" idx="16"/>
          </p:nvPr>
        </p:nvSpPr>
        <p:spPr>
          <a:xfrm>
            <a:off x="2260055" y="3177152"/>
            <a:ext cx="6002703" cy="778105"/>
          </a:xfrm>
        </p:spPr>
        <p:txBody>
          <a:bodyPr/>
          <a:lstStyle/>
          <a:p>
            <a:pPr marL="0" indent="0">
              <a:buNone/>
            </a:pPr>
            <a:r>
              <a:rPr lang="en-US" altLang="en-US" sz="2400" b="1" dirty="0"/>
              <a:t>Identify the known quantities and the desired quantity.</a:t>
            </a:r>
          </a:p>
        </p:txBody>
      </p:sp>
      <p:sp>
        <p:nvSpPr>
          <p:cNvPr id="9" name="Content Placeholder 8">
            <a:extLst>
              <a:ext uri="{FF2B5EF4-FFF2-40B4-BE49-F238E27FC236}">
                <a16:creationId xmlns:a16="http://schemas.microsoft.com/office/drawing/2014/main" id="{6E67B5C2-5818-4669-8F9C-F73A41AEA2F6}"/>
              </a:ext>
            </a:extLst>
          </p:cNvPr>
          <p:cNvSpPr>
            <a:spLocks noGrp="1"/>
          </p:cNvSpPr>
          <p:nvPr>
            <p:ph sz="quarter" idx="17"/>
          </p:nvPr>
        </p:nvSpPr>
        <p:spPr>
          <a:xfrm>
            <a:off x="2668231" y="4055028"/>
            <a:ext cx="3070755" cy="381000"/>
          </a:xfrm>
        </p:spPr>
        <p:txBody>
          <a:bodyPr/>
          <a:lstStyle/>
          <a:p>
            <a:pPr lvl="0" algn="ctr" eaLnBrk="1" hangingPunct="1">
              <a:spcBef>
                <a:spcPct val="0"/>
              </a:spcBef>
              <a:buNone/>
            </a:pPr>
            <a:r>
              <a:rPr lang="en-US" altLang="en-US" sz="2400" b="1" i="0" dirty="0">
                <a:solidFill>
                  <a:prstClr val="black"/>
                </a:solidFill>
                <a:latin typeface="+mj-lt"/>
              </a:rPr>
              <a:t>Mass = 1600 g</a:t>
            </a:r>
            <a:endParaRPr lang="en-US" altLang="en-US" sz="2400" b="1" dirty="0">
              <a:solidFill>
                <a:prstClr val="black"/>
              </a:solidFill>
            </a:endParaRPr>
          </a:p>
        </p:txBody>
      </p:sp>
      <p:graphicFrame>
        <p:nvGraphicFramePr>
          <p:cNvPr id="14" name="Object 13">
            <a:extLst>
              <a:ext uri="{FF2B5EF4-FFF2-40B4-BE49-F238E27FC236}">
                <a16:creationId xmlns:a16="http://schemas.microsoft.com/office/drawing/2014/main" id="{C98A2960-56F8-4C38-AAFA-D6984696E934}"/>
              </a:ext>
            </a:extLst>
          </p:cNvPr>
          <p:cNvGraphicFramePr>
            <a:graphicFrameLocks noChangeAspect="1"/>
          </p:cNvGraphicFramePr>
          <p:nvPr>
            <p:extLst>
              <p:ext uri="{D42A27DB-BD31-4B8C-83A1-F6EECF244321}">
                <p14:modId xmlns:p14="http://schemas.microsoft.com/office/powerpoint/2010/main" val="3844821093"/>
              </p:ext>
            </p:extLst>
          </p:nvPr>
        </p:nvGraphicFramePr>
        <p:xfrm>
          <a:off x="3587750" y="4486275"/>
          <a:ext cx="1231900" cy="381000"/>
        </p:xfrm>
        <a:graphic>
          <a:graphicData uri="http://schemas.openxmlformats.org/presentationml/2006/ole">
            <mc:AlternateContent xmlns:mc="http://schemas.openxmlformats.org/markup-compatibility/2006">
              <mc:Choice xmlns:v="urn:schemas-microsoft-com:vml" Requires="v">
                <p:oleObj spid="_x0000_s32034" name="Equation" r:id="rId8" imgW="1231560" imgH="380880" progId="Equation.DSMT4">
                  <p:embed/>
                </p:oleObj>
              </mc:Choice>
              <mc:Fallback>
                <p:oleObj name="Equation" r:id="rId8" imgW="1231560" imgH="380880" progId="Equation.DSMT4">
                  <p:embed/>
                  <p:pic>
                    <p:nvPicPr>
                      <p:cNvPr id="0" name=""/>
                      <p:cNvPicPr/>
                      <p:nvPr/>
                    </p:nvPicPr>
                    <p:blipFill>
                      <a:blip r:embed="rId9"/>
                      <a:stretch>
                        <a:fillRect/>
                      </a:stretch>
                    </p:blipFill>
                    <p:spPr>
                      <a:xfrm>
                        <a:off x="3587750" y="4486275"/>
                        <a:ext cx="1231900" cy="3810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601020B6-C0B9-4345-9BC1-0C611CFD2A6B}"/>
              </a:ext>
            </a:extLst>
          </p:cNvPr>
          <p:cNvGraphicFramePr>
            <a:graphicFrameLocks noChangeAspect="1"/>
          </p:cNvGraphicFramePr>
          <p:nvPr>
            <p:extLst>
              <p:ext uri="{D42A27DB-BD31-4B8C-83A1-F6EECF244321}">
                <p14:modId xmlns:p14="http://schemas.microsoft.com/office/powerpoint/2010/main" val="4016073334"/>
              </p:ext>
            </p:extLst>
          </p:nvPr>
        </p:nvGraphicFramePr>
        <p:xfrm>
          <a:off x="3587750" y="4860925"/>
          <a:ext cx="1460500" cy="381000"/>
        </p:xfrm>
        <a:graphic>
          <a:graphicData uri="http://schemas.openxmlformats.org/presentationml/2006/ole">
            <mc:AlternateContent xmlns:mc="http://schemas.openxmlformats.org/markup-compatibility/2006">
              <mc:Choice xmlns:v="urn:schemas-microsoft-com:vml" Requires="v">
                <p:oleObj spid="_x0000_s32035" name="Equation" r:id="rId10" imgW="1460160" imgH="380880" progId="Equation.DSMT4">
                  <p:embed/>
                </p:oleObj>
              </mc:Choice>
              <mc:Fallback>
                <p:oleObj name="Equation" r:id="rId10" imgW="1460160" imgH="380880" progId="Equation.DSMT4">
                  <p:embed/>
                  <p:pic>
                    <p:nvPicPr>
                      <p:cNvPr id="0" name=""/>
                      <p:cNvPicPr/>
                      <p:nvPr/>
                    </p:nvPicPr>
                    <p:blipFill>
                      <a:blip r:embed="rId11"/>
                      <a:stretch>
                        <a:fillRect/>
                      </a:stretch>
                    </p:blipFill>
                    <p:spPr>
                      <a:xfrm>
                        <a:off x="3587750" y="4860925"/>
                        <a:ext cx="1460500" cy="3810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ECD2E7F-EA78-4964-9D12-B73B018FD08B}"/>
              </a:ext>
            </a:extLst>
          </p:cNvPr>
          <p:cNvSpPr>
            <a:spLocks noGrp="1"/>
          </p:cNvSpPr>
          <p:nvPr>
            <p:ph sz="quarter" idx="19"/>
          </p:nvPr>
        </p:nvSpPr>
        <p:spPr>
          <a:xfrm>
            <a:off x="5738986" y="4417587"/>
            <a:ext cx="1809598" cy="523581"/>
          </a:xfrm>
        </p:spPr>
        <p:txBody>
          <a:bodyPr/>
          <a:lstStyle/>
          <a:p>
            <a:pPr marL="0" indent="0">
              <a:buNone/>
            </a:pPr>
            <a:r>
              <a:rPr lang="en-US" altLang="en-US" sz="2400" b="1" dirty="0"/>
              <a:t>? calories</a:t>
            </a:r>
          </a:p>
        </p:txBody>
      </p:sp>
      <p:sp>
        <p:nvSpPr>
          <p:cNvPr id="10" name="Content Placeholder 9">
            <a:extLst>
              <a:ext uri="{FF2B5EF4-FFF2-40B4-BE49-F238E27FC236}">
                <a16:creationId xmlns:a16="http://schemas.microsoft.com/office/drawing/2014/main" id="{AB3F308D-221C-4730-8838-550CF0B443AD}"/>
              </a:ext>
            </a:extLst>
          </p:cNvPr>
          <p:cNvSpPr>
            <a:spLocks noGrp="1"/>
          </p:cNvSpPr>
          <p:nvPr>
            <p:ph sz="quarter" idx="18"/>
          </p:nvPr>
        </p:nvSpPr>
        <p:spPr>
          <a:xfrm>
            <a:off x="2116454" y="5297810"/>
            <a:ext cx="2872462" cy="490205"/>
          </a:xfrm>
        </p:spPr>
        <p:txBody>
          <a:bodyPr/>
          <a:lstStyle/>
          <a:p>
            <a:pPr marL="0" indent="0">
              <a:buNone/>
            </a:pPr>
            <a:r>
              <a:rPr lang="en-US" altLang="en-US" sz="2400" b="1" dirty="0"/>
              <a:t>known quantities</a:t>
            </a:r>
          </a:p>
        </p:txBody>
      </p:sp>
      <p:sp>
        <p:nvSpPr>
          <p:cNvPr id="12" name="Content Placeholder 11">
            <a:extLst>
              <a:ext uri="{FF2B5EF4-FFF2-40B4-BE49-F238E27FC236}">
                <a16:creationId xmlns:a16="http://schemas.microsoft.com/office/drawing/2014/main" id="{D5082D7F-F5F9-4B58-904C-15C435360F1A}"/>
              </a:ext>
            </a:extLst>
          </p:cNvPr>
          <p:cNvSpPr>
            <a:spLocks noGrp="1"/>
          </p:cNvSpPr>
          <p:nvPr>
            <p:ph sz="quarter" idx="20"/>
          </p:nvPr>
        </p:nvSpPr>
        <p:spPr>
          <a:xfrm>
            <a:off x="5314908" y="5302898"/>
            <a:ext cx="2808064" cy="478777"/>
          </a:xfrm>
        </p:spPr>
        <p:txBody>
          <a:bodyPr/>
          <a:lstStyle/>
          <a:p>
            <a:pPr marL="0" indent="0">
              <a:buNone/>
            </a:pPr>
            <a:r>
              <a:rPr lang="en-US" altLang="en-US" sz="2400" b="1" dirty="0"/>
              <a:t>desired quantity</a:t>
            </a:r>
          </a:p>
        </p:txBody>
      </p:sp>
      <p:graphicFrame>
        <p:nvGraphicFramePr>
          <p:cNvPr id="18" name="Object 17">
            <a:extLst>
              <a:ext uri="{FF2B5EF4-FFF2-40B4-BE49-F238E27FC236}">
                <a16:creationId xmlns:a16="http://schemas.microsoft.com/office/drawing/2014/main" id="{E216B10D-205B-4942-BDAE-84A0794610DD}"/>
              </a:ext>
            </a:extLst>
          </p:cNvPr>
          <p:cNvGraphicFramePr>
            <a:graphicFrameLocks noChangeAspect="1"/>
          </p:cNvGraphicFramePr>
          <p:nvPr>
            <p:extLst>
              <p:ext uri="{D42A27DB-BD31-4B8C-83A1-F6EECF244321}">
                <p14:modId xmlns:p14="http://schemas.microsoft.com/office/powerpoint/2010/main" val="555525715"/>
              </p:ext>
            </p:extLst>
          </p:nvPr>
        </p:nvGraphicFramePr>
        <p:xfrm>
          <a:off x="470459" y="5934508"/>
          <a:ext cx="2362200" cy="381000"/>
        </p:xfrm>
        <a:graphic>
          <a:graphicData uri="http://schemas.openxmlformats.org/presentationml/2006/ole">
            <mc:AlternateContent xmlns:mc="http://schemas.openxmlformats.org/markup-compatibility/2006">
              <mc:Choice xmlns:v="urn:schemas-microsoft-com:vml" Requires="v">
                <p:oleObj spid="_x0000_s32036" name="Equation" r:id="rId12" imgW="2361960" imgH="380880" progId="Equation.DSMT4">
                  <p:embed/>
                </p:oleObj>
              </mc:Choice>
              <mc:Fallback>
                <p:oleObj name="Equation" r:id="rId12" imgW="2361960" imgH="380880" progId="Equation.DSMT4">
                  <p:embed/>
                  <p:pic>
                    <p:nvPicPr>
                      <p:cNvPr id="0" name=""/>
                      <p:cNvPicPr/>
                      <p:nvPr/>
                    </p:nvPicPr>
                    <p:blipFill>
                      <a:blip r:embed="rId13"/>
                      <a:stretch>
                        <a:fillRect/>
                      </a:stretch>
                    </p:blipFill>
                    <p:spPr>
                      <a:xfrm>
                        <a:off x="470459" y="5934508"/>
                        <a:ext cx="2362200" cy="3810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0B6BC974-05B0-405F-A111-10ADE634FD1F}"/>
              </a:ext>
            </a:extLst>
          </p:cNvPr>
          <p:cNvGraphicFramePr>
            <a:graphicFrameLocks noChangeAspect="1"/>
          </p:cNvGraphicFramePr>
          <p:nvPr>
            <p:extLst>
              <p:ext uri="{D42A27DB-BD31-4B8C-83A1-F6EECF244321}">
                <p14:modId xmlns:p14="http://schemas.microsoft.com/office/powerpoint/2010/main" val="2990492112"/>
              </p:ext>
            </p:extLst>
          </p:nvPr>
        </p:nvGraphicFramePr>
        <p:xfrm>
          <a:off x="2928625" y="5988050"/>
          <a:ext cx="2209800" cy="279400"/>
        </p:xfrm>
        <a:graphic>
          <a:graphicData uri="http://schemas.openxmlformats.org/presentationml/2006/ole">
            <mc:AlternateContent xmlns:mc="http://schemas.openxmlformats.org/markup-compatibility/2006">
              <mc:Choice xmlns:v="urn:schemas-microsoft-com:vml" Requires="v">
                <p:oleObj spid="_x0000_s32037" name="Equation" r:id="rId14" imgW="2209680" imgH="279360" progId="Equation.DSMT4">
                  <p:embed/>
                </p:oleObj>
              </mc:Choice>
              <mc:Fallback>
                <p:oleObj name="Equation" r:id="rId14" imgW="2209680" imgH="279360" progId="Equation.DSMT4">
                  <p:embed/>
                  <p:pic>
                    <p:nvPicPr>
                      <p:cNvPr id="0" name=""/>
                      <p:cNvPicPr/>
                      <p:nvPr/>
                    </p:nvPicPr>
                    <p:blipFill>
                      <a:blip r:embed="rId15"/>
                      <a:stretch>
                        <a:fillRect/>
                      </a:stretch>
                    </p:blipFill>
                    <p:spPr>
                      <a:xfrm>
                        <a:off x="2928625" y="5988050"/>
                        <a:ext cx="2209800" cy="279400"/>
                      </a:xfrm>
                      <a:prstGeom prst="rect">
                        <a:avLst/>
                      </a:prstGeom>
                    </p:spPr>
                  </p:pic>
                </p:oleObj>
              </mc:Fallback>
            </mc:AlternateContent>
          </a:graphicData>
        </a:graphic>
      </p:graphicFrame>
      <p:sp>
        <p:nvSpPr>
          <p:cNvPr id="40" name="Content Placeholder 16">
            <a:extLst>
              <a:ext uri="{FF2B5EF4-FFF2-40B4-BE49-F238E27FC236}">
                <a16:creationId xmlns:a16="http://schemas.microsoft.com/office/drawing/2014/main" id="{91ED46C1-8AE2-48A1-9503-936A2426025F}"/>
              </a:ext>
            </a:extLst>
          </p:cNvPr>
          <p:cNvSpPr>
            <a:spLocks noGrp="1"/>
          </p:cNvSpPr>
          <p:nvPr>
            <p:ph sz="quarter" idx="24"/>
          </p:nvPr>
        </p:nvSpPr>
        <p:spPr>
          <a:xfrm>
            <a:off x="310217" y="6254885"/>
            <a:ext cx="6115269" cy="484232"/>
          </a:xfrm>
        </p:spPr>
        <p:txBody>
          <a:bodyPr/>
          <a:lstStyle/>
          <a:p>
            <a:pPr marL="0" lvl="0" indent="0">
              <a:buNone/>
            </a:pPr>
            <a:r>
              <a:rPr lang="en-US" altLang="en-US" sz="2400" b="1" dirty="0">
                <a:solidFill>
                  <a:prstClr val="black"/>
                </a:solidFill>
              </a:rPr>
              <a:t>The specific heat of water is </a:t>
            </a:r>
            <a:endParaRPr lang="en-US" dirty="0"/>
          </a:p>
        </p:txBody>
      </p:sp>
      <p:graphicFrame>
        <p:nvGraphicFramePr>
          <p:cNvPr id="99" name="Object 98">
            <a:extLst>
              <a:ext uri="{FF2B5EF4-FFF2-40B4-BE49-F238E27FC236}">
                <a16:creationId xmlns:a16="http://schemas.microsoft.com/office/drawing/2014/main" id="{EEF18348-CD5D-49EE-AB55-423025846A5F}"/>
              </a:ext>
            </a:extLst>
          </p:cNvPr>
          <p:cNvGraphicFramePr>
            <a:graphicFrameLocks noChangeAspect="1"/>
          </p:cNvGraphicFramePr>
          <p:nvPr>
            <p:extLst>
              <p:ext uri="{D42A27DB-BD31-4B8C-83A1-F6EECF244321}">
                <p14:modId xmlns:p14="http://schemas.microsoft.com/office/powerpoint/2010/main" val="4125382962"/>
              </p:ext>
            </p:extLst>
          </p:nvPr>
        </p:nvGraphicFramePr>
        <p:xfrm>
          <a:off x="4558586" y="6274843"/>
          <a:ext cx="1866900" cy="431800"/>
        </p:xfrm>
        <a:graphic>
          <a:graphicData uri="http://schemas.openxmlformats.org/presentationml/2006/ole">
            <mc:AlternateContent xmlns:mc="http://schemas.openxmlformats.org/markup-compatibility/2006">
              <mc:Choice xmlns:v="urn:schemas-microsoft-com:vml" Requires="v">
                <p:oleObj spid="_x0000_s32038" name="Equation" r:id="rId16" imgW="1866600" imgH="431640" progId="Equation.DSMT4">
                  <p:embed/>
                </p:oleObj>
              </mc:Choice>
              <mc:Fallback>
                <p:oleObj name="Equation" r:id="rId16" imgW="1866600" imgH="431640" progId="Equation.DSMT4">
                  <p:embed/>
                  <p:pic>
                    <p:nvPicPr>
                      <p:cNvPr id="0" name=""/>
                      <p:cNvPicPr/>
                      <p:nvPr/>
                    </p:nvPicPr>
                    <p:blipFill>
                      <a:blip r:embed="rId17"/>
                      <a:stretch>
                        <a:fillRect/>
                      </a:stretch>
                    </p:blipFill>
                    <p:spPr>
                      <a:xfrm>
                        <a:off x="4558586" y="6274843"/>
                        <a:ext cx="1866900" cy="431800"/>
                      </a:xfrm>
                      <a:prstGeom prst="rect">
                        <a:avLst/>
                      </a:prstGeom>
                    </p:spPr>
                  </p:pic>
                </p:oleObj>
              </mc:Fallback>
            </mc:AlternateContent>
          </a:graphicData>
        </a:graphic>
      </p:graphicFrame>
    </p:spTree>
    <p:extLst>
      <p:ext uri="{BB962C8B-B14F-4D97-AF65-F5344CB8AC3E}">
        <p14:creationId xmlns:p14="http://schemas.microsoft.com/office/powerpoint/2010/main" val="611375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183040-5BF9-4BF3-9761-D27B95BB1254}"/>
              </a:ext>
            </a:extLst>
          </p:cNvPr>
          <p:cNvSpPr>
            <a:spLocks noGrp="1"/>
          </p:cNvSpPr>
          <p:nvPr>
            <p:ph type="title"/>
          </p:nvPr>
        </p:nvSpPr>
        <p:spPr>
          <a:xfrm>
            <a:off x="2010776" y="416067"/>
            <a:ext cx="5109935" cy="780685"/>
          </a:xfrm>
        </p:spPr>
        <p:txBody>
          <a:bodyPr/>
          <a:lstStyle/>
          <a:p>
            <a:r>
              <a:rPr lang="en-US" altLang="en-US" sz="3200" b="1" dirty="0">
                <a:ea typeface="MS PGothic" charset="-128"/>
                <a:cs typeface="ＭＳ Ｐゴシック" charset="-128"/>
              </a:rPr>
              <a:t>7.10 Specific Heat (4)</a:t>
            </a:r>
            <a:endParaRPr lang="en-US" sz="3200" dirty="0"/>
          </a:p>
        </p:txBody>
      </p:sp>
      <p:sp>
        <p:nvSpPr>
          <p:cNvPr id="10" name="Content Placeholder 9">
            <a:extLst>
              <a:ext uri="{FF2B5EF4-FFF2-40B4-BE49-F238E27FC236}">
                <a16:creationId xmlns:a16="http://schemas.microsoft.com/office/drawing/2014/main" id="{E7AB22D8-8AAD-48DA-BF32-A52CD4D3D1F1}"/>
              </a:ext>
            </a:extLst>
          </p:cNvPr>
          <p:cNvSpPr>
            <a:spLocks noGrp="1"/>
          </p:cNvSpPr>
          <p:nvPr>
            <p:ph sz="half" idx="1"/>
          </p:nvPr>
        </p:nvSpPr>
        <p:spPr>
          <a:xfrm>
            <a:off x="664046" y="1433036"/>
            <a:ext cx="1190700" cy="482352"/>
          </a:xfrm>
        </p:spPr>
        <p:txBody>
          <a:bodyPr/>
          <a:lstStyle/>
          <a:p>
            <a:pPr marL="0" indent="0">
              <a:buNone/>
            </a:pPr>
            <a:r>
              <a:rPr lang="en-US" sz="2400" b="1" dirty="0">
                <a:solidFill>
                  <a:schemeClr val="bg1"/>
                </a:solidFill>
              </a:rPr>
              <a:t>Step 2</a:t>
            </a:r>
          </a:p>
        </p:txBody>
      </p:sp>
      <p:sp>
        <p:nvSpPr>
          <p:cNvPr id="11" name="Content Placeholder 10">
            <a:extLst>
              <a:ext uri="{FF2B5EF4-FFF2-40B4-BE49-F238E27FC236}">
                <a16:creationId xmlns:a16="http://schemas.microsoft.com/office/drawing/2014/main" id="{1D7954B9-DB48-49BF-8FF5-27B982046395}"/>
              </a:ext>
            </a:extLst>
          </p:cNvPr>
          <p:cNvSpPr>
            <a:spLocks noGrp="1"/>
          </p:cNvSpPr>
          <p:nvPr>
            <p:ph sz="half" idx="2"/>
          </p:nvPr>
        </p:nvSpPr>
        <p:spPr>
          <a:xfrm>
            <a:off x="2285455" y="1431925"/>
            <a:ext cx="3305371" cy="372974"/>
          </a:xfrm>
        </p:spPr>
        <p:txBody>
          <a:bodyPr/>
          <a:lstStyle/>
          <a:p>
            <a:pPr marL="0" indent="0">
              <a:buNone/>
            </a:pPr>
            <a:r>
              <a:rPr lang="en-US" altLang="en-US" sz="2400" b="1" dirty="0"/>
              <a:t>Write the equation.</a:t>
            </a:r>
          </a:p>
        </p:txBody>
      </p:sp>
      <p:sp>
        <p:nvSpPr>
          <p:cNvPr id="12" name="Content Placeholder 11">
            <a:extLst>
              <a:ext uri="{FF2B5EF4-FFF2-40B4-BE49-F238E27FC236}">
                <a16:creationId xmlns:a16="http://schemas.microsoft.com/office/drawing/2014/main" id="{B099920E-A294-402A-A48C-35A7583499C0}"/>
              </a:ext>
            </a:extLst>
          </p:cNvPr>
          <p:cNvSpPr>
            <a:spLocks noGrp="1"/>
          </p:cNvSpPr>
          <p:nvPr>
            <p:ph sz="quarter" idx="14"/>
          </p:nvPr>
        </p:nvSpPr>
        <p:spPr>
          <a:xfrm>
            <a:off x="2313502" y="2137299"/>
            <a:ext cx="6545696" cy="1219693"/>
          </a:xfrm>
        </p:spPr>
        <p:txBody>
          <a:bodyPr/>
          <a:lstStyle/>
          <a:p>
            <a:pPr marL="0" indent="0">
              <a:buNone/>
            </a:pPr>
            <a:r>
              <a:rPr lang="en-US" altLang="en-US" sz="2400" b="1" dirty="0"/>
              <a:t>The specific heat is a conversion factor that relates the heat absorbed to the temperature change </a:t>
            </a:r>
            <a:r>
              <a:rPr lang="en-US" altLang="en-US" sz="2400" b="1" i="0" dirty="0"/>
              <a:t>(</a:t>
            </a:r>
            <a:r>
              <a:rPr lang="el-GR" altLang="en-US" sz="2400" b="1" dirty="0">
                <a:ea typeface="Cambria Math" panose="02040503050406030204" pitchFamily="18" charset="0"/>
              </a:rPr>
              <a:t>Δ</a:t>
            </a:r>
            <a:r>
              <a:rPr lang="en-US" altLang="en-US" sz="2400" b="1" dirty="0">
                <a:ea typeface="Cambria Math" panose="02040503050406030204" pitchFamily="18" charset="0"/>
              </a:rPr>
              <a:t>T</a:t>
            </a:r>
            <a:r>
              <a:rPr lang="en-US" altLang="en-US" sz="2400" b="1" i="0" dirty="0">
                <a:ea typeface="Cambria Math" panose="02040503050406030204" pitchFamily="18" charset="0"/>
              </a:rPr>
              <a:t>)</a:t>
            </a:r>
            <a:r>
              <a:rPr lang="en-US" altLang="en-US" sz="2400" b="1" dirty="0"/>
              <a:t> and mass.</a:t>
            </a:r>
          </a:p>
        </p:txBody>
      </p:sp>
      <p:sp>
        <p:nvSpPr>
          <p:cNvPr id="13" name="Content Placeholder 12">
            <a:extLst>
              <a:ext uri="{FF2B5EF4-FFF2-40B4-BE49-F238E27FC236}">
                <a16:creationId xmlns:a16="http://schemas.microsoft.com/office/drawing/2014/main" id="{89A326D1-33E0-4D05-9178-62539C0393E8}"/>
              </a:ext>
            </a:extLst>
          </p:cNvPr>
          <p:cNvSpPr>
            <a:spLocks noGrp="1"/>
          </p:cNvSpPr>
          <p:nvPr>
            <p:ph sz="quarter" idx="15"/>
          </p:nvPr>
        </p:nvSpPr>
        <p:spPr>
          <a:xfrm>
            <a:off x="1524423" y="3761744"/>
            <a:ext cx="6071913" cy="509207"/>
          </a:xfrm>
        </p:spPr>
        <p:txBody>
          <a:bodyPr/>
          <a:lstStyle/>
          <a:p>
            <a:pPr marL="0" indent="0">
              <a:buNone/>
            </a:pPr>
            <a:r>
              <a:rPr lang="en-US" sz="2800" b="1" i="1" dirty="0"/>
              <a:t>heat = mass </a:t>
            </a:r>
            <a:r>
              <a:rPr lang="en-US" sz="2800" b="1" i="1" dirty="0">
                <a:ea typeface="Cambria Math" panose="02040503050406030204" pitchFamily="18" charset="0"/>
              </a:rPr>
              <a:t>× </a:t>
            </a:r>
            <a:r>
              <a:rPr lang="el-GR" sz="2800" b="1" i="1" dirty="0">
                <a:ea typeface="Cambria Math" panose="02040503050406030204" pitchFamily="18" charset="0"/>
              </a:rPr>
              <a:t>Δ</a:t>
            </a:r>
            <a:r>
              <a:rPr lang="en-US" sz="2800" b="1" i="1" dirty="0">
                <a:ea typeface="Cambria Math" panose="02040503050406030204" pitchFamily="18" charset="0"/>
              </a:rPr>
              <a:t>T × specific heat</a:t>
            </a:r>
            <a:endParaRPr lang="en-US" sz="2800" b="1" i="1" dirty="0"/>
          </a:p>
        </p:txBody>
      </p:sp>
      <p:graphicFrame>
        <p:nvGraphicFramePr>
          <p:cNvPr id="2" name="Object 1">
            <a:extLst>
              <a:ext uri="{FF2B5EF4-FFF2-40B4-BE49-F238E27FC236}">
                <a16:creationId xmlns:a16="http://schemas.microsoft.com/office/drawing/2014/main" id="{8EDC107E-90CC-4642-90C3-F2EBD9EB9946}"/>
              </a:ext>
            </a:extLst>
          </p:cNvPr>
          <p:cNvGraphicFramePr>
            <a:graphicFrameLocks noChangeAspect="1"/>
          </p:cNvGraphicFramePr>
          <p:nvPr>
            <p:extLst>
              <p:ext uri="{D42A27DB-BD31-4B8C-83A1-F6EECF244321}">
                <p14:modId xmlns:p14="http://schemas.microsoft.com/office/powerpoint/2010/main" val="1373710472"/>
              </p:ext>
            </p:extLst>
          </p:nvPr>
        </p:nvGraphicFramePr>
        <p:xfrm>
          <a:off x="2387600" y="4667250"/>
          <a:ext cx="2781300" cy="901700"/>
        </p:xfrm>
        <a:graphic>
          <a:graphicData uri="http://schemas.openxmlformats.org/presentationml/2006/ole">
            <mc:AlternateContent xmlns:mc="http://schemas.openxmlformats.org/markup-compatibility/2006">
              <mc:Choice xmlns:v="urn:schemas-microsoft-com:vml" Requires="v">
                <p:oleObj spid="_x0000_s19675" name="Equation" r:id="rId4" imgW="2781000" imgH="901440" progId="Equation.DSMT4">
                  <p:embed/>
                </p:oleObj>
              </mc:Choice>
              <mc:Fallback>
                <p:oleObj name="Equation" r:id="rId4" imgW="2781000" imgH="901440" progId="Equation.DSMT4">
                  <p:embed/>
                  <p:pic>
                    <p:nvPicPr>
                      <p:cNvPr id="0" name=""/>
                      <p:cNvPicPr/>
                      <p:nvPr/>
                    </p:nvPicPr>
                    <p:blipFill>
                      <a:blip r:embed="rId5"/>
                      <a:stretch>
                        <a:fillRect/>
                      </a:stretch>
                    </p:blipFill>
                    <p:spPr>
                      <a:xfrm>
                        <a:off x="2387600" y="4667250"/>
                        <a:ext cx="2781300" cy="901700"/>
                      </a:xfrm>
                      <a:prstGeom prst="rect">
                        <a:avLst/>
                      </a:prstGeom>
                    </p:spPr>
                  </p:pic>
                </p:oleObj>
              </mc:Fallback>
            </mc:AlternateContent>
          </a:graphicData>
        </a:graphic>
      </p:graphicFrame>
    </p:spTree>
    <p:extLst>
      <p:ext uri="{BB962C8B-B14F-4D97-AF65-F5344CB8AC3E}">
        <p14:creationId xmlns:p14="http://schemas.microsoft.com/office/powerpoint/2010/main" val="1457515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C141A2B-4CFB-4689-A8A3-49C76B563E97}"/>
              </a:ext>
            </a:extLst>
          </p:cNvPr>
          <p:cNvSpPr>
            <a:spLocks noGrp="1"/>
          </p:cNvSpPr>
          <p:nvPr>
            <p:ph type="title"/>
          </p:nvPr>
        </p:nvSpPr>
        <p:spPr>
          <a:xfrm>
            <a:off x="1750040" y="416067"/>
            <a:ext cx="5620928" cy="780685"/>
          </a:xfrm>
        </p:spPr>
        <p:txBody>
          <a:bodyPr/>
          <a:lstStyle/>
          <a:p>
            <a:r>
              <a:rPr lang="en-US" altLang="en-US" sz="3200" b="1" dirty="0">
                <a:ea typeface="MS PGothic" charset="-128"/>
                <a:cs typeface="ＭＳ Ｐゴシック" charset="-128"/>
              </a:rPr>
              <a:t>7.10 Specific Heat (5)</a:t>
            </a:r>
            <a:endParaRPr lang="en-US" sz="3200" dirty="0"/>
          </a:p>
        </p:txBody>
      </p:sp>
      <p:sp>
        <p:nvSpPr>
          <p:cNvPr id="3" name="Content Placeholder 2">
            <a:extLst>
              <a:ext uri="{FF2B5EF4-FFF2-40B4-BE49-F238E27FC236}">
                <a16:creationId xmlns:a16="http://schemas.microsoft.com/office/drawing/2014/main" id="{845B0DB1-9DD0-414D-A680-646278672D26}"/>
              </a:ext>
            </a:extLst>
          </p:cNvPr>
          <p:cNvSpPr>
            <a:spLocks noGrp="1"/>
          </p:cNvSpPr>
          <p:nvPr>
            <p:ph sz="half" idx="1"/>
          </p:nvPr>
        </p:nvSpPr>
        <p:spPr>
          <a:xfrm>
            <a:off x="664518" y="1433545"/>
            <a:ext cx="1127095" cy="433337"/>
          </a:xfrm>
        </p:spPr>
        <p:txBody>
          <a:bodyPr/>
          <a:lstStyle/>
          <a:p>
            <a:pPr marL="0" indent="0">
              <a:buNone/>
            </a:pPr>
            <a:r>
              <a:rPr lang="en-US" sz="2400" b="1" dirty="0">
                <a:solidFill>
                  <a:schemeClr val="bg1"/>
                </a:solidFill>
              </a:rPr>
              <a:t>Step 3</a:t>
            </a:r>
          </a:p>
        </p:txBody>
      </p:sp>
      <p:sp>
        <p:nvSpPr>
          <p:cNvPr id="4" name="Content Placeholder 3">
            <a:extLst>
              <a:ext uri="{FF2B5EF4-FFF2-40B4-BE49-F238E27FC236}">
                <a16:creationId xmlns:a16="http://schemas.microsoft.com/office/drawing/2014/main" id="{1331D48C-2AE0-4EF4-8A0D-0699674C09D3}"/>
              </a:ext>
            </a:extLst>
          </p:cNvPr>
          <p:cNvSpPr>
            <a:spLocks noGrp="1"/>
          </p:cNvSpPr>
          <p:nvPr>
            <p:ph sz="half" idx="2"/>
          </p:nvPr>
        </p:nvSpPr>
        <p:spPr>
          <a:xfrm>
            <a:off x="2292182" y="1426480"/>
            <a:ext cx="3025902" cy="399466"/>
          </a:xfrm>
        </p:spPr>
        <p:txBody>
          <a:bodyPr/>
          <a:lstStyle/>
          <a:p>
            <a:pPr marL="0" indent="0">
              <a:buNone/>
            </a:pPr>
            <a:r>
              <a:rPr lang="en-US" altLang="en-US" sz="2400" b="1" dirty="0"/>
              <a:t>Solve the equation.</a:t>
            </a:r>
          </a:p>
        </p:txBody>
      </p:sp>
      <p:sp>
        <p:nvSpPr>
          <p:cNvPr id="5" name="Content Placeholder 4">
            <a:extLst>
              <a:ext uri="{FF2B5EF4-FFF2-40B4-BE49-F238E27FC236}">
                <a16:creationId xmlns:a16="http://schemas.microsoft.com/office/drawing/2014/main" id="{D01E000A-16D7-4C1E-9508-13CB9920B8C2}"/>
              </a:ext>
            </a:extLst>
          </p:cNvPr>
          <p:cNvSpPr>
            <a:spLocks noGrp="1"/>
          </p:cNvSpPr>
          <p:nvPr>
            <p:ph sz="quarter" idx="14"/>
          </p:nvPr>
        </p:nvSpPr>
        <p:spPr>
          <a:xfrm>
            <a:off x="2313046" y="2134066"/>
            <a:ext cx="6022420" cy="886537"/>
          </a:xfrm>
        </p:spPr>
        <p:txBody>
          <a:bodyPr/>
          <a:lstStyle/>
          <a:p>
            <a:pPr marL="0" indent="0">
              <a:buNone/>
            </a:pPr>
            <a:r>
              <a:rPr lang="en-US" altLang="en-US" sz="2400" b="1" dirty="0"/>
              <a:t>Substitute the known quantities into the equation and solve for heat in calories.</a:t>
            </a:r>
          </a:p>
        </p:txBody>
      </p:sp>
      <p:graphicFrame>
        <p:nvGraphicFramePr>
          <p:cNvPr id="2" name="Object 1">
            <a:extLst>
              <a:ext uri="{FF2B5EF4-FFF2-40B4-BE49-F238E27FC236}">
                <a16:creationId xmlns:a16="http://schemas.microsoft.com/office/drawing/2014/main" id="{F3547A7B-D58D-47FF-8032-CAA7C57A6F68}"/>
              </a:ext>
            </a:extLst>
          </p:cNvPr>
          <p:cNvGraphicFramePr>
            <a:graphicFrameLocks noChangeAspect="1"/>
          </p:cNvGraphicFramePr>
          <p:nvPr>
            <p:extLst>
              <p:ext uri="{D42A27DB-BD31-4B8C-83A1-F6EECF244321}">
                <p14:modId xmlns:p14="http://schemas.microsoft.com/office/powerpoint/2010/main" val="4219531460"/>
              </p:ext>
            </p:extLst>
          </p:nvPr>
        </p:nvGraphicFramePr>
        <p:xfrm>
          <a:off x="515938" y="3641725"/>
          <a:ext cx="5956300" cy="863600"/>
        </p:xfrm>
        <a:graphic>
          <a:graphicData uri="http://schemas.openxmlformats.org/presentationml/2006/ole">
            <mc:AlternateContent xmlns:mc="http://schemas.openxmlformats.org/markup-compatibility/2006">
              <mc:Choice xmlns:v="urn:schemas-microsoft-com:vml" Requires="v">
                <p:oleObj spid="_x0000_s20697" name="Equation" r:id="rId4" imgW="5956200" imgH="863280" progId="Equation.DSMT4">
                  <p:embed/>
                </p:oleObj>
              </mc:Choice>
              <mc:Fallback>
                <p:oleObj name="Equation" r:id="rId4" imgW="5956200" imgH="863280" progId="Equation.DSMT4">
                  <p:embed/>
                  <p:pic>
                    <p:nvPicPr>
                      <p:cNvPr id="0" name=""/>
                      <p:cNvPicPr/>
                      <p:nvPr/>
                    </p:nvPicPr>
                    <p:blipFill>
                      <a:blip r:embed="rId5"/>
                      <a:stretch>
                        <a:fillRect/>
                      </a:stretch>
                    </p:blipFill>
                    <p:spPr>
                      <a:xfrm>
                        <a:off x="515938" y="3641725"/>
                        <a:ext cx="5956300" cy="863600"/>
                      </a:xfrm>
                      <a:prstGeom prst="rect">
                        <a:avLst/>
                      </a:prstGeom>
                    </p:spPr>
                  </p:pic>
                </p:oleObj>
              </mc:Fallback>
            </mc:AlternateContent>
          </a:graphicData>
        </a:graphic>
      </p:graphicFrame>
    </p:spTree>
    <p:extLst>
      <p:ext uri="{BB962C8B-B14F-4D97-AF65-F5344CB8AC3E}">
        <p14:creationId xmlns:p14="http://schemas.microsoft.com/office/powerpoint/2010/main" val="326844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01C2E6-5A83-4B29-B379-08E6C5706D4C}"/>
              </a:ext>
            </a:extLst>
          </p:cNvPr>
          <p:cNvSpPr>
            <a:spLocks noGrp="1"/>
          </p:cNvSpPr>
          <p:nvPr>
            <p:ph type="title"/>
          </p:nvPr>
        </p:nvSpPr>
        <p:spPr>
          <a:xfrm>
            <a:off x="457200" y="331241"/>
            <a:ext cx="8229600" cy="505467"/>
          </a:xfrm>
        </p:spPr>
        <p:txBody>
          <a:bodyPr/>
          <a:lstStyle/>
          <a:p>
            <a:r>
              <a:rPr lang="en-US" altLang="en-US" sz="3200" b="1" dirty="0">
                <a:ea typeface="MS PGothic" charset="-128"/>
                <a:cs typeface="ＭＳ Ｐゴシック" charset="-128"/>
              </a:rPr>
              <a:t>7.11	Energy and Phase Changes (1)</a:t>
            </a:r>
            <a:endParaRPr lang="en-US" sz="3200" dirty="0"/>
          </a:p>
        </p:txBody>
      </p:sp>
      <p:sp>
        <p:nvSpPr>
          <p:cNvPr id="8" name="Content Placeholder 12">
            <a:extLst>
              <a:ext uri="{FF2B5EF4-FFF2-40B4-BE49-F238E27FC236}">
                <a16:creationId xmlns:a16="http://schemas.microsoft.com/office/drawing/2014/main" id="{20FCA033-4303-4FD1-872F-12EE459EE4D0}"/>
              </a:ext>
            </a:extLst>
          </p:cNvPr>
          <p:cNvSpPr>
            <a:spLocks noGrp="1"/>
          </p:cNvSpPr>
          <p:nvPr>
            <p:ph sz="quarter" idx="15"/>
          </p:nvPr>
        </p:nvSpPr>
        <p:spPr>
          <a:xfrm>
            <a:off x="1669979" y="842188"/>
            <a:ext cx="5797624" cy="457220"/>
          </a:xfrm>
        </p:spPr>
        <p:txBody>
          <a:bodyPr anchor="ctr"/>
          <a:lstStyle/>
          <a:p>
            <a:pPr marL="514350" lvl="0" indent="-514350" algn="ctr">
              <a:buFont typeface="+mj-lt"/>
              <a:buAutoNum type="alphaUcPeriod"/>
            </a:pPr>
            <a:r>
              <a:rPr lang="en-US" altLang="en-US" sz="2800" b="1" dirty="0">
                <a:solidFill>
                  <a:srgbClr val="000000"/>
                </a:solidFill>
                <a:ea typeface="MS PGothic" charset="-128"/>
                <a:cs typeface="ＭＳ Ｐゴシック" charset="-128"/>
              </a:rPr>
              <a:t>Converting a Solid to a Liquid</a:t>
            </a:r>
            <a:endParaRPr lang="en-US" dirty="0"/>
          </a:p>
        </p:txBody>
      </p:sp>
      <p:sp>
        <p:nvSpPr>
          <p:cNvPr id="2" name="Content Placeholder 1">
            <a:extLst>
              <a:ext uri="{FF2B5EF4-FFF2-40B4-BE49-F238E27FC236}">
                <a16:creationId xmlns:a16="http://schemas.microsoft.com/office/drawing/2014/main" id="{93EB8178-E823-4208-A654-922A95B2C755}"/>
              </a:ext>
            </a:extLst>
          </p:cNvPr>
          <p:cNvSpPr>
            <a:spLocks noGrp="1"/>
          </p:cNvSpPr>
          <p:nvPr>
            <p:ph idx="1"/>
          </p:nvPr>
        </p:nvSpPr>
        <p:spPr>
          <a:xfrm>
            <a:off x="1571625" y="5073968"/>
            <a:ext cx="1799431" cy="417834"/>
          </a:xfrm>
        </p:spPr>
        <p:txBody>
          <a:bodyPr/>
          <a:lstStyle/>
          <a:p>
            <a:pPr marL="0" indent="0">
              <a:buNone/>
            </a:pPr>
            <a:r>
              <a:rPr lang="en-US" altLang="en-US" sz="2400" b="1" dirty="0"/>
              <a:t>solid water</a:t>
            </a:r>
          </a:p>
        </p:txBody>
      </p:sp>
      <p:sp>
        <p:nvSpPr>
          <p:cNvPr id="3" name="Content Placeholder 2">
            <a:extLst>
              <a:ext uri="{FF2B5EF4-FFF2-40B4-BE49-F238E27FC236}">
                <a16:creationId xmlns:a16="http://schemas.microsoft.com/office/drawing/2014/main" id="{CEBC00AF-13CD-4EA6-9885-3801D6AD62EE}"/>
              </a:ext>
            </a:extLst>
          </p:cNvPr>
          <p:cNvSpPr>
            <a:spLocks noGrp="1"/>
          </p:cNvSpPr>
          <p:nvPr>
            <p:ph sz="quarter" idx="13"/>
          </p:nvPr>
        </p:nvSpPr>
        <p:spPr>
          <a:xfrm>
            <a:off x="6253068" y="5034687"/>
            <a:ext cx="1961605" cy="435421"/>
          </a:xfrm>
        </p:spPr>
        <p:txBody>
          <a:bodyPr/>
          <a:lstStyle/>
          <a:p>
            <a:pPr marL="0" indent="0">
              <a:buNone/>
            </a:pPr>
            <a:r>
              <a:rPr lang="en-US" altLang="en-US" sz="2400" b="1" dirty="0"/>
              <a:t>liquid water</a:t>
            </a:r>
          </a:p>
        </p:txBody>
      </p:sp>
      <p:pic>
        <p:nvPicPr>
          <p:cNvPr id="129030" name="Picture 13" descr="Molecular art view of water in solid and liquid form: Converting a solid to a liquid is called melting which is an endothermic process. Freezing converts a liquid to a solid which is an exothermic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12875"/>
            <a:ext cx="7127875"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E1D1EFBF-F52C-45B8-AD87-B4C9CF192A69}"/>
              </a:ext>
            </a:extLst>
          </p:cNvPr>
          <p:cNvSpPr>
            <a:spLocks noGrp="1"/>
          </p:cNvSpPr>
          <p:nvPr>
            <p:ph sz="quarter" idx="14"/>
          </p:nvPr>
        </p:nvSpPr>
        <p:spPr>
          <a:xfrm>
            <a:off x="858510" y="5650443"/>
            <a:ext cx="7955757" cy="914722"/>
          </a:xfrm>
        </p:spPr>
        <p:txBody>
          <a:bodyPr/>
          <a:lstStyle/>
          <a:p>
            <a:pPr eaLnBrk="1" hangingPunct="1">
              <a:spcBef>
                <a:spcPct val="0"/>
              </a:spcBef>
              <a:buFontTx/>
              <a:buNone/>
            </a:pPr>
            <a:r>
              <a:rPr lang="en-US" altLang="en-US" sz="2400" b="1" dirty="0"/>
              <a:t>The amount of energy needed to </a:t>
            </a:r>
            <a:r>
              <a:rPr lang="en-US" altLang="en-US" sz="2400" b="1" dirty="0">
                <a:solidFill>
                  <a:srgbClr val="3366FF"/>
                </a:solidFill>
              </a:rPr>
              <a:t>melt 1 gram </a:t>
            </a:r>
            <a:r>
              <a:rPr lang="en-US" altLang="en-US" sz="2400" b="1" dirty="0"/>
              <a:t>of a </a:t>
            </a:r>
          </a:p>
          <a:p>
            <a:pPr eaLnBrk="1" hangingPunct="1">
              <a:spcBef>
                <a:spcPct val="0"/>
              </a:spcBef>
              <a:buFontTx/>
              <a:buNone/>
            </a:pPr>
            <a:r>
              <a:rPr lang="en-US" altLang="en-US" sz="2400" b="1" dirty="0"/>
              <a:t>substance is called its </a:t>
            </a:r>
            <a:r>
              <a:rPr lang="en-US" altLang="en-US" sz="2400" b="1" dirty="0">
                <a:solidFill>
                  <a:srgbClr val="3366FF"/>
                </a:solidFill>
              </a:rPr>
              <a:t>heat of fusion</a:t>
            </a:r>
            <a:r>
              <a:rPr lang="en-US" altLang="en-US" sz="2400" b="1" dirty="0"/>
              <a:t>.</a:t>
            </a:r>
          </a:p>
        </p:txBody>
      </p:sp>
    </p:spTree>
    <p:extLst>
      <p:ext uri="{BB962C8B-B14F-4D97-AF65-F5344CB8AC3E}">
        <p14:creationId xmlns:p14="http://schemas.microsoft.com/office/powerpoint/2010/main" val="4142878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208B193-31A9-4373-95E6-DEB50508D10F}"/>
              </a:ext>
            </a:extLst>
          </p:cNvPr>
          <p:cNvSpPr>
            <a:spLocks noGrp="1"/>
          </p:cNvSpPr>
          <p:nvPr>
            <p:ph type="title"/>
          </p:nvPr>
        </p:nvSpPr>
        <p:spPr>
          <a:xfrm>
            <a:off x="457200" y="387409"/>
            <a:ext cx="8229600" cy="378766"/>
          </a:xfrm>
        </p:spPr>
        <p:txBody>
          <a:bodyPr/>
          <a:lstStyle/>
          <a:p>
            <a:r>
              <a:rPr lang="en-US" altLang="en-US" sz="3200" b="1" dirty="0">
                <a:ea typeface="MS PGothic" charset="-128"/>
                <a:cs typeface="ＭＳ Ｐゴシック" charset="-128"/>
              </a:rPr>
              <a:t>7.11	Energy and Phase Changes (2)</a:t>
            </a:r>
            <a:endParaRPr lang="en-US" sz="3200" dirty="0"/>
          </a:p>
        </p:txBody>
      </p:sp>
      <p:sp>
        <p:nvSpPr>
          <p:cNvPr id="13" name="Content Placeholder 8">
            <a:extLst>
              <a:ext uri="{FF2B5EF4-FFF2-40B4-BE49-F238E27FC236}">
                <a16:creationId xmlns:a16="http://schemas.microsoft.com/office/drawing/2014/main" id="{D01BD088-85FA-4A24-BFB3-07653BA3910A}"/>
              </a:ext>
            </a:extLst>
          </p:cNvPr>
          <p:cNvSpPr>
            <a:spLocks noGrp="1"/>
          </p:cNvSpPr>
          <p:nvPr>
            <p:ph sz="quarter" idx="21"/>
          </p:nvPr>
        </p:nvSpPr>
        <p:spPr>
          <a:xfrm>
            <a:off x="1650318" y="860832"/>
            <a:ext cx="5857414" cy="385728"/>
          </a:xfrm>
        </p:spPr>
        <p:txBody>
          <a:bodyPr anchor="ctr"/>
          <a:lstStyle/>
          <a:p>
            <a:pPr marL="514350" lvl="0" indent="-514350" algn="ctr">
              <a:buFont typeface="+mj-lt"/>
              <a:buAutoNum type="alphaUcPeriod"/>
            </a:pPr>
            <a:r>
              <a:rPr lang="en-US" altLang="en-US" sz="2800" b="1" dirty="0">
                <a:solidFill>
                  <a:srgbClr val="000000"/>
                </a:solidFill>
                <a:ea typeface="MS PGothic" charset="-128"/>
                <a:cs typeface="ＭＳ Ｐゴシック" charset="-128"/>
              </a:rPr>
              <a:t>Converting a Solid to a Liquid</a:t>
            </a:r>
            <a:endParaRPr lang="en-US" dirty="0"/>
          </a:p>
        </p:txBody>
      </p:sp>
      <p:sp>
        <p:nvSpPr>
          <p:cNvPr id="2" name="Content Placeholder 1">
            <a:extLst>
              <a:ext uri="{FF2B5EF4-FFF2-40B4-BE49-F238E27FC236}">
                <a16:creationId xmlns:a16="http://schemas.microsoft.com/office/drawing/2014/main" id="{9389DEC9-562D-474D-AFE0-B1B9413A2CED}"/>
              </a:ext>
            </a:extLst>
          </p:cNvPr>
          <p:cNvSpPr>
            <a:spLocks noGrp="1"/>
          </p:cNvSpPr>
          <p:nvPr>
            <p:ph idx="1"/>
          </p:nvPr>
        </p:nvSpPr>
        <p:spPr>
          <a:xfrm>
            <a:off x="489284" y="1504082"/>
            <a:ext cx="3303588" cy="426819"/>
          </a:xfrm>
        </p:spPr>
        <p:txBody>
          <a:bodyPr/>
          <a:lstStyle/>
          <a:p>
            <a:pPr marL="0" indent="0">
              <a:buNone/>
            </a:pPr>
            <a:r>
              <a:rPr lang="en-US" sz="2400" b="1" dirty="0">
                <a:solidFill>
                  <a:schemeClr val="bg1"/>
                </a:solidFill>
              </a:rPr>
              <a:t>Sample Problem 7.14</a:t>
            </a:r>
          </a:p>
        </p:txBody>
      </p:sp>
      <p:sp>
        <p:nvSpPr>
          <p:cNvPr id="6" name="Content Placeholder 5">
            <a:extLst>
              <a:ext uri="{FF2B5EF4-FFF2-40B4-BE49-F238E27FC236}">
                <a16:creationId xmlns:a16="http://schemas.microsoft.com/office/drawing/2014/main" id="{3DAB78E4-F128-4B93-89B3-3680FB02EA5F}"/>
              </a:ext>
            </a:extLst>
          </p:cNvPr>
          <p:cNvSpPr>
            <a:spLocks noGrp="1"/>
          </p:cNvSpPr>
          <p:nvPr>
            <p:ph sz="quarter" idx="13"/>
          </p:nvPr>
        </p:nvSpPr>
        <p:spPr>
          <a:xfrm>
            <a:off x="808677" y="2060848"/>
            <a:ext cx="8011795" cy="1225550"/>
          </a:xfrm>
        </p:spPr>
        <p:txBody>
          <a:bodyPr/>
          <a:lstStyle/>
          <a:p>
            <a:pPr marL="0" indent="0">
              <a:buNone/>
            </a:pPr>
            <a:r>
              <a:rPr lang="en-US" altLang="en-US" sz="2400" b="1" dirty="0">
                <a:cs typeface="Arial" panose="020B0604020202020204" pitchFamily="34" charset="0"/>
              </a:rPr>
              <a:t>How much energy in calories is absorbed when 50.0 g</a:t>
            </a:r>
            <a:br>
              <a:rPr lang="en-US" altLang="en-US" sz="2400" b="1" dirty="0">
                <a:cs typeface="Arial" panose="020B0604020202020204" pitchFamily="34" charset="0"/>
              </a:rPr>
            </a:br>
            <a:r>
              <a:rPr lang="en-US" altLang="en-US" sz="2400" b="1" dirty="0">
                <a:cs typeface="Arial" panose="020B0604020202020204" pitchFamily="34" charset="0"/>
              </a:rPr>
              <a:t>of ice cubes melt? The heat of fusion of </a:t>
            </a:r>
            <a:r>
              <a:rPr lang="en-US" altLang="en-US" sz="2400" b="1" i="0" dirty="0">
                <a:cs typeface="Arial" panose="020B0604020202020204" pitchFamily="34" charset="0"/>
              </a:rPr>
              <a:t>H</a:t>
            </a:r>
            <a:r>
              <a:rPr lang="en-US" altLang="en-US" sz="2400" b="1" i="0" baseline="-25000" dirty="0">
                <a:cs typeface="Arial" panose="020B0604020202020204" pitchFamily="34" charset="0"/>
              </a:rPr>
              <a:t>2</a:t>
            </a:r>
            <a:r>
              <a:rPr lang="en-US" altLang="en-US" sz="2400" b="1" i="0" dirty="0">
                <a:cs typeface="Arial" panose="020B0604020202020204" pitchFamily="34" charset="0"/>
              </a:rPr>
              <a:t>O</a:t>
            </a:r>
            <a:r>
              <a:rPr lang="en-US" altLang="en-US" sz="2400" b="1" dirty="0">
                <a:cs typeface="Arial" panose="020B0604020202020204" pitchFamily="34" charset="0"/>
              </a:rPr>
              <a:t> is </a:t>
            </a:r>
            <a:br>
              <a:rPr lang="en-US" altLang="en-US" sz="2400" b="1" dirty="0">
                <a:cs typeface="Arial" panose="020B0604020202020204" pitchFamily="34" charset="0"/>
              </a:rPr>
            </a:br>
            <a:r>
              <a:rPr lang="en-US" altLang="en-US" sz="2400" b="1" i="0" dirty="0">
                <a:cs typeface="Arial" panose="020B0604020202020204" pitchFamily="34" charset="0"/>
              </a:rPr>
              <a:t>79.7 </a:t>
            </a:r>
            <a:r>
              <a:rPr lang="en-US" altLang="en-US" sz="2400" b="1" i="0" dirty="0" err="1">
                <a:cs typeface="Arial" panose="020B0604020202020204" pitchFamily="34" charset="0"/>
              </a:rPr>
              <a:t>cal</a:t>
            </a:r>
            <a:r>
              <a:rPr lang="en-US" altLang="en-US" sz="2400" b="1" dirty="0">
                <a:cs typeface="Arial" panose="020B0604020202020204" pitchFamily="34" charset="0"/>
              </a:rPr>
              <a:t>/</a:t>
            </a:r>
            <a:r>
              <a:rPr lang="en-US" altLang="en-US" sz="2400" b="1" i="0" dirty="0">
                <a:cs typeface="Arial" panose="020B0604020202020204" pitchFamily="34" charset="0"/>
              </a:rPr>
              <a:t>g</a:t>
            </a:r>
            <a:r>
              <a:rPr lang="en-US" altLang="en-US" sz="2400" b="1" dirty="0">
                <a:cs typeface="Arial" panose="020B0604020202020204" pitchFamily="34" charset="0"/>
              </a:rPr>
              <a:t>.</a:t>
            </a:r>
          </a:p>
        </p:txBody>
      </p:sp>
      <p:sp>
        <p:nvSpPr>
          <p:cNvPr id="7" name="Content Placeholder 6">
            <a:extLst>
              <a:ext uri="{FF2B5EF4-FFF2-40B4-BE49-F238E27FC236}">
                <a16:creationId xmlns:a16="http://schemas.microsoft.com/office/drawing/2014/main" id="{E5306DEE-1B9F-468B-BFCA-DB45EC61A994}"/>
              </a:ext>
            </a:extLst>
          </p:cNvPr>
          <p:cNvSpPr>
            <a:spLocks noGrp="1"/>
          </p:cNvSpPr>
          <p:nvPr>
            <p:ph sz="quarter" idx="14"/>
          </p:nvPr>
        </p:nvSpPr>
        <p:spPr>
          <a:xfrm>
            <a:off x="913945" y="3491224"/>
            <a:ext cx="7458437" cy="486626"/>
          </a:xfrm>
        </p:spPr>
        <p:txBody>
          <a:bodyPr/>
          <a:lstStyle/>
          <a:p>
            <a:pPr>
              <a:buFont typeface="Arial" panose="020B0604020202020204" pitchFamily="34" charset="0"/>
              <a:buChar char="•"/>
            </a:pPr>
            <a:r>
              <a:rPr lang="en-US" altLang="en-US" sz="2400" b="1" dirty="0"/>
              <a:t>Identify </a:t>
            </a:r>
            <a:r>
              <a:rPr lang="en-US" altLang="en-US" sz="2400" b="1" dirty="0">
                <a:solidFill>
                  <a:srgbClr val="3366FF"/>
                </a:solidFill>
              </a:rPr>
              <a:t>original quantity</a:t>
            </a:r>
            <a:r>
              <a:rPr lang="en-US" altLang="en-US" sz="2400" b="1" dirty="0"/>
              <a:t> and </a:t>
            </a:r>
            <a:r>
              <a:rPr lang="en-US" altLang="en-US" sz="2400" b="1" dirty="0">
                <a:solidFill>
                  <a:srgbClr val="D90000"/>
                </a:solidFill>
              </a:rPr>
              <a:t>desired quantity</a:t>
            </a:r>
            <a:r>
              <a:rPr lang="en-US" altLang="en-US" sz="2400" b="1" dirty="0"/>
              <a:t>:</a:t>
            </a:r>
          </a:p>
        </p:txBody>
      </p:sp>
      <p:sp>
        <p:nvSpPr>
          <p:cNvPr id="10" name="Content Placeholder 9">
            <a:extLst>
              <a:ext uri="{FF2B5EF4-FFF2-40B4-BE49-F238E27FC236}">
                <a16:creationId xmlns:a16="http://schemas.microsoft.com/office/drawing/2014/main" id="{D635BAD3-167B-4E04-B8E9-283C24EB233B}"/>
              </a:ext>
            </a:extLst>
          </p:cNvPr>
          <p:cNvSpPr>
            <a:spLocks noGrp="1"/>
          </p:cNvSpPr>
          <p:nvPr>
            <p:ph sz="quarter" idx="16"/>
          </p:nvPr>
        </p:nvSpPr>
        <p:spPr>
          <a:xfrm>
            <a:off x="1339480" y="5044379"/>
            <a:ext cx="2804065" cy="443163"/>
          </a:xfrm>
        </p:spPr>
        <p:txBody>
          <a:bodyPr/>
          <a:lstStyle/>
          <a:p>
            <a:pPr marL="0" indent="0">
              <a:buNone/>
            </a:pPr>
            <a:r>
              <a:rPr lang="en-US" altLang="en-US" sz="2400" b="1" dirty="0">
                <a:solidFill>
                  <a:srgbClr val="3366FF"/>
                </a:solidFill>
              </a:rPr>
              <a:t>original quantity</a:t>
            </a:r>
          </a:p>
        </p:txBody>
      </p:sp>
      <p:sp>
        <p:nvSpPr>
          <p:cNvPr id="9" name="Content Placeholder 8">
            <a:extLst>
              <a:ext uri="{FF2B5EF4-FFF2-40B4-BE49-F238E27FC236}">
                <a16:creationId xmlns:a16="http://schemas.microsoft.com/office/drawing/2014/main" id="{65A6EC2D-6627-46CA-8FBC-093A87A7F788}"/>
              </a:ext>
            </a:extLst>
          </p:cNvPr>
          <p:cNvSpPr>
            <a:spLocks noGrp="1"/>
          </p:cNvSpPr>
          <p:nvPr>
            <p:ph sz="quarter" idx="15"/>
          </p:nvPr>
        </p:nvSpPr>
        <p:spPr>
          <a:xfrm>
            <a:off x="2099846" y="4316978"/>
            <a:ext cx="1164086" cy="442387"/>
          </a:xfrm>
        </p:spPr>
        <p:txBody>
          <a:bodyPr/>
          <a:lstStyle/>
          <a:p>
            <a:pPr marL="0" indent="0">
              <a:buNone/>
            </a:pPr>
            <a:r>
              <a:rPr lang="en-US" altLang="en-US" sz="2400" b="1" dirty="0"/>
              <a:t>50.0 g</a:t>
            </a:r>
          </a:p>
        </p:txBody>
      </p:sp>
      <p:sp>
        <p:nvSpPr>
          <p:cNvPr id="12" name="Content Placeholder 11">
            <a:extLst>
              <a:ext uri="{FF2B5EF4-FFF2-40B4-BE49-F238E27FC236}">
                <a16:creationId xmlns:a16="http://schemas.microsoft.com/office/drawing/2014/main" id="{6C22BC99-0089-49FA-B40F-79E73411D6F4}"/>
              </a:ext>
            </a:extLst>
          </p:cNvPr>
          <p:cNvSpPr>
            <a:spLocks noGrp="1"/>
          </p:cNvSpPr>
          <p:nvPr>
            <p:ph sz="quarter" idx="18"/>
          </p:nvPr>
        </p:nvSpPr>
        <p:spPr>
          <a:xfrm>
            <a:off x="5258777" y="5045646"/>
            <a:ext cx="2784231" cy="378090"/>
          </a:xfrm>
        </p:spPr>
        <p:txBody>
          <a:bodyPr/>
          <a:lstStyle/>
          <a:p>
            <a:pPr marL="0" indent="0">
              <a:buNone/>
            </a:pPr>
            <a:r>
              <a:rPr lang="en-US" altLang="en-US" sz="2400" b="1" dirty="0">
                <a:solidFill>
                  <a:srgbClr val="D90000"/>
                </a:solidFill>
              </a:rPr>
              <a:t>desired quantity</a:t>
            </a:r>
          </a:p>
        </p:txBody>
      </p:sp>
      <p:sp>
        <p:nvSpPr>
          <p:cNvPr id="11" name="Content Placeholder 10">
            <a:extLst>
              <a:ext uri="{FF2B5EF4-FFF2-40B4-BE49-F238E27FC236}">
                <a16:creationId xmlns:a16="http://schemas.microsoft.com/office/drawing/2014/main" id="{C3488B31-3E3D-4B85-9CC5-7C103CF99383}"/>
              </a:ext>
            </a:extLst>
          </p:cNvPr>
          <p:cNvSpPr>
            <a:spLocks noGrp="1"/>
          </p:cNvSpPr>
          <p:nvPr>
            <p:ph sz="quarter" idx="17"/>
          </p:nvPr>
        </p:nvSpPr>
        <p:spPr>
          <a:xfrm>
            <a:off x="5722962" y="4323841"/>
            <a:ext cx="1657350" cy="433387"/>
          </a:xfrm>
        </p:spPr>
        <p:txBody>
          <a:bodyPr/>
          <a:lstStyle/>
          <a:p>
            <a:pPr marL="0" indent="0">
              <a:buNone/>
            </a:pPr>
            <a:r>
              <a:rPr lang="en-US" altLang="en-US" sz="2400" b="1" dirty="0"/>
              <a:t>? calories</a:t>
            </a:r>
          </a:p>
        </p:txBody>
      </p:sp>
    </p:spTree>
    <p:extLst>
      <p:ext uri="{BB962C8B-B14F-4D97-AF65-F5344CB8AC3E}">
        <p14:creationId xmlns:p14="http://schemas.microsoft.com/office/powerpoint/2010/main" val="89379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B000B37-3D39-4A7E-B4F1-19D914B0D5B7}"/>
              </a:ext>
            </a:extLst>
          </p:cNvPr>
          <p:cNvSpPr>
            <a:spLocks noGrp="1"/>
          </p:cNvSpPr>
          <p:nvPr>
            <p:ph type="title"/>
          </p:nvPr>
        </p:nvSpPr>
        <p:spPr>
          <a:xfrm>
            <a:off x="457200" y="280861"/>
            <a:ext cx="8229600" cy="499801"/>
          </a:xfrm>
        </p:spPr>
        <p:txBody>
          <a:bodyPr/>
          <a:lstStyle/>
          <a:p>
            <a:r>
              <a:rPr lang="en-US" altLang="en-US" sz="3200" b="1" dirty="0">
                <a:ea typeface="MS PGothic" charset="-128"/>
                <a:cs typeface="ＭＳ Ｐゴシック" charset="-128"/>
              </a:rPr>
              <a:t>7.11	Energy and Phase Changes (3)</a:t>
            </a:r>
            <a:endParaRPr lang="en-US" sz="3200" dirty="0"/>
          </a:p>
        </p:txBody>
      </p:sp>
      <p:sp>
        <p:nvSpPr>
          <p:cNvPr id="16" name="Text Placeholder 11">
            <a:extLst>
              <a:ext uri="{FF2B5EF4-FFF2-40B4-BE49-F238E27FC236}">
                <a16:creationId xmlns:a16="http://schemas.microsoft.com/office/drawing/2014/main" id="{D22CA65B-6A27-4DA5-9649-A9B833C40ED5}"/>
              </a:ext>
            </a:extLst>
          </p:cNvPr>
          <p:cNvSpPr>
            <a:spLocks noGrp="1"/>
          </p:cNvSpPr>
          <p:nvPr>
            <p:ph type="body" sz="quarter" idx="22"/>
          </p:nvPr>
        </p:nvSpPr>
        <p:spPr>
          <a:xfrm>
            <a:off x="1325123" y="780662"/>
            <a:ext cx="6019866" cy="520081"/>
          </a:xfrm>
        </p:spPr>
        <p:txBody>
          <a:bodyPr/>
          <a:lstStyle/>
          <a:p>
            <a:pPr marL="514350" lvl="0" indent="-514350" algn="ctr">
              <a:buFont typeface="+mj-lt"/>
              <a:buAutoNum type="alphaUcPeriod"/>
            </a:pPr>
            <a:r>
              <a:rPr lang="en-US" altLang="en-US" sz="2800" b="1" dirty="0">
                <a:latin typeface="+mj-lt"/>
                <a:ea typeface="MS PGothic" charset="-128"/>
                <a:cs typeface="ＭＳ Ｐゴシック" charset="-128"/>
              </a:rPr>
              <a:t>Converting a Solid to a Liquid</a:t>
            </a:r>
            <a:endParaRPr lang="en-US" sz="2800" dirty="0">
              <a:latin typeface="+mj-lt"/>
            </a:endParaRPr>
          </a:p>
        </p:txBody>
      </p:sp>
      <p:sp>
        <p:nvSpPr>
          <p:cNvPr id="4" name="Content Placeholder 3">
            <a:extLst>
              <a:ext uri="{FF2B5EF4-FFF2-40B4-BE49-F238E27FC236}">
                <a16:creationId xmlns:a16="http://schemas.microsoft.com/office/drawing/2014/main" id="{0B830CDA-9DFA-42C5-B5E9-0CE03156600B}"/>
              </a:ext>
            </a:extLst>
          </p:cNvPr>
          <p:cNvSpPr>
            <a:spLocks noGrp="1"/>
          </p:cNvSpPr>
          <p:nvPr>
            <p:ph idx="1"/>
          </p:nvPr>
        </p:nvSpPr>
        <p:spPr>
          <a:xfrm>
            <a:off x="486952" y="1503465"/>
            <a:ext cx="3270385" cy="501445"/>
          </a:xfrm>
        </p:spPr>
        <p:txBody>
          <a:bodyPr/>
          <a:lstStyle/>
          <a:p>
            <a:pPr marL="0" indent="0">
              <a:buNone/>
            </a:pPr>
            <a:r>
              <a:rPr lang="en-US" sz="2400" b="1" dirty="0">
                <a:solidFill>
                  <a:schemeClr val="bg1"/>
                </a:solidFill>
              </a:rPr>
              <a:t>Sample Problem 7.14</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6F9746D-0686-4FA5-99B2-154BCCA87054}"/>
                  </a:ext>
                </a:extLst>
              </p:cNvPr>
              <p:cNvSpPr>
                <a:spLocks noGrp="1"/>
              </p:cNvSpPr>
              <p:nvPr>
                <p:ph sz="quarter" idx="13"/>
              </p:nvPr>
            </p:nvSpPr>
            <p:spPr>
              <a:xfrm>
                <a:off x="803275" y="2062287"/>
                <a:ext cx="8229600" cy="1225550"/>
              </a:xfrm>
            </p:spPr>
            <p:txBody>
              <a:bodyPr/>
              <a:lstStyle/>
              <a:p>
                <a:pPr marL="0" indent="0">
                  <a:buNone/>
                </a:pPr>
                <a:r>
                  <a:rPr lang="en-US" altLang="en-US" sz="2400" b="1" dirty="0"/>
                  <a:t>How much energy in calories is absorbed when 50.0 g</a:t>
                </a:r>
                <a:br>
                  <a:rPr lang="en-US" altLang="en-US" sz="2400" b="1" dirty="0"/>
                </a:br>
                <a:r>
                  <a:rPr lang="en-US" altLang="en-US" sz="2400" b="1" dirty="0"/>
                  <a:t>of ice cubes melt? The heat of fusion of </a:t>
                </a:r>
                <a:r>
                  <a:rPr lang="en-US" altLang="en-US" sz="2400" b="1" i="0" dirty="0"/>
                  <a:t>H</a:t>
                </a:r>
                <a:r>
                  <a:rPr lang="en-US" altLang="en-US" sz="2400" b="1" i="0" baseline="-25000" dirty="0"/>
                  <a:t>2</a:t>
                </a:r>
                <a:r>
                  <a:rPr lang="en-US" altLang="en-US" sz="2400" b="1" i="0" dirty="0"/>
                  <a:t>O</a:t>
                </a:r>
                <a:r>
                  <a:rPr lang="en-US" altLang="en-US" sz="2400" b="1" dirty="0"/>
                  <a:t> is </a:t>
                </a:r>
                <a:br>
                  <a:rPr lang="en-US" altLang="en-US" sz="2400" b="1" dirty="0"/>
                </a:br>
                <a:r>
                  <a:rPr lang="en-US" altLang="en-US" sz="2400" b="1" i="0" dirty="0"/>
                  <a:t>79. </a:t>
                </a:r>
                <a:r>
                  <a:rPr lang="en-US" altLang="en-US" sz="2400" b="1" i="0" dirty="0" err="1"/>
                  <a:t>cal</a:t>
                </a:r>
                <a:r>
                  <a:rPr lang="en-US" altLang="en-US" sz="2400" b="1" dirty="0"/>
                  <a:t>/</a:t>
                </a:r>
                <a:r>
                  <a:rPr lang="en-US" altLang="en-US" sz="2400" b="1" i="0" dirty="0"/>
                  <a:t>g</a:t>
                </a:r>
                <a14:m>
                  <m:oMath xmlns:m="http://schemas.openxmlformats.org/officeDocument/2006/math">
                    <m:r>
                      <a:rPr lang="en-US" altLang="en-US" sz="2400" b="1" i="0" dirty="0">
                        <a:latin typeface="Cambria Math" panose="02040503050406030204" pitchFamily="18" charset="0"/>
                      </a:rPr>
                      <m:t>.</m:t>
                    </m:r>
                  </m:oMath>
                </a14:m>
                <a:endParaRPr lang="en-US" altLang="en-US" sz="2400" b="1" dirty="0"/>
              </a:p>
            </p:txBody>
          </p:sp>
        </mc:Choice>
        <mc:Fallback xmlns="">
          <p:sp>
            <p:nvSpPr>
              <p:cNvPr id="5" name="Content Placeholder 4">
                <a:extLst>
                  <a:ext uri="{FF2B5EF4-FFF2-40B4-BE49-F238E27FC236}">
                    <a16:creationId xmlns:a16="http://schemas.microsoft.com/office/drawing/2014/main" id="{D6F9746D-0686-4FA5-99B2-154BCCA87054}"/>
                  </a:ext>
                </a:extLst>
              </p:cNvPr>
              <p:cNvSpPr>
                <a:spLocks noGrp="1" noRot="1" noChangeAspect="1" noMove="1" noResize="1" noEditPoints="1" noAdjustHandles="1" noChangeArrowheads="1" noChangeShapeType="1" noTextEdit="1"/>
              </p:cNvSpPr>
              <p:nvPr>
                <p:ph sz="quarter" idx="13"/>
              </p:nvPr>
            </p:nvSpPr>
            <p:spPr>
              <a:xfrm>
                <a:off x="803275" y="2062287"/>
                <a:ext cx="8229600" cy="1225550"/>
              </a:xfrm>
              <a:blipFill>
                <a:blip r:embed="rId4"/>
                <a:stretch>
                  <a:fillRect l="-1185" t="-3483" b="-8955"/>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5A3ACCC8-6FB3-473B-B6B8-678A55664A16}"/>
              </a:ext>
            </a:extLst>
          </p:cNvPr>
          <p:cNvSpPr>
            <a:spLocks noGrp="1"/>
          </p:cNvSpPr>
          <p:nvPr>
            <p:ph sz="quarter" idx="14"/>
          </p:nvPr>
        </p:nvSpPr>
        <p:spPr>
          <a:xfrm>
            <a:off x="899592" y="3495606"/>
            <a:ext cx="5616624" cy="486626"/>
          </a:xfrm>
        </p:spPr>
        <p:txBody>
          <a:bodyPr/>
          <a:lstStyle/>
          <a:p>
            <a:pPr>
              <a:buFont typeface="Arial" panose="020B0604020202020204" pitchFamily="34" charset="0"/>
              <a:buChar char="•"/>
            </a:pPr>
            <a:r>
              <a:rPr lang="en-US" altLang="en-US" sz="2400" b="1" dirty="0"/>
              <a:t>Write out the conversion factors:</a:t>
            </a:r>
          </a:p>
        </p:txBody>
      </p:sp>
      <p:sp>
        <p:nvSpPr>
          <p:cNvPr id="9" name="Content Placeholder 8">
            <a:extLst>
              <a:ext uri="{FF2B5EF4-FFF2-40B4-BE49-F238E27FC236}">
                <a16:creationId xmlns:a16="http://schemas.microsoft.com/office/drawing/2014/main" id="{060B8D12-4196-4655-A326-DDD428401BDA}"/>
              </a:ext>
            </a:extLst>
          </p:cNvPr>
          <p:cNvSpPr>
            <a:spLocks noGrp="1"/>
          </p:cNvSpPr>
          <p:nvPr>
            <p:ph sz="quarter" idx="15"/>
          </p:nvPr>
        </p:nvSpPr>
        <p:spPr>
          <a:xfrm>
            <a:off x="1338352" y="4102596"/>
            <a:ext cx="6488866" cy="588818"/>
          </a:xfrm>
        </p:spPr>
        <p:txBody>
          <a:bodyPr/>
          <a:lstStyle/>
          <a:p>
            <a:pPr marL="0" indent="0">
              <a:buNone/>
            </a:pPr>
            <a:r>
              <a:rPr lang="en-US" altLang="en-US" sz="2400" b="1" dirty="0"/>
              <a:t>The </a:t>
            </a:r>
            <a:r>
              <a:rPr lang="en-US" altLang="en-US" sz="2400" b="1" dirty="0">
                <a:solidFill>
                  <a:srgbClr val="3366FF"/>
                </a:solidFill>
              </a:rPr>
              <a:t>heat of fusion </a:t>
            </a:r>
            <a:r>
              <a:rPr lang="en-US" altLang="en-US" sz="2400" b="1" dirty="0"/>
              <a:t>is the </a:t>
            </a:r>
            <a:r>
              <a:rPr lang="en-US" altLang="en-US" sz="2400" b="1" dirty="0">
                <a:solidFill>
                  <a:srgbClr val="3366FF"/>
                </a:solidFill>
              </a:rPr>
              <a:t>conversion factor</a:t>
            </a:r>
            <a:r>
              <a:rPr lang="en-US" altLang="en-US" sz="2400" b="1" dirty="0"/>
              <a:t>.</a:t>
            </a:r>
          </a:p>
        </p:txBody>
      </p:sp>
      <p:graphicFrame>
        <p:nvGraphicFramePr>
          <p:cNvPr id="2" name="Object 1">
            <a:extLst>
              <a:ext uri="{FF2B5EF4-FFF2-40B4-BE49-F238E27FC236}">
                <a16:creationId xmlns:a16="http://schemas.microsoft.com/office/drawing/2014/main" id="{11CF06E0-047D-4D1F-A7EF-0ED3CAE99418}"/>
              </a:ext>
            </a:extLst>
          </p:cNvPr>
          <p:cNvGraphicFramePr>
            <a:graphicFrameLocks noChangeAspect="1"/>
          </p:cNvGraphicFramePr>
          <p:nvPr>
            <p:extLst>
              <p:ext uri="{D42A27DB-BD31-4B8C-83A1-F6EECF244321}">
                <p14:modId xmlns:p14="http://schemas.microsoft.com/office/powerpoint/2010/main" val="318799086"/>
              </p:ext>
            </p:extLst>
          </p:nvPr>
        </p:nvGraphicFramePr>
        <p:xfrm>
          <a:off x="2817813" y="4906963"/>
          <a:ext cx="1028700" cy="800100"/>
        </p:xfrm>
        <a:graphic>
          <a:graphicData uri="http://schemas.openxmlformats.org/presentationml/2006/ole">
            <mc:AlternateContent xmlns:mc="http://schemas.openxmlformats.org/markup-compatibility/2006">
              <mc:Choice xmlns:v="urn:schemas-microsoft-com:vml" Requires="v">
                <p:oleObj spid="_x0000_s21926" name="Equation" r:id="rId5" imgW="1028520" imgH="799920" progId="Equation.DSMT4">
                  <p:embed/>
                </p:oleObj>
              </mc:Choice>
              <mc:Fallback>
                <p:oleObj name="Equation" r:id="rId5" imgW="1028520" imgH="799920" progId="Equation.DSMT4">
                  <p:embed/>
                  <p:pic>
                    <p:nvPicPr>
                      <p:cNvPr id="0" name=""/>
                      <p:cNvPicPr/>
                      <p:nvPr/>
                    </p:nvPicPr>
                    <p:blipFill>
                      <a:blip r:embed="rId6"/>
                      <a:stretch>
                        <a:fillRect/>
                      </a:stretch>
                    </p:blipFill>
                    <p:spPr>
                      <a:xfrm>
                        <a:off x="2817813" y="4906963"/>
                        <a:ext cx="1028700" cy="800100"/>
                      </a:xfrm>
                      <a:prstGeom prst="rect">
                        <a:avLst/>
                      </a:prstGeom>
                    </p:spPr>
                  </p:pic>
                </p:oleObj>
              </mc:Fallback>
            </mc:AlternateContent>
          </a:graphicData>
        </a:graphic>
      </p:graphicFrame>
      <p:sp>
        <p:nvSpPr>
          <p:cNvPr id="20" name="Text Placeholder 20">
            <a:extLst>
              <a:ext uri="{FF2B5EF4-FFF2-40B4-BE49-F238E27FC236}">
                <a16:creationId xmlns:a16="http://schemas.microsoft.com/office/drawing/2014/main" id="{077D3164-267E-4881-95D2-2A820F39E073}"/>
              </a:ext>
            </a:extLst>
          </p:cNvPr>
          <p:cNvSpPr>
            <a:spLocks noGrp="1"/>
          </p:cNvSpPr>
          <p:nvPr>
            <p:ph type="body" sz="quarter" idx="19"/>
          </p:nvPr>
        </p:nvSpPr>
        <p:spPr>
          <a:xfrm>
            <a:off x="4335073" y="5101248"/>
            <a:ext cx="538705" cy="479888"/>
          </a:xfrm>
        </p:spPr>
        <p:txBody>
          <a:bodyPr/>
          <a:lstStyle/>
          <a:p>
            <a:pPr marL="0" lvl="0" indent="0">
              <a:buNone/>
            </a:pPr>
            <a:r>
              <a:rPr lang="en-US" sz="2400" b="1" i="0" dirty="0"/>
              <a:t>or</a:t>
            </a:r>
            <a:endParaRPr lang="en-US" sz="2400" b="1" dirty="0"/>
          </a:p>
        </p:txBody>
      </p:sp>
      <p:graphicFrame>
        <p:nvGraphicFramePr>
          <p:cNvPr id="3" name="Object 2">
            <a:extLst>
              <a:ext uri="{FF2B5EF4-FFF2-40B4-BE49-F238E27FC236}">
                <a16:creationId xmlns:a16="http://schemas.microsoft.com/office/drawing/2014/main" id="{726BC525-6237-4BF8-8BA8-266D9EEEF9F5}"/>
              </a:ext>
            </a:extLst>
          </p:cNvPr>
          <p:cNvGraphicFramePr>
            <a:graphicFrameLocks noChangeAspect="1"/>
          </p:cNvGraphicFramePr>
          <p:nvPr>
            <p:extLst>
              <p:ext uri="{D42A27DB-BD31-4B8C-83A1-F6EECF244321}">
                <p14:modId xmlns:p14="http://schemas.microsoft.com/office/powerpoint/2010/main" val="1551877777"/>
              </p:ext>
            </p:extLst>
          </p:nvPr>
        </p:nvGraphicFramePr>
        <p:xfrm>
          <a:off x="5362575" y="4929188"/>
          <a:ext cx="1028700" cy="800100"/>
        </p:xfrm>
        <a:graphic>
          <a:graphicData uri="http://schemas.openxmlformats.org/presentationml/2006/ole">
            <mc:AlternateContent xmlns:mc="http://schemas.openxmlformats.org/markup-compatibility/2006">
              <mc:Choice xmlns:v="urn:schemas-microsoft-com:vml" Requires="v">
                <p:oleObj spid="_x0000_s21927" name="Equation" r:id="rId7" imgW="1028520" imgH="799920" progId="Equation.DSMT4">
                  <p:embed/>
                </p:oleObj>
              </mc:Choice>
              <mc:Fallback>
                <p:oleObj name="Equation" r:id="rId7" imgW="1028520" imgH="799920" progId="Equation.DSMT4">
                  <p:embed/>
                  <p:pic>
                    <p:nvPicPr>
                      <p:cNvPr id="0" name=""/>
                      <p:cNvPicPr/>
                      <p:nvPr/>
                    </p:nvPicPr>
                    <p:blipFill>
                      <a:blip r:embed="rId8"/>
                      <a:stretch>
                        <a:fillRect/>
                      </a:stretch>
                    </p:blipFill>
                    <p:spPr>
                      <a:xfrm>
                        <a:off x="5362575" y="4929188"/>
                        <a:ext cx="1028700" cy="8001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536B3BC-4F53-4F9C-AAB3-69D44B17FFD1}"/>
              </a:ext>
            </a:extLst>
          </p:cNvPr>
          <p:cNvSpPr>
            <a:spLocks noGrp="1"/>
          </p:cNvSpPr>
          <p:nvPr>
            <p:ph sz="quarter" idx="17"/>
          </p:nvPr>
        </p:nvSpPr>
        <p:spPr>
          <a:xfrm>
            <a:off x="3796497" y="5908442"/>
            <a:ext cx="4577045" cy="832926"/>
          </a:xfrm>
        </p:spPr>
        <p:txBody>
          <a:bodyPr/>
          <a:lstStyle/>
          <a:p>
            <a:pPr marL="0" indent="0" eaLnBrk="1" hangingPunct="1">
              <a:buNone/>
              <a:defRPr/>
            </a:pPr>
            <a:r>
              <a:rPr lang="en-US" sz="2400" b="1" dirty="0">
                <a:ea typeface="ＭＳ Ｐゴシック" charset="0"/>
              </a:rPr>
              <a:t>Choose the right one to cancel the unwanted unit, </a:t>
            </a:r>
            <a:r>
              <a:rPr lang="en-US" sz="2400" b="1" dirty="0">
                <a:solidFill>
                  <a:srgbClr val="3366FF"/>
                </a:solidFill>
                <a:ea typeface="ＭＳ Ｐゴシック" charset="0"/>
              </a:rPr>
              <a:t>mg</a:t>
            </a:r>
            <a:r>
              <a:rPr lang="en-US" sz="2400" b="1" dirty="0">
                <a:ea typeface="ＭＳ Ｐゴシック" charset="0"/>
              </a:rPr>
              <a:t>.</a:t>
            </a:r>
          </a:p>
        </p:txBody>
      </p:sp>
    </p:spTree>
    <p:extLst>
      <p:ext uri="{BB962C8B-B14F-4D97-AF65-F5344CB8AC3E}">
        <p14:creationId xmlns:p14="http://schemas.microsoft.com/office/powerpoint/2010/main" val="55621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51D6F3-1648-4307-A3CE-D92EF853470A}"/>
              </a:ext>
            </a:extLst>
          </p:cNvPr>
          <p:cNvSpPr>
            <a:spLocks noGrp="1"/>
          </p:cNvSpPr>
          <p:nvPr>
            <p:ph type="title"/>
          </p:nvPr>
        </p:nvSpPr>
        <p:spPr>
          <a:xfrm>
            <a:off x="457200" y="323871"/>
            <a:ext cx="8229600" cy="492307"/>
          </a:xfrm>
        </p:spPr>
        <p:txBody>
          <a:bodyPr/>
          <a:lstStyle/>
          <a:p>
            <a:r>
              <a:rPr lang="en-US" altLang="en-US" sz="3200" b="1" dirty="0">
                <a:solidFill>
                  <a:srgbClr val="000000"/>
                </a:solidFill>
                <a:ea typeface="MS PGothic" charset="-128"/>
                <a:cs typeface="ＭＳ Ｐゴシック" charset="-128"/>
              </a:rPr>
              <a:t>7.3	Gas Laws (1)</a:t>
            </a:r>
            <a:endParaRPr lang="en-US" sz="3200" dirty="0"/>
          </a:p>
        </p:txBody>
      </p:sp>
      <p:sp>
        <p:nvSpPr>
          <p:cNvPr id="7" name="Content Placeholder 12">
            <a:extLst>
              <a:ext uri="{FF2B5EF4-FFF2-40B4-BE49-F238E27FC236}">
                <a16:creationId xmlns:a16="http://schemas.microsoft.com/office/drawing/2014/main" id="{C71420E0-1107-4BF6-9574-F13E5B1616A6}"/>
              </a:ext>
            </a:extLst>
          </p:cNvPr>
          <p:cNvSpPr>
            <a:spLocks noGrp="1"/>
          </p:cNvSpPr>
          <p:nvPr>
            <p:ph sz="quarter" idx="15"/>
          </p:nvPr>
        </p:nvSpPr>
        <p:spPr>
          <a:xfrm>
            <a:off x="3131840" y="712772"/>
            <a:ext cx="2880320" cy="647700"/>
          </a:xfrm>
        </p:spPr>
        <p:txBody>
          <a:bodyPr anchor="ctr"/>
          <a:lstStyle/>
          <a:p>
            <a:pPr marL="514350" lvl="0" indent="-514350" algn="ctr">
              <a:buFont typeface="+mj-lt"/>
              <a:buAutoNum type="alphaUcPeriod"/>
            </a:pPr>
            <a:r>
              <a:rPr lang="en-US" altLang="en-US" sz="2800" b="1" dirty="0">
                <a:solidFill>
                  <a:srgbClr val="000000"/>
                </a:solidFill>
                <a:ea typeface="MS PGothic" charset="-128"/>
                <a:cs typeface="ＭＳ Ｐゴシック" charset="-128"/>
              </a:rPr>
              <a:t>Boyle’</a:t>
            </a:r>
            <a:r>
              <a:rPr lang="en-US" altLang="ja-JP" sz="2800" b="1" dirty="0">
                <a:solidFill>
                  <a:srgbClr val="000000"/>
                </a:solidFill>
                <a:ea typeface="MS PGothic" charset="-128"/>
                <a:cs typeface="ＭＳ Ｐゴシック" charset="-128"/>
              </a:rPr>
              <a:t>s Law</a:t>
            </a:r>
            <a:endParaRPr lang="en-US" dirty="0"/>
          </a:p>
        </p:txBody>
      </p:sp>
      <p:sp>
        <p:nvSpPr>
          <p:cNvPr id="3" name="Content Placeholder 2">
            <a:extLst>
              <a:ext uri="{FF2B5EF4-FFF2-40B4-BE49-F238E27FC236}">
                <a16:creationId xmlns:a16="http://schemas.microsoft.com/office/drawing/2014/main" id="{C27719C6-E615-4F95-A1EB-B2D92B537BBC}"/>
              </a:ext>
            </a:extLst>
          </p:cNvPr>
          <p:cNvSpPr>
            <a:spLocks noGrp="1"/>
          </p:cNvSpPr>
          <p:nvPr>
            <p:ph idx="1"/>
          </p:nvPr>
        </p:nvSpPr>
        <p:spPr>
          <a:xfrm>
            <a:off x="740083" y="1624444"/>
            <a:ext cx="8229600" cy="2751137"/>
          </a:xfrm>
        </p:spPr>
        <p:txBody>
          <a:bodyPr/>
          <a:lstStyle/>
          <a:p>
            <a:pPr eaLnBrk="1" hangingPunct="1">
              <a:spcBef>
                <a:spcPct val="0"/>
              </a:spcBef>
              <a:spcAft>
                <a:spcPts val="0"/>
              </a:spcAft>
              <a:buFontTx/>
              <a:buNone/>
            </a:pPr>
            <a:r>
              <a:rPr lang="en-US" altLang="en-US" sz="2400" b="1" dirty="0"/>
              <a:t>Boyle’</a:t>
            </a:r>
            <a:r>
              <a:rPr lang="en-US" altLang="ja-JP" sz="2400" b="1" dirty="0"/>
              <a:t>s law: For a fixed amount of gas at constant</a:t>
            </a:r>
          </a:p>
          <a:p>
            <a:pPr eaLnBrk="1" hangingPunct="1">
              <a:spcBef>
                <a:spcPct val="0"/>
              </a:spcBef>
              <a:spcAft>
                <a:spcPts val="0"/>
              </a:spcAft>
              <a:buFontTx/>
              <a:buNone/>
            </a:pPr>
            <a:r>
              <a:rPr lang="en-US" altLang="en-US" sz="2400" b="1" dirty="0"/>
              <a:t>temperature, the </a:t>
            </a:r>
            <a:r>
              <a:rPr lang="en-US" altLang="en-US" sz="2400" b="1" dirty="0">
                <a:solidFill>
                  <a:srgbClr val="3366FF"/>
                </a:solidFill>
              </a:rPr>
              <a:t>pressure </a:t>
            </a:r>
            <a:r>
              <a:rPr lang="en-US" altLang="en-US" sz="2400" b="1" dirty="0"/>
              <a:t>and </a:t>
            </a:r>
            <a:r>
              <a:rPr lang="en-US" altLang="en-US" sz="2400" b="1" dirty="0">
                <a:solidFill>
                  <a:srgbClr val="3366FF"/>
                </a:solidFill>
              </a:rPr>
              <a:t>volume </a:t>
            </a:r>
            <a:r>
              <a:rPr lang="en-US" altLang="en-US" sz="2400" b="1" dirty="0"/>
              <a:t>of the gas</a:t>
            </a:r>
          </a:p>
          <a:p>
            <a:pPr eaLnBrk="1" hangingPunct="1">
              <a:spcBef>
                <a:spcPct val="0"/>
              </a:spcBef>
              <a:spcAft>
                <a:spcPts val="2000"/>
              </a:spcAft>
              <a:buFontTx/>
              <a:buNone/>
            </a:pPr>
            <a:r>
              <a:rPr lang="en-US" altLang="en-US" sz="2400" b="1" dirty="0"/>
              <a:t>are </a:t>
            </a:r>
            <a:r>
              <a:rPr lang="en-US" altLang="en-US" sz="2400" b="1" dirty="0">
                <a:solidFill>
                  <a:srgbClr val="3366FF"/>
                </a:solidFill>
              </a:rPr>
              <a:t>inversely </a:t>
            </a:r>
            <a:r>
              <a:rPr lang="en-US" altLang="en-US" sz="2400" b="1" dirty="0"/>
              <a:t>related.</a:t>
            </a:r>
          </a:p>
          <a:p>
            <a:pPr marL="457200" indent="-231775" eaLnBrk="1" hangingPunct="1">
              <a:spcAft>
                <a:spcPts val="2000"/>
              </a:spcAft>
              <a:defRPr/>
            </a:pPr>
            <a:r>
              <a:rPr lang="en-US" altLang="en-US" sz="2400" b="1" dirty="0"/>
              <a:t>If one quantity </a:t>
            </a:r>
            <a:r>
              <a:rPr lang="en-US" altLang="en-US" sz="2400" b="1" dirty="0">
                <a:solidFill>
                  <a:srgbClr val="3366FF"/>
                </a:solidFill>
              </a:rPr>
              <a:t>increases</a:t>
            </a:r>
            <a:r>
              <a:rPr lang="en-US" altLang="en-US" sz="2400" b="1" dirty="0"/>
              <a:t>, the other </a:t>
            </a:r>
            <a:r>
              <a:rPr lang="en-US" altLang="en-US" sz="2400" b="1" dirty="0">
                <a:solidFill>
                  <a:srgbClr val="3366FF"/>
                </a:solidFill>
              </a:rPr>
              <a:t>decreases</a:t>
            </a:r>
            <a:r>
              <a:rPr lang="en-US" altLang="en-US" sz="2400" b="1" dirty="0"/>
              <a:t>.</a:t>
            </a:r>
          </a:p>
          <a:p>
            <a:pPr marL="457200" indent="-231775" eaLnBrk="1" hangingPunct="1">
              <a:spcAft>
                <a:spcPts val="2000"/>
              </a:spcAft>
              <a:defRPr/>
            </a:pPr>
            <a:r>
              <a:rPr lang="en-US" altLang="en-US" sz="2400" b="1" dirty="0"/>
              <a:t>The product of the two quantities is a </a:t>
            </a:r>
            <a:r>
              <a:rPr lang="en-US" altLang="en-US" sz="2400" b="1" dirty="0">
                <a:solidFill>
                  <a:srgbClr val="3366FF"/>
                </a:solidFill>
              </a:rPr>
              <a:t>constant</a:t>
            </a:r>
            <a:r>
              <a:rPr lang="en-US" altLang="en-US" sz="2400" b="1" dirty="0"/>
              <a:t>, </a:t>
            </a:r>
            <a:r>
              <a:rPr lang="en-US" altLang="en-US" sz="2400" b="1" i="1" dirty="0">
                <a:solidFill>
                  <a:srgbClr val="3366FF"/>
                </a:solidFill>
              </a:rPr>
              <a:t>k</a:t>
            </a:r>
            <a:r>
              <a:rPr lang="en-US" altLang="en-US" sz="2400" b="1" dirty="0"/>
              <a:t>.</a:t>
            </a:r>
          </a:p>
        </p:txBody>
      </p:sp>
      <p:sp>
        <p:nvSpPr>
          <p:cNvPr id="4" name="Content Placeholder 3">
            <a:extLst>
              <a:ext uri="{FF2B5EF4-FFF2-40B4-BE49-F238E27FC236}">
                <a16:creationId xmlns:a16="http://schemas.microsoft.com/office/drawing/2014/main" id="{7D52C007-741F-46C4-93A7-421AA508D631}"/>
              </a:ext>
            </a:extLst>
          </p:cNvPr>
          <p:cNvSpPr>
            <a:spLocks noGrp="1"/>
          </p:cNvSpPr>
          <p:nvPr>
            <p:ph sz="quarter" idx="13"/>
          </p:nvPr>
        </p:nvSpPr>
        <p:spPr>
          <a:xfrm>
            <a:off x="1981100" y="4725144"/>
            <a:ext cx="4751140" cy="432048"/>
          </a:xfrm>
        </p:spPr>
        <p:txBody>
          <a:bodyPr/>
          <a:lstStyle/>
          <a:p>
            <a:pPr marL="0" indent="0">
              <a:buNone/>
            </a:pPr>
            <a:r>
              <a:rPr lang="en-US" altLang="en-US" sz="2400" b="1" i="0" dirty="0"/>
              <a:t>Pressure</a:t>
            </a:r>
            <a:r>
              <a:rPr lang="en-US" altLang="en-US" sz="2400" b="1" dirty="0"/>
              <a:t> × </a:t>
            </a:r>
            <a:r>
              <a:rPr lang="en-US" altLang="en-US" sz="2400" b="1" i="0" dirty="0"/>
              <a:t>Volume</a:t>
            </a:r>
            <a:r>
              <a:rPr lang="en-US" altLang="en-US" sz="2400" b="1" dirty="0"/>
              <a:t> = </a:t>
            </a:r>
            <a:r>
              <a:rPr lang="en-US" altLang="en-US" sz="2400" b="1" i="0" dirty="0"/>
              <a:t>constant</a:t>
            </a:r>
            <a:endParaRPr lang="en-US" altLang="en-US" sz="2400" b="1" dirty="0"/>
          </a:p>
        </p:txBody>
      </p:sp>
      <p:sp>
        <p:nvSpPr>
          <p:cNvPr id="5" name="Content Placeholder 4">
            <a:extLst>
              <a:ext uri="{FF2B5EF4-FFF2-40B4-BE49-F238E27FC236}">
                <a16:creationId xmlns:a16="http://schemas.microsoft.com/office/drawing/2014/main" id="{823652FD-90AE-4ED4-BF59-E8081C4AB9AF}"/>
              </a:ext>
            </a:extLst>
          </p:cNvPr>
          <p:cNvSpPr>
            <a:spLocks noGrp="1"/>
          </p:cNvSpPr>
          <p:nvPr>
            <p:ph sz="quarter" idx="14"/>
          </p:nvPr>
        </p:nvSpPr>
        <p:spPr>
          <a:xfrm>
            <a:off x="3347864" y="5445224"/>
            <a:ext cx="2088232" cy="588818"/>
          </a:xfrm>
        </p:spPr>
        <p:txBody>
          <a:bodyPr/>
          <a:lstStyle/>
          <a:p>
            <a:pPr marL="0" indent="0">
              <a:buNone/>
            </a:pPr>
            <a:r>
              <a:rPr lang="en-US" altLang="en-US" b="1" i="1" dirty="0"/>
              <a:t>P</a:t>
            </a:r>
            <a:r>
              <a:rPr lang="en-US" altLang="en-US" b="1" i="1" dirty="0">
                <a:ea typeface="Cambria Math" panose="02040503050406030204" pitchFamily="18" charset="0"/>
              </a:rPr>
              <a:t> </a:t>
            </a:r>
            <a:r>
              <a:rPr lang="en-US" altLang="en-US" b="1" dirty="0">
                <a:ea typeface="Cambria Math" panose="02040503050406030204" pitchFamily="18" charset="0"/>
              </a:rPr>
              <a:t>×</a:t>
            </a:r>
            <a:r>
              <a:rPr lang="en-US" altLang="en-US" b="1" i="1" dirty="0">
                <a:ea typeface="Cambria Math" panose="02040503050406030204" pitchFamily="18" charset="0"/>
              </a:rPr>
              <a:t> V </a:t>
            </a:r>
            <a:r>
              <a:rPr lang="en-US" altLang="en-US" b="1" dirty="0">
                <a:ea typeface="Cambria Math" panose="02040503050406030204" pitchFamily="18" charset="0"/>
              </a:rPr>
              <a:t>=</a:t>
            </a:r>
            <a:r>
              <a:rPr lang="en-US" altLang="en-US" b="1" i="1" dirty="0">
                <a:ea typeface="Cambria Math" panose="02040503050406030204" pitchFamily="18" charset="0"/>
              </a:rPr>
              <a:t> k</a:t>
            </a:r>
            <a:endParaRPr lang="en-US" altLang="en-US" b="1" i="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B000B37-3D39-4A7E-B4F1-19D914B0D5B7}"/>
              </a:ext>
            </a:extLst>
          </p:cNvPr>
          <p:cNvSpPr>
            <a:spLocks noGrp="1"/>
          </p:cNvSpPr>
          <p:nvPr>
            <p:ph type="title"/>
          </p:nvPr>
        </p:nvSpPr>
        <p:spPr>
          <a:xfrm>
            <a:off x="457200" y="362494"/>
            <a:ext cx="8229600" cy="428596"/>
          </a:xfrm>
        </p:spPr>
        <p:txBody>
          <a:bodyPr/>
          <a:lstStyle/>
          <a:p>
            <a:r>
              <a:rPr lang="en-US" altLang="en-US" sz="3200" b="1" dirty="0">
                <a:ea typeface="MS PGothic" charset="-128"/>
                <a:cs typeface="ＭＳ Ｐゴシック" charset="-128"/>
              </a:rPr>
              <a:t>7.11	Energy and Phase Changes (4)</a:t>
            </a:r>
            <a:endParaRPr lang="en-US" sz="3200" dirty="0"/>
          </a:p>
        </p:txBody>
      </p:sp>
      <p:sp>
        <p:nvSpPr>
          <p:cNvPr id="25" name="Content Placeholder 18">
            <a:extLst>
              <a:ext uri="{FF2B5EF4-FFF2-40B4-BE49-F238E27FC236}">
                <a16:creationId xmlns:a16="http://schemas.microsoft.com/office/drawing/2014/main" id="{19F4AAF5-39D9-4FDE-BB11-994F11FDD221}"/>
              </a:ext>
            </a:extLst>
          </p:cNvPr>
          <p:cNvSpPr>
            <a:spLocks noGrp="1"/>
          </p:cNvSpPr>
          <p:nvPr>
            <p:ph sz="quarter" idx="18"/>
          </p:nvPr>
        </p:nvSpPr>
        <p:spPr>
          <a:xfrm>
            <a:off x="1721176" y="794200"/>
            <a:ext cx="5861512" cy="503238"/>
          </a:xfrm>
        </p:spPr>
        <p:txBody>
          <a:bodyPr/>
          <a:lstStyle/>
          <a:p>
            <a:pPr marL="514350" lvl="0" indent="-514350" algn="ctr">
              <a:buFont typeface="+mj-lt"/>
              <a:buAutoNum type="alphaUcPeriod"/>
            </a:pPr>
            <a:r>
              <a:rPr lang="en-US" altLang="en-US" sz="2800" b="1" dirty="0">
                <a:solidFill>
                  <a:srgbClr val="000000"/>
                </a:solidFill>
                <a:ea typeface="MS PGothic" charset="-128"/>
                <a:cs typeface="ＭＳ Ｐゴシック" charset="-128"/>
              </a:rPr>
              <a:t>Converting a Solid to a Liquid</a:t>
            </a:r>
            <a:endParaRPr lang="en-US" dirty="0"/>
          </a:p>
        </p:txBody>
      </p:sp>
      <p:sp>
        <p:nvSpPr>
          <p:cNvPr id="4" name="Content Placeholder 3">
            <a:extLst>
              <a:ext uri="{FF2B5EF4-FFF2-40B4-BE49-F238E27FC236}">
                <a16:creationId xmlns:a16="http://schemas.microsoft.com/office/drawing/2014/main" id="{0B830CDA-9DFA-42C5-B5E9-0CE03156600B}"/>
              </a:ext>
            </a:extLst>
          </p:cNvPr>
          <p:cNvSpPr>
            <a:spLocks noGrp="1"/>
          </p:cNvSpPr>
          <p:nvPr>
            <p:ph idx="1"/>
          </p:nvPr>
        </p:nvSpPr>
        <p:spPr>
          <a:xfrm>
            <a:off x="486952" y="1503465"/>
            <a:ext cx="3270385" cy="501445"/>
          </a:xfrm>
        </p:spPr>
        <p:txBody>
          <a:bodyPr/>
          <a:lstStyle/>
          <a:p>
            <a:pPr marL="0" indent="0">
              <a:buNone/>
            </a:pPr>
            <a:r>
              <a:rPr lang="en-US" sz="2400" b="1" dirty="0">
                <a:solidFill>
                  <a:schemeClr val="bg1"/>
                </a:solidFill>
              </a:rPr>
              <a:t>Sample Problem 7.14</a:t>
            </a:r>
          </a:p>
        </p:txBody>
      </p:sp>
      <p:sp>
        <p:nvSpPr>
          <p:cNvPr id="5" name="Content Placeholder 4">
            <a:extLst>
              <a:ext uri="{FF2B5EF4-FFF2-40B4-BE49-F238E27FC236}">
                <a16:creationId xmlns:a16="http://schemas.microsoft.com/office/drawing/2014/main" id="{D6F9746D-0686-4FA5-99B2-154BCCA87054}"/>
              </a:ext>
            </a:extLst>
          </p:cNvPr>
          <p:cNvSpPr>
            <a:spLocks noGrp="1"/>
          </p:cNvSpPr>
          <p:nvPr>
            <p:ph sz="quarter" idx="13"/>
          </p:nvPr>
        </p:nvSpPr>
        <p:spPr>
          <a:xfrm>
            <a:off x="803275" y="2062287"/>
            <a:ext cx="8229600" cy="1225550"/>
          </a:xfrm>
        </p:spPr>
        <p:txBody>
          <a:bodyPr/>
          <a:lstStyle/>
          <a:p>
            <a:pPr marL="0" indent="0">
              <a:buNone/>
            </a:pPr>
            <a:r>
              <a:rPr lang="en-US" altLang="en-US" sz="2400" b="1" dirty="0"/>
              <a:t>How much energy in calories is absorbed when 50.0 g</a:t>
            </a:r>
            <a:br>
              <a:rPr lang="en-US" altLang="en-US" sz="2400" b="1" dirty="0"/>
            </a:br>
            <a:r>
              <a:rPr lang="en-US" altLang="en-US" sz="2400" b="1" dirty="0"/>
              <a:t>of ice cubes melt? The heat of fusion of </a:t>
            </a:r>
            <a:r>
              <a:rPr lang="en-US" altLang="en-US" sz="2400" b="1" i="0" dirty="0"/>
              <a:t>H</a:t>
            </a:r>
            <a:r>
              <a:rPr lang="en-US" altLang="en-US" sz="2400" b="1" i="0" baseline="-25000" dirty="0"/>
              <a:t>2</a:t>
            </a:r>
            <a:r>
              <a:rPr lang="en-US" altLang="en-US" sz="2400" b="1" i="0" dirty="0"/>
              <a:t>O </a:t>
            </a:r>
            <a:r>
              <a:rPr lang="en-US" altLang="en-US" sz="2400" b="1" dirty="0"/>
              <a:t>is </a:t>
            </a:r>
            <a:br>
              <a:rPr lang="en-US" altLang="en-US" sz="2400" b="1" dirty="0"/>
            </a:br>
            <a:r>
              <a:rPr lang="en-US" altLang="en-US" sz="2400" b="1" i="0" dirty="0"/>
              <a:t>79.7 </a:t>
            </a:r>
            <a:r>
              <a:rPr lang="en-US" altLang="en-US" sz="2400" b="1" i="0" dirty="0" err="1"/>
              <a:t>cal</a:t>
            </a:r>
            <a:r>
              <a:rPr lang="en-US" altLang="en-US" sz="2400" b="1" dirty="0"/>
              <a:t>/</a:t>
            </a:r>
            <a:r>
              <a:rPr lang="en-US" altLang="en-US" sz="2400" b="1" i="0" dirty="0"/>
              <a:t>g</a:t>
            </a:r>
            <a:r>
              <a:rPr lang="en-US" altLang="en-US" sz="2400" b="1" dirty="0"/>
              <a:t>.</a:t>
            </a:r>
          </a:p>
        </p:txBody>
      </p:sp>
      <p:sp>
        <p:nvSpPr>
          <p:cNvPr id="7" name="Content Placeholder 6">
            <a:extLst>
              <a:ext uri="{FF2B5EF4-FFF2-40B4-BE49-F238E27FC236}">
                <a16:creationId xmlns:a16="http://schemas.microsoft.com/office/drawing/2014/main" id="{5A3ACCC8-6FB3-473B-B6B8-678A55664A16}"/>
              </a:ext>
            </a:extLst>
          </p:cNvPr>
          <p:cNvSpPr>
            <a:spLocks noGrp="1"/>
          </p:cNvSpPr>
          <p:nvPr>
            <p:ph sz="quarter" idx="14"/>
          </p:nvPr>
        </p:nvSpPr>
        <p:spPr>
          <a:xfrm>
            <a:off x="899592" y="3495605"/>
            <a:ext cx="3528392" cy="408737"/>
          </a:xfrm>
        </p:spPr>
        <p:txBody>
          <a:bodyPr/>
          <a:lstStyle/>
          <a:p>
            <a:pPr eaLnBrk="1" hangingPunct="1">
              <a:spcBef>
                <a:spcPct val="0"/>
              </a:spcBef>
              <a:buFont typeface="Arial" panose="020B0604020202020204" pitchFamily="34" charset="0"/>
              <a:buChar char="•"/>
            </a:pPr>
            <a:r>
              <a:rPr lang="en-US" altLang="en-US" sz="2400" b="1" dirty="0"/>
              <a:t>Solve the problem:</a:t>
            </a:r>
          </a:p>
        </p:txBody>
      </p:sp>
      <p:sp>
        <p:nvSpPr>
          <p:cNvPr id="9" name="Content Placeholder 8">
            <a:extLst>
              <a:ext uri="{FF2B5EF4-FFF2-40B4-BE49-F238E27FC236}">
                <a16:creationId xmlns:a16="http://schemas.microsoft.com/office/drawing/2014/main" id="{060B8D12-4196-4655-A326-DDD428401BDA}"/>
              </a:ext>
            </a:extLst>
          </p:cNvPr>
          <p:cNvSpPr>
            <a:spLocks noGrp="1"/>
          </p:cNvSpPr>
          <p:nvPr>
            <p:ph sz="quarter" idx="15"/>
          </p:nvPr>
        </p:nvSpPr>
        <p:spPr>
          <a:xfrm>
            <a:off x="2639471" y="4701616"/>
            <a:ext cx="2751913" cy="904431"/>
          </a:xfrm>
        </p:spPr>
        <p:txBody>
          <a:bodyPr/>
          <a:lstStyle/>
          <a:p>
            <a:pPr marL="0" indent="0" algn="ctr" eaLnBrk="1" hangingPunct="1">
              <a:spcBef>
                <a:spcPts val="400"/>
              </a:spcBef>
              <a:buNone/>
              <a:defRPr/>
            </a:pPr>
            <a:r>
              <a:rPr lang="en-US" sz="2400" b="1" dirty="0">
                <a:solidFill>
                  <a:srgbClr val="3366FF"/>
                </a:solidFill>
                <a:ea typeface="ＭＳ Ｐゴシック" charset="0"/>
              </a:rPr>
              <a:t>Unwanted unit </a:t>
            </a:r>
          </a:p>
          <a:p>
            <a:pPr marL="0" indent="0" algn="ctr" eaLnBrk="1" hangingPunct="1">
              <a:spcBef>
                <a:spcPts val="0"/>
              </a:spcBef>
              <a:buNone/>
              <a:defRPr/>
            </a:pPr>
            <a:r>
              <a:rPr lang="en-US" sz="2400" b="1" dirty="0">
                <a:solidFill>
                  <a:srgbClr val="3366FF"/>
                </a:solidFill>
                <a:ea typeface="ＭＳ Ｐゴシック" charset="0"/>
              </a:rPr>
              <a:t>cancels </a:t>
            </a:r>
          </a:p>
        </p:txBody>
      </p:sp>
      <p:graphicFrame>
        <p:nvGraphicFramePr>
          <p:cNvPr id="2" name="Object 1">
            <a:extLst>
              <a:ext uri="{FF2B5EF4-FFF2-40B4-BE49-F238E27FC236}">
                <a16:creationId xmlns:a16="http://schemas.microsoft.com/office/drawing/2014/main" id="{FBD03C8C-51C3-40E5-A331-CEDCFF28F4B0}"/>
              </a:ext>
            </a:extLst>
          </p:cNvPr>
          <p:cNvGraphicFramePr>
            <a:graphicFrameLocks noChangeAspect="1"/>
          </p:cNvGraphicFramePr>
          <p:nvPr>
            <p:extLst>
              <p:ext uri="{D42A27DB-BD31-4B8C-83A1-F6EECF244321}">
                <p14:modId xmlns:p14="http://schemas.microsoft.com/office/powerpoint/2010/main" val="2676450863"/>
              </p:ext>
            </p:extLst>
          </p:nvPr>
        </p:nvGraphicFramePr>
        <p:xfrm>
          <a:off x="1693863" y="3949700"/>
          <a:ext cx="2235200" cy="825500"/>
        </p:xfrm>
        <a:graphic>
          <a:graphicData uri="http://schemas.openxmlformats.org/presentationml/2006/ole">
            <mc:AlternateContent xmlns:mc="http://schemas.openxmlformats.org/markup-compatibility/2006">
              <mc:Choice xmlns:v="urn:schemas-microsoft-com:vml" Requires="v">
                <p:oleObj spid="_x0000_s22739" name="Equation" r:id="rId4" imgW="2234880" imgH="825480" progId="Equation.DSMT4">
                  <p:embed/>
                </p:oleObj>
              </mc:Choice>
              <mc:Fallback>
                <p:oleObj name="Equation" r:id="rId4" imgW="2234880" imgH="825480" progId="Equation.DSMT4">
                  <p:embed/>
                  <p:pic>
                    <p:nvPicPr>
                      <p:cNvPr id="0" name=""/>
                      <p:cNvPicPr/>
                      <p:nvPr/>
                    </p:nvPicPr>
                    <p:blipFill>
                      <a:blip r:embed="rId5"/>
                      <a:stretch>
                        <a:fillRect/>
                      </a:stretch>
                    </p:blipFill>
                    <p:spPr>
                      <a:xfrm>
                        <a:off x="1693863" y="3949700"/>
                        <a:ext cx="2235200" cy="825500"/>
                      </a:xfrm>
                      <a:prstGeom prst="rect">
                        <a:avLst/>
                      </a:prstGeom>
                    </p:spPr>
                  </p:pic>
                </p:oleObj>
              </mc:Fallback>
            </mc:AlternateContent>
          </a:graphicData>
        </a:graphic>
      </p:graphicFrame>
      <p:sp>
        <p:nvSpPr>
          <p:cNvPr id="14" name="Text Placeholder 22">
            <a:extLst>
              <a:ext uri="{FF2B5EF4-FFF2-40B4-BE49-F238E27FC236}">
                <a16:creationId xmlns:a16="http://schemas.microsoft.com/office/drawing/2014/main" id="{646F4486-1C2A-4FD9-9376-79B77826E1F2}"/>
              </a:ext>
            </a:extLst>
          </p:cNvPr>
          <p:cNvSpPr>
            <a:spLocks noGrp="1"/>
          </p:cNvSpPr>
          <p:nvPr>
            <p:ph type="body" sz="quarter" idx="20"/>
          </p:nvPr>
        </p:nvSpPr>
        <p:spPr>
          <a:xfrm>
            <a:off x="4906888" y="4092638"/>
            <a:ext cx="457200" cy="477317"/>
          </a:xfrm>
        </p:spPr>
        <p:txBody>
          <a:bodyPr/>
          <a:lstStyle/>
          <a:p>
            <a:pPr marL="0" lvl="0" indent="0">
              <a:buNone/>
            </a:pPr>
            <a:r>
              <a:rPr lang="en-US" sz="2400" dirty="0"/>
              <a:t>= </a:t>
            </a:r>
          </a:p>
        </p:txBody>
      </p:sp>
      <p:sp>
        <p:nvSpPr>
          <p:cNvPr id="11" name="Content Placeholder 10">
            <a:extLst>
              <a:ext uri="{FF2B5EF4-FFF2-40B4-BE49-F238E27FC236}">
                <a16:creationId xmlns:a16="http://schemas.microsoft.com/office/drawing/2014/main" id="{4536B3BC-4F53-4F9C-AAB3-69D44B17FFD1}"/>
              </a:ext>
            </a:extLst>
          </p:cNvPr>
          <p:cNvSpPr>
            <a:spLocks noGrp="1"/>
          </p:cNvSpPr>
          <p:nvPr>
            <p:ph sz="quarter" idx="17"/>
          </p:nvPr>
        </p:nvSpPr>
        <p:spPr>
          <a:xfrm>
            <a:off x="6231121" y="4468176"/>
            <a:ext cx="2143655" cy="472886"/>
          </a:xfrm>
        </p:spPr>
        <p:txBody>
          <a:bodyPr/>
          <a:lstStyle/>
          <a:p>
            <a:pPr marL="0" indent="0" eaLnBrk="1" hangingPunct="1">
              <a:buNone/>
              <a:defRPr/>
            </a:pPr>
            <a:r>
              <a:rPr lang="en-US" sz="2400" b="1" dirty="0">
                <a:solidFill>
                  <a:srgbClr val="D90000"/>
                </a:solidFill>
                <a:ea typeface="ＭＳ Ｐゴシック" charset="0"/>
              </a:rPr>
              <a:t>3 sig. figures</a:t>
            </a:r>
          </a:p>
        </p:txBody>
      </p:sp>
      <p:sp>
        <p:nvSpPr>
          <p:cNvPr id="8" name="Text Placeholder 7">
            <a:extLst>
              <a:ext uri="{FF2B5EF4-FFF2-40B4-BE49-F238E27FC236}">
                <a16:creationId xmlns:a16="http://schemas.microsoft.com/office/drawing/2014/main" id="{963CCAAE-B39A-479D-A65D-1723F09CF972}"/>
              </a:ext>
            </a:extLst>
          </p:cNvPr>
          <p:cNvSpPr>
            <a:spLocks noGrp="1"/>
          </p:cNvSpPr>
          <p:nvPr>
            <p:ph type="body" sz="quarter" idx="19"/>
          </p:nvPr>
        </p:nvSpPr>
        <p:spPr>
          <a:xfrm>
            <a:off x="5892000" y="4063424"/>
            <a:ext cx="1690688" cy="487479"/>
          </a:xfrm>
        </p:spPr>
        <p:txBody>
          <a:bodyPr/>
          <a:lstStyle/>
          <a:p>
            <a:pPr marL="0" indent="0">
              <a:buNone/>
            </a:pPr>
            <a:r>
              <a:rPr lang="en-US" sz="2400" b="1" dirty="0">
                <a:ea typeface="Cambria Math" charset="0"/>
                <a:cs typeface="Cambria Math" charset="0"/>
              </a:rPr>
              <a:t>3990 </a:t>
            </a:r>
            <a:r>
              <a:rPr lang="en-US" sz="2400" b="1" dirty="0" err="1">
                <a:ea typeface="Cambria Math" charset="0"/>
                <a:cs typeface="Cambria Math" charset="0"/>
              </a:rPr>
              <a:t>cal</a:t>
            </a:r>
            <a:endParaRPr lang="en-US" sz="2400" b="1" dirty="0"/>
          </a:p>
        </p:txBody>
      </p:sp>
    </p:spTree>
    <p:extLst>
      <p:ext uri="{BB962C8B-B14F-4D97-AF65-F5344CB8AC3E}">
        <p14:creationId xmlns:p14="http://schemas.microsoft.com/office/powerpoint/2010/main" val="1717546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CAA31BE-2E8B-436A-BEE3-C1BCD58FB697}"/>
              </a:ext>
            </a:extLst>
          </p:cNvPr>
          <p:cNvSpPr>
            <a:spLocks noGrp="1"/>
          </p:cNvSpPr>
          <p:nvPr>
            <p:ph type="title"/>
          </p:nvPr>
        </p:nvSpPr>
        <p:spPr>
          <a:xfrm>
            <a:off x="831273" y="379432"/>
            <a:ext cx="7481455" cy="426804"/>
          </a:xfrm>
        </p:spPr>
        <p:txBody>
          <a:bodyPr/>
          <a:lstStyle/>
          <a:p>
            <a:r>
              <a:rPr lang="en-US" altLang="en-US" sz="3200" b="1" dirty="0">
                <a:ea typeface="MS PGothic" charset="-128"/>
                <a:cs typeface="ＭＳ Ｐゴシック" charset="-128"/>
              </a:rPr>
              <a:t>7.11	Energy and Phase Changes (5)</a:t>
            </a:r>
            <a:endParaRPr lang="en-US" sz="2800" dirty="0"/>
          </a:p>
        </p:txBody>
      </p:sp>
      <p:sp>
        <p:nvSpPr>
          <p:cNvPr id="16" name="Content Placeholder 18">
            <a:extLst>
              <a:ext uri="{FF2B5EF4-FFF2-40B4-BE49-F238E27FC236}">
                <a16:creationId xmlns:a16="http://schemas.microsoft.com/office/drawing/2014/main" id="{2A25B263-E6C8-43DB-B74A-07D3FB5EB946}"/>
              </a:ext>
            </a:extLst>
          </p:cNvPr>
          <p:cNvSpPr>
            <a:spLocks noGrp="1"/>
          </p:cNvSpPr>
          <p:nvPr>
            <p:ph sz="quarter" idx="18"/>
          </p:nvPr>
        </p:nvSpPr>
        <p:spPr>
          <a:xfrm>
            <a:off x="1433565" y="821964"/>
            <a:ext cx="6264275" cy="503238"/>
          </a:xfrm>
        </p:spPr>
        <p:txBody>
          <a:bodyPr anchor="ctr"/>
          <a:lstStyle/>
          <a:p>
            <a:pPr marL="514350" lvl="0" indent="-514350" algn="ctr">
              <a:buFont typeface="+mj-lt"/>
              <a:buAutoNum type="alphaUcPeriod" startAt="2"/>
            </a:pPr>
            <a:r>
              <a:rPr lang="en-US" altLang="en-US" sz="2800" b="1" dirty="0">
                <a:solidFill>
                  <a:srgbClr val="000000"/>
                </a:solidFill>
                <a:ea typeface="MS PGothic" charset="-128"/>
                <a:cs typeface="ＭＳ Ｐゴシック" charset="-128"/>
              </a:rPr>
              <a:t>Converting a Liquid to a Gas</a:t>
            </a:r>
            <a:endParaRPr lang="en-US" dirty="0"/>
          </a:p>
        </p:txBody>
      </p:sp>
      <p:sp>
        <p:nvSpPr>
          <p:cNvPr id="2" name="Content Placeholder 1">
            <a:extLst>
              <a:ext uri="{FF2B5EF4-FFF2-40B4-BE49-F238E27FC236}">
                <a16:creationId xmlns:a16="http://schemas.microsoft.com/office/drawing/2014/main" id="{F9614B6D-EC63-4E73-BB23-C388100BA5A6}"/>
              </a:ext>
            </a:extLst>
          </p:cNvPr>
          <p:cNvSpPr>
            <a:spLocks noGrp="1"/>
          </p:cNvSpPr>
          <p:nvPr>
            <p:ph idx="1"/>
          </p:nvPr>
        </p:nvSpPr>
        <p:spPr>
          <a:xfrm>
            <a:off x="1557417" y="4836462"/>
            <a:ext cx="2059429" cy="515605"/>
          </a:xfrm>
        </p:spPr>
        <p:txBody>
          <a:bodyPr/>
          <a:lstStyle/>
          <a:p>
            <a:pPr marL="0" indent="0">
              <a:buNone/>
            </a:pPr>
            <a:r>
              <a:rPr lang="en-US" altLang="en-US" sz="2400" b="1" dirty="0"/>
              <a:t>liquid water</a:t>
            </a:r>
          </a:p>
        </p:txBody>
      </p:sp>
      <p:sp>
        <p:nvSpPr>
          <p:cNvPr id="4" name="Content Placeholder 3">
            <a:extLst>
              <a:ext uri="{FF2B5EF4-FFF2-40B4-BE49-F238E27FC236}">
                <a16:creationId xmlns:a16="http://schemas.microsoft.com/office/drawing/2014/main" id="{62B3CBE1-896B-40BA-8702-EBE9D2BF526D}"/>
              </a:ext>
            </a:extLst>
          </p:cNvPr>
          <p:cNvSpPr>
            <a:spLocks noGrp="1"/>
          </p:cNvSpPr>
          <p:nvPr>
            <p:ph sz="quarter" idx="14"/>
          </p:nvPr>
        </p:nvSpPr>
        <p:spPr>
          <a:xfrm>
            <a:off x="5805196" y="4799911"/>
            <a:ext cx="2313149" cy="476300"/>
          </a:xfrm>
        </p:spPr>
        <p:txBody>
          <a:bodyPr/>
          <a:lstStyle/>
          <a:p>
            <a:pPr marL="0" indent="0">
              <a:buNone/>
            </a:pPr>
            <a:r>
              <a:rPr lang="en-US" altLang="en-US" sz="2400" b="1" dirty="0"/>
              <a:t>gaseous water</a:t>
            </a:r>
          </a:p>
        </p:txBody>
      </p:sp>
      <p:pic>
        <p:nvPicPr>
          <p:cNvPr id="137222" name="Picture 10" descr="Molecular art view of water in liquid and gaseous form: Converting a liquid to a gas is called vaporization. Vaporization is an endothermic process. Condensation converts a gas to a liquid. Condensation is an exothermic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12875"/>
            <a:ext cx="71278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BF134B4B-DCDF-4A3C-BEE2-38177EA5E92E}"/>
              </a:ext>
            </a:extLst>
          </p:cNvPr>
          <p:cNvSpPr>
            <a:spLocks noGrp="1"/>
          </p:cNvSpPr>
          <p:nvPr>
            <p:ph sz="quarter" idx="15"/>
          </p:nvPr>
        </p:nvSpPr>
        <p:spPr>
          <a:xfrm>
            <a:off x="823392" y="5605282"/>
            <a:ext cx="7853834" cy="749172"/>
          </a:xfrm>
        </p:spPr>
        <p:txBody>
          <a:bodyPr/>
          <a:lstStyle/>
          <a:p>
            <a:pPr eaLnBrk="1" hangingPunct="1">
              <a:spcBef>
                <a:spcPct val="0"/>
              </a:spcBef>
              <a:buFontTx/>
              <a:buNone/>
            </a:pPr>
            <a:r>
              <a:rPr lang="en-US" altLang="en-US" sz="2400" b="1" dirty="0"/>
              <a:t>The amount of energy needed to </a:t>
            </a:r>
            <a:r>
              <a:rPr lang="en-US" altLang="en-US" sz="2400" b="1" dirty="0">
                <a:solidFill>
                  <a:srgbClr val="3366FF"/>
                </a:solidFill>
              </a:rPr>
              <a:t>vaporize 1 gram </a:t>
            </a:r>
            <a:r>
              <a:rPr lang="en-US" altLang="en-US" sz="2400" b="1" dirty="0"/>
              <a:t>of </a:t>
            </a:r>
          </a:p>
          <a:p>
            <a:pPr eaLnBrk="1" hangingPunct="1">
              <a:spcBef>
                <a:spcPct val="0"/>
              </a:spcBef>
              <a:buFontTx/>
              <a:buNone/>
            </a:pPr>
            <a:r>
              <a:rPr lang="en-US" altLang="en-US" sz="2400" b="1" dirty="0"/>
              <a:t>a substance is called its </a:t>
            </a:r>
            <a:r>
              <a:rPr lang="en-US" altLang="en-US" sz="2400" b="1" dirty="0">
                <a:solidFill>
                  <a:srgbClr val="3366FF"/>
                </a:solidFill>
              </a:rPr>
              <a:t>heat of vaporization</a:t>
            </a:r>
            <a:r>
              <a:rPr lang="en-US" altLang="en-US" sz="2400" b="1" dirty="0"/>
              <a:t>.</a:t>
            </a:r>
          </a:p>
        </p:txBody>
      </p:sp>
    </p:spTree>
    <p:extLst>
      <p:ext uri="{BB962C8B-B14F-4D97-AF65-F5344CB8AC3E}">
        <p14:creationId xmlns:p14="http://schemas.microsoft.com/office/powerpoint/2010/main" val="2647700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A4704A3-F375-4412-8F94-8027716BB9CA}"/>
              </a:ext>
            </a:extLst>
          </p:cNvPr>
          <p:cNvSpPr>
            <a:spLocks noGrp="1"/>
          </p:cNvSpPr>
          <p:nvPr>
            <p:ph type="title"/>
          </p:nvPr>
        </p:nvSpPr>
        <p:spPr>
          <a:xfrm>
            <a:off x="457200" y="260878"/>
            <a:ext cx="8363272" cy="521949"/>
          </a:xfrm>
        </p:spPr>
        <p:txBody>
          <a:bodyPr/>
          <a:lstStyle/>
          <a:p>
            <a:r>
              <a:rPr lang="en-US" altLang="en-US" sz="3200" b="1" dirty="0">
                <a:ea typeface="MS PGothic" charset="-128"/>
                <a:cs typeface="ＭＳ Ｐゴシック" charset="-128"/>
              </a:rPr>
              <a:t>7.11	Energy and Phase Changes (6)</a:t>
            </a:r>
            <a:endParaRPr lang="en-US" sz="3200" dirty="0"/>
          </a:p>
        </p:txBody>
      </p:sp>
      <p:sp>
        <p:nvSpPr>
          <p:cNvPr id="6" name="Content Placeholder 10">
            <a:extLst>
              <a:ext uri="{FF2B5EF4-FFF2-40B4-BE49-F238E27FC236}">
                <a16:creationId xmlns:a16="http://schemas.microsoft.com/office/drawing/2014/main" id="{BABA2A3F-8432-46D3-BA4F-919449C5E07D}"/>
              </a:ext>
            </a:extLst>
          </p:cNvPr>
          <p:cNvSpPr>
            <a:spLocks noGrp="1"/>
          </p:cNvSpPr>
          <p:nvPr>
            <p:ph sz="quarter" idx="14"/>
          </p:nvPr>
        </p:nvSpPr>
        <p:spPr>
          <a:xfrm>
            <a:off x="1836808" y="864476"/>
            <a:ext cx="5473228" cy="382244"/>
          </a:xfrm>
        </p:spPr>
        <p:txBody>
          <a:bodyPr anchor="ctr"/>
          <a:lstStyle/>
          <a:p>
            <a:pPr marL="514350" lvl="0" indent="-514350" algn="ctr">
              <a:buFont typeface="+mj-lt"/>
              <a:buAutoNum type="alphaUcPeriod" startAt="3"/>
            </a:pPr>
            <a:r>
              <a:rPr lang="en-US" altLang="en-US" sz="2800" b="1" dirty="0">
                <a:solidFill>
                  <a:srgbClr val="000000"/>
                </a:solidFill>
                <a:ea typeface="MS PGothic" charset="-128"/>
                <a:cs typeface="ＭＳ Ｐゴシック" charset="-128"/>
              </a:rPr>
              <a:t>Converting a Solid to a Gas</a:t>
            </a:r>
            <a:endParaRPr lang="en-US" dirty="0"/>
          </a:p>
        </p:txBody>
      </p:sp>
      <p:sp>
        <p:nvSpPr>
          <p:cNvPr id="2" name="Content Placeholder 1">
            <a:extLst>
              <a:ext uri="{FF2B5EF4-FFF2-40B4-BE49-F238E27FC236}">
                <a16:creationId xmlns:a16="http://schemas.microsoft.com/office/drawing/2014/main" id="{469B1FA1-D43E-4140-A6A0-6DDBAD17CF26}"/>
              </a:ext>
            </a:extLst>
          </p:cNvPr>
          <p:cNvSpPr>
            <a:spLocks noGrp="1"/>
          </p:cNvSpPr>
          <p:nvPr>
            <p:ph idx="1"/>
          </p:nvPr>
        </p:nvSpPr>
        <p:spPr>
          <a:xfrm>
            <a:off x="1292732" y="5071536"/>
            <a:ext cx="1623084" cy="504700"/>
          </a:xfrm>
        </p:spPr>
        <p:txBody>
          <a:bodyPr/>
          <a:lstStyle/>
          <a:p>
            <a:pPr marL="0" indent="0">
              <a:buNone/>
            </a:pPr>
            <a:r>
              <a:rPr lang="en-US" altLang="en-US" sz="2400" b="1" dirty="0"/>
              <a:t>solid </a:t>
            </a:r>
            <a:r>
              <a:rPr lang="en-US" altLang="en-US" sz="2400" b="1" i="0" dirty="0"/>
              <a:t>CO</a:t>
            </a:r>
            <a:r>
              <a:rPr lang="en-US" altLang="en-US" sz="2400" b="1" i="0" baseline="-25000" dirty="0"/>
              <a:t>2</a:t>
            </a:r>
            <a:endParaRPr lang="en-US" altLang="en-US" sz="2400" b="1" baseline="-25000" dirty="0"/>
          </a:p>
        </p:txBody>
      </p:sp>
      <p:sp>
        <p:nvSpPr>
          <p:cNvPr id="3" name="Content Placeholder 2">
            <a:extLst>
              <a:ext uri="{FF2B5EF4-FFF2-40B4-BE49-F238E27FC236}">
                <a16:creationId xmlns:a16="http://schemas.microsoft.com/office/drawing/2014/main" id="{5838E9FB-21F1-4E2A-ACAC-86051AC6FAC6}"/>
              </a:ext>
            </a:extLst>
          </p:cNvPr>
          <p:cNvSpPr>
            <a:spLocks noGrp="1"/>
          </p:cNvSpPr>
          <p:nvPr>
            <p:ph sz="quarter" idx="13"/>
          </p:nvPr>
        </p:nvSpPr>
        <p:spPr>
          <a:xfrm>
            <a:off x="6248400" y="4992688"/>
            <a:ext cx="2126233" cy="504056"/>
          </a:xfrm>
        </p:spPr>
        <p:txBody>
          <a:bodyPr/>
          <a:lstStyle/>
          <a:p>
            <a:pPr marL="0" indent="0">
              <a:buNone/>
            </a:pPr>
            <a:r>
              <a:rPr lang="en-US" altLang="en-US" sz="2400" b="1" dirty="0"/>
              <a:t>gaseous </a:t>
            </a:r>
            <a:r>
              <a:rPr lang="en-US" altLang="en-US" sz="2400" b="1" i="0" dirty="0"/>
              <a:t>CO</a:t>
            </a:r>
            <a:r>
              <a:rPr lang="en-US" altLang="en-US" sz="2400" b="1" i="0" baseline="-25000" dirty="0"/>
              <a:t>2</a:t>
            </a:r>
            <a:endParaRPr lang="en-US" altLang="en-US" sz="2400" b="1" baseline="-25000" dirty="0"/>
          </a:p>
        </p:txBody>
      </p:sp>
      <p:pic>
        <p:nvPicPr>
          <p:cNvPr id="139269" name="Picture 9" descr="Molecular art view of solid and gaseous carbon dioxide: Conversion of a solid directly to a gas, is called sublimation which is an endothermic process.Conversion of a gas directly to a solid, is called deposition which is an exothermic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20813"/>
            <a:ext cx="7993062"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836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4BE99F-BEE6-456B-BA56-B8D14063C81F}"/>
              </a:ext>
            </a:extLst>
          </p:cNvPr>
          <p:cNvSpPr>
            <a:spLocks noGrp="1"/>
          </p:cNvSpPr>
          <p:nvPr>
            <p:ph type="title"/>
          </p:nvPr>
        </p:nvSpPr>
        <p:spPr>
          <a:xfrm>
            <a:off x="457200" y="252446"/>
            <a:ext cx="8229600" cy="644348"/>
          </a:xfrm>
        </p:spPr>
        <p:txBody>
          <a:bodyPr/>
          <a:lstStyle/>
          <a:p>
            <a:r>
              <a:rPr lang="en-US" altLang="en-US" sz="3200" b="1" dirty="0">
                <a:ea typeface="MS PGothic" charset="-128"/>
                <a:cs typeface="ＭＳ Ｐゴシック" charset="-128"/>
              </a:rPr>
              <a:t>7.11	Energy and Phase Changes (7)</a:t>
            </a:r>
            <a:endParaRPr lang="en-US" sz="3200" dirty="0"/>
          </a:p>
        </p:txBody>
      </p:sp>
      <p:sp>
        <p:nvSpPr>
          <p:cNvPr id="2" name="Content Placeholder 1">
            <a:extLst>
              <a:ext uri="{FF2B5EF4-FFF2-40B4-BE49-F238E27FC236}">
                <a16:creationId xmlns:a16="http://schemas.microsoft.com/office/drawing/2014/main" id="{55FFFAC6-C163-4F0B-8822-B2602498F444}"/>
              </a:ext>
            </a:extLst>
          </p:cNvPr>
          <p:cNvSpPr>
            <a:spLocks noGrp="1"/>
          </p:cNvSpPr>
          <p:nvPr>
            <p:ph sz="half" idx="1"/>
          </p:nvPr>
        </p:nvSpPr>
        <p:spPr>
          <a:xfrm>
            <a:off x="352688" y="2025570"/>
            <a:ext cx="5299432" cy="396060"/>
          </a:xfrm>
        </p:spPr>
        <p:txBody>
          <a:bodyPr/>
          <a:lstStyle/>
          <a:p>
            <a:pPr marL="0" indent="0">
              <a:buNone/>
            </a:pPr>
            <a:r>
              <a:rPr lang="en-US" sz="1600" b="1" dirty="0"/>
              <a:t>Table 7.4 Summary of Energy and Phase Changes</a:t>
            </a:r>
          </a:p>
        </p:txBody>
      </p:sp>
      <p:graphicFrame>
        <p:nvGraphicFramePr>
          <p:cNvPr id="9" name="Table Placeholder 7">
            <a:extLst>
              <a:ext uri="{FF2B5EF4-FFF2-40B4-BE49-F238E27FC236}">
                <a16:creationId xmlns:a16="http://schemas.microsoft.com/office/drawing/2014/main" id="{2BE050C4-7E71-4D4A-942B-51A819A517F7}"/>
              </a:ext>
            </a:extLst>
          </p:cNvPr>
          <p:cNvGraphicFramePr>
            <a:graphicFrameLocks noGrp="1"/>
          </p:cNvGraphicFramePr>
          <p:nvPr>
            <p:ph type="tbl" sz="quarter" idx="13"/>
            <p:extLst>
              <p:ext uri="{D42A27DB-BD31-4B8C-83A1-F6EECF244321}">
                <p14:modId xmlns:p14="http://schemas.microsoft.com/office/powerpoint/2010/main" val="1424502381"/>
              </p:ext>
            </p:extLst>
          </p:nvPr>
        </p:nvGraphicFramePr>
        <p:xfrm>
          <a:off x="414379" y="2421630"/>
          <a:ext cx="8334334" cy="2761556"/>
        </p:xfrm>
        <a:graphic>
          <a:graphicData uri="http://schemas.openxmlformats.org/drawingml/2006/table">
            <a:tbl>
              <a:tblPr firstRow="1" bandRow="1">
                <a:tableStyleId>{073A0DAA-6AF3-43AB-8588-CEC1D06C72B9}</a:tableStyleId>
              </a:tblPr>
              <a:tblGrid>
                <a:gridCol w="1997381">
                  <a:extLst>
                    <a:ext uri="{9D8B030D-6E8A-4147-A177-3AD203B41FA5}">
                      <a16:colId xmlns:a16="http://schemas.microsoft.com/office/drawing/2014/main" val="23593717"/>
                    </a:ext>
                  </a:extLst>
                </a:gridCol>
                <a:gridCol w="2088232">
                  <a:extLst>
                    <a:ext uri="{9D8B030D-6E8A-4147-A177-3AD203B41FA5}">
                      <a16:colId xmlns:a16="http://schemas.microsoft.com/office/drawing/2014/main" val="167243780"/>
                    </a:ext>
                  </a:extLst>
                </a:gridCol>
                <a:gridCol w="4248721">
                  <a:extLst>
                    <a:ext uri="{9D8B030D-6E8A-4147-A177-3AD203B41FA5}">
                      <a16:colId xmlns:a16="http://schemas.microsoft.com/office/drawing/2014/main" val="1984580537"/>
                    </a:ext>
                  </a:extLst>
                </a:gridCol>
              </a:tblGrid>
              <a:tr h="394508">
                <a:tc>
                  <a:txBody>
                    <a:bodyPr/>
                    <a:lstStyle/>
                    <a:p>
                      <a:pPr algn="l"/>
                      <a:r>
                        <a:rPr lang="en-US" sz="1400" dirty="0">
                          <a:solidFill>
                            <a:schemeClr val="tx1"/>
                          </a:solidFill>
                        </a:rPr>
                        <a:t>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latin typeface="+mn-lt"/>
                        </a:rPr>
                        <a:t>Phases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rPr>
                        <a:t>Energy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9348550"/>
                  </a:ext>
                </a:extLst>
              </a:tr>
              <a:tr h="394508">
                <a:tc>
                  <a:txBody>
                    <a:bodyPr/>
                    <a:lstStyle/>
                    <a:p>
                      <a:r>
                        <a:rPr lang="en-US" sz="1400" dirty="0"/>
                        <a:t>Melting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b="0" i="0" dirty="0">
                          <a:latin typeface="+mn-lt"/>
                        </a:rPr>
                        <a:t>Solid </a:t>
                      </a:r>
                      <a:r>
                        <a:rPr lang="en-US" sz="1400" b="0" i="0" dirty="0">
                          <a:latin typeface="+mn-lt"/>
                          <a:ea typeface="Cambria Math" panose="02040503050406030204" pitchFamily="18" charset="0"/>
                        </a:rPr>
                        <a:t>→ liquid</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Endothermic process – Energy is absorbed.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747476"/>
                  </a:ext>
                </a:extLst>
              </a:tr>
              <a:tr h="394508">
                <a:tc>
                  <a:txBody>
                    <a:bodyPr/>
                    <a:lstStyle/>
                    <a:p>
                      <a:r>
                        <a:rPr lang="en-US" sz="1400" dirty="0"/>
                        <a:t>Freezing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n-lt"/>
                        </a:rPr>
                        <a:t>Liquid</a:t>
                      </a:r>
                      <a:r>
                        <a:rPr lang="en-US" sz="1400" b="0" i="0" dirty="0">
                          <a:latin typeface="+mn-lt"/>
                          <a:ea typeface="Cambria Math" panose="02040503050406030204" pitchFamily="18" charset="0"/>
                        </a:rPr>
                        <a:t> → </a:t>
                      </a:r>
                      <a:r>
                        <a:rPr lang="en-US" sz="1400" b="0" i="0" dirty="0">
                          <a:latin typeface="+mn-lt"/>
                        </a:rPr>
                        <a:t>Solid</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Exothermic process – Energy is released.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8688326"/>
                  </a:ext>
                </a:extLst>
              </a:tr>
              <a:tr h="394508">
                <a:tc>
                  <a:txBody>
                    <a:bodyPr/>
                    <a:lstStyle/>
                    <a:p>
                      <a:r>
                        <a:rPr lang="en-US" sz="1400" dirty="0"/>
                        <a:t>Vaporization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n-lt"/>
                        </a:rPr>
                        <a:t>Liquid</a:t>
                      </a:r>
                      <a:r>
                        <a:rPr lang="en-US" sz="1400" b="0" i="0" dirty="0">
                          <a:latin typeface="+mn-lt"/>
                          <a:ea typeface="Cambria Math" panose="02040503050406030204" pitchFamily="18" charset="0"/>
                        </a:rPr>
                        <a:t> → gas</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Endothermic process – Energy is absorbed.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2069091"/>
                  </a:ext>
                </a:extLst>
              </a:tr>
              <a:tr h="394508">
                <a:tc>
                  <a:txBody>
                    <a:bodyPr/>
                    <a:lstStyle/>
                    <a:p>
                      <a:r>
                        <a:rPr lang="en-US" sz="1400" dirty="0"/>
                        <a:t>Condensation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n-lt"/>
                          <a:ea typeface="+mn-ea"/>
                        </a:rPr>
                        <a:t>Gas</a:t>
                      </a:r>
                      <a:r>
                        <a:rPr lang="en-US" sz="1400" b="0" i="0" dirty="0">
                          <a:latin typeface="+mn-lt"/>
                          <a:ea typeface="Cambria Math" panose="02040503050406030204" pitchFamily="18" charset="0"/>
                        </a:rPr>
                        <a:t> → liquid</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Exothermic process – Energy is released.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9349097"/>
                  </a:ext>
                </a:extLst>
              </a:tr>
              <a:tr h="394508">
                <a:tc>
                  <a:txBody>
                    <a:bodyPr/>
                    <a:lstStyle/>
                    <a:p>
                      <a:r>
                        <a:rPr lang="en-US" sz="1400" dirty="0"/>
                        <a:t>Sublimation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n-lt"/>
                        </a:rPr>
                        <a:t>Solid</a:t>
                      </a:r>
                      <a:r>
                        <a:rPr lang="en-US" sz="1400" b="0" i="0" dirty="0">
                          <a:latin typeface="+mn-lt"/>
                          <a:ea typeface="Cambria Math" panose="02040503050406030204" pitchFamily="18" charset="0"/>
                        </a:rPr>
                        <a:t> → gas</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Endothermic process – Energy is absorbed.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7948027"/>
                  </a:ext>
                </a:extLst>
              </a:tr>
              <a:tr h="394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n-lt"/>
                          <a:ea typeface="+mn-ea"/>
                        </a:rPr>
                        <a:t>Gas</a:t>
                      </a:r>
                      <a:r>
                        <a:rPr lang="en-US" sz="1400" b="0" i="0" dirty="0">
                          <a:latin typeface="+mn-lt"/>
                          <a:ea typeface="Cambria Math" panose="02040503050406030204" pitchFamily="18" charset="0"/>
                        </a:rPr>
                        <a:t> → solid</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Exothermic process – Energy is released.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064021"/>
                  </a:ext>
                </a:extLst>
              </a:tr>
            </a:tbl>
          </a:graphicData>
        </a:graphic>
      </p:graphicFrame>
    </p:spTree>
    <p:extLst>
      <p:ext uri="{BB962C8B-B14F-4D97-AF65-F5344CB8AC3E}">
        <p14:creationId xmlns:p14="http://schemas.microsoft.com/office/powerpoint/2010/main" val="677657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4193F7-02FB-45B9-9BD3-D7451DBB26BE}"/>
              </a:ext>
            </a:extLst>
          </p:cNvPr>
          <p:cNvSpPr>
            <a:spLocks noGrp="1"/>
          </p:cNvSpPr>
          <p:nvPr>
            <p:ph type="title"/>
          </p:nvPr>
        </p:nvSpPr>
        <p:spPr>
          <a:xfrm>
            <a:off x="761998" y="242554"/>
            <a:ext cx="8229600" cy="671512"/>
          </a:xfrm>
        </p:spPr>
        <p:txBody>
          <a:bodyPr/>
          <a:lstStyle/>
          <a:p>
            <a:r>
              <a:rPr lang="en-US" altLang="en-US" sz="3200" b="1" dirty="0">
                <a:ea typeface="MS PGothic" charset="-128"/>
                <a:cs typeface="ＭＳ Ｐゴシック" charset="-128"/>
              </a:rPr>
              <a:t>7.12	Heating and Cooling Curves (1)</a:t>
            </a:r>
            <a:endParaRPr lang="en-US" sz="3200" dirty="0"/>
          </a:p>
        </p:txBody>
      </p:sp>
      <p:sp>
        <p:nvSpPr>
          <p:cNvPr id="2" name="Content Placeholder 1">
            <a:extLst>
              <a:ext uri="{FF2B5EF4-FFF2-40B4-BE49-F238E27FC236}">
                <a16:creationId xmlns:a16="http://schemas.microsoft.com/office/drawing/2014/main" id="{48A302FE-488B-4EA4-B0C9-C2B7166C1925}"/>
              </a:ext>
            </a:extLst>
          </p:cNvPr>
          <p:cNvSpPr>
            <a:spLocks noGrp="1"/>
          </p:cNvSpPr>
          <p:nvPr>
            <p:ph sz="half" idx="1"/>
          </p:nvPr>
        </p:nvSpPr>
        <p:spPr>
          <a:xfrm>
            <a:off x="472107" y="5805265"/>
            <a:ext cx="8516067" cy="830486"/>
          </a:xfrm>
        </p:spPr>
        <p:txBody>
          <a:bodyPr/>
          <a:lstStyle/>
          <a:p>
            <a:pPr marL="0" indent="0">
              <a:buNone/>
            </a:pPr>
            <a:r>
              <a:rPr lang="en-US" altLang="en-US" sz="2400" b="1" dirty="0"/>
              <a:t>A </a:t>
            </a:r>
            <a:r>
              <a:rPr lang="en-US" altLang="en-US" sz="2400" b="1" dirty="0">
                <a:solidFill>
                  <a:srgbClr val="3366FF"/>
                </a:solidFill>
              </a:rPr>
              <a:t>heating curve </a:t>
            </a:r>
            <a:r>
              <a:rPr lang="en-US" altLang="en-US" sz="2400" b="1" dirty="0"/>
              <a:t>shows how a </a:t>
            </a:r>
            <a:r>
              <a:rPr lang="en-US" altLang="en-US" sz="2400" b="1" dirty="0">
                <a:solidFill>
                  <a:srgbClr val="3366FF"/>
                </a:solidFill>
              </a:rPr>
              <a:t>substance’s temperature</a:t>
            </a:r>
            <a:br>
              <a:rPr lang="en-US" altLang="en-US" sz="2400" b="1" dirty="0">
                <a:solidFill>
                  <a:srgbClr val="3366FF"/>
                </a:solidFill>
              </a:rPr>
            </a:br>
            <a:r>
              <a:rPr lang="en-US" altLang="en-US" sz="2400" b="1" dirty="0">
                <a:solidFill>
                  <a:srgbClr val="3366FF"/>
                </a:solidFill>
              </a:rPr>
              <a:t>changes</a:t>
            </a:r>
            <a:r>
              <a:rPr lang="en-US" altLang="en-US" sz="2400" b="1" dirty="0"/>
              <a:t> as </a:t>
            </a:r>
            <a:r>
              <a:rPr lang="en-US" altLang="en-US" sz="2400" b="1" dirty="0">
                <a:solidFill>
                  <a:srgbClr val="3366FF"/>
                </a:solidFill>
              </a:rPr>
              <a:t>heat is added</a:t>
            </a:r>
            <a:r>
              <a:rPr lang="en-US" altLang="en-US" sz="2400" b="1" dirty="0"/>
              <a:t>.</a:t>
            </a:r>
          </a:p>
        </p:txBody>
      </p:sp>
      <p:pic>
        <p:nvPicPr>
          <p:cNvPr id="143364" name="Picture 7" descr="A general heating curve: A solid is present at point A. As the solid is heated it increases in temperature until its melting point is reached at B. More heat causes the solid to melt to a liquid, without increasing its tem­perature (the plateau from B to C). Added heat increases the temperature of the liquid until its boiling point is reached at D. More heat causes the liquid to boil to form a gas, without increasing its temperature (the plateau from D to  E). Additional heat then increases the temperature of the gas. Each diagonal line corresponds to the presence of a single phase—solid, liquid, or gas— while horizontal lines correspond to phase changes—solid to liquid or liquid to 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052513"/>
            <a:ext cx="748982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3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1223A1-AF67-40E1-9F25-9E4F500462AB}"/>
              </a:ext>
            </a:extLst>
          </p:cNvPr>
          <p:cNvSpPr>
            <a:spLocks noGrp="1"/>
          </p:cNvSpPr>
          <p:nvPr>
            <p:ph type="title"/>
          </p:nvPr>
        </p:nvSpPr>
        <p:spPr>
          <a:xfrm>
            <a:off x="761998" y="320575"/>
            <a:ext cx="8229600" cy="533219"/>
          </a:xfrm>
        </p:spPr>
        <p:txBody>
          <a:bodyPr/>
          <a:lstStyle/>
          <a:p>
            <a:r>
              <a:rPr lang="en-US" altLang="en-US" sz="3200" b="1" dirty="0">
                <a:ea typeface="MS PGothic" charset="-128"/>
                <a:cs typeface="ＭＳ Ｐゴシック" charset="-128"/>
              </a:rPr>
              <a:t>7.12	Heating and Cooling Curves (2)</a:t>
            </a:r>
            <a:endParaRPr lang="en-US" sz="3200" dirty="0"/>
          </a:p>
        </p:txBody>
      </p:sp>
      <p:sp>
        <p:nvSpPr>
          <p:cNvPr id="2" name="Content Placeholder 1">
            <a:extLst>
              <a:ext uri="{FF2B5EF4-FFF2-40B4-BE49-F238E27FC236}">
                <a16:creationId xmlns:a16="http://schemas.microsoft.com/office/drawing/2014/main" id="{4E5CFACB-2CD1-4EA1-8427-B783AB97095C}"/>
              </a:ext>
            </a:extLst>
          </p:cNvPr>
          <p:cNvSpPr>
            <a:spLocks noGrp="1"/>
          </p:cNvSpPr>
          <p:nvPr>
            <p:ph sz="half" idx="1"/>
          </p:nvPr>
        </p:nvSpPr>
        <p:spPr>
          <a:xfrm>
            <a:off x="464230" y="5809268"/>
            <a:ext cx="8546002" cy="799349"/>
          </a:xfrm>
        </p:spPr>
        <p:txBody>
          <a:bodyPr/>
          <a:lstStyle/>
          <a:p>
            <a:pPr marL="0" indent="0">
              <a:buNone/>
            </a:pPr>
            <a:r>
              <a:rPr lang="en-US" altLang="en-US" sz="2400" b="1" dirty="0"/>
              <a:t>A </a:t>
            </a:r>
            <a:r>
              <a:rPr lang="en-US" altLang="en-US" sz="2400" b="1" dirty="0">
                <a:solidFill>
                  <a:srgbClr val="3366FF"/>
                </a:solidFill>
              </a:rPr>
              <a:t>cooling curve </a:t>
            </a:r>
            <a:r>
              <a:rPr lang="en-US" altLang="en-US" sz="2400" b="1" dirty="0"/>
              <a:t>shows how a </a:t>
            </a:r>
            <a:r>
              <a:rPr lang="en-US" altLang="en-US" sz="2400" b="1" dirty="0">
                <a:solidFill>
                  <a:srgbClr val="3366FF"/>
                </a:solidFill>
              </a:rPr>
              <a:t>substance’s temperature</a:t>
            </a:r>
            <a:br>
              <a:rPr lang="en-US" altLang="en-US" sz="2400" b="1" dirty="0">
                <a:solidFill>
                  <a:srgbClr val="3366FF"/>
                </a:solidFill>
              </a:rPr>
            </a:br>
            <a:r>
              <a:rPr lang="en-US" altLang="en-US" sz="2400" b="1" dirty="0">
                <a:solidFill>
                  <a:srgbClr val="3366FF"/>
                </a:solidFill>
              </a:rPr>
              <a:t>changes</a:t>
            </a:r>
            <a:r>
              <a:rPr lang="en-US" altLang="en-US" sz="2400" b="1" dirty="0"/>
              <a:t> as </a:t>
            </a:r>
            <a:r>
              <a:rPr lang="en-US" altLang="en-US" sz="2400" b="1" dirty="0">
                <a:solidFill>
                  <a:srgbClr val="3366FF"/>
                </a:solidFill>
              </a:rPr>
              <a:t>heat is removed</a:t>
            </a:r>
            <a:r>
              <a:rPr lang="en-US" altLang="en-US" sz="2400" b="1" dirty="0"/>
              <a:t>.</a:t>
            </a:r>
          </a:p>
        </p:txBody>
      </p:sp>
      <p:pic>
        <p:nvPicPr>
          <p:cNvPr id="145412" name="Picture 7" descr="A general cooling curve: Gaseous water is present at point V. As the gas is cooled it decreases in temperature until its boil­ing point is reached at W. Condensation at 100 °C forms liquid water, represented by the plateau from W to  X. Further cooling of the liquid water takes place until its freezing point (melting point) is reached at Y. Freezing water forms ice at 0 °C, represented by the plateau from Y to  Z. Cooling the ice further decreases its temperature below its freezing 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908050"/>
            <a:ext cx="7058025"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26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A1CA52-0314-4C12-B0D0-0698705D9BB6}"/>
              </a:ext>
            </a:extLst>
          </p:cNvPr>
          <p:cNvSpPr>
            <a:spLocks noGrp="1"/>
          </p:cNvSpPr>
          <p:nvPr>
            <p:ph type="title"/>
          </p:nvPr>
        </p:nvSpPr>
        <p:spPr>
          <a:xfrm>
            <a:off x="457200" y="346920"/>
            <a:ext cx="8229600" cy="447591"/>
          </a:xfrm>
        </p:spPr>
        <p:txBody>
          <a:bodyPr/>
          <a:lstStyle/>
          <a:p>
            <a:r>
              <a:rPr lang="en-US" altLang="en-US" sz="3200" b="1" dirty="0">
                <a:solidFill>
                  <a:srgbClr val="000000"/>
                </a:solidFill>
                <a:ea typeface="MS PGothic" charset="-128"/>
                <a:cs typeface="ＭＳ Ｐゴシック" charset="-128"/>
              </a:rPr>
              <a:t>7.3	Gas Laws (2)</a:t>
            </a:r>
            <a:endParaRPr lang="en-US" sz="3200" dirty="0"/>
          </a:p>
        </p:txBody>
      </p:sp>
      <p:sp>
        <p:nvSpPr>
          <p:cNvPr id="7" name="Content Placeholder 6">
            <a:extLst>
              <a:ext uri="{FF2B5EF4-FFF2-40B4-BE49-F238E27FC236}">
                <a16:creationId xmlns:a16="http://schemas.microsoft.com/office/drawing/2014/main" id="{1E46B2D6-826F-430E-8184-1F9459F58605}"/>
              </a:ext>
            </a:extLst>
          </p:cNvPr>
          <p:cNvSpPr>
            <a:spLocks noGrp="1"/>
          </p:cNvSpPr>
          <p:nvPr>
            <p:ph sz="quarter" idx="16"/>
          </p:nvPr>
        </p:nvSpPr>
        <p:spPr>
          <a:xfrm>
            <a:off x="3131840" y="829433"/>
            <a:ext cx="2869145" cy="399977"/>
          </a:xfrm>
        </p:spPr>
        <p:txBody>
          <a:bodyPr anchor="ctr"/>
          <a:lstStyle/>
          <a:p>
            <a:pPr marL="514350" indent="-514350" algn="ctr">
              <a:buFont typeface="+mj-lt"/>
              <a:buAutoNum type="alphaUcPeriod"/>
            </a:pPr>
            <a:r>
              <a:rPr lang="en-US" altLang="en-US" sz="2800" b="1" dirty="0">
                <a:solidFill>
                  <a:srgbClr val="000000"/>
                </a:solidFill>
                <a:ea typeface="MS PGothic" charset="-128"/>
                <a:cs typeface="ＭＳ Ｐゴシック" charset="-128"/>
              </a:rPr>
              <a:t>Boyle’</a:t>
            </a:r>
            <a:r>
              <a:rPr lang="en-US" altLang="ja-JP" sz="2800" b="1" dirty="0">
                <a:solidFill>
                  <a:srgbClr val="000000"/>
                </a:solidFill>
                <a:ea typeface="MS PGothic" charset="-128"/>
                <a:cs typeface="ＭＳ Ｐゴシック" charset="-128"/>
              </a:rPr>
              <a:t>s Law</a:t>
            </a:r>
            <a:endParaRPr lang="en-US" dirty="0"/>
          </a:p>
        </p:txBody>
      </p:sp>
      <p:sp>
        <p:nvSpPr>
          <p:cNvPr id="2" name="Content Placeholder 1">
            <a:extLst>
              <a:ext uri="{FF2B5EF4-FFF2-40B4-BE49-F238E27FC236}">
                <a16:creationId xmlns:a16="http://schemas.microsoft.com/office/drawing/2014/main" id="{1204F51A-EC08-40F5-B2B6-4ECCC410B6EF}"/>
              </a:ext>
            </a:extLst>
          </p:cNvPr>
          <p:cNvSpPr>
            <a:spLocks noGrp="1"/>
          </p:cNvSpPr>
          <p:nvPr>
            <p:ph idx="1"/>
          </p:nvPr>
        </p:nvSpPr>
        <p:spPr>
          <a:xfrm>
            <a:off x="1068856" y="1365126"/>
            <a:ext cx="7219850" cy="788965"/>
          </a:xfrm>
        </p:spPr>
        <p:txBody>
          <a:bodyPr/>
          <a:lstStyle/>
          <a:p>
            <a:pPr marL="0" indent="0">
              <a:buNone/>
            </a:pPr>
            <a:r>
              <a:rPr lang="en-US" altLang="en-US" sz="2400" b="1" dirty="0"/>
              <a:t>If the volume of a cylinder of gas is </a:t>
            </a:r>
            <a:r>
              <a:rPr lang="en-US" altLang="en-US" sz="2400" b="1" dirty="0">
                <a:solidFill>
                  <a:srgbClr val="3366FF"/>
                </a:solidFill>
              </a:rPr>
              <a:t>halved</a:t>
            </a:r>
            <a:r>
              <a:rPr lang="en-US" altLang="en-US" sz="2400" b="1" dirty="0"/>
              <a:t>, the pressure of the gas inside the cylinder </a:t>
            </a:r>
            <a:r>
              <a:rPr lang="en-US" altLang="en-US" sz="2400" b="1" dirty="0">
                <a:solidFill>
                  <a:srgbClr val="3366FF"/>
                </a:solidFill>
              </a:rPr>
              <a:t>doubles</a:t>
            </a:r>
            <a:r>
              <a:rPr lang="en-US" altLang="en-US" sz="2400" b="1" dirty="0"/>
              <a:t>.</a:t>
            </a:r>
          </a:p>
        </p:txBody>
      </p:sp>
      <p:pic>
        <p:nvPicPr>
          <p:cNvPr id="26631" name="Picture 11" descr="This figure illustrates Boyle's law. When the volume of a cylinder of gas is halved, the pressure of the gas inside the cylinder doub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527300"/>
            <a:ext cx="80645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F178974-CDA0-491D-9AFC-A3F01CE1FA0E}"/>
              </a:ext>
            </a:extLst>
          </p:cNvPr>
          <p:cNvSpPr>
            <a:spLocks noGrp="1"/>
          </p:cNvSpPr>
          <p:nvPr>
            <p:ph sz="quarter" idx="13"/>
          </p:nvPr>
        </p:nvSpPr>
        <p:spPr>
          <a:xfrm>
            <a:off x="1067374" y="5079569"/>
            <a:ext cx="7653380" cy="488980"/>
          </a:xfrm>
        </p:spPr>
        <p:txBody>
          <a:bodyPr/>
          <a:lstStyle/>
          <a:p>
            <a:pPr marL="0" indent="0">
              <a:buNone/>
            </a:pPr>
            <a:r>
              <a:rPr lang="en-US" altLang="en-US" sz="2400" b="1" dirty="0"/>
              <a:t>This behavior can be explained by the equation:</a:t>
            </a:r>
          </a:p>
        </p:txBody>
      </p:sp>
      <p:sp>
        <p:nvSpPr>
          <p:cNvPr id="13" name="Content Placeholder 18">
            <a:extLst>
              <a:ext uri="{FF2B5EF4-FFF2-40B4-BE49-F238E27FC236}">
                <a16:creationId xmlns:a16="http://schemas.microsoft.com/office/drawing/2014/main" id="{C2D308A7-2E63-464A-B208-0652BC32BC0E}"/>
              </a:ext>
            </a:extLst>
          </p:cNvPr>
          <p:cNvSpPr>
            <a:spLocks noGrp="1"/>
          </p:cNvSpPr>
          <p:nvPr>
            <p:ph sz="quarter" idx="18"/>
          </p:nvPr>
        </p:nvSpPr>
        <p:spPr>
          <a:xfrm>
            <a:off x="1823527" y="6150693"/>
            <a:ext cx="2808312" cy="409715"/>
          </a:xfrm>
        </p:spPr>
        <p:txBody>
          <a:bodyPr/>
          <a:lstStyle/>
          <a:p>
            <a:pPr marL="0" lvl="0" indent="0">
              <a:buNone/>
            </a:pPr>
            <a:r>
              <a:rPr lang="en-US" altLang="en-US" sz="2400" b="1" dirty="0">
                <a:solidFill>
                  <a:srgbClr val="3366FF"/>
                </a:solidFill>
              </a:rPr>
              <a:t>initial conditions</a:t>
            </a:r>
            <a:endParaRPr lang="en-US" sz="2400" b="1" dirty="0"/>
          </a:p>
        </p:txBody>
      </p:sp>
      <p:graphicFrame>
        <p:nvGraphicFramePr>
          <p:cNvPr id="4" name="Object 3">
            <a:extLst>
              <a:ext uri="{FF2B5EF4-FFF2-40B4-BE49-F238E27FC236}">
                <a16:creationId xmlns:a16="http://schemas.microsoft.com/office/drawing/2014/main" id="{3D1D79E2-619B-4493-A2BA-A24BCC7DB6E6}"/>
              </a:ext>
            </a:extLst>
          </p:cNvPr>
          <p:cNvGraphicFramePr>
            <a:graphicFrameLocks noChangeAspect="1"/>
          </p:cNvGraphicFramePr>
          <p:nvPr>
            <p:extLst>
              <p:ext uri="{D42A27DB-BD31-4B8C-83A1-F6EECF244321}">
                <p14:modId xmlns:p14="http://schemas.microsoft.com/office/powerpoint/2010/main" val="2018802547"/>
              </p:ext>
            </p:extLst>
          </p:nvPr>
        </p:nvGraphicFramePr>
        <p:xfrm>
          <a:off x="2876082" y="5672570"/>
          <a:ext cx="571500" cy="406400"/>
        </p:xfrm>
        <a:graphic>
          <a:graphicData uri="http://schemas.openxmlformats.org/presentationml/2006/ole">
            <mc:AlternateContent xmlns:mc="http://schemas.openxmlformats.org/markup-compatibility/2006">
              <mc:Choice xmlns:v="urn:schemas-microsoft-com:vml" Requires="v">
                <p:oleObj spid="_x0000_s33836" name="Equation" r:id="rId5" imgW="571320" imgH="406080" progId="Equation.DSMT4">
                  <p:embed/>
                </p:oleObj>
              </mc:Choice>
              <mc:Fallback>
                <p:oleObj name="Equation" r:id="rId5" imgW="571320" imgH="406080" progId="Equation.DSMT4">
                  <p:embed/>
                  <p:pic>
                    <p:nvPicPr>
                      <p:cNvPr id="0" name=""/>
                      <p:cNvPicPr/>
                      <p:nvPr/>
                    </p:nvPicPr>
                    <p:blipFill>
                      <a:blip r:embed="rId6"/>
                      <a:stretch>
                        <a:fillRect/>
                      </a:stretch>
                    </p:blipFill>
                    <p:spPr>
                      <a:xfrm>
                        <a:off x="2876082" y="5672570"/>
                        <a:ext cx="571500" cy="406400"/>
                      </a:xfrm>
                      <a:prstGeom prst="rect">
                        <a:avLst/>
                      </a:prstGeom>
                    </p:spPr>
                  </p:pic>
                </p:oleObj>
              </mc:Fallback>
            </mc:AlternateContent>
          </a:graphicData>
        </a:graphic>
      </p:graphicFrame>
      <p:sp>
        <p:nvSpPr>
          <p:cNvPr id="11" name="Text Placeholder 9">
            <a:extLst>
              <a:ext uri="{FF2B5EF4-FFF2-40B4-BE49-F238E27FC236}">
                <a16:creationId xmlns:a16="http://schemas.microsoft.com/office/drawing/2014/main" id="{4EA78345-793B-4AC1-83D4-82C11AB264CD}"/>
              </a:ext>
            </a:extLst>
          </p:cNvPr>
          <p:cNvSpPr>
            <a:spLocks noGrp="1"/>
          </p:cNvSpPr>
          <p:nvPr>
            <p:ph type="body" sz="quarter" idx="21"/>
          </p:nvPr>
        </p:nvSpPr>
        <p:spPr>
          <a:xfrm>
            <a:off x="4327345" y="5662474"/>
            <a:ext cx="388671" cy="474938"/>
          </a:xfrm>
        </p:spPr>
        <p:txBody>
          <a:bodyPr/>
          <a:lstStyle/>
          <a:p>
            <a:pPr marL="0" lvl="0" indent="0">
              <a:buNone/>
            </a:pPr>
            <a:r>
              <a:rPr lang="en-US" sz="2400" b="1" dirty="0"/>
              <a:t>=</a:t>
            </a:r>
          </a:p>
        </p:txBody>
      </p:sp>
      <p:sp>
        <p:nvSpPr>
          <p:cNvPr id="10" name="Content Placeholder 12">
            <a:extLst>
              <a:ext uri="{FF2B5EF4-FFF2-40B4-BE49-F238E27FC236}">
                <a16:creationId xmlns:a16="http://schemas.microsoft.com/office/drawing/2014/main" id="{B226D53A-DBC1-4602-8DCB-2AD97A423B88}"/>
              </a:ext>
            </a:extLst>
          </p:cNvPr>
          <p:cNvSpPr>
            <a:spLocks noGrp="1"/>
          </p:cNvSpPr>
          <p:nvPr>
            <p:ph sz="quarter" idx="15"/>
          </p:nvPr>
        </p:nvSpPr>
        <p:spPr>
          <a:xfrm>
            <a:off x="4743862" y="6142312"/>
            <a:ext cx="2420426" cy="404241"/>
          </a:xfrm>
        </p:spPr>
        <p:txBody>
          <a:bodyPr/>
          <a:lstStyle/>
          <a:p>
            <a:pPr marL="0" lvl="0" indent="0">
              <a:buNone/>
            </a:pPr>
            <a:r>
              <a:rPr lang="en-US" altLang="en-US" sz="2400" b="1" dirty="0">
                <a:solidFill>
                  <a:srgbClr val="D90000"/>
                </a:solidFill>
              </a:rPr>
              <a:t>new conditions</a:t>
            </a:r>
            <a:endParaRPr lang="en-US" sz="2400" b="1" dirty="0">
              <a:solidFill>
                <a:srgbClr val="D90000"/>
              </a:solidFill>
            </a:endParaRPr>
          </a:p>
        </p:txBody>
      </p:sp>
      <p:graphicFrame>
        <p:nvGraphicFramePr>
          <p:cNvPr id="16" name="Object 15">
            <a:extLst>
              <a:ext uri="{FF2B5EF4-FFF2-40B4-BE49-F238E27FC236}">
                <a16:creationId xmlns:a16="http://schemas.microsoft.com/office/drawing/2014/main" id="{D6018431-543E-485B-B5FF-B4BC9FFFF03F}"/>
              </a:ext>
            </a:extLst>
          </p:cNvPr>
          <p:cNvGraphicFramePr>
            <a:graphicFrameLocks noChangeAspect="1"/>
          </p:cNvGraphicFramePr>
          <p:nvPr>
            <p:extLst>
              <p:ext uri="{D42A27DB-BD31-4B8C-83A1-F6EECF244321}">
                <p14:modId xmlns:p14="http://schemas.microsoft.com/office/powerpoint/2010/main" val="3848927350"/>
              </p:ext>
            </p:extLst>
          </p:nvPr>
        </p:nvGraphicFramePr>
        <p:xfrm>
          <a:off x="5391798" y="5690898"/>
          <a:ext cx="609600" cy="406400"/>
        </p:xfrm>
        <a:graphic>
          <a:graphicData uri="http://schemas.openxmlformats.org/presentationml/2006/ole">
            <mc:AlternateContent xmlns:mc="http://schemas.openxmlformats.org/markup-compatibility/2006">
              <mc:Choice xmlns:v="urn:schemas-microsoft-com:vml" Requires="v">
                <p:oleObj spid="_x0000_s33837" name="Equation" r:id="rId7" imgW="609480" imgH="406080" progId="Equation.DSMT4">
                  <p:embed/>
                </p:oleObj>
              </mc:Choice>
              <mc:Fallback>
                <p:oleObj name="Equation" r:id="rId7" imgW="609480" imgH="406080" progId="Equation.DSMT4">
                  <p:embed/>
                  <p:pic>
                    <p:nvPicPr>
                      <p:cNvPr id="4" name="Object 3">
                        <a:extLst>
                          <a:ext uri="{FF2B5EF4-FFF2-40B4-BE49-F238E27FC236}">
                            <a16:creationId xmlns:a16="http://schemas.microsoft.com/office/drawing/2014/main" id="{3D1D79E2-619B-4493-A2BA-A24BCC7DB6E6}"/>
                          </a:ext>
                        </a:extLst>
                      </p:cNvPr>
                      <p:cNvPicPr/>
                      <p:nvPr/>
                    </p:nvPicPr>
                    <p:blipFill>
                      <a:blip r:embed="rId8"/>
                      <a:stretch>
                        <a:fillRect/>
                      </a:stretch>
                    </p:blipFill>
                    <p:spPr>
                      <a:xfrm>
                        <a:off x="5391798" y="5690898"/>
                        <a:ext cx="609600" cy="406400"/>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C660-69D9-4AE7-8DD6-FA26C6DBEB21}"/>
              </a:ext>
            </a:extLst>
          </p:cNvPr>
          <p:cNvSpPr>
            <a:spLocks noGrp="1"/>
          </p:cNvSpPr>
          <p:nvPr>
            <p:ph type="title"/>
          </p:nvPr>
        </p:nvSpPr>
        <p:spPr>
          <a:xfrm>
            <a:off x="1761536" y="375200"/>
            <a:ext cx="5620928" cy="407764"/>
          </a:xfrm>
        </p:spPr>
        <p:txBody>
          <a:bodyPr/>
          <a:lstStyle/>
          <a:p>
            <a:r>
              <a:rPr lang="en-US" altLang="en-US" sz="3200" b="1" dirty="0">
                <a:solidFill>
                  <a:srgbClr val="000000"/>
                </a:solidFill>
                <a:ea typeface="MS PGothic" charset="-128"/>
                <a:cs typeface="ＭＳ Ｐゴシック" charset="-128"/>
              </a:rPr>
              <a:t>7.3	Gas Laws (3)</a:t>
            </a:r>
            <a:endParaRPr lang="en-US" sz="3200" dirty="0"/>
          </a:p>
        </p:txBody>
      </p:sp>
      <p:sp>
        <p:nvSpPr>
          <p:cNvPr id="32" name="Content Placeholder 8">
            <a:extLst>
              <a:ext uri="{FF2B5EF4-FFF2-40B4-BE49-F238E27FC236}">
                <a16:creationId xmlns:a16="http://schemas.microsoft.com/office/drawing/2014/main" id="{047CD88A-8234-486F-8087-32025C6EEEF8}"/>
              </a:ext>
            </a:extLst>
          </p:cNvPr>
          <p:cNvSpPr>
            <a:spLocks noGrp="1"/>
          </p:cNvSpPr>
          <p:nvPr>
            <p:ph sz="quarter" idx="22"/>
          </p:nvPr>
        </p:nvSpPr>
        <p:spPr>
          <a:xfrm>
            <a:off x="3020482" y="794417"/>
            <a:ext cx="3098194" cy="487632"/>
          </a:xfrm>
        </p:spPr>
        <p:txBody>
          <a:bodyPr anchor="ctr"/>
          <a:lstStyle/>
          <a:p>
            <a:pPr marL="514350" lvl="1" indent="-514350" algn="ctr">
              <a:buFont typeface="+mj-lt"/>
              <a:buAutoNum type="alphaUcPeriod"/>
            </a:pPr>
            <a:r>
              <a:rPr lang="en-US" altLang="en-US" b="1" dirty="0">
                <a:solidFill>
                  <a:srgbClr val="000000"/>
                </a:solidFill>
                <a:ea typeface="MS PGothic" charset="-128"/>
                <a:cs typeface="ＭＳ Ｐゴシック" charset="-128"/>
              </a:rPr>
              <a:t>Boyle’</a:t>
            </a:r>
            <a:r>
              <a:rPr lang="en-US" altLang="ja-JP" b="1" dirty="0">
                <a:solidFill>
                  <a:srgbClr val="000000"/>
                </a:solidFill>
                <a:ea typeface="MS PGothic" charset="-128"/>
                <a:cs typeface="ＭＳ Ｐゴシック" charset="-128"/>
              </a:rPr>
              <a:t>s Law</a:t>
            </a:r>
            <a:endParaRPr lang="en-US" dirty="0"/>
          </a:p>
        </p:txBody>
      </p:sp>
      <p:sp>
        <p:nvSpPr>
          <p:cNvPr id="3" name="Content Placeholder 2">
            <a:extLst>
              <a:ext uri="{FF2B5EF4-FFF2-40B4-BE49-F238E27FC236}">
                <a16:creationId xmlns:a16="http://schemas.microsoft.com/office/drawing/2014/main" id="{88DDCC25-ACE8-4D81-8960-7AB05FA7BEC0}"/>
              </a:ext>
            </a:extLst>
          </p:cNvPr>
          <p:cNvSpPr>
            <a:spLocks noGrp="1"/>
          </p:cNvSpPr>
          <p:nvPr>
            <p:ph idx="1"/>
          </p:nvPr>
        </p:nvSpPr>
        <p:spPr>
          <a:xfrm>
            <a:off x="872158" y="1419026"/>
            <a:ext cx="7412860" cy="797701"/>
          </a:xfrm>
        </p:spPr>
        <p:txBody>
          <a:bodyPr/>
          <a:lstStyle/>
          <a:p>
            <a:pPr marL="0" lvl="0" indent="0" eaLnBrk="1" hangingPunct="1">
              <a:spcBef>
                <a:spcPct val="0"/>
              </a:spcBef>
              <a:buNone/>
              <a:defRPr/>
            </a:pPr>
            <a:r>
              <a:rPr lang="en-US" altLang="en-US" sz="2400" b="1" kern="1200" dirty="0">
                <a:solidFill>
                  <a:prstClr val="white"/>
                </a:solidFill>
                <a:ea typeface="+mn-ea"/>
                <a:cs typeface="+mn-cs"/>
              </a:rPr>
              <a:t>HOW TO Use Boyle’</a:t>
            </a:r>
            <a:r>
              <a:rPr lang="en-US" altLang="ja-JP" sz="2400" b="1" kern="1200" dirty="0">
                <a:solidFill>
                  <a:prstClr val="white"/>
                </a:solidFill>
                <a:ea typeface="+mn-ea"/>
                <a:cs typeface="+mn-cs"/>
              </a:rPr>
              <a:t>s Law to Calculate a New Gas</a:t>
            </a:r>
          </a:p>
          <a:p>
            <a:pPr marL="0" lvl="0" indent="0" eaLnBrk="1" hangingPunct="1">
              <a:spcBef>
                <a:spcPct val="0"/>
              </a:spcBef>
              <a:buNone/>
              <a:defRPr/>
            </a:pPr>
            <a:r>
              <a:rPr lang="en-US" altLang="en-US" sz="2400" b="1" kern="1200" dirty="0">
                <a:solidFill>
                  <a:prstClr val="white"/>
                </a:solidFill>
                <a:ea typeface="+mn-ea"/>
                <a:cs typeface="+mn-cs"/>
              </a:rPr>
              <a:t>Volume or Pressure</a:t>
            </a:r>
          </a:p>
        </p:txBody>
      </p:sp>
      <p:sp>
        <p:nvSpPr>
          <p:cNvPr id="4" name="Content Placeholder 3">
            <a:extLst>
              <a:ext uri="{FF2B5EF4-FFF2-40B4-BE49-F238E27FC236}">
                <a16:creationId xmlns:a16="http://schemas.microsoft.com/office/drawing/2014/main" id="{FF2C4D1F-4699-4453-BF85-B112530D1A55}"/>
              </a:ext>
            </a:extLst>
          </p:cNvPr>
          <p:cNvSpPr>
            <a:spLocks noGrp="1"/>
          </p:cNvSpPr>
          <p:nvPr>
            <p:ph sz="quarter" idx="13"/>
          </p:nvPr>
        </p:nvSpPr>
        <p:spPr>
          <a:xfrm>
            <a:off x="637255" y="2554380"/>
            <a:ext cx="1467770" cy="475568"/>
          </a:xfrm>
        </p:spPr>
        <p:txBody>
          <a:bodyPr/>
          <a:lstStyle/>
          <a:p>
            <a:pPr marL="0" indent="0">
              <a:buNone/>
            </a:pPr>
            <a:r>
              <a:rPr lang="en-US" sz="2400" b="1" dirty="0">
                <a:solidFill>
                  <a:schemeClr val="bg1"/>
                </a:solidFill>
              </a:rPr>
              <a:t>Example</a:t>
            </a:r>
          </a:p>
        </p:txBody>
      </p:sp>
      <p:sp>
        <p:nvSpPr>
          <p:cNvPr id="5" name="Content Placeholder 4">
            <a:extLst>
              <a:ext uri="{FF2B5EF4-FFF2-40B4-BE49-F238E27FC236}">
                <a16:creationId xmlns:a16="http://schemas.microsoft.com/office/drawing/2014/main" id="{90CCFA7E-F1AD-4DAC-B693-5F541A41090B}"/>
              </a:ext>
            </a:extLst>
          </p:cNvPr>
          <p:cNvSpPr>
            <a:spLocks noGrp="1"/>
          </p:cNvSpPr>
          <p:nvPr>
            <p:ph sz="quarter" idx="14"/>
          </p:nvPr>
        </p:nvSpPr>
        <p:spPr>
          <a:xfrm>
            <a:off x="2357146" y="2436526"/>
            <a:ext cx="6621856" cy="1583256"/>
          </a:xfrm>
        </p:spPr>
        <p:txBody>
          <a:bodyPr/>
          <a:lstStyle/>
          <a:p>
            <a:pPr eaLnBrk="1" hangingPunct="1">
              <a:spcBef>
                <a:spcPct val="0"/>
              </a:spcBef>
              <a:buFontTx/>
              <a:buNone/>
            </a:pPr>
            <a:r>
              <a:rPr lang="en-US" altLang="en-US" sz="2400" b="1" dirty="0"/>
              <a:t>If a 4.0-L container of helium gas has a </a:t>
            </a:r>
          </a:p>
          <a:p>
            <a:pPr eaLnBrk="1" hangingPunct="1">
              <a:spcBef>
                <a:spcPct val="0"/>
              </a:spcBef>
              <a:buFontTx/>
              <a:buNone/>
            </a:pPr>
            <a:r>
              <a:rPr lang="en-US" altLang="en-US" sz="2400" b="1" dirty="0"/>
              <a:t>pressure of 10.0 </a:t>
            </a:r>
            <a:r>
              <a:rPr lang="en-US" altLang="en-US" sz="2400" b="1" dirty="0" err="1"/>
              <a:t>atm</a:t>
            </a:r>
            <a:r>
              <a:rPr lang="en-US" altLang="en-US" sz="2400" b="1" dirty="0"/>
              <a:t>, what pressure does</a:t>
            </a:r>
          </a:p>
          <a:p>
            <a:pPr eaLnBrk="1" hangingPunct="1">
              <a:spcBef>
                <a:spcPct val="0"/>
              </a:spcBef>
              <a:buFontTx/>
              <a:buNone/>
            </a:pPr>
            <a:r>
              <a:rPr lang="en-US" altLang="en-US" sz="2400" b="1" dirty="0"/>
              <a:t>the gas exert if the volume is increased</a:t>
            </a:r>
          </a:p>
          <a:p>
            <a:pPr eaLnBrk="1" hangingPunct="1">
              <a:spcBef>
                <a:spcPct val="0"/>
              </a:spcBef>
              <a:spcAft>
                <a:spcPts val="1000"/>
              </a:spcAft>
              <a:buFontTx/>
              <a:buNone/>
            </a:pPr>
            <a:r>
              <a:rPr lang="en-US" altLang="en-US" sz="2400" b="1" dirty="0"/>
              <a:t>to 6.0 L?</a:t>
            </a:r>
          </a:p>
        </p:txBody>
      </p:sp>
      <p:sp>
        <p:nvSpPr>
          <p:cNvPr id="22" name="Content Placeholder 27">
            <a:extLst>
              <a:ext uri="{FF2B5EF4-FFF2-40B4-BE49-F238E27FC236}">
                <a16:creationId xmlns:a16="http://schemas.microsoft.com/office/drawing/2014/main" id="{E7F84301-572D-4895-870F-CD3A25BE78A7}"/>
              </a:ext>
            </a:extLst>
          </p:cNvPr>
          <p:cNvSpPr>
            <a:spLocks noGrp="1"/>
          </p:cNvSpPr>
          <p:nvPr>
            <p:ph sz="quarter" idx="20"/>
          </p:nvPr>
        </p:nvSpPr>
        <p:spPr>
          <a:xfrm>
            <a:off x="628085" y="4211638"/>
            <a:ext cx="1138646" cy="483949"/>
          </a:xfrm>
        </p:spPr>
        <p:txBody>
          <a:bodyPr/>
          <a:lstStyle/>
          <a:p>
            <a:pPr marL="0" indent="0" eaLnBrk="1" hangingPunct="1">
              <a:buNone/>
              <a:defRPr/>
            </a:pPr>
            <a:r>
              <a:rPr lang="en-US" sz="2400" b="1" dirty="0">
                <a:solidFill>
                  <a:schemeClr val="bg1"/>
                </a:solidFill>
              </a:rPr>
              <a:t>Step 1</a:t>
            </a:r>
          </a:p>
        </p:txBody>
      </p:sp>
      <p:sp>
        <p:nvSpPr>
          <p:cNvPr id="24" name="Content Placeholder 29">
            <a:extLst>
              <a:ext uri="{FF2B5EF4-FFF2-40B4-BE49-F238E27FC236}">
                <a16:creationId xmlns:a16="http://schemas.microsoft.com/office/drawing/2014/main" id="{2CFD41A6-DB39-4431-8A15-3620ECA86EE4}"/>
              </a:ext>
            </a:extLst>
          </p:cNvPr>
          <p:cNvSpPr>
            <a:spLocks noGrp="1"/>
          </p:cNvSpPr>
          <p:nvPr>
            <p:ph sz="quarter" idx="21"/>
          </p:nvPr>
        </p:nvSpPr>
        <p:spPr>
          <a:xfrm>
            <a:off x="2281599" y="4061347"/>
            <a:ext cx="5575349" cy="86842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Identify the </a:t>
            </a:r>
            <a:r>
              <a:rPr lang="en-US" altLang="en-US" sz="2400" b="1" kern="1200" dirty="0">
                <a:solidFill>
                  <a:srgbClr val="3366FF"/>
                </a:solidFill>
                <a:latin typeface="Arial" charset="0"/>
                <a:ea typeface="MS PGothic" charset="-128"/>
                <a:cs typeface="+mn-cs"/>
              </a:rPr>
              <a:t>known quantities </a:t>
            </a:r>
            <a:r>
              <a:rPr lang="en-US" altLang="en-US" sz="2400" b="1" kern="1200" dirty="0">
                <a:solidFill>
                  <a:prstClr val="black"/>
                </a:solidFill>
                <a:latin typeface="Arial" charset="0"/>
                <a:ea typeface="MS PGothic" charset="-128"/>
                <a:cs typeface="+mn-cs"/>
              </a:rPr>
              <a:t>and the </a:t>
            </a:r>
          </a:p>
          <a:p>
            <a:pPr marL="0" lvl="0" indent="0" eaLnBrk="1" hangingPunct="1">
              <a:spcBef>
                <a:spcPct val="0"/>
              </a:spcBef>
              <a:buNone/>
            </a:pPr>
            <a:r>
              <a:rPr lang="en-US" altLang="en-US" sz="2400" b="1" kern="1200" dirty="0">
                <a:solidFill>
                  <a:srgbClr val="D90000"/>
                </a:solidFill>
                <a:latin typeface="Arial" charset="0"/>
                <a:ea typeface="MS PGothic" charset="-128"/>
                <a:cs typeface="+mn-cs"/>
              </a:rPr>
              <a:t>desired quantity</a:t>
            </a:r>
            <a:r>
              <a:rPr lang="en-US" altLang="en-US" sz="2400" b="1" kern="1200" dirty="0">
                <a:solidFill>
                  <a:prstClr val="black"/>
                </a:solidFill>
                <a:latin typeface="Arial" charset="0"/>
                <a:ea typeface="MS PGothic" charset="-128"/>
                <a:cs typeface="+mn-cs"/>
              </a:rPr>
              <a:t>.</a:t>
            </a:r>
          </a:p>
        </p:txBody>
      </p:sp>
      <p:sp>
        <p:nvSpPr>
          <p:cNvPr id="20" name="Content Placeholder 23">
            <a:extLst>
              <a:ext uri="{FF2B5EF4-FFF2-40B4-BE49-F238E27FC236}">
                <a16:creationId xmlns:a16="http://schemas.microsoft.com/office/drawing/2014/main" id="{D8ECC54E-C37A-4C0B-90C3-E1F4F79F5703}"/>
              </a:ext>
            </a:extLst>
          </p:cNvPr>
          <p:cNvSpPr>
            <a:spLocks noGrp="1"/>
          </p:cNvSpPr>
          <p:nvPr>
            <p:ph sz="quarter" idx="18"/>
          </p:nvPr>
        </p:nvSpPr>
        <p:spPr>
          <a:xfrm>
            <a:off x="1979712" y="6021288"/>
            <a:ext cx="2739430" cy="445641"/>
          </a:xfrm>
        </p:spPr>
        <p:txBody>
          <a:bodyPr/>
          <a:lstStyle/>
          <a:p>
            <a:pPr eaLnBrk="1" hangingPunct="1">
              <a:spcBef>
                <a:spcPct val="0"/>
              </a:spcBef>
              <a:buFontTx/>
              <a:buNone/>
            </a:pPr>
            <a:r>
              <a:rPr lang="en-US" altLang="en-US" sz="2400" b="1" dirty="0">
                <a:solidFill>
                  <a:srgbClr val="3366FF"/>
                </a:solidFill>
              </a:rPr>
              <a:t>known quantities</a:t>
            </a:r>
          </a:p>
        </p:txBody>
      </p:sp>
      <p:graphicFrame>
        <p:nvGraphicFramePr>
          <p:cNvPr id="9" name="Object 8">
            <a:extLst>
              <a:ext uri="{FF2B5EF4-FFF2-40B4-BE49-F238E27FC236}">
                <a16:creationId xmlns:a16="http://schemas.microsoft.com/office/drawing/2014/main" id="{40081F00-F7B3-46B3-B811-4C914BA66C57}"/>
              </a:ext>
            </a:extLst>
          </p:cNvPr>
          <p:cNvGraphicFramePr>
            <a:graphicFrameLocks noChangeAspect="1"/>
          </p:cNvGraphicFramePr>
          <p:nvPr>
            <p:extLst>
              <p:ext uri="{D42A27DB-BD31-4B8C-83A1-F6EECF244321}">
                <p14:modId xmlns:p14="http://schemas.microsoft.com/office/powerpoint/2010/main" val="855006689"/>
              </p:ext>
            </p:extLst>
          </p:nvPr>
        </p:nvGraphicFramePr>
        <p:xfrm>
          <a:off x="1348493" y="5177271"/>
          <a:ext cx="1841500" cy="406400"/>
        </p:xfrm>
        <a:graphic>
          <a:graphicData uri="http://schemas.openxmlformats.org/presentationml/2006/ole">
            <mc:AlternateContent xmlns:mc="http://schemas.openxmlformats.org/markup-compatibility/2006">
              <mc:Choice xmlns:v="urn:schemas-microsoft-com:vml" Requires="v">
                <p:oleObj spid="_x0000_s34900" name="Equation" r:id="rId4" imgW="1841400" imgH="406080" progId="Equation.DSMT4">
                  <p:embed/>
                </p:oleObj>
              </mc:Choice>
              <mc:Fallback>
                <p:oleObj name="Equation" r:id="rId4" imgW="1841400" imgH="406080" progId="Equation.DSMT4">
                  <p:embed/>
                  <p:pic>
                    <p:nvPicPr>
                      <p:cNvPr id="0" name=""/>
                      <p:cNvPicPr/>
                      <p:nvPr/>
                    </p:nvPicPr>
                    <p:blipFill>
                      <a:blip r:embed="rId5"/>
                      <a:stretch>
                        <a:fillRect/>
                      </a:stretch>
                    </p:blipFill>
                    <p:spPr>
                      <a:xfrm>
                        <a:off x="1348493" y="5177271"/>
                        <a:ext cx="1841500" cy="4064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1BBD957-DEF1-428D-BA63-53832488D96A}"/>
              </a:ext>
            </a:extLst>
          </p:cNvPr>
          <p:cNvGraphicFramePr>
            <a:graphicFrameLocks noChangeAspect="1"/>
          </p:cNvGraphicFramePr>
          <p:nvPr>
            <p:extLst>
              <p:ext uri="{D42A27DB-BD31-4B8C-83A1-F6EECF244321}">
                <p14:modId xmlns:p14="http://schemas.microsoft.com/office/powerpoint/2010/main" val="1655381603"/>
              </p:ext>
            </p:extLst>
          </p:nvPr>
        </p:nvGraphicFramePr>
        <p:xfrm>
          <a:off x="1368568" y="5600700"/>
          <a:ext cx="1358900" cy="406400"/>
        </p:xfrm>
        <a:graphic>
          <a:graphicData uri="http://schemas.openxmlformats.org/presentationml/2006/ole">
            <mc:AlternateContent xmlns:mc="http://schemas.openxmlformats.org/markup-compatibility/2006">
              <mc:Choice xmlns:v="urn:schemas-microsoft-com:vml" Requires="v">
                <p:oleObj spid="_x0000_s34901" name="Equation" r:id="rId6" imgW="1358640" imgH="406080" progId="Equation.DSMT4">
                  <p:embed/>
                </p:oleObj>
              </mc:Choice>
              <mc:Fallback>
                <p:oleObj name="Equation" r:id="rId6" imgW="1358640" imgH="406080" progId="Equation.DSMT4">
                  <p:embed/>
                  <p:pic>
                    <p:nvPicPr>
                      <p:cNvPr id="0" name=""/>
                      <p:cNvPicPr/>
                      <p:nvPr/>
                    </p:nvPicPr>
                    <p:blipFill>
                      <a:blip r:embed="rId7"/>
                      <a:stretch>
                        <a:fillRect/>
                      </a:stretch>
                    </p:blipFill>
                    <p:spPr>
                      <a:xfrm>
                        <a:off x="1368568" y="5600700"/>
                        <a:ext cx="1358900" cy="4064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C4B3116-ACB2-4D03-86F8-CD9FFC348288}"/>
              </a:ext>
            </a:extLst>
          </p:cNvPr>
          <p:cNvGraphicFramePr>
            <a:graphicFrameLocks noChangeAspect="1"/>
          </p:cNvGraphicFramePr>
          <p:nvPr>
            <p:extLst>
              <p:ext uri="{D42A27DB-BD31-4B8C-83A1-F6EECF244321}">
                <p14:modId xmlns:p14="http://schemas.microsoft.com/office/powerpoint/2010/main" val="3015924108"/>
              </p:ext>
            </p:extLst>
          </p:nvPr>
        </p:nvGraphicFramePr>
        <p:xfrm>
          <a:off x="3696782" y="5536553"/>
          <a:ext cx="1358900" cy="406400"/>
        </p:xfrm>
        <a:graphic>
          <a:graphicData uri="http://schemas.openxmlformats.org/presentationml/2006/ole">
            <mc:AlternateContent xmlns:mc="http://schemas.openxmlformats.org/markup-compatibility/2006">
              <mc:Choice xmlns:v="urn:schemas-microsoft-com:vml" Requires="v">
                <p:oleObj spid="_x0000_s34902" name="Equation" r:id="rId8" imgW="1358640" imgH="406080" progId="Equation.DSMT4">
                  <p:embed/>
                </p:oleObj>
              </mc:Choice>
              <mc:Fallback>
                <p:oleObj name="Equation" r:id="rId8" imgW="1358640" imgH="406080" progId="Equation.DSMT4">
                  <p:embed/>
                  <p:pic>
                    <p:nvPicPr>
                      <p:cNvPr id="0" name=""/>
                      <p:cNvPicPr/>
                      <p:nvPr/>
                    </p:nvPicPr>
                    <p:blipFill>
                      <a:blip r:embed="rId9"/>
                      <a:stretch>
                        <a:fillRect/>
                      </a:stretch>
                    </p:blipFill>
                    <p:spPr>
                      <a:xfrm>
                        <a:off x="3696782" y="5536553"/>
                        <a:ext cx="1358900" cy="406400"/>
                      </a:xfrm>
                      <a:prstGeom prst="rect">
                        <a:avLst/>
                      </a:prstGeom>
                    </p:spPr>
                  </p:pic>
                </p:oleObj>
              </mc:Fallback>
            </mc:AlternateContent>
          </a:graphicData>
        </a:graphic>
      </p:graphicFrame>
      <p:sp>
        <p:nvSpPr>
          <p:cNvPr id="21" name="Content Placeholder 25">
            <a:extLst>
              <a:ext uri="{FF2B5EF4-FFF2-40B4-BE49-F238E27FC236}">
                <a16:creationId xmlns:a16="http://schemas.microsoft.com/office/drawing/2014/main" id="{B32DCF13-95A2-4455-A009-5F9C918347AB}"/>
              </a:ext>
            </a:extLst>
          </p:cNvPr>
          <p:cNvSpPr>
            <a:spLocks noGrp="1"/>
          </p:cNvSpPr>
          <p:nvPr>
            <p:ph sz="quarter" idx="19"/>
          </p:nvPr>
        </p:nvSpPr>
        <p:spPr>
          <a:xfrm>
            <a:off x="5622256" y="6021288"/>
            <a:ext cx="2554336" cy="517525"/>
          </a:xfrm>
        </p:spPr>
        <p:txBody>
          <a:bodyPr/>
          <a:lstStyle/>
          <a:p>
            <a:pPr eaLnBrk="1" hangingPunct="1">
              <a:spcBef>
                <a:spcPct val="0"/>
              </a:spcBef>
              <a:buFontTx/>
              <a:buNone/>
            </a:pPr>
            <a:r>
              <a:rPr lang="en-US" altLang="en-US" sz="2400" b="1" dirty="0">
                <a:solidFill>
                  <a:srgbClr val="D90000"/>
                </a:solidFill>
              </a:rPr>
              <a:t>desired quantity</a:t>
            </a:r>
          </a:p>
        </p:txBody>
      </p:sp>
      <p:graphicFrame>
        <p:nvGraphicFramePr>
          <p:cNvPr id="16" name="Object 15">
            <a:extLst>
              <a:ext uri="{FF2B5EF4-FFF2-40B4-BE49-F238E27FC236}">
                <a16:creationId xmlns:a16="http://schemas.microsoft.com/office/drawing/2014/main" id="{AFD61F74-7291-40C3-85CC-BE20A25E7402}"/>
              </a:ext>
            </a:extLst>
          </p:cNvPr>
          <p:cNvGraphicFramePr>
            <a:graphicFrameLocks noChangeAspect="1"/>
          </p:cNvGraphicFramePr>
          <p:nvPr>
            <p:extLst>
              <p:ext uri="{D42A27DB-BD31-4B8C-83A1-F6EECF244321}">
                <p14:modId xmlns:p14="http://schemas.microsoft.com/office/powerpoint/2010/main" val="3056443684"/>
              </p:ext>
            </p:extLst>
          </p:nvPr>
        </p:nvGraphicFramePr>
        <p:xfrm>
          <a:off x="6445127" y="5210550"/>
          <a:ext cx="838200" cy="406400"/>
        </p:xfrm>
        <a:graphic>
          <a:graphicData uri="http://schemas.openxmlformats.org/presentationml/2006/ole">
            <mc:AlternateContent xmlns:mc="http://schemas.openxmlformats.org/markup-compatibility/2006">
              <mc:Choice xmlns:v="urn:schemas-microsoft-com:vml" Requires="v">
                <p:oleObj spid="_x0000_s34903" name="Equation" r:id="rId10" imgW="838080" imgH="406080" progId="Equation.DSMT4">
                  <p:embed/>
                </p:oleObj>
              </mc:Choice>
              <mc:Fallback>
                <p:oleObj name="Equation" r:id="rId10" imgW="838080" imgH="406080" progId="Equation.DSMT4">
                  <p:embed/>
                  <p:pic>
                    <p:nvPicPr>
                      <p:cNvPr id="0" name=""/>
                      <p:cNvPicPr/>
                      <p:nvPr/>
                    </p:nvPicPr>
                    <p:blipFill>
                      <a:blip r:embed="rId11"/>
                      <a:stretch>
                        <a:fillRect/>
                      </a:stretch>
                    </p:blipFill>
                    <p:spPr>
                      <a:xfrm>
                        <a:off x="6445127" y="5210550"/>
                        <a:ext cx="838200" cy="406400"/>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5CF820-504A-4ED6-992C-95766B034583}"/>
              </a:ext>
            </a:extLst>
          </p:cNvPr>
          <p:cNvSpPr>
            <a:spLocks noGrp="1"/>
          </p:cNvSpPr>
          <p:nvPr>
            <p:ph type="title"/>
          </p:nvPr>
        </p:nvSpPr>
        <p:spPr>
          <a:xfrm>
            <a:off x="457200" y="299972"/>
            <a:ext cx="8229600" cy="518448"/>
          </a:xfrm>
        </p:spPr>
        <p:txBody>
          <a:bodyPr/>
          <a:lstStyle/>
          <a:p>
            <a:r>
              <a:rPr lang="en-US" altLang="en-US" sz="3200" b="1" dirty="0">
                <a:solidFill>
                  <a:srgbClr val="000000"/>
                </a:solidFill>
                <a:ea typeface="MS PGothic" charset="-128"/>
                <a:cs typeface="ＭＳ Ｐゴシック" charset="-128"/>
              </a:rPr>
              <a:t>7.3	Gas Laws (4)</a:t>
            </a:r>
            <a:endParaRPr lang="en-US" sz="2800" dirty="0"/>
          </a:p>
        </p:txBody>
      </p:sp>
      <p:sp>
        <p:nvSpPr>
          <p:cNvPr id="19" name="Content Placeholder 18">
            <a:extLst>
              <a:ext uri="{FF2B5EF4-FFF2-40B4-BE49-F238E27FC236}">
                <a16:creationId xmlns:a16="http://schemas.microsoft.com/office/drawing/2014/main" id="{060BAB16-EF48-4966-834E-998155C13277}"/>
              </a:ext>
            </a:extLst>
          </p:cNvPr>
          <p:cNvSpPr>
            <a:spLocks noGrp="1"/>
          </p:cNvSpPr>
          <p:nvPr>
            <p:ph sz="quarter" idx="18"/>
          </p:nvPr>
        </p:nvSpPr>
        <p:spPr>
          <a:xfrm>
            <a:off x="3131840" y="772903"/>
            <a:ext cx="2880940" cy="503238"/>
          </a:xfrm>
        </p:spPr>
        <p:txBody>
          <a:bodyPr anchor="ctr"/>
          <a:lstStyle/>
          <a:p>
            <a:pPr marL="514350" lvl="0" indent="-514350" algn="ctr">
              <a:buFont typeface="+mj-lt"/>
              <a:buAutoNum type="alphaUcPeriod"/>
            </a:pPr>
            <a:r>
              <a:rPr lang="en-US" altLang="en-US" sz="2800" b="1" dirty="0">
                <a:solidFill>
                  <a:srgbClr val="000000"/>
                </a:solidFill>
                <a:ea typeface="MS PGothic" charset="-128"/>
                <a:cs typeface="ＭＳ Ｐゴシック" charset="-128"/>
              </a:rPr>
              <a:t>Boyle</a:t>
            </a:r>
            <a:r>
              <a:rPr lang="ja-JP" altLang="en-US" sz="2800" b="1" dirty="0">
                <a:solidFill>
                  <a:srgbClr val="000000"/>
                </a:solidFill>
                <a:ea typeface="MS PGothic" charset="-128"/>
                <a:cs typeface="ＭＳ Ｐゴシック" charset="-128"/>
              </a:rPr>
              <a:t>’</a:t>
            </a:r>
            <a:r>
              <a:rPr lang="en-US" altLang="ja-JP" sz="2800" b="1" dirty="0">
                <a:solidFill>
                  <a:srgbClr val="000000"/>
                </a:solidFill>
                <a:ea typeface="MS PGothic" charset="-128"/>
                <a:cs typeface="ＭＳ Ｐゴシック" charset="-128"/>
              </a:rPr>
              <a:t>s Law</a:t>
            </a:r>
            <a:endParaRPr lang="en-US" dirty="0"/>
          </a:p>
        </p:txBody>
      </p:sp>
      <p:sp>
        <p:nvSpPr>
          <p:cNvPr id="4" name="Content Placeholder 3">
            <a:extLst>
              <a:ext uri="{FF2B5EF4-FFF2-40B4-BE49-F238E27FC236}">
                <a16:creationId xmlns:a16="http://schemas.microsoft.com/office/drawing/2014/main" id="{ABA4741F-B0AB-40DB-9412-422027794CB6}"/>
              </a:ext>
            </a:extLst>
          </p:cNvPr>
          <p:cNvSpPr>
            <a:spLocks noGrp="1"/>
          </p:cNvSpPr>
          <p:nvPr>
            <p:ph idx="1"/>
          </p:nvPr>
        </p:nvSpPr>
        <p:spPr>
          <a:xfrm>
            <a:off x="892367" y="1358353"/>
            <a:ext cx="7640073" cy="915879"/>
          </a:xfrm>
        </p:spPr>
        <p:txBody>
          <a:bodyPr/>
          <a:lstStyle/>
          <a:p>
            <a:pPr marL="0" lvl="0" indent="0" eaLnBrk="1" hangingPunct="1">
              <a:spcBef>
                <a:spcPct val="0"/>
              </a:spcBef>
              <a:buNone/>
              <a:defRPr/>
            </a:pPr>
            <a:r>
              <a:rPr lang="en-US" altLang="en-US" sz="2400" b="1" kern="1200" dirty="0">
                <a:solidFill>
                  <a:prstClr val="white"/>
                </a:solidFill>
                <a:latin typeface="Arial" panose="020B0604020202020204" pitchFamily="34" charset="0"/>
                <a:ea typeface="+mn-ea"/>
                <a:cs typeface="Arial" panose="020B0604020202020204" pitchFamily="34" charset="0"/>
              </a:rPr>
              <a:t>HOW TO Use Boyle</a:t>
            </a:r>
            <a:r>
              <a:rPr lang="ja-JP" altLang="en-US" sz="2400" b="1" kern="1200" dirty="0">
                <a:solidFill>
                  <a:prstClr val="white"/>
                </a:solidFill>
                <a:latin typeface="Arial" panose="020B0604020202020204" pitchFamily="34" charset="0"/>
                <a:ea typeface="+mn-ea"/>
                <a:cs typeface="Arial" panose="020B0604020202020204" pitchFamily="34" charset="0"/>
              </a:rPr>
              <a:t>’</a:t>
            </a:r>
            <a:r>
              <a:rPr lang="en-US" altLang="ja-JP" sz="2400" b="1" kern="1200" dirty="0">
                <a:solidFill>
                  <a:prstClr val="white"/>
                </a:solidFill>
                <a:latin typeface="Arial" panose="020B0604020202020204" pitchFamily="34" charset="0"/>
                <a:ea typeface="+mn-ea"/>
                <a:cs typeface="Arial" panose="020B0604020202020204" pitchFamily="34" charset="0"/>
              </a:rPr>
              <a:t>s Law to Calculate a New Gas </a:t>
            </a:r>
            <a:r>
              <a:rPr lang="en-US" altLang="en-US" sz="2400" b="1" kern="1200" dirty="0">
                <a:solidFill>
                  <a:prstClr val="white"/>
                </a:solidFill>
                <a:latin typeface="Arial" panose="020B0604020202020204" pitchFamily="34" charset="0"/>
                <a:ea typeface="+mn-ea"/>
                <a:cs typeface="Arial" panose="020B0604020202020204" pitchFamily="34" charset="0"/>
              </a:rPr>
              <a:t>Volume or Pressure</a:t>
            </a:r>
          </a:p>
        </p:txBody>
      </p:sp>
      <p:sp>
        <p:nvSpPr>
          <p:cNvPr id="5" name="Content Placeholder 4">
            <a:extLst>
              <a:ext uri="{FF2B5EF4-FFF2-40B4-BE49-F238E27FC236}">
                <a16:creationId xmlns:a16="http://schemas.microsoft.com/office/drawing/2014/main" id="{9030DB48-CDDD-46D6-94F9-000D1CC88917}"/>
              </a:ext>
            </a:extLst>
          </p:cNvPr>
          <p:cNvSpPr>
            <a:spLocks noGrp="1"/>
          </p:cNvSpPr>
          <p:nvPr>
            <p:ph sz="quarter" idx="13"/>
          </p:nvPr>
        </p:nvSpPr>
        <p:spPr>
          <a:xfrm>
            <a:off x="644356" y="2868344"/>
            <a:ext cx="1157432" cy="458932"/>
          </a:xfrm>
        </p:spPr>
        <p:txBody>
          <a:bodyPr/>
          <a:lstStyle/>
          <a:p>
            <a:pPr marL="0" indent="0">
              <a:buNone/>
            </a:pPr>
            <a:r>
              <a:rPr lang="en-US" sz="2400" b="1" dirty="0">
                <a:solidFill>
                  <a:schemeClr val="bg1"/>
                </a:solidFill>
              </a:rPr>
              <a:t>Step 2</a:t>
            </a:r>
          </a:p>
        </p:txBody>
      </p:sp>
      <p:sp>
        <p:nvSpPr>
          <p:cNvPr id="6" name="Content Placeholder 5">
            <a:extLst>
              <a:ext uri="{FF2B5EF4-FFF2-40B4-BE49-F238E27FC236}">
                <a16:creationId xmlns:a16="http://schemas.microsoft.com/office/drawing/2014/main" id="{21A7DA48-5154-4374-B832-8A13763176AF}"/>
              </a:ext>
            </a:extLst>
          </p:cNvPr>
          <p:cNvSpPr>
            <a:spLocks noGrp="1"/>
          </p:cNvSpPr>
          <p:nvPr>
            <p:ph sz="quarter" idx="14"/>
          </p:nvPr>
        </p:nvSpPr>
        <p:spPr>
          <a:xfrm>
            <a:off x="2041525" y="2706762"/>
            <a:ext cx="6780397" cy="783717"/>
          </a:xfrm>
        </p:spPr>
        <p:txBody>
          <a:bodyPr/>
          <a:lstStyle/>
          <a:p>
            <a:pPr eaLnBrk="1" hangingPunct="1">
              <a:spcBef>
                <a:spcPct val="0"/>
              </a:spcBef>
              <a:buFontTx/>
              <a:buNone/>
            </a:pPr>
            <a:r>
              <a:rPr lang="en-US" altLang="en-US" sz="2400" b="1" dirty="0"/>
              <a:t>Write the equation and rearrange it to isolate</a:t>
            </a:r>
          </a:p>
          <a:p>
            <a:pPr eaLnBrk="1" hangingPunct="1">
              <a:spcBef>
                <a:spcPct val="0"/>
              </a:spcBef>
              <a:buFontTx/>
              <a:buNone/>
            </a:pPr>
            <a:r>
              <a:rPr lang="en-US" altLang="en-US" sz="2400" b="1" dirty="0"/>
              <a:t>the desired quantity on one side.</a:t>
            </a:r>
          </a:p>
        </p:txBody>
      </p:sp>
      <p:graphicFrame>
        <p:nvGraphicFramePr>
          <p:cNvPr id="9" name="Object 8">
            <a:extLst>
              <a:ext uri="{FF2B5EF4-FFF2-40B4-BE49-F238E27FC236}">
                <a16:creationId xmlns:a16="http://schemas.microsoft.com/office/drawing/2014/main" id="{EE58D517-F653-4FFB-9F50-10F1ED987583}"/>
              </a:ext>
            </a:extLst>
          </p:cNvPr>
          <p:cNvGraphicFramePr>
            <a:graphicFrameLocks noChangeAspect="1"/>
          </p:cNvGraphicFramePr>
          <p:nvPr>
            <p:extLst>
              <p:ext uri="{D42A27DB-BD31-4B8C-83A1-F6EECF244321}">
                <p14:modId xmlns:p14="http://schemas.microsoft.com/office/powerpoint/2010/main" val="552568019"/>
              </p:ext>
            </p:extLst>
          </p:nvPr>
        </p:nvGraphicFramePr>
        <p:xfrm>
          <a:off x="1965857" y="4055689"/>
          <a:ext cx="1511300" cy="406400"/>
        </p:xfrm>
        <a:graphic>
          <a:graphicData uri="http://schemas.openxmlformats.org/presentationml/2006/ole">
            <mc:AlternateContent xmlns:mc="http://schemas.openxmlformats.org/markup-compatibility/2006">
              <mc:Choice xmlns:v="urn:schemas-microsoft-com:vml" Requires="v">
                <p:oleObj spid="_x0000_s2396" name="Equation" r:id="rId4" imgW="1511280" imgH="406080" progId="Equation.DSMT4">
                  <p:embed/>
                </p:oleObj>
              </mc:Choice>
              <mc:Fallback>
                <p:oleObj name="Equation" r:id="rId4" imgW="1511280" imgH="406080" progId="Equation.DSMT4">
                  <p:embed/>
                  <p:pic>
                    <p:nvPicPr>
                      <p:cNvPr id="0" name=""/>
                      <p:cNvPicPr/>
                      <p:nvPr/>
                    </p:nvPicPr>
                    <p:blipFill>
                      <a:blip r:embed="rId5"/>
                      <a:stretch>
                        <a:fillRect/>
                      </a:stretch>
                    </p:blipFill>
                    <p:spPr>
                      <a:xfrm>
                        <a:off x="1965857" y="4055689"/>
                        <a:ext cx="1511300" cy="4064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25271CF-300C-480E-A077-9E29A8D7DDA3}"/>
              </a:ext>
            </a:extLst>
          </p:cNvPr>
          <p:cNvSpPr>
            <a:spLocks noGrp="1"/>
          </p:cNvSpPr>
          <p:nvPr>
            <p:ph sz="quarter" idx="16"/>
          </p:nvPr>
        </p:nvSpPr>
        <p:spPr>
          <a:xfrm>
            <a:off x="4932040" y="3856856"/>
            <a:ext cx="1656184" cy="406400"/>
          </a:xfrm>
        </p:spPr>
        <p:txBody>
          <a:bodyPr/>
          <a:lstStyle/>
          <a:p>
            <a:pPr eaLnBrk="1" hangingPunct="1">
              <a:spcBef>
                <a:spcPct val="0"/>
              </a:spcBef>
              <a:buFontTx/>
              <a:buNone/>
            </a:pPr>
            <a:r>
              <a:rPr lang="en-US" altLang="en-US" sz="2400" b="1" dirty="0"/>
              <a:t>Solve for</a:t>
            </a:r>
          </a:p>
        </p:txBody>
      </p:sp>
      <p:graphicFrame>
        <p:nvGraphicFramePr>
          <p:cNvPr id="34" name="Object 33">
            <a:extLst>
              <a:ext uri="{FF2B5EF4-FFF2-40B4-BE49-F238E27FC236}">
                <a16:creationId xmlns:a16="http://schemas.microsoft.com/office/drawing/2014/main" id="{7318A799-783A-45C1-AA31-A457CAFDFD2D}"/>
              </a:ext>
            </a:extLst>
          </p:cNvPr>
          <p:cNvGraphicFramePr>
            <a:graphicFrameLocks noChangeAspect="1"/>
          </p:cNvGraphicFramePr>
          <p:nvPr>
            <p:extLst>
              <p:ext uri="{D42A27DB-BD31-4B8C-83A1-F6EECF244321}">
                <p14:modId xmlns:p14="http://schemas.microsoft.com/office/powerpoint/2010/main" val="251794648"/>
              </p:ext>
            </p:extLst>
          </p:nvPr>
        </p:nvGraphicFramePr>
        <p:xfrm>
          <a:off x="6375817" y="3907251"/>
          <a:ext cx="304800" cy="381000"/>
        </p:xfrm>
        <a:graphic>
          <a:graphicData uri="http://schemas.openxmlformats.org/presentationml/2006/ole">
            <mc:AlternateContent xmlns:mc="http://schemas.openxmlformats.org/markup-compatibility/2006">
              <mc:Choice xmlns:v="urn:schemas-microsoft-com:vml" Requires="v">
                <p:oleObj spid="_x0000_s2397" name="Equation" r:id="rId6" imgW="304560" imgH="380880" progId="Equation.DSMT4">
                  <p:embed/>
                </p:oleObj>
              </mc:Choice>
              <mc:Fallback>
                <p:oleObj name="Equation" r:id="rId6" imgW="304560" imgH="380880" progId="Equation.DSMT4">
                  <p:embed/>
                  <p:pic>
                    <p:nvPicPr>
                      <p:cNvPr id="0" name=""/>
                      <p:cNvPicPr/>
                      <p:nvPr/>
                    </p:nvPicPr>
                    <p:blipFill>
                      <a:blip r:embed="rId7"/>
                      <a:stretch>
                        <a:fillRect/>
                      </a:stretch>
                    </p:blipFill>
                    <p:spPr>
                      <a:xfrm>
                        <a:off x="6375817" y="3907251"/>
                        <a:ext cx="304800" cy="381000"/>
                      </a:xfrm>
                      <a:prstGeom prst="rect">
                        <a:avLst/>
                      </a:prstGeom>
                    </p:spPr>
                  </p:pic>
                </p:oleObj>
              </mc:Fallback>
            </mc:AlternateContent>
          </a:graphicData>
        </a:graphic>
      </p:graphicFrame>
      <p:sp>
        <p:nvSpPr>
          <p:cNvPr id="29" name="Content Placeholder 28">
            <a:extLst>
              <a:ext uri="{FF2B5EF4-FFF2-40B4-BE49-F238E27FC236}">
                <a16:creationId xmlns:a16="http://schemas.microsoft.com/office/drawing/2014/main" id="{ECC6A180-2CF2-4006-849E-6826432FC042}"/>
              </a:ext>
            </a:extLst>
          </p:cNvPr>
          <p:cNvSpPr>
            <a:spLocks noGrp="1"/>
          </p:cNvSpPr>
          <p:nvPr>
            <p:ph sz="quarter" idx="19"/>
          </p:nvPr>
        </p:nvSpPr>
        <p:spPr>
          <a:xfrm>
            <a:off x="6693130" y="3854102"/>
            <a:ext cx="1933872" cy="426179"/>
          </a:xfrm>
        </p:spPr>
        <p:txBody>
          <a:bodyPr/>
          <a:lstStyle/>
          <a:p>
            <a:pPr marL="0" indent="0">
              <a:buNone/>
            </a:pPr>
            <a:r>
              <a:rPr lang="en-US" altLang="en-US" sz="2400" b="1" dirty="0">
                <a:solidFill>
                  <a:prstClr val="black"/>
                </a:solidFill>
              </a:rPr>
              <a:t>by dividing</a:t>
            </a:r>
            <a:endParaRPr lang="en-IN" dirty="0"/>
          </a:p>
        </p:txBody>
      </p:sp>
      <p:sp>
        <p:nvSpPr>
          <p:cNvPr id="54" name="Content Placeholder 53">
            <a:extLst>
              <a:ext uri="{FF2B5EF4-FFF2-40B4-BE49-F238E27FC236}">
                <a16:creationId xmlns:a16="http://schemas.microsoft.com/office/drawing/2014/main" id="{22AA7268-F3CE-4C2C-81D8-C6B0DA0BA58B}"/>
              </a:ext>
            </a:extLst>
          </p:cNvPr>
          <p:cNvSpPr>
            <a:spLocks noGrp="1"/>
          </p:cNvSpPr>
          <p:nvPr>
            <p:ph sz="quarter" idx="20"/>
          </p:nvPr>
        </p:nvSpPr>
        <p:spPr>
          <a:xfrm>
            <a:off x="4928334" y="4221991"/>
            <a:ext cx="2287886" cy="505603"/>
          </a:xfrm>
        </p:spPr>
        <p:txBody>
          <a:bodyPr/>
          <a:lstStyle/>
          <a:p>
            <a:pPr lvl="0" eaLnBrk="1" hangingPunct="1">
              <a:spcBef>
                <a:spcPct val="0"/>
              </a:spcBef>
              <a:buNone/>
            </a:pPr>
            <a:r>
              <a:rPr lang="en-US" altLang="en-US" sz="2400" b="1" dirty="0">
                <a:solidFill>
                  <a:prstClr val="black"/>
                </a:solidFill>
              </a:rPr>
              <a:t>both sides by</a:t>
            </a:r>
          </a:p>
        </p:txBody>
      </p:sp>
      <p:graphicFrame>
        <p:nvGraphicFramePr>
          <p:cNvPr id="12" name="Object 11">
            <a:extLst>
              <a:ext uri="{FF2B5EF4-FFF2-40B4-BE49-F238E27FC236}">
                <a16:creationId xmlns:a16="http://schemas.microsoft.com/office/drawing/2014/main" id="{08939DC3-63A9-4CA0-9107-3C12F80C1319}"/>
              </a:ext>
            </a:extLst>
          </p:cNvPr>
          <p:cNvGraphicFramePr>
            <a:graphicFrameLocks noChangeAspect="1"/>
          </p:cNvGraphicFramePr>
          <p:nvPr>
            <p:extLst>
              <p:ext uri="{D42A27DB-BD31-4B8C-83A1-F6EECF244321}">
                <p14:modId xmlns:p14="http://schemas.microsoft.com/office/powerpoint/2010/main" val="115901401"/>
              </p:ext>
            </p:extLst>
          </p:nvPr>
        </p:nvGraphicFramePr>
        <p:xfrm>
          <a:off x="7074785" y="4291034"/>
          <a:ext cx="419100" cy="406400"/>
        </p:xfrm>
        <a:graphic>
          <a:graphicData uri="http://schemas.openxmlformats.org/presentationml/2006/ole">
            <mc:AlternateContent xmlns:mc="http://schemas.openxmlformats.org/markup-compatibility/2006">
              <mc:Choice xmlns:v="urn:schemas-microsoft-com:vml" Requires="v">
                <p:oleObj spid="_x0000_s2398" name="Equation" r:id="rId8" imgW="419040" imgH="406080" progId="Equation.DSMT4">
                  <p:embed/>
                </p:oleObj>
              </mc:Choice>
              <mc:Fallback>
                <p:oleObj name="Equation" r:id="rId8" imgW="419040" imgH="406080" progId="Equation.DSMT4">
                  <p:embed/>
                  <p:pic>
                    <p:nvPicPr>
                      <p:cNvPr id="0" name=""/>
                      <p:cNvPicPr/>
                      <p:nvPr/>
                    </p:nvPicPr>
                    <p:blipFill>
                      <a:blip r:embed="rId9"/>
                      <a:stretch>
                        <a:fillRect/>
                      </a:stretch>
                    </p:blipFill>
                    <p:spPr>
                      <a:xfrm>
                        <a:off x="7074785" y="4291034"/>
                        <a:ext cx="419100" cy="4064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77F16A0C-5B0D-4477-852F-F6E6057F54AC}"/>
              </a:ext>
            </a:extLst>
          </p:cNvPr>
          <p:cNvGraphicFramePr>
            <a:graphicFrameLocks noChangeAspect="1"/>
          </p:cNvGraphicFramePr>
          <p:nvPr>
            <p:extLst>
              <p:ext uri="{D42A27DB-BD31-4B8C-83A1-F6EECF244321}">
                <p14:modId xmlns:p14="http://schemas.microsoft.com/office/powerpoint/2010/main" val="976737016"/>
              </p:ext>
            </p:extLst>
          </p:nvPr>
        </p:nvGraphicFramePr>
        <p:xfrm>
          <a:off x="2406540" y="4964257"/>
          <a:ext cx="1244600" cy="800100"/>
        </p:xfrm>
        <a:graphic>
          <a:graphicData uri="http://schemas.openxmlformats.org/presentationml/2006/ole">
            <mc:AlternateContent xmlns:mc="http://schemas.openxmlformats.org/markup-compatibility/2006">
              <mc:Choice xmlns:v="urn:schemas-microsoft-com:vml" Requires="v">
                <p:oleObj spid="_x0000_s2399" name="Equation" r:id="rId10" imgW="1244520" imgH="799920" progId="Equation.DSMT4">
                  <p:embed/>
                </p:oleObj>
              </mc:Choice>
              <mc:Fallback>
                <p:oleObj name="Equation" r:id="rId10" imgW="1244520" imgH="799920" progId="Equation.DSMT4">
                  <p:embed/>
                  <p:pic>
                    <p:nvPicPr>
                      <p:cNvPr id="0" name=""/>
                      <p:cNvPicPr/>
                      <p:nvPr/>
                    </p:nvPicPr>
                    <p:blipFill>
                      <a:blip r:embed="rId11"/>
                      <a:stretch>
                        <a:fillRect/>
                      </a:stretch>
                    </p:blipFill>
                    <p:spPr>
                      <a:xfrm>
                        <a:off x="2406540" y="4964257"/>
                        <a:ext cx="1244600" cy="800100"/>
                      </a:xfrm>
                      <a:prstGeom prst="rect">
                        <a:avLst/>
                      </a:prstGeom>
                    </p:spPr>
                  </p:pic>
                </p:oleObj>
              </mc:Fallback>
            </mc:AlternateContent>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6.0&quot;&gt;&lt;object type=&quot;1&quot; unique_id=&quot;10001&quot;&gt;&lt;object type=&quot;8&quot; unique_id=&quot;11650&quot;&gt;&lt;/object&gt;&lt;object type=&quot;2&quot; unique_id=&quot;11651&quot;&gt;&lt;object type=&quot;3&quot; unique_id=&quot;11652&quot;&gt;&lt;property id=&quot;20148&quot; value=&quot;5&quot;/&gt;&lt;property id=&quot;20300&quot; value=&quot;Slide 1&quot;/&gt;&lt;property id=&quot;20307&quot; value=&quot;312&quot;/&gt;&lt;/object&gt;&lt;object type=&quot;3&quot; unique_id=&quot;11653&quot;&gt;&lt;property id=&quot;20148&quot; value=&quot;5&quot;/&gt;&lt;property id=&quot;20300&quot; value=&quot;Slide 2 - &amp;quot;Gases, Liquids, and Solids&amp;#x0D;&amp;#x0A;Introduction&amp;quot;&quot;/&gt;&lt;property id=&quot;20307&quot; value=&quot;257&quot;/&gt;&lt;/object&gt;&lt;object type=&quot;3&quot; unique_id=&quot;11654&quot;&gt;&lt;property id=&quot;20148&quot; value=&quot;5&quot;/&gt;&lt;property id=&quot;20300&quot; value=&quot;Slide 3 - &amp;quot;Gases, Liquids, and Solids&amp;#x0D;&amp;#x0A;Introduction&amp;quot;&quot;/&gt;&lt;property id=&quot;20307&quot; value=&quot;258&quot;/&gt;&lt;/object&gt;&lt;object type=&quot;3&quot; unique_id=&quot;11655&quot;&gt;&lt;property id=&quot;20148&quot; value=&quot;5&quot;/&gt;&lt;property id=&quot;20300&quot; value=&quot;Slide 4 - &amp;quot;Gases and Pressure&amp;#x0D;&amp;#x0A;Properties of Gases&amp;quot;&quot;/&gt;&lt;property id=&quot;20307&quot; value=&quot;259&quot;/&gt;&lt;/object&gt;&lt;object type=&quot;3&quot; unique_id=&quot;11656&quot;&gt;&lt;property id=&quot;20148&quot; value=&quot;5&quot;/&gt;&lt;property id=&quot;20300&quot; value=&quot;Slide 5 - &amp;quot;Gases and Pressure&amp;#x0D;&amp;#x0A;Gas Pressure&amp;quot;&quot;/&gt;&lt;property id=&quot;20307&quot; value=&quot;260&quot;/&gt;&lt;/object&gt;&lt;object type=&quot;3&quot; unique_id=&quot;11657&quot;&gt;&lt;property id=&quot;20148&quot; value=&quot;5&quot;/&gt;&lt;property id=&quot;20300&quot; value=&quot;Slide 6 - &amp;quot;Gas Laws&amp;#x0D;&amp;#x0A;Boyle’s Law—How the Pressure and Volume of&amp;#x0D;&amp;#x0A;a Gas Are Related&amp;quot;&quot;/&gt;&lt;property id=&quot;20307&quot; value=&quot;261&quot;/&gt;&lt;/object&gt;&lt;object type=&quot;3&quot; unique_id=&quot;11658&quot;&gt;&lt;property id=&quot;20148&quot; value=&quot;5&quot;/&gt;&lt;property id=&quot;20300&quot; value=&quot;Slide 7 - &amp;quot;Gas Laws&amp;#x0D;&amp;#x0A;Boyle’s Law&amp;quot;&quot;/&gt;&lt;property id=&quot;20307&quot; value=&quot;262&quot;/&gt;&lt;/object&gt;&lt;object type=&quot;3&quot; unique_id=&quot;11659&quot;&gt;&lt;property id=&quot;20148&quot; value=&quot;5&quot;/&gt;&lt;property id=&quot;20300&quot; value=&quot;Slide 8 - &amp;quot;Gas Laws&amp;#x0D;&amp;#x0A;Boyle’s Law&amp;quot;&quot;/&gt;&lt;property id=&quot;20307&quot; value=&quot;263&quot;/&gt;&lt;/object&gt;&lt;object type=&quot;3&quot; unique_id=&quot;11660&quot;&gt;&lt;property id=&quot;20148&quot; value=&quot;5&quot;/&gt;&lt;property id=&quot;20300&quot; value=&quot;Slide 9 - &amp;quot;Gas Laws&amp;#x0D;&amp;#x0A;Boyle’s Law&amp;quot;&quot;/&gt;&lt;property id=&quot;20307&quot; value=&quot;264&quot;/&gt;&lt;/object&gt;&lt;object type=&quot;3&quot; unique_id=&quot;11661&quot;&gt;&lt;property id=&quot;20148&quot; value=&quot;5&quot;/&gt;&lt;property id=&quot;20300&quot; value=&quot;Slide 10 - &amp;quot;Gas Laws&amp;#x0D;&amp;#x0A;Boyle’s Law&amp;quot;&quot;/&gt;&lt;property id=&quot;20307&quot; value=&quot;265&quot;/&gt;&lt;/object&gt;&lt;object type=&quot;3&quot; unique_id=&quot;11662&quot;&gt;&lt;property id=&quot;20148&quot; value=&quot;5&quot;/&gt;&lt;property id=&quot;20300&quot; value=&quot;Slide 11 - &amp;quot;Gas Laws&amp;#x0D;&amp;#x0A;Boyle’s Law and Breathing&amp;quot;&quot;/&gt;&lt;property id=&quot;20307&quot; value=&quot;266&quot;/&gt;&lt;/object&gt;&lt;object type=&quot;3&quot; unique_id=&quot;11663&quot;&gt;&lt;property id=&quot;20148&quot; value=&quot;5&quot;/&gt;&lt;property id=&quot;20300&quot; value=&quot;Slide 12 - &amp;quot;Gas Laws&amp;#x0D;&amp;#x0A;Boyle’s Law and Breathing&amp;quot;&quot;/&gt;&lt;property id=&quot;20307&quot; value=&quot;267&quot;/&gt;&lt;/object&gt;&lt;object type=&quot;3&quot; unique_id=&quot;11664&quot;&gt;&lt;property id=&quot;20148&quot; value=&quot;5&quot;/&gt;&lt;property id=&quot;20300&quot; value=&quot;Slide 13 - &amp;quot;Gas Laws&amp;#x0D;&amp;#x0A;Charles’s Law—How the Volume and Temperature of a Gas Are Related&amp;quot;&quot;/&gt;&lt;property id=&quot;20307&quot; value=&quot;268&quot;/&gt;&lt;/object&gt;&lt;object type=&quot;3&quot; unique_id=&quot;11665&quot;&gt;&lt;property id=&quot;20148&quot; value=&quot;5&quot;/&gt;&lt;property id=&quot;20300&quot; value=&quot;Slide 14 - &amp;quot;Gas Laws&amp;#x0D;&amp;#x0A;Charles’s Law&amp;quot;&quot;/&gt;&lt;property id=&quot;20307&quot; value=&quot;269&quot;/&gt;&lt;/object&gt;&lt;object type=&quot;3&quot; unique_id=&quot;11666&quot;&gt;&lt;property id=&quot;20148&quot; value=&quot;5&quot;/&gt;&lt;property id=&quot;20300&quot; value=&quot;Slide 15 - &amp;quot;Gas Laws&amp;#x0D;&amp;#x0A;Charles’s Law&amp;quot;&quot;/&gt;&lt;property id=&quot;20307&quot; value=&quot;276&quot;/&gt;&lt;/object&gt;&lt;object type=&quot;3&quot; unique_id=&quot;11667&quot;&gt;&lt;property id=&quot;20148&quot; value=&quot;5&quot;/&gt;&lt;property id=&quot;20300&quot; value=&quot;Slide 16 - &amp;quot;Gas Laws&amp;#x0D;&amp;#x0A;Gay–Lussac’s Law—How the Pressure and&amp;#x0D;&amp;#x0A;Temperature of a Gas Are Related&amp;quot;&quot;/&gt;&lt;property id=&quot;20307&quot; value=&quot;270&quot;/&gt;&lt;/object&gt;&lt;object type=&quot;3&quot; unique_id=&quot;11668&quot;&gt;&lt;property id=&quot;20148&quot; value=&quot;5&quot;/&gt;&lt;property id=&quot;20300&quot; value=&quot;Slide 17 - &amp;quot;Gas Laws&amp;#x0D;&amp;#x0A;Gay–Lussac’s Law&amp;quot;&quot;/&gt;&lt;property id=&quot;20307&quot; value=&quot;271&quot;/&gt;&lt;/object&gt;&lt;object type=&quot;3&quot; unique_id=&quot;11669&quot;&gt;&lt;property id=&quot;20148&quot; value=&quot;5&quot;/&gt;&lt;property id=&quot;20300&quot; value=&quot;Slide 18 - &amp;quot;Gas Laws&amp;#x0D;&amp;#x0A;The Combined Gas Law&amp;quot;&quot;/&gt;&lt;property id=&quot;20307&quot; value=&quot;272&quot;/&gt;&lt;/object&gt;&lt;object type=&quot;3&quot; unique_id=&quot;11670&quot;&gt;&lt;property id=&quot;20148&quot; value=&quot;5&quot;/&gt;&lt;property id=&quot;20300&quot; value=&quot;Slide 19 - &amp;quot;Gas Laws&amp;#x0D;&amp;#x0A;&amp;quot;&quot;/&gt;&lt;property id=&quot;20307&quot; value=&quot;310&quot;/&gt;&lt;/object&gt;&lt;object type=&quot;3&quot; unique_id=&quot;11671&quot;&gt;&lt;property id=&quot;20148&quot; value=&quot;5&quot;/&gt;&lt;property id=&quot;20300&quot; value=&quot;Slide 20 - &amp;quot;Avogadro’s Law&amp;#x0D;&amp;#x0A;How Volume and Moles are Related&amp;quot;&quot;/&gt;&lt;property id=&quot;20307&quot; value=&quot;273&quot;/&gt;&lt;/object&gt;&lt;object type=&quot;3&quot; unique_id=&quot;11672&quot;&gt;&lt;property id=&quot;20148&quot; value=&quot;5&quot;/&gt;&lt;property id=&quot;20300&quot; value=&quot;Slide 21 - &amp;quot;Avogadro’s Law&amp;#x0D;&amp;#x0A;&amp;quot;&quot;/&gt;&lt;property id=&quot;20307&quot; value=&quot;274&quot;/&gt;&lt;/object&gt;&lt;object type=&quot;3&quot; unique_id=&quot;11673&quot;&gt;&lt;property id=&quot;20148&quot; value=&quot;5&quot;/&gt;&lt;property id=&quot;20300&quot; value=&quot;Slide 22 - &amp;quot;Avogadro’s Law&amp;#x0D;&amp;#x0A;&amp;quot;&quot;/&gt;&lt;property id=&quot;20307&quot; value=&quot;275&quot;/&gt;&lt;/object&gt;&lt;object type=&quot;3&quot; unique_id=&quot;11674&quot;&gt;&lt;property id=&quot;20148&quot; value=&quot;5&quot;/&gt;&lt;property id=&quot;20300&quot; value=&quot;Slide 23 - &amp;quot;Avogadro’s Law&amp;#x0D;&amp;#x0A;&amp;quot;&quot;/&gt;&lt;property id=&quot;20307&quot; value=&quot;277&quot;/&gt;&lt;/object&gt;&lt;object type=&quot;3&quot; unique_id=&quot;11675&quot;&gt;&lt;property id=&quot;20148&quot; value=&quot;5&quot;/&gt;&lt;property id=&quot;20300&quot; value=&quot;Slide 24 - &amp;quot;Avogadro’s Law&amp;#x0D;&amp;#x0A;&amp;quot;&quot;/&gt;&lt;property id=&quot;20307&quot; value=&quot;278&quot;/&gt;&lt;/object&gt;&lt;object type=&quot;3&quot; unique_id=&quot;11676&quot;&gt;&lt;property id=&quot;20148&quot; value=&quot;5&quot;/&gt;&lt;property id=&quot;20300&quot; value=&quot;Slide 25 - &amp;quot;Avogadro’s Law&amp;#x0D;&amp;#x0A;&amp;quot;&quot;/&gt;&lt;property id=&quot;20307&quot; value=&quot;279&quot;/&gt;&lt;/object&gt;&lt;object type=&quot;3&quot; unique_id=&quot;11677&quot;&gt;&lt;property id=&quot;20148&quot; value=&quot;5&quot;/&gt;&lt;property id=&quot;20300&quot; value=&quot;Slide 26 - &amp;quot;The Ideal Gas Law&amp;#x0D;&amp;#x0A;&amp;quot;&quot;/&gt;&lt;property id=&quot;20307&quot; value=&quot;280&quot;/&gt;&lt;/object&gt;&lt;object type=&quot;3&quot; unique_id=&quot;11678&quot;&gt;&lt;property id=&quot;20148&quot; value=&quot;5&quot;/&gt;&lt;property id=&quot;20300&quot; value=&quot;Slide 27 - &amp;quot;The Ideal Gas Law&amp;#x0D;&amp;#x0A;&amp;quot;&quot;/&gt;&lt;property id=&quot;20307&quot; value=&quot;281&quot;/&gt;&lt;/object&gt;&lt;object type=&quot;3&quot; unique_id=&quot;11679&quot;&gt;&lt;property id=&quot;20148&quot; value=&quot;5&quot;/&gt;&lt;property id=&quot;20300&quot; value=&quot;Slide 28 - &amp;quot;The Ideal Gas Law&amp;#x0D;&amp;#x0A;&amp;quot;&quot;/&gt;&lt;property id=&quot;20307&quot; value=&quot;282&quot;/&gt;&lt;/object&gt;&lt;object type=&quot;3&quot; unique_id=&quot;11680&quot;&gt;&lt;property id=&quot;20148&quot; value=&quot;5&quot;/&gt;&lt;property id=&quot;20300&quot; value=&quot;Slide 29 - &amp;quot;The Ideal Gas Law&amp;#x0D;&amp;#x0A;&amp;quot;&quot;/&gt;&lt;property id=&quot;20307&quot; value=&quot;308&quot;/&gt;&lt;/object&gt;&lt;object type=&quot;3&quot; unique_id=&quot;11681&quot;&gt;&lt;property id=&quot;20148&quot; value=&quot;5&quot;/&gt;&lt;property id=&quot;20300&quot; value=&quot;Slide 30 - &amp;quot;Dalton’s Law and Partial Pressures&amp;#x0D;&amp;#x0A;&amp;quot;&quot;/&gt;&lt;property id=&quot;20307&quot; value=&quot;285&quot;/&gt;&lt;/object&gt;&lt;object type=&quot;3&quot; unique_id=&quot;11682&quot;&gt;&lt;property id=&quot;20148&quot; value=&quot;5&quot;/&gt;&lt;property id=&quot;20300&quot; value=&quot;Slide 31 - &amp;quot;Dalton’s Law and Partial Pressures&amp;#x0D;&amp;#x0A;&amp;quot;&quot;/&gt;&lt;property id=&quot;20307&quot; value=&quot;286&quot;/&gt;&lt;/object&gt;&lt;object type=&quot;3&quot; unique_id=&quot;11683&quot;&gt;&lt;property id=&quot;20148&quot; value=&quot;5&quot;/&gt;&lt;property id=&quot;20300&quot; value=&quot;Slide 32 - &amp;quot;Intermolecular Forces, Boiling Point,&amp;#x0D;&amp;#x0A;and Melting Point&amp;#x0D;&amp;#x0A;&amp;quot;&quot;/&gt;&lt;property id=&quot;20307&quot; value=&quot;287&quot;/&gt;&lt;/object&gt;&lt;object type=&quot;3&quot; unique_id=&quot;11684&quot;&gt;&lt;property id=&quot;20148&quot; value=&quot;5&quot;/&gt;&lt;property id=&quot;20300&quot; value=&quot;Slide 33 - &amp;quot;Intermolecular Forces&amp;#x0D;&amp;#x0A;London Dispersion Forces&amp;quot;&quot;/&gt;&lt;property id=&quot;20307&quot; value=&quot;288&quot;/&gt;&lt;/object&gt;&lt;object type=&quot;3&quot; unique_id=&quot;11685&quot;&gt;&lt;property id=&quot;20148&quot; value=&quot;5&quot;/&gt;&lt;property id=&quot;20300&quot; value=&quot;Slide 34 - &amp;quot;Intermolecular Forces&amp;#x0D;&amp;#x0A;London Dispersion Forces&amp;quot;&quot;/&gt;&lt;property id=&quot;20307&quot; value=&quot;289&quot;/&gt;&lt;/object&gt;&lt;object type=&quot;3&quot; unique_id=&quot;11686&quot;&gt;&lt;property id=&quot;20148&quot; value=&quot;5&quot;/&gt;&lt;property id=&quot;20300&quot; value=&quot;Slide 35 - &amp;quot;Intermolecular Forces&amp;#x0D;&amp;#x0A;Dipole–Dipole Interactions&amp;quot;&quot;/&gt;&lt;property id=&quot;20307&quot; value=&quot;290&quot;/&gt;&lt;/object&gt;&lt;object type=&quot;3&quot; unique_id=&quot;11687&quot;&gt;&lt;property id=&quot;20148&quot; value=&quot;5&quot;/&gt;&lt;property id=&quot;20300&quot; value=&quot;Slide 36 - &amp;quot;Intermolecular Forces&amp;#x0D;&amp;#x0A;Hydrogen Bonding&amp;quot;&quot;/&gt;&lt;property id=&quot;20307&quot; value=&quot;291&quot;/&gt;&lt;/object&gt;&lt;object type=&quot;3&quot; unique_id=&quot;11688&quot;&gt;&lt;property id=&quot;20148&quot; value=&quot;5&quot;/&gt;&lt;property id=&quot;20300&quot; value=&quot;Slide 37 - &amp;quot;Intermolecular Forces&amp;#x0D;&amp;#x0A;Hydrogen Bonding in DNA&amp;quot;&quot;/&gt;&lt;property id=&quot;20307&quot; value=&quot;292&quot;/&gt;&lt;/object&gt;&lt;object type=&quot;3&quot; unique_id=&quot;11689&quot;&gt;&lt;property id=&quot;20148&quot; value=&quot;5&quot;/&gt;&lt;property id=&quot;20300&quot; value=&quot;Slide 38 - &amp;quot;Intermolecular Forces&amp;#x0D;&amp;#x0A;&amp;quot;&quot;/&gt;&lt;property id=&quot;20307&quot; value=&quot;311&quot;/&gt;&lt;/object&gt;&lt;object type=&quot;3&quot; unique_id=&quot;11690&quot;&gt;&lt;property id=&quot;20148&quot; value=&quot;5&quot;/&gt;&lt;property id=&quot;20300&quot; value=&quot;Slide 39 - &amp;quot;Intermolecular Forces&amp;#x0D;&amp;#x0A;Boiling Point and Melting Point&amp;quot;&quot;/&gt;&lt;property id=&quot;20307&quot; value=&quot;293&quot;/&gt;&lt;/object&gt;&lt;object type=&quot;3&quot; unique_id=&quot;11691&quot;&gt;&lt;property id=&quot;20148&quot; value=&quot;5&quot;/&gt;&lt;property id=&quot;20300&quot; value=&quot;Slide 40 - &amp;quot;Intermolecular Forces&amp;#x0D;&amp;#x0A;Boiling Point and Melting Point&amp;quot;&quot;/&gt;&lt;property id=&quot;20307&quot; value=&quot;294&quot;/&gt;&lt;/object&gt;&lt;object type=&quot;3&quot; unique_id=&quot;11692&quot;&gt;&lt;property id=&quot;20148&quot; value=&quot;5&quot;/&gt;&lt;property id=&quot;20300&quot; value=&quot;Slide 41 - &amp;quot;Intermolecular Forces&amp;#x0D;&amp;#x0A;Boiling Point and Melting Point&amp;quot;&quot;/&gt;&lt;property id=&quot;20307&quot; value=&quot;295&quot;/&gt;&lt;/object&gt;&lt;object type=&quot;3&quot; unique_id=&quot;11693&quot;&gt;&lt;property id=&quot;20148&quot; value=&quot;5&quot;/&gt;&lt;property id=&quot;20300&quot; value=&quot;Slide 42 - &amp;quot;The Liquid State&amp;#x0D;&amp;#x0A;Vapor Pressure&amp;quot;&quot;/&gt;&lt;property id=&quot;20307&quot; value=&quot;296&quot;/&gt;&lt;/object&gt;&lt;object type=&quot;3&quot; unique_id=&quot;11694&quot;&gt;&lt;property id=&quot;20148&quot; value=&quot;5&quot;/&gt;&lt;property id=&quot;20300&quot; value=&quot;Slide 43 - &amp;quot;The Liquid State&amp;#x0D;&amp;#x0A;Vapor Pressure&amp;quot;&quot;/&gt;&lt;property id=&quot;20307&quot; value=&quot;297&quot;/&gt;&lt;/object&gt;&lt;object type=&quot;3&quot; unique_id=&quot;11695&quot;&gt;&lt;property id=&quot;20148&quot; value=&quot;5&quot;/&gt;&lt;property id=&quot;20300&quot; value=&quot;Slide 44 - &amp;quot;The Liquid State&amp;#x0D;&amp;#x0A;Vapor Pressure&amp;quot;&quot;/&gt;&lt;property id=&quot;20307&quot; value=&quot;298&quot;/&gt;&lt;/object&gt;&lt;object type=&quot;3&quot; unique_id=&quot;11696&quot;&gt;&lt;property id=&quot;20148&quot; value=&quot;5&quot;/&gt;&lt;property id=&quot;20300&quot; value=&quot;Slide 45 - &amp;quot;The Liquid State&amp;#x0D;&amp;#x0A;Viscosity and Surface Tension&amp;quot;&quot;/&gt;&lt;property id=&quot;20307&quot; value=&quot;299&quot;/&gt;&lt;/object&gt;&lt;object type=&quot;3&quot; unique_id=&quot;11697&quot;&gt;&lt;property id=&quot;20148&quot; value=&quot;5&quot;/&gt;&lt;property id=&quot;20300&quot; value=&quot;Slide 46 - &amp;quot;The Liquid State&amp;#x0D;&amp;#x0A;Viscosity and Surface Tension&amp;quot;&quot;/&gt;&lt;property id=&quot;20307&quot; value=&quot;300&quot;/&gt;&lt;/object&gt;&lt;object type=&quot;3&quot; unique_id=&quot;11698&quot;&gt;&lt;property id=&quot;20148&quot; value=&quot;5&quot;/&gt;&lt;property id=&quot;20300&quot; value=&quot;Slide 47 - &amp;quot;The Liquid State&amp;#x0D;&amp;#x0A;Viscosity and Surface Tension&amp;quot;&quot;/&gt;&lt;property id=&quot;20307&quot; value=&quot;301&quot;/&gt;&lt;/object&gt;&lt;object type=&quot;3&quot; unique_id=&quot;11699&quot;&gt;&lt;property id=&quot;20148&quot; value=&quot;5&quot;/&gt;&lt;property id=&quot;20300&quot; value=&quot;Slide 48 - &amp;quot;The Solid State&amp;#x0D;&amp;#x0A;Types of Solids&amp;quot;&quot;/&gt;&lt;property id=&quot;20307&quot; value=&quot;302&quot;/&gt;&lt;/object&gt;&lt;object type=&quot;3&quot; unique_id=&quot;11700&quot;&gt;&lt;property id=&quot;20148&quot; value=&quot;5&quot;/&gt;&lt;property id=&quot;20300&quot; value=&quot;Slide 49 - &amp;quot;The Solid State&amp;#x0D;&amp;#x0A;Crystalline Solids&amp;quot;&quot;/&gt;&lt;property id=&quot;20307&quot; value=&quot;309&quot;/&gt;&lt;/object&gt;&lt;object type=&quot;3&quot; unique_id=&quot;11701&quot;&gt;&lt;property id=&quot;20148&quot; value=&quot;5&quot;/&gt;&lt;property id=&quot;20300&quot; value=&quot;Slide 50 - &amp;quot;The Solid State&amp;#x0D;&amp;#x0A;Crystalline Solids&amp;quot;&quot;/&gt;&lt;property id=&quot;20307&quot; value=&quot;303&quot;/&gt;&lt;/object&gt;&lt;object type=&quot;3&quot; unique_id=&quot;11702&quot;&gt;&lt;property id=&quot;20148&quot; value=&quot;5&quot;/&gt;&lt;property id=&quot;20300&quot; value=&quot;Slide 51 - &amp;quot;The Solid State&amp;#x0D;&amp;#x0A;Amorphous Solids&amp;quot;&quot;/&gt;&lt;property id=&quot;20307&quot; value=&quot;304&quot;/&gt;&lt;/object&gt;&lt;object type=&quot;3&quot; unique_id=&quot;11703&quot;&gt;&lt;property id=&quot;20148&quot; value=&quot;5&quot;/&gt;&lt;property id=&quot;20300&quot; value=&quot;Slide 52 - &amp;quot;Energy and Phase Changes&amp;#x0D;&amp;#x0A;Converting a Solid to a Liquid&amp;quot;&quot;/&gt;&lt;property id=&quot;20307&quot; value=&quot;305&quot;/&gt;&lt;/object&gt;&lt;object type=&quot;3&quot; unique_id=&quot;11704&quot;&gt;&lt;property id=&quot;20148&quot; value=&quot;5&quot;/&gt;&lt;property id=&quot;20300&quot; value=&quot;Slide 53 - &amp;quot;Energy and Phase Changes&amp;#x0D;&amp;#x0A;Converting a Liquid to a Gas&amp;quot;&quot;/&gt;&lt;property id=&quot;20307&quot; value=&quot;306&quot;/&gt;&lt;/object&gt;&lt;object type=&quot;3&quot; unique_id=&quot;11705&quot;&gt;&lt;property id=&quot;20148&quot; value=&quot;5&quot;/&gt;&lt;property id=&quot;20300&quot; value=&quot;Slide 54 - &amp;quot;Energy and Phase Changes&amp;#x0D;&amp;#x0A;Converting a Solid to a Gas&amp;quot;&quot;/&gt;&lt;property id=&quot;20307&quot; value=&quot;307&quot;/&gt;&lt;/object&gt;&lt;/object&gt;&lt;/object&gt;&lt;/database&gt;"/>
</p:tagLst>
</file>

<file path=ppt/theme/theme1.xml><?xml version="1.0" encoding="utf-8"?>
<a:theme xmlns:a="http://schemas.openxmlformats.org/drawingml/2006/main" name="Default Design">
  <a:themeElements>
    <a:clrScheme name="Custom 1">
      <a:dk1>
        <a:sysClr val="windowText" lastClr="000000"/>
      </a:dk1>
      <a:lt1>
        <a:sysClr val="window" lastClr="FFFFFF"/>
      </a:lt1>
      <a:dk2>
        <a:srgbClr val="000000"/>
      </a:dk2>
      <a:lt2>
        <a:srgbClr val="008080"/>
      </a:lt2>
      <a:accent1>
        <a:srgbClr val="FBC01E"/>
      </a:accent1>
      <a:accent2>
        <a:srgbClr val="EFE1A2"/>
      </a:accent2>
      <a:accent3>
        <a:srgbClr val="FA8716"/>
      </a:accent3>
      <a:accent4>
        <a:srgbClr val="BE0204"/>
      </a:accent4>
      <a:accent5>
        <a:srgbClr val="640F10"/>
      </a:accent5>
      <a:accent6>
        <a:srgbClr val="7E13E3"/>
      </a:accent6>
      <a:hlink>
        <a:srgbClr val="00808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a:spPr>
      <a:bodyPr wrap="none">
        <a:spAutoFit/>
      </a:bodyPr>
      <a:lstStyle>
        <a:defPPr marL="91440" indent="-91440" eaLnBrk="1" hangingPunct="1">
          <a:buFont typeface="Arial"/>
          <a:buChar cha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ysClr val="windowText" lastClr="000000"/>
      </a:dk1>
      <a:lt1>
        <a:sysClr val="window" lastClr="FFFFFF"/>
      </a:lt1>
      <a:dk2>
        <a:srgbClr val="000000"/>
      </a:dk2>
      <a:lt2>
        <a:srgbClr val="008080"/>
      </a:lt2>
      <a:accent1>
        <a:srgbClr val="FBC01E"/>
      </a:accent1>
      <a:accent2>
        <a:srgbClr val="EFE1A2"/>
      </a:accent2>
      <a:accent3>
        <a:srgbClr val="FA8716"/>
      </a:accent3>
      <a:accent4>
        <a:srgbClr val="BE0204"/>
      </a:accent4>
      <a:accent5>
        <a:srgbClr val="640F10"/>
      </a:accent5>
      <a:accent6>
        <a:srgbClr val="7E13E3"/>
      </a:accent6>
      <a:hlink>
        <a:srgbClr val="00808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a:spPr>
      <a:bodyPr wrap="none">
        <a:spAutoFit/>
      </a:bodyPr>
      <a:lstStyle>
        <a:defPPr marL="91440" indent="-91440" eaLnBrk="1" hangingPunct="1">
          <a:buFont typeface="Arial"/>
          <a:buChar cha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3174</TotalTime>
  <Words>2849</Words>
  <Application>Microsoft Office PowerPoint</Application>
  <PresentationFormat>On-screen Show (4:3)</PresentationFormat>
  <Paragraphs>583</Paragraphs>
  <Slides>65</Slides>
  <Notes>65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65</vt:i4>
      </vt:variant>
    </vt:vector>
  </HeadingPairs>
  <TitlesOfParts>
    <vt:vector size="73" baseType="lpstr">
      <vt:lpstr>ＭＳ Ｐゴシック</vt:lpstr>
      <vt:lpstr>ＭＳ Ｐゴシック</vt:lpstr>
      <vt:lpstr>Arial</vt:lpstr>
      <vt:lpstr>Cambria Math</vt:lpstr>
      <vt:lpstr>Default Design</vt:lpstr>
      <vt:lpstr>1_Default Design</vt:lpstr>
      <vt:lpstr>Equation</vt:lpstr>
      <vt:lpstr>MathType 6.0 Equation</vt:lpstr>
      <vt:lpstr>Chapter 7</vt:lpstr>
      <vt:lpstr>7.1 The Three States of Matter (1)</vt:lpstr>
      <vt:lpstr>7.1 The Three States of Matter (2)</vt:lpstr>
      <vt:lpstr>7.2 Gases and Pressure (1)</vt:lpstr>
      <vt:lpstr>7.2 Gases and Pressure (2)</vt:lpstr>
      <vt:lpstr>7.3 Gas Laws (1)</vt:lpstr>
      <vt:lpstr>7.3 Gas Laws (2)</vt:lpstr>
      <vt:lpstr>7.3 Gas Laws (3)</vt:lpstr>
      <vt:lpstr>7.3 Gas Laws (4)</vt:lpstr>
      <vt:lpstr>7.3 Gas Laws (5)</vt:lpstr>
      <vt:lpstr>7.3 Gas Laws (6)</vt:lpstr>
      <vt:lpstr>7.3 Gas Laws (7)</vt:lpstr>
      <vt:lpstr>7.3 Gas Laws (8)</vt:lpstr>
      <vt:lpstr>7.3 Gas Laws (9)</vt:lpstr>
      <vt:lpstr>7.3 Gas Laws (10)</vt:lpstr>
      <vt:lpstr>7.3 Gas Laws (11)</vt:lpstr>
      <vt:lpstr>7.3 Gas Laws (12)</vt:lpstr>
      <vt:lpstr>7.3 Gas Laws (13)</vt:lpstr>
      <vt:lpstr>7.3 Gas Laws (14)</vt:lpstr>
      <vt:lpstr>7.4 Avogadro’s Law (1)</vt:lpstr>
      <vt:lpstr>7.4 Avogadro’s Law (2)</vt:lpstr>
      <vt:lpstr>7.4 Avogadro’s Law (3)</vt:lpstr>
      <vt:lpstr>7.4 Avogadro’s Law (4)</vt:lpstr>
      <vt:lpstr>7.4 Avogadro’s Law (5)</vt:lpstr>
      <vt:lpstr>7.4 Avogadro’s Law (6)</vt:lpstr>
      <vt:lpstr>7.5 The Ideal Gas Law (1)</vt:lpstr>
      <vt:lpstr>7.5 The Ideal Gas Law (2)</vt:lpstr>
      <vt:lpstr>7.5 The Ideal Gas Law (3)</vt:lpstr>
      <vt:lpstr>7.5 The Ideal Gas Law (4)</vt:lpstr>
      <vt:lpstr>7.6 Dalton’s Law and Partial Pressures (1)</vt:lpstr>
      <vt:lpstr>7.6 Dalton’s Law and Partial Pressures (2)</vt:lpstr>
      <vt:lpstr>7.7 Intermolecular Forces, Boiling Point, and Melting Point</vt:lpstr>
      <vt:lpstr>7.7 Intermolecular Forces (1)</vt:lpstr>
      <vt:lpstr>7.7 Intermolecular Forces (2)</vt:lpstr>
      <vt:lpstr>7.7 Intermolecular Forces (3)</vt:lpstr>
      <vt:lpstr>7.7 Intermolecular Forces (4)</vt:lpstr>
      <vt:lpstr>7.7 Intermolecular Forces (5)</vt:lpstr>
      <vt:lpstr>7.7 Intermolecular Forces Summary</vt:lpstr>
      <vt:lpstr>7.7 Intermolecular Forces (6)</vt:lpstr>
      <vt:lpstr>7.7 Intermolecular Forces (7)</vt:lpstr>
      <vt:lpstr>7.7 Intermolecular Forces (8)</vt:lpstr>
      <vt:lpstr>7.8 The Liquid State (1)</vt:lpstr>
      <vt:lpstr>7.8 The Liquid State (2)</vt:lpstr>
      <vt:lpstr>7.8 The Liquid State (3)</vt:lpstr>
      <vt:lpstr>7.8 The Liquid State (4)</vt:lpstr>
      <vt:lpstr>7.8 The Liquid State (5)</vt:lpstr>
      <vt:lpstr>7.8 The Liquid State (6)</vt:lpstr>
      <vt:lpstr>7.9 The Solid State</vt:lpstr>
      <vt:lpstr>7.9 The Solid State Crystalline Solids (1)</vt:lpstr>
      <vt:lpstr>7.9 The Solid State Crystalline Solids (2)</vt:lpstr>
      <vt:lpstr>7.9 The Solid State Amorphous Solids</vt:lpstr>
      <vt:lpstr>7.10 Specific Heat (1)</vt:lpstr>
      <vt:lpstr>7.10 Specific Heat (2)</vt:lpstr>
      <vt:lpstr>7.10 Specific Heat (3)</vt:lpstr>
      <vt:lpstr>7.10 Specific Heat (4)</vt:lpstr>
      <vt:lpstr>7.10 Specific Heat (5)</vt:lpstr>
      <vt:lpstr>7.11 Energy and Phase Changes (1)</vt:lpstr>
      <vt:lpstr>7.11 Energy and Phase Changes (2)</vt:lpstr>
      <vt:lpstr>7.11 Energy and Phase Changes (3)</vt:lpstr>
      <vt:lpstr>7.11 Energy and Phase Changes (4)</vt:lpstr>
      <vt:lpstr>7.11 Energy and Phase Changes (5)</vt:lpstr>
      <vt:lpstr>7.11 Energy and Phase Changes (6)</vt:lpstr>
      <vt:lpstr>7.11 Energy and Phase Changes (7)</vt:lpstr>
      <vt:lpstr>7.12 Heating and Cooling Curves (1)</vt:lpstr>
      <vt:lpstr>7.12 Heating and Cooling Curves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Microsoft Office User</dc:creator>
  <cp:lastModifiedBy>Kamini Gharat</cp:lastModifiedBy>
  <cp:revision>510</cp:revision>
  <dcterms:created xsi:type="dcterms:W3CDTF">2017-05-05T03:34:29Z</dcterms:created>
  <dcterms:modified xsi:type="dcterms:W3CDTF">2018-07-30T11:31:08Z</dcterms:modified>
</cp:coreProperties>
</file>