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2" r:id="rId2"/>
  </p:sldMasterIdLst>
  <p:notesMasterIdLst>
    <p:notesMasterId r:id="rId69"/>
  </p:notesMasterIdLst>
  <p:handoutMasterIdLst>
    <p:handoutMasterId r:id="rId70"/>
  </p:handoutMasterIdLst>
  <p:sldIdLst>
    <p:sldId id="347" r:id="rId3"/>
    <p:sldId id="262" r:id="rId4"/>
    <p:sldId id="322" r:id="rId5"/>
    <p:sldId id="264" r:id="rId6"/>
    <p:sldId id="378" r:id="rId7"/>
    <p:sldId id="307" r:id="rId8"/>
    <p:sldId id="348" r:id="rId9"/>
    <p:sldId id="335" r:id="rId10"/>
    <p:sldId id="385" r:id="rId11"/>
    <p:sldId id="349" r:id="rId12"/>
    <p:sldId id="350" r:id="rId13"/>
    <p:sldId id="351" r:id="rId14"/>
    <p:sldId id="394" r:id="rId15"/>
    <p:sldId id="326" r:id="rId16"/>
    <p:sldId id="364" r:id="rId17"/>
    <p:sldId id="352" r:id="rId18"/>
    <p:sldId id="353" r:id="rId19"/>
    <p:sldId id="344" r:id="rId20"/>
    <p:sldId id="341" r:id="rId21"/>
    <p:sldId id="342" r:id="rId22"/>
    <p:sldId id="343" r:id="rId23"/>
    <p:sldId id="397" r:id="rId24"/>
    <p:sldId id="365" r:id="rId25"/>
    <p:sldId id="387" r:id="rId26"/>
    <p:sldId id="388" r:id="rId27"/>
    <p:sldId id="389" r:id="rId28"/>
    <p:sldId id="369" r:id="rId29"/>
    <p:sldId id="370" r:id="rId30"/>
    <p:sldId id="345" r:id="rId31"/>
    <p:sldId id="354" r:id="rId32"/>
    <p:sldId id="355" r:id="rId33"/>
    <p:sldId id="356" r:id="rId34"/>
    <p:sldId id="340" r:id="rId35"/>
    <p:sldId id="327" r:id="rId36"/>
    <p:sldId id="367" r:id="rId37"/>
    <p:sldId id="287" r:id="rId38"/>
    <p:sldId id="368" r:id="rId39"/>
    <p:sldId id="328" r:id="rId40"/>
    <p:sldId id="371" r:id="rId41"/>
    <p:sldId id="382" r:id="rId42"/>
    <p:sldId id="383" r:id="rId43"/>
    <p:sldId id="372" r:id="rId44"/>
    <p:sldId id="390" r:id="rId45"/>
    <p:sldId id="329" r:id="rId46"/>
    <p:sldId id="395" r:id="rId47"/>
    <p:sldId id="373" r:id="rId48"/>
    <p:sldId id="321" r:id="rId49"/>
    <p:sldId id="297" r:id="rId50"/>
    <p:sldId id="298" r:id="rId51"/>
    <p:sldId id="359" r:id="rId52"/>
    <p:sldId id="299" r:id="rId53"/>
    <p:sldId id="398" r:id="rId54"/>
    <p:sldId id="375" r:id="rId55"/>
    <p:sldId id="300" r:id="rId56"/>
    <p:sldId id="301" r:id="rId57"/>
    <p:sldId id="332" r:id="rId58"/>
    <p:sldId id="376" r:id="rId59"/>
    <p:sldId id="303" r:id="rId60"/>
    <p:sldId id="311" r:id="rId61"/>
    <p:sldId id="304" r:id="rId62"/>
    <p:sldId id="396" r:id="rId63"/>
    <p:sldId id="331" r:id="rId64"/>
    <p:sldId id="363" r:id="rId65"/>
    <p:sldId id="330" r:id="rId66"/>
    <p:sldId id="377" r:id="rId67"/>
    <p:sldId id="305" r:id="rId68"/>
  </p:sldIdLst>
  <p:sldSz cx="9144000" cy="6858000" type="screen4x3"/>
  <p:notesSz cx="6858000" cy="9144000"/>
  <p:custDataLst>
    <p:tags r:id="rId71"/>
  </p:custDataLst>
  <p:defaultTextStyle>
    <a:defPPr>
      <a:defRPr lang="en-US"/>
    </a:defPPr>
    <a:lvl1pPr algn="l" rtl="0" eaLnBrk="0" fontAlgn="base" hangingPunct="0">
      <a:spcBef>
        <a:spcPct val="5000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5000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5000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5000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5000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yens, Lora" initials="N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E30"/>
    <a:srgbClr val="990000"/>
    <a:srgbClr val="FFFFCC"/>
    <a:srgbClr val="FF6600"/>
    <a:srgbClr val="006600"/>
    <a:srgbClr val="CC0000"/>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24"/>
    </p:cViewPr>
  </p:sorterViewPr>
  <p:notesViewPr>
    <p:cSldViewPr snapToGrid="0">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89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0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2507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280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3056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314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3989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533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4155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4832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6994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5109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4004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726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12261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2844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1421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83323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19507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328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653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1972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1633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97820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9923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06354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50947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99886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43529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88895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7858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11756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00453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8931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39983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6568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1171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28722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9682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02865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578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1888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4846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3630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6843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1798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4851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70195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3797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839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1709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520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5007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4082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8533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273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1590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93433692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a:solidFill>
                  <a:srgbClr val="6A6A6A"/>
                </a:solidFill>
              </a:rPr>
              <a:t>©McGraw-Hill Education.</a:t>
            </a:r>
          </a:p>
        </p:txBody>
      </p:sp>
    </p:spTree>
    <p:extLst>
      <p:ext uri="{BB962C8B-B14F-4D97-AF65-F5344CB8AC3E}">
        <p14:creationId xmlns:p14="http://schemas.microsoft.com/office/powerpoint/2010/main" val="4153055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4" y="3286125"/>
            <a:ext cx="5105400" cy="609600"/>
          </a:xfrm>
        </p:spPr>
        <p:txBody>
          <a:bodyPr/>
          <a:lstStyle/>
          <a:p>
            <a:pPr algn="l"/>
            <a:r>
              <a:rPr lang="en-US" altLang="en-US" b="1" dirty="0"/>
              <a:t>Chemistry</a:t>
            </a:r>
            <a:br>
              <a:rPr lang="en-US" altLang="en-US" b="1" dirty="0"/>
            </a:br>
            <a:endParaRPr lang="en-US" dirty="0"/>
          </a:p>
        </p:txBody>
      </p:sp>
      <p:sp>
        <p:nvSpPr>
          <p:cNvPr id="3" name="Text Placeholder 2"/>
          <p:cNvSpPr>
            <a:spLocks noGrp="1"/>
          </p:cNvSpPr>
          <p:nvPr>
            <p:ph type="body" sz="quarter" idx="10"/>
          </p:nvPr>
        </p:nvSpPr>
        <p:spPr>
          <a:xfrm>
            <a:off x="104773" y="3971925"/>
            <a:ext cx="5610225" cy="685800"/>
          </a:xfrm>
        </p:spPr>
        <p:txBody>
          <a:bodyPr/>
          <a:lstStyle/>
          <a:p>
            <a:r>
              <a:rPr lang="en-US" dirty="0"/>
              <a:t>The Molecular Nature of Matter and Change  Seventh Edition</a:t>
            </a:r>
          </a:p>
        </p:txBody>
      </p:sp>
      <p:sp>
        <p:nvSpPr>
          <p:cNvPr id="2055" name="Text Box 9"/>
          <p:cNvSpPr txBox="1">
            <a:spLocks noChangeArrowheads="1"/>
          </p:cNvSpPr>
          <p:nvPr/>
        </p:nvSpPr>
        <p:spPr bwMode="auto">
          <a:xfrm>
            <a:off x="104774" y="5210175"/>
            <a:ext cx="56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charset="0"/>
                <a:ea typeface="MS PGothic" pitchFamily="34" charset="-128"/>
              </a:defRPr>
            </a:lvl9pPr>
          </a:lstStyle>
          <a:p>
            <a:pPr eaLnBrk="1" hangingPunct="1"/>
            <a:r>
              <a:rPr lang="en-US" altLang="en-US" sz="1800" b="1" dirty="0">
                <a:latin typeface="Times New Roman" pitchFamily="18" charset="0"/>
              </a:rPr>
              <a:t>Martin S. Silberberg and Patricia G. </a:t>
            </a:r>
            <a:r>
              <a:rPr lang="en-US" altLang="en-US" sz="1800" b="1" dirty="0" err="1">
                <a:latin typeface="Times New Roman" pitchFamily="18" charset="0"/>
              </a:rPr>
              <a:t>Amateis</a:t>
            </a:r>
            <a:endParaRPr lang="en-US" altLang="en-US" sz="1800" b="1" dirty="0">
              <a:latin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28" y="372572"/>
            <a:ext cx="3126784" cy="40055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1.1 – Solution</a:t>
            </a:r>
            <a:endParaRPr lang="en-US" dirty="0"/>
          </a:p>
        </p:txBody>
      </p:sp>
      <p:sp>
        <p:nvSpPr>
          <p:cNvPr id="3" name="Content Placeholder 2"/>
          <p:cNvSpPr>
            <a:spLocks noGrp="1"/>
          </p:cNvSpPr>
          <p:nvPr>
            <p:ph idx="1"/>
          </p:nvPr>
        </p:nvSpPr>
        <p:spPr>
          <a:xfrm>
            <a:off x="457200" y="990600"/>
            <a:ext cx="8229600" cy="5562600"/>
          </a:xfrm>
        </p:spPr>
        <p:txBody>
          <a:bodyPr/>
          <a:lstStyle/>
          <a:p>
            <a:r>
              <a:rPr lang="en-US" altLang="en-US" b="1" dirty="0"/>
              <a:t>SOLUTION: </a:t>
            </a:r>
            <a:r>
              <a:rPr lang="en-US" altLang="en-US" dirty="0"/>
              <a:t>Each particle of substance A is composed of one blue and two red spheres. </a:t>
            </a:r>
            <a:r>
              <a:rPr lang="en-US" altLang="en-US" dirty="0">
                <a:cs typeface="Arial" charset="0"/>
              </a:rPr>
              <a:t>Sample B is composed of two different types of particles </a:t>
            </a:r>
            <a:r>
              <a:rPr lang="en-US" altLang="en-US" dirty="0"/>
              <a:t>– </a:t>
            </a:r>
            <a:r>
              <a:rPr lang="en-US" altLang="en-US" dirty="0">
                <a:cs typeface="Arial" charset="0"/>
              </a:rPr>
              <a:t> some have two red spheres while some have one red and one blue. As A changes to B, the chemical composition has changed. </a:t>
            </a:r>
            <a:r>
              <a:rPr lang="en-US" altLang="en-US" dirty="0"/>
              <a:t>A </a:t>
            </a:r>
            <a:r>
              <a:rPr lang="en-US" altLang="en-US" dirty="0">
                <a:sym typeface="Wingdings" pitchFamily="2" charset="2"/>
              </a:rPr>
              <a:t> B is a </a:t>
            </a:r>
            <a:r>
              <a:rPr lang="en-US" altLang="en-US" b="1" dirty="0"/>
              <a:t>chemical change.</a:t>
            </a:r>
            <a:endParaRPr lang="en-US" altLang="en-US" dirty="0">
              <a:cs typeface="Arial" charset="0"/>
            </a:endParaRPr>
          </a:p>
          <a:p>
            <a:endParaRPr lang="en-US" dirty="0"/>
          </a:p>
        </p:txBody>
      </p:sp>
      <p:pic>
        <p:nvPicPr>
          <p:cNvPr id="12293" name="Picture 9" descr="(A) shows three spheres of two red and one blue together. (B) shows one red and one blue joined sphere as well as two red spheres togethe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4705" y="4050348"/>
            <a:ext cx="3314591" cy="153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1.1 – Solution, Cont’d</a:t>
            </a:r>
            <a:endParaRPr lang="en-US" dirty="0"/>
          </a:p>
        </p:txBody>
      </p:sp>
      <p:sp>
        <p:nvSpPr>
          <p:cNvPr id="3" name="Content Placeholder 2"/>
          <p:cNvSpPr>
            <a:spLocks noGrp="1"/>
          </p:cNvSpPr>
          <p:nvPr>
            <p:ph idx="1"/>
          </p:nvPr>
        </p:nvSpPr>
        <p:spPr>
          <a:xfrm>
            <a:off x="457200" y="990600"/>
            <a:ext cx="8229600" cy="5562600"/>
          </a:xfrm>
        </p:spPr>
        <p:txBody>
          <a:bodyPr/>
          <a:lstStyle/>
          <a:p>
            <a:r>
              <a:rPr lang="en-US" altLang="en-US" b="1" dirty="0"/>
              <a:t>SOLUTION: </a:t>
            </a:r>
            <a:r>
              <a:rPr lang="en-US" altLang="en-US" dirty="0"/>
              <a:t>Each particle of C is still composed of one blue and two red spheres, but the particles are closer together and are more organized. The composition remains unchanged, but the physical form is different. A </a:t>
            </a:r>
            <a:r>
              <a:rPr lang="en-US" altLang="en-US" dirty="0">
                <a:sym typeface="Wingdings" pitchFamily="2" charset="2"/>
              </a:rPr>
              <a:t> C</a:t>
            </a:r>
            <a:r>
              <a:rPr lang="en-US" altLang="en-US" dirty="0"/>
              <a:t> is a </a:t>
            </a:r>
            <a:r>
              <a:rPr lang="en-US" altLang="en-US" b="1" dirty="0"/>
              <a:t>physical change</a:t>
            </a:r>
            <a:r>
              <a:rPr lang="en-US" altLang="en-US" dirty="0"/>
              <a:t>.</a:t>
            </a:r>
            <a:endParaRPr lang="en-US" altLang="en-US" dirty="0">
              <a:latin typeface="Times New Roman" pitchFamily="18" charset="0"/>
            </a:endParaRPr>
          </a:p>
          <a:p>
            <a:endParaRPr lang="en-US" dirty="0"/>
          </a:p>
        </p:txBody>
      </p:sp>
      <p:pic>
        <p:nvPicPr>
          <p:cNvPr id="13316" name="Picture 6" descr="(A) shows molecules of two red and one blue sphere joined. (C) shows red and blue spheres all together in no patter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36296" y="3598728"/>
            <a:ext cx="3471408" cy="159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Temperature and Change of Stat</a:t>
            </a:r>
            <a:r>
              <a:rPr lang="en-US" altLang="en-US" sz="4000" b="1" dirty="0"/>
              <a:t>e</a:t>
            </a:r>
            <a:br>
              <a:rPr lang="en-US" altLang="en-US" sz="4000" b="1" dirty="0"/>
            </a:br>
            <a:endParaRPr lang="en-US" dirty="0"/>
          </a:p>
        </p:txBody>
      </p:sp>
      <p:sp>
        <p:nvSpPr>
          <p:cNvPr id="6" name="Content Placeholder 5"/>
          <p:cNvSpPr>
            <a:spLocks noGrp="1"/>
          </p:cNvSpPr>
          <p:nvPr>
            <p:ph idx="1"/>
          </p:nvPr>
        </p:nvSpPr>
        <p:spPr/>
        <p:txBody>
          <a:bodyPr/>
          <a:lstStyle/>
          <a:p>
            <a:r>
              <a:rPr lang="en-US" altLang="en-US" dirty="0"/>
              <a:t>A change of state is a </a:t>
            </a:r>
            <a:r>
              <a:rPr lang="en-US" altLang="en-US" b="1" i="1" dirty="0"/>
              <a:t>physical</a:t>
            </a:r>
            <a:r>
              <a:rPr lang="en-US" altLang="en-US" dirty="0"/>
              <a:t> change.</a:t>
            </a:r>
          </a:p>
          <a:p>
            <a:pPr marL="457200" lvl="1" indent="0">
              <a:buFontTx/>
              <a:buNone/>
            </a:pPr>
            <a:r>
              <a:rPr lang="en-US" altLang="en-US" dirty="0"/>
              <a:t>– Physical form changes, composition does not.</a:t>
            </a:r>
          </a:p>
          <a:p>
            <a:r>
              <a:rPr lang="en-US" altLang="en-US" dirty="0"/>
              <a:t>Changes in physical state are </a:t>
            </a:r>
            <a:r>
              <a:rPr lang="en-US" altLang="en-US" b="1" i="1" dirty="0"/>
              <a:t>reversible</a:t>
            </a:r>
            <a:endParaRPr lang="en-US" altLang="en-US" b="1" dirty="0"/>
          </a:p>
          <a:p>
            <a:pPr marL="457200" lvl="1" indent="0">
              <a:buFontTx/>
              <a:buNone/>
            </a:pPr>
            <a:r>
              <a:rPr lang="en-US" altLang="en-US" dirty="0"/>
              <a:t>– by changing the temperature.</a:t>
            </a:r>
          </a:p>
          <a:p>
            <a:r>
              <a:rPr lang="en-US" altLang="en-US" dirty="0"/>
              <a:t>A chemical change cannot simply be reversed by a change in temperature.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Some Characteristic Properties of Copper</a:t>
            </a:r>
            <a:endParaRPr lang="en-US" sz="3200" dirty="0"/>
          </a:p>
        </p:txBody>
      </p:sp>
      <p:sp>
        <p:nvSpPr>
          <p:cNvPr id="4" name="Text Placeholder 3"/>
          <p:cNvSpPr>
            <a:spLocks noGrp="1"/>
          </p:cNvSpPr>
          <p:nvPr>
            <p:ph type="body" sz="quarter" idx="11"/>
          </p:nvPr>
        </p:nvSpPr>
        <p:spPr>
          <a:xfrm>
            <a:off x="2924355" y="6573328"/>
            <a:ext cx="6219645" cy="284672"/>
          </a:xfrm>
        </p:spPr>
        <p:txBody>
          <a:bodyPr/>
          <a:lstStyle/>
          <a:p>
            <a:r>
              <a:rPr lang="en-US" i="1" dirty="0"/>
              <a:t>(copper) © McGraw-Hill Education/Mark </a:t>
            </a:r>
            <a:r>
              <a:rPr lang="en-US" i="1" dirty="0" err="1"/>
              <a:t>Dierker</a:t>
            </a:r>
            <a:r>
              <a:rPr lang="en-US" i="1" dirty="0"/>
              <a:t>, photographer; (candlestick) © Ruth </a:t>
            </a:r>
            <a:r>
              <a:rPr lang="en-US" i="1" dirty="0" err="1"/>
              <a:t>Melnick</a:t>
            </a:r>
            <a:r>
              <a:rPr lang="en-US" i="1" dirty="0"/>
              <a:t>; (copper carbonate, copper reacting with acid, copper and ammonia) </a:t>
            </a:r>
          </a:p>
          <a:p>
            <a:r>
              <a:rPr lang="en-US" i="1" dirty="0"/>
              <a:t>© McGraw-Hill Education/Stephen Frisch, photographer</a:t>
            </a:r>
            <a:endParaRPr lang="en-US" dirty="0"/>
          </a:p>
        </p:txBody>
      </p:sp>
      <p:sp>
        <p:nvSpPr>
          <p:cNvPr id="6" name="Content Placeholder 10"/>
          <p:cNvSpPr>
            <a:spLocks noGrp="1"/>
          </p:cNvSpPr>
          <p:nvPr>
            <p:ph sz="half" idx="4294967295"/>
          </p:nvPr>
        </p:nvSpPr>
        <p:spPr>
          <a:xfrm>
            <a:off x="425669" y="6195848"/>
            <a:ext cx="8261131" cy="334492"/>
          </a:xfrm>
          <a:prstGeom prst="rect">
            <a:avLst/>
          </a:prstGeom>
        </p:spPr>
        <p:txBody>
          <a:bodyPr/>
          <a:lstStyle/>
          <a:p>
            <a:r>
              <a:rPr lang="en-US" sz="2400" dirty="0"/>
              <a:t>Table 1.1</a:t>
            </a:r>
          </a:p>
        </p:txBody>
      </p:sp>
      <p:pic>
        <p:nvPicPr>
          <p:cNvPr id="3074" name="Picture 2" descr="Some properties of copper are listed as either physical properties (easliy hammered into sheets, density) or chemical properties (reacts with nitric or sulfuric acid)."/>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58835" y="963120"/>
            <a:ext cx="5886656" cy="5064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1.2 – Problem and Plan</a:t>
            </a:r>
            <a:endParaRPr lang="en-US" dirty="0"/>
          </a:p>
        </p:txBody>
      </p:sp>
      <p:sp>
        <p:nvSpPr>
          <p:cNvPr id="3" name="Content Placeholder 2"/>
          <p:cNvSpPr>
            <a:spLocks noGrp="1"/>
          </p:cNvSpPr>
          <p:nvPr>
            <p:ph idx="1"/>
          </p:nvPr>
        </p:nvSpPr>
        <p:spPr/>
        <p:txBody>
          <a:bodyPr/>
          <a:lstStyle/>
          <a:p>
            <a:pPr marL="0" indent="0" algn="ctr">
              <a:buNone/>
            </a:pPr>
            <a:r>
              <a:rPr lang="en-US" b="1" dirty="0"/>
              <a:t>Distinguishing Between Physical and Chemical Change</a:t>
            </a:r>
            <a:endParaRPr lang="en-US" altLang="en-US" b="1" dirty="0"/>
          </a:p>
          <a:p>
            <a:r>
              <a:rPr lang="en-US" altLang="en-US" b="1" dirty="0"/>
              <a:t>PROBLEM: </a:t>
            </a:r>
            <a:r>
              <a:rPr lang="en-US" altLang="en-US" dirty="0"/>
              <a:t>Decide whether each of the following processes is primarily a physical or a chemical change, and explain briefly:</a:t>
            </a:r>
            <a:endParaRPr lang="en-US" altLang="en-US" dirty="0">
              <a:latin typeface="Times New Roman" pitchFamily="18" charset="0"/>
            </a:endParaRPr>
          </a:p>
          <a:p>
            <a:pPr marL="341313" indent="0">
              <a:buNone/>
            </a:pPr>
            <a:r>
              <a:rPr lang="en-US" altLang="en-US" dirty="0"/>
              <a:t>(a) Frost forms as the temperature drops on a humid winter night.</a:t>
            </a:r>
          </a:p>
          <a:p>
            <a:pPr marL="341313" indent="0">
              <a:buNone/>
            </a:pPr>
            <a:r>
              <a:rPr lang="en-US" altLang="en-US" dirty="0"/>
              <a:t>(b) A cornstalk grows from a seed that is watered and fertilized.</a:t>
            </a:r>
            <a:endParaRPr lang="en-US" altLang="en-US" dirty="0">
              <a:latin typeface="Times New Roman" pitchFamily="18" charset="0"/>
            </a:endParaRPr>
          </a:p>
          <a:p>
            <a:pPr marL="341313" indent="0">
              <a:buNone/>
            </a:pPr>
            <a:r>
              <a:rPr lang="en-US" altLang="en-US" dirty="0"/>
              <a:t>(c) A match ignites to form ash and a mixture of gases.</a:t>
            </a:r>
            <a:endParaRPr lang="en-US" altLang="en-US" dirty="0">
              <a:latin typeface="Times New Roman" pitchFamily="18" charset="0"/>
            </a:endParaRPr>
          </a:p>
          <a:p>
            <a:pPr marL="341313" indent="0">
              <a:buNone/>
            </a:pPr>
            <a:r>
              <a:rPr lang="en-US" altLang="en-US" dirty="0"/>
              <a:t>(d) Perspiration evaporates when you relax after jogging.</a:t>
            </a:r>
            <a:endParaRPr lang="en-US" altLang="en-US" dirty="0">
              <a:latin typeface="Times New Roman" pitchFamily="18" charset="0"/>
            </a:endParaRPr>
          </a:p>
          <a:p>
            <a:pPr marL="341313" indent="0">
              <a:buNone/>
            </a:pPr>
            <a:r>
              <a:rPr lang="en-US" altLang="en-US" dirty="0"/>
              <a:t>(e) A silver fork tarnishes slowly in air.</a:t>
            </a:r>
            <a:endParaRPr lang="en-US" altLang="en-US" dirty="0">
              <a:latin typeface="Times New Roman" pitchFamily="18" charset="0"/>
            </a:endParaRPr>
          </a:p>
          <a:p>
            <a:r>
              <a:rPr lang="en-US" altLang="en-US" b="1" dirty="0"/>
              <a:t>PLAN: </a:t>
            </a:r>
            <a:r>
              <a:rPr lang="ja-JP" altLang="en-US" dirty="0"/>
              <a:t>“</a:t>
            </a:r>
            <a:r>
              <a:rPr lang="en-US" altLang="ja-JP" dirty="0"/>
              <a:t>Does the substance change composition or just change form?</a:t>
            </a:r>
            <a:r>
              <a:rPr lang="ja-JP" altLang="en-US" dirty="0"/>
              <a:t>”</a:t>
            </a:r>
            <a:endParaRPr lang="en-US" altLang="en-US" dirty="0">
              <a:latin typeface="Times New Roman" pitchFamily="18" charset="0"/>
            </a:endParaRPr>
          </a:p>
          <a:p>
            <a:endParaRPr lang="en-US" altLang="en-US"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1.2 – Solution</a:t>
            </a:r>
            <a:endParaRPr lang="en-US" dirty="0"/>
          </a:p>
        </p:txBody>
      </p:sp>
      <p:sp>
        <p:nvSpPr>
          <p:cNvPr id="3" name="Content Placeholder 2"/>
          <p:cNvSpPr>
            <a:spLocks noGrp="1"/>
          </p:cNvSpPr>
          <p:nvPr>
            <p:ph idx="1"/>
          </p:nvPr>
        </p:nvSpPr>
        <p:spPr/>
        <p:txBody>
          <a:bodyPr/>
          <a:lstStyle/>
          <a:p>
            <a:r>
              <a:rPr lang="en-US" altLang="en-US" dirty="0"/>
              <a:t>(a) Frost forms as the temperature drops on a humid winter night – physical change</a:t>
            </a:r>
          </a:p>
          <a:p>
            <a:r>
              <a:rPr lang="en-US" altLang="en-US" dirty="0"/>
              <a:t>(b) A cornstalk grows from a seed that is watered and fertilized – chemical change</a:t>
            </a:r>
          </a:p>
          <a:p>
            <a:r>
              <a:rPr lang="en-US" altLang="en-US" dirty="0"/>
              <a:t>(c) A match ignites to form ash and a mixture of gases – chemical change</a:t>
            </a:r>
          </a:p>
          <a:p>
            <a:r>
              <a:rPr lang="en-US" altLang="en-US" dirty="0"/>
              <a:t>(d) Perspiration evaporates when you relax after jogging – physical change</a:t>
            </a:r>
            <a:endParaRPr lang="en-US" altLang="en-US" dirty="0">
              <a:latin typeface="Times New Roman" pitchFamily="18" charset="0"/>
            </a:endParaRPr>
          </a:p>
          <a:p>
            <a:r>
              <a:rPr lang="en-US" altLang="en-US" dirty="0"/>
              <a:t>(e) A silver fork tarnishes slowly in air – chemical change</a:t>
            </a:r>
            <a:endParaRPr lang="en-US" altLang="en-US" dirty="0">
              <a:latin typeface="Times New Roman" pitchFamily="18" charset="0"/>
            </a:endParaRPr>
          </a:p>
          <a:p>
            <a:endParaRPr lang="en-US" altLang="en-US"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Energy in Chemistry</a:t>
            </a:r>
            <a:br>
              <a:rPr lang="en-US" altLang="en-US" b="1" dirty="0"/>
            </a:br>
            <a:endParaRPr lang="en-US" dirty="0"/>
          </a:p>
        </p:txBody>
      </p:sp>
      <p:sp>
        <p:nvSpPr>
          <p:cNvPr id="3" name="Content Placeholder 2"/>
          <p:cNvSpPr>
            <a:spLocks noGrp="1"/>
          </p:cNvSpPr>
          <p:nvPr>
            <p:ph idx="1"/>
          </p:nvPr>
        </p:nvSpPr>
        <p:spPr/>
        <p:txBody>
          <a:bodyPr/>
          <a:lstStyle/>
          <a:p>
            <a:r>
              <a:rPr lang="en-US" altLang="en-US" b="1" i="1" dirty="0"/>
              <a:t>Energy</a:t>
            </a:r>
            <a:r>
              <a:rPr lang="en-US" altLang="en-US" dirty="0"/>
              <a:t> is the ability to do work.</a:t>
            </a:r>
          </a:p>
          <a:p>
            <a:pPr>
              <a:spcBef>
                <a:spcPct val="0"/>
              </a:spcBef>
            </a:pPr>
            <a:r>
              <a:rPr lang="en-US" altLang="en-US" b="1" i="1" dirty="0"/>
              <a:t>Potential Energy</a:t>
            </a:r>
            <a:r>
              <a:rPr lang="en-US" altLang="en-US" dirty="0"/>
              <a:t> is energy due to the </a:t>
            </a:r>
            <a:r>
              <a:rPr lang="en-US" altLang="en-US" b="1" i="1" dirty="0"/>
              <a:t>position</a:t>
            </a:r>
            <a:r>
              <a:rPr lang="en-US" altLang="en-US" dirty="0"/>
              <a:t> of an object.</a:t>
            </a:r>
            <a:endParaRPr lang="en-US" altLang="en-US" b="1" dirty="0"/>
          </a:p>
          <a:p>
            <a:pPr>
              <a:spcBef>
                <a:spcPct val="0"/>
              </a:spcBef>
            </a:pPr>
            <a:r>
              <a:rPr lang="en-US" altLang="en-US" b="1" i="1" dirty="0"/>
              <a:t>Kinetic Energy </a:t>
            </a:r>
            <a:r>
              <a:rPr lang="en-US" altLang="en-US" dirty="0"/>
              <a:t>is energy due to the </a:t>
            </a:r>
            <a:r>
              <a:rPr lang="en-US" altLang="en-US" b="1" i="1" dirty="0"/>
              <a:t>movement</a:t>
            </a:r>
            <a:r>
              <a:rPr lang="en-US" altLang="en-US" dirty="0"/>
              <a:t> of an object.</a:t>
            </a:r>
            <a:endParaRPr lang="en-US" altLang="en-US" b="1" dirty="0"/>
          </a:p>
          <a:p>
            <a:endParaRPr lang="en-US" altLang="en-US" b="1" dirty="0">
              <a:solidFill>
                <a:srgbClr val="990000"/>
              </a:solidFill>
            </a:endParaRPr>
          </a:p>
          <a:p>
            <a:pPr marL="0" indent="0" algn="ctr">
              <a:buNone/>
            </a:pPr>
            <a:r>
              <a:rPr lang="en-US" altLang="en-US" b="1" dirty="0">
                <a:solidFill>
                  <a:srgbClr val="990000"/>
                </a:solidFill>
              </a:rPr>
              <a:t>Total Energy = Potential Energy + Kinetic Energy</a:t>
            </a:r>
          </a:p>
          <a:p>
            <a:endParaRPr lang="en-US" alt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Energy Changes</a:t>
            </a:r>
            <a:br>
              <a:rPr lang="en-US" altLang="en-US" b="1" dirty="0"/>
            </a:br>
            <a:endParaRPr lang="en-US" dirty="0"/>
          </a:p>
        </p:txBody>
      </p:sp>
      <p:sp>
        <p:nvSpPr>
          <p:cNvPr id="3" name="Content Placeholder 2"/>
          <p:cNvSpPr>
            <a:spLocks noGrp="1"/>
          </p:cNvSpPr>
          <p:nvPr>
            <p:ph idx="1"/>
          </p:nvPr>
        </p:nvSpPr>
        <p:spPr/>
        <p:txBody>
          <a:bodyPr/>
          <a:lstStyle/>
          <a:p>
            <a:r>
              <a:rPr lang="en-US" altLang="en-US" b="1" i="1" dirty="0"/>
              <a:t>Lower</a:t>
            </a:r>
            <a:r>
              <a:rPr lang="en-US" altLang="en-US" dirty="0"/>
              <a:t> energy states are </a:t>
            </a:r>
            <a:r>
              <a:rPr lang="en-US" altLang="en-US" b="1" i="1" dirty="0"/>
              <a:t>more stable </a:t>
            </a:r>
            <a:r>
              <a:rPr lang="en-US" altLang="en-US" dirty="0"/>
              <a:t>and are favored over higher energy states.</a:t>
            </a:r>
          </a:p>
          <a:p>
            <a:pPr>
              <a:spcBef>
                <a:spcPct val="0"/>
              </a:spcBef>
            </a:pPr>
            <a:r>
              <a:rPr lang="en-US" altLang="en-US" dirty="0"/>
              <a:t>Energy is neither created nor destroyed </a:t>
            </a:r>
          </a:p>
          <a:p>
            <a:pPr lvl="1">
              <a:spcBef>
                <a:spcPct val="0"/>
              </a:spcBef>
            </a:pPr>
            <a:r>
              <a:rPr lang="en-US" altLang="en-US" dirty="0"/>
              <a:t>it is </a:t>
            </a:r>
            <a:r>
              <a:rPr lang="en-US" altLang="en-US" b="1" i="1" dirty="0"/>
              <a:t>conserved</a:t>
            </a:r>
          </a:p>
          <a:p>
            <a:pPr lvl="1">
              <a:spcBef>
                <a:spcPct val="0"/>
              </a:spcBef>
            </a:pPr>
            <a:r>
              <a:rPr lang="en-US" altLang="en-US" dirty="0"/>
              <a:t>and can be </a:t>
            </a:r>
            <a:r>
              <a:rPr lang="en-US" altLang="en-US" b="1" i="1" dirty="0"/>
              <a:t>converted</a:t>
            </a:r>
            <a:r>
              <a:rPr lang="en-US" altLang="en-US" dirty="0"/>
              <a:t> from one form to another</a:t>
            </a:r>
          </a:p>
          <a:p>
            <a:endParaRPr lang="en-US" alt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Potential Energy is Converted to Kinetic Energy</a:t>
            </a:r>
            <a:br>
              <a:rPr lang="en-US" altLang="en-US" b="1" dirty="0"/>
            </a:br>
            <a:endParaRPr lang="en-US" dirty="0"/>
          </a:p>
        </p:txBody>
      </p:sp>
      <p:sp>
        <p:nvSpPr>
          <p:cNvPr id="3" name="Content Placeholder 2"/>
          <p:cNvSpPr>
            <a:spLocks noGrp="1"/>
          </p:cNvSpPr>
          <p:nvPr>
            <p:ph idx="1"/>
          </p:nvPr>
        </p:nvSpPr>
        <p:spPr>
          <a:xfrm>
            <a:off x="457200" y="990600"/>
            <a:ext cx="8229600" cy="5562600"/>
          </a:xfrm>
        </p:spPr>
        <p:txBody>
          <a:bodyPr/>
          <a:lstStyle/>
          <a:p>
            <a:r>
              <a:rPr lang="en-US" altLang="en-US" b="1" dirty="0"/>
              <a:t>A gravitational system.  </a:t>
            </a:r>
            <a:r>
              <a:rPr lang="en-US" altLang="en-US" dirty="0"/>
              <a:t>The potential energy gained when a weight is lifted is converted to kinetic energy as the weight falls.</a:t>
            </a:r>
          </a:p>
          <a:p>
            <a:r>
              <a:rPr lang="en-US" altLang="en-US" b="1" dirty="0"/>
              <a:t>A lower energy state is more stable.</a:t>
            </a:r>
            <a:endParaRPr lang="en-US" altLang="en-US" dirty="0"/>
          </a:p>
          <a:p>
            <a:endParaRPr lang="en-US" dirty="0"/>
          </a:p>
        </p:txBody>
      </p:sp>
      <p:pic>
        <p:nvPicPr>
          <p:cNvPr id="20486" name="Picture 13" descr="Potential energy is gained when a weight is lifted. It is converted to kinetic energy as the weight falls.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93025" y="3029802"/>
            <a:ext cx="4557950" cy="3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400" b="1" dirty="0"/>
              <a:t>Potential Energy is Converted to Kinetic Energy (2)</a:t>
            </a:r>
            <a:endParaRPr lang="en-US" sz="3400" dirty="0"/>
          </a:p>
        </p:txBody>
      </p:sp>
      <p:sp>
        <p:nvSpPr>
          <p:cNvPr id="3" name="Content Placeholder 2"/>
          <p:cNvSpPr>
            <a:spLocks noGrp="1"/>
          </p:cNvSpPr>
          <p:nvPr>
            <p:ph idx="1"/>
          </p:nvPr>
        </p:nvSpPr>
        <p:spPr>
          <a:xfrm>
            <a:off x="457200" y="990600"/>
            <a:ext cx="8229600" cy="5562600"/>
          </a:xfrm>
        </p:spPr>
        <p:txBody>
          <a:bodyPr/>
          <a:lstStyle/>
          <a:p>
            <a:r>
              <a:rPr lang="en-US" altLang="en-US" b="1" dirty="0"/>
              <a:t>A system of two balls attached by a spring.  </a:t>
            </a:r>
            <a:r>
              <a:rPr lang="en-US" altLang="en-US" dirty="0"/>
              <a:t>The potential energy gained by a stretched spring is converted to kinetic energy when the moving balls are released.</a:t>
            </a:r>
            <a:endParaRPr lang="en-US" altLang="en-US" b="1" dirty="0"/>
          </a:p>
          <a:p>
            <a:r>
              <a:rPr lang="en-US" altLang="en-US" b="1" dirty="0"/>
              <a:t>Energy is conserved when it is transformed.</a:t>
            </a:r>
            <a:endParaRPr lang="en-US" altLang="en-US" dirty="0"/>
          </a:p>
          <a:p>
            <a:endParaRPr lang="en-US" dirty="0"/>
          </a:p>
        </p:txBody>
      </p:sp>
      <p:pic>
        <p:nvPicPr>
          <p:cNvPr id="21509" name="Picture 9" descr="Potential energy is gained when the spring is stretched. It is converted to the kinetic energy of the moving balls as the spring relax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25177" y="2898102"/>
            <a:ext cx="4893647" cy="364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Chapter 1: Keys to the Study of Chemistry</a:t>
            </a:r>
            <a:br>
              <a:rPr lang="en-US" altLang="en-US" b="1" dirty="0"/>
            </a:br>
            <a:endParaRPr lang="en-US" dirty="0"/>
          </a:p>
        </p:txBody>
      </p:sp>
      <p:sp>
        <p:nvSpPr>
          <p:cNvPr id="3" name="Content Placeholder 2"/>
          <p:cNvSpPr>
            <a:spLocks noGrp="1"/>
          </p:cNvSpPr>
          <p:nvPr>
            <p:ph idx="1"/>
          </p:nvPr>
        </p:nvSpPr>
        <p:spPr/>
        <p:txBody>
          <a:bodyPr/>
          <a:lstStyle/>
          <a:p>
            <a:pPr>
              <a:lnSpc>
                <a:spcPct val="200000"/>
              </a:lnSpc>
              <a:spcBef>
                <a:spcPct val="0"/>
              </a:spcBef>
            </a:pPr>
            <a:r>
              <a:rPr lang="en-US" altLang="en-US" b="1" dirty="0"/>
              <a:t>1.1  Some Fundamental Definitions</a:t>
            </a:r>
          </a:p>
          <a:p>
            <a:pPr>
              <a:lnSpc>
                <a:spcPct val="200000"/>
              </a:lnSpc>
              <a:spcBef>
                <a:spcPct val="0"/>
              </a:spcBef>
            </a:pPr>
            <a:r>
              <a:rPr lang="en-US" altLang="en-US" b="1" dirty="0"/>
              <a:t>1.2  Chemical Arts and the Origins of Modern Chemistry</a:t>
            </a:r>
          </a:p>
          <a:p>
            <a:pPr>
              <a:lnSpc>
                <a:spcPct val="200000"/>
              </a:lnSpc>
              <a:spcBef>
                <a:spcPct val="0"/>
              </a:spcBef>
            </a:pPr>
            <a:r>
              <a:rPr lang="en-US" altLang="en-US" b="1" dirty="0"/>
              <a:t>1.3  The Scientific Approach: Developing a Model</a:t>
            </a:r>
          </a:p>
          <a:p>
            <a:pPr>
              <a:lnSpc>
                <a:spcPct val="200000"/>
              </a:lnSpc>
              <a:spcBef>
                <a:spcPct val="0"/>
              </a:spcBef>
            </a:pPr>
            <a:r>
              <a:rPr lang="en-US" altLang="en-US" b="1" dirty="0"/>
              <a:t>1.4  Measurement and Chemical Problem Solving</a:t>
            </a:r>
          </a:p>
          <a:p>
            <a:pPr>
              <a:lnSpc>
                <a:spcPct val="200000"/>
              </a:lnSpc>
              <a:spcBef>
                <a:spcPct val="0"/>
              </a:spcBef>
            </a:pPr>
            <a:r>
              <a:rPr lang="en-US" altLang="en-US" b="1" dirty="0"/>
              <a:t>1.5  Uncertainty in Measurement: Significant Figures</a:t>
            </a:r>
          </a:p>
          <a:p>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Potential Energy is Converted to Kinetic Energy, Cont’d</a:t>
            </a:r>
            <a:endParaRPr lang="en-US" dirty="0"/>
          </a:p>
        </p:txBody>
      </p:sp>
      <p:sp>
        <p:nvSpPr>
          <p:cNvPr id="3" name="Content Placeholder 2"/>
          <p:cNvSpPr>
            <a:spLocks noGrp="1"/>
          </p:cNvSpPr>
          <p:nvPr>
            <p:ph idx="1"/>
          </p:nvPr>
        </p:nvSpPr>
        <p:spPr>
          <a:xfrm>
            <a:off x="457200" y="1305920"/>
            <a:ext cx="8229600" cy="5205248"/>
          </a:xfrm>
        </p:spPr>
        <p:txBody>
          <a:bodyPr/>
          <a:lstStyle/>
          <a:p>
            <a:r>
              <a:rPr lang="en-US" altLang="en-US" b="1" dirty="0"/>
              <a:t>A system of oppositely charged particles.  </a:t>
            </a:r>
            <a:r>
              <a:rPr lang="en-US" altLang="en-US" dirty="0"/>
              <a:t>The potential energy gained when the charges are separated is converted to kinetic energy as the attraction pulls these charges together.</a:t>
            </a:r>
            <a:endParaRPr lang="en-US" altLang="en-US" b="1" dirty="0"/>
          </a:p>
          <a:p>
            <a:endParaRPr lang="en-US" dirty="0"/>
          </a:p>
        </p:txBody>
      </p:sp>
      <p:pic>
        <p:nvPicPr>
          <p:cNvPr id="22533" name="Picture 10" descr="Potential energy is gained when the charges are separated. It is converted to kinetic energy as the attraction pulls the charges together.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89524" y="2720312"/>
            <a:ext cx="4764950" cy="356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Potential Energy is Converted to Kinetic Energy, Further Cont’d</a:t>
            </a:r>
            <a:endParaRPr lang="en-US" dirty="0"/>
          </a:p>
        </p:txBody>
      </p:sp>
      <p:sp>
        <p:nvSpPr>
          <p:cNvPr id="3" name="Content Placeholder 2"/>
          <p:cNvSpPr>
            <a:spLocks noGrp="1"/>
          </p:cNvSpPr>
          <p:nvPr>
            <p:ph idx="1"/>
          </p:nvPr>
        </p:nvSpPr>
        <p:spPr>
          <a:xfrm>
            <a:off x="457200" y="1368984"/>
            <a:ext cx="8229600" cy="5252540"/>
          </a:xfrm>
        </p:spPr>
        <p:txBody>
          <a:bodyPr/>
          <a:lstStyle/>
          <a:p>
            <a:r>
              <a:rPr lang="en-US" altLang="en-US" b="1" dirty="0"/>
              <a:t>A system of fuel and exhaust.  </a:t>
            </a:r>
            <a:r>
              <a:rPr lang="en-US" altLang="en-US" dirty="0"/>
              <a:t>A fuel is higher in chemical potential energy than the exhaust.  As the fuel burns, some of its potential energy is converted to the kinetic energy of the moving car.</a:t>
            </a:r>
            <a:endParaRPr lang="en-US" altLang="en-US" b="1" dirty="0"/>
          </a:p>
          <a:p>
            <a:endParaRPr lang="en-US" dirty="0"/>
          </a:p>
        </p:txBody>
      </p:sp>
      <p:pic>
        <p:nvPicPr>
          <p:cNvPr id="23557" name="Picture 8" descr="A fuel is higher in chemical potential energy than the exhaust. As the fuel burns, some of its potential energy is converted to the kinetic energy of the moving ca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87736" y="2954337"/>
            <a:ext cx="4368528"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Chemical Arts and the Origins of Modern Chemistry</a:t>
            </a:r>
          </a:p>
        </p:txBody>
      </p:sp>
      <p:sp>
        <p:nvSpPr>
          <p:cNvPr id="11" name="Content Placeholder 10"/>
          <p:cNvSpPr>
            <a:spLocks noGrp="1"/>
          </p:cNvSpPr>
          <p:nvPr>
            <p:ph idx="1"/>
          </p:nvPr>
        </p:nvSpPr>
        <p:spPr>
          <a:xfrm>
            <a:off x="457200" y="1558176"/>
            <a:ext cx="8229600" cy="4543086"/>
          </a:xfrm>
        </p:spPr>
        <p:txBody>
          <a:bodyPr/>
          <a:lstStyle/>
          <a:p>
            <a:r>
              <a:rPr lang="en-US" dirty="0"/>
              <a:t>Alchemy, medicine, and technology placed little emphasis on objective experimentation, focusing instead on mystical explanations or practical experience, but these traditions contributed some apparatus and methods that are still important.</a:t>
            </a:r>
          </a:p>
          <a:p>
            <a:r>
              <a:rPr lang="en-US" dirty="0"/>
              <a:t>Lavoisier overthrew the phlogiston theory by showing, through quantitative, reproducible measurements, that oxygen, a component of air, is required for combustion and combines with a burning substance.</a:t>
            </a:r>
          </a:p>
          <a:p>
            <a:endParaRPr lang="en-US" dirty="0"/>
          </a:p>
        </p:txBody>
      </p:sp>
    </p:spTree>
    <p:extLst>
      <p:ext uri="{BB962C8B-B14F-4D97-AF65-F5344CB8AC3E}">
        <p14:creationId xmlns:p14="http://schemas.microsoft.com/office/powerpoint/2010/main" val="23616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The Scientific Approach to Understanding Nature</a:t>
            </a:r>
            <a:endParaRPr lang="en-US" dirty="0"/>
          </a:p>
        </p:txBody>
      </p:sp>
      <p:pic>
        <p:nvPicPr>
          <p:cNvPr id="1026" name="Picture 2" descr="The scientific approach includes observation, hypothesis, experiment, model or theory, and further experimenta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5327" y="2346690"/>
            <a:ext cx="8375863" cy="243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SI Base Units</a:t>
            </a:r>
            <a:br>
              <a:rPr lang="en-US" altLang="en-US" b="1" dirty="0"/>
            </a:br>
            <a:endParaRPr lang="en-US" dirty="0"/>
          </a:p>
        </p:txBody>
      </p:sp>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Table 1.2</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73" y="1630330"/>
            <a:ext cx="7852089" cy="3509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Common Decimal Prefixes Used With SI Units</a:t>
            </a:r>
            <a:r>
              <a:rPr lang="en-US" altLang="en-US" dirty="0"/>
              <a:t/>
            </a:r>
            <a:br>
              <a:rPr lang="en-US" altLang="en-US" dirty="0"/>
            </a:br>
            <a:endParaRPr lang="en-US" dirty="0"/>
          </a:p>
        </p:txBody>
      </p:sp>
      <p:sp>
        <p:nvSpPr>
          <p:cNvPr id="4"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Table 1.3</a:t>
            </a:r>
          </a:p>
        </p:txBody>
      </p:sp>
      <p:pic>
        <p:nvPicPr>
          <p:cNvPr id="3" name="Picture 2" descr="Some common decimal prefixes are shown along with their SI units. "/>
          <p:cNvPicPr>
            <a:picLocks noChangeAspect="1"/>
          </p:cNvPicPr>
          <p:nvPr/>
        </p:nvPicPr>
        <p:blipFill>
          <a:blip r:embed="rId3"/>
          <a:stretch>
            <a:fillRect/>
          </a:stretch>
        </p:blipFill>
        <p:spPr>
          <a:xfrm>
            <a:off x="2032543" y="1199529"/>
            <a:ext cx="5315708" cy="4252206"/>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Common SI-English Equivalent Quantities</a:t>
            </a:r>
            <a:br>
              <a:rPr lang="en-US" altLang="en-US" b="1" dirty="0"/>
            </a:br>
            <a:endParaRPr lang="en-US" dirty="0"/>
          </a:p>
        </p:txBody>
      </p:sp>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Table 1.4</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01" y="1648383"/>
            <a:ext cx="7940898" cy="3388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Some Volume Relationships in SI</a:t>
            </a:r>
            <a:endParaRPr lang="en-US" dirty="0"/>
          </a:p>
        </p:txBody>
      </p:sp>
      <p:pic>
        <p:nvPicPr>
          <p:cNvPr id="28675" name="Picture 6" descr="Some volume relationships are shown from cubic decimeter (dm3) to cubic centimeter (cm3) to cubic millimeter (mm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9515" y="914400"/>
            <a:ext cx="7425620" cy="530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altLang="en-US" b="1" dirty="0"/>
              <a:t>Common Laboratory Volumetric Glassware</a:t>
            </a:r>
            <a:endParaRPr lang="en-US" dirty="0"/>
          </a:p>
        </p:txBody>
      </p:sp>
      <p:pic>
        <p:nvPicPr>
          <p:cNvPr id="29699" name="Picture 6" descr="Some common laboratory glassware is show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2241" y="1419356"/>
            <a:ext cx="3925081" cy="420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1.8</a:t>
            </a:r>
          </a:p>
        </p:txBody>
      </p:sp>
      <p:pic>
        <p:nvPicPr>
          <p:cNvPr id="6146" name="Picture 2" descr="Some common laboratory glassware is sh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845" y="1419356"/>
            <a:ext cx="4227249" cy="4195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txBox="1">
            <a:spLocks/>
          </p:cNvSpPr>
          <p:nvPr/>
        </p:nvSpPr>
        <p:spPr>
          <a:xfrm>
            <a:off x="47339" y="6331174"/>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1.9</a:t>
            </a:r>
          </a:p>
        </p:txBody>
      </p:sp>
      <p:sp>
        <p:nvSpPr>
          <p:cNvPr id="2" name="Title 1"/>
          <p:cNvSpPr>
            <a:spLocks noGrp="1"/>
          </p:cNvSpPr>
          <p:nvPr>
            <p:ph type="title"/>
          </p:nvPr>
        </p:nvSpPr>
        <p:spPr>
          <a:xfrm>
            <a:off x="0" y="228600"/>
            <a:ext cx="9144000" cy="609600"/>
          </a:xfrm>
        </p:spPr>
        <p:txBody>
          <a:bodyPr/>
          <a:lstStyle/>
          <a:p>
            <a:r>
              <a:rPr lang="en-US" altLang="en-US" b="1" dirty="0"/>
              <a:t>Quantities of Length (A), Volume (B), and Mass (C)</a:t>
            </a:r>
            <a:endParaRPr lang="en-US" dirty="0"/>
          </a:p>
        </p:txBody>
      </p:sp>
      <p:pic>
        <p:nvPicPr>
          <p:cNvPr id="30723" name="Picture 6" descr="Some comparable quantities of length, volume, and mass are shown.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6115" y="1450811"/>
            <a:ext cx="2393409" cy="482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Some comparable quantities of length, volume, and mass are show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550" y="1473526"/>
            <a:ext cx="2303318" cy="462251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ome comparable quantities of length, volume, and mass are show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9574" y="1473526"/>
            <a:ext cx="2303318" cy="4622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Chemistry</a:t>
            </a:r>
            <a:endParaRPr lang="en-US" dirty="0"/>
          </a:p>
        </p:txBody>
      </p:sp>
      <p:sp>
        <p:nvSpPr>
          <p:cNvPr id="3" name="Content Placeholder 2"/>
          <p:cNvSpPr>
            <a:spLocks noGrp="1"/>
          </p:cNvSpPr>
          <p:nvPr>
            <p:ph idx="1"/>
          </p:nvPr>
        </p:nvSpPr>
        <p:spPr/>
        <p:txBody>
          <a:bodyPr/>
          <a:lstStyle/>
          <a:p>
            <a:pPr>
              <a:spcBef>
                <a:spcPct val="0"/>
              </a:spcBef>
            </a:pPr>
            <a:r>
              <a:rPr lang="en-US" altLang="en-US" dirty="0"/>
              <a:t>Chemistry is the study of </a:t>
            </a:r>
            <a:r>
              <a:rPr lang="en-US" altLang="en-US" b="1" i="1" dirty="0"/>
              <a:t>matter</a:t>
            </a:r>
            <a:r>
              <a:rPr lang="en-US" altLang="en-US" dirty="0"/>
              <a:t>, its </a:t>
            </a:r>
            <a:r>
              <a:rPr lang="en-US" altLang="en-US" b="1" i="1" dirty="0"/>
              <a:t>properties</a:t>
            </a:r>
            <a:r>
              <a:rPr lang="en-US" altLang="en-US" dirty="0"/>
              <a:t>, the </a:t>
            </a:r>
            <a:r>
              <a:rPr lang="en-US" altLang="en-US" b="1" i="1" dirty="0"/>
              <a:t>changes</a:t>
            </a:r>
            <a:r>
              <a:rPr lang="en-US" altLang="en-US" dirty="0"/>
              <a:t> that matter undergoes, and the </a:t>
            </a:r>
            <a:r>
              <a:rPr lang="en-US" altLang="en-US" b="1" i="1" dirty="0"/>
              <a:t>energy</a:t>
            </a:r>
            <a:r>
              <a:rPr lang="en-US" altLang="en-US" dirty="0"/>
              <a:t> associated with these changes.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Chemical Problem Solving</a:t>
            </a:r>
            <a:r>
              <a:rPr lang="en-US" altLang="en-US" dirty="0"/>
              <a:t/>
            </a:r>
            <a:br>
              <a:rPr lang="en-US" altLang="en-US"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a:buSzPct val="100000"/>
                  <a:buFontTx/>
                  <a:buChar char="•"/>
                </a:pPr>
                <a:r>
                  <a:rPr lang="en-US" altLang="en-US" dirty="0"/>
                  <a:t>All measured quantities consist of </a:t>
                </a:r>
              </a:p>
              <a:p>
                <a:pPr lvl="1">
                  <a:buSzPct val="100000"/>
                </a:pPr>
                <a:r>
                  <a:rPr lang="en-US" altLang="en-US" dirty="0"/>
                  <a:t>a </a:t>
                </a:r>
                <a:r>
                  <a:rPr lang="en-US" altLang="en-US" b="1" i="1" dirty="0"/>
                  <a:t>number</a:t>
                </a:r>
                <a:r>
                  <a:rPr lang="en-US" altLang="en-US" dirty="0"/>
                  <a:t> and a </a:t>
                </a:r>
                <a:r>
                  <a:rPr lang="en-US" altLang="en-US" b="1" i="1" dirty="0"/>
                  <a:t>unit</a:t>
                </a:r>
                <a:r>
                  <a:rPr lang="en-US" altLang="en-US" dirty="0"/>
                  <a:t>.</a:t>
                </a:r>
              </a:p>
              <a:p>
                <a:pPr>
                  <a:buSzPct val="100000"/>
                  <a:buFontTx/>
                  <a:buChar char="•"/>
                </a:pPr>
                <a:r>
                  <a:rPr lang="en-US" altLang="en-US" dirty="0"/>
                  <a:t>Units are manipulated like numbers:</a:t>
                </a:r>
              </a:p>
              <a:p>
                <a:pPr marL="457200" lvl="1" indent="0">
                  <a:buSzPct val="100000"/>
                  <a:buNone/>
                </a:pPr>
                <a14:m>
                  <m:oMathPara xmlns:m="http://schemas.openxmlformats.org/officeDocument/2006/math">
                    <m:oMathParaPr>
                      <m:jc m:val="left"/>
                    </m:oMathParaPr>
                    <m:oMath xmlns:m="http://schemas.openxmlformats.org/officeDocument/2006/math">
                      <m:r>
                        <a:rPr lang="en-US" altLang="en-US" b="0" i="1" smtClean="0">
                          <a:latin typeface="Cambria Math"/>
                        </a:rPr>
                        <m:t>3</m:t>
                      </m:r>
                      <m:r>
                        <m:rPr>
                          <m:sty m:val="p"/>
                        </m:rPr>
                        <a:rPr lang="en-US" altLang="en-US" b="0" i="0" smtClean="0">
                          <a:latin typeface="Cambria Math"/>
                        </a:rPr>
                        <m:t>ft</m:t>
                      </m:r>
                      <m:r>
                        <a:rPr lang="en-US" altLang="en-US" b="0" i="1" smtClean="0">
                          <a:latin typeface="Cambria Math"/>
                          <a:ea typeface="Cambria Math"/>
                        </a:rPr>
                        <m:t>×4</m:t>
                      </m:r>
                      <m:r>
                        <m:rPr>
                          <m:sty m:val="p"/>
                        </m:rPr>
                        <a:rPr lang="en-US" altLang="en-US" b="0" i="0" smtClean="0">
                          <a:latin typeface="Cambria Math"/>
                          <a:ea typeface="Cambria Math"/>
                        </a:rPr>
                        <m:t>ft</m:t>
                      </m:r>
                      <m:r>
                        <a:rPr lang="en-US" altLang="en-US" b="0" i="1" smtClean="0">
                          <a:latin typeface="Cambria Math"/>
                          <a:ea typeface="Cambria Math"/>
                        </a:rPr>
                        <m:t>=</m:t>
                      </m:r>
                      <m:sSup>
                        <m:sSupPr>
                          <m:ctrlPr>
                            <a:rPr lang="en-US" altLang="en-US" b="0" i="1" smtClean="0">
                              <a:latin typeface="Cambria Math" panose="02040503050406030204" pitchFamily="18" charset="0"/>
                              <a:ea typeface="Cambria Math"/>
                            </a:rPr>
                          </m:ctrlPr>
                        </m:sSupPr>
                        <m:e>
                          <m:r>
                            <a:rPr lang="en-US" altLang="en-US" b="0" i="1" smtClean="0">
                              <a:latin typeface="Cambria Math"/>
                              <a:ea typeface="Cambria Math"/>
                            </a:rPr>
                            <m:t>12</m:t>
                          </m:r>
                          <m:r>
                            <m:rPr>
                              <m:sty m:val="p"/>
                            </m:rPr>
                            <a:rPr lang="en-US" altLang="en-US" b="0" i="0" smtClean="0">
                              <a:latin typeface="Cambria Math"/>
                              <a:ea typeface="Cambria Math"/>
                            </a:rPr>
                            <m:t>ft</m:t>
                          </m:r>
                        </m:e>
                        <m:sup>
                          <m:r>
                            <a:rPr lang="en-US" altLang="en-US" b="0" i="1" smtClean="0">
                              <a:latin typeface="Cambria Math"/>
                              <a:ea typeface="Cambria Math"/>
                            </a:rPr>
                            <m:t>2</m:t>
                          </m:r>
                        </m:sup>
                      </m:sSup>
                    </m:oMath>
                  </m:oMathPara>
                </a14:m>
                <a:endParaRPr lang="en-US" altLang="en-US" baseline="30000" dirty="0"/>
              </a:p>
              <a:p>
                <a:pPr marL="457200" lvl="1" indent="0">
                  <a:buSzPct val="10000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350 </m:t>
                          </m:r>
                          <m:r>
                            <m:rPr>
                              <m:sty m:val="p"/>
                            </m:rPr>
                            <a:rPr lang="en-US" b="0" i="0" smtClean="0">
                              <a:latin typeface="Cambria Math"/>
                            </a:rPr>
                            <m:t>m</m:t>
                          </m:r>
                          <m:r>
                            <a:rPr lang="en-US" b="0" i="1" smtClean="0">
                              <a:latin typeface="Cambria Math"/>
                            </a:rPr>
                            <m:t>𝑖</m:t>
                          </m:r>
                        </m:num>
                        <m:den>
                          <m:r>
                            <a:rPr lang="en-US" b="0" i="1" smtClean="0">
                              <a:latin typeface="Cambria Math"/>
                            </a:rPr>
                            <m:t>7 </m:t>
                          </m:r>
                          <m:r>
                            <m:rPr>
                              <m:sty m:val="p"/>
                            </m:rPr>
                            <a:rPr lang="en-US" b="0" i="0" smtClean="0">
                              <a:latin typeface="Cambria Math"/>
                            </a:rPr>
                            <m:t>h</m:t>
                          </m:r>
                        </m:den>
                      </m:f>
                      <m:r>
                        <a:rPr lang="en-US" i="1" smtClean="0">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50 </m:t>
                          </m:r>
                          <m:r>
                            <m:rPr>
                              <m:sty m:val="p"/>
                            </m:rPr>
                            <a:rPr lang="en-US" b="0" i="0" smtClean="0">
                              <a:latin typeface="Cambria Math"/>
                              <a:ea typeface="Cambria Math"/>
                            </a:rPr>
                            <m:t>mi</m:t>
                          </m:r>
                        </m:num>
                        <m:den>
                          <m:r>
                            <a:rPr lang="en-US" b="0" i="1" smtClean="0">
                              <a:latin typeface="Cambria Math"/>
                              <a:ea typeface="Cambria Math"/>
                            </a:rPr>
                            <m:t>1 </m:t>
                          </m:r>
                          <m:r>
                            <m:rPr>
                              <m:sty m:val="p"/>
                            </m:rPr>
                            <a:rPr lang="en-US" b="0" i="0" smtClean="0">
                              <a:latin typeface="Cambria Math"/>
                              <a:ea typeface="Cambria Math"/>
                            </a:rPr>
                            <m:t>h</m:t>
                          </m:r>
                        </m:den>
                      </m:f>
                      <m:r>
                        <a:rPr lang="en-US" b="0" i="0" smtClean="0">
                          <a:latin typeface="Cambria Math"/>
                          <a:ea typeface="Cambria Math"/>
                        </a:rPr>
                        <m:t> </m:t>
                      </m:r>
                      <m:r>
                        <m:rPr>
                          <m:sty m:val="p"/>
                        </m:rPr>
                        <a:rPr lang="en-US" b="0" i="0" smtClean="0">
                          <a:latin typeface="Cambria Math"/>
                          <a:ea typeface="Cambria Math"/>
                        </a:rPr>
                        <m:t>or</m:t>
                      </m:r>
                      <m:r>
                        <a:rPr lang="en-US" b="0" i="0" smtClean="0">
                          <a:latin typeface="Cambria Math"/>
                          <a:ea typeface="Cambria Math"/>
                        </a:rPr>
                        <m:t> 50 </m:t>
                      </m:r>
                      <m:r>
                        <m:rPr>
                          <m:sty m:val="p"/>
                        </m:rPr>
                        <a:rPr lang="en-US" b="0" i="0" smtClean="0">
                          <a:latin typeface="Cambria Math"/>
                          <a:ea typeface="Cambria Math"/>
                        </a:rPr>
                        <m:t>mi</m:t>
                      </m:r>
                      <m:sSup>
                        <m:sSupPr>
                          <m:ctrlPr>
                            <a:rPr lang="en-US" b="0" i="1" smtClean="0">
                              <a:latin typeface="Cambria Math" panose="02040503050406030204" pitchFamily="18" charset="0"/>
                              <a:ea typeface="Cambria Math"/>
                            </a:rPr>
                          </m:ctrlPr>
                        </m:sSupPr>
                        <m:e>
                          <m:r>
                            <a:rPr lang="en-US" b="0" i="1" smtClean="0">
                              <a:latin typeface="Cambria Math"/>
                              <a:ea typeface="Cambria Math"/>
                            </a:rPr>
                            <m:t>∙</m:t>
                          </m:r>
                          <m:r>
                            <m:rPr>
                              <m:sty m:val="p"/>
                            </m:rPr>
                            <a:rPr lang="en-US" b="0" i="0" smtClean="0">
                              <a:latin typeface="Cambria Math"/>
                              <a:ea typeface="Cambria Math"/>
                            </a:rPr>
                            <m:t>h</m:t>
                          </m:r>
                        </m:e>
                        <m:sup>
                          <m:r>
                            <a:rPr lang="en-US" b="0" i="1" smtClean="0">
                              <a:latin typeface="Cambria Math"/>
                              <a:ea typeface="Cambria Math"/>
                            </a:rPr>
                            <m:t>−1</m:t>
                          </m:r>
                        </m:sup>
                      </m:sSup>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1111" t="-98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Conversion Factors</a:t>
            </a:r>
            <a:r>
              <a:rPr lang="en-US" altLang="en-US" dirty="0"/>
              <a:t/>
            </a:r>
            <a:br>
              <a:rPr lang="en-US" altLang="en-US" dirty="0"/>
            </a:b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a:spcBef>
                    <a:spcPct val="0"/>
                  </a:spcBef>
                </a:pPr>
                <a:r>
                  <a:rPr lang="en-US" altLang="en-US" dirty="0"/>
                  <a:t>A </a:t>
                </a:r>
                <a:r>
                  <a:rPr lang="en-US" altLang="en-US" b="1" i="1" dirty="0"/>
                  <a:t>conversion factor</a:t>
                </a:r>
                <a:r>
                  <a:rPr lang="en-US" altLang="en-US" i="1" dirty="0"/>
                  <a:t> </a:t>
                </a:r>
                <a:r>
                  <a:rPr lang="en-US" altLang="en-US" dirty="0"/>
                  <a:t>is a ratio of equivalent quantities used to express a quantity in different units.</a:t>
                </a:r>
              </a:p>
              <a:p>
                <a:pPr>
                  <a:spcBef>
                    <a:spcPct val="0"/>
                  </a:spcBef>
                </a:pPr>
                <a:r>
                  <a:rPr lang="en-US" altLang="en-US" dirty="0"/>
                  <a:t>The relationship 1 mi = 5280 </a:t>
                </a:r>
                <a:r>
                  <a:rPr lang="en-US" altLang="en-US" dirty="0" err="1"/>
                  <a:t>ft</a:t>
                </a:r>
                <a:r>
                  <a:rPr lang="en-US" altLang="en-US" dirty="0"/>
                  <a:t> gives us the conversion factor:</a:t>
                </a:r>
              </a:p>
              <a:p>
                <a:pPr marL="0" indent="0">
                  <a:spcBef>
                    <a:spcPct val="0"/>
                  </a:spcBef>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a:rPr lang="en-US" altLang="en-US" b="0" i="1" smtClean="0">
                              <a:latin typeface="Cambria Math"/>
                            </a:rPr>
                            <m:t>1 </m:t>
                          </m:r>
                          <m:r>
                            <m:rPr>
                              <m:sty m:val="p"/>
                            </m:rPr>
                            <a:rPr lang="en-US" altLang="en-US" b="0" i="0" smtClean="0">
                              <a:latin typeface="Cambria Math"/>
                            </a:rPr>
                            <m:t>mi</m:t>
                          </m:r>
                        </m:num>
                        <m:den>
                          <m:r>
                            <a:rPr lang="en-US" altLang="en-US" b="0" i="1" smtClean="0">
                              <a:latin typeface="Cambria Math"/>
                            </a:rPr>
                            <m:t>5280 </m:t>
                          </m:r>
                          <m:r>
                            <m:rPr>
                              <m:sty m:val="p"/>
                            </m:rPr>
                            <a:rPr lang="en-US" altLang="en-US" b="0" i="0" smtClean="0">
                              <a:latin typeface="Cambria Math"/>
                            </a:rPr>
                            <m:t>ft</m:t>
                          </m:r>
                        </m:den>
                      </m:f>
                      <m:r>
                        <a:rPr lang="en-US" altLang="en-US" i="1" smtClean="0">
                          <a:latin typeface="Cambria Math"/>
                          <a:ea typeface="Cambria Math"/>
                        </a:rPr>
                        <m:t>=</m:t>
                      </m:r>
                      <m:f>
                        <m:fPr>
                          <m:ctrlPr>
                            <a:rPr lang="en-US" altLang="en-US" i="1" smtClean="0">
                              <a:latin typeface="Cambria Math" panose="02040503050406030204" pitchFamily="18" charset="0"/>
                              <a:ea typeface="Cambria Math"/>
                            </a:rPr>
                          </m:ctrlPr>
                        </m:fPr>
                        <m:num>
                          <m:r>
                            <a:rPr lang="en-US" altLang="en-US" b="0" i="1" strike="sngStrike" smtClean="0">
                              <a:latin typeface="Cambria Math"/>
                              <a:ea typeface="Cambria Math"/>
                            </a:rPr>
                            <m:t>5280 </m:t>
                          </m:r>
                          <m:r>
                            <m:rPr>
                              <m:sty m:val="p"/>
                            </m:rPr>
                            <a:rPr lang="en-US" altLang="en-US" b="0" i="0" strike="sngStrike" smtClean="0">
                              <a:latin typeface="Cambria Math"/>
                              <a:ea typeface="Cambria Math"/>
                            </a:rPr>
                            <m:t>ft</m:t>
                          </m:r>
                        </m:num>
                        <m:den>
                          <m:r>
                            <a:rPr lang="en-US" altLang="en-US" b="0" i="1" strike="sngStrike" smtClean="0">
                              <a:latin typeface="Cambria Math"/>
                              <a:ea typeface="Cambria Math"/>
                            </a:rPr>
                            <m:t>5280 </m:t>
                          </m:r>
                          <m:r>
                            <m:rPr>
                              <m:sty m:val="p"/>
                            </m:rPr>
                            <a:rPr lang="en-US" altLang="en-US" b="0" i="0" strike="sngStrike" smtClean="0">
                              <a:latin typeface="Cambria Math"/>
                              <a:ea typeface="Cambria Math"/>
                            </a:rPr>
                            <m:t>ft</m:t>
                          </m:r>
                        </m:den>
                      </m:f>
                      <m:r>
                        <a:rPr lang="en-US" altLang="en-US" i="1" smtClean="0">
                          <a:latin typeface="Cambria Math"/>
                          <a:ea typeface="Cambria Math"/>
                        </a:rPr>
                        <m:t>=</m:t>
                      </m:r>
                      <m:r>
                        <a:rPr lang="en-US" altLang="en-US" b="0" i="1" smtClean="0">
                          <a:latin typeface="Cambria Math"/>
                          <a:ea typeface="Cambria Math"/>
                        </a:rPr>
                        <m:t>1</m:t>
                      </m:r>
                    </m:oMath>
                  </m:oMathPara>
                </a14:m>
                <a:endParaRPr lang="en-US" alt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Conversion Factor Problem</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altLang="en-US" dirty="0"/>
                  <a:t>A conversion factor is chosen and set up so that all units cancel except those required for the answer.</a:t>
                </a:r>
              </a:p>
              <a:p>
                <a:r>
                  <a:rPr lang="en-US" altLang="en-US" b="1" dirty="0"/>
                  <a:t>PROBLEM: </a:t>
                </a:r>
                <a:r>
                  <a:rPr lang="en-US" altLang="en-US" dirty="0"/>
                  <a:t>The height of the Angel Falls is 3212 ft. Express this quantity in miles (mi) if 1 mi = 5280 ft.</a:t>
                </a:r>
                <a:endParaRPr lang="en-US" altLang="en-US" dirty="0">
                  <a:latin typeface="Times New Roman" pitchFamily="18" charset="0"/>
                </a:endParaRPr>
              </a:p>
              <a:p>
                <a:r>
                  <a:rPr lang="en-US" altLang="en-US" b="1" dirty="0"/>
                  <a:t>PLAN: </a:t>
                </a:r>
                <a:r>
                  <a:rPr lang="en-US" altLang="en-US" dirty="0"/>
                  <a:t>Set up the conversion factor so that </a:t>
                </a:r>
                <a:r>
                  <a:rPr lang="en-US" altLang="en-US" dirty="0" err="1"/>
                  <a:t>ft</a:t>
                </a:r>
                <a:r>
                  <a:rPr lang="en-US" altLang="en-US" dirty="0"/>
                  <a:t> will cancel and the answer will be in mi.</a:t>
                </a:r>
              </a:p>
              <a:p>
                <a:r>
                  <a:rPr lang="en-US" altLang="en-US" b="1" dirty="0"/>
                  <a:t>SOLUTION: </a:t>
                </a:r>
                <a14:m>
                  <m:oMath xmlns:m="http://schemas.openxmlformats.org/officeDocument/2006/math">
                    <m:r>
                      <a:rPr lang="en-US" altLang="en-US" b="0" i="1" smtClean="0">
                        <a:latin typeface="Cambria Math"/>
                      </a:rPr>
                      <m:t>3212 </m:t>
                    </m:r>
                    <m:r>
                      <m:rPr>
                        <m:sty m:val="p"/>
                      </m:rPr>
                      <a:rPr lang="en-US" altLang="en-US" b="0" i="0" smtClean="0">
                        <a:latin typeface="Cambria Math"/>
                      </a:rPr>
                      <m:t>ft</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1 </m:t>
                        </m:r>
                        <m:r>
                          <m:rPr>
                            <m:sty m:val="p"/>
                          </m:rPr>
                          <a:rPr lang="en-US" altLang="en-US" b="0" i="0" smtClean="0">
                            <a:latin typeface="Cambria Math"/>
                            <a:ea typeface="Cambria Math"/>
                          </a:rPr>
                          <m:t>mi</m:t>
                        </m:r>
                      </m:num>
                      <m:den>
                        <m:r>
                          <a:rPr lang="en-US" altLang="en-US" b="0" i="1" smtClean="0">
                            <a:latin typeface="Cambria Math"/>
                            <a:ea typeface="Cambria Math"/>
                          </a:rPr>
                          <m:t>5280 </m:t>
                        </m:r>
                        <m:r>
                          <m:rPr>
                            <m:sty m:val="p"/>
                          </m:rPr>
                          <a:rPr lang="en-US" altLang="en-US" b="0" i="0" smtClean="0">
                            <a:latin typeface="Cambria Math"/>
                            <a:ea typeface="Cambria Math"/>
                          </a:rPr>
                          <m:t>ft</m:t>
                        </m:r>
                      </m:den>
                    </m:f>
                    <m:r>
                      <a:rPr lang="en-US" altLang="en-US" b="0" i="1" smtClean="0">
                        <a:latin typeface="Cambria Math"/>
                        <a:ea typeface="Cambria Math"/>
                      </a:rPr>
                      <m:t>=0.6083 </m:t>
                    </m:r>
                    <m:r>
                      <m:rPr>
                        <m:sty m:val="p"/>
                      </m:rPr>
                      <a:rPr lang="en-US" altLang="en-US" b="0" i="0" smtClean="0">
                        <a:latin typeface="Cambria Math"/>
                        <a:ea typeface="Cambria Math"/>
                      </a:rPr>
                      <m:t>mi</m:t>
                    </m:r>
                  </m:oMath>
                </a14:m>
                <a:endParaRPr lang="en-US" altLang="en-US" dirty="0">
                  <a:latin typeface="Times New Roman" pitchFamily="18" charset="0"/>
                </a:endParaRPr>
              </a:p>
              <a:p>
                <a:endParaRPr lang="en-US" altLang="en-US" dirty="0">
                  <a:latin typeface="Times New Roman" pitchFamily="18" charset="0"/>
                </a:endParaRPr>
              </a:p>
              <a:p>
                <a:endParaRPr lang="en-US" altLang="en-US" b="1" dirty="0">
                  <a:latin typeface="Times New Roman" pitchFamily="18" charset="0"/>
                </a:endParaRPr>
              </a:p>
              <a:p>
                <a:endParaRPr lang="en-US" altLang="en-US" b="1" dirty="0">
                  <a:latin typeface="Times New Roman" pitchFamily="18" charset="0"/>
                </a:endParaRP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2"/>
                <a:stretch>
                  <a:fillRect l="-963" t="-877" r="-185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Systematic Approach to Solving Chemistry Problems</a:t>
            </a:r>
            <a:br>
              <a:rPr lang="en-US" altLang="en-US" b="1" dirty="0"/>
            </a:br>
            <a:endParaRPr lang="en-US" dirty="0"/>
          </a:p>
        </p:txBody>
      </p:sp>
      <p:sp>
        <p:nvSpPr>
          <p:cNvPr id="6" name="Content Placeholder 5"/>
          <p:cNvSpPr>
            <a:spLocks noGrp="1"/>
          </p:cNvSpPr>
          <p:nvPr>
            <p:ph idx="1"/>
          </p:nvPr>
        </p:nvSpPr>
        <p:spPr>
          <a:xfrm>
            <a:off x="457200" y="1305920"/>
            <a:ext cx="8229600" cy="5079117"/>
          </a:xfrm>
        </p:spPr>
        <p:txBody>
          <a:bodyPr/>
          <a:lstStyle/>
          <a:p>
            <a:r>
              <a:rPr lang="en-US" altLang="en-US" sz="2000" dirty="0"/>
              <a:t> </a:t>
            </a:r>
            <a:r>
              <a:rPr lang="en-US" altLang="en-US" dirty="0"/>
              <a:t>State Problem</a:t>
            </a:r>
          </a:p>
          <a:p>
            <a:r>
              <a:rPr lang="en-US" altLang="en-US" sz="2000" dirty="0"/>
              <a:t> </a:t>
            </a:r>
            <a:r>
              <a:rPr lang="en-US" altLang="en-US" dirty="0"/>
              <a:t>Plan</a:t>
            </a:r>
          </a:p>
          <a:p>
            <a:pPr lvl="1"/>
            <a:r>
              <a:rPr lang="en-US" altLang="en-US" dirty="0"/>
              <a:t>Clarify the known and unknown.</a:t>
            </a:r>
          </a:p>
          <a:p>
            <a:pPr lvl="1"/>
            <a:r>
              <a:rPr lang="en-US" altLang="en-US" dirty="0"/>
              <a:t>Suggest steps from known to unknown.</a:t>
            </a:r>
          </a:p>
          <a:p>
            <a:pPr lvl="1"/>
            <a:r>
              <a:rPr lang="en-US" altLang="en-US" dirty="0"/>
              <a:t>Prepare a visual summary of steps that includes conversion factors, equations, known variables.</a:t>
            </a:r>
          </a:p>
          <a:p>
            <a:r>
              <a:rPr lang="en-US" altLang="en-US" dirty="0"/>
              <a:t>Solution</a:t>
            </a:r>
          </a:p>
          <a:p>
            <a:r>
              <a:rPr lang="en-US" altLang="en-US" dirty="0"/>
              <a:t>Check</a:t>
            </a:r>
          </a:p>
          <a:p>
            <a:r>
              <a:rPr lang="en-US" altLang="en-US" dirty="0"/>
              <a:t>Comment</a:t>
            </a:r>
          </a:p>
          <a:p>
            <a:r>
              <a:rPr lang="en-US" altLang="en-US" dirty="0"/>
              <a:t>Follow-up Problem</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1.3 – Problem and Plan</a:t>
            </a:r>
            <a:br>
              <a:rPr lang="en-US" altLang="en-US" b="1" dirty="0"/>
            </a:br>
            <a:endParaRPr lang="en-US" dirty="0"/>
          </a:p>
        </p:txBody>
      </p:sp>
      <p:sp>
        <p:nvSpPr>
          <p:cNvPr id="4" name="Content Placeholder 3"/>
          <p:cNvSpPr>
            <a:spLocks noGrp="1"/>
          </p:cNvSpPr>
          <p:nvPr>
            <p:ph idx="1"/>
          </p:nvPr>
        </p:nvSpPr>
        <p:spPr>
          <a:xfrm>
            <a:off x="457200" y="1193480"/>
            <a:ext cx="5029200" cy="4671282"/>
          </a:xfrm>
        </p:spPr>
        <p:txBody>
          <a:bodyPr/>
          <a:lstStyle/>
          <a:p>
            <a:pPr marL="0" indent="0" algn="ctr">
              <a:buNone/>
            </a:pPr>
            <a:r>
              <a:rPr lang="en-US" b="1" dirty="0"/>
              <a:t>Converting Units of Length</a:t>
            </a:r>
            <a:endParaRPr lang="en-US" altLang="en-US" b="1" dirty="0"/>
          </a:p>
          <a:p>
            <a:r>
              <a:rPr lang="en-US" altLang="en-US" b="1" dirty="0"/>
              <a:t>PROBLEM: </a:t>
            </a:r>
            <a:r>
              <a:rPr lang="en-US" altLang="en-US" dirty="0"/>
              <a:t>To wire your stereo equipment, you need 325 centimeters (cm) of speaker wire that sells for $0.15/ft.  What is the price of the wire?</a:t>
            </a:r>
          </a:p>
          <a:p>
            <a:r>
              <a:rPr lang="en-US" altLang="en-US" b="1" dirty="0"/>
              <a:t>PLAN: </a:t>
            </a:r>
            <a:r>
              <a:rPr lang="en-US" altLang="en-US" dirty="0"/>
              <a:t>We know the length (in cm) of wire and cost per length ($/</a:t>
            </a:r>
            <a:r>
              <a:rPr lang="en-US" altLang="en-US" dirty="0" err="1"/>
              <a:t>ft</a:t>
            </a:r>
            <a:r>
              <a:rPr lang="en-US" altLang="en-US" dirty="0"/>
              <a:t>). We have to convert cm to inches and inches to feet. Then we can find the cost for the length in feet.</a:t>
            </a:r>
            <a:endParaRPr lang="en-US" altLang="en-US" dirty="0">
              <a:latin typeface="Times New Roman" pitchFamily="18" charset="0"/>
            </a:endParaRPr>
          </a:p>
          <a:p>
            <a:endParaRPr lang="en-US" altLang="en-US" b="1" dirty="0">
              <a:latin typeface="Times New Roman" pitchFamily="18" charset="0"/>
            </a:endParaRPr>
          </a:p>
          <a:p>
            <a:endParaRPr lang="en-US" altLang="en-US" dirty="0">
              <a:latin typeface="Times New Roman" pitchFamily="18" charset="0"/>
            </a:endParaRPr>
          </a:p>
          <a:p>
            <a:endParaRPr lang="en-US" altLang="en-US" b="1" dirty="0">
              <a:latin typeface="Times New Roman" pitchFamily="18" charset="0"/>
            </a:endParaRPr>
          </a:p>
          <a:p>
            <a:endParaRPr lang="en-US" dirty="0"/>
          </a:p>
        </p:txBody>
      </p:sp>
      <p:pic>
        <p:nvPicPr>
          <p:cNvPr id="2050" name="Picture 2" descr="A road map from the length of wire in cm to the cost of wire is shown. Length of wire (cm) is converted to inches (in), then feet (ft) and then cost ($) through the appropriate conversion factor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5397" y="1297462"/>
            <a:ext cx="3216553" cy="433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1.3 - Solution</a:t>
            </a:r>
            <a:br>
              <a:rPr lang="en-US" altLang="en-US" b="1" dirty="0"/>
            </a:b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en-US" b="1" dirty="0"/>
                  <a:t>SOLUTION:</a:t>
                </a:r>
              </a:p>
              <a:p>
                <a:pPr marL="0" indent="0">
                  <a:buNone/>
                </a:pPr>
                <a:r>
                  <a:rPr lang="en-US" altLang="en-US" dirty="0"/>
                  <a:t>Length (in) = length (cm) x conversion factor</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altLang="en-US" i="1" smtClean="0">
                          <a:latin typeface="Cambria Math"/>
                          <a:ea typeface="Cambria Math"/>
                        </a:rPr>
                        <m:t>=</m:t>
                      </m:r>
                      <m:r>
                        <a:rPr lang="en-US" altLang="en-US" b="0" i="1" smtClean="0">
                          <a:latin typeface="Cambria Math"/>
                          <a:ea typeface="Cambria Math"/>
                        </a:rPr>
                        <m:t>325 </m:t>
                      </m:r>
                      <m:r>
                        <m:rPr>
                          <m:sty m:val="p"/>
                        </m:rPr>
                        <a:rPr lang="en-US" altLang="en-US" b="0" i="0" strike="sngStrike" smtClean="0">
                          <a:latin typeface="Cambria Math"/>
                          <a:ea typeface="Cambria Math"/>
                        </a:rPr>
                        <m:t>cm</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1 </m:t>
                          </m:r>
                          <m:r>
                            <m:rPr>
                              <m:sty m:val="p"/>
                            </m:rPr>
                            <a:rPr lang="en-US" altLang="en-US" b="0" i="0" smtClean="0">
                              <a:latin typeface="Cambria Math"/>
                              <a:ea typeface="Cambria Math"/>
                            </a:rPr>
                            <m:t>in</m:t>
                          </m:r>
                        </m:num>
                        <m:den>
                          <m:r>
                            <a:rPr lang="en-US" altLang="en-US" b="0" i="1" smtClean="0">
                              <a:latin typeface="Cambria Math"/>
                              <a:ea typeface="Cambria Math"/>
                            </a:rPr>
                            <m:t>2.54 </m:t>
                          </m:r>
                          <m:r>
                            <m:rPr>
                              <m:sty m:val="p"/>
                            </m:rPr>
                            <a:rPr lang="en-US" altLang="en-US" b="0" i="0" strike="sngStrike" smtClean="0">
                              <a:latin typeface="Cambria Math"/>
                              <a:ea typeface="Cambria Math"/>
                            </a:rPr>
                            <m:t>cm</m:t>
                          </m:r>
                        </m:den>
                      </m:f>
                      <m:r>
                        <a:rPr lang="en-US" altLang="en-US" b="0" i="1" smtClean="0">
                          <a:latin typeface="Cambria Math"/>
                          <a:ea typeface="Cambria Math"/>
                        </a:rPr>
                        <m:t>=128 </m:t>
                      </m:r>
                      <m:r>
                        <m:rPr>
                          <m:sty m:val="p"/>
                        </m:rPr>
                        <a:rPr lang="en-US" altLang="en-US" b="0" i="0" smtClean="0">
                          <a:latin typeface="Cambria Math"/>
                          <a:ea typeface="Cambria Math"/>
                        </a:rPr>
                        <m:t>in</m:t>
                      </m:r>
                    </m:oMath>
                  </m:oMathPara>
                </a14:m>
                <a:endParaRPr lang="en-US" altLang="en-US" dirty="0">
                  <a:latin typeface="Times New Roman" pitchFamily="18" charset="0"/>
                </a:endParaRPr>
              </a:p>
              <a:p>
                <a:pPr marL="0" indent="0">
                  <a:buNone/>
                </a:pPr>
                <a:r>
                  <a:rPr lang="en-US" altLang="en-US" dirty="0"/>
                  <a:t>Length (</a:t>
                </a:r>
                <a:r>
                  <a:rPr lang="en-US" altLang="en-US" dirty="0" err="1"/>
                  <a:t>ft</a:t>
                </a:r>
                <a:r>
                  <a:rPr lang="en-US" altLang="en-US" dirty="0"/>
                  <a:t>) = length (in) x conversion factor</a:t>
                </a:r>
              </a:p>
              <a:p>
                <a:pPr marL="0" indent="0">
                  <a:buNone/>
                </a:pPr>
                <a14:m>
                  <m:oMathPara xmlns:m="http://schemas.openxmlformats.org/officeDocument/2006/math">
                    <m:oMathParaPr>
                      <m:jc m:val="left"/>
                    </m:oMathParaPr>
                    <m:oMath xmlns:m="http://schemas.openxmlformats.org/officeDocument/2006/math">
                      <m:r>
                        <a:rPr lang="en-US" altLang="en-US" i="1" smtClean="0">
                          <a:latin typeface="Cambria Math"/>
                          <a:ea typeface="Cambria Math"/>
                        </a:rPr>
                        <m:t>=</m:t>
                      </m:r>
                      <m:r>
                        <a:rPr lang="en-US" altLang="en-US" b="0" i="1" smtClean="0">
                          <a:latin typeface="Cambria Math"/>
                          <a:ea typeface="Cambria Math"/>
                        </a:rPr>
                        <m:t>128 </m:t>
                      </m:r>
                      <m:r>
                        <m:rPr>
                          <m:sty m:val="p"/>
                        </m:rPr>
                        <a:rPr lang="en-US" altLang="en-US" b="0" i="0" strike="sngStrike" smtClean="0">
                          <a:latin typeface="Cambria Math"/>
                          <a:ea typeface="Cambria Math"/>
                        </a:rPr>
                        <m:t>in</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1 </m:t>
                          </m:r>
                          <m:r>
                            <m:rPr>
                              <m:sty m:val="p"/>
                            </m:rPr>
                            <a:rPr lang="en-US" altLang="en-US" b="0" i="0" smtClean="0">
                              <a:latin typeface="Cambria Math"/>
                              <a:ea typeface="Cambria Math"/>
                            </a:rPr>
                            <m:t>ft</m:t>
                          </m:r>
                        </m:num>
                        <m:den>
                          <m:r>
                            <a:rPr lang="en-US" altLang="en-US" b="0" i="1" smtClean="0">
                              <a:latin typeface="Cambria Math"/>
                              <a:ea typeface="Cambria Math"/>
                            </a:rPr>
                            <m:t>12 </m:t>
                          </m:r>
                          <m:r>
                            <m:rPr>
                              <m:sty m:val="p"/>
                            </m:rPr>
                            <a:rPr lang="en-US" altLang="en-US" b="0" i="0" strike="sngStrike" smtClean="0">
                              <a:latin typeface="Cambria Math"/>
                              <a:ea typeface="Cambria Math"/>
                            </a:rPr>
                            <m:t>in</m:t>
                          </m:r>
                        </m:den>
                      </m:f>
                      <m:r>
                        <a:rPr lang="en-US" altLang="en-US" b="0" i="1" smtClean="0">
                          <a:latin typeface="Cambria Math"/>
                          <a:ea typeface="Cambria Math"/>
                        </a:rPr>
                        <m:t>=10.7 </m:t>
                      </m:r>
                      <m:r>
                        <m:rPr>
                          <m:sty m:val="p"/>
                        </m:rPr>
                        <a:rPr lang="en-US" altLang="en-US" b="0" i="0" smtClean="0">
                          <a:latin typeface="Cambria Math"/>
                          <a:ea typeface="Cambria Math"/>
                        </a:rPr>
                        <m:t>ft</m:t>
                      </m:r>
                    </m:oMath>
                  </m:oMathPara>
                </a14:m>
                <a:endParaRPr lang="en-US" altLang="en-US" dirty="0">
                  <a:latin typeface="Times New Roman" pitchFamily="18" charset="0"/>
                </a:endParaRPr>
              </a:p>
              <a:p>
                <a:pPr marL="0" indent="0">
                  <a:buNone/>
                </a:pPr>
                <a:r>
                  <a:rPr lang="en-US" altLang="en-US" dirty="0"/>
                  <a:t>Price ($) = length (</a:t>
                </a:r>
                <a:r>
                  <a:rPr lang="en-US" altLang="en-US" dirty="0" err="1"/>
                  <a:t>ft</a:t>
                </a:r>
                <a:r>
                  <a:rPr lang="en-US" altLang="en-US" dirty="0"/>
                  <a:t>) x conversion factor</a:t>
                </a:r>
              </a:p>
              <a:p>
                <a:pPr marL="0" indent="0">
                  <a:buNone/>
                </a:pPr>
                <a14:m>
                  <m:oMathPara xmlns:m="http://schemas.openxmlformats.org/officeDocument/2006/math">
                    <m:oMathParaPr>
                      <m:jc m:val="left"/>
                    </m:oMathParaPr>
                    <m:oMath xmlns:m="http://schemas.openxmlformats.org/officeDocument/2006/math">
                      <m:r>
                        <a:rPr lang="en-US" altLang="en-US" i="1" smtClean="0">
                          <a:latin typeface="Cambria Math"/>
                          <a:ea typeface="Cambria Math"/>
                        </a:rPr>
                        <m:t>=</m:t>
                      </m:r>
                      <m:r>
                        <a:rPr lang="en-US" altLang="en-US" b="0" i="1" smtClean="0">
                          <a:latin typeface="Cambria Math"/>
                          <a:ea typeface="Cambria Math"/>
                        </a:rPr>
                        <m:t>10.7 </m:t>
                      </m:r>
                      <m:r>
                        <m:rPr>
                          <m:sty m:val="p"/>
                        </m:rPr>
                        <a:rPr lang="en-US" altLang="en-US" b="0" i="0" strike="sngStrike" smtClean="0">
                          <a:latin typeface="Cambria Math"/>
                          <a:ea typeface="Cambria Math"/>
                        </a:rPr>
                        <m:t>ft</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$0.15</m:t>
                          </m:r>
                        </m:num>
                        <m:den>
                          <m:r>
                            <a:rPr lang="en-US" altLang="en-US" b="0" i="1" smtClean="0">
                              <a:latin typeface="Cambria Math"/>
                              <a:ea typeface="Cambria Math"/>
                            </a:rPr>
                            <m:t>1 </m:t>
                          </m:r>
                          <m:r>
                            <m:rPr>
                              <m:sty m:val="p"/>
                            </m:rPr>
                            <a:rPr lang="en-US" altLang="en-US" b="0" i="0" strike="sngStrike" smtClean="0">
                              <a:latin typeface="Cambria Math"/>
                              <a:ea typeface="Cambria Math"/>
                            </a:rPr>
                            <m:t>ft</m:t>
                          </m:r>
                        </m:den>
                      </m:f>
                      <m:r>
                        <a:rPr lang="en-US" altLang="en-US" b="0" i="1" smtClean="0">
                          <a:latin typeface="Cambria Math"/>
                          <a:ea typeface="Cambria Math"/>
                        </a:rPr>
                        <m:t>=</m:t>
                      </m:r>
                      <m:r>
                        <a:rPr lang="en-US" altLang="en-US" b="1" i="1" smtClean="0">
                          <a:latin typeface="Cambria Math"/>
                          <a:ea typeface="Cambria Math"/>
                        </a:rPr>
                        <m:t>$</m:t>
                      </m:r>
                      <m:r>
                        <a:rPr lang="en-US" altLang="en-US" b="1" i="1" smtClean="0">
                          <a:latin typeface="Cambria Math"/>
                          <a:ea typeface="Cambria Math"/>
                        </a:rPr>
                        <m:t>𝟏</m:t>
                      </m:r>
                      <m:r>
                        <a:rPr lang="en-US" altLang="en-US" b="1" i="1" smtClean="0">
                          <a:latin typeface="Cambria Math"/>
                          <a:ea typeface="Cambria Math"/>
                        </a:rPr>
                        <m:t>.</m:t>
                      </m:r>
                      <m:r>
                        <a:rPr lang="en-US" altLang="en-US" b="1" i="1" smtClean="0">
                          <a:latin typeface="Cambria Math"/>
                          <a:ea typeface="Cambria Math"/>
                        </a:rPr>
                        <m:t>𝟔𝟎</m:t>
                      </m:r>
                    </m:oMath>
                  </m:oMathPara>
                </a14:m>
                <a:endParaRPr lang="en-US" altLang="en-US" b="1" dirty="0">
                  <a:latin typeface="Times New Roman" pitchFamily="18" charset="0"/>
                </a:endParaRPr>
              </a:p>
              <a:p>
                <a:pPr marL="0" indent="0">
                  <a:buNone/>
                </a:pPr>
                <a:endParaRPr lang="en-US" altLang="en-US" dirty="0">
                  <a:latin typeface="Times New Roman" pitchFamily="18" charset="0"/>
                </a:endParaRPr>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1.4 – Problem and Plan</a:t>
            </a:r>
            <a:br>
              <a:rPr lang="en-US" altLang="en-US" b="1" dirty="0"/>
            </a:br>
            <a:endParaRPr lang="en-US" dirty="0"/>
          </a:p>
        </p:txBody>
      </p:sp>
      <p:sp>
        <p:nvSpPr>
          <p:cNvPr id="8" name="Content Placeholder 7"/>
          <p:cNvSpPr>
            <a:spLocks noGrp="1"/>
          </p:cNvSpPr>
          <p:nvPr>
            <p:ph idx="1"/>
          </p:nvPr>
        </p:nvSpPr>
        <p:spPr>
          <a:xfrm>
            <a:off x="457200" y="1119362"/>
            <a:ext cx="5013434" cy="5044966"/>
          </a:xfrm>
        </p:spPr>
        <p:txBody>
          <a:bodyPr/>
          <a:lstStyle/>
          <a:p>
            <a:pPr marL="0" indent="0" algn="ctr">
              <a:buNone/>
            </a:pPr>
            <a:r>
              <a:rPr lang="en-US" b="1" dirty="0"/>
              <a:t>Converting Units of Volume</a:t>
            </a:r>
            <a:endParaRPr lang="en-US" altLang="en-US" b="1" dirty="0"/>
          </a:p>
          <a:p>
            <a:r>
              <a:rPr lang="en-US" altLang="en-US" b="1" dirty="0"/>
              <a:t>PROBLEM: </a:t>
            </a:r>
            <a:r>
              <a:rPr lang="en-US" altLang="en-US" dirty="0"/>
              <a:t>A graduated cylinder contains 19.9 mL of water. When a small piece of galena, an ore of lead, is added, it sinks and the volume increases to 24.5 </a:t>
            </a:r>
            <a:r>
              <a:rPr lang="en-US" altLang="en-US" dirty="0" err="1"/>
              <a:t>mL.</a:t>
            </a:r>
            <a:r>
              <a:rPr lang="en-US" altLang="en-US" dirty="0"/>
              <a:t> What is the volume of the piece of galena in cm</a:t>
            </a:r>
            <a:r>
              <a:rPr lang="en-US" altLang="en-US" baseline="30000" dirty="0"/>
              <a:t>3</a:t>
            </a:r>
            <a:r>
              <a:rPr lang="en-US" altLang="en-US" dirty="0"/>
              <a:t> and in L?</a:t>
            </a:r>
            <a:endParaRPr lang="en-US" altLang="en-US" dirty="0">
              <a:latin typeface="Times New Roman" pitchFamily="18" charset="0"/>
            </a:endParaRPr>
          </a:p>
          <a:p>
            <a:r>
              <a:rPr lang="en-US" altLang="en-US" b="1" dirty="0"/>
              <a:t>PLAN: </a:t>
            </a:r>
            <a:r>
              <a:rPr lang="en-US" altLang="en-US" dirty="0"/>
              <a:t>The volume of the galena is equal to the difference in the volume of the water before and after the addition.</a:t>
            </a:r>
            <a:endParaRPr lang="en-US" altLang="en-US" dirty="0">
              <a:latin typeface="Times New Roman" pitchFamily="18" charset="0"/>
            </a:endParaRPr>
          </a:p>
          <a:p>
            <a:endParaRPr lang="en-US" altLang="en-US" b="1" dirty="0">
              <a:latin typeface="Times New Roman" pitchFamily="18" charset="0"/>
            </a:endParaRPr>
          </a:p>
          <a:p>
            <a:endParaRPr lang="en-US" dirty="0"/>
          </a:p>
        </p:txBody>
      </p:sp>
      <p:pic>
        <p:nvPicPr>
          <p:cNvPr id="3074" name="Picture 2" descr="A road map from the volume in mL to the volume in cm3 and L is shown. Volume of galena is found by subtracting the volume of the water initially from the volume of water with the piece of galena. Then the volume in milliliters (mL) is converted to centimeters cubed and liter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69800" y="1947821"/>
            <a:ext cx="3302275" cy="338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1.4 - Solution</a:t>
            </a:r>
            <a:br>
              <a:rPr lang="en-US" altLang="en-US" b="1" dirty="0"/>
            </a:b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r>
                            <a:rPr lang="en-US" b="0" i="0" smtClean="0">
                              <a:latin typeface="Cambria Math"/>
                            </a:rPr>
                            <m:t>24.5</m:t>
                          </m:r>
                          <m:r>
                            <a:rPr lang="en-US" b="0" i="0" smtClean="0">
                              <a:latin typeface="Cambria Math"/>
                              <a:ea typeface="Cambria Math"/>
                            </a:rPr>
                            <m:t>−19.9</m:t>
                          </m:r>
                        </m:e>
                      </m:d>
                      <m:r>
                        <m:rPr>
                          <m:sty m:val="p"/>
                        </m:rPr>
                        <a:rPr lang="en-US" b="0" i="0" smtClean="0">
                          <a:latin typeface="Cambria Math"/>
                          <a:ea typeface="Cambria Math"/>
                        </a:rPr>
                        <m:t>mL</m:t>
                      </m:r>
                      <m:r>
                        <a:rPr lang="en-US" b="0" i="0" smtClean="0">
                          <a:latin typeface="Cambria Math"/>
                          <a:ea typeface="Cambria Math"/>
                        </a:rPr>
                        <m:t>=</m:t>
                      </m:r>
                      <m:r>
                        <m:rPr>
                          <m:sty m:val="p"/>
                        </m:rPr>
                        <a:rPr lang="en-US" b="0" i="0" smtClean="0">
                          <a:latin typeface="Cambria Math"/>
                          <a:ea typeface="Cambria Math"/>
                        </a:rPr>
                        <m:t>volume</m:t>
                      </m:r>
                      <m:r>
                        <a:rPr lang="en-US" b="0" i="0" smtClean="0">
                          <a:latin typeface="Cambria Math"/>
                          <a:ea typeface="Cambria Math"/>
                        </a:rPr>
                        <m:t> </m:t>
                      </m:r>
                      <m:r>
                        <m:rPr>
                          <m:sty m:val="p"/>
                        </m:rPr>
                        <a:rPr lang="en-US" b="0" i="0" smtClean="0">
                          <a:latin typeface="Cambria Math"/>
                          <a:ea typeface="Cambria Math"/>
                        </a:rPr>
                        <m:t>of</m:t>
                      </m:r>
                      <m:r>
                        <a:rPr lang="en-US" b="0" i="0" smtClean="0">
                          <a:latin typeface="Cambria Math"/>
                          <a:ea typeface="Cambria Math"/>
                        </a:rPr>
                        <m:t> </m:t>
                      </m:r>
                      <m:r>
                        <m:rPr>
                          <m:sty m:val="p"/>
                        </m:rPr>
                        <a:rPr lang="en-US" b="0" i="0" smtClean="0">
                          <a:latin typeface="Cambria Math"/>
                          <a:ea typeface="Cambria Math"/>
                        </a:rPr>
                        <m:t>galena</m:t>
                      </m:r>
                      <m:r>
                        <a:rPr lang="en-US" b="0" i="0" smtClean="0">
                          <a:latin typeface="Cambria Math"/>
                          <a:ea typeface="Cambria Math"/>
                        </a:rPr>
                        <m:t>=4.6 </m:t>
                      </m:r>
                      <m:r>
                        <m:rPr>
                          <m:sty m:val="p"/>
                        </m:rPr>
                        <a:rPr lang="en-US" b="0" i="0" smtClean="0">
                          <a:latin typeface="Cambria Math"/>
                          <a:ea typeface="Cambria Math"/>
                        </a:rPr>
                        <m:t>mL</m:t>
                      </m:r>
                    </m:oMath>
                  </m:oMathPara>
                </a14:m>
                <a:endParaRPr lang="en-US" b="0" dirty="0">
                  <a:ea typeface="Cambria Math"/>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4.6 </m:t>
                      </m:r>
                      <m:r>
                        <m:rPr>
                          <m:sty m:val="p"/>
                        </m:rPr>
                        <a:rPr lang="en-US" b="0" i="0" smtClean="0">
                          <a:latin typeface="Cambria Math"/>
                        </a:rPr>
                        <m:t>mL</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cm</m:t>
                              </m:r>
                            </m:e>
                            <m:sup>
                              <m:r>
                                <a:rPr lang="en-US" b="0" i="0" smtClean="0">
                                  <a:latin typeface="Cambria Math"/>
                                  <a:ea typeface="Cambria Math"/>
                                </a:rPr>
                                <m:t>3</m:t>
                              </m:r>
                            </m:sup>
                          </m:sSup>
                        </m:num>
                        <m:den>
                          <m:r>
                            <a:rPr lang="en-US" b="0" i="0" smtClean="0">
                              <a:latin typeface="Cambria Math"/>
                              <a:ea typeface="Cambria Math"/>
                            </a:rPr>
                            <m:t>1 </m:t>
                          </m:r>
                          <m:r>
                            <m:rPr>
                              <m:sty m:val="p"/>
                            </m:rPr>
                            <a:rPr lang="en-US" b="0" i="0" smtClean="0">
                              <a:latin typeface="Cambria Math"/>
                              <a:ea typeface="Cambria Math"/>
                            </a:rPr>
                            <m:t>mL</m:t>
                          </m:r>
                        </m:den>
                      </m:f>
                      <m:r>
                        <a:rPr lang="en-US" b="0" i="1" smtClean="0">
                          <a:latin typeface="Cambria Math"/>
                          <a:ea typeface="Cambria Math"/>
                        </a:rPr>
                        <m:t>=</m:t>
                      </m:r>
                      <m:r>
                        <a:rPr lang="en-US" b="1" i="1" smtClean="0">
                          <a:latin typeface="Cambria Math"/>
                          <a:ea typeface="Cambria Math"/>
                        </a:rPr>
                        <m:t>𝟒</m:t>
                      </m:r>
                      <m:r>
                        <a:rPr lang="en-US" b="1" i="1" smtClean="0">
                          <a:latin typeface="Cambria Math"/>
                          <a:ea typeface="Cambria Math"/>
                        </a:rPr>
                        <m:t>.</m:t>
                      </m:r>
                      <m:r>
                        <a:rPr lang="en-US" b="1" i="1" smtClean="0">
                          <a:latin typeface="Cambria Math"/>
                          <a:ea typeface="Cambria Math"/>
                        </a:rPr>
                        <m:t>𝟔</m:t>
                      </m:r>
                      <m:r>
                        <a:rPr lang="en-US" b="1" i="1" smtClean="0">
                          <a:latin typeface="Cambria Math"/>
                          <a:ea typeface="Cambria Math"/>
                        </a:rPr>
                        <m:t> </m:t>
                      </m:r>
                      <m:sSup>
                        <m:sSupPr>
                          <m:ctrlPr>
                            <a:rPr lang="en-US" b="1" i="1" smtClean="0">
                              <a:latin typeface="Cambria Math" panose="02040503050406030204" pitchFamily="18" charset="0"/>
                              <a:ea typeface="Cambria Math"/>
                            </a:rPr>
                          </m:ctrlPr>
                        </m:sSupPr>
                        <m:e>
                          <m:r>
                            <a:rPr lang="en-US" b="1" i="0" smtClean="0">
                              <a:latin typeface="Cambria Math"/>
                              <a:ea typeface="Cambria Math"/>
                            </a:rPr>
                            <m:t>𝐜𝐦</m:t>
                          </m:r>
                        </m:e>
                        <m:sup>
                          <m:r>
                            <a:rPr lang="en-US" b="1" i="0" smtClean="0">
                              <a:latin typeface="Cambria Math"/>
                              <a:ea typeface="Cambria Math"/>
                            </a:rPr>
                            <m:t>𝟑</m:t>
                          </m:r>
                        </m:sup>
                      </m:sSup>
                    </m:oMath>
                  </m:oMathPara>
                </a14:m>
                <a:endParaRPr lang="en-US" b="1"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4.6 </m:t>
                      </m:r>
                      <m:r>
                        <m:rPr>
                          <m:sty m:val="p"/>
                        </m:rPr>
                        <a:rPr lang="en-US" b="0" i="0" smtClean="0">
                          <a:latin typeface="Cambria Math"/>
                        </a:rPr>
                        <m:t>mL</m:t>
                      </m:r>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m:rPr>
                              <m:sty m:val="p"/>
                            </m:rPr>
                            <a:rPr lang="en-US" b="0" i="0" smtClean="0">
                              <a:latin typeface="Cambria Math"/>
                              <a:ea typeface="Cambria Math"/>
                            </a:rPr>
                            <m:t>L</m:t>
                          </m:r>
                        </m:num>
                        <m:den>
                          <m:r>
                            <a:rPr lang="en-US" b="0" i="0" smtClean="0">
                              <a:latin typeface="Cambria Math"/>
                              <a:ea typeface="Cambria Math"/>
                            </a:rPr>
                            <m:t>1 </m:t>
                          </m:r>
                          <m:r>
                            <m:rPr>
                              <m:sty m:val="p"/>
                            </m:rPr>
                            <a:rPr lang="en-US" b="0" i="0" smtClean="0">
                              <a:latin typeface="Cambria Math"/>
                              <a:ea typeface="Cambria Math"/>
                            </a:rPr>
                            <m:t>mL</m:t>
                          </m:r>
                        </m:den>
                      </m:f>
                      <m:r>
                        <a:rPr lang="en-US" b="0" i="1" smtClean="0">
                          <a:latin typeface="Cambria Math"/>
                          <a:ea typeface="Cambria Math"/>
                        </a:rPr>
                        <m:t>=</m:t>
                      </m:r>
                      <m:r>
                        <a:rPr lang="en-US" b="1" i="1" smtClean="0">
                          <a:latin typeface="Cambria Math"/>
                          <a:ea typeface="Cambria Math"/>
                        </a:rPr>
                        <m:t>𝟒</m:t>
                      </m:r>
                      <m:r>
                        <a:rPr lang="en-US" b="1" i="1" smtClean="0">
                          <a:latin typeface="Cambria Math"/>
                          <a:ea typeface="Cambria Math"/>
                        </a:rPr>
                        <m:t>.</m:t>
                      </m:r>
                      <m:r>
                        <a:rPr lang="en-US" b="1" i="1" smtClean="0">
                          <a:latin typeface="Cambria Math"/>
                          <a:ea typeface="Cambria Math"/>
                        </a:rPr>
                        <m:t>𝟔</m:t>
                      </m:r>
                      <m:r>
                        <a:rPr lang="en-US" b="1" i="1" smtClean="0">
                          <a:latin typeface="Cambria Math"/>
                          <a:ea typeface="Cambria Math"/>
                        </a:rPr>
                        <m:t>×</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𝟏𝟎</m:t>
                          </m:r>
                        </m:e>
                        <m:sup>
                          <m:r>
                            <a:rPr lang="en-US" b="1" i="1" smtClean="0">
                              <a:latin typeface="Cambria Math"/>
                              <a:ea typeface="Cambria Math"/>
                            </a:rPr>
                            <m:t>−</m:t>
                          </m:r>
                          <m:r>
                            <a:rPr lang="en-US" b="1" i="1" smtClean="0">
                              <a:latin typeface="Cambria Math"/>
                              <a:ea typeface="Cambria Math"/>
                            </a:rPr>
                            <m:t>𝟑</m:t>
                          </m:r>
                        </m:sup>
                      </m:sSup>
                      <m:r>
                        <a:rPr lang="en-US" b="1" i="0" smtClean="0">
                          <a:latin typeface="Cambria Math"/>
                          <a:ea typeface="Cambria Math"/>
                        </a:rPr>
                        <m:t> </m:t>
                      </m:r>
                      <m:r>
                        <a:rPr lang="en-US" b="1" i="0" smtClean="0">
                          <a:latin typeface="Cambria Math"/>
                          <a:ea typeface="Cambria Math"/>
                        </a:rPr>
                        <m:t>𝐋</m:t>
                      </m:r>
                    </m:oMath>
                  </m:oMathPara>
                </a14:m>
                <a:endParaRPr lang="en-US" b="1"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1.5 – Problem and Plan</a:t>
            </a:r>
            <a:br>
              <a:rPr lang="en-US" altLang="en-US" b="1" dirty="0"/>
            </a:br>
            <a:endParaRPr lang="en-US" dirty="0"/>
          </a:p>
        </p:txBody>
      </p:sp>
      <p:sp>
        <p:nvSpPr>
          <p:cNvPr id="11" name="Content Placeholder 10"/>
          <p:cNvSpPr>
            <a:spLocks noGrp="1"/>
          </p:cNvSpPr>
          <p:nvPr>
            <p:ph idx="1"/>
          </p:nvPr>
        </p:nvSpPr>
        <p:spPr>
          <a:xfrm>
            <a:off x="457200" y="895365"/>
            <a:ext cx="5123793" cy="5562600"/>
          </a:xfrm>
        </p:spPr>
        <p:txBody>
          <a:bodyPr/>
          <a:lstStyle/>
          <a:p>
            <a:pPr marL="0" indent="0" algn="ctr">
              <a:buNone/>
            </a:pPr>
            <a:r>
              <a:rPr lang="en-US" b="1" dirty="0"/>
              <a:t>Converting Units of Mass</a:t>
            </a:r>
            <a:endParaRPr lang="en-US" altLang="en-US" b="1" dirty="0"/>
          </a:p>
          <a:p>
            <a:r>
              <a:rPr lang="en-US" altLang="en-US" b="1" dirty="0"/>
              <a:t>PROBLEM: </a:t>
            </a:r>
            <a:r>
              <a:rPr lang="en-US" altLang="en-US" dirty="0"/>
              <a:t>Many international computer communications are carried out by optical fibers in cables laid along the ocean floor. If one strand of optical fiber weighs 1.19 x 10</a:t>
            </a:r>
            <a:r>
              <a:rPr lang="en-US" altLang="en-US" baseline="30000" dirty="0"/>
              <a:t>-3</a:t>
            </a:r>
            <a:r>
              <a:rPr lang="en-US" altLang="en-US" dirty="0"/>
              <a:t> </a:t>
            </a:r>
            <a:r>
              <a:rPr lang="en-US" altLang="en-US" dirty="0" err="1"/>
              <a:t>lb</a:t>
            </a:r>
            <a:r>
              <a:rPr lang="en-US" altLang="en-US" dirty="0"/>
              <a:t>/m, what is the mass (in kg) of a cable made of six strands of optical fiber, each long enough to link New York and Paris (a distance of 8.94 x 10</a:t>
            </a:r>
            <a:r>
              <a:rPr lang="en-US" altLang="en-US" baseline="30000" dirty="0"/>
              <a:t>3</a:t>
            </a:r>
            <a:r>
              <a:rPr lang="en-US" altLang="en-US" dirty="0"/>
              <a:t> km)?</a:t>
            </a:r>
          </a:p>
          <a:p>
            <a:r>
              <a:rPr lang="en-US" altLang="en-US" b="1" dirty="0"/>
              <a:t>PLAN: </a:t>
            </a:r>
            <a:r>
              <a:rPr lang="en-US" altLang="en-US" dirty="0"/>
              <a:t>The sequence of steps may vary but essentially we need to find the length of the entire cable and convert it to mass.</a:t>
            </a:r>
          </a:p>
          <a:p>
            <a:endParaRPr lang="en-US" altLang="en-US" b="1" dirty="0">
              <a:latin typeface="Times New Roman" pitchFamily="18" charset="0"/>
            </a:endParaRPr>
          </a:p>
          <a:p>
            <a:endParaRPr lang="en-US" dirty="0"/>
          </a:p>
        </p:txBody>
      </p:sp>
      <p:pic>
        <p:nvPicPr>
          <p:cNvPr id="4098" name="Picture 2" descr="A road map from the length in km to the mass in kg is shown. The length in kilometers (km) is converted to meters (m) and then pounds (lb) of the correct number of cables which is converted to kilograms (kg).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13685" y="1288647"/>
            <a:ext cx="3146535" cy="528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1.5 - Solution</a:t>
            </a:r>
            <a:br>
              <a:rPr lang="en-US" altLang="en-US" b="1" dirty="0"/>
            </a:b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en-US" b="1" dirty="0"/>
                  <a:t>SOLUTION:</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b="0" i="0" smtClean="0">
                          <a:latin typeface="Cambria Math"/>
                        </a:rPr>
                        <m:t>8.84</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 </m:t>
                      </m:r>
                      <m:r>
                        <m:rPr>
                          <m:sty m:val="p"/>
                        </m:rPr>
                        <a:rPr lang="en-US" b="0" i="0" smtClean="0">
                          <a:latin typeface="Cambria Math"/>
                          <a:ea typeface="Cambria Math"/>
                        </a:rPr>
                        <m:t>km</m:t>
                      </m:r>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 </m:t>
                          </m:r>
                          <m:r>
                            <m:rPr>
                              <m:sty m:val="p"/>
                            </m:rPr>
                            <a:rPr lang="en-US" b="0" i="0" smtClean="0">
                              <a:latin typeface="Cambria Math"/>
                              <a:ea typeface="Cambria Math"/>
                            </a:rPr>
                            <m:t>m</m:t>
                          </m:r>
                        </m:num>
                        <m:den>
                          <m:r>
                            <a:rPr lang="en-US" b="0" i="1" smtClean="0">
                              <a:latin typeface="Cambria Math"/>
                              <a:ea typeface="Cambria Math"/>
                            </a:rPr>
                            <m:t>1 </m:t>
                          </m:r>
                          <m:r>
                            <m:rPr>
                              <m:sty m:val="p"/>
                            </m:rPr>
                            <a:rPr lang="en-US" b="0" i="0" smtClean="0">
                              <a:latin typeface="Cambria Math"/>
                              <a:ea typeface="Cambria Math"/>
                            </a:rPr>
                            <m:t>km</m:t>
                          </m:r>
                        </m:den>
                      </m:f>
                      <m:r>
                        <a:rPr lang="en-US" b="0" i="1" smtClean="0">
                          <a:latin typeface="Cambria Math"/>
                          <a:ea typeface="Cambria Math"/>
                        </a:rPr>
                        <m:t>=8.84×</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6</m:t>
                          </m:r>
                        </m:sup>
                      </m:sSup>
                      <m:r>
                        <a:rPr lang="en-US" b="0" i="1" smtClean="0">
                          <a:latin typeface="Cambria Math"/>
                          <a:ea typeface="Cambria Math"/>
                        </a:rPr>
                        <m:t> </m:t>
                      </m:r>
                      <m:r>
                        <m:rPr>
                          <m:sty m:val="p"/>
                        </m:rPr>
                        <a:rPr lang="en-US" b="0" i="0" smtClean="0">
                          <a:latin typeface="Cambria Math"/>
                          <a:ea typeface="Cambria Math"/>
                        </a:rPr>
                        <m:t>m</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8.84</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6</m:t>
                          </m:r>
                        </m:sup>
                      </m:sSup>
                      <m:r>
                        <a:rPr lang="en-US" b="0" i="1" smtClean="0">
                          <a:latin typeface="Cambria Math"/>
                          <a:ea typeface="Cambria Math"/>
                        </a:rPr>
                        <m:t> </m:t>
                      </m:r>
                      <m:r>
                        <m:rPr>
                          <m:sty m:val="p"/>
                        </m:rPr>
                        <a:rPr lang="en-US" b="0" i="0" smtClean="0">
                          <a:latin typeface="Cambria Math"/>
                          <a:ea typeface="Cambria Math"/>
                        </a:rPr>
                        <m:t>m</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1.19×</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 </m:t>
                          </m:r>
                          <m:r>
                            <m:rPr>
                              <m:sty m:val="p"/>
                            </m:rPr>
                            <a:rPr lang="en-US" b="0" i="0" smtClean="0">
                              <a:latin typeface="Cambria Math"/>
                              <a:ea typeface="Cambria Math"/>
                            </a:rPr>
                            <m:t>lb</m:t>
                          </m:r>
                        </m:num>
                        <m:den>
                          <m:r>
                            <a:rPr lang="en-US" b="0" i="1" smtClean="0">
                              <a:latin typeface="Cambria Math"/>
                              <a:ea typeface="Cambria Math"/>
                            </a:rPr>
                            <m:t>1 </m:t>
                          </m:r>
                          <m:r>
                            <m:rPr>
                              <m:sty m:val="p"/>
                            </m:rPr>
                            <a:rPr lang="en-US" b="0" i="0" smtClean="0">
                              <a:latin typeface="Cambria Math"/>
                              <a:ea typeface="Cambria Math"/>
                            </a:rPr>
                            <m:t>m</m:t>
                          </m:r>
                        </m:den>
                      </m:f>
                      <m:r>
                        <a:rPr lang="en-US" b="0" i="1" smtClean="0">
                          <a:latin typeface="Cambria Math"/>
                          <a:ea typeface="Cambria Math"/>
                        </a:rPr>
                        <m:t>=1.05×</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4</m:t>
                          </m:r>
                        </m:sup>
                      </m:sSup>
                      <m:r>
                        <a:rPr lang="en-US" b="0" i="1" smtClean="0">
                          <a:latin typeface="Cambria Math"/>
                          <a:ea typeface="Cambria Math"/>
                        </a:rPr>
                        <m:t> </m:t>
                      </m:r>
                      <m:r>
                        <m:rPr>
                          <m:sty m:val="p"/>
                        </m:rPr>
                        <a:rPr lang="en-US" b="0" i="0" smtClean="0">
                          <a:latin typeface="Cambria Math"/>
                          <a:ea typeface="Cambria Math"/>
                        </a:rPr>
                        <m:t>lb</m:t>
                      </m:r>
                    </m:oMath>
                  </m:oMathPara>
                </a14:m>
                <a:endParaRPr lang="en-US" dirty="0"/>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1.05</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4</m:t>
                              </m:r>
                            </m:sup>
                          </m:sSup>
                          <m:r>
                            <a:rPr lang="en-US" b="0" i="1" smtClean="0">
                              <a:latin typeface="Cambria Math"/>
                              <a:ea typeface="Cambria Math"/>
                            </a:rPr>
                            <m:t> </m:t>
                          </m:r>
                          <m:r>
                            <m:rPr>
                              <m:sty m:val="p"/>
                            </m:rPr>
                            <a:rPr lang="en-US" b="0" i="0" smtClean="0">
                              <a:latin typeface="Cambria Math"/>
                              <a:ea typeface="Cambria Math"/>
                            </a:rPr>
                            <m:t>lb</m:t>
                          </m:r>
                        </m:num>
                        <m:den>
                          <m:r>
                            <a:rPr lang="en-US" b="0" i="1" smtClean="0">
                              <a:latin typeface="Cambria Math"/>
                            </a:rPr>
                            <m:t>1 </m:t>
                          </m:r>
                          <m:r>
                            <m:rPr>
                              <m:sty m:val="p"/>
                            </m:rPr>
                            <a:rPr lang="en-US" b="0" i="0" smtClean="0">
                              <a:latin typeface="Cambria Math"/>
                            </a:rPr>
                            <m:t>fiber</m:t>
                          </m:r>
                        </m:den>
                      </m:f>
                      <m:r>
                        <a:rPr lang="en-US" i="1" smtClean="0">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6 </m:t>
                          </m:r>
                          <m:r>
                            <m:rPr>
                              <m:sty m:val="p"/>
                            </m:rPr>
                            <a:rPr lang="en-US" b="0" i="0" smtClean="0">
                              <a:latin typeface="Cambria Math"/>
                              <a:ea typeface="Cambria Math"/>
                            </a:rPr>
                            <m:t>fibers</m:t>
                          </m:r>
                        </m:num>
                        <m:den>
                          <m:r>
                            <a:rPr lang="en-US" b="0" i="1" smtClean="0">
                              <a:latin typeface="Cambria Math"/>
                              <a:ea typeface="Cambria Math"/>
                            </a:rPr>
                            <m:t>1 </m:t>
                          </m:r>
                          <m:r>
                            <m:rPr>
                              <m:sty m:val="p"/>
                            </m:rPr>
                            <a:rPr lang="en-US" b="0" i="0" smtClean="0">
                              <a:latin typeface="Cambria Math"/>
                              <a:ea typeface="Cambria Math"/>
                            </a:rPr>
                            <m:t>cable</m:t>
                          </m:r>
                        </m:den>
                      </m:f>
                      <m:r>
                        <a:rPr lang="en-US" i="1" smtClean="0">
                          <a:latin typeface="Cambria Math"/>
                          <a:ea typeface="Cambria Math"/>
                        </a:rPr>
                        <m:t>=</m:t>
                      </m:r>
                      <m:r>
                        <a:rPr lang="en-US" b="0" i="1" smtClean="0">
                          <a:latin typeface="Cambria Math"/>
                          <a:ea typeface="Cambria Math"/>
                        </a:rPr>
                        <m:t>6.30×</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4</m:t>
                          </m:r>
                        </m:sup>
                      </m:sSup>
                      <m:r>
                        <a:rPr lang="en-US" b="0" i="1" smtClean="0">
                          <a:latin typeface="Cambria Math"/>
                          <a:ea typeface="Cambria Math"/>
                        </a:rPr>
                        <m:t> </m:t>
                      </m:r>
                      <m:r>
                        <m:rPr>
                          <m:sty m:val="p"/>
                        </m:rPr>
                        <a:rPr lang="en-US" b="0" i="0" smtClean="0">
                          <a:latin typeface="Cambria Math"/>
                          <a:ea typeface="Cambria Math"/>
                        </a:rPr>
                        <m:t>lb</m:t>
                      </m:r>
                      <m:r>
                        <a:rPr lang="en-US" b="0" i="0" smtClean="0">
                          <a:latin typeface="Cambria Math"/>
                          <a:ea typeface="Cambria Math"/>
                        </a:rPr>
                        <m:t>/</m:t>
                      </m:r>
                      <m:r>
                        <m:rPr>
                          <m:sty m:val="p"/>
                        </m:rPr>
                        <a:rPr lang="en-US" b="0" i="0" smtClean="0">
                          <a:latin typeface="Cambria Math"/>
                          <a:ea typeface="Cambria Math"/>
                        </a:rPr>
                        <m:t>cable</m:t>
                      </m:r>
                    </m:oMath>
                  </m:oMathPara>
                </a14:m>
                <a:endParaRPr lang="en-US" dirty="0"/>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6.30</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4</m:t>
                              </m:r>
                            </m:sup>
                          </m:sSup>
                          <m:r>
                            <a:rPr lang="en-US" b="0" i="1" smtClean="0">
                              <a:latin typeface="Cambria Math"/>
                              <a:ea typeface="Cambria Math"/>
                            </a:rPr>
                            <m:t> </m:t>
                          </m:r>
                          <m:r>
                            <m:rPr>
                              <m:sty m:val="p"/>
                            </m:rPr>
                            <a:rPr lang="en-US" b="0" i="0" smtClean="0">
                              <a:latin typeface="Cambria Math"/>
                              <a:ea typeface="Cambria Math"/>
                            </a:rPr>
                            <m:t>lb</m:t>
                          </m:r>
                        </m:num>
                        <m:den>
                          <m:r>
                            <a:rPr lang="en-US" b="0" i="1" smtClean="0">
                              <a:latin typeface="Cambria Math"/>
                            </a:rPr>
                            <m:t>1 </m:t>
                          </m:r>
                          <m:r>
                            <m:rPr>
                              <m:sty m:val="p"/>
                            </m:rPr>
                            <a:rPr lang="en-US" b="0" i="0" smtClean="0">
                              <a:latin typeface="Cambria Math"/>
                            </a:rPr>
                            <m:t>cable</m:t>
                          </m:r>
                        </m:den>
                      </m:f>
                      <m:r>
                        <a:rPr lang="en-US" i="1" smtClean="0">
                          <a:latin typeface="Cambria Math"/>
                          <a:ea typeface="Cambria Math"/>
                        </a:rPr>
                        <m:t>×</m:t>
                      </m:r>
                      <m:f>
                        <m:fPr>
                          <m:ctrlPr>
                            <a:rPr lang="en-US" i="1" smtClean="0">
                              <a:latin typeface="Cambria Math" panose="02040503050406030204" pitchFamily="18" charset="0"/>
                              <a:ea typeface="Cambria Math"/>
                            </a:rPr>
                          </m:ctrlPr>
                        </m:fPr>
                        <m:num>
                          <m:r>
                            <a:rPr lang="en-US" b="0" i="1" smtClean="0">
                              <a:latin typeface="Cambria Math"/>
                              <a:ea typeface="Cambria Math"/>
                            </a:rPr>
                            <m:t>1 </m:t>
                          </m:r>
                          <m:r>
                            <m:rPr>
                              <m:sty m:val="p"/>
                            </m:rPr>
                            <a:rPr lang="en-US" b="0" i="0" smtClean="0">
                              <a:latin typeface="Cambria Math"/>
                              <a:ea typeface="Cambria Math"/>
                            </a:rPr>
                            <m:t>kg</m:t>
                          </m:r>
                        </m:num>
                        <m:den>
                          <m:r>
                            <a:rPr lang="en-US" b="0" i="1" smtClean="0">
                              <a:latin typeface="Cambria Math"/>
                              <a:ea typeface="Cambria Math"/>
                            </a:rPr>
                            <m:t>2.205 </m:t>
                          </m:r>
                          <m:r>
                            <m:rPr>
                              <m:sty m:val="p"/>
                            </m:rPr>
                            <a:rPr lang="en-US" b="0" i="0" smtClean="0">
                              <a:latin typeface="Cambria Math"/>
                              <a:ea typeface="Cambria Math"/>
                            </a:rPr>
                            <m:t>lb</m:t>
                          </m:r>
                        </m:den>
                      </m:f>
                      <m:r>
                        <a:rPr lang="en-US" i="1" smtClean="0">
                          <a:latin typeface="Cambria Math"/>
                          <a:ea typeface="Cambria Math"/>
                        </a:rPr>
                        <m:t>=</m:t>
                      </m:r>
                      <m:r>
                        <a:rPr lang="en-US" b="1" i="1" smtClean="0">
                          <a:latin typeface="Cambria Math"/>
                          <a:ea typeface="Cambria Math"/>
                        </a:rPr>
                        <m:t>𝟐</m:t>
                      </m:r>
                      <m:r>
                        <a:rPr lang="en-US" b="1" i="1" smtClean="0">
                          <a:latin typeface="Cambria Math"/>
                          <a:ea typeface="Cambria Math"/>
                        </a:rPr>
                        <m:t>.</m:t>
                      </m:r>
                      <m:r>
                        <a:rPr lang="en-US" b="1" i="1" smtClean="0">
                          <a:latin typeface="Cambria Math"/>
                          <a:ea typeface="Cambria Math"/>
                        </a:rPr>
                        <m:t>𝟖𝟔</m:t>
                      </m:r>
                      <m:r>
                        <a:rPr lang="en-US" b="1" i="1" smtClean="0">
                          <a:latin typeface="Cambria Math"/>
                          <a:ea typeface="Cambria Math"/>
                        </a:rPr>
                        <m:t>×</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𝟏𝟎</m:t>
                          </m:r>
                        </m:e>
                        <m:sup>
                          <m:r>
                            <a:rPr lang="en-US" b="1" i="1" smtClean="0">
                              <a:latin typeface="Cambria Math"/>
                              <a:ea typeface="Cambria Math"/>
                            </a:rPr>
                            <m:t>𝟒</m:t>
                          </m:r>
                        </m:sup>
                      </m:sSup>
                      <m:r>
                        <a:rPr lang="en-US" b="1" i="1" smtClean="0">
                          <a:latin typeface="Cambria Math"/>
                          <a:ea typeface="Cambria Math"/>
                        </a:rPr>
                        <m:t> </m:t>
                      </m:r>
                      <m:r>
                        <a:rPr lang="en-US" b="1" i="0" smtClean="0">
                          <a:latin typeface="Cambria Math"/>
                          <a:ea typeface="Cambria Math"/>
                        </a:rPr>
                        <m:t>𝐤𝐠</m:t>
                      </m:r>
                      <m:r>
                        <a:rPr lang="en-US" b="1" i="0" smtClean="0">
                          <a:latin typeface="Cambria Math"/>
                          <a:ea typeface="Cambria Math"/>
                        </a:rPr>
                        <m:t>/</m:t>
                      </m:r>
                      <m:r>
                        <a:rPr lang="en-US" b="1" i="0" smtClean="0">
                          <a:latin typeface="Cambria Math"/>
                          <a:ea typeface="Cambria Math"/>
                        </a:rPr>
                        <m:t>𝐜𝐚𝐛𝐥𝐞</m:t>
                      </m:r>
                    </m:oMath>
                  </m:oMathPara>
                </a14:m>
                <a:endParaRPr lang="en-US" b="1"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b="1" dirty="0"/>
              <a:t>Definitions</a:t>
            </a:r>
            <a:endParaRPr lang="en-US" dirty="0"/>
          </a:p>
        </p:txBody>
      </p:sp>
      <p:sp>
        <p:nvSpPr>
          <p:cNvPr id="11" name="Content Placeholder 10"/>
          <p:cNvSpPr>
            <a:spLocks noGrp="1"/>
          </p:cNvSpPr>
          <p:nvPr>
            <p:ph idx="1"/>
          </p:nvPr>
        </p:nvSpPr>
        <p:spPr/>
        <p:txBody>
          <a:bodyPr/>
          <a:lstStyle/>
          <a:p>
            <a:r>
              <a:rPr lang="en-US" dirty="0"/>
              <a:t>Matter:	anything that has both mass and volume – the “stuff” of the universe: books, planets, trees, professors, students</a:t>
            </a:r>
          </a:p>
          <a:p>
            <a:r>
              <a:rPr lang="en-US" dirty="0"/>
              <a:t>Composition: the types and amounts of simpler substances that make up a sample of matter</a:t>
            </a:r>
          </a:p>
          <a:p>
            <a:r>
              <a:rPr lang="en-US" dirty="0"/>
              <a:t>Properties: the characteristics that give each substance a unique identity</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 – Problem and Plan</a:t>
            </a:r>
            <a:br>
              <a:rPr lang="en-US" altLang="en-US" b="1" dirty="0"/>
            </a:br>
            <a:endParaRPr lang="en-US" dirty="0"/>
          </a:p>
        </p:txBody>
      </p:sp>
      <p:sp>
        <p:nvSpPr>
          <p:cNvPr id="4" name="Content Placeholder 3"/>
          <p:cNvSpPr>
            <a:spLocks noGrp="1"/>
          </p:cNvSpPr>
          <p:nvPr>
            <p:ph idx="1"/>
          </p:nvPr>
        </p:nvSpPr>
        <p:spPr>
          <a:xfrm>
            <a:off x="0" y="832941"/>
            <a:ext cx="5675586" cy="5562600"/>
          </a:xfrm>
        </p:spPr>
        <p:txBody>
          <a:bodyPr/>
          <a:lstStyle/>
          <a:p>
            <a:pPr marL="0" indent="0" algn="ctr">
              <a:buNone/>
            </a:pPr>
            <a:r>
              <a:rPr lang="en-US" b="1" dirty="0"/>
              <a:t>Converting Units Raised to a Power</a:t>
            </a:r>
            <a:endParaRPr lang="en-US" altLang="en-US" b="1" dirty="0"/>
          </a:p>
          <a:p>
            <a:r>
              <a:rPr lang="en-US" altLang="en-US" b="1" dirty="0"/>
              <a:t>PROBLEM:</a:t>
            </a:r>
            <a:r>
              <a:rPr lang="en-US" altLang="en-US" dirty="0"/>
              <a:t> A furniture factory needs 31.5 ft</a:t>
            </a:r>
            <a:r>
              <a:rPr lang="en-US" altLang="en-US" baseline="30000" dirty="0"/>
              <a:t>2</a:t>
            </a:r>
            <a:r>
              <a:rPr lang="en-US" altLang="en-US" dirty="0"/>
              <a:t> of fabric to upholster one chair. Its Dutch supplier sends the fabric in bolts that hold exactly 200 m</a:t>
            </a:r>
            <a:r>
              <a:rPr lang="en-US" altLang="en-US" baseline="30000" dirty="0"/>
              <a:t>2</a:t>
            </a:r>
            <a:r>
              <a:rPr lang="en-US" altLang="en-US" dirty="0"/>
              <a:t>. How many chairs can be upholstered with three bolts of fabric?</a:t>
            </a:r>
          </a:p>
          <a:p>
            <a:r>
              <a:rPr lang="en-US" altLang="en-US" b="1" dirty="0"/>
              <a:t>PLAN: </a:t>
            </a:r>
            <a:r>
              <a:rPr lang="en-US" altLang="en-US" dirty="0"/>
              <a:t>We know the amount of fabric in one bolt in m</a:t>
            </a:r>
            <a:r>
              <a:rPr lang="en-US" altLang="en-US" baseline="30000" dirty="0"/>
              <a:t>2</a:t>
            </a:r>
            <a:r>
              <a:rPr lang="en-US" altLang="en-US" dirty="0"/>
              <a:t>; multiplying the m</a:t>
            </a:r>
            <a:r>
              <a:rPr lang="en-US" altLang="en-US" baseline="30000" dirty="0"/>
              <a:t>2</a:t>
            </a:r>
            <a:r>
              <a:rPr lang="en-US" altLang="en-US" dirty="0"/>
              <a:t> of fabric by the number of bolts gives the total amount of fabric available in m</a:t>
            </a:r>
            <a:r>
              <a:rPr lang="en-US" altLang="en-US" baseline="30000" dirty="0"/>
              <a:t>2</a:t>
            </a:r>
            <a:r>
              <a:rPr lang="en-US" altLang="en-US" dirty="0"/>
              <a:t>. We convert the amount of fabric from m</a:t>
            </a:r>
            <a:r>
              <a:rPr lang="en-US" altLang="en-US" baseline="30000" dirty="0"/>
              <a:t>2</a:t>
            </a:r>
            <a:r>
              <a:rPr lang="en-US" altLang="en-US" dirty="0"/>
              <a:t> to ft</a:t>
            </a:r>
            <a:r>
              <a:rPr lang="en-US" altLang="en-US" baseline="30000" dirty="0"/>
              <a:t>2</a:t>
            </a:r>
            <a:r>
              <a:rPr lang="en-US" altLang="en-US" dirty="0"/>
              <a:t> and use the conversion factor 31.5 ft</a:t>
            </a:r>
            <a:r>
              <a:rPr lang="en-US" altLang="en-US" baseline="30000" dirty="0"/>
              <a:t>2</a:t>
            </a:r>
            <a:r>
              <a:rPr lang="en-US" altLang="en-US" dirty="0"/>
              <a:t> of fabric = 1 chair to find the number of chairs (see the road map).</a:t>
            </a:r>
          </a:p>
          <a:p>
            <a:endParaRPr lang="en-US" altLang="en-US" b="1" dirty="0">
              <a:latin typeface="Times New Roman" pitchFamily="18" charset="0"/>
            </a:endParaRPr>
          </a:p>
          <a:p>
            <a:endParaRPr lang="en-US" altLang="en-US" b="1" dirty="0">
              <a:latin typeface="Times New Roman" pitchFamily="18" charset="0"/>
            </a:endParaRPr>
          </a:p>
        </p:txBody>
      </p:sp>
      <p:pic>
        <p:nvPicPr>
          <p:cNvPr id="14" name="Picture 1" descr="A road map from the fabric in number of bolts to the number of chairs is shown. The number of bolts is converted to the meters squared (m^2) of fabric, to feet squared (ft^2) and finally to the number of chairs that can be upholstered.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27921" y="1452970"/>
            <a:ext cx="3176587" cy="432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1.6 - Solution</a:t>
            </a:r>
            <a:br>
              <a:rPr lang="en-US" alt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b="1" dirty="0"/>
                  <a:t>SOLUTION: </a:t>
                </a:r>
              </a:p>
              <a:p>
                <a:pPr marL="0" indent="0">
                  <a:buNone/>
                </a:pPr>
                <a:r>
                  <a:rPr lang="en-US" altLang="en-US" dirty="0"/>
                  <a:t>Converting from number of bolts to amount of fabric in m</a:t>
                </a:r>
                <a:r>
                  <a:rPr lang="en-US" altLang="en-US" baseline="30000" dirty="0"/>
                  <a:t>2</a:t>
                </a:r>
                <a:r>
                  <a:rPr lang="en-US" altLang="en-US" dirty="0"/>
                  <a:t>: </a:t>
                </a: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rPr>
                        <m:t>Amount</m:t>
                      </m:r>
                      <m:r>
                        <a:rPr lang="en-US" b="0" i="0" smtClean="0">
                          <a:latin typeface="Cambria Math"/>
                        </a:rPr>
                        <m:t> </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n-US" b="0" i="0" smtClean="0">
                                  <a:latin typeface="Cambria Math"/>
                                </a:rPr>
                                <m:t>m</m:t>
                              </m:r>
                            </m:e>
                            <m:sup>
                              <m:r>
                                <a:rPr lang="en-US" b="0" i="0" smtClean="0">
                                  <a:latin typeface="Cambria Math"/>
                                </a:rPr>
                                <m:t>2</m:t>
                              </m:r>
                            </m:sup>
                          </m:sSup>
                        </m:e>
                      </m:d>
                      <m:r>
                        <a:rPr lang="en-US" b="0" i="1"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fabric</m:t>
                      </m:r>
                      <m:r>
                        <a:rPr lang="en-US" b="0" i="1" smtClean="0">
                          <a:latin typeface="Cambria Math"/>
                          <a:ea typeface="Cambria Math"/>
                        </a:rPr>
                        <m:t>=3 </m:t>
                      </m:r>
                      <m:r>
                        <m:rPr>
                          <m:sty m:val="p"/>
                        </m:rPr>
                        <a:rPr lang="en-US" b="0" i="0" smtClean="0">
                          <a:latin typeface="Cambria Math"/>
                          <a:ea typeface="Cambria Math"/>
                        </a:rPr>
                        <m:t>bolts</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200 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m</m:t>
                              </m:r>
                            </m:e>
                            <m:sup>
                              <m:r>
                                <a:rPr lang="en-US" b="0" i="0" smtClean="0">
                                  <a:latin typeface="Cambria Math"/>
                                  <a:ea typeface="Cambria Math"/>
                                </a:rPr>
                                <m:t>2</m:t>
                              </m:r>
                            </m:sup>
                          </m:sSup>
                        </m:num>
                        <m:den>
                          <m:r>
                            <a:rPr lang="en-US" b="0" i="0" smtClean="0">
                              <a:latin typeface="Cambria Math"/>
                              <a:ea typeface="Cambria Math"/>
                            </a:rPr>
                            <m:t>1 </m:t>
                          </m:r>
                          <m:r>
                            <m:rPr>
                              <m:sty m:val="p"/>
                            </m:rPr>
                            <a:rPr lang="en-US" b="0" i="0" smtClean="0">
                              <a:latin typeface="Cambria Math"/>
                              <a:ea typeface="Cambria Math"/>
                            </a:rPr>
                            <m:t>bolt</m:t>
                          </m:r>
                        </m:den>
                      </m:f>
                      <m:r>
                        <a:rPr lang="en-US" b="0" i="1" smtClean="0">
                          <a:latin typeface="Cambria Math"/>
                          <a:ea typeface="Cambria Math"/>
                        </a:rPr>
                        <m:t>=600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m</m:t>
                          </m:r>
                        </m:e>
                        <m:sup>
                          <m:r>
                            <a:rPr lang="en-US" b="0" i="1" smtClean="0">
                              <a:latin typeface="Cambria Math"/>
                              <a:ea typeface="Cambria Math"/>
                            </a:rPr>
                            <m:t>2</m:t>
                          </m:r>
                        </m:sup>
                      </m:sSup>
                    </m:oMath>
                  </m:oMathPara>
                </a14:m>
                <a:endParaRPr lang="en-US" dirty="0"/>
              </a:p>
              <a:p>
                <a:pPr marL="0" indent="0">
                  <a:buNone/>
                </a:pPr>
                <a:r>
                  <a:rPr lang="en-US" altLang="en-US" dirty="0"/>
                  <a:t>Converting the amount of fabric from m</a:t>
                </a:r>
                <a:r>
                  <a:rPr lang="en-US" altLang="en-US" baseline="30000" dirty="0"/>
                  <a:t>2</a:t>
                </a:r>
                <a:r>
                  <a:rPr lang="en-US" altLang="en-US" dirty="0"/>
                  <a:t> to ft</a:t>
                </a:r>
                <a:r>
                  <a:rPr lang="en-US" altLang="en-US" baseline="30000" dirty="0"/>
                  <a:t>2</a:t>
                </a:r>
                <a:r>
                  <a:rPr lang="en-US" altLang="en-US" dirty="0"/>
                  <a:t>:</a:t>
                </a:r>
              </a:p>
              <a:p>
                <a:pPr marL="0" indent="0">
                  <a:buNone/>
                </a:pPr>
                <a:r>
                  <a:rPr lang="en-US" altLang="en-US" dirty="0"/>
                  <a:t>Since 0.3048 m = 1 </a:t>
                </a:r>
                <a:r>
                  <a:rPr lang="en-US" altLang="en-US" dirty="0" err="1"/>
                  <a:t>ft</a:t>
                </a:r>
                <a:r>
                  <a:rPr lang="en-US" altLang="en-US" dirty="0"/>
                  <a:t>, we have (0.3048)</a:t>
                </a:r>
                <a:r>
                  <a:rPr lang="en-US" altLang="en-US" baseline="30000" dirty="0"/>
                  <a:t>2</a:t>
                </a:r>
                <a:r>
                  <a:rPr lang="en-US" altLang="en-US" dirty="0"/>
                  <a:t> m</a:t>
                </a:r>
                <a:r>
                  <a:rPr lang="en-US" altLang="en-US" baseline="30000" dirty="0"/>
                  <a:t>2</a:t>
                </a:r>
                <a:r>
                  <a:rPr lang="en-US" altLang="en-US" dirty="0"/>
                  <a:t> = (1)</a:t>
                </a:r>
                <a:r>
                  <a:rPr lang="en-US" altLang="en-US" baseline="30000" dirty="0"/>
                  <a:t>2</a:t>
                </a:r>
                <a:r>
                  <a:rPr lang="en-US" altLang="en-US" dirty="0"/>
                  <a:t> ft</a:t>
                </a:r>
                <a:r>
                  <a:rPr lang="en-US" altLang="en-US" baseline="30000" dirty="0"/>
                  <a:t>2</a:t>
                </a:r>
                <a:r>
                  <a:rPr lang="en-US" altLang="en-US" dirty="0"/>
                  <a:t>, so</a:t>
                </a:r>
              </a:p>
              <a:p>
                <a:pPr marL="0" indent="0">
                  <a:buNone/>
                </a:pPr>
                <a14:m>
                  <m:oMathPara xmlns:m="http://schemas.openxmlformats.org/officeDocument/2006/math">
                    <m:oMathParaPr>
                      <m:jc m:val="left"/>
                    </m:oMathParaPr>
                    <m:oMath xmlns:m="http://schemas.openxmlformats.org/officeDocument/2006/math">
                      <m:r>
                        <m:rPr>
                          <m:sty m:val="p"/>
                        </m:rPr>
                        <a:rPr lang="en-US" altLang="en-US" b="0" i="0" smtClean="0">
                          <a:latin typeface="Cambria Math"/>
                        </a:rPr>
                        <m:t>Amount</m:t>
                      </m:r>
                      <m:r>
                        <a:rPr lang="en-US" altLang="en-US" b="0" i="0" smtClean="0">
                          <a:latin typeface="Cambria Math"/>
                        </a:rPr>
                        <m:t> </m:t>
                      </m:r>
                      <m:d>
                        <m:dPr>
                          <m:ctrlPr>
                            <a:rPr lang="en-US" altLang="en-US" b="0" i="1" smtClean="0">
                              <a:latin typeface="Cambria Math" panose="02040503050406030204" pitchFamily="18" charset="0"/>
                            </a:rPr>
                          </m:ctrlPr>
                        </m:dPr>
                        <m:e>
                          <m:sSup>
                            <m:sSupPr>
                              <m:ctrlPr>
                                <a:rPr lang="en-US" altLang="en-US" b="0" i="1" smtClean="0">
                                  <a:latin typeface="Cambria Math" panose="02040503050406030204" pitchFamily="18" charset="0"/>
                                </a:rPr>
                              </m:ctrlPr>
                            </m:sSupPr>
                            <m:e>
                              <m:r>
                                <m:rPr>
                                  <m:sty m:val="p"/>
                                </m:rPr>
                                <a:rPr lang="en-US" altLang="en-US" b="0" i="0" smtClean="0">
                                  <a:latin typeface="Cambria Math"/>
                                </a:rPr>
                                <m:t>ft</m:t>
                              </m:r>
                            </m:e>
                            <m:sup>
                              <m:r>
                                <a:rPr lang="en-US" altLang="en-US" b="0" i="0" smtClean="0">
                                  <a:latin typeface="Cambria Math"/>
                                </a:rPr>
                                <m:t>2</m:t>
                              </m:r>
                            </m:sup>
                          </m:sSup>
                        </m:e>
                      </m:d>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fabric</m:t>
                      </m:r>
                      <m:r>
                        <a:rPr lang="en-US" altLang="en-US" b="0" i="0" smtClean="0">
                          <a:latin typeface="Cambria Math"/>
                          <a:ea typeface="Cambria Math"/>
                        </a:rPr>
                        <m:t>=600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m</m:t>
                          </m:r>
                        </m:e>
                        <m:sup>
                          <m:r>
                            <a:rPr lang="en-US" altLang="en-US" b="0" i="0" smtClean="0">
                              <a:latin typeface="Cambria Math"/>
                              <a:ea typeface="Cambria Math"/>
                            </a:rPr>
                            <m:t>2</m:t>
                          </m:r>
                        </m:sup>
                      </m:sSup>
                      <m:r>
                        <a:rPr lang="en-US" altLang="en-US" b="0" i="0"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0" smtClean="0">
                              <a:latin typeface="Cambria Math"/>
                              <a:ea typeface="Cambria Math"/>
                            </a:rPr>
                            <m:t>1 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ft</m:t>
                              </m:r>
                            </m:e>
                            <m:sup>
                              <m:r>
                                <a:rPr lang="en-US" altLang="en-US" b="0" i="0" smtClean="0">
                                  <a:latin typeface="Cambria Math"/>
                                  <a:ea typeface="Cambria Math"/>
                                </a:rPr>
                                <m:t>2</m:t>
                              </m:r>
                            </m:sup>
                          </m:sSup>
                        </m:num>
                        <m:den>
                          <m:r>
                            <a:rPr lang="en-US" altLang="en-US" b="0" i="0" smtClean="0">
                              <a:latin typeface="Cambria Math"/>
                              <a:ea typeface="Cambria Math"/>
                            </a:rPr>
                            <m:t>(0.3048</m:t>
                          </m:r>
                          <m:sSup>
                            <m:sSupPr>
                              <m:ctrlPr>
                                <a:rPr lang="en-US" altLang="en-US" b="0" i="1" smtClean="0">
                                  <a:latin typeface="Cambria Math" panose="02040503050406030204" pitchFamily="18" charset="0"/>
                                  <a:ea typeface="Cambria Math"/>
                                </a:rPr>
                              </m:ctrlPr>
                            </m:sSupPr>
                            <m:e>
                              <m:r>
                                <a:rPr lang="en-US" altLang="en-US" b="0" i="0" smtClean="0">
                                  <a:latin typeface="Cambria Math"/>
                                  <a:ea typeface="Cambria Math"/>
                                </a:rPr>
                                <m:t>)</m:t>
                              </m:r>
                            </m:e>
                            <m:sup>
                              <m:r>
                                <a:rPr lang="en-US" altLang="en-US" b="0" i="0" smtClean="0">
                                  <a:latin typeface="Cambria Math"/>
                                  <a:ea typeface="Cambria Math"/>
                                </a:rPr>
                                <m:t>2</m:t>
                              </m:r>
                            </m:sup>
                          </m:sSup>
                          <m:r>
                            <a:rPr lang="en-US" altLang="en-US" b="0" i="0" smtClean="0">
                              <a:latin typeface="Cambria Math"/>
                              <a:ea typeface="Cambria Math"/>
                            </a:rPr>
                            <m:t>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m</m:t>
                              </m:r>
                            </m:e>
                            <m:sup>
                              <m:r>
                                <a:rPr lang="en-US" altLang="en-US" b="0" i="0" smtClean="0">
                                  <a:latin typeface="Cambria Math"/>
                                  <a:ea typeface="Cambria Math"/>
                                </a:rPr>
                                <m:t>2</m:t>
                              </m:r>
                            </m:sup>
                          </m:sSup>
                        </m:den>
                      </m:f>
                      <m:r>
                        <a:rPr lang="en-US" altLang="en-US" b="0" i="0" smtClean="0">
                          <a:latin typeface="Cambria Math"/>
                          <a:ea typeface="Cambria Math"/>
                        </a:rPr>
                        <m:t>=6460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ft</m:t>
                          </m:r>
                        </m:e>
                        <m:sup>
                          <m:r>
                            <a:rPr lang="en-US" altLang="en-US" b="0" i="0" smtClean="0">
                              <a:latin typeface="Cambria Math"/>
                              <a:ea typeface="Cambria Math"/>
                            </a:rPr>
                            <m:t>2</m:t>
                          </m:r>
                        </m:sup>
                      </m:sSup>
                    </m:oMath>
                  </m:oMathPara>
                </a14:m>
                <a:endParaRPr lang="en-US" altLang="en-US" dirty="0"/>
              </a:p>
              <a:p>
                <a:pPr marL="0" indent="0">
                  <a:buNone/>
                </a:pPr>
                <a:r>
                  <a:rPr lang="en-US" altLang="en-US" dirty="0"/>
                  <a:t>Finding the number of chairs:</a:t>
                </a:r>
                <a:endParaRPr lang="en-US" altLang="en-US" i="1" dirty="0"/>
              </a:p>
              <a:p>
                <a:pPr marL="0" indent="0">
                  <a:buNone/>
                </a:pPr>
                <a14:m>
                  <m:oMathPara xmlns:m="http://schemas.openxmlformats.org/officeDocument/2006/math">
                    <m:oMathParaPr>
                      <m:jc m:val="left"/>
                    </m:oMathParaPr>
                    <m:oMath xmlns:m="http://schemas.openxmlformats.org/officeDocument/2006/math">
                      <m:r>
                        <m:rPr>
                          <m:sty m:val="p"/>
                        </m:rPr>
                        <a:rPr lang="en-US" altLang="en-US" b="0" i="0" smtClean="0">
                          <a:latin typeface="Cambria Math"/>
                        </a:rPr>
                        <m:t>Number</m:t>
                      </m:r>
                      <m:r>
                        <a:rPr lang="en-US" altLang="en-US" b="0" i="0"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chairs</m:t>
                      </m:r>
                      <m:r>
                        <a:rPr lang="en-US" altLang="en-US" b="0" i="0" smtClean="0">
                          <a:latin typeface="Cambria Math"/>
                          <a:ea typeface="Cambria Math"/>
                        </a:rPr>
                        <m:t>=6460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ft</m:t>
                          </m:r>
                        </m:e>
                        <m:sup>
                          <m:r>
                            <a:rPr lang="en-US" altLang="en-US" b="0" i="0" smtClean="0">
                              <a:latin typeface="Cambria Math"/>
                              <a:ea typeface="Cambria Math"/>
                            </a:rPr>
                            <m:t>2</m:t>
                          </m:r>
                        </m:sup>
                      </m:sSup>
                      <m:r>
                        <a:rPr lang="en-US" altLang="en-US" b="0" i="0"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0" smtClean="0">
                              <a:latin typeface="Cambria Math"/>
                              <a:ea typeface="Cambria Math"/>
                            </a:rPr>
                            <m:t>1 </m:t>
                          </m:r>
                          <m:r>
                            <m:rPr>
                              <m:sty m:val="p"/>
                            </m:rPr>
                            <a:rPr lang="en-US" altLang="en-US" b="0" i="0" smtClean="0">
                              <a:latin typeface="Cambria Math"/>
                              <a:ea typeface="Cambria Math"/>
                            </a:rPr>
                            <m:t>chair</m:t>
                          </m:r>
                        </m:num>
                        <m:den>
                          <m:r>
                            <a:rPr lang="en-US" altLang="en-US" b="0" i="0" smtClean="0">
                              <a:latin typeface="Cambria Math"/>
                              <a:ea typeface="Cambria Math"/>
                            </a:rPr>
                            <m:t>31.5 </m:t>
                          </m:r>
                          <m:sSup>
                            <m:sSupPr>
                              <m:ctrlPr>
                                <a:rPr lang="en-US" altLang="en-US" b="0" i="1" smtClean="0">
                                  <a:latin typeface="Cambria Math" panose="02040503050406030204" pitchFamily="18" charset="0"/>
                                  <a:ea typeface="Cambria Math"/>
                                </a:rPr>
                              </m:ctrlPr>
                            </m:sSupPr>
                            <m:e>
                              <m:r>
                                <m:rPr>
                                  <m:sty m:val="p"/>
                                </m:rPr>
                                <a:rPr lang="en-US" altLang="en-US" b="0" i="0" smtClean="0">
                                  <a:latin typeface="Cambria Math"/>
                                  <a:ea typeface="Cambria Math"/>
                                </a:rPr>
                                <m:t>ft</m:t>
                              </m:r>
                            </m:e>
                            <m:sup>
                              <m:r>
                                <a:rPr lang="en-US" altLang="en-US" b="0" i="0" smtClean="0">
                                  <a:latin typeface="Cambria Math"/>
                                  <a:ea typeface="Cambria Math"/>
                                </a:rPr>
                                <m:t>2</m:t>
                              </m:r>
                            </m:sup>
                          </m:sSup>
                        </m:den>
                      </m:f>
                      <m:r>
                        <a:rPr lang="en-US" altLang="en-US" b="0" i="0" smtClean="0">
                          <a:latin typeface="Cambria Math"/>
                          <a:ea typeface="Cambria Math"/>
                        </a:rPr>
                        <m:t>=</m:t>
                      </m:r>
                      <m:r>
                        <a:rPr lang="en-US" altLang="en-US" b="1" i="0" smtClean="0">
                          <a:latin typeface="Cambria Math"/>
                          <a:ea typeface="Cambria Math"/>
                        </a:rPr>
                        <m:t>𝟐𝟎𝟓</m:t>
                      </m:r>
                      <m:r>
                        <a:rPr lang="en-US" altLang="en-US" b="1" i="0" smtClean="0">
                          <a:latin typeface="Cambria Math"/>
                          <a:ea typeface="Cambria Math"/>
                        </a:rPr>
                        <m:t> </m:t>
                      </m:r>
                      <m:r>
                        <a:rPr lang="en-US" altLang="en-US" b="1" i="0" smtClean="0">
                          <a:latin typeface="Cambria Math"/>
                          <a:ea typeface="Cambria Math"/>
                        </a:rPr>
                        <m:t>𝐜𝐡𝐚𝐢𝐫𝐬</m:t>
                      </m:r>
                    </m:oMath>
                  </m:oMathPara>
                </a14:m>
                <a:endParaRPr lang="en-US" altLang="en-US" b="1" dirty="0"/>
              </a:p>
              <a:p>
                <a:pPr marL="0" indent="0">
                  <a:buNone/>
                </a:pPr>
                <a:endParaRPr lang="en-US" alt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Density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1" i="0" smtClean="0">
                          <a:latin typeface="Cambria Math"/>
                        </a:rPr>
                        <m:t>𝐝𝐞𝐧𝐬𝐢𝐭𝐲</m:t>
                      </m:r>
                      <m:r>
                        <a:rPr lang="en-US" b="1" i="0" smtClean="0">
                          <a:latin typeface="Cambria Math"/>
                          <a:ea typeface="Cambria Math"/>
                        </a:rPr>
                        <m:t>=</m:t>
                      </m:r>
                      <m:f>
                        <m:fPr>
                          <m:ctrlPr>
                            <a:rPr lang="en-US" b="1" i="1" smtClean="0">
                              <a:latin typeface="Cambria Math" panose="02040503050406030204" pitchFamily="18" charset="0"/>
                              <a:ea typeface="Cambria Math"/>
                            </a:rPr>
                          </m:ctrlPr>
                        </m:fPr>
                        <m:num>
                          <m:r>
                            <a:rPr lang="en-US" b="1" i="0" smtClean="0">
                              <a:latin typeface="Cambria Math"/>
                              <a:ea typeface="Cambria Math"/>
                            </a:rPr>
                            <m:t>𝐦𝐚𝐬𝐬</m:t>
                          </m:r>
                        </m:num>
                        <m:den>
                          <m:r>
                            <a:rPr lang="en-US" b="1" i="0" smtClean="0">
                              <a:latin typeface="Cambria Math"/>
                              <a:ea typeface="Cambria Math"/>
                            </a:rPr>
                            <m:t>𝐯𝐨𝐥𝐮𝐦𝐞</m:t>
                          </m:r>
                        </m:den>
                      </m:f>
                    </m:oMath>
                  </m:oMathPara>
                </a14:m>
                <a:endParaRPr lang="en-US" b="1" dirty="0"/>
              </a:p>
              <a:p>
                <a:pPr marL="0" indent="0">
                  <a:buNone/>
                </a:pPr>
                <a:endParaRPr lang="en-US" altLang="en-US" dirty="0"/>
              </a:p>
              <a:p>
                <a:r>
                  <a:rPr lang="en-US" altLang="en-US" dirty="0"/>
                  <a:t>At a given temperature and pressure, the density of a substance is a characteristic physical property and has a specific value.</a:t>
                </a:r>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Densities of Some Common Substances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54" y="1410608"/>
            <a:ext cx="7852089" cy="4103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1.7 – Problem and Plan</a:t>
            </a:r>
            <a:br>
              <a:rPr lang="en-US" altLang="en-US" b="1" dirty="0"/>
            </a:br>
            <a:endParaRPr lang="en-US" dirty="0"/>
          </a:p>
        </p:txBody>
      </p:sp>
      <p:sp>
        <p:nvSpPr>
          <p:cNvPr id="10" name="Content Placeholder 9"/>
          <p:cNvSpPr>
            <a:spLocks noGrp="1"/>
          </p:cNvSpPr>
          <p:nvPr>
            <p:ph idx="1"/>
          </p:nvPr>
        </p:nvSpPr>
        <p:spPr/>
        <p:txBody>
          <a:bodyPr/>
          <a:lstStyle/>
          <a:p>
            <a:pPr marL="0" indent="0" algn="ctr">
              <a:buNone/>
            </a:pPr>
            <a:r>
              <a:rPr lang="en-US" b="1" dirty="0"/>
              <a:t>Calculating Density from Mass and Volume</a:t>
            </a:r>
            <a:endParaRPr lang="en-US" altLang="en-US" b="1" dirty="0"/>
          </a:p>
          <a:p>
            <a:r>
              <a:rPr lang="en-US" altLang="en-US" b="1" dirty="0"/>
              <a:t>PROBLEM:</a:t>
            </a:r>
            <a:r>
              <a:rPr lang="en-US" altLang="en-US" dirty="0"/>
              <a:t> Lithium, a soft, gray solid with the lowest density of any metal, is a key component of advanced batteries. A slab of lithium weighs 1.49 x 10</a:t>
            </a:r>
            <a:r>
              <a:rPr lang="en-US" altLang="en-US" baseline="30000" dirty="0"/>
              <a:t>3</a:t>
            </a:r>
            <a:r>
              <a:rPr lang="en-US" altLang="en-US" dirty="0"/>
              <a:t> mg and has sides that are 20.9 mm by 11.1 mm by 11.9 mm. Find the density of lithium in g/cm</a:t>
            </a:r>
            <a:r>
              <a:rPr lang="en-US" altLang="en-US" baseline="30000" dirty="0"/>
              <a:t>3</a:t>
            </a:r>
            <a:r>
              <a:rPr lang="en-US" altLang="en-US" dirty="0"/>
              <a:t>.</a:t>
            </a:r>
          </a:p>
          <a:p>
            <a:r>
              <a:rPr lang="en-US" altLang="en-US" b="1" dirty="0"/>
              <a:t>PLAN:</a:t>
            </a:r>
            <a:r>
              <a:rPr lang="en-US" altLang="en-US" b="1" dirty="0">
                <a:latin typeface="Times New Roman" pitchFamily="18" charset="0"/>
              </a:rPr>
              <a:t> </a:t>
            </a:r>
            <a:r>
              <a:rPr lang="en-US" altLang="en-US" dirty="0"/>
              <a:t>Density is expressed in g/cm</a:t>
            </a:r>
            <a:r>
              <a:rPr lang="en-US" altLang="en-US" baseline="30000" dirty="0"/>
              <a:t>3</a:t>
            </a:r>
            <a:r>
              <a:rPr lang="en-US" altLang="en-US" dirty="0"/>
              <a:t> so we need the mass in g and the volume in cm</a:t>
            </a:r>
            <a:r>
              <a:rPr lang="en-US" altLang="en-US" baseline="30000" dirty="0"/>
              <a:t>3</a:t>
            </a:r>
            <a:r>
              <a:rPr lang="en-US" altLang="en-US" dirty="0"/>
              <a:t>.</a:t>
            </a:r>
            <a:endParaRPr lang="en-US" altLang="en-US"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1.7 –Plan, Cont’d</a:t>
            </a:r>
            <a:br>
              <a:rPr lang="en-US" altLang="en-US" b="1" dirty="0"/>
            </a:br>
            <a:endParaRPr lang="en-US" dirty="0"/>
          </a:p>
        </p:txBody>
      </p:sp>
      <p:pic>
        <p:nvPicPr>
          <p:cNvPr id="5122" name="Picture 2" descr="A road map showing the steps for the conversion of length in mm to the density and the mass in mg to the volume in mL is shown. The length in millimeters (mm) is converted to centimeters (cm) then volume to centimeters cubed. The density is calcuated by the mass divided by volume. The mass of Li in milligrams (mg) is converted to grams (g) then centimeters cubed (cm^3) and finally milliliters (m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7869" y="843883"/>
            <a:ext cx="6568262" cy="5769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9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1.7 - Solution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en-US" b="1" dirty="0"/>
                  <a:t>SOLUTION:</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1.49</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 </m:t>
                      </m:r>
                      <m:r>
                        <m:rPr>
                          <m:sty m:val="p"/>
                        </m:rPr>
                        <a:rPr lang="en-US" b="0" i="0" smtClean="0">
                          <a:latin typeface="Cambria Math"/>
                          <a:ea typeface="Cambria Math"/>
                        </a:rPr>
                        <m:t>mg</m:t>
                      </m:r>
                      <m:r>
                        <a:rPr lang="en-US" b="0" i="1" smtClean="0">
                          <a:latin typeface="Cambria Math"/>
                          <a:ea typeface="Cambria Math"/>
                        </a:rPr>
                        <m:t>×</m:t>
                      </m:r>
                      <m:f>
                        <m:fPr>
                          <m:ctrlPr>
                            <a:rPr lang="en-US" b="0" i="1" smtClean="0">
                              <a:latin typeface="Cambria Math" panose="02040503050406030204" pitchFamily="18" charset="0"/>
                              <a:ea typeface="Cambria Math"/>
                            </a:rPr>
                          </m:ctrlPr>
                        </m:fPr>
                        <m:num>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−3</m:t>
                              </m:r>
                            </m:sup>
                          </m:sSup>
                          <m:r>
                            <a:rPr lang="en-US" b="0" i="1" smtClean="0">
                              <a:latin typeface="Cambria Math"/>
                              <a:ea typeface="Cambria Math"/>
                            </a:rPr>
                            <m:t> </m:t>
                          </m:r>
                          <m:r>
                            <m:rPr>
                              <m:sty m:val="p"/>
                            </m:rPr>
                            <a:rPr lang="en-US" b="0" i="0" smtClean="0">
                              <a:latin typeface="Cambria Math"/>
                              <a:ea typeface="Cambria Math"/>
                            </a:rPr>
                            <m:t>g</m:t>
                          </m:r>
                        </m:num>
                        <m:den>
                          <m:r>
                            <a:rPr lang="en-US" b="0" i="1" smtClean="0">
                              <a:latin typeface="Cambria Math"/>
                              <a:ea typeface="Cambria Math"/>
                            </a:rPr>
                            <m:t>1 </m:t>
                          </m:r>
                          <m:r>
                            <m:rPr>
                              <m:sty m:val="p"/>
                            </m:rPr>
                            <a:rPr lang="en-US" b="0" i="0" smtClean="0">
                              <a:latin typeface="Cambria Math"/>
                              <a:ea typeface="Cambria Math"/>
                            </a:rPr>
                            <m:t>mg</m:t>
                          </m:r>
                        </m:den>
                      </m:f>
                      <m:r>
                        <a:rPr lang="en-US" b="0" i="1" smtClean="0">
                          <a:latin typeface="Cambria Math"/>
                          <a:ea typeface="Cambria Math"/>
                        </a:rPr>
                        <m:t>=1.49 </m:t>
                      </m:r>
                      <m:r>
                        <m:rPr>
                          <m:sty m:val="p"/>
                        </m:rPr>
                        <a:rPr lang="en-US" b="0" i="0" smtClean="0">
                          <a:latin typeface="Cambria Math"/>
                          <a:ea typeface="Cambria Math"/>
                        </a:rPr>
                        <m:t>mg</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20.9 </m:t>
                      </m:r>
                      <m:r>
                        <m:rPr>
                          <m:sty m:val="p"/>
                        </m:rPr>
                        <a:rPr lang="en-US" b="0" i="0" smtClean="0">
                          <a:latin typeface="Cambria Math"/>
                        </a:rPr>
                        <m:t>mm</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1 </m:t>
                          </m:r>
                          <m:r>
                            <m:rPr>
                              <m:sty m:val="p"/>
                            </m:rPr>
                            <a:rPr lang="en-US" b="0" i="0" smtClean="0">
                              <a:latin typeface="Cambria Math"/>
                              <a:ea typeface="Cambria Math"/>
                            </a:rPr>
                            <m:t>cm</m:t>
                          </m:r>
                        </m:num>
                        <m:den>
                          <m:r>
                            <a:rPr lang="en-US" b="0" i="1" smtClean="0">
                              <a:latin typeface="Cambria Math"/>
                              <a:ea typeface="Cambria Math"/>
                            </a:rPr>
                            <m:t>10 </m:t>
                          </m:r>
                          <m:r>
                            <m:rPr>
                              <m:sty m:val="p"/>
                            </m:rPr>
                            <a:rPr lang="en-US" b="0" i="0" smtClean="0">
                              <a:latin typeface="Cambria Math"/>
                              <a:ea typeface="Cambria Math"/>
                            </a:rPr>
                            <m:t>mm</m:t>
                          </m:r>
                        </m:den>
                      </m:f>
                      <m:r>
                        <a:rPr lang="en-US" b="0" i="1" smtClean="0">
                          <a:latin typeface="Cambria Math"/>
                          <a:ea typeface="Cambria Math"/>
                        </a:rPr>
                        <m:t>=2.09 </m:t>
                      </m:r>
                      <m:r>
                        <m:rPr>
                          <m:sty m:val="p"/>
                        </m:rPr>
                        <a:rPr lang="en-US" b="0" i="0" smtClean="0">
                          <a:latin typeface="Cambria Math"/>
                          <a:ea typeface="Cambria Math"/>
                        </a:rPr>
                        <m:t>cm</m:t>
                      </m:r>
                    </m:oMath>
                  </m:oMathPara>
                </a14:m>
                <a:endParaRPr lang="en-US" b="0" dirty="0">
                  <a:ea typeface="Cambria Math"/>
                </a:endParaRPr>
              </a:p>
              <a:p>
                <a:pPr marL="0" indent="0">
                  <a:buNone/>
                </a:pPr>
                <a:r>
                  <a:rPr lang="en-US" altLang="en-US" dirty="0"/>
                  <a:t>Similarly the other sides will be 1.11 cm and 1.19 cm, respectively.</a:t>
                </a: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ea typeface="Cambria Math"/>
                        </a:rPr>
                        <m:t>Volume</m:t>
                      </m:r>
                      <m:r>
                        <a:rPr lang="en-US" b="0" i="0" smtClean="0">
                          <a:latin typeface="Cambria Math"/>
                          <a:ea typeface="Cambria Math"/>
                        </a:rPr>
                        <m:t>=2.09 </m:t>
                      </m:r>
                      <m:r>
                        <m:rPr>
                          <m:sty m:val="p"/>
                        </m:rPr>
                        <a:rPr lang="en-US" b="0" i="0" smtClean="0">
                          <a:latin typeface="Cambria Math"/>
                          <a:ea typeface="Cambria Math"/>
                        </a:rPr>
                        <m:t>cm</m:t>
                      </m:r>
                      <m:r>
                        <a:rPr lang="en-US" b="0" i="1" smtClean="0">
                          <a:latin typeface="Cambria Math"/>
                          <a:ea typeface="Cambria Math"/>
                        </a:rPr>
                        <m:t>×1.11 </m:t>
                      </m:r>
                      <m:r>
                        <m:rPr>
                          <m:sty m:val="p"/>
                        </m:rPr>
                        <a:rPr lang="en-US" b="0" i="0" smtClean="0">
                          <a:latin typeface="Cambria Math"/>
                          <a:ea typeface="Cambria Math"/>
                        </a:rPr>
                        <m:t>cm</m:t>
                      </m:r>
                      <m:r>
                        <a:rPr lang="en-US" b="0" i="1" smtClean="0">
                          <a:latin typeface="Cambria Math"/>
                          <a:ea typeface="Cambria Math"/>
                        </a:rPr>
                        <m:t>×1.19 </m:t>
                      </m:r>
                      <m:r>
                        <m:rPr>
                          <m:sty m:val="p"/>
                        </m:rPr>
                        <a:rPr lang="en-US" b="0" i="0" smtClean="0">
                          <a:latin typeface="Cambria Math"/>
                          <a:ea typeface="Cambria Math"/>
                        </a:rPr>
                        <m:t>cm</m:t>
                      </m:r>
                      <m:r>
                        <a:rPr lang="en-US" b="0" i="0" smtClean="0">
                          <a:latin typeface="Cambria Math"/>
                          <a:ea typeface="Cambria Math"/>
                        </a:rPr>
                        <m:t>=2.76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cm</m:t>
                          </m:r>
                        </m:e>
                        <m:sup>
                          <m:r>
                            <a:rPr lang="en-US" b="0" i="0" smtClean="0">
                              <a:latin typeface="Cambria Math"/>
                              <a:ea typeface="Cambria Math"/>
                            </a:rPr>
                            <m:t>3</m:t>
                          </m:r>
                        </m:sup>
                      </m:sSup>
                    </m:oMath>
                  </m:oMathPara>
                </a14:m>
                <a:endParaRPr lang="en-US" b="0" dirty="0">
                  <a:ea typeface="Cambria Math"/>
                </a:endParaRP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ea typeface="Cambria Math"/>
                        </a:rPr>
                        <m:t>Density</m:t>
                      </m:r>
                      <m:r>
                        <a:rPr lang="en-US" b="0" i="0" smtClean="0">
                          <a:latin typeface="Cambria Math"/>
                          <a:ea typeface="Cambria Math"/>
                        </a:rPr>
                        <m:t> </m:t>
                      </m:r>
                      <m:r>
                        <m:rPr>
                          <m:sty m:val="p"/>
                        </m:rPr>
                        <a:rPr lang="en-US" b="0" i="0" smtClean="0">
                          <a:latin typeface="Cambria Math"/>
                          <a:ea typeface="Cambria Math"/>
                        </a:rPr>
                        <m:t>of</m:t>
                      </m:r>
                      <m:r>
                        <a:rPr lang="en-US" b="0" i="0" smtClean="0">
                          <a:latin typeface="Cambria Math"/>
                          <a:ea typeface="Cambria Math"/>
                        </a:rPr>
                        <m:t> </m:t>
                      </m:r>
                      <m:r>
                        <m:rPr>
                          <m:sty m:val="p"/>
                        </m:rPr>
                        <a:rPr lang="en-US" b="0" i="0" smtClean="0">
                          <a:latin typeface="Cambria Math"/>
                          <a:ea typeface="Cambria Math"/>
                        </a:rPr>
                        <m:t>Li</m:t>
                      </m:r>
                      <m:r>
                        <a:rPr lang="en-US" b="0" i="0"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1.49 </m:t>
                          </m:r>
                          <m:r>
                            <m:rPr>
                              <m:sty m:val="p"/>
                            </m:rPr>
                            <a:rPr lang="en-US" b="0" i="0" smtClean="0">
                              <a:latin typeface="Cambria Math"/>
                              <a:ea typeface="Cambria Math"/>
                            </a:rPr>
                            <m:t>g</m:t>
                          </m:r>
                        </m:num>
                        <m:den>
                          <m:r>
                            <a:rPr lang="en-US" b="0" i="1" smtClean="0">
                              <a:latin typeface="Cambria Math"/>
                              <a:ea typeface="Cambria Math"/>
                            </a:rPr>
                            <m:t>2.76 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cm</m:t>
                              </m:r>
                            </m:e>
                            <m:sup>
                              <m:r>
                                <a:rPr lang="en-US" b="0" i="0" smtClean="0">
                                  <a:latin typeface="Cambria Math"/>
                                  <a:ea typeface="Cambria Math"/>
                                </a:rPr>
                                <m:t>3</m:t>
                              </m:r>
                            </m:sup>
                          </m:sSup>
                        </m:den>
                      </m:f>
                      <m:r>
                        <a:rPr lang="en-US" b="0" i="0" smtClean="0">
                          <a:latin typeface="Cambria Math"/>
                          <a:ea typeface="Cambria Math"/>
                        </a:rPr>
                        <m:t>=0.540 </m:t>
                      </m:r>
                      <m:r>
                        <m:rPr>
                          <m:sty m:val="p"/>
                        </m:rPr>
                        <a:rPr lang="en-US" b="0" i="0" smtClean="0">
                          <a:latin typeface="Cambria Math"/>
                          <a:ea typeface="Cambria Math"/>
                        </a:rPr>
                        <m:t>g</m:t>
                      </m:r>
                      <m:r>
                        <a:rPr lang="en-US" b="0" i="0" smtClean="0">
                          <a:latin typeface="Cambria Math"/>
                          <a:ea typeface="Cambria Math"/>
                        </a:rPr>
                        <m:t>/</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cm</m:t>
                          </m:r>
                        </m:e>
                        <m:sup>
                          <m:r>
                            <a:rPr lang="en-US" b="0" i="0" smtClean="0">
                              <a:latin typeface="Cambria Math"/>
                              <a:ea typeface="Cambria Math"/>
                            </a:rPr>
                            <m:t>3</m:t>
                          </m:r>
                        </m:sup>
                      </m:sSup>
                    </m:oMath>
                  </m:oMathPara>
                </a14:m>
                <a:endParaRPr lang="en-US" b="0" dirty="0">
                  <a:ea typeface="Cambria Math"/>
                </a:endParaRPr>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42"/>
            <a:ext cx="9144000" cy="609600"/>
          </a:xfrm>
        </p:spPr>
        <p:txBody>
          <a:bodyPr/>
          <a:lstStyle/>
          <a:p>
            <a:r>
              <a:rPr lang="en-US" altLang="en-US" b="1" dirty="0"/>
              <a:t>Some Interesting Temperatures</a:t>
            </a:r>
            <a:r>
              <a:rPr lang="en-US" altLang="en-US" dirty="0"/>
              <a:t/>
            </a:r>
            <a:br>
              <a:rPr lang="en-US" altLang="en-US" dirty="0"/>
            </a:br>
            <a:endParaRPr lang="en-US" dirty="0"/>
          </a:p>
        </p:txBody>
      </p:sp>
      <p:pic>
        <p:nvPicPr>
          <p:cNvPr id="49157" name="Picture 6" descr="Some interesting temperatures including boiling points of substances are shown. For instance, the boiling point of oxygen is shown at 90K, night on the moon at 120K and the surface of the sun at 6 x 10^3K."/>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90606" y="719286"/>
            <a:ext cx="2719243" cy="580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Freezing and Boiling Points of Water</a:t>
            </a:r>
            <a:endParaRPr lang="en-US" dirty="0"/>
          </a:p>
        </p:txBody>
      </p:sp>
      <p:pic>
        <p:nvPicPr>
          <p:cNvPr id="50179" name="Picture 6" descr="The freezing and boiling points of water in all three temperature scales are shown.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4903" y="914400"/>
            <a:ext cx="5874194"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1.11</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Temperature Scales</a:t>
            </a:r>
            <a:br>
              <a:rPr lang="en-US" altLang="en-US" b="1" dirty="0"/>
            </a:br>
            <a:endParaRPr lang="en-US" dirty="0"/>
          </a:p>
        </p:txBody>
      </p:sp>
      <p:sp>
        <p:nvSpPr>
          <p:cNvPr id="3" name="Content Placeholder 2"/>
          <p:cNvSpPr>
            <a:spLocks noGrp="1"/>
          </p:cNvSpPr>
          <p:nvPr>
            <p:ph idx="1"/>
          </p:nvPr>
        </p:nvSpPr>
        <p:spPr/>
        <p:txBody>
          <a:bodyPr/>
          <a:lstStyle/>
          <a:p>
            <a:r>
              <a:rPr lang="en-US" altLang="en-US" b="1" dirty="0"/>
              <a:t>Kelvin (K) </a:t>
            </a:r>
            <a:r>
              <a:rPr lang="en-US" altLang="en-US" dirty="0"/>
              <a:t>– </a:t>
            </a:r>
            <a:r>
              <a:rPr lang="en-US" altLang="en-US" b="1" dirty="0"/>
              <a:t> </a:t>
            </a:r>
            <a:r>
              <a:rPr lang="en-US" altLang="en-US" dirty="0"/>
              <a:t>The </a:t>
            </a:r>
            <a:r>
              <a:rPr lang="ja-JP" altLang="en-US" dirty="0"/>
              <a:t>“</a:t>
            </a:r>
            <a:r>
              <a:rPr lang="en-US" altLang="ja-JP" dirty="0"/>
              <a:t>absolute temperature scale</a:t>
            </a:r>
            <a:r>
              <a:rPr lang="ja-JP" altLang="en-US" dirty="0"/>
              <a:t>”</a:t>
            </a:r>
            <a:r>
              <a:rPr lang="en-US" altLang="ja-JP" dirty="0"/>
              <a:t>  begins at  absolute zero and has only positive values. Note that the kelvin is not used with the degree sign (</a:t>
            </a:r>
            <a:r>
              <a:rPr lang="en-US" altLang="en-US" baseline="36000" dirty="0"/>
              <a:t>o</a:t>
            </a:r>
            <a:r>
              <a:rPr lang="en-US" altLang="ja-JP" dirty="0">
                <a:cs typeface="Arial" charset="0"/>
              </a:rPr>
              <a:t>).</a:t>
            </a:r>
            <a:endParaRPr lang="en-US" altLang="en-US" dirty="0">
              <a:cs typeface="Arial" charset="0"/>
            </a:endParaRPr>
          </a:p>
          <a:p>
            <a:r>
              <a:rPr lang="en-US" altLang="en-US" b="1" dirty="0"/>
              <a:t>Celsius (</a:t>
            </a:r>
            <a:r>
              <a:rPr lang="en-US" altLang="en-US" baseline="36000" dirty="0" err="1"/>
              <a:t>o</a:t>
            </a:r>
            <a:r>
              <a:rPr lang="en-US" altLang="en-US" b="1" dirty="0" err="1"/>
              <a:t>C</a:t>
            </a:r>
            <a:r>
              <a:rPr lang="en-US" altLang="en-US" b="1" dirty="0"/>
              <a:t>) </a:t>
            </a:r>
            <a:r>
              <a:rPr lang="en-US" altLang="en-US" dirty="0"/>
              <a:t>– </a:t>
            </a:r>
            <a:r>
              <a:rPr lang="en-US" altLang="en-US" b="1" dirty="0"/>
              <a:t> </a:t>
            </a:r>
            <a:r>
              <a:rPr lang="en-US" altLang="en-US" dirty="0"/>
              <a:t>The Celsius scale is based on the freezing and boiling points of water. This is the temperature scale used most commonly around the world. The Celsius and Kelvin scales use the </a:t>
            </a:r>
            <a:r>
              <a:rPr lang="en-US" altLang="en-US" b="1" dirty="0"/>
              <a:t>same size</a:t>
            </a:r>
            <a:r>
              <a:rPr lang="en-US" altLang="en-US" dirty="0"/>
              <a:t> </a:t>
            </a:r>
            <a:r>
              <a:rPr lang="en-US" altLang="en-US" b="1" dirty="0"/>
              <a:t>degree </a:t>
            </a:r>
            <a:r>
              <a:rPr lang="en-US" altLang="en-US" dirty="0"/>
              <a:t>although their starting points differ.</a:t>
            </a:r>
            <a:endParaRPr lang="en-US" altLang="en-US" dirty="0">
              <a:cs typeface="Arial" charset="0"/>
            </a:endParaRPr>
          </a:p>
          <a:p>
            <a:r>
              <a:rPr lang="en-US" altLang="en-US" b="1" dirty="0"/>
              <a:t>Fahrenheit (</a:t>
            </a:r>
            <a:r>
              <a:rPr lang="en-US" altLang="en-US" b="1" baseline="36000" dirty="0" err="1"/>
              <a:t>o</a:t>
            </a:r>
            <a:r>
              <a:rPr lang="en-US" altLang="en-US" b="1" dirty="0" err="1"/>
              <a:t>F</a:t>
            </a:r>
            <a:r>
              <a:rPr lang="en-US" altLang="en-US" b="1" dirty="0"/>
              <a:t>) –</a:t>
            </a:r>
            <a:r>
              <a:rPr lang="en-US" altLang="en-US" dirty="0"/>
              <a:t> The Fahrenheit scale is commonly used in the U.S. The Fahrenheit scale has a different degree size and different zero points than both the Celsius and Kelvin scales.</a:t>
            </a:r>
          </a:p>
          <a:p>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States of Matter</a:t>
            </a:r>
            <a:br>
              <a:rPr lang="en-US" altLang="en-US" b="1" dirty="0"/>
            </a:br>
            <a:endParaRPr lang="en-US" dirty="0"/>
          </a:p>
        </p:txBody>
      </p:sp>
      <p:sp>
        <p:nvSpPr>
          <p:cNvPr id="3" name="Content Placeholder 2"/>
          <p:cNvSpPr>
            <a:spLocks noGrp="1"/>
          </p:cNvSpPr>
          <p:nvPr>
            <p:ph idx="1"/>
          </p:nvPr>
        </p:nvSpPr>
        <p:spPr/>
        <p:txBody>
          <a:bodyPr/>
          <a:lstStyle/>
          <a:p>
            <a:r>
              <a:rPr lang="en-US" altLang="en-US" dirty="0"/>
              <a:t>A </a:t>
            </a:r>
            <a:r>
              <a:rPr lang="en-US" altLang="en-US" b="1" i="1" dirty="0"/>
              <a:t>solid</a:t>
            </a:r>
            <a:r>
              <a:rPr lang="en-US" altLang="en-US" dirty="0"/>
              <a:t> has a fixed shape and volume. Solids may be hard or soft, rigid or flexible.</a:t>
            </a:r>
          </a:p>
          <a:p>
            <a:r>
              <a:rPr lang="en-US" altLang="en-US" dirty="0"/>
              <a:t>A </a:t>
            </a:r>
            <a:r>
              <a:rPr lang="en-US" altLang="en-US" b="1" i="1" dirty="0"/>
              <a:t>liquid</a:t>
            </a:r>
            <a:r>
              <a:rPr lang="en-US" altLang="en-US" dirty="0"/>
              <a:t> has a varying shape that conforms to the shape of the container, but a fixed volume. A liquid has an </a:t>
            </a:r>
            <a:r>
              <a:rPr lang="en-US" altLang="en-US" b="1" i="1" dirty="0"/>
              <a:t>upper surface</a:t>
            </a:r>
            <a:r>
              <a:rPr lang="en-US" altLang="en-US" dirty="0"/>
              <a:t>.</a:t>
            </a:r>
          </a:p>
          <a:p>
            <a:r>
              <a:rPr lang="en-US" altLang="en-US" dirty="0"/>
              <a:t>A </a:t>
            </a:r>
            <a:r>
              <a:rPr lang="en-US" altLang="en-US" b="1" i="1" dirty="0"/>
              <a:t>gas</a:t>
            </a:r>
            <a:r>
              <a:rPr lang="en-US" altLang="en-US" dirty="0"/>
              <a:t> has no fixed shape or volume and therefore does not have a surface.</a:t>
            </a:r>
          </a:p>
          <a:p>
            <a:endParaRPr lang="en-US" altLang="en-US" dirty="0"/>
          </a:p>
          <a:p>
            <a:endParaRPr lang="en-US" alt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Temperature Conversions</a:t>
            </a:r>
            <a:br>
              <a:rPr lang="en-US" altLang="en-US" b="1" dirty="0"/>
            </a:b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a:rPr>
                        <m:t>T</m:t>
                      </m:r>
                      <m:d>
                        <m:dPr>
                          <m:ctrlPr>
                            <a:rPr lang="en-US" b="0" i="1" smtClean="0">
                              <a:latin typeface="Cambria Math" panose="02040503050406030204" pitchFamily="18" charset="0"/>
                            </a:rPr>
                          </m:ctrlPr>
                        </m:dPr>
                        <m:e>
                          <m:r>
                            <m:rPr>
                              <m:sty m:val="p"/>
                            </m:rPr>
                            <a:rPr lang="en-US" b="0" i="0" smtClean="0">
                              <a:latin typeface="Cambria Math"/>
                            </a:rPr>
                            <m:t>in</m:t>
                          </m:r>
                          <m:r>
                            <a:rPr lang="en-US" b="0" i="0" smtClean="0">
                              <a:latin typeface="Cambria Math"/>
                            </a:rPr>
                            <m:t> </m:t>
                          </m:r>
                          <m:r>
                            <m:rPr>
                              <m:sty m:val="p"/>
                            </m:rPr>
                            <a:rPr lang="en-US" b="0" i="0" smtClean="0">
                              <a:latin typeface="Cambria Math"/>
                            </a:rPr>
                            <m:t>K</m:t>
                          </m:r>
                        </m:e>
                      </m:d>
                      <m:r>
                        <a:rPr lang="en-US" b="0" i="0" smtClean="0">
                          <a:latin typeface="Cambria Math"/>
                        </a:rPr>
                        <m:t>=</m:t>
                      </m:r>
                      <m:r>
                        <m:rPr>
                          <m:sty m:val="p"/>
                        </m:rPr>
                        <a:rPr lang="en-US" b="0" i="0" smtClean="0">
                          <a:latin typeface="Cambria Math"/>
                        </a:rPr>
                        <m:t>T</m:t>
                      </m:r>
                      <m:d>
                        <m:dPr>
                          <m:ctrlPr>
                            <a:rPr lang="en-US" b="0" i="1" smtClean="0">
                              <a:latin typeface="Cambria Math" panose="02040503050406030204" pitchFamily="18" charset="0"/>
                            </a:rPr>
                          </m:ctrlPr>
                        </m:dPr>
                        <m:e>
                          <m:r>
                            <m:rPr>
                              <m:sty m:val="p"/>
                            </m:rPr>
                            <a:rPr lang="en-US" b="0" i="0" smtClean="0">
                              <a:latin typeface="Cambria Math"/>
                            </a:rPr>
                            <m:t>in</m:t>
                          </m:r>
                          <m:r>
                            <a:rPr lang="en-US" b="0" i="1" smtClean="0">
                              <a:latin typeface="Cambria Math"/>
                              <a:ea typeface="Cambria Math"/>
                            </a:rPr>
                            <m:t>°</m:t>
                          </m:r>
                          <m:r>
                            <m:rPr>
                              <m:sty m:val="p"/>
                            </m:rPr>
                            <a:rPr lang="en-US" b="0" i="0" smtClean="0">
                              <a:latin typeface="Cambria Math"/>
                              <a:ea typeface="Cambria Math"/>
                            </a:rPr>
                            <m:t>C</m:t>
                          </m:r>
                        </m:e>
                      </m:d>
                      <m:r>
                        <a:rPr lang="en-US" b="0" i="0" smtClean="0">
                          <a:latin typeface="Cambria Math"/>
                          <a:ea typeface="Cambria Math"/>
                        </a:rPr>
                        <m:t>+273.15</m:t>
                      </m:r>
                    </m:oMath>
                  </m:oMathPara>
                </a14:m>
                <a:endParaRPr lang="en-US" b="0" dirty="0">
                  <a:ea typeface="Cambria Math"/>
                </a:endParaRPr>
              </a:p>
              <a:p>
                <a:pPr marL="0" indent="0">
                  <a:buNone/>
                </a:pPr>
                <a:endParaRPr lang="en-US" b="0" dirty="0">
                  <a:ea typeface="Cambria Math"/>
                </a:endParaRPr>
              </a:p>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a:rPr>
                        <m:t>T</m:t>
                      </m:r>
                      <m:d>
                        <m:dPr>
                          <m:ctrlPr>
                            <a:rPr lang="en-US" b="0" i="1" smtClean="0">
                              <a:latin typeface="Cambria Math" panose="02040503050406030204" pitchFamily="18" charset="0"/>
                            </a:rPr>
                          </m:ctrlPr>
                        </m:dPr>
                        <m:e>
                          <m:r>
                            <m:rPr>
                              <m:sty m:val="p"/>
                            </m:rPr>
                            <a:rPr lang="en-US" b="0" i="0" smtClean="0">
                              <a:latin typeface="Cambria Math"/>
                            </a:rPr>
                            <m:t>in</m:t>
                          </m:r>
                          <m:r>
                            <a:rPr lang="en-US" b="0" i="1" smtClean="0">
                              <a:latin typeface="Cambria Math"/>
                              <a:ea typeface="Cambria Math"/>
                            </a:rPr>
                            <m:t>°</m:t>
                          </m:r>
                          <m:r>
                            <m:rPr>
                              <m:sty m:val="p"/>
                            </m:rPr>
                            <a:rPr lang="en-US" b="0" i="0" smtClean="0">
                              <a:latin typeface="Cambria Math"/>
                              <a:ea typeface="Cambria Math"/>
                            </a:rPr>
                            <m:t>C</m:t>
                          </m:r>
                        </m:e>
                      </m:d>
                      <m:r>
                        <a:rPr lang="en-US" b="0" i="0" smtClean="0">
                          <a:latin typeface="Cambria Math"/>
                          <a:ea typeface="Cambria Math"/>
                        </a:rPr>
                        <m:t>=</m:t>
                      </m:r>
                      <m:r>
                        <m:rPr>
                          <m:sty m:val="p"/>
                        </m:rPr>
                        <a:rPr lang="en-US" b="0" i="0" smtClean="0">
                          <a:latin typeface="Cambria Math"/>
                          <a:ea typeface="Cambria Math"/>
                        </a:rPr>
                        <m:t>T</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in</m:t>
                          </m:r>
                          <m:r>
                            <a:rPr lang="en-US" b="0" i="0" smtClean="0">
                              <a:latin typeface="Cambria Math"/>
                              <a:ea typeface="Cambria Math"/>
                            </a:rPr>
                            <m:t> </m:t>
                          </m:r>
                          <m:r>
                            <m:rPr>
                              <m:sty m:val="p"/>
                            </m:rPr>
                            <a:rPr lang="en-US" b="0" i="0" smtClean="0">
                              <a:latin typeface="Cambria Math"/>
                              <a:ea typeface="Cambria Math"/>
                            </a:rPr>
                            <m:t>K</m:t>
                          </m:r>
                        </m:e>
                      </m:d>
                      <m:r>
                        <a:rPr lang="en-US" b="0" i="0" smtClean="0">
                          <a:latin typeface="Cambria Math"/>
                          <a:ea typeface="Cambria Math"/>
                        </a:rPr>
                        <m:t>−273.15</m:t>
                      </m:r>
                    </m:oMath>
                  </m:oMathPara>
                </a14:m>
                <a:endParaRPr lang="en-US" b="0" dirty="0">
                  <a:ea typeface="Cambria Math"/>
                </a:endParaRPr>
              </a:p>
              <a:p>
                <a:pPr marL="0" indent="0">
                  <a:buNone/>
                </a:pPr>
                <a:endParaRPr lang="en-US" b="0" dirty="0">
                  <a:ea typeface="Cambria Math"/>
                </a:endParaRPr>
              </a:p>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a:rPr>
                        <m:t>T</m:t>
                      </m:r>
                      <m:d>
                        <m:dPr>
                          <m:ctrlPr>
                            <a:rPr lang="en-US" b="0" i="1" smtClean="0">
                              <a:latin typeface="Cambria Math" panose="02040503050406030204" pitchFamily="18" charset="0"/>
                            </a:rPr>
                          </m:ctrlPr>
                        </m:dPr>
                        <m:e>
                          <m:r>
                            <m:rPr>
                              <m:sty m:val="p"/>
                            </m:rPr>
                            <a:rPr lang="en-US" b="0" i="0" smtClean="0">
                              <a:latin typeface="Cambria Math"/>
                            </a:rPr>
                            <m:t>in</m:t>
                          </m:r>
                          <m:r>
                            <a:rPr lang="en-US" b="0" i="1" smtClean="0">
                              <a:latin typeface="Cambria Math"/>
                              <a:ea typeface="Cambria Math"/>
                            </a:rPr>
                            <m:t>°</m:t>
                          </m:r>
                          <m:r>
                            <m:rPr>
                              <m:sty m:val="p"/>
                            </m:rPr>
                            <a:rPr lang="en-US" b="0" i="0" smtClean="0">
                              <a:latin typeface="Cambria Math"/>
                              <a:ea typeface="Cambria Math"/>
                            </a:rPr>
                            <m:t>F</m:t>
                          </m:r>
                        </m:e>
                      </m:d>
                      <m:r>
                        <a:rPr lang="en-US" b="0" i="0"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9</m:t>
                          </m:r>
                        </m:num>
                        <m:den>
                          <m:r>
                            <a:rPr lang="en-US" b="0" i="1" smtClean="0">
                              <a:latin typeface="Cambria Math"/>
                              <a:ea typeface="Cambria Math"/>
                            </a:rPr>
                            <m:t>5</m:t>
                          </m:r>
                        </m:den>
                      </m:f>
                      <m:r>
                        <m:rPr>
                          <m:sty m:val="p"/>
                        </m:rPr>
                        <a:rPr lang="en-US" b="0" i="0" smtClean="0">
                          <a:latin typeface="Cambria Math"/>
                          <a:ea typeface="Cambria Math"/>
                        </a:rPr>
                        <m:t>T</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in</m:t>
                          </m:r>
                          <m:r>
                            <a:rPr lang="en-US" b="0" i="1" smtClean="0">
                              <a:latin typeface="Cambria Math"/>
                              <a:ea typeface="Cambria Math"/>
                            </a:rPr>
                            <m:t>°</m:t>
                          </m:r>
                          <m:r>
                            <m:rPr>
                              <m:sty m:val="p"/>
                            </m:rPr>
                            <a:rPr lang="en-US" b="0" i="0" smtClean="0">
                              <a:latin typeface="Cambria Math"/>
                              <a:ea typeface="Cambria Math"/>
                            </a:rPr>
                            <m:t>C</m:t>
                          </m:r>
                        </m:e>
                      </m:d>
                      <m:r>
                        <a:rPr lang="en-US" b="0" i="0" smtClean="0">
                          <a:latin typeface="Cambria Math"/>
                          <a:ea typeface="Cambria Math"/>
                        </a:rPr>
                        <m:t>+32</m:t>
                      </m:r>
                    </m:oMath>
                  </m:oMathPara>
                </a14:m>
                <a:endParaRPr lang="en-US" b="0" dirty="0">
                  <a:ea typeface="Cambria Math"/>
                </a:endParaRPr>
              </a:p>
              <a:p>
                <a:pPr marL="0" indent="0">
                  <a:buNone/>
                </a:pPr>
                <a:endParaRPr lang="en-US" b="0" dirty="0">
                  <a:ea typeface="Cambria Math"/>
                </a:endParaRPr>
              </a:p>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a:ea typeface="Cambria Math"/>
                        </a:rPr>
                        <m:t>T</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in</m:t>
                          </m:r>
                          <m:r>
                            <a:rPr lang="en-US" b="0" i="1" smtClean="0">
                              <a:latin typeface="Cambria Math"/>
                              <a:ea typeface="Cambria Math"/>
                            </a:rPr>
                            <m:t>°</m:t>
                          </m:r>
                          <m:r>
                            <m:rPr>
                              <m:sty m:val="p"/>
                            </m:rPr>
                            <a:rPr lang="en-US" b="0" i="0" smtClean="0">
                              <a:latin typeface="Cambria Math"/>
                              <a:ea typeface="Cambria Math"/>
                            </a:rPr>
                            <m:t>C</m:t>
                          </m:r>
                        </m:e>
                      </m:d>
                      <m:r>
                        <a:rPr lang="en-US" b="0" i="0" smtClean="0">
                          <a:latin typeface="Cambria Math"/>
                          <a:ea typeface="Cambria Math"/>
                        </a:rPr>
                        <m:t>=[</m:t>
                      </m:r>
                      <m:r>
                        <m:rPr>
                          <m:sty m:val="p"/>
                        </m:rPr>
                        <a:rPr lang="en-US" b="0" i="0" smtClean="0">
                          <a:latin typeface="Cambria Math"/>
                          <a:ea typeface="Cambria Math"/>
                        </a:rPr>
                        <m:t>T</m:t>
                      </m:r>
                      <m:d>
                        <m:dPr>
                          <m:ctrlPr>
                            <a:rPr lang="en-US" b="0" i="1" smtClean="0">
                              <a:latin typeface="Cambria Math" panose="02040503050406030204" pitchFamily="18" charset="0"/>
                              <a:ea typeface="Cambria Math"/>
                            </a:rPr>
                          </m:ctrlPr>
                        </m:dPr>
                        <m:e>
                          <m:r>
                            <m:rPr>
                              <m:sty m:val="p"/>
                            </m:rPr>
                            <a:rPr lang="en-US" b="0" i="0" smtClean="0">
                              <a:latin typeface="Cambria Math"/>
                              <a:ea typeface="Cambria Math"/>
                            </a:rPr>
                            <m:t>in</m:t>
                          </m:r>
                          <m:r>
                            <a:rPr lang="en-US" b="0" i="1" smtClean="0">
                              <a:latin typeface="Cambria Math"/>
                              <a:ea typeface="Cambria Math"/>
                            </a:rPr>
                            <m:t>℉</m:t>
                          </m:r>
                        </m:e>
                      </m:d>
                      <m:r>
                        <a:rPr lang="en-US" b="0" i="1" smtClean="0">
                          <a:latin typeface="Cambria Math"/>
                          <a:ea typeface="Cambria Math"/>
                        </a:rPr>
                        <m:t>−32]</m:t>
                      </m:r>
                      <m:f>
                        <m:fPr>
                          <m:ctrlPr>
                            <a:rPr lang="en-US" b="0" i="1" smtClean="0">
                              <a:latin typeface="Cambria Math" panose="02040503050406030204" pitchFamily="18" charset="0"/>
                              <a:ea typeface="Cambria Math"/>
                            </a:rPr>
                          </m:ctrlPr>
                        </m:fPr>
                        <m:num>
                          <m:r>
                            <a:rPr lang="en-US" b="0" i="1" smtClean="0">
                              <a:latin typeface="Cambria Math"/>
                              <a:ea typeface="Cambria Math"/>
                            </a:rPr>
                            <m:t>5</m:t>
                          </m:r>
                        </m:num>
                        <m:den>
                          <m:r>
                            <a:rPr lang="en-US" b="0" i="1" smtClean="0">
                              <a:latin typeface="Cambria Math"/>
                              <a:ea typeface="Cambria Math"/>
                            </a:rPr>
                            <m:t>9</m:t>
                          </m:r>
                        </m:den>
                      </m:f>
                    </m:oMath>
                  </m:oMathPara>
                </a14:m>
                <a:endParaRPr lang="en-US" b="0" dirty="0">
                  <a:ea typeface="Cambria Math"/>
                </a:endParaRPr>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1.8 – Problem, Plan and Solution</a:t>
            </a:r>
            <a:br>
              <a:rPr lang="en-US" altLang="en-US" b="1" dirty="0"/>
            </a:b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384750"/>
                <a:ext cx="8229600" cy="5268303"/>
              </a:xfrm>
            </p:spPr>
            <p:txBody>
              <a:bodyPr/>
              <a:lstStyle/>
              <a:p>
                <a:pPr marL="0" indent="0" algn="ctr">
                  <a:buNone/>
                </a:pPr>
                <a:r>
                  <a:rPr lang="en-US" b="1" dirty="0"/>
                  <a:t>Converting Units of Temperature</a:t>
                </a:r>
                <a:endParaRPr lang="en-US" altLang="en-US" b="1" dirty="0"/>
              </a:p>
              <a:p>
                <a:r>
                  <a:rPr lang="en-US" altLang="en-US" b="1" dirty="0"/>
                  <a:t>PROBLEM:</a:t>
                </a:r>
                <a:r>
                  <a:rPr lang="en-US" altLang="en-US" dirty="0"/>
                  <a:t> A child has a body temperature of 38.7</a:t>
                </a:r>
                <a:r>
                  <a:rPr lang="en-US" altLang="en-US" dirty="0">
                    <a:cs typeface="Arial" charset="0"/>
                  </a:rPr>
                  <a:t>°</a:t>
                </a:r>
                <a:r>
                  <a:rPr lang="en-US" altLang="en-US" dirty="0"/>
                  <a:t>C, and normal body temperature is 98.6</a:t>
                </a:r>
                <a:r>
                  <a:rPr lang="en-US" altLang="en-US" dirty="0">
                    <a:cs typeface="Arial" charset="0"/>
                  </a:rPr>
                  <a:t>°F</a:t>
                </a:r>
                <a:r>
                  <a:rPr lang="en-US" altLang="en-US" dirty="0"/>
                  <a:t>. Does the child have a fever? What is the child’</a:t>
                </a:r>
                <a:r>
                  <a:rPr lang="en-US" altLang="ja-JP" dirty="0"/>
                  <a:t>s temperature in kelvins?</a:t>
                </a:r>
              </a:p>
              <a:p>
                <a:r>
                  <a:rPr lang="en-US" altLang="en-US" b="1" dirty="0"/>
                  <a:t>PLAN: </a:t>
                </a:r>
                <a:r>
                  <a:rPr lang="en-US" altLang="en-US" dirty="0"/>
                  <a:t>We have to convert </a:t>
                </a:r>
                <a:r>
                  <a:rPr lang="en-US" altLang="en-US" dirty="0">
                    <a:cs typeface="Arial" charset="0"/>
                  </a:rPr>
                  <a:t>°C</a:t>
                </a:r>
                <a:r>
                  <a:rPr lang="en-US" altLang="en-US" dirty="0"/>
                  <a:t> to </a:t>
                </a:r>
                <a:r>
                  <a:rPr lang="en-US" altLang="en-US" dirty="0">
                    <a:cs typeface="Arial" charset="0"/>
                  </a:rPr>
                  <a:t>°F</a:t>
                </a:r>
                <a:r>
                  <a:rPr lang="en-US" altLang="en-US" dirty="0"/>
                  <a:t> to find out if the child has a fever. We can then use the </a:t>
                </a:r>
                <a:r>
                  <a:rPr lang="en-US" altLang="en-US" dirty="0">
                    <a:cs typeface="Arial" charset="0"/>
                  </a:rPr>
                  <a:t>°C</a:t>
                </a:r>
                <a:r>
                  <a:rPr lang="en-US" altLang="en-US" dirty="0"/>
                  <a:t> to Kelvin relationship to find the temperature in Kelvin. </a:t>
                </a:r>
              </a:p>
              <a:p>
                <a:r>
                  <a:rPr lang="en-US" altLang="en-US" b="1" dirty="0"/>
                  <a:t>SOLUTION: </a:t>
                </a:r>
              </a:p>
              <a:p>
                <a:pPr marL="0" indent="0">
                  <a:buNone/>
                </a:pPr>
                <a:r>
                  <a:rPr lang="en-US" altLang="en-US" dirty="0"/>
                  <a:t>Converting from °C to °F</a:t>
                </a:r>
                <a14:m>
                  <m:oMath xmlns:m="http://schemas.openxmlformats.org/officeDocument/2006/math">
                    <m:r>
                      <a:rPr lang="en-US" altLang="en-US">
                        <a:latin typeface="Cambria Math" panose="02040503050406030204" pitchFamily="18" charset="0"/>
                      </a:rPr>
                      <m:t>:</m:t>
                    </m:r>
                    <m:r>
                      <a:rPr lang="en-US" altLang="en-US" b="0" i="0" smtClean="0">
                        <a:latin typeface="Cambria Math"/>
                      </a:rPr>
                      <m:t>   </m:t>
                    </m:r>
                    <m:f>
                      <m:fPr>
                        <m:ctrlPr>
                          <a:rPr lang="en-US" altLang="en-US" i="1" smtClean="0">
                            <a:latin typeface="Cambria Math" panose="02040503050406030204" pitchFamily="18" charset="0"/>
                          </a:rPr>
                        </m:ctrlPr>
                      </m:fPr>
                      <m:num>
                        <m:r>
                          <a:rPr lang="en-US" altLang="en-US" b="0" i="1" smtClean="0">
                            <a:latin typeface="Cambria Math"/>
                          </a:rPr>
                          <m:t>9</m:t>
                        </m:r>
                      </m:num>
                      <m:den>
                        <m:r>
                          <a:rPr lang="en-US" altLang="en-US" b="0" i="1" smtClean="0">
                            <a:latin typeface="Cambria Math"/>
                          </a:rPr>
                          <m:t>5</m:t>
                        </m:r>
                      </m:den>
                    </m:f>
                    <m:d>
                      <m:dPr>
                        <m:ctrlPr>
                          <a:rPr lang="en-US" altLang="en-US" b="0" i="1" smtClean="0">
                            <a:latin typeface="Cambria Math" panose="02040503050406030204" pitchFamily="18" charset="0"/>
                          </a:rPr>
                        </m:ctrlPr>
                      </m:dPr>
                      <m:e>
                        <m:r>
                          <a:rPr lang="en-US" altLang="en-US" b="0" i="1" smtClean="0">
                            <a:latin typeface="Cambria Math"/>
                          </a:rPr>
                          <m:t>38.7</m:t>
                        </m:r>
                        <m:r>
                          <a:rPr lang="en-US" altLang="en-US" b="0" i="1" smtClean="0">
                            <a:latin typeface="Cambria Math"/>
                            <a:ea typeface="Cambria Math"/>
                          </a:rPr>
                          <m:t>℃</m:t>
                        </m:r>
                      </m:e>
                    </m:d>
                    <m:r>
                      <a:rPr lang="en-US" altLang="en-US" b="0" i="1" smtClean="0">
                        <a:latin typeface="Cambria Math"/>
                        <a:ea typeface="Cambria Math"/>
                      </a:rPr>
                      <m:t>+32=101.7℉ </m:t>
                    </m:r>
                  </m:oMath>
                </a14:m>
                <a:r>
                  <a:rPr lang="en-US" altLang="en-US" b="0" dirty="0">
                    <a:ea typeface="Cambria Math"/>
                  </a:rPr>
                  <a:t>      </a:t>
                </a:r>
              </a:p>
              <a:p>
                <a:pPr marL="0" indent="0">
                  <a:buNone/>
                </a:pPr>
                <a:r>
                  <a:rPr lang="en-US" altLang="en-US" b="0" dirty="0">
                    <a:ea typeface="Cambria Math"/>
                  </a:rPr>
                  <a:t> </a:t>
                </a:r>
                <a:r>
                  <a:rPr lang="en-US" altLang="en-US" b="1" dirty="0">
                    <a:ea typeface="Cambria Math"/>
                  </a:rPr>
                  <a:t>Yes, the child has a fever.</a:t>
                </a:r>
              </a:p>
              <a:p>
                <a:pPr marL="0" indent="0">
                  <a:buNone/>
                </a:pPr>
                <a:r>
                  <a:rPr lang="en-US" altLang="en-US" dirty="0">
                    <a:ea typeface="Cambria Math"/>
                  </a:rPr>
                  <a:t>Converting from </a:t>
                </a:r>
                <a:r>
                  <a:rPr lang="en-US" altLang="en-US" dirty="0"/>
                  <a:t>°C to K </a:t>
                </a:r>
                <a14:m>
                  <m:oMath xmlns:m="http://schemas.openxmlformats.org/officeDocument/2006/math">
                    <m:r>
                      <a:rPr lang="en-US" altLang="en-US" b="0" i="1" smtClean="0">
                        <a:latin typeface="Cambria Math"/>
                      </a:rPr>
                      <m:t>38.7</m:t>
                    </m:r>
                    <m:r>
                      <a:rPr lang="en-US" altLang="en-US" b="0" i="1" smtClean="0">
                        <a:latin typeface="Cambria Math"/>
                        <a:ea typeface="Cambria Math"/>
                      </a:rPr>
                      <m:t>℃+273.15=</m:t>
                    </m:r>
                    <m:r>
                      <a:rPr lang="en-US" altLang="en-US" b="1" i="1" smtClean="0">
                        <a:latin typeface="Cambria Math"/>
                        <a:ea typeface="Cambria Math"/>
                      </a:rPr>
                      <m:t>𝟑𝟏𝟏</m:t>
                    </m:r>
                    <m:r>
                      <a:rPr lang="en-US" altLang="en-US" b="1" i="1" smtClean="0">
                        <a:latin typeface="Cambria Math"/>
                        <a:ea typeface="Cambria Math"/>
                      </a:rPr>
                      <m:t>.</m:t>
                    </m:r>
                    <m:r>
                      <a:rPr lang="en-US" altLang="en-US" b="1" i="1" smtClean="0">
                        <a:latin typeface="Cambria Math"/>
                        <a:ea typeface="Cambria Math"/>
                      </a:rPr>
                      <m:t>𝟖</m:t>
                    </m:r>
                    <m:r>
                      <a:rPr lang="en-US" altLang="en-US" b="1" i="1" smtClean="0">
                        <a:latin typeface="Cambria Math"/>
                        <a:ea typeface="Cambria Math"/>
                      </a:rPr>
                      <m:t> </m:t>
                    </m:r>
                    <m:r>
                      <a:rPr lang="en-US" altLang="en-US" b="1" i="0" smtClean="0">
                        <a:latin typeface="Cambria Math"/>
                        <a:ea typeface="Cambria Math"/>
                      </a:rPr>
                      <m:t>𝐊</m:t>
                    </m:r>
                  </m:oMath>
                </a14:m>
                <a:r>
                  <a:rPr lang="en-US" altLang="en-US" dirty="0"/>
                  <a:t>  </a:t>
                </a:r>
                <a:endParaRPr lang="en-US" altLang="en-US" b="0" dirty="0">
                  <a:ea typeface="Cambria Math"/>
                </a:endParaRPr>
              </a:p>
              <a:p>
                <a:pPr marL="0" indent="0">
                  <a:buNone/>
                </a:pPr>
                <a:endParaRPr lang="en-US" altLang="en-US" dirty="0"/>
              </a:p>
              <a:p>
                <a:endParaRPr lang="en-US" altLang="en-US" b="1" dirty="0">
                  <a:latin typeface="Times New Roman" pitchFamily="18" charset="0"/>
                </a:endParaRPr>
              </a:p>
              <a:p>
                <a:endParaRPr lang="en-US" altLang="en-US" b="1" dirty="0">
                  <a:latin typeface="Times New Roman" pitchFamily="18" charset="0"/>
                </a:endParaRPr>
              </a:p>
              <a:p>
                <a:endParaRPr lang="en-US" altLang="en-US" dirty="0">
                  <a:latin typeface="Times New Roman" pitchFamily="18" charset="0"/>
                </a:endParaRPr>
              </a:p>
              <a:p>
                <a:endParaRPr lang="en-US" altLang="en-US" b="1" dirty="0">
                  <a:latin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384750"/>
                <a:ext cx="8229600" cy="5268303"/>
              </a:xfrm>
              <a:blipFill>
                <a:blip r:embed="rId3"/>
                <a:stretch>
                  <a:fillRect l="-1111" t="-926" r="-1778" b="-4167"/>
                </a:stretch>
              </a:blipFill>
            </p:spPr>
            <p:txBody>
              <a:bodyPr/>
              <a:lstStyle/>
              <a:p>
                <a:r>
                  <a:rPr lang="en-US">
                    <a:noFill/>
                  </a:rPr>
                  <a:t> </a:t>
                </a:r>
              </a:p>
            </p:txBody>
          </p:sp>
        </mc:Fallback>
      </mc:AlternateContent>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Extensive and Intensive Properties</a:t>
            </a:r>
          </a:p>
        </p:txBody>
      </p:sp>
      <p:sp>
        <p:nvSpPr>
          <p:cNvPr id="11" name="Content Placeholder 10"/>
          <p:cNvSpPr>
            <a:spLocks noGrp="1"/>
          </p:cNvSpPr>
          <p:nvPr>
            <p:ph idx="1"/>
          </p:nvPr>
        </p:nvSpPr>
        <p:spPr/>
        <p:txBody>
          <a:bodyPr/>
          <a:lstStyle/>
          <a:p>
            <a:r>
              <a:rPr lang="en-US" b="1" i="1" dirty="0"/>
              <a:t>Extensive properties </a:t>
            </a:r>
            <a:r>
              <a:rPr lang="en-US" dirty="0"/>
              <a:t>are </a:t>
            </a:r>
            <a:r>
              <a:rPr lang="en-US" i="1" dirty="0"/>
              <a:t>dependent</a:t>
            </a:r>
            <a:r>
              <a:rPr lang="en-US" dirty="0"/>
              <a:t> on the amount of substance present; mass and volume, for example, are extensive properties.</a:t>
            </a:r>
          </a:p>
          <a:p>
            <a:r>
              <a:rPr lang="en-US" b="1" i="1" dirty="0"/>
              <a:t>Intensive properties</a:t>
            </a:r>
            <a:r>
              <a:rPr lang="en-US" dirty="0"/>
              <a:t> are </a:t>
            </a:r>
            <a:r>
              <a:rPr lang="en-US" i="1" dirty="0"/>
              <a:t>independent</a:t>
            </a:r>
            <a:r>
              <a:rPr lang="en-US" dirty="0"/>
              <a:t> of the amount of substance; density is an intensive property. </a:t>
            </a:r>
          </a:p>
        </p:txBody>
      </p:sp>
    </p:spTree>
    <p:extLst>
      <p:ext uri="{BB962C8B-B14F-4D97-AF65-F5344CB8AC3E}">
        <p14:creationId xmlns:p14="http://schemas.microsoft.com/office/powerpoint/2010/main" val="137082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Significant Figures </a:t>
            </a:r>
            <a:br>
              <a:rPr lang="en-US" altLang="en-US" b="1" dirty="0"/>
            </a:br>
            <a:endParaRPr lang="en-US" dirty="0"/>
          </a:p>
        </p:txBody>
      </p:sp>
      <p:sp>
        <p:nvSpPr>
          <p:cNvPr id="3" name="Content Placeholder 2"/>
          <p:cNvSpPr>
            <a:spLocks noGrp="1"/>
          </p:cNvSpPr>
          <p:nvPr>
            <p:ph idx="1"/>
          </p:nvPr>
        </p:nvSpPr>
        <p:spPr/>
        <p:txBody>
          <a:bodyPr/>
          <a:lstStyle/>
          <a:p>
            <a:r>
              <a:rPr lang="en-US" altLang="en-US" dirty="0"/>
              <a:t>Every measurement includes some </a:t>
            </a:r>
            <a:r>
              <a:rPr lang="en-US" altLang="en-US" b="1" i="1" dirty="0"/>
              <a:t>uncertainty</a:t>
            </a:r>
            <a:r>
              <a:rPr lang="en-US" altLang="en-US" dirty="0"/>
              <a:t>. The </a:t>
            </a:r>
            <a:r>
              <a:rPr lang="en-US" altLang="en-US" b="1" i="1" dirty="0"/>
              <a:t>rightmost</a:t>
            </a:r>
            <a:r>
              <a:rPr lang="en-US" altLang="en-US" dirty="0"/>
              <a:t> digit of any quantity is always </a:t>
            </a:r>
            <a:r>
              <a:rPr lang="en-US" altLang="en-US" b="1" i="1" dirty="0"/>
              <a:t>estimated</a:t>
            </a:r>
            <a:r>
              <a:rPr lang="en-US" altLang="en-US" dirty="0"/>
              <a:t>.</a:t>
            </a:r>
          </a:p>
          <a:p>
            <a:r>
              <a:rPr lang="en-US" altLang="en-US" dirty="0"/>
              <a:t>The recorded digits, both certain and uncertain, are called </a:t>
            </a:r>
            <a:r>
              <a:rPr lang="en-US" altLang="en-US" b="1" i="1" dirty="0"/>
              <a:t>significant figures</a:t>
            </a:r>
            <a:r>
              <a:rPr lang="en-US" altLang="en-US" dirty="0"/>
              <a:t>.</a:t>
            </a:r>
          </a:p>
          <a:p>
            <a:r>
              <a:rPr lang="en-US" altLang="en-US" dirty="0"/>
              <a:t>The greater the number of significant figures in a quantity, the greater its certainty.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Number of Significant Figures in a Measurement</a:t>
            </a:r>
            <a:endParaRPr lang="en-US" dirty="0"/>
          </a:p>
        </p:txBody>
      </p:sp>
      <p:pic>
        <p:nvPicPr>
          <p:cNvPr id="56323" name="Picture 1" descr="Two instruments with different graduations are shown to demonstrate the number of signification figures in a measurement.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38628" y="1424292"/>
            <a:ext cx="7571519" cy="49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1.13</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Determining Which Digits Are Significant </a:t>
            </a:r>
            <a:br>
              <a:rPr lang="en-US" altLang="en-US" b="1" dirty="0"/>
            </a:br>
            <a:endParaRPr lang="en-US" dirty="0"/>
          </a:p>
        </p:txBody>
      </p:sp>
      <p:sp>
        <p:nvSpPr>
          <p:cNvPr id="3" name="Content Placeholder 2"/>
          <p:cNvSpPr>
            <a:spLocks noGrp="1"/>
          </p:cNvSpPr>
          <p:nvPr>
            <p:ph idx="1"/>
          </p:nvPr>
        </p:nvSpPr>
        <p:spPr/>
        <p:txBody>
          <a:bodyPr/>
          <a:lstStyle/>
          <a:p>
            <a:pPr>
              <a:spcBef>
                <a:spcPct val="0"/>
              </a:spcBef>
            </a:pPr>
            <a:r>
              <a:rPr lang="en-US" altLang="en-US" dirty="0"/>
              <a:t>All digits are significant </a:t>
            </a:r>
          </a:p>
          <a:p>
            <a:pPr lvl="1">
              <a:spcBef>
                <a:spcPct val="0"/>
              </a:spcBef>
            </a:pPr>
            <a:r>
              <a:rPr lang="en-US" altLang="en-US" sz="2400" i="1" dirty="0"/>
              <a:t>except zeros that are used </a:t>
            </a:r>
            <a:r>
              <a:rPr lang="en-US" altLang="en-US" sz="2400" i="1" u="sng" dirty="0"/>
              <a:t>only</a:t>
            </a:r>
            <a:r>
              <a:rPr lang="en-US" altLang="en-US" sz="2400" i="1" dirty="0"/>
              <a:t> to position the decimal point.</a:t>
            </a:r>
          </a:p>
          <a:p>
            <a:pPr>
              <a:buSzPct val="100000"/>
              <a:buFontTx/>
              <a:buChar char="•"/>
            </a:pPr>
            <a:r>
              <a:rPr lang="en-US" altLang="en-US" dirty="0"/>
              <a:t>Zeros that end a number are significant</a:t>
            </a:r>
          </a:p>
          <a:p>
            <a:pPr lvl="1">
              <a:buSzPct val="100000"/>
            </a:pPr>
            <a:r>
              <a:rPr lang="en-US" altLang="en-US" sz="2400" dirty="0"/>
              <a:t>whether they occur before or after the decimal point</a:t>
            </a:r>
          </a:p>
          <a:p>
            <a:pPr lvl="1">
              <a:buSzPct val="100000"/>
            </a:pPr>
            <a:r>
              <a:rPr lang="en-US" altLang="en-US" sz="2400" dirty="0"/>
              <a:t>as long as a decimal point is present.</a:t>
            </a:r>
          </a:p>
          <a:p>
            <a:pPr lvl="2">
              <a:buSzPct val="100000"/>
              <a:buFontTx/>
              <a:buChar char="•"/>
            </a:pPr>
            <a:r>
              <a:rPr lang="en-US" altLang="en-US" dirty="0"/>
              <a:t>1.030 mL has 4 significant figures.</a:t>
            </a:r>
          </a:p>
          <a:p>
            <a:pPr lvl="2">
              <a:buSzPct val="100000"/>
              <a:buFontTx/>
              <a:buChar char="•"/>
            </a:pPr>
            <a:r>
              <a:rPr lang="en-US" altLang="en-US" dirty="0"/>
              <a:t>5300. L has 4 significant figures.</a:t>
            </a:r>
          </a:p>
          <a:p>
            <a:pPr>
              <a:buSzPct val="100000"/>
              <a:buFontTx/>
              <a:buChar char="•"/>
            </a:pPr>
            <a:r>
              <a:rPr lang="en-US" altLang="en-US" dirty="0"/>
              <a:t>If no decimal point is present</a:t>
            </a:r>
          </a:p>
          <a:p>
            <a:pPr lvl="1">
              <a:buSzPct val="100000"/>
            </a:pPr>
            <a:r>
              <a:rPr lang="en-US" altLang="en-US" sz="2400" dirty="0"/>
              <a:t>zeros at the end of the number are not significant.</a:t>
            </a:r>
          </a:p>
          <a:p>
            <a:pPr lvl="2">
              <a:buSzPct val="100000"/>
              <a:buFontTx/>
              <a:buChar char="•"/>
            </a:pPr>
            <a:r>
              <a:rPr lang="en-US" altLang="en-US" dirty="0"/>
              <a:t>5300 L has only 2 significant figures.</a:t>
            </a:r>
          </a:p>
          <a:p>
            <a:pPr lvl="1">
              <a:spcBef>
                <a:spcPct val="0"/>
              </a:spcBef>
            </a:pPr>
            <a:endParaRPr lang="en-US" altLang="en-US" b="1" i="1" dirty="0">
              <a:latin typeface="Times New Roman" pitchFamily="18" charset="0"/>
            </a:endParaRPr>
          </a:p>
          <a:p>
            <a:pPr lvl="1"/>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1.9 – Problem and Plan</a:t>
            </a:r>
            <a:br>
              <a:rPr lang="en-US" altLang="en-US" b="1" dirty="0"/>
            </a:br>
            <a:endParaRPr lang="en-US" dirty="0"/>
          </a:p>
        </p:txBody>
      </p:sp>
      <p:sp>
        <p:nvSpPr>
          <p:cNvPr id="4" name="Content Placeholder 3"/>
          <p:cNvSpPr>
            <a:spLocks noGrp="1"/>
          </p:cNvSpPr>
          <p:nvPr>
            <p:ph idx="1"/>
          </p:nvPr>
        </p:nvSpPr>
        <p:spPr/>
        <p:txBody>
          <a:bodyPr/>
          <a:lstStyle/>
          <a:p>
            <a:pPr marL="0" indent="0" algn="ctr">
              <a:buNone/>
            </a:pPr>
            <a:r>
              <a:rPr lang="en-US" b="1" dirty="0"/>
              <a:t>Determining the Number of Significant Figures</a:t>
            </a:r>
            <a:endParaRPr lang="en-US" altLang="en-US" b="1" dirty="0"/>
          </a:p>
          <a:p>
            <a:r>
              <a:rPr lang="en-US" altLang="en-US" b="1" dirty="0"/>
              <a:t>PROBLEM:</a:t>
            </a:r>
            <a:r>
              <a:rPr lang="en-US" altLang="en-US" dirty="0"/>
              <a:t> For each of the following quantities, underline the zeros that are significant figures (sf), and determine the number of significant figures in each quantity.  For </a:t>
            </a:r>
            <a:r>
              <a:rPr lang="en-US" altLang="en-US" b="1" dirty="0"/>
              <a:t>(d)</a:t>
            </a:r>
            <a:r>
              <a:rPr lang="en-US" altLang="en-US" dirty="0"/>
              <a:t> to </a:t>
            </a:r>
            <a:r>
              <a:rPr lang="en-US" altLang="en-US" b="1" dirty="0"/>
              <a:t>(f), </a:t>
            </a:r>
            <a:r>
              <a:rPr lang="en-US" altLang="en-US" dirty="0"/>
              <a:t>express each in exponential notation first.</a:t>
            </a:r>
          </a:p>
          <a:p>
            <a:pPr marL="457200" indent="-457200">
              <a:buAutoNum type="alphaLcParenBoth"/>
            </a:pPr>
            <a:r>
              <a:rPr lang="en-US" altLang="en-US" dirty="0">
                <a:latin typeface="Times New Roman" pitchFamily="18" charset="0"/>
              </a:rPr>
              <a:t>0.0030L 		(b) 0.1044g 	(c) 53.069L </a:t>
            </a:r>
          </a:p>
          <a:p>
            <a:pPr marL="0" indent="0">
              <a:buNone/>
            </a:pPr>
            <a:r>
              <a:rPr lang="en-US" altLang="en-US" dirty="0">
                <a:latin typeface="Times New Roman" pitchFamily="18" charset="0"/>
              </a:rPr>
              <a:t>(d) 0.00004715m 	(e) 57,600.s	(f) 0.0000007160cm</a:t>
            </a:r>
            <a:r>
              <a:rPr lang="en-US" altLang="en-US" baseline="30000" dirty="0">
                <a:latin typeface="Times New Roman" pitchFamily="18" charset="0"/>
              </a:rPr>
              <a:t>3</a:t>
            </a:r>
          </a:p>
          <a:p>
            <a:r>
              <a:rPr lang="en-US" altLang="en-US" b="1" dirty="0"/>
              <a:t>PLAN:</a:t>
            </a:r>
            <a:r>
              <a:rPr lang="en-US" altLang="en-US" b="1" dirty="0">
                <a:latin typeface="Times New Roman" pitchFamily="18" charset="0"/>
              </a:rPr>
              <a:t> </a:t>
            </a:r>
            <a:r>
              <a:rPr lang="en-US" altLang="en-US" dirty="0"/>
              <a:t>We determine the number of significant figures by counting digits, paying particular attention to the position of zeros in relation to the decimal point, and underline zeros that are significant.</a:t>
            </a:r>
            <a:endParaRPr lang="en-US" altLang="en-US"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1.9 - Solution</a:t>
            </a:r>
            <a:endParaRPr lang="en-US" dirty="0"/>
          </a:p>
        </p:txBody>
      </p:sp>
      <p:sp>
        <p:nvSpPr>
          <p:cNvPr id="3" name="Content Placeholder 2"/>
          <p:cNvSpPr>
            <a:spLocks noGrp="1"/>
          </p:cNvSpPr>
          <p:nvPr>
            <p:ph idx="1"/>
          </p:nvPr>
        </p:nvSpPr>
        <p:spPr/>
        <p:txBody>
          <a:bodyPr/>
          <a:lstStyle/>
          <a:p>
            <a:r>
              <a:rPr lang="en-US" altLang="en-US" b="1" dirty="0"/>
              <a:t>SOLUTION:</a:t>
            </a:r>
            <a:endParaRPr lang="en-US" altLang="en-US" b="1" dirty="0">
              <a:latin typeface="Times New Roman" pitchFamily="18" charset="0"/>
            </a:endParaRPr>
          </a:p>
          <a:p>
            <a:pPr marL="457200" indent="-457200">
              <a:buAutoNum type="alphaLcParenBoth"/>
            </a:pPr>
            <a:r>
              <a:rPr lang="en-US" altLang="en-US" dirty="0"/>
              <a:t>0.003</a:t>
            </a:r>
            <a:r>
              <a:rPr lang="en-US" altLang="en-US" u="sng" dirty="0"/>
              <a:t>0</a:t>
            </a:r>
            <a:r>
              <a:rPr lang="en-US" altLang="en-US" dirty="0"/>
              <a:t> L has </a:t>
            </a:r>
            <a:r>
              <a:rPr lang="en-US" altLang="en-US" b="1" dirty="0"/>
              <a:t>2 sf</a:t>
            </a:r>
          </a:p>
          <a:p>
            <a:pPr marL="0" indent="0">
              <a:buNone/>
            </a:pPr>
            <a:r>
              <a:rPr lang="en-US" altLang="en-US" dirty="0"/>
              <a:t>(b) 0.1</a:t>
            </a:r>
            <a:r>
              <a:rPr lang="en-US" altLang="en-US" u="sng" dirty="0"/>
              <a:t>0</a:t>
            </a:r>
            <a:r>
              <a:rPr lang="en-US" altLang="en-US" dirty="0"/>
              <a:t>44 g has </a:t>
            </a:r>
            <a:r>
              <a:rPr lang="en-US" altLang="en-US" b="1" dirty="0"/>
              <a:t>4 sf</a:t>
            </a:r>
          </a:p>
          <a:p>
            <a:pPr marL="0" indent="0">
              <a:buNone/>
            </a:pPr>
            <a:r>
              <a:rPr lang="en-US" altLang="en-US" dirty="0"/>
              <a:t>(c) 53,</a:t>
            </a:r>
            <a:r>
              <a:rPr lang="en-US" altLang="en-US" u="sng" dirty="0"/>
              <a:t>0</a:t>
            </a:r>
            <a:r>
              <a:rPr lang="en-US" altLang="en-US" dirty="0"/>
              <a:t>69 mL has </a:t>
            </a:r>
            <a:r>
              <a:rPr lang="en-US" altLang="en-US" b="1" dirty="0"/>
              <a:t>5 sf</a:t>
            </a:r>
          </a:p>
          <a:p>
            <a:pPr marL="457200" indent="-457200">
              <a:buAutoNum type="alphaLcParenBoth" startAt="4"/>
            </a:pPr>
            <a:r>
              <a:rPr lang="en-US" altLang="en-US" dirty="0"/>
              <a:t>0.00004715 m = </a:t>
            </a:r>
            <a:r>
              <a:rPr lang="en-US" altLang="en-US" b="1" dirty="0"/>
              <a:t>4.715 x 10</a:t>
            </a:r>
            <a:r>
              <a:rPr lang="en-US" altLang="en-US" b="1" baseline="30000" dirty="0"/>
              <a:t>-5 </a:t>
            </a:r>
            <a:r>
              <a:rPr lang="en-US" altLang="en-US" b="1" dirty="0"/>
              <a:t>m</a:t>
            </a:r>
            <a:r>
              <a:rPr lang="en-US" altLang="en-US" dirty="0"/>
              <a:t> has </a:t>
            </a:r>
            <a:r>
              <a:rPr lang="en-US" altLang="en-US" b="1" dirty="0"/>
              <a:t>4 sf</a:t>
            </a:r>
          </a:p>
          <a:p>
            <a:pPr marL="0" indent="0">
              <a:buNone/>
            </a:pPr>
            <a:r>
              <a:rPr lang="en-US" altLang="en-US" dirty="0"/>
              <a:t>(e) 57,6</a:t>
            </a:r>
            <a:r>
              <a:rPr lang="en-US" altLang="en-US" u="sng" dirty="0"/>
              <a:t>00</a:t>
            </a:r>
            <a:r>
              <a:rPr lang="en-US" altLang="en-US" dirty="0"/>
              <a:t>. s = </a:t>
            </a:r>
            <a:r>
              <a:rPr lang="en-US" altLang="en-US" b="1" dirty="0"/>
              <a:t>5.76</a:t>
            </a:r>
            <a:r>
              <a:rPr lang="en-US" altLang="en-US" b="1" u="sng" dirty="0"/>
              <a:t>00</a:t>
            </a:r>
            <a:r>
              <a:rPr lang="en-US" altLang="en-US" b="1" dirty="0"/>
              <a:t> x 10</a:t>
            </a:r>
            <a:r>
              <a:rPr lang="en-US" altLang="en-US" b="1" baseline="30000" dirty="0"/>
              <a:t>4</a:t>
            </a:r>
            <a:r>
              <a:rPr lang="en-US" altLang="en-US" b="1" dirty="0"/>
              <a:t> s </a:t>
            </a:r>
            <a:r>
              <a:rPr lang="en-US" altLang="en-US" dirty="0"/>
              <a:t> has </a:t>
            </a:r>
            <a:r>
              <a:rPr lang="en-US" altLang="en-US" b="1" dirty="0"/>
              <a:t>5 sf</a:t>
            </a:r>
          </a:p>
          <a:p>
            <a:pPr marL="0" indent="0">
              <a:buNone/>
            </a:pPr>
            <a:r>
              <a:rPr lang="en-US" altLang="en-US" dirty="0"/>
              <a:t>(f) 0.000000716</a:t>
            </a:r>
            <a:r>
              <a:rPr lang="en-US" altLang="en-US" u="sng" dirty="0"/>
              <a:t>0</a:t>
            </a:r>
            <a:r>
              <a:rPr lang="en-US" altLang="en-US" dirty="0"/>
              <a:t> cm</a:t>
            </a:r>
            <a:r>
              <a:rPr lang="en-US" altLang="en-US" baseline="30000" dirty="0"/>
              <a:t>3</a:t>
            </a:r>
            <a:r>
              <a:rPr lang="en-US" altLang="en-US" dirty="0"/>
              <a:t> = </a:t>
            </a:r>
            <a:r>
              <a:rPr lang="en-US" altLang="en-US" b="1" dirty="0"/>
              <a:t>7.16</a:t>
            </a:r>
            <a:r>
              <a:rPr lang="en-US" altLang="en-US" b="1" u="sng" dirty="0"/>
              <a:t>0</a:t>
            </a:r>
            <a:r>
              <a:rPr lang="en-US" altLang="en-US" b="1" dirty="0"/>
              <a:t> x 10</a:t>
            </a:r>
            <a:r>
              <a:rPr lang="en-US" altLang="en-US" b="1" baseline="30000" dirty="0"/>
              <a:t>-7</a:t>
            </a:r>
            <a:r>
              <a:rPr lang="en-US" altLang="en-US" b="1" dirty="0"/>
              <a:t> cm</a:t>
            </a:r>
            <a:r>
              <a:rPr lang="en-US" altLang="en-US" b="1" baseline="30000" dirty="0"/>
              <a:t>3</a:t>
            </a:r>
            <a:r>
              <a:rPr lang="en-US" altLang="en-US" dirty="0"/>
              <a:t> has </a:t>
            </a:r>
            <a:r>
              <a:rPr lang="en-US" altLang="en-US" b="1" dirty="0"/>
              <a:t>4 sf</a:t>
            </a:r>
            <a:r>
              <a:rPr lang="en-US" altLang="en-US" dirty="0"/>
              <a:t> </a:t>
            </a:r>
            <a:endParaRPr lang="en-US" altLang="en-US" b="1" dirty="0"/>
          </a:p>
          <a:p>
            <a:endParaRPr lang="en-US" altLang="en-US" b="1" dirty="0"/>
          </a:p>
          <a:p>
            <a:endParaRPr lang="en-US" altLang="en-US" b="1" dirty="0"/>
          </a:p>
          <a:p>
            <a:endParaRPr lang="en-US" altLang="en-US" b="1" dirty="0"/>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Rules for Significant Figures in Calculations</a:t>
            </a:r>
            <a:br>
              <a:rPr lang="en-US" alt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1. </a:t>
                </a:r>
                <a:r>
                  <a:rPr lang="en-US" altLang="en-US" b="1" i="1" u="sng" dirty="0"/>
                  <a:t>For multiplication and division</a:t>
                </a:r>
                <a:r>
                  <a:rPr lang="en-US" altLang="en-US" b="1" dirty="0"/>
                  <a:t>.</a:t>
                </a:r>
                <a:r>
                  <a:rPr lang="en-US" altLang="en-US" dirty="0"/>
                  <a:t> The answer contains the same number of significant figures as there are in the measurement with the fewest significant figures. </a:t>
                </a:r>
                <a:endParaRPr lang="en-US" altLang="en-US" baseline="30000" dirty="0">
                  <a:solidFill>
                    <a:schemeClr val="hlink"/>
                  </a:solidFill>
                </a:endParaRPr>
              </a:p>
              <a:p>
                <a:pPr marL="0" indent="0">
                  <a:buNone/>
                </a:pPr>
                <a:r>
                  <a:rPr lang="en-US" altLang="en-US" dirty="0"/>
                  <a:t>Multiply the following numbers:</a:t>
                </a:r>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9.2 </m:t>
                      </m:r>
                      <m:r>
                        <m:rPr>
                          <m:sty m:val="p"/>
                        </m:rPr>
                        <a:rPr lang="en-US" b="0" i="0" smtClean="0">
                          <a:latin typeface="Cambria Math"/>
                        </a:rPr>
                        <m:t>cm</m:t>
                      </m:r>
                      <m:r>
                        <a:rPr lang="en-US" b="0" i="0" smtClean="0">
                          <a:latin typeface="Cambria Math"/>
                        </a:rPr>
                        <m:t> </m:t>
                      </m:r>
                      <m:r>
                        <a:rPr lang="en-US" b="0" i="1" smtClean="0">
                          <a:latin typeface="Cambria Math"/>
                          <a:ea typeface="Cambria Math"/>
                        </a:rPr>
                        <m:t>×6.8 </m:t>
                      </m:r>
                      <m:r>
                        <m:rPr>
                          <m:sty m:val="p"/>
                        </m:rPr>
                        <a:rPr lang="en-US" b="0" i="0" smtClean="0">
                          <a:latin typeface="Cambria Math"/>
                          <a:ea typeface="Cambria Math"/>
                        </a:rPr>
                        <m:t>cm</m:t>
                      </m:r>
                      <m:r>
                        <a:rPr lang="en-US" b="0" i="0" smtClean="0">
                          <a:latin typeface="Cambria Math"/>
                          <a:ea typeface="Cambria Math"/>
                        </a:rPr>
                        <m:t> </m:t>
                      </m:r>
                      <m:r>
                        <a:rPr lang="en-US" b="0" i="1" smtClean="0">
                          <a:latin typeface="Cambria Math"/>
                          <a:ea typeface="Cambria Math"/>
                        </a:rPr>
                        <m:t>×0.3744 </m:t>
                      </m:r>
                      <m:r>
                        <m:rPr>
                          <m:sty m:val="p"/>
                        </m:rPr>
                        <a:rPr lang="en-US" b="0" i="0" smtClean="0">
                          <a:latin typeface="Cambria Math"/>
                          <a:ea typeface="Cambria Math"/>
                        </a:rPr>
                        <m:t>cm</m:t>
                      </m:r>
                      <m:r>
                        <a:rPr lang="en-US" b="0" i="0" smtClean="0">
                          <a:latin typeface="Cambria Math"/>
                          <a:ea typeface="Cambria Math"/>
                        </a:rPr>
                        <m:t>=23.4225 </m:t>
                      </m:r>
                      <m:sSup>
                        <m:sSupPr>
                          <m:ctrlPr>
                            <a:rPr lang="en-US" b="0" i="1" smtClean="0">
                              <a:latin typeface="Cambria Math" panose="02040503050406030204" pitchFamily="18" charset="0"/>
                              <a:ea typeface="Cambria Math"/>
                            </a:rPr>
                          </m:ctrlPr>
                        </m:sSupPr>
                        <m:e>
                          <m:r>
                            <m:rPr>
                              <m:sty m:val="p"/>
                            </m:rPr>
                            <a:rPr lang="en-US" b="0" i="0" smtClean="0">
                              <a:latin typeface="Cambria Math"/>
                              <a:ea typeface="Cambria Math"/>
                            </a:rPr>
                            <m:t>cm</m:t>
                          </m:r>
                        </m:e>
                        <m:sup>
                          <m:r>
                            <a:rPr lang="en-US" b="0" i="1" smtClean="0">
                              <a:latin typeface="Cambria Math"/>
                              <a:ea typeface="Cambria Math"/>
                            </a:rPr>
                            <m:t>3</m:t>
                          </m:r>
                        </m:sup>
                      </m:sSup>
                      <m:r>
                        <a:rPr lang="en-US" b="0" i="1" smtClean="0">
                          <a:latin typeface="Cambria Math"/>
                          <a:ea typeface="Cambria Math"/>
                        </a:rPr>
                        <m:t>=</m:t>
                      </m:r>
                      <m:r>
                        <a:rPr lang="en-US" b="1" i="1" smtClean="0">
                          <a:latin typeface="Cambria Math"/>
                          <a:ea typeface="Cambria Math"/>
                        </a:rPr>
                        <m:t>𝟐𝟑</m:t>
                      </m:r>
                      <m:sSup>
                        <m:sSupPr>
                          <m:ctrlPr>
                            <a:rPr lang="en-US" b="1" i="1" smtClean="0">
                              <a:latin typeface="Cambria Math" panose="02040503050406030204" pitchFamily="18" charset="0"/>
                              <a:ea typeface="Cambria Math"/>
                            </a:rPr>
                          </m:ctrlPr>
                        </m:sSupPr>
                        <m:e>
                          <m:r>
                            <a:rPr lang="en-US" b="1" i="0" smtClean="0">
                              <a:latin typeface="Cambria Math"/>
                              <a:ea typeface="Cambria Math"/>
                            </a:rPr>
                            <m:t>𝐜𝐦</m:t>
                          </m:r>
                        </m:e>
                        <m:sup>
                          <m:r>
                            <a:rPr lang="en-US" b="1" i="0" smtClean="0">
                              <a:latin typeface="Cambria Math"/>
                              <a:ea typeface="Cambria Math"/>
                            </a:rPr>
                            <m:t>𝟑</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Rules for Significant Figures in Calculations, Cont’d</a:t>
            </a:r>
            <a:br>
              <a:rPr lang="en-US" altLang="en-US" b="1" dirty="0"/>
            </a:b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479346"/>
                <a:ext cx="8229600" cy="3959772"/>
              </a:xfrm>
            </p:spPr>
            <p:txBody>
              <a:bodyPr/>
              <a:lstStyle/>
              <a:p>
                <a:r>
                  <a:rPr lang="en-US" altLang="en-US" dirty="0"/>
                  <a:t>2. </a:t>
                </a:r>
                <a:r>
                  <a:rPr lang="en-US" altLang="en-US" b="1" i="1" u="sng" dirty="0"/>
                  <a:t>For addition and subtraction</a:t>
                </a:r>
                <a:r>
                  <a:rPr lang="en-US" altLang="en-US" b="1" dirty="0"/>
                  <a:t>.</a:t>
                </a:r>
                <a:r>
                  <a:rPr lang="en-US" altLang="en-US" dirty="0"/>
                  <a:t> The answer has the </a:t>
                </a:r>
                <a:r>
                  <a:rPr lang="en-US" altLang="en-US" i="1" dirty="0"/>
                  <a:t>same number  of decimal places as there are in the measurement with the fewest decimal places.</a:t>
                </a:r>
                <a:r>
                  <a:rPr lang="en-US" altLang="en-US" dirty="0"/>
                  <a:t>  </a:t>
                </a:r>
              </a:p>
              <a:p>
                <a:pPr marL="0" indent="0">
                  <a:buNone/>
                </a:pPr>
                <a:r>
                  <a:rPr lang="en-US" altLang="en-US" dirty="0"/>
                  <a:t>Example: adding two volumes</a:t>
                </a:r>
              </a:p>
              <a:p>
                <a:pPr marL="0" indent="0">
                  <a:buNone/>
                </a:pPr>
                <a14:m>
                  <m:oMathPara xmlns:m="http://schemas.openxmlformats.org/officeDocument/2006/math">
                    <m:oMathParaPr>
                      <m:jc m:val="left"/>
                    </m:oMathParaPr>
                    <m:oMath xmlns:m="http://schemas.openxmlformats.org/officeDocument/2006/math">
                      <m:r>
                        <a:rPr lang="en-US" altLang="en-US" b="0" i="1" smtClean="0">
                          <a:latin typeface="Cambria Math"/>
                        </a:rPr>
                        <m:t>83.5 </m:t>
                      </m:r>
                      <m:r>
                        <m:rPr>
                          <m:sty m:val="p"/>
                        </m:rPr>
                        <a:rPr lang="en-US" altLang="en-US" b="0" i="0" smtClean="0">
                          <a:latin typeface="Cambria Math"/>
                        </a:rPr>
                        <m:t>mL</m:t>
                      </m:r>
                      <m:r>
                        <a:rPr lang="en-US" altLang="en-US" b="0" i="0" smtClean="0">
                          <a:latin typeface="Cambria Math"/>
                        </a:rPr>
                        <m:t>+23.28 </m:t>
                      </m:r>
                      <m:r>
                        <m:rPr>
                          <m:sty m:val="p"/>
                        </m:rPr>
                        <a:rPr lang="en-US" altLang="en-US" b="0" i="0" smtClean="0">
                          <a:latin typeface="Cambria Math"/>
                        </a:rPr>
                        <m:t>mL</m:t>
                      </m:r>
                      <m:r>
                        <a:rPr lang="en-US" altLang="en-US" b="0" i="0" smtClean="0">
                          <a:latin typeface="Cambria Math"/>
                        </a:rPr>
                        <m:t>=106.78 </m:t>
                      </m:r>
                      <m:r>
                        <m:rPr>
                          <m:sty m:val="p"/>
                        </m:rPr>
                        <a:rPr lang="en-US" altLang="en-US" b="0" i="0" smtClean="0">
                          <a:latin typeface="Cambria Math"/>
                        </a:rPr>
                        <m:t>mL</m:t>
                      </m:r>
                      <m:r>
                        <a:rPr lang="en-US" altLang="en-US" b="0" i="0" smtClean="0">
                          <a:latin typeface="Cambria Math"/>
                        </a:rPr>
                        <m:t>=</m:t>
                      </m:r>
                      <m:r>
                        <a:rPr lang="en-US" altLang="en-US" b="1" i="0" smtClean="0">
                          <a:latin typeface="Cambria Math"/>
                        </a:rPr>
                        <m:t>𝟏𝟎𝟔</m:t>
                      </m:r>
                      <m:r>
                        <a:rPr lang="en-US" altLang="en-US" b="1" i="0" smtClean="0">
                          <a:latin typeface="Cambria Math"/>
                        </a:rPr>
                        <m:t>.</m:t>
                      </m:r>
                      <m:r>
                        <a:rPr lang="en-US" altLang="en-US" b="1" i="0" smtClean="0">
                          <a:latin typeface="Cambria Math"/>
                        </a:rPr>
                        <m:t>𝟖</m:t>
                      </m:r>
                      <m:r>
                        <a:rPr lang="en-US" altLang="en-US" b="1" i="0" smtClean="0">
                          <a:latin typeface="Cambria Math"/>
                        </a:rPr>
                        <m:t> </m:t>
                      </m:r>
                      <m:r>
                        <a:rPr lang="en-US" altLang="en-US" b="1" i="0" smtClean="0">
                          <a:latin typeface="Cambria Math"/>
                        </a:rPr>
                        <m:t>𝐦𝐋</m:t>
                      </m:r>
                    </m:oMath>
                  </m:oMathPara>
                </a14:m>
                <a:endParaRPr lang="en-US" altLang="en-US" dirty="0"/>
              </a:p>
              <a:p>
                <a:pPr marL="0" indent="0">
                  <a:buNone/>
                </a:pPr>
                <a:r>
                  <a:rPr lang="en-US" altLang="en-US" dirty="0"/>
                  <a:t>Example: subtracting two volumes</a:t>
                </a:r>
              </a:p>
              <a:p>
                <a:pPr marL="0" indent="0">
                  <a:buNone/>
                </a:pPr>
                <a14:m>
                  <m:oMathPara xmlns:m="http://schemas.openxmlformats.org/officeDocument/2006/math">
                    <m:oMathParaPr>
                      <m:jc m:val="left"/>
                    </m:oMathParaPr>
                    <m:oMath xmlns:m="http://schemas.openxmlformats.org/officeDocument/2006/math">
                      <m:r>
                        <a:rPr lang="en-US" altLang="en-US" b="0" i="0" smtClean="0">
                          <a:latin typeface="Cambria Math"/>
                        </a:rPr>
                        <m:t>865.9 </m:t>
                      </m:r>
                      <m:r>
                        <m:rPr>
                          <m:sty m:val="p"/>
                        </m:rPr>
                        <a:rPr lang="en-US" altLang="en-US" b="0" i="0" smtClean="0">
                          <a:latin typeface="Cambria Math"/>
                        </a:rPr>
                        <m:t>mL</m:t>
                      </m:r>
                      <m:r>
                        <a:rPr lang="en-US" altLang="en-US" b="0" i="0" smtClean="0">
                          <a:latin typeface="Cambria Math"/>
                        </a:rPr>
                        <m:t>−2.8121 </m:t>
                      </m:r>
                      <m:r>
                        <m:rPr>
                          <m:sty m:val="p"/>
                        </m:rPr>
                        <a:rPr lang="en-US" altLang="en-US" b="0" i="0" smtClean="0">
                          <a:latin typeface="Cambria Math"/>
                        </a:rPr>
                        <m:t>mL</m:t>
                      </m:r>
                      <m:r>
                        <a:rPr lang="en-US" altLang="en-US" b="0" i="0" smtClean="0">
                          <a:latin typeface="Cambria Math"/>
                        </a:rPr>
                        <m:t>=863.0879 </m:t>
                      </m:r>
                      <m:r>
                        <m:rPr>
                          <m:sty m:val="p"/>
                        </m:rPr>
                        <a:rPr lang="en-US" altLang="en-US" b="0" i="0" smtClean="0">
                          <a:latin typeface="Cambria Math"/>
                        </a:rPr>
                        <m:t>mL</m:t>
                      </m:r>
                      <m:r>
                        <a:rPr lang="en-US" altLang="en-US" b="0" i="0" smtClean="0">
                          <a:latin typeface="Cambria Math"/>
                        </a:rPr>
                        <m:t>=</m:t>
                      </m:r>
                      <m:r>
                        <a:rPr lang="en-US" altLang="en-US" b="1" i="0" smtClean="0">
                          <a:latin typeface="Cambria Math"/>
                        </a:rPr>
                        <m:t>𝟖𝟔𝟑</m:t>
                      </m:r>
                      <m:r>
                        <a:rPr lang="en-US" altLang="en-US" b="1" i="0" smtClean="0">
                          <a:latin typeface="Cambria Math"/>
                        </a:rPr>
                        <m:t>.</m:t>
                      </m:r>
                      <m:r>
                        <a:rPr lang="en-US" altLang="en-US" b="1" i="0" smtClean="0">
                          <a:latin typeface="Cambria Math"/>
                        </a:rPr>
                        <m:t>𝟏</m:t>
                      </m:r>
                      <m:r>
                        <a:rPr lang="en-US" altLang="en-US" b="1" i="0" smtClean="0">
                          <a:latin typeface="Cambria Math"/>
                        </a:rPr>
                        <m:t> </m:t>
                      </m:r>
                      <m:r>
                        <a:rPr lang="en-US" altLang="en-US" b="1" i="0" smtClean="0">
                          <a:latin typeface="Cambria Math"/>
                        </a:rPr>
                        <m:t>𝐦𝐋</m:t>
                      </m:r>
                    </m:oMath>
                  </m:oMathPara>
                </a14:m>
                <a:endParaRPr lang="en-US" alt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479346"/>
                <a:ext cx="8229600" cy="3959772"/>
              </a:xfrm>
              <a:blipFill rotWithShape="1">
                <a:blip r:embed="rId3"/>
                <a:stretch>
                  <a:fillRect l="-1111" t="-12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Physical States of Matter</a:t>
            </a:r>
            <a:r>
              <a:rPr lang="en-US" altLang="en-US" dirty="0"/>
              <a:t/>
            </a:r>
            <a:br>
              <a:rPr lang="en-US" altLang="en-US" dirty="0"/>
            </a:br>
            <a:endParaRPr lang="en-US" dirty="0"/>
          </a:p>
        </p:txBody>
      </p:sp>
      <p:sp>
        <p:nvSpPr>
          <p:cNvPr id="11" name="Content Placeholder 10"/>
          <p:cNvSpPr>
            <a:spLocks noGrp="1"/>
          </p:cNvSpPr>
          <p:nvPr>
            <p:ph sz="half" idx="2"/>
          </p:nvPr>
        </p:nvSpPr>
        <p:spPr>
          <a:xfrm>
            <a:off x="425669" y="6195848"/>
            <a:ext cx="8261131" cy="334492"/>
          </a:xfrm>
        </p:spPr>
        <p:txBody>
          <a:bodyPr/>
          <a:lstStyle/>
          <a:p>
            <a:r>
              <a:rPr lang="en-US" dirty="0"/>
              <a:t>Fig 1.1</a:t>
            </a:r>
          </a:p>
        </p:txBody>
      </p:sp>
      <p:pic>
        <p:nvPicPr>
          <p:cNvPr id="1027" name="Picture 3" descr="Solid particles are close together and organized, liquid particles are close together but disorganized and gas particles are far apart and disorgan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936250"/>
            <a:ext cx="5821362" cy="5136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Rules for Rounding Off Numbers</a:t>
            </a:r>
            <a:r>
              <a:rPr lang="en-US" altLang="en-US" sz="4400" b="1" dirty="0"/>
              <a:t/>
            </a:r>
            <a:br>
              <a:rPr lang="en-US" altLang="en-US" sz="4400" b="1" dirty="0"/>
            </a:br>
            <a:endParaRPr lang="en-US" dirty="0"/>
          </a:p>
        </p:txBody>
      </p:sp>
      <p:sp>
        <p:nvSpPr>
          <p:cNvPr id="3" name="Content Placeholder 2"/>
          <p:cNvSpPr>
            <a:spLocks noGrp="1"/>
          </p:cNvSpPr>
          <p:nvPr>
            <p:ph idx="1"/>
          </p:nvPr>
        </p:nvSpPr>
        <p:spPr/>
        <p:txBody>
          <a:bodyPr/>
          <a:lstStyle/>
          <a:p>
            <a:pPr>
              <a:spcBef>
                <a:spcPct val="0"/>
              </a:spcBef>
              <a:spcAft>
                <a:spcPts val="1000"/>
              </a:spcAft>
            </a:pPr>
            <a:r>
              <a:rPr lang="en-US" altLang="en-US" dirty="0"/>
              <a:t>1.</a:t>
            </a:r>
            <a:r>
              <a:rPr lang="en-US" altLang="en-US" b="1" dirty="0"/>
              <a:t> </a:t>
            </a:r>
            <a:r>
              <a:rPr lang="en-US" altLang="en-US" dirty="0"/>
              <a:t>If the digit removed is </a:t>
            </a:r>
            <a:r>
              <a:rPr lang="en-US" altLang="en-US" b="1" i="1" dirty="0"/>
              <a:t>more than 5</a:t>
            </a:r>
            <a:r>
              <a:rPr lang="en-US" altLang="en-US" dirty="0"/>
              <a:t>,</a:t>
            </a:r>
            <a:r>
              <a:rPr lang="en-US" altLang="en-US" i="1" dirty="0"/>
              <a:t>  </a:t>
            </a:r>
            <a:r>
              <a:rPr lang="en-US" altLang="en-US" dirty="0"/>
              <a:t>the preceding number increases by 1. </a:t>
            </a:r>
          </a:p>
          <a:p>
            <a:pPr lvl="1">
              <a:spcBef>
                <a:spcPct val="0"/>
              </a:spcBef>
              <a:spcAft>
                <a:spcPts val="1000"/>
              </a:spcAft>
            </a:pPr>
            <a:r>
              <a:rPr lang="en-US" altLang="en-US" sz="2000" dirty="0"/>
              <a:t>5.379 rounds to 5.38 if 3 significant figures are retained.</a:t>
            </a:r>
          </a:p>
          <a:p>
            <a:pPr>
              <a:spcBef>
                <a:spcPct val="0"/>
              </a:spcBef>
              <a:spcAft>
                <a:spcPts val="1000"/>
              </a:spcAft>
            </a:pPr>
            <a:r>
              <a:rPr lang="en-US" altLang="en-US" dirty="0"/>
              <a:t>2.</a:t>
            </a:r>
            <a:r>
              <a:rPr lang="en-US" altLang="en-US" b="1" dirty="0"/>
              <a:t> </a:t>
            </a:r>
            <a:r>
              <a:rPr lang="en-US" altLang="en-US" dirty="0"/>
              <a:t>If the digit removed is </a:t>
            </a:r>
            <a:r>
              <a:rPr lang="en-US" altLang="en-US" b="1" i="1" dirty="0"/>
              <a:t>less than 5</a:t>
            </a:r>
            <a:r>
              <a:rPr lang="en-US" altLang="en-US" dirty="0"/>
              <a:t>,</a:t>
            </a:r>
            <a:r>
              <a:rPr lang="en-US" altLang="en-US" i="1" dirty="0"/>
              <a:t> </a:t>
            </a:r>
            <a:r>
              <a:rPr lang="en-US" altLang="en-US" dirty="0"/>
              <a:t> the preceding number is unchanged. </a:t>
            </a:r>
          </a:p>
          <a:p>
            <a:pPr lvl="1">
              <a:spcBef>
                <a:spcPct val="0"/>
              </a:spcBef>
              <a:spcAft>
                <a:spcPts val="1000"/>
              </a:spcAft>
            </a:pPr>
            <a:r>
              <a:rPr lang="en-US" altLang="en-US" dirty="0"/>
              <a:t>0.2413 rounds to 0.241 if 3 significant figures are retained.</a:t>
            </a:r>
          </a:p>
          <a:p>
            <a:pPr>
              <a:spcBef>
                <a:spcPct val="0"/>
              </a:spcBef>
              <a:spcAft>
                <a:spcPts val="1000"/>
              </a:spcAft>
            </a:pPr>
            <a:r>
              <a:rPr lang="en-US" altLang="en-US" dirty="0"/>
              <a:t>3.</a:t>
            </a:r>
            <a:r>
              <a:rPr lang="en-US" altLang="en-US" b="1" dirty="0"/>
              <a:t> </a:t>
            </a:r>
            <a:r>
              <a:rPr lang="en-US" altLang="en-US" dirty="0"/>
              <a:t>If the digit removed </a:t>
            </a:r>
            <a:r>
              <a:rPr lang="en-US" altLang="en-US" b="1" i="1" dirty="0"/>
              <a:t>is 5 followed by zeros or with no following digits</a:t>
            </a:r>
            <a:r>
              <a:rPr lang="en-US" altLang="en-US" dirty="0"/>
              <a:t>, the preceding number increases by 1 if it is odd and remains unchanged if it is even.</a:t>
            </a:r>
          </a:p>
          <a:p>
            <a:pPr lvl="1">
              <a:spcBef>
                <a:spcPct val="0"/>
              </a:spcBef>
              <a:spcAft>
                <a:spcPts val="1000"/>
              </a:spcAft>
            </a:pPr>
            <a:r>
              <a:rPr lang="en-US" altLang="en-US" dirty="0"/>
              <a:t>17.75 rounds to 17.8, but 17.65 rounds to 17.6. </a:t>
            </a:r>
          </a:p>
          <a:p>
            <a:r>
              <a:rPr lang="en-US" altLang="en-US" dirty="0"/>
              <a:t>If the </a:t>
            </a:r>
            <a:r>
              <a:rPr lang="en-US" altLang="en-US" b="1" i="1" dirty="0"/>
              <a:t>5 is followed by other nonzero digits</a:t>
            </a:r>
            <a:r>
              <a:rPr lang="en-US" altLang="en-US" dirty="0"/>
              <a:t>, rule 1 is followed:</a:t>
            </a:r>
          </a:p>
          <a:p>
            <a:pPr lvl="1"/>
            <a:r>
              <a:rPr lang="en-US" altLang="en-US" dirty="0"/>
              <a:t>17.6500 rounds to 17.6, but 17.6513 rounds to 17.7</a:t>
            </a:r>
          </a:p>
          <a:p>
            <a:pPr>
              <a:spcBef>
                <a:spcPct val="0"/>
              </a:spcBef>
              <a:spcAft>
                <a:spcPts val="1000"/>
              </a:spcAft>
            </a:pPr>
            <a:endParaRPr lang="en-US" altLang="en-US" dirty="0"/>
          </a:p>
          <a:p>
            <a:pPr>
              <a:spcBef>
                <a:spcPct val="0"/>
              </a:spcBef>
              <a:spcAft>
                <a:spcPts val="1000"/>
              </a:spcAft>
            </a:pPr>
            <a:endParaRPr lang="en-US" altLang="en-US" dirty="0"/>
          </a:p>
          <a:p>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Rules for Rounding Off Numbers, Cont’d</a:t>
            </a:r>
            <a:r>
              <a:rPr lang="en-US" altLang="en-US" sz="4400" b="1" dirty="0"/>
              <a:t/>
            </a:r>
            <a:br>
              <a:rPr lang="en-US" altLang="en-US" sz="4400" b="1" dirty="0"/>
            </a:br>
            <a:endParaRPr lang="en-US" dirty="0"/>
          </a:p>
        </p:txBody>
      </p:sp>
      <p:sp>
        <p:nvSpPr>
          <p:cNvPr id="3" name="Content Placeholder 2"/>
          <p:cNvSpPr>
            <a:spLocks noGrp="1"/>
          </p:cNvSpPr>
          <p:nvPr>
            <p:ph idx="1"/>
          </p:nvPr>
        </p:nvSpPr>
        <p:spPr/>
        <p:txBody>
          <a:bodyPr/>
          <a:lstStyle/>
          <a:p>
            <a:pPr>
              <a:spcBef>
                <a:spcPct val="0"/>
              </a:spcBef>
            </a:pPr>
            <a:r>
              <a:rPr lang="en-US" altLang="en-US" dirty="0"/>
              <a:t>4. Be sure to carry two or more additional significant figures through a multistep calculation and round off the </a:t>
            </a:r>
            <a:r>
              <a:rPr lang="en-US" altLang="en-US" b="1" i="1" dirty="0"/>
              <a:t>final</a:t>
            </a:r>
            <a:r>
              <a:rPr lang="en-US" altLang="en-US" i="1" dirty="0">
                <a:solidFill>
                  <a:srgbClr val="006699"/>
                </a:solidFill>
              </a:rPr>
              <a:t> </a:t>
            </a:r>
            <a:r>
              <a:rPr lang="en-US" altLang="en-US" dirty="0"/>
              <a:t>answer </a:t>
            </a:r>
            <a:r>
              <a:rPr lang="en-US" altLang="en-US" b="1" i="1" dirty="0"/>
              <a:t>only</a:t>
            </a:r>
            <a:r>
              <a:rPr lang="en-US" altLang="en-US" dirty="0"/>
              <a:t>. </a:t>
            </a:r>
            <a:endParaRPr lang="en-US" altLang="en-US" dirty="0">
              <a:latin typeface="Times New Roman" pitchFamily="18" charset="0"/>
            </a:endParaRPr>
          </a:p>
        </p:txBody>
      </p:sp>
    </p:spTree>
    <p:extLst>
      <p:ext uri="{BB962C8B-B14F-4D97-AF65-F5344CB8AC3E}">
        <p14:creationId xmlns:p14="http://schemas.microsoft.com/office/powerpoint/2010/main" val="239396762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Significant Figures in the Lab</a:t>
            </a:r>
            <a:endParaRPr lang="en-US" dirty="0"/>
          </a:p>
        </p:txBody>
      </p:sp>
      <p:sp>
        <p:nvSpPr>
          <p:cNvPr id="3" name="Content Placeholder 2"/>
          <p:cNvSpPr>
            <a:spLocks noGrp="1"/>
          </p:cNvSpPr>
          <p:nvPr>
            <p:ph idx="1"/>
          </p:nvPr>
        </p:nvSpPr>
        <p:spPr/>
        <p:txBody>
          <a:bodyPr/>
          <a:lstStyle/>
          <a:p>
            <a:r>
              <a:rPr lang="en-US" altLang="en-US" dirty="0"/>
              <a:t>The measuring device used determines the number of significant digits possible.</a:t>
            </a:r>
          </a:p>
          <a:p>
            <a:endParaRPr lang="en-US" dirty="0"/>
          </a:p>
        </p:txBody>
      </p:sp>
      <p:pic>
        <p:nvPicPr>
          <p:cNvPr id="65540" name="Picture 1" descr="A balance is shown with its reading.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0290" y="2232313"/>
            <a:ext cx="3083010" cy="342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descr="A graduated cylinder filled with liquid is shown. There are ten graduation marks between 60 and 70 and the liquid level appears at 68. In this case, we may add in one decimal place of uncertainty such that the reading becomes 68.0 mL. "/>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91422" y="2232313"/>
            <a:ext cx="3297405" cy="342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txBox="1">
            <a:spLocks/>
          </p:cNvSpPr>
          <p:nvPr/>
        </p:nvSpPr>
        <p:spPr>
          <a:xfrm>
            <a:off x="425669" y="6195848"/>
            <a:ext cx="8261131" cy="3344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400" dirty="0"/>
              <a:t>Fig 1.14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Exact Numbers</a:t>
            </a:r>
            <a:br>
              <a:rPr lang="en-US" altLang="en-US" b="1" dirty="0"/>
            </a:br>
            <a:endParaRPr lang="en-US" dirty="0"/>
          </a:p>
        </p:txBody>
      </p:sp>
      <p:sp>
        <p:nvSpPr>
          <p:cNvPr id="3" name="Content Placeholder 2"/>
          <p:cNvSpPr>
            <a:spLocks noGrp="1"/>
          </p:cNvSpPr>
          <p:nvPr>
            <p:ph idx="1"/>
          </p:nvPr>
        </p:nvSpPr>
        <p:spPr/>
        <p:txBody>
          <a:bodyPr/>
          <a:lstStyle/>
          <a:p>
            <a:r>
              <a:rPr lang="en-US" altLang="en-US" b="1" i="1" dirty="0"/>
              <a:t>Exact numbers</a:t>
            </a:r>
            <a:r>
              <a:rPr lang="en-US" altLang="en-US" dirty="0">
                <a:solidFill>
                  <a:srgbClr val="990000"/>
                </a:solidFill>
              </a:rPr>
              <a:t> </a:t>
            </a:r>
            <a:r>
              <a:rPr lang="en-US" altLang="en-US" dirty="0"/>
              <a:t>have no uncertainty associated with them.</a:t>
            </a:r>
          </a:p>
          <a:p>
            <a:pPr>
              <a:spcBef>
                <a:spcPct val="0"/>
              </a:spcBef>
            </a:pPr>
            <a:r>
              <a:rPr lang="en-US" altLang="en-US" dirty="0"/>
              <a:t>Numbers may be exact by definition:</a:t>
            </a:r>
          </a:p>
          <a:p>
            <a:pPr lvl="1">
              <a:spcBef>
                <a:spcPct val="0"/>
              </a:spcBef>
            </a:pPr>
            <a:r>
              <a:rPr lang="en-US" altLang="en-US" dirty="0"/>
              <a:t>1000 mg	= 1 g</a:t>
            </a:r>
          </a:p>
          <a:p>
            <a:pPr lvl="1">
              <a:spcBef>
                <a:spcPct val="0"/>
              </a:spcBef>
            </a:pPr>
            <a:r>
              <a:rPr lang="en-US" altLang="en-US" dirty="0"/>
              <a:t>60 min 	= 1 </a:t>
            </a:r>
            <a:r>
              <a:rPr lang="en-US" altLang="en-US" dirty="0" err="1"/>
              <a:t>hr</a:t>
            </a:r>
            <a:endParaRPr lang="en-US" altLang="en-US" dirty="0"/>
          </a:p>
          <a:p>
            <a:pPr lvl="1">
              <a:spcBef>
                <a:spcPct val="0"/>
              </a:spcBef>
            </a:pPr>
            <a:r>
              <a:rPr lang="en-US" altLang="en-US" dirty="0"/>
              <a:t>2.54 cm 	= 1 in</a:t>
            </a:r>
          </a:p>
          <a:p>
            <a:pPr>
              <a:spcBef>
                <a:spcPct val="0"/>
              </a:spcBef>
            </a:pPr>
            <a:r>
              <a:rPr lang="en-US" altLang="en-US" dirty="0"/>
              <a:t>Numbers may be exact by count:</a:t>
            </a:r>
          </a:p>
          <a:p>
            <a:pPr lvl="1">
              <a:spcBef>
                <a:spcPct val="0"/>
              </a:spcBef>
            </a:pPr>
            <a:r>
              <a:rPr lang="en-US" altLang="en-US" dirty="0"/>
              <a:t>exactly 26 letters in the alphabet</a:t>
            </a:r>
          </a:p>
          <a:p>
            <a:r>
              <a:rPr lang="en-US" altLang="en-US" b="1" dirty="0"/>
              <a:t>Exact numbers do not limit the number of significant digits in a calculation.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1.10 – Problem and Plan</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0" indent="0" algn="ctr">
                  <a:buNone/>
                </a:pPr>
                <a:r>
                  <a:rPr lang="en-US" b="1" dirty="0"/>
                  <a:t>Significant Figures and Rounding</a:t>
                </a:r>
                <a:endParaRPr lang="en-US" altLang="en-US" b="1" dirty="0"/>
              </a:p>
              <a:p>
                <a:r>
                  <a:rPr lang="en-US" altLang="en-US" b="1" dirty="0"/>
                  <a:t>PROBLEM:</a:t>
                </a:r>
                <a:r>
                  <a:rPr lang="en-US" altLang="en-US" dirty="0"/>
                  <a:t> Perform the following calculations and round each answer to the correct number of significant figures:</a:t>
                </a:r>
                <a:endParaRPr lang="en-US" altLang="en-US"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d>
                        <m:dPr>
                          <m:ctrlPr>
                            <a:rPr lang="en-US" altLang="en-US" b="0" i="1" smtClean="0">
                              <a:latin typeface="Cambria Math" panose="02040503050406030204" pitchFamily="18" charset="0"/>
                            </a:rPr>
                          </m:ctrlPr>
                        </m:dPr>
                        <m:e>
                          <m:r>
                            <m:rPr>
                              <m:sty m:val="p"/>
                            </m:rPr>
                            <a:rPr lang="en-US" altLang="en-US" b="0" i="0" smtClean="0">
                              <a:latin typeface="Cambria Math"/>
                            </a:rPr>
                            <m:t>a</m:t>
                          </m:r>
                        </m:e>
                      </m:d>
                      <m:f>
                        <m:fPr>
                          <m:ctrlPr>
                            <a:rPr lang="en-US" altLang="en-US" i="1" smtClean="0">
                              <a:latin typeface="Cambria Math" panose="02040503050406030204" pitchFamily="18" charset="0"/>
                            </a:rPr>
                          </m:ctrlPr>
                        </m:fPr>
                        <m:num>
                          <m:r>
                            <a:rPr lang="en-US" altLang="en-US" b="0" i="0" smtClean="0">
                              <a:latin typeface="Cambria Math"/>
                            </a:rPr>
                            <m:t>16.3521 </m:t>
                          </m:r>
                          <m:sSup>
                            <m:sSupPr>
                              <m:ctrlPr>
                                <a:rPr lang="en-US" altLang="en-US" b="0" i="1" smtClean="0">
                                  <a:latin typeface="Cambria Math" panose="02040503050406030204" pitchFamily="18" charset="0"/>
                                </a:rPr>
                              </m:ctrlPr>
                            </m:sSupPr>
                            <m:e>
                              <m:r>
                                <m:rPr>
                                  <m:sty m:val="p"/>
                                </m:rPr>
                                <a:rPr lang="en-US" altLang="en-US" b="0" i="0" smtClean="0">
                                  <a:latin typeface="Cambria Math"/>
                                </a:rPr>
                                <m:t>cm</m:t>
                              </m:r>
                            </m:e>
                            <m:sup>
                              <m:r>
                                <a:rPr lang="en-US" altLang="en-US" b="0" i="0" smtClean="0">
                                  <a:latin typeface="Cambria Math"/>
                                </a:rPr>
                                <m:t>2</m:t>
                              </m:r>
                            </m:sup>
                          </m:sSup>
                          <m:r>
                            <a:rPr lang="en-US" altLang="en-US" b="0" i="0" smtClean="0">
                              <a:latin typeface="Cambria Math"/>
                            </a:rPr>
                            <m:t>−1.448 </m:t>
                          </m:r>
                          <m:sSup>
                            <m:sSupPr>
                              <m:ctrlPr>
                                <a:rPr lang="en-US" altLang="en-US" b="0" i="1" smtClean="0">
                                  <a:latin typeface="Cambria Math" panose="02040503050406030204" pitchFamily="18" charset="0"/>
                                </a:rPr>
                              </m:ctrlPr>
                            </m:sSupPr>
                            <m:e>
                              <m:r>
                                <m:rPr>
                                  <m:sty m:val="p"/>
                                </m:rPr>
                                <a:rPr lang="en-US" altLang="en-US" b="0" i="0" smtClean="0">
                                  <a:latin typeface="Cambria Math"/>
                                </a:rPr>
                                <m:t>cm</m:t>
                              </m:r>
                            </m:e>
                            <m:sup>
                              <m:r>
                                <a:rPr lang="en-US" altLang="en-US" b="0" i="0" smtClean="0">
                                  <a:latin typeface="Cambria Math"/>
                                </a:rPr>
                                <m:t>2</m:t>
                              </m:r>
                            </m:sup>
                          </m:sSup>
                        </m:num>
                        <m:den>
                          <m:r>
                            <a:rPr lang="en-US" altLang="en-US" b="0" i="0" smtClean="0">
                              <a:latin typeface="Cambria Math"/>
                            </a:rPr>
                            <m:t>7.085 </m:t>
                          </m:r>
                          <m:r>
                            <m:rPr>
                              <m:sty m:val="p"/>
                            </m:rPr>
                            <a:rPr lang="en-US" altLang="en-US" b="0" i="0" smtClean="0">
                              <a:latin typeface="Cambria Math"/>
                            </a:rPr>
                            <m:t>cm</m:t>
                          </m:r>
                        </m:den>
                      </m:f>
                    </m:oMath>
                  </m:oMathPara>
                </a14:m>
                <a:endParaRPr lang="en-US" altLang="en-US"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altLang="en-US" b="0" i="0" smtClean="0">
                          <a:latin typeface="Cambria Math"/>
                        </a:rPr>
                        <m:t>(</m:t>
                      </m:r>
                      <m:r>
                        <m:rPr>
                          <m:sty m:val="p"/>
                        </m:rPr>
                        <a:rPr lang="en-US" altLang="en-US" b="0" i="0" smtClean="0">
                          <a:latin typeface="Cambria Math"/>
                        </a:rPr>
                        <m:t>b</m:t>
                      </m:r>
                      <m:r>
                        <a:rPr lang="en-US" altLang="en-US" b="0" i="0" smtClean="0">
                          <a:latin typeface="Cambria Math"/>
                        </a:rPr>
                        <m:t>)</m:t>
                      </m:r>
                      <m:f>
                        <m:fPr>
                          <m:ctrlPr>
                            <a:rPr lang="en-US" altLang="en-US" b="0" i="1" smtClean="0">
                              <a:latin typeface="Cambria Math" panose="02040503050406030204" pitchFamily="18" charset="0"/>
                            </a:rPr>
                          </m:ctrlPr>
                        </m:fPr>
                        <m:num>
                          <m:r>
                            <a:rPr lang="en-US" altLang="en-US" b="0" i="0" smtClean="0">
                              <a:latin typeface="Cambria Math"/>
                            </a:rPr>
                            <m:t>4.80</m:t>
                          </m:r>
                          <m:r>
                            <a:rPr lang="en-US" altLang="en-US" b="0" i="0" smtClean="0">
                              <a:latin typeface="Cambria Math"/>
                              <a:ea typeface="Cambria Math"/>
                            </a:rPr>
                            <m:t>×</m:t>
                          </m:r>
                          <m:sSup>
                            <m:sSupPr>
                              <m:ctrlPr>
                                <a:rPr lang="en-US" altLang="en-US" b="0" i="1" smtClean="0">
                                  <a:latin typeface="Cambria Math" panose="02040503050406030204" pitchFamily="18" charset="0"/>
                                  <a:ea typeface="Cambria Math"/>
                                </a:rPr>
                              </m:ctrlPr>
                            </m:sSupPr>
                            <m:e>
                              <m:r>
                                <a:rPr lang="en-US" altLang="en-US" b="0" i="0" smtClean="0">
                                  <a:latin typeface="Cambria Math"/>
                                  <a:ea typeface="Cambria Math"/>
                                </a:rPr>
                                <m:t>10</m:t>
                              </m:r>
                            </m:e>
                            <m:sup>
                              <m:r>
                                <a:rPr lang="en-US" altLang="en-US" b="0" i="0" smtClean="0">
                                  <a:latin typeface="Cambria Math"/>
                                  <a:ea typeface="Cambria Math"/>
                                </a:rPr>
                                <m:t>4</m:t>
                              </m:r>
                            </m:sup>
                          </m:sSup>
                          <m:r>
                            <m:rPr>
                              <m:sty m:val="p"/>
                            </m:rPr>
                            <a:rPr lang="en-US" altLang="en-US" b="0" i="0" smtClean="0">
                              <a:latin typeface="Cambria Math"/>
                              <a:ea typeface="Cambria Math"/>
                            </a:rPr>
                            <m:t>mg</m:t>
                          </m:r>
                          <m:d>
                            <m:dPr>
                              <m:ctrlPr>
                                <a:rPr lang="en-US" altLang="en-US" b="0" i="1" smtClean="0">
                                  <a:latin typeface="Cambria Math" panose="02040503050406030204" pitchFamily="18" charset="0"/>
                                  <a:ea typeface="Cambria Math"/>
                                </a:rPr>
                              </m:ctrlPr>
                            </m:dPr>
                            <m:e>
                              <m:f>
                                <m:fPr>
                                  <m:ctrlPr>
                                    <a:rPr lang="en-US" altLang="en-US" b="0" i="1" smtClean="0">
                                      <a:latin typeface="Cambria Math" panose="02040503050406030204" pitchFamily="18" charset="0"/>
                                      <a:ea typeface="Cambria Math"/>
                                    </a:rPr>
                                  </m:ctrlPr>
                                </m:fPr>
                                <m:num>
                                  <m:r>
                                    <a:rPr lang="en-US" altLang="en-US" b="0" i="0" smtClean="0">
                                      <a:latin typeface="Cambria Math"/>
                                      <a:ea typeface="Cambria Math"/>
                                    </a:rPr>
                                    <m:t>1 </m:t>
                                  </m:r>
                                  <m:r>
                                    <m:rPr>
                                      <m:sty m:val="p"/>
                                    </m:rPr>
                                    <a:rPr lang="en-US" altLang="en-US" b="0" i="0" smtClean="0">
                                      <a:latin typeface="Cambria Math"/>
                                      <a:ea typeface="Cambria Math"/>
                                    </a:rPr>
                                    <m:t>g</m:t>
                                  </m:r>
                                </m:num>
                                <m:den>
                                  <m:r>
                                    <a:rPr lang="en-US" altLang="en-US" b="0" i="0" smtClean="0">
                                      <a:latin typeface="Cambria Math"/>
                                      <a:ea typeface="Cambria Math"/>
                                    </a:rPr>
                                    <m:t>1000 </m:t>
                                  </m:r>
                                  <m:r>
                                    <m:rPr>
                                      <m:sty m:val="p"/>
                                    </m:rPr>
                                    <a:rPr lang="en-US" altLang="en-US" b="0" i="0" smtClean="0">
                                      <a:latin typeface="Cambria Math"/>
                                      <a:ea typeface="Cambria Math"/>
                                    </a:rPr>
                                    <m:t>mg</m:t>
                                  </m:r>
                                </m:den>
                              </m:f>
                            </m:e>
                          </m:d>
                        </m:num>
                        <m:den>
                          <m:r>
                            <a:rPr lang="en-US" altLang="en-US" b="0" i="0" smtClean="0">
                              <a:latin typeface="Cambria Math"/>
                            </a:rPr>
                            <m:t>11.55 </m:t>
                          </m:r>
                          <m:sSup>
                            <m:sSupPr>
                              <m:ctrlPr>
                                <a:rPr lang="en-US" altLang="en-US" b="0" i="1" smtClean="0">
                                  <a:latin typeface="Cambria Math" panose="02040503050406030204" pitchFamily="18" charset="0"/>
                                </a:rPr>
                              </m:ctrlPr>
                            </m:sSupPr>
                            <m:e>
                              <m:r>
                                <m:rPr>
                                  <m:sty m:val="p"/>
                                </m:rPr>
                                <a:rPr lang="en-US" altLang="en-US" b="0" i="0" smtClean="0">
                                  <a:latin typeface="Cambria Math"/>
                                </a:rPr>
                                <m:t>cm</m:t>
                              </m:r>
                            </m:e>
                            <m:sup>
                              <m:r>
                                <a:rPr lang="en-US" altLang="en-US" b="0" i="0" smtClean="0">
                                  <a:latin typeface="Cambria Math"/>
                                </a:rPr>
                                <m:t>3</m:t>
                              </m:r>
                            </m:sup>
                          </m:sSup>
                        </m:den>
                      </m:f>
                    </m:oMath>
                  </m:oMathPara>
                </a14:m>
                <a:endParaRPr lang="en-US" altLang="en-US" dirty="0">
                  <a:latin typeface="Times New Roman" pitchFamily="18" charset="0"/>
                </a:endParaRPr>
              </a:p>
              <a:p>
                <a:pPr marL="0" indent="0">
                  <a:buNone/>
                </a:pPr>
                <a:r>
                  <a:rPr lang="en-US" altLang="en-US" b="1" dirty="0"/>
                  <a:t>PLAN: </a:t>
                </a:r>
                <a:r>
                  <a:rPr lang="en-US" altLang="en-US" dirty="0"/>
                  <a:t>We use the rules for rounding presented in the text: </a:t>
                </a:r>
                <a:r>
                  <a:rPr lang="en-US" altLang="en-US" b="1" dirty="0"/>
                  <a:t>(a)</a:t>
                </a:r>
                <a:r>
                  <a:rPr lang="en-US" altLang="en-US" dirty="0"/>
                  <a:t> We subtract before we divide. </a:t>
                </a:r>
                <a:r>
                  <a:rPr lang="en-US" altLang="en-US" b="1" dirty="0"/>
                  <a:t>(b)</a:t>
                </a:r>
                <a:r>
                  <a:rPr lang="en-US" altLang="en-US" dirty="0"/>
                  <a:t> We note that the unit conversion involves an exact number.</a:t>
                </a:r>
                <a:endParaRPr lang="en-US" altLang="en-US" dirty="0">
                  <a:latin typeface="Times New Roman" pitchFamily="18" charset="0"/>
                </a:endParaRPr>
              </a:p>
              <a:p>
                <a:pPr marL="0" indent="0">
                  <a:buNone/>
                </a:pPr>
                <a:endParaRPr lang="en-US" altLang="en-US" dirty="0">
                  <a:latin typeface="Times New Roman"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1111" t="-877" r="-9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1.10 - Solution</a:t>
            </a:r>
            <a:br>
              <a:rPr lang="en-US" altLang="en-US" b="1" dirty="0"/>
            </a:b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d>
                        <m:dPr>
                          <m:ctrlPr>
                            <a:rPr lang="en-US" altLang="en-US" i="1">
                              <a:latin typeface="Cambria Math" panose="02040503050406030204" pitchFamily="18" charset="0"/>
                            </a:rPr>
                          </m:ctrlPr>
                        </m:dPr>
                        <m:e>
                          <m:r>
                            <m:rPr>
                              <m:sty m:val="p"/>
                            </m:rPr>
                            <a:rPr lang="en-US" altLang="en-US">
                              <a:latin typeface="Cambria Math"/>
                            </a:rPr>
                            <m:t>a</m:t>
                          </m:r>
                        </m:e>
                      </m:d>
                      <m:f>
                        <m:fPr>
                          <m:ctrlPr>
                            <a:rPr lang="en-US" altLang="en-US" i="1">
                              <a:latin typeface="Cambria Math" panose="02040503050406030204" pitchFamily="18" charset="0"/>
                            </a:rPr>
                          </m:ctrlPr>
                        </m:fPr>
                        <m:num>
                          <m:r>
                            <a:rPr lang="en-US" altLang="en-US">
                              <a:latin typeface="Cambria Math"/>
                            </a:rPr>
                            <m:t>16.3521 </m:t>
                          </m:r>
                          <m:sSup>
                            <m:sSupPr>
                              <m:ctrlPr>
                                <a:rPr lang="en-US" altLang="en-US" i="1">
                                  <a:latin typeface="Cambria Math" panose="02040503050406030204" pitchFamily="18" charset="0"/>
                                </a:rPr>
                              </m:ctrlPr>
                            </m:sSupPr>
                            <m:e>
                              <m:r>
                                <m:rPr>
                                  <m:sty m:val="p"/>
                                </m:rPr>
                                <a:rPr lang="en-US" altLang="en-US">
                                  <a:latin typeface="Cambria Math"/>
                                </a:rPr>
                                <m:t>cm</m:t>
                              </m:r>
                            </m:e>
                            <m:sup>
                              <m:r>
                                <a:rPr lang="en-US" altLang="en-US">
                                  <a:latin typeface="Cambria Math"/>
                                </a:rPr>
                                <m:t>2</m:t>
                              </m:r>
                            </m:sup>
                          </m:sSup>
                          <m:r>
                            <a:rPr lang="en-US" altLang="en-US">
                              <a:latin typeface="Cambria Math"/>
                            </a:rPr>
                            <m:t>−1.448 </m:t>
                          </m:r>
                          <m:sSup>
                            <m:sSupPr>
                              <m:ctrlPr>
                                <a:rPr lang="en-US" altLang="en-US" i="1">
                                  <a:latin typeface="Cambria Math" panose="02040503050406030204" pitchFamily="18" charset="0"/>
                                </a:rPr>
                              </m:ctrlPr>
                            </m:sSupPr>
                            <m:e>
                              <m:r>
                                <m:rPr>
                                  <m:sty m:val="p"/>
                                </m:rPr>
                                <a:rPr lang="en-US" altLang="en-US">
                                  <a:latin typeface="Cambria Math"/>
                                </a:rPr>
                                <m:t>cm</m:t>
                              </m:r>
                            </m:e>
                            <m:sup>
                              <m:r>
                                <a:rPr lang="en-US" altLang="en-US">
                                  <a:latin typeface="Cambria Math"/>
                                </a:rPr>
                                <m:t>2</m:t>
                              </m:r>
                            </m:sup>
                          </m:sSup>
                        </m:num>
                        <m:den>
                          <m:r>
                            <a:rPr lang="en-US" altLang="en-US">
                              <a:latin typeface="Cambria Math"/>
                            </a:rPr>
                            <m:t>7.085 </m:t>
                          </m:r>
                          <m:r>
                            <m:rPr>
                              <m:sty m:val="p"/>
                            </m:rPr>
                            <a:rPr lang="en-US" altLang="en-US">
                              <a:latin typeface="Cambria Math"/>
                            </a:rPr>
                            <m:t>cm</m:t>
                          </m:r>
                        </m:den>
                      </m:f>
                      <m:r>
                        <a:rPr lang="en-US" altLang="en-US" b="0" i="0" smtClean="0">
                          <a:latin typeface="Cambria Math"/>
                        </a:rPr>
                        <m:t>=</m:t>
                      </m:r>
                      <m:f>
                        <m:fPr>
                          <m:ctrlPr>
                            <a:rPr lang="en-US" altLang="en-US" b="0" i="1" smtClean="0">
                              <a:latin typeface="Cambria Math" panose="02040503050406030204" pitchFamily="18" charset="0"/>
                            </a:rPr>
                          </m:ctrlPr>
                        </m:fPr>
                        <m:num>
                          <m:r>
                            <a:rPr lang="en-US" altLang="en-US" b="0" i="0" smtClean="0">
                              <a:latin typeface="Cambria Math"/>
                            </a:rPr>
                            <m:t>14.904 </m:t>
                          </m:r>
                          <m:sSup>
                            <m:sSupPr>
                              <m:ctrlPr>
                                <a:rPr lang="en-US" altLang="en-US" b="0" i="1" smtClean="0">
                                  <a:latin typeface="Cambria Math" panose="02040503050406030204" pitchFamily="18" charset="0"/>
                                </a:rPr>
                              </m:ctrlPr>
                            </m:sSupPr>
                            <m:e>
                              <m:r>
                                <m:rPr>
                                  <m:sty m:val="p"/>
                                </m:rPr>
                                <a:rPr lang="en-US" altLang="en-US" b="0" i="0" smtClean="0">
                                  <a:latin typeface="Cambria Math"/>
                                </a:rPr>
                                <m:t>cm</m:t>
                              </m:r>
                            </m:e>
                            <m:sup>
                              <m:r>
                                <a:rPr lang="en-US" altLang="en-US" b="0" i="0" strike="sngStrike" smtClean="0">
                                  <a:latin typeface="Cambria Math"/>
                                </a:rPr>
                                <m:t>2</m:t>
                              </m:r>
                            </m:sup>
                          </m:sSup>
                        </m:num>
                        <m:den>
                          <m:r>
                            <a:rPr lang="en-US" altLang="en-US" b="0" i="0" smtClean="0">
                              <a:latin typeface="Cambria Math"/>
                            </a:rPr>
                            <m:t>7.085 </m:t>
                          </m:r>
                          <m:r>
                            <m:rPr>
                              <m:sty m:val="p"/>
                            </m:rPr>
                            <a:rPr lang="en-US" altLang="en-US" b="0" i="0" strike="sngStrike" smtClean="0">
                              <a:latin typeface="Cambria Math"/>
                            </a:rPr>
                            <m:t>cm</m:t>
                          </m:r>
                        </m:den>
                      </m:f>
                      <m:r>
                        <a:rPr lang="en-US" altLang="en-US" b="0" i="0" smtClean="0">
                          <a:latin typeface="Cambria Math"/>
                        </a:rPr>
                        <m:t>=</m:t>
                      </m:r>
                      <m:r>
                        <a:rPr lang="en-US" altLang="en-US" b="1" i="0" smtClean="0">
                          <a:latin typeface="Cambria Math"/>
                        </a:rPr>
                        <m:t>𝟐</m:t>
                      </m:r>
                      <m:r>
                        <a:rPr lang="en-US" altLang="en-US" b="1" i="0" smtClean="0">
                          <a:latin typeface="Cambria Math"/>
                        </a:rPr>
                        <m:t>.</m:t>
                      </m:r>
                      <m:r>
                        <a:rPr lang="en-US" altLang="en-US" b="1" i="0" smtClean="0">
                          <a:latin typeface="Cambria Math"/>
                        </a:rPr>
                        <m:t>𝟏𝟎𝟒</m:t>
                      </m:r>
                      <m:r>
                        <a:rPr lang="en-US" altLang="en-US" b="1" i="0" smtClean="0">
                          <a:latin typeface="Cambria Math"/>
                        </a:rPr>
                        <m:t> </m:t>
                      </m:r>
                      <m:r>
                        <a:rPr lang="en-US" altLang="en-US" b="1" i="0" smtClean="0">
                          <a:latin typeface="Cambria Math"/>
                        </a:rPr>
                        <m:t>𝐜𝐦</m:t>
                      </m:r>
                    </m:oMath>
                  </m:oMathPara>
                </a14:m>
                <a:endParaRPr lang="en-US" altLang="en-US" dirty="0">
                  <a:latin typeface="Times New Roman" pitchFamily="18" charset="0"/>
                </a:endParaRPr>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d>
                        <m:dPr>
                          <m:ctrlPr>
                            <a:rPr lang="en-US" altLang="en-US" i="1">
                              <a:latin typeface="Cambria Math" panose="02040503050406030204" pitchFamily="18" charset="0"/>
                            </a:rPr>
                          </m:ctrlPr>
                        </m:dPr>
                        <m:e>
                          <m:r>
                            <m:rPr>
                              <m:sty m:val="p"/>
                            </m:rPr>
                            <a:rPr lang="en-US" altLang="en-US">
                              <a:latin typeface="Cambria Math"/>
                            </a:rPr>
                            <m:t>b</m:t>
                          </m:r>
                        </m:e>
                      </m:d>
                      <m:f>
                        <m:fPr>
                          <m:ctrlPr>
                            <a:rPr lang="en-US" altLang="en-US" i="1">
                              <a:latin typeface="Cambria Math" panose="02040503050406030204" pitchFamily="18" charset="0"/>
                            </a:rPr>
                          </m:ctrlPr>
                        </m:fPr>
                        <m:num>
                          <m:r>
                            <a:rPr lang="en-US" altLang="en-US">
                              <a:latin typeface="Cambria Math"/>
                            </a:rPr>
                            <m:t>4.80</m:t>
                          </m:r>
                          <m:r>
                            <a:rPr lang="en-US" altLang="en-US">
                              <a:latin typeface="Cambria Math"/>
                              <a:ea typeface="Cambria Math"/>
                            </a:rPr>
                            <m:t>×</m:t>
                          </m:r>
                          <m:sSup>
                            <m:sSupPr>
                              <m:ctrlPr>
                                <a:rPr lang="en-US" altLang="en-US" i="1">
                                  <a:latin typeface="Cambria Math" panose="02040503050406030204" pitchFamily="18" charset="0"/>
                                  <a:ea typeface="Cambria Math"/>
                                </a:rPr>
                              </m:ctrlPr>
                            </m:sSupPr>
                            <m:e>
                              <m:r>
                                <a:rPr lang="en-US" altLang="en-US">
                                  <a:latin typeface="Cambria Math"/>
                                  <a:ea typeface="Cambria Math"/>
                                </a:rPr>
                                <m:t>10</m:t>
                              </m:r>
                            </m:e>
                            <m:sup>
                              <m:r>
                                <a:rPr lang="en-US" altLang="en-US">
                                  <a:latin typeface="Cambria Math"/>
                                  <a:ea typeface="Cambria Math"/>
                                </a:rPr>
                                <m:t>4</m:t>
                              </m:r>
                            </m:sup>
                          </m:sSup>
                          <m:r>
                            <m:rPr>
                              <m:sty m:val="p"/>
                            </m:rPr>
                            <a:rPr lang="en-US" altLang="en-US" strike="sngStrike">
                              <a:latin typeface="Cambria Math"/>
                              <a:ea typeface="Cambria Math"/>
                            </a:rPr>
                            <m:t>mg</m:t>
                          </m:r>
                          <m:d>
                            <m:dPr>
                              <m:ctrlPr>
                                <a:rPr lang="en-US" altLang="en-US" i="1">
                                  <a:latin typeface="Cambria Math" panose="02040503050406030204" pitchFamily="18" charset="0"/>
                                  <a:ea typeface="Cambria Math"/>
                                </a:rPr>
                              </m:ctrlPr>
                            </m:dPr>
                            <m:e>
                              <m:f>
                                <m:fPr>
                                  <m:ctrlPr>
                                    <a:rPr lang="en-US" altLang="en-US" i="1">
                                      <a:latin typeface="Cambria Math" panose="02040503050406030204" pitchFamily="18" charset="0"/>
                                      <a:ea typeface="Cambria Math"/>
                                    </a:rPr>
                                  </m:ctrlPr>
                                </m:fPr>
                                <m:num>
                                  <m:r>
                                    <a:rPr lang="en-US" altLang="en-US">
                                      <a:latin typeface="Cambria Math"/>
                                      <a:ea typeface="Cambria Math"/>
                                    </a:rPr>
                                    <m:t>1 </m:t>
                                  </m:r>
                                  <m:r>
                                    <m:rPr>
                                      <m:sty m:val="p"/>
                                    </m:rPr>
                                    <a:rPr lang="en-US" altLang="en-US">
                                      <a:latin typeface="Cambria Math"/>
                                      <a:ea typeface="Cambria Math"/>
                                    </a:rPr>
                                    <m:t>g</m:t>
                                  </m:r>
                                </m:num>
                                <m:den>
                                  <m:r>
                                    <a:rPr lang="en-US" altLang="en-US">
                                      <a:latin typeface="Cambria Math"/>
                                      <a:ea typeface="Cambria Math"/>
                                    </a:rPr>
                                    <m:t>1000 </m:t>
                                  </m:r>
                                  <m:r>
                                    <m:rPr>
                                      <m:sty m:val="p"/>
                                    </m:rPr>
                                    <a:rPr lang="en-US" altLang="en-US" strike="sngStrike">
                                      <a:latin typeface="Cambria Math"/>
                                      <a:ea typeface="Cambria Math"/>
                                    </a:rPr>
                                    <m:t>mg</m:t>
                                  </m:r>
                                </m:den>
                              </m:f>
                            </m:e>
                          </m:d>
                        </m:num>
                        <m:den>
                          <m:r>
                            <a:rPr lang="en-US" altLang="en-US">
                              <a:latin typeface="Cambria Math"/>
                            </a:rPr>
                            <m:t>11.55 </m:t>
                          </m:r>
                          <m:sSup>
                            <m:sSupPr>
                              <m:ctrlPr>
                                <a:rPr lang="en-US" altLang="en-US" i="1">
                                  <a:latin typeface="Cambria Math" panose="02040503050406030204" pitchFamily="18" charset="0"/>
                                </a:rPr>
                              </m:ctrlPr>
                            </m:sSupPr>
                            <m:e>
                              <m:r>
                                <m:rPr>
                                  <m:sty m:val="p"/>
                                </m:rPr>
                                <a:rPr lang="en-US" altLang="en-US">
                                  <a:latin typeface="Cambria Math"/>
                                </a:rPr>
                                <m:t>cm</m:t>
                              </m:r>
                            </m:e>
                            <m:sup>
                              <m:r>
                                <a:rPr lang="en-US" altLang="en-US">
                                  <a:latin typeface="Cambria Math"/>
                                </a:rPr>
                                <m:t>3</m:t>
                              </m:r>
                            </m:sup>
                          </m:sSup>
                        </m:den>
                      </m:f>
                      <m:r>
                        <a:rPr lang="en-US" altLang="en-US" b="0" i="1" smtClean="0">
                          <a:latin typeface="Cambria Math"/>
                        </a:rPr>
                        <m:t>=</m:t>
                      </m:r>
                      <m:f>
                        <m:fPr>
                          <m:ctrlPr>
                            <a:rPr lang="en-US" altLang="en-US" b="0" i="1" smtClean="0">
                              <a:latin typeface="Cambria Math" panose="02040503050406030204" pitchFamily="18" charset="0"/>
                            </a:rPr>
                          </m:ctrlPr>
                        </m:fPr>
                        <m:num>
                          <m:r>
                            <a:rPr lang="en-US" altLang="en-US" b="0" i="0" smtClean="0">
                              <a:latin typeface="Cambria Math"/>
                            </a:rPr>
                            <m:t>48.0 </m:t>
                          </m:r>
                          <m:r>
                            <m:rPr>
                              <m:sty m:val="p"/>
                            </m:rPr>
                            <a:rPr lang="en-US" altLang="en-US" b="0" i="0" smtClean="0">
                              <a:latin typeface="Cambria Math"/>
                            </a:rPr>
                            <m:t>g</m:t>
                          </m:r>
                        </m:num>
                        <m:den>
                          <m:r>
                            <a:rPr lang="en-US" altLang="en-US" b="0" i="0" smtClean="0">
                              <a:latin typeface="Cambria Math"/>
                            </a:rPr>
                            <m:t>11.55 </m:t>
                          </m:r>
                          <m:sSup>
                            <m:sSupPr>
                              <m:ctrlPr>
                                <a:rPr lang="en-US" altLang="en-US" b="0" i="1" smtClean="0">
                                  <a:latin typeface="Cambria Math" panose="02040503050406030204" pitchFamily="18" charset="0"/>
                                </a:rPr>
                              </m:ctrlPr>
                            </m:sSupPr>
                            <m:e>
                              <m:r>
                                <m:rPr>
                                  <m:sty m:val="p"/>
                                </m:rPr>
                                <a:rPr lang="en-US" altLang="en-US" b="0" i="0" smtClean="0">
                                  <a:latin typeface="Cambria Math"/>
                                </a:rPr>
                                <m:t>cm</m:t>
                              </m:r>
                            </m:e>
                            <m:sup>
                              <m:r>
                                <a:rPr lang="en-US" altLang="en-US" b="0" i="0" smtClean="0">
                                  <a:latin typeface="Cambria Math"/>
                                </a:rPr>
                                <m:t>3</m:t>
                              </m:r>
                            </m:sup>
                          </m:sSup>
                        </m:den>
                      </m:f>
                      <m:r>
                        <a:rPr lang="en-US" altLang="en-US" b="0" i="0" smtClean="0">
                          <a:latin typeface="Cambria Math"/>
                        </a:rPr>
                        <m:t>=</m:t>
                      </m:r>
                      <m:r>
                        <a:rPr lang="en-US" altLang="en-US" b="1" i="0" smtClean="0">
                          <a:latin typeface="Cambria Math"/>
                        </a:rPr>
                        <m:t>𝟒</m:t>
                      </m:r>
                      <m:r>
                        <a:rPr lang="en-US" altLang="en-US" b="1" i="0" smtClean="0">
                          <a:latin typeface="Cambria Math"/>
                        </a:rPr>
                        <m:t>.</m:t>
                      </m:r>
                      <m:r>
                        <a:rPr lang="en-US" altLang="en-US" b="1" i="0" smtClean="0">
                          <a:latin typeface="Cambria Math"/>
                        </a:rPr>
                        <m:t>𝟏𝟔</m:t>
                      </m:r>
                      <m:r>
                        <a:rPr lang="en-US" altLang="en-US" b="1" i="0" smtClean="0">
                          <a:latin typeface="Cambria Math"/>
                        </a:rPr>
                        <m:t> </m:t>
                      </m:r>
                      <m:r>
                        <a:rPr lang="en-US" altLang="en-US" b="1" i="0" smtClean="0">
                          <a:latin typeface="Cambria Math"/>
                        </a:rPr>
                        <m:t>𝐠</m:t>
                      </m:r>
                      <m:r>
                        <a:rPr lang="en-US" altLang="en-US" b="1" i="0" smtClean="0">
                          <a:latin typeface="Cambria Math"/>
                        </a:rPr>
                        <m:t>/</m:t>
                      </m:r>
                      <m:sSup>
                        <m:sSupPr>
                          <m:ctrlPr>
                            <a:rPr lang="en-US" altLang="en-US" b="1" i="1" smtClean="0">
                              <a:latin typeface="Cambria Math" panose="02040503050406030204" pitchFamily="18" charset="0"/>
                            </a:rPr>
                          </m:ctrlPr>
                        </m:sSupPr>
                        <m:e>
                          <m:r>
                            <a:rPr lang="en-US" altLang="en-US" b="1" i="0" smtClean="0">
                              <a:latin typeface="Cambria Math"/>
                            </a:rPr>
                            <m:t>𝐜𝐦</m:t>
                          </m:r>
                        </m:e>
                        <m:sup>
                          <m:r>
                            <a:rPr lang="en-US" altLang="en-US" b="1" i="0" smtClean="0">
                              <a:latin typeface="Cambria Math"/>
                            </a:rPr>
                            <m:t>𝟑</m:t>
                          </m:r>
                        </m:sup>
                      </m:sSup>
                    </m:oMath>
                  </m:oMathPara>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Precision, Accuracy, and Error </a:t>
            </a:r>
            <a:r>
              <a:rPr lang="en-US" altLang="en-US" b="1" dirty="0">
                <a:latin typeface="Times New Roman" pitchFamily="18" charset="0"/>
              </a:rPr>
              <a:t/>
            </a:r>
            <a:br>
              <a:rPr lang="en-US" altLang="en-US" b="1" dirty="0">
                <a:latin typeface="Times New Roman" pitchFamily="18" charset="0"/>
              </a:rPr>
            </a:br>
            <a:endParaRPr lang="en-US" dirty="0"/>
          </a:p>
        </p:txBody>
      </p:sp>
      <p:sp>
        <p:nvSpPr>
          <p:cNvPr id="3" name="Content Placeholder 2"/>
          <p:cNvSpPr>
            <a:spLocks noGrp="1"/>
          </p:cNvSpPr>
          <p:nvPr>
            <p:ph idx="1"/>
          </p:nvPr>
        </p:nvSpPr>
        <p:spPr/>
        <p:txBody>
          <a:bodyPr/>
          <a:lstStyle/>
          <a:p>
            <a:r>
              <a:rPr lang="en-US" altLang="en-US" b="1" i="1" dirty="0"/>
              <a:t>Precision</a:t>
            </a:r>
            <a:r>
              <a:rPr lang="en-US" altLang="en-US" dirty="0"/>
              <a:t> refers to how close the measurements in a series are to each other.</a:t>
            </a:r>
            <a:endParaRPr lang="en-US" altLang="en-US" b="1" i="1" dirty="0"/>
          </a:p>
          <a:p>
            <a:r>
              <a:rPr lang="en-US" altLang="en-US" b="1" i="1" dirty="0"/>
              <a:t>Accuracy</a:t>
            </a:r>
            <a:r>
              <a:rPr lang="en-US" altLang="en-US" dirty="0"/>
              <a:t> refers to how close each measurement is to the actual value.</a:t>
            </a:r>
            <a:endParaRPr lang="en-US" altLang="en-US" b="1" i="1" dirty="0"/>
          </a:p>
          <a:p>
            <a:pPr>
              <a:spcBef>
                <a:spcPct val="10000"/>
              </a:spcBef>
            </a:pPr>
            <a:r>
              <a:rPr lang="en-US" altLang="en-US" b="1" i="1" dirty="0"/>
              <a:t>Systematic error</a:t>
            </a:r>
            <a:r>
              <a:rPr lang="en-US" altLang="en-US" dirty="0"/>
              <a:t> produces values that are either </a:t>
            </a:r>
            <a:r>
              <a:rPr lang="en-US" altLang="en-US" b="1" i="1" dirty="0"/>
              <a:t>all</a:t>
            </a:r>
            <a:r>
              <a:rPr lang="en-US" altLang="en-US" dirty="0"/>
              <a:t> higher or </a:t>
            </a:r>
            <a:r>
              <a:rPr lang="en-US" altLang="en-US" b="1" i="1" dirty="0"/>
              <a:t>all</a:t>
            </a:r>
            <a:r>
              <a:rPr lang="en-US" altLang="en-US" dirty="0"/>
              <a:t> lower than the actual value.</a:t>
            </a:r>
          </a:p>
          <a:p>
            <a:pPr lvl="1">
              <a:spcBef>
                <a:spcPct val="10000"/>
              </a:spcBef>
            </a:pPr>
            <a:r>
              <a:rPr lang="en-US" altLang="en-US" dirty="0"/>
              <a:t>This error is part of the experimental system.</a:t>
            </a:r>
            <a:endParaRPr lang="en-US" altLang="en-US" sz="1600" dirty="0"/>
          </a:p>
          <a:p>
            <a:r>
              <a:rPr lang="en-US" altLang="en-US" b="1" i="1" dirty="0"/>
              <a:t>Random error</a:t>
            </a:r>
            <a:r>
              <a:rPr lang="en-US" altLang="en-US" dirty="0"/>
              <a:t> produces values that are both higher and lower than the actual value.</a:t>
            </a:r>
            <a:endParaRPr lang="en-US" altLang="en-US" sz="2000" dirty="0"/>
          </a:p>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and Chemical Properties</a:t>
            </a:r>
          </a:p>
        </p:txBody>
      </p:sp>
      <p:sp>
        <p:nvSpPr>
          <p:cNvPr id="3" name="Content Placeholder 2"/>
          <p:cNvSpPr>
            <a:spLocks noGrp="1"/>
          </p:cNvSpPr>
          <p:nvPr>
            <p:ph idx="1"/>
          </p:nvPr>
        </p:nvSpPr>
        <p:spPr/>
        <p:txBody>
          <a:bodyPr/>
          <a:lstStyle/>
          <a:p>
            <a:pPr>
              <a:spcBef>
                <a:spcPct val="0"/>
              </a:spcBef>
            </a:pPr>
            <a:r>
              <a:rPr lang="en-US" altLang="en-US" b="1" dirty="0"/>
              <a:t>Physical Properties </a:t>
            </a:r>
          </a:p>
          <a:p>
            <a:pPr lvl="1">
              <a:spcBef>
                <a:spcPct val="0"/>
              </a:spcBef>
            </a:pPr>
            <a:r>
              <a:rPr lang="en-US" altLang="en-US" dirty="0"/>
              <a:t>properties a substance shows by itself without interacting with another substance </a:t>
            </a:r>
          </a:p>
          <a:p>
            <a:pPr lvl="1">
              <a:spcBef>
                <a:spcPct val="0"/>
              </a:spcBef>
            </a:pPr>
            <a:r>
              <a:rPr lang="en-US" altLang="en-US" dirty="0"/>
              <a:t>color, melting point, boiling point, density</a:t>
            </a:r>
          </a:p>
          <a:p>
            <a:pPr>
              <a:spcBef>
                <a:spcPct val="0"/>
              </a:spcBef>
            </a:pPr>
            <a:r>
              <a:rPr lang="en-US" altLang="en-US" b="1" dirty="0"/>
              <a:t>Chemical Properties</a:t>
            </a:r>
            <a:r>
              <a:rPr lang="en-US" altLang="en-US" sz="2800" b="1" dirty="0"/>
              <a:t> </a:t>
            </a:r>
          </a:p>
          <a:p>
            <a:pPr lvl="1">
              <a:spcBef>
                <a:spcPct val="0"/>
              </a:spcBef>
            </a:pPr>
            <a:r>
              <a:rPr lang="en-US" altLang="en-US" dirty="0"/>
              <a:t>properties a substance shows as it interacts with, or transforms into, other substances </a:t>
            </a:r>
          </a:p>
          <a:p>
            <a:pPr lvl="1">
              <a:spcBef>
                <a:spcPct val="0"/>
              </a:spcBef>
            </a:pPr>
            <a:r>
              <a:rPr lang="en-US" altLang="en-US" dirty="0"/>
              <a:t>flammability, corrosiveness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 y="228600"/>
            <a:ext cx="9144000" cy="609600"/>
          </a:xfrm>
        </p:spPr>
        <p:txBody>
          <a:bodyPr/>
          <a:lstStyle/>
          <a:p>
            <a:r>
              <a:rPr lang="en-US" altLang="en-US" b="1" dirty="0"/>
              <a:t>The Distinction Between Physical and Chemical Change</a:t>
            </a:r>
            <a:endParaRPr lang="en-US" dirty="0"/>
          </a:p>
        </p:txBody>
      </p:sp>
      <p:sp>
        <p:nvSpPr>
          <p:cNvPr id="4" name="Text Placeholder 3"/>
          <p:cNvSpPr>
            <a:spLocks noGrp="1"/>
          </p:cNvSpPr>
          <p:nvPr>
            <p:ph type="body" sz="quarter" idx="11"/>
          </p:nvPr>
        </p:nvSpPr>
        <p:spPr/>
        <p:txBody>
          <a:bodyPr/>
          <a:lstStyle/>
          <a:p>
            <a:r>
              <a:rPr lang="en-US" i="1" dirty="0"/>
              <a:t>(A) © Paul Morrell/Stone/Getty Images; (B) © McGraw-Hill Education/Stephen Frisch, photographer</a:t>
            </a:r>
            <a:endParaRPr lang="en-US" dirty="0"/>
          </a:p>
        </p:txBody>
      </p:sp>
      <p:sp>
        <p:nvSpPr>
          <p:cNvPr id="5" name="Content Placeholder 10"/>
          <p:cNvSpPr>
            <a:spLocks noGrp="1"/>
          </p:cNvSpPr>
          <p:nvPr>
            <p:ph sz="half" idx="4294967295"/>
          </p:nvPr>
        </p:nvSpPr>
        <p:spPr>
          <a:xfrm>
            <a:off x="425669" y="6195848"/>
            <a:ext cx="8261131" cy="334492"/>
          </a:xfrm>
          <a:prstGeom prst="rect">
            <a:avLst/>
          </a:prstGeom>
        </p:spPr>
        <p:txBody>
          <a:bodyPr/>
          <a:lstStyle/>
          <a:p>
            <a:r>
              <a:rPr lang="en-US" sz="2400" dirty="0"/>
              <a:t>Fig 1.2</a:t>
            </a:r>
          </a:p>
        </p:txBody>
      </p:sp>
      <p:pic>
        <p:nvPicPr>
          <p:cNvPr id="2050" name="Picture 2" descr="A physical change means the composition of the material does not change, whereas a chemical change means that the composition does chan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3276" y="1762117"/>
            <a:ext cx="4400724" cy="36515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physical change means the composition of the material does not change, whereas a chemical change means that the composition does chang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05" y="1782287"/>
            <a:ext cx="4193269" cy="3611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altLang="en-US" sz="3200" b="1" dirty="0"/>
              <a:t>Sample Problem 1.1 – Problem and Plan</a:t>
            </a:r>
            <a:endParaRPr lang="en-US" sz="3200" dirty="0"/>
          </a:p>
        </p:txBody>
      </p:sp>
      <p:sp>
        <p:nvSpPr>
          <p:cNvPr id="4" name="Content Placeholder 3"/>
          <p:cNvSpPr>
            <a:spLocks noGrp="1"/>
          </p:cNvSpPr>
          <p:nvPr>
            <p:ph idx="1"/>
          </p:nvPr>
        </p:nvSpPr>
        <p:spPr>
          <a:xfrm>
            <a:off x="457200" y="1030662"/>
            <a:ext cx="8229600" cy="5562600"/>
          </a:xfrm>
        </p:spPr>
        <p:txBody>
          <a:bodyPr/>
          <a:lstStyle/>
          <a:p>
            <a:pPr marL="0" indent="0" algn="ctr">
              <a:buNone/>
            </a:pPr>
            <a:r>
              <a:rPr lang="en-US" b="1" dirty="0"/>
              <a:t>Visualizing Change on the Atomic Scale</a:t>
            </a:r>
            <a:endParaRPr lang="en-US" altLang="en-US" b="1" dirty="0"/>
          </a:p>
          <a:p>
            <a:r>
              <a:rPr lang="en-US" altLang="en-US" b="1" dirty="0"/>
              <a:t>PROBLEM: </a:t>
            </a:r>
            <a:r>
              <a:rPr lang="en-US" altLang="en-US" dirty="0"/>
              <a:t>The scenes below represent an atomic-scale view of substance A undergoing two different changes. Decide whether each scene shows a physical or a chemical change.</a:t>
            </a:r>
          </a:p>
          <a:p>
            <a:r>
              <a:rPr lang="en-US" altLang="en-US" b="1" dirty="0"/>
              <a:t>PLAN: </a:t>
            </a:r>
            <a:r>
              <a:rPr lang="en-US" altLang="en-US" dirty="0"/>
              <a:t>We need to determine what change is taking place. The numbers and colors of the little spheres that represent each particle tell its </a:t>
            </a:r>
            <a:r>
              <a:rPr lang="ja-JP" altLang="en-US" dirty="0"/>
              <a:t>“</a:t>
            </a:r>
            <a:r>
              <a:rPr lang="en-US" altLang="ja-JP" dirty="0"/>
              <a:t>composition</a:t>
            </a:r>
            <a:r>
              <a:rPr lang="ja-JP" altLang="en-US" dirty="0"/>
              <a:t>”</a:t>
            </a:r>
            <a:r>
              <a:rPr lang="en-US" altLang="ja-JP" dirty="0"/>
              <a:t>. If the composition does not change, the change is </a:t>
            </a:r>
            <a:r>
              <a:rPr lang="en-US" altLang="ja-JP" i="1" dirty="0"/>
              <a:t>physical</a:t>
            </a:r>
            <a:r>
              <a:rPr lang="en-US" altLang="ja-JP" dirty="0"/>
              <a:t>, whereas a </a:t>
            </a:r>
            <a:r>
              <a:rPr lang="en-US" altLang="ja-JP" i="1" dirty="0"/>
              <a:t>chemical </a:t>
            </a:r>
            <a:r>
              <a:rPr lang="en-US" altLang="ja-JP" dirty="0"/>
              <a:t>change results in a change of composition.</a:t>
            </a:r>
            <a:endParaRPr lang="en-US" altLang="en-US" dirty="0">
              <a:latin typeface="Times New Roman" pitchFamily="18" charset="0"/>
            </a:endParaRPr>
          </a:p>
          <a:p>
            <a:endParaRPr lang="en-US" altLang="en-US" dirty="0">
              <a:latin typeface="Times New Roman" pitchFamily="18" charset="0"/>
            </a:endParaRPr>
          </a:p>
        </p:txBody>
      </p:sp>
      <p:pic>
        <p:nvPicPr>
          <p:cNvPr id="11270" name="Picture 12" descr="(B) shows molecules of two red spheres together and one red and one blue together. (A) shows three spheres of two red and one blue together. (C) shows all of the red and blue spheres together in no patter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22468" y="4950933"/>
            <a:ext cx="5299062" cy="148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7&quot;/&gt;&lt;/object&gt;&lt;object type=&quot;3&quot; unique_id=&quot;10005&quot;&gt;&lt;property id=&quot;20148&quot; value=&quot;5&quot;/&gt;&lt;property id=&quot;20300&quot; value=&quot;Slide 2 - &amp;quot;Keys to the Study of Chemistry&amp;quot;&quot;/&gt;&lt;property id=&quot;20307&quot; value=&quot;313&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quot;/&gt;&lt;property id=&quot;20307&quot; value=&quot;335&quot;/&gt;&lt;/object&gt;&lt;object type=&quot;3&quot; unique_id=&quot;10010&quot;&gt;&lt;property id=&quot;20148&quot; value=&quot;5&quot;/&gt;&lt;property id=&quot;20300&quot; value=&quot;Slide 7&quot;/&gt;&lt;property id=&quot;20307&quot; value=&quot;336&quot;/&gt;&lt;/object&gt;&lt;object type=&quot;3&quot; unique_id=&quot;10011&quot;&gt;&lt;property id=&quot;20148&quot; value=&quot;5&quot;/&gt;&lt;property id=&quot;20300&quot; value=&quot;Slide 8&quot;/&gt;&lt;property id=&quot;20307&quot; value=&quot;346&quot;/&gt;&lt;/object&gt;&lt;object type=&quot;3&quot; unique_id=&quot;10012&quot;&gt;&lt;property id=&quot;20148&quot; value=&quot;5&quot;/&gt;&lt;property id=&quot;20300&quot; value=&quot;Slide 9 - &amp;quot;Figure 1.2&amp;quot;&quot;/&gt;&lt;property id=&quot;20307&quot; value=&quot;307&quot;/&gt;&lt;/object&gt;&lt;object type=&quot;3&quot; unique_id=&quot;10013&quot;&gt;&lt;property id=&quot;20148&quot; value=&quot;5&quot;/&gt;&lt;property id=&quot;20300&quot; value=&quot;Slide 10&quot;/&gt;&lt;property id=&quot;20307&quot; value=&quot;326&quot;/&gt;&lt;/object&gt;&lt;object type=&quot;3&quot; unique_id=&quot;10014&quot;&gt;&lt;property id=&quot;20148&quot; value=&quot;5&quot;/&gt;&lt;property id=&quot;20300&quot; value=&quot;Slide 11&quot;/&gt;&lt;property id=&quot;20307&quot; value=&quot;337&quot;/&gt;&lt;/object&gt;&lt;object type=&quot;3&quot; unique_id=&quot;10015&quot;&gt;&lt;property id=&quot;20148&quot; value=&quot;5&quot;/&gt;&lt;property id=&quot;20300&quot; value=&quot;Slide 12&quot;/&gt;&lt;property id=&quot;20307&quot; value=&quot;344&quot;/&gt;&lt;/object&gt;&lt;object type=&quot;3&quot; unique_id=&quot;10016&quot;&gt;&lt;property id=&quot;20148&quot; value=&quot;5&quot;/&gt;&lt;property id=&quot;20300&quot; value=&quot;Slide 13&quot;/&gt;&lt;property id=&quot;20307&quot; value=&quot;341&quot;/&gt;&lt;/object&gt;&lt;object type=&quot;3&quot; unique_id=&quot;10017&quot;&gt;&lt;property id=&quot;20148&quot; value=&quot;5&quot;/&gt;&lt;property id=&quot;20300&quot; value=&quot;Slide 14&quot;/&gt;&lt;property id=&quot;20307&quot; value=&quot;342&quot;/&gt;&lt;/object&gt;&lt;object type=&quot;3&quot; unique_id=&quot;10018&quot;&gt;&lt;property id=&quot;20148&quot; value=&quot;5&quot;/&gt;&lt;property id=&quot;20300&quot; value=&quot;Slide 15&quot;/&gt;&lt;property id=&quot;20307&quot; value=&quot;343&quot;/&gt;&lt;/object&gt;&lt;object type=&quot;3&quot; unique_id=&quot;10019&quot;&gt;&lt;property id=&quot;20148&quot; value=&quot;5&quot;/&gt;&lt;property id=&quot;20300&quot; value=&quot;Slide 16&quot;/&gt;&lt;property id=&quot;20307&quot; value=&quot;271&quot;/&gt;&lt;/object&gt;&lt;object type=&quot;3&quot; unique_id=&quot;10020&quot;&gt;&lt;property id=&quot;20148&quot; value=&quot;5&quot;/&gt;&lt;property id=&quot;20300&quot; value=&quot;Slide 17&quot;/&gt;&lt;property id=&quot;20307&quot; value=&quot;340&quot;/&gt;&lt;/object&gt;&lt;object type=&quot;3&quot; unique_id=&quot;10021&quot;&gt;&lt;property id=&quot;20148&quot; value=&quot;5&quot;/&gt;&lt;property id=&quot;20300&quot; value=&quot;Slide 18&quot;/&gt;&lt;property id=&quot;20307&quot; value=&quot;327&quot;/&gt;&lt;/object&gt;&lt;object type=&quot;3&quot; unique_id=&quot;10022&quot;&gt;&lt;property id=&quot;20148&quot; value=&quot;5&quot;/&gt;&lt;property id=&quot;20300&quot; value=&quot;Slide 19&quot;/&gt;&lt;property id=&quot;20307&quot; value=&quot;279&quot;/&gt;&lt;/object&gt;&lt;object type=&quot;3&quot; unique_id=&quot;10023&quot;&gt;&lt;property id=&quot;20148&quot; value=&quot;5&quot;/&gt;&lt;property id=&quot;20300&quot; value=&quot;Slide 20&quot;/&gt;&lt;property id=&quot;20307&quot; value=&quot;280&quot;/&gt;&lt;/object&gt;&lt;object type=&quot;3&quot; unique_id=&quot;10024&quot;&gt;&lt;property id=&quot;20148&quot; value=&quot;5&quot;/&gt;&lt;property id=&quot;20300&quot; value=&quot;Slide 21&quot;/&gt;&lt;property id=&quot;20307&quot; value=&quot;282&quot;/&gt;&lt;/object&gt;&lt;object type=&quot;3&quot; unique_id=&quot;10025&quot;&gt;&lt;property id=&quot;20148&quot; value=&quot;5&quot;/&gt;&lt;property id=&quot;20300&quot; value=&quot;Slide 22&quot;/&gt;&lt;property id=&quot;20307&quot; value=&quot;287&quot;/&gt;&lt;/object&gt;&lt;object type=&quot;3&quot; unique_id=&quot;10026&quot;&gt;&lt;property id=&quot;20148&quot; value=&quot;5&quot;/&gt;&lt;property id=&quot;20300&quot; value=&quot;Slide 23&quot;/&gt;&lt;property id=&quot;20307&quot; value=&quot;328&quot;/&gt;&lt;/object&gt;&lt;object type=&quot;3&quot; unique_id=&quot;10027&quot;&gt;&lt;property id=&quot;20148&quot; value=&quot;5&quot;/&gt;&lt;property id=&quot;20300&quot; value=&quot;Slide 24&quot;/&gt;&lt;property id=&quot;20307&quot; value=&quot;345&quot;/&gt;&lt;/object&gt;&lt;object type=&quot;3&quot; unique_id=&quot;10028&quot;&gt;&lt;property id=&quot;20148&quot; value=&quot;5&quot;/&gt;&lt;property id=&quot;20300&quot; value=&quot;Slide 25&quot;/&gt;&lt;property id=&quot;20307&quot; value=&quot;314&quot;/&gt;&lt;/object&gt;&lt;object type=&quot;3&quot; unique_id=&quot;10029&quot;&gt;&lt;property id=&quot;20148&quot; value=&quot;5&quot;/&gt;&lt;property id=&quot;20300&quot; value=&quot;Slide 26&quot;/&gt;&lt;property id=&quot;20307&quot; value=&quot;329&quot;/&gt;&lt;/object&gt;&lt;object type=&quot;3&quot; unique_id=&quot;10030&quot;&gt;&lt;property id=&quot;20148&quot; value=&quot;5&quot;/&gt;&lt;property id=&quot;20300&quot; value=&quot;Slide 27&quot;/&gt;&lt;property id=&quot;20307&quot; value=&quot;321&quot;/&gt;&lt;/object&gt;&lt;object type=&quot;3&quot; unique_id=&quot;10031&quot;&gt;&lt;property id=&quot;20148&quot; value=&quot;5&quot;/&gt;&lt;property id=&quot;20300&quot; value=&quot;Slide 28&quot;/&gt;&lt;property id=&quot;20307&quot; value=&quot;297&quot;/&gt;&lt;/object&gt;&lt;object type=&quot;3&quot; unique_id=&quot;10032&quot;&gt;&lt;property id=&quot;20148&quot; value=&quot;5&quot;/&gt;&lt;property id=&quot;20300&quot; value=&quot;Slide 29&quot;/&gt;&lt;property id=&quot;20307&quot; value=&quot;298&quot;/&gt;&lt;/object&gt;&lt;object type=&quot;3&quot; unique_id=&quot;10033&quot;&gt;&lt;property id=&quot;20148&quot; value=&quot;5&quot;/&gt;&lt;property id=&quot;20300&quot; value=&quot;Slide 30&quot;/&gt;&lt;property id=&quot;20307&quot; value=&quot;299&quot;/&gt;&lt;/object&gt;&lt;object type=&quot;3&quot; unique_id=&quot;10034&quot;&gt;&lt;property id=&quot;20148&quot; value=&quot;5&quot;/&gt;&lt;property id=&quot;20300&quot; value=&quot;Slide 31&quot;/&gt;&lt;property id=&quot;20307&quot; value=&quot;300&quot;/&gt;&lt;/object&gt;&lt;object type=&quot;3&quot; unique_id=&quot;10035&quot;&gt;&lt;property id=&quot;20148&quot; value=&quot;5&quot;/&gt;&lt;property id=&quot;20300&quot; value=&quot;Slide 32&quot;/&gt;&lt;property id=&quot;20307&quot; value=&quot;301&quot;/&gt;&lt;/object&gt;&lt;object type=&quot;3&quot; unique_id=&quot;10036&quot;&gt;&lt;property id=&quot;20148&quot; value=&quot;5&quot;/&gt;&lt;property id=&quot;20300&quot; value=&quot;Slide 33&quot;/&gt;&lt;property id=&quot;20307&quot; value=&quot;332&quot;/&gt;&lt;/object&gt;&lt;object type=&quot;3&quot; unique_id=&quot;10037&quot;&gt;&lt;property id=&quot;20148&quot; value=&quot;5&quot;/&gt;&lt;property id=&quot;20300&quot; value=&quot;Slide 34&quot;/&gt;&lt;property id=&quot;20307&quot; value=&quot;303&quot;/&gt;&lt;/object&gt;&lt;object type=&quot;3&quot; unique_id=&quot;10038&quot;&gt;&lt;property id=&quot;20148&quot; value=&quot;5&quot;/&gt;&lt;property id=&quot;20300&quot; value=&quot;Slide 35&quot;/&gt;&lt;property id=&quot;20307&quot; value=&quot;311&quot;/&gt;&lt;/object&gt;&lt;object type=&quot;3&quot; unique_id=&quot;10039&quot;&gt;&lt;property id=&quot;20148&quot; value=&quot;5&quot;/&gt;&lt;property id=&quot;20300&quot; value=&quot;Slide 36&quot;/&gt;&lt;property id=&quot;20307&quot; value=&quot;304&quot;/&gt;&lt;/object&gt;&lt;object type=&quot;3&quot; unique_id=&quot;10040&quot;&gt;&lt;property id=&quot;20148&quot; value=&quot;5&quot;/&gt;&lt;property id=&quot;20300&quot; value=&quot;Slide 37&quot;/&gt;&lt;property id=&quot;20307&quot; value=&quot;331&quot;/&gt;&lt;/object&gt;&lt;object type=&quot;3&quot; unique_id=&quot;10041&quot;&gt;&lt;property id=&quot;20148&quot; value=&quot;5&quot;/&gt;&lt;property id=&quot;20300&quot; value=&quot;Slide 38&quot;/&gt;&lt;property id=&quot;20307&quot; value=&quot;330&quot;/&gt;&lt;/object&gt;&lt;object type=&quot;3&quot; unique_id=&quot;10042&quot;&gt;&lt;property id=&quot;20148&quot; value=&quot;5&quot;/&gt;&lt;property id=&quot;20300&quot; value=&quot;Slide 39&quot;/&gt;&lt;property id=&quot;20307&quot; value=&quot;305&quot;/&gt;&lt;/object&gt;&lt;object type=&quot;3&quot; unique_id=&quot;10043&quot;&gt;&lt;property id=&quot;20148&quot; value=&quot;5&quot;/&gt;&lt;property id=&quot;20300&quot; value=&quot;Slide 40 - &amp;quot;Figure 1.16&amp;quot;&quot;/&gt;&lt;property id=&quot;20307&quot; value=&quot;309&quot;/&gt;&lt;/object&gt;&lt;object type=&quot;3&quot; unique_id=&quot;10044&quot;&gt;&lt;property id=&quot;20148&quot; value=&quot;5&quot;/&gt;&lt;property id=&quot;20300&quot; value=&quot;Slide 41&quot;/&gt;&lt;property id=&quot;20307&quot; value=&quot;316&quot;/&gt;&lt;/object&gt;&lt;/object&gt;&lt;/object&gt;&lt;/database&gt;"/>
  <p:tag name="PREVIOUS_ACTIVE_SLIDE" val="298"/>
</p:tagLst>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15886</TotalTime>
  <Pages>51</Pages>
  <Words>2826</Words>
  <Application>Microsoft Office PowerPoint</Application>
  <PresentationFormat>On-screen Show (4:3)</PresentationFormat>
  <Paragraphs>312</Paragraphs>
  <Slides>66</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ＭＳ Ｐゴシック</vt:lpstr>
      <vt:lpstr>ＭＳ Ｐゴシック</vt:lpstr>
      <vt:lpstr>Arial</vt:lpstr>
      <vt:lpstr>ArumSans Bold</vt:lpstr>
      <vt:lpstr>Calibri</vt:lpstr>
      <vt:lpstr>Cambria Math</vt:lpstr>
      <vt:lpstr>Times New Roman</vt:lpstr>
      <vt:lpstr>Wingdings</vt:lpstr>
      <vt:lpstr>Alternate FIRST, BREAK, LAST slides</vt:lpstr>
      <vt:lpstr>Plain BODY/MAIN CONTENT</vt:lpstr>
      <vt:lpstr>Chemistry </vt:lpstr>
      <vt:lpstr>Chapter 1: Keys to the Study of Chemistry </vt:lpstr>
      <vt:lpstr>Chemistry</vt:lpstr>
      <vt:lpstr>Definitions</vt:lpstr>
      <vt:lpstr>The States of Matter </vt:lpstr>
      <vt:lpstr>The Physical States of Matter </vt:lpstr>
      <vt:lpstr>Physical and Chemical Properties</vt:lpstr>
      <vt:lpstr>The Distinction Between Physical and Chemical Change</vt:lpstr>
      <vt:lpstr>Sample Problem 1.1 – Problem and Plan</vt:lpstr>
      <vt:lpstr>Sample Problem 1.1 – Solution</vt:lpstr>
      <vt:lpstr>Sample Problem 1.1 – Solution, Cont’d</vt:lpstr>
      <vt:lpstr>Temperature and Change of State </vt:lpstr>
      <vt:lpstr>Some Characteristic Properties of Copper</vt:lpstr>
      <vt:lpstr>Sample Problem 1.2 – Problem and Plan</vt:lpstr>
      <vt:lpstr>Sample Problem 1.2 – Solution</vt:lpstr>
      <vt:lpstr>Energy in Chemistry </vt:lpstr>
      <vt:lpstr>Energy Changes </vt:lpstr>
      <vt:lpstr>Potential Energy is Converted to Kinetic Energy </vt:lpstr>
      <vt:lpstr>Potential Energy is Converted to Kinetic Energy (2)</vt:lpstr>
      <vt:lpstr>Potential Energy is Converted to Kinetic Energy, Cont’d</vt:lpstr>
      <vt:lpstr>Potential Energy is Converted to Kinetic Energy, Further Cont’d</vt:lpstr>
      <vt:lpstr>Chemical Arts and the Origins of Modern Chemistry</vt:lpstr>
      <vt:lpstr>The Scientific Approach to Understanding Nature</vt:lpstr>
      <vt:lpstr>SI Base Units </vt:lpstr>
      <vt:lpstr>Common Decimal Prefixes Used With SI Units </vt:lpstr>
      <vt:lpstr>Common SI-English Equivalent Quantities </vt:lpstr>
      <vt:lpstr>Some Volume Relationships in SI</vt:lpstr>
      <vt:lpstr>Common Laboratory Volumetric Glassware</vt:lpstr>
      <vt:lpstr>Quantities of Length (A), Volume (B), and Mass (C)</vt:lpstr>
      <vt:lpstr>Chemical Problem Solving </vt:lpstr>
      <vt:lpstr>Conversion Factors </vt:lpstr>
      <vt:lpstr>Conversion Factor Problem</vt:lpstr>
      <vt:lpstr>Systematic Approach to Solving Chemistry Problems </vt:lpstr>
      <vt:lpstr>Sample Problem 1.3 – Problem and Plan </vt:lpstr>
      <vt:lpstr>Sample Problem 1.3 - Solution </vt:lpstr>
      <vt:lpstr>Sample Problem 1.4 – Problem and Plan </vt:lpstr>
      <vt:lpstr>Sample Problem 1.4 - Solution </vt:lpstr>
      <vt:lpstr>Sample Problem 1.5 – Problem and Plan </vt:lpstr>
      <vt:lpstr>Sample Problem 1.5 - Solution </vt:lpstr>
      <vt:lpstr>Sample Problem 1.6 – Problem and Plan </vt:lpstr>
      <vt:lpstr>Sample Problem 1.6 - Solution </vt:lpstr>
      <vt:lpstr>Density</vt:lpstr>
      <vt:lpstr>Densities of Some Common Substances</vt:lpstr>
      <vt:lpstr>Sample Problem 1.7 – Problem and Plan </vt:lpstr>
      <vt:lpstr>Sample Problem 1.7 –Plan, Cont’d </vt:lpstr>
      <vt:lpstr>Sample Problem 1.7 - Solution</vt:lpstr>
      <vt:lpstr>Some Interesting Temperatures </vt:lpstr>
      <vt:lpstr>Freezing and Boiling Points of Water</vt:lpstr>
      <vt:lpstr>Temperature Scales </vt:lpstr>
      <vt:lpstr>Temperature Conversions </vt:lpstr>
      <vt:lpstr>Sample Problem 1.8 – Problem, Plan and Solution </vt:lpstr>
      <vt:lpstr>Extensive and Intensive Properties</vt:lpstr>
      <vt:lpstr>Significant Figures  </vt:lpstr>
      <vt:lpstr>The Number of Significant Figures in a Measurement</vt:lpstr>
      <vt:lpstr>Determining Which Digits Are Significant  </vt:lpstr>
      <vt:lpstr>Sample Problem 1.9 – Problem and Plan </vt:lpstr>
      <vt:lpstr>Sample Problem 1.9 - Solution</vt:lpstr>
      <vt:lpstr>Rules for Significant Figures in Calculations </vt:lpstr>
      <vt:lpstr>Rules for Significant Figures in Calculations, Cont’d </vt:lpstr>
      <vt:lpstr>Rules for Rounding Off Numbers </vt:lpstr>
      <vt:lpstr>Rules for Rounding Off Numbers, Cont’d </vt:lpstr>
      <vt:lpstr>Significant Figures in the Lab</vt:lpstr>
      <vt:lpstr>Exact Numbers </vt:lpstr>
      <vt:lpstr>Sample Problem 1.10 – Problem and Plan </vt:lpstr>
      <vt:lpstr>Sample Problem 1.10 - Solution </vt:lpstr>
      <vt:lpstr>Precision, Accuracy, and Error  </vt:lpstr>
    </vt:vector>
  </TitlesOfParts>
  <Company>Cal Poly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Welcome to CHEMISTRY !!!</dc:title>
  <dc:subject>Chapter #1 Silberberg book</dc:subject>
  <dc:creator>Ruth Leslie</dc:creator>
  <cp:lastModifiedBy>Vigneshwaran Madhavan</cp:lastModifiedBy>
  <cp:revision>510</cp:revision>
  <cp:lastPrinted>2004-07-19T21:12:49Z</cp:lastPrinted>
  <dcterms:created xsi:type="dcterms:W3CDTF">2001-09-19T23:58:03Z</dcterms:created>
  <dcterms:modified xsi:type="dcterms:W3CDTF">2017-02-13T10:24:03Z</dcterms:modified>
</cp:coreProperties>
</file>