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2" r:id="rId2"/>
  </p:sldMasterIdLst>
  <p:notesMasterIdLst>
    <p:notesMasterId r:id="rId93"/>
  </p:notesMasterIdLst>
  <p:handoutMasterIdLst>
    <p:handoutMasterId r:id="rId94"/>
  </p:handoutMasterIdLst>
  <p:sldIdLst>
    <p:sldId id="369" r:id="rId3"/>
    <p:sldId id="257" r:id="rId4"/>
    <p:sldId id="325" r:id="rId5"/>
    <p:sldId id="259" r:id="rId6"/>
    <p:sldId id="260" r:id="rId7"/>
    <p:sldId id="357" r:id="rId8"/>
    <p:sldId id="320" r:id="rId9"/>
    <p:sldId id="326" r:id="rId10"/>
    <p:sldId id="358" r:id="rId11"/>
    <p:sldId id="261" r:id="rId12"/>
    <p:sldId id="327" r:id="rId13"/>
    <p:sldId id="262" r:id="rId14"/>
    <p:sldId id="263" r:id="rId15"/>
    <p:sldId id="334" r:id="rId16"/>
    <p:sldId id="264" r:id="rId17"/>
    <p:sldId id="328" r:id="rId18"/>
    <p:sldId id="329" r:id="rId19"/>
    <p:sldId id="370" r:id="rId20"/>
    <p:sldId id="267" r:id="rId21"/>
    <p:sldId id="268" r:id="rId22"/>
    <p:sldId id="321" r:id="rId23"/>
    <p:sldId id="331" r:id="rId24"/>
    <p:sldId id="269" r:id="rId25"/>
    <p:sldId id="271" r:id="rId26"/>
    <p:sldId id="356" r:id="rId27"/>
    <p:sldId id="273" r:id="rId28"/>
    <p:sldId id="274" r:id="rId29"/>
    <p:sldId id="359" r:id="rId30"/>
    <p:sldId id="276" r:id="rId31"/>
    <p:sldId id="332" r:id="rId32"/>
    <p:sldId id="277" r:id="rId33"/>
    <p:sldId id="371" r:id="rId34"/>
    <p:sldId id="278" r:id="rId35"/>
    <p:sldId id="333" r:id="rId36"/>
    <p:sldId id="348" r:id="rId37"/>
    <p:sldId id="349" r:id="rId38"/>
    <p:sldId id="280" r:id="rId39"/>
    <p:sldId id="324" r:id="rId40"/>
    <p:sldId id="353" r:id="rId41"/>
    <p:sldId id="354" r:id="rId42"/>
    <p:sldId id="360" r:id="rId43"/>
    <p:sldId id="283" r:id="rId44"/>
    <p:sldId id="361" r:id="rId45"/>
    <p:sldId id="285" r:id="rId46"/>
    <p:sldId id="372" r:id="rId47"/>
    <p:sldId id="362" r:id="rId48"/>
    <p:sldId id="336" r:id="rId49"/>
    <p:sldId id="335" r:id="rId50"/>
    <p:sldId id="288" r:id="rId51"/>
    <p:sldId id="337" r:id="rId52"/>
    <p:sldId id="292" r:id="rId53"/>
    <p:sldId id="363" r:id="rId54"/>
    <p:sldId id="290" r:id="rId55"/>
    <p:sldId id="293" r:id="rId56"/>
    <p:sldId id="373" r:id="rId57"/>
    <p:sldId id="374" r:id="rId58"/>
    <p:sldId id="375" r:id="rId59"/>
    <p:sldId id="364" r:id="rId60"/>
    <p:sldId id="376" r:id="rId61"/>
    <p:sldId id="377" r:id="rId62"/>
    <p:sldId id="378" r:id="rId63"/>
    <p:sldId id="366" r:id="rId64"/>
    <p:sldId id="367" r:id="rId65"/>
    <p:sldId id="379" r:id="rId66"/>
    <p:sldId id="380" r:id="rId67"/>
    <p:sldId id="381" r:id="rId68"/>
    <p:sldId id="382" r:id="rId69"/>
    <p:sldId id="301" r:id="rId70"/>
    <p:sldId id="383" r:id="rId71"/>
    <p:sldId id="384" r:id="rId72"/>
    <p:sldId id="343" r:id="rId73"/>
    <p:sldId id="391" r:id="rId74"/>
    <p:sldId id="392" r:id="rId75"/>
    <p:sldId id="393" r:id="rId76"/>
    <p:sldId id="394" r:id="rId77"/>
    <p:sldId id="385" r:id="rId78"/>
    <p:sldId id="386" r:id="rId79"/>
    <p:sldId id="387"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Lst>
  <p:sldSz cx="9144000" cy="6858000" type="screen4x3"/>
  <p:notesSz cx="6858000" cy="9144000"/>
  <p:custDataLst>
    <p:tags r:id="rId9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4A6"/>
    <a:srgbClr val="1674FF"/>
    <a:srgbClr val="2B7EB7"/>
    <a:srgbClr val="3589C5"/>
    <a:srgbClr val="3872A2"/>
    <a:srgbClr val="007DDA"/>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4912" autoAdjust="0"/>
  </p:normalViewPr>
  <p:slideViewPr>
    <p:cSldViewPr snapToGrid="0">
      <p:cViewPr varScale="1">
        <p:scale>
          <a:sx n="92" d="100"/>
          <a:sy n="92" d="100"/>
        </p:scale>
        <p:origin x="858" y="7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2408"/>
    </p:cViewPr>
  </p:sorterViewPr>
  <p:notesViewPr>
    <p:cSldViewPr snapToGrid="0">
      <p:cViewPr varScale="1">
        <p:scale>
          <a:sx n="81" d="100"/>
          <a:sy n="81" d="100"/>
        </p:scale>
        <p:origin x="130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A3791-D50D-4B20-BE64-6D4BD079D7E1}" type="datetimeFigureOut">
              <a:rPr lang="en-US" smtClean="0"/>
              <a:t>2/22/2017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267B6-D3EA-436F-978F-541ADB5155D7}" type="slidenum">
              <a:rPr lang="en-US" smtClean="0"/>
              <a:t>‹#›</a:t>
            </a:fld>
            <a:endParaRPr lang="en-US"/>
          </a:p>
        </p:txBody>
      </p:sp>
    </p:spTree>
    <p:extLst>
      <p:ext uri="{BB962C8B-B14F-4D97-AF65-F5344CB8AC3E}">
        <p14:creationId xmlns:p14="http://schemas.microsoft.com/office/powerpoint/2010/main" val="201092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ea typeface="+mn-ea"/>
                <a:cs typeface="+mn-cs"/>
              </a:defRPr>
            </a:lvl1pPr>
          </a:lstStyle>
          <a:p>
            <a:pPr>
              <a:defRPr/>
            </a:pPr>
            <a:endParaRPr lang="en-US"/>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atin typeface="Arial" charset="0"/>
                <a:ea typeface="+mn-ea"/>
                <a:cs typeface="+mn-cs"/>
              </a:defRPr>
            </a:lvl1pPr>
          </a:lstStyle>
          <a:p>
            <a:pPr>
              <a:defRPr/>
            </a:pPr>
            <a:endParaRPr lang="en-US"/>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cs typeface="+mn-cs"/>
              </a:defRPr>
            </a:lvl1pPr>
          </a:lstStyle>
          <a:p>
            <a:pPr>
              <a:defRPr/>
            </a:pPr>
            <a:fld id="{F8AA8993-A23F-154E-A3BF-7D2B3075EE14}" type="slidenum">
              <a:rPr lang="en-US"/>
              <a:pPr>
                <a:defRPr/>
              </a:pPr>
              <a:t>‹#›</a:t>
            </a:fld>
            <a:endParaRPr lang="en-US"/>
          </a:p>
        </p:txBody>
      </p:sp>
    </p:spTree>
    <p:extLst>
      <p:ext uri="{BB962C8B-B14F-4D97-AF65-F5344CB8AC3E}">
        <p14:creationId xmlns:p14="http://schemas.microsoft.com/office/powerpoint/2010/main" val="3784127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A5D09C-BFE1-5941-B6DE-18928A0E6684}" type="slidenum">
              <a:rPr lang="en-US" sz="1200"/>
              <a:pPr/>
              <a:t>2</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41874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DDAAF1-44F5-6840-9600-8CDBAFAFBFE7}" type="slidenum">
              <a:rPr lang="en-US" sz="1200"/>
              <a:pPr/>
              <a:t>13</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74492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DCC79E7-1A56-4C4B-A6E0-7DF3F1336CB0}" type="slidenum">
              <a:rPr lang="en-US" sz="1200" b="1"/>
              <a:pPr algn="r"/>
              <a:t>14</a:t>
            </a:fld>
            <a:endParaRPr lang="en-US" sz="1200" b="1"/>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54250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5AA725-847A-1842-9AF2-84A3A2782B07}" type="slidenum">
              <a:rPr lang="en-US" sz="1200"/>
              <a:pPr/>
              <a:t>15</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10024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450005D-AD54-AA42-AC58-044651C52033}" type="slidenum">
              <a:rPr lang="en-US" sz="1200" b="1"/>
              <a:pPr algn="r"/>
              <a:t>16</a:t>
            </a:fld>
            <a:endParaRPr lang="en-US" sz="1200" b="1"/>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18079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7CA099B-A25C-7E4C-B4AE-F6E522B27D50}" type="slidenum">
              <a:rPr lang="en-US" sz="1200" b="1"/>
              <a:pPr algn="r"/>
              <a:t>17</a:t>
            </a:fld>
            <a:endParaRPr lang="en-US" sz="1200" b="1"/>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81429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9432AA9F-D900-0544-AF66-BD3543B576A5}" type="slidenum">
              <a:rPr kumimoji="0" lang="en-US" sz="1200" b="1"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1"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62896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5EAEBF-FBF3-6C4C-B17C-600725C8BD7A}" type="slidenum">
              <a:rPr lang="en-US" sz="1200"/>
              <a:pPr/>
              <a:t>19</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814242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4CB33C-2A7C-CD43-A3F9-E5F7B53245E2}" type="slidenum">
              <a:rPr lang="en-US" sz="1200"/>
              <a:pPr/>
              <a:t>20</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8142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DABCEF-EFC3-CB44-805C-F29404CB7C03}" type="slidenum">
              <a:rPr lang="en-US" sz="1200"/>
              <a:pPr/>
              <a:t>23</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6795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331204-A8BD-884C-9915-D8B4F74AF3AB}" type="slidenum">
              <a:rPr lang="en-US" sz="1200"/>
              <a:pPr/>
              <a:t>24</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58051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B3E78BD-F5C9-0345-9C89-36B0255D9198}" type="slidenum">
              <a:rPr lang="en-US" sz="1200" b="1"/>
              <a:pPr algn="r"/>
              <a:t>3</a:t>
            </a:fld>
            <a:endParaRPr lang="en-US" sz="1200" b="1"/>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625459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2946DE-4723-EF4E-8467-73E5C0E96321}" type="slidenum">
              <a:rPr lang="en-US" sz="1200"/>
              <a:pPr/>
              <a:t>25</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60421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E5C539-7D35-5045-9FCB-05A2CF712549}" type="slidenum">
              <a:rPr lang="en-US" sz="1200"/>
              <a:pPr/>
              <a:t>26</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93649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56B235-6195-E04B-9FD2-5D03393983D2}" type="slidenum">
              <a:rPr lang="en-US" sz="1200"/>
              <a:pPr/>
              <a:t>27</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554873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E7F65E-BE14-BD46-9400-FF117ABFFA61}" type="slidenum">
              <a:rPr lang="en-US" sz="1200"/>
              <a:pPr/>
              <a:t>29</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432491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1232830-B424-8544-87F8-FA2D601DF5AB}" type="slidenum">
              <a:rPr lang="en-US" sz="1200" b="1"/>
              <a:pPr algn="r"/>
              <a:t>30</a:t>
            </a:fld>
            <a:endParaRPr lang="en-US" sz="1200" b="1"/>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90483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1DAF5D-7DFF-BF43-933B-A56B17A668EE}" type="slidenum">
              <a:rPr lang="en-US" sz="1200"/>
              <a:pPr/>
              <a:t>31</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137218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1DAF5D-7DFF-BF43-933B-A56B17A668EE}" type="slidenum">
              <a:rPr lang="en-US" sz="1200"/>
              <a:pPr/>
              <a:t>32</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33037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7059FC-14DD-224D-8984-F2470E17B162}" type="slidenum">
              <a:rPr lang="en-US" sz="1200"/>
              <a:pPr/>
              <a:t>33</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451741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0244B4B-521E-1942-BE67-8BF7500073D8}" type="slidenum">
              <a:rPr lang="en-US" sz="1200" b="1"/>
              <a:pPr algn="r"/>
              <a:t>34</a:t>
            </a:fld>
            <a:endParaRPr lang="en-US" sz="1200" b="1"/>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044625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D92C01D-B5E1-DA4E-B6CC-F5AFE746BDE5}" type="slidenum">
              <a:rPr lang="en-US" sz="1200" b="1"/>
              <a:pPr algn="r"/>
              <a:t>35</a:t>
            </a:fld>
            <a:endParaRPr lang="en-US" sz="1200" b="1"/>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33017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9E647C-C081-0440-867A-9567168157C8}" type="slidenum">
              <a:rPr lang="en-US" sz="1200"/>
              <a:pPr/>
              <a:t>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54708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DDB28D6-C868-7647-83B0-4B8C48439226}" type="slidenum">
              <a:rPr lang="en-US" sz="1200" b="1"/>
              <a:pPr algn="r"/>
              <a:t>36</a:t>
            </a:fld>
            <a:endParaRPr lang="en-US" sz="1200" b="1"/>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5623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87E865-6CF6-4847-B69E-1D5829B03500}" type="slidenum">
              <a:rPr lang="en-US" sz="1200"/>
              <a:pPr/>
              <a:t>37</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05333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7EE99B-58BE-B342-8D58-D234AE98B3BF}" type="slidenum">
              <a:rPr lang="en-US" sz="1200"/>
              <a:pPr/>
              <a:t>38</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724501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1DD038-4AC2-564D-8528-D1BFB44D2811}" type="slidenum">
              <a:rPr lang="en-US" sz="1200"/>
              <a:pPr/>
              <a:t>39</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44794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963EC65-EDFE-B849-8ECB-0983FA28DD75}" type="slidenum">
              <a:rPr lang="en-US" sz="1200" b="1"/>
              <a:pPr algn="r"/>
              <a:t>40</a:t>
            </a:fld>
            <a:endParaRPr lang="en-US" sz="1200" b="1"/>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2733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35094D0-030D-4D30-82D4-5EFA876F9115}" type="slidenum">
              <a:rPr lang="en-US" altLang="en-US" sz="1200"/>
              <a:pPr/>
              <a:t>41</a:t>
            </a:fld>
            <a:endParaRPr lang="en-US" alt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140714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46DD86-8970-8047-BAA5-D3A8EC74D987}" type="slidenum">
              <a:rPr lang="en-US" sz="1200"/>
              <a:pPr/>
              <a:t>42</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358048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814F762-71B9-4ED3-B1BD-C3F732DEE41E}" type="slidenum">
              <a:rPr lang="en-US" altLang="en-US" sz="1200"/>
              <a:pPr/>
              <a:t>43</a:t>
            </a:fld>
            <a:endParaRPr lang="en-US" alt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763670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4E9877-66AD-8C4D-86EC-67BE743E07A4}" type="slidenum">
              <a:rPr lang="en-US" sz="1200"/>
              <a:pPr/>
              <a:t>44</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233862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4E9877-66AD-8C4D-86EC-67BE743E07A4}" type="slidenum">
              <a:rPr lang="en-US" sz="1200"/>
              <a:pPr/>
              <a:t>45</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22009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8E4812-C555-8D48-9198-AA0ADF2C004F}" type="slidenum">
              <a:rPr lang="en-US" sz="1200"/>
              <a:pPr/>
              <a:t>5</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58895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FEEE373-D9E2-4382-9758-7D4F25363B08}" type="slidenum">
              <a:rPr lang="en-US" altLang="en-US" sz="1200"/>
              <a:pPr/>
              <a:t>46</a:t>
            </a:fld>
            <a:endParaRPr lang="en-US" alt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480404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29BADCF-A317-BF4C-AD14-7E837EDFB277}" type="slidenum">
              <a:rPr lang="en-US" sz="1200" b="1"/>
              <a:pPr algn="r"/>
              <a:t>48</a:t>
            </a:fld>
            <a:endParaRPr lang="en-US" sz="1200" b="1"/>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43944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13B3D4-9166-DE4E-B80A-13886FD1F0D1}" type="slidenum">
              <a:rPr lang="en-US" sz="1200"/>
              <a:pPr/>
              <a:t>49</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487204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BF476D6-E88E-2246-B3FD-1B8E0D07AC80}" type="slidenum">
              <a:rPr lang="en-US" sz="1200" b="1"/>
              <a:pPr algn="r"/>
              <a:t>50</a:t>
            </a:fld>
            <a:endParaRPr lang="en-US" sz="1200" b="1"/>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5617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059959-F996-7449-8007-99243BFF8FFF}" type="slidenum">
              <a:rPr lang="en-US" sz="1200"/>
              <a:pPr/>
              <a:t>51</a:t>
            </a:fld>
            <a:endParaRPr lang="en-US"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244773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425DA3-5B2D-4D1F-9818-A6C7245ACA5F}" type="slidenum">
              <a:rPr lang="en-US" altLang="en-US" sz="1200"/>
              <a:pPr/>
              <a:t>52</a:t>
            </a:fld>
            <a:endParaRPr lang="en-US" altLang="en-US" sz="12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151107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CBE590-8AA1-FB4D-B6FE-A24BFEA34F68}" type="slidenum">
              <a:rPr lang="en-US" sz="1200"/>
              <a:pPr/>
              <a:t>53</a:t>
            </a:fld>
            <a:endParaRPr lang="en-US" sz="12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340056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54</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254077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55</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63497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56</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01461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6C1635-591D-40D9-BBB4-6CB8B96C9E51}" type="slidenum">
              <a:rPr lang="en-US" altLang="en-US" sz="1200"/>
              <a:pPr/>
              <a:t>6</a:t>
            </a:fld>
            <a:endParaRPr lang="en-US" alt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459104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57</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644627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A31C955B-78A8-44D6-ADA7-528B6857A4F4}" type="slidenum">
              <a:rPr lang="en-US" altLang="en-US" sz="1200" b="1"/>
              <a:pPr algn="r"/>
              <a:t>58</a:t>
            </a:fld>
            <a:endParaRPr lang="en-US" altLang="en-US" sz="1200" b="1"/>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394048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06377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60</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29120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A31C955B-78A8-44D6-ADA7-528B6857A4F4}" type="slidenum">
              <a:rPr lang="en-US" altLang="en-US" sz="1200" b="1"/>
              <a:pPr algn="r"/>
              <a:t>61</a:t>
            </a:fld>
            <a:endParaRPr lang="en-US" altLang="en-US" sz="1200" b="1"/>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962335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0F3CC40-D137-4343-BBF7-8F56DE378F5D}" type="slidenum">
              <a:rPr lang="en-US" altLang="en-US" sz="1200"/>
              <a:pPr/>
              <a:t>62</a:t>
            </a:fld>
            <a:endParaRPr lang="en-US" altLang="en-US" sz="12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235055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A32D54FC-5DD6-4DAE-9773-2FD9D38A845B}" type="slidenum">
              <a:rPr lang="en-US" altLang="en-US" sz="1200" b="1"/>
              <a:pPr algn="r"/>
              <a:t>63</a:t>
            </a:fld>
            <a:endParaRPr lang="en-US" altLang="en-US" sz="1200" b="1"/>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414526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77223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65</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894767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28123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5A52C4C-7628-458C-A9D8-077A827AF85F}" type="slidenum">
              <a:rPr lang="en-US" altLang="en-US" sz="1200"/>
              <a:pPr/>
              <a:t>9</a:t>
            </a:fld>
            <a:endParaRPr lang="en-US" alt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601870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67</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700003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159EF-0639-AF43-A2CD-7983131B77EA}" type="slidenum">
              <a:rPr lang="en-US" sz="1200"/>
              <a:pPr/>
              <a:t>68</a:t>
            </a:fld>
            <a:endParaRPr lang="en-US" sz="12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792586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37465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70</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31481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7471351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73</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313840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5212075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75</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592885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79</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2517190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80</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39139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8E1031-9995-D24A-839A-E566D790C594}" type="slidenum">
              <a:rPr lang="en-US" sz="1200"/>
              <a:pPr/>
              <a:t>10</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0925040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D4AB4A0-4EE5-024A-BA06-2BF0B37EE64F}" type="slidenum">
              <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81</a:t>
            </a:fld>
            <a:endParaRPr kumimoji="0" lang="en-US" sz="1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0046861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AB4A0-4EE5-024A-BA06-2BF0B37EE64F}" type="slidenum">
              <a:rPr lang="en-US" sz="1200"/>
              <a:pPr/>
              <a:t>82</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32081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23DB6EC-0B76-5A4C-843D-F0F8433047FE}" type="slidenum">
              <a:rPr lang="en-US" sz="1200" b="1"/>
              <a:pPr algn="r"/>
              <a:t>11</a:t>
            </a:fld>
            <a:endParaRPr lang="en-US" sz="1200" b="1"/>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2273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2CC1BA-A118-A040-9C5B-24AC169BA7EC}" type="slidenum">
              <a:rPr lang="en-US" sz="1200"/>
              <a:pPr/>
              <a:t>12</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37797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dirty="0">
                <a:solidFill>
                  <a:srgbClr val="6A6A6A"/>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70195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37970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839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1709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520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5007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4082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8533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3273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15906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93433692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a:solidFill>
                  <a:srgbClr val="6A6A6A"/>
                </a:solidFill>
              </a:rPr>
              <a:t>©McGraw-Hill Education.</a:t>
            </a:r>
          </a:p>
        </p:txBody>
      </p:sp>
    </p:spTree>
    <p:extLst>
      <p:ext uri="{BB962C8B-B14F-4D97-AF65-F5344CB8AC3E}">
        <p14:creationId xmlns:p14="http://schemas.microsoft.com/office/powerpoint/2010/main" val="41530552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9"/>
          <p:cNvSpPr txBox="1">
            <a:spLocks noChangeArrowheads="1"/>
          </p:cNvSpPr>
          <p:nvPr/>
        </p:nvSpPr>
        <p:spPr bwMode="auto">
          <a:xfrm>
            <a:off x="104774" y="5210175"/>
            <a:ext cx="561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charset="0"/>
                <a:ea typeface="MS PGothic" pitchFamily="34" charset="-128"/>
              </a:defRPr>
            </a:lvl9pPr>
          </a:lstStyle>
          <a:p>
            <a:pPr eaLnBrk="1" hangingPunct="1"/>
            <a:r>
              <a:rPr lang="en-US" altLang="en-US" sz="1800" b="1" dirty="0">
                <a:latin typeface="Times New Roman" pitchFamily="18" charset="0"/>
              </a:rPr>
              <a:t>Martin S. Silberberg and Patricia G. </a:t>
            </a:r>
            <a:r>
              <a:rPr lang="en-US" altLang="en-US" sz="1800" b="1" dirty="0" err="1">
                <a:latin typeface="Times New Roman" pitchFamily="18" charset="0"/>
              </a:rPr>
              <a:t>Amateis</a:t>
            </a:r>
            <a:endParaRPr lang="en-US" altLang="en-US" sz="1800" b="1" dirty="0">
              <a:latin typeface="Times New Roman" pitchFamily="18" charset="0"/>
            </a:endParaRPr>
          </a:p>
        </p:txBody>
      </p:sp>
      <p:sp>
        <p:nvSpPr>
          <p:cNvPr id="2" name="Title 1"/>
          <p:cNvSpPr>
            <a:spLocks noGrp="1"/>
          </p:cNvSpPr>
          <p:nvPr>
            <p:ph type="ctrTitle"/>
          </p:nvPr>
        </p:nvSpPr>
        <p:spPr/>
        <p:txBody>
          <a:bodyPr/>
          <a:lstStyle/>
          <a:p>
            <a:pPr algn="l"/>
            <a:r>
              <a:rPr lang="en-US" altLang="en-US" b="1" dirty="0"/>
              <a:t>Chemistry</a:t>
            </a:r>
            <a:br>
              <a:rPr lang="en-US" altLang="en-US" b="1" dirty="0"/>
            </a:br>
            <a:endParaRPr lang="en-US" dirty="0"/>
          </a:p>
        </p:txBody>
      </p:sp>
      <p:sp>
        <p:nvSpPr>
          <p:cNvPr id="3" name="Text Placeholder 2"/>
          <p:cNvSpPr>
            <a:spLocks noGrp="1"/>
          </p:cNvSpPr>
          <p:nvPr>
            <p:ph type="body" sz="quarter" idx="10"/>
          </p:nvPr>
        </p:nvSpPr>
        <p:spPr/>
        <p:txBody>
          <a:bodyPr/>
          <a:lstStyle/>
          <a:p>
            <a:r>
              <a:rPr lang="en-US" dirty="0"/>
              <a:t>The Molecular Nature of Matter and Change Eighth Edition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36028" y="372572"/>
            <a:ext cx="3126784" cy="4005593"/>
          </a:xfrm>
          <a:prstGeom prst="rect">
            <a:avLst/>
          </a:prstGeom>
        </p:spPr>
      </p:pic>
    </p:spTree>
    <p:extLst>
      <p:ext uri="{BB962C8B-B14F-4D97-AF65-F5344CB8AC3E}">
        <p14:creationId xmlns:p14="http://schemas.microsoft.com/office/powerpoint/2010/main" val="1831514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Law of Mass Conservation</a:t>
            </a:r>
            <a:r>
              <a:rPr lang="en-US" dirty="0"/>
              <a:t/>
            </a:r>
            <a:br>
              <a:rPr lang="en-US" dirty="0"/>
            </a:br>
            <a:endParaRPr lang="en-US" dirty="0"/>
          </a:p>
        </p:txBody>
      </p:sp>
      <p:sp>
        <p:nvSpPr>
          <p:cNvPr id="11" name="Content Placeholder 10"/>
          <p:cNvSpPr>
            <a:spLocks noGrp="1"/>
          </p:cNvSpPr>
          <p:nvPr>
            <p:ph idx="1"/>
          </p:nvPr>
        </p:nvSpPr>
        <p:spPr>
          <a:xfrm>
            <a:off x="457200" y="990600"/>
            <a:ext cx="8229600" cy="1281114"/>
          </a:xfrm>
        </p:spPr>
        <p:txBody>
          <a:bodyPr/>
          <a:lstStyle/>
          <a:p>
            <a:pPr marL="0" indent="0">
              <a:buNone/>
            </a:pPr>
            <a:r>
              <a:rPr lang="en-US" dirty="0"/>
              <a:t>The total mass of substances present does not change during a chemical reaction.</a:t>
            </a:r>
          </a:p>
          <a:p>
            <a:endParaRPr lang="en-US" dirty="0"/>
          </a:p>
        </p:txBody>
      </p:sp>
      <p:grpSp>
        <p:nvGrpSpPr>
          <p:cNvPr id="2" name="Group 1"/>
          <p:cNvGrpSpPr/>
          <p:nvPr/>
        </p:nvGrpSpPr>
        <p:grpSpPr>
          <a:xfrm>
            <a:off x="708818" y="2376373"/>
            <a:ext cx="7726364" cy="3368676"/>
            <a:chOff x="2057400" y="2514600"/>
            <a:chExt cx="7726364" cy="3368676"/>
          </a:xfrm>
        </p:grpSpPr>
        <p:grpSp>
          <p:nvGrpSpPr>
            <p:cNvPr id="5" name="Group 32"/>
            <p:cNvGrpSpPr>
              <a:grpSpLocks/>
            </p:cNvGrpSpPr>
            <p:nvPr/>
          </p:nvGrpSpPr>
          <p:grpSpPr bwMode="auto">
            <a:xfrm>
              <a:off x="2286000" y="2514600"/>
              <a:ext cx="3733800" cy="1390650"/>
              <a:chOff x="480" y="1584"/>
              <a:chExt cx="2352" cy="876"/>
            </a:xfrm>
          </p:grpSpPr>
          <p:sp>
            <p:nvSpPr>
              <p:cNvPr id="6" name="Text Box 5"/>
              <p:cNvSpPr txBox="1">
                <a:spLocks noChangeArrowheads="1"/>
              </p:cNvSpPr>
              <p:nvPr/>
            </p:nvSpPr>
            <p:spPr bwMode="auto">
              <a:xfrm>
                <a:off x="528" y="1632"/>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a:latin typeface="Proxima Nova" panose="02000506030000020004" pitchFamily="50" charset="0"/>
                  </a:rPr>
                  <a:t>reactant 1     +       reactant 2</a:t>
                </a:r>
              </a:p>
            </p:txBody>
          </p:sp>
          <p:grpSp>
            <p:nvGrpSpPr>
              <p:cNvPr id="7" name="Group 8"/>
              <p:cNvGrpSpPr>
                <a:grpSpLocks/>
              </p:cNvGrpSpPr>
              <p:nvPr/>
            </p:nvGrpSpPr>
            <p:grpSpPr bwMode="auto">
              <a:xfrm>
                <a:off x="480" y="1584"/>
                <a:ext cx="2304" cy="876"/>
                <a:chOff x="408" y="1584"/>
                <a:chExt cx="2304" cy="876"/>
              </a:xfrm>
            </p:grpSpPr>
            <p:sp>
              <p:nvSpPr>
                <p:cNvPr id="8" name="AutoShape 9"/>
                <p:cNvSpPr>
                  <a:spLocks noChangeArrowheads="1"/>
                </p:cNvSpPr>
                <p:nvPr/>
              </p:nvSpPr>
              <p:spPr bwMode="auto">
                <a:xfrm>
                  <a:off x="408" y="1584"/>
                  <a:ext cx="2304" cy="528"/>
                </a:xfrm>
                <a:prstGeom prst="downArrowCallout">
                  <a:avLst>
                    <a:gd name="adj1" fmla="val 109091"/>
                    <a:gd name="adj2" fmla="val 109091"/>
                    <a:gd name="adj3" fmla="val 16667"/>
                    <a:gd name="adj4" fmla="val 66667"/>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2" name="Text Box 10"/>
                <p:cNvSpPr txBox="1">
                  <a:spLocks noChangeArrowheads="1"/>
                </p:cNvSpPr>
                <p:nvPr/>
              </p:nvSpPr>
              <p:spPr bwMode="auto">
                <a:xfrm>
                  <a:off x="1104" y="2208"/>
                  <a:ext cx="1008" cy="252"/>
                </a:xfrm>
                <a:prstGeom prst="rect">
                  <a:avLst/>
                </a:prstGeom>
                <a:noFill/>
                <a:ln w="38100">
                  <a:solidFill>
                    <a:srgbClr val="000099"/>
                  </a:solidFill>
                  <a:miter lim="800000"/>
                  <a:headEnd/>
                  <a:tailEnd/>
                </a:ln>
              </p:spPr>
              <p:txBody>
                <a:bodyPr>
                  <a:spAutoFit/>
                </a:bodyPr>
                <a:lstStyle/>
                <a:p>
                  <a:pPr algn="ctr">
                    <a:spcBef>
                      <a:spcPct val="50000"/>
                    </a:spcBef>
                    <a:defRPr/>
                  </a:pPr>
                  <a:r>
                    <a:rPr lang="en-US" sz="2000" b="1" i="1" dirty="0">
                      <a:latin typeface="Proxima Nova" panose="02000506030000020004" pitchFamily="50" charset="0"/>
                    </a:rPr>
                    <a:t>total mass</a:t>
                  </a:r>
                  <a:endParaRPr lang="en-US" sz="2000" b="1" i="1" dirty="0">
                    <a:effectLst>
                      <a:outerShdw blurRad="38100" dist="38100" dir="2700000" algn="tl">
                        <a:srgbClr val="C0C0C0"/>
                      </a:outerShdw>
                    </a:effectLst>
                    <a:latin typeface="Proxima Nova" panose="02000506030000020004" pitchFamily="50" charset="0"/>
                  </a:endParaRPr>
                </a:p>
              </p:txBody>
            </p:sp>
          </p:grpSp>
        </p:grpSp>
        <p:sp>
          <p:nvSpPr>
            <p:cNvPr id="13" name="Line 6"/>
            <p:cNvSpPr>
              <a:spLocks noChangeShapeType="1"/>
            </p:cNvSpPr>
            <p:nvPr/>
          </p:nvSpPr>
          <p:spPr bwMode="auto">
            <a:xfrm>
              <a:off x="6096000" y="2743200"/>
              <a:ext cx="990600" cy="0"/>
            </a:xfrm>
            <a:prstGeom prst="line">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14"/>
            <p:cNvSpPr txBox="1">
              <a:spLocks noChangeArrowheads="1"/>
            </p:cNvSpPr>
            <p:nvPr/>
          </p:nvSpPr>
          <p:spPr bwMode="auto">
            <a:xfrm>
              <a:off x="5867400" y="3505201"/>
              <a:ext cx="1219200" cy="366713"/>
            </a:xfrm>
            <a:prstGeom prst="rect">
              <a:avLst/>
            </a:prstGeom>
            <a:noFill/>
            <a:ln w="12700">
              <a:noFill/>
              <a:miter lim="800000"/>
              <a:headEnd/>
              <a:tailEnd/>
            </a:ln>
            <a:effectLst/>
          </p:spPr>
          <p:txBody>
            <a:bodyPr>
              <a:spAutoFit/>
            </a:bodyPr>
            <a:lstStyle/>
            <a:p>
              <a:pPr algn="ctr">
                <a:spcBef>
                  <a:spcPct val="50000"/>
                </a:spcBef>
                <a:defRPr/>
              </a:pPr>
              <a:r>
                <a:rPr lang="en-US" b="1" i="1" dirty="0">
                  <a:solidFill>
                    <a:schemeClr val="accent2"/>
                  </a:solidFill>
                  <a:latin typeface="Proxima Nova" panose="02000506030000020004" pitchFamily="50" charset="0"/>
                </a:rPr>
                <a:t>=</a:t>
              </a:r>
              <a:endParaRPr lang="en-US" b="1" i="1" dirty="0">
                <a:solidFill>
                  <a:schemeClr val="accent2"/>
                </a:solidFill>
                <a:effectLst>
                  <a:outerShdw blurRad="38100" dist="38100" dir="2700000" algn="tl">
                    <a:srgbClr val="C0C0C0"/>
                  </a:outerShdw>
                </a:effectLst>
                <a:latin typeface="Proxima Nova" panose="02000506030000020004" pitchFamily="50" charset="0"/>
              </a:endParaRPr>
            </a:p>
          </p:txBody>
        </p:sp>
        <p:grpSp>
          <p:nvGrpSpPr>
            <p:cNvPr id="15" name="Group 33"/>
            <p:cNvGrpSpPr>
              <a:grpSpLocks/>
            </p:cNvGrpSpPr>
            <p:nvPr/>
          </p:nvGrpSpPr>
          <p:grpSpPr bwMode="auto">
            <a:xfrm>
              <a:off x="7391400" y="2514600"/>
              <a:ext cx="1828800" cy="1390650"/>
              <a:chOff x="3696" y="1584"/>
              <a:chExt cx="1152" cy="876"/>
            </a:xfrm>
          </p:grpSpPr>
          <p:sp>
            <p:nvSpPr>
              <p:cNvPr id="16" name="Text Box 7"/>
              <p:cNvSpPr txBox="1">
                <a:spLocks noChangeArrowheads="1"/>
              </p:cNvSpPr>
              <p:nvPr/>
            </p:nvSpPr>
            <p:spPr bwMode="auto">
              <a:xfrm>
                <a:off x="3912" y="1603"/>
                <a:ext cx="768" cy="250"/>
              </a:xfrm>
              <a:prstGeom prst="rect">
                <a:avLst/>
              </a:prstGeom>
              <a:noFill/>
              <a:ln w="12700">
                <a:noFill/>
                <a:miter lim="800000"/>
                <a:headEnd/>
                <a:tailEnd/>
              </a:ln>
              <a:effectLst/>
            </p:spPr>
            <p:txBody>
              <a:bodyPr>
                <a:spAutoFit/>
              </a:bodyPr>
              <a:lstStyle/>
              <a:p>
                <a:pPr>
                  <a:spcBef>
                    <a:spcPct val="50000"/>
                  </a:spcBef>
                  <a:defRPr/>
                </a:pPr>
                <a:r>
                  <a:rPr lang="en-US" sz="2000" b="1" dirty="0">
                    <a:latin typeface="Proxima Nova" panose="02000506030000020004" pitchFamily="50" charset="0"/>
                  </a:rPr>
                  <a:t>product</a:t>
                </a:r>
                <a:endParaRPr lang="en-US" sz="2000" b="1" dirty="0">
                  <a:effectLst>
                    <a:outerShdw blurRad="38100" dist="38100" dir="2700000" algn="tl">
                      <a:srgbClr val="C0C0C0"/>
                    </a:outerShdw>
                  </a:effectLst>
                  <a:latin typeface="Proxima Nova" panose="02000506030000020004" pitchFamily="50" charset="0"/>
                </a:endParaRPr>
              </a:p>
            </p:txBody>
          </p:sp>
          <p:grpSp>
            <p:nvGrpSpPr>
              <p:cNvPr id="17" name="Group 11"/>
              <p:cNvGrpSpPr>
                <a:grpSpLocks/>
              </p:cNvGrpSpPr>
              <p:nvPr/>
            </p:nvGrpSpPr>
            <p:grpSpPr bwMode="auto">
              <a:xfrm>
                <a:off x="3696" y="1584"/>
                <a:ext cx="1152" cy="876"/>
                <a:chOff x="3696" y="1584"/>
                <a:chExt cx="1152" cy="876"/>
              </a:xfrm>
            </p:grpSpPr>
            <p:sp>
              <p:nvSpPr>
                <p:cNvPr id="18" name="AutoShape 12"/>
                <p:cNvSpPr>
                  <a:spLocks noChangeArrowheads="1"/>
                </p:cNvSpPr>
                <p:nvPr/>
              </p:nvSpPr>
              <p:spPr bwMode="auto">
                <a:xfrm>
                  <a:off x="3696" y="1584"/>
                  <a:ext cx="1152" cy="480"/>
                </a:xfrm>
                <a:prstGeom prst="downArrowCallout">
                  <a:avLst>
                    <a:gd name="adj1" fmla="val 60000"/>
                    <a:gd name="adj2" fmla="val 60000"/>
                    <a:gd name="adj3" fmla="val 16667"/>
                    <a:gd name="adj4" fmla="val 66667"/>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 name="Text Box 13"/>
                <p:cNvSpPr txBox="1">
                  <a:spLocks noChangeArrowheads="1"/>
                </p:cNvSpPr>
                <p:nvPr/>
              </p:nvSpPr>
              <p:spPr bwMode="auto">
                <a:xfrm>
                  <a:off x="3792" y="2208"/>
                  <a:ext cx="1008" cy="252"/>
                </a:xfrm>
                <a:prstGeom prst="rect">
                  <a:avLst/>
                </a:prstGeom>
                <a:noFill/>
                <a:ln w="38100">
                  <a:solidFill>
                    <a:srgbClr val="000099"/>
                  </a:solidFill>
                  <a:miter lim="800000"/>
                  <a:headEnd/>
                  <a:tailEnd/>
                </a:ln>
              </p:spPr>
              <p:txBody>
                <a:bodyPr>
                  <a:spAutoFit/>
                </a:bodyPr>
                <a:lstStyle/>
                <a:p>
                  <a:pPr algn="ctr">
                    <a:spcBef>
                      <a:spcPct val="50000"/>
                    </a:spcBef>
                    <a:defRPr/>
                  </a:pPr>
                  <a:r>
                    <a:rPr lang="en-US" sz="2000" b="1" i="1" dirty="0">
                      <a:latin typeface="Proxima Nova" panose="02000506030000020004" pitchFamily="50" charset="0"/>
                    </a:rPr>
                    <a:t>total mass</a:t>
                  </a:r>
                  <a:endParaRPr lang="en-US" sz="2000" b="1" i="1" dirty="0">
                    <a:effectLst>
                      <a:outerShdw blurRad="38100" dist="38100" dir="2700000" algn="tl">
                        <a:srgbClr val="C0C0C0"/>
                      </a:outerShdw>
                    </a:effectLst>
                    <a:latin typeface="Proxima Nova" panose="02000506030000020004" pitchFamily="50" charset="0"/>
                  </a:endParaRPr>
                </a:p>
              </p:txBody>
            </p:sp>
          </p:grpSp>
        </p:grpSp>
        <p:grpSp>
          <p:nvGrpSpPr>
            <p:cNvPr id="20" name="Group 34"/>
            <p:cNvGrpSpPr>
              <a:grpSpLocks/>
            </p:cNvGrpSpPr>
            <p:nvPr/>
          </p:nvGrpSpPr>
          <p:grpSpPr bwMode="auto">
            <a:xfrm>
              <a:off x="2057401" y="4191000"/>
              <a:ext cx="7726363" cy="400050"/>
              <a:chOff x="336" y="2640"/>
              <a:chExt cx="4867" cy="252"/>
            </a:xfrm>
          </p:grpSpPr>
          <p:sp>
            <p:nvSpPr>
              <p:cNvPr id="21" name="Text Box 16"/>
              <p:cNvSpPr txBox="1">
                <a:spLocks noChangeArrowheads="1"/>
              </p:cNvSpPr>
              <p:nvPr/>
            </p:nvSpPr>
            <p:spPr bwMode="auto">
              <a:xfrm>
                <a:off x="336" y="2640"/>
                <a:ext cx="26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a:latin typeface="Proxima Nova" panose="02000506030000020004" pitchFamily="50" charset="0"/>
                  </a:rPr>
                  <a:t>calcium oxide   +   carbon dioxide</a:t>
                </a:r>
              </a:p>
            </p:txBody>
          </p:sp>
          <p:sp>
            <p:nvSpPr>
              <p:cNvPr id="22" name="Rectangle 17"/>
              <p:cNvSpPr>
                <a:spLocks noChangeArrowheads="1"/>
              </p:cNvSpPr>
              <p:nvPr/>
            </p:nvSpPr>
            <p:spPr bwMode="auto">
              <a:xfrm>
                <a:off x="3744" y="2640"/>
                <a:ext cx="14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000" b="1" dirty="0">
                    <a:latin typeface="Proxima Nova" panose="02000506030000020004" pitchFamily="50" charset="0"/>
                  </a:rPr>
                  <a:t>calcium carbonate</a:t>
                </a:r>
              </a:p>
            </p:txBody>
          </p:sp>
          <p:sp>
            <p:nvSpPr>
              <p:cNvPr id="23" name="Line 18"/>
              <p:cNvSpPr>
                <a:spLocks noChangeShapeType="1"/>
              </p:cNvSpPr>
              <p:nvPr/>
            </p:nvSpPr>
            <p:spPr bwMode="auto">
              <a:xfrm>
                <a:off x="3072" y="2784"/>
                <a:ext cx="62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24" name="Group 35"/>
            <p:cNvGrpSpPr>
              <a:grpSpLocks/>
            </p:cNvGrpSpPr>
            <p:nvPr/>
          </p:nvGrpSpPr>
          <p:grpSpPr bwMode="auto">
            <a:xfrm>
              <a:off x="2057400" y="4876801"/>
              <a:ext cx="7162800" cy="396875"/>
              <a:chOff x="336" y="3072"/>
              <a:chExt cx="4512" cy="250"/>
            </a:xfrm>
          </p:grpSpPr>
          <p:sp>
            <p:nvSpPr>
              <p:cNvPr id="25" name="Text Box 20"/>
              <p:cNvSpPr txBox="1">
                <a:spLocks noChangeArrowheads="1"/>
              </p:cNvSpPr>
              <p:nvPr/>
            </p:nvSpPr>
            <p:spPr bwMode="auto">
              <a:xfrm>
                <a:off x="336" y="3072"/>
                <a:ext cx="23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dirty="0">
                    <a:latin typeface="Proxima Nova" panose="02000506030000020004" pitchFamily="50" charset="0"/>
                  </a:rPr>
                  <a:t>        </a:t>
                </a:r>
                <a:r>
                  <a:rPr lang="en-US" sz="2000" b="1" dirty="0" err="1">
                    <a:latin typeface="Proxima Nova" panose="02000506030000020004" pitchFamily="50" charset="0"/>
                  </a:rPr>
                  <a:t>CaO</a:t>
                </a:r>
                <a:r>
                  <a:rPr lang="en-US" sz="2000" b="1" dirty="0">
                    <a:latin typeface="Proxima Nova" panose="02000506030000020004" pitchFamily="50" charset="0"/>
                  </a:rPr>
                  <a:t>            +         CO</a:t>
                </a:r>
                <a:r>
                  <a:rPr lang="en-US" sz="2000" b="1" baseline="-25000" dirty="0">
                    <a:latin typeface="Proxima Nova" panose="02000506030000020004" pitchFamily="50" charset="0"/>
                  </a:rPr>
                  <a:t>2</a:t>
                </a:r>
                <a:endParaRPr lang="en-US" sz="2000" b="1" dirty="0">
                  <a:latin typeface="Proxima Nova" panose="02000506030000020004" pitchFamily="50" charset="0"/>
                </a:endParaRPr>
              </a:p>
            </p:txBody>
          </p:sp>
          <p:sp>
            <p:nvSpPr>
              <p:cNvPr id="26" name="Rectangle 21"/>
              <p:cNvSpPr>
                <a:spLocks noChangeArrowheads="1"/>
              </p:cNvSpPr>
              <p:nvPr/>
            </p:nvSpPr>
            <p:spPr bwMode="auto">
              <a:xfrm>
                <a:off x="4128" y="3072"/>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2000" b="1" dirty="0">
                    <a:latin typeface="Proxima Nova" panose="02000506030000020004" pitchFamily="50" charset="0"/>
                  </a:rPr>
                  <a:t>CaCO</a:t>
                </a:r>
                <a:r>
                  <a:rPr lang="en-US" sz="2000" b="1" baseline="-25000" dirty="0">
                    <a:latin typeface="Proxima Nova" panose="02000506030000020004" pitchFamily="50" charset="0"/>
                  </a:rPr>
                  <a:t>3</a:t>
                </a:r>
                <a:endParaRPr lang="en-US" sz="2000" b="1" dirty="0">
                  <a:latin typeface="Proxima Nova" panose="02000506030000020004" pitchFamily="50" charset="0"/>
                </a:endParaRPr>
              </a:p>
            </p:txBody>
          </p:sp>
          <p:sp>
            <p:nvSpPr>
              <p:cNvPr id="27" name="Line 22"/>
              <p:cNvSpPr>
                <a:spLocks noChangeShapeType="1"/>
              </p:cNvSpPr>
              <p:nvPr/>
            </p:nvSpPr>
            <p:spPr bwMode="auto">
              <a:xfrm flipV="1">
                <a:off x="3072" y="3168"/>
                <a:ext cx="632" cy="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Text Box 23"/>
            <p:cNvSpPr txBox="1">
              <a:spLocks noChangeArrowheads="1"/>
            </p:cNvSpPr>
            <p:nvPr/>
          </p:nvSpPr>
          <p:spPr bwMode="auto">
            <a:xfrm>
              <a:off x="2133600" y="5486401"/>
              <a:ext cx="3817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a:latin typeface="Proxima Nova" panose="02000506030000020004" pitchFamily="50" charset="0"/>
                </a:rPr>
                <a:t>      56.08 g      +        44.00 g</a:t>
              </a:r>
            </a:p>
          </p:txBody>
        </p:sp>
        <p:sp>
          <p:nvSpPr>
            <p:cNvPr id="29" name="Rectangle 24"/>
            <p:cNvSpPr>
              <a:spLocks noChangeArrowheads="1"/>
            </p:cNvSpPr>
            <p:nvPr/>
          </p:nvSpPr>
          <p:spPr bwMode="auto">
            <a:xfrm>
              <a:off x="7924800" y="548640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2000" b="1" dirty="0">
                  <a:latin typeface="Proxima Nova" panose="02000506030000020004" pitchFamily="50" charset="0"/>
                </a:rPr>
                <a:t>  100.08 g</a:t>
              </a:r>
            </a:p>
          </p:txBody>
        </p:sp>
        <p:sp>
          <p:nvSpPr>
            <p:cNvPr id="30" name="Line 25"/>
            <p:cNvSpPr>
              <a:spLocks noChangeShapeType="1"/>
            </p:cNvSpPr>
            <p:nvPr/>
          </p:nvSpPr>
          <p:spPr bwMode="auto">
            <a:xfrm flipV="1">
              <a:off x="6400801" y="5715001"/>
              <a:ext cx="1027113" cy="31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29140" y="880615"/>
            <a:ext cx="3377770" cy="573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28600"/>
            <a:ext cx="9144000" cy="609600"/>
          </a:xfrm>
        </p:spPr>
        <p:txBody>
          <a:bodyPr/>
          <a:lstStyle/>
          <a:p>
            <a:r>
              <a:rPr lang="en-US" sz="3200" b="1" dirty="0"/>
              <a:t>Figure 2.3  Law of Definite (or Constant) Composition</a:t>
            </a:r>
            <a:r>
              <a:rPr lang="en-US" b="1" dirty="0"/>
              <a:t/>
            </a:r>
            <a:br>
              <a:rPr lang="en-US" b="1" dirty="0"/>
            </a:br>
            <a:endParaRPr lang="en-US" dirty="0"/>
          </a:p>
        </p:txBody>
      </p:sp>
      <p:sp>
        <p:nvSpPr>
          <p:cNvPr id="4" name="Text Placeholder 3"/>
          <p:cNvSpPr>
            <a:spLocks noGrp="1"/>
          </p:cNvSpPr>
          <p:nvPr>
            <p:ph type="body" sz="quarter" idx="11"/>
          </p:nvPr>
        </p:nvSpPr>
        <p:spPr/>
        <p:txBody>
          <a:bodyPr/>
          <a:lstStyle/>
          <a:p>
            <a:r>
              <a:rPr lang="en-US" i="1" dirty="0"/>
              <a:t>Source: (top): © </a:t>
            </a:r>
            <a:r>
              <a:rPr lang="en-US" i="1" dirty="0" err="1"/>
              <a:t>Punchstock</a:t>
            </a:r>
            <a:r>
              <a:rPr lang="en-US" i="1" dirty="0"/>
              <a:t> RF; (bottom): © Alexander Cherednichenko/Shutterstock.com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86932438"/>
              </p:ext>
            </p:extLst>
          </p:nvPr>
        </p:nvGraphicFramePr>
        <p:xfrm>
          <a:off x="1553574" y="2274421"/>
          <a:ext cx="6096000" cy="2123440"/>
        </p:xfrm>
        <a:graphic>
          <a:graphicData uri="http://schemas.openxmlformats.org/drawingml/2006/table">
            <a:tbl>
              <a:tblPr firstRow="1" bandRow="1">
                <a:tableStyleId>{2D5ABB26-0587-4C30-8999-92F81FD0307C}</a:tableStyleId>
              </a:tblPr>
              <a:tblGrid>
                <a:gridCol w="2032000">
                  <a:extLst>
                    <a:ext uri="{9D8B030D-6E8A-4147-A177-3AD203B41FA5}">
                      <a16:colId xmlns="" xmlns:a16="http://schemas.microsoft.com/office/drawing/2014/main" val="4252841763"/>
                    </a:ext>
                  </a:extLst>
                </a:gridCol>
                <a:gridCol w="2032000">
                  <a:extLst>
                    <a:ext uri="{9D8B030D-6E8A-4147-A177-3AD203B41FA5}">
                      <a16:colId xmlns="" xmlns:a16="http://schemas.microsoft.com/office/drawing/2014/main" val="3186402318"/>
                    </a:ext>
                  </a:extLst>
                </a:gridCol>
                <a:gridCol w="2032000">
                  <a:extLst>
                    <a:ext uri="{9D8B030D-6E8A-4147-A177-3AD203B41FA5}">
                      <a16:colId xmlns="" xmlns:a16="http://schemas.microsoft.com/office/drawing/2014/main" val="980043595"/>
                    </a:ext>
                  </a:extLst>
                </a:gridCol>
              </a:tblGrid>
              <a:tr h="370840">
                <a:tc>
                  <a:txBody>
                    <a:bodyPr/>
                    <a:lstStyle/>
                    <a:p>
                      <a:r>
                        <a:rPr lang="en-US" b="1" dirty="0"/>
                        <a:t>Analysis by Mass</a:t>
                      </a:r>
                    </a:p>
                    <a:p>
                      <a:r>
                        <a:rPr lang="en-US" b="1" dirty="0"/>
                        <a:t>(grams/20.0</a:t>
                      </a:r>
                      <a:r>
                        <a:rPr lang="en-US" b="1" baseline="0" dirty="0"/>
                        <a:t> g)</a:t>
                      </a:r>
                      <a:endParaRPr lang="en-US" b="1" dirty="0"/>
                    </a:p>
                  </a:txBody>
                  <a:tcPr/>
                </a:tc>
                <a:tc>
                  <a:txBody>
                    <a:bodyPr/>
                    <a:lstStyle/>
                    <a:p>
                      <a:r>
                        <a:rPr lang="en-US" b="1" dirty="0"/>
                        <a:t>Mass Fraction</a:t>
                      </a:r>
                    </a:p>
                    <a:p>
                      <a:r>
                        <a:rPr lang="en-US" b="1" dirty="0"/>
                        <a:t>(parts/1.00 part)</a:t>
                      </a:r>
                    </a:p>
                  </a:txBody>
                  <a:tcPr/>
                </a:tc>
                <a:tc>
                  <a:txBody>
                    <a:bodyPr/>
                    <a:lstStyle/>
                    <a:p>
                      <a:r>
                        <a:rPr lang="en-US" b="1" dirty="0"/>
                        <a:t>Percent by Mass</a:t>
                      </a:r>
                    </a:p>
                    <a:p>
                      <a:r>
                        <a:rPr lang="en-US" b="1" dirty="0"/>
                        <a:t>(parts/100 parts)</a:t>
                      </a:r>
                    </a:p>
                  </a:txBody>
                  <a:tcPr/>
                </a:tc>
                <a:extLst>
                  <a:ext uri="{0D108BD9-81ED-4DB2-BD59-A6C34878D82A}">
                    <a16:rowId xmlns="" xmlns:a16="http://schemas.microsoft.com/office/drawing/2014/main" val="3826868541"/>
                  </a:ext>
                </a:extLst>
              </a:tr>
              <a:tr h="370840">
                <a:tc>
                  <a:txBody>
                    <a:bodyPr/>
                    <a:lstStyle/>
                    <a:p>
                      <a:r>
                        <a:rPr lang="en-US" dirty="0"/>
                        <a:t>8.0 g calcium</a:t>
                      </a:r>
                    </a:p>
                  </a:txBody>
                  <a:tcPr/>
                </a:tc>
                <a:tc>
                  <a:txBody>
                    <a:bodyPr/>
                    <a:lstStyle/>
                    <a:p>
                      <a:r>
                        <a:rPr lang="en-US" dirty="0"/>
                        <a:t>0.40</a:t>
                      </a:r>
                      <a:r>
                        <a:rPr lang="en-US" baseline="0" dirty="0"/>
                        <a:t> calcium</a:t>
                      </a:r>
                      <a:endParaRPr lang="en-US" dirty="0"/>
                    </a:p>
                  </a:txBody>
                  <a:tcPr/>
                </a:tc>
                <a:tc>
                  <a:txBody>
                    <a:bodyPr/>
                    <a:lstStyle/>
                    <a:p>
                      <a:r>
                        <a:rPr lang="en-US" dirty="0"/>
                        <a:t>40%</a:t>
                      </a:r>
                      <a:r>
                        <a:rPr lang="en-US" baseline="0" dirty="0"/>
                        <a:t> calcium</a:t>
                      </a:r>
                      <a:endParaRPr lang="en-US" dirty="0"/>
                    </a:p>
                  </a:txBody>
                  <a:tcPr/>
                </a:tc>
                <a:extLst>
                  <a:ext uri="{0D108BD9-81ED-4DB2-BD59-A6C34878D82A}">
                    <a16:rowId xmlns="" xmlns:a16="http://schemas.microsoft.com/office/drawing/2014/main" val="3248955738"/>
                  </a:ext>
                </a:extLst>
              </a:tr>
              <a:tr h="370840">
                <a:tc>
                  <a:txBody>
                    <a:bodyPr/>
                    <a:lstStyle/>
                    <a:p>
                      <a:r>
                        <a:rPr lang="en-US" dirty="0"/>
                        <a:t>2.4 g carbon</a:t>
                      </a:r>
                    </a:p>
                  </a:txBody>
                  <a:tcPr/>
                </a:tc>
                <a:tc>
                  <a:txBody>
                    <a:bodyPr/>
                    <a:lstStyle/>
                    <a:p>
                      <a:r>
                        <a:rPr lang="en-US" dirty="0"/>
                        <a:t>0.12 carbon</a:t>
                      </a:r>
                    </a:p>
                  </a:txBody>
                  <a:tcPr/>
                </a:tc>
                <a:tc>
                  <a:txBody>
                    <a:bodyPr/>
                    <a:lstStyle/>
                    <a:p>
                      <a:r>
                        <a:rPr lang="en-US" dirty="0"/>
                        <a:t>12% carbon</a:t>
                      </a:r>
                    </a:p>
                  </a:txBody>
                  <a:tcPr/>
                </a:tc>
                <a:extLst>
                  <a:ext uri="{0D108BD9-81ED-4DB2-BD59-A6C34878D82A}">
                    <a16:rowId xmlns="" xmlns:a16="http://schemas.microsoft.com/office/drawing/2014/main" val="4023862867"/>
                  </a:ext>
                </a:extLst>
              </a:tr>
              <a:tr h="370840">
                <a:tc>
                  <a:txBody>
                    <a:bodyPr/>
                    <a:lstStyle/>
                    <a:p>
                      <a:r>
                        <a:rPr lang="en-US" dirty="0"/>
                        <a:t>9.6 g oxygen</a:t>
                      </a:r>
                    </a:p>
                  </a:txBody>
                  <a:tcPr>
                    <a:lnB w="12700" cap="flat" cmpd="sng" algn="ctr">
                      <a:solidFill>
                        <a:schemeClr val="tx1"/>
                      </a:solidFill>
                      <a:prstDash val="solid"/>
                      <a:round/>
                      <a:headEnd type="none" w="med" len="med"/>
                      <a:tailEnd type="none" w="med" len="med"/>
                    </a:lnB>
                  </a:tcPr>
                </a:tc>
                <a:tc>
                  <a:txBody>
                    <a:bodyPr/>
                    <a:lstStyle/>
                    <a:p>
                      <a:r>
                        <a:rPr lang="en-US" dirty="0"/>
                        <a:t>0.48 oxygen</a:t>
                      </a:r>
                    </a:p>
                  </a:txBody>
                  <a:tcPr>
                    <a:lnB w="12700" cap="flat" cmpd="sng" algn="ctr">
                      <a:solidFill>
                        <a:schemeClr val="tx1"/>
                      </a:solidFill>
                      <a:prstDash val="solid"/>
                      <a:round/>
                      <a:headEnd type="none" w="med" len="med"/>
                      <a:tailEnd type="none" w="med" len="med"/>
                    </a:lnB>
                  </a:tcPr>
                </a:tc>
                <a:tc>
                  <a:txBody>
                    <a:bodyPr/>
                    <a:lstStyle/>
                    <a:p>
                      <a:r>
                        <a:rPr lang="en-US" dirty="0"/>
                        <a:t>48%</a:t>
                      </a:r>
                      <a:r>
                        <a:rPr lang="en-US" baseline="0" dirty="0"/>
                        <a:t> oxygen</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30773054"/>
                  </a:ext>
                </a:extLst>
              </a:tr>
              <a:tr h="370840">
                <a:tc>
                  <a:txBody>
                    <a:bodyPr/>
                    <a:lstStyle/>
                    <a:p>
                      <a:r>
                        <a:rPr lang="en-US" dirty="0"/>
                        <a:t>20.0 g</a:t>
                      </a:r>
                    </a:p>
                  </a:txBody>
                  <a:tcPr>
                    <a:lnT w="12700" cap="flat" cmpd="sng" algn="ctr">
                      <a:solidFill>
                        <a:schemeClr val="tx1"/>
                      </a:solidFill>
                      <a:prstDash val="solid"/>
                      <a:round/>
                      <a:headEnd type="none" w="med" len="med"/>
                      <a:tailEnd type="none" w="med" len="med"/>
                    </a:lnT>
                  </a:tcPr>
                </a:tc>
                <a:tc>
                  <a:txBody>
                    <a:bodyPr/>
                    <a:lstStyle/>
                    <a:p>
                      <a:r>
                        <a:rPr lang="en-US" dirty="0"/>
                        <a:t>1.00 part by mass</a:t>
                      </a:r>
                    </a:p>
                  </a:txBody>
                  <a:tcPr>
                    <a:lnT w="12700" cap="flat" cmpd="sng" algn="ctr">
                      <a:solidFill>
                        <a:schemeClr val="tx1"/>
                      </a:solidFill>
                      <a:prstDash val="solid"/>
                      <a:round/>
                      <a:headEnd type="none" w="med" len="med"/>
                      <a:tailEnd type="none" w="med" len="med"/>
                    </a:lnT>
                  </a:tcPr>
                </a:tc>
                <a:tc>
                  <a:txBody>
                    <a:bodyPr/>
                    <a:lstStyle/>
                    <a:p>
                      <a:r>
                        <a:rPr lang="en-US" dirty="0"/>
                        <a:t>100% by mass</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786494291"/>
                  </a:ext>
                </a:extLst>
              </a:tr>
            </a:tbl>
          </a:graphicData>
        </a:graphic>
      </p:graphicFrame>
      <p:sp>
        <p:nvSpPr>
          <p:cNvPr id="6" name="Title 5"/>
          <p:cNvSpPr>
            <a:spLocks noGrp="1"/>
          </p:cNvSpPr>
          <p:nvPr>
            <p:ph type="title"/>
          </p:nvPr>
        </p:nvSpPr>
        <p:spPr/>
        <p:txBody>
          <a:bodyPr/>
          <a:lstStyle/>
          <a:p>
            <a:r>
              <a:rPr lang="en-US" b="1" dirty="0"/>
              <a:t>Calcium carbonate </a:t>
            </a:r>
            <a:br>
              <a:rPr lang="en-US" b="1"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Problem 2.2: Problem and Plan</a:t>
            </a:r>
          </a:p>
        </p:txBody>
      </p:sp>
      <p:sp>
        <p:nvSpPr>
          <p:cNvPr id="7" name="Content Placeholder 6"/>
          <p:cNvSpPr>
            <a:spLocks noGrp="1"/>
          </p:cNvSpPr>
          <p:nvPr>
            <p:ph idx="1"/>
          </p:nvPr>
        </p:nvSpPr>
        <p:spPr>
          <a:xfrm>
            <a:off x="457200" y="990600"/>
            <a:ext cx="8229600" cy="3265488"/>
          </a:xfrm>
        </p:spPr>
        <p:txBody>
          <a:bodyPr/>
          <a:lstStyle/>
          <a:p>
            <a:pPr marL="0" indent="0">
              <a:buNone/>
            </a:pPr>
            <a:r>
              <a:rPr lang="en-US" b="1" dirty="0"/>
              <a:t>PROBLEM: </a:t>
            </a:r>
            <a:r>
              <a:rPr lang="en-US" dirty="0"/>
              <a:t>Analysis of 84.2 g of the uranium containing compound pitchblende shows it is composed of 71.4 g of uranium, with oxygen as the only other element.  How many grams of uranium can be obtained from 102 kg of pitchblende?</a:t>
            </a:r>
            <a:endParaRPr lang="en-US" dirty="0">
              <a:latin typeface="Times New Roman" charset="0"/>
            </a:endParaRPr>
          </a:p>
          <a:p>
            <a:endParaRPr lang="en-US" b="1" dirty="0"/>
          </a:p>
          <a:p>
            <a:pPr marL="0" indent="0">
              <a:buNone/>
            </a:pPr>
            <a:r>
              <a:rPr lang="en-US" b="1" dirty="0"/>
              <a:t>PLAN: </a:t>
            </a:r>
            <a:r>
              <a:rPr lang="en-US" dirty="0"/>
              <a:t>The mass ratio of uranium/pitchblende is the same no matter the source.  We can use the ratio to find the answer.</a:t>
            </a:r>
            <a:endParaRPr lang="en-US" dirty="0">
              <a:latin typeface="Times New Roman" charset="0"/>
            </a:endParaRPr>
          </a:p>
          <a:p>
            <a:pPr marL="0" indent="0">
              <a:buNone/>
            </a:pPr>
            <a:endParaRPr lang="en-US"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620" y="4037173"/>
            <a:ext cx="3442761" cy="27301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Problem 2.2: Solution</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57200" y="1032404"/>
                <a:ext cx="8229600" cy="5562600"/>
              </a:xfrm>
            </p:spPr>
            <p:txBody>
              <a:bodyPr/>
              <a:lstStyle/>
              <a:p>
                <a:pPr marL="0" indent="0">
                  <a:buNone/>
                </a:pPr>
                <a:r>
                  <a:rPr lang="en-US" b="1" dirty="0"/>
                  <a:t>SOLUTION:</a:t>
                </a:r>
              </a:p>
              <a:p>
                <a:pPr marL="0" indent="0">
                  <a:buNone/>
                </a:pPr>
                <a:r>
                  <a:rPr lang="en-US" dirty="0"/>
                  <a:t>Mass (kg) of uranium =</a:t>
                </a: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Mass</m:t>
                      </m:r>
                      <m:r>
                        <a:rPr lang="en-US" b="0" i="0"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kg</m:t>
                          </m:r>
                        </m:e>
                      </m:d>
                      <m:r>
                        <a:rPr lang="en-US" b="0" i="0" smtClean="0">
                          <a:latin typeface="Cambria Math" panose="02040503050406030204" pitchFamily="18" charset="0"/>
                        </a:rPr>
                        <m:t> </m:t>
                      </m:r>
                      <m:r>
                        <m:rPr>
                          <m:sty m:val="p"/>
                        </m:rPr>
                        <a:rPr lang="en-US" b="0" i="0" smtClean="0">
                          <a:latin typeface="Cambria Math" panose="02040503050406030204" pitchFamily="18" charset="0"/>
                        </a:rPr>
                        <m:t>pitchblende</m:t>
                      </m:r>
                      <m:r>
                        <a:rPr lang="en-US" b="0" i="0" smtClean="0">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mass</m:t>
                          </m:r>
                          <m:r>
                            <a:rPr lang="en-US" b="0" i="0"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kg</m:t>
                              </m:r>
                            </m:e>
                          </m:d>
                          <m:r>
                            <a:rPr lang="en-US" b="0" i="0" smtClean="0">
                              <a:latin typeface="Cambria Math" panose="02040503050406030204" pitchFamily="18" charset="0"/>
                            </a:rPr>
                            <m:t> </m:t>
                          </m:r>
                          <m:r>
                            <m:rPr>
                              <m:sty m:val="p"/>
                            </m:rPr>
                            <a:rPr lang="en-US" b="0" i="0" smtClean="0">
                              <a:latin typeface="Cambria Math" panose="02040503050406030204" pitchFamily="18" charset="0"/>
                            </a:rPr>
                            <m:t>uranium</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pitchblende</m:t>
                          </m:r>
                        </m:num>
                        <m:den>
                          <m:r>
                            <m:rPr>
                              <m:sty m:val="p"/>
                            </m:rPr>
                            <a:rPr lang="en-US" b="0" i="0" smtClean="0">
                              <a:latin typeface="Cambria Math" panose="02040503050406030204" pitchFamily="18" charset="0"/>
                            </a:rPr>
                            <m:t>mass</m:t>
                          </m:r>
                          <m:r>
                            <a:rPr lang="en-US" b="0" i="0"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kg</m:t>
                              </m:r>
                            </m:e>
                          </m:d>
                          <m:r>
                            <a:rPr lang="en-US" b="0" i="0" smtClean="0">
                              <a:latin typeface="Cambria Math" panose="02040503050406030204" pitchFamily="18" charset="0"/>
                            </a:rPr>
                            <m:t> </m:t>
                          </m:r>
                          <m:r>
                            <m:rPr>
                              <m:sty m:val="p"/>
                            </m:rPr>
                            <a:rPr lang="en-US" b="0" i="0" smtClean="0">
                              <a:latin typeface="Cambria Math" panose="02040503050406030204" pitchFamily="18" charset="0"/>
                            </a:rPr>
                            <m:t>pitchblende</m:t>
                          </m:r>
                        </m:den>
                      </m:f>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=102 </m:t>
                      </m:r>
                      <m:r>
                        <m:rPr>
                          <m:sty m:val="p"/>
                        </m:rPr>
                        <a:rPr lang="en-US" b="0" i="0" strike="sngStrike" smtClean="0">
                          <a:latin typeface="Cambria Math" panose="02040503050406030204" pitchFamily="18" charset="0"/>
                        </a:rPr>
                        <m:t>kg</m:t>
                      </m:r>
                      <m:r>
                        <a:rPr lang="en-US" b="0" i="0" strike="sngStrike" smtClean="0">
                          <a:latin typeface="Cambria Math" panose="02040503050406030204" pitchFamily="18" charset="0"/>
                        </a:rPr>
                        <m:t> </m:t>
                      </m:r>
                      <m:r>
                        <m:rPr>
                          <m:sty m:val="p"/>
                        </m:rPr>
                        <a:rPr lang="en-US" b="0" i="0" strike="sngStrike" smtClean="0">
                          <a:latin typeface="Cambria Math" panose="02040503050406030204" pitchFamily="18" charset="0"/>
                        </a:rPr>
                        <m:t>pitchblende</m:t>
                      </m:r>
                      <m:r>
                        <a:rPr lang="en-US" b="0" i="0" strike="sngStrike" smtClean="0">
                          <a:latin typeface="Cambria Math" panose="02040503050406030204" pitchFamily="18" charset="0"/>
                        </a:rPr>
                        <m:t> ∗</m:t>
                      </m:r>
                      <m:f>
                        <m:fPr>
                          <m:ctrlPr>
                            <a:rPr lang="en-US" b="0" i="1" smtClean="0">
                              <a:latin typeface="Cambria Math" panose="02040503050406030204" pitchFamily="18" charset="0"/>
                            </a:rPr>
                          </m:ctrlPr>
                        </m:fPr>
                        <m:num>
                          <m:r>
                            <a:rPr lang="en-US" b="0" i="0" smtClean="0">
                              <a:latin typeface="Cambria Math" panose="02040503050406030204" pitchFamily="18" charset="0"/>
                            </a:rPr>
                            <m:t>71.4 </m:t>
                          </m:r>
                          <m:r>
                            <m:rPr>
                              <m:sty m:val="p"/>
                            </m:rPr>
                            <a:rPr lang="en-US" b="0" i="0" smtClean="0">
                              <a:latin typeface="Cambria Math" panose="02040503050406030204" pitchFamily="18" charset="0"/>
                            </a:rPr>
                            <m:t>kg</m:t>
                          </m:r>
                          <m:r>
                            <a:rPr lang="en-US" b="0" i="0" smtClean="0">
                              <a:latin typeface="Cambria Math" panose="02040503050406030204" pitchFamily="18" charset="0"/>
                            </a:rPr>
                            <m:t> </m:t>
                          </m:r>
                          <m:r>
                            <m:rPr>
                              <m:sty m:val="p"/>
                            </m:rPr>
                            <a:rPr lang="en-US" b="0" i="0" smtClean="0">
                              <a:latin typeface="Cambria Math" panose="02040503050406030204" pitchFamily="18" charset="0"/>
                            </a:rPr>
                            <m:t>uranium</m:t>
                          </m:r>
                        </m:num>
                        <m:den>
                          <m:r>
                            <a:rPr lang="en-US" b="0" i="0" smtClean="0">
                              <a:latin typeface="Cambria Math" panose="02040503050406030204" pitchFamily="18" charset="0"/>
                            </a:rPr>
                            <m:t>84.2 </m:t>
                          </m:r>
                          <m:r>
                            <m:rPr>
                              <m:sty m:val="p"/>
                            </m:rPr>
                            <a:rPr lang="en-US" b="0" i="0" strike="sngStrike" smtClean="0">
                              <a:latin typeface="Cambria Math" panose="02040503050406030204" pitchFamily="18" charset="0"/>
                            </a:rPr>
                            <m:t>kg</m:t>
                          </m:r>
                          <m:r>
                            <a:rPr lang="en-US" b="0" i="0" strike="sngStrike" smtClean="0">
                              <a:latin typeface="Cambria Math" panose="02040503050406030204" pitchFamily="18" charset="0"/>
                            </a:rPr>
                            <m:t> </m:t>
                          </m:r>
                          <m:r>
                            <m:rPr>
                              <m:sty m:val="p"/>
                            </m:rPr>
                            <a:rPr lang="en-US" b="0" i="0" strike="sngStrike" smtClean="0">
                              <a:latin typeface="Cambria Math" panose="02040503050406030204" pitchFamily="18" charset="0"/>
                            </a:rPr>
                            <m:t>pitchblende</m:t>
                          </m:r>
                        </m:den>
                      </m:f>
                    </m:oMath>
                  </m:oMathPara>
                </a14:m>
                <a:endParaRPr lang="en-US" b="0" dirty="0"/>
              </a:p>
              <a:p>
                <a:pPr marL="0" indent="0">
                  <a:buNone/>
                </a:pPr>
                <a14:m>
                  <m:oMath xmlns:m="http://schemas.openxmlformats.org/officeDocument/2006/math">
                    <m:r>
                      <a:rPr lang="en-US" b="0" i="0" smtClean="0">
                        <a:latin typeface="Cambria Math" panose="02040503050406030204" pitchFamily="18" charset="0"/>
                      </a:rPr>
                      <m:t>86.5 </m:t>
                    </m:r>
                    <m:r>
                      <m:rPr>
                        <m:sty m:val="p"/>
                      </m:rPr>
                      <a:rPr lang="en-US" b="0" i="0" strike="sngStrike" smtClean="0">
                        <a:latin typeface="Cambria Math" panose="02040503050406030204" pitchFamily="18" charset="0"/>
                      </a:rPr>
                      <m:t>kg</m:t>
                    </m:r>
                    <m:r>
                      <a:rPr lang="en-US" b="0" i="0" smtClean="0">
                        <a:latin typeface="Cambria Math" panose="02040503050406030204" pitchFamily="18" charset="0"/>
                      </a:rPr>
                      <m:t> </m:t>
                    </m:r>
                    <m:r>
                      <m:rPr>
                        <m:sty m:val="p"/>
                      </m:rPr>
                      <a:rPr lang="en-US" b="0" i="0" smtClean="0">
                        <a:latin typeface="Cambria Math" panose="02040503050406030204" pitchFamily="18" charset="0"/>
                      </a:rPr>
                      <m:t>uranium</m:t>
                    </m:r>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0" smtClean="0">
                            <a:latin typeface="Cambria Math" panose="02040503050406030204" pitchFamily="18" charset="0"/>
                          </a:rPr>
                          <m:t>1000 </m:t>
                        </m:r>
                        <m:r>
                          <m:rPr>
                            <m:sty m:val="p"/>
                          </m:rPr>
                          <a:rPr lang="en-US" b="0" i="0" smtClean="0">
                            <a:latin typeface="Cambria Math" panose="02040503050406030204" pitchFamily="18" charset="0"/>
                          </a:rPr>
                          <m:t>g</m:t>
                        </m:r>
                      </m:num>
                      <m:den>
                        <m:r>
                          <a:rPr lang="en-US" b="0" i="0" smtClean="0">
                            <a:latin typeface="Cambria Math" panose="02040503050406030204" pitchFamily="18" charset="0"/>
                          </a:rPr>
                          <m:t>1 </m:t>
                        </m:r>
                        <m:r>
                          <m:rPr>
                            <m:sty m:val="p"/>
                          </m:rPr>
                          <a:rPr lang="en-US" b="0" i="0" strike="sngStrike" smtClean="0">
                            <a:latin typeface="Cambria Math" panose="02040503050406030204" pitchFamily="18" charset="0"/>
                          </a:rPr>
                          <m:t>kg</m:t>
                        </m:r>
                      </m:den>
                    </m:f>
                  </m:oMath>
                </a14:m>
                <a:r>
                  <a:rPr lang="en-US" dirty="0"/>
                  <a:t>  </a:t>
                </a:r>
                <a:r>
                  <a:rPr lang="en-US" b="1" dirty="0"/>
                  <a:t>= 8.65 x 10</a:t>
                </a:r>
                <a:r>
                  <a:rPr lang="en-US" b="1" baseline="30000" dirty="0"/>
                  <a:t>4 </a:t>
                </a:r>
                <a:r>
                  <a:rPr lang="en-US" b="1" dirty="0"/>
                  <a:t>g uranium</a:t>
                </a: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57200" y="1032404"/>
                <a:ext cx="8229600" cy="5562600"/>
              </a:xfrm>
              <a:blipFill>
                <a:blip r:embed="rId3"/>
                <a:stretch>
                  <a:fillRect l="-1111" t="-8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9" name="Picture 4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3263" y="2822745"/>
            <a:ext cx="2660612" cy="12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1152" y="4684450"/>
            <a:ext cx="2675965" cy="122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b="1" dirty="0"/>
              <a:t>Law of Multiple Proportions</a:t>
            </a:r>
            <a:br>
              <a:rPr lang="en-US" b="1" dirty="0"/>
            </a:br>
            <a:endParaRPr lang="en-US" dirty="0"/>
          </a:p>
        </p:txBody>
      </p:sp>
      <p:sp>
        <p:nvSpPr>
          <p:cNvPr id="4" name="Content Placeholder 3"/>
          <p:cNvSpPr>
            <a:spLocks noGrp="1"/>
          </p:cNvSpPr>
          <p:nvPr>
            <p:ph idx="1"/>
          </p:nvPr>
        </p:nvSpPr>
        <p:spPr/>
        <p:txBody>
          <a:bodyPr/>
          <a:lstStyle/>
          <a:p>
            <a:pPr marL="0" indent="0">
              <a:buNone/>
            </a:pPr>
            <a:r>
              <a:rPr lang="en-US" dirty="0"/>
              <a:t>If elements A and B react to form two compounds, the different masses of B that combine with a fixed mass of A can be expressed as a ratio of small whole numbers.</a:t>
            </a:r>
          </a:p>
          <a:p>
            <a:pPr marL="0" indent="0">
              <a:buNone/>
            </a:pPr>
            <a:r>
              <a:rPr lang="en-US" dirty="0"/>
              <a:t>Example: Carbon Oxides A &amp; B</a:t>
            </a:r>
          </a:p>
          <a:p>
            <a:pPr marL="0" indent="0">
              <a:buNone/>
            </a:pPr>
            <a:endParaRPr lang="en-US" dirty="0"/>
          </a:p>
          <a:p>
            <a:pPr marL="0" indent="0">
              <a:buNone/>
            </a:pPr>
            <a:r>
              <a:rPr lang="en-US" dirty="0"/>
              <a:t>Carbon Oxide I  : 57.1% oxygen and 42.9% carbon</a:t>
            </a:r>
          </a:p>
          <a:p>
            <a:pPr marL="0" indent="0">
              <a:buNone/>
            </a:pPr>
            <a:endParaRPr lang="en-US" dirty="0">
              <a:latin typeface="Times New Roman" charset="0"/>
            </a:endParaRPr>
          </a:p>
          <a:p>
            <a:pPr marL="0" indent="0">
              <a:buNone/>
            </a:pPr>
            <a:endParaRPr lang="en-US" dirty="0"/>
          </a:p>
          <a:p>
            <a:pPr marL="0" indent="0">
              <a:buNone/>
            </a:pPr>
            <a:r>
              <a:rPr lang="en-US" dirty="0"/>
              <a:t>Carbon Oxide II : 72.7% oxygen and 27.3% carbon</a:t>
            </a:r>
          </a:p>
          <a:p>
            <a:pPr marL="0" indent="0">
              <a:buNone/>
            </a:pPr>
            <a:endParaRPr lang="en-US" dirty="0">
              <a:latin typeface="Times New Roman" charset="0"/>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329"/>
                                        </p:tgtEl>
                                        <p:attrNameLst>
                                          <p:attrName>style.visibility</p:attrName>
                                        </p:attrNameLst>
                                      </p:cBhvr>
                                      <p:to>
                                        <p:strVal val="visible"/>
                                      </p:to>
                                    </p:set>
                                    <p:animEffect transition="in" filter="wipe(left)">
                                      <p:cBhvr>
                                        <p:cTn id="7" dur="500"/>
                                        <p:tgtEl>
                                          <p:spTgt spid="12329"/>
                                        </p:tgtEl>
                                      </p:cBhvr>
                                    </p:animEffect>
                                  </p:childTnLst>
                                </p:cTn>
                              </p:par>
                            </p:childTnLst>
                          </p:cTn>
                        </p:par>
                        <p:par>
                          <p:cTn id="8" fill="hold" nodeType="afterGroup">
                            <p:stCondLst>
                              <p:cond delay="1500"/>
                            </p:stCondLst>
                            <p:childTnLst>
                              <p:par>
                                <p:cTn id="9" presetID="22" presetClass="entr" presetSubtype="2" fill="hold" nodeType="afterEffect">
                                  <p:stCondLst>
                                    <p:cond delay="0"/>
                                  </p:stCondLst>
                                  <p:childTnLst>
                                    <p:set>
                                      <p:cBhvr>
                                        <p:cTn id="10" dur="1" fill="hold">
                                          <p:stCondLst>
                                            <p:cond delay="0"/>
                                          </p:stCondLst>
                                        </p:cTn>
                                        <p:tgtEl>
                                          <p:spTgt spid="12330"/>
                                        </p:tgtEl>
                                        <p:attrNameLst>
                                          <p:attrName>style.visibility</p:attrName>
                                        </p:attrNameLst>
                                      </p:cBhvr>
                                      <p:to>
                                        <p:strVal val="visible"/>
                                      </p:to>
                                    </p:set>
                                    <p:animEffect transition="in" filter="wipe(right)">
                                      <p:cBhvr>
                                        <p:cTn id="11" dur="500"/>
                                        <p:tgtEl>
                                          <p:spTgt spid="12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457200" y="838200"/>
                <a:ext cx="8229600" cy="5765800"/>
              </a:xfrm>
            </p:spPr>
            <p:txBody>
              <a:bodyPr/>
              <a:lstStyle/>
              <a:p>
                <a:pPr marL="0" indent="0">
                  <a:buNone/>
                </a:pPr>
                <a:r>
                  <a:rPr lang="en-US" dirty="0"/>
                  <a:t>Assume that you have 100 g of each compound.</a:t>
                </a:r>
              </a:p>
              <a:p>
                <a:pPr marL="0" indent="0">
                  <a:buNone/>
                </a:pPr>
                <a:endParaRPr lang="en-US" b="0" i="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b="0" i="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b="0" i="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b="0" i="0" dirty="0">
                  <a:latin typeface="Cambria Math" panose="02040503050406030204" pitchFamily="18" charset="0"/>
                </a:endParaRPr>
              </a:p>
              <a:p>
                <a:pPr marL="0" indent="0">
                  <a:buNone/>
                </a:pPr>
                <a:endParaRPr lang="en-US" b="0" i="0"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2.66 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O</m:t>
                          </m:r>
                          <m:r>
                            <a:rPr lang="en-US" b="0" i="0" smtClean="0">
                              <a:latin typeface="Cambria Math" panose="02040503050406030204" pitchFamily="18" charset="0"/>
                            </a:rPr>
                            <m:t> /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C</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II</m:t>
                          </m:r>
                        </m:num>
                        <m:den>
                          <m:r>
                            <a:rPr lang="en-US" b="0" i="0" smtClean="0">
                              <a:latin typeface="Cambria Math" panose="02040503050406030204" pitchFamily="18" charset="0"/>
                            </a:rPr>
                            <m:t>1.33 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O</m:t>
                          </m:r>
                          <m:r>
                            <a:rPr lang="en-US" b="0" i="0" smtClean="0">
                              <a:latin typeface="Cambria Math" panose="02040503050406030204" pitchFamily="18" charset="0"/>
                            </a:rPr>
                            <m:t> /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C</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I</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m:t>
                          </m:r>
                        </m:num>
                        <m:den>
                          <m:r>
                            <a:rPr lang="en-US" b="0" i="0" smtClean="0">
                              <a:latin typeface="Cambria Math" panose="02040503050406030204" pitchFamily="18" charset="0"/>
                            </a:rPr>
                            <m:t>1</m:t>
                          </m:r>
                        </m:den>
                      </m:f>
                    </m:oMath>
                  </m:oMathPara>
                </a14:m>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457200" y="838200"/>
                <a:ext cx="8229600" cy="5765800"/>
              </a:xfrm>
              <a:blipFill rotWithShape="0">
                <a:blip r:embed="rId3"/>
                <a:stretch>
                  <a:fillRect l="-1111" t="-847"/>
                </a:stretch>
              </a:blipFill>
            </p:spPr>
            <p:txBody>
              <a:bodyPr/>
              <a:lstStyle/>
              <a:p>
                <a:r>
                  <a:rPr lang="en-US">
                    <a:noFill/>
                  </a:rPr>
                  <a:t> </a:t>
                </a:r>
              </a:p>
            </p:txBody>
          </p:sp>
        </mc:Fallback>
      </mc:AlternateContent>
      <p:pic>
        <p:nvPicPr>
          <p:cNvPr id="12329" name="Picture 4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7491" y="3886886"/>
            <a:ext cx="3446178" cy="15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43971" y="3848100"/>
            <a:ext cx="3466059" cy="15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lstStyle/>
          <a:p>
            <a:r>
              <a:rPr lang="en-US" dirty="0"/>
              <a:t>Multiple Proportions Demonstration</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868717653"/>
                  </p:ext>
                </p:extLst>
              </p:nvPr>
            </p:nvGraphicFramePr>
            <p:xfrm>
              <a:off x="619672" y="1307015"/>
              <a:ext cx="7904655" cy="2263331"/>
            </p:xfrm>
            <a:graphic>
              <a:graphicData uri="http://schemas.openxmlformats.org/drawingml/2006/table">
                <a:tbl>
                  <a:tblPr firstRow="1" bandRow="1">
                    <a:tableStyleId>{2D5ABB26-0587-4C30-8999-92F81FD0307C}</a:tableStyleId>
                  </a:tblPr>
                  <a:tblGrid>
                    <a:gridCol w="2634885">
                      <a:extLst>
                        <a:ext uri="{9D8B030D-6E8A-4147-A177-3AD203B41FA5}">
                          <a16:colId xmlns="" xmlns:a16="http://schemas.microsoft.com/office/drawing/2014/main" val="1357408557"/>
                        </a:ext>
                      </a:extLst>
                    </a:gridCol>
                    <a:gridCol w="2634885">
                      <a:extLst>
                        <a:ext uri="{9D8B030D-6E8A-4147-A177-3AD203B41FA5}">
                          <a16:colId xmlns="" xmlns:a16="http://schemas.microsoft.com/office/drawing/2014/main" val="3958211163"/>
                        </a:ext>
                      </a:extLst>
                    </a:gridCol>
                    <a:gridCol w="2634885">
                      <a:extLst>
                        <a:ext uri="{9D8B030D-6E8A-4147-A177-3AD203B41FA5}">
                          <a16:colId xmlns="" xmlns:a16="http://schemas.microsoft.com/office/drawing/2014/main" val="474077844"/>
                        </a:ext>
                      </a:extLst>
                    </a:gridCol>
                  </a:tblGrid>
                  <a:tr h="370840">
                    <a:tc>
                      <a:txBody>
                        <a:bodyPr/>
                        <a:lstStyle/>
                        <a:p>
                          <a:endParaRPr lang="en-US" dirty="0"/>
                        </a:p>
                      </a:txBody>
                      <a:tcPr/>
                    </a:tc>
                    <a:tc>
                      <a:txBody>
                        <a:bodyPr/>
                        <a:lstStyle/>
                        <a:p>
                          <a:r>
                            <a:rPr lang="en-US" b="1" dirty="0"/>
                            <a:t>Carbon Oxide I</a:t>
                          </a:r>
                          <a:endParaRPr lang="en-US" b="1" dirty="0">
                            <a:solidFill>
                              <a:schemeClr val="tx1"/>
                            </a:solidFill>
                          </a:endParaRPr>
                        </a:p>
                      </a:txBody>
                      <a:tcPr/>
                    </a:tc>
                    <a:tc>
                      <a:txBody>
                        <a:bodyPr/>
                        <a:lstStyle/>
                        <a:p>
                          <a:r>
                            <a:rPr lang="en-US" b="1" dirty="0"/>
                            <a:t>Carbon Oxide II</a:t>
                          </a:r>
                          <a:endParaRPr lang="en-US" b="1" dirty="0">
                            <a:solidFill>
                              <a:schemeClr val="tx1"/>
                            </a:solidFill>
                          </a:endParaRPr>
                        </a:p>
                      </a:txBody>
                      <a:tcPr/>
                    </a:tc>
                    <a:extLst>
                      <a:ext uri="{0D108BD9-81ED-4DB2-BD59-A6C34878D82A}">
                        <a16:rowId xmlns="" xmlns:a16="http://schemas.microsoft.com/office/drawing/2014/main" val="3682319786"/>
                      </a:ext>
                    </a:extLst>
                  </a:tr>
                  <a:tr h="370840">
                    <a:tc>
                      <a:txBody>
                        <a:bodyPr/>
                        <a:lstStyle/>
                        <a:p>
                          <a:r>
                            <a:rPr lang="en-US" dirty="0"/>
                            <a:t>g</a:t>
                          </a:r>
                          <a:r>
                            <a:rPr lang="en-US" baseline="0" dirty="0"/>
                            <a:t> oxygen/100 g compound</a:t>
                          </a:r>
                          <a:endParaRPr lang="en-US" dirty="0"/>
                        </a:p>
                      </a:txBody>
                      <a:tcPr/>
                    </a:tc>
                    <a:tc>
                      <a:txBody>
                        <a:bodyPr/>
                        <a:lstStyle/>
                        <a:p>
                          <a:r>
                            <a:rPr lang="en-US" dirty="0"/>
                            <a:t>57.1</a:t>
                          </a:r>
                        </a:p>
                      </a:txBody>
                      <a:tcPr/>
                    </a:tc>
                    <a:tc>
                      <a:txBody>
                        <a:bodyPr/>
                        <a:lstStyle/>
                        <a:p>
                          <a:r>
                            <a:rPr lang="en-US" dirty="0"/>
                            <a:t>72.7</a:t>
                          </a:r>
                        </a:p>
                      </a:txBody>
                      <a:tcPr/>
                    </a:tc>
                    <a:extLst>
                      <a:ext uri="{0D108BD9-81ED-4DB2-BD59-A6C34878D82A}">
                        <a16:rowId xmlns="" xmlns:a16="http://schemas.microsoft.com/office/drawing/2014/main" val="4196884847"/>
                      </a:ext>
                    </a:extLst>
                  </a:tr>
                  <a:tr h="370840">
                    <a:tc>
                      <a:txBody>
                        <a:bodyPr/>
                        <a:lstStyle/>
                        <a:p>
                          <a:r>
                            <a:rPr lang="en-US" dirty="0"/>
                            <a:t>g</a:t>
                          </a:r>
                          <a:r>
                            <a:rPr lang="en-US" baseline="0" dirty="0"/>
                            <a:t> carbon/100 g compound</a:t>
                          </a:r>
                          <a:endParaRPr lang="en-US" dirty="0"/>
                        </a:p>
                      </a:txBody>
                      <a:tcPr/>
                    </a:tc>
                    <a:tc>
                      <a:txBody>
                        <a:bodyPr/>
                        <a:lstStyle/>
                        <a:p>
                          <a:r>
                            <a:rPr lang="en-US" dirty="0"/>
                            <a:t>42.9</a:t>
                          </a:r>
                        </a:p>
                      </a:txBody>
                      <a:tcPr/>
                    </a:tc>
                    <a:tc>
                      <a:txBody>
                        <a:bodyPr/>
                        <a:lstStyle/>
                        <a:p>
                          <a:r>
                            <a:rPr lang="en-US" dirty="0"/>
                            <a:t>27.3</a:t>
                          </a:r>
                        </a:p>
                      </a:txBody>
                      <a:tcPr/>
                    </a:tc>
                    <a:extLst>
                      <a:ext uri="{0D108BD9-81ED-4DB2-BD59-A6C34878D82A}">
                        <a16:rowId xmlns="" xmlns:a16="http://schemas.microsoft.com/office/drawing/2014/main" val="3560903264"/>
                      </a:ext>
                    </a:extLst>
                  </a:tr>
                  <a:tr h="370840">
                    <a:tc>
                      <a:txBody>
                        <a:bodyPr/>
                        <a:lstStyle/>
                        <a:p>
                          <a:r>
                            <a:rPr lang="en-US" dirty="0"/>
                            <a:t>g</a:t>
                          </a:r>
                          <a:r>
                            <a:rPr lang="en-US" baseline="0" dirty="0"/>
                            <a:t> oxygen/g carbon</a:t>
                          </a:r>
                          <a:endParaRPr lang="en-US" dirty="0"/>
                        </a:p>
                      </a:txBody>
                      <a:tcPr/>
                    </a:tc>
                    <a:tc>
                      <a:txBody>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57.1</m:t>
                                    </m:r>
                                  </m:num>
                                  <m:den>
                                    <m:r>
                                      <a:rPr lang="en-US" smtClean="0">
                                        <a:latin typeface="Cambria Math" panose="02040503050406030204" pitchFamily="18" charset="0"/>
                                      </a:rPr>
                                      <m:t>42.9</m:t>
                                    </m:r>
                                  </m:den>
                                </m:f>
                                <m:r>
                                  <a:rPr lang="en-US" smtClean="0">
                                    <a:latin typeface="Cambria Math" panose="02040503050406030204" pitchFamily="18" charset="0"/>
                                  </a:rPr>
                                  <m:t>=1.33</m:t>
                                </m:r>
                              </m:oMath>
                            </m:oMathPara>
                          </a14:m>
                          <a:endParaRPr lang="en-US" i="0" dirty="0"/>
                        </a:p>
                      </a:txBody>
                      <a:tcPr/>
                    </a:tc>
                    <a:tc>
                      <a:txBody>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72.7</m:t>
                                    </m:r>
                                  </m:num>
                                  <m:den>
                                    <m:r>
                                      <a:rPr lang="en-US" smtClean="0">
                                        <a:latin typeface="Cambria Math" panose="02040503050406030204" pitchFamily="18" charset="0"/>
                                      </a:rPr>
                                      <m:t>27.3</m:t>
                                    </m:r>
                                  </m:den>
                                </m:f>
                                <m:r>
                                  <a:rPr lang="en-US" smtClean="0">
                                    <a:latin typeface="Cambria Math" panose="02040503050406030204" pitchFamily="18" charset="0"/>
                                  </a:rPr>
                                  <m:t>=2.66</m:t>
                                </m:r>
                              </m:oMath>
                            </m:oMathPara>
                          </a14:m>
                          <a:endParaRPr lang="en-US" i="0" dirty="0"/>
                        </a:p>
                      </a:txBody>
                      <a:tcPr/>
                    </a:tc>
                    <a:extLst>
                      <a:ext uri="{0D108BD9-81ED-4DB2-BD59-A6C34878D82A}">
                        <a16:rowId xmlns="" xmlns:a16="http://schemas.microsoft.com/office/drawing/2014/main" val="1323626479"/>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868717653"/>
                  </p:ext>
                </p:extLst>
              </p:nvPr>
            </p:nvGraphicFramePr>
            <p:xfrm>
              <a:off x="619672" y="1307015"/>
              <a:ext cx="7904655" cy="2263331"/>
            </p:xfrm>
            <a:graphic>
              <a:graphicData uri="http://schemas.openxmlformats.org/drawingml/2006/table">
                <a:tbl>
                  <a:tblPr firstRow="1" bandRow="1">
                    <a:tableStyleId>{2D5ABB26-0587-4C30-8999-92F81FD0307C}</a:tableStyleId>
                  </a:tblPr>
                  <a:tblGrid>
                    <a:gridCol w="2634885">
                      <a:extLst>
                        <a:ext uri="{9D8B030D-6E8A-4147-A177-3AD203B41FA5}">
                          <a16:colId xmlns:a16="http://schemas.microsoft.com/office/drawing/2014/main" val="1357408557"/>
                        </a:ext>
                      </a:extLst>
                    </a:gridCol>
                    <a:gridCol w="2634885">
                      <a:extLst>
                        <a:ext uri="{9D8B030D-6E8A-4147-A177-3AD203B41FA5}">
                          <a16:colId xmlns:a16="http://schemas.microsoft.com/office/drawing/2014/main" val="3958211163"/>
                        </a:ext>
                      </a:extLst>
                    </a:gridCol>
                    <a:gridCol w="2634885">
                      <a:extLst>
                        <a:ext uri="{9D8B030D-6E8A-4147-A177-3AD203B41FA5}">
                          <a16:colId xmlns:a16="http://schemas.microsoft.com/office/drawing/2014/main" val="474077844"/>
                        </a:ext>
                      </a:extLst>
                    </a:gridCol>
                  </a:tblGrid>
                  <a:tr h="370840">
                    <a:tc>
                      <a:txBody>
                        <a:bodyPr/>
                        <a:lstStyle/>
                        <a:p>
                          <a:endParaRPr lang="en-US" dirty="0"/>
                        </a:p>
                      </a:txBody>
                      <a:tcPr/>
                    </a:tc>
                    <a:tc>
                      <a:txBody>
                        <a:bodyPr/>
                        <a:lstStyle/>
                        <a:p>
                          <a:r>
                            <a:rPr lang="en-US" b="1" dirty="0"/>
                            <a:t>Carbon Oxide I</a:t>
                          </a:r>
                          <a:endParaRPr lang="en-US" b="1" dirty="0">
                            <a:solidFill>
                              <a:schemeClr val="tx1"/>
                            </a:solidFill>
                          </a:endParaRPr>
                        </a:p>
                      </a:txBody>
                      <a:tcPr/>
                    </a:tc>
                    <a:tc>
                      <a:txBody>
                        <a:bodyPr/>
                        <a:lstStyle/>
                        <a:p>
                          <a:r>
                            <a:rPr lang="en-US" b="1" dirty="0"/>
                            <a:t>Carbon Oxide II</a:t>
                          </a:r>
                          <a:endParaRPr lang="en-US" b="1" dirty="0">
                            <a:solidFill>
                              <a:schemeClr val="tx1"/>
                            </a:solidFill>
                          </a:endParaRPr>
                        </a:p>
                      </a:txBody>
                      <a:tcPr/>
                    </a:tc>
                    <a:extLst>
                      <a:ext uri="{0D108BD9-81ED-4DB2-BD59-A6C34878D82A}">
                        <a16:rowId xmlns:a16="http://schemas.microsoft.com/office/drawing/2014/main" val="3682319786"/>
                      </a:ext>
                    </a:extLst>
                  </a:tr>
                  <a:tr h="640080">
                    <a:tc>
                      <a:txBody>
                        <a:bodyPr/>
                        <a:lstStyle/>
                        <a:p>
                          <a:r>
                            <a:rPr lang="en-US" dirty="0"/>
                            <a:t>g</a:t>
                          </a:r>
                          <a:r>
                            <a:rPr lang="en-US" baseline="0" dirty="0"/>
                            <a:t> oxygen/100 g compound</a:t>
                          </a:r>
                          <a:endParaRPr lang="en-US" dirty="0"/>
                        </a:p>
                      </a:txBody>
                      <a:tcPr/>
                    </a:tc>
                    <a:tc>
                      <a:txBody>
                        <a:bodyPr/>
                        <a:lstStyle/>
                        <a:p>
                          <a:r>
                            <a:rPr lang="en-US" dirty="0"/>
                            <a:t>57.1</a:t>
                          </a:r>
                        </a:p>
                      </a:txBody>
                      <a:tcPr/>
                    </a:tc>
                    <a:tc>
                      <a:txBody>
                        <a:bodyPr/>
                        <a:lstStyle/>
                        <a:p>
                          <a:r>
                            <a:rPr lang="en-US" dirty="0"/>
                            <a:t>72.7</a:t>
                          </a:r>
                        </a:p>
                      </a:txBody>
                      <a:tcPr/>
                    </a:tc>
                    <a:extLst>
                      <a:ext uri="{0D108BD9-81ED-4DB2-BD59-A6C34878D82A}">
                        <a16:rowId xmlns:a16="http://schemas.microsoft.com/office/drawing/2014/main" val="4196884847"/>
                      </a:ext>
                    </a:extLst>
                  </a:tr>
                  <a:tr h="640080">
                    <a:tc>
                      <a:txBody>
                        <a:bodyPr/>
                        <a:lstStyle/>
                        <a:p>
                          <a:r>
                            <a:rPr lang="en-US" dirty="0"/>
                            <a:t>g</a:t>
                          </a:r>
                          <a:r>
                            <a:rPr lang="en-US" baseline="0" dirty="0"/>
                            <a:t> carbon/100 g compound</a:t>
                          </a:r>
                          <a:endParaRPr lang="en-US" dirty="0"/>
                        </a:p>
                      </a:txBody>
                      <a:tcPr/>
                    </a:tc>
                    <a:tc>
                      <a:txBody>
                        <a:bodyPr/>
                        <a:lstStyle/>
                        <a:p>
                          <a:r>
                            <a:rPr lang="en-US" dirty="0"/>
                            <a:t>42.9</a:t>
                          </a:r>
                        </a:p>
                      </a:txBody>
                      <a:tcPr/>
                    </a:tc>
                    <a:tc>
                      <a:txBody>
                        <a:bodyPr/>
                        <a:lstStyle/>
                        <a:p>
                          <a:r>
                            <a:rPr lang="en-US" dirty="0"/>
                            <a:t>27.3</a:t>
                          </a:r>
                        </a:p>
                      </a:txBody>
                      <a:tcPr/>
                    </a:tc>
                    <a:extLst>
                      <a:ext uri="{0D108BD9-81ED-4DB2-BD59-A6C34878D82A}">
                        <a16:rowId xmlns:a16="http://schemas.microsoft.com/office/drawing/2014/main" val="3560903264"/>
                      </a:ext>
                    </a:extLst>
                  </a:tr>
                  <a:tr h="612331">
                    <a:tc>
                      <a:txBody>
                        <a:bodyPr/>
                        <a:lstStyle/>
                        <a:p>
                          <a:r>
                            <a:rPr lang="en-US" dirty="0"/>
                            <a:t>g</a:t>
                          </a:r>
                          <a:r>
                            <a:rPr lang="en-US" baseline="0" dirty="0"/>
                            <a:t> oxygen/g carbon</a:t>
                          </a:r>
                          <a:endParaRPr lang="en-US" dirty="0"/>
                        </a:p>
                      </a:txBody>
                      <a:tcPr/>
                    </a:tc>
                    <a:tc>
                      <a:txBody>
                        <a:bodyPr/>
                        <a:lstStyle/>
                        <a:p>
                          <a:endParaRPr lang="en-US"/>
                        </a:p>
                      </a:txBody>
                      <a:tcPr>
                        <a:blipFill>
                          <a:blip r:embed="rId6"/>
                          <a:stretch>
                            <a:fillRect l="-100231" t="-273267" r="-100231"/>
                          </a:stretch>
                        </a:blipFill>
                      </a:tcPr>
                    </a:tc>
                    <a:tc>
                      <a:txBody>
                        <a:bodyPr/>
                        <a:lstStyle/>
                        <a:p>
                          <a:endParaRPr lang="en-US"/>
                        </a:p>
                      </a:txBody>
                      <a:tcPr>
                        <a:blipFill>
                          <a:blip r:embed="rId6"/>
                          <a:stretch>
                            <a:fillRect l="-199769" t="-273267"/>
                          </a:stretch>
                        </a:blipFill>
                      </a:tcPr>
                    </a:tc>
                    <a:extLst>
                      <a:ext uri="{0D108BD9-81ED-4DB2-BD59-A6C34878D82A}">
                        <a16:rowId xmlns:a16="http://schemas.microsoft.com/office/drawing/2014/main" val="1323626479"/>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232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12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Dalton</a:t>
            </a:r>
            <a:r>
              <a:rPr lang="ja-JP" altLang="en-US" dirty="0"/>
              <a:t>’</a:t>
            </a:r>
            <a:r>
              <a:rPr lang="en-US" altLang="ja-JP" dirty="0"/>
              <a:t>s Atomic</a:t>
            </a:r>
            <a:r>
              <a:rPr lang="en-US" altLang="ja-JP" dirty="0">
                <a:solidFill>
                  <a:srgbClr val="0000FF"/>
                </a:solidFill>
              </a:rPr>
              <a:t> </a:t>
            </a:r>
            <a:r>
              <a:rPr lang="en-US" altLang="ja-JP" dirty="0"/>
              <a:t>Theory</a:t>
            </a:r>
            <a:r>
              <a:rPr lang="en-US" b="1" dirty="0"/>
              <a:t/>
            </a:r>
            <a:br>
              <a:rPr lang="en-US" b="1" dirty="0"/>
            </a:br>
            <a:endParaRPr lang="en-US" dirty="0"/>
          </a:p>
        </p:txBody>
      </p:sp>
      <p:sp>
        <p:nvSpPr>
          <p:cNvPr id="7" name="Content Placeholder 6"/>
          <p:cNvSpPr>
            <a:spLocks noGrp="1"/>
          </p:cNvSpPr>
          <p:nvPr>
            <p:ph idx="1"/>
          </p:nvPr>
        </p:nvSpPr>
        <p:spPr/>
        <p:txBody>
          <a:bodyPr/>
          <a:lstStyle/>
          <a:p>
            <a:pPr marL="609600" indent="-609600">
              <a:buFontTx/>
              <a:buNone/>
            </a:pPr>
            <a:r>
              <a:rPr lang="en-US" dirty="0">
                <a:latin typeface="Arial" charset="0"/>
              </a:rPr>
              <a:t>Dalton postulated that:</a:t>
            </a:r>
          </a:p>
          <a:p>
            <a:pPr marL="609600" indent="-609600"/>
            <a:endParaRPr lang="en-US" dirty="0">
              <a:latin typeface="Arial" charset="0"/>
            </a:endParaRPr>
          </a:p>
          <a:p>
            <a:pPr marL="609600" indent="-609600">
              <a:buFontTx/>
              <a:buAutoNum type="arabicPeriod"/>
            </a:pPr>
            <a:r>
              <a:rPr lang="en-US" dirty="0">
                <a:latin typeface="Arial" charset="0"/>
              </a:rPr>
              <a:t>All matter consists of </a:t>
            </a:r>
            <a:r>
              <a:rPr lang="en-US" b="1" i="1" dirty="0">
                <a:latin typeface="Arial" charset="0"/>
              </a:rPr>
              <a:t>atoms</a:t>
            </a:r>
            <a:r>
              <a:rPr lang="en-US" dirty="0">
                <a:latin typeface="Arial" charset="0"/>
              </a:rPr>
              <a:t>; tiny indivisible particles of an element that cannot be created or destroyed.</a:t>
            </a:r>
          </a:p>
          <a:p>
            <a:pPr marL="609600" indent="-609600">
              <a:buFontTx/>
              <a:buAutoNum type="arabicPeriod"/>
            </a:pPr>
            <a:r>
              <a:rPr lang="en-US" dirty="0">
                <a:latin typeface="Arial" charset="0"/>
              </a:rPr>
              <a:t>Atoms of one element </a:t>
            </a:r>
            <a:r>
              <a:rPr lang="en-US" b="1" i="1" dirty="0">
                <a:latin typeface="Arial" charset="0"/>
              </a:rPr>
              <a:t>cannot</a:t>
            </a:r>
            <a:r>
              <a:rPr lang="en-US" dirty="0">
                <a:latin typeface="Arial" charset="0"/>
              </a:rPr>
              <a:t> be converted into atoms of another element.</a:t>
            </a:r>
          </a:p>
          <a:p>
            <a:pPr marL="609600" indent="-609600">
              <a:buFontTx/>
              <a:buAutoNum type="arabicPeriod"/>
            </a:pPr>
            <a:r>
              <a:rPr lang="en-US" dirty="0">
                <a:latin typeface="Arial" charset="0"/>
              </a:rPr>
              <a:t>Atoms of an element are </a:t>
            </a:r>
            <a:r>
              <a:rPr lang="en-US" b="1" i="1" dirty="0">
                <a:latin typeface="Arial" charset="0"/>
              </a:rPr>
              <a:t>identical</a:t>
            </a:r>
            <a:r>
              <a:rPr lang="en-US" dirty="0">
                <a:latin typeface="Arial" charset="0"/>
              </a:rPr>
              <a:t> in mass and other properties and are different from the atoms of any other element.</a:t>
            </a:r>
          </a:p>
          <a:p>
            <a:pPr marL="609600" indent="-609600">
              <a:buFontTx/>
              <a:buAutoNum type="arabicPeriod"/>
            </a:pPr>
            <a:r>
              <a:rPr lang="en-US" dirty="0">
                <a:latin typeface="Arial" charset="0"/>
              </a:rPr>
              <a:t>Compounds result from the chemical combination of a </a:t>
            </a:r>
            <a:r>
              <a:rPr lang="en-US" b="1" i="1" dirty="0">
                <a:latin typeface="Arial" charset="0"/>
              </a:rPr>
              <a:t>specific ratio</a:t>
            </a:r>
            <a:r>
              <a:rPr lang="en-US" dirty="0">
                <a:latin typeface="Arial" charset="0"/>
              </a:rPr>
              <a:t> of atoms of different elements.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Dalton’s Atomic Theory and Mass Conservation</a:t>
            </a:r>
          </a:p>
        </p:txBody>
      </p:sp>
      <p:sp>
        <p:nvSpPr>
          <p:cNvPr id="3" name="Content Placeholder 2"/>
          <p:cNvSpPr>
            <a:spLocks noGrp="1"/>
          </p:cNvSpPr>
          <p:nvPr>
            <p:ph idx="1"/>
          </p:nvPr>
        </p:nvSpPr>
        <p:spPr>
          <a:xfrm>
            <a:off x="457200" y="990600"/>
            <a:ext cx="8229600" cy="5562600"/>
          </a:xfrm>
        </p:spPr>
        <p:txBody>
          <a:bodyPr/>
          <a:lstStyle/>
          <a:p>
            <a:pPr marL="0" indent="0">
              <a:buNone/>
            </a:pPr>
            <a:r>
              <a:rPr lang="en-US" b="1" u="sng" kern="0" dirty="0">
                <a:latin typeface="Arial" charset="0"/>
                <a:ea typeface="ＭＳ Ｐゴシック" charset="0"/>
                <a:cs typeface="ＭＳ Ｐゴシック" charset="0"/>
              </a:rPr>
              <a:t>Mass conservation</a:t>
            </a:r>
          </a:p>
          <a:p>
            <a:pPr marL="0" indent="0">
              <a:buNone/>
            </a:pPr>
            <a:r>
              <a:rPr lang="en-US" b="1" i="1" kern="0" dirty="0">
                <a:solidFill>
                  <a:srgbClr val="CC0000"/>
                </a:solidFill>
                <a:latin typeface="Arial" charset="0"/>
                <a:ea typeface="ＭＳ Ｐゴシック" charset="0"/>
                <a:cs typeface="ＭＳ Ｐゴシック" charset="0"/>
              </a:rPr>
              <a:t>postulate 1: </a:t>
            </a:r>
            <a:r>
              <a:rPr lang="en-US" kern="0" dirty="0">
                <a:latin typeface="Arial" charset="0"/>
                <a:ea typeface="ＭＳ Ｐゴシック" charset="0"/>
                <a:cs typeface="ＭＳ Ｐゴシック" charset="0"/>
              </a:rPr>
              <a:t>Atoms cannot be created or destroyed</a:t>
            </a:r>
            <a:endParaRPr lang="en-US" b="1" kern="0" dirty="0">
              <a:solidFill>
                <a:srgbClr val="037C03"/>
              </a:solidFill>
              <a:latin typeface="Arial Black" charset="0"/>
              <a:ea typeface="ＭＳ Ｐゴシック" charset="0"/>
              <a:cs typeface="ＭＳ Ｐゴシック" charset="0"/>
            </a:endParaRPr>
          </a:p>
          <a:p>
            <a:pPr marL="0" indent="0">
              <a:buNone/>
            </a:pPr>
            <a:r>
              <a:rPr lang="en-US" b="1" i="1" kern="0" dirty="0">
                <a:solidFill>
                  <a:srgbClr val="CC0000"/>
                </a:solidFill>
                <a:latin typeface="Arial" charset="0"/>
                <a:ea typeface="ＭＳ Ｐゴシック" charset="0"/>
                <a:cs typeface="ＭＳ Ｐゴシック" charset="0"/>
              </a:rPr>
              <a:t>postulate 2: </a:t>
            </a:r>
            <a:r>
              <a:rPr lang="en-US" kern="0" dirty="0">
                <a:latin typeface="Arial" charset="0"/>
                <a:ea typeface="ＭＳ Ｐゴシック" charset="0"/>
                <a:cs typeface="ＭＳ Ｐゴシック" charset="0"/>
              </a:rPr>
              <a:t>or converted into other types of atoms.</a:t>
            </a:r>
          </a:p>
          <a:p>
            <a:pPr marL="0" indent="0">
              <a:buNone/>
            </a:pPr>
            <a:r>
              <a:rPr lang="en-US" b="1" i="1" kern="0" dirty="0">
                <a:solidFill>
                  <a:srgbClr val="CC0000"/>
                </a:solidFill>
                <a:latin typeface="Arial" charset="0"/>
                <a:ea typeface="ＭＳ Ｐゴシック" charset="0"/>
                <a:cs typeface="ＭＳ Ｐゴシック" charset="0"/>
              </a:rPr>
              <a:t>postulate 3: </a:t>
            </a:r>
            <a:r>
              <a:rPr lang="en-US" kern="0" dirty="0">
                <a:latin typeface="Arial" charset="0"/>
                <a:ea typeface="ＭＳ Ｐゴシック" charset="0"/>
                <a:cs typeface="ＭＳ Ｐゴシック" charset="0"/>
              </a:rPr>
              <a:t>Since every atom has a fixed mass,</a:t>
            </a:r>
          </a:p>
          <a:p>
            <a:pPr marL="0" indent="0">
              <a:buNone/>
            </a:pPr>
            <a:r>
              <a:rPr lang="en-US" kern="0" dirty="0">
                <a:latin typeface="Arial" charset="0"/>
                <a:ea typeface="ＭＳ Ｐゴシック" charset="0"/>
                <a:cs typeface="ＭＳ Ｐゴシック" charset="0"/>
              </a:rPr>
              <a:t>during a chemical reaction the same atoms are present but in different combinations; therefore there is no mass change overall.</a:t>
            </a:r>
          </a:p>
          <a:p>
            <a:endParaRPr lang="en-US" dirty="0"/>
          </a:p>
        </p:txBody>
      </p:sp>
    </p:spTree>
    <p:extLst>
      <p:ext uri="{BB962C8B-B14F-4D97-AF65-F5344CB8AC3E}">
        <p14:creationId xmlns:p14="http://schemas.microsoft.com/office/powerpoint/2010/main" val="27778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Dalton’s Atomic Theory and Definite Composition</a:t>
            </a:r>
          </a:p>
        </p:txBody>
      </p:sp>
      <p:sp>
        <p:nvSpPr>
          <p:cNvPr id="3" name="Content Placeholder 2"/>
          <p:cNvSpPr>
            <a:spLocks noGrp="1"/>
          </p:cNvSpPr>
          <p:nvPr>
            <p:ph idx="1"/>
          </p:nvPr>
        </p:nvSpPr>
        <p:spPr>
          <a:xfrm>
            <a:off x="457200" y="1295400"/>
            <a:ext cx="8229600" cy="5562600"/>
          </a:xfrm>
        </p:spPr>
        <p:txBody>
          <a:bodyPr/>
          <a:lstStyle/>
          <a:p>
            <a:pPr marL="0" indent="0">
              <a:buNone/>
            </a:pPr>
            <a:r>
              <a:rPr lang="en-US" b="1" u="sng" dirty="0"/>
              <a:t>Definite composition</a:t>
            </a:r>
          </a:p>
          <a:p>
            <a:pPr marL="0" indent="0">
              <a:buNone/>
            </a:pPr>
            <a:r>
              <a:rPr lang="en-US" b="1" i="1" dirty="0">
                <a:solidFill>
                  <a:srgbClr val="CC0000"/>
                </a:solidFill>
              </a:rPr>
              <a:t>postulate 4: </a:t>
            </a:r>
            <a:r>
              <a:rPr lang="en-US" dirty="0"/>
              <a:t>Atoms are combined in compounds in specific ratios</a:t>
            </a:r>
            <a:endParaRPr lang="en-US" b="1" i="1" dirty="0">
              <a:solidFill>
                <a:srgbClr val="CC0000"/>
              </a:solidFill>
            </a:endParaRPr>
          </a:p>
          <a:p>
            <a:pPr marL="0" indent="0">
              <a:buNone/>
            </a:pPr>
            <a:r>
              <a:rPr lang="en-US" b="1" i="1" dirty="0">
                <a:solidFill>
                  <a:srgbClr val="CC0000"/>
                </a:solidFill>
              </a:rPr>
              <a:t>postulate 3: </a:t>
            </a:r>
            <a:r>
              <a:rPr lang="en-US" dirty="0"/>
              <a:t>and each atom has a specific mass.</a:t>
            </a:r>
          </a:p>
          <a:p>
            <a:pPr marL="0" indent="0">
              <a:buNone/>
            </a:pPr>
            <a:r>
              <a:rPr lang="en-US" dirty="0"/>
              <a:t>Each element constitutes a fixed fraction of the total mass in a compound.</a:t>
            </a:r>
          </a:p>
          <a:p>
            <a:pPr marL="0" indent="0">
              <a:buNone/>
            </a:pPr>
            <a:endParaRPr lang="en-US" b="1" i="1" dirty="0">
              <a:solidFill>
                <a:srgbClr val="CC0000"/>
              </a:solidFill>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2: The Components of Matter</a:t>
            </a:r>
            <a:br>
              <a:rPr lang="en-US" b="1" dirty="0"/>
            </a:br>
            <a:endParaRPr lang="en-US" dirty="0"/>
          </a:p>
        </p:txBody>
      </p:sp>
      <p:sp>
        <p:nvSpPr>
          <p:cNvPr id="3" name="Content Placeholder 2"/>
          <p:cNvSpPr>
            <a:spLocks noGrp="1"/>
          </p:cNvSpPr>
          <p:nvPr>
            <p:ph idx="1"/>
          </p:nvPr>
        </p:nvSpPr>
        <p:spPr/>
        <p:txBody>
          <a:bodyPr/>
          <a:lstStyle/>
          <a:p>
            <a:pPr>
              <a:lnSpc>
                <a:spcPct val="150000"/>
              </a:lnSpc>
            </a:pPr>
            <a:r>
              <a:rPr lang="en-US" b="1" dirty="0"/>
              <a:t>2.1</a:t>
            </a:r>
            <a:r>
              <a:rPr lang="en-US" dirty="0"/>
              <a:t>  </a:t>
            </a:r>
            <a:r>
              <a:rPr lang="en-US" b="1" dirty="0"/>
              <a:t>Elements, Compounds, and Mixtures: </a:t>
            </a:r>
          </a:p>
          <a:p>
            <a:pPr marL="0" indent="0">
              <a:lnSpc>
                <a:spcPct val="150000"/>
              </a:lnSpc>
              <a:buNone/>
            </a:pPr>
            <a:r>
              <a:rPr lang="en-US" b="1" dirty="0"/>
              <a:t>	 		An Atomic Overview</a:t>
            </a:r>
          </a:p>
          <a:p>
            <a:pPr>
              <a:lnSpc>
                <a:spcPct val="200000"/>
              </a:lnSpc>
            </a:pPr>
            <a:r>
              <a:rPr lang="en-US" b="1" dirty="0"/>
              <a:t>2.2   The Observations That Led to an Atomic View of Matter</a:t>
            </a:r>
          </a:p>
          <a:p>
            <a:pPr>
              <a:lnSpc>
                <a:spcPct val="200000"/>
              </a:lnSpc>
            </a:pPr>
            <a:r>
              <a:rPr lang="en-US" b="1" dirty="0"/>
              <a:t>2.3   Dalton</a:t>
            </a:r>
            <a:r>
              <a:rPr lang="ja-JP" altLang="en-US" b="1" dirty="0"/>
              <a:t>’</a:t>
            </a:r>
            <a:r>
              <a:rPr lang="en-US" altLang="ja-JP" b="1" dirty="0"/>
              <a:t>s Atomic Theory</a:t>
            </a:r>
          </a:p>
          <a:p>
            <a:pPr>
              <a:lnSpc>
                <a:spcPct val="200000"/>
              </a:lnSpc>
            </a:pPr>
            <a:r>
              <a:rPr lang="en-US" b="1" dirty="0"/>
              <a:t>2.4   The Observations That Led to the Nuclear Atom Model</a:t>
            </a:r>
          </a:p>
          <a:p>
            <a:pPr>
              <a:lnSpc>
                <a:spcPct val="200000"/>
              </a:lnSpc>
            </a:pPr>
            <a:r>
              <a:rPr lang="en-US" b="1" dirty="0"/>
              <a:t>2.5   The Atomic Theory Today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Carbon monoxide is sh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572" y="4467844"/>
            <a:ext cx="3626963" cy="16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Carbon dioxide is show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07854" y="4504163"/>
            <a:ext cx="3702766" cy="169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Dalton’s Atomic Theory and Multiple Proportions</a:t>
            </a:r>
          </a:p>
        </p:txBody>
      </p:sp>
      <p:sp>
        <p:nvSpPr>
          <p:cNvPr id="3" name="Content Placeholder 2"/>
          <p:cNvSpPr>
            <a:spLocks noGrp="1"/>
          </p:cNvSpPr>
          <p:nvPr>
            <p:ph idx="1"/>
          </p:nvPr>
        </p:nvSpPr>
        <p:spPr>
          <a:xfrm>
            <a:off x="457200" y="1295400"/>
            <a:ext cx="8229600" cy="2986668"/>
          </a:xfrm>
        </p:spPr>
        <p:txBody>
          <a:bodyPr/>
          <a:lstStyle/>
          <a:p>
            <a:pPr marL="0" indent="0">
              <a:buNone/>
            </a:pPr>
            <a:r>
              <a:rPr lang="en-US" b="1" u="sng" dirty="0"/>
              <a:t>Multiple proportions</a:t>
            </a:r>
          </a:p>
          <a:p>
            <a:pPr marL="0" indent="0">
              <a:buNone/>
            </a:pPr>
            <a:r>
              <a:rPr lang="en-US" b="1" i="1" dirty="0">
                <a:solidFill>
                  <a:srgbClr val="CC0000"/>
                </a:solidFill>
              </a:rPr>
              <a:t>postulate 3: </a:t>
            </a:r>
            <a:r>
              <a:rPr lang="en-US" dirty="0"/>
              <a:t>Atoms of an element have the same mass</a:t>
            </a:r>
            <a:endParaRPr lang="en-US" b="1" i="1" dirty="0">
              <a:solidFill>
                <a:srgbClr val="CC0000"/>
              </a:solidFill>
            </a:endParaRPr>
          </a:p>
          <a:p>
            <a:pPr marL="0" indent="0">
              <a:buNone/>
            </a:pPr>
            <a:r>
              <a:rPr lang="en-US" b="1" i="1" dirty="0">
                <a:solidFill>
                  <a:srgbClr val="CC0000"/>
                </a:solidFill>
              </a:rPr>
              <a:t>postulate 1: </a:t>
            </a:r>
            <a:r>
              <a:rPr lang="en-US" dirty="0"/>
              <a:t>and atoms are indivisible.</a:t>
            </a:r>
          </a:p>
          <a:p>
            <a:pPr marL="0" indent="0">
              <a:buNone/>
            </a:pPr>
            <a:r>
              <a:rPr lang="en-US" dirty="0"/>
              <a:t>When different numbers of atoms of elements combine, they must do so in ratios of small, whole numbers.</a:t>
            </a:r>
          </a:p>
          <a:p>
            <a:pPr marL="0" indent="0">
              <a:buNone/>
            </a:pPr>
            <a:endParaRPr lang="en-US" b="1" i="1" dirty="0">
              <a:solidFill>
                <a:srgbClr val="CC0000"/>
              </a:solidFill>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639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2.3: Problem and Plan</a:t>
            </a:r>
          </a:p>
        </p:txBody>
      </p:sp>
      <p:sp>
        <p:nvSpPr>
          <p:cNvPr id="4" name="Content Placeholder 3"/>
          <p:cNvSpPr>
            <a:spLocks noGrp="1"/>
          </p:cNvSpPr>
          <p:nvPr>
            <p:ph idx="1"/>
          </p:nvPr>
        </p:nvSpPr>
        <p:spPr>
          <a:xfrm>
            <a:off x="457200" y="990600"/>
            <a:ext cx="8229600" cy="5562600"/>
          </a:xfrm>
        </p:spPr>
        <p:txBody>
          <a:bodyPr/>
          <a:lstStyle/>
          <a:p>
            <a:pPr marL="0" indent="0">
              <a:buNone/>
            </a:pPr>
            <a:r>
              <a:rPr lang="en-US" b="1" dirty="0"/>
              <a:t>Visualizing the Mass Laws</a:t>
            </a:r>
          </a:p>
          <a:p>
            <a:r>
              <a:rPr lang="en-US" b="1" dirty="0"/>
              <a:t>PROBLEM:</a:t>
            </a:r>
          </a:p>
          <a:p>
            <a:pPr marL="457200" lvl="1" indent="0">
              <a:buNone/>
            </a:pPr>
            <a:r>
              <a:rPr lang="en-US" dirty="0"/>
              <a:t>The following scene represents an atomic-scale view of a chemical reaction.  Which of the mass laws (mass conservation, definite composition, or multiple proportions) is (are) illustrated? </a:t>
            </a:r>
            <a:endParaRPr lang="en-US" dirty="0">
              <a:latin typeface="Times New Roman" charset="0"/>
            </a:endParaRP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r>
              <a:rPr lang="en-US" b="1" dirty="0"/>
              <a:t>PLAN:</a:t>
            </a:r>
            <a:endParaRPr lang="en-US" b="1" dirty="0">
              <a:latin typeface="Times New Roman" charset="0"/>
            </a:endParaRPr>
          </a:p>
          <a:p>
            <a:pPr marL="457200" lvl="1" indent="0">
              <a:buNone/>
            </a:pPr>
            <a:r>
              <a:rPr lang="en-US" dirty="0"/>
              <a:t>Note the numbers, types, and combination of atoms before and after the reaction. </a:t>
            </a:r>
          </a:p>
          <a:p>
            <a:pPr lvl="1"/>
            <a:endParaRPr lang="en-US" b="1" dirty="0">
              <a:latin typeface="Times New Roman" charset="0"/>
            </a:endParaRPr>
          </a:p>
          <a:p>
            <a:endParaRPr lang="en-US" dirty="0"/>
          </a:p>
        </p:txBody>
      </p:sp>
      <p:pic>
        <p:nvPicPr>
          <p:cNvPr id="12" name="Picture 17" descr="A reaction diagrm is shown. 9 green spheres and 7 purple spheres are shown on the left. The product of the reaction shows 3 purple spheres, 1 green sphere, and 3 molecules, each composed of 1 purple and 2 green spheres are sh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5983" y="3218870"/>
            <a:ext cx="4712032" cy="200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3819" y="873937"/>
            <a:ext cx="4136360" cy="17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Sample Problem 2.3: Solution</a:t>
            </a:r>
          </a:p>
        </p:txBody>
      </p:sp>
      <p:sp>
        <p:nvSpPr>
          <p:cNvPr id="3" name="Content Placeholder 2"/>
          <p:cNvSpPr>
            <a:spLocks noGrp="1"/>
          </p:cNvSpPr>
          <p:nvPr>
            <p:ph idx="1"/>
          </p:nvPr>
        </p:nvSpPr>
        <p:spPr>
          <a:xfrm>
            <a:off x="457200" y="2112579"/>
            <a:ext cx="8229600" cy="4356538"/>
          </a:xfrm>
        </p:spPr>
        <p:txBody>
          <a:bodyPr/>
          <a:lstStyle/>
          <a:p>
            <a:pPr>
              <a:spcAft>
                <a:spcPct val="50000"/>
              </a:spcAft>
            </a:pPr>
            <a:r>
              <a:rPr lang="en-US" b="1" dirty="0"/>
              <a:t>SOLUTION:</a:t>
            </a:r>
          </a:p>
          <a:p>
            <a:pPr marL="0" indent="0">
              <a:spcAft>
                <a:spcPct val="50000"/>
              </a:spcAft>
              <a:buNone/>
            </a:pPr>
            <a:r>
              <a:rPr lang="en-US" dirty="0"/>
              <a:t>There are 7 purple and 9 green atoms both before and after the reaction. Mass is therefore conserved.</a:t>
            </a:r>
          </a:p>
          <a:p>
            <a:pPr marL="0" indent="0">
              <a:spcAft>
                <a:spcPct val="50000"/>
              </a:spcAft>
              <a:buNone/>
            </a:pPr>
            <a:r>
              <a:rPr lang="en-US" dirty="0"/>
              <a:t>After the reaction some purple atoms remain unreacted, but some have combined with green atoms to form a compound. Each particle of this compound contains 1 purple and 2 green atoms – the composition is constant, illustrating the law of definite composition.</a:t>
            </a:r>
          </a:p>
          <a:p>
            <a:pPr marL="0" indent="0">
              <a:spcAft>
                <a:spcPct val="50000"/>
              </a:spcAft>
              <a:buNone/>
            </a:pPr>
            <a:r>
              <a:rPr lang="en-US" dirty="0"/>
              <a:t>Only one compound forms, so the law of multiple proportions does not pertain.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that established the properties of cathode rays</a:t>
            </a:r>
          </a:p>
        </p:txBody>
      </p:sp>
      <p:sp>
        <p:nvSpPr>
          <p:cNvPr id="3" name="Content Placeholder 2"/>
          <p:cNvSpPr>
            <a:spLocks noGrp="1"/>
          </p:cNvSpPr>
          <p:nvPr>
            <p:ph idx="1"/>
          </p:nvPr>
        </p:nvSpPr>
        <p:spPr>
          <a:xfrm>
            <a:off x="331077" y="1497724"/>
            <a:ext cx="8513378" cy="5055476"/>
          </a:xfrm>
        </p:spPr>
        <p:txBody>
          <a:bodyPr/>
          <a:lstStyle/>
          <a:p>
            <a:pPr marL="0" indent="0">
              <a:buNone/>
            </a:pPr>
            <a:r>
              <a:rPr lang="en-US" b="1" dirty="0"/>
              <a:t>     </a:t>
            </a:r>
            <a:r>
              <a:rPr lang="en-US" b="1" u="sng" dirty="0"/>
              <a:t>Observation</a:t>
            </a:r>
            <a:r>
              <a:rPr lang="en-US" b="1" dirty="0"/>
              <a:t>					   </a:t>
            </a:r>
            <a:r>
              <a:rPr lang="en-US" b="1" dirty="0">
                <a:latin typeface="Cambria Math" panose="02040503050406030204" pitchFamily="18" charset="0"/>
                <a:ea typeface="Cambria Math" panose="02040503050406030204" pitchFamily="18" charset="0"/>
              </a:rPr>
              <a:t>→			</a:t>
            </a:r>
            <a:r>
              <a:rPr lang="en-US" b="1" dirty="0"/>
              <a:t> </a:t>
            </a:r>
            <a:r>
              <a:rPr lang="en-US" b="1" u="sng" dirty="0"/>
              <a:t>Conclusion</a:t>
            </a:r>
          </a:p>
          <a:p>
            <a:pPr marL="457200" indent="-457200">
              <a:buAutoNum type="arabicPeriod"/>
            </a:pPr>
            <a:r>
              <a:rPr lang="en-US" dirty="0"/>
              <a:t>Ray bends in magnetic field	   </a:t>
            </a:r>
            <a:r>
              <a:rPr lang="en-US" dirty="0">
                <a:latin typeface="Cambria Math" panose="02040503050406030204" pitchFamily="18" charset="0"/>
                <a:ea typeface="Cambria Math" panose="02040503050406030204" pitchFamily="18" charset="0"/>
              </a:rPr>
              <a:t>→ </a:t>
            </a:r>
            <a:r>
              <a:rPr lang="en-US" dirty="0"/>
              <a:t>Consists of charged particles</a:t>
            </a:r>
          </a:p>
          <a:p>
            <a:pPr marL="457200" indent="-457200">
              <a:buAutoNum type="arabicPeriod"/>
            </a:pPr>
            <a:r>
              <a:rPr lang="en-US" dirty="0"/>
              <a:t>Ray bends toward (+) plate	</a:t>
            </a:r>
            <a:r>
              <a:rPr lang="en-US" dirty="0">
                <a:latin typeface="Cambria Math" panose="02040503050406030204" pitchFamily="18" charset="0"/>
                <a:ea typeface="Cambria Math" panose="02040503050406030204" pitchFamily="18" charset="0"/>
              </a:rPr>
              <a:t>   → </a:t>
            </a:r>
            <a:r>
              <a:rPr lang="en-US" dirty="0"/>
              <a:t>Consists of negative particles</a:t>
            </a:r>
          </a:p>
          <a:p>
            <a:pPr marL="457200" indent="-457200">
              <a:buAutoNum type="arabicPeriod"/>
            </a:pPr>
            <a:r>
              <a:rPr lang="en-US" dirty="0"/>
              <a:t>Ray is identical for any cathode </a:t>
            </a:r>
            <a:r>
              <a:rPr lang="en-US" dirty="0">
                <a:latin typeface="Cambria Math" panose="02040503050406030204" pitchFamily="18" charset="0"/>
                <a:ea typeface="Cambria Math" panose="02040503050406030204" pitchFamily="18" charset="0"/>
              </a:rPr>
              <a:t>→ </a:t>
            </a:r>
            <a:r>
              <a:rPr lang="en-US" dirty="0"/>
              <a:t>Particles found in all matter</a:t>
            </a:r>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0" indent="0">
              <a:buNone/>
            </a:pPr>
            <a:endParaRPr lang="en-US" dirty="0"/>
          </a:p>
          <a:p>
            <a:pPr marL="0" indent="0">
              <a:buNone/>
            </a:pPr>
            <a:r>
              <a:rPr lang="en-US" dirty="0"/>
              <a:t>Figure 2.4</a:t>
            </a:r>
          </a:p>
        </p:txBody>
      </p:sp>
      <p:pic>
        <p:nvPicPr>
          <p:cNvPr id="56322" name="Picture 1" descr="A diagram of a cathod ray tube is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18206" y="3610138"/>
            <a:ext cx="3307587" cy="31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2.5</a:t>
            </a:r>
          </a:p>
        </p:txBody>
      </p:sp>
      <p:pic>
        <p:nvPicPr>
          <p:cNvPr id="58371" name="Picture 1" descr="Millikan’s oil-drop experiment for measuring an electron’s charge is diagrammed. The total charge on an oil droplet is some whole-number multiple of the charge of the electro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37807" y="1444034"/>
            <a:ext cx="6240474" cy="43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Millikan’s oil-drop experiment for measuring an electron’s charge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14" y="292209"/>
            <a:ext cx="9144000" cy="609600"/>
          </a:xfrm>
        </p:spPr>
        <p:txBody>
          <a:bodyPr/>
          <a:lstStyle/>
          <a:p>
            <a:r>
              <a:rPr lang="en-US" dirty="0"/>
              <a:t>Millikan</a:t>
            </a:r>
            <a:r>
              <a:rPr lang="ja-JP" altLang="en-US" dirty="0"/>
              <a:t>’</a:t>
            </a:r>
            <a:r>
              <a:rPr lang="en-US" altLang="ja-JP" dirty="0"/>
              <a:t>s findings were used to calculate the mass of an electron</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515007" y="2726175"/>
                <a:ext cx="8229600" cy="5562600"/>
              </a:xfrm>
            </p:spPr>
            <p:txBody>
              <a:bodyPr/>
              <a:lstStyle/>
              <a:p>
                <a:pPr marL="0" indent="0">
                  <a:buNone/>
                </a:pPr>
                <a14:m>
                  <m:oMathPara xmlns:m="http://schemas.openxmlformats.org/officeDocument/2006/math">
                    <m:oMathParaPr>
                      <m:jc m:val="left"/>
                    </m:oMathParaPr>
                    <m:oMath xmlns:m="http://schemas.openxmlformats.org/officeDocument/2006/math">
                      <m:r>
                        <m:rPr>
                          <m:sty m:val="p"/>
                        </m:rPr>
                        <a:rPr lang="en-US" sz="1800" b="0" i="0" smtClean="0">
                          <a:latin typeface="Cambria Math" panose="02040503050406030204" pitchFamily="18" charset="0"/>
                        </a:rPr>
                        <m:t>mass</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of</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electron</m:t>
                      </m:r>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m:rPr>
                              <m:sty m:val="p"/>
                            </m:rPr>
                            <a:rPr lang="en-US" sz="1800" b="0" i="0" smtClean="0">
                              <a:latin typeface="Cambria Math" panose="02040503050406030204" pitchFamily="18" charset="0"/>
                            </a:rPr>
                            <m:t>mass</m:t>
                          </m:r>
                          <m:r>
                            <a:rPr lang="en-US" sz="1800" b="0" i="0" smtClean="0">
                              <a:latin typeface="Cambria Math" panose="02040503050406030204" pitchFamily="18" charset="0"/>
                            </a:rPr>
                            <m:t> </m:t>
                          </m:r>
                          <m:r>
                            <a:rPr lang="en-US" sz="1800" b="0" i="1" smtClean="0">
                              <a:latin typeface="Cambria Math" panose="02040503050406030204" pitchFamily="18" charset="0"/>
                            </a:rPr>
                            <m:t>(</m:t>
                          </m:r>
                          <m:r>
                            <a:rPr lang="en-US" sz="1800" b="0" i="1" smtClean="0">
                              <a:latin typeface="Cambria Math" panose="02040503050406030204" pitchFamily="18" charset="0"/>
                            </a:rPr>
                            <m:t>𝑎𝑠</m:t>
                          </m:r>
                          <m:r>
                            <a:rPr lang="en-US" sz="1800" b="0" i="1" smtClean="0">
                              <a:latin typeface="Cambria Math" panose="02040503050406030204" pitchFamily="18" charset="0"/>
                            </a:rPr>
                            <m:t> </m:t>
                          </m:r>
                          <m:r>
                            <a:rPr lang="en-US" sz="1800" b="0" i="1" smtClean="0">
                              <a:latin typeface="Cambria Math" panose="02040503050406030204" pitchFamily="18" charset="0"/>
                            </a:rPr>
                            <m:t>𝑑𝑒𝑡𝑒𝑟𝑚𝑖𝑛𝑒𝑑</m:t>
                          </m:r>
                          <m:r>
                            <a:rPr lang="en-US" sz="1800" b="0" i="1" smtClean="0">
                              <a:latin typeface="Cambria Math" panose="02040503050406030204" pitchFamily="18" charset="0"/>
                            </a:rPr>
                            <m:t> </m:t>
                          </m:r>
                          <m:r>
                            <a:rPr lang="en-US" sz="1800" b="0" i="1" smtClean="0">
                              <a:latin typeface="Cambria Math" panose="02040503050406030204" pitchFamily="18" charset="0"/>
                            </a:rPr>
                            <m:t>𝑏𝑦</m:t>
                          </m:r>
                          <m:r>
                            <a:rPr lang="en-US" sz="1800" b="0" i="1" smtClean="0">
                              <a:latin typeface="Cambria Math" panose="02040503050406030204" pitchFamily="18" charset="0"/>
                            </a:rPr>
                            <m:t> </m:t>
                          </m:r>
                          <m:r>
                            <a:rPr lang="en-US" sz="1800" b="0" i="1" smtClean="0">
                              <a:latin typeface="Cambria Math" panose="02040503050406030204" pitchFamily="18" charset="0"/>
                            </a:rPr>
                            <m:t>𝐽</m:t>
                          </m:r>
                          <m:r>
                            <a:rPr lang="en-US" sz="1800" b="0" i="1" smtClean="0">
                              <a:latin typeface="Cambria Math" panose="02040503050406030204" pitchFamily="18" charset="0"/>
                            </a:rPr>
                            <m:t>.</m:t>
                          </m:r>
                          <m:r>
                            <a:rPr lang="en-US" sz="1800" b="0" i="1" smtClean="0">
                              <a:latin typeface="Cambria Math" panose="02040503050406030204" pitchFamily="18" charset="0"/>
                            </a:rPr>
                            <m:t>𝐽</m:t>
                          </m:r>
                          <m:r>
                            <a:rPr lang="en-US" sz="1800" b="0" i="1" smtClean="0">
                              <a:latin typeface="Cambria Math" panose="02040503050406030204" pitchFamily="18" charset="0"/>
                            </a:rPr>
                            <m:t>. </m:t>
                          </m:r>
                          <m:r>
                            <a:rPr lang="en-US" sz="1800" b="0" i="1" smtClean="0">
                              <a:latin typeface="Cambria Math" panose="02040503050406030204" pitchFamily="18" charset="0"/>
                            </a:rPr>
                            <m:t>𝑇h𝑜𝑚𝑝𝑠𝑜𝑛</m:t>
                          </m:r>
                          <m:r>
                            <a:rPr lang="en-US" sz="1800" b="0" i="1" smtClean="0">
                              <a:latin typeface="Cambria Math" panose="02040503050406030204" pitchFamily="18" charset="0"/>
                            </a:rPr>
                            <m:t>)</m:t>
                          </m:r>
                          <m:r>
                            <a:rPr lang="en-US" sz="1800" b="0" i="0" smtClean="0">
                              <a:latin typeface="Cambria Math" panose="02040503050406030204" pitchFamily="18" charset="0"/>
                            </a:rPr>
                            <m:t> </m:t>
                          </m:r>
                        </m:num>
                        <m:den>
                          <m:r>
                            <m:rPr>
                              <m:sty m:val="p"/>
                            </m:rPr>
                            <a:rPr lang="en-US" sz="1800" b="0" i="0" smtClean="0">
                              <a:latin typeface="Cambria Math" panose="02040503050406030204" pitchFamily="18" charset="0"/>
                            </a:rPr>
                            <m:t>charge</m:t>
                          </m:r>
                        </m:den>
                      </m:f>
                      <m:r>
                        <a:rPr lang="en-US" sz="1800" b="0" i="0" smtClean="0">
                          <a:latin typeface="Cambria Math" panose="02040503050406030204" pitchFamily="18" charset="0"/>
                        </a:rPr>
                        <m:t>∗</m:t>
                      </m:r>
                      <m:r>
                        <m:rPr>
                          <m:sty m:val="p"/>
                        </m:rPr>
                        <a:rPr lang="en-US" sz="1800" b="0" i="0" smtClean="0">
                          <a:latin typeface="Cambria Math" panose="02040503050406030204" pitchFamily="18" charset="0"/>
                        </a:rPr>
                        <m:t>charge</m:t>
                      </m:r>
                    </m:oMath>
                  </m:oMathPara>
                </a14:m>
                <a:endParaRPr lang="en-US" sz="1800" b="0" dirty="0"/>
              </a:p>
              <a:p>
                <a:pPr marL="0" indent="0">
                  <a:buNone/>
                </a:pPr>
                <a:r>
                  <a:rPr lang="en-US" dirty="0"/>
                  <a:t>				     </a:t>
                </a:r>
                <a14:m>
                  <m:oMath xmlns:m="http://schemas.openxmlformats.org/officeDocument/2006/math">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−5.686∗</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−12</m:t>
                            </m:r>
                          </m:sup>
                        </m:sSup>
                        <m:r>
                          <a:rPr lang="en-US" b="0" i="0" smtClean="0">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kg</m:t>
                            </m:r>
                          </m:num>
                          <m:den>
                            <m:r>
                              <m:rPr>
                                <m:sty m:val="p"/>
                              </m:rPr>
                              <a:rPr lang="en-US" b="0" i="0" strike="sngStrike" smtClean="0">
                                <a:latin typeface="Cambria Math" panose="02040503050406030204" pitchFamily="18" charset="0"/>
                              </a:rPr>
                              <m:t>C</m:t>
                            </m:r>
                          </m:den>
                        </m:f>
                      </m:e>
                    </m:d>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−1.602∗</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−19</m:t>
                            </m:r>
                          </m:sup>
                        </m:sSup>
                        <m:r>
                          <m:rPr>
                            <m:sty m:val="p"/>
                          </m:rPr>
                          <a:rPr lang="en-US" b="0" i="0" strike="sngStrike" smtClean="0">
                            <a:latin typeface="Cambria Math" panose="02040503050406030204" pitchFamily="18" charset="0"/>
                          </a:rPr>
                          <m:t>C</m:t>
                        </m:r>
                      </m:e>
                    </m:d>
                  </m:oMath>
                </a14:m>
                <a:endParaRPr lang="en-US" b="0" dirty="0"/>
              </a:p>
              <a:p>
                <a:pPr marL="0" indent="0">
                  <a:buNone/>
                </a:pPr>
                <a:r>
                  <a:rPr lang="en-US" dirty="0"/>
                  <a:t>				     </a:t>
                </a:r>
                <a14:m>
                  <m:oMath xmlns:m="http://schemas.openxmlformats.org/officeDocument/2006/math">
                    <m:r>
                      <a:rPr lang="en-US" b="0" i="1" smtClean="0">
                        <a:latin typeface="Cambria Math" panose="02040503050406030204" pitchFamily="18" charset="0"/>
                      </a:rPr>
                      <m:t>=9.109∗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kg</m:t>
                    </m:r>
                    <m:r>
                      <a:rPr lang="en-US" b="0" i="0" smtClean="0">
                        <a:latin typeface="Cambria Math" panose="02040503050406030204" pitchFamily="18" charset="0"/>
                      </a:rPr>
                      <m:t>=9.09 ∗</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−28</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g</m:t>
                    </m:r>
                  </m:oMath>
                </a14:m>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515007" y="2726175"/>
                <a:ext cx="8229600" cy="5562600"/>
              </a:xfrm>
              <a:blipFill>
                <a:blip r:embed="rId3"/>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Millikan’s oil-drop experiment for measuring an electron’s charge is diagrammed. The total charge on an oil droplet is some whole-number multiple of the charge of the electro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62185" y="1545019"/>
            <a:ext cx="6619629" cy="40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b="1" dirty="0"/>
              <a:t>Rutherford</a:t>
            </a:r>
            <a:r>
              <a:rPr lang="ja-JP" altLang="en-US" b="1" dirty="0"/>
              <a:t>’</a:t>
            </a:r>
            <a:r>
              <a:rPr lang="en-US" altLang="ja-JP" b="1" dirty="0"/>
              <a:t>s </a:t>
            </a:r>
            <a:r>
              <a:rPr lang="en-US" altLang="ja-JP" b="1" dirty="0">
                <a:latin typeface="Symbol" charset="0"/>
              </a:rPr>
              <a:t>a</a:t>
            </a:r>
            <a:r>
              <a:rPr lang="en-US" altLang="ja-JP" b="1" dirty="0"/>
              <a:t>-scattering experiment and discovery of the atomic nucleus</a:t>
            </a:r>
            <a:endParaRPr lang="en-US" dirty="0"/>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features of the atom.</a:t>
            </a:r>
            <a:r>
              <a:rPr lang="en-US" b="1" dirty="0">
                <a:solidFill>
                  <a:srgbClr val="037C03"/>
                </a:solidFill>
                <a:latin typeface="Arial Black" charset="0"/>
              </a:rPr>
              <a:t/>
            </a:r>
            <a:br>
              <a:rPr lang="en-US" b="1" dirty="0">
                <a:solidFill>
                  <a:srgbClr val="037C03"/>
                </a:solidFill>
                <a:latin typeface="Arial Black" charset="0"/>
              </a:rPr>
            </a:br>
            <a:endParaRPr lang="en-US" dirty="0"/>
          </a:p>
        </p:txBody>
      </p:sp>
      <p:sp>
        <p:nvSpPr>
          <p:cNvPr id="3" name="Content Placeholder 2"/>
          <p:cNvSpPr>
            <a:spLocks noGrp="1"/>
          </p:cNvSpPr>
          <p:nvPr>
            <p:ph idx="1"/>
          </p:nvPr>
        </p:nvSpPr>
        <p:spPr/>
        <p:txBody>
          <a:bodyPr/>
          <a:lstStyle/>
          <a:p>
            <a:pPr marL="0" indent="0">
              <a:buNone/>
            </a:pPr>
            <a:r>
              <a:rPr lang="en-US" dirty="0"/>
              <a:t>The atom is an electrically neutral, spherical entity composed of a positively charged central nucleus surrounded by one or more negatively charged electrons. The atomic nucleus consists of protons and neutrons.</a:t>
            </a:r>
          </a:p>
          <a:p>
            <a:endParaRPr lang="en-US" dirty="0"/>
          </a:p>
          <a:p>
            <a:endParaRPr lang="en-US" dirty="0"/>
          </a:p>
          <a:p>
            <a:endParaRPr lang="en-US" dirty="0"/>
          </a:p>
          <a:p>
            <a:endParaRPr lang="en-US" dirty="0"/>
          </a:p>
          <a:p>
            <a:endParaRPr lang="en-US" dirty="0"/>
          </a:p>
          <a:p>
            <a:endParaRPr lang="en-US" dirty="0"/>
          </a:p>
          <a:p>
            <a:pPr marL="0" indent="0">
              <a:buNone/>
            </a:pPr>
            <a:r>
              <a:rPr lang="en-US" dirty="0"/>
              <a:t>Figure 2.7</a:t>
            </a:r>
          </a:p>
          <a:p>
            <a:endParaRPr lang="en-US" dirty="0"/>
          </a:p>
        </p:txBody>
      </p:sp>
      <p:pic>
        <p:nvPicPr>
          <p:cNvPr id="64516" name="Picture 1" descr="An atom is an electrically neutral, spherical entity composed of a positively charged central nucleus surrounded by one or more negatively charged electron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40100" y="2546131"/>
            <a:ext cx="5677644" cy="330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b="1" dirty="0"/>
              <a:t>Table 2.2</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spcBef>
                <a:spcPct val="50000"/>
              </a:spcBef>
              <a:buNone/>
            </a:pPr>
            <a:r>
              <a:rPr lang="en-US" altLang="en-US" baseline="30000" dirty="0"/>
              <a:t>* </a:t>
            </a:r>
            <a:r>
              <a:rPr lang="en-US" altLang="en-US" dirty="0"/>
              <a:t>The coulomb (C) is the SI unit of charge.</a:t>
            </a:r>
          </a:p>
          <a:p>
            <a:pPr marL="0" indent="0">
              <a:spcBef>
                <a:spcPct val="50000"/>
              </a:spcBef>
              <a:buNone/>
            </a:pPr>
            <a:r>
              <a:rPr lang="en-US" altLang="en-US" b="1" baseline="30000" dirty="0"/>
              <a:t>†</a:t>
            </a:r>
            <a:r>
              <a:rPr lang="en-US" altLang="en-US" dirty="0"/>
              <a:t> The atomic mass unit (</a:t>
            </a:r>
            <a:r>
              <a:rPr lang="en-US" altLang="en-US" dirty="0" err="1"/>
              <a:t>amu</a:t>
            </a:r>
            <a:r>
              <a:rPr lang="en-US" altLang="en-US" dirty="0"/>
              <a:t>) equals 1.66054x10</a:t>
            </a:r>
            <a:r>
              <a:rPr lang="en-US" altLang="en-US" baseline="30000" dirty="0"/>
              <a:t>-24</a:t>
            </a:r>
            <a:r>
              <a:rPr lang="en-US" altLang="en-US" dirty="0"/>
              <a:t> g.</a:t>
            </a:r>
          </a:p>
          <a:p>
            <a:pPr marL="0" indent="0">
              <a:buNone/>
            </a:pPr>
            <a:endParaRPr lang="en-US" dirty="0"/>
          </a:p>
        </p:txBody>
      </p:sp>
      <p:sp>
        <p:nvSpPr>
          <p:cNvPr id="2" name="Title 1"/>
          <p:cNvSpPr>
            <a:spLocks noGrp="1"/>
          </p:cNvSpPr>
          <p:nvPr>
            <p:ph type="title"/>
          </p:nvPr>
        </p:nvSpPr>
        <p:spPr/>
        <p:txBody>
          <a:bodyPr/>
          <a:lstStyle/>
          <a:p>
            <a:r>
              <a:rPr lang="en-US" dirty="0"/>
              <a:t>Properties of the Three Key Subatomic Particles</a:t>
            </a:r>
          </a:p>
        </p:txBody>
      </p:sp>
      <p:graphicFrame>
        <p:nvGraphicFramePr>
          <p:cNvPr id="205989" name="Group 165"/>
          <p:cNvGraphicFramePr>
            <a:graphicFrameLocks noGrp="1"/>
          </p:cNvGraphicFramePr>
          <p:nvPr>
            <p:extLst>
              <p:ext uri="{D42A27DB-BD31-4B8C-83A1-F6EECF244321}">
                <p14:modId xmlns:p14="http://schemas.microsoft.com/office/powerpoint/2010/main" val="719507757"/>
              </p:ext>
            </p:extLst>
          </p:nvPr>
        </p:nvGraphicFramePr>
        <p:xfrm>
          <a:off x="495299" y="1495097"/>
          <a:ext cx="8153401" cy="3632200"/>
        </p:xfrm>
        <a:graphic>
          <a:graphicData uri="http://schemas.openxmlformats.org/drawingml/2006/table">
            <a:tbl>
              <a:tblPr/>
              <a:tblGrid>
                <a:gridCol w="11430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676401">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gridCol w="1447800">
                  <a:extLst>
                    <a:ext uri="{9D8B030D-6E8A-4147-A177-3AD203B41FA5}">
                      <a16:colId xmlns="" xmlns:a16="http://schemas.microsoft.com/office/drawing/2014/main" val="20005"/>
                    </a:ext>
                  </a:extLst>
                </a:gridCol>
              </a:tblGrid>
              <a:tr h="381000">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          Charge</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             Mass</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812800">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Name (Symbol)</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Relative</a:t>
                      </a:r>
                    </a:p>
                  </a:txBody>
                  <a:tcPr marR="0"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Absolute (C)</a:t>
                      </a:r>
                      <a:r>
                        <a:rPr kumimoji="0" lang="en-US" altLang="en-US" sz="1800" b="1" i="0" u="none" strike="noStrike" cap="none" normalizeH="0" baseline="30000">
                          <a:ln>
                            <a:noFill/>
                          </a:ln>
                          <a:solidFill>
                            <a:schemeClr val="tx1"/>
                          </a:solidFill>
                          <a:effectLst/>
                          <a:latin typeface="Arial" pitchFamily="34" charset="0"/>
                          <a:ea typeface="ＭＳ Ｐゴシック" pitchFamily="34" charset="-128"/>
                          <a:cs typeface="Arial" pitchFamily="34" charset="0"/>
                        </a:rPr>
                        <a:t>*</a:t>
                      </a:r>
                      <a:endPar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Relative  (</a:t>
                      </a:r>
                      <a:r>
                        <a:rPr kumimoji="0" lang="en-US" altLang="en-US" sz="1800" b="1" i="0" u="none" strike="noStrike" cap="none" normalizeH="0" baseline="0" dirty="0" err="1">
                          <a:ln>
                            <a:noFill/>
                          </a:ln>
                          <a:solidFill>
                            <a:schemeClr val="tx1"/>
                          </a:solidFill>
                          <a:effectLst/>
                          <a:latin typeface="Arial" pitchFamily="34" charset="0"/>
                          <a:ea typeface="ＭＳ Ｐゴシック" pitchFamily="34" charset="-128"/>
                          <a:cs typeface="Arial" pitchFamily="34" charset="0"/>
                        </a:rPr>
                        <a:t>amu</a:t>
                      </a: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a:t>
                      </a:r>
                      <a:r>
                        <a:rPr kumimoji="0" lang="en-US" altLang="en-US" sz="1800" b="1" i="0" u="none" strike="noStrike" cap="none" normalizeH="0" baseline="30000" dirty="0">
                          <a:ln>
                            <a:noFill/>
                          </a:ln>
                          <a:solidFill>
                            <a:schemeClr val="tx1"/>
                          </a:solidFill>
                          <a:effectLst/>
                          <a:latin typeface="Arial" pitchFamily="34" charset="0"/>
                          <a:ea typeface="ＭＳ Ｐゴシック" pitchFamily="34" charset="-128"/>
                        </a:rPr>
                        <a:t>†</a:t>
                      </a:r>
                    </a:p>
                  </a:txBody>
                  <a:tcPr marR="0"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Absolute (g)</a:t>
                      </a:r>
                    </a:p>
                  </a:txBody>
                  <a:tcPr marR="0"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Location in Atom</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2800">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Proton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(p</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a:t>
                      </a: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a:t>
                      </a: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+1.60218x10</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-19</a:t>
                      </a:r>
                      <a:endPar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1.00727</a:t>
                      </a: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1.67262x10</a:t>
                      </a:r>
                      <a:r>
                        <a:rPr kumimoji="0" lang="en-US" altLang="en-US" sz="1800" b="0" i="0" u="none" strike="noStrike" cap="none" normalizeH="0" baseline="30000" dirty="0">
                          <a:ln>
                            <a:noFill/>
                          </a:ln>
                          <a:solidFill>
                            <a:schemeClr val="tx1"/>
                          </a:solidFill>
                          <a:effectLst/>
                          <a:latin typeface="Arial" pitchFamily="34" charset="0"/>
                          <a:ea typeface="ＭＳ Ｐゴシック" pitchFamily="34" charset="-128"/>
                          <a:cs typeface="Arial" pitchFamily="34" charset="0"/>
                        </a:rPr>
                        <a:t>-24</a:t>
                      </a:r>
                      <a:endPar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1"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Nucleus</a:t>
                      </a: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2"/>
                  </a:ext>
                </a:extLst>
              </a:tr>
              <a:tr h="812800">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Neutron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(n</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0</a:t>
                      </a: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a:t>
                      </a:r>
                    </a:p>
                  </a:txBody>
                  <a:tcPr marR="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0</a:t>
                      </a:r>
                    </a:p>
                  </a:txBody>
                  <a:tcPr marR="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R="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1.00866</a:t>
                      </a:r>
                    </a:p>
                  </a:txBody>
                  <a:tcPr marR="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1.67493x10</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-24</a:t>
                      </a:r>
                      <a:endPar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Nucleus</a:t>
                      </a:r>
                    </a:p>
                  </a:txBody>
                  <a:tcPr marR="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812800">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Electron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(e</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a:t>
                      </a: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-1.60218x10</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-19</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0.00054858</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9.10939x10</a:t>
                      </a:r>
                      <a:r>
                        <a:rPr kumimoji="0" lang="en-US" altLang="en-US" sz="1800" b="0" i="0" u="none" strike="noStrike" cap="none" normalizeH="0" baseline="30000" dirty="0">
                          <a:ln>
                            <a:noFill/>
                          </a:ln>
                          <a:solidFill>
                            <a:schemeClr val="tx1"/>
                          </a:solidFill>
                          <a:effectLst/>
                          <a:latin typeface="Arial" pitchFamily="34" charset="0"/>
                          <a:ea typeface="ＭＳ Ｐゴシック" pitchFamily="34" charset="-128"/>
                          <a:cs typeface="Arial" pitchFamily="34" charset="0"/>
                        </a:rPr>
                        <a:t>-28</a:t>
                      </a:r>
                      <a:endPar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Outside nucleus</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68424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X = </a:t>
            </a:r>
            <a:r>
              <a:rPr lang="en-US" dirty="0"/>
              <a:t>Atomic symbol of the element</a:t>
            </a:r>
            <a:endParaRPr lang="en-US" dirty="0">
              <a:latin typeface="Times New Roman" charset="0"/>
            </a:endParaRPr>
          </a:p>
          <a:p>
            <a:r>
              <a:rPr lang="en-US" b="1" i="1" dirty="0"/>
              <a:t>A</a:t>
            </a:r>
            <a:r>
              <a:rPr lang="en-US" b="1" dirty="0"/>
              <a:t> =</a:t>
            </a:r>
            <a:r>
              <a:rPr lang="en-US" dirty="0"/>
              <a:t> mass number;  </a:t>
            </a:r>
            <a:r>
              <a:rPr lang="en-US" b="1" i="1" dirty="0"/>
              <a:t>A</a:t>
            </a:r>
            <a:r>
              <a:rPr lang="en-US" b="1" dirty="0"/>
              <a:t> = </a:t>
            </a:r>
            <a:r>
              <a:rPr lang="en-US" b="1" i="1" dirty="0"/>
              <a:t>Z</a:t>
            </a:r>
            <a:r>
              <a:rPr lang="en-US" b="1" dirty="0"/>
              <a:t> + </a:t>
            </a:r>
            <a:r>
              <a:rPr lang="en-US" b="1" i="1" dirty="0"/>
              <a:t>N</a:t>
            </a:r>
            <a:r>
              <a:rPr lang="en-US" dirty="0"/>
              <a:t> </a:t>
            </a:r>
            <a:endParaRPr lang="en-US" b="1" dirty="0">
              <a:latin typeface="Times New Roman" charset="0"/>
            </a:endParaRPr>
          </a:p>
          <a:p>
            <a:r>
              <a:rPr lang="en-US" b="1" i="1" dirty="0"/>
              <a:t>Z</a:t>
            </a:r>
            <a:r>
              <a:rPr lang="en-US" b="1" dirty="0"/>
              <a:t> = </a:t>
            </a:r>
            <a:r>
              <a:rPr lang="en-US" dirty="0"/>
              <a:t>atomic number </a:t>
            </a:r>
            <a:r>
              <a:rPr lang="en-US" i="1" dirty="0"/>
              <a:t>(the number of protons in the nucleus)</a:t>
            </a:r>
            <a:endParaRPr lang="en-US" dirty="0"/>
          </a:p>
          <a:p>
            <a:r>
              <a:rPr lang="en-US" b="1" i="1" dirty="0"/>
              <a:t>N</a:t>
            </a:r>
            <a:r>
              <a:rPr lang="en-US" b="1" dirty="0"/>
              <a:t> = </a:t>
            </a:r>
            <a:r>
              <a:rPr lang="en-US" dirty="0"/>
              <a:t>number of neutrons in the nucleus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Figure 2.8</a:t>
            </a:r>
            <a:endParaRPr lang="en-US" dirty="0"/>
          </a:p>
          <a:p>
            <a:pPr marL="0" indent="0">
              <a:buNone/>
            </a:pPr>
            <a:endParaRPr lang="en-US" dirty="0"/>
          </a:p>
        </p:txBody>
      </p:sp>
      <p:sp>
        <p:nvSpPr>
          <p:cNvPr id="2" name="Title 1"/>
          <p:cNvSpPr>
            <a:spLocks noGrp="1"/>
          </p:cNvSpPr>
          <p:nvPr>
            <p:ph type="title"/>
          </p:nvPr>
        </p:nvSpPr>
        <p:spPr/>
        <p:txBody>
          <a:bodyPr/>
          <a:lstStyle/>
          <a:p>
            <a:r>
              <a:rPr lang="en-US" dirty="0"/>
              <a:t>Atomic Symbol, Number and Mass</a:t>
            </a:r>
            <a:br>
              <a:rPr lang="en-US" dirty="0"/>
            </a:br>
            <a:endParaRPr lang="en-US" dirty="0"/>
          </a:p>
        </p:txBody>
      </p:sp>
      <p:pic>
        <p:nvPicPr>
          <p:cNvPr id="25622" name="Picture 22" descr="For carbon with mass number 12, we can write 12C (spoken “carbon twelve”), with Z = 6 understood. Another way to name this atom is carbon-12. Similarly, oxygen sixteen has Z=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9232" y="3438024"/>
            <a:ext cx="3533954" cy="28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 descr="An image is shown demonstrating the notation for atomic symbols. Mass number is written on the upper left, and atomic number is written on the lower left."/>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2623" y="3469635"/>
            <a:ext cx="3466435" cy="199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5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2: The Components of Matter (2)</a:t>
            </a:r>
            <a:br>
              <a:rPr lang="en-US" b="1" dirty="0"/>
            </a:br>
            <a:endParaRPr lang="en-US" dirty="0"/>
          </a:p>
        </p:txBody>
      </p:sp>
      <p:sp>
        <p:nvSpPr>
          <p:cNvPr id="3" name="Content Placeholder 2"/>
          <p:cNvSpPr>
            <a:spLocks noGrp="1"/>
          </p:cNvSpPr>
          <p:nvPr>
            <p:ph idx="1"/>
          </p:nvPr>
        </p:nvSpPr>
        <p:spPr/>
        <p:txBody>
          <a:bodyPr/>
          <a:lstStyle/>
          <a:p>
            <a:pPr>
              <a:lnSpc>
                <a:spcPct val="200000"/>
              </a:lnSpc>
            </a:pPr>
            <a:r>
              <a:rPr lang="en-US" b="1" dirty="0"/>
              <a:t>2.6   Elements: A First Look at the Periodic Table</a:t>
            </a:r>
          </a:p>
          <a:p>
            <a:pPr>
              <a:lnSpc>
                <a:spcPct val="200000"/>
              </a:lnSpc>
            </a:pPr>
            <a:r>
              <a:rPr lang="en-US" b="1" dirty="0"/>
              <a:t>2.7   Compounds: Introduction to Bonding</a:t>
            </a:r>
          </a:p>
          <a:p>
            <a:pPr>
              <a:lnSpc>
                <a:spcPct val="200000"/>
              </a:lnSpc>
            </a:pPr>
            <a:r>
              <a:rPr lang="en-US" b="1" dirty="0"/>
              <a:t>2.8    Formulas, Names, and Masses of Compounds</a:t>
            </a:r>
          </a:p>
          <a:p>
            <a:pPr>
              <a:lnSpc>
                <a:spcPct val="200000"/>
              </a:lnSpc>
            </a:pPr>
            <a:r>
              <a:rPr lang="en-US" b="1" dirty="0"/>
              <a:t>2.9   Mixtures: Classification and Separation</a:t>
            </a:r>
            <a:r>
              <a:rPr lang="en-US" b="1" dirty="0">
                <a:latin typeface="Times New Roman" charset="0"/>
              </a:rPr>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Isotopes </a:t>
            </a:r>
            <a:r>
              <a:rPr lang="en-US" dirty="0"/>
              <a:t>are atoms of an element with the same number of </a:t>
            </a:r>
            <a:r>
              <a:rPr lang="en-US" b="1" i="1" dirty="0"/>
              <a:t>protons</a:t>
            </a:r>
            <a:r>
              <a:rPr lang="en-US" dirty="0"/>
              <a:t>, but a different number of </a:t>
            </a:r>
            <a:r>
              <a:rPr lang="en-US" b="1" i="1" dirty="0"/>
              <a:t>neutrons</a:t>
            </a:r>
            <a:r>
              <a:rPr lang="en-US" dirty="0"/>
              <a:t>.</a:t>
            </a:r>
          </a:p>
          <a:p>
            <a:r>
              <a:rPr lang="en-US" dirty="0"/>
              <a:t>Isotopes have the same atomic number, but a different mass number.</a:t>
            </a:r>
          </a:p>
          <a:p>
            <a:endParaRPr lang="en-US" dirty="0">
              <a:latin typeface="Times New Roman" charset="0"/>
            </a:endParaRPr>
          </a:p>
          <a:p>
            <a:endParaRPr lang="en-US" dirty="0">
              <a:latin typeface="Times New Roman" charset="0"/>
            </a:endParaRPr>
          </a:p>
          <a:p>
            <a:endParaRPr lang="en-US" dirty="0">
              <a:latin typeface="Times New Roman" charset="0"/>
            </a:endParaRPr>
          </a:p>
          <a:p>
            <a:endParaRPr lang="en-US" dirty="0">
              <a:latin typeface="Times New Roman" charset="0"/>
            </a:endParaRPr>
          </a:p>
          <a:p>
            <a:endParaRPr lang="en-US" dirty="0">
              <a:latin typeface="Times New Roman" charset="0"/>
            </a:endParaRPr>
          </a:p>
          <a:p>
            <a:endParaRPr lang="en-US" dirty="0">
              <a:latin typeface="Times New Roman" charset="0"/>
            </a:endParaRPr>
          </a:p>
          <a:p>
            <a:pPr marL="0" indent="0">
              <a:buNone/>
            </a:pPr>
            <a:r>
              <a:rPr lang="en-US" b="1" dirty="0"/>
              <a:t>Figure 2.8</a:t>
            </a:r>
            <a:endParaRPr lang="en-US" dirty="0"/>
          </a:p>
          <a:p>
            <a:pPr marL="0" indent="0">
              <a:buNone/>
            </a:pPr>
            <a:endParaRPr lang="en-US" dirty="0">
              <a:latin typeface="Times New Roman" charset="0"/>
            </a:endParaRPr>
          </a:p>
          <a:p>
            <a:endParaRPr lang="en-US" dirty="0"/>
          </a:p>
        </p:txBody>
      </p:sp>
      <p:pic>
        <p:nvPicPr>
          <p:cNvPr id="69636" name="Picture 15" descr="Diagrams of Uranium-235 and Uranium-238 are sh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37177" y="2728433"/>
            <a:ext cx="2919493" cy="35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Isotopes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a:p>
            <a:pPr marL="0" indent="0">
              <a:buNone/>
            </a:pPr>
            <a:r>
              <a:rPr lang="en-US" b="1" dirty="0"/>
              <a:t>Determining the Number of Subatomic Particles in the Isotopes of an Element</a:t>
            </a:r>
          </a:p>
          <a:p>
            <a:r>
              <a:rPr lang="en-US" b="1" dirty="0"/>
              <a:t>PROBLEM:</a:t>
            </a:r>
          </a:p>
          <a:p>
            <a:pPr marL="457200" lvl="1" indent="0">
              <a:buNone/>
            </a:pPr>
            <a:r>
              <a:rPr lang="en-US" dirty="0"/>
              <a:t>Silicon (Si) has three naturally occurring isotopes:  </a:t>
            </a:r>
            <a:r>
              <a:rPr lang="en-US" baseline="30000" dirty="0"/>
              <a:t>28</a:t>
            </a:r>
            <a:r>
              <a:rPr lang="en-US" dirty="0"/>
              <a:t>Si, </a:t>
            </a:r>
            <a:r>
              <a:rPr lang="en-US" baseline="30000" dirty="0"/>
              <a:t>29</a:t>
            </a:r>
            <a:r>
              <a:rPr lang="en-US" dirty="0"/>
              <a:t>Si, and </a:t>
            </a:r>
            <a:r>
              <a:rPr lang="en-US" baseline="30000" dirty="0"/>
              <a:t>30</a:t>
            </a:r>
            <a:r>
              <a:rPr lang="en-US" dirty="0"/>
              <a:t>Si.  Determine the number of protons, neutrons, and electrons in each silicon isotope.</a:t>
            </a:r>
            <a:endParaRPr lang="en-US" dirty="0">
              <a:latin typeface="Times New Roman" charset="0"/>
            </a:endParaRPr>
          </a:p>
          <a:p>
            <a:r>
              <a:rPr lang="en-US" b="1" dirty="0"/>
              <a:t>PLAN:</a:t>
            </a:r>
          </a:p>
          <a:p>
            <a:pPr marL="457200" lvl="1" indent="0">
              <a:buNone/>
            </a:pPr>
            <a:r>
              <a:rPr lang="en-US" dirty="0"/>
              <a:t>The mass number (A; left superscript) of each of the three isotopes is given, which is the sum of protons and neutrons. From the List of Elements, we find the atomic number (Z, number of protons), which equals the number of electrons. We obtain the number of neutrons by subtracting Z from A.</a:t>
            </a:r>
            <a:endParaRPr lang="en-US" b="1" dirty="0">
              <a:latin typeface="Times New Roman" charset="0"/>
            </a:endParaRPr>
          </a:p>
        </p:txBody>
      </p:sp>
      <p:sp>
        <p:nvSpPr>
          <p:cNvPr id="2" name="Title 1"/>
          <p:cNvSpPr>
            <a:spLocks noGrp="1"/>
          </p:cNvSpPr>
          <p:nvPr>
            <p:ph type="title"/>
          </p:nvPr>
        </p:nvSpPr>
        <p:spPr>
          <a:xfrm>
            <a:off x="0" y="228600"/>
            <a:ext cx="9144000" cy="609600"/>
          </a:xfrm>
        </p:spPr>
        <p:txBody>
          <a:bodyPr/>
          <a:lstStyle/>
          <a:p>
            <a:r>
              <a:rPr lang="en-US" dirty="0"/>
              <a:t>Sample Problem 2.4: Problem and Plan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a:p>
            <a:r>
              <a:rPr lang="en-US" b="1" dirty="0"/>
              <a:t>SOLUTION:</a:t>
            </a:r>
            <a:endParaRPr lang="en-US" b="1" dirty="0">
              <a:latin typeface="Times New Roman" charset="0"/>
            </a:endParaRPr>
          </a:p>
          <a:p>
            <a:pPr marL="457200" lvl="1" indent="0">
              <a:buNone/>
            </a:pPr>
            <a:r>
              <a:rPr lang="en-US" dirty="0"/>
              <a:t>The atomic number of silicon is 14; therefore</a:t>
            </a:r>
          </a:p>
          <a:p>
            <a:pPr marL="457200" lvl="1" indent="0">
              <a:buNone/>
            </a:pPr>
            <a:r>
              <a:rPr lang="en-US" b="1" baseline="30000" dirty="0"/>
              <a:t>28</a:t>
            </a:r>
            <a:r>
              <a:rPr lang="en-US" b="1" dirty="0"/>
              <a:t>Si has 14p</a:t>
            </a:r>
            <a:r>
              <a:rPr lang="en-US" b="1" baseline="30000" dirty="0"/>
              <a:t>+</a:t>
            </a:r>
            <a:r>
              <a:rPr lang="en-US" b="1" dirty="0"/>
              <a:t>, 14e</a:t>
            </a:r>
            <a:r>
              <a:rPr lang="en-US" b="1" baseline="30000" dirty="0"/>
              <a:t>–</a:t>
            </a:r>
            <a:r>
              <a:rPr lang="en-US" b="1" dirty="0"/>
              <a:t>, and 14n</a:t>
            </a:r>
            <a:r>
              <a:rPr lang="en-US" b="1" baseline="30000" dirty="0"/>
              <a:t>0</a:t>
            </a:r>
            <a:r>
              <a:rPr lang="en-US" b="1" dirty="0"/>
              <a:t> (28 – 14 = 14)</a:t>
            </a:r>
          </a:p>
          <a:p>
            <a:pPr marL="457200" lvl="1" indent="0">
              <a:buNone/>
            </a:pPr>
            <a:r>
              <a:rPr lang="en-US" b="1" baseline="30000" dirty="0"/>
              <a:t>29</a:t>
            </a:r>
            <a:r>
              <a:rPr lang="en-US" b="1" dirty="0"/>
              <a:t>Si has 14p</a:t>
            </a:r>
            <a:r>
              <a:rPr lang="en-US" b="1" baseline="30000" dirty="0"/>
              <a:t>+</a:t>
            </a:r>
            <a:r>
              <a:rPr lang="en-US" b="1" dirty="0"/>
              <a:t>, 14e</a:t>
            </a:r>
            <a:r>
              <a:rPr lang="en-US" b="1" baseline="30000" dirty="0"/>
              <a:t>–</a:t>
            </a:r>
            <a:r>
              <a:rPr lang="en-US" b="1" dirty="0"/>
              <a:t>, and 15n</a:t>
            </a:r>
            <a:r>
              <a:rPr lang="en-US" b="1" baseline="30000" dirty="0"/>
              <a:t>0</a:t>
            </a:r>
            <a:r>
              <a:rPr lang="en-US" b="1" dirty="0"/>
              <a:t> (29 – 14 = 15)</a:t>
            </a:r>
          </a:p>
          <a:p>
            <a:pPr marL="457200" lvl="1" indent="0">
              <a:buNone/>
            </a:pPr>
            <a:r>
              <a:rPr lang="en-US" b="1" baseline="30000" dirty="0"/>
              <a:t>30</a:t>
            </a:r>
            <a:r>
              <a:rPr lang="en-US" b="1" dirty="0"/>
              <a:t>Si has 14p</a:t>
            </a:r>
            <a:r>
              <a:rPr lang="en-US" b="1" baseline="30000" dirty="0"/>
              <a:t>+</a:t>
            </a:r>
            <a:r>
              <a:rPr lang="en-US" b="1" dirty="0"/>
              <a:t>, 14e</a:t>
            </a:r>
            <a:r>
              <a:rPr lang="en-US" b="1" baseline="30000" dirty="0"/>
              <a:t>–</a:t>
            </a:r>
            <a:r>
              <a:rPr lang="en-US" b="1" dirty="0"/>
              <a:t>, and 16n</a:t>
            </a:r>
            <a:r>
              <a:rPr lang="en-US" b="1" baseline="30000" dirty="0"/>
              <a:t>0</a:t>
            </a:r>
            <a:r>
              <a:rPr lang="en-US" b="1" dirty="0"/>
              <a:t> (30 – 14) = 16</a:t>
            </a:r>
          </a:p>
          <a:p>
            <a:pPr marL="457200" lvl="1" indent="0">
              <a:buNone/>
            </a:pPr>
            <a:endParaRPr lang="en-US" dirty="0">
              <a:latin typeface="Times New Roman" charset="0"/>
            </a:endParaRPr>
          </a:p>
          <a:p>
            <a:pPr marL="457200" lvl="1" indent="0">
              <a:buNone/>
            </a:pPr>
            <a:endParaRPr lang="en-US" dirty="0"/>
          </a:p>
        </p:txBody>
      </p:sp>
      <p:sp>
        <p:nvSpPr>
          <p:cNvPr id="2" name="Title 1"/>
          <p:cNvSpPr>
            <a:spLocks noGrp="1"/>
          </p:cNvSpPr>
          <p:nvPr>
            <p:ph type="title"/>
          </p:nvPr>
        </p:nvSpPr>
        <p:spPr>
          <a:xfrm>
            <a:off x="0" y="228600"/>
            <a:ext cx="9144000" cy="609600"/>
          </a:xfrm>
        </p:spPr>
        <p:txBody>
          <a:bodyPr/>
          <a:lstStyle/>
          <a:p>
            <a:r>
              <a:rPr lang="en-US" dirty="0"/>
              <a:t>Sample Problem 2.4: Solution</a:t>
            </a:r>
          </a:p>
        </p:txBody>
      </p:sp>
    </p:spTree>
    <p:extLst>
      <p:ext uri="{BB962C8B-B14F-4D97-AF65-F5344CB8AC3E}">
        <p14:creationId xmlns:p14="http://schemas.microsoft.com/office/powerpoint/2010/main" val="109211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Calculating the Atomic Mass of an Element</a:t>
            </a:r>
            <a:endParaRPr lang="en-US" b="1" dirty="0">
              <a:latin typeface="Times New Roman" charset="0"/>
            </a:endParaRPr>
          </a:p>
          <a:p>
            <a:r>
              <a:rPr lang="en-US" b="1" dirty="0"/>
              <a:t>PROBLEM: </a:t>
            </a:r>
            <a:r>
              <a:rPr lang="en-US" dirty="0"/>
              <a:t>Silver (Ag, </a:t>
            </a:r>
            <a:r>
              <a:rPr lang="en-US" i="1" dirty="0"/>
              <a:t>Z</a:t>
            </a:r>
            <a:r>
              <a:rPr lang="en-US" dirty="0"/>
              <a:t> = 47) has two naturally occurring isotopes, </a:t>
            </a:r>
            <a:r>
              <a:rPr lang="en-US" baseline="30000" dirty="0"/>
              <a:t>107</a:t>
            </a:r>
            <a:r>
              <a:rPr lang="en-US" dirty="0"/>
              <a:t>Ag and </a:t>
            </a:r>
            <a:r>
              <a:rPr lang="en-US" baseline="30000" dirty="0"/>
              <a:t>109</a:t>
            </a:r>
            <a:r>
              <a:rPr lang="en-US" dirty="0"/>
              <a:t>Ag. From the mass spectrometric data provided, calculate the atomic mass of Ag.</a:t>
            </a:r>
            <a:endParaRPr lang="en-US" b="1" dirty="0">
              <a:latin typeface="Times New Roman" charset="0"/>
            </a:endParaRPr>
          </a:p>
          <a:p>
            <a:endParaRPr lang="en-US" b="1" dirty="0">
              <a:latin typeface="Times New Roman" charset="0"/>
            </a:endParaRPr>
          </a:p>
          <a:p>
            <a:endParaRPr lang="en-US" dirty="0"/>
          </a:p>
          <a:p>
            <a:endParaRPr lang="en-US" b="1" dirty="0"/>
          </a:p>
          <a:p>
            <a:r>
              <a:rPr lang="en-US" b="1" dirty="0"/>
              <a:t>PLAN:</a:t>
            </a:r>
          </a:p>
          <a:p>
            <a:pPr marL="457200" lvl="1" indent="0">
              <a:buNone/>
            </a:pPr>
            <a:r>
              <a:rPr lang="en-US" dirty="0"/>
              <a:t>Find the weighted average</a:t>
            </a:r>
          </a:p>
          <a:p>
            <a:pPr marL="457200" lvl="1" indent="0">
              <a:buNone/>
            </a:pPr>
            <a:r>
              <a:rPr lang="en-US" dirty="0"/>
              <a:t>of the isotopic masses.</a:t>
            </a:r>
            <a:endParaRPr lang="en-US" dirty="0">
              <a:latin typeface="Times New Roman" charset="0"/>
            </a:endParaRPr>
          </a:p>
          <a:p>
            <a:endParaRPr lang="en-US" dirty="0"/>
          </a:p>
        </p:txBody>
      </p:sp>
      <p:sp>
        <p:nvSpPr>
          <p:cNvPr id="3" name="Title 2"/>
          <p:cNvSpPr>
            <a:spLocks noGrp="1"/>
          </p:cNvSpPr>
          <p:nvPr>
            <p:ph type="title"/>
          </p:nvPr>
        </p:nvSpPr>
        <p:spPr/>
        <p:txBody>
          <a:bodyPr/>
          <a:lstStyle/>
          <a:p>
            <a:r>
              <a:rPr lang="en-US" dirty="0"/>
              <a:t>Sample Problem 2.5: Problem and Plan</a:t>
            </a:r>
            <a:br>
              <a:rPr lang="en-US" dirty="0"/>
            </a:b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25184475"/>
              </p:ext>
            </p:extLst>
          </p:nvPr>
        </p:nvGraphicFramePr>
        <p:xfrm>
          <a:off x="0" y="2766060"/>
          <a:ext cx="6150814" cy="1005840"/>
        </p:xfrm>
        <a:graphic>
          <a:graphicData uri="http://schemas.openxmlformats.org/drawingml/2006/table">
            <a:tbl>
              <a:tblPr/>
              <a:tblGrid>
                <a:gridCol w="1413980">
                  <a:extLst>
                    <a:ext uri="{9D8B030D-6E8A-4147-A177-3AD203B41FA5}">
                      <a16:colId xmlns="" xmlns:a16="http://schemas.microsoft.com/office/drawing/2014/main" val="657375438"/>
                    </a:ext>
                  </a:extLst>
                </a:gridCol>
                <a:gridCol w="2261649">
                  <a:extLst>
                    <a:ext uri="{9D8B030D-6E8A-4147-A177-3AD203B41FA5}">
                      <a16:colId xmlns="" xmlns:a16="http://schemas.microsoft.com/office/drawing/2014/main" val="3311647315"/>
                    </a:ext>
                  </a:extLst>
                </a:gridCol>
                <a:gridCol w="2475185">
                  <a:extLst>
                    <a:ext uri="{9D8B030D-6E8A-4147-A177-3AD203B41FA5}">
                      <a16:colId xmlns="" xmlns:a16="http://schemas.microsoft.com/office/drawing/2014/main" val="120728805"/>
                    </a:ext>
                  </a:extLst>
                </a:gridCol>
              </a:tblGrid>
              <a:tr h="0">
                <a:tc>
                  <a:txBody>
                    <a:bodyPr/>
                    <a:lstStyle/>
                    <a:p>
                      <a:pPr algn="ctr"/>
                      <a:r>
                        <a:rPr lang="en-US" b="1"/>
                        <a:t>Isotope</a:t>
                      </a:r>
                      <a:endParaRPr lang="en-US"/>
                    </a:p>
                  </a:txBody>
                  <a:tcPr anchor="ctr">
                    <a:lnL>
                      <a:noFill/>
                    </a:lnL>
                    <a:lnR>
                      <a:noFill/>
                    </a:lnR>
                    <a:lnT>
                      <a:noFill/>
                    </a:lnT>
                    <a:lnB>
                      <a:noFill/>
                    </a:lnB>
                  </a:tcPr>
                </a:tc>
                <a:tc>
                  <a:txBody>
                    <a:bodyPr/>
                    <a:lstStyle/>
                    <a:p>
                      <a:pPr algn="ctr"/>
                      <a:r>
                        <a:rPr lang="en-US" b="1" dirty="0"/>
                        <a:t>      Mass (</a:t>
                      </a:r>
                      <a:r>
                        <a:rPr lang="en-US" b="1" dirty="0" err="1"/>
                        <a:t>amu</a:t>
                      </a:r>
                      <a:r>
                        <a:rPr lang="en-US" b="1" dirty="0"/>
                        <a:t>)</a:t>
                      </a:r>
                      <a:endParaRPr lang="en-US" dirty="0"/>
                    </a:p>
                  </a:txBody>
                  <a:tcPr anchor="ctr">
                    <a:lnL>
                      <a:noFill/>
                    </a:lnL>
                    <a:lnR>
                      <a:noFill/>
                    </a:lnR>
                    <a:lnT>
                      <a:noFill/>
                    </a:lnT>
                    <a:lnB>
                      <a:noFill/>
                    </a:lnB>
                  </a:tcPr>
                </a:tc>
                <a:tc>
                  <a:txBody>
                    <a:bodyPr/>
                    <a:lstStyle/>
                    <a:p>
                      <a:pPr algn="ctr"/>
                      <a:r>
                        <a:rPr lang="en-US" b="1" dirty="0"/>
                        <a:t>Abundance (%)</a:t>
                      </a:r>
                      <a:endParaRPr lang="en-US" dirty="0"/>
                    </a:p>
                  </a:txBody>
                  <a:tcPr anchor="ctr">
                    <a:lnL>
                      <a:noFill/>
                    </a:lnL>
                    <a:lnR>
                      <a:noFill/>
                    </a:lnR>
                    <a:lnT>
                      <a:noFill/>
                    </a:lnT>
                    <a:lnB>
                      <a:noFill/>
                    </a:lnB>
                  </a:tcPr>
                </a:tc>
                <a:extLst>
                  <a:ext uri="{0D108BD9-81ED-4DB2-BD59-A6C34878D82A}">
                    <a16:rowId xmlns="" xmlns:a16="http://schemas.microsoft.com/office/drawing/2014/main" val="4071487891"/>
                  </a:ext>
                </a:extLst>
              </a:tr>
              <a:tr h="0">
                <a:tc>
                  <a:txBody>
                    <a:bodyPr/>
                    <a:lstStyle/>
                    <a:p>
                      <a:pPr marL="0" indent="0" algn="ctr">
                        <a:buFont typeface="Arial" panose="020B0604020202020204" pitchFamily="34" charset="0"/>
                        <a:buNone/>
                      </a:pPr>
                      <a:r>
                        <a:rPr lang="en-US" baseline="30000" dirty="0"/>
                        <a:t>107</a:t>
                      </a:r>
                      <a:r>
                        <a:rPr lang="en-US" dirty="0"/>
                        <a:t>Ag</a:t>
                      </a:r>
                    </a:p>
                    <a:p>
                      <a:pPr algn="ctr">
                        <a:buFont typeface="Arial" panose="020B0604020202020204" pitchFamily="34" charset="0"/>
                        <a:buNone/>
                      </a:pPr>
                      <a:r>
                        <a:rPr lang="en-US" baseline="30000" dirty="0"/>
                        <a:t>109</a:t>
                      </a:r>
                      <a:r>
                        <a:rPr lang="en-US" dirty="0"/>
                        <a:t>Ag</a:t>
                      </a:r>
                    </a:p>
                  </a:txBody>
                  <a:tcPr anchor="ctr">
                    <a:lnL>
                      <a:noFill/>
                    </a:lnL>
                    <a:lnR>
                      <a:noFill/>
                    </a:lnR>
                    <a:lnT>
                      <a:noFill/>
                    </a:lnT>
                    <a:lnB>
                      <a:noFill/>
                    </a:lnB>
                  </a:tcPr>
                </a:tc>
                <a:tc>
                  <a:txBody>
                    <a:bodyPr/>
                    <a:lstStyle/>
                    <a:p>
                      <a:pPr algn="ctr">
                        <a:buFont typeface="Arial" panose="020B0604020202020204" pitchFamily="34" charset="0"/>
                        <a:buNone/>
                      </a:pPr>
                      <a:r>
                        <a:rPr lang="en-US" dirty="0"/>
                        <a:t>106.90509</a:t>
                      </a:r>
                    </a:p>
                    <a:p>
                      <a:pPr algn="ctr">
                        <a:buFont typeface="Arial" panose="020B0604020202020204" pitchFamily="34" charset="0"/>
                        <a:buNone/>
                      </a:pPr>
                      <a:r>
                        <a:rPr lang="en-US" dirty="0"/>
                        <a:t>108.90476</a:t>
                      </a:r>
                    </a:p>
                  </a:txBody>
                  <a:tcPr anchor="ctr">
                    <a:lnL>
                      <a:noFill/>
                    </a:lnL>
                    <a:lnR>
                      <a:noFill/>
                    </a:lnR>
                    <a:lnT>
                      <a:noFill/>
                    </a:lnT>
                    <a:lnB>
                      <a:noFill/>
                    </a:lnB>
                  </a:tcPr>
                </a:tc>
                <a:tc>
                  <a:txBody>
                    <a:bodyPr/>
                    <a:lstStyle/>
                    <a:p>
                      <a:pPr algn="l">
                        <a:buFont typeface="Arial" panose="020B0604020202020204" pitchFamily="34" charset="0"/>
                        <a:buNone/>
                      </a:pPr>
                      <a:r>
                        <a:rPr lang="en-US" dirty="0"/>
                        <a:t>                  51.84</a:t>
                      </a:r>
                    </a:p>
                    <a:p>
                      <a:pPr algn="l">
                        <a:buFont typeface="Arial" panose="020B0604020202020204" pitchFamily="34" charset="0"/>
                        <a:buNone/>
                      </a:pPr>
                      <a:r>
                        <a:rPr lang="en-US" dirty="0"/>
                        <a:t>                  48.16</a:t>
                      </a:r>
                    </a:p>
                  </a:txBody>
                  <a:tcPr anchor="ctr">
                    <a:lnL>
                      <a:noFill/>
                    </a:lnL>
                    <a:lnR>
                      <a:noFill/>
                    </a:lnR>
                    <a:lnT>
                      <a:noFill/>
                    </a:lnT>
                    <a:lnB>
                      <a:noFill/>
                    </a:lnB>
                  </a:tcPr>
                </a:tc>
                <a:extLst>
                  <a:ext uri="{0D108BD9-81ED-4DB2-BD59-A6C34878D82A}">
                    <a16:rowId xmlns="" xmlns:a16="http://schemas.microsoft.com/office/drawing/2014/main" val="1994160630"/>
                  </a:ext>
                </a:extLst>
              </a:tr>
            </a:tbl>
          </a:graphicData>
        </a:graphic>
      </p:graphicFrame>
      <p:pic>
        <p:nvPicPr>
          <p:cNvPr id="11" name="Picture 10" descr="From the mass and abundance of the two Ag isotopes, we have to find the atomic mass of Ag (weighted average of the isotopic masses). We divide each percent abundance by 100 to get the fractional abundance and then multiply that by each isotopic mass to find the portion of the atomic mass contributed by each isotope. The sum of the isotopic portions is the atomic m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008" y="2908267"/>
            <a:ext cx="3301599" cy="3710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mass portion from </a:t>
            </a:r>
            <a:r>
              <a:rPr lang="en-US" baseline="30000" dirty="0"/>
              <a:t>107</a:t>
            </a:r>
            <a:r>
              <a:rPr lang="en-US" dirty="0"/>
              <a:t>Ag = </a:t>
            </a:r>
            <a:br>
              <a:rPr lang="en-US" dirty="0"/>
            </a:br>
            <a:r>
              <a:rPr lang="en-US" dirty="0"/>
              <a:t>        106.90509 </a:t>
            </a:r>
            <a:r>
              <a:rPr lang="en-US" dirty="0" err="1"/>
              <a:t>amu</a:t>
            </a:r>
            <a:r>
              <a:rPr lang="en-US" dirty="0"/>
              <a:t> x 0.5184 = 55.42 </a:t>
            </a:r>
            <a:r>
              <a:rPr lang="en-US" dirty="0" err="1"/>
              <a:t>amu</a:t>
            </a:r>
            <a:r>
              <a:rPr lang="en-US" dirty="0"/>
              <a:t> </a:t>
            </a:r>
          </a:p>
          <a:p>
            <a:r>
              <a:rPr lang="en-US" dirty="0"/>
              <a:t>mass portion from </a:t>
            </a:r>
            <a:r>
              <a:rPr lang="en-US" baseline="30000" dirty="0"/>
              <a:t>109</a:t>
            </a:r>
            <a:r>
              <a:rPr lang="en-US" dirty="0"/>
              <a:t>Ag = </a:t>
            </a:r>
            <a:br>
              <a:rPr lang="en-US" dirty="0"/>
            </a:br>
            <a:r>
              <a:rPr lang="en-US" dirty="0"/>
              <a:t>        108.90476 </a:t>
            </a:r>
            <a:r>
              <a:rPr lang="en-US" dirty="0" err="1"/>
              <a:t>amu</a:t>
            </a:r>
            <a:r>
              <a:rPr lang="en-US" dirty="0"/>
              <a:t> x 0.4816 = 52.45 </a:t>
            </a:r>
            <a:r>
              <a:rPr lang="en-US" dirty="0" err="1"/>
              <a:t>amu</a:t>
            </a:r>
            <a:r>
              <a:rPr lang="en-US" dirty="0"/>
              <a:t> </a:t>
            </a:r>
          </a:p>
          <a:p>
            <a:r>
              <a:rPr lang="en-US" dirty="0"/>
              <a:t>atomic mass of Ag = 55.42 </a:t>
            </a:r>
            <a:r>
              <a:rPr lang="en-US" dirty="0" err="1"/>
              <a:t>amu</a:t>
            </a:r>
            <a:r>
              <a:rPr lang="en-US" dirty="0"/>
              <a:t> + 52.45 </a:t>
            </a:r>
            <a:r>
              <a:rPr lang="en-US" dirty="0" err="1"/>
              <a:t>amu</a:t>
            </a:r>
            <a:endParaRPr lang="en-US" dirty="0"/>
          </a:p>
          <a:p>
            <a:pPr marL="57150" indent="0">
              <a:buNone/>
            </a:pPr>
            <a:r>
              <a:rPr lang="en-US" b="1" dirty="0"/>
              <a:t>		= 107.87amu</a:t>
            </a:r>
          </a:p>
          <a:p>
            <a:pPr marL="457200" lvl="1" indent="0">
              <a:buNone/>
            </a:pPr>
            <a:endParaRPr lang="en-US" dirty="0"/>
          </a:p>
        </p:txBody>
      </p:sp>
      <p:sp>
        <p:nvSpPr>
          <p:cNvPr id="2" name="Title 1"/>
          <p:cNvSpPr>
            <a:spLocks noGrp="1"/>
          </p:cNvSpPr>
          <p:nvPr>
            <p:ph type="title"/>
          </p:nvPr>
        </p:nvSpPr>
        <p:spPr/>
        <p:txBody>
          <a:bodyPr/>
          <a:lstStyle/>
          <a:p>
            <a:r>
              <a:rPr lang="en-US" dirty="0"/>
              <a:t>Sample Problem 2.5: Solution</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Formation of a positively charged neon particle (Ne</a:t>
            </a:r>
            <a:r>
              <a:rPr lang="en-US" b="1" baseline="30000" dirty="0"/>
              <a:t>+</a:t>
            </a:r>
            <a:r>
              <a:rPr lang="en-US" b="1"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b="1" dirty="0">
                <a:cs typeface="Arial" charset="0"/>
              </a:rPr>
              <a:t>Figure B2.1</a:t>
            </a:r>
          </a:p>
          <a:p>
            <a:pPr marL="0" indent="0">
              <a:buNone/>
            </a:pPr>
            <a:endParaRPr lang="en-US" dirty="0"/>
          </a:p>
        </p:txBody>
      </p:sp>
      <p:sp>
        <p:nvSpPr>
          <p:cNvPr id="2" name="Title 1"/>
          <p:cNvSpPr>
            <a:spLocks noGrp="1"/>
          </p:cNvSpPr>
          <p:nvPr>
            <p:ph type="title"/>
          </p:nvPr>
        </p:nvSpPr>
        <p:spPr/>
        <p:txBody>
          <a:bodyPr/>
          <a:lstStyle/>
          <a:p>
            <a:r>
              <a:rPr lang="en-US" dirty="0">
                <a:cs typeface="Arial" charset="0"/>
              </a:rPr>
              <a:t>Tools of the Laboratory</a:t>
            </a:r>
            <a:r>
              <a:rPr lang="en-US" b="1" dirty="0">
                <a:cs typeface="Arial" charset="0"/>
              </a:rPr>
              <a:t/>
            </a:r>
            <a:br>
              <a:rPr lang="en-US" b="1" dirty="0">
                <a:cs typeface="Arial" charset="0"/>
              </a:rPr>
            </a:br>
            <a:endParaRPr lang="en-US" dirty="0"/>
          </a:p>
        </p:txBody>
      </p:sp>
      <p:pic>
        <p:nvPicPr>
          <p:cNvPr id="73732" name="Picture 2" descr="When a high-energy electron collides with a particle, say, an atom of neon-20, one of the atom’s electrons is knocked away and the resulting particle has one positive charge, N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61519" y="2103120"/>
            <a:ext cx="751636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572"/>
            <a:ext cx="8229600" cy="5562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Figure B2.2</a:t>
            </a:r>
          </a:p>
        </p:txBody>
      </p:sp>
      <p:sp>
        <p:nvSpPr>
          <p:cNvPr id="2" name="Title 1"/>
          <p:cNvSpPr>
            <a:spLocks noGrp="1"/>
          </p:cNvSpPr>
          <p:nvPr>
            <p:ph type="title"/>
          </p:nvPr>
        </p:nvSpPr>
        <p:spPr/>
        <p:txBody>
          <a:bodyPr/>
          <a:lstStyle/>
          <a:p>
            <a:r>
              <a:rPr lang="en-US" dirty="0"/>
              <a:t>The mass spectrometer and its data.</a:t>
            </a:r>
            <a:br>
              <a:rPr lang="en-US" dirty="0"/>
            </a:br>
            <a:endParaRPr lang="en-US" dirty="0"/>
          </a:p>
        </p:txBody>
      </p:sp>
      <p:pic>
        <p:nvPicPr>
          <p:cNvPr id="75779" name="Picture 2" descr="The core of one type of mass spectrometer is shown. The sample is introduced (and vaporized if liquid or solid), then bombarded by high-energy electrons to form positively charged particles, in this case, of the different neon isotopes. These are attracted toward a series of negatively charged plates with slits in them. Some particles pass through the slits into an evacuated tube exposed to a magnetic field. As the particles enter this region, their paths are bent, the lightest particles (lowest m/e) are deflected most and the heaviest particles (highest m/e) least. At the end of the magnetic region, the particles strike a detector, which records their relative positions and abundances."/>
          <p:cNvPicPr>
            <a:picLocks noChangeAspect="1"/>
          </p:cNvPicPr>
          <p:nvPr/>
        </p:nvPicPr>
        <p:blipFill rotWithShape="1">
          <a:blip r:embed="rId3">
            <a:extLst>
              <a:ext uri="{28A0092B-C50C-407E-A947-70E740481C1C}">
                <a14:useLocalDpi xmlns:a14="http://schemas.microsoft.com/office/drawing/2010/main" val="0"/>
              </a:ext>
            </a:extLst>
          </a:blip>
          <a:srcRect b="3209"/>
          <a:stretch/>
        </p:blipFill>
        <p:spPr bwMode="auto">
          <a:xfrm>
            <a:off x="977630" y="985652"/>
            <a:ext cx="7188738" cy="51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11"/>
          </p:nvPr>
        </p:nvSpPr>
        <p:spPr>
          <a:xfrm>
            <a:off x="5279923" y="6705600"/>
            <a:ext cx="3864077" cy="152400"/>
          </a:xfrm>
        </p:spPr>
        <p:txBody>
          <a:bodyPr/>
          <a:lstStyle/>
          <a:p>
            <a:r>
              <a:rPr lang="en-IN" i="1" dirty="0"/>
              <a:t>Source: © James </a:t>
            </a:r>
            <a:r>
              <a:rPr lang="en-IN" i="1" dirty="0" smtClean="0"/>
              <a:t>King Holmes/Oxford </a:t>
            </a:r>
            <a:r>
              <a:rPr lang="en-IN" i="1" dirty="0"/>
              <a:t>Centre for </a:t>
            </a:r>
            <a:r>
              <a:rPr lang="en-IN" i="1" dirty="0" smtClean="0"/>
              <a:t>Molecular Sciences/Science </a:t>
            </a:r>
            <a:r>
              <a:rPr lang="en-IN" i="1" dirty="0"/>
              <a:t>Source.</a:t>
            </a:r>
            <a:endParaRPr lang="en-US"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2.9</a:t>
            </a:r>
          </a:p>
        </p:txBody>
      </p:sp>
      <p:sp>
        <p:nvSpPr>
          <p:cNvPr id="2" name="Title 1"/>
          <p:cNvSpPr>
            <a:spLocks noGrp="1"/>
          </p:cNvSpPr>
          <p:nvPr>
            <p:ph type="title"/>
          </p:nvPr>
        </p:nvSpPr>
        <p:spPr/>
        <p:txBody>
          <a:bodyPr/>
          <a:lstStyle/>
          <a:p>
            <a:r>
              <a:rPr lang="en-US" b="1" dirty="0"/>
              <a:t>The modern periodic table.</a:t>
            </a:r>
            <a:endParaRPr lang="en-US" dirty="0"/>
          </a:p>
        </p:txBody>
      </p:sp>
      <p:pic>
        <p:nvPicPr>
          <p:cNvPr id="81922" name="Picture 1" descr="The periodic table is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12309" y="837349"/>
            <a:ext cx="5859079" cy="49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2.10 </a:t>
            </a:r>
          </a:p>
        </p:txBody>
      </p:sp>
      <p:pic>
        <p:nvPicPr>
          <p:cNvPr id="83984" name="Picture 1" descr="Examples of metals, metalloids, and nonmetals are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0733" y="970280"/>
            <a:ext cx="8223110" cy="48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t>Some metals, metalloids, and nonmetals.</a:t>
            </a:r>
            <a:endParaRPr lang="en-US" dirty="0"/>
          </a:p>
        </p:txBody>
      </p:sp>
      <p:sp>
        <p:nvSpPr>
          <p:cNvPr id="4" name="Text Placeholder 3"/>
          <p:cNvSpPr>
            <a:spLocks noGrp="1"/>
          </p:cNvSpPr>
          <p:nvPr>
            <p:ph type="body" sz="quarter" idx="11"/>
          </p:nvPr>
        </p:nvSpPr>
        <p:spPr/>
        <p:txBody>
          <a:bodyPr/>
          <a:lstStyle/>
          <a:p>
            <a:r>
              <a:rPr lang="en-US" dirty="0"/>
              <a:t>Source: &amp;#169; McGraw-Hill Education/Stephen Frisch, photographer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Identifying an Element from its Z value</a:t>
            </a:r>
            <a:endParaRPr lang="en-US" b="1" dirty="0">
              <a:latin typeface="Times New Roman" charset="0"/>
            </a:endParaRPr>
          </a:p>
          <a:p>
            <a:r>
              <a:rPr lang="en-US" b="1" dirty="0"/>
              <a:t>PROBLEM:</a:t>
            </a:r>
          </a:p>
          <a:p>
            <a:pPr marL="457200" lvl="1" indent="0">
              <a:buNone/>
            </a:pPr>
            <a:r>
              <a:rPr lang="en-US" dirty="0"/>
              <a:t>For each of the following Z values, give the name, symbol, and group and period numbers of the element and classify it as a main group metal, transition metal, inner-transition metal, nonmetal, or metalloid: </a:t>
            </a:r>
            <a:r>
              <a:rPr lang="en-US" b="1" dirty="0"/>
              <a:t>(a)</a:t>
            </a:r>
            <a:r>
              <a:rPr lang="en-US" dirty="0"/>
              <a:t> </a:t>
            </a:r>
            <a:r>
              <a:rPr lang="en-US" i="1" dirty="0"/>
              <a:t>Z</a:t>
            </a:r>
            <a:r>
              <a:rPr lang="en-US" dirty="0"/>
              <a:t> = 38; </a:t>
            </a:r>
            <a:r>
              <a:rPr lang="en-US" b="1" dirty="0"/>
              <a:t>(b)</a:t>
            </a:r>
            <a:r>
              <a:rPr lang="en-US" dirty="0"/>
              <a:t> </a:t>
            </a:r>
            <a:r>
              <a:rPr lang="en-US" i="1" dirty="0"/>
              <a:t>Z</a:t>
            </a:r>
            <a:r>
              <a:rPr lang="en-US" dirty="0"/>
              <a:t> = 17; </a:t>
            </a:r>
            <a:r>
              <a:rPr lang="en-US" b="1" dirty="0"/>
              <a:t>(c)</a:t>
            </a:r>
            <a:r>
              <a:rPr lang="en-US" dirty="0"/>
              <a:t> </a:t>
            </a:r>
            <a:r>
              <a:rPr lang="en-US" i="1" dirty="0"/>
              <a:t>Z</a:t>
            </a:r>
            <a:r>
              <a:rPr lang="en-US" dirty="0"/>
              <a:t> = 27.</a:t>
            </a:r>
            <a:endParaRPr lang="en-US" b="1" dirty="0">
              <a:latin typeface="Times New Roman" charset="0"/>
            </a:endParaRPr>
          </a:p>
          <a:p>
            <a:r>
              <a:rPr lang="en-US" b="1" dirty="0"/>
              <a:t>PLAN:</a:t>
            </a:r>
          </a:p>
          <a:p>
            <a:pPr marL="457200" lvl="1" indent="0">
              <a:buNone/>
            </a:pPr>
            <a:r>
              <a:rPr lang="en-US" dirty="0"/>
              <a:t>The </a:t>
            </a:r>
            <a:r>
              <a:rPr lang="en-US" i="1" dirty="0"/>
              <a:t>Z</a:t>
            </a:r>
            <a:r>
              <a:rPr lang="en-US" dirty="0"/>
              <a:t> value is the atomic number of an element. The list of elements inside the front cover is alphabetical, so we look up the name and symbol of the element. Then we use the periodic table to find the group number (top of the column) and the period number (left end of the row) in which the element is located. We classify the element from the color coding in the periodic table.</a:t>
            </a:r>
          </a:p>
        </p:txBody>
      </p:sp>
      <p:sp>
        <p:nvSpPr>
          <p:cNvPr id="2" name="Title 1"/>
          <p:cNvSpPr>
            <a:spLocks noGrp="1"/>
          </p:cNvSpPr>
          <p:nvPr>
            <p:ph type="title"/>
          </p:nvPr>
        </p:nvSpPr>
        <p:spPr/>
        <p:txBody>
          <a:bodyPr/>
          <a:lstStyle/>
          <a:p>
            <a:r>
              <a:rPr lang="en-US" dirty="0"/>
              <a:t>Sample Problem 2.6: Problem and Plan</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for Components of Matter</a:t>
            </a:r>
            <a:br>
              <a:rPr lang="en-US" b="1" dirty="0"/>
            </a:br>
            <a:endParaRPr lang="en-US" dirty="0"/>
          </a:p>
        </p:txBody>
      </p:sp>
      <p:pic>
        <p:nvPicPr>
          <p:cNvPr id="5122"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02616" y="3792537"/>
            <a:ext cx="2547227"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199" y="990600"/>
            <a:ext cx="5868785" cy="5562600"/>
          </a:xfrm>
        </p:spPr>
        <p:txBody>
          <a:bodyPr/>
          <a:lstStyle/>
          <a:p>
            <a:r>
              <a:rPr lang="en-US" b="1" dirty="0"/>
              <a:t>Element - </a:t>
            </a:r>
            <a:r>
              <a:rPr lang="en-US" dirty="0"/>
              <a:t>the simplest type of substance with unique physical and chemical properties. </a:t>
            </a:r>
            <a:r>
              <a:rPr lang="en-US" i="1" dirty="0"/>
              <a:t>An element consists of only one type of atom. </a:t>
            </a:r>
            <a:r>
              <a:rPr lang="en-US" dirty="0"/>
              <a:t>It cannot be broken down into any simpler substances by physical or chemical means.</a:t>
            </a:r>
          </a:p>
          <a:p>
            <a:pPr marL="0" indent="0">
              <a:buNone/>
            </a:pPr>
            <a:endParaRPr lang="en-US" dirty="0"/>
          </a:p>
          <a:p>
            <a:pPr marL="0" indent="0">
              <a:buNone/>
            </a:pPr>
            <a:endParaRPr lang="en-US" dirty="0"/>
          </a:p>
          <a:p>
            <a:r>
              <a:rPr lang="en-US" b="1" dirty="0">
                <a:latin typeface="Arial" pitchFamily="34" charset="0"/>
              </a:rPr>
              <a:t>Molecule - </a:t>
            </a:r>
            <a:r>
              <a:rPr lang="en-US" dirty="0">
                <a:latin typeface="Arial" pitchFamily="34" charset="0"/>
              </a:rPr>
              <a:t>a structure that consists of two or more atoms that are chemically bound together and thus behaves as an independent unit.</a:t>
            </a:r>
            <a:endParaRPr lang="en-US" b="1" dirty="0">
              <a:solidFill>
                <a:srgbClr val="037C03"/>
              </a:solidFill>
              <a:effectLst>
                <a:outerShdw blurRad="38100" dist="38100" dir="2700000" algn="tl">
                  <a:srgbClr val="C0C0C0"/>
                </a:outerShdw>
              </a:effectLst>
              <a:latin typeface="Arial Black" pitchFamily="34" charset="0"/>
            </a:endParaRPr>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15" y="980209"/>
            <a:ext cx="2795911" cy="2545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50000"/>
              </a:spcBef>
            </a:pPr>
            <a:r>
              <a:rPr lang="en-US" b="1" dirty="0"/>
              <a:t>SOLUTION: </a:t>
            </a:r>
          </a:p>
          <a:p>
            <a:pPr>
              <a:spcBef>
                <a:spcPct val="50000"/>
              </a:spcBef>
            </a:pPr>
            <a:r>
              <a:rPr lang="en-US" b="1" dirty="0">
                <a:cs typeface="Arial" charset="0"/>
              </a:rPr>
              <a:t>(a) </a:t>
            </a:r>
            <a:r>
              <a:rPr lang="en-US" dirty="0">
                <a:cs typeface="Arial" charset="0"/>
              </a:rPr>
              <a:t>Strontium, Sr, is in Group 2A(2) and Period 5, and it is a main group metal.</a:t>
            </a:r>
          </a:p>
          <a:p>
            <a:pPr>
              <a:spcBef>
                <a:spcPct val="50000"/>
              </a:spcBef>
            </a:pPr>
            <a:r>
              <a:rPr lang="en-US" b="1" dirty="0">
                <a:cs typeface="Arial" charset="0"/>
              </a:rPr>
              <a:t>(b) </a:t>
            </a:r>
            <a:r>
              <a:rPr lang="en-US" dirty="0">
                <a:cs typeface="Arial" charset="0"/>
              </a:rPr>
              <a:t>Chlorine, Cl, is in Group 7A(17) and Period 3, and it is a nonmetal.</a:t>
            </a:r>
          </a:p>
          <a:p>
            <a:pPr>
              <a:spcBef>
                <a:spcPct val="50000"/>
              </a:spcBef>
            </a:pPr>
            <a:r>
              <a:rPr lang="en-US" b="1" dirty="0">
                <a:cs typeface="Arial" charset="0"/>
              </a:rPr>
              <a:t>(c) </a:t>
            </a:r>
            <a:r>
              <a:rPr lang="en-US" dirty="0">
                <a:cs typeface="Arial" charset="0"/>
              </a:rPr>
              <a:t>Cobalt, Co, is in Group 8B(9) and Period 4, and it is a transition metal.</a:t>
            </a:r>
          </a:p>
          <a:p>
            <a:endParaRPr lang="en-US" dirty="0"/>
          </a:p>
        </p:txBody>
      </p:sp>
      <p:sp>
        <p:nvSpPr>
          <p:cNvPr id="2" name="Title 1"/>
          <p:cNvSpPr>
            <a:spLocks noGrp="1"/>
          </p:cNvSpPr>
          <p:nvPr>
            <p:ph type="title"/>
          </p:nvPr>
        </p:nvSpPr>
        <p:spPr/>
        <p:txBody>
          <a:bodyPr/>
          <a:lstStyle/>
          <a:p>
            <a:r>
              <a:rPr lang="en-US" dirty="0"/>
              <a:t>Sample Problem 2.6: Solution</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Transferring electrons from the atoms of one element to those of another results in an ionic compound.&#10;&#10;"/>
          <p:cNvSpPr>
            <a:spLocks noGrp="1"/>
          </p:cNvSpPr>
          <p:nvPr>
            <p:ph idx="1"/>
          </p:nvPr>
        </p:nvSpPr>
        <p:spPr>
          <a:xfrm>
            <a:off x="457200" y="990600"/>
            <a:ext cx="2714625" cy="5562600"/>
          </a:xfrm>
        </p:spPr>
        <p:txBody>
          <a:bodyPr/>
          <a:lstStyle/>
          <a:p>
            <a:pPr marL="0" indent="0">
              <a:buNone/>
            </a:pPr>
            <a:r>
              <a:rPr lang="en-US" dirty="0"/>
              <a:t>Transferring electrons from the atoms of one element to those of another results in an ionic compound.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2.11</a:t>
            </a:r>
          </a:p>
          <a:p>
            <a:pPr marL="0" indent="0">
              <a:buNone/>
            </a:pPr>
            <a:endParaRPr lang="en-US" dirty="0"/>
          </a:p>
        </p:txBody>
      </p:sp>
      <p:sp>
        <p:nvSpPr>
          <p:cNvPr id="2" name="Title 1"/>
          <p:cNvSpPr>
            <a:spLocks noGrp="1"/>
          </p:cNvSpPr>
          <p:nvPr>
            <p:ph type="title"/>
          </p:nvPr>
        </p:nvSpPr>
        <p:spPr/>
        <p:txBody>
          <a:bodyPr/>
          <a:lstStyle/>
          <a:p>
            <a:r>
              <a:rPr lang="en-US" dirty="0"/>
              <a:t>The formation of an ionic compound.</a:t>
            </a:r>
            <a:br>
              <a:rPr lang="en-US" dirty="0"/>
            </a:br>
            <a:endParaRPr lang="en-US" dirty="0"/>
          </a:p>
        </p:txBody>
      </p:sp>
      <p:sp>
        <p:nvSpPr>
          <p:cNvPr id="5" name="Text Placeholder 4"/>
          <p:cNvSpPr>
            <a:spLocks noGrp="1"/>
          </p:cNvSpPr>
          <p:nvPr>
            <p:ph type="body" sz="quarter" idx="11"/>
          </p:nvPr>
        </p:nvSpPr>
        <p:spPr/>
        <p:txBody>
          <a:bodyPr/>
          <a:lstStyle/>
          <a:p>
            <a:r>
              <a:rPr lang="en-US" i="1" dirty="0"/>
              <a:t>Source: A(1−2), E: © McGraw-Hill Education/Stephen Frisch, photographer</a:t>
            </a:r>
            <a:endParaRPr lang="en-US" dirty="0"/>
          </a:p>
        </p:txBody>
      </p:sp>
      <p:pic>
        <p:nvPicPr>
          <p:cNvPr id="3" name="Picture 2" descr="Transferring electrons from the atoms of one element to those of another results in an ionic compoun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825" y="1051128"/>
            <a:ext cx="5972175" cy="5273471"/>
          </a:xfrm>
          <a:prstGeom prst="rect">
            <a:avLst/>
          </a:prstGeom>
        </p:spPr>
      </p:pic>
    </p:spTree>
    <p:extLst>
      <p:ext uri="{BB962C8B-B14F-4D97-AF65-F5344CB8AC3E}">
        <p14:creationId xmlns:p14="http://schemas.microsoft.com/office/powerpoint/2010/main" val="15897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Factors that influence the strength of ionic bonding</a:t>
            </a:r>
          </a:p>
        </p:txBody>
      </p:sp>
      <p:pic>
        <p:nvPicPr>
          <p:cNvPr id="92162" name="Picture 1" descr="Ions with higher charges attract (or repel) each other more strongly than do ions with lower charges. Smaller ions attract (or repel) each other more strongly than do larger ions, because the charges are closer to each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90893" y="991882"/>
            <a:ext cx="5962209" cy="499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199" y="1231287"/>
            <a:ext cx="8229600" cy="55626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2.12</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lstStyle/>
          <a:p>
            <a:pPr marL="0" indent="0">
              <a:buNone/>
            </a:pPr>
            <a:endParaRPr lang="en-US" dirty="0"/>
          </a:p>
          <a:p>
            <a:pPr marL="0" indent="0">
              <a:buNone/>
            </a:pPr>
            <a:endParaRPr lang="en-US" dirty="0"/>
          </a:p>
        </p:txBody>
      </p:sp>
      <p:sp>
        <p:nvSpPr>
          <p:cNvPr id="94209" name="Rectangle 3"/>
          <p:cNvSpPr>
            <a:spLocks noChangeArrowheads="1"/>
          </p:cNvSpPr>
          <p:nvPr/>
        </p:nvSpPr>
        <p:spPr bwMode="auto">
          <a:xfrm>
            <a:off x="804042" y="-1347952"/>
            <a:ext cx="1524000" cy="809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r>
              <a:rPr lang="en-US" altLang="en-US" sz="2000" b="1" dirty="0"/>
              <a:t>Figure 2.13</a:t>
            </a:r>
          </a:p>
        </p:txBody>
      </p:sp>
      <p:pic>
        <p:nvPicPr>
          <p:cNvPr id="94211" name="Picture 2" descr="The relationship between the ion an element forms and the nearest noble gas is sh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5900" y="1831874"/>
            <a:ext cx="3633787" cy="420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The relationship between ions formed and the nearest noble gas.</a:t>
            </a:r>
            <a:br>
              <a:rPr lang="en-US" dirty="0"/>
            </a:br>
            <a:endParaRPr lang="en-US" dirty="0"/>
          </a:p>
        </p:txBody>
      </p:sp>
    </p:spTree>
    <p:extLst>
      <p:ext uri="{BB962C8B-B14F-4D97-AF65-F5344CB8AC3E}">
        <p14:creationId xmlns:p14="http://schemas.microsoft.com/office/powerpoint/2010/main" val="35535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t>PROBLEM: </a:t>
            </a:r>
            <a:r>
              <a:rPr lang="en-US" dirty="0"/>
              <a:t>What monatomic ions would you expect the following elements to form?</a:t>
            </a:r>
          </a:p>
          <a:p>
            <a:pPr marL="914400" lvl="1" indent="-457200">
              <a:buAutoNum type="alphaLcParenBoth"/>
            </a:pPr>
            <a:r>
              <a:rPr lang="en-US" dirty="0"/>
              <a:t>Iodine (</a:t>
            </a:r>
            <a:r>
              <a:rPr lang="en-US" i="1" dirty="0"/>
              <a:t>Z</a:t>
            </a:r>
            <a:r>
              <a:rPr lang="en-US" dirty="0"/>
              <a:t> = 53) </a:t>
            </a:r>
          </a:p>
          <a:p>
            <a:pPr marL="914400" lvl="1" indent="-457200">
              <a:buAutoNum type="alphaLcParenBoth"/>
            </a:pPr>
            <a:r>
              <a:rPr lang="en-US" dirty="0"/>
              <a:t>Calcium (</a:t>
            </a:r>
            <a:r>
              <a:rPr lang="en-US" i="1" dirty="0"/>
              <a:t>Z</a:t>
            </a:r>
            <a:r>
              <a:rPr lang="en-US" dirty="0"/>
              <a:t> = 20) </a:t>
            </a:r>
          </a:p>
          <a:p>
            <a:pPr marL="914400" lvl="1" indent="-457200">
              <a:buAutoNum type="alphaLcParenBoth"/>
            </a:pPr>
            <a:r>
              <a:rPr lang="en-US" dirty="0"/>
              <a:t>Aluminum (</a:t>
            </a:r>
            <a:r>
              <a:rPr lang="en-US" i="1" dirty="0"/>
              <a:t>Z</a:t>
            </a:r>
            <a:r>
              <a:rPr lang="en-US" dirty="0"/>
              <a:t> = 13) </a:t>
            </a:r>
          </a:p>
          <a:p>
            <a:pPr marL="457200" lvl="1" indent="0">
              <a:buNone/>
            </a:pPr>
            <a:endParaRPr lang="en-US" dirty="0"/>
          </a:p>
          <a:p>
            <a:r>
              <a:rPr lang="en-US" b="1" dirty="0"/>
              <a:t>PLAN:</a:t>
            </a:r>
          </a:p>
          <a:p>
            <a:pPr marL="457200" lvl="1" indent="0">
              <a:buNone/>
            </a:pPr>
            <a:r>
              <a:rPr lang="en-US" dirty="0"/>
              <a:t>We use the given </a:t>
            </a:r>
            <a:r>
              <a:rPr lang="en-US" i="1" dirty="0"/>
              <a:t>Z</a:t>
            </a:r>
            <a:r>
              <a:rPr lang="en-US" dirty="0"/>
              <a:t> value to find the element in the periodic table and see where its group lies relative to the noble gases. Elements in Groups 1A, 2A, and 3A </a:t>
            </a:r>
            <a:r>
              <a:rPr lang="en-US" i="1" dirty="0"/>
              <a:t>lose</a:t>
            </a:r>
            <a:r>
              <a:rPr lang="en-US" dirty="0"/>
              <a:t> electrons to attain the same number as the nearest noble gas and become positive ions; those in Groups 5A, 6A, and 7A </a:t>
            </a:r>
            <a:r>
              <a:rPr lang="en-US" i="1" dirty="0"/>
              <a:t>gain</a:t>
            </a:r>
            <a:r>
              <a:rPr lang="en-US" dirty="0"/>
              <a:t> electrons and become negative ions.</a:t>
            </a:r>
            <a:endParaRPr lang="en-US" b="1" dirty="0">
              <a:latin typeface="Times New Roman" charset="0"/>
            </a:endParaRPr>
          </a:p>
          <a:p>
            <a:endParaRPr lang="en-US" dirty="0"/>
          </a:p>
        </p:txBody>
      </p:sp>
      <p:sp>
        <p:nvSpPr>
          <p:cNvPr id="2" name="Title 1"/>
          <p:cNvSpPr>
            <a:spLocks noGrp="1"/>
          </p:cNvSpPr>
          <p:nvPr>
            <p:ph type="title"/>
          </p:nvPr>
        </p:nvSpPr>
        <p:spPr/>
        <p:txBody>
          <a:bodyPr/>
          <a:lstStyle/>
          <a:p>
            <a:r>
              <a:rPr lang="en-US" sz="3500" dirty="0"/>
              <a:t>Sample Problem 2.7: Problem and Plan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t>SOLUTION:</a:t>
            </a:r>
          </a:p>
          <a:p>
            <a:pPr marL="457200" indent="-457200">
              <a:buFont typeface="+mj-lt"/>
              <a:buAutoNum type="alphaLcParenR"/>
            </a:pPr>
            <a:r>
              <a:rPr lang="en-US" dirty="0"/>
              <a:t>Iodine is in Group 7A, the halogens. Like any member of this group, it gains 1 electron to attain the same number as the nearest Group 8A member, in this case, </a:t>
            </a:r>
            <a:r>
              <a:rPr lang="en-US" dirty="0" err="1"/>
              <a:t>Xe</a:t>
            </a:r>
            <a:r>
              <a:rPr lang="en-US" dirty="0"/>
              <a:t>.</a:t>
            </a:r>
          </a:p>
          <a:p>
            <a:pPr marL="457200" indent="-457200">
              <a:buFont typeface="+mj-lt"/>
              <a:buAutoNum type="alphaLcParenR"/>
            </a:pPr>
            <a:r>
              <a:rPr lang="en-US" dirty="0"/>
              <a:t>Calcium is in Group 2A, the alkaline earth metals. Like any Group 2A member, it loses 2 electrons to attain the same number as the nearest noble gas, Ar. </a:t>
            </a:r>
          </a:p>
          <a:p>
            <a:pPr marL="457200" indent="-457200">
              <a:buFont typeface="+mj-lt"/>
              <a:buAutoNum type="alphaLcParenR"/>
            </a:pPr>
            <a:r>
              <a:rPr lang="en-US" dirty="0"/>
              <a:t>Aluminum is a metal in the boron family [Group 3A] and thus loses 3 electrons to attain the same number as its nearest noble gas, Ne.</a:t>
            </a:r>
          </a:p>
        </p:txBody>
      </p:sp>
      <p:sp>
        <p:nvSpPr>
          <p:cNvPr id="2" name="Title 1"/>
          <p:cNvSpPr>
            <a:spLocks noGrp="1"/>
          </p:cNvSpPr>
          <p:nvPr>
            <p:ph type="title"/>
          </p:nvPr>
        </p:nvSpPr>
        <p:spPr/>
        <p:txBody>
          <a:bodyPr/>
          <a:lstStyle/>
          <a:p>
            <a:r>
              <a:rPr lang="en-US" sz="3500" dirty="0"/>
              <a:t>Sample Problem 2.7: Solution</a:t>
            </a:r>
          </a:p>
        </p:txBody>
      </p:sp>
    </p:spTree>
    <p:extLst>
      <p:ext uri="{BB962C8B-B14F-4D97-AF65-F5344CB8AC3E}">
        <p14:creationId xmlns:p14="http://schemas.microsoft.com/office/powerpoint/2010/main" val="105319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8993"/>
            <a:ext cx="8229600" cy="5844245"/>
          </a:xfrm>
        </p:spPr>
        <p:txBody>
          <a:bodyPr/>
          <a:lstStyle/>
          <a:p>
            <a:pPr marL="0" indent="0">
              <a:buNone/>
            </a:pPr>
            <a:r>
              <a:rPr lang="en-US" dirty="0"/>
              <a:t>Covalent bonds form when elements share electrons, which usually occurs between nonmetals.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Figure 2.14</a:t>
            </a:r>
          </a:p>
          <a:p>
            <a:pPr marL="0" indent="0">
              <a:buNone/>
            </a:pPr>
            <a:endParaRPr lang="en-US" dirty="0"/>
          </a:p>
        </p:txBody>
      </p:sp>
      <p:sp>
        <p:nvSpPr>
          <p:cNvPr id="2" name="Title 1"/>
          <p:cNvSpPr>
            <a:spLocks noGrp="1"/>
          </p:cNvSpPr>
          <p:nvPr>
            <p:ph type="title"/>
          </p:nvPr>
        </p:nvSpPr>
        <p:spPr/>
        <p:txBody>
          <a:bodyPr/>
          <a:lstStyle/>
          <a:p>
            <a:r>
              <a:rPr lang="en-US" sz="3300" dirty="0"/>
              <a:t>Formation of a covalent bond between two H atoms</a:t>
            </a:r>
          </a:p>
        </p:txBody>
      </p:sp>
      <p:pic>
        <p:nvPicPr>
          <p:cNvPr id="46082" name="Picture 14" descr="Optimum distance: H2 molecule forms because attractions balance repulsion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34229" y="2593334"/>
            <a:ext cx="3722104" cy="236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13" descr="Atoms closer: Attractions between nucleus of one atom and electron of the other increase. Repulsions between nuclei and between electrons are very weak."/>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98862" y="3956164"/>
            <a:ext cx="3439414" cy="223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1" descr="Atoms far apart: No interaction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5193" y="1891335"/>
            <a:ext cx="3494676" cy="180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46083"/>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t>Molecule</a:t>
            </a:r>
            <a:r>
              <a:rPr lang="en-US" dirty="0"/>
              <a:t> – the basic unit of a molecular element or covalent compound, consisting of two or more atoms bonded by the sharing of electrons. Most covalent substances consist of molecules.</a:t>
            </a:r>
            <a:endParaRPr lang="en-US" b="1" dirty="0"/>
          </a:p>
          <a:p>
            <a:r>
              <a:rPr lang="en-US" b="1" dirty="0"/>
              <a:t>Ion </a:t>
            </a:r>
            <a:r>
              <a:rPr lang="en-US" dirty="0"/>
              <a:t>– a single atom or covalently bonded group of atoms that has an overall electrical charge. There are </a:t>
            </a:r>
            <a:r>
              <a:rPr lang="en-US" b="1" i="1" dirty="0"/>
              <a:t>no molecules</a:t>
            </a:r>
            <a:r>
              <a:rPr lang="en-US" dirty="0"/>
              <a:t> in an ionic compound.</a:t>
            </a:r>
            <a:endParaRPr lang="en-US" b="1" dirty="0"/>
          </a:p>
          <a:p>
            <a:endParaRPr lang="en-US" dirty="0"/>
          </a:p>
        </p:txBody>
      </p:sp>
      <p:sp>
        <p:nvSpPr>
          <p:cNvPr id="3" name="Title 2"/>
          <p:cNvSpPr>
            <a:spLocks noGrp="1"/>
          </p:cNvSpPr>
          <p:nvPr>
            <p:ph type="title"/>
          </p:nvPr>
        </p:nvSpPr>
        <p:spPr/>
        <p:txBody>
          <a:bodyPr/>
          <a:lstStyle/>
          <a:p>
            <a:r>
              <a:rPr lang="en-US" dirty="0"/>
              <a:t>Molecules and Ions</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62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Figure 2.15</a:t>
            </a:r>
          </a:p>
        </p:txBody>
      </p:sp>
      <p:sp>
        <p:nvSpPr>
          <p:cNvPr id="2" name="Title 1"/>
          <p:cNvSpPr>
            <a:spLocks noGrp="1"/>
          </p:cNvSpPr>
          <p:nvPr>
            <p:ph type="title"/>
          </p:nvPr>
        </p:nvSpPr>
        <p:spPr/>
        <p:txBody>
          <a:bodyPr/>
          <a:lstStyle/>
          <a:p>
            <a:r>
              <a:rPr lang="en-US" dirty="0"/>
              <a:t>Elements that occur as molecules.</a:t>
            </a:r>
          </a:p>
        </p:txBody>
      </p:sp>
      <p:pic>
        <p:nvPicPr>
          <p:cNvPr id="101378" name="Picture 1" descr="Nonmetals that exist as molecules at room temperature are shown, including H2, N2, O2, F2, P4, S8, Cl2, Se8, Br2, and I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1274" y="1525407"/>
            <a:ext cx="6581452" cy="426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spcAft>
                <a:spcPct val="20000"/>
              </a:spcAft>
            </a:pPr>
            <a:r>
              <a:rPr lang="en-US" dirty="0"/>
              <a:t>A polyatomic ion consists of two of more atoms covalently bonded together and has an overall charge. In many reactions the polyatomic ion will remain together as a unit.</a:t>
            </a:r>
          </a:p>
          <a:p>
            <a:pPr marL="0" indent="0">
              <a:spcAft>
                <a:spcPct val="20000"/>
              </a:spcAft>
              <a:buNone/>
            </a:pPr>
            <a:r>
              <a:rPr lang="en-US" dirty="0"/>
              <a:t>Figure 2.16</a:t>
            </a:r>
          </a:p>
        </p:txBody>
      </p:sp>
      <p:pic>
        <p:nvPicPr>
          <p:cNvPr id="10342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7255" y="1155670"/>
            <a:ext cx="7602189" cy="33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The carbonate ion in calcium carbonate</a:t>
            </a:r>
          </a:p>
        </p:txBody>
      </p:sp>
      <p:sp>
        <p:nvSpPr>
          <p:cNvPr id="4" name="Text Placeholder 3"/>
          <p:cNvSpPr>
            <a:spLocks noGrp="1"/>
          </p:cNvSpPr>
          <p:nvPr>
            <p:ph type="body" sz="quarter" idx="11"/>
          </p:nvPr>
        </p:nvSpPr>
        <p:spPr/>
        <p:txBody>
          <a:bodyPr/>
          <a:lstStyle/>
          <a:p>
            <a:r>
              <a:rPr lang="en-US" i="1" dirty="0"/>
              <a:t>Source: (calcium carbonate crystals) © papa1266/Shutterstock.com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for Components of Matter (2)</a:t>
            </a:r>
            <a:br>
              <a:rPr lang="en-US" b="1" dirty="0"/>
            </a:br>
            <a:endParaRPr lang="en-US" dirty="0"/>
          </a:p>
        </p:txBody>
      </p:sp>
      <p:sp>
        <p:nvSpPr>
          <p:cNvPr id="3" name="Content Placeholder 2"/>
          <p:cNvSpPr>
            <a:spLocks noGrp="1"/>
          </p:cNvSpPr>
          <p:nvPr>
            <p:ph idx="1"/>
          </p:nvPr>
        </p:nvSpPr>
        <p:spPr>
          <a:xfrm>
            <a:off x="457200" y="990600"/>
            <a:ext cx="5752407" cy="5562600"/>
          </a:xfrm>
        </p:spPr>
        <p:txBody>
          <a:bodyPr/>
          <a:lstStyle/>
          <a:p>
            <a:r>
              <a:rPr lang="en-US" b="1" dirty="0"/>
              <a:t>Compound </a:t>
            </a:r>
            <a:r>
              <a:rPr lang="en-US" dirty="0"/>
              <a:t>– a substance composed of two or more elements that are chemically combined.</a:t>
            </a:r>
          </a:p>
          <a:p>
            <a:endParaRPr lang="en-US" dirty="0">
              <a:latin typeface="Times New Roman" charset="0"/>
            </a:endParaRPr>
          </a:p>
          <a:p>
            <a:endParaRPr lang="en-US" dirty="0">
              <a:latin typeface="Times New Roman" charset="0"/>
            </a:endParaRPr>
          </a:p>
          <a:p>
            <a:endParaRPr lang="en-US" dirty="0">
              <a:latin typeface="Times New Roman" charset="0"/>
            </a:endParaRPr>
          </a:p>
          <a:p>
            <a:r>
              <a:rPr lang="en-US" b="1" dirty="0"/>
              <a:t>Mixture </a:t>
            </a:r>
            <a:r>
              <a:rPr lang="en-US" dirty="0"/>
              <a:t>–</a:t>
            </a:r>
            <a:r>
              <a:rPr lang="en-US" b="1" dirty="0"/>
              <a:t> </a:t>
            </a:r>
            <a:r>
              <a:rPr lang="en-US" dirty="0"/>
              <a:t>a group of two or more elements and/or compounds that are physically intermingled.</a:t>
            </a:r>
          </a:p>
          <a:p>
            <a:endParaRPr lang="en-US" dirty="0">
              <a:latin typeface="Times New Roman" charset="0"/>
            </a:endParaRPr>
          </a:p>
          <a:p>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9141" y="1109681"/>
            <a:ext cx="2689182" cy="247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63856" y="3886201"/>
            <a:ext cx="2799750" cy="269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Chemical Formulas</a:t>
            </a:r>
            <a:br>
              <a:rPr lang="en-US" b="1" dirty="0"/>
            </a:br>
            <a:endParaRPr lang="en-US" dirty="0"/>
          </a:p>
        </p:txBody>
      </p:sp>
      <p:sp>
        <p:nvSpPr>
          <p:cNvPr id="3" name="Content Placeholder 2"/>
          <p:cNvSpPr>
            <a:spLocks noGrp="1"/>
          </p:cNvSpPr>
          <p:nvPr>
            <p:ph idx="1"/>
          </p:nvPr>
        </p:nvSpPr>
        <p:spPr>
          <a:xfrm>
            <a:off x="457200" y="1662112"/>
            <a:ext cx="8229600" cy="4891087"/>
          </a:xfrm>
        </p:spPr>
        <p:txBody>
          <a:bodyPr/>
          <a:lstStyle/>
          <a:p>
            <a:r>
              <a:rPr lang="en-US" dirty="0"/>
              <a:t>A chemical formula consists of element symbols with numerical subscripts.</a:t>
            </a:r>
          </a:p>
          <a:p>
            <a:r>
              <a:rPr lang="en-US" dirty="0"/>
              <a:t>The chemical formula indicates the type and number of each atom present in the smallest unit of a substance.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For all ionic compounds, the name and formula lists the cation first and the anion second.</a:t>
            </a:r>
          </a:p>
          <a:p>
            <a:r>
              <a:rPr lang="en-US" dirty="0"/>
              <a:t>In a binary ionic compound, both the cation and the anion are monatomic.</a:t>
            </a:r>
          </a:p>
          <a:p>
            <a:r>
              <a:rPr lang="en-US" dirty="0"/>
              <a:t>The name of the cation is the same as the name of the metal. Many metal names end in -</a:t>
            </a:r>
            <a:r>
              <a:rPr lang="en-US" dirty="0" err="1"/>
              <a:t>ium</a:t>
            </a:r>
            <a:r>
              <a:rPr lang="en-US" dirty="0"/>
              <a:t>.</a:t>
            </a:r>
          </a:p>
          <a:p>
            <a:r>
              <a:rPr lang="en-US" dirty="0"/>
              <a:t>The anion is named by adding the suffix -ide to the root of the nonmetal name.</a:t>
            </a:r>
          </a:p>
          <a:p>
            <a:r>
              <a:rPr lang="en-US" dirty="0"/>
              <a:t>Calcium and bromine form calcium bromide.</a:t>
            </a:r>
          </a:p>
          <a:p>
            <a:endParaRPr lang="en-US" dirty="0"/>
          </a:p>
        </p:txBody>
      </p:sp>
      <p:sp>
        <p:nvSpPr>
          <p:cNvPr id="3" name="Title 2"/>
          <p:cNvSpPr>
            <a:spLocks noGrp="1"/>
          </p:cNvSpPr>
          <p:nvPr>
            <p:ph type="title"/>
          </p:nvPr>
        </p:nvSpPr>
        <p:spPr/>
        <p:txBody>
          <a:bodyPr/>
          <a:lstStyle/>
          <a:p>
            <a:r>
              <a:rPr lang="en-US" dirty="0"/>
              <a:t>Naming Binary Ionic Compounds</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8172"/>
            <a:ext cx="8229600" cy="5562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altLang="en-US" baseline="30000" dirty="0"/>
              <a:t>*</a:t>
            </a:r>
            <a:r>
              <a:rPr lang="en-US" altLang="en-US" dirty="0"/>
              <a:t>Listed by charge; those in boldface are most common.</a:t>
            </a:r>
            <a:endParaRPr lang="en-US" altLang="en-US" baseline="30000" dirty="0"/>
          </a:p>
          <a:p>
            <a:pPr marL="0" indent="0">
              <a:buNone/>
            </a:pPr>
            <a:endParaRPr lang="en-US" dirty="0"/>
          </a:p>
        </p:txBody>
      </p:sp>
      <p:sp>
        <p:nvSpPr>
          <p:cNvPr id="2" name="Title 1"/>
          <p:cNvSpPr>
            <a:spLocks noGrp="1"/>
          </p:cNvSpPr>
          <p:nvPr>
            <p:ph type="title"/>
          </p:nvPr>
        </p:nvSpPr>
        <p:spPr>
          <a:xfrm>
            <a:off x="0" y="90488"/>
            <a:ext cx="9144000" cy="609600"/>
          </a:xfrm>
        </p:spPr>
        <p:txBody>
          <a:bodyPr/>
          <a:lstStyle/>
          <a:p>
            <a:r>
              <a:rPr lang="en-US" dirty="0"/>
              <a:t>Common Monatomic Ions*</a:t>
            </a:r>
          </a:p>
        </p:txBody>
      </p:sp>
      <p:graphicFrame>
        <p:nvGraphicFramePr>
          <p:cNvPr id="42483" name="Group 499"/>
          <p:cNvGraphicFramePr>
            <a:graphicFrameLocks noGrp="1"/>
          </p:cNvGraphicFramePr>
          <p:nvPr>
            <p:extLst>
              <p:ext uri="{D42A27DB-BD31-4B8C-83A1-F6EECF244321}">
                <p14:modId xmlns:p14="http://schemas.microsoft.com/office/powerpoint/2010/main" val="376587214"/>
              </p:ext>
            </p:extLst>
          </p:nvPr>
        </p:nvGraphicFramePr>
        <p:xfrm>
          <a:off x="381000" y="852488"/>
          <a:ext cx="8331202" cy="5169055"/>
        </p:xfrm>
        <a:graphic>
          <a:graphicData uri="http://schemas.openxmlformats.org/drawingml/2006/table">
            <a:tbl>
              <a:tblPr/>
              <a:tblGrid>
                <a:gridCol w="1177880">
                  <a:extLst>
                    <a:ext uri="{9D8B030D-6E8A-4147-A177-3AD203B41FA5}">
                      <a16:colId xmlns="" xmlns:a16="http://schemas.microsoft.com/office/drawing/2014/main" val="20000"/>
                    </a:ext>
                  </a:extLst>
                </a:gridCol>
                <a:gridCol w="1412821">
                  <a:extLst>
                    <a:ext uri="{9D8B030D-6E8A-4147-A177-3AD203B41FA5}">
                      <a16:colId xmlns="" xmlns:a16="http://schemas.microsoft.com/office/drawing/2014/main" val="20001"/>
                    </a:ext>
                  </a:extLst>
                </a:gridCol>
                <a:gridCol w="1601727">
                  <a:extLst>
                    <a:ext uri="{9D8B030D-6E8A-4147-A177-3AD203B41FA5}">
                      <a16:colId xmlns="" xmlns:a16="http://schemas.microsoft.com/office/drawing/2014/main" val="20002"/>
                    </a:ext>
                  </a:extLst>
                </a:gridCol>
                <a:gridCol w="208274">
                  <a:extLst>
                    <a:ext uri="{9D8B030D-6E8A-4147-A177-3AD203B41FA5}">
                      <a16:colId xmlns="" xmlns:a16="http://schemas.microsoft.com/office/drawing/2014/main" val="20003"/>
                    </a:ext>
                  </a:extLst>
                </a:gridCol>
                <a:gridCol w="1339799">
                  <a:extLst>
                    <a:ext uri="{9D8B030D-6E8A-4147-A177-3AD203B41FA5}">
                      <a16:colId xmlns="" xmlns:a16="http://schemas.microsoft.com/office/drawing/2014/main" val="20004"/>
                    </a:ext>
                  </a:extLst>
                </a:gridCol>
                <a:gridCol w="1219153">
                  <a:extLst>
                    <a:ext uri="{9D8B030D-6E8A-4147-A177-3AD203B41FA5}">
                      <a16:colId xmlns="" xmlns:a16="http://schemas.microsoft.com/office/drawing/2014/main" val="20005"/>
                    </a:ext>
                  </a:extLst>
                </a:gridCol>
                <a:gridCol w="1371548">
                  <a:extLst>
                    <a:ext uri="{9D8B030D-6E8A-4147-A177-3AD203B41FA5}">
                      <a16:colId xmlns="" xmlns:a16="http://schemas.microsoft.com/office/drawing/2014/main" val="20006"/>
                    </a:ext>
                  </a:extLst>
                </a:gridCol>
              </a:tblGrid>
              <a:tr h="7619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Charge</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Cations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Formula</a:t>
                      </a: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Name</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txBody>
                  <a:tcPr marL="91437" marR="91437"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Charge</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Anions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Formula</a:t>
                      </a: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Name</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9201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+1</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H</a:t>
                      </a:r>
                      <a:r>
                        <a:rPr kumimoji="0" lang="en-US" sz="2000" b="0" i="0" u="none" strike="noStrike" cap="none" normalizeH="0" baseline="30000">
                          <a:ln>
                            <a:noFill/>
                          </a:ln>
                          <a:solidFill>
                            <a:schemeClr val="tx1"/>
                          </a:solidFill>
                          <a:effectLst/>
                          <a:latin typeface="Arial" pitchFamily="34" charset="0"/>
                        </a:rPr>
                        <a:t>+</a:t>
                      </a: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Li</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Na</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K</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Cs</a:t>
                      </a:r>
                      <a:r>
                        <a:rPr kumimoji="0" lang="en-US" sz="2000" b="1" i="0" u="none" strike="noStrike" cap="none" normalizeH="0" baseline="30000">
                          <a:ln>
                            <a:noFill/>
                          </a:ln>
                          <a:solidFill>
                            <a:schemeClr val="tx1"/>
                          </a:solidFill>
                          <a:effectLst/>
                          <a:latin typeface="Arial" pitchFamily="34" charset="0"/>
                        </a:rPr>
                        <a:t>+</a:t>
                      </a: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Ag</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hydrogen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lithium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sodium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potassium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cesium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silver</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txBody>
                  <a:tcPr marL="91437" marR="91437"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–1</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F</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3000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Arial" pitchFamily="34" charset="0"/>
                        </a:rPr>
                        <a:t>Cl</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3000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Br</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3000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I</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30000" dirty="0">
                        <a:ln>
                          <a:noFill/>
                        </a:ln>
                        <a:solidFill>
                          <a:schemeClr val="tx1"/>
                        </a:solidFill>
                        <a:effectLst/>
                        <a:latin typeface="Arial" pitchFamily="34" charset="0"/>
                      </a:endParaRP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hydride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fluoride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chloride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bromide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iodide</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19201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+2</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Mg</a:t>
                      </a:r>
                      <a:r>
                        <a:rPr kumimoji="0" lang="en-US" sz="2000" b="1" i="0" u="none" strike="noStrike" cap="none" normalizeH="0" baseline="30000">
                          <a:ln>
                            <a:noFill/>
                          </a:ln>
                          <a:solidFill>
                            <a:schemeClr val="tx1"/>
                          </a:solidFill>
                          <a:effectLst/>
                          <a:latin typeface="Arial" pitchFamily="34" charset="0"/>
                        </a:rPr>
                        <a:t>2+</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Ca</a:t>
                      </a:r>
                      <a:r>
                        <a:rPr kumimoji="0" lang="en-US" sz="2000" b="1" i="0" u="none" strike="noStrike" cap="none" normalizeH="0" baseline="30000">
                          <a:ln>
                            <a:noFill/>
                          </a:ln>
                          <a:solidFill>
                            <a:schemeClr val="tx1"/>
                          </a:solidFill>
                          <a:effectLst/>
                          <a:latin typeface="Arial" pitchFamily="34" charset="0"/>
                        </a:rPr>
                        <a:t>2+</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Sr</a:t>
                      </a:r>
                      <a:r>
                        <a:rPr kumimoji="0" lang="en-US" sz="2000" b="0" i="0" u="none" strike="noStrike" cap="none" normalizeH="0" baseline="30000">
                          <a:ln>
                            <a:noFill/>
                          </a:ln>
                          <a:solidFill>
                            <a:schemeClr val="tx1"/>
                          </a:solidFill>
                          <a:effectLst/>
                          <a:latin typeface="Arial" pitchFamily="34" charset="0"/>
                        </a:rPr>
                        <a:t>2+</a:t>
                      </a: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Ba</a:t>
                      </a:r>
                      <a:r>
                        <a:rPr kumimoji="0" lang="en-US" sz="2000" b="1" i="0" u="none" strike="noStrike" cap="none" normalizeH="0" baseline="30000">
                          <a:ln>
                            <a:noFill/>
                          </a:ln>
                          <a:solidFill>
                            <a:schemeClr val="tx1"/>
                          </a:solidFill>
                          <a:effectLst/>
                          <a:latin typeface="Arial" pitchFamily="34" charset="0"/>
                        </a:rPr>
                        <a:t>2+</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Zn</a:t>
                      </a:r>
                      <a:r>
                        <a:rPr kumimoji="0" lang="en-US" sz="2000" b="1" i="0" u="none" strike="noStrike" cap="none" normalizeH="0" baseline="30000">
                          <a:ln>
                            <a:noFill/>
                          </a:ln>
                          <a:solidFill>
                            <a:schemeClr val="tx1"/>
                          </a:solidFill>
                          <a:effectLst/>
                          <a:latin typeface="Arial" pitchFamily="34" charset="0"/>
                        </a:rPr>
                        <a:t>2+</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Cd</a:t>
                      </a:r>
                      <a:r>
                        <a:rPr kumimoji="0" lang="en-US" sz="2000" b="0" i="0" u="none" strike="noStrike" cap="none" normalizeH="0" baseline="30000">
                          <a:ln>
                            <a:noFill/>
                          </a:ln>
                          <a:solidFill>
                            <a:schemeClr val="tx1"/>
                          </a:solidFill>
                          <a:effectLst/>
                          <a:latin typeface="Arial" pitchFamily="34" charset="0"/>
                        </a:rPr>
                        <a:t>2+</a:t>
                      </a:r>
                      <a:endParaRPr kumimoji="0" lang="en-US" sz="2000" b="0" i="0" u="none" strike="noStrike" cap="none" normalizeH="0" baseline="0">
                        <a:ln>
                          <a:noFill/>
                        </a:ln>
                        <a:solidFill>
                          <a:schemeClr val="tx1"/>
                        </a:solidFill>
                        <a:effectLst/>
                        <a:latin typeface="Arial" pitchFamily="34" charset="0"/>
                      </a:endParaRP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magnesium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calcium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strontium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barium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zinc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cadmium</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txBody>
                  <a:tcPr marL="91437" marR="91437"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–2</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O</a:t>
                      </a:r>
                      <a:r>
                        <a:rPr kumimoji="0" lang="en-US" sz="2000" b="1" i="0" u="none" strike="noStrike" cap="none" normalizeH="0" baseline="30000" dirty="0">
                          <a:ln>
                            <a:noFill/>
                          </a:ln>
                          <a:solidFill>
                            <a:schemeClr val="tx1"/>
                          </a:solidFill>
                          <a:effectLst/>
                          <a:latin typeface="Arial" pitchFamily="34" charset="0"/>
                        </a:rPr>
                        <a:t>2</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3000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S</a:t>
                      </a:r>
                      <a:r>
                        <a:rPr kumimoji="0" lang="en-US" sz="2000" b="1" i="0" u="none" strike="noStrike" cap="none" normalizeH="0" baseline="30000" dirty="0">
                          <a:ln>
                            <a:noFill/>
                          </a:ln>
                          <a:solidFill>
                            <a:schemeClr val="tx1"/>
                          </a:solidFill>
                          <a:effectLst/>
                          <a:latin typeface="Arial" pitchFamily="34" charset="0"/>
                        </a:rPr>
                        <a:t>2</a:t>
                      </a:r>
                      <a:r>
                        <a:rPr kumimoji="0" lang="en-US" sz="2000" b="0"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30000" dirty="0">
                        <a:ln>
                          <a:noFill/>
                        </a:ln>
                        <a:solidFill>
                          <a:schemeClr val="tx1"/>
                        </a:solidFill>
                        <a:effectLst/>
                        <a:latin typeface="Arial" pitchFamily="34" charset="0"/>
                      </a:endParaRP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oxide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sulfide</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56662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+3</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Al</a:t>
                      </a:r>
                      <a:r>
                        <a:rPr kumimoji="0" lang="en-US" sz="2000" b="0" i="0" u="none" strike="noStrike" cap="none" normalizeH="0" baseline="30000">
                          <a:ln>
                            <a:noFill/>
                          </a:ln>
                          <a:solidFill>
                            <a:schemeClr val="tx1"/>
                          </a:solidFill>
                          <a:effectLst/>
                          <a:latin typeface="Arial" pitchFamily="34" charset="0"/>
                        </a:rPr>
                        <a:t>3+</a:t>
                      </a:r>
                      <a:endParaRPr kumimoji="0" lang="en-US" sz="2000" b="0" i="0" u="none" strike="noStrike" cap="none" normalizeH="0" baseline="0">
                        <a:ln>
                          <a:noFill/>
                        </a:ln>
                        <a:solidFill>
                          <a:schemeClr val="tx1"/>
                        </a:solidFill>
                        <a:effectLst/>
                        <a:latin typeface="Arial" pitchFamily="34" charset="0"/>
                      </a:endParaRP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aluminum</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txBody>
                  <a:tcPr marL="91437" marR="91437"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–3</a:t>
                      </a:r>
                    </a:p>
                  </a:txBody>
                  <a:tcPr marL="91437" marR="91437"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N</a:t>
                      </a:r>
                      <a:r>
                        <a:rPr kumimoji="0" lang="en-US" sz="2000" b="0" i="0" u="none" strike="noStrike" cap="none" normalizeH="0" baseline="30000" dirty="0">
                          <a:ln>
                            <a:noFill/>
                          </a:ln>
                          <a:solidFill>
                            <a:schemeClr val="tx1"/>
                          </a:solidFill>
                          <a:effectLst/>
                          <a:latin typeface="Arial" pitchFamily="34" charset="0"/>
                        </a:rPr>
                        <a:t>3–</a:t>
                      </a:r>
                    </a:p>
                  </a:txBody>
                  <a:tcPr marL="91437" marR="91437"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nitride</a:t>
                      </a:r>
                    </a:p>
                  </a:txBody>
                  <a:tcPr marL="91437" marR="9143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5401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common monatomic ions of the elements</a:t>
            </a:r>
          </a:p>
        </p:txBody>
      </p:sp>
      <p:sp>
        <p:nvSpPr>
          <p:cNvPr id="3" name="Content Placeholder 2"/>
          <p:cNvSpPr>
            <a:spLocks noGrp="1"/>
          </p:cNvSpPr>
          <p:nvPr>
            <p:ph idx="1"/>
          </p:nvPr>
        </p:nvSpPr>
        <p:spPr>
          <a:xfrm>
            <a:off x="457200" y="1867807"/>
            <a:ext cx="8229600" cy="4837793"/>
          </a:xfrm>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b="1" dirty="0"/>
              <a:t>Figure 2.17</a:t>
            </a:r>
            <a:endParaRPr lang="en-US" dirty="0"/>
          </a:p>
          <a:p>
            <a:r>
              <a:rPr lang="en-US" dirty="0"/>
              <a:t>Most main-group elements form one monatomic ion.</a:t>
            </a:r>
          </a:p>
          <a:p>
            <a:r>
              <a:rPr lang="en-US" dirty="0"/>
              <a:t>Most transition elements form two monatomic ions.</a:t>
            </a:r>
          </a:p>
        </p:txBody>
      </p:sp>
      <p:pic>
        <p:nvPicPr>
          <p:cNvPr id="111619"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3868" y="1005840"/>
            <a:ext cx="7296864"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2.8: Problem and Plan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Naming Binary Ionic Compounds</a:t>
            </a:r>
            <a:endParaRPr lang="en-US" b="1" dirty="0">
              <a:latin typeface="Times New Roman" charset="0"/>
            </a:endParaRPr>
          </a:p>
          <a:p>
            <a:r>
              <a:rPr lang="en-US" b="1" dirty="0"/>
              <a:t>PROBLEM: </a:t>
            </a:r>
            <a:r>
              <a:rPr lang="en-US" dirty="0"/>
              <a:t>Name the ionic compound formed from each of the following pairs of elements:</a:t>
            </a:r>
          </a:p>
          <a:p>
            <a:pPr marL="914400" lvl="1" indent="-457200">
              <a:buFont typeface="+mj-lt"/>
              <a:buAutoNum type="alphaLcParenR"/>
            </a:pPr>
            <a:r>
              <a:rPr lang="en-US" dirty="0"/>
              <a:t>magnesium and nitrogen</a:t>
            </a:r>
          </a:p>
          <a:p>
            <a:pPr marL="914400" lvl="1" indent="-457200">
              <a:buFont typeface="+mj-lt"/>
              <a:buAutoNum type="alphaLcParenR"/>
            </a:pPr>
            <a:r>
              <a:rPr lang="en-US" dirty="0"/>
              <a:t>iodine and cadmium</a:t>
            </a:r>
          </a:p>
          <a:p>
            <a:pPr marL="914400" lvl="1" indent="-457200">
              <a:buFont typeface="+mj-lt"/>
              <a:buAutoNum type="alphaLcParenR"/>
            </a:pPr>
            <a:r>
              <a:rPr lang="en-US" dirty="0"/>
              <a:t>strontium and fluorine</a:t>
            </a:r>
            <a:endParaRPr lang="en-US" dirty="0">
              <a:latin typeface="Times New Roman" charset="0"/>
            </a:endParaRPr>
          </a:p>
          <a:p>
            <a:pPr marL="914400" lvl="1" indent="-457200">
              <a:buFont typeface="+mj-lt"/>
              <a:buAutoNum type="alphaLcParenR"/>
            </a:pPr>
            <a:r>
              <a:rPr lang="en-US" dirty="0"/>
              <a:t>sulfur and cesium</a:t>
            </a:r>
            <a:endParaRPr lang="en-US" dirty="0">
              <a:latin typeface="Times New Roman" charset="0"/>
            </a:endParaRPr>
          </a:p>
          <a:p>
            <a:pPr>
              <a:spcBef>
                <a:spcPct val="50000"/>
              </a:spcBef>
            </a:pPr>
            <a:r>
              <a:rPr lang="en-US" b="1" dirty="0"/>
              <a:t>PLAN:</a:t>
            </a:r>
            <a:r>
              <a:rPr lang="en-US" dirty="0"/>
              <a:t> Use the periodic table to decide which element is the metal and which the nonmetal.  The metal (cation) is named first and the suffix –</a:t>
            </a:r>
            <a:r>
              <a:rPr lang="en-US" i="1" dirty="0"/>
              <a:t>ide</a:t>
            </a:r>
            <a:r>
              <a:rPr lang="en-US" dirty="0"/>
              <a:t> is added to the root of the non-metal name.</a:t>
            </a:r>
            <a:endParaRPr lang="en-US" b="1" dirty="0">
              <a:latin typeface="Times New Roman" charset="0"/>
            </a:endParaRP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2.8: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latin typeface="Times New Roman" charset="0"/>
              </a:rPr>
              <a:t>magnesium nitride</a:t>
            </a:r>
          </a:p>
          <a:p>
            <a:pPr marL="914400" lvl="1" indent="-457200">
              <a:buFont typeface="+mj-lt"/>
              <a:buAutoNum type="alphaLcParenR"/>
            </a:pPr>
            <a:r>
              <a:rPr lang="en-US" dirty="0">
                <a:latin typeface="Times New Roman" charset="0"/>
              </a:rPr>
              <a:t>cadmium iodide</a:t>
            </a:r>
          </a:p>
          <a:p>
            <a:pPr marL="914400" lvl="1" indent="-457200">
              <a:buFont typeface="+mj-lt"/>
              <a:buAutoNum type="alphaLcParenR"/>
            </a:pPr>
            <a:r>
              <a:rPr lang="en-US" dirty="0">
                <a:latin typeface="Times New Roman" charset="0"/>
              </a:rPr>
              <a:t>strontium fluoride</a:t>
            </a:r>
          </a:p>
          <a:p>
            <a:pPr marL="914400" lvl="1" indent="-457200">
              <a:buFont typeface="+mj-lt"/>
              <a:buAutoNum type="alphaLcParenR"/>
            </a:pPr>
            <a:r>
              <a:rPr lang="en-US" dirty="0">
                <a:latin typeface="Times New Roman" charset="0"/>
              </a:rPr>
              <a:t>cesium sulfide</a:t>
            </a:r>
          </a:p>
        </p:txBody>
      </p:sp>
    </p:spTree>
    <p:extLst>
      <p:ext uri="{BB962C8B-B14F-4D97-AF65-F5344CB8AC3E}">
        <p14:creationId xmlns:p14="http://schemas.microsoft.com/office/powerpoint/2010/main" val="62432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2.9: Problem and Plan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a:spcBef>
                <a:spcPct val="50000"/>
              </a:spcBef>
            </a:pPr>
            <a:r>
              <a:rPr lang="en-US" b="1" dirty="0"/>
              <a:t>Determining Formulas of Binary Ionic Compounds</a:t>
            </a:r>
            <a:endParaRPr lang="en-US" b="1" dirty="0">
              <a:latin typeface="Times New Roman" charset="0"/>
            </a:endParaRPr>
          </a:p>
          <a:p>
            <a:r>
              <a:rPr lang="en-US" b="1" dirty="0"/>
              <a:t>PROBLEM: </a:t>
            </a:r>
            <a:r>
              <a:rPr lang="en-US" dirty="0"/>
              <a:t>Write empirical formulas for each of the compounds named in Sample Problem 2.8:</a:t>
            </a:r>
          </a:p>
          <a:p>
            <a:pPr marL="914400" lvl="1" indent="-457200">
              <a:buFont typeface="+mj-lt"/>
              <a:buAutoNum type="alphaLcParenR"/>
            </a:pPr>
            <a:r>
              <a:rPr lang="en-US" dirty="0">
                <a:latin typeface="Times New Roman" charset="0"/>
              </a:rPr>
              <a:t>magnesium nitride</a:t>
            </a:r>
          </a:p>
          <a:p>
            <a:pPr marL="914400" lvl="1" indent="-457200">
              <a:buFont typeface="+mj-lt"/>
              <a:buAutoNum type="alphaLcParenR"/>
            </a:pPr>
            <a:r>
              <a:rPr lang="en-US" dirty="0">
                <a:latin typeface="Times New Roman" charset="0"/>
              </a:rPr>
              <a:t>cadmium iodide</a:t>
            </a:r>
          </a:p>
          <a:p>
            <a:pPr marL="914400" lvl="1" indent="-457200">
              <a:buFont typeface="+mj-lt"/>
              <a:buAutoNum type="alphaLcParenR"/>
            </a:pPr>
            <a:r>
              <a:rPr lang="en-US" dirty="0">
                <a:latin typeface="Times New Roman" charset="0"/>
              </a:rPr>
              <a:t>strontium fluoride</a:t>
            </a:r>
          </a:p>
          <a:p>
            <a:pPr marL="914400" lvl="1" indent="-457200">
              <a:buFont typeface="+mj-lt"/>
              <a:buAutoNum type="alphaLcParenR"/>
            </a:pPr>
            <a:r>
              <a:rPr lang="en-US" dirty="0">
                <a:latin typeface="Times New Roman" charset="0"/>
              </a:rPr>
              <a:t>cesium sulfide</a:t>
            </a:r>
          </a:p>
          <a:p>
            <a:pPr>
              <a:spcBef>
                <a:spcPct val="50000"/>
              </a:spcBef>
            </a:pPr>
            <a:r>
              <a:rPr lang="en-US" b="1" dirty="0"/>
              <a:t>PLAN:</a:t>
            </a:r>
            <a:r>
              <a:rPr lang="en-US" dirty="0"/>
              <a:t> We find the smallest number of each ion that will produce a neutral compound.  These numbers appear as </a:t>
            </a:r>
            <a:r>
              <a:rPr lang="en-US" i="1" dirty="0"/>
              <a:t>right subscripts </a:t>
            </a:r>
            <a:r>
              <a:rPr lang="en-US" dirty="0"/>
              <a:t>to the relevant element symbol.</a:t>
            </a:r>
            <a:endParaRPr lang="en-US" i="1" dirty="0"/>
          </a:p>
          <a:p>
            <a:endParaRPr lang="en-US" b="1" dirty="0"/>
          </a:p>
        </p:txBody>
      </p:sp>
    </p:spTree>
    <p:extLst>
      <p:ext uri="{BB962C8B-B14F-4D97-AF65-F5344CB8AC3E}">
        <p14:creationId xmlns:p14="http://schemas.microsoft.com/office/powerpoint/2010/main" val="33554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2.9: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Mg</a:t>
            </a:r>
            <a:r>
              <a:rPr lang="en-US" baseline="30000" dirty="0"/>
              <a:t>2+</a:t>
            </a:r>
            <a:r>
              <a:rPr lang="en-US" dirty="0"/>
              <a:t> and N</a:t>
            </a:r>
            <a:r>
              <a:rPr lang="en-US" baseline="30000" dirty="0"/>
              <a:t>3–</a:t>
            </a:r>
            <a:r>
              <a:rPr lang="en-US" dirty="0"/>
              <a:t>; three Mg</a:t>
            </a:r>
            <a:r>
              <a:rPr lang="en-US" baseline="30000" dirty="0"/>
              <a:t>2+</a:t>
            </a:r>
            <a:r>
              <a:rPr lang="en-US" dirty="0"/>
              <a:t>(6+) and two N</a:t>
            </a:r>
            <a:r>
              <a:rPr lang="en-US" baseline="30000" dirty="0"/>
              <a:t>3– </a:t>
            </a:r>
            <a:r>
              <a:rPr lang="en-US" dirty="0"/>
              <a:t>(6-); </a:t>
            </a:r>
            <a:r>
              <a:rPr lang="en-US" b="1" dirty="0"/>
              <a:t> Mg</a:t>
            </a:r>
            <a:r>
              <a:rPr lang="en-US" b="1" baseline="-25000" dirty="0"/>
              <a:t>3</a:t>
            </a:r>
            <a:r>
              <a:rPr lang="en-US" b="1" dirty="0"/>
              <a:t>N</a:t>
            </a:r>
            <a:r>
              <a:rPr lang="en-US" b="1" baseline="-25000" dirty="0"/>
              <a:t>2</a:t>
            </a:r>
            <a:endParaRPr lang="en-US" dirty="0">
              <a:latin typeface="Times New Roman" charset="0"/>
            </a:endParaRPr>
          </a:p>
          <a:p>
            <a:pPr marL="914400" lvl="1" indent="-457200">
              <a:buFont typeface="+mj-lt"/>
              <a:buAutoNum type="alphaLcParenR"/>
            </a:pPr>
            <a:r>
              <a:rPr lang="en-US" dirty="0"/>
              <a:t>Cd</a:t>
            </a:r>
            <a:r>
              <a:rPr lang="en-US" baseline="30000" dirty="0"/>
              <a:t>2+</a:t>
            </a:r>
            <a:r>
              <a:rPr lang="en-US" dirty="0"/>
              <a:t> and I</a:t>
            </a:r>
            <a:r>
              <a:rPr lang="en-US" baseline="30000" dirty="0"/>
              <a:t>–</a:t>
            </a:r>
            <a:r>
              <a:rPr lang="en-US" dirty="0"/>
              <a:t>; one Cd</a:t>
            </a:r>
            <a:r>
              <a:rPr lang="en-US" baseline="30000" dirty="0"/>
              <a:t>2+</a:t>
            </a:r>
            <a:r>
              <a:rPr lang="en-US" dirty="0"/>
              <a:t>(2+) and two I</a:t>
            </a:r>
            <a:r>
              <a:rPr lang="en-US" baseline="30000" dirty="0"/>
              <a:t>– </a:t>
            </a:r>
            <a:r>
              <a:rPr lang="en-US" dirty="0"/>
              <a:t>(2-);  </a:t>
            </a:r>
            <a:r>
              <a:rPr lang="en-US" b="1" dirty="0"/>
              <a:t>CdI</a:t>
            </a:r>
            <a:r>
              <a:rPr lang="en-US" b="1" baseline="-25000" dirty="0"/>
              <a:t>2 </a:t>
            </a:r>
            <a:r>
              <a:rPr lang="en-US" dirty="0">
                <a:latin typeface="Times New Roman" charset="0"/>
              </a:rPr>
              <a:t>strontium fluoride</a:t>
            </a:r>
          </a:p>
          <a:p>
            <a:pPr marL="914400" lvl="1" indent="-457200">
              <a:buFont typeface="+mj-lt"/>
              <a:buAutoNum type="alphaLcParenR"/>
            </a:pPr>
            <a:r>
              <a:rPr lang="en-US" dirty="0"/>
              <a:t>Sr</a:t>
            </a:r>
            <a:r>
              <a:rPr lang="en-US" baseline="30000" dirty="0"/>
              <a:t>2+</a:t>
            </a:r>
            <a:r>
              <a:rPr lang="en-US" dirty="0"/>
              <a:t> and F</a:t>
            </a:r>
            <a:r>
              <a:rPr lang="en-US" baseline="30000" dirty="0"/>
              <a:t>–</a:t>
            </a:r>
            <a:r>
              <a:rPr lang="en-US" dirty="0"/>
              <a:t>; one Sr</a:t>
            </a:r>
            <a:r>
              <a:rPr lang="en-US" baseline="30000" dirty="0"/>
              <a:t>2+</a:t>
            </a:r>
            <a:r>
              <a:rPr lang="en-US" dirty="0"/>
              <a:t>(2+) and two F</a:t>
            </a:r>
            <a:r>
              <a:rPr lang="en-US" baseline="30000" dirty="0"/>
              <a:t>– </a:t>
            </a:r>
            <a:r>
              <a:rPr lang="en-US" dirty="0"/>
              <a:t>(2-);  </a:t>
            </a:r>
            <a:r>
              <a:rPr lang="en-US" b="1" dirty="0"/>
              <a:t>SrF</a:t>
            </a:r>
            <a:r>
              <a:rPr lang="en-US" b="1" baseline="-25000" dirty="0"/>
              <a:t>2</a:t>
            </a:r>
          </a:p>
          <a:p>
            <a:pPr marL="914400" lvl="1" indent="-457200">
              <a:buFont typeface="+mj-lt"/>
              <a:buAutoNum type="alphaLcParenR"/>
            </a:pPr>
            <a:r>
              <a:rPr lang="en-US" dirty="0"/>
              <a:t>Cs</a:t>
            </a:r>
            <a:r>
              <a:rPr lang="en-US" baseline="30000" dirty="0"/>
              <a:t>+</a:t>
            </a:r>
            <a:r>
              <a:rPr lang="en-US" dirty="0"/>
              <a:t> and S</a:t>
            </a:r>
            <a:r>
              <a:rPr lang="en-US" baseline="30000" dirty="0"/>
              <a:t>2–</a:t>
            </a:r>
            <a:r>
              <a:rPr lang="en-US" dirty="0"/>
              <a:t>; two Cs</a:t>
            </a:r>
            <a:r>
              <a:rPr lang="en-US" baseline="30000" dirty="0"/>
              <a:t>+</a:t>
            </a:r>
            <a:r>
              <a:rPr lang="en-US" dirty="0"/>
              <a:t>(2+) and one S</a:t>
            </a:r>
            <a:r>
              <a:rPr lang="en-US" baseline="30000" dirty="0"/>
              <a:t>2–</a:t>
            </a:r>
            <a:r>
              <a:rPr lang="en-US" b="1" baseline="30000" dirty="0"/>
              <a:t> </a:t>
            </a:r>
            <a:r>
              <a:rPr lang="en-US" dirty="0"/>
              <a:t>(2-);  </a:t>
            </a:r>
            <a:r>
              <a:rPr lang="en-US" b="1" dirty="0"/>
              <a:t>Cs</a:t>
            </a:r>
            <a:r>
              <a:rPr lang="en-US" b="1" baseline="-25000" dirty="0"/>
              <a:t>2</a:t>
            </a:r>
            <a:r>
              <a:rPr lang="en-US" b="1" dirty="0"/>
              <a:t>S</a:t>
            </a:r>
            <a:endParaRPr lang="en-US" dirty="0">
              <a:latin typeface="Times New Roman" charset="0"/>
            </a:endParaRPr>
          </a:p>
        </p:txBody>
      </p:sp>
    </p:spTree>
    <p:extLst>
      <p:ext uri="{BB962C8B-B14F-4D97-AF65-F5344CB8AC3E}">
        <p14:creationId xmlns:p14="http://schemas.microsoft.com/office/powerpoint/2010/main" val="357402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81" y="590549"/>
            <a:ext cx="8229600" cy="5984421"/>
          </a:xfrm>
        </p:spPr>
        <p:txBody>
          <a:bodyPr/>
          <a:lstStyle/>
          <a:p>
            <a:pPr marL="0" indent="0">
              <a:buNone/>
            </a:pPr>
            <a:endParaRPr lang="en-US" altLang="en-US" baseline="30000" dirty="0"/>
          </a:p>
          <a:p>
            <a:pPr marL="0" indent="0">
              <a:buNone/>
            </a:pPr>
            <a:endParaRPr lang="en-US" altLang="en-US"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r>
              <a:rPr lang="en-US" altLang="en-US" sz="2000" baseline="30000" dirty="0"/>
              <a:t>*</a:t>
            </a:r>
            <a:r>
              <a:rPr lang="en-US" altLang="en-US" sz="2000" dirty="0"/>
              <a:t>Listed alphabetically by metal name; the ions in boldface are most common.</a:t>
            </a:r>
            <a:endParaRPr lang="en-US" altLang="en-US" sz="2000" baseline="30000" dirty="0"/>
          </a:p>
          <a:p>
            <a:endParaRPr lang="en-US" dirty="0"/>
          </a:p>
        </p:txBody>
      </p:sp>
      <p:graphicFrame>
        <p:nvGraphicFramePr>
          <p:cNvPr id="176254" name="Group 126"/>
          <p:cNvGraphicFramePr>
            <a:graphicFrameLocks noGrp="1"/>
          </p:cNvGraphicFramePr>
          <p:nvPr/>
        </p:nvGraphicFramePr>
        <p:xfrm>
          <a:off x="685800" y="914400"/>
          <a:ext cx="8001000" cy="4924425"/>
        </p:xfrm>
        <a:graphic>
          <a:graphicData uri="http://schemas.openxmlformats.org/drawingml/2006/table">
            <a:tbl>
              <a:tblPr/>
              <a:tblGrid>
                <a:gridCol w="1382713">
                  <a:extLst>
                    <a:ext uri="{9D8B030D-6E8A-4147-A177-3AD203B41FA5}">
                      <a16:colId xmlns="" xmlns:a16="http://schemas.microsoft.com/office/drawing/2014/main" val="20000"/>
                    </a:ext>
                  </a:extLst>
                </a:gridCol>
                <a:gridCol w="1744662">
                  <a:extLst>
                    <a:ext uri="{9D8B030D-6E8A-4147-A177-3AD203B41FA5}">
                      <a16:colId xmlns="" xmlns:a16="http://schemas.microsoft.com/office/drawing/2014/main" val="20001"/>
                    </a:ext>
                  </a:extLst>
                </a:gridCol>
                <a:gridCol w="2359025">
                  <a:extLst>
                    <a:ext uri="{9D8B030D-6E8A-4147-A177-3AD203B41FA5}">
                      <a16:colId xmlns="" xmlns:a16="http://schemas.microsoft.com/office/drawing/2014/main" val="20002"/>
                    </a:ext>
                  </a:extLst>
                </a:gridCol>
                <a:gridCol w="2514600">
                  <a:extLst>
                    <a:ext uri="{9D8B030D-6E8A-4147-A177-3AD203B41FA5}">
                      <a16:colId xmlns="" xmlns:a16="http://schemas.microsoft.com/office/drawing/2014/main" val="20003"/>
                    </a:ext>
                  </a:extLst>
                </a:gridCol>
              </a:tblGrid>
              <a:tr h="4572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Element</a:t>
                      </a:r>
                    </a:p>
                  </a:txBody>
                  <a:tcPr marT="45724" marB="45724"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Ion Formula</a:t>
                      </a:r>
                    </a:p>
                  </a:txBody>
                  <a:tcPr marT="45724" marB="45724"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Systematic Name</a:t>
                      </a:r>
                    </a:p>
                  </a:txBody>
                  <a:tcPr marT="45724" marB="45724"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Common Name</a:t>
                      </a:r>
                    </a:p>
                  </a:txBody>
                  <a:tcPr marT="45724" marB="45724"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467190">
                <a:tc>
                  <a:txBody>
                    <a:bodyPr/>
                    <a:lstStyle/>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Chromium</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Cobalt</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Copper</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Iron</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Lead</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Mercury</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Tin</a:t>
                      </a:r>
                    </a:p>
                  </a:txBody>
                  <a:tcPr marT="45724" marB="45724"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Cr</a:t>
                      </a:r>
                      <a:r>
                        <a:rPr kumimoji="0" lang="en-US" sz="1800" b="1" i="0" u="none" strike="noStrike" cap="none" normalizeH="0" baseline="30000" dirty="0">
                          <a:ln>
                            <a:noFill/>
                          </a:ln>
                          <a:solidFill>
                            <a:schemeClr val="tx1"/>
                          </a:solidFill>
                          <a:effectLst/>
                          <a:latin typeface="Arial" pitchFamily="34" charset="0"/>
                        </a:rPr>
                        <a:t>2+</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Cr</a:t>
                      </a:r>
                      <a:r>
                        <a:rPr kumimoji="0" lang="en-US" sz="1800" b="1" i="0" u="none" strike="noStrike" cap="none" normalizeH="0" baseline="30000" dirty="0">
                          <a:ln>
                            <a:noFill/>
                          </a:ln>
                          <a:solidFill>
                            <a:schemeClr val="tx1"/>
                          </a:solidFill>
                          <a:effectLst/>
                          <a:latin typeface="Arial" pitchFamily="34" charset="0"/>
                        </a:rPr>
                        <a:t>3+</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Co</a:t>
                      </a:r>
                      <a:r>
                        <a:rPr kumimoji="0" lang="en-US" sz="1800" b="1" i="0" u="none" strike="noStrike" cap="none" normalizeH="0" baseline="30000" dirty="0">
                          <a:ln>
                            <a:noFill/>
                          </a:ln>
                          <a:solidFill>
                            <a:schemeClr val="tx1"/>
                          </a:solidFill>
                          <a:effectLst/>
                          <a:latin typeface="Arial" pitchFamily="34" charset="0"/>
                        </a:rPr>
                        <a:t>2+</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Co</a:t>
                      </a:r>
                      <a:r>
                        <a:rPr kumimoji="0" lang="en-US" sz="1800" b="1" i="0" u="none" strike="noStrike" cap="none" normalizeH="0" baseline="30000" dirty="0">
                          <a:ln>
                            <a:noFill/>
                          </a:ln>
                          <a:solidFill>
                            <a:schemeClr val="tx1"/>
                          </a:solidFill>
                          <a:effectLst/>
                          <a:latin typeface="Arial" pitchFamily="34" charset="0"/>
                        </a:rPr>
                        <a:t>3+</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Cu</a:t>
                      </a:r>
                      <a:r>
                        <a:rPr kumimoji="0" lang="en-US" sz="1800" b="1" i="0" u="none" strike="noStrike" cap="none" normalizeH="0" baseline="30000" dirty="0">
                          <a:ln>
                            <a:noFill/>
                          </a:ln>
                          <a:solidFill>
                            <a:schemeClr val="tx1"/>
                          </a:solidFill>
                          <a:effectLst/>
                          <a:latin typeface="Arial" pitchFamily="34" charset="0"/>
                        </a:rPr>
                        <a:t>+</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Cu</a:t>
                      </a:r>
                      <a:r>
                        <a:rPr kumimoji="0" lang="en-US" sz="1800" b="1" i="0" u="none" strike="noStrike" cap="none" normalizeH="0" baseline="30000" dirty="0">
                          <a:ln>
                            <a:noFill/>
                          </a:ln>
                          <a:solidFill>
                            <a:schemeClr val="tx1"/>
                          </a:solidFill>
                          <a:effectLst/>
                          <a:latin typeface="Arial" pitchFamily="34" charset="0"/>
                        </a:rPr>
                        <a:t>2+</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Fe</a:t>
                      </a:r>
                      <a:r>
                        <a:rPr kumimoji="0" lang="en-US" sz="1800" b="1" i="0" u="none" strike="noStrike" cap="none" normalizeH="0" baseline="30000" dirty="0">
                          <a:ln>
                            <a:noFill/>
                          </a:ln>
                          <a:solidFill>
                            <a:schemeClr val="tx1"/>
                          </a:solidFill>
                          <a:effectLst/>
                          <a:latin typeface="Arial" pitchFamily="34" charset="0"/>
                        </a:rPr>
                        <a:t>2+</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Fe</a:t>
                      </a:r>
                      <a:r>
                        <a:rPr kumimoji="0" lang="en-US" sz="1800" b="1" i="0" u="none" strike="noStrike" cap="none" normalizeH="0" baseline="30000" dirty="0">
                          <a:ln>
                            <a:noFill/>
                          </a:ln>
                          <a:solidFill>
                            <a:schemeClr val="tx1"/>
                          </a:solidFill>
                          <a:effectLst/>
                          <a:latin typeface="Arial" pitchFamily="34" charset="0"/>
                        </a:rPr>
                        <a:t>3+</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Pb</a:t>
                      </a:r>
                      <a:r>
                        <a:rPr kumimoji="0" lang="en-US" sz="1800" b="1" i="0" u="none" strike="noStrike" cap="none" normalizeH="0" baseline="30000" dirty="0">
                          <a:ln>
                            <a:noFill/>
                          </a:ln>
                          <a:solidFill>
                            <a:schemeClr val="tx1"/>
                          </a:solidFill>
                          <a:effectLst/>
                          <a:latin typeface="Arial" pitchFamily="34" charset="0"/>
                        </a:rPr>
                        <a:t>2+</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Pb</a:t>
                      </a:r>
                      <a:r>
                        <a:rPr kumimoji="0" lang="en-US" sz="1800" b="1" i="0" u="none" strike="noStrike" cap="none" normalizeH="0" baseline="30000" dirty="0">
                          <a:ln>
                            <a:noFill/>
                          </a:ln>
                          <a:solidFill>
                            <a:schemeClr val="tx1"/>
                          </a:solidFill>
                          <a:effectLst/>
                          <a:latin typeface="Arial" pitchFamily="34" charset="0"/>
                        </a:rPr>
                        <a:t>4+</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Hg</a:t>
                      </a:r>
                      <a:r>
                        <a:rPr kumimoji="0" lang="en-US" sz="1800" b="0" i="0" u="none" strike="noStrike" cap="none" normalizeH="0" baseline="-25000" dirty="0">
                          <a:ln>
                            <a:noFill/>
                          </a:ln>
                          <a:solidFill>
                            <a:schemeClr val="tx1"/>
                          </a:solidFill>
                          <a:effectLst/>
                          <a:latin typeface="Arial" pitchFamily="34" charset="0"/>
                        </a:rPr>
                        <a:t>2</a:t>
                      </a:r>
                      <a:r>
                        <a:rPr kumimoji="0" lang="en-US" sz="1800" b="0" i="0" u="none" strike="noStrike" cap="none" normalizeH="0" baseline="30000" dirty="0">
                          <a:ln>
                            <a:noFill/>
                          </a:ln>
                          <a:solidFill>
                            <a:schemeClr val="tx1"/>
                          </a:solidFill>
                          <a:effectLst/>
                          <a:latin typeface="Arial" pitchFamily="34" charset="0"/>
                        </a:rPr>
                        <a:t>2+</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Hg</a:t>
                      </a:r>
                      <a:r>
                        <a:rPr kumimoji="0" lang="en-US" sz="1800" b="1" i="0" u="none" strike="noStrike" cap="none" normalizeH="0" baseline="30000" dirty="0">
                          <a:ln>
                            <a:noFill/>
                          </a:ln>
                          <a:solidFill>
                            <a:schemeClr val="tx1"/>
                          </a:solidFill>
                          <a:effectLst/>
                          <a:latin typeface="Arial" pitchFamily="34" charset="0"/>
                        </a:rPr>
                        <a:t>2+</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Sn</a:t>
                      </a:r>
                      <a:r>
                        <a:rPr kumimoji="0" lang="en-US" sz="1800" b="1" i="0" u="none" strike="noStrike" cap="none" normalizeH="0" baseline="30000" dirty="0">
                          <a:ln>
                            <a:noFill/>
                          </a:ln>
                          <a:solidFill>
                            <a:schemeClr val="tx1"/>
                          </a:solidFill>
                          <a:effectLst/>
                          <a:latin typeface="Arial" pitchFamily="34" charset="0"/>
                        </a:rPr>
                        <a:t>2+</a:t>
                      </a:r>
                      <a:endParaRPr kumimoji="0" lang="en-US" sz="18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Sn</a:t>
                      </a:r>
                      <a:r>
                        <a:rPr kumimoji="0" lang="en-US" sz="1800" b="1" i="0" u="none" strike="noStrike" cap="none" normalizeH="0" baseline="30000" dirty="0">
                          <a:ln>
                            <a:noFill/>
                          </a:ln>
                          <a:solidFill>
                            <a:schemeClr val="tx1"/>
                          </a:solidFill>
                          <a:effectLst/>
                          <a:latin typeface="Arial" pitchFamily="34" charset="0"/>
                        </a:rPr>
                        <a:t>4+</a:t>
                      </a:r>
                      <a:endParaRPr kumimoji="0" lang="en-US" sz="1800" b="0" i="0" u="none" strike="noStrike" cap="none" normalizeH="0" baseline="0" dirty="0">
                        <a:ln>
                          <a:noFill/>
                        </a:ln>
                        <a:solidFill>
                          <a:schemeClr val="tx1"/>
                        </a:solidFill>
                        <a:effectLst/>
                        <a:latin typeface="Arial" pitchFamily="34" charset="0"/>
                      </a:endParaRPr>
                    </a:p>
                  </a:txBody>
                  <a:tcPr marT="45724" marB="4572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chromium(II)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chromium(III)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cobalt(II)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cobalt(III)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copper(I)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copper(II)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iron(II)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iron(III)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lead(II)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lead(IV)</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mercury (I)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mercury (II)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tin(II)</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tin(IV)</a:t>
                      </a:r>
                    </a:p>
                  </a:txBody>
                  <a:tcPr marT="45724" marB="4572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chromous</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chromic</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cuprous</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cupric</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ferrous</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ferric</a:t>
                      </a: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mercurous</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mercuric</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stannous</a:t>
                      </a:r>
                    </a:p>
                    <a:p>
                      <a:pPr marL="0" marR="0" lvl="0" indent="0" algn="l" defTabSz="914400" rtl="0" eaLnBrk="0" fontAlgn="base" latinLnBrk="0" hangingPunct="0">
                        <a:lnSpc>
                          <a:spcPct val="100000"/>
                        </a:lnSpc>
                        <a:spcBef>
                          <a:spcPct val="1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stannic</a:t>
                      </a:r>
                    </a:p>
                  </a:txBody>
                  <a:tcPr marT="45724" marB="45724"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a:xfrm>
            <a:off x="-14287" y="174170"/>
            <a:ext cx="9144000" cy="609600"/>
          </a:xfrm>
        </p:spPr>
        <p:txBody>
          <a:bodyPr/>
          <a:lstStyle/>
          <a:p>
            <a:r>
              <a:rPr lang="en-US" sz="2800" dirty="0"/>
              <a:t>Some Metals That Form More Than One Monatomic Ion*</a:t>
            </a:r>
          </a:p>
        </p:txBody>
      </p:sp>
    </p:spTree>
    <p:extLst>
      <p:ext uri="{BB962C8B-B14F-4D97-AF65-F5344CB8AC3E}">
        <p14:creationId xmlns:p14="http://schemas.microsoft.com/office/powerpoint/2010/main" val="26772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2.10: Problem and Plan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a:spcBef>
                <a:spcPct val="50000"/>
              </a:spcBef>
            </a:pPr>
            <a:r>
              <a:rPr lang="en-US" b="1" dirty="0"/>
              <a:t>Determining Formulas of Binary Ionic Compounds</a:t>
            </a:r>
            <a:endParaRPr lang="en-US" b="1" dirty="0">
              <a:latin typeface="Times New Roman" charset="0"/>
            </a:endParaRPr>
          </a:p>
          <a:p>
            <a:r>
              <a:rPr lang="en-US" b="1" dirty="0"/>
              <a:t>PROBLEM: </a:t>
            </a:r>
            <a:r>
              <a:rPr lang="en-US" dirty="0"/>
              <a:t>Give the systematic name for each formula or the formula for each name for the following compounds:</a:t>
            </a:r>
          </a:p>
          <a:p>
            <a:pPr marL="914400" lvl="1" indent="-457200">
              <a:buFont typeface="+mj-lt"/>
              <a:buAutoNum type="alphaLcParenR"/>
            </a:pPr>
            <a:r>
              <a:rPr lang="en-US" dirty="0"/>
              <a:t>tin(II) fluoride</a:t>
            </a:r>
          </a:p>
          <a:p>
            <a:pPr marL="914400" lvl="1" indent="-457200">
              <a:buFont typeface="+mj-lt"/>
              <a:buAutoNum type="alphaLcParenR"/>
            </a:pPr>
            <a:r>
              <a:rPr lang="en-US" dirty="0"/>
              <a:t>Cr</a:t>
            </a:r>
            <a:r>
              <a:rPr lang="en-US" dirty="0">
                <a:latin typeface="Palatino" charset="0"/>
              </a:rPr>
              <a:t>I</a:t>
            </a:r>
            <a:r>
              <a:rPr lang="en-US" baseline="-25000" dirty="0"/>
              <a:t>3</a:t>
            </a:r>
            <a:endParaRPr lang="en-US" dirty="0">
              <a:latin typeface="Times New Roman" charset="0"/>
            </a:endParaRPr>
          </a:p>
          <a:p>
            <a:pPr marL="914400" lvl="1" indent="-457200">
              <a:buFont typeface="+mj-lt"/>
              <a:buAutoNum type="alphaLcParenR"/>
            </a:pPr>
            <a:r>
              <a:rPr lang="en-US" dirty="0"/>
              <a:t>ferric oxide</a:t>
            </a:r>
            <a:endParaRPr lang="en-US" dirty="0">
              <a:latin typeface="Times New Roman" charset="0"/>
            </a:endParaRPr>
          </a:p>
          <a:p>
            <a:pPr marL="914400" lvl="1" indent="-457200">
              <a:buFont typeface="+mj-lt"/>
              <a:buAutoNum type="alphaLcParenR"/>
            </a:pPr>
            <a:r>
              <a:rPr lang="en-US" dirty="0" err="1"/>
              <a:t>CoS</a:t>
            </a:r>
            <a:endParaRPr lang="en-US" dirty="0">
              <a:latin typeface="Times New Roman" charset="0"/>
            </a:endParaRPr>
          </a:p>
          <a:p>
            <a:pPr>
              <a:spcBef>
                <a:spcPct val="50000"/>
              </a:spcBef>
            </a:pPr>
            <a:r>
              <a:rPr lang="en-US" b="1" dirty="0"/>
              <a:t>PLAN:</a:t>
            </a:r>
            <a:r>
              <a:rPr lang="en-US" dirty="0"/>
              <a:t> Find the smallest number of each ion that will produce a neutral formula.</a:t>
            </a:r>
            <a:endParaRPr lang="en-US" i="1" dirty="0"/>
          </a:p>
          <a:p>
            <a:endParaRPr lang="en-US" b="1" dirty="0"/>
          </a:p>
        </p:txBody>
      </p:sp>
    </p:spTree>
    <p:extLst>
      <p:ext uri="{BB962C8B-B14F-4D97-AF65-F5344CB8AC3E}">
        <p14:creationId xmlns:p14="http://schemas.microsoft.com/office/powerpoint/2010/main" val="15947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9" name="Line 112"/>
          <p:cNvSpPr>
            <a:spLocks noChangeShapeType="1"/>
          </p:cNvSpPr>
          <p:nvPr/>
        </p:nvSpPr>
        <p:spPr bwMode="auto">
          <a:xfrm>
            <a:off x="5638800" y="18288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25630"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10976" y="4050266"/>
            <a:ext cx="5788997" cy="227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83" name="Group 115"/>
          <p:cNvGraphicFramePr>
            <a:graphicFrameLocks noGrp="1"/>
          </p:cNvGraphicFramePr>
          <p:nvPr>
            <p:extLst>
              <p:ext uri="{D42A27DB-BD31-4B8C-83A1-F6EECF244321}">
                <p14:modId xmlns:p14="http://schemas.microsoft.com/office/powerpoint/2010/main" val="569714882"/>
              </p:ext>
            </p:extLst>
          </p:nvPr>
        </p:nvGraphicFramePr>
        <p:xfrm>
          <a:off x="685800" y="1676400"/>
          <a:ext cx="7848600" cy="2194284"/>
        </p:xfrm>
        <a:graphic>
          <a:graphicData uri="http://schemas.openxmlformats.org/drawingml/2006/table">
            <a:tbl>
              <a:tblPr/>
              <a:tblGrid>
                <a:gridCol w="2054225">
                  <a:extLst>
                    <a:ext uri="{9D8B030D-6E8A-4147-A177-3AD203B41FA5}">
                      <a16:colId xmlns="" xmlns:a16="http://schemas.microsoft.com/office/drawing/2014/main" val="20000"/>
                    </a:ext>
                  </a:extLst>
                </a:gridCol>
                <a:gridCol w="1539875">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gridCol w="2273300">
                  <a:extLst>
                    <a:ext uri="{9D8B030D-6E8A-4147-A177-3AD203B41FA5}">
                      <a16:colId xmlns="" xmlns:a16="http://schemas.microsoft.com/office/drawing/2014/main" val="20003"/>
                    </a:ext>
                  </a:extLst>
                </a:gridCol>
              </a:tblGrid>
              <a:tr h="365125">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Property</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Sodium    +</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Chlorine            </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Sodium Chloride</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5125">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Melting point</a:t>
                      </a:r>
                    </a:p>
                  </a:txBody>
                  <a:tcPr marT="45697" marB="45697"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97.8°C</a:t>
                      </a:r>
                    </a:p>
                  </a:txBody>
                  <a:tcPr marT="45697" marB="45697"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-101°C</a:t>
                      </a:r>
                    </a:p>
                  </a:txBody>
                  <a:tcPr marT="45697" marB="45697"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801°C</a:t>
                      </a:r>
                    </a:p>
                  </a:txBody>
                  <a:tcPr marT="45697" marB="45697"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65125">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Boiling point</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881.4°C</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-34°C</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1413°C</a:t>
                      </a:r>
                    </a:p>
                  </a:txBody>
                  <a:tcPr marT="45697" marB="45697"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365125">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Color</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Silvery</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Yellow-green</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Colorless (white)</a:t>
                      </a:r>
                    </a:p>
                  </a:txBody>
                  <a:tcPr marT="45697" marB="45697"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365125">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Density</a:t>
                      </a: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0.97 g/cm</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3</a:t>
                      </a:r>
                      <a:endPar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0.0032 g/cm</a:t>
                      </a:r>
                      <a:r>
                        <a:rPr kumimoji="0" lang="en-US" altLang="en-US" sz="1800" b="0" i="0" u="none" strike="noStrike" cap="none" normalizeH="0" baseline="30000">
                          <a:ln>
                            <a:noFill/>
                          </a:ln>
                          <a:solidFill>
                            <a:schemeClr val="tx1"/>
                          </a:solidFill>
                          <a:effectLst/>
                          <a:latin typeface="Arial" pitchFamily="34" charset="0"/>
                          <a:ea typeface="ＭＳ Ｐゴシック" pitchFamily="34" charset="-128"/>
                          <a:cs typeface="Arial" pitchFamily="34" charset="0"/>
                        </a:rPr>
                        <a:t>3</a:t>
                      </a:r>
                      <a:endPar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T="45697" marB="4569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2.16 g/cm</a:t>
                      </a:r>
                      <a:r>
                        <a:rPr kumimoji="0" lang="en-US" altLang="en-US" sz="1800" b="0" i="0" u="none" strike="noStrike" cap="none" normalizeH="0" baseline="30000" dirty="0">
                          <a:ln>
                            <a:noFill/>
                          </a:ln>
                          <a:solidFill>
                            <a:schemeClr val="tx1"/>
                          </a:solidFill>
                          <a:effectLst/>
                          <a:latin typeface="Arial" pitchFamily="34" charset="0"/>
                          <a:ea typeface="ＭＳ Ｐゴシック" pitchFamily="34" charset="-128"/>
                          <a:cs typeface="Arial" pitchFamily="34" charset="0"/>
                        </a:rPr>
                        <a:t>3</a:t>
                      </a:r>
                      <a:endPar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697" marB="45697"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365125">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Behavior in water</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ea typeface="ＭＳ Ｐゴシック" pitchFamily="34" charset="-128"/>
                          <a:cs typeface="Arial" pitchFamily="34" charset="0"/>
                        </a:rPr>
                        <a:t>Reacts</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Dissolves slightly</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Dissolves freely</a:t>
                      </a:r>
                    </a:p>
                  </a:txBody>
                  <a:tcPr marT="45697" marB="45697"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 name="Title 1"/>
          <p:cNvSpPr>
            <a:spLocks noGrp="1"/>
          </p:cNvSpPr>
          <p:nvPr>
            <p:ph type="title"/>
          </p:nvPr>
        </p:nvSpPr>
        <p:spPr/>
        <p:txBody>
          <a:bodyPr/>
          <a:lstStyle/>
          <a:p>
            <a:r>
              <a:rPr lang="en-US" altLang="en-US" b="1" dirty="0"/>
              <a:t>Table 2.1    Some Properties of Sodium, Chlorine, and Sodium Chloride</a:t>
            </a:r>
            <a:endParaRPr lang="en-US" dirty="0"/>
          </a:p>
        </p:txBody>
      </p:sp>
      <p:sp>
        <p:nvSpPr>
          <p:cNvPr id="4" name="Text Placeholder 3"/>
          <p:cNvSpPr>
            <a:spLocks noGrp="1"/>
          </p:cNvSpPr>
          <p:nvPr>
            <p:ph type="body" sz="quarter" idx="11"/>
          </p:nvPr>
        </p:nvSpPr>
        <p:spPr/>
        <p:txBody>
          <a:bodyPr/>
          <a:lstStyle/>
          <a:p>
            <a:r>
              <a:rPr lang="en-US" i="1" dirty="0"/>
              <a:t>Source:(Sodium, Chlorine, Sodium chloride) © McGraw-Hill Education/Stephen Frisch, photographer</a:t>
            </a:r>
            <a:endParaRPr lang="en-US" dirty="0"/>
          </a:p>
        </p:txBody>
      </p:sp>
    </p:spTree>
    <p:extLst>
      <p:ext uri="{BB962C8B-B14F-4D97-AF65-F5344CB8AC3E}">
        <p14:creationId xmlns:p14="http://schemas.microsoft.com/office/powerpoint/2010/main" val="9800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2.10: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Tin(II) is Sn</a:t>
            </a:r>
            <a:r>
              <a:rPr lang="en-US" baseline="30000" dirty="0"/>
              <a:t>2+</a:t>
            </a:r>
            <a:r>
              <a:rPr lang="en-US" dirty="0"/>
              <a:t>; fluoride is F</a:t>
            </a:r>
            <a:r>
              <a:rPr lang="en-US" baseline="30000" dirty="0"/>
              <a:t>–</a:t>
            </a:r>
            <a:r>
              <a:rPr lang="en-US" dirty="0"/>
              <a:t>; so the formula is </a:t>
            </a:r>
            <a:r>
              <a:rPr lang="en-US" b="1" dirty="0"/>
              <a:t>SnF</a:t>
            </a:r>
            <a:r>
              <a:rPr lang="en-US" b="1" baseline="-25000" dirty="0"/>
              <a:t>2</a:t>
            </a:r>
            <a:r>
              <a:rPr lang="en-US" dirty="0"/>
              <a:t>. </a:t>
            </a:r>
          </a:p>
          <a:p>
            <a:pPr marL="914400" lvl="1" indent="-457200">
              <a:buFont typeface="+mj-lt"/>
              <a:buAutoNum type="alphaLcParenR"/>
            </a:pPr>
            <a:r>
              <a:rPr lang="en-US" dirty="0"/>
              <a:t>The anion </a:t>
            </a:r>
            <a:r>
              <a:rPr lang="en-US" dirty="0">
                <a:latin typeface="Palatino" charset="0"/>
              </a:rPr>
              <a:t>I</a:t>
            </a:r>
            <a:r>
              <a:rPr lang="en-US" baseline="30000" dirty="0"/>
              <a:t>–</a:t>
            </a:r>
            <a:r>
              <a:rPr lang="en-US" dirty="0"/>
              <a:t> is iodide; 3</a:t>
            </a:r>
            <a:r>
              <a:rPr lang="en-US" dirty="0">
                <a:latin typeface="Palatino" charset="0"/>
              </a:rPr>
              <a:t>I</a:t>
            </a:r>
            <a:r>
              <a:rPr lang="en-US" baseline="30000" dirty="0"/>
              <a:t>–</a:t>
            </a:r>
            <a:r>
              <a:rPr lang="en-US" dirty="0"/>
              <a:t> means that Cr (chromium) is +3.  Cr</a:t>
            </a:r>
            <a:r>
              <a:rPr lang="en-US" dirty="0">
                <a:latin typeface="Palatino" charset="0"/>
              </a:rPr>
              <a:t>I</a:t>
            </a:r>
            <a:r>
              <a:rPr lang="en-US" baseline="-25000" dirty="0"/>
              <a:t>3</a:t>
            </a:r>
            <a:r>
              <a:rPr lang="en-US" dirty="0"/>
              <a:t> is </a:t>
            </a:r>
            <a:r>
              <a:rPr lang="en-US" b="1" dirty="0"/>
              <a:t>chromium(III) iodide</a:t>
            </a:r>
            <a:r>
              <a:rPr lang="en-US" dirty="0"/>
              <a:t>.</a:t>
            </a:r>
          </a:p>
          <a:p>
            <a:pPr marL="914400" lvl="1" indent="-457200">
              <a:buFont typeface="+mj-lt"/>
              <a:buAutoNum type="alphaLcParenR"/>
            </a:pPr>
            <a:r>
              <a:rPr lang="en-US" dirty="0"/>
              <a:t>Ferric is a common name for Fe</a:t>
            </a:r>
            <a:r>
              <a:rPr lang="en-US" baseline="30000" dirty="0"/>
              <a:t>3+</a:t>
            </a:r>
            <a:r>
              <a:rPr lang="en-US" dirty="0"/>
              <a:t>; oxide is O</a:t>
            </a:r>
            <a:r>
              <a:rPr lang="en-US" baseline="30000" dirty="0"/>
              <a:t>2–</a:t>
            </a:r>
            <a:r>
              <a:rPr lang="en-US" dirty="0"/>
              <a:t>; therefore the formula is </a:t>
            </a:r>
            <a:r>
              <a:rPr lang="en-US" b="1" dirty="0"/>
              <a:t>Fe</a:t>
            </a:r>
            <a:r>
              <a:rPr lang="en-US" b="1" baseline="-25000" dirty="0"/>
              <a:t>2</a:t>
            </a:r>
            <a:r>
              <a:rPr lang="en-US" b="1" dirty="0"/>
              <a:t>O</a:t>
            </a:r>
            <a:r>
              <a:rPr lang="en-US" b="1" baseline="-25000" dirty="0"/>
              <a:t>3</a:t>
            </a:r>
            <a:r>
              <a:rPr lang="en-US" dirty="0"/>
              <a:t>.</a:t>
            </a:r>
          </a:p>
          <a:p>
            <a:pPr marL="914400" lvl="1" indent="-457200">
              <a:buFont typeface="+mj-lt"/>
              <a:buAutoNum type="alphaLcParenR"/>
            </a:pPr>
            <a:r>
              <a:rPr lang="en-US" dirty="0"/>
              <a:t>Co is cobalt; the anion S</a:t>
            </a:r>
            <a:r>
              <a:rPr lang="en-US" baseline="30000" dirty="0"/>
              <a:t>2–</a:t>
            </a:r>
            <a:r>
              <a:rPr lang="en-US" dirty="0"/>
              <a:t> is sulfide, which requires the cation to be Co</a:t>
            </a:r>
            <a:r>
              <a:rPr lang="en-US" baseline="30000" dirty="0"/>
              <a:t>2+</a:t>
            </a:r>
            <a:r>
              <a:rPr lang="en-US" dirty="0"/>
              <a:t>, and the compound is </a:t>
            </a:r>
            <a:r>
              <a:rPr lang="en-US" b="1" dirty="0"/>
              <a:t>cobalt(II) sulfide</a:t>
            </a:r>
            <a:r>
              <a:rPr lang="en-US" dirty="0"/>
              <a:t>.</a:t>
            </a:r>
          </a:p>
        </p:txBody>
      </p:sp>
    </p:spTree>
    <p:extLst>
      <p:ext uri="{BB962C8B-B14F-4D97-AF65-F5344CB8AC3E}">
        <p14:creationId xmlns:p14="http://schemas.microsoft.com/office/powerpoint/2010/main" val="30561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81" y="590549"/>
            <a:ext cx="8229600" cy="5984421"/>
          </a:xfrm>
        </p:spPr>
        <p:txBody>
          <a:bodyPr/>
          <a:lstStyle/>
          <a:p>
            <a:pPr marL="0" indent="0">
              <a:buNone/>
            </a:pPr>
            <a:endParaRPr lang="en-US" altLang="en-US" baseline="30000" dirty="0"/>
          </a:p>
          <a:p>
            <a:pPr marL="0" indent="0">
              <a:buNone/>
            </a:pPr>
            <a:endParaRPr lang="en-US" altLang="en-US"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endParaRPr lang="en-US" altLang="en-US" sz="2000" baseline="30000" dirty="0"/>
          </a:p>
          <a:p>
            <a:pPr marL="0" indent="0">
              <a:buNone/>
            </a:pPr>
            <a:r>
              <a:rPr lang="en-US" altLang="en-US" sz="2000" baseline="30000" dirty="0"/>
              <a:t>*</a:t>
            </a:r>
            <a:r>
              <a:rPr lang="en-US" altLang="en-US" sz="2000" dirty="0"/>
              <a:t> Bold face ions are most common.</a:t>
            </a:r>
            <a:endParaRPr lang="en-US" dirty="0"/>
          </a:p>
        </p:txBody>
      </p:sp>
      <p:sp>
        <p:nvSpPr>
          <p:cNvPr id="2" name="Title 1"/>
          <p:cNvSpPr>
            <a:spLocks noGrp="1"/>
          </p:cNvSpPr>
          <p:nvPr>
            <p:ph type="title"/>
          </p:nvPr>
        </p:nvSpPr>
        <p:spPr>
          <a:xfrm>
            <a:off x="-14287" y="174170"/>
            <a:ext cx="9144000" cy="609600"/>
          </a:xfrm>
        </p:spPr>
        <p:txBody>
          <a:bodyPr/>
          <a:lstStyle/>
          <a:p>
            <a:r>
              <a:rPr lang="en-US" sz="2800" dirty="0"/>
              <a:t>Some Common Polyatomic Ions*</a:t>
            </a:r>
          </a:p>
        </p:txBody>
      </p:sp>
      <p:graphicFrame>
        <p:nvGraphicFramePr>
          <p:cNvPr id="5" name="Group 249"/>
          <p:cNvGraphicFramePr>
            <a:graphicFrameLocks noGrp="1"/>
          </p:cNvGraphicFramePr>
          <p:nvPr/>
        </p:nvGraphicFramePr>
        <p:xfrm>
          <a:off x="685800" y="1066800"/>
          <a:ext cx="8239125" cy="4835569"/>
        </p:xfrm>
        <a:graphic>
          <a:graphicData uri="http://schemas.openxmlformats.org/drawingml/2006/table">
            <a:tbl>
              <a:tblPr/>
              <a:tblGrid>
                <a:gridCol w="1447744">
                  <a:extLst>
                    <a:ext uri="{9D8B030D-6E8A-4147-A177-3AD203B41FA5}">
                      <a16:colId xmlns="" xmlns:a16="http://schemas.microsoft.com/office/drawing/2014/main" val="20000"/>
                    </a:ext>
                  </a:extLst>
                </a:gridCol>
                <a:gridCol w="182556">
                  <a:extLst>
                    <a:ext uri="{9D8B030D-6E8A-4147-A177-3AD203B41FA5}">
                      <a16:colId xmlns="" xmlns:a16="http://schemas.microsoft.com/office/drawing/2014/main" val="20001"/>
                    </a:ext>
                  </a:extLst>
                </a:gridCol>
                <a:gridCol w="2209715">
                  <a:extLst>
                    <a:ext uri="{9D8B030D-6E8A-4147-A177-3AD203B41FA5}">
                      <a16:colId xmlns="" xmlns:a16="http://schemas.microsoft.com/office/drawing/2014/main" val="20002"/>
                    </a:ext>
                  </a:extLst>
                </a:gridCol>
                <a:gridCol w="208272">
                  <a:extLst>
                    <a:ext uri="{9D8B030D-6E8A-4147-A177-3AD203B41FA5}">
                      <a16:colId xmlns="" xmlns:a16="http://schemas.microsoft.com/office/drawing/2014/main" val="20003"/>
                    </a:ext>
                  </a:extLst>
                </a:gridCol>
                <a:gridCol w="182556">
                  <a:extLst>
                    <a:ext uri="{9D8B030D-6E8A-4147-A177-3AD203B41FA5}">
                      <a16:colId xmlns="" xmlns:a16="http://schemas.microsoft.com/office/drawing/2014/main" val="20004"/>
                    </a:ext>
                  </a:extLst>
                </a:gridCol>
                <a:gridCol w="1341385">
                  <a:extLst>
                    <a:ext uri="{9D8B030D-6E8A-4147-A177-3AD203B41FA5}">
                      <a16:colId xmlns="" xmlns:a16="http://schemas.microsoft.com/office/drawing/2014/main" val="20005"/>
                    </a:ext>
                  </a:extLst>
                </a:gridCol>
                <a:gridCol w="182556">
                  <a:extLst>
                    <a:ext uri="{9D8B030D-6E8A-4147-A177-3AD203B41FA5}">
                      <a16:colId xmlns="" xmlns:a16="http://schemas.microsoft.com/office/drawing/2014/main" val="20006"/>
                    </a:ext>
                  </a:extLst>
                </a:gridCol>
                <a:gridCol w="2484341">
                  <a:extLst>
                    <a:ext uri="{9D8B030D-6E8A-4147-A177-3AD203B41FA5}">
                      <a16:colId xmlns="" xmlns:a16="http://schemas.microsoft.com/office/drawing/2014/main" val="20007"/>
                    </a:ext>
                  </a:extLst>
                </a:gridCol>
              </a:tblGrid>
              <a:tr h="431736">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Formula</a:t>
                      </a:r>
                    </a:p>
                  </a:txBody>
                  <a:tcPr marL="91436" marR="91436" marT="45713" marB="45713"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Name</a:t>
                      </a:r>
                    </a:p>
                  </a:txBody>
                  <a:tcPr marL="91436" marR="91436" marT="45713" marB="45713"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ndParaRPr>
                    </a:p>
                  </a:txBody>
                  <a:tcPr marL="91436" marR="91436" marT="45713" marB="45713"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Formula</a:t>
                      </a:r>
                    </a:p>
                  </a:txBody>
                  <a:tcPr marL="91436" marR="91436" marT="45713" marB="45713"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Name</a:t>
                      </a:r>
                    </a:p>
                  </a:txBody>
                  <a:tcPr marL="91436" marR="91436" marT="45713" marB="45713"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33324">
                <a:tc gridSpan="8">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Cations</a:t>
                      </a:r>
                    </a:p>
                  </a:txBody>
                  <a:tcPr marL="91436" marR="91436" marT="45713" marB="45713" horzOverflow="overflow">
                    <a:lnL cap="flat">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34910">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NH</a:t>
                      </a:r>
                      <a:r>
                        <a:rPr kumimoji="0" lang="en-US" sz="2000" b="1" i="0" u="none" strike="noStrike" cap="none" normalizeH="0" baseline="-25000">
                          <a:ln>
                            <a:noFill/>
                          </a:ln>
                          <a:solidFill>
                            <a:schemeClr val="tx1"/>
                          </a:solidFill>
                          <a:effectLst/>
                          <a:latin typeface="Arial" pitchFamily="34" charset="0"/>
                        </a:rPr>
                        <a:t>4</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txBody>
                  <a:tcPr marL="91436" marR="91436" marT="45713" marB="45713"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ammonium</a:t>
                      </a:r>
                    </a:p>
                  </a:txBody>
                  <a:tcPr marL="91436" marR="91436"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a:txBody>
                  <a:tcPr marL="91436" marR="91436" marT="45713" marB="45713"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H</a:t>
                      </a:r>
                      <a:r>
                        <a:rPr kumimoji="0" lang="en-US" sz="2000" b="1" i="0" u="none" strike="noStrike" cap="none" normalizeH="0" baseline="-25000">
                          <a:ln>
                            <a:noFill/>
                          </a:ln>
                          <a:solidFill>
                            <a:schemeClr val="tx1"/>
                          </a:solidFill>
                          <a:effectLst/>
                          <a:latin typeface="Arial" pitchFamily="34" charset="0"/>
                        </a:rPr>
                        <a:t>3</a:t>
                      </a:r>
                      <a:r>
                        <a:rPr kumimoji="0" lang="en-US" sz="2000" b="1" i="0" u="none" strike="noStrike" cap="none" normalizeH="0" baseline="0">
                          <a:ln>
                            <a:noFill/>
                          </a:ln>
                          <a:solidFill>
                            <a:schemeClr val="tx1"/>
                          </a:solidFill>
                          <a:effectLst/>
                          <a:latin typeface="Arial" pitchFamily="34" charset="0"/>
                        </a:rPr>
                        <a:t>O</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txBody>
                  <a:tcPr marL="91436" marR="91436" marT="45713" marB="45713"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hydronium</a:t>
                      </a:r>
                    </a:p>
                  </a:txBody>
                  <a:tcPr marL="91436" marR="91436" marT="45713" marB="45713"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2"/>
                  </a:ext>
                </a:extLst>
              </a:tr>
              <a:tr h="457133">
                <a:tc gridSpan="8">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Common Anions</a:t>
                      </a:r>
                    </a:p>
                  </a:txBody>
                  <a:tcPr marL="91436" marR="91436" marT="45713" marB="45713"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3078421">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CH</a:t>
                      </a:r>
                      <a:r>
                        <a:rPr kumimoji="0" lang="en-US" sz="2000" b="1" i="0" u="none" strike="noStrike" cap="none" normalizeH="0" baseline="-25000" dirty="0">
                          <a:ln>
                            <a:noFill/>
                          </a:ln>
                          <a:solidFill>
                            <a:schemeClr val="tx1"/>
                          </a:solidFill>
                          <a:effectLst/>
                          <a:latin typeface="Arial" pitchFamily="34" charset="0"/>
                        </a:rPr>
                        <a:t>3</a:t>
                      </a:r>
                      <a:r>
                        <a:rPr kumimoji="0" lang="en-US" sz="2000" b="1" i="0" u="none" strike="noStrike" cap="none" normalizeH="0" baseline="0" dirty="0">
                          <a:ln>
                            <a:noFill/>
                          </a:ln>
                          <a:solidFill>
                            <a:schemeClr val="tx1"/>
                          </a:solidFill>
                          <a:effectLst/>
                          <a:latin typeface="Arial" pitchFamily="34" charset="0"/>
                        </a:rPr>
                        <a:t>COO</a:t>
                      </a:r>
                      <a:r>
                        <a:rPr kumimoji="0" lang="en-US" sz="2000" b="1"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CN</a:t>
                      </a:r>
                      <a:r>
                        <a:rPr kumimoji="0" lang="en-US" sz="2000" b="0" i="0" u="none" strike="noStrike" cap="none" normalizeH="0" baseline="30000" dirty="0">
                          <a:ln>
                            <a:noFill/>
                          </a:ln>
                          <a:solidFill>
                            <a:schemeClr val="tx1"/>
                          </a:solidFill>
                          <a:effectLst/>
                          <a:latin typeface="Arial" pitchFamily="34" charset="0"/>
                        </a:rPr>
                        <a:t>-</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OH</a:t>
                      </a:r>
                      <a:r>
                        <a:rPr kumimoji="0" lang="en-US" sz="2000" b="1"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34" charset="0"/>
                        </a:rPr>
                        <a:t>ClO</a:t>
                      </a:r>
                      <a:r>
                        <a:rPr kumimoji="0" lang="en-US" sz="2000" b="0" i="0" u="none" strike="noStrike" cap="none" normalizeH="0" baseline="30000" dirty="0">
                          <a:ln>
                            <a:noFill/>
                          </a:ln>
                          <a:solidFill>
                            <a:schemeClr val="tx1"/>
                          </a:solidFill>
                          <a:effectLst/>
                          <a:latin typeface="Arial" pitchFamily="34" charset="0"/>
                        </a:rPr>
                        <a:t>-</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ClO</a:t>
                      </a:r>
                      <a:r>
                        <a:rPr kumimoji="0" lang="en-US" sz="2000" b="0" i="0" u="none" strike="noStrike" cap="none" normalizeH="0" baseline="-25000" dirty="0">
                          <a:ln>
                            <a:noFill/>
                          </a:ln>
                          <a:solidFill>
                            <a:schemeClr val="tx1"/>
                          </a:solidFill>
                          <a:effectLst/>
                          <a:latin typeface="Arial" pitchFamily="34" charset="0"/>
                        </a:rPr>
                        <a:t>2</a:t>
                      </a:r>
                      <a:r>
                        <a:rPr kumimoji="0" lang="en-US" sz="2000" b="0" i="0" u="none" strike="noStrike" cap="none" normalizeH="0" baseline="30000" dirty="0">
                          <a:ln>
                            <a:noFill/>
                          </a:ln>
                          <a:solidFill>
                            <a:schemeClr val="tx1"/>
                          </a:solidFill>
                          <a:effectLst/>
                          <a:latin typeface="Arial" pitchFamily="34" charset="0"/>
                        </a:rPr>
                        <a:t>-</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ClO</a:t>
                      </a:r>
                      <a:r>
                        <a:rPr kumimoji="0" lang="en-US" sz="2000" b="1" i="0" u="none" strike="noStrike" cap="none" normalizeH="0" baseline="-25000" dirty="0">
                          <a:ln>
                            <a:noFill/>
                          </a:ln>
                          <a:solidFill>
                            <a:schemeClr val="tx1"/>
                          </a:solidFill>
                          <a:effectLst/>
                          <a:latin typeface="Arial" pitchFamily="34" charset="0"/>
                        </a:rPr>
                        <a:t>3</a:t>
                      </a:r>
                      <a:r>
                        <a:rPr kumimoji="0" lang="en-US" sz="2000" b="1"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NO</a:t>
                      </a:r>
                      <a:r>
                        <a:rPr kumimoji="0" lang="en-US" sz="2000" b="0" i="0" u="none" strike="noStrike" cap="none" normalizeH="0" baseline="-25000" dirty="0">
                          <a:ln>
                            <a:noFill/>
                          </a:ln>
                          <a:solidFill>
                            <a:schemeClr val="tx1"/>
                          </a:solidFill>
                          <a:effectLst/>
                          <a:latin typeface="Arial" pitchFamily="34" charset="0"/>
                        </a:rPr>
                        <a:t>2</a:t>
                      </a:r>
                      <a:r>
                        <a:rPr kumimoji="0" lang="en-US" sz="2000" b="0" i="0" u="none" strike="noStrike" cap="none" normalizeH="0" baseline="30000" dirty="0">
                          <a:ln>
                            <a:noFill/>
                          </a:ln>
                          <a:solidFill>
                            <a:schemeClr val="tx1"/>
                          </a:solidFill>
                          <a:effectLst/>
                          <a:latin typeface="Arial" pitchFamily="34" charset="0"/>
                        </a:rPr>
                        <a:t>-</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NO</a:t>
                      </a:r>
                      <a:r>
                        <a:rPr kumimoji="0" lang="en-US" sz="2000" b="1" i="0" u="none" strike="noStrike" cap="none" normalizeH="0" baseline="-25000" dirty="0">
                          <a:ln>
                            <a:noFill/>
                          </a:ln>
                          <a:solidFill>
                            <a:schemeClr val="tx1"/>
                          </a:solidFill>
                          <a:effectLst/>
                          <a:latin typeface="Arial" pitchFamily="34" charset="0"/>
                        </a:rPr>
                        <a:t>3</a:t>
                      </a:r>
                      <a:r>
                        <a:rPr kumimoji="0" lang="en-US" sz="2000" b="1"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MnO</a:t>
                      </a:r>
                      <a:r>
                        <a:rPr kumimoji="0" lang="en-US" sz="2000" b="1" i="0" u="none" strike="noStrike" cap="none" normalizeH="0" baseline="-25000" dirty="0">
                          <a:ln>
                            <a:noFill/>
                          </a:ln>
                          <a:solidFill>
                            <a:schemeClr val="tx1"/>
                          </a:solidFill>
                          <a:effectLst/>
                          <a:latin typeface="Arial" pitchFamily="34" charset="0"/>
                        </a:rPr>
                        <a:t>4</a:t>
                      </a:r>
                      <a:r>
                        <a:rPr kumimoji="0" lang="en-US" sz="2000" b="1" i="0" u="none" strike="noStrike" cap="none" normalizeH="0" baseline="30000" dirty="0">
                          <a:ln>
                            <a:noFill/>
                          </a:ln>
                          <a:solidFill>
                            <a:schemeClr val="tx1"/>
                          </a:solidFill>
                          <a:effectLst/>
                          <a:latin typeface="Arial" pitchFamily="34" charset="0"/>
                        </a:rPr>
                        <a:t>-</a:t>
                      </a:r>
                      <a:endParaRPr kumimoji="0" lang="en-US" sz="2000" b="1" i="0" u="none" strike="noStrike" cap="none" normalizeH="0" baseline="0" dirty="0">
                        <a:ln>
                          <a:noFill/>
                        </a:ln>
                        <a:solidFill>
                          <a:schemeClr val="tx1"/>
                        </a:solidFill>
                        <a:effectLst/>
                        <a:latin typeface="Arial" pitchFamily="34" charset="0"/>
                      </a:endParaRPr>
                    </a:p>
                  </a:txBody>
                  <a:tcPr marL="91436" marR="91436" marT="45713" marB="45713"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acetate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cyanide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hydroxide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hypochlorite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chlorite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chlorate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nitrite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nitrate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permanganate</a:t>
                      </a:r>
                    </a:p>
                  </a:txBody>
                  <a:tcPr marL="91436" marR="91436" marT="45713" marB="45713"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ndParaRPr>
                    </a:p>
                  </a:txBody>
                  <a:tcPr marL="91436" marR="91436" marT="45713" marB="45713"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CO</a:t>
                      </a:r>
                      <a:r>
                        <a:rPr kumimoji="0" lang="en-US" sz="2000" b="1" i="0" u="none" strike="noStrike" cap="none" normalizeH="0" baseline="-25000">
                          <a:ln>
                            <a:noFill/>
                          </a:ln>
                          <a:solidFill>
                            <a:schemeClr val="tx1"/>
                          </a:solidFill>
                          <a:effectLst/>
                          <a:latin typeface="Arial" pitchFamily="34" charset="0"/>
                        </a:rPr>
                        <a:t>3</a:t>
                      </a:r>
                      <a:r>
                        <a:rPr kumimoji="0" lang="en-US" sz="2000" b="1" i="0" u="none" strike="noStrike" cap="none" normalizeH="0" baseline="30000">
                          <a:ln>
                            <a:noFill/>
                          </a:ln>
                          <a:solidFill>
                            <a:schemeClr val="tx1"/>
                          </a:solidFill>
                          <a:effectLst/>
                          <a:latin typeface="Arial" pitchFamily="34" charset="0"/>
                        </a:rPr>
                        <a:t>2-</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HCO</a:t>
                      </a:r>
                      <a:r>
                        <a:rPr kumimoji="0" lang="en-US" sz="2000" b="1" i="0" u="none" strike="noStrike" cap="none" normalizeH="0" baseline="-25000">
                          <a:ln>
                            <a:noFill/>
                          </a:ln>
                          <a:solidFill>
                            <a:schemeClr val="tx1"/>
                          </a:solidFill>
                          <a:effectLst/>
                          <a:latin typeface="Arial" pitchFamily="34" charset="0"/>
                        </a:rPr>
                        <a:t>3</a:t>
                      </a:r>
                      <a:r>
                        <a:rPr kumimoji="0" lang="en-US" sz="2000" b="1" i="0" u="none" strike="noStrike" cap="none" normalizeH="0" baseline="30000">
                          <a:ln>
                            <a:noFill/>
                          </a:ln>
                          <a:solidFill>
                            <a:schemeClr val="tx1"/>
                          </a:solidFill>
                          <a:effectLst/>
                          <a:latin typeface="Arial" pitchFamily="34" charset="0"/>
                        </a:rPr>
                        <a:t>-</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CrO</a:t>
                      </a:r>
                      <a:r>
                        <a:rPr kumimoji="0" lang="en-US" sz="2000" b="0" i="0" u="none" strike="noStrike" cap="none" normalizeH="0" baseline="-25000">
                          <a:ln>
                            <a:noFill/>
                          </a:ln>
                          <a:solidFill>
                            <a:schemeClr val="tx1"/>
                          </a:solidFill>
                          <a:effectLst/>
                          <a:latin typeface="Arial" pitchFamily="34" charset="0"/>
                        </a:rPr>
                        <a:t>4</a:t>
                      </a:r>
                      <a:r>
                        <a:rPr kumimoji="0" lang="en-US" sz="2000" b="0" i="0" u="none" strike="noStrike" cap="none" normalizeH="0" baseline="30000">
                          <a:ln>
                            <a:noFill/>
                          </a:ln>
                          <a:solidFill>
                            <a:schemeClr val="tx1"/>
                          </a:solidFill>
                          <a:effectLst/>
                          <a:latin typeface="Arial" pitchFamily="34" charset="0"/>
                        </a:rPr>
                        <a:t>2-</a:t>
                      </a: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Cr</a:t>
                      </a:r>
                      <a:r>
                        <a:rPr kumimoji="0" lang="en-US" sz="2000" b="1" i="0" u="none" strike="noStrike" cap="none" normalizeH="0" baseline="-25000">
                          <a:ln>
                            <a:noFill/>
                          </a:ln>
                          <a:solidFill>
                            <a:schemeClr val="tx1"/>
                          </a:solidFill>
                          <a:effectLst/>
                          <a:latin typeface="Arial" pitchFamily="34" charset="0"/>
                        </a:rPr>
                        <a:t>2</a:t>
                      </a:r>
                      <a:r>
                        <a:rPr kumimoji="0" lang="en-US" sz="2000" b="1" i="0" u="none" strike="noStrike" cap="none" normalizeH="0" baseline="0">
                          <a:ln>
                            <a:noFill/>
                          </a:ln>
                          <a:solidFill>
                            <a:schemeClr val="tx1"/>
                          </a:solidFill>
                          <a:effectLst/>
                          <a:latin typeface="Arial" pitchFamily="34" charset="0"/>
                        </a:rPr>
                        <a:t>O</a:t>
                      </a:r>
                      <a:r>
                        <a:rPr kumimoji="0" lang="en-US" sz="2000" b="1" i="0" u="none" strike="noStrike" cap="none" normalizeH="0" baseline="-25000">
                          <a:ln>
                            <a:noFill/>
                          </a:ln>
                          <a:solidFill>
                            <a:schemeClr val="tx1"/>
                          </a:solidFill>
                          <a:effectLst/>
                          <a:latin typeface="Arial" pitchFamily="34" charset="0"/>
                        </a:rPr>
                        <a:t>7</a:t>
                      </a:r>
                      <a:r>
                        <a:rPr kumimoji="0" lang="en-US" sz="2000" b="1" i="0" u="none" strike="noStrike" cap="none" normalizeH="0" baseline="30000">
                          <a:ln>
                            <a:noFill/>
                          </a:ln>
                          <a:solidFill>
                            <a:schemeClr val="tx1"/>
                          </a:solidFill>
                          <a:effectLst/>
                          <a:latin typeface="Arial" pitchFamily="34" charset="0"/>
                        </a:rPr>
                        <a:t>2-</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O</a:t>
                      </a:r>
                      <a:r>
                        <a:rPr kumimoji="0" lang="en-US" sz="2000" b="0" i="0" u="none" strike="noStrike" cap="none" normalizeH="0" baseline="-25000">
                          <a:ln>
                            <a:noFill/>
                          </a:ln>
                          <a:solidFill>
                            <a:schemeClr val="tx1"/>
                          </a:solidFill>
                          <a:effectLst/>
                          <a:latin typeface="Arial" pitchFamily="34" charset="0"/>
                        </a:rPr>
                        <a:t>2</a:t>
                      </a:r>
                      <a:r>
                        <a:rPr kumimoji="0" lang="en-US" sz="2000" b="0" i="0" u="none" strike="noStrike" cap="none" normalizeH="0" baseline="30000">
                          <a:ln>
                            <a:noFill/>
                          </a:ln>
                          <a:solidFill>
                            <a:schemeClr val="tx1"/>
                          </a:solidFill>
                          <a:effectLst/>
                          <a:latin typeface="Arial" pitchFamily="34" charset="0"/>
                        </a:rPr>
                        <a:t>2-</a:t>
                      </a: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PO</a:t>
                      </a:r>
                      <a:r>
                        <a:rPr kumimoji="0" lang="en-US" sz="2000" b="1" i="0" u="none" strike="noStrike" cap="none" normalizeH="0" baseline="-25000">
                          <a:ln>
                            <a:noFill/>
                          </a:ln>
                          <a:solidFill>
                            <a:schemeClr val="tx1"/>
                          </a:solidFill>
                          <a:effectLst/>
                          <a:latin typeface="Arial" pitchFamily="34" charset="0"/>
                        </a:rPr>
                        <a:t>4</a:t>
                      </a:r>
                      <a:r>
                        <a:rPr kumimoji="0" lang="en-US" sz="2000" b="1" i="0" u="none" strike="noStrike" cap="none" normalizeH="0" baseline="30000">
                          <a:ln>
                            <a:noFill/>
                          </a:ln>
                          <a:solidFill>
                            <a:schemeClr val="tx1"/>
                          </a:solidFill>
                          <a:effectLst/>
                          <a:latin typeface="Arial" pitchFamily="34" charset="0"/>
                        </a:rPr>
                        <a:t>3-</a:t>
                      </a:r>
                      <a:endParaRPr kumimoji="0" lang="en-US" sz="2000" b="1"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HPO</a:t>
                      </a:r>
                      <a:r>
                        <a:rPr kumimoji="0" lang="en-US" sz="2000" b="0" i="0" u="none" strike="noStrike" cap="none" normalizeH="0" baseline="-25000">
                          <a:ln>
                            <a:noFill/>
                          </a:ln>
                          <a:solidFill>
                            <a:schemeClr val="tx1"/>
                          </a:solidFill>
                          <a:effectLst/>
                          <a:latin typeface="Arial" pitchFamily="34" charset="0"/>
                        </a:rPr>
                        <a:t>4</a:t>
                      </a:r>
                      <a:r>
                        <a:rPr kumimoji="0" lang="en-US" sz="2000" b="0" i="0" u="none" strike="noStrike" cap="none" normalizeH="0" baseline="30000">
                          <a:ln>
                            <a:noFill/>
                          </a:ln>
                          <a:solidFill>
                            <a:schemeClr val="tx1"/>
                          </a:solidFill>
                          <a:effectLst/>
                          <a:latin typeface="Arial" pitchFamily="34" charset="0"/>
                        </a:rPr>
                        <a:t>2-</a:t>
                      </a: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SO</a:t>
                      </a:r>
                      <a:r>
                        <a:rPr kumimoji="0" lang="en-US" sz="2000" b="0" i="0" u="none" strike="noStrike" cap="none" normalizeH="0" baseline="-25000">
                          <a:ln>
                            <a:noFill/>
                          </a:ln>
                          <a:solidFill>
                            <a:schemeClr val="tx1"/>
                          </a:solidFill>
                          <a:effectLst/>
                          <a:latin typeface="Arial" pitchFamily="34" charset="0"/>
                        </a:rPr>
                        <a:t>3</a:t>
                      </a:r>
                      <a:r>
                        <a:rPr kumimoji="0" lang="en-US" sz="2000" b="0" i="0" u="none" strike="noStrike" cap="none" normalizeH="0" baseline="30000">
                          <a:ln>
                            <a:noFill/>
                          </a:ln>
                          <a:solidFill>
                            <a:schemeClr val="tx1"/>
                          </a:solidFill>
                          <a:effectLst/>
                          <a:latin typeface="Arial" pitchFamily="34" charset="0"/>
                        </a:rPr>
                        <a:t>2-</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rPr>
                        <a:t>SO</a:t>
                      </a:r>
                      <a:r>
                        <a:rPr kumimoji="0" lang="en-US" sz="2000" b="1" i="0" u="none" strike="noStrike" cap="none" normalizeH="0" baseline="-25000">
                          <a:ln>
                            <a:noFill/>
                          </a:ln>
                          <a:solidFill>
                            <a:schemeClr val="tx1"/>
                          </a:solidFill>
                          <a:effectLst/>
                          <a:latin typeface="Arial" pitchFamily="34" charset="0"/>
                        </a:rPr>
                        <a:t>4</a:t>
                      </a:r>
                      <a:r>
                        <a:rPr kumimoji="0" lang="en-US" sz="2000" b="1" i="0" u="none" strike="noStrike" cap="none" normalizeH="0" baseline="30000">
                          <a:ln>
                            <a:noFill/>
                          </a:ln>
                          <a:solidFill>
                            <a:schemeClr val="tx1"/>
                          </a:solidFill>
                          <a:effectLst/>
                          <a:latin typeface="Arial" pitchFamily="34" charset="0"/>
                        </a:rPr>
                        <a:t>2-</a:t>
                      </a:r>
                      <a:endParaRPr kumimoji="0" lang="en-US" sz="2000" b="1" i="0" u="none" strike="noStrike" cap="none" normalizeH="0" baseline="0">
                        <a:ln>
                          <a:noFill/>
                        </a:ln>
                        <a:solidFill>
                          <a:schemeClr val="tx1"/>
                        </a:solidFill>
                        <a:effectLst/>
                        <a:latin typeface="Arial" pitchFamily="34" charset="0"/>
                      </a:endParaRPr>
                    </a:p>
                  </a:txBody>
                  <a:tcPr marL="91436" marR="91436" marT="45713" marB="45713"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carbonate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bicarbonate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chromate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dichromate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peroxide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phosphate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hydrogen phosphate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sulfite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sulfate</a:t>
                      </a:r>
                    </a:p>
                  </a:txBody>
                  <a:tcPr marL="91436" marR="91436" marT="45713" marB="45713"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11890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6" y="554266"/>
            <a:ext cx="9144000" cy="609600"/>
          </a:xfrm>
        </p:spPr>
        <p:txBody>
          <a:bodyPr/>
          <a:lstStyle/>
          <a:p>
            <a:r>
              <a:rPr lang="en-US" dirty="0"/>
              <a:t>Naming  </a:t>
            </a:r>
            <a:r>
              <a:rPr lang="en-US" dirty="0" err="1"/>
              <a:t>oxoanions</a:t>
            </a:r>
            <a:r>
              <a:rPr lang="en-US" dirty="0"/>
              <a:t/>
            </a:r>
            <a:br>
              <a:rPr lang="en-US" dirty="0"/>
            </a:br>
            <a:endParaRPr lang="en-US" dirty="0"/>
          </a:p>
        </p:txBody>
      </p:sp>
      <p:sp>
        <p:nvSpPr>
          <p:cNvPr id="3" name="Content Placeholder 2"/>
          <p:cNvSpPr>
            <a:spLocks noGrp="1"/>
          </p:cNvSpPr>
          <p:nvPr>
            <p:ph idx="1"/>
          </p:nvPr>
        </p:nvSpPr>
        <p:spPr>
          <a:xfrm>
            <a:off x="571500" y="4997687"/>
            <a:ext cx="8229600" cy="1258805"/>
          </a:xfrm>
        </p:spPr>
        <p:txBody>
          <a:bodyPr/>
          <a:lstStyle/>
          <a:p>
            <a:pPr marL="0" indent="0">
              <a:buNone/>
            </a:pPr>
            <a:r>
              <a:rPr lang="en-US" b="1" dirty="0"/>
              <a:t>Figure 2.18</a:t>
            </a:r>
          </a:p>
        </p:txBody>
      </p:sp>
      <p:graphicFrame>
        <p:nvGraphicFramePr>
          <p:cNvPr id="38" name="Group 249"/>
          <p:cNvGraphicFramePr>
            <a:graphicFrameLocks noGrp="1"/>
          </p:cNvGraphicFramePr>
          <p:nvPr>
            <p:extLst>
              <p:ext uri="{D42A27DB-BD31-4B8C-83A1-F6EECF244321}">
                <p14:modId xmlns:p14="http://schemas.microsoft.com/office/powerpoint/2010/main" val="1536727089"/>
              </p:ext>
            </p:extLst>
          </p:nvPr>
        </p:nvGraphicFramePr>
        <p:xfrm>
          <a:off x="956259" y="2421165"/>
          <a:ext cx="7104044" cy="2133572"/>
        </p:xfrm>
        <a:graphic>
          <a:graphicData uri="http://schemas.openxmlformats.org/drawingml/2006/table">
            <a:tbl>
              <a:tblPr/>
              <a:tblGrid>
                <a:gridCol w="1557180">
                  <a:extLst>
                    <a:ext uri="{9D8B030D-6E8A-4147-A177-3AD203B41FA5}">
                      <a16:colId xmlns="" xmlns:a16="http://schemas.microsoft.com/office/drawing/2014/main" val="3482131606"/>
                    </a:ext>
                  </a:extLst>
                </a:gridCol>
                <a:gridCol w="1557180">
                  <a:extLst>
                    <a:ext uri="{9D8B030D-6E8A-4147-A177-3AD203B41FA5}">
                      <a16:colId xmlns="" xmlns:a16="http://schemas.microsoft.com/office/drawing/2014/main" val="20000"/>
                    </a:ext>
                  </a:extLst>
                </a:gridCol>
                <a:gridCol w="2110608">
                  <a:extLst>
                    <a:ext uri="{9D8B030D-6E8A-4147-A177-3AD203B41FA5}">
                      <a16:colId xmlns="" xmlns:a16="http://schemas.microsoft.com/office/drawing/2014/main" val="20002"/>
                    </a:ext>
                  </a:extLst>
                </a:gridCol>
                <a:gridCol w="209361">
                  <a:extLst>
                    <a:ext uri="{9D8B030D-6E8A-4147-A177-3AD203B41FA5}">
                      <a16:colId xmlns="" xmlns:a16="http://schemas.microsoft.com/office/drawing/2014/main" val="20003"/>
                    </a:ext>
                  </a:extLst>
                </a:gridCol>
                <a:gridCol w="117447">
                  <a:extLst>
                    <a:ext uri="{9D8B030D-6E8A-4147-A177-3AD203B41FA5}">
                      <a16:colId xmlns="" xmlns:a16="http://schemas.microsoft.com/office/drawing/2014/main" val="20004"/>
                    </a:ext>
                  </a:extLst>
                </a:gridCol>
                <a:gridCol w="1343996">
                  <a:extLst>
                    <a:ext uri="{9D8B030D-6E8A-4147-A177-3AD203B41FA5}">
                      <a16:colId xmlns="" xmlns:a16="http://schemas.microsoft.com/office/drawing/2014/main" val="20005"/>
                    </a:ext>
                  </a:extLst>
                </a:gridCol>
                <a:gridCol w="208272">
                  <a:extLst>
                    <a:ext uri="{9D8B030D-6E8A-4147-A177-3AD203B41FA5}">
                      <a16:colId xmlns="" xmlns:a16="http://schemas.microsoft.com/office/drawing/2014/main" val="20006"/>
                    </a:ext>
                  </a:extLst>
                </a:gridCol>
              </a:tblGrid>
              <a:tr h="33933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 oxygens</a:t>
                      </a:r>
                    </a:p>
                  </a:txBody>
                  <a:tcPr marL="91436" marR="91436"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Prefix</a:t>
                      </a:r>
                    </a:p>
                  </a:txBody>
                  <a:tcPr marL="91436" marR="91436"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Root</a:t>
                      </a:r>
                    </a:p>
                  </a:txBody>
                  <a:tcPr marL="91436" marR="91436" marT="45713" marB="45713" horzOverflow="overflow">
                    <a:lnL w="12700" cap="flat" cmpd="sng" algn="ctr">
                      <a:no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ndParaRPr>
                    </a:p>
                  </a:txBody>
                  <a:tcPr marL="91436" marR="91436" marT="45713" marB="45713"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rPr>
                        <a:t>Suffix</a:t>
                      </a:r>
                    </a:p>
                  </a:txBody>
                  <a:tcPr marL="91436" marR="91436" marT="45713" marB="45713"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487888">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higher</a:t>
                      </a:r>
                    </a:p>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lower</a:t>
                      </a:r>
                    </a:p>
                  </a:txBody>
                  <a:tcPr marL="91436" marR="91436" marT="45713" marB="45713"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per</a:t>
                      </a:r>
                    </a:p>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hypo</a:t>
                      </a:r>
                    </a:p>
                  </a:txBody>
                  <a:tcPr marL="91436" marR="91436" marT="45713" marB="45713"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root</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root</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root</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root</a:t>
                      </a:r>
                    </a:p>
                  </a:txBody>
                  <a:tcPr marL="91436" marR="91436" marT="45713" marB="4571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txBody>
                  <a:tcPr marL="91436" marR="91436" marT="45713" marB="4571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ate</a:t>
                      </a:r>
                      <a:endParaRPr kumimoji="0" lang="en-US" sz="2000" b="0" i="0" u="none" strike="noStrike" cap="none" normalizeH="0" baseline="3000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rPr>
                        <a:t>ate</a:t>
                      </a: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34" charset="0"/>
                        </a:rPr>
                        <a:t>ite</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34" charset="0"/>
                        </a:rPr>
                        <a:t>ite</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txBody>
                  <a:tcPr marL="91436" marR="91436" marT="45713" marB="4571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a:txBody>
                  <a:tcPr marL="91436" marR="91436" marT="45713" marB="45713"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346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Table 2.6</a:t>
            </a:r>
          </a:p>
        </p:txBody>
      </p:sp>
      <p:sp>
        <p:nvSpPr>
          <p:cNvPr id="2" name="Title 1"/>
          <p:cNvSpPr>
            <a:spLocks noGrp="1"/>
          </p:cNvSpPr>
          <p:nvPr>
            <p:ph type="title"/>
          </p:nvPr>
        </p:nvSpPr>
        <p:spPr/>
        <p:txBody>
          <a:bodyPr/>
          <a:lstStyle/>
          <a:p>
            <a:r>
              <a:rPr lang="en-US" sz="2400" dirty="0"/>
              <a:t>Numerical Prefixes for Hydrates and Binary Covalent Compounds</a:t>
            </a:r>
          </a:p>
        </p:txBody>
      </p:sp>
      <p:graphicFrame>
        <p:nvGraphicFramePr>
          <p:cNvPr id="5" name="Table 4"/>
          <p:cNvGraphicFramePr>
            <a:graphicFrameLocks noGrp="1"/>
          </p:cNvGraphicFramePr>
          <p:nvPr>
            <p:extLst>
              <p:ext uri="{D42A27DB-BD31-4B8C-83A1-F6EECF244321}">
                <p14:modId xmlns:p14="http://schemas.microsoft.com/office/powerpoint/2010/main" val="3919341956"/>
              </p:ext>
            </p:extLst>
          </p:nvPr>
        </p:nvGraphicFramePr>
        <p:xfrm>
          <a:off x="628650" y="1293904"/>
          <a:ext cx="7886700" cy="4023360"/>
        </p:xfrm>
        <a:graphic>
          <a:graphicData uri="http://schemas.openxmlformats.org/drawingml/2006/table">
            <a:tbl>
              <a:tblPr/>
              <a:tblGrid>
                <a:gridCol w="3943350">
                  <a:extLst>
                    <a:ext uri="{9D8B030D-6E8A-4147-A177-3AD203B41FA5}">
                      <a16:colId xmlns="" xmlns:a16="http://schemas.microsoft.com/office/drawing/2014/main" val="1389259823"/>
                    </a:ext>
                  </a:extLst>
                </a:gridCol>
                <a:gridCol w="3943350">
                  <a:extLst>
                    <a:ext uri="{9D8B030D-6E8A-4147-A177-3AD203B41FA5}">
                      <a16:colId xmlns="" xmlns:a16="http://schemas.microsoft.com/office/drawing/2014/main" val="34792147"/>
                    </a:ext>
                  </a:extLst>
                </a:gridCol>
              </a:tblGrid>
              <a:tr h="0">
                <a:tc>
                  <a:txBody>
                    <a:bodyPr/>
                    <a:lstStyle/>
                    <a:p>
                      <a:pPr algn="ctr"/>
                      <a:r>
                        <a:rPr lang="en-US" b="1" dirty="0"/>
                        <a:t>Number</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b="1" dirty="0"/>
                        <a:t>Prefix</a:t>
                      </a:r>
                    </a:p>
                  </a:txBody>
                  <a:tcPr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37677033"/>
                  </a:ext>
                </a:extLst>
              </a:tr>
              <a:tr h="0">
                <a:tc>
                  <a:txBody>
                    <a:bodyPr/>
                    <a:lstStyle/>
                    <a:p>
                      <a:pPr algn="ctr"/>
                      <a:r>
                        <a:rPr lang="en-US"/>
                        <a:t>1</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t>mono-</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 xmlns:a16="http://schemas.microsoft.com/office/drawing/2014/main" val="578372828"/>
                  </a:ext>
                </a:extLst>
              </a:tr>
              <a:tr h="0">
                <a:tc>
                  <a:txBody>
                    <a:bodyPr/>
                    <a:lstStyle/>
                    <a:p>
                      <a:pPr algn="ctr"/>
                      <a:r>
                        <a:rPr lang="en-US"/>
                        <a:t>2</a:t>
                      </a:r>
                    </a:p>
                  </a:txBody>
                  <a:tcPr anchor="ctr">
                    <a:lnL>
                      <a:noFill/>
                    </a:lnL>
                    <a:lnR>
                      <a:noFill/>
                    </a:lnR>
                    <a:lnT>
                      <a:noFill/>
                    </a:lnT>
                    <a:lnB>
                      <a:noFill/>
                    </a:lnB>
                  </a:tcPr>
                </a:tc>
                <a:tc>
                  <a:txBody>
                    <a:bodyPr/>
                    <a:lstStyle/>
                    <a:p>
                      <a:pPr algn="ctr"/>
                      <a:r>
                        <a:rPr lang="en-US"/>
                        <a:t>di-     </a:t>
                      </a:r>
                    </a:p>
                  </a:txBody>
                  <a:tcPr anchor="ctr">
                    <a:lnL>
                      <a:noFill/>
                    </a:lnL>
                    <a:lnR>
                      <a:noFill/>
                    </a:lnR>
                    <a:lnT>
                      <a:noFill/>
                    </a:lnT>
                    <a:lnB>
                      <a:noFill/>
                    </a:lnB>
                  </a:tcPr>
                </a:tc>
                <a:extLst>
                  <a:ext uri="{0D108BD9-81ED-4DB2-BD59-A6C34878D82A}">
                    <a16:rowId xmlns="" xmlns:a16="http://schemas.microsoft.com/office/drawing/2014/main" val="1154221469"/>
                  </a:ext>
                </a:extLst>
              </a:tr>
              <a:tr h="0">
                <a:tc>
                  <a:txBody>
                    <a:bodyPr/>
                    <a:lstStyle/>
                    <a:p>
                      <a:pPr algn="ctr"/>
                      <a:r>
                        <a:rPr lang="en-US"/>
                        <a:t>3</a:t>
                      </a:r>
                    </a:p>
                  </a:txBody>
                  <a:tcPr anchor="ctr">
                    <a:lnL>
                      <a:noFill/>
                    </a:lnL>
                    <a:lnR>
                      <a:noFill/>
                    </a:lnR>
                    <a:lnT>
                      <a:noFill/>
                    </a:lnT>
                    <a:lnB>
                      <a:noFill/>
                    </a:lnB>
                  </a:tcPr>
                </a:tc>
                <a:tc>
                  <a:txBody>
                    <a:bodyPr/>
                    <a:lstStyle/>
                    <a:p>
                      <a:pPr algn="ctr"/>
                      <a:r>
                        <a:rPr lang="en-US"/>
                        <a:t>tri-    </a:t>
                      </a:r>
                    </a:p>
                  </a:txBody>
                  <a:tcPr anchor="ctr">
                    <a:lnL>
                      <a:noFill/>
                    </a:lnL>
                    <a:lnR>
                      <a:noFill/>
                    </a:lnR>
                    <a:lnT>
                      <a:noFill/>
                    </a:lnT>
                    <a:lnB>
                      <a:noFill/>
                    </a:lnB>
                  </a:tcPr>
                </a:tc>
                <a:extLst>
                  <a:ext uri="{0D108BD9-81ED-4DB2-BD59-A6C34878D82A}">
                    <a16:rowId xmlns="" xmlns:a16="http://schemas.microsoft.com/office/drawing/2014/main" val="2475331925"/>
                  </a:ext>
                </a:extLst>
              </a:tr>
              <a:tr h="0">
                <a:tc>
                  <a:txBody>
                    <a:bodyPr/>
                    <a:lstStyle/>
                    <a:p>
                      <a:pPr algn="ctr"/>
                      <a:r>
                        <a:rPr lang="en-US"/>
                        <a:t>4</a:t>
                      </a:r>
                    </a:p>
                  </a:txBody>
                  <a:tcPr anchor="ctr">
                    <a:lnL>
                      <a:noFill/>
                    </a:lnL>
                    <a:lnR>
                      <a:noFill/>
                    </a:lnR>
                    <a:lnT>
                      <a:noFill/>
                    </a:lnT>
                    <a:lnB>
                      <a:noFill/>
                    </a:lnB>
                  </a:tcPr>
                </a:tc>
                <a:tc>
                  <a:txBody>
                    <a:bodyPr/>
                    <a:lstStyle/>
                    <a:p>
                      <a:pPr algn="ctr"/>
                      <a:r>
                        <a:rPr lang="en-US"/>
                        <a:t>tetra- </a:t>
                      </a:r>
                    </a:p>
                  </a:txBody>
                  <a:tcPr anchor="ctr">
                    <a:lnL>
                      <a:noFill/>
                    </a:lnL>
                    <a:lnR>
                      <a:noFill/>
                    </a:lnR>
                    <a:lnT>
                      <a:noFill/>
                    </a:lnT>
                    <a:lnB>
                      <a:noFill/>
                    </a:lnB>
                  </a:tcPr>
                </a:tc>
                <a:extLst>
                  <a:ext uri="{0D108BD9-81ED-4DB2-BD59-A6C34878D82A}">
                    <a16:rowId xmlns="" xmlns:a16="http://schemas.microsoft.com/office/drawing/2014/main" val="1157373857"/>
                  </a:ext>
                </a:extLst>
              </a:tr>
              <a:tr h="0">
                <a:tc>
                  <a:txBody>
                    <a:bodyPr/>
                    <a:lstStyle/>
                    <a:p>
                      <a:pPr algn="ctr"/>
                      <a:r>
                        <a:rPr lang="en-US"/>
                        <a:t>5</a:t>
                      </a:r>
                    </a:p>
                  </a:txBody>
                  <a:tcPr anchor="ctr">
                    <a:lnL>
                      <a:noFill/>
                    </a:lnL>
                    <a:lnR>
                      <a:noFill/>
                    </a:lnR>
                    <a:lnT>
                      <a:noFill/>
                    </a:lnT>
                    <a:lnB>
                      <a:noFill/>
                    </a:lnB>
                  </a:tcPr>
                </a:tc>
                <a:tc>
                  <a:txBody>
                    <a:bodyPr/>
                    <a:lstStyle/>
                    <a:p>
                      <a:pPr algn="ctr"/>
                      <a:r>
                        <a:rPr lang="en-US"/>
                        <a:t>penta-</a:t>
                      </a:r>
                    </a:p>
                  </a:txBody>
                  <a:tcPr anchor="ctr">
                    <a:lnL>
                      <a:noFill/>
                    </a:lnL>
                    <a:lnR>
                      <a:noFill/>
                    </a:lnR>
                    <a:lnT>
                      <a:noFill/>
                    </a:lnT>
                    <a:lnB>
                      <a:noFill/>
                    </a:lnB>
                  </a:tcPr>
                </a:tc>
                <a:extLst>
                  <a:ext uri="{0D108BD9-81ED-4DB2-BD59-A6C34878D82A}">
                    <a16:rowId xmlns="" xmlns:a16="http://schemas.microsoft.com/office/drawing/2014/main" val="112828841"/>
                  </a:ext>
                </a:extLst>
              </a:tr>
              <a:tr h="0">
                <a:tc>
                  <a:txBody>
                    <a:bodyPr/>
                    <a:lstStyle/>
                    <a:p>
                      <a:pPr algn="ctr"/>
                      <a:r>
                        <a:rPr lang="en-US"/>
                        <a:t>6</a:t>
                      </a:r>
                    </a:p>
                  </a:txBody>
                  <a:tcPr anchor="ctr">
                    <a:lnL>
                      <a:noFill/>
                    </a:lnL>
                    <a:lnR>
                      <a:noFill/>
                    </a:lnR>
                    <a:lnT>
                      <a:noFill/>
                    </a:lnT>
                    <a:lnB>
                      <a:noFill/>
                    </a:lnB>
                  </a:tcPr>
                </a:tc>
                <a:tc>
                  <a:txBody>
                    <a:bodyPr/>
                    <a:lstStyle/>
                    <a:p>
                      <a:pPr algn="ctr"/>
                      <a:r>
                        <a:rPr lang="en-US"/>
                        <a:t>hexa- </a:t>
                      </a:r>
                    </a:p>
                  </a:txBody>
                  <a:tcPr anchor="ctr">
                    <a:lnL>
                      <a:noFill/>
                    </a:lnL>
                    <a:lnR>
                      <a:noFill/>
                    </a:lnR>
                    <a:lnT>
                      <a:noFill/>
                    </a:lnT>
                    <a:lnB>
                      <a:noFill/>
                    </a:lnB>
                  </a:tcPr>
                </a:tc>
                <a:extLst>
                  <a:ext uri="{0D108BD9-81ED-4DB2-BD59-A6C34878D82A}">
                    <a16:rowId xmlns="" xmlns:a16="http://schemas.microsoft.com/office/drawing/2014/main" val="3286432917"/>
                  </a:ext>
                </a:extLst>
              </a:tr>
              <a:tr h="0">
                <a:tc>
                  <a:txBody>
                    <a:bodyPr/>
                    <a:lstStyle/>
                    <a:p>
                      <a:pPr algn="ctr"/>
                      <a:r>
                        <a:rPr lang="en-US"/>
                        <a:t>7</a:t>
                      </a:r>
                    </a:p>
                  </a:txBody>
                  <a:tcPr anchor="ctr">
                    <a:lnL>
                      <a:noFill/>
                    </a:lnL>
                    <a:lnR>
                      <a:noFill/>
                    </a:lnR>
                    <a:lnT>
                      <a:noFill/>
                    </a:lnT>
                    <a:lnB>
                      <a:noFill/>
                    </a:lnB>
                  </a:tcPr>
                </a:tc>
                <a:tc>
                  <a:txBody>
                    <a:bodyPr/>
                    <a:lstStyle/>
                    <a:p>
                      <a:pPr algn="ctr"/>
                      <a:r>
                        <a:rPr lang="en-US"/>
                        <a:t>hepta-</a:t>
                      </a:r>
                    </a:p>
                  </a:txBody>
                  <a:tcPr anchor="ctr">
                    <a:lnL>
                      <a:noFill/>
                    </a:lnL>
                    <a:lnR>
                      <a:noFill/>
                    </a:lnR>
                    <a:lnT>
                      <a:noFill/>
                    </a:lnT>
                    <a:lnB>
                      <a:noFill/>
                    </a:lnB>
                  </a:tcPr>
                </a:tc>
                <a:extLst>
                  <a:ext uri="{0D108BD9-81ED-4DB2-BD59-A6C34878D82A}">
                    <a16:rowId xmlns="" xmlns:a16="http://schemas.microsoft.com/office/drawing/2014/main" val="3937150498"/>
                  </a:ext>
                </a:extLst>
              </a:tr>
              <a:tr h="0">
                <a:tc>
                  <a:txBody>
                    <a:bodyPr/>
                    <a:lstStyle/>
                    <a:p>
                      <a:pPr algn="ctr"/>
                      <a:r>
                        <a:rPr lang="en-US"/>
                        <a:t>8</a:t>
                      </a:r>
                    </a:p>
                  </a:txBody>
                  <a:tcPr anchor="ctr">
                    <a:lnL>
                      <a:noFill/>
                    </a:lnL>
                    <a:lnR>
                      <a:noFill/>
                    </a:lnR>
                    <a:lnT>
                      <a:noFill/>
                    </a:lnT>
                    <a:lnB>
                      <a:noFill/>
                    </a:lnB>
                  </a:tcPr>
                </a:tc>
                <a:tc>
                  <a:txBody>
                    <a:bodyPr/>
                    <a:lstStyle/>
                    <a:p>
                      <a:pPr algn="ctr"/>
                      <a:r>
                        <a:rPr lang="en-US"/>
                        <a:t>octa- </a:t>
                      </a:r>
                    </a:p>
                  </a:txBody>
                  <a:tcPr anchor="ctr">
                    <a:lnL>
                      <a:noFill/>
                    </a:lnL>
                    <a:lnR>
                      <a:noFill/>
                    </a:lnR>
                    <a:lnT>
                      <a:noFill/>
                    </a:lnT>
                    <a:lnB>
                      <a:noFill/>
                    </a:lnB>
                  </a:tcPr>
                </a:tc>
                <a:extLst>
                  <a:ext uri="{0D108BD9-81ED-4DB2-BD59-A6C34878D82A}">
                    <a16:rowId xmlns="" xmlns:a16="http://schemas.microsoft.com/office/drawing/2014/main" val="1102466822"/>
                  </a:ext>
                </a:extLst>
              </a:tr>
              <a:tr h="0">
                <a:tc>
                  <a:txBody>
                    <a:bodyPr/>
                    <a:lstStyle/>
                    <a:p>
                      <a:pPr algn="ctr"/>
                      <a:r>
                        <a:rPr lang="en-US"/>
                        <a:t>9</a:t>
                      </a:r>
                    </a:p>
                  </a:txBody>
                  <a:tcPr anchor="ctr">
                    <a:lnL>
                      <a:noFill/>
                    </a:lnL>
                    <a:lnR>
                      <a:noFill/>
                    </a:lnR>
                    <a:lnT>
                      <a:noFill/>
                    </a:lnT>
                    <a:lnB>
                      <a:noFill/>
                    </a:lnB>
                  </a:tcPr>
                </a:tc>
                <a:tc>
                  <a:txBody>
                    <a:bodyPr/>
                    <a:lstStyle/>
                    <a:p>
                      <a:pPr algn="ctr"/>
                      <a:r>
                        <a:rPr lang="en-US"/>
                        <a:t>nona-</a:t>
                      </a:r>
                    </a:p>
                  </a:txBody>
                  <a:tcPr anchor="ctr">
                    <a:lnL>
                      <a:noFill/>
                    </a:lnL>
                    <a:lnR>
                      <a:noFill/>
                    </a:lnR>
                    <a:lnT>
                      <a:noFill/>
                    </a:lnT>
                    <a:lnB>
                      <a:noFill/>
                    </a:lnB>
                  </a:tcPr>
                </a:tc>
                <a:extLst>
                  <a:ext uri="{0D108BD9-81ED-4DB2-BD59-A6C34878D82A}">
                    <a16:rowId xmlns="" xmlns:a16="http://schemas.microsoft.com/office/drawing/2014/main" val="1945848370"/>
                  </a:ext>
                </a:extLst>
              </a:tr>
              <a:tr h="0">
                <a:tc>
                  <a:txBody>
                    <a:bodyPr/>
                    <a:lstStyle/>
                    <a:p>
                      <a:pPr algn="ctr"/>
                      <a:r>
                        <a:rPr lang="en-US"/>
                        <a:t>10</a:t>
                      </a:r>
                    </a:p>
                  </a:txBody>
                  <a:tcPr anchor="ctr">
                    <a:lnL>
                      <a:noFill/>
                    </a:lnL>
                    <a:lnR>
                      <a:noFill/>
                    </a:lnR>
                    <a:lnT>
                      <a:noFill/>
                    </a:lnT>
                    <a:lnB>
                      <a:noFill/>
                    </a:lnB>
                  </a:tcPr>
                </a:tc>
                <a:tc>
                  <a:txBody>
                    <a:bodyPr/>
                    <a:lstStyle/>
                    <a:p>
                      <a:pPr algn="ctr"/>
                      <a:r>
                        <a:rPr lang="en-US" dirty="0" err="1"/>
                        <a:t>deca</a:t>
                      </a:r>
                      <a:r>
                        <a:rPr lang="en-US" dirty="0"/>
                        <a:t>- </a:t>
                      </a:r>
                    </a:p>
                  </a:txBody>
                  <a:tcPr anchor="ctr">
                    <a:lnL>
                      <a:noFill/>
                    </a:lnL>
                    <a:lnR>
                      <a:noFill/>
                    </a:lnR>
                    <a:lnT>
                      <a:noFill/>
                    </a:lnT>
                    <a:lnB>
                      <a:noFill/>
                    </a:lnB>
                  </a:tcPr>
                </a:tc>
                <a:extLst>
                  <a:ext uri="{0D108BD9-81ED-4DB2-BD59-A6C34878D82A}">
                    <a16:rowId xmlns="" xmlns:a16="http://schemas.microsoft.com/office/drawing/2014/main" val="1506737675"/>
                  </a:ext>
                </a:extLst>
              </a:tr>
            </a:tbl>
          </a:graphicData>
        </a:graphic>
      </p:graphicFrame>
    </p:spTree>
    <p:extLst>
      <p:ext uri="{BB962C8B-B14F-4D97-AF65-F5344CB8AC3E}">
        <p14:creationId xmlns:p14="http://schemas.microsoft.com/office/powerpoint/2010/main" val="10041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2.11: Problem and Plan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Determining Names and Formulas of Ionic Compounds Containing Polyatomic Ions</a:t>
            </a:r>
            <a:endParaRPr lang="en-US" b="1" dirty="0">
              <a:latin typeface="Times New Roman" charset="0"/>
            </a:endParaRPr>
          </a:p>
          <a:p>
            <a:r>
              <a:rPr lang="en-US" b="1" dirty="0"/>
              <a:t>PROBLEM: </a:t>
            </a:r>
            <a:r>
              <a:rPr lang="en-US" dirty="0"/>
              <a:t>Give the systematic name for each formula or the formula for each name for the following compounds :</a:t>
            </a:r>
          </a:p>
          <a:p>
            <a:pPr marL="914400" lvl="1" indent="-457200">
              <a:buFont typeface="+mj-lt"/>
              <a:buAutoNum type="alphaLcParenR"/>
            </a:pPr>
            <a:r>
              <a:rPr lang="en-US" dirty="0"/>
              <a:t>Fe(ClO</a:t>
            </a:r>
            <a:r>
              <a:rPr lang="en-US" baseline="-25000" dirty="0"/>
              <a:t>4</a:t>
            </a:r>
            <a:r>
              <a:rPr lang="en-US" dirty="0"/>
              <a:t>)</a:t>
            </a:r>
            <a:r>
              <a:rPr lang="en-US" baseline="-25000" dirty="0"/>
              <a:t>2</a:t>
            </a:r>
            <a:endParaRPr lang="en-US" dirty="0"/>
          </a:p>
          <a:p>
            <a:pPr marL="914400" lvl="1" indent="-457200">
              <a:buFont typeface="+mj-lt"/>
              <a:buAutoNum type="alphaLcParenR"/>
            </a:pPr>
            <a:r>
              <a:rPr lang="en-US" dirty="0"/>
              <a:t>sodium sulfite</a:t>
            </a:r>
          </a:p>
          <a:p>
            <a:pPr marL="914400" lvl="1" indent="-457200">
              <a:buFont typeface="+mj-lt"/>
              <a:buAutoNum type="alphaLcParenR"/>
            </a:pPr>
            <a:r>
              <a:rPr lang="en-US" dirty="0"/>
              <a:t>Ba(OH)</a:t>
            </a:r>
            <a:r>
              <a:rPr lang="en-US" baseline="-25000" dirty="0"/>
              <a:t>2</a:t>
            </a:r>
            <a:r>
              <a:rPr lang="en-US" b="1" dirty="0">
                <a:cs typeface="Arial" charset="0"/>
              </a:rPr>
              <a:t>·</a:t>
            </a:r>
            <a:r>
              <a:rPr lang="en-US" dirty="0"/>
              <a:t>8H</a:t>
            </a:r>
            <a:r>
              <a:rPr lang="en-US" b="1" baseline="-25000" dirty="0"/>
              <a:t>2</a:t>
            </a:r>
            <a:r>
              <a:rPr lang="en-US" dirty="0"/>
              <a:t>O</a:t>
            </a:r>
            <a:endParaRPr lang="en-US" dirty="0">
              <a:latin typeface="Times New Roman" charset="0"/>
            </a:endParaRPr>
          </a:p>
          <a:p>
            <a:pPr>
              <a:spcBef>
                <a:spcPct val="50000"/>
              </a:spcBef>
            </a:pPr>
            <a:r>
              <a:rPr lang="en-US" b="1" dirty="0"/>
              <a:t>PLAN:</a:t>
            </a:r>
            <a:r>
              <a:rPr lang="en-US" dirty="0"/>
              <a:t> Remember to use parentheses when more than one unit of a particular polyatomic ion is present in the compound.</a:t>
            </a:r>
            <a:endParaRPr lang="en-US" i="1" dirty="0"/>
          </a:p>
          <a:p>
            <a:endParaRPr lang="en-US" b="1" dirty="0"/>
          </a:p>
        </p:txBody>
      </p:sp>
    </p:spTree>
    <p:extLst>
      <p:ext uri="{BB962C8B-B14F-4D97-AF65-F5344CB8AC3E}">
        <p14:creationId xmlns:p14="http://schemas.microsoft.com/office/powerpoint/2010/main" val="6507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2.11: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ClO</a:t>
            </a:r>
            <a:r>
              <a:rPr lang="en-US" baseline="-25000" dirty="0"/>
              <a:t>4</a:t>
            </a:r>
            <a:r>
              <a:rPr lang="en-US" baseline="30000" dirty="0"/>
              <a:t>–</a:t>
            </a:r>
            <a:r>
              <a:rPr lang="en-US" dirty="0"/>
              <a:t> is perchlorate;  Fe must have a 2+ charge since there are 2 ClO</a:t>
            </a:r>
            <a:r>
              <a:rPr lang="en-US" baseline="-25000" dirty="0"/>
              <a:t>4</a:t>
            </a:r>
            <a:r>
              <a:rPr lang="en-US" baseline="30000" dirty="0"/>
              <a:t>–</a:t>
            </a:r>
            <a:r>
              <a:rPr lang="en-US" dirty="0"/>
              <a:t> ions.  This is </a:t>
            </a:r>
            <a:r>
              <a:rPr lang="en-US" b="1" dirty="0"/>
              <a:t>iron(II) perchlorate</a:t>
            </a:r>
            <a:r>
              <a:rPr lang="en-US" dirty="0"/>
              <a:t>.</a:t>
            </a:r>
          </a:p>
          <a:p>
            <a:pPr marL="914400" lvl="1" indent="-457200">
              <a:buFont typeface="+mj-lt"/>
              <a:buAutoNum type="alphaLcParenR"/>
            </a:pPr>
            <a:r>
              <a:rPr lang="en-US" dirty="0"/>
              <a:t>The anion sulfite is SO</a:t>
            </a:r>
            <a:r>
              <a:rPr lang="en-US" baseline="-25000" dirty="0"/>
              <a:t>3</a:t>
            </a:r>
            <a:r>
              <a:rPr lang="en-US" baseline="30000" dirty="0"/>
              <a:t>2–</a:t>
            </a:r>
            <a:r>
              <a:rPr lang="en-US" b="1" dirty="0"/>
              <a:t>;</a:t>
            </a:r>
            <a:r>
              <a:rPr lang="en-US" dirty="0"/>
              <a:t> therefore 2 Na</a:t>
            </a:r>
            <a:r>
              <a:rPr lang="en-US" baseline="30000" dirty="0"/>
              <a:t>+</a:t>
            </a:r>
            <a:r>
              <a:rPr lang="en-US" dirty="0"/>
              <a:t> ions are needed for each sulfite.  The formula is </a:t>
            </a:r>
            <a:r>
              <a:rPr lang="en-US" b="1" dirty="0"/>
              <a:t>Na</a:t>
            </a:r>
            <a:r>
              <a:rPr lang="en-US" b="1" baseline="-25000" dirty="0"/>
              <a:t>2</a:t>
            </a:r>
            <a:r>
              <a:rPr lang="en-US" b="1" dirty="0"/>
              <a:t>SO</a:t>
            </a:r>
            <a:r>
              <a:rPr lang="en-US" b="1" baseline="-25000" dirty="0"/>
              <a:t>3</a:t>
            </a:r>
            <a:r>
              <a:rPr lang="en-US" dirty="0"/>
              <a:t>.</a:t>
            </a:r>
          </a:p>
          <a:p>
            <a:pPr marL="914400" lvl="1" indent="-457200">
              <a:buFont typeface="+mj-lt"/>
              <a:buAutoNum type="alphaLcParenR"/>
            </a:pPr>
            <a:r>
              <a:rPr lang="en-US" dirty="0"/>
              <a:t>The ionic compound is barium hydroxide.  When water is included in the formula, we use the term </a:t>
            </a:r>
            <a:r>
              <a:rPr lang="ja-JP" altLang="en-US" dirty="0"/>
              <a:t>“</a:t>
            </a:r>
            <a:r>
              <a:rPr lang="en-US" altLang="ja-JP" dirty="0"/>
              <a:t>hydrate</a:t>
            </a:r>
            <a:r>
              <a:rPr lang="ja-JP" altLang="en-US" dirty="0"/>
              <a:t>”</a:t>
            </a:r>
            <a:r>
              <a:rPr lang="en-US" altLang="ja-JP" dirty="0"/>
              <a:t> and a prefix that indicates the number of molecules of H</a:t>
            </a:r>
            <a:r>
              <a:rPr lang="en-US" altLang="ja-JP" baseline="-25000" dirty="0"/>
              <a:t>2</a:t>
            </a:r>
            <a:r>
              <a:rPr lang="en-US" altLang="ja-JP" dirty="0"/>
              <a:t>O.  This compound is </a:t>
            </a:r>
            <a:r>
              <a:rPr lang="en-US" altLang="ja-JP" b="1" dirty="0"/>
              <a:t>barium hydroxide </a:t>
            </a:r>
            <a:r>
              <a:rPr lang="en-US" altLang="ja-JP" b="1" dirty="0" err="1"/>
              <a:t>octahydrate</a:t>
            </a:r>
            <a:r>
              <a:rPr lang="en-US" altLang="ja-JP" dirty="0"/>
              <a:t>.</a:t>
            </a:r>
            <a:endParaRPr lang="en-US" dirty="0"/>
          </a:p>
        </p:txBody>
      </p:sp>
    </p:spTree>
    <p:extLst>
      <p:ext uri="{BB962C8B-B14F-4D97-AF65-F5344CB8AC3E}">
        <p14:creationId xmlns:p14="http://schemas.microsoft.com/office/powerpoint/2010/main" val="17945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2.12: Problem</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Recognizing Incorrect Names and Formulas of Ionic Compounds</a:t>
            </a:r>
          </a:p>
          <a:p>
            <a:pPr>
              <a:spcBef>
                <a:spcPct val="50000"/>
              </a:spcBef>
            </a:pPr>
            <a:r>
              <a:rPr lang="en-US" b="1" dirty="0"/>
              <a:t>PROBLEM: </a:t>
            </a:r>
            <a:r>
              <a:rPr lang="en-US" dirty="0"/>
              <a:t>Explain what is wrong with the name or formula at the end of each statement, and correct it:</a:t>
            </a:r>
          </a:p>
          <a:p>
            <a:pPr marL="914400" lvl="1" indent="-457200">
              <a:buFont typeface="+mj-lt"/>
              <a:buAutoNum type="alphaLcParenR"/>
            </a:pPr>
            <a:r>
              <a:rPr lang="en-US" dirty="0"/>
              <a:t>Ba(C</a:t>
            </a:r>
            <a:r>
              <a:rPr lang="en-US" baseline="-25000" dirty="0"/>
              <a:t>2</a:t>
            </a:r>
            <a:r>
              <a:rPr lang="en-US" dirty="0"/>
              <a:t>H</a:t>
            </a:r>
            <a:r>
              <a:rPr lang="en-US" baseline="-25000" dirty="0"/>
              <a:t>3</a:t>
            </a:r>
            <a:r>
              <a:rPr lang="en-US" dirty="0"/>
              <a:t>O</a:t>
            </a:r>
            <a:r>
              <a:rPr lang="en-US" baseline="-25000" dirty="0"/>
              <a:t>2</a:t>
            </a:r>
            <a:r>
              <a:rPr lang="en-US" dirty="0"/>
              <a:t>)</a:t>
            </a:r>
            <a:r>
              <a:rPr lang="en-US" baseline="-25000" dirty="0"/>
              <a:t>2</a:t>
            </a:r>
            <a:r>
              <a:rPr lang="en-US" dirty="0"/>
              <a:t> is called barium diacetate.</a:t>
            </a:r>
          </a:p>
          <a:p>
            <a:pPr marL="914400" lvl="1" indent="-457200">
              <a:buFont typeface="+mj-lt"/>
              <a:buAutoNum type="alphaLcParenR"/>
            </a:pPr>
            <a:r>
              <a:rPr lang="en-US" dirty="0"/>
              <a:t>Sodium sulfide has the formula (Na)</a:t>
            </a:r>
            <a:r>
              <a:rPr lang="en-US" baseline="-25000" dirty="0"/>
              <a:t>2</a:t>
            </a:r>
            <a:r>
              <a:rPr lang="en-US" dirty="0"/>
              <a:t>SO</a:t>
            </a:r>
            <a:r>
              <a:rPr lang="en-US" baseline="-25000" dirty="0"/>
              <a:t>3</a:t>
            </a:r>
            <a:r>
              <a:rPr lang="en-US" dirty="0"/>
              <a:t>.</a:t>
            </a:r>
          </a:p>
          <a:p>
            <a:pPr marL="914400" lvl="1" indent="-457200">
              <a:buFont typeface="+mj-lt"/>
              <a:buAutoNum type="alphaLcParenR"/>
            </a:pPr>
            <a:r>
              <a:rPr lang="en-US" dirty="0"/>
              <a:t>Iron(II) sulfate has the formula Fe</a:t>
            </a:r>
            <a:r>
              <a:rPr lang="en-US" baseline="-25000" dirty="0"/>
              <a:t>2</a:t>
            </a:r>
            <a:r>
              <a:rPr lang="en-US" dirty="0"/>
              <a:t>(SO</a:t>
            </a:r>
            <a:r>
              <a:rPr lang="en-US" baseline="-25000" dirty="0"/>
              <a:t>4</a:t>
            </a:r>
            <a:r>
              <a:rPr lang="en-US" dirty="0"/>
              <a:t>)</a:t>
            </a:r>
            <a:r>
              <a:rPr lang="en-US" baseline="-25000" dirty="0"/>
              <a:t>3</a:t>
            </a:r>
            <a:r>
              <a:rPr lang="en-US" dirty="0"/>
              <a:t>.</a:t>
            </a:r>
          </a:p>
          <a:p>
            <a:pPr marL="914400" lvl="1" indent="-457200">
              <a:buFont typeface="+mj-lt"/>
              <a:buAutoNum type="alphaLcParenR"/>
            </a:pPr>
            <a:r>
              <a:rPr lang="en-US" dirty="0"/>
              <a:t>Cesium carbonate has the formula Cs</a:t>
            </a:r>
            <a:r>
              <a:rPr lang="en-US" baseline="-25000" dirty="0"/>
              <a:t>2</a:t>
            </a:r>
            <a:r>
              <a:rPr lang="en-US" dirty="0"/>
              <a:t>(CO</a:t>
            </a:r>
            <a:r>
              <a:rPr lang="en-US" baseline="-25000" dirty="0"/>
              <a:t>3</a:t>
            </a:r>
            <a:r>
              <a:rPr lang="en-US" dirty="0"/>
              <a:t>). </a:t>
            </a:r>
          </a:p>
          <a:p>
            <a:endParaRPr lang="en-US" b="1" dirty="0"/>
          </a:p>
        </p:txBody>
      </p:sp>
    </p:spTree>
    <p:extLst>
      <p:ext uri="{BB962C8B-B14F-4D97-AF65-F5344CB8AC3E}">
        <p14:creationId xmlns:p14="http://schemas.microsoft.com/office/powerpoint/2010/main" val="422826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2.12: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The charge of Ba</a:t>
            </a:r>
            <a:r>
              <a:rPr lang="en-US" baseline="30000" dirty="0"/>
              <a:t>2+</a:t>
            </a:r>
            <a:r>
              <a:rPr lang="en-US" dirty="0"/>
              <a:t> </a:t>
            </a:r>
            <a:r>
              <a:rPr lang="en-US" i="1" dirty="0"/>
              <a:t>must</a:t>
            </a:r>
            <a:r>
              <a:rPr lang="en-US" dirty="0"/>
              <a:t> be balanced by </a:t>
            </a:r>
            <a:r>
              <a:rPr lang="en-US" i="1" dirty="0"/>
              <a:t>two</a:t>
            </a:r>
            <a:r>
              <a:rPr lang="en-US" dirty="0"/>
              <a:t> C</a:t>
            </a:r>
            <a:r>
              <a:rPr lang="en-US" baseline="-25000" dirty="0"/>
              <a:t>2</a:t>
            </a:r>
            <a:r>
              <a:rPr lang="en-US" dirty="0"/>
              <a:t>H</a:t>
            </a:r>
            <a:r>
              <a:rPr lang="en-US" baseline="-25000" dirty="0"/>
              <a:t>3</a:t>
            </a:r>
            <a:r>
              <a:rPr lang="en-US" dirty="0"/>
              <a:t>O</a:t>
            </a:r>
            <a:r>
              <a:rPr lang="en-US" baseline="-25000" dirty="0"/>
              <a:t>2</a:t>
            </a:r>
            <a:r>
              <a:rPr lang="en-US" baseline="30000" dirty="0"/>
              <a:t>–</a:t>
            </a:r>
            <a:r>
              <a:rPr lang="en-US" dirty="0"/>
              <a:t> ions. The prefix </a:t>
            </a:r>
            <a:r>
              <a:rPr lang="ja-JP" altLang="en-US" dirty="0"/>
              <a:t>“</a:t>
            </a:r>
            <a:r>
              <a:rPr lang="en-US" altLang="ja-JP" dirty="0"/>
              <a:t>di</a:t>
            </a:r>
            <a:r>
              <a:rPr lang="ja-JP" altLang="en-US" dirty="0"/>
              <a:t>”</a:t>
            </a:r>
            <a:r>
              <a:rPr lang="en-US" altLang="ja-JP" dirty="0"/>
              <a:t> is not required and is not used in this way when naming ionic compounds. The correct name is simply </a:t>
            </a:r>
            <a:r>
              <a:rPr lang="en-US" altLang="ja-JP" b="1" dirty="0"/>
              <a:t>barium acetate</a:t>
            </a:r>
            <a:r>
              <a:rPr lang="en-US" altLang="ja-JP" dirty="0"/>
              <a:t>. </a:t>
            </a:r>
          </a:p>
          <a:p>
            <a:pPr marL="914400" lvl="1" indent="-457200">
              <a:buFont typeface="+mj-lt"/>
              <a:buAutoNum type="alphaLcParenR"/>
            </a:pPr>
            <a:r>
              <a:rPr lang="en-US" dirty="0"/>
              <a:t>An ion of a single element does not need parentheses, and sulfide is S</a:t>
            </a:r>
            <a:r>
              <a:rPr lang="en-US" baseline="30000" dirty="0"/>
              <a:t>2–</a:t>
            </a:r>
            <a:r>
              <a:rPr lang="en-US" dirty="0"/>
              <a:t>, not SO</a:t>
            </a:r>
            <a:r>
              <a:rPr lang="en-US" baseline="-25000" dirty="0"/>
              <a:t>3</a:t>
            </a:r>
            <a:r>
              <a:rPr lang="en-US" baseline="30000" dirty="0"/>
              <a:t>2–</a:t>
            </a:r>
            <a:r>
              <a:rPr lang="en-US" dirty="0"/>
              <a:t>.  The correct formula is </a:t>
            </a:r>
            <a:r>
              <a:rPr lang="en-US" b="1" dirty="0"/>
              <a:t>Na</a:t>
            </a:r>
            <a:r>
              <a:rPr lang="en-US" b="1" baseline="-25000" dirty="0"/>
              <a:t>2</a:t>
            </a:r>
            <a:r>
              <a:rPr lang="en-US" b="1" dirty="0"/>
              <a:t>S</a:t>
            </a:r>
            <a:r>
              <a:rPr lang="en-US" dirty="0"/>
              <a:t>.</a:t>
            </a:r>
          </a:p>
          <a:p>
            <a:pPr marL="914400" lvl="1" indent="-457200">
              <a:buFont typeface="+mj-lt"/>
              <a:buAutoNum type="alphaLcParenR"/>
            </a:pPr>
            <a:r>
              <a:rPr lang="en-US" dirty="0"/>
              <a:t>Sulfate or SO</a:t>
            </a:r>
            <a:r>
              <a:rPr lang="en-US" baseline="-25000" dirty="0"/>
              <a:t>4</a:t>
            </a:r>
            <a:r>
              <a:rPr lang="en-US" baseline="30000" dirty="0"/>
              <a:t>2–</a:t>
            </a:r>
            <a:r>
              <a:rPr lang="en-US" dirty="0"/>
              <a:t> has a 2- charge, and only </a:t>
            </a:r>
            <a:r>
              <a:rPr lang="en-US" b="1" i="1" dirty="0"/>
              <a:t>one</a:t>
            </a:r>
            <a:r>
              <a:rPr lang="en-US" dirty="0"/>
              <a:t> Fe</a:t>
            </a:r>
            <a:r>
              <a:rPr lang="en-US" baseline="30000" dirty="0"/>
              <a:t>2+</a:t>
            </a:r>
            <a:r>
              <a:rPr lang="en-US" dirty="0"/>
              <a:t> is needed to form a neutral compound.  The formula should be </a:t>
            </a:r>
            <a:r>
              <a:rPr lang="en-US" b="1" dirty="0"/>
              <a:t>FeSO</a:t>
            </a:r>
            <a:r>
              <a:rPr lang="en-US" b="1" baseline="-25000" dirty="0"/>
              <a:t>4</a:t>
            </a:r>
            <a:r>
              <a:rPr lang="en-US" dirty="0"/>
              <a:t>.</a:t>
            </a:r>
          </a:p>
          <a:p>
            <a:pPr marL="914400" lvl="1" indent="-457200">
              <a:buFont typeface="+mj-lt"/>
              <a:buAutoNum type="alphaLcParenR"/>
            </a:pPr>
            <a:r>
              <a:rPr lang="en-US" dirty="0"/>
              <a:t>The parentheses are unnecessary, since only </a:t>
            </a:r>
            <a:r>
              <a:rPr lang="en-US" b="1" i="1" dirty="0"/>
              <a:t>one</a:t>
            </a:r>
            <a:r>
              <a:rPr lang="en-US" dirty="0"/>
              <a:t> CO</a:t>
            </a:r>
            <a:r>
              <a:rPr lang="en-US" baseline="-25000" dirty="0"/>
              <a:t>3</a:t>
            </a:r>
            <a:r>
              <a:rPr lang="en-US" baseline="30000" dirty="0"/>
              <a:t>2–</a:t>
            </a:r>
            <a:r>
              <a:rPr lang="en-US" dirty="0"/>
              <a:t> ion is present.  The correct formula is</a:t>
            </a:r>
            <a:r>
              <a:rPr lang="en-US" b="1" dirty="0"/>
              <a:t> Cs</a:t>
            </a:r>
            <a:r>
              <a:rPr lang="en-US" b="1" baseline="-25000" dirty="0"/>
              <a:t>2</a:t>
            </a:r>
            <a:r>
              <a:rPr lang="en-US" b="1" dirty="0"/>
              <a:t>CO</a:t>
            </a:r>
            <a:r>
              <a:rPr lang="en-US" b="1" baseline="-25000" dirty="0"/>
              <a:t>3</a:t>
            </a:r>
            <a:r>
              <a:rPr lang="en-US" dirty="0"/>
              <a:t>.</a:t>
            </a:r>
          </a:p>
        </p:txBody>
      </p:sp>
    </p:spTree>
    <p:extLst>
      <p:ext uri="{BB962C8B-B14F-4D97-AF65-F5344CB8AC3E}">
        <p14:creationId xmlns:p14="http://schemas.microsoft.com/office/powerpoint/2010/main" val="355754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a:t>Naming Acids</a:t>
            </a:r>
          </a:p>
        </p:txBody>
      </p:sp>
      <p:sp>
        <p:nvSpPr>
          <p:cNvPr id="3" name="Content Placeholder 2"/>
          <p:cNvSpPr>
            <a:spLocks noGrp="1"/>
          </p:cNvSpPr>
          <p:nvPr>
            <p:ph idx="1"/>
          </p:nvPr>
        </p:nvSpPr>
        <p:spPr>
          <a:xfrm>
            <a:off x="457200" y="615043"/>
            <a:ext cx="8229600" cy="5562600"/>
          </a:xfrm>
        </p:spPr>
        <p:txBody>
          <a:bodyPr/>
          <a:lstStyle/>
          <a:p>
            <a:pPr marL="350838" indent="-350838"/>
            <a:r>
              <a:rPr lang="en-US" b="1" i="1" dirty="0"/>
              <a:t>Binary acid</a:t>
            </a:r>
            <a:r>
              <a:rPr lang="en-US" dirty="0"/>
              <a:t> solutions form when certain gaseous compounds dissolve in water. </a:t>
            </a:r>
          </a:p>
          <a:p>
            <a:pPr marL="750888" lvl="1" indent="-350838"/>
            <a:r>
              <a:rPr lang="en-US" dirty="0"/>
              <a:t>For example, when gaseous hydrogen chloride (</a:t>
            </a:r>
            <a:r>
              <a:rPr lang="en-US" dirty="0" err="1"/>
              <a:t>HCl</a:t>
            </a:r>
            <a:r>
              <a:rPr lang="en-US" dirty="0"/>
              <a:t>) dissolves in water, it forms a solution called hydrochloric acid.   </a:t>
            </a:r>
          </a:p>
          <a:p>
            <a:pPr marL="750888" lvl="1" indent="-350838"/>
            <a:r>
              <a:rPr lang="en-US" dirty="0"/>
              <a:t>Prefix </a:t>
            </a:r>
            <a:r>
              <a:rPr lang="en-US" b="1" i="1" dirty="0"/>
              <a:t>hydro-</a:t>
            </a:r>
            <a:r>
              <a:rPr lang="en-US" dirty="0"/>
              <a:t> + anion nonmetal </a:t>
            </a:r>
            <a:r>
              <a:rPr lang="en-US" b="1" i="1" dirty="0"/>
              <a:t>root</a:t>
            </a:r>
            <a:r>
              <a:rPr lang="en-US" dirty="0"/>
              <a:t> + suffix </a:t>
            </a:r>
            <a:r>
              <a:rPr lang="en-US" b="1" i="1" dirty="0"/>
              <a:t>-</a:t>
            </a:r>
            <a:r>
              <a:rPr lang="en-US" b="1" i="1" dirty="0" err="1"/>
              <a:t>ic</a:t>
            </a:r>
            <a:r>
              <a:rPr lang="en-US" b="1" dirty="0"/>
              <a:t> </a:t>
            </a:r>
            <a:r>
              <a:rPr lang="en-US" dirty="0"/>
              <a:t>+ the word </a:t>
            </a:r>
            <a:r>
              <a:rPr lang="en-US" b="1" i="1" dirty="0"/>
              <a:t>acid</a:t>
            </a:r>
            <a:r>
              <a:rPr lang="en-US" i="1" dirty="0"/>
              <a:t>  -  </a:t>
            </a:r>
          </a:p>
          <a:p>
            <a:pPr marL="350838" indent="-350838" algn="ctr"/>
            <a:r>
              <a:rPr lang="en-US" b="1" dirty="0"/>
              <a:t>hydro</a:t>
            </a:r>
            <a:r>
              <a:rPr lang="en-US" i="1" dirty="0"/>
              <a:t>  + </a:t>
            </a:r>
            <a:r>
              <a:rPr lang="en-US" b="1" i="1" dirty="0"/>
              <a:t> </a:t>
            </a:r>
            <a:r>
              <a:rPr lang="en-US" b="1" dirty="0" err="1"/>
              <a:t>chlor</a:t>
            </a:r>
            <a:r>
              <a:rPr lang="en-US" i="1" dirty="0"/>
              <a:t>  + </a:t>
            </a:r>
            <a:r>
              <a:rPr lang="en-US" b="1" i="1" dirty="0"/>
              <a:t> </a:t>
            </a:r>
            <a:r>
              <a:rPr lang="en-US" b="1" dirty="0" err="1"/>
              <a:t>ic</a:t>
            </a:r>
            <a:r>
              <a:rPr lang="en-US" i="1" dirty="0"/>
              <a:t>  +  </a:t>
            </a:r>
            <a:r>
              <a:rPr lang="en-US" dirty="0"/>
              <a:t>acid</a:t>
            </a:r>
          </a:p>
          <a:p>
            <a:pPr marL="350838" indent="-350838" algn="ctr"/>
            <a:r>
              <a:rPr lang="en-US" i="1" dirty="0"/>
              <a:t>hydrochloric acid</a:t>
            </a:r>
          </a:p>
          <a:p>
            <a:pPr marL="347663" indent="-347663"/>
            <a:r>
              <a:rPr lang="en-US" dirty="0"/>
              <a:t>Oxoacid names are similar to those of the </a:t>
            </a:r>
            <a:r>
              <a:rPr lang="en-US" dirty="0" err="1"/>
              <a:t>oxoanions</a:t>
            </a:r>
            <a:r>
              <a:rPr lang="en-US" dirty="0"/>
              <a:t>, except for two suffix changes:</a:t>
            </a:r>
          </a:p>
          <a:p>
            <a:pPr marL="747713" lvl="1" indent="-347663"/>
            <a:r>
              <a:rPr lang="en-US" b="1" i="1" dirty="0"/>
              <a:t>-ate</a:t>
            </a:r>
            <a:r>
              <a:rPr lang="en-US" b="1" dirty="0"/>
              <a:t> </a:t>
            </a:r>
            <a:r>
              <a:rPr lang="en-US" dirty="0"/>
              <a:t>in the anion becomes </a:t>
            </a:r>
            <a:r>
              <a:rPr lang="en-US" b="1" i="1" dirty="0"/>
              <a:t>–</a:t>
            </a:r>
            <a:r>
              <a:rPr lang="en-US" b="1" i="1" dirty="0" err="1"/>
              <a:t>ic</a:t>
            </a:r>
            <a:r>
              <a:rPr lang="en-US" i="1" dirty="0">
                <a:solidFill>
                  <a:srgbClr val="006699"/>
                </a:solidFill>
              </a:rPr>
              <a:t> </a:t>
            </a:r>
            <a:r>
              <a:rPr lang="en-US" dirty="0"/>
              <a:t>in the acid</a:t>
            </a:r>
          </a:p>
          <a:p>
            <a:pPr marL="747713" lvl="1" indent="-347663"/>
            <a:r>
              <a:rPr lang="en-US" b="1" i="1" dirty="0"/>
              <a:t>-</a:t>
            </a:r>
            <a:r>
              <a:rPr lang="en-US" b="1" i="1" dirty="0" err="1"/>
              <a:t>ite</a:t>
            </a:r>
            <a:r>
              <a:rPr lang="en-US" dirty="0"/>
              <a:t> in the anion becomes </a:t>
            </a:r>
            <a:r>
              <a:rPr lang="en-US" b="1" i="1" dirty="0"/>
              <a:t>–</a:t>
            </a:r>
            <a:r>
              <a:rPr lang="en-US" b="1" i="1" dirty="0" err="1"/>
              <a:t>ous</a:t>
            </a:r>
            <a:r>
              <a:rPr lang="en-US" dirty="0"/>
              <a:t> in the acid</a:t>
            </a:r>
          </a:p>
          <a:p>
            <a:pPr marL="747713" lvl="1" indent="-347663"/>
            <a:r>
              <a:rPr lang="en-US" dirty="0"/>
              <a:t>The </a:t>
            </a:r>
            <a:r>
              <a:rPr lang="en-US" dirty="0" err="1"/>
              <a:t>oxoanion</a:t>
            </a:r>
            <a:r>
              <a:rPr lang="en-US" dirty="0"/>
              <a:t> prefixes </a:t>
            </a:r>
            <a:r>
              <a:rPr lang="en-US" b="1" i="1" dirty="0"/>
              <a:t>hypo-</a:t>
            </a:r>
            <a:r>
              <a:rPr lang="en-US" dirty="0"/>
              <a:t> and </a:t>
            </a:r>
            <a:r>
              <a:rPr lang="en-US" b="1" i="1" dirty="0"/>
              <a:t>per-</a:t>
            </a:r>
            <a:r>
              <a:rPr lang="en-US" dirty="0"/>
              <a:t> are retained. Thus, BrO</a:t>
            </a:r>
            <a:r>
              <a:rPr lang="en-US" baseline="-25000" dirty="0"/>
              <a:t>4</a:t>
            </a:r>
            <a:r>
              <a:rPr lang="en-US" baseline="30000" dirty="0"/>
              <a:t>–</a:t>
            </a:r>
            <a:r>
              <a:rPr lang="en-US" dirty="0"/>
              <a:t>  is </a:t>
            </a:r>
            <a:r>
              <a:rPr lang="en-US" b="1" i="1" dirty="0" err="1"/>
              <a:t>perbromate</a:t>
            </a:r>
            <a:r>
              <a:rPr lang="en-US" dirty="0"/>
              <a:t>, and HBrO</a:t>
            </a:r>
            <a:r>
              <a:rPr lang="en-US" baseline="-25000" dirty="0"/>
              <a:t>4</a:t>
            </a:r>
            <a:r>
              <a:rPr lang="en-US" dirty="0"/>
              <a:t> is </a:t>
            </a:r>
            <a:r>
              <a:rPr lang="en-US" b="1" i="1" dirty="0" err="1"/>
              <a:t>perbromic</a:t>
            </a:r>
            <a:r>
              <a:rPr lang="en-US" dirty="0">
                <a:solidFill>
                  <a:srgbClr val="006600"/>
                </a:solidFill>
              </a:rPr>
              <a:t> </a:t>
            </a:r>
            <a:r>
              <a:rPr lang="en-US" dirty="0"/>
              <a:t>acid; IO</a:t>
            </a:r>
            <a:r>
              <a:rPr lang="en-US" baseline="-25000" dirty="0"/>
              <a:t>2</a:t>
            </a:r>
            <a:r>
              <a:rPr lang="en-US" baseline="30000" dirty="0"/>
              <a:t>–</a:t>
            </a:r>
            <a:r>
              <a:rPr lang="en-US" dirty="0"/>
              <a:t> is </a:t>
            </a:r>
            <a:r>
              <a:rPr lang="en-US" b="1" i="1" dirty="0" err="1"/>
              <a:t>iodite</a:t>
            </a:r>
            <a:r>
              <a:rPr lang="en-US" dirty="0"/>
              <a:t>, and HIO</a:t>
            </a:r>
            <a:r>
              <a:rPr lang="en-US" baseline="-25000" dirty="0"/>
              <a:t>2</a:t>
            </a:r>
            <a:r>
              <a:rPr lang="en-US" dirty="0"/>
              <a:t> is </a:t>
            </a:r>
            <a:r>
              <a:rPr lang="en-US" b="1" i="1" dirty="0" err="1"/>
              <a:t>iodous</a:t>
            </a:r>
            <a:r>
              <a:rPr lang="en-US" b="1" i="1" dirty="0"/>
              <a:t> acid</a:t>
            </a:r>
            <a:r>
              <a:rPr lang="en-US" i="1" dirty="0"/>
              <a:t>.</a:t>
            </a:r>
            <a:endParaRPr lang="en-US" dirty="0">
              <a:latin typeface="Times New Roman"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2.13: Problem</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Determining Names and Formulas of Anions and Acids</a:t>
            </a:r>
            <a:endParaRPr lang="en-US" b="1" dirty="0">
              <a:latin typeface="Times New Roman" charset="0"/>
            </a:endParaRPr>
          </a:p>
          <a:p>
            <a:r>
              <a:rPr lang="en-US" b="1" dirty="0"/>
              <a:t>PROBLEM: </a:t>
            </a:r>
            <a:r>
              <a:rPr lang="en-US" dirty="0"/>
              <a:t>Name the following anions and give the name and formula of the acid derived from each:</a:t>
            </a:r>
          </a:p>
          <a:p>
            <a:pPr marL="914400" lvl="1" indent="-457200">
              <a:buFont typeface="+mj-lt"/>
              <a:buAutoNum type="alphaLcParenR"/>
            </a:pPr>
            <a:r>
              <a:rPr lang="en-US" dirty="0"/>
              <a:t>Br</a:t>
            </a:r>
            <a:r>
              <a:rPr lang="en-US" baseline="30000" dirty="0"/>
              <a:t> –</a:t>
            </a:r>
          </a:p>
          <a:p>
            <a:pPr marL="914400" lvl="1" indent="-457200">
              <a:buFont typeface="+mj-lt"/>
              <a:buAutoNum type="alphaLcParenR"/>
            </a:pPr>
            <a:r>
              <a:rPr lang="en-US" dirty="0"/>
              <a:t>IO</a:t>
            </a:r>
            <a:r>
              <a:rPr lang="en-US" baseline="-25000" dirty="0"/>
              <a:t>3</a:t>
            </a:r>
            <a:r>
              <a:rPr lang="en-US" baseline="30000" dirty="0"/>
              <a:t>–</a:t>
            </a:r>
          </a:p>
          <a:p>
            <a:pPr marL="914400" lvl="1" indent="-457200">
              <a:buFont typeface="+mj-lt"/>
              <a:buAutoNum type="alphaLcParenR"/>
            </a:pPr>
            <a:r>
              <a:rPr lang="en-US" dirty="0"/>
              <a:t>CN</a:t>
            </a:r>
            <a:r>
              <a:rPr lang="en-US" baseline="30000" dirty="0"/>
              <a:t>–</a:t>
            </a:r>
          </a:p>
          <a:p>
            <a:pPr marL="914400" lvl="1" indent="-457200">
              <a:buFont typeface="+mj-lt"/>
              <a:buAutoNum type="alphaLcParenR"/>
            </a:pPr>
            <a:r>
              <a:rPr lang="en-US" dirty="0"/>
              <a:t>HSO</a:t>
            </a:r>
            <a:r>
              <a:rPr lang="en-US" baseline="-25000" dirty="0"/>
              <a:t>4</a:t>
            </a:r>
            <a:r>
              <a:rPr lang="en-US" baseline="30000" dirty="0"/>
              <a:t>–</a:t>
            </a:r>
          </a:p>
          <a:p>
            <a:endParaRPr lang="en-US" b="1" dirty="0"/>
          </a:p>
        </p:txBody>
      </p:sp>
    </p:spTree>
    <p:extLst>
      <p:ext uri="{BB962C8B-B14F-4D97-AF65-F5344CB8AC3E}">
        <p14:creationId xmlns:p14="http://schemas.microsoft.com/office/powerpoint/2010/main" val="11192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Sample Problem 2.1: Problem and Plan</a:t>
            </a:r>
            <a:br>
              <a:rPr lang="en-US" b="1" dirty="0"/>
            </a:br>
            <a:endParaRPr lang="en-US" dirty="0"/>
          </a:p>
        </p:txBody>
      </p:sp>
      <p:sp>
        <p:nvSpPr>
          <p:cNvPr id="5" name="Content Placeholder 4"/>
          <p:cNvSpPr>
            <a:spLocks noGrp="1"/>
          </p:cNvSpPr>
          <p:nvPr>
            <p:ph idx="1"/>
          </p:nvPr>
        </p:nvSpPr>
        <p:spPr/>
        <p:txBody>
          <a:bodyPr/>
          <a:lstStyle/>
          <a:p>
            <a:r>
              <a:rPr lang="en-US" b="1" dirty="0"/>
              <a:t>PROBLEM:</a:t>
            </a:r>
            <a:r>
              <a:rPr lang="en-US" dirty="0"/>
              <a:t> The following scenes represent an atomic-scale view of three samples of matter.  Describe each sample as an element, compound, or mixture. </a:t>
            </a:r>
          </a:p>
          <a:p>
            <a:endParaRPr lang="en-US" dirty="0">
              <a:latin typeface="Times New Roman" charset="0"/>
            </a:endParaRPr>
          </a:p>
          <a:p>
            <a:endParaRPr lang="en-US" dirty="0">
              <a:latin typeface="Times New Roman" charset="0"/>
            </a:endParaRPr>
          </a:p>
          <a:p>
            <a:endParaRPr lang="en-US" dirty="0">
              <a:latin typeface="Times New Roman" charset="0"/>
            </a:endParaRPr>
          </a:p>
          <a:p>
            <a:endParaRPr lang="en-US" dirty="0"/>
          </a:p>
          <a:p>
            <a:r>
              <a:rPr lang="en-US" b="1" dirty="0"/>
              <a:t>PLAN: </a:t>
            </a:r>
            <a:r>
              <a:rPr lang="en-US" dirty="0"/>
              <a:t>A sample that contains only one type of particle is either an element or a compound.  The particles of an element consist of only one type of atom, whereas the particles of a compound have two or more types of atom bonded together.</a:t>
            </a:r>
          </a:p>
          <a:p>
            <a:endParaRPr lang="en-US" dirty="0">
              <a:latin typeface="Times New Roman" charset="0"/>
            </a:endParaRPr>
          </a:p>
          <a:p>
            <a:endParaRPr lang="en-US" dirty="0"/>
          </a:p>
        </p:txBody>
      </p:sp>
      <p:sp>
        <p:nvSpPr>
          <p:cNvPr id="6" name="Text Placeholder 5"/>
          <p:cNvSpPr>
            <a:spLocks noGrp="1"/>
          </p:cNvSpPr>
          <p:nvPr>
            <p:ph type="body" sz="quarter" idx="11"/>
          </p:nvPr>
        </p:nvSpPr>
        <p:spPr/>
        <p:txBody>
          <a:bodyPr/>
          <a:lstStyle/>
          <a:p>
            <a:r>
              <a:rPr lang="en-US" dirty="0"/>
              <a:t>Copyright </a:t>
            </a:r>
            <a:r>
              <a:rPr lang="en-US" dirty="0">
                <a:sym typeface="Symbol" charset="0"/>
              </a:rPr>
              <a:t> </a:t>
            </a:r>
            <a:r>
              <a:rPr lang="en-US" dirty="0"/>
              <a:t>McGraw-Hill Education. All rights reserved. No reproduction or distribution without the prior written consent of McGraw-Hill Education.</a:t>
            </a:r>
          </a:p>
          <a:p>
            <a:endParaRPr lang="en-US" dirty="0"/>
          </a:p>
        </p:txBody>
      </p:sp>
      <p:pic>
        <p:nvPicPr>
          <p:cNvPr id="27653" name="Picture 1" descr="Circle A contains 9 molecules. Two are two connected green spheres, three are two connected purple spheres, and the remaining four are two red spheres connected to a yellow sphere.&#10;Circle B contains 10 individual blue atoms&#10;Circle C contains five molecules each with two black spheres and 5 blue spheres show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37501" y="2294452"/>
            <a:ext cx="5668996"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2.13: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The anion is bromide; the acid is </a:t>
            </a:r>
            <a:r>
              <a:rPr lang="en-US" dirty="0" err="1"/>
              <a:t>hydrobromic</a:t>
            </a:r>
            <a:r>
              <a:rPr lang="en-US" dirty="0"/>
              <a:t> acid, </a:t>
            </a:r>
            <a:r>
              <a:rPr lang="en-US" dirty="0" err="1"/>
              <a:t>HBr</a:t>
            </a:r>
            <a:r>
              <a:rPr lang="en-US" dirty="0"/>
              <a:t>. </a:t>
            </a:r>
          </a:p>
          <a:p>
            <a:pPr marL="914400" lvl="1" indent="-457200">
              <a:buFont typeface="+mj-lt"/>
              <a:buAutoNum type="alphaLcParenR"/>
            </a:pPr>
            <a:r>
              <a:rPr lang="en-US" dirty="0"/>
              <a:t>The anion is iodate; the acid is iodic acid, HIO</a:t>
            </a:r>
            <a:r>
              <a:rPr lang="en-US" baseline="-25000" dirty="0"/>
              <a:t>3</a:t>
            </a:r>
            <a:r>
              <a:rPr lang="en-US" dirty="0"/>
              <a:t>.</a:t>
            </a:r>
          </a:p>
          <a:p>
            <a:pPr marL="914400" lvl="1" indent="-457200">
              <a:buFont typeface="+mj-lt"/>
              <a:buAutoNum type="alphaLcParenR"/>
            </a:pPr>
            <a:r>
              <a:rPr lang="en-US" dirty="0"/>
              <a:t>The anion is cyanide; the acid is hydrocyanic acid, HCN.</a:t>
            </a:r>
          </a:p>
          <a:p>
            <a:pPr marL="914400" lvl="1" indent="-457200">
              <a:buFont typeface="+mj-lt"/>
              <a:buAutoNum type="alphaLcParenR"/>
            </a:pPr>
            <a:r>
              <a:rPr lang="en-US" dirty="0"/>
              <a:t>The anion is hydrogen sulfate; the acid is sulfuric acid, H</a:t>
            </a:r>
            <a:r>
              <a:rPr lang="en-US" baseline="-25000" dirty="0"/>
              <a:t>2</a:t>
            </a:r>
            <a:r>
              <a:rPr lang="en-US" dirty="0"/>
              <a:t>SO</a:t>
            </a:r>
            <a:r>
              <a:rPr lang="en-US" baseline="-25000" dirty="0"/>
              <a:t>4</a:t>
            </a:r>
            <a:r>
              <a:rPr lang="en-US" dirty="0"/>
              <a:t>. (In this case, the suffix is added to the element name </a:t>
            </a:r>
            <a:r>
              <a:rPr lang="en-US" i="1" dirty="0"/>
              <a:t>sulfur,</a:t>
            </a:r>
            <a:r>
              <a:rPr lang="en-US" dirty="0"/>
              <a:t> not to the root, </a:t>
            </a:r>
            <a:r>
              <a:rPr lang="en-US" i="1" dirty="0" err="1"/>
              <a:t>sulf</a:t>
            </a:r>
            <a:r>
              <a:rPr lang="en-US" i="1" dirty="0"/>
              <a:t>-.</a:t>
            </a:r>
            <a:r>
              <a:rPr lang="en-US" dirty="0"/>
              <a:t>)</a:t>
            </a:r>
          </a:p>
        </p:txBody>
      </p:sp>
    </p:spTree>
    <p:extLst>
      <p:ext uri="{BB962C8B-B14F-4D97-AF65-F5344CB8AC3E}">
        <p14:creationId xmlns:p14="http://schemas.microsoft.com/office/powerpoint/2010/main" val="11509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binary covalent compound is typically formed by the combination of two non-metals.</a:t>
            </a:r>
          </a:p>
          <a:p>
            <a:r>
              <a:rPr lang="en-US" dirty="0"/>
              <a:t>Some of these compounds are very common and have trivial names, e.g., H2O is water.</a:t>
            </a:r>
          </a:p>
          <a:p>
            <a:r>
              <a:rPr lang="en-US" dirty="0"/>
              <a:t>For a binary covalent compound, the element with the lower group number in the periodic table is first in the name and formula. Its name remains unchanged.</a:t>
            </a:r>
          </a:p>
          <a:p>
            <a:r>
              <a:rPr lang="en-US" dirty="0"/>
              <a:t>The element that is second is named using the root with the suffix –ide. Numerical prefixes indicate the number of atoms of each element present.</a:t>
            </a:r>
          </a:p>
          <a:p>
            <a:endParaRPr lang="en-US" dirty="0"/>
          </a:p>
        </p:txBody>
      </p:sp>
      <p:sp>
        <p:nvSpPr>
          <p:cNvPr id="2" name="Title 1"/>
          <p:cNvSpPr>
            <a:spLocks noGrp="1"/>
          </p:cNvSpPr>
          <p:nvPr>
            <p:ph type="title"/>
          </p:nvPr>
        </p:nvSpPr>
        <p:spPr/>
        <p:txBody>
          <a:bodyPr/>
          <a:lstStyle/>
          <a:p>
            <a:r>
              <a:rPr lang="en-US" dirty="0"/>
              <a:t>Naming Binary Covalent Compounds</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2.14: Problem</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Determining Names and Formulas of Binary Covalent Compounds</a:t>
            </a:r>
          </a:p>
          <a:p>
            <a:pPr>
              <a:spcBef>
                <a:spcPct val="50000"/>
              </a:spcBef>
            </a:pPr>
            <a:r>
              <a:rPr lang="en-US" b="1" dirty="0"/>
              <a:t>PROBLEM:</a:t>
            </a:r>
            <a:endParaRPr lang="en-US" baseline="30000" dirty="0"/>
          </a:p>
          <a:p>
            <a:pPr marL="914400" lvl="1" indent="-457200">
              <a:buFont typeface="+mj-lt"/>
              <a:buAutoNum type="alphaLcParenR"/>
            </a:pPr>
            <a:r>
              <a:rPr lang="en-US" dirty="0"/>
              <a:t>What is the formula of carbon disulfide?</a:t>
            </a:r>
          </a:p>
          <a:p>
            <a:pPr marL="914400" lvl="1" indent="-457200">
              <a:buFont typeface="+mj-lt"/>
              <a:buAutoNum type="alphaLcParenR"/>
            </a:pPr>
            <a:r>
              <a:rPr lang="en-US" dirty="0"/>
              <a:t>What is the name of PCl</a:t>
            </a:r>
            <a:r>
              <a:rPr lang="en-US" baseline="-25000" dirty="0"/>
              <a:t>5</a:t>
            </a:r>
            <a:r>
              <a:rPr lang="en-US" dirty="0"/>
              <a:t>?</a:t>
            </a:r>
          </a:p>
          <a:p>
            <a:pPr marL="914400" lvl="1" indent="-457200">
              <a:buFont typeface="+mj-lt"/>
              <a:buAutoNum type="alphaLcParenR"/>
            </a:pPr>
            <a:r>
              <a:rPr lang="en-US" dirty="0"/>
              <a:t>Give the name and formula of the compound whose molecules each consist of two N atoms and four O atoms.</a:t>
            </a:r>
          </a:p>
          <a:p>
            <a:pPr marL="0" indent="0">
              <a:buNone/>
            </a:pPr>
            <a:endParaRPr lang="en-US" b="1" dirty="0"/>
          </a:p>
        </p:txBody>
      </p:sp>
    </p:spTree>
    <p:extLst>
      <p:ext uri="{BB962C8B-B14F-4D97-AF65-F5344CB8AC3E}">
        <p14:creationId xmlns:p14="http://schemas.microsoft.com/office/powerpoint/2010/main" val="26708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2.14: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The prefix </a:t>
            </a:r>
            <a:r>
              <a:rPr lang="en-US" i="1" dirty="0"/>
              <a:t>di-</a:t>
            </a:r>
            <a:r>
              <a:rPr lang="en-US" dirty="0"/>
              <a:t> means “two.” The formula is CS</a:t>
            </a:r>
            <a:r>
              <a:rPr lang="en-US" baseline="-25000" dirty="0"/>
              <a:t>2</a:t>
            </a:r>
            <a:r>
              <a:rPr lang="en-US" dirty="0"/>
              <a:t>.</a:t>
            </a:r>
          </a:p>
          <a:p>
            <a:pPr marL="914400" lvl="1" indent="-457200">
              <a:buFont typeface="+mj-lt"/>
              <a:buAutoNum type="alphaLcParenR"/>
            </a:pPr>
            <a:r>
              <a:rPr lang="en-US" dirty="0"/>
              <a:t>P is the symbol for phosphorus; there are five chlorine atoms, which is indicated by the prefix </a:t>
            </a:r>
            <a:r>
              <a:rPr lang="en-US" i="1" dirty="0"/>
              <a:t>penta-.</a:t>
            </a:r>
            <a:r>
              <a:rPr lang="en-US" dirty="0"/>
              <a:t> The name is phosphorus pentachloride.</a:t>
            </a:r>
          </a:p>
          <a:p>
            <a:pPr marL="914400" lvl="1" indent="-457200">
              <a:buFont typeface="+mj-lt"/>
              <a:buAutoNum type="alphaLcParenR"/>
            </a:pPr>
            <a:r>
              <a:rPr lang="en-US" dirty="0"/>
              <a:t>Nitrogen (N) comes first in the name (lower group number). The compound is dinitrogen tetroxide, N</a:t>
            </a:r>
            <a:r>
              <a:rPr lang="en-US" baseline="-25000" dirty="0"/>
              <a:t>2</a:t>
            </a:r>
            <a:r>
              <a:rPr lang="en-US" dirty="0"/>
              <a:t>O</a:t>
            </a:r>
            <a:r>
              <a:rPr lang="en-US" baseline="-25000" dirty="0"/>
              <a:t>4</a:t>
            </a:r>
            <a:r>
              <a:rPr lang="en-US" dirty="0"/>
              <a:t>.</a:t>
            </a:r>
          </a:p>
          <a:p>
            <a:pPr marL="914400" lvl="1" indent="-457200">
              <a:buFont typeface="+mj-lt"/>
              <a:buAutoNum type="alphaLcParenR"/>
            </a:pPr>
            <a:endParaRPr lang="en-US" dirty="0"/>
          </a:p>
          <a:p>
            <a:pPr marL="914400" lvl="1" indent="-457200">
              <a:buFont typeface="+mj-lt"/>
              <a:buAutoNum type="alphaLcParenR"/>
            </a:pPr>
            <a:endParaRPr lang="en-US" dirty="0"/>
          </a:p>
          <a:p>
            <a:pPr marL="914400" lvl="1" indent="-457200">
              <a:buFont typeface="+mj-lt"/>
              <a:buAutoNum type="alphaLcParenR"/>
            </a:pPr>
            <a:endParaRPr lang="en-US" dirty="0"/>
          </a:p>
          <a:p>
            <a:pPr marL="914400" lvl="1" indent="-457200">
              <a:buFont typeface="+mj-lt"/>
              <a:buAutoNum type="alphaLcParenR"/>
            </a:pPr>
            <a:endParaRPr lang="en-US" dirty="0"/>
          </a:p>
        </p:txBody>
      </p:sp>
    </p:spTree>
    <p:extLst>
      <p:ext uri="{BB962C8B-B14F-4D97-AF65-F5344CB8AC3E}">
        <p14:creationId xmlns:p14="http://schemas.microsoft.com/office/powerpoint/2010/main" val="30565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2.15: Problem</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Recognizing Incorrect Names and Formulas of Binary Covalent Compounds</a:t>
            </a:r>
          </a:p>
          <a:p>
            <a:pPr>
              <a:spcBef>
                <a:spcPct val="50000"/>
              </a:spcBef>
            </a:pPr>
            <a:r>
              <a:rPr lang="en-US" b="1" dirty="0"/>
              <a:t>PROBLEM: </a:t>
            </a:r>
            <a:r>
              <a:rPr lang="en-US" dirty="0"/>
              <a:t>Explain what is wrong with the name or formula at the end of each statement, and correct it:</a:t>
            </a:r>
            <a:endParaRPr lang="en-US" baseline="30000" dirty="0"/>
          </a:p>
          <a:p>
            <a:pPr marL="914400" lvl="1" indent="-457200">
              <a:buFont typeface="+mj-lt"/>
              <a:buAutoNum type="alphaLcParenR"/>
            </a:pPr>
            <a:r>
              <a:rPr lang="en-US" dirty="0"/>
              <a:t>SF</a:t>
            </a:r>
            <a:r>
              <a:rPr lang="en-US" baseline="-25000" dirty="0"/>
              <a:t>4</a:t>
            </a:r>
            <a:r>
              <a:rPr lang="en-US" dirty="0"/>
              <a:t> is </a:t>
            </a:r>
            <a:r>
              <a:rPr lang="en-US" dirty="0" err="1"/>
              <a:t>monosulfur</a:t>
            </a:r>
            <a:r>
              <a:rPr lang="en-US" dirty="0"/>
              <a:t> </a:t>
            </a:r>
            <a:r>
              <a:rPr lang="en-US" dirty="0" err="1"/>
              <a:t>pentafluoride</a:t>
            </a:r>
            <a:r>
              <a:rPr lang="en-US" dirty="0"/>
              <a:t>.</a:t>
            </a:r>
          </a:p>
          <a:p>
            <a:pPr marL="914400" lvl="1" indent="-457200">
              <a:buFont typeface="+mj-lt"/>
              <a:buAutoNum type="alphaLcParenR"/>
            </a:pPr>
            <a:r>
              <a:rPr lang="en-US" dirty="0" err="1"/>
              <a:t>Dichlorine</a:t>
            </a:r>
            <a:r>
              <a:rPr lang="en-US" dirty="0"/>
              <a:t> </a:t>
            </a:r>
            <a:r>
              <a:rPr lang="en-US" dirty="0" err="1"/>
              <a:t>heptoxide</a:t>
            </a:r>
            <a:r>
              <a:rPr lang="en-US" dirty="0"/>
              <a:t> is Cl</a:t>
            </a:r>
            <a:r>
              <a:rPr lang="en-US" baseline="-25000" dirty="0"/>
              <a:t>2</a:t>
            </a:r>
            <a:r>
              <a:rPr lang="en-US" dirty="0"/>
              <a:t>O</a:t>
            </a:r>
            <a:r>
              <a:rPr lang="en-US" baseline="-25000" dirty="0"/>
              <a:t>6</a:t>
            </a:r>
            <a:r>
              <a:rPr lang="en-US" dirty="0"/>
              <a:t>.</a:t>
            </a:r>
          </a:p>
          <a:p>
            <a:pPr marL="914400" lvl="1" indent="-457200">
              <a:buFont typeface="+mj-lt"/>
              <a:buAutoNum type="alphaLcParenR"/>
            </a:pPr>
            <a:r>
              <a:rPr lang="en-US" dirty="0"/>
              <a:t>N</a:t>
            </a:r>
            <a:r>
              <a:rPr lang="en-US" baseline="-25000" dirty="0"/>
              <a:t>2</a:t>
            </a:r>
            <a:r>
              <a:rPr lang="en-US" dirty="0"/>
              <a:t>O</a:t>
            </a:r>
            <a:r>
              <a:rPr lang="en-US" baseline="-25000" dirty="0"/>
              <a:t>3</a:t>
            </a:r>
            <a:r>
              <a:rPr lang="en-US" dirty="0"/>
              <a:t> is </a:t>
            </a:r>
            <a:r>
              <a:rPr lang="en-US" dirty="0" err="1"/>
              <a:t>dinitrotrioxide</a:t>
            </a:r>
            <a:r>
              <a:rPr lang="en-US" dirty="0"/>
              <a:t>.</a:t>
            </a:r>
          </a:p>
          <a:p>
            <a:pPr marL="0" indent="0">
              <a:buNone/>
            </a:pPr>
            <a:endParaRPr lang="en-US" b="1" dirty="0"/>
          </a:p>
        </p:txBody>
      </p:sp>
    </p:spTree>
    <p:extLst>
      <p:ext uri="{BB962C8B-B14F-4D97-AF65-F5344CB8AC3E}">
        <p14:creationId xmlns:p14="http://schemas.microsoft.com/office/powerpoint/2010/main" val="3389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2.15: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There are two mistakes. </a:t>
            </a:r>
            <a:r>
              <a:rPr lang="en-US" i="1" dirty="0"/>
              <a:t>Mono-</a:t>
            </a:r>
            <a:r>
              <a:rPr lang="en-US" dirty="0"/>
              <a:t> is not needed if there is only one atom of the first element, and the prefix for four is </a:t>
            </a:r>
            <a:r>
              <a:rPr lang="en-US" i="1" dirty="0"/>
              <a:t>tetra-,</a:t>
            </a:r>
            <a:r>
              <a:rPr lang="en-US" dirty="0"/>
              <a:t> not </a:t>
            </a:r>
            <a:r>
              <a:rPr lang="en-US" i="1" dirty="0"/>
              <a:t>penta-.</a:t>
            </a:r>
            <a:r>
              <a:rPr lang="en-US" dirty="0"/>
              <a:t> The correct name is sulfur tetrafluoride.</a:t>
            </a:r>
          </a:p>
          <a:p>
            <a:pPr marL="914400" lvl="1" indent="-457200">
              <a:buFont typeface="+mj-lt"/>
              <a:buAutoNum type="alphaLcParenR"/>
            </a:pPr>
            <a:r>
              <a:rPr lang="en-US" dirty="0"/>
              <a:t>The prefix </a:t>
            </a:r>
            <a:r>
              <a:rPr lang="en-US" i="1" dirty="0" err="1"/>
              <a:t>hepta</a:t>
            </a:r>
            <a:r>
              <a:rPr lang="en-US" i="1" dirty="0"/>
              <a:t>-</a:t>
            </a:r>
            <a:r>
              <a:rPr lang="en-US" dirty="0"/>
              <a:t> indicates seven, not six. The correct formula is Cl</a:t>
            </a:r>
            <a:r>
              <a:rPr lang="en-US" baseline="-25000" dirty="0"/>
              <a:t>2</a:t>
            </a:r>
            <a:r>
              <a:rPr lang="en-US" dirty="0"/>
              <a:t>O</a:t>
            </a:r>
            <a:r>
              <a:rPr lang="en-US" baseline="-25000" dirty="0"/>
              <a:t>7</a:t>
            </a:r>
            <a:r>
              <a:rPr lang="en-US" dirty="0"/>
              <a:t>.</a:t>
            </a:r>
          </a:p>
          <a:p>
            <a:pPr marL="914400" lvl="1" indent="-457200">
              <a:buFont typeface="+mj-lt"/>
              <a:buAutoNum type="alphaLcParenR"/>
            </a:pPr>
            <a:r>
              <a:rPr lang="en-US" dirty="0"/>
              <a:t>The full name of the first element is needed, and a space separates the two element names. The correct name is dinitrogen trioxide.</a:t>
            </a:r>
          </a:p>
          <a:p>
            <a:pPr marL="914400" lvl="1" indent="-457200">
              <a:buFont typeface="+mj-lt"/>
              <a:buAutoNum type="alphaLcParenR"/>
            </a:pPr>
            <a:endParaRPr lang="en-US" dirty="0"/>
          </a:p>
          <a:p>
            <a:pPr marL="914400" lvl="1" indent="-457200">
              <a:buFont typeface="+mj-lt"/>
              <a:buAutoNum type="alphaLcParenR"/>
            </a:pPr>
            <a:endParaRPr lang="en-US" dirty="0"/>
          </a:p>
          <a:p>
            <a:pPr marL="914400" lvl="1" indent="-457200">
              <a:buFont typeface="+mj-lt"/>
              <a:buAutoNum type="alphaLcParenR"/>
            </a:pPr>
            <a:endParaRPr lang="en-US" dirty="0"/>
          </a:p>
          <a:p>
            <a:pPr marL="914400" lvl="1" indent="-457200">
              <a:buFont typeface="+mj-lt"/>
              <a:buAutoNum type="alphaLcParenR"/>
            </a:pPr>
            <a:endParaRPr lang="en-US" dirty="0"/>
          </a:p>
          <a:p>
            <a:pPr marL="914400" lvl="1" indent="-457200">
              <a:buFont typeface="+mj-lt"/>
              <a:buAutoNum type="alphaLcParenR"/>
            </a:pPr>
            <a:endParaRPr lang="en-US" dirty="0"/>
          </a:p>
        </p:txBody>
      </p:sp>
    </p:spTree>
    <p:extLst>
      <p:ext uri="{BB962C8B-B14F-4D97-AF65-F5344CB8AC3E}">
        <p14:creationId xmlns:p14="http://schemas.microsoft.com/office/powerpoint/2010/main" val="326915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50000"/>
              </a:spcBef>
            </a:pPr>
            <a:r>
              <a:rPr lang="en-US" b="1" dirty="0"/>
              <a:t>Hydrocarbons</a:t>
            </a:r>
            <a:r>
              <a:rPr lang="en-US" dirty="0"/>
              <a:t> are compounds that contain only carbon and hydrogen atoms.</a:t>
            </a:r>
          </a:p>
          <a:p>
            <a:pPr>
              <a:spcBef>
                <a:spcPct val="50000"/>
              </a:spcBef>
            </a:pPr>
            <a:r>
              <a:rPr lang="en-US" b="1" dirty="0"/>
              <a:t>Alkanes</a:t>
            </a:r>
            <a:r>
              <a:rPr lang="en-US" dirty="0"/>
              <a:t> are the simplest type of hydrocarbon.</a:t>
            </a:r>
          </a:p>
          <a:p>
            <a:pPr>
              <a:spcBef>
                <a:spcPct val="50000"/>
              </a:spcBef>
            </a:pPr>
            <a:r>
              <a:rPr lang="en-US" dirty="0"/>
              <a:t>Alkanes are named using a root name followed by the suffix </a:t>
            </a:r>
            <a:r>
              <a:rPr lang="en-US" b="1" i="1" dirty="0"/>
              <a:t>–</a:t>
            </a:r>
            <a:r>
              <a:rPr lang="en-US" b="1" i="1" dirty="0" err="1"/>
              <a:t>ane</a:t>
            </a:r>
            <a:r>
              <a:rPr lang="en-US" dirty="0"/>
              <a:t>.</a:t>
            </a:r>
            <a:endParaRPr lang="en-US" b="1" dirty="0"/>
          </a:p>
          <a:p>
            <a:endParaRPr lang="en-US" dirty="0"/>
          </a:p>
        </p:txBody>
      </p:sp>
      <p:sp>
        <p:nvSpPr>
          <p:cNvPr id="2" name="Title 1"/>
          <p:cNvSpPr>
            <a:spLocks noGrp="1"/>
          </p:cNvSpPr>
          <p:nvPr>
            <p:ph type="title"/>
          </p:nvPr>
        </p:nvSpPr>
        <p:spPr/>
        <p:txBody>
          <a:bodyPr/>
          <a:lstStyle/>
          <a:p>
            <a:r>
              <a:rPr lang="en-US" dirty="0"/>
              <a:t>Naming Straight-Chain Alkanes</a:t>
            </a:r>
            <a:br>
              <a:rPr lang="en-US" dirty="0"/>
            </a:br>
            <a:endParaRPr lang="en-US" dirty="0"/>
          </a:p>
        </p:txBody>
      </p:sp>
    </p:spTree>
    <p:extLst>
      <p:ext uri="{BB962C8B-B14F-4D97-AF65-F5344CB8AC3E}">
        <p14:creationId xmlns:p14="http://schemas.microsoft.com/office/powerpoint/2010/main" val="19477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b="1" dirty="0"/>
              <a:t>Table 2.7</a:t>
            </a:r>
            <a:endParaRPr lang="en-US" dirty="0"/>
          </a:p>
        </p:txBody>
      </p:sp>
      <p:sp>
        <p:nvSpPr>
          <p:cNvPr id="2" name="Title 1"/>
          <p:cNvSpPr>
            <a:spLocks noGrp="1"/>
          </p:cNvSpPr>
          <p:nvPr>
            <p:ph type="title"/>
          </p:nvPr>
        </p:nvSpPr>
        <p:spPr/>
        <p:txBody>
          <a:bodyPr/>
          <a:lstStyle/>
          <a:p>
            <a:r>
              <a:rPr lang="en-US" dirty="0"/>
              <a:t>The First 10 Straight-Chain Alkanes</a:t>
            </a:r>
          </a:p>
        </p:txBody>
      </p:sp>
      <p:pic>
        <p:nvPicPr>
          <p:cNvPr id="4" name="Picture 3" descr="Names, molecular formulas, and space-filling models (discussed shortly) for the first 10 straight-chain alkanes are sh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456" y="1227445"/>
            <a:ext cx="3390974" cy="5088907"/>
          </a:xfrm>
          <a:prstGeom prst="rect">
            <a:avLst/>
          </a:prstGeom>
        </p:spPr>
      </p:pic>
    </p:spTree>
    <p:extLst>
      <p:ext uri="{BB962C8B-B14F-4D97-AF65-F5344CB8AC3E}">
        <p14:creationId xmlns:p14="http://schemas.microsoft.com/office/powerpoint/2010/main" val="3587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Molecular mass = sum of atomic masses</a:t>
            </a:r>
          </a:p>
          <a:p>
            <a:r>
              <a:rPr lang="en-US" dirty="0"/>
              <a:t>For the H</a:t>
            </a:r>
            <a:r>
              <a:rPr lang="en-US" baseline="-25000" dirty="0"/>
              <a:t>2</a:t>
            </a:r>
            <a:r>
              <a:rPr lang="en-US" dirty="0"/>
              <a:t>O molecule:</a:t>
            </a:r>
          </a:p>
          <a:p>
            <a:r>
              <a:rPr lang="en-US" dirty="0"/>
              <a:t>molecular mass  </a:t>
            </a:r>
            <a:r>
              <a:rPr lang="en-US" sz="2000" dirty="0"/>
              <a:t>=</a:t>
            </a:r>
            <a:r>
              <a:rPr lang="en-US" dirty="0"/>
              <a:t> </a:t>
            </a:r>
            <a:r>
              <a:rPr lang="en-US" sz="2000" dirty="0"/>
              <a:t>(2 x atomic mass of H) + (1 x atomic mass of O)</a:t>
            </a:r>
          </a:p>
          <a:p>
            <a:pPr marL="0" indent="0">
              <a:buNone/>
            </a:pPr>
            <a:r>
              <a:rPr lang="en-US" sz="2000" dirty="0"/>
              <a:t>					  = (2 x 1.008 </a:t>
            </a:r>
            <a:r>
              <a:rPr lang="en-US" sz="2000" dirty="0" err="1"/>
              <a:t>amu</a:t>
            </a:r>
            <a:r>
              <a:rPr lang="en-US" sz="2000" dirty="0"/>
              <a:t>) + (1 x 16.00 </a:t>
            </a:r>
            <a:r>
              <a:rPr lang="en-US" sz="2000" dirty="0" err="1"/>
              <a:t>amu</a:t>
            </a:r>
            <a:r>
              <a:rPr lang="en-US" sz="2000" dirty="0"/>
              <a:t>) </a:t>
            </a:r>
          </a:p>
          <a:p>
            <a:pPr marL="0" indent="0">
              <a:buNone/>
            </a:pPr>
            <a:r>
              <a:rPr lang="en-US" sz="2000" dirty="0"/>
              <a:t>					  = 18.02 </a:t>
            </a:r>
            <a:r>
              <a:rPr lang="en-US" sz="2000" dirty="0" err="1"/>
              <a:t>amu</a:t>
            </a:r>
            <a:endParaRPr lang="en-US" sz="2000" dirty="0"/>
          </a:p>
          <a:p>
            <a:pPr lvl="1"/>
            <a:r>
              <a:rPr lang="en-US" i="1" dirty="0"/>
              <a:t>By convention, we read masses off the periodic table to </a:t>
            </a:r>
            <a:r>
              <a:rPr lang="en-US" b="1" i="1" dirty="0"/>
              <a:t>4 significant figures</a:t>
            </a:r>
            <a:r>
              <a:rPr lang="en-US" i="1" dirty="0"/>
              <a:t>.</a:t>
            </a:r>
          </a:p>
          <a:p>
            <a:r>
              <a:rPr lang="en-US" dirty="0"/>
              <a:t>For </a:t>
            </a:r>
            <a:r>
              <a:rPr lang="en-US" b="1" dirty="0"/>
              <a:t>ionic compounds</a:t>
            </a:r>
            <a:r>
              <a:rPr lang="en-US" dirty="0"/>
              <a:t> we refer to a </a:t>
            </a:r>
            <a:r>
              <a:rPr lang="en-US" b="1" dirty="0"/>
              <a:t>formula mass</a:t>
            </a:r>
            <a:r>
              <a:rPr lang="en-US" dirty="0"/>
              <a:t> since ionic compounds do not consist of molecules.</a:t>
            </a:r>
            <a:endParaRPr lang="en-US" b="1" dirty="0"/>
          </a:p>
          <a:p>
            <a:endParaRPr lang="en-US" b="1" dirty="0"/>
          </a:p>
          <a:p>
            <a:endParaRPr lang="en-US" dirty="0"/>
          </a:p>
        </p:txBody>
      </p:sp>
      <p:sp>
        <p:nvSpPr>
          <p:cNvPr id="2" name="Title 1"/>
          <p:cNvSpPr>
            <a:spLocks noGrp="1"/>
          </p:cNvSpPr>
          <p:nvPr>
            <p:ph type="title"/>
          </p:nvPr>
        </p:nvSpPr>
        <p:spPr/>
        <p:txBody>
          <a:bodyPr/>
          <a:lstStyle/>
          <a:p>
            <a:r>
              <a:rPr lang="en-US" dirty="0"/>
              <a:t>Molecular Masses from Chemical Formulas</a:t>
            </a:r>
          </a:p>
        </p:txBody>
      </p:sp>
    </p:spTree>
    <p:extLst>
      <p:ext uri="{BB962C8B-B14F-4D97-AF65-F5344CB8AC3E}">
        <p14:creationId xmlns:p14="http://schemas.microsoft.com/office/powerpoint/2010/main" val="27369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2.16: Problem and Plan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marL="0" indent="0">
              <a:spcBef>
                <a:spcPct val="50000"/>
              </a:spcBef>
              <a:buNone/>
            </a:pPr>
            <a:r>
              <a:rPr lang="en-US" b="1" dirty="0"/>
              <a:t>Calculating the Molecular Mass of a Compound</a:t>
            </a:r>
            <a:endParaRPr lang="en-US" b="1" dirty="0">
              <a:latin typeface="Times New Roman" charset="0"/>
            </a:endParaRPr>
          </a:p>
          <a:p>
            <a:r>
              <a:rPr lang="en-US" b="1" dirty="0"/>
              <a:t>PROBLEM: </a:t>
            </a:r>
            <a:r>
              <a:rPr lang="en-US" dirty="0"/>
              <a:t>Using the periodic table, calculate the molecular (or formula) mass of:</a:t>
            </a:r>
          </a:p>
          <a:p>
            <a:pPr marL="914400" lvl="1" indent="-457200">
              <a:buFont typeface="+mj-lt"/>
              <a:buAutoNum type="alphaLcParenR"/>
            </a:pPr>
            <a:r>
              <a:rPr lang="en-US" dirty="0" err="1"/>
              <a:t>tetraphosphorous</a:t>
            </a:r>
            <a:r>
              <a:rPr lang="en-US" dirty="0"/>
              <a:t> </a:t>
            </a:r>
            <a:r>
              <a:rPr lang="en-US" dirty="0" err="1"/>
              <a:t>trisulfide</a:t>
            </a:r>
            <a:endParaRPr lang="en-US" dirty="0"/>
          </a:p>
          <a:p>
            <a:pPr marL="914400" lvl="1" indent="-457200">
              <a:buFont typeface="+mj-lt"/>
              <a:buAutoNum type="alphaLcParenR"/>
            </a:pPr>
            <a:r>
              <a:rPr lang="en-US" dirty="0"/>
              <a:t>ammonium nitrate</a:t>
            </a:r>
          </a:p>
          <a:p>
            <a:pPr>
              <a:spcBef>
                <a:spcPct val="50000"/>
              </a:spcBef>
            </a:pPr>
            <a:r>
              <a:rPr lang="en-US" b="1" dirty="0"/>
              <a:t>PLAN:</a:t>
            </a:r>
            <a:r>
              <a:rPr lang="en-US" dirty="0"/>
              <a:t> Write the formula and then multiply the number of atoms by the respective atomic masses.  Add the masses for each compound.</a:t>
            </a:r>
            <a:endParaRPr lang="en-US" i="1" dirty="0"/>
          </a:p>
          <a:p>
            <a:endParaRPr lang="en-US" b="1" dirty="0"/>
          </a:p>
        </p:txBody>
      </p:sp>
    </p:spTree>
    <p:extLst>
      <p:ext uri="{BB962C8B-B14F-4D97-AF65-F5344CB8AC3E}">
        <p14:creationId xmlns:p14="http://schemas.microsoft.com/office/powerpoint/2010/main" val="22430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2.1: Solution</a:t>
            </a:r>
            <a:endParaRPr lang="en-US" dirty="0"/>
          </a:p>
        </p:txBody>
      </p:sp>
      <p:sp>
        <p:nvSpPr>
          <p:cNvPr id="4" name="Content Placeholder 3"/>
          <p:cNvSpPr>
            <a:spLocks noGrp="1"/>
          </p:cNvSpPr>
          <p:nvPr>
            <p:ph idx="1"/>
          </p:nvPr>
        </p:nvSpPr>
        <p:spPr/>
        <p:txBody>
          <a:bodyPr/>
          <a:lstStyle/>
          <a:p>
            <a:r>
              <a:rPr lang="en-US" b="1" dirty="0"/>
              <a:t>SOLUTION:</a:t>
            </a:r>
          </a:p>
          <a:p>
            <a:endParaRPr lang="en-US" dirty="0"/>
          </a:p>
          <a:p>
            <a:endParaRPr lang="en-US" dirty="0"/>
          </a:p>
          <a:p>
            <a:endParaRPr lang="en-US" dirty="0"/>
          </a:p>
          <a:p>
            <a:endParaRPr lang="en-US" dirty="0"/>
          </a:p>
          <a:p>
            <a:r>
              <a:rPr lang="en-US" dirty="0"/>
              <a:t>Sample (a) contains three different types of particles and is therefore a </a:t>
            </a:r>
            <a:r>
              <a:rPr lang="en-US" b="1" dirty="0"/>
              <a:t>mixture</a:t>
            </a:r>
            <a:r>
              <a:rPr lang="en-US" dirty="0"/>
              <a:t>.</a:t>
            </a:r>
          </a:p>
          <a:p>
            <a:r>
              <a:rPr lang="en-US" dirty="0"/>
              <a:t>Sample (b) contains only one type of particle and each particle has only one atom. This is an </a:t>
            </a:r>
            <a:r>
              <a:rPr lang="en-US" b="1" dirty="0"/>
              <a:t>element</a:t>
            </a:r>
            <a:r>
              <a:rPr lang="en-US" dirty="0"/>
              <a:t>.</a:t>
            </a:r>
          </a:p>
          <a:p>
            <a:r>
              <a:rPr lang="en-US" dirty="0"/>
              <a:t>Sample (c) contains only one type of particle, each of which contains two different types of atoms. This is a </a:t>
            </a:r>
            <a:r>
              <a:rPr lang="en-US" b="1" dirty="0"/>
              <a:t>compound</a:t>
            </a:r>
            <a:r>
              <a:rPr lang="en-US" dirty="0"/>
              <a:t>.</a:t>
            </a:r>
          </a:p>
          <a:p>
            <a:endParaRPr lang="en-US" dirty="0"/>
          </a:p>
        </p:txBody>
      </p:sp>
      <p:sp>
        <p:nvSpPr>
          <p:cNvPr id="5" name="Text Placeholder 4"/>
          <p:cNvSpPr>
            <a:spLocks noGrp="1"/>
          </p:cNvSpPr>
          <p:nvPr>
            <p:ph type="body" sz="quarter" idx="11"/>
          </p:nvPr>
        </p:nvSpPr>
        <p:spPr/>
        <p:txBody>
          <a:bodyPr/>
          <a:lstStyle/>
          <a:p>
            <a:r>
              <a:rPr lang="en-US" dirty="0"/>
              <a:t>Copyright </a:t>
            </a:r>
            <a:r>
              <a:rPr lang="en-US" dirty="0">
                <a:sym typeface="Symbol" charset="0"/>
              </a:rPr>
              <a:t> </a:t>
            </a:r>
            <a:r>
              <a:rPr lang="en-US" dirty="0"/>
              <a:t>McGraw-Hill Education. All rights reserved. No reproduction or distribution without the prior written consent of McGraw-Hill Education.</a:t>
            </a:r>
          </a:p>
          <a:p>
            <a:endParaRPr lang="en-US" dirty="0"/>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46863" y="1497073"/>
            <a:ext cx="5850271" cy="196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2.16: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P</a:t>
            </a:r>
            <a:r>
              <a:rPr lang="en-US" baseline="-25000" dirty="0"/>
              <a:t>4</a:t>
            </a:r>
            <a:r>
              <a:rPr lang="en-US" dirty="0"/>
              <a:t>S</a:t>
            </a:r>
            <a:r>
              <a:rPr lang="en-US" baseline="-25000" dirty="0"/>
              <a:t>3</a:t>
            </a:r>
            <a:r>
              <a:rPr lang="en-US" dirty="0"/>
              <a:t>: </a:t>
            </a:r>
          </a:p>
          <a:p>
            <a:pPr marL="457200" lvl="1" indent="0">
              <a:buNone/>
            </a:pPr>
            <a:r>
              <a:rPr lang="en-US" dirty="0"/>
              <a:t>	Molecular mass  =   (4 x atomic mass of P)  + (3  x atomic mass of S) </a:t>
            </a:r>
            <a:br>
              <a:rPr lang="en-US" dirty="0"/>
            </a:br>
            <a:r>
              <a:rPr lang="en-US" dirty="0"/>
              <a:t>	             		       =  (4 x  30.97 </a:t>
            </a:r>
            <a:r>
              <a:rPr lang="en-US" dirty="0" err="1"/>
              <a:t>amu</a:t>
            </a:r>
            <a:r>
              <a:rPr lang="en-US" dirty="0"/>
              <a:t>) + (3 x 32.07 </a:t>
            </a:r>
            <a:r>
              <a:rPr lang="en-US" dirty="0" err="1"/>
              <a:t>amu</a:t>
            </a:r>
            <a:r>
              <a:rPr lang="en-US" dirty="0"/>
              <a:t>)</a:t>
            </a:r>
            <a:r>
              <a:rPr lang="en-US" b="1" dirty="0"/>
              <a:t> </a:t>
            </a:r>
            <a:r>
              <a:rPr lang="en-US" dirty="0"/>
              <a:t>=  </a:t>
            </a:r>
            <a:r>
              <a:rPr lang="en-US" b="1" dirty="0"/>
              <a:t>220.09 </a:t>
            </a:r>
            <a:r>
              <a:rPr lang="en-US" b="1" dirty="0" err="1"/>
              <a:t>amu</a:t>
            </a:r>
            <a:endParaRPr lang="en-US" b="1" dirty="0">
              <a:latin typeface="Times New Roman" charset="0"/>
            </a:endParaRPr>
          </a:p>
          <a:p>
            <a:pPr marL="457200" lvl="1" indent="0">
              <a:buNone/>
            </a:pPr>
            <a:endParaRPr lang="en-US" dirty="0"/>
          </a:p>
          <a:p>
            <a:pPr marL="914400" lvl="1" indent="-457200">
              <a:buFont typeface="+mj-lt"/>
              <a:buAutoNum type="alphaLcParenR" startAt="2"/>
            </a:pPr>
            <a:r>
              <a:rPr lang="en-US" dirty="0"/>
              <a:t>NH</a:t>
            </a:r>
            <a:r>
              <a:rPr lang="en-US" baseline="-25000" dirty="0"/>
              <a:t>4</a:t>
            </a:r>
            <a:r>
              <a:rPr lang="en-US" dirty="0"/>
              <a:t>NO</a:t>
            </a:r>
            <a:r>
              <a:rPr lang="en-US" baseline="-25000" dirty="0"/>
              <a:t>3</a:t>
            </a:r>
            <a:r>
              <a:rPr lang="en-US" dirty="0"/>
              <a:t>:</a:t>
            </a:r>
          </a:p>
          <a:p>
            <a:pPr marL="0" indent="0">
              <a:buNone/>
            </a:pPr>
            <a:r>
              <a:rPr lang="en-US" sz="2000" dirty="0"/>
              <a:t>		Formula mass  =  (2 x atomic mass of N)  + (4 x atomic mass of H) + </a:t>
            </a:r>
            <a:br>
              <a:rPr lang="en-US" sz="2000" dirty="0"/>
            </a:br>
            <a:r>
              <a:rPr lang="en-US" sz="2000" dirty="0"/>
              <a:t>						(3 x atomic mass of O)</a:t>
            </a:r>
            <a:r>
              <a:rPr lang="en-US" sz="2000" b="1" dirty="0"/>
              <a:t> </a:t>
            </a:r>
          </a:p>
          <a:p>
            <a:pPr marL="0" indent="0">
              <a:buNone/>
            </a:pPr>
            <a:r>
              <a:rPr lang="en-US" sz="2000" b="1" dirty="0"/>
              <a:t>	             </a:t>
            </a:r>
            <a:r>
              <a:rPr lang="en-US" sz="2000" dirty="0"/>
              <a:t>= (2 x 14.01 </a:t>
            </a:r>
            <a:r>
              <a:rPr lang="en-US" sz="2000" dirty="0" err="1"/>
              <a:t>amu</a:t>
            </a:r>
            <a:r>
              <a:rPr lang="en-US" sz="2000" dirty="0"/>
              <a:t>) + (4 x 1.008 </a:t>
            </a:r>
            <a:r>
              <a:rPr lang="en-US" sz="2000" dirty="0" err="1"/>
              <a:t>amu</a:t>
            </a:r>
            <a:r>
              <a:rPr lang="en-US" sz="2000" dirty="0"/>
              <a:t>) +  (3 x 16.00 </a:t>
            </a:r>
            <a:r>
              <a:rPr lang="en-US" sz="2000" dirty="0" err="1"/>
              <a:t>amu</a:t>
            </a:r>
            <a:r>
              <a:rPr lang="en-US" sz="2000" dirty="0"/>
              <a:t>)</a:t>
            </a:r>
            <a:r>
              <a:rPr lang="en-US" sz="2000" b="1" dirty="0"/>
              <a:t> </a:t>
            </a:r>
            <a:br>
              <a:rPr lang="en-US" sz="2000" b="1" dirty="0"/>
            </a:br>
            <a:r>
              <a:rPr lang="en-US" sz="2000" b="1" dirty="0"/>
              <a:t>	             </a:t>
            </a:r>
            <a:r>
              <a:rPr lang="en-US" sz="2000" dirty="0"/>
              <a:t>=  </a:t>
            </a:r>
            <a:r>
              <a:rPr lang="en-US" sz="2000" b="1" dirty="0"/>
              <a:t>80.05 </a:t>
            </a:r>
            <a:r>
              <a:rPr lang="en-US" sz="2000" b="1" dirty="0" err="1"/>
              <a:t>amu</a:t>
            </a:r>
            <a:endParaRPr lang="en-US" sz="2000" b="1" dirty="0"/>
          </a:p>
        </p:txBody>
      </p:sp>
    </p:spTree>
    <p:extLst>
      <p:ext uri="{BB962C8B-B14F-4D97-AF65-F5344CB8AC3E}">
        <p14:creationId xmlns:p14="http://schemas.microsoft.com/office/powerpoint/2010/main" val="191184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2.17: Problem and Plan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pPr>
              <a:spcBef>
                <a:spcPct val="50000"/>
              </a:spcBef>
            </a:pPr>
            <a:r>
              <a:rPr lang="en-US" b="1" dirty="0"/>
              <a:t>Using Molecular Depictions to determine Formula, Name, and Mass for a compound</a:t>
            </a:r>
            <a:endParaRPr lang="en-US" b="1" dirty="0">
              <a:latin typeface="Times New Roman" charset="0"/>
            </a:endParaRPr>
          </a:p>
          <a:p>
            <a:r>
              <a:rPr lang="en-US" b="1" dirty="0"/>
              <a:t>PROBLEM: </a:t>
            </a:r>
            <a:r>
              <a:rPr lang="en-US" dirty="0"/>
              <a:t>Each scene represents a binary compound.  Determine its formula, name, and molecular (or formula) mass.</a:t>
            </a:r>
          </a:p>
          <a:p>
            <a:pPr>
              <a:spcBef>
                <a:spcPct val="50000"/>
              </a:spcBef>
            </a:pPr>
            <a:endParaRPr lang="en-US" b="1" dirty="0"/>
          </a:p>
          <a:p>
            <a:pPr>
              <a:spcBef>
                <a:spcPct val="50000"/>
              </a:spcBef>
            </a:pPr>
            <a:endParaRPr lang="en-US" b="1" dirty="0"/>
          </a:p>
          <a:p>
            <a:pPr>
              <a:spcBef>
                <a:spcPct val="50000"/>
              </a:spcBef>
            </a:pPr>
            <a:r>
              <a:rPr lang="en-US" b="1" dirty="0"/>
              <a:t>PLAN:</a:t>
            </a:r>
            <a:r>
              <a:rPr lang="en-US" dirty="0"/>
              <a:t> Each compound contains only two elements. Find the simplest whole number ratio of atoms in each compound and use this formula to determine the name and the molecular (or formula) mass.</a:t>
            </a:r>
            <a:endParaRPr lang="en-US" b="1" dirty="0"/>
          </a:p>
        </p:txBody>
      </p:sp>
      <p:pic>
        <p:nvPicPr>
          <p:cNvPr id="5" name="Picture 30" descr="Scene (a) shows a 3-D lattice of sodium and fluorine in a 1:1 ratio. Scene (b) shows 6 molecules, each composed of 1 atom of nitrogen and 3 atoms of fluorin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0099" y="2890520"/>
            <a:ext cx="3763802" cy="164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2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3503"/>
            <a:ext cx="9144000" cy="609600"/>
          </a:xfrm>
        </p:spPr>
        <p:txBody>
          <a:bodyPr/>
          <a:lstStyle/>
          <a:p>
            <a:r>
              <a:rPr lang="en-US" dirty="0"/>
              <a:t>Sample Problem 2.17: Solution</a:t>
            </a:r>
            <a:br>
              <a:rPr lang="en-US" dirty="0"/>
            </a:br>
            <a:endParaRPr lang="en-US" dirty="0"/>
          </a:p>
        </p:txBody>
      </p:sp>
      <p:sp>
        <p:nvSpPr>
          <p:cNvPr id="4" name="Content Placeholder 3"/>
          <p:cNvSpPr>
            <a:spLocks noGrp="1"/>
          </p:cNvSpPr>
          <p:nvPr>
            <p:ph idx="1"/>
          </p:nvPr>
        </p:nvSpPr>
        <p:spPr>
          <a:xfrm>
            <a:off x="457200" y="1013051"/>
            <a:ext cx="8229600" cy="5562600"/>
          </a:xfrm>
        </p:spPr>
        <p:txBody>
          <a:bodyPr/>
          <a:lstStyle/>
          <a:p>
            <a:r>
              <a:rPr lang="en-US" b="1" dirty="0"/>
              <a:t>SOLUTION:</a:t>
            </a:r>
          </a:p>
          <a:p>
            <a:pPr marL="914400" lvl="1" indent="-457200">
              <a:buFont typeface="+mj-lt"/>
              <a:buAutoNum type="alphaLcParenR"/>
            </a:pPr>
            <a:r>
              <a:rPr lang="en-US" dirty="0"/>
              <a:t>There is 1 brown Na</a:t>
            </a:r>
            <a:r>
              <a:rPr lang="en-US" baseline="30000" dirty="0"/>
              <a:t>+</a:t>
            </a:r>
            <a:r>
              <a:rPr lang="en-US" dirty="0"/>
              <a:t> for every green F</a:t>
            </a:r>
            <a:r>
              <a:rPr lang="en-US" baseline="30000" dirty="0"/>
              <a:t>-</a:t>
            </a:r>
            <a:r>
              <a:rPr lang="en-US" dirty="0"/>
              <a:t>, so the formula is </a:t>
            </a:r>
            <a:r>
              <a:rPr lang="en-US" b="1" dirty="0" err="1"/>
              <a:t>NaF</a:t>
            </a:r>
            <a:r>
              <a:rPr lang="en-US" dirty="0"/>
              <a:t>, an ionic compound, which is named </a:t>
            </a:r>
            <a:r>
              <a:rPr lang="en-US" b="1" dirty="0"/>
              <a:t>sodium fluoride</a:t>
            </a:r>
            <a:r>
              <a:rPr lang="en-US" dirty="0"/>
              <a:t>.</a:t>
            </a:r>
          </a:p>
          <a:p>
            <a:pPr marL="0" indent="0">
              <a:buNone/>
            </a:pPr>
            <a:r>
              <a:rPr lang="en-US" sz="2000" dirty="0"/>
              <a:t>		Formula mass = (1 x atomic mass of Na) + (1 x atomic mass of F)</a:t>
            </a:r>
          </a:p>
          <a:p>
            <a:pPr marL="400050" lvl="1" indent="0">
              <a:buNone/>
            </a:pPr>
            <a:r>
              <a:rPr lang="en-US" dirty="0"/>
              <a:t>		                          = 22.99 </a:t>
            </a:r>
            <a:r>
              <a:rPr lang="en-US" dirty="0" err="1"/>
              <a:t>amu</a:t>
            </a:r>
            <a:r>
              <a:rPr lang="en-US" dirty="0"/>
              <a:t> + 19.00 </a:t>
            </a:r>
            <a:r>
              <a:rPr lang="en-US" dirty="0" err="1"/>
              <a:t>amu</a:t>
            </a:r>
            <a:r>
              <a:rPr lang="en-US" dirty="0"/>
              <a:t> = </a:t>
            </a:r>
            <a:r>
              <a:rPr lang="en-US" b="1" dirty="0"/>
              <a:t>41.99 </a:t>
            </a:r>
            <a:r>
              <a:rPr lang="en-US" b="1" dirty="0" err="1"/>
              <a:t>amu</a:t>
            </a:r>
            <a:endParaRPr lang="en-US" dirty="0"/>
          </a:p>
          <a:p>
            <a:pPr marL="914400" lvl="1" indent="-457200">
              <a:buFont typeface="+mj-lt"/>
              <a:buAutoNum type="alphaLcParenR"/>
            </a:pPr>
            <a:endParaRPr lang="en-US" dirty="0"/>
          </a:p>
          <a:p>
            <a:pPr marL="914400" lvl="1" indent="-457200">
              <a:buFont typeface="+mj-lt"/>
              <a:buAutoNum type="alphaLcParenR" startAt="2"/>
            </a:pPr>
            <a:r>
              <a:rPr lang="en-US" dirty="0"/>
              <a:t>There are 3 green F for every blue N, so the formula is </a:t>
            </a:r>
            <a:r>
              <a:rPr lang="en-US" b="1" dirty="0"/>
              <a:t>NF</a:t>
            </a:r>
            <a:r>
              <a:rPr lang="en-US" b="1" baseline="-25000" dirty="0"/>
              <a:t>3</a:t>
            </a:r>
            <a:r>
              <a:rPr lang="en-US" dirty="0"/>
              <a:t>, a covalent compound, which is named </a:t>
            </a:r>
            <a:r>
              <a:rPr lang="en-US" b="1" dirty="0"/>
              <a:t>nitrogen trifluoride</a:t>
            </a:r>
            <a:r>
              <a:rPr lang="en-US" dirty="0"/>
              <a:t>.</a:t>
            </a:r>
          </a:p>
          <a:p>
            <a:pPr marL="0" indent="0">
              <a:buNone/>
            </a:pPr>
            <a:r>
              <a:rPr lang="en-US" sz="2000" dirty="0"/>
              <a:t>		Molecular mass = (1 x atomic mass of N) + (3 x atomic mass of F)</a:t>
            </a:r>
          </a:p>
          <a:p>
            <a:pPr marL="0" indent="0">
              <a:buNone/>
            </a:pPr>
            <a:r>
              <a:rPr lang="en-US" sz="2000" dirty="0"/>
              <a:t>					      = 14.01 </a:t>
            </a:r>
            <a:r>
              <a:rPr lang="en-US" sz="2000" dirty="0" err="1"/>
              <a:t>amu</a:t>
            </a:r>
            <a:r>
              <a:rPr lang="en-US" sz="2000" dirty="0"/>
              <a:t> + (3 x 19.00) = </a:t>
            </a:r>
            <a:r>
              <a:rPr lang="en-US" sz="2000" b="1" dirty="0"/>
              <a:t>71.01 </a:t>
            </a:r>
            <a:r>
              <a:rPr lang="en-US" sz="2000" b="1" dirty="0" err="1"/>
              <a:t>amu</a:t>
            </a:r>
            <a:endParaRPr lang="en-US" sz="2000" dirty="0"/>
          </a:p>
          <a:p>
            <a:pPr marL="457200" lvl="1" indent="0">
              <a:buNone/>
            </a:pPr>
            <a:endParaRPr lang="en-US" dirty="0">
              <a:latin typeface="Times New Roman" charset="0"/>
            </a:endParaRPr>
          </a:p>
        </p:txBody>
      </p:sp>
    </p:spTree>
    <p:extLst>
      <p:ext uri="{BB962C8B-B14F-4D97-AF65-F5344CB8AC3E}">
        <p14:creationId xmlns:p14="http://schemas.microsoft.com/office/powerpoint/2010/main" val="216162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Representing Molecules with Formulas and Models</a:t>
            </a:r>
            <a:br>
              <a:rPr lang="en-US" sz="3200" dirty="0"/>
            </a:b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088030077"/>
              </p:ext>
            </p:extLst>
          </p:nvPr>
        </p:nvGraphicFramePr>
        <p:xfrm>
          <a:off x="628650" y="1293904"/>
          <a:ext cx="7886700" cy="4297680"/>
        </p:xfrm>
        <a:graphic>
          <a:graphicData uri="http://schemas.openxmlformats.org/drawingml/2006/table">
            <a:tbl>
              <a:tblPr/>
              <a:tblGrid>
                <a:gridCol w="3943350">
                  <a:extLst>
                    <a:ext uri="{9D8B030D-6E8A-4147-A177-3AD203B41FA5}">
                      <a16:colId xmlns="" xmlns:a16="http://schemas.microsoft.com/office/drawing/2014/main" val="1389259823"/>
                    </a:ext>
                  </a:extLst>
                </a:gridCol>
                <a:gridCol w="3943350">
                  <a:extLst>
                    <a:ext uri="{9D8B030D-6E8A-4147-A177-3AD203B41FA5}">
                      <a16:colId xmlns="" xmlns:a16="http://schemas.microsoft.com/office/drawing/2014/main" val="34792147"/>
                    </a:ext>
                  </a:extLst>
                </a:gridCol>
              </a:tblGrid>
              <a:tr h="0">
                <a:tc>
                  <a:txBody>
                    <a:bodyPr/>
                    <a:lstStyle/>
                    <a:p>
                      <a:pPr algn="ctr"/>
                      <a:r>
                        <a:rPr lang="en-US" b="0" dirty="0"/>
                        <a:t>H</a:t>
                      </a:r>
                      <a:r>
                        <a:rPr lang="en-US" b="0" baseline="-25000" dirty="0"/>
                        <a:t>2</a:t>
                      </a:r>
                      <a:r>
                        <a:rPr lang="en-US" b="0" dirty="0"/>
                        <a:t>O</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Molecular formula for water.</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 xmlns:a16="http://schemas.microsoft.com/office/drawing/2014/main" val="578372828"/>
                  </a:ext>
                </a:extLst>
              </a:tr>
              <a:tr h="0">
                <a:tc>
                  <a:txBody>
                    <a:bodyPr/>
                    <a:lstStyle/>
                    <a:p>
                      <a:pPr algn="ctr"/>
                      <a:endParaRPr lang="en-US" dirty="0"/>
                    </a:p>
                  </a:txBody>
                  <a:tcPr anchor="ctr">
                    <a:lnL>
                      <a:noFill/>
                    </a:lnL>
                    <a:lnR>
                      <a:noFill/>
                    </a:lnR>
                    <a:lnT>
                      <a:noFill/>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p>
                  </a:txBody>
                  <a:tcPr anchor="ctr">
                    <a:lnL>
                      <a:noFill/>
                    </a:lnL>
                    <a:lnR>
                      <a:noFill/>
                    </a:lnR>
                    <a:lnT>
                      <a:noFill/>
                    </a:lnT>
                    <a:lnB>
                      <a:noFill/>
                    </a:lnB>
                  </a:tcPr>
                </a:tc>
                <a:extLst>
                  <a:ext uri="{0D108BD9-81ED-4DB2-BD59-A6C34878D82A}">
                    <a16:rowId xmlns="" xmlns:a16="http://schemas.microsoft.com/office/drawing/2014/main" val="2069988207"/>
                  </a:ext>
                </a:extLst>
              </a:tr>
              <a:tr h="0">
                <a:tc>
                  <a:txBody>
                    <a:bodyPr/>
                    <a:lstStyle/>
                    <a:p>
                      <a:pPr algn="ctr"/>
                      <a:r>
                        <a:rPr lang="en-US" dirty="0"/>
                        <a:t>H-O-H</a:t>
                      </a:r>
                    </a:p>
                    <a:p>
                      <a:pPr algn="ctr"/>
                      <a:r>
                        <a:rPr lang="en-US" dirty="0"/>
                        <a:t>H:O:H</a:t>
                      </a:r>
                    </a:p>
                  </a:txBody>
                  <a:tcPr anchor="ctr">
                    <a:lnL>
                      <a:noFill/>
                    </a:lnL>
                    <a:lnR>
                      <a:noFill/>
                    </a:lnR>
                    <a:lnT>
                      <a:noFill/>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Structural formulas for water.</a:t>
                      </a:r>
                    </a:p>
                  </a:txBody>
                  <a:tcPr anchor="ctr">
                    <a:lnL>
                      <a:noFill/>
                    </a:lnL>
                    <a:lnR>
                      <a:noFill/>
                    </a:lnR>
                    <a:lnT>
                      <a:noFill/>
                    </a:lnT>
                    <a:lnB>
                      <a:noFill/>
                    </a:lnB>
                  </a:tcPr>
                </a:tc>
                <a:extLst>
                  <a:ext uri="{0D108BD9-81ED-4DB2-BD59-A6C34878D82A}">
                    <a16:rowId xmlns="" xmlns:a16="http://schemas.microsoft.com/office/drawing/2014/main" val="1154221469"/>
                  </a:ext>
                </a:extLst>
              </a:tr>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extLst>
                  <a:ext uri="{0D108BD9-81ED-4DB2-BD59-A6C34878D82A}">
                    <a16:rowId xmlns="" xmlns:a16="http://schemas.microsoft.com/office/drawing/2014/main" val="2981838838"/>
                  </a:ext>
                </a:extLst>
              </a:tr>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extLst>
                  <a:ext uri="{0D108BD9-81ED-4DB2-BD59-A6C34878D82A}">
                    <a16:rowId xmlns="" xmlns:a16="http://schemas.microsoft.com/office/drawing/2014/main" val="77063647"/>
                  </a:ext>
                </a:extLst>
              </a:tr>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extLst>
                  <a:ext uri="{0D108BD9-81ED-4DB2-BD59-A6C34878D82A}">
                    <a16:rowId xmlns="" xmlns:a16="http://schemas.microsoft.com/office/drawing/2014/main" val="2475331925"/>
                  </a:ext>
                </a:extLst>
              </a:tr>
              <a:tr h="0">
                <a:tc>
                  <a:txBody>
                    <a:bodyPr/>
                    <a:lstStyle/>
                    <a:p>
                      <a:pPr algn="ctr"/>
                      <a:endParaRPr lang="en-US" dirty="0"/>
                    </a:p>
                  </a:txBody>
                  <a:tcPr anchor="ctr">
                    <a:lnL>
                      <a:noFill/>
                    </a:lnL>
                    <a:lnR>
                      <a:noFill/>
                    </a:lnR>
                    <a:lnT>
                      <a:noFill/>
                    </a:lnT>
                    <a:lnB>
                      <a:noFill/>
                    </a:lnB>
                  </a:tcPr>
                </a:tc>
                <a:tc>
                  <a:txBody>
                    <a:bodyPr/>
                    <a:lstStyle/>
                    <a:p>
                      <a:pPr algn="ctr"/>
                      <a:r>
                        <a:rPr lang="en-US" dirty="0"/>
                        <a:t>Ball-and-stick model for water.</a:t>
                      </a:r>
                    </a:p>
                  </a:txBody>
                  <a:tcPr anchor="ctr">
                    <a:lnL>
                      <a:noFill/>
                    </a:lnL>
                    <a:lnR>
                      <a:noFill/>
                    </a:lnR>
                    <a:lnT>
                      <a:noFill/>
                    </a:lnT>
                    <a:lnB>
                      <a:noFill/>
                    </a:lnB>
                  </a:tcPr>
                </a:tc>
                <a:extLst>
                  <a:ext uri="{0D108BD9-81ED-4DB2-BD59-A6C34878D82A}">
                    <a16:rowId xmlns="" xmlns:a16="http://schemas.microsoft.com/office/drawing/2014/main" val="1157373857"/>
                  </a:ext>
                </a:extLst>
              </a:tr>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extLst>
                  <a:ext uri="{0D108BD9-81ED-4DB2-BD59-A6C34878D82A}">
                    <a16:rowId xmlns="" xmlns:a16="http://schemas.microsoft.com/office/drawing/2014/main" val="2640229871"/>
                  </a:ext>
                </a:extLst>
              </a:tr>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extLst>
                  <a:ext uri="{0D108BD9-81ED-4DB2-BD59-A6C34878D82A}">
                    <a16:rowId xmlns="" xmlns:a16="http://schemas.microsoft.com/office/drawing/2014/main" val="1740160672"/>
                  </a:ext>
                </a:extLst>
              </a:tr>
              <a:tr h="0">
                <a:tc>
                  <a:txBody>
                    <a:bodyPr/>
                    <a:lstStyle/>
                    <a:p>
                      <a:pPr algn="ctr"/>
                      <a:endParaRPr lang="en-US" dirty="0"/>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extLst>
                  <a:ext uri="{0D108BD9-81ED-4DB2-BD59-A6C34878D82A}">
                    <a16:rowId xmlns="" xmlns:a16="http://schemas.microsoft.com/office/drawing/2014/main" val="112828841"/>
                  </a:ext>
                </a:extLst>
              </a:tr>
              <a:tr h="0">
                <a:tc>
                  <a:txBody>
                    <a:bodyPr/>
                    <a:lstStyle/>
                    <a:p>
                      <a:pPr algn="ctr"/>
                      <a:endParaRPr lang="en-US" dirty="0"/>
                    </a:p>
                  </a:txBody>
                  <a:tcPr anchor="ctr">
                    <a:lnL>
                      <a:noFill/>
                    </a:lnL>
                    <a:lnR>
                      <a:noFill/>
                    </a:lnR>
                    <a:lnT>
                      <a:noFill/>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Space-filling model for water.</a:t>
                      </a:r>
                    </a:p>
                  </a:txBody>
                  <a:tcPr anchor="ctr">
                    <a:lnL>
                      <a:noFill/>
                    </a:lnL>
                    <a:lnR>
                      <a:noFill/>
                    </a:lnR>
                    <a:lnT>
                      <a:noFill/>
                    </a:lnT>
                    <a:lnB>
                      <a:noFill/>
                    </a:lnB>
                  </a:tcPr>
                </a:tc>
                <a:extLst>
                  <a:ext uri="{0D108BD9-81ED-4DB2-BD59-A6C34878D82A}">
                    <a16:rowId xmlns="" xmlns:a16="http://schemas.microsoft.com/office/drawing/2014/main" val="3286432917"/>
                  </a:ext>
                </a:extLst>
              </a:tr>
            </a:tbl>
          </a:graphicData>
        </a:graphic>
      </p:graphicFrame>
      <p:pic>
        <p:nvPicPr>
          <p:cNvPr id="6" name="Picture 15" descr="Ball-and-stick model for water.&#10;"/>
          <p:cNvPicPr>
            <a:picLocks noChangeAspect="1" noChangeArrowheads="1"/>
          </p:cNvPicPr>
          <p:nvPr/>
        </p:nvPicPr>
        <p:blipFill rotWithShape="1">
          <a:blip r:embed="rId2">
            <a:extLst>
              <a:ext uri="{28A0092B-C50C-407E-A947-70E740481C1C}">
                <a14:useLocalDpi xmlns:a14="http://schemas.microsoft.com/office/drawing/2010/main" val="0"/>
              </a:ext>
            </a:extLst>
          </a:blip>
          <a:srcRect t="26938"/>
          <a:stretch/>
        </p:blipFill>
        <p:spPr bwMode="auto">
          <a:xfrm>
            <a:off x="962591" y="3443679"/>
            <a:ext cx="3289077" cy="8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16" descr="Space-filling model for water.&#10;"/>
          <p:cNvPicPr>
            <a:picLocks noChangeAspect="1" noChangeArrowheads="1"/>
          </p:cNvPicPr>
          <p:nvPr/>
        </p:nvPicPr>
        <p:blipFill rotWithShape="1">
          <a:blip r:embed="rId3">
            <a:extLst>
              <a:ext uri="{28A0092B-C50C-407E-A947-70E740481C1C}">
                <a14:useLocalDpi xmlns:a14="http://schemas.microsoft.com/office/drawing/2010/main" val="0"/>
              </a:ext>
            </a:extLst>
          </a:blip>
          <a:srcRect t="25592"/>
          <a:stretch/>
        </p:blipFill>
        <p:spPr bwMode="auto">
          <a:xfrm>
            <a:off x="1053837" y="4925291"/>
            <a:ext cx="3106585" cy="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6164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Figure 2.14</a:t>
            </a:r>
          </a:p>
        </p:txBody>
      </p:sp>
      <p:sp>
        <p:nvSpPr>
          <p:cNvPr id="2" name="Title 1"/>
          <p:cNvSpPr>
            <a:spLocks noGrp="1"/>
          </p:cNvSpPr>
          <p:nvPr>
            <p:ph type="title"/>
          </p:nvPr>
        </p:nvSpPr>
        <p:spPr/>
        <p:txBody>
          <a:bodyPr/>
          <a:lstStyle/>
          <a:p>
            <a:r>
              <a:rPr lang="en-US" sz="3200" dirty="0"/>
              <a:t>Representing Molecules with Formulas and Models</a:t>
            </a:r>
            <a:br>
              <a:rPr lang="en-US" sz="3200" dirty="0"/>
            </a:br>
            <a:endParaRPr lang="en-US" sz="3200" dirty="0"/>
          </a:p>
        </p:txBody>
      </p:sp>
      <p:pic>
        <p:nvPicPr>
          <p:cNvPr id="7" name="Picture 17" descr="Colored balls are shown, representing different ato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9127" y="1031050"/>
            <a:ext cx="3165746" cy="561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4216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a:t>
            </a:r>
            <a:r>
              <a:rPr lang="en-US" b="1" i="1" dirty="0"/>
              <a:t>heterogeneous mixture</a:t>
            </a:r>
            <a:r>
              <a:rPr lang="en-US" b="1" dirty="0"/>
              <a:t> </a:t>
            </a:r>
            <a:r>
              <a:rPr lang="en-US" dirty="0"/>
              <a:t>has one or more visible boundaries between the components.</a:t>
            </a:r>
          </a:p>
          <a:p>
            <a:endParaRPr lang="en-US" b="1" dirty="0"/>
          </a:p>
          <a:p>
            <a:r>
              <a:rPr lang="en-US" dirty="0"/>
              <a:t>A </a:t>
            </a:r>
            <a:r>
              <a:rPr lang="en-US" b="1" i="1" dirty="0"/>
              <a:t>homogeneous mixture </a:t>
            </a:r>
            <a:r>
              <a:rPr lang="en-US" dirty="0"/>
              <a:t>has no visible boundaries because the components are mixed as individual atoms, ions, and/or molecules.</a:t>
            </a:r>
          </a:p>
          <a:p>
            <a:endParaRPr lang="en-US" dirty="0"/>
          </a:p>
          <a:p>
            <a:r>
              <a:rPr lang="en-US" dirty="0"/>
              <a:t>A homogeneous mixture is also called a </a:t>
            </a:r>
            <a:r>
              <a:rPr lang="en-US" b="1" i="1" dirty="0"/>
              <a:t>solution</a:t>
            </a:r>
            <a:r>
              <a:rPr lang="en-US" dirty="0"/>
              <a:t>.  Solutions in which water is the solvent are called </a:t>
            </a:r>
            <a:r>
              <a:rPr lang="en-US" b="1" i="1" dirty="0"/>
              <a:t>aqueous solutions</a:t>
            </a:r>
            <a:r>
              <a:rPr lang="en-US" dirty="0"/>
              <a:t>. </a:t>
            </a:r>
          </a:p>
          <a:p>
            <a:endParaRPr lang="en-US" dirty="0"/>
          </a:p>
        </p:txBody>
      </p:sp>
      <p:sp>
        <p:nvSpPr>
          <p:cNvPr id="2" name="Title 1"/>
          <p:cNvSpPr>
            <a:spLocks noGrp="1"/>
          </p:cNvSpPr>
          <p:nvPr>
            <p:ph type="title"/>
          </p:nvPr>
        </p:nvSpPr>
        <p:spPr/>
        <p:txBody>
          <a:bodyPr/>
          <a:lstStyle/>
          <a:p>
            <a:r>
              <a:rPr lang="en-US" dirty="0"/>
              <a:t>Mixtures</a:t>
            </a:r>
            <a:br>
              <a:rPr lang="en-US" dirty="0"/>
            </a:br>
            <a:endParaRPr lang="en-US" dirty="0"/>
          </a:p>
        </p:txBody>
      </p:sp>
    </p:spTree>
    <p:extLst>
      <p:ext uri="{BB962C8B-B14F-4D97-AF65-F5344CB8AC3E}">
        <p14:creationId xmlns:p14="http://schemas.microsoft.com/office/powerpoint/2010/main" val="13333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1700" y="1046505"/>
            <a:ext cx="5721386" cy="5562600"/>
          </a:xfrm>
        </p:spPr>
        <p:txBody>
          <a:bodyPr/>
          <a:lstStyle/>
          <a:p>
            <a:r>
              <a:rPr lang="en-US" dirty="0"/>
              <a:t>A physical </a:t>
            </a:r>
            <a:r>
              <a:rPr lang="en-US" i="1" dirty="0"/>
              <a:t>mixture</a:t>
            </a:r>
            <a:r>
              <a:rPr lang="en-US" dirty="0"/>
              <a:t> of the elements Fe and S</a:t>
            </a:r>
            <a:r>
              <a:rPr lang="en-US" baseline="-25000" dirty="0"/>
              <a:t>8</a:t>
            </a:r>
            <a:r>
              <a:rPr lang="en-US" dirty="0"/>
              <a:t> can be separated using a magnet.</a:t>
            </a:r>
          </a:p>
          <a:p>
            <a:endParaRPr lang="en-US" dirty="0"/>
          </a:p>
          <a:p>
            <a:endParaRPr lang="en-US" dirty="0"/>
          </a:p>
          <a:p>
            <a:endParaRPr lang="en-US" dirty="0"/>
          </a:p>
          <a:p>
            <a:endParaRPr lang="en-US" dirty="0"/>
          </a:p>
          <a:p>
            <a:r>
              <a:rPr lang="en-US" dirty="0"/>
              <a:t>Fe and S have reacted chemically to form the </a:t>
            </a:r>
            <a:r>
              <a:rPr lang="en-US" i="1" dirty="0"/>
              <a:t>compound </a:t>
            </a:r>
            <a:r>
              <a:rPr lang="en-US" dirty="0" err="1"/>
              <a:t>FeS</a:t>
            </a:r>
            <a:r>
              <a:rPr lang="en-US" dirty="0"/>
              <a:t>. The elements cannot be separated by physical means.</a:t>
            </a:r>
          </a:p>
          <a:p>
            <a:endParaRPr lang="en-US" dirty="0"/>
          </a:p>
          <a:p>
            <a:pPr marL="0" indent="0">
              <a:buNone/>
            </a:pPr>
            <a:r>
              <a:rPr lang="en-US" b="1" dirty="0"/>
              <a:t>Figure 2.19</a:t>
            </a:r>
          </a:p>
          <a:p>
            <a:pPr marL="0" indent="0">
              <a:buNone/>
            </a:pPr>
            <a:endParaRPr lang="en-US" dirty="0"/>
          </a:p>
        </p:txBody>
      </p:sp>
      <p:sp>
        <p:nvSpPr>
          <p:cNvPr id="2" name="Title 1"/>
          <p:cNvSpPr>
            <a:spLocks noGrp="1"/>
          </p:cNvSpPr>
          <p:nvPr>
            <p:ph type="title"/>
          </p:nvPr>
        </p:nvSpPr>
        <p:spPr/>
        <p:txBody>
          <a:bodyPr/>
          <a:lstStyle/>
          <a:p>
            <a:r>
              <a:rPr lang="en-US" sz="3200" dirty="0"/>
              <a:t>The distinction between mixtures and compounds.</a:t>
            </a:r>
          </a:p>
        </p:txBody>
      </p:sp>
      <p:sp>
        <p:nvSpPr>
          <p:cNvPr id="4" name="Text Placeholder 3"/>
          <p:cNvSpPr>
            <a:spLocks noGrp="1"/>
          </p:cNvSpPr>
          <p:nvPr>
            <p:ph type="body" sz="quarter" idx="11"/>
          </p:nvPr>
        </p:nvSpPr>
        <p:spPr/>
        <p:txBody>
          <a:bodyPr/>
          <a:lstStyle/>
          <a:p>
            <a:r>
              <a:rPr lang="en-US" i="1" dirty="0"/>
              <a:t>Source: © McGraw-Hill Education/Stephen Frisch, photographer</a:t>
            </a:r>
            <a:endParaRPr lang="en-US" dirty="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508" y="757016"/>
            <a:ext cx="2378820" cy="299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849" y="3810955"/>
            <a:ext cx="2246570" cy="277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0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7663" indent="-347663"/>
            <a:r>
              <a:rPr lang="en-US" b="1" dirty="0"/>
              <a:t>Filtration: </a:t>
            </a:r>
            <a:r>
              <a:rPr lang="en-US" dirty="0"/>
              <a:t>Separates components of a mixture based upon </a:t>
            </a:r>
            <a:r>
              <a:rPr lang="en-US" b="1" i="1" dirty="0"/>
              <a:t>differences in particle size.</a:t>
            </a:r>
            <a:r>
              <a:rPr lang="en-US" dirty="0"/>
              <a:t> Filtration usually involves separating a precipitate from solution.</a:t>
            </a:r>
            <a:endParaRPr lang="en-US" b="1" dirty="0"/>
          </a:p>
          <a:p>
            <a:pPr marL="347663" indent="-347663"/>
            <a:r>
              <a:rPr lang="en-US" b="1" dirty="0"/>
              <a:t>Crystallization:</a:t>
            </a:r>
            <a:r>
              <a:rPr lang="en-US" dirty="0"/>
              <a:t>  Separation is based upon </a:t>
            </a:r>
            <a:r>
              <a:rPr lang="en-US" b="1" i="1" dirty="0"/>
              <a:t>differences in solubility</a:t>
            </a:r>
            <a:r>
              <a:rPr lang="en-US" b="1" dirty="0"/>
              <a:t> </a:t>
            </a:r>
            <a:r>
              <a:rPr lang="en-US" dirty="0"/>
              <a:t>of the components in a mixture.</a:t>
            </a:r>
            <a:endParaRPr lang="en-US" b="1" dirty="0"/>
          </a:p>
          <a:p>
            <a:pPr marL="347663" indent="-347663"/>
            <a:r>
              <a:rPr lang="en-US" b="1" dirty="0"/>
              <a:t>Distillation:</a:t>
            </a:r>
            <a:r>
              <a:rPr lang="en-US" dirty="0"/>
              <a:t> Separation is based upon </a:t>
            </a:r>
            <a:r>
              <a:rPr lang="en-US" b="1" i="1" dirty="0"/>
              <a:t>differences in volatility</a:t>
            </a:r>
            <a:r>
              <a:rPr lang="en-US" b="1" dirty="0"/>
              <a:t>.</a:t>
            </a:r>
          </a:p>
          <a:p>
            <a:pPr marL="347663" indent="-347663"/>
            <a:r>
              <a:rPr lang="en-US" b="1" dirty="0"/>
              <a:t>Extraction:</a:t>
            </a:r>
            <a:r>
              <a:rPr lang="en-US" dirty="0"/>
              <a:t> Separation is based upon </a:t>
            </a:r>
            <a:r>
              <a:rPr lang="en-US" b="1" i="1" dirty="0"/>
              <a:t>differences in solubility</a:t>
            </a:r>
            <a:r>
              <a:rPr lang="en-US" b="1" dirty="0"/>
              <a:t>  </a:t>
            </a:r>
            <a:r>
              <a:rPr lang="en-US" dirty="0"/>
              <a:t>in different solvents (major material).</a:t>
            </a:r>
            <a:endParaRPr lang="en-US" b="1" dirty="0"/>
          </a:p>
          <a:p>
            <a:pPr marL="347663" indent="-347663"/>
            <a:r>
              <a:rPr lang="en-US" b="1" dirty="0"/>
              <a:t>Chromatography: </a:t>
            </a:r>
            <a:r>
              <a:rPr lang="en-US" dirty="0"/>
              <a:t>Separation is based upon </a:t>
            </a:r>
            <a:r>
              <a:rPr lang="en-US" b="1" i="1" dirty="0"/>
              <a:t>differences in solubility</a:t>
            </a:r>
            <a:r>
              <a:rPr lang="en-US" i="1" dirty="0">
                <a:solidFill>
                  <a:srgbClr val="114FFB"/>
                </a:solidFill>
              </a:rPr>
              <a:t> </a:t>
            </a:r>
            <a:r>
              <a:rPr lang="en-US" dirty="0"/>
              <a:t>in  a solvent versus a stationary phase.</a:t>
            </a:r>
          </a:p>
          <a:p>
            <a:endParaRPr lang="en-US" dirty="0"/>
          </a:p>
        </p:txBody>
      </p:sp>
      <p:sp>
        <p:nvSpPr>
          <p:cNvPr id="2" name="Title 1"/>
          <p:cNvSpPr>
            <a:spLocks noGrp="1"/>
          </p:cNvSpPr>
          <p:nvPr>
            <p:ph type="title"/>
          </p:nvPr>
        </p:nvSpPr>
        <p:spPr/>
        <p:txBody>
          <a:bodyPr/>
          <a:lstStyle/>
          <a:p>
            <a:r>
              <a:rPr lang="en-US" sz="3200" dirty="0"/>
              <a:t>Tools of the Laboratory: Basic Separation Techniques</a:t>
            </a:r>
            <a:br>
              <a:rPr lang="en-US" sz="3200" dirty="0"/>
            </a:br>
            <a:endParaRPr lang="en-US" sz="3200" dirty="0"/>
          </a:p>
        </p:txBody>
      </p:sp>
    </p:spTree>
    <p:extLst>
      <p:ext uri="{BB962C8B-B14F-4D97-AF65-F5344CB8AC3E}">
        <p14:creationId xmlns:p14="http://schemas.microsoft.com/office/powerpoint/2010/main" val="4421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b="1" dirty="0"/>
              <a:t>Figure B2.3</a:t>
            </a:r>
          </a:p>
        </p:txBody>
      </p:sp>
      <p:sp>
        <p:nvSpPr>
          <p:cNvPr id="2" name="Title 1"/>
          <p:cNvSpPr>
            <a:spLocks noGrp="1"/>
          </p:cNvSpPr>
          <p:nvPr>
            <p:ph type="title"/>
          </p:nvPr>
        </p:nvSpPr>
        <p:spPr/>
        <p:txBody>
          <a:bodyPr/>
          <a:lstStyle/>
          <a:p>
            <a:r>
              <a:rPr lang="en-US" dirty="0"/>
              <a:t>Distillation</a:t>
            </a:r>
          </a:p>
        </p:txBody>
      </p:sp>
      <p:pic>
        <p:nvPicPr>
          <p:cNvPr id="5" name="Picture 1" descr="Distillation separates components through differences in volatility, the tendency of a substance to become a gas. Simple distillation separates components with large differences in volatility, such as water from dissolved ionic compounds."/>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00585" y="1097280"/>
            <a:ext cx="4942829"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97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Figure B2.4</a:t>
            </a:r>
          </a:p>
          <a:p>
            <a:pPr marL="0" indent="0">
              <a:buNone/>
            </a:pPr>
            <a:endParaRPr lang="en-US" dirty="0"/>
          </a:p>
        </p:txBody>
      </p:sp>
      <p:sp>
        <p:nvSpPr>
          <p:cNvPr id="2" name="Title 1"/>
          <p:cNvSpPr>
            <a:spLocks noGrp="1"/>
          </p:cNvSpPr>
          <p:nvPr>
            <p:ph type="title"/>
          </p:nvPr>
        </p:nvSpPr>
        <p:spPr/>
        <p:txBody>
          <a:bodyPr/>
          <a:lstStyle/>
          <a:p>
            <a:r>
              <a:rPr lang="en-US" dirty="0"/>
              <a:t>Procedure for column chromatography</a:t>
            </a:r>
          </a:p>
        </p:txBody>
      </p:sp>
      <p:pic>
        <p:nvPicPr>
          <p:cNvPr id="5" name="Picture 2" descr="Chromatography is also based on differences in solubility. The mixture is dissolved in a gas or liquid, and the components are separated as this solution, called the mobile phase, flows through a solid (or viscous liquid) called the stationary phase. A component with lower solubility in the stationary phase moves through it faster than a component with a higher solubility."/>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14925" y="1005840"/>
            <a:ext cx="4314150" cy="466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39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Figure 2.2: </a:t>
            </a:r>
            <a:r>
              <a:rPr lang="en-US" altLang="en-US" b="1" dirty="0"/>
              <a:t>The law of mass conservation.</a:t>
            </a:r>
            <a:endParaRPr lang="en-US" dirty="0"/>
          </a:p>
        </p:txBody>
      </p:sp>
      <p:sp>
        <p:nvSpPr>
          <p:cNvPr id="3" name="Content Placeholder 2"/>
          <p:cNvSpPr>
            <a:spLocks noGrp="1"/>
          </p:cNvSpPr>
          <p:nvPr>
            <p:ph idx="1"/>
          </p:nvPr>
        </p:nvSpPr>
        <p:spPr/>
        <p:txBody>
          <a:bodyPr/>
          <a:lstStyle/>
          <a:p>
            <a:r>
              <a:rPr lang="en-US" altLang="en-US" dirty="0"/>
              <a:t>The total mass of substances does not change during a chemical reaction.</a:t>
            </a:r>
          </a:p>
          <a:p>
            <a:endParaRPr lang="en-US" dirty="0"/>
          </a:p>
        </p:txBody>
      </p:sp>
      <p:sp>
        <p:nvSpPr>
          <p:cNvPr id="4" name="Text Placeholder 3"/>
          <p:cNvSpPr>
            <a:spLocks noGrp="1"/>
          </p:cNvSpPr>
          <p:nvPr>
            <p:ph type="body" sz="quarter" idx="11"/>
          </p:nvPr>
        </p:nvSpPr>
        <p:spPr/>
        <p:txBody>
          <a:bodyPr/>
          <a:lstStyle/>
          <a:p>
            <a:r>
              <a:rPr lang="en-US" i="1" dirty="0"/>
              <a:t>Source: © McGraw-Hill Education/Stephen Frisch, photographer</a:t>
            </a:r>
            <a:endParaRPr lang="en-US" dirty="0"/>
          </a:p>
        </p:txBody>
      </p:sp>
      <p:pic>
        <p:nvPicPr>
          <p:cNvPr id="29700"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1561" y="2178022"/>
            <a:ext cx="8240875" cy="359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7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Figure B2.5</a:t>
            </a:r>
          </a:p>
          <a:p>
            <a:pPr marL="0" indent="0">
              <a:buNone/>
            </a:pPr>
            <a:endParaRPr lang="en-US" dirty="0"/>
          </a:p>
        </p:txBody>
      </p:sp>
      <p:sp>
        <p:nvSpPr>
          <p:cNvPr id="2" name="Title 1"/>
          <p:cNvSpPr>
            <a:spLocks noGrp="1"/>
          </p:cNvSpPr>
          <p:nvPr>
            <p:ph type="title"/>
          </p:nvPr>
        </p:nvSpPr>
        <p:spPr/>
        <p:txBody>
          <a:bodyPr/>
          <a:lstStyle/>
          <a:p>
            <a:r>
              <a:rPr lang="en-US" dirty="0"/>
              <a:t>Principle of gas-liquid chromatography (GLC)</a:t>
            </a:r>
          </a:p>
        </p:txBody>
      </p:sp>
      <p:pic>
        <p:nvPicPr>
          <p:cNvPr id="5" name="Picture 1" descr="The stationary phase is shown as a viscous liquid coating the solid beads of an inert pack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0036" y="1051325"/>
            <a:ext cx="7863928" cy="19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 graph showing dector response changing with respect to time is displayed. Solubility in stationary phase increases with tim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61622" y="3290095"/>
            <a:ext cx="3220755" cy="33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829&quot;&gt;&lt;/object&gt;&lt;object type=&quot;2&quot; unique_id=&quot;11830&quot;&gt;&lt;object type=&quot;3&quot; unique_id=&quot;11831&quot;&gt;&lt;property id=&quot;20148&quot; value=&quot;5&quot;/&gt;&lt;property id=&quot;20300&quot; value=&quot;Slide 1&quot;/&gt;&lt;property id=&quot;20307&quot; value=&quot;323&quot;/&gt;&lt;/object&gt;&lt;object type=&quot;3&quot; unique_id=&quot;11832&quot;&gt;&lt;property id=&quot;20148&quot; value=&quot;5&quot;/&gt;&lt;property id=&quot;20300&quot; value=&quot;Slide 2&quot;/&gt;&lt;property id=&quot;20307&quot; value=&quot;256&quot;/&gt;&lt;/object&gt;&lt;object type=&quot;3&quot; unique_id=&quot;11833&quot;&gt;&lt;property id=&quot;20148&quot; value=&quot;5&quot;/&gt;&lt;property id=&quot;20300&quot; value=&quot;Slide 3&quot;/&gt;&lt;property id=&quot;20307&quot; value=&quot;257&quot;/&gt;&lt;/object&gt;&lt;object type=&quot;3&quot; unique_id=&quot;11834&quot;&gt;&lt;property id=&quot;20148&quot; value=&quot;5&quot;/&gt;&lt;property id=&quot;20300&quot; value=&quot;Slide 4&quot;/&gt;&lt;property id=&quot;20307&quot; value=&quot;259&quot;/&gt;&lt;/object&gt;&lt;object type=&quot;3&quot; unique_id=&quot;11835&quot;&gt;&lt;property id=&quot;20148&quot; value=&quot;5&quot;/&gt;&lt;property id=&quot;20300&quot; value=&quot;Slide 5&quot;/&gt;&lt;property id=&quot;20307&quot; value=&quot;260&quot;/&gt;&lt;/object&gt;&lt;object type=&quot;3&quot; unique_id=&quot;11836&quot;&gt;&lt;property id=&quot;20148&quot; value=&quot;5&quot;/&gt;&lt;property id=&quot;20300&quot; value=&quot;Slide 6&quot;/&gt;&lt;property id=&quot;20307&quot; value=&quot;258&quot;/&gt;&lt;/object&gt;&lt;object type=&quot;3&quot; unique_id=&quot;11837&quot;&gt;&lt;property id=&quot;20148&quot; value=&quot;5&quot;/&gt;&lt;property id=&quot;20300&quot; value=&quot;Slide 7&quot;/&gt;&lt;property id=&quot;20307&quot; value=&quot;320&quot;/&gt;&lt;/object&gt;&lt;object type=&quot;3&quot; unique_id=&quot;11838&quot;&gt;&lt;property id=&quot;20148&quot; value=&quot;5&quot;/&gt;&lt;property id=&quot;20300&quot; value=&quot;Slide 8&quot;/&gt;&lt;property id=&quot;20307&quot; value=&quot;318&quot;/&gt;&lt;/object&gt;&lt;object type=&quot;3&quot; unique_id=&quot;11839&quot;&gt;&lt;property id=&quot;20148&quot; value=&quot;5&quot;/&gt;&lt;property id=&quot;20300&quot; value=&quot;Slide 9&quot;/&gt;&lt;property id=&quot;20307&quot; value=&quot;261&quot;/&gt;&lt;/object&gt;&lt;object type=&quot;3&quot; unique_id=&quot;11840&quot;&gt;&lt;property id=&quot;20148&quot; value=&quot;5&quot;/&gt;&lt;property id=&quot;20300&quot; value=&quot;Slide 10&quot;/&gt;&lt;property id=&quot;20307&quot; value=&quot;262&quot;/&gt;&lt;/object&gt;&lt;object type=&quot;3&quot; unique_id=&quot;11841&quot;&gt;&lt;property id=&quot;20148&quot; value=&quot;5&quot;/&gt;&lt;property id=&quot;20300&quot; value=&quot;Slide 11&quot;/&gt;&lt;property id=&quot;20307&quot; value=&quot;263&quot;/&gt;&lt;/object&gt;&lt;object type=&quot;3&quot; unique_id=&quot;11842&quot;&gt;&lt;property id=&quot;20148&quot; value=&quot;5&quot;/&gt;&lt;property id=&quot;20300&quot; value=&quot;Slide 12&quot;/&gt;&lt;property id=&quot;20307&quot; value=&quot;264&quot;/&gt;&lt;/object&gt;&lt;object type=&quot;3&quot; unique_id=&quot;11843&quot;&gt;&lt;property id=&quot;20148&quot; value=&quot;5&quot;/&gt;&lt;property id=&quot;20300&quot; value=&quot;Slide 13&quot;/&gt;&lt;property id=&quot;20307&quot; value=&quot;265&quot;/&gt;&lt;/object&gt;&lt;object type=&quot;3&quot; unique_id=&quot;11844&quot;&gt;&lt;property id=&quot;20148&quot; value=&quot;5&quot;/&gt;&lt;property id=&quot;20300&quot; value=&quot;Slide 14&quot;/&gt;&lt;property id=&quot;20307&quot; value=&quot;266&quot;/&gt;&lt;/object&gt;&lt;object type=&quot;3&quot; unique_id=&quot;11845&quot;&gt;&lt;property id=&quot;20148&quot; value=&quot;5&quot;/&gt;&lt;property id=&quot;20300&quot; value=&quot;Slide 15&quot;/&gt;&lt;property id=&quot;20307&quot; value=&quot;267&quot;/&gt;&lt;/object&gt;&lt;object type=&quot;3&quot; unique_id=&quot;11846&quot;&gt;&lt;property id=&quot;20148&quot; value=&quot;5&quot;/&gt;&lt;property id=&quot;20300&quot; value=&quot;Slide 16&quot;/&gt;&lt;property id=&quot;20307&quot; value=&quot;268&quot;/&gt;&lt;/object&gt;&lt;object type=&quot;3&quot; unique_id=&quot;11847&quot;&gt;&lt;property id=&quot;20148&quot; value=&quot;5&quot;/&gt;&lt;property id=&quot;20300&quot; value=&quot;Slide 17&quot;/&gt;&lt;property id=&quot;20307&quot; value=&quot;321&quot;/&gt;&lt;/object&gt;&lt;object type=&quot;3&quot; unique_id=&quot;11848&quot;&gt;&lt;property id=&quot;20148&quot; value=&quot;5&quot;/&gt;&lt;property id=&quot;20300&quot; value=&quot;Slide 18&quot;/&gt;&lt;property id=&quot;20307&quot; value=&quot;269&quot;/&gt;&lt;/object&gt;&lt;object type=&quot;3&quot; unique_id=&quot;11849&quot;&gt;&lt;property id=&quot;20148&quot; value=&quot;5&quot;/&gt;&lt;property id=&quot;20300&quot; value=&quot;Slide 19&quot;/&gt;&lt;property id=&quot;20307&quot; value=&quot;271&quot;/&gt;&lt;/object&gt;&lt;object type=&quot;3&quot; unique_id=&quot;11850&quot;&gt;&lt;property id=&quot;20148&quot; value=&quot;5&quot;/&gt;&lt;property id=&quot;20300&quot; value=&quot;Slide 20&quot;/&gt;&lt;property id=&quot;20307&quot; value=&quot;272&quot;/&gt;&lt;/object&gt;&lt;object type=&quot;3&quot; unique_id=&quot;11851&quot;&gt;&lt;property id=&quot;20148&quot; value=&quot;5&quot;/&gt;&lt;property id=&quot;20300&quot; value=&quot;Slide 21&quot;/&gt;&lt;property id=&quot;20307&quot; value=&quot;273&quot;/&gt;&lt;/object&gt;&lt;object type=&quot;3&quot; unique_id=&quot;11852&quot;&gt;&lt;property id=&quot;20148&quot; value=&quot;5&quot;/&gt;&lt;property id=&quot;20300&quot; value=&quot;Slide 22&quot;/&gt;&lt;property id=&quot;20307&quot; value=&quot;274&quot;/&gt;&lt;/object&gt;&lt;object type=&quot;3&quot; unique_id=&quot;11853&quot;&gt;&lt;property id=&quot;20148&quot; value=&quot;5&quot;/&gt;&lt;property id=&quot;20300&quot; value=&quot;Slide 23&quot;/&gt;&lt;property id=&quot;20307&quot; value=&quot;275&quot;/&gt;&lt;/object&gt;&lt;object type=&quot;3&quot; unique_id=&quot;11854&quot;&gt;&lt;property id=&quot;20148&quot; value=&quot;5&quot;/&gt;&lt;property id=&quot;20300&quot; value=&quot;Slide 24&quot;/&gt;&lt;property id=&quot;20307&quot; value=&quot;276&quot;/&gt;&lt;/object&gt;&lt;object type=&quot;3&quot; unique_id=&quot;11855&quot;&gt;&lt;property id=&quot;20148&quot; value=&quot;5&quot;/&gt;&lt;property id=&quot;20300&quot; value=&quot;Slide 25&quot;/&gt;&lt;property id=&quot;20307&quot; value=&quot;277&quot;/&gt;&lt;/object&gt;&lt;object type=&quot;3&quot; unique_id=&quot;11856&quot;&gt;&lt;property id=&quot;20148&quot; value=&quot;5&quot;/&gt;&lt;property id=&quot;20300&quot; value=&quot;Slide 26&quot;/&gt;&lt;property id=&quot;20307&quot; value=&quot;278&quot;/&gt;&lt;/object&gt;&lt;object type=&quot;3&quot; unique_id=&quot;11857&quot;&gt;&lt;property id=&quot;20148&quot; value=&quot;5&quot;/&gt;&lt;property id=&quot;20300&quot; value=&quot;Slide 27&quot;/&gt;&lt;property id=&quot;20307&quot; value=&quot;279&quot;/&gt;&lt;/object&gt;&lt;object type=&quot;3&quot; unique_id=&quot;11858&quot;&gt;&lt;property id=&quot;20148&quot; value=&quot;5&quot;/&gt;&lt;property id=&quot;20300&quot; value=&quot;Slide 28&quot;/&gt;&lt;property id=&quot;20307&quot; value=&quot;280&quot;/&gt;&lt;/object&gt;&lt;object type=&quot;3&quot; unique_id=&quot;11859&quot;&gt;&lt;property id=&quot;20148&quot; value=&quot;5&quot;/&gt;&lt;property id=&quot;20300&quot; value=&quot;Slide 29&quot;/&gt;&lt;property id=&quot;20307&quot; value=&quot;324&quot;/&gt;&lt;/object&gt;&lt;object type=&quot;3&quot; unique_id=&quot;11860&quot;&gt;&lt;property id=&quot;20148&quot; value=&quot;5&quot;/&gt;&lt;property id=&quot;20300&quot; value=&quot;Slide 30&quot;/&gt;&lt;property id=&quot;20307&quot; value=&quot;282&quot;/&gt;&lt;/object&gt;&lt;object type=&quot;3&quot; unique_id=&quot;11861&quot;&gt;&lt;property id=&quot;20148&quot; value=&quot;5&quot;/&gt;&lt;property id=&quot;20300&quot; value=&quot;Slide 31&quot;/&gt;&lt;property id=&quot;20307&quot; value=&quot;283&quot;/&gt;&lt;/object&gt;&lt;object type=&quot;3&quot; unique_id=&quot;11862&quot;&gt;&lt;property id=&quot;20148&quot; value=&quot;5&quot;/&gt;&lt;property id=&quot;20300&quot; value=&quot;Slide 32&quot;/&gt;&lt;property id=&quot;20307&quot; value=&quot;284&quot;/&gt;&lt;/object&gt;&lt;object type=&quot;3&quot; unique_id=&quot;11863&quot;&gt;&lt;property id=&quot;20148&quot; value=&quot;5&quot;/&gt;&lt;property id=&quot;20300&quot; value=&quot;Slide 33&quot;/&gt;&lt;property id=&quot;20307&quot; value=&quot;285&quot;/&gt;&lt;/object&gt;&lt;object type=&quot;3&quot; unique_id=&quot;11864&quot;&gt;&lt;property id=&quot;20148&quot; value=&quot;5&quot;/&gt;&lt;property id=&quot;20300&quot; value=&quot;Slide 34&quot;/&gt;&lt;property id=&quot;20307&quot; value=&quot;286&quot;/&gt;&lt;/object&gt;&lt;object type=&quot;3&quot; unique_id=&quot;11865&quot;&gt;&lt;property id=&quot;20148&quot; value=&quot;5&quot;/&gt;&lt;property id=&quot;20300&quot; value=&quot;Slide 35&quot;/&gt;&lt;property id=&quot;20307&quot; value=&quot;287&quot;/&gt;&lt;/object&gt;&lt;object type=&quot;3&quot; unique_id=&quot;11866&quot;&gt;&lt;property id=&quot;20148&quot; value=&quot;5&quot;/&gt;&lt;property id=&quot;20300&quot; value=&quot;Slide 36&quot;/&gt;&lt;property id=&quot;20307&quot; value=&quot;288&quot;/&gt;&lt;/object&gt;&lt;object type=&quot;3&quot; unique_id=&quot;11867&quot;&gt;&lt;property id=&quot;20148&quot; value=&quot;5&quot;/&gt;&lt;property id=&quot;20300&quot; value=&quot;Slide 37&quot;/&gt;&lt;property id=&quot;20307&quot; value=&quot;319&quot;/&gt;&lt;/object&gt;&lt;object type=&quot;3&quot; unique_id=&quot;11868&quot;&gt;&lt;property id=&quot;20148&quot; value=&quot;5&quot;/&gt;&lt;property id=&quot;20300&quot; value=&quot;Slide 38&quot;/&gt;&lt;property id=&quot;20307&quot; value=&quot;289&quot;/&gt;&lt;/object&gt;&lt;object type=&quot;3&quot; unique_id=&quot;11869&quot;&gt;&lt;property id=&quot;20148&quot; value=&quot;5&quot;/&gt;&lt;property id=&quot;20300&quot; value=&quot;Slide 39&quot;/&gt;&lt;property id=&quot;20307&quot; value=&quot;290&quot;/&gt;&lt;/object&gt;&lt;object type=&quot;3&quot; unique_id=&quot;11870&quot;&gt;&lt;property id=&quot;20148&quot; value=&quot;5&quot;/&gt;&lt;property id=&quot;20300&quot; value=&quot;Slide 40&quot;/&gt;&lt;property id=&quot;20307&quot; value=&quot;291&quot;/&gt;&lt;/object&gt;&lt;object type=&quot;3&quot; unique_id=&quot;11871&quot;&gt;&lt;property id=&quot;20148&quot; value=&quot;5&quot;/&gt;&lt;property id=&quot;20300&quot; value=&quot;Slide 41&quot;/&gt;&lt;property id=&quot;20307&quot; value=&quot;292&quot;/&gt;&lt;/object&gt;&lt;object type=&quot;3&quot; unique_id=&quot;11872&quot;&gt;&lt;property id=&quot;20148&quot; value=&quot;5&quot;/&gt;&lt;property id=&quot;20300&quot; value=&quot;Slide 42&quot;/&gt;&lt;property id=&quot;20307&quot; value=&quot;293&quot;/&gt;&lt;/object&gt;&lt;object type=&quot;3&quot; unique_id=&quot;11873&quot;&gt;&lt;property id=&quot;20148&quot; value=&quot;5&quot;/&gt;&lt;property id=&quot;20300&quot; value=&quot;Slide 43&quot;/&gt;&lt;property id=&quot;20307&quot; value=&quot;294&quot;/&gt;&lt;/object&gt;&lt;object type=&quot;3&quot; unique_id=&quot;11874&quot;&gt;&lt;property id=&quot;20148&quot; value=&quot;5&quot;/&gt;&lt;property id=&quot;20300&quot; value=&quot;Slide 44&quot;/&gt;&lt;property id=&quot;20307&quot; value=&quot;295&quot;/&gt;&lt;/object&gt;&lt;object type=&quot;3&quot; unique_id=&quot;11875&quot;&gt;&lt;property id=&quot;20148&quot; value=&quot;5&quot;/&gt;&lt;property id=&quot;20300&quot; value=&quot;Slide 45&quot;/&gt;&lt;property id=&quot;20307&quot; value=&quot;296&quot;/&gt;&lt;/object&gt;&lt;object type=&quot;3&quot; unique_id=&quot;11876&quot;&gt;&lt;property id=&quot;20148&quot; value=&quot;5&quot;/&gt;&lt;property id=&quot;20300&quot; value=&quot;Slide 46&quot;/&gt;&lt;property id=&quot;20307&quot; value=&quot;297&quot;/&gt;&lt;/object&gt;&lt;object type=&quot;3&quot; unique_id=&quot;11877&quot;&gt;&lt;property id=&quot;20148&quot; value=&quot;5&quot;/&gt;&lt;property id=&quot;20300&quot; value=&quot;Slide 47&quot;/&gt;&lt;property id=&quot;20307&quot; value=&quot;298&quot;/&gt;&lt;/object&gt;&lt;object type=&quot;3&quot; unique_id=&quot;11878&quot;&gt;&lt;property id=&quot;20148&quot; value=&quot;5&quot;/&gt;&lt;property id=&quot;20300&quot; value=&quot;Slide 48&quot;/&gt;&lt;property id=&quot;20307&quot; value=&quot;299&quot;/&gt;&lt;/object&gt;&lt;object type=&quot;3&quot; unique_id=&quot;11879&quot;&gt;&lt;property id=&quot;20148&quot; value=&quot;5&quot;/&gt;&lt;property id=&quot;20300&quot; value=&quot;Slide 49&quot;/&gt;&lt;property id=&quot;20307&quot; value=&quot;300&quot;/&gt;&lt;/object&gt;&lt;object type=&quot;3&quot; unique_id=&quot;11880&quot;&gt;&lt;property id=&quot;20148&quot; value=&quot;5&quot;/&gt;&lt;property id=&quot;20300&quot; value=&quot;Slide 50&quot;/&gt;&lt;property id=&quot;20307&quot; value=&quot;301&quot;/&gt;&lt;/object&gt;&lt;object type=&quot;3&quot; unique_id=&quot;11881&quot;&gt;&lt;property id=&quot;20148&quot; value=&quot;5&quot;/&gt;&lt;property id=&quot;20300&quot; value=&quot;Slide 51&quot;/&gt;&lt;property id=&quot;20307&quot; value=&quot;302&quot;/&gt;&lt;/object&gt;&lt;object type=&quot;3&quot; unique_id=&quot;11882&quot;&gt;&lt;property id=&quot;20148&quot; value=&quot;5&quot;/&gt;&lt;property id=&quot;20300&quot; value=&quot;Slide 52&quot;/&gt;&lt;property id=&quot;20307&quot; value=&quot;303&quot;/&gt;&lt;/object&gt;&lt;object type=&quot;3&quot; unique_id=&quot;11883&quot;&gt;&lt;property id=&quot;20148&quot; value=&quot;5&quot;/&gt;&lt;property id=&quot;20300&quot; value=&quot;Slide 53&quot;/&gt;&lt;property id=&quot;20307&quot; value=&quot;304&quot;/&gt;&lt;/object&gt;&lt;object type=&quot;3&quot; unique_id=&quot;11884&quot;&gt;&lt;property id=&quot;20148&quot; value=&quot;5&quot;/&gt;&lt;property id=&quot;20300&quot; value=&quot;Slide 54&quot;/&gt;&lt;property id=&quot;20307&quot; value=&quot;305&quot;/&gt;&lt;/object&gt;&lt;object type=&quot;3&quot; unique_id=&quot;11885&quot;&gt;&lt;property id=&quot;20148&quot; value=&quot;5&quot;/&gt;&lt;property id=&quot;20300&quot; value=&quot;Slide 55&quot;/&gt;&lt;property id=&quot;20307&quot; value=&quot;306&quot;/&gt;&lt;/object&gt;&lt;object type=&quot;3&quot; unique_id=&quot;11886&quot;&gt;&lt;property id=&quot;20148&quot; value=&quot;5&quot;/&gt;&lt;property id=&quot;20300&quot; value=&quot;Slide 56&quot;/&gt;&lt;property id=&quot;20307&quot; value=&quot;307&quot;/&gt;&lt;/object&gt;&lt;object type=&quot;3&quot; unique_id=&quot;11887&quot;&gt;&lt;property id=&quot;20148&quot; value=&quot;5&quot;/&gt;&lt;property id=&quot;20300&quot; value=&quot;Slide 57&quot;/&gt;&lt;property id=&quot;20307&quot; value=&quot;308&quot;/&gt;&lt;/object&gt;&lt;object type=&quot;3&quot; unique_id=&quot;11888&quot;&gt;&lt;property id=&quot;20148&quot; value=&quot;5&quot;/&gt;&lt;property id=&quot;20300&quot; value=&quot;Slide 58&quot;/&gt;&lt;property id=&quot;20307&quot; value=&quot;309&quot;/&gt;&lt;/object&gt;&lt;object type=&quot;3&quot; unique_id=&quot;11889&quot;&gt;&lt;property id=&quot;20148&quot; value=&quot;5&quot;/&gt;&lt;property id=&quot;20300&quot; value=&quot;Slide 59&quot;/&gt;&lt;property id=&quot;20307&quot; value=&quot;310&quot;/&gt;&lt;/object&gt;&lt;object type=&quot;3&quot; unique_id=&quot;11890&quot;&gt;&lt;property id=&quot;20148&quot; value=&quot;5&quot;/&gt;&lt;property id=&quot;20300&quot; value=&quot;Slide 60&quot;/&gt;&lt;property id=&quot;20307&quot; value=&quot;311&quot;/&gt;&lt;/object&gt;&lt;object type=&quot;3&quot; unique_id=&quot;11891&quot;&gt;&lt;property id=&quot;20148&quot; value=&quot;5&quot;/&gt;&lt;property id=&quot;20300&quot; value=&quot;Slide 61&quot;/&gt;&lt;property id=&quot;20307&quot; value=&quot;312&quot;/&gt;&lt;/object&gt;&lt;object type=&quot;3&quot; unique_id=&quot;11892&quot;&gt;&lt;property id=&quot;20148&quot; value=&quot;5&quot;/&gt;&lt;property id=&quot;20300&quot; value=&quot;Slide 62&quot;/&gt;&lt;property id=&quot;20307&quot; value=&quot;313&quot;/&gt;&lt;/object&gt;&lt;object type=&quot;3&quot; unique_id=&quot;11893&quot;&gt;&lt;property id=&quot;20148&quot; value=&quot;5&quot;/&gt;&lt;property id=&quot;20300&quot; value=&quot;Slide 63&quot;/&gt;&lt;property id=&quot;20307&quot; value=&quot;314&quot;/&gt;&lt;/object&gt;&lt;object type=&quot;3&quot; unique_id=&quot;11894&quot;&gt;&lt;property id=&quot;20148&quot; value=&quot;5&quot;/&gt;&lt;property id=&quot;20300&quot; value=&quot;Slide 64&quot;/&gt;&lt;property id=&quot;20307&quot; value=&quot;315&quot;/&gt;&lt;/object&gt;&lt;object type=&quot;3&quot; unique_id=&quot;11895&quot;&gt;&lt;property id=&quot;20148&quot; value=&quot;5&quot;/&gt;&lt;property id=&quot;20300&quot; value=&quot;Slide 65&quot;/&gt;&lt;property id=&quot;20307&quot; value=&quot;316&quot;/&gt;&lt;/object&gt;&lt;/object&gt;&lt;/object&gt;&lt;/database&gt;"/>
  <p:tag name="PREVIOUS_ACTIVE_SLIDE" val="272"/>
</p:tagLst>
</file>

<file path=ppt/theme/theme1.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15570</TotalTime>
  <Words>4836</Words>
  <Application>Microsoft Office PowerPoint</Application>
  <PresentationFormat>On-screen Show (4:3)</PresentationFormat>
  <Paragraphs>1084</Paragraphs>
  <Slides>90</Slides>
  <Notes>71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90</vt:i4>
      </vt:variant>
    </vt:vector>
  </HeadingPairs>
  <TitlesOfParts>
    <vt:vector size="104" baseType="lpstr">
      <vt:lpstr>MS PGothic</vt:lpstr>
      <vt:lpstr>MS PGothic</vt:lpstr>
      <vt:lpstr>Arial</vt:lpstr>
      <vt:lpstr>Arial Black</vt:lpstr>
      <vt:lpstr>ArumSans Bold</vt:lpstr>
      <vt:lpstr>Calibri</vt:lpstr>
      <vt:lpstr>Cambria Math</vt:lpstr>
      <vt:lpstr>Palatino</vt:lpstr>
      <vt:lpstr>Proxima Nova</vt:lpstr>
      <vt:lpstr>Symbol</vt:lpstr>
      <vt:lpstr>Times</vt:lpstr>
      <vt:lpstr>Times New Roman</vt:lpstr>
      <vt:lpstr>Alternate FIRST, BREAK, LAST slides</vt:lpstr>
      <vt:lpstr>Plain BODY/MAIN CONTENT</vt:lpstr>
      <vt:lpstr>Chemistry </vt:lpstr>
      <vt:lpstr>Chapter 2: The Components of Matter </vt:lpstr>
      <vt:lpstr>Chapter 2: The Components of Matter (2) </vt:lpstr>
      <vt:lpstr>Definitions for Components of Matter </vt:lpstr>
      <vt:lpstr>Definitions for Components of Matter (2) </vt:lpstr>
      <vt:lpstr>Table 2.1    Some Properties of Sodium, Chlorine, and Sodium Chloride</vt:lpstr>
      <vt:lpstr>Sample Problem 2.1: Problem and Plan </vt:lpstr>
      <vt:lpstr>Sample Problem 2.1: Solution</vt:lpstr>
      <vt:lpstr>Figure 2.2: The law of mass conservation.</vt:lpstr>
      <vt:lpstr>Law of Mass Conservation </vt:lpstr>
      <vt:lpstr>Figure 2.3  Law of Definite (or Constant) Composition </vt:lpstr>
      <vt:lpstr>Calcium carbonate  </vt:lpstr>
      <vt:lpstr>Sample Problem 2.2: Problem and Plan</vt:lpstr>
      <vt:lpstr>Sample Problem 2.2: Solution</vt:lpstr>
      <vt:lpstr>Law of Multiple Proportions </vt:lpstr>
      <vt:lpstr>Multiple Proportions Demonstration</vt:lpstr>
      <vt:lpstr>Dalton’s Atomic Theory </vt:lpstr>
      <vt:lpstr>Dalton’s Atomic Theory and Mass Conservation</vt:lpstr>
      <vt:lpstr>Dalton’s Atomic Theory and Definite Composition</vt:lpstr>
      <vt:lpstr>Dalton’s Atomic Theory and Multiple Proportions</vt:lpstr>
      <vt:lpstr>Sample Problem 2.3: Problem and Plan</vt:lpstr>
      <vt:lpstr>Sample Problem 2.3: Solution</vt:lpstr>
      <vt:lpstr>Observations that established the properties of cathode rays</vt:lpstr>
      <vt:lpstr>Millikan’s oil-drop experiment for measuring an electron’s charge</vt:lpstr>
      <vt:lpstr>Millikan’s findings were used to calculate the mass of an electron</vt:lpstr>
      <vt:lpstr>Rutherford’s a-scattering experiment and discovery of the atomic nucleus</vt:lpstr>
      <vt:lpstr>General features of the atom. </vt:lpstr>
      <vt:lpstr>Properties of the Three Key Subatomic Particles</vt:lpstr>
      <vt:lpstr>Atomic Symbol, Number and Mass </vt:lpstr>
      <vt:lpstr>Isotopes</vt:lpstr>
      <vt:lpstr>Sample Problem 2.4: Problem and Plan</vt:lpstr>
      <vt:lpstr>Sample Problem 2.4: Solution</vt:lpstr>
      <vt:lpstr>Sample Problem 2.5: Problem and Plan </vt:lpstr>
      <vt:lpstr>Sample Problem 2.5: Solution </vt:lpstr>
      <vt:lpstr>Tools of the Laboratory </vt:lpstr>
      <vt:lpstr>The mass spectrometer and its data. </vt:lpstr>
      <vt:lpstr>The modern periodic table.</vt:lpstr>
      <vt:lpstr>Some metals, metalloids, and nonmetals.</vt:lpstr>
      <vt:lpstr>Sample Problem 2.6: Problem and Plan </vt:lpstr>
      <vt:lpstr>Sample Problem 2.6: Solution </vt:lpstr>
      <vt:lpstr>The formation of an ionic compound. </vt:lpstr>
      <vt:lpstr>Factors that influence the strength of ionic bonding</vt:lpstr>
      <vt:lpstr>The relationship between ions formed and the nearest noble gas. </vt:lpstr>
      <vt:lpstr>Sample Problem 2.7: Problem and Plan</vt:lpstr>
      <vt:lpstr>Sample Problem 2.7: Solution</vt:lpstr>
      <vt:lpstr>Formation of a covalent bond between two H atoms</vt:lpstr>
      <vt:lpstr>Molecules and Ions </vt:lpstr>
      <vt:lpstr>Elements that occur as molecules.</vt:lpstr>
      <vt:lpstr>The carbonate ion in calcium carbonate</vt:lpstr>
      <vt:lpstr>Chemical Formulas </vt:lpstr>
      <vt:lpstr>Naming Binary Ionic Compounds </vt:lpstr>
      <vt:lpstr>Common Monatomic Ions*</vt:lpstr>
      <vt:lpstr>Some common monatomic ions of the elements</vt:lpstr>
      <vt:lpstr>Sample Problem 2.8: Problem and Plan </vt:lpstr>
      <vt:lpstr>Sample Problem 2.8: Solution </vt:lpstr>
      <vt:lpstr>Sample Problem 2.9: Problem and Plan </vt:lpstr>
      <vt:lpstr>Sample Problem 2.9: Solution </vt:lpstr>
      <vt:lpstr>Some Metals That Form More Than One Monatomic Ion*</vt:lpstr>
      <vt:lpstr>Sample Problem 2.10: Problem and Plan </vt:lpstr>
      <vt:lpstr>Sample Problem 2.10: Solution </vt:lpstr>
      <vt:lpstr>Some Common Polyatomic Ions*</vt:lpstr>
      <vt:lpstr>Naming  oxoanions </vt:lpstr>
      <vt:lpstr>Numerical Prefixes for Hydrates and Binary Covalent Compounds</vt:lpstr>
      <vt:lpstr>Sample Problem 2.11: Problem and Plan </vt:lpstr>
      <vt:lpstr>Sample Problem 2.11: Solution </vt:lpstr>
      <vt:lpstr>Sample Problem 2.12: Problem </vt:lpstr>
      <vt:lpstr>Sample Problem 2.12: Solution </vt:lpstr>
      <vt:lpstr>Naming Acids</vt:lpstr>
      <vt:lpstr>Sample Problem 2.13: Problem </vt:lpstr>
      <vt:lpstr>Sample Problem 2.13: Solution </vt:lpstr>
      <vt:lpstr>Naming Binary Covalent Compounds </vt:lpstr>
      <vt:lpstr>Sample Problem 2.14: Problem </vt:lpstr>
      <vt:lpstr>Sample Problem 2.14: Solution </vt:lpstr>
      <vt:lpstr>Sample Problem 2.15: Problem </vt:lpstr>
      <vt:lpstr>Sample Problem 2.15: Solution </vt:lpstr>
      <vt:lpstr>Naming Straight-Chain Alkanes </vt:lpstr>
      <vt:lpstr>The First 10 Straight-Chain Alkanes</vt:lpstr>
      <vt:lpstr>Molecular Masses from Chemical Formulas</vt:lpstr>
      <vt:lpstr>Sample Problem 2.16: Problem and Plan </vt:lpstr>
      <vt:lpstr>Sample Problem 2.16: Solution </vt:lpstr>
      <vt:lpstr>Sample Problem 2.17: Problem and Plan </vt:lpstr>
      <vt:lpstr>Sample Problem 2.17: Solution </vt:lpstr>
      <vt:lpstr>Representing Molecules with Formulas and Models </vt:lpstr>
      <vt:lpstr>Representing Molecules with Formulas and Models </vt:lpstr>
      <vt:lpstr>Mixtures </vt:lpstr>
      <vt:lpstr>The distinction between mixtures and compounds.</vt:lpstr>
      <vt:lpstr>Tools of the Laboratory: Basic Separation Techniques </vt:lpstr>
      <vt:lpstr>Distillation</vt:lpstr>
      <vt:lpstr>Procedure for column chromatography</vt:lpstr>
      <vt:lpstr>Principle of gas-liquid chromatography (GLC)</vt:lpstr>
    </vt:vector>
  </TitlesOfParts>
  <Company>Department of Chemistry, Cal Poly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Leslie</dc:creator>
  <cp:lastModifiedBy>Vigneshwaran Madhavan</cp:lastModifiedBy>
  <cp:revision>534</cp:revision>
  <cp:lastPrinted>2004-07-19T19:26:49Z</cp:lastPrinted>
  <dcterms:created xsi:type="dcterms:W3CDTF">2004-07-19T18:23:06Z</dcterms:created>
  <dcterms:modified xsi:type="dcterms:W3CDTF">2017-02-22T10:14:58Z</dcterms:modified>
</cp:coreProperties>
</file>