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2" r:id="rId2"/>
  </p:sldMasterIdLst>
  <p:notesMasterIdLst>
    <p:notesMasterId r:id="rId81"/>
  </p:notesMasterIdLst>
  <p:sldIdLst>
    <p:sldId id="352" r:id="rId3"/>
    <p:sldId id="257" r:id="rId4"/>
    <p:sldId id="258" r:id="rId5"/>
    <p:sldId id="273" r:id="rId6"/>
    <p:sldId id="316" r:id="rId7"/>
    <p:sldId id="305" r:id="rId8"/>
    <p:sldId id="259" r:id="rId9"/>
    <p:sldId id="260" r:id="rId10"/>
    <p:sldId id="274" r:id="rId11"/>
    <p:sldId id="275" r:id="rId12"/>
    <p:sldId id="353" r:id="rId13"/>
    <p:sldId id="319" r:id="rId14"/>
    <p:sldId id="261" r:id="rId15"/>
    <p:sldId id="320" r:id="rId16"/>
    <p:sldId id="262" r:id="rId17"/>
    <p:sldId id="321" r:id="rId18"/>
    <p:sldId id="263" r:id="rId19"/>
    <p:sldId id="323" r:id="rId20"/>
    <p:sldId id="324" r:id="rId21"/>
    <p:sldId id="266" r:id="rId22"/>
    <p:sldId id="307" r:id="rId23"/>
    <p:sldId id="326" r:id="rId24"/>
    <p:sldId id="325" r:id="rId25"/>
    <p:sldId id="276" r:id="rId26"/>
    <p:sldId id="354" r:id="rId27"/>
    <p:sldId id="328" r:id="rId28"/>
    <p:sldId id="277" r:id="rId29"/>
    <p:sldId id="350" r:id="rId30"/>
    <p:sldId id="331" r:id="rId31"/>
    <p:sldId id="332" r:id="rId32"/>
    <p:sldId id="348" r:id="rId33"/>
    <p:sldId id="349" r:id="rId34"/>
    <p:sldId id="279" r:id="rId35"/>
    <p:sldId id="308" r:id="rId36"/>
    <p:sldId id="333" r:id="rId37"/>
    <p:sldId id="313" r:id="rId38"/>
    <p:sldId id="335" r:id="rId39"/>
    <p:sldId id="357" r:id="rId40"/>
    <p:sldId id="358" r:id="rId41"/>
    <p:sldId id="288" r:id="rId42"/>
    <p:sldId id="281" r:id="rId43"/>
    <p:sldId id="336" r:id="rId44"/>
    <p:sldId id="297" r:id="rId45"/>
    <p:sldId id="282" r:id="rId46"/>
    <p:sldId id="337" r:id="rId47"/>
    <p:sldId id="301" r:id="rId48"/>
    <p:sldId id="290" r:id="rId49"/>
    <p:sldId id="283" r:id="rId50"/>
    <p:sldId id="339" r:id="rId51"/>
    <p:sldId id="292" r:id="rId52"/>
    <p:sldId id="284" r:id="rId53"/>
    <p:sldId id="340" r:id="rId54"/>
    <p:sldId id="285" r:id="rId55"/>
    <p:sldId id="359" r:id="rId56"/>
    <p:sldId id="341" r:id="rId57"/>
    <p:sldId id="298" r:id="rId58"/>
    <p:sldId id="267" r:id="rId59"/>
    <p:sldId id="342" r:id="rId60"/>
    <p:sldId id="268" r:id="rId61"/>
    <p:sldId id="264" r:id="rId62"/>
    <p:sldId id="293" r:id="rId63"/>
    <p:sldId id="265" r:id="rId64"/>
    <p:sldId id="343" r:id="rId65"/>
    <p:sldId id="269" r:id="rId66"/>
    <p:sldId id="344" r:id="rId67"/>
    <p:sldId id="345" r:id="rId68"/>
    <p:sldId id="300" r:id="rId69"/>
    <p:sldId id="361" r:id="rId70"/>
    <p:sldId id="310" r:id="rId71"/>
    <p:sldId id="309" r:id="rId72"/>
    <p:sldId id="271" r:id="rId73"/>
    <p:sldId id="346" r:id="rId74"/>
    <p:sldId id="302" r:id="rId75"/>
    <p:sldId id="311" r:id="rId76"/>
    <p:sldId id="314" r:id="rId77"/>
    <p:sldId id="312" r:id="rId78"/>
    <p:sldId id="347" r:id="rId79"/>
    <p:sldId id="303" r:id="rId80"/>
  </p:sldIdLst>
  <p:sldSz cx="9144000" cy="6858000" type="screen4x3"/>
  <p:notesSz cx="6858000" cy="9144000"/>
  <p:custDataLst>
    <p:tags r:id="rId82"/>
  </p:custDataLst>
  <p:defaultTextStyle>
    <a:defPPr>
      <a:defRPr lang="en-US"/>
    </a:defPPr>
    <a:lvl1pPr algn="l" rtl="0" eaLnBrk="0" fontAlgn="base" hangingPunct="0">
      <a:spcBef>
        <a:spcPct val="0"/>
      </a:spcBef>
      <a:spcAft>
        <a:spcPct val="0"/>
      </a:spcAft>
      <a:defRPr i="1"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i="1"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i="1"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i="1"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i="1" kern="1200">
        <a:solidFill>
          <a:schemeClr val="tx1"/>
        </a:solidFill>
        <a:latin typeface="Arial" pitchFamily="34" charset="0"/>
        <a:ea typeface="MS PGothic" pitchFamily="34" charset="-128"/>
        <a:cs typeface="+mn-cs"/>
      </a:defRPr>
    </a:lvl5pPr>
    <a:lvl6pPr marL="2286000" algn="l" defTabSz="914400" rtl="0" eaLnBrk="1" latinLnBrk="0" hangingPunct="1">
      <a:defRPr i="1" kern="1200">
        <a:solidFill>
          <a:schemeClr val="tx1"/>
        </a:solidFill>
        <a:latin typeface="Arial" pitchFamily="34" charset="0"/>
        <a:ea typeface="MS PGothic" pitchFamily="34" charset="-128"/>
        <a:cs typeface="+mn-cs"/>
      </a:defRPr>
    </a:lvl6pPr>
    <a:lvl7pPr marL="2743200" algn="l" defTabSz="914400" rtl="0" eaLnBrk="1" latinLnBrk="0" hangingPunct="1">
      <a:defRPr i="1" kern="1200">
        <a:solidFill>
          <a:schemeClr val="tx1"/>
        </a:solidFill>
        <a:latin typeface="Arial" pitchFamily="34" charset="0"/>
        <a:ea typeface="MS PGothic" pitchFamily="34" charset="-128"/>
        <a:cs typeface="+mn-cs"/>
      </a:defRPr>
    </a:lvl7pPr>
    <a:lvl8pPr marL="3200400" algn="l" defTabSz="914400" rtl="0" eaLnBrk="1" latinLnBrk="0" hangingPunct="1">
      <a:defRPr i="1" kern="1200">
        <a:solidFill>
          <a:schemeClr val="tx1"/>
        </a:solidFill>
        <a:latin typeface="Arial" pitchFamily="34" charset="0"/>
        <a:ea typeface="MS PGothic" pitchFamily="34" charset="-128"/>
        <a:cs typeface="+mn-cs"/>
      </a:defRPr>
    </a:lvl8pPr>
    <a:lvl9pPr marL="3657600" algn="l" defTabSz="914400" rtl="0" eaLnBrk="1" latinLnBrk="0" hangingPunct="1">
      <a:defRPr i="1"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80"/>
    <a:srgbClr val="FF9933"/>
    <a:srgbClr val="990000"/>
    <a:srgbClr val="336600"/>
    <a:srgbClr val="FFFFCC"/>
    <a:srgbClr val="0066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37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4"/>
    </p:cViewPr>
  </p:sorterViewPr>
  <p:notesViewPr>
    <p:cSldViewPr>
      <p:cViewPr varScale="1">
        <p:scale>
          <a:sx n="73" d="100"/>
          <a:sy n="73" d="100"/>
        </p:scale>
        <p:origin x="-150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gs" Target="tags/tag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rial" charset="0"/>
                <a:ea typeface="+mn-ea"/>
                <a:cs typeface="+mn-cs"/>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ea typeface="+mn-ea"/>
                <a:cs typeface="+mn-cs"/>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Arial" charset="0"/>
                <a:ea typeface="+mn-ea"/>
                <a:cs typeface="+mn-cs"/>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ea typeface="ＭＳ Ｐゴシック" pitchFamily="34" charset="-128"/>
              </a:defRPr>
            </a:lvl1pPr>
          </a:lstStyle>
          <a:p>
            <a:pPr>
              <a:defRPr/>
            </a:pPr>
            <a:fld id="{0AEEE9C4-6BBD-4183-8622-303310933FB1}" type="slidenum">
              <a:rPr lang="en-US" altLang="en-US"/>
              <a:pPr>
                <a:defRPr/>
              </a:pPr>
              <a:t>‹#›</a:t>
            </a:fld>
            <a:endParaRPr lang="en-US" altLang="en-US"/>
          </a:p>
        </p:txBody>
      </p:sp>
    </p:spTree>
    <p:extLst>
      <p:ext uri="{BB962C8B-B14F-4D97-AF65-F5344CB8AC3E}">
        <p14:creationId xmlns:p14="http://schemas.microsoft.com/office/powerpoint/2010/main" val="13601527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4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E26BA540-7347-487A-8A83-695DA1366EC5}" type="slidenum">
              <a:rPr lang="en-US" altLang="en-US" i="0" smtClean="0"/>
              <a:pPr/>
              <a:t>2</a:t>
            </a:fld>
            <a:endParaRPr lang="en-US" altLang="en-US" i="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068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064B403-5F97-4569-9558-7D5CE7920C94}" type="slidenum">
              <a:rPr lang="en-US" altLang="en-US" i="0" smtClean="0"/>
              <a:pPr/>
              <a:t>13</a:t>
            </a:fld>
            <a:endParaRPr lang="en-US" altLang="en-US" i="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673420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1CD965C2-9671-4505-8758-D4188CABCD62}" type="slidenum">
              <a:rPr lang="en-US" altLang="en-US" i="0" smtClean="0"/>
              <a:pPr/>
              <a:t>15</a:t>
            </a:fld>
            <a:endParaRPr lang="en-US" altLang="en-US" i="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418300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739E60B6-396A-4F29-BF55-4A50A4BE7054}" type="slidenum">
              <a:rPr lang="en-US" altLang="en-US" i="0" smtClean="0"/>
              <a:pPr/>
              <a:t>17</a:t>
            </a:fld>
            <a:endParaRPr lang="en-US" altLang="en-US" i="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916309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CF763C8D-9AA4-48B7-991D-A7322FCFA840}" type="slidenum">
              <a:rPr lang="en-US" altLang="en-US" i="0" smtClean="0"/>
              <a:pPr/>
              <a:t>20</a:t>
            </a:fld>
            <a:endParaRPr lang="en-US" altLang="en-US" i="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93213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2BDF6C7B-7F34-4CFA-B520-2E774A164161}" type="slidenum">
              <a:rPr lang="en-US" altLang="en-US" i="0" smtClean="0"/>
              <a:pPr/>
              <a:t>21</a:t>
            </a:fld>
            <a:endParaRPr lang="en-US" altLang="en-US" i="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81164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7859EAF8-2118-467C-9A2F-E385480F9129}" type="slidenum">
              <a:rPr lang="en-US" altLang="en-US" i="0" smtClean="0"/>
              <a:pPr/>
              <a:t>24</a:t>
            </a:fld>
            <a:endParaRPr lang="en-US" altLang="en-US" i="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965291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F814C75D-4F6A-4DA4-B0F1-8D24063BA1E3}" type="slidenum">
              <a:rPr lang="en-US" altLang="en-US" i="0" smtClean="0"/>
              <a:pPr/>
              <a:t>27</a:t>
            </a:fld>
            <a:endParaRPr lang="en-US" altLang="en-US" i="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80442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C7A0FB5D-9340-4241-978C-9B20590F3A0E}" type="slidenum">
              <a:rPr lang="en-US" altLang="en-US" i="0" smtClean="0"/>
              <a:pPr/>
              <a:t>28</a:t>
            </a:fld>
            <a:endParaRPr lang="en-US" altLang="en-US" i="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06041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F888F991-DE09-4C90-8248-488E2399DDA9}" type="slidenum">
              <a:rPr lang="en-US" altLang="en-US" sz="1200" i="0"/>
              <a:pPr algn="r"/>
              <a:t>29</a:t>
            </a:fld>
            <a:endParaRPr lang="en-US" altLang="en-US" sz="1200" i="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412076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D84CAE10-66CE-4892-98EB-BC036060A660}" type="slidenum">
              <a:rPr lang="en-US" altLang="en-US" sz="1200" i="0"/>
              <a:pPr algn="r"/>
              <a:t>31</a:t>
            </a:fld>
            <a:endParaRPr lang="en-US" altLang="en-US" sz="1200" i="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29195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1FB7700D-0D06-4326-9FD3-CCA7F54E36CB}" type="slidenum">
              <a:rPr lang="en-US" altLang="en-US" i="0" smtClean="0"/>
              <a:pPr/>
              <a:t>3</a:t>
            </a:fld>
            <a:endParaRPr lang="en-US" altLang="en-US" i="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657650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067F86CB-5274-4B81-8A90-38F9EC25F551}" type="slidenum">
              <a:rPr lang="en-US" altLang="en-US" i="0" smtClean="0"/>
              <a:pPr/>
              <a:t>33</a:t>
            </a:fld>
            <a:endParaRPr lang="en-US" altLang="en-US" i="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52301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99730EC1-51F2-4CDC-9D3B-07639DAF3B2C}" type="slidenum">
              <a:rPr lang="en-US" altLang="en-US" i="0" smtClean="0"/>
              <a:pPr/>
              <a:t>34</a:t>
            </a:fld>
            <a:endParaRPr lang="en-US" altLang="en-US" i="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040186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3FA91309-8690-4584-BA83-1922F02651DE}" type="slidenum">
              <a:rPr lang="en-US" altLang="en-US" sz="1200" i="0"/>
              <a:pPr algn="r"/>
              <a:t>35</a:t>
            </a:fld>
            <a:endParaRPr lang="en-US" altLang="en-US" sz="1200" i="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2266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659AC7ED-A4DF-4BEA-9B99-3219D915ADEB}" type="slidenum">
              <a:rPr lang="en-US" altLang="en-US" i="0" smtClean="0"/>
              <a:pPr/>
              <a:t>36</a:t>
            </a:fld>
            <a:endParaRPr lang="en-US" altLang="en-US" i="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836495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50CBA54F-7DED-4026-84D0-7875A1308B9B}" type="slidenum">
              <a:rPr lang="en-US" altLang="en-US" sz="1200" i="0"/>
              <a:pPr algn="r"/>
              <a:t>37</a:t>
            </a:fld>
            <a:endParaRPr lang="en-US" altLang="en-US" sz="1200" i="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7104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50CBA54F-7DED-4026-84D0-7875A1308B9B}" type="slidenum">
              <a:rPr lang="en-US" altLang="en-US" sz="1200" i="0"/>
              <a:pPr algn="r"/>
              <a:t>38</a:t>
            </a:fld>
            <a:endParaRPr lang="en-US" altLang="en-US" sz="1200" i="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856811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50CBA54F-7DED-4026-84D0-7875A1308B9B}" type="slidenum">
              <a:rPr lang="en-US" altLang="en-US" sz="1200" i="0"/>
              <a:pPr algn="r"/>
              <a:t>39</a:t>
            </a:fld>
            <a:endParaRPr lang="en-US" altLang="en-US" sz="1200" i="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717317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1ABC28A5-2AAB-45F0-9487-DC2C3C597C9E}" type="slidenum">
              <a:rPr lang="en-US" altLang="en-US" i="0" smtClean="0"/>
              <a:pPr/>
              <a:t>40</a:t>
            </a:fld>
            <a:endParaRPr lang="en-US" altLang="en-US" i="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759150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A85A5D66-20BE-4E96-BC9B-A5ADEA40288D}" type="slidenum">
              <a:rPr lang="en-US" altLang="en-US" i="0" smtClean="0"/>
              <a:pPr/>
              <a:t>41</a:t>
            </a:fld>
            <a:endParaRPr lang="en-US" altLang="en-US" i="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561367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8A83086D-3422-4119-B0D8-5985E5E04C6B}" type="slidenum">
              <a:rPr lang="en-US" altLang="en-US" sz="1200" i="0"/>
              <a:pPr algn="r"/>
              <a:t>42</a:t>
            </a:fld>
            <a:endParaRPr lang="en-US" altLang="en-US" sz="1200" i="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18749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D0AA8865-DF72-4376-9951-5A42D8930C70}" type="slidenum">
              <a:rPr lang="en-US" altLang="en-US" i="0" smtClean="0"/>
              <a:pPr/>
              <a:t>4</a:t>
            </a:fld>
            <a:endParaRPr lang="en-US" altLang="en-US" i="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87503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E7D45230-4B8A-49B3-BCD6-A416840F6189}" type="slidenum">
              <a:rPr lang="en-US" altLang="en-US" i="0" smtClean="0"/>
              <a:pPr/>
              <a:t>43</a:t>
            </a:fld>
            <a:endParaRPr lang="en-US" altLang="en-US" i="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264539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C5E81548-EF57-4F5D-B356-6734A9368AF0}" type="slidenum">
              <a:rPr lang="en-US" altLang="en-US" i="0" smtClean="0"/>
              <a:pPr/>
              <a:t>44</a:t>
            </a:fld>
            <a:endParaRPr lang="en-US" altLang="en-US" i="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337337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6B41F954-82AC-48D9-A572-8BE61FA05027}" type="slidenum">
              <a:rPr lang="en-US" altLang="en-US" sz="1200" i="0"/>
              <a:pPr algn="r"/>
              <a:t>45</a:t>
            </a:fld>
            <a:endParaRPr lang="en-US" altLang="en-US" sz="1200" i="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900169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0D8F4676-F750-4F2B-A3BE-7B8725036B84}" type="slidenum">
              <a:rPr lang="en-US" altLang="en-US" i="0" smtClean="0"/>
              <a:pPr/>
              <a:t>46</a:t>
            </a:fld>
            <a:endParaRPr lang="en-US" altLang="en-US" i="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635331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3B0AFBF1-7367-43EF-A0D8-F9C0E7F1FE43}" type="slidenum">
              <a:rPr lang="en-US" altLang="en-US" i="0" smtClean="0"/>
              <a:pPr/>
              <a:t>47</a:t>
            </a:fld>
            <a:endParaRPr lang="en-US" altLang="en-US" i="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288402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673DCB41-9E11-4777-8490-6C67941D67A8}" type="slidenum">
              <a:rPr lang="en-US" altLang="en-US" i="0" smtClean="0"/>
              <a:pPr/>
              <a:t>48</a:t>
            </a:fld>
            <a:endParaRPr lang="en-US" altLang="en-US" i="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88897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0F76F1AB-0A7E-4DB3-9CFF-66DB1B3F5FCC}" type="slidenum">
              <a:rPr lang="en-US" altLang="en-US" i="0" smtClean="0"/>
              <a:pPr/>
              <a:t>50</a:t>
            </a:fld>
            <a:endParaRPr lang="en-US" altLang="en-US" i="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417475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E9FA4953-A8D3-4452-9C82-8AD9B1BA3257}" type="slidenum">
              <a:rPr lang="en-US" altLang="en-US" i="0" smtClean="0"/>
              <a:pPr/>
              <a:t>51</a:t>
            </a:fld>
            <a:endParaRPr lang="en-US" altLang="en-US"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881953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2B3EF23E-324E-472E-B06E-B1289217A0A2}" type="slidenum">
              <a:rPr lang="en-US" altLang="en-US" sz="1200" i="0"/>
              <a:pPr algn="r"/>
              <a:t>52</a:t>
            </a:fld>
            <a:endParaRPr lang="en-US" altLang="en-US" sz="1200" i="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02442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8B7FDA1-2540-4BE6-8023-1CBCFD958668}" type="slidenum">
              <a:rPr lang="en-US" altLang="en-US" i="0" smtClean="0"/>
              <a:pPr/>
              <a:t>53</a:t>
            </a:fld>
            <a:endParaRPr lang="en-US" altLang="en-US" i="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02996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6D3E9C9F-7775-4FE8-A74A-D5A06D4E6761}" type="slidenum">
              <a:rPr lang="en-US" altLang="en-US" i="0" smtClean="0"/>
              <a:pPr/>
              <a:t>6</a:t>
            </a:fld>
            <a:endParaRPr lang="en-US" altLang="en-US" i="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79748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8B7FDA1-2540-4BE6-8023-1CBCFD958668}" type="slidenum">
              <a:rPr lang="en-US" altLang="en-US" i="0" smtClean="0"/>
              <a:pPr/>
              <a:t>54</a:t>
            </a:fld>
            <a:endParaRPr lang="en-US" altLang="en-US" i="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638226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pPr algn="r"/>
            <a:fld id="{34DFC1A8-D367-4D86-9407-CFC1371C05CE}" type="slidenum">
              <a:rPr lang="en-US" altLang="en-US" sz="1200" i="0"/>
              <a:pPr algn="r"/>
              <a:t>55</a:t>
            </a:fld>
            <a:endParaRPr lang="en-US" altLang="en-US" sz="1200" i="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173551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1D3868B4-F7C6-4C6C-9154-9F955CAE3D95}" type="slidenum">
              <a:rPr lang="en-US" altLang="en-US" i="0" smtClean="0"/>
              <a:pPr/>
              <a:t>56</a:t>
            </a:fld>
            <a:endParaRPr lang="en-US" altLang="en-US" i="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2433139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BD92E515-ED00-4CEF-A7E0-46684CC2C21E}" type="slidenum">
              <a:rPr lang="en-US" altLang="en-US" i="0" smtClean="0"/>
              <a:pPr/>
              <a:t>57</a:t>
            </a:fld>
            <a:endParaRPr lang="en-US" altLang="en-US" i="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282539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FE5BC044-6766-40E6-9990-8319EFFA9FD7}" type="slidenum">
              <a:rPr lang="en-US" altLang="en-US" i="0" smtClean="0"/>
              <a:pPr/>
              <a:t>59</a:t>
            </a:fld>
            <a:endParaRPr lang="en-US" altLang="en-US" i="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535235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E8175672-E050-461F-9BBE-8BA08B364755}" type="slidenum">
              <a:rPr lang="en-US" altLang="en-US" i="0" smtClean="0"/>
              <a:pPr/>
              <a:t>60</a:t>
            </a:fld>
            <a:endParaRPr lang="en-US" altLang="en-US" i="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839807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313B8FE3-47AD-4E5C-9378-621140A5143E}" type="slidenum">
              <a:rPr lang="en-US" altLang="en-US" i="0" smtClean="0"/>
              <a:pPr/>
              <a:t>61</a:t>
            </a:fld>
            <a:endParaRPr lang="en-US" altLang="en-US"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431068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A6A0B28-DFE8-45FE-AC69-1D7422C6C078}" type="slidenum">
              <a:rPr lang="en-US" altLang="en-US" i="0" smtClean="0"/>
              <a:pPr/>
              <a:t>62</a:t>
            </a:fld>
            <a:endParaRPr lang="en-US" altLang="en-US" i="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880419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6EF57AB0-AD8F-4B6F-9300-0B20ED1900AA}" type="slidenum">
              <a:rPr lang="en-US" altLang="en-US" i="0" smtClean="0"/>
              <a:pPr/>
              <a:t>64</a:t>
            </a:fld>
            <a:endParaRPr lang="en-US" altLang="en-US" i="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58325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8C55BC2-A7F7-421E-94C3-69FC8F0A88ED}" type="slidenum">
              <a:rPr lang="en-US" altLang="en-US" i="0" smtClean="0"/>
              <a:pPr/>
              <a:t>67</a:t>
            </a:fld>
            <a:endParaRPr lang="en-US" altLang="en-US" i="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4702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8601A324-812C-4F99-8B2F-FF8B17A448C8}" type="slidenum">
              <a:rPr lang="en-US" altLang="en-US" i="0" smtClean="0"/>
              <a:pPr/>
              <a:t>7</a:t>
            </a:fld>
            <a:endParaRPr lang="en-US" altLang="en-US" i="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4968860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58C55BC2-A7F7-421E-94C3-69FC8F0A88ED}" type="slidenum">
              <a:rPr lang="en-US" altLang="en-US" i="0" smtClean="0"/>
              <a:pPr/>
              <a:t>68</a:t>
            </a:fld>
            <a:endParaRPr lang="en-US" altLang="en-US" i="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2530132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EFEC2C34-23BB-4464-9BA6-58A4EF6A2D5D}" type="slidenum">
              <a:rPr lang="en-US" altLang="en-US" i="0" smtClean="0"/>
              <a:pPr/>
              <a:t>69</a:t>
            </a:fld>
            <a:endParaRPr lang="en-US" altLang="en-US" i="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061650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720DF901-2CBA-4797-A469-FB1648D679DC}" type="slidenum">
              <a:rPr lang="en-US" altLang="en-US" i="0" smtClean="0"/>
              <a:pPr/>
              <a:t>70</a:t>
            </a:fld>
            <a:endParaRPr lang="en-US" altLang="en-US" i="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0414554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801DA569-0BDB-4B64-B968-AC01F54C8BD3}" type="slidenum">
              <a:rPr lang="en-US" altLang="en-US" i="0" smtClean="0"/>
              <a:pPr/>
              <a:t>71</a:t>
            </a:fld>
            <a:endParaRPr lang="en-US" altLang="en-US" i="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816118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28E2D093-7134-46EA-9970-EAA11FFB3A07}" type="slidenum">
              <a:rPr lang="en-US" altLang="en-US" i="0" smtClean="0"/>
              <a:pPr/>
              <a:t>73</a:t>
            </a:fld>
            <a:endParaRPr lang="en-US" altLang="en-US" i="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794860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D9EAA52E-7477-4E44-BB79-4F0AD9714C61}" type="slidenum">
              <a:rPr lang="en-US" altLang="en-US" i="0" smtClean="0"/>
              <a:pPr/>
              <a:t>74</a:t>
            </a:fld>
            <a:endParaRPr lang="en-US" altLang="en-US" i="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978428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D10B4DA6-C7CB-4124-96B8-6DB4376C7CAF}" type="slidenum">
              <a:rPr lang="en-US" altLang="en-US" i="0" smtClean="0"/>
              <a:pPr/>
              <a:t>75</a:t>
            </a:fld>
            <a:endParaRPr lang="en-US" altLang="en-US" i="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1739376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948A86A3-F15B-4F68-8947-5924AB2CB755}" type="slidenum">
              <a:rPr lang="en-US" altLang="en-US" i="0" smtClean="0"/>
              <a:pPr/>
              <a:t>76</a:t>
            </a:fld>
            <a:endParaRPr lang="en-US" altLang="en-US" i="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689290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22BC02FC-1393-4EDD-9789-DEF59887EFF4}" type="slidenum">
              <a:rPr lang="en-US" altLang="en-US" i="0" smtClean="0"/>
              <a:pPr/>
              <a:t>78</a:t>
            </a:fld>
            <a:endParaRPr lang="en-US" altLang="en-US" i="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54047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84E4EC93-1234-4CAB-977E-123DEA27037A}" type="slidenum">
              <a:rPr lang="en-US" altLang="en-US" i="0" smtClean="0"/>
              <a:pPr/>
              <a:t>8</a:t>
            </a:fld>
            <a:endParaRPr lang="en-US" altLang="en-US" i="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71673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8600D47A-1B30-44DA-A377-196B8DD3EAFE}" type="slidenum">
              <a:rPr lang="en-US" altLang="en-US" i="0" smtClean="0"/>
              <a:pPr/>
              <a:t>9</a:t>
            </a:fld>
            <a:endParaRPr lang="en-US" altLang="en-US" i="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67039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20D2482A-C367-43C2-9754-BF5255E92FD6}" type="slidenum">
              <a:rPr lang="en-US" altLang="en-US" i="0" smtClean="0"/>
              <a:pPr/>
              <a:t>10</a:t>
            </a:fld>
            <a:endParaRPr lang="en-US" altLang="en-US"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291302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ea typeface="MS PGothic" pitchFamily="34" charset="-128"/>
              </a:defRPr>
            </a:lvl1pPr>
            <a:lvl2pPr marL="742950" indent="-285750">
              <a:defRPr i="1">
                <a:solidFill>
                  <a:schemeClr val="tx1"/>
                </a:solidFill>
                <a:latin typeface="Arial" pitchFamily="34" charset="0"/>
                <a:ea typeface="MS PGothic" pitchFamily="34" charset="-128"/>
              </a:defRPr>
            </a:lvl2pPr>
            <a:lvl3pPr marL="1143000" indent="-228600">
              <a:defRPr i="1">
                <a:solidFill>
                  <a:schemeClr val="tx1"/>
                </a:solidFill>
                <a:latin typeface="Arial" pitchFamily="34" charset="0"/>
                <a:ea typeface="MS PGothic" pitchFamily="34" charset="-128"/>
              </a:defRPr>
            </a:lvl3pPr>
            <a:lvl4pPr marL="1600200" indent="-228600">
              <a:defRPr i="1">
                <a:solidFill>
                  <a:schemeClr val="tx1"/>
                </a:solidFill>
                <a:latin typeface="Arial" pitchFamily="34" charset="0"/>
                <a:ea typeface="MS PGothic" pitchFamily="34" charset="-128"/>
              </a:defRPr>
            </a:lvl4pPr>
            <a:lvl5pPr marL="2057400" indent="-228600">
              <a:defRPr i="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i="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i="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i="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i="1">
                <a:solidFill>
                  <a:schemeClr val="tx1"/>
                </a:solidFill>
                <a:latin typeface="Arial" pitchFamily="34" charset="0"/>
                <a:ea typeface="MS PGothic" pitchFamily="34" charset="-128"/>
              </a:defRPr>
            </a:lvl9pPr>
          </a:lstStyle>
          <a:p>
            <a:fld id="{20D2482A-C367-43C2-9754-BF5255E92FD6}" type="slidenum">
              <a:rPr lang="en-US" altLang="en-US" i="0" smtClean="0"/>
              <a:pPr/>
              <a:t>11</a:t>
            </a:fld>
            <a:endParaRPr lang="en-US" altLang="en-US" i="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extLst>
      <p:ext uri="{BB962C8B-B14F-4D97-AF65-F5344CB8AC3E}">
        <p14:creationId xmlns:p14="http://schemas.microsoft.com/office/powerpoint/2010/main" val="3573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i="0" dirty="0">
              <a:solidFill>
                <a:prstClr val="black"/>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i="0"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70195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3797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839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1709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520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5007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4082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8533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273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1590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93433692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i="0" dirty="0">
                <a:solidFill>
                  <a:srgbClr val="6A6A6A"/>
                </a:solidFill>
              </a:rPr>
              <a:t>©McGraw-Hill Education.</a:t>
            </a:r>
          </a:p>
        </p:txBody>
      </p:sp>
    </p:spTree>
    <p:extLst>
      <p:ext uri="{BB962C8B-B14F-4D97-AF65-F5344CB8AC3E}">
        <p14:creationId xmlns:p14="http://schemas.microsoft.com/office/powerpoint/2010/main" val="4153055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4" y="3286125"/>
            <a:ext cx="5105400" cy="609600"/>
          </a:xfrm>
        </p:spPr>
        <p:txBody>
          <a:bodyPr/>
          <a:lstStyle/>
          <a:p>
            <a:pPr algn="l"/>
            <a:r>
              <a:rPr lang="en-US" altLang="en-US" b="1" dirty="0"/>
              <a:t>Chemistry</a:t>
            </a:r>
            <a:br>
              <a:rPr lang="en-US" altLang="en-US" b="1" dirty="0"/>
            </a:br>
            <a:endParaRPr lang="en-US" dirty="0"/>
          </a:p>
        </p:txBody>
      </p:sp>
      <p:sp>
        <p:nvSpPr>
          <p:cNvPr id="3" name="Text Placeholder 2"/>
          <p:cNvSpPr>
            <a:spLocks noGrp="1"/>
          </p:cNvSpPr>
          <p:nvPr>
            <p:ph type="body" sz="quarter" idx="10"/>
          </p:nvPr>
        </p:nvSpPr>
        <p:spPr>
          <a:xfrm>
            <a:off x="104773" y="3971925"/>
            <a:ext cx="5610225" cy="685800"/>
          </a:xfrm>
        </p:spPr>
        <p:txBody>
          <a:bodyPr/>
          <a:lstStyle/>
          <a:p>
            <a:r>
              <a:rPr lang="en-US" dirty="0"/>
              <a:t>The Molecular Nature of Matter and Change  Eighth Edition</a:t>
            </a:r>
          </a:p>
        </p:txBody>
      </p:sp>
      <p:sp>
        <p:nvSpPr>
          <p:cNvPr id="2055" name="Text Box 9"/>
          <p:cNvSpPr txBox="1">
            <a:spLocks noChangeArrowheads="1"/>
          </p:cNvSpPr>
          <p:nvPr/>
        </p:nvSpPr>
        <p:spPr bwMode="auto">
          <a:xfrm>
            <a:off x="104774" y="5210175"/>
            <a:ext cx="56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charset="0"/>
                <a:ea typeface="MS PGothic" pitchFamily="34" charset="-128"/>
              </a:defRPr>
            </a:lvl9pPr>
          </a:lstStyle>
          <a:p>
            <a:pPr eaLnBrk="1" hangingPunct="1">
              <a:spcBef>
                <a:spcPct val="50000"/>
              </a:spcBef>
            </a:pPr>
            <a:r>
              <a:rPr lang="en-US" altLang="en-US" sz="1800" b="1" i="0" dirty="0">
                <a:solidFill>
                  <a:prstClr val="black"/>
                </a:solidFill>
                <a:latin typeface="Times New Roman" pitchFamily="18" charset="0"/>
              </a:rPr>
              <a:t>Martin S. Silberberg and Patricia G. </a:t>
            </a:r>
            <a:r>
              <a:rPr lang="en-US" altLang="en-US" sz="1800" b="1" i="0" dirty="0" err="1">
                <a:solidFill>
                  <a:prstClr val="black"/>
                </a:solidFill>
                <a:latin typeface="Times New Roman" pitchFamily="18" charset="0"/>
              </a:rPr>
              <a:t>Amateis</a:t>
            </a:r>
            <a:endParaRPr lang="en-US" altLang="en-US" sz="1800" b="1" i="0" dirty="0">
              <a:solidFill>
                <a:prstClr val="black"/>
              </a:solidFill>
              <a:latin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28" y="372572"/>
            <a:ext cx="3126784" cy="4005593"/>
          </a:xfrm>
          <a:prstGeom prst="rect">
            <a:avLst/>
          </a:prstGeom>
        </p:spPr>
      </p:pic>
    </p:spTree>
    <p:extLst>
      <p:ext uri="{BB962C8B-B14F-4D97-AF65-F5344CB8AC3E}">
        <p14:creationId xmlns:p14="http://schemas.microsoft.com/office/powerpoint/2010/main" val="356709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 – Problem and Plan</a:t>
            </a:r>
            <a:endParaRPr lang="en-US" dirty="0"/>
          </a:p>
        </p:txBody>
      </p:sp>
      <p:sp>
        <p:nvSpPr>
          <p:cNvPr id="5" name="Content Placeholder 4"/>
          <p:cNvSpPr>
            <a:spLocks noGrp="1"/>
          </p:cNvSpPr>
          <p:nvPr>
            <p:ph idx="1"/>
          </p:nvPr>
        </p:nvSpPr>
        <p:spPr/>
        <p:txBody>
          <a:bodyPr/>
          <a:lstStyle/>
          <a:p>
            <a:pPr algn="ctr"/>
            <a:r>
              <a:rPr lang="en-US" altLang="en-US" b="1" dirty="0"/>
              <a:t>Converting Units of Pressure</a:t>
            </a:r>
          </a:p>
          <a:p>
            <a:r>
              <a:rPr lang="en-US" altLang="en-US" b="1" dirty="0"/>
              <a:t>PROBLEM: </a:t>
            </a:r>
            <a:r>
              <a:rPr lang="en-US" altLang="en-US" dirty="0"/>
              <a:t>A geochemist heats a limestone (CaCO</a:t>
            </a:r>
            <a:r>
              <a:rPr lang="en-US" altLang="en-US" baseline="-25000" dirty="0"/>
              <a:t>3</a:t>
            </a:r>
            <a:r>
              <a:rPr lang="en-US" altLang="en-US" dirty="0"/>
              <a:t>) sample and collects the CO</a:t>
            </a:r>
            <a:r>
              <a:rPr lang="en-US" altLang="en-US" baseline="-25000" dirty="0"/>
              <a:t>2</a:t>
            </a:r>
            <a:r>
              <a:rPr lang="en-US" altLang="en-US" dirty="0"/>
              <a:t> released in an evacuated flask attached to a closed-end manometer.  After the system comes to room temperature, </a:t>
            </a:r>
            <a:r>
              <a:rPr lang="el-GR" altLang="en-US" dirty="0">
                <a:cs typeface="Arial" pitchFamily="34" charset="0"/>
              </a:rPr>
              <a:t>Δ</a:t>
            </a:r>
            <a:r>
              <a:rPr lang="en-US" altLang="en-US" dirty="0"/>
              <a:t>h = 291.4 mm Hg.  Calculate the CO</a:t>
            </a:r>
            <a:r>
              <a:rPr lang="en-US" altLang="en-US" baseline="-25000" dirty="0"/>
              <a:t>2</a:t>
            </a:r>
            <a:r>
              <a:rPr lang="en-US" altLang="en-US" dirty="0"/>
              <a:t> pressure in </a:t>
            </a:r>
            <a:r>
              <a:rPr lang="en-US" altLang="en-US" dirty="0" err="1"/>
              <a:t>torrs</a:t>
            </a:r>
            <a:r>
              <a:rPr lang="en-US" altLang="en-US" dirty="0"/>
              <a:t>, atmospheres, and kilopascals.</a:t>
            </a:r>
          </a:p>
          <a:p>
            <a:r>
              <a:rPr lang="en-US" altLang="en-US" b="1" dirty="0"/>
              <a:t>PLAN: </a:t>
            </a:r>
            <a:r>
              <a:rPr lang="en-US" altLang="en-US" dirty="0"/>
              <a:t>Construct conversion factors to find the other units of pressure.</a:t>
            </a:r>
            <a:endParaRPr lang="en-US" altLang="en-US" b="1" dirty="0"/>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 –Solution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291.4 </m:t>
                      </m:r>
                      <m:r>
                        <m:rPr>
                          <m:nor/>
                        </m:rPr>
                        <a:rPr lang="en-US" altLang="en-US" dirty="0"/>
                        <m:t>mmHg</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m:t>
                          </m:r>
                          <m:r>
                            <m:rPr>
                              <m:nor/>
                            </m:rPr>
                            <a:rPr lang="en-US" altLang="en-US" dirty="0"/>
                            <m:t>torr</m:t>
                          </m:r>
                        </m:num>
                        <m:den>
                          <m:r>
                            <m:rPr>
                              <m:nor/>
                            </m:rPr>
                            <a:rPr lang="en-US" altLang="en-US" dirty="0"/>
                            <m:t>1 </m:t>
                          </m:r>
                          <m:r>
                            <m:rPr>
                              <m:nor/>
                            </m:rPr>
                            <a:rPr lang="en-US" altLang="en-US" dirty="0"/>
                            <m:t>mmHg</m:t>
                          </m:r>
                          <m:r>
                            <m:rPr>
                              <m:nor/>
                            </m:rPr>
                            <a:rPr lang="en-US" altLang="en-US" dirty="0"/>
                            <m:t> </m:t>
                          </m:r>
                        </m:den>
                      </m:f>
                      <m:r>
                        <m:rPr>
                          <m:nor/>
                        </m:rPr>
                        <a:rPr lang="en-US" altLang="en-US" b="1" dirty="0"/>
                        <m:t>= 291.4 </m:t>
                      </m:r>
                      <m:r>
                        <m:rPr>
                          <m:nor/>
                        </m:rPr>
                        <a:rPr lang="en-US" altLang="en-US" b="1" dirty="0"/>
                        <m:t>torr</m:t>
                      </m:r>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291.4 </m:t>
                      </m:r>
                      <m:r>
                        <m:rPr>
                          <m:nor/>
                        </m:rPr>
                        <a:rPr lang="en-US" altLang="en-US" dirty="0"/>
                        <m:t>torr</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atm</m:t>
                          </m:r>
                          <m:r>
                            <m:rPr>
                              <m:nor/>
                            </m:rPr>
                            <a:rPr lang="en-US" altLang="en-US" dirty="0"/>
                            <m:t> </m:t>
                          </m:r>
                        </m:num>
                        <m:den>
                          <m:r>
                            <m:rPr>
                              <m:nor/>
                            </m:rPr>
                            <a:rPr lang="en-US" altLang="en-US" dirty="0"/>
                            <m:t>760 </m:t>
                          </m:r>
                          <m:r>
                            <m:rPr>
                              <m:nor/>
                            </m:rPr>
                            <a:rPr lang="en-US" altLang="en-US" dirty="0"/>
                            <m:t>torr</m:t>
                          </m:r>
                          <m:r>
                            <m:rPr>
                              <m:nor/>
                            </m:rPr>
                            <a:rPr lang="en-US" altLang="en-US" dirty="0"/>
                            <m:t> </m:t>
                          </m:r>
                        </m:den>
                      </m:f>
                      <m:r>
                        <m:rPr>
                          <m:nor/>
                        </m:rPr>
                        <a:rPr lang="en-US" altLang="en-US" b="1" dirty="0"/>
                        <m:t>= 0.3834 </m:t>
                      </m:r>
                      <m:r>
                        <m:rPr>
                          <m:nor/>
                        </m:rPr>
                        <a:rPr lang="en-US" altLang="en-US" b="1" dirty="0"/>
                        <m:t>atm</m:t>
                      </m:r>
                    </m:oMath>
                  </m:oMathPara>
                </a14:m>
                <a:endParaRPr lang="en-US" altLang="en-US" b="1" dirty="0"/>
              </a:p>
              <a:p>
                <a:pPr marL="0" indent="0">
                  <a:buNone/>
                </a:pPr>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0.3834 </m:t>
                      </m:r>
                      <m:r>
                        <m:rPr>
                          <m:nor/>
                        </m:rPr>
                        <a:rPr lang="en-US" altLang="en-US" dirty="0"/>
                        <m:t>atm</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101.325 </m:t>
                          </m:r>
                          <m:r>
                            <m:rPr>
                              <m:nor/>
                            </m:rPr>
                            <a:rPr lang="en-US" altLang="en-US" dirty="0"/>
                            <m:t>kPa</m:t>
                          </m:r>
                          <m:r>
                            <m:rPr>
                              <m:nor/>
                            </m:rPr>
                            <a:rPr lang="en-US" altLang="en-US" dirty="0"/>
                            <m:t> </m:t>
                          </m:r>
                        </m:num>
                        <m:den>
                          <m:r>
                            <m:rPr>
                              <m:nor/>
                            </m:rPr>
                            <a:rPr lang="en-US" altLang="en-US" dirty="0"/>
                            <m:t>1 </m:t>
                          </m:r>
                          <m:r>
                            <m:rPr>
                              <m:nor/>
                            </m:rPr>
                            <a:rPr lang="en-US" altLang="en-US" dirty="0"/>
                            <m:t>atm</m:t>
                          </m:r>
                          <m:r>
                            <m:rPr>
                              <m:nor/>
                            </m:rPr>
                            <a:rPr lang="en-US" altLang="en-US" dirty="0"/>
                            <m:t> </m:t>
                          </m:r>
                        </m:den>
                      </m:f>
                      <m:r>
                        <m:rPr>
                          <m:nor/>
                        </m:rPr>
                        <a:rPr lang="en-US" altLang="en-US" b="1" dirty="0"/>
                        <m:t>= 38.85 </m:t>
                      </m:r>
                      <m:r>
                        <m:rPr>
                          <m:nor/>
                        </m:rPr>
                        <a:rPr lang="en-US" altLang="en-US" b="1" dirty="0"/>
                        <m:t>kPa</m:t>
                      </m:r>
                    </m:oMath>
                  </m:oMathPara>
                </a14:m>
                <a:endParaRPr lang="en-US" altLang="en-US" b="1"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b="1" dirty="0"/>
              </a:p>
              <a:p>
                <a:endParaRPr lang="en-US" altLang="en-US" b="1" dirty="0"/>
              </a:p>
              <a:p>
                <a:endParaRPr lang="en-US" altLang="en-US" b="1"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extLst>
      <p:ext uri="{BB962C8B-B14F-4D97-AF65-F5344CB8AC3E}">
        <p14:creationId xmlns:p14="http://schemas.microsoft.com/office/powerpoint/2010/main" val="129535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Gas Laws</a:t>
            </a:r>
            <a:endParaRPr lang="en-US" dirty="0"/>
          </a:p>
        </p:txBody>
      </p:sp>
      <p:sp>
        <p:nvSpPr>
          <p:cNvPr id="3" name="Content Placeholder 2"/>
          <p:cNvSpPr>
            <a:spLocks noGrp="1"/>
          </p:cNvSpPr>
          <p:nvPr>
            <p:ph idx="1"/>
          </p:nvPr>
        </p:nvSpPr>
        <p:spPr/>
        <p:txBody>
          <a:bodyPr/>
          <a:lstStyle/>
          <a:p>
            <a:r>
              <a:rPr lang="en-US" altLang="en-US" dirty="0">
                <a:latin typeface="Arial" pitchFamily="34" charset="0"/>
              </a:rPr>
              <a:t>The gas laws describe the physical behavior of gases in terms of 4 variables:</a:t>
            </a:r>
          </a:p>
          <a:p>
            <a:pPr lvl="1"/>
            <a:r>
              <a:rPr lang="en-US" altLang="en-US" dirty="0">
                <a:latin typeface="Arial" pitchFamily="34" charset="0"/>
              </a:rPr>
              <a:t>pressure (</a:t>
            </a:r>
            <a:r>
              <a:rPr lang="en-US" altLang="en-US" i="1" dirty="0">
                <a:latin typeface="Arial" pitchFamily="34" charset="0"/>
              </a:rPr>
              <a:t>P)</a:t>
            </a:r>
            <a:endParaRPr lang="en-US" altLang="en-US" dirty="0">
              <a:latin typeface="Arial" pitchFamily="34" charset="0"/>
            </a:endParaRPr>
          </a:p>
          <a:p>
            <a:pPr lvl="1"/>
            <a:r>
              <a:rPr lang="en-US" altLang="en-US" dirty="0">
                <a:latin typeface="Arial" pitchFamily="34" charset="0"/>
              </a:rPr>
              <a:t>temperature (</a:t>
            </a:r>
            <a:r>
              <a:rPr lang="en-US" altLang="en-US" i="1" dirty="0">
                <a:latin typeface="Arial" pitchFamily="34" charset="0"/>
              </a:rPr>
              <a:t>T</a:t>
            </a:r>
            <a:r>
              <a:rPr lang="en-US" altLang="en-US" dirty="0">
                <a:latin typeface="Arial" pitchFamily="34" charset="0"/>
              </a:rPr>
              <a:t>)</a:t>
            </a:r>
          </a:p>
          <a:p>
            <a:pPr lvl="1"/>
            <a:r>
              <a:rPr lang="en-US" altLang="en-US" dirty="0">
                <a:latin typeface="Arial" pitchFamily="34" charset="0"/>
              </a:rPr>
              <a:t>volume (</a:t>
            </a:r>
            <a:r>
              <a:rPr lang="en-US" altLang="en-US" i="1" dirty="0">
                <a:latin typeface="Arial" pitchFamily="34" charset="0"/>
              </a:rPr>
              <a:t>V</a:t>
            </a:r>
            <a:r>
              <a:rPr lang="en-US" altLang="en-US" dirty="0">
                <a:latin typeface="Arial" pitchFamily="34" charset="0"/>
              </a:rPr>
              <a:t>)</a:t>
            </a:r>
          </a:p>
          <a:p>
            <a:pPr lvl="1"/>
            <a:r>
              <a:rPr lang="en-US" altLang="en-US" dirty="0">
                <a:latin typeface="Arial" pitchFamily="34" charset="0"/>
              </a:rPr>
              <a:t>amount (number of moles, </a:t>
            </a:r>
            <a:r>
              <a:rPr lang="en-US" altLang="en-US" i="1" dirty="0">
                <a:latin typeface="Arial" pitchFamily="34" charset="0"/>
              </a:rPr>
              <a:t>n</a:t>
            </a:r>
            <a:r>
              <a:rPr lang="en-US" altLang="en-US" dirty="0">
                <a:latin typeface="Arial" pitchFamily="34" charset="0"/>
              </a:rPr>
              <a:t>)</a:t>
            </a:r>
          </a:p>
          <a:p>
            <a:r>
              <a:rPr lang="en-US" altLang="en-US" dirty="0">
                <a:latin typeface="Arial" pitchFamily="34" charset="0"/>
              </a:rPr>
              <a:t>An </a:t>
            </a:r>
            <a:r>
              <a:rPr lang="en-US" altLang="en-US" b="1" i="1" dirty="0">
                <a:latin typeface="Arial" pitchFamily="34" charset="0"/>
              </a:rPr>
              <a:t>ideal gas</a:t>
            </a:r>
            <a:r>
              <a:rPr lang="en-US" altLang="en-US" b="1" dirty="0">
                <a:latin typeface="Arial" pitchFamily="34" charset="0"/>
              </a:rPr>
              <a:t> </a:t>
            </a:r>
            <a:r>
              <a:rPr lang="en-US" altLang="en-US" dirty="0">
                <a:latin typeface="Arial" pitchFamily="34" charset="0"/>
              </a:rPr>
              <a:t>is a gas that exhibits linear relationships among these variables.</a:t>
            </a:r>
          </a:p>
          <a:p>
            <a:r>
              <a:rPr lang="en-US" altLang="en-US" b="1" i="1" dirty="0">
                <a:latin typeface="Arial" pitchFamily="34" charset="0"/>
              </a:rPr>
              <a:t>No ideal gas actually exists</a:t>
            </a:r>
            <a:r>
              <a:rPr lang="en-US" altLang="en-US" dirty="0">
                <a:latin typeface="Arial" pitchFamily="34" charset="0"/>
              </a:rPr>
              <a:t>, but most simple gases behave nearly ideally at ordinary temperatures and pressures.</a:t>
            </a:r>
            <a:endParaRPr lang="en-US" altLang="en-US" b="1" i="1" dirty="0">
              <a:latin typeface="Arial" pitchFamily="34" charset="0"/>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Boyle’s</a:t>
            </a:r>
            <a:r>
              <a:rPr lang="en-US" altLang="ja-JP" b="1" dirty="0"/>
              <a:t> Law in Images</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5.5</a:t>
            </a:r>
          </a:p>
          <a:p>
            <a:endParaRPr lang="en-US" dirty="0"/>
          </a:p>
        </p:txBody>
      </p:sp>
      <p:pic>
        <p:nvPicPr>
          <p:cNvPr id="6" name="Picture 5" descr="The effect of pressure on the volume of a sample of gas experimentally yields data that led to the statement of Boyle's La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91" y="1530939"/>
            <a:ext cx="8857618" cy="3796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Boyle’</a:t>
            </a:r>
            <a:r>
              <a:rPr lang="en-US" altLang="ja-JP" b="1" dirty="0"/>
              <a:t>s Law</a:t>
            </a:r>
            <a:r>
              <a:rPr lang="en-US" altLang="en-US" b="1" dirty="0"/>
              <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At constant temperature, the volume occupied by a fixed amount of gas is </a:t>
                </a:r>
                <a:r>
                  <a:rPr lang="en-US" altLang="en-US" b="1" dirty="0"/>
                  <a:t>inversely</a:t>
                </a:r>
                <a:r>
                  <a:rPr lang="en-US" altLang="en-US" dirty="0"/>
                  <a:t> proportional to the external pressure.</a:t>
                </a:r>
              </a:p>
              <a:p>
                <a:pPr marL="0" indent="0">
                  <a:buNone/>
                </a:pPr>
                <a14:m>
                  <m:oMathPara xmlns:m="http://schemas.openxmlformats.org/officeDocument/2006/math">
                    <m:oMathParaPr>
                      <m:jc m:val="centerGroup"/>
                    </m:oMathParaPr>
                    <m:oMath xmlns:m="http://schemas.openxmlformats.org/officeDocument/2006/math">
                      <m:r>
                        <m:rPr>
                          <m:nor/>
                        </m:rPr>
                        <a:rPr lang="en-US" b="0" i="0" smtClean="0"/>
                        <m:t>V</m:t>
                      </m:r>
                      <m:r>
                        <m:rPr>
                          <m:nor/>
                        </m:rPr>
                        <a:rPr lang="en-US" b="0" i="0" smtClean="0"/>
                        <m:t> ∝ </m:t>
                      </m:r>
                      <m:f>
                        <m:fPr>
                          <m:ctrlPr>
                            <a:rPr lang="en-US" b="0" i="1" smtClean="0">
                              <a:latin typeface="Cambria Math" panose="02040503050406030204" pitchFamily="18" charset="0"/>
                              <a:ea typeface="Cambria Math"/>
                            </a:rPr>
                          </m:ctrlPr>
                        </m:fPr>
                        <m:num>
                          <m:r>
                            <m:rPr>
                              <m:nor/>
                            </m:rPr>
                            <a:rPr lang="en-US" b="0" i="0" smtClean="0">
                              <a:ea typeface="Cambria Math"/>
                            </a:rPr>
                            <m:t>1</m:t>
                          </m:r>
                        </m:num>
                        <m:den>
                          <m:r>
                            <m:rPr>
                              <m:nor/>
                            </m:rPr>
                            <a:rPr lang="en-US" b="0" i="0" smtClean="0">
                              <a:ea typeface="Cambria Math"/>
                            </a:rPr>
                            <m:t>P</m:t>
                          </m:r>
                        </m:den>
                      </m:f>
                      <m:r>
                        <a:rPr lang="en-US" b="0" i="1" smtClean="0">
                          <a:latin typeface="Cambria Math"/>
                          <a:ea typeface="Cambria Math"/>
                        </a:rPr>
                        <m:t>      </m:t>
                      </m:r>
                      <m:r>
                        <m:rPr>
                          <m:nor/>
                        </m:rPr>
                        <a:rPr lang="en-US" altLang="en-US" dirty="0"/>
                        <m:t>or</m:t>
                      </m:r>
                      <m:r>
                        <m:rPr>
                          <m:nor/>
                        </m:rPr>
                        <a:rPr lang="en-US" altLang="en-US" b="0" i="0" dirty="0" smtClean="0"/>
                        <m:t>     </m:t>
                      </m:r>
                      <m:r>
                        <m:rPr>
                          <m:nor/>
                        </m:rPr>
                        <a:rPr lang="en-US" altLang="en-US" dirty="0"/>
                        <m:t> </m:t>
                      </m:r>
                      <m:r>
                        <m:rPr>
                          <m:nor/>
                        </m:rPr>
                        <a:rPr lang="en-US" altLang="en-US" dirty="0"/>
                        <m:t>PV</m:t>
                      </m:r>
                      <m:r>
                        <m:rPr>
                          <m:nor/>
                        </m:rPr>
                        <a:rPr lang="en-US" altLang="en-US" dirty="0"/>
                        <m:t> = </m:t>
                      </m:r>
                      <m:r>
                        <m:rPr>
                          <m:nor/>
                        </m:rPr>
                        <a:rPr lang="en-US" altLang="en-US" dirty="0"/>
                        <m:t>constant</m:t>
                      </m:r>
                    </m:oMath>
                  </m:oMathPara>
                </a14:m>
                <a:endParaRPr lang="en-US" altLang="en-US" dirty="0"/>
              </a:p>
              <a:p>
                <a:pPr marL="0" indent="0" algn="ctr">
                  <a:buNone/>
                </a:pPr>
                <a:endParaRPr lang="en-US" altLang="en-US" dirty="0"/>
              </a:p>
              <a:p>
                <a:r>
                  <a:rPr lang="en-US" altLang="en-US" b="1" dirty="0"/>
                  <a:t>At fixed T and n, </a:t>
                </a:r>
              </a:p>
              <a:p>
                <a:pPr lvl="1"/>
                <a:r>
                  <a:rPr lang="en-US" altLang="en-US" b="1" dirty="0"/>
                  <a:t>P decreases  as V increases</a:t>
                </a:r>
              </a:p>
              <a:p>
                <a:pPr lvl="1"/>
                <a:r>
                  <a:rPr lang="en-US" altLang="en-US" b="1" dirty="0"/>
                  <a:t>P increases as V decreases</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Charles’s Law in Images</a:t>
            </a:r>
            <a:endParaRPr lang="en-US" dirty="0"/>
          </a:p>
        </p:txBody>
      </p:sp>
      <p:sp>
        <p:nvSpPr>
          <p:cNvPr id="3" name="Content Placeholder 2"/>
          <p:cNvSpPr>
            <a:spLocks noGrp="1"/>
          </p:cNvSpPr>
          <p:nvPr>
            <p:ph idx="1"/>
          </p:nvPr>
        </p:nvSpPr>
        <p:spPr>
          <a:xfrm>
            <a:off x="152400" y="838200"/>
            <a:ext cx="8229600" cy="5562600"/>
          </a:xfrm>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5.6</a:t>
            </a:r>
          </a:p>
          <a:p>
            <a:endParaRPr lang="en-US" dirty="0"/>
          </a:p>
        </p:txBody>
      </p:sp>
      <p:pic>
        <p:nvPicPr>
          <p:cNvPr id="81922" name="Picture 2" descr="The relationship between volume and temperature of a gas experimentally led to the statement of Charles' Law."/>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99655" y="795970"/>
            <a:ext cx="5620890" cy="605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Charles’s Law</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At constant pressure, the volume occupied by a fixed amount of gas is </a:t>
                </a:r>
                <a:r>
                  <a:rPr lang="en-US" altLang="en-US" b="1" dirty="0"/>
                  <a:t>directly</a:t>
                </a:r>
                <a:r>
                  <a:rPr lang="en-US" altLang="en-US" dirty="0"/>
                  <a:t> proportional to its absolute (Kelvin) temperature.</a:t>
                </a:r>
              </a:p>
              <a:p>
                <a:pPr marL="0" indent="0">
                  <a:buNone/>
                </a:pPr>
                <a14:m>
                  <m:oMathPara xmlns:m="http://schemas.openxmlformats.org/officeDocument/2006/math">
                    <m:oMathParaPr>
                      <m:jc m:val="centerGroup"/>
                    </m:oMathParaPr>
                    <m:oMath xmlns:m="http://schemas.openxmlformats.org/officeDocument/2006/math">
                      <m:r>
                        <m:rPr>
                          <m:nor/>
                        </m:rPr>
                        <a:rPr lang="en-US" b="0" i="0" smtClean="0"/>
                        <m:t>V</m:t>
                      </m:r>
                      <m:r>
                        <m:rPr>
                          <m:nor/>
                        </m:rPr>
                        <a:rPr lang="en-US" b="0" i="0" smtClean="0"/>
                        <m:t> ∝ </m:t>
                      </m:r>
                      <m:r>
                        <m:rPr>
                          <m:nor/>
                        </m:rPr>
                        <a:rPr lang="en-US" b="0" i="0" smtClean="0">
                          <a:ea typeface="Cambria Math"/>
                        </a:rPr>
                        <m:t>T</m:t>
                      </m:r>
                      <m:r>
                        <m:rPr>
                          <m:nor/>
                        </m:rPr>
                        <a:rPr lang="en-US" b="0" i="0" smtClean="0">
                          <a:ea typeface="Cambria Math"/>
                        </a:rPr>
                        <m:t>      </m:t>
                      </m:r>
                      <m:r>
                        <m:rPr>
                          <m:nor/>
                        </m:rPr>
                        <a:rPr lang="en-US" b="0" i="0" smtClean="0">
                          <a:ea typeface="Cambria Math"/>
                        </a:rPr>
                        <m:t>or</m:t>
                      </m:r>
                      <m:r>
                        <m:rPr>
                          <m:nor/>
                        </m:rPr>
                        <a:rPr lang="en-US" b="0" i="0" smtClean="0">
                          <a:ea typeface="Cambria Math"/>
                        </a:rPr>
                        <m:t>      </m:t>
                      </m:r>
                      <m:f>
                        <m:fPr>
                          <m:ctrlPr>
                            <a:rPr lang="en-US" b="0" i="1" smtClean="0">
                              <a:latin typeface="Cambria Math" panose="02040503050406030204" pitchFamily="18" charset="0"/>
                              <a:ea typeface="Cambria Math"/>
                            </a:rPr>
                          </m:ctrlPr>
                        </m:fPr>
                        <m:num>
                          <m:r>
                            <m:rPr>
                              <m:nor/>
                            </m:rPr>
                            <a:rPr lang="en-US" b="0" i="0" smtClean="0">
                              <a:ea typeface="Cambria Math"/>
                            </a:rPr>
                            <m:t>V</m:t>
                          </m:r>
                        </m:num>
                        <m:den>
                          <m:r>
                            <m:rPr>
                              <m:nor/>
                            </m:rPr>
                            <a:rPr lang="en-US" b="0" i="0" smtClean="0">
                              <a:ea typeface="Cambria Math"/>
                            </a:rPr>
                            <m:t>T</m:t>
                          </m:r>
                        </m:den>
                      </m:f>
                      <m:r>
                        <m:rPr>
                          <m:nor/>
                        </m:rPr>
                        <a:rPr lang="en-US" b="0" i="0" smtClean="0">
                          <a:ea typeface="Cambria Math"/>
                        </a:rPr>
                        <m:t> = </m:t>
                      </m:r>
                      <m:r>
                        <m:rPr>
                          <m:nor/>
                        </m:rPr>
                        <a:rPr lang="en-US" b="0" i="0" smtClean="0">
                          <a:ea typeface="Cambria Math"/>
                        </a:rPr>
                        <m:t>constant</m:t>
                      </m:r>
                    </m:oMath>
                  </m:oMathPara>
                </a14:m>
                <a:endParaRPr lang="en-US" dirty="0"/>
              </a:p>
              <a:p>
                <a:pPr marL="0" indent="0">
                  <a:buNone/>
                </a:pPr>
                <a:endParaRPr lang="en-US" dirty="0"/>
              </a:p>
              <a:p>
                <a:r>
                  <a:rPr lang="en-US" altLang="en-US" b="1" dirty="0"/>
                  <a:t>At fixed P and n, </a:t>
                </a:r>
              </a:p>
              <a:p>
                <a:pPr lvl="1"/>
                <a:r>
                  <a:rPr lang="en-US" altLang="en-US" b="1" dirty="0"/>
                  <a:t>V decreases  as T decreases</a:t>
                </a:r>
              </a:p>
              <a:p>
                <a:pPr lvl="1"/>
                <a:r>
                  <a:rPr lang="en-US" altLang="en-US" b="1" dirty="0"/>
                  <a:t>V increases as T increases</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r="-22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Avogadro’s Law</a:t>
            </a:r>
            <a:endParaRPr lang="en-US" dirty="0"/>
          </a:p>
        </p:txBody>
      </p:sp>
      <p:sp>
        <p:nvSpPr>
          <p:cNvPr id="3" name="Content Placeholder 2"/>
          <p:cNvSpPr>
            <a:spLocks noGrp="1"/>
          </p:cNvSpPr>
          <p:nvPr>
            <p:ph idx="1"/>
          </p:nvPr>
        </p:nvSpPr>
        <p:spPr/>
        <p:txBody>
          <a:bodyPr/>
          <a:lstStyle/>
          <a:p>
            <a:r>
              <a:rPr lang="en-US" altLang="en-US" dirty="0"/>
              <a:t>At fixed temperature and pressure, the volume occupied by a gas is directly proportional to the amount of gas.</a:t>
            </a:r>
            <a:endParaRPr lang="en-US" altLang="en-US" b="1" dirty="0"/>
          </a:p>
          <a:p>
            <a:r>
              <a:rPr lang="en-US" altLang="en-US" b="1" dirty="0"/>
              <a:t>Avogadro</a:t>
            </a:r>
            <a:r>
              <a:rPr lang="ja-JP" altLang="en-US" b="1" dirty="0"/>
              <a:t>’</a:t>
            </a:r>
            <a:r>
              <a:rPr lang="en-US" altLang="ja-JP" b="1" dirty="0"/>
              <a:t>s Law</a:t>
            </a:r>
            <a:r>
              <a:rPr lang="en-US" altLang="ja-JP" dirty="0"/>
              <a:t>: at fixed temperature and pressure, equal volumes of </a:t>
            </a:r>
            <a:r>
              <a:rPr lang="en-US" altLang="ja-JP" b="1" dirty="0"/>
              <a:t>any</a:t>
            </a:r>
            <a:r>
              <a:rPr lang="en-US" altLang="ja-JP" dirty="0"/>
              <a:t> ideal gas contain equal numbers of particles (or moles).</a:t>
            </a:r>
            <a:endParaRPr lang="en-US" altLang="en-US" b="1" dirty="0"/>
          </a:p>
          <a:p>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5.7</a:t>
            </a:r>
          </a:p>
          <a:p>
            <a:endParaRPr lang="en-US" dirty="0"/>
          </a:p>
        </p:txBody>
      </p:sp>
      <p:pic>
        <p:nvPicPr>
          <p:cNvPr id="19458" name="Picture 15" descr="The relationship between volume and the number of moles of a gas experimentally led to the statement of Avogadro's Law."/>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3412564"/>
            <a:ext cx="8537714" cy="285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Familiar Application of the Gas Laws</a:t>
            </a:r>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5.8</a:t>
            </a:r>
          </a:p>
          <a:p>
            <a:endParaRPr lang="en-US" dirty="0"/>
          </a:p>
        </p:txBody>
      </p:sp>
      <p:pic>
        <p:nvPicPr>
          <p:cNvPr id="20484" name="Picture 10" descr="When you inhale, muscles move your diaphragm down and your rib cage out. This coordinated movement increases the volume of your lungs, which decreases the air pressure inside them (Boyle’s law). The inside pressure is 1–3 torr less than atmospheric pressure, so air rushes in. The greater amount of air stretches the elastic tissue of the lungs and expands the volume further (Avogadro’s law). The air also expands as it warms from the external temperature to your body temperature (Charles’s la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5497" y="1042693"/>
            <a:ext cx="4313007" cy="508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Gas Behavior at Standard Conditions</a:t>
            </a:r>
            <a:endParaRPr lang="en-US" dirty="0"/>
          </a:p>
        </p:txBody>
      </p:sp>
      <p:sp>
        <p:nvSpPr>
          <p:cNvPr id="3" name="Content Placeholder 2"/>
          <p:cNvSpPr>
            <a:spLocks noGrp="1"/>
          </p:cNvSpPr>
          <p:nvPr>
            <p:ph idx="1"/>
          </p:nvPr>
        </p:nvSpPr>
        <p:spPr/>
        <p:txBody>
          <a:bodyPr/>
          <a:lstStyle/>
          <a:p>
            <a:r>
              <a:rPr lang="en-US" altLang="en-US" dirty="0"/>
              <a:t>STP or </a:t>
            </a:r>
            <a:r>
              <a:rPr lang="en-US" altLang="en-US" b="1" dirty="0"/>
              <a:t>standard temperature and pressure</a:t>
            </a:r>
            <a:r>
              <a:rPr lang="en-US" altLang="en-US" dirty="0"/>
              <a:t> specifies a pressure of </a:t>
            </a:r>
            <a:r>
              <a:rPr lang="en-US" altLang="en-US" b="1" dirty="0"/>
              <a:t>1 </a:t>
            </a:r>
            <a:r>
              <a:rPr lang="en-US" altLang="en-US" b="1" dirty="0" err="1"/>
              <a:t>atm</a:t>
            </a:r>
            <a:r>
              <a:rPr lang="en-US" altLang="en-US" b="1" dirty="0"/>
              <a:t> (760 </a:t>
            </a:r>
            <a:r>
              <a:rPr lang="en-US" altLang="en-US" b="1" dirty="0" err="1"/>
              <a:t>torr</a:t>
            </a:r>
            <a:r>
              <a:rPr lang="en-US" altLang="en-US" b="1" dirty="0"/>
              <a:t>)</a:t>
            </a:r>
            <a:r>
              <a:rPr lang="en-US" altLang="en-US" dirty="0"/>
              <a:t> and a temperature of </a:t>
            </a:r>
            <a:r>
              <a:rPr lang="en-US" altLang="en-US" b="1" dirty="0"/>
              <a:t>0</a:t>
            </a:r>
            <a:r>
              <a:rPr lang="en-US" altLang="en-US" b="1" dirty="0">
                <a:cs typeface="Arial" pitchFamily="34" charset="0"/>
              </a:rPr>
              <a:t>°C ( 273.15 K)</a:t>
            </a:r>
            <a:r>
              <a:rPr lang="en-US" altLang="en-US" dirty="0">
                <a:cs typeface="Arial" pitchFamily="34" charset="0"/>
              </a:rPr>
              <a:t>.</a:t>
            </a:r>
            <a:endParaRPr lang="en-US" altLang="en-US" b="1" dirty="0">
              <a:cs typeface="Arial" pitchFamily="34" charset="0"/>
            </a:endParaRPr>
          </a:p>
          <a:p>
            <a:r>
              <a:rPr lang="en-US" altLang="en-US" dirty="0"/>
              <a:t>The </a:t>
            </a:r>
            <a:r>
              <a:rPr lang="en-US" altLang="en-US" b="1" dirty="0"/>
              <a:t>standard molar volume</a:t>
            </a:r>
            <a:r>
              <a:rPr lang="en-US" altLang="en-US" dirty="0"/>
              <a:t> is the volume of 1 </a:t>
            </a:r>
            <a:r>
              <a:rPr lang="en-US" altLang="en-US" dirty="0" err="1"/>
              <a:t>mol</a:t>
            </a:r>
            <a:r>
              <a:rPr lang="en-US" altLang="en-US" dirty="0"/>
              <a:t> of an ideal gas at STP.</a:t>
            </a:r>
          </a:p>
          <a:p>
            <a:r>
              <a:rPr lang="en-US" altLang="en-US" dirty="0"/>
              <a:t>Standard molar volume = 22.4141 L or </a:t>
            </a:r>
            <a:r>
              <a:rPr lang="en-US" altLang="en-US" b="1" dirty="0"/>
              <a:t>22.4 L</a:t>
            </a:r>
            <a:endParaRPr lang="en-US" altLang="en-US" b="1" dirty="0">
              <a:cs typeface="Arial" pitchFamily="34"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Gases and the Kinetic Molecular Theory</a:t>
            </a:r>
            <a:br>
              <a:rPr lang="en-US" altLang="en-US" b="1" dirty="0"/>
            </a:br>
            <a:endParaRPr lang="en-US" dirty="0"/>
          </a:p>
        </p:txBody>
      </p:sp>
      <p:sp>
        <p:nvSpPr>
          <p:cNvPr id="3" name="Content Placeholder 2"/>
          <p:cNvSpPr>
            <a:spLocks noGrp="1"/>
          </p:cNvSpPr>
          <p:nvPr>
            <p:ph idx="1"/>
          </p:nvPr>
        </p:nvSpPr>
        <p:spPr/>
        <p:txBody>
          <a:bodyPr/>
          <a:lstStyle/>
          <a:p>
            <a:pPr>
              <a:spcBef>
                <a:spcPts val="0"/>
              </a:spcBef>
            </a:pPr>
            <a:r>
              <a:rPr lang="en-US" altLang="en-US" b="1" dirty="0"/>
              <a:t>5.1  		An Overview of the Physical States of Matter</a:t>
            </a:r>
          </a:p>
          <a:p>
            <a:pPr>
              <a:spcBef>
                <a:spcPts val="0"/>
              </a:spcBef>
            </a:pPr>
            <a:r>
              <a:rPr lang="en-US" altLang="en-US" b="1" dirty="0"/>
              <a:t>5.2  		Gas Pressure and Its Measurement</a:t>
            </a:r>
          </a:p>
          <a:p>
            <a:pPr>
              <a:spcBef>
                <a:spcPts val="0"/>
              </a:spcBef>
            </a:pPr>
            <a:r>
              <a:rPr lang="en-US" altLang="en-US" b="1" dirty="0"/>
              <a:t>5.3  		The Gas Laws and Their Experimental Foundations</a:t>
            </a:r>
          </a:p>
          <a:p>
            <a:pPr>
              <a:spcBef>
                <a:spcPts val="0"/>
              </a:spcBef>
            </a:pPr>
            <a:r>
              <a:rPr lang="en-US" altLang="en-US" b="1" dirty="0"/>
              <a:t>5.4  		Rearrangements of the Ideal Gas Law</a:t>
            </a:r>
          </a:p>
          <a:p>
            <a:pPr>
              <a:spcBef>
                <a:spcPts val="0"/>
              </a:spcBef>
            </a:pPr>
            <a:r>
              <a:rPr lang="en-US" altLang="en-US" b="1" dirty="0"/>
              <a:t>5.5  		The Kinetic-Molecular Theory: A Model for Gas 				Behavior</a:t>
            </a:r>
          </a:p>
          <a:p>
            <a:pPr>
              <a:spcBef>
                <a:spcPts val="0"/>
              </a:spcBef>
            </a:pPr>
            <a:r>
              <a:rPr lang="en-US" altLang="en-US" b="1" dirty="0"/>
              <a:t>5.6  		Real Gases: Deviations from Ideal Behavior</a:t>
            </a:r>
          </a:p>
          <a:p>
            <a:pPr>
              <a:spcBef>
                <a:spcPts val="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Standard Molar Volume</a:t>
            </a:r>
            <a:endParaRPr lang="en-US" dirty="0"/>
          </a:p>
        </p:txBody>
      </p:sp>
      <p:sp>
        <p:nvSpPr>
          <p:cNvPr id="3" name="Content Placeholder 2"/>
          <p:cNvSpPr>
            <a:spLocks noGrp="1"/>
          </p:cNvSpPr>
          <p:nvPr>
            <p:ph idx="1"/>
          </p:nvPr>
        </p:nvSpPr>
        <p:spPr>
          <a:xfrm>
            <a:off x="190500" y="1301087"/>
            <a:ext cx="8229600" cy="5562600"/>
          </a:xfrm>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5.9</a:t>
            </a:r>
          </a:p>
          <a:p>
            <a:endParaRPr lang="en-US" dirty="0"/>
          </a:p>
        </p:txBody>
      </p:sp>
      <p:pic>
        <p:nvPicPr>
          <p:cNvPr id="22531" name="Picture 19" descr="One mole of gas occupies 22.4 liters regardless of the identity of the gass. This equality is known as the standard molar volume at standard temperature and pressur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0588" y="880430"/>
            <a:ext cx="6342825" cy="520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Volume of 1 </a:t>
            </a:r>
            <a:r>
              <a:rPr lang="en-US" altLang="en-US" b="1" dirty="0" err="1"/>
              <a:t>mol</a:t>
            </a:r>
            <a:r>
              <a:rPr lang="en-US" altLang="en-US" b="1" dirty="0"/>
              <a:t> of Some Familiar Objects</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5.10</a:t>
            </a:r>
          </a:p>
          <a:p>
            <a:endParaRPr lang="en-US" dirty="0"/>
          </a:p>
        </p:txBody>
      </p:sp>
      <p:pic>
        <p:nvPicPr>
          <p:cNvPr id="23555"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28619" y="892791"/>
            <a:ext cx="4086761" cy="573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p:nvPr>
        </p:nvSpPr>
        <p:spPr/>
        <p:txBody>
          <a:bodyPr/>
          <a:lstStyle/>
          <a:p>
            <a:r>
              <a:rPr lang="en-US" dirty="0"/>
              <a:t>© McGraw-Hill Education/Charles Winters/Timeframe Photography,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The Ideal Gas Law</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0" indent="0" algn="ctr">
                  <a:buNone/>
                </a:pPr>
                <a:r>
                  <a:rPr lang="en-US" sz="2800" b="1" dirty="0"/>
                  <a:t>PV=</a:t>
                </a:r>
                <a:r>
                  <a:rPr lang="en-US" sz="2800" b="1" dirty="0" err="1"/>
                  <a:t>nRT</a:t>
                </a:r>
                <a:endParaRPr lang="en-US" sz="2800" b="1" dirty="0"/>
              </a:p>
              <a:p>
                <a:r>
                  <a:rPr lang="en-US" altLang="en-US" dirty="0"/>
                  <a:t>R is the universal gas constant; the numerical value of R depends on the units used.</a:t>
                </a:r>
              </a:p>
              <a:p>
                <a:pPr marL="0" indent="0">
                  <a:buNone/>
                </a:pPr>
                <a14:m>
                  <m:oMathPara xmlns:m="http://schemas.openxmlformats.org/officeDocument/2006/math">
                    <m:oMathParaPr>
                      <m:jc m:val="centerGroup"/>
                    </m:oMathParaPr>
                    <m:oMath xmlns:m="http://schemas.openxmlformats.org/officeDocument/2006/math">
                      <m:r>
                        <m:rPr>
                          <m:nor/>
                        </m:rPr>
                        <a:rPr lang="en-US" b="0" i="0" smtClean="0"/>
                        <m:t>R</m:t>
                      </m:r>
                      <m:r>
                        <m:rPr>
                          <m:nor/>
                        </m:rPr>
                        <a:rPr lang="en-US" b="0" i="0" smtClean="0"/>
                        <m:t>=</m:t>
                      </m:r>
                      <m:f>
                        <m:fPr>
                          <m:ctrlPr>
                            <a:rPr lang="en-US" b="0" i="1" smtClean="0">
                              <a:latin typeface="Cambria Math" panose="02040503050406030204" pitchFamily="18" charset="0"/>
                            </a:rPr>
                          </m:ctrlPr>
                        </m:fPr>
                        <m:num>
                          <m:r>
                            <m:rPr>
                              <m:nor/>
                            </m:rPr>
                            <a:rPr lang="en-US" b="0" i="0" smtClean="0"/>
                            <m:t>PV</m:t>
                          </m:r>
                        </m:num>
                        <m:den>
                          <m:r>
                            <m:rPr>
                              <m:nor/>
                            </m:rPr>
                            <a:rPr lang="en-US" b="0" i="0" smtClean="0"/>
                            <m:t>nT</m:t>
                          </m:r>
                        </m:den>
                      </m:f>
                      <m:r>
                        <m:rPr>
                          <m:nor/>
                        </m:rPr>
                        <a:rPr lang="en-US" b="0" i="0" smtClean="0"/>
                        <m:t>=</m:t>
                      </m:r>
                      <m:f>
                        <m:fPr>
                          <m:ctrlPr>
                            <a:rPr lang="en-US" b="0" i="1" smtClean="0">
                              <a:latin typeface="Cambria Math" panose="02040503050406030204" pitchFamily="18" charset="0"/>
                            </a:rPr>
                          </m:ctrlPr>
                        </m:fPr>
                        <m:num>
                          <m:r>
                            <m:rPr>
                              <m:nor/>
                            </m:rPr>
                            <a:rPr lang="en-US" b="0" i="0" smtClean="0"/>
                            <m:t>1 </m:t>
                          </m:r>
                          <m:r>
                            <m:rPr>
                              <m:nor/>
                            </m:rPr>
                            <a:rPr lang="en-US" b="0" i="0" smtClean="0"/>
                            <m:t>atm</m:t>
                          </m:r>
                          <m:r>
                            <m:rPr>
                              <m:nor/>
                            </m:rPr>
                            <a:rPr lang="en-US" b="0" i="0" smtClean="0"/>
                            <m:t> </m:t>
                          </m:r>
                          <m:r>
                            <m:rPr>
                              <m:nor/>
                            </m:rPr>
                            <a:rPr lang="en-US" b="0" i="0" smtClean="0"/>
                            <m:t>x</m:t>
                          </m:r>
                          <m:r>
                            <m:rPr>
                              <m:nor/>
                            </m:rPr>
                            <a:rPr lang="en-US" b="0" i="0" smtClean="0"/>
                            <m:t> 22.414</m:t>
                          </m:r>
                          <m:r>
                            <m:rPr>
                              <m:nor/>
                            </m:rPr>
                            <a:rPr lang="en-US" b="0" i="0" smtClean="0"/>
                            <m:t>L</m:t>
                          </m:r>
                        </m:num>
                        <m:den>
                          <m:r>
                            <m:rPr>
                              <m:nor/>
                            </m:rPr>
                            <a:rPr lang="en-US" b="0" i="0" smtClean="0"/>
                            <m:t>1 </m:t>
                          </m:r>
                          <m:r>
                            <m:rPr>
                              <m:nor/>
                            </m:rPr>
                            <a:rPr lang="en-US" b="0" i="0" smtClean="0"/>
                            <m:t>mol</m:t>
                          </m:r>
                          <m:r>
                            <m:rPr>
                              <m:nor/>
                            </m:rPr>
                            <a:rPr lang="en-US" b="0" i="0" smtClean="0"/>
                            <m:t> </m:t>
                          </m:r>
                          <m:r>
                            <m:rPr>
                              <m:nor/>
                            </m:rPr>
                            <a:rPr lang="en-US" b="0" i="0" smtClean="0"/>
                            <m:t>x</m:t>
                          </m:r>
                          <m:r>
                            <m:rPr>
                              <m:nor/>
                            </m:rPr>
                            <a:rPr lang="en-US" b="0" i="0" smtClean="0"/>
                            <m:t> 273.15</m:t>
                          </m:r>
                          <m:r>
                            <m:rPr>
                              <m:nor/>
                            </m:rPr>
                            <a:rPr lang="en-US" b="0" i="0" smtClean="0"/>
                            <m:t>K</m:t>
                          </m:r>
                        </m:den>
                      </m:f>
                      <m:r>
                        <m:rPr>
                          <m:nor/>
                        </m:rPr>
                        <a:rPr lang="en-US" b="0" i="0" smtClean="0"/>
                        <m:t>=</m:t>
                      </m:r>
                      <m:f>
                        <m:fPr>
                          <m:ctrlPr>
                            <a:rPr lang="en-US" b="0" i="1" smtClean="0">
                              <a:latin typeface="Cambria Math" panose="02040503050406030204" pitchFamily="18" charset="0"/>
                            </a:rPr>
                          </m:ctrlPr>
                        </m:fPr>
                        <m:num>
                          <m:r>
                            <m:rPr>
                              <m:nor/>
                            </m:rPr>
                            <a:rPr lang="en-US" b="0" i="0" smtClean="0"/>
                            <m:t>0.0821 </m:t>
                          </m:r>
                          <m:r>
                            <m:rPr>
                              <m:nor/>
                            </m:rPr>
                            <a:rPr lang="en-US" b="0" i="0" smtClean="0"/>
                            <m:t>atm</m:t>
                          </m:r>
                          <m:r>
                            <m:rPr>
                              <m:nor/>
                            </m:rPr>
                            <a:rPr lang="en-US" b="0" i="0" smtClean="0">
                              <a:ea typeface="Cambria Math"/>
                            </a:rPr>
                            <m:t>∙</m:t>
                          </m:r>
                          <m:r>
                            <m:rPr>
                              <m:nor/>
                            </m:rPr>
                            <a:rPr lang="en-US" b="0" i="0" smtClean="0">
                              <a:ea typeface="Cambria Math"/>
                            </a:rPr>
                            <m:t>L</m:t>
                          </m:r>
                        </m:num>
                        <m:den>
                          <m:r>
                            <m:rPr>
                              <m:nor/>
                            </m:rPr>
                            <a:rPr lang="en-US" b="0" i="0" smtClean="0"/>
                            <m:t>mol</m:t>
                          </m:r>
                          <m:r>
                            <m:rPr>
                              <m:nor/>
                            </m:rPr>
                            <a:rPr lang="en-US" b="0" i="0" smtClean="0">
                              <a:ea typeface="Cambria Math"/>
                            </a:rPr>
                            <m:t>∙</m:t>
                          </m:r>
                          <m:r>
                            <m:rPr>
                              <m:nor/>
                            </m:rPr>
                            <a:rPr lang="en-US" b="0" i="0" smtClean="0">
                              <a:ea typeface="Cambria Math"/>
                            </a:rPr>
                            <m:t>K</m:t>
                          </m:r>
                        </m:den>
                      </m:f>
                    </m:oMath>
                  </m:oMathPara>
                </a14:m>
                <a:endParaRPr lang="en-US" sz="2800" dirty="0"/>
              </a:p>
              <a:p>
                <a:r>
                  <a:rPr lang="en-US" altLang="en-US" dirty="0"/>
                  <a:t>The ideal gas law can also be expressed by the combined equation:</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b="0" i="0" smtClean="0"/>
                            <m:t>P</m:t>
                          </m:r>
                          <m:r>
                            <m:rPr>
                              <m:nor/>
                            </m:rPr>
                            <a:rPr lang="en-US" b="0" i="0" baseline="-25000" smtClean="0"/>
                            <m:t>1</m:t>
                          </m:r>
                          <m:r>
                            <m:rPr>
                              <m:nor/>
                            </m:rPr>
                            <a:rPr lang="en-US" b="0" i="0" smtClean="0"/>
                            <m:t>V</m:t>
                          </m:r>
                          <m:r>
                            <m:rPr>
                              <m:nor/>
                            </m:rPr>
                            <a:rPr lang="en-US" b="0" i="0" baseline="-25000" smtClean="0"/>
                            <m:t>1</m:t>
                          </m:r>
                        </m:num>
                        <m:den>
                          <m:r>
                            <m:rPr>
                              <m:nor/>
                            </m:rPr>
                            <a:rPr lang="en-US" b="0" i="0" smtClean="0"/>
                            <m:t>n</m:t>
                          </m:r>
                          <m:r>
                            <m:rPr>
                              <m:nor/>
                            </m:rPr>
                            <a:rPr lang="en-US" b="0" i="0" baseline="-25000" smtClean="0"/>
                            <m:t>1</m:t>
                          </m:r>
                          <m:r>
                            <m:rPr>
                              <m:nor/>
                            </m:rPr>
                            <a:rPr lang="en-US" b="0" i="0" smtClean="0"/>
                            <m:t>T</m:t>
                          </m:r>
                          <m:r>
                            <m:rPr>
                              <m:nor/>
                            </m:rPr>
                            <a:rPr lang="en-US" b="0" i="0" baseline="-25000" smtClean="0"/>
                            <m:t>1</m:t>
                          </m:r>
                        </m:den>
                      </m:f>
                      <m:r>
                        <m:rPr>
                          <m:nor/>
                        </m:rPr>
                        <a:rPr lang="en-US" b="0" i="0" smtClean="0"/>
                        <m:t>=</m:t>
                      </m:r>
                      <m:f>
                        <m:fPr>
                          <m:ctrlPr>
                            <a:rPr lang="en-US" b="0" i="1" smtClean="0">
                              <a:latin typeface="Cambria Math" panose="02040503050406030204" pitchFamily="18" charset="0"/>
                            </a:rPr>
                          </m:ctrlPr>
                        </m:fPr>
                        <m:num>
                          <m:r>
                            <m:rPr>
                              <m:nor/>
                            </m:rPr>
                            <a:rPr lang="en-US" b="0" i="0" smtClean="0"/>
                            <m:t>P</m:t>
                          </m:r>
                          <m:r>
                            <m:rPr>
                              <m:nor/>
                            </m:rPr>
                            <a:rPr lang="en-US" b="0" i="0" baseline="-25000" smtClean="0"/>
                            <m:t>2</m:t>
                          </m:r>
                          <m:r>
                            <m:rPr>
                              <m:nor/>
                            </m:rPr>
                            <a:rPr lang="en-US" b="0" i="0" smtClean="0"/>
                            <m:t>V</m:t>
                          </m:r>
                          <m:r>
                            <m:rPr>
                              <m:nor/>
                            </m:rPr>
                            <a:rPr lang="en-US" b="0" i="0" baseline="-25000" smtClean="0"/>
                            <m:t>2</m:t>
                          </m:r>
                        </m:num>
                        <m:den>
                          <m:r>
                            <m:rPr>
                              <m:nor/>
                            </m:rPr>
                            <a:rPr lang="en-US" b="0" i="0" smtClean="0"/>
                            <m:t>n</m:t>
                          </m:r>
                          <m:r>
                            <m:rPr>
                              <m:nor/>
                            </m:rPr>
                            <a:rPr lang="en-US" b="0" i="0" baseline="-25000" smtClean="0"/>
                            <m:t>2</m:t>
                          </m:r>
                          <m:r>
                            <m:rPr>
                              <m:nor/>
                            </m:rPr>
                            <a:rPr lang="en-US" b="0" i="0" smtClean="0"/>
                            <m:t>T</m:t>
                          </m:r>
                          <m:r>
                            <m:rPr>
                              <m:nor/>
                            </m:rPr>
                            <a:rPr lang="en-US" b="0" i="0" baseline="-25000" smtClean="0"/>
                            <m:t>2</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98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Individual Gas Laws as Special Cases</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5.11</a:t>
            </a:r>
          </a:p>
          <a:p>
            <a:endParaRPr lang="en-US" dirty="0"/>
          </a:p>
        </p:txBody>
      </p:sp>
      <p:pic>
        <p:nvPicPr>
          <p:cNvPr id="25603" name="Picture 9" descr="The ideal gass law incorporates Boyle's, Charles' and Avogadro's Law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928" y="1841957"/>
            <a:ext cx="7981068" cy="339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5.2 – Problem and Plan</a:t>
            </a:r>
            <a:endParaRPr lang="en-US" dirty="0"/>
          </a:p>
        </p:txBody>
      </p:sp>
      <p:sp>
        <p:nvSpPr>
          <p:cNvPr id="4" name="Content Placeholder 3"/>
          <p:cNvSpPr>
            <a:spLocks noGrp="1"/>
          </p:cNvSpPr>
          <p:nvPr>
            <p:ph idx="1"/>
          </p:nvPr>
        </p:nvSpPr>
        <p:spPr/>
        <p:txBody>
          <a:bodyPr/>
          <a:lstStyle/>
          <a:p>
            <a:pPr marL="0" indent="0" algn="ctr">
              <a:buNone/>
            </a:pPr>
            <a:r>
              <a:rPr lang="en-US" altLang="en-US" b="1" dirty="0"/>
              <a:t>Applying the Volume-Pressure Relationship</a:t>
            </a:r>
          </a:p>
          <a:p>
            <a:r>
              <a:rPr lang="en-US" altLang="en-US" b="1" dirty="0"/>
              <a:t>PROBLEM: </a:t>
            </a:r>
            <a:r>
              <a:rPr lang="en-US" altLang="en-US" dirty="0"/>
              <a:t>Boyle</a:t>
            </a:r>
            <a:r>
              <a:rPr lang="ja-JP" altLang="en-US" dirty="0"/>
              <a:t>’</a:t>
            </a:r>
            <a:r>
              <a:rPr lang="en-US" altLang="ja-JP" dirty="0"/>
              <a:t>s apprentice finds that the air trapped in a J tube occupies 24.8 cm</a:t>
            </a:r>
            <a:r>
              <a:rPr lang="en-US" altLang="ja-JP" baseline="30000" dirty="0"/>
              <a:t>3</a:t>
            </a:r>
            <a:r>
              <a:rPr lang="en-US" altLang="ja-JP" dirty="0"/>
              <a:t> at 851 </a:t>
            </a:r>
            <a:r>
              <a:rPr lang="en-US" altLang="ja-JP" dirty="0" err="1"/>
              <a:t>torr</a:t>
            </a:r>
            <a:r>
              <a:rPr lang="en-US" altLang="ja-JP" dirty="0"/>
              <a:t>.  By adding mercury to the tube, he increases the pressure on the trapped air to 2.64 atm.  Assuming constant temperature, what is the new volume of air (in L)?</a:t>
            </a:r>
          </a:p>
          <a:p>
            <a:r>
              <a:rPr lang="en-US" altLang="en-US" b="1" dirty="0"/>
              <a:t>PLAN: </a:t>
            </a:r>
            <a:r>
              <a:rPr lang="en-US" dirty="0"/>
              <a:t>We must find the final volume (</a:t>
            </a:r>
            <a:r>
              <a:rPr lang="en-US" i="1" dirty="0"/>
              <a:t>V</a:t>
            </a:r>
            <a:r>
              <a:rPr lang="en-US" baseline="-25000" dirty="0"/>
              <a:t>2</a:t>
            </a:r>
            <a:r>
              <a:rPr lang="en-US" dirty="0"/>
              <a:t>) in liters, given the initial volume (</a:t>
            </a:r>
            <a:r>
              <a:rPr lang="en-US" i="1" dirty="0"/>
              <a:t>V</a:t>
            </a:r>
            <a:r>
              <a:rPr lang="en-US" baseline="-25000" dirty="0"/>
              <a:t>1</a:t>
            </a:r>
            <a:r>
              <a:rPr lang="en-US" dirty="0"/>
              <a:t>), initial pressure(</a:t>
            </a:r>
            <a:r>
              <a:rPr lang="en-US" i="1" dirty="0"/>
              <a:t>P</a:t>
            </a:r>
            <a:r>
              <a:rPr lang="en-US" baseline="-25000" dirty="0"/>
              <a:t>1</a:t>
            </a:r>
            <a:r>
              <a:rPr lang="en-US" dirty="0"/>
              <a:t>), and final pressure (</a:t>
            </a:r>
            <a:r>
              <a:rPr lang="en-US" i="1" dirty="0"/>
              <a:t>P</a:t>
            </a:r>
            <a:r>
              <a:rPr lang="en-US" baseline="-25000" dirty="0"/>
              <a:t>2</a:t>
            </a:r>
            <a:r>
              <a:rPr lang="en-US" dirty="0"/>
              <a:t>). The temperature and amount of gas are fixed. We must use consistent units of pressure, so we convert the unit of </a:t>
            </a:r>
            <a:r>
              <a:rPr lang="en-US" i="1" dirty="0"/>
              <a:t>P</a:t>
            </a:r>
            <a:r>
              <a:rPr lang="en-US" baseline="-25000" dirty="0"/>
              <a:t>1</a:t>
            </a:r>
            <a:r>
              <a:rPr lang="en-US" dirty="0"/>
              <a:t> from </a:t>
            </a:r>
            <a:r>
              <a:rPr lang="en-US" dirty="0" err="1"/>
              <a:t>torr</a:t>
            </a:r>
            <a:r>
              <a:rPr lang="en-US" dirty="0"/>
              <a:t> to atm. We then convert the unit of </a:t>
            </a:r>
            <a:r>
              <a:rPr lang="en-US" i="1" dirty="0"/>
              <a:t>V</a:t>
            </a:r>
            <a:r>
              <a:rPr lang="en-US" baseline="-25000" dirty="0"/>
              <a:t>1</a:t>
            </a:r>
            <a:r>
              <a:rPr lang="en-US" dirty="0"/>
              <a:t> from cm</a:t>
            </a:r>
            <a:r>
              <a:rPr lang="en-US" baseline="30000" dirty="0"/>
              <a:t>3</a:t>
            </a:r>
            <a:r>
              <a:rPr lang="en-US" dirty="0"/>
              <a:t> to mL and then to L, rearrange the ideal gas law to the appropriate form, and solve for </a:t>
            </a:r>
            <a:r>
              <a:rPr lang="en-US" i="1" dirty="0"/>
              <a:t>V</a:t>
            </a:r>
            <a:r>
              <a:rPr lang="en-US" baseline="-25000" dirty="0"/>
              <a:t>2</a:t>
            </a:r>
            <a:r>
              <a:rPr lang="en-US" dirty="0"/>
              <a:t>. </a:t>
            </a:r>
            <a:endParaRPr lang="en-US" altLang="en-US" dirty="0"/>
          </a:p>
          <a:p>
            <a:endParaRPr lang="en-US" altLang="en-US" b="1"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b="1" dirty="0"/>
              <a:t>Sample Problem 5.2 –Plan</a:t>
            </a:r>
            <a:endParaRPr lang="en-US" dirty="0"/>
          </a:p>
        </p:txBody>
      </p:sp>
      <p:pic>
        <p:nvPicPr>
          <p:cNvPr id="79874" name="Picture 2" descr="The volume in cubic centimeters is converted to liters, and the pressure in torr converted to atmospheres in order to calculate the volume using the correct gas law."/>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5629" y="896142"/>
            <a:ext cx="5972743" cy="549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20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5.2 -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centerGroup"/>
                    </m:oMathParaPr>
                    <m:oMath xmlns:m="http://schemas.openxmlformats.org/officeDocument/2006/math">
                      <m:r>
                        <m:rPr>
                          <m:nor/>
                        </m:rPr>
                        <a:rPr lang="en-US" b="0" i="0" smtClean="0"/>
                        <m:t>P</m:t>
                      </m:r>
                      <m:r>
                        <m:rPr>
                          <m:nor/>
                        </m:rPr>
                        <a:rPr lang="en-US" b="0" i="0" baseline="-25000" smtClean="0"/>
                        <m:t>1</m:t>
                      </m:r>
                      <m:d>
                        <m:dPr>
                          <m:ctrlPr>
                            <a:rPr lang="en-US" b="0" i="1" smtClean="0">
                              <a:latin typeface="Cambria Math" panose="02040503050406030204" pitchFamily="18" charset="0"/>
                            </a:rPr>
                          </m:ctrlPr>
                        </m:dPr>
                        <m:e>
                          <m:r>
                            <m:rPr>
                              <m:nor/>
                            </m:rPr>
                            <a:rPr lang="en-US" b="0" i="0" smtClean="0"/>
                            <m:t>atm</m:t>
                          </m:r>
                        </m:e>
                      </m:d>
                      <m:r>
                        <m:rPr>
                          <m:nor/>
                        </m:rPr>
                        <a:rPr lang="en-US" b="0" i="0" smtClean="0"/>
                        <m:t>=851 </m:t>
                      </m:r>
                      <m:r>
                        <m:rPr>
                          <m:nor/>
                        </m:rPr>
                        <a:rPr lang="en-US" b="0" i="0" smtClean="0"/>
                        <m:t>torr</m:t>
                      </m:r>
                      <m:r>
                        <m:rPr>
                          <m:nor/>
                        </m:rPr>
                        <a:rPr lang="en-US" b="0" i="0" smtClean="0">
                          <a:ea typeface="Cambria Math"/>
                        </a:rPr>
                        <m:t>×</m:t>
                      </m:r>
                      <m:f>
                        <m:fPr>
                          <m:ctrlPr>
                            <a:rPr lang="en-US" b="0" i="1" smtClean="0">
                              <a:latin typeface="Cambria Math" panose="02040503050406030204" pitchFamily="18" charset="0"/>
                              <a:ea typeface="Cambria Math"/>
                            </a:rPr>
                          </m:ctrlPr>
                        </m:fPr>
                        <m:num>
                          <m:r>
                            <m:rPr>
                              <m:nor/>
                            </m:rPr>
                            <a:rPr lang="en-US" b="0" i="0" smtClean="0">
                              <a:ea typeface="Cambria Math"/>
                            </a:rPr>
                            <m:t>1 </m:t>
                          </m:r>
                          <m:r>
                            <m:rPr>
                              <m:nor/>
                            </m:rPr>
                            <a:rPr lang="en-US" b="0" i="0" smtClean="0">
                              <a:ea typeface="Cambria Math"/>
                            </a:rPr>
                            <m:t>atm</m:t>
                          </m:r>
                        </m:num>
                        <m:den>
                          <m:r>
                            <m:rPr>
                              <m:nor/>
                            </m:rPr>
                            <a:rPr lang="en-US" b="0" i="0" smtClean="0">
                              <a:ea typeface="Cambria Math"/>
                            </a:rPr>
                            <m:t>760 </m:t>
                          </m:r>
                          <m:r>
                            <m:rPr>
                              <m:nor/>
                            </m:rPr>
                            <a:rPr lang="en-US" b="0" i="0" smtClean="0">
                              <a:ea typeface="Cambria Math"/>
                            </a:rPr>
                            <m:t>torr</m:t>
                          </m:r>
                        </m:den>
                      </m:f>
                      <m:r>
                        <m:rPr>
                          <m:nor/>
                        </m:rPr>
                        <a:rPr lang="en-US" b="0" i="0" smtClean="0">
                          <a:ea typeface="Cambria Math"/>
                        </a:rPr>
                        <m:t>=1.12 </m:t>
                      </m:r>
                      <m:r>
                        <m:rPr>
                          <m:nor/>
                        </m:rPr>
                        <a:rPr lang="en-US" b="0" i="0" smtClean="0">
                          <a:ea typeface="Cambria Math"/>
                        </a:rPr>
                        <m:t>atm</m:t>
                      </m:r>
                    </m:oMath>
                  </m:oMathPara>
                </a14:m>
                <a:endParaRPr lang="en-US" b="0" dirty="0">
                  <a:ea typeface="Cambria Math"/>
                </a:endParaRPr>
              </a:p>
              <a:p>
                <a:pPr marL="0" indent="0">
                  <a:buNone/>
                </a:pPr>
                <a14:m>
                  <m:oMathPara xmlns:m="http://schemas.openxmlformats.org/officeDocument/2006/math">
                    <m:oMathParaPr>
                      <m:jc m:val="centerGroup"/>
                    </m:oMathParaPr>
                    <m:oMath xmlns:m="http://schemas.openxmlformats.org/officeDocument/2006/math">
                      <m:r>
                        <m:rPr>
                          <m:nor/>
                        </m:rPr>
                        <a:rPr lang="en-US" b="0" i="0" smtClean="0"/>
                        <m:t>V</m:t>
                      </m:r>
                      <m:r>
                        <m:rPr>
                          <m:nor/>
                        </m:rPr>
                        <a:rPr lang="en-US" b="0" i="0" baseline="-25000" smtClean="0"/>
                        <m:t>1</m:t>
                      </m:r>
                      <m:d>
                        <m:dPr>
                          <m:ctrlPr>
                            <a:rPr lang="en-US" b="0" i="1" smtClean="0">
                              <a:latin typeface="Cambria Math" panose="02040503050406030204" pitchFamily="18" charset="0"/>
                            </a:rPr>
                          </m:ctrlPr>
                        </m:dPr>
                        <m:e>
                          <m:r>
                            <m:rPr>
                              <m:nor/>
                            </m:rPr>
                            <a:rPr lang="en-US" b="0" i="0" smtClean="0"/>
                            <m:t>L</m:t>
                          </m:r>
                        </m:e>
                      </m:d>
                      <m:r>
                        <m:rPr>
                          <m:nor/>
                        </m:rPr>
                        <a:rPr lang="en-US" b="0" i="0" smtClean="0"/>
                        <m:t>=24.8 </m:t>
                      </m:r>
                      <m:r>
                        <m:rPr>
                          <m:nor/>
                        </m:rPr>
                        <a:rPr lang="en-US" b="0" i="0" smtClean="0"/>
                        <m:t>cm</m:t>
                      </m:r>
                      <m:r>
                        <m:rPr>
                          <m:nor/>
                        </m:rPr>
                        <a:rPr lang="en-US" b="0" i="0" baseline="30000" smtClean="0"/>
                        <m:t>3</m:t>
                      </m:r>
                      <m:r>
                        <m:rPr>
                          <m:nor/>
                        </m:rPr>
                        <a:rPr lang="en-US" b="0" i="0" smtClean="0">
                          <a:ea typeface="Cambria Math"/>
                        </a:rPr>
                        <m:t>×</m:t>
                      </m:r>
                      <m:f>
                        <m:fPr>
                          <m:ctrlPr>
                            <a:rPr lang="en-US" b="0" i="1" smtClean="0">
                              <a:latin typeface="Cambria Math" panose="02040503050406030204" pitchFamily="18" charset="0"/>
                              <a:ea typeface="Cambria Math"/>
                            </a:rPr>
                          </m:ctrlPr>
                        </m:fPr>
                        <m:num>
                          <m:r>
                            <m:rPr>
                              <m:nor/>
                            </m:rPr>
                            <a:rPr lang="en-US" b="0" i="0" smtClean="0">
                              <a:ea typeface="Cambria Math"/>
                            </a:rPr>
                            <m:t>1 </m:t>
                          </m:r>
                          <m:r>
                            <m:rPr>
                              <m:nor/>
                            </m:rPr>
                            <a:rPr lang="en-US" b="0" i="0" smtClean="0">
                              <a:ea typeface="Cambria Math"/>
                            </a:rPr>
                            <m:t>mL</m:t>
                          </m:r>
                        </m:num>
                        <m:den>
                          <m:r>
                            <m:rPr>
                              <m:nor/>
                            </m:rPr>
                            <a:rPr lang="en-US" b="0" i="0" smtClean="0">
                              <a:ea typeface="Cambria Math"/>
                            </a:rPr>
                            <m:t>1 </m:t>
                          </m:r>
                          <m:r>
                            <m:rPr>
                              <m:nor/>
                            </m:rPr>
                            <a:rPr lang="en-US" b="0" i="0" smtClean="0">
                              <a:ea typeface="Cambria Math"/>
                            </a:rPr>
                            <m:t>cm</m:t>
                          </m:r>
                          <m:r>
                            <m:rPr>
                              <m:nor/>
                            </m:rPr>
                            <a:rPr lang="en-US" b="0" i="0" baseline="30000" smtClean="0">
                              <a:ea typeface="Cambria Math"/>
                            </a:rPr>
                            <m:t>3</m:t>
                          </m:r>
                        </m:den>
                      </m:f>
                      <m:r>
                        <m:rPr>
                          <m:nor/>
                        </m:rPr>
                        <a:rPr lang="en-US" b="0" i="0" smtClean="0">
                          <a:ea typeface="Cambria Math"/>
                        </a:rPr>
                        <m:t>×</m:t>
                      </m:r>
                      <m:f>
                        <m:fPr>
                          <m:ctrlPr>
                            <a:rPr lang="en-US" b="0" i="1" smtClean="0">
                              <a:latin typeface="Cambria Math" panose="02040503050406030204" pitchFamily="18" charset="0"/>
                              <a:ea typeface="Cambria Math"/>
                            </a:rPr>
                          </m:ctrlPr>
                        </m:fPr>
                        <m:num>
                          <m:r>
                            <m:rPr>
                              <m:nor/>
                            </m:rPr>
                            <a:rPr lang="en-US" b="0" i="0" smtClean="0">
                              <a:ea typeface="Cambria Math"/>
                            </a:rPr>
                            <m:t>1 </m:t>
                          </m:r>
                          <m:r>
                            <m:rPr>
                              <m:nor/>
                            </m:rPr>
                            <a:rPr lang="en-US" b="0" i="0" smtClean="0">
                              <a:ea typeface="Cambria Math"/>
                            </a:rPr>
                            <m:t>L</m:t>
                          </m:r>
                        </m:num>
                        <m:den>
                          <m:r>
                            <m:rPr>
                              <m:nor/>
                            </m:rPr>
                            <a:rPr lang="en-US" b="0" i="0" smtClean="0">
                              <a:ea typeface="Cambria Math"/>
                            </a:rPr>
                            <m:t>1000 </m:t>
                          </m:r>
                          <m:r>
                            <m:rPr>
                              <m:nor/>
                            </m:rPr>
                            <a:rPr lang="en-US" b="0" i="0" smtClean="0">
                              <a:ea typeface="Cambria Math"/>
                            </a:rPr>
                            <m:t>mL</m:t>
                          </m:r>
                        </m:den>
                      </m:f>
                      <m:r>
                        <m:rPr>
                          <m:nor/>
                        </m:rPr>
                        <a:rPr lang="en-US" b="0" i="0" smtClean="0">
                          <a:ea typeface="Cambria Math"/>
                        </a:rPr>
                        <m:t>=0.0248 </m:t>
                      </m:r>
                      <m:r>
                        <m:rPr>
                          <m:nor/>
                        </m:rPr>
                        <a:rPr lang="en-US" b="0" i="0" smtClean="0">
                          <a:ea typeface="Cambria Math"/>
                        </a:rPr>
                        <m:t>L</m:t>
                      </m:r>
                    </m:oMath>
                  </m:oMathPara>
                </a14:m>
                <a:endParaRPr lang="en-US" dirty="0"/>
              </a:p>
              <a:p>
                <a:pPr marL="0" indent="0" algn="ctr">
                  <a:buNone/>
                </a:pPr>
                <a14:m>
                  <m:oMath xmlns:m="http://schemas.openxmlformats.org/officeDocument/2006/math">
                    <m:f>
                      <m:fPr>
                        <m:ctrlPr>
                          <a:rPr lang="en-US" i="1" smtClean="0">
                            <a:latin typeface="Cambria Math" panose="02040503050406030204" pitchFamily="18" charset="0"/>
                          </a:rPr>
                        </m:ctrlPr>
                      </m:fPr>
                      <m:num>
                        <m:r>
                          <m:rPr>
                            <m:nor/>
                          </m:rPr>
                          <a:rPr lang="en-US" altLang="en-US" dirty="0"/>
                          <m:t>P</m:t>
                        </m:r>
                        <m:r>
                          <m:rPr>
                            <m:nor/>
                          </m:rPr>
                          <a:rPr lang="en-US" altLang="en-US" baseline="-25000" dirty="0"/>
                          <m:t>1</m:t>
                        </m:r>
                        <m:r>
                          <m:rPr>
                            <m:nor/>
                          </m:rPr>
                          <a:rPr lang="en-US" altLang="en-US" dirty="0"/>
                          <m:t>V</m:t>
                        </m:r>
                        <m:r>
                          <m:rPr>
                            <m:nor/>
                          </m:rPr>
                          <a:rPr lang="en-US" altLang="en-US" baseline="-25000" dirty="0"/>
                          <m:t>1</m:t>
                        </m:r>
                        <m:r>
                          <m:rPr>
                            <m:nor/>
                          </m:rPr>
                          <a:rPr lang="en-US" altLang="en-US" dirty="0"/>
                          <m:t> </m:t>
                        </m:r>
                      </m:num>
                      <m:den>
                        <m:r>
                          <m:rPr>
                            <m:nor/>
                          </m:rPr>
                          <a:rPr lang="en-US" altLang="en-US" dirty="0"/>
                          <m:t>n</m:t>
                        </m:r>
                        <m:r>
                          <m:rPr>
                            <m:nor/>
                          </m:rPr>
                          <a:rPr lang="en-US" altLang="en-US" baseline="-25000" dirty="0"/>
                          <m:t>1</m:t>
                        </m:r>
                        <m:r>
                          <m:rPr>
                            <m:nor/>
                          </m:rPr>
                          <a:rPr lang="en-US" altLang="en-US" dirty="0"/>
                          <m:t>T</m:t>
                        </m:r>
                        <m:r>
                          <m:rPr>
                            <m:nor/>
                          </m:rPr>
                          <a:rPr lang="en-US" altLang="en-US" baseline="-25000" dirty="0"/>
                          <m:t>1</m:t>
                        </m:r>
                        <m:r>
                          <m:rPr>
                            <m:nor/>
                          </m:rPr>
                          <a:rPr lang="en-US" altLang="en-US" dirty="0"/>
                          <m:t> </m:t>
                        </m:r>
                      </m:den>
                    </m:f>
                    <m:r>
                      <a:rPr lang="en-US" b="0" i="1" smtClean="0">
                        <a:latin typeface="Cambria Math"/>
                      </a:rPr>
                      <m:t>=</m:t>
                    </m:r>
                    <m:f>
                      <m:fPr>
                        <m:ctrlPr>
                          <a:rPr lang="en-US" b="0" i="1" smtClean="0">
                            <a:latin typeface="Cambria Math" panose="02040503050406030204" pitchFamily="18" charset="0"/>
                          </a:rPr>
                        </m:ctrlPr>
                      </m:fPr>
                      <m:num>
                        <m:r>
                          <m:rPr>
                            <m:nor/>
                          </m:rPr>
                          <a:rPr lang="en-US" altLang="en-US" dirty="0"/>
                          <m:t>P</m:t>
                        </m:r>
                        <m:r>
                          <m:rPr>
                            <m:nor/>
                          </m:rPr>
                          <a:rPr lang="en-US" altLang="en-US" baseline="-25000" dirty="0"/>
                          <m:t>2</m:t>
                        </m:r>
                        <m:r>
                          <m:rPr>
                            <m:nor/>
                          </m:rPr>
                          <a:rPr lang="en-US" altLang="en-US" dirty="0"/>
                          <m:t>V</m:t>
                        </m:r>
                        <m:r>
                          <m:rPr>
                            <m:nor/>
                          </m:rPr>
                          <a:rPr lang="en-US" altLang="en-US" baseline="-25000" dirty="0"/>
                          <m:t>2</m:t>
                        </m:r>
                        <m:r>
                          <m:rPr>
                            <m:nor/>
                          </m:rPr>
                          <a:rPr lang="en-US" altLang="en-US" dirty="0"/>
                          <m:t> </m:t>
                        </m:r>
                      </m:num>
                      <m:den>
                        <m:r>
                          <m:rPr>
                            <m:nor/>
                          </m:rPr>
                          <a:rPr lang="en-US" altLang="en-US" dirty="0"/>
                          <m:t>n</m:t>
                        </m:r>
                        <m:r>
                          <m:rPr>
                            <m:nor/>
                          </m:rPr>
                          <a:rPr lang="en-US" altLang="en-US" baseline="-25000" dirty="0"/>
                          <m:t>2</m:t>
                        </m:r>
                        <m:r>
                          <m:rPr>
                            <m:nor/>
                          </m:rPr>
                          <a:rPr lang="en-US" altLang="en-US" dirty="0"/>
                          <m:t>T</m:t>
                        </m:r>
                        <m:r>
                          <m:rPr>
                            <m:nor/>
                          </m:rPr>
                          <a:rPr lang="en-US" altLang="en-US" baseline="-25000" dirty="0"/>
                          <m:t>2</m:t>
                        </m:r>
                      </m:den>
                    </m:f>
                  </m:oMath>
                </a14:m>
                <a:r>
                  <a:rPr lang="en-US" dirty="0"/>
                  <a:t>	or    </a:t>
                </a:r>
                <a14:m>
                  <m:oMath xmlns:m="http://schemas.openxmlformats.org/officeDocument/2006/math">
                    <m:r>
                      <m:rPr>
                        <m:nor/>
                      </m:rPr>
                      <a:rPr lang="en-US" altLang="en-US" dirty="0"/>
                      <m:t>P</m:t>
                    </m:r>
                    <m:r>
                      <m:rPr>
                        <m:nor/>
                      </m:rPr>
                      <a:rPr lang="en-US" altLang="en-US" baseline="-25000" dirty="0"/>
                      <m:t>1</m:t>
                    </m:r>
                    <m:r>
                      <m:rPr>
                        <m:nor/>
                      </m:rPr>
                      <a:rPr lang="en-US" altLang="en-US" dirty="0"/>
                      <m:t>V</m:t>
                    </m:r>
                    <m:r>
                      <m:rPr>
                        <m:nor/>
                      </m:rPr>
                      <a:rPr lang="en-US" altLang="en-US" baseline="-25000" dirty="0"/>
                      <m:t>1</m:t>
                    </m:r>
                    <m:r>
                      <m:rPr>
                        <m:nor/>
                      </m:rPr>
                      <a:rPr lang="en-US" altLang="en-US" b="0" i="0" dirty="0" smtClean="0"/>
                      <m:t>=</m:t>
                    </m:r>
                    <m:r>
                      <m:rPr>
                        <m:nor/>
                      </m:rPr>
                      <a:rPr lang="en-US" altLang="en-US" dirty="0"/>
                      <m:t>P</m:t>
                    </m:r>
                    <m:r>
                      <m:rPr>
                        <m:nor/>
                      </m:rPr>
                      <a:rPr lang="en-US" altLang="en-US" baseline="-25000" dirty="0"/>
                      <m:t>2</m:t>
                    </m:r>
                    <m:r>
                      <m:rPr>
                        <m:nor/>
                      </m:rPr>
                      <a:rPr lang="en-US" altLang="en-US" dirty="0"/>
                      <m:t>V</m:t>
                    </m:r>
                    <m:r>
                      <m:rPr>
                        <m:nor/>
                      </m:rPr>
                      <a:rPr lang="en-US" altLang="en-US" baseline="-25000" dirty="0"/>
                      <m:t>2</m:t>
                    </m:r>
                  </m:oMath>
                </a14:m>
                <a:endParaRPr lang="en-US" dirty="0"/>
              </a:p>
              <a:p>
                <a:pPr marL="0" indent="0" algn="ctr">
                  <a:buNone/>
                </a:pPr>
                <a:endParaRPr lang="en-US"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i="0" dirty="0"/>
                        <m:t>V</m:t>
                      </m:r>
                      <m:r>
                        <m:rPr>
                          <m:nor/>
                        </m:rPr>
                        <a:rPr lang="en-US" altLang="en-US" i="0" baseline="-25000" dirty="0"/>
                        <m:t>2</m:t>
                      </m:r>
                      <m:r>
                        <m:rPr>
                          <m:nor/>
                        </m:rPr>
                        <a:rPr lang="en-US" altLang="en-US" b="0" i="0" dirty="0" smtClean="0"/>
                        <m:t>=</m:t>
                      </m:r>
                      <m:r>
                        <m:rPr>
                          <m:nor/>
                        </m:rPr>
                        <a:rPr lang="en-US" altLang="en-US" i="0" dirty="0"/>
                        <m:t>V</m:t>
                      </m:r>
                      <m:r>
                        <m:rPr>
                          <m:nor/>
                        </m:rPr>
                        <a:rPr lang="en-US" altLang="en-US" i="0" baseline="-25000" dirty="0"/>
                        <m:t>1</m:t>
                      </m:r>
                      <m:r>
                        <m:rPr>
                          <m:nor/>
                        </m:rPr>
                        <a:rPr lang="en-US" altLang="en-US" i="0" dirty="0" smtClean="0">
                          <a:ea typeface="Cambria Math"/>
                        </a:rPr>
                        <m:t>×</m:t>
                      </m:r>
                      <m:f>
                        <m:fPr>
                          <m:ctrlPr>
                            <a:rPr lang="en-US" altLang="en-US" i="1" baseline="-25000" dirty="0" smtClean="0">
                              <a:latin typeface="Cambria Math" panose="02040503050406030204" pitchFamily="18" charset="0"/>
                              <a:ea typeface="Cambria Math"/>
                            </a:rPr>
                          </m:ctrlPr>
                        </m:fPr>
                        <m:num>
                          <m:r>
                            <m:rPr>
                              <m:nor/>
                            </m:rPr>
                            <a:rPr lang="en-US" altLang="en-US" i="0" dirty="0"/>
                            <m:t>P</m:t>
                          </m:r>
                          <m:r>
                            <m:rPr>
                              <m:nor/>
                            </m:rPr>
                            <a:rPr lang="en-US" altLang="en-US" i="0" baseline="-25000" dirty="0"/>
                            <m:t>1</m:t>
                          </m:r>
                          <m:r>
                            <m:rPr>
                              <m:nor/>
                            </m:rPr>
                            <a:rPr lang="en-US" altLang="en-US" i="0" dirty="0"/>
                            <m:t> </m:t>
                          </m:r>
                        </m:num>
                        <m:den>
                          <m:r>
                            <m:rPr>
                              <m:nor/>
                            </m:rPr>
                            <a:rPr lang="en-US" altLang="en-US" i="0" dirty="0"/>
                            <m:t>P</m:t>
                          </m:r>
                          <m:r>
                            <m:rPr>
                              <m:nor/>
                            </m:rPr>
                            <a:rPr lang="en-US" altLang="en-US" i="0" baseline="-25000" dirty="0"/>
                            <m:t>2</m:t>
                          </m:r>
                        </m:den>
                      </m:f>
                      <m:r>
                        <m:rPr>
                          <m:nor/>
                        </m:rPr>
                        <a:rPr lang="en-US" altLang="en-US" b="0" i="0" dirty="0" smtClean="0">
                          <a:ea typeface="Cambria Math"/>
                        </a:rPr>
                        <m:t>=0.0248 </m:t>
                      </m:r>
                      <m:r>
                        <m:rPr>
                          <m:nor/>
                        </m:rPr>
                        <a:rPr lang="en-US" altLang="en-US" b="0" i="0" dirty="0" smtClean="0">
                          <a:ea typeface="Cambria Math"/>
                        </a:rPr>
                        <m:t>L</m:t>
                      </m:r>
                      <m:r>
                        <m:rPr>
                          <m:nor/>
                        </m:rPr>
                        <a:rPr lang="en-US" altLang="en-US" b="0" i="0" dirty="0" smtClean="0">
                          <a:ea typeface="Cambria Math"/>
                        </a:rPr>
                        <m:t>×</m:t>
                      </m:r>
                      <m:f>
                        <m:fPr>
                          <m:ctrlPr>
                            <a:rPr lang="en-US" altLang="en-US" b="0" i="1" dirty="0" smtClean="0">
                              <a:latin typeface="Cambria Math" panose="02040503050406030204" pitchFamily="18" charset="0"/>
                              <a:ea typeface="Cambria Math"/>
                            </a:rPr>
                          </m:ctrlPr>
                        </m:fPr>
                        <m:num>
                          <m:r>
                            <m:rPr>
                              <m:nor/>
                            </m:rPr>
                            <a:rPr lang="en-US" altLang="en-US" i="0" dirty="0"/>
                            <m:t>1.12 </m:t>
                          </m:r>
                          <m:r>
                            <m:rPr>
                              <m:nor/>
                            </m:rPr>
                            <a:rPr lang="en-US" altLang="en-US" i="0" dirty="0"/>
                            <m:t>atm</m:t>
                          </m:r>
                          <m:r>
                            <m:rPr>
                              <m:nor/>
                            </m:rPr>
                            <a:rPr lang="en-US" altLang="en-US" i="0" dirty="0"/>
                            <m:t> </m:t>
                          </m:r>
                        </m:num>
                        <m:den>
                          <m:r>
                            <m:rPr>
                              <m:nor/>
                            </m:rPr>
                            <a:rPr lang="en-US" altLang="en-US" i="0" dirty="0"/>
                            <m:t>2.64 </m:t>
                          </m:r>
                          <m:r>
                            <m:rPr>
                              <m:nor/>
                            </m:rPr>
                            <a:rPr lang="en-US" altLang="en-US" i="0" dirty="0"/>
                            <m:t>atm</m:t>
                          </m:r>
                          <m:r>
                            <m:rPr>
                              <m:nor/>
                            </m:rPr>
                            <a:rPr lang="en-US" altLang="en-US" i="0" dirty="0"/>
                            <m:t> </m:t>
                          </m:r>
                        </m:den>
                      </m:f>
                      <m:r>
                        <m:rPr>
                          <m:nor/>
                        </m:rPr>
                        <a:rPr lang="en-US" altLang="en-US" b="0" i="0" dirty="0" smtClean="0">
                          <a:ea typeface="Cambria Math"/>
                        </a:rPr>
                        <m:t>=</m:t>
                      </m:r>
                      <m:r>
                        <m:rPr>
                          <m:nor/>
                        </m:rPr>
                        <a:rPr lang="en-US" altLang="en-US" b="1" i="0" dirty="0" smtClean="0">
                          <a:ea typeface="Cambria Math"/>
                        </a:rPr>
                        <m:t>0.0105 </m:t>
                      </m:r>
                      <m:r>
                        <m:rPr>
                          <m:nor/>
                        </m:rPr>
                        <a:rPr lang="en-US" altLang="en-US" b="1" i="0" dirty="0" smtClean="0">
                          <a:ea typeface="Cambria Math"/>
                        </a:rPr>
                        <m:t>L</m:t>
                      </m:r>
                    </m:oMath>
                  </m:oMathPara>
                </a14:m>
                <a:endParaRPr lang="en-US"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The termperatures are converted from degrees C to kelvin and then the approriate gas law is  used to calculate the final volum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1200" y="2977971"/>
            <a:ext cx="3334881" cy="288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b="1" dirty="0"/>
              <a:t>Sample Problem 5.3 – Problem and Plan</a:t>
            </a:r>
            <a:endParaRPr lang="en-US" dirty="0"/>
          </a:p>
        </p:txBody>
      </p:sp>
      <p:sp>
        <p:nvSpPr>
          <p:cNvPr id="4" name="Content Placeholder 3"/>
          <p:cNvSpPr>
            <a:spLocks noGrp="1"/>
          </p:cNvSpPr>
          <p:nvPr>
            <p:ph idx="1"/>
          </p:nvPr>
        </p:nvSpPr>
        <p:spPr>
          <a:xfrm>
            <a:off x="533400" y="990600"/>
            <a:ext cx="5805701" cy="5562600"/>
          </a:xfrm>
        </p:spPr>
        <p:txBody>
          <a:bodyPr/>
          <a:lstStyle/>
          <a:p>
            <a:pPr marL="0" indent="0" algn="ctr">
              <a:buNone/>
            </a:pPr>
            <a:r>
              <a:rPr lang="en-US" altLang="en-US" b="1" dirty="0"/>
              <a:t>Applying the Volume-Temperature and Pressure-Temperature Relationships</a:t>
            </a:r>
          </a:p>
          <a:p>
            <a:r>
              <a:rPr lang="en-US" altLang="en-US" sz="2000" b="1" dirty="0"/>
              <a:t>PROBLEM: </a:t>
            </a:r>
            <a:r>
              <a:rPr lang="en-US" altLang="en-US" sz="2000" dirty="0"/>
              <a:t>A balloon is filled with 1.95 L of air at 25°C and then placed in a car in the sun. What is the volume of the balloon when the temperature in the car reaches 90°C? </a:t>
            </a:r>
          </a:p>
          <a:p>
            <a:r>
              <a:rPr lang="en-US" altLang="en-US" sz="2000" b="1" dirty="0"/>
              <a:t>PLAN: </a:t>
            </a:r>
            <a:r>
              <a:rPr lang="en-US" altLang="en-US" sz="2000" dirty="0"/>
              <a:t>We know the initial volume (V</a:t>
            </a:r>
            <a:r>
              <a:rPr lang="en-US" altLang="en-US" sz="2000" baseline="-25000" dirty="0"/>
              <a:t>1</a:t>
            </a:r>
            <a:r>
              <a:rPr lang="en-US" altLang="en-US" sz="2000" dirty="0"/>
              <a:t>) and the initial (T</a:t>
            </a:r>
            <a:r>
              <a:rPr lang="en-US" altLang="en-US" sz="2000" baseline="-25000" dirty="0"/>
              <a:t>1</a:t>
            </a:r>
            <a:r>
              <a:rPr lang="en-US" altLang="en-US" sz="2000" dirty="0"/>
              <a:t>) and final temperatures (T</a:t>
            </a:r>
            <a:r>
              <a:rPr lang="en-US" altLang="en-US" sz="2000" baseline="-25000" dirty="0"/>
              <a:t>2</a:t>
            </a:r>
            <a:r>
              <a:rPr lang="en-US" altLang="en-US" sz="2000" dirty="0"/>
              <a:t>) of the gas; we must find the final volume (V</a:t>
            </a:r>
            <a:r>
              <a:rPr lang="en-US" altLang="en-US" sz="2000" baseline="-25000" dirty="0"/>
              <a:t>2</a:t>
            </a:r>
            <a:r>
              <a:rPr lang="en-US" altLang="en-US" sz="2000" dirty="0"/>
              <a:t>). The pressure of the gas is fixed since the balloon is subjected to atmospheric pressure and n is fixed since air cannot escape or enter the balloon. We convert both T values to degrees Kelvin, rearrange the ideal gas law, and solve for V</a:t>
            </a:r>
            <a:r>
              <a:rPr lang="en-US" altLang="en-US" sz="2000" baseline="-25000" dirty="0"/>
              <a:t>2</a:t>
            </a:r>
            <a:r>
              <a:rPr lang="en-US" altLang="en-US" sz="2000" dirty="0"/>
              <a:t>.</a:t>
            </a:r>
          </a:p>
          <a:p>
            <a:endParaRPr lang="en-US" altLang="en-US" b="1" dirty="0"/>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5.3 -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b="1" dirty="0"/>
                  <a:t>SOLUTION: </a:t>
                </a:r>
              </a:p>
              <a:p>
                <a:pPr marL="0" indent="0" algn="ctr">
                  <a:buNone/>
                </a:pPr>
                <a:r>
                  <a:rPr lang="en-US" altLang="en-US" dirty="0"/>
                  <a:t>V</a:t>
                </a:r>
                <a:r>
                  <a:rPr lang="en-US" altLang="en-US" baseline="-25000" dirty="0"/>
                  <a:t>1</a:t>
                </a:r>
                <a:r>
                  <a:rPr lang="en-US" altLang="en-US" dirty="0"/>
                  <a:t> = 1.95 L			V</a:t>
                </a:r>
                <a:r>
                  <a:rPr lang="en-US" altLang="en-US" baseline="-25000" dirty="0"/>
                  <a:t>2</a:t>
                </a:r>
                <a:r>
                  <a:rPr lang="en-US" altLang="en-US" dirty="0"/>
                  <a:t> = 1.95 L	</a:t>
                </a:r>
              </a:p>
              <a:p>
                <a:pPr marL="0" indent="0" algn="ctr">
                  <a:buNone/>
                </a:pPr>
                <a:r>
                  <a:rPr lang="en-US" altLang="en-US" dirty="0"/>
                  <a:t>T</a:t>
                </a:r>
                <a:r>
                  <a:rPr lang="en-US" altLang="en-US" baseline="-25000" dirty="0"/>
                  <a:t>1</a:t>
                </a:r>
                <a:r>
                  <a:rPr lang="en-US" altLang="en-US" dirty="0"/>
                  <a:t> = 25ºC (convert to K)		T</a:t>
                </a:r>
                <a:r>
                  <a:rPr lang="en-US" altLang="en-US" baseline="-25000" dirty="0"/>
                  <a:t>2</a:t>
                </a:r>
                <a:r>
                  <a:rPr lang="en-US" altLang="en-US" dirty="0"/>
                  <a:t> = 90ºC (convert to K)</a:t>
                </a:r>
              </a:p>
              <a:p>
                <a:pPr marL="0" indent="0" algn="ctr">
                  <a:buNone/>
                </a:pPr>
                <a:r>
                  <a:rPr lang="en-US" altLang="en-US" dirty="0"/>
                  <a:t>P and n remain constant</a:t>
                </a:r>
              </a:p>
              <a:p>
                <a:pPr marL="0" indent="0" algn="ctr">
                  <a:buNone/>
                </a:pPr>
                <a:r>
                  <a:rPr lang="en-US" altLang="en-US" dirty="0"/>
                  <a:t>T</a:t>
                </a:r>
                <a:r>
                  <a:rPr lang="en-US" altLang="en-US" baseline="-25000" dirty="0"/>
                  <a:t>1</a:t>
                </a:r>
                <a:r>
                  <a:rPr lang="en-US" altLang="en-US" dirty="0"/>
                  <a:t> (K) = 25°C + 273.15 = 298 K  	T</a:t>
                </a:r>
                <a:r>
                  <a:rPr lang="en-US" altLang="en-US" baseline="-25000" dirty="0"/>
                  <a:t>2</a:t>
                </a:r>
                <a:r>
                  <a:rPr lang="en-US" altLang="en-US" dirty="0"/>
                  <a:t> (K) = 90°C + 273.15 = 363 K</a:t>
                </a:r>
              </a:p>
              <a:p>
                <a:pPr marL="0" indent="0" algn="ctr">
                  <a:buNone/>
                </a:pPr>
                <a14:m>
                  <m:oMath xmlns:m="http://schemas.openxmlformats.org/officeDocument/2006/math">
                    <m:f>
                      <m:fPr>
                        <m:ctrlPr>
                          <a:rPr lang="en-US" altLang="en-US" i="1" smtClean="0">
                            <a:latin typeface="Cambria Math" panose="02040503050406030204" pitchFamily="18" charset="0"/>
                          </a:rPr>
                        </m:ctrlPr>
                      </m:fPr>
                      <m:num>
                        <m:r>
                          <m:rPr>
                            <m:nor/>
                          </m:rPr>
                          <a:rPr lang="en-US" altLang="en-US" dirty="0"/>
                          <m:t>P</m:t>
                        </m:r>
                        <m:r>
                          <m:rPr>
                            <m:nor/>
                          </m:rPr>
                          <a:rPr lang="en-US" altLang="en-US" baseline="-25000" dirty="0"/>
                          <m:t>1</m:t>
                        </m:r>
                        <m:r>
                          <m:rPr>
                            <m:nor/>
                          </m:rPr>
                          <a:rPr lang="en-US" altLang="en-US" dirty="0"/>
                          <m:t>V</m:t>
                        </m:r>
                        <m:r>
                          <m:rPr>
                            <m:nor/>
                          </m:rPr>
                          <a:rPr lang="en-US" altLang="en-US" baseline="-25000" dirty="0"/>
                          <m:t>1</m:t>
                        </m:r>
                        <m:r>
                          <m:rPr>
                            <m:nor/>
                          </m:rPr>
                          <a:rPr lang="en-US" altLang="en-US" dirty="0"/>
                          <m:t> </m:t>
                        </m:r>
                      </m:num>
                      <m:den>
                        <m:r>
                          <m:rPr>
                            <m:nor/>
                          </m:rPr>
                          <a:rPr lang="en-US" altLang="en-US" dirty="0"/>
                          <m:t>n</m:t>
                        </m:r>
                        <m:r>
                          <m:rPr>
                            <m:nor/>
                          </m:rPr>
                          <a:rPr lang="en-US" altLang="en-US" baseline="-25000" dirty="0"/>
                          <m:t>1</m:t>
                        </m:r>
                        <m:r>
                          <m:rPr>
                            <m:nor/>
                          </m:rPr>
                          <a:rPr lang="en-US" altLang="en-US" dirty="0"/>
                          <m:t>T</m:t>
                        </m:r>
                        <m:r>
                          <m:rPr>
                            <m:nor/>
                          </m:rPr>
                          <a:rPr lang="en-US" altLang="en-US" baseline="-25000" dirty="0"/>
                          <m:t>1</m:t>
                        </m:r>
                        <m:r>
                          <m:rPr>
                            <m:nor/>
                          </m:rPr>
                          <a:rPr lang="en-US" altLang="en-US" dirty="0"/>
                          <m:t> </m:t>
                        </m:r>
                      </m:den>
                    </m:f>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P</m:t>
                        </m:r>
                        <m:r>
                          <m:rPr>
                            <m:nor/>
                          </m:rPr>
                          <a:rPr lang="en-US" altLang="en-US" baseline="-25000" dirty="0"/>
                          <m:t>2</m:t>
                        </m:r>
                        <m:r>
                          <m:rPr>
                            <m:nor/>
                          </m:rPr>
                          <a:rPr lang="en-US" altLang="en-US" dirty="0"/>
                          <m:t>V</m:t>
                        </m:r>
                        <m:r>
                          <m:rPr>
                            <m:nor/>
                          </m:rPr>
                          <a:rPr lang="en-US" altLang="en-US" baseline="-25000" dirty="0"/>
                          <m:t>2</m:t>
                        </m:r>
                        <m:r>
                          <m:rPr>
                            <m:nor/>
                          </m:rPr>
                          <a:rPr lang="en-US" altLang="en-US" dirty="0"/>
                          <m:t> </m:t>
                        </m:r>
                      </m:num>
                      <m:den>
                        <m:r>
                          <m:rPr>
                            <m:nor/>
                          </m:rPr>
                          <a:rPr lang="en-US" altLang="en-US" dirty="0"/>
                          <m:t>n</m:t>
                        </m:r>
                        <m:r>
                          <m:rPr>
                            <m:nor/>
                          </m:rPr>
                          <a:rPr lang="en-US" altLang="en-US" baseline="-25000" dirty="0"/>
                          <m:t>2</m:t>
                        </m:r>
                        <m:r>
                          <m:rPr>
                            <m:nor/>
                          </m:rPr>
                          <a:rPr lang="en-US" altLang="en-US" dirty="0"/>
                          <m:t>T</m:t>
                        </m:r>
                        <m:r>
                          <m:rPr>
                            <m:nor/>
                          </m:rPr>
                          <a:rPr lang="en-US" altLang="en-US" baseline="-25000" dirty="0"/>
                          <m:t>2</m:t>
                        </m:r>
                        <m:r>
                          <m:rPr>
                            <m:nor/>
                          </m:rPr>
                          <a:rPr lang="en-US" altLang="en-US" dirty="0"/>
                          <m:t> </m:t>
                        </m:r>
                      </m:den>
                    </m:f>
                  </m:oMath>
                </a14:m>
                <a:r>
                  <a:rPr lang="en-US" altLang="en-US" dirty="0"/>
                  <a:t>  or </a:t>
                </a:r>
                <a14:m>
                  <m:oMath xmlns:m="http://schemas.openxmlformats.org/officeDocument/2006/math">
                    <m:f>
                      <m:fPr>
                        <m:ctrlPr>
                          <a:rPr lang="en-US" altLang="en-US" i="1" smtClean="0">
                            <a:latin typeface="Cambria Math" panose="02040503050406030204" pitchFamily="18" charset="0"/>
                          </a:rPr>
                        </m:ctrlPr>
                      </m:fPr>
                      <m:num>
                        <m:r>
                          <m:rPr>
                            <m:nor/>
                          </m:rPr>
                          <a:rPr lang="en-US" altLang="en-US" dirty="0"/>
                          <m:t>V</m:t>
                        </m:r>
                        <m:r>
                          <m:rPr>
                            <m:nor/>
                          </m:rPr>
                          <a:rPr lang="en-US" altLang="en-US" baseline="-25000" dirty="0"/>
                          <m:t>1</m:t>
                        </m:r>
                      </m:num>
                      <m:den>
                        <m:r>
                          <m:rPr>
                            <m:nor/>
                          </m:rPr>
                          <a:rPr lang="en-US" altLang="en-US" dirty="0"/>
                          <m:t>T</m:t>
                        </m:r>
                        <m:r>
                          <m:rPr>
                            <m:nor/>
                          </m:rPr>
                          <a:rPr lang="en-US" altLang="en-US" baseline="-25000" dirty="0"/>
                          <m:t>1</m:t>
                        </m:r>
                      </m:den>
                    </m:f>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V</m:t>
                        </m:r>
                        <m:r>
                          <m:rPr>
                            <m:nor/>
                          </m:rPr>
                          <a:rPr lang="en-US" altLang="en-US" baseline="-25000" dirty="0"/>
                          <m:t>2</m:t>
                        </m:r>
                        <m:r>
                          <m:rPr>
                            <m:nor/>
                          </m:rPr>
                          <a:rPr lang="en-US" altLang="en-US" dirty="0"/>
                          <m:t> </m:t>
                        </m:r>
                      </m:num>
                      <m:den>
                        <m:r>
                          <m:rPr>
                            <m:nor/>
                          </m:rPr>
                          <a:rPr lang="en-US" altLang="en-US" dirty="0"/>
                          <m:t>T</m:t>
                        </m:r>
                        <m:r>
                          <m:rPr>
                            <m:nor/>
                          </m:rPr>
                          <a:rPr lang="en-US" altLang="en-US" baseline="-25000" dirty="0"/>
                          <m:t>2</m:t>
                        </m:r>
                        <m:r>
                          <m:rPr>
                            <m:nor/>
                          </m:rPr>
                          <a:rPr lang="en-US" altLang="en-US" dirty="0"/>
                          <m:t> </m:t>
                        </m:r>
                      </m:den>
                    </m:f>
                  </m:oMath>
                </a14:m>
                <a:r>
                  <a:rPr lang="en-US" altLang="en-US" dirty="0"/>
                  <a:t>	</a:t>
                </a:r>
              </a:p>
              <a:p>
                <a:pPr marL="0" indent="0" algn="ctr">
                  <a:buNone/>
                </a:pPr>
                <a:endParaRPr lang="en-US" altLang="en-US"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i="0" dirty="0"/>
                        <m:t>V</m:t>
                      </m:r>
                      <m:r>
                        <m:rPr>
                          <m:nor/>
                        </m:rPr>
                        <a:rPr lang="en-US" altLang="en-US" i="0" baseline="-25000" dirty="0"/>
                        <m:t>2</m:t>
                      </m:r>
                      <m:r>
                        <m:rPr>
                          <m:nor/>
                        </m:rPr>
                        <a:rPr lang="en-US" altLang="en-US" b="0" i="0" dirty="0" smtClean="0"/>
                        <m:t>=</m:t>
                      </m:r>
                      <m:r>
                        <m:rPr>
                          <m:nor/>
                        </m:rPr>
                        <a:rPr lang="en-US" altLang="en-US" i="0" dirty="0"/>
                        <m:t>V</m:t>
                      </m:r>
                      <m:r>
                        <m:rPr>
                          <m:nor/>
                        </m:rPr>
                        <a:rPr lang="en-US" altLang="en-US" i="0" baseline="-25000" dirty="0"/>
                        <m:t>1</m:t>
                      </m:r>
                      <m:r>
                        <m:rPr>
                          <m:nor/>
                        </m:rPr>
                        <a:rPr lang="en-US" altLang="en-US" i="0" dirty="0" smtClean="0">
                          <a:ea typeface="Cambria Math"/>
                        </a:rPr>
                        <m:t>×</m:t>
                      </m:r>
                      <m:f>
                        <m:fPr>
                          <m:ctrlPr>
                            <a:rPr lang="en-US" altLang="en-US" i="1" baseline="-25000" dirty="0" smtClean="0">
                              <a:latin typeface="Cambria Math" panose="02040503050406030204" pitchFamily="18" charset="0"/>
                            </a:rPr>
                          </m:ctrlPr>
                        </m:fPr>
                        <m:num>
                          <m:r>
                            <m:rPr>
                              <m:nor/>
                            </m:rPr>
                            <a:rPr lang="en-US" altLang="en-US" i="0" dirty="0"/>
                            <m:t>T</m:t>
                          </m:r>
                          <m:r>
                            <m:rPr>
                              <m:nor/>
                            </m:rPr>
                            <a:rPr lang="en-US" altLang="en-US" i="0" baseline="-25000" dirty="0"/>
                            <m:t>2 </m:t>
                          </m:r>
                        </m:num>
                        <m:den>
                          <m:r>
                            <m:rPr>
                              <m:nor/>
                            </m:rPr>
                            <a:rPr lang="en-US" altLang="en-US" i="0" dirty="0"/>
                            <m:t>T</m:t>
                          </m:r>
                          <m:r>
                            <m:rPr>
                              <m:nor/>
                            </m:rPr>
                            <a:rPr lang="en-US" altLang="en-US" i="0" baseline="-25000" dirty="0"/>
                            <m:t>1</m:t>
                          </m:r>
                        </m:den>
                      </m:f>
                      <m:r>
                        <m:rPr>
                          <m:nor/>
                        </m:rPr>
                        <a:rPr lang="en-US" altLang="en-US" b="0" i="0" dirty="0" smtClean="0"/>
                        <m:t>=1.95</m:t>
                      </m:r>
                      <m:r>
                        <m:rPr>
                          <m:nor/>
                        </m:rPr>
                        <a:rPr lang="en-US" altLang="en-US" b="0" i="0" dirty="0" smtClean="0"/>
                        <m:t>L</m:t>
                      </m:r>
                      <m:r>
                        <m:rPr>
                          <m:nor/>
                        </m:rPr>
                        <a:rPr lang="en-US" altLang="en-US" b="0" i="0" dirty="0" smtClean="0">
                          <a:ea typeface="Cambria Math"/>
                        </a:rPr>
                        <m:t>×</m:t>
                      </m:r>
                      <m:f>
                        <m:fPr>
                          <m:ctrlPr>
                            <a:rPr lang="en-US" altLang="en-US" b="0" i="1" dirty="0" smtClean="0">
                              <a:latin typeface="Cambria Math" panose="02040503050406030204" pitchFamily="18" charset="0"/>
                              <a:ea typeface="Cambria Math"/>
                            </a:rPr>
                          </m:ctrlPr>
                        </m:fPr>
                        <m:num>
                          <m:r>
                            <m:rPr>
                              <m:nor/>
                            </m:rPr>
                            <a:rPr lang="en-US" altLang="en-US" i="0" dirty="0"/>
                            <m:t>363 </m:t>
                          </m:r>
                          <m:r>
                            <m:rPr>
                              <m:nor/>
                            </m:rPr>
                            <a:rPr lang="en-US" altLang="en-US" i="0" dirty="0"/>
                            <m:t>K</m:t>
                          </m:r>
                          <m:r>
                            <m:rPr>
                              <m:nor/>
                            </m:rPr>
                            <a:rPr lang="en-US" altLang="en-US" i="0" dirty="0"/>
                            <m:t> </m:t>
                          </m:r>
                        </m:num>
                        <m:den>
                          <m:r>
                            <m:rPr>
                              <m:nor/>
                            </m:rPr>
                            <a:rPr lang="en-US" altLang="en-US" i="0" dirty="0"/>
                            <m:t>298 </m:t>
                          </m:r>
                          <m:r>
                            <m:rPr>
                              <m:nor/>
                            </m:rPr>
                            <a:rPr lang="en-US" altLang="en-US" i="0" dirty="0"/>
                            <m:t>K</m:t>
                          </m:r>
                          <m:r>
                            <m:rPr>
                              <m:nor/>
                            </m:rPr>
                            <a:rPr lang="en-US" altLang="en-US" i="0" dirty="0"/>
                            <m:t> </m:t>
                          </m:r>
                        </m:den>
                      </m:f>
                      <m:r>
                        <m:rPr>
                          <m:nor/>
                        </m:rPr>
                        <a:rPr lang="en-US" altLang="en-US" b="0" i="0" dirty="0" smtClean="0">
                          <a:ea typeface="Cambria Math"/>
                        </a:rPr>
                        <m:t>=</m:t>
                      </m:r>
                      <m:r>
                        <m:rPr>
                          <m:nor/>
                        </m:rPr>
                        <a:rPr lang="en-US" altLang="en-US" b="1" i="0" dirty="0" smtClean="0">
                          <a:ea typeface="Cambria Math"/>
                        </a:rPr>
                        <m:t>2.38</m:t>
                      </m:r>
                      <m:r>
                        <m:rPr>
                          <m:nor/>
                        </m:rPr>
                        <a:rPr lang="en-US" altLang="en-US" b="1" i="0" dirty="0" smtClean="0">
                          <a:ea typeface="Cambria Math"/>
                        </a:rPr>
                        <m:t>L</m:t>
                      </m:r>
                    </m:oMath>
                  </m:oMathPara>
                </a14:m>
                <a:endParaRPr lang="en-US" altLang="en-US" b="1" dirty="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5.4 – Problem and Plan</a:t>
            </a:r>
            <a:endParaRPr lang="en-US" dirty="0"/>
          </a:p>
        </p:txBody>
      </p:sp>
      <p:sp>
        <p:nvSpPr>
          <p:cNvPr id="4" name="Content Placeholder 3"/>
          <p:cNvSpPr>
            <a:spLocks noGrp="1"/>
          </p:cNvSpPr>
          <p:nvPr>
            <p:ph idx="1"/>
          </p:nvPr>
        </p:nvSpPr>
        <p:spPr>
          <a:xfrm>
            <a:off x="457200" y="990600"/>
            <a:ext cx="5486400" cy="5562600"/>
          </a:xfrm>
        </p:spPr>
        <p:txBody>
          <a:bodyPr/>
          <a:lstStyle/>
          <a:p>
            <a:pPr marL="0" indent="0" algn="ctr">
              <a:buNone/>
            </a:pPr>
            <a:r>
              <a:rPr lang="en-US" altLang="en-US" b="1" dirty="0"/>
              <a:t>Applying the Volume-Amount Relationship</a:t>
            </a:r>
            <a:endParaRPr lang="en-US" altLang="en-US" b="1" dirty="0">
              <a:latin typeface="Times" pitchFamily="18" charset="0"/>
            </a:endParaRPr>
          </a:p>
          <a:p>
            <a:r>
              <a:rPr lang="en-US" altLang="en-US" b="1" dirty="0"/>
              <a:t>PROBLEM: </a:t>
            </a:r>
            <a:r>
              <a:rPr lang="en-US" altLang="en-US" dirty="0"/>
              <a:t>A scale model of a blimp rises when it is filled with helium to a volume of 55.0 dm</a:t>
            </a:r>
            <a:r>
              <a:rPr lang="en-US" altLang="en-US" baseline="30000" dirty="0"/>
              <a:t>3</a:t>
            </a:r>
            <a:r>
              <a:rPr lang="en-US" altLang="en-US" dirty="0"/>
              <a:t>.  When 1.10 </a:t>
            </a:r>
            <a:r>
              <a:rPr lang="en-US" altLang="en-US" dirty="0" err="1"/>
              <a:t>mol</a:t>
            </a:r>
            <a:r>
              <a:rPr lang="en-US" altLang="en-US" dirty="0"/>
              <a:t> of He is added to the blimp, the volume is 26.2 dm</a:t>
            </a:r>
            <a:r>
              <a:rPr lang="en-US" altLang="en-US" baseline="30000" dirty="0"/>
              <a:t>3</a:t>
            </a:r>
            <a:r>
              <a:rPr lang="en-US" altLang="en-US" dirty="0"/>
              <a:t>.  How many more grams of He must be added to make it rise?  Assume constant T and P.</a:t>
            </a:r>
          </a:p>
          <a:p>
            <a:r>
              <a:rPr lang="en-US" altLang="en-US" b="1" dirty="0"/>
              <a:t>PLAN: </a:t>
            </a:r>
            <a:r>
              <a:rPr lang="en-US" altLang="en-US" dirty="0"/>
              <a:t>The initial amount  of helium (n</a:t>
            </a:r>
            <a:r>
              <a:rPr lang="en-US" altLang="en-US" baseline="-25000" dirty="0"/>
              <a:t>1</a:t>
            </a:r>
            <a:r>
              <a:rPr lang="en-US" altLang="en-US" dirty="0"/>
              <a:t>) is given, as well as the initial volume (V</a:t>
            </a:r>
            <a:r>
              <a:rPr lang="en-US" altLang="en-US" baseline="-25000" dirty="0"/>
              <a:t>1</a:t>
            </a:r>
            <a:r>
              <a:rPr lang="en-US" altLang="en-US" dirty="0"/>
              <a:t>) and the volume needed to make it rise (V</a:t>
            </a:r>
            <a:r>
              <a:rPr lang="en-US" altLang="en-US" baseline="-25000" dirty="0"/>
              <a:t>2</a:t>
            </a:r>
            <a:r>
              <a:rPr lang="en-US" altLang="en-US" dirty="0"/>
              <a:t>). We need to calculate n</a:t>
            </a:r>
            <a:r>
              <a:rPr lang="en-US" altLang="en-US" baseline="-25000" dirty="0"/>
              <a:t>2</a:t>
            </a:r>
            <a:r>
              <a:rPr lang="en-US" altLang="en-US" dirty="0"/>
              <a:t>, and hence the mass of He to be added.</a:t>
            </a:r>
            <a:endParaRPr lang="en-US" altLang="en-US" b="1" dirty="0"/>
          </a:p>
          <a:p>
            <a:endParaRPr lang="en-US" altLang="en-US" b="1" dirty="0">
              <a:latin typeface="Times" pitchFamily="18" charset="0"/>
            </a:endParaRPr>
          </a:p>
          <a:p>
            <a:endParaRPr lang="en-US" altLang="en-US" b="1" dirty="0">
              <a:latin typeface="Times" pitchFamily="18" charset="0"/>
            </a:endParaRPr>
          </a:p>
          <a:p>
            <a:endParaRPr lang="en-US" dirty="0"/>
          </a:p>
        </p:txBody>
      </p:sp>
      <p:pic>
        <p:nvPicPr>
          <p:cNvPr id="81922" name="Picture 2" descr="The moles of gas is converted via gas law to the final moles. The difference between these two values is obtained and converted to the mass by molar mas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929" y="1339557"/>
            <a:ext cx="3170871" cy="482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Three States of Matter</a:t>
            </a:r>
            <a:endParaRPr lang="en-US" dirty="0"/>
          </a:p>
        </p:txBody>
      </p:sp>
      <p:sp>
        <p:nvSpPr>
          <p:cNvPr id="3" name="Content Placeholder 2"/>
          <p:cNvSpPr>
            <a:spLocks noGrp="1"/>
          </p:cNvSpPr>
          <p:nvPr>
            <p:ph idx="1"/>
          </p:nvPr>
        </p:nvSpPr>
        <p:spPr>
          <a:xfrm>
            <a:off x="152400" y="941696"/>
            <a:ext cx="8229600" cy="5562600"/>
          </a:xfrm>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a:t>
            </a:r>
          </a:p>
          <a:p>
            <a:endParaRPr lang="en-US" dirty="0"/>
          </a:p>
        </p:txBody>
      </p:sp>
      <p:pic>
        <p:nvPicPr>
          <p:cNvPr id="5124"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4138" y="941696"/>
            <a:ext cx="6359523" cy="541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p:nvPr>
        </p:nvSpPr>
        <p:spPr/>
        <p:txBody>
          <a:bodyPr/>
          <a:lstStyle/>
          <a:p>
            <a:r>
              <a:rPr lang="en-US" i="1" dirty="0"/>
              <a:t>© McGraw-Hill Education/Stephen Frisch, photographer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5.4 -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SOLUTION:</a:t>
                </a:r>
              </a:p>
              <a:p>
                <a:pPr marL="0" indent="0" algn="ctr">
                  <a:buNone/>
                </a:pPr>
                <a:r>
                  <a:rPr lang="en-US" altLang="en-US" dirty="0"/>
                  <a:t>n</a:t>
                </a:r>
                <a:r>
                  <a:rPr lang="en-US" altLang="en-US" baseline="-25000" dirty="0"/>
                  <a:t>1</a:t>
                </a:r>
                <a:r>
                  <a:rPr lang="en-US" altLang="en-US" dirty="0"/>
                  <a:t> = 1.10 </a:t>
                </a:r>
                <a:r>
                  <a:rPr lang="en-US" altLang="en-US" dirty="0" err="1"/>
                  <a:t>mol</a:t>
                </a:r>
                <a:r>
                  <a:rPr lang="en-US" altLang="en-US" dirty="0"/>
                  <a:t> 		n</a:t>
                </a:r>
                <a:r>
                  <a:rPr lang="en-US" altLang="en-US" baseline="-25000" dirty="0"/>
                  <a:t>2</a:t>
                </a:r>
                <a:r>
                  <a:rPr lang="en-US" altLang="en-US" dirty="0"/>
                  <a:t> = unknown</a:t>
                </a:r>
              </a:p>
              <a:p>
                <a:pPr marL="0" indent="0" algn="ctr">
                  <a:buNone/>
                </a:pPr>
                <a:r>
                  <a:rPr lang="en-US" altLang="en-US" dirty="0"/>
                  <a:t>V</a:t>
                </a:r>
                <a:r>
                  <a:rPr lang="en-US" altLang="en-US" baseline="-25000" dirty="0"/>
                  <a:t>1</a:t>
                </a:r>
                <a:r>
                  <a:rPr lang="en-US" altLang="en-US" dirty="0"/>
                  <a:t> = 26.2 dm</a:t>
                </a:r>
                <a:r>
                  <a:rPr lang="en-US" altLang="en-US" baseline="30000" dirty="0"/>
                  <a:t>3		 </a:t>
                </a:r>
                <a:r>
                  <a:rPr lang="en-US" altLang="en-US" dirty="0"/>
                  <a:t>V</a:t>
                </a:r>
                <a:r>
                  <a:rPr lang="en-US" altLang="en-US" baseline="-25000" dirty="0"/>
                  <a:t>2</a:t>
                </a:r>
                <a:r>
                  <a:rPr lang="en-US" altLang="en-US" dirty="0"/>
                  <a:t> = 55.0 dm</a:t>
                </a:r>
                <a:r>
                  <a:rPr lang="en-US" altLang="en-US" baseline="30000" dirty="0"/>
                  <a:t>3</a:t>
                </a:r>
              </a:p>
              <a:p>
                <a:pPr marL="0" indent="0" algn="ctr">
                  <a:buNone/>
                </a:pPr>
                <a:r>
                  <a:rPr lang="en-US" altLang="en-US" dirty="0"/>
                  <a:t>T and P are constant</a:t>
                </a:r>
              </a:p>
              <a:p>
                <a:pPr marL="0" indent="0" algn="ctr">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P</m:t>
                          </m:r>
                          <m:r>
                            <m:rPr>
                              <m:nor/>
                            </m:rPr>
                            <a:rPr lang="en-US" altLang="en-US" baseline="-25000" dirty="0"/>
                            <m:t>1</m:t>
                          </m:r>
                          <m:r>
                            <m:rPr>
                              <m:nor/>
                            </m:rPr>
                            <a:rPr lang="en-US" altLang="en-US" dirty="0"/>
                            <m:t>V</m:t>
                          </m:r>
                          <m:r>
                            <m:rPr>
                              <m:nor/>
                            </m:rPr>
                            <a:rPr lang="en-US" altLang="en-US" baseline="-25000" dirty="0"/>
                            <m:t>1</m:t>
                          </m:r>
                          <m:r>
                            <m:rPr>
                              <m:nor/>
                            </m:rPr>
                            <a:rPr lang="en-US" altLang="en-US" dirty="0"/>
                            <m:t> </m:t>
                          </m:r>
                        </m:num>
                        <m:den>
                          <m:r>
                            <m:rPr>
                              <m:nor/>
                            </m:rPr>
                            <a:rPr lang="en-US" altLang="en-US" dirty="0"/>
                            <m:t>n</m:t>
                          </m:r>
                          <m:r>
                            <m:rPr>
                              <m:nor/>
                            </m:rPr>
                            <a:rPr lang="en-US" altLang="en-US" baseline="-25000" dirty="0"/>
                            <m:t>1</m:t>
                          </m:r>
                          <m:r>
                            <m:rPr>
                              <m:nor/>
                            </m:rPr>
                            <a:rPr lang="en-US" altLang="en-US" dirty="0"/>
                            <m:t>T</m:t>
                          </m:r>
                          <m:r>
                            <m:rPr>
                              <m:nor/>
                            </m:rPr>
                            <a:rPr lang="en-US" altLang="en-US" baseline="-25000" dirty="0"/>
                            <m:t>1</m:t>
                          </m:r>
                          <m:r>
                            <m:rPr>
                              <m:nor/>
                            </m:rPr>
                            <a:rPr lang="en-US" altLang="en-US" dirty="0"/>
                            <m:t> </m:t>
                          </m:r>
                        </m:den>
                      </m:f>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P</m:t>
                          </m:r>
                          <m:r>
                            <m:rPr>
                              <m:nor/>
                            </m:rPr>
                            <a:rPr lang="en-US" altLang="en-US" baseline="-25000" dirty="0"/>
                            <m:t>2</m:t>
                          </m:r>
                          <m:r>
                            <m:rPr>
                              <m:nor/>
                            </m:rPr>
                            <a:rPr lang="en-US" altLang="en-US" dirty="0"/>
                            <m:t>V</m:t>
                          </m:r>
                          <m:r>
                            <m:rPr>
                              <m:nor/>
                            </m:rPr>
                            <a:rPr lang="en-US" altLang="en-US" baseline="-25000" dirty="0"/>
                            <m:t>2</m:t>
                          </m:r>
                          <m:r>
                            <m:rPr>
                              <m:nor/>
                            </m:rPr>
                            <a:rPr lang="en-US" altLang="en-US" dirty="0"/>
                            <m:t> </m:t>
                          </m:r>
                        </m:num>
                        <m:den>
                          <m:r>
                            <m:rPr>
                              <m:nor/>
                            </m:rPr>
                            <a:rPr lang="en-US" altLang="en-US" dirty="0"/>
                            <m:t>n</m:t>
                          </m:r>
                          <m:r>
                            <m:rPr>
                              <m:nor/>
                            </m:rPr>
                            <a:rPr lang="en-US" altLang="en-US" baseline="-25000" dirty="0"/>
                            <m:t>2</m:t>
                          </m:r>
                          <m:r>
                            <m:rPr>
                              <m:nor/>
                            </m:rPr>
                            <a:rPr lang="en-US" altLang="en-US" dirty="0"/>
                            <m:t>T</m:t>
                          </m:r>
                          <m:r>
                            <m:rPr>
                              <m:nor/>
                            </m:rPr>
                            <a:rPr lang="en-US" altLang="en-US" baseline="-25000" dirty="0"/>
                            <m:t>2</m:t>
                          </m:r>
                          <m:r>
                            <m:rPr>
                              <m:nor/>
                            </m:rPr>
                            <a:rPr lang="en-US" altLang="en-US" dirty="0"/>
                            <m:t> </m:t>
                          </m:r>
                        </m:den>
                      </m:f>
                      <m:r>
                        <a:rPr lang="en-US" altLang="en-US" b="0" i="1" smtClean="0">
                          <a:latin typeface="Cambria Math"/>
                        </a:rPr>
                        <m:t> </m:t>
                      </m:r>
                      <m:r>
                        <m:rPr>
                          <m:sty m:val="p"/>
                        </m:rPr>
                        <a:rPr lang="en-US" altLang="en-US" b="0" i="0" smtClean="0">
                          <a:latin typeface="Cambria Math"/>
                        </a:rPr>
                        <m:t>or</m:t>
                      </m:r>
                      <m:r>
                        <a:rPr lang="en-US" altLang="en-US" b="0" i="1" smtClean="0">
                          <a:latin typeface="Cambria Math"/>
                        </a:rPr>
                        <m:t> </m:t>
                      </m:r>
                      <m:f>
                        <m:fPr>
                          <m:ctrlPr>
                            <a:rPr lang="en-US" altLang="en-US" b="0" i="1" smtClean="0">
                              <a:latin typeface="Cambria Math" panose="02040503050406030204" pitchFamily="18" charset="0"/>
                            </a:rPr>
                          </m:ctrlPr>
                        </m:fPr>
                        <m:num>
                          <m:r>
                            <m:rPr>
                              <m:nor/>
                            </m:rPr>
                            <a:rPr lang="en-US" altLang="en-US" dirty="0"/>
                            <m:t>V</m:t>
                          </m:r>
                          <m:r>
                            <m:rPr>
                              <m:nor/>
                            </m:rPr>
                            <a:rPr lang="en-US" altLang="en-US" baseline="-25000" dirty="0"/>
                            <m:t>1</m:t>
                          </m:r>
                          <m:r>
                            <m:rPr>
                              <m:nor/>
                            </m:rPr>
                            <a:rPr lang="en-US" altLang="en-US" dirty="0"/>
                            <m:t> </m:t>
                          </m:r>
                        </m:num>
                        <m:den>
                          <m:r>
                            <m:rPr>
                              <m:nor/>
                            </m:rPr>
                            <a:rPr lang="en-US" altLang="en-US" dirty="0"/>
                            <m:t>n</m:t>
                          </m:r>
                          <m:r>
                            <m:rPr>
                              <m:nor/>
                            </m:rPr>
                            <a:rPr lang="en-US" altLang="en-US" baseline="-25000" dirty="0"/>
                            <m:t>1</m:t>
                          </m:r>
                          <m:r>
                            <m:rPr>
                              <m:nor/>
                            </m:rPr>
                            <a:rPr lang="en-US" altLang="en-US" dirty="0"/>
                            <m:t> </m:t>
                          </m:r>
                        </m:den>
                      </m:f>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V</m:t>
                          </m:r>
                          <m:r>
                            <m:rPr>
                              <m:nor/>
                            </m:rPr>
                            <a:rPr lang="en-US" altLang="en-US" baseline="-25000" dirty="0"/>
                            <m:t>2</m:t>
                          </m:r>
                          <m:r>
                            <m:rPr>
                              <m:nor/>
                            </m:rPr>
                            <a:rPr lang="en-US" altLang="en-US" dirty="0"/>
                            <m:t> </m:t>
                          </m:r>
                        </m:num>
                        <m:den>
                          <m:r>
                            <m:rPr>
                              <m:nor/>
                            </m:rPr>
                            <a:rPr lang="en-US" altLang="en-US" dirty="0"/>
                            <m:t>n</m:t>
                          </m:r>
                          <m:r>
                            <m:rPr>
                              <m:nor/>
                            </m:rPr>
                            <a:rPr lang="en-US" altLang="en-US" baseline="-25000" dirty="0"/>
                            <m:t>2</m:t>
                          </m:r>
                          <m:r>
                            <m:rPr>
                              <m:nor/>
                            </m:rPr>
                            <a:rPr lang="en-US" altLang="en-US" dirty="0"/>
                            <m:t> </m:t>
                          </m:r>
                        </m:den>
                      </m:f>
                    </m:oMath>
                  </m:oMathPara>
                </a14:m>
                <a:endParaRPr lang="en-US" altLang="en-US"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dirty="0"/>
                        <m:t>n</m:t>
                      </m:r>
                      <m:r>
                        <m:rPr>
                          <m:nor/>
                        </m:rPr>
                        <a:rPr lang="en-US" altLang="en-US" baseline="-25000" dirty="0"/>
                        <m:t>2</m:t>
                      </m:r>
                      <m:r>
                        <m:rPr>
                          <m:nor/>
                        </m:rPr>
                        <a:rPr lang="en-US" altLang="en-US" dirty="0"/>
                        <m:t> =</m:t>
                      </m:r>
                      <m:r>
                        <m:rPr>
                          <m:nor/>
                        </m:rPr>
                        <a:rPr lang="en-US" altLang="en-US" dirty="0"/>
                        <m:t>n</m:t>
                      </m:r>
                      <m:r>
                        <m:rPr>
                          <m:nor/>
                        </m:rPr>
                        <a:rPr lang="en-US" altLang="en-US" baseline="-25000" dirty="0"/>
                        <m:t>1</m:t>
                      </m:r>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V</m:t>
                          </m:r>
                          <m:r>
                            <m:rPr>
                              <m:nor/>
                            </m:rPr>
                            <a:rPr lang="en-US" altLang="en-US" baseline="-25000" dirty="0"/>
                            <m:t>2</m:t>
                          </m:r>
                          <m:r>
                            <m:rPr>
                              <m:nor/>
                            </m:rPr>
                            <a:rPr lang="en-US" altLang="en-US" dirty="0"/>
                            <m:t> </m:t>
                          </m:r>
                        </m:num>
                        <m:den>
                          <m:r>
                            <m:rPr>
                              <m:nor/>
                            </m:rPr>
                            <a:rPr lang="en-US" altLang="en-US" dirty="0"/>
                            <m:t>V</m:t>
                          </m:r>
                          <m:r>
                            <m:rPr>
                              <m:nor/>
                            </m:rPr>
                            <a:rPr lang="en-US" altLang="en-US" baseline="-25000" dirty="0"/>
                            <m:t>1</m:t>
                          </m:r>
                          <m:r>
                            <m:rPr>
                              <m:nor/>
                            </m:rPr>
                            <a:rPr lang="en-US" altLang="en-US" dirty="0"/>
                            <m:t> </m:t>
                          </m:r>
                        </m:den>
                      </m:f>
                      <m:r>
                        <m:rPr>
                          <m:nor/>
                        </m:rPr>
                        <a:rPr lang="en-US" altLang="en-US" dirty="0"/>
                        <m:t>= 1.10 </m:t>
                      </m:r>
                      <m:r>
                        <m:rPr>
                          <m:nor/>
                        </m:rPr>
                        <a:rPr lang="en-US" altLang="en-US" dirty="0"/>
                        <m:t>mol</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55.0 </m:t>
                          </m:r>
                          <m:r>
                            <m:rPr>
                              <m:nor/>
                            </m:rPr>
                            <a:rPr lang="en-US" altLang="en-US" dirty="0"/>
                            <m:t>dm</m:t>
                          </m:r>
                          <m:r>
                            <m:rPr>
                              <m:nor/>
                            </m:rPr>
                            <a:rPr lang="en-US" altLang="en-US" baseline="30000" dirty="0"/>
                            <m:t>3</m:t>
                          </m:r>
                          <m:r>
                            <m:rPr>
                              <m:nor/>
                            </m:rPr>
                            <a:rPr lang="en-US" altLang="en-US" dirty="0"/>
                            <m:t> </m:t>
                          </m:r>
                        </m:num>
                        <m:den>
                          <m:r>
                            <m:rPr>
                              <m:nor/>
                            </m:rPr>
                            <a:rPr lang="en-US" altLang="en-US" dirty="0"/>
                            <m:t>26.2 </m:t>
                          </m:r>
                          <m:r>
                            <m:rPr>
                              <m:nor/>
                            </m:rPr>
                            <a:rPr lang="en-US" altLang="en-US" dirty="0"/>
                            <m:t>dm</m:t>
                          </m:r>
                          <m:r>
                            <m:rPr>
                              <m:nor/>
                            </m:rPr>
                            <a:rPr lang="en-US" altLang="en-US" baseline="30000" dirty="0"/>
                            <m:t>3</m:t>
                          </m:r>
                          <m:r>
                            <m:rPr>
                              <m:nor/>
                            </m:rPr>
                            <a:rPr lang="en-US" altLang="en-US" dirty="0"/>
                            <m:t> </m:t>
                          </m:r>
                        </m:den>
                      </m:f>
                      <m:r>
                        <m:rPr>
                          <m:nor/>
                        </m:rPr>
                        <a:rPr lang="en-US" altLang="en-US" dirty="0"/>
                        <m:t>= 2.31 </m:t>
                      </m:r>
                      <m:r>
                        <m:rPr>
                          <m:nor/>
                        </m:rPr>
                        <a:rPr lang="en-US" altLang="en-US" dirty="0"/>
                        <m:t>mol</m:t>
                      </m:r>
                      <m:r>
                        <m:rPr>
                          <m:nor/>
                        </m:rPr>
                        <a:rPr lang="en-US" altLang="en-US" dirty="0"/>
                        <m:t> </m:t>
                      </m:r>
                      <m:r>
                        <m:rPr>
                          <m:nor/>
                        </m:rPr>
                        <a:rPr lang="en-US" altLang="en-US" dirty="0"/>
                        <m:t>He</m:t>
                      </m:r>
                    </m:oMath>
                  </m:oMathPara>
                </a14:m>
                <a:endParaRPr lang="en-US" altLang="en-US" baseline="-25000" dirty="0"/>
              </a:p>
              <a:p>
                <a:pPr marL="0" indent="0" algn="ctr">
                  <a:buNone/>
                </a:pPr>
                <a:r>
                  <a:rPr lang="en-US" altLang="en-US" sz="2000" dirty="0"/>
                  <a:t>Additional amount of He needed = 2.31 </a:t>
                </a:r>
                <a:r>
                  <a:rPr lang="en-US" altLang="en-US" sz="2000" dirty="0" err="1"/>
                  <a:t>mol</a:t>
                </a:r>
                <a:r>
                  <a:rPr lang="en-US" altLang="en-US" sz="2000" dirty="0"/>
                  <a:t> – 1.10 </a:t>
                </a:r>
                <a:r>
                  <a:rPr lang="en-US" altLang="en-US" sz="2000" dirty="0" err="1"/>
                  <a:t>mol</a:t>
                </a:r>
                <a:r>
                  <a:rPr lang="en-US" altLang="en-US" sz="2000" dirty="0"/>
                  <a:t> = 1.21 </a:t>
                </a:r>
                <a:r>
                  <a:rPr lang="en-US" altLang="en-US" sz="2000" dirty="0" err="1"/>
                  <a:t>mol</a:t>
                </a:r>
                <a:r>
                  <a:rPr lang="en-US" altLang="en-US" sz="2000" dirty="0"/>
                  <a:t> He</a:t>
                </a:r>
              </a:p>
              <a:p>
                <a:pPr marL="0" indent="0" algn="ctr">
                  <a:buNone/>
                </a:pPr>
                <a14:m>
                  <m:oMathPara xmlns:m="http://schemas.openxmlformats.org/officeDocument/2006/math">
                    <m:oMathParaPr>
                      <m:jc m:val="centerGroup"/>
                    </m:oMathParaPr>
                    <m:oMath xmlns:m="http://schemas.openxmlformats.org/officeDocument/2006/math">
                      <m:r>
                        <m:rPr>
                          <m:nor/>
                        </m:rPr>
                        <a:rPr lang="en-US" altLang="en-US" dirty="0"/>
                        <m:t>1.21 </m:t>
                      </m:r>
                      <m:r>
                        <m:rPr>
                          <m:nor/>
                        </m:rPr>
                        <a:rPr lang="en-US" altLang="en-US" dirty="0"/>
                        <m:t>mol</m:t>
                      </m:r>
                      <m:r>
                        <m:rPr>
                          <m:nor/>
                        </m:rPr>
                        <a:rPr lang="en-US" altLang="en-US" dirty="0"/>
                        <m:t> </m:t>
                      </m:r>
                      <m:r>
                        <m:rPr>
                          <m:nor/>
                        </m:rPr>
                        <a:rPr lang="en-US" altLang="en-US" dirty="0"/>
                        <m:t>He</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4.003 </m:t>
                          </m:r>
                          <m:r>
                            <m:rPr>
                              <m:nor/>
                            </m:rPr>
                            <a:rPr lang="en-US" altLang="en-US" dirty="0"/>
                            <m:t>g</m:t>
                          </m:r>
                          <m:r>
                            <m:rPr>
                              <m:nor/>
                            </m:rPr>
                            <a:rPr lang="en-US" altLang="en-US" dirty="0"/>
                            <m:t> </m:t>
                          </m:r>
                          <m:r>
                            <m:rPr>
                              <m:nor/>
                            </m:rPr>
                            <a:rPr lang="en-US" altLang="en-US" dirty="0"/>
                            <m:t>He</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He</m:t>
                          </m:r>
                          <m:r>
                            <m:rPr>
                              <m:nor/>
                            </m:rPr>
                            <a:rPr lang="en-US" altLang="en-US" dirty="0"/>
                            <m:t> </m:t>
                          </m:r>
                        </m:den>
                      </m:f>
                      <m:r>
                        <a:rPr lang="en-US" altLang="en-US" b="0" i="0" dirty="0" smtClean="0">
                          <a:latin typeface="Cambria Math"/>
                        </a:rPr>
                        <m:t>=</m:t>
                      </m:r>
                      <m:r>
                        <m:rPr>
                          <m:nor/>
                        </m:rPr>
                        <a:rPr lang="en-US" altLang="en-US" b="0" i="0" dirty="0" smtClean="0"/>
                        <m:t>4.84 </m:t>
                      </m:r>
                      <m:r>
                        <m:rPr>
                          <m:nor/>
                        </m:rPr>
                        <a:rPr lang="en-US" altLang="en-US" b="0" i="0" dirty="0" smtClean="0"/>
                        <m:t>g</m:t>
                      </m:r>
                      <m:r>
                        <m:rPr>
                          <m:nor/>
                        </m:rPr>
                        <a:rPr lang="en-US" altLang="en-US" b="0" i="0" dirty="0" smtClean="0"/>
                        <m:t> </m:t>
                      </m:r>
                      <m:r>
                        <m:rPr>
                          <m:nor/>
                        </m:rPr>
                        <a:rPr lang="en-US" altLang="en-US" b="0" i="0" dirty="0" smtClean="0"/>
                        <m:t>He</m:t>
                      </m:r>
                    </m:oMath>
                  </m:oMathPara>
                </a14:m>
                <a:endParaRPr lang="en-US" altLang="en-US" dirty="0"/>
              </a:p>
              <a:p>
                <a:pPr marL="0" indent="0" algn="ctr">
                  <a:buNone/>
                </a:pPr>
                <a:endParaRPr lang="en-US" altLang="en-US" dirty="0"/>
              </a:p>
              <a:p>
                <a:pPr marL="0" indent="0" algn="ctr">
                  <a:buNone/>
                </a:pPr>
                <a:endParaRPr lang="en-US" altLang="en-US" dirty="0"/>
              </a:p>
              <a:p>
                <a:pPr marL="0" indent="0">
                  <a:buNone/>
                </a:pPr>
                <a:endParaRPr lang="en-US" altLang="en-US" dirty="0">
                  <a:cs typeface="Arial" pitchFamily="34" charset="0"/>
                </a:endParaRPr>
              </a:p>
              <a:p>
                <a:pPr marL="0" indent="0">
                  <a:buNone/>
                </a:pPr>
                <a:endParaRPr lang="en-US" altLang="en-US" dirty="0"/>
              </a:p>
              <a:p>
                <a:pPr marL="0" indent="0">
                  <a:buNone/>
                </a:pPr>
                <a:endParaRPr lang="en-US" altLang="en-US" dirty="0"/>
              </a:p>
              <a:p>
                <a:pPr marL="0" indent="0">
                  <a:buNone/>
                </a:pPr>
                <a:endParaRPr lang="en-US" altLang="en-US" b="1"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5.5 – Problem and Plan</a:t>
            </a:r>
            <a:endParaRPr lang="en-US" dirty="0"/>
          </a:p>
        </p:txBody>
      </p:sp>
      <p:sp>
        <p:nvSpPr>
          <p:cNvPr id="4" name="Content Placeholder 3"/>
          <p:cNvSpPr>
            <a:spLocks noGrp="1"/>
          </p:cNvSpPr>
          <p:nvPr>
            <p:ph idx="1"/>
          </p:nvPr>
        </p:nvSpPr>
        <p:spPr/>
        <p:txBody>
          <a:bodyPr/>
          <a:lstStyle/>
          <a:p>
            <a:pPr marL="0" indent="0" algn="ctr">
              <a:buNone/>
            </a:pPr>
            <a:r>
              <a:rPr lang="en-US" altLang="en-US" b="1" dirty="0"/>
              <a:t>Applying the Volume-Pressure-Temperature  Relationship</a:t>
            </a:r>
            <a:endParaRPr lang="en-US" altLang="en-US" b="1" dirty="0">
              <a:latin typeface="Times" pitchFamily="18" charset="0"/>
            </a:endParaRPr>
          </a:p>
          <a:p>
            <a:r>
              <a:rPr lang="en-US" altLang="en-US" b="1" dirty="0"/>
              <a:t>PROBLEM: </a:t>
            </a:r>
            <a:r>
              <a:rPr lang="en-US" altLang="en-US" dirty="0"/>
              <a:t>A helium-filled balloon has a volume of 15.8 L at a pressure of 0.980 </a:t>
            </a:r>
            <a:r>
              <a:rPr lang="en-US" altLang="en-US" dirty="0" err="1"/>
              <a:t>atm</a:t>
            </a:r>
            <a:r>
              <a:rPr lang="en-US" altLang="en-US" dirty="0"/>
              <a:t> and 22°C. What is its volume at the summit of Mt. Hood, Oregon’s highest mountain, where the atmospheric pressure is 532 mmHg and the temperature is 0°C? </a:t>
            </a:r>
          </a:p>
          <a:p>
            <a:r>
              <a:rPr lang="en-US" altLang="en-US" b="1" dirty="0"/>
              <a:t>PLAN: </a:t>
            </a:r>
            <a:r>
              <a:rPr lang="en-US" altLang="en-US" dirty="0"/>
              <a:t>We know the initial volume (V</a:t>
            </a:r>
            <a:r>
              <a:rPr lang="en-US" altLang="en-US" baseline="-25000" dirty="0"/>
              <a:t>1</a:t>
            </a:r>
            <a:r>
              <a:rPr lang="en-US" altLang="en-US" dirty="0"/>
              <a:t>), pressure (P</a:t>
            </a:r>
            <a:r>
              <a:rPr lang="en-US" altLang="en-US" baseline="-25000" dirty="0"/>
              <a:t>1</a:t>
            </a:r>
            <a:r>
              <a:rPr lang="en-US" altLang="en-US" dirty="0"/>
              <a:t>), and temperature (T</a:t>
            </a:r>
            <a:r>
              <a:rPr lang="en-US" altLang="en-US" baseline="-25000" dirty="0"/>
              <a:t>1</a:t>
            </a:r>
            <a:r>
              <a:rPr lang="en-US" altLang="en-US" dirty="0"/>
              <a:t>) of the gas; we also know the final pressure (P</a:t>
            </a:r>
            <a:r>
              <a:rPr lang="en-US" altLang="en-US" baseline="-25000" dirty="0"/>
              <a:t>2</a:t>
            </a:r>
            <a:r>
              <a:rPr lang="en-US" altLang="en-US" dirty="0"/>
              <a:t>) and temperature (T</a:t>
            </a:r>
            <a:r>
              <a:rPr lang="en-US" altLang="en-US" baseline="-25000" dirty="0"/>
              <a:t>2</a:t>
            </a:r>
            <a:r>
              <a:rPr lang="en-US" altLang="en-US" dirty="0"/>
              <a:t>) and we must find the final volume (V</a:t>
            </a:r>
            <a:r>
              <a:rPr lang="en-US" altLang="en-US" baseline="-25000" dirty="0"/>
              <a:t>2</a:t>
            </a:r>
            <a:r>
              <a:rPr lang="en-US" altLang="en-US" dirty="0"/>
              <a:t>). Since the amount of helium in the balloon does not change, n is fixed. We convert both T values to degrees Kelvin, the final pressure to </a:t>
            </a:r>
            <a:r>
              <a:rPr lang="en-US" altLang="en-US" dirty="0" err="1"/>
              <a:t>atm</a:t>
            </a:r>
            <a:r>
              <a:rPr lang="en-US" altLang="en-US" dirty="0"/>
              <a:t>, rearrange the generalized ideal gas equation, and solve for V</a:t>
            </a:r>
            <a:r>
              <a:rPr lang="en-US" altLang="en-US" baseline="-25000" dirty="0"/>
              <a:t>2</a:t>
            </a:r>
            <a:r>
              <a:rPr lang="en-US" altLang="en-US" dirty="0"/>
              <a:t>.</a:t>
            </a:r>
            <a:endParaRPr lang="en-US" altLang="en-US" b="1" dirty="0"/>
          </a:p>
          <a:p>
            <a:endParaRPr lang="en-US" altLang="en-US" b="1" dirty="0">
              <a:latin typeface="Times" pitchFamily="18" charset="0"/>
            </a:endParaRPr>
          </a:p>
          <a:p>
            <a:endParaRPr lang="en-US" altLang="en-US" b="1" dirty="0">
              <a:latin typeface="Times"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5.5 -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a:t>Solution: </a:t>
                </a:r>
                <a:endParaRPr lang="en-US" dirty="0"/>
              </a:p>
              <a:p>
                <a:pPr marL="0" indent="0" algn="ctr">
                  <a:buNone/>
                </a:pPr>
                <a:r>
                  <a:rPr lang="en-US" altLang="en-US" sz="2000" dirty="0"/>
                  <a:t>V</a:t>
                </a:r>
                <a:r>
                  <a:rPr lang="en-US" altLang="en-US" sz="2000" baseline="-25000" dirty="0"/>
                  <a:t>1</a:t>
                </a:r>
                <a:r>
                  <a:rPr lang="en-US" altLang="en-US" sz="2000" dirty="0"/>
                  <a:t> = 15.8 L			V</a:t>
                </a:r>
                <a:r>
                  <a:rPr lang="en-US" altLang="en-US" sz="2000" baseline="-25000" dirty="0"/>
                  <a:t>2</a:t>
                </a:r>
                <a:r>
                  <a:rPr lang="en-US" altLang="en-US" sz="2000" dirty="0"/>
                  <a:t> = unknown	</a:t>
                </a:r>
              </a:p>
              <a:p>
                <a:pPr marL="0" indent="0" algn="ctr">
                  <a:buNone/>
                </a:pPr>
                <a:r>
                  <a:rPr lang="en-US" altLang="en-US" sz="2000" dirty="0"/>
                  <a:t>T</a:t>
                </a:r>
                <a:r>
                  <a:rPr lang="en-US" altLang="en-US" sz="2000" baseline="-25000" dirty="0"/>
                  <a:t>1</a:t>
                </a:r>
                <a:r>
                  <a:rPr lang="en-US" altLang="en-US" sz="2000" dirty="0"/>
                  <a:t> = 22°C (convert to K)		T</a:t>
                </a:r>
                <a:r>
                  <a:rPr lang="en-US" altLang="en-US" sz="2000" baseline="-25000" dirty="0"/>
                  <a:t>2</a:t>
                </a:r>
                <a:r>
                  <a:rPr lang="en-US" altLang="en-US" sz="2000" dirty="0"/>
                  <a:t> = 0°C (convert to K)</a:t>
                </a:r>
              </a:p>
              <a:p>
                <a:pPr marL="0" indent="0" algn="ctr">
                  <a:buNone/>
                </a:pPr>
                <a:r>
                  <a:rPr lang="en-US" altLang="en-US" sz="2000" dirty="0"/>
                  <a:t>P</a:t>
                </a:r>
                <a:r>
                  <a:rPr lang="en-US" altLang="en-US" sz="2000" baseline="-25000" dirty="0"/>
                  <a:t>1</a:t>
                </a:r>
                <a:r>
                  <a:rPr lang="en-US" altLang="en-US" sz="2000" dirty="0"/>
                  <a:t> = 0.980 </a:t>
                </a:r>
                <a:r>
                  <a:rPr lang="en-US" altLang="en-US" sz="2000" dirty="0" err="1"/>
                  <a:t>atm</a:t>
                </a:r>
                <a:r>
                  <a:rPr lang="en-US" altLang="en-US" sz="2000" dirty="0"/>
                  <a:t> 			P</a:t>
                </a:r>
                <a:r>
                  <a:rPr lang="en-US" altLang="en-US" sz="2000" baseline="-25000" dirty="0"/>
                  <a:t>2</a:t>
                </a:r>
                <a:r>
                  <a:rPr lang="en-US" altLang="en-US" sz="2000" dirty="0"/>
                  <a:t> = 523 mmHg (convert to </a:t>
                </a:r>
                <a:r>
                  <a:rPr lang="en-US" altLang="en-US" sz="2000" dirty="0" err="1"/>
                  <a:t>atm</a:t>
                </a:r>
                <a:r>
                  <a:rPr lang="en-US" altLang="en-US" sz="2000" dirty="0"/>
                  <a:t>) </a:t>
                </a:r>
              </a:p>
              <a:p>
                <a:pPr marL="0" indent="0" algn="ctr">
                  <a:buNone/>
                </a:pPr>
                <a:r>
                  <a:rPr lang="en-US" altLang="en-US" sz="2000" dirty="0"/>
                  <a:t>n remains constant</a:t>
                </a:r>
              </a:p>
              <a:p>
                <a:pPr marL="0" indent="0" algn="ctr">
                  <a:buNone/>
                </a:pPr>
                <a:r>
                  <a:rPr lang="en-US" altLang="en-US" sz="2000" dirty="0"/>
                  <a:t>	T</a:t>
                </a:r>
                <a:r>
                  <a:rPr lang="en-US" altLang="en-US" sz="2000" baseline="-25000" dirty="0"/>
                  <a:t>1</a:t>
                </a:r>
                <a:r>
                  <a:rPr lang="en-US" altLang="en-US" sz="2000" dirty="0"/>
                  <a:t> (K) = 22°C + 273.15 = 295 K	T</a:t>
                </a:r>
                <a:r>
                  <a:rPr lang="en-US" altLang="en-US" sz="2000" baseline="-25000" dirty="0"/>
                  <a:t>2</a:t>
                </a:r>
                <a:r>
                  <a:rPr lang="en-US" altLang="en-US" sz="2000" dirty="0"/>
                  <a:t> (K) = 0°C + 273.15 = 273 K	</a:t>
                </a:r>
              </a:p>
              <a:p>
                <a:pPr marL="0" indent="0" algn="ctr">
                  <a:buNone/>
                </a:pPr>
                <a14:m>
                  <m:oMathPara xmlns:m="http://schemas.openxmlformats.org/officeDocument/2006/math">
                    <m:oMathParaPr>
                      <m:jc m:val="centerGroup"/>
                    </m:oMathParaPr>
                    <m:oMath xmlns:m="http://schemas.openxmlformats.org/officeDocument/2006/math">
                      <m:r>
                        <m:rPr>
                          <m:nor/>
                        </m:rPr>
                        <a:rPr lang="en-US" altLang="en-US" sz="2000" dirty="0"/>
                        <m:t>P</m:t>
                      </m:r>
                      <m:r>
                        <m:rPr>
                          <m:nor/>
                        </m:rPr>
                        <a:rPr lang="en-US" altLang="en-US" sz="2000" baseline="-25000" dirty="0"/>
                        <m:t>2 </m:t>
                      </m:r>
                      <m:r>
                        <m:rPr>
                          <m:nor/>
                        </m:rPr>
                        <a:rPr lang="en-US" altLang="en-US" sz="2000" dirty="0"/>
                        <m:t>(</m:t>
                      </m:r>
                      <m:r>
                        <m:rPr>
                          <m:nor/>
                        </m:rPr>
                        <a:rPr lang="en-US" altLang="en-US" sz="2000" dirty="0"/>
                        <m:t>atm</m:t>
                      </m:r>
                      <m:r>
                        <m:rPr>
                          <m:nor/>
                        </m:rPr>
                        <a:rPr lang="en-US" altLang="en-US" sz="2000" dirty="0"/>
                        <m:t>) = 532 </m:t>
                      </m:r>
                      <m:r>
                        <m:rPr>
                          <m:nor/>
                        </m:rPr>
                        <a:rPr lang="en-US" altLang="en-US" sz="2000" dirty="0"/>
                        <m:t>mmHg</m:t>
                      </m:r>
                      <m:r>
                        <m:rPr>
                          <m:nor/>
                        </m:rPr>
                        <a:rPr lang="en-US" altLang="en-US" sz="2000" dirty="0"/>
                        <m:t> </m:t>
                      </m:r>
                      <m:r>
                        <m:rPr>
                          <m:nor/>
                        </m:rPr>
                        <a:rPr lang="en-US" altLang="en-US" sz="2000" dirty="0"/>
                        <m:t>x</m:t>
                      </m:r>
                      <m:r>
                        <m:rPr>
                          <m:nor/>
                        </m:rPr>
                        <a:rPr lang="en-US" altLang="en-US" sz="2000" dirty="0"/>
                        <m:t> </m:t>
                      </m:r>
                      <m:f>
                        <m:fPr>
                          <m:ctrlPr>
                            <a:rPr lang="en-US" altLang="en-US" sz="2000" i="1" dirty="0" smtClean="0">
                              <a:latin typeface="Cambria Math" panose="02040503050406030204" pitchFamily="18" charset="0"/>
                            </a:rPr>
                          </m:ctrlPr>
                        </m:fPr>
                        <m:num>
                          <m:r>
                            <m:rPr>
                              <m:nor/>
                            </m:rPr>
                            <a:rPr lang="en-US" altLang="en-US" sz="2000" dirty="0"/>
                            <m:t>1 </m:t>
                          </m:r>
                          <m:r>
                            <m:rPr>
                              <m:nor/>
                            </m:rPr>
                            <a:rPr lang="en-US" altLang="en-US" sz="2000" dirty="0"/>
                            <m:t>atm</m:t>
                          </m:r>
                          <m:r>
                            <m:rPr>
                              <m:nor/>
                            </m:rPr>
                            <a:rPr lang="en-US" altLang="en-US" sz="2000" dirty="0"/>
                            <m:t> </m:t>
                          </m:r>
                        </m:num>
                        <m:den>
                          <m:r>
                            <m:rPr>
                              <m:nor/>
                            </m:rPr>
                            <a:rPr lang="en-US" altLang="en-US" sz="2000" dirty="0"/>
                            <m:t>760 </m:t>
                          </m:r>
                          <m:r>
                            <m:rPr>
                              <m:nor/>
                            </m:rPr>
                            <a:rPr lang="en-US" altLang="en-US" sz="2000" dirty="0"/>
                            <m:t>mmHg</m:t>
                          </m:r>
                          <m:r>
                            <m:rPr>
                              <m:nor/>
                            </m:rPr>
                            <a:rPr lang="en-US" altLang="en-US" sz="2000" dirty="0"/>
                            <m:t> </m:t>
                          </m:r>
                        </m:den>
                      </m:f>
                      <m:r>
                        <a:rPr lang="en-US" altLang="en-US" sz="2000" b="0" i="1" dirty="0" smtClean="0">
                          <a:latin typeface="Cambria Math"/>
                        </a:rPr>
                        <m:t>=0.700 </m:t>
                      </m:r>
                      <m:r>
                        <a:rPr lang="en-US" altLang="en-US" sz="2000" b="0" i="1" dirty="0" smtClean="0">
                          <a:latin typeface="Cambria Math"/>
                        </a:rPr>
                        <m:t>𝑎𝑡𝑚</m:t>
                      </m:r>
                    </m:oMath>
                  </m:oMathPara>
                </a14:m>
                <a:endParaRPr lang="en-US" altLang="en-US" sz="2000" dirty="0"/>
              </a:p>
              <a:p>
                <a:pPr marL="0" indent="0" algn="ctr">
                  <a:buNone/>
                </a:pPr>
                <a14:m>
                  <m:oMath xmlns:m="http://schemas.openxmlformats.org/officeDocument/2006/math">
                    <m:f>
                      <m:fPr>
                        <m:ctrlPr>
                          <a:rPr lang="en-US" altLang="en-US" sz="2000" i="1" smtClean="0">
                            <a:latin typeface="Cambria Math" panose="02040503050406030204" pitchFamily="18" charset="0"/>
                          </a:rPr>
                        </m:ctrlPr>
                      </m:fPr>
                      <m:num>
                        <m:r>
                          <m:rPr>
                            <m:nor/>
                          </m:rPr>
                          <a:rPr lang="en-US" altLang="en-US" sz="2000" dirty="0"/>
                          <m:t>P</m:t>
                        </m:r>
                        <m:r>
                          <m:rPr>
                            <m:nor/>
                          </m:rPr>
                          <a:rPr lang="en-US" altLang="en-US" sz="2000" baseline="-25000" dirty="0"/>
                          <m:t>1</m:t>
                        </m:r>
                        <m:r>
                          <m:rPr>
                            <m:nor/>
                          </m:rPr>
                          <a:rPr lang="en-US" altLang="en-US" sz="2000" dirty="0"/>
                          <m:t>V</m:t>
                        </m:r>
                        <m:r>
                          <m:rPr>
                            <m:nor/>
                          </m:rPr>
                          <a:rPr lang="en-US" altLang="en-US" sz="2000" baseline="-25000" dirty="0"/>
                          <m:t>1</m:t>
                        </m:r>
                        <m:r>
                          <m:rPr>
                            <m:nor/>
                          </m:rPr>
                          <a:rPr lang="en-US" altLang="en-US" sz="2000" dirty="0"/>
                          <m:t> </m:t>
                        </m:r>
                      </m:num>
                      <m:den>
                        <m:r>
                          <m:rPr>
                            <m:nor/>
                          </m:rPr>
                          <a:rPr lang="en-US" altLang="en-US" sz="2000" dirty="0"/>
                          <m:t>n</m:t>
                        </m:r>
                        <m:r>
                          <m:rPr>
                            <m:nor/>
                          </m:rPr>
                          <a:rPr lang="en-US" altLang="en-US" sz="2000" baseline="-25000" dirty="0"/>
                          <m:t>1</m:t>
                        </m:r>
                        <m:r>
                          <m:rPr>
                            <m:nor/>
                          </m:rPr>
                          <a:rPr lang="en-US" altLang="en-US" sz="2000" dirty="0"/>
                          <m:t>T</m:t>
                        </m:r>
                        <m:r>
                          <m:rPr>
                            <m:nor/>
                          </m:rPr>
                          <a:rPr lang="en-US" altLang="en-US" sz="2000" baseline="-25000" dirty="0"/>
                          <m:t>1</m:t>
                        </m:r>
                        <m:r>
                          <m:rPr>
                            <m:nor/>
                          </m:rPr>
                          <a:rPr lang="en-US" altLang="en-US" sz="2000" dirty="0"/>
                          <m:t> </m:t>
                        </m:r>
                      </m:den>
                    </m:f>
                    <m:r>
                      <a:rPr lang="en-US" altLang="en-US" sz="2000" b="0" i="1" smtClean="0">
                        <a:latin typeface="Cambria Math"/>
                      </a:rPr>
                      <m:t>=</m:t>
                    </m:r>
                    <m:f>
                      <m:fPr>
                        <m:ctrlPr>
                          <a:rPr lang="en-US" altLang="en-US" sz="2000" b="0" i="1" smtClean="0">
                            <a:latin typeface="Cambria Math" panose="02040503050406030204" pitchFamily="18" charset="0"/>
                          </a:rPr>
                        </m:ctrlPr>
                      </m:fPr>
                      <m:num>
                        <m:r>
                          <m:rPr>
                            <m:nor/>
                          </m:rPr>
                          <a:rPr lang="en-US" altLang="en-US" sz="2000" dirty="0"/>
                          <m:t>P</m:t>
                        </m:r>
                        <m:r>
                          <m:rPr>
                            <m:nor/>
                          </m:rPr>
                          <a:rPr lang="en-US" altLang="en-US" sz="2000" baseline="-25000" dirty="0"/>
                          <m:t>2</m:t>
                        </m:r>
                        <m:r>
                          <m:rPr>
                            <m:nor/>
                          </m:rPr>
                          <a:rPr lang="en-US" altLang="en-US" sz="2000" dirty="0"/>
                          <m:t>V</m:t>
                        </m:r>
                        <m:r>
                          <m:rPr>
                            <m:nor/>
                          </m:rPr>
                          <a:rPr lang="en-US" altLang="en-US" sz="2000" baseline="-25000" dirty="0"/>
                          <m:t>2</m:t>
                        </m:r>
                        <m:r>
                          <m:rPr>
                            <m:nor/>
                          </m:rPr>
                          <a:rPr lang="en-US" altLang="en-US" sz="2000" dirty="0"/>
                          <m:t> </m:t>
                        </m:r>
                      </m:num>
                      <m:den>
                        <m:r>
                          <m:rPr>
                            <m:nor/>
                          </m:rPr>
                          <a:rPr lang="en-US" altLang="en-US" sz="2000" dirty="0"/>
                          <m:t>n</m:t>
                        </m:r>
                        <m:r>
                          <m:rPr>
                            <m:nor/>
                          </m:rPr>
                          <a:rPr lang="en-US" altLang="en-US" sz="2000" baseline="-25000" dirty="0"/>
                          <m:t>2</m:t>
                        </m:r>
                        <m:r>
                          <m:rPr>
                            <m:nor/>
                          </m:rPr>
                          <a:rPr lang="en-US" altLang="en-US" sz="2000" dirty="0"/>
                          <m:t>T</m:t>
                        </m:r>
                        <m:r>
                          <m:rPr>
                            <m:nor/>
                          </m:rPr>
                          <a:rPr lang="en-US" altLang="en-US" sz="2000" baseline="-25000" dirty="0"/>
                          <m:t>2</m:t>
                        </m:r>
                      </m:den>
                    </m:f>
                  </m:oMath>
                </a14:m>
                <a:r>
                  <a:rPr lang="en-US" altLang="en-US" sz="2000" dirty="0"/>
                  <a:t> or </a:t>
                </a:r>
                <a14:m>
                  <m:oMath xmlns:m="http://schemas.openxmlformats.org/officeDocument/2006/math">
                    <m:f>
                      <m:fPr>
                        <m:ctrlPr>
                          <a:rPr lang="en-US" altLang="en-US" sz="2000" i="1" smtClean="0">
                            <a:latin typeface="Cambria Math" panose="02040503050406030204" pitchFamily="18" charset="0"/>
                          </a:rPr>
                        </m:ctrlPr>
                      </m:fPr>
                      <m:num>
                        <m:r>
                          <m:rPr>
                            <m:nor/>
                          </m:rPr>
                          <a:rPr lang="en-US" altLang="en-US" sz="2000" dirty="0"/>
                          <m:t>P</m:t>
                        </m:r>
                        <m:r>
                          <m:rPr>
                            <m:nor/>
                          </m:rPr>
                          <a:rPr lang="en-US" altLang="en-US" sz="2000" baseline="-25000" dirty="0"/>
                          <m:t>1</m:t>
                        </m:r>
                        <m:r>
                          <m:rPr>
                            <m:nor/>
                          </m:rPr>
                          <a:rPr lang="en-US" altLang="en-US" sz="2000" dirty="0"/>
                          <m:t>V</m:t>
                        </m:r>
                        <m:r>
                          <m:rPr>
                            <m:nor/>
                          </m:rPr>
                          <a:rPr lang="en-US" altLang="en-US" sz="2000" baseline="-25000" dirty="0"/>
                          <m:t>1</m:t>
                        </m:r>
                        <m:r>
                          <m:rPr>
                            <m:nor/>
                          </m:rPr>
                          <a:rPr lang="en-US" altLang="en-US" sz="2000" dirty="0"/>
                          <m:t> </m:t>
                        </m:r>
                      </m:num>
                      <m:den>
                        <m:r>
                          <m:rPr>
                            <m:nor/>
                          </m:rPr>
                          <a:rPr lang="en-US" altLang="en-US" sz="2000" dirty="0"/>
                          <m:t>T</m:t>
                        </m:r>
                        <m:r>
                          <m:rPr>
                            <m:nor/>
                          </m:rPr>
                          <a:rPr lang="en-US" altLang="en-US" sz="2000" baseline="-25000" dirty="0"/>
                          <m:t>1</m:t>
                        </m:r>
                        <m:r>
                          <m:rPr>
                            <m:nor/>
                          </m:rPr>
                          <a:rPr lang="en-US" altLang="en-US" sz="2000" dirty="0"/>
                          <m:t> </m:t>
                        </m:r>
                      </m:den>
                    </m:f>
                    <m:r>
                      <a:rPr lang="en-US" altLang="en-US" sz="2000" b="0" i="1" smtClean="0">
                        <a:latin typeface="Cambria Math"/>
                      </a:rPr>
                      <m:t>=</m:t>
                    </m:r>
                    <m:f>
                      <m:fPr>
                        <m:ctrlPr>
                          <a:rPr lang="en-US" altLang="en-US" sz="2000" b="0" i="1" smtClean="0">
                            <a:latin typeface="Cambria Math" panose="02040503050406030204" pitchFamily="18" charset="0"/>
                          </a:rPr>
                        </m:ctrlPr>
                      </m:fPr>
                      <m:num>
                        <m:r>
                          <m:rPr>
                            <m:nor/>
                          </m:rPr>
                          <a:rPr lang="en-US" altLang="en-US" sz="2000" dirty="0"/>
                          <m:t>P</m:t>
                        </m:r>
                        <m:r>
                          <m:rPr>
                            <m:nor/>
                          </m:rPr>
                          <a:rPr lang="en-US" altLang="en-US" sz="2000" baseline="-25000" dirty="0"/>
                          <m:t>2</m:t>
                        </m:r>
                        <m:r>
                          <m:rPr>
                            <m:nor/>
                          </m:rPr>
                          <a:rPr lang="en-US" altLang="en-US" sz="2000" dirty="0"/>
                          <m:t>V</m:t>
                        </m:r>
                        <m:r>
                          <m:rPr>
                            <m:nor/>
                          </m:rPr>
                          <a:rPr lang="en-US" altLang="en-US" sz="2000" baseline="-25000" dirty="0"/>
                          <m:t>2</m:t>
                        </m:r>
                        <m:r>
                          <m:rPr>
                            <m:nor/>
                          </m:rPr>
                          <a:rPr lang="en-US" altLang="en-US" sz="2000" dirty="0"/>
                          <m:t> </m:t>
                        </m:r>
                      </m:num>
                      <m:den>
                        <m:r>
                          <m:rPr>
                            <m:nor/>
                          </m:rPr>
                          <a:rPr lang="en-US" altLang="en-US" sz="2000" dirty="0"/>
                          <m:t>T</m:t>
                        </m:r>
                        <m:r>
                          <m:rPr>
                            <m:nor/>
                          </m:rPr>
                          <a:rPr lang="en-US" altLang="en-US" sz="2000" baseline="-25000" dirty="0"/>
                          <m:t>2</m:t>
                        </m:r>
                        <m:r>
                          <m:rPr>
                            <m:nor/>
                          </m:rPr>
                          <a:rPr lang="en-US" altLang="en-US" sz="2000" dirty="0"/>
                          <m:t> </m:t>
                        </m:r>
                      </m:den>
                    </m:f>
                  </m:oMath>
                </a14:m>
                <a:endParaRPr lang="en-US" altLang="en-US" sz="2000" dirty="0"/>
              </a:p>
              <a:p>
                <a:pPr marL="0" indent="0" algn="ctr">
                  <a:buNone/>
                </a:pPr>
                <a:endParaRPr lang="en-US" altLang="en-US" sz="2000"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sz="2000" dirty="0"/>
                        <m:t>V</m:t>
                      </m:r>
                      <m:r>
                        <m:rPr>
                          <m:nor/>
                        </m:rPr>
                        <a:rPr lang="en-US" altLang="en-US" sz="2000" baseline="-25000" dirty="0"/>
                        <m:t>2</m:t>
                      </m:r>
                      <m:r>
                        <m:rPr>
                          <m:nor/>
                        </m:rPr>
                        <a:rPr lang="en-US" altLang="en-US" sz="2000" dirty="0"/>
                        <m:t> = </m:t>
                      </m:r>
                      <m:r>
                        <m:rPr>
                          <m:nor/>
                        </m:rPr>
                        <a:rPr lang="en-US" altLang="en-US" sz="2000" dirty="0"/>
                        <m:t>V</m:t>
                      </m:r>
                      <m:r>
                        <m:rPr>
                          <m:nor/>
                        </m:rPr>
                        <a:rPr lang="en-US" altLang="en-US" sz="2000" baseline="-25000" dirty="0"/>
                        <m:t>1</m:t>
                      </m:r>
                      <m:r>
                        <m:rPr>
                          <m:nor/>
                        </m:rPr>
                        <a:rPr lang="en-US" altLang="en-US" sz="2000" dirty="0"/>
                        <m:t> </m:t>
                      </m:r>
                      <m:r>
                        <m:rPr>
                          <m:nor/>
                        </m:rPr>
                        <a:rPr lang="en-US" altLang="en-US" sz="2000" dirty="0"/>
                        <m:t>x</m:t>
                      </m:r>
                      <m:r>
                        <m:rPr>
                          <m:nor/>
                        </m:rPr>
                        <a:rPr lang="en-US" altLang="en-US" sz="2000" dirty="0"/>
                        <m:t> </m:t>
                      </m:r>
                      <m:f>
                        <m:fPr>
                          <m:ctrlPr>
                            <a:rPr lang="en-US" altLang="en-US" sz="2000" i="1" dirty="0" smtClean="0">
                              <a:latin typeface="Cambria Math" panose="02040503050406030204" pitchFamily="18" charset="0"/>
                            </a:rPr>
                          </m:ctrlPr>
                        </m:fPr>
                        <m:num>
                          <m:r>
                            <m:rPr>
                              <m:nor/>
                            </m:rPr>
                            <a:rPr lang="en-US" altLang="en-US" sz="2000" dirty="0"/>
                            <m:t>P</m:t>
                          </m:r>
                          <m:r>
                            <m:rPr>
                              <m:nor/>
                            </m:rPr>
                            <a:rPr lang="en-US" altLang="en-US" sz="2000" baseline="-25000" dirty="0"/>
                            <m:t>1</m:t>
                          </m:r>
                          <m:r>
                            <m:rPr>
                              <m:nor/>
                            </m:rPr>
                            <a:rPr lang="en-US" altLang="en-US" sz="2000" dirty="0"/>
                            <m:t>T</m:t>
                          </m:r>
                          <m:r>
                            <m:rPr>
                              <m:nor/>
                            </m:rPr>
                            <a:rPr lang="en-US" altLang="en-US" sz="2000" baseline="-25000" dirty="0"/>
                            <m:t>2 </m:t>
                          </m:r>
                        </m:num>
                        <m:den>
                          <m:r>
                            <m:rPr>
                              <m:nor/>
                            </m:rPr>
                            <a:rPr lang="en-US" altLang="en-US" sz="2000" dirty="0"/>
                            <m:t>P</m:t>
                          </m:r>
                          <m:r>
                            <m:rPr>
                              <m:nor/>
                            </m:rPr>
                            <a:rPr lang="en-US" altLang="en-US" sz="2000" baseline="-25000" dirty="0"/>
                            <m:t>2</m:t>
                          </m:r>
                          <m:r>
                            <m:rPr>
                              <m:nor/>
                            </m:rPr>
                            <a:rPr lang="en-US" altLang="en-US" sz="2000" dirty="0"/>
                            <m:t>T</m:t>
                          </m:r>
                          <m:r>
                            <m:rPr>
                              <m:nor/>
                            </m:rPr>
                            <a:rPr lang="en-US" altLang="en-US" sz="2000" baseline="-25000" dirty="0"/>
                            <m:t>1 </m:t>
                          </m:r>
                        </m:den>
                      </m:f>
                      <m:r>
                        <a:rPr lang="en-US" altLang="en-US" sz="2000" b="0" i="0" dirty="0" smtClean="0">
                          <a:latin typeface="Cambria Math"/>
                        </a:rPr>
                        <m:t>=</m:t>
                      </m:r>
                      <m:r>
                        <m:rPr>
                          <m:nor/>
                        </m:rPr>
                        <a:rPr lang="en-US" altLang="en-US" sz="2000" dirty="0"/>
                        <m:t>15.8 </m:t>
                      </m:r>
                      <m:r>
                        <m:rPr>
                          <m:nor/>
                        </m:rPr>
                        <a:rPr lang="en-US" altLang="en-US" sz="2000" dirty="0"/>
                        <m:t>L</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(0.980 </m:t>
                          </m:r>
                          <m:r>
                            <m:rPr>
                              <m:nor/>
                            </m:rPr>
                            <a:rPr lang="en-US" altLang="en-US" sz="2000" dirty="0"/>
                            <m:t>atm</m:t>
                          </m:r>
                          <m:r>
                            <m:rPr>
                              <m:nor/>
                            </m:rPr>
                            <a:rPr lang="en-US" altLang="en-US" sz="2000" dirty="0"/>
                            <m:t>) (273 </m:t>
                          </m:r>
                          <m:r>
                            <m:rPr>
                              <m:nor/>
                            </m:rPr>
                            <a:rPr lang="en-US" altLang="en-US" sz="2000" dirty="0"/>
                            <m:t>K</m:t>
                          </m:r>
                          <m:r>
                            <m:rPr>
                              <m:nor/>
                            </m:rPr>
                            <a:rPr lang="en-US" altLang="en-US" sz="2000" dirty="0"/>
                            <m:t>) </m:t>
                          </m:r>
                        </m:num>
                        <m:den>
                          <m:r>
                            <m:rPr>
                              <m:nor/>
                            </m:rPr>
                            <a:rPr lang="en-US" altLang="en-US" sz="2000" dirty="0"/>
                            <m:t>(0.700 </m:t>
                          </m:r>
                          <m:r>
                            <m:rPr>
                              <m:nor/>
                            </m:rPr>
                            <a:rPr lang="en-US" altLang="en-US" sz="2000" dirty="0"/>
                            <m:t>atm</m:t>
                          </m:r>
                          <m:r>
                            <m:rPr>
                              <m:nor/>
                            </m:rPr>
                            <a:rPr lang="en-US" altLang="en-US" sz="2000" dirty="0"/>
                            <m:t>) (295 </m:t>
                          </m:r>
                          <m:r>
                            <m:rPr>
                              <m:nor/>
                            </m:rPr>
                            <a:rPr lang="en-US" altLang="en-US" sz="2000" dirty="0"/>
                            <m:t>K</m:t>
                          </m:r>
                          <m:r>
                            <m:rPr>
                              <m:nor/>
                            </m:rPr>
                            <a:rPr lang="en-US" altLang="en-US" sz="2000" dirty="0"/>
                            <m:t>) </m:t>
                          </m:r>
                        </m:den>
                      </m:f>
                      <m:r>
                        <a:rPr lang="en-US" altLang="en-US" sz="2000" b="0" i="0" dirty="0" smtClean="0">
                          <a:latin typeface="Cambria Math"/>
                        </a:rPr>
                        <m:t>=</m:t>
                      </m:r>
                      <m:r>
                        <a:rPr lang="en-US" altLang="en-US" sz="2000" b="1" i="0" dirty="0" smtClean="0">
                          <a:latin typeface="Cambria Math"/>
                        </a:rPr>
                        <m:t>𝟐𝟎</m:t>
                      </m:r>
                      <m:r>
                        <a:rPr lang="en-US" altLang="en-US" sz="2000" b="1" i="0" dirty="0" smtClean="0">
                          <a:latin typeface="Cambria Math"/>
                        </a:rPr>
                        <m:t>.</m:t>
                      </m:r>
                      <m:r>
                        <a:rPr lang="en-US" altLang="en-US" sz="2000" b="1" i="0" dirty="0" smtClean="0">
                          <a:latin typeface="Cambria Math"/>
                        </a:rPr>
                        <m:t>𝟓</m:t>
                      </m:r>
                      <m:r>
                        <a:rPr lang="en-US" altLang="en-US" sz="2000" b="1" i="0" dirty="0" smtClean="0">
                          <a:latin typeface="Cambria Math"/>
                        </a:rPr>
                        <m:t> </m:t>
                      </m:r>
                      <m:r>
                        <a:rPr lang="en-US" altLang="en-US" sz="2000" b="1" i="0" dirty="0" smtClean="0">
                          <a:latin typeface="Cambria Math"/>
                        </a:rPr>
                        <m:t>𝐋</m:t>
                      </m:r>
                    </m:oMath>
                  </m:oMathPara>
                </a14:m>
                <a:endParaRPr lang="en-US" altLang="en-US" sz="2000" b="1" dirty="0"/>
              </a:p>
              <a:p>
                <a:pPr marL="0" indent="0" algn="ctr">
                  <a:buNone/>
                </a:pPr>
                <a:endParaRPr lang="en-US" altLang="en-US" sz="2000"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5.6 – Problem, Plan and Solution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457200" y="1295400"/>
                <a:ext cx="8229600" cy="5334000"/>
              </a:xfrm>
            </p:spPr>
            <p:txBody>
              <a:bodyPr/>
              <a:lstStyle/>
              <a:p>
                <a:pPr marL="0" indent="0" algn="ctr">
                  <a:buNone/>
                </a:pPr>
                <a:r>
                  <a:rPr lang="en-US" altLang="en-US" b="1" dirty="0"/>
                  <a:t>Solving for an Unknown Gas Variable at Fixed Conditions</a:t>
                </a:r>
              </a:p>
              <a:p>
                <a:r>
                  <a:rPr lang="en-US" altLang="en-US" b="1" dirty="0"/>
                  <a:t>PROBLEM: </a:t>
                </a:r>
                <a:r>
                  <a:rPr lang="en-US" altLang="en-US" dirty="0"/>
                  <a:t>A steel tank has a volume of 438 L and is filled with 0.885 kg of O</a:t>
                </a:r>
                <a:r>
                  <a:rPr lang="en-US" altLang="en-US" baseline="-25000" dirty="0"/>
                  <a:t>2</a:t>
                </a:r>
                <a:r>
                  <a:rPr lang="en-US" altLang="en-US" dirty="0"/>
                  <a:t>.  Calculate the pressure of O</a:t>
                </a:r>
                <a:r>
                  <a:rPr lang="en-US" altLang="en-US" baseline="-25000" dirty="0"/>
                  <a:t>2</a:t>
                </a:r>
                <a:r>
                  <a:rPr lang="en-US" altLang="en-US" dirty="0"/>
                  <a:t> at 21</a:t>
                </a:r>
                <a:r>
                  <a:rPr lang="en-US" altLang="en-US" dirty="0">
                    <a:cs typeface="Arial" pitchFamily="34" charset="0"/>
                  </a:rPr>
                  <a:t>°</a:t>
                </a:r>
                <a:r>
                  <a:rPr lang="en-US" altLang="en-US" dirty="0"/>
                  <a:t>C.</a:t>
                </a:r>
              </a:p>
              <a:p>
                <a:r>
                  <a:rPr lang="en-US" altLang="en-US" b="1" dirty="0"/>
                  <a:t>PLAN: </a:t>
                </a:r>
                <a:r>
                  <a:rPr lang="en-US" altLang="en-US" dirty="0"/>
                  <a:t>We are given V, T, and mass, which can be converted to moles (n).  Use the ideal gas law to find P.</a:t>
                </a:r>
                <a:endParaRPr lang="en-US" altLang="en-US" b="1" dirty="0"/>
              </a:p>
              <a:p>
                <a:pPr algn="ctr"/>
                <a:r>
                  <a:rPr lang="en-US" altLang="en-US" b="1" dirty="0"/>
                  <a:t>SOLUTION: </a:t>
                </a:r>
                <a:r>
                  <a:rPr lang="en-US" altLang="en-US" sz="2000" dirty="0"/>
                  <a:t>V = 438 L    T = 21</a:t>
                </a:r>
                <a:r>
                  <a:rPr lang="en-US" altLang="en-US" sz="2000" dirty="0">
                    <a:cs typeface="Arial" pitchFamily="34" charset="0"/>
                  </a:rPr>
                  <a:t>°C = 294 K  n = 0.885 kg O</a:t>
                </a:r>
                <a:r>
                  <a:rPr lang="en-US" altLang="en-US" sz="2000" baseline="-25000" dirty="0">
                    <a:cs typeface="Arial" pitchFamily="34" charset="0"/>
                  </a:rPr>
                  <a:t>2</a:t>
                </a:r>
                <a:r>
                  <a:rPr lang="en-US" altLang="en-US" sz="2000" dirty="0">
                    <a:cs typeface="Arial" pitchFamily="34" charset="0"/>
                  </a:rPr>
                  <a:t> (convert to </a:t>
                </a:r>
                <a:r>
                  <a:rPr lang="en-US" altLang="en-US" sz="2000" dirty="0" err="1">
                    <a:cs typeface="Arial" pitchFamily="34" charset="0"/>
                  </a:rPr>
                  <a:t>mol</a:t>
                </a:r>
                <a:r>
                  <a:rPr lang="en-US" altLang="en-US" sz="2000" dirty="0">
                    <a:cs typeface="Arial" pitchFamily="34" charset="0"/>
                  </a:rPr>
                  <a:t>)	     P is unknown</a:t>
                </a:r>
              </a:p>
              <a:p>
                <a:pPr marL="0" indent="0" algn="ctr">
                  <a:buNone/>
                </a:pPr>
                <a14:m>
                  <m:oMathPara xmlns:m="http://schemas.openxmlformats.org/officeDocument/2006/math">
                    <m:oMathParaPr>
                      <m:jc m:val="centerGroup"/>
                    </m:oMathParaPr>
                    <m:oMath xmlns:m="http://schemas.openxmlformats.org/officeDocument/2006/math">
                      <m:r>
                        <m:rPr>
                          <m:nor/>
                        </m:rPr>
                        <a:rPr lang="en-US" altLang="en-US" sz="2000" dirty="0"/>
                        <m:t>0.885 </m:t>
                      </m:r>
                      <m:r>
                        <m:rPr>
                          <m:nor/>
                        </m:rPr>
                        <a:rPr lang="en-US" altLang="en-US" sz="2000" dirty="0"/>
                        <m:t>kg</m:t>
                      </m:r>
                      <m:r>
                        <m:rPr>
                          <m:nor/>
                        </m:rPr>
                        <a:rPr lang="en-US" altLang="en-US" sz="2000" dirty="0"/>
                        <m:t> </m:t>
                      </m:r>
                      <m:r>
                        <m:rPr>
                          <m:nor/>
                        </m:rPr>
                        <a:rPr lang="en-US" altLang="en-US" sz="2000" dirty="0"/>
                        <m:t>O</m:t>
                      </m:r>
                      <m:r>
                        <m:rPr>
                          <m:nor/>
                        </m:rPr>
                        <a:rPr lang="en-US" altLang="en-US" sz="2000" baseline="-25000" dirty="0"/>
                        <m:t>2</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10</m:t>
                          </m:r>
                          <m:r>
                            <m:rPr>
                              <m:nor/>
                            </m:rPr>
                            <a:rPr lang="en-US" altLang="en-US" sz="2000" baseline="30000" dirty="0"/>
                            <m:t>3 </m:t>
                          </m:r>
                          <m:r>
                            <m:rPr>
                              <m:nor/>
                            </m:rPr>
                            <a:rPr lang="en-US" altLang="en-US" sz="2000" dirty="0"/>
                            <m:t>g</m:t>
                          </m:r>
                          <m:r>
                            <m:rPr>
                              <m:nor/>
                            </m:rPr>
                            <a:rPr lang="en-US" altLang="en-US" sz="2000" dirty="0"/>
                            <m:t> </m:t>
                          </m:r>
                        </m:num>
                        <m:den>
                          <m:r>
                            <m:rPr>
                              <m:nor/>
                            </m:rPr>
                            <a:rPr lang="en-US" altLang="en-US" sz="2000" dirty="0"/>
                            <m:t>1 </m:t>
                          </m:r>
                          <m:r>
                            <m:rPr>
                              <m:nor/>
                            </m:rPr>
                            <a:rPr lang="en-US" altLang="en-US" sz="2000" dirty="0"/>
                            <m:t>kg</m:t>
                          </m:r>
                          <m:r>
                            <m:rPr>
                              <m:nor/>
                            </m:rPr>
                            <a:rPr lang="en-US" altLang="en-US" sz="2000" dirty="0"/>
                            <m:t> </m:t>
                          </m:r>
                        </m:den>
                      </m:f>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1 </m:t>
                          </m:r>
                          <m:r>
                            <m:rPr>
                              <m:nor/>
                            </m:rPr>
                            <a:rPr lang="en-US" altLang="en-US" sz="2000" dirty="0"/>
                            <m:t>mol</m:t>
                          </m:r>
                          <m:r>
                            <m:rPr>
                              <m:nor/>
                            </m:rPr>
                            <a:rPr lang="en-US" altLang="en-US" sz="2000" dirty="0"/>
                            <m:t> </m:t>
                          </m:r>
                          <m:r>
                            <m:rPr>
                              <m:nor/>
                            </m:rPr>
                            <a:rPr lang="en-US" altLang="en-US" sz="2000" dirty="0"/>
                            <m:t>O</m:t>
                          </m:r>
                          <m:r>
                            <m:rPr>
                              <m:nor/>
                            </m:rPr>
                            <a:rPr lang="en-US" altLang="en-US" sz="2000" baseline="-25000" dirty="0"/>
                            <m:t>2</m:t>
                          </m:r>
                          <m:r>
                            <m:rPr>
                              <m:nor/>
                            </m:rPr>
                            <a:rPr lang="en-US" altLang="en-US" sz="2000" dirty="0"/>
                            <m:t> </m:t>
                          </m:r>
                        </m:num>
                        <m:den>
                          <m:r>
                            <m:rPr>
                              <m:nor/>
                            </m:rPr>
                            <a:rPr lang="en-US" altLang="en-US" sz="2000" dirty="0"/>
                            <m:t>32.00 </m:t>
                          </m:r>
                          <m:r>
                            <m:rPr>
                              <m:nor/>
                            </m:rPr>
                            <a:rPr lang="en-US" altLang="en-US" sz="2000" dirty="0"/>
                            <m:t>g</m:t>
                          </m:r>
                          <m:r>
                            <m:rPr>
                              <m:nor/>
                            </m:rPr>
                            <a:rPr lang="en-US" altLang="en-US" sz="2000" dirty="0"/>
                            <m:t> </m:t>
                          </m:r>
                          <m:r>
                            <m:rPr>
                              <m:nor/>
                            </m:rPr>
                            <a:rPr lang="en-US" altLang="en-US" sz="2000" dirty="0"/>
                            <m:t>O</m:t>
                          </m:r>
                          <m:r>
                            <m:rPr>
                              <m:nor/>
                            </m:rPr>
                            <a:rPr lang="en-US" altLang="en-US" sz="2000" baseline="-25000" dirty="0"/>
                            <m:t>2</m:t>
                          </m:r>
                          <m:r>
                            <m:rPr>
                              <m:nor/>
                            </m:rPr>
                            <a:rPr lang="en-US" altLang="en-US" sz="2000" dirty="0"/>
                            <m:t> </m:t>
                          </m:r>
                        </m:den>
                      </m:f>
                      <m:r>
                        <m:rPr>
                          <m:nor/>
                        </m:rPr>
                        <a:rPr lang="en-US" altLang="en-US" sz="2000" dirty="0"/>
                        <m:t>= 27.7 </m:t>
                      </m:r>
                      <m:r>
                        <m:rPr>
                          <m:nor/>
                        </m:rPr>
                        <a:rPr lang="en-US" altLang="en-US" sz="2000" dirty="0"/>
                        <m:t>mol</m:t>
                      </m:r>
                      <m:r>
                        <m:rPr>
                          <m:nor/>
                        </m:rPr>
                        <a:rPr lang="en-US" altLang="en-US" sz="2000" dirty="0"/>
                        <m:t> </m:t>
                      </m:r>
                      <m:r>
                        <m:rPr>
                          <m:nor/>
                        </m:rPr>
                        <a:rPr lang="en-US" altLang="en-US" sz="2000" dirty="0"/>
                        <m:t>O</m:t>
                      </m:r>
                      <m:r>
                        <m:rPr>
                          <m:nor/>
                        </m:rPr>
                        <a:rPr lang="en-US" altLang="en-US" sz="2000" baseline="-25000" dirty="0"/>
                        <m:t>2</m:t>
                      </m:r>
                    </m:oMath>
                  </m:oMathPara>
                </a14:m>
                <a:endParaRPr lang="en-US" altLang="en-US" sz="2000" dirty="0"/>
              </a:p>
              <a:p>
                <a:pPr marL="0" indent="0" algn="ctr">
                  <a:buNone/>
                </a:pPr>
                <a:endParaRPr lang="en-US" altLang="en-US" sz="2000"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sz="2000" i="0" dirty="0"/>
                        <m:t>P</m:t>
                      </m:r>
                      <m:r>
                        <m:rPr>
                          <m:nor/>
                        </m:rPr>
                        <a:rPr lang="en-US" altLang="en-US" sz="2000" i="0" dirty="0"/>
                        <m:t> = </m:t>
                      </m:r>
                      <m:f>
                        <m:fPr>
                          <m:ctrlPr>
                            <a:rPr lang="en-US" altLang="en-US" sz="2000" i="1" dirty="0" smtClean="0">
                              <a:latin typeface="Cambria Math" panose="02040503050406030204" pitchFamily="18" charset="0"/>
                            </a:rPr>
                          </m:ctrlPr>
                        </m:fPr>
                        <m:num>
                          <m:r>
                            <m:rPr>
                              <m:nor/>
                            </m:rPr>
                            <a:rPr lang="en-US" altLang="en-US" sz="2000" i="0" dirty="0"/>
                            <m:t>nRT</m:t>
                          </m:r>
                          <m:r>
                            <m:rPr>
                              <m:nor/>
                            </m:rPr>
                            <a:rPr lang="en-US" altLang="en-US" sz="2000" i="0" dirty="0"/>
                            <m:t> </m:t>
                          </m:r>
                        </m:num>
                        <m:den>
                          <m:r>
                            <m:rPr>
                              <m:nor/>
                            </m:rPr>
                            <a:rPr lang="en-US" altLang="en-US" sz="2000" i="0" dirty="0"/>
                            <m:t>V</m:t>
                          </m:r>
                          <m:r>
                            <m:rPr>
                              <m:nor/>
                            </m:rPr>
                            <a:rPr lang="en-US" altLang="en-US" sz="2000" i="0" dirty="0"/>
                            <m:t> </m:t>
                          </m:r>
                        </m:den>
                      </m:f>
                      <m:r>
                        <m:rPr>
                          <m:nor/>
                        </m:rPr>
                        <a:rPr lang="en-US" altLang="en-US" sz="2000" b="0" i="0" dirty="0" smtClean="0"/>
                        <m:t>=</m:t>
                      </m:r>
                      <m:f>
                        <m:fPr>
                          <m:ctrlPr>
                            <a:rPr lang="en-US" altLang="en-US" sz="2000" b="0" i="1" dirty="0" smtClean="0">
                              <a:latin typeface="Cambria Math" panose="02040503050406030204" pitchFamily="18" charset="0"/>
                            </a:rPr>
                          </m:ctrlPr>
                        </m:fPr>
                        <m:num>
                          <m:r>
                            <m:rPr>
                              <m:nor/>
                            </m:rPr>
                            <a:rPr lang="en-US" altLang="en-US" sz="2000" i="0" dirty="0"/>
                            <m:t>27.7 </m:t>
                          </m:r>
                          <m:r>
                            <m:rPr>
                              <m:nor/>
                            </m:rPr>
                            <a:rPr lang="en-US" altLang="en-US" sz="2000" i="0" dirty="0"/>
                            <m:t>mol</m:t>
                          </m:r>
                          <m:r>
                            <m:rPr>
                              <m:nor/>
                            </m:rPr>
                            <a:rPr lang="en-US" altLang="en-US" sz="2000" b="0" i="0" dirty="0" smtClean="0"/>
                            <m:t> </m:t>
                          </m:r>
                          <m:r>
                            <m:rPr>
                              <m:nor/>
                            </m:rPr>
                            <a:rPr lang="en-US" altLang="en-US" sz="2000" i="0" dirty="0"/>
                            <m:t>x</m:t>
                          </m:r>
                          <m:r>
                            <m:rPr>
                              <m:nor/>
                            </m:rPr>
                            <a:rPr lang="en-US" altLang="en-US" sz="2000" b="0" i="0" dirty="0" smtClean="0"/>
                            <m:t> </m:t>
                          </m:r>
                          <m:r>
                            <m:rPr>
                              <m:nor/>
                            </m:rPr>
                            <a:rPr lang="en-US" altLang="en-US" sz="2000" i="0" dirty="0"/>
                            <m:t>0</m:t>
                          </m:r>
                          <m:r>
                            <m:rPr>
                              <m:nor/>
                            </m:rPr>
                            <a:rPr lang="en-US" altLang="en-US" sz="2000" b="0" i="0" dirty="0" smtClean="0"/>
                            <m:t>.</m:t>
                          </m:r>
                          <m:r>
                            <m:rPr>
                              <m:nor/>
                            </m:rPr>
                            <a:rPr lang="en-US" altLang="en-US" sz="2000" i="0" dirty="0"/>
                            <m:t>0821</m:t>
                          </m:r>
                          <m:box>
                            <m:boxPr>
                              <m:ctrlPr>
                                <a:rPr lang="en-US" altLang="en-US" sz="2000" i="1" dirty="0" smtClean="0">
                                  <a:latin typeface="Cambria Math" panose="02040503050406030204" pitchFamily="18" charset="0"/>
                                </a:rPr>
                              </m:ctrlPr>
                            </m:boxPr>
                            <m:e>
                              <m:argPr>
                                <m:argSz m:val="-1"/>
                              </m:argPr>
                              <m:f>
                                <m:fPr>
                                  <m:ctrlPr>
                                    <a:rPr lang="en-US" altLang="en-US" sz="2000" i="1" dirty="0" smtClean="0">
                                      <a:latin typeface="Cambria Math" panose="02040503050406030204" pitchFamily="18" charset="0"/>
                                    </a:rPr>
                                  </m:ctrlPr>
                                </m:fPr>
                                <m:num>
                                  <m:r>
                                    <m:rPr>
                                      <m:nor/>
                                    </m:rPr>
                                    <a:rPr lang="en-US" altLang="en-US" sz="2000" i="0" dirty="0"/>
                                    <m:t>atm</m:t>
                                  </m:r>
                                  <m:r>
                                    <m:rPr>
                                      <m:nor/>
                                    </m:rPr>
                                    <a:rPr lang="en-US" altLang="en-US" sz="2000" i="0" dirty="0">
                                      <a:cs typeface="Arial" pitchFamily="34" charset="0"/>
                                    </a:rPr>
                                    <m:t>·</m:t>
                                  </m:r>
                                  <m:r>
                                    <m:rPr>
                                      <m:nor/>
                                    </m:rPr>
                                    <a:rPr lang="en-US" altLang="en-US" sz="2000" i="0" dirty="0"/>
                                    <m:t>L</m:t>
                                  </m:r>
                                  <m:r>
                                    <m:rPr>
                                      <m:nor/>
                                    </m:rPr>
                                    <a:rPr lang="en-US" altLang="en-US" sz="2000" i="0" dirty="0"/>
                                    <m:t> </m:t>
                                  </m:r>
                                </m:num>
                                <m:den>
                                  <m:r>
                                    <m:rPr>
                                      <m:nor/>
                                    </m:rPr>
                                    <a:rPr lang="en-US" altLang="en-US" sz="2000" i="0" dirty="0"/>
                                    <m:t>mol</m:t>
                                  </m:r>
                                  <m:r>
                                    <m:rPr>
                                      <m:nor/>
                                    </m:rPr>
                                    <a:rPr lang="en-US" altLang="en-US" sz="2000" i="0" dirty="0">
                                      <a:cs typeface="Arial" pitchFamily="34" charset="0"/>
                                    </a:rPr>
                                    <m:t>·</m:t>
                                  </m:r>
                                  <m:r>
                                    <m:rPr>
                                      <m:nor/>
                                    </m:rPr>
                                    <a:rPr lang="en-US" altLang="en-US" sz="2000" i="0" dirty="0"/>
                                    <m:t>K</m:t>
                                  </m:r>
                                  <m:r>
                                    <m:rPr>
                                      <m:nor/>
                                    </m:rPr>
                                    <a:rPr lang="en-US" altLang="en-US" sz="2000" i="0" dirty="0"/>
                                    <m:t> </m:t>
                                  </m:r>
                                </m:den>
                              </m:f>
                            </m:e>
                          </m:box>
                          <m:r>
                            <m:rPr>
                              <m:nor/>
                            </m:rPr>
                            <a:rPr lang="en-US" altLang="en-US" sz="2000" i="0" dirty="0" smtClean="0">
                              <a:ea typeface="Cambria Math"/>
                            </a:rPr>
                            <m:t>×</m:t>
                          </m:r>
                          <m:r>
                            <m:rPr>
                              <m:nor/>
                            </m:rPr>
                            <a:rPr lang="en-US" altLang="en-US" sz="2000" i="0" dirty="0"/>
                            <m:t>294 </m:t>
                          </m:r>
                          <m:r>
                            <m:rPr>
                              <m:nor/>
                            </m:rPr>
                            <a:rPr lang="en-US" altLang="en-US" sz="2000" i="0" dirty="0"/>
                            <m:t>K</m:t>
                          </m:r>
                          <m:r>
                            <m:rPr>
                              <m:nor/>
                            </m:rPr>
                            <a:rPr lang="en-US" altLang="en-US" sz="2000" i="0" dirty="0"/>
                            <m:t> </m:t>
                          </m:r>
                        </m:num>
                        <m:den>
                          <m:r>
                            <m:rPr>
                              <m:nor/>
                            </m:rPr>
                            <a:rPr lang="en-US" altLang="en-US" sz="2000" i="0" dirty="0"/>
                            <m:t>438 </m:t>
                          </m:r>
                          <m:r>
                            <m:rPr>
                              <m:nor/>
                            </m:rPr>
                            <a:rPr lang="en-US" altLang="en-US" sz="2000" i="0" dirty="0"/>
                            <m:t>L</m:t>
                          </m:r>
                          <m:r>
                            <m:rPr>
                              <m:nor/>
                            </m:rPr>
                            <a:rPr lang="en-US" altLang="en-US" sz="2000" i="0" dirty="0"/>
                            <m:t> </m:t>
                          </m:r>
                        </m:den>
                      </m:f>
                      <m:r>
                        <m:rPr>
                          <m:nor/>
                        </m:rPr>
                        <a:rPr lang="en-US" altLang="en-US" sz="2000" b="0" i="0" dirty="0" smtClean="0"/>
                        <m:t>=</m:t>
                      </m:r>
                      <m:r>
                        <m:rPr>
                          <m:nor/>
                        </m:rPr>
                        <a:rPr lang="en-US" altLang="en-US" sz="2000" b="1" i="0" dirty="0" smtClean="0"/>
                        <m:t>1.53 </m:t>
                      </m:r>
                      <m:r>
                        <m:rPr>
                          <m:nor/>
                        </m:rPr>
                        <a:rPr lang="en-US" altLang="en-US" sz="2000" b="1" i="0" dirty="0" smtClean="0"/>
                        <m:t>atm</m:t>
                      </m:r>
                    </m:oMath>
                  </m:oMathPara>
                </a14:m>
                <a:endParaRPr lang="en-US" altLang="en-US" sz="2000" b="1" dirty="0"/>
              </a:p>
              <a:p>
                <a:pPr marL="0" indent="0" algn="ctr">
                  <a:buNone/>
                </a:pPr>
                <a:endParaRPr lang="en-US" altLang="en-US" sz="2000" dirty="0"/>
              </a:p>
              <a:p>
                <a:pPr marL="0" indent="0" algn="ctr">
                  <a:buNone/>
                </a:pPr>
                <a:endParaRPr lang="en-US" altLang="en-US" sz="2000" dirty="0">
                  <a:cs typeface="Arial" pitchFamily="34" charset="0"/>
                </a:endParaRPr>
              </a:p>
              <a:p>
                <a:pPr marL="0" indent="0">
                  <a:buNone/>
                </a:pPr>
                <a:endParaRPr lang="en-US" altLang="en-US" dirty="0">
                  <a:cs typeface="Arial" pitchFamily="34" charset="0"/>
                </a:endParaRPr>
              </a:p>
              <a:p>
                <a:endParaRPr lang="en-US" altLang="en-US" b="1" dirty="0"/>
              </a:p>
              <a:p>
                <a:endParaRPr lang="en-US" altLang="en-US" b="1" dirty="0"/>
              </a:p>
              <a:p>
                <a:endParaRPr lang="en-US" altLang="en-US" b="1" dirty="0"/>
              </a:p>
              <a:p>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457200" y="1295400"/>
                <a:ext cx="8229600" cy="5334000"/>
              </a:xfrm>
              <a:blipFill rotWithShape="1">
                <a:blip r:embed="rId3"/>
                <a:stretch>
                  <a:fillRect l="-963" t="-914" r="-177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5.7 - Problem</a:t>
            </a:r>
            <a:endParaRPr lang="en-US" dirty="0"/>
          </a:p>
        </p:txBody>
      </p:sp>
      <p:sp>
        <p:nvSpPr>
          <p:cNvPr id="3" name="Content Placeholder 2"/>
          <p:cNvSpPr>
            <a:spLocks noGrp="1"/>
          </p:cNvSpPr>
          <p:nvPr>
            <p:ph idx="1"/>
          </p:nvPr>
        </p:nvSpPr>
        <p:spPr/>
        <p:txBody>
          <a:bodyPr/>
          <a:lstStyle/>
          <a:p>
            <a:pPr marL="0" indent="0" algn="ctr">
              <a:buNone/>
            </a:pPr>
            <a:r>
              <a:rPr lang="en-US" altLang="en-US" b="1" dirty="0"/>
              <a:t>Using Gas Laws to Determine a Balanced Equation</a:t>
            </a:r>
          </a:p>
          <a:p>
            <a:r>
              <a:rPr lang="en-US" altLang="en-US" b="1" dirty="0"/>
              <a:t>PROBLEM: </a:t>
            </a:r>
            <a:r>
              <a:rPr lang="en-US" altLang="en-US" dirty="0"/>
              <a:t>The piston-cylinder is depicted before and after a gaseous reaction that is carried out at constant pressure.  The temperature is 150 K before the reaction and 300 K after the reaction. (Assume the cylinder is insulated.)</a:t>
            </a:r>
          </a:p>
          <a:p>
            <a:endParaRPr lang="en-US" altLang="en-US" dirty="0"/>
          </a:p>
          <a:p>
            <a:endParaRPr lang="en-US" altLang="en-US" dirty="0"/>
          </a:p>
          <a:p>
            <a:endParaRPr lang="en-US" altLang="en-US" dirty="0"/>
          </a:p>
          <a:p>
            <a:pPr algn="ctr"/>
            <a:endParaRPr lang="en-US" altLang="en-US" sz="2000" dirty="0"/>
          </a:p>
          <a:p>
            <a:r>
              <a:rPr lang="en-US" altLang="en-US" sz="2000" dirty="0"/>
              <a:t>Which of the following balanced equations describes the reaction?</a:t>
            </a:r>
          </a:p>
          <a:p>
            <a:pPr marL="0" indent="0">
              <a:buNone/>
            </a:pPr>
            <a:r>
              <a:rPr lang="en-US" altLang="en-US" sz="2000" dirty="0"/>
              <a:t>	(1) A</a:t>
            </a:r>
            <a:r>
              <a:rPr lang="en-US" altLang="en-US" sz="2000" baseline="-25000" dirty="0"/>
              <a:t>2</a:t>
            </a:r>
            <a:r>
              <a:rPr lang="en-US" altLang="en-US" sz="2000" dirty="0"/>
              <a:t> (g) + B</a:t>
            </a:r>
            <a:r>
              <a:rPr lang="en-US" altLang="en-US" sz="2000" baseline="-25000" dirty="0"/>
              <a:t>2</a:t>
            </a:r>
            <a:r>
              <a:rPr lang="en-US" altLang="en-US" sz="2000" dirty="0"/>
              <a:t> (g) </a:t>
            </a:r>
            <a:r>
              <a:rPr lang="en-US" altLang="en-US" sz="2000" dirty="0">
                <a:cs typeface="Arial" pitchFamily="34" charset="0"/>
              </a:rPr>
              <a:t>→ 2AB (g)	(2) 2AB (g) + B</a:t>
            </a:r>
            <a:r>
              <a:rPr lang="en-US" altLang="en-US" sz="2000" baseline="-25000" dirty="0">
                <a:cs typeface="Arial" pitchFamily="34" charset="0"/>
              </a:rPr>
              <a:t>2</a:t>
            </a:r>
            <a:r>
              <a:rPr lang="en-US" altLang="en-US" sz="2000" dirty="0">
                <a:cs typeface="Arial" pitchFamily="34" charset="0"/>
              </a:rPr>
              <a:t> (g) → 2AB</a:t>
            </a:r>
            <a:r>
              <a:rPr lang="en-US" altLang="en-US" sz="2000" baseline="-25000" dirty="0">
                <a:cs typeface="Arial" pitchFamily="34" charset="0"/>
              </a:rPr>
              <a:t>2</a:t>
            </a:r>
            <a:r>
              <a:rPr lang="en-US" altLang="en-US" sz="2000" dirty="0">
                <a:cs typeface="Arial" pitchFamily="34" charset="0"/>
              </a:rPr>
              <a:t> (g)</a:t>
            </a:r>
          </a:p>
          <a:p>
            <a:pPr marL="0" indent="0">
              <a:buNone/>
            </a:pPr>
            <a:r>
              <a:rPr lang="en-US" altLang="en-US" sz="2000" dirty="0">
                <a:cs typeface="Arial" pitchFamily="34" charset="0"/>
              </a:rPr>
              <a:t>	(3) A (g) + B</a:t>
            </a:r>
            <a:r>
              <a:rPr lang="en-US" altLang="en-US" sz="2000" baseline="-25000" dirty="0">
                <a:cs typeface="Arial" pitchFamily="34" charset="0"/>
              </a:rPr>
              <a:t>2</a:t>
            </a:r>
            <a:r>
              <a:rPr lang="en-US" altLang="en-US" sz="2000" dirty="0">
                <a:cs typeface="Arial" pitchFamily="34" charset="0"/>
              </a:rPr>
              <a:t> (g) → AB</a:t>
            </a:r>
            <a:r>
              <a:rPr lang="en-US" altLang="en-US" sz="2000" baseline="-25000" dirty="0">
                <a:cs typeface="Arial" pitchFamily="34" charset="0"/>
              </a:rPr>
              <a:t>2</a:t>
            </a:r>
            <a:r>
              <a:rPr lang="en-US" altLang="en-US" sz="2000" dirty="0">
                <a:cs typeface="Arial" pitchFamily="34" charset="0"/>
              </a:rPr>
              <a:t> (g)		(4) 2AB</a:t>
            </a:r>
            <a:r>
              <a:rPr lang="en-US" altLang="en-US" sz="2000" baseline="-25000" dirty="0">
                <a:cs typeface="Arial" pitchFamily="34" charset="0"/>
              </a:rPr>
              <a:t>2</a:t>
            </a:r>
            <a:r>
              <a:rPr lang="en-US" altLang="en-US" sz="2000" dirty="0">
                <a:cs typeface="Arial" pitchFamily="34" charset="0"/>
              </a:rPr>
              <a:t> (g) → A</a:t>
            </a:r>
            <a:r>
              <a:rPr lang="en-US" altLang="en-US" sz="2000" baseline="-25000" dirty="0">
                <a:cs typeface="Arial" pitchFamily="34" charset="0"/>
              </a:rPr>
              <a:t>2</a:t>
            </a:r>
            <a:r>
              <a:rPr lang="en-US" altLang="en-US" sz="2000" dirty="0">
                <a:cs typeface="Arial" pitchFamily="34" charset="0"/>
              </a:rPr>
              <a:t> (g) + 2B</a:t>
            </a:r>
            <a:r>
              <a:rPr lang="en-US" altLang="en-US" sz="2000" baseline="-25000" dirty="0">
                <a:cs typeface="Arial" pitchFamily="34" charset="0"/>
              </a:rPr>
              <a:t>2</a:t>
            </a:r>
            <a:r>
              <a:rPr lang="en-US" altLang="en-US" sz="2000" dirty="0">
                <a:cs typeface="Arial" pitchFamily="34" charset="0"/>
              </a:rPr>
              <a:t> (g)</a:t>
            </a:r>
            <a:endParaRPr lang="en-US" sz="2000" dirty="0"/>
          </a:p>
        </p:txBody>
      </p:sp>
      <p:pic>
        <p:nvPicPr>
          <p:cNvPr id="36871" name="Picture 1" descr="The before condition is depicted as a blue gas and the after condition is depicted as a pink gas."/>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36846" y="3083460"/>
            <a:ext cx="3740208" cy="201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5.7 – Plan and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PLAN:</a:t>
                </a:r>
                <a:r>
                  <a:rPr lang="en-US" altLang="en-US" dirty="0"/>
                  <a:t> We are told that P is constant for this system, and the depiction shows that V does not change either. Since T changes, the volume could not remain the same unless the amount of gas in the system also changes.</a:t>
                </a:r>
              </a:p>
              <a:p>
                <a:r>
                  <a:rPr lang="en-US" altLang="en-US" b="1" dirty="0"/>
                  <a:t>SOLUTION:</a:t>
                </a:r>
              </a:p>
              <a:p>
                <a:pPr marL="0" indent="0">
                  <a:buNone/>
                </a:pPr>
                <a14:m>
                  <m:oMathPara xmlns:m="http://schemas.openxmlformats.org/officeDocument/2006/math">
                    <m:oMathParaPr>
                      <m:jc m:val="centerGroup"/>
                    </m:oMathParaPr>
                    <m:oMath xmlns:m="http://schemas.openxmlformats.org/officeDocument/2006/math">
                      <m:r>
                        <m:rPr>
                          <m:nor/>
                        </m:rPr>
                        <a:rPr lang="en-US" altLang="en-US" i="0" dirty="0"/>
                        <m:t>n</m:t>
                      </m:r>
                      <m:r>
                        <m:rPr>
                          <m:nor/>
                        </m:rPr>
                        <a:rPr lang="en-US" altLang="en-US" i="0" baseline="-25000" dirty="0"/>
                        <m:t>1</m:t>
                      </m:r>
                      <m:r>
                        <m:rPr>
                          <m:nor/>
                        </m:rPr>
                        <a:rPr lang="en-US" altLang="en-US" i="0" dirty="0"/>
                        <m:t>T</m:t>
                      </m:r>
                      <m:r>
                        <m:rPr>
                          <m:nor/>
                        </m:rPr>
                        <a:rPr lang="en-US" altLang="en-US" i="0" baseline="-25000" dirty="0"/>
                        <m:t>1</m:t>
                      </m:r>
                      <m:r>
                        <m:rPr>
                          <m:nor/>
                        </m:rPr>
                        <a:rPr lang="en-US" altLang="en-US" i="0" dirty="0"/>
                        <m:t> </m:t>
                      </m:r>
                      <m:r>
                        <m:rPr>
                          <m:nor/>
                        </m:rPr>
                        <a:rPr lang="en-US" altLang="en-US" b="0" i="0" dirty="0" smtClean="0"/>
                        <m:t>=</m:t>
                      </m:r>
                      <m:r>
                        <m:rPr>
                          <m:nor/>
                        </m:rPr>
                        <a:rPr lang="en-US" altLang="en-US" i="0" dirty="0"/>
                        <m:t> </m:t>
                      </m:r>
                      <m:r>
                        <m:rPr>
                          <m:nor/>
                        </m:rPr>
                        <a:rPr lang="en-US" altLang="en-US" i="0" dirty="0"/>
                        <m:t>n</m:t>
                      </m:r>
                      <m:r>
                        <m:rPr>
                          <m:nor/>
                        </m:rPr>
                        <a:rPr lang="en-US" altLang="en-US" i="0" baseline="-25000" dirty="0"/>
                        <m:t>2</m:t>
                      </m:r>
                      <m:r>
                        <m:rPr>
                          <m:nor/>
                        </m:rPr>
                        <a:rPr lang="en-US" altLang="en-US" i="0" dirty="0"/>
                        <m:t>T</m:t>
                      </m:r>
                      <m:r>
                        <m:rPr>
                          <m:nor/>
                        </m:rPr>
                        <a:rPr lang="en-US" altLang="en-US" i="0" baseline="-25000" dirty="0"/>
                        <m:t>2</m:t>
                      </m:r>
                      <m:r>
                        <m:rPr>
                          <m:nor/>
                        </m:rPr>
                        <a:rPr lang="en-US" altLang="en-US" b="0" i="0" dirty="0" smtClean="0"/>
                        <m:t> </m:t>
                      </m:r>
                      <m:r>
                        <m:rPr>
                          <m:nor/>
                        </m:rPr>
                        <a:rPr lang="en-US" altLang="en-US" b="0" i="0" dirty="0" smtClean="0"/>
                        <m:t>or</m:t>
                      </m:r>
                      <m:r>
                        <m:rPr>
                          <m:nor/>
                        </m:rPr>
                        <a:rPr lang="en-US" altLang="en-US" b="0" i="0" dirty="0" smtClean="0"/>
                        <m:t> </m:t>
                      </m:r>
                      <m:f>
                        <m:fPr>
                          <m:ctrlPr>
                            <a:rPr lang="en-US" altLang="en-US" b="0" i="1" dirty="0" smtClean="0">
                              <a:latin typeface="Cambria Math" panose="02040503050406030204" pitchFamily="18" charset="0"/>
                            </a:rPr>
                          </m:ctrlPr>
                        </m:fPr>
                        <m:num>
                          <m:r>
                            <m:rPr>
                              <m:nor/>
                            </m:rPr>
                            <a:rPr lang="en-US" altLang="en-US" i="0" dirty="0"/>
                            <m:t>n</m:t>
                          </m:r>
                          <m:r>
                            <m:rPr>
                              <m:nor/>
                            </m:rPr>
                            <a:rPr lang="en-US" altLang="en-US" i="0" baseline="-25000" dirty="0"/>
                            <m:t>2</m:t>
                          </m:r>
                          <m:r>
                            <m:rPr>
                              <m:nor/>
                            </m:rPr>
                            <a:rPr lang="en-US" altLang="en-US" i="0" dirty="0"/>
                            <m:t> </m:t>
                          </m:r>
                        </m:num>
                        <m:den>
                          <m:r>
                            <m:rPr>
                              <m:nor/>
                            </m:rPr>
                            <a:rPr lang="en-US" altLang="en-US" i="0" dirty="0"/>
                            <m:t>n</m:t>
                          </m:r>
                          <m:r>
                            <m:rPr>
                              <m:nor/>
                            </m:rPr>
                            <a:rPr lang="en-US" altLang="en-US" i="0" baseline="-25000" dirty="0"/>
                            <m:t>1</m:t>
                          </m:r>
                          <m:r>
                            <m:rPr>
                              <m:nor/>
                            </m:rPr>
                            <a:rPr lang="en-US" altLang="en-US" i="0" dirty="0"/>
                            <m:t> </m:t>
                          </m:r>
                        </m:den>
                      </m:f>
                      <m:r>
                        <m:rPr>
                          <m:nor/>
                        </m:rPr>
                        <a:rPr lang="en-US" altLang="en-US" b="0" i="0" dirty="0" smtClean="0"/>
                        <m:t>=</m:t>
                      </m:r>
                      <m:f>
                        <m:fPr>
                          <m:ctrlPr>
                            <a:rPr lang="en-US" altLang="en-US" b="0" i="1" dirty="0" smtClean="0">
                              <a:latin typeface="Cambria Math" panose="02040503050406030204" pitchFamily="18" charset="0"/>
                            </a:rPr>
                          </m:ctrlPr>
                        </m:fPr>
                        <m:num>
                          <m:r>
                            <m:rPr>
                              <m:nor/>
                            </m:rPr>
                            <a:rPr lang="en-US" altLang="en-US" i="0" dirty="0"/>
                            <m:t>T</m:t>
                          </m:r>
                          <m:r>
                            <m:rPr>
                              <m:nor/>
                            </m:rPr>
                            <a:rPr lang="en-US" altLang="en-US" i="0" baseline="-25000" dirty="0"/>
                            <m:t>1</m:t>
                          </m:r>
                          <m:r>
                            <m:rPr>
                              <m:nor/>
                            </m:rPr>
                            <a:rPr lang="en-US" altLang="en-US" i="0" dirty="0"/>
                            <m:t> </m:t>
                          </m:r>
                        </m:num>
                        <m:den>
                          <m:r>
                            <m:rPr>
                              <m:nor/>
                            </m:rPr>
                            <a:rPr lang="en-US" altLang="en-US" i="0" dirty="0"/>
                            <m:t>T</m:t>
                          </m:r>
                          <m:r>
                            <m:rPr>
                              <m:nor/>
                            </m:rPr>
                            <a:rPr lang="en-US" altLang="en-US" i="0" baseline="-25000" dirty="0"/>
                            <m:t>2</m:t>
                          </m:r>
                          <m:r>
                            <m:rPr>
                              <m:nor/>
                            </m:rPr>
                            <a:rPr lang="en-US" altLang="en-US" i="0" dirty="0"/>
                            <m:t> </m:t>
                          </m:r>
                        </m:den>
                      </m:f>
                      <m:r>
                        <m:rPr>
                          <m:nor/>
                        </m:rPr>
                        <a:rPr lang="en-US" altLang="en-US" b="0" i="0" dirty="0" smtClean="0"/>
                        <m:t>=</m:t>
                      </m:r>
                      <m:f>
                        <m:fPr>
                          <m:ctrlPr>
                            <a:rPr lang="en-US" altLang="en-US" b="0" i="1" dirty="0" smtClean="0">
                              <a:latin typeface="Cambria Math" panose="02040503050406030204" pitchFamily="18" charset="0"/>
                            </a:rPr>
                          </m:ctrlPr>
                        </m:fPr>
                        <m:num>
                          <m:r>
                            <m:rPr>
                              <m:nor/>
                            </m:rPr>
                            <a:rPr lang="en-US" altLang="en-US" i="0" dirty="0"/>
                            <m:t>150 </m:t>
                          </m:r>
                          <m:r>
                            <m:rPr>
                              <m:nor/>
                            </m:rPr>
                            <a:rPr lang="en-US" altLang="en-US" i="0" dirty="0"/>
                            <m:t>K</m:t>
                          </m:r>
                          <m:r>
                            <m:rPr>
                              <m:nor/>
                            </m:rPr>
                            <a:rPr lang="en-US" altLang="en-US" i="0" dirty="0"/>
                            <m:t> </m:t>
                          </m:r>
                        </m:num>
                        <m:den>
                          <m:r>
                            <m:rPr>
                              <m:nor/>
                            </m:rPr>
                            <a:rPr lang="en-US" altLang="en-US" i="0" dirty="0"/>
                            <m:t>300 </m:t>
                          </m:r>
                          <m:r>
                            <m:rPr>
                              <m:nor/>
                            </m:rPr>
                            <a:rPr lang="en-US" altLang="en-US" i="0" dirty="0"/>
                            <m:t>K</m:t>
                          </m:r>
                          <m:r>
                            <m:rPr>
                              <m:nor/>
                            </m:rPr>
                            <a:rPr lang="en-US" altLang="en-US" i="0" dirty="0"/>
                            <m:t> </m:t>
                          </m:r>
                        </m:den>
                      </m:f>
                      <m:r>
                        <m:rPr>
                          <m:nor/>
                        </m:rPr>
                        <a:rPr lang="en-US" altLang="en-US" b="0" i="0" dirty="0" smtClean="0"/>
                        <m:t>=</m:t>
                      </m:r>
                      <m:f>
                        <m:fPr>
                          <m:ctrlPr>
                            <a:rPr lang="en-US" altLang="en-US" b="0" i="1" dirty="0" smtClean="0">
                              <a:latin typeface="Cambria Math" panose="02040503050406030204" pitchFamily="18" charset="0"/>
                            </a:rPr>
                          </m:ctrlPr>
                        </m:fPr>
                        <m:num>
                          <m:r>
                            <m:rPr>
                              <m:nor/>
                            </m:rPr>
                            <a:rPr lang="en-US" altLang="en-US" b="0" i="0" dirty="0" smtClean="0"/>
                            <m:t>1</m:t>
                          </m:r>
                        </m:num>
                        <m:den>
                          <m:r>
                            <m:rPr>
                              <m:nor/>
                            </m:rPr>
                            <a:rPr lang="en-US" altLang="en-US" b="0" i="0" dirty="0" smtClean="0"/>
                            <m:t>2</m:t>
                          </m:r>
                        </m:den>
                      </m:f>
                    </m:oMath>
                  </m:oMathPara>
                </a14:m>
                <a:endParaRPr lang="en-US" altLang="en-US" dirty="0"/>
              </a:p>
              <a:p>
                <a:pPr marL="0" indent="0">
                  <a:buNone/>
                </a:pPr>
                <a:r>
                  <a:rPr lang="en-US" altLang="en-US" dirty="0"/>
                  <a:t>Since T doubles, the total number of moles of gas must halve – i.e., the moles of product must be half the moles of reactant.</a:t>
                </a:r>
              </a:p>
              <a:p>
                <a:pPr marL="0" indent="0">
                  <a:buNone/>
                </a:pPr>
                <a:r>
                  <a:rPr lang="en-US" altLang="en-US" dirty="0"/>
                  <a:t>This relationship is shown by equation (3).</a:t>
                </a:r>
              </a:p>
              <a:p>
                <a:pPr marL="0" indent="0">
                  <a:buNone/>
                </a:pPr>
                <a:r>
                  <a:rPr lang="en-US" altLang="en-US" b="1" dirty="0"/>
                  <a:t>A (g) + B</a:t>
                </a:r>
                <a:r>
                  <a:rPr lang="en-US" altLang="en-US" b="1" baseline="-25000" dirty="0"/>
                  <a:t>2</a:t>
                </a:r>
                <a:r>
                  <a:rPr lang="en-US" altLang="en-US" b="1" dirty="0"/>
                  <a:t> (g) → AB</a:t>
                </a:r>
                <a:r>
                  <a:rPr lang="en-US" altLang="en-US" b="1" baseline="-25000" dirty="0"/>
                  <a:t>2</a:t>
                </a:r>
                <a:r>
                  <a:rPr lang="en-US" altLang="en-US" b="1" dirty="0"/>
                  <a:t> (g)</a:t>
                </a:r>
              </a:p>
              <a:p>
                <a:pPr marL="0" indent="0">
                  <a:buNone/>
                </a:pPr>
                <a:endParaRPr lang="en-US" altLang="en-US" dirty="0"/>
              </a:p>
              <a:p>
                <a:endParaRPr lang="en-US" altLang="en-US"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The Ideal Gas Law and Gas Density</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The density of a gas is </a:t>
                </a:r>
              </a:p>
              <a:p>
                <a:pPr lvl="1"/>
                <a:r>
                  <a:rPr lang="en-US" altLang="en-US" dirty="0"/>
                  <a:t>directly proportional to its molar mass and</a:t>
                </a:r>
              </a:p>
              <a:p>
                <a:pPr lvl="1"/>
                <a:r>
                  <a:rPr lang="en-US" altLang="en-US" dirty="0"/>
                  <a:t>inversely proportional to its temperature.</a:t>
                </a:r>
              </a:p>
              <a:p>
                <a:pPr marL="0" indent="0" algn="ctr">
                  <a:buNone/>
                </a:pPr>
                <a14:m>
                  <m:oMath xmlns:m="http://schemas.openxmlformats.org/officeDocument/2006/math">
                    <m:r>
                      <m:rPr>
                        <m:nor/>
                      </m:rPr>
                      <a:rPr lang="en-US" altLang="en-US" i="0" dirty="0"/>
                      <m:t>density</m:t>
                    </m:r>
                    <m:r>
                      <m:rPr>
                        <m:nor/>
                      </m:rPr>
                      <a:rPr lang="en-US" altLang="en-US" i="0" dirty="0"/>
                      <m:t> =</m:t>
                    </m:r>
                    <m:f>
                      <m:fPr>
                        <m:ctrlPr>
                          <a:rPr lang="en-US" altLang="en-US" i="1" dirty="0" smtClean="0">
                            <a:latin typeface="Cambria Math" panose="02040503050406030204" pitchFamily="18" charset="0"/>
                          </a:rPr>
                        </m:ctrlPr>
                      </m:fPr>
                      <m:num>
                        <m:r>
                          <m:rPr>
                            <m:nor/>
                          </m:rPr>
                          <a:rPr lang="en-US" altLang="en-US" i="0" dirty="0"/>
                          <m:t>m</m:t>
                        </m:r>
                        <m:r>
                          <m:rPr>
                            <m:nor/>
                          </m:rPr>
                          <a:rPr lang="en-US" altLang="en-US" b="1" i="0" dirty="0"/>
                          <m:t> </m:t>
                        </m:r>
                      </m:num>
                      <m:den>
                        <m:r>
                          <m:rPr>
                            <m:nor/>
                          </m:rPr>
                          <a:rPr lang="en-US" altLang="en-US" b="0" i="0" dirty="0" smtClean="0"/>
                          <m:t>V</m:t>
                        </m:r>
                      </m:den>
                    </m:f>
                  </m:oMath>
                </a14:m>
                <a:r>
                  <a:rPr lang="en-US" altLang="en-US" dirty="0"/>
                  <a:t>      and     </a:t>
                </a:r>
                <a14:m>
                  <m:oMath xmlns:m="http://schemas.openxmlformats.org/officeDocument/2006/math">
                    <m:r>
                      <m:rPr>
                        <m:nor/>
                      </m:rPr>
                      <a:rPr lang="en-US" altLang="en-US" b="0" i="0" smtClean="0"/>
                      <m:t>moles</m:t>
                    </m:r>
                    <m:r>
                      <m:rPr>
                        <m:nor/>
                      </m:rPr>
                      <a:rPr lang="en-US" altLang="en-US" b="0" i="0" smtClean="0"/>
                      <m:t> = </m:t>
                    </m:r>
                    <m:f>
                      <m:fPr>
                        <m:ctrlPr>
                          <a:rPr lang="en-US" altLang="en-US" b="0" i="1" smtClean="0">
                            <a:latin typeface="Cambria Math" panose="02040503050406030204" pitchFamily="18" charset="0"/>
                          </a:rPr>
                        </m:ctrlPr>
                      </m:fPr>
                      <m:num>
                        <m:r>
                          <m:rPr>
                            <m:nor/>
                          </m:rPr>
                          <a:rPr lang="en-US" altLang="en-US" b="0" i="0" smtClean="0"/>
                          <m:t>m</m:t>
                        </m:r>
                      </m:num>
                      <m:den>
                        <m:r>
                          <m:rPr>
                            <m:nor/>
                          </m:rPr>
                          <a:rPr lang="en-US" altLang="en-US" i="0" dirty="0"/>
                          <m:t>M</m:t>
                        </m:r>
                        <m:r>
                          <m:rPr>
                            <m:nor/>
                          </m:rPr>
                          <a:rPr lang="en-US" altLang="en-US" i="0" dirty="0"/>
                          <m:t> </m:t>
                        </m:r>
                      </m:den>
                    </m:f>
                  </m:oMath>
                </a14:m>
                <a:endParaRPr lang="en-US" altLang="en-US" dirty="0"/>
              </a:p>
              <a:p>
                <a:pPr marL="0" indent="0" algn="ctr">
                  <a:buNone/>
                </a:pPr>
                <a:endParaRPr lang="en-US" altLang="en-US" dirty="0"/>
              </a:p>
              <a:p>
                <a:pPr marL="0" indent="0" algn="ctr">
                  <a:buNone/>
                </a:pPr>
                <a14:m>
                  <m:oMathPara xmlns:m="http://schemas.openxmlformats.org/officeDocument/2006/math">
                    <m:oMathParaPr>
                      <m:jc m:val="centerGroup"/>
                    </m:oMathParaPr>
                    <m:oMath xmlns:m="http://schemas.openxmlformats.org/officeDocument/2006/math">
                      <m:r>
                        <m:rPr>
                          <m:nor/>
                        </m:rPr>
                        <a:rPr lang="en-US" altLang="en-US" b="0" i="0" smtClean="0"/>
                        <m:t>PV</m:t>
                      </m:r>
                      <m:r>
                        <m:rPr>
                          <m:nor/>
                        </m:rPr>
                        <a:rPr lang="en-US" altLang="en-US" b="0" i="0" smtClean="0"/>
                        <m:t> = </m:t>
                      </m:r>
                      <m:f>
                        <m:fPr>
                          <m:ctrlPr>
                            <a:rPr lang="en-US" altLang="en-US" b="0" i="1" smtClean="0">
                              <a:latin typeface="Cambria Math" panose="02040503050406030204" pitchFamily="18" charset="0"/>
                            </a:rPr>
                          </m:ctrlPr>
                        </m:fPr>
                        <m:num>
                          <m:r>
                            <m:rPr>
                              <m:nor/>
                            </m:rPr>
                            <a:rPr lang="en-US" altLang="en-US" b="0" i="0" smtClean="0"/>
                            <m:t>m</m:t>
                          </m:r>
                        </m:num>
                        <m:den>
                          <m:r>
                            <m:rPr>
                              <m:nor/>
                            </m:rPr>
                            <a:rPr lang="en-US" altLang="en-US" b="0" i="0" smtClean="0"/>
                            <m:t>M</m:t>
                          </m:r>
                        </m:den>
                      </m:f>
                      <m:r>
                        <m:rPr>
                          <m:nor/>
                        </m:rPr>
                        <a:rPr lang="en-US" altLang="en-US" b="0" i="0" smtClean="0"/>
                        <m:t>RT</m:t>
                      </m:r>
                    </m:oMath>
                  </m:oMathPara>
                </a14:m>
                <a:endParaRPr lang="en-US" altLang="en-US" dirty="0"/>
              </a:p>
              <a:p>
                <a:pPr marL="0" indent="0" algn="ctr">
                  <a:buNone/>
                </a:pPr>
                <a:endParaRPr lang="en-US" alt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nor/>
                            </m:rPr>
                            <a:rPr lang="en-US" b="0" i="0" smtClean="0"/>
                            <m:t>m</m:t>
                          </m:r>
                        </m:num>
                        <m:den>
                          <m:r>
                            <m:rPr>
                              <m:nor/>
                            </m:rPr>
                            <a:rPr lang="en-US" b="0" i="0" smtClean="0"/>
                            <m:t>V</m:t>
                          </m:r>
                        </m:den>
                      </m:f>
                      <m:r>
                        <a:rPr lang="en-US" b="0" i="0" smtClean="0">
                          <a:latin typeface="Cambria Math"/>
                        </a:rPr>
                        <m:t> </m:t>
                      </m:r>
                      <m:r>
                        <m:rPr>
                          <m:nor/>
                        </m:rPr>
                        <a:rPr lang="en-US" b="0" i="0" smtClean="0"/>
                        <m:t>= </m:t>
                      </m:r>
                      <m:r>
                        <m:rPr>
                          <m:nor/>
                        </m:rPr>
                        <a:rPr lang="en-US" b="0" i="0" smtClean="0"/>
                        <m:t>d</m:t>
                      </m:r>
                      <m:r>
                        <m:rPr>
                          <m:nor/>
                        </m:rPr>
                        <a:rPr lang="en-US" b="0" i="0" smtClean="0"/>
                        <m:t> = </m:t>
                      </m:r>
                      <m:f>
                        <m:fPr>
                          <m:ctrlPr>
                            <a:rPr lang="en-US" b="0" i="1" smtClean="0">
                              <a:latin typeface="Cambria Math" panose="02040503050406030204" pitchFamily="18" charset="0"/>
                            </a:rPr>
                          </m:ctrlPr>
                        </m:fPr>
                        <m:num>
                          <m:r>
                            <m:rPr>
                              <m:nor/>
                            </m:rPr>
                            <a:rPr lang="en-US" b="0" i="0" smtClean="0"/>
                            <m:t>MP</m:t>
                          </m:r>
                        </m:num>
                        <m:den>
                          <m:r>
                            <m:rPr>
                              <m:nor/>
                            </m:rPr>
                            <a:rPr lang="en-US" b="0" i="0" smtClean="0"/>
                            <m:t>RT</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5.8 – Problem and Plan</a:t>
            </a:r>
            <a:endParaRPr lang="en-US" dirty="0"/>
          </a:p>
        </p:txBody>
      </p:sp>
      <p:sp>
        <p:nvSpPr>
          <p:cNvPr id="5" name="Content Placeholder 4"/>
          <p:cNvSpPr>
            <a:spLocks noGrp="1"/>
          </p:cNvSpPr>
          <p:nvPr>
            <p:ph idx="1"/>
          </p:nvPr>
        </p:nvSpPr>
        <p:spPr/>
        <p:txBody>
          <a:bodyPr/>
          <a:lstStyle/>
          <a:p>
            <a:pPr marL="0" indent="0" algn="ctr">
              <a:buNone/>
            </a:pPr>
            <a:r>
              <a:rPr lang="en-US" altLang="en-US" b="1" dirty="0"/>
              <a:t>Calculating Gas Density</a:t>
            </a:r>
          </a:p>
          <a:p>
            <a:r>
              <a:rPr lang="en-US" altLang="en-US" b="1" dirty="0"/>
              <a:t>PROBLEM: </a:t>
            </a:r>
            <a:r>
              <a:rPr lang="en-US" dirty="0"/>
              <a:t>To apply a green chemistry approach, a chemical engineer uses waste CO</a:t>
            </a:r>
            <a:r>
              <a:rPr lang="en-US" baseline="-25000" dirty="0"/>
              <a:t>2</a:t>
            </a:r>
            <a:r>
              <a:rPr lang="en-US" dirty="0"/>
              <a:t> from a manufacturing process, instead of chlorofluorocarbons, as a “blowing agent” in the production of polystyrene. Find the density (in g/L) of CO</a:t>
            </a:r>
            <a:r>
              <a:rPr lang="en-US" baseline="-25000" dirty="0"/>
              <a:t>2</a:t>
            </a:r>
            <a:r>
              <a:rPr lang="en-US" dirty="0"/>
              <a:t> and the number of molecules per liter </a:t>
            </a:r>
            <a:r>
              <a:rPr lang="en-US" b="1" dirty="0"/>
              <a:t>(a)</a:t>
            </a:r>
            <a:r>
              <a:rPr lang="en-US" dirty="0"/>
              <a:t> at STP (0°C and 1 </a:t>
            </a:r>
            <a:r>
              <a:rPr lang="en-US" dirty="0" err="1"/>
              <a:t>atm</a:t>
            </a:r>
            <a:r>
              <a:rPr lang="en-US" dirty="0"/>
              <a:t>) and </a:t>
            </a:r>
            <a:r>
              <a:rPr lang="en-US" b="1" dirty="0"/>
              <a:t>(b)</a:t>
            </a:r>
            <a:r>
              <a:rPr lang="en-US" dirty="0"/>
              <a:t> at room conditions (20.°C and 1.00 </a:t>
            </a:r>
            <a:r>
              <a:rPr lang="en-US" dirty="0" err="1"/>
              <a:t>atm</a:t>
            </a:r>
            <a:r>
              <a:rPr lang="en-US" dirty="0"/>
              <a:t>).</a:t>
            </a:r>
            <a:endParaRPr lang="en-US" altLang="en-US" sz="2000" dirty="0">
              <a:cs typeface="Arial" pitchFamily="34" charset="0"/>
            </a:endParaRPr>
          </a:p>
          <a:p>
            <a:r>
              <a:rPr lang="en-US" altLang="en-US" b="1" dirty="0"/>
              <a:t>PLAN: </a:t>
            </a:r>
            <a:r>
              <a:rPr lang="en-US" dirty="0"/>
              <a:t>We must find the density (</a:t>
            </a:r>
            <a:r>
              <a:rPr lang="en-US" i="1" dirty="0"/>
              <a:t>d</a:t>
            </a:r>
            <a:r>
              <a:rPr lang="en-US" dirty="0"/>
              <a:t>) and the number of molecules of CO</a:t>
            </a:r>
            <a:r>
              <a:rPr lang="en-US" baseline="-25000" dirty="0"/>
              <a:t>2</a:t>
            </a:r>
            <a:r>
              <a:rPr lang="en-US" dirty="0"/>
              <a:t>, given two sets of </a:t>
            </a:r>
            <a:r>
              <a:rPr lang="en-US" i="1" dirty="0"/>
              <a:t>P </a:t>
            </a:r>
            <a:r>
              <a:rPr lang="en-US" dirty="0"/>
              <a:t>and </a:t>
            </a:r>
            <a:r>
              <a:rPr lang="en-US" i="1" dirty="0"/>
              <a:t>T</a:t>
            </a:r>
            <a:r>
              <a:rPr lang="en-US" dirty="0"/>
              <a:t> data. We find ​​, convert </a:t>
            </a:r>
            <a:r>
              <a:rPr lang="en-US" i="1" dirty="0"/>
              <a:t>T</a:t>
            </a:r>
            <a:r>
              <a:rPr lang="en-US" dirty="0"/>
              <a:t> to kelvins, and calculate </a:t>
            </a:r>
            <a:r>
              <a:rPr lang="en-US" i="1" dirty="0"/>
              <a:t>d</a:t>
            </a:r>
            <a:r>
              <a:rPr lang="en-US" dirty="0"/>
              <a:t>. Then we convert the mass per liter to molecules per liter with Avogadro’s number.</a:t>
            </a:r>
            <a:endParaRPr lang="en-US" altLang="en-US" b="1" dirty="0"/>
          </a:p>
          <a:p>
            <a:endParaRPr lang="en-US" altLang="en-US" dirty="0"/>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5.8 – Solution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 </a:t>
                </a:r>
                <a:r>
                  <a:rPr lang="en-US" altLang="en-US" dirty="0"/>
                  <a:t>(a) At 0</a:t>
                </a:r>
                <a:r>
                  <a:rPr lang="en-US" altLang="en-US" dirty="0">
                    <a:cs typeface="Arial" pitchFamily="34" charset="0"/>
                  </a:rPr>
                  <a:t> °C and 1 </a:t>
                </a:r>
                <a:r>
                  <a:rPr lang="en-US" altLang="en-US" dirty="0" err="1">
                    <a:cs typeface="Arial" pitchFamily="34" charset="0"/>
                  </a:rPr>
                  <a:t>atm</a:t>
                </a:r>
                <a:r>
                  <a:rPr lang="en-US" altLang="en-US" dirty="0">
                    <a:cs typeface="Arial" pitchFamily="34" charset="0"/>
                  </a:rPr>
                  <a:t>:</a:t>
                </a:r>
                <a:endParaRPr lang="en-US" altLang="en-US" b="1" dirty="0"/>
              </a:p>
              <a:p>
                <a:pPr marL="0" indent="0" algn="ctr">
                  <a:buNone/>
                </a:pPr>
                <a:r>
                  <a:rPr lang="en-US" altLang="en-US" dirty="0"/>
                  <a:t>T = 0°C + 273.15 = 273K	P = 1 </a:t>
                </a:r>
                <a:r>
                  <a:rPr lang="en-US" altLang="en-US" dirty="0" err="1"/>
                  <a:t>atm</a:t>
                </a:r>
                <a:r>
                  <a:rPr lang="en-US" altLang="en-US" dirty="0"/>
                  <a:t>	</a:t>
                </a:r>
                <a:r>
                  <a:rPr lang="en-US" altLang="en-US" i="1" dirty="0"/>
                  <a:t>M</a:t>
                </a:r>
                <a:r>
                  <a:rPr lang="en-US" altLang="en-US" dirty="0"/>
                  <a:t> of CO</a:t>
                </a:r>
                <a:r>
                  <a:rPr lang="en-US" altLang="en-US" baseline="-25000" dirty="0"/>
                  <a:t>2</a:t>
                </a:r>
                <a:r>
                  <a:rPr lang="en-US" altLang="en-US" dirty="0"/>
                  <a:t> = 22.01 g/</a:t>
                </a:r>
                <a:r>
                  <a:rPr lang="en-US" altLang="en-US" dirty="0" err="1"/>
                  <a:t>mol</a:t>
                </a:r>
                <a:endParaRPr lang="en-US" altLang="en-US" dirty="0"/>
              </a:p>
              <a:p>
                <a:pPr marL="0" indent="0">
                  <a:buNone/>
                </a:pPr>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d</m:t>
                      </m:r>
                      <m:r>
                        <m:rPr>
                          <m:nor/>
                        </m:rPr>
                        <a:rPr lang="en-US" altLang="en-US" dirty="0"/>
                        <m:t> =</m:t>
                      </m:r>
                      <m:f>
                        <m:fPr>
                          <m:ctrlPr>
                            <a:rPr lang="en-US" altLang="en-US" i="1" dirty="0" smtClean="0">
                              <a:latin typeface="Cambria Math" panose="02040503050406030204" pitchFamily="18" charset="0"/>
                            </a:rPr>
                          </m:ctrlPr>
                        </m:fPr>
                        <m:num>
                          <m:r>
                            <m:rPr>
                              <m:nor/>
                            </m:rPr>
                            <a:rPr lang="en-US" altLang="en-US" b="0" i="1" dirty="0" smtClean="0">
                              <a:latin typeface="Cambria Math"/>
                            </a:rPr>
                            <m:t>M</m:t>
                          </m:r>
                          <m:r>
                            <m:rPr>
                              <m:nor/>
                            </m:rPr>
                            <a:rPr lang="en-US" altLang="en-US" dirty="0">
                              <a:latin typeface="Monotype Corsiva" pitchFamily="66" charset="0"/>
                            </a:rPr>
                            <m:t> </m:t>
                          </m:r>
                          <m:r>
                            <m:rPr>
                              <m:nor/>
                            </m:rPr>
                            <a:rPr lang="en-US" altLang="en-US" dirty="0"/>
                            <m:t>x</m:t>
                          </m:r>
                          <m:r>
                            <m:rPr>
                              <m:nor/>
                            </m:rPr>
                            <a:rPr lang="en-US" altLang="en-US" dirty="0"/>
                            <m:t> </m:t>
                          </m:r>
                          <m:r>
                            <m:rPr>
                              <m:nor/>
                            </m:rPr>
                            <a:rPr lang="en-US" altLang="en-US" dirty="0"/>
                            <m:t>P</m:t>
                          </m:r>
                          <m:r>
                            <m:rPr>
                              <m:nor/>
                            </m:rPr>
                            <a:rPr lang="en-US" altLang="en-US" dirty="0">
                              <a:latin typeface="Monotype Corsiva" pitchFamily="66" charset="0"/>
                            </a:rPr>
                            <m:t> </m:t>
                          </m:r>
                        </m:num>
                        <m:den>
                          <m:r>
                            <m:rPr>
                              <m:nor/>
                            </m:rPr>
                            <a:rPr lang="en-US" altLang="en-US" dirty="0"/>
                            <m:t>RT</m:t>
                          </m:r>
                          <m:r>
                            <m:rPr>
                              <m:nor/>
                            </m:rPr>
                            <a:rPr lang="en-US" altLang="en-US" dirty="0"/>
                            <m:t> </m:t>
                          </m:r>
                        </m:den>
                      </m:f>
                      <m:r>
                        <m:rPr>
                          <m:nor/>
                        </m:rPr>
                        <a:rPr lang="en-US" altLang="en-US" i="0" dirty="0" smtClean="0">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44.01 </m:t>
                          </m:r>
                          <m:r>
                            <m:rPr>
                              <m:nor/>
                            </m:rPr>
                            <a:rPr lang="en-US" altLang="en-US" dirty="0"/>
                            <m:t>g</m:t>
                          </m:r>
                          <m:r>
                            <m:rPr>
                              <m:nor/>
                            </m:rPr>
                            <a:rPr lang="en-US" altLang="en-US" dirty="0"/>
                            <m:t>/</m:t>
                          </m:r>
                          <m:r>
                            <m:rPr>
                              <m:nor/>
                            </m:rPr>
                            <a:rPr lang="en-US" altLang="en-US" dirty="0"/>
                            <m:t>mol</m:t>
                          </m:r>
                          <m:r>
                            <m:rPr>
                              <m:nor/>
                            </m:rPr>
                            <a:rPr lang="en-US" altLang="en-US" dirty="0">
                              <a:latin typeface="Monotype Corsiva" pitchFamily="66" charset="0"/>
                            </a:rPr>
                            <m:t> </m:t>
                          </m:r>
                          <m:r>
                            <m:rPr>
                              <m:nor/>
                            </m:rPr>
                            <a:rPr lang="en-US" altLang="en-US" dirty="0"/>
                            <m:t> </m:t>
                          </m:r>
                          <m:r>
                            <m:rPr>
                              <m:nor/>
                            </m:rPr>
                            <a:rPr lang="en-US" altLang="en-US" dirty="0"/>
                            <m:t>x</m:t>
                          </m:r>
                          <m:r>
                            <m:rPr>
                              <m:nor/>
                            </m:rPr>
                            <a:rPr lang="en-US" altLang="en-US" dirty="0"/>
                            <m:t> 1.00 </m:t>
                          </m:r>
                          <m:r>
                            <m:rPr>
                              <m:nor/>
                            </m:rPr>
                            <a:rPr lang="en-US" altLang="en-US" dirty="0"/>
                            <m:t>atm</m:t>
                          </m:r>
                          <m:r>
                            <m:rPr>
                              <m:nor/>
                            </m:rPr>
                            <a:rPr lang="en-US" altLang="en-US" dirty="0">
                              <a:latin typeface="Monotype Corsiva" pitchFamily="66" charset="0"/>
                            </a:rPr>
                            <m:t> </m:t>
                          </m:r>
                        </m:num>
                        <m:den>
                          <m:r>
                            <m:rPr>
                              <m:nor/>
                            </m:rPr>
                            <a:rPr lang="en-US" altLang="en-US" dirty="0"/>
                            <m:t>0.0821 </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dirty="0"/>
                                    <m:t>atm</m:t>
                                  </m:r>
                                  <m:r>
                                    <m:rPr>
                                      <m:nor/>
                                    </m:rPr>
                                    <a:rPr lang="en-US" altLang="en-US" dirty="0">
                                      <a:cs typeface="Arial" pitchFamily="34" charset="0"/>
                                    </a:rPr>
                                    <m:t>·</m:t>
                                  </m:r>
                                  <m:r>
                                    <m:rPr>
                                      <m:nor/>
                                    </m:rPr>
                                    <a:rPr lang="en-US" altLang="en-US" dirty="0">
                                      <a:cs typeface="Arial" pitchFamily="34" charset="0"/>
                                    </a:rPr>
                                    <m:t>L</m:t>
                                  </m:r>
                                  <m:r>
                                    <m:rPr>
                                      <m:nor/>
                                    </m:rPr>
                                    <a:rPr lang="en-US" altLang="en-US" dirty="0">
                                      <a:cs typeface="Arial" pitchFamily="34" charset="0"/>
                                    </a:rPr>
                                    <m:t> </m:t>
                                  </m:r>
                                </m:num>
                                <m:den>
                                  <m:r>
                                    <m:rPr>
                                      <m:nor/>
                                    </m:rPr>
                                    <a:rPr lang="en-US" altLang="en-US" dirty="0"/>
                                    <m:t>mol</m:t>
                                  </m:r>
                                  <m:r>
                                    <m:rPr>
                                      <m:nor/>
                                    </m:rPr>
                                    <a:rPr lang="en-US" altLang="en-US" dirty="0">
                                      <a:cs typeface="Arial" pitchFamily="34" charset="0"/>
                                    </a:rPr>
                                    <m:t>·</m:t>
                                  </m:r>
                                  <m:r>
                                    <m:rPr>
                                      <m:nor/>
                                    </m:rPr>
                                    <a:rPr lang="en-US" altLang="en-US" dirty="0">
                                      <a:cs typeface="Arial" pitchFamily="34" charset="0"/>
                                    </a:rPr>
                                    <m:t>K</m:t>
                                  </m:r>
                                  <m:r>
                                    <m:rPr>
                                      <m:nor/>
                                    </m:rPr>
                                    <a:rPr lang="en-US" altLang="en-US" dirty="0">
                                      <a:cs typeface="Arial" pitchFamily="34" charset="0"/>
                                    </a:rPr>
                                    <m:t> </m:t>
                                  </m:r>
                                </m:den>
                              </m:f>
                            </m:e>
                          </m:box>
                          <m:r>
                            <m:rPr>
                              <m:nor/>
                            </m:rPr>
                            <a:rPr lang="en-US" altLang="en-US" b="0" i="0" dirty="0" smtClean="0">
                              <a:latin typeface="Cambria Math"/>
                            </a:rPr>
                            <m:t> </m:t>
                          </m:r>
                          <m:r>
                            <m:rPr>
                              <m:nor/>
                            </m:rPr>
                            <a:rPr lang="en-US" altLang="en-US" dirty="0"/>
                            <m:t>x</m:t>
                          </m:r>
                          <m:r>
                            <m:rPr>
                              <m:nor/>
                            </m:rPr>
                            <a:rPr lang="en-US" altLang="en-US" dirty="0"/>
                            <m:t> 273 </m:t>
                          </m:r>
                          <m:r>
                            <m:rPr>
                              <m:nor/>
                            </m:rPr>
                            <a:rPr lang="en-US" altLang="en-US" dirty="0"/>
                            <m:t>K</m:t>
                          </m:r>
                          <m:r>
                            <m:rPr>
                              <m:nor/>
                            </m:rPr>
                            <a:rPr lang="en-US" altLang="en-US" dirty="0"/>
                            <m:t> </m:t>
                          </m:r>
                        </m:den>
                      </m:f>
                      <m:r>
                        <m:rPr>
                          <m:nor/>
                        </m:rPr>
                        <a:rPr lang="en-US" altLang="en-US" b="0" i="0" dirty="0" smtClean="0">
                          <a:ea typeface="Cambria Math"/>
                        </a:rPr>
                        <m:t>=</m:t>
                      </m:r>
                      <m:r>
                        <m:rPr>
                          <m:nor/>
                        </m:rPr>
                        <a:rPr lang="en-US" altLang="en-US" b="1" i="0" dirty="0" smtClean="0">
                          <a:ea typeface="Cambria Math"/>
                        </a:rPr>
                        <m:t>1.96 </m:t>
                      </m:r>
                      <m:r>
                        <m:rPr>
                          <m:nor/>
                        </m:rPr>
                        <a:rPr lang="en-US" altLang="en-US" b="1" i="0" dirty="0" smtClean="0">
                          <a:ea typeface="Cambria Math"/>
                        </a:rPr>
                        <m:t>g</m:t>
                      </m:r>
                      <m:r>
                        <m:rPr>
                          <m:nor/>
                        </m:rPr>
                        <a:rPr lang="en-US" altLang="en-US" b="1" i="0" dirty="0" smtClean="0">
                          <a:ea typeface="Cambria Math"/>
                        </a:rPr>
                        <m:t>/</m:t>
                      </m:r>
                      <m:r>
                        <m:rPr>
                          <m:nor/>
                        </m:rPr>
                        <a:rPr lang="en-US" altLang="en-US" b="1" i="0" dirty="0" smtClean="0">
                          <a:ea typeface="Cambria Math"/>
                        </a:rPr>
                        <m:t>L</m:t>
                      </m:r>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m:rPr>
                              <m:nor/>
                            </m:rPr>
                            <a:rPr lang="en-US" altLang="en-US" sz="2000" i="0" dirty="0" smtClean="0"/>
                            <m:t>1.96 </m:t>
                          </m:r>
                          <m:r>
                            <m:rPr>
                              <m:nor/>
                            </m:rPr>
                            <a:rPr lang="en-US" altLang="en-US" sz="2000" i="0" dirty="0" smtClean="0"/>
                            <m:t>g</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i="0" dirty="0" smtClean="0"/>
                            <m:t> </m:t>
                          </m:r>
                        </m:num>
                        <m:den>
                          <m:r>
                            <m:rPr>
                              <m:nor/>
                            </m:rPr>
                            <a:rPr lang="en-US" altLang="en-US" sz="2000" i="0" dirty="0" smtClean="0"/>
                            <m:t>1 </m:t>
                          </m:r>
                          <m:r>
                            <m:rPr>
                              <m:nor/>
                            </m:rPr>
                            <a:rPr lang="en-US" altLang="en-US" sz="2000" i="0" dirty="0" smtClean="0"/>
                            <m:t>L</m:t>
                          </m:r>
                          <m:r>
                            <m:rPr>
                              <m:nor/>
                            </m:rPr>
                            <a:rPr lang="en-US" altLang="en-US" sz="2000" i="0" dirty="0" smtClean="0"/>
                            <m:t> </m:t>
                          </m:r>
                        </m:den>
                      </m:f>
                      <m:r>
                        <m:rPr>
                          <m:nor/>
                        </m:rPr>
                        <a:rPr lang="en-US" altLang="en-US" sz="2000" i="0" smtClean="0">
                          <a:ea typeface="Cambria Math"/>
                        </a:rPr>
                        <m:t>×</m:t>
                      </m:r>
                      <m:f>
                        <m:fPr>
                          <m:ctrlPr>
                            <a:rPr lang="en-US" altLang="en-US" sz="2000" i="1" smtClean="0">
                              <a:latin typeface="Cambria Math" panose="02040503050406030204" pitchFamily="18" charset="0"/>
                              <a:ea typeface="Cambria Math"/>
                            </a:rPr>
                          </m:ctrlPr>
                        </m:fPr>
                        <m:num>
                          <m:r>
                            <m:rPr>
                              <m:nor/>
                            </m:rPr>
                            <a:rPr lang="en-US" altLang="en-US" sz="2000" i="0" dirty="0" smtClean="0"/>
                            <m:t>1 </m:t>
                          </m:r>
                          <m:r>
                            <m:rPr>
                              <m:nor/>
                            </m:rPr>
                            <a:rPr lang="en-US" altLang="en-US" sz="2000" i="0" dirty="0" smtClean="0"/>
                            <m:t>mol</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b="1" i="0" baseline="-25000" dirty="0" smtClean="0"/>
                            <m:t> </m:t>
                          </m:r>
                        </m:num>
                        <m:den>
                          <m:r>
                            <m:rPr>
                              <m:nor/>
                            </m:rPr>
                            <a:rPr lang="en-US" altLang="en-US" sz="2000" i="0" dirty="0" smtClean="0"/>
                            <m:t>44.01 </m:t>
                          </m:r>
                          <m:r>
                            <m:rPr>
                              <m:nor/>
                            </m:rPr>
                            <a:rPr lang="en-US" altLang="en-US" sz="2000" i="0" dirty="0" smtClean="0"/>
                            <m:t>g</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b="1" i="0" baseline="-25000" dirty="0" smtClean="0"/>
                            <m:t> </m:t>
                          </m:r>
                        </m:den>
                      </m:f>
                      <m:r>
                        <m:rPr>
                          <m:nor/>
                        </m:rPr>
                        <a:rPr lang="en-US" altLang="en-US" sz="2000" i="0" smtClean="0">
                          <a:ea typeface="Cambria Math"/>
                        </a:rPr>
                        <m:t>×</m:t>
                      </m:r>
                      <m:f>
                        <m:fPr>
                          <m:ctrlPr>
                            <a:rPr lang="en-US" altLang="en-US" sz="2000" i="1" smtClean="0">
                              <a:latin typeface="Cambria Math" panose="02040503050406030204" pitchFamily="18" charset="0"/>
                              <a:ea typeface="Cambria Math"/>
                            </a:rPr>
                          </m:ctrlPr>
                        </m:fPr>
                        <m:num>
                          <m:r>
                            <m:rPr>
                              <m:nor/>
                            </m:rPr>
                            <a:rPr lang="en-US" altLang="en-US" sz="2000" i="0" dirty="0" smtClean="0"/>
                            <m:t>6.022 </m:t>
                          </m:r>
                          <m:r>
                            <m:rPr>
                              <m:nor/>
                            </m:rPr>
                            <a:rPr lang="en-US" altLang="en-US" sz="2000" i="0" dirty="0" smtClean="0"/>
                            <m:t>x</m:t>
                          </m:r>
                          <m:r>
                            <m:rPr>
                              <m:nor/>
                            </m:rPr>
                            <a:rPr lang="en-US" altLang="en-US" sz="2000" i="0" dirty="0" smtClean="0"/>
                            <m:t> 1023 </m:t>
                          </m:r>
                          <m:r>
                            <m:rPr>
                              <m:nor/>
                            </m:rPr>
                            <a:rPr lang="en-US" altLang="en-US" sz="2000" i="0" dirty="0" smtClean="0"/>
                            <m:t>molecules</m:t>
                          </m:r>
                          <m:r>
                            <m:rPr>
                              <m:nor/>
                            </m:rPr>
                            <a:rPr lang="en-US" altLang="en-US" sz="2000" b="1" i="0" baseline="-25000" dirty="0" smtClean="0"/>
                            <m:t> </m:t>
                          </m:r>
                        </m:num>
                        <m:den>
                          <m:r>
                            <m:rPr>
                              <m:nor/>
                            </m:rPr>
                            <a:rPr lang="en-US" altLang="en-US" sz="2000" i="0" dirty="0" smtClean="0"/>
                            <m:t>1 </m:t>
                          </m:r>
                          <m:r>
                            <m:rPr>
                              <m:nor/>
                            </m:rPr>
                            <a:rPr lang="en-US" altLang="en-US" sz="2000" i="0" dirty="0" smtClean="0"/>
                            <m:t>mol</m:t>
                          </m:r>
                          <m:r>
                            <m:rPr>
                              <m:nor/>
                            </m:rPr>
                            <a:rPr lang="en-US" altLang="en-US" sz="2000" b="1" i="0" baseline="-25000" dirty="0" smtClean="0"/>
                            <m:t> </m:t>
                          </m:r>
                        </m:den>
                      </m:f>
                    </m:oMath>
                  </m:oMathPara>
                </a14:m>
                <a:endParaRPr lang="en-US" altLang="en-US" sz="2000" i="1" dirty="0">
                  <a:ea typeface="Cambria Math"/>
                </a:endParaRPr>
              </a:p>
              <a:p>
                <a:pPr marL="0" indent="0">
                  <a:buNone/>
                </a:pPr>
                <a14:m>
                  <m:oMathPara xmlns:m="http://schemas.openxmlformats.org/officeDocument/2006/math">
                    <m:oMathParaPr>
                      <m:jc m:val="centerGroup"/>
                    </m:oMathParaPr>
                    <m:oMath xmlns:m="http://schemas.openxmlformats.org/officeDocument/2006/math">
                      <m:r>
                        <m:rPr>
                          <m:nor/>
                        </m:rPr>
                        <a:rPr lang="en-US" altLang="en-US" sz="2000" b="1" i="0" dirty="0" smtClean="0"/>
                        <m:t>= 2.68 </m:t>
                      </m:r>
                      <m:r>
                        <m:rPr>
                          <m:nor/>
                        </m:rPr>
                        <a:rPr lang="en-US" altLang="en-US" sz="2000" b="1" i="0" dirty="0" smtClean="0"/>
                        <m:t>x</m:t>
                      </m:r>
                      <m:r>
                        <m:rPr>
                          <m:nor/>
                        </m:rPr>
                        <a:rPr lang="en-US" altLang="en-US" sz="2000" b="1" i="0" dirty="0" smtClean="0"/>
                        <m:t> 1022 </m:t>
                      </m:r>
                      <m:r>
                        <m:rPr>
                          <m:nor/>
                        </m:rPr>
                        <a:rPr lang="en-US" altLang="en-US" sz="2000" b="1" i="0" dirty="0" smtClean="0"/>
                        <m:t>molecules</m:t>
                      </m:r>
                      <m:r>
                        <m:rPr>
                          <m:nor/>
                        </m:rPr>
                        <a:rPr lang="en-US" altLang="en-US" sz="2000" b="1" i="0" dirty="0" smtClean="0"/>
                        <m:t> </m:t>
                      </m:r>
                      <m:r>
                        <m:rPr>
                          <m:nor/>
                        </m:rPr>
                        <a:rPr lang="en-US" altLang="en-US" sz="2000" b="1" i="0" dirty="0" smtClean="0"/>
                        <m:t>CO</m:t>
                      </m:r>
                      <m:r>
                        <m:rPr>
                          <m:nor/>
                        </m:rPr>
                        <a:rPr lang="en-US" altLang="en-US" sz="2000" b="1" i="0" baseline="-25000" dirty="0" smtClean="0"/>
                        <m:t>2</m:t>
                      </m:r>
                      <m:r>
                        <m:rPr>
                          <m:nor/>
                        </m:rPr>
                        <a:rPr lang="en-US" altLang="en-US" sz="2000" b="1" i="0" dirty="0" smtClean="0"/>
                        <m:t>/</m:t>
                      </m:r>
                      <m:r>
                        <m:rPr>
                          <m:nor/>
                        </m:rPr>
                        <a:rPr lang="en-US" altLang="en-US" sz="2000" b="1" i="0" dirty="0" smtClean="0"/>
                        <m:t>L</m:t>
                      </m:r>
                    </m:oMath>
                  </m:oMathPara>
                </a14:m>
                <a:endParaRPr lang="en-US" altLang="en-US" b="1" i="1" dirty="0"/>
              </a:p>
              <a:p>
                <a:pPr marL="0" indent="0">
                  <a:buNone/>
                </a:pPr>
                <a:endParaRPr lang="en-US" altLang="en-US" dirty="0"/>
              </a:p>
              <a:p>
                <a:endParaRPr lang="en-US" altLang="en-US" dirty="0"/>
              </a:p>
              <a:p>
                <a:endParaRPr lang="en-US" altLang="en-US" b="1"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987"/>
                </a:stretch>
              </a:blipFill>
            </p:spPr>
            <p:txBody>
              <a:bodyPr/>
              <a:lstStyle/>
              <a:p>
                <a:r>
                  <a:rPr lang="en-US">
                    <a:noFill/>
                  </a:rPr>
                  <a:t> </a:t>
                </a:r>
              </a:p>
            </p:txBody>
          </p:sp>
        </mc:Fallback>
      </mc:AlternateContent>
    </p:spTree>
    <p:extLst>
      <p:ext uri="{BB962C8B-B14F-4D97-AF65-F5344CB8AC3E}">
        <p14:creationId xmlns:p14="http://schemas.microsoft.com/office/powerpoint/2010/main" val="318492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5.8 – Solution, Cont’d</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 </a:t>
                </a:r>
                <a:r>
                  <a:rPr lang="en-US" altLang="en-US" dirty="0"/>
                  <a:t>(b) At 20.</a:t>
                </a:r>
                <a:r>
                  <a:rPr lang="en-US" altLang="en-US" dirty="0">
                    <a:cs typeface="Arial" pitchFamily="34" charset="0"/>
                  </a:rPr>
                  <a:t> °C and 1.00 </a:t>
                </a:r>
                <a:r>
                  <a:rPr lang="en-US" altLang="en-US" dirty="0" err="1">
                    <a:cs typeface="Arial" pitchFamily="34" charset="0"/>
                  </a:rPr>
                  <a:t>atm</a:t>
                </a:r>
                <a:r>
                  <a:rPr lang="en-US" altLang="en-US" dirty="0">
                    <a:cs typeface="Arial" pitchFamily="34" charset="0"/>
                  </a:rPr>
                  <a:t>:</a:t>
                </a:r>
              </a:p>
              <a:p>
                <a:pPr marL="0" indent="0" algn="ctr">
                  <a:buNone/>
                </a:pPr>
                <a:r>
                  <a:rPr lang="en-US" altLang="en-US" dirty="0"/>
                  <a:t>T = 20.°C + 273.15 = 293K	  P = 1.00 </a:t>
                </a:r>
                <a:r>
                  <a:rPr lang="en-US" altLang="en-US" dirty="0" err="1"/>
                  <a:t>atm</a:t>
                </a:r>
                <a:r>
                  <a:rPr lang="en-US" altLang="en-US" dirty="0"/>
                  <a:t>	</a:t>
                </a:r>
                <a:r>
                  <a:rPr lang="en-US" altLang="en-US" i="1" dirty="0"/>
                  <a:t>M</a:t>
                </a:r>
                <a:r>
                  <a:rPr lang="en-US" altLang="en-US" dirty="0"/>
                  <a:t> of CO</a:t>
                </a:r>
                <a:r>
                  <a:rPr lang="en-US" altLang="en-US" baseline="-25000" dirty="0"/>
                  <a:t>2</a:t>
                </a:r>
                <a:r>
                  <a:rPr lang="en-US" altLang="en-US" dirty="0"/>
                  <a:t> = 22.01 g/</a:t>
                </a:r>
                <a:r>
                  <a:rPr lang="en-US" altLang="en-US" dirty="0" err="1"/>
                  <a:t>mol</a:t>
                </a:r>
                <a:endParaRPr lang="en-US" altLang="en-US" dirty="0"/>
              </a:p>
              <a:p>
                <a:pPr marL="0" indent="0">
                  <a:buNone/>
                </a:pPr>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d</m:t>
                      </m:r>
                      <m:r>
                        <m:rPr>
                          <m:nor/>
                        </m:rPr>
                        <a:rPr lang="en-US" altLang="en-US" dirty="0"/>
                        <m:t> =</m:t>
                      </m:r>
                      <m:f>
                        <m:fPr>
                          <m:ctrlPr>
                            <a:rPr lang="en-US" altLang="en-US" i="1" dirty="0" smtClean="0">
                              <a:latin typeface="Cambria Math" panose="02040503050406030204" pitchFamily="18" charset="0"/>
                            </a:rPr>
                          </m:ctrlPr>
                        </m:fPr>
                        <m:num>
                          <m:r>
                            <m:rPr>
                              <m:nor/>
                            </m:rPr>
                            <a:rPr lang="en-US" altLang="en-US" b="0" i="1" dirty="0" smtClean="0">
                              <a:latin typeface="Cambria Math"/>
                            </a:rPr>
                            <m:t>M</m:t>
                          </m:r>
                          <m:r>
                            <m:rPr>
                              <m:nor/>
                            </m:rPr>
                            <a:rPr lang="en-US" altLang="en-US" dirty="0">
                              <a:latin typeface="Monotype Corsiva" pitchFamily="66" charset="0"/>
                            </a:rPr>
                            <m:t> </m:t>
                          </m:r>
                          <m:r>
                            <m:rPr>
                              <m:nor/>
                            </m:rPr>
                            <a:rPr lang="en-US" altLang="en-US" dirty="0"/>
                            <m:t>x</m:t>
                          </m:r>
                          <m:r>
                            <m:rPr>
                              <m:nor/>
                            </m:rPr>
                            <a:rPr lang="en-US" altLang="en-US" dirty="0"/>
                            <m:t> </m:t>
                          </m:r>
                          <m:r>
                            <m:rPr>
                              <m:nor/>
                            </m:rPr>
                            <a:rPr lang="en-US" altLang="en-US" dirty="0"/>
                            <m:t>P</m:t>
                          </m:r>
                          <m:r>
                            <m:rPr>
                              <m:nor/>
                            </m:rPr>
                            <a:rPr lang="en-US" altLang="en-US" dirty="0">
                              <a:latin typeface="Monotype Corsiva" pitchFamily="66" charset="0"/>
                            </a:rPr>
                            <m:t> </m:t>
                          </m:r>
                        </m:num>
                        <m:den>
                          <m:r>
                            <m:rPr>
                              <m:nor/>
                            </m:rPr>
                            <a:rPr lang="en-US" altLang="en-US" dirty="0"/>
                            <m:t>RT</m:t>
                          </m:r>
                          <m:r>
                            <m:rPr>
                              <m:nor/>
                            </m:rPr>
                            <a:rPr lang="en-US" altLang="en-US" dirty="0"/>
                            <m:t> </m:t>
                          </m:r>
                        </m:den>
                      </m:f>
                      <m:r>
                        <m:rPr>
                          <m:nor/>
                        </m:rPr>
                        <a:rPr lang="en-US" altLang="en-US" i="0" dirty="0" smtClean="0">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44.01 </m:t>
                          </m:r>
                          <m:r>
                            <m:rPr>
                              <m:nor/>
                            </m:rPr>
                            <a:rPr lang="en-US" altLang="en-US" dirty="0"/>
                            <m:t>g</m:t>
                          </m:r>
                          <m:r>
                            <m:rPr>
                              <m:nor/>
                            </m:rPr>
                            <a:rPr lang="en-US" altLang="en-US" dirty="0"/>
                            <m:t>/</m:t>
                          </m:r>
                          <m:r>
                            <m:rPr>
                              <m:nor/>
                            </m:rPr>
                            <a:rPr lang="en-US" altLang="en-US" dirty="0"/>
                            <m:t>mol</m:t>
                          </m:r>
                          <m:r>
                            <m:rPr>
                              <m:nor/>
                            </m:rPr>
                            <a:rPr lang="en-US" altLang="en-US" dirty="0">
                              <a:latin typeface="Monotype Corsiva" pitchFamily="66" charset="0"/>
                            </a:rPr>
                            <m:t> </m:t>
                          </m:r>
                          <m:r>
                            <m:rPr>
                              <m:nor/>
                            </m:rPr>
                            <a:rPr lang="en-US" altLang="en-US" dirty="0"/>
                            <m:t> </m:t>
                          </m:r>
                          <m:r>
                            <m:rPr>
                              <m:nor/>
                            </m:rPr>
                            <a:rPr lang="en-US" altLang="en-US" dirty="0"/>
                            <m:t>x</m:t>
                          </m:r>
                          <m:r>
                            <m:rPr>
                              <m:nor/>
                            </m:rPr>
                            <a:rPr lang="en-US" altLang="en-US" dirty="0"/>
                            <m:t> 1.00 </m:t>
                          </m:r>
                          <m:r>
                            <m:rPr>
                              <m:nor/>
                            </m:rPr>
                            <a:rPr lang="en-US" altLang="en-US" dirty="0"/>
                            <m:t>atm</m:t>
                          </m:r>
                          <m:r>
                            <m:rPr>
                              <m:nor/>
                            </m:rPr>
                            <a:rPr lang="en-US" altLang="en-US" dirty="0">
                              <a:latin typeface="Monotype Corsiva" pitchFamily="66" charset="0"/>
                            </a:rPr>
                            <m:t> </m:t>
                          </m:r>
                        </m:num>
                        <m:den>
                          <m:r>
                            <m:rPr>
                              <m:nor/>
                            </m:rPr>
                            <a:rPr lang="en-US" altLang="en-US" dirty="0"/>
                            <m:t>0.0821 </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dirty="0"/>
                                    <m:t>atm</m:t>
                                  </m:r>
                                  <m:r>
                                    <m:rPr>
                                      <m:nor/>
                                    </m:rPr>
                                    <a:rPr lang="en-US" altLang="en-US" dirty="0">
                                      <a:cs typeface="Arial" pitchFamily="34" charset="0"/>
                                    </a:rPr>
                                    <m:t>·</m:t>
                                  </m:r>
                                  <m:r>
                                    <m:rPr>
                                      <m:nor/>
                                    </m:rPr>
                                    <a:rPr lang="en-US" altLang="en-US" dirty="0">
                                      <a:cs typeface="Arial" pitchFamily="34" charset="0"/>
                                    </a:rPr>
                                    <m:t>L</m:t>
                                  </m:r>
                                  <m:r>
                                    <m:rPr>
                                      <m:nor/>
                                    </m:rPr>
                                    <a:rPr lang="en-US" altLang="en-US" dirty="0">
                                      <a:cs typeface="Arial" pitchFamily="34" charset="0"/>
                                    </a:rPr>
                                    <m:t> </m:t>
                                  </m:r>
                                </m:num>
                                <m:den>
                                  <m:r>
                                    <m:rPr>
                                      <m:nor/>
                                    </m:rPr>
                                    <a:rPr lang="en-US" altLang="en-US" dirty="0"/>
                                    <m:t>mol</m:t>
                                  </m:r>
                                  <m:r>
                                    <m:rPr>
                                      <m:nor/>
                                    </m:rPr>
                                    <a:rPr lang="en-US" altLang="en-US" dirty="0">
                                      <a:cs typeface="Arial" pitchFamily="34" charset="0"/>
                                    </a:rPr>
                                    <m:t>·</m:t>
                                  </m:r>
                                  <m:r>
                                    <m:rPr>
                                      <m:nor/>
                                    </m:rPr>
                                    <a:rPr lang="en-US" altLang="en-US" dirty="0">
                                      <a:cs typeface="Arial" pitchFamily="34" charset="0"/>
                                    </a:rPr>
                                    <m:t>K</m:t>
                                  </m:r>
                                  <m:r>
                                    <m:rPr>
                                      <m:nor/>
                                    </m:rPr>
                                    <a:rPr lang="en-US" altLang="en-US" dirty="0">
                                      <a:cs typeface="Arial" pitchFamily="34" charset="0"/>
                                    </a:rPr>
                                    <m:t> </m:t>
                                  </m:r>
                                </m:den>
                              </m:f>
                            </m:e>
                          </m:box>
                          <m:r>
                            <m:rPr>
                              <m:nor/>
                            </m:rPr>
                            <a:rPr lang="en-US" altLang="en-US" b="0" i="0" dirty="0" smtClean="0">
                              <a:latin typeface="Cambria Math"/>
                            </a:rPr>
                            <m:t> </m:t>
                          </m:r>
                          <m:r>
                            <m:rPr>
                              <m:nor/>
                            </m:rPr>
                            <a:rPr lang="en-US" altLang="en-US" dirty="0"/>
                            <m:t>x</m:t>
                          </m:r>
                          <m:r>
                            <m:rPr>
                              <m:nor/>
                            </m:rPr>
                            <a:rPr lang="en-US" altLang="en-US" dirty="0"/>
                            <m:t> 293 </m:t>
                          </m:r>
                          <m:r>
                            <m:rPr>
                              <m:nor/>
                            </m:rPr>
                            <a:rPr lang="en-US" altLang="en-US" dirty="0"/>
                            <m:t>K</m:t>
                          </m:r>
                          <m:r>
                            <m:rPr>
                              <m:nor/>
                            </m:rPr>
                            <a:rPr lang="en-US" altLang="en-US" dirty="0"/>
                            <m:t> </m:t>
                          </m:r>
                        </m:den>
                      </m:f>
                      <m:r>
                        <m:rPr>
                          <m:nor/>
                        </m:rPr>
                        <a:rPr lang="en-US" altLang="en-US" b="0" i="0" dirty="0" smtClean="0">
                          <a:ea typeface="Cambria Math"/>
                        </a:rPr>
                        <m:t>=</m:t>
                      </m:r>
                      <m:r>
                        <m:rPr>
                          <m:nor/>
                        </m:rPr>
                        <a:rPr lang="en-US" altLang="en-US" b="1" i="0" dirty="0" smtClean="0">
                          <a:ea typeface="Cambria Math"/>
                        </a:rPr>
                        <m:t>1.83 </m:t>
                      </m:r>
                      <m:r>
                        <m:rPr>
                          <m:nor/>
                        </m:rPr>
                        <a:rPr lang="en-US" altLang="en-US" b="1" i="0" dirty="0" smtClean="0">
                          <a:ea typeface="Cambria Math"/>
                        </a:rPr>
                        <m:t>g</m:t>
                      </m:r>
                      <m:r>
                        <m:rPr>
                          <m:nor/>
                        </m:rPr>
                        <a:rPr lang="en-US" altLang="en-US" b="1" i="0" dirty="0" smtClean="0">
                          <a:ea typeface="Cambria Math"/>
                        </a:rPr>
                        <m:t>/</m:t>
                      </m:r>
                      <m:r>
                        <m:rPr>
                          <m:nor/>
                        </m:rPr>
                        <a:rPr lang="en-US" altLang="en-US" b="1" i="0" dirty="0" smtClean="0">
                          <a:ea typeface="Cambria Math"/>
                        </a:rPr>
                        <m:t>L</m:t>
                      </m:r>
                    </m:oMath>
                  </m:oMathPara>
                </a14:m>
                <a:endParaRPr lang="en-US" altLang="en-US" b="1" dirty="0"/>
              </a:p>
              <a:p>
                <a:pPr marL="0" indent="0">
                  <a:buNone/>
                </a:pPr>
                <a:endParaRPr lang="en-US" altLang="en-US" b="1" dirty="0"/>
              </a:p>
              <a:p>
                <a:pPr marL="0" indent="0">
                  <a:buNone/>
                </a:pPr>
                <a14:m>
                  <m:oMathPara xmlns:m="http://schemas.openxmlformats.org/officeDocument/2006/math">
                    <m:oMathParaPr>
                      <m:jc m:val="centerGroup"/>
                    </m:oMathParaPr>
                    <m:oMath xmlns:m="http://schemas.openxmlformats.org/officeDocument/2006/math">
                      <m:f>
                        <m:fPr>
                          <m:ctrlPr>
                            <a:rPr lang="en-US" altLang="en-US" sz="2000" i="1" smtClean="0">
                              <a:latin typeface="Cambria Math" panose="02040503050406030204" pitchFamily="18" charset="0"/>
                            </a:rPr>
                          </m:ctrlPr>
                        </m:fPr>
                        <m:num>
                          <m:r>
                            <m:rPr>
                              <m:nor/>
                            </m:rPr>
                            <a:rPr lang="en-US" altLang="en-US" sz="2000" i="0" dirty="0" smtClean="0"/>
                            <m:t>1.</m:t>
                          </m:r>
                          <m:r>
                            <m:rPr>
                              <m:nor/>
                            </m:rPr>
                            <a:rPr lang="en-US" altLang="en-US" sz="2000" b="0" i="0" dirty="0" smtClean="0"/>
                            <m:t>83</m:t>
                          </m:r>
                          <m:r>
                            <m:rPr>
                              <m:nor/>
                            </m:rPr>
                            <a:rPr lang="en-US" altLang="en-US" sz="2000" i="0" dirty="0" smtClean="0"/>
                            <m:t> </m:t>
                          </m:r>
                          <m:r>
                            <m:rPr>
                              <m:nor/>
                            </m:rPr>
                            <a:rPr lang="en-US" altLang="en-US" sz="2000" i="0" dirty="0" smtClean="0"/>
                            <m:t>g</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i="0" dirty="0" smtClean="0"/>
                            <m:t> </m:t>
                          </m:r>
                        </m:num>
                        <m:den>
                          <m:r>
                            <m:rPr>
                              <m:nor/>
                            </m:rPr>
                            <a:rPr lang="en-US" altLang="en-US" sz="2000" i="0" dirty="0" smtClean="0"/>
                            <m:t>1 </m:t>
                          </m:r>
                          <m:r>
                            <m:rPr>
                              <m:nor/>
                            </m:rPr>
                            <a:rPr lang="en-US" altLang="en-US" sz="2000" i="0" dirty="0" smtClean="0"/>
                            <m:t>L</m:t>
                          </m:r>
                          <m:r>
                            <m:rPr>
                              <m:nor/>
                            </m:rPr>
                            <a:rPr lang="en-US" altLang="en-US" sz="2000" i="0" dirty="0" smtClean="0"/>
                            <m:t> </m:t>
                          </m:r>
                        </m:den>
                      </m:f>
                      <m:r>
                        <m:rPr>
                          <m:nor/>
                        </m:rPr>
                        <a:rPr lang="en-US" altLang="en-US" sz="2000" i="0" smtClean="0">
                          <a:ea typeface="Cambria Math"/>
                        </a:rPr>
                        <m:t>×</m:t>
                      </m:r>
                      <m:f>
                        <m:fPr>
                          <m:ctrlPr>
                            <a:rPr lang="en-US" altLang="en-US" sz="2000" i="1" smtClean="0">
                              <a:latin typeface="Cambria Math" panose="02040503050406030204" pitchFamily="18" charset="0"/>
                              <a:ea typeface="Cambria Math"/>
                            </a:rPr>
                          </m:ctrlPr>
                        </m:fPr>
                        <m:num>
                          <m:r>
                            <m:rPr>
                              <m:nor/>
                            </m:rPr>
                            <a:rPr lang="en-US" altLang="en-US" sz="2000" i="0" dirty="0" smtClean="0"/>
                            <m:t>1 </m:t>
                          </m:r>
                          <m:r>
                            <m:rPr>
                              <m:nor/>
                            </m:rPr>
                            <a:rPr lang="en-US" altLang="en-US" sz="2000" i="0" dirty="0" smtClean="0"/>
                            <m:t>mol</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b="1" i="0" baseline="-25000" dirty="0" smtClean="0"/>
                            <m:t> </m:t>
                          </m:r>
                        </m:num>
                        <m:den>
                          <m:r>
                            <m:rPr>
                              <m:nor/>
                            </m:rPr>
                            <a:rPr lang="en-US" altLang="en-US" sz="2000" i="0" dirty="0" smtClean="0"/>
                            <m:t>44.01 </m:t>
                          </m:r>
                          <m:r>
                            <m:rPr>
                              <m:nor/>
                            </m:rPr>
                            <a:rPr lang="en-US" altLang="en-US" sz="2000" i="0" dirty="0" smtClean="0"/>
                            <m:t>g</m:t>
                          </m:r>
                          <m:r>
                            <m:rPr>
                              <m:nor/>
                            </m:rPr>
                            <a:rPr lang="en-US" altLang="en-US" sz="2000" i="0" dirty="0" smtClean="0"/>
                            <m:t> </m:t>
                          </m:r>
                          <m:r>
                            <m:rPr>
                              <m:nor/>
                            </m:rPr>
                            <a:rPr lang="en-US" altLang="en-US" sz="2000" i="0" dirty="0" smtClean="0"/>
                            <m:t>CO</m:t>
                          </m:r>
                          <m:r>
                            <m:rPr>
                              <m:nor/>
                            </m:rPr>
                            <a:rPr lang="en-US" altLang="en-US" sz="2000" i="0" baseline="-25000" dirty="0" smtClean="0"/>
                            <m:t>2</m:t>
                          </m:r>
                          <m:r>
                            <m:rPr>
                              <m:nor/>
                            </m:rPr>
                            <a:rPr lang="en-US" altLang="en-US" sz="2000" b="1" i="0" baseline="-25000" dirty="0" smtClean="0"/>
                            <m:t> </m:t>
                          </m:r>
                        </m:den>
                      </m:f>
                      <m:r>
                        <m:rPr>
                          <m:nor/>
                        </m:rPr>
                        <a:rPr lang="en-US" altLang="en-US" sz="2000" i="0" smtClean="0">
                          <a:ea typeface="Cambria Math"/>
                        </a:rPr>
                        <m:t>×</m:t>
                      </m:r>
                      <m:f>
                        <m:fPr>
                          <m:ctrlPr>
                            <a:rPr lang="en-US" altLang="en-US" sz="2000" i="1" smtClean="0">
                              <a:latin typeface="Cambria Math" panose="02040503050406030204" pitchFamily="18" charset="0"/>
                              <a:ea typeface="Cambria Math"/>
                            </a:rPr>
                          </m:ctrlPr>
                        </m:fPr>
                        <m:num>
                          <m:r>
                            <m:rPr>
                              <m:nor/>
                            </m:rPr>
                            <a:rPr lang="en-US" altLang="en-US" sz="2000" i="0" dirty="0" smtClean="0"/>
                            <m:t>6.022 </m:t>
                          </m:r>
                          <m:r>
                            <m:rPr>
                              <m:nor/>
                            </m:rPr>
                            <a:rPr lang="en-US" altLang="en-US" sz="2000" i="0" dirty="0" smtClean="0"/>
                            <m:t>x</m:t>
                          </m:r>
                          <m:r>
                            <m:rPr>
                              <m:nor/>
                            </m:rPr>
                            <a:rPr lang="en-US" altLang="en-US" sz="2000" i="0" dirty="0" smtClean="0"/>
                            <m:t> 1023 </m:t>
                          </m:r>
                          <m:r>
                            <m:rPr>
                              <m:nor/>
                            </m:rPr>
                            <a:rPr lang="en-US" altLang="en-US" sz="2000" i="0" dirty="0" smtClean="0"/>
                            <m:t>molecules</m:t>
                          </m:r>
                          <m:r>
                            <m:rPr>
                              <m:nor/>
                            </m:rPr>
                            <a:rPr lang="en-US" altLang="en-US" sz="2000" b="1" i="0" baseline="-25000" dirty="0" smtClean="0"/>
                            <m:t> </m:t>
                          </m:r>
                        </m:num>
                        <m:den>
                          <m:r>
                            <m:rPr>
                              <m:nor/>
                            </m:rPr>
                            <a:rPr lang="en-US" altLang="en-US" sz="2000" i="0" dirty="0" smtClean="0"/>
                            <m:t>1 </m:t>
                          </m:r>
                          <m:r>
                            <m:rPr>
                              <m:nor/>
                            </m:rPr>
                            <a:rPr lang="en-US" altLang="en-US" sz="2000" i="0" dirty="0" smtClean="0"/>
                            <m:t>mol</m:t>
                          </m:r>
                          <m:r>
                            <m:rPr>
                              <m:nor/>
                            </m:rPr>
                            <a:rPr lang="en-US" altLang="en-US" sz="2000" b="1" i="0" baseline="-25000" dirty="0" smtClean="0"/>
                            <m:t> </m:t>
                          </m:r>
                        </m:den>
                      </m:f>
                    </m:oMath>
                  </m:oMathPara>
                </a14:m>
                <a:endParaRPr lang="en-US" altLang="en-US" sz="2000" i="1" dirty="0">
                  <a:ea typeface="Cambria Math"/>
                </a:endParaRPr>
              </a:p>
              <a:p>
                <a:pPr marL="0" indent="0">
                  <a:buNone/>
                </a:pPr>
                <a14:m>
                  <m:oMathPara xmlns:m="http://schemas.openxmlformats.org/officeDocument/2006/math">
                    <m:oMathParaPr>
                      <m:jc m:val="centerGroup"/>
                    </m:oMathParaPr>
                    <m:oMath xmlns:m="http://schemas.openxmlformats.org/officeDocument/2006/math">
                      <m:r>
                        <m:rPr>
                          <m:nor/>
                        </m:rPr>
                        <a:rPr lang="en-US" altLang="en-US" sz="2000" b="1" i="0" dirty="0" smtClean="0"/>
                        <m:t>= 2.50 </m:t>
                      </m:r>
                      <m:r>
                        <m:rPr>
                          <m:nor/>
                        </m:rPr>
                        <a:rPr lang="en-US" altLang="en-US" sz="2000" b="1" i="0" dirty="0" smtClean="0"/>
                        <m:t>x</m:t>
                      </m:r>
                      <m:r>
                        <m:rPr>
                          <m:nor/>
                        </m:rPr>
                        <a:rPr lang="en-US" altLang="en-US" sz="2000" b="1" i="0" dirty="0" smtClean="0"/>
                        <m:t> 1022 </m:t>
                      </m:r>
                      <m:r>
                        <m:rPr>
                          <m:nor/>
                        </m:rPr>
                        <a:rPr lang="en-US" altLang="en-US" sz="2000" b="1" i="0" dirty="0" smtClean="0"/>
                        <m:t>molecules</m:t>
                      </m:r>
                      <m:r>
                        <m:rPr>
                          <m:nor/>
                        </m:rPr>
                        <a:rPr lang="en-US" altLang="en-US" sz="2000" b="1" i="0" dirty="0" smtClean="0"/>
                        <m:t> </m:t>
                      </m:r>
                      <m:r>
                        <m:rPr>
                          <m:nor/>
                        </m:rPr>
                        <a:rPr lang="en-US" altLang="en-US" sz="2000" b="1" i="0" dirty="0" smtClean="0"/>
                        <m:t>CO</m:t>
                      </m:r>
                      <m:r>
                        <m:rPr>
                          <m:nor/>
                        </m:rPr>
                        <a:rPr lang="en-US" altLang="en-US" sz="2000" b="1" i="0" baseline="-25000" dirty="0" smtClean="0"/>
                        <m:t>2</m:t>
                      </m:r>
                      <m:r>
                        <m:rPr>
                          <m:nor/>
                        </m:rPr>
                        <a:rPr lang="en-US" altLang="en-US" sz="2000" b="1" i="0" dirty="0" smtClean="0"/>
                        <m:t>/</m:t>
                      </m:r>
                      <m:r>
                        <m:rPr>
                          <m:nor/>
                        </m:rPr>
                        <a:rPr lang="en-US" altLang="en-US" sz="2000" b="1" i="0" dirty="0" smtClean="0"/>
                        <m:t>L</m:t>
                      </m:r>
                    </m:oMath>
                  </m:oMathPara>
                </a14:m>
                <a:endParaRPr lang="en-US" altLang="en-US" b="1" i="1" dirty="0"/>
              </a:p>
              <a:p>
                <a:pPr marL="0" indent="0">
                  <a:buNone/>
                </a:pPr>
                <a:endParaRPr lang="en-US" altLang="en-US" dirty="0"/>
              </a:p>
              <a:p>
                <a:endParaRPr lang="en-US" altLang="en-US" dirty="0"/>
              </a:p>
              <a:p>
                <a:endParaRPr lang="en-US" altLang="en-US" b="1"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987" r="-444"/>
                </a:stretch>
              </a:blipFill>
            </p:spPr>
            <p:txBody>
              <a:bodyPr/>
              <a:lstStyle/>
              <a:p>
                <a:r>
                  <a:rPr lang="en-US">
                    <a:noFill/>
                  </a:rPr>
                  <a:t> </a:t>
                </a:r>
              </a:p>
            </p:txBody>
          </p:sp>
        </mc:Fallback>
      </mc:AlternateContent>
    </p:spTree>
    <p:extLst>
      <p:ext uri="{BB962C8B-B14F-4D97-AF65-F5344CB8AC3E}">
        <p14:creationId xmlns:p14="http://schemas.microsoft.com/office/powerpoint/2010/main" val="239267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An Overview of the Physical States of Matter</a:t>
            </a:r>
            <a:br>
              <a:rPr lang="en-US" altLang="en-US" b="1" dirty="0"/>
            </a:br>
            <a:endParaRPr lang="en-US" dirty="0"/>
          </a:p>
        </p:txBody>
      </p:sp>
      <p:sp>
        <p:nvSpPr>
          <p:cNvPr id="3" name="Content Placeholder 2"/>
          <p:cNvSpPr>
            <a:spLocks noGrp="1"/>
          </p:cNvSpPr>
          <p:nvPr>
            <p:ph idx="1"/>
          </p:nvPr>
        </p:nvSpPr>
        <p:spPr/>
        <p:txBody>
          <a:bodyPr/>
          <a:lstStyle/>
          <a:p>
            <a:r>
              <a:rPr lang="en-US" altLang="en-US" sz="2800" dirty="0"/>
              <a:t>Distinguishing gases from liquids and solids.</a:t>
            </a:r>
          </a:p>
          <a:p>
            <a:pPr>
              <a:lnSpc>
                <a:spcPct val="90000"/>
              </a:lnSpc>
            </a:pPr>
            <a:r>
              <a:rPr lang="en-US" altLang="en-US" dirty="0">
                <a:latin typeface="Arial" pitchFamily="34" charset="0"/>
              </a:rPr>
              <a:t>Gas volume changes significantly with pressure.</a:t>
            </a:r>
          </a:p>
          <a:p>
            <a:pPr lvl="1">
              <a:lnSpc>
                <a:spcPct val="90000"/>
              </a:lnSpc>
            </a:pPr>
            <a:r>
              <a:rPr lang="en-US" altLang="en-US" dirty="0">
                <a:latin typeface="Arial" pitchFamily="34" charset="0"/>
              </a:rPr>
              <a:t>Solid and liquid volumes are not greatly affected by pressure.</a:t>
            </a:r>
          </a:p>
          <a:p>
            <a:pPr>
              <a:lnSpc>
                <a:spcPct val="90000"/>
              </a:lnSpc>
            </a:pPr>
            <a:r>
              <a:rPr lang="en-US" altLang="en-US" dirty="0">
                <a:latin typeface="Arial" pitchFamily="34" charset="0"/>
              </a:rPr>
              <a:t>Gas volume changes significantly with temperature.</a:t>
            </a:r>
          </a:p>
          <a:p>
            <a:pPr lvl="1">
              <a:lnSpc>
                <a:spcPct val="90000"/>
              </a:lnSpc>
            </a:pPr>
            <a:r>
              <a:rPr lang="en-US" altLang="en-US" dirty="0">
                <a:latin typeface="Arial" pitchFamily="34" charset="0"/>
              </a:rPr>
              <a:t>Gases expand when heated and shrink when cooled. </a:t>
            </a:r>
          </a:p>
          <a:p>
            <a:pPr lvl="1">
              <a:lnSpc>
                <a:spcPct val="90000"/>
              </a:lnSpc>
            </a:pPr>
            <a:r>
              <a:rPr lang="en-US" altLang="en-US" dirty="0">
                <a:latin typeface="Arial" pitchFamily="34" charset="0"/>
              </a:rPr>
              <a:t>The volume change is 50 to 100 times greater for gases than for liquids and solids.</a:t>
            </a:r>
          </a:p>
          <a:p>
            <a:pPr>
              <a:lnSpc>
                <a:spcPct val="90000"/>
              </a:lnSpc>
            </a:pPr>
            <a:r>
              <a:rPr lang="en-US" altLang="en-US" dirty="0">
                <a:latin typeface="Arial" pitchFamily="34" charset="0"/>
              </a:rPr>
              <a:t>Gases flow very freely.</a:t>
            </a:r>
          </a:p>
          <a:p>
            <a:pPr>
              <a:lnSpc>
                <a:spcPct val="90000"/>
              </a:lnSpc>
            </a:pPr>
            <a:r>
              <a:rPr lang="en-US" altLang="en-US" dirty="0">
                <a:latin typeface="Arial" pitchFamily="34" charset="0"/>
              </a:rPr>
              <a:t>Gases have relatively low densities.</a:t>
            </a:r>
          </a:p>
          <a:p>
            <a:pPr>
              <a:lnSpc>
                <a:spcPct val="90000"/>
              </a:lnSpc>
            </a:pPr>
            <a:r>
              <a:rPr lang="en-US" altLang="en-US" dirty="0">
                <a:latin typeface="Arial" pitchFamily="34" charset="0"/>
              </a:rPr>
              <a:t>Gases form a solution in any proportions.</a:t>
            </a:r>
          </a:p>
          <a:p>
            <a:pPr lvl="1">
              <a:lnSpc>
                <a:spcPct val="90000"/>
              </a:lnSpc>
            </a:pPr>
            <a:r>
              <a:rPr lang="en-US" altLang="en-US" dirty="0">
                <a:latin typeface="Arial" pitchFamily="34" charset="0"/>
              </a:rPr>
              <a:t>Gases are freely miscible with each other.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Molar Mass from the Ideal Gas Law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sz="3200" b="0" i="0" smtClean="0"/>
                        <m:t>n</m:t>
                      </m:r>
                      <m:r>
                        <m:rPr>
                          <m:nor/>
                        </m:rPr>
                        <a:rPr lang="en-US" sz="3200" b="0" i="0" smtClean="0"/>
                        <m:t>=</m:t>
                      </m:r>
                      <m:f>
                        <m:fPr>
                          <m:ctrlPr>
                            <a:rPr lang="en-US" sz="3200" b="0" i="1" smtClean="0">
                              <a:latin typeface="Cambria Math" panose="02040503050406030204" pitchFamily="18" charset="0"/>
                            </a:rPr>
                          </m:ctrlPr>
                        </m:fPr>
                        <m:num>
                          <m:r>
                            <m:rPr>
                              <m:nor/>
                            </m:rPr>
                            <a:rPr lang="en-US" sz="3200" b="0" i="0" smtClean="0"/>
                            <m:t>m</m:t>
                          </m:r>
                        </m:num>
                        <m:den>
                          <m:r>
                            <m:rPr>
                              <m:nor/>
                            </m:rPr>
                            <a:rPr lang="en-US" sz="3200" b="0" i="0" smtClean="0"/>
                            <m:t>M</m:t>
                          </m:r>
                        </m:den>
                      </m:f>
                      <m:r>
                        <m:rPr>
                          <m:nor/>
                        </m:rPr>
                        <a:rPr lang="en-US" sz="3200" b="0" i="0" smtClean="0"/>
                        <m:t>=</m:t>
                      </m:r>
                      <m:f>
                        <m:fPr>
                          <m:ctrlPr>
                            <a:rPr lang="en-US" sz="3200" b="0" i="1" smtClean="0">
                              <a:latin typeface="Cambria Math" panose="02040503050406030204" pitchFamily="18" charset="0"/>
                            </a:rPr>
                          </m:ctrlPr>
                        </m:fPr>
                        <m:num>
                          <m:r>
                            <m:rPr>
                              <m:nor/>
                            </m:rPr>
                            <a:rPr lang="en-US" sz="3200" b="0" i="0" smtClean="0"/>
                            <m:t>PV</m:t>
                          </m:r>
                        </m:num>
                        <m:den>
                          <m:r>
                            <m:rPr>
                              <m:nor/>
                            </m:rPr>
                            <a:rPr lang="en-US" sz="3200" b="0" i="0" smtClean="0"/>
                            <m:t>RT</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sz="3200" b="0" i="0" smtClean="0"/>
                        <m:t>M</m:t>
                      </m:r>
                      <m:r>
                        <m:rPr>
                          <m:nor/>
                        </m:rPr>
                        <a:rPr lang="en-US" sz="3200" b="0" i="0" smtClean="0"/>
                        <m:t>=</m:t>
                      </m:r>
                      <m:f>
                        <m:fPr>
                          <m:ctrlPr>
                            <a:rPr lang="en-US" sz="3200" b="0" i="1" smtClean="0">
                              <a:latin typeface="Cambria Math" panose="02040503050406030204" pitchFamily="18" charset="0"/>
                            </a:rPr>
                          </m:ctrlPr>
                        </m:fPr>
                        <m:num>
                          <m:r>
                            <m:rPr>
                              <m:nor/>
                            </m:rPr>
                            <a:rPr lang="en-US" sz="3200" b="0" i="0" smtClean="0"/>
                            <m:t>mRT</m:t>
                          </m:r>
                        </m:num>
                        <m:den>
                          <m:r>
                            <m:rPr>
                              <m:nor/>
                            </m:rPr>
                            <a:rPr lang="en-US" sz="3200" b="0" i="0" smtClean="0"/>
                            <m:t>PV</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5.9 – Problem and Plan</a:t>
            </a:r>
            <a:endParaRPr lang="en-US" dirty="0"/>
          </a:p>
        </p:txBody>
      </p:sp>
      <p:sp>
        <p:nvSpPr>
          <p:cNvPr id="4" name="Content Placeholder 3"/>
          <p:cNvSpPr>
            <a:spLocks noGrp="1"/>
          </p:cNvSpPr>
          <p:nvPr>
            <p:ph idx="1"/>
          </p:nvPr>
        </p:nvSpPr>
        <p:spPr/>
        <p:txBody>
          <a:bodyPr/>
          <a:lstStyle/>
          <a:p>
            <a:pPr marL="0" indent="0" algn="ctr">
              <a:buNone/>
            </a:pPr>
            <a:r>
              <a:rPr lang="en-US" altLang="en-US" b="1" dirty="0"/>
              <a:t>Finding the Molar Mass of a Volatile Liquid</a:t>
            </a:r>
          </a:p>
          <a:p>
            <a:r>
              <a:rPr lang="en-US" altLang="en-US" b="1" dirty="0"/>
              <a:t>PROBLEM: </a:t>
            </a:r>
            <a:r>
              <a:rPr lang="en-US" altLang="en-US" dirty="0"/>
              <a:t>An organic chemist isolates a colorless liquid from a petroleum sample. She places the liquid in a </a:t>
            </a:r>
            <a:r>
              <a:rPr lang="en-US" altLang="en-US" dirty="0" err="1"/>
              <a:t>preweighed</a:t>
            </a:r>
            <a:r>
              <a:rPr lang="en-US" altLang="en-US" dirty="0"/>
              <a:t> flask and puts the flask in boiling water, causing the liquid to vaporize and fill the flask with gas. She closes the flask and reweighs it. She obtains the following data:</a:t>
            </a:r>
          </a:p>
          <a:p>
            <a:pPr marL="0" indent="0" algn="ctr">
              <a:buNone/>
            </a:pPr>
            <a:r>
              <a:rPr lang="en-US" altLang="en-US" sz="2000" dirty="0"/>
              <a:t>Volume (V) of flask = 213 mL		T = 100.0</a:t>
            </a:r>
            <a:r>
              <a:rPr lang="en-US" altLang="en-US" sz="2000" dirty="0">
                <a:cs typeface="Arial" pitchFamily="34" charset="0"/>
              </a:rPr>
              <a:t>°C	P = 754 </a:t>
            </a:r>
            <a:r>
              <a:rPr lang="en-US" altLang="en-US" sz="2000" dirty="0" err="1">
                <a:cs typeface="Arial" pitchFamily="34" charset="0"/>
              </a:rPr>
              <a:t>torr</a:t>
            </a:r>
            <a:endParaRPr lang="en-US" altLang="en-US" sz="2000" dirty="0">
              <a:cs typeface="Arial" pitchFamily="34" charset="0"/>
            </a:endParaRPr>
          </a:p>
          <a:p>
            <a:pPr marL="0" indent="0" algn="ctr">
              <a:buNone/>
            </a:pPr>
            <a:r>
              <a:rPr lang="en-US" altLang="en-US" sz="2000" dirty="0">
                <a:cs typeface="Arial" pitchFamily="34" charset="0"/>
              </a:rPr>
              <a:t>mass of flask + gas = 78.416 g		mass of flask = 77.834 g</a:t>
            </a:r>
          </a:p>
          <a:p>
            <a:pPr marL="341313" indent="0">
              <a:buNone/>
            </a:pPr>
            <a:r>
              <a:rPr lang="en-US" altLang="en-US" dirty="0"/>
              <a:t>Calculate the molar mass of the liquid.</a:t>
            </a:r>
            <a:endParaRPr lang="en-US" altLang="en-US" b="1" dirty="0"/>
          </a:p>
          <a:p>
            <a:r>
              <a:rPr lang="en-US" altLang="en-US" b="1" dirty="0"/>
              <a:t>PLAN: </a:t>
            </a:r>
            <a:r>
              <a:rPr lang="en-US" altLang="en-US" dirty="0"/>
              <a:t>The variables V, T and P are given. We find the mass of the gas by subtracting the mass of the flask from the mass of the flask with the gas in it, and use this information to calculate </a:t>
            </a:r>
            <a:r>
              <a:rPr lang="en-US" altLang="en-US" sz="2800" dirty="0">
                <a:latin typeface="Monotype Corsiva" pitchFamily="66" charset="0"/>
              </a:rPr>
              <a:t>M</a:t>
            </a:r>
            <a:r>
              <a:rPr lang="en-US" altLang="en-US" dirty="0"/>
              <a:t>.</a:t>
            </a:r>
            <a:endParaRPr lang="en-US" altLang="en-US" b="1" dirty="0"/>
          </a:p>
          <a:p>
            <a:endParaRPr lang="en-US" altLang="en-US" b="1" dirty="0"/>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5.9 -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SOLUTION:</a:t>
                </a:r>
              </a:p>
              <a:p>
                <a:pPr marL="0" indent="0" algn="ctr">
                  <a:buNone/>
                </a:pPr>
                <a:r>
                  <a:rPr lang="en-US" altLang="en-US" dirty="0"/>
                  <a:t>m of gas = (78.416 - 77.834)  = 0.582 g </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V</m:t>
                      </m:r>
                      <m:r>
                        <m:rPr>
                          <m:nor/>
                        </m:rPr>
                        <a:rPr lang="en-US" altLang="en-US" dirty="0"/>
                        <m:t> = 213 </m:t>
                      </m:r>
                      <m:r>
                        <m:rPr>
                          <m:nor/>
                        </m:rPr>
                        <a:rPr lang="en-US" altLang="en-US" dirty="0"/>
                        <m:t>mL</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L</m:t>
                          </m:r>
                          <m:r>
                            <m:rPr>
                              <m:nor/>
                            </m:rPr>
                            <a:rPr lang="en-US" altLang="en-US" b="1" baseline="-25000" dirty="0"/>
                            <m:t> </m:t>
                          </m:r>
                        </m:num>
                        <m:den>
                          <m:r>
                            <m:rPr>
                              <m:nor/>
                            </m:rPr>
                            <a:rPr lang="en-US" altLang="en-US" dirty="0"/>
                            <m:t>10</m:t>
                          </m:r>
                          <m:r>
                            <m:rPr>
                              <m:nor/>
                            </m:rPr>
                            <a:rPr lang="en-US" altLang="en-US" baseline="30000" dirty="0"/>
                            <m:t>3</m:t>
                          </m:r>
                          <m:r>
                            <m:rPr>
                              <m:nor/>
                            </m:rPr>
                            <a:rPr lang="en-US" altLang="en-US" dirty="0"/>
                            <m:t> </m:t>
                          </m:r>
                          <m:r>
                            <m:rPr>
                              <m:nor/>
                            </m:rPr>
                            <a:rPr lang="en-US" altLang="en-US" dirty="0"/>
                            <m:t>mL</m:t>
                          </m:r>
                          <m:r>
                            <m:rPr>
                              <m:nor/>
                            </m:rPr>
                            <a:rPr lang="en-US" altLang="en-US" b="1" baseline="-25000" dirty="0"/>
                            <m:t> </m:t>
                          </m:r>
                        </m:den>
                      </m:f>
                      <m:r>
                        <m:rPr>
                          <m:nor/>
                        </m:rPr>
                        <a:rPr lang="en-US" altLang="en-US" dirty="0"/>
                        <m:t>= 0.213 </m:t>
                      </m:r>
                      <m:r>
                        <m:rPr>
                          <m:nor/>
                        </m:rPr>
                        <a:rPr lang="en-US" altLang="en-US" dirty="0"/>
                        <m:t>L</m:t>
                      </m:r>
                    </m:oMath>
                  </m:oMathPara>
                </a14:m>
                <a:endParaRPr lang="en-US" altLang="en-US" dirty="0"/>
              </a:p>
              <a:p>
                <a:pPr marL="0" indent="0" algn="ctr">
                  <a:buNone/>
                </a:pPr>
                <a:r>
                  <a:rPr lang="en-US" altLang="en-US" dirty="0"/>
                  <a:t>T = 100.0</a:t>
                </a:r>
                <a:r>
                  <a:rPr lang="en-US" altLang="en-US" dirty="0">
                    <a:cs typeface="Arial" pitchFamily="34" charset="0"/>
                  </a:rPr>
                  <a:t>°C + 273.15 = 373.2 K</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P</m:t>
                      </m:r>
                      <m:r>
                        <m:rPr>
                          <m:nor/>
                        </m:rPr>
                        <a:rPr lang="en-US" altLang="en-US" dirty="0"/>
                        <m:t> = 754 </m:t>
                      </m:r>
                      <m:r>
                        <m:rPr>
                          <m:nor/>
                        </m:rPr>
                        <a:rPr lang="en-US" altLang="en-US" dirty="0"/>
                        <m:t>torr</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atm</m:t>
                          </m:r>
                          <m:r>
                            <m:rPr>
                              <m:nor/>
                            </m:rPr>
                            <a:rPr lang="en-US" altLang="en-US" b="1" baseline="-25000" dirty="0"/>
                            <m:t> </m:t>
                          </m:r>
                        </m:num>
                        <m:den>
                          <m:r>
                            <m:rPr>
                              <m:nor/>
                            </m:rPr>
                            <a:rPr lang="en-US" altLang="en-US" dirty="0"/>
                            <m:t>760 </m:t>
                          </m:r>
                          <m:r>
                            <m:rPr>
                              <m:nor/>
                            </m:rPr>
                            <a:rPr lang="en-US" altLang="en-US" dirty="0"/>
                            <m:t>torr</m:t>
                          </m:r>
                          <m:r>
                            <m:rPr>
                              <m:nor/>
                            </m:rPr>
                            <a:rPr lang="en-US" altLang="en-US" b="1" baseline="-25000" dirty="0"/>
                            <m:t> </m:t>
                          </m:r>
                        </m:den>
                      </m:f>
                      <m:r>
                        <m:rPr>
                          <m:nor/>
                        </m:rPr>
                        <a:rPr lang="en-US" altLang="en-US" dirty="0"/>
                        <m:t>= 0.992 </m:t>
                      </m:r>
                      <m:r>
                        <m:rPr>
                          <m:nor/>
                        </m:rPr>
                        <a:rPr lang="en-US" altLang="en-US" dirty="0"/>
                        <m:t>atm</m:t>
                      </m:r>
                    </m:oMath>
                  </m:oMathPara>
                </a14:m>
                <a:endParaRPr lang="en-US" altLang="en-US" dirty="0"/>
              </a:p>
              <a:p>
                <a:pPr marL="0" indent="0">
                  <a:buNone/>
                </a:pPr>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b="0" i="1" dirty="0" smtClean="0"/>
                        <m:t>M</m:t>
                      </m:r>
                      <m:r>
                        <m:rPr>
                          <m:nor/>
                        </m:rPr>
                        <a:rPr lang="en-US" altLang="en-US" b="0" i="0" dirty="0" smtClean="0"/>
                        <m:t> </m:t>
                      </m:r>
                      <m:r>
                        <m:rPr>
                          <m:nor/>
                        </m:rPr>
                        <a:rPr lang="en-US" altLang="en-US" dirty="0"/>
                        <m:t>= </m:t>
                      </m:r>
                      <m:f>
                        <m:fPr>
                          <m:ctrlPr>
                            <a:rPr lang="en-US" altLang="en-US" i="1" dirty="0" smtClean="0">
                              <a:latin typeface="Cambria Math" panose="02040503050406030204" pitchFamily="18" charset="0"/>
                            </a:rPr>
                          </m:ctrlPr>
                        </m:fPr>
                        <m:num>
                          <m:r>
                            <m:rPr>
                              <m:nor/>
                            </m:rPr>
                            <a:rPr lang="en-US" altLang="en-US" dirty="0"/>
                            <m:t>mRT</m:t>
                          </m:r>
                          <m:r>
                            <m:rPr>
                              <m:nor/>
                            </m:rPr>
                            <a:rPr lang="en-US" altLang="en-US" dirty="0"/>
                            <m:t> </m:t>
                          </m:r>
                        </m:num>
                        <m:den>
                          <m:r>
                            <m:rPr>
                              <m:nor/>
                            </m:rPr>
                            <a:rPr lang="en-US" altLang="en-US" dirty="0"/>
                            <m:t>PV</m:t>
                          </m:r>
                          <m:r>
                            <m:rPr>
                              <m:nor/>
                            </m:rPr>
                            <a:rPr lang="en-US" altLang="en-US" dirty="0"/>
                            <m:t> </m:t>
                          </m:r>
                        </m:den>
                      </m:f>
                      <m:r>
                        <m:rPr>
                          <m:nor/>
                        </m:rPr>
                        <a:rPr lang="en-US" altLang="en-US" dirty="0"/>
                        <m:t>=</m:t>
                      </m:r>
                      <m:f>
                        <m:fPr>
                          <m:ctrlPr>
                            <a:rPr lang="en-US" altLang="en-US" i="1" dirty="0" smtClean="0">
                              <a:latin typeface="Cambria Math" panose="02040503050406030204" pitchFamily="18" charset="0"/>
                            </a:rPr>
                          </m:ctrlPr>
                        </m:fPr>
                        <m:num>
                          <m:r>
                            <m:rPr>
                              <m:nor/>
                            </m:rPr>
                            <a:rPr lang="en-US" altLang="en-US" dirty="0"/>
                            <m:t>0.582 </m:t>
                          </m:r>
                          <m:r>
                            <m:rPr>
                              <m:nor/>
                            </m:rPr>
                            <a:rPr lang="en-US" altLang="en-US" dirty="0"/>
                            <m:t>g</m:t>
                          </m:r>
                          <m:r>
                            <m:rPr>
                              <m:nor/>
                            </m:rPr>
                            <a:rPr lang="en-US" altLang="en-US" dirty="0"/>
                            <m:t> </m:t>
                          </m:r>
                          <m:r>
                            <m:rPr>
                              <m:nor/>
                            </m:rPr>
                            <a:rPr lang="en-US" altLang="en-US" dirty="0"/>
                            <m:t>x</m:t>
                          </m:r>
                          <m:r>
                            <m:rPr>
                              <m:nor/>
                            </m:rPr>
                            <a:rPr lang="en-US" altLang="en-US" dirty="0"/>
                            <m:t>0.0821</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dirty="0"/>
                                    <m:t>atm</m:t>
                                  </m:r>
                                  <m:r>
                                    <m:rPr>
                                      <m:nor/>
                                    </m:rPr>
                                    <a:rPr lang="en-US" altLang="en-US" dirty="0">
                                      <a:cs typeface="Arial" pitchFamily="34" charset="0"/>
                                    </a:rPr>
                                    <m:t>·</m:t>
                                  </m:r>
                                  <m:r>
                                    <m:rPr>
                                      <m:nor/>
                                    </m:rPr>
                                    <a:rPr lang="en-US" altLang="en-US" dirty="0"/>
                                    <m:t>L</m:t>
                                  </m:r>
                                  <m:r>
                                    <m:rPr>
                                      <m:nor/>
                                    </m:rPr>
                                    <a:rPr lang="en-US" altLang="en-US" dirty="0"/>
                                    <m:t> </m:t>
                                  </m:r>
                                </m:num>
                                <m:den>
                                  <m:r>
                                    <m:rPr>
                                      <m:nor/>
                                    </m:rPr>
                                    <a:rPr lang="en-US" altLang="en-US" dirty="0"/>
                                    <m:t>mol</m:t>
                                  </m:r>
                                  <m:r>
                                    <m:rPr>
                                      <m:nor/>
                                    </m:rPr>
                                    <a:rPr lang="en-US" altLang="en-US" dirty="0"/>
                                    <m:t>·</m:t>
                                  </m:r>
                                  <m:r>
                                    <m:rPr>
                                      <m:nor/>
                                    </m:rPr>
                                    <a:rPr lang="en-US" altLang="en-US" dirty="0"/>
                                    <m:t>K</m:t>
                                  </m:r>
                                  <m:r>
                                    <m:rPr>
                                      <m:nor/>
                                    </m:rPr>
                                    <a:rPr lang="en-US" altLang="en-US" dirty="0"/>
                                    <m:t> </m:t>
                                  </m:r>
                                </m:den>
                              </m:f>
                              <m:r>
                                <m:rPr>
                                  <m:nor/>
                                </m:rPr>
                                <a:rPr lang="en-US" altLang="en-US" dirty="0"/>
                                <m:t>x</m:t>
                              </m:r>
                              <m:r>
                                <m:rPr>
                                  <m:nor/>
                                </m:rPr>
                                <a:rPr lang="en-US" altLang="en-US" dirty="0"/>
                                <m:t> 373.2 </m:t>
                              </m:r>
                              <m:r>
                                <m:rPr>
                                  <m:nor/>
                                </m:rPr>
                                <a:rPr lang="en-US" altLang="en-US" dirty="0"/>
                                <m:t>K</m:t>
                              </m:r>
                            </m:e>
                          </m:box>
                        </m:num>
                        <m:den>
                          <m:r>
                            <m:rPr>
                              <m:nor/>
                            </m:rPr>
                            <a:rPr lang="en-US" altLang="en-US" dirty="0"/>
                            <m:t>0.213 </m:t>
                          </m:r>
                          <m:r>
                            <m:rPr>
                              <m:nor/>
                            </m:rPr>
                            <a:rPr lang="en-US" altLang="en-US" dirty="0"/>
                            <m:t>L</m:t>
                          </m:r>
                          <m:r>
                            <m:rPr>
                              <m:nor/>
                            </m:rPr>
                            <a:rPr lang="en-US" altLang="en-US" b="0" i="0" dirty="0" smtClean="0"/>
                            <m:t> </m:t>
                          </m:r>
                          <m:r>
                            <m:rPr>
                              <m:nor/>
                            </m:rPr>
                            <a:rPr lang="en-US" altLang="en-US" dirty="0"/>
                            <m:t>x</m:t>
                          </m:r>
                          <m:r>
                            <m:rPr>
                              <m:nor/>
                            </m:rPr>
                            <a:rPr lang="en-US" altLang="en-US" dirty="0"/>
                            <m:t>0.992 </m:t>
                          </m:r>
                          <m:r>
                            <m:rPr>
                              <m:nor/>
                            </m:rPr>
                            <a:rPr lang="en-US" altLang="en-US" dirty="0"/>
                            <m:t>atm</m:t>
                          </m:r>
                          <m:r>
                            <m:rPr>
                              <m:nor/>
                            </m:rPr>
                            <a:rPr lang="en-US" altLang="en-US" dirty="0"/>
                            <m:t> </m:t>
                          </m:r>
                        </m:den>
                      </m:f>
                      <m:r>
                        <m:rPr>
                          <m:nor/>
                        </m:rPr>
                        <a:rPr lang="en-US" altLang="en-US" b="1" dirty="0"/>
                        <m:t>= 84.4 </m:t>
                      </m:r>
                      <m:r>
                        <m:rPr>
                          <m:nor/>
                        </m:rPr>
                        <a:rPr lang="en-US" altLang="en-US" b="1" dirty="0"/>
                        <m:t>g</m:t>
                      </m:r>
                      <m:r>
                        <m:rPr>
                          <m:nor/>
                        </m:rPr>
                        <a:rPr lang="en-US" altLang="en-US" b="1" dirty="0"/>
                        <m:t>/</m:t>
                      </m:r>
                      <m:r>
                        <m:rPr>
                          <m:nor/>
                        </m:rPr>
                        <a:rPr lang="en-US" altLang="en-US" b="1" dirty="0"/>
                        <m:t>mol</m:t>
                      </m:r>
                    </m:oMath>
                  </m:oMathPara>
                </a14:m>
                <a:endParaRPr lang="en-US" altLang="en-US" b="1"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cs typeface="Arial" pitchFamily="34" charset="0"/>
                </a:endParaRPr>
              </a:p>
              <a:p>
                <a:pPr marL="0" indent="0">
                  <a:buNone/>
                </a:pPr>
                <a:endParaRPr lang="en-US" altLang="en-US" dirty="0"/>
              </a:p>
              <a:p>
                <a:pPr marL="0" indent="0">
                  <a:buNone/>
                </a:pPr>
                <a:endParaRPr lang="en-US" altLang="en-US" dirty="0"/>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Mixtures of Gases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latin typeface="Arial" pitchFamily="34" charset="0"/>
                  </a:rPr>
                  <a:t>Gases mix homogeneously in any proportions.</a:t>
                </a:r>
              </a:p>
              <a:p>
                <a:pPr lvl="1"/>
                <a:r>
                  <a:rPr lang="en-US" altLang="en-US" dirty="0">
                    <a:latin typeface="Arial" pitchFamily="34" charset="0"/>
                  </a:rPr>
                  <a:t>Each gas in a mixture behaves as if it were the only gas present.</a:t>
                </a:r>
              </a:p>
              <a:p>
                <a:r>
                  <a:rPr lang="en-US" altLang="en-US" dirty="0">
                    <a:latin typeface="Arial" pitchFamily="34" charset="0"/>
                  </a:rPr>
                  <a:t>The pressure exerted by each gas in a mixture is called its </a:t>
                </a:r>
                <a:r>
                  <a:rPr lang="en-US" altLang="en-US" b="1" i="1" dirty="0">
                    <a:latin typeface="Arial" pitchFamily="34" charset="0"/>
                  </a:rPr>
                  <a:t>partial pressure</a:t>
                </a:r>
                <a:r>
                  <a:rPr lang="en-US" altLang="en-US" dirty="0">
                    <a:latin typeface="Arial" pitchFamily="34" charset="0"/>
                  </a:rPr>
                  <a:t>.</a:t>
                </a:r>
              </a:p>
              <a:p>
                <a:r>
                  <a:rPr lang="en-US" altLang="en-US" dirty="0">
                    <a:latin typeface="Arial" pitchFamily="34" charset="0"/>
                  </a:rPr>
                  <a:t>Dalton</a:t>
                </a:r>
                <a:r>
                  <a:rPr lang="ja-JP" altLang="en-US" dirty="0">
                    <a:latin typeface="Arial" pitchFamily="34" charset="0"/>
                  </a:rPr>
                  <a:t>’</a:t>
                </a:r>
                <a:r>
                  <a:rPr lang="en-US" altLang="ja-JP" dirty="0">
                    <a:latin typeface="Arial" pitchFamily="34" charset="0"/>
                  </a:rPr>
                  <a:t>s Law of partial pressures states that the total pressure in a mixture is the sum of the partial pressures of the component gases.</a:t>
                </a:r>
              </a:p>
              <a:p>
                <a:r>
                  <a:rPr lang="en-US" altLang="en-US" dirty="0">
                    <a:latin typeface="Arial" pitchFamily="34" charset="0"/>
                  </a:rPr>
                  <a:t>The partial pressure of a gas is proportional to its mole fraction:</a:t>
                </a:r>
                <a:endParaRPr lang="en-US" altLang="en-US" i="1" dirty="0">
                  <a:latin typeface="Arial"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altLang="en-US" i="1" dirty="0">
                          <a:latin typeface="Arial" pitchFamily="34" charset="0"/>
                        </a:rPr>
                        <m:t>P</m:t>
                      </m:r>
                      <m:r>
                        <m:rPr>
                          <m:nor/>
                        </m:rPr>
                        <a:rPr lang="en-US" altLang="en-US" baseline="-25000" dirty="0">
                          <a:latin typeface="Arial" pitchFamily="34" charset="0"/>
                        </a:rPr>
                        <m:t>A</m:t>
                      </m:r>
                      <m:r>
                        <m:rPr>
                          <m:nor/>
                        </m:rPr>
                        <a:rPr lang="en-US" altLang="en-US" dirty="0">
                          <a:latin typeface="Arial" pitchFamily="34" charset="0"/>
                        </a:rPr>
                        <m:t> = </m:t>
                      </m:r>
                      <m:r>
                        <m:rPr>
                          <m:nor/>
                        </m:rPr>
                        <a:rPr lang="en-US" altLang="en-US" i="1" dirty="0">
                          <a:latin typeface="Arial" pitchFamily="34" charset="0"/>
                        </a:rPr>
                        <m:t>Χ</m:t>
                      </m:r>
                      <m:r>
                        <m:rPr>
                          <m:nor/>
                        </m:rPr>
                        <a:rPr lang="en-US" altLang="en-US" baseline="-25000" dirty="0">
                          <a:latin typeface="Arial" pitchFamily="34" charset="0"/>
                        </a:rPr>
                        <m:t>A</m:t>
                      </m:r>
                      <m:r>
                        <m:rPr>
                          <m:nor/>
                        </m:rPr>
                        <a:rPr lang="en-US" altLang="en-US" dirty="0">
                          <a:latin typeface="Arial" pitchFamily="34" charset="0"/>
                        </a:rPr>
                        <m:t> </m:t>
                      </m:r>
                      <m:r>
                        <m:rPr>
                          <m:nor/>
                        </m:rPr>
                        <a:rPr lang="en-US" altLang="en-US" dirty="0">
                          <a:latin typeface="Arial" pitchFamily="34" charset="0"/>
                        </a:rPr>
                        <m:t>x</m:t>
                      </m:r>
                      <m:r>
                        <m:rPr>
                          <m:nor/>
                        </m:rPr>
                        <a:rPr lang="en-US" altLang="en-US" dirty="0">
                          <a:latin typeface="Arial" pitchFamily="34" charset="0"/>
                        </a:rPr>
                        <m:t> </m:t>
                      </m:r>
                      <m:r>
                        <m:rPr>
                          <m:nor/>
                        </m:rPr>
                        <a:rPr lang="en-US" altLang="en-US" i="1" dirty="0">
                          <a:latin typeface="Arial" pitchFamily="34" charset="0"/>
                        </a:rPr>
                        <m:t>P</m:t>
                      </m:r>
                      <m:r>
                        <m:rPr>
                          <m:nor/>
                        </m:rPr>
                        <a:rPr lang="en-US" altLang="en-US" baseline="-25000" dirty="0">
                          <a:latin typeface="Arial" pitchFamily="34" charset="0"/>
                        </a:rPr>
                        <m:t>total</m:t>
                      </m:r>
                    </m:oMath>
                  </m:oMathPara>
                </a14:m>
                <a:endParaRPr lang="en-US" altLang="en-US" baseline="-25000" dirty="0">
                  <a:latin typeface="Arial"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altLang="en-US" i="1" dirty="0"/>
                        <m:t>X</m:t>
                      </m:r>
                      <m:r>
                        <m:rPr>
                          <m:nor/>
                        </m:rPr>
                        <a:rPr lang="en-US" altLang="en-US" baseline="-25000" dirty="0"/>
                        <m:t>A</m:t>
                      </m:r>
                      <m:r>
                        <m:rPr>
                          <m:nor/>
                        </m:rPr>
                        <a:rPr lang="en-US" altLang="en-US" b="0" i="0" dirty="0" smtClean="0"/>
                        <m:t>=</m:t>
                      </m:r>
                      <m:f>
                        <m:fPr>
                          <m:ctrlPr>
                            <a:rPr lang="en-US" altLang="en-US" b="0" i="1" dirty="0" smtClean="0">
                              <a:latin typeface="Cambria Math" panose="02040503050406030204" pitchFamily="18" charset="0"/>
                            </a:rPr>
                          </m:ctrlPr>
                        </m:fPr>
                        <m:num>
                          <m:r>
                            <m:rPr>
                              <m:nor/>
                            </m:rPr>
                            <a:rPr lang="en-US" altLang="en-US" i="1" dirty="0"/>
                            <m:t>n</m:t>
                          </m:r>
                          <m:r>
                            <m:rPr>
                              <m:nor/>
                            </m:rPr>
                            <a:rPr lang="en-US" altLang="en-US" baseline="-25000" dirty="0"/>
                            <m:t>A</m:t>
                          </m:r>
                        </m:num>
                        <m:den>
                          <m:r>
                            <m:rPr>
                              <m:nor/>
                            </m:rPr>
                            <a:rPr lang="en-US" altLang="en-US" i="1" dirty="0"/>
                            <m:t>n</m:t>
                          </m:r>
                          <m:r>
                            <m:rPr>
                              <m:nor/>
                            </m:rPr>
                            <a:rPr lang="en-US" altLang="en-US" baseline="-25000" dirty="0"/>
                            <m:t>total</m:t>
                          </m:r>
                          <m:r>
                            <m:rPr>
                              <m:nor/>
                            </m:rPr>
                            <a:rPr lang="en-US" altLang="en-US" dirty="0"/>
                            <m:t> </m:t>
                          </m:r>
                        </m:den>
                      </m:f>
                    </m:oMath>
                  </m:oMathPara>
                </a14:m>
                <a:endParaRPr lang="en-US" altLang="en-US" dirty="0">
                  <a:latin typeface="Arial" pitchFamily="34" charset="0"/>
                </a:endParaRPr>
              </a:p>
              <a:p>
                <a:pPr marL="0" indent="0">
                  <a:buNone/>
                </a:pPr>
                <a:r>
                  <a:rPr lang="en-US" altLang="en-US" i="1" dirty="0">
                    <a:latin typeface="Arial" pitchFamily="34" charset="0"/>
                  </a:rPr>
                  <a:t>	</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768" r="-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5.10 – Problem and Plan</a:t>
            </a:r>
            <a:endParaRPr lang="en-US" dirty="0"/>
          </a:p>
        </p:txBody>
      </p:sp>
      <p:sp>
        <p:nvSpPr>
          <p:cNvPr id="3" name="Content Placeholder 2"/>
          <p:cNvSpPr>
            <a:spLocks noGrp="1"/>
          </p:cNvSpPr>
          <p:nvPr>
            <p:ph idx="1"/>
          </p:nvPr>
        </p:nvSpPr>
        <p:spPr>
          <a:xfrm>
            <a:off x="457200" y="990600"/>
            <a:ext cx="5095875" cy="5562600"/>
          </a:xfrm>
        </p:spPr>
        <p:txBody>
          <a:bodyPr/>
          <a:lstStyle/>
          <a:p>
            <a:pPr marL="0" indent="0" algn="ctr">
              <a:buNone/>
            </a:pPr>
            <a:r>
              <a:rPr lang="en-US" altLang="en-US" sz="2000" b="1" dirty="0"/>
              <a:t>Applying Dalton</a:t>
            </a:r>
            <a:r>
              <a:rPr lang="ja-JP" altLang="en-US" sz="2000" b="1" dirty="0"/>
              <a:t>’</a:t>
            </a:r>
            <a:r>
              <a:rPr lang="en-US" altLang="ja-JP" sz="2000" b="1" dirty="0"/>
              <a:t>s Law of Partial Pressures</a:t>
            </a:r>
            <a:endParaRPr lang="en-US" altLang="en-US" sz="2000" b="1" dirty="0"/>
          </a:p>
          <a:p>
            <a:r>
              <a:rPr lang="en-US" altLang="en-US" sz="2000" b="1" dirty="0"/>
              <a:t>PROBLEM: </a:t>
            </a:r>
            <a:r>
              <a:rPr lang="en-US" altLang="en-US" sz="2000" dirty="0"/>
              <a:t>In a study of O</a:t>
            </a:r>
            <a:r>
              <a:rPr lang="en-US" altLang="en-US" sz="2000" baseline="-25000" dirty="0"/>
              <a:t>2</a:t>
            </a:r>
            <a:r>
              <a:rPr lang="en-US" altLang="en-US" sz="2000" dirty="0"/>
              <a:t> uptake by muscle at high altitude, a physiologist prepares an atmosphere consisting of 79 mole % N</a:t>
            </a:r>
            <a:r>
              <a:rPr lang="en-US" altLang="en-US" sz="2000" baseline="-25000" dirty="0"/>
              <a:t>2</a:t>
            </a:r>
            <a:r>
              <a:rPr lang="en-US" altLang="en-US" sz="2000" dirty="0"/>
              <a:t>, 17 mole % </a:t>
            </a:r>
            <a:r>
              <a:rPr lang="en-US" altLang="en-US" sz="2000" baseline="30000" dirty="0"/>
              <a:t>16</a:t>
            </a:r>
            <a:r>
              <a:rPr lang="en-US" altLang="en-US" sz="2000" dirty="0"/>
              <a:t>O</a:t>
            </a:r>
            <a:r>
              <a:rPr lang="en-US" altLang="en-US" sz="2000" baseline="-25000" dirty="0"/>
              <a:t>2, </a:t>
            </a:r>
            <a:r>
              <a:rPr lang="en-US" altLang="en-US" sz="2000" dirty="0"/>
              <a:t>and 4.0 mole % </a:t>
            </a:r>
            <a:r>
              <a:rPr lang="en-US" altLang="en-US" sz="2000" baseline="30000" dirty="0"/>
              <a:t>18</a:t>
            </a:r>
            <a:r>
              <a:rPr lang="en-US" altLang="en-US" sz="2000" dirty="0"/>
              <a:t>O</a:t>
            </a:r>
            <a:r>
              <a:rPr lang="en-US" altLang="en-US" sz="2000" baseline="-25000" dirty="0"/>
              <a:t>2</a:t>
            </a:r>
            <a:r>
              <a:rPr lang="en-US" altLang="en-US" sz="2000" dirty="0"/>
              <a:t>.  (The isotope </a:t>
            </a:r>
            <a:r>
              <a:rPr lang="en-US" altLang="en-US" sz="2000" baseline="30000" dirty="0"/>
              <a:t>18</a:t>
            </a:r>
            <a:r>
              <a:rPr lang="en-US" altLang="en-US" sz="2000" dirty="0"/>
              <a:t>O will be measured to determine the O</a:t>
            </a:r>
            <a:r>
              <a:rPr lang="en-US" altLang="en-US" sz="2000" baseline="-25000" dirty="0"/>
              <a:t>2</a:t>
            </a:r>
            <a:r>
              <a:rPr lang="en-US" altLang="en-US" sz="2000" dirty="0"/>
              <a:t> uptake.)  The total pressure of the mixture is 0.75 </a:t>
            </a:r>
            <a:r>
              <a:rPr lang="en-US" altLang="en-US" sz="2000" dirty="0" err="1"/>
              <a:t>atm</a:t>
            </a:r>
            <a:r>
              <a:rPr lang="en-US" altLang="en-US" sz="2000" dirty="0"/>
              <a:t> to simulate high altitude.  Calculate the mole fraction and partial pressure of </a:t>
            </a:r>
            <a:r>
              <a:rPr lang="en-US" altLang="en-US" sz="2000" baseline="30000" dirty="0"/>
              <a:t>18</a:t>
            </a:r>
            <a:r>
              <a:rPr lang="en-US" altLang="en-US" sz="2000" dirty="0"/>
              <a:t>O</a:t>
            </a:r>
            <a:r>
              <a:rPr lang="en-US" altLang="en-US" sz="2000" baseline="-25000" dirty="0"/>
              <a:t>2</a:t>
            </a:r>
            <a:r>
              <a:rPr lang="en-US" altLang="en-US" sz="2000" dirty="0"/>
              <a:t> in the mixture.</a:t>
            </a:r>
          </a:p>
          <a:p>
            <a:r>
              <a:rPr lang="en-US" altLang="en-US" sz="2000" b="1" dirty="0"/>
              <a:t>PLAN: </a:t>
            </a:r>
            <a:r>
              <a:rPr lang="en-US" altLang="en-US" sz="2000" dirty="0"/>
              <a:t>Find </a:t>
            </a:r>
            <a:r>
              <a:rPr lang="en-US" altLang="en-US" sz="2000" i="1" dirty="0"/>
              <a:t>X</a:t>
            </a:r>
            <a:r>
              <a:rPr lang="en-US" altLang="en-US" sz="2000" baseline="30000" dirty="0"/>
              <a:t>18</a:t>
            </a:r>
            <a:r>
              <a:rPr lang="en-US" altLang="en-US" sz="2000" dirty="0"/>
              <a:t>O</a:t>
            </a:r>
            <a:r>
              <a:rPr lang="en-US" altLang="en-US" sz="2000" baseline="-25000" dirty="0"/>
              <a:t>2</a:t>
            </a:r>
            <a:r>
              <a:rPr lang="en-US" altLang="en-US" sz="2000" dirty="0"/>
              <a:t> and </a:t>
            </a:r>
            <a:r>
              <a:rPr lang="en-US" altLang="en-US" sz="2000" i="1" dirty="0"/>
              <a:t>P</a:t>
            </a:r>
            <a:r>
              <a:rPr lang="en-US" altLang="en-US" sz="2000" baseline="30000" dirty="0"/>
              <a:t>18</a:t>
            </a:r>
            <a:r>
              <a:rPr lang="en-US" altLang="en-US" sz="2000" dirty="0"/>
              <a:t>O</a:t>
            </a:r>
            <a:r>
              <a:rPr lang="en-US" altLang="en-US" sz="2000" baseline="-25000" dirty="0"/>
              <a:t>2</a:t>
            </a:r>
            <a:r>
              <a:rPr lang="en-US" altLang="en-US" sz="2000" dirty="0"/>
              <a:t> from </a:t>
            </a:r>
            <a:r>
              <a:rPr lang="en-US" altLang="en-US" sz="2000" i="1" dirty="0" err="1"/>
              <a:t>P</a:t>
            </a:r>
            <a:r>
              <a:rPr lang="en-US" altLang="en-US" sz="2000" baseline="-25000" dirty="0" err="1"/>
              <a:t>total</a:t>
            </a:r>
            <a:r>
              <a:rPr lang="en-US" altLang="en-US" sz="2000" dirty="0"/>
              <a:t> and </a:t>
            </a:r>
            <a:r>
              <a:rPr lang="en-US" altLang="en-US" sz="2000" dirty="0" err="1"/>
              <a:t>mol</a:t>
            </a:r>
            <a:r>
              <a:rPr lang="en-US" altLang="en-US" sz="2000" dirty="0"/>
              <a:t> % </a:t>
            </a:r>
            <a:r>
              <a:rPr lang="en-US" altLang="en-US" sz="2000" baseline="30000" dirty="0"/>
              <a:t>18</a:t>
            </a:r>
            <a:r>
              <a:rPr lang="en-US" altLang="en-US" sz="2000" dirty="0"/>
              <a:t>O</a:t>
            </a:r>
            <a:r>
              <a:rPr lang="en-US" altLang="en-US" sz="2000" baseline="-25000" dirty="0"/>
              <a:t>2</a:t>
            </a:r>
            <a:r>
              <a:rPr lang="en-US" altLang="en-US" sz="2000" dirty="0"/>
              <a:t>. </a:t>
            </a:r>
            <a:r>
              <a:rPr lang="en-US" sz="2000" dirty="0"/>
              <a:t>Dividing the mole % by 100 gives the mole fraction, </a:t>
            </a:r>
            <a:r>
              <a:rPr lang="en-US" altLang="en-US" sz="2000" i="1" dirty="0"/>
              <a:t> X</a:t>
            </a:r>
            <a:r>
              <a:rPr lang="en-US" altLang="en-US" sz="2000" baseline="30000" dirty="0"/>
              <a:t>18</a:t>
            </a:r>
            <a:r>
              <a:rPr lang="en-US" altLang="en-US" sz="2000" dirty="0"/>
              <a:t>O</a:t>
            </a:r>
            <a:r>
              <a:rPr lang="en-US" altLang="en-US" sz="2000" baseline="-25000" dirty="0"/>
              <a:t>2</a:t>
            </a:r>
            <a:r>
              <a:rPr lang="en-US" sz="2000" dirty="0"/>
              <a:t>. Then we multiply </a:t>
            </a:r>
            <a:r>
              <a:rPr lang="en-US" altLang="en-US" sz="2000" i="1" dirty="0"/>
              <a:t> X</a:t>
            </a:r>
            <a:r>
              <a:rPr lang="en-US" altLang="en-US" sz="2000" baseline="30000" dirty="0"/>
              <a:t>18</a:t>
            </a:r>
            <a:r>
              <a:rPr lang="en-US" altLang="en-US" sz="2000" dirty="0"/>
              <a:t>O</a:t>
            </a:r>
            <a:r>
              <a:rPr lang="en-US" altLang="en-US" sz="2000" baseline="-25000" dirty="0"/>
              <a:t>2 </a:t>
            </a:r>
            <a:r>
              <a:rPr lang="en-US" sz="2000" dirty="0"/>
              <a:t> by </a:t>
            </a:r>
            <a:r>
              <a:rPr lang="en-US" sz="2000" i="1" dirty="0" err="1"/>
              <a:t>P</a:t>
            </a:r>
            <a:r>
              <a:rPr lang="en-US" sz="2000" baseline="-25000" dirty="0" err="1"/>
              <a:t>total</a:t>
            </a:r>
            <a:r>
              <a:rPr lang="en-US" sz="2000" dirty="0"/>
              <a:t> to find </a:t>
            </a:r>
            <a:r>
              <a:rPr lang="en-US" altLang="en-US" sz="2000" i="1" dirty="0"/>
              <a:t> P</a:t>
            </a:r>
            <a:r>
              <a:rPr lang="en-US" altLang="en-US" sz="2000" baseline="30000" dirty="0"/>
              <a:t>18</a:t>
            </a:r>
            <a:r>
              <a:rPr lang="en-US" altLang="en-US" sz="2000" dirty="0"/>
              <a:t>O</a:t>
            </a:r>
            <a:r>
              <a:rPr lang="en-US" altLang="en-US" sz="2000" baseline="-25000" dirty="0"/>
              <a:t>2</a:t>
            </a:r>
            <a:r>
              <a:rPr lang="en-US" altLang="en-US" sz="2000" dirty="0"/>
              <a:t>. </a:t>
            </a:r>
            <a:endParaRPr lang="en-US" sz="2000" dirty="0"/>
          </a:p>
        </p:txBody>
      </p:sp>
      <p:pic>
        <p:nvPicPr>
          <p:cNvPr id="79874" name="Picture 2" descr="The mole percent of oxygen-18 is converted to the mole fraction by dividing by 100, and then multiplied by the total pressure to obtain the partial pressure exerted by oxygen-1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5221" y="1589464"/>
            <a:ext cx="3738829" cy="428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5.10 - Solution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a:t>
                </a:r>
                <a:endParaRPr lang="en-US" altLang="en-US" b="1" dirty="0">
                  <a:latin typeface="Times"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b="0" i="1" smtClean="0"/>
                        <m:t>X</m:t>
                      </m:r>
                      <m:r>
                        <m:rPr>
                          <m:nor/>
                        </m:rPr>
                        <a:rPr lang="en-US" b="0" i="0" baseline="30000" smtClean="0"/>
                        <m:t>18</m:t>
                      </m:r>
                      <m:r>
                        <m:rPr>
                          <m:nor/>
                        </m:rPr>
                        <a:rPr lang="en-US" b="0" i="0" smtClean="0"/>
                        <m:t>O</m:t>
                      </m:r>
                      <m:r>
                        <m:rPr>
                          <m:nor/>
                        </m:rPr>
                        <a:rPr lang="en-US" b="0" i="0" baseline="-25000" smtClean="0"/>
                        <m:t>2 </m:t>
                      </m:r>
                      <m:r>
                        <m:rPr>
                          <m:nor/>
                        </m:rPr>
                        <a:rPr lang="en-US" b="0" i="0" smtClean="0"/>
                        <m:t>=</m:t>
                      </m:r>
                      <m:f>
                        <m:fPr>
                          <m:ctrlPr>
                            <a:rPr lang="en-US" b="0" i="1" smtClean="0">
                              <a:latin typeface="Cambria Math" panose="02040503050406030204" pitchFamily="18" charset="0"/>
                            </a:rPr>
                          </m:ctrlPr>
                        </m:fPr>
                        <m:num>
                          <m:r>
                            <m:rPr>
                              <m:nor/>
                            </m:rPr>
                            <a:rPr lang="en-US" b="0" i="0" smtClean="0"/>
                            <m:t>4.0 </m:t>
                          </m:r>
                          <m:r>
                            <m:rPr>
                              <m:nor/>
                            </m:rPr>
                            <a:rPr lang="en-US" b="0" i="0" smtClean="0"/>
                            <m:t>mol</m:t>
                          </m:r>
                          <m:r>
                            <m:rPr>
                              <m:nor/>
                            </m:rPr>
                            <a:rPr lang="en-US" b="0" i="0" smtClean="0"/>
                            <m:t> %18</m:t>
                          </m:r>
                          <m:r>
                            <m:rPr>
                              <m:nor/>
                            </m:rPr>
                            <a:rPr lang="en-US" i="0"/>
                            <m:t>O</m:t>
                          </m:r>
                          <m:r>
                            <m:rPr>
                              <m:nor/>
                            </m:rPr>
                            <a:rPr lang="en-US" i="0" baseline="-25000"/>
                            <m:t>2</m:t>
                          </m:r>
                        </m:num>
                        <m:den>
                          <m:r>
                            <m:rPr>
                              <m:nor/>
                            </m:rPr>
                            <a:rPr lang="en-US" b="0" i="0" smtClean="0"/>
                            <m:t>100</m:t>
                          </m:r>
                        </m:den>
                      </m:f>
                      <m:r>
                        <m:rPr>
                          <m:nor/>
                        </m:rPr>
                        <a:rPr lang="en-US" b="0" i="0" smtClean="0"/>
                        <m:t> = 0.040</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nor/>
                        </m:rPr>
                        <a:rPr lang="en-US" b="0" i="0" smtClean="0"/>
                        <m:t>P</m:t>
                      </m:r>
                      <m:r>
                        <m:rPr>
                          <m:nor/>
                        </m:rPr>
                        <a:rPr lang="en-US" i="0" baseline="30000"/>
                        <m:t>18</m:t>
                      </m:r>
                      <m:r>
                        <m:rPr>
                          <m:nor/>
                        </m:rPr>
                        <a:rPr lang="en-US" i="0"/>
                        <m:t>O</m:t>
                      </m:r>
                      <m:r>
                        <m:rPr>
                          <m:nor/>
                        </m:rPr>
                        <a:rPr lang="en-US" i="0" baseline="-25000"/>
                        <m:t>2</m:t>
                      </m:r>
                      <m:r>
                        <m:rPr>
                          <m:nor/>
                        </m:rPr>
                        <a:rPr lang="en-US" b="0" i="0" baseline="-25000" smtClean="0"/>
                        <m:t> </m:t>
                      </m:r>
                      <m:r>
                        <m:rPr>
                          <m:nor/>
                        </m:rPr>
                        <a:rPr lang="en-US" b="0" i="0" smtClean="0"/>
                        <m:t>= </m:t>
                      </m:r>
                      <m:r>
                        <m:rPr>
                          <m:nor/>
                        </m:rPr>
                        <a:rPr lang="en-US" b="0" i="0" smtClean="0"/>
                        <m:t>X</m:t>
                      </m:r>
                      <m:r>
                        <m:rPr>
                          <m:nor/>
                        </m:rPr>
                        <a:rPr lang="en-US" i="0" baseline="30000"/>
                        <m:t>18</m:t>
                      </m:r>
                      <m:r>
                        <m:rPr>
                          <m:nor/>
                        </m:rPr>
                        <a:rPr lang="en-US" i="0"/>
                        <m:t>O</m:t>
                      </m:r>
                      <m:r>
                        <m:rPr>
                          <m:nor/>
                        </m:rPr>
                        <a:rPr lang="en-US" i="0" baseline="-25000"/>
                        <m:t>2</m:t>
                      </m:r>
                      <m:r>
                        <m:rPr>
                          <m:nor/>
                        </m:rPr>
                        <a:rPr lang="en-US" b="0" i="0" baseline="-25000" smtClean="0"/>
                        <m:t> </m:t>
                      </m:r>
                      <m:r>
                        <m:rPr>
                          <m:nor/>
                        </m:rPr>
                        <a:rPr lang="en-US" i="0" smtClean="0">
                          <a:ea typeface="Cambria Math"/>
                        </a:rPr>
                        <m:t>×</m:t>
                      </m:r>
                      <m:r>
                        <m:rPr>
                          <m:nor/>
                        </m:rPr>
                        <a:rPr lang="en-US" b="0" i="0" smtClean="0">
                          <a:ea typeface="Cambria Math"/>
                        </a:rPr>
                        <m:t> </m:t>
                      </m:r>
                      <m:r>
                        <m:rPr>
                          <m:nor/>
                        </m:rPr>
                        <a:rPr lang="en-US" b="0" i="0" smtClean="0">
                          <a:ea typeface="Cambria Math"/>
                        </a:rPr>
                        <m:t>Ptotal</m:t>
                      </m:r>
                      <m:r>
                        <m:rPr>
                          <m:nor/>
                        </m:rPr>
                        <a:rPr lang="en-US" b="0" i="0" baseline="-25000" smtClean="0">
                          <a:ea typeface="Cambria Math"/>
                        </a:rPr>
                        <m:t> = 0.040 </m:t>
                      </m:r>
                      <m:r>
                        <m:rPr>
                          <m:nor/>
                        </m:rPr>
                        <a:rPr lang="en-US" b="0" i="0" smtClean="0">
                          <a:ea typeface="Cambria Math"/>
                        </a:rPr>
                        <m:t>×</m:t>
                      </m:r>
                      <m:r>
                        <m:rPr>
                          <m:nor/>
                        </m:rPr>
                        <a:rPr lang="en-US" b="0" i="0" smtClean="0">
                          <a:ea typeface="Cambria Math"/>
                        </a:rPr>
                        <m:t> 0.75</m:t>
                      </m:r>
                      <m:r>
                        <m:rPr>
                          <m:nor/>
                        </m:rPr>
                        <a:rPr lang="en-US" b="0" i="0" smtClean="0">
                          <a:ea typeface="Cambria Math"/>
                        </a:rPr>
                        <m:t>atm</m:t>
                      </m:r>
                      <m:r>
                        <m:rPr>
                          <m:nor/>
                        </m:rPr>
                        <a:rPr lang="en-US" b="0" i="0" smtClean="0">
                          <a:ea typeface="Cambria Math"/>
                        </a:rPr>
                        <m:t> =</m:t>
                      </m:r>
                      <m:r>
                        <m:rPr>
                          <m:nor/>
                        </m:rPr>
                        <a:rPr lang="en-US" b="1" i="0" smtClean="0">
                          <a:ea typeface="Cambria Math"/>
                        </a:rPr>
                        <m:t> 0.030 </m:t>
                      </m:r>
                      <m:r>
                        <m:rPr>
                          <m:nor/>
                        </m:rPr>
                        <a:rPr lang="en-US" b="1" i="0" smtClean="0">
                          <a:ea typeface="Cambria Math"/>
                        </a:rPr>
                        <m:t>atm</m:t>
                      </m:r>
                    </m:oMath>
                  </m:oMathPara>
                </a14:m>
                <a:endParaRPr lang="en-US"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Vapor Pressure of Water at Different Temperatures</a:t>
            </a:r>
            <a:br>
              <a:rPr lang="en-US" altLang="en-US" b="1"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50181766"/>
              </p:ext>
            </p:extLst>
          </p:nvPr>
        </p:nvGraphicFramePr>
        <p:xfrm>
          <a:off x="457200" y="1811652"/>
          <a:ext cx="8229600" cy="3280416"/>
        </p:xfrm>
        <a:graphic>
          <a:graphicData uri="http://schemas.openxmlformats.org/drawingml/2006/table">
            <a:tbl>
              <a:tblPr firstRow="1">
                <a:tableStyleId>{5940675A-B579-460E-94D1-54222C63F5DA}</a:tableStyleId>
              </a:tblPr>
              <a:tblGrid>
                <a:gridCol w="9144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gridCol w="914400">
                  <a:extLst>
                    <a:ext uri="{9D8B030D-6E8A-4147-A177-3AD203B41FA5}">
                      <a16:colId xmlns:a16="http://schemas.microsoft.com/office/drawing/2014/main" xmlns="" val="20006"/>
                    </a:ext>
                  </a:extLst>
                </a:gridCol>
                <a:gridCol w="1143000">
                  <a:extLst>
                    <a:ext uri="{9D8B030D-6E8A-4147-A177-3AD203B41FA5}">
                      <a16:colId xmlns:a16="http://schemas.microsoft.com/office/drawing/2014/main" xmlns="" val="20007"/>
                    </a:ext>
                  </a:extLst>
                </a:gridCol>
              </a:tblGrid>
              <a:tr h="0">
                <a:tc>
                  <a:txBody>
                    <a:bodyPr/>
                    <a:lstStyle/>
                    <a:p>
                      <a:pPr algn="ctr" fontAlgn="base"/>
                      <a:r>
                        <a:rPr lang="en-US" dirty="0">
                          <a:effectLst/>
                        </a:rPr>
                        <a:t>T (°C)</a:t>
                      </a:r>
                      <a:endParaRPr lang="en-US" b="1" dirty="0">
                        <a:solidFill>
                          <a:srgbClr val="FFFFFF"/>
                        </a:solidFill>
                        <a:effectLst/>
                        <a:latin typeface="inherit"/>
                      </a:endParaRPr>
                    </a:p>
                  </a:txBody>
                  <a:tcPr marL="67866" marR="67866" marT="67866" marB="67866" anchor="ctr"/>
                </a:tc>
                <a:tc>
                  <a:txBody>
                    <a:bodyPr/>
                    <a:lstStyle/>
                    <a:p>
                      <a:pPr algn="ctr" fontAlgn="base"/>
                      <a:r>
                        <a:rPr lang="en-US">
                          <a:effectLst/>
                        </a:rPr>
                        <a:t>P</a:t>
                      </a:r>
                      <a:r>
                        <a:rPr lang="en-US" baseline="-25000">
                          <a:effectLst/>
                        </a:rPr>
                        <a:t>H2O</a:t>
                      </a:r>
                      <a:r>
                        <a:rPr lang="en-US">
                          <a:effectLst/>
                        </a:rPr>
                        <a:t> (torr)</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T (°C)</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P</a:t>
                      </a:r>
                      <a:r>
                        <a:rPr lang="en-US" baseline="-25000">
                          <a:effectLst/>
                        </a:rPr>
                        <a:t>H2O</a:t>
                      </a:r>
                      <a:r>
                        <a:rPr lang="en-US">
                          <a:effectLst/>
                        </a:rPr>
                        <a:t> (torr)</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T (°C)</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P</a:t>
                      </a:r>
                      <a:r>
                        <a:rPr lang="en-US" baseline="-25000">
                          <a:effectLst/>
                        </a:rPr>
                        <a:t>H2O</a:t>
                      </a:r>
                      <a:r>
                        <a:rPr lang="en-US">
                          <a:effectLst/>
                        </a:rPr>
                        <a:t> (torr)</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T (°C)</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P</a:t>
                      </a:r>
                      <a:r>
                        <a:rPr lang="en-US" baseline="-25000">
                          <a:effectLst/>
                        </a:rPr>
                        <a:t>H2O</a:t>
                      </a:r>
                      <a:r>
                        <a:rPr lang="en-US">
                          <a:effectLst/>
                        </a:rPr>
                        <a:t> (torr)</a:t>
                      </a:r>
                      <a:endParaRPr lang="en-US" b="1">
                        <a:solidFill>
                          <a:srgbClr val="FFFFFF"/>
                        </a:solidFill>
                        <a:effectLst/>
                        <a:latin typeface="inherit"/>
                      </a:endParaRPr>
                    </a:p>
                  </a:txBody>
                  <a:tcPr marL="67866" marR="67866" marT="67866" marB="67866" anchor="ctr"/>
                </a:tc>
                <a:extLst>
                  <a:ext uri="{0D108BD9-81ED-4DB2-BD59-A6C34878D82A}">
                    <a16:rowId xmlns:a16="http://schemas.microsoft.com/office/drawing/2014/main" xmlns="" val="10000"/>
                  </a:ext>
                </a:extLst>
              </a:tr>
              <a:tr h="0">
                <a:tc>
                  <a:txBody>
                    <a:bodyPr/>
                    <a:lstStyle/>
                    <a:p>
                      <a:pPr algn="ctr" fontAlgn="base"/>
                      <a:r>
                        <a:rPr lang="en-US">
                          <a:effectLst/>
                        </a:rPr>
                        <a:t>  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4.6</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17.5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40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55.3</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75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289.1</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1"/>
                  </a:ext>
                </a:extLst>
              </a:tr>
              <a:tr h="0">
                <a:tc>
                  <a:txBody>
                    <a:bodyPr/>
                    <a:lstStyle/>
                    <a:p>
                      <a:pPr algn="ctr" fontAlgn="base"/>
                      <a:r>
                        <a:rPr lang="en-US">
                          <a:effectLst/>
                        </a:rPr>
                        <a:t>  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6.5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19.8</a:t>
                      </a:r>
                      <a:endParaRPr lang="en-US">
                        <a:solidFill>
                          <a:srgbClr val="000000"/>
                        </a:solidFill>
                        <a:effectLst/>
                        <a:latin typeface="inherit"/>
                      </a:endParaRPr>
                    </a:p>
                  </a:txBody>
                  <a:tcPr marL="67866" marR="67866" marT="67866" marB="67866" anchor="ctr"/>
                </a:tc>
                <a:tc>
                  <a:txBody>
                    <a:bodyPr/>
                    <a:lstStyle/>
                    <a:p>
                      <a:pPr algn="ctr" fontAlgn="base"/>
                      <a:r>
                        <a:rPr lang="en-US">
                          <a:effectLst/>
                        </a:rPr>
                        <a:t>45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71.9</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80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355.1</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2"/>
                  </a:ext>
                </a:extLst>
              </a:tr>
              <a:tr h="0">
                <a:tc>
                  <a:txBody>
                    <a:bodyPr/>
                    <a:lstStyle/>
                    <a:p>
                      <a:pPr algn="ctr" fontAlgn="base"/>
                      <a:r>
                        <a:rPr lang="en-US">
                          <a:effectLst/>
                        </a:rPr>
                        <a:t>10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9.2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24</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22.4</a:t>
                      </a:r>
                      <a:endParaRPr lang="en-US">
                        <a:solidFill>
                          <a:srgbClr val="000000"/>
                        </a:solidFill>
                        <a:effectLst/>
                        <a:latin typeface="inherit"/>
                      </a:endParaRPr>
                    </a:p>
                  </a:txBody>
                  <a:tcPr marL="67866" marR="67866" marT="67866" marB="67866" anchor="ctr"/>
                </a:tc>
                <a:tc>
                  <a:txBody>
                    <a:bodyPr/>
                    <a:lstStyle/>
                    <a:p>
                      <a:pPr algn="ctr" fontAlgn="base"/>
                      <a:r>
                        <a:rPr lang="en-US">
                          <a:effectLst/>
                        </a:rPr>
                        <a:t>50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92.5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85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433.6</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3"/>
                  </a:ext>
                </a:extLst>
              </a:tr>
              <a:tr h="0">
                <a:tc>
                  <a:txBody>
                    <a:bodyPr/>
                    <a:lstStyle/>
                    <a:p>
                      <a:pPr algn="ctr" fontAlgn="base"/>
                      <a:r>
                        <a:rPr lang="en-US">
                          <a:effectLst/>
                        </a:rPr>
                        <a:t>12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10.5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26</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25.2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55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118.0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90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525.8</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4"/>
                  </a:ext>
                </a:extLst>
              </a:tr>
              <a:tr h="0">
                <a:tc>
                  <a:txBody>
                    <a:bodyPr/>
                    <a:lstStyle/>
                    <a:p>
                      <a:pPr algn="ctr" fontAlgn="base"/>
                      <a:r>
                        <a:rPr lang="en-US">
                          <a:effectLst/>
                        </a:rPr>
                        <a:t>14</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12.0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28</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28.3</a:t>
                      </a:r>
                      <a:endParaRPr lang="en-US">
                        <a:solidFill>
                          <a:srgbClr val="000000"/>
                        </a:solidFill>
                        <a:effectLst/>
                        <a:latin typeface="inherit"/>
                      </a:endParaRPr>
                    </a:p>
                  </a:txBody>
                  <a:tcPr marL="67866" marR="67866" marT="67866" marB="67866" anchor="ctr"/>
                </a:tc>
                <a:tc>
                  <a:txBody>
                    <a:bodyPr/>
                    <a:lstStyle/>
                    <a:p>
                      <a:pPr algn="ctr" fontAlgn="base"/>
                      <a:r>
                        <a:rPr lang="en-US">
                          <a:effectLst/>
                        </a:rPr>
                        <a:t>60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149.4</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95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633.9</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5"/>
                  </a:ext>
                </a:extLst>
              </a:tr>
              <a:tr h="0">
                <a:tc>
                  <a:txBody>
                    <a:bodyPr/>
                    <a:lstStyle/>
                    <a:p>
                      <a:pPr algn="ctr" fontAlgn="base"/>
                      <a:r>
                        <a:rPr lang="en-US">
                          <a:effectLst/>
                        </a:rPr>
                        <a:t>16</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13.6</a:t>
                      </a:r>
                      <a:endParaRPr lang="en-US">
                        <a:solidFill>
                          <a:srgbClr val="000000"/>
                        </a:solidFill>
                        <a:effectLst/>
                        <a:latin typeface="inherit"/>
                      </a:endParaRPr>
                    </a:p>
                  </a:txBody>
                  <a:tcPr marL="67866" marR="67866" marT="67866" marB="67866" anchor="ctr"/>
                </a:tc>
                <a:tc>
                  <a:txBody>
                    <a:bodyPr/>
                    <a:lstStyle/>
                    <a:p>
                      <a:pPr algn="ctr" fontAlgn="base"/>
                      <a:r>
                        <a:rPr lang="en-US">
                          <a:effectLst/>
                        </a:rPr>
                        <a:t>30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31.8</a:t>
                      </a:r>
                      <a:endParaRPr lang="en-US">
                        <a:solidFill>
                          <a:srgbClr val="000000"/>
                        </a:solidFill>
                        <a:effectLst/>
                        <a:latin typeface="inherit"/>
                      </a:endParaRPr>
                    </a:p>
                  </a:txBody>
                  <a:tcPr marL="67866" marR="67866" marT="67866" marB="67866" anchor="ctr"/>
                </a:tc>
                <a:tc>
                  <a:txBody>
                    <a:bodyPr/>
                    <a:lstStyle/>
                    <a:p>
                      <a:pPr algn="ctr" fontAlgn="base"/>
                      <a:r>
                        <a:rPr lang="en-US">
                          <a:effectLst/>
                        </a:rPr>
                        <a:t>65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187.5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100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760.0</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6"/>
                  </a:ext>
                </a:extLst>
              </a:tr>
              <a:tr h="0">
                <a:tc>
                  <a:txBody>
                    <a:bodyPr/>
                    <a:lstStyle/>
                    <a:p>
                      <a:pPr algn="ctr" fontAlgn="base"/>
                      <a:r>
                        <a:rPr lang="en-US">
                          <a:effectLst/>
                        </a:rPr>
                        <a:t>18</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15.5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35</a:t>
                      </a:r>
                      <a:endParaRPr lang="en-US">
                        <a:solidFill>
                          <a:srgbClr val="000000"/>
                        </a:solidFill>
                        <a:effectLst/>
                        <a:latin typeface="inherit"/>
                      </a:endParaRPr>
                    </a:p>
                  </a:txBody>
                  <a:tcPr marL="67866" marR="67866" marT="67866" marB="67866" anchor="ctr"/>
                </a:tc>
                <a:tc>
                  <a:txBody>
                    <a:bodyPr/>
                    <a:lstStyle/>
                    <a:p>
                      <a:pPr algn="ctr" fontAlgn="base"/>
                      <a:r>
                        <a:rPr lang="en-US">
                          <a:effectLst/>
                        </a:rPr>
                        <a:t>42.2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70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233.7</a:t>
                      </a:r>
                      <a:endParaRPr lang="en-US">
                        <a:solidFill>
                          <a:srgbClr val="000000"/>
                        </a:solidFill>
                        <a:effectLst/>
                        <a:latin typeface="inherit"/>
                      </a:endParaRPr>
                    </a:p>
                  </a:txBody>
                  <a:tcPr marL="67866" marR="67866" marT="67866" marB="67866" anchor="ct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6" descr="The experimental apparatus used to determine the pressure of a water-insoluble gas is shown. Gas is collected in an inverted cylinder in a water bath along with water vapor. The height of the water column can be adjusted to level with the water bath such that the pressure of the gas is equal to the total pressure minus the water vapor pressur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2568" y="1439723"/>
            <a:ext cx="8150312" cy="457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a:t>Determining Pressure of a Water-insoluble Gaseous Product</a:t>
            </a:r>
            <a:endParaRPr lang="en-US" dirty="0"/>
          </a:p>
        </p:txBody>
      </p:sp>
      <p:sp>
        <p:nvSpPr>
          <p:cNvPr id="3" name="Content Placeholder 2"/>
          <p:cNvSpPr>
            <a:spLocks noGrp="1"/>
          </p:cNvSpPr>
          <p:nvPr>
            <p:ph idx="1"/>
          </p:nvPr>
        </p:nvSpPr>
        <p:spPr/>
        <p:txBody>
          <a:bodyPr/>
          <a:lstStyle/>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pPr marL="0" indent="0">
              <a:buNone/>
            </a:pPr>
            <a:r>
              <a:rPr lang="en-US" altLang="en-US" b="1" dirty="0"/>
              <a:t>Figure 5.12</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5.11 – Problem and Plan</a:t>
            </a:r>
            <a:endParaRPr lang="en-US" dirty="0"/>
          </a:p>
        </p:txBody>
      </p:sp>
      <p:sp>
        <p:nvSpPr>
          <p:cNvPr id="4" name="Content Placeholder 3"/>
          <p:cNvSpPr>
            <a:spLocks noGrp="1"/>
          </p:cNvSpPr>
          <p:nvPr>
            <p:ph idx="1"/>
          </p:nvPr>
        </p:nvSpPr>
        <p:spPr>
          <a:xfrm>
            <a:off x="457200" y="990600"/>
            <a:ext cx="5338762" cy="5562600"/>
          </a:xfrm>
        </p:spPr>
        <p:txBody>
          <a:bodyPr/>
          <a:lstStyle/>
          <a:p>
            <a:pPr marL="0" indent="0" algn="ctr">
              <a:buNone/>
            </a:pPr>
            <a:r>
              <a:rPr lang="en-US" altLang="en-US" sz="2000" b="1" dirty="0"/>
              <a:t>Calculating the Amount of Gas Collected over Water</a:t>
            </a:r>
          </a:p>
          <a:p>
            <a:pPr>
              <a:spcBef>
                <a:spcPts val="0"/>
              </a:spcBef>
              <a:spcAft>
                <a:spcPts val="0"/>
              </a:spcAft>
            </a:pPr>
            <a:r>
              <a:rPr lang="en-US" altLang="en-US" sz="2000" b="1" dirty="0"/>
              <a:t>PROBLEM: </a:t>
            </a:r>
            <a:r>
              <a:rPr lang="en-US" altLang="en-US" sz="2000" dirty="0"/>
              <a:t>Acetylene (C</a:t>
            </a:r>
            <a:r>
              <a:rPr lang="en-US" altLang="en-US" sz="2000" baseline="-25000" dirty="0"/>
              <a:t>2</a:t>
            </a:r>
            <a:r>
              <a:rPr lang="en-US" altLang="en-US" sz="2000" dirty="0"/>
              <a:t>H</a:t>
            </a:r>
            <a:r>
              <a:rPr lang="en-US" altLang="en-US" sz="2000" baseline="-25000" dirty="0"/>
              <a:t>2</a:t>
            </a:r>
            <a:r>
              <a:rPr lang="en-US" altLang="en-US" sz="2000" dirty="0"/>
              <a:t>) is produced in the laboratory when calcium carbide (CaC</a:t>
            </a:r>
            <a:r>
              <a:rPr lang="en-US" altLang="en-US" sz="2000" baseline="-25000" dirty="0"/>
              <a:t>2</a:t>
            </a:r>
            <a:r>
              <a:rPr lang="en-US" altLang="en-US" sz="2000" dirty="0"/>
              <a:t>) reacts with water:</a:t>
            </a:r>
          </a:p>
          <a:p>
            <a:pPr>
              <a:spcBef>
                <a:spcPts val="0"/>
              </a:spcBef>
              <a:spcAft>
                <a:spcPts val="0"/>
              </a:spcAft>
            </a:pPr>
            <a:endParaRPr lang="en-US" altLang="en-US" sz="2000" dirty="0"/>
          </a:p>
          <a:p>
            <a:pPr marL="0" indent="0" algn="ctr">
              <a:spcBef>
                <a:spcPts val="0"/>
              </a:spcBef>
              <a:spcAft>
                <a:spcPts val="0"/>
              </a:spcAft>
              <a:buNone/>
            </a:pPr>
            <a:r>
              <a:rPr lang="en-US" altLang="en-US" sz="2000" dirty="0"/>
              <a:t>CaC</a:t>
            </a:r>
            <a:r>
              <a:rPr lang="en-US" altLang="en-US" sz="2000" baseline="-25000" dirty="0"/>
              <a:t>2</a:t>
            </a:r>
            <a:r>
              <a:rPr lang="en-US" altLang="en-US" sz="2000" baseline="30000" dirty="0"/>
              <a:t> </a:t>
            </a:r>
            <a:r>
              <a:rPr lang="en-US" altLang="en-US" sz="2000" dirty="0"/>
              <a:t>(s)  +  2H</a:t>
            </a:r>
            <a:r>
              <a:rPr lang="en-US" altLang="en-US" sz="2000" baseline="-25000" dirty="0"/>
              <a:t>2</a:t>
            </a:r>
            <a:r>
              <a:rPr lang="en-US" altLang="en-US" sz="2000" dirty="0"/>
              <a:t>O (l) </a:t>
            </a:r>
            <a:r>
              <a:rPr lang="en-US" altLang="en-US" sz="2000" dirty="0">
                <a:cs typeface="Arial" pitchFamily="34" charset="0"/>
              </a:rPr>
              <a:t>→</a:t>
            </a:r>
            <a:r>
              <a:rPr lang="en-US" altLang="en-US" sz="2000" dirty="0"/>
              <a:t>   C</a:t>
            </a:r>
            <a:r>
              <a:rPr lang="en-US" altLang="en-US" sz="2000" baseline="-25000" dirty="0"/>
              <a:t>2</a:t>
            </a:r>
            <a:r>
              <a:rPr lang="en-US" altLang="en-US" sz="2000" dirty="0"/>
              <a:t>H</a:t>
            </a:r>
            <a:r>
              <a:rPr lang="en-US" altLang="en-US" sz="2000" baseline="-25000" dirty="0"/>
              <a:t>2</a:t>
            </a:r>
            <a:r>
              <a:rPr lang="en-US" altLang="en-US" sz="2000" dirty="0"/>
              <a:t> (g)  +  Ca(OH)</a:t>
            </a:r>
            <a:r>
              <a:rPr lang="en-US" altLang="en-US" sz="2000" baseline="-25000" dirty="0"/>
              <a:t>2</a:t>
            </a:r>
            <a:r>
              <a:rPr lang="en-US" altLang="en-US" sz="2000" dirty="0"/>
              <a:t> (aq)</a:t>
            </a:r>
          </a:p>
          <a:p>
            <a:pPr marL="341313" indent="0">
              <a:spcBef>
                <a:spcPts val="0"/>
              </a:spcBef>
              <a:spcAft>
                <a:spcPts val="0"/>
              </a:spcAft>
              <a:buNone/>
            </a:pPr>
            <a:endParaRPr lang="en-US" altLang="en-US" sz="2000" dirty="0"/>
          </a:p>
          <a:p>
            <a:pPr marL="341313" indent="0">
              <a:spcBef>
                <a:spcPts val="0"/>
              </a:spcBef>
              <a:spcAft>
                <a:spcPts val="0"/>
              </a:spcAft>
              <a:buNone/>
            </a:pPr>
            <a:r>
              <a:rPr lang="en-US" altLang="en-US" sz="2000" dirty="0"/>
              <a:t>A collected sample of acetylene has a total gas pressure of 738 </a:t>
            </a:r>
            <a:r>
              <a:rPr lang="en-US" altLang="en-US" sz="2000" dirty="0" err="1"/>
              <a:t>torr</a:t>
            </a:r>
            <a:r>
              <a:rPr lang="en-US" altLang="en-US" sz="2000" dirty="0"/>
              <a:t> and a volume of 523 </a:t>
            </a:r>
            <a:r>
              <a:rPr lang="en-US" altLang="en-US" sz="2000" dirty="0" err="1"/>
              <a:t>mL.</a:t>
            </a:r>
            <a:r>
              <a:rPr lang="en-US" altLang="en-US" sz="2000" dirty="0"/>
              <a:t>  At the temperature of the gas (23</a:t>
            </a:r>
            <a:r>
              <a:rPr lang="en-US" altLang="en-US" sz="2000" dirty="0">
                <a:cs typeface="Arial" pitchFamily="34" charset="0"/>
              </a:rPr>
              <a:t>°</a:t>
            </a:r>
            <a:r>
              <a:rPr lang="en-US" altLang="en-US" sz="2000" dirty="0"/>
              <a:t>C), the vapor pressure of water is 21 </a:t>
            </a:r>
            <a:r>
              <a:rPr lang="en-US" altLang="en-US" sz="2000" dirty="0" err="1"/>
              <a:t>torr</a:t>
            </a:r>
            <a:r>
              <a:rPr lang="en-US" altLang="en-US" sz="2000" dirty="0"/>
              <a:t>.  How many grams of acetylene are collected?</a:t>
            </a:r>
          </a:p>
          <a:p>
            <a:r>
              <a:rPr lang="en-US" altLang="en-US" sz="2000" b="1" dirty="0"/>
              <a:t>PLAN: </a:t>
            </a:r>
            <a:r>
              <a:rPr lang="en-US" altLang="en-US" sz="2000" dirty="0"/>
              <a:t>The difference in pressures will give P for the C</a:t>
            </a:r>
            <a:r>
              <a:rPr lang="en-US" altLang="en-US" sz="2000" baseline="-25000" dirty="0"/>
              <a:t>2</a:t>
            </a:r>
            <a:r>
              <a:rPr lang="en-US" altLang="en-US" sz="2000" dirty="0"/>
              <a:t>H</a:t>
            </a:r>
            <a:r>
              <a:rPr lang="en-US" altLang="en-US" sz="2000" baseline="-25000" dirty="0"/>
              <a:t>2</a:t>
            </a:r>
            <a:r>
              <a:rPr lang="en-US" altLang="en-US" sz="2000" dirty="0"/>
              <a:t>.  The number of moles (n) is calculated from the ideal gas law and converted to mass using the molar mass.</a:t>
            </a:r>
            <a:endParaRPr lang="en-US" altLang="en-US" sz="2000" b="1" dirty="0"/>
          </a:p>
          <a:p>
            <a:endParaRPr lang="en-US" sz="2000" dirty="0"/>
          </a:p>
        </p:txBody>
      </p:sp>
      <p:pic>
        <p:nvPicPr>
          <p:cNvPr id="81922" name="Picture 2" descr="The total pressure minus the pressure of the water vapor gives the pressure of acetylene which can be converted to moles through the ideal gas law. This value is then converted to mass via molar mas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1742" y="1229767"/>
            <a:ext cx="3348253" cy="509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b="1" dirty="0"/>
              <a:t>Sample Problem 5.11 - Solution</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altLang="en-US" b="1" dirty="0"/>
                  <a:t>SOLUTION:</a:t>
                </a:r>
              </a:p>
              <a:p>
                <a:pPr marL="0" indent="0" algn="ctr">
                  <a:buNone/>
                </a:pPr>
                <a14:m>
                  <m:oMath xmlns:m="http://schemas.openxmlformats.org/officeDocument/2006/math">
                    <m:r>
                      <m:rPr>
                        <m:nor/>
                      </m:rPr>
                      <a:rPr lang="en-US" altLang="en-US" sz="2000" b="0" i="1" smtClean="0"/>
                      <m:t>P</m:t>
                    </m:r>
                    <m:r>
                      <m:rPr>
                        <m:nor/>
                      </m:rPr>
                      <a:rPr lang="en-US" altLang="en-US" sz="2000" b="0" i="0" baseline="-25000" smtClean="0"/>
                      <m:t>C</m:t>
                    </m:r>
                    <m:r>
                      <m:rPr>
                        <m:nor/>
                      </m:rPr>
                      <a:rPr lang="en-US" altLang="en-US" sz="2000" b="0" i="0" baseline="-25000" smtClean="0"/>
                      <m:t>2</m:t>
                    </m:r>
                    <m:r>
                      <m:rPr>
                        <m:nor/>
                      </m:rPr>
                      <a:rPr lang="en-US" altLang="en-US" sz="2000" b="0" i="0" baseline="-25000" smtClean="0"/>
                      <m:t>H</m:t>
                    </m:r>
                    <m:r>
                      <m:rPr>
                        <m:nor/>
                      </m:rPr>
                      <a:rPr lang="en-US" altLang="en-US" sz="2000" b="0" i="0" baseline="-25000" smtClean="0"/>
                      <m:t>2 = </m:t>
                    </m:r>
                    <m:d>
                      <m:dPr>
                        <m:ctrlPr>
                          <a:rPr lang="en-US" altLang="en-US" sz="2000" b="0" i="1" smtClean="0">
                            <a:latin typeface="Cambria Math" panose="02040503050406030204" pitchFamily="18" charset="0"/>
                          </a:rPr>
                        </m:ctrlPr>
                      </m:dPr>
                      <m:e>
                        <m:r>
                          <m:rPr>
                            <m:nor/>
                          </m:rPr>
                          <a:rPr lang="en-US" altLang="en-US" sz="2000" b="0" i="0" smtClean="0"/>
                          <m:t>738−21</m:t>
                        </m:r>
                      </m:e>
                    </m:d>
                    <m:r>
                      <m:rPr>
                        <m:nor/>
                      </m:rPr>
                      <a:rPr lang="en-US" altLang="en-US" sz="2000" b="0" i="0" smtClean="0"/>
                      <m:t>torr</m:t>
                    </m:r>
                    <m:r>
                      <m:rPr>
                        <m:nor/>
                      </m:rPr>
                      <a:rPr lang="en-US" altLang="en-US" sz="2000" b="0" i="0" smtClean="0"/>
                      <m:t> = 717 </m:t>
                    </m:r>
                    <m:r>
                      <m:rPr>
                        <m:nor/>
                      </m:rPr>
                      <a:rPr lang="en-US" altLang="en-US" sz="2000" b="0" i="0" smtClean="0"/>
                      <m:t>torr</m:t>
                    </m:r>
                  </m:oMath>
                </a14:m>
                <a:r>
                  <a:rPr lang="en-US" altLang="en-US" sz="2000" dirty="0"/>
                  <a:t> 		T = 23</a:t>
                </a:r>
                <a:r>
                  <a:rPr lang="en-US" altLang="en-US" sz="2000" dirty="0">
                    <a:cs typeface="Arial" pitchFamily="34" charset="0"/>
                  </a:rPr>
                  <a:t>°C + 273.15 K = 296 K</a:t>
                </a:r>
              </a:p>
              <a:p>
                <a:pPr marL="0" indent="0">
                  <a:buNone/>
                </a:pPr>
                <a14:m>
                  <m:oMathPara xmlns:m="http://schemas.openxmlformats.org/officeDocument/2006/math">
                    <m:oMathParaPr>
                      <m:jc m:val="centerGroup"/>
                    </m:oMathParaPr>
                    <m:oMath xmlns:m="http://schemas.openxmlformats.org/officeDocument/2006/math">
                      <m:r>
                        <m:rPr>
                          <m:nor/>
                        </m:rPr>
                        <a:rPr lang="en-US" altLang="en-US" i="1" dirty="0"/>
                        <m:t>P</m:t>
                      </m:r>
                      <m:r>
                        <m:rPr>
                          <m:nor/>
                        </m:rPr>
                        <a:rPr lang="en-US" altLang="en-US" i="0" dirty="0"/>
                        <m:t> = 717 </m:t>
                      </m:r>
                      <m:r>
                        <m:rPr>
                          <m:nor/>
                        </m:rPr>
                        <a:rPr lang="en-US" altLang="en-US" i="0" dirty="0"/>
                        <m:t>torr</m:t>
                      </m:r>
                      <m:r>
                        <m:rPr>
                          <m:nor/>
                        </m:rPr>
                        <a:rPr lang="en-US" altLang="en-US" i="0" dirty="0"/>
                        <m:t> </m:t>
                      </m:r>
                      <m:r>
                        <m:rPr>
                          <m:nor/>
                        </m:rPr>
                        <a:rPr lang="en-US" altLang="en-US" i="0" dirty="0"/>
                        <m:t>x</m:t>
                      </m:r>
                      <m:f>
                        <m:fPr>
                          <m:ctrlPr>
                            <a:rPr lang="en-US" altLang="en-US" i="1" dirty="0" smtClean="0">
                              <a:latin typeface="Cambria Math" panose="02040503050406030204" pitchFamily="18" charset="0"/>
                            </a:rPr>
                          </m:ctrlPr>
                        </m:fPr>
                        <m:num>
                          <m:r>
                            <m:rPr>
                              <m:nor/>
                            </m:rPr>
                            <a:rPr lang="en-US" altLang="en-US" i="0" dirty="0"/>
                            <m:t>1 </m:t>
                          </m:r>
                          <m:r>
                            <m:rPr>
                              <m:nor/>
                            </m:rPr>
                            <a:rPr lang="en-US" altLang="en-US" i="0" dirty="0"/>
                            <m:t>atm</m:t>
                          </m:r>
                          <m:r>
                            <m:rPr>
                              <m:nor/>
                            </m:rPr>
                            <a:rPr lang="en-US" altLang="en-US" i="0" dirty="0"/>
                            <m:t> </m:t>
                          </m:r>
                        </m:num>
                        <m:den>
                          <m:r>
                            <m:rPr>
                              <m:nor/>
                            </m:rPr>
                            <a:rPr lang="en-US" altLang="en-US" i="0" dirty="0"/>
                            <m:t>760 </m:t>
                          </m:r>
                          <m:r>
                            <m:rPr>
                              <m:nor/>
                            </m:rPr>
                            <a:rPr lang="en-US" altLang="en-US" i="0" dirty="0"/>
                            <m:t>torr</m:t>
                          </m:r>
                          <m:r>
                            <m:rPr>
                              <m:nor/>
                            </m:rPr>
                            <a:rPr lang="en-US" altLang="en-US" i="0" dirty="0"/>
                            <m:t> </m:t>
                          </m:r>
                        </m:den>
                      </m:f>
                      <m:r>
                        <m:rPr>
                          <m:nor/>
                        </m:rPr>
                        <a:rPr lang="en-US" altLang="en-US" b="0" i="0" dirty="0" smtClean="0"/>
                        <m:t> = 0.943 </m:t>
                      </m:r>
                      <m:r>
                        <m:rPr>
                          <m:nor/>
                        </m:rPr>
                        <a:rPr lang="en-US" altLang="en-US" b="0" i="0" dirty="0" smtClean="0"/>
                        <m:t>atm</m:t>
                      </m:r>
                    </m:oMath>
                  </m:oMathPara>
                </a14:m>
                <a:endParaRPr lang="en-US" altLang="en-US" b="0" dirty="0"/>
              </a:p>
              <a:p>
                <a:pPr marL="0" indent="0">
                  <a:buNone/>
                </a:pPr>
                <a14:m>
                  <m:oMathPara xmlns:m="http://schemas.openxmlformats.org/officeDocument/2006/math">
                    <m:oMathParaPr>
                      <m:jc m:val="centerGroup"/>
                    </m:oMathParaPr>
                    <m:oMath xmlns:m="http://schemas.openxmlformats.org/officeDocument/2006/math">
                      <m:r>
                        <m:rPr>
                          <m:nor/>
                        </m:rPr>
                        <a:rPr lang="en-US" altLang="en-US" i="0" dirty="0"/>
                        <m:t>V</m:t>
                      </m:r>
                      <m:r>
                        <m:rPr>
                          <m:nor/>
                        </m:rPr>
                        <a:rPr lang="en-US" altLang="en-US" i="0" dirty="0"/>
                        <m:t> = 523 </m:t>
                      </m:r>
                      <m:r>
                        <m:rPr>
                          <m:nor/>
                        </m:rPr>
                        <a:rPr lang="en-US" altLang="en-US" i="0" dirty="0"/>
                        <m:t>mL</m:t>
                      </m:r>
                      <m:r>
                        <m:rPr>
                          <m:nor/>
                        </m:rPr>
                        <a:rPr lang="en-US" altLang="en-US" i="0" dirty="0"/>
                        <m:t> </m:t>
                      </m:r>
                      <m:r>
                        <m:rPr>
                          <m:nor/>
                        </m:rPr>
                        <a:rPr lang="en-US" altLang="en-US" i="0" dirty="0"/>
                        <m:t>x</m:t>
                      </m:r>
                      <m:f>
                        <m:fPr>
                          <m:ctrlPr>
                            <a:rPr lang="en-US" altLang="en-US" i="1" dirty="0" smtClean="0">
                              <a:latin typeface="Cambria Math" panose="02040503050406030204" pitchFamily="18" charset="0"/>
                            </a:rPr>
                          </m:ctrlPr>
                        </m:fPr>
                        <m:num>
                          <m:r>
                            <m:rPr>
                              <m:nor/>
                            </m:rPr>
                            <a:rPr lang="en-US" altLang="en-US" i="0" dirty="0"/>
                            <m:t>1 </m:t>
                          </m:r>
                          <m:r>
                            <m:rPr>
                              <m:nor/>
                            </m:rPr>
                            <a:rPr lang="en-US" altLang="en-US" i="0" dirty="0"/>
                            <m:t>L</m:t>
                          </m:r>
                          <m:r>
                            <m:rPr>
                              <m:nor/>
                            </m:rPr>
                            <a:rPr lang="en-US" altLang="en-US" i="0" dirty="0"/>
                            <m:t> </m:t>
                          </m:r>
                        </m:num>
                        <m:den>
                          <m:r>
                            <m:rPr>
                              <m:nor/>
                            </m:rPr>
                            <a:rPr lang="en-US" altLang="en-US" i="0" dirty="0"/>
                            <m:t>10</m:t>
                          </m:r>
                          <m:r>
                            <m:rPr>
                              <m:nor/>
                            </m:rPr>
                            <a:rPr lang="en-US" altLang="en-US" i="0" baseline="30000" dirty="0"/>
                            <m:t>3</m:t>
                          </m:r>
                          <m:r>
                            <m:rPr>
                              <m:nor/>
                            </m:rPr>
                            <a:rPr lang="en-US" altLang="en-US" i="0" dirty="0"/>
                            <m:t> </m:t>
                          </m:r>
                          <m:r>
                            <m:rPr>
                              <m:nor/>
                            </m:rPr>
                            <a:rPr lang="en-US" altLang="en-US" i="0" dirty="0"/>
                            <m:t>mL</m:t>
                          </m:r>
                          <m:r>
                            <m:rPr>
                              <m:nor/>
                            </m:rPr>
                            <a:rPr lang="en-US" altLang="en-US" i="0" dirty="0"/>
                            <m:t> </m:t>
                          </m:r>
                        </m:den>
                      </m:f>
                      <m:r>
                        <m:rPr>
                          <m:nor/>
                        </m:rPr>
                        <a:rPr lang="en-US" altLang="en-US" b="0" i="0" dirty="0" smtClean="0"/>
                        <m:t>= 0.523 </m:t>
                      </m:r>
                      <m:r>
                        <m:rPr>
                          <m:nor/>
                        </m:rPr>
                        <a:rPr lang="en-US" altLang="en-US" b="0" i="0" dirty="0" smtClean="0"/>
                        <m:t>L</m:t>
                      </m:r>
                    </m:oMath>
                  </m:oMathPara>
                </a14:m>
                <a:endParaRPr lang="en-US" altLang="en-US" dirty="0"/>
              </a:p>
              <a:p>
                <a:pPr marL="0" indent="0" algn="ctr">
                  <a:buNone/>
                </a:pPr>
                <a:r>
                  <a:rPr lang="en-US" altLang="en-US" dirty="0"/>
                  <a:t>T = 23</a:t>
                </a:r>
                <a:r>
                  <a:rPr lang="en-US" altLang="en-US" dirty="0">
                    <a:cs typeface="Arial" pitchFamily="34" charset="0"/>
                  </a:rPr>
                  <a:t>°C + 273.15 K = 296 K</a:t>
                </a:r>
              </a:p>
              <a:p>
                <a:pPr marL="0" indent="0">
                  <a:buNone/>
                </a:pPr>
                <a14:m>
                  <m:oMathPara xmlns:m="http://schemas.openxmlformats.org/officeDocument/2006/math">
                    <m:oMathParaPr>
                      <m:jc m:val="centerGroup"/>
                    </m:oMathParaPr>
                    <m:oMath xmlns:m="http://schemas.openxmlformats.org/officeDocument/2006/math">
                      <m:r>
                        <m:rPr>
                          <m:nor/>
                        </m:rPr>
                        <a:rPr lang="en-US" altLang="en-US" b="0" i="1" smtClean="0"/>
                        <m:t>n</m:t>
                      </m:r>
                      <m:r>
                        <m:rPr>
                          <m:nor/>
                        </m:rPr>
                        <a:rPr lang="en-US" altLang="en-US" b="0" i="0" baseline="-25000" smtClean="0"/>
                        <m:t>C</m:t>
                      </m:r>
                      <m:r>
                        <m:rPr>
                          <m:nor/>
                        </m:rPr>
                        <a:rPr lang="en-US" altLang="en-US" b="0" i="0" baseline="-25000" smtClean="0"/>
                        <m:t>2</m:t>
                      </m:r>
                      <m:r>
                        <m:rPr>
                          <m:nor/>
                        </m:rPr>
                        <a:rPr lang="en-US" altLang="en-US" b="0" i="0" baseline="-25000" smtClean="0"/>
                        <m:t>H</m:t>
                      </m:r>
                      <m:r>
                        <m:rPr>
                          <m:nor/>
                        </m:rPr>
                        <a:rPr lang="en-US" altLang="en-US" b="0" i="0" baseline="-25000" smtClean="0"/>
                        <m:t>2 =</m:t>
                      </m:r>
                      <m:f>
                        <m:fPr>
                          <m:ctrlPr>
                            <a:rPr lang="en-US" altLang="en-US" b="0" i="1" smtClean="0">
                              <a:latin typeface="Cambria Math" panose="02040503050406030204" pitchFamily="18" charset="0"/>
                            </a:rPr>
                          </m:ctrlPr>
                        </m:fPr>
                        <m:num>
                          <m:r>
                            <m:rPr>
                              <m:nor/>
                            </m:rPr>
                            <a:rPr lang="en-US" altLang="en-US" i="0" dirty="0"/>
                            <m:t>PV</m:t>
                          </m:r>
                          <m:r>
                            <m:rPr>
                              <m:nor/>
                            </m:rPr>
                            <a:rPr lang="en-US" altLang="en-US" i="0" dirty="0"/>
                            <m:t> </m:t>
                          </m:r>
                        </m:num>
                        <m:den>
                          <m:r>
                            <m:rPr>
                              <m:nor/>
                            </m:rPr>
                            <a:rPr lang="en-US" altLang="en-US" i="0" dirty="0"/>
                            <m:t>RT</m:t>
                          </m:r>
                        </m:den>
                      </m:f>
                      <m:r>
                        <m:rPr>
                          <m:nor/>
                        </m:rPr>
                        <a:rPr lang="en-US" altLang="en-US" b="0" i="0" smtClean="0"/>
                        <m:t>=</m:t>
                      </m:r>
                      <m:f>
                        <m:fPr>
                          <m:ctrlPr>
                            <a:rPr lang="en-US" altLang="en-US" b="0" i="1" smtClean="0">
                              <a:latin typeface="Cambria Math" panose="02040503050406030204" pitchFamily="18" charset="0"/>
                            </a:rPr>
                          </m:ctrlPr>
                        </m:fPr>
                        <m:num>
                          <m:r>
                            <m:rPr>
                              <m:nor/>
                            </m:rPr>
                            <a:rPr lang="en-US" altLang="en-US" i="0" dirty="0"/>
                            <m:t>0.943 </m:t>
                          </m:r>
                          <m:r>
                            <m:rPr>
                              <m:nor/>
                            </m:rPr>
                            <a:rPr lang="en-US" altLang="en-US" i="0" dirty="0"/>
                            <m:t>atm</m:t>
                          </m:r>
                          <m:r>
                            <m:rPr>
                              <m:nor/>
                            </m:rPr>
                            <a:rPr lang="en-US" altLang="en-US" i="0" dirty="0"/>
                            <m:t> </m:t>
                          </m:r>
                          <m:r>
                            <m:rPr>
                              <m:nor/>
                            </m:rPr>
                            <a:rPr lang="en-US" altLang="en-US" i="0" dirty="0" smtClean="0">
                              <a:ea typeface="Cambria Math"/>
                            </a:rPr>
                            <m:t>×</m:t>
                          </m:r>
                          <m:r>
                            <m:rPr>
                              <m:nor/>
                            </m:rPr>
                            <a:rPr lang="en-US" altLang="en-US" i="0" dirty="0"/>
                            <m:t>0.523 </m:t>
                          </m:r>
                          <m:r>
                            <m:rPr>
                              <m:nor/>
                            </m:rPr>
                            <a:rPr lang="en-US" altLang="en-US" i="0" dirty="0"/>
                            <m:t>L</m:t>
                          </m:r>
                          <m:r>
                            <m:rPr>
                              <m:nor/>
                            </m:rPr>
                            <a:rPr lang="en-US" altLang="en-US" i="0" dirty="0"/>
                            <m:t> </m:t>
                          </m:r>
                        </m:num>
                        <m:den>
                          <m:r>
                            <m:rPr>
                              <m:nor/>
                            </m:rPr>
                            <a:rPr lang="en-US" altLang="en-US" i="0" dirty="0"/>
                            <m:t>0.0821 </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i="0" dirty="0"/>
                                    <m:t>atm</m:t>
                                  </m:r>
                                  <m:r>
                                    <m:rPr>
                                      <m:nor/>
                                    </m:rPr>
                                    <a:rPr lang="en-US" altLang="en-US" i="0" dirty="0">
                                      <a:cs typeface="Arial" pitchFamily="34" charset="0"/>
                                    </a:rPr>
                                    <m:t>·</m:t>
                                  </m:r>
                                  <m:r>
                                    <m:rPr>
                                      <m:nor/>
                                    </m:rPr>
                                    <a:rPr lang="en-US" altLang="en-US" i="0" dirty="0"/>
                                    <m:t>L</m:t>
                                  </m:r>
                                  <m:r>
                                    <m:rPr>
                                      <m:nor/>
                                    </m:rPr>
                                    <a:rPr lang="en-US" altLang="en-US" i="0" dirty="0"/>
                                    <m:t> </m:t>
                                  </m:r>
                                </m:num>
                                <m:den>
                                  <m:r>
                                    <m:rPr>
                                      <m:nor/>
                                    </m:rPr>
                                    <a:rPr lang="en-US" altLang="en-US" i="0" dirty="0"/>
                                    <m:t>mol</m:t>
                                  </m:r>
                                  <m:r>
                                    <m:rPr>
                                      <m:nor/>
                                    </m:rPr>
                                    <a:rPr lang="en-US" altLang="en-US" i="0" dirty="0">
                                      <a:cs typeface="Arial" pitchFamily="34" charset="0"/>
                                    </a:rPr>
                                    <m:t>·</m:t>
                                  </m:r>
                                  <m:r>
                                    <m:rPr>
                                      <m:nor/>
                                    </m:rPr>
                                    <a:rPr lang="en-US" altLang="en-US" i="0" dirty="0"/>
                                    <m:t>K</m:t>
                                  </m:r>
                                  <m:r>
                                    <m:rPr>
                                      <m:nor/>
                                    </m:rPr>
                                    <a:rPr lang="en-US" altLang="en-US" i="0" dirty="0"/>
                                    <m:t> </m:t>
                                  </m:r>
                                </m:den>
                              </m:f>
                            </m:e>
                          </m:box>
                          <m:r>
                            <m:rPr>
                              <m:nor/>
                            </m:rPr>
                            <a:rPr lang="en-US" altLang="en-US" i="0" dirty="0" smtClean="0">
                              <a:ea typeface="Cambria Math"/>
                            </a:rPr>
                            <m:t>×</m:t>
                          </m:r>
                          <m:r>
                            <m:rPr>
                              <m:nor/>
                            </m:rPr>
                            <a:rPr lang="en-US" altLang="en-US" i="0" dirty="0"/>
                            <m:t>296 </m:t>
                          </m:r>
                          <m:r>
                            <m:rPr>
                              <m:nor/>
                            </m:rPr>
                            <a:rPr lang="en-US" altLang="en-US" i="0" dirty="0"/>
                            <m:t>K</m:t>
                          </m:r>
                          <m:r>
                            <m:rPr>
                              <m:nor/>
                            </m:rPr>
                            <a:rPr lang="en-US" altLang="en-US" i="0" dirty="0"/>
                            <m:t> </m:t>
                          </m:r>
                        </m:den>
                      </m:f>
                      <m:r>
                        <m:rPr>
                          <m:nor/>
                        </m:rPr>
                        <a:rPr lang="en-US" altLang="en-US" b="0" i="0" smtClean="0"/>
                        <m:t>= 0.0203 </m:t>
                      </m:r>
                      <m:r>
                        <m:rPr>
                          <m:nor/>
                        </m:rPr>
                        <a:rPr lang="en-US" altLang="en-US" b="0" i="0" smtClean="0"/>
                        <m:t>mol</m:t>
                      </m:r>
                    </m:oMath>
                  </m:oMathPara>
                </a14:m>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0.0203 </m:t>
                      </m:r>
                      <m:r>
                        <m:rPr>
                          <m:nor/>
                        </m:rPr>
                        <a:rPr lang="en-US" altLang="en-US" dirty="0"/>
                        <m:t>mol</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i="0" dirty="0"/>
                            <m:t>26.04 </m:t>
                          </m:r>
                          <m:r>
                            <m:rPr>
                              <m:nor/>
                            </m:rPr>
                            <a:rPr lang="en-US" altLang="en-US" i="0" dirty="0"/>
                            <m:t>g</m:t>
                          </m:r>
                          <m:r>
                            <m:rPr>
                              <m:nor/>
                            </m:rPr>
                            <a:rPr lang="en-US" altLang="en-US" i="0" dirty="0"/>
                            <m:t> </m:t>
                          </m:r>
                          <m:r>
                            <m:rPr>
                              <m:nor/>
                            </m:rPr>
                            <a:rPr lang="en-US" altLang="en-US" i="0" dirty="0"/>
                            <m:t>C</m:t>
                          </m:r>
                          <m:r>
                            <m:rPr>
                              <m:nor/>
                            </m:rPr>
                            <a:rPr lang="en-US" altLang="en-US" i="0" baseline="-25000" dirty="0"/>
                            <m:t>2</m:t>
                          </m:r>
                          <m:r>
                            <m:rPr>
                              <m:nor/>
                            </m:rPr>
                            <a:rPr lang="en-US" altLang="en-US" i="0" dirty="0"/>
                            <m:t>H</m:t>
                          </m:r>
                          <m:r>
                            <m:rPr>
                              <m:nor/>
                            </m:rPr>
                            <a:rPr lang="en-US" altLang="en-US" i="0" baseline="-25000" dirty="0"/>
                            <m:t>2</m:t>
                          </m:r>
                          <m:r>
                            <m:rPr>
                              <m:nor/>
                            </m:rPr>
                            <a:rPr lang="en-US" altLang="en-US" i="0" dirty="0"/>
                            <m:t> </m:t>
                          </m:r>
                        </m:num>
                        <m:den>
                          <m:r>
                            <m:rPr>
                              <m:nor/>
                            </m:rPr>
                            <a:rPr lang="en-US" altLang="en-US" i="0" dirty="0"/>
                            <m:t>1 </m:t>
                          </m:r>
                          <m:r>
                            <m:rPr>
                              <m:nor/>
                            </m:rPr>
                            <a:rPr lang="en-US" altLang="en-US" i="0" dirty="0"/>
                            <m:t>mol</m:t>
                          </m:r>
                          <m:r>
                            <m:rPr>
                              <m:nor/>
                            </m:rPr>
                            <a:rPr lang="en-US" altLang="en-US" i="0" dirty="0"/>
                            <m:t> </m:t>
                          </m:r>
                          <m:r>
                            <m:rPr>
                              <m:nor/>
                            </m:rPr>
                            <a:rPr lang="en-US" altLang="en-US" i="0" dirty="0"/>
                            <m:t>C</m:t>
                          </m:r>
                          <m:r>
                            <m:rPr>
                              <m:nor/>
                            </m:rPr>
                            <a:rPr lang="en-US" altLang="en-US" i="0" baseline="-25000" dirty="0"/>
                            <m:t>2</m:t>
                          </m:r>
                          <m:r>
                            <m:rPr>
                              <m:nor/>
                            </m:rPr>
                            <a:rPr lang="en-US" altLang="en-US" i="0" dirty="0"/>
                            <m:t>H</m:t>
                          </m:r>
                          <m:r>
                            <m:rPr>
                              <m:nor/>
                            </m:rPr>
                            <a:rPr lang="en-US" altLang="en-US" i="0" baseline="-25000" dirty="0"/>
                            <m:t>2</m:t>
                          </m:r>
                          <m:r>
                            <m:rPr>
                              <m:nor/>
                            </m:rPr>
                            <a:rPr lang="en-US" altLang="en-US" i="0" dirty="0"/>
                            <m:t> </m:t>
                          </m:r>
                        </m:den>
                      </m:f>
                      <m:r>
                        <m:rPr>
                          <m:nor/>
                        </m:rPr>
                        <a:rPr lang="en-US" altLang="en-US" i="0" dirty="0" smtClean="0">
                          <a:ea typeface="Cambria Math"/>
                        </a:rPr>
                        <m:t>=</m:t>
                      </m:r>
                      <m:r>
                        <m:rPr>
                          <m:nor/>
                        </m:rPr>
                        <a:rPr lang="en-US" altLang="en-US" b="0" i="0" dirty="0" smtClean="0">
                          <a:ea typeface="Cambria Math"/>
                        </a:rPr>
                        <m:t> </m:t>
                      </m:r>
                      <m:r>
                        <m:rPr>
                          <m:nor/>
                        </m:rPr>
                        <a:rPr lang="en-US" altLang="en-US" b="1" i="0" dirty="0" smtClean="0">
                          <a:ea typeface="Cambria Math"/>
                        </a:rPr>
                        <m:t>0.529 </m:t>
                      </m:r>
                      <m:r>
                        <m:rPr>
                          <m:nor/>
                        </m:rPr>
                        <a:rPr lang="en-US" altLang="en-US" b="1" i="0" dirty="0" smtClean="0">
                          <a:ea typeface="Cambria Math"/>
                        </a:rPr>
                        <m:t>g</m:t>
                      </m:r>
                      <m:r>
                        <m:rPr>
                          <m:nor/>
                        </m:rPr>
                        <a:rPr lang="en-US" altLang="en-US" b="1" i="0" dirty="0" smtClean="0">
                          <a:ea typeface="Cambria Math"/>
                        </a:rPr>
                        <m:t> </m:t>
                      </m:r>
                      <m:r>
                        <m:rPr>
                          <m:nor/>
                        </m:rPr>
                        <a:rPr lang="en-US" altLang="en-US" b="1" i="0" dirty="0"/>
                        <m:t>C</m:t>
                      </m:r>
                      <m:r>
                        <m:rPr>
                          <m:nor/>
                        </m:rPr>
                        <a:rPr lang="en-US" altLang="en-US" b="1" i="0" baseline="-25000" dirty="0"/>
                        <m:t>2</m:t>
                      </m:r>
                      <m:r>
                        <m:rPr>
                          <m:nor/>
                        </m:rPr>
                        <a:rPr lang="en-US" altLang="en-US" b="1" i="0" dirty="0"/>
                        <m:t>H</m:t>
                      </m:r>
                      <m:r>
                        <m:rPr>
                          <m:nor/>
                        </m:rPr>
                        <a:rPr lang="en-US" altLang="en-US" b="1" i="0" baseline="-25000" dirty="0"/>
                        <m:t>2</m:t>
                      </m:r>
                    </m:oMath>
                  </m:oMathPara>
                </a14:m>
                <a:endParaRPr lang="en-US" altLang="en-US" b="1" dirty="0"/>
              </a:p>
              <a:p>
                <a:pPr marL="0" indent="0">
                  <a:buNone/>
                </a:pPr>
                <a:endParaRPr lang="en-US" altLang="en-US" dirty="0"/>
              </a:p>
              <a:p>
                <a:pPr marL="0" indent="0">
                  <a:buNone/>
                </a:pPr>
                <a:endParaRPr lang="en-US" altLang="en-US" dirty="0"/>
              </a:p>
              <a:p>
                <a:pPr marL="0" indent="0">
                  <a:buNone/>
                </a:pP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Gas Pressure and its Measurement</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nor/>
                        </m:rPr>
                        <a:rPr lang="en-US" altLang="en-US" i="0" dirty="0" smtClean="0"/>
                        <m:t>Pressure</m:t>
                      </m:r>
                      <m:r>
                        <m:rPr>
                          <m:nor/>
                        </m:rPr>
                        <a:rPr lang="en-US" altLang="en-US" i="0" dirty="0" smtClean="0"/>
                        <m:t> = </m:t>
                      </m:r>
                      <m:f>
                        <m:fPr>
                          <m:ctrlPr>
                            <a:rPr lang="en-US" altLang="en-US" i="1" dirty="0" smtClean="0">
                              <a:latin typeface="Cambria Math" panose="02040503050406030204" pitchFamily="18" charset="0"/>
                            </a:rPr>
                          </m:ctrlPr>
                        </m:fPr>
                        <m:num>
                          <m:r>
                            <m:rPr>
                              <m:nor/>
                            </m:rPr>
                            <a:rPr lang="en-US" altLang="en-US" b="0" i="0" dirty="0" smtClean="0"/>
                            <m:t>force</m:t>
                          </m:r>
                        </m:num>
                        <m:den>
                          <m:r>
                            <m:rPr>
                              <m:nor/>
                            </m:rPr>
                            <a:rPr lang="en-US" altLang="en-US" b="0" i="0" dirty="0" smtClean="0"/>
                            <m:t>area</m:t>
                          </m:r>
                        </m:den>
                      </m:f>
                    </m:oMath>
                  </m:oMathPara>
                </a14:m>
                <a:endParaRPr lang="en-US" altLang="en-US" dirty="0"/>
              </a:p>
              <a:p>
                <a:r>
                  <a:rPr lang="en-US" altLang="en-US" dirty="0"/>
                  <a:t>Atmospheric pressure arises from the force exerted by atmospheric gases on the earth</a:t>
                </a:r>
                <a:r>
                  <a:rPr lang="ja-JP" altLang="en-US" dirty="0"/>
                  <a:t>’</a:t>
                </a:r>
                <a:r>
                  <a:rPr lang="en-US" altLang="ja-JP" dirty="0"/>
                  <a:t>s surface.</a:t>
                </a:r>
                <a:endParaRPr lang="en-US" altLang="en-US" dirty="0"/>
              </a:p>
              <a:p>
                <a:r>
                  <a:rPr lang="en-US" altLang="en-US" dirty="0"/>
                  <a:t>Atmospheric pressure decreases with altitude.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Ideal Gas Law and Stoichiometry</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15.13</a:t>
            </a:r>
          </a:p>
          <a:p>
            <a:endParaRPr lang="en-US" dirty="0"/>
          </a:p>
        </p:txBody>
      </p:sp>
      <p:pic>
        <p:nvPicPr>
          <p:cNvPr id="79875" name="Picture 3" descr="The ideal gas law can be used to convert between pressure, volume and temperature of gas A to the amount of the gas in mol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4226" y="892175"/>
            <a:ext cx="4850736" cy="173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4" descr="The molar ratio of a gas can be used to convert between two species in the same balanced equat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07982" y="2666081"/>
            <a:ext cx="6503225" cy="187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7" name="Picture 5" descr="The amount of gas B can be converted to pressure, temperature or volume of gas B through the ideal gas law."/>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355481" y="4693181"/>
            <a:ext cx="4883519" cy="163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5.12 – Problem and Plan</a:t>
            </a:r>
            <a:endParaRPr lang="en-US" dirty="0"/>
          </a:p>
        </p:txBody>
      </p:sp>
      <p:sp>
        <p:nvSpPr>
          <p:cNvPr id="7" name="Content Placeholder 6"/>
          <p:cNvSpPr>
            <a:spLocks noGrp="1"/>
          </p:cNvSpPr>
          <p:nvPr>
            <p:ph idx="1"/>
          </p:nvPr>
        </p:nvSpPr>
        <p:spPr>
          <a:xfrm>
            <a:off x="457200" y="990600"/>
            <a:ext cx="5310827" cy="5562600"/>
          </a:xfrm>
        </p:spPr>
        <p:txBody>
          <a:bodyPr/>
          <a:lstStyle/>
          <a:p>
            <a:pPr marL="0" indent="0" algn="ctr">
              <a:buNone/>
            </a:pPr>
            <a:r>
              <a:rPr lang="en-US" altLang="en-US" sz="2000" b="1" dirty="0"/>
              <a:t>Using Gas Variables to Find Amounts of Reactants and Products I</a:t>
            </a:r>
          </a:p>
          <a:p>
            <a:r>
              <a:rPr lang="en-US" altLang="en-US" sz="2000" b="1" dirty="0"/>
              <a:t>PROBLEM: </a:t>
            </a:r>
            <a:r>
              <a:rPr lang="en-US" sz="2000" dirty="0"/>
              <a:t>Solid lithium hydroxide is used to "scrub" CO</a:t>
            </a:r>
            <a:r>
              <a:rPr lang="en-US" sz="2000" baseline="-25000" dirty="0"/>
              <a:t>2</a:t>
            </a:r>
            <a:r>
              <a:rPr lang="en-US" sz="2000" dirty="0"/>
              <a:t> from the air in spacecraft and submarines; it reacts with the CO</a:t>
            </a:r>
            <a:r>
              <a:rPr lang="en-US" sz="2000" baseline="-25000" dirty="0"/>
              <a:t>2</a:t>
            </a:r>
            <a:r>
              <a:rPr lang="en-US" sz="2000" dirty="0"/>
              <a:t> to produce lithium carbonate and water. What volume of CO</a:t>
            </a:r>
            <a:r>
              <a:rPr lang="en-US" sz="2000" baseline="-25000" dirty="0"/>
              <a:t>2</a:t>
            </a:r>
            <a:r>
              <a:rPr lang="en-US" sz="2000" dirty="0"/>
              <a:t> at 23°C and 716 </a:t>
            </a:r>
            <a:r>
              <a:rPr lang="en-US" sz="2000" dirty="0" err="1"/>
              <a:t>torr</a:t>
            </a:r>
            <a:r>
              <a:rPr lang="en-US" sz="2000" dirty="0"/>
              <a:t> can be removed by reaction with 395 g of lithium hydroxide?</a:t>
            </a:r>
          </a:p>
          <a:p>
            <a:r>
              <a:rPr lang="en-US" altLang="en-US" sz="2000" b="1" dirty="0"/>
              <a:t>PLAN: W</a:t>
            </a:r>
            <a:r>
              <a:rPr lang="en-US" sz="2000" dirty="0"/>
              <a:t>rite a balanced equation. Next, we convert the given mass (395 g) of lithium hydroxide, </a:t>
            </a:r>
            <a:r>
              <a:rPr lang="en-US" sz="2000" dirty="0" err="1"/>
              <a:t>LiOH</a:t>
            </a:r>
            <a:r>
              <a:rPr lang="en-US" sz="2000" dirty="0"/>
              <a:t>, to amount (</a:t>
            </a:r>
            <a:r>
              <a:rPr lang="en-US" sz="2000" dirty="0" err="1"/>
              <a:t>mol</a:t>
            </a:r>
            <a:r>
              <a:rPr lang="en-US" sz="2000" dirty="0"/>
              <a:t>) and use the molar ratio to find amount (</a:t>
            </a:r>
            <a:r>
              <a:rPr lang="en-US" sz="2000" dirty="0" err="1"/>
              <a:t>mol</a:t>
            </a:r>
            <a:r>
              <a:rPr lang="en-US" sz="2000" dirty="0"/>
              <a:t>) of CO</a:t>
            </a:r>
            <a:r>
              <a:rPr lang="en-US" sz="2000" baseline="-25000" dirty="0"/>
              <a:t>2</a:t>
            </a:r>
            <a:r>
              <a:rPr lang="en-US" sz="2000" dirty="0"/>
              <a:t> that reacts (stoichiometry portion). Then, we use the ideal gas law to convert moles of CO</a:t>
            </a:r>
            <a:r>
              <a:rPr lang="en-US" sz="2000" baseline="-25000" dirty="0"/>
              <a:t>2</a:t>
            </a:r>
            <a:r>
              <a:rPr lang="en-US" sz="2000" dirty="0"/>
              <a:t> to liters (gas law portion).</a:t>
            </a:r>
            <a:endParaRPr lang="en-US" altLang="en-US" sz="2000" b="1" dirty="0"/>
          </a:p>
        </p:txBody>
      </p:sp>
      <p:pic>
        <p:nvPicPr>
          <p:cNvPr id="80898" name="Picture 2" descr="The mass of lithium hydroxide can be converted to moles via molar mass and then converted to moles carbon dioxide using the balanced equation. Finally the volume of carbon dioxide can be calculated via the correct gas law."/>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47533" y="1058725"/>
            <a:ext cx="3330045" cy="499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5.12 -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SOLUTION: </a:t>
                </a:r>
                <a:r>
                  <a:rPr lang="en-US" altLang="en-US" dirty="0" err="1"/>
                  <a:t>CuO</a:t>
                </a:r>
                <a:r>
                  <a:rPr lang="en-US" altLang="en-US" dirty="0"/>
                  <a:t> (s) + H</a:t>
                </a:r>
                <a:r>
                  <a:rPr lang="en-US" altLang="en-US" baseline="-25000" dirty="0"/>
                  <a:t>2</a:t>
                </a:r>
                <a:r>
                  <a:rPr lang="en-US" altLang="en-US" dirty="0"/>
                  <a:t> (g) </a:t>
                </a:r>
                <a:r>
                  <a:rPr lang="en-US" altLang="en-US" sz="3200" dirty="0">
                    <a:cs typeface="Arial" pitchFamily="34" charset="0"/>
                  </a:rPr>
                  <a:t>→</a:t>
                </a:r>
                <a:r>
                  <a:rPr lang="en-US" altLang="en-US" dirty="0"/>
                  <a:t>  Cu (s) + H</a:t>
                </a:r>
                <a:r>
                  <a:rPr lang="en-US" altLang="en-US" baseline="-25000" dirty="0"/>
                  <a:t>2</a:t>
                </a:r>
                <a:r>
                  <a:rPr lang="en-US" altLang="en-US" dirty="0"/>
                  <a:t>O (g)</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35.5 </m:t>
                      </m:r>
                      <m:r>
                        <m:rPr>
                          <m:nor/>
                        </m:rPr>
                        <a:rPr lang="en-US" altLang="en-US" dirty="0"/>
                        <m:t>g</m:t>
                      </m:r>
                      <m:r>
                        <m:rPr>
                          <m:nor/>
                        </m:rPr>
                        <a:rPr lang="en-US" altLang="en-US" dirty="0"/>
                        <m:t> </m:t>
                      </m:r>
                      <m:r>
                        <m:rPr>
                          <m:nor/>
                        </m:rPr>
                        <a:rPr lang="en-US" altLang="en-US" dirty="0"/>
                        <m:t>CuO</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CuO</m:t>
                          </m:r>
                          <m:r>
                            <m:rPr>
                              <m:nor/>
                            </m:rPr>
                            <a:rPr lang="en-US" altLang="en-US" dirty="0"/>
                            <m:t> </m:t>
                          </m:r>
                        </m:num>
                        <m:den>
                          <m:r>
                            <m:rPr>
                              <m:nor/>
                            </m:rPr>
                            <a:rPr lang="en-US" altLang="en-US" dirty="0"/>
                            <m:t>79.55 </m:t>
                          </m:r>
                          <m:r>
                            <m:rPr>
                              <m:nor/>
                            </m:rPr>
                            <a:rPr lang="en-US" altLang="en-US" dirty="0"/>
                            <m:t>g</m:t>
                          </m:r>
                          <m:r>
                            <m:rPr>
                              <m:nor/>
                            </m:rPr>
                            <a:rPr lang="en-US" altLang="en-US" dirty="0"/>
                            <m:t> </m:t>
                          </m:r>
                          <m:r>
                            <m:rPr>
                              <m:nor/>
                            </m:rPr>
                            <a:rPr lang="en-US" altLang="en-US" dirty="0"/>
                            <m:t>CuO</m:t>
                          </m:r>
                          <m:r>
                            <m:rPr>
                              <m:nor/>
                            </m:rPr>
                            <a:rPr lang="en-US" altLang="en-US" dirty="0"/>
                            <m:t> </m:t>
                          </m:r>
                        </m:den>
                      </m:f>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H</m:t>
                          </m:r>
                          <m:r>
                            <m:rPr>
                              <m:nor/>
                            </m:rPr>
                            <a:rPr lang="en-US" altLang="en-US" baseline="-25000" dirty="0"/>
                            <m:t>2</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CuO</m:t>
                          </m:r>
                          <m:r>
                            <m:rPr>
                              <m:nor/>
                            </m:rPr>
                            <a:rPr lang="en-US" altLang="en-US" dirty="0"/>
                            <m:t> </m:t>
                          </m:r>
                        </m:den>
                      </m:f>
                      <m:r>
                        <m:rPr>
                          <m:nor/>
                        </m:rPr>
                        <a:rPr lang="en-US" altLang="en-US" dirty="0"/>
                        <m:t>= 0.446 </m:t>
                      </m:r>
                      <m:r>
                        <m:rPr>
                          <m:nor/>
                        </m:rPr>
                        <a:rPr lang="en-US" altLang="en-US" dirty="0"/>
                        <m:t>mol</m:t>
                      </m:r>
                      <m:r>
                        <m:rPr>
                          <m:nor/>
                        </m:rPr>
                        <a:rPr lang="en-US" altLang="en-US" dirty="0"/>
                        <m:t> </m:t>
                      </m:r>
                      <m:r>
                        <m:rPr>
                          <m:nor/>
                        </m:rPr>
                        <a:rPr lang="en-US" altLang="en-US" dirty="0"/>
                        <m:t>H</m:t>
                      </m:r>
                      <m:r>
                        <m:rPr>
                          <m:nor/>
                        </m:rPr>
                        <a:rPr lang="en-US" altLang="en-US" baseline="-25000" dirty="0"/>
                        <m:t>2</m:t>
                      </m:r>
                    </m:oMath>
                  </m:oMathPara>
                </a14:m>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i="1" dirty="0"/>
                        <m:t>P</m:t>
                      </m:r>
                      <m:r>
                        <m:rPr>
                          <m:nor/>
                        </m:rPr>
                        <a:rPr lang="en-US" altLang="en-US" dirty="0"/>
                        <m:t> = 765 </m:t>
                      </m:r>
                      <m:r>
                        <m:rPr>
                          <m:nor/>
                        </m:rPr>
                        <a:rPr lang="en-US" altLang="en-US" dirty="0"/>
                        <m:t>torr</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atm</m:t>
                          </m:r>
                          <m:r>
                            <m:rPr>
                              <m:nor/>
                            </m:rPr>
                            <a:rPr lang="en-US" altLang="en-US" dirty="0"/>
                            <m:t> </m:t>
                          </m:r>
                        </m:num>
                        <m:den>
                          <m:r>
                            <m:rPr>
                              <m:nor/>
                            </m:rPr>
                            <a:rPr lang="en-US" altLang="en-US" dirty="0"/>
                            <m:t>760 </m:t>
                          </m:r>
                          <m:r>
                            <m:rPr>
                              <m:nor/>
                            </m:rPr>
                            <a:rPr lang="en-US" altLang="en-US" dirty="0"/>
                            <m:t>torr</m:t>
                          </m:r>
                          <m:r>
                            <m:rPr>
                              <m:nor/>
                            </m:rPr>
                            <a:rPr lang="en-US" altLang="en-US" dirty="0"/>
                            <m:t> </m:t>
                          </m:r>
                        </m:den>
                      </m:f>
                      <m:r>
                        <m:rPr>
                          <m:nor/>
                        </m:rPr>
                        <a:rPr lang="en-US" altLang="en-US" dirty="0"/>
                        <m:t>= 1.01 </m:t>
                      </m:r>
                      <m:r>
                        <m:rPr>
                          <m:nor/>
                        </m:rPr>
                        <a:rPr lang="en-US" altLang="en-US" dirty="0"/>
                        <m:t>atm</m:t>
                      </m:r>
                    </m:oMath>
                  </m:oMathPara>
                </a14:m>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T</m:t>
                      </m:r>
                      <m:r>
                        <m:rPr>
                          <m:nor/>
                        </m:rPr>
                        <a:rPr lang="en-US" altLang="en-US" dirty="0"/>
                        <m:t> = 225</m:t>
                      </m:r>
                      <m:r>
                        <a:rPr lang="en-US" altLang="en-US" i="1" dirty="0" smtClean="0">
                          <a:latin typeface="Cambria Math"/>
                          <a:ea typeface="Cambria Math"/>
                          <a:cs typeface="Arial" pitchFamily="34" charset="0"/>
                        </a:rPr>
                        <m:t>°</m:t>
                      </m:r>
                      <m:r>
                        <m:rPr>
                          <m:nor/>
                        </m:rPr>
                        <a:rPr lang="en-US" altLang="en-US" dirty="0">
                          <a:cs typeface="Arial" pitchFamily="34" charset="0"/>
                        </a:rPr>
                        <m:t>C</m:t>
                      </m:r>
                      <m:r>
                        <m:rPr>
                          <m:nor/>
                        </m:rPr>
                        <a:rPr lang="en-US" altLang="en-US" dirty="0">
                          <a:cs typeface="Arial" pitchFamily="34" charset="0"/>
                        </a:rPr>
                        <m:t> + 273.15 </m:t>
                      </m:r>
                      <m:r>
                        <m:rPr>
                          <m:nor/>
                        </m:rPr>
                        <a:rPr lang="en-US" altLang="en-US" dirty="0">
                          <a:cs typeface="Arial" pitchFamily="34" charset="0"/>
                        </a:rPr>
                        <m:t>K</m:t>
                      </m:r>
                      <m:r>
                        <m:rPr>
                          <m:nor/>
                        </m:rPr>
                        <a:rPr lang="en-US" altLang="en-US" dirty="0">
                          <a:cs typeface="Arial" pitchFamily="34" charset="0"/>
                        </a:rPr>
                        <m:t> = 498 </m:t>
                      </m:r>
                      <m:r>
                        <m:rPr>
                          <m:nor/>
                        </m:rPr>
                        <a:rPr lang="en-US" altLang="en-US" dirty="0">
                          <a:cs typeface="Arial" pitchFamily="34" charset="0"/>
                        </a:rPr>
                        <m:t>K</m:t>
                      </m:r>
                    </m:oMath>
                  </m:oMathPara>
                </a14:m>
                <a:endParaRPr lang="en-US" altLang="en-US" dirty="0">
                  <a:cs typeface="Arial"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altLang="en-US" dirty="0"/>
                        <m:t>V</m:t>
                      </m:r>
                      <m:r>
                        <m:rPr>
                          <m:nor/>
                        </m:rPr>
                        <a:rPr lang="en-US" altLang="en-US" dirty="0"/>
                        <m:t> =</m:t>
                      </m:r>
                      <m:f>
                        <m:fPr>
                          <m:ctrlPr>
                            <a:rPr lang="en-US" altLang="en-US" i="1" dirty="0" smtClean="0">
                              <a:latin typeface="Cambria Math" panose="02040503050406030204" pitchFamily="18" charset="0"/>
                            </a:rPr>
                          </m:ctrlPr>
                        </m:fPr>
                        <m:num>
                          <m:r>
                            <m:rPr>
                              <m:nor/>
                            </m:rPr>
                            <a:rPr lang="en-US" altLang="en-US" dirty="0"/>
                            <m:t>nRT</m:t>
                          </m:r>
                          <m:r>
                            <m:rPr>
                              <m:nor/>
                            </m:rPr>
                            <a:rPr lang="en-US" altLang="en-US" dirty="0"/>
                            <m:t> </m:t>
                          </m:r>
                        </m:num>
                        <m:den>
                          <m:r>
                            <m:rPr>
                              <m:nor/>
                            </m:rPr>
                            <a:rPr lang="en-US" altLang="en-US" dirty="0"/>
                            <m:t>P</m:t>
                          </m:r>
                          <m:r>
                            <m:rPr>
                              <m:nor/>
                            </m:rPr>
                            <a:rPr lang="en-US" altLang="en-US" dirty="0"/>
                            <m:t> </m:t>
                          </m:r>
                        </m:den>
                      </m:f>
                      <m:r>
                        <m:rPr>
                          <m:nor/>
                        </m:rPr>
                        <a:rPr lang="en-US" altLang="en-US" dirty="0"/>
                        <m:t>=</m:t>
                      </m:r>
                      <m:f>
                        <m:fPr>
                          <m:ctrlPr>
                            <a:rPr lang="en-US" altLang="en-US" i="1" dirty="0" smtClean="0">
                              <a:latin typeface="Cambria Math" panose="02040503050406030204" pitchFamily="18" charset="0"/>
                            </a:rPr>
                          </m:ctrlPr>
                        </m:fPr>
                        <m:num>
                          <m:r>
                            <m:rPr>
                              <m:nor/>
                            </m:rPr>
                            <a:rPr lang="en-US" altLang="en-US" dirty="0"/>
                            <m:t>0.446 </m:t>
                          </m:r>
                          <m:r>
                            <m:rPr>
                              <m:nor/>
                            </m:rPr>
                            <a:rPr lang="en-US" altLang="en-US" dirty="0"/>
                            <m:t>mol</m:t>
                          </m:r>
                          <m:r>
                            <m:rPr>
                              <m:nor/>
                            </m:rPr>
                            <a:rPr lang="en-US" altLang="en-US" dirty="0"/>
                            <m:t> </m:t>
                          </m:r>
                          <m:r>
                            <m:rPr>
                              <m:nor/>
                            </m:rPr>
                            <a:rPr lang="en-US" altLang="en-US" dirty="0"/>
                            <m:t>H</m:t>
                          </m:r>
                          <m:r>
                            <m:rPr>
                              <m:nor/>
                            </m:rPr>
                            <a:rPr lang="en-US" altLang="en-US" baseline="-25000" dirty="0"/>
                            <m:t>2</m:t>
                          </m:r>
                          <m:r>
                            <m:rPr>
                              <m:nor/>
                            </m:rPr>
                            <a:rPr lang="en-US" altLang="en-US" dirty="0"/>
                            <m:t> </m:t>
                          </m:r>
                          <m:r>
                            <m:rPr>
                              <m:nor/>
                            </m:rPr>
                            <a:rPr lang="en-US" altLang="en-US" dirty="0"/>
                            <m:t>x</m:t>
                          </m:r>
                          <m:r>
                            <m:rPr>
                              <m:nor/>
                            </m:rPr>
                            <a:rPr lang="en-US" altLang="en-US" b="0" i="0" dirty="0" smtClean="0"/>
                            <m:t> </m:t>
                          </m:r>
                          <m:r>
                            <m:rPr>
                              <m:nor/>
                            </m:rPr>
                            <a:rPr lang="en-US" altLang="en-US" dirty="0"/>
                            <m:t>0.0821 </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dirty="0"/>
                                    <m:t>atm</m:t>
                                  </m:r>
                                  <m:r>
                                    <m:rPr>
                                      <m:nor/>
                                    </m:rPr>
                                    <a:rPr lang="en-US" altLang="en-US" dirty="0">
                                      <a:cs typeface="Arial" pitchFamily="34" charset="0"/>
                                    </a:rPr>
                                    <m:t>·</m:t>
                                  </m:r>
                                  <m:r>
                                    <m:rPr>
                                      <m:nor/>
                                    </m:rPr>
                                    <a:rPr lang="en-US" altLang="en-US" dirty="0"/>
                                    <m:t>L</m:t>
                                  </m:r>
                                  <m:r>
                                    <m:rPr>
                                      <m:nor/>
                                    </m:rPr>
                                    <a:rPr lang="en-US" altLang="en-US" dirty="0"/>
                                    <m:t> </m:t>
                                  </m:r>
                                </m:num>
                                <m:den>
                                  <m:r>
                                    <m:rPr>
                                      <m:nor/>
                                    </m:rPr>
                                    <a:rPr lang="en-US" altLang="en-US" dirty="0"/>
                                    <m:t>mol</m:t>
                                  </m:r>
                                  <m:r>
                                    <m:rPr>
                                      <m:nor/>
                                    </m:rPr>
                                    <a:rPr lang="en-US" altLang="en-US" dirty="0">
                                      <a:cs typeface="Arial" pitchFamily="34" charset="0"/>
                                    </a:rPr>
                                    <m:t>·</m:t>
                                  </m:r>
                                  <m:r>
                                    <m:rPr>
                                      <m:nor/>
                                    </m:rPr>
                                    <a:rPr lang="en-US" altLang="en-US" dirty="0"/>
                                    <m:t>K</m:t>
                                  </m:r>
                                  <m:r>
                                    <m:rPr>
                                      <m:nor/>
                                    </m:rPr>
                                    <a:rPr lang="en-US" altLang="en-US" dirty="0"/>
                                    <m:t> </m:t>
                                  </m:r>
                                </m:den>
                              </m:f>
                              <m:r>
                                <m:rPr>
                                  <m:nor/>
                                </m:rPr>
                                <a:rPr lang="en-US" altLang="en-US" dirty="0"/>
                                <m:t>x</m:t>
                              </m:r>
                              <m:r>
                                <m:rPr>
                                  <m:nor/>
                                </m:rPr>
                                <a:rPr lang="en-US" altLang="en-US" dirty="0"/>
                                <m:t> 498 </m:t>
                              </m:r>
                              <m:r>
                                <m:rPr>
                                  <m:nor/>
                                </m:rPr>
                                <a:rPr lang="en-US" altLang="en-US" dirty="0"/>
                                <m:t>K</m:t>
                              </m:r>
                              <m:r>
                                <m:rPr>
                                  <m:nor/>
                                </m:rPr>
                                <a:rPr lang="en-US" altLang="en-US" dirty="0"/>
                                <m:t> </m:t>
                              </m:r>
                            </m:e>
                          </m:box>
                        </m:num>
                        <m:den>
                          <m:r>
                            <m:rPr>
                              <m:nor/>
                            </m:rPr>
                            <a:rPr lang="en-US" altLang="en-US" dirty="0"/>
                            <m:t>1.01 </m:t>
                          </m:r>
                          <m:r>
                            <m:rPr>
                              <m:nor/>
                            </m:rPr>
                            <a:rPr lang="en-US" altLang="en-US" dirty="0"/>
                            <m:t>atm</m:t>
                          </m:r>
                          <m:r>
                            <m:rPr>
                              <m:nor/>
                            </m:rPr>
                            <a:rPr lang="en-US" altLang="en-US" dirty="0"/>
                            <m:t> </m:t>
                          </m:r>
                        </m:den>
                      </m:f>
                      <m:r>
                        <m:rPr>
                          <m:nor/>
                        </m:rPr>
                        <a:rPr lang="en-US" altLang="en-US" b="1" dirty="0"/>
                        <m:t>= 18.1 </m:t>
                      </m:r>
                      <m:r>
                        <m:rPr>
                          <m:nor/>
                        </m:rPr>
                        <a:rPr lang="en-US" altLang="en-US" b="1" dirty="0"/>
                        <m:t>L</m:t>
                      </m:r>
                      <m:r>
                        <m:rPr>
                          <m:nor/>
                        </m:rPr>
                        <a:rPr lang="en-US" altLang="en-US" b="1" dirty="0"/>
                        <m:t> </m:t>
                      </m:r>
                      <m:r>
                        <m:rPr>
                          <m:nor/>
                        </m:rPr>
                        <a:rPr lang="en-US" altLang="en-US" b="1" dirty="0"/>
                        <m:t>H</m:t>
                      </m:r>
                      <m:r>
                        <m:rPr>
                          <m:nor/>
                        </m:rPr>
                        <a:rPr lang="en-US" altLang="en-US" b="1" baseline="-25000" dirty="0"/>
                        <m:t>2</m:t>
                      </m:r>
                    </m:oMath>
                  </m:oMathPara>
                </a14:m>
                <a:endParaRPr lang="en-US" altLang="en-US" b="1"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14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5.13 – Problem</a:t>
            </a:r>
            <a:endParaRPr lang="en-US" dirty="0"/>
          </a:p>
        </p:txBody>
      </p:sp>
      <p:sp>
        <p:nvSpPr>
          <p:cNvPr id="4" name="Content Placeholder 3"/>
          <p:cNvSpPr>
            <a:spLocks noGrp="1"/>
          </p:cNvSpPr>
          <p:nvPr>
            <p:ph idx="1"/>
          </p:nvPr>
        </p:nvSpPr>
        <p:spPr>
          <a:xfrm>
            <a:off x="457200" y="990600"/>
            <a:ext cx="8229600" cy="5562600"/>
          </a:xfrm>
        </p:spPr>
        <p:txBody>
          <a:bodyPr/>
          <a:lstStyle/>
          <a:p>
            <a:r>
              <a:rPr lang="en-US" altLang="en-US" b="1" dirty="0"/>
              <a:t>Using Gas Variables to Find Amounts of Reactants and Products II</a:t>
            </a:r>
          </a:p>
          <a:p>
            <a:pPr>
              <a:spcBef>
                <a:spcPts val="0"/>
              </a:spcBef>
              <a:spcAft>
                <a:spcPts val="0"/>
              </a:spcAft>
            </a:pPr>
            <a:r>
              <a:rPr lang="en-US" altLang="en-US" b="1" dirty="0"/>
              <a:t>PROBLEM: </a:t>
            </a:r>
            <a:r>
              <a:rPr lang="en-US" dirty="0"/>
              <a:t>The alkali metals [Group 1A(1)]react with the halogens [Group 7A(17)] to form</a:t>
            </a:r>
          </a:p>
          <a:p>
            <a:pPr marL="341313" indent="0">
              <a:spcBef>
                <a:spcPts val="0"/>
              </a:spcBef>
              <a:spcAft>
                <a:spcPts val="0"/>
              </a:spcAft>
              <a:buNone/>
            </a:pPr>
            <a:r>
              <a:rPr lang="en-US" dirty="0"/>
              <a:t>ionic metal halides. What mass of </a:t>
            </a:r>
          </a:p>
          <a:p>
            <a:pPr marL="341313" indent="0">
              <a:spcBef>
                <a:spcPts val="0"/>
              </a:spcBef>
              <a:spcAft>
                <a:spcPts val="0"/>
              </a:spcAft>
              <a:buNone/>
            </a:pPr>
            <a:r>
              <a:rPr lang="en-US" dirty="0"/>
              <a:t>potassium chloride forms when </a:t>
            </a:r>
          </a:p>
          <a:p>
            <a:pPr marL="341313" indent="0">
              <a:spcBef>
                <a:spcPts val="0"/>
              </a:spcBef>
              <a:spcAft>
                <a:spcPts val="0"/>
              </a:spcAft>
              <a:buNone/>
            </a:pPr>
            <a:r>
              <a:rPr lang="en-US" dirty="0"/>
              <a:t>5.25 L of chlorine gas at 0.950 </a:t>
            </a:r>
            <a:r>
              <a:rPr lang="en-US" dirty="0" err="1"/>
              <a:t>atm</a:t>
            </a:r>
            <a:r>
              <a:rPr lang="en-US" dirty="0"/>
              <a:t> </a:t>
            </a:r>
          </a:p>
          <a:p>
            <a:pPr marL="341313" indent="0">
              <a:spcBef>
                <a:spcPts val="0"/>
              </a:spcBef>
              <a:spcAft>
                <a:spcPts val="0"/>
              </a:spcAft>
              <a:buNone/>
            </a:pPr>
            <a:r>
              <a:rPr lang="en-US" dirty="0"/>
              <a:t>and 293 K reacts with 17.0 g of</a:t>
            </a:r>
          </a:p>
          <a:p>
            <a:pPr marL="341313" indent="0">
              <a:spcBef>
                <a:spcPts val="0"/>
              </a:spcBef>
              <a:spcAft>
                <a:spcPts val="0"/>
              </a:spcAft>
              <a:buNone/>
            </a:pPr>
            <a:r>
              <a:rPr lang="en-US" dirty="0"/>
              <a:t>potassium?</a:t>
            </a:r>
            <a:endParaRPr lang="en-US" altLang="en-US" b="1" dirty="0"/>
          </a:p>
          <a:p>
            <a:pPr>
              <a:spcBef>
                <a:spcPts val="0"/>
              </a:spcBef>
              <a:spcAft>
                <a:spcPts val="0"/>
              </a:spcAft>
            </a:pPr>
            <a:endParaRPr lang="en-US" altLang="en-US" b="1" dirty="0"/>
          </a:p>
          <a:p>
            <a:pPr>
              <a:spcBef>
                <a:spcPts val="0"/>
              </a:spcBef>
              <a:spcAft>
                <a:spcPts val="0"/>
              </a:spcAft>
            </a:pPr>
            <a:endParaRPr lang="en-US" dirty="0"/>
          </a:p>
        </p:txBody>
      </p:sp>
      <p:pic>
        <p:nvPicPr>
          <p:cNvPr id="81922" name="Picture 2" descr="A glowing round bottom flask is shown as the reaction vesse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800" y="2286000"/>
            <a:ext cx="3399876" cy="43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11"/>
          </p:nvPr>
        </p:nvSpPr>
        <p:spPr/>
        <p:txBody>
          <a:bodyPr/>
          <a:lstStyle/>
          <a:p>
            <a:r>
              <a:rPr lang="en-US" i="1" dirty="0"/>
              <a:t>© McGraw-Hill Education/Stephen Frisch, photographer</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5.13 – Plan and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PLAN: </a:t>
                </a:r>
                <a:r>
                  <a:rPr lang="en-US" dirty="0"/>
                  <a:t>The amounts of two reactants are given, so this is a limiting-reactant problem. We use the ideal gas law to find the amount (</a:t>
                </a:r>
                <a:r>
                  <a:rPr lang="en-US" i="1" dirty="0"/>
                  <a:t>n</a:t>
                </a:r>
                <a:r>
                  <a:rPr lang="en-US" dirty="0"/>
                  <a:t>)of gaseous reactant from the known </a:t>
                </a:r>
                <a:r>
                  <a:rPr lang="en-US" i="1" dirty="0"/>
                  <a:t>V</a:t>
                </a:r>
                <a:r>
                  <a:rPr lang="en-US" dirty="0"/>
                  <a:t>, </a:t>
                </a:r>
                <a:r>
                  <a:rPr lang="en-US" i="1" dirty="0"/>
                  <a:t>P</a:t>
                </a:r>
                <a:r>
                  <a:rPr lang="en-US" dirty="0"/>
                  <a:t>, and </a:t>
                </a:r>
                <a:r>
                  <a:rPr lang="en-US" i="1" dirty="0"/>
                  <a:t>T</a:t>
                </a:r>
                <a:r>
                  <a:rPr lang="en-US" dirty="0"/>
                  <a:t>. We first write the balanced equation and then use it to find the limiting reactant and the amount and mass of product.</a:t>
                </a:r>
              </a:p>
              <a:p>
                <a:r>
                  <a:rPr lang="en-US" altLang="en-US" b="1" dirty="0"/>
                  <a:t>SOLUTION: </a:t>
                </a:r>
                <a:r>
                  <a:rPr lang="en-US" altLang="en-US" dirty="0"/>
                  <a:t>Cl</a:t>
                </a:r>
                <a:r>
                  <a:rPr lang="en-US" altLang="en-US" baseline="-25000" dirty="0"/>
                  <a:t>2</a:t>
                </a:r>
                <a:r>
                  <a:rPr lang="en-US" altLang="en-US" dirty="0"/>
                  <a:t> (g) + 2K (s) → 2KCl (s)</a:t>
                </a:r>
              </a:p>
              <a:p>
                <a:pPr marL="0" indent="0">
                  <a:buNone/>
                </a:pPr>
                <a:endParaRPr lang="en-US" altLang="en-US" dirty="0">
                  <a:cs typeface="Arial" pitchFamily="34" charset="0"/>
                </a:endParaRPr>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a:rPr>
                        <m:t>𝑛</m:t>
                      </m:r>
                      <m:r>
                        <m:rPr>
                          <m:nor/>
                        </m:rPr>
                        <a:rPr lang="en-US" altLang="en-US" b="0" i="0" baseline="-25000" smtClean="0"/>
                        <m:t>Cl</m:t>
                      </m:r>
                      <m:r>
                        <m:rPr>
                          <m:nor/>
                        </m:rPr>
                        <a:rPr lang="en-US" altLang="en-US" b="0" i="0" baseline="-25000" smtClean="0"/>
                        <m:t>2 =</m:t>
                      </m:r>
                      <m:f>
                        <m:fPr>
                          <m:ctrlPr>
                            <a:rPr lang="en-US" altLang="en-US" b="0" i="1" smtClean="0">
                              <a:latin typeface="Cambria Math" panose="02040503050406030204" pitchFamily="18" charset="0"/>
                            </a:rPr>
                          </m:ctrlPr>
                        </m:fPr>
                        <m:num>
                          <m:r>
                            <m:rPr>
                              <m:nor/>
                            </m:rPr>
                            <a:rPr lang="en-US" altLang="en-US" dirty="0"/>
                            <m:t>PV</m:t>
                          </m:r>
                          <m:r>
                            <m:rPr>
                              <m:nor/>
                            </m:rPr>
                            <a:rPr lang="en-US" altLang="en-US" dirty="0"/>
                            <m:t> </m:t>
                          </m:r>
                        </m:num>
                        <m:den>
                          <m:r>
                            <m:rPr>
                              <m:nor/>
                            </m:rPr>
                            <a:rPr lang="en-US" altLang="en-US" dirty="0"/>
                            <m:t>RT</m:t>
                          </m:r>
                        </m:den>
                      </m:f>
                      <m:r>
                        <m:rPr>
                          <m:nor/>
                        </m:rPr>
                        <a:rPr lang="en-US" altLang="en-US" b="0" i="0" smtClean="0"/>
                        <m:t>=</m:t>
                      </m:r>
                      <m:f>
                        <m:fPr>
                          <m:ctrlPr>
                            <a:rPr lang="en-US" altLang="en-US" b="0" i="1" smtClean="0">
                              <a:latin typeface="Cambria Math" panose="02040503050406030204" pitchFamily="18" charset="0"/>
                            </a:rPr>
                          </m:ctrlPr>
                        </m:fPr>
                        <m:num>
                          <m:r>
                            <m:rPr>
                              <m:nor/>
                            </m:rPr>
                            <a:rPr lang="en-US" altLang="en-US" dirty="0"/>
                            <m:t>0.950 </m:t>
                          </m:r>
                          <m:r>
                            <m:rPr>
                              <m:nor/>
                            </m:rPr>
                            <a:rPr lang="en-US" altLang="en-US" dirty="0"/>
                            <m:t>atm</m:t>
                          </m:r>
                          <m:r>
                            <m:rPr>
                              <m:nor/>
                            </m:rPr>
                            <a:rPr lang="en-US" altLang="en-US" dirty="0"/>
                            <m:t> </m:t>
                          </m:r>
                          <m:r>
                            <a:rPr lang="en-US" altLang="en-US" i="1" dirty="0" smtClean="0">
                              <a:latin typeface="Cambria Math"/>
                              <a:ea typeface="Cambria Math"/>
                            </a:rPr>
                            <m:t>×</m:t>
                          </m:r>
                          <m:r>
                            <m:rPr>
                              <m:nor/>
                            </m:rPr>
                            <a:rPr lang="en-US" altLang="en-US" dirty="0"/>
                            <m:t>5.25 </m:t>
                          </m:r>
                          <m:r>
                            <m:rPr>
                              <m:nor/>
                            </m:rPr>
                            <a:rPr lang="en-US" altLang="en-US" dirty="0"/>
                            <m:t>L</m:t>
                          </m:r>
                          <m:r>
                            <m:rPr>
                              <m:nor/>
                            </m:rPr>
                            <a:rPr lang="en-US" altLang="en-US" dirty="0"/>
                            <m:t> </m:t>
                          </m:r>
                        </m:num>
                        <m:den>
                          <m:r>
                            <m:rPr>
                              <m:nor/>
                            </m:rPr>
                            <a:rPr lang="en-US" altLang="en-US" dirty="0"/>
                            <m:t>0.0821 </m:t>
                          </m:r>
                          <m:box>
                            <m:boxPr>
                              <m:ctrlPr>
                                <a:rPr lang="en-US" altLang="en-US" i="1" dirty="0" smtClean="0">
                                  <a:latin typeface="Cambria Math" panose="02040503050406030204" pitchFamily="18" charset="0"/>
                                </a:rPr>
                              </m:ctrlPr>
                            </m:boxPr>
                            <m:e>
                              <m:argPr>
                                <m:argSz m:val="-1"/>
                              </m:argPr>
                              <m:f>
                                <m:fPr>
                                  <m:ctrlPr>
                                    <a:rPr lang="en-US" altLang="en-US" i="1" dirty="0" smtClean="0">
                                      <a:latin typeface="Cambria Math" panose="02040503050406030204" pitchFamily="18" charset="0"/>
                                    </a:rPr>
                                  </m:ctrlPr>
                                </m:fPr>
                                <m:num>
                                  <m:r>
                                    <m:rPr>
                                      <m:nor/>
                                    </m:rPr>
                                    <a:rPr lang="en-US" altLang="en-US" dirty="0"/>
                                    <m:t>atm</m:t>
                                  </m:r>
                                  <m:r>
                                    <m:rPr>
                                      <m:nor/>
                                    </m:rPr>
                                    <a:rPr lang="en-US" altLang="en-US" dirty="0">
                                      <a:cs typeface="Arial" pitchFamily="34" charset="0"/>
                                    </a:rPr>
                                    <m:t>·</m:t>
                                  </m:r>
                                  <m:r>
                                    <m:rPr>
                                      <m:nor/>
                                    </m:rPr>
                                    <a:rPr lang="en-US" altLang="en-US" dirty="0"/>
                                    <m:t>L</m:t>
                                  </m:r>
                                  <m:r>
                                    <m:rPr>
                                      <m:nor/>
                                    </m:rPr>
                                    <a:rPr lang="en-US" altLang="en-US" dirty="0"/>
                                    <m:t> </m:t>
                                  </m:r>
                                </m:num>
                                <m:den>
                                  <m:r>
                                    <m:rPr>
                                      <m:nor/>
                                    </m:rPr>
                                    <a:rPr lang="en-US" altLang="en-US" dirty="0"/>
                                    <m:t>mol</m:t>
                                  </m:r>
                                  <m:r>
                                    <m:rPr>
                                      <m:nor/>
                                    </m:rPr>
                                    <a:rPr lang="en-US" altLang="en-US" dirty="0">
                                      <a:cs typeface="Arial" pitchFamily="34" charset="0"/>
                                    </a:rPr>
                                    <m:t>·</m:t>
                                  </m:r>
                                  <m:r>
                                    <m:rPr>
                                      <m:nor/>
                                    </m:rPr>
                                    <a:rPr lang="en-US" altLang="en-US" dirty="0"/>
                                    <m:t>K</m:t>
                                  </m:r>
                                  <m:r>
                                    <m:rPr>
                                      <m:nor/>
                                    </m:rPr>
                                    <a:rPr lang="en-US" altLang="en-US" dirty="0"/>
                                    <m:t> </m:t>
                                  </m:r>
                                </m:den>
                              </m:f>
                              <m:r>
                                <m:rPr>
                                  <m:nor/>
                                </m:rPr>
                                <a:rPr lang="en-US" altLang="en-US" dirty="0"/>
                                <m:t>x</m:t>
                              </m:r>
                            </m:e>
                          </m:box>
                          <m:r>
                            <m:rPr>
                              <m:nor/>
                            </m:rPr>
                            <a:rPr lang="en-US" altLang="en-US" dirty="0"/>
                            <m:t>293 </m:t>
                          </m:r>
                          <m:r>
                            <m:rPr>
                              <m:nor/>
                            </m:rPr>
                            <a:rPr lang="en-US" altLang="en-US" dirty="0"/>
                            <m:t>K</m:t>
                          </m:r>
                          <m:r>
                            <m:rPr>
                              <m:nor/>
                            </m:rPr>
                            <a:rPr lang="en-US" altLang="en-US" dirty="0"/>
                            <m:t> </m:t>
                          </m:r>
                        </m:den>
                      </m:f>
                      <m:r>
                        <m:rPr>
                          <m:nor/>
                        </m:rPr>
                        <a:rPr lang="en-US" altLang="en-US" dirty="0"/>
                        <m:t>= 0.207 </m:t>
                      </m:r>
                      <m:r>
                        <m:rPr>
                          <m:nor/>
                        </m:rPr>
                        <a:rPr lang="en-US" altLang="en-US" dirty="0"/>
                        <m:t>mol</m:t>
                      </m:r>
                      <m:r>
                        <m:rPr>
                          <m:nor/>
                        </m:rPr>
                        <a:rPr lang="en-US" altLang="en-US" dirty="0"/>
                        <m:t> </m:t>
                      </m:r>
                      <m:r>
                        <m:rPr>
                          <m:nor/>
                        </m:rPr>
                        <a:rPr lang="en-US" altLang="en-US" dirty="0"/>
                        <m:t>Cl</m:t>
                      </m:r>
                      <m:r>
                        <m:rPr>
                          <m:nor/>
                        </m:rPr>
                        <a:rPr lang="en-US" altLang="en-US" baseline="-25000" dirty="0"/>
                        <m:t>2</m:t>
                      </m:r>
                    </m:oMath>
                  </m:oMathPara>
                </a14:m>
                <a:endParaRPr lang="en-US" altLang="en-US" dirty="0"/>
              </a:p>
              <a:p>
                <a:pPr marL="0" indent="0">
                  <a:buNone/>
                </a:pPr>
                <a:endParaRPr lang="en-US" altLang="en-US" dirty="0"/>
              </a:p>
              <a:p>
                <a:endParaRPr lang="en-US" altLang="en-US" b="1" dirty="0"/>
              </a:p>
              <a:p>
                <a:endParaRPr lang="en-US" altLang="en-US" b="1"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877" r="-667"/>
                </a:stretch>
              </a:blipFill>
            </p:spPr>
            <p:txBody>
              <a:bodyPr/>
              <a:lstStyle/>
              <a:p>
                <a:r>
                  <a:rPr lang="en-US">
                    <a:noFill/>
                  </a:rPr>
                  <a:t> </a:t>
                </a:r>
              </a:p>
            </p:txBody>
          </p:sp>
        </mc:Fallback>
      </mc:AlternateContent>
    </p:spTree>
    <p:extLst>
      <p:ext uri="{BB962C8B-B14F-4D97-AF65-F5344CB8AC3E}">
        <p14:creationId xmlns:p14="http://schemas.microsoft.com/office/powerpoint/2010/main" val="29922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5.13 – Solution</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pPr marL="341313" indent="0">
                  <a:buNone/>
                </a:pPr>
                <a:r>
                  <a:rPr lang="en-US" altLang="en-US" dirty="0"/>
                  <a:t>For Cl</a:t>
                </a:r>
                <a:r>
                  <a:rPr lang="en-US" altLang="en-US" baseline="-25000" dirty="0"/>
                  <a:t>2</a:t>
                </a:r>
                <a:r>
                  <a:rPr lang="en-US" altLang="en-US" dirty="0"/>
                  <a:t>: </a:t>
                </a:r>
                <a14:m>
                  <m:oMath xmlns:m="http://schemas.openxmlformats.org/officeDocument/2006/math">
                    <m:r>
                      <m:rPr>
                        <m:nor/>
                      </m:rPr>
                      <a:rPr lang="en-US" altLang="en-US" dirty="0"/>
                      <m:t>0.207 </m:t>
                    </m:r>
                    <m:r>
                      <m:rPr>
                        <m:nor/>
                      </m:rPr>
                      <a:rPr lang="en-US" altLang="en-US" dirty="0"/>
                      <m:t>mol</m:t>
                    </m:r>
                    <m:r>
                      <m:rPr>
                        <m:nor/>
                      </m:rPr>
                      <a:rPr lang="en-US" altLang="en-US" dirty="0"/>
                      <m:t> </m:t>
                    </m:r>
                    <m:r>
                      <m:rPr>
                        <m:nor/>
                      </m:rPr>
                      <a:rPr lang="en-US" altLang="en-US" dirty="0"/>
                      <m:t>Cl</m:t>
                    </m:r>
                    <m:r>
                      <m:rPr>
                        <m:nor/>
                      </m:rPr>
                      <a:rPr lang="en-US" altLang="en-US" baseline="-25000" dirty="0"/>
                      <m:t>2</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2 </m:t>
                        </m:r>
                        <m:r>
                          <m:rPr>
                            <m:nor/>
                          </m:rPr>
                          <a:rPr lang="en-US" altLang="en-US" dirty="0"/>
                          <m:t>mol</m:t>
                        </m:r>
                        <m:r>
                          <m:rPr>
                            <m:nor/>
                          </m:rPr>
                          <a:rPr lang="en-US" altLang="en-US" dirty="0"/>
                          <m:t> </m:t>
                        </m:r>
                        <m:r>
                          <m:rPr>
                            <m:nor/>
                          </m:rPr>
                          <a:rPr lang="en-US" altLang="en-US" dirty="0"/>
                          <m:t>KCl</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Cl</m:t>
                        </m:r>
                        <m:r>
                          <m:rPr>
                            <m:nor/>
                          </m:rPr>
                          <a:rPr lang="en-US" altLang="en-US" baseline="-25000" dirty="0"/>
                          <m:t>2</m:t>
                        </m:r>
                        <m:r>
                          <m:rPr>
                            <m:nor/>
                          </m:rPr>
                          <a:rPr lang="en-US" altLang="en-US" dirty="0"/>
                          <m:t> </m:t>
                        </m:r>
                      </m:den>
                    </m:f>
                    <m:r>
                      <m:rPr>
                        <m:nor/>
                      </m:rPr>
                      <a:rPr lang="en-US" altLang="en-US" dirty="0"/>
                      <m:t>= 0.414 </m:t>
                    </m:r>
                    <m:r>
                      <m:rPr>
                        <m:nor/>
                      </m:rPr>
                      <a:rPr lang="en-US" altLang="en-US" dirty="0"/>
                      <m:t>mol</m:t>
                    </m:r>
                    <m:r>
                      <m:rPr>
                        <m:nor/>
                      </m:rPr>
                      <a:rPr lang="en-US" altLang="en-US" dirty="0"/>
                      <m:t> </m:t>
                    </m:r>
                    <m:r>
                      <m:rPr>
                        <m:nor/>
                      </m:rPr>
                      <a:rPr lang="en-US" altLang="en-US" dirty="0"/>
                      <m:t>KCl</m:t>
                    </m:r>
                  </m:oMath>
                </a14:m>
                <a:endParaRPr lang="en-US" altLang="en-US" dirty="0"/>
              </a:p>
              <a:p>
                <a:pPr marL="341313" indent="0">
                  <a:buNone/>
                </a:pPr>
                <a:r>
                  <a:rPr lang="en-US" altLang="en-US" dirty="0"/>
                  <a:t>For K: </a:t>
                </a:r>
                <a14:m>
                  <m:oMath xmlns:m="http://schemas.openxmlformats.org/officeDocument/2006/math">
                    <m:r>
                      <m:rPr>
                        <m:nor/>
                      </m:rPr>
                      <a:rPr lang="en-US" altLang="en-US" dirty="0"/>
                      <m:t>17.0 </m:t>
                    </m:r>
                    <m:r>
                      <m:rPr>
                        <m:nor/>
                      </m:rPr>
                      <a:rPr lang="en-US" altLang="en-US" dirty="0"/>
                      <m:t>g</m:t>
                    </m:r>
                    <m:r>
                      <m:rPr>
                        <m:nor/>
                      </m:rPr>
                      <a:rPr lang="en-US" altLang="en-US" dirty="0"/>
                      <m:t> </m:t>
                    </m:r>
                    <m:r>
                      <m:rPr>
                        <m:nor/>
                      </m:rPr>
                      <a:rPr lang="en-US" altLang="en-US" dirty="0"/>
                      <m:t>K</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K</m:t>
                        </m:r>
                        <m:r>
                          <m:rPr>
                            <m:nor/>
                          </m:rPr>
                          <a:rPr lang="en-US" altLang="en-US" dirty="0"/>
                          <m:t> </m:t>
                        </m:r>
                      </m:num>
                      <m:den>
                        <m:r>
                          <m:rPr>
                            <m:nor/>
                          </m:rPr>
                          <a:rPr lang="en-US" altLang="en-US" dirty="0"/>
                          <m:t>39.10 </m:t>
                        </m:r>
                        <m:r>
                          <m:rPr>
                            <m:nor/>
                          </m:rPr>
                          <a:rPr lang="en-US" altLang="en-US" dirty="0"/>
                          <m:t>g</m:t>
                        </m:r>
                        <m:r>
                          <m:rPr>
                            <m:nor/>
                          </m:rPr>
                          <a:rPr lang="en-US" altLang="en-US" dirty="0"/>
                          <m:t> </m:t>
                        </m:r>
                        <m:r>
                          <m:rPr>
                            <m:nor/>
                          </m:rPr>
                          <a:rPr lang="en-US" altLang="en-US" dirty="0"/>
                          <m:t>K</m:t>
                        </m:r>
                        <m:r>
                          <m:rPr>
                            <m:nor/>
                          </m:rPr>
                          <a:rPr lang="en-US" altLang="en-US" dirty="0"/>
                          <m:t> </m:t>
                        </m:r>
                      </m:den>
                    </m:f>
                    <m:r>
                      <m:rPr>
                        <m:nor/>
                      </m:rPr>
                      <a:rPr lang="en-US" altLang="en-US" dirty="0"/>
                      <m:t>x</m:t>
                    </m:r>
                    <m:f>
                      <m:fPr>
                        <m:ctrlPr>
                          <a:rPr lang="en-US" altLang="en-US" i="1" dirty="0" smtClean="0">
                            <a:latin typeface="Cambria Math" panose="02040503050406030204" pitchFamily="18" charset="0"/>
                          </a:rPr>
                        </m:ctrlPr>
                      </m:fPr>
                      <m:num>
                        <m:r>
                          <m:rPr>
                            <m:nor/>
                          </m:rPr>
                          <a:rPr lang="en-US" altLang="en-US" dirty="0"/>
                          <m:t>2 </m:t>
                        </m:r>
                        <m:r>
                          <m:rPr>
                            <m:nor/>
                          </m:rPr>
                          <a:rPr lang="en-US" altLang="en-US" dirty="0"/>
                          <m:t>mol</m:t>
                        </m:r>
                        <m:r>
                          <m:rPr>
                            <m:nor/>
                          </m:rPr>
                          <a:rPr lang="en-US" altLang="en-US" dirty="0"/>
                          <m:t> </m:t>
                        </m:r>
                        <m:r>
                          <m:rPr>
                            <m:nor/>
                          </m:rPr>
                          <a:rPr lang="en-US" altLang="en-US" dirty="0"/>
                          <m:t>KCl</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K</m:t>
                        </m:r>
                        <m:r>
                          <m:rPr>
                            <m:nor/>
                          </m:rPr>
                          <a:rPr lang="en-US" altLang="en-US" dirty="0"/>
                          <m:t> </m:t>
                        </m:r>
                      </m:den>
                    </m:f>
                    <m:r>
                      <m:rPr>
                        <m:nor/>
                      </m:rPr>
                      <a:rPr lang="en-US" altLang="en-US" dirty="0"/>
                      <m:t>= 0.435 </m:t>
                    </m:r>
                    <m:r>
                      <m:rPr>
                        <m:nor/>
                      </m:rPr>
                      <a:rPr lang="en-US" altLang="en-US" dirty="0"/>
                      <m:t>KCl</m:t>
                    </m:r>
                  </m:oMath>
                </a14:m>
                <a:endParaRPr lang="en-US" altLang="en-US" dirty="0"/>
              </a:p>
              <a:p>
                <a:pPr marL="341313" indent="0">
                  <a:buNone/>
                </a:pPr>
                <a:r>
                  <a:rPr lang="en-US" altLang="en-US" b="1" dirty="0"/>
                  <a:t>Cl</a:t>
                </a:r>
                <a:r>
                  <a:rPr lang="en-US" altLang="en-US" b="1" baseline="-25000" dirty="0"/>
                  <a:t>2</a:t>
                </a:r>
                <a:r>
                  <a:rPr lang="en-US" altLang="en-US" b="1" dirty="0"/>
                  <a:t> is the limiting reactant because the given amount produces less </a:t>
                </a:r>
                <a:r>
                  <a:rPr lang="en-US" altLang="en-US" b="1" dirty="0" err="1"/>
                  <a:t>KCl</a:t>
                </a:r>
                <a:r>
                  <a:rPr lang="en-US" altLang="en-US" b="1" dirty="0"/>
                  <a:t>.</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0.414 </m:t>
                      </m:r>
                      <m:r>
                        <m:rPr>
                          <m:nor/>
                        </m:rPr>
                        <a:rPr lang="en-US" altLang="en-US" dirty="0"/>
                        <m:t>mol</m:t>
                      </m:r>
                      <m:r>
                        <m:rPr>
                          <m:nor/>
                        </m:rPr>
                        <a:rPr lang="en-US" altLang="en-US" dirty="0"/>
                        <m:t> </m:t>
                      </m:r>
                      <m:r>
                        <m:rPr>
                          <m:nor/>
                        </m:rPr>
                        <a:rPr lang="en-US" altLang="en-US" dirty="0"/>
                        <m:t>KCl</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74.55 </m:t>
                          </m:r>
                          <m:r>
                            <m:rPr>
                              <m:nor/>
                            </m:rPr>
                            <a:rPr lang="en-US" altLang="en-US" dirty="0"/>
                            <m:t>g</m:t>
                          </m:r>
                          <m:r>
                            <m:rPr>
                              <m:nor/>
                            </m:rPr>
                            <a:rPr lang="en-US" altLang="en-US" dirty="0"/>
                            <m:t> </m:t>
                          </m:r>
                          <m:r>
                            <m:rPr>
                              <m:nor/>
                            </m:rPr>
                            <a:rPr lang="en-US" altLang="en-US" dirty="0"/>
                            <m:t>KCl</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KCl</m:t>
                          </m:r>
                          <m:r>
                            <m:rPr>
                              <m:nor/>
                            </m:rPr>
                            <a:rPr lang="en-US" altLang="en-US" dirty="0"/>
                            <m:t> </m:t>
                          </m:r>
                        </m:den>
                      </m:f>
                      <m:r>
                        <m:rPr>
                          <m:nor/>
                        </m:rPr>
                        <a:rPr lang="en-US" altLang="en-US" b="1" dirty="0"/>
                        <m:t>= 30.9 </m:t>
                      </m:r>
                      <m:r>
                        <m:rPr>
                          <m:nor/>
                        </m:rPr>
                        <a:rPr lang="en-US" altLang="en-US" b="1" dirty="0"/>
                        <m:t>g</m:t>
                      </m:r>
                      <m:r>
                        <m:rPr>
                          <m:nor/>
                        </m:rPr>
                        <a:rPr lang="en-US" altLang="en-US" b="1" dirty="0"/>
                        <m:t> </m:t>
                      </m:r>
                      <m:r>
                        <m:rPr>
                          <m:nor/>
                        </m:rPr>
                        <a:rPr lang="en-US" altLang="en-US" b="1" dirty="0"/>
                        <m:t>KCl</m:t>
                      </m:r>
                    </m:oMath>
                  </m:oMathPara>
                </a14:m>
                <a:endParaRPr lang="en-US" altLang="en-US" dirty="0"/>
              </a:p>
              <a:p>
                <a:pPr marL="0" indent="0">
                  <a:buNone/>
                </a:pPr>
                <a:endParaRPr lang="en-US" altLang="en-US" dirty="0"/>
              </a:p>
              <a:p>
                <a:endParaRPr lang="en-US" altLang="en-US" dirty="0"/>
              </a:p>
              <a:p>
                <a:endParaRPr lang="en-US" altLang="en-US" dirty="0"/>
              </a:p>
              <a:p>
                <a:endParaRPr lang="en-US" alt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Kinetic-Molecular Theory</a:t>
            </a:r>
            <a:endParaRPr lang="en-US" dirty="0"/>
          </a:p>
        </p:txBody>
      </p:sp>
      <p:sp>
        <p:nvSpPr>
          <p:cNvPr id="3" name="Content Placeholder 2"/>
          <p:cNvSpPr>
            <a:spLocks noGrp="1"/>
          </p:cNvSpPr>
          <p:nvPr>
            <p:ph idx="1"/>
          </p:nvPr>
        </p:nvSpPr>
        <p:spPr/>
        <p:txBody>
          <a:bodyPr/>
          <a:lstStyle/>
          <a:p>
            <a:pPr>
              <a:spcBef>
                <a:spcPct val="10000"/>
              </a:spcBef>
            </a:pPr>
            <a:r>
              <a:rPr lang="en-US" altLang="en-US" sz="2800" b="1" dirty="0"/>
              <a:t>Postulate 1:</a:t>
            </a:r>
            <a:r>
              <a:rPr lang="en-US" altLang="en-US" sz="2800" dirty="0"/>
              <a:t> </a:t>
            </a:r>
            <a:r>
              <a:rPr lang="en-US" altLang="en-US" dirty="0"/>
              <a:t>Gas particles are tiny with large spaces between them. The volume of each particle is so small compared to the total volume of the gas that it is assumed to be zero.</a:t>
            </a:r>
          </a:p>
          <a:p>
            <a:pPr>
              <a:spcBef>
                <a:spcPct val="10000"/>
              </a:spcBef>
            </a:pPr>
            <a:r>
              <a:rPr lang="en-US" altLang="en-US" sz="2800" b="1" dirty="0"/>
              <a:t>Postulate 2: </a:t>
            </a:r>
            <a:r>
              <a:rPr lang="en-US" altLang="en-US" dirty="0"/>
              <a:t>Gas particles are in constant, random, straight-line motion except when they collide with each other or with the container walls.</a:t>
            </a:r>
          </a:p>
          <a:p>
            <a:pPr>
              <a:spcBef>
                <a:spcPct val="10000"/>
              </a:spcBef>
            </a:pPr>
            <a:r>
              <a:rPr lang="en-US" altLang="en-US" sz="2800" b="1" dirty="0"/>
              <a:t>Postulate 3: </a:t>
            </a:r>
            <a:r>
              <a:rPr lang="en-US" altLang="en-US" dirty="0"/>
              <a:t>Collisions are elastic, meaning that colliding particles exchange energy but do not lose any energy due to friction. Their total kinetic energy is constant. Between collisions the particles do not influence each other by attractive or repulsive forces.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Molecular Speeds at Three Temperatures</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5.14</a:t>
            </a:r>
          </a:p>
          <a:p>
            <a:endParaRPr lang="en-US" dirty="0"/>
          </a:p>
        </p:txBody>
      </p:sp>
      <p:pic>
        <p:nvPicPr>
          <p:cNvPr id="59395" name="Picture 5" descr="The most probable speed of a sample of gas molecules increases with temperatur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815" y="1076150"/>
            <a:ext cx="8021520" cy="462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Origin of Pressure</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5.15</a:t>
            </a:r>
          </a:p>
          <a:p>
            <a:endParaRPr lang="en-US" dirty="0"/>
          </a:p>
        </p:txBody>
      </p:sp>
      <p:pic>
        <p:nvPicPr>
          <p:cNvPr id="60419" name="Picture 5" descr="The molecules of a gas collide with the sides of their container and exert force upon that surface. The amount of collisions and force make up the pressure exerted upon the container wall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7569" y="1028131"/>
            <a:ext cx="4388862" cy="4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Molecular View of Boyle’</a:t>
            </a:r>
            <a:r>
              <a:rPr lang="en-US" altLang="ja-JP" b="1" dirty="0"/>
              <a:t>s Law</a:t>
            </a:r>
            <a:endParaRPr lang="en-US" dirty="0"/>
          </a:p>
        </p:txBody>
      </p:sp>
      <p:sp>
        <p:nvSpPr>
          <p:cNvPr id="6" name="Content Placeholder 5"/>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5.16</a:t>
            </a:r>
          </a:p>
          <a:p>
            <a:pPr marL="0" indent="0">
              <a:buNone/>
            </a:pPr>
            <a:endParaRPr lang="en-US" dirty="0"/>
          </a:p>
        </p:txBody>
      </p:sp>
      <p:pic>
        <p:nvPicPr>
          <p:cNvPr id="82946" name="Picture 2" descr="The molecules of a gas hit the walls of a container and exert a force. When the volume is decreased, the same number of molecules travel shorter distances to collide with the walls and exert higher pressur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9507" y="1841196"/>
            <a:ext cx="8577966" cy="334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Effect of Atmospheric Pressure on a Familiar Object</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a:t>
            </a:r>
          </a:p>
          <a:p>
            <a:endParaRPr lang="en-US" dirty="0"/>
          </a:p>
        </p:txBody>
      </p:sp>
      <p:pic>
        <p:nvPicPr>
          <p:cNvPr id="8195" name="Picture 1" descr="A vacuum is attached to a metal can. When the pressure inside of the can equals the pressure outside of the can, the walls of the can appear as normal. When the vacuum is turned on, the atmosphere inside the can is removed and the pressure outside of the can is far greater than that of the inside, causing the walls of the can to buckl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1523" y="1400925"/>
            <a:ext cx="8860953" cy="40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p:nvPr>
        </p:nvSpPr>
        <p:spPr/>
        <p:txBody>
          <a:bodyPr/>
          <a:lstStyle/>
          <a:p>
            <a:r>
              <a:rPr lang="en-US" i="1" dirty="0"/>
              <a:t>© McGraw-Hill Education/Charles Winters/Timeframe Photography, Inc.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Molecular View of Dalton’</a:t>
            </a:r>
            <a:r>
              <a:rPr lang="en-US" altLang="ja-JP" b="1" dirty="0"/>
              <a:t>s Law</a:t>
            </a:r>
            <a:r>
              <a:rPr lang="en-US" altLang="en-US" b="1" dirty="0"/>
              <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5.17</a:t>
            </a:r>
          </a:p>
          <a:p>
            <a:endParaRPr lang="en-US" dirty="0"/>
          </a:p>
        </p:txBody>
      </p:sp>
      <p:pic>
        <p:nvPicPr>
          <p:cNvPr id="83970" name="Picture 2" descr="When two gases are in separate chambers of a connected apparatus they exert a force on their respective chambers. When allowed to mix they exert a pressure on the container equal to their individual pressures when separat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8402" y="1689181"/>
            <a:ext cx="8867198" cy="33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Molecular View of Charles’</a:t>
            </a:r>
            <a:r>
              <a:rPr lang="en-US" altLang="ja-JP" b="1" dirty="0"/>
              <a:t>s Law</a:t>
            </a:r>
            <a:r>
              <a:rPr lang="en-US" altLang="en-US" b="1" dirty="0"/>
              <a:t/>
            </a:r>
            <a:br>
              <a:rPr lang="en-US" altLang="en-US" b="1" dirty="0"/>
            </a:br>
            <a:endParaRPr lang="en-US" dirty="0"/>
          </a:p>
        </p:txBody>
      </p:sp>
      <p:sp>
        <p:nvSpPr>
          <p:cNvPr id="6" name="Content Placeholder 5"/>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5.18</a:t>
            </a:r>
          </a:p>
          <a:p>
            <a:endParaRPr lang="en-US" dirty="0"/>
          </a:p>
        </p:txBody>
      </p:sp>
      <p:pic>
        <p:nvPicPr>
          <p:cNvPr id="84994" name="Picture 2" descr="Gas molecules at a particular temperature exert pressure on the walls of their container. When the temperature is increased the particles collide with more force and frequency, increasing the pressure and the volume of the container until the pressure equilizes with the atmosphe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926" y="1398837"/>
            <a:ext cx="8412146" cy="400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Molecular View of Avogadro’</a:t>
            </a:r>
            <a:r>
              <a:rPr lang="en-US" altLang="ja-JP" b="1" dirty="0"/>
              <a:t>s Law</a:t>
            </a:r>
            <a:r>
              <a:rPr lang="en-US" altLang="en-US" b="1" dirty="0"/>
              <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5.19</a:t>
            </a:r>
          </a:p>
          <a:p>
            <a:endParaRPr lang="en-US" dirty="0"/>
          </a:p>
        </p:txBody>
      </p:sp>
      <p:pic>
        <p:nvPicPr>
          <p:cNvPr id="86018" name="Picture 2" descr="When a sample of gas at a certain pressure has more gas molecules added, the pressure increases due to the greater number of collisions on the container walls. As a result, the volume increases until the pressure equilizes with the atmospher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707" y="1352550"/>
            <a:ext cx="8338586"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Kinetic Energy and Gas Behavior</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At a given T, all gases in a sample have the same average kinetic energy.</a:t>
                </a:r>
              </a:p>
              <a:p>
                <a:pPr marL="0" indent="0">
                  <a:buNone/>
                </a:pPr>
                <a14:m>
                  <m:oMathPara xmlns:m="http://schemas.openxmlformats.org/officeDocument/2006/math">
                    <m:oMathParaPr>
                      <m:jc m:val="centerGroup"/>
                    </m:oMathParaPr>
                    <m:oMath xmlns:m="http://schemas.openxmlformats.org/officeDocument/2006/math">
                      <m:r>
                        <m:rPr>
                          <m:nor/>
                        </m:rPr>
                        <a:rPr lang="en-US" b="0" i="0" smtClean="0"/>
                        <m:t>E</m:t>
                      </m:r>
                      <m:r>
                        <m:rPr>
                          <m:nor/>
                        </m:rPr>
                        <a:rPr lang="en-US" b="0" i="0" baseline="-25000" smtClean="0"/>
                        <m:t>k</m:t>
                      </m:r>
                      <m:r>
                        <m:rPr>
                          <m:nor/>
                        </m:rPr>
                        <a:rPr lang="en-US" b="0" i="0" smtClean="0"/>
                        <m:t>=</m:t>
                      </m:r>
                      <m:r>
                        <a:rPr lang="en-US" b="0" i="1" smtClean="0">
                          <a:latin typeface="Cambria Math"/>
                        </a:rPr>
                        <m:t> </m:t>
                      </m:r>
                      <m:f>
                        <m:fPr>
                          <m:ctrlPr>
                            <a:rPr lang="en-US" b="0" i="1" smtClean="0">
                              <a:latin typeface="Cambria Math" panose="02040503050406030204" pitchFamily="18" charset="0"/>
                            </a:rPr>
                          </m:ctrlPr>
                        </m:fPr>
                        <m:num>
                          <m:r>
                            <m:rPr>
                              <m:nor/>
                            </m:rPr>
                            <a:rPr lang="en-US" b="0" i="0" smtClean="0"/>
                            <m:t>1</m:t>
                          </m:r>
                        </m:num>
                        <m:den>
                          <m:r>
                            <m:rPr>
                              <m:nor/>
                            </m:rPr>
                            <a:rPr lang="en-US" b="0" i="0" smtClean="0"/>
                            <m:t>2 </m:t>
                          </m:r>
                        </m:den>
                      </m:f>
                      <m:r>
                        <m:rPr>
                          <m:nor/>
                        </m:rPr>
                        <a:rPr lang="en-US" b="0" i="0" smtClean="0"/>
                        <m:t>mass</m:t>
                      </m:r>
                      <m:r>
                        <m:rPr>
                          <m:nor/>
                        </m:rPr>
                        <a:rPr lang="en-US" b="0" i="0" smtClean="0"/>
                        <m:t> </m:t>
                      </m:r>
                      <m:r>
                        <m:rPr>
                          <m:nor/>
                        </m:rPr>
                        <a:rPr lang="en-US" b="0" i="0" smtClean="0">
                          <a:ea typeface="Cambria Math"/>
                        </a:rPr>
                        <m:t>×</m:t>
                      </m:r>
                      <m:r>
                        <m:rPr>
                          <m:nor/>
                        </m:rPr>
                        <a:rPr lang="en-US" b="0" i="0" smtClean="0">
                          <a:ea typeface="Cambria Math"/>
                        </a:rPr>
                        <m:t> </m:t>
                      </m:r>
                      <m:r>
                        <m:rPr>
                          <m:nor/>
                        </m:rPr>
                        <a:rPr lang="en-US" b="0" i="0" smtClean="0">
                          <a:ea typeface="Cambria Math"/>
                        </a:rPr>
                        <m:t>speed</m:t>
                      </m:r>
                    </m:oMath>
                  </m:oMathPara>
                </a14:m>
                <a:endParaRPr lang="en-US" dirty="0"/>
              </a:p>
              <a:p>
                <a:pPr>
                  <a:spcBef>
                    <a:spcPct val="50000"/>
                  </a:spcBef>
                </a:pPr>
                <a:r>
                  <a:rPr lang="en-US" altLang="en-US" dirty="0"/>
                  <a:t>Kinetic energy depends on both the mass and the speed of a particle.</a:t>
                </a:r>
              </a:p>
              <a:p>
                <a:pPr>
                  <a:spcBef>
                    <a:spcPct val="50000"/>
                  </a:spcBef>
                </a:pPr>
                <a:r>
                  <a:rPr lang="en-US" altLang="en-US" dirty="0"/>
                  <a:t>At the same T, a heavier gas particle moves more slowly than a lighter one.</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Molar Mass and Molecular Speed</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5.20</a:t>
            </a:r>
          </a:p>
          <a:p>
            <a:endParaRPr lang="en-US" dirty="0"/>
          </a:p>
        </p:txBody>
      </p:sp>
      <p:pic>
        <p:nvPicPr>
          <p:cNvPr id="66563" name="Picture 15" descr="The molecular speeds of several molecules is represented. Mostly the trend shown includes slower molecular speeds as the size of the molecule increase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997" y="1742337"/>
            <a:ext cx="8097330" cy="338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Graham</a:t>
            </a:r>
            <a:r>
              <a:rPr lang="en-US" altLang="ja-JP" b="1" dirty="0"/>
              <a:t>’s Law of Effusion</a:t>
            </a:r>
            <a:r>
              <a:rPr lang="en-US" altLang="en-US" b="1" dirty="0"/>
              <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Effusion</a:t>
                </a:r>
                <a:r>
                  <a:rPr lang="en-US" altLang="en-US" dirty="0"/>
                  <a:t> is the process by which a gas escapes through a small hole in its container into an evacuated space.</a:t>
                </a:r>
                <a:endParaRPr lang="en-US" altLang="en-US" b="1" dirty="0"/>
              </a:p>
              <a:p>
                <a:pPr>
                  <a:spcBef>
                    <a:spcPct val="50000"/>
                  </a:spcBef>
                </a:pPr>
                <a:r>
                  <a:rPr lang="en-US" altLang="en-US" b="1" dirty="0"/>
                  <a:t>Graham</a:t>
                </a:r>
                <a:r>
                  <a:rPr lang="ja-JP" altLang="en-US" b="1" dirty="0"/>
                  <a:t>’</a:t>
                </a:r>
                <a:r>
                  <a:rPr lang="en-US" altLang="ja-JP" b="1" dirty="0"/>
                  <a:t>s law of effusion</a:t>
                </a:r>
                <a:r>
                  <a:rPr lang="en-US" altLang="ja-JP" dirty="0"/>
                  <a:t> states that the rate of effusion of a gas is inversely proportional to the square root of its molar mass.</a:t>
                </a:r>
              </a:p>
              <a:p>
                <a:pPr lvl="1">
                  <a:spcBef>
                    <a:spcPct val="50000"/>
                  </a:spcBef>
                </a:pPr>
                <a:r>
                  <a:rPr lang="en-US" altLang="en-US" dirty="0"/>
                  <a:t>A lighter gas moves more quickly and therefore has a higher rate of effusion than a heavier gas at the same T.</a:t>
                </a:r>
                <a:endParaRPr lang="en-US" altLang="en-US" b="1"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Rate</m:t>
                      </m:r>
                      <m:r>
                        <m:rPr>
                          <m:nor/>
                        </m:rPr>
                        <a:rPr lang="en-US" altLang="en-US" dirty="0"/>
                        <m:t> </m:t>
                      </m:r>
                      <m:r>
                        <m:rPr>
                          <m:nor/>
                        </m:rPr>
                        <a:rPr lang="en-US" altLang="en-US" dirty="0"/>
                        <m:t>of</m:t>
                      </m:r>
                      <m:r>
                        <m:rPr>
                          <m:nor/>
                        </m:rPr>
                        <a:rPr lang="en-US" altLang="en-US" dirty="0"/>
                        <m:t> </m:t>
                      </m:r>
                      <m:r>
                        <m:rPr>
                          <m:nor/>
                        </m:rPr>
                        <a:rPr lang="en-US" altLang="en-US" dirty="0"/>
                        <m:t>effusion</m:t>
                      </m:r>
                      <m:r>
                        <m:rPr>
                          <m:nor/>
                        </m:rPr>
                        <a:rPr lang="en-US" altLang="en-US" dirty="0"/>
                        <m:t> </m:t>
                      </m:r>
                      <m:f>
                        <m:fPr>
                          <m:ctrlPr>
                            <a:rPr lang="en-US" altLang="en-US" i="1" dirty="0" smtClean="0">
                              <a:latin typeface="Cambria Math" panose="02040503050406030204" pitchFamily="18" charset="0"/>
                              <a:sym typeface="Symbol" pitchFamily="18" charset="2"/>
                            </a:rPr>
                          </m:ctrlPr>
                        </m:fPr>
                        <m:num>
                          <m:r>
                            <a:rPr lang="en-US" altLang="en-US" b="0" i="1" dirty="0" smtClean="0">
                              <a:latin typeface="Cambria Math"/>
                              <a:sym typeface="Symbol" pitchFamily="18" charset="2"/>
                            </a:rPr>
                            <m:t>1</m:t>
                          </m:r>
                        </m:num>
                        <m:den>
                          <m:rad>
                            <m:radPr>
                              <m:degHide m:val="on"/>
                              <m:ctrlPr>
                                <a:rPr lang="en-US" altLang="en-US" i="1" dirty="0" smtClean="0">
                                  <a:latin typeface="Cambria Math" panose="02040503050406030204" pitchFamily="18" charset="0"/>
                                  <a:sym typeface="Symbol" pitchFamily="18" charset="2"/>
                                </a:rPr>
                              </m:ctrlPr>
                            </m:radPr>
                            <m:deg/>
                            <m:e>
                              <m:r>
                                <a:rPr lang="en-US" altLang="en-US" i="1" dirty="0" smtClean="0">
                                  <a:latin typeface="Cambria Math"/>
                                  <a:sym typeface="Symbol" pitchFamily="18" charset="2"/>
                                </a:rPr>
                                <m:t>ℳ</m:t>
                              </m:r>
                            </m:e>
                          </m:rad>
                        </m:den>
                      </m:f>
                    </m:oMath>
                  </m:oMathPara>
                </a14:m>
                <a:endParaRPr lang="en-US" altLang="en-US" dirty="0"/>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r="-13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Process of Effusion</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5.21</a:t>
            </a:r>
          </a:p>
          <a:p>
            <a:endParaRPr lang="en-US" dirty="0"/>
          </a:p>
        </p:txBody>
      </p:sp>
      <p:pic>
        <p:nvPicPr>
          <p:cNvPr id="68612" name="Picture 11" descr="Effusion is represented as a sample of gas molecules in a cylinder with a partition containing a hole the exact size of the individual molecules. When a vacuum is applied the individual molecules can pass through the partition. The rate at which this occurs is inversely proportional to the square root of the molar mass of the ga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6627" y="1219200"/>
            <a:ext cx="447074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5.14 – Problem and Plan</a:t>
            </a:r>
            <a:endParaRPr lang="en-US" dirty="0"/>
          </a:p>
        </p:txBody>
      </p:sp>
      <p:sp>
        <p:nvSpPr>
          <p:cNvPr id="4" name="Content Placeholder 3"/>
          <p:cNvSpPr>
            <a:spLocks noGrp="1"/>
          </p:cNvSpPr>
          <p:nvPr>
            <p:ph idx="1"/>
          </p:nvPr>
        </p:nvSpPr>
        <p:spPr/>
        <p:txBody>
          <a:bodyPr/>
          <a:lstStyle/>
          <a:p>
            <a:pPr marL="0" indent="0" algn="ctr">
              <a:buNone/>
            </a:pPr>
            <a:r>
              <a:rPr lang="en-US" altLang="en-US" b="1" dirty="0"/>
              <a:t>Applying Graham</a:t>
            </a:r>
            <a:r>
              <a:rPr lang="ja-JP" altLang="en-US" b="1" dirty="0"/>
              <a:t>’</a:t>
            </a:r>
            <a:r>
              <a:rPr lang="en-US" altLang="ja-JP" b="1" dirty="0"/>
              <a:t>s Law of Effusion</a:t>
            </a:r>
            <a:endParaRPr lang="en-US" altLang="en-US" b="1" dirty="0"/>
          </a:p>
          <a:p>
            <a:r>
              <a:rPr lang="en-US" altLang="en-US" b="1" dirty="0"/>
              <a:t>PROBLEM: </a:t>
            </a:r>
            <a:r>
              <a:rPr lang="en-US" altLang="en-US" dirty="0"/>
              <a:t>A mixture of helium (He) and methane (CH</a:t>
            </a:r>
            <a:r>
              <a:rPr lang="en-US" altLang="en-US" baseline="-25000" dirty="0"/>
              <a:t>4</a:t>
            </a:r>
            <a:r>
              <a:rPr lang="en-US" altLang="en-US" dirty="0"/>
              <a:t>) is placed in an effusion apparatus. </a:t>
            </a:r>
            <a:r>
              <a:rPr lang="en-US" b="1" dirty="0"/>
              <a:t>(a)</a:t>
            </a:r>
            <a:r>
              <a:rPr lang="en-US" dirty="0"/>
              <a:t> Calculate the ratio of the effusion rates of the two gases. </a:t>
            </a:r>
            <a:r>
              <a:rPr lang="en-US" b="1" dirty="0"/>
              <a:t>(b)</a:t>
            </a:r>
            <a:r>
              <a:rPr lang="en-US" dirty="0"/>
              <a:t> If it takes 7.55 min for a given volume of CH</a:t>
            </a:r>
            <a:r>
              <a:rPr lang="en-US" baseline="-25000" dirty="0"/>
              <a:t>4</a:t>
            </a:r>
            <a:r>
              <a:rPr lang="en-US" dirty="0"/>
              <a:t> to effuse from the apparatus, how long will it take for the same volume of He to effuse?</a:t>
            </a:r>
            <a:endParaRPr lang="en-US" altLang="en-US" dirty="0"/>
          </a:p>
          <a:p>
            <a:r>
              <a:rPr lang="en-US" altLang="en-US" b="1" dirty="0"/>
              <a:t>PLAN: </a:t>
            </a:r>
            <a:r>
              <a:rPr lang="en-US" b="1" dirty="0"/>
              <a:t>(a)</a:t>
            </a:r>
            <a:r>
              <a:rPr lang="en-US" dirty="0"/>
              <a:t> The effusion rate is inversely proportional to ​​ , so we find the molar mass of each substance from the formula and take its square root. The inverse of the ratio of the square roots is the ratio of the effusion rates. </a:t>
            </a:r>
            <a:r>
              <a:rPr lang="en-US" b="1" dirty="0"/>
              <a:t>(b)</a:t>
            </a:r>
            <a:r>
              <a:rPr lang="en-US" dirty="0"/>
              <a:t> Once we know the ratio of effusion rates, we can apply that ratio to the time.</a:t>
            </a:r>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5.14 – 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b="1" dirty="0"/>
                  <a:t>SOLUTION: </a:t>
                </a:r>
              </a:p>
              <a:p>
                <a:pPr marL="0" indent="0">
                  <a:buNone/>
                </a:pPr>
                <a:r>
                  <a:rPr lang="en-US" altLang="en-US" dirty="0"/>
                  <a:t>(a)		</a:t>
                </a:r>
                <a:r>
                  <a:rPr lang="en-US" altLang="en-US" sz="2800" dirty="0">
                    <a:latin typeface="Monotype Corsiva" pitchFamily="66" charset="0"/>
                  </a:rPr>
                  <a:t>M</a:t>
                </a:r>
                <a:r>
                  <a:rPr lang="en-US" altLang="en-US" b="1" dirty="0"/>
                  <a:t> </a:t>
                </a:r>
                <a:r>
                  <a:rPr lang="en-US" altLang="en-US" dirty="0"/>
                  <a:t>of CH</a:t>
                </a:r>
                <a:r>
                  <a:rPr lang="en-US" altLang="en-US" baseline="-25000" dirty="0"/>
                  <a:t>4</a:t>
                </a:r>
                <a:r>
                  <a:rPr lang="en-US" altLang="en-US" dirty="0"/>
                  <a:t> = 16.04 g/</a:t>
                </a:r>
                <a:r>
                  <a:rPr lang="en-US" altLang="en-US" dirty="0" err="1"/>
                  <a:t>mol</a:t>
                </a:r>
                <a:r>
                  <a:rPr lang="en-US" altLang="en-US" dirty="0"/>
                  <a:t> 		</a:t>
                </a:r>
                <a:r>
                  <a:rPr lang="en-US" altLang="en-US" sz="2800" dirty="0">
                    <a:latin typeface="Monotype Corsiva" pitchFamily="66" charset="0"/>
                  </a:rPr>
                  <a:t>M</a:t>
                </a:r>
                <a:r>
                  <a:rPr lang="en-US" altLang="en-US" b="1" dirty="0"/>
                  <a:t> </a:t>
                </a:r>
                <a:r>
                  <a:rPr lang="en-US" altLang="en-US" dirty="0"/>
                  <a:t>of He = 4.003 g/</a:t>
                </a:r>
                <a:r>
                  <a:rPr lang="en-US" altLang="en-US" dirty="0" err="1"/>
                  <a:t>mol</a:t>
                </a:r>
                <a:endParaRPr lang="en-US" altLang="en-US" dirty="0"/>
              </a:p>
              <a:p>
                <a:pPr marL="0" indent="0">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0" i="0" smtClean="0"/>
                            <m:t>rate</m:t>
                          </m:r>
                          <m:r>
                            <m:rPr>
                              <m:nor/>
                            </m:rPr>
                            <a:rPr lang="en-US" altLang="en-US" b="0" i="0" baseline="-25000" smtClean="0"/>
                            <m:t>He</m:t>
                          </m:r>
                        </m:num>
                        <m:den>
                          <m:r>
                            <m:rPr>
                              <m:nor/>
                            </m:rPr>
                            <a:rPr lang="en-US" altLang="en-US" b="0" i="0" smtClean="0"/>
                            <m:t>rate</m:t>
                          </m:r>
                          <m:r>
                            <m:rPr>
                              <m:nor/>
                            </m:rPr>
                            <a:rPr lang="en-US" altLang="en-US" b="0" i="0" baseline="-25000" smtClean="0"/>
                            <m:t>CH</m:t>
                          </m:r>
                          <m:r>
                            <m:rPr>
                              <m:nor/>
                            </m:rPr>
                            <a:rPr lang="en-US" altLang="en-US" b="0" i="0" baseline="-25000" smtClean="0"/>
                            <m:t>4</m:t>
                          </m:r>
                        </m:den>
                      </m:f>
                      <m:r>
                        <m:rPr>
                          <m:nor/>
                        </m:rPr>
                        <a:rPr lang="en-US" altLang="en-US" b="0" i="0" smtClean="0">
                          <a:latin typeface="Cambria Math"/>
                        </a:rPr>
                        <m:t>=</m:t>
                      </m:r>
                      <m:rad>
                        <m:radPr>
                          <m:degHide m:val="on"/>
                          <m:ctrlPr>
                            <a:rPr lang="en-US" altLang="en-US" b="0" i="1" smtClean="0">
                              <a:latin typeface="Cambria Math" panose="02040503050406030204" pitchFamily="18" charset="0"/>
                            </a:rPr>
                          </m:ctrlPr>
                        </m:radPr>
                        <m:deg/>
                        <m:e>
                          <m:f>
                            <m:fPr>
                              <m:ctrlPr>
                                <a:rPr lang="en-US" altLang="en-US" b="0" i="1" smtClean="0">
                                  <a:latin typeface="Cambria Math" panose="02040503050406030204" pitchFamily="18" charset="0"/>
                                </a:rPr>
                              </m:ctrlPr>
                            </m:fPr>
                            <m:num>
                              <m:r>
                                <m:rPr>
                                  <m:nor/>
                                </m:rPr>
                                <a:rPr lang="en-US" altLang="en-US" b="0" i="0" smtClean="0"/>
                                <m:t>16.04</m:t>
                              </m:r>
                            </m:num>
                            <m:den>
                              <m:r>
                                <m:rPr>
                                  <m:nor/>
                                </m:rPr>
                                <a:rPr lang="en-US" altLang="en-US" b="0" i="0" smtClean="0"/>
                                <m:t>4.001</m:t>
                              </m:r>
                            </m:den>
                          </m:f>
                        </m:e>
                      </m:rad>
                      <m:r>
                        <a:rPr lang="en-US" altLang="en-US" b="0" i="1" smtClean="0">
                          <a:latin typeface="Cambria Math"/>
                        </a:rPr>
                        <m:t>=2.002</m:t>
                      </m:r>
                    </m:oMath>
                  </m:oMathPara>
                </a14:m>
                <a:endParaRPr lang="en-US" altLang="en-US" dirty="0"/>
              </a:p>
              <a:p>
                <a:pPr marL="0" indent="0">
                  <a:buNone/>
                </a:pPr>
                <a:r>
                  <a:rPr lang="en-US" altLang="en-US" dirty="0"/>
                  <a:t>(b)						 </a:t>
                </a:r>
                <a14:m>
                  <m:oMath xmlns:m="http://schemas.openxmlformats.org/officeDocument/2006/math">
                    <m:f>
                      <m:fPr>
                        <m:ctrlPr>
                          <a:rPr lang="en-US" altLang="en-US" i="1" smtClean="0">
                            <a:latin typeface="Cambria Math" panose="02040503050406030204" pitchFamily="18" charset="0"/>
                          </a:rPr>
                        </m:ctrlPr>
                      </m:fPr>
                      <m:num>
                        <m:r>
                          <m:rPr>
                            <m:nor/>
                          </m:rPr>
                          <a:rPr lang="en-US" altLang="en-US" b="0" i="0" smtClean="0"/>
                          <m:t>7.55 </m:t>
                        </m:r>
                        <m:r>
                          <m:rPr>
                            <m:nor/>
                          </m:rPr>
                          <a:rPr lang="en-US" altLang="en-US" b="0" i="0" smtClean="0"/>
                          <m:t>min</m:t>
                        </m:r>
                      </m:num>
                      <m:den>
                        <m:r>
                          <m:rPr>
                            <m:nor/>
                          </m:rPr>
                          <a:rPr lang="en-US" altLang="en-US" b="0" i="0" smtClean="0"/>
                          <m:t>2.002</m:t>
                        </m:r>
                      </m:den>
                    </m:f>
                    <m:r>
                      <m:rPr>
                        <m:nor/>
                      </m:rPr>
                      <a:rPr lang="en-US" altLang="en-US" b="0" i="0" smtClean="0"/>
                      <m:t> =</m:t>
                    </m:r>
                    <m:r>
                      <a:rPr lang="en-US" altLang="en-US" b="0" i="0" smtClean="0">
                        <a:latin typeface="Cambria Math"/>
                      </a:rPr>
                      <m:t> </m:t>
                    </m:r>
                    <m:r>
                      <m:rPr>
                        <m:nor/>
                      </m:rPr>
                      <a:rPr lang="en-US" altLang="en-US" b="0" i="0" smtClean="0"/>
                      <m:t>3.77 </m:t>
                    </m:r>
                    <m:r>
                      <m:rPr>
                        <m:nor/>
                      </m:rPr>
                      <a:rPr lang="en-US" altLang="en-US" b="0" i="0" smtClean="0"/>
                      <m:t>min</m:t>
                    </m:r>
                  </m:oMath>
                </a14:m>
                <a:endParaRPr lang="en-US" altLang="en-US" dirty="0"/>
              </a:p>
              <a:p>
                <a:endParaRPr lang="en-US" altLang="en-US" b="1"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extLst>
      <p:ext uri="{BB962C8B-B14F-4D97-AF65-F5344CB8AC3E}">
        <p14:creationId xmlns:p14="http://schemas.microsoft.com/office/powerpoint/2010/main" val="119103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Diffusion of Gases</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5.22</a:t>
            </a:r>
          </a:p>
          <a:p>
            <a:endParaRPr lang="en-US" dirty="0"/>
          </a:p>
        </p:txBody>
      </p:sp>
      <p:pic>
        <p:nvPicPr>
          <p:cNvPr id="70660" name="Picture 18" descr="The process of gaseous diffusion is shown as the movement of one gas through anoth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730" y="1690125"/>
            <a:ext cx="8226188" cy="371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 Mercury Barometer</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5.3</a:t>
            </a:r>
          </a:p>
          <a:p>
            <a:endParaRPr lang="en-US" dirty="0"/>
          </a:p>
        </p:txBody>
      </p:sp>
      <p:pic>
        <p:nvPicPr>
          <p:cNvPr id="9220" name="Picture 11" descr="A mercury barometer consists of a column of mercury under vacuum resting in a pool of more mercury. When atmospheric pressure rises, it exerts on the pool of mercury and pushes more mercury into the column. The column is graded for measurement of pressure in millimeters mercury (mmH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30460" y="932948"/>
            <a:ext cx="3683081" cy="57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Variations in P and T with altitude on Earth</a:t>
            </a: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B5.1</a:t>
            </a:r>
          </a:p>
          <a:p>
            <a:endParaRPr lang="en-US" dirty="0"/>
          </a:p>
        </p:txBody>
      </p:sp>
      <p:pic>
        <p:nvPicPr>
          <p:cNvPr id="71686" name="Picture 14" descr="The graph shown represents the pressure and temperature variations as the altitude increases from the planet earth. The troposphere (closest to the earth) has a higher pressure (760 torr and 270K) than the exosphere (farthest from the earth) at less than 0.01 torr and 2000K.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90496" y="853864"/>
            <a:ext cx="4563007" cy="600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Composition of Air at Sea Level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7229952"/>
              </p:ext>
            </p:extLst>
          </p:nvPr>
        </p:nvGraphicFramePr>
        <p:xfrm>
          <a:off x="457200" y="1030128"/>
          <a:ext cx="8229600" cy="5483544"/>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0">
                <a:tc>
                  <a:txBody>
                    <a:bodyPr/>
                    <a:lstStyle/>
                    <a:p>
                      <a:pPr fontAlgn="base"/>
                      <a:r>
                        <a:rPr lang="en-US" dirty="0">
                          <a:effectLst/>
                        </a:rPr>
                        <a:t>Component</a:t>
                      </a:r>
                      <a:endParaRPr lang="en-US" b="1" dirty="0">
                        <a:solidFill>
                          <a:srgbClr val="FFFFFF"/>
                        </a:solidFill>
                        <a:effectLst/>
                        <a:latin typeface="inherit"/>
                      </a:endParaRPr>
                    </a:p>
                  </a:txBody>
                  <a:tcPr marL="67866" marR="67866" marT="67866" marB="67866" anchor="ctr"/>
                </a:tc>
                <a:tc>
                  <a:txBody>
                    <a:bodyPr/>
                    <a:lstStyle/>
                    <a:p>
                      <a:pPr fontAlgn="base"/>
                      <a:r>
                        <a:rPr lang="en-US">
                          <a:effectLst/>
                        </a:rPr>
                        <a:t>Mole Fraction</a:t>
                      </a:r>
                      <a:endParaRPr lang="en-US" b="1">
                        <a:solidFill>
                          <a:srgbClr val="FFFFFF"/>
                        </a:solidFill>
                        <a:effectLst/>
                        <a:latin typeface="inherit"/>
                      </a:endParaRPr>
                    </a:p>
                  </a:txBody>
                  <a:tcPr marL="67866" marR="67866" marT="67866" marB="67866" anchor="ctr"/>
                </a:tc>
                <a:extLst>
                  <a:ext uri="{0D108BD9-81ED-4DB2-BD59-A6C34878D82A}">
                    <a16:rowId xmlns:a16="http://schemas.microsoft.com/office/drawing/2014/main" xmlns="" val="10000"/>
                  </a:ext>
                </a:extLst>
              </a:tr>
              <a:tr h="0">
                <a:tc>
                  <a:txBody>
                    <a:bodyPr/>
                    <a:lstStyle/>
                    <a:p>
                      <a:pPr fontAlgn="base"/>
                      <a:r>
                        <a:rPr lang="en-US" dirty="0">
                          <a:effectLst/>
                        </a:rPr>
                        <a:t>Nitrogen (N</a:t>
                      </a:r>
                      <a:r>
                        <a:rPr lang="en-US" baseline="-25000" dirty="0">
                          <a:effectLst/>
                        </a:rPr>
                        <a:t>2</a:t>
                      </a:r>
                      <a:r>
                        <a:rPr lang="en-US" dirty="0">
                          <a:effectLst/>
                        </a:rPr>
                        <a:t>)</a:t>
                      </a:r>
                      <a:br>
                        <a:rPr lang="en-US" dirty="0">
                          <a:effectLst/>
                        </a:rPr>
                      </a:br>
                      <a:r>
                        <a:rPr lang="en-US" dirty="0">
                          <a:effectLst/>
                        </a:rPr>
                        <a:t>Oxygen (O</a:t>
                      </a:r>
                      <a:r>
                        <a:rPr lang="en-US" baseline="-25000" dirty="0">
                          <a:effectLst/>
                        </a:rPr>
                        <a:t>2</a:t>
                      </a:r>
                      <a:r>
                        <a:rPr lang="en-US" dirty="0">
                          <a:effectLst/>
                        </a:rPr>
                        <a:t>)</a:t>
                      </a:r>
                      <a:br>
                        <a:rPr lang="en-US" dirty="0">
                          <a:effectLst/>
                        </a:rPr>
                      </a:br>
                      <a:r>
                        <a:rPr lang="en-US" dirty="0">
                          <a:effectLst/>
                        </a:rPr>
                        <a:t>Argon (</a:t>
                      </a:r>
                      <a:r>
                        <a:rPr lang="en-US" dirty="0" err="1">
                          <a:effectLst/>
                        </a:rPr>
                        <a:t>Ar</a:t>
                      </a:r>
                      <a:r>
                        <a:rPr lang="en-US" dirty="0">
                          <a:effectLst/>
                        </a:rPr>
                        <a:t>)</a:t>
                      </a:r>
                      <a:br>
                        <a:rPr lang="en-US" dirty="0">
                          <a:effectLst/>
                        </a:rPr>
                      </a:br>
                      <a:r>
                        <a:rPr lang="en-US" dirty="0">
                          <a:effectLst/>
                        </a:rPr>
                        <a:t>Carbon dioxide (CO</a:t>
                      </a:r>
                      <a:r>
                        <a:rPr lang="en-US" baseline="-25000" dirty="0">
                          <a:effectLst/>
                        </a:rPr>
                        <a:t>2</a:t>
                      </a:r>
                      <a:r>
                        <a:rPr lang="en-US" dirty="0">
                          <a:effectLst/>
                        </a:rPr>
                        <a:t>)</a:t>
                      </a:r>
                      <a:br>
                        <a:rPr lang="en-US" dirty="0">
                          <a:effectLst/>
                        </a:rPr>
                      </a:br>
                      <a:r>
                        <a:rPr lang="en-US" dirty="0">
                          <a:effectLst/>
                        </a:rPr>
                        <a:t>Neon (Ne)</a:t>
                      </a:r>
                      <a:br>
                        <a:rPr lang="en-US" dirty="0">
                          <a:effectLst/>
                        </a:rPr>
                      </a:br>
                      <a:r>
                        <a:rPr lang="en-US" dirty="0">
                          <a:effectLst/>
                        </a:rPr>
                        <a:t>Helium (He)</a:t>
                      </a:r>
                      <a:br>
                        <a:rPr lang="en-US" dirty="0">
                          <a:effectLst/>
                        </a:rPr>
                      </a:br>
                      <a:r>
                        <a:rPr lang="en-US" dirty="0">
                          <a:effectLst/>
                        </a:rPr>
                        <a:t>Methane (CH</a:t>
                      </a:r>
                      <a:r>
                        <a:rPr lang="en-US" baseline="-25000" dirty="0">
                          <a:effectLst/>
                        </a:rPr>
                        <a:t>4</a:t>
                      </a:r>
                      <a:r>
                        <a:rPr lang="en-US" dirty="0">
                          <a:effectLst/>
                        </a:rPr>
                        <a:t>)</a:t>
                      </a:r>
                      <a:br>
                        <a:rPr lang="en-US" dirty="0">
                          <a:effectLst/>
                        </a:rPr>
                      </a:br>
                      <a:r>
                        <a:rPr lang="en-US" dirty="0">
                          <a:effectLst/>
                        </a:rPr>
                        <a:t>Krypton (Kr)</a:t>
                      </a:r>
                      <a:br>
                        <a:rPr lang="en-US" dirty="0">
                          <a:effectLst/>
                        </a:rPr>
                      </a:br>
                      <a:r>
                        <a:rPr lang="en-US" dirty="0">
                          <a:effectLst/>
                        </a:rPr>
                        <a:t>Hydrogen (H</a:t>
                      </a:r>
                      <a:r>
                        <a:rPr lang="en-US" baseline="-25000" dirty="0">
                          <a:effectLst/>
                        </a:rPr>
                        <a:t>2</a:t>
                      </a:r>
                      <a:r>
                        <a:rPr lang="en-US" dirty="0">
                          <a:effectLst/>
                        </a:rPr>
                        <a:t>)</a:t>
                      </a:r>
                      <a:br>
                        <a:rPr lang="en-US" dirty="0">
                          <a:effectLst/>
                        </a:rPr>
                      </a:br>
                      <a:r>
                        <a:rPr lang="en-US" dirty="0">
                          <a:effectLst/>
                        </a:rPr>
                        <a:t>Dinitrogen monoxide (N</a:t>
                      </a:r>
                      <a:r>
                        <a:rPr lang="en-US" baseline="-25000" dirty="0">
                          <a:effectLst/>
                        </a:rPr>
                        <a:t>2</a:t>
                      </a:r>
                      <a:r>
                        <a:rPr lang="en-US" dirty="0">
                          <a:effectLst/>
                        </a:rPr>
                        <a:t>O)</a:t>
                      </a:r>
                      <a:br>
                        <a:rPr lang="en-US" dirty="0">
                          <a:effectLst/>
                        </a:rPr>
                      </a:br>
                      <a:r>
                        <a:rPr lang="en-US" dirty="0">
                          <a:effectLst/>
                        </a:rPr>
                        <a:t>Carbon monoxide (CO)</a:t>
                      </a:r>
                      <a:br>
                        <a:rPr lang="en-US" dirty="0">
                          <a:effectLst/>
                        </a:rPr>
                      </a:br>
                      <a:r>
                        <a:rPr lang="en-US" dirty="0">
                          <a:effectLst/>
                        </a:rPr>
                        <a:t>Xenon (</a:t>
                      </a:r>
                      <a:r>
                        <a:rPr lang="en-US" dirty="0" err="1">
                          <a:effectLst/>
                        </a:rPr>
                        <a:t>Xe</a:t>
                      </a:r>
                      <a:r>
                        <a:rPr lang="en-US" dirty="0">
                          <a:effectLst/>
                        </a:rPr>
                        <a:t>)</a:t>
                      </a:r>
                      <a:br>
                        <a:rPr lang="en-US" dirty="0">
                          <a:effectLst/>
                        </a:rPr>
                      </a:br>
                      <a:r>
                        <a:rPr lang="en-US" dirty="0">
                          <a:effectLst/>
                        </a:rPr>
                        <a:t>Ozone (O</a:t>
                      </a:r>
                      <a:r>
                        <a:rPr lang="en-US" baseline="-25000" dirty="0">
                          <a:effectLst/>
                        </a:rPr>
                        <a:t>3</a:t>
                      </a:r>
                      <a:r>
                        <a:rPr lang="en-US" dirty="0">
                          <a:effectLst/>
                        </a:rPr>
                        <a:t>)</a:t>
                      </a:r>
                      <a:br>
                        <a:rPr lang="en-US" dirty="0">
                          <a:effectLst/>
                        </a:rPr>
                      </a:br>
                      <a:r>
                        <a:rPr lang="en-US" dirty="0">
                          <a:effectLst/>
                        </a:rPr>
                        <a:t>Ammonia (NH</a:t>
                      </a:r>
                      <a:r>
                        <a:rPr lang="en-US" baseline="-25000" dirty="0">
                          <a:effectLst/>
                        </a:rPr>
                        <a:t>3</a:t>
                      </a:r>
                      <a:r>
                        <a:rPr lang="en-US" dirty="0">
                          <a:effectLst/>
                        </a:rPr>
                        <a:t>)</a:t>
                      </a:r>
                      <a:br>
                        <a:rPr lang="en-US" dirty="0">
                          <a:effectLst/>
                        </a:rPr>
                      </a:br>
                      <a:r>
                        <a:rPr lang="en-US" dirty="0">
                          <a:effectLst/>
                        </a:rPr>
                        <a:t>Nitrogen dioxide (NO</a:t>
                      </a:r>
                      <a:r>
                        <a:rPr lang="en-US" baseline="-25000" dirty="0">
                          <a:effectLst/>
                        </a:rPr>
                        <a:t>2</a:t>
                      </a:r>
                      <a:r>
                        <a:rPr lang="en-US" dirty="0">
                          <a:effectLst/>
                        </a:rPr>
                        <a:t>)</a:t>
                      </a:r>
                      <a:br>
                        <a:rPr lang="en-US" dirty="0">
                          <a:effectLst/>
                        </a:rPr>
                      </a:br>
                      <a:r>
                        <a:rPr lang="en-US" dirty="0">
                          <a:effectLst/>
                        </a:rPr>
                        <a:t>Nitrogen monoxide (NO)</a:t>
                      </a:r>
                      <a:br>
                        <a:rPr lang="en-US" dirty="0">
                          <a:effectLst/>
                        </a:rPr>
                      </a:br>
                      <a:r>
                        <a:rPr lang="en-US" dirty="0">
                          <a:effectLst/>
                        </a:rPr>
                        <a:t>Sulfur dioxide (SO</a:t>
                      </a:r>
                      <a:r>
                        <a:rPr lang="en-US" baseline="-25000" dirty="0">
                          <a:effectLst/>
                        </a:rPr>
                        <a:t>2</a:t>
                      </a:r>
                      <a:r>
                        <a:rPr lang="en-US" dirty="0">
                          <a:effectLst/>
                        </a:rPr>
                        <a:t>)</a:t>
                      </a:r>
                      <a:br>
                        <a:rPr lang="en-US" dirty="0">
                          <a:effectLst/>
                        </a:rPr>
                      </a:br>
                      <a:r>
                        <a:rPr lang="en-US" dirty="0">
                          <a:effectLst/>
                        </a:rPr>
                        <a:t>Hydrogen sulfide (H</a:t>
                      </a:r>
                      <a:r>
                        <a:rPr lang="en-US" baseline="-25000" dirty="0">
                          <a:effectLst/>
                        </a:rPr>
                        <a:t>2</a:t>
                      </a:r>
                      <a:r>
                        <a:rPr lang="en-US" dirty="0">
                          <a:effectLst/>
                        </a:rPr>
                        <a:t>S)</a:t>
                      </a:r>
                      <a:endParaRPr lang="en-US" dirty="0">
                        <a:solidFill>
                          <a:srgbClr val="000000"/>
                        </a:solidFill>
                        <a:effectLst/>
                        <a:latin typeface="inherit"/>
                      </a:endParaRPr>
                    </a:p>
                  </a:txBody>
                  <a:tcPr marL="67866" marR="67866" marT="67866" marB="67866" anchor="ctr"/>
                </a:tc>
                <a:tc>
                  <a:txBody>
                    <a:bodyPr/>
                    <a:lstStyle/>
                    <a:p>
                      <a:pPr fontAlgn="base"/>
                      <a:r>
                        <a:rPr lang="en-US" dirty="0">
                          <a:effectLst/>
                        </a:rPr>
                        <a:t>0.78084</a:t>
                      </a:r>
                      <a:br>
                        <a:rPr lang="en-US" dirty="0">
                          <a:effectLst/>
                        </a:rPr>
                      </a:br>
                      <a:r>
                        <a:rPr lang="en-US" dirty="0">
                          <a:effectLst/>
                        </a:rPr>
                        <a:t>0.20946</a:t>
                      </a:r>
                      <a:br>
                        <a:rPr lang="en-US" dirty="0">
                          <a:effectLst/>
                        </a:rPr>
                      </a:br>
                      <a:r>
                        <a:rPr lang="en-US" dirty="0">
                          <a:effectLst/>
                        </a:rPr>
                        <a:t>0.00934</a:t>
                      </a:r>
                      <a:br>
                        <a:rPr lang="en-US" dirty="0">
                          <a:effectLst/>
                        </a:rPr>
                      </a:br>
                      <a:r>
                        <a:rPr lang="en-US" dirty="0">
                          <a:effectLst/>
                        </a:rPr>
                        <a:t>0.00040</a:t>
                      </a:r>
                      <a:br>
                        <a:rPr lang="en-US" dirty="0">
                          <a:effectLst/>
                        </a:rPr>
                      </a:br>
                      <a:r>
                        <a:rPr lang="en-US" dirty="0">
                          <a:effectLst/>
                        </a:rPr>
                        <a:t>1.818×10</a:t>
                      </a:r>
                      <a:r>
                        <a:rPr lang="en-US" baseline="30000" dirty="0">
                          <a:effectLst/>
                        </a:rPr>
                        <a:t>−5</a:t>
                      </a:r>
                      <a:r>
                        <a:rPr lang="en-US" dirty="0">
                          <a:effectLst/>
                        </a:rPr>
                        <a:t/>
                      </a:r>
                      <a:br>
                        <a:rPr lang="en-US" dirty="0">
                          <a:effectLst/>
                        </a:rPr>
                      </a:br>
                      <a:r>
                        <a:rPr lang="en-US" dirty="0">
                          <a:effectLst/>
                        </a:rPr>
                        <a:t>5.24×10</a:t>
                      </a:r>
                      <a:r>
                        <a:rPr lang="en-US" baseline="30000" dirty="0">
                          <a:effectLst/>
                        </a:rPr>
                        <a:t>−6</a:t>
                      </a:r>
                      <a:r>
                        <a:rPr lang="en-US" dirty="0">
                          <a:effectLst/>
                        </a:rPr>
                        <a:t/>
                      </a:r>
                      <a:br>
                        <a:rPr lang="en-US" dirty="0">
                          <a:effectLst/>
                        </a:rPr>
                      </a:br>
                      <a:r>
                        <a:rPr lang="en-US" dirty="0">
                          <a:effectLst/>
                        </a:rPr>
                        <a:t>2×10</a:t>
                      </a:r>
                      <a:r>
                        <a:rPr lang="en-US" baseline="30000" dirty="0">
                          <a:effectLst/>
                        </a:rPr>
                        <a:t>−6</a:t>
                      </a:r>
                      <a:r>
                        <a:rPr lang="en-US" dirty="0">
                          <a:effectLst/>
                        </a:rPr>
                        <a:t/>
                      </a:r>
                      <a:br>
                        <a:rPr lang="en-US" dirty="0">
                          <a:effectLst/>
                        </a:rPr>
                      </a:br>
                      <a:r>
                        <a:rPr lang="en-US" dirty="0">
                          <a:effectLst/>
                        </a:rPr>
                        <a:t>1.14×10</a:t>
                      </a:r>
                      <a:r>
                        <a:rPr lang="en-US" baseline="30000" dirty="0">
                          <a:effectLst/>
                        </a:rPr>
                        <a:t>−6</a:t>
                      </a:r>
                      <a:r>
                        <a:rPr lang="en-US" dirty="0">
                          <a:effectLst/>
                        </a:rPr>
                        <a:t/>
                      </a:r>
                      <a:br>
                        <a:rPr lang="en-US" dirty="0">
                          <a:effectLst/>
                        </a:rPr>
                      </a:br>
                      <a:r>
                        <a:rPr lang="en-US" dirty="0">
                          <a:effectLst/>
                        </a:rPr>
                        <a:t>5×10</a:t>
                      </a:r>
                      <a:r>
                        <a:rPr lang="en-US" baseline="30000" dirty="0">
                          <a:effectLst/>
                        </a:rPr>
                        <a:t>−7</a:t>
                      </a:r>
                      <a:r>
                        <a:rPr lang="en-US" dirty="0">
                          <a:effectLst/>
                        </a:rPr>
                        <a:t/>
                      </a:r>
                      <a:br>
                        <a:rPr lang="en-US" dirty="0">
                          <a:effectLst/>
                        </a:rPr>
                      </a:br>
                      <a:r>
                        <a:rPr lang="en-US" dirty="0">
                          <a:effectLst/>
                        </a:rPr>
                        <a:t>5×10</a:t>
                      </a:r>
                      <a:r>
                        <a:rPr lang="en-US" baseline="30000" dirty="0">
                          <a:effectLst/>
                        </a:rPr>
                        <a:t>−7</a:t>
                      </a:r>
                      <a:r>
                        <a:rPr lang="en-US" dirty="0">
                          <a:effectLst/>
                        </a:rPr>
                        <a:t/>
                      </a:r>
                      <a:br>
                        <a:rPr lang="en-US" dirty="0">
                          <a:effectLst/>
                        </a:rPr>
                      </a:br>
                      <a:r>
                        <a:rPr lang="en-US" dirty="0">
                          <a:effectLst/>
                        </a:rPr>
                        <a:t>1×10</a:t>
                      </a:r>
                      <a:r>
                        <a:rPr lang="en-US" baseline="30000" dirty="0">
                          <a:effectLst/>
                        </a:rPr>
                        <a:t>−7</a:t>
                      </a:r>
                      <a:r>
                        <a:rPr lang="en-US" dirty="0">
                          <a:effectLst/>
                        </a:rPr>
                        <a:t/>
                      </a:r>
                      <a:br>
                        <a:rPr lang="en-US" dirty="0">
                          <a:effectLst/>
                        </a:rPr>
                      </a:br>
                      <a:r>
                        <a:rPr lang="en-US" dirty="0">
                          <a:effectLst/>
                        </a:rPr>
                        <a:t>8×10</a:t>
                      </a:r>
                      <a:r>
                        <a:rPr lang="en-US" baseline="30000" dirty="0">
                          <a:effectLst/>
                        </a:rPr>
                        <a:t>−8</a:t>
                      </a:r>
                      <a:r>
                        <a:rPr lang="en-US" dirty="0">
                          <a:effectLst/>
                        </a:rPr>
                        <a:t/>
                      </a:r>
                      <a:br>
                        <a:rPr lang="en-US" dirty="0">
                          <a:effectLst/>
                        </a:rPr>
                      </a:br>
                      <a:r>
                        <a:rPr lang="en-US" dirty="0">
                          <a:effectLst/>
                        </a:rPr>
                        <a:t>2×10</a:t>
                      </a:r>
                      <a:r>
                        <a:rPr lang="en-US" baseline="30000" dirty="0">
                          <a:effectLst/>
                        </a:rPr>
                        <a:t>−8</a:t>
                      </a:r>
                      <a:r>
                        <a:rPr lang="en-US" dirty="0">
                          <a:effectLst/>
                        </a:rPr>
                        <a:t/>
                      </a:r>
                      <a:br>
                        <a:rPr lang="en-US" dirty="0">
                          <a:effectLst/>
                        </a:rPr>
                      </a:br>
                      <a:r>
                        <a:rPr lang="en-US" dirty="0">
                          <a:effectLst/>
                        </a:rPr>
                        <a:t>6×10</a:t>
                      </a:r>
                      <a:r>
                        <a:rPr lang="en-US" baseline="30000" dirty="0">
                          <a:effectLst/>
                        </a:rPr>
                        <a:t>−9</a:t>
                      </a:r>
                      <a:r>
                        <a:rPr lang="en-US" dirty="0">
                          <a:effectLst/>
                        </a:rPr>
                        <a:t/>
                      </a:r>
                      <a:br>
                        <a:rPr lang="en-US" dirty="0">
                          <a:effectLst/>
                        </a:rPr>
                      </a:br>
                      <a:r>
                        <a:rPr lang="en-US" dirty="0">
                          <a:effectLst/>
                        </a:rPr>
                        <a:t>6×10</a:t>
                      </a:r>
                      <a:r>
                        <a:rPr lang="en-US" baseline="30000" dirty="0">
                          <a:effectLst/>
                        </a:rPr>
                        <a:t>−9</a:t>
                      </a:r>
                      <a:r>
                        <a:rPr lang="en-US" dirty="0">
                          <a:effectLst/>
                        </a:rPr>
                        <a:t/>
                      </a:r>
                      <a:br>
                        <a:rPr lang="en-US" dirty="0">
                          <a:effectLst/>
                        </a:rPr>
                      </a:br>
                      <a:r>
                        <a:rPr lang="en-US" dirty="0">
                          <a:effectLst/>
                        </a:rPr>
                        <a:t>6×10</a:t>
                      </a:r>
                      <a:r>
                        <a:rPr lang="en-US" baseline="30000" dirty="0">
                          <a:effectLst/>
                        </a:rPr>
                        <a:t>−10</a:t>
                      </a:r>
                      <a:r>
                        <a:rPr lang="en-US" dirty="0">
                          <a:effectLst/>
                        </a:rPr>
                        <a:t/>
                      </a:r>
                      <a:br>
                        <a:rPr lang="en-US" dirty="0">
                          <a:effectLst/>
                        </a:rPr>
                      </a:br>
                      <a:r>
                        <a:rPr lang="en-US" dirty="0">
                          <a:effectLst/>
                        </a:rPr>
                        <a:t>2×10</a:t>
                      </a:r>
                      <a:r>
                        <a:rPr lang="en-US" baseline="30000" dirty="0">
                          <a:effectLst/>
                        </a:rPr>
                        <a:t>−10</a:t>
                      </a:r>
                      <a:r>
                        <a:rPr lang="en-US" dirty="0">
                          <a:effectLst/>
                        </a:rPr>
                        <a:t/>
                      </a:r>
                      <a:br>
                        <a:rPr lang="en-US" dirty="0">
                          <a:effectLst/>
                        </a:rPr>
                      </a:br>
                      <a:r>
                        <a:rPr lang="en-US" dirty="0">
                          <a:effectLst/>
                        </a:rPr>
                        <a:t>2×10</a:t>
                      </a:r>
                      <a:r>
                        <a:rPr lang="en-US" baseline="30000" dirty="0">
                          <a:effectLst/>
                        </a:rPr>
                        <a:t>−10</a:t>
                      </a:r>
                      <a:endParaRPr lang="en-US" dirty="0">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Real Gases: Deviations from Ideal Behavior</a:t>
            </a:r>
            <a:br>
              <a:rPr lang="en-US" altLang="en-US" b="1" dirty="0"/>
            </a:br>
            <a:endParaRPr lang="en-US" dirty="0"/>
          </a:p>
        </p:txBody>
      </p:sp>
      <p:sp>
        <p:nvSpPr>
          <p:cNvPr id="3" name="Content Placeholder 2"/>
          <p:cNvSpPr>
            <a:spLocks noGrp="1"/>
          </p:cNvSpPr>
          <p:nvPr>
            <p:ph idx="1"/>
          </p:nvPr>
        </p:nvSpPr>
        <p:spPr/>
        <p:txBody>
          <a:bodyPr/>
          <a:lstStyle/>
          <a:p>
            <a:r>
              <a:rPr lang="en-US" altLang="en-US" dirty="0">
                <a:latin typeface="Arial" pitchFamily="34" charset="0"/>
              </a:rPr>
              <a:t>The kinetic-molecular model describes the behavior of ideal gases. Real gases deviate from this behavior.</a:t>
            </a:r>
          </a:p>
          <a:p>
            <a:r>
              <a:rPr lang="en-US" altLang="en-US" dirty="0">
                <a:latin typeface="Arial" pitchFamily="34" charset="0"/>
              </a:rPr>
              <a:t>Real gases have real volume.</a:t>
            </a:r>
          </a:p>
          <a:p>
            <a:pPr lvl="1"/>
            <a:r>
              <a:rPr lang="en-US" altLang="en-US" dirty="0">
                <a:latin typeface="Arial" pitchFamily="34" charset="0"/>
              </a:rPr>
              <a:t>Gas particles are </a:t>
            </a:r>
            <a:r>
              <a:rPr lang="en-US" altLang="en-US" b="1" dirty="0">
                <a:latin typeface="Arial" pitchFamily="34" charset="0"/>
              </a:rPr>
              <a:t>not</a:t>
            </a:r>
            <a:r>
              <a:rPr lang="en-US" altLang="en-US" dirty="0">
                <a:latin typeface="Arial" pitchFamily="34" charset="0"/>
              </a:rPr>
              <a:t> points of mass, but have volumes determined by the sizes of their atoms and the bonds between them.</a:t>
            </a:r>
          </a:p>
          <a:p>
            <a:r>
              <a:rPr lang="en-US" altLang="en-US" dirty="0">
                <a:latin typeface="Arial" pitchFamily="34" charset="0"/>
              </a:rPr>
              <a:t>Real gases do experience attractive and repulsive forces between their particles.</a:t>
            </a:r>
          </a:p>
          <a:p>
            <a:r>
              <a:rPr lang="en-US" altLang="en-US" dirty="0">
                <a:latin typeface="Arial" pitchFamily="34" charset="0"/>
              </a:rPr>
              <a:t>Real gases deviate most from ideal behavior at </a:t>
            </a:r>
            <a:r>
              <a:rPr lang="en-US" altLang="en-US" b="1" i="1" dirty="0">
                <a:latin typeface="Arial" pitchFamily="34" charset="0"/>
              </a:rPr>
              <a:t>low temperature</a:t>
            </a:r>
            <a:r>
              <a:rPr lang="en-US" altLang="en-US" dirty="0">
                <a:latin typeface="Arial" pitchFamily="34" charset="0"/>
              </a:rPr>
              <a:t> and </a:t>
            </a:r>
            <a:r>
              <a:rPr lang="en-US" altLang="en-US" b="1" i="1" dirty="0">
                <a:latin typeface="Arial" pitchFamily="34" charset="0"/>
              </a:rPr>
              <a:t>high pressure</a:t>
            </a:r>
            <a:r>
              <a:rPr lang="en-US" altLang="en-US" dirty="0">
                <a:latin typeface="Arial" pitchFamily="34" charset="0"/>
              </a:rPr>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Molar Volume of Some Common Gases at STP</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46528443"/>
              </p:ext>
            </p:extLst>
          </p:nvPr>
        </p:nvGraphicFramePr>
        <p:xfrm>
          <a:off x="457200" y="1516614"/>
          <a:ext cx="8229600" cy="4510572"/>
        </p:xfrm>
        <a:graphic>
          <a:graphicData uri="http://schemas.openxmlformats.org/drawingml/2006/table">
            <a:tbl>
              <a:tblPr firstRow="1">
                <a:tableStyleId>{5940675A-B579-460E-94D1-54222C63F5DA}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0">
                <a:tc>
                  <a:txBody>
                    <a:bodyPr/>
                    <a:lstStyle/>
                    <a:p>
                      <a:pPr fontAlgn="base"/>
                      <a:r>
                        <a:rPr lang="en-US" dirty="0">
                          <a:effectLst/>
                        </a:rPr>
                        <a:t>Gas</a:t>
                      </a:r>
                      <a:endParaRPr lang="en-US" b="1" dirty="0">
                        <a:solidFill>
                          <a:srgbClr val="FFFFFF"/>
                        </a:solidFill>
                        <a:effectLst/>
                        <a:latin typeface="inherit"/>
                      </a:endParaRPr>
                    </a:p>
                  </a:txBody>
                  <a:tcPr marL="67866" marR="67866" marT="67866" marB="67866" anchor="ctr"/>
                </a:tc>
                <a:tc>
                  <a:txBody>
                    <a:bodyPr/>
                    <a:lstStyle/>
                    <a:p>
                      <a:pPr algn="ctr" fontAlgn="base"/>
                      <a:r>
                        <a:rPr lang="en-US">
                          <a:effectLst/>
                        </a:rPr>
                        <a:t>Molar Volume (L/mol)</a:t>
                      </a:r>
                      <a:endParaRPr lang="en-US" b="1">
                        <a:solidFill>
                          <a:srgbClr val="FFFFFF"/>
                        </a:solidFill>
                        <a:effectLst/>
                        <a:latin typeface="inherit"/>
                      </a:endParaRPr>
                    </a:p>
                  </a:txBody>
                  <a:tcPr marL="67866" marR="67866" marT="67866" marB="67866" anchor="ctr"/>
                </a:tc>
                <a:tc>
                  <a:txBody>
                    <a:bodyPr/>
                    <a:lstStyle/>
                    <a:p>
                      <a:pPr algn="ctr" fontAlgn="base"/>
                      <a:r>
                        <a:rPr lang="en-US">
                          <a:effectLst/>
                        </a:rPr>
                        <a:t>Boiling Point (°C)</a:t>
                      </a:r>
                      <a:endParaRPr lang="en-US" b="1">
                        <a:solidFill>
                          <a:srgbClr val="FFFFFF"/>
                        </a:solidFill>
                        <a:effectLst/>
                        <a:latin typeface="inherit"/>
                      </a:endParaRPr>
                    </a:p>
                  </a:txBody>
                  <a:tcPr marL="67866" marR="67866" marT="67866" marB="67866" anchor="ctr"/>
                </a:tc>
                <a:extLst>
                  <a:ext uri="{0D108BD9-81ED-4DB2-BD59-A6C34878D82A}">
                    <a16:rowId xmlns:a16="http://schemas.microsoft.com/office/drawing/2014/main" xmlns="" val="10000"/>
                  </a:ext>
                </a:extLst>
              </a:tr>
              <a:tr h="0">
                <a:tc>
                  <a:txBody>
                    <a:bodyPr/>
                    <a:lstStyle/>
                    <a:p>
                      <a:pPr fontAlgn="base"/>
                      <a:r>
                        <a:rPr lang="en-US">
                          <a:effectLst/>
                        </a:rPr>
                        <a:t>He</a:t>
                      </a:r>
                      <a:endParaRPr lang="en-US">
                        <a:solidFill>
                          <a:srgbClr val="000000"/>
                        </a:solidFill>
                        <a:effectLst/>
                        <a:latin typeface="inherit"/>
                      </a:endParaRPr>
                    </a:p>
                  </a:txBody>
                  <a:tcPr marL="67866" marR="67866" marT="67866" marB="67866" anchor="ctr"/>
                </a:tc>
                <a:tc>
                  <a:txBody>
                    <a:bodyPr/>
                    <a:lstStyle/>
                    <a:p>
                      <a:pPr algn="ctr" fontAlgn="base"/>
                      <a:r>
                        <a:rPr lang="en-US" dirty="0">
                          <a:effectLst/>
                        </a:rPr>
                        <a:t>22.435</a:t>
                      </a:r>
                      <a:endParaRPr lang="en-US" dirty="0">
                        <a:solidFill>
                          <a:srgbClr val="000000"/>
                        </a:solidFill>
                        <a:effectLst/>
                        <a:latin typeface="inherit"/>
                      </a:endParaRPr>
                    </a:p>
                  </a:txBody>
                  <a:tcPr marL="67866" marR="67866" marT="67866" marB="67866" anchor="ctr"/>
                </a:tc>
                <a:tc>
                  <a:txBody>
                    <a:bodyPr/>
                    <a:lstStyle/>
                    <a:p>
                      <a:pPr algn="ctr" fontAlgn="base"/>
                      <a:r>
                        <a:rPr lang="en-US">
                          <a:effectLst/>
                        </a:rPr>
                        <a:t>−268.9</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1"/>
                  </a:ext>
                </a:extLst>
              </a:tr>
              <a:tr h="0">
                <a:tc>
                  <a:txBody>
                    <a:bodyPr/>
                    <a:lstStyle/>
                    <a:p>
                      <a:pPr fontAlgn="base"/>
                      <a:r>
                        <a:rPr lang="en-US">
                          <a:effectLst/>
                        </a:rPr>
                        <a:t>H</a:t>
                      </a:r>
                      <a:r>
                        <a:rPr lang="en-US" baseline="-25000">
                          <a:effectLst/>
                        </a:rPr>
                        <a:t>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22.432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−252.8</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2"/>
                  </a:ext>
                </a:extLst>
              </a:tr>
              <a:tr h="0">
                <a:tc>
                  <a:txBody>
                    <a:bodyPr/>
                    <a:lstStyle/>
                    <a:p>
                      <a:pPr fontAlgn="base"/>
                      <a:r>
                        <a:rPr lang="en-US" dirty="0">
                          <a:effectLst/>
                        </a:rPr>
                        <a:t>Ne</a:t>
                      </a:r>
                      <a:endParaRPr lang="en-US" dirty="0">
                        <a:solidFill>
                          <a:srgbClr val="000000"/>
                        </a:solidFill>
                        <a:effectLst/>
                        <a:latin typeface="inherit"/>
                      </a:endParaRPr>
                    </a:p>
                  </a:txBody>
                  <a:tcPr marL="67866" marR="67866" marT="67866" marB="67866" anchor="ctr"/>
                </a:tc>
                <a:tc>
                  <a:txBody>
                    <a:bodyPr/>
                    <a:lstStyle/>
                    <a:p>
                      <a:pPr algn="ctr" fontAlgn="base"/>
                      <a:r>
                        <a:rPr lang="en-US">
                          <a:effectLst/>
                        </a:rPr>
                        <a:t>22.422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−246.1</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3"/>
                  </a:ext>
                </a:extLst>
              </a:tr>
              <a:tr h="0">
                <a:tc>
                  <a:txBody>
                    <a:bodyPr/>
                    <a:lstStyle/>
                    <a:p>
                      <a:pPr fontAlgn="base"/>
                      <a:r>
                        <a:rPr lang="en-US" b="1" dirty="0">
                          <a:effectLst/>
                        </a:rPr>
                        <a:t>Ideal gas</a:t>
                      </a:r>
                      <a:endParaRPr lang="en-US" b="1" dirty="0">
                        <a:solidFill>
                          <a:srgbClr val="000000"/>
                        </a:solidFill>
                        <a:effectLst/>
                        <a:latin typeface="inherit"/>
                      </a:endParaRPr>
                    </a:p>
                  </a:txBody>
                  <a:tcPr marL="67866" marR="67866" marT="67866" marB="67866" anchor="ctr"/>
                </a:tc>
                <a:tc>
                  <a:txBody>
                    <a:bodyPr/>
                    <a:lstStyle/>
                    <a:p>
                      <a:pPr algn="ctr" fontAlgn="base"/>
                      <a:r>
                        <a:rPr lang="en-US" b="1" dirty="0">
                          <a:effectLst/>
                        </a:rPr>
                        <a:t>22.414</a:t>
                      </a:r>
                      <a:endParaRPr lang="en-US" b="1" dirty="0">
                        <a:solidFill>
                          <a:srgbClr val="000000"/>
                        </a:solidFill>
                        <a:effectLst/>
                        <a:latin typeface="inherit"/>
                      </a:endParaRPr>
                    </a:p>
                  </a:txBody>
                  <a:tcPr marL="67866" marR="67866" marT="67866" marB="67866" anchor="ctr"/>
                </a:tc>
                <a:tc>
                  <a:txBody>
                    <a:bodyPr/>
                    <a:lstStyle/>
                    <a:p>
                      <a:pPr algn="ctr" fontAlgn="base"/>
                      <a:r>
                        <a:rPr lang="en-US" b="1" dirty="0">
                          <a:effectLst/>
                        </a:rPr>
                        <a:t>—   </a:t>
                      </a:r>
                      <a:endParaRPr lang="en-US" b="1" dirty="0">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4"/>
                  </a:ext>
                </a:extLst>
              </a:tr>
              <a:tr h="0">
                <a:tc>
                  <a:txBody>
                    <a:bodyPr/>
                    <a:lstStyle/>
                    <a:p>
                      <a:pPr fontAlgn="base"/>
                      <a:r>
                        <a:rPr lang="en-US">
                          <a:effectLst/>
                        </a:rPr>
                        <a:t>Ar</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22.397</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−185.9</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5"/>
                  </a:ext>
                </a:extLst>
              </a:tr>
              <a:tr h="0">
                <a:tc>
                  <a:txBody>
                    <a:bodyPr/>
                    <a:lstStyle/>
                    <a:p>
                      <a:pPr fontAlgn="base"/>
                      <a:r>
                        <a:rPr lang="en-US">
                          <a:effectLst/>
                        </a:rPr>
                        <a:t>N</a:t>
                      </a:r>
                      <a:r>
                        <a:rPr lang="en-US" baseline="-25000">
                          <a:effectLst/>
                        </a:rPr>
                        <a:t>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22.396</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−195.8</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6"/>
                  </a:ext>
                </a:extLst>
              </a:tr>
              <a:tr h="0">
                <a:tc>
                  <a:txBody>
                    <a:bodyPr/>
                    <a:lstStyle/>
                    <a:p>
                      <a:pPr fontAlgn="base"/>
                      <a:r>
                        <a:rPr lang="en-US">
                          <a:effectLst/>
                        </a:rPr>
                        <a:t>O</a:t>
                      </a:r>
                      <a:r>
                        <a:rPr lang="en-US" baseline="-25000">
                          <a:effectLst/>
                        </a:rPr>
                        <a:t>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22.390</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−183.0</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7"/>
                  </a:ext>
                </a:extLst>
              </a:tr>
              <a:tr h="0">
                <a:tc>
                  <a:txBody>
                    <a:bodyPr/>
                    <a:lstStyle/>
                    <a:p>
                      <a:pPr fontAlgn="base"/>
                      <a:r>
                        <a:rPr lang="en-US">
                          <a:effectLst/>
                        </a:rPr>
                        <a:t>CO</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22.388</a:t>
                      </a:r>
                      <a:endParaRPr lang="en-US">
                        <a:solidFill>
                          <a:srgbClr val="000000"/>
                        </a:solidFill>
                        <a:effectLst/>
                        <a:latin typeface="inherit"/>
                      </a:endParaRPr>
                    </a:p>
                  </a:txBody>
                  <a:tcPr marL="67866" marR="67866" marT="67866" marB="67866" anchor="ctr"/>
                </a:tc>
                <a:tc>
                  <a:txBody>
                    <a:bodyPr/>
                    <a:lstStyle/>
                    <a:p>
                      <a:pPr algn="ctr" fontAlgn="base"/>
                      <a:r>
                        <a:rPr lang="en-US">
                          <a:effectLst/>
                        </a:rPr>
                        <a:t>−191.5</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8"/>
                  </a:ext>
                </a:extLst>
              </a:tr>
              <a:tr h="0">
                <a:tc>
                  <a:txBody>
                    <a:bodyPr/>
                    <a:lstStyle/>
                    <a:p>
                      <a:pPr fontAlgn="base"/>
                      <a:r>
                        <a:rPr lang="en-US">
                          <a:effectLst/>
                        </a:rPr>
                        <a:t>Cl</a:t>
                      </a:r>
                      <a:r>
                        <a:rPr lang="en-US" baseline="-25000">
                          <a:effectLst/>
                        </a:rPr>
                        <a:t>2</a:t>
                      </a:r>
                      <a:endParaRPr lang="en-US">
                        <a:solidFill>
                          <a:srgbClr val="000000"/>
                        </a:solidFill>
                        <a:effectLst/>
                        <a:latin typeface="inherit"/>
                      </a:endParaRPr>
                    </a:p>
                  </a:txBody>
                  <a:tcPr marL="67866" marR="67866" marT="67866" marB="67866" anchor="ctr"/>
                </a:tc>
                <a:tc>
                  <a:txBody>
                    <a:bodyPr/>
                    <a:lstStyle/>
                    <a:p>
                      <a:pPr algn="ctr" fontAlgn="base"/>
                      <a:r>
                        <a:rPr lang="en-US">
                          <a:effectLst/>
                        </a:rPr>
                        <a:t>22.184</a:t>
                      </a:r>
                      <a:endParaRPr lang="en-US">
                        <a:solidFill>
                          <a:srgbClr val="000000"/>
                        </a:solidFill>
                        <a:effectLst/>
                        <a:latin typeface="inherit"/>
                      </a:endParaRPr>
                    </a:p>
                  </a:txBody>
                  <a:tcPr marL="67866" marR="67866" marT="67866" marB="67866" anchor="ctr"/>
                </a:tc>
                <a:tc>
                  <a:txBody>
                    <a:bodyPr/>
                    <a:lstStyle/>
                    <a:p>
                      <a:pPr algn="ctr" fontAlgn="base"/>
                      <a:r>
                        <a:rPr lang="en-US">
                          <a:effectLst/>
                        </a:rPr>
                        <a:t>  −34.0</a:t>
                      </a:r>
                      <a:endParaRPr lang="en-US">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09"/>
                  </a:ext>
                </a:extLst>
              </a:tr>
              <a:tr h="0">
                <a:tc>
                  <a:txBody>
                    <a:bodyPr/>
                    <a:lstStyle/>
                    <a:p>
                      <a:pPr fontAlgn="base"/>
                      <a:r>
                        <a:rPr lang="en-US" dirty="0">
                          <a:effectLst/>
                        </a:rPr>
                        <a:t>NH</a:t>
                      </a:r>
                      <a:r>
                        <a:rPr lang="en-US" baseline="-25000" dirty="0">
                          <a:effectLst/>
                        </a:rPr>
                        <a:t>3</a:t>
                      </a:r>
                      <a:endParaRPr lang="en-US" dirty="0">
                        <a:solidFill>
                          <a:srgbClr val="000000"/>
                        </a:solidFill>
                        <a:effectLst/>
                        <a:latin typeface="inherit"/>
                      </a:endParaRPr>
                    </a:p>
                  </a:txBody>
                  <a:tcPr marL="67866" marR="67866" marT="67866" marB="67866" anchor="ctr"/>
                </a:tc>
                <a:tc>
                  <a:txBody>
                    <a:bodyPr/>
                    <a:lstStyle/>
                    <a:p>
                      <a:pPr algn="ctr" fontAlgn="base"/>
                      <a:r>
                        <a:rPr lang="en-US" dirty="0">
                          <a:effectLst/>
                        </a:rPr>
                        <a:t>22.079</a:t>
                      </a:r>
                      <a:endParaRPr lang="en-US" dirty="0">
                        <a:solidFill>
                          <a:srgbClr val="000000"/>
                        </a:solidFill>
                        <a:effectLst/>
                        <a:latin typeface="inherit"/>
                      </a:endParaRPr>
                    </a:p>
                  </a:txBody>
                  <a:tcPr marL="67866" marR="67866" marT="67866" marB="67866" anchor="ctr"/>
                </a:tc>
                <a:tc>
                  <a:txBody>
                    <a:bodyPr/>
                    <a:lstStyle/>
                    <a:p>
                      <a:pPr algn="ctr" fontAlgn="base"/>
                      <a:r>
                        <a:rPr lang="en-US" dirty="0">
                          <a:effectLst/>
                        </a:rPr>
                        <a:t>  −33.4</a:t>
                      </a:r>
                      <a:endParaRPr lang="en-US" dirty="0">
                        <a:solidFill>
                          <a:srgbClr val="000000"/>
                        </a:solidFill>
                        <a:effectLst/>
                        <a:latin typeface="inherit"/>
                      </a:endParaRPr>
                    </a:p>
                  </a:txBody>
                  <a:tcPr marL="67866" marR="67866" marT="67866" marB="67866" anchor="ctr"/>
                </a:tc>
                <a:extLst>
                  <a:ext uri="{0D108BD9-81ED-4DB2-BD59-A6C34878D82A}">
                    <a16:rowId xmlns:a16="http://schemas.microsoft.com/office/drawing/2014/main" xmlns=""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16" descr="A plot of external pressure versus the ideal gas law is shown along with several gas samples deviating from a flat line at 1 atm for the ideal ga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1332746"/>
            <a:ext cx="6425538" cy="520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sz="3200" b="1" dirty="0"/>
              <a:t>Deviations From Ideal Behavior With Increasing External Pressure</a:t>
            </a:r>
            <a:br>
              <a:rPr lang="en-US" altLang="en-US" sz="3200" b="1" dirty="0"/>
            </a:br>
            <a:endParaRPr lang="en-US" sz="3200"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5.23</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Effect of </a:t>
            </a:r>
            <a:r>
              <a:rPr lang="en-US" altLang="en-US" b="1" dirty="0" err="1"/>
              <a:t>Interparticle</a:t>
            </a:r>
            <a:r>
              <a:rPr lang="en-US" altLang="en-US" b="1" dirty="0"/>
              <a:t> Attractions on Measured Gas Pressure</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5.24</a:t>
            </a:r>
          </a:p>
          <a:p>
            <a:endParaRPr lang="en-US" dirty="0"/>
          </a:p>
        </p:txBody>
      </p:sp>
      <p:pic>
        <p:nvPicPr>
          <p:cNvPr id="76804" name="Picture 8" descr="When the volume of a container is lowered, the pressure increases and the particles of gas are more closely interacting, causing more interparticle attractions to occur and therefore lowering the pressure exerted on the contain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9906" y="1659898"/>
            <a:ext cx="8124189" cy="38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Effect of Particle Volume on Measured Gas Volume</a:t>
            </a:r>
            <a:br>
              <a:rPr lang="en-US" altLang="en-US" b="1" dirty="0"/>
            </a:br>
            <a:endParaRPr lang="en-US" dirty="0"/>
          </a:p>
        </p:txBody>
      </p:sp>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5.25</a:t>
            </a:r>
          </a:p>
          <a:p>
            <a:endParaRPr lang="en-US" dirty="0"/>
          </a:p>
        </p:txBody>
      </p:sp>
      <p:pic>
        <p:nvPicPr>
          <p:cNvPr id="77828" name="Picture 9" descr="The space between particles (free volume) is enormous compared with the volume of the particles themselves (particle volume) at normal pressure.At extremely high pressures, the space taken up by the particles themselves makes the free volume significantly less than the container volum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409" y="1906282"/>
            <a:ext cx="7969457" cy="3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Van der Waals Equation</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The van der Waals equation adjusts the ideal gas law to take into account</a:t>
                </a:r>
              </a:p>
              <a:p>
                <a:pPr lvl="1"/>
                <a:r>
                  <a:rPr lang="en-US" altLang="en-US" sz="2400" dirty="0"/>
                  <a:t>the real volume of the gas particles and</a:t>
                </a:r>
              </a:p>
              <a:p>
                <a:pPr lvl="1"/>
                <a:r>
                  <a:rPr lang="en-US" altLang="en-US" sz="2400" dirty="0"/>
                  <a:t>the effect of </a:t>
                </a:r>
                <a:r>
                  <a:rPr lang="en-US" altLang="en-US" sz="2400" dirty="0" err="1"/>
                  <a:t>interparticle</a:t>
                </a:r>
                <a:r>
                  <a:rPr lang="en-US" altLang="en-US" sz="2400" dirty="0"/>
                  <a:t> attractions.</a:t>
                </a:r>
              </a:p>
              <a:p>
                <a:r>
                  <a:rPr lang="en-US" altLang="en-US" dirty="0"/>
                  <a:t>Van der Waals equation for n moles of a real gas</a:t>
                </a:r>
              </a:p>
              <a:p>
                <a:pPr marL="0" indent="0">
                  <a:buNone/>
                </a:pPr>
                <a14:m>
                  <m:oMathPara xmlns:m="http://schemas.openxmlformats.org/officeDocument/2006/math">
                    <m:oMathParaPr>
                      <m:jc m:val="centerGroup"/>
                    </m:oMathParaPr>
                    <m:oMath xmlns:m="http://schemas.openxmlformats.org/officeDocument/2006/math">
                      <m:d>
                        <m:dPr>
                          <m:ctrlPr>
                            <a:rPr lang="en-US" altLang="en-US" b="0" i="1" smtClean="0">
                              <a:latin typeface="Cambria Math" panose="02040503050406030204" pitchFamily="18" charset="0"/>
                            </a:rPr>
                          </m:ctrlPr>
                        </m:dPr>
                        <m:e>
                          <m:r>
                            <a:rPr lang="en-US" altLang="en-US" b="0" i="1" smtClean="0">
                              <a:latin typeface="Cambria Math"/>
                            </a:rPr>
                            <m:t>𝑃</m:t>
                          </m:r>
                          <m:r>
                            <a:rPr lang="en-US" altLang="en-US" b="0" i="1" smtClean="0">
                              <a:latin typeface="Cambria Math"/>
                            </a:rPr>
                            <m:t>+</m:t>
                          </m:r>
                          <m:f>
                            <m:fPr>
                              <m:ctrlPr>
                                <a:rPr lang="en-US" altLang="en-US" b="0" i="1" smtClean="0">
                                  <a:latin typeface="Cambria Math" panose="02040503050406030204" pitchFamily="18" charset="0"/>
                                </a:rPr>
                              </m:ctrlPr>
                            </m:fPr>
                            <m:num>
                              <m:r>
                                <a:rPr lang="en-US" altLang="en-US" b="0" i="1" smtClean="0">
                                  <a:latin typeface="Cambria Math"/>
                                </a:rPr>
                                <m:t>𝑛</m:t>
                              </m:r>
                              <m:r>
                                <a:rPr lang="en-US" altLang="en-US" b="0" i="1" baseline="30000" smtClean="0">
                                  <a:latin typeface="Cambria Math"/>
                                </a:rPr>
                                <m:t>2</m:t>
                              </m:r>
                              <m:r>
                                <a:rPr lang="en-US" altLang="en-US" b="0" i="1" smtClean="0">
                                  <a:latin typeface="Cambria Math"/>
                                </a:rPr>
                                <m:t>𝑎</m:t>
                              </m:r>
                            </m:num>
                            <m:den>
                              <m:r>
                                <a:rPr lang="en-US" altLang="en-US" b="0" i="1" smtClean="0">
                                  <a:latin typeface="Cambria Math"/>
                                </a:rPr>
                                <m:t>𝑉</m:t>
                              </m:r>
                              <m:r>
                                <a:rPr lang="en-US" altLang="en-US" b="0" i="1" baseline="30000" smtClean="0">
                                  <a:latin typeface="Cambria Math"/>
                                </a:rPr>
                                <m:t>2</m:t>
                              </m:r>
                            </m:den>
                          </m:f>
                        </m:e>
                      </m:d>
                      <m:d>
                        <m:dPr>
                          <m:ctrlPr>
                            <a:rPr lang="en-US" altLang="en-US" b="0" i="1" smtClean="0">
                              <a:latin typeface="Cambria Math" panose="02040503050406030204" pitchFamily="18" charset="0"/>
                            </a:rPr>
                          </m:ctrlPr>
                        </m:dPr>
                        <m:e>
                          <m:r>
                            <a:rPr lang="en-US" altLang="en-US" b="0" i="1" smtClean="0">
                              <a:latin typeface="Cambria Math"/>
                            </a:rPr>
                            <m:t>𝑉</m:t>
                          </m:r>
                          <m:r>
                            <a:rPr lang="en-US" altLang="en-US" b="0" i="1" smtClean="0">
                              <a:latin typeface="Cambria Math"/>
                            </a:rPr>
                            <m:t>−</m:t>
                          </m:r>
                          <m:r>
                            <a:rPr lang="en-US" altLang="en-US" b="0" i="1" smtClean="0">
                              <a:latin typeface="Cambria Math"/>
                            </a:rPr>
                            <m:t>𝑛𝑏</m:t>
                          </m:r>
                        </m:e>
                      </m:d>
                      <m:r>
                        <a:rPr lang="en-US" altLang="en-US" b="0" i="1" smtClean="0">
                          <a:latin typeface="Cambria Math"/>
                        </a:rPr>
                        <m:t>=</m:t>
                      </m:r>
                      <m:r>
                        <a:rPr lang="en-US" altLang="en-US" b="0" i="1" smtClean="0">
                          <a:latin typeface="Cambria Math"/>
                        </a:rPr>
                        <m:t>𝑛𝑅𝑇</m:t>
                      </m:r>
                    </m:oMath>
                  </m:oMathPara>
                </a14:m>
                <a:endParaRPr lang="en-US" altLang="en-US" dirty="0"/>
              </a:p>
              <a:p>
                <a:r>
                  <a:rPr lang="en-US" altLang="en-US" b="1" dirty="0"/>
                  <a:t>The constant a relates to factors that influence the attraction between particles.</a:t>
                </a:r>
              </a:p>
              <a:p>
                <a:r>
                  <a:rPr lang="en-US" altLang="en-US" b="1" dirty="0"/>
                  <a:t>The constant b relates to particle volume.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877" r="-163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Van der Waals Constants for Some Common Gases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902629"/>
              </p:ext>
            </p:extLst>
          </p:nvPr>
        </p:nvGraphicFramePr>
        <p:xfrm>
          <a:off x="850686" y="990600"/>
          <a:ext cx="7442628" cy="5562600"/>
        </p:xfrm>
        <a:graphic>
          <a:graphicData uri="http://schemas.openxmlformats.org/drawingml/2006/table">
            <a:tbl>
              <a:tblPr firstRow="1">
                <a:tableStyleId>{5940675A-B579-460E-94D1-54222C63F5DA}</a:tableStyleId>
              </a:tblPr>
              <a:tblGrid>
                <a:gridCol w="2480876">
                  <a:extLst>
                    <a:ext uri="{9D8B030D-6E8A-4147-A177-3AD203B41FA5}">
                      <a16:colId xmlns:a16="http://schemas.microsoft.com/office/drawing/2014/main" xmlns="" val="20000"/>
                    </a:ext>
                  </a:extLst>
                </a:gridCol>
                <a:gridCol w="2480876">
                  <a:extLst>
                    <a:ext uri="{9D8B030D-6E8A-4147-A177-3AD203B41FA5}">
                      <a16:colId xmlns:a16="http://schemas.microsoft.com/office/drawing/2014/main" xmlns="" val="20001"/>
                    </a:ext>
                  </a:extLst>
                </a:gridCol>
                <a:gridCol w="2480876">
                  <a:extLst>
                    <a:ext uri="{9D8B030D-6E8A-4147-A177-3AD203B41FA5}">
                      <a16:colId xmlns:a16="http://schemas.microsoft.com/office/drawing/2014/main" xmlns="" val="20002"/>
                    </a:ext>
                  </a:extLst>
                </a:gridCol>
              </a:tblGrid>
              <a:tr h="370840">
                <a:tc>
                  <a:txBody>
                    <a:bodyPr/>
                    <a:lstStyle/>
                    <a:p>
                      <a:pPr fontAlgn="base"/>
                      <a:r>
                        <a:rPr lang="en-US" sz="1600" dirty="0">
                          <a:effectLst/>
                        </a:rPr>
                        <a:t>Gas</a:t>
                      </a:r>
                      <a:endParaRPr lang="en-US" sz="1600" b="1" dirty="0">
                        <a:solidFill>
                          <a:srgbClr val="FFFFFF"/>
                        </a:solidFill>
                        <a:effectLst/>
                        <a:latin typeface="inherit"/>
                      </a:endParaRPr>
                    </a:p>
                  </a:txBody>
                  <a:tcPr marL="61376" marR="61376" marT="61376" marB="61376" anchor="ctr"/>
                </a:tc>
                <a:tc>
                  <a:txBody>
                    <a:bodyPr/>
                    <a:lstStyle/>
                    <a:p>
                      <a:pPr algn="ctr" fontAlgn="base"/>
                      <a:r>
                        <a:rPr lang="en-US" sz="1600" dirty="0">
                          <a:effectLst/>
                        </a:rPr>
                        <a:t>a​​ (</a:t>
                      </a:r>
                      <a:r>
                        <a:rPr lang="en-US" sz="1600" dirty="0" err="1">
                          <a:effectLst/>
                        </a:rPr>
                        <a:t>atm</a:t>
                      </a:r>
                      <a:r>
                        <a:rPr lang="en-US" sz="1600" dirty="0">
                          <a:effectLst/>
                        </a:rPr>
                        <a:t> </a:t>
                      </a:r>
                      <a:r>
                        <a:rPr lang="en-US" sz="1600" dirty="0">
                          <a:effectLst/>
                          <a:sym typeface="Symbol"/>
                        </a:rPr>
                        <a:t> </a:t>
                      </a:r>
                      <a:r>
                        <a:rPr lang="en-US" sz="1600" dirty="0">
                          <a:effectLst/>
                        </a:rPr>
                        <a:t>L</a:t>
                      </a:r>
                      <a:r>
                        <a:rPr lang="en-US" sz="1600" baseline="30000" dirty="0">
                          <a:effectLst/>
                        </a:rPr>
                        <a:t>2</a:t>
                      </a:r>
                      <a:r>
                        <a:rPr lang="en-US" sz="1600" dirty="0">
                          <a:effectLst/>
                        </a:rPr>
                        <a:t>/mol</a:t>
                      </a:r>
                      <a:r>
                        <a:rPr lang="en-US" sz="1600" baseline="30000" dirty="0">
                          <a:effectLst/>
                        </a:rPr>
                        <a:t>2</a:t>
                      </a:r>
                      <a:r>
                        <a:rPr lang="en-US" sz="1600" dirty="0">
                          <a:effectLst/>
                        </a:rPr>
                        <a:t>)</a:t>
                      </a:r>
                      <a:endParaRPr lang="en-US" sz="1600" b="1" dirty="0">
                        <a:solidFill>
                          <a:srgbClr val="FFFFFF"/>
                        </a:solidFill>
                        <a:effectLst/>
                        <a:latin typeface="inherit"/>
                      </a:endParaRPr>
                    </a:p>
                  </a:txBody>
                  <a:tcPr marL="61376" marR="61376" marT="61376" marB="61376" anchor="ctr"/>
                </a:tc>
                <a:tc>
                  <a:txBody>
                    <a:bodyPr/>
                    <a:lstStyle/>
                    <a:p>
                      <a:pPr algn="ctr" fontAlgn="base"/>
                      <a:r>
                        <a:rPr lang="en-US" sz="1600" dirty="0">
                          <a:effectLst/>
                        </a:rPr>
                        <a:t>​​b (L/</a:t>
                      </a:r>
                      <a:r>
                        <a:rPr lang="en-US" sz="1600" dirty="0" err="1">
                          <a:effectLst/>
                        </a:rPr>
                        <a:t>mol</a:t>
                      </a:r>
                      <a:r>
                        <a:rPr lang="en-US" sz="1600" dirty="0">
                          <a:effectLst/>
                        </a:rPr>
                        <a:t>)</a:t>
                      </a:r>
                      <a:endParaRPr lang="en-US" sz="1600" b="1" dirty="0">
                        <a:solidFill>
                          <a:srgbClr val="FFFFFF"/>
                        </a:solidFill>
                        <a:effectLst/>
                        <a:latin typeface="inherit"/>
                      </a:endParaRPr>
                    </a:p>
                  </a:txBody>
                  <a:tcPr marL="61376" marR="61376" marT="61376" marB="61376" anchor="ctr"/>
                </a:tc>
                <a:extLst>
                  <a:ext uri="{0D108BD9-81ED-4DB2-BD59-A6C34878D82A}">
                    <a16:rowId xmlns:a16="http://schemas.microsoft.com/office/drawing/2014/main" xmlns="" val="10000"/>
                  </a:ext>
                </a:extLst>
              </a:tr>
              <a:tr h="370840">
                <a:tc>
                  <a:txBody>
                    <a:bodyPr/>
                    <a:lstStyle/>
                    <a:p>
                      <a:pPr fontAlgn="base"/>
                      <a:r>
                        <a:rPr lang="en-US" sz="1600">
                          <a:effectLst/>
                        </a:rPr>
                        <a:t>He</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0.034</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0.0237</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1"/>
                  </a:ext>
                </a:extLst>
              </a:tr>
              <a:tr h="370840">
                <a:tc>
                  <a:txBody>
                    <a:bodyPr/>
                    <a:lstStyle/>
                    <a:p>
                      <a:pPr fontAlgn="base"/>
                      <a:r>
                        <a:rPr lang="en-US" sz="1600">
                          <a:effectLst/>
                        </a:rPr>
                        <a:t>Ne</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0.211</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0.0171</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2"/>
                  </a:ext>
                </a:extLst>
              </a:tr>
              <a:tr h="370840">
                <a:tc>
                  <a:txBody>
                    <a:bodyPr/>
                    <a:lstStyle/>
                    <a:p>
                      <a:pPr fontAlgn="base"/>
                      <a:r>
                        <a:rPr lang="en-US" sz="1600">
                          <a:effectLst/>
                        </a:rPr>
                        <a:t>Ar</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1.35 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0.0322</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3"/>
                  </a:ext>
                </a:extLst>
              </a:tr>
              <a:tr h="370840">
                <a:tc>
                  <a:txBody>
                    <a:bodyPr/>
                    <a:lstStyle/>
                    <a:p>
                      <a:pPr fontAlgn="base"/>
                      <a:r>
                        <a:rPr lang="en-US" sz="1600">
                          <a:effectLst/>
                        </a:rPr>
                        <a:t>Kr</a:t>
                      </a:r>
                      <a:endParaRPr lang="en-US" sz="1600">
                        <a:solidFill>
                          <a:srgbClr val="000000"/>
                        </a:solidFill>
                        <a:effectLst/>
                        <a:latin typeface="inherit"/>
                      </a:endParaRPr>
                    </a:p>
                  </a:txBody>
                  <a:tcPr marL="61376" marR="61376" marT="61376" marB="61376" anchor="ctr"/>
                </a:tc>
                <a:tc>
                  <a:txBody>
                    <a:bodyPr/>
                    <a:lstStyle/>
                    <a:p>
                      <a:pPr algn="ctr" fontAlgn="base"/>
                      <a:r>
                        <a:rPr lang="en-US" sz="1600" dirty="0">
                          <a:effectLst/>
                        </a:rPr>
                        <a:t>2.32 </a:t>
                      </a:r>
                      <a:endParaRPr lang="en-US" sz="1600" dirty="0">
                        <a:solidFill>
                          <a:srgbClr val="000000"/>
                        </a:solidFill>
                        <a:effectLst/>
                        <a:latin typeface="inherit"/>
                      </a:endParaRPr>
                    </a:p>
                  </a:txBody>
                  <a:tcPr marL="61376" marR="61376" marT="61376" marB="61376" anchor="ctr"/>
                </a:tc>
                <a:tc>
                  <a:txBody>
                    <a:bodyPr/>
                    <a:lstStyle/>
                    <a:p>
                      <a:pPr algn="ctr" fontAlgn="base"/>
                      <a:r>
                        <a:rPr lang="en-US" sz="1600">
                          <a:effectLst/>
                        </a:rPr>
                        <a:t>0.0398</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4"/>
                  </a:ext>
                </a:extLst>
              </a:tr>
              <a:tr h="370840">
                <a:tc>
                  <a:txBody>
                    <a:bodyPr/>
                    <a:lstStyle/>
                    <a:p>
                      <a:pPr fontAlgn="base"/>
                      <a:r>
                        <a:rPr lang="en-US" sz="1600">
                          <a:effectLst/>
                        </a:rPr>
                        <a:t>Xe</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4.19 </a:t>
                      </a:r>
                      <a:endParaRPr lang="en-US" sz="1600">
                        <a:solidFill>
                          <a:srgbClr val="000000"/>
                        </a:solidFill>
                        <a:effectLst/>
                        <a:latin typeface="inherit"/>
                      </a:endParaRPr>
                    </a:p>
                  </a:txBody>
                  <a:tcPr marL="61376" marR="61376" marT="61376" marB="61376" anchor="ctr"/>
                </a:tc>
                <a:tc>
                  <a:txBody>
                    <a:bodyPr/>
                    <a:lstStyle/>
                    <a:p>
                      <a:pPr algn="ctr" fontAlgn="base"/>
                      <a:r>
                        <a:rPr lang="en-US" sz="1600" dirty="0">
                          <a:effectLst/>
                        </a:rPr>
                        <a:t>0.0511</a:t>
                      </a:r>
                      <a:endParaRPr lang="en-US" sz="1600" dirty="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5"/>
                  </a:ext>
                </a:extLst>
              </a:tr>
              <a:tr h="370840">
                <a:tc>
                  <a:txBody>
                    <a:bodyPr/>
                    <a:lstStyle/>
                    <a:p>
                      <a:pPr fontAlgn="base"/>
                      <a:r>
                        <a:rPr lang="en-US" sz="1600">
                          <a:effectLst/>
                        </a:rPr>
                        <a:t>H</a:t>
                      </a:r>
                      <a:r>
                        <a:rPr lang="en-US" sz="1600" baseline="-25000">
                          <a:effectLst/>
                        </a:rPr>
                        <a:t>2</a:t>
                      </a:r>
                      <a:endParaRPr lang="en-US" sz="1600">
                        <a:solidFill>
                          <a:srgbClr val="000000"/>
                        </a:solidFill>
                        <a:effectLst/>
                        <a:latin typeface="inherit"/>
                      </a:endParaRPr>
                    </a:p>
                  </a:txBody>
                  <a:tcPr marL="61376" marR="61376" marT="61376" marB="61376" anchor="ctr"/>
                </a:tc>
                <a:tc>
                  <a:txBody>
                    <a:bodyPr/>
                    <a:lstStyle/>
                    <a:p>
                      <a:pPr algn="ctr" fontAlgn="base"/>
                      <a:r>
                        <a:rPr lang="en-US" sz="1600" dirty="0">
                          <a:effectLst/>
                        </a:rPr>
                        <a:t>0.244</a:t>
                      </a:r>
                      <a:endParaRPr lang="en-US" sz="1600" dirty="0">
                        <a:solidFill>
                          <a:srgbClr val="000000"/>
                        </a:solidFill>
                        <a:effectLst/>
                        <a:latin typeface="inherit"/>
                      </a:endParaRPr>
                    </a:p>
                  </a:txBody>
                  <a:tcPr marL="61376" marR="61376" marT="61376" marB="61376" anchor="ctr"/>
                </a:tc>
                <a:tc>
                  <a:txBody>
                    <a:bodyPr/>
                    <a:lstStyle/>
                    <a:p>
                      <a:pPr algn="ctr" fontAlgn="base"/>
                      <a:r>
                        <a:rPr lang="en-US" sz="1600">
                          <a:effectLst/>
                        </a:rPr>
                        <a:t>0.0266</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6"/>
                  </a:ext>
                </a:extLst>
              </a:tr>
              <a:tr h="370840">
                <a:tc>
                  <a:txBody>
                    <a:bodyPr/>
                    <a:lstStyle/>
                    <a:p>
                      <a:pPr fontAlgn="base"/>
                      <a:r>
                        <a:rPr lang="en-US" sz="1600">
                          <a:effectLst/>
                        </a:rPr>
                        <a:t>N</a:t>
                      </a:r>
                      <a:r>
                        <a:rPr lang="en-US" sz="1600" baseline="-25000">
                          <a:effectLst/>
                        </a:rPr>
                        <a:t>2</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1.39 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0.0391</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7"/>
                  </a:ext>
                </a:extLst>
              </a:tr>
              <a:tr h="370840">
                <a:tc>
                  <a:txBody>
                    <a:bodyPr/>
                    <a:lstStyle/>
                    <a:p>
                      <a:pPr fontAlgn="base"/>
                      <a:r>
                        <a:rPr lang="en-US" sz="1600">
                          <a:effectLst/>
                        </a:rPr>
                        <a:t>O</a:t>
                      </a:r>
                      <a:r>
                        <a:rPr lang="en-US" sz="1600" baseline="-25000">
                          <a:effectLst/>
                        </a:rPr>
                        <a:t>2</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1.36 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0.0318</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8"/>
                  </a:ext>
                </a:extLst>
              </a:tr>
              <a:tr h="370840">
                <a:tc>
                  <a:txBody>
                    <a:bodyPr/>
                    <a:lstStyle/>
                    <a:p>
                      <a:pPr fontAlgn="base"/>
                      <a:r>
                        <a:rPr lang="en-US" sz="1600">
                          <a:effectLst/>
                        </a:rPr>
                        <a:t>Cl</a:t>
                      </a:r>
                      <a:r>
                        <a:rPr lang="en-US" sz="1600" baseline="-25000">
                          <a:effectLst/>
                        </a:rPr>
                        <a:t>2</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6.49 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0.0562</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09"/>
                  </a:ext>
                </a:extLst>
              </a:tr>
              <a:tr h="370840">
                <a:tc>
                  <a:txBody>
                    <a:bodyPr/>
                    <a:lstStyle/>
                    <a:p>
                      <a:pPr fontAlgn="base"/>
                      <a:r>
                        <a:rPr lang="en-US" sz="1600">
                          <a:effectLst/>
                        </a:rPr>
                        <a:t>CH</a:t>
                      </a:r>
                      <a:r>
                        <a:rPr lang="en-US" sz="1600" baseline="-25000">
                          <a:effectLst/>
                        </a:rPr>
                        <a:t>4</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2.25 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0.0428</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10"/>
                  </a:ext>
                </a:extLst>
              </a:tr>
              <a:tr h="370840">
                <a:tc>
                  <a:txBody>
                    <a:bodyPr/>
                    <a:lstStyle/>
                    <a:p>
                      <a:pPr fontAlgn="base"/>
                      <a:r>
                        <a:rPr lang="en-US" sz="1600">
                          <a:effectLst/>
                        </a:rPr>
                        <a:t>CO</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1.45 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0.0395</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11"/>
                  </a:ext>
                </a:extLst>
              </a:tr>
              <a:tr h="370840">
                <a:tc>
                  <a:txBody>
                    <a:bodyPr/>
                    <a:lstStyle/>
                    <a:p>
                      <a:pPr fontAlgn="base"/>
                      <a:r>
                        <a:rPr lang="en-US" sz="1600">
                          <a:effectLst/>
                        </a:rPr>
                        <a:t>CO</a:t>
                      </a:r>
                      <a:r>
                        <a:rPr lang="en-US" sz="1600" baseline="-25000">
                          <a:effectLst/>
                        </a:rPr>
                        <a:t>2</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3.59 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0.0427</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12"/>
                  </a:ext>
                </a:extLst>
              </a:tr>
              <a:tr h="370840">
                <a:tc>
                  <a:txBody>
                    <a:bodyPr/>
                    <a:lstStyle/>
                    <a:p>
                      <a:pPr fontAlgn="base"/>
                      <a:r>
                        <a:rPr lang="en-US" sz="1600">
                          <a:effectLst/>
                        </a:rPr>
                        <a:t>NH</a:t>
                      </a:r>
                      <a:r>
                        <a:rPr lang="en-US" sz="1600" baseline="-25000">
                          <a:effectLst/>
                        </a:rPr>
                        <a:t>3</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4.17 </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0.0371</a:t>
                      </a:r>
                      <a:endParaRPr lang="en-US" sz="160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13"/>
                  </a:ext>
                </a:extLst>
              </a:tr>
              <a:tr h="370840">
                <a:tc>
                  <a:txBody>
                    <a:bodyPr/>
                    <a:lstStyle/>
                    <a:p>
                      <a:pPr fontAlgn="base"/>
                      <a:r>
                        <a:rPr lang="en-US" sz="1600">
                          <a:effectLst/>
                        </a:rPr>
                        <a:t>H</a:t>
                      </a:r>
                      <a:r>
                        <a:rPr lang="en-US" sz="1600" baseline="-25000">
                          <a:effectLst/>
                        </a:rPr>
                        <a:t>2</a:t>
                      </a:r>
                      <a:r>
                        <a:rPr lang="en-US" sz="1600">
                          <a:effectLst/>
                        </a:rPr>
                        <a:t>O</a:t>
                      </a:r>
                      <a:endParaRPr lang="en-US" sz="1600">
                        <a:solidFill>
                          <a:srgbClr val="000000"/>
                        </a:solidFill>
                        <a:effectLst/>
                        <a:latin typeface="inherit"/>
                      </a:endParaRPr>
                    </a:p>
                  </a:txBody>
                  <a:tcPr marL="61376" marR="61376" marT="61376" marB="61376" anchor="ctr"/>
                </a:tc>
                <a:tc>
                  <a:txBody>
                    <a:bodyPr/>
                    <a:lstStyle/>
                    <a:p>
                      <a:pPr algn="ctr" fontAlgn="base"/>
                      <a:r>
                        <a:rPr lang="en-US" sz="1600">
                          <a:effectLst/>
                        </a:rPr>
                        <a:t>5.46 </a:t>
                      </a:r>
                      <a:endParaRPr lang="en-US" sz="1600">
                        <a:solidFill>
                          <a:srgbClr val="000000"/>
                        </a:solidFill>
                        <a:effectLst/>
                        <a:latin typeface="inherit"/>
                      </a:endParaRPr>
                    </a:p>
                  </a:txBody>
                  <a:tcPr marL="61376" marR="61376" marT="61376" marB="61376" anchor="ctr"/>
                </a:tc>
                <a:tc>
                  <a:txBody>
                    <a:bodyPr/>
                    <a:lstStyle/>
                    <a:p>
                      <a:pPr algn="ctr" fontAlgn="base"/>
                      <a:r>
                        <a:rPr lang="en-US" sz="1600" dirty="0">
                          <a:effectLst/>
                        </a:rPr>
                        <a:t>0.0305</a:t>
                      </a:r>
                      <a:endParaRPr lang="en-US" sz="1600" dirty="0">
                        <a:solidFill>
                          <a:srgbClr val="000000"/>
                        </a:solidFill>
                        <a:effectLst/>
                        <a:latin typeface="inherit"/>
                      </a:endParaRPr>
                    </a:p>
                  </a:txBody>
                  <a:tcPr marL="61376" marR="61376" marT="61376" marB="61376" anchor="ctr"/>
                </a:tc>
                <a:extLst>
                  <a:ext uri="{0D108BD9-81ED-4DB2-BD59-A6C34878D82A}">
                    <a16:rowId xmlns:a16="http://schemas.microsoft.com/office/drawing/2014/main" xmlns="" val="1001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Two Types of Manometer</a:t>
            </a:r>
            <a:br>
              <a:rPr lang="en-US" altLang="en-US" b="1" dirty="0"/>
            </a:br>
            <a:endParaRPr lang="en-US" dirty="0"/>
          </a:p>
        </p:txBody>
      </p:sp>
      <p:sp>
        <p:nvSpPr>
          <p:cNvPr id="3" name="Content Placeholder 2"/>
          <p:cNvSpPr>
            <a:spLocks noGrp="1"/>
          </p:cNvSpPr>
          <p:nvPr>
            <p:ph idx="1"/>
          </p:nvPr>
        </p:nvSpPr>
        <p:spPr>
          <a:xfrm>
            <a:off x="36936" y="990600"/>
            <a:ext cx="8229600" cy="5562600"/>
          </a:xfrm>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5.4</a:t>
            </a:r>
          </a:p>
        </p:txBody>
      </p:sp>
      <p:pic>
        <p:nvPicPr>
          <p:cNvPr id="79874" name="Picture 2" descr="Open and closed ended manometers measure pressure of gas in an experiment by the pressure exerted upon a tube of mercury connected to the experiment.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5831" y="1638205"/>
            <a:ext cx="8829273" cy="387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Common Units of Pressure</a:t>
            </a:r>
            <a:br>
              <a:rPr lang="en-US" altLang="en-US" b="1"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6764585"/>
              </p:ext>
            </p:extLst>
          </p:nvPr>
        </p:nvGraphicFramePr>
        <p:xfrm>
          <a:off x="457200" y="2354580"/>
          <a:ext cx="8229600" cy="2834640"/>
        </p:xfrm>
        <a:graphic>
          <a:graphicData uri="http://schemas.openxmlformats.org/drawingml/2006/table">
            <a:tbl>
              <a:tblPr firstRow="1">
                <a:tableStyleId>{5940675A-B579-460E-94D1-54222C63F5DA}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0">
                <a:tc>
                  <a:txBody>
                    <a:bodyPr/>
                    <a:lstStyle/>
                    <a:p>
                      <a:r>
                        <a:rPr lang="en-US" b="1" dirty="0"/>
                        <a:t>Unit</a:t>
                      </a:r>
                    </a:p>
                  </a:txBody>
                  <a:tcPr anchor="ctr"/>
                </a:tc>
                <a:tc>
                  <a:txBody>
                    <a:bodyPr/>
                    <a:lstStyle/>
                    <a:p>
                      <a:r>
                        <a:rPr lang="en-US" b="1" dirty="0"/>
                        <a:t>Normal Atmospheric Pressure at Sea Level and 0°C</a:t>
                      </a:r>
                    </a:p>
                  </a:txBody>
                  <a:tcPr anchor="ctr"/>
                </a:tc>
                <a:extLst>
                  <a:ext uri="{0D108BD9-81ED-4DB2-BD59-A6C34878D82A}">
                    <a16:rowId xmlns:a16="http://schemas.microsoft.com/office/drawing/2014/main" xmlns="" val="10000"/>
                  </a:ext>
                </a:extLst>
              </a:tr>
              <a:tr h="0">
                <a:tc>
                  <a:txBody>
                    <a:bodyPr/>
                    <a:lstStyle/>
                    <a:p>
                      <a:r>
                        <a:rPr lang="en-US"/>
                        <a:t>pascal (Pa); kilopascal (kPa)</a:t>
                      </a:r>
                    </a:p>
                  </a:txBody>
                  <a:tcPr anchor="ctr"/>
                </a:tc>
                <a:tc>
                  <a:txBody>
                    <a:bodyPr/>
                    <a:lstStyle/>
                    <a:p>
                      <a:r>
                        <a:rPr lang="en-US"/>
                        <a:t>1.01325×10</a:t>
                      </a:r>
                      <a:r>
                        <a:rPr lang="en-US" baseline="30000"/>
                        <a:t>5</a:t>
                      </a:r>
                      <a:r>
                        <a:rPr lang="en-US"/>
                        <a:t> Pa; 101.325 kPa</a:t>
                      </a:r>
                    </a:p>
                  </a:txBody>
                  <a:tcPr anchor="ctr"/>
                </a:tc>
                <a:extLst>
                  <a:ext uri="{0D108BD9-81ED-4DB2-BD59-A6C34878D82A}">
                    <a16:rowId xmlns:a16="http://schemas.microsoft.com/office/drawing/2014/main" xmlns="" val="10001"/>
                  </a:ext>
                </a:extLst>
              </a:tr>
              <a:tr h="0">
                <a:tc>
                  <a:txBody>
                    <a:bodyPr/>
                    <a:lstStyle/>
                    <a:p>
                      <a:r>
                        <a:rPr lang="en-US"/>
                        <a:t>atmosphere (atm)</a:t>
                      </a:r>
                    </a:p>
                  </a:txBody>
                  <a:tcPr anchor="ctr"/>
                </a:tc>
                <a:tc>
                  <a:txBody>
                    <a:bodyPr/>
                    <a:lstStyle/>
                    <a:p>
                      <a:r>
                        <a:rPr lang="en-US"/>
                        <a:t>1 atm*</a:t>
                      </a:r>
                    </a:p>
                  </a:txBody>
                  <a:tcPr anchor="ctr"/>
                </a:tc>
                <a:extLst>
                  <a:ext uri="{0D108BD9-81ED-4DB2-BD59-A6C34878D82A}">
                    <a16:rowId xmlns:a16="http://schemas.microsoft.com/office/drawing/2014/main" xmlns="" val="10002"/>
                  </a:ext>
                </a:extLst>
              </a:tr>
              <a:tr h="0">
                <a:tc>
                  <a:txBody>
                    <a:bodyPr/>
                    <a:lstStyle/>
                    <a:p>
                      <a:r>
                        <a:rPr lang="en-US" dirty="0"/>
                        <a:t>millimeters of mercury (mmHg)</a:t>
                      </a:r>
                    </a:p>
                  </a:txBody>
                  <a:tcPr anchor="ctr"/>
                </a:tc>
                <a:tc>
                  <a:txBody>
                    <a:bodyPr/>
                    <a:lstStyle/>
                    <a:p>
                      <a:r>
                        <a:rPr lang="en-US"/>
                        <a:t>760 mmHg*</a:t>
                      </a:r>
                    </a:p>
                  </a:txBody>
                  <a:tcPr anchor="ctr"/>
                </a:tc>
                <a:extLst>
                  <a:ext uri="{0D108BD9-81ED-4DB2-BD59-A6C34878D82A}">
                    <a16:rowId xmlns:a16="http://schemas.microsoft.com/office/drawing/2014/main" xmlns="" val="10003"/>
                  </a:ext>
                </a:extLst>
              </a:tr>
              <a:tr h="0">
                <a:tc>
                  <a:txBody>
                    <a:bodyPr/>
                    <a:lstStyle/>
                    <a:p>
                      <a:r>
                        <a:rPr lang="en-US" dirty="0" err="1"/>
                        <a:t>torr</a:t>
                      </a:r>
                      <a:endParaRPr lang="en-US" dirty="0"/>
                    </a:p>
                  </a:txBody>
                  <a:tcPr anchor="ctr"/>
                </a:tc>
                <a:tc>
                  <a:txBody>
                    <a:bodyPr/>
                    <a:lstStyle/>
                    <a:p>
                      <a:r>
                        <a:rPr lang="en-US"/>
                        <a:t>760 torr*</a:t>
                      </a:r>
                    </a:p>
                  </a:txBody>
                  <a:tcPr anchor="ctr"/>
                </a:tc>
                <a:extLst>
                  <a:ext uri="{0D108BD9-81ED-4DB2-BD59-A6C34878D82A}">
                    <a16:rowId xmlns:a16="http://schemas.microsoft.com/office/drawing/2014/main" xmlns="" val="10004"/>
                  </a:ext>
                </a:extLst>
              </a:tr>
              <a:tr h="0">
                <a:tc>
                  <a:txBody>
                    <a:bodyPr/>
                    <a:lstStyle/>
                    <a:p>
                      <a:r>
                        <a:rPr lang="en-US"/>
                        <a:t>pounds per square inch (lb/in</a:t>
                      </a:r>
                      <a:r>
                        <a:rPr lang="en-US" baseline="30000"/>
                        <a:t>2</a:t>
                      </a:r>
                      <a:r>
                        <a:rPr lang="en-US"/>
                        <a:t> or psi)</a:t>
                      </a:r>
                    </a:p>
                  </a:txBody>
                  <a:tcPr anchor="ctr"/>
                </a:tc>
                <a:tc>
                  <a:txBody>
                    <a:bodyPr/>
                    <a:lstStyle/>
                    <a:p>
                      <a:r>
                        <a:rPr lang="en-US"/>
                        <a:t>14.7 lb/in</a:t>
                      </a:r>
                      <a:r>
                        <a:rPr lang="en-US" baseline="30000"/>
                        <a:t>2</a:t>
                      </a:r>
                      <a:endParaRPr lang="en-US"/>
                    </a:p>
                  </a:txBody>
                  <a:tcPr anchor="ctr"/>
                </a:tc>
                <a:extLst>
                  <a:ext uri="{0D108BD9-81ED-4DB2-BD59-A6C34878D82A}">
                    <a16:rowId xmlns:a16="http://schemas.microsoft.com/office/drawing/2014/main" xmlns="" val="10005"/>
                  </a:ext>
                </a:extLst>
              </a:tr>
              <a:tr h="0">
                <a:tc>
                  <a:txBody>
                    <a:bodyPr/>
                    <a:lstStyle/>
                    <a:p>
                      <a:r>
                        <a:rPr lang="en-US" dirty="0"/>
                        <a:t>bar</a:t>
                      </a:r>
                    </a:p>
                  </a:txBody>
                  <a:tcPr anchor="ctr"/>
                </a:tc>
                <a:tc>
                  <a:txBody>
                    <a:bodyPr/>
                    <a:lstStyle/>
                    <a:p>
                      <a:r>
                        <a:rPr lang="en-US" dirty="0"/>
                        <a:t>1.01325 bar</a:t>
                      </a:r>
                    </a:p>
                  </a:txBody>
                  <a:tcPr anchor="ctr"/>
                </a:tc>
                <a:extLst>
                  <a:ext uri="{0D108BD9-81ED-4DB2-BD59-A6C34878D82A}">
                    <a16:rowId xmlns:a16="http://schemas.microsoft.com/office/drawing/2014/main" xmlns="" val="10006"/>
                  </a:ext>
                </a:extLst>
              </a:tr>
            </a:tbl>
          </a:graphicData>
        </a:graphic>
      </p:graphicFrame>
      <p:sp>
        <p:nvSpPr>
          <p:cNvPr id="4" name="Text Placeholder 3"/>
          <p:cNvSpPr>
            <a:spLocks noGrp="1"/>
          </p:cNvSpPr>
          <p:nvPr>
            <p:ph type="body" sz="quarter" idx="11"/>
          </p:nvPr>
        </p:nvSpPr>
        <p:spPr/>
        <p:txBody>
          <a:bodyPr/>
          <a:lstStyle/>
          <a:p>
            <a:r>
              <a:rPr lang="en-US" sz="1050" i="1" dirty="0">
                <a:solidFill>
                  <a:schemeClr val="tx1"/>
                </a:solidFill>
              </a:rPr>
              <a:t>*These are exact quantities; in calculations, we use as many significant figures as necessary.</a:t>
            </a:r>
            <a:endParaRPr lang="en-US" sz="105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6.0&quot;&gt;&lt;object type=&quot;1&quot; unique_id=&quot;10001&quot;&gt;&lt;object type=&quot;8&quot; unique_id=&quot;12351&quot;&gt;&lt;/object&gt;&lt;object type=&quot;2&quot; unique_id=&quot;12352&quot;&gt;&lt;object type=&quot;3&quot; unique_id=&quot;12353&quot;&gt;&lt;property id=&quot;20148&quot; value=&quot;5&quot;/&gt;&lt;property id=&quot;20300&quot; value=&quot;Slide 1&quot;/&gt;&lt;property id=&quot;20307&quot; value=&quot;315&quot;/&gt;&lt;/object&gt;&lt;object type=&quot;3&quot; unique_id=&quot;12354&quot;&gt;&lt;property id=&quot;20148&quot; value=&quot;5&quot;/&gt;&lt;property id=&quot;20300&quot; value=&quot;Slide 2&quot;/&gt;&lt;property id=&quot;20307&quot; value=&quot;256&quot;/&gt;&lt;/object&gt;&lt;object type=&quot;3&quot; unique_id=&quot;12355&quot;&gt;&lt;property id=&quot;20148&quot; value=&quot;5&quot;/&gt;&lt;property id=&quot;20300&quot; value=&quot;Slide 3&quot;/&gt;&lt;property id=&quot;20307&quot; value=&quot;257&quot;/&gt;&lt;/object&gt;&lt;object type=&quot;3&quot; unique_id=&quot;12356&quot;&gt;&lt;property id=&quot;20148&quot; value=&quot;5&quot;/&gt;&lt;property id=&quot;20300&quot; value=&quot;Slide 4&quot;/&gt;&lt;property id=&quot;20307&quot; value=&quot;304&quot;/&gt;&lt;/object&gt;&lt;object type=&quot;3&quot; unique_id=&quot;12357&quot;&gt;&lt;property id=&quot;20148&quot; value=&quot;5&quot;/&gt;&lt;property id=&quot;20300&quot; value=&quot;Slide 5&quot;/&gt;&lt;property id=&quot;20307&quot; value=&quot;273&quot;/&gt;&lt;/object&gt;&lt;object type=&quot;3&quot; unique_id=&quot;12358&quot;&gt;&lt;property id=&quot;20148&quot; value=&quot;5&quot;/&gt;&lt;property id=&quot;20300&quot; value=&quot;Slide 6&quot;/&gt;&lt;property id=&quot;20307&quot; value=&quot;258&quot;/&gt;&lt;/object&gt;&lt;object type=&quot;3&quot; unique_id=&quot;12359&quot;&gt;&lt;property id=&quot;20148&quot; value=&quot;5&quot;/&gt;&lt;property id=&quot;20300&quot; value=&quot;Slide 7&quot;/&gt;&lt;property id=&quot;20307&quot; value=&quot;305&quot;/&gt;&lt;/object&gt;&lt;object type=&quot;3&quot; unique_id=&quot;12360&quot;&gt;&lt;property id=&quot;20148&quot; value=&quot;5&quot;/&gt;&lt;property id=&quot;20300&quot; value=&quot;Slide 8&quot;/&gt;&lt;property id=&quot;20307&quot; value=&quot;259&quot;/&gt;&lt;/object&gt;&lt;object type=&quot;3&quot; unique_id=&quot;12361&quot;&gt;&lt;property id=&quot;20148&quot; value=&quot;5&quot;/&gt;&lt;property id=&quot;20300&quot; value=&quot;Slide 9&quot;/&gt;&lt;property id=&quot;20307&quot; value=&quot;260&quot;/&gt;&lt;/object&gt;&lt;object type=&quot;3&quot; unique_id=&quot;12362&quot;&gt;&lt;property id=&quot;20148&quot; value=&quot;5&quot;/&gt;&lt;property id=&quot;20300&quot; value=&quot;Slide 10&quot;/&gt;&lt;property id=&quot;20307&quot; value=&quot;274&quot;/&gt;&lt;/object&gt;&lt;object type=&quot;3&quot; unique_id=&quot;12363&quot;&gt;&lt;property id=&quot;20148&quot; value=&quot;5&quot;/&gt;&lt;property id=&quot;20300&quot; value=&quot;Slide 11&quot;/&gt;&lt;property id=&quot;20307&quot; value=&quot;275&quot;/&gt;&lt;/object&gt;&lt;object type=&quot;3&quot; unique_id=&quot;12364&quot;&gt;&lt;property id=&quot;20148&quot; value=&quot;5&quot;/&gt;&lt;property id=&quot;20300&quot; value=&quot;Slide 12&quot;/&gt;&lt;property id=&quot;20307&quot; value=&quot;261&quot;/&gt;&lt;/object&gt;&lt;object type=&quot;3&quot; unique_id=&quot;12365&quot;&gt;&lt;property id=&quot;20148&quot; value=&quot;5&quot;/&gt;&lt;property id=&quot;20300&quot; value=&quot;Slide 13&quot;/&gt;&lt;property id=&quot;20307&quot; value=&quot;262&quot;/&gt;&lt;/object&gt;&lt;object type=&quot;3&quot; unique_id=&quot;12366&quot;&gt;&lt;property id=&quot;20148&quot; value=&quot;5&quot;/&gt;&lt;property id=&quot;20300&quot; value=&quot;Slide 14&quot;/&gt;&lt;property id=&quot;20307&quot; value=&quot;296&quot;/&gt;&lt;/object&gt;&lt;object type=&quot;3&quot; unique_id=&quot;12367&quot;&gt;&lt;property id=&quot;20148&quot; value=&quot;5&quot;/&gt;&lt;property id=&quot;20300&quot; value=&quot;Slide 15&quot;/&gt;&lt;property id=&quot;20307&quot; value=&quot;263&quot;/&gt;&lt;/object&gt;&lt;object type=&quot;3&quot; unique_id=&quot;12368&quot;&gt;&lt;property id=&quot;20148&quot; value=&quot;5&quot;/&gt;&lt;property id=&quot;20300&quot; value=&quot;Slide 16&quot;/&gt;&lt;property id=&quot;20307&quot; value=&quot;266&quot;/&gt;&lt;/object&gt;&lt;object type=&quot;3&quot; unique_id=&quot;12369&quot;&gt;&lt;property id=&quot;20148&quot; value=&quot;5&quot;/&gt;&lt;property id=&quot;20300&quot; value=&quot;Slide 17&quot;/&gt;&lt;property id=&quot;20307&quot; value=&quot;307&quot;/&gt;&lt;/object&gt;&lt;object type=&quot;3&quot; unique_id=&quot;12370&quot;&gt;&lt;property id=&quot;20148&quot; value=&quot;5&quot;/&gt;&lt;property id=&quot;20300&quot; value=&quot;Slide 18&quot;/&gt;&lt;property id=&quot;20307&quot; value=&quot;286&quot;/&gt;&lt;/object&gt;&lt;object type=&quot;3&quot; unique_id=&quot;12371&quot;&gt;&lt;property id=&quot;20148&quot; value=&quot;5&quot;/&gt;&lt;property id=&quot;20300&quot; value=&quot;Slide 19&quot;/&gt;&lt;property id=&quot;20307&quot; value=&quot;276&quot;/&gt;&lt;/object&gt;&lt;object type=&quot;3&quot; unique_id=&quot;12372&quot;&gt;&lt;property id=&quot;20148&quot; value=&quot;5&quot;/&gt;&lt;property id=&quot;20300&quot; value=&quot;Slide 20&quot;/&gt;&lt;property id=&quot;20307&quot; value=&quot;277&quot;/&gt;&lt;/object&gt;&lt;object type=&quot;3&quot; unique_id=&quot;12373&quot;&gt;&lt;property id=&quot;20148&quot; value=&quot;5&quot;/&gt;&lt;property id=&quot;20300&quot; value=&quot;Slide 21&quot;/&gt;&lt;property id=&quot;20307&quot; value=&quot;278&quot;/&gt;&lt;/object&gt;&lt;object type=&quot;3&quot; unique_id=&quot;12374&quot;&gt;&lt;property id=&quot;20148&quot; value=&quot;5&quot;/&gt;&lt;property id=&quot;20300&quot; value=&quot;Slide 22&quot;/&gt;&lt;property id=&quot;20307&quot; value=&quot;279&quot;/&gt;&lt;/object&gt;&lt;object type=&quot;3&quot; unique_id=&quot;12375&quot;&gt;&lt;property id=&quot;20148&quot; value=&quot;5&quot;/&gt;&lt;property id=&quot;20300&quot; value=&quot;Slide 23&quot;/&gt;&lt;property id=&quot;20307&quot; value=&quot;308&quot;/&gt;&lt;/object&gt;&lt;object type=&quot;3&quot; unique_id=&quot;12376&quot;&gt;&lt;property id=&quot;20148&quot; value=&quot;5&quot;/&gt;&lt;property id=&quot;20300&quot; value=&quot;Slide 24&quot;/&gt;&lt;property id=&quot;20307&quot; value=&quot;313&quot;/&gt;&lt;/object&gt;&lt;object type=&quot;3&quot; unique_id=&quot;12377&quot;&gt;&lt;property id=&quot;20148&quot; value=&quot;5&quot;/&gt;&lt;property id=&quot;20300&quot; value=&quot;Slide 25&quot;/&gt;&lt;property id=&quot;20307&quot; value=&quot;280&quot;/&gt;&lt;/object&gt;&lt;object type=&quot;3&quot; unique_id=&quot;12378&quot;&gt;&lt;property id=&quot;20148&quot; value=&quot;5&quot;/&gt;&lt;property id=&quot;20300&quot; value=&quot;Slide 26&quot;/&gt;&lt;property id=&quot;20307&quot; value=&quot;288&quot;/&gt;&lt;/object&gt;&lt;object type=&quot;3&quot; unique_id=&quot;12379&quot;&gt;&lt;property id=&quot;20148&quot; value=&quot;5&quot;/&gt;&lt;property id=&quot;20300&quot; value=&quot;Slide 27&quot;/&gt;&lt;property id=&quot;20307&quot; value=&quot;289&quot;/&gt;&lt;/object&gt;&lt;object type=&quot;3&quot; unique_id=&quot;12380&quot;&gt;&lt;property id=&quot;20148&quot; value=&quot;5&quot;/&gt;&lt;property id=&quot;20300&quot; value=&quot;Slide 28&quot;/&gt;&lt;property id=&quot;20307&quot; value=&quot;281&quot;/&gt;&lt;/object&gt;&lt;object type=&quot;3&quot; unique_id=&quot;12381&quot;&gt;&lt;property id=&quot;20148&quot; value=&quot;5&quot;/&gt;&lt;property id=&quot;20300&quot; value=&quot;Slide 29&quot;/&gt;&lt;property id=&quot;20307&quot; value=&quot;297&quot;/&gt;&lt;/object&gt;&lt;object type=&quot;3&quot; unique_id=&quot;12382&quot;&gt;&lt;property id=&quot;20148&quot; value=&quot;5&quot;/&gt;&lt;property id=&quot;20300&quot; value=&quot;Slide 30&quot;/&gt;&lt;property id=&quot;20307&quot; value=&quot;282&quot;/&gt;&lt;/object&gt;&lt;object type=&quot;3&quot; unique_id=&quot;12383&quot;&gt;&lt;property id=&quot;20148&quot; value=&quot;5&quot;/&gt;&lt;property id=&quot;20300&quot; value=&quot;Slide 31&quot;/&gt;&lt;property id=&quot;20307&quot; value=&quot;301&quot;/&gt;&lt;/object&gt;&lt;object type=&quot;3&quot; unique_id=&quot;12384&quot;&gt;&lt;property id=&quot;20148&quot; value=&quot;5&quot;/&gt;&lt;property id=&quot;20300&quot; value=&quot;Slide 32&quot;/&gt;&lt;property id=&quot;20307&quot; value=&quot;290&quot;/&gt;&lt;/object&gt;&lt;object type=&quot;3&quot; unique_id=&quot;12385&quot;&gt;&lt;property id=&quot;20148&quot; value=&quot;5&quot;/&gt;&lt;property id=&quot;20300&quot; value=&quot;Slide 33&quot;/&gt;&lt;property id=&quot;20307&quot; value=&quot;283&quot;/&gt;&lt;/object&gt;&lt;object type=&quot;3&quot; unique_id=&quot;12386&quot;&gt;&lt;property id=&quot;20148&quot; value=&quot;5&quot;/&gt;&lt;property id=&quot;20300&quot; value=&quot;Slide 34&quot;/&gt;&lt;property id=&quot;20307&quot; value=&quot;292&quot;/&gt;&lt;/object&gt;&lt;object type=&quot;3&quot; unique_id=&quot;12387&quot;&gt;&lt;property id=&quot;20148&quot; value=&quot;5&quot;/&gt;&lt;property id=&quot;20300&quot; value=&quot;Slide 35&quot;/&gt;&lt;property id=&quot;20307&quot; value=&quot;284&quot;/&gt;&lt;/object&gt;&lt;object type=&quot;3&quot; unique_id=&quot;12388&quot;&gt;&lt;property id=&quot;20148&quot; value=&quot;5&quot;/&gt;&lt;property id=&quot;20300&quot; value=&quot;Slide 36&quot;/&gt;&lt;property id=&quot;20307&quot; value=&quot;285&quot;/&gt;&lt;/object&gt;&lt;object type=&quot;3&quot; unique_id=&quot;12389&quot;&gt;&lt;property id=&quot;20148&quot; value=&quot;5&quot;/&gt;&lt;property id=&quot;20300&quot; value=&quot;Slide 37&quot;/&gt;&lt;property id=&quot;20307&quot; value=&quot;298&quot;/&gt;&lt;/object&gt;&lt;object type=&quot;3&quot; unique_id=&quot;12390&quot;&gt;&lt;property id=&quot;20148&quot; value=&quot;5&quot;/&gt;&lt;property id=&quot;20300&quot; value=&quot;Slide 38&quot;/&gt;&lt;property id=&quot;20307&quot; value=&quot;267&quot;/&gt;&lt;/object&gt;&lt;object type=&quot;3&quot; unique_id=&quot;12391&quot;&gt;&lt;property id=&quot;20148&quot; value=&quot;5&quot;/&gt;&lt;property id=&quot;20300&quot; value=&quot;Slide 39&quot;/&gt;&lt;property id=&quot;20307&quot; value=&quot;268&quot;/&gt;&lt;/object&gt;&lt;object type=&quot;3&quot; unique_id=&quot;12392&quot;&gt;&lt;property id=&quot;20148&quot; value=&quot;5&quot;/&gt;&lt;property id=&quot;20300&quot; value=&quot;Slide 40&quot;/&gt;&lt;property id=&quot;20307&quot; value=&quot;264&quot;/&gt;&lt;/object&gt;&lt;object type=&quot;3&quot; unique_id=&quot;12393&quot;&gt;&lt;property id=&quot;20148&quot; value=&quot;5&quot;/&gt;&lt;property id=&quot;20300&quot; value=&quot;Slide 41&quot;/&gt;&lt;property id=&quot;20307&quot; value=&quot;293&quot;/&gt;&lt;/object&gt;&lt;object type=&quot;3&quot; unique_id=&quot;12394&quot;&gt;&lt;property id=&quot;20148&quot; value=&quot;5&quot;/&gt;&lt;property id=&quot;20300&quot; value=&quot;Slide 42&quot;/&gt;&lt;property id=&quot;20307&quot; value=&quot;299&quot;/&gt;&lt;/object&gt;&lt;object type=&quot;3&quot; unique_id=&quot;12395&quot;&gt;&lt;property id=&quot;20148&quot; value=&quot;5&quot;/&gt;&lt;property id=&quot;20300&quot; value=&quot;Slide 43&quot;/&gt;&lt;property id=&quot;20307&quot; value=&quot;265&quot;/&gt;&lt;/object&gt;&lt;object type=&quot;3&quot; unique_id=&quot;12396&quot;&gt;&lt;property id=&quot;20148&quot; value=&quot;5&quot;/&gt;&lt;property id=&quot;20300&quot; value=&quot;Slide 44&quot;/&gt;&lt;property id=&quot;20307&quot; value=&quot;269&quot;/&gt;&lt;/object&gt;&lt;object type=&quot;3&quot; unique_id=&quot;12397&quot;&gt;&lt;property id=&quot;20148&quot; value=&quot;5&quot;/&gt;&lt;property id=&quot;20300&quot; value=&quot;Slide 45&quot;/&gt;&lt;property id=&quot;20307&quot; value=&quot;300&quot;/&gt;&lt;/object&gt;&lt;object type=&quot;3&quot; unique_id=&quot;12398&quot;&gt;&lt;property id=&quot;20148&quot; value=&quot;5&quot;/&gt;&lt;property id=&quot;20300&quot; value=&quot;Slide 46&quot;/&gt;&lt;property id=&quot;20307&quot; value=&quot;310&quot;/&gt;&lt;/object&gt;&lt;object type=&quot;3&quot; unique_id=&quot;12399&quot;&gt;&lt;property id=&quot;20148&quot; value=&quot;5&quot;/&gt;&lt;property id=&quot;20300&quot; value=&quot;Slide 47&quot;/&gt;&lt;property id=&quot;20307&quot; value=&quot;309&quot;/&gt;&lt;/object&gt;&lt;object type=&quot;3&quot; unique_id=&quot;12400&quot;&gt;&lt;property id=&quot;20148&quot; value=&quot;5&quot;/&gt;&lt;property id=&quot;20300&quot; value=&quot;Slide 48&quot;/&gt;&lt;property id=&quot;20307&quot; value=&quot;271&quot;/&gt;&lt;/object&gt;&lt;object type=&quot;3&quot; unique_id=&quot;12401&quot;&gt;&lt;property id=&quot;20148&quot; value=&quot;5&quot;/&gt;&lt;property id=&quot;20300&quot; value=&quot;Slide 49&quot;/&gt;&lt;property id=&quot;20307&quot; value=&quot;272&quot;/&gt;&lt;/object&gt;&lt;object type=&quot;3&quot; unique_id=&quot;12402&quot;&gt;&lt;property id=&quot;20148&quot; value=&quot;5&quot;/&gt;&lt;property id=&quot;20300&quot; value=&quot;Slide 50&quot;/&gt;&lt;property id=&quot;20307&quot; value=&quot;302&quot;/&gt;&lt;/object&gt;&lt;object type=&quot;3&quot; unique_id=&quot;12403&quot;&gt;&lt;property id=&quot;20148&quot; value=&quot;5&quot;/&gt;&lt;property id=&quot;20300&quot; value=&quot;Slide 51&quot;/&gt;&lt;property id=&quot;20307&quot; value=&quot;311&quot;/&gt;&lt;/object&gt;&lt;object type=&quot;3&quot; unique_id=&quot;12404&quot;&gt;&lt;property id=&quot;20148&quot; value=&quot;5&quot;/&gt;&lt;property id=&quot;20300&quot; value=&quot;Slide 52&quot;/&gt;&lt;property id=&quot;20307&quot; value=&quot;314&quot;/&gt;&lt;/object&gt;&lt;object type=&quot;3&quot; unique_id=&quot;12405&quot;&gt;&lt;property id=&quot;20148&quot; value=&quot;5&quot;/&gt;&lt;property id=&quot;20300&quot; value=&quot;Slide 53&quot;/&gt;&lt;property id=&quot;20307&quot; value=&quot;312&quot;/&gt;&lt;/object&gt;&lt;object type=&quot;3&quot; unique_id=&quot;12406&quot;&gt;&lt;property id=&quot;20148&quot; value=&quot;5&quot;/&gt;&lt;property id=&quot;20300&quot; value=&quot;Slide 54&quot;/&gt;&lt;property id=&quot;20307&quot; value=&quot;303&quot;/&gt;&lt;/object&gt;&lt;/object&gt;&lt;/object&gt;&lt;/database&gt;"/>
  <p:tag name="PREVIOUS_ACTIVE_SLIDE" val="275"/>
</p:tagLst>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Tina's Brain:Applications (Mac OS 9):Microsoft Office 98:Templates:Blank Presentation</Template>
  <TotalTime>8281</TotalTime>
  <Words>2855</Words>
  <Application>Microsoft Office PowerPoint</Application>
  <PresentationFormat>On-screen Show (4:3)</PresentationFormat>
  <Paragraphs>850</Paragraphs>
  <Slides>78</Slides>
  <Notes>58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78</vt:i4>
      </vt:variant>
    </vt:vector>
  </HeadingPairs>
  <TitlesOfParts>
    <vt:vector size="91" baseType="lpstr">
      <vt:lpstr>MS PGothic</vt:lpstr>
      <vt:lpstr>MS PGothic</vt:lpstr>
      <vt:lpstr>Arial</vt:lpstr>
      <vt:lpstr>ArumSans Bold</vt:lpstr>
      <vt:lpstr>Calibri</vt:lpstr>
      <vt:lpstr>Cambria Math</vt:lpstr>
      <vt:lpstr>inherit</vt:lpstr>
      <vt:lpstr>Monotype Corsiva</vt:lpstr>
      <vt:lpstr>Symbol</vt:lpstr>
      <vt:lpstr>Times</vt:lpstr>
      <vt:lpstr>Times New Roman</vt:lpstr>
      <vt:lpstr>Alternate FIRST, BREAK, LAST slides</vt:lpstr>
      <vt:lpstr>Plain BODY/MAIN CONTENT</vt:lpstr>
      <vt:lpstr>Chemistry </vt:lpstr>
      <vt:lpstr>Gases and the Kinetic Molecular Theory </vt:lpstr>
      <vt:lpstr>The Three States of Matter</vt:lpstr>
      <vt:lpstr>An Overview of the Physical States of Matter </vt:lpstr>
      <vt:lpstr>Gas Pressure and its Measurement</vt:lpstr>
      <vt:lpstr>Effect of Atmospheric Pressure on a Familiar Object</vt:lpstr>
      <vt:lpstr>A Mercury Barometer</vt:lpstr>
      <vt:lpstr>Two Types of Manometer </vt:lpstr>
      <vt:lpstr>Common Units of Pressure </vt:lpstr>
      <vt:lpstr>Sample Problem 5.1 – Problem and Plan</vt:lpstr>
      <vt:lpstr>Sample Problem 5.1 –Solution</vt:lpstr>
      <vt:lpstr>The Gas Laws</vt:lpstr>
      <vt:lpstr>Boyle’s Law in Images</vt:lpstr>
      <vt:lpstr>Boyle’s Law </vt:lpstr>
      <vt:lpstr>Charles’s Law in Images</vt:lpstr>
      <vt:lpstr>Charles’s Law</vt:lpstr>
      <vt:lpstr>Avogadro’s Law</vt:lpstr>
      <vt:lpstr>Familiar Application of the Gas Laws</vt:lpstr>
      <vt:lpstr>Gas Behavior at Standard Conditions</vt:lpstr>
      <vt:lpstr>Standard Molar Volume</vt:lpstr>
      <vt:lpstr>Volume of 1 mol of Some Familiar Objects</vt:lpstr>
      <vt:lpstr>The Ideal Gas Law</vt:lpstr>
      <vt:lpstr>Individual Gas Laws as Special Cases</vt:lpstr>
      <vt:lpstr>Sample Problem 5.2 – Problem and Plan</vt:lpstr>
      <vt:lpstr>Sample Problem 5.2 –Plan</vt:lpstr>
      <vt:lpstr>Sample Problem 5.2 - Solution</vt:lpstr>
      <vt:lpstr>Sample Problem 5.3 – Problem and Plan</vt:lpstr>
      <vt:lpstr>Sample Problem 5.3 - Solution</vt:lpstr>
      <vt:lpstr>Sample Problem 5.4 – Problem and Plan</vt:lpstr>
      <vt:lpstr>Sample Problem 5.4 - Solution</vt:lpstr>
      <vt:lpstr>Sample Problem 5.5 – Problem and Plan</vt:lpstr>
      <vt:lpstr>Sample Problem 5.5 - Solution</vt:lpstr>
      <vt:lpstr>Sample Problem 5.6 – Problem, Plan and Solution</vt:lpstr>
      <vt:lpstr>Sample Problem 5.7 - Problem</vt:lpstr>
      <vt:lpstr>Sample Problem 5.7 – Plan and Solution</vt:lpstr>
      <vt:lpstr>The Ideal Gas Law and Gas Density</vt:lpstr>
      <vt:lpstr>Sample Problem 5.8 – Problem and Plan</vt:lpstr>
      <vt:lpstr>Sample Problem 5.8 – Solution</vt:lpstr>
      <vt:lpstr>Sample Problem 5.8 – Solution, Cont’d</vt:lpstr>
      <vt:lpstr>Molar Mass from the Ideal Gas Law</vt:lpstr>
      <vt:lpstr>Sample Problem 5.9 – Problem and Plan</vt:lpstr>
      <vt:lpstr>Sample Problem 5.9 - Solution</vt:lpstr>
      <vt:lpstr>Mixtures of Gases</vt:lpstr>
      <vt:lpstr>Sample Problem 5.10 – Problem and Plan</vt:lpstr>
      <vt:lpstr>Sample Problem 5.10 - Solution</vt:lpstr>
      <vt:lpstr>Vapor Pressure of Water at Different Temperatures </vt:lpstr>
      <vt:lpstr>Determining Pressure of a Water-insoluble Gaseous Product</vt:lpstr>
      <vt:lpstr>Sample Problem 5.11 – Problem and Plan</vt:lpstr>
      <vt:lpstr>Sample Problem 5.11 - Solution</vt:lpstr>
      <vt:lpstr>The Ideal Gas Law and Stoichiometry</vt:lpstr>
      <vt:lpstr>Sample Problem 5.12 – Problem and Plan</vt:lpstr>
      <vt:lpstr>Sample Problem 5.12 - Solution</vt:lpstr>
      <vt:lpstr>Sample Problem 5.13 – Problem</vt:lpstr>
      <vt:lpstr>Sample Problem 5.13 – Plan and Solution</vt:lpstr>
      <vt:lpstr>Sample Problem 5.13 – Solution</vt:lpstr>
      <vt:lpstr>Kinetic-Molecular Theory</vt:lpstr>
      <vt:lpstr>Molecular Speeds at Three Temperatures</vt:lpstr>
      <vt:lpstr>The Origin of Pressure</vt:lpstr>
      <vt:lpstr>Molecular View of Boyle’s Law</vt:lpstr>
      <vt:lpstr>Molecular View of Dalton’s Law </vt:lpstr>
      <vt:lpstr>Molecular View of Charles’s Law </vt:lpstr>
      <vt:lpstr>Molecular View of Avogadro’s Law </vt:lpstr>
      <vt:lpstr>Kinetic Energy and Gas Behavior</vt:lpstr>
      <vt:lpstr>Molar Mass and Molecular Speed </vt:lpstr>
      <vt:lpstr>Graham’s Law of Effusion </vt:lpstr>
      <vt:lpstr>Process of Effusion</vt:lpstr>
      <vt:lpstr>Sample Problem 5.14 – Problem and Plan</vt:lpstr>
      <vt:lpstr>Sample Problem 5.14 – Solution</vt:lpstr>
      <vt:lpstr>Diffusion of Gases </vt:lpstr>
      <vt:lpstr>Variations in P and T with altitude on Earth</vt:lpstr>
      <vt:lpstr>Composition of Air at Sea Level</vt:lpstr>
      <vt:lpstr>Real Gases: Deviations from Ideal Behavior </vt:lpstr>
      <vt:lpstr>Molar Volume of Some Common Gases at STP</vt:lpstr>
      <vt:lpstr>Deviations From Ideal Behavior With Increasing External Pressure </vt:lpstr>
      <vt:lpstr>Effect of Interparticle Attractions on Measured Gas Pressure </vt:lpstr>
      <vt:lpstr>Effect of Particle Volume on Measured Gas Volume </vt:lpstr>
      <vt:lpstr>Van der Waals Equation </vt:lpstr>
      <vt:lpstr>Van der Waals Constants for Some Common Gases</vt:lpstr>
    </vt:vector>
  </TitlesOfParts>
  <Company>Cal Poly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Ruth Leslie</dc:creator>
  <cp:lastModifiedBy>Vigneshwaran Madhavan</cp:lastModifiedBy>
  <cp:revision>332</cp:revision>
  <cp:lastPrinted>2004-07-25T19:01:24Z</cp:lastPrinted>
  <dcterms:created xsi:type="dcterms:W3CDTF">2002-05-07T03:26:03Z</dcterms:created>
  <dcterms:modified xsi:type="dcterms:W3CDTF">2017-02-22T10:16:34Z</dcterms:modified>
</cp:coreProperties>
</file>