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3" r:id="rId7"/>
    <p:sldId id="264" r:id="rId8"/>
    <p:sldId id="265" r:id="rId9"/>
    <p:sldId id="281" r:id="rId10"/>
    <p:sldId id="271" r:id="rId11"/>
    <p:sldId id="272" r:id="rId12"/>
    <p:sldId id="273" r:id="rId13"/>
    <p:sldId id="266" r:id="rId14"/>
    <p:sldId id="274" r:id="rId15"/>
    <p:sldId id="275" r:id="rId16"/>
    <p:sldId id="268" r:id="rId17"/>
    <p:sldId id="270"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ABF794E-EDEE-454B-80E3-1E3EC68C523A}">
  <a:tblStyle styleId="{0ABF794E-EDEE-454B-80E3-1E3EC68C523A}"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2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121705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
        <p:cNvGrpSpPr/>
        <p:nvPr/>
      </p:nvGrpSpPr>
      <p:grpSpPr>
        <a:xfrm>
          <a:off x="0" y="0"/>
          <a:ext cx="0" cy="0"/>
          <a:chOff x="0" y="0"/>
          <a:chExt cx="0" cy="0"/>
        </a:xfrm>
      </p:grpSpPr>
      <p:grpSp>
        <p:nvGrpSpPr>
          <p:cNvPr id="27" name="Shape 27"/>
          <p:cNvGrpSpPr/>
          <p:nvPr/>
        </p:nvGrpSpPr>
        <p:grpSpPr>
          <a:xfrm rot="10800000" flipH="1">
            <a:off x="0" y="-534"/>
            <a:ext cx="9162288" cy="3086303"/>
            <a:chOff x="-7937" y="4255637"/>
            <a:chExt cx="9144000" cy="2606675"/>
          </a:xfrm>
        </p:grpSpPr>
        <p:sp>
          <p:nvSpPr>
            <p:cNvPr id="28" name="Shape 28"/>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29" name="Shape 29"/>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30" name="Shape 30"/>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1" name="Shape 31"/>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2" name="Shape 32"/>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3" name="Shape 33"/>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4" name="Shape 34"/>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5" name="Shape 35"/>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6" name="Shape 36"/>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7" name="Shape 37"/>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8" name="Shape 38"/>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39" name="Shape 39"/>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0" name="Shape 40"/>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41" name="Shape 41"/>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42" name="Shape 42"/>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3" name="Shape 43"/>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4" name="Shape 44"/>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5" name="Shape 45"/>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6" name="Shape 46"/>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7" name="Shape 47"/>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8" name="Shape 48"/>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49" name="Shape 49"/>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0" name="Shape 50"/>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1" name="Shape 51"/>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2" name="Shape 52"/>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3" name="Shape 53"/>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4" name="Shape 54"/>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5" name="Shape 55"/>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6" name="Shape 56"/>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7" name="Shape 57"/>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grpSp>
      <p:sp>
        <p:nvSpPr>
          <p:cNvPr id="59" name="Shape 59"/>
          <p:cNvSpPr txBox="1">
            <a:spLocks noGrp="1"/>
          </p:cNvSpPr>
          <p:nvPr>
            <p:ph type="ctrTitle"/>
          </p:nvPr>
        </p:nvSpPr>
        <p:spPr>
          <a:xfrm>
            <a:off x="685800" y="1739635"/>
            <a:ext cx="7772400" cy="1238099"/>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60" name="Shape 60"/>
          <p:cNvSpPr txBox="1">
            <a:spLocks noGrp="1"/>
          </p:cNvSpPr>
          <p:nvPr>
            <p:ph type="subTitle" idx="1"/>
          </p:nvPr>
        </p:nvSpPr>
        <p:spPr>
          <a:xfrm>
            <a:off x="685800" y="3086100"/>
            <a:ext cx="7772400" cy="661500"/>
          </a:xfrm>
          <a:prstGeom prst="rect">
            <a:avLst/>
          </a:prstGeom>
        </p:spPr>
        <p:txBody>
          <a:bodyPr lIns="91425" tIns="91425" rIns="91425" bIns="91425" anchor="t" anchorCtr="0"/>
          <a:lstStyle>
            <a:lvl1pPr lvl="0" algn="ctr">
              <a:spcBef>
                <a:spcPts val="0"/>
              </a:spcBef>
              <a:buSzPct val="100000"/>
              <a:buNone/>
              <a:defRPr sz="2400" i="1"/>
            </a:lvl1pPr>
            <a:lvl2pPr lvl="1" algn="ctr">
              <a:spcBef>
                <a:spcPts val="0"/>
              </a:spcBef>
              <a:buNone/>
              <a:defRPr i="1"/>
            </a:lvl2pPr>
            <a:lvl3pPr lvl="2" algn="ctr">
              <a:spcBef>
                <a:spcPts val="0"/>
              </a:spcBef>
              <a:buNone/>
              <a:defRPr i="1"/>
            </a:lvl3pPr>
            <a:lvl4pPr lvl="3" algn="ctr">
              <a:spcBef>
                <a:spcPts val="0"/>
              </a:spcBef>
              <a:buSzPct val="100000"/>
              <a:buNone/>
              <a:defRPr sz="2400" i="1"/>
            </a:lvl4pPr>
            <a:lvl5pPr lvl="4" algn="ctr">
              <a:spcBef>
                <a:spcPts val="0"/>
              </a:spcBef>
              <a:buSzPct val="100000"/>
              <a:buNone/>
              <a:defRPr sz="2400" i="1"/>
            </a:lvl5pPr>
            <a:lvl6pPr lvl="5" algn="ctr">
              <a:spcBef>
                <a:spcPts val="0"/>
              </a:spcBef>
              <a:buSzPct val="100000"/>
              <a:buNone/>
              <a:defRPr sz="2400" i="1"/>
            </a:lvl6pPr>
            <a:lvl7pPr lvl="6" algn="ctr">
              <a:spcBef>
                <a:spcPts val="0"/>
              </a:spcBef>
              <a:buSzPct val="100000"/>
              <a:buNone/>
              <a:defRPr sz="2400" i="1"/>
            </a:lvl7pPr>
            <a:lvl8pPr lvl="7" algn="ctr">
              <a:spcBef>
                <a:spcPts val="0"/>
              </a:spcBef>
              <a:buSzPct val="100000"/>
              <a:buNone/>
              <a:defRPr sz="2400" i="1"/>
            </a:lvl8pPr>
            <a:lvl9pPr lvl="8" algn="ctr">
              <a:spcBef>
                <a:spcPts val="0"/>
              </a:spcBef>
              <a:buSzPct val="100000"/>
              <a:buNone/>
              <a:defRPr sz="2400" i="1"/>
            </a:lvl9pPr>
          </a:lstStyle>
          <a:p>
            <a:endParaRPr/>
          </a:p>
        </p:txBody>
      </p:sp>
      <p:sp>
        <p:nvSpPr>
          <p:cNvPr id="61" name="Shape 6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5628"/>
            <a:ext cx="8229600" cy="1044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4" name="Shape 64"/>
          <p:cNvSpPr txBox="1">
            <a:spLocks noGrp="1"/>
          </p:cNvSpPr>
          <p:nvPr>
            <p:ph type="body" idx="1"/>
          </p:nvPr>
        </p:nvSpPr>
        <p:spPr>
          <a:xfrm>
            <a:off x="457200" y="1297780"/>
            <a:ext cx="8229600" cy="3627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5" name="Shape 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55628"/>
            <a:ext cx="8229600" cy="1044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body" idx="1"/>
          </p:nvPr>
        </p:nvSpPr>
        <p:spPr>
          <a:xfrm>
            <a:off x="457200" y="1297780"/>
            <a:ext cx="4041600" cy="3627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body" idx="2"/>
          </p:nvPr>
        </p:nvSpPr>
        <p:spPr>
          <a:xfrm>
            <a:off x="4645148" y="1297780"/>
            <a:ext cx="4041600" cy="3627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0" name="Shape 7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55628"/>
            <a:ext cx="8229600" cy="1044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3" name="Shape 7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4"/>
        <p:cNvGrpSpPr/>
        <p:nvPr/>
      </p:nvGrpSpPr>
      <p:grpSpPr>
        <a:xfrm>
          <a:off x="0" y="0"/>
          <a:ext cx="0" cy="0"/>
          <a:chOff x="0" y="0"/>
          <a:chExt cx="0" cy="0"/>
        </a:xfrm>
      </p:grpSpPr>
      <p:grpSp>
        <p:nvGrpSpPr>
          <p:cNvPr id="75" name="Shape 75"/>
          <p:cNvGrpSpPr/>
          <p:nvPr/>
        </p:nvGrpSpPr>
        <p:grpSpPr>
          <a:xfrm>
            <a:off x="0" y="4082016"/>
            <a:ext cx="9162288" cy="1073168"/>
            <a:chOff x="-7937" y="4255637"/>
            <a:chExt cx="9144000" cy="2606675"/>
          </a:xfrm>
        </p:grpSpPr>
        <p:sp>
          <p:nvSpPr>
            <p:cNvPr id="76" name="Shape 76"/>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77" name="Shape 77"/>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78" name="Shape 78"/>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79" name="Shape 79"/>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0" name="Shape 80"/>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1" name="Shape 81"/>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2" name="Shape 82"/>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3" name="Shape 83"/>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4" name="Shape 84"/>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5" name="Shape 85"/>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6" name="Shape 86"/>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7" name="Shape 87"/>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88" name="Shape 88"/>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89" name="Shape 89"/>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lvl="0">
                <a:spcBef>
                  <a:spcPts val="0"/>
                </a:spcBef>
                <a:buNone/>
              </a:pPr>
              <a:endParaRPr/>
            </a:p>
          </p:txBody>
        </p:sp>
        <p:sp>
          <p:nvSpPr>
            <p:cNvPr id="90" name="Shape 90"/>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1" name="Shape 91"/>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2" name="Shape 92"/>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3" name="Shape 93"/>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4" name="Shape 94"/>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5" name="Shape 95"/>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6" name="Shape 96"/>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7" name="Shape 97"/>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8" name="Shape 98"/>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99" name="Shape 99"/>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0" name="Shape 100"/>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1" name="Shape 101"/>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2" name="Shape 102"/>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3" name="Shape 103"/>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4" name="Shape 104"/>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5" name="Shape 105"/>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sp>
          <p:nvSpPr>
            <p:cNvPr id="106" name="Shape 106"/>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lvl="0">
                <a:spcBef>
                  <a:spcPts val="0"/>
                </a:spcBef>
                <a:buNone/>
              </a:pPr>
              <a:endParaRPr/>
            </a:p>
          </p:txBody>
        </p:sp>
      </p:grpSp>
      <p:sp>
        <p:nvSpPr>
          <p:cNvPr id="107" name="Shape 107"/>
          <p:cNvSpPr txBox="1">
            <a:spLocks noGrp="1"/>
          </p:cNvSpPr>
          <p:nvPr>
            <p:ph type="body" idx="1"/>
          </p:nvPr>
        </p:nvSpPr>
        <p:spPr>
          <a:xfrm>
            <a:off x="457200" y="4246565"/>
            <a:ext cx="8229600" cy="679200"/>
          </a:xfrm>
          <a:prstGeom prst="rect">
            <a:avLst/>
          </a:prstGeom>
        </p:spPr>
        <p:txBody>
          <a:bodyPr lIns="91425" tIns="91425" rIns="91425" bIns="91425" anchor="t" anchorCtr="0"/>
          <a:lstStyle>
            <a:lvl1pPr lvl="0" algn="ctr">
              <a:spcBef>
                <a:spcPts val="0"/>
              </a:spcBef>
              <a:buClr>
                <a:schemeClr val="lt2"/>
              </a:buClr>
              <a:buSzPct val="100000"/>
              <a:buNone/>
              <a:defRPr sz="2400" i="1">
                <a:solidFill>
                  <a:schemeClr val="lt2"/>
                </a:solidFill>
              </a:defRPr>
            </a:lvl1pPr>
          </a:lstStyle>
          <a:p>
            <a:endParaRPr/>
          </a:p>
        </p:txBody>
      </p:sp>
      <p:sp>
        <p:nvSpPr>
          <p:cNvPr id="108" name="Shape 10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2"/>
                </a:solidFill>
              </a:rPr>
              <a:t>‹#›</a:t>
            </a:fld>
            <a:endParaRPr lang="en">
              <a:solidFill>
                <a:schemeClr val="lt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59875" cy="5148512"/>
            <a:chOff x="0" y="0"/>
            <a:chExt cx="5770" cy="4324"/>
          </a:xfrm>
        </p:grpSpPr>
        <p:sp>
          <p:nvSpPr>
            <p:cNvPr id="7" name="Shape 7"/>
            <p:cNvSpPr/>
            <p:nvPr/>
          </p:nvSpPr>
          <p:spPr>
            <a:xfrm>
              <a:off x="69" y="91"/>
              <a:ext cx="5700" cy="4199"/>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8" name="Shape 8"/>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noAutofit/>
            </a:bodyPr>
            <a:lstStyle/>
            <a:p>
              <a:pPr lvl="0">
                <a:spcBef>
                  <a:spcPts val="0"/>
                </a:spcBef>
                <a:buNone/>
              </a:pPr>
              <a:endParaRPr/>
            </a:p>
          </p:txBody>
        </p:sp>
      </p:grpSp>
      <p:grpSp>
        <p:nvGrpSpPr>
          <p:cNvPr id="9" name="Shape 9"/>
          <p:cNvGrpSpPr/>
          <p:nvPr/>
        </p:nvGrpSpPr>
        <p:grpSpPr>
          <a:xfrm>
            <a:off x="3175" y="457200"/>
            <a:ext cx="8302625" cy="2840831"/>
            <a:chOff x="3175" y="609600"/>
            <a:chExt cx="8302625" cy="3787775"/>
          </a:xfrm>
        </p:grpSpPr>
        <p:sp>
          <p:nvSpPr>
            <p:cNvPr id="10" name="Shape 10"/>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1" name="Shape 11"/>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2" name="Shape 12"/>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3" name="Shape 13"/>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4" name="Shape 14"/>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5" name="Shape 15"/>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6" name="Shape 16"/>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7" name="Shape 17"/>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8" name="Shape 18"/>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19" name="Shape 19"/>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20" name="Shape 20"/>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21" name="Shape 21"/>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sp>
          <p:nvSpPr>
            <p:cNvPr id="22" name="Shape 22"/>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pPr lvl="0">
                <a:spcBef>
                  <a:spcPts val="0"/>
                </a:spcBef>
                <a:buNone/>
              </a:pPr>
              <a:endParaRPr/>
            </a:p>
          </p:txBody>
        </p:sp>
      </p:grpSp>
      <p:sp>
        <p:nvSpPr>
          <p:cNvPr id="23" name="Shape 23"/>
          <p:cNvSpPr txBox="1">
            <a:spLocks noGrp="1"/>
          </p:cNvSpPr>
          <p:nvPr>
            <p:ph type="title"/>
          </p:nvPr>
        </p:nvSpPr>
        <p:spPr>
          <a:xfrm>
            <a:off x="457200" y="155628"/>
            <a:ext cx="8229600" cy="1044599"/>
          </a:xfrm>
          <a:prstGeom prst="rect">
            <a:avLst/>
          </a:prstGeom>
          <a:noFill/>
          <a:ln>
            <a:noFill/>
          </a:ln>
        </p:spPr>
        <p:txBody>
          <a:bodyPr lIns="91425" tIns="91425" rIns="91425" bIns="91425" anchor="b" anchorCtr="0"/>
          <a:lstStyle>
            <a:lvl1pPr lvl="0">
              <a:spcBef>
                <a:spcPts val="0"/>
              </a:spcBef>
              <a:buClr>
                <a:schemeClr val="dk2"/>
              </a:buClr>
              <a:buSzPct val="100000"/>
              <a:buFont typeface="Georgia"/>
              <a:buNone/>
              <a:defRPr sz="4800">
                <a:solidFill>
                  <a:schemeClr val="dk2"/>
                </a:solidFill>
                <a:latin typeface="Georgia"/>
                <a:ea typeface="Georgia"/>
                <a:cs typeface="Georgia"/>
                <a:sym typeface="Georgia"/>
              </a:defRPr>
            </a:lvl1pPr>
            <a:lvl2pPr lvl="1">
              <a:spcBef>
                <a:spcPts val="0"/>
              </a:spcBef>
              <a:buClr>
                <a:schemeClr val="dk2"/>
              </a:buClr>
              <a:buSzPct val="100000"/>
              <a:buFont typeface="Georgia"/>
              <a:buNone/>
              <a:defRPr sz="4800">
                <a:solidFill>
                  <a:schemeClr val="dk2"/>
                </a:solidFill>
                <a:latin typeface="Georgia"/>
                <a:ea typeface="Georgia"/>
                <a:cs typeface="Georgia"/>
                <a:sym typeface="Georgia"/>
              </a:defRPr>
            </a:lvl2pPr>
            <a:lvl3pPr lvl="2">
              <a:spcBef>
                <a:spcPts val="0"/>
              </a:spcBef>
              <a:buClr>
                <a:schemeClr val="dk2"/>
              </a:buClr>
              <a:buSzPct val="100000"/>
              <a:buFont typeface="Georgia"/>
              <a:buNone/>
              <a:defRPr sz="4800">
                <a:solidFill>
                  <a:schemeClr val="dk2"/>
                </a:solidFill>
                <a:latin typeface="Georgia"/>
                <a:ea typeface="Georgia"/>
                <a:cs typeface="Georgia"/>
                <a:sym typeface="Georgia"/>
              </a:defRPr>
            </a:lvl3pPr>
            <a:lvl4pPr lvl="3">
              <a:spcBef>
                <a:spcPts val="0"/>
              </a:spcBef>
              <a:buClr>
                <a:schemeClr val="dk2"/>
              </a:buClr>
              <a:buSzPct val="100000"/>
              <a:buFont typeface="Georgia"/>
              <a:buNone/>
              <a:defRPr sz="4800">
                <a:solidFill>
                  <a:schemeClr val="dk2"/>
                </a:solidFill>
                <a:latin typeface="Georgia"/>
                <a:ea typeface="Georgia"/>
                <a:cs typeface="Georgia"/>
                <a:sym typeface="Georgia"/>
              </a:defRPr>
            </a:lvl4pPr>
            <a:lvl5pPr lvl="4">
              <a:spcBef>
                <a:spcPts val="0"/>
              </a:spcBef>
              <a:buClr>
                <a:schemeClr val="dk2"/>
              </a:buClr>
              <a:buSzPct val="100000"/>
              <a:buFont typeface="Georgia"/>
              <a:buNone/>
              <a:defRPr sz="4800">
                <a:solidFill>
                  <a:schemeClr val="dk2"/>
                </a:solidFill>
                <a:latin typeface="Georgia"/>
                <a:ea typeface="Georgia"/>
                <a:cs typeface="Georgia"/>
                <a:sym typeface="Georgia"/>
              </a:defRPr>
            </a:lvl5pPr>
            <a:lvl6pPr lvl="5">
              <a:spcBef>
                <a:spcPts val="0"/>
              </a:spcBef>
              <a:buClr>
                <a:schemeClr val="dk2"/>
              </a:buClr>
              <a:buSzPct val="100000"/>
              <a:buFont typeface="Georgia"/>
              <a:buNone/>
              <a:defRPr sz="4800">
                <a:solidFill>
                  <a:schemeClr val="dk2"/>
                </a:solidFill>
                <a:latin typeface="Georgia"/>
                <a:ea typeface="Georgia"/>
                <a:cs typeface="Georgia"/>
                <a:sym typeface="Georgia"/>
              </a:defRPr>
            </a:lvl6pPr>
            <a:lvl7pPr lvl="6">
              <a:spcBef>
                <a:spcPts val="0"/>
              </a:spcBef>
              <a:buClr>
                <a:schemeClr val="dk2"/>
              </a:buClr>
              <a:buSzPct val="100000"/>
              <a:buFont typeface="Georgia"/>
              <a:buNone/>
              <a:defRPr sz="4800">
                <a:solidFill>
                  <a:schemeClr val="dk2"/>
                </a:solidFill>
                <a:latin typeface="Georgia"/>
                <a:ea typeface="Georgia"/>
                <a:cs typeface="Georgia"/>
                <a:sym typeface="Georgia"/>
              </a:defRPr>
            </a:lvl7pPr>
            <a:lvl8pPr lvl="7">
              <a:spcBef>
                <a:spcPts val="0"/>
              </a:spcBef>
              <a:buClr>
                <a:schemeClr val="dk2"/>
              </a:buClr>
              <a:buSzPct val="100000"/>
              <a:buFont typeface="Georgia"/>
              <a:buNone/>
              <a:defRPr sz="4800">
                <a:solidFill>
                  <a:schemeClr val="dk2"/>
                </a:solidFill>
                <a:latin typeface="Georgia"/>
                <a:ea typeface="Georgia"/>
                <a:cs typeface="Georgia"/>
                <a:sym typeface="Georgia"/>
              </a:defRPr>
            </a:lvl8pPr>
            <a:lvl9pPr lvl="8">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4" name="Shape 24"/>
          <p:cNvSpPr txBox="1">
            <a:spLocks noGrp="1"/>
          </p:cNvSpPr>
          <p:nvPr>
            <p:ph type="body" idx="1"/>
          </p:nvPr>
        </p:nvSpPr>
        <p:spPr>
          <a:xfrm>
            <a:off x="457200" y="1297780"/>
            <a:ext cx="8229600" cy="3627900"/>
          </a:xfrm>
          <a:prstGeom prst="rect">
            <a:avLst/>
          </a:prstGeom>
          <a:noFill/>
          <a:ln>
            <a:noFill/>
          </a:ln>
        </p:spPr>
        <p:txBody>
          <a:bodyPr lIns="91425" tIns="91425" rIns="91425" bIns="91425" anchor="t" anchorCtr="0"/>
          <a:lstStyle>
            <a:lvl1pPr lvl="0">
              <a:spcBef>
                <a:spcPts val="600"/>
              </a:spcBef>
              <a:buClr>
                <a:schemeClr val="dk2"/>
              </a:buClr>
              <a:buSzPct val="100000"/>
              <a:buFont typeface="Georgia"/>
              <a:defRPr sz="3000">
                <a:solidFill>
                  <a:schemeClr val="dk2"/>
                </a:solidFill>
                <a:latin typeface="Georgia"/>
                <a:ea typeface="Georgia"/>
                <a:cs typeface="Georgia"/>
                <a:sym typeface="Georgia"/>
              </a:defRPr>
            </a:lvl1pPr>
            <a:lvl2pPr lvl="1">
              <a:spcBef>
                <a:spcPts val="480"/>
              </a:spcBef>
              <a:buClr>
                <a:schemeClr val="dk2"/>
              </a:buClr>
              <a:buSzPct val="100000"/>
              <a:buFont typeface="Georgia"/>
              <a:defRPr sz="2400">
                <a:solidFill>
                  <a:schemeClr val="dk2"/>
                </a:solidFill>
                <a:latin typeface="Georgia"/>
                <a:ea typeface="Georgia"/>
                <a:cs typeface="Georgia"/>
                <a:sym typeface="Georgia"/>
              </a:defRPr>
            </a:lvl2pPr>
            <a:lvl3pPr lvl="2">
              <a:spcBef>
                <a:spcPts val="480"/>
              </a:spcBef>
              <a:buClr>
                <a:schemeClr val="dk2"/>
              </a:buClr>
              <a:buSzPct val="100000"/>
              <a:buFont typeface="Georgia"/>
              <a:defRPr sz="2400">
                <a:solidFill>
                  <a:schemeClr val="dk2"/>
                </a:solidFill>
                <a:latin typeface="Georgia"/>
                <a:ea typeface="Georgia"/>
                <a:cs typeface="Georgia"/>
                <a:sym typeface="Georgia"/>
              </a:defRPr>
            </a:lvl3pPr>
            <a:lvl4pPr lvl="3">
              <a:spcBef>
                <a:spcPts val="360"/>
              </a:spcBef>
              <a:buClr>
                <a:schemeClr val="dk2"/>
              </a:buClr>
              <a:buSzPct val="100000"/>
              <a:buFont typeface="Georgia"/>
              <a:defRPr sz="1800">
                <a:solidFill>
                  <a:schemeClr val="dk2"/>
                </a:solidFill>
                <a:latin typeface="Georgia"/>
                <a:ea typeface="Georgia"/>
                <a:cs typeface="Georgia"/>
                <a:sym typeface="Georgia"/>
              </a:defRPr>
            </a:lvl4pPr>
            <a:lvl5pPr lvl="4">
              <a:spcBef>
                <a:spcPts val="360"/>
              </a:spcBef>
              <a:buClr>
                <a:schemeClr val="dk2"/>
              </a:buClr>
              <a:buSzPct val="100000"/>
              <a:buFont typeface="Georgia"/>
              <a:defRPr sz="1800">
                <a:solidFill>
                  <a:schemeClr val="dk2"/>
                </a:solidFill>
                <a:latin typeface="Georgia"/>
                <a:ea typeface="Georgia"/>
                <a:cs typeface="Georgia"/>
                <a:sym typeface="Georgia"/>
              </a:defRPr>
            </a:lvl5pPr>
            <a:lvl6pPr lvl="5">
              <a:spcBef>
                <a:spcPts val="360"/>
              </a:spcBef>
              <a:buClr>
                <a:schemeClr val="dk2"/>
              </a:buClr>
              <a:buSzPct val="100000"/>
              <a:buFont typeface="Georgia"/>
              <a:defRPr sz="1800">
                <a:solidFill>
                  <a:schemeClr val="dk2"/>
                </a:solidFill>
                <a:latin typeface="Georgia"/>
                <a:ea typeface="Georgia"/>
                <a:cs typeface="Georgia"/>
                <a:sym typeface="Georgia"/>
              </a:defRPr>
            </a:lvl6pPr>
            <a:lvl7pPr lvl="6">
              <a:spcBef>
                <a:spcPts val="360"/>
              </a:spcBef>
              <a:buClr>
                <a:schemeClr val="dk2"/>
              </a:buClr>
              <a:buSzPct val="100000"/>
              <a:buFont typeface="Georgia"/>
              <a:defRPr sz="1800">
                <a:solidFill>
                  <a:schemeClr val="dk2"/>
                </a:solidFill>
                <a:latin typeface="Georgia"/>
                <a:ea typeface="Georgia"/>
                <a:cs typeface="Georgia"/>
                <a:sym typeface="Georgia"/>
              </a:defRPr>
            </a:lvl7pPr>
            <a:lvl8pPr lvl="7">
              <a:spcBef>
                <a:spcPts val="360"/>
              </a:spcBef>
              <a:buClr>
                <a:schemeClr val="dk2"/>
              </a:buClr>
              <a:buSzPct val="100000"/>
              <a:buFont typeface="Georgia"/>
              <a:defRPr sz="1800">
                <a:solidFill>
                  <a:schemeClr val="dk2"/>
                </a:solidFill>
                <a:latin typeface="Georgia"/>
                <a:ea typeface="Georgia"/>
                <a:cs typeface="Georgia"/>
                <a:sym typeface="Georgia"/>
              </a:defRPr>
            </a:lvl8pPr>
            <a:lvl9pPr lvl="8">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
        <p:nvSpPr>
          <p:cNvPr id="25" name="Shape 25"/>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2"/>
                </a:solidFill>
                <a:latin typeface="Georgia"/>
                <a:ea typeface="Georgia"/>
                <a:cs typeface="Georgia"/>
                <a:sym typeface="Georgia"/>
              </a:rPr>
              <a:t>‹#›</a:t>
            </a:fld>
            <a:endParaRPr lang="en" sz="1300">
              <a:solidFill>
                <a:schemeClr val="dk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V1pnpL8295E"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707810"/>
            <a:ext cx="7772400" cy="1238099"/>
          </a:xfrm>
          <a:prstGeom prst="rect">
            <a:avLst/>
          </a:prstGeom>
        </p:spPr>
        <p:txBody>
          <a:bodyPr lIns="91425" tIns="91425" rIns="91425" bIns="91425" anchor="b" anchorCtr="0">
            <a:noAutofit/>
          </a:bodyPr>
          <a:lstStyle/>
          <a:p>
            <a:pPr lvl="0">
              <a:spcBef>
                <a:spcPts val="0"/>
              </a:spcBef>
              <a:buNone/>
            </a:pPr>
            <a:r>
              <a:rPr lang="en"/>
              <a:t>What is your writing process?</a:t>
            </a:r>
          </a:p>
        </p:txBody>
      </p:sp>
      <p:pic>
        <p:nvPicPr>
          <p:cNvPr id="116" name="Shape 116" descr="Wardell's Process3.jpg"/>
          <p:cNvPicPr preferRelativeResize="0"/>
          <p:nvPr/>
        </p:nvPicPr>
        <p:blipFill>
          <a:blip r:embed="rId3">
            <a:alphaModFix/>
          </a:blip>
          <a:stretch>
            <a:fillRect/>
          </a:stretch>
        </p:blipFill>
        <p:spPr>
          <a:xfrm>
            <a:off x="1143000" y="0"/>
            <a:ext cx="6857999" cy="5143499"/>
          </a:xfrm>
          <a:prstGeom prst="rect">
            <a:avLst/>
          </a:prstGeom>
          <a:noFill/>
          <a:ln>
            <a:noFill/>
          </a:ln>
        </p:spPr>
      </p:pic>
      <p:sp>
        <p:nvSpPr>
          <p:cNvPr id="117" name="Shape 117"/>
          <p:cNvSpPr txBox="1"/>
          <p:nvPr/>
        </p:nvSpPr>
        <p:spPr>
          <a:xfrm>
            <a:off x="69450" y="3542600"/>
            <a:ext cx="9005099" cy="1050599"/>
          </a:xfrm>
          <a:prstGeom prst="rect">
            <a:avLst/>
          </a:prstGeom>
          <a:noFill/>
          <a:ln>
            <a:noFill/>
          </a:ln>
        </p:spPr>
        <p:txBody>
          <a:bodyPr lIns="91425" tIns="91425" rIns="91425" bIns="91425" anchor="t" anchorCtr="0">
            <a:noAutofit/>
          </a:bodyPr>
          <a:lstStyle/>
          <a:p>
            <a:pPr lvl="0" algn="ctr">
              <a:spcBef>
                <a:spcPts val="0"/>
              </a:spcBef>
              <a:buNone/>
            </a:pPr>
            <a:r>
              <a:rPr lang="en-US" sz="4800" dirty="0" smtClean="0">
                <a:latin typeface="Corsiva"/>
                <a:ea typeface="Corsiva"/>
                <a:cs typeface="Corsiva"/>
                <a:sym typeface="Corsiva"/>
              </a:rPr>
              <a:t>How to Get Started</a:t>
            </a:r>
            <a:r>
              <a:rPr lang="en" sz="4800" dirty="0" smtClean="0">
                <a:latin typeface="Corsiva"/>
                <a:ea typeface="Corsiva"/>
                <a:cs typeface="Corsiva"/>
                <a:sym typeface="Corsiva"/>
              </a:rPr>
              <a:t>?</a:t>
            </a:r>
            <a:endParaRPr lang="en" sz="4800" dirty="0">
              <a:latin typeface="Corsiva"/>
              <a:ea typeface="Corsiva"/>
              <a:cs typeface="Corsiva"/>
              <a:sym typeface="Corsi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Audience</a:t>
            </a:r>
            <a:endParaRPr lang="en" dirty="0"/>
          </a:p>
        </p:txBody>
      </p:sp>
      <p:sp>
        <p:nvSpPr>
          <p:cNvPr id="211" name="Shape 211"/>
          <p:cNvSpPr txBox="1"/>
          <p:nvPr/>
        </p:nvSpPr>
        <p:spPr>
          <a:xfrm>
            <a:off x="712350" y="1356575"/>
            <a:ext cx="7719300" cy="3408300"/>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US" sz="2400" dirty="0" smtClean="0">
                <a:solidFill>
                  <a:schemeClr val="dk1"/>
                </a:solidFill>
                <a:latin typeface="Cambria"/>
                <a:ea typeface="Cambria"/>
                <a:cs typeface="Cambria"/>
                <a:sym typeface="Cambria"/>
              </a:rPr>
              <a:t>Who am I writing this to?</a:t>
            </a:r>
          </a:p>
          <a:p>
            <a:pPr lvl="0" rtl="0">
              <a:spcBef>
                <a:spcPts val="0"/>
              </a:spcBef>
              <a:buClr>
                <a:schemeClr val="dk1"/>
              </a:buClr>
              <a:buSzPct val="61111"/>
              <a:buFont typeface="Arial"/>
              <a:buNone/>
            </a:pPr>
            <a:r>
              <a:rPr lang="en-US" sz="2400" dirty="0" smtClean="0">
                <a:solidFill>
                  <a:schemeClr val="dk1"/>
                </a:solidFill>
                <a:latin typeface="Cambria"/>
                <a:ea typeface="Cambria"/>
                <a:cs typeface="Cambria"/>
                <a:sym typeface="Cambria"/>
              </a:rPr>
              <a:t>Remember what knowledge, experience, and information they have and don’t have.</a:t>
            </a:r>
            <a:endParaRPr lang="en-US" sz="2400" dirty="0" smtClean="0">
              <a:solidFill>
                <a:schemeClr val="dk1"/>
              </a:solidFill>
              <a:latin typeface="Cambria"/>
              <a:ea typeface="Cambria"/>
              <a:cs typeface="Cambria"/>
              <a:sym typeface="Cambria"/>
            </a:endParaRPr>
          </a:p>
          <a:p>
            <a:pPr lvl="0" rtl="0">
              <a:spcBef>
                <a:spcPts val="0"/>
              </a:spcBef>
              <a:buClr>
                <a:schemeClr val="dk1"/>
              </a:buClr>
              <a:buSzPct val="61111"/>
              <a:buFont typeface="Arial"/>
              <a:buNone/>
            </a:pPr>
            <a:endParaRPr lang="en" sz="2400" dirty="0">
              <a:solidFill>
                <a:schemeClr val="dk1"/>
              </a:solidFill>
              <a:latin typeface="Cambria"/>
              <a:ea typeface="Cambria"/>
              <a:cs typeface="Cambria"/>
              <a:sym typeface="Cambria"/>
            </a:endParaRPr>
          </a:p>
        </p:txBody>
      </p:sp>
      <p:pic>
        <p:nvPicPr>
          <p:cNvPr id="2" name="Picture 1" descr="audi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68744"/>
            <a:ext cx="6858000" cy="25747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186903"/>
            <a:ext cx="8229600" cy="1044599"/>
          </a:xfrm>
          <a:prstGeom prst="rect">
            <a:avLst/>
          </a:prstGeom>
        </p:spPr>
        <p:txBody>
          <a:bodyPr lIns="91425" tIns="91425" rIns="91425" bIns="91425" anchor="b" anchorCtr="0">
            <a:noAutofit/>
          </a:bodyPr>
          <a:lstStyle/>
          <a:p>
            <a:pPr lvl="0">
              <a:spcBef>
                <a:spcPts val="0"/>
              </a:spcBef>
              <a:buNone/>
            </a:pPr>
            <a:r>
              <a:rPr lang="en-US" dirty="0" smtClean="0"/>
              <a:t>Practice</a:t>
            </a:r>
            <a:endParaRPr lang="en" dirty="0"/>
          </a:p>
        </p:txBody>
      </p:sp>
      <p:sp>
        <p:nvSpPr>
          <p:cNvPr id="217" name="Shape 217"/>
          <p:cNvSpPr txBox="1"/>
          <p:nvPr/>
        </p:nvSpPr>
        <p:spPr>
          <a:xfrm>
            <a:off x="718350" y="1322625"/>
            <a:ext cx="7707299" cy="1130670"/>
          </a:xfrm>
          <a:prstGeom prst="rect">
            <a:avLst/>
          </a:prstGeom>
          <a:noFill/>
          <a:ln>
            <a:noFill/>
          </a:ln>
        </p:spPr>
        <p:txBody>
          <a:bodyPr lIns="91425" tIns="91425" rIns="91425" bIns="91425" anchor="ctr" anchorCtr="0">
            <a:noAutofit/>
          </a:bodyPr>
          <a:lstStyle/>
          <a:p>
            <a:pPr lvl="0" rtl="0">
              <a:spcBef>
                <a:spcPts val="0"/>
              </a:spcBef>
              <a:buNone/>
            </a:pPr>
            <a:r>
              <a:rPr lang="en-US" sz="1800" dirty="0" smtClean="0"/>
              <a:t>-Divide Class in Groups</a:t>
            </a:r>
          </a:p>
          <a:p>
            <a:pPr lvl="0" rtl="0">
              <a:spcBef>
                <a:spcPts val="0"/>
              </a:spcBef>
              <a:buNone/>
            </a:pPr>
            <a:r>
              <a:rPr lang="en-US" sz="1800" dirty="0" smtClean="0"/>
              <a:t>-Convince group on your notecard to go to Disneyland</a:t>
            </a:r>
          </a:p>
          <a:p>
            <a:pPr marL="285750" lvl="0" indent="-285750" rtl="0">
              <a:spcBef>
                <a:spcPts val="0"/>
              </a:spcBef>
              <a:buFontTx/>
              <a:buChar char="-"/>
            </a:pPr>
            <a:r>
              <a:rPr lang="en-US" sz="1800" dirty="0" smtClean="0"/>
              <a:t>Each group will receive a separate audience and persuade. </a:t>
            </a:r>
          </a:p>
          <a:p>
            <a:pPr marL="285750" lvl="0" indent="-285750" rtl="0">
              <a:spcBef>
                <a:spcPts val="0"/>
              </a:spcBef>
              <a:buFontTx/>
              <a:buChar char="-"/>
            </a:pPr>
            <a:r>
              <a:rPr lang="en-US" sz="1800" dirty="0" smtClean="0"/>
              <a:t>The class will try to guess who the audience is.</a:t>
            </a:r>
          </a:p>
        </p:txBody>
      </p:sp>
      <p:pic>
        <p:nvPicPr>
          <p:cNvPr id="2" name="Picture 1" descr="disneyland-cas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549502"/>
            <a:ext cx="5080000" cy="25558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Reason</a:t>
            </a:r>
            <a:endParaRPr lang="en" dirty="0"/>
          </a:p>
        </p:txBody>
      </p:sp>
      <p:pic>
        <p:nvPicPr>
          <p:cNvPr id="3" name="Picture 2" descr="reason-clipart-580665-ystery-and-finding-a-reason-for-ov-Stock-Phot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00" y="155628"/>
            <a:ext cx="5929400" cy="1606667"/>
          </a:xfrm>
          <a:prstGeom prst="rect">
            <a:avLst/>
          </a:prstGeom>
        </p:spPr>
      </p:pic>
      <p:sp>
        <p:nvSpPr>
          <p:cNvPr id="4" name="TextBox 3"/>
          <p:cNvSpPr txBox="1"/>
          <p:nvPr/>
        </p:nvSpPr>
        <p:spPr>
          <a:xfrm>
            <a:off x="457200" y="1762296"/>
            <a:ext cx="8229600" cy="2246769"/>
          </a:xfrm>
          <a:prstGeom prst="rect">
            <a:avLst/>
          </a:prstGeom>
          <a:noFill/>
        </p:spPr>
        <p:txBody>
          <a:bodyPr wrap="square" rtlCol="0">
            <a:spAutoFit/>
          </a:bodyPr>
          <a:lstStyle/>
          <a:p>
            <a:r>
              <a:rPr lang="en-US" sz="2000" dirty="0" smtClean="0"/>
              <a:t>Decide why you want your reader to read this argument.</a:t>
            </a:r>
          </a:p>
          <a:p>
            <a:endParaRPr lang="en-US" sz="2000" dirty="0"/>
          </a:p>
          <a:p>
            <a:r>
              <a:rPr lang="en-US" sz="2000" dirty="0" smtClean="0"/>
              <a:t>Do you want to persuade him/her to do something?</a:t>
            </a:r>
          </a:p>
          <a:p>
            <a:endParaRPr lang="en-US" sz="2000" dirty="0"/>
          </a:p>
          <a:p>
            <a:r>
              <a:rPr lang="en-US" sz="2000" dirty="0" smtClean="0"/>
              <a:t>Do you want to change the way he or she thinks about a topic?</a:t>
            </a:r>
          </a:p>
          <a:p>
            <a:endParaRPr lang="en-US" sz="2000" dirty="0"/>
          </a:p>
          <a:p>
            <a:r>
              <a:rPr lang="en-US" sz="2000" dirty="0" smtClean="0"/>
              <a:t>Do you want to entertain the reader?</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Tone</a:t>
            </a:r>
            <a:endParaRPr lang="en" dirty="0"/>
          </a:p>
        </p:txBody>
      </p:sp>
      <p:sp>
        <p:nvSpPr>
          <p:cNvPr id="178" name="Shape 178"/>
          <p:cNvSpPr txBox="1"/>
          <p:nvPr/>
        </p:nvSpPr>
        <p:spPr>
          <a:xfrm>
            <a:off x="457200" y="1369500"/>
            <a:ext cx="7926599" cy="2141700"/>
          </a:xfrm>
          <a:prstGeom prst="rect">
            <a:avLst/>
          </a:prstGeom>
          <a:noFill/>
          <a:ln>
            <a:noFill/>
          </a:ln>
        </p:spPr>
        <p:txBody>
          <a:bodyPr lIns="91425" tIns="91425" rIns="91425" bIns="91425" anchor="t" anchorCtr="0">
            <a:noAutofit/>
          </a:bodyPr>
          <a:lstStyle/>
          <a:p>
            <a:pPr lvl="0">
              <a:spcBef>
                <a:spcPts val="0"/>
              </a:spcBef>
              <a:buNone/>
            </a:pPr>
            <a:endParaRPr dirty="0"/>
          </a:p>
        </p:txBody>
      </p:sp>
      <p:pic>
        <p:nvPicPr>
          <p:cNvPr id="2" name="Picture 1" descr="to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575" y="1200226"/>
            <a:ext cx="6850483" cy="3282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Practice</a:t>
            </a:r>
            <a:endParaRPr lang="en" dirty="0"/>
          </a:p>
        </p:txBody>
      </p:sp>
      <p:sp>
        <p:nvSpPr>
          <p:cNvPr id="230" name="Shape 230"/>
          <p:cNvSpPr txBox="1"/>
          <p:nvPr/>
        </p:nvSpPr>
        <p:spPr>
          <a:xfrm>
            <a:off x="608850" y="1031850"/>
            <a:ext cx="7926300" cy="3079800"/>
          </a:xfrm>
          <a:prstGeom prst="rect">
            <a:avLst/>
          </a:prstGeom>
          <a:noFill/>
          <a:ln>
            <a:noFill/>
          </a:ln>
        </p:spPr>
        <p:txBody>
          <a:bodyPr lIns="91425" tIns="91425" rIns="91425" bIns="91425" anchor="t" anchorCtr="0">
            <a:noAutofit/>
          </a:bodyPr>
          <a:lstStyle/>
          <a:p>
            <a:pPr lvl="0">
              <a:spcBef>
                <a:spcPts val="0"/>
              </a:spcBef>
              <a:buNone/>
            </a:pPr>
            <a:r>
              <a:rPr lang="en-US" dirty="0" smtClean="0"/>
              <a:t>Compare the 2 articles on pages 61 and 62 of your Reader</a:t>
            </a:r>
          </a:p>
          <a:p>
            <a:pPr lvl="0">
              <a:spcBef>
                <a:spcPts val="0"/>
              </a:spcBef>
              <a:buNone/>
            </a:pPr>
            <a:endParaRPr lang="en-US" dirty="0"/>
          </a:p>
          <a:p>
            <a:pPr lvl="0">
              <a:spcBef>
                <a:spcPts val="0"/>
              </a:spcBef>
              <a:buNone/>
            </a:pPr>
            <a:r>
              <a:rPr lang="en-US" dirty="0" smtClean="0"/>
              <a:t>Determine the Audience, Reason, and Tone for each. </a:t>
            </a:r>
          </a:p>
          <a:p>
            <a:pPr lvl="0">
              <a:spcBef>
                <a:spcPts val="0"/>
              </a:spcBef>
              <a:buNone/>
            </a:pPr>
            <a:endParaRPr lang="en-US" dirty="0"/>
          </a:p>
          <a:p>
            <a:pPr lvl="0">
              <a:spcBef>
                <a:spcPts val="0"/>
              </a:spcBef>
              <a:buNone/>
            </a:pPr>
            <a:r>
              <a:rPr lang="en-US" dirty="0" smtClean="0"/>
              <a:t>Give details from the text that led you to those conclusions.</a:t>
            </a:r>
            <a:endParaRPr dirty="0"/>
          </a:p>
        </p:txBody>
      </p:sp>
      <p:pic>
        <p:nvPicPr>
          <p:cNvPr id="2" name="Picture 1" descr="hugging-tre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858" y="2482157"/>
            <a:ext cx="5157105" cy="26613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64771" y="138082"/>
            <a:ext cx="8229600" cy="1260797"/>
          </a:xfrm>
          <a:prstGeom prst="rect">
            <a:avLst/>
          </a:prstGeom>
        </p:spPr>
        <p:txBody>
          <a:bodyPr lIns="91425" tIns="91425" rIns="91425" bIns="91425" anchor="b" anchorCtr="0">
            <a:noAutofit/>
          </a:bodyPr>
          <a:lstStyle/>
          <a:p>
            <a:pPr lvl="0">
              <a:spcBef>
                <a:spcPts val="0"/>
              </a:spcBef>
              <a:buNone/>
            </a:pPr>
            <a:r>
              <a:rPr lang="en" sz="4400" dirty="0"/>
              <a:t>Step </a:t>
            </a:r>
            <a:r>
              <a:rPr lang="en-US" sz="4400" dirty="0" smtClean="0"/>
              <a:t>3</a:t>
            </a:r>
            <a:r>
              <a:rPr lang="en" sz="4400" dirty="0" smtClean="0"/>
              <a:t>: </a:t>
            </a:r>
            <a:r>
              <a:rPr lang="en-US" sz="4400" dirty="0" smtClean="0"/>
              <a:t/>
            </a:r>
            <a:br>
              <a:rPr lang="en-US" sz="4400" dirty="0" smtClean="0"/>
            </a:br>
            <a:r>
              <a:rPr lang="en-US" sz="4400" dirty="0" smtClean="0"/>
              <a:t>Choose a Pre-Writing Strategy</a:t>
            </a:r>
            <a:endParaRPr lang="en" sz="4400" dirty="0"/>
          </a:p>
        </p:txBody>
      </p:sp>
      <p:sp>
        <p:nvSpPr>
          <p:cNvPr id="236" name="Shape 236"/>
          <p:cNvSpPr txBox="1"/>
          <p:nvPr/>
        </p:nvSpPr>
        <p:spPr>
          <a:xfrm>
            <a:off x="703525" y="1416425"/>
            <a:ext cx="7644900" cy="3110999"/>
          </a:xfrm>
          <a:prstGeom prst="rect">
            <a:avLst/>
          </a:prstGeom>
          <a:noFill/>
          <a:ln>
            <a:noFill/>
          </a:ln>
        </p:spPr>
        <p:txBody>
          <a:bodyPr lIns="91425" tIns="91425" rIns="91425" bIns="91425" anchor="t" anchorCtr="0">
            <a:noAutofit/>
          </a:bodyPr>
          <a:lstStyle/>
          <a:p>
            <a:pPr lvl="0">
              <a:spcBef>
                <a:spcPts val="0"/>
              </a:spcBef>
            </a:pPr>
            <a:r>
              <a:rPr lang="en-US" sz="2400" dirty="0" smtClean="0">
                <a:solidFill>
                  <a:schemeClr val="dk1"/>
                </a:solidFill>
                <a:latin typeface="Cambria"/>
                <a:ea typeface="Cambria"/>
                <a:cs typeface="Cambria"/>
                <a:sym typeface="Cambria"/>
              </a:rPr>
              <a:t>Explore what you think about the topic before deciding on a thesis</a:t>
            </a:r>
          </a:p>
          <a:p>
            <a:pPr lvl="0">
              <a:spcBef>
                <a:spcPts val="0"/>
              </a:spcBef>
            </a:pPr>
            <a:endParaRPr lang="en-US" sz="2400" dirty="0">
              <a:solidFill>
                <a:schemeClr val="dk1"/>
              </a:solidFill>
              <a:latin typeface="Cambria"/>
              <a:ea typeface="Cambria"/>
              <a:cs typeface="Cambria"/>
              <a:sym typeface="Cambria"/>
            </a:endParaRPr>
          </a:p>
          <a:p>
            <a:pPr marL="457200" lvl="0" indent="-457200">
              <a:spcBef>
                <a:spcPts val="0"/>
              </a:spcBef>
              <a:buAutoNum type="arabicPeriod"/>
            </a:pPr>
            <a:r>
              <a:rPr lang="en-US" sz="2400" dirty="0" smtClean="0">
                <a:solidFill>
                  <a:schemeClr val="dk1"/>
                </a:solidFill>
                <a:latin typeface="Cambria"/>
                <a:ea typeface="Cambria"/>
                <a:cs typeface="Cambria"/>
                <a:sym typeface="Cambria"/>
              </a:rPr>
              <a:t>Brainstorming</a:t>
            </a:r>
          </a:p>
          <a:p>
            <a:pPr marL="457200" lvl="0" indent="-457200">
              <a:spcBef>
                <a:spcPts val="0"/>
              </a:spcBef>
              <a:buAutoNum type="arabicPeriod"/>
            </a:pPr>
            <a:r>
              <a:rPr lang="en-US" sz="2400" dirty="0" smtClean="0">
                <a:solidFill>
                  <a:schemeClr val="dk1"/>
                </a:solidFill>
                <a:latin typeface="Cambria"/>
                <a:ea typeface="Cambria"/>
                <a:cs typeface="Cambria"/>
                <a:sym typeface="Cambria"/>
              </a:rPr>
              <a:t>Clustering</a:t>
            </a:r>
          </a:p>
          <a:p>
            <a:pPr marL="457200" lvl="0" indent="-457200">
              <a:spcBef>
                <a:spcPts val="0"/>
              </a:spcBef>
              <a:buAutoNum type="arabicPeriod"/>
            </a:pPr>
            <a:r>
              <a:rPr lang="en-US" sz="2400" dirty="0" smtClean="0">
                <a:solidFill>
                  <a:schemeClr val="dk1"/>
                </a:solidFill>
                <a:latin typeface="Cambria"/>
                <a:ea typeface="Cambria"/>
                <a:cs typeface="Cambria"/>
                <a:sym typeface="Cambria"/>
              </a:rPr>
              <a:t>Journalist 6 Questions</a:t>
            </a:r>
          </a:p>
          <a:p>
            <a:pPr marL="457200" lvl="0" indent="-457200">
              <a:spcBef>
                <a:spcPts val="0"/>
              </a:spcBef>
              <a:buAutoNum type="arabicPeriod"/>
            </a:pPr>
            <a:r>
              <a:rPr lang="en-US" sz="2400" dirty="0" smtClean="0">
                <a:solidFill>
                  <a:schemeClr val="dk1"/>
                </a:solidFill>
                <a:latin typeface="Cambria"/>
                <a:ea typeface="Cambria"/>
                <a:cs typeface="Cambria"/>
                <a:sym typeface="Cambria"/>
              </a:rPr>
              <a:t>Free Writing</a:t>
            </a:r>
            <a:endParaRPr lang="en" sz="2400" dirty="0">
              <a:solidFill>
                <a:schemeClr val="dk1"/>
              </a:solidFill>
              <a:latin typeface="Cambria"/>
              <a:ea typeface="Cambria"/>
              <a:cs typeface="Cambria"/>
              <a:sym typeface="Cambria"/>
            </a:endParaRPr>
          </a:p>
        </p:txBody>
      </p:sp>
      <p:pic>
        <p:nvPicPr>
          <p:cNvPr id="2" name="Picture 1" descr="vomi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524" y="1943394"/>
            <a:ext cx="3887072" cy="23746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 dirty="0"/>
              <a:t>Step </a:t>
            </a:r>
            <a:r>
              <a:rPr lang="en-US" dirty="0" smtClean="0"/>
              <a:t>4</a:t>
            </a:r>
            <a:r>
              <a:rPr lang="en" dirty="0" smtClean="0"/>
              <a:t>: </a:t>
            </a:r>
            <a:r>
              <a:rPr lang="en" dirty="0"/>
              <a:t>Outlining</a:t>
            </a:r>
          </a:p>
        </p:txBody>
      </p:sp>
      <p:sp>
        <p:nvSpPr>
          <p:cNvPr id="190" name="Shape 190"/>
          <p:cNvSpPr txBox="1"/>
          <p:nvPr/>
        </p:nvSpPr>
        <p:spPr>
          <a:xfrm>
            <a:off x="906750" y="1322624"/>
            <a:ext cx="7379100" cy="3468515"/>
          </a:xfrm>
          <a:prstGeom prst="rect">
            <a:avLst/>
          </a:prstGeom>
          <a:noFill/>
          <a:ln>
            <a:noFill/>
          </a:ln>
        </p:spPr>
        <p:txBody>
          <a:bodyPr lIns="91425" tIns="91425" rIns="91425" bIns="91425" anchor="t" anchorCtr="0">
            <a:noAutofit/>
          </a:bodyPr>
          <a:lstStyle/>
          <a:p>
            <a:pPr lvl="0">
              <a:spcBef>
                <a:spcPts val="0"/>
              </a:spcBef>
              <a:buNone/>
            </a:pPr>
            <a:r>
              <a:rPr lang="en" sz="3000" dirty="0">
                <a:solidFill>
                  <a:schemeClr val="dk1"/>
                </a:solidFill>
                <a:latin typeface="Cambria"/>
                <a:ea typeface="Cambria"/>
                <a:cs typeface="Cambria"/>
                <a:sym typeface="Cambria"/>
              </a:rPr>
              <a:t>Make a plan and translate </a:t>
            </a:r>
            <a:r>
              <a:rPr lang="en-US" sz="3000" dirty="0" smtClean="0">
                <a:solidFill>
                  <a:schemeClr val="dk1"/>
                </a:solidFill>
                <a:latin typeface="Cambria"/>
                <a:ea typeface="Cambria"/>
                <a:cs typeface="Cambria"/>
                <a:sym typeface="Cambria"/>
              </a:rPr>
              <a:t>pre-writing </a:t>
            </a:r>
            <a:r>
              <a:rPr lang="en" sz="3000" dirty="0" smtClean="0">
                <a:solidFill>
                  <a:schemeClr val="dk1"/>
                </a:solidFill>
                <a:latin typeface="Cambria"/>
                <a:ea typeface="Cambria"/>
                <a:cs typeface="Cambria"/>
                <a:sym typeface="Cambria"/>
              </a:rPr>
              <a:t>ideas </a:t>
            </a:r>
            <a:r>
              <a:rPr lang="en" sz="3000" dirty="0">
                <a:solidFill>
                  <a:schemeClr val="dk1"/>
                </a:solidFill>
                <a:latin typeface="Cambria"/>
                <a:ea typeface="Cambria"/>
                <a:cs typeface="Cambria"/>
                <a:sym typeface="Cambria"/>
              </a:rPr>
              <a:t>into an essay map. </a:t>
            </a:r>
            <a:endParaRPr lang="en-US" sz="3000" dirty="0" smtClean="0">
              <a:solidFill>
                <a:schemeClr val="dk1"/>
              </a:solidFill>
              <a:latin typeface="Cambria"/>
              <a:ea typeface="Cambria"/>
              <a:cs typeface="Cambria"/>
              <a:sym typeface="Cambria"/>
            </a:endParaRPr>
          </a:p>
          <a:p>
            <a:pPr lvl="0">
              <a:spcBef>
                <a:spcPts val="0"/>
              </a:spcBef>
              <a:buNone/>
            </a:pPr>
            <a:endParaRPr lang="en-US" sz="3000" dirty="0">
              <a:solidFill>
                <a:schemeClr val="dk1"/>
              </a:solidFill>
              <a:latin typeface="Cambria"/>
              <a:ea typeface="Cambria"/>
              <a:cs typeface="Cambria"/>
              <a:sym typeface="Cambria"/>
            </a:endParaRPr>
          </a:p>
          <a:p>
            <a:pPr lvl="0">
              <a:spcBef>
                <a:spcPts val="0"/>
              </a:spcBef>
              <a:buNone/>
            </a:pPr>
            <a:r>
              <a:rPr lang="en-US" sz="3000" dirty="0" smtClean="0">
                <a:solidFill>
                  <a:schemeClr val="dk1"/>
                </a:solidFill>
                <a:latin typeface="Cambria"/>
                <a:ea typeface="Cambria"/>
                <a:cs typeface="Cambria"/>
                <a:sym typeface="Cambria"/>
              </a:rPr>
              <a:t>Write one sentence for your thesis</a:t>
            </a:r>
          </a:p>
          <a:p>
            <a:pPr lvl="0">
              <a:spcBef>
                <a:spcPts val="0"/>
              </a:spcBef>
              <a:buNone/>
            </a:pPr>
            <a:r>
              <a:rPr lang="en-US" sz="3000" dirty="0" smtClean="0">
                <a:solidFill>
                  <a:schemeClr val="dk1"/>
                </a:solidFill>
                <a:latin typeface="Cambria"/>
                <a:ea typeface="Cambria"/>
                <a:cs typeface="Cambria"/>
                <a:sym typeface="Cambria"/>
              </a:rPr>
              <a:t>Then write one sentence for each topic sentence</a:t>
            </a:r>
            <a:endParaRPr lang="en" sz="3000" dirty="0">
              <a:solidFill>
                <a:schemeClr val="dk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
              <a:t>Outline Example</a:t>
            </a:r>
          </a:p>
        </p:txBody>
      </p:sp>
      <p:sp>
        <p:nvSpPr>
          <p:cNvPr id="203" name="Shape 203"/>
          <p:cNvSpPr txBox="1"/>
          <p:nvPr/>
        </p:nvSpPr>
        <p:spPr>
          <a:xfrm>
            <a:off x="648000" y="1923000"/>
            <a:ext cx="7847999" cy="3220500"/>
          </a:xfrm>
          <a:prstGeom prst="rect">
            <a:avLst/>
          </a:prstGeom>
          <a:noFill/>
          <a:ln>
            <a:noFill/>
          </a:ln>
        </p:spPr>
        <p:txBody>
          <a:bodyPr lIns="91425" tIns="91425" rIns="91425" bIns="91425" anchor="t" anchorCtr="0">
            <a:noAutofit/>
          </a:bodyPr>
          <a:lstStyle/>
          <a:p>
            <a:pPr lvl="0">
              <a:spcBef>
                <a:spcPts val="0"/>
              </a:spcBef>
              <a:buNone/>
            </a:pPr>
            <a:endParaRPr/>
          </a:p>
        </p:txBody>
      </p:sp>
      <p:graphicFrame>
        <p:nvGraphicFramePr>
          <p:cNvPr id="204" name="Shape 204"/>
          <p:cNvGraphicFramePr/>
          <p:nvPr>
            <p:extLst>
              <p:ext uri="{D42A27DB-BD31-4B8C-83A1-F6EECF244321}">
                <p14:modId xmlns:p14="http://schemas.microsoft.com/office/powerpoint/2010/main" val="2733024123"/>
              </p:ext>
            </p:extLst>
          </p:nvPr>
        </p:nvGraphicFramePr>
        <p:xfrm>
          <a:off x="922150" y="1576625"/>
          <a:ext cx="7573850" cy="3474690"/>
        </p:xfrm>
        <a:graphic>
          <a:graphicData uri="http://schemas.openxmlformats.org/drawingml/2006/table">
            <a:tbl>
              <a:tblPr>
                <a:noFill/>
                <a:tableStyleId>{0ABF794E-EDEE-454B-80E3-1E3EC68C523A}</a:tableStyleId>
              </a:tblPr>
              <a:tblGrid>
                <a:gridCol w="7573850"/>
              </a:tblGrid>
              <a:tr h="3066375">
                <a:tc>
                  <a:txBody>
                    <a:bodyPr/>
                    <a:lstStyle/>
                    <a:p>
                      <a:pPr lvl="0" rtl="0">
                        <a:spcBef>
                          <a:spcPts val="0"/>
                        </a:spcBef>
                        <a:buNone/>
                      </a:pPr>
                      <a:r>
                        <a:rPr lang="en" sz="1800" dirty="0" smtClean="0"/>
                        <a:t>T</a:t>
                      </a:r>
                      <a:r>
                        <a:rPr lang="en-US" sz="1800" dirty="0" err="1" smtClean="0"/>
                        <a:t>hesis</a:t>
                      </a:r>
                      <a:r>
                        <a:rPr lang="en-US" sz="1800" dirty="0" smtClean="0"/>
                        <a:t>:</a:t>
                      </a:r>
                      <a:r>
                        <a:rPr lang="en-US" sz="1800" baseline="0" dirty="0" smtClean="0"/>
                        <a:t> McDonald’s is now a healthy place for students to get a fast and nutritious meal because of its clear calorie charts, its new salad options, and its new children’s menu options.</a:t>
                      </a:r>
                      <a:endParaRPr lang="en" sz="1800" dirty="0"/>
                    </a:p>
                    <a:p>
                      <a:pPr lvl="0" rtl="0">
                        <a:spcBef>
                          <a:spcPts val="0"/>
                        </a:spcBef>
                        <a:buNone/>
                      </a:pPr>
                      <a:r>
                        <a:rPr lang="en" sz="1800" dirty="0"/>
                        <a:t> </a:t>
                      </a:r>
                    </a:p>
                    <a:p>
                      <a:pPr lvl="0" rtl="0">
                        <a:spcBef>
                          <a:spcPts val="0"/>
                        </a:spcBef>
                        <a:buNone/>
                      </a:pPr>
                      <a:r>
                        <a:rPr lang="en" sz="1800" dirty="0"/>
                        <a:t>Paragraph 1: </a:t>
                      </a:r>
                      <a:r>
                        <a:rPr lang="en-US" sz="1800" dirty="0" smtClean="0"/>
                        <a:t>The</a:t>
                      </a:r>
                      <a:r>
                        <a:rPr lang="en-US" sz="1800" baseline="0" dirty="0" smtClean="0"/>
                        <a:t> clearly placed calorie count chart at McDonald’s makes customers know what they are eating to make better choices.</a:t>
                      </a:r>
                      <a:endParaRPr lang="en" sz="1800" dirty="0"/>
                    </a:p>
                    <a:p>
                      <a:pPr lvl="0" rtl="0">
                        <a:spcBef>
                          <a:spcPts val="0"/>
                        </a:spcBef>
                        <a:buNone/>
                      </a:pPr>
                      <a:r>
                        <a:rPr lang="en" sz="1800" dirty="0"/>
                        <a:t> </a:t>
                      </a:r>
                    </a:p>
                    <a:p>
                      <a:pPr lvl="0" rtl="0">
                        <a:spcBef>
                          <a:spcPts val="0"/>
                        </a:spcBef>
                        <a:buNone/>
                      </a:pPr>
                      <a:r>
                        <a:rPr lang="en" sz="1800" dirty="0"/>
                        <a:t>Paragraph 2: </a:t>
                      </a:r>
                      <a:r>
                        <a:rPr lang="en-US" sz="1800" dirty="0" smtClean="0"/>
                        <a:t>The</a:t>
                      </a:r>
                      <a:r>
                        <a:rPr lang="en-US" sz="1800" baseline="0" dirty="0" smtClean="0"/>
                        <a:t> new salad options allows customers to eat healthy vegetables and protein as an alternative to high fat and sugar.</a:t>
                      </a:r>
                      <a:endParaRPr lang="en" sz="1800" dirty="0"/>
                    </a:p>
                    <a:p>
                      <a:pPr lvl="0" rtl="0">
                        <a:spcBef>
                          <a:spcPts val="0"/>
                        </a:spcBef>
                        <a:buNone/>
                      </a:pPr>
                      <a:r>
                        <a:rPr lang="en" sz="1800" dirty="0"/>
                        <a:t> </a:t>
                      </a:r>
                    </a:p>
                    <a:p>
                      <a:pPr lvl="0" rtl="0">
                        <a:spcBef>
                          <a:spcPts val="0"/>
                        </a:spcBef>
                        <a:buNone/>
                      </a:pPr>
                      <a:r>
                        <a:rPr lang="en" sz="1800" dirty="0"/>
                        <a:t>Paragraph </a:t>
                      </a:r>
                      <a:r>
                        <a:rPr lang="en" sz="1800" dirty="0" smtClean="0"/>
                        <a:t>3:</a:t>
                      </a:r>
                      <a:r>
                        <a:rPr lang="en-US" sz="1800" baseline="0" dirty="0" smtClean="0"/>
                        <a:t> Even the children’s Happy Meals now come with milk and apples instead of soda and French fries.</a:t>
                      </a:r>
                      <a:endParaRPr lang="en" sz="1800" dirty="0"/>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205" name="Shape 205"/>
          <p:cNvSpPr txBox="1"/>
          <p:nvPr/>
        </p:nvSpPr>
        <p:spPr>
          <a:xfrm>
            <a:off x="304800" y="900500"/>
            <a:ext cx="8381999" cy="788099"/>
          </a:xfrm>
          <a:prstGeom prst="rect">
            <a:avLst/>
          </a:prstGeom>
          <a:noFill/>
          <a:ln>
            <a:noFill/>
          </a:ln>
        </p:spPr>
        <p:txBody>
          <a:bodyPr lIns="91425" tIns="91425" rIns="91425" bIns="91425" anchor="ctr" anchorCtr="0">
            <a:noAutofit/>
          </a:bodyPr>
          <a:lstStyle/>
          <a:p>
            <a:pPr lvl="0" rtl="0">
              <a:spcBef>
                <a:spcPts val="0"/>
              </a:spcBef>
              <a:buNone/>
            </a:pPr>
            <a:endParaRPr lang="en" sz="2400" b="1" dirty="0"/>
          </a:p>
        </p:txBody>
      </p:sp>
      <p:pic>
        <p:nvPicPr>
          <p:cNvPr id="2" name="Picture 1" descr="Mcdonalds-90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22" y="68186"/>
            <a:ext cx="2794000" cy="14134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593550" y="87524"/>
            <a:ext cx="7692300" cy="789299"/>
          </a:xfrm>
          <a:prstGeom prst="rect">
            <a:avLst/>
          </a:prstGeom>
        </p:spPr>
        <p:txBody>
          <a:bodyPr lIns="91425" tIns="91425" rIns="91425" bIns="91425" anchor="b" anchorCtr="0">
            <a:noAutofit/>
          </a:bodyPr>
          <a:lstStyle/>
          <a:p>
            <a:pPr lvl="0">
              <a:spcBef>
                <a:spcPts val="0"/>
              </a:spcBef>
              <a:buNone/>
            </a:pPr>
            <a:r>
              <a:rPr lang="en"/>
              <a:t>The Writing Process</a:t>
            </a:r>
          </a:p>
        </p:txBody>
      </p:sp>
      <p:sp>
        <p:nvSpPr>
          <p:cNvPr id="123" name="Shape 123"/>
          <p:cNvSpPr txBox="1"/>
          <p:nvPr/>
        </p:nvSpPr>
        <p:spPr>
          <a:xfrm>
            <a:off x="1652400" y="3520375"/>
            <a:ext cx="5839200" cy="661500"/>
          </a:xfrm>
          <a:prstGeom prst="rect">
            <a:avLst/>
          </a:prstGeom>
          <a:noFill/>
          <a:ln>
            <a:noFill/>
          </a:ln>
        </p:spPr>
        <p:txBody>
          <a:bodyPr lIns="91425" tIns="91425" rIns="91425" bIns="91425" anchor="t" anchorCtr="0">
            <a:noAutofit/>
          </a:bodyPr>
          <a:lstStyle/>
          <a:p>
            <a:pPr lvl="0" algn="ctr">
              <a:spcBef>
                <a:spcPts val="0"/>
              </a:spcBef>
              <a:buNone/>
            </a:pPr>
            <a:endParaRPr sz="3000" b="1"/>
          </a:p>
        </p:txBody>
      </p:sp>
      <p:sp>
        <p:nvSpPr>
          <p:cNvPr id="124" name="Shape 124" descr="This video describes the writing process involved in creating a good blog (or other writing endeavors, such as an essay).  For other work from this artist, see http://www.laurenellis.ca" title="Writing Process Animation">
            <a:hlinkClick r:id="rId3"/>
          </p:cNvPr>
          <p:cNvSpPr/>
          <p:nvPr/>
        </p:nvSpPr>
        <p:spPr>
          <a:xfrm>
            <a:off x="1918025" y="970600"/>
            <a:ext cx="5307950" cy="3980949"/>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
              <a:t>Pre-Writing</a:t>
            </a:r>
          </a:p>
        </p:txBody>
      </p:sp>
      <p:sp>
        <p:nvSpPr>
          <p:cNvPr id="130" name="Shape 130"/>
          <p:cNvSpPr txBox="1"/>
          <p:nvPr/>
        </p:nvSpPr>
        <p:spPr>
          <a:xfrm>
            <a:off x="1030950" y="728524"/>
            <a:ext cx="7082099" cy="4414975"/>
          </a:xfrm>
          <a:prstGeom prst="rect">
            <a:avLst/>
          </a:prstGeom>
          <a:noFill/>
          <a:ln>
            <a:noFill/>
          </a:ln>
        </p:spPr>
        <p:txBody>
          <a:bodyPr lIns="91425" tIns="91425" rIns="91425" bIns="91425" anchor="t" anchorCtr="0">
            <a:noAutofit/>
          </a:bodyPr>
          <a:lstStyle/>
          <a:p>
            <a:pPr lvl="0" rtl="0">
              <a:spcBef>
                <a:spcPts val="0"/>
              </a:spcBef>
              <a:buNone/>
            </a:pPr>
            <a:endParaRPr sz="1800" dirty="0"/>
          </a:p>
          <a:p>
            <a:pPr lvl="0" rtl="0">
              <a:spcBef>
                <a:spcPts val="0"/>
              </a:spcBef>
              <a:buNone/>
            </a:pPr>
            <a:r>
              <a:rPr lang="en-US" sz="2400" dirty="0" smtClean="0"/>
              <a:t>Your Instructor gives you an assignment and then you think, now what? How do you get started? How do you come up with ideas?</a:t>
            </a:r>
          </a:p>
          <a:p>
            <a:pPr lvl="0" rtl="0">
              <a:spcBef>
                <a:spcPts val="0"/>
              </a:spcBef>
              <a:buNone/>
            </a:pPr>
            <a:endParaRPr lang="en-US" sz="2400" dirty="0"/>
          </a:p>
          <a:p>
            <a:pPr lvl="0" rtl="0">
              <a:spcBef>
                <a:spcPts val="0"/>
              </a:spcBef>
              <a:buNone/>
            </a:pPr>
            <a:r>
              <a:rPr lang="en-US" sz="2400" dirty="0" smtClean="0"/>
              <a:t>Make sure to spend time Pre-Writing to really understand the topic, assignment, and plan you will have before writing the essay.</a:t>
            </a:r>
          </a:p>
          <a:p>
            <a:pPr lvl="0" rtl="0">
              <a:spcBef>
                <a:spcPts val="0"/>
              </a:spcBef>
              <a:buNone/>
            </a:pPr>
            <a:endParaRPr sz="2400" dirty="0"/>
          </a:p>
        </p:txBody>
      </p:sp>
      <p:pic>
        <p:nvPicPr>
          <p:cNvPr id="4" name="Shape 160" descr="Every-writer-I-know-has.jpg"/>
          <p:cNvPicPr preferRelativeResize="0"/>
          <p:nvPr/>
        </p:nvPicPr>
        <p:blipFill>
          <a:blip r:embed="rId3">
            <a:alphaModFix/>
          </a:blip>
          <a:stretch>
            <a:fillRect/>
          </a:stretch>
        </p:blipFill>
        <p:spPr>
          <a:xfrm>
            <a:off x="1578325" y="3694372"/>
            <a:ext cx="5987350" cy="14491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
              <a:t>Step 1: Annotate the Prompt</a:t>
            </a:r>
          </a:p>
        </p:txBody>
      </p:sp>
      <p:pic>
        <p:nvPicPr>
          <p:cNvPr id="136" name="Shape 136" descr="annotation_icon_final.jpg"/>
          <p:cNvPicPr preferRelativeResize="0"/>
          <p:nvPr/>
        </p:nvPicPr>
        <p:blipFill>
          <a:blip r:embed="rId3">
            <a:alphaModFix amt="69000"/>
          </a:blip>
          <a:stretch>
            <a:fillRect/>
          </a:stretch>
        </p:blipFill>
        <p:spPr>
          <a:xfrm>
            <a:off x="1595987" y="1200225"/>
            <a:ext cx="5952025" cy="357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
              <a:t>Annotate the Prompt</a:t>
            </a:r>
          </a:p>
        </p:txBody>
      </p:sp>
      <p:sp>
        <p:nvSpPr>
          <p:cNvPr id="142" name="Shape 142"/>
          <p:cNvSpPr txBox="1"/>
          <p:nvPr/>
        </p:nvSpPr>
        <p:spPr>
          <a:xfrm>
            <a:off x="798750" y="1159350"/>
            <a:ext cx="7546500" cy="3583499"/>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endParaRPr sz="1200" b="1">
              <a:solidFill>
                <a:schemeClr val="dk1"/>
              </a:solidFill>
            </a:endParaRPr>
          </a:p>
          <a:p>
            <a:pPr lvl="0" rtl="0">
              <a:spcBef>
                <a:spcPts val="0"/>
              </a:spcBef>
              <a:buNone/>
            </a:pPr>
            <a:r>
              <a:rPr lang="en" sz="2400">
                <a:solidFill>
                  <a:schemeClr val="dk1"/>
                </a:solidFill>
              </a:rPr>
              <a:t>Every essay comes with a prompt you must follow to meet the objectives of the assignment. </a:t>
            </a:r>
          </a:p>
          <a:p>
            <a:pPr lvl="0" rtl="0">
              <a:spcBef>
                <a:spcPts val="0"/>
              </a:spcBef>
              <a:buNone/>
            </a:pPr>
            <a:endParaRPr sz="2400">
              <a:solidFill>
                <a:schemeClr val="dk1"/>
              </a:solidFill>
            </a:endParaRPr>
          </a:p>
          <a:p>
            <a:pPr lvl="0" rtl="0">
              <a:spcBef>
                <a:spcPts val="0"/>
              </a:spcBef>
              <a:buClr>
                <a:schemeClr val="dk1"/>
              </a:buClr>
              <a:buSzPct val="45833"/>
              <a:buFont typeface="Arial"/>
              <a:buNone/>
            </a:pPr>
            <a:r>
              <a:rPr lang="en" sz="2400">
                <a:solidFill>
                  <a:schemeClr val="dk1"/>
                </a:solidFill>
              </a:rPr>
              <a:t>In order to successfully meet the requirements of the prompt, you need to underline the main ideas and write in the margins to clarify each essay requirement before beginning the next step.</a:t>
            </a:r>
          </a:p>
          <a:p>
            <a:pPr lvl="0" rtl="0">
              <a:spcBef>
                <a:spcPts val="0"/>
              </a:spcBef>
              <a:buClr>
                <a:schemeClr val="dk1"/>
              </a:buClr>
              <a:buSzPct val="100000"/>
              <a:buFont typeface="Arial"/>
              <a:buNone/>
            </a:pPr>
            <a:r>
              <a:rPr lang="en" sz="1100" b="1">
                <a:solidFill>
                  <a:schemeClr val="dk1"/>
                </a:solidFill>
              </a:rPr>
              <a:t> </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155628"/>
            <a:ext cx="8229600" cy="1528006"/>
          </a:xfrm>
          <a:prstGeom prst="rect">
            <a:avLst/>
          </a:prstGeom>
        </p:spPr>
        <p:txBody>
          <a:bodyPr lIns="91425" tIns="91425" rIns="91425" bIns="91425" anchor="b" anchorCtr="0">
            <a:noAutofit/>
          </a:bodyPr>
          <a:lstStyle/>
          <a:p>
            <a:pPr lvl="0">
              <a:spcBef>
                <a:spcPts val="0"/>
              </a:spcBef>
              <a:buNone/>
            </a:pPr>
            <a:r>
              <a:rPr lang="en" dirty="0"/>
              <a:t>Step </a:t>
            </a:r>
            <a:r>
              <a:rPr lang="en-US" dirty="0" smtClean="0"/>
              <a:t>2</a:t>
            </a:r>
            <a:r>
              <a:rPr lang="en" dirty="0" smtClean="0"/>
              <a:t>: </a:t>
            </a:r>
            <a:r>
              <a:rPr lang="en-US" dirty="0" smtClean="0"/>
              <a:t>START</a:t>
            </a:r>
            <a:br>
              <a:rPr lang="en-US" dirty="0" smtClean="0"/>
            </a:br>
            <a:endParaRPr lang="en" sz="2400" dirty="0"/>
          </a:p>
        </p:txBody>
      </p:sp>
      <p:sp>
        <p:nvSpPr>
          <p:cNvPr id="2" name="TextBox 1"/>
          <p:cNvSpPr txBox="1"/>
          <p:nvPr/>
        </p:nvSpPr>
        <p:spPr>
          <a:xfrm>
            <a:off x="457200" y="1366149"/>
            <a:ext cx="7903853" cy="3693318"/>
          </a:xfrm>
          <a:prstGeom prst="rect">
            <a:avLst/>
          </a:prstGeom>
          <a:noFill/>
        </p:spPr>
        <p:txBody>
          <a:bodyPr wrap="square" rtlCol="0">
            <a:spAutoFit/>
          </a:bodyPr>
          <a:lstStyle/>
          <a:p>
            <a:pPr lvl="0"/>
            <a:r>
              <a:rPr lang="en-US" sz="2000" dirty="0" smtClean="0">
                <a:solidFill>
                  <a:srgbClr val="51535D"/>
                </a:solidFill>
                <a:latin typeface="Georgia"/>
                <a:ea typeface="Georgia"/>
                <a:cs typeface="Georgia"/>
                <a:sym typeface="Georgia"/>
              </a:rPr>
              <a:t>Here’s a fun trick! Begin with START!</a:t>
            </a:r>
          </a:p>
          <a:p>
            <a:pPr lvl="0"/>
            <a:r>
              <a:rPr lang="en-US" sz="4000" dirty="0" smtClean="0">
                <a:solidFill>
                  <a:srgbClr val="51535D"/>
                </a:solidFill>
                <a:latin typeface="Georgia"/>
                <a:ea typeface="Georgia"/>
                <a:cs typeface="Georgia"/>
                <a:sym typeface="Georgia"/>
              </a:rPr>
              <a:t>S</a:t>
            </a:r>
            <a:r>
              <a:rPr lang="en-US" sz="2400" dirty="0" smtClean="0">
                <a:solidFill>
                  <a:srgbClr val="51535D"/>
                </a:solidFill>
                <a:latin typeface="Georgia"/>
                <a:ea typeface="Georgia"/>
                <a:cs typeface="Georgia"/>
                <a:sym typeface="Georgia"/>
              </a:rPr>
              <a:t>elf </a:t>
            </a:r>
            <a:r>
              <a:rPr lang="en-US" sz="2400" dirty="0">
                <a:solidFill>
                  <a:srgbClr val="51535D"/>
                </a:solidFill>
                <a:latin typeface="Georgia"/>
                <a:ea typeface="Georgia"/>
                <a:cs typeface="Georgia"/>
                <a:sym typeface="Georgia"/>
              </a:rPr>
              <a:t/>
            </a:r>
            <a:br>
              <a:rPr lang="en-US" sz="2400" dirty="0">
                <a:solidFill>
                  <a:srgbClr val="51535D"/>
                </a:solidFill>
                <a:latin typeface="Georgia"/>
                <a:ea typeface="Georgia"/>
                <a:cs typeface="Georgia"/>
                <a:sym typeface="Georgia"/>
              </a:rPr>
            </a:br>
            <a:r>
              <a:rPr lang="en-US" sz="4000" dirty="0" smtClean="0">
                <a:solidFill>
                  <a:srgbClr val="51535D"/>
                </a:solidFill>
                <a:latin typeface="Georgia"/>
                <a:ea typeface="Georgia"/>
                <a:cs typeface="Georgia"/>
                <a:sym typeface="Georgia"/>
              </a:rPr>
              <a:t>T</a:t>
            </a:r>
            <a:r>
              <a:rPr lang="en-US" sz="2400" dirty="0" smtClean="0">
                <a:solidFill>
                  <a:srgbClr val="51535D"/>
                </a:solidFill>
                <a:latin typeface="Georgia"/>
                <a:ea typeface="Georgia"/>
                <a:cs typeface="Georgia"/>
                <a:sym typeface="Georgia"/>
              </a:rPr>
              <a:t>opic</a:t>
            </a:r>
            <a:r>
              <a:rPr lang="en-US" sz="2400" dirty="0">
                <a:solidFill>
                  <a:srgbClr val="51535D"/>
                </a:solidFill>
                <a:latin typeface="Georgia"/>
                <a:ea typeface="Georgia"/>
                <a:cs typeface="Georgia"/>
                <a:sym typeface="Georgia"/>
              </a:rPr>
              <a:t/>
            </a:r>
            <a:br>
              <a:rPr lang="en-US" sz="2400" dirty="0">
                <a:solidFill>
                  <a:srgbClr val="51535D"/>
                </a:solidFill>
                <a:latin typeface="Georgia"/>
                <a:ea typeface="Georgia"/>
                <a:cs typeface="Georgia"/>
                <a:sym typeface="Georgia"/>
              </a:rPr>
            </a:br>
            <a:r>
              <a:rPr lang="en-US" sz="4000" dirty="0" smtClean="0">
                <a:solidFill>
                  <a:srgbClr val="51535D"/>
                </a:solidFill>
                <a:latin typeface="Georgia"/>
                <a:ea typeface="Georgia"/>
                <a:cs typeface="Georgia"/>
                <a:sym typeface="Georgia"/>
              </a:rPr>
              <a:t>A</a:t>
            </a:r>
            <a:r>
              <a:rPr lang="en-US" sz="2400" dirty="0" smtClean="0">
                <a:solidFill>
                  <a:srgbClr val="51535D"/>
                </a:solidFill>
                <a:latin typeface="Georgia"/>
                <a:ea typeface="Georgia"/>
                <a:cs typeface="Georgia"/>
                <a:sym typeface="Georgia"/>
              </a:rPr>
              <a:t>udience</a:t>
            </a:r>
            <a:r>
              <a:rPr lang="en-US" sz="2400" dirty="0">
                <a:solidFill>
                  <a:srgbClr val="51535D"/>
                </a:solidFill>
                <a:latin typeface="Georgia"/>
                <a:ea typeface="Georgia"/>
                <a:cs typeface="Georgia"/>
                <a:sym typeface="Georgia"/>
              </a:rPr>
              <a:t/>
            </a:r>
            <a:br>
              <a:rPr lang="en-US" sz="2400" dirty="0">
                <a:solidFill>
                  <a:srgbClr val="51535D"/>
                </a:solidFill>
                <a:latin typeface="Georgia"/>
                <a:ea typeface="Georgia"/>
                <a:cs typeface="Georgia"/>
                <a:sym typeface="Georgia"/>
              </a:rPr>
            </a:br>
            <a:r>
              <a:rPr lang="en-US" sz="4000" dirty="0" smtClean="0">
                <a:solidFill>
                  <a:srgbClr val="51535D"/>
                </a:solidFill>
                <a:latin typeface="Georgia"/>
                <a:ea typeface="Georgia"/>
                <a:cs typeface="Georgia"/>
                <a:sym typeface="Georgia"/>
              </a:rPr>
              <a:t>R</a:t>
            </a:r>
            <a:r>
              <a:rPr lang="en-US" sz="2400" dirty="0" smtClean="0">
                <a:solidFill>
                  <a:srgbClr val="51535D"/>
                </a:solidFill>
                <a:latin typeface="Georgia"/>
                <a:ea typeface="Georgia"/>
                <a:cs typeface="Georgia"/>
                <a:sym typeface="Georgia"/>
              </a:rPr>
              <a:t>eason</a:t>
            </a:r>
            <a:r>
              <a:rPr lang="en-US" sz="2400" dirty="0">
                <a:solidFill>
                  <a:srgbClr val="51535D"/>
                </a:solidFill>
                <a:latin typeface="Georgia"/>
                <a:ea typeface="Georgia"/>
                <a:cs typeface="Georgia"/>
                <a:sym typeface="Georgia"/>
              </a:rPr>
              <a:t/>
            </a:r>
            <a:br>
              <a:rPr lang="en-US" sz="2400" dirty="0">
                <a:solidFill>
                  <a:srgbClr val="51535D"/>
                </a:solidFill>
                <a:latin typeface="Georgia"/>
                <a:ea typeface="Georgia"/>
                <a:cs typeface="Georgia"/>
                <a:sym typeface="Georgia"/>
              </a:rPr>
            </a:br>
            <a:r>
              <a:rPr lang="en-US" sz="4000" dirty="0" smtClean="0">
                <a:solidFill>
                  <a:srgbClr val="51535D"/>
                </a:solidFill>
                <a:latin typeface="Georgia"/>
                <a:ea typeface="Georgia"/>
                <a:cs typeface="Georgia"/>
                <a:sym typeface="Georgia"/>
              </a:rPr>
              <a:t>T</a:t>
            </a:r>
            <a:r>
              <a:rPr lang="en-US" sz="2400" dirty="0" smtClean="0">
                <a:solidFill>
                  <a:srgbClr val="51535D"/>
                </a:solidFill>
                <a:latin typeface="Georgia"/>
                <a:ea typeface="Georgia"/>
                <a:cs typeface="Georgia"/>
                <a:sym typeface="Georgia"/>
              </a:rPr>
              <a:t>one</a:t>
            </a:r>
            <a:endParaRPr lang="en" sz="2400" dirty="0">
              <a:solidFill>
                <a:srgbClr val="51535D"/>
              </a:solidFill>
              <a:latin typeface="Georgia"/>
              <a:ea typeface="Georgia"/>
              <a:cs typeface="Georgia"/>
              <a:sym typeface="Georgia"/>
            </a:endParaRPr>
          </a:p>
          <a:p>
            <a:endParaRPr lang="en-US" dirty="0"/>
          </a:p>
        </p:txBody>
      </p:sp>
      <p:pic>
        <p:nvPicPr>
          <p:cNvPr id="4" name="Picture 3" descr="start-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638" y="1924152"/>
            <a:ext cx="6494489" cy="25704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SELF</a:t>
            </a:r>
            <a:endParaRPr lang="en" dirty="0"/>
          </a:p>
        </p:txBody>
      </p:sp>
      <p:sp>
        <p:nvSpPr>
          <p:cNvPr id="166" name="Shape 166"/>
          <p:cNvSpPr txBox="1"/>
          <p:nvPr/>
        </p:nvSpPr>
        <p:spPr>
          <a:xfrm>
            <a:off x="457561" y="1433494"/>
            <a:ext cx="8229600" cy="3309432"/>
          </a:xfrm>
          <a:prstGeom prst="rect">
            <a:avLst/>
          </a:prstGeom>
          <a:noFill/>
          <a:ln>
            <a:noFill/>
          </a:ln>
        </p:spPr>
        <p:txBody>
          <a:bodyPr lIns="91425" tIns="91425" rIns="91425" bIns="91425" anchor="t" anchorCtr="0">
            <a:noAutofit/>
          </a:bodyPr>
          <a:lstStyle/>
          <a:p>
            <a:pPr lvl="0" rtl="0">
              <a:spcBef>
                <a:spcPts val="0"/>
              </a:spcBef>
              <a:buNone/>
            </a:pPr>
            <a:endParaRPr lang="en-US" sz="2400" b="1" dirty="0" smtClean="0">
              <a:solidFill>
                <a:schemeClr val="dk1"/>
              </a:solidFill>
            </a:endParaRPr>
          </a:p>
          <a:p>
            <a:pPr lvl="0" rtl="0">
              <a:spcBef>
                <a:spcPts val="0"/>
              </a:spcBef>
              <a:buNone/>
            </a:pPr>
            <a:r>
              <a:rPr lang="en-US" sz="2400" b="1" dirty="0" smtClean="0">
                <a:solidFill>
                  <a:schemeClr val="dk1"/>
                </a:solidFill>
              </a:rPr>
              <a:t>You too can write creatively and have original ideas because there is only one you and one of your perspectives. Don’t try to copy someone else’s ideas. You have a store of fresh ideas from all your experiences. Bring the “YOU” into your writing (son, daughter, childhood, religion, hobbies, interests, profession, culture). Use your experiences to feed your essays.</a:t>
            </a:r>
            <a:r>
              <a:rPr lang="en" sz="2400" dirty="0" smtClean="0">
                <a:solidFill>
                  <a:schemeClr val="dk1"/>
                </a:solidFill>
              </a:rPr>
              <a:t> </a:t>
            </a:r>
            <a:endParaRPr lang="en" sz="2400" dirty="0">
              <a:solidFill>
                <a:schemeClr val="dk1"/>
              </a:solidFill>
            </a:endParaRPr>
          </a:p>
          <a:p>
            <a:pPr lvl="0" rtl="0">
              <a:spcBef>
                <a:spcPts val="0"/>
              </a:spcBef>
              <a:buClr>
                <a:schemeClr val="dk1"/>
              </a:buClr>
              <a:buSzPct val="45833"/>
              <a:buFont typeface="Arial"/>
              <a:buNone/>
            </a:pPr>
            <a:r>
              <a:rPr lang="en" sz="2400" dirty="0" smtClean="0">
                <a:solidFill>
                  <a:schemeClr val="dk1"/>
                </a:solidFill>
              </a:rPr>
              <a:t> </a:t>
            </a:r>
            <a:endParaRPr lang="en" sz="2400" dirty="0">
              <a:solidFill>
                <a:schemeClr val="dk1"/>
              </a:solidFill>
            </a:endParaRPr>
          </a:p>
          <a:p>
            <a:pPr lvl="0">
              <a:spcBef>
                <a:spcPts val="0"/>
              </a:spcBef>
              <a:buNone/>
            </a:pPr>
            <a:endParaRPr sz="2400" dirty="0">
              <a:solidFill>
                <a:schemeClr val="dk1"/>
              </a:solidFill>
              <a:latin typeface="Cambria"/>
              <a:ea typeface="Cambria"/>
              <a:cs typeface="Cambria"/>
              <a:sym typeface="Cambria"/>
            </a:endParaRPr>
          </a:p>
        </p:txBody>
      </p:sp>
      <p:pic>
        <p:nvPicPr>
          <p:cNvPr id="2" name="Picture 1" descr="vangog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25400"/>
            <a:ext cx="2999657" cy="18891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a:spcBef>
                <a:spcPts val="0"/>
              </a:spcBef>
              <a:buNone/>
            </a:pPr>
            <a:r>
              <a:rPr lang="en-US" dirty="0" smtClean="0"/>
              <a:t>Practice</a:t>
            </a:r>
            <a:endParaRPr lang="en" dirty="0"/>
          </a:p>
        </p:txBody>
      </p:sp>
      <p:sp>
        <p:nvSpPr>
          <p:cNvPr id="172" name="Shape 172"/>
          <p:cNvSpPr txBox="1"/>
          <p:nvPr/>
        </p:nvSpPr>
        <p:spPr>
          <a:xfrm>
            <a:off x="457200" y="1349125"/>
            <a:ext cx="7974899" cy="3182999"/>
          </a:xfrm>
          <a:prstGeom prst="rect">
            <a:avLst/>
          </a:prstGeom>
          <a:noFill/>
          <a:ln>
            <a:noFill/>
          </a:ln>
        </p:spPr>
        <p:txBody>
          <a:bodyPr lIns="91425" tIns="91425" rIns="91425" bIns="91425" anchor="t" anchorCtr="0">
            <a:noAutofit/>
          </a:bodyPr>
          <a:lstStyle/>
          <a:p>
            <a:pPr lvl="0" rtl="0">
              <a:spcBef>
                <a:spcPts val="0"/>
              </a:spcBef>
              <a:buNone/>
            </a:pPr>
            <a:r>
              <a:rPr lang="en-US" sz="2400" dirty="0" smtClean="0">
                <a:solidFill>
                  <a:schemeClr val="dk1"/>
                </a:solidFill>
              </a:rPr>
              <a:t>Who are you and how do your experiences give you a unique perspective?</a:t>
            </a:r>
          </a:p>
          <a:p>
            <a:pPr lvl="0" rtl="0">
              <a:spcBef>
                <a:spcPts val="0"/>
              </a:spcBef>
              <a:buNone/>
            </a:pPr>
            <a:r>
              <a:rPr lang="en-US" sz="2400" dirty="0" smtClean="0">
                <a:solidFill>
                  <a:schemeClr val="dk1"/>
                </a:solidFill>
              </a:rPr>
              <a:t>Relate how the following have shaped your perspective on “Health”</a:t>
            </a:r>
            <a:endParaRPr lang="en-US" sz="2400" dirty="0" smtClean="0">
              <a:solidFill>
                <a:schemeClr val="dk1"/>
              </a:solidFill>
            </a:endParaRPr>
          </a:p>
          <a:p>
            <a:pPr marL="342900" lvl="0" indent="-342900" rtl="0">
              <a:spcBef>
                <a:spcPts val="0"/>
              </a:spcBef>
              <a:buFontTx/>
              <a:buChar char="-"/>
            </a:pPr>
            <a:r>
              <a:rPr lang="en-US" sz="2400" dirty="0" smtClean="0">
                <a:solidFill>
                  <a:schemeClr val="dk1"/>
                </a:solidFill>
              </a:rPr>
              <a:t>Family</a:t>
            </a:r>
          </a:p>
          <a:p>
            <a:pPr marL="342900" lvl="0" indent="-342900" rtl="0">
              <a:spcBef>
                <a:spcPts val="0"/>
              </a:spcBef>
              <a:buFontTx/>
              <a:buChar char="-"/>
            </a:pPr>
            <a:r>
              <a:rPr lang="en-US" sz="2400" dirty="0" smtClean="0">
                <a:solidFill>
                  <a:schemeClr val="dk1"/>
                </a:solidFill>
              </a:rPr>
              <a:t>Culture</a:t>
            </a:r>
          </a:p>
          <a:p>
            <a:pPr marL="342900" lvl="0" indent="-342900" rtl="0">
              <a:spcBef>
                <a:spcPts val="0"/>
              </a:spcBef>
              <a:buFontTx/>
              <a:buChar char="-"/>
            </a:pPr>
            <a:r>
              <a:rPr lang="en-US" sz="2400" dirty="0" smtClean="0">
                <a:solidFill>
                  <a:schemeClr val="dk1"/>
                </a:solidFill>
              </a:rPr>
              <a:t>Places lived or worked</a:t>
            </a:r>
          </a:p>
          <a:p>
            <a:pPr marL="342900" lvl="0" indent="-342900" rtl="0">
              <a:spcBef>
                <a:spcPts val="0"/>
              </a:spcBef>
              <a:buFontTx/>
              <a:buChar char="-"/>
            </a:pPr>
            <a:r>
              <a:rPr lang="en-US" sz="2400" dirty="0" smtClean="0">
                <a:solidFill>
                  <a:schemeClr val="dk1"/>
                </a:solidFill>
              </a:rPr>
              <a:t>Hobbies, Interests</a:t>
            </a:r>
            <a:endParaRPr lang="en" sz="2400" dirty="0">
              <a:solidFill>
                <a:schemeClr val="dk1"/>
              </a:solidFill>
            </a:endParaRPr>
          </a:p>
        </p:txBody>
      </p:sp>
      <p:pic>
        <p:nvPicPr>
          <p:cNvPr id="2" name="Picture 1" descr="uniquefamil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015" y="2568574"/>
            <a:ext cx="3992908" cy="22321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155628"/>
            <a:ext cx="8229600" cy="1044600"/>
          </a:xfrm>
          <a:prstGeom prst="rect">
            <a:avLst/>
          </a:prstGeom>
        </p:spPr>
        <p:txBody>
          <a:bodyPr lIns="91425" tIns="91425" rIns="91425" bIns="91425" anchor="b" anchorCtr="0">
            <a:noAutofit/>
          </a:bodyPr>
          <a:lstStyle/>
          <a:p>
            <a:pPr lvl="0">
              <a:spcBef>
                <a:spcPts val="0"/>
              </a:spcBef>
              <a:buNone/>
            </a:pPr>
            <a:r>
              <a:rPr lang="en-US" dirty="0" smtClean="0"/>
              <a:t>Topic</a:t>
            </a:r>
            <a:endParaRPr lang="en" dirty="0"/>
          </a:p>
        </p:txBody>
      </p:sp>
      <p:sp>
        <p:nvSpPr>
          <p:cNvPr id="273" name="Shape 273"/>
          <p:cNvSpPr txBox="1"/>
          <p:nvPr/>
        </p:nvSpPr>
        <p:spPr>
          <a:xfrm>
            <a:off x="624775" y="981318"/>
            <a:ext cx="5023025" cy="4069583"/>
          </a:xfrm>
          <a:prstGeom prst="rect">
            <a:avLst/>
          </a:prstGeom>
          <a:noFill/>
          <a:ln>
            <a:noFill/>
          </a:ln>
        </p:spPr>
        <p:txBody>
          <a:bodyPr lIns="91425" tIns="91425" rIns="91425" bIns="91425" anchor="t" anchorCtr="0">
            <a:noAutofit/>
          </a:bodyPr>
          <a:lstStyle/>
          <a:p>
            <a:pPr lvl="0">
              <a:spcBef>
                <a:spcPts val="0"/>
              </a:spcBef>
              <a:buNone/>
            </a:pPr>
            <a:r>
              <a:rPr lang="en-US" sz="1800" dirty="0" smtClean="0"/>
              <a:t>Limit the topic to something you can cover in 3 pages</a:t>
            </a:r>
          </a:p>
          <a:p>
            <a:pPr lvl="0">
              <a:spcBef>
                <a:spcPts val="0"/>
              </a:spcBef>
              <a:buNone/>
            </a:pPr>
            <a:endParaRPr lang="en-US" sz="1800" dirty="0" smtClean="0"/>
          </a:p>
          <a:p>
            <a:pPr lvl="0">
              <a:spcBef>
                <a:spcPts val="0"/>
              </a:spcBef>
              <a:buNone/>
            </a:pPr>
            <a:r>
              <a:rPr lang="en-US" sz="1800" dirty="0" smtClean="0"/>
              <a:t>Too Broad: Smoking</a:t>
            </a:r>
          </a:p>
          <a:p>
            <a:pPr lvl="0">
              <a:spcBef>
                <a:spcPts val="0"/>
              </a:spcBef>
              <a:buNone/>
            </a:pPr>
            <a:r>
              <a:rPr lang="en-US" sz="1800" dirty="0" smtClean="0"/>
              <a:t>Narrowed: Movie’s influence on teenage smoking</a:t>
            </a:r>
          </a:p>
          <a:p>
            <a:pPr lvl="0">
              <a:spcBef>
                <a:spcPts val="0"/>
              </a:spcBef>
              <a:buNone/>
            </a:pPr>
            <a:endParaRPr lang="en-US" sz="1800" dirty="0"/>
          </a:p>
          <a:p>
            <a:pPr lvl="0">
              <a:spcBef>
                <a:spcPts val="0"/>
              </a:spcBef>
              <a:buNone/>
            </a:pPr>
            <a:r>
              <a:rPr lang="en-US" sz="1800" dirty="0" smtClean="0"/>
              <a:t>Too Broad: Exercise</a:t>
            </a:r>
          </a:p>
          <a:p>
            <a:pPr lvl="0">
              <a:spcBef>
                <a:spcPts val="0"/>
              </a:spcBef>
              <a:buNone/>
            </a:pPr>
            <a:r>
              <a:rPr lang="en-US" sz="1800" dirty="0" smtClean="0"/>
              <a:t>Narrowed: Benefits of walking 20 minutes in the morning</a:t>
            </a:r>
          </a:p>
          <a:p>
            <a:pPr lvl="0">
              <a:spcBef>
                <a:spcPts val="0"/>
              </a:spcBef>
              <a:buNone/>
            </a:pPr>
            <a:endParaRPr lang="en-US" sz="1800" dirty="0"/>
          </a:p>
          <a:p>
            <a:pPr lvl="0">
              <a:spcBef>
                <a:spcPts val="0"/>
              </a:spcBef>
              <a:buNone/>
            </a:pPr>
            <a:r>
              <a:rPr lang="en-US" sz="1800" dirty="0" smtClean="0"/>
              <a:t>Too Broad: Dieting</a:t>
            </a:r>
          </a:p>
          <a:p>
            <a:pPr lvl="0">
              <a:spcBef>
                <a:spcPts val="0"/>
              </a:spcBef>
              <a:buNone/>
            </a:pPr>
            <a:r>
              <a:rPr lang="en-US" sz="1800" dirty="0" smtClean="0"/>
              <a:t>Narrowed: Dangers of the </a:t>
            </a:r>
            <a:r>
              <a:rPr lang="en-US" sz="1800" dirty="0" err="1" smtClean="0"/>
              <a:t>Paleo</a:t>
            </a:r>
            <a:r>
              <a:rPr lang="en-US" sz="1800" dirty="0" smtClean="0"/>
              <a:t> Diet</a:t>
            </a:r>
            <a:endParaRPr lang="en" sz="1800" dirty="0"/>
          </a:p>
        </p:txBody>
      </p:sp>
      <p:pic>
        <p:nvPicPr>
          <p:cNvPr id="2" name="Picture 1" descr="narrowing a topic.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800" y="0"/>
            <a:ext cx="3197325" cy="5143500"/>
          </a:xfrm>
          <a:prstGeom prst="rect">
            <a:avLst/>
          </a:prstGeom>
        </p:spPr>
      </p:pic>
    </p:spTree>
  </p:cSld>
  <p:clrMapOvr>
    <a:masterClrMapping/>
  </p:clrMapOvr>
</p:sld>
</file>

<file path=ppt/theme/theme1.xml><?xml version="1.0" encoding="utf-8"?>
<a:theme xmlns:a="http://schemas.openxmlformats.org/drawingml/2006/main"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612</Words>
  <Application>Microsoft Macintosh PowerPoint</Application>
  <PresentationFormat>On-screen Show (16:9)</PresentationFormat>
  <Paragraphs>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sketched</vt:lpstr>
      <vt:lpstr>What is your writing process?</vt:lpstr>
      <vt:lpstr>The Writing Process</vt:lpstr>
      <vt:lpstr>Pre-Writing</vt:lpstr>
      <vt:lpstr>Step 1: Annotate the Prompt</vt:lpstr>
      <vt:lpstr>Annotate the Prompt</vt:lpstr>
      <vt:lpstr>Step 2: START </vt:lpstr>
      <vt:lpstr>SELF</vt:lpstr>
      <vt:lpstr>Practice</vt:lpstr>
      <vt:lpstr>Topic</vt:lpstr>
      <vt:lpstr>Audience</vt:lpstr>
      <vt:lpstr>Practice</vt:lpstr>
      <vt:lpstr>Reason</vt:lpstr>
      <vt:lpstr>Tone</vt:lpstr>
      <vt:lpstr>Practice</vt:lpstr>
      <vt:lpstr>Step 3:  Choose a Pre-Writing Strategy</vt:lpstr>
      <vt:lpstr>Step 4: Outlining</vt:lpstr>
      <vt:lpstr>Outline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 writing process?</dc:title>
  <cp:lastModifiedBy>Julie  Pesano</cp:lastModifiedBy>
  <cp:revision>16</cp:revision>
  <dcterms:modified xsi:type="dcterms:W3CDTF">2017-01-17T00:18:11Z</dcterms:modified>
</cp:coreProperties>
</file>