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96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01"/>
    <p:restoredTop sz="94648"/>
  </p:normalViewPr>
  <p:slideViewPr>
    <p:cSldViewPr snapToGrid="0" snapToObjects="1">
      <p:cViewPr varScale="1">
        <p:scale>
          <a:sx n="91" d="100"/>
          <a:sy n="91" d="100"/>
        </p:scale>
        <p:origin x="-120" y="-4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CB59EA10-6106-A144-AC2C-84E1B195C23B}" type="datetimeFigureOut">
              <a:rPr lang="en-US" smtClean="0"/>
              <a:t>3/1/20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005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A10-6106-A144-AC2C-84E1B195C23B}" type="datetimeFigureOut">
              <a:rPr lang="en-US" smtClean="0"/>
              <a:t>3/1/20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837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A10-6106-A144-AC2C-84E1B195C23B}" type="datetimeFigureOut">
              <a:rPr lang="en-US" smtClean="0"/>
              <a:t>3/1/20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944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A10-6106-A144-AC2C-84E1B195C23B}" type="datetimeFigureOut">
              <a:rPr lang="en-US" smtClean="0"/>
              <a:t>3/1/20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5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A10-6106-A144-AC2C-84E1B195C23B}" type="datetimeFigureOut">
              <a:rPr lang="en-US" smtClean="0"/>
              <a:t>3/1/20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3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A10-6106-A144-AC2C-84E1B195C23B}" type="datetimeFigureOut">
              <a:rPr lang="en-US" smtClean="0"/>
              <a:t>3/1/20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45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A10-6106-A144-AC2C-84E1B195C23B}" type="datetimeFigureOut">
              <a:rPr lang="en-US" smtClean="0"/>
              <a:t>3/1/20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757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A10-6106-A144-AC2C-84E1B195C23B}" type="datetimeFigureOut">
              <a:rPr lang="en-US" smtClean="0"/>
              <a:t>3/1/20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137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A10-6106-A144-AC2C-84E1B195C23B}" type="datetimeFigureOut">
              <a:rPr lang="en-US" smtClean="0"/>
              <a:t>3/1/20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74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A10-6106-A144-AC2C-84E1B195C23B}" type="datetimeFigureOut">
              <a:rPr lang="en-US" smtClean="0"/>
              <a:t>3/1/20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0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A10-6106-A144-AC2C-84E1B195C23B}" type="datetimeFigureOut">
              <a:rPr lang="en-US" smtClean="0"/>
              <a:t>3/1/20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A10-6106-A144-AC2C-84E1B195C23B}" type="datetimeFigureOut">
              <a:rPr lang="en-US" smtClean="0"/>
              <a:t>3/1/20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83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A10-6106-A144-AC2C-84E1B195C23B}" type="datetimeFigureOut">
              <a:rPr lang="en-US" smtClean="0"/>
              <a:t>3/1/20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10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A10-6106-A144-AC2C-84E1B195C23B}" type="datetimeFigureOut">
              <a:rPr lang="en-US" smtClean="0"/>
              <a:t>3/1/20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A10-6106-A144-AC2C-84E1B195C23B}" type="datetimeFigureOut">
              <a:rPr lang="en-US" smtClean="0"/>
              <a:t>3/1/20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572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A10-6106-A144-AC2C-84E1B195C23B}" type="datetimeFigureOut">
              <a:rPr lang="en-US" smtClean="0"/>
              <a:t>3/1/20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949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A10-6106-A144-AC2C-84E1B195C23B}" type="datetimeFigureOut">
              <a:rPr lang="en-US" smtClean="0"/>
              <a:t>3/1/20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62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B59EA10-6106-A144-AC2C-84E1B195C23B}" type="datetimeFigureOut">
              <a:rPr lang="en-US" smtClean="0"/>
              <a:t>3/1/20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208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  <p:sldLayoutId id="2147484008" r:id="rId12"/>
    <p:sldLayoutId id="2147484009" r:id="rId13"/>
    <p:sldLayoutId id="2147484010" r:id="rId14"/>
    <p:sldLayoutId id="2147484011" r:id="rId15"/>
    <p:sldLayoutId id="2147484012" r:id="rId16"/>
    <p:sldLayoutId id="21474840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Ways of Interpreting </a:t>
            </a:r>
            <a:r>
              <a:rPr lang="en-US" i="1" dirty="0" err="1" smtClean="0"/>
              <a:t>MacBeth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Characters, Psychology, Images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46354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Groups: Assign a note-taker, speaker and facilitator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910" y="1883664"/>
            <a:ext cx="10881986" cy="460857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b="1" dirty="0" smtClean="0">
                <a:effectLst/>
              </a:rPr>
              <a:t>Why </a:t>
            </a:r>
            <a:r>
              <a:rPr lang="en-US" sz="2800" b="1" dirty="0">
                <a:effectLst/>
              </a:rPr>
              <a:t>this mirror </a:t>
            </a:r>
            <a:r>
              <a:rPr lang="en-US" sz="2800" b="1" dirty="0" smtClean="0">
                <a:effectLst/>
              </a:rPr>
              <a:t>movement of Macbeth &amp; his wife? </a:t>
            </a:r>
            <a:r>
              <a:rPr lang="en-US" sz="2800" b="1" dirty="0">
                <a:effectLst/>
              </a:rPr>
              <a:t>What’s he trying to say about </a:t>
            </a:r>
            <a:r>
              <a:rPr lang="en-US" sz="2800" b="1" u="sng" dirty="0">
                <a:effectLst/>
              </a:rPr>
              <a:t>the ruthless drive to power</a:t>
            </a:r>
            <a:r>
              <a:rPr lang="en-US" sz="2800" b="1" dirty="0">
                <a:effectLst/>
              </a:rPr>
              <a:t>? </a:t>
            </a:r>
            <a:r>
              <a:rPr lang="en-US" sz="2800" b="1" dirty="0" smtClean="0">
                <a:effectLst/>
              </a:rPr>
              <a:t>(Or is it about some other issue?)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>
                <a:effectLst/>
              </a:rPr>
              <a:t>What do the Weird sisters unleash in the play? </a:t>
            </a:r>
            <a:r>
              <a:rPr lang="en-US" sz="2800" b="1" u="sng" dirty="0" smtClean="0">
                <a:effectLst/>
              </a:rPr>
              <a:t>What part of the </a:t>
            </a:r>
            <a:r>
              <a:rPr lang="en-US" sz="2800" b="1" u="sng" smtClean="0">
                <a:effectLst/>
              </a:rPr>
              <a:t>catastrophe </a:t>
            </a:r>
            <a:r>
              <a:rPr lang="en-US" sz="2800" b="1" u="sng" smtClean="0">
                <a:effectLst/>
              </a:rPr>
              <a:t>is theirs </a:t>
            </a:r>
            <a:r>
              <a:rPr lang="en-US" sz="2800" b="1" dirty="0" smtClean="0">
                <a:effectLst/>
              </a:rPr>
              <a:t>and what part belongs to Macbeth?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>
                <a:effectLst/>
              </a:rPr>
              <a:t>How are doubles important in the play? </a:t>
            </a:r>
            <a:r>
              <a:rPr lang="en-US" sz="2800" b="1" u="sng" dirty="0" smtClean="0">
                <a:effectLst/>
              </a:rPr>
              <a:t>What do they symbolize?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u="sng" dirty="0" smtClean="0">
                <a:effectLst/>
              </a:rPr>
              <a:t>Why and when </a:t>
            </a:r>
            <a:r>
              <a:rPr lang="en-US" sz="2800" b="1" dirty="0" smtClean="0">
                <a:effectLst/>
              </a:rPr>
              <a:t>does nature become unnatural in the play?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>
                <a:effectLst/>
              </a:rPr>
              <a:t>How does Macbeth’s clothing stand for his </a:t>
            </a:r>
            <a:r>
              <a:rPr lang="en-US" sz="2800" b="1" u="sng" dirty="0" smtClean="0">
                <a:effectLst/>
              </a:rPr>
              <a:t>changes in status/condition</a:t>
            </a:r>
            <a:r>
              <a:rPr lang="en-US" sz="2800" b="1" dirty="0" smtClean="0">
                <a:effectLst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43675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the murder does to </a:t>
            </a:r>
            <a:r>
              <a:rPr lang="en-US" dirty="0" smtClean="0"/>
              <a:t>Macbeth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1591056"/>
            <a:ext cx="11027664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He moves </a:t>
            </a:r>
            <a:r>
              <a:rPr lang="en-US" sz="3200" b="1" dirty="0"/>
              <a:t>from sensitivity to insensitivity. </a:t>
            </a:r>
            <a:endParaRPr lang="en-US" sz="3200" b="1" dirty="0" smtClean="0"/>
          </a:p>
          <a:p>
            <a:r>
              <a:rPr lang="en-US" sz="2400" dirty="0" smtClean="0"/>
              <a:t>Starts </a:t>
            </a:r>
            <a:r>
              <a:rPr lang="en-US" sz="2400" dirty="0"/>
              <a:t>paralyzed with interior agony and moral </a:t>
            </a:r>
            <a:r>
              <a:rPr lang="en-US" sz="2400" dirty="0" smtClean="0"/>
              <a:t>doubt.</a:t>
            </a:r>
          </a:p>
          <a:p>
            <a:r>
              <a:rPr lang="en-US" sz="2400" dirty="0" smtClean="0"/>
              <a:t>ends </a:t>
            </a:r>
            <a:r>
              <a:rPr lang="en-US" sz="2400" dirty="0"/>
              <a:t>where he feels nothing at all, but just keeps doing what he must like a bear chained to a stake. </a:t>
            </a:r>
            <a:endParaRPr lang="en-US" sz="2400" dirty="0" smtClean="0"/>
          </a:p>
          <a:p>
            <a:pPr lvl="1"/>
            <a:r>
              <a:rPr lang="en-US" sz="2000" dirty="0" smtClean="0"/>
              <a:t>“</a:t>
            </a:r>
            <a:r>
              <a:rPr lang="en-US" sz="2000" dirty="0"/>
              <a:t>They have tied me to a stake. I cannot fly./ But bear-like I must fight the course.” (5.7.1-2) </a:t>
            </a:r>
            <a:endParaRPr lang="en-US" sz="2000" dirty="0" smtClean="0"/>
          </a:p>
          <a:p>
            <a:r>
              <a:rPr lang="en-US" sz="2400" dirty="0" smtClean="0"/>
              <a:t>As </a:t>
            </a:r>
            <a:r>
              <a:rPr lang="en-US" sz="2400" dirty="0"/>
              <a:t>a tragic figure, he experiences a kind of stripping, divestment. Of honor, of speech, of agency. </a:t>
            </a:r>
            <a:endParaRPr lang="en-US" sz="2400" dirty="0" smtClean="0"/>
          </a:p>
          <a:p>
            <a:r>
              <a:rPr lang="en-US" sz="2400" dirty="0" smtClean="0"/>
              <a:t>He </a:t>
            </a:r>
            <a:r>
              <a:rPr lang="en-US" sz="2400" dirty="0"/>
              <a:t>doesn’t even want to tell his story at the end because life is “a tale told by an idiot, full of sound and fury, signifying nothing.” (5.5.29-31) </a:t>
            </a:r>
          </a:p>
        </p:txBody>
      </p:sp>
    </p:spTree>
    <p:extLst>
      <p:ext uri="{BB962C8B-B14F-4D97-AF65-F5344CB8AC3E}">
        <p14:creationId xmlns:p14="http://schemas.microsoft.com/office/powerpoint/2010/main" val="408383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Lady Macbeth: The inverse of </a:t>
            </a:r>
            <a:r>
              <a:rPr lang="en-US" dirty="0" smtClean="0">
                <a:effectLst/>
              </a:rPr>
              <a:t>hubby</a:t>
            </a:r>
            <a:br>
              <a:rPr lang="en-US" dirty="0" smtClean="0">
                <a:effectLst/>
              </a:rPr>
            </a:br>
            <a:r>
              <a:rPr lang="en-US" sz="3200" dirty="0" smtClean="0">
                <a:effectLst/>
              </a:rPr>
              <a:t>(a Chiastic structure)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74" y="2367092"/>
            <a:ext cx="11010002" cy="4180012"/>
          </a:xfrm>
        </p:spPr>
        <p:txBody>
          <a:bodyPr>
            <a:normAutofit/>
          </a:bodyPr>
          <a:lstStyle/>
          <a:p>
            <a:r>
              <a:rPr lang="en-US" sz="2400" dirty="0"/>
              <a:t>S</a:t>
            </a:r>
            <a:r>
              <a:rPr lang="en-US" sz="2400" dirty="0" smtClean="0">
                <a:effectLst/>
              </a:rPr>
              <a:t>he starts by claiming total insensitivity and ends in tortured sensitivity </a:t>
            </a:r>
          </a:p>
          <a:p>
            <a:r>
              <a:rPr lang="en-US" sz="2400" dirty="0" smtClean="0">
                <a:effectLst/>
              </a:rPr>
              <a:t>“Unsex </a:t>
            </a:r>
            <a:r>
              <a:rPr lang="en-US" sz="2400" dirty="0">
                <a:effectLst/>
              </a:rPr>
              <a:t>me </a:t>
            </a:r>
            <a:r>
              <a:rPr lang="en-US" sz="2400" dirty="0" smtClean="0">
                <a:effectLst/>
              </a:rPr>
              <a:t>here,” taking </a:t>
            </a:r>
            <a:r>
              <a:rPr lang="en-US" sz="2400" dirty="0">
                <a:effectLst/>
              </a:rPr>
              <a:t>Macbeth’s daggers to mark the guards with blood and draw suspicion to them, </a:t>
            </a:r>
            <a:endParaRPr lang="en-US" sz="2400" dirty="0" smtClean="0">
              <a:effectLst/>
            </a:endParaRPr>
          </a:p>
          <a:p>
            <a:r>
              <a:rPr lang="en-US" sz="2400" dirty="0" smtClean="0">
                <a:effectLst/>
              </a:rPr>
              <a:t>Tormented: “</a:t>
            </a:r>
            <a:r>
              <a:rPr lang="en-US" sz="2400" dirty="0">
                <a:effectLst/>
              </a:rPr>
              <a:t>out, dammed spot!” washing her hands endlessly for days without sleep and finally suicide. </a:t>
            </a:r>
            <a:endParaRPr lang="en-US" sz="2400" dirty="0" smtClean="0">
              <a:effectLst/>
            </a:endParaRPr>
          </a:p>
          <a:p>
            <a:pPr lvl="1"/>
            <a:r>
              <a:rPr lang="en-US" sz="2000" dirty="0" smtClean="0">
                <a:effectLst/>
              </a:rPr>
              <a:t>Like Macbeth, She </a:t>
            </a:r>
            <a:r>
              <a:rPr lang="en-US" sz="2000" dirty="0">
                <a:effectLst/>
              </a:rPr>
              <a:t>is </a:t>
            </a:r>
            <a:r>
              <a:rPr lang="en-US" sz="2000" dirty="0" smtClean="0">
                <a:effectLst/>
              </a:rPr>
              <a:t>silenced</a:t>
            </a:r>
            <a:r>
              <a:rPr lang="en-US" sz="2000" dirty="0">
                <a:effectLst/>
              </a:rPr>
              <a:t>, but before she goes, she talks obsessively </a:t>
            </a:r>
          </a:p>
          <a:p>
            <a:pPr lvl="1"/>
            <a:endParaRPr lang="en-US" sz="2000" dirty="0" smtClean="0">
              <a:effectLst/>
            </a:endParaRPr>
          </a:p>
          <a:p>
            <a:r>
              <a:rPr lang="en-US" sz="2400" b="1" dirty="0" smtClean="0">
                <a:effectLst/>
              </a:rPr>
              <a:t>What’s Shakespeare doing here? Why this mirror movement? What’s he trying to say about the ruthless drive to power? </a:t>
            </a:r>
            <a:endParaRPr lang="en-US" sz="24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39495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0"/>
            <a:ext cx="10131425" cy="1499617"/>
          </a:xfrm>
        </p:spPr>
        <p:txBody>
          <a:bodyPr/>
          <a:lstStyle/>
          <a:p>
            <a:r>
              <a:rPr lang="en-US" b="1" dirty="0">
                <a:effectLst/>
              </a:rPr>
              <a:t>“Weird Sisters” &amp; </a:t>
            </a:r>
            <a:r>
              <a:rPr lang="en-US" b="1" dirty="0" smtClean="0">
                <a:effectLst/>
              </a:rPr>
              <a:t>Psychology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74" y="1828472"/>
            <a:ext cx="11028289" cy="4901511"/>
          </a:xfrm>
        </p:spPr>
        <p:txBody>
          <a:bodyPr>
            <a:noAutofit/>
          </a:bodyPr>
          <a:lstStyle/>
          <a:p>
            <a:r>
              <a:rPr lang="en-US" sz="2400" dirty="0">
                <a:effectLst/>
              </a:rPr>
              <a:t>The play is about </a:t>
            </a:r>
            <a:r>
              <a:rPr lang="en-US" sz="2400" dirty="0" smtClean="0">
                <a:effectLst/>
              </a:rPr>
              <a:t>transgression, </a:t>
            </a:r>
            <a:r>
              <a:rPr lang="en-US" sz="2400" dirty="0">
                <a:effectLst/>
              </a:rPr>
              <a:t>unleased powers that cross into the </a:t>
            </a:r>
            <a:r>
              <a:rPr lang="en-US" sz="2400" dirty="0" smtClean="0">
                <a:effectLst/>
              </a:rPr>
              <a:t>world of the stage</a:t>
            </a:r>
            <a:r>
              <a:rPr lang="en-US" sz="2400" dirty="0">
                <a:effectLst/>
              </a:rPr>
              <a:t>. </a:t>
            </a:r>
            <a:r>
              <a:rPr lang="en-US" sz="2400" dirty="0" smtClean="0">
                <a:effectLst/>
              </a:rPr>
              <a:t>That’s what the weird sisters represent</a:t>
            </a:r>
            <a:endParaRPr lang="en-US" sz="2400" dirty="0">
              <a:effectLst/>
            </a:endParaRPr>
          </a:p>
          <a:p>
            <a:r>
              <a:rPr lang="en-US" sz="2400" dirty="0">
                <a:effectLst/>
              </a:rPr>
              <a:t>They are called weird </a:t>
            </a:r>
            <a:r>
              <a:rPr lang="en-US" sz="2400" dirty="0" smtClean="0">
                <a:effectLst/>
              </a:rPr>
              <a:t>sisters by everyone in the play, </a:t>
            </a:r>
            <a:r>
              <a:rPr lang="en-US" sz="2400" dirty="0">
                <a:effectLst/>
              </a:rPr>
              <a:t>not </a:t>
            </a:r>
            <a:r>
              <a:rPr lang="en-US" sz="2400" dirty="0" smtClean="0">
                <a:effectLst/>
              </a:rPr>
              <a:t>witches </a:t>
            </a:r>
          </a:p>
          <a:p>
            <a:pPr lvl="2"/>
            <a:r>
              <a:rPr lang="en-US" sz="1800" dirty="0" smtClean="0">
                <a:effectLst/>
              </a:rPr>
              <a:t>except </a:t>
            </a:r>
            <a:r>
              <a:rPr lang="en-US" sz="1800" dirty="0">
                <a:effectLst/>
              </a:rPr>
              <a:t>once in an anonymous reported incident, and the sister in question is </a:t>
            </a:r>
            <a:r>
              <a:rPr lang="en-US" sz="1800" dirty="0" smtClean="0">
                <a:effectLst/>
              </a:rPr>
              <a:t>insulted.</a:t>
            </a:r>
          </a:p>
          <a:p>
            <a:pPr lvl="1"/>
            <a:r>
              <a:rPr lang="en-US" sz="2000" dirty="0" smtClean="0">
                <a:effectLst/>
              </a:rPr>
              <a:t>The </a:t>
            </a:r>
            <a:r>
              <a:rPr lang="en-US" sz="2000" dirty="0">
                <a:effectLst/>
              </a:rPr>
              <a:t>world “</a:t>
            </a:r>
            <a:r>
              <a:rPr lang="en-US" sz="2000" dirty="0" err="1">
                <a:effectLst/>
              </a:rPr>
              <a:t>wyrd</a:t>
            </a:r>
            <a:r>
              <a:rPr lang="en-US" sz="2000" dirty="0">
                <a:effectLst/>
              </a:rPr>
              <a:t>” is Old English for “fate.” The fates of Greek mythology spin, apportion and cut the thread of each human’s life. </a:t>
            </a:r>
            <a:endParaRPr lang="en-US" sz="2000" dirty="0" smtClean="0">
              <a:effectLst/>
            </a:endParaRPr>
          </a:p>
          <a:p>
            <a:pPr lvl="1"/>
            <a:r>
              <a:rPr lang="en-US" sz="2000" dirty="0">
                <a:effectLst/>
              </a:rPr>
              <a:t>King James </a:t>
            </a:r>
            <a:r>
              <a:rPr lang="en-US" sz="2000" dirty="0" smtClean="0">
                <a:effectLst/>
              </a:rPr>
              <a:t>wrote a </a:t>
            </a:r>
            <a:r>
              <a:rPr lang="en-US" sz="2000" dirty="0">
                <a:effectLst/>
              </a:rPr>
              <a:t>book on witchcraft called </a:t>
            </a:r>
            <a:r>
              <a:rPr lang="en-US" sz="2000" i="1" dirty="0" err="1">
                <a:effectLst/>
              </a:rPr>
              <a:t>Daemonology</a:t>
            </a:r>
            <a:r>
              <a:rPr lang="en-US" sz="2000" dirty="0">
                <a:effectLst/>
              </a:rPr>
              <a:t>. The play was performed for him probably at his request. Witches were part of folk culture of superstition and mysterious powers, regionally distinct (Scottish &amp; Celtic &amp; Welsh </a:t>
            </a:r>
            <a:r>
              <a:rPr lang="en-US" sz="2000" dirty="0" smtClean="0">
                <a:effectLst/>
              </a:rPr>
              <a:t>are all </a:t>
            </a:r>
            <a:r>
              <a:rPr lang="en-US" sz="2000" dirty="0">
                <a:effectLst/>
              </a:rPr>
              <a:t>different).  </a:t>
            </a:r>
          </a:p>
          <a:p>
            <a:r>
              <a:rPr lang="en-US" sz="2400" dirty="0">
                <a:effectLst/>
              </a:rPr>
              <a:t>But Shakespeare uses the witches to represent a </a:t>
            </a:r>
            <a:r>
              <a:rPr lang="en-US" sz="2400" b="1" u="sng" dirty="0">
                <a:effectLst/>
              </a:rPr>
              <a:t>state of mind</a:t>
            </a:r>
            <a:r>
              <a:rPr lang="en-US" sz="2400" dirty="0">
                <a:effectLst/>
              </a:rPr>
              <a:t>, not to explore the occult</a:t>
            </a:r>
            <a:r>
              <a:rPr lang="en-US" sz="2400" dirty="0" smtClean="0">
                <a:effectLst/>
              </a:rPr>
              <a:t>. </a:t>
            </a:r>
          </a:p>
          <a:p>
            <a:pPr lvl="1"/>
            <a:r>
              <a:rPr lang="en-US" sz="2000" dirty="0" smtClean="0">
                <a:effectLst/>
              </a:rPr>
              <a:t>I don’t think he’s really interested, since he didn’t do a minute of research about it</a:t>
            </a:r>
            <a:endParaRPr lang="en-US" sz="2000" dirty="0">
              <a:effectLst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2516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256033"/>
            <a:ext cx="10131425" cy="1335024"/>
          </a:xfrm>
        </p:spPr>
        <p:txBody>
          <a:bodyPr/>
          <a:lstStyle/>
          <a:p>
            <a:r>
              <a:rPr lang="en-US" dirty="0" smtClean="0"/>
              <a:t>The Weird Sisters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261872"/>
            <a:ext cx="11137391" cy="5376671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>
                <a:effectLst/>
              </a:rPr>
              <a:t>Their </a:t>
            </a:r>
            <a:r>
              <a:rPr lang="en-US" sz="2800" dirty="0" smtClean="0">
                <a:effectLst/>
              </a:rPr>
              <a:t>landscape </a:t>
            </a:r>
            <a:r>
              <a:rPr lang="en-US" sz="2800" dirty="0">
                <a:effectLst/>
              </a:rPr>
              <a:t>is a wasteland, windswept, empty, unfruitful, uninhabited, inhuman &amp; </a:t>
            </a:r>
            <a:r>
              <a:rPr lang="en-US" sz="2800" u="sng" dirty="0">
                <a:effectLst/>
              </a:rPr>
              <a:t>symbolic</a:t>
            </a:r>
          </a:p>
          <a:p>
            <a:r>
              <a:rPr lang="en-US" sz="2800" dirty="0" smtClean="0">
                <a:effectLst/>
              </a:rPr>
              <a:t>Do they cause anything?</a:t>
            </a:r>
          </a:p>
          <a:p>
            <a:pPr lvl="1"/>
            <a:r>
              <a:rPr lang="en-US" sz="2400" dirty="0" smtClean="0">
                <a:effectLst/>
              </a:rPr>
              <a:t>Banquo </a:t>
            </a:r>
            <a:r>
              <a:rPr lang="en-US" sz="2400" dirty="0">
                <a:effectLst/>
              </a:rPr>
              <a:t>hears that his sons will be kings, but that doesn’t make him kill the king to fulfill the </a:t>
            </a:r>
            <a:r>
              <a:rPr lang="en-US" sz="2400" dirty="0" err="1">
                <a:effectLst/>
              </a:rPr>
              <a:t>prophesey</a:t>
            </a:r>
            <a:r>
              <a:rPr lang="en-US" sz="2400" dirty="0">
                <a:effectLst/>
              </a:rPr>
              <a:t>. </a:t>
            </a:r>
            <a:endParaRPr lang="en-US" sz="2400" dirty="0" smtClean="0">
              <a:effectLst/>
            </a:endParaRPr>
          </a:p>
          <a:p>
            <a:pPr lvl="1"/>
            <a:r>
              <a:rPr lang="en-US" sz="2400" dirty="0" smtClean="0">
                <a:effectLst/>
              </a:rPr>
              <a:t>The </a:t>
            </a:r>
            <a:r>
              <a:rPr lang="en-US" sz="2400" dirty="0">
                <a:effectLst/>
              </a:rPr>
              <a:t>sisters tell Macbeth what he has already been thinking</a:t>
            </a:r>
            <a:r>
              <a:rPr lang="en-US" sz="2400" dirty="0" smtClean="0">
                <a:effectLst/>
              </a:rPr>
              <a:t>.</a:t>
            </a:r>
          </a:p>
          <a:p>
            <a:r>
              <a:rPr lang="en-US" sz="2800" dirty="0" smtClean="0">
                <a:effectLst/>
              </a:rPr>
              <a:t>Macbeth can’t understand the final prophesy </a:t>
            </a:r>
            <a:r>
              <a:rPr lang="en-US" sz="2800" u="sng" dirty="0" smtClean="0">
                <a:effectLst/>
              </a:rPr>
              <a:t>because it doesn’t fit his ambition: </a:t>
            </a:r>
          </a:p>
          <a:p>
            <a:pPr lvl="1"/>
            <a:r>
              <a:rPr lang="en-US" sz="2400" dirty="0" smtClean="0">
                <a:effectLst/>
              </a:rPr>
              <a:t>armed </a:t>
            </a:r>
            <a:r>
              <a:rPr lang="en-US" sz="2400" dirty="0">
                <a:effectLst/>
              </a:rPr>
              <a:t>head (Macbeth’s bloody head, which will be cut off by Macduff and set on a stake) </a:t>
            </a:r>
            <a:endParaRPr lang="en-US" sz="2400" dirty="0" smtClean="0">
              <a:effectLst/>
            </a:endParaRPr>
          </a:p>
          <a:p>
            <a:pPr lvl="1"/>
            <a:r>
              <a:rPr lang="en-US" sz="2400" dirty="0" smtClean="0">
                <a:effectLst/>
              </a:rPr>
              <a:t>bloody </a:t>
            </a:r>
            <a:r>
              <a:rPr lang="en-US" sz="2400" dirty="0">
                <a:effectLst/>
              </a:rPr>
              <a:t>child (</a:t>
            </a:r>
            <a:r>
              <a:rPr lang="en-US" sz="2400" dirty="0" err="1">
                <a:effectLst/>
              </a:rPr>
              <a:t>Madcuff</a:t>
            </a:r>
            <a:r>
              <a:rPr lang="en-US" sz="2400" dirty="0">
                <a:effectLst/>
              </a:rPr>
              <a:t> untimely ripped from his mother’s womb), </a:t>
            </a:r>
            <a:endParaRPr lang="en-US" sz="2400" dirty="0" smtClean="0">
              <a:effectLst/>
            </a:endParaRPr>
          </a:p>
          <a:p>
            <a:pPr lvl="1"/>
            <a:r>
              <a:rPr lang="en-US" sz="2400" dirty="0" smtClean="0">
                <a:effectLst/>
              </a:rPr>
              <a:t>the </a:t>
            </a:r>
            <a:r>
              <a:rPr lang="en-US" sz="2400" dirty="0">
                <a:effectLst/>
              </a:rPr>
              <a:t>child crowned, with a tree in his hand (Malcom, Duncan’s elder son, who tells the soldiers to carry branches and bring </a:t>
            </a:r>
            <a:r>
              <a:rPr lang="en-US" sz="2400" dirty="0" err="1">
                <a:effectLst/>
              </a:rPr>
              <a:t>Birnam</a:t>
            </a:r>
            <a:r>
              <a:rPr lang="en-US" sz="2400" dirty="0">
                <a:effectLst/>
              </a:rPr>
              <a:t> Wood to </a:t>
            </a:r>
            <a:r>
              <a:rPr lang="en-US" sz="2400" dirty="0" err="1">
                <a:effectLst/>
              </a:rPr>
              <a:t>Dunsimere</a:t>
            </a:r>
            <a:r>
              <a:rPr lang="en-US" sz="2400" dirty="0" smtClean="0">
                <a:effectLst/>
              </a:rPr>
              <a:t>)</a:t>
            </a:r>
            <a:endParaRPr lang="en-US" sz="2400" dirty="0">
              <a:effectLst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2324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Weird Sisters—critique of class?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744199" cy="422215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They are unmarried women, clearly marginalized</a:t>
            </a:r>
          </a:p>
          <a:p>
            <a:r>
              <a:rPr lang="en-US" sz="2400" dirty="0" smtClean="0"/>
              <a:t>They complain about poor treatment—called a “witch,” excluded socially</a:t>
            </a:r>
          </a:p>
          <a:p>
            <a:r>
              <a:rPr lang="en-US" sz="2400" dirty="0" smtClean="0"/>
              <a:t>They seek power through manipulation since they can’t get it other ways</a:t>
            </a:r>
          </a:p>
          <a:p>
            <a:r>
              <a:rPr lang="en-US" sz="2400" dirty="0" smtClean="0"/>
              <a:t>A more intense and unconscious expression of the fear of unmarried women (Elizabeth) and women’s power generally?</a:t>
            </a:r>
          </a:p>
          <a:p>
            <a:endParaRPr lang="en-US" sz="2400" dirty="0"/>
          </a:p>
          <a:p>
            <a:r>
              <a:rPr lang="en-US" sz="2400" dirty="0" smtClean="0"/>
              <a:t>Personally, I think the psychological angle is stronger, but they are located socially, so not irrelevant. </a:t>
            </a:r>
          </a:p>
        </p:txBody>
      </p:sp>
    </p:spTree>
    <p:extLst>
      <p:ext uri="{BB962C8B-B14F-4D97-AF65-F5344CB8AC3E}">
        <p14:creationId xmlns:p14="http://schemas.microsoft.com/office/powerpoint/2010/main" val="973658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75573"/>
            <a:ext cx="10364451" cy="1628383"/>
          </a:xfrm>
        </p:spPr>
        <p:txBody>
          <a:bodyPr/>
          <a:lstStyle/>
          <a:p>
            <a:r>
              <a:rPr lang="en-US" b="1" dirty="0">
                <a:effectLst/>
              </a:rPr>
              <a:t>Important </a:t>
            </a:r>
            <a:r>
              <a:rPr lang="en-US" b="1" dirty="0" smtClean="0">
                <a:effectLst/>
              </a:rPr>
              <a:t>images 1:</a:t>
            </a:r>
            <a:r>
              <a:rPr lang="en-US" dirty="0" smtClean="0">
                <a:effectLst/>
              </a:rPr>
              <a:t>Doubles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73" y="1778696"/>
            <a:ext cx="11101443" cy="47473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effectLst/>
              </a:rPr>
              <a:t>Doubles and </a:t>
            </a:r>
            <a:r>
              <a:rPr lang="en-US" sz="2800" dirty="0" smtClean="0">
                <a:effectLst/>
              </a:rPr>
              <a:t>equivocation:</a:t>
            </a:r>
          </a:p>
          <a:p>
            <a:pPr lvl="1"/>
            <a:r>
              <a:rPr lang="en-US" sz="2400" dirty="0">
                <a:effectLst/>
              </a:rPr>
              <a:t>Macbeth is split: fear and ambition, guilt and </a:t>
            </a:r>
            <a:r>
              <a:rPr lang="en-US" sz="2400" dirty="0" smtClean="0">
                <a:effectLst/>
              </a:rPr>
              <a:t>numbness </a:t>
            </a:r>
          </a:p>
          <a:p>
            <a:pPr lvl="1"/>
            <a:r>
              <a:rPr lang="en-US" sz="2400" dirty="0">
                <a:effectLst/>
              </a:rPr>
              <a:t>The opening description of him in battle: “As two spent swimmers that do cling together/ and choke their art. . . .” </a:t>
            </a:r>
          </a:p>
          <a:p>
            <a:pPr lvl="2"/>
            <a:r>
              <a:rPr lang="en-US" sz="2000" dirty="0">
                <a:effectLst/>
              </a:rPr>
              <a:t>There are 2 Macbeths and they will kill each other</a:t>
            </a:r>
          </a:p>
          <a:p>
            <a:pPr lvl="1"/>
            <a:r>
              <a:rPr lang="en-US" sz="2400" dirty="0" smtClean="0">
                <a:effectLst/>
              </a:rPr>
              <a:t>He </a:t>
            </a:r>
            <a:r>
              <a:rPr lang="en-US" sz="2400" dirty="0">
                <a:effectLst/>
              </a:rPr>
              <a:t>is trusted yet betrays </a:t>
            </a:r>
            <a:r>
              <a:rPr lang="en-US" sz="2400" dirty="0" smtClean="0">
                <a:effectLst/>
              </a:rPr>
              <a:t>Duncan </a:t>
            </a:r>
          </a:p>
          <a:p>
            <a:pPr lvl="1"/>
            <a:r>
              <a:rPr lang="en-US" sz="2400" dirty="0" smtClean="0">
                <a:effectLst/>
              </a:rPr>
              <a:t>Macbeth </a:t>
            </a:r>
            <a:r>
              <a:rPr lang="en-US" sz="2400" dirty="0">
                <a:effectLst/>
              </a:rPr>
              <a:t>kills Macduff (who is no threat) to be “double </a:t>
            </a:r>
            <a:r>
              <a:rPr lang="en-US" sz="2400" dirty="0" smtClean="0">
                <a:effectLst/>
              </a:rPr>
              <a:t>sure” </a:t>
            </a:r>
          </a:p>
          <a:p>
            <a:pPr lvl="1"/>
            <a:r>
              <a:rPr lang="en-US" sz="2400" dirty="0" smtClean="0">
                <a:effectLst/>
              </a:rPr>
              <a:t>Also two kinds of blood: </a:t>
            </a:r>
          </a:p>
          <a:p>
            <a:pPr lvl="2"/>
            <a:r>
              <a:rPr lang="en-US" sz="1800" dirty="0" smtClean="0">
                <a:effectLst/>
              </a:rPr>
              <a:t>“</a:t>
            </a:r>
            <a:r>
              <a:rPr lang="en-US" sz="1800" dirty="0">
                <a:effectLst/>
              </a:rPr>
              <a:t>blood” line, the succession of </a:t>
            </a:r>
            <a:r>
              <a:rPr lang="en-US" sz="1800" dirty="0" smtClean="0">
                <a:effectLst/>
              </a:rPr>
              <a:t>heirs</a:t>
            </a:r>
          </a:p>
          <a:p>
            <a:pPr lvl="2"/>
            <a:r>
              <a:rPr lang="en-US" sz="1800" dirty="0" smtClean="0">
                <a:effectLst/>
              </a:rPr>
              <a:t> </a:t>
            </a:r>
            <a:r>
              <a:rPr lang="en-US" sz="1800" dirty="0">
                <a:effectLst/>
              </a:rPr>
              <a:t>the blood spilled in the play through murder and war, the blood on one’s hands. </a:t>
            </a:r>
            <a:endParaRPr lang="en-US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94572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137787"/>
            <a:ext cx="10717393" cy="1828799"/>
          </a:xfrm>
        </p:spPr>
        <p:txBody>
          <a:bodyPr/>
          <a:lstStyle/>
          <a:p>
            <a:r>
              <a:rPr lang="en-US" b="1" dirty="0">
                <a:effectLst/>
              </a:rPr>
              <a:t>Important </a:t>
            </a:r>
            <a:r>
              <a:rPr lang="en-US" b="1" dirty="0" smtClean="0">
                <a:effectLst/>
              </a:rPr>
              <a:t>images 2</a:t>
            </a:r>
            <a:r>
              <a:rPr lang="en-US" b="1" dirty="0" smtClean="0"/>
              <a:t>: </a:t>
            </a:r>
            <a:r>
              <a:rPr lang="en-US" dirty="0" smtClean="0">
                <a:effectLst/>
              </a:rPr>
              <a:t>Harvest and fruitfulness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1966586"/>
            <a:ext cx="11320272" cy="4690246"/>
          </a:xfrm>
        </p:spPr>
        <p:txBody>
          <a:bodyPr>
            <a:noAutofit/>
          </a:bodyPr>
          <a:lstStyle/>
          <a:p>
            <a:r>
              <a:rPr lang="en-US" sz="3200" dirty="0"/>
              <a:t>E</a:t>
            </a:r>
            <a:r>
              <a:rPr lang="en-US" sz="3200" dirty="0" smtClean="0">
                <a:effectLst/>
              </a:rPr>
              <a:t>veryone </a:t>
            </a:r>
            <a:r>
              <a:rPr lang="en-US" sz="3200" dirty="0">
                <a:effectLst/>
              </a:rPr>
              <a:t>but Macbeth can talk of home and hearth and harvest. </a:t>
            </a:r>
            <a:endParaRPr lang="en-US" sz="3200" dirty="0" smtClean="0">
              <a:effectLst/>
            </a:endParaRPr>
          </a:p>
          <a:p>
            <a:pPr lvl="1"/>
            <a:r>
              <a:rPr lang="en-US" sz="2400" dirty="0" smtClean="0">
                <a:effectLst/>
              </a:rPr>
              <a:t>Duncan </a:t>
            </a:r>
            <a:r>
              <a:rPr lang="en-US" sz="2400" dirty="0">
                <a:effectLst/>
              </a:rPr>
              <a:t>speaks of his “plenteous joys,/ Wanton in fullness.” </a:t>
            </a:r>
            <a:endParaRPr lang="en-US" sz="2400" dirty="0" smtClean="0">
              <a:effectLst/>
            </a:endParaRPr>
          </a:p>
          <a:p>
            <a:pPr lvl="1"/>
            <a:r>
              <a:rPr lang="en-US" sz="2400" dirty="0" smtClean="0">
                <a:effectLst/>
              </a:rPr>
              <a:t>We </a:t>
            </a:r>
            <a:r>
              <a:rPr lang="en-US" sz="2400" dirty="0">
                <a:effectLst/>
              </a:rPr>
              <a:t>hear constantly about the “seed” of Banquo that will rule for generations (Banquo was King James’ ancestor). </a:t>
            </a:r>
          </a:p>
          <a:p>
            <a:r>
              <a:rPr lang="en-US" sz="2800" dirty="0" smtClean="0">
                <a:effectLst/>
              </a:rPr>
              <a:t>When </a:t>
            </a:r>
            <a:r>
              <a:rPr lang="en-US" sz="2800" dirty="0">
                <a:effectLst/>
              </a:rPr>
              <a:t>Macbeth murders </a:t>
            </a:r>
            <a:r>
              <a:rPr lang="en-US" sz="2800" dirty="0" smtClean="0">
                <a:effectLst/>
              </a:rPr>
              <a:t>Duncan, images of fruitfulness go away and Nature </a:t>
            </a:r>
            <a:r>
              <a:rPr lang="en-US" sz="2800" dirty="0">
                <a:effectLst/>
              </a:rPr>
              <a:t>becomes Unnatural</a:t>
            </a:r>
          </a:p>
          <a:p>
            <a:pPr lvl="1"/>
            <a:r>
              <a:rPr lang="en-US" sz="2400" dirty="0" smtClean="0">
                <a:effectLst/>
              </a:rPr>
              <a:t>horses </a:t>
            </a:r>
            <a:r>
              <a:rPr lang="en-US" sz="2400" dirty="0">
                <a:effectLst/>
              </a:rPr>
              <a:t>eat each other, nature turns against </a:t>
            </a:r>
            <a:r>
              <a:rPr lang="en-US" sz="2400" dirty="0" smtClean="0">
                <a:effectLst/>
              </a:rPr>
              <a:t>itself</a:t>
            </a:r>
          </a:p>
          <a:p>
            <a:pPr lvl="1"/>
            <a:r>
              <a:rPr lang="en-US" sz="2400" dirty="0" smtClean="0">
                <a:effectLst/>
              </a:rPr>
              <a:t>The </a:t>
            </a:r>
            <a:r>
              <a:rPr lang="en-US" sz="2400" dirty="0">
                <a:effectLst/>
              </a:rPr>
              <a:t>witches tell Macbeth he can only be killed by a man not born of woman when the wood comes to </a:t>
            </a:r>
            <a:r>
              <a:rPr lang="en-US" sz="2400" dirty="0" err="1">
                <a:effectLst/>
              </a:rPr>
              <a:t>Dunsinane</a:t>
            </a:r>
            <a:r>
              <a:rPr lang="en-US" sz="2400" dirty="0">
                <a:effectLst/>
              </a:rPr>
              <a:t>—both unnatural (and presumed impossible</a:t>
            </a:r>
            <a:r>
              <a:rPr lang="en-US" sz="2400" dirty="0" smtClean="0">
                <a:effectLst/>
              </a:rPr>
              <a:t>).</a:t>
            </a:r>
            <a:endParaRPr lang="en-US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86736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/>
          <a:lstStyle/>
          <a:p>
            <a:r>
              <a:rPr lang="en-US" dirty="0" smtClean="0"/>
              <a:t>Important Images 3: Dress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74" y="1596178"/>
            <a:ext cx="10991714" cy="5024078"/>
          </a:xfrm>
        </p:spPr>
        <p:txBody>
          <a:bodyPr>
            <a:noAutofit/>
          </a:bodyPr>
          <a:lstStyle/>
          <a:p>
            <a:r>
              <a:rPr lang="en-US" sz="2800" dirty="0">
                <a:effectLst/>
              </a:rPr>
              <a:t>Macbeth starts with clothing that fits him, but over the course of the play his clothing becomes more and more grotesque. </a:t>
            </a:r>
          </a:p>
          <a:p>
            <a:pPr lvl="1"/>
            <a:r>
              <a:rPr lang="en-US" sz="2400" dirty="0">
                <a:effectLst/>
              </a:rPr>
              <a:t>I.3.106-107 he is dressed in “borrowed robes.” </a:t>
            </a:r>
          </a:p>
          <a:p>
            <a:r>
              <a:rPr lang="en-US" sz="2800" dirty="0">
                <a:effectLst/>
              </a:rPr>
              <a:t>1.3.143-145 Banquo says “New </a:t>
            </a:r>
            <a:r>
              <a:rPr lang="en-US" sz="2800" dirty="0" err="1">
                <a:effectLst/>
              </a:rPr>
              <a:t>honours</a:t>
            </a:r>
            <a:r>
              <a:rPr lang="en-US" sz="2800" dirty="0">
                <a:effectLst/>
              </a:rPr>
              <a:t> come upon him,/ Like our strange garments, cleave not to their </a:t>
            </a:r>
            <a:r>
              <a:rPr lang="en-US" sz="2800" dirty="0" err="1">
                <a:effectLst/>
              </a:rPr>
              <a:t>mould</a:t>
            </a:r>
            <a:r>
              <a:rPr lang="en-US" sz="2800" dirty="0">
                <a:effectLst/>
              </a:rPr>
              <a:t>/ But with the aid of use.</a:t>
            </a:r>
          </a:p>
          <a:p>
            <a:pPr lvl="1"/>
            <a:r>
              <a:rPr lang="en-US" sz="2400" dirty="0">
                <a:effectLst/>
              </a:rPr>
              <a:t>His wife mocks him: “Was the hope drunk/ Wherein you dressed yourself?” (1.7.31-36)</a:t>
            </a:r>
          </a:p>
          <a:p>
            <a:pPr lvl="1"/>
            <a:r>
              <a:rPr lang="en-US" sz="2400" dirty="0">
                <a:effectLst/>
              </a:rPr>
              <a:t>And finally, “Now does he feel his title/ Hang loose about him, like a giant’s robe/ Upon a dwarfish thief.” (5.2.15-16)</a:t>
            </a:r>
          </a:p>
          <a:p>
            <a:r>
              <a:rPr lang="en-US" sz="2800" dirty="0">
                <a:effectLst/>
              </a:rPr>
              <a:t>Thus </a:t>
            </a:r>
            <a:r>
              <a:rPr lang="en-US" sz="2800" dirty="0" smtClean="0">
                <a:effectLst/>
              </a:rPr>
              <a:t>his clothing reveals that </a:t>
            </a:r>
            <a:r>
              <a:rPr lang="en-US" sz="2800" dirty="0">
                <a:effectLst/>
              </a:rPr>
              <a:t>the play is not about </a:t>
            </a:r>
            <a:r>
              <a:rPr lang="en-US" sz="2800" i="1" dirty="0">
                <a:effectLst/>
              </a:rPr>
              <a:t>whether</a:t>
            </a:r>
            <a:r>
              <a:rPr lang="en-US" sz="2800" dirty="0">
                <a:effectLst/>
              </a:rPr>
              <a:t> he will do the deed, but what the deed will do to him. </a:t>
            </a:r>
          </a:p>
        </p:txBody>
      </p:sp>
    </p:spTree>
    <p:extLst>
      <p:ext uri="{BB962C8B-B14F-4D97-AF65-F5344CB8AC3E}">
        <p14:creationId xmlns:p14="http://schemas.microsoft.com/office/powerpoint/2010/main" val="14436025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1240</TotalTime>
  <Words>1106</Words>
  <Application>Microsoft Macintosh PowerPoint</Application>
  <PresentationFormat>Custom</PresentationFormat>
  <Paragraphs>70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Celestial</vt:lpstr>
      <vt:lpstr>Ways of Interpreting MacBeth</vt:lpstr>
      <vt:lpstr>What the murder does to Macbeth</vt:lpstr>
      <vt:lpstr>Lady Macbeth: The inverse of hubby (a Chiastic structure)</vt:lpstr>
      <vt:lpstr>“Weird Sisters” &amp; Psychology</vt:lpstr>
      <vt:lpstr>The Weird Sisters (continued)</vt:lpstr>
      <vt:lpstr>Weird Sisters—critique of class?</vt:lpstr>
      <vt:lpstr>Important images 1:Doubles</vt:lpstr>
      <vt:lpstr>Important images 2: Harvest and fruitfulness</vt:lpstr>
      <vt:lpstr>Important Images 3: Dress</vt:lpstr>
      <vt:lpstr>Groups: Assign a note-taker, speaker and facilitator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Ways of Interpreting MacBeth</dc:title>
  <dc:creator>Becky Roberts</dc:creator>
  <cp:lastModifiedBy>Julie  Pesano</cp:lastModifiedBy>
  <cp:revision>9</cp:revision>
  <dcterms:created xsi:type="dcterms:W3CDTF">2018-12-02T02:28:19Z</dcterms:created>
  <dcterms:modified xsi:type="dcterms:W3CDTF">2020-03-01T17:48:18Z</dcterms:modified>
</cp:coreProperties>
</file>