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11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926408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599" cy="2146199"/>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199" cy="17861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REVISION</a:t>
            </a:r>
          </a:p>
        </p:txBody>
      </p:sp>
      <p:sp>
        <p:nvSpPr>
          <p:cNvPr id="59" name="Shape 59"/>
          <p:cNvSpPr txBox="1">
            <a:spLocks noGrp="1"/>
          </p:cNvSpPr>
          <p:nvPr>
            <p:ph type="subTitle" idx="1"/>
          </p:nvPr>
        </p:nvSpPr>
        <p:spPr>
          <a:xfrm>
            <a:off x="344250" y="3550650"/>
            <a:ext cx="4910100" cy="577799"/>
          </a:xfrm>
          <a:prstGeom prst="rect">
            <a:avLst/>
          </a:prstGeom>
        </p:spPr>
        <p:txBody>
          <a:bodyPr lIns="91425" tIns="91425" rIns="91425" bIns="91425" anchor="ctr" anchorCtr="0">
            <a:noAutofit/>
          </a:bodyPr>
          <a:lstStyle/>
          <a:p>
            <a:pPr lvl="0">
              <a:spcBef>
                <a:spcPts val="0"/>
              </a:spcBef>
              <a:buNone/>
            </a:pPr>
            <a:r>
              <a:rPr lang="en"/>
              <a:t>Literally means to “re-see”</a:t>
            </a:r>
          </a:p>
        </p:txBody>
      </p:sp>
      <p:pic>
        <p:nvPicPr>
          <p:cNvPr id="60" name="Shape 60" descr="glasses.png"/>
          <p:cNvPicPr preferRelativeResize="0"/>
          <p:nvPr/>
        </p:nvPicPr>
        <p:blipFill>
          <a:blip r:embed="rId3">
            <a:alphaModFix/>
          </a:blip>
          <a:stretch>
            <a:fillRect/>
          </a:stretch>
        </p:blipFill>
        <p:spPr>
          <a:xfrm>
            <a:off x="5728225" y="92869"/>
            <a:ext cx="3259525" cy="2417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1" y="201607"/>
            <a:ext cx="10615024" cy="665303"/>
          </a:xfrm>
          <a:prstGeom prst="rect">
            <a:avLst/>
          </a:prstGeom>
        </p:spPr>
        <p:txBody>
          <a:bodyPr lIns="91425" tIns="91425" rIns="91425" bIns="91425" anchor="t" anchorCtr="0">
            <a:noAutofit/>
          </a:bodyPr>
          <a:lstStyle/>
          <a:p>
            <a:pPr lvl="0">
              <a:spcBef>
                <a:spcPts val="0"/>
              </a:spcBef>
              <a:buNone/>
            </a:pPr>
            <a:r>
              <a:rPr lang="en-US" dirty="0" smtClean="0"/>
              <a:t>Revise for Organization</a:t>
            </a:r>
            <a:endParaRPr lang="en" dirty="0"/>
          </a:p>
        </p:txBody>
      </p:sp>
      <p:sp>
        <p:nvSpPr>
          <p:cNvPr id="121" name="Shape 121"/>
          <p:cNvSpPr txBox="1">
            <a:spLocks noGrp="1"/>
          </p:cNvSpPr>
          <p:nvPr>
            <p:ph type="body" idx="1"/>
          </p:nvPr>
        </p:nvSpPr>
        <p:spPr>
          <a:xfrm>
            <a:off x="311700" y="1088678"/>
            <a:ext cx="8648361" cy="4054947"/>
          </a:xfrm>
          <a:prstGeom prst="rect">
            <a:avLst/>
          </a:prstGeom>
        </p:spPr>
        <p:txBody>
          <a:bodyPr lIns="91425" tIns="91425" rIns="91425" bIns="91425" anchor="t" anchorCtr="0">
            <a:noAutofit/>
          </a:bodyPr>
          <a:lstStyle/>
          <a:p>
            <a:pPr marL="342900" lvl="0" indent="-342900" rtl="0">
              <a:spcBef>
                <a:spcPts val="0"/>
              </a:spcBef>
              <a:buAutoNum type="arabicPeriod"/>
            </a:pPr>
            <a:r>
              <a:rPr lang="en-US" dirty="0" smtClean="0"/>
              <a:t>Review your essay for Organization</a:t>
            </a:r>
          </a:p>
          <a:p>
            <a:pPr marL="342900" lvl="0" indent="-342900" rtl="0">
              <a:spcBef>
                <a:spcPts val="0"/>
              </a:spcBef>
              <a:buAutoNum type="arabicPeriod"/>
            </a:pPr>
            <a:r>
              <a:rPr lang="en-US" dirty="0" smtClean="0"/>
              <a:t>Is the thesis at the end of the introduction.</a:t>
            </a:r>
          </a:p>
          <a:p>
            <a:pPr marL="342900" lvl="0" indent="-342900" rtl="0">
              <a:spcBef>
                <a:spcPts val="0"/>
              </a:spcBef>
              <a:buAutoNum type="arabicPeriod"/>
            </a:pPr>
            <a:r>
              <a:rPr lang="en-US" dirty="0" smtClean="0"/>
              <a:t>Does the thesis suggest the road map for the essay, list parts.</a:t>
            </a:r>
          </a:p>
          <a:p>
            <a:pPr marL="342900" lvl="0" indent="-342900" rtl="0">
              <a:spcBef>
                <a:spcPts val="0"/>
              </a:spcBef>
              <a:buAutoNum type="arabicPeriod"/>
            </a:pPr>
            <a:r>
              <a:rPr lang="en-US" dirty="0" smtClean="0"/>
              <a:t>Does each paragraph have a clear topic sentence that directly supports the thesis?</a:t>
            </a:r>
          </a:p>
          <a:p>
            <a:pPr marL="342900" lvl="0" indent="-342900" rtl="0">
              <a:spcBef>
                <a:spcPts val="0"/>
              </a:spcBef>
              <a:buAutoNum type="arabicPeriod"/>
            </a:pPr>
            <a:r>
              <a:rPr lang="en-US" dirty="0" smtClean="0"/>
              <a:t>Is each paragraph unified with the thesis and the topic sentences?</a:t>
            </a:r>
          </a:p>
          <a:p>
            <a:pPr marL="342900" lvl="0" indent="-342900" rtl="0">
              <a:spcBef>
                <a:spcPts val="0"/>
              </a:spcBef>
              <a:buAutoNum type="arabicPeriod"/>
            </a:pPr>
            <a:r>
              <a:rPr lang="en-US" dirty="0" smtClean="0"/>
              <a:t>Are there logical transitions and coherence throughout?</a:t>
            </a:r>
            <a:endParaRPr dirty="0"/>
          </a:p>
        </p:txBody>
      </p:sp>
      <p:pic>
        <p:nvPicPr>
          <p:cNvPr id="2" name="Picture 1" descr="organize-puzzle-shows-arranging-organizing-2785157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721" y="0"/>
            <a:ext cx="4172626" cy="21672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US" dirty="0" smtClean="0"/>
              <a:t>Practice</a:t>
            </a:r>
            <a:endParaRPr lang="en" dirty="0"/>
          </a:p>
        </p:txBody>
      </p:sp>
      <p:sp>
        <p:nvSpPr>
          <p:cNvPr id="127" name="Shape 127"/>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rtl="0">
              <a:spcBef>
                <a:spcPts val="0"/>
              </a:spcBef>
              <a:buNone/>
            </a:pPr>
            <a:r>
              <a:rPr lang="en-US" dirty="0" smtClean="0"/>
              <a:t>Examine the worms essay from last week for organization.</a:t>
            </a:r>
          </a:p>
          <a:p>
            <a:pPr lvl="0" rtl="0">
              <a:spcBef>
                <a:spcPts val="0"/>
              </a:spcBef>
              <a:buNone/>
            </a:pPr>
            <a:endParaRPr lang="en-US" dirty="0" smtClean="0"/>
          </a:p>
          <a:p>
            <a:pPr lvl="0" rtl="0">
              <a:spcBef>
                <a:spcPts val="0"/>
              </a:spcBef>
              <a:buNone/>
            </a:pPr>
            <a:endParaRPr lang="en-US" u="sng" dirty="0"/>
          </a:p>
          <a:p>
            <a:pPr lvl="0" rtl="0">
              <a:spcBef>
                <a:spcPts val="0"/>
              </a:spcBef>
              <a:buNone/>
            </a:pPr>
            <a:endParaRPr u="sng" dirty="0"/>
          </a:p>
        </p:txBody>
      </p:sp>
      <p:pic>
        <p:nvPicPr>
          <p:cNvPr id="2" name="Picture 1" descr="happy-worm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077" y="1748692"/>
            <a:ext cx="6350000" cy="28201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344250" y="2427700"/>
            <a:ext cx="8455500" cy="2146800"/>
          </a:xfrm>
          <a:prstGeom prst="rect">
            <a:avLst/>
          </a:prstGeom>
        </p:spPr>
        <p:txBody>
          <a:bodyPr lIns="91425" tIns="91425" rIns="91425" bIns="91425" anchor="ctr" anchorCtr="0">
            <a:noAutofit/>
          </a:bodyPr>
          <a:lstStyle/>
          <a:p>
            <a:pPr lvl="0">
              <a:spcBef>
                <a:spcPts val="0"/>
              </a:spcBef>
              <a:buNone/>
            </a:pPr>
            <a:r>
              <a:rPr lang="en"/>
              <a:t>How do you now “see” your essay? </a:t>
            </a:r>
          </a:p>
        </p:txBody>
      </p:sp>
      <p:sp>
        <p:nvSpPr>
          <p:cNvPr id="139" name="Shape 139"/>
          <p:cNvSpPr txBox="1">
            <a:spLocks noGrp="1"/>
          </p:cNvSpPr>
          <p:nvPr>
            <p:ph type="subTitle" idx="1"/>
          </p:nvPr>
        </p:nvSpPr>
        <p:spPr>
          <a:xfrm>
            <a:off x="344250" y="1849900"/>
            <a:ext cx="4910100" cy="577799"/>
          </a:xfrm>
          <a:prstGeom prst="rect">
            <a:avLst/>
          </a:prstGeom>
        </p:spPr>
        <p:txBody>
          <a:bodyPr lIns="91425" tIns="91425" rIns="91425" bIns="91425" anchor="ctr" anchorCtr="0">
            <a:noAutofit/>
          </a:bodyPr>
          <a:lstStyle/>
          <a:p>
            <a:pPr lvl="0">
              <a:spcBef>
                <a:spcPts val="0"/>
              </a:spcBef>
              <a:buNone/>
            </a:pPr>
            <a:r>
              <a:rPr lang="en" dirty="0" smtClean="0"/>
              <a:t>Reflection</a:t>
            </a:r>
            <a:endParaRPr lang="en" dirty="0"/>
          </a:p>
        </p:txBody>
      </p:sp>
      <p:pic>
        <p:nvPicPr>
          <p:cNvPr id="140" name="Shape 140" descr="funny glasses.png"/>
          <p:cNvPicPr preferRelativeResize="0"/>
          <p:nvPr/>
        </p:nvPicPr>
        <p:blipFill>
          <a:blip r:embed="rId3">
            <a:alphaModFix/>
          </a:blip>
          <a:stretch>
            <a:fillRect/>
          </a:stretch>
        </p:blipFill>
        <p:spPr>
          <a:xfrm>
            <a:off x="6284350" y="169150"/>
            <a:ext cx="2515399" cy="2515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50" y="967154"/>
            <a:ext cx="8455500" cy="1494692"/>
          </a:xfrm>
        </p:spPr>
        <p:txBody>
          <a:bodyPr/>
          <a:lstStyle/>
          <a:p>
            <a:r>
              <a:rPr lang="en-US" dirty="0" smtClean="0"/>
              <a:t>Conclusions</a:t>
            </a:r>
            <a:endParaRPr lang="en-US" dirty="0"/>
          </a:p>
        </p:txBody>
      </p:sp>
      <p:pic>
        <p:nvPicPr>
          <p:cNvPr id="3" name="Picture 2" descr="nailland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8" y="2286000"/>
            <a:ext cx="3116385" cy="2527300"/>
          </a:xfrm>
          <a:prstGeom prst="rect">
            <a:avLst/>
          </a:prstGeom>
        </p:spPr>
      </p:pic>
      <p:pic>
        <p:nvPicPr>
          <p:cNvPr id="4" name="Picture 3" descr="badlandi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45" y="2286001"/>
            <a:ext cx="3116385" cy="2527300"/>
          </a:xfrm>
          <a:prstGeom prst="rect">
            <a:avLst/>
          </a:prstGeom>
        </p:spPr>
      </p:pic>
    </p:spTree>
    <p:extLst>
      <p:ext uri="{BB962C8B-B14F-4D97-AF65-F5344CB8AC3E}">
        <p14:creationId xmlns:p14="http://schemas.microsoft.com/office/powerpoint/2010/main" val="419756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50" y="127000"/>
            <a:ext cx="8455500" cy="2227385"/>
          </a:xfrm>
        </p:spPr>
        <p:txBody>
          <a:bodyPr/>
          <a:lstStyle/>
          <a:p>
            <a:r>
              <a:rPr lang="en-US" sz="2000" dirty="0"/>
              <a:t/>
            </a:r>
            <a:br>
              <a:rPr lang="en-US" sz="2000" dirty="0"/>
            </a:br>
            <a:r>
              <a:rPr lang="en-US" dirty="0" smtClean="0"/>
              <a:t>Practice:</a:t>
            </a:r>
            <a:br>
              <a:rPr lang="en-US" dirty="0" smtClean="0"/>
            </a:br>
            <a:r>
              <a:rPr lang="en-US" sz="2000" dirty="0" smtClean="0"/>
              <a:t>1. Each </a:t>
            </a:r>
            <a:r>
              <a:rPr lang="en-US" sz="2000" dirty="0"/>
              <a:t>group will receive one conclusion </a:t>
            </a:r>
            <a:r>
              <a:rPr lang="en-US" sz="2000" dirty="0" smtClean="0"/>
              <a:t>strategy</a:t>
            </a:r>
            <a:br>
              <a:rPr lang="en-US" sz="2000" dirty="0" smtClean="0"/>
            </a:br>
            <a:r>
              <a:rPr lang="en-US" sz="2000" dirty="0" smtClean="0"/>
              <a:t>2. Make a 5-6 sentence Conclusion of the worms essay.</a:t>
            </a:r>
            <a:br>
              <a:rPr lang="en-US" sz="2000" dirty="0" smtClean="0"/>
            </a:br>
            <a:r>
              <a:rPr lang="en-US" sz="2000" dirty="0" smtClean="0"/>
              <a:t>3. The class will guess what your concluding strategy is.</a:t>
            </a:r>
            <a:endParaRPr lang="en-US" sz="2000" dirty="0"/>
          </a:p>
        </p:txBody>
      </p:sp>
      <p:pic>
        <p:nvPicPr>
          <p:cNvPr id="4" name="Picture 3" descr="in-conclusion-carto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2481385"/>
            <a:ext cx="7331233" cy="2662114"/>
          </a:xfrm>
          <a:prstGeom prst="rect">
            <a:avLst/>
          </a:prstGeom>
        </p:spPr>
      </p:pic>
    </p:spTree>
    <p:extLst>
      <p:ext uri="{BB962C8B-B14F-4D97-AF65-F5344CB8AC3E}">
        <p14:creationId xmlns:p14="http://schemas.microsoft.com/office/powerpoint/2010/main" val="372444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65500" y="1081675"/>
            <a:ext cx="4045199" cy="1786199"/>
          </a:xfrm>
          <a:prstGeom prst="rect">
            <a:avLst/>
          </a:prstGeom>
        </p:spPr>
        <p:txBody>
          <a:bodyPr lIns="91425" tIns="91425" rIns="91425" bIns="91425" anchor="b" anchorCtr="0">
            <a:noAutofit/>
          </a:bodyPr>
          <a:lstStyle/>
          <a:p>
            <a:pPr lvl="0">
              <a:spcBef>
                <a:spcPts val="0"/>
              </a:spcBef>
              <a:buNone/>
            </a:pPr>
            <a:r>
              <a:rPr lang="en"/>
              <a:t>Revision as Surgery</a:t>
            </a:r>
          </a:p>
        </p:txBody>
      </p:sp>
      <p:sp>
        <p:nvSpPr>
          <p:cNvPr id="66" name="Shape 66"/>
          <p:cNvSpPr txBox="1">
            <a:spLocks noGrp="1"/>
          </p:cNvSpPr>
          <p:nvPr>
            <p:ph type="subTitle" idx="1"/>
          </p:nvPr>
        </p:nvSpPr>
        <p:spPr>
          <a:xfrm>
            <a:off x="265500" y="2921400"/>
            <a:ext cx="4045199" cy="1345500"/>
          </a:xfrm>
          <a:prstGeom prst="rect">
            <a:avLst/>
          </a:prstGeom>
        </p:spPr>
        <p:txBody>
          <a:bodyPr lIns="91425" tIns="91425" rIns="91425" bIns="91425" anchor="t" anchorCtr="0">
            <a:noAutofit/>
          </a:bodyPr>
          <a:lstStyle/>
          <a:p>
            <a:pPr lvl="0">
              <a:spcBef>
                <a:spcPts val="0"/>
              </a:spcBef>
              <a:buNone/>
            </a:pPr>
            <a:endParaRPr/>
          </a:p>
        </p:txBody>
      </p:sp>
      <p:sp>
        <p:nvSpPr>
          <p:cNvPr id="67" name="Shape 67"/>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lvl="0">
              <a:spcBef>
                <a:spcPts val="0"/>
              </a:spcBef>
              <a:buNone/>
            </a:pPr>
            <a:r>
              <a:rPr lang="en"/>
              <a:t>Revision is not the same as proofreading. When you revise, you want to do more than spell check and change a few words. You want to move beyond surface issues and think about the main idea, your organization, and your development.</a:t>
            </a:r>
          </a:p>
        </p:txBody>
      </p:sp>
      <p:pic>
        <p:nvPicPr>
          <p:cNvPr id="68" name="Shape 68" descr="surgery revision"/>
          <p:cNvPicPr preferRelativeResize="0"/>
          <p:nvPr/>
        </p:nvPicPr>
        <p:blipFill>
          <a:blip r:embed="rId3">
            <a:alphaModFix/>
          </a:blip>
          <a:stretch>
            <a:fillRect/>
          </a:stretch>
        </p:blipFill>
        <p:spPr>
          <a:xfrm>
            <a:off x="1068825" y="2819050"/>
            <a:ext cx="2593724" cy="194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90% of the Writing Process is Revision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06725" y="587100"/>
            <a:ext cx="4045199" cy="740100"/>
          </a:xfrm>
          <a:prstGeom prst="rect">
            <a:avLst/>
          </a:prstGeom>
        </p:spPr>
        <p:txBody>
          <a:bodyPr lIns="91425" tIns="91425" rIns="91425" bIns="91425" anchor="b" anchorCtr="0">
            <a:noAutofit/>
          </a:bodyPr>
          <a:lstStyle/>
          <a:p>
            <a:pPr lvl="0">
              <a:spcBef>
                <a:spcPts val="0"/>
              </a:spcBef>
              <a:buNone/>
            </a:pPr>
            <a:r>
              <a:rPr lang="en"/>
              <a:t>Fun Fact</a:t>
            </a:r>
          </a:p>
        </p:txBody>
      </p:sp>
      <p:sp>
        <p:nvSpPr>
          <p:cNvPr id="79" name="Shape 79"/>
          <p:cNvSpPr txBox="1">
            <a:spLocks noGrp="1"/>
          </p:cNvSpPr>
          <p:nvPr>
            <p:ph type="subTitle" idx="1"/>
          </p:nvPr>
        </p:nvSpPr>
        <p:spPr>
          <a:xfrm>
            <a:off x="265500" y="2921400"/>
            <a:ext cx="4045199" cy="1345500"/>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lvl="0">
              <a:spcBef>
                <a:spcPts val="0"/>
              </a:spcBef>
              <a:buNone/>
            </a:pPr>
            <a:r>
              <a:rPr lang="en"/>
              <a:t>Thomas Jefferson wrote the first draft of the Declaration of Independence in two weeks, but his work was far from being over. The document was revised by John Adams and Benjamin Franklin. How many times do you think they revised it together? Once the document was presented to Congress, how many additional revisions do you think were made?</a:t>
            </a:r>
          </a:p>
        </p:txBody>
      </p:sp>
      <p:pic>
        <p:nvPicPr>
          <p:cNvPr id="81" name="Shape 81" descr="Writing_the_Declaration_of_Independence_1776_cph.3g09904.jpg"/>
          <p:cNvPicPr preferRelativeResize="0"/>
          <p:nvPr/>
        </p:nvPicPr>
        <p:blipFill>
          <a:blip r:embed="rId3">
            <a:alphaModFix/>
          </a:blip>
          <a:stretch>
            <a:fillRect/>
          </a:stretch>
        </p:blipFill>
        <p:spPr>
          <a:xfrm>
            <a:off x="1062673" y="1525025"/>
            <a:ext cx="2450849" cy="32684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999925"/>
            <a:ext cx="8520599" cy="2146199"/>
          </a:xfrm>
          <a:prstGeom prst="rect">
            <a:avLst/>
          </a:prstGeom>
        </p:spPr>
        <p:txBody>
          <a:bodyPr lIns="91425" tIns="91425" rIns="91425" bIns="91425" anchor="b" anchorCtr="0">
            <a:noAutofit/>
          </a:bodyPr>
          <a:lstStyle/>
          <a:p>
            <a:pPr lvl="0">
              <a:spcBef>
                <a:spcPts val="0"/>
              </a:spcBef>
              <a:buNone/>
            </a:pPr>
            <a:r>
              <a:rPr lang="en"/>
              <a:t>47 &amp; 39</a:t>
            </a:r>
          </a:p>
        </p:txBody>
      </p:sp>
      <p:sp>
        <p:nvSpPr>
          <p:cNvPr id="87" name="Shape 87"/>
          <p:cNvSpPr txBox="1">
            <a:spLocks noGrp="1"/>
          </p:cNvSpPr>
          <p:nvPr>
            <p:ph type="body" idx="1"/>
          </p:nvPr>
        </p:nvSpPr>
        <p:spPr>
          <a:xfrm>
            <a:off x="311700" y="3228425"/>
            <a:ext cx="8520599" cy="1300800"/>
          </a:xfrm>
          <a:prstGeom prst="rect">
            <a:avLst/>
          </a:prstGeom>
        </p:spPr>
        <p:txBody>
          <a:bodyPr lIns="91425" tIns="91425" rIns="91425" bIns="91425" anchor="t" anchorCtr="0">
            <a:noAutofit/>
          </a:bodyPr>
          <a:lstStyle/>
          <a:p>
            <a:pPr lvl="0">
              <a:spcBef>
                <a:spcPts val="0"/>
              </a:spcBef>
              <a:buNone/>
            </a:pPr>
            <a:r>
              <a:rPr lang="en"/>
              <a:t>“Wow!”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65500" y="404125"/>
            <a:ext cx="4045199" cy="2463900"/>
          </a:xfrm>
          <a:prstGeom prst="rect">
            <a:avLst/>
          </a:prstGeom>
        </p:spPr>
        <p:txBody>
          <a:bodyPr lIns="91425" tIns="91425" rIns="91425" bIns="91425" anchor="b" anchorCtr="0">
            <a:noAutofit/>
          </a:bodyPr>
          <a:lstStyle/>
          <a:p>
            <a:pPr lvl="0" algn="ctr" rtl="0">
              <a:lnSpc>
                <a:spcPct val="115000"/>
              </a:lnSpc>
              <a:spcBef>
                <a:spcPts val="0"/>
              </a:spcBef>
              <a:buNone/>
            </a:pPr>
            <a:endParaRPr sz="2400" b="1" dirty="0">
              <a:solidFill>
                <a:srgbClr val="000000"/>
              </a:solidFill>
              <a:latin typeface="Arial"/>
              <a:ea typeface="Arial"/>
              <a:cs typeface="Arial"/>
              <a:sym typeface="Arial"/>
            </a:endParaRPr>
          </a:p>
          <a:p>
            <a:pPr lvl="0" algn="ctr" rtl="0">
              <a:lnSpc>
                <a:spcPct val="115000"/>
              </a:lnSpc>
              <a:spcBef>
                <a:spcPts val="0"/>
              </a:spcBef>
              <a:buNone/>
            </a:pPr>
            <a:r>
              <a:rPr lang="en" sz="2400" b="1" dirty="0" smtClean="0">
                <a:solidFill>
                  <a:srgbClr val="000000"/>
                </a:solidFill>
                <a:latin typeface="Arial"/>
                <a:ea typeface="Arial"/>
                <a:cs typeface="Arial"/>
                <a:sym typeface="Arial"/>
              </a:rPr>
              <a:t> </a:t>
            </a:r>
            <a:r>
              <a:rPr lang="en" sz="2400" b="1" dirty="0">
                <a:solidFill>
                  <a:srgbClr val="000000"/>
                </a:solidFill>
                <a:latin typeface="Arial"/>
                <a:ea typeface="Arial"/>
                <a:cs typeface="Arial"/>
                <a:sym typeface="Arial"/>
              </a:rPr>
              <a:t>Evaluating your Own Essay</a:t>
            </a:r>
          </a:p>
          <a:p>
            <a:pPr lvl="0">
              <a:spcBef>
                <a:spcPts val="0"/>
              </a:spcBef>
              <a:buNone/>
            </a:pPr>
            <a:endParaRPr dirty="0"/>
          </a:p>
        </p:txBody>
      </p:sp>
      <p:sp>
        <p:nvSpPr>
          <p:cNvPr id="93" name="Shape 93"/>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lvl="0">
              <a:spcBef>
                <a:spcPts val="0"/>
              </a:spcBef>
              <a:buNone/>
            </a:pPr>
            <a:r>
              <a:rPr lang="en"/>
              <a:t>When we “re-see” we pretend we are seeing our writing for the first time. We are seeing it through the eyes of a potential reader. In other words, pretend you have amnesia. </a:t>
            </a:r>
          </a:p>
        </p:txBody>
      </p:sp>
      <p:pic>
        <p:nvPicPr>
          <p:cNvPr id="94" name="Shape 94" descr="memory meme.jpg"/>
          <p:cNvPicPr preferRelativeResize="0"/>
          <p:nvPr/>
        </p:nvPicPr>
        <p:blipFill>
          <a:blip r:embed="rId3">
            <a:alphaModFix/>
          </a:blip>
          <a:stretch>
            <a:fillRect/>
          </a:stretch>
        </p:blipFill>
        <p:spPr>
          <a:xfrm>
            <a:off x="224400" y="2275000"/>
            <a:ext cx="4244099" cy="2567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65500" y="1081675"/>
            <a:ext cx="4045199" cy="1786199"/>
          </a:xfrm>
          <a:prstGeom prst="rect">
            <a:avLst/>
          </a:prstGeom>
        </p:spPr>
        <p:txBody>
          <a:bodyPr lIns="91425" tIns="91425" rIns="91425" bIns="91425" anchor="b" anchorCtr="0">
            <a:noAutofit/>
          </a:bodyPr>
          <a:lstStyle/>
          <a:p>
            <a:pPr lvl="0">
              <a:spcBef>
                <a:spcPts val="0"/>
              </a:spcBef>
              <a:buNone/>
            </a:pPr>
            <a:r>
              <a:rPr lang="en-US" dirty="0" smtClean="0"/>
              <a:t>The Final Portfolio</a:t>
            </a:r>
            <a:endParaRPr lang="en" dirty="0"/>
          </a:p>
        </p:txBody>
      </p:sp>
      <p:sp>
        <p:nvSpPr>
          <p:cNvPr id="100" name="Shape 100"/>
          <p:cNvSpPr txBox="1">
            <a:spLocks noGrp="1"/>
          </p:cNvSpPr>
          <p:nvPr>
            <p:ph type="body" idx="2"/>
          </p:nvPr>
        </p:nvSpPr>
        <p:spPr>
          <a:xfrm>
            <a:off x="4835400" y="130150"/>
            <a:ext cx="3837000" cy="4289400"/>
          </a:xfrm>
          <a:prstGeom prst="rect">
            <a:avLst/>
          </a:prstGeom>
        </p:spPr>
        <p:txBody>
          <a:bodyPr lIns="91425" tIns="91425" rIns="91425" bIns="91425" anchor="ctr" anchorCtr="0">
            <a:noAutofit/>
          </a:bodyPr>
          <a:lstStyle/>
          <a:p>
            <a:pPr marL="342900" lvl="0" indent="-342900" rtl="0">
              <a:spcBef>
                <a:spcPts val="0"/>
              </a:spcBef>
              <a:buAutoNum type="arabicPeriod"/>
            </a:pPr>
            <a:r>
              <a:rPr lang="en-US" dirty="0" smtClean="0"/>
              <a:t>In-Class Essay</a:t>
            </a:r>
          </a:p>
          <a:p>
            <a:pPr lvl="0" rtl="0">
              <a:spcBef>
                <a:spcPts val="0"/>
              </a:spcBef>
            </a:pPr>
            <a:r>
              <a:rPr lang="en-US" dirty="0"/>
              <a:t>	</a:t>
            </a:r>
            <a:r>
              <a:rPr lang="en-US" dirty="0" smtClean="0"/>
              <a:t>(essay 2 or 3)</a:t>
            </a:r>
          </a:p>
          <a:p>
            <a:pPr lvl="0" rtl="0">
              <a:spcBef>
                <a:spcPts val="0"/>
              </a:spcBef>
            </a:pPr>
            <a:r>
              <a:rPr lang="en-US" sz="3600" dirty="0" smtClean="0"/>
              <a:t>2. Revised </a:t>
            </a:r>
            <a:r>
              <a:rPr lang="en-US" dirty="0" smtClean="0"/>
              <a:t>Out of Class Essay (essay 1)</a:t>
            </a:r>
          </a:p>
          <a:p>
            <a:pPr lvl="0" rtl="0">
              <a:spcBef>
                <a:spcPts val="0"/>
              </a:spcBef>
            </a:pPr>
            <a:r>
              <a:rPr lang="en-US" dirty="0" smtClean="0"/>
              <a:t>3. </a:t>
            </a:r>
            <a:r>
              <a:rPr lang="en-US" dirty="0" smtClean="0"/>
              <a:t>Cover Letter- Reflection Essa</a:t>
            </a:r>
            <a:r>
              <a:rPr lang="en-US" dirty="0" smtClean="0"/>
              <a:t>y</a:t>
            </a:r>
            <a:endParaRPr lang="en" dirty="0"/>
          </a:p>
        </p:txBody>
      </p:sp>
      <p:sp>
        <p:nvSpPr>
          <p:cNvPr id="101" name="Shape 101"/>
          <p:cNvSpPr txBox="1"/>
          <p:nvPr/>
        </p:nvSpPr>
        <p:spPr>
          <a:xfrm>
            <a:off x="832525" y="4146125"/>
            <a:ext cx="7393800" cy="6677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2" name="Shape 102"/>
          <p:cNvSpPr txBox="1">
            <a:spLocks noGrp="1"/>
          </p:cNvSpPr>
          <p:nvPr>
            <p:ph type="subTitle" idx="1"/>
          </p:nvPr>
        </p:nvSpPr>
        <p:spPr>
          <a:xfrm>
            <a:off x="4835400" y="3452125"/>
            <a:ext cx="4045199" cy="814800"/>
          </a:xfrm>
          <a:prstGeom prst="rect">
            <a:avLst/>
          </a:prstGeom>
        </p:spPr>
        <p:txBody>
          <a:bodyPr lIns="91425" tIns="91425" rIns="91425" bIns="91425" anchor="t" anchorCtr="0">
            <a:noAutofit/>
          </a:bodyPr>
          <a:lstStyle/>
          <a:p>
            <a:pPr lvl="0" algn="l" rtl="0">
              <a:spcBef>
                <a:spcPts val="0"/>
              </a:spcBef>
              <a:buClr>
                <a:schemeClr val="dk2"/>
              </a:buClr>
              <a:buSzPct val="61111"/>
              <a:buFont typeface="Arial"/>
              <a:buNone/>
            </a:pPr>
            <a:endParaRPr lang="en" sz="1800" dirty="0">
              <a:latin typeface="Arial"/>
              <a:ea typeface="Arial"/>
              <a:cs typeface="Arial"/>
              <a:sym typeface="Arial"/>
            </a:endParaRPr>
          </a:p>
          <a:p>
            <a:pPr lvl="0">
              <a:spcBef>
                <a:spcPts val="0"/>
              </a:spcBef>
              <a:buNone/>
            </a:pPr>
            <a:endParaRPr sz="1400" dirty="0">
              <a:solidFill>
                <a:srgbClr val="000000"/>
              </a:solidFill>
              <a:latin typeface="Arial"/>
              <a:ea typeface="Arial"/>
              <a:cs typeface="Arial"/>
              <a:sym typeface="Arial"/>
            </a:endParaRPr>
          </a:p>
        </p:txBody>
      </p:sp>
      <p:pic>
        <p:nvPicPr>
          <p:cNvPr id="2" name="Picture 1" descr="portfoli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2867874"/>
            <a:ext cx="3277577" cy="2275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US" dirty="0" smtClean="0"/>
              <a:t>Revise for Content</a:t>
            </a:r>
            <a:endParaRPr lang="en" dirty="0"/>
          </a:p>
        </p:txBody>
      </p:sp>
      <p:sp>
        <p:nvSpPr>
          <p:cNvPr id="109" name="Shape 109"/>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342900" lvl="0" indent="-342900">
              <a:spcBef>
                <a:spcPts val="0"/>
              </a:spcBef>
              <a:buAutoNum type="arabicPeriod"/>
            </a:pPr>
            <a:r>
              <a:rPr lang="en-US" dirty="0" smtClean="0"/>
              <a:t>Review all the comments and suggestions.</a:t>
            </a:r>
          </a:p>
          <a:p>
            <a:pPr marL="342900" lvl="0" indent="-342900">
              <a:spcBef>
                <a:spcPts val="0"/>
              </a:spcBef>
              <a:buAutoNum type="arabicPeriod"/>
            </a:pPr>
            <a:r>
              <a:rPr lang="en-US" dirty="0" smtClean="0"/>
              <a:t>How and where can you add more examples, evidence and development?</a:t>
            </a:r>
          </a:p>
          <a:p>
            <a:pPr marL="342900" lvl="0" indent="-342900">
              <a:spcBef>
                <a:spcPts val="0"/>
              </a:spcBef>
              <a:buAutoNum type="arabicPeriod"/>
            </a:pPr>
            <a:r>
              <a:rPr lang="en-US" dirty="0" smtClean="0"/>
              <a:t>How and where can you add more details?</a:t>
            </a:r>
          </a:p>
          <a:p>
            <a:pPr marL="342900" lvl="0" indent="-342900">
              <a:spcBef>
                <a:spcPts val="0"/>
              </a:spcBef>
              <a:buAutoNum type="arabicPeriod"/>
            </a:pPr>
            <a:endParaRPr dirty="0"/>
          </a:p>
        </p:txBody>
      </p:sp>
      <p:pic>
        <p:nvPicPr>
          <p:cNvPr id="2" name="Picture 1" descr="attention-to-detai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989384"/>
            <a:ext cx="6542360" cy="21541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US" dirty="0" smtClean="0"/>
              <a:t>Practice</a:t>
            </a:r>
            <a:endParaRPr lang="en" dirty="0"/>
          </a:p>
        </p:txBody>
      </p:sp>
      <p:sp>
        <p:nvSpPr>
          <p:cNvPr id="115" name="Shape 115"/>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a:spcBef>
                <a:spcPts val="0"/>
              </a:spcBef>
              <a:buNone/>
            </a:pPr>
            <a:r>
              <a:rPr lang="en-US" dirty="0" smtClean="0"/>
              <a:t>Turn to page 51 in Reader. Choose one sentence to revise for content adding much more detail.</a:t>
            </a:r>
          </a:p>
          <a:p>
            <a:pPr lvl="0">
              <a:spcBef>
                <a:spcPts val="0"/>
              </a:spcBef>
              <a:buNone/>
            </a:pPr>
            <a:endParaRPr lang="en-US" dirty="0" smtClean="0"/>
          </a:p>
          <a:p>
            <a:pPr lvl="0">
              <a:spcBef>
                <a:spcPts val="0"/>
              </a:spcBef>
              <a:buNone/>
            </a:pPr>
            <a:endParaRPr dirty="0"/>
          </a:p>
        </p:txBody>
      </p:sp>
      <p:pic>
        <p:nvPicPr>
          <p:cNvPr id="2" name="Picture 1" descr="detai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2217614"/>
            <a:ext cx="6503670" cy="2925885"/>
          </a:xfrm>
          <a:prstGeom prst="rect">
            <a:avLst/>
          </a:prstGeom>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328</Words>
  <Application>Microsoft Macintosh PowerPoint</Application>
  <PresentationFormat>On-screen Show (16:9)</PresentationFormat>
  <Paragraphs>37</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pop</vt:lpstr>
      <vt:lpstr>REVISION</vt:lpstr>
      <vt:lpstr>Revision as Surgery</vt:lpstr>
      <vt:lpstr>90% of the Writing Process is Revision</vt:lpstr>
      <vt:lpstr>Fun Fact</vt:lpstr>
      <vt:lpstr>47 &amp; 39</vt:lpstr>
      <vt:lpstr>  Evaluating your Own Essay </vt:lpstr>
      <vt:lpstr>The Final Portfolio</vt:lpstr>
      <vt:lpstr>Revise for Content</vt:lpstr>
      <vt:lpstr>Practice</vt:lpstr>
      <vt:lpstr>Revise for Organization</vt:lpstr>
      <vt:lpstr>Practice</vt:lpstr>
      <vt:lpstr>How do you now “see” your essay? </vt:lpstr>
      <vt:lpstr>Conclusions</vt:lpstr>
      <vt:lpstr> Practice: 1. Each group will receive one conclusion strategy 2. Make a 5-6 sentence Conclusion of the worms essay. 3. The class will guess what your concluding strategy 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cp:lastModifiedBy>Julie  Pesano</cp:lastModifiedBy>
  <cp:revision>10</cp:revision>
  <dcterms:modified xsi:type="dcterms:W3CDTF">2017-02-13T01:09:18Z</dcterms:modified>
</cp:coreProperties>
</file>