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80" r:id="rId2"/>
    <p:sldId id="279" r:id="rId3"/>
    <p:sldId id="274" r:id="rId4"/>
    <p:sldId id="276" r:id="rId5"/>
    <p:sldId id="278" r:id="rId6"/>
    <p:sldId id="258" r:id="rId7"/>
    <p:sldId id="273" r:id="rId8"/>
    <p:sldId id="281" r:id="rId9"/>
    <p:sldId id="282" r:id="rId10"/>
    <p:sldId id="272" r:id="rId11"/>
    <p:sldId id="26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0"/>
    <p:restoredTop sz="94665"/>
  </p:normalViewPr>
  <p:slideViewPr>
    <p:cSldViewPr>
      <p:cViewPr>
        <p:scale>
          <a:sx n="107" d="100"/>
          <a:sy n="107" d="100"/>
        </p:scale>
        <p:origin x="-728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26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275F4E-9A69-44A4-B1B6-23083B0DF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C405D8-3FD6-4E19-A5E8-E113D7D2E06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248B-BDCD-4FBF-BEF3-36205202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hiller" pitchFamily="82" charset="0"/>
              </a:rPr>
              <a:t>The Tragic Hero</a:t>
            </a:r>
            <a:endParaRPr lang="en-US" sz="6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2052925"/>
            <a:ext cx="5462154" cy="4195481"/>
          </a:xfrm>
        </p:spPr>
        <p:txBody>
          <a:bodyPr>
            <a:normAutofit/>
          </a:bodyPr>
          <a:lstStyle/>
          <a:p>
            <a:r>
              <a:rPr lang="en-US" sz="2800" b="1" dirty="0"/>
              <a:t>Def. “</a:t>
            </a:r>
            <a:r>
              <a:rPr lang="en-US" sz="2800" b="1" i="1" dirty="0"/>
              <a:t>Man of high standard who falls from that high because of a flaw that has affected many</a:t>
            </a:r>
            <a:r>
              <a:rPr lang="en-US" sz="2800" b="1" dirty="0"/>
              <a:t>” - Aristotle</a:t>
            </a:r>
          </a:p>
          <a:p>
            <a:r>
              <a:rPr lang="en-US" sz="2800" b="1" dirty="0"/>
              <a:t>Macbeth is one of the most famous examples of the tragic hero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" name="Picture 10" descr="http://theplaystheblog.files.wordpress.com/2013/07/macbeth-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31" y="2286000"/>
            <a:ext cx="285414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7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440090" cy="140053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hiller" pitchFamily="82" charset="0"/>
              </a:rPr>
              <a:t>Don’t we all have a kind of hubris? </a:t>
            </a:r>
            <a:r>
              <a:rPr lang="en-US" sz="3600" b="1" dirty="0" smtClean="0">
                <a:solidFill>
                  <a:srgbClr val="FF0000"/>
                </a:solidFill>
                <a:latin typeface="Chiller" pitchFamily="82" charset="0"/>
              </a:rPr>
              <a:t>(that will exact a price?)</a:t>
            </a:r>
            <a:endParaRPr lang="en-US" sz="36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290260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Chart the structure in </a:t>
            </a:r>
            <a:r>
              <a:rPr lang="en-US" i="1" dirty="0" smtClean="0"/>
              <a:t>Macbeth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935300" cy="46526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Exposition</a:t>
            </a:r>
            <a:r>
              <a:rPr lang="en-US" sz="2400" dirty="0" smtClean="0"/>
              <a:t> (establishing the situation)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Inciting force </a:t>
            </a:r>
            <a:r>
              <a:rPr lang="en-US" sz="2400" dirty="0" smtClean="0"/>
              <a:t>(first moment of conflict)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Errors of Judgement </a:t>
            </a:r>
            <a:r>
              <a:rPr lang="en-US" sz="2400" dirty="0" smtClean="0"/>
              <a:t>(resulting from his flaw)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Crisis</a:t>
            </a:r>
            <a:r>
              <a:rPr lang="en-US" sz="2400" dirty="0" smtClean="0"/>
              <a:t> (turning point after which the character is controlled by events instead of the other way around)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Tragic Force </a:t>
            </a:r>
            <a:r>
              <a:rPr lang="en-US" sz="2400" dirty="0" smtClean="0"/>
              <a:t>(making it worse because of his tragic flaw)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Moment of Suspense </a:t>
            </a:r>
            <a:r>
              <a:rPr lang="en-US" sz="2400" dirty="0" smtClean="0"/>
              <a:t>(last possibility of escape)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Catastrophe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Glimpse of restored order</a:t>
            </a:r>
          </a:p>
        </p:txBody>
      </p:sp>
    </p:spTree>
    <p:extLst>
      <p:ext uri="{BB962C8B-B14F-4D97-AF65-F5344CB8AC3E}">
        <p14:creationId xmlns:p14="http://schemas.microsoft.com/office/powerpoint/2010/main" val="1558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hiller" pitchFamily="82" charset="0"/>
              </a:rPr>
              <a:t>Audience Appeal</a:t>
            </a:r>
            <a:endParaRPr lang="en-US" sz="54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Shakespeare demonstrated the Elizabethan belief that the country is stable only if the King is good and virtuous.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play was considered a thriller </a:t>
            </a:r>
            <a:r>
              <a:rPr lang="en-US" sz="3200" dirty="0" smtClean="0"/>
              <a:t>because it </a:t>
            </a:r>
            <a:r>
              <a:rPr lang="en-US" sz="3200" dirty="0"/>
              <a:t>dramatizes a threat to an anointed King and the perceived evil behind the threat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Shakespeare included a lot of blood and murder, which the Elizabethans expected to see in a tragedy. 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Elizabethans </a:t>
            </a:r>
            <a:r>
              <a:rPr lang="en-US" sz="2900" dirty="0"/>
              <a:t>believed that evil occurs in darkness, which is a recurring theme in </a:t>
            </a:r>
            <a:r>
              <a:rPr lang="en-US" sz="2900" i="1" dirty="0"/>
              <a:t>Macbeth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424741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hiller" pitchFamily="82" charset="0"/>
              </a:rPr>
              <a:t>Historical Background</a:t>
            </a:r>
            <a:endParaRPr lang="en-US" sz="54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Not very accurate about the real Macbeth, king of Scotland from 1040-1057.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Ruled peacefully for a long time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Instead it’s directed toward the new King, James.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 problem of </a:t>
            </a:r>
            <a:r>
              <a:rPr lang="en-US" sz="3200" dirty="0" err="1" smtClean="0"/>
              <a:t>successon</a:t>
            </a:r>
            <a:r>
              <a:rPr lang="en-US" sz="32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There was no Tudor successor to the throne of England after Elizabeth died. 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Elizabeth chose James VI of Scotland to succeed her.</a:t>
            </a:r>
          </a:p>
          <a:p>
            <a:pPr lvl="2">
              <a:lnSpc>
                <a:spcPct val="90000"/>
              </a:lnSpc>
            </a:pPr>
            <a:r>
              <a:rPr lang="en-US" sz="3000" dirty="0" smtClean="0"/>
              <a:t>Why?  </a:t>
            </a:r>
          </a:p>
        </p:txBody>
      </p:sp>
    </p:spTree>
    <p:extLst>
      <p:ext uri="{BB962C8B-B14F-4D97-AF65-F5344CB8AC3E}">
        <p14:creationId xmlns:p14="http://schemas.microsoft.com/office/powerpoint/2010/main" val="335673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28043"/>
            <a:ext cx="8610600" cy="4577557"/>
          </a:xfrm>
        </p:spPr>
        <p:txBody>
          <a:bodyPr>
            <a:noAutofit/>
          </a:bodyPr>
          <a:lstStyle/>
          <a:p>
            <a:r>
              <a:rPr lang="en-US" dirty="0"/>
              <a:t>Elizabeth I had been instrumental in the death of her cousin, Mary Queen of Scots, who was beheaded </a:t>
            </a:r>
            <a:endParaRPr lang="en-US" dirty="0" smtClean="0"/>
          </a:p>
          <a:p>
            <a:pPr lvl="1"/>
            <a:r>
              <a:rPr lang="en-US" dirty="0" smtClean="0"/>
              <a:t>The execution of rivals is the focus in the play.  </a:t>
            </a:r>
          </a:p>
          <a:p>
            <a:pPr lvl="2"/>
            <a:r>
              <a:rPr lang="en-US" dirty="0" smtClean="0"/>
              <a:t>Nobody’s safe if that becomes a legitimate way to gain power.</a:t>
            </a:r>
          </a:p>
          <a:p>
            <a:pPr lvl="1"/>
            <a:r>
              <a:rPr lang="en-US" dirty="0" smtClean="0"/>
              <a:t>The pivotal role of Lady Macbeth in causing the violence links it to the Queen.</a:t>
            </a:r>
          </a:p>
          <a:p>
            <a:r>
              <a:rPr lang="en-US" dirty="0" smtClean="0"/>
              <a:t>On her deathbed, Elizabeth wanted to ease her way into Heaven</a:t>
            </a:r>
            <a:endParaRPr lang="en-US" dirty="0"/>
          </a:p>
          <a:p>
            <a:pPr lvl="1"/>
            <a:r>
              <a:rPr lang="en-US" dirty="0" smtClean="0"/>
              <a:t>James was Mary’s son, so it’s a way of making amends. </a:t>
            </a:r>
          </a:p>
          <a:p>
            <a:pPr lvl="1"/>
            <a:r>
              <a:rPr lang="en-US" dirty="0" smtClean="0"/>
              <a:t>The appointment of James I unified England and Scotland under one King.</a:t>
            </a:r>
          </a:p>
          <a:p>
            <a:r>
              <a:rPr lang="en-US" dirty="0" smtClean="0"/>
              <a:t>The play makes many references to this reunification under James’s ancestor, Banquo </a:t>
            </a:r>
          </a:p>
          <a:p>
            <a:pPr lvl="1"/>
            <a:r>
              <a:rPr lang="en-US" dirty="0" smtClean="0"/>
              <a:t>Images of Banquo’s heirs as rulers stretching on and on into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2400"/>
            <a:ext cx="5791200" cy="19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Chiller" pitchFamily="82" charset="0"/>
              </a:rPr>
              <a:t>Shakespeare’s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tribute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to King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James I</a:t>
            </a:r>
            <a:endParaRPr lang="en-US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Shakespeare wrote </a:t>
            </a:r>
            <a:r>
              <a:rPr lang="en-US" sz="2400" i="1" dirty="0" smtClean="0"/>
              <a:t>Macbeth</a:t>
            </a:r>
            <a:r>
              <a:rPr lang="en-US" sz="2400" dirty="0" smtClean="0"/>
              <a:t> in 1606, </a:t>
            </a:r>
            <a:r>
              <a:rPr lang="en-US" sz="2400" dirty="0" smtClean="0"/>
              <a:t>during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 smtClean="0"/>
              <a:t>King James’ reign.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setting is Scotland, King James’ homeland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Macbeth isn’t one of the king’s ancestors, so he can’t be the good guy, in spite of his fairly long peaceful rule (1040-1057).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Banquo</a:t>
            </a:r>
            <a:r>
              <a:rPr lang="en-US" sz="2400" dirty="0" smtClean="0"/>
              <a:t> was an ancestor of James and is shown in the play to be a virtuous person.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Also invoked in the play: witchcraft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James believed himself to be an expert on witchcraft, so he would have been highly entertained by its role in Macbeth.</a:t>
            </a:r>
          </a:p>
        </p:txBody>
      </p:sp>
      <p:pic>
        <p:nvPicPr>
          <p:cNvPr id="2" name="Picture 1" descr="JamesIEngla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04800"/>
            <a:ext cx="22642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.static.wix.com/media/b25f9b_4d00740d98bdd3e69c63d2bdb7f05b93.jpg_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28600"/>
            <a:ext cx="830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QjW2PaDBUIr8KHfl44TTjaejTiWMy1xrW1avcM7gMYFaTy35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536">
            <a:off x="628687" y="3110336"/>
            <a:ext cx="3570718" cy="33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tmzLaQh65hg7L9YqUoya9mVVCQLW8B2Z0pYaSeix1PARxyV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79">
            <a:off x="5530388" y="3139966"/>
            <a:ext cx="2528798" cy="34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4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3914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Chiller" pitchFamily="82" charset="0"/>
              </a:rPr>
              <a:t>So </a:t>
            </a:r>
            <a:r>
              <a:rPr lang="en-US" sz="5400" b="1" i="1" dirty="0" smtClean="0">
                <a:solidFill>
                  <a:srgbClr val="FF0000"/>
                </a:solidFill>
                <a:latin typeface="Chiller" pitchFamily="82" charset="0"/>
              </a:rPr>
              <a:t>What Really Happens</a:t>
            </a:r>
            <a:r>
              <a:rPr lang="en-US" sz="5400" b="1" i="1" dirty="0">
                <a:solidFill>
                  <a:srgbClr val="FF0000"/>
                </a:solidFill>
                <a:latin typeface="Chiller" pitchFamily="82" charset="0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001000" cy="4953000"/>
          </a:xfrm>
        </p:spPr>
        <p:txBody>
          <a:bodyPr>
            <a:normAutofit/>
          </a:bodyPr>
          <a:lstStyle/>
          <a:p>
            <a:r>
              <a:rPr lang="en-US" b="1" dirty="0"/>
              <a:t>Good guy goes bad</a:t>
            </a:r>
          </a:p>
          <a:p>
            <a:r>
              <a:rPr lang="en-US" b="1" dirty="0"/>
              <a:t>Guy wants power</a:t>
            </a:r>
          </a:p>
          <a:p>
            <a:r>
              <a:rPr lang="en-US" b="1" dirty="0"/>
              <a:t>Married to </a:t>
            </a:r>
            <a:r>
              <a:rPr lang="en-US" b="1" dirty="0" smtClean="0"/>
              <a:t>a woman who  wants </a:t>
            </a:r>
            <a:r>
              <a:rPr lang="en-US" b="1" dirty="0"/>
              <a:t>power</a:t>
            </a:r>
          </a:p>
          <a:p>
            <a:r>
              <a:rPr lang="en-US" b="1" dirty="0"/>
              <a:t>Kills people- </a:t>
            </a:r>
            <a:r>
              <a:rPr lang="en-US" b="1" i="1" dirty="0"/>
              <a:t>LOTS of people</a:t>
            </a:r>
          </a:p>
          <a:p>
            <a:r>
              <a:rPr lang="en-US" b="1" dirty="0"/>
              <a:t>Gets power</a:t>
            </a:r>
          </a:p>
          <a:p>
            <a:r>
              <a:rPr lang="en-US" b="1" dirty="0"/>
              <a:t>Gets paranoid </a:t>
            </a:r>
          </a:p>
          <a:p>
            <a:pPr lvl="1"/>
            <a:r>
              <a:rPr lang="en-US" b="1" dirty="0" smtClean="0"/>
              <a:t>anyone could do the same to him, and some want to</a:t>
            </a:r>
            <a:endParaRPr lang="en-US" b="1" dirty="0"/>
          </a:p>
          <a:p>
            <a:r>
              <a:rPr lang="en-US" b="1" dirty="0" smtClean="0"/>
              <a:t>Loses allies/friends</a:t>
            </a:r>
            <a:endParaRPr lang="en-US" b="1" dirty="0"/>
          </a:p>
          <a:p>
            <a:r>
              <a:rPr lang="en-US" b="1" dirty="0" smtClean="0"/>
              <a:t>Wants </a:t>
            </a:r>
            <a:r>
              <a:rPr lang="en-US" b="1" dirty="0"/>
              <a:t>more power! Kill! Kill!</a:t>
            </a:r>
          </a:p>
          <a:p>
            <a:r>
              <a:rPr lang="en-US" b="1" dirty="0"/>
              <a:t>Gets what’s coming to him in the </a:t>
            </a:r>
            <a:r>
              <a:rPr lang="en-US" b="1" dirty="0" smtClean="0"/>
              <a:t>end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86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224" b="14054"/>
          <a:stretch/>
        </p:blipFill>
        <p:spPr>
          <a:xfrm>
            <a:off x="304800" y="16823"/>
            <a:ext cx="85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6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182</TotalTime>
  <Words>467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PowerPoint Presentation</vt:lpstr>
      <vt:lpstr>Audience Appeal</vt:lpstr>
      <vt:lpstr>Historical Background</vt:lpstr>
      <vt:lpstr>PowerPoint Presentation</vt:lpstr>
      <vt:lpstr>Shakespeare’s tribute  to King James I</vt:lpstr>
      <vt:lpstr>PowerPoint Presentation</vt:lpstr>
      <vt:lpstr>So What Really Happens?</vt:lpstr>
      <vt:lpstr>PowerPoint Presentation</vt:lpstr>
      <vt:lpstr>PowerPoint Presentation</vt:lpstr>
      <vt:lpstr>The Tragic Hero</vt:lpstr>
      <vt:lpstr>Don’t we all have a kind of hubris? (that will exact a price?)</vt:lpstr>
      <vt:lpstr>Discussion: Chart the structure in Macbeth</vt:lpstr>
    </vt:vector>
  </TitlesOfParts>
  <Company>NPSD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NPSD</dc:creator>
  <cp:lastModifiedBy>Julie  Pesano</cp:lastModifiedBy>
  <cp:revision>23</cp:revision>
  <dcterms:created xsi:type="dcterms:W3CDTF">2015-01-20T14:25:59Z</dcterms:created>
  <dcterms:modified xsi:type="dcterms:W3CDTF">2020-03-01T16:58:44Z</dcterms:modified>
</cp:coreProperties>
</file>