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1008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3802-0721-894D-B6F2-53639701D84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3802-0721-894D-B6F2-53639701D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3802-0721-894D-B6F2-53639701D84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3802-0721-894D-B6F2-53639701D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3802-0721-894D-B6F2-53639701D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3802-0721-894D-B6F2-53639701D84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3802-0721-894D-B6F2-53639701D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A822907-8A9D-4F6B-98F6-913902AD56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3802-0721-894D-B6F2-53639701D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3802-0721-894D-B6F2-53639701D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3802-0721-894D-B6F2-53639701D8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3802-0721-894D-B6F2-53639701D8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3802-0721-894D-B6F2-53639701D84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B3802-0721-894D-B6F2-53639701D84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B5A57BB-EFD1-D14C-A533-B2E8BD15A93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FAB3802-0721-894D-B6F2-53639701D84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2817558"/>
          </a:xfrm>
        </p:spPr>
        <p:txBody>
          <a:bodyPr/>
          <a:lstStyle/>
          <a:p>
            <a:r>
              <a:rPr lang="en-US" dirty="0" smtClean="0"/>
              <a:t>Herman Melville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4400569"/>
            <a:ext cx="8228013" cy="134163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Biography and “Bartleby the Scrivener”:</a:t>
            </a:r>
          </a:p>
          <a:p>
            <a:r>
              <a:rPr lang="en-US" sz="2400" dirty="0" smtClean="0"/>
              <a:t> themes and narrative point of view</a:t>
            </a:r>
            <a:endParaRPr lang="en-US" sz="2400" dirty="0"/>
          </a:p>
        </p:txBody>
      </p:sp>
      <p:pic>
        <p:nvPicPr>
          <p:cNvPr id="6" name="Picture 5" descr="images-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0" y="250439"/>
            <a:ext cx="2844800" cy="28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006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 highlights</a:t>
            </a:r>
            <a:br>
              <a:rPr lang="en-US" dirty="0" smtClean="0"/>
            </a:br>
            <a:r>
              <a:rPr lang="en-US" dirty="0" smtClean="0"/>
              <a:t>1819-1891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169" y="2432835"/>
            <a:ext cx="8585076" cy="423957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Family became dependent on mother’s parents when dad went into debt then died.</a:t>
            </a:r>
          </a:p>
          <a:p>
            <a:r>
              <a:rPr lang="en-US" dirty="0" smtClean="0"/>
              <a:t>Had a bunch of odd jobs, then shipped out as a cabin boy then on a whaler.</a:t>
            </a:r>
          </a:p>
          <a:p>
            <a:pPr lvl="1"/>
            <a:r>
              <a:rPr lang="en-US" dirty="0" smtClean="0"/>
              <a:t>After a year at sea, he &amp; a friend jumped ship in Marquesas Islands near Tahiti </a:t>
            </a:r>
          </a:p>
          <a:p>
            <a:pPr lvl="2"/>
            <a:r>
              <a:rPr lang="en-US" dirty="0" smtClean="0"/>
              <a:t>Famous as “the man who lived among the cannibals”</a:t>
            </a:r>
          </a:p>
          <a:p>
            <a:r>
              <a:rPr lang="en-US" dirty="0" smtClean="0"/>
              <a:t>Came back &amp; wrote the hugely successful novel </a:t>
            </a:r>
            <a:r>
              <a:rPr lang="en-US" i="1" dirty="0" err="1" smtClean="0"/>
              <a:t>Typee</a:t>
            </a:r>
            <a:r>
              <a:rPr lang="en-US" dirty="0" smtClean="0"/>
              <a:t>, based on his island adventures followed by </a:t>
            </a:r>
            <a:r>
              <a:rPr lang="en-US" i="1" dirty="0" err="1" smtClean="0"/>
              <a:t>Omoo</a:t>
            </a:r>
            <a:r>
              <a:rPr lang="en-US" i="1" dirty="0" smtClean="0"/>
              <a:t>, </a:t>
            </a:r>
            <a:r>
              <a:rPr lang="en-US" dirty="0" smtClean="0"/>
              <a:t>also a sailing adventure.</a:t>
            </a:r>
          </a:p>
          <a:p>
            <a:r>
              <a:rPr lang="en-US" dirty="0" smtClean="0"/>
              <a:t>Wanted to write more philosophical literature instead of adventure stories, so he struggled to make a living as a writer.</a:t>
            </a:r>
          </a:p>
          <a:p>
            <a:pPr lvl="1"/>
            <a:r>
              <a:rPr lang="en-US" dirty="0" smtClean="0"/>
              <a:t>Reviewers called him crazy after </a:t>
            </a:r>
            <a:r>
              <a:rPr lang="en-US" i="1" dirty="0" smtClean="0"/>
              <a:t>Pierre</a:t>
            </a:r>
            <a:r>
              <a:rPr lang="en-US" dirty="0" smtClean="0"/>
              <a:t> (about incest)</a:t>
            </a:r>
          </a:p>
          <a:p>
            <a:r>
              <a:rPr lang="en-US" dirty="0"/>
              <a:t>O</a:t>
            </a:r>
            <a:r>
              <a:rPr lang="en-US" dirty="0" smtClean="0"/>
              <a:t>nly inheritance enabled him to keep writing.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465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“Bartleby, the Scrivener”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586" y="2540166"/>
            <a:ext cx="5562414" cy="407319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Social </a:t>
            </a:r>
            <a:r>
              <a:rPr lang="en-US" dirty="0" smtClean="0"/>
              <a:t>problems: class structure </a:t>
            </a:r>
            <a:endParaRPr lang="en-US" dirty="0" smtClean="0"/>
          </a:p>
          <a:p>
            <a:pPr lvl="1"/>
            <a:r>
              <a:rPr lang="en-US" dirty="0" smtClean="0"/>
              <a:t>Boss </a:t>
            </a:r>
            <a:r>
              <a:rPr lang="en-US" dirty="0" smtClean="0"/>
              <a:t>is in love with money (</a:t>
            </a:r>
            <a:r>
              <a:rPr lang="en-US" dirty="0" smtClean="0"/>
              <a:t>1158), </a:t>
            </a:r>
            <a:r>
              <a:rPr lang="en-US" dirty="0" smtClean="0"/>
              <a:t>sees others as tools </a:t>
            </a:r>
            <a:endParaRPr lang="en-US" dirty="0" smtClean="0"/>
          </a:p>
          <a:p>
            <a:pPr lvl="2"/>
            <a:r>
              <a:rPr lang="en-US" dirty="0" smtClean="0"/>
              <a:t>Turkey &amp; Nippers opposite functions </a:t>
            </a:r>
          </a:p>
          <a:p>
            <a:pPr lvl="2"/>
            <a:r>
              <a:rPr lang="en-US" dirty="0" smtClean="0"/>
              <a:t>Bartleby </a:t>
            </a:r>
            <a:r>
              <a:rPr lang="en-US" dirty="0"/>
              <a:t>i</a:t>
            </a:r>
            <a:r>
              <a:rPr lang="en-US" dirty="0" smtClean="0"/>
              <a:t>s machine-like (1163)</a:t>
            </a:r>
          </a:p>
          <a:p>
            <a:r>
              <a:rPr lang="en-US" dirty="0" smtClean="0"/>
              <a:t> </a:t>
            </a:r>
            <a:r>
              <a:rPr lang="en-US" dirty="0"/>
              <a:t>Historical problem: factory work </a:t>
            </a:r>
          </a:p>
          <a:p>
            <a:pPr lvl="1"/>
            <a:r>
              <a:rPr lang="en-US" dirty="0"/>
              <a:t>Human Xerox machine, can do nothing else (</a:t>
            </a:r>
            <a:r>
              <a:rPr lang="en-US" dirty="0" smtClean="0"/>
              <a:t>1166) </a:t>
            </a:r>
            <a:endParaRPr lang="en-US" dirty="0"/>
          </a:p>
          <a:p>
            <a:pPr lvl="2"/>
            <a:r>
              <a:rPr lang="en-US" dirty="0"/>
              <a:t>Dehumanizing work—male equivalent of spinning </a:t>
            </a:r>
            <a:endParaRPr lang="en-US" dirty="0" smtClean="0"/>
          </a:p>
          <a:p>
            <a:pPr lvl="3"/>
            <a:r>
              <a:rPr lang="en-US" dirty="0" smtClean="0"/>
              <a:t>Without a personal identity (1171)</a:t>
            </a:r>
            <a:endParaRPr lang="en-US" dirty="0"/>
          </a:p>
          <a:p>
            <a:pPr lvl="2"/>
            <a:r>
              <a:rPr lang="en-US" dirty="0"/>
              <a:t>Physical toll (</a:t>
            </a:r>
            <a:r>
              <a:rPr lang="en-US" dirty="0" smtClean="0"/>
              <a:t>1172 bottom)</a:t>
            </a:r>
            <a:endParaRPr lang="en-US" dirty="0"/>
          </a:p>
          <a:p>
            <a:pPr lvl="1"/>
            <a:endParaRPr lang="en-US" dirty="0" smtClean="0"/>
          </a:p>
        </p:txBody>
      </p:sp>
      <p:pic>
        <p:nvPicPr>
          <p:cNvPr id="5" name="Picture 4" descr="images-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139" y="2540166"/>
            <a:ext cx="3134447" cy="4073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68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“Bartleby” </a:t>
            </a:r>
            <a:br>
              <a:rPr lang="en-US" dirty="0" smtClean="0"/>
            </a:br>
            <a:r>
              <a:rPr lang="en-US" dirty="0" smtClean="0"/>
              <a:t>Narrative Point of View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232512" y="2522277"/>
            <a:ext cx="4275480" cy="4060686"/>
          </a:xfrm>
        </p:spPr>
        <p:txBody>
          <a:bodyPr>
            <a:normAutofit/>
          </a:bodyPr>
          <a:lstStyle/>
          <a:p>
            <a:r>
              <a:rPr lang="en-US" sz="2000" dirty="0"/>
              <a:t>Psychological </a:t>
            </a:r>
            <a:r>
              <a:rPr lang="en-US" sz="2000" dirty="0" smtClean="0"/>
              <a:t>theme: blindness &amp; solitude</a:t>
            </a:r>
            <a:endParaRPr lang="en-US" sz="2000" dirty="0"/>
          </a:p>
          <a:p>
            <a:pPr lvl="1"/>
            <a:r>
              <a:rPr lang="en-US" sz="2000" dirty="0"/>
              <a:t>Character can’t understand the human being in front of him (</a:t>
            </a:r>
            <a:r>
              <a:rPr lang="en-US" sz="2000" dirty="0" smtClean="0"/>
              <a:t>1175)</a:t>
            </a:r>
            <a:endParaRPr lang="en-US" sz="2000" dirty="0"/>
          </a:p>
          <a:p>
            <a:pPr lvl="1"/>
            <a:r>
              <a:rPr lang="en-US" sz="2000" dirty="0"/>
              <a:t>Narrator hides as much as he is able to reveal</a:t>
            </a:r>
          </a:p>
          <a:p>
            <a:pPr lvl="2"/>
            <a:r>
              <a:rPr lang="en-US" sz="2000" dirty="0" smtClean="0"/>
              <a:t>Doesn’t </a:t>
            </a:r>
            <a:r>
              <a:rPr lang="en-US" sz="2000" dirty="0"/>
              <a:t>understand himself </a:t>
            </a:r>
            <a:r>
              <a:rPr lang="en-US" sz="2000" dirty="0" smtClean="0"/>
              <a:t>either</a:t>
            </a:r>
          </a:p>
          <a:p>
            <a:pPr lvl="3"/>
            <a:r>
              <a:rPr lang="en-US" sz="2000" dirty="0" smtClean="0"/>
              <a:t>Readers </a:t>
            </a:r>
            <a:r>
              <a:rPr lang="en-US" sz="2000" dirty="0"/>
              <a:t>get a chance to form their own </a:t>
            </a:r>
            <a:r>
              <a:rPr lang="en-US" sz="2000" dirty="0" smtClean="0"/>
              <a:t>opinions—we must</a:t>
            </a:r>
            <a:endParaRPr lang="en-US" sz="2000" dirty="0"/>
          </a:p>
        </p:txBody>
      </p:sp>
      <p:pic>
        <p:nvPicPr>
          <p:cNvPr id="12" name="Content Placeholder 11" descr="images-3.jp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03" t="31759" b="4658"/>
          <a:stretch/>
        </p:blipFill>
        <p:spPr>
          <a:xfrm>
            <a:off x="4659687" y="2522277"/>
            <a:ext cx="4484313" cy="3559810"/>
          </a:xfrm>
        </p:spPr>
      </p:pic>
    </p:spTree>
    <p:extLst>
      <p:ext uri="{BB962C8B-B14F-4D97-AF65-F5344CB8AC3E}">
        <p14:creationId xmlns:p14="http://schemas.microsoft.com/office/powerpoint/2010/main" val="1104194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POV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68284" y="2434441"/>
            <a:ext cx="8620847" cy="422007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Groups consider </a:t>
            </a:r>
            <a:r>
              <a:rPr lang="en-US" b="1" dirty="0"/>
              <a:t>attitude, motives</a:t>
            </a:r>
            <a:r>
              <a:rPr lang="en-US" dirty="0"/>
              <a:t>, </a:t>
            </a:r>
            <a:r>
              <a:rPr lang="en-US" b="1" dirty="0" smtClean="0"/>
              <a:t>values</a:t>
            </a:r>
            <a:r>
              <a:rPr lang="en-US" dirty="0" smtClean="0"/>
              <a:t> and </a:t>
            </a:r>
            <a:r>
              <a:rPr lang="en-US" dirty="0"/>
              <a:t>what might be </a:t>
            </a:r>
            <a:r>
              <a:rPr lang="en-US" b="1" dirty="0"/>
              <a:t>left out of the picture</a:t>
            </a:r>
            <a:r>
              <a:rPr lang="en-US" dirty="0"/>
              <a:t> </a:t>
            </a:r>
            <a:r>
              <a:rPr lang="en-US" dirty="0" smtClean="0"/>
              <a:t>(literal and figurative blindness) in </a:t>
            </a:r>
            <a:r>
              <a:rPr lang="en-US" dirty="0"/>
              <a:t>these </a:t>
            </a:r>
            <a:r>
              <a:rPr lang="en-US" dirty="0" smtClean="0"/>
              <a:t>passages. In each case, continue to the end of the paragraph that the quote </a:t>
            </a:r>
            <a:r>
              <a:rPr lang="en-US" dirty="0" smtClean="0"/>
              <a:t>starts (9th ed. first; then 8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  <a:endParaRPr lang="en-US" dirty="0" smtClean="0"/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“The good old office, now extinct in the state of New York . . .” </a:t>
            </a:r>
            <a:r>
              <a:rPr lang="en-US" dirty="0" smtClean="0"/>
              <a:t>(1158; 1484</a:t>
            </a:r>
            <a:r>
              <a:rPr lang="en-US" dirty="0" smtClean="0"/>
              <a:t>)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“In that direction my windows commanded an unobstructed view of a lofty brick wall . . .” (</a:t>
            </a:r>
            <a:r>
              <a:rPr lang="en-US" dirty="0" smtClean="0"/>
              <a:t>1459)</a:t>
            </a:r>
            <a:endParaRPr lang="en-US" dirty="0" smtClean="0"/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“His coats were execrable; his hat not to be handled. . . .” </a:t>
            </a:r>
            <a:r>
              <a:rPr lang="en-US" dirty="0" smtClean="0"/>
              <a:t>(1161; 1487</a:t>
            </a:r>
            <a:r>
              <a:rPr lang="en-US" dirty="0" smtClean="0"/>
              <a:t>)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“Yes. Here I can cheaply purchase a delicious self-approval </a:t>
            </a:r>
            <a:r>
              <a:rPr lang="en-US" dirty="0" smtClean="0"/>
              <a:t>. . .” </a:t>
            </a:r>
            <a:r>
              <a:rPr lang="en-US" dirty="0" smtClean="0"/>
              <a:t>(1166; 1493-4</a:t>
            </a:r>
            <a:r>
              <a:rPr lang="en-US" dirty="0" smtClean="0"/>
              <a:t>)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“I slunk away from my own door and did as he desired. . . .” </a:t>
            </a:r>
            <a:r>
              <a:rPr lang="en-US" dirty="0" smtClean="0"/>
              <a:t>(1169; 1494</a:t>
            </a:r>
            <a:r>
              <a:rPr lang="en-US" dirty="0" smtClean="0"/>
              <a:t>)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“For the first time in my life a feeling of overpowering . . . “ </a:t>
            </a:r>
            <a:r>
              <a:rPr lang="en-US" dirty="0" smtClean="0"/>
              <a:t>(1169; 1495</a:t>
            </a:r>
            <a:r>
              <a:rPr lang="en-US" dirty="0" smtClean="0"/>
              <a:t>)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“My first emotions had been those of pure melancholy . . . .” </a:t>
            </a:r>
            <a:r>
              <a:rPr lang="en-US" dirty="0" smtClean="0"/>
              <a:t>(1170; 1496</a:t>
            </a:r>
            <a:r>
              <a:rPr lang="en-US" dirty="0" smtClean="0"/>
              <a:t>)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“I </a:t>
            </a:r>
            <a:r>
              <a:rPr lang="en-US" dirty="0" smtClean="0"/>
              <a:t>was now in such as state of nervous resentment . . . .” </a:t>
            </a:r>
            <a:r>
              <a:rPr lang="en-US" dirty="0" smtClean="0"/>
              <a:t>(1175; 1501</a:t>
            </a:r>
            <a:r>
              <a:rPr lang="en-US" dirty="0" smtClean="0"/>
              <a:t>)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“Aside </a:t>
            </a:r>
            <a:r>
              <a:rPr lang="en-US" dirty="0" smtClean="0"/>
              <a:t>from higher considerations, charity often operates . . . </a:t>
            </a:r>
            <a:r>
              <a:rPr lang="en-US" dirty="0" smtClean="0"/>
              <a:t>.(1176; 1502</a:t>
            </a:r>
            <a:r>
              <a:rPr lang="en-US" dirty="0" smtClean="0"/>
              <a:t>)</a:t>
            </a:r>
          </a:p>
          <a:p>
            <a:pPr marL="806450" lvl="1" indent="-45720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810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1759</TotalTime>
  <Words>494</Words>
  <Application>Microsoft Macintosh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Calisto MT</vt:lpstr>
      <vt:lpstr>Wingdings</vt:lpstr>
      <vt:lpstr>Genesis</vt:lpstr>
      <vt:lpstr>Herman Melville</vt:lpstr>
      <vt:lpstr>Biography highlights 1819-1891</vt:lpstr>
      <vt:lpstr>“Bartleby, the Scrivener”</vt:lpstr>
      <vt:lpstr>“Bartleby”  Narrative Point of View</vt:lpstr>
      <vt:lpstr>Discussion of POV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Herman Melville</dc:title>
  <dc:creator>datech2</dc:creator>
  <cp:lastModifiedBy>Becky Roberts</cp:lastModifiedBy>
  <cp:revision>14</cp:revision>
  <dcterms:created xsi:type="dcterms:W3CDTF">2013-11-25T02:14:36Z</dcterms:created>
  <dcterms:modified xsi:type="dcterms:W3CDTF">2018-11-25T20:22:16Z</dcterms:modified>
</cp:coreProperties>
</file>