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Holy" TargetMode="External"/><Relationship Id="rId3" Type="http://schemas.openxmlformats.org/officeDocument/2006/relationships/hyperlink" Target="http://en.wikipedia.org/wiki/Canonization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63468"/>
            <a:ext cx="7342188" cy="1204107"/>
          </a:xfrm>
        </p:spPr>
        <p:txBody>
          <a:bodyPr/>
          <a:lstStyle/>
          <a:p>
            <a:r>
              <a:rPr lang="en-US" dirty="0" smtClean="0"/>
              <a:t>Lecture 2: Calvinism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sz="2400" b="1" dirty="0" smtClean="0"/>
              <a:t>Theology </a:t>
            </a:r>
          </a:p>
          <a:p>
            <a:pPr algn="l"/>
            <a:r>
              <a:rPr lang="en-US" sz="2400" b="1" dirty="0" smtClean="0"/>
              <a:t>&amp;</a:t>
            </a:r>
          </a:p>
          <a:p>
            <a:pPr algn="l"/>
            <a:r>
              <a:rPr lang="en-US" sz="2400" b="1" dirty="0" smtClean="0"/>
              <a:t>Cultural Implications</a:t>
            </a:r>
          </a:p>
          <a:p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361" y="3184798"/>
            <a:ext cx="2755900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3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Five Points</a:t>
            </a:r>
            <a:br>
              <a:rPr lang="en-US" b="1" dirty="0"/>
            </a:br>
            <a:r>
              <a:rPr lang="en-US" b="1" dirty="0"/>
              <a:t>of Calvinism</a:t>
            </a:r>
            <a:r>
              <a:rPr lang="en-US" dirty="0"/>
              <a:t> </a:t>
            </a:r>
          </a:p>
        </p:txBody>
      </p:sp>
      <p:pic>
        <p:nvPicPr>
          <p:cNvPr id="10" name="Content Placeholder 9" descr="739px-Tulipa_classic_FotoTakkk_Hungary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t="-1104" r="1673" b="-9186"/>
          <a:stretch/>
        </p:blipFill>
        <p:spPr>
          <a:xfrm>
            <a:off x="678116" y="2482351"/>
            <a:ext cx="3259378" cy="3052106"/>
          </a:xfrm>
        </p:spPr>
      </p:pic>
      <p:sp>
        <p:nvSpPr>
          <p:cNvPr id="12" name="TextBox 11"/>
          <p:cNvSpPr txBox="1"/>
          <p:nvPr/>
        </p:nvSpPr>
        <p:spPr>
          <a:xfrm>
            <a:off x="4683125" y="2047875"/>
            <a:ext cx="4111625" cy="292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Think of the TULIP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Total</a:t>
            </a:r>
            <a:r>
              <a:rPr lang="en-US" dirty="0" smtClean="0"/>
              <a:t> </a:t>
            </a:r>
            <a:r>
              <a:rPr lang="en-US" dirty="0"/>
              <a:t>depravity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Unconditional</a:t>
            </a:r>
            <a:r>
              <a:rPr lang="en-US" dirty="0"/>
              <a:t> election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Limited</a:t>
            </a:r>
            <a:r>
              <a:rPr lang="en-US" dirty="0"/>
              <a:t> atonement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Irresistible</a:t>
            </a:r>
            <a:r>
              <a:rPr lang="en-US" dirty="0"/>
              <a:t> grace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Perseverance</a:t>
            </a:r>
            <a:r>
              <a:rPr lang="en-US" dirty="0"/>
              <a:t> of the </a:t>
            </a:r>
            <a:r>
              <a:rPr lang="en-US" dirty="0" smtClean="0"/>
              <a:t>saints (elect)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15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</a:t>
            </a:r>
            <a:r>
              <a:rPr lang="en-US" dirty="0" smtClean="0"/>
              <a:t>otal Depravity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1"/>
            <a:ext cx="4005263" cy="393192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Since </a:t>
            </a:r>
            <a:r>
              <a:rPr lang="en-US" dirty="0"/>
              <a:t>the fall of Adam &amp; Eve, every person is enslaved to sin.  </a:t>
            </a:r>
            <a:endParaRPr lang="en-US" dirty="0" smtClean="0"/>
          </a:p>
          <a:p>
            <a:pPr lvl="0"/>
            <a:r>
              <a:rPr lang="en-US" dirty="0" smtClean="0"/>
              <a:t>People </a:t>
            </a:r>
            <a:r>
              <a:rPr lang="en-US" dirty="0"/>
              <a:t>are not by nature inclined to love God but rather to serve their own interests and to reject the rule of God. </a:t>
            </a:r>
            <a:endParaRPr lang="en-US" dirty="0" smtClean="0"/>
          </a:p>
          <a:p>
            <a:pPr lvl="0"/>
            <a:r>
              <a:rPr lang="en-US" dirty="0" smtClean="0"/>
              <a:t>Thus</a:t>
            </a:r>
            <a:r>
              <a:rPr lang="en-US" dirty="0"/>
              <a:t>, all people are morally </a:t>
            </a:r>
            <a:r>
              <a:rPr lang="en-US" b="1" dirty="0"/>
              <a:t>unable to </a:t>
            </a:r>
            <a:r>
              <a:rPr lang="en-US" b="1" dirty="0" smtClean="0"/>
              <a:t>choose on their own </a:t>
            </a:r>
            <a:r>
              <a:rPr lang="en-US" dirty="0"/>
              <a:t>to follow God </a:t>
            </a:r>
            <a:r>
              <a:rPr lang="en-US" dirty="0" smtClean="0"/>
              <a:t>because of </a:t>
            </a:r>
            <a:r>
              <a:rPr lang="en-US" dirty="0"/>
              <a:t>their </a:t>
            </a:r>
            <a:r>
              <a:rPr lang="en-US" dirty="0" smtClean="0"/>
              <a:t>inherent natures</a:t>
            </a:r>
            <a:r>
              <a:rPr lang="en-US" dirty="0"/>
              <a:t>. 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 descr="a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625" y="2091452"/>
            <a:ext cx="3032125" cy="390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763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Unconditional Election</a:t>
            </a:r>
            <a:endParaRPr lang="en-US" dirty="0"/>
          </a:p>
        </p:txBody>
      </p:sp>
      <p:pic>
        <p:nvPicPr>
          <p:cNvPr id="4" name="Content Placeholder 3" descr="images-3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2" b="-5018"/>
          <a:stretch/>
        </p:blipFill>
        <p:spPr>
          <a:xfrm>
            <a:off x="5397500" y="3579811"/>
            <a:ext cx="3419474" cy="2873375"/>
          </a:xfrm>
        </p:spPr>
      </p:pic>
      <p:sp>
        <p:nvSpPr>
          <p:cNvPr id="5" name="TextBox 4"/>
          <p:cNvSpPr txBox="1"/>
          <p:nvPr/>
        </p:nvSpPr>
        <p:spPr>
          <a:xfrm>
            <a:off x="494828" y="3084946"/>
            <a:ext cx="418953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God has also chosen to withhold mercy from those not chosen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Those chosen receive salvation through Christ alone. 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Those </a:t>
            </a:r>
            <a:r>
              <a:rPr lang="en-US" dirty="0"/>
              <a:t>not chosen receive the just wrath that is warranted for their sins against God.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94828" y="1997839"/>
            <a:ext cx="83221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God has chosen from eternity those whom he will bring to himself not based on foreseen virtue, merit, or faith in those people; rather, his choice is unconditionally grounded in his mercy alone.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3032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Atonement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712" y="2133601"/>
            <a:ext cx="7345363" cy="2441574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/>
              <a:t>the sins of the elect were </a:t>
            </a:r>
            <a:r>
              <a:rPr lang="en-US" dirty="0" smtClean="0"/>
              <a:t>atoned for </a:t>
            </a:r>
            <a:r>
              <a:rPr lang="en-US" dirty="0"/>
              <a:t>by Jesus's death.  </a:t>
            </a:r>
            <a:endParaRPr lang="en-US" dirty="0" smtClean="0"/>
          </a:p>
          <a:p>
            <a:pPr lvl="0"/>
            <a:r>
              <a:rPr lang="en-US" dirty="0" smtClean="0"/>
              <a:t>While </a:t>
            </a:r>
            <a:r>
              <a:rPr lang="en-US" dirty="0"/>
              <a:t>Christ’s atonement is sufficient for all sin, it is </a:t>
            </a:r>
            <a:r>
              <a:rPr lang="en-US" b="1" dirty="0"/>
              <a:t>effective</a:t>
            </a:r>
            <a:r>
              <a:rPr lang="en-US" dirty="0"/>
              <a:t> in offering grace only to the elect.  </a:t>
            </a:r>
            <a:endParaRPr lang="en-US" dirty="0" smtClean="0"/>
          </a:p>
          <a:p>
            <a:pPr lvl="0"/>
            <a:r>
              <a:rPr lang="en-US" dirty="0" smtClean="0"/>
              <a:t>Since </a:t>
            </a:r>
            <a:r>
              <a:rPr lang="en-US" dirty="0"/>
              <a:t>God has absolute and perfect power, he already chose those who would be saved, even before Christ was born.</a:t>
            </a:r>
          </a:p>
          <a:p>
            <a:endParaRPr lang="en-US" b="1" dirty="0"/>
          </a:p>
        </p:txBody>
      </p:sp>
      <p:pic>
        <p:nvPicPr>
          <p:cNvPr id="4" name="Picture 3" descr="images-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337" y="4575175"/>
            <a:ext cx="3189288" cy="142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4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Irresistible Grace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1" y="2133601"/>
            <a:ext cx="3387724" cy="342264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If </a:t>
            </a:r>
            <a:r>
              <a:rPr lang="en-US" dirty="0"/>
              <a:t>you’re one of the </a:t>
            </a:r>
            <a:r>
              <a:rPr lang="en-US" dirty="0" smtClean="0"/>
              <a:t>people God </a:t>
            </a:r>
            <a:r>
              <a:rPr lang="en-US" dirty="0"/>
              <a:t>has determined to save (that is, the elect), he will overcome the sin and resistance that is your nature and bring you to a saving faith.  </a:t>
            </a:r>
            <a:endParaRPr lang="en-US" dirty="0" smtClean="0"/>
          </a:p>
          <a:p>
            <a:pPr lvl="0"/>
            <a:r>
              <a:rPr lang="en-US" dirty="0" smtClean="0"/>
              <a:t>If </a:t>
            </a:r>
            <a:r>
              <a:rPr lang="en-US" dirty="0"/>
              <a:t>God wants to save you, you will certainly be saved.  </a:t>
            </a:r>
          </a:p>
          <a:p>
            <a:endParaRPr lang="en-US" dirty="0"/>
          </a:p>
        </p:txBody>
      </p:sp>
      <p:pic>
        <p:nvPicPr>
          <p:cNvPr id="5" name="Picture 4" descr="images-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89" y="2133601"/>
            <a:ext cx="4297862" cy="3263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5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Preservation of the Saints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word "saints" is used to refer to all who are set apart by God: the </a:t>
            </a:r>
            <a:r>
              <a:rPr lang="en-US" dirty="0" smtClean="0"/>
              <a:t>Elect</a:t>
            </a:r>
            <a:r>
              <a:rPr lang="en-US" dirty="0"/>
              <a:t> </a:t>
            </a:r>
            <a:r>
              <a:rPr lang="en-US" dirty="0" smtClean="0"/>
              <a:t>(the </a:t>
            </a:r>
            <a:r>
              <a:rPr lang="en-US" dirty="0"/>
              <a:t>Puritans, they </a:t>
            </a:r>
            <a:r>
              <a:rPr lang="en-US" dirty="0" smtClean="0"/>
              <a:t>hope).  </a:t>
            </a:r>
            <a:endParaRPr lang="en-US" dirty="0"/>
          </a:p>
          <a:p>
            <a:pPr lvl="1"/>
            <a:r>
              <a:rPr lang="en-US" dirty="0" smtClean="0"/>
              <a:t>It </a:t>
            </a:r>
            <a:r>
              <a:rPr lang="en-US" dirty="0"/>
              <a:t>doesn’t refer to people who are </a:t>
            </a:r>
            <a:r>
              <a:rPr lang="en-US" dirty="0">
                <a:hlinkClick r:id="rId2" tooltip="Holy"/>
              </a:rPr>
              <a:t>holy</a:t>
            </a:r>
            <a:r>
              <a:rPr lang="en-US" dirty="0"/>
              <a:t>, </a:t>
            </a:r>
            <a:r>
              <a:rPr lang="en-US" dirty="0">
                <a:hlinkClick r:id="rId3" tooltip="Canonization"/>
              </a:rPr>
              <a:t>canonized</a:t>
            </a:r>
            <a:r>
              <a:rPr lang="en-US" dirty="0"/>
              <a:t>, or in heaven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Since </a:t>
            </a:r>
            <a:r>
              <a:rPr lang="en-US" dirty="0"/>
              <a:t>God is sovereign and his will cannot be frustrated by humans or anything else, those whom God has called into communion with himself will continue in faith until the end. </a:t>
            </a:r>
            <a:endParaRPr lang="en-US" dirty="0" smtClean="0"/>
          </a:p>
          <a:p>
            <a:r>
              <a:rPr lang="en-US" dirty="0" smtClean="0"/>
              <a:t>Those </a:t>
            </a:r>
            <a:r>
              <a:rPr lang="en-US" dirty="0"/>
              <a:t>who apparently fall away either never had true faith to begin with or will return to the faith.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17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Nature of the atonement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133601"/>
            <a:ext cx="7345363" cy="2184399"/>
          </a:xfrm>
        </p:spPr>
        <p:txBody>
          <a:bodyPr/>
          <a:lstStyle/>
          <a:p>
            <a:r>
              <a:rPr lang="en-US" dirty="0" smtClean="0"/>
              <a:t>Calvinists </a:t>
            </a:r>
            <a:r>
              <a:rPr lang="en-US" dirty="0"/>
              <a:t>argue that if Christ takes the punishment in the place of a particular sinner, that person must be saved since it would be unjust for him then to be condemned for the same sins—like paying twice for the same car.</a:t>
            </a:r>
          </a:p>
          <a:p>
            <a:endParaRPr lang="en-US" dirty="0"/>
          </a:p>
        </p:txBody>
      </p:sp>
      <p:pic>
        <p:nvPicPr>
          <p:cNvPr id="5" name="Picture 4" descr="images-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975" y="3959225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068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Cultural Implications</a:t>
            </a:r>
            <a:br>
              <a:rPr lang="en-US" b="1" dirty="0"/>
            </a:br>
            <a:r>
              <a:rPr lang="en-US" b="1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en-US" b="1" dirty="0" smtClean="0"/>
              <a:t>Which part of Christianity does this theology emphasize more--God’s love or God’s power? </a:t>
            </a:r>
          </a:p>
          <a:p>
            <a:pPr marL="0" indent="0" algn="r">
              <a:buNone/>
            </a:pPr>
            <a:r>
              <a:rPr lang="en-US" b="1" dirty="0" smtClean="0"/>
              <a:t>What </a:t>
            </a:r>
            <a:r>
              <a:rPr lang="en-US" b="1" dirty="0" smtClean="0"/>
              <a:t>might result psychologically </a:t>
            </a:r>
            <a:r>
              <a:rPr lang="en-US" b="1" dirty="0" smtClean="0"/>
              <a:t>or socially </a:t>
            </a:r>
            <a:r>
              <a:rPr lang="en-US" b="1" dirty="0" smtClean="0"/>
              <a:t>if you believe these things?</a:t>
            </a:r>
          </a:p>
          <a:p>
            <a:pPr algn="r">
              <a:lnSpc>
                <a:spcPct val="80000"/>
              </a:lnSpc>
            </a:pPr>
            <a:r>
              <a:rPr lang="en-US" sz="2100" b="1" dirty="0" smtClean="0"/>
              <a:t>Total</a:t>
            </a:r>
            <a:r>
              <a:rPr lang="en-US" sz="2100" dirty="0" smtClean="0"/>
              <a:t> </a:t>
            </a:r>
            <a:r>
              <a:rPr lang="en-US" sz="2100" dirty="0"/>
              <a:t>depravity</a:t>
            </a:r>
          </a:p>
          <a:p>
            <a:pPr algn="r">
              <a:lnSpc>
                <a:spcPct val="80000"/>
              </a:lnSpc>
            </a:pPr>
            <a:r>
              <a:rPr lang="en-US" sz="2100" b="1" dirty="0"/>
              <a:t>Unconditional</a:t>
            </a:r>
            <a:r>
              <a:rPr lang="en-US" sz="2100" dirty="0"/>
              <a:t> election</a:t>
            </a:r>
          </a:p>
          <a:p>
            <a:pPr algn="r">
              <a:lnSpc>
                <a:spcPct val="80000"/>
              </a:lnSpc>
            </a:pPr>
            <a:r>
              <a:rPr lang="en-US" sz="2100" b="1" dirty="0"/>
              <a:t>Limited</a:t>
            </a:r>
            <a:r>
              <a:rPr lang="en-US" sz="2100" dirty="0"/>
              <a:t> atonement</a:t>
            </a:r>
          </a:p>
          <a:p>
            <a:pPr algn="r">
              <a:lnSpc>
                <a:spcPct val="80000"/>
              </a:lnSpc>
            </a:pPr>
            <a:r>
              <a:rPr lang="en-US" sz="2100" b="1" dirty="0"/>
              <a:t>Irresistible</a:t>
            </a:r>
            <a:r>
              <a:rPr lang="en-US" sz="2100" dirty="0"/>
              <a:t> grace</a:t>
            </a:r>
          </a:p>
          <a:p>
            <a:pPr algn="r">
              <a:lnSpc>
                <a:spcPct val="80000"/>
              </a:lnSpc>
            </a:pPr>
            <a:r>
              <a:rPr lang="en-US" sz="2100" b="1" dirty="0" smtClean="0"/>
              <a:t>Preservation </a:t>
            </a:r>
            <a:r>
              <a:rPr lang="en-US" sz="2100" dirty="0" smtClean="0"/>
              <a:t>of </a:t>
            </a:r>
            <a:r>
              <a:rPr lang="en-US" sz="2100" dirty="0"/>
              <a:t>the saints </a:t>
            </a:r>
            <a:r>
              <a:rPr lang="en-US" sz="2100" dirty="0" smtClean="0"/>
              <a:t>(the elect</a:t>
            </a:r>
            <a:r>
              <a:rPr lang="en-US" sz="2100" dirty="0"/>
              <a:t>)</a:t>
            </a:r>
          </a:p>
          <a:p>
            <a:endParaRPr lang="en-US" dirty="0"/>
          </a:p>
        </p:txBody>
      </p:sp>
      <p:pic>
        <p:nvPicPr>
          <p:cNvPr id="4" name="Picture 3" descr="puritans25.jpg"/>
          <p:cNvPicPr>
            <a:picLocks noChangeAspect="1"/>
          </p:cNvPicPr>
          <p:nvPr/>
        </p:nvPicPr>
        <p:blipFill>
          <a:blip r:embed="rId2">
            <a:alphaModFix am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006" y="0"/>
            <a:ext cx="9184006" cy="639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952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158</TotalTime>
  <Words>475</Words>
  <Application>Microsoft Macintosh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Capital</vt:lpstr>
      <vt:lpstr>Lecture 2: Calvinism</vt:lpstr>
      <vt:lpstr>The Five Points of Calvinism </vt:lpstr>
      <vt:lpstr>Total Depravity</vt:lpstr>
      <vt:lpstr>Unconditional Election</vt:lpstr>
      <vt:lpstr>Limited Atonement</vt:lpstr>
      <vt:lpstr>Irresistible Grace</vt:lpstr>
      <vt:lpstr>Preservation of the Saints</vt:lpstr>
      <vt:lpstr>Nature of the atonement </vt:lpstr>
      <vt:lpstr>Cultural Implications Discussion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Calvinism</dc:title>
  <dc:creator>datech2</dc:creator>
  <cp:lastModifiedBy>datech2</cp:lastModifiedBy>
  <cp:revision>12</cp:revision>
  <dcterms:created xsi:type="dcterms:W3CDTF">2013-09-05T18:14:05Z</dcterms:created>
  <dcterms:modified xsi:type="dcterms:W3CDTF">2017-01-17T04:46:46Z</dcterms:modified>
</cp:coreProperties>
</file>