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43"/>
    <p:restoredTop sz="94665"/>
  </p:normalViewPr>
  <p:slideViewPr>
    <p:cSldViewPr snapToGrid="0" snapToObjects="1">
      <p:cViewPr>
        <p:scale>
          <a:sx n="60" d="100"/>
          <a:sy n="60" d="100"/>
        </p:scale>
        <p:origin x="952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10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024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17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4719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33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1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541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60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4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19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7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7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6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4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4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9/29/18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9/29/18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5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Columbus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Some context and A reality check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872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</a:t>
            </a:r>
            <a:r>
              <a:rPr lang="en-US" dirty="0" err="1" smtClean="0"/>
              <a:t>Hispanola</a:t>
            </a:r>
            <a:r>
              <a:rPr lang="en-US" dirty="0" smtClean="0"/>
              <a:t> like before he got there?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4684921" cy="41139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5 kingdoms of </a:t>
            </a:r>
            <a:r>
              <a:rPr lang="en-US" dirty="0" err="1" smtClean="0"/>
              <a:t>Taino</a:t>
            </a:r>
            <a:r>
              <a:rPr lang="en-US" dirty="0" smtClean="0"/>
              <a:t> people</a:t>
            </a:r>
          </a:p>
          <a:p>
            <a:r>
              <a:rPr lang="en-US" dirty="0" smtClean="0"/>
              <a:t>Densely populated</a:t>
            </a:r>
          </a:p>
          <a:p>
            <a:pPr lvl="1"/>
            <a:r>
              <a:rPr lang="en-US" dirty="0" smtClean="0"/>
              <a:t>Estimated 500,000 to 1 million</a:t>
            </a:r>
          </a:p>
          <a:p>
            <a:r>
              <a:rPr lang="en-US" dirty="0" smtClean="0"/>
              <a:t>fishing/farming villages</a:t>
            </a:r>
          </a:p>
          <a:p>
            <a:pPr lvl="1"/>
            <a:r>
              <a:rPr lang="en-US" dirty="0" smtClean="0"/>
              <a:t>No nightingales or honey bees or gold mines</a:t>
            </a:r>
          </a:p>
          <a:p>
            <a:pPr lvl="1"/>
            <a:r>
              <a:rPr lang="en-US" dirty="0" smtClean="0"/>
              <a:t>Did grow cotton, cassava, corn</a:t>
            </a:r>
          </a:p>
          <a:p>
            <a:r>
              <a:rPr lang="en-US" dirty="0" smtClean="0"/>
              <a:t>Polytheists whose many gods controlled nature (like </a:t>
            </a:r>
            <a:r>
              <a:rPr lang="en-US" dirty="0" err="1" smtClean="0"/>
              <a:t>greek</a:t>
            </a:r>
            <a:r>
              <a:rPr lang="en-US" dirty="0" smtClean="0"/>
              <a:t> gods)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2367092"/>
            <a:ext cx="5551194" cy="347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91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85694"/>
          </a:xfrm>
        </p:spPr>
        <p:txBody>
          <a:bodyPr/>
          <a:lstStyle/>
          <a:p>
            <a:r>
              <a:rPr lang="en-US" b="1" dirty="0" smtClean="0"/>
              <a:t>His purpose &amp; 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9837" y="1963270"/>
            <a:ext cx="10792326" cy="382792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He wanted to find a way to India and China via the Atlantic</a:t>
            </a:r>
          </a:p>
          <a:p>
            <a:pPr lvl="1"/>
            <a:r>
              <a:rPr lang="en-US" b="1" dirty="0" smtClean="0"/>
              <a:t>Inspired by the published voyages of Marco Polo</a:t>
            </a:r>
          </a:p>
          <a:p>
            <a:r>
              <a:rPr lang="en-US" b="1" dirty="0" smtClean="0"/>
              <a:t>He realized fairly quickly that the Caribbean was a different place, but had no clue how far away he was from China</a:t>
            </a:r>
          </a:p>
          <a:p>
            <a:r>
              <a:rPr lang="en-US" b="1" dirty="0"/>
              <a:t>King Ferdinand and Queen </a:t>
            </a:r>
            <a:r>
              <a:rPr lang="en-US" b="1" dirty="0" smtClean="0"/>
              <a:t>Isabella’s  promise: he </a:t>
            </a:r>
            <a:r>
              <a:rPr lang="en-US" b="1" dirty="0"/>
              <a:t>would be given the rank of Admiral of the Ocean Sea and appointed Viceroy and Governor of all the new lands he could claim for Spain. </a:t>
            </a:r>
            <a:endParaRPr lang="en-US" b="1" dirty="0" smtClean="0"/>
          </a:p>
          <a:p>
            <a:pPr lvl="1"/>
            <a:r>
              <a:rPr lang="en-US" b="1" dirty="0" smtClean="0"/>
              <a:t>He </a:t>
            </a:r>
            <a:r>
              <a:rPr lang="en-US" b="1" dirty="0"/>
              <a:t>would be entitled to 10 percent of all the revenues from the new lands in perpetuity.</a:t>
            </a:r>
            <a:endParaRPr lang="en-US" b="1" dirty="0" smtClean="0"/>
          </a:p>
          <a:p>
            <a:r>
              <a:rPr lang="en-US" b="1" dirty="0" smtClean="0"/>
              <a:t>He was supposed to return with a great wealth for his patrons and backers</a:t>
            </a:r>
          </a:p>
          <a:p>
            <a:pPr lvl="1"/>
            <a:r>
              <a:rPr lang="en-US" b="1" dirty="0" smtClean="0"/>
              <a:t>His men were also mercenaries, soldiers used to making most of their ”salary” through spoils of war</a:t>
            </a:r>
          </a:p>
          <a:p>
            <a:pPr lvl="1"/>
            <a:r>
              <a:rPr lang="en-US" b="1" dirty="0" smtClean="0"/>
              <a:t>He couldn’t control them and others plotted against him back in Spain. </a:t>
            </a:r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1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2474259"/>
            <a:ext cx="10578388" cy="4679576"/>
          </a:xfrm>
          <a:prstGeom prst="rect">
            <a:avLst/>
          </a:prstGeom>
          <a:effectLst>
            <a:softEdge rad="431800"/>
          </a:effectLst>
        </p:spPr>
      </p:pic>
    </p:spTree>
    <p:extLst>
      <p:ext uri="{BB962C8B-B14F-4D97-AF65-F5344CB8AC3E}">
        <p14:creationId xmlns:p14="http://schemas.microsoft.com/office/powerpoint/2010/main" val="42482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094" y="0"/>
            <a:ext cx="6682250" cy="2636873"/>
          </a:xfrm>
        </p:spPr>
        <p:txBody>
          <a:bodyPr/>
          <a:lstStyle/>
          <a:p>
            <a:r>
              <a:rPr lang="en-US" dirty="0" smtClean="0"/>
              <a:t>Problematic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4094" y="2998381"/>
            <a:ext cx="11318046" cy="353689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obvious: his right to claim the land and inhabitants by proclamation</a:t>
            </a:r>
          </a:p>
          <a:p>
            <a:r>
              <a:rPr lang="en-US" sz="2400" dirty="0"/>
              <a:t>The superiority of his race and culture (religion, government, </a:t>
            </a:r>
            <a:r>
              <a:rPr lang="en-US" sz="2400" dirty="0" smtClean="0"/>
              <a:t>intellect)</a:t>
            </a:r>
            <a:endParaRPr lang="en-US" sz="2400" dirty="0"/>
          </a:p>
          <a:p>
            <a:r>
              <a:rPr lang="en-US" sz="2400" dirty="0" smtClean="0"/>
              <a:t>That land so “claimed” could be said to “obey” the Spanish royalty (52).</a:t>
            </a:r>
          </a:p>
          <a:p>
            <a:r>
              <a:rPr lang="en-US" sz="2400" dirty="0" smtClean="0"/>
              <a:t>That he bore no responsibility for the disaster in </a:t>
            </a:r>
            <a:r>
              <a:rPr lang="en-US" sz="2400" dirty="0" err="1" smtClean="0"/>
              <a:t>Hispanola</a:t>
            </a:r>
            <a:endParaRPr lang="en-US" sz="2400" dirty="0" smtClean="0"/>
          </a:p>
          <a:p>
            <a:pPr lvl="1"/>
            <a:r>
              <a:rPr lang="en-US" sz="1800" dirty="0" smtClean="0"/>
              <a:t>He kidnapped a bunch of </a:t>
            </a:r>
            <a:r>
              <a:rPr lang="en-US" sz="1800" dirty="0" err="1" smtClean="0"/>
              <a:t>Taino</a:t>
            </a:r>
            <a:r>
              <a:rPr lang="en-US" sz="1800" dirty="0" smtClean="0"/>
              <a:t> people and brought them back to Spain (7 survived)</a:t>
            </a:r>
          </a:p>
          <a:p>
            <a:r>
              <a:rPr lang="en-US" sz="2400" dirty="0" smtClean="0"/>
              <a:t>Other assumptions?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763" y="170121"/>
            <a:ext cx="4281377" cy="266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63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1190847"/>
          </a:xfrm>
        </p:spPr>
        <p:txBody>
          <a:bodyPr/>
          <a:lstStyle/>
          <a:p>
            <a:r>
              <a:rPr lang="en-US" dirty="0" smtClean="0"/>
              <a:t>What brought him so 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999460"/>
            <a:ext cx="10363826" cy="5858540"/>
          </a:xfrm>
        </p:spPr>
        <p:txBody>
          <a:bodyPr>
            <a:normAutofit/>
          </a:bodyPr>
          <a:lstStyle/>
          <a:p>
            <a:r>
              <a:rPr lang="en-US" dirty="0" smtClean="0"/>
              <a:t>Accusations of cruelty reached </a:t>
            </a:r>
            <a:r>
              <a:rPr lang="en-US" dirty="0" err="1" smtClean="0"/>
              <a:t>spain</a:t>
            </a:r>
            <a:r>
              <a:rPr lang="en-US" dirty="0" smtClean="0"/>
              <a:t>, and the King &amp; Queen sent a new governor to investigate (Bobadilla). </a:t>
            </a:r>
          </a:p>
          <a:p>
            <a:r>
              <a:rPr lang="en-US" dirty="0" smtClean="0"/>
              <a:t>A 46 page report describes using torture and mutilation to govern</a:t>
            </a:r>
          </a:p>
          <a:p>
            <a:pPr lvl="1"/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smtClean="0"/>
              <a:t>the report</a:t>
            </a:r>
            <a:r>
              <a:rPr lang="en-US" dirty="0"/>
              <a:t>, Columbus once punished a man found guilty of stealing corn by having his ears and nose cut off and then selling him into slavery. </a:t>
            </a:r>
            <a:endParaRPr lang="en-US" dirty="0" smtClean="0"/>
          </a:p>
          <a:p>
            <a:pPr lvl="1"/>
            <a:r>
              <a:rPr lang="en-US" dirty="0" smtClean="0"/>
              <a:t>his </a:t>
            </a:r>
            <a:r>
              <a:rPr lang="en-US" dirty="0"/>
              <a:t>brother </a:t>
            </a:r>
            <a:r>
              <a:rPr lang="en-US" dirty="0" smtClean="0"/>
              <a:t>ordered </a:t>
            </a:r>
            <a:r>
              <a:rPr lang="en-US" dirty="0"/>
              <a:t>a woman paraded naked through the streets and then had her tongue cut out for suggesting that Columbus was of lowly </a:t>
            </a:r>
            <a:r>
              <a:rPr lang="en-US" dirty="0" smtClean="0"/>
              <a:t>birth.</a:t>
            </a:r>
            <a:r>
              <a:rPr lang="en-US" baseline="30000" dirty="0"/>
              <a:t> </a:t>
            </a:r>
            <a:r>
              <a:rPr lang="en-US" baseline="30000" dirty="0" smtClean="0"/>
              <a:t>(</a:t>
            </a:r>
            <a:r>
              <a:rPr lang="en-US" dirty="0" smtClean="0"/>
              <a:t>and he is) </a:t>
            </a:r>
          </a:p>
          <a:p>
            <a:pPr lvl="1"/>
            <a:r>
              <a:rPr lang="en-US" dirty="0" smtClean="0"/>
              <a:t>Columbus </a:t>
            </a:r>
            <a:r>
              <a:rPr lang="en-US" dirty="0"/>
              <a:t>put down native unrest and </a:t>
            </a:r>
            <a:r>
              <a:rPr lang="en-US" dirty="0" smtClean="0"/>
              <a:t>revolt by slaughtering them and parading their dismembered bodies through the streets to scare others. </a:t>
            </a:r>
          </a:p>
          <a:p>
            <a:r>
              <a:rPr lang="en-US" dirty="0" smtClean="0"/>
              <a:t>Columbus </a:t>
            </a:r>
            <a:r>
              <a:rPr lang="en-US" dirty="0"/>
              <a:t>and his brothers were arrested and imprisoned upon their return to Spain from the third voyage. </a:t>
            </a:r>
            <a:endParaRPr lang="en-US" dirty="0" smtClean="0"/>
          </a:p>
          <a:p>
            <a:pPr lvl="1"/>
            <a:r>
              <a:rPr lang="en-US" dirty="0" smtClean="0"/>
              <a:t>They sat in </a:t>
            </a:r>
            <a:r>
              <a:rPr lang="en-US" dirty="0"/>
              <a:t>jail for six weeks before King Ferdinand ordered their release.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royal couple heard the brothers' </a:t>
            </a:r>
            <a:r>
              <a:rPr lang="en-US" dirty="0" smtClean="0"/>
              <a:t>pleas, </a:t>
            </a:r>
            <a:r>
              <a:rPr lang="en-US" dirty="0"/>
              <a:t>restored their freedom and </a:t>
            </a:r>
            <a:r>
              <a:rPr lang="en-US" dirty="0" smtClean="0"/>
              <a:t>wealth, </a:t>
            </a:r>
            <a:r>
              <a:rPr lang="en-US" dirty="0"/>
              <a:t>and, after </a:t>
            </a:r>
            <a:r>
              <a:rPr lang="en-US" dirty="0" smtClean="0"/>
              <a:t>long persuasion</a:t>
            </a:r>
            <a:r>
              <a:rPr lang="en-US" dirty="0"/>
              <a:t>, </a:t>
            </a:r>
            <a:r>
              <a:rPr lang="en-US" dirty="0" smtClean="0"/>
              <a:t>funded </a:t>
            </a:r>
            <a:r>
              <a:rPr lang="en-US" dirty="0"/>
              <a:t>Columbus's fourth voyage.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51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9867639" cy="1596177"/>
          </a:xfrm>
        </p:spPr>
        <p:txBody>
          <a:bodyPr/>
          <a:lstStyle/>
          <a:p>
            <a:r>
              <a:rPr lang="en-US" dirty="0" smtClean="0"/>
              <a:t>How does </a:t>
            </a:r>
            <a:r>
              <a:rPr lang="en-US" smtClean="0"/>
              <a:t>that report compare </a:t>
            </a:r>
            <a:r>
              <a:rPr lang="en-US" dirty="0" smtClean="0"/>
              <a:t>to the tone in the letters?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273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glowing, emphasizing the beauty and ease of the life (46)</a:t>
            </a:r>
          </a:p>
          <a:p>
            <a:r>
              <a:rPr lang="en-US" sz="2400" dirty="0" smtClean="0"/>
              <a:t>Says over and over how easy it’s going to be (45)</a:t>
            </a:r>
          </a:p>
          <a:p>
            <a:r>
              <a:rPr lang="en-US" sz="2400" dirty="0" smtClean="0"/>
              <a:t>Exaggerates the wealth and size of the islands ((48)</a:t>
            </a:r>
          </a:p>
          <a:p>
            <a:r>
              <a:rPr lang="en-US" sz="2400" dirty="0" smtClean="0"/>
              <a:t>claiming the purest unselfish motives (then reminds the crown of his original contract for 10% of everything). (51)</a:t>
            </a:r>
          </a:p>
          <a:p>
            <a:r>
              <a:rPr lang="en-US" sz="2400" dirty="0" smtClean="0"/>
              <a:t>Blames others, “weeping” about how the islands were ruined. (51)</a:t>
            </a:r>
          </a:p>
        </p:txBody>
      </p:sp>
    </p:spTree>
    <p:extLst>
      <p:ext uri="{BB962C8B-B14F-4D97-AF65-F5344CB8AC3E}">
        <p14:creationId xmlns:p14="http://schemas.microsoft.com/office/powerpoint/2010/main" val="1766068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Discussion: Columbus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86270"/>
            <a:ext cx="10363826" cy="529501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Take a page and analyze rhetoric. </a:t>
            </a:r>
            <a:r>
              <a:rPr lang="en-US" sz="2400" b="1" u="sng" dirty="0" smtClean="0"/>
              <a:t>Find at least three of these</a:t>
            </a:r>
            <a:r>
              <a:rPr lang="en-US" sz="2400" b="1" dirty="0" smtClean="0"/>
              <a:t>: </a:t>
            </a:r>
          </a:p>
          <a:p>
            <a:pPr lvl="1"/>
            <a:r>
              <a:rPr lang="en-US" sz="2000" dirty="0" smtClean="0"/>
              <a:t>Words and phrases that imply possession/control</a:t>
            </a:r>
          </a:p>
          <a:p>
            <a:pPr lvl="1"/>
            <a:r>
              <a:rPr lang="en-US" sz="2000" dirty="0" smtClean="0"/>
              <a:t>Objectification, commodification</a:t>
            </a:r>
          </a:p>
          <a:p>
            <a:pPr lvl="1"/>
            <a:r>
              <a:rPr lang="en-US" sz="2000" dirty="0" smtClean="0"/>
              <a:t>awe</a:t>
            </a:r>
          </a:p>
          <a:p>
            <a:pPr lvl="1"/>
            <a:r>
              <a:rPr lang="en-US" sz="2000" dirty="0" smtClean="0"/>
              <a:t>superiority</a:t>
            </a:r>
          </a:p>
          <a:p>
            <a:pPr lvl="1"/>
            <a:r>
              <a:rPr lang="en-US" sz="2000" dirty="0" smtClean="0"/>
              <a:t>Blame</a:t>
            </a:r>
          </a:p>
          <a:p>
            <a:pPr lvl="1"/>
            <a:r>
              <a:rPr lang="en-US" sz="2000" dirty="0" smtClean="0"/>
              <a:t>Sucking up</a:t>
            </a:r>
          </a:p>
          <a:p>
            <a:pPr lvl="1"/>
            <a:r>
              <a:rPr lang="en-US" sz="2000" dirty="0" smtClean="0"/>
              <a:t>Begging</a:t>
            </a:r>
          </a:p>
          <a:p>
            <a:pPr lvl="1"/>
            <a:r>
              <a:rPr lang="en-US" sz="2000" dirty="0" smtClean="0"/>
              <a:t>humility</a:t>
            </a:r>
          </a:p>
          <a:p>
            <a:pPr lvl="1"/>
            <a:r>
              <a:rPr lang="en-US" sz="2000" dirty="0" smtClean="0"/>
              <a:t>lies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52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to De las Casas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762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report listing all Columbus’s offenses was produced by the person who took over his job. </a:t>
            </a:r>
          </a:p>
          <a:p>
            <a:pPr lvl="1"/>
            <a:r>
              <a:rPr lang="en-US" sz="2000" dirty="0" smtClean="0"/>
              <a:t>Not the most objective critic since he profited from discrediting Columbus</a:t>
            </a:r>
          </a:p>
          <a:p>
            <a:r>
              <a:rPr lang="en-US" sz="2400" dirty="0" smtClean="0"/>
              <a:t>But De Las Casas did not profit personally, and in fact was ridiculed, criticized </a:t>
            </a:r>
          </a:p>
          <a:p>
            <a:pPr lvl="1"/>
            <a:r>
              <a:rPr lang="en-US" sz="2000" dirty="0" smtClean="0"/>
              <a:t>Like American abolitionists later, like the defenders of immigrants and prisoners now</a:t>
            </a:r>
          </a:p>
          <a:p>
            <a:pPr lvl="1"/>
            <a:r>
              <a:rPr lang="en-US" sz="2000" dirty="0" smtClean="0"/>
              <a:t>He avoids attacking particular people and instead attacks slavery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4324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Discussion: De las Casas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001432"/>
            <a:ext cx="7507212" cy="3789767"/>
          </a:xfrm>
        </p:spPr>
        <p:txBody>
          <a:bodyPr/>
          <a:lstStyle/>
          <a:p>
            <a:r>
              <a:rPr lang="en-US" dirty="0"/>
              <a:t>Groups: Read selections from De las Casas “Devastation of the Indies” 	</a:t>
            </a:r>
          </a:p>
          <a:p>
            <a:r>
              <a:rPr lang="en-US" dirty="0"/>
              <a:t>What’s the most important detail in your section? What was his purpose? 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Write: Why include this in American Lit?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819" y="2001432"/>
            <a:ext cx="3303181" cy="485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64136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1055</TotalTime>
  <Words>672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Tw Cen MT</vt:lpstr>
      <vt:lpstr>Arial</vt:lpstr>
      <vt:lpstr>Droplet</vt:lpstr>
      <vt:lpstr>Columbus</vt:lpstr>
      <vt:lpstr>What was Hispanola like before he got there? </vt:lpstr>
      <vt:lpstr>His purpose &amp; challenges</vt:lpstr>
      <vt:lpstr>Problematic Assumptions</vt:lpstr>
      <vt:lpstr>What brought him so low?</vt:lpstr>
      <vt:lpstr>How does that report compare to the tone in the letters?</vt:lpstr>
      <vt:lpstr>Discussion: Columbus</vt:lpstr>
      <vt:lpstr>Compare to De las Casas</vt:lpstr>
      <vt:lpstr>Discussion: De las Casas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Columbus</dc:title>
  <dc:creator>Becky Roberts</dc:creator>
  <cp:lastModifiedBy>Becky Roberts</cp:lastModifiedBy>
  <cp:revision>15</cp:revision>
  <dcterms:created xsi:type="dcterms:W3CDTF">2018-09-30T01:13:20Z</dcterms:created>
  <dcterms:modified xsi:type="dcterms:W3CDTF">2018-09-30T18:48:58Z</dcterms:modified>
</cp:coreProperties>
</file>