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6" r:id="rId1"/>
  </p:sldMasterIdLst>
  <p:sldIdLst>
    <p:sldId id="256" r:id="rId2"/>
    <p:sldId id="257" r:id="rId3"/>
    <p:sldId id="258" r:id="rId4"/>
    <p:sldId id="263" r:id="rId5"/>
    <p:sldId id="264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/>
    <p:restoredTop sz="94665"/>
  </p:normalViewPr>
  <p:slideViewPr>
    <p:cSldViewPr snapToGrid="0" snapToObjects="1">
      <p:cViewPr>
        <p:scale>
          <a:sx n="100" d="100"/>
          <a:sy n="100" d="100"/>
        </p:scale>
        <p:origin x="14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46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0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14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81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8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35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61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9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6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3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6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7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2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06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8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2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5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2F5E38-73C5-6B49-8475-3EF88F1C0E32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9EB8946-B95B-2A40-B760-6F7020069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569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  <p:sldLayoutId id="2147484038" r:id="rId12"/>
    <p:sldLayoutId id="2147484039" r:id="rId13"/>
    <p:sldLayoutId id="2147484040" r:id="rId14"/>
    <p:sldLayoutId id="2147484041" r:id="rId15"/>
    <p:sldLayoutId id="2147484042" r:id="rId16"/>
    <p:sldLayoutId id="21474840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5988" y="1964267"/>
            <a:ext cx="8974137" cy="2421464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Shakespeare’s Comedies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tricks and targets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8993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Definition: review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play of Shakespeare’s time was called a </a:t>
            </a:r>
            <a:r>
              <a:rPr lang="en-US" sz="3200" b="1" dirty="0"/>
              <a:t>comedy</a:t>
            </a:r>
            <a:r>
              <a:rPr lang="en-US" sz="3200" dirty="0"/>
              <a:t> </a:t>
            </a:r>
            <a:r>
              <a:rPr lang="en-US" sz="3200" dirty="0" smtClean="0"/>
              <a:t>if it had a </a:t>
            </a:r>
            <a:r>
              <a:rPr lang="en-US" sz="3200" dirty="0"/>
              <a:t>happy ending, </a:t>
            </a:r>
            <a:r>
              <a:rPr lang="en-US" sz="3200" dirty="0" smtClean="0"/>
              <a:t>and generally that meant a </a:t>
            </a:r>
            <a:r>
              <a:rPr lang="en-US" sz="3200" b="1" dirty="0"/>
              <a:t>marriage</a:t>
            </a:r>
            <a:r>
              <a:rPr lang="en-US" sz="3200" dirty="0"/>
              <a:t>. </a:t>
            </a:r>
          </a:p>
          <a:p>
            <a:r>
              <a:rPr lang="en-US" sz="3200" dirty="0" smtClean="0"/>
              <a:t>Shakespearean </a:t>
            </a:r>
            <a:r>
              <a:rPr lang="en-US" sz="3200" dirty="0"/>
              <a:t>comedy is not all about laughs, although it can be unbearably funny. </a:t>
            </a:r>
          </a:p>
          <a:p>
            <a:r>
              <a:rPr lang="en-US" sz="3200" dirty="0"/>
              <a:t>It may also involve some very </a:t>
            </a:r>
            <a:r>
              <a:rPr lang="en-US" sz="3200" dirty="0" smtClean="0"/>
              <a:t>dark or </a:t>
            </a:r>
            <a:r>
              <a:rPr lang="en-US" sz="3200" dirty="0"/>
              <a:t>violent storylines. </a:t>
            </a:r>
          </a:p>
        </p:txBody>
      </p:sp>
    </p:spTree>
    <p:extLst>
      <p:ext uri="{BB962C8B-B14F-4D97-AF65-F5344CB8AC3E}">
        <p14:creationId xmlns:p14="http://schemas.microsoft.com/office/powerpoint/2010/main" val="2030470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1047750"/>
          </a:xfrm>
        </p:spPr>
        <p:txBody>
          <a:bodyPr anchor="t">
            <a:normAutofit/>
          </a:bodyPr>
          <a:lstStyle/>
          <a:p>
            <a:r>
              <a:rPr lang="en-US" sz="4400" b="1" dirty="0" smtClean="0"/>
              <a:t>Common Characteristics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8762"/>
            <a:ext cx="10687049" cy="4957763"/>
          </a:xfrm>
        </p:spPr>
        <p:txBody>
          <a:bodyPr anchor="t">
            <a:noAutofit/>
          </a:bodyPr>
          <a:lstStyle/>
          <a:p>
            <a:r>
              <a:rPr lang="en-US" sz="2800" dirty="0"/>
              <a:t>A struggle of young lovers to overcome problems, often the result of the interference of their elders</a:t>
            </a:r>
          </a:p>
          <a:p>
            <a:r>
              <a:rPr lang="en-US" sz="2800" dirty="0"/>
              <a:t>There is some element of separation and reunification</a:t>
            </a:r>
          </a:p>
          <a:p>
            <a:r>
              <a:rPr lang="en-US" sz="2800" dirty="0"/>
              <a:t>Mistaken identities, often involving </a:t>
            </a:r>
            <a:r>
              <a:rPr lang="en-US" sz="2800" dirty="0" smtClean="0"/>
              <a:t>disguise </a:t>
            </a:r>
          </a:p>
          <a:p>
            <a:pPr lvl="1"/>
            <a:r>
              <a:rPr lang="en-US" sz="2600" dirty="0" smtClean="0"/>
              <a:t>usually a marker for farce</a:t>
            </a:r>
            <a:endParaRPr lang="en-US" sz="2600" dirty="0"/>
          </a:p>
          <a:p>
            <a:r>
              <a:rPr lang="en-US" sz="2800" dirty="0"/>
              <a:t>A clever servant (fool)</a:t>
            </a:r>
          </a:p>
          <a:p>
            <a:r>
              <a:rPr lang="en-US" sz="2800" dirty="0"/>
              <a:t>Family </a:t>
            </a:r>
            <a:r>
              <a:rPr lang="en-US" sz="2800" dirty="0" smtClean="0"/>
              <a:t>conflicts that </a:t>
            </a:r>
            <a:r>
              <a:rPr lang="en-US" sz="2800" dirty="0"/>
              <a:t>are usually resolved in the end</a:t>
            </a:r>
          </a:p>
          <a:p>
            <a:r>
              <a:rPr lang="en-US" sz="2800" dirty="0"/>
              <a:t>Complex, interwoven </a:t>
            </a:r>
            <a:r>
              <a:rPr lang="en-US" sz="2800" dirty="0" smtClean="0"/>
              <a:t>plot-lines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3594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314325"/>
            <a:ext cx="10131425" cy="828675"/>
          </a:xfrm>
        </p:spPr>
        <p:txBody>
          <a:bodyPr anchor="t">
            <a:normAutofit/>
          </a:bodyPr>
          <a:lstStyle/>
          <a:p>
            <a:r>
              <a:rPr lang="en-US" sz="4000" b="1" dirty="0" smtClean="0"/>
              <a:t>Clowns and Fools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682" y="1155700"/>
            <a:ext cx="11148218" cy="5229225"/>
          </a:xfrm>
        </p:spPr>
        <p:txBody>
          <a:bodyPr anchor="t">
            <a:noAutofit/>
          </a:bodyPr>
          <a:lstStyle/>
          <a:p>
            <a:r>
              <a:rPr lang="en-US" sz="2800" b="1" dirty="0" smtClean="0"/>
              <a:t>A </a:t>
            </a:r>
            <a:r>
              <a:rPr lang="en-US" sz="2800" b="1" dirty="0" err="1" smtClean="0"/>
              <a:t>Shakspearean</a:t>
            </a:r>
            <a:r>
              <a:rPr lang="en-US" sz="2800" b="1" dirty="0" smtClean="0"/>
              <a:t> fool </a:t>
            </a:r>
            <a:r>
              <a:rPr lang="en-US" sz="2800" dirty="0" smtClean="0"/>
              <a:t>usually is named “fool” and has the job of providing witty commentary that brings the powerful down a peg and also gets money out of them. They break boundaries of rank, have complete liberty of speech. </a:t>
            </a:r>
          </a:p>
          <a:p>
            <a:pPr lvl="1"/>
            <a:r>
              <a:rPr lang="en-US" sz="2400" dirty="0" smtClean="0"/>
              <a:t>Feste in </a:t>
            </a:r>
            <a:r>
              <a:rPr lang="en-US" sz="2400" i="1" dirty="0" smtClean="0"/>
              <a:t>Twelfth Night </a:t>
            </a:r>
            <a:r>
              <a:rPr lang="en-US" sz="2400" dirty="0" smtClean="0"/>
              <a:t>works for Olivia as a fool, and entertains all with his explanations about why things are really the opposite of what they appear.  (3:1)</a:t>
            </a:r>
          </a:p>
          <a:p>
            <a:r>
              <a:rPr lang="en-US" sz="2800" b="1" dirty="0" smtClean="0"/>
              <a:t>Clowns</a:t>
            </a:r>
            <a:r>
              <a:rPr lang="en-US" sz="2800" dirty="0" smtClean="0"/>
              <a:t> are everywhere (</a:t>
            </a:r>
            <a:r>
              <a:rPr lang="en-US" sz="2800" dirty="0" err="1" smtClean="0"/>
              <a:t>ain’t</a:t>
            </a:r>
            <a:r>
              <a:rPr lang="en-US" sz="2800" dirty="0" smtClean="0"/>
              <a:t> it the truth). Any character can play a clown part if he/she does idiotic things with little to no self-awareness.</a:t>
            </a:r>
          </a:p>
          <a:p>
            <a:pPr lvl="1"/>
            <a:r>
              <a:rPr lang="en-US" sz="2400" dirty="0" smtClean="0"/>
              <a:t>Sir Andrew </a:t>
            </a:r>
            <a:r>
              <a:rPr lang="en-US" sz="2400" dirty="0" err="1" smtClean="0"/>
              <a:t>Aguecheek</a:t>
            </a:r>
            <a:r>
              <a:rPr lang="en-US" sz="2400" dirty="0" smtClean="0"/>
              <a:t>, Sir Toby Belch</a:t>
            </a:r>
          </a:p>
          <a:p>
            <a:pPr lvl="1"/>
            <a:r>
              <a:rPr lang="en-US" sz="2400" dirty="0" smtClean="0"/>
              <a:t>Bottom is a clown in </a:t>
            </a:r>
            <a:r>
              <a:rPr lang="en-US" sz="2400" i="1" dirty="0" smtClean="0"/>
              <a:t>Midsummer Night’s Dream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94044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en-US" sz="5400" b="1" dirty="0" smtClean="0"/>
              <a:t>Fools							VS					Clowns</a:t>
            </a:r>
            <a:endParaRPr lang="en-US" sz="54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6" r="10540"/>
          <a:stretch/>
        </p:blipFill>
        <p:spPr>
          <a:xfrm>
            <a:off x="3167654" y="3257549"/>
            <a:ext cx="2441182" cy="3330545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575" y="1339283"/>
            <a:ext cx="2379959" cy="3583538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1" y="1568796"/>
            <a:ext cx="3059113" cy="45970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42" r="12800"/>
          <a:stretch/>
        </p:blipFill>
        <p:spPr>
          <a:xfrm>
            <a:off x="8904837" y="3867310"/>
            <a:ext cx="3063392" cy="272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22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157164"/>
            <a:ext cx="10131425" cy="1014411"/>
          </a:xfrm>
        </p:spPr>
        <p:txBody>
          <a:bodyPr>
            <a:normAutofit/>
          </a:bodyPr>
          <a:lstStyle/>
          <a:p>
            <a:pPr algn="r"/>
            <a:r>
              <a:rPr lang="en-US" sz="4400" b="1" dirty="0" smtClean="0"/>
              <a:t>Comedy And Elizabethan Society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971551"/>
            <a:ext cx="10987087" cy="5600700"/>
          </a:xfrm>
        </p:spPr>
        <p:txBody>
          <a:bodyPr anchor="t">
            <a:noAutofit/>
          </a:bodyPr>
          <a:lstStyle/>
          <a:p>
            <a:r>
              <a:rPr lang="en-US" sz="2800" dirty="0" smtClean="0"/>
              <a:t>Comedy is serious business, and does important work in a culture</a:t>
            </a:r>
          </a:p>
          <a:p>
            <a:r>
              <a:rPr lang="en-US" sz="2400" dirty="0"/>
              <a:t>L</a:t>
            </a:r>
            <a:r>
              <a:rPr lang="en-US" sz="2400" dirty="0" smtClean="0"/>
              <a:t>aughter </a:t>
            </a:r>
            <a:r>
              <a:rPr lang="en-US" sz="2400" dirty="0"/>
              <a:t>i</a:t>
            </a:r>
            <a:r>
              <a:rPr lang="en-US" sz="2400" dirty="0" smtClean="0"/>
              <a:t>s </a:t>
            </a:r>
            <a:r>
              <a:rPr lang="en-US" sz="2400" dirty="0"/>
              <a:t>a way of coping with something uncomfortable. </a:t>
            </a:r>
            <a:r>
              <a:rPr lang="en-US" sz="2400" dirty="0" smtClean="0"/>
              <a:t>People never </a:t>
            </a:r>
            <a:r>
              <a:rPr lang="en-US" sz="2400" dirty="0"/>
              <a:t>laugh at anything </a:t>
            </a:r>
            <a:r>
              <a:rPr lang="en-US" sz="2400" dirty="0" smtClean="0"/>
              <a:t>that’s </a:t>
            </a:r>
            <a:r>
              <a:rPr lang="en-US" sz="2400" dirty="0" smtClean="0"/>
              <a:t>simply “nice</a:t>
            </a:r>
            <a:r>
              <a:rPr lang="en-US" sz="2400" dirty="0" smtClean="0"/>
              <a:t>”. </a:t>
            </a:r>
          </a:p>
          <a:p>
            <a:pPr lvl="1"/>
            <a:r>
              <a:rPr lang="en-US" sz="2000" dirty="0" smtClean="0"/>
              <a:t>Example: adultery is categorically, hysterically funny in Shakespeare’s </a:t>
            </a:r>
            <a:r>
              <a:rPr lang="en-US" sz="2000" dirty="0" smtClean="0"/>
              <a:t>time—why?</a:t>
            </a:r>
            <a:endParaRPr lang="en-US" sz="2000" dirty="0" smtClean="0"/>
          </a:p>
          <a:p>
            <a:pPr lvl="2"/>
            <a:r>
              <a:rPr lang="en-US" sz="1600" dirty="0" smtClean="0"/>
              <a:t>In a culture where ”legitimate” offspring are essential and control of women’s bodies is like a religion, everyone’s screwing around. </a:t>
            </a:r>
            <a:endParaRPr lang="en-US" sz="1600" dirty="0"/>
          </a:p>
          <a:p>
            <a:r>
              <a:rPr lang="en-US" sz="2400" dirty="0"/>
              <a:t>L</a:t>
            </a:r>
            <a:r>
              <a:rPr lang="en-US" sz="2400" dirty="0" smtClean="0"/>
              <a:t>aughter </a:t>
            </a:r>
            <a:r>
              <a:rPr lang="en-US" sz="2400" dirty="0"/>
              <a:t>recognizes </a:t>
            </a:r>
            <a:r>
              <a:rPr lang="en-US" sz="2400" dirty="0" smtClean="0"/>
              <a:t>“the </a:t>
            </a:r>
            <a:r>
              <a:rPr lang="en-US" sz="2400" dirty="0"/>
              <a:t>difference between what things are, and what they ought to </a:t>
            </a:r>
            <a:r>
              <a:rPr lang="en-US" sz="2400" dirty="0" smtClean="0"/>
              <a:t>be”; “The . . .  </a:t>
            </a:r>
            <a:r>
              <a:rPr lang="en-US" sz="2400" dirty="0"/>
              <a:t>laughable then is the incongruous, the disconnecting one idea from another, or the jostling of one </a:t>
            </a:r>
            <a:r>
              <a:rPr lang="en-US" sz="2400" dirty="0" smtClean="0"/>
              <a:t>[contrasting] feeling </a:t>
            </a:r>
            <a:r>
              <a:rPr lang="en-US" sz="2400" dirty="0"/>
              <a:t>against </a:t>
            </a:r>
            <a:r>
              <a:rPr lang="en-US" sz="2400" dirty="0" smtClean="0"/>
              <a:t>another.” (William Hazlitt)</a:t>
            </a:r>
          </a:p>
          <a:p>
            <a:r>
              <a:rPr lang="en-US" sz="2400" dirty="0"/>
              <a:t>W</a:t>
            </a:r>
            <a:r>
              <a:rPr lang="en-US" sz="2400" dirty="0" smtClean="0"/>
              <a:t>e </a:t>
            </a:r>
            <a:r>
              <a:rPr lang="en-US" sz="2400" dirty="0"/>
              <a:t>laugh at the disconcerting sight of a person losing the elasticity of humanity, becoming a mechanism, a thing, ‘something mechanical encrusted on the the living</a:t>
            </a:r>
            <a:r>
              <a:rPr lang="en-US" sz="2400" dirty="0" smtClean="0"/>
              <a:t>.’ (Henri Bergson)</a:t>
            </a:r>
          </a:p>
          <a:p>
            <a:pPr lvl="1"/>
            <a:r>
              <a:rPr lang="en-US" sz="2000" dirty="0" smtClean="0"/>
              <a:t>Think of </a:t>
            </a:r>
            <a:r>
              <a:rPr lang="en-US" sz="2000" dirty="0" err="1" smtClean="0"/>
              <a:t>Malvolio</a:t>
            </a:r>
            <a:r>
              <a:rPr lang="en-US" sz="2000" dirty="0" smtClean="0"/>
              <a:t>, who has no relationship to others except through his social ambition.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2176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09601"/>
            <a:ext cx="10245726" cy="1004888"/>
          </a:xfrm>
        </p:spPr>
        <p:txBody>
          <a:bodyPr anchor="t"/>
          <a:lstStyle/>
          <a:p>
            <a:pPr algn="r"/>
            <a:r>
              <a:rPr lang="en-US" b="1" dirty="0" smtClean="0"/>
              <a:t>Marriage—why such a focus?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43013"/>
            <a:ext cx="11087100" cy="5614987"/>
          </a:xfrm>
        </p:spPr>
        <p:txBody>
          <a:bodyPr anchor="t">
            <a:noAutofit/>
          </a:bodyPr>
          <a:lstStyle/>
          <a:p>
            <a:r>
              <a:rPr lang="en-US" sz="2800" dirty="0" smtClean="0"/>
              <a:t>Marriage = a source of intense anxiety and desire; it’s both comforting and oppressive</a:t>
            </a:r>
          </a:p>
          <a:p>
            <a:pPr lvl="1"/>
            <a:r>
              <a:rPr lang="en-US" sz="2400" dirty="0" smtClean="0"/>
              <a:t>Characters </a:t>
            </a:r>
            <a:r>
              <a:rPr lang="en-US" sz="2400" dirty="0"/>
              <a:t>want marriage, and fear it; they need to find their parents, and to escape from their </a:t>
            </a:r>
            <a:r>
              <a:rPr lang="en-US" sz="2400" dirty="0" smtClean="0"/>
              <a:t>parents.</a:t>
            </a:r>
          </a:p>
          <a:p>
            <a:r>
              <a:rPr lang="en-US" sz="2600" b="1" dirty="0" smtClean="0"/>
              <a:t>The </a:t>
            </a:r>
            <a:r>
              <a:rPr lang="en-US" sz="2600" b="1" dirty="0"/>
              <a:t>anxieties on which comic laughter plays are </a:t>
            </a:r>
            <a:r>
              <a:rPr lang="en-US" sz="2600" b="1" u="sng" dirty="0"/>
              <a:t>social</a:t>
            </a:r>
            <a:r>
              <a:rPr lang="en-US" sz="2600" b="1" dirty="0"/>
              <a:t> anxieties:</a:t>
            </a:r>
            <a:r>
              <a:rPr lang="en-US" sz="2600" dirty="0"/>
              <a:t> </a:t>
            </a:r>
            <a:endParaRPr lang="en-US" sz="2600" dirty="0" smtClean="0"/>
          </a:p>
          <a:p>
            <a:pPr lvl="2"/>
            <a:r>
              <a:rPr lang="en-US" sz="2200" dirty="0" smtClean="0"/>
              <a:t>the </a:t>
            </a:r>
            <a:r>
              <a:rPr lang="en-US" sz="2200" dirty="0"/>
              <a:t>need for money, security and social position, and the fear that </a:t>
            </a:r>
            <a:r>
              <a:rPr lang="en-US" sz="2200" dirty="0" smtClean="0"/>
              <a:t>the pursuit of such needs is dehumanizing</a:t>
            </a:r>
            <a:r>
              <a:rPr lang="en-US" sz="2200" dirty="0"/>
              <a:t>. </a:t>
            </a:r>
          </a:p>
          <a:p>
            <a:pPr lvl="1"/>
            <a:r>
              <a:rPr lang="en-US" sz="2400" dirty="0"/>
              <a:t>So the order affirmed in the traditional ending is </a:t>
            </a:r>
            <a:r>
              <a:rPr lang="en-US" sz="2400" b="1" dirty="0"/>
              <a:t>social</a:t>
            </a:r>
            <a:r>
              <a:rPr lang="en-US" sz="2400" dirty="0"/>
              <a:t> – marriage, the family, the rule of law</a:t>
            </a:r>
          </a:p>
          <a:p>
            <a:r>
              <a:rPr lang="en-US" sz="2600" dirty="0" smtClean="0"/>
              <a:t>Comedy has a built-in </a:t>
            </a:r>
            <a:r>
              <a:rPr lang="en-US" sz="2600" dirty="0"/>
              <a:t>contradiction between laughter and the happy </a:t>
            </a:r>
            <a:r>
              <a:rPr lang="en-US" sz="2600" dirty="0" smtClean="0"/>
              <a:t>ending </a:t>
            </a:r>
          </a:p>
          <a:p>
            <a:pPr lvl="1"/>
            <a:r>
              <a:rPr lang="en-US" sz="2200" dirty="0" smtClean="0"/>
              <a:t>Laughter = anxious, unsettled, contradictory; Happy ending = “nice.”.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07847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0"/>
            <a:ext cx="10972799" cy="1300163"/>
          </a:xfrm>
        </p:spPr>
        <p:txBody>
          <a:bodyPr anchor="t"/>
          <a:lstStyle/>
          <a:p>
            <a:pPr algn="r"/>
            <a:r>
              <a:rPr lang="en-US" b="1" i="1" dirty="0" smtClean="0"/>
              <a:t>Twelfth </a:t>
            </a:r>
            <a:r>
              <a:rPr lang="en-US" b="1" i="1" dirty="0" smtClean="0"/>
              <a:t>Night</a:t>
            </a:r>
            <a:r>
              <a:rPr lang="en-US" b="1" dirty="0"/>
              <a:t>:</a:t>
            </a:r>
            <a:r>
              <a:rPr lang="en-US" b="1" dirty="0" smtClean="0"/>
              <a:t> </a:t>
            </a:r>
            <a:r>
              <a:rPr lang="en-US" b="1" dirty="0" smtClean="0"/>
              <a:t>mirrors and social Isolation: </a:t>
            </a:r>
            <a:br>
              <a:rPr lang="en-US" b="1" dirty="0" smtClean="0"/>
            </a:br>
            <a:r>
              <a:rPr lang="en-US" sz="2000" b="1" dirty="0" smtClean="0"/>
              <a:t>another layer of social Anxiety  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1154113"/>
            <a:ext cx="11153775" cy="5500687"/>
          </a:xfrm>
        </p:spPr>
        <p:txBody>
          <a:bodyPr anchor="t">
            <a:noAutofit/>
          </a:bodyPr>
          <a:lstStyle/>
          <a:p>
            <a:r>
              <a:rPr lang="en-US" sz="2800" b="1" dirty="0" smtClean="0"/>
              <a:t>Many images </a:t>
            </a:r>
            <a:r>
              <a:rPr lang="en-US" sz="2800" b="1" dirty="0"/>
              <a:t>of solitude: </a:t>
            </a:r>
            <a:endParaRPr lang="en-US" sz="2800" b="1" dirty="0" smtClean="0"/>
          </a:p>
          <a:p>
            <a:pPr lvl="1"/>
            <a:r>
              <a:rPr lang="en-US" sz="2400" dirty="0" err="1" smtClean="0"/>
              <a:t>Malvolio</a:t>
            </a:r>
            <a:r>
              <a:rPr lang="en-US" sz="2400" dirty="0" smtClean="0"/>
              <a:t> </a:t>
            </a:r>
            <a:r>
              <a:rPr lang="en-US" sz="2400" dirty="0"/>
              <a:t>in his fantasy world and then in his dark </a:t>
            </a:r>
            <a:r>
              <a:rPr lang="en-US" sz="2400" dirty="0" smtClean="0"/>
              <a:t>prison </a:t>
            </a:r>
          </a:p>
          <a:p>
            <a:pPr lvl="1"/>
            <a:r>
              <a:rPr lang="en-US" sz="2400" dirty="0" smtClean="0"/>
              <a:t>Viola </a:t>
            </a:r>
            <a:r>
              <a:rPr lang="en-US" sz="2400" dirty="0"/>
              <a:t>describing her </a:t>
            </a:r>
            <a:r>
              <a:rPr lang="en-US" sz="2400" dirty="0" smtClean="0"/>
              <a:t>“sister’s” unrequited </a:t>
            </a:r>
            <a:r>
              <a:rPr lang="en-US" sz="2400" dirty="0"/>
              <a:t>love (II.iv.110–15</a:t>
            </a:r>
            <a:r>
              <a:rPr lang="en-US" sz="2400" dirty="0" smtClean="0"/>
              <a:t>) </a:t>
            </a:r>
          </a:p>
          <a:p>
            <a:pPr lvl="2"/>
            <a:r>
              <a:rPr lang="en-US" sz="2000" dirty="0" smtClean="0"/>
              <a:t>Each is a mirror image of self: </a:t>
            </a:r>
            <a:r>
              <a:rPr lang="en-US" sz="2000" dirty="0" err="1" smtClean="0"/>
              <a:t>Malvolio’s</a:t>
            </a:r>
            <a:r>
              <a:rPr lang="en-US" sz="2000" dirty="0" smtClean="0"/>
              <a:t> </a:t>
            </a:r>
            <a:r>
              <a:rPr lang="en-US" sz="2000" dirty="0"/>
              <a:t>only relationship is with his own image, practicing behavior to his shadow, Viola in describing her sister’s loneliness is really describing her own. </a:t>
            </a:r>
            <a:endParaRPr lang="en-US" sz="2000" dirty="0" smtClean="0"/>
          </a:p>
          <a:p>
            <a:pPr lvl="2"/>
            <a:r>
              <a:rPr lang="en-US" sz="2000" dirty="0" smtClean="0"/>
              <a:t>The </a:t>
            </a:r>
            <a:r>
              <a:rPr lang="en-US" sz="2000" dirty="0"/>
              <a:t>“true” self and real relationship to others is lost</a:t>
            </a:r>
            <a:r>
              <a:rPr lang="en-US" sz="2000" dirty="0" smtClean="0"/>
              <a:t>. </a:t>
            </a:r>
            <a:endParaRPr lang="en-US" sz="2000" dirty="0"/>
          </a:p>
          <a:p>
            <a:r>
              <a:rPr lang="en-US" sz="2800" dirty="0" smtClean="0"/>
              <a:t>Isolation ends for Viola when her </a:t>
            </a:r>
            <a:r>
              <a:rPr lang="en-US" sz="2800" dirty="0"/>
              <a:t>twin brother </a:t>
            </a:r>
            <a:r>
              <a:rPr lang="en-US" sz="2800" dirty="0" smtClean="0"/>
              <a:t>Sebastian appears </a:t>
            </a:r>
            <a:r>
              <a:rPr lang="en-US" sz="2800" dirty="0"/>
              <a:t>on stage </a:t>
            </a:r>
            <a:r>
              <a:rPr lang="en-US" sz="2800" dirty="0" smtClean="0"/>
              <a:t>with his sister</a:t>
            </a:r>
          </a:p>
          <a:p>
            <a:pPr lvl="1"/>
            <a:r>
              <a:rPr lang="en-US" sz="2000" dirty="0"/>
              <a:t>Sebastian speaks Viola’s name, </a:t>
            </a:r>
            <a:r>
              <a:rPr lang="en-US" sz="2000" dirty="0" smtClean="0"/>
              <a:t>and the mirror becomes </a:t>
            </a:r>
            <a:r>
              <a:rPr lang="en-US" sz="2000" dirty="0"/>
              <a:t>the </a:t>
            </a:r>
            <a:r>
              <a:rPr lang="en-US" sz="2000" dirty="0" smtClean="0"/>
              <a:t>other; relationships restored. The </a:t>
            </a:r>
            <a:r>
              <a:rPr lang="en-US" sz="2000" dirty="0"/>
              <a:t>lovers are freed from the solipsistic world of </a:t>
            </a:r>
            <a:r>
              <a:rPr lang="en-US" sz="2000" dirty="0" smtClean="0"/>
              <a:t>mirrors.</a:t>
            </a:r>
          </a:p>
          <a:p>
            <a:r>
              <a:rPr lang="en-US" sz="2800" dirty="0" smtClean="0"/>
              <a:t>Is there a possible resolution for </a:t>
            </a:r>
            <a:r>
              <a:rPr lang="en-US" sz="2800" dirty="0" err="1" smtClean="0"/>
              <a:t>Malvolio</a:t>
            </a:r>
            <a:r>
              <a:rPr lang="en-US" sz="2800" dirty="0" smtClean="0"/>
              <a:t>, a way he can be welcomed into the fold? </a:t>
            </a:r>
            <a:r>
              <a:rPr lang="en-US" sz="2800" dirty="0" smtClean="0"/>
              <a:t>If not, why is he excluded?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46579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6796</TotalTime>
  <Words>681</Words>
  <Application>Microsoft Macintosh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Celestial</vt:lpstr>
      <vt:lpstr>Shakespeare’s Comedies</vt:lpstr>
      <vt:lpstr>Definition: review</vt:lpstr>
      <vt:lpstr>Common Characteristics</vt:lpstr>
      <vt:lpstr>Clowns and Fools</vt:lpstr>
      <vt:lpstr>Fools       VS     Clowns</vt:lpstr>
      <vt:lpstr>Comedy And Elizabethan Society</vt:lpstr>
      <vt:lpstr>Marriage—why such a focus?</vt:lpstr>
      <vt:lpstr>Twelfth Night: mirrors and social Isolation:  another layer of social Anxiety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Shakespeare’s Comedies</dc:title>
  <dc:creator>Becky Roberts</dc:creator>
  <cp:lastModifiedBy>Becky Roberts</cp:lastModifiedBy>
  <cp:revision>20</cp:revision>
  <dcterms:created xsi:type="dcterms:W3CDTF">2018-08-24T23:14:36Z</dcterms:created>
  <dcterms:modified xsi:type="dcterms:W3CDTF">2018-10-22T22:47:54Z</dcterms:modified>
</cp:coreProperties>
</file>