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8"/>
  </p:notesMasterIdLst>
  <p:sldIdLst>
    <p:sldId id="256" r:id="rId2"/>
    <p:sldId id="260" r:id="rId3"/>
    <p:sldId id="261" r:id="rId4"/>
    <p:sldId id="257" r:id="rId5"/>
    <p:sldId id="258"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65"/>
  </p:normalViewPr>
  <p:slideViewPr>
    <p:cSldViewPr snapToGrid="0" snapToObjects="1">
      <p:cViewPr>
        <p:scale>
          <a:sx n="85" d="100"/>
          <a:sy n="85" d="100"/>
        </p:scale>
        <p:origin x="240"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E96C0-9892-FB4F-B397-6F4F18B2C120}" type="datetimeFigureOut">
              <a:rPr lang="en-US" smtClean="0"/>
              <a:t>10/16/18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A847A-BB4E-F540-AF7E-F1B0E52C9C48}" type="slidenum">
              <a:rPr lang="en-US" smtClean="0"/>
              <a:t>‹#›</a:t>
            </a:fld>
            <a:endParaRPr lang="en-US"/>
          </a:p>
        </p:txBody>
      </p:sp>
    </p:spTree>
    <p:extLst>
      <p:ext uri="{BB962C8B-B14F-4D97-AF65-F5344CB8AC3E}">
        <p14:creationId xmlns:p14="http://schemas.microsoft.com/office/powerpoint/2010/main" val="1106473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other words, the king or queen was in charge because God put them there and they were only answerable to God (the Divine Right of Kings). This meant that disobeying the monarch was a sin, which was handy for keeping people in their place! It also led to the idea that if the wrong person was monarch everything would go wrong for a country, including whether the crops would be good, or if animals behaved as they should. </a:t>
            </a:r>
            <a:endParaRPr lang="en-US" dirty="0"/>
          </a:p>
        </p:txBody>
      </p:sp>
      <p:sp>
        <p:nvSpPr>
          <p:cNvPr id="4" name="Slide Number Placeholder 3"/>
          <p:cNvSpPr>
            <a:spLocks noGrp="1"/>
          </p:cNvSpPr>
          <p:nvPr>
            <p:ph type="sldNum" sz="quarter" idx="10"/>
          </p:nvPr>
        </p:nvSpPr>
        <p:spPr/>
        <p:txBody>
          <a:bodyPr/>
          <a:lstStyle/>
          <a:p>
            <a:fld id="{50FA847A-BB4E-F540-AF7E-F1B0E52C9C48}" type="slidenum">
              <a:rPr lang="en-US" smtClean="0"/>
              <a:t>5</a:t>
            </a:fld>
            <a:endParaRPr lang="en-US"/>
          </a:p>
        </p:txBody>
      </p:sp>
    </p:spTree>
    <p:extLst>
      <p:ext uri="{BB962C8B-B14F-4D97-AF65-F5344CB8AC3E}">
        <p14:creationId xmlns:p14="http://schemas.microsoft.com/office/powerpoint/2010/main" val="144442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079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785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641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3618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2590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3870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1742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620784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635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498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581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20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107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77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46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672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05917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10/16/18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8162025"/>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8111" y="1964266"/>
            <a:ext cx="8282014" cy="3162369"/>
          </a:xfrm>
        </p:spPr>
        <p:txBody>
          <a:bodyPr>
            <a:normAutofit/>
          </a:bodyPr>
          <a:lstStyle/>
          <a:p>
            <a:r>
              <a:rPr lang="en-US" sz="5400" dirty="0" smtClean="0"/>
              <a:t>Comedy Techniques, Social function, and </a:t>
            </a:r>
            <a:br>
              <a:rPr lang="en-US" sz="5400" dirty="0" smtClean="0"/>
            </a:br>
            <a:r>
              <a:rPr lang="en-US" sz="5400" dirty="0" smtClean="0"/>
              <a:t>The Great Chain of Being</a:t>
            </a:r>
            <a:endParaRPr lang="en-US" sz="5400" dirty="0"/>
          </a:p>
        </p:txBody>
      </p:sp>
      <p:sp>
        <p:nvSpPr>
          <p:cNvPr id="3" name="Subtitle 2"/>
          <p:cNvSpPr>
            <a:spLocks noGrp="1"/>
          </p:cNvSpPr>
          <p:nvPr>
            <p:ph type="subTitle" idx="1"/>
          </p:nvPr>
        </p:nvSpPr>
        <p:spPr/>
        <p:txBody>
          <a:bodyPr>
            <a:normAutofit/>
          </a:bodyPr>
          <a:lstStyle/>
          <a:p>
            <a:endParaRPr lang="en-US" sz="2000" dirty="0"/>
          </a:p>
        </p:txBody>
      </p:sp>
    </p:spTree>
    <p:extLst>
      <p:ext uri="{BB962C8B-B14F-4D97-AF65-F5344CB8AC3E}">
        <p14:creationId xmlns:p14="http://schemas.microsoft.com/office/powerpoint/2010/main" val="54699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44905"/>
            <a:ext cx="10131425" cy="1456267"/>
          </a:xfrm>
        </p:spPr>
        <p:txBody>
          <a:bodyPr/>
          <a:lstStyle/>
          <a:p>
            <a:r>
              <a:rPr lang="en-US" dirty="0" smtClean="0"/>
              <a:t>Types of Comedy (often combined)</a:t>
            </a:r>
            <a:endParaRPr lang="en-US" dirty="0"/>
          </a:p>
        </p:txBody>
      </p:sp>
      <p:sp>
        <p:nvSpPr>
          <p:cNvPr id="3" name="Content Placeholder 2"/>
          <p:cNvSpPr>
            <a:spLocks noGrp="1"/>
          </p:cNvSpPr>
          <p:nvPr>
            <p:ph idx="1"/>
          </p:nvPr>
        </p:nvSpPr>
        <p:spPr>
          <a:xfrm>
            <a:off x="685801" y="1601172"/>
            <a:ext cx="11336310" cy="4889569"/>
          </a:xfrm>
        </p:spPr>
        <p:txBody>
          <a:bodyPr anchor="t">
            <a:normAutofit fontScale="92500" lnSpcReduction="10000"/>
          </a:bodyPr>
          <a:lstStyle/>
          <a:p>
            <a:r>
              <a:rPr lang="en-US" sz="2400" b="1" u="sng" dirty="0" smtClean="0"/>
              <a:t>Slapstick</a:t>
            </a:r>
            <a:r>
              <a:rPr lang="en-US" sz="2400" dirty="0"/>
              <a:t>: </a:t>
            </a:r>
            <a:endParaRPr lang="en-US" sz="2400" dirty="0" smtClean="0"/>
          </a:p>
          <a:p>
            <a:pPr marL="457200" lvl="1" indent="0">
              <a:buNone/>
            </a:pPr>
            <a:r>
              <a:rPr lang="en-US" sz="2200" dirty="0" smtClean="0"/>
              <a:t>Slapstick </a:t>
            </a:r>
            <a:r>
              <a:rPr lang="en-US" sz="2200" dirty="0"/>
              <a:t>humor is a boisterous form of comedy with chases, collisions and practical jokes where people just do silly things such as tripping, falling over or embarrassing themselves just to make people laugh. </a:t>
            </a:r>
          </a:p>
          <a:p>
            <a:r>
              <a:rPr lang="en-US" sz="2400" dirty="0"/>
              <a:t> </a:t>
            </a:r>
            <a:r>
              <a:rPr lang="en-US" sz="2400" b="1" u="sng" dirty="0"/>
              <a:t>Farce</a:t>
            </a:r>
            <a:r>
              <a:rPr lang="en-US" sz="2400" dirty="0"/>
              <a:t>: </a:t>
            </a:r>
            <a:endParaRPr lang="en-US" sz="2400" dirty="0" smtClean="0"/>
          </a:p>
          <a:p>
            <a:pPr marL="457200" lvl="1" indent="0">
              <a:buNone/>
            </a:pPr>
            <a:r>
              <a:rPr lang="en-US" sz="2200" dirty="0" smtClean="0"/>
              <a:t>A </a:t>
            </a:r>
            <a:r>
              <a:rPr lang="en-US" sz="2200" dirty="0"/>
              <a:t>comedy characterized by broad satire and improbable situations is termed as farce. A farce is a comedy style, which aims to entertain the audience by means of unlikely, improbable and extravagant situations, disguise and mistaken identity, verbal humor of varying degrees of sophistication. It can include sexual innuendo and word play, or a fast-paced plot whose speed usually increases, culminating in an ending that often involves an elaborate chase scene. Farce is also characterized by physical humor and the use of deliberate absurdity or nonsense.</a:t>
            </a:r>
            <a:r>
              <a:rPr lang="en-US" sz="2200" dirty="0"/>
              <a:t> </a:t>
            </a:r>
            <a:endParaRPr lang="en-US" sz="2200" dirty="0"/>
          </a:p>
          <a:p>
            <a:r>
              <a:rPr lang="en-US" sz="2400" b="1" u="sng" dirty="0"/>
              <a:t>Parody</a:t>
            </a:r>
            <a:r>
              <a:rPr lang="en-US" sz="2400" dirty="0" smtClean="0"/>
              <a:t>:</a:t>
            </a:r>
          </a:p>
          <a:p>
            <a:pPr marL="457200" lvl="1" indent="0">
              <a:buNone/>
            </a:pPr>
            <a:r>
              <a:rPr lang="en-US" sz="2200" dirty="0"/>
              <a:t> A parody is a work created to mock, comment on, or poke fun at an original work, its subject, or author, by means of humorous or satiric imitation. This imitation may exaggerate or misrepresent somebody's style in a humorous way.   </a:t>
            </a:r>
          </a:p>
          <a:p>
            <a:endParaRPr lang="en-US" sz="2400" dirty="0"/>
          </a:p>
        </p:txBody>
      </p:sp>
    </p:spTree>
    <p:extLst>
      <p:ext uri="{BB962C8B-B14F-4D97-AF65-F5344CB8AC3E}">
        <p14:creationId xmlns:p14="http://schemas.microsoft.com/office/powerpoint/2010/main" val="591894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14794"/>
            <a:ext cx="10796665" cy="1139252"/>
          </a:xfrm>
        </p:spPr>
        <p:txBody>
          <a:bodyPr>
            <a:normAutofit/>
          </a:bodyPr>
          <a:lstStyle/>
          <a:p>
            <a:r>
              <a:rPr lang="en-US" sz="3200" dirty="0" smtClean="0"/>
              <a:t>Techniques that could appear in many comedy genres</a:t>
            </a:r>
            <a:endParaRPr lang="en-US" sz="3200" dirty="0"/>
          </a:p>
        </p:txBody>
      </p:sp>
      <p:sp>
        <p:nvSpPr>
          <p:cNvPr id="3" name="Content Placeholder 2"/>
          <p:cNvSpPr>
            <a:spLocks noGrp="1"/>
          </p:cNvSpPr>
          <p:nvPr>
            <p:ph idx="1"/>
          </p:nvPr>
        </p:nvSpPr>
        <p:spPr>
          <a:xfrm>
            <a:off x="685801" y="1244184"/>
            <a:ext cx="11216389" cy="5366477"/>
          </a:xfrm>
        </p:spPr>
        <p:txBody>
          <a:bodyPr anchor="t">
            <a:normAutofit/>
          </a:bodyPr>
          <a:lstStyle/>
          <a:p>
            <a:r>
              <a:rPr lang="en-US" sz="2000" b="1" dirty="0" smtClean="0"/>
              <a:t>Dramatic </a:t>
            </a:r>
            <a:r>
              <a:rPr lang="en-US" sz="2000" b="1" dirty="0"/>
              <a:t>Irony:</a:t>
            </a:r>
            <a:r>
              <a:rPr lang="en-US" sz="2000" dirty="0"/>
              <a:t> Dramatic irony is the incongruity between what the audience knows and what the character(s) knows. Audience members know that Oedipus is Jocasta’s son, so they are tormented with the irony when he marries her, fulfilling the prophesy his parents worked so hard to escape. When we watch </a:t>
            </a:r>
            <a:r>
              <a:rPr lang="en-US" sz="2000" i="1" dirty="0"/>
              <a:t>Twelfth Night</a:t>
            </a:r>
            <a:r>
              <a:rPr lang="en-US" sz="2000" dirty="0"/>
              <a:t>, we know that </a:t>
            </a:r>
            <a:r>
              <a:rPr lang="en-US" sz="2000" dirty="0" err="1"/>
              <a:t>Cesario</a:t>
            </a:r>
            <a:r>
              <a:rPr lang="en-US" sz="2000" dirty="0"/>
              <a:t> is Viola, so when Olivia woos her, the audience is tormented and titillated. </a:t>
            </a:r>
            <a:endParaRPr lang="en-US" sz="2000" dirty="0" smtClean="0"/>
          </a:p>
          <a:p>
            <a:r>
              <a:rPr lang="en-US" sz="2000" b="1" dirty="0" smtClean="0"/>
              <a:t>Satire</a:t>
            </a:r>
            <a:r>
              <a:rPr lang="en-US" sz="2000" dirty="0"/>
              <a:t>: Satire is a branch of comedy, which makes use of witty language to convey insults or scorn. In satire, human or individual vices, follies, abuses, or shortcomings are held up to reprimand by means of ridicule, burlesque, derision, irony, or other methods. Although satire is usually meant to be funny, the purpose of satire is not primarily humor, but an attack on something or some subject the author strongly disapproves of.</a:t>
            </a:r>
            <a:br>
              <a:rPr lang="en-US" sz="2000" dirty="0"/>
            </a:br>
            <a:r>
              <a:rPr lang="en-US" sz="2000" dirty="0"/>
              <a:t/>
            </a:r>
            <a:br>
              <a:rPr lang="en-US" sz="2000" dirty="0"/>
            </a:br>
            <a:r>
              <a:rPr lang="en-US" sz="2000" b="1" dirty="0" smtClean="0"/>
              <a:t>Gallows </a:t>
            </a:r>
            <a:r>
              <a:rPr lang="en-US" sz="2000" b="1" dirty="0"/>
              <a:t>Humor</a:t>
            </a:r>
            <a:r>
              <a:rPr lang="en-US" sz="2000" dirty="0"/>
              <a:t>: Gallows humor is a type of humor which arises from traumatic or life-threatening situations such as wartime events, mass murder, hostilities or in other situations where death is impending and unavoidable. This genre is similar to black comedy but, the only difference is that the comedy is created by the victim</a:t>
            </a:r>
            <a:r>
              <a:rPr lang="en-US" sz="2000" dirty="0" smtClean="0"/>
              <a:t>. </a:t>
            </a:r>
            <a:endParaRPr lang="en-US" sz="2000" dirty="0"/>
          </a:p>
          <a:p>
            <a:pPr lvl="1"/>
            <a:r>
              <a:rPr lang="en-US" dirty="0" smtClean="0"/>
              <a:t>There are others, but that’s a good start.</a:t>
            </a:r>
            <a:endParaRPr lang="en-US" dirty="0"/>
          </a:p>
        </p:txBody>
      </p:sp>
    </p:spTree>
    <p:extLst>
      <p:ext uri="{BB962C8B-B14F-4D97-AF65-F5344CB8AC3E}">
        <p14:creationId xmlns:p14="http://schemas.microsoft.com/office/powerpoint/2010/main" val="979651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Places, Everyone! </a:t>
            </a:r>
            <a:endParaRPr lang="en-US" dirty="0"/>
          </a:p>
        </p:txBody>
      </p:sp>
      <p:sp>
        <p:nvSpPr>
          <p:cNvPr id="3" name="Content Placeholder 2"/>
          <p:cNvSpPr>
            <a:spLocks noGrp="1"/>
          </p:cNvSpPr>
          <p:nvPr>
            <p:ph idx="1"/>
          </p:nvPr>
        </p:nvSpPr>
        <p:spPr>
          <a:xfrm>
            <a:off x="685802" y="2142067"/>
            <a:ext cx="3436494" cy="3649133"/>
          </a:xfrm>
        </p:spPr>
        <p:txBody>
          <a:bodyPr anchor="t">
            <a:normAutofit/>
          </a:bodyPr>
          <a:lstStyle/>
          <a:p>
            <a:r>
              <a:rPr lang="en-US" sz="2000" dirty="0"/>
              <a:t>Elizabethans believed that God set out an order for everything in the universe. </a:t>
            </a:r>
            <a:endParaRPr lang="en-US" sz="2000" dirty="0" smtClean="0"/>
          </a:p>
          <a:p>
            <a:r>
              <a:rPr lang="en-US" sz="2000" dirty="0" smtClean="0"/>
              <a:t>This </a:t>
            </a:r>
            <a:r>
              <a:rPr lang="en-US" sz="2000" dirty="0"/>
              <a:t>was known as the Great Chain of Being</a:t>
            </a:r>
            <a:r>
              <a:rPr lang="en-US" sz="2000" dirty="0" smtClean="0"/>
              <a:t>.</a:t>
            </a:r>
          </a:p>
          <a:p>
            <a:r>
              <a:rPr lang="en-US" sz="2000" dirty="0" smtClean="0"/>
              <a:t> </a:t>
            </a:r>
            <a:r>
              <a:rPr lang="en-US" sz="2000" dirty="0"/>
              <a:t>On Earth, God created a social order for everybody and chose where you belonged. </a:t>
            </a: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010" y="2065867"/>
            <a:ext cx="7634990" cy="4481974"/>
          </a:xfrm>
          <a:prstGeom prst="rect">
            <a:avLst/>
          </a:prstGeom>
        </p:spPr>
      </p:pic>
    </p:spTree>
    <p:extLst>
      <p:ext uri="{BB962C8B-B14F-4D97-AF65-F5344CB8AC3E}">
        <p14:creationId xmlns:p14="http://schemas.microsoft.com/office/powerpoint/2010/main" val="1673790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1084289"/>
          </a:xfrm>
        </p:spPr>
        <p:txBody>
          <a:bodyPr/>
          <a:lstStyle/>
          <a:p>
            <a:r>
              <a:rPr lang="en-US" dirty="0" smtClean="0"/>
              <a:t>From God and Angels to trees and Rocks</a:t>
            </a:r>
            <a:endParaRPr lang="en-US" dirty="0"/>
          </a:p>
        </p:txBody>
      </p:sp>
      <p:sp>
        <p:nvSpPr>
          <p:cNvPr id="3" name="Content Placeholder 2"/>
          <p:cNvSpPr>
            <a:spLocks noGrp="1"/>
          </p:cNvSpPr>
          <p:nvPr>
            <p:ph idx="1"/>
          </p:nvPr>
        </p:nvSpPr>
        <p:spPr>
          <a:xfrm>
            <a:off x="685801" y="1693889"/>
            <a:ext cx="10826645" cy="4841822"/>
          </a:xfrm>
        </p:spPr>
        <p:txBody>
          <a:bodyPr anchor="t">
            <a:normAutofit/>
          </a:bodyPr>
          <a:lstStyle/>
          <a:p>
            <a:r>
              <a:rPr lang="en-US" sz="2800" b="1" dirty="0"/>
              <a:t>The Great Chain of Being </a:t>
            </a:r>
            <a:r>
              <a:rPr lang="en-US" sz="2800" dirty="0"/>
              <a:t>includes everything from God and the angels at the top, to humans, to animals, to plants, to rocks and minerals at the bottom. </a:t>
            </a:r>
            <a:endParaRPr lang="en-US" sz="2800" dirty="0" smtClean="0"/>
          </a:p>
          <a:p>
            <a:r>
              <a:rPr lang="en-US" sz="2800" dirty="0" smtClean="0"/>
              <a:t>It </a:t>
            </a:r>
            <a:r>
              <a:rPr lang="en-US" sz="2800" dirty="0"/>
              <a:t>moves from beings of pure spirit at the top of the Chain to things made entirely of matter at the bottom. </a:t>
            </a:r>
            <a:endParaRPr lang="en-US" sz="2800" dirty="0" smtClean="0"/>
          </a:p>
          <a:p>
            <a:pPr lvl="1"/>
            <a:r>
              <a:rPr lang="en-US" sz="2400" dirty="0" smtClean="0"/>
              <a:t>Humans are </a:t>
            </a:r>
            <a:r>
              <a:rPr lang="en-US" sz="2400" dirty="0"/>
              <a:t>in the middle, being mostly mortal, or made of matter, but with a soul made of spirit. </a:t>
            </a:r>
            <a:endParaRPr lang="en-US" sz="2400" dirty="0" smtClean="0"/>
          </a:p>
          <a:p>
            <a:pPr lvl="1"/>
            <a:r>
              <a:rPr lang="en-US" sz="2000" dirty="0" smtClean="0"/>
              <a:t>You </a:t>
            </a:r>
            <a:r>
              <a:rPr lang="en-US" sz="2000" dirty="0"/>
              <a:t>were a noble, or a farmer, or a beggar, </a:t>
            </a:r>
            <a:r>
              <a:rPr lang="en-US" sz="2000" dirty="0" smtClean="0"/>
              <a:t>(or a woman) because </a:t>
            </a:r>
            <a:r>
              <a:rPr lang="en-US" sz="2000" dirty="0"/>
              <a:t>that was the place God had ordained for you.</a:t>
            </a:r>
            <a:r>
              <a:rPr lang="en-US" sz="2000" dirty="0"/>
              <a:t> </a:t>
            </a:r>
            <a:endParaRPr lang="en-US" sz="2000" dirty="0" smtClean="0"/>
          </a:p>
          <a:p>
            <a:pPr lvl="1"/>
            <a:r>
              <a:rPr lang="en-US" sz="2000" dirty="0" smtClean="0"/>
              <a:t>Thus, a person who challenged their place defied God and the natural order. </a:t>
            </a:r>
          </a:p>
          <a:p>
            <a:pPr lvl="1"/>
            <a:r>
              <a:rPr lang="en-US" sz="2000" dirty="0" smtClean="0"/>
              <a:t>This “science” was real handy for preventing challenges to the divine right of kings</a:t>
            </a:r>
          </a:p>
        </p:txBody>
      </p:sp>
    </p:spTree>
    <p:extLst>
      <p:ext uri="{BB962C8B-B14F-4D97-AF65-F5344CB8AC3E}">
        <p14:creationId xmlns:p14="http://schemas.microsoft.com/office/powerpoint/2010/main" val="178863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Midsummer Night’s Dream</a:t>
            </a:r>
            <a:endParaRPr lang="en-US" dirty="0"/>
          </a:p>
        </p:txBody>
      </p:sp>
      <p:sp>
        <p:nvSpPr>
          <p:cNvPr id="3" name="Content Placeholder 2"/>
          <p:cNvSpPr>
            <a:spLocks noGrp="1"/>
          </p:cNvSpPr>
          <p:nvPr>
            <p:ph idx="1"/>
          </p:nvPr>
        </p:nvSpPr>
        <p:spPr>
          <a:xfrm>
            <a:off x="685801" y="2142067"/>
            <a:ext cx="10131425" cy="4243743"/>
          </a:xfrm>
        </p:spPr>
        <p:txBody>
          <a:bodyPr anchor="t">
            <a:normAutofit fontScale="92500" lnSpcReduction="10000"/>
          </a:bodyPr>
          <a:lstStyle/>
          <a:p>
            <a:r>
              <a:rPr lang="en-US" sz="2800" dirty="0" smtClean="0"/>
              <a:t>Because of this powerful belief, disruptions of the “natural” order of things would be very exciting and extra funny to Elizabethans. </a:t>
            </a:r>
          </a:p>
          <a:p>
            <a:r>
              <a:rPr lang="en-US" sz="2600" b="1" dirty="0" smtClean="0"/>
              <a:t>An </a:t>
            </a:r>
            <a:r>
              <a:rPr lang="en-US" sz="2600" b="1" dirty="0"/>
              <a:t>important social function of Comedy is to allow a release of disruptive energy, to set free the repressed </a:t>
            </a:r>
            <a:r>
              <a:rPr lang="en-US" sz="2600" b="1" dirty="0" smtClean="0"/>
              <a:t>desires, resentments, longings </a:t>
            </a:r>
            <a:r>
              <a:rPr lang="en-US" sz="2600" b="1" dirty="0"/>
              <a:t>and fears in the audience.</a:t>
            </a:r>
          </a:p>
          <a:p>
            <a:pPr lvl="1"/>
            <a:r>
              <a:rPr lang="en-US" sz="2600" dirty="0" smtClean="0"/>
              <a:t>Where is this hierarchy overturned in the play and by whom?</a:t>
            </a:r>
          </a:p>
          <a:p>
            <a:pPr lvl="2"/>
            <a:r>
              <a:rPr lang="en-US" sz="2400" dirty="0" smtClean="0"/>
              <a:t>Hermia? </a:t>
            </a:r>
            <a:r>
              <a:rPr lang="en-US" sz="2400" dirty="0" err="1" smtClean="0"/>
              <a:t>Titania</a:t>
            </a:r>
            <a:r>
              <a:rPr lang="en-US" sz="2400" dirty="0" smtClean="0"/>
              <a:t> &amp; Bottom? The working men in costume? Puck? </a:t>
            </a:r>
            <a:endParaRPr lang="en-US" sz="2600" dirty="0" smtClean="0"/>
          </a:p>
          <a:p>
            <a:pPr lvl="1"/>
            <a:r>
              <a:rPr lang="en-US" sz="2600" dirty="0" smtClean="0"/>
              <a:t>What fantasies are fulfilled, for whom?</a:t>
            </a:r>
          </a:p>
          <a:p>
            <a:r>
              <a:rPr lang="en-US" sz="2800" dirty="0" smtClean="0"/>
              <a:t> </a:t>
            </a:r>
            <a:r>
              <a:rPr lang="en-US" sz="2800" dirty="0"/>
              <a:t>Are there consequences for the creatures/humans who cross the boundaries? Why/why not? </a:t>
            </a:r>
          </a:p>
          <a:p>
            <a:endParaRPr lang="en-US" sz="2800" dirty="0"/>
          </a:p>
        </p:txBody>
      </p:sp>
    </p:spTree>
    <p:extLst>
      <p:ext uri="{BB962C8B-B14F-4D97-AF65-F5344CB8AC3E}">
        <p14:creationId xmlns:p14="http://schemas.microsoft.com/office/powerpoint/2010/main" val="1360656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46</TotalTime>
  <Words>492</Words>
  <Application>Microsoft Macintosh PowerPoint</Application>
  <PresentationFormat>Widescreen</PresentationFormat>
  <Paragraphs>32</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Arial</vt:lpstr>
      <vt:lpstr>Celestial</vt:lpstr>
      <vt:lpstr>Comedy Techniques, Social function, and  The Great Chain of Being</vt:lpstr>
      <vt:lpstr>Types of Comedy (often combined)</vt:lpstr>
      <vt:lpstr>Techniques that could appear in many comedy genres</vt:lpstr>
      <vt:lpstr>Places, Everyone! </vt:lpstr>
      <vt:lpstr>From God and Angels to trees and Rocks</vt:lpstr>
      <vt:lpstr>Midsummer Night’s Dream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Chain of Being</dc:title>
  <dc:creator>Becky Roberts</dc:creator>
  <cp:lastModifiedBy>Becky Roberts</cp:lastModifiedBy>
  <cp:revision>6</cp:revision>
  <dcterms:created xsi:type="dcterms:W3CDTF">2018-10-17T03:10:36Z</dcterms:created>
  <dcterms:modified xsi:type="dcterms:W3CDTF">2018-10-17T03:57:29Z</dcterms:modified>
</cp:coreProperties>
</file>