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1" d="100"/>
          <a:sy n="71" d="100"/>
        </p:scale>
        <p:origin x="-150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2ABB28-AF8F-8942-A5D6-F2A9FBBF92F8}" type="datetimeFigureOut">
              <a:rPr lang="en-US" smtClean="0"/>
              <a:t>1/16/17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7BB315-4D59-6548-955C-7D3585F54363}" type="slidenum">
              <a:rPr lang="en-US" smtClean="0"/>
              <a:t>‹#›</a:t>
            </a:fld>
            <a:endParaRPr lang="en-US"/>
          </a:p>
        </p:txBody>
      </p:sp>
    </p:spTree>
    <p:extLst>
      <p:ext uri="{BB962C8B-B14F-4D97-AF65-F5344CB8AC3E}">
        <p14:creationId xmlns:p14="http://schemas.microsoft.com/office/powerpoint/2010/main" val="402790548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7BB315-4D59-6548-955C-7D3585F54363}" type="slidenum">
              <a:rPr lang="en-US" smtClean="0"/>
              <a:t>5</a:t>
            </a:fld>
            <a:endParaRPr lang="en-US"/>
          </a:p>
        </p:txBody>
      </p:sp>
    </p:spTree>
    <p:extLst>
      <p:ext uri="{BB962C8B-B14F-4D97-AF65-F5344CB8AC3E}">
        <p14:creationId xmlns:p14="http://schemas.microsoft.com/office/powerpoint/2010/main" val="348825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231A545-0BBB-EF4D-9BA2-6D442F6DD678}" type="datetimeFigureOut">
              <a:rPr lang="en-US" smtClean="0"/>
              <a:t>1/16/17</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F6B71D2-8001-6F40-93CE-5F5E32DDD434}"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31A545-0BBB-EF4D-9BA2-6D442F6DD678}" type="datetimeFigureOut">
              <a:rPr lang="en-US" smtClean="0"/>
              <a:t>1/16/17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6B71D2-8001-6F40-93CE-5F5E32DDD43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31A545-0BBB-EF4D-9BA2-6D442F6DD678}" type="datetimeFigureOut">
              <a:rPr lang="en-US" smtClean="0"/>
              <a:t>1/16/17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6B71D2-8001-6F40-93CE-5F5E32DDD43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31A545-0BBB-EF4D-9BA2-6D442F6DD678}" type="datetimeFigureOut">
              <a:rPr lang="en-US" smtClean="0"/>
              <a:t>1/16/17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6B71D2-8001-6F40-93CE-5F5E32DDD43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231A545-0BBB-EF4D-9BA2-6D442F6DD678}" type="datetimeFigureOut">
              <a:rPr lang="en-US" smtClean="0"/>
              <a:t>1/16/17</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6B71D2-8001-6F40-93CE-5F5E32DDD434}"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231A545-0BBB-EF4D-9BA2-6D442F6DD678}" type="datetimeFigureOut">
              <a:rPr lang="en-US" smtClean="0"/>
              <a:t>1/16/17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6B71D2-8001-6F40-93CE-5F5E32DDD43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231A545-0BBB-EF4D-9BA2-6D442F6DD678}" type="datetimeFigureOut">
              <a:rPr lang="en-US" smtClean="0"/>
              <a:t>1/16/17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6B71D2-8001-6F40-93CE-5F5E32DDD43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31A545-0BBB-EF4D-9BA2-6D442F6DD678}" type="datetimeFigureOut">
              <a:rPr lang="en-US" smtClean="0"/>
              <a:t>1/16/17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6B71D2-8001-6F40-93CE-5F5E32DDD43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231A545-0BBB-EF4D-9BA2-6D442F6DD678}" type="datetimeFigureOut">
              <a:rPr lang="en-US" smtClean="0"/>
              <a:t>1/16/17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6B71D2-8001-6F40-93CE-5F5E32DDD43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231A545-0BBB-EF4D-9BA2-6D442F6DD678}" type="datetimeFigureOut">
              <a:rPr lang="en-US" smtClean="0"/>
              <a:t>1/16/17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6B71D2-8001-6F40-93CE-5F5E32DDD434}"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5" name="Date Placeholder 4"/>
          <p:cNvSpPr>
            <a:spLocks noGrp="1"/>
          </p:cNvSpPr>
          <p:nvPr>
            <p:ph type="dt" sz="half" idx="10"/>
          </p:nvPr>
        </p:nvSpPr>
        <p:spPr/>
        <p:txBody>
          <a:bodyPr/>
          <a:lstStyle/>
          <a:p>
            <a:fld id="{E231A545-0BBB-EF4D-9BA2-6D442F6DD678}" type="datetimeFigureOut">
              <a:rPr lang="en-US" smtClean="0"/>
              <a:t>1/16/17</a:t>
            </a:fld>
            <a:endParaRPr lang="en-US"/>
          </a:p>
        </p:txBody>
      </p:sp>
      <p:sp>
        <p:nvSpPr>
          <p:cNvPr id="7" name="Slide Number Placeholder 6"/>
          <p:cNvSpPr>
            <a:spLocks noGrp="1"/>
          </p:cNvSpPr>
          <p:nvPr>
            <p:ph type="sldNum" sz="quarter" idx="12"/>
          </p:nvPr>
        </p:nvSpPr>
        <p:spPr/>
        <p:txBody>
          <a:bodyPr/>
          <a:lstStyle/>
          <a:p>
            <a:fld id="{BF6B71D2-8001-6F40-93CE-5F5E32DDD434}"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E231A545-0BBB-EF4D-9BA2-6D442F6DD678}" type="datetimeFigureOut">
              <a:rPr lang="en-US" smtClean="0"/>
              <a:t>1/16/17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F6B71D2-8001-6F40-93CE-5F5E32DDD434}"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dirty="0" smtClean="0"/>
              <a:t>How </a:t>
            </a:r>
            <a:r>
              <a:rPr lang="en-US" dirty="0"/>
              <a:t>to Analyze Examples</a:t>
            </a:r>
          </a:p>
          <a:p>
            <a:endParaRPr lang="en-US" dirty="0"/>
          </a:p>
        </p:txBody>
      </p:sp>
      <p:sp>
        <p:nvSpPr>
          <p:cNvPr id="2" name="Title 1"/>
          <p:cNvSpPr>
            <a:spLocks noGrp="1"/>
          </p:cNvSpPr>
          <p:nvPr>
            <p:ph type="ctrTitle"/>
          </p:nvPr>
        </p:nvSpPr>
        <p:spPr/>
        <p:txBody>
          <a:bodyPr/>
          <a:lstStyle/>
          <a:p>
            <a:r>
              <a:rPr lang="en-US" dirty="0"/>
              <a:t>Digging deeper </a:t>
            </a:r>
          </a:p>
        </p:txBody>
      </p:sp>
    </p:spTree>
    <p:extLst>
      <p:ext uri="{BB962C8B-B14F-4D97-AF65-F5344CB8AC3E}">
        <p14:creationId xmlns:p14="http://schemas.microsoft.com/office/powerpoint/2010/main" val="2000736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1: Choose good </a:t>
            </a:r>
            <a:br>
              <a:rPr lang="en-US" dirty="0" smtClean="0"/>
            </a:br>
            <a:r>
              <a:rPr lang="en-US" dirty="0" smtClean="0"/>
              <a:t>examples and quotes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Don’t quote just to show that a plot event occurred.</a:t>
            </a:r>
          </a:p>
          <a:p>
            <a:pPr lvl="1"/>
            <a:r>
              <a:rPr lang="en-US" dirty="0" smtClean="0"/>
              <a:t>Put that in your own words (paraphrase)</a:t>
            </a:r>
          </a:p>
          <a:p>
            <a:pPr lvl="2"/>
            <a:r>
              <a:rPr lang="en-US" dirty="0" smtClean="0"/>
              <a:t>it reads smoother in your words and we don’t need the exact words to see what happened</a:t>
            </a:r>
          </a:p>
          <a:p>
            <a:pPr lvl="1"/>
            <a:r>
              <a:rPr lang="en-US" dirty="0" smtClean="0"/>
              <a:t>A </a:t>
            </a:r>
            <a:r>
              <a:rPr lang="en-US" dirty="0"/>
              <a:t>weak quote choice that’s just plot:</a:t>
            </a:r>
          </a:p>
          <a:p>
            <a:pPr lvl="2"/>
            <a:r>
              <a:rPr lang="en-US" dirty="0" smtClean="0"/>
              <a:t>The </a:t>
            </a:r>
            <a:r>
              <a:rPr lang="en-US" dirty="0" smtClean="0"/>
              <a:t>character says </a:t>
            </a:r>
            <a:r>
              <a:rPr lang="en-US" dirty="0" smtClean="0"/>
              <a:t>“This friend of my wife’s, he was on his way to spend the night” (24). </a:t>
            </a:r>
          </a:p>
          <a:p>
            <a:pPr lvl="1"/>
            <a:r>
              <a:rPr lang="en-US" dirty="0" smtClean="0"/>
              <a:t>A </a:t>
            </a:r>
            <a:r>
              <a:rPr lang="en-US" dirty="0"/>
              <a:t>better quote that gives you rich material to analyze and respond to: </a:t>
            </a:r>
          </a:p>
          <a:p>
            <a:pPr lvl="2"/>
            <a:r>
              <a:rPr lang="en-US" dirty="0" smtClean="0"/>
              <a:t>When Robert finally arrives, the narrator comments, “A beard on a blind man! </a:t>
            </a:r>
            <a:r>
              <a:rPr lang="en-US" dirty="0" err="1" smtClean="0"/>
              <a:t>Toom</a:t>
            </a:r>
            <a:r>
              <a:rPr lang="en-US" dirty="0" smtClean="0"/>
              <a:t> much, I say” (27). </a:t>
            </a:r>
          </a:p>
          <a:p>
            <a:pPr lvl="3"/>
            <a:r>
              <a:rPr lang="en-US" dirty="0" smtClean="0"/>
              <a:t>Now </a:t>
            </a:r>
            <a:r>
              <a:rPr lang="en-US" dirty="0"/>
              <a:t>you can talk about Plato’s tone and assumptions </a:t>
            </a:r>
          </a:p>
          <a:p>
            <a:r>
              <a:rPr lang="en-US" dirty="0" smtClean="0"/>
              <a:t>You can </a:t>
            </a:r>
            <a:r>
              <a:rPr lang="en-US" dirty="0" smtClean="0"/>
              <a:t>and should include plot details in your examples, but describe events in your own words.  </a:t>
            </a:r>
            <a:r>
              <a:rPr lang="en-US" dirty="0" smtClean="0"/>
              <a:t>Quote the juicy stuff.</a:t>
            </a:r>
            <a:endParaRPr lang="en-US" dirty="0"/>
          </a:p>
        </p:txBody>
      </p:sp>
    </p:spTree>
    <p:extLst>
      <p:ext uri="{BB962C8B-B14F-4D97-AF65-F5344CB8AC3E}">
        <p14:creationId xmlns:p14="http://schemas.microsoft.com/office/powerpoint/2010/main" val="2763016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Respond to your examples </a:t>
            </a:r>
            <a:br>
              <a:rPr lang="en-US" dirty="0" smtClean="0"/>
            </a:br>
            <a:r>
              <a:rPr lang="en-US" dirty="0" smtClean="0"/>
              <a:t>some traps to avoid</a:t>
            </a:r>
            <a:endParaRPr lang="en-US" dirty="0"/>
          </a:p>
        </p:txBody>
      </p:sp>
      <p:sp>
        <p:nvSpPr>
          <p:cNvPr id="3" name="Content Placeholder 2"/>
          <p:cNvSpPr>
            <a:spLocks noGrp="1"/>
          </p:cNvSpPr>
          <p:nvPr>
            <p:ph idx="1"/>
          </p:nvPr>
        </p:nvSpPr>
        <p:spPr>
          <a:xfrm>
            <a:off x="457200" y="1752600"/>
            <a:ext cx="8229600" cy="4937695"/>
          </a:xfrm>
        </p:spPr>
        <p:txBody>
          <a:bodyPr/>
          <a:lstStyle/>
          <a:p>
            <a:r>
              <a:rPr lang="en-US" dirty="0" smtClean="0"/>
              <a:t>Saying you agree</a:t>
            </a:r>
            <a:r>
              <a:rPr lang="en-US" dirty="0"/>
              <a:t>/</a:t>
            </a:r>
            <a:r>
              <a:rPr lang="en-US" dirty="0" smtClean="0"/>
              <a:t>disagree </a:t>
            </a:r>
            <a:r>
              <a:rPr lang="en-US" dirty="0"/>
              <a:t>is just a </a:t>
            </a:r>
            <a:r>
              <a:rPr lang="en-US" dirty="0" smtClean="0"/>
              <a:t>start</a:t>
            </a:r>
          </a:p>
          <a:p>
            <a:pPr lvl="1"/>
            <a:r>
              <a:rPr lang="en-US" dirty="0"/>
              <a:t> There’s so much more you should say besides “I agree.” </a:t>
            </a:r>
          </a:p>
          <a:p>
            <a:pPr lvl="1"/>
            <a:r>
              <a:rPr lang="en-US" dirty="0" smtClean="0"/>
              <a:t>Good only </a:t>
            </a:r>
            <a:r>
              <a:rPr lang="en-US" dirty="0"/>
              <a:t>if it really gets you below the surface </a:t>
            </a:r>
            <a:endParaRPr lang="en-US" dirty="0" smtClean="0"/>
          </a:p>
          <a:p>
            <a:pPr lvl="1"/>
            <a:r>
              <a:rPr lang="en-US" dirty="0" smtClean="0"/>
              <a:t>Explaining </a:t>
            </a:r>
            <a:r>
              <a:rPr lang="en-US" b="1" dirty="0" smtClean="0"/>
              <a:t>why</a:t>
            </a:r>
            <a:r>
              <a:rPr lang="en-US" dirty="0" smtClean="0"/>
              <a:t> </a:t>
            </a:r>
            <a:r>
              <a:rPr lang="en-US" dirty="0"/>
              <a:t>is </a:t>
            </a:r>
            <a:r>
              <a:rPr lang="en-US" b="1" dirty="0" smtClean="0"/>
              <a:t>everything</a:t>
            </a:r>
          </a:p>
          <a:p>
            <a:r>
              <a:rPr lang="en-US" dirty="0" smtClean="0"/>
              <a:t>Comparison to your own experience can be good, but it’s not enough just to say “me too,” or “not like me.” </a:t>
            </a:r>
          </a:p>
          <a:p>
            <a:pPr lvl="1"/>
            <a:r>
              <a:rPr lang="en-US" dirty="0" smtClean="0"/>
              <a:t>One of the biggest pitfalls is giving an example from the book, then saying “I agree or disagree” and jumping to an example from your own life. Neither example gets any analysis, really. They just sit next to each other.  </a:t>
            </a:r>
          </a:p>
          <a:p>
            <a:pPr lvl="2"/>
            <a:r>
              <a:rPr lang="en-US" dirty="0" smtClean="0"/>
              <a:t>Critical thinking level is low if that’s all you do with your examples.</a:t>
            </a:r>
          </a:p>
        </p:txBody>
      </p:sp>
    </p:spTree>
    <p:extLst>
      <p:ext uri="{BB962C8B-B14F-4D97-AF65-F5344CB8AC3E}">
        <p14:creationId xmlns:p14="http://schemas.microsoft.com/office/powerpoint/2010/main" val="2676095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861711"/>
          </a:xfrm>
        </p:spPr>
        <p:txBody>
          <a:bodyPr/>
          <a:lstStyle/>
          <a:p>
            <a:r>
              <a:rPr lang="en-US" dirty="0" smtClean="0"/>
              <a:t>What to do instead</a:t>
            </a:r>
            <a:endParaRPr lang="en-US" dirty="0"/>
          </a:p>
        </p:txBody>
      </p:sp>
      <p:sp>
        <p:nvSpPr>
          <p:cNvPr id="3" name="Content Placeholder 2"/>
          <p:cNvSpPr>
            <a:spLocks noGrp="1"/>
          </p:cNvSpPr>
          <p:nvPr>
            <p:ph idx="1"/>
          </p:nvPr>
        </p:nvSpPr>
        <p:spPr>
          <a:xfrm>
            <a:off x="196741" y="1556299"/>
            <a:ext cx="8947259" cy="5301701"/>
          </a:xfrm>
        </p:spPr>
        <p:txBody>
          <a:bodyPr>
            <a:normAutofit fontScale="92500" lnSpcReduction="10000"/>
          </a:bodyPr>
          <a:lstStyle/>
          <a:p>
            <a:r>
              <a:rPr lang="en-US" dirty="0" smtClean="0"/>
              <a:t>Point out the </a:t>
            </a:r>
            <a:r>
              <a:rPr lang="en-US" b="1" dirty="0" smtClean="0"/>
              <a:t>connotations</a:t>
            </a:r>
            <a:r>
              <a:rPr lang="en-US" dirty="0" smtClean="0"/>
              <a:t> </a:t>
            </a:r>
            <a:r>
              <a:rPr lang="en-US" dirty="0"/>
              <a:t>of </a:t>
            </a:r>
            <a:r>
              <a:rPr lang="en-US" dirty="0" smtClean="0"/>
              <a:t>the writer’s words </a:t>
            </a:r>
          </a:p>
          <a:p>
            <a:pPr lvl="1"/>
            <a:r>
              <a:rPr lang="en-US" dirty="0" smtClean="0"/>
              <a:t>emotional </a:t>
            </a:r>
            <a:r>
              <a:rPr lang="en-US" dirty="0"/>
              <a:t>impact, associations, </a:t>
            </a:r>
            <a:r>
              <a:rPr lang="en-US" dirty="0" err="1" smtClean="0"/>
              <a:t>etc</a:t>
            </a:r>
            <a:endParaRPr lang="en-US" dirty="0"/>
          </a:p>
          <a:p>
            <a:r>
              <a:rPr lang="en-US" dirty="0"/>
              <a:t>Make reasonable inferences about how this affects people </a:t>
            </a:r>
            <a:r>
              <a:rPr lang="en-US" b="1" dirty="0"/>
              <a:t>across time &amp; across society</a:t>
            </a:r>
            <a:r>
              <a:rPr lang="en-US" dirty="0"/>
              <a:t>.</a:t>
            </a:r>
          </a:p>
          <a:p>
            <a:pPr lvl="1"/>
            <a:r>
              <a:rPr lang="en-US" dirty="0" smtClean="0"/>
              <a:t>Time is a </a:t>
            </a:r>
            <a:r>
              <a:rPr lang="en-US" dirty="0"/>
              <a:t>way of thinking about causes &amp; </a:t>
            </a:r>
            <a:r>
              <a:rPr lang="en-US" dirty="0" smtClean="0"/>
              <a:t>effects</a:t>
            </a:r>
          </a:p>
          <a:p>
            <a:pPr lvl="2"/>
            <a:r>
              <a:rPr lang="en-US" dirty="0" smtClean="0"/>
              <a:t>How did this develop? What conditions help keep it going? (</a:t>
            </a:r>
            <a:r>
              <a:rPr lang="en-US" dirty="0" err="1" smtClean="0"/>
              <a:t>etc</a:t>
            </a:r>
            <a:r>
              <a:rPr lang="en-US" dirty="0" smtClean="0"/>
              <a:t>)</a:t>
            </a:r>
            <a:endParaRPr lang="en-US" dirty="0"/>
          </a:p>
          <a:p>
            <a:pPr lvl="1"/>
            <a:r>
              <a:rPr lang="en-US" dirty="0" smtClean="0"/>
              <a:t>Looking across society asks you to consider how this would affect different groups: </a:t>
            </a:r>
          </a:p>
          <a:p>
            <a:pPr lvl="2"/>
            <a:r>
              <a:rPr lang="en-US" dirty="0" smtClean="0"/>
              <a:t>children, parents, employers, workers, ethnic groups, </a:t>
            </a:r>
            <a:r>
              <a:rPr lang="en-US" dirty="0" smtClean="0"/>
              <a:t>rich, </a:t>
            </a:r>
            <a:r>
              <a:rPr lang="en-US" dirty="0"/>
              <a:t>poor, </a:t>
            </a:r>
            <a:r>
              <a:rPr lang="en-US" dirty="0" smtClean="0"/>
              <a:t>gay, </a:t>
            </a:r>
            <a:r>
              <a:rPr lang="en-US" dirty="0" err="1" smtClean="0"/>
              <a:t>etc</a:t>
            </a:r>
            <a:endParaRPr lang="en-US" dirty="0"/>
          </a:p>
          <a:p>
            <a:r>
              <a:rPr lang="en-US" dirty="0"/>
              <a:t>I</a:t>
            </a:r>
            <a:r>
              <a:rPr lang="en-US" dirty="0" smtClean="0"/>
              <a:t>magine </a:t>
            </a:r>
            <a:r>
              <a:rPr lang="en-US" dirty="0"/>
              <a:t>how this </a:t>
            </a:r>
            <a:r>
              <a:rPr lang="en-US" dirty="0" smtClean="0"/>
              <a:t>issue affects </a:t>
            </a:r>
            <a:r>
              <a:rPr lang="en-US" dirty="0"/>
              <a:t>people from the </a:t>
            </a:r>
            <a:r>
              <a:rPr lang="en-US" b="1" dirty="0" smtClean="0"/>
              <a:t>inside to the outside</a:t>
            </a:r>
          </a:p>
          <a:p>
            <a:pPr lvl="1"/>
            <a:r>
              <a:rPr lang="en-US" dirty="0" smtClean="0"/>
              <a:t>personality</a:t>
            </a:r>
            <a:r>
              <a:rPr lang="en-US" dirty="0"/>
              <a:t>/emotions, friendships &amp; family, work &amp; education, role in society, impacts for economics, politics &amp; </a:t>
            </a:r>
            <a:r>
              <a:rPr lang="en-US" dirty="0" smtClean="0"/>
              <a:t>history</a:t>
            </a:r>
            <a:endParaRPr lang="en-US" dirty="0"/>
          </a:p>
          <a:p>
            <a:r>
              <a:rPr lang="en-US" dirty="0" smtClean="0"/>
              <a:t>Not all of these categories will work for every example, but try to push yourself to open up the discussion to </a:t>
            </a:r>
            <a:r>
              <a:rPr lang="en-US" b="1" dirty="0" smtClean="0"/>
              <a:t>society, history and the mind</a:t>
            </a:r>
            <a:r>
              <a:rPr lang="en-US" dirty="0" smtClean="0"/>
              <a:t>.</a:t>
            </a:r>
            <a:r>
              <a:rPr lang="en-US" dirty="0"/>
              <a:t> </a:t>
            </a:r>
          </a:p>
          <a:p>
            <a:endParaRPr lang="en-US" dirty="0"/>
          </a:p>
        </p:txBody>
      </p:sp>
    </p:spTree>
    <p:extLst>
      <p:ext uri="{BB962C8B-B14F-4D97-AF65-F5344CB8AC3E}">
        <p14:creationId xmlns:p14="http://schemas.microsoft.com/office/powerpoint/2010/main" val="1032010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 it</a:t>
            </a:r>
            <a:endParaRPr lang="en-US" dirty="0"/>
          </a:p>
        </p:txBody>
      </p:sp>
      <p:sp>
        <p:nvSpPr>
          <p:cNvPr id="3" name="Content Placeholder 2"/>
          <p:cNvSpPr>
            <a:spLocks noGrp="1"/>
          </p:cNvSpPr>
          <p:nvPr>
            <p:ph idx="1"/>
          </p:nvPr>
        </p:nvSpPr>
        <p:spPr/>
        <p:txBody>
          <a:bodyPr>
            <a:normAutofit fontScale="92500"/>
          </a:bodyPr>
          <a:lstStyle/>
          <a:p>
            <a:pPr marL="114300" indent="0">
              <a:buNone/>
            </a:pPr>
            <a:r>
              <a:rPr lang="en-US" dirty="0" smtClean="0"/>
              <a:t>Choose one example or quote from your section of </a:t>
            </a:r>
            <a:r>
              <a:rPr lang="en-US" dirty="0" smtClean="0"/>
              <a:t>“CP Ellis” </a:t>
            </a:r>
            <a:r>
              <a:rPr lang="en-US" dirty="0" smtClean="0"/>
              <a:t>and discuss in your group how this applies to </a:t>
            </a:r>
            <a:r>
              <a:rPr lang="en-US" dirty="0" smtClean="0"/>
              <a:t>American society</a:t>
            </a:r>
            <a:endParaRPr lang="en-US" dirty="0" smtClean="0"/>
          </a:p>
          <a:p>
            <a:pPr marL="868680" lvl="1" indent="-457200">
              <a:buFont typeface="+mj-lt"/>
              <a:buAutoNum type="arabicPeriod"/>
            </a:pPr>
            <a:r>
              <a:rPr lang="en-US" dirty="0" smtClean="0"/>
              <a:t>Start with agree/disagree &amp; why.</a:t>
            </a:r>
          </a:p>
          <a:p>
            <a:pPr marL="868680" lvl="1" indent="-457200">
              <a:buFont typeface="+mj-lt"/>
              <a:buAutoNum type="arabicPeriod"/>
            </a:pPr>
            <a:r>
              <a:rPr lang="en-US" dirty="0" smtClean="0"/>
              <a:t>Move to </a:t>
            </a:r>
            <a:r>
              <a:rPr lang="en-US" b="1" dirty="0"/>
              <a:t>connotations</a:t>
            </a:r>
            <a:r>
              <a:rPr lang="en-US" dirty="0"/>
              <a:t> </a:t>
            </a:r>
            <a:r>
              <a:rPr lang="en-US" dirty="0" smtClean="0"/>
              <a:t>of words (link to agree/disagree if possible).</a:t>
            </a:r>
          </a:p>
          <a:p>
            <a:pPr marL="868680" lvl="1" indent="-457200">
              <a:buFont typeface="+mj-lt"/>
              <a:buAutoNum type="arabicPeriod"/>
            </a:pPr>
            <a:r>
              <a:rPr lang="en-US" dirty="0" smtClean="0"/>
              <a:t>Discuss how </a:t>
            </a:r>
            <a:r>
              <a:rPr lang="en-US" dirty="0" smtClean="0"/>
              <a:t>Ellis’s feelings and experiences relate to</a:t>
            </a:r>
            <a:r>
              <a:rPr lang="en-US" dirty="0" smtClean="0"/>
              <a:t> people </a:t>
            </a:r>
            <a:r>
              <a:rPr lang="en-US" b="1" dirty="0"/>
              <a:t>across time &amp; across </a:t>
            </a:r>
            <a:r>
              <a:rPr lang="en-US" b="1" dirty="0" smtClean="0"/>
              <a:t>society.</a:t>
            </a:r>
            <a:endParaRPr lang="en-US" dirty="0" smtClean="0"/>
          </a:p>
          <a:p>
            <a:pPr marL="868680" lvl="1" indent="-457200">
              <a:buFont typeface="+mj-lt"/>
              <a:buAutoNum type="arabicPeriod"/>
            </a:pPr>
            <a:r>
              <a:rPr lang="en-US" dirty="0" smtClean="0"/>
              <a:t>How does </a:t>
            </a:r>
            <a:r>
              <a:rPr lang="en-US" dirty="0" smtClean="0"/>
              <a:t>Ellis’s story </a:t>
            </a:r>
            <a:r>
              <a:rPr lang="en-US" dirty="0" smtClean="0"/>
              <a:t>show the effects of poverty and racism  </a:t>
            </a:r>
            <a:r>
              <a:rPr lang="en-US" dirty="0" smtClean="0"/>
              <a:t>from </a:t>
            </a:r>
            <a:r>
              <a:rPr lang="en-US" dirty="0"/>
              <a:t>the </a:t>
            </a:r>
            <a:r>
              <a:rPr lang="en-US" b="1" dirty="0"/>
              <a:t>inside to the </a:t>
            </a:r>
            <a:r>
              <a:rPr lang="en-US" b="1" dirty="0" smtClean="0"/>
              <a:t>outside? (emotional, physical, social, economic)</a:t>
            </a:r>
            <a:endParaRPr lang="en-US" b="1" dirty="0"/>
          </a:p>
          <a:p>
            <a:pPr marL="868680" lvl="1" indent="-457200">
              <a:buFont typeface="+mj-lt"/>
              <a:buAutoNum type="arabicPeriod"/>
            </a:pPr>
            <a:r>
              <a:rPr lang="en-US" dirty="0" smtClean="0"/>
              <a:t>How is this relevant for our understanding of </a:t>
            </a:r>
            <a:r>
              <a:rPr lang="en-US" dirty="0" smtClean="0"/>
              <a:t>what’s going on in </a:t>
            </a:r>
            <a:r>
              <a:rPr lang="en-US" b="1" dirty="0" smtClean="0"/>
              <a:t>our</a:t>
            </a:r>
            <a:r>
              <a:rPr lang="en-US" dirty="0" smtClean="0"/>
              <a:t> </a:t>
            </a:r>
            <a:r>
              <a:rPr lang="en-US" b="1" dirty="0" smtClean="0"/>
              <a:t>own</a:t>
            </a:r>
            <a:r>
              <a:rPr lang="en-US" dirty="0" smtClean="0"/>
              <a:t> </a:t>
            </a:r>
            <a:r>
              <a:rPr lang="en-US" b="1" dirty="0" smtClean="0"/>
              <a:t>society</a:t>
            </a:r>
            <a:r>
              <a:rPr lang="en-US" b="1" dirty="0"/>
              <a:t>, </a:t>
            </a:r>
            <a:r>
              <a:rPr lang="en-US" b="1" dirty="0" smtClean="0"/>
              <a:t>our moment in history, or our minds</a:t>
            </a:r>
            <a:r>
              <a:rPr lang="en-US" dirty="0" smtClean="0"/>
              <a:t>?</a:t>
            </a:r>
            <a:endParaRPr lang="en-US" dirty="0"/>
          </a:p>
          <a:p>
            <a:pPr lvl="1"/>
            <a:endParaRPr lang="en-US" dirty="0"/>
          </a:p>
        </p:txBody>
      </p:sp>
    </p:spTree>
    <p:extLst>
      <p:ext uri="{BB962C8B-B14F-4D97-AF65-F5344CB8AC3E}">
        <p14:creationId xmlns:p14="http://schemas.microsoft.com/office/powerpoint/2010/main" val="18748914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60</TotalTime>
  <Words>554</Words>
  <Application>Microsoft Macintosh PowerPoint</Application>
  <PresentationFormat>On-screen Show (4:3)</PresentationFormat>
  <Paragraphs>39</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Apothecary</vt:lpstr>
      <vt:lpstr>Digging deeper </vt:lpstr>
      <vt:lpstr>Step 1: Choose good  examples and quotes</vt:lpstr>
      <vt:lpstr>Respond to your examples  some traps to avoid</vt:lpstr>
      <vt:lpstr>What to do instead</vt:lpstr>
      <vt:lpstr>Try it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Digging deeper </dc:title>
  <dc:creator>datech2</dc:creator>
  <cp:lastModifiedBy>datech2</cp:lastModifiedBy>
  <cp:revision>7</cp:revision>
  <dcterms:created xsi:type="dcterms:W3CDTF">2014-01-12T20:27:41Z</dcterms:created>
  <dcterms:modified xsi:type="dcterms:W3CDTF">2017-01-17T06:07:36Z</dcterms:modified>
</cp:coreProperties>
</file>