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14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59" r:id="rId6"/>
    <p:sldId id="260" r:id="rId7"/>
    <p:sldId id="263" r:id="rId8"/>
    <p:sldId id="261" r:id="rId9"/>
    <p:sldId id="264" r:id="rId10"/>
    <p:sldId id="262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3F0A5-20B9-2945-9FF2-26E606A5402B}" type="datetimeFigureOut">
              <a:rPr lang="en-US" smtClean="0"/>
              <a:t>1/26/14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CA400-AB94-AC4B-9560-4CDEB15A1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6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1957 film</a:t>
            </a:r>
            <a:r>
              <a:rPr lang="en-US" baseline="0" dirty="0" smtClean="0"/>
              <a:t>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A400-AB94-AC4B-9560-4CDEB15A14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2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D63845FE-E03E-DE4F-A95E-0F73147DD366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45FE-E03E-DE4F-A95E-0F73147DD366}" type="datetimeFigureOut">
              <a:rPr lang="en-US" smtClean="0"/>
              <a:t>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C053-74F0-EC44-B6B4-AAB25FCE4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45FE-E03E-DE4F-A95E-0F73147DD366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C053-74F0-EC44-B6B4-AAB25FCE4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45FE-E03E-DE4F-A95E-0F73147DD366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C053-74F0-EC44-B6B4-AAB25FCE4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45FE-E03E-DE4F-A95E-0F73147DD366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C053-74F0-EC44-B6B4-AAB25FCE4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45FE-E03E-DE4F-A95E-0F73147DD366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C053-74F0-EC44-B6B4-AAB25FCE4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45FE-E03E-DE4F-A95E-0F73147DD366}" type="datetimeFigureOut">
              <a:rPr lang="en-US" smtClean="0"/>
              <a:t>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C053-74F0-EC44-B6B4-AAB25FCE4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45FE-E03E-DE4F-A95E-0F73147DD366}" type="datetimeFigureOut">
              <a:rPr lang="en-US" smtClean="0"/>
              <a:t>1/26/14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C053-74F0-EC44-B6B4-AAB25FCE4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45FE-E03E-DE4F-A95E-0F73147DD366}" type="datetimeFigureOut">
              <a:rPr lang="en-US" smtClean="0"/>
              <a:t>1/26/14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C053-74F0-EC44-B6B4-AAB25FCE4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45FE-E03E-DE4F-A95E-0F73147DD366}" type="datetimeFigureOut">
              <a:rPr lang="en-US" smtClean="0"/>
              <a:t>1/26/14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C053-74F0-EC44-B6B4-AAB25FCE4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45FE-E03E-DE4F-A95E-0F73147DD366}" type="datetimeFigureOut">
              <a:rPr lang="en-US" smtClean="0"/>
              <a:t>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45FE-E03E-DE4F-A95E-0F73147DD366}" type="datetimeFigureOut">
              <a:rPr lang="en-US" smtClean="0"/>
              <a:t>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C053-74F0-EC44-B6B4-AAB25FCE4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3845FE-E03E-DE4F-A95E-0F73147DD366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B4C053-74F0-EC44-B6B4-AAB25FCE48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Huckleberry Finn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/>
              <a:t>Raft on the Mississippi and the Ship of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86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 of Tom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377414"/>
            <a:ext cx="7272339" cy="5259216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Huck pretends to be </a:t>
            </a:r>
            <a:r>
              <a:rPr lang="en-US" sz="3100" dirty="0" smtClean="0"/>
              <a:t>Tom and betrays everything he has learned with Jim</a:t>
            </a:r>
          </a:p>
          <a:p>
            <a:pPr lvl="2"/>
            <a:r>
              <a:rPr lang="en-US" sz="2300" dirty="0"/>
              <a:t>G</a:t>
            </a:r>
            <a:r>
              <a:rPr lang="en-US" sz="2300" dirty="0" smtClean="0"/>
              <a:t>ets enlisted into </a:t>
            </a:r>
            <a:r>
              <a:rPr lang="en-US" sz="2300" b="1" dirty="0" smtClean="0"/>
              <a:t>Tom’s</a:t>
            </a:r>
            <a:r>
              <a:rPr lang="en-US" sz="2300" b="1" u="sng" dirty="0" smtClean="0"/>
              <a:t> </a:t>
            </a:r>
            <a:r>
              <a:rPr lang="en-US" sz="2300" dirty="0" smtClean="0"/>
              <a:t>crazy world and rules where </a:t>
            </a:r>
            <a:r>
              <a:rPr lang="en-US" sz="2300" dirty="0"/>
              <a:t>we must all believe romantic ideas about </a:t>
            </a:r>
            <a:r>
              <a:rPr lang="en-US" sz="2300" dirty="0" smtClean="0"/>
              <a:t>nobility, chivalry, and </a:t>
            </a:r>
            <a:r>
              <a:rPr lang="en-US" sz="2300" dirty="0"/>
              <a:t>the adventure of </a:t>
            </a:r>
            <a:r>
              <a:rPr lang="en-US" sz="2300" dirty="0" smtClean="0"/>
              <a:t>war</a:t>
            </a:r>
            <a:endParaRPr lang="en-US" sz="2100" dirty="0"/>
          </a:p>
          <a:p>
            <a:pPr lvl="2"/>
            <a:r>
              <a:rPr lang="en-US" sz="2300" dirty="0"/>
              <a:t>Tom causes a battle over Jim’s escape and is badly wounded</a:t>
            </a:r>
            <a:endParaRPr lang="en-US" sz="2100" dirty="0"/>
          </a:p>
          <a:p>
            <a:pPr lvl="3"/>
            <a:r>
              <a:rPr lang="en-US" sz="2100" dirty="0"/>
              <a:t>Like the lunacy of the civil war?  Slavery was winning in the courts, winning most of the new territories, gaining protections even in “free” states.  Why whip up a conflict?</a:t>
            </a:r>
            <a:endParaRPr lang="en-US" dirty="0"/>
          </a:p>
          <a:p>
            <a:r>
              <a:rPr lang="en-US" sz="2600" dirty="0"/>
              <a:t>Huck lets himself be used in the power system of a richer white person </a:t>
            </a:r>
          </a:p>
          <a:p>
            <a:pPr lvl="2"/>
            <a:r>
              <a:rPr lang="en-US" sz="2300" dirty="0"/>
              <a:t>Poor white suckered by the romantic mythologies that serve only rich whites who exploit them</a:t>
            </a:r>
          </a:p>
          <a:p>
            <a:pPr lvl="2"/>
            <a:r>
              <a:rPr lang="en-US" sz="2300" dirty="0"/>
              <a:t>Jim has been free all along—has been a person entitled to freedom from the beginning </a:t>
            </a:r>
            <a:r>
              <a:rPr lang="en-US" sz="2300" dirty="0" smtClean="0"/>
              <a:t>(Miss Watson’s will)</a:t>
            </a:r>
            <a:endParaRPr lang="en-US" sz="2100" dirty="0"/>
          </a:p>
          <a:p>
            <a:pPr lvl="3"/>
            <a:r>
              <a:rPr lang="en-US" sz="2100" dirty="0"/>
              <a:t>Like the country said—oh you’re free on paper, but that doesn’t make any difference in how we treat you.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Other Interpretive Approaches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01445" y="1816100"/>
            <a:ext cx="2959918" cy="43100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Also </a:t>
            </a:r>
            <a:r>
              <a:rPr lang="en-US" sz="2400" dirty="0"/>
              <a:t>simply </a:t>
            </a:r>
            <a:r>
              <a:rPr lang="en-US" sz="2400" dirty="0" smtClean="0"/>
              <a:t>a bildungsroman</a:t>
            </a:r>
            <a:r>
              <a:rPr lang="en-US" sz="2400" dirty="0"/>
              <a:t>—education novel.  </a:t>
            </a:r>
          </a:p>
          <a:p>
            <a:r>
              <a:rPr lang="en-US" dirty="0"/>
              <a:t>What marks Huck as a child in the beginning?</a:t>
            </a:r>
          </a:p>
          <a:p>
            <a:r>
              <a:rPr lang="en-US" dirty="0"/>
              <a:t>How has he matured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Is </a:t>
            </a:r>
            <a:r>
              <a:rPr lang="en-US" dirty="0"/>
              <a:t>he an adult at the end? 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would the book define that?</a:t>
            </a:r>
          </a:p>
          <a:p>
            <a:endParaRPr lang="en-US" dirty="0"/>
          </a:p>
        </p:txBody>
      </p:sp>
      <p:pic>
        <p:nvPicPr>
          <p:cNvPr id="7" name="Content Placeholder 6" descr="July24-1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46" r="-19546"/>
          <a:stretch>
            <a:fillRect/>
          </a:stretch>
        </p:blipFill>
        <p:spPr>
          <a:xfrm>
            <a:off x="703848" y="1484746"/>
            <a:ext cx="5395327" cy="4641418"/>
          </a:xfrm>
        </p:spPr>
      </p:pic>
    </p:spTree>
    <p:extLst>
      <p:ext uri="{BB962C8B-B14F-4D97-AF65-F5344CB8AC3E}">
        <p14:creationId xmlns:p14="http://schemas.microsoft.com/office/powerpoint/2010/main" val="108589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5 min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</a:t>
            </a:r>
            <a:r>
              <a:rPr lang="en-US" dirty="0"/>
              <a:t>far, which approach seems most appealing or interesting to you &amp; why?  Give 3 reasons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National allegory for post-war race problems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Theme of orphaning and loss of identity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Bildungsroman (coming of age story; the “education” of a young person)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Your own blend or new focus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2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1840s and 1880s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Two </a:t>
            </a:r>
            <a:r>
              <a:rPr lang="en-US" dirty="0"/>
              <a:t>historical contexts for the </a:t>
            </a:r>
            <a:r>
              <a:rPr lang="en-US" dirty="0" smtClean="0"/>
              <a:t>novel </a:t>
            </a:r>
            <a:endParaRPr lang="en-US" dirty="0"/>
          </a:p>
          <a:p>
            <a:pPr lvl="0"/>
            <a:r>
              <a:rPr lang="en-US" dirty="0" smtClean="0"/>
              <a:t>Slavery &amp; Post-Reconstruction America </a:t>
            </a:r>
            <a:r>
              <a:rPr lang="en-US" u="sng" dirty="0" smtClean="0"/>
              <a:t>mirror</a:t>
            </a:r>
            <a:r>
              <a:rPr lang="en-US" dirty="0" smtClean="0"/>
              <a:t> each other</a:t>
            </a:r>
            <a:endParaRPr lang="en-US" sz="1800" dirty="0" smtClean="0"/>
          </a:p>
          <a:p>
            <a:pPr lvl="2"/>
            <a:r>
              <a:rPr lang="en-US" dirty="0" smtClean="0"/>
              <a:t>You </a:t>
            </a:r>
            <a:r>
              <a:rPr lang="en-US" dirty="0"/>
              <a:t>can read the novel as an </a:t>
            </a:r>
            <a:r>
              <a:rPr lang="en-US" b="1" dirty="0" smtClean="0"/>
              <a:t>Allegory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the nation’s race problems </a:t>
            </a:r>
            <a:endParaRPr lang="en-US" sz="1600" dirty="0"/>
          </a:p>
          <a:p>
            <a:pPr lvl="4"/>
            <a:r>
              <a:rPr lang="en-US" sz="1400" dirty="0"/>
              <a:t>an allegory is </a:t>
            </a:r>
            <a:r>
              <a:rPr lang="en-US" sz="1400" dirty="0">
                <a:solidFill>
                  <a:schemeClr val="tx1"/>
                </a:solidFill>
              </a:rPr>
              <a:t>an extended </a:t>
            </a:r>
            <a:r>
              <a:rPr lang="en-US" sz="1400" dirty="0" smtClean="0">
                <a:solidFill>
                  <a:schemeClr val="tx1"/>
                </a:solidFill>
              </a:rPr>
              <a:t>metaphor where </a:t>
            </a:r>
            <a:r>
              <a:rPr lang="en-US" sz="1400" dirty="0"/>
              <a:t>for a whole story or poem or novel, everything that happens </a:t>
            </a:r>
            <a:r>
              <a:rPr lang="en-US" sz="1400" dirty="0" smtClean="0"/>
              <a:t>comments on a parallel issue</a:t>
            </a:r>
          </a:p>
          <a:p>
            <a:pPr lvl="3"/>
            <a:r>
              <a:rPr lang="en-US" dirty="0" smtClean="0"/>
              <a:t>In </a:t>
            </a:r>
            <a:r>
              <a:rPr lang="en-US" dirty="0"/>
              <a:t>the 1840s the nation let slavery swallow up more and more states and territories</a:t>
            </a:r>
          </a:p>
          <a:p>
            <a:pPr lvl="3"/>
            <a:r>
              <a:rPr lang="en-US" dirty="0"/>
              <a:t>this is really a sort of metaphor for Twain’s time: </a:t>
            </a:r>
          </a:p>
          <a:p>
            <a:pPr lvl="1"/>
            <a:r>
              <a:rPr lang="en-US" dirty="0"/>
              <a:t>In the 1880s the nation let the south go along, stripping African-Americans of their rights and setting up slavery substitutes. </a:t>
            </a:r>
            <a:endParaRPr lang="en-US" dirty="0" smtClean="0"/>
          </a:p>
          <a:p>
            <a:pPr lvl="2"/>
            <a:r>
              <a:rPr lang="en-US" dirty="0" smtClean="0"/>
              <a:t>Remember some from week 1?</a:t>
            </a:r>
          </a:p>
          <a:p>
            <a:pPr lvl="3"/>
            <a:r>
              <a:rPr lang="en-US" dirty="0" smtClean="0"/>
              <a:t>Convict lease system, sharecropping, vagrancy laws, Jim Crow, KKK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1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Twain’s Allegory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466856"/>
            <a:ext cx="7272339" cy="516977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Philosophical focus </a:t>
            </a:r>
          </a:p>
          <a:p>
            <a:pPr lvl="1"/>
            <a:r>
              <a:rPr lang="en-US" sz="2600" dirty="0"/>
              <a:t>N</a:t>
            </a:r>
            <a:r>
              <a:rPr lang="en-US" sz="2600" dirty="0" smtClean="0"/>
              <a:t>ot </a:t>
            </a:r>
            <a:r>
              <a:rPr lang="en-US" sz="2600" dirty="0"/>
              <a:t>tied to specific political developments or laws like the Missouri compromise or the Fugitive Slave acts.  </a:t>
            </a:r>
          </a:p>
          <a:p>
            <a:pPr lvl="1"/>
            <a:r>
              <a:rPr lang="en-US" sz="3000" dirty="0"/>
              <a:t>Twain asks “what’s the over-arching cultural problem here?”</a:t>
            </a:r>
          </a:p>
          <a:p>
            <a:pPr lvl="2"/>
            <a:r>
              <a:rPr lang="en-US" sz="2800" dirty="0"/>
              <a:t>Answer: the deadly hypocrisy in the nation’s refusal to be direct and honest about slavery then emancipation </a:t>
            </a:r>
          </a:p>
          <a:p>
            <a:pPr lvl="3"/>
            <a:r>
              <a:rPr lang="en-US" sz="2400" dirty="0"/>
              <a:t>The book brings this to light, </a:t>
            </a:r>
            <a:r>
              <a:rPr lang="en-US" sz="2400" dirty="0" err="1"/>
              <a:t>esp</a:t>
            </a:r>
            <a:r>
              <a:rPr lang="en-US" sz="2400" dirty="0"/>
              <a:t> the second </a:t>
            </a:r>
            <a:r>
              <a:rPr lang="en-US" sz="2400" dirty="0" smtClean="0"/>
              <a:t>half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0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ts val="5200"/>
              </a:lnSpc>
              <a:spcBef>
                <a:spcPct val="0"/>
              </a:spcBef>
            </a:pPr>
            <a:r>
              <a:rPr lang="en-US" sz="2800" b="1" dirty="0" smtClean="0"/>
              <a:t>Why see it as an allegory for the Nation?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9080" y="1613646"/>
            <a:ext cx="4703905" cy="45125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Huck and Jim </a:t>
            </a:r>
            <a:r>
              <a:rPr lang="en-US" dirty="0" smtClean="0"/>
              <a:t>are the </a:t>
            </a:r>
            <a:r>
              <a:rPr lang="en-US" dirty="0"/>
              <a:t>two most battered figures after the war—poor white and former slave </a:t>
            </a:r>
          </a:p>
          <a:p>
            <a:pPr lvl="2"/>
            <a:r>
              <a:rPr lang="en-US" dirty="0"/>
              <a:t>There’s a lot at stake for the country  in these 2 figures finding common cause</a:t>
            </a:r>
          </a:p>
          <a:p>
            <a:r>
              <a:rPr lang="en-US" dirty="0"/>
              <a:t>Loss of identity in the novel</a:t>
            </a:r>
          </a:p>
          <a:p>
            <a:pPr lvl="2"/>
            <a:r>
              <a:rPr lang="en-US" dirty="0"/>
              <a:t>A national problem and a problem of slavery</a:t>
            </a:r>
          </a:p>
          <a:p>
            <a:pPr lvl="3"/>
            <a:r>
              <a:rPr lang="en-US" dirty="0"/>
              <a:t>Who’s your father if you’re a slave child?</a:t>
            </a:r>
            <a:endParaRPr lang="en-US" sz="1600" dirty="0"/>
          </a:p>
          <a:p>
            <a:pPr lvl="4"/>
            <a:r>
              <a:rPr lang="en-US" dirty="0"/>
              <a:t>Huck &amp; Jim after the fog ask “who is I?”</a:t>
            </a:r>
            <a:endParaRPr lang="en-US" sz="1600" dirty="0"/>
          </a:p>
          <a:p>
            <a:pPr lvl="5"/>
            <a:r>
              <a:rPr lang="en-US" dirty="0"/>
              <a:t>Because Huck denies him his memory </a:t>
            </a:r>
            <a:r>
              <a:rPr lang="en-US" dirty="0" smtClean="0"/>
              <a:t>(a condition of slavery)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 descr="twain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27789" r="7559" b="14019"/>
          <a:stretch/>
        </p:blipFill>
        <p:spPr>
          <a:xfrm>
            <a:off x="5680470" y="1613646"/>
            <a:ext cx="3047691" cy="3649252"/>
          </a:xfrm>
        </p:spPr>
      </p:pic>
    </p:spTree>
    <p:extLst>
      <p:ext uri="{BB962C8B-B14F-4D97-AF65-F5344CB8AC3E}">
        <p14:creationId xmlns:p14="http://schemas.microsoft.com/office/powerpoint/2010/main" val="28170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Huck and Jim Similarities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466856"/>
            <a:ext cx="7272339" cy="516977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Both abused and exploited figures</a:t>
            </a:r>
          </a:p>
          <a:p>
            <a:pPr lvl="1"/>
            <a:r>
              <a:rPr lang="en-US" dirty="0"/>
              <a:t>Both stripped of family</a:t>
            </a:r>
          </a:p>
          <a:p>
            <a:pPr lvl="1"/>
            <a:r>
              <a:rPr lang="en-US" dirty="0" smtClean="0"/>
              <a:t>Both </a:t>
            </a:r>
            <a:r>
              <a:rPr lang="en-US" dirty="0"/>
              <a:t>whipped, locked up, forced to work, looked down on with pity and contempt</a:t>
            </a:r>
          </a:p>
          <a:p>
            <a:pPr lvl="2"/>
            <a:r>
              <a:rPr lang="en-US" dirty="0" smtClean="0"/>
              <a:t>This </a:t>
            </a:r>
            <a:r>
              <a:rPr lang="en-US" dirty="0"/>
              <a:t>is true in reality as well (of poor blacks and whites), but instead of making common cause, the poor whites of the south focused on their loss of phony status</a:t>
            </a:r>
          </a:p>
          <a:p>
            <a:pPr lvl="1"/>
            <a:r>
              <a:rPr lang="en-US" dirty="0"/>
              <a:t>They fell into some of the same traps as former slaves</a:t>
            </a:r>
          </a:p>
          <a:p>
            <a:pPr lvl="2"/>
            <a:r>
              <a:rPr lang="en-US" dirty="0"/>
              <a:t>Convict lease system and sharecropping</a:t>
            </a:r>
          </a:p>
          <a:p>
            <a:r>
              <a:rPr lang="en-US" dirty="0"/>
              <a:t>If they can recognize that they are in </a:t>
            </a:r>
            <a:r>
              <a:rPr lang="en-US" b="1" i="1" dirty="0"/>
              <a:t>the same boat</a:t>
            </a:r>
            <a:r>
              <a:rPr lang="en-US" dirty="0"/>
              <a:t>, the South can move forward and offer real freedom and reconciliation.</a:t>
            </a:r>
          </a:p>
          <a:p>
            <a:pPr lvl="1"/>
            <a:r>
              <a:rPr lang="en-US" b="1" dirty="0"/>
              <a:t>What prevents </a:t>
            </a:r>
            <a:r>
              <a:rPr lang="en-US" b="1" dirty="0" smtClean="0"/>
              <a:t>that recognition? </a:t>
            </a:r>
            <a:endParaRPr lang="en-US" dirty="0"/>
          </a:p>
          <a:p>
            <a:pPr lvl="2"/>
            <a:r>
              <a:rPr lang="en-US" dirty="0"/>
              <a:t>Somebody thinking their better because of their “birth right”, their divine right of superiority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4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And Duke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466856"/>
            <a:ext cx="7272339" cy="4659307"/>
          </a:xfrm>
        </p:spPr>
        <p:txBody>
          <a:bodyPr>
            <a:normAutofit/>
          </a:bodyPr>
          <a:lstStyle/>
          <a:p>
            <a:r>
              <a:rPr lang="en-US" dirty="0"/>
              <a:t>What does Huck think of them?</a:t>
            </a:r>
          </a:p>
          <a:p>
            <a:pPr lvl="2"/>
            <a:r>
              <a:rPr lang="en-US" dirty="0"/>
              <a:t>“Better just go along”--the mistake the country made</a:t>
            </a:r>
          </a:p>
          <a:p>
            <a:pPr lvl="3"/>
            <a:r>
              <a:rPr lang="en-US" dirty="0"/>
              <a:t>White Southerners AREN’T really better than African-Americans, and have no right to any priviledges or denying same to Blacks, but the whites will make a fuss if we confront them, so let’s just smooth it over.</a:t>
            </a:r>
            <a:endParaRPr lang="en-US" sz="1600" dirty="0"/>
          </a:p>
          <a:p>
            <a:r>
              <a:rPr lang="en-US" dirty="0"/>
              <a:t>The contempt Twain felt for these guys is almost blinding, it’s so intense.  </a:t>
            </a:r>
          </a:p>
          <a:p>
            <a:pPr lvl="3"/>
            <a:r>
              <a:rPr lang="en-US" dirty="0"/>
              <a:t>Other characters are gently teased (the Widow, for example), </a:t>
            </a:r>
            <a:endParaRPr lang="en-US" sz="1600" dirty="0"/>
          </a:p>
          <a:p>
            <a:pPr lvl="1"/>
            <a:r>
              <a:rPr lang="en-US" dirty="0"/>
              <a:t>King &amp; Duke have no redeeming </a:t>
            </a:r>
            <a:r>
              <a:rPr lang="en-US" dirty="0" smtClean="0"/>
              <a:t>qualities</a:t>
            </a:r>
          </a:p>
          <a:p>
            <a:pPr lvl="2"/>
            <a:r>
              <a:rPr lang="en-US" dirty="0" smtClean="0"/>
              <a:t>no </a:t>
            </a:r>
            <a:r>
              <a:rPr lang="en-US" dirty="0"/>
              <a:t>guilt, no sense that others are </a:t>
            </a:r>
            <a:r>
              <a:rPr lang="en-US" dirty="0" smtClean="0"/>
              <a:t>people.</a:t>
            </a:r>
          </a:p>
          <a:p>
            <a:pPr lvl="1"/>
            <a:r>
              <a:rPr lang="en-US" dirty="0" smtClean="0"/>
              <a:t>They are the embodiment of phony superiority of birth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5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and Duke hatch a scheme</a:t>
            </a:r>
            <a:endParaRPr lang="en-US" dirty="0"/>
          </a:p>
        </p:txBody>
      </p:sp>
      <p:pic>
        <p:nvPicPr>
          <p:cNvPr id="6" name="Content Placeholder 5" descr="images-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4" b="10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438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Ending: </a:t>
            </a:r>
            <a:br>
              <a:rPr lang="en-US" dirty="0" smtClean="0"/>
            </a:br>
            <a:r>
              <a:rPr lang="en-US" dirty="0" smtClean="0"/>
              <a:t>What Went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7272339" cy="4530620"/>
          </a:xfrm>
        </p:spPr>
        <p:txBody>
          <a:bodyPr>
            <a:normAutofit/>
          </a:bodyPr>
          <a:lstStyle/>
          <a:p>
            <a:r>
              <a:rPr lang="en-US" sz="2600" dirty="0"/>
              <a:t>Darkness gathers in the second ½ of the novel</a:t>
            </a:r>
            <a:endParaRPr lang="en-US" dirty="0"/>
          </a:p>
          <a:p>
            <a:pPr lvl="2"/>
            <a:r>
              <a:rPr lang="en-US" dirty="0"/>
              <a:t>As they go down river, we go back in time—to the civil war, then to the heart of slavery. </a:t>
            </a:r>
          </a:p>
          <a:p>
            <a:pPr lvl="1"/>
            <a:r>
              <a:rPr lang="en-US" dirty="0"/>
              <a:t>Parallel to nation’s slavery </a:t>
            </a:r>
            <a:r>
              <a:rPr lang="en-US" dirty="0" smtClean="0"/>
              <a:t>problem </a:t>
            </a:r>
          </a:p>
          <a:p>
            <a:pPr lvl="2"/>
            <a:r>
              <a:rPr lang="en-US" dirty="0" smtClean="0"/>
              <a:t>Jim </a:t>
            </a:r>
            <a:r>
              <a:rPr lang="en-US" dirty="0"/>
              <a:t>thought he could get to a free state, but the “ship of state” drifts further and further into slavery—like the nation pre-civil war</a:t>
            </a:r>
          </a:p>
          <a:p>
            <a:pPr lvl="1"/>
            <a:r>
              <a:rPr lang="en-US" dirty="0"/>
              <a:t>Civil War portrait in the </a:t>
            </a:r>
            <a:r>
              <a:rPr lang="en-US" dirty="0" err="1"/>
              <a:t>Grangerford</a:t>
            </a:r>
            <a:r>
              <a:rPr lang="en-US" dirty="0"/>
              <a:t>/Shepherdson battle</a:t>
            </a:r>
          </a:p>
          <a:p>
            <a:pPr lvl="3"/>
            <a:r>
              <a:rPr lang="en-US" dirty="0" smtClean="0"/>
              <a:t>201</a:t>
            </a:r>
            <a:r>
              <a:rPr lang="en-US" dirty="0" smtClean="0"/>
              <a:t> Sounds </a:t>
            </a:r>
            <a:r>
              <a:rPr lang="en-US" dirty="0"/>
              <a:t>like Twain’s own experience of the civil war </a:t>
            </a:r>
            <a:endParaRPr lang="en-US" sz="1600" dirty="0"/>
          </a:p>
          <a:p>
            <a:pPr lvl="3"/>
            <a:r>
              <a:rPr lang="en-US" dirty="0"/>
              <a:t>W</a:t>
            </a:r>
            <a:r>
              <a:rPr lang="en-US" dirty="0" smtClean="0"/>
              <a:t>hipping </a:t>
            </a:r>
            <a:r>
              <a:rPr lang="en-US" dirty="0"/>
              <a:t>up an unnecessary conflict </a:t>
            </a:r>
            <a:endParaRPr lang="en-US" sz="1600" dirty="0"/>
          </a:p>
          <a:p>
            <a:pPr lvl="3"/>
            <a:r>
              <a:rPr lang="en-US" dirty="0"/>
              <a:t>Brother against brother for an idea that nobody understands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459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657320"/>
          </a:xfrm>
        </p:spPr>
        <p:txBody>
          <a:bodyPr/>
          <a:lstStyle/>
          <a:p>
            <a:r>
              <a:rPr lang="en-US" sz="2800" b="0" dirty="0" smtClean="0"/>
              <a:t>Twain thought Sir Walter Scott’s novels showing war as “chivalry” prolonged and added insanity to the Civil War</a:t>
            </a:r>
            <a:endParaRPr lang="en-US" sz="2800" b="0" dirty="0"/>
          </a:p>
        </p:txBody>
      </p:sp>
      <p:pic>
        <p:nvPicPr>
          <p:cNvPr id="8" name="Content Placeholder 7" descr="images-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67" r="-22367"/>
          <a:stretch>
            <a:fillRect/>
          </a:stretch>
        </p:blipFill>
        <p:spPr>
          <a:xfrm>
            <a:off x="1089025" y="2343150"/>
            <a:ext cx="7272338" cy="3783013"/>
          </a:xfrm>
        </p:spPr>
      </p:pic>
    </p:spTree>
    <p:extLst>
      <p:ext uri="{BB962C8B-B14F-4D97-AF65-F5344CB8AC3E}">
        <p14:creationId xmlns:p14="http://schemas.microsoft.com/office/powerpoint/2010/main" val="251085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1173</TotalTime>
  <Words>936</Words>
  <Application>Microsoft Macintosh PowerPoint</Application>
  <PresentationFormat>On-screen Show (4:3)</PresentationFormat>
  <Paragraphs>79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Tradition</vt:lpstr>
      <vt:lpstr>Huckleberry Finn</vt:lpstr>
      <vt:lpstr>1840s and 1880s America</vt:lpstr>
      <vt:lpstr>Twain’s Allegory</vt:lpstr>
      <vt:lpstr>Why see it as an allegory for the Nation? </vt:lpstr>
      <vt:lpstr>Huck and Jim Similarities</vt:lpstr>
      <vt:lpstr>King And Duke</vt:lpstr>
      <vt:lpstr>King and Duke hatch a scheme</vt:lpstr>
      <vt:lpstr>The Ending:  What Went Wrong?</vt:lpstr>
      <vt:lpstr>Twain thought Sir Walter Scott’s novels showing war as “chivalry” prolonged and added insanity to the Civil War</vt:lpstr>
      <vt:lpstr>The Nation of Tom </vt:lpstr>
      <vt:lpstr>Other Interpretive Approaches</vt:lpstr>
      <vt:lpstr>Write 5 min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Huckleberry Finn</dc:title>
  <dc:creator>datech2</dc:creator>
  <cp:lastModifiedBy>datech2</cp:lastModifiedBy>
  <cp:revision>9</cp:revision>
  <dcterms:created xsi:type="dcterms:W3CDTF">2014-01-20T05:06:31Z</dcterms:created>
  <dcterms:modified xsi:type="dcterms:W3CDTF">2014-01-27T04:44:10Z</dcterms:modified>
</cp:coreProperties>
</file>