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63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15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D11264-F181-0544-A4ED-5A12CB5F043C}" type="datetimeFigureOut">
              <a:rPr lang="en-US" smtClean="0"/>
              <a:t>2/26/17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09E289-C1D6-7140-874B-F7FA053DB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940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09E289-C1D6-7140-874B-F7FA053DBBE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18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00E5-9856-D949-9B5B-2A41B4B3C845}" type="datetimeFigureOut">
              <a:rPr lang="en-US" smtClean="0"/>
              <a:t>2/26/17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00E5-9856-D949-9B5B-2A41B4B3C845}" type="datetimeFigureOut">
              <a:rPr lang="en-US" smtClean="0"/>
              <a:t>2/26/17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6831B-FE10-D543-8470-2F8C1B4A9E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00E5-9856-D949-9B5B-2A41B4B3C845}" type="datetimeFigureOut">
              <a:rPr lang="en-US" smtClean="0"/>
              <a:t>2/26/17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6831B-FE10-D543-8470-2F8C1B4A9E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00E5-9856-D949-9B5B-2A41B4B3C845}" type="datetimeFigureOut">
              <a:rPr lang="en-US" smtClean="0"/>
              <a:t>2/26/17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6831B-FE10-D543-8470-2F8C1B4A9E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00E5-9856-D949-9B5B-2A41B4B3C845}" type="datetimeFigureOut">
              <a:rPr lang="en-US" smtClean="0"/>
              <a:t>2/26/17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6831B-FE10-D543-8470-2F8C1B4A9EA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00E5-9856-D949-9B5B-2A41B4B3C845}" type="datetimeFigureOut">
              <a:rPr lang="en-US" smtClean="0"/>
              <a:t>2/26/17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6831B-FE10-D543-8470-2F8C1B4A9E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00E5-9856-D949-9B5B-2A41B4B3C845}" type="datetimeFigureOut">
              <a:rPr lang="en-US" smtClean="0"/>
              <a:t>2/26/17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6831B-FE10-D543-8470-2F8C1B4A9E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00E5-9856-D949-9B5B-2A41B4B3C845}" type="datetimeFigureOut">
              <a:rPr lang="en-US" smtClean="0"/>
              <a:t>2/26/17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6831B-FE10-D543-8470-2F8C1B4A9E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00E5-9856-D949-9B5B-2A41B4B3C845}" type="datetimeFigureOut">
              <a:rPr lang="en-US" smtClean="0"/>
              <a:t>2/26/17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6831B-FE10-D543-8470-2F8C1B4A9E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00E5-9856-D949-9B5B-2A41B4B3C845}" type="datetimeFigureOut">
              <a:rPr lang="en-US" smtClean="0"/>
              <a:t>2/26/17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28100E5-9856-D949-9B5B-2A41B4B3C845}" type="datetimeFigureOut">
              <a:rPr lang="en-US" smtClean="0"/>
              <a:t>2/26/17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606831B-FE10-D543-8470-2F8C1B4A9EA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28100E5-9856-D949-9B5B-2A41B4B3C845}" type="datetimeFigureOut">
              <a:rPr lang="en-US" smtClean="0"/>
              <a:t>2/26/17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606831B-FE10-D543-8470-2F8C1B4A9EA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Edgar Allan Poe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Biography, Methods, The Gothic and Psychological Perspectives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761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does Horror Film/literature Function in Society?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Popular culture films like Aliens, </a:t>
            </a:r>
            <a:r>
              <a:rPr lang="en-US" dirty="0" smtClean="0"/>
              <a:t>Vampire, Zombies </a:t>
            </a:r>
            <a:r>
              <a:rPr lang="en-US" dirty="0" smtClean="0"/>
              <a:t>etc.</a:t>
            </a:r>
          </a:p>
          <a:p>
            <a:pPr lvl="1"/>
            <a:r>
              <a:rPr lang="en-US" dirty="0" smtClean="0"/>
              <a:t>A place to experience and re-contain social fears and losses:</a:t>
            </a:r>
          </a:p>
          <a:p>
            <a:pPr lvl="2"/>
            <a:r>
              <a:rPr lang="en-US" dirty="0" smtClean="0"/>
              <a:t>Contagion, alienation, insanity, out-of-control science, etc. </a:t>
            </a:r>
          </a:p>
          <a:p>
            <a:r>
              <a:rPr lang="en-US" dirty="0" smtClean="0"/>
              <a:t>What fears/issues do we share with the 19</a:t>
            </a:r>
            <a:r>
              <a:rPr lang="en-US" baseline="30000" dirty="0" smtClean="0"/>
              <a:t>th</a:t>
            </a:r>
            <a:r>
              <a:rPr lang="en-US" dirty="0" smtClean="0"/>
              <a:t> century?</a:t>
            </a:r>
          </a:p>
          <a:p>
            <a:r>
              <a:rPr lang="en-US" dirty="0" smtClean="0"/>
              <a:t>What has changed?</a:t>
            </a:r>
            <a:endParaRPr lang="en-US" dirty="0"/>
          </a:p>
        </p:txBody>
      </p:sp>
      <p:pic>
        <p:nvPicPr>
          <p:cNvPr id="7" name="Picture 6" descr="images-9.jpg"/>
          <p:cNvPicPr>
            <a:picLocks noChangeAspect="1"/>
          </p:cNvPicPr>
          <p:nvPr/>
        </p:nvPicPr>
        <p:blipFill>
          <a:blip r:embed="rId2">
            <a:alphaModFix am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3085" y="1915019"/>
            <a:ext cx="10432066" cy="4485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051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53638"/>
          </a:xfrm>
        </p:spPr>
        <p:txBody>
          <a:bodyPr/>
          <a:lstStyle/>
          <a:p>
            <a:r>
              <a:rPr lang="en-US" dirty="0" smtClean="0"/>
              <a:t>A Difficult </a:t>
            </a:r>
            <a:r>
              <a:rPr lang="en-US" dirty="0"/>
              <a:t>L</a:t>
            </a:r>
            <a:r>
              <a:rPr lang="en-US" dirty="0" smtClean="0"/>
              <a:t>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66856"/>
            <a:ext cx="9144000" cy="539114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Born 1809 to traveling actors</a:t>
            </a:r>
          </a:p>
          <a:p>
            <a:pPr lvl="1"/>
            <a:r>
              <a:rPr lang="en-US" dirty="0" smtClean="0"/>
              <a:t>Father abandons mother shortly after he’s born</a:t>
            </a:r>
          </a:p>
          <a:p>
            <a:pPr lvl="1"/>
            <a:r>
              <a:rPr lang="en-US" dirty="0" smtClean="0"/>
              <a:t>Mother dies of consumption (tuberculosis) when he’s 2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Allans</a:t>
            </a:r>
            <a:r>
              <a:rPr lang="en-US" dirty="0" smtClean="0"/>
              <a:t>, a wealthy Virginia family take him in</a:t>
            </a:r>
          </a:p>
          <a:p>
            <a:pPr lvl="1"/>
            <a:r>
              <a:rPr lang="en-US" dirty="0" smtClean="0"/>
              <a:t>Never legally adopt him</a:t>
            </a:r>
          </a:p>
          <a:p>
            <a:pPr lvl="1"/>
            <a:r>
              <a:rPr lang="en-US" dirty="0" smtClean="0"/>
              <a:t>Sent him to good schools in England</a:t>
            </a:r>
          </a:p>
          <a:p>
            <a:pPr lvl="1"/>
            <a:r>
              <a:rPr lang="en-US" dirty="0" smtClean="0"/>
              <a:t>Went to U. of Virginia</a:t>
            </a:r>
          </a:p>
          <a:p>
            <a:pPr lvl="2"/>
            <a:r>
              <a:rPr lang="en-US" dirty="0" smtClean="0"/>
              <a:t>kicked out due to gambling debts Mr. Allan wouldn’t pay</a:t>
            </a:r>
          </a:p>
          <a:p>
            <a:pPr lvl="1"/>
            <a:r>
              <a:rPr lang="en-US" dirty="0" smtClean="0"/>
              <a:t>Joined the army; does well &amp; got in to West Point</a:t>
            </a:r>
          </a:p>
          <a:p>
            <a:r>
              <a:rPr lang="en-US" dirty="0" smtClean="0"/>
              <a:t>Mrs. Allan dies of consumption</a:t>
            </a:r>
          </a:p>
          <a:p>
            <a:pPr lvl="2"/>
            <a:r>
              <a:rPr lang="en-US" dirty="0" smtClean="0"/>
              <a:t>Hopes the rich Mr. Allan will support his studies at West Point</a:t>
            </a:r>
          </a:p>
          <a:p>
            <a:pPr lvl="2"/>
            <a:r>
              <a:rPr lang="en-US" dirty="0" smtClean="0"/>
              <a:t>Mr. Allan remarries and cuts Edgar off.</a:t>
            </a:r>
          </a:p>
          <a:p>
            <a:pPr lvl="3"/>
            <a:r>
              <a:rPr lang="en-US" dirty="0" smtClean="0"/>
              <a:t>Gets himself kicked out of West Point too (probably on purpose)</a:t>
            </a:r>
          </a:p>
          <a:p>
            <a:r>
              <a:rPr lang="en-US" dirty="0" smtClean="0"/>
              <a:t>Edgar has a strong career as a writer, editor and critic</a:t>
            </a:r>
          </a:p>
          <a:p>
            <a:r>
              <a:rPr lang="en-US" dirty="0" smtClean="0"/>
              <a:t>1836 he marries his 13 </a:t>
            </a:r>
            <a:r>
              <a:rPr lang="en-US" dirty="0" err="1" smtClean="0"/>
              <a:t>yr</a:t>
            </a:r>
            <a:r>
              <a:rPr lang="en-US" dirty="0" smtClean="0"/>
              <a:t> old cousin Virginia, who dies of consumption in 1847</a:t>
            </a:r>
          </a:p>
          <a:p>
            <a:pPr lvl="2"/>
            <a:r>
              <a:rPr lang="en-US" dirty="0" smtClean="0"/>
              <a:t>3 important women in his life die of consumption before he’s 40.</a:t>
            </a:r>
          </a:p>
          <a:p>
            <a:pPr lvl="2"/>
            <a:r>
              <a:rPr lang="en-US" dirty="0" smtClean="0"/>
              <a:t>Really goes downhill &amp; more drinking binges</a:t>
            </a:r>
          </a:p>
          <a:p>
            <a:r>
              <a:rPr lang="en-US" dirty="0" smtClean="0"/>
              <a:t>Found unconscious in a Baltimore ditch in 1849 &amp; dies in the hospital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6936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 Approach to Poetry*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43085" y="1773936"/>
            <a:ext cx="5312015" cy="508406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Beauty is the province of poetry</a:t>
            </a:r>
          </a:p>
          <a:p>
            <a:r>
              <a:rPr lang="en-US" dirty="0" smtClean="0"/>
              <a:t>Sadness is the most beautiful tone</a:t>
            </a:r>
          </a:p>
          <a:p>
            <a:r>
              <a:rPr lang="en-US" dirty="0" smtClean="0"/>
              <a:t>The saddest thing is death</a:t>
            </a:r>
          </a:p>
          <a:p>
            <a:pPr lvl="1"/>
            <a:r>
              <a:rPr lang="en-US" dirty="0" smtClean="0"/>
              <a:t>Death of a beautiful woman = best theme</a:t>
            </a:r>
          </a:p>
          <a:p>
            <a:r>
              <a:rPr lang="en-US" dirty="0" smtClean="0"/>
              <a:t>Poetry is created through crafting sound and ideas (rhyme, repetition, meter, </a:t>
            </a:r>
            <a:r>
              <a:rPr lang="en-US" dirty="0" err="1" smtClean="0"/>
              <a:t>etc</a:t>
            </a:r>
            <a:r>
              <a:rPr lang="en-US" dirty="0" smtClean="0"/>
              <a:t>), not divine inspiration</a:t>
            </a:r>
          </a:p>
          <a:p>
            <a:pPr lvl="1"/>
            <a:r>
              <a:rPr lang="en-US" dirty="0" smtClean="0"/>
              <a:t>A refrain is important for the music of a poem</a:t>
            </a:r>
          </a:p>
          <a:p>
            <a:pPr lvl="1"/>
            <a:r>
              <a:rPr lang="en-US" dirty="0" smtClean="0"/>
              <a:t>A repeated word should accrue meaning throughout the poem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2"/>
            <a:r>
              <a:rPr lang="en-US" dirty="0" smtClean="0"/>
              <a:t>*From: The Philosophy of Composition, 1846</a:t>
            </a:r>
            <a:endParaRPr lang="en-US" dirty="0"/>
          </a:p>
        </p:txBody>
      </p:sp>
      <p:pic>
        <p:nvPicPr>
          <p:cNvPr id="6" name="Content Placeholder 5" descr="poe-portrait-242x300.jpg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50" r="9550"/>
          <a:stretch>
            <a:fillRect/>
          </a:stretch>
        </p:blipFill>
        <p:spPr>
          <a:xfrm>
            <a:off x="5668963" y="1773238"/>
            <a:ext cx="3017837" cy="4624387"/>
          </a:xfrm>
        </p:spPr>
      </p:pic>
    </p:spTree>
    <p:extLst>
      <p:ext uri="{BB962C8B-B14F-4D97-AF65-F5344CB8AC3E}">
        <p14:creationId xmlns:p14="http://schemas.microsoft.com/office/powerpoint/2010/main" val="3475061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</a:t>
            </a:r>
            <a:r>
              <a:rPr lang="en-US" dirty="0" smtClean="0"/>
              <a:t>hat looks a lot like “The Raven” and his life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4648200" y="2057176"/>
            <a:ext cx="4495800" cy="4340576"/>
          </a:xfrm>
        </p:spPr>
        <p:txBody>
          <a:bodyPr>
            <a:normAutofit/>
          </a:bodyPr>
          <a:lstStyle/>
          <a:p>
            <a:r>
              <a:rPr lang="en-US" dirty="0" smtClean="0"/>
              <a:t>He’s the student/writer </a:t>
            </a:r>
            <a:r>
              <a:rPr lang="en-US" dirty="0"/>
              <a:t>at midnight thinking about </a:t>
            </a:r>
            <a:r>
              <a:rPr lang="en-US" dirty="0" smtClean="0"/>
              <a:t>a woman he has lost</a:t>
            </a:r>
            <a:endParaRPr lang="en-US" dirty="0"/>
          </a:p>
          <a:p>
            <a:pPr lvl="1"/>
            <a:r>
              <a:rPr lang="en-US" dirty="0"/>
              <a:t>His dead young </a:t>
            </a:r>
            <a:r>
              <a:rPr lang="en-US" dirty="0" smtClean="0"/>
              <a:t>mother, stepmother, wife</a:t>
            </a:r>
            <a:endParaRPr lang="en-US" dirty="0"/>
          </a:p>
          <a:p>
            <a:r>
              <a:rPr lang="en-US" dirty="0"/>
              <a:t>Repetition </a:t>
            </a:r>
            <a:r>
              <a:rPr lang="en-US" dirty="0" smtClean="0"/>
              <a:t>of “</a:t>
            </a:r>
            <a:r>
              <a:rPr lang="en-US" dirty="0"/>
              <a:t>Nevermore”</a:t>
            </a:r>
          </a:p>
          <a:p>
            <a:pPr lvl="1"/>
            <a:r>
              <a:rPr lang="en-US" dirty="0" smtClean="0"/>
              <a:t>Death is irrevocable, will never leave him</a:t>
            </a:r>
            <a:endParaRPr lang="en-US" dirty="0"/>
          </a:p>
          <a:p>
            <a:endParaRPr lang="en-US" dirty="0"/>
          </a:p>
        </p:txBody>
      </p:sp>
      <p:pic>
        <p:nvPicPr>
          <p:cNvPr id="13" name="Picture 12" descr="images-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11942"/>
            <a:ext cx="4466862" cy="3609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289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Gothic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0" y="1773936"/>
            <a:ext cx="5256310" cy="495213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Earlier Romantics tended to ignore the “dark” side of human nature and human existence</a:t>
            </a:r>
          </a:p>
          <a:p>
            <a:pPr lvl="1"/>
            <a:r>
              <a:rPr lang="en-US" dirty="0" smtClean="0"/>
              <a:t>Transcendentalists presumed humans were by nature good </a:t>
            </a:r>
          </a:p>
          <a:p>
            <a:r>
              <a:rPr lang="en-US" dirty="0" smtClean="0"/>
              <a:t>Gothic writers use many of the approaches of romantics </a:t>
            </a:r>
          </a:p>
          <a:p>
            <a:pPr lvl="1"/>
            <a:r>
              <a:rPr lang="en-US" dirty="0" smtClean="0"/>
              <a:t>Sublime in nature, aristocratic &amp; sensitive characters, exotic locations</a:t>
            </a:r>
          </a:p>
          <a:p>
            <a:r>
              <a:rPr lang="en-US" dirty="0" smtClean="0"/>
              <a:t>Gothic texts focus on topics neglected by Romantics</a:t>
            </a:r>
          </a:p>
          <a:p>
            <a:pPr lvl="1"/>
            <a:r>
              <a:rPr lang="en-US" dirty="0" smtClean="0"/>
              <a:t>Death, crime, violence, disease, the “macabre,” insanity, etc.</a:t>
            </a:r>
          </a:p>
          <a:p>
            <a:pPr lvl="2"/>
            <a:r>
              <a:rPr lang="en-US" dirty="0" smtClean="0"/>
              <a:t>Dracula, </a:t>
            </a:r>
            <a:r>
              <a:rPr lang="en-US" dirty="0" err="1" smtClean="0"/>
              <a:t>Frankenstien</a:t>
            </a:r>
            <a:r>
              <a:rPr lang="en-US" dirty="0" smtClean="0"/>
              <a:t>, Poe</a:t>
            </a:r>
          </a:p>
          <a:p>
            <a:pPr lvl="1"/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5723384" y="2397058"/>
            <a:ext cx="2963416" cy="3291482"/>
          </a:xfrm>
        </p:spPr>
        <p:txBody>
          <a:bodyPr>
            <a:normAutofit fontScale="92500" lnSpcReduction="20000"/>
          </a:bodyPr>
          <a:lstStyle/>
          <a:p>
            <a:pPr marL="118872" indent="0">
              <a:buNone/>
            </a:pPr>
            <a:endParaRPr lang="en-US" dirty="0"/>
          </a:p>
        </p:txBody>
      </p:sp>
      <p:pic>
        <p:nvPicPr>
          <p:cNvPr id="7" name="Picture 6" descr="images-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6310" y="1773936"/>
            <a:ext cx="3650707" cy="4247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31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Poe and Psychology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2512" y="1627853"/>
            <a:ext cx="8746046" cy="506244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His own biography suggests a struggle with inner demons and a sense of divided self</a:t>
            </a:r>
          </a:p>
          <a:p>
            <a:pPr lvl="1"/>
            <a:r>
              <a:rPr lang="en-US" dirty="0" smtClean="0"/>
              <a:t>Crushing, repeated orphaning</a:t>
            </a:r>
            <a:endParaRPr lang="en-US" dirty="0"/>
          </a:p>
          <a:p>
            <a:pPr lvl="2"/>
            <a:r>
              <a:rPr lang="en-US" dirty="0"/>
              <a:t>Self-loathing &amp; abandonment</a:t>
            </a:r>
          </a:p>
          <a:p>
            <a:pPr lvl="1"/>
            <a:r>
              <a:rPr lang="en-US" dirty="0" smtClean="0"/>
              <a:t>Battles addictions: alcohol &amp; gambling</a:t>
            </a:r>
          </a:p>
          <a:p>
            <a:pPr lvl="2"/>
            <a:r>
              <a:rPr lang="en-US" dirty="0" smtClean="0"/>
              <a:t>Tries to quit &amp; relapses many times</a:t>
            </a:r>
          </a:p>
          <a:p>
            <a:pPr lvl="2"/>
            <a:r>
              <a:rPr lang="en-US" dirty="0" smtClean="0"/>
              <a:t>His own honor code punishes him for gambling debts and alcoholic scenes</a:t>
            </a:r>
          </a:p>
          <a:p>
            <a:pPr lvl="3"/>
            <a:r>
              <a:rPr lang="en-US" dirty="0" smtClean="0"/>
              <a:t>Very smart &amp; very stupid, like many of us</a:t>
            </a:r>
          </a:p>
          <a:p>
            <a:r>
              <a:rPr lang="en-US" dirty="0" smtClean="0"/>
              <a:t>Many stories create doubles where one must kill the other</a:t>
            </a:r>
          </a:p>
          <a:p>
            <a:pPr lvl="2"/>
            <a:r>
              <a:rPr lang="en-US" dirty="0" smtClean="0"/>
              <a:t>In William Wilson two guys have the same name, birthdate, voice &amp; the bad version kills the good one</a:t>
            </a:r>
          </a:p>
          <a:p>
            <a:r>
              <a:rPr lang="en-US" dirty="0" smtClean="0"/>
              <a:t>We could treat the horror as urban sociology, showing the reality of crime, but </a:t>
            </a:r>
            <a:r>
              <a:rPr lang="en-US" dirty="0" smtClean="0"/>
              <a:t>these stories feel more psychological than sociological</a:t>
            </a:r>
            <a:endParaRPr lang="en-US" dirty="0" smtClean="0"/>
          </a:p>
          <a:p>
            <a:pPr lvl="1"/>
            <a:r>
              <a:rPr lang="en-US" dirty="0" smtClean="0"/>
              <a:t> </a:t>
            </a:r>
            <a:r>
              <a:rPr lang="en-US" dirty="0"/>
              <a:t>T</a:t>
            </a:r>
            <a:r>
              <a:rPr lang="en-US" dirty="0" smtClean="0"/>
              <a:t>he stories focus on the interior, not social circumstances or context 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rive is toward terror, not analysis or explanation 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910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“The Fall of the House of Usher”: </a:t>
            </a:r>
            <a:br>
              <a:rPr lang="en-US" dirty="0" smtClean="0"/>
            </a:br>
            <a:r>
              <a:rPr lang="en-US" dirty="0"/>
              <a:t>C</a:t>
            </a:r>
            <a:r>
              <a:rPr lang="en-US" dirty="0" smtClean="0"/>
              <a:t>ollapse of the diseased mind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5191"/>
            <a:ext cx="9144000" cy="5082809"/>
          </a:xfrm>
        </p:spPr>
        <p:txBody>
          <a:bodyPr>
            <a:normAutofit fontScale="85000" lnSpcReduction="10000"/>
          </a:bodyPr>
          <a:lstStyle/>
          <a:p>
            <a:r>
              <a:rPr lang="en-US" sz="3000" dirty="0" smtClean="0"/>
              <a:t>The house = the mind. </a:t>
            </a:r>
          </a:p>
          <a:p>
            <a:pPr lvl="2"/>
            <a:r>
              <a:rPr lang="en-US" dirty="0"/>
              <a:t>All the locations within the house correspond to the locations of the qualities of the mind in </a:t>
            </a:r>
            <a:r>
              <a:rPr lang="en-US" dirty="0" smtClean="0"/>
              <a:t>phrenology as if the the house were a skull </a:t>
            </a:r>
          </a:p>
          <a:p>
            <a:pPr lvl="3"/>
            <a:r>
              <a:rPr lang="en-US" dirty="0" smtClean="0"/>
              <a:t>(R.’s study = Ideality; </a:t>
            </a:r>
            <a:r>
              <a:rPr lang="en-US" dirty="0" err="1" smtClean="0"/>
              <a:t>Madiline’s</a:t>
            </a:r>
            <a:r>
              <a:rPr lang="en-US" dirty="0" smtClean="0"/>
              <a:t> vault = sexuality,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  <a:endParaRPr lang="en-US" dirty="0"/>
          </a:p>
          <a:p>
            <a:pPr lvl="2"/>
            <a:r>
              <a:rPr lang="en-US" dirty="0" smtClean="0"/>
              <a:t>It’s not just Roderick’s mind, but the </a:t>
            </a:r>
            <a:r>
              <a:rPr lang="en-US" dirty="0"/>
              <a:t>Usher mind </a:t>
            </a:r>
            <a:r>
              <a:rPr lang="en-US" dirty="0" smtClean="0"/>
              <a:t>broadly</a:t>
            </a:r>
            <a:r>
              <a:rPr lang="en-US" dirty="0"/>
              <a:t>, because Madeline is also part of that </a:t>
            </a:r>
            <a:r>
              <a:rPr lang="en-US" dirty="0" smtClean="0"/>
              <a:t>consciousness. </a:t>
            </a:r>
          </a:p>
          <a:p>
            <a:pPr lvl="2"/>
            <a:r>
              <a:rPr lang="en-US" dirty="0"/>
              <a:t>S</a:t>
            </a:r>
            <a:r>
              <a:rPr lang="en-US" dirty="0" smtClean="0"/>
              <a:t>he </a:t>
            </a:r>
            <a:r>
              <a:rPr lang="en-US" dirty="0"/>
              <a:t>and her brother are </a:t>
            </a:r>
            <a:r>
              <a:rPr lang="en-US" dirty="0" smtClean="0"/>
              <a:t>twins, different components </a:t>
            </a:r>
            <a:r>
              <a:rPr lang="en-US" dirty="0"/>
              <a:t>of the same psyche. </a:t>
            </a:r>
            <a:endParaRPr lang="en-US" dirty="0" smtClean="0"/>
          </a:p>
          <a:p>
            <a:pPr lvl="2"/>
            <a:r>
              <a:rPr lang="en-US" dirty="0" smtClean="0"/>
              <a:t>Roderick is </a:t>
            </a:r>
            <a:r>
              <a:rPr lang="en-US" dirty="0"/>
              <a:t>hiding </a:t>
            </a:r>
            <a:r>
              <a:rPr lang="en-US" dirty="0" smtClean="0"/>
              <a:t>something—incest or “inbred” origins</a:t>
            </a:r>
          </a:p>
          <a:p>
            <a:pPr lvl="3"/>
            <a:r>
              <a:rPr lang="en-US" dirty="0" smtClean="0"/>
              <a:t>When he buries her, he is burying his secret </a:t>
            </a:r>
          </a:p>
          <a:p>
            <a:pPr lvl="2"/>
            <a:r>
              <a:rPr lang="en-US" dirty="0" smtClean="0"/>
              <a:t>Incest also a metonymy for the </a:t>
            </a:r>
            <a:r>
              <a:rPr lang="en-US" dirty="0"/>
              <a:t>House's isolation from the rest of the </a:t>
            </a:r>
            <a:r>
              <a:rPr lang="en-US" dirty="0" smtClean="0"/>
              <a:t>world</a:t>
            </a:r>
            <a:endParaRPr lang="en-US" dirty="0"/>
          </a:p>
          <a:p>
            <a:pPr lvl="3"/>
            <a:r>
              <a:rPr lang="en-US" dirty="0" smtClean="0"/>
              <a:t>Roderick is unable </a:t>
            </a:r>
            <a:r>
              <a:rPr lang="en-US" dirty="0"/>
              <a:t>to establish relations with a true Other, with what is not </a:t>
            </a:r>
            <a:r>
              <a:rPr lang="en-US" dirty="0" smtClean="0"/>
              <a:t>Usher</a:t>
            </a:r>
          </a:p>
          <a:p>
            <a:r>
              <a:rPr lang="en-US" dirty="0" smtClean="0"/>
              <a:t>The </a:t>
            </a:r>
            <a:r>
              <a:rPr lang="en-US" dirty="0"/>
              <a:t>Usher </a:t>
            </a:r>
            <a:r>
              <a:rPr lang="en-US" dirty="0" smtClean="0"/>
              <a:t>Mind </a:t>
            </a:r>
            <a:r>
              <a:rPr lang="en-US" dirty="0"/>
              <a:t>also </a:t>
            </a:r>
            <a:r>
              <a:rPr lang="en-US" dirty="0" smtClean="0"/>
              <a:t>represents  </a:t>
            </a:r>
            <a:r>
              <a:rPr lang="en-US" dirty="0"/>
              <a:t>the Artistic </a:t>
            </a:r>
            <a:r>
              <a:rPr lang="en-US" dirty="0" smtClean="0"/>
              <a:t>Mind </a:t>
            </a:r>
          </a:p>
          <a:p>
            <a:pPr lvl="2"/>
            <a:r>
              <a:rPr lang="en-US" dirty="0"/>
              <a:t>O</a:t>
            </a:r>
            <a:r>
              <a:rPr lang="en-US" dirty="0" smtClean="0"/>
              <a:t>verly </a:t>
            </a:r>
            <a:r>
              <a:rPr lang="en-US" dirty="0"/>
              <a:t>developed in some areas, possibly to morbidity.</a:t>
            </a:r>
          </a:p>
          <a:p>
            <a:pPr lvl="2"/>
            <a:r>
              <a:rPr lang="en-US" dirty="0"/>
              <a:t>Too sensitive, too cautious to act in the </a:t>
            </a:r>
            <a:r>
              <a:rPr lang="en-US" dirty="0" smtClean="0"/>
              <a:t>world</a:t>
            </a:r>
          </a:p>
          <a:p>
            <a:pPr lvl="3"/>
            <a:r>
              <a:rPr lang="en-US" dirty="0" smtClean="0"/>
              <a:t>He fears for himself</a:t>
            </a:r>
          </a:p>
          <a:p>
            <a:pPr lvl="2"/>
            <a:endParaRPr lang="en-US" dirty="0"/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085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“The </a:t>
            </a:r>
            <a:r>
              <a:rPr lang="en-US" dirty="0" smtClean="0"/>
              <a:t>Cask of </a:t>
            </a:r>
            <a:r>
              <a:rPr lang="en-US" dirty="0" smtClean="0"/>
              <a:t>Amontillado”: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Killing off your double/weaker self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0" y="1773936"/>
            <a:ext cx="4882762" cy="462381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Names are equivalent: </a:t>
            </a:r>
            <a:r>
              <a:rPr lang="en-US" dirty="0" err="1" smtClean="0"/>
              <a:t>Fortunato</a:t>
            </a:r>
            <a:r>
              <a:rPr lang="en-US" dirty="0" smtClean="0"/>
              <a:t> = </a:t>
            </a:r>
            <a:r>
              <a:rPr lang="en-US" dirty="0" err="1" smtClean="0"/>
              <a:t>Montresor</a:t>
            </a:r>
            <a:r>
              <a:rPr lang="en-US" dirty="0" smtClean="0"/>
              <a:t> </a:t>
            </a:r>
          </a:p>
          <a:p>
            <a:r>
              <a:rPr lang="en-US" dirty="0" smtClean="0"/>
              <a:t>One is drunk, sick, foolish, physical, compulsive (716)</a:t>
            </a:r>
          </a:p>
          <a:p>
            <a:r>
              <a:rPr lang="en-US" dirty="0" smtClean="0"/>
              <a:t>The other is clever, urbane, manipulative (716)</a:t>
            </a:r>
          </a:p>
          <a:p>
            <a:pPr lvl="1"/>
            <a:r>
              <a:rPr lang="en-US" dirty="0" smtClean="0"/>
              <a:t>He can’t stand the other half of himself (like Poe?)</a:t>
            </a:r>
          </a:p>
          <a:p>
            <a:pPr lvl="2"/>
            <a:r>
              <a:rPr lang="en-US" dirty="0" smtClean="0"/>
              <a:t>The </a:t>
            </a:r>
            <a:r>
              <a:rPr lang="en-US" dirty="0" err="1" smtClean="0"/>
              <a:t>Montresor</a:t>
            </a:r>
            <a:r>
              <a:rPr lang="en-US" dirty="0" smtClean="0"/>
              <a:t> coat of arms (717)</a:t>
            </a:r>
          </a:p>
          <a:p>
            <a:r>
              <a:rPr lang="en-US" dirty="0" smtClean="0"/>
              <a:t>Text is full of puns </a:t>
            </a:r>
          </a:p>
          <a:p>
            <a:pPr lvl="1"/>
            <a:r>
              <a:rPr lang="en-US" dirty="0" smtClean="0"/>
              <a:t>Another form of doubling</a:t>
            </a:r>
          </a:p>
          <a:p>
            <a:pPr lvl="2"/>
            <a:r>
              <a:rPr lang="en-US" dirty="0" smtClean="0"/>
              <a:t>Grave, masons (717)</a:t>
            </a:r>
            <a:endParaRPr lang="en-US" dirty="0"/>
          </a:p>
        </p:txBody>
      </p:sp>
      <p:pic>
        <p:nvPicPr>
          <p:cNvPr id="9" name="Content Placeholder 8" descr="pd2744551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46" b="6946"/>
          <a:stretch>
            <a:fillRect/>
          </a:stretch>
        </p:blipFill>
        <p:spPr>
          <a:xfrm>
            <a:off x="5105400" y="1773936"/>
            <a:ext cx="4038600" cy="4623816"/>
          </a:xfrm>
        </p:spPr>
      </p:pic>
    </p:spTree>
    <p:extLst>
      <p:ext uri="{BB962C8B-B14F-4D97-AF65-F5344CB8AC3E}">
        <p14:creationId xmlns:p14="http://schemas.microsoft.com/office/powerpoint/2010/main" val="2706919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“The Tell-Tale Heart”:</a:t>
            </a:r>
            <a:br>
              <a:rPr lang="en-US" dirty="0" smtClean="0"/>
            </a:br>
            <a:r>
              <a:rPr lang="en-US" dirty="0" smtClean="0"/>
              <a:t>The Father/King Must Die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88483" y="1773936"/>
            <a:ext cx="5155517" cy="4623816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No motive, supposedly (619)</a:t>
            </a:r>
          </a:p>
          <a:p>
            <a:r>
              <a:rPr lang="en-US" dirty="0" smtClean="0"/>
              <a:t>Since Oedipus &amp; Freud, cutting out the eye = castration </a:t>
            </a:r>
          </a:p>
          <a:p>
            <a:pPr lvl="1"/>
            <a:r>
              <a:rPr lang="en-US" dirty="0" smtClean="0"/>
              <a:t>Can’t stand being seen by the authority figure (Mr. Allan?)</a:t>
            </a:r>
          </a:p>
          <a:p>
            <a:r>
              <a:rPr lang="en-US" dirty="0" smtClean="0"/>
              <a:t>He shines the ray of his lamp on the “Damned Spot,” his eye (693)</a:t>
            </a:r>
          </a:p>
          <a:p>
            <a:pPr lvl="1"/>
            <a:r>
              <a:rPr lang="en-US" dirty="0" smtClean="0"/>
              <a:t>Reference to </a:t>
            </a:r>
            <a:r>
              <a:rPr lang="en-US" i="1" dirty="0" smtClean="0"/>
              <a:t>Macbeth</a:t>
            </a:r>
          </a:p>
          <a:p>
            <a:r>
              <a:rPr lang="en-US" dirty="0" smtClean="0"/>
              <a:t>Can’t really get rid of the King/father</a:t>
            </a:r>
          </a:p>
          <a:p>
            <a:pPr lvl="1"/>
            <a:r>
              <a:rPr lang="en-US" dirty="0" smtClean="0"/>
              <a:t>Heartbeat reveals all (</a:t>
            </a:r>
            <a:r>
              <a:rPr lang="en-US" dirty="0"/>
              <a:t>964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It’s his own, of course</a:t>
            </a:r>
          </a:p>
          <a:p>
            <a:r>
              <a:rPr lang="en-US" dirty="0" smtClean="0"/>
              <a:t>Trying to kill off his own internalized, loved and hated father? </a:t>
            </a:r>
            <a:endParaRPr lang="en-US" dirty="0"/>
          </a:p>
        </p:txBody>
      </p:sp>
      <p:pic>
        <p:nvPicPr>
          <p:cNvPr id="7" name="Content Placeholder 6" descr="images-8.jp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83" b="12383"/>
          <a:stretch>
            <a:fillRect/>
          </a:stretch>
        </p:blipFill>
        <p:spPr>
          <a:xfrm>
            <a:off x="457200" y="1773936"/>
            <a:ext cx="3531283" cy="4623816"/>
          </a:xfrm>
        </p:spPr>
      </p:pic>
    </p:spTree>
    <p:extLst>
      <p:ext uri="{BB962C8B-B14F-4D97-AF65-F5344CB8AC3E}">
        <p14:creationId xmlns:p14="http://schemas.microsoft.com/office/powerpoint/2010/main" val="37687182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Module.thmx</Template>
  <TotalTime>302</TotalTime>
  <Words>941</Words>
  <Application>Microsoft Macintosh PowerPoint</Application>
  <PresentationFormat>On-screen Show (4:3)</PresentationFormat>
  <Paragraphs>97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Module</vt:lpstr>
      <vt:lpstr>Edgar Allan Poe</vt:lpstr>
      <vt:lpstr>A Difficult Life</vt:lpstr>
      <vt:lpstr>His Approach to Poetry*</vt:lpstr>
      <vt:lpstr>That looks a lot like “The Raven” and his life</vt:lpstr>
      <vt:lpstr>The Gothic</vt:lpstr>
      <vt:lpstr>Poe and Psychology</vt:lpstr>
      <vt:lpstr>“The Fall of the House of Usher”:  Collapse of the diseased mind</vt:lpstr>
      <vt:lpstr>“The Cask of Amontillado”: Killing off your double/weaker self </vt:lpstr>
      <vt:lpstr>“The Tell-Tale Heart”: The Father/King Must Die</vt:lpstr>
      <vt:lpstr>How does Horror Film/literature Function in Society?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Edgar Allan Poe</dc:title>
  <dc:creator>datech2</dc:creator>
  <cp:lastModifiedBy>datech2</cp:lastModifiedBy>
  <cp:revision>24</cp:revision>
  <dcterms:created xsi:type="dcterms:W3CDTF">2013-11-17T21:25:29Z</dcterms:created>
  <dcterms:modified xsi:type="dcterms:W3CDTF">2017-02-27T05:53:49Z</dcterms:modified>
</cp:coreProperties>
</file>