
<file path=[Content_Types].xml><?xml version="1.0" encoding="utf-8"?>
<Types xmlns="http://schemas.openxmlformats.org/package/2006/content-types">
  <Default Extension="xml" ContentType="application/xml"/>
  <Default Extension="jpeg" ContentType="image/jpeg"/>
  <Default Extension="wdp" ContentType="image/vnd.ms-photo"/>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12"/>
  </p:notesMasterIdLst>
  <p:sldIdLst>
    <p:sldId id="256" r:id="rId2"/>
    <p:sldId id="258" r:id="rId3"/>
    <p:sldId id="257"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5"/>
    <p:restoredTop sz="94648"/>
  </p:normalViewPr>
  <p:slideViewPr>
    <p:cSldViewPr snapToGrid="0" snapToObjects="1">
      <p:cViewPr varScale="1">
        <p:scale>
          <a:sx n="107" d="100"/>
          <a:sy n="107" d="100"/>
        </p:scale>
        <p:origin x="1008" y="1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2B84CA-C7AF-7146-8EDB-69DE0F4C2D2D}" type="datetimeFigureOut">
              <a:rPr lang="en-US" smtClean="0"/>
              <a:t>12/1/18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901226-78F2-9543-9FE3-D0621DA13CEA}" type="slidenum">
              <a:rPr lang="en-US" smtClean="0"/>
              <a:t>‹#›</a:t>
            </a:fld>
            <a:endParaRPr lang="en-US"/>
          </a:p>
        </p:txBody>
      </p:sp>
    </p:spTree>
    <p:extLst>
      <p:ext uri="{BB962C8B-B14F-4D97-AF65-F5344CB8AC3E}">
        <p14:creationId xmlns:p14="http://schemas.microsoft.com/office/powerpoint/2010/main" val="230371804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F0292D-1797-49A5-8D2D-8D50C72EF3CC}" type="datetimeFigureOut">
              <a:rPr lang="en-US" smtClean="0"/>
              <a:t>12/1/18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D6CC888B-D9F9-4E54-B722-F151A9F45E95}"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F0292D-1797-49A5-8D2D-8D50C72EF3CC}" type="datetimeFigureOut">
              <a:rPr lang="en-US" smtClean="0"/>
              <a:t>12/1/18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0292D-1797-49A5-8D2D-8D50C72EF3CC}" type="datetimeFigureOut">
              <a:rPr lang="en-US" smtClean="0"/>
              <a:t>12/1/18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F0292D-1797-49A5-8D2D-8D50C72EF3CC}" type="datetimeFigureOut">
              <a:rPr lang="en-US" smtClean="0"/>
              <a:t>12/1/18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F0292D-1797-49A5-8D2D-8D50C72EF3CC}" type="datetimeFigureOut">
              <a:rPr lang="en-US" smtClean="0"/>
              <a:t>12/1/18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F0292D-1797-49A5-8D2D-8D50C72EF3CC}" type="datetimeFigureOut">
              <a:rPr lang="en-US" smtClean="0"/>
              <a:t>12/1/18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F0292D-1797-49A5-8D2D-8D50C72EF3CC}" type="datetimeFigureOut">
              <a:rPr lang="en-US" smtClean="0"/>
              <a:t>12/1/18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F0292D-1797-49A5-8D2D-8D50C72EF3CC}" type="datetimeFigureOut">
              <a:rPr lang="en-US" smtClean="0"/>
              <a:t>12/1/18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2F0292D-1797-49A5-8D2D-8D50C72EF3CC}" type="datetimeFigureOut">
              <a:rPr lang="en-US" smtClean="0"/>
              <a:t>12/1/18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F0292D-1797-49A5-8D2D-8D50C72EF3CC}" type="datetimeFigureOut">
              <a:rPr lang="en-US" smtClean="0"/>
              <a:t>12/1/18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5" name="Date Placeholder 4"/>
          <p:cNvSpPr>
            <a:spLocks noGrp="1"/>
          </p:cNvSpPr>
          <p:nvPr>
            <p:ph type="dt" sz="half" idx="10"/>
          </p:nvPr>
        </p:nvSpPr>
        <p:spPr/>
        <p:txBody>
          <a:bodyPr/>
          <a:lstStyle/>
          <a:p>
            <a:fld id="{A2F0292D-1797-49A5-8D2D-8D50C72EF3CC}" type="datetimeFigureOut">
              <a:rPr lang="en-US" smtClean="0"/>
              <a:t>12/1/18</a:t>
            </a:fld>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2F0292D-1797-49A5-8D2D-8D50C72EF3CC}" type="datetimeFigureOut">
              <a:rPr lang="en-US" smtClean="0"/>
              <a:t>12/1/18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D6CC888B-D9F9-4E54-B722-F151A9F45E95}"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4.jpg"/><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jpg"/><Relationship Id="rId3" Type="http://schemas.openxmlformats.org/officeDocument/2006/relationships/image" Target="../media/image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Seneca Falls to the Civil War</a:t>
            </a:r>
          </a:p>
        </p:txBody>
      </p:sp>
      <p:sp>
        <p:nvSpPr>
          <p:cNvPr id="2" name="Title 1"/>
          <p:cNvSpPr>
            <a:spLocks noGrp="1"/>
          </p:cNvSpPr>
          <p:nvPr>
            <p:ph type="ctrTitle"/>
          </p:nvPr>
        </p:nvSpPr>
        <p:spPr/>
        <p:txBody>
          <a:bodyPr/>
          <a:lstStyle/>
          <a:p>
            <a:r>
              <a:rPr lang="en-US" dirty="0" smtClean="0"/>
              <a:t>First Wave Feminism </a:t>
            </a:r>
            <a:endParaRPr lang="en-US" dirty="0"/>
          </a:p>
        </p:txBody>
      </p:sp>
    </p:spTree>
    <p:extLst>
      <p:ext uri="{BB962C8B-B14F-4D97-AF65-F5344CB8AC3E}">
        <p14:creationId xmlns:p14="http://schemas.microsoft.com/office/powerpoint/2010/main" val="3035645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i="1" dirty="0" smtClean="0"/>
              <a:t>Incidents in the Life of a Slave Girl</a:t>
            </a:r>
            <a:endParaRPr lang="en-US" sz="2800" i="1" dirty="0"/>
          </a:p>
        </p:txBody>
      </p:sp>
      <p:sp>
        <p:nvSpPr>
          <p:cNvPr id="3" name="Content Placeholder 2"/>
          <p:cNvSpPr>
            <a:spLocks noGrp="1"/>
          </p:cNvSpPr>
          <p:nvPr>
            <p:ph idx="1"/>
          </p:nvPr>
        </p:nvSpPr>
        <p:spPr/>
        <p:txBody>
          <a:bodyPr/>
          <a:lstStyle/>
          <a:p>
            <a:r>
              <a:rPr lang="en-US" dirty="0" smtClean="0"/>
              <a:t>How does the text echo the tenants of the Cult of True Womanhood? </a:t>
            </a:r>
          </a:p>
          <a:p>
            <a:pPr lvl="1"/>
            <a:r>
              <a:rPr lang="en-US" b="1" dirty="0" smtClean="0"/>
              <a:t>Purity? Piety? Submissiveness? Domesticity? </a:t>
            </a:r>
          </a:p>
          <a:p>
            <a:endParaRPr lang="en-US" dirty="0" smtClean="0"/>
          </a:p>
          <a:p>
            <a:r>
              <a:rPr lang="en-US" dirty="0" smtClean="0"/>
              <a:t>At what point do these ideals no longer apply to her life?</a:t>
            </a:r>
          </a:p>
          <a:p>
            <a:endParaRPr lang="en-US" dirty="0" smtClean="0"/>
          </a:p>
          <a:p>
            <a:r>
              <a:rPr lang="en-US" dirty="0" smtClean="0"/>
              <a:t>How does she manage to avoid alienating her (mostly white) readers? </a:t>
            </a:r>
            <a:endParaRPr lang="en-US" dirty="0"/>
          </a:p>
        </p:txBody>
      </p:sp>
    </p:spTree>
    <p:extLst>
      <p:ext uri="{BB962C8B-B14F-4D97-AF65-F5344CB8AC3E}">
        <p14:creationId xmlns:p14="http://schemas.microsoft.com/office/powerpoint/2010/main" val="114929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n-US" dirty="0" smtClean="0"/>
              <a:t>women get political</a:t>
            </a:r>
            <a:endParaRPr lang="en-US" dirty="0"/>
          </a:p>
        </p:txBody>
      </p:sp>
      <p:sp>
        <p:nvSpPr>
          <p:cNvPr id="3" name="Content Placeholder 2"/>
          <p:cNvSpPr>
            <a:spLocks noGrp="1"/>
          </p:cNvSpPr>
          <p:nvPr>
            <p:ph idx="1"/>
          </p:nvPr>
        </p:nvSpPr>
        <p:spPr>
          <a:xfrm>
            <a:off x="250397" y="1752600"/>
            <a:ext cx="8638733" cy="4973472"/>
          </a:xfrm>
        </p:spPr>
        <p:style>
          <a:lnRef idx="1">
            <a:schemeClr val="accent1"/>
          </a:lnRef>
          <a:fillRef idx="2">
            <a:schemeClr val="accent1"/>
          </a:fillRef>
          <a:effectRef idx="1">
            <a:schemeClr val="accent1"/>
          </a:effectRef>
          <a:fontRef idx="minor">
            <a:schemeClr val="dk1"/>
          </a:fontRef>
        </p:style>
        <p:txBody>
          <a:bodyPr>
            <a:normAutofit/>
          </a:bodyPr>
          <a:lstStyle/>
          <a:p>
            <a:r>
              <a:rPr lang="en-US" b="1" dirty="0" smtClean="0"/>
              <a:t>Many women were involved in Abolitionist cause and Temperance Movement (anti-alcohol)</a:t>
            </a:r>
          </a:p>
          <a:p>
            <a:pPr lvl="1"/>
            <a:r>
              <a:rPr lang="en-US" b="1" dirty="0" smtClean="0"/>
              <a:t>Anti-slavery political groups encouraged women’s full participation—speaking, organizing, etc.</a:t>
            </a:r>
          </a:p>
          <a:p>
            <a:pPr lvl="1"/>
            <a:r>
              <a:rPr lang="en-US" b="1" dirty="0" smtClean="0"/>
              <a:t>Politically active women hated the fact that they couldn’t vote and help change laws by using the system.</a:t>
            </a:r>
          </a:p>
          <a:p>
            <a:pPr lvl="2"/>
            <a:r>
              <a:rPr lang="en-US" b="1" dirty="0" smtClean="0"/>
              <a:t>Petition to New York State </a:t>
            </a:r>
            <a:r>
              <a:rPr lang="en-US" b="1" dirty="0" err="1" smtClean="0"/>
              <a:t>Govt</a:t>
            </a:r>
            <a:r>
              <a:rPr lang="en-US" b="1" dirty="0" smtClean="0"/>
              <a:t>:</a:t>
            </a:r>
          </a:p>
          <a:p>
            <a:pPr marL="411480" lvl="1" indent="0">
              <a:buNone/>
            </a:pPr>
            <a:r>
              <a:rPr lang="en-US" sz="1700" b="1" dirty="0" smtClean="0"/>
              <a:t>“Your </a:t>
            </a:r>
            <a:r>
              <a:rPr lang="en-US" sz="1700" b="1" dirty="0"/>
              <a:t>Declaration of Independence declares, that governments derive their just powers from the consent of the governed. And as women have never consented to, been represented in, or recognized by this government, it is evident that in justice no allegiance can be claimed from them ... Our numerous and yearly petitions for this most desirable object having been disregarded, we now ask your august body, to abolish all laws which hold married women more accountable for their acts than infants, idiots, and lunatics</a:t>
            </a:r>
            <a:r>
              <a:rPr lang="en-US" sz="1700" b="1" dirty="0" smtClean="0"/>
              <a:t>.”</a:t>
            </a:r>
          </a:p>
          <a:p>
            <a:pPr lvl="2"/>
            <a:endParaRPr lang="en-US" b="1" dirty="0"/>
          </a:p>
        </p:txBody>
      </p:sp>
    </p:spTree>
    <p:extLst>
      <p:ext uri="{BB962C8B-B14F-4D97-AF65-F5344CB8AC3E}">
        <p14:creationId xmlns:p14="http://schemas.microsoft.com/office/powerpoint/2010/main" val="687414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en-US" dirty="0" smtClean="0"/>
              <a:t>Seneca Falls Convention</a:t>
            </a:r>
            <a:endParaRPr lang="en-US" dirty="0"/>
          </a:p>
        </p:txBody>
      </p:sp>
      <p:sp>
        <p:nvSpPr>
          <p:cNvPr id="3" name="Content Placeholder 2"/>
          <p:cNvSpPr>
            <a:spLocks noGrp="1"/>
          </p:cNvSpPr>
          <p:nvPr>
            <p:ph idx="1"/>
          </p:nvPr>
        </p:nvSpPr>
        <p:spPr>
          <a:xfrm>
            <a:off x="457200" y="1752600"/>
            <a:ext cx="8229600" cy="5105400"/>
          </a:xfrm>
        </p:spPr>
        <p:style>
          <a:lnRef idx="2">
            <a:schemeClr val="accent2"/>
          </a:lnRef>
          <a:fillRef idx="1">
            <a:schemeClr val="lt1"/>
          </a:fillRef>
          <a:effectRef idx="0">
            <a:schemeClr val="accent2"/>
          </a:effectRef>
          <a:fontRef idx="minor">
            <a:schemeClr val="dk1"/>
          </a:fontRef>
        </p:style>
        <p:txBody>
          <a:bodyPr>
            <a:normAutofit lnSpcReduction="10000"/>
          </a:bodyPr>
          <a:lstStyle/>
          <a:p>
            <a:r>
              <a:rPr lang="en-US" dirty="0" smtClean="0"/>
              <a:t>First convention to be organized by women to work toward equal rights </a:t>
            </a:r>
          </a:p>
          <a:p>
            <a:pPr lvl="1"/>
            <a:r>
              <a:rPr lang="en-US" dirty="0" smtClean="0"/>
              <a:t>1848 </a:t>
            </a:r>
            <a:r>
              <a:rPr lang="en-US" dirty="0"/>
              <a:t>in Seneca Falls, New </a:t>
            </a:r>
            <a:r>
              <a:rPr lang="en-US" dirty="0" smtClean="0"/>
              <a:t>York</a:t>
            </a:r>
          </a:p>
          <a:p>
            <a:pPr lvl="1"/>
            <a:r>
              <a:rPr lang="en-US" dirty="0" smtClean="0"/>
              <a:t>Wanted: </a:t>
            </a:r>
            <a:r>
              <a:rPr lang="en-US" dirty="0"/>
              <a:t>Voting rights, </a:t>
            </a:r>
            <a:r>
              <a:rPr lang="en-US" dirty="0" smtClean="0"/>
              <a:t>property rights (to own and inherit), the right to make contracts</a:t>
            </a:r>
            <a:r>
              <a:rPr lang="en-US" dirty="0"/>
              <a:t>, </a:t>
            </a:r>
            <a:r>
              <a:rPr lang="en-US" dirty="0" smtClean="0"/>
              <a:t>serve </a:t>
            </a:r>
            <a:r>
              <a:rPr lang="en-US" dirty="0"/>
              <a:t>on juries and </a:t>
            </a:r>
            <a:r>
              <a:rPr lang="en-US" dirty="0" smtClean="0"/>
              <a:t>better employment opportunities. </a:t>
            </a:r>
          </a:p>
          <a:p>
            <a:pPr lvl="3"/>
            <a:r>
              <a:rPr lang="en-US" dirty="0" smtClean="0"/>
              <a:t>Women were paid ½ as much as men in the same job.</a:t>
            </a:r>
          </a:p>
          <a:p>
            <a:r>
              <a:rPr lang="en-US" dirty="0" smtClean="0"/>
              <a:t>Reactions:</a:t>
            </a:r>
          </a:p>
          <a:p>
            <a:pPr lvl="1"/>
            <a:r>
              <a:rPr lang="en-US" dirty="0" smtClean="0"/>
              <a:t>Some called them “hens that crow” and unnatural women</a:t>
            </a:r>
          </a:p>
          <a:p>
            <a:pPr lvl="1"/>
            <a:r>
              <a:rPr lang="en-US" dirty="0" smtClean="0"/>
              <a:t>Others supported them</a:t>
            </a:r>
          </a:p>
          <a:p>
            <a:pPr lvl="2"/>
            <a:r>
              <a:rPr lang="en-US" dirty="0" smtClean="0"/>
              <a:t>Fredrick Douglass was there and convinced them to keep the voting rights idea</a:t>
            </a:r>
          </a:p>
          <a:p>
            <a:r>
              <a:rPr lang="en-US" dirty="0" smtClean="0"/>
              <a:t>Early gains:</a:t>
            </a:r>
            <a:endParaRPr lang="en-US" dirty="0"/>
          </a:p>
          <a:p>
            <a:pPr lvl="1"/>
            <a:r>
              <a:rPr lang="en-US" dirty="0"/>
              <a:t>New York &amp; Pennsylvania pass laws granting women property rights in 1848</a:t>
            </a:r>
          </a:p>
          <a:p>
            <a:pPr lvl="3"/>
            <a:endParaRPr lang="en-US" dirty="0"/>
          </a:p>
        </p:txBody>
      </p:sp>
    </p:spTree>
    <p:extLst>
      <p:ext uri="{BB962C8B-B14F-4D97-AF65-F5344CB8AC3E}">
        <p14:creationId xmlns:p14="http://schemas.microsoft.com/office/powerpoint/2010/main" val="3255189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players</a:t>
            </a:r>
            <a:endParaRPr lang="en-US" dirty="0"/>
          </a:p>
        </p:txBody>
      </p:sp>
      <p:sp>
        <p:nvSpPr>
          <p:cNvPr id="3" name="Content Placeholder 2"/>
          <p:cNvSpPr>
            <a:spLocks noGrp="1"/>
          </p:cNvSpPr>
          <p:nvPr>
            <p:ph sz="half" idx="1"/>
          </p:nvPr>
        </p:nvSpPr>
        <p:spPr/>
        <p:txBody>
          <a:bodyPr>
            <a:normAutofit/>
          </a:bodyPr>
          <a:lstStyle/>
          <a:p>
            <a:r>
              <a:rPr lang="en-US" dirty="0"/>
              <a:t>Elizabeth Cady Stanton, Lucy Stone, and Susan B. Anthony &amp; </a:t>
            </a:r>
            <a:r>
              <a:rPr lang="en-US" dirty="0" smtClean="0"/>
              <a:t>Margaret Fuller</a:t>
            </a:r>
            <a:endParaRPr lang="en-US" sz="2200" dirty="0"/>
          </a:p>
          <a:p>
            <a:pPr lvl="1"/>
            <a:r>
              <a:rPr lang="en-US" dirty="0"/>
              <a:t>S</a:t>
            </a:r>
            <a:r>
              <a:rPr lang="en-US" dirty="0" smtClean="0"/>
              <a:t>trongly </a:t>
            </a:r>
            <a:r>
              <a:rPr lang="en-US" dirty="0"/>
              <a:t>influenced by Quaker thought (pacifist)</a:t>
            </a:r>
          </a:p>
          <a:p>
            <a:pPr lvl="2"/>
            <a:r>
              <a:rPr lang="en-US" dirty="0" smtClean="0"/>
              <a:t>Some </a:t>
            </a:r>
            <a:r>
              <a:rPr lang="en-US" dirty="0"/>
              <a:t>were arrested for trying to </a:t>
            </a:r>
            <a:r>
              <a:rPr lang="en-US" dirty="0" smtClean="0"/>
              <a:t>vote</a:t>
            </a:r>
          </a:p>
          <a:p>
            <a:endParaRPr lang="en-US" dirty="0"/>
          </a:p>
        </p:txBody>
      </p:sp>
      <p:pic>
        <p:nvPicPr>
          <p:cNvPr id="7" name="Content Placeholder 6" descr="images.jpg"/>
          <p:cNvPicPr>
            <a:picLocks noGrp="1" noChangeAspect="1"/>
          </p:cNvPicPr>
          <p:nvPr>
            <p:ph sz="half" idx="2"/>
          </p:nvPr>
        </p:nvPicPr>
        <p:blipFill>
          <a:blip r:embed="rId2">
            <a:extLst>
              <a:ext uri="{28A0092B-C50C-407E-A947-70E740481C1C}">
                <a14:useLocalDpi xmlns:a14="http://schemas.microsoft.com/office/drawing/2010/main" val="0"/>
              </a:ext>
            </a:extLst>
          </a:blip>
          <a:srcRect t="13693" b="13693"/>
          <a:stretch>
            <a:fillRect/>
          </a:stretch>
        </p:blipFill>
        <p:spPr/>
      </p:pic>
    </p:spTree>
    <p:extLst>
      <p:ext uri="{BB962C8B-B14F-4D97-AF65-F5344CB8AC3E}">
        <p14:creationId xmlns:p14="http://schemas.microsoft.com/office/powerpoint/2010/main" val="1765931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1">
                <a:tint val="70000"/>
                <a:satMod val="170000"/>
              </a:schemeClr>
              <a:schemeClr val="bg1">
                <a:shade val="70000"/>
                <a:satMod val="130000"/>
              </a:schemeClr>
            </a:duotone>
            <a:extLst>
              <a:ext uri="{BEBA8EAE-BF5A-486C-A8C5-ECC9F3942E4B}">
                <a14:imgProps xmlns:a14="http://schemas.microsoft.com/office/drawing/2010/main">
                  <a14:imgLayer r:embed="rId3">
                    <a14:imgEffect>
                      <a14:saturation sat="311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286169" y="408372"/>
            <a:ext cx="8585075" cy="1039427"/>
          </a:xfrm>
        </p:spPr>
        <p:style>
          <a:lnRef idx="0">
            <a:schemeClr val="accent6"/>
          </a:lnRef>
          <a:fillRef idx="3">
            <a:schemeClr val="accent6"/>
          </a:fillRef>
          <a:effectRef idx="3">
            <a:schemeClr val="accent6"/>
          </a:effectRef>
          <a:fontRef idx="minor">
            <a:schemeClr val="lt1"/>
          </a:fontRef>
        </p:style>
        <p:txBody>
          <a:bodyPr>
            <a:normAutofit/>
          </a:bodyPr>
          <a:lstStyle/>
          <a:p>
            <a:r>
              <a:rPr lang="en-US" sz="3600" dirty="0" smtClean="0"/>
              <a:t>What they achieved</a:t>
            </a:r>
            <a:endParaRPr lang="en-US" sz="3600" dirty="0"/>
          </a:p>
        </p:txBody>
      </p:sp>
      <p:sp>
        <p:nvSpPr>
          <p:cNvPr id="7" name="Content Placeholder 6"/>
          <p:cNvSpPr>
            <a:spLocks noGrp="1"/>
          </p:cNvSpPr>
          <p:nvPr>
            <p:ph idx="1"/>
          </p:nvPr>
        </p:nvSpPr>
        <p:spPr>
          <a:xfrm>
            <a:off x="286169" y="1609964"/>
            <a:ext cx="8585075" cy="5248036"/>
          </a:xfrm>
        </p:spPr>
        <p:style>
          <a:lnRef idx="2">
            <a:schemeClr val="dk1"/>
          </a:lnRef>
          <a:fillRef idx="1">
            <a:schemeClr val="lt1"/>
          </a:fillRef>
          <a:effectRef idx="0">
            <a:schemeClr val="dk1"/>
          </a:effectRef>
          <a:fontRef idx="minor">
            <a:schemeClr val="dk1"/>
          </a:fontRef>
        </p:style>
        <p:txBody>
          <a:bodyPr/>
          <a:lstStyle/>
          <a:p>
            <a:r>
              <a:rPr lang="en-US" b="1" dirty="0" smtClean="0"/>
              <a:t>By 1860, right </a:t>
            </a:r>
            <a:r>
              <a:rPr lang="en-US" b="1" dirty="0"/>
              <a:t>to their own children in case of divorce or widowhood </a:t>
            </a:r>
            <a:endParaRPr lang="en-US" b="1" dirty="0" smtClean="0"/>
          </a:p>
          <a:p>
            <a:r>
              <a:rPr lang="en-US" b="1" dirty="0" smtClean="0"/>
              <a:t>Right </a:t>
            </a:r>
            <a:r>
              <a:rPr lang="en-US" b="1" dirty="0"/>
              <a:t>to own &amp; inherit </a:t>
            </a:r>
            <a:r>
              <a:rPr lang="en-US" b="1" dirty="0" smtClean="0"/>
              <a:t>property in the U.S.</a:t>
            </a:r>
            <a:endParaRPr lang="en-US" sz="2200" b="1" dirty="0"/>
          </a:p>
          <a:p>
            <a:r>
              <a:rPr lang="en-US" b="1" dirty="0" smtClean="0"/>
              <a:t>Reforms to </a:t>
            </a:r>
            <a:r>
              <a:rPr lang="en-US" b="1" dirty="0"/>
              <a:t>higher </a:t>
            </a:r>
            <a:r>
              <a:rPr lang="en-US" b="1" dirty="0" smtClean="0"/>
              <a:t>education, </a:t>
            </a:r>
            <a:r>
              <a:rPr lang="en-US" b="1" dirty="0"/>
              <a:t>access to </a:t>
            </a:r>
            <a:r>
              <a:rPr lang="en-US" b="1" dirty="0" smtClean="0"/>
              <a:t>more professions</a:t>
            </a:r>
          </a:p>
          <a:p>
            <a:pPr lvl="1"/>
            <a:r>
              <a:rPr lang="en-US" sz="1800" b="1" dirty="0" smtClean="0"/>
              <a:t>Could </a:t>
            </a:r>
            <a:r>
              <a:rPr lang="en-US" sz="1800" b="1" dirty="0"/>
              <a:t>go to college and study same </a:t>
            </a:r>
            <a:r>
              <a:rPr lang="en-US" sz="1800" b="1" dirty="0" smtClean="0"/>
              <a:t>curriculum as men by 1868</a:t>
            </a:r>
            <a:endParaRPr lang="en-US" b="1" dirty="0"/>
          </a:p>
          <a:p>
            <a:r>
              <a:rPr lang="en-US" b="1" dirty="0"/>
              <a:t>19</a:t>
            </a:r>
            <a:r>
              <a:rPr lang="en-US" b="1" baseline="30000" dirty="0"/>
              <a:t>th</a:t>
            </a:r>
            <a:r>
              <a:rPr lang="en-US" b="1" dirty="0"/>
              <a:t> amendment: right to vote 1920 </a:t>
            </a:r>
            <a:endParaRPr lang="en-US" b="1" dirty="0" smtClean="0"/>
          </a:p>
          <a:p>
            <a:pPr lvl="1"/>
            <a:r>
              <a:rPr lang="en-US" b="1" dirty="0"/>
              <a:t>R</a:t>
            </a:r>
            <a:r>
              <a:rPr lang="en-US" b="1" dirty="0" smtClean="0"/>
              <a:t>equired </a:t>
            </a:r>
            <a:r>
              <a:rPr lang="en-US" b="1" dirty="0"/>
              <a:t>2/3 popular </a:t>
            </a:r>
            <a:r>
              <a:rPr lang="en-US" b="1" dirty="0" smtClean="0"/>
              <a:t>vote--men</a:t>
            </a:r>
            <a:endParaRPr lang="en-US" sz="1800" b="1" dirty="0"/>
          </a:p>
          <a:p>
            <a:r>
              <a:rPr lang="en-US" b="1" dirty="0" smtClean="0"/>
              <a:t>Eventually </a:t>
            </a:r>
            <a:r>
              <a:rPr lang="en-US" b="1" dirty="0"/>
              <a:t>outlawed Liquor in the 18</a:t>
            </a:r>
            <a:r>
              <a:rPr lang="en-US" b="1" baseline="30000" dirty="0"/>
              <a:t>th</a:t>
            </a:r>
            <a:r>
              <a:rPr lang="en-US" b="1" dirty="0"/>
              <a:t> amendment (1919-1933).  </a:t>
            </a:r>
            <a:endParaRPr lang="en-US" b="1" dirty="0" smtClean="0"/>
          </a:p>
          <a:p>
            <a:pPr lvl="1"/>
            <a:r>
              <a:rPr lang="en-US" b="1" dirty="0" smtClean="0"/>
              <a:t>Repealed </a:t>
            </a:r>
            <a:r>
              <a:rPr lang="en-US" b="1" dirty="0"/>
              <a:t>in the 21</a:t>
            </a:r>
            <a:r>
              <a:rPr lang="en-US" b="1" baseline="30000" dirty="0"/>
              <a:t>st</a:t>
            </a:r>
            <a:r>
              <a:rPr lang="en-US" b="1" dirty="0"/>
              <a:t> amendment.</a:t>
            </a:r>
            <a:endParaRPr lang="en-US" sz="1800" b="1" dirty="0"/>
          </a:p>
          <a:p>
            <a:endParaRPr lang="en-US" b="1" dirty="0"/>
          </a:p>
        </p:txBody>
      </p:sp>
      <p:pic>
        <p:nvPicPr>
          <p:cNvPr id="8" name="Picture 7" descr="images-1.jpg"/>
          <p:cNvPicPr>
            <a:picLocks noChangeAspect="1"/>
          </p:cNvPicPr>
          <p:nvPr/>
        </p:nvPicPr>
        <p:blipFill>
          <a:blip r:embed="rId4">
            <a:alphaModFix amt="14000"/>
            <a:extLst>
              <a:ext uri="{28A0092B-C50C-407E-A947-70E740481C1C}">
                <a14:useLocalDpi xmlns:a14="http://schemas.microsoft.com/office/drawing/2010/main" val="0"/>
              </a:ext>
            </a:extLst>
          </a:blip>
          <a:stretch>
            <a:fillRect/>
          </a:stretch>
        </p:blipFill>
        <p:spPr>
          <a:xfrm>
            <a:off x="206827" y="1609964"/>
            <a:ext cx="8664417" cy="6407021"/>
          </a:xfrm>
          <a:prstGeom prst="rect">
            <a:avLst/>
          </a:prstGeom>
        </p:spPr>
      </p:pic>
    </p:spTree>
    <p:extLst>
      <p:ext uri="{BB962C8B-B14F-4D97-AF65-F5344CB8AC3E}">
        <p14:creationId xmlns:p14="http://schemas.microsoft.com/office/powerpoint/2010/main" val="320118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2">
                    <a:lumMod val="10000"/>
                  </a:schemeClr>
                </a:solidFill>
              </a:rPr>
              <a:t>Black women’s Movement</a:t>
            </a:r>
            <a:endParaRPr lang="en-US" b="1" dirty="0">
              <a:solidFill>
                <a:schemeClr val="bg2">
                  <a:lumMod val="10000"/>
                </a:schemeClr>
              </a:solidFill>
            </a:endParaRPr>
          </a:p>
        </p:txBody>
      </p:sp>
      <p:sp>
        <p:nvSpPr>
          <p:cNvPr id="3" name="Content Placeholder 2"/>
          <p:cNvSpPr>
            <a:spLocks noGrp="1"/>
          </p:cNvSpPr>
          <p:nvPr>
            <p:ph idx="1"/>
          </p:nvPr>
        </p:nvSpPr>
        <p:spPr>
          <a:xfrm>
            <a:off x="286169" y="1716824"/>
            <a:ext cx="8602962" cy="5105400"/>
          </a:xfrm>
        </p:spPr>
        <p:txBody>
          <a:bodyPr>
            <a:normAutofit fontScale="92500" lnSpcReduction="10000"/>
          </a:bodyPr>
          <a:lstStyle/>
          <a:p>
            <a:r>
              <a:rPr lang="en-US" dirty="0" smtClean="0"/>
              <a:t>Free Black women wanted </a:t>
            </a:r>
            <a:r>
              <a:rPr lang="en-US" dirty="0"/>
              <a:t>protections from abuse at work, especially domestic </a:t>
            </a:r>
            <a:r>
              <a:rPr lang="en-US" dirty="0" smtClean="0"/>
              <a:t>service</a:t>
            </a:r>
          </a:p>
          <a:p>
            <a:pPr lvl="1"/>
            <a:r>
              <a:rPr lang="en-US" sz="1600" dirty="0" smtClean="0"/>
              <a:t>Few </a:t>
            </a:r>
            <a:r>
              <a:rPr lang="en-US" sz="1600" dirty="0"/>
              <a:t>of them were upper class, so they weren’t so interested in being “allowed” to work and inheriting property was mostly a non-issue </a:t>
            </a:r>
            <a:endParaRPr lang="en-US" sz="1800" dirty="0"/>
          </a:p>
          <a:p>
            <a:r>
              <a:rPr lang="en-US" dirty="0"/>
              <a:t>Had to march separately in some of the women’s rights demonstrations of the 19</a:t>
            </a:r>
            <a:r>
              <a:rPr lang="en-US" baseline="30000" dirty="0"/>
              <a:t>th</a:t>
            </a:r>
            <a:r>
              <a:rPr lang="en-US" dirty="0"/>
              <a:t> century</a:t>
            </a:r>
          </a:p>
          <a:p>
            <a:pPr lvl="1"/>
            <a:r>
              <a:rPr lang="en-US" dirty="0"/>
              <a:t>White women were afraid of alienating the entire South from their cause </a:t>
            </a:r>
          </a:p>
          <a:p>
            <a:pPr lvl="0"/>
            <a:r>
              <a:rPr lang="en-US" dirty="0" smtClean="0"/>
              <a:t>Ideals </a:t>
            </a:r>
            <a:r>
              <a:rPr lang="en-US" dirty="0"/>
              <a:t>&amp; </a:t>
            </a:r>
            <a:r>
              <a:rPr lang="en-US" dirty="0" smtClean="0"/>
              <a:t>goals (mostly after Civil War)</a:t>
            </a:r>
            <a:endParaRPr lang="en-US" sz="2000" dirty="0"/>
          </a:p>
          <a:p>
            <a:pPr lvl="1"/>
            <a:r>
              <a:rPr lang="en-US" dirty="0" smtClean="0"/>
              <a:t>“Lifting </a:t>
            </a:r>
            <a:r>
              <a:rPr lang="en-US" dirty="0"/>
              <a:t>as we climb</a:t>
            </a:r>
            <a:r>
              <a:rPr lang="en-US" dirty="0" smtClean="0"/>
              <a:t>”</a:t>
            </a:r>
          </a:p>
          <a:p>
            <a:pPr lvl="2"/>
            <a:r>
              <a:rPr lang="en-US" dirty="0" smtClean="0"/>
              <a:t>not </a:t>
            </a:r>
            <a:r>
              <a:rPr lang="en-US" dirty="0"/>
              <a:t>just getting new individual rights and professional options, but helping the poor to improve their situation.</a:t>
            </a:r>
            <a:endParaRPr lang="en-US" sz="1600" dirty="0"/>
          </a:p>
          <a:p>
            <a:pPr lvl="1"/>
            <a:r>
              <a:rPr lang="en-US" dirty="0"/>
              <a:t>E</a:t>
            </a:r>
            <a:r>
              <a:rPr lang="en-US" dirty="0" smtClean="0"/>
              <a:t>ducation </a:t>
            </a:r>
            <a:r>
              <a:rPr lang="en-US" dirty="0"/>
              <a:t>as the key to getting out of poverty and preserving “virtue</a:t>
            </a:r>
            <a:r>
              <a:rPr lang="en-US" dirty="0" smtClean="0"/>
              <a:t>” (read: control of their bodies)</a:t>
            </a:r>
            <a:endParaRPr lang="en-US" dirty="0"/>
          </a:p>
          <a:p>
            <a:pPr lvl="2"/>
            <a:r>
              <a:rPr lang="en-US" dirty="0"/>
              <a:t>worked to start schools and staff them </a:t>
            </a:r>
            <a:endParaRPr lang="en-US" sz="1600" dirty="0"/>
          </a:p>
          <a:p>
            <a:pPr lvl="2"/>
            <a:r>
              <a:rPr lang="en-US" dirty="0"/>
              <a:t>worked to improve the image of black women across the country—raise awareness of their respectability</a:t>
            </a:r>
            <a:endParaRPr lang="en-US" sz="1600" dirty="0"/>
          </a:p>
          <a:p>
            <a:endParaRPr lang="en-US" dirty="0"/>
          </a:p>
        </p:txBody>
      </p:sp>
    </p:spTree>
    <p:extLst>
      <p:ext uri="{BB962C8B-B14F-4D97-AF65-F5344CB8AC3E}">
        <p14:creationId xmlns:p14="http://schemas.microsoft.com/office/powerpoint/2010/main" val="1652796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dirty="0" smtClean="0"/>
              <a:t>Major Players</a:t>
            </a:r>
            <a:endParaRPr lang="en-US" dirty="0"/>
          </a:p>
        </p:txBody>
      </p:sp>
      <p:sp>
        <p:nvSpPr>
          <p:cNvPr id="5" name="Content Placeholder 4"/>
          <p:cNvSpPr>
            <a:spLocks noGrp="1"/>
          </p:cNvSpPr>
          <p:nvPr>
            <p:ph sz="half" idx="1"/>
          </p:nvPr>
        </p:nvSpPr>
        <p:spPr>
          <a:xfrm>
            <a:off x="426128" y="1719071"/>
            <a:ext cx="4038600" cy="4944064"/>
          </a:xfrm>
        </p:spPr>
        <p:txBody>
          <a:bodyPr/>
          <a:lstStyle/>
          <a:p>
            <a:pPr marL="114300" indent="0">
              <a:buNone/>
            </a:pPr>
            <a:r>
              <a:rPr lang="en-US" dirty="0" smtClean="0"/>
              <a:t>Ida B. Wells</a:t>
            </a:r>
          </a:p>
          <a:p>
            <a:endParaRPr lang="en-US" dirty="0"/>
          </a:p>
        </p:txBody>
      </p:sp>
      <p:pic>
        <p:nvPicPr>
          <p:cNvPr id="7" name="Content Placeholder 6" descr="images-2.jpg"/>
          <p:cNvPicPr>
            <a:picLocks noGrp="1" noChangeAspect="1"/>
          </p:cNvPicPr>
          <p:nvPr>
            <p:ph sz="half" idx="2"/>
          </p:nvPr>
        </p:nvPicPr>
        <p:blipFill>
          <a:blip r:embed="rId2">
            <a:extLst>
              <a:ext uri="{28A0092B-C50C-407E-A947-70E740481C1C}">
                <a14:useLocalDpi xmlns:a14="http://schemas.microsoft.com/office/drawing/2010/main" val="0"/>
              </a:ext>
            </a:extLst>
          </a:blip>
          <a:srcRect t="6699" b="6699"/>
          <a:stretch>
            <a:fillRect/>
          </a:stretch>
        </p:blipFill>
        <p:spPr>
          <a:xfrm>
            <a:off x="426128" y="2255726"/>
            <a:ext cx="4038600" cy="4407408"/>
          </a:xfrm>
        </p:spPr>
      </p:pic>
      <p:sp>
        <p:nvSpPr>
          <p:cNvPr id="9" name="TextBox 8"/>
          <p:cNvSpPr txBox="1"/>
          <p:nvPr/>
        </p:nvSpPr>
        <p:spPr>
          <a:xfrm>
            <a:off x="5276244" y="1719071"/>
            <a:ext cx="3410556" cy="523220"/>
          </a:xfrm>
          <a:prstGeom prst="rect">
            <a:avLst/>
          </a:prstGeom>
          <a:noFill/>
        </p:spPr>
        <p:txBody>
          <a:bodyPr wrap="square" rtlCol="0">
            <a:spAutoFit/>
          </a:bodyPr>
          <a:lstStyle/>
          <a:p>
            <a:r>
              <a:rPr lang="en-US" sz="2800" dirty="0" smtClean="0"/>
              <a:t>Sojourner Truth</a:t>
            </a:r>
            <a:endParaRPr lang="en-US" sz="2800" dirty="0"/>
          </a:p>
        </p:txBody>
      </p:sp>
      <p:pic>
        <p:nvPicPr>
          <p:cNvPr id="10" name="Picture 9" descr="images-3.jpg"/>
          <p:cNvPicPr>
            <a:picLocks noChangeAspect="1"/>
          </p:cNvPicPr>
          <p:nvPr/>
        </p:nvPicPr>
        <p:blipFill rotWithShape="1">
          <a:blip r:embed="rId3">
            <a:extLst>
              <a:ext uri="{28A0092B-C50C-407E-A947-70E740481C1C}">
                <a14:useLocalDpi xmlns:a14="http://schemas.microsoft.com/office/drawing/2010/main" val="0"/>
              </a:ext>
            </a:extLst>
          </a:blip>
          <a:srcRect b="3733"/>
          <a:stretch/>
        </p:blipFill>
        <p:spPr>
          <a:xfrm>
            <a:off x="5276244" y="2255727"/>
            <a:ext cx="2540124" cy="4407408"/>
          </a:xfrm>
          <a:prstGeom prst="rect">
            <a:avLst/>
          </a:prstGeom>
        </p:spPr>
      </p:pic>
    </p:spTree>
    <p:extLst>
      <p:ext uri="{BB962C8B-B14F-4D97-AF65-F5344CB8AC3E}">
        <p14:creationId xmlns:p14="http://schemas.microsoft.com/office/powerpoint/2010/main" val="2842919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Cultural Context: </a:t>
            </a:r>
            <a:br>
              <a:rPr lang="en-US" dirty="0" smtClean="0"/>
            </a:br>
            <a:r>
              <a:rPr lang="en-US" dirty="0" smtClean="0"/>
              <a:t>The Cult of True Womanhood</a:t>
            </a:r>
            <a:endParaRPr lang="en-US" dirty="0"/>
          </a:p>
        </p:txBody>
      </p:sp>
      <p:sp>
        <p:nvSpPr>
          <p:cNvPr id="6" name="Content Placeholder 5"/>
          <p:cNvSpPr>
            <a:spLocks noGrp="1"/>
          </p:cNvSpPr>
          <p:nvPr>
            <p:ph idx="1"/>
          </p:nvPr>
        </p:nvSpPr>
        <p:spPr/>
        <p:txBody>
          <a:bodyPr>
            <a:normAutofit fontScale="92500" lnSpcReduction="20000"/>
          </a:bodyPr>
          <a:lstStyle/>
          <a:p>
            <a:r>
              <a:rPr lang="en-US" sz="2800" dirty="0" smtClean="0"/>
              <a:t>Four tenants:</a:t>
            </a:r>
          </a:p>
          <a:p>
            <a:pPr lvl="1"/>
            <a:r>
              <a:rPr lang="en-US" sz="2400" b="1" dirty="0" smtClean="0"/>
              <a:t>Purity (sexual)</a:t>
            </a:r>
          </a:p>
          <a:p>
            <a:pPr lvl="1"/>
            <a:r>
              <a:rPr lang="en-US" sz="2400" b="1" dirty="0" smtClean="0"/>
              <a:t>Piety (religious)</a:t>
            </a:r>
          </a:p>
          <a:p>
            <a:pPr lvl="1"/>
            <a:r>
              <a:rPr lang="en-US" sz="2400" b="1" dirty="0" smtClean="0"/>
              <a:t>Submissiveness </a:t>
            </a:r>
          </a:p>
          <a:p>
            <a:pPr lvl="1"/>
            <a:r>
              <a:rPr lang="en-US" sz="2400" b="1" dirty="0" smtClean="0"/>
              <a:t>Domesticity</a:t>
            </a:r>
          </a:p>
          <a:p>
            <a:endParaRPr lang="en-US" dirty="0" smtClean="0"/>
          </a:p>
          <a:p>
            <a:r>
              <a:rPr lang="en-US" dirty="0" smtClean="0"/>
              <a:t>Promoted in “Ladies Conduct Manuals,” in churches, etc. </a:t>
            </a:r>
          </a:p>
          <a:p>
            <a:r>
              <a:rPr lang="en-US" dirty="0" smtClean="0"/>
              <a:t>Early feminists didn’t challenge all of these ideas</a:t>
            </a:r>
          </a:p>
          <a:p>
            <a:pPr lvl="1"/>
            <a:r>
              <a:rPr lang="en-US" dirty="0" smtClean="0"/>
              <a:t>The requirement of sexual purity is not easily challenged without repercussions </a:t>
            </a:r>
          </a:p>
          <a:p>
            <a:pPr lvl="1"/>
            <a:r>
              <a:rPr lang="en-US" dirty="0" smtClean="0"/>
              <a:t>Piety is not rejected directly in a deeply religious culture</a:t>
            </a:r>
          </a:p>
          <a:p>
            <a:pPr lvl="1"/>
            <a:r>
              <a:rPr lang="en-US" dirty="0" smtClean="0"/>
              <a:t>Submissiveness and Domesticity challenged by the new legal demands for education and self-determination</a:t>
            </a:r>
            <a:endParaRPr lang="en-US" dirty="0"/>
          </a:p>
        </p:txBody>
      </p:sp>
    </p:spTree>
    <p:extLst>
      <p:ext uri="{BB962C8B-B14F-4D97-AF65-F5344CB8AC3E}">
        <p14:creationId xmlns:p14="http://schemas.microsoft.com/office/powerpoint/2010/main" val="1377392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Great Lawsuit”</a:t>
            </a:r>
            <a:endParaRPr lang="en-US" dirty="0"/>
          </a:p>
        </p:txBody>
      </p:sp>
      <p:sp>
        <p:nvSpPr>
          <p:cNvPr id="3" name="Content Placeholder 2"/>
          <p:cNvSpPr>
            <a:spLocks noGrp="1"/>
          </p:cNvSpPr>
          <p:nvPr>
            <p:ph idx="1"/>
          </p:nvPr>
        </p:nvSpPr>
        <p:spPr/>
        <p:txBody>
          <a:bodyPr/>
          <a:lstStyle/>
          <a:p>
            <a:r>
              <a:rPr lang="en-US" dirty="0" smtClean="0"/>
              <a:t>What kinds of equality does Margaret Fuller imagine in marriage? </a:t>
            </a:r>
          </a:p>
          <a:p>
            <a:pPr lvl="1"/>
            <a:r>
              <a:rPr lang="en-US" dirty="0" smtClean="0"/>
              <a:t>Which is the best?</a:t>
            </a:r>
          </a:p>
          <a:p>
            <a:endParaRPr lang="en-US" dirty="0"/>
          </a:p>
          <a:p>
            <a:r>
              <a:rPr lang="en-US" dirty="0" smtClean="0"/>
              <a:t>How is she applying Emerson?</a:t>
            </a:r>
          </a:p>
          <a:p>
            <a:endParaRPr lang="en-US" dirty="0"/>
          </a:p>
          <a:p>
            <a:r>
              <a:rPr lang="en-US" dirty="0" smtClean="0"/>
              <a:t>Which parts of the Cult of True Womanhood does she reject and which parts does she embrace? </a:t>
            </a:r>
            <a:endParaRPr lang="en-US" dirty="0"/>
          </a:p>
        </p:txBody>
      </p:sp>
    </p:spTree>
    <p:extLst>
      <p:ext uri="{BB962C8B-B14F-4D97-AF65-F5344CB8AC3E}">
        <p14:creationId xmlns:p14="http://schemas.microsoft.com/office/powerpoint/2010/main" val="14440002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241</TotalTime>
  <Words>656</Words>
  <Application>Microsoft Macintosh PowerPoint</Application>
  <PresentationFormat>On-screen Show (4:3)</PresentationFormat>
  <Paragraphs>72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Book Antiqua</vt:lpstr>
      <vt:lpstr>Calibri</vt:lpstr>
      <vt:lpstr>Century Gothic</vt:lpstr>
      <vt:lpstr>Arial</vt:lpstr>
      <vt:lpstr>Apothecary</vt:lpstr>
      <vt:lpstr>First Wave Feminism </vt:lpstr>
      <vt:lpstr>women get political</vt:lpstr>
      <vt:lpstr>Seneca Falls Convention</vt:lpstr>
      <vt:lpstr>Major players</vt:lpstr>
      <vt:lpstr>What they achieved</vt:lpstr>
      <vt:lpstr>Black women’s Movement</vt:lpstr>
      <vt:lpstr>Major Players</vt:lpstr>
      <vt:lpstr>Cultural Context:  The Cult of True Womanhood</vt:lpstr>
      <vt:lpstr>“The Great Lawsuit”</vt:lpstr>
      <vt:lpstr>Incidents in the Life of a Slave Girl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Wave Feminism </dc:title>
  <dc:creator>datech2</dc:creator>
  <cp:lastModifiedBy>Becky Roberts</cp:lastModifiedBy>
  <cp:revision>17</cp:revision>
  <dcterms:created xsi:type="dcterms:W3CDTF">2013-11-10T01:30:52Z</dcterms:created>
  <dcterms:modified xsi:type="dcterms:W3CDTF">2018-12-01T22:24:52Z</dcterms:modified>
</cp:coreProperties>
</file>