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1" d="100"/>
          <a:sy n="71" d="100"/>
        </p:scale>
        <p:origin x="-15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B1FEA-406A-7749-A5C3-DDCB5F67A4CE}" type="slidenum">
              <a:rPr lang="en-US" smtClean="0"/>
              <a:pPr/>
              <a:t>‹#›</a:t>
            </a:fld>
            <a:endParaRPr lang="en-US" dirty="0"/>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4/19/17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4/19/17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4/19/17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4/19/17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4/19/17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en-US"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BA1CFD-BFF0-48BC-9BA5-4974D7A6AB15}"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0BA1CFD-BFF0-48BC-9BA5-4974D7A6AB15}" type="datetimeFigureOut">
              <a:rPr lang="en-US" smtClean="0"/>
              <a:t>4/19/17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0BA1CFD-BFF0-48BC-9BA5-4974D7A6AB15}" type="datetimeFigureOut">
              <a:rPr lang="en-US" smtClean="0"/>
              <a:t>4/19/17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AA694-00EB-4F4B-AABB-6F50FB178914}"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BA1CFD-BFF0-48BC-9BA5-4974D7A6AB15}" type="datetimeFigureOut">
              <a:rPr lang="en-US" smtClean="0"/>
              <a:t>4/19/17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A1CFD-BFF0-48BC-9BA5-4974D7A6AB15}" type="datetimeFigureOut">
              <a:rPr lang="en-US" smtClean="0"/>
              <a:t>4/19/17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4/19/17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70BA1CFD-BFF0-48BC-9BA5-4974D7A6AB15}" type="datetimeFigureOut">
              <a:rPr lang="en-US" smtClean="0"/>
              <a:t>4/19/17</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12AA694-00EB-4F4B-AABB-6F50FB17891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 id="2147483815" r:id="rId13"/>
    <p:sldLayoutId id="2147483816" r:id="rId14"/>
    <p:sldLayoutId id="2147483817" r:id="rId15"/>
    <p:sldLayoutId id="2147483818"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Dialogue</a:t>
            </a:r>
            <a:endParaRPr lang="en-US" sz="6000" dirty="0"/>
          </a:p>
        </p:txBody>
      </p:sp>
      <p:sp>
        <p:nvSpPr>
          <p:cNvPr id="3" name="Subtitle 2"/>
          <p:cNvSpPr>
            <a:spLocks noGrp="1"/>
          </p:cNvSpPr>
          <p:nvPr>
            <p:ph type="subTitle" idx="1"/>
          </p:nvPr>
        </p:nvSpPr>
        <p:spPr/>
        <p:txBody>
          <a:bodyPr>
            <a:normAutofit/>
          </a:bodyPr>
          <a:lstStyle/>
          <a:p>
            <a:r>
              <a:rPr lang="en-US" sz="2800" dirty="0" smtClean="0"/>
              <a:t>Direct, indirect, summary and formatting</a:t>
            </a:r>
            <a:endParaRPr lang="en-US" sz="2800" dirty="0"/>
          </a:p>
        </p:txBody>
      </p:sp>
    </p:spTree>
    <p:extLst>
      <p:ext uri="{BB962C8B-B14F-4D97-AF65-F5344CB8AC3E}">
        <p14:creationId xmlns:p14="http://schemas.microsoft.com/office/powerpoint/2010/main" val="3529679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Guidelines</a:t>
            </a:r>
            <a:endParaRPr lang="en-US" dirty="0"/>
          </a:p>
        </p:txBody>
      </p:sp>
      <p:sp>
        <p:nvSpPr>
          <p:cNvPr id="3" name="Content Placeholder 2"/>
          <p:cNvSpPr>
            <a:spLocks noGrp="1"/>
          </p:cNvSpPr>
          <p:nvPr>
            <p:ph idx="1"/>
          </p:nvPr>
        </p:nvSpPr>
        <p:spPr>
          <a:xfrm>
            <a:off x="321941" y="1905000"/>
            <a:ext cx="8567190" cy="4785295"/>
          </a:xfrm>
        </p:spPr>
        <p:txBody>
          <a:bodyPr>
            <a:normAutofit fontScale="77500" lnSpcReduction="20000"/>
          </a:bodyPr>
          <a:lstStyle/>
          <a:p>
            <a:pPr lvl="0"/>
            <a:r>
              <a:rPr lang="en-US" dirty="0" smtClean="0"/>
              <a:t>Have </a:t>
            </a:r>
            <a:r>
              <a:rPr lang="en-US" dirty="0"/>
              <a:t>your characters speak no more than three sentences </a:t>
            </a:r>
            <a:r>
              <a:rPr lang="en-US" dirty="0" smtClean="0"/>
              <a:t>uninterrupted </a:t>
            </a:r>
            <a:r>
              <a:rPr lang="en-US" dirty="0"/>
              <a:t>unless you have a good reason to do otherwise. </a:t>
            </a:r>
          </a:p>
          <a:p>
            <a:pPr lvl="0"/>
            <a:r>
              <a:rPr lang="en-US" dirty="0"/>
              <a:t>Keep exposition (telling what happens) out of dialogue.</a:t>
            </a:r>
          </a:p>
          <a:p>
            <a:pPr lvl="0"/>
            <a:r>
              <a:rPr lang="en-US" dirty="0"/>
              <a:t>Let your characters </a:t>
            </a:r>
            <a:r>
              <a:rPr lang="en-US" dirty="0" smtClean="0"/>
              <a:t>sometimes </a:t>
            </a:r>
            <a:r>
              <a:rPr lang="en-US" dirty="0"/>
              <a:t>conceal or avoid instead of saying exactly what they mean. </a:t>
            </a:r>
          </a:p>
          <a:p>
            <a:pPr lvl="0"/>
            <a:r>
              <a:rPr lang="en-US" dirty="0"/>
              <a:t>Use “said” as a dialogue tag whenever possible</a:t>
            </a:r>
            <a:r>
              <a:rPr lang="en-US" dirty="0" smtClean="0"/>
              <a:t>. Don’t call attention to tags.</a:t>
            </a:r>
            <a:endParaRPr lang="en-US" dirty="0"/>
          </a:p>
          <a:p>
            <a:pPr lvl="0"/>
            <a:r>
              <a:rPr lang="en-US" dirty="0"/>
              <a:t>Use an action rather than a modifier to show how a character is feeling.</a:t>
            </a:r>
          </a:p>
          <a:p>
            <a:pPr lvl="0"/>
            <a:r>
              <a:rPr lang="en-US" dirty="0"/>
              <a:t>Cut to the chase. Don’t use dialogue </a:t>
            </a:r>
            <a:r>
              <a:rPr lang="en-US" dirty="0" smtClean="0"/>
              <a:t>unless it moves </a:t>
            </a:r>
            <a:r>
              <a:rPr lang="en-US" dirty="0"/>
              <a:t>the story forward and </a:t>
            </a:r>
            <a:r>
              <a:rPr lang="en-US" dirty="0" smtClean="0"/>
              <a:t>reveals character. No empty chat.</a:t>
            </a:r>
            <a:endParaRPr lang="en-US" dirty="0"/>
          </a:p>
          <a:p>
            <a:pPr lvl="0"/>
            <a:r>
              <a:rPr lang="en-US" dirty="0"/>
              <a:t>Don’t let your characters be fully articulate in every moment. Fragments are fine. Stumbling, changing topic, avoiding questions, all help reveal a subtext.</a:t>
            </a:r>
          </a:p>
          <a:p>
            <a:pPr lvl="0"/>
            <a:r>
              <a:rPr lang="en-US" dirty="0"/>
              <a:t>Don’t use misspellings to convey the sound of regional or ethnic speech</a:t>
            </a:r>
            <a:r>
              <a:rPr lang="en-US" dirty="0" smtClean="0"/>
              <a:t>.</a:t>
            </a:r>
            <a:endParaRPr lang="en-US" dirty="0"/>
          </a:p>
        </p:txBody>
      </p:sp>
    </p:spTree>
    <p:extLst>
      <p:ext uri="{BB962C8B-B14F-4D97-AF65-F5344CB8AC3E}">
        <p14:creationId xmlns:p14="http://schemas.microsoft.com/office/powerpoint/2010/main" val="1477137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Dialogue Summary</a:t>
            </a:r>
            <a:endParaRPr lang="en-US" dirty="0"/>
          </a:p>
        </p:txBody>
      </p:sp>
      <p:sp>
        <p:nvSpPr>
          <p:cNvPr id="3" name="Content Placeholder 2"/>
          <p:cNvSpPr>
            <a:spLocks noGrp="1"/>
          </p:cNvSpPr>
          <p:nvPr>
            <p:ph idx="1"/>
          </p:nvPr>
        </p:nvSpPr>
        <p:spPr>
          <a:xfrm>
            <a:off x="571500" y="1904999"/>
            <a:ext cx="8001000" cy="4767407"/>
          </a:xfrm>
        </p:spPr>
        <p:txBody>
          <a:bodyPr>
            <a:normAutofit/>
          </a:bodyPr>
          <a:lstStyle/>
          <a:p>
            <a:r>
              <a:rPr lang="en-US" dirty="0"/>
              <a:t>G</a:t>
            </a:r>
            <a:r>
              <a:rPr lang="en-US" dirty="0" smtClean="0"/>
              <a:t>ood dialogue should be believable but </a:t>
            </a:r>
            <a:r>
              <a:rPr lang="en-US" b="1" dirty="0" smtClean="0"/>
              <a:t>distilled</a:t>
            </a:r>
            <a:r>
              <a:rPr lang="en-US" dirty="0" smtClean="0"/>
              <a:t>: </a:t>
            </a:r>
            <a:r>
              <a:rPr lang="en-US" dirty="0"/>
              <a:t>the kinds of things people like this would </a:t>
            </a:r>
            <a:r>
              <a:rPr lang="en-US" dirty="0" smtClean="0"/>
              <a:t>say</a:t>
            </a:r>
            <a:r>
              <a:rPr lang="en-US" dirty="0"/>
              <a:t>, but with the filler and warm-up parts of a conversation taken out. </a:t>
            </a:r>
            <a:endParaRPr lang="en-US" dirty="0" smtClean="0"/>
          </a:p>
          <a:p>
            <a:r>
              <a:rPr lang="en-US" dirty="0" smtClean="0"/>
              <a:t>Use dialogue </a:t>
            </a:r>
            <a:r>
              <a:rPr lang="en-US" b="1" dirty="0" smtClean="0"/>
              <a:t>summary</a:t>
            </a:r>
            <a:r>
              <a:rPr lang="en-US" dirty="0" smtClean="0"/>
              <a:t> to skip to the most important parts of a conversation. </a:t>
            </a:r>
          </a:p>
          <a:p>
            <a:r>
              <a:rPr lang="en-US" dirty="0"/>
              <a:t>Summarized dialogue conveys the topics and maybe the tone, but not the exact </a:t>
            </a:r>
            <a:r>
              <a:rPr lang="en-US" dirty="0" smtClean="0"/>
              <a:t>words.</a:t>
            </a:r>
          </a:p>
          <a:p>
            <a:pPr lvl="1"/>
            <a:r>
              <a:rPr lang="en-US" dirty="0" smtClean="0"/>
              <a:t>You </a:t>
            </a:r>
            <a:r>
              <a:rPr lang="en-US" dirty="0"/>
              <a:t>don’t use quotations marks because it’s not the exact words of the characters.</a:t>
            </a:r>
          </a:p>
          <a:p>
            <a:endParaRPr lang="en-US" dirty="0"/>
          </a:p>
          <a:p>
            <a:endParaRPr lang="en-US" dirty="0"/>
          </a:p>
        </p:txBody>
      </p:sp>
    </p:spTree>
    <p:extLst>
      <p:ext uri="{BB962C8B-B14F-4D97-AF65-F5344CB8AC3E}">
        <p14:creationId xmlns:p14="http://schemas.microsoft.com/office/powerpoint/2010/main" val="2491206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800" dirty="0"/>
              <a:t>Dialogue summary </a:t>
            </a:r>
            <a:r>
              <a:rPr lang="en-US" sz="4800" dirty="0" smtClean="0"/>
              <a:t>example</a:t>
            </a:r>
            <a:endParaRPr lang="en-US" sz="4800" dirty="0"/>
          </a:p>
        </p:txBody>
      </p:sp>
      <p:sp>
        <p:nvSpPr>
          <p:cNvPr id="3" name="Content Placeholder 2"/>
          <p:cNvSpPr>
            <a:spLocks noGrp="1"/>
          </p:cNvSpPr>
          <p:nvPr>
            <p:ph idx="1"/>
          </p:nvPr>
        </p:nvSpPr>
        <p:spPr/>
        <p:txBody>
          <a:bodyPr>
            <a:normAutofit/>
          </a:bodyPr>
          <a:lstStyle/>
          <a:p>
            <a:pPr marL="457200" lvl="1" indent="0">
              <a:buNone/>
            </a:pPr>
            <a:r>
              <a:rPr lang="en-US" sz="2400" dirty="0" smtClean="0"/>
              <a:t>At </a:t>
            </a:r>
            <a:r>
              <a:rPr lang="en-US" sz="2400" dirty="0"/>
              <a:t>home in the first few months, he and </a:t>
            </a:r>
            <a:r>
              <a:rPr lang="en-US" sz="2400" dirty="0" err="1"/>
              <a:t>Maizie</a:t>
            </a:r>
            <a:r>
              <a:rPr lang="en-US" sz="2400" dirty="0"/>
              <a:t> had talked brightly about changes that would make the company more profitable and more attractive to a prospective buyer: new cuts, new packaging, new advertising, new incentives to make supermarkets carry the brand.  </a:t>
            </a:r>
          </a:p>
          <a:p>
            <a:pPr marL="0" indent="0" algn="r">
              <a:buNone/>
            </a:pPr>
            <a:r>
              <a:rPr lang="en-US" dirty="0"/>
              <a:t>(Joan Wickersham, “Commuter Marriage”)</a:t>
            </a:r>
          </a:p>
          <a:p>
            <a:endParaRPr lang="en-US" sz="2800" dirty="0"/>
          </a:p>
        </p:txBody>
      </p:sp>
    </p:spTree>
    <p:extLst>
      <p:ext uri="{BB962C8B-B14F-4D97-AF65-F5344CB8AC3E}">
        <p14:creationId xmlns:p14="http://schemas.microsoft.com/office/powerpoint/2010/main" val="4072441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Speech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Indirect speech allows characters to move in and out of their exact words freely without quoting. </a:t>
            </a:r>
          </a:p>
          <a:p>
            <a:pPr lvl="0"/>
            <a:r>
              <a:rPr lang="en-US" dirty="0"/>
              <a:t>E</a:t>
            </a:r>
            <a:r>
              <a:rPr lang="en-US" dirty="0" smtClean="0"/>
              <a:t>xample</a:t>
            </a:r>
            <a:r>
              <a:rPr lang="en-US" dirty="0"/>
              <a:t>: </a:t>
            </a:r>
          </a:p>
          <a:p>
            <a:pPr marL="0" indent="0">
              <a:buNone/>
            </a:pPr>
            <a:r>
              <a:rPr lang="en-US" dirty="0" smtClean="0"/>
              <a:t>	Had </a:t>
            </a:r>
            <a:r>
              <a:rPr lang="en-US" dirty="0"/>
              <a:t>he brought the coffee? She had been waiting all day long for coffee. They had forgot it when they ordered at the store the first day.	</a:t>
            </a:r>
          </a:p>
          <a:p>
            <a:pPr marL="0" indent="0">
              <a:buNone/>
            </a:pPr>
            <a:r>
              <a:rPr lang="en-US" dirty="0"/>
              <a:t>	Gosh, no, he hadn’t. Lord, now he’d have to go back. Yes, he would if it killed him. He thought though, he had everything else. She reminded him it was only because he didn’t drink coffee himself. If he did he would remember it quick enough. </a:t>
            </a:r>
          </a:p>
          <a:p>
            <a:endParaRPr lang="en-US" dirty="0"/>
          </a:p>
        </p:txBody>
      </p:sp>
    </p:spTree>
    <p:extLst>
      <p:ext uri="{BB962C8B-B14F-4D97-AF65-F5344CB8AC3E}">
        <p14:creationId xmlns:p14="http://schemas.microsoft.com/office/powerpoint/2010/main" val="82175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Quotation</a:t>
            </a:r>
            <a:endParaRPr lang="en-US" dirty="0"/>
          </a:p>
        </p:txBody>
      </p:sp>
      <p:sp>
        <p:nvSpPr>
          <p:cNvPr id="3" name="Content Placeholder 2"/>
          <p:cNvSpPr>
            <a:spLocks noGrp="1"/>
          </p:cNvSpPr>
          <p:nvPr>
            <p:ph idx="1"/>
          </p:nvPr>
        </p:nvSpPr>
        <p:spPr>
          <a:xfrm>
            <a:off x="571500" y="1904999"/>
            <a:ext cx="8001000" cy="4713741"/>
          </a:xfrm>
        </p:spPr>
        <p:txBody>
          <a:bodyPr>
            <a:normAutofit fontScale="85000" lnSpcReduction="10000"/>
          </a:bodyPr>
          <a:lstStyle/>
          <a:p>
            <a:r>
              <a:rPr lang="en-US" dirty="0"/>
              <a:t>U</a:t>
            </a:r>
            <a:r>
              <a:rPr lang="en-US" dirty="0" smtClean="0"/>
              <a:t>se </a:t>
            </a:r>
            <a:r>
              <a:rPr lang="en-US" dirty="0"/>
              <a:t>direct </a:t>
            </a:r>
            <a:r>
              <a:rPr lang="en-US" dirty="0" smtClean="0"/>
              <a:t>quotation if </a:t>
            </a:r>
            <a:r>
              <a:rPr lang="en-US" dirty="0"/>
              <a:t>the scene contains </a:t>
            </a:r>
            <a:r>
              <a:rPr lang="en-US" dirty="0" smtClean="0"/>
              <a:t>discovery </a:t>
            </a:r>
            <a:r>
              <a:rPr lang="en-US" dirty="0"/>
              <a:t>or decision and dramatic </a:t>
            </a:r>
            <a:r>
              <a:rPr lang="en-US" dirty="0" smtClean="0"/>
              <a:t>action. Quoting the exact words in a critical moment helps to </a:t>
            </a:r>
            <a:r>
              <a:rPr lang="en-US" dirty="0"/>
              <a:t>draw the reader into the action as it unfolds</a:t>
            </a:r>
            <a:r>
              <a:rPr lang="en-US" dirty="0" smtClean="0"/>
              <a:t>.</a:t>
            </a:r>
          </a:p>
          <a:p>
            <a:r>
              <a:rPr lang="en-US" dirty="0" smtClean="0"/>
              <a:t>Keep in mind: </a:t>
            </a:r>
            <a:r>
              <a:rPr lang="en-US" b="1" dirty="0" smtClean="0"/>
              <a:t>dialogue </a:t>
            </a:r>
            <a:r>
              <a:rPr lang="en-US" b="1" dirty="0"/>
              <a:t>should accomplish more than one thing</a:t>
            </a:r>
            <a:r>
              <a:rPr lang="en-US" dirty="0"/>
              <a:t>. It should convey feelings and attitudes, and conflicts, not just plot information or backstory. </a:t>
            </a:r>
          </a:p>
          <a:p>
            <a:pPr lvl="0"/>
            <a:r>
              <a:rPr lang="en-US" dirty="0"/>
              <a:t>For example, this little speech tells you about much more than Senator’s cousin and her life as a teenager: </a:t>
            </a:r>
          </a:p>
          <a:p>
            <a:pPr marL="457200" lvl="1" indent="0">
              <a:buNone/>
            </a:pPr>
            <a:r>
              <a:rPr lang="en-US" dirty="0"/>
              <a:t>“I had a female cousin one time—a Rockefeller, as it happened—“ said the Senator, “and she confessed to me that she spend the fifteenth, sixteenth and seventeenth years of her life saying nothing but No, thank you. Which is all very well for a girl of that age and station. But it would have been a damned unattractive trait in a male Rockefeller.”</a:t>
            </a:r>
          </a:p>
          <a:p>
            <a:endParaRPr lang="en-US" dirty="0"/>
          </a:p>
          <a:p>
            <a:endParaRPr lang="en-US" dirty="0"/>
          </a:p>
        </p:txBody>
      </p:sp>
    </p:spTree>
    <p:extLst>
      <p:ext uri="{BB962C8B-B14F-4D97-AF65-F5344CB8AC3E}">
        <p14:creationId xmlns:p14="http://schemas.microsoft.com/office/powerpoint/2010/main" val="177662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Uses of Dialogue</a:t>
            </a:r>
            <a:endParaRPr lang="en-US" dirty="0"/>
          </a:p>
        </p:txBody>
      </p:sp>
      <p:sp>
        <p:nvSpPr>
          <p:cNvPr id="3" name="Content Placeholder 2"/>
          <p:cNvSpPr>
            <a:spLocks noGrp="1"/>
          </p:cNvSpPr>
          <p:nvPr>
            <p:ph idx="1"/>
          </p:nvPr>
        </p:nvSpPr>
        <p:spPr/>
        <p:txBody>
          <a:bodyPr/>
          <a:lstStyle/>
          <a:p>
            <a:r>
              <a:rPr lang="en-US" dirty="0"/>
              <a:t>Dialogue </a:t>
            </a:r>
            <a:r>
              <a:rPr lang="en-US" dirty="0" smtClean="0"/>
              <a:t>can set </a:t>
            </a:r>
            <a:r>
              <a:rPr lang="en-US" dirty="0"/>
              <a:t>the mood through word choices:</a:t>
            </a:r>
          </a:p>
          <a:p>
            <a:pPr marL="457200" lvl="1" indent="0">
              <a:buNone/>
            </a:pPr>
            <a:r>
              <a:rPr lang="en-US" dirty="0"/>
              <a:t>“I have a lousy trip to Philadelphia, lousy flight back, I watch my own plane blow a tire on closed-circuit TV, I go to my office, I find Suzy in tears because Warren’s camped in her one-room apartment. I come home and I find my wife hasn’t gotten dressed in two days.”</a:t>
            </a:r>
          </a:p>
          <a:p>
            <a:pPr marL="0" indent="0" algn="r">
              <a:buNone/>
            </a:pPr>
            <a:r>
              <a:rPr lang="en-US" sz="2000" dirty="0"/>
              <a:t>(Joan </a:t>
            </a:r>
            <a:r>
              <a:rPr lang="en-US" sz="2000" dirty="0" err="1"/>
              <a:t>Didion</a:t>
            </a:r>
            <a:r>
              <a:rPr lang="en-US" sz="2000" dirty="0"/>
              <a:t>, Book of Common Prayer) </a:t>
            </a:r>
          </a:p>
          <a:p>
            <a:endParaRPr lang="en-US" dirty="0"/>
          </a:p>
        </p:txBody>
      </p:sp>
    </p:spTree>
    <p:extLst>
      <p:ext uri="{BB962C8B-B14F-4D97-AF65-F5344CB8AC3E}">
        <p14:creationId xmlns:p14="http://schemas.microsoft.com/office/powerpoint/2010/main" val="850160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Dialogue can Advance the Action</a:t>
            </a:r>
            <a:endParaRPr lang="en-US" sz="4000" dirty="0"/>
          </a:p>
        </p:txBody>
      </p:sp>
      <p:sp>
        <p:nvSpPr>
          <p:cNvPr id="3" name="Content Placeholder 2"/>
          <p:cNvSpPr>
            <a:spLocks noGrp="1"/>
          </p:cNvSpPr>
          <p:nvPr>
            <p:ph idx="1"/>
          </p:nvPr>
        </p:nvSpPr>
        <p:spPr>
          <a:xfrm>
            <a:off x="571500" y="1824626"/>
            <a:ext cx="8001000" cy="5033374"/>
          </a:xfrm>
        </p:spPr>
        <p:txBody>
          <a:bodyPr>
            <a:normAutofit fontScale="92500" lnSpcReduction="20000"/>
          </a:bodyPr>
          <a:lstStyle/>
          <a:p>
            <a:pPr marL="0" indent="0">
              <a:buNone/>
            </a:pPr>
            <a:r>
              <a:rPr lang="en-US" dirty="0"/>
              <a:t>	“The surgeon will speak to you,” says the Radiologist</a:t>
            </a:r>
            <a:r>
              <a:rPr lang="en-US" dirty="0" smtClean="0"/>
              <a:t>.</a:t>
            </a:r>
            <a:br>
              <a:rPr lang="en-US" dirty="0" smtClean="0"/>
            </a:br>
            <a:r>
              <a:rPr lang="en-US" dirty="0"/>
              <a:t>	“Are you finding something?</a:t>
            </a:r>
            <a:r>
              <a:rPr lang="en-US" dirty="0" smtClean="0"/>
              <a:t>”</a:t>
            </a:r>
            <a:br>
              <a:rPr lang="en-US" dirty="0" smtClean="0"/>
            </a:br>
            <a:r>
              <a:rPr lang="en-US" dirty="0"/>
              <a:t>	“The surgeon will speak to you,” the Radiologist says again. “There seems to be </a:t>
            </a:r>
            <a:r>
              <a:rPr lang="en-US" dirty="0" smtClean="0"/>
              <a:t>something </a:t>
            </a:r>
            <a:r>
              <a:rPr lang="en-US" dirty="0"/>
              <a:t>there, but the surgeon will talk to you about it.</a:t>
            </a:r>
            <a:r>
              <a:rPr lang="en-US" dirty="0" smtClean="0"/>
              <a:t>”</a:t>
            </a:r>
            <a:br>
              <a:rPr lang="en-US" dirty="0" smtClean="0"/>
            </a:br>
            <a:r>
              <a:rPr lang="en-US" dirty="0"/>
              <a:t>	“My uncle once had something on his kidney,” says the Mother. “So they removed the kidney and it turned out the something was benign.” </a:t>
            </a:r>
            <a:r>
              <a:rPr lang="en-US" dirty="0" smtClean="0"/>
              <a:t/>
            </a:r>
            <a:br>
              <a:rPr lang="en-US" dirty="0" smtClean="0"/>
            </a:br>
            <a:r>
              <a:rPr lang="en-US" dirty="0"/>
              <a:t>	The Radiologist smiles a broad, ominous smile. “That’s always the way it is,” he says. “You don’t know exactly what it is until it’s in the bucket.</a:t>
            </a:r>
            <a:r>
              <a:rPr lang="en-US" dirty="0" smtClean="0"/>
              <a:t>”</a:t>
            </a:r>
            <a:br>
              <a:rPr lang="en-US" dirty="0" smtClean="0"/>
            </a:br>
            <a:r>
              <a:rPr lang="en-US" dirty="0"/>
              <a:t>	“In the bucket,” the Mother repeats</a:t>
            </a:r>
            <a:r>
              <a:rPr lang="en-US" dirty="0" smtClean="0"/>
              <a:t>.</a:t>
            </a:r>
            <a:br>
              <a:rPr lang="en-US" dirty="0" smtClean="0"/>
            </a:br>
            <a:r>
              <a:rPr lang="en-US" dirty="0"/>
              <a:t>	“That’s doctor talk,” the Radiologist says</a:t>
            </a:r>
            <a:r>
              <a:rPr lang="en-US" dirty="0" smtClean="0"/>
              <a:t>.</a:t>
            </a:r>
            <a:br>
              <a:rPr lang="en-US" dirty="0" smtClean="0"/>
            </a:br>
            <a:r>
              <a:rPr lang="en-US" dirty="0"/>
              <a:t>	“It’s very appealing,” says the Mother. “It’s a very appealing way to talk.”</a:t>
            </a:r>
          </a:p>
          <a:p>
            <a:pPr marL="0" indent="0" algn="r">
              <a:buNone/>
            </a:pPr>
            <a:r>
              <a:rPr lang="en-US" sz="2200" dirty="0"/>
              <a:t>(Lorrie Moore, “People Like That Are the Only People Here”)</a:t>
            </a:r>
          </a:p>
          <a:p>
            <a:endParaRPr lang="en-US" dirty="0"/>
          </a:p>
        </p:txBody>
      </p:sp>
    </p:spTree>
    <p:extLst>
      <p:ext uri="{BB962C8B-B14F-4D97-AF65-F5344CB8AC3E}">
        <p14:creationId xmlns:p14="http://schemas.microsoft.com/office/powerpoint/2010/main" val="1864275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Abuse of Dialogue</a:t>
            </a:r>
            <a:endParaRPr lang="en-US" dirty="0"/>
          </a:p>
        </p:txBody>
      </p:sp>
      <p:sp>
        <p:nvSpPr>
          <p:cNvPr id="3" name="Content Placeholder 2"/>
          <p:cNvSpPr>
            <a:spLocks noGrp="1"/>
          </p:cNvSpPr>
          <p:nvPr>
            <p:ph idx="1"/>
          </p:nvPr>
        </p:nvSpPr>
        <p:spPr>
          <a:xfrm>
            <a:off x="571500" y="1905000"/>
            <a:ext cx="8001000" cy="4821072"/>
          </a:xfrm>
        </p:spPr>
        <p:txBody>
          <a:bodyPr>
            <a:normAutofit fontScale="92500" lnSpcReduction="20000"/>
          </a:bodyPr>
          <a:lstStyle/>
          <a:p>
            <a:pPr lvl="0"/>
            <a:r>
              <a:rPr lang="en-US" dirty="0"/>
              <a:t> </a:t>
            </a:r>
            <a:r>
              <a:rPr lang="en-US" dirty="0" smtClean="0"/>
              <a:t>Don’t </a:t>
            </a:r>
            <a:r>
              <a:rPr lang="en-US" dirty="0"/>
              <a:t>load up the conversation with background facts that could easily be summarized or skipped (like dates and age, etc.)  </a:t>
            </a:r>
          </a:p>
          <a:p>
            <a:r>
              <a:rPr lang="en-US" sz="2600" dirty="0"/>
              <a:t>Here’s and example of what NOT to do:</a:t>
            </a:r>
          </a:p>
          <a:p>
            <a:pPr marL="457200" lvl="1" indent="0">
              <a:buNone/>
            </a:pPr>
            <a:r>
              <a:rPr lang="en-US" dirty="0"/>
              <a:t>	“I’ve missed you so much, Margie! It’s been over a month since we ran into each other at the Farmer’s Market. That was the day you told me that your grandson Eddie got into Julliard!</a:t>
            </a:r>
            <a:r>
              <a:rPr lang="en-US" dirty="0" smtClean="0"/>
              <a:t>”</a:t>
            </a:r>
            <a:br>
              <a:rPr lang="en-US" dirty="0" smtClean="0"/>
            </a:br>
            <a:r>
              <a:rPr lang="en-US" dirty="0"/>
              <a:t>	“Yes, Suzie, and wasn’t that right before the tornado came through town? We were so scared when that siren went off! Remember how we hid underneath the table with the </a:t>
            </a:r>
            <a:r>
              <a:rPr lang="en-US" dirty="0" err="1"/>
              <a:t>watermellons</a:t>
            </a:r>
            <a:r>
              <a:rPr lang="en-US" dirty="0"/>
              <a:t> on it?</a:t>
            </a:r>
            <a:r>
              <a:rPr lang="en-US" dirty="0" smtClean="0"/>
              <a:t>”</a:t>
            </a:r>
            <a:endParaRPr lang="en-US" dirty="0"/>
          </a:p>
          <a:p>
            <a:r>
              <a:rPr lang="en-US" dirty="0"/>
              <a:t>This is just tedious as dialogue. If you want to tell </a:t>
            </a:r>
            <a:r>
              <a:rPr lang="en-US" dirty="0" smtClean="0"/>
              <a:t>readers the </a:t>
            </a:r>
            <a:r>
              <a:rPr lang="en-US" dirty="0"/>
              <a:t>story of the tornado, just tell </a:t>
            </a:r>
            <a:r>
              <a:rPr lang="en-US" dirty="0" smtClean="0"/>
              <a:t>it; </a:t>
            </a:r>
            <a:r>
              <a:rPr lang="en-US" dirty="0"/>
              <a:t>don’t weigh down </a:t>
            </a:r>
            <a:r>
              <a:rPr lang="en-US" dirty="0" smtClean="0"/>
              <a:t>dialogue with this backstory. </a:t>
            </a:r>
            <a:endParaRPr lang="en-US" dirty="0"/>
          </a:p>
          <a:p>
            <a:endParaRPr lang="en-US" dirty="0"/>
          </a:p>
        </p:txBody>
      </p:sp>
    </p:spTree>
    <p:extLst>
      <p:ext uri="{BB962C8B-B14F-4D97-AF65-F5344CB8AC3E}">
        <p14:creationId xmlns:p14="http://schemas.microsoft.com/office/powerpoint/2010/main" val="4044733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and Subtext</a:t>
            </a:r>
            <a:endParaRPr lang="en-US" dirty="0"/>
          </a:p>
        </p:txBody>
      </p:sp>
      <p:sp>
        <p:nvSpPr>
          <p:cNvPr id="3" name="Content Placeholder 2"/>
          <p:cNvSpPr>
            <a:spLocks noGrp="1"/>
          </p:cNvSpPr>
          <p:nvPr>
            <p:ph idx="1"/>
          </p:nvPr>
        </p:nvSpPr>
        <p:spPr/>
        <p:txBody>
          <a:bodyPr>
            <a:normAutofit fontScale="70000" lnSpcReduction="20000"/>
          </a:bodyPr>
          <a:lstStyle/>
          <a:p>
            <a:r>
              <a:rPr lang="en-US" dirty="0"/>
              <a:t>Often the best dialogue is when the characters </a:t>
            </a:r>
            <a:r>
              <a:rPr lang="en-US" u="sng" dirty="0"/>
              <a:t>don’t directly say what they mean</a:t>
            </a:r>
            <a:r>
              <a:rPr lang="en-US" dirty="0"/>
              <a:t>. People in extreme emotional states are usually pretty inarticulate. Plus, there is more tension in a love scene where the lovers are afraid to reveal their feelings than in one where they just say yes and jump in bed. </a:t>
            </a:r>
          </a:p>
          <a:p>
            <a:r>
              <a:rPr lang="en-US" dirty="0" smtClean="0"/>
              <a:t>As </a:t>
            </a:r>
            <a:r>
              <a:rPr lang="en-US" dirty="0"/>
              <a:t>Janet </a:t>
            </a:r>
            <a:r>
              <a:rPr lang="en-US" dirty="0" err="1"/>
              <a:t>Burroway</a:t>
            </a:r>
            <a:r>
              <a:rPr lang="en-US" dirty="0"/>
              <a:t> says, “When an unspoken subject remains unspoken, tension continues to build in a story. Often the crisis of a story occurs when the unspoken tension comes to the surface and an explosion results.”  </a:t>
            </a:r>
          </a:p>
          <a:p>
            <a:r>
              <a:rPr lang="en-US" dirty="0"/>
              <a:t>Jerome Stern suggests, “Once people are really candid, once the unstated becomes stated, the tension is released and the effect is cathartic. . . you want to give yourself the space for a major scene.” But don’t do that until you’re ready and your readers are ready. </a:t>
            </a:r>
          </a:p>
          <a:p>
            <a:r>
              <a:rPr lang="en-US" b="1" dirty="0"/>
              <a:t>It also helps develop relationship and tension when characters say “no” to each other, directly or indirectly. </a:t>
            </a:r>
            <a:endParaRPr lang="en-US" dirty="0"/>
          </a:p>
          <a:p>
            <a:endParaRPr lang="en-US" dirty="0"/>
          </a:p>
        </p:txBody>
      </p:sp>
    </p:spTree>
    <p:extLst>
      <p:ext uri="{BB962C8B-B14F-4D97-AF65-F5344CB8AC3E}">
        <p14:creationId xmlns:p14="http://schemas.microsoft.com/office/powerpoint/2010/main" val="32605341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281</TotalTime>
  <Words>707</Words>
  <Application>Microsoft Macintosh PowerPoint</Application>
  <PresentationFormat>On-screen Show (4:3)</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Travelogue</vt:lpstr>
      <vt:lpstr>Dialogue</vt:lpstr>
      <vt:lpstr>Dialogue Summary</vt:lpstr>
      <vt:lpstr>Dialogue summary example</vt:lpstr>
      <vt:lpstr>Indirect Speech</vt:lpstr>
      <vt:lpstr>Direct Quotation</vt:lpstr>
      <vt:lpstr>Other Uses of Dialogue</vt:lpstr>
      <vt:lpstr>Dialogue can Advance the Action</vt:lpstr>
      <vt:lpstr>Abuse of Dialogue</vt:lpstr>
      <vt:lpstr>Text and Subtext</vt:lpstr>
      <vt:lpstr>General Guidelines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Dialogue</dc:title>
  <dc:creator>datech2</dc:creator>
  <cp:lastModifiedBy>datech2</cp:lastModifiedBy>
  <cp:revision>4</cp:revision>
  <dcterms:created xsi:type="dcterms:W3CDTF">2017-04-19T21:27:25Z</dcterms:created>
  <dcterms:modified xsi:type="dcterms:W3CDTF">2017-04-20T02:09:08Z</dcterms:modified>
</cp:coreProperties>
</file>