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9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5/10/17</a:t>
            </a:fld>
            <a:endParaRPr lang="en-US"/>
          </a:p>
        </p:txBody>
      </p:sp>
      <p:sp>
        <p:nvSpPr>
          <p:cNvPr id="5" name="Footer Placeholder 4"/>
          <p:cNvSpPr>
            <a:spLocks noGrp="1"/>
          </p:cNvSpPr>
          <p:nvPr>
            <p:ph type="ftr" sz="quarter" idx="11"/>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US"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EC41E-48BD-4881-B6FF-D82EEBBCD904}" type="datetimeFigureOut">
              <a:rPr lang="en-US" smtClean="0"/>
              <a:t>5/10/17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5/10/17</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5/10/17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5/10/17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5/10/17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en-US"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5/10/17</a:t>
            </a:fld>
            <a:endParaRPr lang="en-US"/>
          </a:p>
        </p:txBody>
      </p:sp>
      <p:sp>
        <p:nvSpPr>
          <p:cNvPr id="5" name="Footer Placeholder 4"/>
          <p:cNvSpPr>
            <a:spLocks noGrp="1"/>
          </p:cNvSpPr>
          <p:nvPr>
            <p:ph type="ftr" sz="quarter" idx="11"/>
          </p:nvPr>
        </p:nvSpPr>
        <p:spPr/>
        <p:txBody>
          <a:bodyPr/>
          <a:lstStyle/>
          <a:p>
            <a:endParaRPr lang="en-US"/>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EC41E-48BD-4881-B6FF-D82EEBBCD904}" type="datetimeFigureOut">
              <a:rPr lang="en-US" smtClean="0"/>
              <a:t>5/10/17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US"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3CEC41E-48BD-4881-B6FF-D82EEBBCD904}" type="datetimeFigureOut">
              <a:rPr lang="en-US" smtClean="0"/>
              <a:t>5/10/17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3CEC41E-48BD-4881-B6FF-D82EEBBCD904}" type="datetimeFigureOut">
              <a:rPr lang="en-US" smtClean="0"/>
              <a:t>5/10/17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3CEC41E-48BD-4881-B6FF-D82EEBBCD904}" type="datetimeFigureOut">
              <a:rPr lang="en-US" smtClean="0"/>
              <a:t>5/10/17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EC41E-48BD-4881-B6FF-D82EEBBCD904}" type="datetimeFigureOut">
              <a:rPr lang="en-US" smtClean="0"/>
              <a:t>5/10/17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9A5F39-4CE7-434C-A5CB-50A36345160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5/10/17</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03CEC41E-48BD-4881-B6FF-D82EEBBCD904}" type="datetimeFigureOut">
              <a:rPr lang="en-US" smtClean="0"/>
              <a:t>5/10/17</a:t>
            </a:fld>
            <a:endParaRPr lang="en-US"/>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459A5F39-4CE7-434C-A5CB-50A3634516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0558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6pPr>
      <a:lvl7pPr marL="23987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7pPr>
      <a:lvl8pPr marL="2743200"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8pPr>
      <a:lvl9pPr marL="3087688" indent="-344488" algn="l" defTabSz="914400" rtl="0" eaLnBrk="1" latinLnBrk="0" hangingPunct="1">
        <a:spcBef>
          <a:spcPct val="20000"/>
        </a:spcBef>
        <a:buFont typeface="Wingdings 2" pitchFamily="18" charset="2"/>
        <a:buChar char=""/>
        <a:defRPr lang="en-US" sz="1800" kern="1200" dirty="0">
          <a:solidFill>
            <a:schemeClr val="bg1"/>
          </a:solidFill>
          <a:effectLst>
            <a:outerShdw blurRad="63500" dist="50800" dir="2700000" algn="tl" rotWithShape="0">
              <a:prstClr val="black">
                <a:alpha val="5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effectLst/>
              </a:rPr>
              <a:t>Fictional Place</a:t>
            </a:r>
            <a:endParaRPr lang="en-US" dirty="0">
              <a:effectLst/>
            </a:endParaRPr>
          </a:p>
        </p:txBody>
      </p:sp>
      <p:sp>
        <p:nvSpPr>
          <p:cNvPr id="3" name="Subtitle 2"/>
          <p:cNvSpPr>
            <a:spLocks noGrp="1"/>
          </p:cNvSpPr>
          <p:nvPr>
            <p:ph type="subTitle" idx="1"/>
          </p:nvPr>
        </p:nvSpPr>
        <p:spPr>
          <a:xfrm>
            <a:off x="493775" y="5257800"/>
            <a:ext cx="8305927" cy="987552"/>
          </a:xfrm>
        </p:spPr>
        <p:txBody>
          <a:bodyPr/>
          <a:lstStyle/>
          <a:p>
            <a:r>
              <a:rPr lang="en-US" sz="2000" b="1" dirty="0" smtClean="0"/>
              <a:t>How setting helps create character, conflict and meaning in stories</a:t>
            </a:r>
            <a:endParaRPr lang="en-US" sz="2000" b="1" dirty="0"/>
          </a:p>
        </p:txBody>
      </p:sp>
    </p:spTree>
    <p:extLst>
      <p:ext uri="{BB962C8B-B14F-4D97-AF65-F5344CB8AC3E}">
        <p14:creationId xmlns:p14="http://schemas.microsoft.com/office/powerpoint/2010/main" val="2787968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Alien and Familiar </a:t>
            </a:r>
            <a:r>
              <a:rPr lang="en-US" b="1" dirty="0" smtClean="0">
                <a:effectLst/>
              </a:rPr>
              <a:t>Place</a:t>
            </a:r>
            <a:endParaRPr lang="en-US" dirty="0"/>
          </a:p>
        </p:txBody>
      </p:sp>
      <p:sp>
        <p:nvSpPr>
          <p:cNvPr id="3" name="Content Placeholder 2"/>
          <p:cNvSpPr>
            <a:spLocks noGrp="1"/>
          </p:cNvSpPr>
          <p:nvPr>
            <p:ph idx="1"/>
          </p:nvPr>
        </p:nvSpPr>
        <p:spPr>
          <a:xfrm>
            <a:off x="765175" y="1711911"/>
            <a:ext cx="7612064" cy="4540970"/>
          </a:xfrm>
        </p:spPr>
        <p:txBody>
          <a:bodyPr>
            <a:noAutofit/>
          </a:bodyPr>
          <a:lstStyle/>
          <a:p>
            <a:pPr marL="0" indent="0">
              <a:buNone/>
            </a:pPr>
            <a:r>
              <a:rPr lang="en-US" sz="2000" dirty="0" smtClean="0">
                <a:effectLst/>
              </a:rPr>
              <a:t>A story works by making </a:t>
            </a:r>
            <a:r>
              <a:rPr lang="en-US" sz="2000" dirty="0">
                <a:effectLst/>
              </a:rPr>
              <a:t>the ordinary fresh and </a:t>
            </a:r>
            <a:r>
              <a:rPr lang="en-US" sz="2000" dirty="0" smtClean="0">
                <a:effectLst/>
              </a:rPr>
              <a:t>strange, so that we see it in a different way. </a:t>
            </a:r>
          </a:p>
          <a:p>
            <a:pPr marL="0" indent="0">
              <a:buNone/>
            </a:pPr>
            <a:r>
              <a:rPr lang="en-US" sz="2000" dirty="0">
                <a:effectLst/>
              </a:rPr>
              <a:t>For example, read this description of </a:t>
            </a:r>
            <a:r>
              <a:rPr lang="en-US" sz="2000" dirty="0" smtClean="0">
                <a:effectLst/>
              </a:rPr>
              <a:t>L.A. </a:t>
            </a:r>
            <a:r>
              <a:rPr lang="en-US" sz="2000" dirty="0">
                <a:effectLst/>
              </a:rPr>
              <a:t>by Tom Wolfe:</a:t>
            </a:r>
          </a:p>
          <a:p>
            <a:pPr marL="342900" lvl="1" indent="0">
              <a:buNone/>
            </a:pPr>
            <a:r>
              <a:rPr lang="en-US" sz="1800" dirty="0">
                <a:effectLst/>
              </a:rPr>
              <a:t>“Endless scorched boulevards lined with one-story stores, shops, bowling alleys, skating rinks, taco drive-ins, all of them shaped not like rectangles, but like trapezoids, from the way the roofs slant up from the back and the plate-glass fronts slant out as if they’re going to pitch forward on the sidewalk and throw up.” </a:t>
            </a:r>
            <a:endParaRPr lang="en-US" sz="2000" dirty="0">
              <a:effectLst/>
            </a:endParaRPr>
          </a:p>
          <a:p>
            <a:pPr marL="0" indent="0">
              <a:buNone/>
            </a:pPr>
            <a:r>
              <a:rPr lang="en-US" sz="2000" dirty="0" smtClean="0">
                <a:effectLst/>
              </a:rPr>
              <a:t>A story can also work by reporting </a:t>
            </a:r>
            <a:r>
              <a:rPr lang="en-US" sz="2000" dirty="0">
                <a:effectLst/>
              </a:rPr>
              <a:t>extreme things as if they were </a:t>
            </a:r>
            <a:r>
              <a:rPr lang="en-US" sz="2000" dirty="0" smtClean="0">
                <a:effectLst/>
              </a:rPr>
              <a:t>ordinary. For example, </a:t>
            </a:r>
            <a:r>
              <a:rPr lang="en-US" sz="2000" dirty="0">
                <a:effectLst/>
              </a:rPr>
              <a:t>Ray Bradbury can make outer-space feel down-home:</a:t>
            </a:r>
          </a:p>
          <a:p>
            <a:pPr marL="342900" lvl="1" indent="0">
              <a:buNone/>
            </a:pPr>
            <a:r>
              <a:rPr lang="en-US" sz="1800" dirty="0">
                <a:effectLst/>
              </a:rPr>
              <a:t>“It was quiet in the deep morning of Mars, as quiet as a cool black well, with stars shining in the canal waters, and breathing in every room, the children curled with their spiders in closed hands.” </a:t>
            </a:r>
          </a:p>
          <a:p>
            <a:pPr marL="0" indent="0">
              <a:buNone/>
            </a:pPr>
            <a:endParaRPr lang="en-US" sz="2000" dirty="0"/>
          </a:p>
        </p:txBody>
      </p:sp>
    </p:spTree>
    <p:extLst>
      <p:ext uri="{BB962C8B-B14F-4D97-AF65-F5344CB8AC3E}">
        <p14:creationId xmlns:p14="http://schemas.microsoft.com/office/powerpoint/2010/main" val="2778175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Summation</a:t>
            </a:r>
            <a:endParaRPr lang="en-US" b="1" dirty="0"/>
          </a:p>
        </p:txBody>
      </p:sp>
      <p:sp>
        <p:nvSpPr>
          <p:cNvPr id="3" name="Content Placeholder 2"/>
          <p:cNvSpPr>
            <a:spLocks noGrp="1"/>
          </p:cNvSpPr>
          <p:nvPr>
            <p:ph idx="1"/>
          </p:nvPr>
        </p:nvSpPr>
        <p:spPr/>
        <p:txBody>
          <a:bodyPr>
            <a:normAutofit/>
          </a:bodyPr>
          <a:lstStyle/>
          <a:p>
            <a:pPr marL="0" indent="0">
              <a:buNone/>
            </a:pPr>
            <a:r>
              <a:rPr lang="en-US" sz="2800" dirty="0">
                <a:effectLst/>
              </a:rPr>
              <a:t>Don’t neglect the power of place to bring depth to your characters, context and subtlety to their emotional lives, </a:t>
            </a:r>
            <a:r>
              <a:rPr lang="en-US" sz="2800" dirty="0" smtClean="0">
                <a:effectLst/>
              </a:rPr>
              <a:t>contribute to the atmosphere of the story, and </a:t>
            </a:r>
            <a:r>
              <a:rPr lang="en-US" sz="2800" dirty="0">
                <a:effectLst/>
              </a:rPr>
              <a:t>to push the story forward. </a:t>
            </a:r>
          </a:p>
        </p:txBody>
      </p:sp>
    </p:spTree>
    <p:extLst>
      <p:ext uri="{BB962C8B-B14F-4D97-AF65-F5344CB8AC3E}">
        <p14:creationId xmlns:p14="http://schemas.microsoft.com/office/powerpoint/2010/main" val="2791951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Place and Atmosphere</a:t>
            </a:r>
            <a:endParaRPr lang="en-US" dirty="0"/>
          </a:p>
        </p:txBody>
      </p:sp>
      <p:sp>
        <p:nvSpPr>
          <p:cNvPr id="3" name="Content Placeholder 2"/>
          <p:cNvSpPr>
            <a:spLocks noGrp="1"/>
          </p:cNvSpPr>
          <p:nvPr>
            <p:ph idx="1"/>
          </p:nvPr>
        </p:nvSpPr>
        <p:spPr>
          <a:xfrm>
            <a:off x="331316" y="1767134"/>
            <a:ext cx="8628043" cy="4970066"/>
          </a:xfrm>
        </p:spPr>
        <p:txBody>
          <a:bodyPr>
            <a:normAutofit fontScale="85000" lnSpcReduction="20000"/>
          </a:bodyPr>
          <a:lstStyle/>
          <a:p>
            <a:pPr marL="0" indent="0">
              <a:buNone/>
            </a:pPr>
            <a:r>
              <a:rPr lang="en-US" smtClean="0">
                <a:effectLst/>
              </a:rPr>
              <a:t>Like dialogue, setting must do more than one thing at once. </a:t>
            </a:r>
          </a:p>
          <a:p>
            <a:pPr marL="0" indent="0">
              <a:buNone/>
            </a:pPr>
            <a:r>
              <a:rPr lang="en-US" smtClean="0">
                <a:effectLst/>
              </a:rPr>
              <a:t>It can illuminate the story’s symbolic underpinnings, or reveal emotion,  or show subtle aspects of a character’s life.   </a:t>
            </a:r>
          </a:p>
          <a:p>
            <a:pPr marL="0" indent="0">
              <a:buNone/>
            </a:pPr>
            <a:r>
              <a:rPr lang="en-US" smtClean="0">
                <a:effectLst/>
              </a:rPr>
              <a:t>Place </a:t>
            </a:r>
            <a:r>
              <a:rPr lang="en-US" dirty="0">
                <a:effectLst/>
              </a:rPr>
              <a:t>produces character. </a:t>
            </a:r>
            <a:endParaRPr lang="en-US" dirty="0" smtClean="0">
              <a:effectLst/>
            </a:endParaRPr>
          </a:p>
          <a:p>
            <a:pPr marL="349250" lvl="1" indent="0">
              <a:buNone/>
            </a:pPr>
            <a:r>
              <a:rPr lang="en-US" dirty="0" smtClean="0">
                <a:effectLst/>
              </a:rPr>
              <a:t>There </a:t>
            </a:r>
            <a:r>
              <a:rPr lang="en-US" dirty="0">
                <a:effectLst/>
              </a:rPr>
              <a:t>is no Harry Potter without </a:t>
            </a:r>
            <a:r>
              <a:rPr lang="en-US" dirty="0" err="1">
                <a:effectLst/>
              </a:rPr>
              <a:t>Hogwart’s</a:t>
            </a:r>
            <a:r>
              <a:rPr lang="en-US" dirty="0" smtClean="0">
                <a:effectLst/>
              </a:rPr>
              <a:t>.</a:t>
            </a:r>
          </a:p>
          <a:p>
            <a:pPr marL="349250" lvl="1" indent="0">
              <a:buNone/>
            </a:pPr>
            <a:r>
              <a:rPr lang="en-US" dirty="0" smtClean="0">
                <a:effectLst/>
              </a:rPr>
              <a:t> </a:t>
            </a:r>
            <a:r>
              <a:rPr lang="en-US" dirty="0">
                <a:effectLst/>
              </a:rPr>
              <a:t>There is no Scarlett O’Hara in </a:t>
            </a:r>
            <a:r>
              <a:rPr lang="en-US" i="1" dirty="0">
                <a:effectLst/>
              </a:rPr>
              <a:t>Gone with the Wind</a:t>
            </a:r>
            <a:r>
              <a:rPr lang="en-US" dirty="0">
                <a:effectLst/>
              </a:rPr>
              <a:t> without a plantation in the South</a:t>
            </a:r>
            <a:r>
              <a:rPr lang="en-US" dirty="0" smtClean="0">
                <a:effectLst/>
              </a:rPr>
              <a:t>.</a:t>
            </a:r>
          </a:p>
          <a:p>
            <a:pPr marL="349250" lvl="1" indent="0">
              <a:buNone/>
            </a:pPr>
            <a:r>
              <a:rPr lang="en-US" dirty="0" smtClean="0">
                <a:effectLst/>
              </a:rPr>
              <a:t> </a:t>
            </a:r>
            <a:r>
              <a:rPr lang="en-US" dirty="0">
                <a:effectLst/>
              </a:rPr>
              <a:t>There is no Colonel </a:t>
            </a:r>
            <a:r>
              <a:rPr lang="en-US" dirty="0" err="1">
                <a:effectLst/>
              </a:rPr>
              <a:t>Buendia</a:t>
            </a:r>
            <a:r>
              <a:rPr lang="en-US" dirty="0">
                <a:effectLst/>
              </a:rPr>
              <a:t> in </a:t>
            </a:r>
            <a:r>
              <a:rPr lang="en-US" i="1" dirty="0">
                <a:effectLst/>
              </a:rPr>
              <a:t>100 Years of Solitude</a:t>
            </a:r>
            <a:r>
              <a:rPr lang="en-US" dirty="0">
                <a:effectLst/>
              </a:rPr>
              <a:t> without the town of </a:t>
            </a:r>
            <a:r>
              <a:rPr lang="en-US" dirty="0" err="1">
                <a:effectLst/>
              </a:rPr>
              <a:t>Macondo</a:t>
            </a:r>
            <a:r>
              <a:rPr lang="en-US" dirty="0">
                <a:effectLst/>
              </a:rPr>
              <a:t>. </a:t>
            </a:r>
          </a:p>
          <a:p>
            <a:pPr marL="0" lvl="0" indent="0">
              <a:buNone/>
            </a:pPr>
            <a:r>
              <a:rPr lang="en-US" dirty="0">
                <a:effectLst/>
              </a:rPr>
              <a:t>A great way to convey character is to describe a space that he or she created, such as the bedroom your character sleeps </a:t>
            </a:r>
            <a:r>
              <a:rPr lang="en-US" dirty="0" smtClean="0">
                <a:effectLst/>
              </a:rPr>
              <a:t>in</a:t>
            </a:r>
          </a:p>
          <a:p>
            <a:pPr marL="349250" lvl="1" indent="0">
              <a:buNone/>
            </a:pPr>
            <a:r>
              <a:rPr lang="en-US" dirty="0" smtClean="0">
                <a:effectLst/>
              </a:rPr>
              <a:t>He/she will be reflected in every choice or in her reaction to those choices. </a:t>
            </a:r>
            <a:endParaRPr lang="en-US" dirty="0">
              <a:effectLst/>
            </a:endParaRPr>
          </a:p>
          <a:p>
            <a:pPr marL="0" indent="0">
              <a:buNone/>
            </a:pPr>
            <a:r>
              <a:rPr lang="en-US" dirty="0">
                <a:effectLst/>
              </a:rPr>
              <a:t>A character can also rebel against his or her social/physical environment, and then conflict is born. </a:t>
            </a:r>
          </a:p>
          <a:p>
            <a:pPr marL="0" indent="0">
              <a:buNone/>
            </a:pPr>
            <a:endParaRPr lang="en-US" dirty="0"/>
          </a:p>
        </p:txBody>
      </p:sp>
    </p:spTree>
    <p:extLst>
      <p:ext uri="{BB962C8B-B14F-4D97-AF65-F5344CB8AC3E}">
        <p14:creationId xmlns:p14="http://schemas.microsoft.com/office/powerpoint/2010/main" val="3659353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and Tone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a:effectLst/>
              </a:rPr>
              <a:t>Setting contributes significantly to the tone of the story. Example:  </a:t>
            </a:r>
          </a:p>
          <a:p>
            <a:pPr marL="342900" lvl="1" indent="0">
              <a:buNone/>
            </a:pPr>
            <a:r>
              <a:rPr lang="en-US" dirty="0">
                <a:effectLst/>
              </a:rPr>
              <a:t>“The house lay directly in line with a gap in the encircling hills to the northwest, and through this notch the prevailing winds poured, falling on the house with ferocity. The house shuddered as the wind punched it and slid along its sides like a released torrent from a broken dam. Week after week in winter it sank and rose, attacked and feinted. When she put her head down and went out to the truck it yanked at her clothing shot up her sleeves, whisked her hair into a raveled fright wig.  </a:t>
            </a:r>
          </a:p>
          <a:p>
            <a:pPr marL="0" indent="0" algn="r">
              <a:buNone/>
            </a:pPr>
            <a:r>
              <a:rPr lang="en-US" dirty="0">
                <a:effectLst/>
              </a:rPr>
              <a:t>	(Annie </a:t>
            </a:r>
            <a:r>
              <a:rPr lang="en-US" dirty="0" err="1">
                <a:effectLst/>
              </a:rPr>
              <a:t>Proulx</a:t>
            </a:r>
            <a:r>
              <a:rPr lang="en-US" dirty="0">
                <a:effectLst/>
              </a:rPr>
              <a:t> “What Kind of Furniture </a:t>
            </a:r>
            <a:r>
              <a:rPr lang="en-US" dirty="0" smtClean="0">
                <a:effectLst/>
              </a:rPr>
              <a:t>would Jesus </a:t>
            </a:r>
            <a:r>
              <a:rPr lang="en-US" dirty="0">
                <a:effectLst/>
              </a:rPr>
              <a:t>Pick?”)</a:t>
            </a:r>
          </a:p>
        </p:txBody>
      </p:sp>
    </p:spTree>
    <p:extLst>
      <p:ext uri="{BB962C8B-B14F-4D97-AF65-F5344CB8AC3E}">
        <p14:creationId xmlns:p14="http://schemas.microsoft.com/office/powerpoint/2010/main" val="3691335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effectLst/>
              </a:rPr>
              <a:t>Harmony and Conflict between Character and </a:t>
            </a:r>
            <a:r>
              <a:rPr lang="en-US" sz="4400" b="1" dirty="0" smtClean="0">
                <a:effectLst/>
              </a:rPr>
              <a:t>Place</a:t>
            </a:r>
            <a:endParaRPr lang="en-US" sz="4400" dirty="0"/>
          </a:p>
        </p:txBody>
      </p:sp>
      <p:sp>
        <p:nvSpPr>
          <p:cNvPr id="3" name="Content Placeholder 2"/>
          <p:cNvSpPr>
            <a:spLocks noGrp="1"/>
          </p:cNvSpPr>
          <p:nvPr>
            <p:ph idx="1"/>
          </p:nvPr>
        </p:nvSpPr>
        <p:spPr/>
        <p:txBody>
          <a:bodyPr>
            <a:normAutofit fontScale="92500"/>
          </a:bodyPr>
          <a:lstStyle/>
          <a:p>
            <a:pPr marL="0" indent="0">
              <a:buNone/>
            </a:pPr>
            <a:r>
              <a:rPr lang="en-US" dirty="0">
                <a:effectLst/>
              </a:rPr>
              <a:t>Setting and characters of a story may be in harmony. Example</a:t>
            </a:r>
            <a:r>
              <a:rPr lang="en-US" dirty="0" smtClean="0">
                <a:effectLst/>
              </a:rPr>
              <a:t>:</a:t>
            </a:r>
            <a:endParaRPr lang="en-US" dirty="0">
              <a:effectLst/>
            </a:endParaRPr>
          </a:p>
          <a:p>
            <a:pPr marL="342900" lvl="1" indent="0">
              <a:buNone/>
            </a:pPr>
            <a:r>
              <a:rPr lang="en-US" dirty="0">
                <a:effectLst/>
              </a:rPr>
              <a:t>“The bus to St. James’s—a Protestant Episcopal school for boys and girls—started its round at eight o’clock in the morning, from a corner of Park Avenue in the Sixties. The earliness of the hour meant that some of the parents who took their children there were sleepy and still without coffee, but with a clear sky the light struck the city at an extreme angle, the air was fresh, and it was an exceptionally cheerful time of day. It was the hour when cooks and door men walk dogs, and when porters scrub the lobby floor mats with soap and water.” </a:t>
            </a:r>
          </a:p>
          <a:p>
            <a:pPr marL="0" indent="0" algn="r">
              <a:buNone/>
            </a:pPr>
            <a:r>
              <a:rPr lang="en-US" dirty="0">
                <a:effectLst/>
              </a:rPr>
              <a:t>(John Cheever, “The Bus to St. James’s”)</a:t>
            </a:r>
          </a:p>
          <a:p>
            <a:endParaRPr lang="en-US" dirty="0"/>
          </a:p>
        </p:txBody>
      </p:sp>
    </p:spTree>
    <p:extLst>
      <p:ext uri="{BB962C8B-B14F-4D97-AF65-F5344CB8AC3E}">
        <p14:creationId xmlns:p14="http://schemas.microsoft.com/office/powerpoint/2010/main" val="2347001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877" y="197346"/>
            <a:ext cx="8821311" cy="6370974"/>
          </a:xfrm>
          <a:prstGeom prst="rect">
            <a:avLst/>
          </a:prstGeom>
        </p:spPr>
        <p:txBody>
          <a:bodyPr wrap="square">
            <a:spAutoFit/>
          </a:bodyPr>
          <a:lstStyle/>
          <a:p>
            <a:r>
              <a:rPr lang="en-US" sz="2400" dirty="0">
                <a:solidFill>
                  <a:schemeClr val="bg1"/>
                </a:solidFill>
              </a:rPr>
              <a:t>Setting and characters may be in conflict. </a:t>
            </a:r>
            <a:endParaRPr lang="en-US" sz="2400" dirty="0" smtClean="0">
              <a:solidFill>
                <a:schemeClr val="bg1"/>
              </a:solidFill>
            </a:endParaRPr>
          </a:p>
          <a:p>
            <a:r>
              <a:rPr lang="en-US" sz="2400" dirty="0" smtClean="0">
                <a:solidFill>
                  <a:schemeClr val="bg1"/>
                </a:solidFill>
              </a:rPr>
              <a:t>Example</a:t>
            </a:r>
            <a:r>
              <a:rPr lang="en-US" sz="2400" dirty="0">
                <a:solidFill>
                  <a:schemeClr val="bg1"/>
                </a:solidFill>
              </a:rPr>
              <a:t>:</a:t>
            </a:r>
          </a:p>
          <a:p>
            <a:r>
              <a:rPr lang="en-US" sz="2400" dirty="0">
                <a:solidFill>
                  <a:schemeClr val="bg1"/>
                </a:solidFill>
              </a:rPr>
              <a:t> </a:t>
            </a:r>
          </a:p>
          <a:p>
            <a:r>
              <a:rPr lang="en-US" sz="2400" dirty="0">
                <a:solidFill>
                  <a:schemeClr val="bg1"/>
                </a:solidFill>
              </a:rPr>
              <a:t>“He opened the door himself and started down the walk to get her going. The sky was a dying violet and the houses stood out darkly against it, bulbous liver-colored monstrosities of a uniform ugliness though no two were alike. Since this had been a fashionable neighborhood forty years ago, his mother persisted in thinking they did well to have and apartment in it. Each house had a narrow collar of dirt around it in which sat, usually, a grubby child. Julian walked with his hands in his pockets, his head down and thrust forward and his eyes glazed with the determination to make himself completely numb during the time he would be sacrificed to her pleasure.</a:t>
            </a:r>
            <a:r>
              <a:rPr lang="en-US" sz="2400" dirty="0" smtClean="0">
                <a:solidFill>
                  <a:schemeClr val="bg1"/>
                </a:solidFill>
              </a:rPr>
              <a:t>”</a:t>
            </a:r>
          </a:p>
          <a:p>
            <a:endParaRPr lang="en-US" sz="2400" dirty="0">
              <a:solidFill>
                <a:schemeClr val="bg1"/>
              </a:solidFill>
            </a:endParaRPr>
          </a:p>
          <a:p>
            <a:pPr algn="r"/>
            <a:r>
              <a:rPr lang="en-US" sz="2400" dirty="0">
                <a:solidFill>
                  <a:schemeClr val="bg1"/>
                </a:solidFill>
              </a:rPr>
              <a:t>(Flannery O’Connor, “Everything that Rises Must Converge”)</a:t>
            </a:r>
          </a:p>
          <a:p>
            <a:r>
              <a:rPr lang="en-US" sz="2400" dirty="0">
                <a:solidFill>
                  <a:schemeClr val="bg1"/>
                </a:solidFill>
              </a:rPr>
              <a:t> </a:t>
            </a:r>
          </a:p>
        </p:txBody>
      </p:sp>
    </p:spTree>
    <p:extLst>
      <p:ext uri="{BB962C8B-B14F-4D97-AF65-F5344CB8AC3E}">
        <p14:creationId xmlns:p14="http://schemas.microsoft.com/office/powerpoint/2010/main" val="4124710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Place and </a:t>
            </a:r>
            <a:r>
              <a:rPr lang="en-US" b="1" dirty="0" smtClean="0">
                <a:effectLst/>
              </a:rPr>
              <a:t>Emotion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effectLst/>
              </a:rPr>
              <a:t>We all have had the experience of seeing our inner emotional states reflected by the outer world. </a:t>
            </a:r>
            <a:endParaRPr lang="en-US" dirty="0" smtClean="0">
              <a:effectLst/>
            </a:endParaRPr>
          </a:p>
          <a:p>
            <a:pPr marL="342900" lvl="1" indent="0">
              <a:buNone/>
            </a:pPr>
            <a:r>
              <a:rPr lang="en-US" dirty="0" smtClean="0">
                <a:effectLst/>
              </a:rPr>
              <a:t>A </a:t>
            </a:r>
            <a:r>
              <a:rPr lang="en-US" dirty="0">
                <a:effectLst/>
              </a:rPr>
              <a:t>thunderstorm viewed when in the throes of new love might seem to glitter and rumble in anticipation. The downpour would refresh and exhilarate, soaking to the roots of daffodils just breaking the soil. The very same storm would feel very different in the middle of a breakup: The raindrops would be thick and cold, almost greasy; the lightning would slash at the clouds; the thunder would growl. Torrents of rain would beat the delicate tulips to the ground. </a:t>
            </a:r>
          </a:p>
          <a:p>
            <a:pPr marL="0" indent="0">
              <a:buNone/>
            </a:pPr>
            <a:r>
              <a:rPr lang="en-US" dirty="0" smtClean="0">
                <a:effectLst/>
              </a:rPr>
              <a:t>This is one of the ways place helps reveal emotion without the writer using emotion words to tell the character’s feelings.</a:t>
            </a:r>
            <a:endParaRPr lang="en-US" dirty="0">
              <a:effectLst/>
            </a:endParaRPr>
          </a:p>
          <a:p>
            <a:pPr marL="0" indent="0">
              <a:buNone/>
            </a:pPr>
            <a:r>
              <a:rPr lang="en-US" dirty="0">
                <a:effectLst/>
              </a:rPr>
              <a:t>Some writers worry that description of setting is boring for readers. But when a reader senses that setting is being used to reveal something important, there is no danger of it being “the stuff you skip.”</a:t>
            </a:r>
          </a:p>
          <a:p>
            <a:pPr marL="0" indent="0">
              <a:buNone/>
            </a:pPr>
            <a:endParaRPr lang="en-US" dirty="0"/>
          </a:p>
        </p:txBody>
      </p:sp>
    </p:spTree>
    <p:extLst>
      <p:ext uri="{BB962C8B-B14F-4D97-AF65-F5344CB8AC3E}">
        <p14:creationId xmlns:p14="http://schemas.microsoft.com/office/powerpoint/2010/main" val="373917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Description: Stuff Readers Skip? </a:t>
            </a:r>
            <a:endParaRPr lang="en-US" sz="3600" dirty="0"/>
          </a:p>
        </p:txBody>
      </p:sp>
      <p:sp>
        <p:nvSpPr>
          <p:cNvPr id="3" name="Content Placeholder 2"/>
          <p:cNvSpPr>
            <a:spLocks noGrp="1"/>
          </p:cNvSpPr>
          <p:nvPr>
            <p:ph idx="1"/>
          </p:nvPr>
        </p:nvSpPr>
        <p:spPr>
          <a:xfrm>
            <a:off x="400342" y="1725718"/>
            <a:ext cx="8365750" cy="4845813"/>
          </a:xfrm>
        </p:spPr>
        <p:txBody>
          <a:bodyPr>
            <a:noAutofit/>
          </a:bodyPr>
          <a:lstStyle/>
          <a:p>
            <a:pPr marL="0" indent="0">
              <a:buNone/>
            </a:pPr>
            <a:r>
              <a:rPr lang="en-US" sz="1600" dirty="0">
                <a:effectLst/>
              </a:rPr>
              <a:t>W</a:t>
            </a:r>
            <a:r>
              <a:rPr lang="en-US" sz="1600" dirty="0" smtClean="0">
                <a:effectLst/>
              </a:rPr>
              <a:t>hen </a:t>
            </a:r>
            <a:r>
              <a:rPr lang="en-US" sz="1600" dirty="0">
                <a:effectLst/>
              </a:rPr>
              <a:t>a reader senses that setting is being used to reveal something important, there is no danger of it being “the stuff you skip.”</a:t>
            </a:r>
          </a:p>
          <a:p>
            <a:pPr marL="0" indent="0">
              <a:buNone/>
            </a:pPr>
            <a:r>
              <a:rPr lang="en-US" sz="1800" b="1" u="sng" dirty="0">
                <a:effectLst/>
              </a:rPr>
              <a:t>What do we </a:t>
            </a:r>
            <a:r>
              <a:rPr lang="en-US" sz="1800" b="1" u="sng" dirty="0" smtClean="0">
                <a:effectLst/>
              </a:rPr>
              <a:t>tend to skip</a:t>
            </a:r>
            <a:r>
              <a:rPr lang="en-US" sz="1800" b="1" u="sng" dirty="0">
                <a:effectLst/>
              </a:rPr>
              <a:t>? </a:t>
            </a:r>
          </a:p>
          <a:p>
            <a:pPr marL="0" indent="0">
              <a:buNone/>
            </a:pPr>
            <a:r>
              <a:rPr lang="en-US" sz="1600" dirty="0">
                <a:effectLst/>
              </a:rPr>
              <a:t>We skip description of setting that seems to exist only as an excuse for </a:t>
            </a:r>
            <a:r>
              <a:rPr lang="en-US" sz="1600" dirty="0" smtClean="0">
                <a:effectLst/>
              </a:rPr>
              <a:t>flowery </a:t>
            </a:r>
            <a:r>
              <a:rPr lang="en-US" sz="1600" dirty="0">
                <a:effectLst/>
              </a:rPr>
              <a:t>inflated language: “The majestic mountains rose like great behemoths above the grassy plains and the plains themselves rolled away like a great and endless ocean.”</a:t>
            </a:r>
          </a:p>
          <a:p>
            <a:pPr marL="0" indent="0">
              <a:buNone/>
            </a:pPr>
            <a:r>
              <a:rPr lang="en-US" sz="1600" dirty="0">
                <a:effectLst/>
              </a:rPr>
              <a:t>We skip </a:t>
            </a:r>
            <a:r>
              <a:rPr lang="en-US" sz="1600" dirty="0" smtClean="0">
                <a:effectLst/>
              </a:rPr>
              <a:t>forced, fastidious </a:t>
            </a:r>
            <a:r>
              <a:rPr lang="en-US" sz="1600" dirty="0">
                <a:effectLst/>
              </a:rPr>
              <a:t>cataloguing of details: “The dead man’s pantry was stocked with canisters of oatmeal, Cream of Wheat, corn meal, flour, rice (brown and white), couscous, instant grits, and bottles of various cooking oils—corn, olive, canola, sunflower and vegetable.” </a:t>
            </a:r>
          </a:p>
          <a:p>
            <a:pPr marL="0" indent="0">
              <a:buNone/>
            </a:pPr>
            <a:r>
              <a:rPr lang="en-US" sz="1600" dirty="0">
                <a:effectLst/>
              </a:rPr>
              <a:t>We also skip generic description that lacks significance or judgment: “Robert’s farm consisted of 227 acres of land, most of which was tillable, but seven acres of which was made up of inaccessible bottomland along a steep creek</a:t>
            </a:r>
            <a:r>
              <a:rPr lang="en-US" sz="1600" dirty="0" smtClean="0">
                <a:effectLst/>
              </a:rPr>
              <a:t>.”</a:t>
            </a:r>
            <a:endParaRPr lang="en-US" sz="1600" dirty="0">
              <a:effectLst/>
            </a:endParaRPr>
          </a:p>
        </p:txBody>
      </p:sp>
    </p:spTree>
    <p:extLst>
      <p:ext uri="{BB962C8B-B14F-4D97-AF65-F5344CB8AC3E}">
        <p14:creationId xmlns:p14="http://schemas.microsoft.com/office/powerpoint/2010/main" val="3784102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effectLst/>
              </a:rPr>
              <a:t>Symbolic Use of Place</a:t>
            </a:r>
            <a:endParaRPr lang="en-US" sz="4400" dirty="0"/>
          </a:p>
        </p:txBody>
      </p:sp>
      <p:sp>
        <p:nvSpPr>
          <p:cNvPr id="3" name="Content Placeholder 2"/>
          <p:cNvSpPr>
            <a:spLocks noGrp="1"/>
          </p:cNvSpPr>
          <p:nvPr>
            <p:ph idx="1"/>
          </p:nvPr>
        </p:nvSpPr>
        <p:spPr/>
        <p:txBody>
          <a:bodyPr>
            <a:normAutofit fontScale="92500"/>
          </a:bodyPr>
          <a:lstStyle/>
          <a:p>
            <a:pPr marL="0" indent="0">
              <a:buNone/>
            </a:pPr>
            <a:r>
              <a:rPr lang="en-US" dirty="0">
                <a:effectLst/>
              </a:rPr>
              <a:t>Setting can be used to comment on the action, like it does in “Sea Fairies” or in O’Connor’s story “The Live You Save May Be Your Own.” At the end, </a:t>
            </a:r>
            <a:r>
              <a:rPr lang="en-US" dirty="0" err="1">
                <a:effectLst/>
              </a:rPr>
              <a:t>Mr</a:t>
            </a:r>
            <a:r>
              <a:rPr lang="en-US" dirty="0">
                <a:effectLst/>
              </a:rPr>
              <a:t> </a:t>
            </a:r>
            <a:r>
              <a:rPr lang="en-US" dirty="0" err="1">
                <a:effectLst/>
              </a:rPr>
              <a:t>Shiflet</a:t>
            </a:r>
            <a:r>
              <a:rPr lang="en-US" dirty="0">
                <a:effectLst/>
              </a:rPr>
              <a:t> has kicked an insulting hitchhiker out of his car. In his fury, he prays for the Lord to “break forth and wash the slime from this earth!” His prayer is apparently answered:</a:t>
            </a:r>
          </a:p>
          <a:p>
            <a:pPr marL="342900" lvl="1" indent="0">
              <a:buNone/>
            </a:pPr>
            <a:r>
              <a:rPr lang="en-US" dirty="0">
                <a:effectLst/>
              </a:rPr>
              <a:t>“After a few minutes there was a guffawing peal of thunder from behind and fantastic raindrops, like tin-can tops, crashed over the rear of Mr. </a:t>
            </a:r>
            <a:r>
              <a:rPr lang="en-US" dirty="0" err="1">
                <a:effectLst/>
              </a:rPr>
              <a:t>Shiflet’s</a:t>
            </a:r>
            <a:r>
              <a:rPr lang="en-US" dirty="0">
                <a:effectLst/>
              </a:rPr>
              <a:t> car. Very quickly he stepped on the gas and with his stump sticking out the window he raced the galloping shower to Mobile.”</a:t>
            </a:r>
          </a:p>
          <a:p>
            <a:pPr marL="0" indent="0">
              <a:buNone/>
            </a:pPr>
            <a:endParaRPr lang="en-US" dirty="0"/>
          </a:p>
        </p:txBody>
      </p:sp>
    </p:spTree>
    <p:extLst>
      <p:ext uri="{BB962C8B-B14F-4D97-AF65-F5344CB8AC3E}">
        <p14:creationId xmlns:p14="http://schemas.microsoft.com/office/powerpoint/2010/main" val="3047090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Suggestive Use of Place</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a:effectLst/>
              </a:rPr>
              <a:t>More often setting is a suggestive backdrop that prepares the reader for the conflict that develops:</a:t>
            </a:r>
          </a:p>
          <a:p>
            <a:pPr marL="342900" lvl="1" indent="0">
              <a:buNone/>
            </a:pPr>
            <a:r>
              <a:rPr lang="en-US" dirty="0">
                <a:effectLst/>
              </a:rPr>
              <a:t>“A pine forest in the midafternoon. Two children follow an old man, dropping breadcrumbs, singing nursery tunes. Dense earthy greens seep into the darkening distance, flecked and streaked with filtered sunlight. Spots of red, violet, pale blue, gold, burn orange. The girl carries a basket for gathering flowers. The boy is occupied with the crumbs. Their song tells of God’s care for little ones.” </a:t>
            </a:r>
          </a:p>
          <a:p>
            <a:pPr marL="0" indent="0" algn="r">
              <a:buNone/>
            </a:pPr>
            <a:r>
              <a:rPr lang="en-US" dirty="0">
                <a:effectLst/>
              </a:rPr>
              <a:t>(Robert </a:t>
            </a:r>
            <a:r>
              <a:rPr lang="en-US" dirty="0" err="1">
                <a:effectLst/>
              </a:rPr>
              <a:t>Coover</a:t>
            </a:r>
            <a:r>
              <a:rPr lang="en-US" dirty="0">
                <a:effectLst/>
              </a:rPr>
              <a:t>, “The Gingerbread House”</a:t>
            </a:r>
            <a:r>
              <a:rPr lang="en-US" dirty="0" smtClean="0">
                <a:effectLst/>
              </a:rPr>
              <a:t>)</a:t>
            </a:r>
            <a:endParaRPr lang="en-US" dirty="0">
              <a:effectLst/>
            </a:endParaRPr>
          </a:p>
        </p:txBody>
      </p:sp>
    </p:spTree>
    <p:extLst>
      <p:ext uri="{BB962C8B-B14F-4D97-AF65-F5344CB8AC3E}">
        <p14:creationId xmlns:p14="http://schemas.microsoft.com/office/powerpoint/2010/main" val="2916067953"/>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26</TotalTime>
  <Words>1053</Words>
  <Application>Microsoft Macintosh PowerPoint</Application>
  <PresentationFormat>On-screen Show (4:3)</PresentationFormat>
  <Paragraphs>53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Habitat</vt:lpstr>
      <vt:lpstr>Fictional Place</vt:lpstr>
      <vt:lpstr>Place and Atmosphere</vt:lpstr>
      <vt:lpstr>Setting and Tone</vt:lpstr>
      <vt:lpstr>Harmony and Conflict between Character and Place</vt:lpstr>
      <vt:lpstr>PowerPoint Presentation</vt:lpstr>
      <vt:lpstr>Place and Emotion</vt:lpstr>
      <vt:lpstr>Description: Stuff Readers Skip? </vt:lpstr>
      <vt:lpstr>Symbolic Use of Place</vt:lpstr>
      <vt:lpstr>Suggestive Use of Place</vt:lpstr>
      <vt:lpstr>Alien and Familiar Place</vt:lpstr>
      <vt:lpstr>Summation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Fictional Place</dc:title>
  <dc:creator>datech2</dc:creator>
  <cp:lastModifiedBy>datech2</cp:lastModifiedBy>
  <cp:revision>3</cp:revision>
  <dcterms:created xsi:type="dcterms:W3CDTF">2017-05-10T20:34:27Z</dcterms:created>
  <dcterms:modified xsi:type="dcterms:W3CDTF">2017-05-10T21:00:27Z</dcterms:modified>
</cp:coreProperties>
</file>