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233D26B-DFC2-4248-8ED0-AD3E108CBDD7}" type="datetime1">
              <a:rPr lang="en-US" smtClean="0"/>
              <a:pPr/>
              <a:t>5/29/17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4C003-38E8-486A-9BFD-47E55D87241C}" type="datetime1">
              <a:rPr lang="en-US" smtClean="0"/>
              <a:pPr/>
              <a:t>5/29/17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59EAA3-934B-41DB-B3B1-806F4BE5CC37}" type="datetime1">
              <a:rPr lang="en-US" smtClean="0"/>
              <a:pPr/>
              <a:t>5/29/17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F97F932-D99A-4087-BFB1-EA42FAFC8D2C}" type="datetime1">
              <a:rPr lang="en-US" smtClean="0"/>
              <a:pPr/>
              <a:t>5/29/17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C96367-2F2B-4F6E-ACF4-15FA13738E10}" type="datetime1">
              <a:rPr lang="en-US" smtClean="0"/>
              <a:pPr/>
              <a:t>5/29/17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23C92-45F4-4C30-810D-4886C1BA69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FB3498D-21C7-408B-8EF5-5B55DEF0BFD5}" type="datetime1">
              <a:rPr lang="en-US" smtClean="0"/>
              <a:pPr/>
              <a:t>5/29/17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4DB246E-8FD1-42FF-94A4-E4133095C37A}" type="datetime1">
              <a:rPr lang="en-US" smtClean="0"/>
              <a:pPr/>
              <a:t>5/29/17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3939D4-B818-4372-B1EE-7CB6D5BBC74A}" type="datetime1">
              <a:rPr lang="en-US" smtClean="0"/>
              <a:pPr/>
              <a:t>5/29/17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E438-4D0D-4834-B658-A90420491D98}" type="datetime1">
              <a:rPr lang="en-US" smtClean="0"/>
              <a:pPr/>
              <a:t>5/29/17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F8ADFA-7142-4015-85E6-1712F15FA709}" type="datetime1">
              <a:rPr lang="en-US" smtClean="0"/>
              <a:pPr/>
              <a:t>5/29/17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581E0-D653-4D78-A48F-41D80498BC7E}" type="datetime1">
              <a:rPr lang="en-US" smtClean="0"/>
              <a:pPr/>
              <a:t>5/29/17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B3AFFF1-9C47-49F0-AE12-AF188F3F4E82}" type="datetime1">
              <a:rPr lang="en-US" smtClean="0"/>
              <a:pPr/>
              <a:t>5/29/17</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8237106-F2ED-405E-BC33-CC3CF426205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729" r:id="rId1"/>
    <p:sldLayoutId id="2147484730" r:id="rId2"/>
    <p:sldLayoutId id="2147484731" r:id="rId3"/>
    <p:sldLayoutId id="2147484732" r:id="rId4"/>
    <p:sldLayoutId id="2147484733" r:id="rId5"/>
    <p:sldLayoutId id="2147484734" r:id="rId6"/>
    <p:sldLayoutId id="2147484735" r:id="rId7"/>
    <p:sldLayoutId id="2147484736" r:id="rId8"/>
    <p:sldLayoutId id="2147484737" r:id="rId9"/>
    <p:sldLayoutId id="2147484738" r:id="rId10"/>
    <p:sldLayoutId id="2147484739" r:id="rId11"/>
  </p:sldLayoutIdLst>
  <p:hf sldNum="0"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sz="2800" dirty="0" smtClean="0"/>
              <a:t>Who speaks, to whom, at what distance?</a:t>
            </a:r>
            <a:endParaRPr lang="en-US" sz="2800" dirty="0"/>
          </a:p>
        </p:txBody>
      </p:sp>
      <p:sp>
        <p:nvSpPr>
          <p:cNvPr id="3" name="Title 2"/>
          <p:cNvSpPr>
            <a:spLocks noGrp="1"/>
          </p:cNvSpPr>
          <p:nvPr>
            <p:ph type="ctrTitle"/>
          </p:nvPr>
        </p:nvSpPr>
        <p:spPr/>
        <p:txBody>
          <a:bodyPr/>
          <a:lstStyle/>
          <a:p>
            <a:r>
              <a:rPr lang="en-US" dirty="0" smtClean="0"/>
              <a:t>Point of View</a:t>
            </a:r>
            <a:endParaRPr lang="en-US" dirty="0"/>
          </a:p>
        </p:txBody>
      </p:sp>
    </p:spTree>
    <p:extLst>
      <p:ext uri="{BB962C8B-B14F-4D97-AF65-F5344CB8AC3E}">
        <p14:creationId xmlns:p14="http://schemas.microsoft.com/office/powerpoint/2010/main" val="1718536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6541"/>
          </a:xfrm>
        </p:spPr>
        <p:txBody>
          <a:bodyPr/>
          <a:lstStyle/>
          <a:p>
            <a:r>
              <a:rPr lang="en-US" dirty="0" smtClean="0"/>
              <a:t>Third Person: he or she</a:t>
            </a:r>
            <a:endParaRPr lang="en-US" dirty="0"/>
          </a:p>
        </p:txBody>
      </p:sp>
      <p:sp>
        <p:nvSpPr>
          <p:cNvPr id="3" name="Content Placeholder 2"/>
          <p:cNvSpPr>
            <a:spLocks noGrp="1"/>
          </p:cNvSpPr>
          <p:nvPr>
            <p:ph sz="quarter" idx="13"/>
          </p:nvPr>
        </p:nvSpPr>
        <p:spPr>
          <a:xfrm>
            <a:off x="609600" y="1173488"/>
            <a:ext cx="7924800" cy="4832008"/>
          </a:xfrm>
        </p:spPr>
        <p:txBody>
          <a:bodyPr/>
          <a:lstStyle/>
          <a:p>
            <a:r>
              <a:rPr lang="en-US" dirty="0" smtClean="0"/>
              <a:t>This is when a voice (a version of the author’s voice) that is not part of the story narrates the story.</a:t>
            </a:r>
          </a:p>
          <a:p>
            <a:pPr lvl="1"/>
            <a:r>
              <a:rPr lang="en-US" b="1" dirty="0" smtClean="0"/>
              <a:t>Omniscience: </a:t>
            </a:r>
            <a:r>
              <a:rPr lang="en-US" dirty="0" smtClean="0"/>
              <a:t>all-knowing GOD who can</a:t>
            </a:r>
          </a:p>
          <a:p>
            <a:pPr lvl="2">
              <a:lnSpc>
                <a:spcPct val="80000"/>
              </a:lnSpc>
              <a:buFont typeface="+mj-lt"/>
              <a:buAutoNum type="arabicPeriod"/>
            </a:pPr>
            <a:r>
              <a:rPr lang="en-US" dirty="0" smtClean="0"/>
              <a:t>Report the action</a:t>
            </a:r>
          </a:p>
          <a:p>
            <a:pPr lvl="2">
              <a:lnSpc>
                <a:spcPct val="80000"/>
              </a:lnSpc>
              <a:buFont typeface="+mj-lt"/>
              <a:buAutoNum type="arabicPeriod"/>
            </a:pPr>
            <a:r>
              <a:rPr lang="en-US" dirty="0" smtClean="0"/>
              <a:t>Go into the mind of any character</a:t>
            </a:r>
          </a:p>
          <a:p>
            <a:pPr lvl="2">
              <a:lnSpc>
                <a:spcPct val="80000"/>
              </a:lnSpc>
              <a:buFont typeface="+mj-lt"/>
              <a:buAutoNum type="arabicPeriod"/>
            </a:pPr>
            <a:r>
              <a:rPr lang="en-US" dirty="0" smtClean="0"/>
              <a:t>Interpret for us everything about the character’s background, motives, actions, etc.</a:t>
            </a:r>
          </a:p>
          <a:p>
            <a:pPr lvl="2">
              <a:lnSpc>
                <a:spcPct val="80000"/>
              </a:lnSpc>
              <a:buFont typeface="+mj-lt"/>
              <a:buAutoNum type="arabicPeriod"/>
            </a:pPr>
            <a:r>
              <a:rPr lang="en-US" dirty="0" smtClean="0"/>
              <a:t>Move freely in time and space to give panorama, microscopic or historical view, tell us about the past and predict the future</a:t>
            </a:r>
          </a:p>
          <a:p>
            <a:pPr lvl="2">
              <a:lnSpc>
                <a:spcPct val="80000"/>
              </a:lnSpc>
              <a:buFont typeface="+mj-lt"/>
              <a:buAutoNum type="arabicPeriod"/>
            </a:pPr>
            <a:r>
              <a:rPr lang="en-US" dirty="0" smtClean="0"/>
              <a:t>Provide general reflections, </a:t>
            </a:r>
            <a:r>
              <a:rPr lang="en-US" dirty="0" err="1" smtClean="0"/>
              <a:t>judgements</a:t>
            </a:r>
            <a:r>
              <a:rPr lang="en-US" dirty="0" smtClean="0"/>
              <a:t> and truths. </a:t>
            </a:r>
          </a:p>
          <a:p>
            <a:pPr marL="800100" lvl="1">
              <a:lnSpc>
                <a:spcPct val="80000"/>
              </a:lnSpc>
            </a:pPr>
            <a:r>
              <a:rPr lang="en-US" dirty="0" smtClean="0"/>
              <a:t>Limited Omniscience: Can go into the mind of one character but not others. </a:t>
            </a:r>
          </a:p>
          <a:p>
            <a:pPr marL="800100" lvl="1">
              <a:lnSpc>
                <a:spcPct val="80000"/>
              </a:lnSpc>
            </a:pPr>
            <a:r>
              <a:rPr lang="en-US" dirty="0" smtClean="0"/>
              <a:t>Objective author: restricted to the external facts that might be observed by any </a:t>
            </a:r>
            <a:r>
              <a:rPr lang="en-US" dirty="0" err="1" smtClean="0"/>
              <a:t>witnes</a:t>
            </a:r>
            <a:r>
              <a:rPr lang="en-US" dirty="0" smtClean="0"/>
              <a:t>. </a:t>
            </a:r>
            <a:endParaRPr lang="en-US" dirty="0"/>
          </a:p>
        </p:txBody>
      </p:sp>
    </p:spTree>
    <p:extLst>
      <p:ext uri="{BB962C8B-B14F-4D97-AF65-F5344CB8AC3E}">
        <p14:creationId xmlns:p14="http://schemas.microsoft.com/office/powerpoint/2010/main" val="91538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person: You</a:t>
            </a:r>
            <a:endParaRPr lang="en-US" dirty="0"/>
          </a:p>
        </p:txBody>
      </p:sp>
      <p:sp>
        <p:nvSpPr>
          <p:cNvPr id="3" name="Content Placeholder 2"/>
          <p:cNvSpPr>
            <a:spLocks noGrp="1"/>
          </p:cNvSpPr>
          <p:nvPr>
            <p:ph sz="quarter" idx="13"/>
          </p:nvPr>
        </p:nvSpPr>
        <p:spPr/>
        <p:txBody>
          <a:bodyPr/>
          <a:lstStyle/>
          <a:p>
            <a:r>
              <a:rPr lang="en-US" dirty="0" smtClean="0"/>
              <a:t>Still somewhat experimental</a:t>
            </a:r>
          </a:p>
          <a:p>
            <a:pPr lvl="1"/>
            <a:r>
              <a:rPr lang="en-US" dirty="0" smtClean="0"/>
              <a:t>The author assigns you, the reader, specific characteristics and reactions, and if you go along with it, you are pulled deeper into the story. </a:t>
            </a:r>
          </a:p>
          <a:p>
            <a:pPr lvl="1"/>
            <a:r>
              <a:rPr lang="en-US" dirty="0" smtClean="0"/>
              <a:t>Example (Lorrie Moore, “How to Become a Writer): </a:t>
            </a:r>
          </a:p>
          <a:p>
            <a:pPr marL="857250" lvl="2" indent="0">
              <a:buNone/>
            </a:pPr>
            <a:r>
              <a:rPr lang="en-US" dirty="0" smtClean="0"/>
              <a:t>First try to be something, anything, else. A movie star/astronaut. A movie star/missionary. A movie star/kindergarten teacher. President of the World. Fail miserably. It is best if you fail at an early age—say fourteen. Early, critical disillusionment is necessary so that at fifteen you can write long haiku sentences about thwarted desire. It is a pond, a cherry blossom, a wind brushing against sparrow wing leaving for mountain. Count the syllables. Show your mom. </a:t>
            </a:r>
          </a:p>
          <a:p>
            <a:pPr lvl="1"/>
            <a:r>
              <a:rPr lang="en-US" dirty="0" smtClean="0"/>
              <a:t>Second person can also be a way for a character to displace experiences that are traumatic or that he or she is not ready to own—she will say “you always wore pink to those parties” as a way of talking about her younger, compulsively promiscuous self.</a:t>
            </a:r>
            <a:endParaRPr lang="en-US" dirty="0"/>
          </a:p>
        </p:txBody>
      </p:sp>
    </p:spTree>
    <p:extLst>
      <p:ext uri="{BB962C8B-B14F-4D97-AF65-F5344CB8AC3E}">
        <p14:creationId xmlns:p14="http://schemas.microsoft.com/office/powerpoint/2010/main" val="150304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Person: I</a:t>
            </a:r>
            <a:endParaRPr lang="en-US" dirty="0"/>
          </a:p>
        </p:txBody>
      </p:sp>
      <p:sp>
        <p:nvSpPr>
          <p:cNvPr id="3" name="Content Placeholder 2"/>
          <p:cNvSpPr>
            <a:spLocks noGrp="1"/>
          </p:cNvSpPr>
          <p:nvPr>
            <p:ph sz="quarter" idx="13"/>
          </p:nvPr>
        </p:nvSpPr>
        <p:spPr/>
        <p:txBody>
          <a:bodyPr>
            <a:normAutofit/>
          </a:bodyPr>
          <a:lstStyle/>
          <a:p>
            <a:r>
              <a:rPr lang="en-US" sz="1800" dirty="0" smtClean="0"/>
              <a:t>When a character who is involved in the action tells his or her own story using “I.”</a:t>
            </a:r>
          </a:p>
          <a:p>
            <a:pPr lvl="1"/>
            <a:r>
              <a:rPr lang="en-US" sz="1800" dirty="0" smtClean="0"/>
              <a:t>Can be the central character (”Who’s Irish”) or a minor character who acts as a witness of events he sees but which aren’t primarily about him (</a:t>
            </a:r>
            <a:r>
              <a:rPr lang="en-US" sz="1800" i="1" dirty="0" smtClean="0"/>
              <a:t>The Great Gatsby</a:t>
            </a:r>
            <a:r>
              <a:rPr lang="en-US" sz="1800" dirty="0" smtClean="0"/>
              <a:t>)</a:t>
            </a:r>
          </a:p>
          <a:p>
            <a:pPr lvl="1"/>
            <a:r>
              <a:rPr lang="en-US" sz="1800" dirty="0" smtClean="0"/>
              <a:t>Draws readers close to the mind and perceptions of someone who was there, so intimate as a POV.</a:t>
            </a:r>
          </a:p>
          <a:p>
            <a:pPr lvl="1"/>
            <a:r>
              <a:rPr lang="en-US" sz="1800" dirty="0" smtClean="0"/>
              <a:t>Be careful, because the “I” telling the story can only know about the things he or she has seen and heard about directly. The author can’t jump in a supply a little additional info to help out. </a:t>
            </a:r>
            <a:endParaRPr lang="en-US" sz="1800" dirty="0"/>
          </a:p>
        </p:txBody>
      </p:sp>
    </p:spTree>
    <p:extLst>
      <p:ext uri="{BB962C8B-B14F-4D97-AF65-F5344CB8AC3E}">
        <p14:creationId xmlns:p14="http://schemas.microsoft.com/office/powerpoint/2010/main" val="3988753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Formats and frames</a:t>
            </a:r>
            <a:endParaRPr lang="en-US" dirty="0"/>
          </a:p>
        </p:txBody>
      </p:sp>
      <p:sp>
        <p:nvSpPr>
          <p:cNvPr id="3" name="Content Placeholder 2"/>
          <p:cNvSpPr>
            <a:spLocks noGrp="1"/>
          </p:cNvSpPr>
          <p:nvPr>
            <p:ph sz="quarter" idx="13"/>
          </p:nvPr>
        </p:nvSpPr>
        <p:spPr/>
        <p:txBody>
          <a:bodyPr>
            <a:normAutofit lnSpcReduction="10000"/>
          </a:bodyPr>
          <a:lstStyle/>
          <a:p>
            <a:r>
              <a:rPr lang="en-US" dirty="0"/>
              <a:t>Y</a:t>
            </a:r>
            <a:r>
              <a:rPr lang="en-US" dirty="0" smtClean="0"/>
              <a:t>ou can present your story just as a generalized story, like those we read all the time</a:t>
            </a:r>
          </a:p>
          <a:p>
            <a:r>
              <a:rPr lang="en-US" dirty="0" smtClean="0"/>
              <a:t>It can also be useful to think about who is telling the story to whom and for what purpose.</a:t>
            </a:r>
          </a:p>
          <a:p>
            <a:pPr lvl="1"/>
            <a:r>
              <a:rPr lang="en-US" dirty="0" smtClean="0"/>
              <a:t>Sharpens the focus of the story, makes it more real for readers if we know why the person saying/writing all this needs to do it. </a:t>
            </a:r>
          </a:p>
          <a:p>
            <a:r>
              <a:rPr lang="en-US" dirty="0" smtClean="0"/>
              <a:t>To communicate this, you could have a character in your story tell it to someone else </a:t>
            </a:r>
          </a:p>
          <a:p>
            <a:pPr lvl="1"/>
            <a:r>
              <a:rPr lang="en-US" dirty="0" smtClean="0"/>
              <a:t>in a letter (epistolary form)</a:t>
            </a:r>
          </a:p>
          <a:p>
            <a:pPr lvl="1"/>
            <a:r>
              <a:rPr lang="en-US" dirty="0" smtClean="0"/>
              <a:t>In an explanatory monologue (Moby Dick)</a:t>
            </a:r>
          </a:p>
          <a:p>
            <a:pPr lvl="1"/>
            <a:r>
              <a:rPr lang="en-US" dirty="0" smtClean="0"/>
              <a:t>In a confession to a lover, to a jury, to the child he will never see grow up</a:t>
            </a:r>
          </a:p>
          <a:p>
            <a:r>
              <a:rPr lang="en-US" dirty="0" smtClean="0"/>
              <a:t>Or you can sidestep all that and have your narrator explaining to him/herself in a diary or interior monologue. </a:t>
            </a:r>
          </a:p>
          <a:p>
            <a:pPr lvl="1"/>
            <a:r>
              <a:rPr lang="en-US" dirty="0" smtClean="0"/>
              <a:t>At the far end of interiority you have stream of consciousness, where the writer tries to capture the un-edited flow of thought. </a:t>
            </a:r>
          </a:p>
          <a:p>
            <a:pPr lvl="1"/>
            <a:endParaRPr lang="en-US" dirty="0"/>
          </a:p>
        </p:txBody>
      </p:sp>
    </p:spTree>
    <p:extLst>
      <p:ext uri="{BB962C8B-B14F-4D97-AF65-F5344CB8AC3E}">
        <p14:creationId xmlns:p14="http://schemas.microsoft.com/office/powerpoint/2010/main" val="3630932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22735"/>
          </a:xfrm>
        </p:spPr>
        <p:txBody>
          <a:bodyPr/>
          <a:lstStyle/>
          <a:p>
            <a:r>
              <a:rPr lang="en-US" dirty="0" smtClean="0"/>
              <a:t>At What distance from your character?</a:t>
            </a:r>
            <a:endParaRPr lang="en-US" dirty="0"/>
          </a:p>
        </p:txBody>
      </p:sp>
      <p:sp>
        <p:nvSpPr>
          <p:cNvPr id="3" name="Content Placeholder 2"/>
          <p:cNvSpPr>
            <a:spLocks noGrp="1"/>
          </p:cNvSpPr>
          <p:nvPr>
            <p:ph sz="quarter" idx="13"/>
          </p:nvPr>
        </p:nvSpPr>
        <p:spPr>
          <a:xfrm>
            <a:off x="609600" y="897373"/>
            <a:ext cx="7924800" cy="4817627"/>
          </a:xfrm>
        </p:spPr>
        <p:txBody>
          <a:bodyPr>
            <a:normAutofit lnSpcReduction="10000"/>
          </a:bodyPr>
          <a:lstStyle/>
          <a:p>
            <a:r>
              <a:rPr lang="en-US" dirty="0" smtClean="0"/>
              <a:t>Authorial distance (also called psychic distance) is the degree to which we as readers feel either intimacy and identification with, or detachment and alienation from the characters. </a:t>
            </a:r>
          </a:p>
          <a:p>
            <a:r>
              <a:rPr lang="en-US" dirty="0" smtClean="0"/>
              <a:t>Little known fact: abstraction, summary and generality leads to distance from the characters. Example: </a:t>
            </a:r>
          </a:p>
          <a:p>
            <a:pPr marL="800100" lvl="2" indent="0">
              <a:buNone/>
            </a:pPr>
            <a:r>
              <a:rPr lang="en-US" dirty="0" smtClean="0"/>
              <a:t>It started in the backyards. At first the men concentrated on heat and smoke, and on dangerous thrusts with long forks. Their wives gave them aprons in railroad stripes with slogans on the front . . . Then it began to get mixed up who should do the dishes, and you can’t fall back on paper plates forever, and around that time, the wives got tired of </a:t>
            </a:r>
            <a:r>
              <a:rPr lang="en-US" dirty="0" err="1" smtClean="0"/>
              <a:t>makign</a:t>
            </a:r>
            <a:r>
              <a:rPr lang="en-US" dirty="0" smtClean="0"/>
              <a:t> butterscotch brownies and </a:t>
            </a:r>
            <a:r>
              <a:rPr lang="en-US" dirty="0" err="1"/>
              <a:t>j</a:t>
            </a:r>
            <a:r>
              <a:rPr lang="en-US" dirty="0" err="1" smtClean="0"/>
              <a:t>ello</a:t>
            </a:r>
            <a:r>
              <a:rPr lang="en-US" dirty="0" smtClean="0"/>
              <a:t> salads and wanted to make money instead, and one thing led to another. (Margaret Atwood, “Simmering”)</a:t>
            </a:r>
          </a:p>
          <a:p>
            <a:r>
              <a:rPr lang="en-US" dirty="0" smtClean="0"/>
              <a:t>Closeness comes through concrete detail, scene, a character’s thoughts, etc.</a:t>
            </a:r>
          </a:p>
          <a:p>
            <a:r>
              <a:rPr lang="en-US" dirty="0" smtClean="0"/>
              <a:t>Often humor comes through a combination of sympathy and detachment:</a:t>
            </a:r>
          </a:p>
          <a:p>
            <a:pPr marL="800100" lvl="2" indent="0">
              <a:buNone/>
            </a:pPr>
            <a:r>
              <a:rPr lang="en-US" dirty="0" smtClean="0"/>
              <a:t>I’m a dishwasher in a restaurant. I’m not trying to impress anybody. I’m not bragging. It’s just what I do. It’s not the glamorous job people make it out to be. Sure, you make a lot of dough and everybody looks up to you and respects you, but then again there’s a lot </a:t>
            </a:r>
            <a:r>
              <a:rPr lang="en-US" dirty="0" err="1" smtClean="0"/>
              <a:t>fo</a:t>
            </a:r>
            <a:r>
              <a:rPr lang="en-US" dirty="0" smtClean="0"/>
              <a:t> responsibility. It weighs on you. It wears on you. Everybody wants to be a dishwasher these days, I guess, but they’ve got an idealistic view of it. </a:t>
            </a:r>
          </a:p>
        </p:txBody>
      </p:sp>
    </p:spTree>
    <p:extLst>
      <p:ext uri="{BB962C8B-B14F-4D97-AF65-F5344CB8AC3E}">
        <p14:creationId xmlns:p14="http://schemas.microsoft.com/office/powerpoint/2010/main" val="636176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Point of View options</a:t>
            </a:r>
            <a:endParaRPr lang="en-US"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980162205"/>
              </p:ext>
            </p:extLst>
          </p:nvPr>
        </p:nvGraphicFramePr>
        <p:xfrm>
          <a:off x="609600" y="1600200"/>
          <a:ext cx="7924800" cy="4719320"/>
        </p:xfrm>
        <a:graphic>
          <a:graphicData uri="http://schemas.openxmlformats.org/drawingml/2006/table">
            <a:tbl>
              <a:tblPr firstRow="1" lastRow="1" bandRow="1">
                <a:tableStyleId>{5C22544A-7EE6-4342-B048-85BDC9FD1C3A}</a:tableStyleId>
              </a:tblPr>
              <a:tblGrid>
                <a:gridCol w="2220398"/>
                <a:gridCol w="3326974"/>
                <a:gridCol w="2377428"/>
              </a:tblGrid>
              <a:tr h="370840">
                <a:tc>
                  <a:txBody>
                    <a:bodyPr/>
                    <a:lstStyle/>
                    <a:p>
                      <a:endParaRPr lang="en-US" dirty="0"/>
                    </a:p>
                  </a:txBody>
                  <a:tcPr/>
                </a:tc>
                <a:tc>
                  <a:txBody>
                    <a:bodyPr/>
                    <a:lstStyle/>
                    <a:p>
                      <a:r>
                        <a:rPr lang="en-US" b="1" u="sng" dirty="0" smtClean="0">
                          <a:solidFill>
                            <a:srgbClr val="1F2123"/>
                          </a:solidFill>
                        </a:rPr>
                        <a:t>Who Speaks?</a:t>
                      </a:r>
                      <a:endParaRPr lang="en-US" b="1" u="sng" dirty="0">
                        <a:solidFill>
                          <a:srgbClr val="1F2123"/>
                        </a:solidFill>
                      </a:endParaRPr>
                    </a:p>
                  </a:txBody>
                  <a:tcPr/>
                </a:tc>
                <a:tc>
                  <a:txBody>
                    <a:bodyPr/>
                    <a:lstStyle/>
                    <a:p>
                      <a:endParaRPr lang="en-US"/>
                    </a:p>
                  </a:txBody>
                  <a:tcPr/>
                </a:tc>
              </a:tr>
              <a:tr h="370840">
                <a:tc>
                  <a:txBody>
                    <a:bodyPr/>
                    <a:lstStyle/>
                    <a:p>
                      <a:r>
                        <a:rPr lang="en-US" dirty="0" smtClean="0"/>
                        <a:t>The</a:t>
                      </a:r>
                      <a:r>
                        <a:rPr lang="en-US" baseline="0" dirty="0" smtClean="0"/>
                        <a:t> author in 3</a:t>
                      </a:r>
                      <a:r>
                        <a:rPr lang="en-US" baseline="30000" dirty="0" smtClean="0"/>
                        <a:t>rd</a:t>
                      </a:r>
                      <a:r>
                        <a:rPr lang="en-US" baseline="0" dirty="0" smtClean="0"/>
                        <a:t> person</a:t>
                      </a:r>
                      <a:endParaRPr lang="en-US" dirty="0"/>
                    </a:p>
                  </a:txBody>
                  <a:tcPr/>
                </a:tc>
                <a:tc>
                  <a:txBody>
                    <a:bodyPr/>
                    <a:lstStyle/>
                    <a:p>
                      <a:r>
                        <a:rPr lang="en-US" dirty="0" smtClean="0"/>
                        <a:t>The author in 2</a:t>
                      </a:r>
                      <a:r>
                        <a:rPr lang="en-US" baseline="30000" dirty="0" smtClean="0"/>
                        <a:t>nd</a:t>
                      </a:r>
                      <a:r>
                        <a:rPr lang="en-US" dirty="0" smtClean="0"/>
                        <a:t> person</a:t>
                      </a:r>
                      <a:endParaRPr lang="en-US" dirty="0"/>
                    </a:p>
                  </a:txBody>
                  <a:tcPr/>
                </a:tc>
                <a:tc>
                  <a:txBody>
                    <a:bodyPr/>
                    <a:lstStyle/>
                    <a:p>
                      <a:r>
                        <a:rPr lang="en-US" dirty="0" smtClean="0"/>
                        <a:t>A Character in 1</a:t>
                      </a:r>
                      <a:r>
                        <a:rPr lang="en-US" baseline="30000" dirty="0" smtClean="0"/>
                        <a:t>st</a:t>
                      </a:r>
                      <a:r>
                        <a:rPr lang="en-US" baseline="0" dirty="0" smtClean="0"/>
                        <a:t> person</a:t>
                      </a:r>
                      <a:endParaRPr lang="en-US" dirty="0"/>
                    </a:p>
                  </a:txBody>
                  <a:tcPr/>
                </a:tc>
              </a:tr>
              <a:tr h="370840">
                <a:tc>
                  <a:txBody>
                    <a:bodyPr/>
                    <a:lstStyle/>
                    <a:p>
                      <a:r>
                        <a:rPr lang="en-US" dirty="0" smtClean="0"/>
                        <a:t>Omniscient</a:t>
                      </a:r>
                      <a:endParaRPr lang="en-US" dirty="0"/>
                    </a:p>
                  </a:txBody>
                  <a:tcPr/>
                </a:tc>
                <a:tc>
                  <a:txBody>
                    <a:bodyPr/>
                    <a:lstStyle/>
                    <a:p>
                      <a:r>
                        <a:rPr lang="en-US" dirty="0" smtClean="0"/>
                        <a:t>“You”: reader as character</a:t>
                      </a:r>
                      <a:endParaRPr lang="en-US" dirty="0"/>
                    </a:p>
                  </a:txBody>
                  <a:tcPr/>
                </a:tc>
                <a:tc>
                  <a:txBody>
                    <a:bodyPr/>
                    <a:lstStyle/>
                    <a:p>
                      <a:r>
                        <a:rPr lang="en-US" dirty="0" smtClean="0"/>
                        <a:t>Central Narrator</a:t>
                      </a:r>
                      <a:endParaRPr lang="en-US" dirty="0"/>
                    </a:p>
                  </a:txBody>
                  <a:tcPr/>
                </a:tc>
              </a:tr>
              <a:tr h="370840">
                <a:tc>
                  <a:txBody>
                    <a:bodyPr/>
                    <a:lstStyle/>
                    <a:p>
                      <a:r>
                        <a:rPr lang="en-US" dirty="0" smtClean="0"/>
                        <a:t>Limited</a:t>
                      </a:r>
                      <a:r>
                        <a:rPr lang="en-US" baseline="0" dirty="0" smtClean="0"/>
                        <a:t> Omniscient</a:t>
                      </a:r>
                      <a:endParaRPr lang="en-US" dirty="0"/>
                    </a:p>
                  </a:txBody>
                  <a:tcPr/>
                </a:tc>
                <a:tc>
                  <a:txBody>
                    <a:bodyPr/>
                    <a:lstStyle/>
                    <a:p>
                      <a:r>
                        <a:rPr lang="en-US" dirty="0" smtClean="0"/>
                        <a:t>“You”: character</a:t>
                      </a:r>
                      <a:r>
                        <a:rPr lang="en-US" baseline="0" dirty="0" smtClean="0"/>
                        <a:t> distancing from story</a:t>
                      </a:r>
                      <a:endParaRPr lang="en-US" dirty="0"/>
                    </a:p>
                  </a:txBody>
                  <a:tcPr/>
                </a:tc>
                <a:tc>
                  <a:txBody>
                    <a:bodyPr/>
                    <a:lstStyle/>
                    <a:p>
                      <a:r>
                        <a:rPr lang="en-US" dirty="0" smtClean="0"/>
                        <a:t>Peripheral </a:t>
                      </a:r>
                      <a:r>
                        <a:rPr lang="en-US" dirty="0" err="1" smtClean="0"/>
                        <a:t>Narraor</a:t>
                      </a:r>
                      <a:endParaRPr lang="en-US" dirty="0"/>
                    </a:p>
                  </a:txBody>
                  <a:tcPr/>
                </a:tc>
              </a:tr>
              <a:tr h="370840">
                <a:tc>
                  <a:txBody>
                    <a:bodyPr/>
                    <a:lstStyle/>
                    <a:p>
                      <a:r>
                        <a:rPr lang="en-US" dirty="0" smtClean="0"/>
                        <a:t>Objective</a:t>
                      </a:r>
                      <a:endParaRPr lang="en-US" dirty="0"/>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r>
                        <a:rPr lang="en-US" b="1" u="sng" dirty="0" smtClean="0">
                          <a:solidFill>
                            <a:schemeClr val="bg2"/>
                          </a:solidFill>
                        </a:rPr>
                        <a:t>To Whom? </a:t>
                      </a:r>
                      <a:endParaRPr lang="en-US" b="1" u="sng" dirty="0">
                        <a:solidFill>
                          <a:schemeClr val="bg2"/>
                        </a:solidFill>
                      </a:endParaRPr>
                    </a:p>
                  </a:txBody>
                  <a:tcPr/>
                </a:tc>
                <a:tc>
                  <a:txBody>
                    <a:bodyPr/>
                    <a:lstStyle/>
                    <a:p>
                      <a:endParaRPr lang="en-US"/>
                    </a:p>
                  </a:txBody>
                  <a:tcPr/>
                </a:tc>
              </a:tr>
              <a:tr h="370840">
                <a:tc>
                  <a:txBody>
                    <a:bodyPr/>
                    <a:lstStyle/>
                    <a:p>
                      <a:r>
                        <a:rPr lang="en-US" dirty="0" smtClean="0"/>
                        <a:t>Reader</a:t>
                      </a:r>
                      <a:endParaRPr lang="en-US" dirty="0"/>
                    </a:p>
                  </a:txBody>
                  <a:tcPr/>
                </a:tc>
                <a:tc>
                  <a:txBody>
                    <a:bodyPr/>
                    <a:lstStyle/>
                    <a:p>
                      <a:r>
                        <a:rPr lang="en-US" dirty="0" smtClean="0"/>
                        <a:t>Another Character or Characters</a:t>
                      </a:r>
                      <a:endParaRPr lang="en-US" dirty="0"/>
                    </a:p>
                  </a:txBody>
                  <a:tcPr/>
                </a:tc>
                <a:tc>
                  <a:txBody>
                    <a:bodyPr/>
                    <a:lstStyle/>
                    <a:p>
                      <a:r>
                        <a:rPr lang="en-US" dirty="0" smtClean="0"/>
                        <a:t>self</a:t>
                      </a:r>
                      <a:endParaRPr lang="en-US" dirty="0"/>
                    </a:p>
                  </a:txBody>
                  <a:tcPr/>
                </a:tc>
              </a:tr>
              <a:tr h="370840">
                <a:tc>
                  <a:txBody>
                    <a:bodyPr/>
                    <a:lstStyle/>
                    <a:p>
                      <a:endParaRPr lang="en-US"/>
                    </a:p>
                  </a:txBody>
                  <a:tcPr/>
                </a:tc>
                <a:tc>
                  <a:txBody>
                    <a:bodyPr/>
                    <a:lstStyle/>
                    <a:p>
                      <a:r>
                        <a:rPr lang="en-US" b="1" u="sng" dirty="0" smtClean="0">
                          <a:solidFill>
                            <a:srgbClr val="1F2123"/>
                          </a:solidFill>
                        </a:rPr>
                        <a:t>In What Form? </a:t>
                      </a:r>
                      <a:endParaRPr lang="en-US" b="1" u="sng" dirty="0">
                        <a:solidFill>
                          <a:srgbClr val="1F2123"/>
                        </a:solidFill>
                      </a:endParaRPr>
                    </a:p>
                  </a:txBody>
                  <a:tcPr/>
                </a:tc>
                <a:tc>
                  <a:txBody>
                    <a:bodyPr/>
                    <a:lstStyle/>
                    <a:p>
                      <a:endParaRPr lang="en-US"/>
                    </a:p>
                  </a:txBody>
                  <a:tcPr/>
                </a:tc>
              </a:tr>
              <a:tr h="370840">
                <a:tc>
                  <a:txBody>
                    <a:bodyPr/>
                    <a:lstStyle/>
                    <a:p>
                      <a:r>
                        <a:rPr lang="en-US" dirty="0" smtClean="0"/>
                        <a:t>Story, monologue, letter, </a:t>
                      </a:r>
                      <a:endParaRPr lang="en-US" dirty="0"/>
                    </a:p>
                  </a:txBody>
                  <a:tcPr/>
                </a:tc>
                <a:tc>
                  <a:txBody>
                    <a:bodyPr/>
                    <a:lstStyle/>
                    <a:p>
                      <a:r>
                        <a:rPr lang="en-US" dirty="0" smtClean="0"/>
                        <a:t>Journal, interior monologue,</a:t>
                      </a:r>
                      <a:r>
                        <a:rPr lang="en-US" baseline="0" dirty="0" smtClean="0"/>
                        <a:t> etc. </a:t>
                      </a:r>
                      <a:endParaRPr lang="en-US" dirty="0"/>
                    </a:p>
                  </a:txBody>
                  <a:tcPr/>
                </a:tc>
                <a:tc>
                  <a:txBody>
                    <a:bodyPr/>
                    <a:lstStyle/>
                    <a:p>
                      <a:endParaRPr lang="en-US" dirty="0"/>
                    </a:p>
                  </a:txBody>
                  <a:tcPr/>
                </a:tc>
              </a:tr>
              <a:tr h="370840">
                <a:tc>
                  <a:txBody>
                    <a:bodyPr/>
                    <a:lstStyle/>
                    <a:p>
                      <a:endParaRPr lang="en-US"/>
                    </a:p>
                  </a:txBody>
                  <a:tcPr/>
                </a:tc>
                <a:tc>
                  <a:txBody>
                    <a:bodyPr/>
                    <a:lstStyle/>
                    <a:p>
                      <a:r>
                        <a:rPr lang="en-US" b="1" u="sng" dirty="0" smtClean="0">
                          <a:solidFill>
                            <a:srgbClr val="1F2123"/>
                          </a:solidFill>
                        </a:rPr>
                        <a:t>At what</a:t>
                      </a:r>
                      <a:r>
                        <a:rPr lang="en-US" b="1" u="sng" baseline="0" dirty="0" smtClean="0">
                          <a:solidFill>
                            <a:srgbClr val="1F2123"/>
                          </a:solidFill>
                        </a:rPr>
                        <a:t> Distance? </a:t>
                      </a:r>
                      <a:endParaRPr lang="en-US" b="1" u="sng" dirty="0">
                        <a:solidFill>
                          <a:srgbClr val="1F2123"/>
                        </a:solidFill>
                      </a:endParaRPr>
                    </a:p>
                  </a:txBody>
                  <a:tcPr/>
                </a:tc>
                <a:tc>
                  <a:txBody>
                    <a:bodyPr/>
                    <a:lstStyle/>
                    <a:p>
                      <a:endParaRPr lang="en-US"/>
                    </a:p>
                  </a:txBody>
                  <a:tcPr/>
                </a:tc>
              </a:tr>
              <a:tr h="370840">
                <a:tc>
                  <a:txBody>
                    <a:bodyPr/>
                    <a:lstStyle/>
                    <a:p>
                      <a:r>
                        <a:rPr lang="en-US" dirty="0" smtClean="0"/>
                        <a:t>Complete</a:t>
                      </a:r>
                      <a:r>
                        <a:rPr lang="en-US" baseline="0" dirty="0" smtClean="0"/>
                        <a:t> identification</a:t>
                      </a:r>
                    </a:p>
                    <a:p>
                      <a:r>
                        <a:rPr lang="en-US" baseline="0" dirty="0" smtClean="0"/>
                        <a:t>With character</a:t>
                      </a:r>
                      <a:endParaRPr lang="en-US" dirty="0"/>
                    </a:p>
                  </a:txBody>
                  <a:tcPr/>
                </a:tc>
                <a:tc>
                  <a:txBody>
                    <a:bodyPr/>
                    <a:lstStyle/>
                    <a:p>
                      <a:endParaRPr lang="en-US"/>
                    </a:p>
                  </a:txBody>
                  <a:tcPr/>
                </a:tc>
                <a:tc>
                  <a:txBody>
                    <a:bodyPr/>
                    <a:lstStyle/>
                    <a:p>
                      <a:r>
                        <a:rPr lang="en-US" dirty="0" smtClean="0"/>
                        <a:t>Complete Opposition and distance</a:t>
                      </a:r>
                      <a:r>
                        <a:rPr lang="en-US" baseline="0" dirty="0" smtClean="0"/>
                        <a:t> from character</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765120271"/>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54</TotalTime>
  <Words>992</Words>
  <Application>Microsoft Macintosh PowerPoint</Application>
  <PresentationFormat>On-screen Show (4:3)</PresentationFormat>
  <Paragraphs>63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Point of View</vt:lpstr>
      <vt:lpstr>Third Person: he or she</vt:lpstr>
      <vt:lpstr>Second person: You</vt:lpstr>
      <vt:lpstr>First Person: I</vt:lpstr>
      <vt:lpstr>Formats and frames</vt:lpstr>
      <vt:lpstr>At What distance from your character?</vt:lpstr>
      <vt:lpstr>Summary of Point of View options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dc:title>
  <dc:creator>datech2</dc:creator>
  <cp:lastModifiedBy>datech2</cp:lastModifiedBy>
  <cp:revision>6</cp:revision>
  <dcterms:created xsi:type="dcterms:W3CDTF">2017-05-30T04:40:16Z</dcterms:created>
  <dcterms:modified xsi:type="dcterms:W3CDTF">2017-05-30T05:34:38Z</dcterms:modified>
</cp:coreProperties>
</file>