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50" r:id="rId1"/>
  </p:sldMasterIdLst>
  <p:sldIdLst>
    <p:sldId id="256" r:id="rId2"/>
    <p:sldId id="258" r:id="rId3"/>
    <p:sldId id="257" r:id="rId4"/>
    <p:sldId id="260" r:id="rId5"/>
    <p:sldId id="259" r:id="rId6"/>
    <p:sldId id="263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51"/>
    <p:restoredTop sz="94665"/>
  </p:normalViewPr>
  <p:slideViewPr>
    <p:cSldViewPr snapToGrid="0" snapToObjects="1">
      <p:cViewPr varScale="1">
        <p:scale>
          <a:sx n="107" d="100"/>
          <a:sy n="107" d="100"/>
        </p:scale>
        <p:origin x="81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10/14/18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97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10/14/18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25393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10/14/18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86065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10/14/18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83413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10/14/18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92596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10/14/18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3336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10/14/18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50687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10/14/18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6166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10/14/18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541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10/14/18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076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10/14/18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8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10/14/18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62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10/14/18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558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10/14/18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236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10/14/18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428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10/14/18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49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10/14/18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10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image" Target="../media/image3.png"/><Relationship Id="rId21" Type="http://schemas.openxmlformats.org/officeDocument/2006/relationships/image" Target="../media/image4.png"/><Relationship Id="rId22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10/14/18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696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  <p:sldLayoutId id="2147483962" r:id="rId12"/>
    <p:sldLayoutId id="2147483963" r:id="rId13"/>
    <p:sldLayoutId id="2147483964" r:id="rId14"/>
    <p:sldLayoutId id="2147483965" r:id="rId15"/>
    <p:sldLayoutId id="2147483966" r:id="rId16"/>
    <p:sldLayoutId id="2147483967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tif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Relationship Id="rId3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7039019" cy="3329581"/>
          </a:xfrm>
        </p:spPr>
        <p:txBody>
          <a:bodyPr/>
          <a:lstStyle/>
          <a:p>
            <a:r>
              <a:rPr lang="en-US" i="1" dirty="0"/>
              <a:t>Midsummer Night’s </a:t>
            </a:r>
            <a:r>
              <a:rPr lang="en-US" i="1" dirty="0" smtClean="0"/>
              <a:t>Dream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Love, politics, transgression and Art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00" t="893" r="-7000" b="-893"/>
          <a:stretch/>
        </p:blipFill>
        <p:spPr>
          <a:xfrm>
            <a:off x="7928759" y="2870200"/>
            <a:ext cx="4622800" cy="398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854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Political context</a:t>
            </a:r>
            <a:br>
              <a:rPr lang="en-US" b="1" smtClean="0"/>
            </a:br>
            <a:r>
              <a:rPr lang="en-US" b="1" smtClean="0"/>
              <a:t>and historical </a:t>
            </a:r>
            <a:r>
              <a:rPr lang="en-US" b="1" dirty="0" smtClean="0"/>
              <a:t>anxieties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3" y="1853248"/>
            <a:ext cx="8711644" cy="4357547"/>
          </a:xfrm>
        </p:spPr>
        <p:txBody>
          <a:bodyPr/>
          <a:lstStyle/>
          <a:p>
            <a:r>
              <a:rPr lang="en-US" dirty="0" smtClean="0"/>
              <a:t>The play asks whether </a:t>
            </a:r>
            <a:r>
              <a:rPr lang="en-US" dirty="0"/>
              <a:t>fathers/husbands can really rule </a:t>
            </a:r>
            <a:r>
              <a:rPr lang="en-US" dirty="0" smtClean="0"/>
              <a:t>women.</a:t>
            </a:r>
          </a:p>
          <a:p>
            <a:pPr lvl="1"/>
            <a:r>
              <a:rPr lang="en-US" dirty="0" err="1"/>
              <a:t>E</a:t>
            </a:r>
            <a:r>
              <a:rPr lang="en-US" dirty="0" err="1" smtClean="0"/>
              <a:t>geus</a:t>
            </a:r>
            <a:r>
              <a:rPr lang="en-US" dirty="0" smtClean="0"/>
              <a:t> </a:t>
            </a:r>
            <a:r>
              <a:rPr lang="en-US" dirty="0" smtClean="0"/>
              <a:t>says he has the right to make his daughter compliant or dead. </a:t>
            </a:r>
          </a:p>
          <a:p>
            <a:r>
              <a:rPr lang="en-US" dirty="0" smtClean="0"/>
              <a:t>This connects </a:t>
            </a:r>
            <a:r>
              <a:rPr lang="en-US" dirty="0"/>
              <a:t>to the anxiety in England about their virgin Queen, Elizabeth. </a:t>
            </a:r>
            <a:endParaRPr lang="en-US" dirty="0" smtClean="0"/>
          </a:p>
          <a:p>
            <a:pPr lvl="1"/>
            <a:r>
              <a:rPr lang="en-US" dirty="0" smtClean="0"/>
              <a:t>England faced </a:t>
            </a:r>
            <a:r>
              <a:rPr lang="en-US" dirty="0"/>
              <a:t>a looming crisis of succession—no heir when she dies. </a:t>
            </a:r>
            <a:endParaRPr lang="en-US" dirty="0" smtClean="0"/>
          </a:p>
          <a:p>
            <a:pPr lvl="1"/>
            <a:r>
              <a:rPr lang="en-US" dirty="0" smtClean="0"/>
              <a:t>Queen </a:t>
            </a:r>
            <a:r>
              <a:rPr lang="en-US" dirty="0"/>
              <a:t>Elizabeth used courtship as diplomacy, but refused to marry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Elizabeth </a:t>
            </a:r>
            <a:r>
              <a:rPr lang="en-US" dirty="0"/>
              <a:t>says to parliament in 1563 that while marriage is best for private women, I “think it is not meet for a Prince” meaning herself. </a:t>
            </a:r>
            <a:endParaRPr lang="en-US" dirty="0" smtClean="0"/>
          </a:p>
          <a:p>
            <a:r>
              <a:rPr lang="en-US" dirty="0" smtClean="0"/>
              <a:t>Part </a:t>
            </a:r>
            <a:r>
              <a:rPr lang="en-US" dirty="0"/>
              <a:t>of </a:t>
            </a:r>
            <a:r>
              <a:rPr lang="en-US" dirty="0" smtClean="0"/>
              <a:t>Queen Elizabeth </a:t>
            </a:r>
            <a:r>
              <a:rPr lang="en-US" dirty="0"/>
              <a:t>was like Theseus and part was like </a:t>
            </a:r>
            <a:r>
              <a:rPr lang="en-US" dirty="0" err="1"/>
              <a:t>Hyppolyta</a:t>
            </a:r>
            <a:r>
              <a:rPr lang="en-US" dirty="0"/>
              <a:t> and the play </a:t>
            </a:r>
            <a:r>
              <a:rPr lang="en-US" dirty="0" smtClean="0"/>
              <a:t>addresses the audience’s anxiety about how this can work. Does this leave them vulnerable?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7530" y="2012698"/>
            <a:ext cx="2574470" cy="3764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25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61745"/>
          </a:xfrm>
        </p:spPr>
        <p:txBody>
          <a:bodyPr/>
          <a:lstStyle/>
          <a:p>
            <a:pPr algn="ctr"/>
            <a:r>
              <a:rPr lang="en-US" b="1" smtClean="0"/>
              <a:t>Tragedy </a:t>
            </a:r>
            <a:r>
              <a:rPr lang="en-US" b="1" dirty="0" smtClean="0"/>
              <a:t>inside the Comedy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1414463"/>
            <a:ext cx="10718574" cy="5093215"/>
          </a:xfrm>
        </p:spPr>
        <p:txBody>
          <a:bodyPr>
            <a:noAutofit/>
          </a:bodyPr>
          <a:lstStyle/>
          <a:p>
            <a:r>
              <a:rPr lang="en-US" i="1" dirty="0"/>
              <a:t>Midsummer</a:t>
            </a:r>
            <a:r>
              <a:rPr lang="en-US" dirty="0"/>
              <a:t> written in the same years as </a:t>
            </a:r>
            <a:r>
              <a:rPr lang="en-US" i="1" dirty="0"/>
              <a:t>Romeo and Juliet</a:t>
            </a:r>
            <a:r>
              <a:rPr lang="en-US" dirty="0"/>
              <a:t>, and they are the mirror images of each other. </a:t>
            </a:r>
          </a:p>
          <a:p>
            <a:pPr lvl="1"/>
            <a:r>
              <a:rPr lang="en-US" dirty="0"/>
              <a:t>Fathers want to choose their daughters’ husbands against their wishes</a:t>
            </a:r>
          </a:p>
          <a:p>
            <a:pPr lvl="1"/>
            <a:r>
              <a:rPr lang="en-US" dirty="0"/>
              <a:t>Rebellious daughter threatened with life in a nunnery</a:t>
            </a:r>
          </a:p>
          <a:p>
            <a:pPr lvl="1"/>
            <a:r>
              <a:rPr lang="en-US" dirty="0"/>
              <a:t>Disobedient daughters plan to run away with chosen lover</a:t>
            </a:r>
          </a:p>
          <a:p>
            <a:pPr lvl="1"/>
            <a:r>
              <a:rPr lang="en-US" dirty="0"/>
              <a:t>Both contrast rigid </a:t>
            </a:r>
            <a:r>
              <a:rPr lang="en-US" b="1" dirty="0"/>
              <a:t>day</a:t>
            </a:r>
            <a:r>
              <a:rPr lang="en-US" dirty="0"/>
              <a:t> of rules and transformations and chaos of </a:t>
            </a:r>
            <a:r>
              <a:rPr lang="en-US" b="1" dirty="0"/>
              <a:t>night</a:t>
            </a:r>
            <a:endParaRPr lang="en-US" dirty="0"/>
          </a:p>
          <a:p>
            <a:r>
              <a:rPr lang="en-US" i="1" dirty="0" err="1"/>
              <a:t>Pyramus</a:t>
            </a:r>
            <a:r>
              <a:rPr lang="en-US" i="1" dirty="0"/>
              <a:t> and Thisbe</a:t>
            </a:r>
            <a:r>
              <a:rPr lang="en-US" dirty="0"/>
              <a:t> also invokes the tragic potential of </a:t>
            </a:r>
            <a:r>
              <a:rPr lang="en-US" i="1" dirty="0"/>
              <a:t>Midsummer’s</a:t>
            </a:r>
            <a:r>
              <a:rPr lang="en-US" dirty="0"/>
              <a:t> premise: </a:t>
            </a:r>
          </a:p>
          <a:p>
            <a:pPr lvl="1"/>
            <a:r>
              <a:rPr lang="en-US" dirty="0"/>
              <a:t>Reminds us that lovers who run away to the forest sometimes meet more </a:t>
            </a:r>
            <a:r>
              <a:rPr lang="en-US" dirty="0" smtClean="0"/>
              <a:t>dangerous beasts </a:t>
            </a:r>
            <a:r>
              <a:rPr lang="en-US" dirty="0"/>
              <a:t>than Bottom/ass and more violent outcomes than our 4 Athenian lovers. </a:t>
            </a:r>
          </a:p>
          <a:p>
            <a:pPr lvl="1"/>
            <a:r>
              <a:rPr lang="en-US" dirty="0"/>
              <a:t>The noble spectators can’t see any connection between their world and the play they are watching but we do: harsh laws could have driven these poor Athenian kids to the fate of </a:t>
            </a:r>
            <a:r>
              <a:rPr lang="en-US" dirty="0" err="1"/>
              <a:t>Pyramus</a:t>
            </a:r>
            <a:r>
              <a:rPr lang="en-US" dirty="0"/>
              <a:t> &amp; Thisbe or Romeo and Juliet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366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 Part Structure: reality/dream/reality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Starts in civilized world of </a:t>
            </a:r>
            <a:r>
              <a:rPr lang="en-US" dirty="0"/>
              <a:t>law and order </a:t>
            </a:r>
          </a:p>
          <a:p>
            <a:pPr lvl="0"/>
            <a:r>
              <a:rPr lang="en-US" dirty="0" smtClean="0"/>
              <a:t>Moves to dream world </a:t>
            </a:r>
            <a:r>
              <a:rPr lang="en-US" dirty="0"/>
              <a:t>of transformation and disorder </a:t>
            </a:r>
          </a:p>
          <a:p>
            <a:pPr lvl="1"/>
            <a:r>
              <a:rPr lang="en-US" dirty="0"/>
              <a:t>Lysander is “Wood within this wood” because Wood = Old English word </a:t>
            </a:r>
            <a:r>
              <a:rPr lang="en-US" i="1" dirty="0" err="1"/>
              <a:t>wod</a:t>
            </a:r>
            <a:r>
              <a:rPr lang="en-US" dirty="0"/>
              <a:t> that means mad, lunatic. He is maddened and also “wooed” within the wood. </a:t>
            </a:r>
          </a:p>
          <a:p>
            <a:pPr lvl="1"/>
            <a:r>
              <a:rPr lang="en-US" dirty="0"/>
              <a:t>Plus all the other transformations—Helena says she’ll be Demetrius’s “dog,” Women pursue men, swapping partners, Bottom has the head of an ass, </a:t>
            </a:r>
            <a:r>
              <a:rPr lang="en-US" dirty="0" err="1"/>
              <a:t>Titania</a:t>
            </a:r>
            <a:r>
              <a:rPr lang="en-US" dirty="0"/>
              <a:t> </a:t>
            </a:r>
            <a:r>
              <a:rPr lang="en-US" dirty="0" smtClean="0"/>
              <a:t>bewitched, Fairies rule the world </a:t>
            </a:r>
            <a:endParaRPr lang="en-US" dirty="0"/>
          </a:p>
          <a:p>
            <a:pPr lvl="0"/>
            <a:r>
              <a:rPr lang="en-US" dirty="0"/>
              <a:t>Back to reality with new knowledge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22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07947"/>
          </a:xfrm>
        </p:spPr>
        <p:txBody>
          <a:bodyPr/>
          <a:lstStyle/>
          <a:p>
            <a:r>
              <a:rPr lang="en-US" b="1" dirty="0" smtClean="0"/>
              <a:t>Wedding/Festival in </a:t>
            </a:r>
            <a:r>
              <a:rPr lang="en-US" b="1" i="1" dirty="0" smtClean="0"/>
              <a:t>Midsummer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57313"/>
            <a:ext cx="8946541" cy="5280993"/>
          </a:xfrm>
        </p:spPr>
        <p:txBody>
          <a:bodyPr>
            <a:normAutofit lnSpcReduction="10000"/>
          </a:bodyPr>
          <a:lstStyle/>
          <a:p>
            <a:r>
              <a:rPr lang="en-US" i="1" dirty="0" smtClean="0"/>
              <a:t>Midsummer Nights’ Dream</a:t>
            </a:r>
            <a:r>
              <a:rPr lang="en-US" dirty="0" smtClean="0"/>
              <a:t> </a:t>
            </a:r>
            <a:r>
              <a:rPr lang="en-US" dirty="0"/>
              <a:t>uses weddings to frame and contain all—Theseus and </a:t>
            </a:r>
            <a:r>
              <a:rPr lang="en-US" dirty="0" err="1" smtClean="0"/>
              <a:t>Hyppolyta’s</a:t>
            </a:r>
            <a:r>
              <a:rPr lang="en-US" dirty="0" smtClean="0"/>
              <a:t> wedding </a:t>
            </a:r>
            <a:r>
              <a:rPr lang="en-US" dirty="0" smtClean="0"/>
              <a:t>plan starts </a:t>
            </a:r>
            <a:r>
              <a:rPr lang="en-US" dirty="0" smtClean="0"/>
              <a:t>the play, </a:t>
            </a:r>
            <a:r>
              <a:rPr lang="en-US" dirty="0"/>
              <a:t>and </a:t>
            </a:r>
            <a:r>
              <a:rPr lang="en-US" dirty="0" smtClean="0"/>
              <a:t>we have a </a:t>
            </a:r>
            <a:r>
              <a:rPr lang="en-US" dirty="0"/>
              <a:t>triple wedding at the end. </a:t>
            </a:r>
            <a:r>
              <a:rPr lang="en-US" b="1" dirty="0"/>
              <a:t>D</a:t>
            </a:r>
            <a:r>
              <a:rPr lang="en-US" b="1" dirty="0" smtClean="0"/>
              <a:t>o they work to resolve the play’s questions?</a:t>
            </a:r>
          </a:p>
          <a:p>
            <a:pPr lvl="1"/>
            <a:r>
              <a:rPr lang="en-US" dirty="0" smtClean="0"/>
              <a:t>In </a:t>
            </a:r>
            <a:r>
              <a:rPr lang="en-US" dirty="0"/>
              <a:t>a sense the play is a “war of the sexes” about who will be the master, the Fairy Queen or Fairy King, Theseus or </a:t>
            </a:r>
            <a:r>
              <a:rPr lang="en-US" dirty="0" err="1"/>
              <a:t>Hyppolyta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royal wedding comes of war not love—Theseus won her in battle. </a:t>
            </a:r>
          </a:p>
          <a:p>
            <a:pPr lvl="1"/>
            <a:r>
              <a:rPr lang="en-US" dirty="0" smtClean="0"/>
              <a:t>Personally</a:t>
            </a:r>
            <a:r>
              <a:rPr lang="en-US" dirty="0"/>
              <a:t>, I’m pissed that Oberon gets </a:t>
            </a:r>
            <a:r>
              <a:rPr lang="en-US" dirty="0" smtClean="0"/>
              <a:t>his way at </a:t>
            </a:r>
            <a:r>
              <a:rPr lang="en-US" dirty="0"/>
              <a:t>the </a:t>
            </a:r>
            <a:r>
              <a:rPr lang="en-US" dirty="0" smtClean="0"/>
              <a:t>end. I also </a:t>
            </a:r>
            <a:r>
              <a:rPr lang="en-US" dirty="0"/>
              <a:t>don’t trust Theseus the international playboy/adventurer to be a decent husband. </a:t>
            </a:r>
            <a:r>
              <a:rPr lang="en-US" dirty="0" smtClean="0"/>
              <a:t> And I worry about these marriages based on magic juice.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here’s </a:t>
            </a:r>
            <a:r>
              <a:rPr lang="en-US" dirty="0"/>
              <a:t>a lot that the weddings don’t resolve in the play </a:t>
            </a:r>
            <a:r>
              <a:rPr lang="en-US" dirty="0" smtClean="0"/>
              <a:t>if we think of them in strictly practical terms. </a:t>
            </a:r>
          </a:p>
          <a:p>
            <a:r>
              <a:rPr lang="en-US" dirty="0"/>
              <a:t>Instead we might look at the weddings as a </a:t>
            </a:r>
            <a:r>
              <a:rPr lang="en-US" b="1" dirty="0"/>
              <a:t>blend of the legal world and the rural festivals invoked in Fairy Land.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Conflicts </a:t>
            </a:r>
            <a:r>
              <a:rPr lang="en-US" dirty="0"/>
              <a:t>in the story are resolved symbolically rather than </a:t>
            </a:r>
            <a:r>
              <a:rPr lang="en-US" dirty="0" smtClean="0"/>
              <a:t>literally by blending the worlds that once were in conflict.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217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4102" y="1457325"/>
            <a:ext cx="8354013" cy="557212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5586413" cy="3351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840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Civilization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428750"/>
            <a:ext cx="8946541" cy="5300663"/>
          </a:xfrm>
        </p:spPr>
        <p:txBody>
          <a:bodyPr>
            <a:noAutofit/>
          </a:bodyPr>
          <a:lstStyle/>
          <a:p>
            <a:r>
              <a:rPr lang="en-US" sz="2400" dirty="0"/>
              <a:t>Some big questions that the audience must ponder (and that’s the point!)</a:t>
            </a:r>
          </a:p>
          <a:p>
            <a:pPr lvl="1"/>
            <a:r>
              <a:rPr lang="en-US" sz="2000" dirty="0"/>
              <a:t>What is the new </a:t>
            </a:r>
            <a:r>
              <a:rPr lang="en-US" sz="2000" dirty="0" smtClean="0"/>
              <a:t>knowledge they found in the forest? </a:t>
            </a:r>
            <a:r>
              <a:rPr lang="en-US" sz="2000" dirty="0"/>
              <a:t>How is the world of law changed? A</a:t>
            </a:r>
            <a:r>
              <a:rPr lang="en-US" sz="2000" dirty="0" smtClean="0"/>
              <a:t>re </a:t>
            </a:r>
            <a:r>
              <a:rPr lang="en-US" sz="2000" dirty="0"/>
              <a:t>the lovers, rulers, and mechanicals changed? </a:t>
            </a:r>
          </a:p>
          <a:p>
            <a:pPr lvl="2"/>
            <a:r>
              <a:rPr lang="en-US" sz="1800" dirty="0"/>
              <a:t>Maybe Theseus is nicer—marries all according to their wishes instead of Hermia’s Dad’s dictates (the original suitor Demetrius has changed anyway, so he couldn’t enforce the old rule). </a:t>
            </a:r>
          </a:p>
          <a:p>
            <a:pPr lvl="1"/>
            <a:r>
              <a:rPr lang="en-US" sz="2000" dirty="0"/>
              <a:t>And which world is really more civilized? </a:t>
            </a:r>
          </a:p>
          <a:p>
            <a:pPr lvl="2"/>
            <a:r>
              <a:rPr lang="en-US" sz="1800" dirty="0"/>
              <a:t>The world of law that would kill Hermia for refusing her father’s choice for her husband?</a:t>
            </a:r>
          </a:p>
          <a:p>
            <a:pPr lvl="2"/>
            <a:r>
              <a:rPr lang="en-US" sz="1800" dirty="0"/>
              <a:t>Or the world of change and possibility in the forest?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58752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Another Layer: Art and the Unconscious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9569451" cy="4195481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3 part structure (civilization -&gt; chaos -&gt; civilization) lays over a deeper structure: </a:t>
            </a:r>
            <a:r>
              <a:rPr lang="en-US" sz="2400" dirty="0" smtClean="0"/>
              <a:t>Conscious</a:t>
            </a:r>
            <a:r>
              <a:rPr lang="en-US" sz="2400" dirty="0"/>
              <a:t>, unconscious, art. </a:t>
            </a:r>
          </a:p>
          <a:p>
            <a:pPr lvl="0"/>
            <a:r>
              <a:rPr lang="en-US" sz="2400" dirty="0"/>
              <a:t>The “new knowledge” that we arrive at is not a new law, or a new social structure, but a new respect for the transformative, disruptive and </a:t>
            </a:r>
            <a:r>
              <a:rPr lang="en-US" sz="2400" b="1" dirty="0"/>
              <a:t>creative power of the unconscious</a:t>
            </a:r>
            <a:r>
              <a:rPr lang="en-US" sz="2400" dirty="0"/>
              <a:t>. </a:t>
            </a:r>
            <a:r>
              <a:rPr lang="en-US" sz="2400" dirty="0" smtClean="0"/>
              <a:t>We must integrate that into our understanding of ourselves.</a:t>
            </a:r>
            <a:endParaRPr lang="en-US" sz="2400" dirty="0"/>
          </a:p>
          <a:p>
            <a:pPr lvl="1"/>
            <a:r>
              <a:rPr lang="en-US" sz="2200" dirty="0"/>
              <a:t>Bottom gets </a:t>
            </a:r>
            <a:r>
              <a:rPr lang="en-US" sz="2200" dirty="0" smtClean="0"/>
              <a:t>it: </a:t>
            </a:r>
            <a:r>
              <a:rPr lang="en-US" sz="2200" dirty="0"/>
              <a:t>“Love and reason keep little company,” he says, and “Man is but an ass if he try to explain;” therefore he will write a song about it. Art is the only way to make sense of the chaos that is the human psyche</a:t>
            </a:r>
            <a:r>
              <a:rPr lang="en-US" sz="2200" dirty="0" smtClean="0"/>
              <a:t>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47211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2630</TotalTime>
  <Words>803</Words>
  <Application>Microsoft Macintosh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Century Gothic</vt:lpstr>
      <vt:lpstr>Wingdings 3</vt:lpstr>
      <vt:lpstr>Arial</vt:lpstr>
      <vt:lpstr>Ion</vt:lpstr>
      <vt:lpstr>Midsummer Night’s Dream</vt:lpstr>
      <vt:lpstr>Political context and historical anxieties </vt:lpstr>
      <vt:lpstr>Tragedy inside the Comedy</vt:lpstr>
      <vt:lpstr>3 Part Structure: reality/dream/reality</vt:lpstr>
      <vt:lpstr>Wedding/Festival in Midsummer</vt:lpstr>
      <vt:lpstr>PowerPoint Presentation</vt:lpstr>
      <vt:lpstr>Civilization?</vt:lpstr>
      <vt:lpstr>Another Layer: Art and the Unconscious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Love, Class and Transgression</dc:title>
  <dc:creator>Becky Roberts</dc:creator>
  <cp:lastModifiedBy>Becky Roberts</cp:lastModifiedBy>
  <cp:revision>10</cp:revision>
  <dcterms:created xsi:type="dcterms:W3CDTF">2018-08-18T00:07:04Z</dcterms:created>
  <dcterms:modified xsi:type="dcterms:W3CDTF">2018-10-15T03:54:55Z</dcterms:modified>
</cp:coreProperties>
</file>