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59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GuFfps63Y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12875"/>
            <a:ext cx="6400800" cy="1741805"/>
          </a:xfrm>
        </p:spPr>
        <p:txBody>
          <a:bodyPr>
            <a:normAutofit/>
          </a:bodyPr>
          <a:lstStyle/>
          <a:p>
            <a:r>
              <a:rPr lang="en-US" dirty="0" smtClean="0"/>
              <a:t>Meter </a:t>
            </a:r>
            <a:br>
              <a:rPr lang="en-US" dirty="0" smtClean="0"/>
            </a:br>
            <a:r>
              <a:rPr lang="en-US" sz="2000" i="1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Scan a poem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4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Anyone can hear 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know the difference between the words “</a:t>
            </a:r>
            <a:r>
              <a:rPr lang="en-US" b="1" dirty="0" smtClean="0"/>
              <a:t>refer</a:t>
            </a:r>
            <a:r>
              <a:rPr lang="en-US" dirty="0" smtClean="0"/>
              <a:t>” and “</a:t>
            </a:r>
            <a:r>
              <a:rPr lang="en-US" b="1" dirty="0" smtClean="0"/>
              <a:t>reefer</a:t>
            </a:r>
            <a:r>
              <a:rPr lang="en-US" dirty="0" smtClean="0"/>
              <a:t>” when you hear them?</a:t>
            </a:r>
          </a:p>
          <a:p>
            <a:pPr lvl="1"/>
            <a:r>
              <a:rPr lang="en-US" dirty="0" smtClean="0"/>
              <a:t>If not, you might have trouble in your next job interview</a:t>
            </a:r>
          </a:p>
          <a:p>
            <a:r>
              <a:rPr lang="en-US" dirty="0" smtClean="0"/>
              <a:t>That’s all you need </a:t>
            </a:r>
            <a:r>
              <a:rPr lang="en-US" dirty="0" smtClean="0"/>
              <a:t>in order to </a:t>
            </a:r>
            <a:r>
              <a:rPr lang="en-US" dirty="0" smtClean="0"/>
              <a:t>hear the meter of a poem.</a:t>
            </a:r>
          </a:p>
          <a:p>
            <a:r>
              <a:rPr lang="en-US" dirty="0" smtClean="0"/>
              <a:t>You need a little more information to explain it, so that’s what we’ll cover.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9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quick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accented syllables (louder parts of the word or phrase) with a forward slash on top of the word /</a:t>
            </a:r>
          </a:p>
          <a:p>
            <a:r>
              <a:rPr lang="en-US" dirty="0" smtClean="0"/>
              <a:t>Mark unaccented syllables (quieter parts of the word or phrase) with a loop like a U</a:t>
            </a:r>
          </a:p>
          <a:p>
            <a:r>
              <a:rPr lang="en-US" dirty="0" smtClean="0"/>
              <a:t>Here’s a piece from Hamlet with scanning marks: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=lGuFfps63YI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1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do it to Bradstreet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      /    U          /    U      U  U   /   U   /</a:t>
            </a:r>
          </a:p>
          <a:p>
            <a:r>
              <a:rPr lang="en-US" dirty="0" smtClean="0"/>
              <a:t>Thou ill-formed offspring of my feeble brain</a:t>
            </a:r>
          </a:p>
          <a:p>
            <a:r>
              <a:rPr lang="en-US" dirty="0" smtClean="0"/>
              <a:t>U      /  U  /    U       /  U     /     U  /</a:t>
            </a:r>
          </a:p>
          <a:p>
            <a:r>
              <a:rPr lang="en-US" dirty="0" smtClean="0"/>
              <a:t>Who after birth didst by my side remain,</a:t>
            </a:r>
          </a:p>
          <a:p>
            <a:r>
              <a:rPr lang="en-US" dirty="0" smtClean="0"/>
              <a:t>U    /             U       /       U    /         U   /     U      /</a:t>
            </a:r>
          </a:p>
          <a:p>
            <a:r>
              <a:rPr lang="en-US" dirty="0" smtClean="0"/>
              <a:t>Till snatched from thence by friends, less wise than true,</a:t>
            </a:r>
          </a:p>
          <a:p>
            <a:r>
              <a:rPr lang="en-US" dirty="0" smtClean="0"/>
              <a:t>U    /        U   /    U   /      U  /   U   /</a:t>
            </a:r>
          </a:p>
          <a:p>
            <a:r>
              <a:rPr lang="en-US" dirty="0" smtClean="0"/>
              <a:t>Who thee abroad, exposed to public view,</a:t>
            </a:r>
          </a:p>
        </p:txBody>
      </p:sp>
    </p:spTree>
    <p:extLst>
      <p:ext uri="{BB962C8B-B14F-4D97-AF65-F5344CB8AC3E}">
        <p14:creationId xmlns:p14="http://schemas.microsoft.com/office/powerpoint/2010/main" val="357891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Names of poetic 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“feet” or repeating pattern within the line.  </a:t>
            </a:r>
          </a:p>
          <a:p>
            <a:pPr lvl="1"/>
            <a:r>
              <a:rPr lang="en-US" dirty="0" smtClean="0"/>
              <a:t>Iambic = 2 syllables, first unaccented, second accented: U /</a:t>
            </a:r>
          </a:p>
          <a:p>
            <a:pPr lvl="2"/>
            <a:r>
              <a:rPr lang="en-US" dirty="0"/>
              <a:t>to BE or NOT to </a:t>
            </a:r>
            <a:r>
              <a:rPr lang="en-US" dirty="0" smtClean="0"/>
              <a:t>BE</a:t>
            </a:r>
          </a:p>
          <a:p>
            <a:pPr lvl="1"/>
            <a:r>
              <a:rPr lang="en-US" dirty="0" smtClean="0"/>
              <a:t>Trochaic = 2 syllables, opposite of above: / U</a:t>
            </a:r>
          </a:p>
          <a:p>
            <a:pPr lvl="2"/>
            <a:r>
              <a:rPr lang="en-US" dirty="0" err="1" smtClean="0"/>
              <a:t>DOUble</a:t>
            </a:r>
            <a:r>
              <a:rPr lang="en-US" dirty="0" smtClean="0"/>
              <a:t>, </a:t>
            </a:r>
            <a:r>
              <a:rPr lang="en-US" dirty="0" err="1" smtClean="0"/>
              <a:t>DOUble</a:t>
            </a:r>
            <a:r>
              <a:rPr lang="en-US" dirty="0"/>
              <a:t>, TOIL and </a:t>
            </a:r>
            <a:r>
              <a:rPr lang="en-US" dirty="0" err="1" smtClean="0"/>
              <a:t>TROUble</a:t>
            </a:r>
            <a:endParaRPr lang="en-US" dirty="0" smtClean="0"/>
          </a:p>
          <a:p>
            <a:pPr lvl="1"/>
            <a:r>
              <a:rPr lang="en-US" dirty="0" smtClean="0"/>
              <a:t>Anapestic = 3 syllables, two unaccented, third accented U U /</a:t>
            </a:r>
          </a:p>
          <a:p>
            <a:pPr lvl="2"/>
            <a:r>
              <a:rPr lang="en-US" dirty="0"/>
              <a:t>I </a:t>
            </a:r>
            <a:r>
              <a:rPr lang="en-US" dirty="0" err="1" smtClean="0"/>
              <a:t>arRISE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unBUILD</a:t>
            </a:r>
            <a:r>
              <a:rPr lang="en-US" dirty="0" smtClean="0"/>
              <a:t> </a:t>
            </a:r>
            <a:r>
              <a:rPr lang="en-US" dirty="0"/>
              <a:t>it </a:t>
            </a:r>
            <a:r>
              <a:rPr lang="en-US" dirty="0" err="1" smtClean="0"/>
              <a:t>aGAIN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Dactyllic</a:t>
            </a:r>
            <a:r>
              <a:rPr lang="en-US" dirty="0" smtClean="0"/>
              <a:t> = 3 </a:t>
            </a:r>
            <a:r>
              <a:rPr lang="en-US" dirty="0" err="1" smtClean="0"/>
              <a:t>syallables</a:t>
            </a:r>
            <a:r>
              <a:rPr lang="en-US" dirty="0" smtClean="0"/>
              <a:t>, first accented, last 2 unaccented / U U </a:t>
            </a:r>
          </a:p>
          <a:p>
            <a:pPr lvl="2"/>
            <a:r>
              <a:rPr lang="en-US" dirty="0"/>
              <a:t>Openly.</a:t>
            </a:r>
            <a:endParaRPr lang="en-US" dirty="0" smtClean="0"/>
          </a:p>
          <a:p>
            <a:pPr lvl="1"/>
            <a:r>
              <a:rPr lang="en-US" dirty="0" smtClean="0"/>
              <a:t>Spondee = 2 accented syllables (for variety)</a:t>
            </a:r>
          </a:p>
          <a:p>
            <a:pPr lvl="2"/>
            <a:r>
              <a:rPr lang="en-US" dirty="0" smtClean="0"/>
              <a:t>Heartbreak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1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poetic meters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of “feet” in a line is the second part of the name of the meter</a:t>
            </a:r>
          </a:p>
          <a:p>
            <a:pPr lvl="1"/>
            <a:r>
              <a:rPr lang="en-US" dirty="0"/>
              <a:t>Monometer	One Foot</a:t>
            </a:r>
          </a:p>
          <a:p>
            <a:pPr lvl="1"/>
            <a:r>
              <a:rPr lang="en-US" dirty="0" err="1"/>
              <a:t>Dimeter</a:t>
            </a:r>
            <a:r>
              <a:rPr lang="en-US" dirty="0"/>
              <a:t>	Two Feet</a:t>
            </a:r>
          </a:p>
          <a:p>
            <a:pPr lvl="1"/>
            <a:r>
              <a:rPr lang="en-US" dirty="0" err="1"/>
              <a:t>Trimeter</a:t>
            </a:r>
            <a:r>
              <a:rPr lang="en-US" dirty="0"/>
              <a:t>	Three Feet</a:t>
            </a:r>
          </a:p>
          <a:p>
            <a:pPr lvl="1"/>
            <a:r>
              <a:rPr lang="en-US" dirty="0"/>
              <a:t>Tetrameter	Four Feet</a:t>
            </a:r>
          </a:p>
          <a:p>
            <a:pPr lvl="1"/>
            <a:r>
              <a:rPr lang="en-US" dirty="0"/>
              <a:t>Pentameter	Five Feet</a:t>
            </a:r>
          </a:p>
          <a:p>
            <a:pPr lvl="1"/>
            <a:r>
              <a:rPr lang="en-US" dirty="0"/>
              <a:t>Hexameter	Six Feet</a:t>
            </a:r>
          </a:p>
          <a:p>
            <a:pPr lvl="1"/>
            <a:r>
              <a:rPr lang="en-US" dirty="0"/>
              <a:t>Heptameter	Seven </a:t>
            </a:r>
            <a:r>
              <a:rPr lang="en-US" dirty="0" smtClean="0"/>
              <a:t>Feet</a:t>
            </a:r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4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Now let’s figure out the pattern and name 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group the lines into “feet” and count them up.  </a:t>
            </a:r>
          </a:p>
          <a:p>
            <a:pPr lvl="1"/>
            <a:r>
              <a:rPr lang="en-US" dirty="0" smtClean="0"/>
              <a:t>U      </a:t>
            </a:r>
            <a:r>
              <a:rPr lang="en-US" dirty="0"/>
              <a:t>/    U          /   </a:t>
            </a:r>
            <a:r>
              <a:rPr lang="en-US" dirty="0" smtClean="0"/>
              <a:t> U      </a:t>
            </a:r>
            <a:r>
              <a:rPr lang="en-US" dirty="0"/>
              <a:t>U  U   /   U   </a:t>
            </a:r>
            <a:r>
              <a:rPr lang="en-US" dirty="0" smtClean="0"/>
              <a:t>/    	</a:t>
            </a:r>
            <a:r>
              <a:rPr lang="en-US" b="1" dirty="0" smtClean="0"/>
              <a:t>?</a:t>
            </a:r>
            <a:endParaRPr lang="en-US" b="1" dirty="0"/>
          </a:p>
          <a:p>
            <a:pPr lvl="1"/>
            <a:r>
              <a:rPr lang="en-US" dirty="0"/>
              <a:t>Thou ill-formed offspring of my feeble brain</a:t>
            </a:r>
          </a:p>
          <a:p>
            <a:pPr lvl="1"/>
            <a:r>
              <a:rPr lang="en-US" dirty="0"/>
              <a:t>U      /  U  /   </a:t>
            </a:r>
            <a:r>
              <a:rPr lang="en-US" dirty="0" smtClean="0"/>
              <a:t>  </a:t>
            </a:r>
            <a:r>
              <a:rPr lang="en-US" dirty="0"/>
              <a:t>U       /  U     /     U  </a:t>
            </a:r>
            <a:r>
              <a:rPr lang="en-US" dirty="0" smtClean="0"/>
              <a:t>/		</a:t>
            </a:r>
            <a:r>
              <a:rPr lang="en-US" b="1" dirty="0" smtClean="0"/>
              <a:t>5 iambic feet</a:t>
            </a:r>
            <a:endParaRPr lang="en-US" b="1" dirty="0"/>
          </a:p>
          <a:p>
            <a:pPr lvl="1"/>
            <a:r>
              <a:rPr lang="en-US" dirty="0"/>
              <a:t>Who after birth didst by my side remain,</a:t>
            </a:r>
          </a:p>
          <a:p>
            <a:pPr lvl="1"/>
            <a:r>
              <a:rPr lang="en-US" dirty="0"/>
              <a:t>U    /             U       /       U    /         U   /     U      </a:t>
            </a:r>
            <a:r>
              <a:rPr lang="en-US" dirty="0" smtClean="0"/>
              <a:t>/	</a:t>
            </a:r>
            <a:r>
              <a:rPr lang="en-US" b="1" dirty="0" smtClean="0"/>
              <a:t>same</a:t>
            </a:r>
            <a:endParaRPr lang="en-US" b="1" dirty="0"/>
          </a:p>
          <a:p>
            <a:pPr lvl="1"/>
            <a:r>
              <a:rPr lang="en-US" dirty="0"/>
              <a:t>Till snatched from thence by friends, less wise than true,</a:t>
            </a:r>
          </a:p>
          <a:p>
            <a:pPr lvl="1"/>
            <a:r>
              <a:rPr lang="en-US" dirty="0"/>
              <a:t>U    /        U   /    U   /      U  /   U   </a:t>
            </a:r>
            <a:r>
              <a:rPr lang="en-US" dirty="0" smtClean="0"/>
              <a:t>/			</a:t>
            </a:r>
            <a:r>
              <a:rPr lang="en-US" b="1" dirty="0" smtClean="0"/>
              <a:t>same</a:t>
            </a:r>
            <a:endParaRPr lang="en-US" b="1" dirty="0"/>
          </a:p>
          <a:p>
            <a:pPr lvl="1"/>
            <a:r>
              <a:rPr lang="en-US" dirty="0"/>
              <a:t>Who thee abroad, exposed to public view,</a:t>
            </a:r>
          </a:p>
          <a:p>
            <a:r>
              <a:rPr lang="en-US" dirty="0" smtClean="0"/>
              <a:t>Mostly iambic pentameter, so that’s the metric pattern for the poem.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4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Meter is (almost) never totally uniform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6624"/>
            <a:ext cx="6400800" cy="3762375"/>
          </a:xfrm>
        </p:spPr>
        <p:txBody>
          <a:bodyPr>
            <a:noAutofit/>
          </a:bodyPr>
          <a:lstStyle/>
          <a:p>
            <a:r>
              <a:rPr lang="en-US" sz="1600" dirty="0" smtClean="0"/>
              <a:t>Great poets draw attention to emotional intensity and important ideas by breaking meter.</a:t>
            </a:r>
          </a:p>
          <a:p>
            <a:r>
              <a:rPr lang="en-US" sz="1600" dirty="0" smtClean="0"/>
              <a:t> Breaking or changing the meter for a few beats slows down or speeds up your reading and makes you notice certain words. </a:t>
            </a:r>
          </a:p>
          <a:p>
            <a:pPr lvl="2"/>
            <a:r>
              <a:rPr lang="en-US" sz="1200" dirty="0" smtClean="0"/>
              <a:t>U      </a:t>
            </a:r>
            <a:r>
              <a:rPr lang="en-US" sz="1200" dirty="0"/>
              <a:t>/    U          /   </a:t>
            </a:r>
            <a:r>
              <a:rPr lang="en-US" sz="1200" dirty="0" smtClean="0"/>
              <a:t> U     </a:t>
            </a:r>
            <a:r>
              <a:rPr lang="en-US" sz="1200" dirty="0"/>
              <a:t>U  </a:t>
            </a:r>
            <a:r>
              <a:rPr lang="en-US" sz="1200" dirty="0" smtClean="0"/>
              <a:t> U   </a:t>
            </a:r>
            <a:r>
              <a:rPr lang="en-US" sz="1200" dirty="0"/>
              <a:t>/   U   /</a:t>
            </a:r>
          </a:p>
          <a:p>
            <a:pPr lvl="2"/>
            <a:r>
              <a:rPr lang="en-US" sz="1200" dirty="0"/>
              <a:t>Thou ill-formed offspring of my feeble brain</a:t>
            </a:r>
          </a:p>
          <a:p>
            <a:pPr lvl="2"/>
            <a:r>
              <a:rPr lang="en-US" sz="1200" dirty="0"/>
              <a:t>U      /  U  /    U       /  U     /     U  /</a:t>
            </a:r>
          </a:p>
          <a:p>
            <a:pPr lvl="2"/>
            <a:r>
              <a:rPr lang="en-US" sz="1200" dirty="0"/>
              <a:t>Who after birth didst by my side remain,</a:t>
            </a:r>
          </a:p>
          <a:p>
            <a:pPr lvl="2"/>
            <a:r>
              <a:rPr lang="en-US" sz="1200" dirty="0"/>
              <a:t>U    /             U       /       U    /         U   /     U      /</a:t>
            </a:r>
          </a:p>
          <a:p>
            <a:pPr lvl="2"/>
            <a:r>
              <a:rPr lang="en-US" sz="1200" dirty="0"/>
              <a:t>Till snatched from thence by friends, less wise than true,</a:t>
            </a:r>
          </a:p>
          <a:p>
            <a:pPr lvl="2"/>
            <a:r>
              <a:rPr lang="en-US" sz="1200" dirty="0"/>
              <a:t>U    /        U   /    U   /      U  /   U   /</a:t>
            </a:r>
          </a:p>
          <a:p>
            <a:pPr lvl="2"/>
            <a:r>
              <a:rPr lang="en-US" sz="1200" dirty="0"/>
              <a:t>Who thee abroad, exposed to public view</a:t>
            </a:r>
            <a:r>
              <a:rPr lang="en-US" sz="1200" dirty="0" smtClean="0"/>
              <a:t>,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873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1339</TotalTime>
  <Words>496</Words>
  <Application>Microsoft Macintosh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Meter  or How to Scan a poem</vt:lpstr>
      <vt:lpstr>Anyone can hear Meter</vt:lpstr>
      <vt:lpstr>A quick demonstration</vt:lpstr>
      <vt:lpstr>Let’s do it to Bradstreet</vt:lpstr>
      <vt:lpstr>Names of poetic meters</vt:lpstr>
      <vt:lpstr>poetic meters Cont.</vt:lpstr>
      <vt:lpstr>Now let’s figure out the pattern and name it</vt:lpstr>
      <vt:lpstr>Meter is (almost) never totally uniform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Meter  or How to Scan a poem</dc:title>
  <dc:creator>datech2</dc:creator>
  <cp:lastModifiedBy>datech2</cp:lastModifiedBy>
  <cp:revision>11</cp:revision>
  <dcterms:created xsi:type="dcterms:W3CDTF">2013-09-05T19:43:01Z</dcterms:created>
  <dcterms:modified xsi:type="dcterms:W3CDTF">2017-01-17T04:36:39Z</dcterms:modified>
</cp:coreProperties>
</file>