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59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GuFfps63Y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12875"/>
            <a:ext cx="6400800" cy="1741805"/>
          </a:xfrm>
        </p:spPr>
        <p:txBody>
          <a:bodyPr>
            <a:normAutofit/>
          </a:bodyPr>
          <a:lstStyle/>
          <a:p>
            <a:r>
              <a:rPr lang="en-US" dirty="0" smtClean="0"/>
              <a:t>Meter </a:t>
            </a:r>
            <a:br>
              <a:rPr lang="en-US" dirty="0" smtClean="0"/>
            </a:br>
            <a:r>
              <a:rPr lang="en-US" sz="2000" i="1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Scan a poem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rest of Sonnet 130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99" y="2220686"/>
            <a:ext cx="7398328" cy="3526971"/>
          </a:xfrm>
        </p:spPr>
        <p:txBody>
          <a:bodyPr numCol="2">
            <a:normAutofit/>
          </a:bodyPr>
          <a:lstStyle/>
          <a:p>
            <a:pPr indent="0">
              <a:buNone/>
            </a:pPr>
            <a:r>
              <a:rPr lang="en-US" sz="1600" i="1" dirty="0"/>
              <a:t> My mistress’ eyes are nothing like the </a:t>
            </a:r>
            <a:r>
              <a:rPr lang="en-US" sz="1600" i="1" dirty="0" smtClean="0"/>
              <a:t>sun;</a:t>
            </a:r>
            <a:br>
              <a:rPr lang="en-US" sz="1600" i="1" dirty="0" smtClean="0"/>
            </a:br>
            <a:r>
              <a:rPr lang="en-US" sz="1600" i="1" dirty="0" smtClean="0"/>
              <a:t> Coral </a:t>
            </a:r>
            <a:r>
              <a:rPr lang="en-US" sz="1600" i="1" dirty="0"/>
              <a:t>is far more red than her lips’ red;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If </a:t>
            </a:r>
            <a:r>
              <a:rPr lang="en-US" sz="1600" i="1" dirty="0"/>
              <a:t>snow be white, why then her breasts are dun;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If </a:t>
            </a:r>
            <a:r>
              <a:rPr lang="en-US" sz="1600" i="1" dirty="0"/>
              <a:t>hairs be wires, black wires grow on her head.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I </a:t>
            </a:r>
            <a:r>
              <a:rPr lang="en-US" sz="1600" i="1" dirty="0"/>
              <a:t>have seen roses damasked, red and white,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But </a:t>
            </a:r>
            <a:r>
              <a:rPr lang="en-US" sz="1600" i="1" dirty="0"/>
              <a:t>no such roses see I in her cheeks;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And </a:t>
            </a:r>
            <a:r>
              <a:rPr lang="en-US" sz="1600" i="1" dirty="0"/>
              <a:t>in some perfumes is there more delight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Than </a:t>
            </a:r>
            <a:r>
              <a:rPr lang="en-US" sz="1600" i="1" dirty="0"/>
              <a:t>in the breath that from my mistress reeks.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I </a:t>
            </a:r>
            <a:r>
              <a:rPr lang="en-US" sz="1600" i="1" dirty="0"/>
              <a:t>love to hear her speak, yet well I know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That </a:t>
            </a:r>
            <a:r>
              <a:rPr lang="en-US" sz="1600" i="1" dirty="0"/>
              <a:t>music hath a far more pleasing sound;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I </a:t>
            </a:r>
            <a:r>
              <a:rPr lang="en-US" sz="1600" i="1" dirty="0"/>
              <a:t>grant I never saw a goddess go;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i="1" dirty="0" smtClean="0"/>
              <a:t>My </a:t>
            </a:r>
            <a:r>
              <a:rPr lang="en-US" sz="1600" i="1" dirty="0"/>
              <a:t>mistress when she walks treads on the </a:t>
            </a:r>
            <a:r>
              <a:rPr lang="en-US" sz="1600" i="1" dirty="0" smtClean="0"/>
              <a:t>ground</a:t>
            </a:r>
            <a:r>
              <a:rPr lang="en-US" sz="1600" i="1" dirty="0"/>
              <a:t>.</a:t>
            </a:r>
            <a:br>
              <a:rPr lang="en-US" sz="1600" i="1" dirty="0"/>
            </a:br>
            <a:r>
              <a:rPr lang="en-US" sz="1600" i="1" dirty="0"/>
              <a:t> </a:t>
            </a:r>
            <a:r>
              <a:rPr lang="en-US" sz="1600" dirty="0" smtClean="0"/>
              <a:t>And </a:t>
            </a:r>
            <a:r>
              <a:rPr lang="en-US" sz="1600" dirty="0"/>
              <a:t>yet, by heaven, I think my love as rare</a:t>
            </a:r>
            <a:br>
              <a:rPr lang="en-US" sz="1600" dirty="0"/>
            </a:br>
            <a:r>
              <a:rPr lang="en-US" sz="1600" dirty="0"/>
              <a:t> </a:t>
            </a:r>
            <a:r>
              <a:rPr lang="en-US" sz="1600" dirty="0" smtClean="0"/>
              <a:t>As </a:t>
            </a:r>
            <a:r>
              <a:rPr lang="en-US" sz="1600" dirty="0"/>
              <a:t>any she belied with false compare</a:t>
            </a:r>
            <a:r>
              <a:rPr lang="en-US" sz="1600" dirty="0" smtClean="0"/>
              <a:t>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 smtClean="0"/>
          </a:p>
          <a:p>
            <a:pPr indent="0">
              <a:buNone/>
            </a:pPr>
            <a:r>
              <a:rPr lang="en-US" b="1" dirty="0" smtClean="0"/>
              <a:t>(see how the couplet refutes the rest?)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85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Anyone can hear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know the difference between the words “</a:t>
            </a:r>
            <a:r>
              <a:rPr lang="en-US" b="1" dirty="0" smtClean="0"/>
              <a:t>refer</a:t>
            </a:r>
            <a:r>
              <a:rPr lang="en-US" dirty="0" smtClean="0"/>
              <a:t>” and “</a:t>
            </a:r>
            <a:r>
              <a:rPr lang="en-US" b="1" dirty="0" smtClean="0"/>
              <a:t>reefer</a:t>
            </a:r>
            <a:r>
              <a:rPr lang="en-US" dirty="0" smtClean="0"/>
              <a:t>” when you hear them?</a:t>
            </a:r>
          </a:p>
          <a:p>
            <a:pPr lvl="1"/>
            <a:r>
              <a:rPr lang="en-US" dirty="0" smtClean="0"/>
              <a:t>If not, you might have trouble in your next job interview</a:t>
            </a:r>
          </a:p>
          <a:p>
            <a:r>
              <a:rPr lang="en-US" dirty="0" smtClean="0"/>
              <a:t>That’s all you need in order to hear the meter of a poem.</a:t>
            </a:r>
          </a:p>
          <a:p>
            <a:r>
              <a:rPr lang="en-US" dirty="0" smtClean="0"/>
              <a:t>You need a little more information to explain it, so that’s what we’ll cover.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accented syllables (louder parts of the word or phrase) with a forward slash on top of the word /</a:t>
            </a:r>
          </a:p>
          <a:p>
            <a:r>
              <a:rPr lang="en-US" dirty="0" smtClean="0"/>
              <a:t>Mark unaccented syllables (quieter parts of the word or phrase) with a loop like a U</a:t>
            </a:r>
          </a:p>
          <a:p>
            <a:r>
              <a:rPr lang="en-US" dirty="0" smtClean="0"/>
              <a:t>Here’s a piece from Hamlet with scanning marks: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=lGuFfps63YI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83" y="1068779"/>
            <a:ext cx="6792686" cy="1116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do it to </a:t>
            </a:r>
            <a:r>
              <a:rPr lang="en-US" sz="2800" dirty="0" smtClean="0"/>
              <a:t>part of </a:t>
            </a:r>
            <a:r>
              <a:rPr lang="en-US" sz="2800" dirty="0" smtClean="0"/>
              <a:t> Sonnet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dirty="0" smtClean="0"/>
              <a:t>U   /     U      /     U    /    U   /   U    /  </a:t>
            </a:r>
            <a:endParaRPr lang="en-US" dirty="0"/>
          </a:p>
          <a:p>
            <a:pPr indent="0">
              <a:spcBef>
                <a:spcPts val="0"/>
              </a:spcBef>
              <a:buNone/>
            </a:pPr>
            <a:r>
              <a:rPr lang="en-US" dirty="0" smtClean="0"/>
              <a:t>My </a:t>
            </a:r>
            <a:r>
              <a:rPr lang="en-US" dirty="0"/>
              <a:t>mistress’ eyes are nothing like the sun</a:t>
            </a:r>
            <a:r>
              <a:rPr lang="en-US" dirty="0" smtClean="0"/>
              <a:t>;</a:t>
            </a:r>
          </a:p>
          <a:p>
            <a:pPr indent="0">
              <a:spcBef>
                <a:spcPts val="0"/>
              </a:spcBef>
              <a:buNone/>
            </a:pPr>
            <a:r>
              <a:rPr lang="en-US" dirty="0" smtClean="0"/>
              <a:t>/  U  U  </a:t>
            </a:r>
            <a:r>
              <a:rPr lang="en-US" dirty="0"/>
              <a:t>/     U    /    U   </a:t>
            </a:r>
            <a:r>
              <a:rPr lang="en-US" dirty="0" smtClean="0"/>
              <a:t>  /   </a:t>
            </a:r>
            <a:r>
              <a:rPr lang="en-US" dirty="0"/>
              <a:t>U    </a:t>
            </a:r>
            <a:r>
              <a:rPr lang="en-US" dirty="0" smtClean="0"/>
              <a:t> /  </a:t>
            </a:r>
            <a:endParaRPr lang="en-US" dirty="0"/>
          </a:p>
          <a:p>
            <a:pPr indent="0">
              <a:spcBef>
                <a:spcPts val="0"/>
              </a:spcBef>
              <a:buNone/>
            </a:pPr>
            <a:r>
              <a:rPr lang="en-US" dirty="0" smtClean="0"/>
              <a:t>Coral </a:t>
            </a:r>
            <a:r>
              <a:rPr lang="en-US" dirty="0"/>
              <a:t>is far more red than her lips’ red;</a:t>
            </a:r>
            <a:br>
              <a:rPr lang="en-US" dirty="0"/>
            </a:br>
            <a:r>
              <a:rPr lang="en-US" dirty="0"/>
              <a:t>U   /     </a:t>
            </a:r>
            <a:r>
              <a:rPr lang="en-US" dirty="0" smtClean="0"/>
              <a:t> U      </a:t>
            </a:r>
            <a:r>
              <a:rPr lang="en-US" dirty="0"/>
              <a:t>/     U    /    </a:t>
            </a:r>
            <a:r>
              <a:rPr lang="en-US" dirty="0" smtClean="0"/>
              <a:t>   U   </a:t>
            </a:r>
            <a:r>
              <a:rPr lang="en-US" dirty="0"/>
              <a:t>/   </a:t>
            </a:r>
            <a:r>
              <a:rPr lang="en-US" dirty="0" smtClean="0"/>
              <a:t>      U    </a:t>
            </a:r>
            <a:r>
              <a:rPr lang="en-US" dirty="0"/>
              <a:t>/  </a:t>
            </a:r>
            <a:endParaRPr lang="en-US" dirty="0" smtClean="0"/>
          </a:p>
          <a:p>
            <a:pPr indent="0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 smtClean="0"/>
              <a:t>If </a:t>
            </a:r>
            <a:r>
              <a:rPr lang="en-US" dirty="0"/>
              <a:t>snow be white, why then her breasts are dun;</a:t>
            </a:r>
            <a:br>
              <a:rPr lang="en-US" dirty="0"/>
            </a:br>
            <a:r>
              <a:rPr lang="en-US" dirty="0"/>
              <a:t>U   /     U      /     </a:t>
            </a:r>
            <a:r>
              <a:rPr lang="en-US" dirty="0" smtClean="0"/>
              <a:t>/       /      U      </a:t>
            </a:r>
            <a:r>
              <a:rPr lang="en-US" dirty="0"/>
              <a:t>/   U    /  </a:t>
            </a:r>
            <a:endParaRPr lang="en-US" dirty="0" smtClean="0"/>
          </a:p>
          <a:p>
            <a:pPr indent="0"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 smtClean="0"/>
              <a:t>If </a:t>
            </a:r>
            <a:r>
              <a:rPr lang="en-US" dirty="0"/>
              <a:t>hairs be wires, black wires grow on her head.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89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Names of poetic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“feet” or repeating pattern within the line.  </a:t>
            </a:r>
          </a:p>
          <a:p>
            <a:pPr lvl="1"/>
            <a:r>
              <a:rPr lang="en-US" dirty="0" smtClean="0"/>
              <a:t>Iambic = 2 syllables, first unaccented, second accented: U /</a:t>
            </a:r>
          </a:p>
          <a:p>
            <a:pPr lvl="2"/>
            <a:r>
              <a:rPr lang="en-US" dirty="0"/>
              <a:t>to BE or NOT to </a:t>
            </a:r>
            <a:r>
              <a:rPr lang="en-US" dirty="0" smtClean="0"/>
              <a:t>BE; Detroit, Detroit</a:t>
            </a:r>
            <a:endParaRPr lang="en-US" dirty="0" smtClean="0"/>
          </a:p>
          <a:p>
            <a:pPr lvl="1"/>
            <a:r>
              <a:rPr lang="en-US" dirty="0" smtClean="0"/>
              <a:t>Trochaic = 2 syllables, opposite of above: / U</a:t>
            </a:r>
          </a:p>
          <a:p>
            <a:pPr lvl="2"/>
            <a:r>
              <a:rPr lang="en-US" dirty="0" err="1" smtClean="0"/>
              <a:t>DOUble</a:t>
            </a:r>
            <a:r>
              <a:rPr lang="en-US" dirty="0" smtClean="0"/>
              <a:t>, </a:t>
            </a:r>
            <a:r>
              <a:rPr lang="en-US" dirty="0" err="1" smtClean="0"/>
              <a:t>DOUble</a:t>
            </a:r>
            <a:r>
              <a:rPr lang="en-US" dirty="0"/>
              <a:t>, TOIL and </a:t>
            </a:r>
            <a:r>
              <a:rPr lang="en-US" dirty="0" err="1" smtClean="0"/>
              <a:t>TROUble</a:t>
            </a:r>
            <a:r>
              <a:rPr lang="en-US" dirty="0" smtClean="0"/>
              <a:t>; Boston, Boston </a:t>
            </a:r>
            <a:endParaRPr lang="en-US" dirty="0" smtClean="0"/>
          </a:p>
          <a:p>
            <a:pPr lvl="1"/>
            <a:r>
              <a:rPr lang="en-US" dirty="0" smtClean="0"/>
              <a:t>Anapestic = 3 syllables, two unaccented, third accented U U /</a:t>
            </a:r>
          </a:p>
          <a:p>
            <a:pPr lvl="2"/>
            <a:r>
              <a:rPr lang="en-US" dirty="0"/>
              <a:t>I </a:t>
            </a:r>
            <a:r>
              <a:rPr lang="en-US" dirty="0" err="1" smtClean="0"/>
              <a:t>arRISE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unBUILD</a:t>
            </a: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err="1" smtClean="0"/>
              <a:t>aGAIN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Dactyllic</a:t>
            </a:r>
            <a:r>
              <a:rPr lang="en-US" dirty="0" smtClean="0"/>
              <a:t> = 3 </a:t>
            </a:r>
            <a:r>
              <a:rPr lang="en-US" dirty="0" err="1" smtClean="0"/>
              <a:t>syallables</a:t>
            </a:r>
            <a:r>
              <a:rPr lang="en-US" dirty="0" smtClean="0"/>
              <a:t>, first accented, last 2 unaccented / U U </a:t>
            </a:r>
          </a:p>
          <a:p>
            <a:pPr lvl="2"/>
            <a:r>
              <a:rPr lang="en-US" dirty="0"/>
              <a:t>Openly.</a:t>
            </a:r>
            <a:endParaRPr lang="en-US" dirty="0" smtClean="0"/>
          </a:p>
          <a:p>
            <a:pPr lvl="1"/>
            <a:r>
              <a:rPr lang="en-US" dirty="0" smtClean="0"/>
              <a:t>Spondee = 2 accented syllables (for variety)</a:t>
            </a:r>
          </a:p>
          <a:p>
            <a:pPr lvl="2"/>
            <a:r>
              <a:rPr lang="en-US" dirty="0" smtClean="0"/>
              <a:t>Heartbreak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poetic meters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of “feet” in a line is the second part of the name of the meter</a:t>
            </a:r>
          </a:p>
          <a:p>
            <a:pPr lvl="1"/>
            <a:r>
              <a:rPr lang="en-US" dirty="0"/>
              <a:t>Monometer	One Foot</a:t>
            </a:r>
          </a:p>
          <a:p>
            <a:pPr lvl="1"/>
            <a:r>
              <a:rPr lang="en-US" dirty="0" err="1"/>
              <a:t>Dimeter</a:t>
            </a:r>
            <a:r>
              <a:rPr lang="en-US" dirty="0"/>
              <a:t>	Two Feet</a:t>
            </a:r>
          </a:p>
          <a:p>
            <a:pPr lvl="1"/>
            <a:r>
              <a:rPr lang="en-US" dirty="0" err="1"/>
              <a:t>Trimeter</a:t>
            </a:r>
            <a:r>
              <a:rPr lang="en-US" dirty="0"/>
              <a:t>	Three Feet</a:t>
            </a:r>
          </a:p>
          <a:p>
            <a:pPr lvl="1"/>
            <a:r>
              <a:rPr lang="en-US" dirty="0"/>
              <a:t>Tetrameter	Four Feet</a:t>
            </a:r>
          </a:p>
          <a:p>
            <a:pPr lvl="1"/>
            <a:r>
              <a:rPr lang="en-US" dirty="0"/>
              <a:t>Pentameter	Five Feet</a:t>
            </a:r>
          </a:p>
          <a:p>
            <a:pPr lvl="1"/>
            <a:r>
              <a:rPr lang="en-US" dirty="0"/>
              <a:t>Hexameter	Six Feet</a:t>
            </a:r>
          </a:p>
          <a:p>
            <a:pPr lvl="1"/>
            <a:r>
              <a:rPr lang="en-US" dirty="0"/>
              <a:t>Heptameter	Seven </a:t>
            </a:r>
            <a:r>
              <a:rPr lang="en-US" dirty="0" smtClean="0"/>
              <a:t>Feet</a:t>
            </a:r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Now let’s figure out the pattern and name 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25" y="2438400"/>
            <a:ext cx="7445827" cy="304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group the lines into “</a:t>
            </a:r>
            <a:r>
              <a:rPr lang="en-US" dirty="0" smtClean="0"/>
              <a:t>feet” and </a:t>
            </a:r>
            <a:r>
              <a:rPr lang="en-US" dirty="0" smtClean="0"/>
              <a:t>count them up.  </a:t>
            </a:r>
            <a:endParaRPr lang="en-US" dirty="0" smtClean="0"/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U   /     U      /     U    /    U   /   U    /  </a:t>
            </a:r>
            <a:r>
              <a:rPr lang="en-US" dirty="0" smtClean="0"/>
              <a:t>	5 iambic feet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My mistress’ eyes are nothing like the sun;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/  U  U  /     U    /    U     /   U     / 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one </a:t>
            </a:r>
            <a:r>
              <a:rPr lang="en-US" dirty="0" err="1" smtClean="0"/>
              <a:t>irregualr</a:t>
            </a:r>
            <a:r>
              <a:rPr lang="en-US" dirty="0" smtClean="0"/>
              <a:t> (</a:t>
            </a:r>
            <a:r>
              <a:rPr lang="en-US" dirty="0" err="1" smtClean="0"/>
              <a:t>dactlil</a:t>
            </a:r>
            <a:r>
              <a:rPr lang="en-US" dirty="0" smtClean="0"/>
              <a:t>), the rest iambic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Coral is far more red than her lips’ red;</a:t>
            </a:r>
            <a:br>
              <a:rPr lang="en-US" dirty="0"/>
            </a:br>
            <a:r>
              <a:rPr lang="en-US" dirty="0"/>
              <a:t>U   /      U      /     U    /       U   /         U    / 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 If snow be white, why then her breasts are dun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   /     U      /     /       /      U      /   U    / 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 If hairs be wires, black wires grow on her head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 smtClean="0"/>
              <a:t>iambic pentameter, so that’s the metric pattern for the poem.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Meter is (almost) never totally uniform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75" y="2206624"/>
            <a:ext cx="7279574" cy="3762375"/>
          </a:xfrm>
        </p:spPr>
        <p:txBody>
          <a:bodyPr>
            <a:noAutofit/>
          </a:bodyPr>
          <a:lstStyle/>
          <a:p>
            <a:r>
              <a:rPr lang="en-US" sz="1600" dirty="0" smtClean="0"/>
              <a:t>Great poets draw attention to </a:t>
            </a:r>
            <a:r>
              <a:rPr lang="en-US" sz="1600" dirty="0" smtClean="0"/>
              <a:t>important </a:t>
            </a:r>
            <a:r>
              <a:rPr lang="en-US" sz="1600" dirty="0" smtClean="0"/>
              <a:t>ideas by breaking meter.</a:t>
            </a:r>
          </a:p>
          <a:p>
            <a:pPr marL="285750" indent="-285750"/>
            <a:r>
              <a:rPr lang="en-US" sz="1600" dirty="0" smtClean="0"/>
              <a:t> Breaking or changing the meter for a few beats slows down or speeds up your </a:t>
            </a:r>
            <a:r>
              <a:rPr lang="en-US" sz="1600" dirty="0" smtClean="0"/>
              <a:t>reading</a:t>
            </a:r>
          </a:p>
          <a:p>
            <a:pPr marL="285750" indent="-285750"/>
            <a:r>
              <a:rPr lang="en-US" sz="1600" dirty="0" smtClean="0"/>
              <a:t>Extra un-</a:t>
            </a:r>
            <a:r>
              <a:rPr lang="en-US" sz="1600" dirty="0" err="1" smtClean="0"/>
              <a:t>naccented</a:t>
            </a:r>
            <a:r>
              <a:rPr lang="en-US" sz="1600" dirty="0" smtClean="0"/>
              <a:t> =&gt; speed. Extra accents =&gt; slowing down. </a:t>
            </a:r>
          </a:p>
          <a:p>
            <a:pPr lvl="2" indent="0">
              <a:spcBef>
                <a:spcPts val="0"/>
              </a:spcBef>
              <a:buNone/>
            </a:pPr>
            <a:endParaRPr lang="en-US" dirty="0" smtClean="0"/>
          </a:p>
          <a:p>
            <a:pPr lvl="2" indent="0">
              <a:spcBef>
                <a:spcPts val="0"/>
              </a:spcBef>
              <a:buNone/>
            </a:pPr>
            <a:r>
              <a:rPr lang="en-US" dirty="0" smtClean="0"/>
              <a:t>U   </a:t>
            </a:r>
            <a:r>
              <a:rPr lang="en-US" dirty="0"/>
              <a:t>/     U      /     U    /    U   /   U    /  </a:t>
            </a:r>
          </a:p>
          <a:p>
            <a:pPr lvl="2" indent="0">
              <a:spcBef>
                <a:spcPts val="0"/>
              </a:spcBef>
              <a:buNone/>
            </a:pPr>
            <a:r>
              <a:rPr lang="en-US" dirty="0"/>
              <a:t>My mistress’ eyes are nothing like the sun;</a:t>
            </a:r>
          </a:p>
          <a:p>
            <a:pPr lvl="2" indent="0">
              <a:spcBef>
                <a:spcPts val="0"/>
              </a:spcBef>
              <a:buNone/>
            </a:pPr>
            <a:r>
              <a:rPr lang="en-US" dirty="0"/>
              <a:t>/  U  U  /     U    /    U     /   U     /  </a:t>
            </a:r>
          </a:p>
          <a:p>
            <a:pPr lvl="2" indent="0">
              <a:spcBef>
                <a:spcPts val="0"/>
              </a:spcBef>
              <a:buNone/>
            </a:pPr>
            <a:r>
              <a:rPr lang="en-US" dirty="0"/>
              <a:t>Coral is far more red than her lips’ red;</a:t>
            </a:r>
            <a:br>
              <a:rPr lang="en-US" dirty="0"/>
            </a:br>
            <a:r>
              <a:rPr lang="en-US" dirty="0"/>
              <a:t>U   /      U      /     U    /       U   /         U    /  </a:t>
            </a:r>
          </a:p>
          <a:p>
            <a:pPr lvl="2" indent="0">
              <a:spcBef>
                <a:spcPts val="0"/>
              </a:spcBef>
              <a:buNone/>
            </a:pPr>
            <a:r>
              <a:rPr lang="en-US" dirty="0"/>
              <a:t> If snow be white, why then her breasts are dun;</a:t>
            </a:r>
            <a:br>
              <a:rPr lang="en-US" dirty="0"/>
            </a:br>
            <a:r>
              <a:rPr lang="en-US" dirty="0"/>
              <a:t>U   /     U      /     /       /      U      /   U    /  </a:t>
            </a:r>
          </a:p>
          <a:p>
            <a:pPr lvl="2" indent="0">
              <a:spcBef>
                <a:spcPts val="0"/>
              </a:spcBef>
              <a:buNone/>
            </a:pPr>
            <a:r>
              <a:rPr lang="en-US" dirty="0"/>
              <a:t> If hairs be wires, black wires grow on her head.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7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Sonnet 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51" y="2438400"/>
            <a:ext cx="7220197" cy="34992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Petrarchan</a:t>
            </a:r>
            <a:r>
              <a:rPr lang="en-US" dirty="0" smtClean="0"/>
              <a:t> (Italian): 14 lines divided </a:t>
            </a:r>
            <a:r>
              <a:rPr lang="en-US" dirty="0"/>
              <a:t>into two stanzas, the octave (the first eight lines) followed by the answering sestet (the final six lines).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R</a:t>
            </a:r>
            <a:r>
              <a:rPr lang="en-US" dirty="0" smtClean="0"/>
              <a:t>hyme </a:t>
            </a:r>
            <a:r>
              <a:rPr lang="en-US" dirty="0"/>
              <a:t>scheme, </a:t>
            </a:r>
            <a:r>
              <a:rPr lang="en-US" dirty="0" err="1"/>
              <a:t>abba</a:t>
            </a:r>
            <a:r>
              <a:rPr lang="en-US" dirty="0"/>
              <a:t>, </a:t>
            </a:r>
            <a:r>
              <a:rPr lang="en-US" dirty="0" err="1"/>
              <a:t>abba</a:t>
            </a:r>
            <a:r>
              <a:rPr lang="en-US" dirty="0"/>
              <a:t>, </a:t>
            </a:r>
            <a:r>
              <a:rPr lang="en-US" dirty="0" err="1"/>
              <a:t>cdecde</a:t>
            </a:r>
            <a:r>
              <a:rPr lang="en-US" dirty="0"/>
              <a:t> or </a:t>
            </a:r>
            <a:r>
              <a:rPr lang="en-US" dirty="0" err="1" smtClean="0"/>
              <a:t>cdcdcd</a:t>
            </a:r>
            <a:r>
              <a:rPr lang="en-US" dirty="0" smtClean="0"/>
              <a:t> (easier in Italian than English)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Petrarchan </a:t>
            </a:r>
            <a:r>
              <a:rPr lang="en-US" dirty="0"/>
              <a:t>presents an </a:t>
            </a:r>
            <a:r>
              <a:rPr lang="en-US" dirty="0" smtClean="0"/>
              <a:t>argument, </a:t>
            </a:r>
            <a:r>
              <a:rPr lang="en-US" dirty="0"/>
              <a:t>question, or some other answerable </a:t>
            </a:r>
            <a:r>
              <a:rPr lang="en-US" dirty="0" smtClean="0"/>
              <a:t>idea in </a:t>
            </a:r>
            <a:r>
              <a:rPr lang="en-US" dirty="0"/>
              <a:t>the octave, </a:t>
            </a:r>
            <a:r>
              <a:rPr lang="en-US" dirty="0" smtClean="0"/>
              <a:t>and </a:t>
            </a:r>
            <a:r>
              <a:rPr lang="en-US" b="1" dirty="0" smtClean="0"/>
              <a:t>a </a:t>
            </a:r>
            <a:r>
              <a:rPr lang="en-US" b="1" dirty="0"/>
              <a:t>turn, or </a:t>
            </a:r>
            <a:r>
              <a:rPr lang="en-US" b="1" dirty="0" err="1"/>
              <a:t>volta</a:t>
            </a:r>
            <a:r>
              <a:rPr lang="en-US" b="1" dirty="0"/>
              <a:t>, </a:t>
            </a:r>
            <a:r>
              <a:rPr lang="en-US" dirty="0"/>
              <a:t>occurs between the eighth and ninth </a:t>
            </a:r>
            <a:r>
              <a:rPr lang="en-US" dirty="0" smtClean="0"/>
              <a:t>lines. </a:t>
            </a:r>
          </a:p>
          <a:p>
            <a:pPr>
              <a:lnSpc>
                <a:spcPct val="110000"/>
              </a:lnSpc>
            </a:pPr>
            <a:r>
              <a:rPr lang="en-US" b="1" dirty="0" err="1" smtClean="0"/>
              <a:t>Shakspearean</a:t>
            </a:r>
            <a:r>
              <a:rPr lang="en-US" dirty="0" smtClean="0"/>
              <a:t> (English): 14 lines divided into three </a:t>
            </a:r>
            <a:r>
              <a:rPr lang="en-US" dirty="0"/>
              <a:t>quatrains and </a:t>
            </a:r>
            <a:r>
              <a:rPr lang="en-US" dirty="0" smtClean="0"/>
              <a:t>a couplet.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 </a:t>
            </a:r>
            <a:r>
              <a:rPr lang="en-US" dirty="0" smtClean="0"/>
              <a:t>Rhyme </a:t>
            </a:r>
            <a:r>
              <a:rPr lang="en-US" dirty="0"/>
              <a:t>scheme: </a:t>
            </a:r>
            <a:r>
              <a:rPr lang="en-US" dirty="0" err="1"/>
              <a:t>abab</a:t>
            </a:r>
            <a:r>
              <a:rPr lang="en-US" dirty="0"/>
              <a:t>, </a:t>
            </a:r>
            <a:r>
              <a:rPr lang="en-US" dirty="0" err="1"/>
              <a:t>cdcd</a:t>
            </a:r>
            <a:r>
              <a:rPr lang="en-US" dirty="0"/>
              <a:t>, </a:t>
            </a:r>
            <a:r>
              <a:rPr lang="en-US" dirty="0" err="1"/>
              <a:t>efef</a:t>
            </a:r>
            <a:r>
              <a:rPr lang="en-US" dirty="0"/>
              <a:t>, </a:t>
            </a:r>
            <a:r>
              <a:rPr lang="en-US" dirty="0" smtClean="0"/>
              <a:t>gg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b="1" dirty="0"/>
              <a:t>couplet plays a pivotal </a:t>
            </a:r>
            <a:r>
              <a:rPr lang="en-US" b="1" dirty="0" smtClean="0"/>
              <a:t>role</a:t>
            </a:r>
            <a:r>
              <a:rPr lang="en-US" dirty="0" smtClean="0"/>
              <a:t>: providing conclusion</a:t>
            </a:r>
            <a:r>
              <a:rPr lang="en-US" dirty="0"/>
              <a:t>, amplification</a:t>
            </a:r>
            <a:r>
              <a:rPr lang="en-US" dirty="0" smtClean="0"/>
              <a:t>, epiphany or </a:t>
            </a:r>
            <a:r>
              <a:rPr lang="en-US" dirty="0"/>
              <a:t>refutation of the previous three </a:t>
            </a:r>
            <a:r>
              <a:rPr lang="en-US" dirty="0" smtClean="0"/>
              <a:t>stanzas.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1425</TotalTime>
  <Words>522</Words>
  <Application>Microsoft Macintosh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Garamond</vt:lpstr>
      <vt:lpstr>Wingdings</vt:lpstr>
      <vt:lpstr>Arial</vt:lpstr>
      <vt:lpstr>Couture</vt:lpstr>
      <vt:lpstr>Meter  or How to Scan a poem</vt:lpstr>
      <vt:lpstr>Anyone can hear Meter</vt:lpstr>
      <vt:lpstr>A quick demonstration</vt:lpstr>
      <vt:lpstr>Let’s do it to part of  Sonnet</vt:lpstr>
      <vt:lpstr>Names of poetic meters</vt:lpstr>
      <vt:lpstr>poetic meters Cont.</vt:lpstr>
      <vt:lpstr>Now let’s figure out the pattern and name it</vt:lpstr>
      <vt:lpstr>Meter is (almost) never totally uniform</vt:lpstr>
      <vt:lpstr>Sonnet form</vt:lpstr>
      <vt:lpstr>the rest of Sonnet 130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  or How to Scan a poem</dc:title>
  <dc:creator>datech2</dc:creator>
  <cp:lastModifiedBy>Becky Roberts</cp:lastModifiedBy>
  <cp:revision>20</cp:revision>
  <dcterms:created xsi:type="dcterms:W3CDTF">2013-09-05T19:43:01Z</dcterms:created>
  <dcterms:modified xsi:type="dcterms:W3CDTF">2018-08-18T00:06:08Z</dcterms:modified>
</cp:coreProperties>
</file>