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57"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4AF36A4-BD22-3A43-BFB6-8AE1CC883269}"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F36A4-BD22-3A43-BFB6-8AE1CC883269}"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F36A4-BD22-3A43-BFB6-8AE1CC883269}" type="datetimeFigureOut">
              <a:rPr lang="en-US" smtClean="0"/>
              <a:t>1/23/17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AF36A4-BD22-3A43-BFB6-8AE1CC883269}"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AF36A4-BD22-3A43-BFB6-8AE1CC883269}" type="datetimeFigureOut">
              <a:rPr lang="en-US" smtClean="0"/>
              <a:t>1/23/17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AF36A4-BD22-3A43-BFB6-8AE1CC883269}" type="datetimeFigureOut">
              <a:rPr lang="en-US" smtClean="0"/>
              <a:t>1/23/17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4AF36A4-BD22-3A43-BFB6-8AE1CC883269}" type="datetimeFigureOut">
              <a:rPr lang="en-US" smtClean="0"/>
              <a:t>1/23/17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AF36A4-BD22-3A43-BFB6-8AE1CC883269}" type="datetimeFigureOut">
              <a:rPr lang="en-US" smtClean="0"/>
              <a:t>1/23/17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AF36A4-BD22-3A43-BFB6-8AE1CC883269}" type="datetimeFigureOut">
              <a:rPr lang="en-US" smtClean="0"/>
              <a:t>1/23/17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F66DB0-9866-8E48-9F20-91AEE1A203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AF36A4-BD22-3A43-BFB6-8AE1CC883269}" type="datetimeFigureOut">
              <a:rPr lang="en-US" smtClean="0"/>
              <a:t>1/23/17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B0AA-AC8E-4463-ADAC-E87D09B82E4F}"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4AF36A4-BD22-3A43-BFB6-8AE1CC883269}" type="datetimeFigureOut">
              <a:rPr lang="en-US" smtClean="0"/>
              <a:t>1/23/17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DCF66DB0-9866-8E48-9F20-91AEE1A203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4AF36A4-BD22-3A43-BFB6-8AE1CC883269}" type="datetimeFigureOut">
              <a:rPr lang="en-US" smtClean="0"/>
              <a:t>1/23/17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CF66DB0-9866-8E48-9F20-91AEE1A203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158" r:id="rId1"/>
    <p:sldLayoutId id="2147484159" r:id="rId2"/>
    <p:sldLayoutId id="2147484160" r:id="rId3"/>
    <p:sldLayoutId id="2147484161" r:id="rId4"/>
    <p:sldLayoutId id="2147484162" r:id="rId5"/>
    <p:sldLayoutId id="2147484163" r:id="rId6"/>
    <p:sldLayoutId id="2147484164" r:id="rId7"/>
    <p:sldLayoutId id="2147484165" r:id="rId8"/>
    <p:sldLayoutId id="2147484166" r:id="rId9"/>
    <p:sldLayoutId id="2147484167" r:id="rId10"/>
    <p:sldLayoutId id="2147484168"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t>Writing the </a:t>
            </a:r>
            <a:br>
              <a:rPr lang="en-US" sz="6000" dirty="0" smtClean="0"/>
            </a:br>
            <a:r>
              <a:rPr lang="en-US" sz="6000" dirty="0" smtClean="0"/>
              <a:t>Definition Essay</a:t>
            </a:r>
            <a:endParaRPr lang="en-US" sz="6000" dirty="0"/>
          </a:p>
        </p:txBody>
      </p:sp>
      <p:sp>
        <p:nvSpPr>
          <p:cNvPr id="3" name="Subtitle 2"/>
          <p:cNvSpPr>
            <a:spLocks noGrp="1"/>
          </p:cNvSpPr>
          <p:nvPr>
            <p:ph type="subTitle" idx="1"/>
          </p:nvPr>
        </p:nvSpPr>
        <p:spPr/>
        <p:txBody>
          <a:bodyPr>
            <a:normAutofit/>
          </a:bodyPr>
          <a:lstStyle/>
          <a:p>
            <a:r>
              <a:rPr lang="en-US" sz="3600" dirty="0" smtClean="0"/>
              <a:t>Strategies and Tips for</a:t>
            </a:r>
            <a:endParaRPr lang="en-US" sz="3600" dirty="0"/>
          </a:p>
        </p:txBody>
      </p:sp>
    </p:spTree>
    <p:extLst>
      <p:ext uri="{BB962C8B-B14F-4D97-AF65-F5344CB8AC3E}">
        <p14:creationId xmlns:p14="http://schemas.microsoft.com/office/powerpoint/2010/main" val="19963083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of Defining</a:t>
            </a:r>
            <a:endParaRPr lang="en-US" dirty="0"/>
          </a:p>
        </p:txBody>
      </p:sp>
      <p:sp>
        <p:nvSpPr>
          <p:cNvPr id="3" name="Content Placeholder 2"/>
          <p:cNvSpPr>
            <a:spLocks noGrp="1"/>
          </p:cNvSpPr>
          <p:nvPr>
            <p:ph idx="1"/>
          </p:nvPr>
        </p:nvSpPr>
        <p:spPr>
          <a:xfrm>
            <a:off x="457200" y="1556299"/>
            <a:ext cx="8557130" cy="5301701"/>
          </a:xfrm>
        </p:spPr>
        <p:txBody>
          <a:bodyPr>
            <a:normAutofit fontScale="85000" lnSpcReduction="20000"/>
          </a:bodyPr>
          <a:lstStyle/>
          <a:p>
            <a:r>
              <a:rPr lang="en-US" b="1" dirty="0"/>
              <a:t>Use at least two of these:</a:t>
            </a:r>
            <a:endParaRPr lang="en-US" dirty="0"/>
          </a:p>
          <a:p>
            <a:pPr marL="971550" lvl="1" indent="-514350">
              <a:buFont typeface="+mj-lt"/>
              <a:buAutoNum type="arabicPeriod"/>
            </a:pPr>
            <a:r>
              <a:rPr lang="en-US" b="1" dirty="0"/>
              <a:t>Etymology</a:t>
            </a:r>
            <a:r>
              <a:rPr lang="en-US" dirty="0"/>
              <a:t>: Where does the word freedom come from? How does that origin continue to shape the meaning of the word and how is it different now or how you want to use it?</a:t>
            </a:r>
          </a:p>
          <a:p>
            <a:pPr marL="971550" lvl="1" indent="-514350">
              <a:buFont typeface="+mj-lt"/>
              <a:buAutoNum type="arabicPeriod"/>
            </a:pPr>
            <a:r>
              <a:rPr lang="en-US" b="1" dirty="0"/>
              <a:t>Counterpoints</a:t>
            </a:r>
            <a:r>
              <a:rPr lang="en-US" dirty="0"/>
              <a:t> or Negation: What might seem like freedom but really is NOT? What are the limitations of true freedom? What are some related but distinct concepts? Why do the distinctions matter? Answering a few of these questions will help put boundaries around your term—a crucial part of definition.</a:t>
            </a:r>
          </a:p>
          <a:p>
            <a:pPr marL="971550" lvl="1" indent="-514350">
              <a:buFont typeface="+mj-lt"/>
              <a:buAutoNum type="arabicPeriod"/>
            </a:pPr>
            <a:r>
              <a:rPr lang="en-US" b="1" dirty="0"/>
              <a:t>Process</a:t>
            </a:r>
            <a:r>
              <a:rPr lang="en-US" dirty="0"/>
              <a:t>: describes the steps necessary to become more psychologically free.</a:t>
            </a:r>
          </a:p>
          <a:p>
            <a:pPr marL="971550" lvl="1" indent="-514350">
              <a:buFont typeface="+mj-lt"/>
              <a:buAutoNum type="arabicPeriod"/>
            </a:pPr>
            <a:r>
              <a:rPr lang="en-US" b="1" dirty="0"/>
              <a:t>Anecdotal Illustration</a:t>
            </a:r>
            <a:r>
              <a:rPr lang="en-US" dirty="0"/>
              <a:t>: </a:t>
            </a:r>
            <a:r>
              <a:rPr lang="en-US" dirty="0" smtClean="0"/>
              <a:t>Give examples of things that happened (in </a:t>
            </a:r>
            <a:r>
              <a:rPr lang="en-US" dirty="0"/>
              <a:t>the story, </a:t>
            </a:r>
            <a:r>
              <a:rPr lang="en-US" dirty="0" smtClean="0"/>
              <a:t>especially) </a:t>
            </a:r>
            <a:r>
              <a:rPr lang="en-US" dirty="0"/>
              <a:t>that can clarify a how your definition might </a:t>
            </a:r>
            <a:r>
              <a:rPr lang="en-US" dirty="0" smtClean="0"/>
              <a:t>work in </a:t>
            </a:r>
            <a:r>
              <a:rPr lang="en-US" dirty="0"/>
              <a:t>real life. </a:t>
            </a:r>
          </a:p>
          <a:p>
            <a:endParaRPr lang="en-US" dirty="0"/>
          </a:p>
          <a:p>
            <a:endParaRPr lang="en-US" dirty="0"/>
          </a:p>
        </p:txBody>
      </p:sp>
    </p:spTree>
    <p:extLst>
      <p:ext uri="{BB962C8B-B14F-4D97-AF65-F5344CB8AC3E}">
        <p14:creationId xmlns:p14="http://schemas.microsoft.com/office/powerpoint/2010/main" val="403765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Pitfalls to avoid</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a:t>Do not quote the dictionary </a:t>
            </a:r>
            <a:r>
              <a:rPr lang="en-US" dirty="0"/>
              <a:t>unless you </a:t>
            </a:r>
            <a:r>
              <a:rPr lang="en-US" dirty="0" smtClean="0"/>
              <a:t>immediately argue that </a:t>
            </a:r>
            <a:r>
              <a:rPr lang="en-US" dirty="0"/>
              <a:t>it is inadequate as a definition. We already know that </a:t>
            </a:r>
            <a:r>
              <a:rPr lang="en-US" dirty="0" smtClean="0"/>
              <a:t>according </a:t>
            </a:r>
            <a:r>
              <a:rPr lang="en-US" dirty="0"/>
              <a:t>to the dictionary</a:t>
            </a:r>
            <a:r>
              <a:rPr lang="en-US" dirty="0" smtClean="0"/>
              <a:t>,</a:t>
            </a:r>
            <a:r>
              <a:rPr lang="en-US" dirty="0"/>
              <a:t> </a:t>
            </a:r>
            <a:r>
              <a:rPr lang="en-US" dirty="0" smtClean="0"/>
              <a:t>freedom </a:t>
            </a:r>
            <a:r>
              <a:rPr lang="en-US" dirty="0"/>
              <a:t>is “the state of being free.” Don’t insult readers by acting like that they don’t know this. </a:t>
            </a:r>
          </a:p>
          <a:p>
            <a:pPr lvl="0"/>
            <a:r>
              <a:rPr lang="en-US" b="1" dirty="0"/>
              <a:t>Don’t </a:t>
            </a:r>
            <a:r>
              <a:rPr lang="en-US" b="1" dirty="0" smtClean="0"/>
              <a:t>shy away from sources you disagree with</a:t>
            </a:r>
            <a:r>
              <a:rPr lang="en-US" dirty="0" smtClean="0"/>
              <a:t>. </a:t>
            </a:r>
            <a:r>
              <a:rPr lang="en-US" dirty="0"/>
              <a:t>You’ll have lots to say if </a:t>
            </a:r>
            <a:r>
              <a:rPr lang="en-US" dirty="0" smtClean="0"/>
              <a:t>you </a:t>
            </a:r>
            <a:r>
              <a:rPr lang="en-US" dirty="0"/>
              <a:t>disagree </a:t>
            </a:r>
            <a:r>
              <a:rPr lang="en-US" dirty="0" smtClean="0"/>
              <a:t>and logically explain why</a:t>
            </a:r>
            <a:r>
              <a:rPr lang="en-US" dirty="0"/>
              <a:t>. You’ll </a:t>
            </a:r>
            <a:r>
              <a:rPr lang="en-US" dirty="0" smtClean="0"/>
              <a:t>also offer readers a </a:t>
            </a:r>
            <a:r>
              <a:rPr lang="en-US" dirty="0"/>
              <a:t>sense that </a:t>
            </a:r>
            <a:r>
              <a:rPr lang="en-US" dirty="0" smtClean="0"/>
              <a:t>your essay is original, that it pushes this </a:t>
            </a:r>
            <a:r>
              <a:rPr lang="en-US" dirty="0"/>
              <a:t>debate </a:t>
            </a:r>
            <a:r>
              <a:rPr lang="en-US" dirty="0" smtClean="0"/>
              <a:t>forward and adds </a:t>
            </a:r>
            <a:r>
              <a:rPr lang="en-US" dirty="0"/>
              <a:t>to our knowledge.</a:t>
            </a:r>
          </a:p>
          <a:p>
            <a:pPr lvl="0"/>
            <a:r>
              <a:rPr lang="en-US" b="1" dirty="0"/>
              <a:t>Don’t be wishy-washy. </a:t>
            </a:r>
            <a:r>
              <a:rPr lang="en-US" dirty="0"/>
              <a:t>Avoid a thesis or conclusion that says something like “freedom is whatever you make of it.” We want to know what YOU make of it. Help us to understand better. </a:t>
            </a:r>
          </a:p>
          <a:p>
            <a:endParaRPr lang="en-US" dirty="0"/>
          </a:p>
        </p:txBody>
      </p:sp>
    </p:spTree>
    <p:extLst>
      <p:ext uri="{BB962C8B-B14F-4D97-AF65-F5344CB8AC3E}">
        <p14:creationId xmlns:p14="http://schemas.microsoft.com/office/powerpoint/2010/main" val="2348279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14</TotalTime>
  <Words>226</Words>
  <Application>Microsoft Macintosh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Module</vt:lpstr>
      <vt:lpstr>Writing the  Definition Essay</vt:lpstr>
      <vt:lpstr>Ways of Defining</vt:lpstr>
      <vt:lpstr>Pitfalls to avoid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Definition Essay</dc:title>
  <dc:creator>datech2</dc:creator>
  <cp:lastModifiedBy>datech2</cp:lastModifiedBy>
  <cp:revision>2</cp:revision>
  <dcterms:created xsi:type="dcterms:W3CDTF">2017-01-24T02:07:45Z</dcterms:created>
  <dcterms:modified xsi:type="dcterms:W3CDTF">2017-01-24T02:22:25Z</dcterms:modified>
</cp:coreProperties>
</file>