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12"/>
  </p:notesMasterIdLst>
  <p:sldIdLst>
    <p:sldId id="256" r:id="rId2"/>
    <p:sldId id="257" r:id="rId3"/>
    <p:sldId id="258" r:id="rId4"/>
    <p:sldId id="266" r:id="rId5"/>
    <p:sldId id="259" r:id="rId6"/>
    <p:sldId id="262" r:id="rId7"/>
    <p:sldId id="260" r:id="rId8"/>
    <p:sldId id="261"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0" autoAdjust="0"/>
    <p:restoredTop sz="94660"/>
  </p:normalViewPr>
  <p:slideViewPr>
    <p:cSldViewPr snapToGrid="0" snapToObjects="1">
      <p:cViewPr varScale="1">
        <p:scale>
          <a:sx n="92" d="100"/>
          <a:sy n="92" d="100"/>
        </p:scale>
        <p:origin x="-4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F7F90-C5AC-4B4C-A5B1-4707C18DDE83}" type="datetimeFigureOut">
              <a:rPr lang="en-US" smtClean="0"/>
              <a:t>9/24/17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A0C23-12F2-FC46-9826-F507E4E0B0D3}" type="slidenum">
              <a:rPr lang="en-US" smtClean="0"/>
              <a:t>‹#›</a:t>
            </a:fld>
            <a:endParaRPr lang="en-US"/>
          </a:p>
        </p:txBody>
      </p:sp>
    </p:spTree>
    <p:extLst>
      <p:ext uri="{BB962C8B-B14F-4D97-AF65-F5344CB8AC3E}">
        <p14:creationId xmlns:p14="http://schemas.microsoft.com/office/powerpoint/2010/main" val="11128287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Complicates the usual model of conquest/imperialism: not one nation conquering another but a complex field of players all struggling for survival and power and resources. </a:t>
            </a:r>
          </a:p>
          <a:p>
            <a:endParaRPr lang="en-US" dirty="0"/>
          </a:p>
        </p:txBody>
      </p:sp>
      <p:sp>
        <p:nvSpPr>
          <p:cNvPr id="4" name="Slide Number Placeholder 3"/>
          <p:cNvSpPr>
            <a:spLocks noGrp="1"/>
          </p:cNvSpPr>
          <p:nvPr>
            <p:ph type="sldNum" sz="quarter" idx="10"/>
          </p:nvPr>
        </p:nvSpPr>
        <p:spPr/>
        <p:txBody>
          <a:bodyPr/>
          <a:lstStyle/>
          <a:p>
            <a:fld id="{602A0C23-12F2-FC46-9826-F507E4E0B0D3}" type="slidenum">
              <a:rPr lang="en-US" smtClean="0"/>
              <a:t>3</a:t>
            </a:fld>
            <a:endParaRPr lang="en-US"/>
          </a:p>
        </p:txBody>
      </p:sp>
    </p:spTree>
    <p:extLst>
      <p:ext uri="{BB962C8B-B14F-4D97-AF65-F5344CB8AC3E}">
        <p14:creationId xmlns:p14="http://schemas.microsoft.com/office/powerpoint/2010/main" val="417684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41279-C3C1-CC41-952D-D950AC03D026}"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410120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41279-C3C1-CC41-952D-D950AC03D026}"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331139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41279-C3C1-CC41-952D-D950AC03D026}"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316978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41279-C3C1-CC41-952D-D950AC03D026}"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57525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41279-C3C1-CC41-952D-D950AC03D026}"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322423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41279-C3C1-CC41-952D-D950AC03D026}" type="datetimeFigureOut">
              <a:rPr lang="en-US" smtClean="0"/>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321500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41279-C3C1-CC41-952D-D950AC03D026}" type="datetimeFigureOut">
              <a:rPr lang="en-US" smtClean="0"/>
              <a:t>9/24/17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45456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41279-C3C1-CC41-952D-D950AC03D026}" type="datetimeFigureOut">
              <a:rPr lang="en-US" smtClean="0"/>
              <a:t>9/24/17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118753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41279-C3C1-CC41-952D-D950AC03D026}" type="datetimeFigureOut">
              <a:rPr lang="en-US" smtClean="0"/>
              <a:t>9/24/17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370600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41279-C3C1-CC41-952D-D950AC03D026}" type="datetimeFigureOut">
              <a:rPr lang="en-US" smtClean="0"/>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71736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41279-C3C1-CC41-952D-D950AC03D026}" type="datetimeFigureOut">
              <a:rPr lang="en-US" smtClean="0"/>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941B2A-9164-BF41-A1F7-BB23F2CC6047}" type="slidenum">
              <a:rPr lang="en-US" smtClean="0"/>
              <a:t>‹#›</a:t>
            </a:fld>
            <a:endParaRPr lang="en-US"/>
          </a:p>
        </p:txBody>
      </p:sp>
    </p:spTree>
    <p:extLst>
      <p:ext uri="{BB962C8B-B14F-4D97-AF65-F5344CB8AC3E}">
        <p14:creationId xmlns:p14="http://schemas.microsoft.com/office/powerpoint/2010/main" val="2952175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41279-C3C1-CC41-952D-D950AC03D026}" type="datetimeFigureOut">
              <a:rPr lang="en-US" smtClean="0"/>
              <a:t>9/24/17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41B2A-9164-BF41-A1F7-BB23F2CC6047}" type="slidenum">
              <a:rPr lang="en-US" smtClean="0"/>
              <a:t>‹#›</a:t>
            </a:fld>
            <a:endParaRPr lang="en-US"/>
          </a:p>
        </p:txBody>
      </p:sp>
    </p:spTree>
    <p:extLst>
      <p:ext uri="{BB962C8B-B14F-4D97-AF65-F5344CB8AC3E}">
        <p14:creationId xmlns:p14="http://schemas.microsoft.com/office/powerpoint/2010/main" val="373234849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alpha val="58000"/>
              </a:schemeClr>
            </a:gs>
            <a:gs pos="100000">
              <a:schemeClr val="bg2">
                <a:shade val="30000"/>
                <a:satMod val="200000"/>
                <a:alpha val="16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Lecture 1: First Contact</a:t>
            </a:r>
            <a:br>
              <a:rPr lang="en-US" dirty="0">
                <a:effectLst/>
              </a:rPr>
            </a:br>
            <a:endParaRPr lang="en-US" dirty="0"/>
          </a:p>
        </p:txBody>
      </p:sp>
      <p:sp>
        <p:nvSpPr>
          <p:cNvPr id="3" name="Subtitle 2"/>
          <p:cNvSpPr>
            <a:spLocks noGrp="1"/>
          </p:cNvSpPr>
          <p:nvPr>
            <p:ph type="subTitle" idx="1"/>
          </p:nvPr>
        </p:nvSpPr>
        <p:spPr>
          <a:xfrm>
            <a:off x="1371600" y="4753621"/>
            <a:ext cx="6400800" cy="1321403"/>
          </a:xfrm>
        </p:spPr>
        <p:txBody>
          <a:bodyPr>
            <a:normAutofit/>
          </a:bodyPr>
          <a:lstStyle/>
          <a:p>
            <a:r>
              <a:rPr lang="en-US" b="1" dirty="0" smtClean="0">
                <a:solidFill>
                  <a:schemeClr val="tx1"/>
                </a:solidFill>
              </a:rPr>
              <a:t>Natives, Europeans and cultural transformation</a:t>
            </a:r>
            <a:endParaRPr lang="en-US" b="1" dirty="0">
              <a:solidFill>
                <a:schemeClr val="tx1"/>
              </a:solidFill>
            </a:endParaRPr>
          </a:p>
        </p:txBody>
      </p:sp>
      <p:pic>
        <p:nvPicPr>
          <p:cNvPr id="5" name="Content Placeholder 3" descr="1.jpg"/>
          <p:cNvPicPr>
            <a:picLocks noGrp="1" noChangeAspect="1"/>
          </p:cNvPicPr>
          <p:nvPr/>
        </p:nvPicPr>
        <p:blipFill>
          <a:blip r:embed="rId2">
            <a:alphaModFix amt="19000"/>
            <a:extLst>
              <a:ext uri="{28A0092B-C50C-407E-A947-70E740481C1C}">
                <a14:useLocalDpi xmlns:a14="http://schemas.microsoft.com/office/drawing/2010/main" val="0"/>
              </a:ext>
            </a:extLst>
          </a:blip>
          <a:srcRect/>
          <a:stretch>
            <a:fillRect/>
          </a:stretch>
        </p:blipFill>
        <p:spPr bwMode="auto">
          <a:xfrm>
            <a:off x="900223" y="-1878"/>
            <a:ext cx="7557977" cy="68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6973250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Hear something strange, revealing, important? Need a definition? Write a question or comment.</a:t>
            </a:r>
            <a:endParaRPr lang="en-US" sz="3200" dirty="0"/>
          </a:p>
        </p:txBody>
      </p:sp>
      <p:pic>
        <p:nvPicPr>
          <p:cNvPr id="4" name="Content Placeholder 3" descr="A_1.jpg"/>
          <p:cNvPicPr>
            <a:picLocks noGrp="1" noChangeAspect="1"/>
          </p:cNvPicPr>
          <p:nvPr>
            <p:ph idx="1"/>
          </p:nvPr>
        </p:nvPicPr>
        <p:blipFill>
          <a:blip r:embed="rId2">
            <a:extLst>
              <a:ext uri="{28A0092B-C50C-407E-A947-70E740481C1C}">
                <a14:useLocalDpi xmlns:a14="http://schemas.microsoft.com/office/drawing/2010/main" val="0"/>
              </a:ext>
            </a:extLst>
          </a:blip>
          <a:srcRect l="-7124" r="-7124"/>
          <a:stretch>
            <a:fillRect/>
          </a:stretch>
        </p:blipFill>
        <p:spPr>
          <a:xfrm>
            <a:off x="457200" y="1565878"/>
            <a:ext cx="8229600" cy="4525963"/>
          </a:xfrm>
        </p:spPr>
      </p:pic>
    </p:spTree>
    <p:extLst>
      <p:ext uri="{BB962C8B-B14F-4D97-AF65-F5344CB8AC3E}">
        <p14:creationId xmlns:p14="http://schemas.microsoft.com/office/powerpoint/2010/main" val="3853667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21316"/>
          </a:xfrm>
        </p:spPr>
        <p:txBody>
          <a:bodyPr>
            <a:normAutofit fontScale="90000"/>
          </a:bodyPr>
          <a:lstStyle/>
          <a:p>
            <a:pPr lvl="0" algn="l"/>
            <a:r>
              <a:rPr lang="en-US" sz="2400" dirty="0" smtClean="0"/>
              <a:t>Native people were very divers</a:t>
            </a:r>
            <a:r>
              <a:rPr lang="en-US" sz="2400" dirty="0" smtClean="0">
                <a:effectLst/>
              </a:rPr>
              <a:t>e </a:t>
            </a:r>
            <a:r>
              <a:rPr lang="en-US" sz="2400" dirty="0">
                <a:effectLst/>
              </a:rPr>
              <a:t>in terms of language, culture, economy, social </a:t>
            </a:r>
            <a:r>
              <a:rPr lang="en-US" sz="2400" dirty="0" smtClean="0">
                <a:effectLst/>
              </a:rPr>
              <a:t>structure.</a:t>
            </a:r>
            <a:r>
              <a:rPr lang="en-US" sz="2400" dirty="0"/>
              <a:t/>
            </a:r>
            <a:br>
              <a:rPr lang="en-US" sz="2400" dirty="0"/>
            </a:br>
            <a:r>
              <a:rPr lang="en-US" sz="2400" dirty="0" smtClean="0">
                <a:effectLst/>
              </a:rPr>
              <a:t>In New England alone, many groups competed and collaborated, sometimes fighting each other and sometimes forming alliances to fight the Europeans.  </a:t>
            </a:r>
            <a:endParaRPr lang="en-US" sz="2400" dirty="0"/>
          </a:p>
        </p:txBody>
      </p:sp>
      <p:pic>
        <p:nvPicPr>
          <p:cNvPr id="11" name="Content Placeholder 10" descr="800px-Tribal_Territories_Southern_New_England.png"/>
          <p:cNvPicPr>
            <a:picLocks noGrp="1" noChangeAspect="1"/>
          </p:cNvPicPr>
          <p:nvPr>
            <p:ph idx="1"/>
          </p:nvPr>
        </p:nvPicPr>
        <p:blipFill>
          <a:blip r:embed="rId2">
            <a:extLst>
              <a:ext uri="{28A0092B-C50C-407E-A947-70E740481C1C}">
                <a14:useLocalDpi xmlns:a14="http://schemas.microsoft.com/office/drawing/2010/main" val="0"/>
              </a:ext>
            </a:extLst>
          </a:blip>
          <a:srcRect t="10003" b="10003"/>
          <a:stretch>
            <a:fillRect/>
          </a:stretch>
        </p:blipFill>
        <p:spPr>
          <a:xfrm>
            <a:off x="457200" y="2128056"/>
            <a:ext cx="8229600" cy="4525963"/>
          </a:xfrm>
        </p:spPr>
      </p:pic>
    </p:spTree>
    <p:extLst>
      <p:ext uri="{BB962C8B-B14F-4D97-AF65-F5344CB8AC3E}">
        <p14:creationId xmlns:p14="http://schemas.microsoft.com/office/powerpoint/2010/main" val="17439252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Native Perspectives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514350" indent="-457200"/>
            <a:r>
              <a:rPr lang="en-US" dirty="0" smtClean="0">
                <a:solidFill>
                  <a:schemeClr val="tx1"/>
                </a:solidFill>
              </a:rPr>
              <a:t>Trade between equals was well </a:t>
            </a:r>
            <a:r>
              <a:rPr lang="en-US" dirty="0">
                <a:solidFill>
                  <a:schemeClr val="tx1"/>
                </a:solidFill>
              </a:rPr>
              <a:t>established </a:t>
            </a:r>
            <a:r>
              <a:rPr lang="en-US" dirty="0" smtClean="0">
                <a:solidFill>
                  <a:schemeClr val="tx1"/>
                </a:solidFill>
              </a:rPr>
              <a:t>with Europeans in the northern coast before British colonists arrived</a:t>
            </a:r>
            <a:endParaRPr lang="en-US" dirty="0">
              <a:solidFill>
                <a:schemeClr val="tx1"/>
              </a:solidFill>
            </a:endParaRPr>
          </a:p>
          <a:p>
            <a:pPr marL="514350" indent="-457200"/>
            <a:r>
              <a:rPr lang="en-US" dirty="0" smtClean="0">
                <a:solidFill>
                  <a:schemeClr val="tx1"/>
                </a:solidFill>
              </a:rPr>
              <a:t>There are cases when Natives </a:t>
            </a:r>
            <a:r>
              <a:rPr lang="en-US" dirty="0" smtClean="0">
                <a:solidFill>
                  <a:schemeClr val="tx1"/>
                </a:solidFill>
              </a:rPr>
              <a:t>kicked Europeans out </a:t>
            </a:r>
            <a:r>
              <a:rPr lang="en-US" dirty="0" smtClean="0">
                <a:solidFill>
                  <a:schemeClr val="tx1"/>
                </a:solidFill>
              </a:rPr>
              <a:t>(refused trade and chased them back to their boats) as punishment for kidnapping </a:t>
            </a:r>
            <a:r>
              <a:rPr lang="en-US" dirty="0" smtClean="0">
                <a:solidFill>
                  <a:schemeClr val="tx1"/>
                </a:solidFill>
              </a:rPr>
              <a:t>or </a:t>
            </a:r>
            <a:r>
              <a:rPr lang="en-US" dirty="0" smtClean="0">
                <a:solidFill>
                  <a:schemeClr val="tx1"/>
                </a:solidFill>
              </a:rPr>
              <a:t>cheating</a:t>
            </a:r>
          </a:p>
          <a:p>
            <a:pPr marL="514350" indent="-457200"/>
            <a:r>
              <a:rPr lang="en-US" dirty="0" smtClean="0">
                <a:solidFill>
                  <a:schemeClr val="tx1"/>
                </a:solidFill>
              </a:rPr>
              <a:t> Natives </a:t>
            </a:r>
            <a:r>
              <a:rPr lang="en-US" dirty="0" smtClean="0">
                <a:solidFill>
                  <a:schemeClr val="tx1"/>
                </a:solidFill>
              </a:rPr>
              <a:t>thought </a:t>
            </a:r>
            <a:r>
              <a:rPr lang="en-US" dirty="0">
                <a:solidFill>
                  <a:schemeClr val="tx1"/>
                </a:solidFill>
              </a:rPr>
              <a:t>they were kind of </a:t>
            </a:r>
            <a:r>
              <a:rPr lang="en-US" dirty="0" smtClean="0">
                <a:solidFill>
                  <a:schemeClr val="tx1"/>
                </a:solidFill>
              </a:rPr>
              <a:t>disgusting 	</a:t>
            </a:r>
          </a:p>
          <a:p>
            <a:pPr marL="914400" lvl="2" indent="0">
              <a:buNone/>
            </a:pPr>
            <a:r>
              <a:rPr lang="en-US" dirty="0" smtClean="0">
                <a:solidFill>
                  <a:schemeClr val="tx1"/>
                </a:solidFill>
              </a:rPr>
              <a:t>hairy, never bathed, scrawny, diseased, etc.</a:t>
            </a:r>
          </a:p>
          <a:p>
            <a:pPr marL="514350" indent="-457200"/>
            <a:r>
              <a:rPr lang="en-US" dirty="0" smtClean="0">
                <a:solidFill>
                  <a:schemeClr val="tx1"/>
                </a:solidFill>
              </a:rPr>
              <a:t>Used </a:t>
            </a:r>
            <a:r>
              <a:rPr lang="en-US" dirty="0">
                <a:solidFill>
                  <a:schemeClr val="tx1"/>
                </a:solidFill>
              </a:rPr>
              <a:t>Europeans for their own political/military ends</a:t>
            </a:r>
          </a:p>
          <a:p>
            <a:pPr marL="914400" lvl="2" indent="0">
              <a:buNone/>
            </a:pPr>
            <a:r>
              <a:rPr lang="en-US" dirty="0">
                <a:solidFill>
                  <a:schemeClr val="tx1"/>
                </a:solidFill>
              </a:rPr>
              <a:t>Disease emptied the coast &amp; broke their resistance, so they had to find other means to defend themselves from whites and native rivals</a:t>
            </a:r>
          </a:p>
          <a:p>
            <a:pPr lvl="3"/>
            <a:r>
              <a:rPr lang="en-US" sz="2100" dirty="0" smtClean="0">
                <a:solidFill>
                  <a:schemeClr val="tx1"/>
                </a:solidFill>
              </a:rPr>
              <a:t>Squanto’s </a:t>
            </a:r>
            <a:r>
              <a:rPr lang="en-US" sz="2100" dirty="0">
                <a:solidFill>
                  <a:schemeClr val="tx1"/>
                </a:solidFill>
              </a:rPr>
              <a:t>real story</a:t>
            </a:r>
          </a:p>
          <a:p>
            <a:endParaRPr lang="en-US" dirty="0">
              <a:solidFill>
                <a:schemeClr val="tx1"/>
              </a:solidFill>
            </a:endParaRPr>
          </a:p>
        </p:txBody>
      </p:sp>
    </p:spTree>
    <p:extLst>
      <p:ext uri="{BB962C8B-B14F-4D97-AF65-F5344CB8AC3E}">
        <p14:creationId xmlns:p14="http://schemas.microsoft.com/office/powerpoint/2010/main" val="29158196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Hello, my name is </a:t>
            </a:r>
            <a:r>
              <a:rPr lang="en-US" dirty="0"/>
              <a:t>THE WRATH OF GOD!</a:t>
            </a:r>
          </a:p>
        </p:txBody>
      </p:sp>
      <p:pic>
        <p:nvPicPr>
          <p:cNvPr id="4" name="Content Placeholder 3" descr="images-2.jpg"/>
          <p:cNvPicPr>
            <a:picLocks noGrp="1" noChangeAspect="1"/>
          </p:cNvPicPr>
          <p:nvPr>
            <p:ph idx="1"/>
          </p:nvPr>
        </p:nvPicPr>
        <p:blipFill>
          <a:blip r:embed="rId2">
            <a:extLst>
              <a:ext uri="{28A0092B-C50C-407E-A947-70E740481C1C}">
                <a14:useLocalDpi xmlns:a14="http://schemas.microsoft.com/office/drawing/2010/main" val="0"/>
              </a:ext>
            </a:extLst>
          </a:blip>
          <a:srcRect l="-27447" r="-27447"/>
          <a:stretch>
            <a:fillRect/>
          </a:stretch>
        </p:blipFill>
        <p:spPr>
          <a:xfrm>
            <a:off x="457200" y="1451960"/>
            <a:ext cx="8229600" cy="4525963"/>
          </a:xfrm>
        </p:spPr>
      </p:pic>
    </p:spTree>
    <p:extLst>
      <p:ext uri="{BB962C8B-B14F-4D97-AF65-F5344CB8AC3E}">
        <p14:creationId xmlns:p14="http://schemas.microsoft.com/office/powerpoint/2010/main" val="29808772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style>
          <a:lnRef idx="1">
            <a:schemeClr val="accent2"/>
          </a:lnRef>
          <a:fillRef idx="2">
            <a:schemeClr val="accent2"/>
          </a:fillRef>
          <a:effectRef idx="1">
            <a:schemeClr val="accent2"/>
          </a:effectRef>
          <a:fontRef idx="minor">
            <a:schemeClr val="dk1"/>
          </a:fontRef>
        </p:style>
        <p:txBody>
          <a:bodyPr/>
          <a:lstStyle/>
          <a:p>
            <a:r>
              <a:rPr lang="en-US" dirty="0" smtClean="0"/>
              <a:t>European Perspectives</a:t>
            </a:r>
            <a:endParaRPr lang="en-US" dirty="0"/>
          </a:p>
        </p:txBody>
      </p:sp>
      <p:sp>
        <p:nvSpPr>
          <p:cNvPr id="3" name="Content Placeholder 2"/>
          <p:cNvSpPr>
            <a:spLocks noGrp="1"/>
          </p:cNvSpPr>
          <p:nvPr>
            <p:ph idx="1"/>
          </p:nvPr>
        </p:nvSpPr>
        <p:spPr>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lvl="0"/>
            <a:r>
              <a:rPr lang="en-US" dirty="0"/>
              <a:t>Europeans also very diverse in N. America</a:t>
            </a:r>
          </a:p>
          <a:p>
            <a:pPr lvl="1"/>
            <a:r>
              <a:rPr lang="en-US" dirty="0"/>
              <a:t>Dutch in New York; Spanish in FL; French in great </a:t>
            </a:r>
            <a:r>
              <a:rPr lang="en-US" dirty="0" smtClean="0"/>
              <a:t>lakes</a:t>
            </a:r>
          </a:p>
          <a:p>
            <a:pPr lvl="2"/>
            <a:r>
              <a:rPr lang="en-US" dirty="0" smtClean="0"/>
              <a:t>Most settlers not primarily seeking religious freedom</a:t>
            </a:r>
          </a:p>
          <a:p>
            <a:pPr lvl="3"/>
            <a:r>
              <a:rPr lang="en-US" dirty="0" smtClean="0"/>
              <a:t>VA is a commercial venture </a:t>
            </a:r>
          </a:p>
          <a:p>
            <a:pPr lvl="4"/>
            <a:r>
              <a:rPr lang="en-US" dirty="0" smtClean="0"/>
              <a:t>Descended into cannibalism </a:t>
            </a:r>
            <a:endParaRPr lang="en-US" dirty="0"/>
          </a:p>
          <a:p>
            <a:r>
              <a:rPr lang="en-US" dirty="0" smtClean="0"/>
              <a:t>Big question for New England colonists: Who </a:t>
            </a:r>
            <a:r>
              <a:rPr lang="en-US" dirty="0"/>
              <a:t>are </a:t>
            </a:r>
            <a:r>
              <a:rPr lang="en-US" dirty="0" smtClean="0"/>
              <a:t>the native </a:t>
            </a:r>
            <a:r>
              <a:rPr lang="en-US" dirty="0"/>
              <a:t>people, and how do they fit into </a:t>
            </a:r>
            <a:r>
              <a:rPr lang="en-US" dirty="0" smtClean="0"/>
              <a:t>God’s </a:t>
            </a:r>
            <a:r>
              <a:rPr lang="en-US" dirty="0"/>
              <a:t>plan</a:t>
            </a:r>
            <a:r>
              <a:rPr lang="en-US" dirty="0" smtClean="0"/>
              <a:t>? </a:t>
            </a:r>
          </a:p>
          <a:p>
            <a:pPr lvl="1"/>
            <a:r>
              <a:rPr lang="en-US" dirty="0" smtClean="0"/>
              <a:t>Pilgrims in Mass. thought </a:t>
            </a:r>
            <a:r>
              <a:rPr lang="en-US" dirty="0"/>
              <a:t>villages emptied by disease meant God had cleared the way for </a:t>
            </a:r>
            <a:r>
              <a:rPr lang="en-US" dirty="0" smtClean="0"/>
              <a:t>them.</a:t>
            </a:r>
            <a:endParaRPr lang="en-US" dirty="0"/>
          </a:p>
          <a:p>
            <a:pPr lvl="1"/>
            <a:r>
              <a:rPr lang="en-US" dirty="0" smtClean="0"/>
              <a:t>Some of their theories about natives:</a:t>
            </a:r>
            <a:endParaRPr lang="en-US" dirty="0"/>
          </a:p>
          <a:p>
            <a:pPr lvl="2"/>
            <a:r>
              <a:rPr lang="en-US" dirty="0"/>
              <a:t>Non-human </a:t>
            </a:r>
          </a:p>
          <a:p>
            <a:pPr lvl="2"/>
            <a:r>
              <a:rPr lang="en-US" dirty="0" smtClean="0"/>
              <a:t>Pagan</a:t>
            </a:r>
            <a:endParaRPr lang="en-US" dirty="0"/>
          </a:p>
          <a:p>
            <a:pPr lvl="2"/>
            <a:r>
              <a:rPr lang="en-US" dirty="0" smtClean="0"/>
              <a:t>“</a:t>
            </a:r>
            <a:r>
              <a:rPr lang="en-US" dirty="0"/>
              <a:t>Lost Tribes of Israel”</a:t>
            </a:r>
          </a:p>
          <a:p>
            <a:endParaRPr lang="en-US" dirty="0"/>
          </a:p>
        </p:txBody>
      </p:sp>
    </p:spTree>
    <p:extLst>
      <p:ext uri="{BB962C8B-B14F-4D97-AF65-F5344CB8AC3E}">
        <p14:creationId xmlns:p14="http://schemas.microsoft.com/office/powerpoint/2010/main" val="1077284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0" y="308960"/>
            <a:ext cx="9006690" cy="1143000"/>
          </a:xfrm>
        </p:spPr>
        <p:txBody>
          <a:bodyPr>
            <a:noAutofit/>
          </a:bodyPr>
          <a:lstStyle/>
          <a:p>
            <a:r>
              <a:rPr lang="en-US" sz="2800" dirty="0" smtClean="0"/>
              <a:t>Europeans were impressed with the health, size and beauty of natives (to whom most of them compared poorly).</a:t>
            </a:r>
            <a:endParaRPr lang="en-US" sz="2800" dirty="0"/>
          </a:p>
        </p:txBody>
      </p:sp>
      <p:pic>
        <p:nvPicPr>
          <p:cNvPr id="4" name="Content Placeholder 3" descr="A_5.jpg"/>
          <p:cNvPicPr>
            <a:picLocks noGrp="1" noChangeAspect="1"/>
          </p:cNvPicPr>
          <p:nvPr>
            <p:ph idx="1"/>
          </p:nvPr>
        </p:nvPicPr>
        <p:blipFill>
          <a:blip r:embed="rId2">
            <a:extLst>
              <a:ext uri="{28A0092B-C50C-407E-A947-70E740481C1C}">
                <a14:useLocalDpi xmlns:a14="http://schemas.microsoft.com/office/drawing/2010/main" val="0"/>
              </a:ext>
            </a:extLst>
          </a:blip>
          <a:srcRect t="10855" b="10855"/>
          <a:stretch>
            <a:fillRect/>
          </a:stretch>
        </p:blipFill>
        <p:spPr>
          <a:xfrm>
            <a:off x="457200" y="1617361"/>
            <a:ext cx="8229600" cy="4525963"/>
          </a:xfrm>
        </p:spPr>
      </p:pic>
    </p:spTree>
    <p:extLst>
      <p:ext uri="{BB962C8B-B14F-4D97-AF65-F5344CB8AC3E}">
        <p14:creationId xmlns:p14="http://schemas.microsoft.com/office/powerpoint/2010/main" val="874809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988"/>
            <a:ext cx="8229600" cy="1287973"/>
          </a:xfrm>
        </p:spPr>
        <p:txBody>
          <a:bodyPr>
            <a:noAutofit/>
          </a:bodyPr>
          <a:lstStyle/>
          <a:p>
            <a:pPr lvl="1" algn="ctr" defTabSz="457200" rtl="0">
              <a:spcBef>
                <a:spcPct val="0"/>
              </a:spcBef>
            </a:pPr>
            <a:r>
              <a:rPr lang="en-US" sz="3200" dirty="0" smtClean="0"/>
              <a:t>Europeans tried to figure out and explain native rights and theirs.</a:t>
            </a:r>
            <a:br>
              <a:rPr lang="en-US" sz="3200" dirty="0" smtClean="0"/>
            </a:br>
            <a:endParaRPr lang="en-US" sz="3200"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114300" indent="0">
              <a:buNone/>
            </a:pPr>
            <a:r>
              <a:rPr lang="en-US" dirty="0" smtClean="0"/>
              <a:t>Two</a:t>
            </a:r>
            <a:r>
              <a:rPr lang="en-US" dirty="0" smtClean="0"/>
              <a:t> </a:t>
            </a:r>
            <a:r>
              <a:rPr lang="en-US" dirty="0" smtClean="0"/>
              <a:t>main justifications for land grants in “new” world</a:t>
            </a:r>
          </a:p>
          <a:p>
            <a:pPr marL="971550" lvl="1" indent="-514350">
              <a:buFont typeface="+mj-lt"/>
              <a:buAutoNum type="arabicPeriod"/>
            </a:pPr>
            <a:r>
              <a:rPr lang="en-US" b="1" dirty="0" smtClean="0"/>
              <a:t>British</a:t>
            </a:r>
            <a:r>
              <a:rPr lang="en-US" dirty="0" smtClean="0"/>
              <a:t> said if there aren’t any </a:t>
            </a:r>
            <a:r>
              <a:rPr lang="en-US" u="sng" dirty="0" smtClean="0"/>
              <a:t>Christians</a:t>
            </a:r>
            <a:r>
              <a:rPr lang="en-US" dirty="0" smtClean="0"/>
              <a:t> who already own the land, you can claim it.  </a:t>
            </a:r>
          </a:p>
          <a:p>
            <a:pPr lvl="2"/>
            <a:r>
              <a:rPr lang="en-US" dirty="0" smtClean="0"/>
              <a:t>Thus little focus on Christianizing the natives.  </a:t>
            </a:r>
          </a:p>
          <a:p>
            <a:pPr lvl="3"/>
            <a:r>
              <a:rPr lang="en-US" dirty="0" smtClean="0"/>
              <a:t>Contributed to a tradition of separation rather than mixing</a:t>
            </a:r>
          </a:p>
          <a:p>
            <a:pPr marL="971550" lvl="1" indent="-514350">
              <a:buFont typeface="+mj-lt"/>
              <a:buAutoNum type="arabicPeriod"/>
            </a:pPr>
            <a:r>
              <a:rPr lang="en-US" b="1" dirty="0" smtClean="0"/>
              <a:t>Spanish</a:t>
            </a:r>
            <a:r>
              <a:rPr lang="en-US" dirty="0" smtClean="0"/>
              <a:t> said if you bring them into the church, it’s for the </a:t>
            </a:r>
            <a:r>
              <a:rPr lang="en-US" u="sng" dirty="0" smtClean="0"/>
              <a:t>glory of God </a:t>
            </a:r>
            <a:r>
              <a:rPr lang="en-US" dirty="0" smtClean="0"/>
              <a:t>and thus okay to take over the territory.</a:t>
            </a:r>
          </a:p>
          <a:p>
            <a:pPr lvl="2"/>
            <a:r>
              <a:rPr lang="en-US" dirty="0" smtClean="0"/>
              <a:t>Somehow this allowed the Spanish to enslave natives in Caribbean and Latin America. </a:t>
            </a:r>
          </a:p>
          <a:p>
            <a:pPr lvl="3"/>
            <a:r>
              <a:rPr lang="en-US" dirty="0" smtClean="0"/>
              <a:t>Two terms they used to describe the project: </a:t>
            </a:r>
            <a:r>
              <a:rPr lang="en-US" dirty="0" err="1" smtClean="0"/>
              <a:t>Encomienda</a:t>
            </a:r>
            <a:r>
              <a:rPr lang="en-US" dirty="0" smtClean="0"/>
              <a:t> &amp; </a:t>
            </a:r>
            <a:r>
              <a:rPr lang="en-US" dirty="0" err="1" smtClean="0"/>
              <a:t>Repartimiento</a:t>
            </a:r>
            <a:r>
              <a:rPr lang="en-US" dirty="0" smtClean="0"/>
              <a:t> </a:t>
            </a:r>
            <a:endParaRPr lang="en-US" dirty="0"/>
          </a:p>
          <a:p>
            <a:endParaRPr lang="en-US" dirty="0"/>
          </a:p>
        </p:txBody>
      </p:sp>
    </p:spTree>
    <p:extLst>
      <p:ext uri="{BB962C8B-B14F-4D97-AF65-F5344CB8AC3E}">
        <p14:creationId xmlns:p14="http://schemas.microsoft.com/office/powerpoint/2010/main" val="9381461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3192"/>
            <a:ext cx="3438976" cy="4917845"/>
          </a:xfrm>
        </p:spPr>
        <p:txBody>
          <a:bodyPr>
            <a:normAutofit/>
          </a:bodyPr>
          <a:lstStyle/>
          <a:p>
            <a:pPr algn="l"/>
            <a:r>
              <a:rPr lang="en-US" sz="3200" dirty="0" smtClean="0"/>
              <a:t>Some Europeans like </a:t>
            </a:r>
            <a:r>
              <a:rPr lang="en-US" sz="3200" dirty="0" err="1" smtClean="0"/>
              <a:t>Bartolome</a:t>
            </a:r>
            <a:r>
              <a:rPr lang="en-US" sz="3200" dirty="0" smtClean="0"/>
              <a:t> De </a:t>
            </a:r>
            <a:r>
              <a:rPr lang="en-US" sz="3200" dirty="0" err="1" smtClean="0"/>
              <a:t>las</a:t>
            </a:r>
            <a:r>
              <a:rPr lang="en-US" sz="3200" dirty="0" smtClean="0"/>
              <a:t> Casas documented abuses and eventually helped bring changes to the system.</a:t>
            </a:r>
            <a:endParaRPr lang="en-US" sz="3200" dirty="0"/>
          </a:p>
        </p:txBody>
      </p:sp>
      <p:pic>
        <p:nvPicPr>
          <p:cNvPr id="6" name="Content Placeholder 5" descr="A_4.jpg"/>
          <p:cNvPicPr>
            <a:picLocks noGrp="1" noChangeAspect="1"/>
          </p:cNvPicPr>
          <p:nvPr>
            <p:ph idx="1"/>
          </p:nvPr>
        </p:nvPicPr>
        <p:blipFill>
          <a:blip r:embed="rId2">
            <a:extLst>
              <a:ext uri="{28A0092B-C50C-407E-A947-70E740481C1C}">
                <a14:useLocalDpi xmlns:a14="http://schemas.microsoft.com/office/drawing/2010/main" val="0"/>
              </a:ext>
            </a:extLst>
          </a:blip>
          <a:srcRect l="-75574" r="-75574"/>
          <a:stretch>
            <a:fillRect/>
          </a:stretch>
        </p:blipFill>
        <p:spPr>
          <a:xfrm>
            <a:off x="920620" y="436414"/>
            <a:ext cx="10969805" cy="6032970"/>
          </a:xfrm>
        </p:spPr>
      </p:pic>
    </p:spTree>
    <p:extLst>
      <p:ext uri="{BB962C8B-B14F-4D97-AF65-F5344CB8AC3E}">
        <p14:creationId xmlns:p14="http://schemas.microsoft.com/office/powerpoint/2010/main" val="6360318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can we make sense of this complex negotiation between cultures? </a:t>
            </a:r>
            <a:endParaRPr lang="en-US" sz="3200" dirty="0"/>
          </a:p>
        </p:txBody>
      </p:sp>
      <p:sp>
        <p:nvSpPr>
          <p:cNvPr id="3" name="Content Placeholder 2"/>
          <p:cNvSpPr>
            <a:spLocks noGrp="1"/>
          </p:cNvSpPr>
          <p:nvPr>
            <p:ph idx="1"/>
          </p:nvPr>
        </p:nvSpPr>
        <p:spPr>
          <a:xfrm>
            <a:off x="457200" y="1518631"/>
            <a:ext cx="8229600" cy="5001080"/>
          </a:xfr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US" sz="3800" dirty="0" smtClean="0"/>
              <a:t>Theory </a:t>
            </a:r>
            <a:r>
              <a:rPr lang="en-US" sz="3800" dirty="0"/>
              <a:t>of the “</a:t>
            </a:r>
            <a:r>
              <a:rPr lang="en-US" sz="3800" b="1" dirty="0"/>
              <a:t>Contact Zone</a:t>
            </a:r>
            <a:r>
              <a:rPr lang="en-US" sz="3800" dirty="0" smtClean="0"/>
              <a:t>” by Mary </a:t>
            </a:r>
            <a:r>
              <a:rPr lang="en-US" sz="3800" dirty="0"/>
              <a:t>Louse </a:t>
            </a:r>
            <a:r>
              <a:rPr lang="en-US" sz="3800" dirty="0" smtClean="0"/>
              <a:t>Pratt</a:t>
            </a:r>
            <a:endParaRPr lang="en-US" sz="3800" dirty="0" smtClean="0"/>
          </a:p>
          <a:p>
            <a:r>
              <a:rPr lang="en-US" sz="3800" dirty="0" smtClean="0"/>
              <a:t>A </a:t>
            </a:r>
            <a:r>
              <a:rPr lang="en-US" sz="3800" dirty="0"/>
              <a:t>dynamic exchange</a:t>
            </a:r>
          </a:p>
          <a:p>
            <a:pPr marL="457200" lvl="1" indent="0">
              <a:buNone/>
            </a:pPr>
            <a:r>
              <a:rPr lang="en-US" sz="2900" dirty="0"/>
              <a:t>Even when one side tries to impose its culture and obliterate the other, they are never 100% successful</a:t>
            </a:r>
            <a:r>
              <a:rPr lang="en-US" sz="2900" dirty="0" smtClean="0"/>
              <a:t>. </a:t>
            </a:r>
            <a:r>
              <a:rPr lang="en-US" sz="2900" dirty="0"/>
              <a:t>Contact means change for both sides</a:t>
            </a:r>
          </a:p>
          <a:p>
            <a:pPr marL="1371600" lvl="3" indent="0">
              <a:buNone/>
            </a:pPr>
            <a:r>
              <a:rPr lang="en-US" sz="2900" b="1" dirty="0"/>
              <a:t>Transculturation</a:t>
            </a:r>
            <a:r>
              <a:rPr lang="en-US" sz="2900" dirty="0"/>
              <a:t> is </a:t>
            </a:r>
            <a:r>
              <a:rPr lang="en-US" sz="2900" dirty="0" smtClean="0"/>
              <a:t>often a </a:t>
            </a:r>
            <a:r>
              <a:rPr lang="en-US" sz="2900" dirty="0"/>
              <a:t>better term for </a:t>
            </a:r>
            <a:r>
              <a:rPr lang="en-US" sz="2900" dirty="0" smtClean="0"/>
              <a:t>this </a:t>
            </a:r>
            <a:r>
              <a:rPr lang="en-US" sz="2900" dirty="0"/>
              <a:t>exchange rather than assimilation or acculturation.</a:t>
            </a:r>
          </a:p>
          <a:p>
            <a:pPr marL="1828800" lvl="4" indent="0">
              <a:buNone/>
            </a:pPr>
            <a:r>
              <a:rPr lang="en-US" sz="2500" dirty="0"/>
              <a:t>Europeans adopted some practices of natives</a:t>
            </a:r>
          </a:p>
          <a:p>
            <a:pPr marL="1828800" lvl="4" indent="0">
              <a:buNone/>
            </a:pPr>
            <a:r>
              <a:rPr lang="en-US" sz="2500" dirty="0" smtClean="0"/>
              <a:t>Natives </a:t>
            </a:r>
            <a:r>
              <a:rPr lang="en-US" sz="2500" dirty="0"/>
              <a:t>borrowed from Europeans</a:t>
            </a:r>
          </a:p>
          <a:p>
            <a:pPr marL="457200" lvl="1" indent="0">
              <a:buNone/>
            </a:pPr>
            <a:r>
              <a:rPr lang="en-US" sz="2900" dirty="0" smtClean="0"/>
              <a:t>When </a:t>
            </a:r>
            <a:r>
              <a:rPr lang="en-US" sz="2900" dirty="0"/>
              <a:t>the non-dominant group tries to represent itself to readers in the dominant group, it uses forms and ideas that are familiar to those readers.</a:t>
            </a:r>
          </a:p>
          <a:p>
            <a:pPr marL="1371600" lvl="3" indent="0">
              <a:buNone/>
            </a:pPr>
            <a:r>
              <a:rPr lang="en-US" sz="2900" b="1" dirty="0" err="1"/>
              <a:t>Heterogenous</a:t>
            </a:r>
            <a:r>
              <a:rPr lang="en-US" sz="2900" b="1" dirty="0"/>
              <a:t> texts </a:t>
            </a:r>
            <a:r>
              <a:rPr lang="en-US" sz="2900" dirty="0" smtClean="0"/>
              <a:t>result from </a:t>
            </a:r>
            <a:r>
              <a:rPr lang="en-US" sz="2900" dirty="0"/>
              <a:t>this </a:t>
            </a:r>
            <a:r>
              <a:rPr lang="en-US" sz="2900" dirty="0" smtClean="0"/>
              <a:t>mixing</a:t>
            </a:r>
            <a:endParaRPr lang="en-US" sz="2900" dirty="0"/>
          </a:p>
          <a:p>
            <a:pPr marL="1828800" lvl="4" indent="0">
              <a:buNone/>
            </a:pPr>
            <a:r>
              <a:rPr lang="en-US" sz="2900" dirty="0"/>
              <a:t>T</a:t>
            </a:r>
            <a:r>
              <a:rPr lang="en-US" sz="2900" dirty="0" smtClean="0"/>
              <a:t>hey </a:t>
            </a:r>
            <a:r>
              <a:rPr lang="en-US" sz="2900" dirty="0"/>
              <a:t>might seem weird </a:t>
            </a:r>
            <a:r>
              <a:rPr lang="en-US" sz="2900" dirty="0" smtClean="0"/>
              <a:t>or unskilled if </a:t>
            </a:r>
            <a:r>
              <a:rPr lang="en-US" sz="2900" dirty="0"/>
              <a:t>we look at them from a </a:t>
            </a:r>
            <a:r>
              <a:rPr lang="en-US" sz="2900" dirty="0" smtClean="0"/>
              <a:t>western </a:t>
            </a:r>
            <a:r>
              <a:rPr lang="en-US" sz="2900" dirty="0"/>
              <a:t>values system.  Some parts are native &amp; some parts are borrowed from the dominant culture.</a:t>
            </a:r>
          </a:p>
          <a:p>
            <a:pPr lvl="5"/>
            <a:r>
              <a:rPr lang="en-US" sz="2900" dirty="0" smtClean="0"/>
              <a:t>Ex: the </a:t>
            </a:r>
            <a:r>
              <a:rPr lang="en-US" sz="2900" dirty="0"/>
              <a:t>Iroquois creation </a:t>
            </a:r>
            <a:r>
              <a:rPr lang="en-US" sz="2900" dirty="0" smtClean="0"/>
              <a:t>story</a:t>
            </a:r>
            <a:endParaRPr lang="en-US" dirty="0"/>
          </a:p>
        </p:txBody>
      </p:sp>
    </p:spTree>
    <p:extLst>
      <p:ext uri="{BB962C8B-B14F-4D97-AF65-F5344CB8AC3E}">
        <p14:creationId xmlns:p14="http://schemas.microsoft.com/office/powerpoint/2010/main" val="42608350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1358</TotalTime>
  <Words>531</Words>
  <Application>Microsoft Macintosh PowerPoint</Application>
  <PresentationFormat>On-screen Show (4:3)</PresentationFormat>
  <Paragraphs>48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Lecture 1: First Contact </vt:lpstr>
      <vt:lpstr>Native people were very diverse in terms of language, culture, economy, social structure. In New England alone, many groups competed and collaborated, sometimes fighting each other and sometimes forming alliances to fight the Europeans.  </vt:lpstr>
      <vt:lpstr>Native Perspectives</vt:lpstr>
      <vt:lpstr>Hello, my name is THE WRATH OF GOD!</vt:lpstr>
      <vt:lpstr>European Perspectives</vt:lpstr>
      <vt:lpstr>Europeans were impressed with the health, size and beauty of natives (to whom most of them compared poorly).</vt:lpstr>
      <vt:lpstr>Europeans tried to figure out and explain native rights and theirs. </vt:lpstr>
      <vt:lpstr>Some Europeans like Bartolome De las Casas documented abuses and eventually helped bring changes to the system.</vt:lpstr>
      <vt:lpstr>How can we make sense of this complex negotiation between cultures? </vt:lpstr>
      <vt:lpstr>Hear something strange, revealing, important? Need a definition? Write a question or comment.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First Contact </dc:title>
  <dc:creator>datech2</dc:creator>
  <cp:lastModifiedBy>datech2</cp:lastModifiedBy>
  <cp:revision>25</cp:revision>
  <dcterms:created xsi:type="dcterms:W3CDTF">2013-09-20T04:09:14Z</dcterms:created>
  <dcterms:modified xsi:type="dcterms:W3CDTF">2017-09-25T02:19:41Z</dcterms:modified>
</cp:coreProperties>
</file>