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4" r:id="rId7"/>
    <p:sldId id="263" r:id="rId8"/>
    <p:sldId id="261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D664-F55C-9B45-8DAF-031D9754F16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9395D-8A31-E24F-A03D-1E11D750FE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5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Babo asks to be taken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9395D-8A31-E24F-A03D-1E11D750FE4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05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449D725-AF79-4FB6-8D02-83EAC61E3211}" type="datetimeFigureOut">
              <a:rPr lang="en-US" smtClean="0"/>
              <a:t>11/29/14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076629CB-7937-4506-A327-ACF88B95BB0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i="1" dirty="0" smtClean="0"/>
              <a:t>Benito Cereno</a:t>
            </a:r>
            <a:endParaRPr lang="en-US" sz="6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/>
              <a:t>“This slavery breeds ugly passions in man”</a:t>
            </a:r>
          </a:p>
          <a:p>
            <a:pPr algn="r"/>
            <a:r>
              <a:rPr lang="en-US" sz="2400" dirty="0" smtClean="0"/>
              <a:t>--Herman Melville (1559)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783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12319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3600" b="1" dirty="0" smtClean="0"/>
              <a:t>Or is Melville frightened of what lies ahead if (when) slaves are free?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5137"/>
            <a:ext cx="7313613" cy="449005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it’s a critique of slavery, it’s pretty oblique, considering the </a:t>
            </a:r>
            <a:r>
              <a:rPr lang="en-US" dirty="0"/>
              <a:t>violence perpetrated by both whites and </a:t>
            </a:r>
            <a:r>
              <a:rPr lang="en-US" dirty="0" smtClean="0"/>
              <a:t>blacks </a:t>
            </a:r>
          </a:p>
          <a:p>
            <a:pPr lvl="1"/>
            <a:r>
              <a:rPr lang="en-US" dirty="0" smtClean="0"/>
              <a:t>Doesn’t paint either side as uniformly good or bad</a:t>
            </a:r>
          </a:p>
          <a:p>
            <a:pPr lvl="2"/>
            <a:r>
              <a:rPr lang="en-US" dirty="0" smtClean="0"/>
              <a:t>That frustrates </a:t>
            </a:r>
            <a:r>
              <a:rPr lang="en-US" dirty="0"/>
              <a:t>some </a:t>
            </a:r>
            <a:r>
              <a:rPr lang="en-US" dirty="0" smtClean="0"/>
              <a:t>readers</a:t>
            </a:r>
          </a:p>
          <a:p>
            <a:r>
              <a:rPr lang="en-US" dirty="0" smtClean="0"/>
              <a:t>Why can’t the story let </a:t>
            </a:r>
            <a:r>
              <a:rPr lang="en-US" dirty="0" err="1" smtClean="0"/>
              <a:t>Babo</a:t>
            </a:r>
            <a:r>
              <a:rPr lang="en-US" dirty="0" smtClean="0"/>
              <a:t> </a:t>
            </a:r>
            <a:r>
              <a:rPr lang="en-US" dirty="0" smtClean="0"/>
              <a:t>speak</a:t>
            </a:r>
            <a:r>
              <a:rPr lang="en-US" dirty="0" smtClean="0"/>
              <a:t>, </a:t>
            </a:r>
            <a:r>
              <a:rPr lang="en-US" dirty="0" smtClean="0"/>
              <a:t>claim his heroism?</a:t>
            </a:r>
          </a:p>
          <a:p>
            <a:pPr lvl="1"/>
            <a:r>
              <a:rPr lang="en-US" dirty="0" smtClean="0"/>
              <a:t>Wasn’t allowed to testify in a white court</a:t>
            </a:r>
          </a:p>
          <a:p>
            <a:pPr lvl="1"/>
            <a:r>
              <a:rPr lang="en-US" dirty="0" smtClean="0"/>
              <a:t>Why speak if none really hear?</a:t>
            </a:r>
          </a:p>
          <a:p>
            <a:r>
              <a:rPr lang="en-US" b="1" dirty="0" smtClean="0"/>
              <a:t>Do you think the story is a critique of slavery</a:t>
            </a:r>
            <a:r>
              <a:rPr lang="en-US" b="1" dirty="0" smtClean="0"/>
              <a:t>?</a:t>
            </a:r>
          </a:p>
          <a:p>
            <a:r>
              <a:rPr lang="en-US" b="1" dirty="0" smtClean="0"/>
              <a:t>Compare </a:t>
            </a:r>
            <a:r>
              <a:rPr lang="en-US" b="1" smtClean="0"/>
              <a:t>to Douglass</a:t>
            </a:r>
            <a:endParaRPr lang="en-US" b="1" dirty="0" smtClean="0"/>
          </a:p>
          <a:p>
            <a:pPr marL="91440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211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26" y="503238"/>
            <a:ext cx="8298906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dirty="0" smtClean="0"/>
              <a:t>The Actual Mutiny</a:t>
            </a:r>
            <a:endParaRPr lang="en-US" dirty="0"/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1" r="19721"/>
          <a:stretch>
            <a:fillRect/>
          </a:stretch>
        </p:blipFill>
        <p:spPr>
          <a:xfrm>
            <a:off x="465026" y="1735139"/>
            <a:ext cx="3566160" cy="4056062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65288" y="1735139"/>
            <a:ext cx="4598643" cy="4829937"/>
          </a:xfrm>
        </p:spPr>
        <p:txBody>
          <a:bodyPr>
            <a:normAutofit/>
          </a:bodyPr>
          <a:lstStyle/>
          <a:p>
            <a:r>
              <a:rPr lang="en-US" dirty="0" smtClean="0"/>
              <a:t>A real Amasa Delano re-took a mutinous slave ship, the </a:t>
            </a:r>
            <a:r>
              <a:rPr lang="en-US" i="1" dirty="0" smtClean="0"/>
              <a:t>Tryal</a:t>
            </a:r>
            <a:r>
              <a:rPr lang="en-US" dirty="0" smtClean="0"/>
              <a:t>, off Santa Maria Island, Chile in 1805.</a:t>
            </a:r>
          </a:p>
          <a:p>
            <a:r>
              <a:rPr lang="en-US" dirty="0" smtClean="0"/>
              <a:t>Melville used the events of  Delano’s account, but changed the character of Delano greatly</a:t>
            </a:r>
          </a:p>
          <a:p>
            <a:r>
              <a:rPr lang="en-US" dirty="0" smtClean="0"/>
              <a:t>Delano’s real ship was </a:t>
            </a:r>
            <a:r>
              <a:rPr lang="en-US" i="1" dirty="0" smtClean="0"/>
              <a:t>Perseverance</a:t>
            </a:r>
          </a:p>
          <a:p>
            <a:r>
              <a:rPr lang="en-US" dirty="0" smtClean="0"/>
              <a:t>The real Delano tried to claim salvage rights to the whole ship &amp; contents</a:t>
            </a:r>
          </a:p>
          <a:p>
            <a:pPr lvl="1"/>
            <a:r>
              <a:rPr lang="en-US" dirty="0" smtClean="0"/>
              <a:t>Neither naïve nor selfless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03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30"/>
            <a:ext cx="8147051" cy="1032846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en-US" sz="4400" dirty="0" smtClean="0"/>
              <a:t>Allegory for American Slavery?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126976"/>
            <a:ext cx="8147051" cy="55633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Ship named for the Island of San Dominik—another name for Hispaniola, or Santo Domingo or Haiti (1528)</a:t>
            </a:r>
          </a:p>
          <a:p>
            <a:pPr lvl="1"/>
            <a:r>
              <a:rPr lang="en-US" sz="2400" dirty="0" smtClean="0"/>
              <a:t>Location of the first European colony in the new world</a:t>
            </a:r>
          </a:p>
          <a:p>
            <a:pPr lvl="2"/>
            <a:r>
              <a:rPr lang="en-US" dirty="0" smtClean="0"/>
              <a:t>The place Bartolome de las Casas described in </a:t>
            </a:r>
            <a:r>
              <a:rPr lang="en-US" i="1" dirty="0" smtClean="0"/>
              <a:t>Devastation of the Indies </a:t>
            </a:r>
          </a:p>
          <a:p>
            <a:pPr lvl="1"/>
            <a:r>
              <a:rPr lang="en-US" sz="2400" dirty="0" smtClean="0"/>
              <a:t>Second revolution in the new world 1791, after the 13 American colonies </a:t>
            </a:r>
          </a:p>
          <a:p>
            <a:pPr lvl="2"/>
            <a:r>
              <a:rPr lang="en-US" dirty="0" smtClean="0"/>
              <a:t>Haiti’s (Santo Domingo's) slave rebellion killed or drove out nearly all whites in Haiti</a:t>
            </a:r>
          </a:p>
          <a:p>
            <a:pPr lvl="1"/>
            <a:r>
              <a:rPr lang="en-US" sz="2400" dirty="0" smtClean="0"/>
              <a:t>Haiti’s </a:t>
            </a:r>
            <a:r>
              <a:rPr lang="en-US" sz="2400" dirty="0"/>
              <a:t>example </a:t>
            </a:r>
            <a:r>
              <a:rPr lang="en-US" sz="2400" dirty="0" smtClean="0"/>
              <a:t>was the unspeakable, repressed nightmare of the American South</a:t>
            </a:r>
          </a:p>
          <a:p>
            <a:pPr lvl="2"/>
            <a:r>
              <a:rPr lang="en-US" dirty="0" smtClean="0"/>
              <a:t>Nat </a:t>
            </a:r>
            <a:r>
              <a:rPr lang="en-US" dirty="0"/>
              <a:t>Turner’s </a:t>
            </a:r>
            <a:r>
              <a:rPr lang="en-US" dirty="0" smtClean="0"/>
              <a:t>rebellion (1831)</a:t>
            </a:r>
          </a:p>
          <a:p>
            <a:pPr lvl="2"/>
            <a:r>
              <a:rPr lang="en-US" dirty="0" smtClean="0"/>
              <a:t>More </a:t>
            </a:r>
            <a:r>
              <a:rPr lang="en-US" dirty="0"/>
              <a:t>than 250 uprisings or attempted uprisings involving ten or more </a:t>
            </a:r>
            <a:r>
              <a:rPr lang="en-US" dirty="0" smtClean="0"/>
              <a:t>slaves in N. America between 1650-1865.</a:t>
            </a:r>
          </a:p>
        </p:txBody>
      </p:sp>
    </p:spTree>
    <p:extLst>
      <p:ext uri="{BB962C8B-B14F-4D97-AF65-F5344CB8AC3E}">
        <p14:creationId xmlns:p14="http://schemas.microsoft.com/office/powerpoint/2010/main" val="2580438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99" y="94130"/>
            <a:ext cx="8710274" cy="74663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600" dirty="0" smtClean="0"/>
              <a:t>The Idea on Trial: Slavery’s Paternalism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399" y="1037532"/>
            <a:ext cx="5151044" cy="56885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Southerners </a:t>
            </a:r>
            <a:r>
              <a:rPr lang="en-US" sz="2400" dirty="0">
                <a:solidFill>
                  <a:schemeClr val="tx1"/>
                </a:solidFill>
              </a:rPr>
              <a:t>invent </a:t>
            </a:r>
            <a:r>
              <a:rPr lang="en-US" sz="2400" b="1" dirty="0">
                <a:solidFill>
                  <a:schemeClr val="tx1"/>
                </a:solidFill>
              </a:rPr>
              <a:t>the paternalistic myth of slavery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A way to put fears of rebellion to rest and justify the institution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Whites cast themselves benevolent care-</a:t>
            </a:r>
            <a:r>
              <a:rPr lang="en-US" sz="2200" dirty="0" smtClean="0">
                <a:solidFill>
                  <a:schemeClr val="tx1"/>
                </a:solidFill>
              </a:rPr>
              <a:t>takers (like fathers) </a:t>
            </a:r>
            <a:r>
              <a:rPr lang="en-US" sz="2200" dirty="0">
                <a:solidFill>
                  <a:schemeClr val="tx1"/>
                </a:solidFill>
              </a:rPr>
              <a:t>of </a:t>
            </a:r>
            <a:r>
              <a:rPr lang="en-US" sz="2200" dirty="0" smtClean="0">
                <a:solidFill>
                  <a:schemeClr val="tx1"/>
                </a:solidFill>
              </a:rPr>
              <a:t>a race of people </a:t>
            </a:r>
            <a:r>
              <a:rPr lang="en-US" sz="2200" dirty="0">
                <a:solidFill>
                  <a:schemeClr val="tx1"/>
                </a:solidFill>
              </a:rPr>
              <a:t>who were by nature very simple and preferred to take direction from </a:t>
            </a:r>
            <a:r>
              <a:rPr lang="en-US" sz="2200" dirty="0" smtClean="0">
                <a:solidFill>
                  <a:schemeClr val="tx1"/>
                </a:solidFill>
              </a:rPr>
              <a:t>their superiors. 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Enslaved Africans were supposedly  grateful </a:t>
            </a:r>
            <a:r>
              <a:rPr lang="en-US" dirty="0" smtClean="0">
                <a:solidFill>
                  <a:schemeClr val="tx1"/>
                </a:solidFill>
              </a:rPr>
              <a:t>&amp; devoted since </a:t>
            </a:r>
            <a:r>
              <a:rPr lang="en-US" dirty="0">
                <a:solidFill>
                  <a:schemeClr val="tx1"/>
                </a:solidFill>
              </a:rPr>
              <a:t>they were so loved and taken care of.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Whites pretended </a:t>
            </a:r>
            <a:r>
              <a:rPr lang="en-US" dirty="0">
                <a:solidFill>
                  <a:schemeClr val="tx1"/>
                </a:solidFill>
              </a:rPr>
              <a:t>organized action and violence was impossible for such dumb, </a:t>
            </a:r>
            <a:r>
              <a:rPr lang="en-US" dirty="0" smtClean="0">
                <a:solidFill>
                  <a:schemeClr val="tx1"/>
                </a:solidFill>
              </a:rPr>
              <a:t>docile and </a:t>
            </a:r>
            <a:r>
              <a:rPr lang="en-US" dirty="0">
                <a:solidFill>
                  <a:schemeClr val="tx1"/>
                </a:solidFill>
              </a:rPr>
              <a:t>dog-like </a:t>
            </a:r>
            <a:r>
              <a:rPr lang="en-US" dirty="0" smtClean="0">
                <a:solidFill>
                  <a:schemeClr val="tx1"/>
                </a:solidFill>
              </a:rPr>
              <a:t>servants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</a:p>
          <a:p>
            <a:pPr lvl="2"/>
            <a:r>
              <a:rPr lang="en-US" dirty="0" smtClean="0"/>
              <a:t>Even Jefferson </a:t>
            </a:r>
            <a:r>
              <a:rPr lang="en-US" sz="1600" dirty="0" smtClean="0"/>
              <a:t>was taken in</a:t>
            </a:r>
            <a:endParaRPr lang="en-US" dirty="0"/>
          </a:p>
        </p:txBody>
      </p:sp>
      <p:pic>
        <p:nvPicPr>
          <p:cNvPr id="7" name="Content Placeholder 6" descr="UncleTom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7" r="10180"/>
          <a:stretch/>
        </p:blipFill>
        <p:spPr>
          <a:xfrm>
            <a:off x="5401444" y="1225471"/>
            <a:ext cx="3559229" cy="4900449"/>
          </a:xfrm>
        </p:spPr>
      </p:pic>
    </p:spTree>
    <p:extLst>
      <p:ext uri="{BB962C8B-B14F-4D97-AF65-F5344CB8AC3E}">
        <p14:creationId xmlns:p14="http://schemas.microsoft.com/office/powerpoint/2010/main" val="1227525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12" y="94130"/>
            <a:ext cx="8692389" cy="112228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4400" dirty="0" smtClean="0"/>
              <a:t>But Is </a:t>
            </a:r>
            <a:r>
              <a:rPr lang="en-US" sz="4400" i="1" dirty="0" smtClean="0"/>
              <a:t>Benito Cereno </a:t>
            </a:r>
            <a:r>
              <a:rPr lang="en-US" sz="4400" dirty="0" smtClean="0"/>
              <a:t>Allegorical?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12" y="1055422"/>
            <a:ext cx="8692389" cy="56706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2600" dirty="0" smtClean="0"/>
              <a:t>Must be a sustained comparison </a:t>
            </a:r>
            <a:endParaRPr lang="en-US" sz="2600" dirty="0"/>
          </a:p>
          <a:p>
            <a:pPr lvl="1"/>
            <a:r>
              <a:rPr lang="en-US" sz="2200" dirty="0" smtClean="0">
                <a:solidFill>
                  <a:srgbClr val="302C24"/>
                </a:solidFill>
              </a:rPr>
              <a:t>action in the story =  action on the idea</a:t>
            </a:r>
          </a:p>
          <a:p>
            <a:r>
              <a:rPr lang="en-US" sz="2600" dirty="0" smtClean="0">
                <a:solidFill>
                  <a:schemeClr val="tx1"/>
                </a:solidFill>
              </a:rPr>
              <a:t>The American Captain Delano steps into a different, hidden world where the captain is a law unto himself </a:t>
            </a:r>
            <a:r>
              <a:rPr lang="en-US" sz="2200" dirty="0" smtClean="0">
                <a:solidFill>
                  <a:schemeClr val="tx1"/>
                </a:solidFill>
              </a:rPr>
              <a:t>(1529, 1532)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teps into slavery</a:t>
            </a:r>
          </a:p>
          <a:p>
            <a:pPr lvl="1"/>
            <a:r>
              <a:rPr lang="en-US" dirty="0" smtClean="0"/>
              <a:t>Goes on an on about the “happy innocent negroes” (</a:t>
            </a:r>
            <a:r>
              <a:rPr lang="en-US" dirty="0" smtClean="0">
                <a:solidFill>
                  <a:schemeClr val="tx1"/>
                </a:solidFill>
              </a:rPr>
              <a:t>1547, </a:t>
            </a:r>
            <a:r>
              <a:rPr lang="en-US" dirty="0" smtClean="0"/>
              <a:t>1556 top 2</a:t>
            </a:r>
            <a:r>
              <a:rPr lang="en-US" dirty="0" smtClean="0"/>
              <a:t>, PP) </a:t>
            </a:r>
            <a:endParaRPr lang="en-US" dirty="0" smtClean="0"/>
          </a:p>
          <a:p>
            <a:pPr marL="457200" lvl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</a:pPr>
            <a:r>
              <a:rPr lang="en-US" sz="2600" dirty="0" smtClean="0"/>
              <a:t>Constant comparisons in </a:t>
            </a:r>
            <a:r>
              <a:rPr lang="en-US" sz="2600" i="1" dirty="0" smtClean="0"/>
              <a:t>Benito</a:t>
            </a:r>
            <a:r>
              <a:rPr lang="en-US" sz="2600" dirty="0" smtClean="0"/>
              <a:t> with “crumbling” images of Europe, a corrupt version of class privilege </a:t>
            </a:r>
            <a:r>
              <a:rPr lang="en-US" dirty="0" smtClean="0"/>
              <a:t>(1527, 1548 ruined summer house)</a:t>
            </a:r>
          </a:p>
          <a:p>
            <a:pPr lvl="1"/>
            <a:r>
              <a:rPr lang="en-US" sz="2200" dirty="0" smtClean="0"/>
              <a:t>South liked to imagine its “peculiar institution” as an improvement on a genteel aristocratic tradition, like Europe or ancient Greece</a:t>
            </a:r>
          </a:p>
          <a:p>
            <a:r>
              <a:rPr lang="en-US" sz="2600" dirty="0" smtClean="0"/>
              <a:t>Delano refuses to see the signs of violence </a:t>
            </a:r>
            <a:r>
              <a:rPr lang="en-US" sz="2200" dirty="0" smtClean="0"/>
              <a:t>(hatchets 1529, gauntlet 1536, black stabs white 1536, questions about $ and defenses 1541, shaving 1557)</a:t>
            </a:r>
          </a:p>
          <a:p>
            <a:pPr lvl="1"/>
            <a:r>
              <a:rPr lang="en-US" sz="2400" dirty="0" smtClean="0"/>
              <a:t>like America </a:t>
            </a:r>
            <a:r>
              <a:rPr lang="en-US" sz="2400" dirty="0" smtClean="0"/>
              <a:t>refuses to see?</a:t>
            </a:r>
            <a:endParaRPr lang="en-US" sz="2400" dirty="0" smtClean="0"/>
          </a:p>
          <a:p>
            <a:pPr lvl="1"/>
            <a:r>
              <a:rPr lang="en-US" dirty="0" smtClean="0"/>
              <a:t>Delano &amp; America must presume whites are in control</a:t>
            </a:r>
          </a:p>
          <a:p>
            <a:pPr lvl="2"/>
            <a:r>
              <a:rPr lang="en-US" dirty="0" smtClean="0"/>
              <a:t>Truth: w</a:t>
            </a:r>
            <a:r>
              <a:rPr lang="en-US" dirty="0" smtClean="0"/>
              <a:t>hites </a:t>
            </a:r>
            <a:r>
              <a:rPr lang="en-US" dirty="0" smtClean="0"/>
              <a:t>are dependent on blacks for survival 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8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More Allegorical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313613" cy="519347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Delano must uphold </a:t>
            </a:r>
            <a:r>
              <a:rPr lang="en-US" dirty="0"/>
              <a:t>the laws of the sea and </a:t>
            </a:r>
            <a:r>
              <a:rPr lang="en-US" dirty="0" smtClean="0"/>
              <a:t>assist Cereno (thereby thwarting a slave rebellion) </a:t>
            </a:r>
          </a:p>
          <a:p>
            <a:pPr lvl="1">
              <a:buFont typeface="Arial"/>
              <a:buChar char="•"/>
            </a:pPr>
            <a:r>
              <a:rPr lang="en-US" sz="2000" dirty="0"/>
              <a:t>P</a:t>
            </a:r>
            <a:r>
              <a:rPr lang="en-US" sz="2000" dirty="0" smtClean="0"/>
              <a:t>robably reflected Melville’s </a:t>
            </a:r>
            <a:r>
              <a:rPr lang="en-US" sz="2000" dirty="0"/>
              <a:t>frustration with </a:t>
            </a:r>
            <a:r>
              <a:rPr lang="en-US" sz="2000" dirty="0" smtClean="0"/>
              <a:t>his father-in-</a:t>
            </a:r>
            <a:r>
              <a:rPr lang="en-US" sz="2000" dirty="0"/>
              <a:t>law, Lemuel </a:t>
            </a:r>
            <a:r>
              <a:rPr lang="en-US" sz="2000" dirty="0" smtClean="0"/>
              <a:t>Shaw who was a supreme </a:t>
            </a:r>
            <a:r>
              <a:rPr lang="en-US" sz="2000" dirty="0"/>
              <a:t>court justice </a:t>
            </a:r>
            <a:r>
              <a:rPr lang="en-US" sz="2000" dirty="0" smtClean="0"/>
              <a:t>in Massachusetts and upheld fugitive slave laws.</a:t>
            </a:r>
          </a:p>
          <a:p>
            <a:pPr lvl="2"/>
            <a:r>
              <a:rPr lang="en-US" sz="1800" dirty="0" smtClean="0"/>
              <a:t>Shaw presided </a:t>
            </a:r>
            <a:r>
              <a:rPr lang="en-US" sz="1800" dirty="0"/>
              <a:t>in </a:t>
            </a:r>
            <a:r>
              <a:rPr lang="en-US" sz="1800" dirty="0" smtClean="0"/>
              <a:t>trials in 1842 &amp; 1851. </a:t>
            </a:r>
            <a:r>
              <a:rPr lang="en-US" sz="1800" dirty="0"/>
              <a:t>D</a:t>
            </a:r>
            <a:r>
              <a:rPr lang="en-US" sz="1800" dirty="0" smtClean="0"/>
              <a:t>eclaring </a:t>
            </a:r>
            <a:r>
              <a:rPr lang="en-US" sz="1800" dirty="0"/>
              <a:t>the Fugitive Slave Law </a:t>
            </a:r>
            <a:r>
              <a:rPr lang="en-US" sz="1800" dirty="0" smtClean="0"/>
              <a:t>constitutional, </a:t>
            </a:r>
            <a:r>
              <a:rPr lang="en-US" sz="1800" dirty="0" smtClean="0"/>
              <a:t>he forced </a:t>
            </a:r>
            <a:r>
              <a:rPr lang="en-US" sz="1800" dirty="0" smtClean="0"/>
              <a:t>escaped slaves to return to slavery</a:t>
            </a:r>
          </a:p>
          <a:p>
            <a:r>
              <a:rPr lang="en-US" dirty="0" smtClean="0"/>
              <a:t>Delano’s men, hoping for a share in the cargo, suppress the slave revolt, killing many in spite of a financial motive to keep them alive.</a:t>
            </a:r>
          </a:p>
          <a:p>
            <a:pPr lvl="1">
              <a:buFont typeface="Arial"/>
              <a:buChar char="•"/>
            </a:pPr>
            <a:r>
              <a:rPr lang="en-US" sz="2000" dirty="0" smtClean="0"/>
              <a:t>This is slavery’s ethical bottom line: only hope of profit limits violence against slaves</a:t>
            </a:r>
          </a:p>
        </p:txBody>
      </p:sp>
    </p:spTree>
    <p:extLst>
      <p:ext uri="{BB962C8B-B14F-4D97-AF65-F5344CB8AC3E}">
        <p14:creationId xmlns:p14="http://schemas.microsoft.com/office/powerpoint/2010/main" val="411848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512" y="94129"/>
            <a:ext cx="8728161" cy="871849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The End of the Narrative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512" y="965978"/>
            <a:ext cx="8728161" cy="570642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02C24"/>
                </a:solidFill>
              </a:rPr>
              <a:t>How does the escape of Benito into the arms of the “genial” American fit the Allegory?</a:t>
            </a:r>
          </a:p>
          <a:p>
            <a:pPr lvl="1"/>
            <a:r>
              <a:rPr lang="en-US" dirty="0">
                <a:solidFill>
                  <a:srgbClr val="302C24"/>
                </a:solidFill>
              </a:rPr>
              <a:t>W</a:t>
            </a:r>
            <a:r>
              <a:rPr lang="en-US" dirty="0" smtClean="0">
                <a:solidFill>
                  <a:srgbClr val="302C24"/>
                </a:solidFill>
              </a:rPr>
              <a:t>hat does Delano assume at first? (1567)</a:t>
            </a:r>
          </a:p>
          <a:p>
            <a:pPr lvl="1"/>
            <a:r>
              <a:rPr lang="en-US" dirty="0" smtClean="0">
                <a:solidFill>
                  <a:srgbClr val="302C24"/>
                </a:solidFill>
              </a:rPr>
              <a:t>Babo </a:t>
            </a:r>
            <a:r>
              <a:rPr lang="en-US" dirty="0">
                <a:solidFill>
                  <a:srgbClr val="302C24"/>
                </a:solidFill>
              </a:rPr>
              <a:t>trying to kill </a:t>
            </a:r>
            <a:r>
              <a:rPr lang="en-US" dirty="0" smtClean="0">
                <a:solidFill>
                  <a:srgbClr val="302C24"/>
                </a:solidFill>
              </a:rPr>
              <a:t>Benito is what </a:t>
            </a:r>
            <a:r>
              <a:rPr lang="en-US" dirty="0">
                <a:solidFill>
                  <a:srgbClr val="302C24"/>
                </a:solidFill>
              </a:rPr>
              <a:t>tears away the </a:t>
            </a:r>
            <a:r>
              <a:rPr lang="en-US" dirty="0" smtClean="0">
                <a:solidFill>
                  <a:srgbClr val="302C24"/>
                </a:solidFill>
              </a:rPr>
              <a:t>veil (1568)</a:t>
            </a:r>
          </a:p>
          <a:p>
            <a:pPr lvl="1"/>
            <a:r>
              <a:rPr lang="en-US" dirty="0" smtClean="0">
                <a:solidFill>
                  <a:srgbClr val="302C24"/>
                </a:solidFill>
              </a:rPr>
              <a:t>If we refuse see the real violence in slavery, what will be the result? </a:t>
            </a:r>
          </a:p>
          <a:p>
            <a:pPr lvl="2"/>
            <a:r>
              <a:rPr lang="en-US" dirty="0">
                <a:solidFill>
                  <a:srgbClr val="302C24"/>
                </a:solidFill>
              </a:rPr>
              <a:t>I</a:t>
            </a:r>
            <a:r>
              <a:rPr lang="en-US" dirty="0" smtClean="0">
                <a:solidFill>
                  <a:srgbClr val="302C24"/>
                </a:solidFill>
              </a:rPr>
              <a:t>t will erupt suddenly like a “sooty avalanche” (1567)</a:t>
            </a:r>
          </a:p>
          <a:p>
            <a:r>
              <a:rPr lang="en-US" dirty="0" smtClean="0">
                <a:solidFill>
                  <a:srgbClr val="302C24"/>
                </a:solidFill>
              </a:rPr>
              <a:t>What must we realize about the Africans on board?</a:t>
            </a:r>
          </a:p>
          <a:p>
            <a:pPr lvl="1"/>
            <a:r>
              <a:rPr lang="en-US" dirty="0">
                <a:solidFill>
                  <a:srgbClr val="302C24"/>
                </a:solidFill>
              </a:rPr>
              <a:t>Strategic, purposeful</a:t>
            </a:r>
          </a:p>
          <a:p>
            <a:pPr lvl="2"/>
            <a:r>
              <a:rPr lang="en-US" dirty="0" smtClean="0">
                <a:solidFill>
                  <a:srgbClr val="302C24"/>
                </a:solidFill>
              </a:rPr>
              <a:t>Consummate actors, especially the “little” Babo</a:t>
            </a:r>
          </a:p>
          <a:p>
            <a:pPr lvl="1"/>
            <a:r>
              <a:rPr lang="en-US" dirty="0" smtClean="0">
                <a:solidFill>
                  <a:srgbClr val="302C24"/>
                </a:solidFill>
              </a:rPr>
              <a:t>Intent on self-governance</a:t>
            </a:r>
          </a:p>
          <a:p>
            <a:pPr lvl="2"/>
            <a:r>
              <a:rPr lang="en-US" dirty="0" smtClean="0">
                <a:solidFill>
                  <a:srgbClr val="302C24"/>
                </a:solidFill>
              </a:rPr>
              <a:t>Assume that as their right</a:t>
            </a:r>
          </a:p>
          <a:p>
            <a:pPr lvl="2"/>
            <a:r>
              <a:rPr lang="en-US" dirty="0" smtClean="0">
                <a:solidFill>
                  <a:srgbClr val="302C24"/>
                </a:solidFill>
              </a:rPr>
              <a:t>Dispense their own harsh revolutionary justice on board</a:t>
            </a:r>
          </a:p>
          <a:p>
            <a:pPr lvl="1"/>
            <a:r>
              <a:rPr lang="en-US" b="1" dirty="0" smtClean="0">
                <a:solidFill>
                  <a:srgbClr val="000000"/>
                </a:solidFill>
              </a:rPr>
              <a:t>Opposite of all paternalistic assumptions</a:t>
            </a:r>
          </a:p>
          <a:p>
            <a:r>
              <a:rPr lang="en-US" dirty="0" smtClean="0">
                <a:solidFill>
                  <a:srgbClr val="302C24"/>
                </a:solidFill>
              </a:rPr>
              <a:t>Douglass said that any slave who kills his master should be considered a hero, like the heroes of our own revolution</a:t>
            </a:r>
          </a:p>
          <a:p>
            <a:pPr lvl="1"/>
            <a:r>
              <a:rPr lang="en-US" dirty="0">
                <a:solidFill>
                  <a:srgbClr val="302C24"/>
                </a:solidFill>
              </a:rPr>
              <a:t>C</a:t>
            </a:r>
            <a:r>
              <a:rPr lang="en-US" dirty="0" smtClean="0">
                <a:solidFill>
                  <a:srgbClr val="302C24"/>
                </a:solidFill>
              </a:rPr>
              <a:t>an that slave hero speak from an authentic self in this text?</a:t>
            </a:r>
            <a:endParaRPr lang="en-US" dirty="0">
              <a:solidFill>
                <a:srgbClr val="302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99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94129"/>
            <a:ext cx="8147051" cy="87184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</a:rPr>
              <a:t>Maybe It’s Just Symbolic</a:t>
            </a:r>
            <a:endParaRPr lang="en-US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126974"/>
            <a:ext cx="8147051" cy="5731025"/>
          </a:xfr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sz="3100" dirty="0" smtClean="0">
                <a:solidFill>
                  <a:schemeClr val="tx1"/>
                </a:solidFill>
              </a:rPr>
              <a:t>Maybe about colonialism or racism more generally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Haiti is also a </a:t>
            </a:r>
            <a:r>
              <a:rPr lang="en-US" sz="2300" dirty="0">
                <a:solidFill>
                  <a:schemeClr val="tx1"/>
                </a:solidFill>
              </a:rPr>
              <a:t>powerful </a:t>
            </a:r>
            <a:r>
              <a:rPr lang="en-US" sz="2300" dirty="0" smtClean="0">
                <a:solidFill>
                  <a:schemeClr val="tx1"/>
                </a:solidFill>
              </a:rPr>
              <a:t>symbol of the cruelties of conquest/colonialism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Babo wants to go to a place where blacks don’t have to be slaves to whites</a:t>
            </a: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Rejection of rule by others, not just slavery</a:t>
            </a: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Delano </a:t>
            </a:r>
            <a:r>
              <a:rPr lang="en-US" sz="2300" dirty="0">
                <a:solidFill>
                  <a:schemeClr val="tx1"/>
                </a:solidFill>
              </a:rPr>
              <a:t>interprets everyone in terms of ethnic stereotypes, including Benito and that’s his </a:t>
            </a:r>
            <a:r>
              <a:rPr lang="en-US" sz="2300" dirty="0" smtClean="0">
                <a:solidFill>
                  <a:schemeClr val="tx1"/>
                </a:solidFill>
              </a:rPr>
              <a:t>failure</a:t>
            </a:r>
          </a:p>
          <a:p>
            <a:r>
              <a:rPr lang="en-US" sz="3100" dirty="0" smtClean="0">
                <a:solidFill>
                  <a:schemeClr val="tx1"/>
                </a:solidFill>
              </a:rPr>
              <a:t>Maybe about the difficulty of seeing the difference between good and evil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Is anyone unstained by violence on the San Dominick?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Is Delano’s innocence really Good, since it nearly killed Benito?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Symbols in landscape support this interpretation—all grey, no boundaries</a:t>
            </a:r>
          </a:p>
          <a:p>
            <a:r>
              <a:rPr lang="en-US" sz="3100" dirty="0" smtClean="0">
                <a:solidFill>
                  <a:schemeClr val="tx1"/>
                </a:solidFill>
              </a:rPr>
              <a:t>Or American practical know-how versus European patronage and inherited status—Democracy vs. Aristocracy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Benito Cereno didn’t earn his captaincy and that’s why he can’t command </a:t>
            </a:r>
          </a:p>
          <a:p>
            <a:pPr lvl="1"/>
            <a:r>
              <a:rPr lang="en-US" sz="2300" dirty="0" smtClean="0">
                <a:solidFill>
                  <a:schemeClr val="tx1"/>
                </a:solidFill>
              </a:rPr>
              <a:t>Delano knows the job so inspires confidence &amp; succeeds </a:t>
            </a:r>
          </a:p>
          <a:p>
            <a:pPr lvl="2"/>
            <a:r>
              <a:rPr lang="en-US" sz="2300" dirty="0" smtClean="0">
                <a:solidFill>
                  <a:schemeClr val="tx1"/>
                </a:solidFill>
              </a:rPr>
              <a:t>Isn’t this shown to be Delano’s own misinterpretation?</a:t>
            </a:r>
          </a:p>
          <a:p>
            <a:pPr lvl="3"/>
            <a:r>
              <a:rPr lang="en-US" sz="2300" dirty="0" smtClean="0">
                <a:solidFill>
                  <a:schemeClr val="tx1"/>
                </a:solidFill>
              </a:rPr>
              <a:t>Delano’s belief in his own mastery nearly cost his ship</a:t>
            </a:r>
          </a:p>
        </p:txBody>
      </p:sp>
    </p:spTree>
    <p:extLst>
      <p:ext uri="{BB962C8B-B14F-4D97-AF65-F5344CB8AC3E}">
        <p14:creationId xmlns:p14="http://schemas.microsoft.com/office/powerpoint/2010/main" val="329438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4129"/>
            <a:ext cx="9144000" cy="782407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Why did abolitionists ignore </a:t>
            </a:r>
            <a:r>
              <a:rPr lang="en-US" sz="4000" i="1" dirty="0" smtClean="0"/>
              <a:t>Benito Cereno</a:t>
            </a:r>
            <a:r>
              <a:rPr lang="en-US" sz="4000" dirty="0" smtClean="0"/>
              <a:t>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597" y="1037533"/>
            <a:ext cx="8334678" cy="54559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sz="3100" dirty="0"/>
              <a:t>Melville challenged them too much in </a:t>
            </a:r>
            <a:r>
              <a:rPr lang="en-US" sz="3100" dirty="0" smtClean="0"/>
              <a:t>two </a:t>
            </a:r>
            <a:r>
              <a:rPr lang="en-US" sz="3100" dirty="0"/>
              <a:t>ways: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Showing that one might “like” Africans and still be blinded by racism</a:t>
            </a:r>
          </a:p>
          <a:p>
            <a:pPr lvl="1"/>
            <a:r>
              <a:rPr lang="en-US" dirty="0"/>
              <a:t>Racism isn’t </a:t>
            </a:r>
            <a:r>
              <a:rPr lang="en-US" dirty="0" smtClean="0"/>
              <a:t>just about overt hate </a:t>
            </a:r>
            <a:r>
              <a:rPr lang="en-US" dirty="0"/>
              <a:t>(lynch mobs, beatings, </a:t>
            </a:r>
            <a:r>
              <a:rPr lang="en-US" dirty="0" smtClean="0"/>
              <a:t>etc.)</a:t>
            </a:r>
            <a:endParaRPr lang="en-US" dirty="0"/>
          </a:p>
          <a:p>
            <a:pPr lvl="1"/>
            <a:r>
              <a:rPr lang="en-US" dirty="0" smtClean="0"/>
              <a:t>The pretense of benevolence may be as bad as direct violence because it is both blinding and enabling</a:t>
            </a:r>
          </a:p>
          <a:p>
            <a:pPr lvl="3"/>
            <a:r>
              <a:rPr lang="en-US" sz="1900" dirty="0" smtClean="0"/>
              <a:t>A paternalistic racist like Cap. Delano can’t see how insulting and degrading his assumptions about blacks  are.</a:t>
            </a:r>
          </a:p>
          <a:p>
            <a:pPr lvl="3"/>
            <a:r>
              <a:rPr lang="en-US" sz="1900" dirty="0" smtClean="0"/>
              <a:t>Because the violence of slavery is invisible to him, he approves &amp; facilitates the status quo (works to return the slave ship to control of its master)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Showing a potential in Africans that most Abolitionists couldn’t handle or assimilate to the propaganda—refuses sentiment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sentimental image of the helpless, slightly docile victim was promoted except by a few former slaves like Douglass.</a:t>
            </a:r>
          </a:p>
          <a:p>
            <a:pPr lvl="2"/>
            <a:r>
              <a:rPr lang="en-US" i="1" dirty="0" smtClean="0"/>
              <a:t>Uncle Tom’s Cabin </a:t>
            </a:r>
            <a:r>
              <a:rPr lang="en-US" dirty="0" smtClean="0"/>
              <a:t>helped the cause greatly.</a:t>
            </a:r>
          </a:p>
          <a:p>
            <a:pPr lvl="2"/>
            <a:r>
              <a:rPr lang="en-US" dirty="0" smtClean="0"/>
              <a:t>Most readers don’t </a:t>
            </a:r>
            <a:r>
              <a:rPr lang="en-US" i="1" dirty="0" smtClean="0"/>
              <a:t>like</a:t>
            </a:r>
            <a:r>
              <a:rPr lang="en-US" dirty="0" smtClean="0"/>
              <a:t> any of the blacks in </a:t>
            </a:r>
            <a:r>
              <a:rPr lang="en-US" i="1" dirty="0" smtClean="0"/>
              <a:t>Benito</a:t>
            </a:r>
          </a:p>
        </p:txBody>
      </p:sp>
    </p:spTree>
    <p:extLst>
      <p:ext uri="{BB962C8B-B14F-4D97-AF65-F5344CB8AC3E}">
        <p14:creationId xmlns:p14="http://schemas.microsoft.com/office/powerpoint/2010/main" val="4257057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2873</TotalTime>
  <Words>1176</Words>
  <Application>Microsoft Macintosh PowerPoint</Application>
  <PresentationFormat>On-screen Show (4:3)</PresentationFormat>
  <Paragraphs>95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Inkwell</vt:lpstr>
      <vt:lpstr>Benito Cereno</vt:lpstr>
      <vt:lpstr>The Actual Mutiny</vt:lpstr>
      <vt:lpstr>Allegory for American Slavery?</vt:lpstr>
      <vt:lpstr>The Idea on Trial: Slavery’s Paternalism</vt:lpstr>
      <vt:lpstr>But Is Benito Cereno Allegorical?</vt:lpstr>
      <vt:lpstr>More Allegorical Connections</vt:lpstr>
      <vt:lpstr>The End of the Narrative</vt:lpstr>
      <vt:lpstr>Maybe It’s Just Symbolic</vt:lpstr>
      <vt:lpstr>Why did abolitionists ignore Benito Cereno?</vt:lpstr>
      <vt:lpstr>Or is Melville frightened of what lies ahead if (when) slaves are free?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Benito Cereno</dc:title>
  <dc:creator>datech2</dc:creator>
  <cp:lastModifiedBy>datech2</cp:lastModifiedBy>
  <cp:revision>34</cp:revision>
  <dcterms:created xsi:type="dcterms:W3CDTF">2013-11-30T02:51:54Z</dcterms:created>
  <dcterms:modified xsi:type="dcterms:W3CDTF">2014-11-29T20:57:06Z</dcterms:modified>
</cp:coreProperties>
</file>