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7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0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7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1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6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37BB-551D-FE44-A65B-4804B52B49B8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CA1D-1754-D24D-960B-90F2645C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Shakespeare’s </a:t>
            </a:r>
            <a:r>
              <a:rPr lang="en-US" dirty="0" err="1" smtClean="0"/>
              <a:t>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that the author’s biography determines all, but it does give you some important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34537"/>
            <a:ext cx="8610600" cy="1360448"/>
          </a:xfrm>
        </p:spPr>
        <p:txBody>
          <a:bodyPr/>
          <a:lstStyle/>
          <a:p>
            <a:r>
              <a:rPr lang="en-US" dirty="0" smtClean="0"/>
              <a:t>Education &amp; 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4624"/>
            <a:ext cx="10820400" cy="4624061"/>
          </a:xfrm>
        </p:spPr>
        <p:txBody>
          <a:bodyPr>
            <a:noAutofit/>
          </a:bodyPr>
          <a:lstStyle/>
          <a:p>
            <a:r>
              <a:rPr lang="en-US" sz="2400" dirty="0" smtClean="0"/>
              <a:t>Few surviving documents about his personal life, but enough for a sketch.</a:t>
            </a:r>
          </a:p>
          <a:p>
            <a:r>
              <a:rPr lang="en-US" sz="2400" dirty="0" smtClean="0"/>
              <a:t>Father was an alderman and bailiff of Stratford </a:t>
            </a:r>
          </a:p>
          <a:p>
            <a:pPr lvl="1"/>
            <a:r>
              <a:rPr lang="en-US" dirty="0" smtClean="0"/>
              <a:t>(not nobility but good enough to send his son to school)</a:t>
            </a:r>
          </a:p>
          <a:p>
            <a:r>
              <a:rPr lang="en-US" sz="2400" dirty="0" smtClean="0"/>
              <a:t>Grew up in a market town: </a:t>
            </a:r>
            <a:r>
              <a:rPr lang="en-US" sz="2400" dirty="0" err="1" smtClean="0"/>
              <a:t>Stratfod</a:t>
            </a:r>
            <a:r>
              <a:rPr lang="en-US" sz="2400" dirty="0" smtClean="0"/>
              <a:t>-upon-Avon </a:t>
            </a:r>
          </a:p>
          <a:p>
            <a:pPr lvl="1"/>
            <a:r>
              <a:rPr lang="en-US" dirty="0" smtClean="0"/>
              <a:t>probably went to an excellent grammar school, King’s New School, studied Latin, Greek and classical texts (including drama)</a:t>
            </a:r>
          </a:p>
          <a:p>
            <a:r>
              <a:rPr lang="en-US" sz="2400" dirty="0" smtClean="0"/>
              <a:t>Read widely (classical references in plays)</a:t>
            </a:r>
          </a:p>
          <a:p>
            <a:pPr lvl="1"/>
            <a:r>
              <a:rPr lang="en-US" sz="1800" dirty="0"/>
              <a:t>Ovid referenced in Midsummer Night’s Dream, </a:t>
            </a:r>
            <a:endParaRPr lang="en-US" sz="1800" dirty="0" smtClean="0"/>
          </a:p>
          <a:p>
            <a:pPr lvl="1"/>
            <a:r>
              <a:rPr lang="en-US" sz="1800" dirty="0" smtClean="0"/>
              <a:t>Sonnets </a:t>
            </a:r>
            <a:r>
              <a:rPr lang="en-US" sz="1800" dirty="0"/>
              <a:t>show he knew </a:t>
            </a:r>
            <a:r>
              <a:rPr lang="en-US" sz="1800" dirty="0" smtClean="0"/>
              <a:t>Petrarch</a:t>
            </a:r>
          </a:p>
          <a:p>
            <a:r>
              <a:rPr lang="en-US" sz="2400" dirty="0" smtClean="0"/>
              <a:t>Married Anne Hathaway in 1582</a:t>
            </a:r>
          </a:p>
          <a:p>
            <a:pPr lvl="1"/>
            <a:r>
              <a:rPr lang="en-US" dirty="0" smtClean="0"/>
              <a:t>Children: Susanna, 1583, twins Judith and </a:t>
            </a:r>
            <a:r>
              <a:rPr lang="en-US" dirty="0" err="1" smtClean="0"/>
              <a:t>Hamnet</a:t>
            </a:r>
            <a:r>
              <a:rPr lang="en-US" dirty="0" smtClean="0"/>
              <a:t>, 1585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90" y="4118517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693" y="345689"/>
            <a:ext cx="10671717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images of Stratford-upon-Avon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9" y="1260089"/>
            <a:ext cx="11528503" cy="51184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6" y="1260089"/>
            <a:ext cx="5985356" cy="4198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00" y="1260089"/>
            <a:ext cx="5570755" cy="41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Nobody know how he supported himself in London 1583-1592</a:t>
            </a:r>
          </a:p>
          <a:p>
            <a:r>
              <a:rPr lang="en-US" dirty="0" smtClean="0"/>
              <a:t>1592 Another playwright (Robert Greene) attacked him in a published review for having the audacity to write blank-verse dramas and thinking he was the only “Shake-scene” in the country. </a:t>
            </a:r>
          </a:p>
          <a:p>
            <a:pPr lvl="1"/>
            <a:r>
              <a:rPr lang="en-US" dirty="0" smtClean="0"/>
              <a:t>At this point he is successfully competing with university-educated dramatists.</a:t>
            </a:r>
          </a:p>
          <a:p>
            <a:r>
              <a:rPr lang="en-US" dirty="0" smtClean="0"/>
              <a:t>1593 Shakespeare started publishing poems: </a:t>
            </a:r>
          </a:p>
          <a:p>
            <a:pPr lvl="1"/>
            <a:r>
              <a:rPr lang="en-US" dirty="0" smtClean="0"/>
              <a:t>Venus and Adonis &amp; The Rape of </a:t>
            </a:r>
            <a:r>
              <a:rPr lang="en-US" dirty="0" err="1" smtClean="0"/>
              <a:t>Lucrece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Probably turned to poetry to make some $$ while theaters were closed due to the plague (1593-4)</a:t>
            </a:r>
          </a:p>
          <a:p>
            <a:pPr lvl="1"/>
            <a:r>
              <a:rPr lang="en-US" dirty="0" smtClean="0"/>
              <a:t>Also sent lots of sonnets to his friends &amp; patrons</a:t>
            </a:r>
          </a:p>
          <a:p>
            <a:r>
              <a:rPr lang="en-US" dirty="0" smtClean="0"/>
              <a:t>Leading Member of Lord Chamberlain’s Men, later renamed King’s Men.</a:t>
            </a:r>
          </a:p>
          <a:p>
            <a:r>
              <a:rPr lang="en-US" dirty="0" smtClean="0"/>
              <a:t>Stayed shareholder, actor and dramatist for King’s Men the rest of his life.</a:t>
            </a:r>
          </a:p>
          <a:p>
            <a:pPr lvl="1"/>
            <a:r>
              <a:rPr lang="en-US" dirty="0" smtClean="0"/>
              <a:t>Died 1616 &amp; buried at Holy Trinity Church in Stratford.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0"/>
            <a:ext cx="8244469" cy="70252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Chronology of plays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892098"/>
            <a:ext cx="11563815" cy="5731726"/>
          </a:xfrm>
        </p:spPr>
        <p:txBody>
          <a:bodyPr numCol="3">
            <a:normAutofit fontScale="77500" lnSpcReduction="20000"/>
          </a:bodyPr>
          <a:lstStyle/>
          <a:p>
            <a:r>
              <a:rPr lang="en-US" dirty="0"/>
              <a:t>The Two Gentlemen of Verona (1589–1591)</a:t>
            </a:r>
          </a:p>
          <a:p>
            <a:r>
              <a:rPr lang="en-US" dirty="0"/>
              <a:t>The Taming of the Shrew (1590–1591)</a:t>
            </a:r>
          </a:p>
          <a:p>
            <a:r>
              <a:rPr lang="en-US" dirty="0"/>
              <a:t>Henry VI, Part 2 (1591)</a:t>
            </a:r>
          </a:p>
          <a:p>
            <a:r>
              <a:rPr lang="en-US" dirty="0"/>
              <a:t>Henry VI, Part 3 (1591)</a:t>
            </a:r>
          </a:p>
          <a:p>
            <a:r>
              <a:rPr lang="en-US" dirty="0"/>
              <a:t>Henry VI, Part 1 (1591–1592)</a:t>
            </a:r>
          </a:p>
          <a:p>
            <a:r>
              <a:rPr lang="en-US" dirty="0"/>
              <a:t>Titus Andronicus (1591–1592)</a:t>
            </a:r>
          </a:p>
          <a:p>
            <a:r>
              <a:rPr lang="en-US" dirty="0"/>
              <a:t>Richard III (1592–1593)</a:t>
            </a:r>
          </a:p>
          <a:p>
            <a:r>
              <a:rPr lang="en-US" dirty="0"/>
              <a:t>Edward III (1592–1593)</a:t>
            </a:r>
          </a:p>
          <a:p>
            <a:r>
              <a:rPr lang="en-US" dirty="0"/>
              <a:t>The Comedy of Errors (1594)</a:t>
            </a:r>
          </a:p>
          <a:p>
            <a:r>
              <a:rPr lang="en-US" dirty="0"/>
              <a:t>Love's </a:t>
            </a:r>
            <a:r>
              <a:rPr lang="en-US" dirty="0" err="1"/>
              <a:t>Labour's</a:t>
            </a:r>
            <a:r>
              <a:rPr lang="en-US" dirty="0"/>
              <a:t> Lost (1594–1595)</a:t>
            </a:r>
          </a:p>
          <a:p>
            <a:r>
              <a:rPr lang="en-US" dirty="0"/>
              <a:t>Love's </a:t>
            </a:r>
            <a:r>
              <a:rPr lang="en-US" dirty="0" err="1"/>
              <a:t>Labour's</a:t>
            </a:r>
            <a:r>
              <a:rPr lang="en-US" dirty="0"/>
              <a:t> Won (1595–1596)</a:t>
            </a:r>
          </a:p>
          <a:p>
            <a:r>
              <a:rPr lang="en-US" dirty="0"/>
              <a:t>Richard II (1595)</a:t>
            </a:r>
          </a:p>
          <a:p>
            <a:r>
              <a:rPr lang="en-US" dirty="0"/>
              <a:t>Romeo and Juliet (1595)</a:t>
            </a:r>
          </a:p>
          <a:p>
            <a:r>
              <a:rPr lang="en-US" b="1" dirty="0"/>
              <a:t>A Midsummer Night's Dream (1595)</a:t>
            </a:r>
            <a:endParaRPr lang="en-US" dirty="0"/>
          </a:p>
          <a:p>
            <a:r>
              <a:rPr lang="en-US" dirty="0"/>
              <a:t>King John (1596)</a:t>
            </a:r>
          </a:p>
          <a:p>
            <a:r>
              <a:rPr lang="en-US" dirty="0"/>
              <a:t>The Merchant of Venice (1596–1597)</a:t>
            </a:r>
          </a:p>
          <a:p>
            <a:r>
              <a:rPr lang="en-US" b="1" dirty="0"/>
              <a:t>Henry IV, Part 1 (1596–1597)</a:t>
            </a:r>
            <a:endParaRPr lang="en-US" dirty="0"/>
          </a:p>
          <a:p>
            <a:r>
              <a:rPr lang="en-US" dirty="0"/>
              <a:t>The Merry Wives of Windsor (1597)</a:t>
            </a:r>
          </a:p>
          <a:p>
            <a:r>
              <a:rPr lang="en-US" dirty="0"/>
              <a:t>Henry IV, Part 2 (1597–1598)</a:t>
            </a:r>
          </a:p>
          <a:p>
            <a:r>
              <a:rPr lang="en-US" dirty="0"/>
              <a:t>Much Ado About Nothing (1598–1599)</a:t>
            </a:r>
          </a:p>
          <a:p>
            <a:r>
              <a:rPr lang="en-US" dirty="0"/>
              <a:t>Henry V (1599)</a:t>
            </a:r>
          </a:p>
          <a:p>
            <a:r>
              <a:rPr lang="en-US" dirty="0"/>
              <a:t>Julius Caesar (1599)</a:t>
            </a:r>
          </a:p>
          <a:p>
            <a:r>
              <a:rPr lang="en-US" dirty="0"/>
              <a:t>As You Like It (1599–1600)</a:t>
            </a:r>
          </a:p>
          <a:p>
            <a:r>
              <a:rPr lang="en-US" dirty="0"/>
              <a:t>Hamlet (1599–1601)</a:t>
            </a:r>
          </a:p>
          <a:p>
            <a:r>
              <a:rPr lang="en-US" b="1" dirty="0"/>
              <a:t>Twelfth Night (1601)</a:t>
            </a:r>
            <a:endParaRPr lang="en-US" dirty="0"/>
          </a:p>
          <a:p>
            <a:r>
              <a:rPr lang="en-US" dirty="0"/>
              <a:t>Troilus and Cressida (1600–1602)</a:t>
            </a:r>
          </a:p>
          <a:p>
            <a:r>
              <a:rPr lang="en-US" dirty="0"/>
              <a:t>Sir Thomas More (1592–1595; Shakespeare's involvement, 1603–1604)</a:t>
            </a:r>
          </a:p>
          <a:p>
            <a:r>
              <a:rPr lang="en-US" dirty="0"/>
              <a:t>Measure for Measure (1603–1604)</a:t>
            </a:r>
          </a:p>
          <a:p>
            <a:r>
              <a:rPr lang="en-US" dirty="0"/>
              <a:t>Othello (1603–1604)</a:t>
            </a:r>
          </a:p>
          <a:p>
            <a:r>
              <a:rPr lang="en-US" dirty="0"/>
              <a:t>All's Well That Ends Well (1604–1605)</a:t>
            </a:r>
          </a:p>
          <a:p>
            <a:r>
              <a:rPr lang="en-US" dirty="0"/>
              <a:t>King Lear (1605–1606)</a:t>
            </a:r>
          </a:p>
          <a:p>
            <a:r>
              <a:rPr lang="en-US" dirty="0" err="1"/>
              <a:t>Timon</a:t>
            </a:r>
            <a:r>
              <a:rPr lang="en-US" dirty="0"/>
              <a:t> of Athens (1605–1606)</a:t>
            </a:r>
          </a:p>
          <a:p>
            <a:r>
              <a:rPr lang="en-US" b="1" dirty="0"/>
              <a:t>Macbeth (1606)</a:t>
            </a:r>
            <a:endParaRPr lang="en-US" dirty="0"/>
          </a:p>
          <a:p>
            <a:r>
              <a:rPr lang="en-US" dirty="0"/>
              <a:t>Antony and Cleopatra (1606)</a:t>
            </a:r>
          </a:p>
          <a:p>
            <a:r>
              <a:rPr lang="en-US" dirty="0"/>
              <a:t>Pericles, Prince of </a:t>
            </a:r>
            <a:r>
              <a:rPr lang="en-US" dirty="0" err="1"/>
              <a:t>Tyre</a:t>
            </a:r>
            <a:r>
              <a:rPr lang="en-US" dirty="0"/>
              <a:t> (1607–1608)</a:t>
            </a:r>
          </a:p>
          <a:p>
            <a:r>
              <a:rPr lang="en-US" dirty="0"/>
              <a:t>Coriolanus (1608)</a:t>
            </a:r>
          </a:p>
          <a:p>
            <a:r>
              <a:rPr lang="en-US" dirty="0"/>
              <a:t>The Winter's Tale (1609–1611)</a:t>
            </a:r>
          </a:p>
          <a:p>
            <a:r>
              <a:rPr lang="en-US" dirty="0"/>
              <a:t>Cymbeline (1610)</a:t>
            </a:r>
          </a:p>
          <a:p>
            <a:r>
              <a:rPr lang="en-US" dirty="0"/>
              <a:t>The Tempest (1610–1611)</a:t>
            </a:r>
          </a:p>
          <a:p>
            <a:r>
              <a:rPr lang="en-US" dirty="0" err="1"/>
              <a:t>Cardenio</a:t>
            </a:r>
            <a:r>
              <a:rPr lang="en-US" dirty="0"/>
              <a:t> (1612–1613)</a:t>
            </a:r>
          </a:p>
          <a:p>
            <a:r>
              <a:rPr lang="en-US" dirty="0"/>
              <a:t>Henry VIII (1612–1613)</a:t>
            </a:r>
          </a:p>
          <a:p>
            <a:r>
              <a:rPr lang="en-US" dirty="0"/>
              <a:t>The Two Noble Kinsmen (1613–1614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194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174</TotalTime>
  <Words>530</Words>
  <Application>Microsoft Macintosh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Arial</vt:lpstr>
      <vt:lpstr>Vapor Trail</vt:lpstr>
      <vt:lpstr>Shakespeare’s LiFe</vt:lpstr>
      <vt:lpstr>Education &amp; Early life</vt:lpstr>
      <vt:lpstr>more images of Stratford-upon-Avon</vt:lpstr>
      <vt:lpstr>Professional life</vt:lpstr>
      <vt:lpstr>Chronology of plays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Shakespeare’s LiFe</dc:title>
  <dc:creator>Becky Roberts</dc:creator>
  <cp:lastModifiedBy>Becky Roberts</cp:lastModifiedBy>
  <cp:revision>7</cp:revision>
  <dcterms:created xsi:type="dcterms:W3CDTF">2018-08-15T17:31:41Z</dcterms:created>
  <dcterms:modified xsi:type="dcterms:W3CDTF">2018-08-15T20:26:29Z</dcterms:modified>
</cp:coreProperties>
</file>