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sldIdLst>
    <p:sldId id="256" r:id="rId2"/>
    <p:sldId id="257"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5" d="100"/>
          <a:sy n="75" d="100"/>
        </p:scale>
        <p:origin x="-1384"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Subtitle 2"/>
          <p:cNvSpPr>
            <a:spLocks noGrp="1"/>
          </p:cNvSpPr>
          <p:nvPr>
            <p:ph type="subTitle" idx="1"/>
          </p:nvPr>
        </p:nvSpPr>
        <p:spPr>
          <a:xfrm>
            <a:off x="3743323" y="3721473"/>
            <a:ext cx="5120640" cy="1581150"/>
          </a:xfrm>
        </p:spPr>
        <p:txBody>
          <a:bodyPr>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2"/>
                </a:solidFill>
              </a:defRPr>
            </a:lvl1pPr>
          </a:lstStyle>
          <a:p>
            <a:fld id="{88966092-C413-DA45-BB01-FE0E0304AC34}" type="datetimeFigureOut">
              <a:rPr lang="en-US" smtClean="0"/>
              <a:t>4/10/17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91475" y="6429375"/>
            <a:ext cx="876300" cy="292100"/>
          </a:xfrm>
        </p:spPr>
        <p:txBody>
          <a:bodyPr/>
          <a:lstStyle/>
          <a:p>
            <a:fld id="{5744759D-0EFF-4FB2-9CCE-04E00944F0FE}" type="slidenum">
              <a:rPr lang="en-US" smtClean="0"/>
              <a:pPr/>
              <a:t>‹#›</a:t>
            </a:fld>
            <a:endParaRPr lang="en-US" dirty="0"/>
          </a:p>
        </p:txBody>
      </p:sp>
      <p:sp>
        <p:nvSpPr>
          <p:cNvPr id="9"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itle 9"/>
          <p:cNvSpPr>
            <a:spLocks noGrp="1"/>
          </p:cNvSpPr>
          <p:nvPr>
            <p:ph type="title"/>
          </p:nvPr>
        </p:nvSpPr>
        <p:spPr>
          <a:xfrm>
            <a:off x="3739896" y="1417320"/>
            <a:ext cx="5120640" cy="2304288"/>
          </a:xfrm>
        </p:spPr>
        <p:txBody>
          <a:bodyPr>
            <a:normAutofit/>
          </a:bodyPr>
          <a:lstStyle>
            <a:lvl1pPr>
              <a:defRPr sz="4000" cap="all" baseline="0"/>
            </a:lvl1pPr>
          </a:lstStyle>
          <a:p>
            <a:r>
              <a:rPr lang="en-US" smtClean="0"/>
              <a:t>Click to edit Master title style</a:t>
            </a:r>
            <a:endParaRPr lang="en-US" dirty="0"/>
          </a:p>
        </p:txBody>
      </p:sp>
      <p:sp>
        <p:nvSpPr>
          <p:cNvPr id="13"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966092-C413-DA45-BB01-FE0E0304AC34}" type="datetimeFigureOut">
              <a:rPr lang="en-US" smtClean="0"/>
              <a:t>4/10/17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1F2428-C4F8-D545-A3A4-B4C77A7E7B2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966092-C413-DA45-BB01-FE0E0304AC34}" type="datetimeFigureOut">
              <a:rPr lang="en-US" smtClean="0"/>
              <a:t>4/10/17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1F2428-C4F8-D545-A3A4-B4C77A7E7B2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Freeform 8"/>
          <p:cNvSpPr>
            <a:spLocks noChangeAspect="1" noEditPoints="1"/>
          </p:cNvSpPr>
          <p:nvPr/>
        </p:nvSpPr>
        <p:spPr bwMode="auto">
          <a:xfrm>
            <a:off x="5489634" y="0"/>
            <a:ext cx="3393768" cy="6858000"/>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2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10"/>
          </p:nvPr>
        </p:nvSpPr>
        <p:spPr/>
        <p:txBody>
          <a:bodyPr/>
          <a:lstStyle/>
          <a:p>
            <a:fld id="{88966092-C413-DA45-BB01-FE0E0304AC34}" type="datetimeFigureOut">
              <a:rPr lang="en-US" smtClean="0"/>
              <a:t>4/10/17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1F2428-C4F8-D545-A3A4-B4C77A7E7B2E}" type="slidenum">
              <a:rPr lang="en-US" smtClean="0"/>
              <a:t>‹#›</a:t>
            </a:fld>
            <a:endParaRPr lang="en-US"/>
          </a:p>
        </p:txBody>
      </p:sp>
      <p:sp>
        <p:nvSpPr>
          <p:cNvPr id="25" name="Title Placeholder 1"/>
          <p:cNvSpPr>
            <a:spLocks noGrp="1"/>
          </p:cNvSpPr>
          <p:nvPr>
            <p:ph type="title"/>
          </p:nvPr>
        </p:nvSpPr>
        <p:spPr>
          <a:xfrm>
            <a:off x="276225" y="228600"/>
            <a:ext cx="8591550" cy="1066801"/>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1" name="Content Placeholder 30"/>
          <p:cNvSpPr>
            <a:spLocks noGrp="1"/>
          </p:cNvSpPr>
          <p:nvPr>
            <p:ph sz="quarter" idx="13"/>
          </p:nvPr>
        </p:nvSpPr>
        <p:spPr>
          <a:xfrm>
            <a:off x="274320" y="1298448"/>
            <a:ext cx="859536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lvl1pPr>
              <a:defRPr>
                <a:solidFill>
                  <a:schemeClr val="bg2"/>
                </a:solidFill>
              </a:defRPr>
            </a:lvl1pPr>
          </a:lstStyle>
          <a:p>
            <a:fld id="{88966092-C413-DA45-BB01-FE0E0304AC34}" type="datetimeFigureOut">
              <a:rPr lang="en-US" smtClean="0"/>
              <a:t>4/10/17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1F2428-C4F8-D545-A3A4-B4C77A7E7B2E}" type="slidenum">
              <a:rPr lang="en-US" smtClean="0"/>
              <a:t>‹#›</a:t>
            </a:fld>
            <a:endParaRPr lang="en-US"/>
          </a:p>
        </p:txBody>
      </p:sp>
      <p:sp>
        <p:nvSpPr>
          <p:cNvPr id="15" name="Subtitle 2"/>
          <p:cNvSpPr>
            <a:spLocks noGrp="1"/>
          </p:cNvSpPr>
          <p:nvPr>
            <p:ph type="subTitle" idx="1"/>
          </p:nvPr>
        </p:nvSpPr>
        <p:spPr>
          <a:xfrm>
            <a:off x="3743324" y="1400174"/>
            <a:ext cx="5120640" cy="1476375"/>
          </a:xfrm>
        </p:spPr>
        <p:txBody>
          <a:bodyPr anchor="b" anchorCtr="0">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Freeform 7"/>
          <p:cNvSpPr>
            <a:spLocks noChangeAspect="1" noEditPoints="1"/>
          </p:cNvSpPr>
          <p:nvPr/>
        </p:nvSpPr>
        <p:spPr bwMode="auto">
          <a:xfrm>
            <a:off x="34289" y="136641"/>
            <a:ext cx="3326149" cy="6721359"/>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itle 11"/>
          <p:cNvSpPr>
            <a:spLocks noGrp="1"/>
          </p:cNvSpPr>
          <p:nvPr>
            <p:ph type="title"/>
          </p:nvPr>
        </p:nvSpPr>
        <p:spPr>
          <a:xfrm>
            <a:off x="3733800" y="2895599"/>
            <a:ext cx="5129543" cy="2667001"/>
          </a:xfrm>
        </p:spPr>
        <p:txBody>
          <a:bodyPr anchor="t">
            <a:normAutofit/>
          </a:bodyPr>
          <a:lstStyle>
            <a:lvl1pPr>
              <a:defRPr kumimoji="0" lang="en-US" sz="4000" b="0" i="0" u="none" strike="noStrike" kern="1200" cap="all" spc="0" normalizeH="0" baseline="0" noProof="0" dirty="0" smtClean="0">
                <a:ln>
                  <a:noFill/>
                </a:ln>
                <a:solidFill>
                  <a:schemeClr val="tx2"/>
                </a:soli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8966092-C413-DA45-BB01-FE0E0304AC34}" type="datetimeFigureOut">
              <a:rPr lang="en-US" smtClean="0"/>
              <a:t>4/10/17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1F2428-C4F8-D545-A3A4-B4C77A7E7B2E}" type="slidenum">
              <a:rPr lang="en-US" smtClean="0"/>
              <a:t>‹#›</a:t>
            </a:fld>
            <a:endParaRPr lang="en-US"/>
          </a:p>
        </p:txBody>
      </p:sp>
      <p:sp>
        <p:nvSpPr>
          <p:cNvPr id="9"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2" name="Content Placeholder 11"/>
          <p:cNvSpPr>
            <a:spLocks noGrp="1"/>
          </p:cNvSpPr>
          <p:nvPr>
            <p:ph sz="quarter" idx="13"/>
          </p:nvPr>
        </p:nvSpPr>
        <p:spPr>
          <a:xfrm>
            <a:off x="27622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1"/>
          <p:cNvSpPr>
            <a:spLocks noGrp="1"/>
          </p:cNvSpPr>
          <p:nvPr>
            <p:ph sz="quarter" idx="14"/>
          </p:nvPr>
        </p:nvSpPr>
        <p:spPr>
          <a:xfrm>
            <a:off x="461581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88966092-C413-DA45-BB01-FE0E0304AC34}" type="datetimeFigureOut">
              <a:rPr lang="en-US" smtClean="0"/>
              <a:t>4/10/17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1F2428-C4F8-D545-A3A4-B4C77A7E7B2E}" type="slidenum">
              <a:rPr lang="en-US" smtClean="0"/>
              <a:t>‹#›</a:t>
            </a:fld>
            <a:endParaRPr lang="en-US"/>
          </a:p>
        </p:txBody>
      </p:sp>
      <p:sp>
        <p:nvSpPr>
          <p:cNvPr id="1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4" name="Content Placeholder 11"/>
          <p:cNvSpPr>
            <a:spLocks noGrp="1"/>
          </p:cNvSpPr>
          <p:nvPr>
            <p:ph sz="quarter" idx="13"/>
          </p:nvPr>
        </p:nvSpPr>
        <p:spPr>
          <a:xfrm>
            <a:off x="27622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1"/>
          <p:cNvSpPr>
            <a:spLocks noGrp="1"/>
          </p:cNvSpPr>
          <p:nvPr>
            <p:ph sz="quarter" idx="14"/>
          </p:nvPr>
        </p:nvSpPr>
        <p:spPr>
          <a:xfrm>
            <a:off x="461581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0" name="Text Placeholder 3"/>
          <p:cNvSpPr>
            <a:spLocks noGrp="1"/>
          </p:cNvSpPr>
          <p:nvPr>
            <p:ph type="body" sz="half" idx="2"/>
          </p:nvPr>
        </p:nvSpPr>
        <p:spPr>
          <a:xfrm>
            <a:off x="276225" y="1298448"/>
            <a:ext cx="4248150" cy="509587"/>
          </a:xfrm>
        </p:spPr>
        <p:txBody>
          <a:bodyPr anchor="ctr">
            <a:normAutofit/>
          </a:bodyPr>
          <a:lstStyle>
            <a:lvl1pPr marL="0" indent="0" algn="l">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15815" y="1298448"/>
            <a:ext cx="4248150" cy="509587"/>
          </a:xfrm>
        </p:spPr>
        <p:txBody>
          <a:bodyPr anchor="ctr">
            <a:normAutofit/>
          </a:bodyPr>
          <a:lstStyle>
            <a:lvl1pPr marL="0" indent="0">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2"/>
                </a:solidFill>
              </a:defRPr>
            </a:lvl1pPr>
          </a:lstStyle>
          <a:p>
            <a:fld id="{88966092-C413-DA45-BB01-FE0E0304AC34}" type="datetimeFigureOut">
              <a:rPr lang="en-US" smtClean="0"/>
              <a:t>4/10/17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1F2428-C4F8-D545-A3A4-B4C77A7E7B2E}" type="slidenum">
              <a:rPr lang="en-US" smtClean="0"/>
              <a:t>‹#›</a:t>
            </a:fld>
            <a:endParaRPr lang="en-US"/>
          </a:p>
        </p:txBody>
      </p:sp>
      <p:sp>
        <p:nvSpPr>
          <p:cNvPr id="17"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966092-C413-DA45-BB01-FE0E0304AC34}" type="datetimeFigureOut">
              <a:rPr lang="en-US" smtClean="0"/>
              <a:t>4/10/17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1F2428-C4F8-D545-A3A4-B4C77A7E7B2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lvl1pPr>
              <a:defRPr>
                <a:solidFill>
                  <a:schemeClr val="bg2"/>
                </a:solidFill>
              </a:defRPr>
            </a:lvl1pPr>
          </a:lstStyle>
          <a:p>
            <a:fld id="{88966092-C413-DA45-BB01-FE0E0304AC34}" type="datetimeFigureOut">
              <a:rPr lang="en-US" smtClean="0"/>
              <a:t>4/10/17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1F2428-C4F8-D545-A3A4-B4C77A7E7B2E}" type="slidenum">
              <a:rPr lang="en-US" smtClean="0"/>
              <a:t>‹#›</a:t>
            </a:fld>
            <a:endParaRPr lang="en-US"/>
          </a:p>
        </p:txBody>
      </p:sp>
      <p:sp>
        <p:nvSpPr>
          <p:cNvPr id="9" name="Title Placeholder 1"/>
          <p:cNvSpPr>
            <a:spLocks noGrp="1"/>
          </p:cNvSpPr>
          <p:nvPr>
            <p:ph type="title"/>
          </p:nvPr>
        </p:nvSpPr>
        <p:spPr>
          <a:xfrm>
            <a:off x="276225" y="228601"/>
            <a:ext cx="2834640" cy="1298448"/>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US" smtClean="0"/>
              <a:t>Click to edit Master title style</a:t>
            </a:r>
            <a:endParaRPr lang="en-US" dirty="0"/>
          </a:p>
        </p:txBody>
      </p:sp>
      <p:sp>
        <p:nvSpPr>
          <p:cNvPr id="10" name="Content Placeholder 11"/>
          <p:cNvSpPr>
            <a:spLocks noGrp="1"/>
          </p:cNvSpPr>
          <p:nvPr>
            <p:ph sz="quarter" idx="14"/>
          </p:nvPr>
        </p:nvSpPr>
        <p:spPr>
          <a:xfrm>
            <a:off x="3775935" y="533400"/>
            <a:ext cx="5063266" cy="5702808"/>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276224" y="1539240"/>
            <a:ext cx="2834640" cy="4709160"/>
          </a:xfrm>
        </p:spPr>
        <p:txBody>
          <a:bodyPr>
            <a:normAutofit/>
          </a:bodyPr>
          <a:lstStyle>
            <a:lvl1pPr marL="0" indent="0">
              <a:buNone/>
              <a:defRPr lang="en-US" sz="1600" b="0" i="0" kern="1200" cap="none" spc="30" baseline="0" dirty="0" smtClean="0">
                <a:solidFill>
                  <a:schemeClr val="bg2"/>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Rectangle 12"/>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409950" y="0"/>
            <a:ext cx="5734050" cy="6858000"/>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5" name="Date Placeholder 4"/>
          <p:cNvSpPr>
            <a:spLocks noGrp="1"/>
          </p:cNvSpPr>
          <p:nvPr>
            <p:ph type="dt" sz="half" idx="10"/>
          </p:nvPr>
        </p:nvSpPr>
        <p:spPr/>
        <p:txBody>
          <a:bodyPr/>
          <a:lstStyle>
            <a:lvl1pPr>
              <a:defRPr>
                <a:solidFill>
                  <a:schemeClr val="bg2"/>
                </a:solidFill>
              </a:defRPr>
            </a:lvl1pPr>
          </a:lstStyle>
          <a:p>
            <a:fld id="{88966092-C413-DA45-BB01-FE0E0304AC34}" type="datetimeFigureOut">
              <a:rPr lang="en-US" smtClean="0"/>
              <a:t>4/10/17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1F2428-C4F8-D545-A3A4-B4C77A7E7B2E}" type="slidenum">
              <a:rPr lang="en-US" smtClean="0"/>
              <a:t>‹#›</a:t>
            </a:fld>
            <a:endParaRPr lang="en-US"/>
          </a:p>
        </p:txBody>
      </p:sp>
      <p:sp>
        <p:nvSpPr>
          <p:cNvPr id="21" name="Title Placeholder 1"/>
          <p:cNvSpPr>
            <a:spLocks noGrp="1"/>
          </p:cNvSpPr>
          <p:nvPr>
            <p:ph type="title"/>
          </p:nvPr>
        </p:nvSpPr>
        <p:spPr>
          <a:xfrm>
            <a:off x="276224" y="228600"/>
            <a:ext cx="2834640" cy="1295399"/>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US" smtClean="0"/>
              <a:t>Click to edit Master title style</a:t>
            </a:r>
            <a:endParaRPr lang="en-US" dirty="0"/>
          </a:p>
        </p:txBody>
      </p:sp>
      <p:sp>
        <p:nvSpPr>
          <p:cNvPr id="25" name="Text Placeholder 24"/>
          <p:cNvSpPr>
            <a:spLocks noGrp="1"/>
          </p:cNvSpPr>
          <p:nvPr>
            <p:ph type="body" sz="quarter" idx="13"/>
          </p:nvPr>
        </p:nvSpPr>
        <p:spPr>
          <a:xfrm>
            <a:off x="274320" y="1536192"/>
            <a:ext cx="2834640" cy="4712208"/>
          </a:xfrm>
        </p:spPr>
        <p:txBody>
          <a:bodyPr>
            <a:normAutofit/>
          </a:bodyPr>
          <a:lstStyle>
            <a:lvl1pPr marL="0" indent="0">
              <a:buNone/>
              <a:defRPr sz="1600">
                <a:solidFill>
                  <a:schemeClr val="bg2"/>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76225" y="1295400"/>
            <a:ext cx="8591550" cy="49339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6225" y="6429375"/>
            <a:ext cx="2133600" cy="292100"/>
          </a:xfrm>
          <a:prstGeom prst="rect">
            <a:avLst/>
          </a:prstGeom>
        </p:spPr>
        <p:txBody>
          <a:bodyPr vert="horz" lIns="91440" tIns="45720" rIns="91440" bIns="45720" rtlCol="0" anchor="ctr">
            <a:normAutofit/>
          </a:bodyPr>
          <a:lstStyle>
            <a:lvl1pPr algn="l">
              <a:defRPr sz="1050" b="1">
                <a:solidFill>
                  <a:schemeClr val="tx2"/>
                </a:solidFill>
              </a:defRPr>
            </a:lvl1pPr>
          </a:lstStyle>
          <a:p>
            <a:fld id="{88966092-C413-DA45-BB01-FE0E0304AC34}" type="datetimeFigureOut">
              <a:rPr lang="en-US" smtClean="0"/>
              <a:t>4/10/17</a:t>
            </a:fld>
            <a:endParaRPr lang="en-US"/>
          </a:p>
        </p:txBody>
      </p:sp>
      <p:sp>
        <p:nvSpPr>
          <p:cNvPr id="5" name="Footer Placeholder 4"/>
          <p:cNvSpPr>
            <a:spLocks noGrp="1"/>
          </p:cNvSpPr>
          <p:nvPr>
            <p:ph type="ftr" sz="quarter" idx="3"/>
          </p:nvPr>
        </p:nvSpPr>
        <p:spPr>
          <a:xfrm>
            <a:off x="3743324" y="6429375"/>
            <a:ext cx="4086225" cy="292100"/>
          </a:xfrm>
          <a:prstGeom prst="rect">
            <a:avLst/>
          </a:prstGeom>
        </p:spPr>
        <p:txBody>
          <a:bodyPr vert="horz" lIns="91440" tIns="45720" rIns="91440" bIns="45720" rtlCol="0" anchor="ctr">
            <a:normAutofit/>
          </a:bodyPr>
          <a:lstStyle>
            <a:lvl1pPr algn="l">
              <a:defRPr sz="1050" b="1">
                <a:solidFill>
                  <a:schemeClr val="tx2"/>
                </a:solidFill>
              </a:defRPr>
            </a:lvl1pPr>
          </a:lstStyle>
          <a:p>
            <a:endParaRPr lang="en-US"/>
          </a:p>
        </p:txBody>
      </p:sp>
      <p:sp>
        <p:nvSpPr>
          <p:cNvPr id="6" name="Slide Number Placeholder 5"/>
          <p:cNvSpPr>
            <a:spLocks noGrp="1"/>
          </p:cNvSpPr>
          <p:nvPr>
            <p:ph type="sldNum" sz="quarter" idx="4"/>
          </p:nvPr>
        </p:nvSpPr>
        <p:spPr>
          <a:xfrm>
            <a:off x="7991475" y="6429375"/>
            <a:ext cx="876300" cy="292100"/>
          </a:xfrm>
          <a:prstGeom prst="rect">
            <a:avLst/>
          </a:prstGeom>
        </p:spPr>
        <p:txBody>
          <a:bodyPr vert="horz" lIns="91440" tIns="45720" rIns="91440" bIns="45720" rtlCol="0" anchor="ctr">
            <a:normAutofit/>
          </a:bodyPr>
          <a:lstStyle>
            <a:lvl1pPr algn="r">
              <a:defRPr sz="1600" b="1">
                <a:solidFill>
                  <a:schemeClr val="tx2"/>
                </a:solidFill>
              </a:defRPr>
            </a:lvl1pPr>
          </a:lstStyle>
          <a:p>
            <a:fld id="{751F2428-C4F8-D545-A3A4-B4C77A7E7B2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spcBef>
          <a:spcPts val="400"/>
        </a:spcBef>
        <a:buNone/>
        <a:defRPr sz="3600" b="0" kern="1200" cap="none" spc="0" baseline="0">
          <a:solidFill>
            <a:schemeClr val="tx2"/>
          </a:solidFill>
          <a:latin typeface="+mj-lt"/>
          <a:ea typeface="+mj-ea"/>
          <a:cs typeface="Tunga" pitchFamily="2"/>
        </a:defRPr>
      </a:lvl1pPr>
    </p:titleStyle>
    <p:bodyStyle>
      <a:lvl1pPr marL="171450" indent="-173736" algn="l" defTabSz="914400" rtl="0"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l" defTabSz="914400" rtl="0"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l" defTabSz="914400" rtl="0"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l" defTabSz="914400" rtl="0"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l" defTabSz="914400" rtl="0"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title"/>
          </p:nvPr>
        </p:nvSpPr>
        <p:spPr/>
        <p:txBody>
          <a:bodyPr/>
          <a:lstStyle/>
          <a:p>
            <a:r>
              <a:rPr lang="en-US" dirty="0" smtClean="0"/>
              <a:t>Showing and Telling</a:t>
            </a:r>
            <a:endParaRPr lang="en-US" dirty="0"/>
          </a:p>
        </p:txBody>
      </p:sp>
    </p:spTree>
    <p:extLst>
      <p:ext uri="{BB962C8B-B14F-4D97-AF65-F5344CB8AC3E}">
        <p14:creationId xmlns:p14="http://schemas.microsoft.com/office/powerpoint/2010/main" val="4212401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Detail is how a story does its magic</a:t>
            </a:r>
            <a:endParaRPr lang="en-US" sz="4000" b="1" dirty="0"/>
          </a:p>
        </p:txBody>
      </p:sp>
      <p:sp>
        <p:nvSpPr>
          <p:cNvPr id="3" name="Content Placeholder 2"/>
          <p:cNvSpPr>
            <a:spLocks noGrp="1"/>
          </p:cNvSpPr>
          <p:nvPr>
            <p:ph sz="quarter" idx="13"/>
          </p:nvPr>
        </p:nvSpPr>
        <p:spPr>
          <a:xfrm>
            <a:off x="274320" y="1770960"/>
            <a:ext cx="8595360" cy="4465247"/>
          </a:xfrm>
        </p:spPr>
        <p:txBody>
          <a:bodyPr>
            <a:normAutofit/>
          </a:bodyPr>
          <a:lstStyle/>
          <a:p>
            <a:pPr marL="0" indent="0">
              <a:buNone/>
            </a:pPr>
            <a:r>
              <a:rPr lang="en-US" sz="2400" dirty="0">
                <a:effectLst/>
              </a:rPr>
              <a:t>A good story doesn’t lecture us about its point—that’s what an essay does. When we write fiction, we ask readers to come along for an experience, to feel </a:t>
            </a:r>
            <a:r>
              <a:rPr lang="en-US" sz="2400" dirty="0" smtClean="0">
                <a:effectLst/>
              </a:rPr>
              <a:t>something. However</a:t>
            </a:r>
            <a:r>
              <a:rPr lang="en-US" sz="2400" dirty="0">
                <a:effectLst/>
              </a:rPr>
              <a:t>, if the story doesn’t have enough grounding detail, it won’t come alive for readers. Not many readers care about disembodied voices in space</a:t>
            </a:r>
            <a:r>
              <a:rPr lang="en-US" sz="2400" dirty="0" smtClean="0">
                <a:effectLst/>
              </a:rPr>
              <a:t>.</a:t>
            </a:r>
          </a:p>
          <a:p>
            <a:pPr marL="0" indent="0">
              <a:buNone/>
            </a:pPr>
            <a:endParaRPr lang="en-US" sz="2400" dirty="0">
              <a:effectLst/>
            </a:endParaRPr>
          </a:p>
          <a:p>
            <a:pPr marL="0" indent="0">
              <a:buNone/>
            </a:pPr>
            <a:r>
              <a:rPr lang="en-US" sz="2400" dirty="0">
                <a:effectLst/>
              </a:rPr>
              <a:t>Instead, a story “shows” readers through detail. Vivid detail pulls us into the world of the story, makes us believe and invest in the characters and action. We get to discover the layers of meaning on our own alongside the characters.   </a:t>
            </a:r>
          </a:p>
          <a:p>
            <a:endParaRPr lang="en-US" dirty="0"/>
          </a:p>
        </p:txBody>
      </p:sp>
    </p:spTree>
    <p:extLst>
      <p:ext uri="{BB962C8B-B14F-4D97-AF65-F5344CB8AC3E}">
        <p14:creationId xmlns:p14="http://schemas.microsoft.com/office/powerpoint/2010/main" val="12158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effectLst/>
              </a:rPr>
              <a:t>Specific versus Abstract </a:t>
            </a:r>
            <a:endParaRPr lang="en-US" dirty="0"/>
          </a:p>
        </p:txBody>
      </p:sp>
      <p:sp>
        <p:nvSpPr>
          <p:cNvPr id="3" name="Content Placeholder 2"/>
          <p:cNvSpPr>
            <a:spLocks noGrp="1"/>
          </p:cNvSpPr>
          <p:nvPr>
            <p:ph sz="quarter" idx="13"/>
          </p:nvPr>
        </p:nvSpPr>
        <p:spPr>
          <a:xfrm>
            <a:off x="765175" y="1295401"/>
            <a:ext cx="7612064" cy="5412783"/>
          </a:xfrm>
        </p:spPr>
        <p:txBody>
          <a:bodyPr>
            <a:normAutofit/>
          </a:bodyPr>
          <a:lstStyle/>
          <a:p>
            <a:pPr marL="0" indent="0">
              <a:buNone/>
            </a:pPr>
            <a:r>
              <a:rPr lang="en-US" dirty="0">
                <a:effectLst/>
              </a:rPr>
              <a:t>Be very sparing with abstract statements that judge or generalize about the character. </a:t>
            </a:r>
            <a:r>
              <a:rPr lang="en-US" dirty="0" smtClean="0">
                <a:effectLst/>
              </a:rPr>
              <a:t> </a:t>
            </a:r>
            <a:r>
              <a:rPr lang="en-US" dirty="0">
                <a:effectLst/>
              </a:rPr>
              <a:t> </a:t>
            </a:r>
          </a:p>
          <a:p>
            <a:pPr marL="0" indent="0">
              <a:buNone/>
            </a:pPr>
            <a:r>
              <a:rPr lang="en-US" dirty="0">
                <a:effectLst/>
              </a:rPr>
              <a:t>Example of Abstract writing: </a:t>
            </a:r>
          </a:p>
          <a:p>
            <a:pPr marL="342900" lvl="1" indent="0">
              <a:buNone/>
            </a:pPr>
            <a:r>
              <a:rPr lang="en-US" dirty="0">
                <a:effectLst/>
              </a:rPr>
              <a:t>Debbie was a very stubborn and completely independent person and was always doing things her way despite her parents’ efforts to get her to conform. Her father was an executive in a dress manufacturing company and was able to afford his family all the luxuries and comforts of life. But Debbie was completely indifferent to her family’s wealth. </a:t>
            </a:r>
          </a:p>
          <a:p>
            <a:pPr marL="0" indent="0">
              <a:buNone/>
            </a:pPr>
            <a:r>
              <a:rPr lang="en-US" dirty="0">
                <a:effectLst/>
              </a:rPr>
              <a:t>This kind of writing can be useful to you as pre-writing where you sketch your character, but it’s not a very effective as a story. It’s full of judgments about Debbie that have no detail backing them up. What constitutes stubbornness? Independence? Indifference? How much wealth? Debbie does not come to life here—only detail can do that.  </a:t>
            </a:r>
          </a:p>
          <a:p>
            <a:endParaRPr lang="en-US" dirty="0"/>
          </a:p>
        </p:txBody>
      </p:sp>
    </p:spTree>
    <p:extLst>
      <p:ext uri="{BB962C8B-B14F-4D97-AF65-F5344CB8AC3E}">
        <p14:creationId xmlns:p14="http://schemas.microsoft.com/office/powerpoint/2010/main" val="2856799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169" y="79468"/>
            <a:ext cx="8585075" cy="1029618"/>
          </a:xfrm>
        </p:spPr>
        <p:txBody>
          <a:bodyPr/>
          <a:lstStyle/>
          <a:p>
            <a:r>
              <a:rPr lang="en-US" sz="3600" b="1" dirty="0" smtClean="0"/>
              <a:t>Show through details and interactions</a:t>
            </a:r>
            <a:endParaRPr lang="en-US" sz="3600" b="1" dirty="0"/>
          </a:p>
        </p:txBody>
      </p:sp>
      <p:sp>
        <p:nvSpPr>
          <p:cNvPr id="3" name="Content Placeholder 2"/>
          <p:cNvSpPr>
            <a:spLocks noGrp="1"/>
          </p:cNvSpPr>
          <p:nvPr>
            <p:ph sz="quarter" idx="13"/>
          </p:nvPr>
        </p:nvSpPr>
        <p:spPr>
          <a:xfrm>
            <a:off x="286169" y="1109086"/>
            <a:ext cx="8585076" cy="5545432"/>
          </a:xfrm>
        </p:spPr>
        <p:txBody>
          <a:bodyPr>
            <a:normAutofit/>
          </a:bodyPr>
          <a:lstStyle/>
          <a:p>
            <a:r>
              <a:rPr lang="en-US" sz="2800" dirty="0">
                <a:effectLst/>
              </a:rPr>
              <a:t>Here’s a revision with specific detail:</a:t>
            </a:r>
          </a:p>
          <a:p>
            <a:pPr marL="342900" lvl="1" indent="0">
              <a:buNone/>
            </a:pPr>
            <a:r>
              <a:rPr lang="en-US" dirty="0">
                <a:effectLst/>
              </a:rPr>
              <a:t>Debbie would wear a tank top and torn jeans to a corporate party if she pleased, with day-glow lizard earrings and flip-flops. </a:t>
            </a:r>
          </a:p>
          <a:p>
            <a:pPr marL="342900" lvl="1" indent="0">
              <a:buNone/>
            </a:pPr>
            <a:r>
              <a:rPr lang="en-US" dirty="0">
                <a:effectLst/>
              </a:rPr>
              <a:t>	“Oh, sweetheart,” Mrs. </a:t>
            </a:r>
            <a:r>
              <a:rPr lang="en-US" dirty="0" err="1">
                <a:effectLst/>
              </a:rPr>
              <a:t>Chiddister</a:t>
            </a:r>
            <a:r>
              <a:rPr lang="en-US" dirty="0">
                <a:effectLst/>
              </a:rPr>
              <a:t> would stand in the doorway wringing her hands. “That’s not how people dress for this kind of thing.”</a:t>
            </a:r>
          </a:p>
          <a:p>
            <a:pPr marL="342900" lvl="1" indent="0">
              <a:buNone/>
            </a:pPr>
            <a:r>
              <a:rPr lang="en-US" dirty="0">
                <a:effectLst/>
              </a:rPr>
              <a:t>	“Why not?” she would say, adding an anklet of tiny bells. </a:t>
            </a:r>
          </a:p>
          <a:p>
            <a:pPr marL="342900" lvl="1" indent="0">
              <a:buNone/>
            </a:pPr>
            <a:r>
              <a:rPr lang="en-US" dirty="0">
                <a:effectLst/>
              </a:rPr>
              <a:t>	Mr. </a:t>
            </a:r>
            <a:r>
              <a:rPr lang="en-US" dirty="0" err="1">
                <a:effectLst/>
              </a:rPr>
              <a:t>Chiddister</a:t>
            </a:r>
            <a:r>
              <a:rPr lang="en-US" dirty="0">
                <a:effectLst/>
              </a:rPr>
              <a:t> was Artistic Director of the Boston branch of Cardin and had a high respect for what he called “elegant textures,” which ranged from </a:t>
            </a:r>
            <a:r>
              <a:rPr lang="en-US" dirty="0" err="1">
                <a:effectLst/>
              </a:rPr>
              <a:t>handwoven</a:t>
            </a:r>
            <a:r>
              <a:rPr lang="en-US" dirty="0">
                <a:effectLst/>
              </a:rPr>
              <a:t> tweed to gold filigree, and which he willingly offered his daughter. Debbie didn’t bother trying them on anymore. </a:t>
            </a:r>
          </a:p>
          <a:p>
            <a:pPr marL="342900" lvl="1" indent="0" algn="r">
              <a:buNone/>
            </a:pPr>
            <a:r>
              <a:rPr lang="en-US" dirty="0">
                <a:effectLst/>
              </a:rPr>
              <a:t>(modified from Janet </a:t>
            </a:r>
            <a:r>
              <a:rPr lang="en-US" dirty="0" err="1">
                <a:effectLst/>
              </a:rPr>
              <a:t>Burroway</a:t>
            </a:r>
            <a:r>
              <a:rPr lang="en-US" dirty="0">
                <a:effectLst/>
              </a:rPr>
              <a:t>, </a:t>
            </a:r>
            <a:r>
              <a:rPr lang="en-US" i="1" dirty="0">
                <a:effectLst/>
              </a:rPr>
              <a:t>Writing Fiction 8</a:t>
            </a:r>
            <a:r>
              <a:rPr lang="en-US" i="1" baseline="30000" dirty="0">
                <a:effectLst/>
              </a:rPr>
              <a:t>th</a:t>
            </a:r>
            <a:r>
              <a:rPr lang="en-US" i="1" dirty="0">
                <a:effectLst/>
              </a:rPr>
              <a:t> ed.</a:t>
            </a:r>
            <a:r>
              <a:rPr lang="en-US" dirty="0" smtClean="0">
                <a:effectLst/>
              </a:rPr>
              <a:t>)</a:t>
            </a:r>
            <a:r>
              <a:rPr lang="en-US" dirty="0">
                <a:effectLst/>
              </a:rPr>
              <a:t> </a:t>
            </a:r>
          </a:p>
          <a:p>
            <a:r>
              <a:rPr lang="en-US" dirty="0">
                <a:effectLst/>
              </a:rPr>
              <a:t>This version doesn’t </a:t>
            </a:r>
            <a:r>
              <a:rPr lang="en-US" dirty="0" smtClean="0">
                <a:effectLst/>
              </a:rPr>
              <a:t>list the </a:t>
            </a:r>
            <a:r>
              <a:rPr lang="en-US" dirty="0">
                <a:effectLst/>
              </a:rPr>
              <a:t>writer’s judgments, but instead </a:t>
            </a:r>
            <a:r>
              <a:rPr lang="en-US" b="1" dirty="0">
                <a:effectLst/>
              </a:rPr>
              <a:t>shows</a:t>
            </a:r>
            <a:r>
              <a:rPr lang="en-US" dirty="0">
                <a:effectLst/>
              </a:rPr>
              <a:t> character qualities through their actions and words. We find out a great deal, but we can make up our own minds about how stubborn, wealthy, </a:t>
            </a:r>
            <a:r>
              <a:rPr lang="en-US" dirty="0" err="1">
                <a:effectLst/>
              </a:rPr>
              <a:t>etc</a:t>
            </a:r>
            <a:r>
              <a:rPr lang="en-US" dirty="0">
                <a:effectLst/>
              </a:rPr>
              <a:t> these people are. </a:t>
            </a:r>
          </a:p>
          <a:p>
            <a:endParaRPr lang="en-US" dirty="0"/>
          </a:p>
        </p:txBody>
      </p:sp>
    </p:spTree>
    <p:extLst>
      <p:ext uri="{BB962C8B-B14F-4D97-AF65-F5344CB8AC3E}">
        <p14:creationId xmlns:p14="http://schemas.microsoft.com/office/powerpoint/2010/main" val="733289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970" y="79468"/>
            <a:ext cx="8799703" cy="958064"/>
          </a:xfrm>
        </p:spPr>
        <p:txBody>
          <a:bodyPr>
            <a:normAutofit/>
          </a:bodyPr>
          <a:lstStyle/>
          <a:p>
            <a:r>
              <a:rPr lang="en-US" sz="4000" b="1" dirty="0">
                <a:effectLst/>
              </a:rPr>
              <a:t>Selecting significant </a:t>
            </a:r>
            <a:r>
              <a:rPr lang="en-US" sz="4000" b="1" dirty="0" smtClean="0">
                <a:effectLst/>
              </a:rPr>
              <a:t>detail</a:t>
            </a:r>
            <a:endParaRPr lang="en-US" sz="4000" dirty="0"/>
          </a:p>
        </p:txBody>
      </p:sp>
      <p:sp>
        <p:nvSpPr>
          <p:cNvPr id="3" name="Content Placeholder 2"/>
          <p:cNvSpPr>
            <a:spLocks noGrp="1"/>
          </p:cNvSpPr>
          <p:nvPr>
            <p:ph sz="quarter" idx="13"/>
          </p:nvPr>
        </p:nvSpPr>
        <p:spPr>
          <a:xfrm>
            <a:off x="274320" y="1216416"/>
            <a:ext cx="8595360" cy="5641583"/>
          </a:xfrm>
        </p:spPr>
        <p:txBody>
          <a:bodyPr>
            <a:noAutofit/>
          </a:bodyPr>
          <a:lstStyle/>
          <a:p>
            <a:pPr marL="0" indent="0">
              <a:buNone/>
            </a:pPr>
            <a:r>
              <a:rPr lang="en-US" sz="2400" dirty="0">
                <a:effectLst/>
              </a:rPr>
              <a:t>Every detail should convey meaning and value. Don’t drop in more stuff just because you can. For example, hair color might be important but there’s a good chance it is not. Don’t put it in just because it’s part of a “complete” profile. </a:t>
            </a:r>
            <a:endParaRPr lang="en-US" sz="2000" dirty="0" smtClean="0">
              <a:effectLst/>
            </a:endParaRPr>
          </a:p>
          <a:p>
            <a:pPr marL="692150" lvl="2" indent="0">
              <a:buNone/>
            </a:pPr>
            <a:r>
              <a:rPr lang="en-US" sz="2000" dirty="0" smtClean="0">
                <a:effectLst/>
              </a:rPr>
              <a:t>Jennifer </a:t>
            </a:r>
            <a:r>
              <a:rPr lang="en-US" sz="2000" dirty="0">
                <a:effectLst/>
              </a:rPr>
              <a:t>was a girl of nineteen, five foot six and a very thin. She had long brown hair, freckles and glasses. Her eyes were hazel with long lashes and thick eyebrows.  </a:t>
            </a:r>
          </a:p>
          <a:p>
            <a:pPr marL="0" indent="0">
              <a:buNone/>
            </a:pPr>
            <a:r>
              <a:rPr lang="en-US" sz="2400" dirty="0" smtClean="0"/>
              <a:t>Sound like a police profile? That’s a bad sign unless your narrator is an officer. </a:t>
            </a:r>
          </a:p>
          <a:p>
            <a:pPr marL="170752" lvl="1" indent="0">
              <a:buNone/>
            </a:pPr>
            <a:r>
              <a:rPr lang="en-US" dirty="0" smtClean="0"/>
              <a:t>The </a:t>
            </a:r>
            <a:r>
              <a:rPr lang="en-US" dirty="0"/>
              <a:t>thing about a police description: they don’t know who did it; they have only a list of neutral descriptors to go on. You need to really know your character and choose the details that are unique and significant so that we feel who he or she is as an individual.</a:t>
            </a:r>
            <a:r>
              <a:rPr lang="en-US" dirty="0"/>
              <a:t> </a:t>
            </a:r>
          </a:p>
        </p:txBody>
      </p:sp>
    </p:spTree>
    <p:extLst>
      <p:ext uri="{BB962C8B-B14F-4D97-AF65-F5344CB8AC3E}">
        <p14:creationId xmlns:p14="http://schemas.microsoft.com/office/powerpoint/2010/main" val="3538516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Example of significant details</a:t>
            </a:r>
            <a:endParaRPr lang="en-US" sz="4400" b="1" dirty="0"/>
          </a:p>
        </p:txBody>
      </p:sp>
      <p:sp>
        <p:nvSpPr>
          <p:cNvPr id="3" name="Content Placeholder 2"/>
          <p:cNvSpPr>
            <a:spLocks noGrp="1"/>
          </p:cNvSpPr>
          <p:nvPr>
            <p:ph sz="quarter" idx="13"/>
          </p:nvPr>
        </p:nvSpPr>
        <p:spPr>
          <a:xfrm>
            <a:off x="304054" y="1717296"/>
            <a:ext cx="8602961" cy="4919334"/>
          </a:xfrm>
        </p:spPr>
        <p:txBody>
          <a:bodyPr>
            <a:normAutofit/>
          </a:bodyPr>
          <a:lstStyle/>
          <a:p>
            <a:pPr marL="0" indent="0">
              <a:buNone/>
            </a:pPr>
            <a:r>
              <a:rPr lang="en-US" dirty="0" smtClean="0">
                <a:effectLst/>
              </a:rPr>
              <a:t>My </a:t>
            </a:r>
            <a:r>
              <a:rPr lang="en-US" dirty="0">
                <a:effectLst/>
              </a:rPr>
              <a:t>family runs to heavy women, gravy-fed working women, the kind usually seen in pictures taken at mining disasters. Big women, all of my aunts move under their own power and stalk around telling everybody else what to do. But Aunt Alma was the prototype, the one I had loved most, starting back when she had given us free meals in the roadhouse she’d run for awhile . . . . Once there, we’d be fed on chicken gravy and biscuits, and Mama would be fed from the well of her sister’s love and outrage . . . . My aunt always made biscuits. What else stretched so well? Now those starch meals shadowed her loose shoulders and dimpled her fat white elbows</a:t>
            </a:r>
            <a:r>
              <a:rPr lang="en-US" dirty="0" smtClean="0">
                <a:effectLst/>
              </a:rPr>
              <a:t>.</a:t>
            </a:r>
          </a:p>
          <a:p>
            <a:pPr marL="0" indent="0" algn="r">
              <a:buNone/>
            </a:pPr>
            <a:r>
              <a:rPr lang="en-US" sz="2200" dirty="0" smtClean="0">
                <a:effectLst/>
              </a:rPr>
              <a:t>From Dorothy </a:t>
            </a:r>
            <a:r>
              <a:rPr lang="en-US" sz="2200" dirty="0">
                <a:effectLst/>
              </a:rPr>
              <a:t>Allison’s story “Don’t Tell Me You Don’t Know.”</a:t>
            </a:r>
          </a:p>
          <a:p>
            <a:pPr marL="0" indent="0">
              <a:buNone/>
            </a:pPr>
            <a:endParaRPr lang="en-US" dirty="0">
              <a:effectLst/>
            </a:endParaRPr>
          </a:p>
          <a:p>
            <a:endParaRPr lang="en-US" dirty="0"/>
          </a:p>
        </p:txBody>
      </p:sp>
    </p:spTree>
    <p:extLst>
      <p:ext uri="{BB962C8B-B14F-4D97-AF65-F5344CB8AC3E}">
        <p14:creationId xmlns:p14="http://schemas.microsoft.com/office/powerpoint/2010/main" val="3722188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Writing about emotion</a:t>
            </a:r>
            <a:r>
              <a:rPr lang="en-US" dirty="0">
                <a:effectLst/>
              </a:rPr>
              <a:t> </a:t>
            </a:r>
            <a:endParaRPr lang="en-US" dirty="0"/>
          </a:p>
        </p:txBody>
      </p:sp>
      <p:sp>
        <p:nvSpPr>
          <p:cNvPr id="3" name="Content Placeholder 2"/>
          <p:cNvSpPr>
            <a:spLocks noGrp="1"/>
          </p:cNvSpPr>
          <p:nvPr>
            <p:ph sz="quarter" idx="13"/>
          </p:nvPr>
        </p:nvSpPr>
        <p:spPr/>
        <p:txBody>
          <a:bodyPr>
            <a:normAutofit/>
          </a:bodyPr>
          <a:lstStyle/>
          <a:p>
            <a:pPr marL="0" indent="0">
              <a:buNone/>
            </a:pPr>
            <a:r>
              <a:rPr lang="en-US" sz="2800" dirty="0">
                <a:effectLst/>
              </a:rPr>
              <a:t>Writers may tell the reader lots of things: that the character dropped out of high school and got a GED, or that the character hates peaches because of the fuzz. </a:t>
            </a:r>
            <a:endParaRPr lang="en-US" sz="2800" dirty="0" smtClean="0">
              <a:effectLst/>
            </a:endParaRPr>
          </a:p>
          <a:p>
            <a:pPr marL="0" indent="0">
              <a:buNone/>
            </a:pPr>
            <a:r>
              <a:rPr lang="en-US" sz="2800" dirty="0" smtClean="0">
                <a:effectLst/>
              </a:rPr>
              <a:t>However</a:t>
            </a:r>
            <a:r>
              <a:rPr lang="en-US" sz="2800" dirty="0">
                <a:effectLst/>
              </a:rPr>
              <a:t>, with very rare exceptions the characters’ </a:t>
            </a:r>
            <a:r>
              <a:rPr lang="en-US" sz="2800" b="1" i="1" dirty="0">
                <a:effectLst/>
              </a:rPr>
              <a:t>feelings must be demonstrated</a:t>
            </a:r>
            <a:r>
              <a:rPr lang="en-US" sz="2800" dirty="0">
                <a:effectLst/>
              </a:rPr>
              <a:t>: fear, love, excitement, doubt, embarrassment, despair, hope become real only when they take the form of events—action (or gesture), dialogue, or physical reaction to setting. </a:t>
            </a:r>
          </a:p>
          <a:p>
            <a:pPr marL="0" indent="0">
              <a:buNone/>
            </a:pPr>
            <a:endParaRPr lang="en-US" dirty="0"/>
          </a:p>
        </p:txBody>
      </p:sp>
    </p:spTree>
    <p:extLst>
      <p:ext uri="{BB962C8B-B14F-4D97-AF65-F5344CB8AC3E}">
        <p14:creationId xmlns:p14="http://schemas.microsoft.com/office/powerpoint/2010/main" val="3958144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423" y="228601"/>
            <a:ext cx="7708683" cy="862598"/>
          </a:xfrm>
        </p:spPr>
        <p:txBody>
          <a:bodyPr/>
          <a:lstStyle/>
          <a:p>
            <a:r>
              <a:rPr lang="en-US" sz="4000" b="1" dirty="0" smtClean="0"/>
              <a:t>Filtering</a:t>
            </a:r>
            <a:endParaRPr lang="en-US" b="1" dirty="0"/>
          </a:p>
        </p:txBody>
      </p:sp>
      <p:sp>
        <p:nvSpPr>
          <p:cNvPr id="3" name="Content Placeholder 2"/>
          <p:cNvSpPr>
            <a:spLocks noGrp="1"/>
          </p:cNvSpPr>
          <p:nvPr>
            <p:ph sz="quarter" idx="13"/>
          </p:nvPr>
        </p:nvSpPr>
        <p:spPr>
          <a:xfrm>
            <a:off x="357711" y="1091199"/>
            <a:ext cx="8441992" cy="5438101"/>
          </a:xfrm>
        </p:spPr>
        <p:txBody>
          <a:bodyPr>
            <a:normAutofit fontScale="92500" lnSpcReduction="20000"/>
          </a:bodyPr>
          <a:lstStyle/>
          <a:p>
            <a:pPr marL="0" indent="0">
              <a:buNone/>
            </a:pPr>
            <a:r>
              <a:rPr lang="en-US" dirty="0">
                <a:effectLst/>
              </a:rPr>
              <a:t>John Gardner in </a:t>
            </a:r>
            <a:r>
              <a:rPr lang="en-US" i="1" dirty="0">
                <a:effectLst/>
              </a:rPr>
              <a:t>The Art of </a:t>
            </a:r>
            <a:r>
              <a:rPr lang="en-US" i="1" dirty="0" smtClean="0">
                <a:effectLst/>
              </a:rPr>
              <a:t>Fiction:</a:t>
            </a:r>
            <a:r>
              <a:rPr lang="en-US" dirty="0" smtClean="0">
                <a:effectLst/>
              </a:rPr>
              <a:t> </a:t>
            </a:r>
          </a:p>
          <a:p>
            <a:pPr marL="173038" lvl="1" indent="0">
              <a:buNone/>
            </a:pPr>
            <a:r>
              <a:rPr lang="en-US" dirty="0" smtClean="0">
                <a:effectLst/>
              </a:rPr>
              <a:t>The </a:t>
            </a:r>
            <a:r>
              <a:rPr lang="en-US" dirty="0">
                <a:effectLst/>
              </a:rPr>
              <a:t>amateur writes: “Turning, she noticed two snakes fighting in among the rocks.” Compare: “She turned. In among the rocks two snakes were fighting . . .” Generally </a:t>
            </a:r>
            <a:r>
              <a:rPr lang="en-US" dirty="0" smtClean="0">
                <a:effectLst/>
              </a:rPr>
              <a:t>speaking vividness urges that almost </a:t>
            </a:r>
            <a:r>
              <a:rPr lang="en-US" dirty="0">
                <a:effectLst/>
              </a:rPr>
              <a:t>every occurrence of such phrases as “she noticed” and “she saw” be suppressed in favor of direct presentation of the thing seen. </a:t>
            </a:r>
            <a:endParaRPr lang="en-US" dirty="0" smtClean="0">
              <a:effectLst/>
            </a:endParaRPr>
          </a:p>
          <a:p>
            <a:pPr marL="173038" lvl="1" indent="0">
              <a:buNone/>
            </a:pPr>
            <a:endParaRPr lang="en-US" dirty="0">
              <a:effectLst/>
            </a:endParaRPr>
          </a:p>
          <a:p>
            <a:pPr marL="0" indent="0">
              <a:buNone/>
            </a:pPr>
            <a:r>
              <a:rPr lang="en-US" dirty="0">
                <a:effectLst/>
              </a:rPr>
              <a:t>Another </a:t>
            </a:r>
            <a:r>
              <a:rPr lang="en-US" dirty="0" smtClean="0">
                <a:effectLst/>
              </a:rPr>
              <a:t>example of filtering (in bold): </a:t>
            </a:r>
            <a:endParaRPr lang="en-US" dirty="0"/>
          </a:p>
          <a:p>
            <a:pPr marL="173038" lvl="1" indent="0">
              <a:buNone/>
            </a:pPr>
            <a:r>
              <a:rPr lang="en-US" dirty="0" smtClean="0">
                <a:effectLst/>
              </a:rPr>
              <a:t>Mrs</a:t>
            </a:r>
            <a:r>
              <a:rPr lang="en-US" dirty="0">
                <a:effectLst/>
              </a:rPr>
              <a:t>. Blair made her way to the chair by the window and sank gratefully into it. </a:t>
            </a:r>
            <a:r>
              <a:rPr lang="en-US" b="1" i="1" dirty="0">
                <a:effectLst/>
              </a:rPr>
              <a:t>She looked out the window and there </a:t>
            </a:r>
            <a:r>
              <a:rPr lang="en-US" dirty="0">
                <a:effectLst/>
              </a:rPr>
              <a:t>across the street </a:t>
            </a:r>
            <a:r>
              <a:rPr lang="en-US" b="1" i="1" dirty="0">
                <a:effectLst/>
              </a:rPr>
              <a:t>she saw</a:t>
            </a:r>
            <a:r>
              <a:rPr lang="en-US" b="1" dirty="0">
                <a:effectLst/>
              </a:rPr>
              <a:t> </a:t>
            </a:r>
            <a:r>
              <a:rPr lang="en-US" dirty="0">
                <a:effectLst/>
              </a:rPr>
              <a:t>the ivory BMW parked in front of the fire hydrant again.</a:t>
            </a:r>
            <a:r>
              <a:rPr lang="en-US" i="1" dirty="0">
                <a:effectLst/>
              </a:rPr>
              <a:t> </a:t>
            </a:r>
            <a:r>
              <a:rPr lang="en-US" b="1" i="1" dirty="0">
                <a:effectLst/>
              </a:rPr>
              <a:t>It seemed </a:t>
            </a:r>
            <a:r>
              <a:rPr lang="en-US" i="1" dirty="0">
                <a:effectLst/>
              </a:rPr>
              <a:t>to her though, </a:t>
            </a:r>
            <a:r>
              <a:rPr lang="en-US" dirty="0">
                <a:effectLst/>
              </a:rPr>
              <a:t>that something was wrong with it. </a:t>
            </a:r>
            <a:r>
              <a:rPr lang="en-US" b="1" i="1" dirty="0">
                <a:effectLst/>
              </a:rPr>
              <a:t>She noticed</a:t>
            </a:r>
            <a:r>
              <a:rPr lang="en-US" b="1" dirty="0">
                <a:effectLst/>
              </a:rPr>
              <a:t> </a:t>
            </a:r>
            <a:r>
              <a:rPr lang="en-US" dirty="0">
                <a:effectLst/>
              </a:rPr>
              <a:t>that it was listing slightly toward the back and side, and </a:t>
            </a:r>
            <a:r>
              <a:rPr lang="en-US" b="1" i="1" dirty="0">
                <a:effectLst/>
              </a:rPr>
              <a:t>then</a:t>
            </a:r>
            <a:r>
              <a:rPr lang="en-US" i="1" dirty="0">
                <a:effectLst/>
              </a:rPr>
              <a:t> </a:t>
            </a:r>
            <a:r>
              <a:rPr lang="en-US" b="1" i="1" dirty="0">
                <a:effectLst/>
              </a:rPr>
              <a:t>saw</a:t>
            </a:r>
            <a:r>
              <a:rPr lang="en-US" dirty="0">
                <a:effectLst/>
              </a:rPr>
              <a:t> that the back rim was resting almost on the asphalt. </a:t>
            </a:r>
          </a:p>
          <a:p>
            <a:pPr marL="0" indent="0">
              <a:buNone/>
            </a:pPr>
            <a:r>
              <a:rPr lang="en-US" dirty="0"/>
              <a:t>With filters removed: </a:t>
            </a:r>
          </a:p>
          <a:p>
            <a:pPr marL="173038" lvl="1" indent="0">
              <a:buNone/>
            </a:pPr>
            <a:r>
              <a:rPr lang="en-US" dirty="0"/>
              <a:t>Mrs. Blair made her way to the chair by the window and sank gratefully into it. Across the street the ivory BMW was parked in front of the fire hydrant again.</a:t>
            </a:r>
            <a:r>
              <a:rPr lang="en-US" i="1" dirty="0"/>
              <a:t> </a:t>
            </a:r>
            <a:r>
              <a:rPr lang="en-US" dirty="0"/>
              <a:t>Something was wrong with it though. It was listing slightly toward the back and side, and the back rim was resting almost on the asphalt. </a:t>
            </a:r>
          </a:p>
          <a:p>
            <a:pPr marL="0" indent="0" algn="r">
              <a:buNone/>
            </a:pPr>
            <a:r>
              <a:rPr lang="en-US" sz="1900" dirty="0"/>
              <a:t>(from Janet </a:t>
            </a:r>
            <a:r>
              <a:rPr lang="en-US" sz="1900" dirty="0" err="1"/>
              <a:t>Burroway</a:t>
            </a:r>
            <a:r>
              <a:rPr lang="en-US" sz="1900" dirty="0"/>
              <a:t>, </a:t>
            </a:r>
            <a:r>
              <a:rPr lang="en-US" sz="1900" i="1" dirty="0"/>
              <a:t>Writing Fiction 8</a:t>
            </a:r>
            <a:r>
              <a:rPr lang="en-US" sz="1900" i="1" baseline="30000" dirty="0"/>
              <a:t>th</a:t>
            </a:r>
            <a:r>
              <a:rPr lang="en-US" sz="1900" i="1" dirty="0"/>
              <a:t> ed.</a:t>
            </a:r>
            <a:r>
              <a:rPr lang="en-US" sz="1900" dirty="0"/>
              <a:t>) </a:t>
            </a:r>
          </a:p>
          <a:p>
            <a:endParaRPr lang="en-US" dirty="0"/>
          </a:p>
        </p:txBody>
      </p:sp>
    </p:spTree>
    <p:extLst>
      <p:ext uri="{BB962C8B-B14F-4D97-AF65-F5344CB8AC3E}">
        <p14:creationId xmlns:p14="http://schemas.microsoft.com/office/powerpoint/2010/main" val="1952314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28600"/>
            <a:ext cx="8591550" cy="702733"/>
          </a:xfrm>
        </p:spPr>
        <p:txBody>
          <a:bodyPr>
            <a:normAutofit/>
          </a:bodyPr>
          <a:lstStyle/>
          <a:p>
            <a:r>
              <a:rPr lang="en-US" sz="4000" b="1" dirty="0" err="1" smtClean="0"/>
              <a:t>Comparions</a:t>
            </a:r>
            <a:endParaRPr lang="en-US" sz="4000" b="1" dirty="0"/>
          </a:p>
        </p:txBody>
      </p:sp>
      <p:sp>
        <p:nvSpPr>
          <p:cNvPr id="3" name="Content Placeholder 2"/>
          <p:cNvSpPr>
            <a:spLocks noGrp="1"/>
          </p:cNvSpPr>
          <p:nvPr>
            <p:ph sz="quarter" idx="13"/>
          </p:nvPr>
        </p:nvSpPr>
        <p:spPr>
          <a:xfrm>
            <a:off x="274320" y="931333"/>
            <a:ext cx="8595360" cy="5808134"/>
          </a:xfrm>
        </p:spPr>
        <p:txBody>
          <a:bodyPr>
            <a:normAutofit/>
          </a:bodyPr>
          <a:lstStyle/>
          <a:p>
            <a:pPr marL="0" indent="0">
              <a:buNone/>
            </a:pPr>
            <a:r>
              <a:rPr lang="en-US" sz="2400" dirty="0"/>
              <a:t>Metaphors and similes are some of your best tools for layering detail with multiple associations</a:t>
            </a:r>
            <a:r>
              <a:rPr lang="en-US" sz="2400" dirty="0" smtClean="0"/>
              <a:t>.</a:t>
            </a:r>
          </a:p>
          <a:p>
            <a:pPr marL="0" indent="0">
              <a:buNone/>
            </a:pPr>
            <a:endParaRPr lang="en-US" dirty="0" smtClean="0"/>
          </a:p>
          <a:p>
            <a:pPr marL="0" indent="0">
              <a:buNone/>
            </a:pPr>
            <a:r>
              <a:rPr lang="en-US" dirty="0" smtClean="0"/>
              <a:t>Consider </a:t>
            </a:r>
            <a:r>
              <a:rPr lang="en-US" dirty="0"/>
              <a:t>Flanner O’Connor’s description of the mother in “A Good Man Is Hard to Find” as having “a face as broad and innocent as a cabbage.” </a:t>
            </a:r>
            <a:endParaRPr lang="en-US" dirty="0" smtClean="0"/>
          </a:p>
          <a:p>
            <a:pPr marL="173038" lvl="1" indent="0">
              <a:buNone/>
            </a:pPr>
            <a:r>
              <a:rPr lang="en-US" dirty="0" smtClean="0"/>
              <a:t>Think </a:t>
            </a:r>
            <a:r>
              <a:rPr lang="en-US" dirty="0"/>
              <a:t>of all the round things that size—lots of choices. But a cabbage is rural, heavy, dense, and cheap. All those associations are layered onto the character with great economy.  </a:t>
            </a:r>
            <a:endParaRPr lang="en-US" dirty="0" smtClean="0"/>
          </a:p>
          <a:p>
            <a:pPr marL="0" indent="0">
              <a:buNone/>
            </a:pPr>
            <a:endParaRPr lang="en-US" dirty="0" smtClean="0"/>
          </a:p>
          <a:p>
            <a:pPr marL="342900" indent="-342900"/>
            <a:r>
              <a:rPr lang="en-US" dirty="0" smtClean="0"/>
              <a:t>Be </a:t>
            </a:r>
            <a:r>
              <a:rPr lang="en-US" dirty="0"/>
              <a:t>careful not to use clichéd comparisons (a woman blooming like a rose; eyes that are windows to the soul, </a:t>
            </a:r>
            <a:r>
              <a:rPr lang="en-US" dirty="0" err="1"/>
              <a:t>etc</a:t>
            </a:r>
            <a:r>
              <a:rPr lang="en-US" dirty="0"/>
              <a:t>). If it sounds familiar, pick something fresh so readers can experience something new instead of passing over it in boredom. </a:t>
            </a:r>
          </a:p>
          <a:p>
            <a:pPr marL="0" indent="0">
              <a:buNone/>
            </a:pPr>
            <a:endParaRPr lang="en-US" dirty="0"/>
          </a:p>
        </p:txBody>
      </p:sp>
    </p:spTree>
    <p:extLst>
      <p:ext uri="{BB962C8B-B14F-4D97-AF65-F5344CB8AC3E}">
        <p14:creationId xmlns:p14="http://schemas.microsoft.com/office/powerpoint/2010/main" val="31960162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ho">
  <a:themeElements>
    <a:clrScheme name="SOHO">
      <a:dk1>
        <a:srgbClr val="2E2224"/>
      </a:dk1>
      <a:lt1>
        <a:sysClr val="window" lastClr="FFFFFF"/>
      </a:lt1>
      <a:dk2>
        <a:srgbClr val="48231E"/>
      </a:dk2>
      <a:lt2>
        <a:srgbClr val="CBD8DD"/>
      </a:lt2>
      <a:accent1>
        <a:srgbClr val="61625E"/>
      </a:accent1>
      <a:accent2>
        <a:srgbClr val="964D2C"/>
      </a:accent2>
      <a:accent3>
        <a:srgbClr val="66553E"/>
      </a:accent3>
      <a:accent4>
        <a:srgbClr val="848058"/>
      </a:accent4>
      <a:accent5>
        <a:srgbClr val="AFA14B"/>
      </a:accent5>
      <a:accent6>
        <a:srgbClr val="AD7D4D"/>
      </a:accent6>
      <a:hlink>
        <a:srgbClr val="FFDE66"/>
      </a:hlink>
      <a:folHlink>
        <a:srgbClr val="C0AEBC"/>
      </a:folHlink>
    </a:clrScheme>
    <a:fontScheme name="SOHO">
      <a:majorFont>
        <a:latin typeface="Candara"/>
        <a:ea typeface=""/>
        <a:cs typeface=""/>
        <a:font script="Jpan" typeface="ＭＳ Ｐゴシック"/>
        <a:font script="Hang" typeface="HY견명조"/>
        <a:font script="Hans" typeface="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Ｐゴシック"/>
        <a:font script="Hang" typeface="HY견명조"/>
        <a:font script="Hans" typeface="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HO">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7000"/>
                <a:satMod val="150000"/>
              </a:schemeClr>
            </a:gs>
            <a:gs pos="30000">
              <a:schemeClr val="phClr">
                <a:shade val="94000"/>
                <a:satMod val="130000"/>
              </a:schemeClr>
            </a:gs>
            <a:gs pos="45000">
              <a:schemeClr val="phClr">
                <a:shade val="100000"/>
                <a:satMod val="120000"/>
              </a:schemeClr>
            </a:gs>
            <a:gs pos="55000">
              <a:schemeClr val="phClr">
                <a:shade val="100000"/>
                <a:satMod val="118000"/>
              </a:schemeClr>
            </a:gs>
            <a:gs pos="73000">
              <a:schemeClr val="phClr">
                <a:shade val="94000"/>
                <a:satMod val="130000"/>
              </a:schemeClr>
            </a:gs>
            <a:gs pos="100000">
              <a:schemeClr val="phClr">
                <a:shade val="67000"/>
                <a:satMod val="15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2700000" algn="br" rotWithShape="0">
              <a:srgbClr val="000000">
                <a:alpha val="40000"/>
              </a:srgbClr>
            </a:outerShdw>
          </a:effectLst>
        </a:effectStyle>
        <a:effectStyle>
          <a:effectLst>
            <a:outerShdw blurRad="50800" dist="38100" dir="2700000" algn="br" rotWithShape="0">
              <a:srgbClr val="000000">
                <a:alpha val="40000"/>
              </a:srgbClr>
            </a:outerShdw>
          </a:effectLst>
        </a:effectStyle>
        <a:effectStyle>
          <a:effectLst>
            <a:outerShdw blurRad="50800" dist="38100" dir="2700000" algn="br" rotWithShape="0">
              <a:srgbClr val="000000">
                <a:alpha val="40000"/>
              </a:srgbClr>
            </a:outerShdw>
          </a:effectLst>
          <a:scene3d>
            <a:camera prst="orthographicFront">
              <a:rot lat="0" lon="0" rev="0"/>
            </a:camera>
            <a:lightRig rig="threePt" dir="t">
              <a:rot lat="0" lon="0" rev="2700000"/>
            </a:lightRig>
          </a:scene3d>
          <a:sp3d contourW="19050">
            <a:bevelT w="31750" h="38100"/>
            <a:contourClr>
              <a:schemeClr val="phClr">
                <a:shade val="15000"/>
                <a:satMod val="110000"/>
              </a:schemeClr>
            </a:contourClr>
          </a:sp3d>
        </a:effectStyle>
      </a:effectStyleLst>
      <a:bgFillStyleLst>
        <a:solidFill>
          <a:schemeClr val="phClr"/>
        </a:solidFill>
        <a:gradFill rotWithShape="1">
          <a:gsLst>
            <a:gs pos="0">
              <a:schemeClr val="phClr">
                <a:tint val="64000"/>
                <a:satMod val="210000"/>
              </a:schemeClr>
            </a:gs>
            <a:gs pos="40000">
              <a:schemeClr val="phClr">
                <a:tint val="72000"/>
                <a:shade val="99000"/>
                <a:satMod val="200000"/>
              </a:schemeClr>
            </a:gs>
            <a:gs pos="100000">
              <a:schemeClr val="phClr">
                <a:tint val="100000"/>
                <a:shade val="30000"/>
                <a:alpha val="100000"/>
                <a:satMod val="175000"/>
                <a:lumMod val="100000"/>
              </a:schemeClr>
            </a:gs>
          </a:gsLst>
          <a:path path="circle">
            <a:fillToRect l="50000" t="-80000" r="50000" b="180000"/>
          </a:path>
        </a:gradFill>
        <a:blipFill rotWithShape="1">
          <a:blip xmlns:r="http://schemas.openxmlformats.org/officeDocument/2006/relationships" r:embed="rId1">
            <a:duotone>
              <a:schemeClr val="phClr">
                <a:tint val="86000"/>
                <a:alpha val="90000"/>
              </a:schemeClr>
              <a:schemeClr val="phClr">
                <a:shade val="49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SOHO.thmx</Template>
  <TotalTime>252</TotalTime>
  <Words>914</Words>
  <Application>Microsoft Macintosh PowerPoint</Application>
  <PresentationFormat>On-screen Show (4:3)</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Soho</vt:lpstr>
      <vt:lpstr>Showing and Telling</vt:lpstr>
      <vt:lpstr>Detail is how a story does its magic</vt:lpstr>
      <vt:lpstr>Specific versus Abstract </vt:lpstr>
      <vt:lpstr>Show through details and interactions</vt:lpstr>
      <vt:lpstr>Selecting significant detail</vt:lpstr>
      <vt:lpstr>Example of significant details</vt:lpstr>
      <vt:lpstr>Writing about emotion </vt:lpstr>
      <vt:lpstr>Filtering</vt:lpstr>
      <vt:lpstr>Comparions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Showing and Telling</dc:title>
  <dc:creator>datech2</dc:creator>
  <cp:lastModifiedBy>datech2</cp:lastModifiedBy>
  <cp:revision>4</cp:revision>
  <dcterms:created xsi:type="dcterms:W3CDTF">2017-04-10T18:21:56Z</dcterms:created>
  <dcterms:modified xsi:type="dcterms:W3CDTF">2017-04-10T22:34:54Z</dcterms:modified>
</cp:coreProperties>
</file>