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1" d="100"/>
          <a:sy n="71" d="100"/>
        </p:scale>
        <p:origin x="-150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19AE8D9-A6DA-4A4A-8DFE-2EF8F931067E}" type="datetimeFigureOut">
              <a:rPr lang="en-US" smtClean="0"/>
              <a:t>4/9/17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10830-9FCF-CD46-907B-D80B43CBFEF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9AE8D9-A6DA-4A4A-8DFE-2EF8F931067E}" type="datetimeFigureOut">
              <a:rPr lang="en-US" smtClean="0"/>
              <a:t>4/9/17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C10830-9FCF-CD46-907B-D80B43CBFEFC}"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9AE8D9-A6DA-4A4A-8DFE-2EF8F931067E}" type="datetimeFigureOut">
              <a:rPr lang="en-US" smtClean="0"/>
              <a:t>4/9/17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10830-9FCF-CD46-907B-D80B43CBFEF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9AE8D9-A6DA-4A4A-8DFE-2EF8F931067E}" type="datetimeFigureOut">
              <a:rPr lang="en-US" smtClean="0"/>
              <a:t>4/9/17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10830-9FCF-CD46-907B-D80B43CBFEF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9AE8D9-A6DA-4A4A-8DFE-2EF8F931067E}" type="datetimeFigureOut">
              <a:rPr lang="en-US" smtClean="0"/>
              <a:t>4/9/17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10830-9FCF-CD46-907B-D80B43CBFEF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19AE8D9-A6DA-4A4A-8DFE-2EF8F931067E}" type="datetimeFigureOut">
              <a:rPr lang="en-US" smtClean="0"/>
              <a:t>4/9/17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10830-9FCF-CD46-907B-D80B43CBFEFC}"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9AE8D9-A6DA-4A4A-8DFE-2EF8F931067E}" type="datetimeFigureOut">
              <a:rPr lang="en-US" smtClean="0"/>
              <a:t>4/9/17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10830-9FCF-CD46-907B-D80B43CBFEF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9AE8D9-A6DA-4A4A-8DFE-2EF8F931067E}" type="datetimeFigureOut">
              <a:rPr lang="en-US" smtClean="0"/>
              <a:t>4/9/17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C10830-9FCF-CD46-907B-D80B43CBFEF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19AE8D9-A6DA-4A4A-8DFE-2EF8F931067E}" type="datetimeFigureOut">
              <a:rPr lang="en-US" smtClean="0"/>
              <a:t>4/9/17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C10830-9FCF-CD46-907B-D80B43CBFEF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19AE8D9-A6DA-4A4A-8DFE-2EF8F931067E}" type="datetimeFigureOut">
              <a:rPr lang="en-US" smtClean="0"/>
              <a:t>4/9/17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C10830-9FCF-CD46-907B-D80B43CBFEF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9AE8D9-A6DA-4A4A-8DFE-2EF8F931067E}" type="datetimeFigureOut">
              <a:rPr lang="en-US" smtClean="0"/>
              <a:t>4/9/17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C10830-9FCF-CD46-907B-D80B43CBFEF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9AE8D9-A6DA-4A4A-8DFE-2EF8F931067E}" type="datetimeFigureOut">
              <a:rPr lang="en-US" smtClean="0"/>
              <a:t>4/9/17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C10830-9FCF-CD46-907B-D80B43CBFEF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19AE8D9-A6DA-4A4A-8DFE-2EF8F931067E}" type="datetimeFigureOut">
              <a:rPr lang="en-US" smtClean="0"/>
              <a:t>4/9/17</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A0C10830-9FCF-CD46-907B-D80B43CBFEF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Thesis development</a:t>
            </a:r>
            <a:endParaRPr lang="en-US" dirty="0"/>
          </a:p>
        </p:txBody>
      </p:sp>
      <p:sp>
        <p:nvSpPr>
          <p:cNvPr id="3" name="Subtitle 2"/>
          <p:cNvSpPr>
            <a:spLocks noGrp="1"/>
          </p:cNvSpPr>
          <p:nvPr>
            <p:ph type="subTitle" idx="1"/>
          </p:nvPr>
        </p:nvSpPr>
        <p:spPr/>
        <p:txBody>
          <a:bodyPr/>
          <a:lstStyle/>
          <a:p>
            <a:r>
              <a:rPr lang="en-US" dirty="0" smtClean="0"/>
              <a:t>How, why, what’s important</a:t>
            </a:r>
            <a:endParaRPr lang="en-US" dirty="0"/>
          </a:p>
        </p:txBody>
      </p:sp>
    </p:spTree>
    <p:extLst>
      <p:ext uri="{BB962C8B-B14F-4D97-AF65-F5344CB8AC3E}">
        <p14:creationId xmlns:p14="http://schemas.microsoft.com/office/powerpoint/2010/main" val="3950952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lnSpcReduction="10000"/>
          </a:bodyPr>
          <a:lstStyle/>
          <a:p>
            <a:r>
              <a:rPr lang="en-US" dirty="0"/>
              <a:t>It’s not easy because you’re trying to come up with something </a:t>
            </a:r>
            <a:r>
              <a:rPr lang="en-US" dirty="0" smtClean="0"/>
              <a:t>new</a:t>
            </a:r>
          </a:p>
          <a:p>
            <a:pPr lvl="1"/>
            <a:r>
              <a:rPr lang="en-US" dirty="0" smtClean="0"/>
              <a:t>Be patient with not knowing, &amp; not quite nailing it the first time. </a:t>
            </a:r>
          </a:p>
          <a:p>
            <a:pPr lvl="2"/>
            <a:r>
              <a:rPr lang="en-US" dirty="0" smtClean="0"/>
              <a:t>That’s because you’re pushing outside your comfort zone and what you already know.</a:t>
            </a:r>
          </a:p>
          <a:p>
            <a:r>
              <a:rPr lang="en-US" dirty="0" smtClean="0"/>
              <a:t>The basic question: What’s </a:t>
            </a:r>
            <a:r>
              <a:rPr lang="en-US" dirty="0"/>
              <a:t>at stake here? </a:t>
            </a:r>
          </a:p>
          <a:p>
            <a:pPr lvl="1"/>
            <a:r>
              <a:rPr lang="en-US" dirty="0" smtClean="0"/>
              <a:t>What matters to me and most people about this topic? </a:t>
            </a:r>
          </a:p>
          <a:p>
            <a:pPr lvl="2"/>
            <a:r>
              <a:rPr lang="en-US" dirty="0" smtClean="0"/>
              <a:t>What could people disagree about?</a:t>
            </a:r>
          </a:p>
          <a:p>
            <a:pPr lvl="2"/>
            <a:r>
              <a:rPr lang="en-US" dirty="0" smtClean="0"/>
              <a:t>Could be an interpretation of a </a:t>
            </a:r>
            <a:r>
              <a:rPr lang="en-US" dirty="0" smtClean="0"/>
              <a:t>text, a moral, political, historical or philosophical area of debate or controversy.</a:t>
            </a:r>
          </a:p>
        </p:txBody>
      </p:sp>
    </p:spTree>
    <p:extLst>
      <p:ext uri="{BB962C8B-B14F-4D97-AF65-F5344CB8AC3E}">
        <p14:creationId xmlns:p14="http://schemas.microsoft.com/office/powerpoint/2010/main" val="3206797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929956"/>
          </a:xfrm>
        </p:spPr>
        <p:txBody>
          <a:bodyPr/>
          <a:lstStyle/>
          <a:p>
            <a:r>
              <a:rPr lang="en-US" dirty="0" smtClean="0"/>
              <a:t>A couple tricks of the trade</a:t>
            </a:r>
            <a:endParaRPr lang="en-US" dirty="0"/>
          </a:p>
        </p:txBody>
      </p:sp>
      <p:sp>
        <p:nvSpPr>
          <p:cNvPr id="3" name="Content Placeholder 2"/>
          <p:cNvSpPr>
            <a:spLocks noGrp="1"/>
          </p:cNvSpPr>
          <p:nvPr>
            <p:ph idx="1"/>
          </p:nvPr>
        </p:nvSpPr>
        <p:spPr>
          <a:xfrm>
            <a:off x="178856" y="1037532"/>
            <a:ext cx="8799702" cy="5820468"/>
          </a:xfrm>
        </p:spPr>
        <p:txBody>
          <a:bodyPr>
            <a:normAutofit fontScale="85000" lnSpcReduction="20000"/>
          </a:bodyPr>
          <a:lstStyle/>
          <a:p>
            <a:r>
              <a:rPr lang="en-US" dirty="0" smtClean="0"/>
              <a:t>Example: Your topic is the juvenile justice system.</a:t>
            </a:r>
          </a:p>
          <a:p>
            <a:pPr lvl="1"/>
            <a:r>
              <a:rPr lang="en-US" dirty="0" smtClean="0"/>
              <a:t>Your 3 part thesis: “The juvenile justice system is </a:t>
            </a:r>
            <a:r>
              <a:rPr lang="en-US" dirty="0" smtClean="0"/>
              <a:t>full of abused and abandoned children, teenage gang members, and </a:t>
            </a:r>
            <a:r>
              <a:rPr lang="en-US" dirty="0" smtClean="0"/>
              <a:t>remorseful felons.” </a:t>
            </a:r>
          </a:p>
          <a:p>
            <a:pPr lvl="1"/>
            <a:r>
              <a:rPr lang="en-US" sz="1900" dirty="0" smtClean="0"/>
              <a:t>Have </a:t>
            </a:r>
            <a:r>
              <a:rPr lang="en-US" sz="1900" dirty="0" smtClean="0"/>
              <a:t>you said why it matters? </a:t>
            </a:r>
            <a:r>
              <a:rPr lang="en-US" sz="1900" dirty="0" smtClean="0"/>
              <a:t>Is it arguable</a:t>
            </a:r>
            <a:r>
              <a:rPr lang="en-US" sz="1900" dirty="0"/>
              <a:t>? </a:t>
            </a:r>
            <a:r>
              <a:rPr lang="en-US" sz="1900" dirty="0" smtClean="0"/>
              <a:t>What will we learn?  </a:t>
            </a:r>
          </a:p>
          <a:p>
            <a:r>
              <a:rPr lang="en-US" dirty="0"/>
              <a:t>When you have a statement that’s not quite arguable, or is simply boring, try these quick fixes:</a:t>
            </a:r>
          </a:p>
          <a:p>
            <a:pPr lvl="1"/>
            <a:r>
              <a:rPr lang="en-US" b="1" dirty="0"/>
              <a:t>Rank</a:t>
            </a:r>
            <a:r>
              <a:rPr lang="en-US" dirty="0"/>
              <a:t> which your topics is more important</a:t>
            </a:r>
          </a:p>
          <a:p>
            <a:pPr lvl="1"/>
            <a:r>
              <a:rPr lang="en-US" dirty="0" smtClean="0"/>
              <a:t>Add </a:t>
            </a:r>
            <a:r>
              <a:rPr lang="en-US" dirty="0"/>
              <a:t>a “</a:t>
            </a:r>
            <a:r>
              <a:rPr lang="en-US" b="1" dirty="0"/>
              <a:t>Because</a:t>
            </a:r>
            <a:r>
              <a:rPr lang="en-US" dirty="0"/>
              <a:t>” statement</a:t>
            </a:r>
          </a:p>
          <a:p>
            <a:r>
              <a:rPr lang="en-US" b="1" dirty="0" smtClean="0"/>
              <a:t>Rank</a:t>
            </a:r>
            <a:r>
              <a:rPr lang="en-US" dirty="0" smtClean="0"/>
              <a:t> </a:t>
            </a:r>
            <a:r>
              <a:rPr lang="en-US" dirty="0"/>
              <a:t>which of these is most important:</a:t>
            </a:r>
            <a:endParaRPr lang="en-US" sz="3600" dirty="0"/>
          </a:p>
          <a:p>
            <a:pPr marL="349250" lvl="1" indent="0">
              <a:buNone/>
            </a:pPr>
            <a:r>
              <a:rPr lang="en-US" dirty="0" smtClean="0"/>
              <a:t>“The </a:t>
            </a:r>
            <a:r>
              <a:rPr lang="en-US" dirty="0"/>
              <a:t>juvenile justice system is full of </a:t>
            </a:r>
            <a:r>
              <a:rPr lang="en-US" dirty="0" smtClean="0"/>
              <a:t>teenage </a:t>
            </a:r>
            <a:r>
              <a:rPr lang="en-US" dirty="0"/>
              <a:t>gang members, and remorseful </a:t>
            </a:r>
            <a:r>
              <a:rPr lang="en-US" dirty="0" smtClean="0"/>
              <a:t>felons, </a:t>
            </a:r>
            <a:r>
              <a:rPr lang="en-US" b="1" dirty="0" smtClean="0"/>
              <a:t>but the most </a:t>
            </a:r>
            <a:r>
              <a:rPr lang="en-US" dirty="0" smtClean="0"/>
              <a:t>painful cases are the </a:t>
            </a:r>
            <a:r>
              <a:rPr lang="en-US" dirty="0"/>
              <a:t>abused </a:t>
            </a:r>
            <a:r>
              <a:rPr lang="en-US" dirty="0" smtClean="0"/>
              <a:t>and abandoned children who never had a chance outside of the gangs.” </a:t>
            </a:r>
            <a:endParaRPr lang="en-US" dirty="0"/>
          </a:p>
          <a:p>
            <a:pPr lvl="1"/>
            <a:r>
              <a:rPr lang="en-US" dirty="0" smtClean="0"/>
              <a:t>Now </a:t>
            </a:r>
            <a:r>
              <a:rPr lang="en-US" dirty="0"/>
              <a:t>you have something to prove and </a:t>
            </a:r>
            <a:r>
              <a:rPr lang="en-US" dirty="0" smtClean="0"/>
              <a:t>explain.</a:t>
            </a:r>
          </a:p>
          <a:p>
            <a:r>
              <a:rPr lang="en-US" dirty="0" smtClean="0"/>
              <a:t>Use </a:t>
            </a:r>
            <a:r>
              <a:rPr lang="en-US" dirty="0"/>
              <a:t>a </a:t>
            </a:r>
            <a:r>
              <a:rPr lang="en-US" b="1" dirty="0"/>
              <a:t>Because</a:t>
            </a:r>
            <a:r>
              <a:rPr lang="en-US" dirty="0"/>
              <a:t> statement to improve it</a:t>
            </a:r>
            <a:endParaRPr lang="en-US" sz="3800" dirty="0"/>
          </a:p>
          <a:p>
            <a:pPr marL="349250" lvl="1" indent="0">
              <a:buNone/>
            </a:pPr>
            <a:r>
              <a:rPr lang="en-US" dirty="0"/>
              <a:t>“The juvenile justice system is full of abused children, teenage gang members, and remorseful </a:t>
            </a:r>
            <a:r>
              <a:rPr lang="en-US" dirty="0" smtClean="0"/>
              <a:t>felons</a:t>
            </a:r>
            <a:r>
              <a:rPr lang="en-US" dirty="0"/>
              <a:t> </a:t>
            </a:r>
            <a:r>
              <a:rPr lang="en-US" b="1" dirty="0" smtClean="0"/>
              <a:t>because</a:t>
            </a:r>
            <a:r>
              <a:rPr lang="en-US" dirty="0" smtClean="0"/>
              <a:t> the adults in their lives have failed them, from parents to the school system to the justice system itself.</a:t>
            </a:r>
            <a:endParaRPr lang="en-US" dirty="0"/>
          </a:p>
          <a:p>
            <a:pPr lvl="2"/>
            <a:endParaRPr lang="en-US" dirty="0"/>
          </a:p>
        </p:txBody>
      </p:sp>
    </p:spTree>
    <p:extLst>
      <p:ext uri="{BB962C8B-B14F-4D97-AF65-F5344CB8AC3E}">
        <p14:creationId xmlns:p14="http://schemas.microsoft.com/office/powerpoint/2010/main" val="331976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 that with our topic</a:t>
            </a:r>
            <a:endParaRPr lang="en-US" dirty="0"/>
          </a:p>
        </p:txBody>
      </p:sp>
      <p:sp>
        <p:nvSpPr>
          <p:cNvPr id="3" name="Content Placeholder 2"/>
          <p:cNvSpPr>
            <a:spLocks noGrp="1"/>
          </p:cNvSpPr>
          <p:nvPr>
            <p:ph idx="1"/>
          </p:nvPr>
        </p:nvSpPr>
        <p:spPr>
          <a:xfrm>
            <a:off x="549275" y="1600200"/>
            <a:ext cx="8042276" cy="4911209"/>
          </a:xfrm>
        </p:spPr>
        <p:txBody>
          <a:bodyPr>
            <a:normAutofit fontScale="92500" lnSpcReduction="20000"/>
          </a:bodyPr>
          <a:lstStyle/>
          <a:p>
            <a:r>
              <a:rPr lang="en-US" dirty="0" smtClean="0"/>
              <a:t>Two good thesis statements: </a:t>
            </a:r>
            <a:endParaRPr lang="en-US" dirty="0"/>
          </a:p>
          <a:p>
            <a:pPr lvl="2"/>
            <a:r>
              <a:rPr lang="en-US" dirty="0" smtClean="0"/>
              <a:t>Thesis </a:t>
            </a:r>
            <a:r>
              <a:rPr lang="en-US" dirty="0"/>
              <a:t>1</a:t>
            </a:r>
            <a:r>
              <a:rPr lang="en-US" dirty="0" smtClean="0"/>
              <a:t>: In Character Development, the Private’s inner struggle with remaining silent shows that he should address the truth and find justice because to be politically free is to be able to act on what is just and morally right to oneself. </a:t>
            </a:r>
          </a:p>
          <a:p>
            <a:pPr lvl="2"/>
            <a:r>
              <a:rPr lang="en-US" dirty="0" smtClean="0"/>
              <a:t>Thesis 2: Although </a:t>
            </a:r>
            <a:r>
              <a:rPr lang="en-US" dirty="0" smtClean="0"/>
              <a:t>the </a:t>
            </a:r>
            <a:r>
              <a:rPr lang="en-US" dirty="0" err="1" smtClean="0"/>
              <a:t>cyberbullying</a:t>
            </a:r>
            <a:r>
              <a:rPr lang="en-US" dirty="0" smtClean="0"/>
              <a:t> of minors is a hardship, the establishment of laws criminalizing unkind expression online is unconstitutional </a:t>
            </a:r>
            <a:r>
              <a:rPr lang="en-US" smtClean="0"/>
              <a:t>and </a:t>
            </a:r>
            <a:r>
              <a:rPr lang="en-US" smtClean="0"/>
              <a:t>unnecessary   </a:t>
            </a:r>
            <a:r>
              <a:rPr lang="en-US" dirty="0" smtClean="0"/>
              <a:t>because we already have laws against criminal threats, harassment and </a:t>
            </a:r>
            <a:r>
              <a:rPr lang="en-US" smtClean="0"/>
              <a:t>child pornography.</a:t>
            </a:r>
            <a:endParaRPr lang="en-US" dirty="0" smtClean="0"/>
          </a:p>
          <a:p>
            <a:pPr lvl="1"/>
            <a:r>
              <a:rPr lang="en-US" dirty="0" smtClean="0"/>
              <a:t>With a partner improve the thesis below: </a:t>
            </a:r>
          </a:p>
          <a:p>
            <a:pPr marL="806450" lvl="1" indent="-457200">
              <a:buFont typeface="+mj-lt"/>
              <a:buAutoNum type="arabicPeriod"/>
            </a:pPr>
            <a:r>
              <a:rPr lang="en-US" dirty="0" smtClean="0"/>
              <a:t>Rank </a:t>
            </a:r>
            <a:r>
              <a:rPr lang="en-US" dirty="0"/>
              <a:t>which is most important</a:t>
            </a:r>
          </a:p>
          <a:p>
            <a:pPr marL="806450" lvl="1" indent="-457200">
              <a:buFont typeface="+mj-lt"/>
              <a:buAutoNum type="arabicPeriod"/>
            </a:pPr>
            <a:r>
              <a:rPr lang="en-US" dirty="0"/>
              <a:t>Say why that’s </a:t>
            </a:r>
            <a:r>
              <a:rPr lang="en-US" dirty="0" smtClean="0"/>
              <a:t>important</a:t>
            </a:r>
          </a:p>
          <a:p>
            <a:pPr lvl="2"/>
            <a:r>
              <a:rPr lang="en-US" dirty="0" smtClean="0"/>
              <a:t> </a:t>
            </a:r>
            <a:r>
              <a:rPr lang="en-US" dirty="0"/>
              <a:t>A </a:t>
            </a:r>
            <a:r>
              <a:rPr lang="en-US" dirty="0" smtClean="0"/>
              <a:t>so-so 3 </a:t>
            </a:r>
            <a:r>
              <a:rPr lang="en-US" dirty="0"/>
              <a:t>part thesis: </a:t>
            </a:r>
            <a:r>
              <a:rPr lang="en-US" dirty="0" smtClean="0"/>
              <a:t>“Letter from Birmingham Jail” persuades everyone who reads it because of Martin Luther King’s cool logic, </a:t>
            </a:r>
            <a:r>
              <a:rPr lang="en-US" dirty="0" smtClean="0"/>
              <a:t>his credibility as a minister, and his passion </a:t>
            </a:r>
            <a:r>
              <a:rPr lang="en-US" dirty="0"/>
              <a:t>for the Civil Rights cause, </a:t>
            </a:r>
            <a:endParaRPr lang="en-US" dirty="0"/>
          </a:p>
        </p:txBody>
      </p:sp>
    </p:spTree>
    <p:extLst>
      <p:ext uri="{BB962C8B-B14F-4D97-AF65-F5344CB8AC3E}">
        <p14:creationId xmlns:p14="http://schemas.microsoft.com/office/powerpoint/2010/main" val="22372579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73</TotalTime>
  <Words>445</Words>
  <Application>Microsoft Macintosh PowerPoint</Application>
  <PresentationFormat>On-screen Show (4:3)</PresentationFormat>
  <Paragraphs>30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Breeze</vt:lpstr>
      <vt:lpstr>Thesis development</vt:lpstr>
      <vt:lpstr>Overview</vt:lpstr>
      <vt:lpstr>A couple tricks of the trade</vt:lpstr>
      <vt:lpstr>Try that with our topic</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Thesis development</dc:title>
  <dc:creator>datech2</dc:creator>
  <cp:lastModifiedBy>datech2</cp:lastModifiedBy>
  <cp:revision>10</cp:revision>
  <dcterms:created xsi:type="dcterms:W3CDTF">2013-11-19T01:03:47Z</dcterms:created>
  <dcterms:modified xsi:type="dcterms:W3CDTF">2017-04-10T05:42:12Z</dcterms:modified>
</cp:coreProperties>
</file>