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9"/>
  </p:notesMasterIdLst>
  <p:handoutMasterIdLst>
    <p:handoutMasterId r:id="rId30"/>
  </p:handoutMasterIdLst>
  <p:sldIdLst>
    <p:sldId id="470" r:id="rId2"/>
    <p:sldId id="412" r:id="rId3"/>
    <p:sldId id="441" r:id="rId4"/>
    <p:sldId id="363" r:id="rId5"/>
    <p:sldId id="364" r:id="rId6"/>
    <p:sldId id="365" r:id="rId7"/>
    <p:sldId id="442" r:id="rId8"/>
    <p:sldId id="370" r:id="rId9"/>
    <p:sldId id="325" r:id="rId10"/>
    <p:sldId id="394" r:id="rId11"/>
    <p:sldId id="457" r:id="rId12"/>
    <p:sldId id="371" r:id="rId13"/>
    <p:sldId id="454" r:id="rId14"/>
    <p:sldId id="413" r:id="rId15"/>
    <p:sldId id="461" r:id="rId16"/>
    <p:sldId id="372" r:id="rId17"/>
    <p:sldId id="376" r:id="rId18"/>
    <p:sldId id="377" r:id="rId19"/>
    <p:sldId id="374" r:id="rId20"/>
    <p:sldId id="326" r:id="rId21"/>
    <p:sldId id="277" r:id="rId22"/>
    <p:sldId id="317" r:id="rId23"/>
    <p:sldId id="459" r:id="rId24"/>
    <p:sldId id="458" r:id="rId25"/>
    <p:sldId id="357" r:id="rId26"/>
    <p:sldId id="452" r:id="rId27"/>
    <p:sldId id="46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2F92080A-8022-D345-B205-46E55B46C98E}">
          <p14:sldIdLst>
            <p14:sldId id="470"/>
            <p14:sldId id="412"/>
            <p14:sldId id="441"/>
            <p14:sldId id="363"/>
            <p14:sldId id="364"/>
            <p14:sldId id="365"/>
            <p14:sldId id="442"/>
            <p14:sldId id="370"/>
            <p14:sldId id="325"/>
            <p14:sldId id="394"/>
            <p14:sldId id="457"/>
            <p14:sldId id="371"/>
            <p14:sldId id="454"/>
            <p14:sldId id="413"/>
            <p14:sldId id="461"/>
            <p14:sldId id="372"/>
            <p14:sldId id="376"/>
            <p14:sldId id="377"/>
            <p14:sldId id="374"/>
            <p14:sldId id="326"/>
            <p14:sldId id="277"/>
            <p14:sldId id="317"/>
            <p14:sldId id="459"/>
            <p14:sldId id="458"/>
            <p14:sldId id="357"/>
            <p14:sldId id="452"/>
            <p14:sldId id="469"/>
          </p14:sldIdLst>
        </p14:section>
        <p14:section name="Untitled Section" id="{09C308B5-57D1-9B44-84EC-5E18D4F49FC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F0080"/>
    <a:srgbClr val="800080"/>
    <a:srgbClr val="0000CC"/>
    <a:srgbClr val="FF9300"/>
    <a:srgbClr val="76D6FF"/>
    <a:srgbClr val="00FF00"/>
    <a:srgbClr val="66FF66"/>
    <a:srgbClr val="FF8000"/>
    <a:srgbClr val="0000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90850" autoAdjust="0"/>
  </p:normalViewPr>
  <p:slideViewPr>
    <p:cSldViewPr>
      <p:cViewPr varScale="1">
        <p:scale>
          <a:sx n="69" d="100"/>
          <a:sy n="69" d="100"/>
        </p:scale>
        <p:origin x="1736" y="192"/>
      </p:cViewPr>
      <p:guideLst>
        <p:guide orient="horz" pos="2160"/>
        <p:guide pos="2880"/>
      </p:guideLst>
    </p:cSldViewPr>
  </p:slideViewPr>
  <p:outlineViewPr>
    <p:cViewPr>
      <p:scale>
        <a:sx n="33" d="100"/>
        <a:sy n="33" d="100"/>
      </p:scale>
      <p:origin x="0" y="14488"/>
    </p:cViewPr>
  </p:outlineViewPr>
  <p:notesTextViewPr>
    <p:cViewPr>
      <p:scale>
        <a:sx n="100" d="100"/>
        <a:sy n="100" d="100"/>
      </p:scale>
      <p:origin x="0" y="0"/>
    </p:cViewPr>
  </p:notesTextViewPr>
  <p:sorterViewPr>
    <p:cViewPr varScale="1">
      <p:scale>
        <a:sx n="1" d="1"/>
        <a:sy n="1" d="1"/>
      </p:scale>
      <p:origin x="0" y="-450"/>
    </p:cViewPr>
  </p:sorterViewPr>
  <p:notesViewPr>
    <p:cSldViewPr>
      <p:cViewPr varScale="1">
        <p:scale>
          <a:sx n="45" d="100"/>
          <a:sy n="45" d="100"/>
        </p:scale>
        <p:origin x="-224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E50BA6EC-6058-DC42-8683-EFAB5459C7F9}" type="datetime1">
              <a:rPr lang="en-US"/>
              <a:pPr>
                <a:defRPr/>
              </a:pPr>
              <a:t>4/15/17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7122140-CFB7-554D-B9D8-BE3F9D7A9E2E}" type="slidenum">
              <a:rPr lang="en-US"/>
              <a:pPr>
                <a:defRPr/>
              </a:pPr>
              <a:t>‹#›</a:t>
            </a:fld>
            <a:endParaRPr lang="en-US" dirty="0"/>
          </a:p>
        </p:txBody>
      </p:sp>
    </p:spTree>
    <p:extLst>
      <p:ext uri="{BB962C8B-B14F-4D97-AF65-F5344CB8AC3E}">
        <p14:creationId xmlns:p14="http://schemas.microsoft.com/office/powerpoint/2010/main" val="1881753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6D7CBBA-5876-2246-B582-6B753B853F7C}" type="slidenum">
              <a:rPr lang="en-US"/>
              <a:pPr>
                <a:defRPr/>
              </a:pPr>
              <a:t>‹#›</a:t>
            </a:fld>
            <a:endParaRPr lang="en-US" dirty="0"/>
          </a:p>
        </p:txBody>
      </p:sp>
    </p:spTree>
    <p:extLst>
      <p:ext uri="{BB962C8B-B14F-4D97-AF65-F5344CB8AC3E}">
        <p14:creationId xmlns:p14="http://schemas.microsoft.com/office/powerpoint/2010/main" val="1843198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4ABCBA-FAEB-6144-A21C-7DC0593524BF}" type="slidenum">
              <a:rPr lang="en-US" smtClean="0"/>
              <a:pPr>
                <a:defRPr/>
              </a:pPr>
              <a:t>1</a:t>
            </a:fld>
            <a:endParaRPr lang="en-US" dirty="0"/>
          </a:p>
        </p:txBody>
      </p:sp>
    </p:spTree>
    <p:extLst>
      <p:ext uri="{BB962C8B-B14F-4D97-AF65-F5344CB8AC3E}">
        <p14:creationId xmlns:p14="http://schemas.microsoft.com/office/powerpoint/2010/main" val="204385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Ingredients</a:t>
            </a:r>
            <a:r>
              <a:rPr lang="en-US" baseline="0" smtClean="0"/>
              <a:t> are in descending order by weight. This product is mostly corn, by weight.</a:t>
            </a:r>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11</a:t>
            </a:fld>
            <a:endParaRPr lang="en-US"/>
          </a:p>
        </p:txBody>
      </p:sp>
    </p:spTree>
    <p:extLst>
      <p:ext uri="{BB962C8B-B14F-4D97-AF65-F5344CB8AC3E}">
        <p14:creationId xmlns:p14="http://schemas.microsoft.com/office/powerpoint/2010/main" val="189538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12</a:t>
            </a:fld>
            <a:endParaRPr lang="en-US"/>
          </a:p>
        </p:txBody>
      </p:sp>
    </p:spTree>
    <p:extLst>
      <p:ext uri="{BB962C8B-B14F-4D97-AF65-F5344CB8AC3E}">
        <p14:creationId xmlns:p14="http://schemas.microsoft.com/office/powerpoint/2010/main" val="1831061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13</a:t>
            </a:fld>
            <a:endParaRPr lang="en-US"/>
          </a:p>
        </p:txBody>
      </p:sp>
    </p:spTree>
    <p:extLst>
      <p:ext uri="{BB962C8B-B14F-4D97-AF65-F5344CB8AC3E}">
        <p14:creationId xmlns:p14="http://schemas.microsoft.com/office/powerpoint/2010/main" val="90747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smtClean="0">
                <a:solidFill>
                  <a:schemeClr val="tx1"/>
                </a:solidFill>
                <a:effectLst/>
                <a:latin typeface="Arial" charset="0"/>
                <a:ea typeface="ＭＳ Ｐゴシック" charset="0"/>
                <a:cs typeface="ＭＳ Ｐゴシック" charset="0"/>
              </a:rPr>
              <a:t>Other names for added sugar</a:t>
            </a:r>
            <a:r>
              <a:rPr lang="en-US" sz="1200" kern="1200" smtClean="0">
                <a:solidFill>
                  <a:schemeClr val="tx1"/>
                </a:solidFill>
                <a:effectLst/>
                <a:latin typeface="Arial" charset="0"/>
                <a:ea typeface="ＭＳ Ｐゴシック" charset="0"/>
                <a:cs typeface="ＭＳ Ｐゴシック" charset="0"/>
              </a:rPr>
              <a:t>: dextrose, fructose, honey, raw sugar, malt syrup, rice syrup, sucrose, xylose, corn sweetener, fruit juice concentrate, high-fructose corn syrup (HFCS), brown sugar, beet syrup, cane sugar, cane sugar syrup, glucose, lactose, maltose, evaporated cane juice, agave nectar, cane crystals, crystalline fructose, barley malt, beet sugar…and there are probably more!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smtClean="0">
              <a:solidFill>
                <a:schemeClr val="tx1"/>
              </a:solidFill>
              <a:effectLst/>
              <a:latin typeface="Arial"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smtClean="0">
                <a:solidFill>
                  <a:schemeClr val="tx1"/>
                </a:solidFill>
                <a:effectLst/>
                <a:latin typeface="Arial" charset="0"/>
                <a:ea typeface="ＭＳ Ｐゴシック" charset="0"/>
                <a:cs typeface="ＭＳ Ｐゴシック" charset="0"/>
              </a:rPr>
              <a:t>Natural Sugar </a:t>
            </a:r>
            <a:r>
              <a:rPr lang="en-US" sz="1200" kern="1200" smtClean="0">
                <a:solidFill>
                  <a:schemeClr val="tx1"/>
                </a:solidFill>
                <a:effectLst/>
                <a:latin typeface="Arial" charset="0"/>
                <a:ea typeface="ＭＳ Ｐゴシック" charset="0"/>
                <a:cs typeface="ＭＳ Ｐゴシック" charset="0"/>
              </a:rPr>
              <a:t>primarily</a:t>
            </a:r>
            <a:r>
              <a:rPr lang="en-US" sz="1200" kern="1200" baseline="0" smtClean="0">
                <a:solidFill>
                  <a:schemeClr val="tx1"/>
                </a:solidFill>
                <a:effectLst/>
                <a:latin typeface="Arial" charset="0"/>
                <a:ea typeface="ＭＳ Ｐゴシック" charset="0"/>
                <a:cs typeface="ＭＳ Ｐゴシック" charset="0"/>
              </a:rPr>
              <a:t> comes from milk  (lactose) and fruit (fructose) Pretty much all else is added sugar with little if any other nutrients associated with it. </a:t>
            </a:r>
            <a:endParaRPr lang="en-US" sz="1200" kern="1200" smtClean="0">
              <a:solidFill>
                <a:schemeClr val="tx1"/>
              </a:solidFill>
              <a:effectLst/>
              <a:latin typeface="Arial" charset="0"/>
              <a:ea typeface="ＭＳ Ｐゴシック" charset="0"/>
              <a:cs typeface="ＭＳ Ｐゴシック" charset="0"/>
            </a:endParaRPr>
          </a:p>
          <a:p>
            <a:endParaRPr lang="en-US"/>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14</a:t>
            </a:fld>
            <a:endParaRPr lang="en-US"/>
          </a:p>
        </p:txBody>
      </p:sp>
    </p:spTree>
    <p:extLst>
      <p:ext uri="{BB962C8B-B14F-4D97-AF65-F5344CB8AC3E}">
        <p14:creationId xmlns:p14="http://schemas.microsoft.com/office/powerpoint/2010/main" val="183106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Two most common additives used (at home and in retail foods) are sugar and salt</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15</a:t>
            </a:fld>
            <a:endParaRPr lang="en-US"/>
          </a:p>
        </p:txBody>
      </p:sp>
    </p:spTree>
    <p:extLst>
      <p:ext uri="{BB962C8B-B14F-4D97-AF65-F5344CB8AC3E}">
        <p14:creationId xmlns:p14="http://schemas.microsoft.com/office/powerpoint/2010/main" val="1432678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Two most common additives used (at home and in retail foods) are sugar and salt</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16</a:t>
            </a:fld>
            <a:endParaRPr lang="en-US"/>
          </a:p>
        </p:txBody>
      </p:sp>
    </p:spTree>
    <p:extLst>
      <p:ext uri="{BB962C8B-B14F-4D97-AF65-F5344CB8AC3E}">
        <p14:creationId xmlns:p14="http://schemas.microsoft.com/office/powerpoint/2010/main" val="183106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Goal &lt; 2 gm Trans fat (TF)/day or  no more than ~1% of total calories from fat should come from trans fat. </a:t>
            </a:r>
          </a:p>
          <a:p>
            <a:r>
              <a:rPr lang="en-US" baseline="0" smtClean="0"/>
              <a:t>If 2000 Cal diet</a:t>
            </a:r>
            <a:r>
              <a:rPr lang="en-US" baseline="0" smtClean="0">
                <a:sym typeface="Wingdings"/>
              </a:rPr>
              <a:t> 1% (2000ca) = 20 calories max from TF.  </a:t>
            </a:r>
          </a:p>
          <a:p>
            <a:r>
              <a:rPr lang="en-US" baseline="0" smtClean="0">
                <a:sym typeface="Wingdings"/>
              </a:rPr>
              <a:t>Knowing there are 9 </a:t>
            </a:r>
            <a:r>
              <a:rPr lang="en-US" baseline="0" err="1" smtClean="0">
                <a:sym typeface="Wingdings"/>
              </a:rPr>
              <a:t>cal</a:t>
            </a:r>
            <a:r>
              <a:rPr lang="en-US" baseline="0" smtClean="0">
                <a:sym typeface="Wingdings"/>
              </a:rPr>
              <a:t>/ g fat,  then a 20 calorie value is ~2gm TF (20/9)</a:t>
            </a:r>
            <a:endParaRPr lang="en-US" baseline="0" smtClean="0"/>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17</a:t>
            </a:fld>
            <a:endParaRPr lang="en-US"/>
          </a:p>
        </p:txBody>
      </p:sp>
    </p:spTree>
    <p:extLst>
      <p:ext uri="{BB962C8B-B14F-4D97-AF65-F5344CB8AC3E}">
        <p14:creationId xmlns:p14="http://schemas.microsoft.com/office/powerpoint/2010/main" val="183106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Artificial partially hydrogenated oils (PHO) will be banned from most foods. Natural PHO are not banned. Not sure if they are OK or not Found in beef and its by-products so meat/dairy lobby not happy about any labeling re: trans fat.  Unclear yet if natural trans fats are bad for us. Lobbies say NO</a:t>
            </a:r>
            <a:r>
              <a:rPr lang="mr-IN" baseline="0" dirty="0" smtClean="0"/>
              <a:t>…</a:t>
            </a:r>
            <a:r>
              <a:rPr lang="en-US" baseline="0" dirty="0" smtClean="0"/>
              <a:t>.but of course, they are biased.  Patience and moderation in use of red meat and animal byproducts (cheese, </a:t>
            </a:r>
            <a:r>
              <a:rPr lang="en-US" baseline="0" dirty="0" err="1" smtClean="0"/>
              <a:t>wholefat</a:t>
            </a:r>
            <a:r>
              <a:rPr lang="en-US" baseline="0" dirty="0" smtClean="0"/>
              <a:t> milk, etc.)</a:t>
            </a:r>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18</a:t>
            </a:fld>
            <a:endParaRPr lang="en-US"/>
          </a:p>
        </p:txBody>
      </p:sp>
    </p:spTree>
    <p:extLst>
      <p:ext uri="{BB962C8B-B14F-4D97-AF65-F5344CB8AC3E}">
        <p14:creationId xmlns:p14="http://schemas.microsoft.com/office/powerpoint/2010/main" val="1831061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19</a:t>
            </a:fld>
            <a:endParaRPr lang="en-US"/>
          </a:p>
        </p:txBody>
      </p:sp>
    </p:spTree>
    <p:extLst>
      <p:ext uri="{BB962C8B-B14F-4D97-AF65-F5344CB8AC3E}">
        <p14:creationId xmlns:p14="http://schemas.microsoft.com/office/powerpoint/2010/main" val="1831061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B95F533-965D-1A40-A525-025922173987}" type="slidenum">
              <a:rPr lang="en-US" sz="1200">
                <a:latin typeface="Arial" charset="0"/>
              </a:rPr>
              <a:pPr eaLnBrk="1" hangingPunct="1"/>
              <a:t>21</a:t>
            </a:fld>
            <a:endParaRPr lang="en-US" sz="1200">
              <a:latin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r>
              <a:rPr lang="en-US" smtClean="0"/>
              <a:t>All refined grains must</a:t>
            </a:r>
            <a:r>
              <a:rPr lang="en-US" baseline="0" smtClean="0"/>
              <a:t> be enriched (e.g. </a:t>
            </a:r>
            <a:r>
              <a:rPr lang="en-US" smtClean="0"/>
              <a:t>egg </a:t>
            </a:r>
            <a:r>
              <a:rPr lang="en-US"/>
              <a:t>noodles, spaghetti, </a:t>
            </a:r>
            <a:r>
              <a:rPr lang="en-US" smtClean="0"/>
              <a:t>white</a:t>
            </a:r>
            <a:r>
              <a:rPr lang="en-US" baseline="0" smtClean="0"/>
              <a:t> rice</a:t>
            </a:r>
            <a:r>
              <a:rPr lang="en-US" smtClean="0"/>
              <a:t>, corn meal) </a:t>
            </a:r>
            <a:r>
              <a:rPr lang="en-US"/>
              <a:t>B1, B2, </a:t>
            </a:r>
            <a:r>
              <a:rPr lang="en-US" smtClean="0"/>
              <a:t>B3,</a:t>
            </a:r>
            <a:r>
              <a:rPr lang="en-US" baseline="0" smtClean="0"/>
              <a:t> iron and folic acid.</a:t>
            </a:r>
          </a:p>
          <a:p>
            <a:pPr eaLnBrk="1" hangingPunct="1"/>
            <a:endParaRPr lang="en-US" baseline="0" smtClean="0"/>
          </a:p>
          <a:p>
            <a:pPr eaLnBrk="1" hangingPunct="1"/>
            <a:r>
              <a:rPr lang="en-US" baseline="0" smtClean="0"/>
              <a:t>Are these nutrient dense?  Not really, not compared to there whole grain relatives. Generally enriched foods are highly processed, not top nutrient dense foods.</a:t>
            </a:r>
            <a:endParaRPr lang="en-US"/>
          </a:p>
        </p:txBody>
      </p:sp>
    </p:spTree>
    <p:extLst>
      <p:ext uri="{BB962C8B-B14F-4D97-AF65-F5344CB8AC3E}">
        <p14:creationId xmlns:p14="http://schemas.microsoft.com/office/powerpoint/2010/main" val="52836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D05F0FF-76A3-B841-8852-FBD774DDB516}" type="slidenum">
              <a:rPr lang="en-US" sz="1200">
                <a:latin typeface="Arial" charset="0"/>
              </a:rPr>
              <a:pPr eaLnBrk="1" hangingPunct="1"/>
              <a:t>3</a:t>
            </a:fld>
            <a:endParaRPr lang="en-US" sz="1200" dirty="0">
              <a:latin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r>
              <a:rPr lang="en-US" sz="2400" dirty="0" smtClean="0"/>
              <a:t>The</a:t>
            </a:r>
            <a:r>
              <a:rPr lang="en-US" sz="2400" baseline="0" dirty="0" smtClean="0"/>
              <a:t> label a</a:t>
            </a:r>
            <a:r>
              <a:rPr lang="en-US" sz="2400" dirty="0" smtClean="0"/>
              <a:t>dvertises </a:t>
            </a:r>
            <a:r>
              <a:rPr lang="en-US" sz="2400" dirty="0"/>
              <a:t>and </a:t>
            </a:r>
            <a:r>
              <a:rPr lang="en-US" sz="2400" dirty="0" smtClean="0"/>
              <a:t>discloses some info about the product….</a:t>
            </a:r>
            <a:r>
              <a:rPr lang="en-US" sz="2400" dirty="0"/>
              <a:t>integral part of nutrition </a:t>
            </a:r>
            <a:r>
              <a:rPr lang="en-US" sz="2400" dirty="0" smtClean="0"/>
              <a:t>education</a:t>
            </a:r>
          </a:p>
          <a:p>
            <a:pPr eaLnBrk="1" hangingPunct="1"/>
            <a:endParaRPr lang="en-US" sz="2400" dirty="0" smtClean="0"/>
          </a:p>
          <a:p>
            <a:pPr eaLnBrk="1" hangingPunct="1"/>
            <a:r>
              <a:rPr lang="en-US" sz="2400" dirty="0" smtClean="0"/>
              <a:t>%DV is based</a:t>
            </a:r>
            <a:r>
              <a:rPr lang="en-US" sz="2400" baseline="0" dirty="0" smtClean="0"/>
              <a:t> on the Recommended Dietary Allowances (RDA).  RDA’s are considered the ‘gold standard’ for nutrient needs of healthy people, living in the US and consuming a typical US diet (assumes diet is adequate in calories and protein). RDA’s are revised regularly and include a huge safety factor (except the calorie recommendation)</a:t>
            </a:r>
          </a:p>
          <a:p>
            <a:pPr eaLnBrk="1" hangingPunct="1"/>
            <a:r>
              <a:rPr lang="en-US" sz="2400" baseline="0" dirty="0" smtClean="0"/>
              <a:t>It is recommended people get between ~67% and 250% of DV for all nutrients. </a:t>
            </a:r>
            <a:endParaRPr lang="en-US" sz="2400" dirty="0"/>
          </a:p>
        </p:txBody>
      </p:sp>
    </p:spTree>
    <p:extLst>
      <p:ext uri="{BB962C8B-B14F-4D97-AF65-F5344CB8AC3E}">
        <p14:creationId xmlns:p14="http://schemas.microsoft.com/office/powerpoint/2010/main" val="154745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a:t>FORTIFICATION and </a:t>
            </a:r>
            <a:r>
              <a:rPr lang="en-US" smtClean="0"/>
              <a:t>ENRICHMENT are not the same</a:t>
            </a:r>
            <a:r>
              <a:rPr lang="en-US" baseline="0" smtClean="0"/>
              <a:t> but both are</a:t>
            </a:r>
            <a:r>
              <a:rPr lang="en-US" smtClean="0"/>
              <a:t> </a:t>
            </a:r>
            <a:r>
              <a:rPr lang="en-US" smtClean="0">
                <a:solidFill>
                  <a:srgbClr val="FF0000"/>
                </a:solidFill>
              </a:rPr>
              <a:t>RED FLAGS</a:t>
            </a:r>
            <a:r>
              <a:rPr lang="en-US" baseline="0" smtClean="0">
                <a:solidFill>
                  <a:srgbClr val="FF0000"/>
                </a:solidFill>
              </a:rPr>
              <a:t> for processed and used </a:t>
            </a:r>
            <a:r>
              <a:rPr lang="en-US" smtClean="0">
                <a:solidFill>
                  <a:srgbClr val="FF0000"/>
                </a:solidFill>
              </a:rPr>
              <a:t> </a:t>
            </a:r>
            <a:r>
              <a:rPr lang="en-US"/>
              <a:t>to boost sales. </a:t>
            </a:r>
            <a:r>
              <a:rPr lang="en-US" smtClean="0"/>
              <a:t>Popular</a:t>
            </a:r>
            <a:r>
              <a:rPr lang="en-US" baseline="0" smtClean="0"/>
              <a:t> also now to ‘add fiber…from all sorts of foods and to all sorts of foods, even things like yogurt!’</a:t>
            </a:r>
            <a:endParaRPr lang="en-US"/>
          </a:p>
          <a:p>
            <a:r>
              <a:rPr lang="en-US" smtClean="0"/>
              <a:t>Energy </a:t>
            </a:r>
            <a:r>
              <a:rPr lang="en-US"/>
              <a:t>Bars, drinks fortified cereals…</a:t>
            </a:r>
            <a:r>
              <a:rPr lang="en-US" smtClean="0"/>
              <a:t>.are sort-of </a:t>
            </a:r>
            <a:r>
              <a:rPr lang="en-US"/>
              <a:t>like </a:t>
            </a:r>
            <a:r>
              <a:rPr lang="en-US" smtClean="0"/>
              <a:t>supplements they have so many</a:t>
            </a:r>
            <a:r>
              <a:rPr lang="en-US" baseline="0" smtClean="0"/>
              <a:t> </a:t>
            </a:r>
            <a:r>
              <a:rPr lang="en-US" baseline="0" err="1" smtClean="0"/>
              <a:t>vits</a:t>
            </a:r>
            <a:r>
              <a:rPr lang="en-US" baseline="0" smtClean="0"/>
              <a:t>/</a:t>
            </a:r>
            <a:r>
              <a:rPr lang="en-US" baseline="0" err="1" smtClean="0"/>
              <a:t>mins</a:t>
            </a:r>
            <a:r>
              <a:rPr lang="en-US" baseline="0" smtClean="0"/>
              <a:t> </a:t>
            </a:r>
            <a:r>
              <a:rPr lang="en-US" smtClean="0"/>
              <a:t>added to them</a:t>
            </a:r>
            <a:endParaRPr lang="en-US"/>
          </a:p>
          <a:p>
            <a:r>
              <a:rPr lang="en-US"/>
              <a:t>More is NOT necessarily </a:t>
            </a:r>
            <a:r>
              <a:rPr lang="en-US" smtClean="0"/>
              <a:t>better</a:t>
            </a:r>
          </a:p>
          <a:p>
            <a:endParaRPr lang="en-US"/>
          </a:p>
          <a:p>
            <a:r>
              <a:rPr lang="en-US" b="1" smtClean="0"/>
              <a:t>Upper Limit</a:t>
            </a:r>
            <a:r>
              <a:rPr lang="en-US" b="1" baseline="0" smtClean="0"/>
              <a:t> (UL)</a:t>
            </a:r>
            <a:r>
              <a:rPr lang="en-US" b="1" smtClean="0"/>
              <a:t> </a:t>
            </a:r>
            <a:r>
              <a:rPr lang="en-US" smtClean="0"/>
              <a:t>exists</a:t>
            </a:r>
            <a:r>
              <a:rPr lang="en-US" baseline="0" smtClean="0"/>
              <a:t> for some</a:t>
            </a:r>
            <a:r>
              <a:rPr lang="en-US" smtClean="0"/>
              <a:t> </a:t>
            </a:r>
            <a:r>
              <a:rPr lang="en-US" err="1" smtClean="0"/>
              <a:t>vits</a:t>
            </a:r>
            <a:r>
              <a:rPr lang="en-US" smtClean="0"/>
              <a:t>/</a:t>
            </a:r>
            <a:r>
              <a:rPr lang="en-US" err="1" smtClean="0"/>
              <a:t>mins</a:t>
            </a:r>
            <a:r>
              <a:rPr lang="en-US" smtClean="0"/>
              <a:t> </a:t>
            </a:r>
            <a:r>
              <a:rPr lang="en-US"/>
              <a:t>….too much of a nutrient </a:t>
            </a:r>
            <a:r>
              <a:rPr lang="en-US" smtClean="0"/>
              <a:t>(</a:t>
            </a:r>
            <a:r>
              <a:rPr lang="en-US" err="1" smtClean="0"/>
              <a:t>e.g.folate</a:t>
            </a:r>
            <a:r>
              <a:rPr lang="en-US"/>
              <a:t>, </a:t>
            </a:r>
            <a:r>
              <a:rPr lang="en-US" smtClean="0"/>
              <a:t>calcium, vitamin A, </a:t>
            </a:r>
            <a:r>
              <a:rPr lang="en-US" err="1" smtClean="0"/>
              <a:t>D,etc</a:t>
            </a:r>
            <a:r>
              <a:rPr lang="en-US" smtClean="0"/>
              <a:t>.)</a:t>
            </a:r>
            <a:endParaRPr lang="en-US"/>
          </a:p>
        </p:txBody>
      </p:sp>
      <p:sp>
        <p:nvSpPr>
          <p:cNvPr id="37891"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8254785-A02E-8741-BEBE-AD1E8069AD5E}" type="slidenum">
              <a:rPr lang="en-US" sz="1200">
                <a:latin typeface="Arial" charset="0"/>
              </a:rPr>
              <a:pPr eaLnBrk="1" hangingPunct="1"/>
              <a:t>22</a:t>
            </a:fld>
            <a:endParaRPr lang="en-US" sz="1200">
              <a:latin typeface="Arial" charset="0"/>
            </a:endParaRPr>
          </a:p>
        </p:txBody>
      </p:sp>
      <p:sp>
        <p:nvSpPr>
          <p:cNvPr id="37892" name="Rectangle 4"/>
          <p:cNvSpPr>
            <a:spLocks noChangeArrowheads="1"/>
          </p:cNvSpPr>
          <p:nvPr/>
        </p:nvSpPr>
        <p:spPr bwMode="auto">
          <a:xfrm>
            <a:off x="1928813" y="4387850"/>
            <a:ext cx="238125" cy="368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r>
              <a:rPr lang="en-US" b="1"/>
              <a:t> </a:t>
            </a:r>
          </a:p>
        </p:txBody>
      </p:sp>
    </p:spTree>
    <p:extLst>
      <p:ext uri="{BB962C8B-B14F-4D97-AF65-F5344CB8AC3E}">
        <p14:creationId xmlns:p14="http://schemas.microsoft.com/office/powerpoint/2010/main" val="33392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SzPct val="100000"/>
              <a:buFont typeface="Wingdings" charset="2"/>
              <a:buNone/>
            </a:pPr>
            <a:endParaRPr lang="en-US" smtClean="0"/>
          </a:p>
          <a:p>
            <a:r>
              <a:rPr lang="en-US" smtClean="0"/>
              <a:t>Real Blueberries</a:t>
            </a:r>
            <a:r>
              <a:rPr lang="en-US" baseline="0" smtClean="0"/>
              <a:t> or blueberry bits (sugar, oil artificial color and flavor) or bites or clusters or????</a:t>
            </a:r>
            <a:endParaRPr lang="en-US"/>
          </a:p>
          <a:p>
            <a:endParaRPr lang="en-US"/>
          </a:p>
        </p:txBody>
      </p:sp>
      <p:sp>
        <p:nvSpPr>
          <p:cNvPr id="481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D24D3B4-CD37-BE4A-B67C-0D1DEC6188AA}" type="slidenum">
              <a:rPr lang="en-US" sz="1200">
                <a:latin typeface="Arial" charset="0"/>
              </a:rPr>
              <a:pPr eaLnBrk="1" hangingPunct="1"/>
              <a:t>23</a:t>
            </a:fld>
            <a:endParaRPr lang="en-US" sz="1200">
              <a:latin typeface="Arial" charset="0"/>
            </a:endParaRPr>
          </a:p>
        </p:txBody>
      </p:sp>
    </p:spTree>
    <p:extLst>
      <p:ext uri="{BB962C8B-B14F-4D97-AF65-F5344CB8AC3E}">
        <p14:creationId xmlns:p14="http://schemas.microsoft.com/office/powerpoint/2010/main" val="411445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SzPct val="100000"/>
              <a:buFont typeface="Wingdings" charset="2"/>
              <a:buNone/>
            </a:pPr>
            <a:endParaRPr lang="en-US" smtClean="0"/>
          </a:p>
          <a:p>
            <a:r>
              <a:rPr lang="en-US" smtClean="0"/>
              <a:t>Real Blueberries</a:t>
            </a:r>
            <a:r>
              <a:rPr lang="en-US" baseline="0" smtClean="0"/>
              <a:t> or blueberry bits (sugar, oil artificial color and flavor) or bites or clusters or????</a:t>
            </a:r>
            <a:endParaRPr lang="en-US"/>
          </a:p>
          <a:p>
            <a:endParaRPr lang="en-US"/>
          </a:p>
        </p:txBody>
      </p:sp>
      <p:sp>
        <p:nvSpPr>
          <p:cNvPr id="481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D24D3B4-CD37-BE4A-B67C-0D1DEC6188AA}" type="slidenum">
              <a:rPr lang="en-US" sz="1200">
                <a:latin typeface="Arial" charset="0"/>
              </a:rPr>
              <a:pPr eaLnBrk="1" hangingPunct="1"/>
              <a:t>24</a:t>
            </a:fld>
            <a:endParaRPr lang="en-US" sz="1200">
              <a:latin typeface="Arial" charset="0"/>
            </a:endParaRPr>
          </a:p>
        </p:txBody>
      </p:sp>
    </p:spTree>
    <p:extLst>
      <p:ext uri="{BB962C8B-B14F-4D97-AF65-F5344CB8AC3E}">
        <p14:creationId xmlns:p14="http://schemas.microsoft.com/office/powerpoint/2010/main" val="1896011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Sat fat = saturated fat.  Associated with increased risk of heart attack/stroke.</a:t>
            </a:r>
          </a:p>
          <a:p>
            <a:r>
              <a:rPr lang="en-US" baseline="0" smtClean="0"/>
              <a:t>Free Range, All Natural, healthy mean nothing </a:t>
            </a:r>
          </a:p>
          <a:p>
            <a:r>
              <a:rPr lang="en-US" baseline="0" smtClean="0"/>
              <a:t>Healthy per serving means &lt; or equal 60g </a:t>
            </a:r>
            <a:r>
              <a:rPr lang="en-US" baseline="0" err="1" smtClean="0"/>
              <a:t>chol</a:t>
            </a:r>
            <a:r>
              <a:rPr lang="en-US" baseline="0" smtClean="0"/>
              <a:t>, 3g fat,1g sat fat, 10%+ DV </a:t>
            </a:r>
            <a:r>
              <a:rPr lang="en-US" baseline="0" err="1" smtClean="0"/>
              <a:t>vit</a:t>
            </a:r>
            <a:r>
              <a:rPr lang="en-US" baseline="0" smtClean="0"/>
              <a:t> A, C Fe, Ca, </a:t>
            </a:r>
            <a:r>
              <a:rPr lang="en-US" baseline="0" err="1" smtClean="0"/>
              <a:t>Prot</a:t>
            </a:r>
            <a:r>
              <a:rPr lang="en-US" baseline="0" smtClean="0"/>
              <a:t>, or fiber and 360mg Na</a:t>
            </a:r>
            <a:r>
              <a:rPr lang="is-IS" baseline="0" smtClean="0"/>
              <a:t>….</a:t>
            </a:r>
            <a:r>
              <a:rPr lang="en-US" baseline="0" smtClean="0"/>
              <a:t> but can be high sugar, with artificial food colorings. </a:t>
            </a:r>
          </a:p>
          <a:p>
            <a:r>
              <a:rPr lang="en-US" baseline="0" smtClean="0"/>
              <a:t>Table 4.2 </a:t>
            </a:r>
            <a:r>
              <a:rPr lang="en-US" baseline="0" err="1" smtClean="0"/>
              <a:t>pg</a:t>
            </a:r>
            <a:r>
              <a:rPr lang="en-US" baseline="0" smtClean="0"/>
              <a:t> 4-5 txt for examples of claims not approved by FDA</a:t>
            </a:r>
            <a:endParaRPr lang="en-US" smtClean="0"/>
          </a:p>
          <a:p>
            <a:endParaRPr lang="en-US"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Cut</a:t>
            </a:r>
            <a:r>
              <a:rPr lang="en-US" baseline="0" smtClean="0"/>
              <a:t> and paste </a:t>
            </a:r>
            <a:r>
              <a:rPr lang="en-US" smtClean="0"/>
              <a:t>link to see original</a:t>
            </a:r>
            <a:r>
              <a:rPr lang="en-US" baseline="0" smtClean="0"/>
              <a:t> article </a:t>
            </a:r>
            <a:r>
              <a:rPr lang="en-US" smtClean="0"/>
              <a:t> http://</a:t>
            </a:r>
            <a:r>
              <a:rPr lang="en-US" err="1" smtClean="0"/>
              <a:t>www.foxnews.com</a:t>
            </a:r>
            <a:r>
              <a:rPr lang="en-US" smtClean="0"/>
              <a:t>/health/2014/04/07/6-food-labels-that-dont-mean-what-think-do/</a:t>
            </a:r>
          </a:p>
          <a:p>
            <a:endParaRPr lang="en-US"/>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25</a:t>
            </a:fld>
            <a:endParaRPr lang="en-US"/>
          </a:p>
        </p:txBody>
      </p:sp>
    </p:spTree>
    <p:extLst>
      <p:ext uri="{BB962C8B-B14F-4D97-AF65-F5344CB8AC3E}">
        <p14:creationId xmlns:p14="http://schemas.microsoft.com/office/powerpoint/2010/main" val="4119584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Ignore the packaging health and</a:t>
            </a:r>
            <a:r>
              <a:rPr lang="en-US" baseline="0" smtClean="0"/>
              <a:t> structure function claims on packaged food. Some claims have validity, but most are used to primarily to sell the product. This is particularly true of supplements. More on this later on in the course. </a:t>
            </a:r>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26</a:t>
            </a:fld>
            <a:endParaRPr lang="en-US"/>
          </a:p>
        </p:txBody>
      </p:sp>
    </p:spTree>
    <p:extLst>
      <p:ext uri="{BB962C8B-B14F-4D97-AF65-F5344CB8AC3E}">
        <p14:creationId xmlns:p14="http://schemas.microsoft.com/office/powerpoint/2010/main" val="1440767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p>
        </p:txBody>
      </p:sp>
      <p:sp>
        <p:nvSpPr>
          <p:cNvPr id="37891"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8254785-A02E-8741-BEBE-AD1E8069AD5E}" type="slidenum">
              <a:rPr lang="en-US" sz="1200">
                <a:latin typeface="Arial" charset="0"/>
              </a:rPr>
              <a:pPr eaLnBrk="1" hangingPunct="1"/>
              <a:t>27</a:t>
            </a:fld>
            <a:endParaRPr lang="en-US" sz="1200">
              <a:latin typeface="Arial" charset="0"/>
            </a:endParaRPr>
          </a:p>
        </p:txBody>
      </p:sp>
      <p:sp>
        <p:nvSpPr>
          <p:cNvPr id="37892" name="Rectangle 4"/>
          <p:cNvSpPr>
            <a:spLocks noChangeArrowheads="1"/>
          </p:cNvSpPr>
          <p:nvPr/>
        </p:nvSpPr>
        <p:spPr bwMode="auto">
          <a:xfrm>
            <a:off x="1928813" y="4387850"/>
            <a:ext cx="238125" cy="368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r>
              <a:rPr lang="en-US" b="1"/>
              <a:t> </a:t>
            </a:r>
          </a:p>
        </p:txBody>
      </p:sp>
    </p:spTree>
    <p:extLst>
      <p:ext uri="{BB962C8B-B14F-4D97-AF65-F5344CB8AC3E}">
        <p14:creationId xmlns:p14="http://schemas.microsoft.com/office/powerpoint/2010/main" val="205243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smtClean="0"/>
              <a:t>USDA United</a:t>
            </a:r>
            <a:r>
              <a:rPr lang="en-US" baseline="0" dirty="0" smtClean="0"/>
              <a:t> States Department of Agriculture (Basically raw, fresh foods), not the same as FDA Food and Drug Administration (basically packaged food and supplements)</a:t>
            </a:r>
            <a:endParaRPr lang="en-US" dirty="0"/>
          </a:p>
        </p:txBody>
      </p:sp>
      <p:sp>
        <p:nvSpPr>
          <p:cNvPr id="4" name="Slide Number Placeholder 3"/>
          <p:cNvSpPr>
            <a:spLocks noGrp="1"/>
          </p:cNvSpPr>
          <p:nvPr>
            <p:ph type="sldNum" sz="quarter" idx="5"/>
          </p:nvPr>
        </p:nvSpPr>
        <p:spPr/>
        <p:txBody>
          <a:bodyPr/>
          <a:lstStyle/>
          <a:p>
            <a:pPr>
              <a:defRPr/>
            </a:pPr>
            <a:fld id="{8EC268B5-D8FF-3A4F-9A62-6FB4FC3F61E2}" type="slidenum">
              <a:rPr lang="en-US" smtClean="0"/>
              <a:pPr>
                <a:defRPr/>
              </a:pPr>
              <a:t>4</a:t>
            </a:fld>
            <a:endParaRPr lang="en-US" dirty="0"/>
          </a:p>
        </p:txBody>
      </p:sp>
    </p:spTree>
    <p:extLst>
      <p:ext uri="{BB962C8B-B14F-4D97-AF65-F5344CB8AC3E}">
        <p14:creationId xmlns:p14="http://schemas.microsoft.com/office/powerpoint/2010/main" val="205031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43000" y="687388"/>
            <a:ext cx="4572000" cy="3429000"/>
          </a:xfrm>
          <a:ln/>
        </p:spPr>
      </p:sp>
      <p:sp>
        <p:nvSpPr>
          <p:cNvPr id="20483" name="Rectangle 3"/>
          <p:cNvSpPr>
            <a:spLocks noGrp="1" noChangeArrowheads="1"/>
          </p:cNvSpPr>
          <p:nvPr>
            <p:ph type="body" idx="1"/>
          </p:nvPr>
        </p:nvSpPr>
        <p:spPr>
          <a:xfrm>
            <a:off x="912814" y="4342855"/>
            <a:ext cx="5032375" cy="4113709"/>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6" tIns="45714" rIns="91426" bIns="45714"/>
          <a:lstStyle/>
          <a:p>
            <a:r>
              <a:rPr lang="el-GR" dirty="0" smtClean="0">
                <a:solidFill>
                  <a:srgbClr val="000000"/>
                </a:solidFill>
              </a:rPr>
              <a:t>Two </a:t>
            </a:r>
            <a:r>
              <a:rPr lang="el-GR" dirty="0">
                <a:solidFill>
                  <a:srgbClr val="000000"/>
                </a:solidFill>
              </a:rPr>
              <a:t>examples of labels claiming “lean” ground beef. Only the 7% fat beef </a:t>
            </a:r>
            <a:r>
              <a:rPr lang="el-GR" dirty="0" err="1">
                <a:solidFill>
                  <a:srgbClr val="000000"/>
                </a:solidFill>
              </a:rPr>
              <a:t>is</a:t>
            </a:r>
            <a:r>
              <a:rPr lang="el-GR" dirty="0">
                <a:solidFill>
                  <a:srgbClr val="000000"/>
                </a:solidFill>
              </a:rPr>
              <a:t> </a:t>
            </a:r>
            <a:r>
              <a:rPr lang="el-GR" dirty="0" err="1">
                <a:solidFill>
                  <a:srgbClr val="000000"/>
                </a:solidFill>
              </a:rPr>
              <a:t>actually</a:t>
            </a:r>
            <a:r>
              <a:rPr lang="el-GR" dirty="0">
                <a:solidFill>
                  <a:srgbClr val="000000"/>
                </a:solidFill>
              </a:rPr>
              <a:t> </a:t>
            </a:r>
            <a:r>
              <a:rPr lang="el-GR" dirty="0" err="1">
                <a:solidFill>
                  <a:srgbClr val="000000"/>
                </a:solidFill>
              </a:rPr>
              <a:t>lean</a:t>
            </a:r>
            <a:r>
              <a:rPr lang="el-GR" dirty="0">
                <a:solidFill>
                  <a:srgbClr val="000000"/>
                </a:solidFill>
              </a:rPr>
              <a:t>. “20% </a:t>
            </a:r>
            <a:r>
              <a:rPr lang="el-GR" dirty="0" err="1">
                <a:solidFill>
                  <a:srgbClr val="000000"/>
                </a:solidFill>
              </a:rPr>
              <a:t>fat</a:t>
            </a:r>
            <a:r>
              <a:rPr lang="el-GR" dirty="0">
                <a:solidFill>
                  <a:srgbClr val="000000"/>
                </a:solidFill>
              </a:rPr>
              <a:t>” </a:t>
            </a:r>
            <a:r>
              <a:rPr lang="el-GR" dirty="0" err="1">
                <a:solidFill>
                  <a:srgbClr val="000000"/>
                </a:solidFill>
              </a:rPr>
              <a:t>ground</a:t>
            </a:r>
            <a:r>
              <a:rPr lang="el-GR" dirty="0">
                <a:solidFill>
                  <a:srgbClr val="000000"/>
                </a:solidFill>
              </a:rPr>
              <a:t> </a:t>
            </a:r>
            <a:r>
              <a:rPr lang="el-GR" dirty="0" err="1">
                <a:solidFill>
                  <a:srgbClr val="000000"/>
                </a:solidFill>
              </a:rPr>
              <a:t>beef</a:t>
            </a:r>
            <a:r>
              <a:rPr lang="el-GR" dirty="0">
                <a:solidFill>
                  <a:srgbClr val="000000"/>
                </a:solidFill>
              </a:rPr>
              <a:t> </a:t>
            </a:r>
            <a:r>
              <a:rPr lang="el-GR" dirty="0" err="1">
                <a:solidFill>
                  <a:srgbClr val="000000"/>
                </a:solidFill>
              </a:rPr>
              <a:t>is</a:t>
            </a:r>
            <a:r>
              <a:rPr lang="el-GR" dirty="0">
                <a:solidFill>
                  <a:srgbClr val="000000"/>
                </a:solidFill>
              </a:rPr>
              <a:t> </a:t>
            </a:r>
            <a:r>
              <a:rPr lang="el-GR" dirty="0" err="1">
                <a:solidFill>
                  <a:srgbClr val="000000"/>
                </a:solidFill>
              </a:rPr>
              <a:t>far</a:t>
            </a:r>
            <a:r>
              <a:rPr lang="el-GR" dirty="0">
                <a:solidFill>
                  <a:srgbClr val="000000"/>
                </a:solidFill>
              </a:rPr>
              <a:t> </a:t>
            </a:r>
            <a:r>
              <a:rPr lang="el-GR" dirty="0" err="1">
                <a:solidFill>
                  <a:srgbClr val="000000"/>
                </a:solidFill>
              </a:rPr>
              <a:t>from</a:t>
            </a:r>
            <a:r>
              <a:rPr lang="el-GR" dirty="0">
                <a:solidFill>
                  <a:srgbClr val="000000"/>
                </a:solidFill>
              </a:rPr>
              <a:t> </a:t>
            </a:r>
            <a:r>
              <a:rPr lang="el-GR" dirty="0" err="1">
                <a:solidFill>
                  <a:srgbClr val="000000"/>
                </a:solidFill>
              </a:rPr>
              <a:t>lean</a:t>
            </a:r>
            <a:r>
              <a:rPr lang="el-GR" dirty="0">
                <a:solidFill>
                  <a:srgbClr val="000000"/>
                </a:solidFill>
              </a:rPr>
              <a:t>, </a:t>
            </a:r>
            <a:r>
              <a:rPr lang="el-GR" dirty="0" err="1">
                <a:solidFill>
                  <a:srgbClr val="000000"/>
                </a:solidFill>
              </a:rPr>
              <a:t>actually</a:t>
            </a:r>
            <a:r>
              <a:rPr lang="el-GR" dirty="0">
                <a:solidFill>
                  <a:srgbClr val="000000"/>
                </a:solidFill>
              </a:rPr>
              <a:t> </a:t>
            </a:r>
            <a:r>
              <a:rPr lang="el-GR" dirty="0" err="1">
                <a:solidFill>
                  <a:srgbClr val="000000"/>
                </a:solidFill>
              </a:rPr>
              <a:t>providing</a:t>
            </a:r>
            <a:r>
              <a:rPr lang="el-GR" dirty="0">
                <a:solidFill>
                  <a:srgbClr val="000000"/>
                </a:solidFill>
              </a:rPr>
              <a:t> 21 </a:t>
            </a:r>
            <a:r>
              <a:rPr lang="el-GR" dirty="0" err="1">
                <a:solidFill>
                  <a:srgbClr val="000000"/>
                </a:solidFill>
              </a:rPr>
              <a:t>grams</a:t>
            </a:r>
            <a:r>
              <a:rPr lang="el-GR" dirty="0">
                <a:solidFill>
                  <a:srgbClr val="000000"/>
                </a:solidFill>
              </a:rPr>
              <a:t> of </a:t>
            </a:r>
            <a:r>
              <a:rPr lang="el-GR" dirty="0" err="1">
                <a:solidFill>
                  <a:srgbClr val="000000"/>
                </a:solidFill>
              </a:rPr>
              <a:t>fat</a:t>
            </a:r>
            <a:r>
              <a:rPr lang="el-GR" dirty="0">
                <a:solidFill>
                  <a:srgbClr val="000000"/>
                </a:solidFill>
              </a:rPr>
              <a:t> and 70% of </a:t>
            </a:r>
            <a:r>
              <a:rPr lang="el-GR" dirty="0" err="1">
                <a:solidFill>
                  <a:srgbClr val="000000"/>
                </a:solidFill>
              </a:rPr>
              <a:t>total</a:t>
            </a:r>
            <a:r>
              <a:rPr lang="el-GR" dirty="0">
                <a:solidFill>
                  <a:srgbClr val="000000"/>
                </a:solidFill>
              </a:rPr>
              <a:t> </a:t>
            </a:r>
            <a:r>
              <a:rPr lang="el-GR" dirty="0" err="1">
                <a:solidFill>
                  <a:srgbClr val="000000"/>
                </a:solidFill>
              </a:rPr>
              <a:t>calories</a:t>
            </a:r>
            <a:r>
              <a:rPr lang="el-GR" dirty="0">
                <a:solidFill>
                  <a:srgbClr val="000000"/>
                </a:solidFill>
              </a:rPr>
              <a:t> </a:t>
            </a:r>
            <a:r>
              <a:rPr lang="el-GR" dirty="0" err="1">
                <a:solidFill>
                  <a:srgbClr val="000000"/>
                </a:solidFill>
              </a:rPr>
              <a:t>from</a:t>
            </a:r>
            <a:r>
              <a:rPr lang="el-GR" dirty="0">
                <a:solidFill>
                  <a:srgbClr val="000000"/>
                </a:solidFill>
              </a:rPr>
              <a:t> </a:t>
            </a:r>
            <a:r>
              <a:rPr lang="el-GR" dirty="0" err="1">
                <a:solidFill>
                  <a:srgbClr val="000000"/>
                </a:solidFill>
              </a:rPr>
              <a:t>fat</a:t>
            </a:r>
            <a:r>
              <a:rPr lang="el-GR" dirty="0">
                <a:solidFill>
                  <a:srgbClr val="000000"/>
                </a:solidFill>
              </a:rPr>
              <a:t> per </a:t>
            </a:r>
            <a:r>
              <a:rPr lang="el-GR" dirty="0" err="1">
                <a:solidFill>
                  <a:srgbClr val="000000"/>
                </a:solidFill>
              </a:rPr>
              <a:t>serving</a:t>
            </a:r>
            <a:r>
              <a:rPr lang="el-GR" dirty="0" smtClean="0">
                <a:solidFill>
                  <a:srgbClr val="000000"/>
                </a:solidFill>
              </a:rPr>
              <a:t>.</a:t>
            </a:r>
            <a:endParaRPr lang="en-US" dirty="0" smtClean="0">
              <a:solidFill>
                <a:srgbClr val="000000"/>
              </a:solidFill>
            </a:endParaRPr>
          </a:p>
          <a:p>
            <a:endParaRPr lang="en-US" dirty="0" smtClean="0">
              <a:solidFill>
                <a:srgbClr val="000000"/>
              </a:solidFill>
            </a:endParaRPr>
          </a:p>
          <a:p>
            <a:r>
              <a:rPr lang="en-US" dirty="0" err="1" smtClean="0">
                <a:solidFill>
                  <a:srgbClr val="000000"/>
                </a:solidFill>
              </a:rPr>
              <a:t>Prime</a:t>
            </a:r>
            <a:r>
              <a:rPr lang="en-US" dirty="0" err="1" smtClean="0">
                <a:solidFill>
                  <a:srgbClr val="000000"/>
                </a:solidFill>
                <a:sym typeface="Wingdings"/>
              </a:rPr>
              <a:t>Choice</a:t>
            </a:r>
            <a:r>
              <a:rPr lang="en-US" dirty="0" smtClean="0">
                <a:solidFill>
                  <a:srgbClr val="000000"/>
                </a:solidFill>
                <a:sym typeface="Wingdings"/>
              </a:rPr>
              <a:t>—</a:t>
            </a:r>
            <a:r>
              <a:rPr lang="en-US" dirty="0" err="1" smtClean="0">
                <a:solidFill>
                  <a:srgbClr val="000000"/>
                </a:solidFill>
                <a:sym typeface="Wingdings"/>
              </a:rPr>
              <a:t>Selelct</a:t>
            </a:r>
            <a:r>
              <a:rPr lang="en-US" baseline="0" dirty="0" smtClean="0">
                <a:solidFill>
                  <a:srgbClr val="000000"/>
                </a:solidFill>
                <a:sym typeface="Wingdings"/>
              </a:rPr>
              <a:t> USDA grades of meat, the former the most tender, the latter the least.  Standard/commercial is the lowest grade possible.</a:t>
            </a:r>
            <a:endParaRPr lang="el-GR" dirty="0">
              <a:solidFill>
                <a:srgbClr val="000000"/>
              </a:solidFill>
            </a:endParaRPr>
          </a:p>
        </p:txBody>
      </p:sp>
    </p:spTree>
    <p:extLst>
      <p:ext uri="{BB962C8B-B14F-4D97-AF65-F5344CB8AC3E}">
        <p14:creationId xmlns:p14="http://schemas.microsoft.com/office/powerpoint/2010/main" val="107597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22531"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5B4ED-C090-0F45-9343-472A7B94BC05}" type="slidenum">
              <a:rPr lang="en-US" sz="1200"/>
              <a:pPr eaLnBrk="1" hangingPunct="1"/>
              <a:t>6</a:t>
            </a:fld>
            <a:endParaRPr lang="en-US" sz="1200"/>
          </a:p>
        </p:txBody>
      </p:sp>
    </p:spTree>
    <p:extLst>
      <p:ext uri="{BB962C8B-B14F-4D97-AF65-F5344CB8AC3E}">
        <p14:creationId xmlns:p14="http://schemas.microsoft.com/office/powerpoint/2010/main" val="208662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baseline="0" smtClean="0"/>
              <a:t>1</a:t>
            </a:r>
            <a:r>
              <a:rPr lang="en-US" sz="2400" baseline="30000" smtClean="0"/>
              <a:t>th</a:t>
            </a:r>
            <a:r>
              <a:rPr lang="en-US" sz="2400" smtClean="0"/>
              <a:t> amendment</a:t>
            </a:r>
            <a:r>
              <a:rPr lang="en-US" sz="2400" baseline="0" smtClean="0"/>
              <a:t> guarantees freedom of speech. It is legal to announce misleading and fraudulent info about a product on the internet or in an article, ‘Super foods have negative calories!’, however you cannot do this on a label or in a product advertisement.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baseline="0" smtClean="0"/>
              <a:t>FTC can pull illegal ads, but they are overwhelmed and often don’t catch problems until someone is sick or dies.</a:t>
            </a:r>
          </a:p>
          <a:p>
            <a:endParaRPr lang="en-US" sz="2400" smtClean="0"/>
          </a:p>
          <a:p>
            <a:r>
              <a:rPr lang="en-US" sz="2400" smtClean="0"/>
              <a:t>What </a:t>
            </a:r>
            <a:r>
              <a:rPr lang="en-US" sz="2400"/>
              <a:t>about infomercials….and articles printed adjacent to a product ad?  Those ARE OK!</a:t>
            </a:r>
          </a:p>
          <a:p>
            <a:r>
              <a:rPr lang="en-US" sz="2400" smtClean="0"/>
              <a:t>Protected</a:t>
            </a:r>
            <a:r>
              <a:rPr lang="en-US" sz="2400" baseline="0" smtClean="0"/>
              <a:t> by F</a:t>
            </a:r>
            <a:r>
              <a:rPr lang="en-US" sz="2400" smtClean="0"/>
              <a:t>reedom</a:t>
            </a:r>
            <a:r>
              <a:rPr lang="en-US" sz="2400" baseline="0" smtClean="0"/>
              <a:t> of Speech. </a:t>
            </a:r>
          </a:p>
          <a:p>
            <a:endParaRPr lang="en-US" sz="2400" smtClean="0"/>
          </a:p>
          <a:p>
            <a:r>
              <a:rPr lang="en-US" sz="2400" smtClean="0"/>
              <a:t> http://</a:t>
            </a:r>
            <a:r>
              <a:rPr lang="en-US" sz="2400" err="1" smtClean="0"/>
              <a:t>www.consumerdirect.gov.uk</a:t>
            </a:r>
            <a:r>
              <a:rPr lang="en-US" sz="2400" smtClean="0"/>
              <a:t>/</a:t>
            </a:r>
            <a:r>
              <a:rPr lang="en-US" sz="2400" err="1" smtClean="0"/>
              <a:t>watch_out</a:t>
            </a:r>
            <a:r>
              <a:rPr lang="en-US" sz="2400" smtClean="0"/>
              <a:t>/</a:t>
            </a:r>
            <a:r>
              <a:rPr lang="en-US" sz="2400" err="1" smtClean="0"/>
              <a:t>Commonscams</a:t>
            </a:r>
            <a:r>
              <a:rPr lang="en-US" sz="2400" smtClean="0"/>
              <a:t>/weight-loss/</a:t>
            </a:r>
            <a:r>
              <a:rPr lang="en-US" sz="2400" err="1" smtClean="0"/>
              <a:t>fatfoe</a:t>
            </a:r>
            <a:endParaRPr lang="en-US" sz="2400" smtClean="0"/>
          </a:p>
          <a:p>
            <a:endParaRPr lang="en-US" sz="2400" smtClean="0"/>
          </a:p>
        </p:txBody>
      </p:sp>
    </p:spTree>
    <p:extLst>
      <p:ext uri="{BB962C8B-B14F-4D97-AF65-F5344CB8AC3E}">
        <p14:creationId xmlns:p14="http://schemas.microsoft.com/office/powerpoint/2010/main" val="152011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latin typeface="Arial" charset="0"/>
                <a:ea typeface="ＭＳ Ｐゴシック" charset="0"/>
                <a:cs typeface="ＭＳ Ｐゴシック" charset="0"/>
              </a:rPr>
              <a:t>Quoted</a:t>
            </a:r>
            <a:r>
              <a:rPr lang="en-US" sz="1200" b="1" kern="1200" baseline="0" smtClean="0">
                <a:solidFill>
                  <a:schemeClr val="tx1"/>
                </a:solidFill>
                <a:latin typeface="Arial" charset="0"/>
                <a:ea typeface="ＭＳ Ｐゴシック" charset="0"/>
                <a:cs typeface="ＭＳ Ｐゴシック" charset="0"/>
              </a:rPr>
              <a:t> f</a:t>
            </a:r>
            <a:r>
              <a:rPr lang="en-US" sz="1200" b="1" kern="1200" smtClean="0">
                <a:solidFill>
                  <a:schemeClr val="tx1"/>
                </a:solidFill>
                <a:latin typeface="Arial" charset="0"/>
                <a:ea typeface="ＭＳ Ｐゴシック" charset="0"/>
                <a:cs typeface="ＭＳ Ｐゴシック" charset="0"/>
              </a:rPr>
              <a:t>rom</a:t>
            </a:r>
            <a:r>
              <a:rPr lang="en-US" sz="1200" b="1" kern="1200" baseline="0" smtClean="0">
                <a:solidFill>
                  <a:schemeClr val="tx1"/>
                </a:solidFill>
                <a:latin typeface="Arial" charset="0"/>
                <a:ea typeface="ＭＳ Ｐゴシック" charset="0"/>
                <a:cs typeface="ＭＳ Ｐゴシック" charset="0"/>
              </a:rPr>
              <a:t> FDA link on this slide </a:t>
            </a:r>
          </a:p>
          <a:p>
            <a:r>
              <a:rPr lang="en-US" sz="1200" b="1" kern="1200" smtClean="0">
                <a:solidFill>
                  <a:schemeClr val="tx1"/>
                </a:solidFill>
                <a:latin typeface="Arial" charset="0"/>
                <a:ea typeface="ＭＳ Ｐゴシック" charset="0"/>
                <a:cs typeface="ＭＳ Ｐゴシック" charset="0"/>
              </a:rPr>
              <a:t>Confusing Claims</a:t>
            </a:r>
          </a:p>
          <a:p>
            <a:r>
              <a:rPr lang="en-US" sz="1200" b="0" kern="1200" smtClean="0">
                <a:solidFill>
                  <a:schemeClr val="tx1"/>
                </a:solidFill>
                <a:latin typeface="Arial" charset="0"/>
                <a:ea typeface="ＭＳ Ｐゴシック" charset="0"/>
                <a:cs typeface="ＭＳ Ｐゴシック" charset="0"/>
              </a:rPr>
              <a:t>The terms "natural," "healthy," and "organic" often cause confusion. "Consumers seem to think that 'natural' and 'organic' imply 'healthy,'" says </a:t>
            </a:r>
            <a:r>
              <a:rPr lang="en-US" sz="1200" b="0" kern="1200" err="1" smtClean="0">
                <a:solidFill>
                  <a:schemeClr val="tx1"/>
                </a:solidFill>
                <a:latin typeface="Arial" charset="0"/>
                <a:ea typeface="ＭＳ Ｐゴシック" charset="0"/>
                <a:cs typeface="ＭＳ Ｐゴシック" charset="0"/>
              </a:rPr>
              <a:t>Schneeman</a:t>
            </a:r>
            <a:r>
              <a:rPr lang="en-US" sz="1200" b="0" kern="1200" smtClean="0">
                <a:solidFill>
                  <a:schemeClr val="tx1"/>
                </a:solidFill>
                <a:latin typeface="Arial" charset="0"/>
                <a:ea typeface="ＭＳ Ｐゴシック" charset="0"/>
                <a:cs typeface="ＭＳ Ｐゴシック" charset="0"/>
              </a:rPr>
              <a:t>. "But these terms have different meanings from a regulatory point of view."</a:t>
            </a:r>
          </a:p>
          <a:p>
            <a:r>
              <a:rPr lang="en-US" sz="1200" b="0" kern="1200" smtClean="0">
                <a:solidFill>
                  <a:schemeClr val="tx1"/>
                </a:solidFill>
                <a:latin typeface="Arial" charset="0"/>
                <a:ea typeface="ＭＳ Ｐゴシック" charset="0"/>
                <a:cs typeface="ＭＳ Ｐゴシック" charset="0"/>
              </a:rPr>
              <a:t>According to FDA policy, "natural" means the product does not contain synthetic or artificial ingredients. "Healthy," which is defined by regulation, means the product must meet certain criteria that limit the amounts of fat, saturated fat, cholesterol, and sodium, and require specific minimum amounts of vitamins, minerals, or other beneficial nutrients.</a:t>
            </a:r>
          </a:p>
          <a:p>
            <a:r>
              <a:rPr lang="en-US" sz="1200" b="0" kern="1200" smtClean="0">
                <a:solidFill>
                  <a:schemeClr val="tx1"/>
                </a:solidFill>
                <a:latin typeface="Arial" charset="0"/>
                <a:ea typeface="ＭＳ Ｐゴシック" charset="0"/>
                <a:cs typeface="ＭＳ Ｐゴシック" charset="0"/>
              </a:rPr>
              <a:t>Food labeled "organic" must meet the standards set by the Department of Agriculture (USDA). Organic food differs from conventionally produced food in the way it is grown or produced. But USDA makes no claims that organically produced food is safer or more nutritious than conventionally produced food.</a:t>
            </a:r>
          </a:p>
          <a:p>
            <a:r>
              <a:rPr lang="en-US" sz="1200" b="0" kern="1200" smtClean="0">
                <a:solidFill>
                  <a:schemeClr val="tx1"/>
                </a:solidFill>
                <a:latin typeface="Arial" charset="0"/>
                <a:ea typeface="ＭＳ Ｐゴシック" charset="0"/>
                <a:cs typeface="ＭＳ Ｐゴシック" charset="0"/>
              </a:rPr>
              <a:t>For example, says Dr. Barbara </a:t>
            </a:r>
            <a:r>
              <a:rPr lang="en-US" sz="1200" b="0" kern="1200" err="1" smtClean="0">
                <a:solidFill>
                  <a:schemeClr val="tx1"/>
                </a:solidFill>
                <a:latin typeface="Arial" charset="0"/>
                <a:ea typeface="ＭＳ Ｐゴシック" charset="0"/>
                <a:cs typeface="ＭＳ Ｐゴシック" charset="0"/>
              </a:rPr>
              <a:t>Schneeman</a:t>
            </a:r>
            <a:r>
              <a:rPr lang="en-US" sz="1200" b="0" kern="1200" smtClean="0">
                <a:solidFill>
                  <a:schemeClr val="tx1"/>
                </a:solidFill>
                <a:latin typeface="Arial" charset="0"/>
                <a:ea typeface="ＭＳ Ｐゴシック" charset="0"/>
                <a:cs typeface="ＭＳ Ｐゴシック" charset="0"/>
              </a:rPr>
              <a:t>, "A premium ice cream could be 'natural' or 'organic' and still be high in fat or saturated fat, so would not meet the criteria for 'healthy.'"</a:t>
            </a:r>
            <a:endParaRPr lang="en-US"/>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8</a:t>
            </a:fld>
            <a:endParaRPr lang="en-US"/>
          </a:p>
        </p:txBody>
      </p:sp>
    </p:spTree>
    <p:extLst>
      <p:ext uri="{BB962C8B-B14F-4D97-AF65-F5344CB8AC3E}">
        <p14:creationId xmlns:p14="http://schemas.microsoft.com/office/powerpoint/2010/main" val="301454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baseline="0" smtClean="0"/>
              <a:t>Label is a guide; a good start. Does not give all info required to make a wise food choice.  </a:t>
            </a:r>
          </a:p>
          <a:p>
            <a:r>
              <a:rPr lang="en-US" b="1" baseline="0" smtClean="0"/>
              <a:t>5% DV considered low</a:t>
            </a:r>
          </a:p>
          <a:p>
            <a:r>
              <a:rPr lang="en-US" b="1" baseline="0" smtClean="0"/>
              <a:t>20% high</a:t>
            </a:r>
          </a:p>
          <a:p>
            <a:r>
              <a:rPr lang="en-US" baseline="0" smtClean="0"/>
              <a:t>Only certain </a:t>
            </a:r>
            <a:r>
              <a:rPr lang="en-US" baseline="0" err="1" smtClean="0"/>
              <a:t>vit</a:t>
            </a:r>
            <a:r>
              <a:rPr lang="en-US" baseline="0" smtClean="0"/>
              <a:t>/min listed unless claim made</a:t>
            </a:r>
          </a:p>
          <a:p>
            <a:r>
              <a:rPr lang="en-US" baseline="0" smtClean="0"/>
              <a:t>Missing carb/fat?</a:t>
            </a:r>
          </a:p>
          <a:p>
            <a:r>
              <a:rPr lang="en-US" baseline="0" smtClean="0"/>
              <a:t>Portion size matters; standardized and considered’ reasonable’ by FDA</a:t>
            </a:r>
          </a:p>
          <a:p>
            <a:r>
              <a:rPr lang="en-US" baseline="0" smtClean="0"/>
              <a:t>Sugars all lumped together</a:t>
            </a:r>
          </a:p>
          <a:p>
            <a:endParaRPr lang="en-US" baseline="0" smtClean="0"/>
          </a:p>
        </p:txBody>
      </p:sp>
      <p:sp>
        <p:nvSpPr>
          <p:cNvPr id="27651"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015585D-21E5-7E44-9881-EAF81657DCDF}" type="slidenum">
              <a:rPr lang="en-US" sz="1200">
                <a:latin typeface="Arial" charset="0"/>
              </a:rPr>
              <a:pPr eaLnBrk="1" hangingPunct="1"/>
              <a:t>9</a:t>
            </a:fld>
            <a:endParaRPr lang="en-US" sz="1200">
              <a:latin typeface="Arial" charset="0"/>
            </a:endParaRPr>
          </a:p>
        </p:txBody>
      </p:sp>
    </p:spTree>
    <p:extLst>
      <p:ext uri="{BB962C8B-B14F-4D97-AF65-F5344CB8AC3E}">
        <p14:creationId xmlns:p14="http://schemas.microsoft.com/office/powerpoint/2010/main" val="1957822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Ingredients</a:t>
            </a:r>
            <a:r>
              <a:rPr lang="en-US" baseline="0" smtClean="0"/>
              <a:t> are in descending order by weight. This product is mostly corn, by weight.</a:t>
            </a:r>
          </a:p>
        </p:txBody>
      </p:sp>
      <p:sp>
        <p:nvSpPr>
          <p:cNvPr id="4" name="Slide Number Placeholder 3"/>
          <p:cNvSpPr>
            <a:spLocks noGrp="1"/>
          </p:cNvSpPr>
          <p:nvPr>
            <p:ph type="sldNum" sz="quarter" idx="10"/>
          </p:nvPr>
        </p:nvSpPr>
        <p:spPr/>
        <p:txBody>
          <a:bodyPr/>
          <a:lstStyle/>
          <a:p>
            <a:pPr>
              <a:defRPr/>
            </a:pPr>
            <a:fld id="{66D7CBBA-5876-2246-B582-6B753B853F7C}" type="slidenum">
              <a:rPr lang="en-US" smtClean="0"/>
              <a:pPr>
                <a:defRPr/>
              </a:pPr>
              <a:t>10</a:t>
            </a:fld>
            <a:endParaRPr lang="en-US"/>
          </a:p>
        </p:txBody>
      </p:sp>
    </p:spTree>
    <p:extLst>
      <p:ext uri="{BB962C8B-B14F-4D97-AF65-F5344CB8AC3E}">
        <p14:creationId xmlns:p14="http://schemas.microsoft.com/office/powerpoint/2010/main" val="183106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p>
              <a:pPr algn="ctr"/>
              <a:endParaRPr lang="en-US" sz="2400" dirty="0">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grpSp>
      </p:grpSp>
      <p:sp>
        <p:nvSpPr>
          <p:cNvPr id="809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09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23023F3A-C085-D943-99FC-F37D65F11D32}" type="datetime1">
              <a:rPr lang="en-US"/>
              <a:pPr>
                <a:defRPr/>
              </a:pPr>
              <a:t>4/15/17</a:t>
            </a:fld>
            <a:endParaRPr lang="en-US" dirty="0"/>
          </a:p>
        </p:txBody>
      </p:sp>
      <p:sp>
        <p:nvSpPr>
          <p:cNvPr id="19" name="Rectangle 17"/>
          <p:cNvSpPr>
            <a:spLocks noGrp="1" noChangeArrowheads="1"/>
          </p:cNvSpPr>
          <p:nvPr>
            <p:ph type="ftr" sz="quarter" idx="11"/>
          </p:nvPr>
        </p:nvSpPr>
        <p:spPr/>
        <p:txBody>
          <a:bodyPr/>
          <a:lstStyle>
            <a:lvl1pPr>
              <a:defRPr/>
            </a:lvl1pPr>
          </a:lstStyle>
          <a:p>
            <a:pPr>
              <a:defRPr/>
            </a:pPr>
            <a:endParaRPr lang="en-US" dirty="0"/>
          </a:p>
        </p:txBody>
      </p:sp>
      <p:sp>
        <p:nvSpPr>
          <p:cNvPr id="20" name="Rectangle 18"/>
          <p:cNvSpPr>
            <a:spLocks noGrp="1" noChangeArrowheads="1"/>
          </p:cNvSpPr>
          <p:nvPr>
            <p:ph type="sldNum" sz="quarter" idx="12"/>
          </p:nvPr>
        </p:nvSpPr>
        <p:spPr/>
        <p:txBody>
          <a:bodyPr/>
          <a:lstStyle>
            <a:lvl1pPr>
              <a:defRPr/>
            </a:lvl1pPr>
          </a:lstStyle>
          <a:p>
            <a:pPr>
              <a:defRPr/>
            </a:pPr>
            <a:fld id="{E6191D26-78FA-694B-B3DA-C95240C0758D}" type="slidenum">
              <a:rPr lang="en-US"/>
              <a:pPr>
                <a:defRPr/>
              </a:pPr>
              <a:t>‹#›</a:t>
            </a:fld>
            <a:endParaRPr lang="en-US" dirty="0"/>
          </a:p>
        </p:txBody>
      </p:sp>
    </p:spTree>
    <p:extLst>
      <p:ext uri="{BB962C8B-B14F-4D97-AF65-F5344CB8AC3E}">
        <p14:creationId xmlns:p14="http://schemas.microsoft.com/office/powerpoint/2010/main" val="188477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CB4E0E6-096E-9945-8FB0-6C59177D52E9}"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9CD225D3-BFA0-9242-A817-45652492EA9C}" type="datetime1">
              <a:rPr lang="en-US"/>
              <a:pPr>
                <a:defRPr/>
              </a:pPr>
              <a:t>4/15/17</a:t>
            </a:fld>
            <a:endParaRPr lang="en-US" dirty="0"/>
          </a:p>
        </p:txBody>
      </p:sp>
    </p:spTree>
    <p:extLst>
      <p:ext uri="{BB962C8B-B14F-4D97-AF65-F5344CB8AC3E}">
        <p14:creationId xmlns:p14="http://schemas.microsoft.com/office/powerpoint/2010/main" val="58824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B96231F4-BFAD-3F45-9CDC-9D1C86FDB460}"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59C19C22-246C-794C-A499-A1075BA901A6}" type="datetime1">
              <a:rPr lang="en-US"/>
              <a:pPr>
                <a:defRPr/>
              </a:pPr>
              <a:t>4/15/17</a:t>
            </a:fld>
            <a:endParaRPr lang="en-US" dirty="0"/>
          </a:p>
        </p:txBody>
      </p:sp>
    </p:spTree>
    <p:extLst>
      <p:ext uri="{BB962C8B-B14F-4D97-AF65-F5344CB8AC3E}">
        <p14:creationId xmlns:p14="http://schemas.microsoft.com/office/powerpoint/2010/main" val="309228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8D704ADC-F134-324E-BB34-23BFED601193}" type="slidenum">
              <a:rPr lang="en-US"/>
              <a:pPr>
                <a:defRPr/>
              </a:pPr>
              <a:t>‹#›</a:t>
            </a:fld>
            <a:endParaRPr lang="en-US" dirty="0"/>
          </a:p>
        </p:txBody>
      </p:sp>
    </p:spTree>
    <p:extLst>
      <p:ext uri="{BB962C8B-B14F-4D97-AF65-F5344CB8AC3E}">
        <p14:creationId xmlns:p14="http://schemas.microsoft.com/office/powerpoint/2010/main" val="268633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77984EC8-E126-B246-9AAD-6322D49043F4}"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144E3498-DDD5-B74E-894A-2B720E47D3D7}" type="datetime1">
              <a:rPr lang="en-US"/>
              <a:pPr>
                <a:defRPr/>
              </a:pPr>
              <a:t>4/15/17</a:t>
            </a:fld>
            <a:endParaRPr lang="en-US" dirty="0"/>
          </a:p>
        </p:txBody>
      </p:sp>
    </p:spTree>
    <p:extLst>
      <p:ext uri="{BB962C8B-B14F-4D97-AF65-F5344CB8AC3E}">
        <p14:creationId xmlns:p14="http://schemas.microsoft.com/office/powerpoint/2010/main" val="42261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8669AE3-7D87-9349-A813-38CFBC8A558F}"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5867378A-826B-0D4E-A8E9-8AF10E2CC22F}" type="datetime1">
              <a:rPr lang="en-US"/>
              <a:pPr>
                <a:defRPr/>
              </a:pPr>
              <a:t>4/15/17</a:t>
            </a:fld>
            <a:endParaRPr lang="en-US" dirty="0"/>
          </a:p>
        </p:txBody>
      </p:sp>
    </p:spTree>
    <p:extLst>
      <p:ext uri="{BB962C8B-B14F-4D97-AF65-F5344CB8AC3E}">
        <p14:creationId xmlns:p14="http://schemas.microsoft.com/office/powerpoint/2010/main" val="363856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4949AECB-DF05-C747-99C0-5F0743E68887}"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579D0BC2-F75A-7F4D-84AC-946878CC844C}" type="datetime1">
              <a:rPr lang="en-US"/>
              <a:pPr>
                <a:defRPr/>
              </a:pPr>
              <a:t>4/15/17</a:t>
            </a:fld>
            <a:endParaRPr lang="en-US" dirty="0"/>
          </a:p>
        </p:txBody>
      </p:sp>
    </p:spTree>
    <p:extLst>
      <p:ext uri="{BB962C8B-B14F-4D97-AF65-F5344CB8AC3E}">
        <p14:creationId xmlns:p14="http://schemas.microsoft.com/office/powerpoint/2010/main" val="51575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3E09C7B3-077F-0D46-AF25-AADF7078DCBA}"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fld id="{9DBF33A0-611F-3F48-8B46-C7C7C99F1CE8}" type="datetime1">
              <a:rPr lang="en-US"/>
              <a:pPr>
                <a:defRPr/>
              </a:pPr>
              <a:t>4/15/17</a:t>
            </a:fld>
            <a:endParaRPr lang="en-US" dirty="0"/>
          </a:p>
        </p:txBody>
      </p:sp>
    </p:spTree>
    <p:extLst>
      <p:ext uri="{BB962C8B-B14F-4D97-AF65-F5344CB8AC3E}">
        <p14:creationId xmlns:p14="http://schemas.microsoft.com/office/powerpoint/2010/main" val="1179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38DB5E89-407B-C84C-AD92-D7662B19FA71}"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fld id="{61E85EDC-052D-D347-8101-24957E422EFF}" type="datetime1">
              <a:rPr lang="en-US"/>
              <a:pPr>
                <a:defRPr/>
              </a:pPr>
              <a:t>4/15/17</a:t>
            </a:fld>
            <a:endParaRPr lang="en-US" dirty="0"/>
          </a:p>
        </p:txBody>
      </p:sp>
    </p:spTree>
    <p:extLst>
      <p:ext uri="{BB962C8B-B14F-4D97-AF65-F5344CB8AC3E}">
        <p14:creationId xmlns:p14="http://schemas.microsoft.com/office/powerpoint/2010/main" val="344437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D8BC24D8-F540-174B-A073-B341C58EA2D4}" type="slidenum">
              <a:rPr lang="en-US"/>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fld id="{951C3AE1-BE93-9342-859A-AF4BC7A64E8B}" type="datetime1">
              <a:rPr lang="en-US"/>
              <a:pPr>
                <a:defRPr/>
              </a:pPr>
              <a:t>4/15/17</a:t>
            </a:fld>
            <a:endParaRPr lang="en-US" dirty="0"/>
          </a:p>
        </p:txBody>
      </p:sp>
    </p:spTree>
    <p:extLst>
      <p:ext uri="{BB962C8B-B14F-4D97-AF65-F5344CB8AC3E}">
        <p14:creationId xmlns:p14="http://schemas.microsoft.com/office/powerpoint/2010/main" val="345947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E3453E1B-95E9-1E46-A07C-B8F9F68CB549}"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E5D92588-8D7B-CE4E-8165-C21FE9CDFB65}" type="datetime1">
              <a:rPr lang="en-US"/>
              <a:pPr>
                <a:defRPr/>
              </a:pPr>
              <a:t>4/15/17</a:t>
            </a:fld>
            <a:endParaRPr lang="en-US" dirty="0"/>
          </a:p>
        </p:txBody>
      </p:sp>
    </p:spTree>
    <p:extLst>
      <p:ext uri="{BB962C8B-B14F-4D97-AF65-F5344CB8AC3E}">
        <p14:creationId xmlns:p14="http://schemas.microsoft.com/office/powerpoint/2010/main" val="316762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720D5E46-5046-194B-A6F3-735DC5815F2D}"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BF22050F-8333-1445-80A5-1EAF9DFF24E1}" type="datetime1">
              <a:rPr lang="en-US"/>
              <a:pPr>
                <a:defRPr/>
              </a:pPr>
              <a:t>4/15/17</a:t>
            </a:fld>
            <a:endParaRPr lang="en-US" dirty="0"/>
          </a:p>
        </p:txBody>
      </p:sp>
    </p:spTree>
    <p:extLst>
      <p:ext uri="{BB962C8B-B14F-4D97-AF65-F5344CB8AC3E}">
        <p14:creationId xmlns:p14="http://schemas.microsoft.com/office/powerpoint/2010/main" val="38981384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dirty="0"/>
          </a:p>
        </p:txBody>
      </p:sp>
      <p:sp>
        <p:nvSpPr>
          <p:cNvPr id="798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charset="0"/>
              </a:defRPr>
            </a:lvl1pPr>
          </a:lstStyle>
          <a:p>
            <a:pPr>
              <a:defRPr/>
            </a:pPr>
            <a:fld id="{081A706C-20FE-9A4B-8EEE-5BB8CBF9A7F4}" type="slidenum">
              <a:rPr lang="en-US"/>
              <a:pPr>
                <a:defRPr/>
              </a:pPr>
              <a:t>‹#›</a:t>
            </a:fld>
            <a:endParaRPr lang="en-US" dirty="0"/>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p>
              <a:pPr algn="ctr"/>
              <a:endParaRPr lang="en-US" sz="2400" dirty="0">
                <a:latin typeface="Times New Roman"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solidFill>
                  <a:schemeClr val="hlink"/>
                </a:solidFill>
                <a:latin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solidFill>
                  <a:schemeClr val="hlink"/>
                </a:solidFill>
                <a:latin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solidFill>
                  <a:schemeClr val="hlink"/>
                </a:solidFill>
                <a:latin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sz="2400" dirty="0">
                <a:latin typeface="Times New Roman"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3C46449A-571A-734F-936C-35A542BCDFC3}" type="datetime1">
              <a:rPr lang="en-US"/>
              <a:pPr>
                <a:defRPr/>
              </a:pPr>
              <a:t>4/15/17</a:t>
            </a:fld>
            <a:endParaRPr lang="en-US" dirty="0"/>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6" r:id="rId12"/>
  </p:sldLayoutIdLst>
  <p:txStyles>
    <p:titleStyle>
      <a:lvl1pPr algn="l" rtl="0" eaLnBrk="0" fontAlgn="base" hangingPunct="0">
        <a:spcBef>
          <a:spcPct val="0"/>
        </a:spcBef>
        <a:spcAft>
          <a:spcPct val="0"/>
        </a:spcAft>
        <a:defRPr sz="44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hyperlink" Target="https://thinkprogress.org/the-fda-is-going-to-change-the-definition-of-healthy-food-4350e6b231c8#.lbz9rr3e4" TargetMode="External"/><Relationship Id="rId4" Type="http://schemas.openxmlformats.org/officeDocument/2006/relationships/hyperlink" Target="http://www.fda.gov/Food/GuidanceRegulation/GuidanceDocumentsRegulatoryInformation/LabelingNutrition/ucm2006864.htm"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fda.gov/ICECI/Inspections/InspectionGuides/ucm074948.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fda.gov/ForConsumers/ConsumerUpdates/ucm094536.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33400" y="762000"/>
            <a:ext cx="8610600" cy="4495800"/>
          </a:xfrm>
        </p:spPr>
        <p:txBody>
          <a:bodyPr>
            <a:normAutofit fontScale="92500"/>
          </a:bodyPr>
          <a:lstStyle/>
          <a:p>
            <a:r>
              <a:rPr lang="en-US" sz="3500" dirty="0" smtClean="0"/>
              <a:t>Today Tues. </a:t>
            </a:r>
            <a:r>
              <a:rPr lang="en-US" sz="3500" dirty="0" smtClean="0"/>
              <a:t>April 18</a:t>
            </a:r>
            <a:endParaRPr lang="en-US" sz="3500" dirty="0" smtClean="0"/>
          </a:p>
          <a:p>
            <a:pPr lvl="1"/>
            <a:r>
              <a:rPr lang="en-US" sz="3100" dirty="0" smtClean="0"/>
              <a:t>Topic: Food labeling</a:t>
            </a:r>
          </a:p>
          <a:p>
            <a:r>
              <a:rPr lang="en-US" sz="3500" dirty="0" smtClean="0"/>
              <a:t>Thurs. </a:t>
            </a:r>
            <a:r>
              <a:rPr lang="en-US" sz="3500" dirty="0" smtClean="0"/>
              <a:t>April 20</a:t>
            </a:r>
            <a:endParaRPr lang="en-US" sz="3500" dirty="0" smtClean="0"/>
          </a:p>
          <a:p>
            <a:pPr lvl="1"/>
            <a:r>
              <a:rPr lang="en-US" sz="3100" dirty="0" smtClean="0"/>
              <a:t>Finish labeling. Work on Label Assignment in class</a:t>
            </a:r>
          </a:p>
          <a:p>
            <a:pPr lvl="1"/>
            <a:r>
              <a:rPr lang="en-US" sz="3100" dirty="0" smtClean="0"/>
              <a:t>Label assignment due next class Tues. </a:t>
            </a:r>
            <a:r>
              <a:rPr lang="en-US" sz="3100" dirty="0" smtClean="0"/>
              <a:t>April 25</a:t>
            </a:r>
            <a:endParaRPr lang="en-US" sz="3100" dirty="0" smtClean="0"/>
          </a:p>
          <a:p>
            <a:pPr lvl="2"/>
            <a:r>
              <a:rPr lang="en-US" sz="2600" dirty="0" smtClean="0"/>
              <a:t>Typed, one paper/team</a:t>
            </a:r>
          </a:p>
          <a:p>
            <a:pPr lvl="2"/>
            <a:r>
              <a:rPr lang="en-US" sz="2600" dirty="0" smtClean="0"/>
              <a:t>Include last name, first name and class time</a:t>
            </a:r>
          </a:p>
          <a:p>
            <a:pPr lvl="1"/>
            <a:r>
              <a:rPr lang="en-US" sz="3000" dirty="0" smtClean="0"/>
              <a:t>See </a:t>
            </a:r>
            <a:r>
              <a:rPr lang="en-US" sz="3000" dirty="0"/>
              <a:t>syllabus for all exam and assignment due </a:t>
            </a:r>
            <a:r>
              <a:rPr lang="en-US" sz="3000" dirty="0" smtClean="0"/>
              <a:t>dates</a:t>
            </a:r>
            <a:endParaRPr lang="en-US" sz="3000" dirty="0"/>
          </a:p>
        </p:txBody>
      </p:sp>
      <p:sp>
        <p:nvSpPr>
          <p:cNvPr id="2" name="TextBox 1"/>
          <p:cNvSpPr txBox="1"/>
          <p:nvPr/>
        </p:nvSpPr>
        <p:spPr>
          <a:xfrm>
            <a:off x="6182739" y="1082705"/>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932431" y="168305"/>
            <a:ext cx="1947329" cy="1947329"/>
          </a:xfrm>
          <a:prstGeom prst="rect">
            <a:avLst/>
          </a:prstGeom>
        </p:spPr>
      </p:pic>
    </p:spTree>
    <p:extLst>
      <p:ext uri="{BB962C8B-B14F-4D97-AF65-F5344CB8AC3E}">
        <p14:creationId xmlns:p14="http://schemas.microsoft.com/office/powerpoint/2010/main" val="421645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609600"/>
          </a:xfrm>
        </p:spPr>
        <p:txBody>
          <a:bodyPr/>
          <a:lstStyle/>
          <a:p>
            <a:pPr algn="ctr"/>
            <a:r>
              <a:rPr lang="en-US" sz="4000" b="1" smtClean="0">
                <a:latin typeface="Calibri"/>
                <a:cs typeface="Calibri"/>
              </a:rPr>
              <a:t>  </a:t>
            </a:r>
            <a:r>
              <a:rPr lang="en-US" sz="4000" b="1">
                <a:latin typeface="Calibri"/>
                <a:cs typeface="Calibri"/>
              </a:rPr>
              <a:t> </a:t>
            </a:r>
            <a:r>
              <a:rPr lang="en-US" sz="4000" b="1" smtClean="0">
                <a:solidFill>
                  <a:srgbClr val="000000"/>
                </a:solidFill>
                <a:latin typeface="Calibri"/>
                <a:cs typeface="Calibri"/>
              </a:rPr>
              <a:t>What can you learn from this list?</a:t>
            </a:r>
            <a:endParaRPr lang="en-US" sz="4000" b="1">
              <a:solidFill>
                <a:srgbClr val="000000"/>
              </a:solidFill>
              <a:latin typeface="Calibri"/>
              <a:cs typeface="Calibri"/>
            </a:endParaRPr>
          </a:p>
        </p:txBody>
      </p:sp>
      <p:sp>
        <p:nvSpPr>
          <p:cNvPr id="4" name="Rectangle 3"/>
          <p:cNvSpPr/>
          <p:nvPr/>
        </p:nvSpPr>
        <p:spPr bwMode="auto">
          <a:xfrm>
            <a:off x="1371600" y="1143000"/>
            <a:ext cx="6858000" cy="536642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US" sz="2800" b="1" i="0" u="none" strike="noStrike" cap="none" normalizeH="0" baseline="0" dirty="0" smtClean="0">
                <a:ln>
                  <a:noFill/>
                </a:ln>
                <a:solidFill>
                  <a:srgbClr val="0000FF"/>
                </a:solidFill>
                <a:effectLst/>
                <a:latin typeface="Calibri"/>
                <a:cs typeface="Calibri"/>
              </a:rPr>
              <a:t>INGREDIENTS</a:t>
            </a:r>
            <a:r>
              <a:rPr kumimoji="0" lang="en-US" sz="2800" b="0" i="0" u="none" strike="noStrike" cap="none" normalizeH="0" baseline="0" dirty="0" smtClean="0">
                <a:ln>
                  <a:noFill/>
                </a:ln>
                <a:solidFill>
                  <a:srgbClr val="0000FF"/>
                </a:solidFill>
                <a:effectLst/>
                <a:latin typeface="Calibri"/>
                <a:cs typeface="Calibri"/>
              </a:rPr>
              <a:t>: </a:t>
            </a:r>
            <a:r>
              <a:rPr kumimoji="0" lang="en-US" sz="2800" b="0" i="0" u="none" strike="noStrike" cap="none" normalizeH="0" baseline="0" dirty="0" smtClean="0">
                <a:ln>
                  <a:noFill/>
                </a:ln>
                <a:effectLst/>
                <a:latin typeface="Calibri"/>
                <a:cs typeface="Calibri"/>
              </a:rPr>
              <a:t>Milled corn</a:t>
            </a:r>
            <a:r>
              <a:rPr kumimoji="0" lang="en-US" sz="2800" b="0" i="0" u="none" strike="noStrike" cap="none" normalizeH="0" baseline="0" dirty="0" smtClean="0">
                <a:ln>
                  <a:noFill/>
                </a:ln>
                <a:solidFill>
                  <a:schemeClr val="tx1"/>
                </a:solidFill>
                <a:effectLst/>
                <a:latin typeface="Calibri"/>
                <a:cs typeface="Calibri"/>
              </a:rPr>
              <a:t>, sugar, enriched flour {</a:t>
            </a:r>
            <a:r>
              <a:rPr lang="en-US" sz="2800" dirty="0" smtClean="0">
                <a:latin typeface="Calibri"/>
                <a:cs typeface="Calibri"/>
              </a:rPr>
              <a:t>wheat flour, </a:t>
            </a:r>
            <a:r>
              <a:rPr lang="en-US" sz="2800" dirty="0">
                <a:latin typeface="Calibri"/>
                <a:cs typeface="Calibri"/>
              </a:rPr>
              <a:t>reduced </a:t>
            </a:r>
            <a:r>
              <a:rPr lang="en-US" sz="2800" dirty="0" smtClean="0">
                <a:latin typeface="Calibri"/>
                <a:cs typeface="Calibri"/>
              </a:rPr>
              <a:t>iron, </a:t>
            </a:r>
            <a:r>
              <a:rPr lang="en-US" sz="2800" dirty="0" err="1" smtClean="0">
                <a:latin typeface="Calibri"/>
                <a:cs typeface="Calibri"/>
              </a:rPr>
              <a:t>niacinamide</a:t>
            </a:r>
            <a:r>
              <a:rPr lang="en-US" sz="2800" dirty="0" smtClean="0">
                <a:latin typeface="Calibri"/>
                <a:cs typeface="Calibri"/>
              </a:rPr>
              <a:t> (</a:t>
            </a:r>
            <a:r>
              <a:rPr lang="en-US" sz="2800" dirty="0" err="1" smtClean="0">
                <a:latin typeface="Calibri"/>
                <a:cs typeface="Calibri"/>
              </a:rPr>
              <a:t>vit</a:t>
            </a:r>
            <a:r>
              <a:rPr lang="en-US" sz="2800" dirty="0" smtClean="0">
                <a:latin typeface="Calibri"/>
                <a:cs typeface="Calibri"/>
              </a:rPr>
              <a:t> B</a:t>
            </a:r>
            <a:r>
              <a:rPr lang="en-US" sz="2800" baseline="-25000" dirty="0" smtClean="0">
                <a:latin typeface="Calibri"/>
                <a:cs typeface="Calibri"/>
              </a:rPr>
              <a:t>3</a:t>
            </a:r>
            <a:r>
              <a:rPr lang="en-US" sz="2800" dirty="0" smtClean="0">
                <a:latin typeface="Calibri"/>
                <a:cs typeface="Calibri"/>
              </a:rPr>
              <a:t>), </a:t>
            </a:r>
            <a:r>
              <a:rPr lang="en-US" sz="2800" dirty="0">
                <a:latin typeface="Calibri"/>
                <a:cs typeface="Calibri"/>
              </a:rPr>
              <a:t>riboflavin (</a:t>
            </a:r>
            <a:r>
              <a:rPr lang="en-US" sz="2800" dirty="0" err="1" smtClean="0">
                <a:latin typeface="Calibri"/>
                <a:cs typeface="Calibri"/>
              </a:rPr>
              <a:t>vit</a:t>
            </a:r>
            <a:r>
              <a:rPr lang="en-US" sz="2800" dirty="0" smtClean="0">
                <a:latin typeface="Calibri"/>
                <a:cs typeface="Calibri"/>
              </a:rPr>
              <a:t> B</a:t>
            </a:r>
            <a:r>
              <a:rPr lang="en-US" sz="2800" baseline="-25000" dirty="0" smtClean="0">
                <a:latin typeface="Calibri"/>
                <a:cs typeface="Calibri"/>
              </a:rPr>
              <a:t>2</a:t>
            </a:r>
            <a:r>
              <a:rPr lang="en-US" sz="2800" dirty="0" smtClean="0">
                <a:latin typeface="Calibri"/>
                <a:cs typeface="Calibri"/>
              </a:rPr>
              <a:t>)</a:t>
            </a:r>
            <a:r>
              <a:rPr lang="en-US" sz="2800" dirty="0">
                <a:latin typeface="Calibri"/>
                <a:cs typeface="Calibri"/>
              </a:rPr>
              <a:t>, thiamine hydrochloride (</a:t>
            </a:r>
            <a:r>
              <a:rPr lang="en-US" sz="2800" dirty="0" err="1" smtClean="0">
                <a:latin typeface="Calibri"/>
                <a:cs typeface="Calibri"/>
              </a:rPr>
              <a:t>vit</a:t>
            </a:r>
            <a:r>
              <a:rPr lang="en-US" sz="2800" dirty="0" smtClean="0">
                <a:latin typeface="Calibri"/>
                <a:cs typeface="Calibri"/>
              </a:rPr>
              <a:t> </a:t>
            </a:r>
            <a:r>
              <a:rPr lang="en-US" sz="2800" dirty="0">
                <a:latin typeface="Calibri"/>
                <a:cs typeface="Calibri"/>
              </a:rPr>
              <a:t>B</a:t>
            </a:r>
            <a:r>
              <a:rPr lang="en-US" sz="2800" baseline="-25000" dirty="0">
                <a:latin typeface="Calibri"/>
                <a:cs typeface="Calibri"/>
              </a:rPr>
              <a:t>1</a:t>
            </a:r>
            <a:r>
              <a:rPr lang="en-US" sz="2800" dirty="0" smtClean="0">
                <a:latin typeface="Calibri"/>
                <a:cs typeface="Calibri"/>
              </a:rPr>
              <a:t>) and folate}</a:t>
            </a:r>
            <a:r>
              <a:rPr kumimoji="0" lang="en-US" sz="2800" b="0" i="0" u="none" strike="noStrike" cap="none" normalizeH="0" baseline="0" dirty="0" smtClean="0">
                <a:ln>
                  <a:noFill/>
                </a:ln>
                <a:solidFill>
                  <a:schemeClr val="tx1"/>
                </a:solidFill>
                <a:effectLst/>
                <a:latin typeface="Calibri"/>
                <a:cs typeface="Calibri"/>
              </a:rPr>
              <a:t>,</a:t>
            </a:r>
            <a:r>
              <a:rPr kumimoji="0" lang="en-US" sz="2800" b="0" i="0" u="none" strike="noStrike" cap="none" normalizeH="0" dirty="0" smtClean="0">
                <a:ln>
                  <a:noFill/>
                </a:ln>
                <a:solidFill>
                  <a:schemeClr val="tx1"/>
                </a:solidFill>
                <a:effectLst/>
                <a:latin typeface="Calibri"/>
                <a:cs typeface="Calibri"/>
              </a:rPr>
              <a:t> </a:t>
            </a:r>
            <a:r>
              <a:rPr kumimoji="0" lang="en-US" sz="2800" b="0" i="0" u="none" strike="noStrike" cap="none" normalizeH="0" baseline="0" dirty="0" smtClean="0">
                <a:ln>
                  <a:noFill/>
                </a:ln>
                <a:solidFill>
                  <a:schemeClr val="tx1"/>
                </a:solidFill>
                <a:effectLst/>
                <a:latin typeface="Calibri"/>
                <a:cs typeface="Calibri"/>
              </a:rPr>
              <a:t>corn syrup,</a:t>
            </a:r>
            <a:r>
              <a:rPr kumimoji="0" lang="en-US" sz="2800" b="0" i="0" u="none" strike="noStrike" cap="none" normalizeH="0" dirty="0" smtClean="0">
                <a:ln>
                  <a:noFill/>
                </a:ln>
                <a:solidFill>
                  <a:schemeClr val="tx1"/>
                </a:solidFill>
                <a:effectLst/>
                <a:latin typeface="Calibri"/>
                <a:cs typeface="Calibri"/>
              </a:rPr>
              <a:t> molasses,</a:t>
            </a:r>
            <a:r>
              <a:rPr lang="en-US" sz="2800" dirty="0">
                <a:latin typeface="Calibri"/>
                <a:cs typeface="Calibri"/>
              </a:rPr>
              <a:t> </a:t>
            </a:r>
            <a:r>
              <a:rPr lang="en-US" sz="2800" dirty="0" smtClean="0">
                <a:latin typeface="Calibri"/>
                <a:cs typeface="Calibri"/>
              </a:rPr>
              <a:t>salt, honey, partially hydrogenated vegetable oil (one or more of the following oils; coconut, cottonseed or soybean oil), sodium ascorbate and ascorbic acid (</a:t>
            </a:r>
            <a:r>
              <a:rPr lang="en-US" sz="2800" dirty="0" err="1" smtClean="0">
                <a:latin typeface="Calibri"/>
                <a:cs typeface="Calibri"/>
              </a:rPr>
              <a:t>vit</a:t>
            </a:r>
            <a:r>
              <a:rPr lang="en-US" sz="2800" dirty="0" smtClean="0">
                <a:latin typeface="Calibri"/>
                <a:cs typeface="Calibri"/>
              </a:rPr>
              <a:t> C), </a:t>
            </a:r>
            <a:r>
              <a:rPr lang="en-US" sz="2800" dirty="0" err="1" smtClean="0">
                <a:latin typeface="Calibri"/>
                <a:cs typeface="Calibri"/>
              </a:rPr>
              <a:t>niacinamide</a:t>
            </a:r>
            <a:r>
              <a:rPr lang="en-US" sz="2800" dirty="0" smtClean="0">
                <a:latin typeface="Calibri"/>
                <a:cs typeface="Calibri"/>
              </a:rPr>
              <a:t>, zinc oxide , BHT (preservative), </a:t>
            </a:r>
            <a:r>
              <a:rPr lang="en-US" sz="2800" dirty="0" err="1" smtClean="0">
                <a:latin typeface="Calibri"/>
                <a:cs typeface="Calibri"/>
              </a:rPr>
              <a:t>annato</a:t>
            </a:r>
            <a:r>
              <a:rPr lang="en-US" sz="2800" dirty="0" smtClean="0">
                <a:latin typeface="Calibri"/>
                <a:cs typeface="Calibri"/>
              </a:rPr>
              <a:t>, folic acid, vitamin D and</a:t>
            </a:r>
            <a:r>
              <a:rPr lang="en-US" sz="2800" dirty="0" smtClean="0">
                <a:solidFill>
                  <a:srgbClr val="000000"/>
                </a:solidFill>
                <a:latin typeface="Calibri"/>
                <a:cs typeface="Calibri"/>
              </a:rPr>
              <a:t> B-12</a:t>
            </a:r>
            <a:r>
              <a:rPr lang="en-US" sz="2800" dirty="0" smtClean="0">
                <a:latin typeface="Calibri"/>
                <a:cs typeface="Calibri"/>
              </a:rPr>
              <a:t>.   </a:t>
            </a:r>
          </a:p>
        </p:txBody>
      </p:sp>
    </p:spTree>
    <p:extLst>
      <p:ext uri="{BB962C8B-B14F-4D97-AF65-F5344CB8AC3E}">
        <p14:creationId xmlns:p14="http://schemas.microsoft.com/office/powerpoint/2010/main" val="1693526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609600"/>
          </a:xfrm>
        </p:spPr>
        <p:txBody>
          <a:bodyPr/>
          <a:lstStyle/>
          <a:p>
            <a:pPr algn="ctr"/>
            <a:r>
              <a:rPr lang="en-US" sz="4000" b="1" smtClean="0">
                <a:latin typeface="Calibri"/>
                <a:cs typeface="Calibri"/>
              </a:rPr>
              <a:t>  </a:t>
            </a:r>
            <a:r>
              <a:rPr lang="en-US" sz="4000" b="1">
                <a:latin typeface="Calibri"/>
                <a:cs typeface="Calibri"/>
              </a:rPr>
              <a:t> </a:t>
            </a:r>
            <a:r>
              <a:rPr lang="en-US" sz="4000" b="1" smtClean="0">
                <a:solidFill>
                  <a:srgbClr val="000000"/>
                </a:solidFill>
                <a:latin typeface="Calibri"/>
                <a:cs typeface="Calibri"/>
              </a:rPr>
              <a:t>Ingredients-</a:t>
            </a:r>
            <a:r>
              <a:rPr lang="en-US" sz="4000" i="1" smtClean="0">
                <a:solidFill>
                  <a:srgbClr val="000000"/>
                </a:solidFill>
                <a:latin typeface="Calibri"/>
                <a:cs typeface="Calibri"/>
              </a:rPr>
              <a:t>listed high to low by wt</a:t>
            </a:r>
            <a:r>
              <a:rPr lang="en-US" sz="4000" b="1" smtClean="0">
                <a:solidFill>
                  <a:srgbClr val="000000"/>
                </a:solidFill>
                <a:latin typeface="Calibri"/>
                <a:cs typeface="Calibri"/>
              </a:rPr>
              <a:t>.</a:t>
            </a:r>
            <a:endParaRPr lang="en-US" sz="4000" b="1">
              <a:solidFill>
                <a:srgbClr val="000000"/>
              </a:solidFill>
              <a:latin typeface="Calibri"/>
              <a:cs typeface="Calibri"/>
            </a:endParaRPr>
          </a:p>
        </p:txBody>
      </p:sp>
      <p:sp>
        <p:nvSpPr>
          <p:cNvPr id="4" name="Rectangle 3"/>
          <p:cNvSpPr/>
          <p:nvPr/>
        </p:nvSpPr>
        <p:spPr bwMode="auto">
          <a:xfrm>
            <a:off x="1371600" y="1143000"/>
            <a:ext cx="6858000" cy="536642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US" sz="2800" b="1" i="0" u="none" strike="noStrike" cap="none" normalizeH="0" baseline="0" dirty="0" smtClean="0">
                <a:ln>
                  <a:noFill/>
                </a:ln>
                <a:solidFill>
                  <a:srgbClr val="0000FF"/>
                </a:solidFill>
                <a:effectLst/>
                <a:latin typeface="Calibri"/>
                <a:cs typeface="Calibri"/>
              </a:rPr>
              <a:t>INGREDIENTS</a:t>
            </a:r>
            <a:r>
              <a:rPr kumimoji="0" lang="en-US" sz="2800" b="0" i="0" u="none" strike="noStrike" cap="none" normalizeH="0" baseline="0" dirty="0" smtClean="0">
                <a:ln>
                  <a:noFill/>
                </a:ln>
                <a:solidFill>
                  <a:srgbClr val="0000FF"/>
                </a:solidFill>
                <a:effectLst/>
                <a:latin typeface="Calibri"/>
                <a:cs typeface="Calibri"/>
              </a:rPr>
              <a:t>: </a:t>
            </a:r>
            <a:r>
              <a:rPr kumimoji="0" lang="en-US" sz="2800" b="0" i="0" u="none" strike="noStrike" cap="none" normalizeH="0" baseline="0" dirty="0" smtClean="0">
                <a:ln>
                  <a:noFill/>
                </a:ln>
                <a:effectLst/>
                <a:latin typeface="Calibri"/>
                <a:cs typeface="Calibri"/>
              </a:rPr>
              <a:t>Milled corn</a:t>
            </a:r>
            <a:r>
              <a:rPr kumimoji="0" lang="en-US" sz="2800" b="0" i="0" u="none" strike="noStrike" cap="none" normalizeH="0" baseline="0" dirty="0" smtClean="0">
                <a:ln>
                  <a:noFill/>
                </a:ln>
                <a:solidFill>
                  <a:schemeClr val="tx1"/>
                </a:solidFill>
                <a:effectLst/>
                <a:latin typeface="Calibri"/>
                <a:cs typeface="Calibri"/>
              </a:rPr>
              <a:t>, sugar, enriched flour {</a:t>
            </a:r>
            <a:r>
              <a:rPr lang="en-US" sz="2800" dirty="0" smtClean="0">
                <a:latin typeface="Calibri"/>
                <a:cs typeface="Calibri"/>
              </a:rPr>
              <a:t>wheat flour, </a:t>
            </a:r>
            <a:r>
              <a:rPr lang="en-US" sz="2800" dirty="0">
                <a:latin typeface="Calibri"/>
                <a:cs typeface="Calibri"/>
              </a:rPr>
              <a:t>reduced </a:t>
            </a:r>
            <a:r>
              <a:rPr lang="en-US" sz="2800" dirty="0" smtClean="0">
                <a:latin typeface="Calibri"/>
                <a:cs typeface="Calibri"/>
              </a:rPr>
              <a:t>iron, </a:t>
            </a:r>
            <a:r>
              <a:rPr lang="en-US" sz="2800" dirty="0" err="1" smtClean="0">
                <a:latin typeface="Calibri"/>
                <a:cs typeface="Calibri"/>
              </a:rPr>
              <a:t>niacinamide</a:t>
            </a:r>
            <a:r>
              <a:rPr lang="en-US" sz="2800" dirty="0" smtClean="0">
                <a:latin typeface="Calibri"/>
                <a:cs typeface="Calibri"/>
              </a:rPr>
              <a:t> (</a:t>
            </a:r>
            <a:r>
              <a:rPr lang="en-US" sz="2800" dirty="0" err="1" smtClean="0">
                <a:latin typeface="Calibri"/>
                <a:cs typeface="Calibri"/>
              </a:rPr>
              <a:t>vit</a:t>
            </a:r>
            <a:r>
              <a:rPr lang="en-US" sz="2800" dirty="0" smtClean="0">
                <a:latin typeface="Calibri"/>
                <a:cs typeface="Calibri"/>
              </a:rPr>
              <a:t> B</a:t>
            </a:r>
            <a:r>
              <a:rPr lang="en-US" sz="2800" baseline="-25000" dirty="0" smtClean="0">
                <a:latin typeface="Calibri"/>
                <a:cs typeface="Calibri"/>
              </a:rPr>
              <a:t>3</a:t>
            </a:r>
            <a:r>
              <a:rPr lang="en-US" sz="2800" dirty="0" smtClean="0">
                <a:latin typeface="Calibri"/>
                <a:cs typeface="Calibri"/>
              </a:rPr>
              <a:t>), </a:t>
            </a:r>
            <a:r>
              <a:rPr lang="en-US" sz="2800" dirty="0">
                <a:latin typeface="Calibri"/>
                <a:cs typeface="Calibri"/>
              </a:rPr>
              <a:t>riboflavin (</a:t>
            </a:r>
            <a:r>
              <a:rPr lang="en-US" sz="2800" dirty="0" err="1" smtClean="0">
                <a:latin typeface="Calibri"/>
                <a:cs typeface="Calibri"/>
              </a:rPr>
              <a:t>vit</a:t>
            </a:r>
            <a:r>
              <a:rPr lang="en-US" sz="2800" dirty="0" smtClean="0">
                <a:latin typeface="Calibri"/>
                <a:cs typeface="Calibri"/>
              </a:rPr>
              <a:t> B</a:t>
            </a:r>
            <a:r>
              <a:rPr lang="en-US" sz="2800" baseline="-25000" dirty="0" smtClean="0">
                <a:latin typeface="Calibri"/>
                <a:cs typeface="Calibri"/>
              </a:rPr>
              <a:t>2</a:t>
            </a:r>
            <a:r>
              <a:rPr lang="en-US" sz="2800" dirty="0" smtClean="0">
                <a:latin typeface="Calibri"/>
                <a:cs typeface="Calibri"/>
              </a:rPr>
              <a:t>)</a:t>
            </a:r>
            <a:r>
              <a:rPr lang="en-US" sz="2800" dirty="0">
                <a:latin typeface="Calibri"/>
                <a:cs typeface="Calibri"/>
              </a:rPr>
              <a:t>, thiamine hydrochloride (</a:t>
            </a:r>
            <a:r>
              <a:rPr lang="en-US" sz="2800" dirty="0" err="1" smtClean="0">
                <a:latin typeface="Calibri"/>
                <a:cs typeface="Calibri"/>
              </a:rPr>
              <a:t>vit</a:t>
            </a:r>
            <a:r>
              <a:rPr lang="en-US" sz="2800" dirty="0" smtClean="0">
                <a:latin typeface="Calibri"/>
                <a:cs typeface="Calibri"/>
              </a:rPr>
              <a:t> </a:t>
            </a:r>
            <a:r>
              <a:rPr lang="en-US" sz="2800" dirty="0">
                <a:latin typeface="Calibri"/>
                <a:cs typeface="Calibri"/>
              </a:rPr>
              <a:t>B</a:t>
            </a:r>
            <a:r>
              <a:rPr lang="en-US" sz="2800" baseline="-25000" dirty="0">
                <a:latin typeface="Calibri"/>
                <a:cs typeface="Calibri"/>
              </a:rPr>
              <a:t>1</a:t>
            </a:r>
            <a:r>
              <a:rPr lang="en-US" sz="2800" dirty="0" smtClean="0">
                <a:latin typeface="Calibri"/>
                <a:cs typeface="Calibri"/>
              </a:rPr>
              <a:t>) and folate}</a:t>
            </a:r>
            <a:r>
              <a:rPr kumimoji="0" lang="en-US" sz="2800" b="0" i="0" u="none" strike="noStrike" cap="none" normalizeH="0" baseline="0" dirty="0" smtClean="0">
                <a:ln>
                  <a:noFill/>
                </a:ln>
                <a:solidFill>
                  <a:schemeClr val="tx1"/>
                </a:solidFill>
                <a:effectLst/>
                <a:latin typeface="Calibri"/>
                <a:cs typeface="Calibri"/>
              </a:rPr>
              <a:t>,</a:t>
            </a:r>
            <a:r>
              <a:rPr kumimoji="0" lang="en-US" sz="2800" b="0" i="0" u="none" strike="noStrike" cap="none" normalizeH="0" dirty="0" smtClean="0">
                <a:ln>
                  <a:noFill/>
                </a:ln>
                <a:solidFill>
                  <a:schemeClr val="tx1"/>
                </a:solidFill>
                <a:effectLst/>
                <a:latin typeface="Calibri"/>
                <a:cs typeface="Calibri"/>
              </a:rPr>
              <a:t> </a:t>
            </a:r>
            <a:r>
              <a:rPr kumimoji="0" lang="en-US" sz="2800" b="0" i="0" u="none" strike="noStrike" cap="none" normalizeH="0" baseline="0" dirty="0" smtClean="0">
                <a:ln>
                  <a:noFill/>
                </a:ln>
                <a:solidFill>
                  <a:schemeClr val="tx1"/>
                </a:solidFill>
                <a:effectLst/>
                <a:latin typeface="Calibri"/>
                <a:cs typeface="Calibri"/>
              </a:rPr>
              <a:t>corn syrup,</a:t>
            </a:r>
            <a:r>
              <a:rPr kumimoji="0" lang="en-US" sz="2800" b="0" i="0" u="none" strike="noStrike" cap="none" normalizeH="0" dirty="0" smtClean="0">
                <a:ln>
                  <a:noFill/>
                </a:ln>
                <a:solidFill>
                  <a:schemeClr val="tx1"/>
                </a:solidFill>
                <a:effectLst/>
                <a:latin typeface="Calibri"/>
                <a:cs typeface="Calibri"/>
              </a:rPr>
              <a:t> molasses,</a:t>
            </a:r>
            <a:r>
              <a:rPr lang="en-US" sz="2800" dirty="0">
                <a:latin typeface="Calibri"/>
                <a:cs typeface="Calibri"/>
              </a:rPr>
              <a:t> </a:t>
            </a:r>
            <a:r>
              <a:rPr lang="en-US" sz="2800" dirty="0" smtClean="0">
                <a:latin typeface="Calibri"/>
                <a:cs typeface="Calibri"/>
              </a:rPr>
              <a:t>salt, honey, partially hydrogenated vegetable oil (one or more of the following oils; coconut, cottonseed or soybean oil), sodium ascorbate and ascorbic acid (</a:t>
            </a:r>
            <a:r>
              <a:rPr lang="en-US" sz="2800" dirty="0" err="1" smtClean="0">
                <a:latin typeface="Calibri"/>
                <a:cs typeface="Calibri"/>
              </a:rPr>
              <a:t>vit</a:t>
            </a:r>
            <a:r>
              <a:rPr lang="en-US" sz="2800" dirty="0" smtClean="0">
                <a:latin typeface="Calibri"/>
                <a:cs typeface="Calibri"/>
              </a:rPr>
              <a:t> C), </a:t>
            </a:r>
            <a:r>
              <a:rPr lang="en-US" sz="2800" dirty="0" err="1" smtClean="0">
                <a:latin typeface="Calibri"/>
                <a:cs typeface="Calibri"/>
              </a:rPr>
              <a:t>niacinamide</a:t>
            </a:r>
            <a:r>
              <a:rPr lang="en-US" sz="2800" dirty="0" smtClean="0">
                <a:latin typeface="Calibri"/>
                <a:cs typeface="Calibri"/>
              </a:rPr>
              <a:t>, zinc oxide , BHT (preservative), </a:t>
            </a:r>
            <a:r>
              <a:rPr lang="en-US" sz="2800" dirty="0" err="1" smtClean="0">
                <a:latin typeface="Calibri"/>
                <a:cs typeface="Calibri"/>
              </a:rPr>
              <a:t>annato</a:t>
            </a:r>
            <a:r>
              <a:rPr lang="en-US" sz="2800" dirty="0" smtClean="0">
                <a:latin typeface="Calibri"/>
                <a:cs typeface="Calibri"/>
              </a:rPr>
              <a:t>, folic acid, vitamin D and</a:t>
            </a:r>
            <a:r>
              <a:rPr lang="en-US" sz="2800" dirty="0" smtClean="0">
                <a:solidFill>
                  <a:srgbClr val="000000"/>
                </a:solidFill>
                <a:latin typeface="Calibri"/>
                <a:cs typeface="Calibri"/>
              </a:rPr>
              <a:t> B-12</a:t>
            </a:r>
            <a:r>
              <a:rPr lang="en-US" sz="2800" dirty="0" smtClean="0">
                <a:latin typeface="Calibri"/>
                <a:cs typeface="Calibri"/>
              </a:rPr>
              <a:t>.   </a:t>
            </a:r>
          </a:p>
        </p:txBody>
      </p:sp>
    </p:spTree>
    <p:extLst>
      <p:ext uri="{BB962C8B-B14F-4D97-AF65-F5344CB8AC3E}">
        <p14:creationId xmlns:p14="http://schemas.microsoft.com/office/powerpoint/2010/main" val="1040314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pPr algn="ctr"/>
            <a:r>
              <a:rPr lang="en-US" sz="4000" b="1" dirty="0" smtClean="0">
                <a:latin typeface="Calibri"/>
                <a:cs typeface="Calibri"/>
              </a:rPr>
              <a:t> What is </a:t>
            </a:r>
            <a:r>
              <a:rPr lang="en-US" sz="4000" b="1" i="1" dirty="0" smtClean="0">
                <a:latin typeface="Calibri"/>
                <a:cs typeface="Calibri"/>
              </a:rPr>
              <a:t>‘</a:t>
            </a:r>
            <a:r>
              <a:rPr lang="en-US" sz="4000" b="1" i="1" dirty="0" smtClean="0">
                <a:solidFill>
                  <a:srgbClr val="FF0080"/>
                </a:solidFill>
                <a:latin typeface="Calibri"/>
                <a:cs typeface="Calibri"/>
              </a:rPr>
              <a:t>Sugar Splitting</a:t>
            </a:r>
            <a:r>
              <a:rPr lang="en-US" sz="4000" b="1" i="1" dirty="0" smtClean="0">
                <a:latin typeface="Calibri"/>
                <a:cs typeface="Calibri"/>
              </a:rPr>
              <a:t>’?</a:t>
            </a:r>
            <a:endParaRPr lang="en-US" sz="4000" b="1" i="1" dirty="0">
              <a:latin typeface="Calibri"/>
              <a:cs typeface="Calibri"/>
            </a:endParaRPr>
          </a:p>
        </p:txBody>
      </p:sp>
      <p:sp>
        <p:nvSpPr>
          <p:cNvPr id="4" name="Rectangle 3"/>
          <p:cNvSpPr/>
          <p:nvPr/>
        </p:nvSpPr>
        <p:spPr bwMode="auto">
          <a:xfrm>
            <a:off x="1371600" y="1143000"/>
            <a:ext cx="6858000" cy="44196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US" sz="2800" i="0" u="none" strike="noStrike" cap="none" normalizeH="0" baseline="0" dirty="0" smtClean="0">
                <a:ln>
                  <a:noFill/>
                </a:ln>
                <a:solidFill>
                  <a:schemeClr val="tx1"/>
                </a:solidFill>
                <a:effectLst/>
                <a:latin typeface="Calibri"/>
                <a:cs typeface="Calibri"/>
              </a:rPr>
              <a:t>INGREDIENTS: </a:t>
            </a:r>
            <a:r>
              <a:rPr kumimoji="0" lang="en-US" sz="2800" i="0" u="none" strike="noStrike" cap="none" normalizeH="0" baseline="0" dirty="0" smtClean="0">
                <a:ln>
                  <a:noFill/>
                </a:ln>
                <a:effectLst/>
                <a:latin typeface="Calibri"/>
                <a:cs typeface="Calibri"/>
              </a:rPr>
              <a:t>Milled corn</a:t>
            </a:r>
            <a:r>
              <a:rPr kumimoji="0" lang="en-US" sz="2800" i="0" u="none" strike="noStrike" cap="none" normalizeH="0" baseline="0" dirty="0" smtClean="0">
                <a:ln>
                  <a:noFill/>
                </a:ln>
                <a:solidFill>
                  <a:schemeClr val="tx1"/>
                </a:solidFill>
                <a:effectLst/>
                <a:latin typeface="Calibri"/>
                <a:cs typeface="Calibri"/>
              </a:rPr>
              <a:t>, </a:t>
            </a:r>
            <a:r>
              <a:rPr kumimoji="0" lang="en-US" sz="2800" i="0" u="none" strike="noStrike" cap="none" normalizeH="0" baseline="0" dirty="0" smtClean="0">
                <a:ln>
                  <a:noFill/>
                </a:ln>
                <a:solidFill>
                  <a:schemeClr val="tx1">
                    <a:lumMod val="95000"/>
                    <a:lumOff val="5000"/>
                  </a:schemeClr>
                </a:solidFill>
                <a:effectLst/>
                <a:latin typeface="Calibri"/>
                <a:cs typeface="Calibri"/>
              </a:rPr>
              <a:t>sugar, enriched flour {</a:t>
            </a:r>
            <a:r>
              <a:rPr lang="en-US" sz="2800" dirty="0" smtClean="0">
                <a:solidFill>
                  <a:schemeClr val="tx1">
                    <a:lumMod val="95000"/>
                    <a:lumOff val="5000"/>
                  </a:schemeClr>
                </a:solidFill>
                <a:latin typeface="Calibri"/>
                <a:cs typeface="Calibri"/>
              </a:rPr>
              <a:t>wheat flour, </a:t>
            </a:r>
            <a:r>
              <a:rPr lang="en-US" sz="2800" dirty="0">
                <a:solidFill>
                  <a:schemeClr val="tx1">
                    <a:lumMod val="95000"/>
                    <a:lumOff val="5000"/>
                  </a:schemeClr>
                </a:solidFill>
                <a:latin typeface="Calibri"/>
                <a:cs typeface="Calibri"/>
              </a:rPr>
              <a:t>reduced </a:t>
            </a:r>
            <a:r>
              <a:rPr lang="en-US" sz="2800" dirty="0" smtClean="0">
                <a:solidFill>
                  <a:schemeClr val="tx1">
                    <a:lumMod val="95000"/>
                    <a:lumOff val="5000"/>
                  </a:schemeClr>
                </a:solidFill>
                <a:latin typeface="Calibri"/>
                <a:cs typeface="Calibri"/>
              </a:rPr>
              <a:t>iron, </a:t>
            </a:r>
            <a:r>
              <a:rPr lang="en-US" sz="2800" dirty="0" err="1" smtClean="0">
                <a:solidFill>
                  <a:schemeClr val="tx1">
                    <a:lumMod val="95000"/>
                    <a:lumOff val="5000"/>
                  </a:schemeClr>
                </a:solidFill>
                <a:latin typeface="Calibri"/>
                <a:cs typeface="Calibri"/>
              </a:rPr>
              <a:t>niacinamide</a:t>
            </a:r>
            <a:r>
              <a:rPr lang="en-US" sz="2800" dirty="0" smtClean="0">
                <a:solidFill>
                  <a:schemeClr val="tx1">
                    <a:lumMod val="95000"/>
                    <a:lumOff val="5000"/>
                  </a:schemeClr>
                </a:solidFill>
                <a:latin typeface="Calibri"/>
                <a:cs typeface="Calibri"/>
              </a:rPr>
              <a:t> (</a:t>
            </a:r>
            <a:r>
              <a:rPr lang="en-US" sz="2800" dirty="0" err="1" smtClean="0">
                <a:solidFill>
                  <a:schemeClr val="tx1">
                    <a:lumMod val="95000"/>
                    <a:lumOff val="5000"/>
                  </a:schemeClr>
                </a:solidFill>
                <a:latin typeface="Calibri"/>
                <a:cs typeface="Calibri"/>
              </a:rPr>
              <a:t>vit</a:t>
            </a:r>
            <a:r>
              <a:rPr lang="en-US" sz="2800" dirty="0" smtClean="0">
                <a:solidFill>
                  <a:schemeClr val="tx1">
                    <a:lumMod val="95000"/>
                    <a:lumOff val="5000"/>
                  </a:schemeClr>
                </a:solidFill>
                <a:latin typeface="Calibri"/>
                <a:cs typeface="Calibri"/>
              </a:rPr>
              <a:t> B</a:t>
            </a:r>
            <a:r>
              <a:rPr lang="en-US" sz="2800" baseline="-25000" dirty="0">
                <a:solidFill>
                  <a:schemeClr val="tx1">
                    <a:lumMod val="95000"/>
                    <a:lumOff val="5000"/>
                  </a:schemeClr>
                </a:solidFill>
                <a:latin typeface="Calibri"/>
                <a:cs typeface="Calibri"/>
              </a:rPr>
              <a:t>3</a:t>
            </a:r>
            <a:r>
              <a:rPr lang="en-US" sz="2800" dirty="0" smtClean="0">
                <a:solidFill>
                  <a:schemeClr val="tx1">
                    <a:lumMod val="95000"/>
                    <a:lumOff val="5000"/>
                  </a:schemeClr>
                </a:solidFill>
                <a:latin typeface="Calibri"/>
                <a:cs typeface="Calibri"/>
              </a:rPr>
              <a:t>), </a:t>
            </a:r>
            <a:r>
              <a:rPr lang="en-US" sz="2800" dirty="0">
                <a:solidFill>
                  <a:schemeClr val="tx1">
                    <a:lumMod val="95000"/>
                    <a:lumOff val="5000"/>
                  </a:schemeClr>
                </a:solidFill>
                <a:latin typeface="Calibri"/>
                <a:cs typeface="Calibri"/>
              </a:rPr>
              <a:t>riboflavin (</a:t>
            </a:r>
            <a:r>
              <a:rPr lang="en-US" sz="2800" dirty="0" err="1" smtClean="0">
                <a:solidFill>
                  <a:schemeClr val="tx1">
                    <a:lumMod val="95000"/>
                    <a:lumOff val="5000"/>
                  </a:schemeClr>
                </a:solidFill>
                <a:latin typeface="Calibri"/>
                <a:cs typeface="Calibri"/>
              </a:rPr>
              <a:t>vit</a:t>
            </a:r>
            <a:r>
              <a:rPr lang="en-US" sz="2800" dirty="0" smtClean="0">
                <a:solidFill>
                  <a:schemeClr val="tx1">
                    <a:lumMod val="95000"/>
                    <a:lumOff val="5000"/>
                  </a:schemeClr>
                </a:solidFill>
                <a:latin typeface="Calibri"/>
                <a:cs typeface="Calibri"/>
              </a:rPr>
              <a:t> B</a:t>
            </a:r>
            <a:r>
              <a:rPr lang="en-US" sz="2800" baseline="-25000" dirty="0" smtClean="0">
                <a:solidFill>
                  <a:schemeClr val="tx1">
                    <a:lumMod val="95000"/>
                    <a:lumOff val="5000"/>
                  </a:schemeClr>
                </a:solidFill>
                <a:latin typeface="Calibri"/>
                <a:cs typeface="Calibri"/>
              </a:rPr>
              <a:t>2</a:t>
            </a:r>
            <a:r>
              <a:rPr lang="en-US" sz="2800" dirty="0" smtClean="0">
                <a:solidFill>
                  <a:schemeClr val="tx1">
                    <a:lumMod val="95000"/>
                    <a:lumOff val="5000"/>
                  </a:schemeClr>
                </a:solidFill>
                <a:latin typeface="Calibri"/>
                <a:cs typeface="Calibri"/>
              </a:rPr>
              <a:t>)</a:t>
            </a:r>
            <a:r>
              <a:rPr lang="en-US" sz="2800" dirty="0">
                <a:solidFill>
                  <a:schemeClr val="tx1">
                    <a:lumMod val="95000"/>
                    <a:lumOff val="5000"/>
                  </a:schemeClr>
                </a:solidFill>
                <a:latin typeface="Calibri"/>
                <a:cs typeface="Calibri"/>
              </a:rPr>
              <a:t>, thiamine hydrochloride (</a:t>
            </a:r>
            <a:r>
              <a:rPr lang="en-US" sz="2800" dirty="0" err="1" smtClean="0">
                <a:solidFill>
                  <a:schemeClr val="tx1">
                    <a:lumMod val="95000"/>
                    <a:lumOff val="5000"/>
                  </a:schemeClr>
                </a:solidFill>
                <a:latin typeface="Calibri"/>
                <a:cs typeface="Calibri"/>
              </a:rPr>
              <a:t>vit</a:t>
            </a:r>
            <a:r>
              <a:rPr lang="en-US" sz="2800" dirty="0" smtClean="0">
                <a:solidFill>
                  <a:schemeClr val="tx1">
                    <a:lumMod val="95000"/>
                    <a:lumOff val="5000"/>
                  </a:schemeClr>
                </a:solidFill>
                <a:latin typeface="Calibri"/>
                <a:cs typeface="Calibri"/>
              </a:rPr>
              <a:t> </a:t>
            </a:r>
            <a:r>
              <a:rPr lang="en-US" sz="2800" dirty="0">
                <a:solidFill>
                  <a:schemeClr val="tx1">
                    <a:lumMod val="95000"/>
                    <a:lumOff val="5000"/>
                  </a:schemeClr>
                </a:solidFill>
                <a:latin typeface="Calibri"/>
                <a:cs typeface="Calibri"/>
              </a:rPr>
              <a:t>B</a:t>
            </a:r>
            <a:r>
              <a:rPr lang="en-US" sz="2800" baseline="-25000" dirty="0">
                <a:solidFill>
                  <a:schemeClr val="tx1">
                    <a:lumMod val="95000"/>
                    <a:lumOff val="5000"/>
                  </a:schemeClr>
                </a:solidFill>
                <a:latin typeface="Calibri"/>
                <a:cs typeface="Calibri"/>
              </a:rPr>
              <a:t>1</a:t>
            </a:r>
            <a:r>
              <a:rPr lang="en-US" sz="2800" dirty="0" smtClean="0">
                <a:solidFill>
                  <a:schemeClr val="tx1">
                    <a:lumMod val="95000"/>
                    <a:lumOff val="5000"/>
                  </a:schemeClr>
                </a:solidFill>
                <a:latin typeface="Calibri"/>
                <a:cs typeface="Calibri"/>
              </a:rPr>
              <a:t>) and folate}</a:t>
            </a:r>
            <a:r>
              <a:rPr kumimoji="0" lang="en-US" sz="2800" i="0" u="none" strike="noStrike" cap="none" normalizeH="0" baseline="0" dirty="0" smtClean="0">
                <a:ln>
                  <a:noFill/>
                </a:ln>
                <a:solidFill>
                  <a:schemeClr val="tx1">
                    <a:lumMod val="95000"/>
                    <a:lumOff val="5000"/>
                  </a:schemeClr>
                </a:solidFill>
                <a:effectLst/>
                <a:latin typeface="Calibri"/>
                <a:cs typeface="Calibri"/>
              </a:rPr>
              <a:t>,</a:t>
            </a:r>
            <a:r>
              <a:rPr kumimoji="0" lang="en-US" sz="2800" i="0" u="none" strike="noStrike" cap="none" normalizeH="0" dirty="0" smtClean="0">
                <a:ln>
                  <a:noFill/>
                </a:ln>
                <a:solidFill>
                  <a:schemeClr val="tx1">
                    <a:lumMod val="95000"/>
                    <a:lumOff val="5000"/>
                  </a:schemeClr>
                </a:solidFill>
                <a:effectLst/>
                <a:latin typeface="Calibri"/>
                <a:cs typeface="Calibri"/>
              </a:rPr>
              <a:t> </a:t>
            </a:r>
            <a:r>
              <a:rPr kumimoji="0" lang="en-US" sz="2800" i="0" u="none" strike="noStrike" cap="none" normalizeH="0" baseline="0" dirty="0" smtClean="0">
                <a:ln>
                  <a:noFill/>
                </a:ln>
                <a:solidFill>
                  <a:schemeClr val="tx1">
                    <a:lumMod val="95000"/>
                    <a:lumOff val="5000"/>
                  </a:schemeClr>
                </a:solidFill>
                <a:effectLst/>
                <a:latin typeface="Calibri"/>
                <a:cs typeface="Calibri"/>
              </a:rPr>
              <a:t>corn syrup,</a:t>
            </a:r>
            <a:r>
              <a:rPr kumimoji="0" lang="en-US" sz="2800" i="0" u="none" strike="noStrike" cap="none" normalizeH="0" dirty="0" smtClean="0">
                <a:ln>
                  <a:noFill/>
                </a:ln>
                <a:solidFill>
                  <a:schemeClr val="tx1">
                    <a:lumMod val="95000"/>
                    <a:lumOff val="5000"/>
                  </a:schemeClr>
                </a:solidFill>
                <a:effectLst/>
                <a:latin typeface="Calibri"/>
                <a:cs typeface="Calibri"/>
              </a:rPr>
              <a:t> molasses,</a:t>
            </a:r>
            <a:r>
              <a:rPr lang="en-US" sz="2800" dirty="0">
                <a:solidFill>
                  <a:schemeClr val="tx1">
                    <a:lumMod val="95000"/>
                    <a:lumOff val="5000"/>
                  </a:schemeClr>
                </a:solidFill>
                <a:latin typeface="Calibri"/>
                <a:cs typeface="Calibri"/>
              </a:rPr>
              <a:t> </a:t>
            </a:r>
            <a:r>
              <a:rPr lang="en-US" sz="2800" dirty="0" smtClean="0">
                <a:solidFill>
                  <a:schemeClr val="tx1">
                    <a:lumMod val="95000"/>
                    <a:lumOff val="5000"/>
                  </a:schemeClr>
                </a:solidFill>
                <a:latin typeface="Calibri"/>
                <a:cs typeface="Calibri"/>
              </a:rPr>
              <a:t>salt, honey, partially hydrogenated vegetable oil (one or more of the following oils; coconut, cottonseed or soybean oil), sodium ascorbate and ascorbic acid (</a:t>
            </a:r>
            <a:r>
              <a:rPr lang="en-US" sz="2800" dirty="0" err="1" smtClean="0">
                <a:solidFill>
                  <a:schemeClr val="tx1">
                    <a:lumMod val="95000"/>
                    <a:lumOff val="5000"/>
                  </a:schemeClr>
                </a:solidFill>
                <a:latin typeface="Calibri"/>
                <a:cs typeface="Calibri"/>
              </a:rPr>
              <a:t>vit</a:t>
            </a:r>
            <a:r>
              <a:rPr lang="en-US" sz="2800" dirty="0" smtClean="0">
                <a:solidFill>
                  <a:schemeClr val="tx1">
                    <a:lumMod val="95000"/>
                    <a:lumOff val="5000"/>
                  </a:schemeClr>
                </a:solidFill>
                <a:latin typeface="Calibri"/>
                <a:cs typeface="Calibri"/>
              </a:rPr>
              <a:t> C), zinc oxide, BHT (preservative), </a:t>
            </a:r>
            <a:r>
              <a:rPr lang="en-US" sz="2800" dirty="0" err="1" smtClean="0">
                <a:solidFill>
                  <a:schemeClr val="tx1">
                    <a:lumMod val="95000"/>
                    <a:lumOff val="5000"/>
                  </a:schemeClr>
                </a:solidFill>
                <a:latin typeface="Calibri"/>
                <a:cs typeface="Calibri"/>
              </a:rPr>
              <a:t>annato</a:t>
            </a:r>
            <a:r>
              <a:rPr lang="en-US" sz="2800" dirty="0" smtClean="0">
                <a:solidFill>
                  <a:schemeClr val="tx1">
                    <a:lumMod val="95000"/>
                    <a:lumOff val="5000"/>
                  </a:schemeClr>
                </a:solidFill>
                <a:latin typeface="Calibri"/>
                <a:cs typeface="Calibri"/>
              </a:rPr>
              <a:t>, folic acid, vitamin D and B-12.   </a:t>
            </a:r>
          </a:p>
        </p:txBody>
      </p:sp>
    </p:spTree>
    <p:extLst>
      <p:ext uri="{BB962C8B-B14F-4D97-AF65-F5344CB8AC3E}">
        <p14:creationId xmlns:p14="http://schemas.microsoft.com/office/powerpoint/2010/main" val="1396140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pPr algn="ctr"/>
            <a:r>
              <a:rPr lang="en-US" sz="4000" b="1" smtClean="0">
                <a:latin typeface="Calibri"/>
                <a:cs typeface="Calibri"/>
              </a:rPr>
              <a:t> </a:t>
            </a:r>
            <a:r>
              <a:rPr lang="en-US" sz="4000" b="1" i="1" smtClean="0">
                <a:latin typeface="Calibri"/>
                <a:cs typeface="Calibri"/>
              </a:rPr>
              <a:t>Sugar Splitting </a:t>
            </a:r>
            <a:r>
              <a:rPr lang="en-US" sz="4000" b="1" smtClean="0">
                <a:latin typeface="Calibri"/>
                <a:cs typeface="Calibri"/>
              </a:rPr>
              <a:t>is deceptive!</a:t>
            </a:r>
            <a:endParaRPr lang="en-US" sz="4000" b="1">
              <a:latin typeface="Calibri"/>
              <a:cs typeface="Calibri"/>
            </a:endParaRPr>
          </a:p>
        </p:txBody>
      </p:sp>
      <p:sp>
        <p:nvSpPr>
          <p:cNvPr id="4" name="Rectangle 3"/>
          <p:cNvSpPr/>
          <p:nvPr/>
        </p:nvSpPr>
        <p:spPr bwMode="auto">
          <a:xfrm>
            <a:off x="1371600" y="1143000"/>
            <a:ext cx="6858000" cy="44196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US" sz="2800" b="0" i="0" u="none" strike="noStrike" cap="none" normalizeH="0" baseline="0" smtClean="0">
                <a:ln>
                  <a:noFill/>
                </a:ln>
                <a:solidFill>
                  <a:schemeClr val="tx1"/>
                </a:solidFill>
                <a:effectLst/>
                <a:latin typeface="Calibri"/>
                <a:cs typeface="Calibri"/>
              </a:rPr>
              <a:t>INGREDIENTS: </a:t>
            </a:r>
            <a:r>
              <a:rPr kumimoji="0" lang="en-US" sz="2800" b="0" i="0" u="none" strike="noStrike" cap="none" normalizeH="0" baseline="0" smtClean="0">
                <a:ln>
                  <a:noFill/>
                </a:ln>
                <a:effectLst/>
                <a:latin typeface="Calibri"/>
                <a:cs typeface="Calibri"/>
              </a:rPr>
              <a:t>Milled corn</a:t>
            </a:r>
            <a:r>
              <a:rPr kumimoji="0" lang="en-US" sz="2800" b="0" i="0" u="none" strike="noStrike" cap="none" normalizeH="0" baseline="0" smtClean="0">
                <a:ln>
                  <a:noFill/>
                </a:ln>
                <a:solidFill>
                  <a:schemeClr val="tx1"/>
                </a:solidFill>
                <a:effectLst/>
                <a:latin typeface="Calibri"/>
                <a:cs typeface="Calibri"/>
              </a:rPr>
              <a:t>, </a:t>
            </a:r>
            <a:r>
              <a:rPr kumimoji="0" lang="en-US" sz="2800" b="1" i="0" u="none" strike="noStrike" cap="none" normalizeH="0" baseline="0" smtClean="0">
                <a:ln>
                  <a:noFill/>
                </a:ln>
                <a:solidFill>
                  <a:srgbClr val="0000FF"/>
                </a:solidFill>
                <a:effectLst/>
                <a:latin typeface="Calibri"/>
                <a:cs typeface="Calibri"/>
              </a:rPr>
              <a:t>sugar</a:t>
            </a:r>
            <a:r>
              <a:rPr kumimoji="0" lang="en-US" sz="2800" b="0" i="0" u="none" strike="noStrike" cap="none" normalizeH="0" baseline="0" smtClean="0">
                <a:ln>
                  <a:noFill/>
                </a:ln>
                <a:solidFill>
                  <a:srgbClr val="0000FF"/>
                </a:solidFill>
                <a:effectLst/>
                <a:latin typeface="Calibri"/>
                <a:cs typeface="Calibri"/>
              </a:rPr>
              <a:t>, </a:t>
            </a:r>
            <a:r>
              <a:rPr kumimoji="0" lang="en-US" sz="2800" b="0" i="0" u="none" strike="noStrike" cap="none" normalizeH="0" baseline="0" smtClean="0">
                <a:ln>
                  <a:noFill/>
                </a:ln>
                <a:solidFill>
                  <a:schemeClr val="tx1"/>
                </a:solidFill>
                <a:effectLst/>
                <a:latin typeface="Calibri"/>
                <a:cs typeface="Calibri"/>
              </a:rPr>
              <a:t>enriched flour {</a:t>
            </a:r>
            <a:r>
              <a:rPr lang="en-US" sz="2800" smtClean="0">
                <a:latin typeface="Calibri"/>
                <a:cs typeface="Calibri"/>
              </a:rPr>
              <a:t>wheat flour, </a:t>
            </a:r>
            <a:r>
              <a:rPr lang="en-US" sz="2800">
                <a:latin typeface="Calibri"/>
                <a:cs typeface="Calibri"/>
              </a:rPr>
              <a:t>reduced </a:t>
            </a:r>
            <a:r>
              <a:rPr lang="en-US" sz="2800" smtClean="0">
                <a:latin typeface="Calibri"/>
                <a:cs typeface="Calibri"/>
              </a:rPr>
              <a:t>iron, </a:t>
            </a:r>
            <a:r>
              <a:rPr lang="en-US" sz="2800" err="1" smtClean="0">
                <a:latin typeface="Calibri"/>
                <a:cs typeface="Calibri"/>
              </a:rPr>
              <a:t>niacinamide</a:t>
            </a:r>
            <a:r>
              <a:rPr lang="en-US" sz="2800" smtClean="0">
                <a:latin typeface="Calibri"/>
                <a:cs typeface="Calibri"/>
              </a:rPr>
              <a:t> (</a:t>
            </a:r>
            <a:r>
              <a:rPr lang="en-US" sz="2800" err="1" smtClean="0">
                <a:latin typeface="Calibri"/>
                <a:cs typeface="Calibri"/>
              </a:rPr>
              <a:t>vit</a:t>
            </a:r>
            <a:r>
              <a:rPr lang="en-US" sz="2800" smtClean="0">
                <a:latin typeface="Calibri"/>
                <a:cs typeface="Calibri"/>
              </a:rPr>
              <a:t> B</a:t>
            </a:r>
            <a:r>
              <a:rPr lang="en-US" sz="2800" baseline="-25000">
                <a:latin typeface="Calibri"/>
                <a:cs typeface="Calibri"/>
              </a:rPr>
              <a:t>3</a:t>
            </a:r>
            <a:r>
              <a:rPr lang="en-US" sz="2800" smtClean="0">
                <a:latin typeface="Calibri"/>
                <a:cs typeface="Calibri"/>
              </a:rPr>
              <a:t>), </a:t>
            </a:r>
            <a:r>
              <a:rPr lang="en-US" sz="2800">
                <a:latin typeface="Calibri"/>
                <a:cs typeface="Calibri"/>
              </a:rPr>
              <a:t>riboflavin (</a:t>
            </a:r>
            <a:r>
              <a:rPr lang="en-US" sz="2800" err="1" smtClean="0">
                <a:latin typeface="Calibri"/>
                <a:cs typeface="Calibri"/>
              </a:rPr>
              <a:t>vit</a:t>
            </a:r>
            <a:r>
              <a:rPr lang="en-US" sz="2800" smtClean="0">
                <a:latin typeface="Calibri"/>
                <a:cs typeface="Calibri"/>
              </a:rPr>
              <a:t> B</a:t>
            </a:r>
            <a:r>
              <a:rPr lang="en-US" sz="2800" baseline="-25000" smtClean="0">
                <a:latin typeface="Calibri"/>
                <a:cs typeface="Calibri"/>
              </a:rPr>
              <a:t>2</a:t>
            </a:r>
            <a:r>
              <a:rPr lang="en-US" sz="2800" smtClean="0">
                <a:latin typeface="Calibri"/>
                <a:cs typeface="Calibri"/>
              </a:rPr>
              <a:t>)</a:t>
            </a:r>
            <a:r>
              <a:rPr lang="en-US" sz="2800">
                <a:latin typeface="Calibri"/>
                <a:cs typeface="Calibri"/>
              </a:rPr>
              <a:t>, thiamine hydrochloride (</a:t>
            </a:r>
            <a:r>
              <a:rPr lang="en-US" sz="2800" err="1" smtClean="0">
                <a:latin typeface="Calibri"/>
                <a:cs typeface="Calibri"/>
              </a:rPr>
              <a:t>vit</a:t>
            </a:r>
            <a:r>
              <a:rPr lang="en-US" sz="2800" smtClean="0">
                <a:latin typeface="Calibri"/>
                <a:cs typeface="Calibri"/>
              </a:rPr>
              <a:t> </a:t>
            </a:r>
            <a:r>
              <a:rPr lang="en-US" sz="2800">
                <a:latin typeface="Calibri"/>
                <a:cs typeface="Calibri"/>
              </a:rPr>
              <a:t>B</a:t>
            </a:r>
            <a:r>
              <a:rPr lang="en-US" sz="2800" baseline="-25000">
                <a:latin typeface="Calibri"/>
                <a:cs typeface="Calibri"/>
              </a:rPr>
              <a:t>1</a:t>
            </a:r>
            <a:r>
              <a:rPr lang="en-US" sz="2800" smtClean="0">
                <a:latin typeface="Calibri"/>
                <a:cs typeface="Calibri"/>
              </a:rPr>
              <a:t>) and folate}</a:t>
            </a:r>
            <a:r>
              <a:rPr kumimoji="0" lang="en-US" sz="2800" b="0" i="0" u="none" strike="noStrike" cap="none" normalizeH="0" baseline="0" smtClean="0">
                <a:ln>
                  <a:noFill/>
                </a:ln>
                <a:solidFill>
                  <a:schemeClr val="tx1"/>
                </a:solidFill>
                <a:effectLst/>
                <a:latin typeface="Calibri"/>
                <a:cs typeface="Calibri"/>
              </a:rPr>
              <a:t>,</a:t>
            </a:r>
            <a:r>
              <a:rPr kumimoji="0" lang="en-US" sz="2800" b="0" i="0" u="none" strike="noStrike" cap="none" normalizeH="0" smtClean="0">
                <a:ln>
                  <a:noFill/>
                </a:ln>
                <a:solidFill>
                  <a:schemeClr val="tx1"/>
                </a:solidFill>
                <a:effectLst/>
                <a:latin typeface="Calibri"/>
                <a:cs typeface="Calibri"/>
              </a:rPr>
              <a:t> </a:t>
            </a:r>
            <a:r>
              <a:rPr kumimoji="0" lang="en-US" sz="2800" b="1" i="0" u="none" strike="noStrike" cap="none" normalizeH="0" baseline="0" smtClean="0">
                <a:ln>
                  <a:noFill/>
                </a:ln>
                <a:solidFill>
                  <a:srgbClr val="0000FF"/>
                </a:solidFill>
                <a:effectLst/>
                <a:latin typeface="Calibri"/>
                <a:cs typeface="Calibri"/>
              </a:rPr>
              <a:t>corn syrup,</a:t>
            </a:r>
            <a:r>
              <a:rPr kumimoji="0" lang="en-US" sz="2800" b="1" i="0" u="none" strike="noStrike" cap="none" normalizeH="0" smtClean="0">
                <a:ln>
                  <a:noFill/>
                </a:ln>
                <a:solidFill>
                  <a:srgbClr val="0000FF"/>
                </a:solidFill>
                <a:effectLst/>
                <a:latin typeface="Calibri"/>
                <a:cs typeface="Calibri"/>
              </a:rPr>
              <a:t> molasses</a:t>
            </a:r>
            <a:r>
              <a:rPr kumimoji="0" lang="en-US" sz="2800" b="0" i="0" u="none" strike="noStrike" cap="none" normalizeH="0" smtClean="0">
                <a:ln>
                  <a:noFill/>
                </a:ln>
                <a:solidFill>
                  <a:schemeClr val="tx1"/>
                </a:solidFill>
                <a:effectLst/>
                <a:latin typeface="Calibri"/>
                <a:cs typeface="Calibri"/>
              </a:rPr>
              <a:t>,</a:t>
            </a:r>
            <a:r>
              <a:rPr lang="en-US" sz="2800">
                <a:latin typeface="Calibri"/>
                <a:cs typeface="Calibri"/>
              </a:rPr>
              <a:t> </a:t>
            </a:r>
            <a:r>
              <a:rPr lang="en-US" sz="2800" smtClean="0">
                <a:latin typeface="Calibri"/>
                <a:cs typeface="Calibri"/>
              </a:rPr>
              <a:t>salt, </a:t>
            </a:r>
            <a:r>
              <a:rPr lang="en-US" sz="2800" b="1" smtClean="0">
                <a:solidFill>
                  <a:schemeClr val="bg2">
                    <a:lumMod val="60000"/>
                    <a:lumOff val="40000"/>
                  </a:schemeClr>
                </a:solidFill>
                <a:latin typeface="Calibri"/>
                <a:cs typeface="Calibri"/>
              </a:rPr>
              <a:t>honey,</a:t>
            </a:r>
            <a:r>
              <a:rPr lang="en-US" sz="2800" smtClean="0">
                <a:latin typeface="Calibri"/>
                <a:cs typeface="Calibri"/>
              </a:rPr>
              <a:t> partially hydrogenated vegetable oil (one or more of the following oils; coconut, cottonseed or soybean oil), sodium ascorbate and ascorbic acid (</a:t>
            </a:r>
            <a:r>
              <a:rPr lang="en-US" sz="2800" err="1" smtClean="0">
                <a:latin typeface="Calibri"/>
                <a:cs typeface="Calibri"/>
              </a:rPr>
              <a:t>vit</a:t>
            </a:r>
            <a:r>
              <a:rPr lang="en-US" sz="2800" smtClean="0">
                <a:latin typeface="Calibri"/>
                <a:cs typeface="Calibri"/>
              </a:rPr>
              <a:t> C), zinc oxide, BHT (preservative), </a:t>
            </a:r>
            <a:r>
              <a:rPr lang="en-US" sz="2800" err="1" smtClean="0">
                <a:latin typeface="Calibri"/>
                <a:cs typeface="Calibri"/>
              </a:rPr>
              <a:t>annato</a:t>
            </a:r>
            <a:r>
              <a:rPr lang="en-US" sz="2800" smtClean="0">
                <a:latin typeface="Calibri"/>
                <a:cs typeface="Calibri"/>
              </a:rPr>
              <a:t>, folic acid, vitamin D and</a:t>
            </a:r>
            <a:r>
              <a:rPr lang="en-US" sz="2800" smtClean="0">
                <a:solidFill>
                  <a:srgbClr val="000000"/>
                </a:solidFill>
                <a:latin typeface="Calibri"/>
                <a:cs typeface="Calibri"/>
              </a:rPr>
              <a:t> B-12</a:t>
            </a:r>
            <a:r>
              <a:rPr lang="en-US" sz="2800" smtClean="0">
                <a:latin typeface="Calibri"/>
                <a:cs typeface="Calibri"/>
              </a:rPr>
              <a:t>.   </a:t>
            </a:r>
          </a:p>
        </p:txBody>
      </p:sp>
      <p:sp>
        <p:nvSpPr>
          <p:cNvPr id="3" name="TextBox 2"/>
          <p:cNvSpPr txBox="1"/>
          <p:nvPr/>
        </p:nvSpPr>
        <p:spPr>
          <a:xfrm>
            <a:off x="-53268" y="1905000"/>
            <a:ext cx="1551163" cy="2554545"/>
          </a:xfrm>
          <a:prstGeom prst="rect">
            <a:avLst/>
          </a:prstGeom>
          <a:noFill/>
        </p:spPr>
        <p:txBody>
          <a:bodyPr wrap="none" rtlCol="0">
            <a:spAutoFit/>
          </a:bodyPr>
          <a:lstStyle/>
          <a:p>
            <a:pPr algn="ctr"/>
            <a:r>
              <a:rPr lang="en-US" sz="3200" i="1" smtClean="0">
                <a:solidFill>
                  <a:schemeClr val="accent1">
                    <a:lumMod val="75000"/>
                  </a:schemeClr>
                </a:solidFill>
              </a:rPr>
              <a:t>Are</a:t>
            </a:r>
          </a:p>
          <a:p>
            <a:pPr algn="ctr"/>
            <a:r>
              <a:rPr lang="en-US" sz="3200" i="1" smtClean="0">
                <a:solidFill>
                  <a:schemeClr val="accent1">
                    <a:lumMod val="75000"/>
                  </a:schemeClr>
                </a:solidFill>
              </a:rPr>
              <a:t>sugars</a:t>
            </a:r>
          </a:p>
          <a:p>
            <a:pPr algn="ctr"/>
            <a:r>
              <a:rPr lang="en-US" sz="3200" b="1" i="1" smtClean="0">
                <a:solidFill>
                  <a:schemeClr val="accent1">
                    <a:lumMod val="75000"/>
                  </a:schemeClr>
                </a:solidFill>
              </a:rPr>
              <a:t>natural</a:t>
            </a:r>
            <a:r>
              <a:rPr lang="en-US" sz="3200" i="1" smtClean="0">
                <a:solidFill>
                  <a:schemeClr val="accent1">
                    <a:lumMod val="75000"/>
                  </a:schemeClr>
                </a:solidFill>
              </a:rPr>
              <a:t> </a:t>
            </a:r>
          </a:p>
          <a:p>
            <a:pPr algn="ctr"/>
            <a:r>
              <a:rPr lang="en-US" sz="3200" i="1" smtClean="0">
                <a:solidFill>
                  <a:schemeClr val="accent1">
                    <a:lumMod val="75000"/>
                  </a:schemeClr>
                </a:solidFill>
              </a:rPr>
              <a:t>or </a:t>
            </a:r>
          </a:p>
          <a:p>
            <a:pPr algn="ctr"/>
            <a:r>
              <a:rPr lang="en-US" sz="3200" b="1" i="1" smtClean="0">
                <a:solidFill>
                  <a:schemeClr val="accent1">
                    <a:lumMod val="75000"/>
                  </a:schemeClr>
                </a:solidFill>
              </a:rPr>
              <a:t>added</a:t>
            </a:r>
            <a:r>
              <a:rPr lang="en-US" sz="3200" i="1" smtClean="0">
                <a:solidFill>
                  <a:schemeClr val="accent1">
                    <a:lumMod val="75000"/>
                  </a:schemeClr>
                </a:solidFill>
              </a:rPr>
              <a:t>?</a:t>
            </a:r>
            <a:endParaRPr lang="en-US" sz="3200" i="1">
              <a:solidFill>
                <a:schemeClr val="accent1">
                  <a:lumMod val="75000"/>
                </a:schemeClr>
              </a:solidFill>
            </a:endParaRPr>
          </a:p>
        </p:txBody>
      </p:sp>
      <p:sp>
        <p:nvSpPr>
          <p:cNvPr id="5" name="TextBox 4"/>
          <p:cNvSpPr txBox="1"/>
          <p:nvPr/>
        </p:nvSpPr>
        <p:spPr>
          <a:xfrm>
            <a:off x="6147881" y="73930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0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315200" cy="609600"/>
          </a:xfrm>
        </p:spPr>
        <p:txBody>
          <a:bodyPr/>
          <a:lstStyle/>
          <a:p>
            <a:r>
              <a:rPr lang="en-US" sz="4000" b="1" smtClean="0">
                <a:latin typeface="Calibri"/>
                <a:cs typeface="Calibri"/>
              </a:rPr>
              <a:t> Added Sugars</a:t>
            </a:r>
            <a:endParaRPr lang="en-US" sz="4000" b="1">
              <a:latin typeface="Calibri"/>
              <a:cs typeface="Calibri"/>
            </a:endParaRPr>
          </a:p>
        </p:txBody>
      </p:sp>
      <p:sp>
        <p:nvSpPr>
          <p:cNvPr id="4" name="Rectangle 3"/>
          <p:cNvSpPr/>
          <p:nvPr/>
        </p:nvSpPr>
        <p:spPr bwMode="auto">
          <a:xfrm>
            <a:off x="1371600" y="1143000"/>
            <a:ext cx="6858000" cy="44196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US" sz="2800" b="0" i="0" u="none" strike="noStrike" cap="none" normalizeH="0" baseline="0" dirty="0" smtClean="0">
                <a:ln>
                  <a:noFill/>
                </a:ln>
                <a:solidFill>
                  <a:schemeClr val="tx1"/>
                </a:solidFill>
                <a:effectLst/>
                <a:latin typeface="Calibri"/>
                <a:cs typeface="Calibri"/>
              </a:rPr>
              <a:t>INGREDIENTS: </a:t>
            </a:r>
            <a:r>
              <a:rPr kumimoji="0" lang="en-US" sz="2800" b="0" i="0" u="none" strike="noStrike" cap="none" normalizeH="0" baseline="0" dirty="0" smtClean="0">
                <a:ln>
                  <a:noFill/>
                </a:ln>
                <a:effectLst/>
                <a:latin typeface="Calibri"/>
                <a:cs typeface="Calibri"/>
              </a:rPr>
              <a:t>Milled corn</a:t>
            </a:r>
            <a:r>
              <a:rPr kumimoji="0" lang="en-US" sz="2800" b="0" i="0" u="none" strike="noStrike" cap="none" normalizeH="0" baseline="0" dirty="0" smtClean="0">
                <a:ln>
                  <a:noFill/>
                </a:ln>
                <a:solidFill>
                  <a:schemeClr val="tx1"/>
                </a:solidFill>
                <a:effectLst/>
                <a:latin typeface="Calibri"/>
                <a:cs typeface="Calibri"/>
              </a:rPr>
              <a:t>, </a:t>
            </a:r>
            <a:r>
              <a:rPr kumimoji="0" lang="en-US" sz="2800" b="1" i="0" u="none" strike="noStrike" cap="none" normalizeH="0" baseline="0" dirty="0" smtClean="0">
                <a:ln>
                  <a:noFill/>
                </a:ln>
                <a:solidFill>
                  <a:srgbClr val="0000FF"/>
                </a:solidFill>
                <a:effectLst/>
                <a:latin typeface="Calibri"/>
                <a:cs typeface="Calibri"/>
              </a:rPr>
              <a:t>sugar</a:t>
            </a:r>
            <a:r>
              <a:rPr kumimoji="0" lang="en-US" sz="2800" b="0" i="0" u="none" strike="noStrike" cap="none" normalizeH="0" baseline="0" dirty="0" smtClean="0">
                <a:ln>
                  <a:noFill/>
                </a:ln>
                <a:solidFill>
                  <a:schemeClr val="tx1"/>
                </a:solidFill>
                <a:effectLst/>
                <a:latin typeface="Calibri"/>
                <a:cs typeface="Calibri"/>
              </a:rPr>
              <a:t>, enriched flour {</a:t>
            </a:r>
            <a:r>
              <a:rPr lang="en-US" sz="2800" dirty="0" smtClean="0">
                <a:latin typeface="Calibri"/>
                <a:cs typeface="Calibri"/>
              </a:rPr>
              <a:t>wheat flour, </a:t>
            </a:r>
            <a:r>
              <a:rPr lang="en-US" sz="2800" dirty="0">
                <a:latin typeface="Calibri"/>
                <a:cs typeface="Calibri"/>
              </a:rPr>
              <a:t>reduced </a:t>
            </a:r>
            <a:r>
              <a:rPr lang="en-US" sz="2800" dirty="0" smtClean="0">
                <a:latin typeface="Calibri"/>
                <a:cs typeface="Calibri"/>
              </a:rPr>
              <a:t>iron, </a:t>
            </a:r>
            <a:r>
              <a:rPr lang="en-US" sz="2800" dirty="0" err="1" smtClean="0">
                <a:latin typeface="Calibri"/>
                <a:cs typeface="Calibri"/>
              </a:rPr>
              <a:t>niacinamide</a:t>
            </a:r>
            <a:r>
              <a:rPr lang="en-US" sz="2800" dirty="0" smtClean="0">
                <a:latin typeface="Calibri"/>
                <a:cs typeface="Calibri"/>
              </a:rPr>
              <a:t> (</a:t>
            </a:r>
            <a:r>
              <a:rPr lang="en-US" sz="2800" dirty="0" err="1" smtClean="0">
                <a:latin typeface="Calibri"/>
                <a:cs typeface="Calibri"/>
              </a:rPr>
              <a:t>vit</a:t>
            </a:r>
            <a:r>
              <a:rPr lang="en-US" sz="2800" dirty="0" smtClean="0">
                <a:latin typeface="Calibri"/>
                <a:cs typeface="Calibri"/>
              </a:rPr>
              <a:t> B</a:t>
            </a:r>
            <a:r>
              <a:rPr lang="en-US" sz="2800" baseline="-25000" dirty="0">
                <a:latin typeface="Calibri"/>
                <a:cs typeface="Calibri"/>
              </a:rPr>
              <a:t>3</a:t>
            </a:r>
            <a:r>
              <a:rPr lang="en-US" sz="2800" dirty="0" smtClean="0">
                <a:latin typeface="Calibri"/>
                <a:cs typeface="Calibri"/>
              </a:rPr>
              <a:t>), </a:t>
            </a:r>
            <a:r>
              <a:rPr lang="en-US" sz="2800" dirty="0">
                <a:latin typeface="Calibri"/>
                <a:cs typeface="Calibri"/>
              </a:rPr>
              <a:t>riboflavin (</a:t>
            </a:r>
            <a:r>
              <a:rPr lang="en-US" sz="2800" dirty="0" err="1" smtClean="0">
                <a:latin typeface="Calibri"/>
                <a:cs typeface="Calibri"/>
              </a:rPr>
              <a:t>vit</a:t>
            </a:r>
            <a:r>
              <a:rPr lang="en-US" sz="2800" dirty="0" smtClean="0">
                <a:latin typeface="Calibri"/>
                <a:cs typeface="Calibri"/>
              </a:rPr>
              <a:t> B</a:t>
            </a:r>
            <a:r>
              <a:rPr lang="en-US" sz="2800" baseline="-25000" dirty="0" smtClean="0">
                <a:latin typeface="Calibri"/>
                <a:cs typeface="Calibri"/>
              </a:rPr>
              <a:t>2</a:t>
            </a:r>
            <a:r>
              <a:rPr lang="en-US" sz="2800" dirty="0" smtClean="0">
                <a:latin typeface="Calibri"/>
                <a:cs typeface="Calibri"/>
              </a:rPr>
              <a:t>)</a:t>
            </a:r>
            <a:r>
              <a:rPr lang="en-US" sz="2800" dirty="0">
                <a:latin typeface="Calibri"/>
                <a:cs typeface="Calibri"/>
              </a:rPr>
              <a:t>, thiamine hydrochloride (</a:t>
            </a:r>
            <a:r>
              <a:rPr lang="en-US" sz="2800" dirty="0" err="1" smtClean="0">
                <a:latin typeface="Calibri"/>
                <a:cs typeface="Calibri"/>
              </a:rPr>
              <a:t>vit</a:t>
            </a:r>
            <a:r>
              <a:rPr lang="en-US" sz="2800" dirty="0" smtClean="0">
                <a:latin typeface="Calibri"/>
                <a:cs typeface="Calibri"/>
              </a:rPr>
              <a:t> </a:t>
            </a:r>
            <a:r>
              <a:rPr lang="en-US" sz="2800" dirty="0">
                <a:latin typeface="Calibri"/>
                <a:cs typeface="Calibri"/>
              </a:rPr>
              <a:t>B</a:t>
            </a:r>
            <a:r>
              <a:rPr lang="en-US" sz="2800" baseline="-25000" dirty="0">
                <a:latin typeface="Calibri"/>
                <a:cs typeface="Calibri"/>
              </a:rPr>
              <a:t>1</a:t>
            </a:r>
            <a:r>
              <a:rPr lang="en-US" sz="2800" dirty="0" smtClean="0">
                <a:latin typeface="Calibri"/>
                <a:cs typeface="Calibri"/>
              </a:rPr>
              <a:t>) and folate}</a:t>
            </a:r>
            <a:r>
              <a:rPr kumimoji="0" lang="en-US" sz="2800" b="0" i="0" u="none" strike="noStrike" cap="none" normalizeH="0" baseline="0" dirty="0" smtClean="0">
                <a:ln>
                  <a:noFill/>
                </a:ln>
                <a:solidFill>
                  <a:schemeClr val="tx1"/>
                </a:solidFill>
                <a:effectLst/>
                <a:latin typeface="Calibri"/>
                <a:cs typeface="Calibri"/>
              </a:rPr>
              <a:t>,</a:t>
            </a:r>
            <a:r>
              <a:rPr kumimoji="0" lang="en-US" sz="2800" b="0" i="0" u="none" strike="noStrike" cap="none" normalizeH="0" dirty="0" smtClean="0">
                <a:ln>
                  <a:noFill/>
                </a:ln>
                <a:solidFill>
                  <a:schemeClr val="tx1"/>
                </a:solidFill>
                <a:effectLst/>
                <a:latin typeface="Calibri"/>
                <a:cs typeface="Calibri"/>
              </a:rPr>
              <a:t> </a:t>
            </a:r>
            <a:r>
              <a:rPr kumimoji="0" lang="en-US" sz="2800" b="1" i="0" u="none" strike="noStrike" cap="none" normalizeH="0" baseline="0" dirty="0" smtClean="0">
                <a:ln>
                  <a:noFill/>
                </a:ln>
                <a:solidFill>
                  <a:srgbClr val="0000FF"/>
                </a:solidFill>
                <a:effectLst/>
                <a:latin typeface="Calibri"/>
                <a:cs typeface="Calibri"/>
              </a:rPr>
              <a:t>corn syrup,</a:t>
            </a:r>
            <a:r>
              <a:rPr kumimoji="0" lang="en-US" sz="2800" b="1" i="0" u="none" strike="noStrike" cap="none" normalizeH="0" dirty="0" smtClean="0">
                <a:ln>
                  <a:noFill/>
                </a:ln>
                <a:solidFill>
                  <a:srgbClr val="0000FF"/>
                </a:solidFill>
                <a:effectLst/>
                <a:latin typeface="Calibri"/>
                <a:cs typeface="Calibri"/>
              </a:rPr>
              <a:t> molasses</a:t>
            </a:r>
            <a:r>
              <a:rPr kumimoji="0" lang="en-US" sz="2800" b="0" i="0" u="none" strike="noStrike" cap="none" normalizeH="0" dirty="0" smtClean="0">
                <a:ln>
                  <a:noFill/>
                </a:ln>
                <a:solidFill>
                  <a:srgbClr val="0000FF"/>
                </a:solidFill>
                <a:effectLst/>
                <a:latin typeface="Calibri"/>
                <a:cs typeface="Calibri"/>
              </a:rPr>
              <a:t>,</a:t>
            </a:r>
            <a:r>
              <a:rPr lang="en-US" sz="2800" dirty="0">
                <a:latin typeface="Calibri"/>
                <a:cs typeface="Calibri"/>
              </a:rPr>
              <a:t> </a:t>
            </a:r>
            <a:r>
              <a:rPr lang="en-US" sz="2800" dirty="0" smtClean="0">
                <a:latin typeface="Calibri"/>
                <a:cs typeface="Calibri"/>
              </a:rPr>
              <a:t>salt, </a:t>
            </a:r>
            <a:r>
              <a:rPr lang="en-US" sz="2800" b="1" dirty="0" smtClean="0">
                <a:solidFill>
                  <a:schemeClr val="bg2">
                    <a:lumMod val="60000"/>
                    <a:lumOff val="40000"/>
                  </a:schemeClr>
                </a:solidFill>
                <a:latin typeface="Calibri"/>
                <a:cs typeface="Calibri"/>
              </a:rPr>
              <a:t>honey, </a:t>
            </a:r>
            <a:r>
              <a:rPr lang="en-US" sz="2800" dirty="0" smtClean="0">
                <a:latin typeface="Calibri"/>
                <a:cs typeface="Calibri"/>
              </a:rPr>
              <a:t>partially hydrogenated vegetable oil (one or more of the following oils; coconut, cottonseed or soybean oil), sodium ascorbate and ascorbic acid (</a:t>
            </a:r>
            <a:r>
              <a:rPr lang="en-US" sz="2800" dirty="0" err="1" smtClean="0">
                <a:latin typeface="Calibri"/>
                <a:cs typeface="Calibri"/>
              </a:rPr>
              <a:t>vit</a:t>
            </a:r>
            <a:r>
              <a:rPr lang="en-US" sz="2800" dirty="0" smtClean="0">
                <a:latin typeface="Calibri"/>
                <a:cs typeface="Calibri"/>
              </a:rPr>
              <a:t> C), zinc oxide, BHT (preservative), </a:t>
            </a:r>
            <a:r>
              <a:rPr lang="en-US" sz="2800" dirty="0" err="1" smtClean="0">
                <a:latin typeface="Calibri"/>
                <a:cs typeface="Calibri"/>
              </a:rPr>
              <a:t>annato</a:t>
            </a:r>
            <a:r>
              <a:rPr lang="en-US" sz="2800" dirty="0" smtClean="0">
                <a:latin typeface="Calibri"/>
                <a:cs typeface="Calibri"/>
              </a:rPr>
              <a:t>, folic acid, vitamin D and</a:t>
            </a:r>
            <a:r>
              <a:rPr lang="en-US" sz="2800" dirty="0" smtClean="0">
                <a:solidFill>
                  <a:srgbClr val="000000"/>
                </a:solidFill>
                <a:latin typeface="Calibri"/>
                <a:cs typeface="Calibri"/>
              </a:rPr>
              <a:t> B-12</a:t>
            </a:r>
            <a:r>
              <a:rPr lang="en-US" sz="2800" dirty="0" smtClean="0">
                <a:latin typeface="Calibri"/>
                <a:cs typeface="Calibri"/>
              </a:rPr>
              <a:t>.   </a:t>
            </a:r>
          </a:p>
        </p:txBody>
      </p:sp>
      <p:sp>
        <p:nvSpPr>
          <p:cNvPr id="3" name="TextBox 2"/>
          <p:cNvSpPr txBox="1"/>
          <p:nvPr/>
        </p:nvSpPr>
        <p:spPr>
          <a:xfrm>
            <a:off x="105621" y="1467611"/>
            <a:ext cx="1234633" cy="954107"/>
          </a:xfrm>
          <a:prstGeom prst="rect">
            <a:avLst/>
          </a:prstGeom>
          <a:noFill/>
        </p:spPr>
        <p:txBody>
          <a:bodyPr wrap="none" rtlCol="0">
            <a:spAutoFit/>
          </a:bodyPr>
          <a:lstStyle/>
          <a:p>
            <a:pPr algn="ctr"/>
            <a:r>
              <a:rPr lang="en-US" sz="2800" b="1" i="1" dirty="0" smtClean="0">
                <a:solidFill>
                  <a:schemeClr val="bg2">
                    <a:lumMod val="60000"/>
                    <a:lumOff val="40000"/>
                  </a:schemeClr>
                </a:solidFill>
              </a:rPr>
              <a:t>All are </a:t>
            </a:r>
          </a:p>
          <a:p>
            <a:pPr algn="ctr"/>
            <a:r>
              <a:rPr lang="en-US" sz="2800" b="1" i="1" dirty="0">
                <a:solidFill>
                  <a:schemeClr val="bg2">
                    <a:lumMod val="60000"/>
                    <a:lumOff val="40000"/>
                  </a:schemeClr>
                </a:solidFill>
              </a:rPr>
              <a:t>a</a:t>
            </a:r>
            <a:r>
              <a:rPr lang="en-US" sz="2800" b="1" i="1" dirty="0" smtClean="0">
                <a:solidFill>
                  <a:schemeClr val="bg2">
                    <a:lumMod val="60000"/>
                    <a:lumOff val="40000"/>
                  </a:schemeClr>
                </a:solidFill>
              </a:rPr>
              <a:t>dded</a:t>
            </a:r>
            <a:r>
              <a:rPr lang="en-US" sz="2400" b="1" i="1" dirty="0" smtClean="0">
                <a:solidFill>
                  <a:schemeClr val="bg2">
                    <a:lumMod val="60000"/>
                    <a:lumOff val="40000"/>
                  </a:schemeClr>
                </a:solidFill>
              </a:rPr>
              <a:t>!</a:t>
            </a:r>
            <a:endParaRPr lang="en-US" sz="2400" b="1" i="1" dirty="0">
              <a:solidFill>
                <a:schemeClr val="bg2">
                  <a:lumMod val="60000"/>
                  <a:lumOff val="40000"/>
                </a:schemeClr>
              </a:solidFill>
            </a:endParaRPr>
          </a:p>
        </p:txBody>
      </p:sp>
      <p:sp>
        <p:nvSpPr>
          <p:cNvPr id="5" name="TextBox 4"/>
          <p:cNvSpPr txBox="1"/>
          <p:nvPr/>
        </p:nvSpPr>
        <p:spPr>
          <a:xfrm>
            <a:off x="4808706" y="284946"/>
            <a:ext cx="3657600" cy="954107"/>
          </a:xfrm>
          <a:prstGeom prst="rect">
            <a:avLst/>
          </a:prstGeom>
          <a:noFill/>
        </p:spPr>
        <p:txBody>
          <a:bodyPr wrap="square" rtlCol="0">
            <a:spAutoFit/>
          </a:bodyPr>
          <a:lstStyle/>
          <a:p>
            <a:r>
              <a:rPr lang="en-US" sz="2800" b="1" dirty="0" smtClean="0">
                <a:solidFill>
                  <a:srgbClr val="FF0000"/>
                </a:solidFill>
              </a:rPr>
              <a:t>Goal</a:t>
            </a:r>
            <a:r>
              <a:rPr lang="en-US" sz="2800" dirty="0" smtClean="0">
                <a:solidFill>
                  <a:srgbClr val="FF0000"/>
                </a:solidFill>
              </a:rPr>
              <a:t>:</a:t>
            </a:r>
            <a:r>
              <a:rPr lang="en-US" sz="2800" b="1" dirty="0" smtClean="0"/>
              <a:t>≤ ~25g/d women</a:t>
            </a:r>
          </a:p>
          <a:p>
            <a:r>
              <a:rPr lang="en-US" sz="2800" b="1" dirty="0" smtClean="0"/>
              <a:t>          ≤ ~35 g/d men</a:t>
            </a:r>
            <a:endParaRPr lang="en-US" sz="2800" b="1" dirty="0"/>
          </a:p>
        </p:txBody>
      </p:sp>
      <p:sp>
        <p:nvSpPr>
          <p:cNvPr id="6" name="TextBox 5"/>
          <p:cNvSpPr txBox="1"/>
          <p:nvPr/>
        </p:nvSpPr>
        <p:spPr>
          <a:xfrm>
            <a:off x="105621" y="2497918"/>
            <a:ext cx="1294393" cy="2185214"/>
          </a:xfrm>
          <a:prstGeom prst="rect">
            <a:avLst/>
          </a:prstGeom>
          <a:noFill/>
        </p:spPr>
        <p:txBody>
          <a:bodyPr wrap="square" rtlCol="0">
            <a:spAutoFit/>
          </a:bodyPr>
          <a:lstStyle/>
          <a:p>
            <a:r>
              <a:rPr lang="en-US" sz="2800" b="1" i="1" dirty="0" smtClean="0">
                <a:solidFill>
                  <a:schemeClr val="tx2"/>
                </a:solidFill>
              </a:rPr>
              <a:t>Stand alone</a:t>
            </a:r>
            <a:endParaRPr lang="en-US" sz="2800" b="1" i="1" dirty="0">
              <a:solidFill>
                <a:schemeClr val="tx2"/>
              </a:solidFill>
            </a:endParaRPr>
          </a:p>
          <a:p>
            <a:r>
              <a:rPr lang="en-US" sz="2800" b="1" i="1" dirty="0" err="1" smtClean="0">
                <a:solidFill>
                  <a:schemeClr val="tx2"/>
                </a:solidFill>
              </a:rPr>
              <a:t>ingreds</a:t>
            </a:r>
            <a:endParaRPr lang="en-US" sz="2800" b="1" i="1" dirty="0" smtClean="0">
              <a:solidFill>
                <a:schemeClr val="tx2"/>
              </a:solidFill>
            </a:endParaRPr>
          </a:p>
          <a:p>
            <a:r>
              <a:rPr lang="en-US" sz="2800" b="1" i="1" dirty="0" smtClean="0">
                <a:solidFill>
                  <a:schemeClr val="tx2"/>
                </a:solidFill>
              </a:rPr>
              <a:t>to</a:t>
            </a:r>
          </a:p>
          <a:p>
            <a:r>
              <a:rPr lang="en-US" sz="2400" b="1" i="1" dirty="0" smtClean="0">
                <a:solidFill>
                  <a:schemeClr val="tx2"/>
                </a:solidFill>
              </a:rPr>
              <a:t>sweeten</a:t>
            </a:r>
            <a:endParaRPr lang="en-US" sz="2400" b="1" i="1" dirty="0">
              <a:solidFill>
                <a:schemeClr val="tx2"/>
              </a:solidFill>
            </a:endParaRPr>
          </a:p>
        </p:txBody>
      </p:sp>
    </p:spTree>
    <p:extLst>
      <p:ext uri="{BB962C8B-B14F-4D97-AF65-F5344CB8AC3E}">
        <p14:creationId xmlns:p14="http://schemas.microsoft.com/office/powerpoint/2010/main" val="3917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75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75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pPr algn="ctr"/>
            <a:r>
              <a:rPr lang="en-US" sz="4000" b="1" smtClean="0">
                <a:latin typeface="Calibri"/>
                <a:cs typeface="Calibri"/>
              </a:rPr>
              <a:t>  Most Common Additives??</a:t>
            </a:r>
            <a:endParaRPr lang="en-US" sz="4000" b="1">
              <a:latin typeface="Calibri"/>
              <a:cs typeface="Calibri"/>
            </a:endParaRPr>
          </a:p>
        </p:txBody>
      </p:sp>
      <p:sp>
        <p:nvSpPr>
          <p:cNvPr id="4" name="Rectangle 3"/>
          <p:cNvSpPr/>
          <p:nvPr/>
        </p:nvSpPr>
        <p:spPr bwMode="auto">
          <a:xfrm>
            <a:off x="1371600" y="1143000"/>
            <a:ext cx="6858000" cy="536642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smtClean="0">
                <a:latin typeface="Calibri"/>
                <a:cs typeface="Calibri"/>
              </a:rPr>
              <a:t>INGREDIENTS</a:t>
            </a:r>
            <a:r>
              <a:rPr lang="en-US" sz="2800">
                <a:latin typeface="Calibri"/>
                <a:cs typeface="Calibri"/>
              </a:rPr>
              <a:t>: Milled corn, sugar, enriched flour {wheat flour, reduced iron, </a:t>
            </a:r>
            <a:r>
              <a:rPr lang="en-US" sz="2800" err="1">
                <a:latin typeface="Calibri"/>
                <a:cs typeface="Calibri"/>
              </a:rPr>
              <a:t>niacinamide</a:t>
            </a:r>
            <a:r>
              <a:rPr lang="en-US" sz="2800">
                <a:latin typeface="Calibri"/>
                <a:cs typeface="Calibri"/>
              </a:rPr>
              <a:t> (</a:t>
            </a:r>
            <a:r>
              <a:rPr lang="en-US" sz="2800" err="1">
                <a:latin typeface="Calibri"/>
                <a:cs typeface="Calibri"/>
              </a:rPr>
              <a:t>vit</a:t>
            </a:r>
            <a:r>
              <a:rPr lang="en-US" sz="2800">
                <a:latin typeface="Calibri"/>
                <a:cs typeface="Calibri"/>
              </a:rPr>
              <a:t> B</a:t>
            </a:r>
            <a:r>
              <a:rPr lang="en-US" sz="2800" baseline="-25000">
                <a:latin typeface="Calibri"/>
                <a:cs typeface="Calibri"/>
              </a:rPr>
              <a:t>3</a:t>
            </a:r>
            <a:r>
              <a:rPr lang="en-US" sz="2800">
                <a:latin typeface="Calibri"/>
                <a:cs typeface="Calibri"/>
              </a:rPr>
              <a:t>), riboflavin (</a:t>
            </a:r>
            <a:r>
              <a:rPr lang="en-US" sz="2800" err="1">
                <a:latin typeface="Calibri"/>
                <a:cs typeface="Calibri"/>
              </a:rPr>
              <a:t>vit</a:t>
            </a:r>
            <a:r>
              <a:rPr lang="en-US" sz="2800">
                <a:latin typeface="Calibri"/>
                <a:cs typeface="Calibri"/>
              </a:rPr>
              <a:t> B</a:t>
            </a:r>
            <a:r>
              <a:rPr lang="en-US" sz="2800" baseline="-25000">
                <a:latin typeface="Calibri"/>
                <a:cs typeface="Calibri"/>
              </a:rPr>
              <a:t>2</a:t>
            </a:r>
            <a:r>
              <a:rPr lang="en-US" sz="2800">
                <a:latin typeface="Calibri"/>
                <a:cs typeface="Calibri"/>
              </a:rPr>
              <a:t>), thiamine hydrochloride (</a:t>
            </a:r>
            <a:r>
              <a:rPr lang="en-US" sz="2800" err="1">
                <a:latin typeface="Calibri"/>
                <a:cs typeface="Calibri"/>
              </a:rPr>
              <a:t>vit</a:t>
            </a:r>
            <a:r>
              <a:rPr lang="en-US" sz="2800">
                <a:latin typeface="Calibri"/>
                <a:cs typeface="Calibri"/>
              </a:rPr>
              <a:t> B</a:t>
            </a:r>
            <a:r>
              <a:rPr lang="en-US" sz="2800" baseline="-25000">
                <a:latin typeface="Calibri"/>
                <a:cs typeface="Calibri"/>
              </a:rPr>
              <a:t>1</a:t>
            </a:r>
            <a:r>
              <a:rPr lang="en-US" sz="2800">
                <a:latin typeface="Calibri"/>
                <a:cs typeface="Calibri"/>
              </a:rPr>
              <a:t>) and folate}, corn syrup, molasses, salt, </a:t>
            </a:r>
            <a:r>
              <a:rPr lang="en-US" sz="2800" smtClean="0">
                <a:latin typeface="Calibri"/>
                <a:cs typeface="Calibri"/>
              </a:rPr>
              <a:t>honey, partially </a:t>
            </a:r>
            <a:r>
              <a:rPr lang="en-US" sz="2800">
                <a:latin typeface="Calibri"/>
                <a:cs typeface="Calibri"/>
              </a:rPr>
              <a:t>hydrogenated vegetable oil (one or more of the following oils; coconut, cottonseed or soybean oil), sodium ascorbate and ascorbic acid (</a:t>
            </a:r>
            <a:r>
              <a:rPr lang="en-US" sz="2800" err="1">
                <a:latin typeface="Calibri"/>
                <a:cs typeface="Calibri"/>
              </a:rPr>
              <a:t>vit</a:t>
            </a:r>
            <a:r>
              <a:rPr lang="en-US" sz="2800">
                <a:latin typeface="Calibri"/>
                <a:cs typeface="Calibri"/>
              </a:rPr>
              <a:t> C)</a:t>
            </a:r>
            <a:r>
              <a:rPr lang="en-US" sz="2800" smtClean="0">
                <a:latin typeface="Calibri"/>
                <a:cs typeface="Calibri"/>
              </a:rPr>
              <a:t>, </a:t>
            </a:r>
            <a:r>
              <a:rPr lang="en-US" sz="2800">
                <a:latin typeface="Calibri"/>
                <a:cs typeface="Calibri"/>
              </a:rPr>
              <a:t>zinc </a:t>
            </a:r>
            <a:r>
              <a:rPr lang="en-US" sz="2800" smtClean="0">
                <a:latin typeface="Calibri"/>
                <a:cs typeface="Calibri"/>
              </a:rPr>
              <a:t>oxide, </a:t>
            </a:r>
            <a:r>
              <a:rPr lang="en-US" sz="2800">
                <a:latin typeface="Calibri"/>
                <a:cs typeface="Calibri"/>
              </a:rPr>
              <a:t>BHT (preservative), </a:t>
            </a:r>
            <a:r>
              <a:rPr lang="en-US" sz="2800" err="1" smtClean="0">
                <a:latin typeface="Calibri"/>
                <a:cs typeface="Calibri"/>
              </a:rPr>
              <a:t>annato</a:t>
            </a:r>
            <a:r>
              <a:rPr lang="en-US" sz="2800" smtClean="0">
                <a:latin typeface="Calibri"/>
                <a:cs typeface="Calibri"/>
              </a:rPr>
              <a:t>, </a:t>
            </a:r>
            <a:r>
              <a:rPr lang="en-US" sz="2800">
                <a:latin typeface="Calibri"/>
                <a:cs typeface="Calibri"/>
              </a:rPr>
              <a:t>folic acid, </a:t>
            </a:r>
            <a:r>
              <a:rPr lang="en-US" sz="2800" smtClean="0">
                <a:latin typeface="Calibri"/>
                <a:cs typeface="Calibri"/>
              </a:rPr>
              <a:t>vitamin </a:t>
            </a:r>
            <a:r>
              <a:rPr lang="en-US" sz="2800">
                <a:latin typeface="Calibri"/>
                <a:cs typeface="Calibri"/>
              </a:rPr>
              <a:t>D and</a:t>
            </a:r>
            <a:r>
              <a:rPr lang="en-US" sz="2800">
                <a:solidFill>
                  <a:srgbClr val="000000"/>
                </a:solidFill>
                <a:latin typeface="Calibri"/>
                <a:cs typeface="Calibri"/>
              </a:rPr>
              <a:t> B-12</a:t>
            </a:r>
            <a:r>
              <a:rPr lang="en-US" sz="2800">
                <a:latin typeface="Calibri"/>
                <a:cs typeface="Calibri"/>
              </a:rPr>
              <a:t>. </a:t>
            </a:r>
            <a:endParaRPr lang="en-US" sz="2800" smtClean="0">
              <a:latin typeface="Calibri"/>
              <a:cs typeface="Calibri"/>
            </a:endParaRPr>
          </a:p>
        </p:txBody>
      </p:sp>
    </p:spTree>
    <p:extLst>
      <p:ext uri="{BB962C8B-B14F-4D97-AF65-F5344CB8AC3E}">
        <p14:creationId xmlns:p14="http://schemas.microsoft.com/office/powerpoint/2010/main" val="1102639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pPr algn="ctr"/>
            <a:r>
              <a:rPr lang="en-US" sz="4000" b="1" smtClean="0">
                <a:latin typeface="Calibri"/>
                <a:cs typeface="Calibri"/>
              </a:rPr>
              <a:t> Most Common Additives!!</a:t>
            </a:r>
            <a:endParaRPr lang="en-US" sz="4000" b="1">
              <a:latin typeface="Calibri"/>
              <a:cs typeface="Calibri"/>
            </a:endParaRPr>
          </a:p>
        </p:txBody>
      </p:sp>
      <p:sp>
        <p:nvSpPr>
          <p:cNvPr id="4" name="Rectangle 3"/>
          <p:cNvSpPr/>
          <p:nvPr/>
        </p:nvSpPr>
        <p:spPr bwMode="auto">
          <a:xfrm>
            <a:off x="1371600" y="1143000"/>
            <a:ext cx="6858000" cy="536642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dirty="0" smtClean="0">
                <a:latin typeface="Calibri"/>
                <a:cs typeface="Calibri"/>
              </a:rPr>
              <a:t>INGREDIENTS</a:t>
            </a:r>
            <a:r>
              <a:rPr lang="en-US" sz="2800" dirty="0">
                <a:latin typeface="Calibri"/>
                <a:cs typeface="Calibri"/>
              </a:rPr>
              <a:t>: Milled corn, </a:t>
            </a:r>
            <a:r>
              <a:rPr lang="en-US" sz="2800" b="1" dirty="0">
                <a:solidFill>
                  <a:srgbClr val="00B050"/>
                </a:solidFill>
                <a:latin typeface="Calibri"/>
                <a:cs typeface="Calibri"/>
              </a:rPr>
              <a:t>sugar</a:t>
            </a:r>
            <a:r>
              <a:rPr lang="en-US" sz="2800" dirty="0">
                <a:latin typeface="Calibri"/>
                <a:cs typeface="Calibri"/>
              </a:rPr>
              <a:t>, enriched flour {wheat flour, reduced iron, </a:t>
            </a:r>
            <a:r>
              <a:rPr lang="en-US" sz="2800" dirty="0" err="1">
                <a:latin typeface="Calibri"/>
                <a:cs typeface="Calibri"/>
              </a:rPr>
              <a:t>niacinamide</a:t>
            </a:r>
            <a:r>
              <a:rPr lang="en-US" sz="2800" dirty="0">
                <a:latin typeface="Calibri"/>
                <a:cs typeface="Calibri"/>
              </a:rPr>
              <a:t> (</a:t>
            </a:r>
            <a:r>
              <a:rPr lang="en-US" sz="2800" dirty="0" err="1">
                <a:latin typeface="Calibri"/>
                <a:cs typeface="Calibri"/>
              </a:rPr>
              <a:t>vit</a:t>
            </a:r>
            <a:r>
              <a:rPr lang="en-US" sz="2800" dirty="0">
                <a:latin typeface="Calibri"/>
                <a:cs typeface="Calibri"/>
              </a:rPr>
              <a:t> B</a:t>
            </a:r>
            <a:r>
              <a:rPr lang="en-US" sz="2800" baseline="-25000" dirty="0">
                <a:latin typeface="Calibri"/>
                <a:cs typeface="Calibri"/>
              </a:rPr>
              <a:t>3</a:t>
            </a:r>
            <a:r>
              <a:rPr lang="en-US" sz="2800" dirty="0">
                <a:latin typeface="Calibri"/>
                <a:cs typeface="Calibri"/>
              </a:rPr>
              <a:t>), riboflavin (</a:t>
            </a:r>
            <a:r>
              <a:rPr lang="en-US" sz="2800" dirty="0" err="1">
                <a:latin typeface="Calibri"/>
                <a:cs typeface="Calibri"/>
              </a:rPr>
              <a:t>vit</a:t>
            </a:r>
            <a:r>
              <a:rPr lang="en-US" sz="2800" dirty="0">
                <a:latin typeface="Calibri"/>
                <a:cs typeface="Calibri"/>
              </a:rPr>
              <a:t> B</a:t>
            </a:r>
            <a:r>
              <a:rPr lang="en-US" sz="2800" baseline="-25000" dirty="0">
                <a:latin typeface="Calibri"/>
                <a:cs typeface="Calibri"/>
              </a:rPr>
              <a:t>2</a:t>
            </a:r>
            <a:r>
              <a:rPr lang="en-US" sz="2800" dirty="0">
                <a:latin typeface="Calibri"/>
                <a:cs typeface="Calibri"/>
              </a:rPr>
              <a:t>), thiamine hydrochloride (</a:t>
            </a:r>
            <a:r>
              <a:rPr lang="en-US" sz="2800" dirty="0" err="1">
                <a:latin typeface="Calibri"/>
                <a:cs typeface="Calibri"/>
              </a:rPr>
              <a:t>vit</a:t>
            </a:r>
            <a:r>
              <a:rPr lang="en-US" sz="2800" dirty="0">
                <a:latin typeface="Calibri"/>
                <a:cs typeface="Calibri"/>
              </a:rPr>
              <a:t> B</a:t>
            </a:r>
            <a:r>
              <a:rPr lang="en-US" sz="2800" baseline="-25000" dirty="0">
                <a:latin typeface="Calibri"/>
                <a:cs typeface="Calibri"/>
              </a:rPr>
              <a:t>1</a:t>
            </a:r>
            <a:r>
              <a:rPr lang="en-US" sz="2800" dirty="0">
                <a:latin typeface="Calibri"/>
                <a:cs typeface="Calibri"/>
              </a:rPr>
              <a:t>) and folate}, corn syrup, molasses,</a:t>
            </a:r>
            <a:r>
              <a:rPr lang="en-US" sz="2800" b="1" dirty="0">
                <a:solidFill>
                  <a:srgbClr val="FF0000"/>
                </a:solidFill>
                <a:latin typeface="Calibri"/>
                <a:cs typeface="Calibri"/>
              </a:rPr>
              <a:t> </a:t>
            </a:r>
            <a:r>
              <a:rPr lang="en-US" sz="2800" b="1" dirty="0">
                <a:solidFill>
                  <a:srgbClr val="00B050"/>
                </a:solidFill>
                <a:latin typeface="Calibri"/>
                <a:cs typeface="Calibri"/>
              </a:rPr>
              <a:t>salt</a:t>
            </a:r>
            <a:r>
              <a:rPr lang="en-US" sz="2800" dirty="0">
                <a:solidFill>
                  <a:schemeClr val="tx2"/>
                </a:solidFill>
                <a:latin typeface="Calibri"/>
                <a:cs typeface="Calibri"/>
              </a:rPr>
              <a:t>,</a:t>
            </a:r>
            <a:r>
              <a:rPr lang="en-US" sz="2800" dirty="0">
                <a:solidFill>
                  <a:srgbClr val="FF0080"/>
                </a:solidFill>
                <a:latin typeface="Calibri"/>
                <a:cs typeface="Calibri"/>
              </a:rPr>
              <a:t> </a:t>
            </a:r>
            <a:r>
              <a:rPr lang="en-US" sz="2800" dirty="0" smtClean="0">
                <a:latin typeface="Calibri"/>
                <a:cs typeface="Calibri"/>
              </a:rPr>
              <a:t>honey, partially </a:t>
            </a:r>
            <a:r>
              <a:rPr lang="en-US" sz="2800" dirty="0">
                <a:latin typeface="Calibri"/>
                <a:cs typeface="Calibri"/>
              </a:rPr>
              <a:t>hydrogenated vegetable oil (one or more of the following oils; coconut, cottonseed or soybean oil), sodium ascorbate and ascorbic acid (</a:t>
            </a:r>
            <a:r>
              <a:rPr lang="en-US" sz="2800" dirty="0" err="1">
                <a:latin typeface="Calibri"/>
                <a:cs typeface="Calibri"/>
              </a:rPr>
              <a:t>vit</a:t>
            </a:r>
            <a:r>
              <a:rPr lang="en-US" sz="2800" dirty="0">
                <a:latin typeface="Calibri"/>
                <a:cs typeface="Calibri"/>
              </a:rPr>
              <a:t> C)</a:t>
            </a:r>
            <a:r>
              <a:rPr lang="en-US" sz="2800" dirty="0" smtClean="0">
                <a:latin typeface="Calibri"/>
                <a:cs typeface="Calibri"/>
              </a:rPr>
              <a:t>, </a:t>
            </a:r>
            <a:r>
              <a:rPr lang="en-US" sz="2800" dirty="0">
                <a:latin typeface="Calibri"/>
                <a:cs typeface="Calibri"/>
              </a:rPr>
              <a:t>zinc </a:t>
            </a:r>
            <a:r>
              <a:rPr lang="en-US" sz="2800" dirty="0" smtClean="0">
                <a:latin typeface="Calibri"/>
                <a:cs typeface="Calibri"/>
              </a:rPr>
              <a:t>oxide, </a:t>
            </a:r>
            <a:r>
              <a:rPr lang="en-US" sz="2800" dirty="0">
                <a:latin typeface="Calibri"/>
                <a:cs typeface="Calibri"/>
              </a:rPr>
              <a:t>BHT (preservative), </a:t>
            </a:r>
            <a:r>
              <a:rPr lang="en-US" sz="2800" dirty="0" err="1" smtClean="0">
                <a:latin typeface="Calibri"/>
                <a:cs typeface="Calibri"/>
              </a:rPr>
              <a:t>annato</a:t>
            </a:r>
            <a:r>
              <a:rPr lang="en-US" sz="2800" dirty="0" smtClean="0">
                <a:latin typeface="Calibri"/>
                <a:cs typeface="Calibri"/>
              </a:rPr>
              <a:t>, </a:t>
            </a:r>
            <a:r>
              <a:rPr lang="en-US" sz="2800" dirty="0">
                <a:latin typeface="Calibri"/>
                <a:cs typeface="Calibri"/>
              </a:rPr>
              <a:t>folic acid, </a:t>
            </a:r>
            <a:r>
              <a:rPr lang="en-US" sz="2800" dirty="0" smtClean="0">
                <a:latin typeface="Calibri"/>
                <a:cs typeface="Calibri"/>
              </a:rPr>
              <a:t>vitamin </a:t>
            </a:r>
            <a:r>
              <a:rPr lang="en-US" sz="2800" dirty="0">
                <a:latin typeface="Calibri"/>
                <a:cs typeface="Calibri"/>
              </a:rPr>
              <a:t>D and</a:t>
            </a:r>
            <a:r>
              <a:rPr lang="en-US" sz="2800" dirty="0">
                <a:solidFill>
                  <a:srgbClr val="000000"/>
                </a:solidFill>
                <a:latin typeface="Calibri"/>
                <a:cs typeface="Calibri"/>
              </a:rPr>
              <a:t> B-12</a:t>
            </a:r>
            <a:r>
              <a:rPr lang="en-US" sz="2800" dirty="0">
                <a:latin typeface="Calibri"/>
                <a:cs typeface="Calibri"/>
              </a:rPr>
              <a:t>. </a:t>
            </a:r>
            <a:endParaRPr lang="en-US" sz="2800" dirty="0" smtClean="0">
              <a:latin typeface="Calibri"/>
              <a:cs typeface="Calibri"/>
            </a:endParaRPr>
          </a:p>
        </p:txBody>
      </p:sp>
    </p:spTree>
    <p:extLst>
      <p:ext uri="{BB962C8B-B14F-4D97-AF65-F5344CB8AC3E}">
        <p14:creationId xmlns:p14="http://schemas.microsoft.com/office/powerpoint/2010/main" val="3400830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610600" cy="609600"/>
          </a:xfrm>
        </p:spPr>
        <p:txBody>
          <a:bodyPr/>
          <a:lstStyle/>
          <a:p>
            <a:pPr algn="ctr"/>
            <a:r>
              <a:rPr lang="en-US" sz="4000" b="1" dirty="0" smtClean="0">
                <a:latin typeface="Calibri"/>
                <a:cs typeface="Calibri"/>
              </a:rPr>
              <a:t>Partial </a:t>
            </a:r>
            <a:r>
              <a:rPr lang="en-US" sz="3600" b="1" dirty="0" smtClean="0">
                <a:latin typeface="Calibri"/>
                <a:cs typeface="Calibri"/>
              </a:rPr>
              <a:t>Hydrogenated Oil</a:t>
            </a:r>
            <a:r>
              <a:rPr lang="en-US" sz="3600" i="1" dirty="0" smtClean="0">
                <a:latin typeface="Calibri"/>
                <a:cs typeface="Calibri"/>
              </a:rPr>
              <a:t>…good or bad?</a:t>
            </a:r>
            <a:endParaRPr lang="en-US" sz="3600" i="1" dirty="0">
              <a:latin typeface="Calibri"/>
              <a:cs typeface="Calibri"/>
            </a:endParaRPr>
          </a:p>
        </p:txBody>
      </p:sp>
      <p:sp>
        <p:nvSpPr>
          <p:cNvPr id="4" name="Rectangle 3"/>
          <p:cNvSpPr/>
          <p:nvPr/>
        </p:nvSpPr>
        <p:spPr bwMode="auto">
          <a:xfrm>
            <a:off x="1371600" y="1143000"/>
            <a:ext cx="6858000" cy="536642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US" sz="2800" b="0" i="0" u="none" strike="noStrike" cap="none" normalizeH="0" baseline="0" smtClean="0">
                <a:ln>
                  <a:noFill/>
                </a:ln>
                <a:solidFill>
                  <a:schemeClr val="tx1"/>
                </a:solidFill>
                <a:effectLst/>
                <a:latin typeface="Calibri"/>
                <a:cs typeface="Calibri"/>
              </a:rPr>
              <a:t>INGREDIENTS: </a:t>
            </a:r>
            <a:r>
              <a:rPr kumimoji="0" lang="en-US" sz="2800" b="0" i="0" u="none" strike="noStrike" cap="none" normalizeH="0" baseline="0" smtClean="0">
                <a:ln>
                  <a:noFill/>
                </a:ln>
                <a:effectLst/>
                <a:latin typeface="Calibri"/>
                <a:cs typeface="Calibri"/>
              </a:rPr>
              <a:t>Milled corn</a:t>
            </a:r>
            <a:r>
              <a:rPr kumimoji="0" lang="en-US" sz="2800" b="0" i="0" u="none" strike="noStrike" cap="none" normalizeH="0" baseline="0" smtClean="0">
                <a:ln>
                  <a:noFill/>
                </a:ln>
                <a:solidFill>
                  <a:schemeClr val="tx1"/>
                </a:solidFill>
                <a:effectLst/>
                <a:latin typeface="Calibri"/>
                <a:cs typeface="Calibri"/>
              </a:rPr>
              <a:t>, sugar, enriched flour {</a:t>
            </a:r>
            <a:r>
              <a:rPr lang="en-US" sz="2800" smtClean="0">
                <a:latin typeface="Calibri"/>
                <a:cs typeface="Calibri"/>
              </a:rPr>
              <a:t>wheat flour, </a:t>
            </a:r>
            <a:r>
              <a:rPr lang="en-US" sz="2800">
                <a:latin typeface="Calibri"/>
                <a:cs typeface="Calibri"/>
              </a:rPr>
              <a:t>reduced </a:t>
            </a:r>
            <a:r>
              <a:rPr lang="en-US" sz="2800" smtClean="0">
                <a:latin typeface="Calibri"/>
                <a:cs typeface="Calibri"/>
              </a:rPr>
              <a:t>iron, </a:t>
            </a:r>
            <a:r>
              <a:rPr lang="en-US" sz="2800" err="1" smtClean="0">
                <a:latin typeface="Calibri"/>
                <a:cs typeface="Calibri"/>
              </a:rPr>
              <a:t>niacinamide</a:t>
            </a:r>
            <a:r>
              <a:rPr lang="en-US" sz="2800" smtClean="0">
                <a:latin typeface="Calibri"/>
                <a:cs typeface="Calibri"/>
              </a:rPr>
              <a:t> (</a:t>
            </a:r>
            <a:r>
              <a:rPr lang="en-US" sz="2800" err="1" smtClean="0">
                <a:latin typeface="Calibri"/>
                <a:cs typeface="Calibri"/>
              </a:rPr>
              <a:t>vit</a:t>
            </a:r>
            <a:r>
              <a:rPr lang="en-US" sz="2800" smtClean="0">
                <a:latin typeface="Calibri"/>
                <a:cs typeface="Calibri"/>
              </a:rPr>
              <a:t> B</a:t>
            </a:r>
            <a:r>
              <a:rPr lang="en-US" sz="2800" baseline="-25000" smtClean="0">
                <a:latin typeface="Calibri"/>
                <a:cs typeface="Calibri"/>
              </a:rPr>
              <a:t>3</a:t>
            </a:r>
            <a:r>
              <a:rPr lang="en-US" sz="2800" smtClean="0">
                <a:latin typeface="Calibri"/>
                <a:cs typeface="Calibri"/>
              </a:rPr>
              <a:t>), </a:t>
            </a:r>
            <a:r>
              <a:rPr lang="en-US" sz="2800">
                <a:latin typeface="Calibri"/>
                <a:cs typeface="Calibri"/>
              </a:rPr>
              <a:t>riboflavin (</a:t>
            </a:r>
            <a:r>
              <a:rPr lang="en-US" sz="2800" err="1" smtClean="0">
                <a:latin typeface="Calibri"/>
                <a:cs typeface="Calibri"/>
              </a:rPr>
              <a:t>vit</a:t>
            </a:r>
            <a:r>
              <a:rPr lang="en-US" sz="2800" smtClean="0">
                <a:latin typeface="Calibri"/>
                <a:cs typeface="Calibri"/>
              </a:rPr>
              <a:t> B</a:t>
            </a:r>
            <a:r>
              <a:rPr lang="en-US" sz="2800" baseline="-25000" smtClean="0">
                <a:latin typeface="Calibri"/>
                <a:cs typeface="Calibri"/>
              </a:rPr>
              <a:t>2</a:t>
            </a:r>
            <a:r>
              <a:rPr lang="en-US" sz="2800" smtClean="0">
                <a:latin typeface="Calibri"/>
                <a:cs typeface="Calibri"/>
              </a:rPr>
              <a:t>)</a:t>
            </a:r>
            <a:r>
              <a:rPr lang="en-US" sz="2800">
                <a:latin typeface="Calibri"/>
                <a:cs typeface="Calibri"/>
              </a:rPr>
              <a:t>, thiamine hydrochloride (</a:t>
            </a:r>
            <a:r>
              <a:rPr lang="en-US" sz="2800" err="1" smtClean="0">
                <a:latin typeface="Calibri"/>
                <a:cs typeface="Calibri"/>
              </a:rPr>
              <a:t>vit</a:t>
            </a:r>
            <a:r>
              <a:rPr lang="en-US" sz="2800" smtClean="0">
                <a:latin typeface="Calibri"/>
                <a:cs typeface="Calibri"/>
              </a:rPr>
              <a:t> </a:t>
            </a:r>
            <a:r>
              <a:rPr lang="en-US" sz="2800">
                <a:latin typeface="Calibri"/>
                <a:cs typeface="Calibri"/>
              </a:rPr>
              <a:t>B</a:t>
            </a:r>
            <a:r>
              <a:rPr lang="en-US" sz="2800" baseline="-25000">
                <a:latin typeface="Calibri"/>
                <a:cs typeface="Calibri"/>
              </a:rPr>
              <a:t>1</a:t>
            </a:r>
            <a:r>
              <a:rPr lang="en-US" sz="2800" smtClean="0">
                <a:latin typeface="Calibri"/>
                <a:cs typeface="Calibri"/>
              </a:rPr>
              <a:t>) and folate}</a:t>
            </a:r>
            <a:r>
              <a:rPr kumimoji="0" lang="en-US" sz="2800" b="0" i="0" u="none" strike="noStrike" cap="none" normalizeH="0" baseline="0" smtClean="0">
                <a:ln>
                  <a:noFill/>
                </a:ln>
                <a:solidFill>
                  <a:schemeClr val="tx1"/>
                </a:solidFill>
                <a:effectLst/>
                <a:latin typeface="Calibri"/>
                <a:cs typeface="Calibri"/>
              </a:rPr>
              <a:t>,</a:t>
            </a:r>
            <a:r>
              <a:rPr kumimoji="0" lang="en-US" sz="2800" b="0" i="0" u="none" strike="noStrike" cap="none" normalizeH="0" smtClean="0">
                <a:ln>
                  <a:noFill/>
                </a:ln>
                <a:solidFill>
                  <a:schemeClr val="tx1"/>
                </a:solidFill>
                <a:effectLst/>
                <a:latin typeface="Calibri"/>
                <a:cs typeface="Calibri"/>
              </a:rPr>
              <a:t> </a:t>
            </a:r>
            <a:r>
              <a:rPr kumimoji="0" lang="en-US" sz="2800" b="0" i="0" u="none" strike="noStrike" cap="none" normalizeH="0" baseline="0" smtClean="0">
                <a:ln>
                  <a:noFill/>
                </a:ln>
                <a:solidFill>
                  <a:schemeClr val="tx1"/>
                </a:solidFill>
                <a:effectLst/>
                <a:latin typeface="Calibri"/>
                <a:cs typeface="Calibri"/>
              </a:rPr>
              <a:t>corn syrup,</a:t>
            </a:r>
            <a:r>
              <a:rPr kumimoji="0" lang="en-US" sz="2800" b="0" i="0" u="none" strike="noStrike" cap="none" normalizeH="0" smtClean="0">
                <a:ln>
                  <a:noFill/>
                </a:ln>
                <a:solidFill>
                  <a:schemeClr val="tx1"/>
                </a:solidFill>
                <a:effectLst/>
                <a:latin typeface="Calibri"/>
                <a:cs typeface="Calibri"/>
              </a:rPr>
              <a:t> molasses,</a:t>
            </a:r>
            <a:r>
              <a:rPr lang="en-US" sz="2800">
                <a:latin typeface="Calibri"/>
                <a:cs typeface="Calibri"/>
              </a:rPr>
              <a:t> </a:t>
            </a:r>
            <a:r>
              <a:rPr lang="en-US" sz="2800" smtClean="0">
                <a:latin typeface="Calibri"/>
                <a:cs typeface="Calibri"/>
              </a:rPr>
              <a:t>salt, honey, </a:t>
            </a:r>
            <a:r>
              <a:rPr lang="en-US" sz="2800" b="1" smtClean="0">
                <a:solidFill>
                  <a:srgbClr val="FF0080"/>
                </a:solidFill>
                <a:latin typeface="Calibri"/>
                <a:cs typeface="Calibri"/>
              </a:rPr>
              <a:t>partially hydrogenated vegetable oil </a:t>
            </a:r>
            <a:r>
              <a:rPr lang="en-US" sz="2800" smtClean="0">
                <a:latin typeface="Calibri"/>
                <a:cs typeface="Calibri"/>
              </a:rPr>
              <a:t>(one or more of the following oils; coconut, cottonseed or soybean oil), sodium ascorbate and ascorbic acid (</a:t>
            </a:r>
            <a:r>
              <a:rPr lang="en-US" sz="2800" err="1" smtClean="0">
                <a:latin typeface="Calibri"/>
                <a:cs typeface="Calibri"/>
              </a:rPr>
              <a:t>vit</a:t>
            </a:r>
            <a:r>
              <a:rPr lang="en-US" sz="2800" smtClean="0">
                <a:latin typeface="Calibri"/>
                <a:cs typeface="Calibri"/>
              </a:rPr>
              <a:t> C), zinc oxide, BHT (preservative), </a:t>
            </a:r>
            <a:r>
              <a:rPr lang="en-US" sz="2800" err="1" smtClean="0">
                <a:latin typeface="Calibri"/>
                <a:cs typeface="Calibri"/>
              </a:rPr>
              <a:t>annato</a:t>
            </a:r>
            <a:r>
              <a:rPr lang="en-US" sz="2800" smtClean="0">
                <a:latin typeface="Calibri"/>
                <a:cs typeface="Calibri"/>
              </a:rPr>
              <a:t>, folic acid, vitamin D and</a:t>
            </a:r>
            <a:r>
              <a:rPr lang="en-US" sz="2800" smtClean="0">
                <a:solidFill>
                  <a:srgbClr val="000000"/>
                </a:solidFill>
                <a:latin typeface="Calibri"/>
                <a:cs typeface="Calibri"/>
              </a:rPr>
              <a:t> B-12</a:t>
            </a:r>
            <a:r>
              <a:rPr lang="en-US" sz="2800" smtClean="0">
                <a:latin typeface="Calibri"/>
                <a:cs typeface="Calibri"/>
              </a:rPr>
              <a:t>.   </a:t>
            </a:r>
          </a:p>
        </p:txBody>
      </p:sp>
      <p:sp>
        <p:nvSpPr>
          <p:cNvPr id="3" name="TextBox 2"/>
          <p:cNvSpPr txBox="1"/>
          <p:nvPr/>
        </p:nvSpPr>
        <p:spPr>
          <a:xfrm>
            <a:off x="-5218" y="457200"/>
            <a:ext cx="1253741" cy="830997"/>
          </a:xfrm>
          <a:prstGeom prst="rect">
            <a:avLst/>
          </a:prstGeom>
          <a:noFill/>
        </p:spPr>
        <p:txBody>
          <a:bodyPr wrap="none" rtlCol="0">
            <a:spAutoFit/>
          </a:bodyPr>
          <a:lstStyle/>
          <a:p>
            <a:r>
              <a:rPr lang="en-US" sz="2400" b="1" dirty="0" smtClean="0">
                <a:solidFill>
                  <a:srgbClr val="FF0080"/>
                </a:solidFill>
              </a:rPr>
              <a:t>PHO=&gt;</a:t>
            </a:r>
          </a:p>
          <a:p>
            <a:r>
              <a:rPr lang="en-US" sz="2400" b="1" dirty="0" smtClean="0">
                <a:solidFill>
                  <a:srgbClr val="FF0080"/>
                </a:solidFill>
              </a:rPr>
              <a:t>trans fat</a:t>
            </a:r>
            <a:endParaRPr lang="en-US" sz="2400" b="1" dirty="0">
              <a:solidFill>
                <a:srgbClr val="FF0080"/>
              </a:solidFill>
            </a:endParaRPr>
          </a:p>
        </p:txBody>
      </p:sp>
    </p:spTree>
    <p:extLst>
      <p:ext uri="{BB962C8B-B14F-4D97-AF65-F5344CB8AC3E}">
        <p14:creationId xmlns:p14="http://schemas.microsoft.com/office/powerpoint/2010/main" val="99280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7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4217"/>
            <a:ext cx="8763000" cy="609600"/>
          </a:xfrm>
        </p:spPr>
        <p:txBody>
          <a:bodyPr/>
          <a:lstStyle/>
          <a:p>
            <a:pPr algn="ctr"/>
            <a:r>
              <a:rPr lang="en-US" sz="4000" b="1" dirty="0" smtClean="0">
                <a:solidFill>
                  <a:srgbClr val="FF0080"/>
                </a:solidFill>
                <a:latin typeface="Calibri"/>
                <a:cs typeface="Calibri"/>
              </a:rPr>
              <a:t>Bad</a:t>
            </a:r>
            <a:r>
              <a:rPr lang="en-US" sz="4000" b="1" dirty="0" smtClean="0">
                <a:latin typeface="Calibri"/>
                <a:cs typeface="Calibri"/>
              </a:rPr>
              <a:t>!</a:t>
            </a:r>
            <a:r>
              <a:rPr lang="en-US" sz="4000" b="1" dirty="0" smtClean="0">
                <a:solidFill>
                  <a:srgbClr val="FF0080"/>
                </a:solidFill>
                <a:latin typeface="Calibri"/>
                <a:cs typeface="Calibri"/>
              </a:rPr>
              <a:t>!</a:t>
            </a:r>
            <a:r>
              <a:rPr lang="en-US" sz="4000" b="1" dirty="0" smtClean="0">
                <a:latin typeface="Calibri"/>
                <a:cs typeface="Calibri"/>
              </a:rPr>
              <a:t> </a:t>
            </a:r>
            <a:r>
              <a:rPr lang="en-US" sz="3600" i="1" dirty="0" smtClean="0">
                <a:latin typeface="Calibri"/>
                <a:cs typeface="Calibri"/>
              </a:rPr>
              <a:t>Trans Fat is NOT Heart Healthy</a:t>
            </a:r>
            <a:endParaRPr lang="en-US" sz="3600" i="1" dirty="0">
              <a:solidFill>
                <a:srgbClr val="FF0000"/>
              </a:solidFill>
              <a:latin typeface="Calibri"/>
              <a:cs typeface="Calibri"/>
            </a:endParaRPr>
          </a:p>
        </p:txBody>
      </p:sp>
      <p:sp>
        <p:nvSpPr>
          <p:cNvPr id="4" name="Rectangle 3"/>
          <p:cNvSpPr/>
          <p:nvPr/>
        </p:nvSpPr>
        <p:spPr bwMode="auto">
          <a:xfrm>
            <a:off x="1371600" y="1143000"/>
            <a:ext cx="7010400" cy="54864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US" sz="2800" b="0" i="0" u="none" strike="noStrike" cap="none" normalizeH="0" baseline="0" dirty="0" smtClean="0">
                <a:ln>
                  <a:noFill/>
                </a:ln>
                <a:solidFill>
                  <a:schemeClr val="tx1"/>
                </a:solidFill>
                <a:effectLst/>
                <a:latin typeface="Calibri"/>
                <a:cs typeface="Calibri"/>
              </a:rPr>
              <a:t>INGREDIENTS: </a:t>
            </a:r>
            <a:r>
              <a:rPr kumimoji="0" lang="en-US" sz="2800" b="0" i="0" u="none" strike="noStrike" cap="none" normalizeH="0" baseline="0" dirty="0" smtClean="0">
                <a:ln>
                  <a:noFill/>
                </a:ln>
                <a:effectLst/>
                <a:latin typeface="Calibri"/>
                <a:cs typeface="Calibri"/>
              </a:rPr>
              <a:t>Milled corn</a:t>
            </a:r>
            <a:r>
              <a:rPr kumimoji="0" lang="en-US" sz="2800" b="0" i="0" u="none" strike="noStrike" cap="none" normalizeH="0" baseline="0" dirty="0" smtClean="0">
                <a:ln>
                  <a:noFill/>
                </a:ln>
                <a:solidFill>
                  <a:schemeClr val="tx1"/>
                </a:solidFill>
                <a:effectLst/>
                <a:latin typeface="Calibri"/>
                <a:cs typeface="Calibri"/>
              </a:rPr>
              <a:t>, sugar, enriched flour {</a:t>
            </a:r>
            <a:r>
              <a:rPr lang="en-US" sz="2800" dirty="0" smtClean="0">
                <a:latin typeface="Calibri"/>
                <a:cs typeface="Calibri"/>
              </a:rPr>
              <a:t>wheat flour, </a:t>
            </a:r>
            <a:r>
              <a:rPr lang="en-US" sz="2800" dirty="0">
                <a:latin typeface="Calibri"/>
                <a:cs typeface="Calibri"/>
              </a:rPr>
              <a:t>reduced </a:t>
            </a:r>
            <a:r>
              <a:rPr lang="en-US" sz="2800" dirty="0" smtClean="0">
                <a:latin typeface="Calibri"/>
                <a:cs typeface="Calibri"/>
              </a:rPr>
              <a:t>iron, </a:t>
            </a:r>
            <a:r>
              <a:rPr lang="en-US" sz="2800" dirty="0" err="1" smtClean="0">
                <a:latin typeface="Calibri"/>
                <a:cs typeface="Calibri"/>
              </a:rPr>
              <a:t>niacinamide</a:t>
            </a:r>
            <a:r>
              <a:rPr lang="en-US" sz="2800" dirty="0" smtClean="0">
                <a:latin typeface="Calibri"/>
                <a:cs typeface="Calibri"/>
              </a:rPr>
              <a:t> (</a:t>
            </a:r>
            <a:r>
              <a:rPr lang="en-US" sz="2800" dirty="0" err="1" smtClean="0">
                <a:latin typeface="Calibri"/>
                <a:cs typeface="Calibri"/>
              </a:rPr>
              <a:t>vit</a:t>
            </a:r>
            <a:r>
              <a:rPr lang="en-US" sz="2800" dirty="0" smtClean="0">
                <a:latin typeface="Calibri"/>
                <a:cs typeface="Calibri"/>
              </a:rPr>
              <a:t> B</a:t>
            </a:r>
            <a:r>
              <a:rPr lang="en-US" sz="2800" baseline="-25000" dirty="0">
                <a:latin typeface="Calibri"/>
                <a:cs typeface="Calibri"/>
              </a:rPr>
              <a:t>3</a:t>
            </a:r>
            <a:r>
              <a:rPr lang="en-US" sz="2800" dirty="0" smtClean="0">
                <a:latin typeface="Calibri"/>
                <a:cs typeface="Calibri"/>
              </a:rPr>
              <a:t>), </a:t>
            </a:r>
            <a:r>
              <a:rPr lang="en-US" sz="2800" dirty="0">
                <a:latin typeface="Calibri"/>
                <a:cs typeface="Calibri"/>
              </a:rPr>
              <a:t>riboflavin (</a:t>
            </a:r>
            <a:r>
              <a:rPr lang="en-US" sz="2800" dirty="0" err="1" smtClean="0">
                <a:latin typeface="Calibri"/>
                <a:cs typeface="Calibri"/>
              </a:rPr>
              <a:t>vit</a:t>
            </a:r>
            <a:r>
              <a:rPr lang="en-US" sz="2800" dirty="0" smtClean="0">
                <a:latin typeface="Calibri"/>
                <a:cs typeface="Calibri"/>
              </a:rPr>
              <a:t> B</a:t>
            </a:r>
            <a:r>
              <a:rPr lang="en-US" sz="2800" baseline="-25000" dirty="0" smtClean="0">
                <a:latin typeface="Calibri"/>
                <a:cs typeface="Calibri"/>
              </a:rPr>
              <a:t>2</a:t>
            </a:r>
            <a:r>
              <a:rPr lang="en-US" sz="2800" dirty="0" smtClean="0">
                <a:latin typeface="Calibri"/>
                <a:cs typeface="Calibri"/>
              </a:rPr>
              <a:t>)</a:t>
            </a:r>
            <a:r>
              <a:rPr lang="en-US" sz="2800" dirty="0">
                <a:latin typeface="Calibri"/>
                <a:cs typeface="Calibri"/>
              </a:rPr>
              <a:t>, thiamine hydrochloride (</a:t>
            </a:r>
            <a:r>
              <a:rPr lang="en-US" sz="2800" dirty="0" err="1" smtClean="0">
                <a:latin typeface="Calibri"/>
                <a:cs typeface="Calibri"/>
              </a:rPr>
              <a:t>vit</a:t>
            </a:r>
            <a:r>
              <a:rPr lang="en-US" sz="2800" dirty="0" smtClean="0">
                <a:latin typeface="Calibri"/>
                <a:cs typeface="Calibri"/>
              </a:rPr>
              <a:t> </a:t>
            </a:r>
            <a:r>
              <a:rPr lang="en-US" sz="2800" dirty="0">
                <a:latin typeface="Calibri"/>
                <a:cs typeface="Calibri"/>
              </a:rPr>
              <a:t>B</a:t>
            </a:r>
            <a:r>
              <a:rPr lang="en-US" sz="2800" baseline="-25000" dirty="0">
                <a:latin typeface="Calibri"/>
                <a:cs typeface="Calibri"/>
              </a:rPr>
              <a:t>1</a:t>
            </a:r>
            <a:r>
              <a:rPr lang="en-US" sz="2800" dirty="0" smtClean="0">
                <a:latin typeface="Calibri"/>
                <a:cs typeface="Calibri"/>
              </a:rPr>
              <a:t>) and folate}</a:t>
            </a:r>
            <a:r>
              <a:rPr kumimoji="0" lang="en-US" sz="2800" b="0" i="0" u="none" strike="noStrike" cap="none" normalizeH="0" baseline="0" dirty="0" smtClean="0">
                <a:ln>
                  <a:noFill/>
                </a:ln>
                <a:solidFill>
                  <a:schemeClr val="tx1"/>
                </a:solidFill>
                <a:effectLst/>
                <a:latin typeface="Calibri"/>
                <a:cs typeface="Calibri"/>
              </a:rPr>
              <a:t>,</a:t>
            </a:r>
            <a:r>
              <a:rPr kumimoji="0" lang="en-US" sz="2800" b="0" i="0" u="none" strike="noStrike" cap="none" normalizeH="0" dirty="0" smtClean="0">
                <a:ln>
                  <a:noFill/>
                </a:ln>
                <a:solidFill>
                  <a:schemeClr val="tx1"/>
                </a:solidFill>
                <a:effectLst/>
                <a:latin typeface="Calibri"/>
                <a:cs typeface="Calibri"/>
              </a:rPr>
              <a:t> </a:t>
            </a:r>
            <a:r>
              <a:rPr kumimoji="0" lang="en-US" sz="2800" b="0" i="0" u="none" strike="noStrike" cap="none" normalizeH="0" baseline="0" dirty="0" smtClean="0">
                <a:ln>
                  <a:noFill/>
                </a:ln>
                <a:solidFill>
                  <a:schemeClr val="tx1"/>
                </a:solidFill>
                <a:effectLst/>
                <a:latin typeface="Calibri"/>
                <a:cs typeface="Calibri"/>
              </a:rPr>
              <a:t>corn syrup,</a:t>
            </a:r>
            <a:r>
              <a:rPr kumimoji="0" lang="en-US" sz="2800" b="0" i="0" u="none" strike="noStrike" cap="none" normalizeH="0" dirty="0" smtClean="0">
                <a:ln>
                  <a:noFill/>
                </a:ln>
                <a:solidFill>
                  <a:schemeClr val="tx1"/>
                </a:solidFill>
                <a:effectLst/>
                <a:latin typeface="Calibri"/>
                <a:cs typeface="Calibri"/>
              </a:rPr>
              <a:t> molasses,</a:t>
            </a:r>
            <a:r>
              <a:rPr lang="en-US" sz="2800" dirty="0">
                <a:latin typeface="Calibri"/>
                <a:cs typeface="Calibri"/>
              </a:rPr>
              <a:t> </a:t>
            </a:r>
            <a:r>
              <a:rPr lang="en-US" sz="2800" dirty="0" smtClean="0">
                <a:latin typeface="Calibri"/>
                <a:cs typeface="Calibri"/>
              </a:rPr>
              <a:t>salt, honey, </a:t>
            </a:r>
            <a:r>
              <a:rPr lang="en-US" sz="2800" b="1" dirty="0" smtClean="0">
                <a:solidFill>
                  <a:srgbClr val="FF0080"/>
                </a:solidFill>
                <a:latin typeface="Calibri"/>
                <a:cs typeface="Calibri"/>
              </a:rPr>
              <a:t>partially hydrogenated vegetable oil </a:t>
            </a:r>
            <a:r>
              <a:rPr lang="en-US" sz="2800" dirty="0" smtClean="0">
                <a:solidFill>
                  <a:srgbClr val="FF0080"/>
                </a:solidFill>
                <a:latin typeface="Calibri"/>
                <a:cs typeface="Calibri"/>
              </a:rPr>
              <a:t>(one or more of the following oils; coconut, cottonseed or soybean oil)</a:t>
            </a:r>
            <a:r>
              <a:rPr lang="en-US" sz="2800" b="1" dirty="0" smtClean="0">
                <a:solidFill>
                  <a:srgbClr val="FF0080"/>
                </a:solidFill>
                <a:latin typeface="Calibri"/>
                <a:cs typeface="Calibri"/>
              </a:rPr>
              <a:t>,</a:t>
            </a:r>
            <a:r>
              <a:rPr lang="en-US" sz="2800" dirty="0" smtClean="0">
                <a:solidFill>
                  <a:srgbClr val="FF0080"/>
                </a:solidFill>
                <a:latin typeface="Calibri"/>
                <a:cs typeface="Calibri"/>
              </a:rPr>
              <a:t> </a:t>
            </a:r>
            <a:r>
              <a:rPr lang="en-US" sz="2800" dirty="0" smtClean="0">
                <a:latin typeface="Calibri"/>
                <a:cs typeface="Calibri"/>
              </a:rPr>
              <a:t>sodium ascorbate and ascorbic acid (</a:t>
            </a:r>
            <a:r>
              <a:rPr lang="en-US" sz="2800" dirty="0" err="1" smtClean="0">
                <a:latin typeface="Calibri"/>
                <a:cs typeface="Calibri"/>
              </a:rPr>
              <a:t>vit</a:t>
            </a:r>
            <a:r>
              <a:rPr lang="en-US" sz="2800" dirty="0" smtClean="0">
                <a:latin typeface="Calibri"/>
                <a:cs typeface="Calibri"/>
              </a:rPr>
              <a:t> C), zinc oxide, BHT (preservative), </a:t>
            </a:r>
            <a:r>
              <a:rPr lang="en-US" sz="2800" dirty="0" err="1" smtClean="0">
                <a:latin typeface="Calibri"/>
                <a:cs typeface="Calibri"/>
              </a:rPr>
              <a:t>annato</a:t>
            </a:r>
            <a:r>
              <a:rPr lang="en-US" sz="2800" dirty="0" smtClean="0">
                <a:latin typeface="Calibri"/>
                <a:cs typeface="Calibri"/>
              </a:rPr>
              <a:t>, folic acid, vitamin D and</a:t>
            </a:r>
            <a:r>
              <a:rPr lang="en-US" sz="2800" dirty="0" smtClean="0">
                <a:solidFill>
                  <a:srgbClr val="000000"/>
                </a:solidFill>
                <a:latin typeface="Calibri"/>
                <a:cs typeface="Calibri"/>
              </a:rPr>
              <a:t> B-12</a:t>
            </a:r>
            <a:r>
              <a:rPr lang="en-US" sz="2800" dirty="0" smtClean="0">
                <a:latin typeface="Calibri"/>
                <a:cs typeface="Calibri"/>
              </a:rPr>
              <a:t>. </a:t>
            </a:r>
            <a:endParaRPr lang="en-US" sz="2800" dirty="0">
              <a:latin typeface="Calibri"/>
              <a:cs typeface="Calibri"/>
            </a:endParaRPr>
          </a:p>
          <a:p>
            <a:pPr eaLnBrk="0" hangingPunct="0"/>
            <a:r>
              <a:rPr lang="en-US" sz="2800" b="1" dirty="0" smtClean="0">
                <a:solidFill>
                  <a:schemeClr val="accent4"/>
                </a:solidFill>
                <a:latin typeface="Calibri"/>
                <a:cs typeface="Calibri"/>
              </a:rPr>
              <a:t>Note: </a:t>
            </a:r>
            <a:r>
              <a:rPr lang="en-US" sz="2400" i="1" dirty="0" smtClean="0">
                <a:solidFill>
                  <a:srgbClr val="FF0080"/>
                </a:solidFill>
                <a:latin typeface="Calibri"/>
                <a:cs typeface="Calibri"/>
              </a:rPr>
              <a:t>Found in processed foods with partially hydrogenated oil (PHO) and </a:t>
            </a:r>
            <a:r>
              <a:rPr lang="en-US" sz="2400" b="1" i="1" dirty="0" smtClean="0">
                <a:solidFill>
                  <a:srgbClr val="FF0080"/>
                </a:solidFill>
                <a:latin typeface="Calibri"/>
                <a:cs typeface="Calibri"/>
              </a:rPr>
              <a:t>naturally</a:t>
            </a:r>
            <a:r>
              <a:rPr lang="en-US" sz="2400" i="1" dirty="0" smtClean="0">
                <a:solidFill>
                  <a:srgbClr val="FF0080"/>
                </a:solidFill>
                <a:latin typeface="Calibri"/>
                <a:cs typeface="Calibri"/>
              </a:rPr>
              <a:t> in beef/beef byproducts. </a:t>
            </a:r>
            <a:r>
              <a:rPr lang="en-US" sz="2400" b="1" i="1" dirty="0" smtClean="0">
                <a:solidFill>
                  <a:srgbClr val="FF0080"/>
                </a:solidFill>
                <a:latin typeface="Calibri"/>
                <a:cs typeface="Calibri"/>
              </a:rPr>
              <a:t>Less is best.</a:t>
            </a:r>
          </a:p>
          <a:p>
            <a:pPr eaLnBrk="0" hangingPunct="0"/>
            <a:r>
              <a:rPr lang="en-US" sz="2800" i="1" dirty="0" smtClean="0">
                <a:solidFill>
                  <a:srgbClr val="0000E5"/>
                </a:solidFill>
                <a:latin typeface="Calibri"/>
                <a:cs typeface="Calibri"/>
              </a:rPr>
              <a:t>  </a:t>
            </a:r>
          </a:p>
        </p:txBody>
      </p:sp>
    </p:spTree>
    <p:extLst>
      <p:ext uri="{BB962C8B-B14F-4D97-AF65-F5344CB8AC3E}">
        <p14:creationId xmlns:p14="http://schemas.microsoft.com/office/powerpoint/2010/main" val="21745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pPr algn="ctr"/>
            <a:r>
              <a:rPr lang="en-US" sz="4000" b="1" smtClean="0">
                <a:latin typeface="Calibri"/>
                <a:cs typeface="Calibri"/>
              </a:rPr>
              <a:t>    What does </a:t>
            </a:r>
            <a:r>
              <a:rPr lang="en-US" sz="4000" b="1" i="1" smtClean="0">
                <a:latin typeface="Calibri"/>
                <a:cs typeface="Calibri"/>
              </a:rPr>
              <a:t>enriched</a:t>
            </a:r>
            <a:r>
              <a:rPr lang="en-US" sz="4000" b="1" smtClean="0">
                <a:latin typeface="Calibri"/>
                <a:cs typeface="Calibri"/>
              </a:rPr>
              <a:t> mean?</a:t>
            </a:r>
            <a:endParaRPr lang="en-US" sz="4000" b="1">
              <a:latin typeface="Calibri"/>
              <a:cs typeface="Calibri"/>
            </a:endParaRPr>
          </a:p>
        </p:txBody>
      </p:sp>
      <p:sp>
        <p:nvSpPr>
          <p:cNvPr id="4" name="Rectangle 3"/>
          <p:cNvSpPr/>
          <p:nvPr/>
        </p:nvSpPr>
        <p:spPr bwMode="auto">
          <a:xfrm>
            <a:off x="1371600" y="1143000"/>
            <a:ext cx="6858000" cy="536642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US" sz="2800" b="0" i="0" u="none" strike="noStrike" cap="none" normalizeH="0" baseline="0" dirty="0" smtClean="0">
                <a:ln>
                  <a:noFill/>
                </a:ln>
                <a:solidFill>
                  <a:schemeClr val="tx1"/>
                </a:solidFill>
                <a:effectLst/>
                <a:latin typeface="Calibri"/>
                <a:cs typeface="Calibri"/>
              </a:rPr>
              <a:t>INGREDIENTS: </a:t>
            </a:r>
            <a:r>
              <a:rPr kumimoji="0" lang="en-US" sz="2800" b="0" i="0" u="none" strike="noStrike" cap="none" normalizeH="0" baseline="0" dirty="0" smtClean="0">
                <a:ln>
                  <a:noFill/>
                </a:ln>
                <a:effectLst/>
                <a:latin typeface="Calibri"/>
                <a:cs typeface="Calibri"/>
              </a:rPr>
              <a:t>Milled corn</a:t>
            </a:r>
            <a:r>
              <a:rPr kumimoji="0" lang="en-US" sz="2800" b="0" i="0" u="none" strike="noStrike" cap="none" normalizeH="0" baseline="0" dirty="0" smtClean="0">
                <a:ln>
                  <a:noFill/>
                </a:ln>
                <a:solidFill>
                  <a:schemeClr val="tx1"/>
                </a:solidFill>
                <a:effectLst/>
                <a:latin typeface="Calibri"/>
                <a:cs typeface="Calibri"/>
              </a:rPr>
              <a:t>, </a:t>
            </a:r>
            <a:r>
              <a:rPr kumimoji="0" lang="en-US" sz="2800" i="0" u="none" strike="noStrike" cap="none" normalizeH="0" baseline="0" dirty="0" smtClean="0">
                <a:ln>
                  <a:noFill/>
                </a:ln>
                <a:solidFill>
                  <a:srgbClr val="000000"/>
                </a:solidFill>
                <a:effectLst/>
                <a:latin typeface="Calibri"/>
                <a:cs typeface="Calibri"/>
              </a:rPr>
              <a:t>sugar</a:t>
            </a:r>
            <a:r>
              <a:rPr kumimoji="0" lang="en-US" sz="2800" i="0" u="none" strike="noStrike" cap="none" normalizeH="0" baseline="0" dirty="0" smtClean="0">
                <a:ln>
                  <a:noFill/>
                </a:ln>
                <a:solidFill>
                  <a:schemeClr val="tx1"/>
                </a:solidFill>
                <a:effectLst/>
                <a:latin typeface="Calibri"/>
                <a:cs typeface="Calibri"/>
              </a:rPr>
              <a:t>, </a:t>
            </a:r>
            <a:r>
              <a:rPr kumimoji="0" lang="en-US" sz="2800" b="1" i="0" u="none" strike="noStrike" cap="none" normalizeH="0" baseline="0" dirty="0" smtClean="0">
                <a:ln>
                  <a:noFill/>
                </a:ln>
                <a:solidFill>
                  <a:schemeClr val="bg2">
                    <a:lumMod val="60000"/>
                    <a:lumOff val="40000"/>
                  </a:schemeClr>
                </a:solidFill>
                <a:effectLst/>
                <a:latin typeface="Calibri"/>
                <a:cs typeface="Calibri"/>
              </a:rPr>
              <a:t>enriched flour </a:t>
            </a:r>
            <a:r>
              <a:rPr kumimoji="0" lang="en-US" sz="2800" b="0" i="0" u="none" strike="noStrike" cap="none" normalizeH="0" baseline="0" dirty="0" smtClean="0">
                <a:ln>
                  <a:noFill/>
                </a:ln>
                <a:solidFill>
                  <a:schemeClr val="bg2">
                    <a:lumMod val="60000"/>
                    <a:lumOff val="40000"/>
                  </a:schemeClr>
                </a:solidFill>
                <a:effectLst/>
                <a:latin typeface="Calibri"/>
                <a:cs typeface="Calibri"/>
              </a:rPr>
              <a:t>{</a:t>
            </a:r>
            <a:r>
              <a:rPr lang="en-US" sz="2800" dirty="0" smtClean="0">
                <a:solidFill>
                  <a:schemeClr val="bg2">
                    <a:lumMod val="60000"/>
                    <a:lumOff val="40000"/>
                  </a:schemeClr>
                </a:solidFill>
                <a:latin typeface="Calibri"/>
                <a:cs typeface="Calibri"/>
              </a:rPr>
              <a:t>wheat flour, </a:t>
            </a:r>
            <a:r>
              <a:rPr lang="en-US" sz="2800" dirty="0">
                <a:solidFill>
                  <a:schemeClr val="bg2">
                    <a:lumMod val="60000"/>
                    <a:lumOff val="40000"/>
                  </a:schemeClr>
                </a:solidFill>
                <a:latin typeface="Calibri"/>
                <a:cs typeface="Calibri"/>
              </a:rPr>
              <a:t>reduced </a:t>
            </a:r>
            <a:r>
              <a:rPr lang="en-US" sz="2800" dirty="0" smtClean="0">
                <a:solidFill>
                  <a:schemeClr val="bg2">
                    <a:lumMod val="60000"/>
                    <a:lumOff val="40000"/>
                  </a:schemeClr>
                </a:solidFill>
                <a:latin typeface="Calibri"/>
                <a:cs typeface="Calibri"/>
              </a:rPr>
              <a:t>iron, </a:t>
            </a:r>
            <a:r>
              <a:rPr lang="en-US" sz="2800" dirty="0" err="1" smtClean="0">
                <a:solidFill>
                  <a:schemeClr val="bg2">
                    <a:lumMod val="60000"/>
                    <a:lumOff val="40000"/>
                  </a:schemeClr>
                </a:solidFill>
                <a:latin typeface="Calibri"/>
                <a:cs typeface="Calibri"/>
              </a:rPr>
              <a:t>niacinamide</a:t>
            </a:r>
            <a:r>
              <a:rPr lang="en-US" sz="2800" dirty="0" smtClean="0">
                <a:solidFill>
                  <a:schemeClr val="bg2">
                    <a:lumMod val="60000"/>
                    <a:lumOff val="40000"/>
                  </a:schemeClr>
                </a:solidFill>
                <a:latin typeface="Calibri"/>
                <a:cs typeface="Calibri"/>
              </a:rPr>
              <a:t> (</a:t>
            </a:r>
            <a:r>
              <a:rPr lang="en-US" sz="2800" dirty="0" err="1" smtClean="0">
                <a:solidFill>
                  <a:schemeClr val="bg2">
                    <a:lumMod val="60000"/>
                    <a:lumOff val="40000"/>
                  </a:schemeClr>
                </a:solidFill>
                <a:latin typeface="Calibri"/>
                <a:cs typeface="Calibri"/>
              </a:rPr>
              <a:t>vit</a:t>
            </a:r>
            <a:r>
              <a:rPr lang="en-US" sz="2800" dirty="0" smtClean="0">
                <a:solidFill>
                  <a:schemeClr val="bg2">
                    <a:lumMod val="60000"/>
                    <a:lumOff val="40000"/>
                  </a:schemeClr>
                </a:solidFill>
                <a:latin typeface="Calibri"/>
                <a:cs typeface="Calibri"/>
              </a:rPr>
              <a:t> B</a:t>
            </a:r>
            <a:r>
              <a:rPr lang="en-US" sz="2800" baseline="-25000" dirty="0">
                <a:solidFill>
                  <a:schemeClr val="bg2">
                    <a:lumMod val="60000"/>
                    <a:lumOff val="40000"/>
                  </a:schemeClr>
                </a:solidFill>
                <a:latin typeface="Calibri"/>
                <a:cs typeface="Calibri"/>
              </a:rPr>
              <a:t>3</a:t>
            </a:r>
            <a:r>
              <a:rPr lang="en-US" sz="2800" dirty="0" smtClean="0">
                <a:solidFill>
                  <a:schemeClr val="bg2">
                    <a:lumMod val="60000"/>
                    <a:lumOff val="40000"/>
                  </a:schemeClr>
                </a:solidFill>
                <a:latin typeface="Calibri"/>
                <a:cs typeface="Calibri"/>
              </a:rPr>
              <a:t>), </a:t>
            </a:r>
            <a:r>
              <a:rPr lang="en-US" sz="2800" dirty="0">
                <a:solidFill>
                  <a:schemeClr val="bg2">
                    <a:lumMod val="60000"/>
                    <a:lumOff val="40000"/>
                  </a:schemeClr>
                </a:solidFill>
                <a:latin typeface="Calibri"/>
                <a:cs typeface="Calibri"/>
              </a:rPr>
              <a:t>riboflavin (</a:t>
            </a:r>
            <a:r>
              <a:rPr lang="en-US" sz="2800" dirty="0" err="1" smtClean="0">
                <a:solidFill>
                  <a:schemeClr val="bg2">
                    <a:lumMod val="60000"/>
                    <a:lumOff val="40000"/>
                  </a:schemeClr>
                </a:solidFill>
                <a:latin typeface="Calibri"/>
                <a:cs typeface="Calibri"/>
              </a:rPr>
              <a:t>vit</a:t>
            </a:r>
            <a:r>
              <a:rPr lang="en-US" sz="2800" dirty="0" smtClean="0">
                <a:solidFill>
                  <a:schemeClr val="bg2">
                    <a:lumMod val="60000"/>
                    <a:lumOff val="40000"/>
                  </a:schemeClr>
                </a:solidFill>
                <a:latin typeface="Calibri"/>
                <a:cs typeface="Calibri"/>
              </a:rPr>
              <a:t> B</a:t>
            </a:r>
            <a:r>
              <a:rPr lang="en-US" sz="2800" baseline="-25000" dirty="0" smtClean="0">
                <a:solidFill>
                  <a:schemeClr val="bg2">
                    <a:lumMod val="60000"/>
                    <a:lumOff val="40000"/>
                  </a:schemeClr>
                </a:solidFill>
                <a:latin typeface="Calibri"/>
                <a:cs typeface="Calibri"/>
              </a:rPr>
              <a:t>2</a:t>
            </a:r>
            <a:r>
              <a:rPr lang="en-US" sz="2800" dirty="0" smtClean="0">
                <a:solidFill>
                  <a:schemeClr val="bg2">
                    <a:lumMod val="60000"/>
                    <a:lumOff val="40000"/>
                  </a:schemeClr>
                </a:solidFill>
                <a:latin typeface="Calibri"/>
                <a:cs typeface="Calibri"/>
              </a:rPr>
              <a:t>)</a:t>
            </a:r>
            <a:r>
              <a:rPr lang="en-US" sz="2800" dirty="0">
                <a:solidFill>
                  <a:schemeClr val="bg2">
                    <a:lumMod val="60000"/>
                    <a:lumOff val="40000"/>
                  </a:schemeClr>
                </a:solidFill>
                <a:latin typeface="Calibri"/>
                <a:cs typeface="Calibri"/>
              </a:rPr>
              <a:t>, thiamine hydrochloride (</a:t>
            </a:r>
            <a:r>
              <a:rPr lang="en-US" sz="2800" dirty="0" err="1" smtClean="0">
                <a:solidFill>
                  <a:schemeClr val="bg2">
                    <a:lumMod val="60000"/>
                    <a:lumOff val="40000"/>
                  </a:schemeClr>
                </a:solidFill>
                <a:latin typeface="Calibri"/>
                <a:cs typeface="Calibri"/>
              </a:rPr>
              <a:t>vit</a:t>
            </a:r>
            <a:r>
              <a:rPr lang="en-US" sz="2800" dirty="0" smtClean="0">
                <a:solidFill>
                  <a:schemeClr val="bg2">
                    <a:lumMod val="60000"/>
                    <a:lumOff val="40000"/>
                  </a:schemeClr>
                </a:solidFill>
                <a:latin typeface="Calibri"/>
                <a:cs typeface="Calibri"/>
              </a:rPr>
              <a:t> </a:t>
            </a:r>
            <a:r>
              <a:rPr lang="en-US" sz="2800" dirty="0">
                <a:solidFill>
                  <a:schemeClr val="bg2">
                    <a:lumMod val="60000"/>
                    <a:lumOff val="40000"/>
                  </a:schemeClr>
                </a:solidFill>
                <a:latin typeface="Calibri"/>
                <a:cs typeface="Calibri"/>
              </a:rPr>
              <a:t>B</a:t>
            </a:r>
            <a:r>
              <a:rPr lang="en-US" sz="2800" baseline="-25000" dirty="0">
                <a:solidFill>
                  <a:schemeClr val="bg2">
                    <a:lumMod val="60000"/>
                    <a:lumOff val="40000"/>
                  </a:schemeClr>
                </a:solidFill>
                <a:latin typeface="Calibri"/>
                <a:cs typeface="Calibri"/>
              </a:rPr>
              <a:t>1</a:t>
            </a:r>
            <a:r>
              <a:rPr lang="en-US" sz="2800" dirty="0" smtClean="0">
                <a:solidFill>
                  <a:schemeClr val="bg2">
                    <a:lumMod val="60000"/>
                    <a:lumOff val="40000"/>
                  </a:schemeClr>
                </a:solidFill>
                <a:latin typeface="Calibri"/>
                <a:cs typeface="Calibri"/>
              </a:rPr>
              <a:t>) and folate}</a:t>
            </a:r>
            <a:r>
              <a:rPr kumimoji="0" lang="en-US" sz="2800" b="0" i="0" u="none" strike="noStrike" cap="none" normalizeH="0" baseline="0" dirty="0" smtClean="0">
                <a:ln>
                  <a:noFill/>
                </a:ln>
                <a:solidFill>
                  <a:schemeClr val="bg2">
                    <a:lumMod val="60000"/>
                    <a:lumOff val="40000"/>
                  </a:schemeClr>
                </a:solidFill>
                <a:effectLst/>
                <a:latin typeface="Calibri"/>
                <a:cs typeface="Calibri"/>
              </a:rPr>
              <a:t>,</a:t>
            </a:r>
            <a:r>
              <a:rPr kumimoji="0" lang="en-US" sz="2800" b="0" i="0" u="none" strike="noStrike" cap="none" normalizeH="0" dirty="0" smtClean="0">
                <a:ln>
                  <a:noFill/>
                </a:ln>
                <a:solidFill>
                  <a:schemeClr val="bg2">
                    <a:lumMod val="60000"/>
                    <a:lumOff val="40000"/>
                  </a:schemeClr>
                </a:solidFill>
                <a:effectLst/>
                <a:latin typeface="Calibri"/>
                <a:cs typeface="Calibri"/>
              </a:rPr>
              <a:t> </a:t>
            </a:r>
            <a:r>
              <a:rPr kumimoji="0" lang="en-US" sz="2800" i="0" u="none" strike="noStrike" cap="none" normalizeH="0" baseline="0" dirty="0" smtClean="0">
                <a:ln>
                  <a:noFill/>
                </a:ln>
                <a:effectLst/>
                <a:latin typeface="Calibri"/>
                <a:cs typeface="Calibri"/>
              </a:rPr>
              <a:t>corn syrup,</a:t>
            </a:r>
            <a:r>
              <a:rPr kumimoji="0" lang="en-US" sz="2800" i="0" u="none" strike="noStrike" cap="none" normalizeH="0" dirty="0" smtClean="0">
                <a:ln>
                  <a:noFill/>
                </a:ln>
                <a:effectLst/>
                <a:latin typeface="Calibri"/>
                <a:cs typeface="Calibri"/>
              </a:rPr>
              <a:t> molasses</a:t>
            </a:r>
            <a:r>
              <a:rPr kumimoji="0" lang="en-US" sz="2800" b="0" i="0" u="none" strike="noStrike" cap="none" normalizeH="0" dirty="0" smtClean="0">
                <a:ln>
                  <a:noFill/>
                </a:ln>
                <a:solidFill>
                  <a:schemeClr val="tx1"/>
                </a:solidFill>
                <a:effectLst/>
                <a:latin typeface="Calibri"/>
                <a:cs typeface="Calibri"/>
              </a:rPr>
              <a:t>,</a:t>
            </a:r>
            <a:r>
              <a:rPr lang="en-US" sz="2800" dirty="0">
                <a:latin typeface="Calibri"/>
                <a:cs typeface="Calibri"/>
              </a:rPr>
              <a:t> </a:t>
            </a:r>
            <a:r>
              <a:rPr lang="en-US" sz="2800" dirty="0" smtClean="0">
                <a:latin typeface="Calibri"/>
                <a:cs typeface="Calibri"/>
              </a:rPr>
              <a:t>salt, honey, partially hydrogenated vegetable oil (one or more of the following oils; coconut, cottonseed or soybean oil), sodium ascorbate and ascorbic acid (</a:t>
            </a:r>
            <a:r>
              <a:rPr lang="en-US" sz="2800" dirty="0" err="1" smtClean="0">
                <a:latin typeface="Calibri"/>
                <a:cs typeface="Calibri"/>
              </a:rPr>
              <a:t>vit</a:t>
            </a:r>
            <a:r>
              <a:rPr lang="en-US" sz="2800" dirty="0" smtClean="0">
                <a:latin typeface="Calibri"/>
                <a:cs typeface="Calibri"/>
              </a:rPr>
              <a:t> C), zinc oxide, BHT (preservative), </a:t>
            </a:r>
            <a:r>
              <a:rPr lang="en-US" sz="2800" dirty="0" err="1" smtClean="0">
                <a:latin typeface="Calibri"/>
                <a:cs typeface="Calibri"/>
              </a:rPr>
              <a:t>annato</a:t>
            </a:r>
            <a:r>
              <a:rPr lang="en-US" sz="2800" dirty="0" smtClean="0">
                <a:latin typeface="Calibri"/>
                <a:cs typeface="Calibri"/>
              </a:rPr>
              <a:t>, folic acid, vitamin D and</a:t>
            </a:r>
            <a:r>
              <a:rPr lang="en-US" sz="2800" dirty="0" smtClean="0">
                <a:solidFill>
                  <a:srgbClr val="000000"/>
                </a:solidFill>
                <a:latin typeface="Calibri"/>
                <a:cs typeface="Calibri"/>
              </a:rPr>
              <a:t> B-12</a:t>
            </a:r>
            <a:r>
              <a:rPr lang="en-US" sz="2800" dirty="0" smtClean="0">
                <a:latin typeface="Calibri"/>
                <a:cs typeface="Calibri"/>
              </a:rPr>
              <a:t>.   </a:t>
            </a:r>
          </a:p>
        </p:txBody>
      </p:sp>
    </p:spTree>
    <p:extLst>
      <p:ext uri="{BB962C8B-B14F-4D97-AF65-F5344CB8AC3E}">
        <p14:creationId xmlns:p14="http://schemas.microsoft.com/office/powerpoint/2010/main" val="1318601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chemeClr val="bg1"/>
                </a:solidFill>
                <a:latin typeface="Calibri" charset="0"/>
              </a:rPr>
              <a:t>Deciphering Labels-part l</a:t>
            </a:r>
            <a:br>
              <a:rPr lang="en-US" sz="4000" dirty="0" smtClean="0">
                <a:solidFill>
                  <a:schemeClr val="bg1"/>
                </a:solidFill>
                <a:latin typeface="Calibri" charset="0"/>
              </a:rPr>
            </a:br>
            <a:r>
              <a:rPr lang="en-US" sz="4000" i="1" dirty="0">
                <a:latin typeface="Calibri"/>
                <a:cs typeface="Calibri"/>
              </a:rPr>
              <a:t>The Basics</a:t>
            </a:r>
            <a:br>
              <a:rPr lang="en-US" sz="4000" i="1" dirty="0">
                <a:latin typeface="Calibri"/>
                <a:cs typeface="Calibri"/>
              </a:rPr>
            </a:br>
            <a:r>
              <a:rPr lang="en-US" sz="4000" dirty="0">
                <a:solidFill>
                  <a:schemeClr val="bg1"/>
                </a:solidFill>
                <a:latin typeface="Calibri" charset="0"/>
              </a:rPr>
              <a:t/>
            </a:r>
            <a:br>
              <a:rPr lang="en-US" sz="4000" dirty="0">
                <a:solidFill>
                  <a:schemeClr val="bg1"/>
                </a:solidFill>
                <a:latin typeface="Calibri" charset="0"/>
              </a:rPr>
            </a:br>
            <a:endParaRPr lang="en-US" sz="4000" dirty="0"/>
          </a:p>
        </p:txBody>
      </p:sp>
      <p:sp>
        <p:nvSpPr>
          <p:cNvPr id="3" name="Subtitle 2"/>
          <p:cNvSpPr>
            <a:spLocks noGrp="1"/>
          </p:cNvSpPr>
          <p:nvPr>
            <p:ph type="subTitle" idx="1"/>
          </p:nvPr>
        </p:nvSpPr>
        <p:spPr/>
        <p:txBody>
          <a:bodyPr/>
          <a:lstStyle/>
          <a:p>
            <a:r>
              <a:rPr lang="en-US" i="1" dirty="0" smtClean="0">
                <a:latin typeface="Calibri"/>
                <a:cs typeface="Calibri"/>
              </a:rPr>
              <a:t>.</a:t>
            </a:r>
            <a:endParaRPr lang="en-US" i="1" dirty="0">
              <a:latin typeface="Calibri"/>
              <a:cs typeface="Calibri"/>
            </a:endParaRPr>
          </a:p>
        </p:txBody>
      </p:sp>
    </p:spTree>
    <p:extLst>
      <p:ext uri="{BB962C8B-B14F-4D97-AF65-F5344CB8AC3E}">
        <p14:creationId xmlns:p14="http://schemas.microsoft.com/office/powerpoint/2010/main" val="3345785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2819400" cy="685800"/>
          </a:xfrm>
        </p:spPr>
        <p:txBody>
          <a:bodyPr/>
          <a:lstStyle/>
          <a:p>
            <a:r>
              <a:rPr lang="en-US" sz="4000" b="1" smtClean="0">
                <a:latin typeface="Calibri"/>
                <a:cs typeface="Calibri"/>
              </a:rPr>
              <a:t>‘Enriched’?   </a:t>
            </a:r>
            <a:endParaRPr lang="en-US" sz="4000">
              <a:latin typeface="Calibri"/>
              <a:cs typeface="Calibri"/>
            </a:endParaRPr>
          </a:p>
        </p:txBody>
      </p:sp>
      <p:sp>
        <p:nvSpPr>
          <p:cNvPr id="6" name="Content Placeholder 5"/>
          <p:cNvSpPr>
            <a:spLocks noGrp="1"/>
          </p:cNvSpPr>
          <p:nvPr>
            <p:ph idx="1"/>
          </p:nvPr>
        </p:nvSpPr>
        <p:spPr>
          <a:xfrm>
            <a:off x="457200" y="1447800"/>
            <a:ext cx="8458200" cy="4953000"/>
          </a:xfrm>
        </p:spPr>
        <p:txBody>
          <a:bodyPr/>
          <a:lstStyle/>
          <a:p>
            <a:pPr marL="0" indent="0">
              <a:buNone/>
            </a:pPr>
            <a:r>
              <a:rPr lang="en-US">
                <a:latin typeface="Calibri"/>
                <a:cs typeface="Calibri"/>
              </a:rPr>
              <a:t>w</a:t>
            </a:r>
            <a:r>
              <a:rPr lang="en-US" smtClean="0">
                <a:latin typeface="Calibri"/>
                <a:cs typeface="Calibri"/>
              </a:rPr>
              <a:t>hole grain</a:t>
            </a:r>
          </a:p>
          <a:p>
            <a:pPr marL="0" indent="0">
              <a:buNone/>
            </a:pPr>
            <a:r>
              <a:rPr lang="en-US">
                <a:latin typeface="Calibri"/>
                <a:cs typeface="Calibri"/>
              </a:rPr>
              <a:t>	 </a:t>
            </a:r>
            <a:r>
              <a:rPr lang="en-US" smtClean="0">
                <a:latin typeface="Calibri"/>
                <a:cs typeface="Calibri"/>
              </a:rPr>
              <a:t>       </a:t>
            </a:r>
            <a:r>
              <a:rPr lang="en-US" smtClean="0">
                <a:latin typeface="Calibri"/>
                <a:ea typeface="Wingdings"/>
                <a:cs typeface="Calibri"/>
                <a:sym typeface="Wingdings"/>
              </a:rPr>
              <a:t> </a:t>
            </a:r>
            <a:r>
              <a:rPr lang="en-US" smtClean="0">
                <a:latin typeface="Calibri"/>
                <a:cs typeface="Calibri"/>
              </a:rPr>
              <a:t>	</a:t>
            </a:r>
            <a:r>
              <a:rPr lang="en-US" sz="2800" i="1" smtClean="0">
                <a:latin typeface="Calibri"/>
                <a:cs typeface="Calibri"/>
              </a:rPr>
              <a:t>nutrient loss (i.e. </a:t>
            </a:r>
            <a:r>
              <a:rPr lang="en-US" sz="2800" i="1" err="1" smtClean="0">
                <a:latin typeface="Calibri"/>
                <a:cs typeface="Calibri"/>
              </a:rPr>
              <a:t>vit</a:t>
            </a:r>
            <a:r>
              <a:rPr lang="en-US" sz="2800" i="1" smtClean="0">
                <a:latin typeface="Calibri"/>
                <a:cs typeface="Calibri"/>
              </a:rPr>
              <a:t>, min, fiber, etc.)</a:t>
            </a:r>
          </a:p>
          <a:p>
            <a:pPr marL="0" indent="0">
              <a:buNone/>
            </a:pPr>
            <a:r>
              <a:rPr lang="en-US" i="1">
                <a:latin typeface="Calibri"/>
                <a:cs typeface="Calibri"/>
              </a:rPr>
              <a:t>	</a:t>
            </a:r>
            <a:r>
              <a:rPr lang="en-US" i="1" smtClean="0">
                <a:latin typeface="Calibri"/>
                <a:cs typeface="Calibri"/>
              </a:rPr>
              <a:t>	   </a:t>
            </a:r>
            <a:r>
              <a:rPr lang="en-US" smtClean="0">
                <a:latin typeface="Calibri"/>
                <a:cs typeface="Calibri"/>
              </a:rPr>
              <a:t> </a:t>
            </a:r>
            <a:r>
              <a:rPr lang="en-US" smtClean="0">
                <a:latin typeface="Calibri"/>
                <a:ea typeface="Wingdings"/>
                <a:cs typeface="Calibri"/>
                <a:sym typeface="Wingdings"/>
              </a:rPr>
              <a:t></a:t>
            </a:r>
            <a:r>
              <a:rPr lang="en-US" smtClean="0">
                <a:latin typeface="Calibri"/>
                <a:cs typeface="Calibri"/>
              </a:rPr>
              <a:t> </a:t>
            </a:r>
          </a:p>
          <a:p>
            <a:pPr marL="0" indent="0">
              <a:buNone/>
            </a:pPr>
            <a:r>
              <a:rPr lang="en-US" smtClean="0">
                <a:latin typeface="Calibri"/>
                <a:cs typeface="Calibri"/>
              </a:rPr>
              <a:t>	heavily processed grain</a:t>
            </a:r>
          </a:p>
          <a:p>
            <a:pPr marL="0" indent="0">
              <a:buNone/>
            </a:pPr>
            <a:r>
              <a:rPr lang="en-US">
                <a:latin typeface="Calibri"/>
                <a:cs typeface="Calibri"/>
              </a:rPr>
              <a:t>	</a:t>
            </a:r>
            <a:r>
              <a:rPr lang="en-US" smtClean="0">
                <a:latin typeface="Calibri"/>
                <a:cs typeface="Calibri"/>
              </a:rPr>
              <a:t>		    </a:t>
            </a:r>
            <a:r>
              <a:rPr lang="en-US" smtClean="0">
                <a:latin typeface="Calibri"/>
                <a:ea typeface="Wingdings"/>
                <a:cs typeface="Calibri"/>
                <a:sym typeface="Wingdings"/>
              </a:rPr>
              <a:t> </a:t>
            </a:r>
            <a:r>
              <a:rPr lang="en-US" sz="2800" i="1" smtClean="0">
                <a:latin typeface="Calibri"/>
                <a:cs typeface="Calibri"/>
                <a:sym typeface="Wingdings"/>
              </a:rPr>
              <a:t>  add back </a:t>
            </a:r>
            <a:r>
              <a:rPr lang="en-US" sz="2800" i="1" u="sng" smtClean="0">
                <a:latin typeface="Calibri"/>
                <a:cs typeface="Calibri"/>
                <a:sym typeface="Wingdings"/>
              </a:rPr>
              <a:t>some</a:t>
            </a:r>
            <a:r>
              <a:rPr lang="en-US" sz="2800" i="1" smtClean="0">
                <a:latin typeface="Calibri"/>
                <a:cs typeface="Calibri"/>
                <a:sym typeface="Wingdings"/>
              </a:rPr>
              <a:t> of lost </a:t>
            </a:r>
            <a:r>
              <a:rPr lang="en-US" sz="2800" i="1" smtClean="0">
                <a:latin typeface="Calibri"/>
                <a:cs typeface="Calibri"/>
              </a:rPr>
              <a:t>nutrients</a:t>
            </a:r>
          </a:p>
          <a:p>
            <a:pPr marL="0" indent="0">
              <a:buNone/>
            </a:pPr>
            <a:r>
              <a:rPr lang="en-US" smtClean="0">
                <a:latin typeface="Calibri"/>
                <a:cs typeface="Calibri"/>
              </a:rPr>
              <a:t>			         </a:t>
            </a:r>
            <a:r>
              <a:rPr lang="en-US" smtClean="0">
                <a:latin typeface="Calibri"/>
                <a:ea typeface="Wingdings"/>
                <a:cs typeface="Calibri"/>
                <a:sym typeface="Wingdings"/>
              </a:rPr>
              <a:t></a:t>
            </a:r>
            <a:r>
              <a:rPr lang="en-US" smtClean="0">
                <a:latin typeface="Calibri"/>
                <a:cs typeface="Calibri"/>
              </a:rPr>
              <a:t> </a:t>
            </a:r>
          </a:p>
          <a:p>
            <a:pPr marL="0" indent="0">
              <a:buNone/>
            </a:pPr>
            <a:r>
              <a:rPr lang="en-US">
                <a:latin typeface="Calibri"/>
                <a:cs typeface="Calibri"/>
              </a:rPr>
              <a:t>	</a:t>
            </a:r>
            <a:r>
              <a:rPr lang="en-US" smtClean="0">
                <a:latin typeface="Calibri"/>
                <a:cs typeface="Calibri"/>
              </a:rPr>
              <a:t>	</a:t>
            </a:r>
            <a:r>
              <a:rPr lang="en-US">
                <a:latin typeface="Calibri"/>
                <a:cs typeface="Calibri"/>
              </a:rPr>
              <a:t>	</a:t>
            </a:r>
            <a:r>
              <a:rPr lang="en-US" smtClean="0">
                <a:latin typeface="Calibri"/>
                <a:cs typeface="Calibri"/>
              </a:rPr>
              <a:t>   ‘enriched’ grain </a:t>
            </a:r>
            <a:endParaRPr lang="en-US">
              <a:latin typeface="Calibri"/>
              <a:cs typeface="Calibri"/>
            </a:endParaRPr>
          </a:p>
        </p:txBody>
      </p:sp>
      <p:sp>
        <p:nvSpPr>
          <p:cNvPr id="8" name="TextBox 7"/>
          <p:cNvSpPr txBox="1"/>
          <p:nvPr/>
        </p:nvSpPr>
        <p:spPr>
          <a:xfrm>
            <a:off x="1219200" y="5181600"/>
            <a:ext cx="184666" cy="369332"/>
          </a:xfrm>
          <a:prstGeom prst="rect">
            <a:avLst/>
          </a:prstGeom>
          <a:noFill/>
        </p:spPr>
        <p:txBody>
          <a:bodyPr wrap="none" rtlCol="0">
            <a:spAutoFit/>
          </a:bodyPr>
          <a:lstStyle/>
          <a:p>
            <a:endParaRPr lang="en-US"/>
          </a:p>
        </p:txBody>
      </p:sp>
      <p:sp>
        <p:nvSpPr>
          <p:cNvPr id="2" name="TextBox 1"/>
          <p:cNvSpPr txBox="1"/>
          <p:nvPr/>
        </p:nvSpPr>
        <p:spPr>
          <a:xfrm>
            <a:off x="2895600" y="533400"/>
            <a:ext cx="4953000" cy="707886"/>
          </a:xfrm>
          <a:prstGeom prst="rect">
            <a:avLst/>
          </a:prstGeom>
          <a:noFill/>
        </p:spPr>
        <p:txBody>
          <a:bodyPr wrap="square" rtlCol="0">
            <a:spAutoFit/>
          </a:bodyPr>
          <a:lstStyle/>
          <a:p>
            <a:r>
              <a:rPr lang="en-US" sz="4000" b="1" i="1">
                <a:solidFill>
                  <a:srgbClr val="FF0000"/>
                </a:solidFill>
                <a:latin typeface="Calibri"/>
                <a:cs typeface="Calibri"/>
              </a:rPr>
              <a:t>T</a:t>
            </a:r>
            <a:r>
              <a:rPr lang="en-US" sz="4000" b="1" i="1" smtClean="0">
                <a:solidFill>
                  <a:srgbClr val="FF0000"/>
                </a:solidFill>
                <a:latin typeface="Calibri"/>
                <a:cs typeface="Calibri"/>
              </a:rPr>
              <a:t>hink</a:t>
            </a:r>
            <a:r>
              <a:rPr lang="en-US" sz="4000" b="1" i="1" smtClean="0">
                <a:solidFill>
                  <a:schemeClr val="bg2"/>
                </a:solidFill>
                <a:latin typeface="Calibri"/>
                <a:cs typeface="Calibri"/>
              </a:rPr>
              <a:t> </a:t>
            </a:r>
            <a:r>
              <a:rPr lang="en-US" sz="4000" b="1" i="1" smtClean="0">
                <a:solidFill>
                  <a:srgbClr val="FF0000"/>
                </a:solidFill>
              </a:rPr>
              <a:t>depleted!</a:t>
            </a:r>
            <a:endParaRPr lang="en-US" sz="4000" i="1">
              <a:solidFill>
                <a:srgbClr val="FF0000"/>
              </a:solidFill>
            </a:endParaRPr>
          </a:p>
        </p:txBody>
      </p:sp>
    </p:spTree>
    <p:extLst>
      <p:ext uri="{BB962C8B-B14F-4D97-AF65-F5344CB8AC3E}">
        <p14:creationId xmlns:p14="http://schemas.microsoft.com/office/powerpoint/2010/main" val="128450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idx="4294967295"/>
          </p:nvPr>
        </p:nvSpPr>
        <p:spPr>
          <a:xfrm>
            <a:off x="457200" y="533400"/>
            <a:ext cx="8686800" cy="685800"/>
          </a:xfrm>
        </p:spPr>
        <p:txBody>
          <a:bodyPr/>
          <a:lstStyle/>
          <a:p>
            <a:r>
              <a:rPr lang="en-US" sz="4000" b="1" smtClean="0">
                <a:latin typeface="Calibri" charset="0"/>
              </a:rPr>
              <a:t>‘Enriched’: </a:t>
            </a:r>
            <a:r>
              <a:rPr lang="en-US" sz="4000" smtClean="0">
                <a:solidFill>
                  <a:srgbClr val="FF0000"/>
                </a:solidFill>
                <a:latin typeface="Calibri" charset="0"/>
              </a:rPr>
              <a:t>Red flag</a:t>
            </a:r>
            <a:r>
              <a:rPr lang="en-US" sz="4000" smtClean="0">
                <a:latin typeface="Calibri" charset="0"/>
              </a:rPr>
              <a:t>-‘heavily processed’</a:t>
            </a:r>
            <a:endParaRPr lang="en-US" sz="4000">
              <a:latin typeface="Calibri" charset="0"/>
            </a:endParaRPr>
          </a:p>
        </p:txBody>
      </p:sp>
      <p:sp>
        <p:nvSpPr>
          <p:cNvPr id="38915" name="Text Placeholder 5"/>
          <p:cNvSpPr>
            <a:spLocks noGrp="1"/>
          </p:cNvSpPr>
          <p:nvPr>
            <p:ph type="body" sz="half" idx="4294967295"/>
          </p:nvPr>
        </p:nvSpPr>
        <p:spPr>
          <a:xfrm>
            <a:off x="457200" y="1243074"/>
            <a:ext cx="8077200" cy="4167126"/>
          </a:xfrm>
        </p:spPr>
        <p:txBody>
          <a:bodyPr/>
          <a:lstStyle/>
          <a:p>
            <a:r>
              <a:rPr lang="en-US" sz="3200" dirty="0" smtClean="0">
                <a:latin typeface="Calibri" charset="0"/>
              </a:rPr>
              <a:t>Generally </a:t>
            </a:r>
            <a:r>
              <a:rPr lang="en-US" sz="3200" i="1" dirty="0" smtClean="0">
                <a:latin typeface="Calibri" charset="0"/>
              </a:rPr>
              <a:t>enriched foods are </a:t>
            </a:r>
            <a:r>
              <a:rPr lang="en-US" sz="3200" b="1" i="1" dirty="0" smtClean="0">
                <a:solidFill>
                  <a:schemeClr val="tx2"/>
                </a:solidFill>
                <a:latin typeface="Calibri" charset="0"/>
              </a:rPr>
              <a:t>not</a:t>
            </a:r>
            <a:r>
              <a:rPr lang="en-US" sz="3200" i="1" dirty="0" smtClean="0">
                <a:latin typeface="Calibri" charset="0"/>
              </a:rPr>
              <a:t> top</a:t>
            </a:r>
            <a:r>
              <a:rPr lang="en-US" sz="3200" dirty="0" smtClean="0">
                <a:latin typeface="Calibri" charset="0"/>
              </a:rPr>
              <a:t> tier, </a:t>
            </a:r>
            <a:r>
              <a:rPr lang="en-US" sz="3200" u="sng" dirty="0" smtClean="0">
                <a:latin typeface="Calibri" charset="0"/>
              </a:rPr>
              <a:t>nutrient dense </a:t>
            </a:r>
            <a:r>
              <a:rPr lang="en-US" sz="3200" dirty="0" smtClean="0">
                <a:latin typeface="Calibri" charset="0"/>
              </a:rPr>
              <a:t>(ND) foods</a:t>
            </a:r>
          </a:p>
          <a:p>
            <a:r>
              <a:rPr lang="en-US" i="1" dirty="0" smtClean="0">
                <a:latin typeface="Calibri" charset="0"/>
              </a:rPr>
              <a:t>ND= lots of nutrients/calorie</a:t>
            </a:r>
            <a:endParaRPr lang="en-US" sz="2400" i="1" dirty="0">
              <a:latin typeface="Calibri" charset="0"/>
            </a:endParaRPr>
          </a:p>
          <a:p>
            <a:r>
              <a:rPr lang="en-US" dirty="0" smtClean="0">
                <a:latin typeface="Calibri" charset="0"/>
              </a:rPr>
              <a:t>Examples: white rice, white bread and many (most?) cereals use enriched                                      grain (wheat, corn, rice)  </a:t>
            </a:r>
          </a:p>
        </p:txBody>
      </p:sp>
      <p:sp>
        <p:nvSpPr>
          <p:cNvPr id="2" name="TextBox 1"/>
          <p:cNvSpPr txBox="1"/>
          <p:nvPr/>
        </p:nvSpPr>
        <p:spPr>
          <a:xfrm>
            <a:off x="2828339" y="1058408"/>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Effect transition="in" filter="fade">
                                      <p:cBhvr>
                                        <p:cTn id="15" dur="75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81000" y="533400"/>
            <a:ext cx="8153400" cy="1295400"/>
          </a:xfrm>
        </p:spPr>
        <p:txBody>
          <a:bodyPr/>
          <a:lstStyle/>
          <a:p>
            <a:pPr marL="342900" indent="-342900">
              <a:spcBef>
                <a:spcPct val="20000"/>
              </a:spcBef>
            </a:pPr>
            <a:r>
              <a:rPr lang="en-US" sz="3600" b="1" dirty="0">
                <a:latin typeface="Calibri" charset="0"/>
              </a:rPr>
              <a:t> </a:t>
            </a:r>
            <a:r>
              <a:rPr lang="en-US" sz="4000" b="1" dirty="0" smtClean="0">
                <a:solidFill>
                  <a:srgbClr val="000000"/>
                </a:solidFill>
                <a:latin typeface="Calibri" charset="0"/>
              </a:rPr>
              <a:t>Bring in the fortifications!</a:t>
            </a:r>
            <a:r>
              <a:rPr lang="en-US" b="1" dirty="0">
                <a:solidFill>
                  <a:srgbClr val="000000"/>
                </a:solidFill>
                <a:latin typeface="Calibri" charset="0"/>
              </a:rPr>
              <a:t/>
            </a:r>
            <a:br>
              <a:rPr lang="en-US" b="1" dirty="0">
                <a:solidFill>
                  <a:srgbClr val="000000"/>
                </a:solidFill>
                <a:latin typeface="Calibri" charset="0"/>
              </a:rPr>
            </a:br>
            <a:endParaRPr lang="en-US" b="1" dirty="0">
              <a:latin typeface="Calibri" charset="0"/>
            </a:endParaRPr>
          </a:p>
        </p:txBody>
      </p:sp>
      <p:sp>
        <p:nvSpPr>
          <p:cNvPr id="36866" name="Content Placeholder 2"/>
          <p:cNvSpPr>
            <a:spLocks noGrp="1"/>
          </p:cNvSpPr>
          <p:nvPr>
            <p:ph idx="1"/>
          </p:nvPr>
        </p:nvSpPr>
        <p:spPr>
          <a:xfrm>
            <a:off x="457200" y="1752600"/>
            <a:ext cx="8153400" cy="3505200"/>
          </a:xfrm>
        </p:spPr>
        <p:txBody>
          <a:bodyPr/>
          <a:lstStyle/>
          <a:p>
            <a:pPr marL="0" indent="0">
              <a:buFont typeface="Wingdings" charset="0"/>
              <a:buNone/>
            </a:pPr>
            <a:r>
              <a:rPr lang="en-US">
                <a:latin typeface="Calibri" charset="0"/>
              </a:rPr>
              <a:t>  </a:t>
            </a:r>
          </a:p>
          <a:p>
            <a:pPr marL="0" indent="0">
              <a:buFont typeface="Wingdings" charset="0"/>
              <a:buNone/>
            </a:pPr>
            <a:endParaRPr lang="en-US">
              <a:latin typeface="Calibri" charset="0"/>
            </a:endParaRPr>
          </a:p>
          <a:p>
            <a:pPr marL="0" indent="0">
              <a:buFont typeface="Wingdings" charset="0"/>
              <a:buNone/>
            </a:pPr>
            <a:endParaRPr lang="en-US">
              <a:latin typeface="Calibri" charset="0"/>
            </a:endParaRPr>
          </a:p>
          <a:p>
            <a:pPr marL="0" indent="0">
              <a:buFont typeface="Wingdings" charset="0"/>
              <a:buNone/>
            </a:pPr>
            <a:endParaRPr lang="en-US">
              <a:latin typeface="Calibri" charset="0"/>
            </a:endParaRPr>
          </a:p>
        </p:txBody>
      </p:sp>
      <p:sp>
        <p:nvSpPr>
          <p:cNvPr id="36868" name="TextBox 1"/>
          <p:cNvSpPr txBox="1">
            <a:spLocks noChangeArrowheads="1"/>
          </p:cNvSpPr>
          <p:nvPr/>
        </p:nvSpPr>
        <p:spPr bwMode="auto">
          <a:xfrm>
            <a:off x="481519" y="1371600"/>
            <a:ext cx="8534400" cy="353943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indent="-457200" eaLnBrk="1" hangingPunct="1">
              <a:buFont typeface="Arial"/>
              <a:buChar char="•"/>
            </a:pPr>
            <a:r>
              <a:rPr lang="en-US" sz="3200" dirty="0" smtClean="0">
                <a:solidFill>
                  <a:schemeClr val="tx1">
                    <a:lumMod val="85000"/>
                    <a:lumOff val="15000"/>
                  </a:schemeClr>
                </a:solidFill>
              </a:rPr>
              <a:t>Fortification is a </a:t>
            </a:r>
            <a:r>
              <a:rPr lang="en-US" sz="3200" b="1" dirty="0" smtClean="0">
                <a:solidFill>
                  <a:srgbClr val="FF0000"/>
                </a:solidFill>
              </a:rPr>
              <a:t>red flag </a:t>
            </a:r>
            <a:r>
              <a:rPr lang="en-US" sz="3200" dirty="0" smtClean="0"/>
              <a:t>for ‘highly processed’</a:t>
            </a:r>
            <a:endParaRPr lang="en-US" sz="3200" dirty="0"/>
          </a:p>
          <a:p>
            <a:pPr marL="457200" indent="-457200" eaLnBrk="1" hangingPunct="1">
              <a:buFont typeface="Arial"/>
              <a:buChar char="•"/>
            </a:pPr>
            <a:r>
              <a:rPr lang="en-US" sz="3200" dirty="0" smtClean="0"/>
              <a:t>One+ nutrients added in amount greater than present before processed</a:t>
            </a:r>
          </a:p>
          <a:p>
            <a:pPr marL="457200" indent="-457200" eaLnBrk="1" hangingPunct="1">
              <a:buFont typeface="Arial"/>
              <a:buChar char="•"/>
            </a:pPr>
            <a:r>
              <a:rPr lang="en-US" sz="3200" dirty="0" smtClean="0"/>
              <a:t>Common in cereals </a:t>
            </a:r>
          </a:p>
          <a:p>
            <a:pPr marL="457200" indent="-457200" eaLnBrk="1" hangingPunct="1">
              <a:buFont typeface="Arial"/>
              <a:buChar char="•"/>
            </a:pPr>
            <a:r>
              <a:rPr lang="en-US" sz="3200" dirty="0" smtClean="0"/>
              <a:t>Sets stage for deceptive nutrient claims</a:t>
            </a:r>
          </a:p>
          <a:p>
            <a:pPr marL="457200" indent="-457200" eaLnBrk="1" hangingPunct="1">
              <a:buFont typeface="Arial"/>
              <a:buChar char="•"/>
            </a:pPr>
            <a:r>
              <a:rPr lang="en-US" sz="3200" dirty="0" smtClean="0"/>
              <a:t>Increase risk of exceeding </a:t>
            </a:r>
            <a:r>
              <a:rPr lang="en-US" sz="3200" b="1" dirty="0" smtClean="0"/>
              <a:t>upper limit toxicity (UL). </a:t>
            </a:r>
            <a:r>
              <a:rPr lang="en-US" sz="3200" i="1" dirty="0" smtClean="0"/>
              <a:t>Can be dangerous!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p:cNvSpPr>
            <a:spLocks noGrp="1"/>
          </p:cNvSpPr>
          <p:nvPr>
            <p:ph type="title"/>
          </p:nvPr>
        </p:nvSpPr>
        <p:spPr>
          <a:xfrm>
            <a:off x="457200" y="152400"/>
            <a:ext cx="8229600" cy="1371600"/>
          </a:xfrm>
        </p:spPr>
        <p:txBody>
          <a:bodyPr/>
          <a:lstStyle/>
          <a:p>
            <a:r>
              <a:rPr lang="en-US" sz="4000" b="1">
                <a:latin typeface="Calibri"/>
                <a:cs typeface="Calibri"/>
              </a:rPr>
              <a:t>N</a:t>
            </a:r>
            <a:r>
              <a:rPr lang="en-US" sz="4000" b="1" smtClean="0">
                <a:latin typeface="Calibri"/>
                <a:cs typeface="Calibri"/>
              </a:rPr>
              <a:t>ame Game Deceptions</a:t>
            </a:r>
            <a:endParaRPr lang="en-US" sz="4000" b="1">
              <a:latin typeface="Calibri"/>
              <a:cs typeface="Calibri"/>
            </a:endParaRPr>
          </a:p>
        </p:txBody>
      </p:sp>
      <p:sp>
        <p:nvSpPr>
          <p:cNvPr id="47106" name="Content Placeholder 5"/>
          <p:cNvSpPr>
            <a:spLocks noGrp="1"/>
          </p:cNvSpPr>
          <p:nvPr>
            <p:ph idx="1"/>
          </p:nvPr>
        </p:nvSpPr>
        <p:spPr>
          <a:xfrm>
            <a:off x="457200" y="1447800"/>
            <a:ext cx="8686800" cy="4114800"/>
          </a:xfrm>
        </p:spPr>
        <p:txBody>
          <a:bodyPr/>
          <a:lstStyle/>
          <a:p>
            <a:pPr>
              <a:lnSpc>
                <a:spcPct val="90000"/>
              </a:lnSpc>
              <a:buFontTx/>
              <a:buNone/>
            </a:pPr>
            <a:r>
              <a:rPr lang="en-US" i="1" dirty="0" smtClean="0">
                <a:latin typeface="Calibri" charset="0"/>
              </a:rPr>
              <a:t>Beware of  processed ’berry’  products. </a:t>
            </a:r>
          </a:p>
          <a:p>
            <a:pPr>
              <a:lnSpc>
                <a:spcPct val="90000"/>
              </a:lnSpc>
              <a:buNone/>
            </a:pPr>
            <a:endParaRPr lang="en-US" i="1" dirty="0" smtClean="0">
              <a:latin typeface="Calibri" charset="0"/>
            </a:endParaRPr>
          </a:p>
          <a:p>
            <a:pPr>
              <a:lnSpc>
                <a:spcPct val="90000"/>
              </a:lnSpc>
              <a:buNone/>
            </a:pPr>
            <a:r>
              <a:rPr lang="en-US" i="1" dirty="0" smtClean="0">
                <a:latin typeface="Calibri" charset="0"/>
              </a:rPr>
              <a:t>Berry </a:t>
            </a:r>
            <a:r>
              <a:rPr lang="en-US" i="1" dirty="0">
                <a:latin typeface="Calibri" charset="0"/>
              </a:rPr>
              <a:t>waffles/yogurt/drinks may have no berries!</a:t>
            </a:r>
          </a:p>
          <a:p>
            <a:pPr>
              <a:lnSpc>
                <a:spcPct val="90000"/>
              </a:lnSpc>
              <a:buFontTx/>
              <a:buNone/>
            </a:pPr>
            <a:endParaRPr lang="en-US" i="1" dirty="0" smtClean="0">
              <a:latin typeface="Calibri" charset="0"/>
            </a:endParaRPr>
          </a:p>
          <a:p>
            <a:pPr>
              <a:lnSpc>
                <a:spcPct val="90000"/>
              </a:lnSpc>
              <a:buFontTx/>
              <a:buNone/>
            </a:pPr>
            <a:r>
              <a:rPr lang="en-US" i="1" dirty="0" smtClean="0">
                <a:latin typeface="Calibri" charset="0"/>
              </a:rPr>
              <a:t>Read ingredient list for if/what fruit actually</a:t>
            </a:r>
          </a:p>
          <a:p>
            <a:pPr>
              <a:lnSpc>
                <a:spcPct val="90000"/>
              </a:lnSpc>
              <a:buFontTx/>
              <a:buNone/>
            </a:pPr>
            <a:r>
              <a:rPr lang="en-US" i="1" dirty="0" smtClean="0">
                <a:latin typeface="Calibri" charset="0"/>
              </a:rPr>
              <a:t>added</a:t>
            </a:r>
          </a:p>
          <a:p>
            <a:pPr>
              <a:lnSpc>
                <a:spcPct val="90000"/>
              </a:lnSpc>
              <a:buFontTx/>
              <a:buNone/>
            </a:pPr>
            <a:r>
              <a:rPr lang="en-US" i="1" dirty="0">
                <a:latin typeface="Calibri" charset="0"/>
              </a:rPr>
              <a:t>	</a:t>
            </a:r>
          </a:p>
        </p:txBody>
      </p:sp>
      <p:sp>
        <p:nvSpPr>
          <p:cNvPr id="47107" name="TextBox 1"/>
          <p:cNvSpPr txBox="1">
            <a:spLocks noChangeArrowheads="1"/>
          </p:cNvSpPr>
          <p:nvPr/>
        </p:nvSpPr>
        <p:spPr bwMode="auto">
          <a:xfrm>
            <a:off x="7162800" y="381000"/>
            <a:ext cx="16764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
        <p:nvSpPr>
          <p:cNvPr id="4" name="TextBox 3"/>
          <p:cNvSpPr txBox="1"/>
          <p:nvPr/>
        </p:nvSpPr>
        <p:spPr>
          <a:xfrm>
            <a:off x="685800" y="3246567"/>
            <a:ext cx="7772400" cy="584775"/>
          </a:xfrm>
          <a:prstGeom prst="rect">
            <a:avLst/>
          </a:prstGeom>
          <a:noFill/>
        </p:spPr>
        <p:txBody>
          <a:bodyPr wrap="square" rtlCol="0">
            <a:spAutoFit/>
          </a:bodyPr>
          <a:lstStyle/>
          <a:p>
            <a:r>
              <a:rPr lang="en-US" sz="3200" dirty="0" smtClean="0"/>
              <a:t> </a:t>
            </a:r>
            <a:endParaRPr lang="en-US" sz="3200" dirty="0"/>
          </a:p>
        </p:txBody>
      </p:sp>
    </p:spTree>
    <p:extLst>
      <p:ext uri="{BB962C8B-B14F-4D97-AF65-F5344CB8AC3E}">
        <p14:creationId xmlns:p14="http://schemas.microsoft.com/office/powerpoint/2010/main" val="144360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p:cNvSpPr>
            <a:spLocks noGrp="1"/>
          </p:cNvSpPr>
          <p:nvPr>
            <p:ph type="title"/>
          </p:nvPr>
        </p:nvSpPr>
        <p:spPr>
          <a:xfrm>
            <a:off x="457200" y="152400"/>
            <a:ext cx="8229600" cy="1371600"/>
          </a:xfrm>
        </p:spPr>
        <p:txBody>
          <a:bodyPr/>
          <a:lstStyle/>
          <a:p>
            <a:r>
              <a:rPr lang="en-US" sz="4000" b="1" smtClean="0">
                <a:latin typeface="Calibri"/>
                <a:cs typeface="Calibri"/>
              </a:rPr>
              <a:t>More tricky names</a:t>
            </a:r>
            <a:endParaRPr lang="en-US" sz="4000" b="1">
              <a:latin typeface="Calibri"/>
              <a:cs typeface="Calibri"/>
            </a:endParaRPr>
          </a:p>
        </p:txBody>
      </p:sp>
      <p:sp>
        <p:nvSpPr>
          <p:cNvPr id="47106" name="Content Placeholder 5"/>
          <p:cNvSpPr>
            <a:spLocks noGrp="1"/>
          </p:cNvSpPr>
          <p:nvPr>
            <p:ph idx="1"/>
          </p:nvPr>
        </p:nvSpPr>
        <p:spPr>
          <a:xfrm>
            <a:off x="533400" y="1094362"/>
            <a:ext cx="8534400" cy="4114800"/>
          </a:xfrm>
        </p:spPr>
        <p:txBody>
          <a:bodyPr/>
          <a:lstStyle/>
          <a:p>
            <a:pPr>
              <a:lnSpc>
                <a:spcPct val="90000"/>
              </a:lnSpc>
              <a:buFontTx/>
              <a:buNone/>
            </a:pPr>
            <a:r>
              <a:rPr lang="en-US" i="1" smtClean="0">
                <a:latin typeface="Calibri" charset="0"/>
              </a:rPr>
              <a:t>Juice</a:t>
            </a:r>
            <a:r>
              <a:rPr lang="en-US" i="1">
                <a:latin typeface="Calibri" charset="0"/>
              </a:rPr>
              <a:t> </a:t>
            </a:r>
            <a:r>
              <a:rPr lang="en-US" smtClean="0">
                <a:latin typeface="Calibri" charset="0"/>
              </a:rPr>
              <a:t>≠ Drink</a:t>
            </a:r>
            <a:r>
              <a:rPr lang="en-US">
                <a:latin typeface="Calibri" charset="0"/>
              </a:rPr>
              <a:t>	</a:t>
            </a:r>
          </a:p>
          <a:p>
            <a:endParaRPr lang="en-US">
              <a:latin typeface="Arial" charset="0"/>
            </a:endParaRPr>
          </a:p>
        </p:txBody>
      </p:sp>
      <p:sp>
        <p:nvSpPr>
          <p:cNvPr id="47107" name="TextBox 1"/>
          <p:cNvSpPr txBox="1">
            <a:spLocks noChangeArrowheads="1"/>
          </p:cNvSpPr>
          <p:nvPr/>
        </p:nvSpPr>
        <p:spPr bwMode="auto">
          <a:xfrm>
            <a:off x="7162800" y="381000"/>
            <a:ext cx="16764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
        <p:nvSpPr>
          <p:cNvPr id="4" name="TextBox 3"/>
          <p:cNvSpPr txBox="1"/>
          <p:nvPr/>
        </p:nvSpPr>
        <p:spPr>
          <a:xfrm>
            <a:off x="549613" y="1646366"/>
            <a:ext cx="4724400" cy="2062103"/>
          </a:xfrm>
          <a:prstGeom prst="rect">
            <a:avLst/>
          </a:prstGeom>
          <a:noFill/>
        </p:spPr>
        <p:txBody>
          <a:bodyPr wrap="square" rtlCol="0">
            <a:spAutoFit/>
          </a:bodyPr>
          <a:lstStyle/>
          <a:p>
            <a:pPr algn="ctr"/>
            <a:r>
              <a:rPr lang="en-US" sz="3200" b="1" dirty="0" smtClean="0">
                <a:solidFill>
                  <a:srgbClr val="FF9300"/>
                </a:solidFill>
              </a:rPr>
              <a:t>Orange</a:t>
            </a:r>
            <a:r>
              <a:rPr lang="en-US" sz="3200" b="1" dirty="0" smtClean="0"/>
              <a:t> Drink </a:t>
            </a:r>
          </a:p>
          <a:p>
            <a:pPr algn="ctr"/>
            <a:r>
              <a:rPr lang="en-US" sz="3200" dirty="0" smtClean="0"/>
              <a:t>Mostly sugar-water, flavored w/some real juice </a:t>
            </a:r>
          </a:p>
          <a:p>
            <a:endParaRPr lang="en-US" sz="3200" dirty="0"/>
          </a:p>
        </p:txBody>
      </p:sp>
      <p:sp>
        <p:nvSpPr>
          <p:cNvPr id="5" name="TextBox 4"/>
          <p:cNvSpPr txBox="1"/>
          <p:nvPr/>
        </p:nvSpPr>
        <p:spPr>
          <a:xfrm>
            <a:off x="4876800" y="2183566"/>
            <a:ext cx="3810000" cy="1077218"/>
          </a:xfrm>
          <a:prstGeom prst="rect">
            <a:avLst/>
          </a:prstGeom>
          <a:noFill/>
        </p:spPr>
        <p:txBody>
          <a:bodyPr wrap="square" rtlCol="0">
            <a:spAutoFit/>
          </a:bodyPr>
          <a:lstStyle/>
          <a:p>
            <a:pPr algn="ctr"/>
            <a:r>
              <a:rPr lang="en-US" sz="3200" b="1" smtClean="0"/>
              <a:t>100% </a:t>
            </a:r>
            <a:r>
              <a:rPr lang="en-US" sz="3200" b="1" smtClean="0">
                <a:solidFill>
                  <a:srgbClr val="FF9300"/>
                </a:solidFill>
              </a:rPr>
              <a:t>Orange</a:t>
            </a:r>
            <a:r>
              <a:rPr lang="en-US" sz="3200" b="1" smtClean="0"/>
              <a:t> Juice </a:t>
            </a:r>
          </a:p>
          <a:p>
            <a:pPr algn="ctr"/>
            <a:r>
              <a:rPr lang="en-US" sz="3200" smtClean="0"/>
              <a:t> The </a:t>
            </a:r>
            <a:r>
              <a:rPr lang="en-US" sz="3200"/>
              <a:t>R</a:t>
            </a:r>
            <a:r>
              <a:rPr lang="en-US" sz="3200" smtClean="0"/>
              <a:t>eal </a:t>
            </a:r>
            <a:r>
              <a:rPr lang="en-US" sz="3200"/>
              <a:t>D</a:t>
            </a:r>
            <a:r>
              <a:rPr lang="en-US" sz="3200" smtClean="0"/>
              <a:t>eal : ) </a:t>
            </a:r>
            <a:endParaRPr lang="en-US" sz="3200"/>
          </a:p>
        </p:txBody>
      </p:sp>
    </p:spTree>
    <p:extLst>
      <p:ext uri="{BB962C8B-B14F-4D97-AF65-F5344CB8AC3E}">
        <p14:creationId xmlns:p14="http://schemas.microsoft.com/office/powerpoint/2010/main" val="41218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705"/>
            <a:ext cx="8305800" cy="956965"/>
          </a:xfrm>
        </p:spPr>
        <p:txBody>
          <a:bodyPr/>
          <a:lstStyle/>
          <a:p>
            <a:r>
              <a:rPr lang="en-US" sz="4000" b="1" smtClean="0">
                <a:latin typeface="Calibri"/>
                <a:cs typeface="Calibri"/>
              </a:rPr>
              <a:t>Legal </a:t>
            </a:r>
            <a:r>
              <a:rPr lang="en-US" sz="3200" b="1" i="1" smtClean="0">
                <a:latin typeface="Calibri"/>
                <a:cs typeface="Calibri"/>
                <a:hlinkClick r:id="rId3"/>
              </a:rPr>
              <a:t>(but confusing) </a:t>
            </a:r>
            <a:r>
              <a:rPr lang="en-US" sz="4000" b="1" smtClean="0">
                <a:latin typeface="Calibri"/>
                <a:cs typeface="Calibri"/>
              </a:rPr>
              <a:t>Terms</a:t>
            </a:r>
            <a:endParaRPr lang="en-US" sz="4000"/>
          </a:p>
        </p:txBody>
      </p:sp>
      <p:sp>
        <p:nvSpPr>
          <p:cNvPr id="3" name="Content Placeholder 2"/>
          <p:cNvSpPr>
            <a:spLocks noGrp="1"/>
          </p:cNvSpPr>
          <p:nvPr>
            <p:ph idx="1"/>
          </p:nvPr>
        </p:nvSpPr>
        <p:spPr>
          <a:xfrm>
            <a:off x="304800" y="1179079"/>
            <a:ext cx="8991600" cy="4969818"/>
          </a:xfrm>
        </p:spPr>
        <p:txBody>
          <a:bodyPr/>
          <a:lstStyle/>
          <a:p>
            <a:pPr>
              <a:buFont typeface="Wingdings" charset="2"/>
              <a:buChar char="§"/>
            </a:pPr>
            <a:r>
              <a:rPr lang="en-US" b="1" dirty="0" smtClean="0">
                <a:solidFill>
                  <a:schemeClr val="accent4"/>
                </a:solidFill>
                <a:latin typeface="Calibri"/>
                <a:cs typeface="Calibri"/>
              </a:rPr>
              <a:t>Healthy</a:t>
            </a:r>
            <a:r>
              <a:rPr lang="en-US" b="1" dirty="0" smtClean="0">
                <a:latin typeface="Calibri"/>
                <a:cs typeface="Calibri"/>
              </a:rPr>
              <a:t>-</a:t>
            </a:r>
            <a:r>
              <a:rPr lang="en-US" dirty="0" smtClean="0">
                <a:latin typeface="Calibri"/>
                <a:cs typeface="Calibri"/>
              </a:rPr>
              <a:t>Limits cholesterol/fat/sodium/</a:t>
            </a:r>
            <a:r>
              <a:rPr lang="en-US" dirty="0" err="1" smtClean="0">
                <a:latin typeface="Calibri"/>
                <a:cs typeface="Calibri"/>
              </a:rPr>
              <a:t>sat.fat</a:t>
            </a:r>
            <a:r>
              <a:rPr lang="en-US" dirty="0" smtClean="0">
                <a:latin typeface="Calibri"/>
                <a:cs typeface="Calibri"/>
              </a:rPr>
              <a:t>        No limit on sugar.  </a:t>
            </a:r>
            <a:endParaRPr lang="en-US" sz="2800" dirty="0" smtClean="0">
              <a:latin typeface="Calibri"/>
              <a:cs typeface="Calibri"/>
            </a:endParaRPr>
          </a:p>
          <a:p>
            <a:pPr lvl="1">
              <a:buFont typeface="Wingdings" charset="2"/>
              <a:buChar char="§"/>
            </a:pPr>
            <a:r>
              <a:rPr lang="en-US" dirty="0">
                <a:latin typeface="Calibri"/>
                <a:cs typeface="Calibri"/>
              </a:rPr>
              <a:t>n</a:t>
            </a:r>
            <a:r>
              <a:rPr lang="en-US" dirty="0" smtClean="0">
                <a:latin typeface="Calibri"/>
                <a:cs typeface="Calibri"/>
              </a:rPr>
              <a:t>uts, salmon, avocado fail--</a:t>
            </a:r>
            <a:r>
              <a:rPr lang="en-US" dirty="0">
                <a:latin typeface="Calibri"/>
                <a:cs typeface="Calibri"/>
              </a:rPr>
              <a:t>-</a:t>
            </a:r>
            <a:r>
              <a:rPr lang="en-US" dirty="0" smtClean="0">
                <a:latin typeface="Calibri"/>
                <a:cs typeface="Calibri"/>
              </a:rPr>
              <a:t>pudding in a cup passes?!?             </a:t>
            </a:r>
            <a:endParaRPr lang="en-US" b="1" dirty="0" smtClean="0">
              <a:latin typeface="Calibri"/>
              <a:cs typeface="Calibri"/>
            </a:endParaRPr>
          </a:p>
          <a:p>
            <a:pPr>
              <a:buFont typeface="Wingdings" charset="2"/>
              <a:buChar char="§"/>
            </a:pPr>
            <a:r>
              <a:rPr lang="en-US" b="1" dirty="0" smtClean="0">
                <a:solidFill>
                  <a:schemeClr val="accent4"/>
                </a:solidFill>
                <a:latin typeface="Calibri"/>
                <a:cs typeface="Calibri"/>
              </a:rPr>
              <a:t>Natural</a:t>
            </a:r>
            <a:r>
              <a:rPr lang="en-US" b="1" dirty="0" smtClean="0">
                <a:latin typeface="Calibri"/>
                <a:cs typeface="Calibri"/>
              </a:rPr>
              <a:t>- </a:t>
            </a:r>
            <a:r>
              <a:rPr lang="en-US" dirty="0" smtClean="0">
                <a:latin typeface="Calibri"/>
                <a:cs typeface="Calibri"/>
              </a:rPr>
              <a:t>No synthetic/artificial </a:t>
            </a:r>
            <a:r>
              <a:rPr lang="en-US" dirty="0" smtClean="0">
                <a:cs typeface="Calibri"/>
              </a:rPr>
              <a:t>ingredients</a:t>
            </a:r>
          </a:p>
          <a:p>
            <a:pPr lvl="1">
              <a:buFont typeface="Wingdings" charset="2"/>
              <a:buChar char="§"/>
            </a:pPr>
            <a:r>
              <a:rPr lang="en-US" dirty="0">
                <a:cs typeface="Calibri"/>
              </a:rPr>
              <a:t>a</a:t>
            </a:r>
            <a:r>
              <a:rPr lang="en-US" dirty="0" smtClean="0">
                <a:cs typeface="Calibri"/>
              </a:rPr>
              <a:t>llows </a:t>
            </a:r>
            <a:r>
              <a:rPr lang="en-US" dirty="0">
                <a:cs typeface="Calibri"/>
              </a:rPr>
              <a:t>GMO’s/antibiotic use in </a:t>
            </a:r>
            <a:r>
              <a:rPr lang="en-US" dirty="0" smtClean="0">
                <a:cs typeface="Calibri"/>
              </a:rPr>
              <a:t>animals?!?</a:t>
            </a:r>
            <a:endParaRPr lang="en-US" dirty="0">
              <a:cs typeface="Calibri"/>
            </a:endParaRPr>
          </a:p>
          <a:p>
            <a:pPr>
              <a:buFont typeface="Wingdings" charset="2"/>
              <a:buChar char="§"/>
            </a:pPr>
            <a:r>
              <a:rPr lang="en-US" b="1" dirty="0" smtClean="0">
                <a:cs typeface="Calibri"/>
              </a:rPr>
              <a:t>Free Range-</a:t>
            </a:r>
            <a:r>
              <a:rPr lang="en-US" dirty="0" smtClean="0">
                <a:cs typeface="Calibri"/>
              </a:rPr>
              <a:t> </a:t>
            </a:r>
            <a:r>
              <a:rPr lang="en-US" sz="2800" dirty="0" smtClean="0">
                <a:cs typeface="Calibri"/>
              </a:rPr>
              <a:t>No </a:t>
            </a:r>
            <a:r>
              <a:rPr lang="en-US" sz="2800" dirty="0">
                <a:cs typeface="Calibri"/>
              </a:rPr>
              <a:t>legal definition</a:t>
            </a:r>
            <a:r>
              <a:rPr lang="is-IS" sz="2800" dirty="0">
                <a:cs typeface="Calibri"/>
              </a:rPr>
              <a:t>….yet</a:t>
            </a:r>
            <a:r>
              <a:rPr lang="is-IS" sz="2800" dirty="0" smtClean="0">
                <a:cs typeface="Calibri"/>
              </a:rPr>
              <a:t>!</a:t>
            </a:r>
            <a:endParaRPr lang="en-US" sz="2800" dirty="0" smtClean="0">
              <a:latin typeface="Calibri"/>
              <a:cs typeface="Calibri"/>
            </a:endParaRPr>
          </a:p>
          <a:p>
            <a:pPr>
              <a:buFont typeface="Wingdings" charset="2"/>
              <a:buChar char="§"/>
            </a:pPr>
            <a:r>
              <a:rPr lang="en-US" b="1" dirty="0" smtClean="0">
                <a:solidFill>
                  <a:srgbClr val="0000FF"/>
                </a:solidFill>
                <a:latin typeface="Calibri"/>
                <a:cs typeface="Calibri"/>
                <a:hlinkClick r:id="rId4"/>
              </a:rPr>
              <a:t>Fresh</a:t>
            </a:r>
            <a:r>
              <a:rPr lang="en-US" b="1" dirty="0" smtClean="0">
                <a:latin typeface="Calibri"/>
                <a:cs typeface="Calibri"/>
              </a:rPr>
              <a:t>-</a:t>
            </a:r>
            <a:r>
              <a:rPr lang="en-US" sz="2800" dirty="0">
                <a:latin typeface="Calibri"/>
                <a:cs typeface="Calibri"/>
              </a:rPr>
              <a:t>No </a:t>
            </a:r>
            <a:r>
              <a:rPr lang="en-US" sz="2800" dirty="0" smtClean="0">
                <a:latin typeface="Calibri"/>
                <a:cs typeface="Calibri"/>
              </a:rPr>
              <a:t>preservatives, raw, never frozen, canned or heated.  This is the </a:t>
            </a:r>
            <a:r>
              <a:rPr lang="en-US" sz="2800" b="1" dirty="0" smtClean="0">
                <a:solidFill>
                  <a:schemeClr val="accent5">
                    <a:lumMod val="50000"/>
                  </a:schemeClr>
                </a:solidFill>
                <a:latin typeface="Calibri"/>
                <a:cs typeface="Calibri"/>
              </a:rPr>
              <a:t>only</a:t>
            </a:r>
            <a:r>
              <a:rPr lang="en-US" sz="2800" dirty="0" smtClean="0">
                <a:latin typeface="Calibri"/>
                <a:cs typeface="Calibri"/>
              </a:rPr>
              <a:t> well defined term of the list!</a:t>
            </a:r>
            <a:endParaRPr lang="en-US" sz="2800" b="1" dirty="0" smtClean="0">
              <a:latin typeface="Calibri"/>
              <a:cs typeface="Calibri"/>
            </a:endParaRPr>
          </a:p>
          <a:p>
            <a:pPr marL="0" indent="0">
              <a:buNone/>
            </a:pPr>
            <a:r>
              <a:rPr lang="en-US" dirty="0" smtClean="0">
                <a:latin typeface="Calibri"/>
                <a:cs typeface="Calibri"/>
              </a:rPr>
              <a:t>    </a:t>
            </a:r>
            <a:endParaRPr lang="en-US" sz="2800" dirty="0" smtClean="0">
              <a:latin typeface="Calibri"/>
              <a:cs typeface="Calibri"/>
            </a:endParaRPr>
          </a:p>
          <a:p>
            <a:pPr marL="0" indent="0">
              <a:buNone/>
            </a:pPr>
            <a:endParaRPr lang="en-US" sz="2800" dirty="0" smtClean="0">
              <a:latin typeface="Calibri"/>
              <a:cs typeface="Calibri"/>
            </a:endParaRPr>
          </a:p>
          <a:p>
            <a:pPr marL="0" indent="0">
              <a:buNone/>
            </a:pPr>
            <a:endParaRPr lang="en-US" dirty="0" smtClean="0">
              <a:latin typeface="Calibri"/>
              <a:cs typeface="Calibri"/>
            </a:endParaRPr>
          </a:p>
        </p:txBody>
      </p:sp>
      <p:sp>
        <p:nvSpPr>
          <p:cNvPr id="4" name="TextBox 3"/>
          <p:cNvSpPr txBox="1"/>
          <p:nvPr/>
        </p:nvSpPr>
        <p:spPr>
          <a:xfrm>
            <a:off x="838200" y="2667000"/>
            <a:ext cx="184666" cy="461665"/>
          </a:xfrm>
          <a:prstGeom prst="rect">
            <a:avLst/>
          </a:prstGeom>
          <a:noFill/>
        </p:spPr>
        <p:txBody>
          <a:bodyPr wrap="none" rtlCol="0">
            <a:spAutoFit/>
          </a:bodyPr>
          <a:lstStyle/>
          <a:p>
            <a:endParaRPr lang="en-US" sz="2400"/>
          </a:p>
        </p:txBody>
      </p:sp>
      <p:sp>
        <p:nvSpPr>
          <p:cNvPr id="5" name="TextBox 4"/>
          <p:cNvSpPr txBox="1"/>
          <p:nvPr/>
        </p:nvSpPr>
        <p:spPr>
          <a:xfrm>
            <a:off x="5676900" y="407399"/>
            <a:ext cx="3276600" cy="584775"/>
          </a:xfrm>
          <a:prstGeom prst="rect">
            <a:avLst/>
          </a:prstGeom>
          <a:noFill/>
        </p:spPr>
        <p:txBody>
          <a:bodyPr wrap="square" rtlCol="0">
            <a:spAutoFit/>
          </a:bodyPr>
          <a:lstStyle/>
          <a:p>
            <a:r>
              <a:rPr lang="en-US" sz="3200" b="1" dirty="0" smtClean="0">
                <a:solidFill>
                  <a:schemeClr val="accent5">
                    <a:lumMod val="50000"/>
                  </a:schemeClr>
                </a:solidFill>
                <a:latin typeface="Calibri"/>
                <a:cs typeface="Calibri"/>
              </a:rPr>
              <a:t>Change is coming</a:t>
            </a:r>
            <a:r>
              <a:rPr lang="en-US" sz="3200" b="1" dirty="0" smtClean="0">
                <a:latin typeface="Calibri"/>
                <a:cs typeface="Calibri"/>
              </a:rPr>
              <a:t>! </a:t>
            </a:r>
            <a:endParaRPr lang="en-US" sz="3200" b="1" dirty="0">
              <a:latin typeface="Calibri"/>
              <a:cs typeface="Calibri"/>
            </a:endParaRPr>
          </a:p>
        </p:txBody>
      </p:sp>
    </p:spTree>
    <p:extLst>
      <p:ext uri="{BB962C8B-B14F-4D97-AF65-F5344CB8AC3E}">
        <p14:creationId xmlns:p14="http://schemas.microsoft.com/office/powerpoint/2010/main" val="337761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75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75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smtClean="0"/>
              <a:t>Legal, but deceptive!</a:t>
            </a:r>
            <a:br>
              <a:rPr lang="en-US" sz="4000" b="1" smtClean="0"/>
            </a:br>
            <a:r>
              <a:rPr lang="en-US" sz="3600" i="1" smtClean="0"/>
              <a:t>Beware of label claims</a:t>
            </a:r>
            <a:endParaRPr lang="en-US" sz="3600" i="1"/>
          </a:p>
        </p:txBody>
      </p:sp>
      <p:sp>
        <p:nvSpPr>
          <p:cNvPr id="10" name="TextBox 9"/>
          <p:cNvSpPr txBox="1"/>
          <p:nvPr/>
        </p:nvSpPr>
        <p:spPr>
          <a:xfrm>
            <a:off x="685800" y="1828800"/>
            <a:ext cx="8030019" cy="1077218"/>
          </a:xfrm>
          <a:prstGeom prst="rect">
            <a:avLst/>
          </a:prstGeom>
          <a:noFill/>
        </p:spPr>
        <p:txBody>
          <a:bodyPr wrap="none" rtlCol="0">
            <a:spAutoFit/>
          </a:bodyPr>
          <a:lstStyle/>
          <a:p>
            <a:r>
              <a:rPr lang="en-US" sz="3200" smtClean="0"/>
              <a:t>Some true, some bogus. Tough to differentiate.</a:t>
            </a:r>
          </a:p>
          <a:p>
            <a:r>
              <a:rPr lang="en-US" sz="3200" smtClean="0"/>
              <a:t>ADVICE! Ignore all claims and descriptors !</a:t>
            </a:r>
            <a:endParaRPr lang="en-US" sz="3200"/>
          </a:p>
        </p:txBody>
      </p:sp>
      <p:sp>
        <p:nvSpPr>
          <p:cNvPr id="2" name="Rectangle 1"/>
          <p:cNvSpPr/>
          <p:nvPr/>
        </p:nvSpPr>
        <p:spPr>
          <a:xfrm>
            <a:off x="0" y="2969337"/>
            <a:ext cx="8989979" cy="1569660"/>
          </a:xfrm>
          <a:prstGeom prst="rect">
            <a:avLst/>
          </a:prstGeom>
        </p:spPr>
        <p:txBody>
          <a:bodyPr wrap="square">
            <a:spAutoFit/>
          </a:bodyPr>
          <a:lstStyle/>
          <a:p>
            <a:pPr algn="ctr"/>
            <a:r>
              <a:rPr lang="en-US" sz="3200" b="1" i="1">
                <a:solidFill>
                  <a:schemeClr val="bg2">
                    <a:lumMod val="60000"/>
                    <a:lumOff val="40000"/>
                  </a:schemeClr>
                </a:solidFill>
                <a:cs typeface="Calibri" charset="0"/>
              </a:rPr>
              <a:t>Remember! </a:t>
            </a:r>
            <a:br>
              <a:rPr lang="en-US" sz="3200" b="1" i="1">
                <a:solidFill>
                  <a:schemeClr val="bg2">
                    <a:lumMod val="60000"/>
                    <a:lumOff val="40000"/>
                  </a:schemeClr>
                </a:solidFill>
                <a:cs typeface="Calibri" charset="0"/>
              </a:rPr>
            </a:br>
            <a:r>
              <a:rPr lang="en-US" sz="3200" i="1">
                <a:cs typeface="Calibri" charset="0"/>
              </a:rPr>
              <a:t>Product claims </a:t>
            </a:r>
            <a:r>
              <a:rPr lang="en-US" sz="3200" i="1">
                <a:ea typeface="ＭＳ ゴシック" charset="0"/>
                <a:cs typeface="ＭＳ ゴシック" charset="0"/>
              </a:rPr>
              <a:t>≠</a:t>
            </a:r>
            <a:r>
              <a:rPr lang="en-US" sz="3200" i="1">
                <a:cs typeface="Calibri" charset="0"/>
              </a:rPr>
              <a:t> </a:t>
            </a:r>
            <a:r>
              <a:rPr lang="en-US" sz="3200" i="1" smtClean="0">
                <a:cs typeface="Calibri" charset="0"/>
              </a:rPr>
              <a:t>govt. </a:t>
            </a:r>
            <a:r>
              <a:rPr lang="en-US" sz="3200" i="1">
                <a:cs typeface="Calibri" charset="0"/>
              </a:rPr>
              <a:t>guarantee a product </a:t>
            </a:r>
          </a:p>
          <a:p>
            <a:pPr algn="ctr"/>
            <a:r>
              <a:rPr lang="en-US" sz="3200" i="1" smtClean="0">
                <a:cs typeface="Calibri" charset="0"/>
              </a:rPr>
              <a:t>is </a:t>
            </a:r>
            <a:r>
              <a:rPr lang="en-US" sz="3200" i="1">
                <a:cs typeface="Calibri" charset="0"/>
              </a:rPr>
              <a:t>healthy. </a:t>
            </a:r>
            <a:endParaRPr lang="en-US" sz="3200"/>
          </a:p>
        </p:txBody>
      </p:sp>
    </p:spTree>
    <p:extLst>
      <p:ext uri="{BB962C8B-B14F-4D97-AF65-F5344CB8AC3E}">
        <p14:creationId xmlns:p14="http://schemas.microsoft.com/office/powerpoint/2010/main" val="205381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marL="342900" indent="-342900">
              <a:spcBef>
                <a:spcPct val="20000"/>
              </a:spcBef>
            </a:pPr>
            <a:r>
              <a:rPr lang="en-US" sz="4000" b="1" dirty="0" smtClean="0">
                <a:solidFill>
                  <a:srgbClr val="000000"/>
                </a:solidFill>
                <a:latin typeface="Calibri" charset="0"/>
              </a:rPr>
              <a:t>Next Class</a:t>
            </a:r>
            <a:endParaRPr lang="en-US" b="1" dirty="0">
              <a:latin typeface="Calibri" charset="0"/>
            </a:endParaRPr>
          </a:p>
        </p:txBody>
      </p:sp>
      <p:sp>
        <p:nvSpPr>
          <p:cNvPr id="36866" name="Content Placeholder 2"/>
          <p:cNvSpPr>
            <a:spLocks noGrp="1"/>
          </p:cNvSpPr>
          <p:nvPr>
            <p:ph idx="1"/>
          </p:nvPr>
        </p:nvSpPr>
        <p:spPr>
          <a:xfrm>
            <a:off x="428786" y="1828800"/>
            <a:ext cx="8229600" cy="3886200"/>
          </a:xfrm>
        </p:spPr>
        <p:txBody>
          <a:bodyPr/>
          <a:lstStyle/>
          <a:p>
            <a:pPr marL="0" indent="0">
              <a:buNone/>
            </a:pPr>
            <a:r>
              <a:rPr lang="en-US" sz="2800" dirty="0" smtClean="0">
                <a:latin typeface="Calibri" charset="0"/>
              </a:rPr>
              <a:t>With </a:t>
            </a:r>
            <a:r>
              <a:rPr lang="en-US" sz="2800" dirty="0">
                <a:latin typeface="Calibri" charset="0"/>
              </a:rPr>
              <a:t>a partner, work </a:t>
            </a:r>
            <a:r>
              <a:rPr lang="en-US" sz="2800" dirty="0" smtClean="0">
                <a:latin typeface="Calibri" charset="0"/>
              </a:rPr>
              <a:t>on </a:t>
            </a:r>
            <a:r>
              <a:rPr lang="en-US" sz="2800" dirty="0" smtClean="0">
                <a:latin typeface="Calibri" charset="0"/>
              </a:rPr>
              <a:t>labelling assignment </a:t>
            </a:r>
            <a:r>
              <a:rPr lang="en-US" sz="2800" dirty="0" smtClean="0">
                <a:latin typeface="Calibri" charset="0"/>
              </a:rPr>
              <a:t>in class</a:t>
            </a:r>
          </a:p>
          <a:p>
            <a:pPr marL="0" indent="0">
              <a:buNone/>
            </a:pPr>
            <a:r>
              <a:rPr lang="en-US" sz="2800" smtClean="0">
                <a:latin typeface="Calibri" charset="0"/>
              </a:rPr>
              <a:t>Due next class, Tues. April 25</a:t>
            </a:r>
            <a:r>
              <a:rPr lang="en-US" sz="2800" smtClean="0">
                <a:latin typeface="Calibri" charset="0"/>
              </a:rPr>
              <a:t> </a:t>
            </a:r>
            <a:endParaRPr lang="en-US" sz="2800" dirty="0">
              <a:latin typeface="Calibri" charset="0"/>
            </a:endParaRPr>
          </a:p>
          <a:p>
            <a:pPr marL="0" indent="0">
              <a:buFont typeface="Wingdings" charset="0"/>
              <a:buNone/>
            </a:pPr>
            <a:r>
              <a:rPr lang="en-US" sz="2800" dirty="0" smtClean="0">
                <a:latin typeface="Calibri" charset="0"/>
              </a:rPr>
              <a:t>We will f</a:t>
            </a:r>
            <a:r>
              <a:rPr lang="en-US" sz="2800" dirty="0" smtClean="0">
                <a:latin typeface="Calibri" charset="0"/>
              </a:rPr>
              <a:t>inish-up </a:t>
            </a:r>
            <a:r>
              <a:rPr lang="en-US" sz="2800" dirty="0" smtClean="0">
                <a:latin typeface="Calibri" charset="0"/>
              </a:rPr>
              <a:t>label topic following in-class work time</a:t>
            </a:r>
          </a:p>
          <a:p>
            <a:pPr marL="0" indent="0">
              <a:buFont typeface="Wingdings" charset="0"/>
              <a:buNone/>
            </a:pPr>
            <a:endParaRPr lang="en-US" dirty="0">
              <a:latin typeface="Calibri" charset="0"/>
            </a:endParaRPr>
          </a:p>
          <a:p>
            <a:pPr marL="0" indent="0">
              <a:buFont typeface="Wingdings" charset="0"/>
              <a:buNone/>
            </a:pPr>
            <a:endParaRPr lang="en-US" dirty="0">
              <a:latin typeface="Calibri" charset="0"/>
            </a:endParaRPr>
          </a:p>
          <a:p>
            <a:pPr marL="0" indent="0">
              <a:buFont typeface="Wingdings" charset="0"/>
              <a:buNone/>
            </a:pPr>
            <a:endParaRPr lang="en-US" dirty="0">
              <a:latin typeface="Calibri" charset="0"/>
            </a:endParaRPr>
          </a:p>
        </p:txBody>
      </p:sp>
    </p:spTree>
    <p:extLst>
      <p:ext uri="{BB962C8B-B14F-4D97-AF65-F5344CB8AC3E}">
        <p14:creationId xmlns:p14="http://schemas.microsoft.com/office/powerpoint/2010/main" val="178434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533400"/>
            <a:ext cx="8229600" cy="838200"/>
          </a:xfrm>
        </p:spPr>
        <p:txBody>
          <a:bodyPr/>
          <a:lstStyle/>
          <a:p>
            <a:pPr algn="ctr" eaLnBrk="1" hangingPunct="1"/>
            <a:r>
              <a:rPr lang="en-US" sz="4000" b="1" dirty="0">
                <a:latin typeface="Calibri" charset="0"/>
              </a:rPr>
              <a:t/>
            </a:r>
            <a:br>
              <a:rPr lang="en-US" sz="4000" b="1" dirty="0">
                <a:latin typeface="Calibri" charset="0"/>
              </a:rPr>
            </a:br>
            <a:r>
              <a:rPr lang="en-US" sz="4000" b="1" dirty="0" smtClean="0">
                <a:latin typeface="Calibri" charset="0"/>
              </a:rPr>
              <a:t>Labeling Overview</a:t>
            </a:r>
            <a:r>
              <a:rPr lang="en-US" sz="4000" b="1" dirty="0">
                <a:latin typeface="Calibri" charset="0"/>
              </a:rPr>
              <a:t/>
            </a:r>
            <a:br>
              <a:rPr lang="en-US" sz="4000" b="1" dirty="0">
                <a:latin typeface="Calibri" charset="0"/>
              </a:rPr>
            </a:br>
            <a:r>
              <a:rPr lang="en-US" sz="4000" b="1" dirty="0">
                <a:latin typeface="Calibri" charset="0"/>
              </a:rPr>
              <a:t> </a:t>
            </a:r>
          </a:p>
        </p:txBody>
      </p:sp>
      <p:sp>
        <p:nvSpPr>
          <p:cNvPr id="18434" name="Rectangle 3"/>
          <p:cNvSpPr>
            <a:spLocks noGrp="1" noChangeArrowheads="1"/>
          </p:cNvSpPr>
          <p:nvPr>
            <p:ph idx="1"/>
          </p:nvPr>
        </p:nvSpPr>
        <p:spPr>
          <a:xfrm>
            <a:off x="304800" y="1752600"/>
            <a:ext cx="7696200" cy="3505200"/>
          </a:xfrm>
        </p:spPr>
        <p:txBody>
          <a:bodyPr/>
          <a:lstStyle/>
          <a:p>
            <a:pPr eaLnBrk="1" hangingPunct="1">
              <a:buFont typeface="Wingdings" charset="0"/>
              <a:buNone/>
            </a:pPr>
            <a:endParaRPr lang="en-US" dirty="0">
              <a:latin typeface="Comic Sans MS" charset="0"/>
            </a:endParaRPr>
          </a:p>
          <a:p>
            <a:pPr eaLnBrk="1" hangingPunct="1"/>
            <a:endParaRPr lang="en-US" dirty="0">
              <a:latin typeface="Comic Sans MS" charset="0"/>
            </a:endParaRPr>
          </a:p>
          <a:p>
            <a:pPr eaLnBrk="1" hangingPunct="1">
              <a:buFont typeface="Wingdings" charset="0"/>
              <a:buNone/>
            </a:pPr>
            <a:endParaRPr lang="en-US" dirty="0">
              <a:latin typeface="Comic Sans MS" charset="0"/>
            </a:endParaRPr>
          </a:p>
          <a:p>
            <a:pPr eaLnBrk="1" hangingPunct="1">
              <a:buFont typeface="Wingdings" charset="0"/>
              <a:buNone/>
            </a:pPr>
            <a:endParaRPr lang="en-US" dirty="0">
              <a:latin typeface="Comic Sans MS" charset="0"/>
            </a:endParaRPr>
          </a:p>
          <a:p>
            <a:pPr eaLnBrk="1" hangingPunct="1">
              <a:buFont typeface="Wingdings" charset="0"/>
              <a:buNone/>
            </a:pPr>
            <a:endParaRPr lang="en-US" dirty="0">
              <a:latin typeface="Comic Sans MS" charset="0"/>
            </a:endParaRPr>
          </a:p>
          <a:p>
            <a:pPr eaLnBrk="1" hangingPunct="1"/>
            <a:endParaRPr lang="en-US" dirty="0">
              <a:latin typeface="Comic Sans MS" charset="0"/>
            </a:endParaRPr>
          </a:p>
          <a:p>
            <a:pPr eaLnBrk="1" hangingPunct="1"/>
            <a:endParaRPr lang="en-US" dirty="0">
              <a:latin typeface="Comic Sans MS" charset="0"/>
            </a:endParaRPr>
          </a:p>
        </p:txBody>
      </p:sp>
      <p:sp>
        <p:nvSpPr>
          <p:cNvPr id="18436" name="Text Box 6"/>
          <p:cNvSpPr txBox="1">
            <a:spLocks noChangeArrowheads="1"/>
          </p:cNvSpPr>
          <p:nvPr/>
        </p:nvSpPr>
        <p:spPr bwMode="auto">
          <a:xfrm>
            <a:off x="762000" y="1447800"/>
            <a:ext cx="8382000" cy="5509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indent="-457200" eaLnBrk="1" hangingPunct="1">
              <a:buFont typeface="Wingdings" charset="2"/>
              <a:buChar char="§"/>
            </a:pPr>
            <a:r>
              <a:rPr lang="en-US" sz="3200" dirty="0">
                <a:solidFill>
                  <a:schemeClr val="tx2"/>
                </a:solidFill>
                <a:cs typeface="Calibri" charset="0"/>
              </a:rPr>
              <a:t>Intended Purpose </a:t>
            </a:r>
            <a:r>
              <a:rPr lang="en-US" sz="3200" dirty="0">
                <a:cs typeface="Calibri" charset="0"/>
                <a:sym typeface="Wingdings" charset="0"/>
              </a:rPr>
              <a:t></a:t>
            </a:r>
            <a:r>
              <a:rPr lang="en-US" sz="3200" b="1" i="1" dirty="0">
                <a:cs typeface="Calibri" charset="0"/>
              </a:rPr>
              <a:t>Inform</a:t>
            </a:r>
            <a:r>
              <a:rPr lang="en-US" sz="3200" i="1" dirty="0">
                <a:cs typeface="Calibri" charset="0"/>
              </a:rPr>
              <a:t> </a:t>
            </a:r>
            <a:r>
              <a:rPr lang="en-US" sz="3200" i="1" dirty="0" smtClean="0">
                <a:cs typeface="Calibri" charset="0"/>
              </a:rPr>
              <a:t>consumer</a:t>
            </a:r>
            <a:endParaRPr lang="en-US" sz="3200" dirty="0">
              <a:solidFill>
                <a:srgbClr val="FF0000"/>
              </a:solidFill>
              <a:cs typeface="Calibri" charset="0"/>
            </a:endParaRPr>
          </a:p>
          <a:p>
            <a:pPr marL="457200" indent="-457200" eaLnBrk="1" hangingPunct="1">
              <a:buFont typeface="Wingdings" charset="2"/>
              <a:buChar char="§"/>
            </a:pPr>
            <a:r>
              <a:rPr lang="en-US" sz="3200" dirty="0" smtClean="0">
                <a:cs typeface="Calibri" charset="0"/>
              </a:rPr>
              <a:t>Manufacturer’</a:t>
            </a:r>
            <a:r>
              <a:rPr lang="en-US" altLang="ja-JP" sz="3200" dirty="0" smtClean="0">
                <a:cs typeface="Calibri" charset="0"/>
              </a:rPr>
              <a:t>s </a:t>
            </a:r>
            <a:r>
              <a:rPr lang="en-US" altLang="ja-JP" sz="3200" dirty="0">
                <a:cs typeface="Calibri" charset="0"/>
              </a:rPr>
              <a:t>p</a:t>
            </a:r>
            <a:r>
              <a:rPr lang="en-US" altLang="ja-JP" sz="3200" dirty="0" smtClean="0">
                <a:cs typeface="Calibri" charset="0"/>
              </a:rPr>
              <a:t>urpose</a:t>
            </a:r>
            <a:r>
              <a:rPr lang="en-US" altLang="ja-JP" sz="3200" dirty="0" smtClean="0">
                <a:cs typeface="Calibri" charset="0"/>
                <a:sym typeface="Wingdings" charset="0"/>
              </a:rPr>
              <a:t> </a:t>
            </a:r>
            <a:r>
              <a:rPr lang="en-US" altLang="ja-JP" sz="3200" dirty="0" smtClean="0">
                <a:cs typeface="Calibri" charset="0"/>
                <a:sym typeface="Wingdings"/>
              </a:rPr>
              <a:t>Make </a:t>
            </a:r>
            <a:r>
              <a:rPr lang="en-US" altLang="ja-JP" sz="3200" dirty="0">
                <a:cs typeface="Calibri" charset="0"/>
                <a:sym typeface="Wingdings"/>
              </a:rPr>
              <a:t>a </a:t>
            </a:r>
            <a:r>
              <a:rPr lang="en-US" altLang="ja-JP" sz="3200" dirty="0" smtClean="0">
                <a:cs typeface="Calibri" charset="0"/>
                <a:sym typeface="Wingdings"/>
              </a:rPr>
              <a:t>sale!</a:t>
            </a:r>
          </a:p>
          <a:p>
            <a:pPr marL="457200" indent="-457200" eaLnBrk="1" hangingPunct="1">
              <a:buFont typeface="Wingdings" charset="2"/>
              <a:buChar char="§"/>
            </a:pPr>
            <a:r>
              <a:rPr lang="en-US" altLang="ja-JP" sz="3200" dirty="0" smtClean="0">
                <a:cs typeface="Calibri" charset="0"/>
                <a:sym typeface="Wingdings"/>
              </a:rPr>
              <a:t>‘</a:t>
            </a:r>
            <a:r>
              <a:rPr lang="en-US" altLang="ja-JP" sz="3200" u="sng" dirty="0" smtClean="0">
                <a:cs typeface="Calibri" charset="0"/>
                <a:sym typeface="Wingdings"/>
              </a:rPr>
              <a:t>Nutrition Facts</a:t>
            </a:r>
            <a:r>
              <a:rPr lang="en-US" altLang="ja-JP" sz="3200" dirty="0" smtClean="0">
                <a:cs typeface="Calibri" charset="0"/>
                <a:sym typeface="Wingdings"/>
              </a:rPr>
              <a:t>’ panel info reliability is </a:t>
            </a:r>
            <a:r>
              <a:rPr lang="en-US" altLang="ja-JP" sz="3200" dirty="0">
                <a:solidFill>
                  <a:schemeClr val="accent5">
                    <a:lumMod val="50000"/>
                  </a:schemeClr>
                </a:solidFill>
                <a:cs typeface="Calibri" charset="0"/>
                <a:sym typeface="Wingdings"/>
              </a:rPr>
              <a:t>g</a:t>
            </a:r>
            <a:r>
              <a:rPr lang="en-US" altLang="ja-JP" sz="3200" dirty="0" smtClean="0">
                <a:solidFill>
                  <a:schemeClr val="accent5">
                    <a:lumMod val="50000"/>
                  </a:schemeClr>
                </a:solidFill>
                <a:cs typeface="Calibri" charset="0"/>
                <a:sym typeface="Wingdings"/>
              </a:rPr>
              <a:t>ood!</a:t>
            </a:r>
            <a:r>
              <a:rPr lang="en-US" altLang="ja-JP" sz="3200" dirty="0" smtClean="0">
                <a:cs typeface="Calibri" charset="0"/>
                <a:sym typeface="Wingdings"/>
              </a:rPr>
              <a:t> </a:t>
            </a:r>
          </a:p>
          <a:p>
            <a:pPr marL="457200" indent="-457200" eaLnBrk="1" hangingPunct="1">
              <a:buFont typeface="Wingdings" charset="2"/>
              <a:buChar char="§"/>
            </a:pPr>
            <a:r>
              <a:rPr lang="en-US" altLang="ja-JP" sz="3200" dirty="0" smtClean="0">
                <a:cs typeface="Calibri" charset="0"/>
                <a:sym typeface="Wingdings"/>
              </a:rPr>
              <a:t>Regulated by:</a:t>
            </a:r>
          </a:p>
          <a:p>
            <a:pPr marL="1200150" lvl="1" indent="-457200" eaLnBrk="1" hangingPunct="1">
              <a:buFont typeface="Wingdings" charset="2"/>
              <a:buChar char="§"/>
            </a:pPr>
            <a:r>
              <a:rPr lang="en-US" altLang="ja-JP" sz="3200" dirty="0" smtClean="0">
                <a:cs typeface="Calibri" charset="0"/>
                <a:sym typeface="Wingdings"/>
              </a:rPr>
              <a:t>Food and Drug Admin. (FDA)</a:t>
            </a:r>
          </a:p>
          <a:p>
            <a:pPr marL="1200150" lvl="1" indent="-457200" eaLnBrk="1" hangingPunct="1">
              <a:buFont typeface="Wingdings" charset="2"/>
              <a:buChar char="§"/>
            </a:pPr>
            <a:r>
              <a:rPr lang="en-US" altLang="ja-JP" sz="3200" dirty="0" smtClean="0">
                <a:cs typeface="Calibri" charset="0"/>
                <a:sym typeface="Wingdings"/>
              </a:rPr>
              <a:t>US Dept. of Agriculture (USDA)</a:t>
            </a:r>
          </a:p>
          <a:p>
            <a:pPr marL="457200" indent="-457200" eaLnBrk="1" hangingPunct="1">
              <a:buFont typeface="Wingdings" charset="2"/>
              <a:buChar char="§"/>
            </a:pPr>
            <a:r>
              <a:rPr lang="en-US" altLang="ja-JP" sz="3200" dirty="0" smtClean="0">
                <a:cs typeface="Calibri" charset="0"/>
                <a:sym typeface="Wingdings"/>
              </a:rPr>
              <a:t>% Daily Value </a:t>
            </a:r>
            <a:r>
              <a:rPr lang="en-US" altLang="ja-JP" sz="3200" dirty="0">
                <a:cs typeface="Calibri" charset="0"/>
                <a:sym typeface="Wingdings"/>
              </a:rPr>
              <a:t>(</a:t>
            </a:r>
            <a:r>
              <a:rPr lang="en-US" altLang="ja-JP" sz="3200" dirty="0" smtClean="0">
                <a:cs typeface="Calibri" charset="0"/>
                <a:sym typeface="Wingdings"/>
              </a:rPr>
              <a:t>DV)  </a:t>
            </a:r>
          </a:p>
          <a:p>
            <a:pPr marL="1200150" lvl="1" indent="-457200" eaLnBrk="1" hangingPunct="1">
              <a:buFont typeface="Wingdings" charset="2"/>
              <a:buChar char="§"/>
            </a:pPr>
            <a:r>
              <a:rPr lang="en-US" altLang="ja-JP" sz="3200" dirty="0">
                <a:cs typeface="Calibri" charset="0"/>
                <a:sym typeface="Wingdings"/>
              </a:rPr>
              <a:t>Use to compare products </a:t>
            </a:r>
            <a:endParaRPr lang="en-US" sz="3200" dirty="0">
              <a:cs typeface="Calibri" charset="0"/>
            </a:endParaRPr>
          </a:p>
          <a:p>
            <a:pPr marL="1200150" lvl="1" indent="-457200" eaLnBrk="1" hangingPunct="1">
              <a:buFont typeface="Wingdings" charset="2"/>
              <a:buChar char="§"/>
            </a:pPr>
            <a:r>
              <a:rPr lang="en-US" altLang="ja-JP" sz="3200" dirty="0" smtClean="0">
                <a:cs typeface="Calibri" charset="0"/>
                <a:sym typeface="Wingdings"/>
              </a:rPr>
              <a:t>Based on high quality data</a:t>
            </a:r>
          </a:p>
          <a:p>
            <a:pPr eaLnBrk="1" hangingPunct="1"/>
            <a:r>
              <a:rPr lang="en-US" sz="3200" dirty="0" smtClean="0">
                <a:cs typeface="Calibri" charset="0"/>
              </a:rPr>
              <a:t> </a:t>
            </a:r>
            <a:endParaRPr lang="en-US" sz="3200" dirty="0">
              <a:cs typeface="Calibri" charset="0"/>
            </a:endParaRPr>
          </a:p>
          <a:p>
            <a:pPr eaLnBrk="1" hangingPunct="1"/>
            <a:r>
              <a:rPr lang="en-US" sz="3200" dirty="0">
                <a:cs typeface="Calibri" charset="0"/>
              </a:rPr>
              <a:t>	</a:t>
            </a:r>
          </a:p>
        </p:txBody>
      </p:sp>
    </p:spTree>
    <p:extLst>
      <p:ext uri="{BB962C8B-B14F-4D97-AF65-F5344CB8AC3E}">
        <p14:creationId xmlns:p14="http://schemas.microsoft.com/office/powerpoint/2010/main" val="209547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36">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457200"/>
            <a:ext cx="8686800" cy="1371600"/>
          </a:xfrm>
        </p:spPr>
        <p:txBody>
          <a:bodyPr/>
          <a:lstStyle/>
          <a:p>
            <a:r>
              <a:rPr lang="en-US" sz="4000" b="1" dirty="0" smtClean="0">
                <a:latin typeface="Calibri" charset="0"/>
                <a:cs typeface="Calibri" charset="0"/>
              </a:rPr>
              <a:t>USDA-</a:t>
            </a:r>
            <a:r>
              <a:rPr lang="en-US" sz="4000" i="1" dirty="0" smtClean="0">
                <a:latin typeface="Calibri" charset="0"/>
                <a:cs typeface="Calibri" charset="0"/>
              </a:rPr>
              <a:t>regulates</a:t>
            </a:r>
            <a:r>
              <a:rPr lang="en-US" sz="4000" b="1" dirty="0" smtClean="0">
                <a:latin typeface="Calibri" charset="0"/>
                <a:cs typeface="Calibri" charset="0"/>
              </a:rPr>
              <a:t> </a:t>
            </a:r>
            <a:r>
              <a:rPr lang="en-US" sz="3600" i="1" dirty="0" smtClean="0">
                <a:latin typeface="Calibri" charset="0"/>
                <a:cs typeface="Calibri" charset="0"/>
              </a:rPr>
              <a:t>most fresh foods!</a:t>
            </a:r>
            <a:endParaRPr lang="en-US" sz="3600" i="1" dirty="0">
              <a:latin typeface="Calibri" charset="0"/>
              <a:cs typeface="Calibri" charset="0"/>
            </a:endParaRPr>
          </a:p>
        </p:txBody>
      </p:sp>
      <p:sp>
        <p:nvSpPr>
          <p:cNvPr id="17410" name="Rectangle 3"/>
          <p:cNvSpPr>
            <a:spLocks noGrp="1" noChangeArrowheads="1"/>
          </p:cNvSpPr>
          <p:nvPr>
            <p:ph idx="1"/>
          </p:nvPr>
        </p:nvSpPr>
        <p:spPr>
          <a:xfrm>
            <a:off x="533400" y="1600200"/>
            <a:ext cx="8229600" cy="5029200"/>
          </a:xfrm>
        </p:spPr>
        <p:txBody>
          <a:bodyPr/>
          <a:lstStyle/>
          <a:p>
            <a:r>
              <a:rPr lang="en-US" dirty="0">
                <a:cs typeface="Calibri"/>
              </a:rPr>
              <a:t>Currently, labeling is mostly </a:t>
            </a:r>
            <a:r>
              <a:rPr lang="en-US" b="1" dirty="0">
                <a:cs typeface="Calibri"/>
              </a:rPr>
              <a:t>voluntary</a:t>
            </a:r>
          </a:p>
          <a:p>
            <a:r>
              <a:rPr lang="en-US" dirty="0">
                <a:latin typeface="Calibri"/>
                <a:cs typeface="Calibri"/>
              </a:rPr>
              <a:t>E</a:t>
            </a:r>
            <a:r>
              <a:rPr lang="en-US" dirty="0" smtClean="0">
                <a:latin typeface="Calibri"/>
                <a:cs typeface="Calibri"/>
              </a:rPr>
              <a:t>ggs</a:t>
            </a:r>
            <a:r>
              <a:rPr lang="en-US" dirty="0">
                <a:latin typeface="Calibri"/>
                <a:cs typeface="Calibri"/>
              </a:rPr>
              <a:t>, fresh </a:t>
            </a:r>
            <a:r>
              <a:rPr lang="en-US" dirty="0" smtClean="0">
                <a:latin typeface="Calibri"/>
                <a:cs typeface="Calibri"/>
              </a:rPr>
              <a:t>fruit/vegetables, milk, meat</a:t>
            </a:r>
            <a:endParaRPr lang="en-US" dirty="0">
              <a:latin typeface="Calibri"/>
              <a:cs typeface="Calibri"/>
            </a:endParaRPr>
          </a:p>
          <a:p>
            <a:pPr marL="0" indent="0">
              <a:buNone/>
            </a:pPr>
            <a:endParaRPr lang="en-US" b="1" dirty="0">
              <a:latin typeface="Calibri"/>
              <a:cs typeface="Calibri"/>
            </a:endParaRPr>
          </a:p>
        </p:txBody>
      </p:sp>
      <p:pic>
        <p:nvPicPr>
          <p:cNvPr id="2" name="Picture 1"/>
          <p:cNvPicPr>
            <a:picLocks noChangeAspect="1"/>
          </p:cNvPicPr>
          <p:nvPr/>
        </p:nvPicPr>
        <p:blipFill>
          <a:blip r:embed="rId3"/>
          <a:stretch>
            <a:fillRect/>
          </a:stretch>
        </p:blipFill>
        <p:spPr>
          <a:xfrm>
            <a:off x="2590800" y="3352800"/>
            <a:ext cx="3441700" cy="2362200"/>
          </a:xfrm>
          <a:prstGeom prst="rect">
            <a:avLst/>
          </a:prstGeom>
        </p:spPr>
      </p:pic>
    </p:spTree>
    <p:extLst>
      <p:ext uri="{BB962C8B-B14F-4D97-AF65-F5344CB8AC3E}">
        <p14:creationId xmlns:p14="http://schemas.microsoft.com/office/powerpoint/2010/main" val="340725693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0404"/>
          <p:cNvPicPr preferRelativeResize="0">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27880" y="1143000"/>
            <a:ext cx="3083004" cy="51515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9458" name="Rectangle 3" hidden="1"/>
          <p:cNvSpPr>
            <a:spLocks noGrp="1" noChangeArrowheads="1"/>
          </p:cNvSpPr>
          <p:nvPr>
            <p:ph type="title"/>
          </p:nvPr>
        </p:nvSpPr>
        <p:spPr/>
        <p:txBody>
          <a:bodyPr/>
          <a:lstStyle/>
          <a:p>
            <a:endParaRPr lang="en-US" dirty="0">
              <a:latin typeface="Arial" charset="0"/>
            </a:endParaRPr>
          </a:p>
        </p:txBody>
      </p:sp>
      <p:sp>
        <p:nvSpPr>
          <p:cNvPr id="5124" name="Rectangle 4"/>
          <p:cNvSpPr>
            <a:spLocks noChangeArrowheads="1"/>
          </p:cNvSpPr>
          <p:nvPr/>
        </p:nvSpPr>
        <p:spPr bwMode="auto">
          <a:xfrm>
            <a:off x="3828800" y="6330173"/>
            <a:ext cx="1681163" cy="2651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Illustration 4.4, p. 4-5</a:t>
            </a:r>
          </a:p>
        </p:txBody>
      </p:sp>
      <p:sp>
        <p:nvSpPr>
          <p:cNvPr id="5125" name="Text Box 6"/>
          <p:cNvSpPr txBox="1">
            <a:spLocks noChangeArrowheads="1"/>
          </p:cNvSpPr>
          <p:nvPr/>
        </p:nvSpPr>
        <p:spPr bwMode="auto">
          <a:xfrm>
            <a:off x="407378" y="1257300"/>
            <a:ext cx="2743200" cy="255454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200" b="1" dirty="0" smtClean="0">
                <a:latin typeface="Calibri"/>
                <a:cs typeface="Calibri"/>
              </a:rPr>
              <a:t>USDA ‘Lean’</a:t>
            </a:r>
          </a:p>
          <a:p>
            <a:pPr eaLnBrk="1" hangingPunct="1">
              <a:defRPr/>
            </a:pPr>
            <a:r>
              <a:rPr lang="en-US" sz="3200" i="1" dirty="0">
                <a:latin typeface="Calibri"/>
                <a:cs typeface="Calibri"/>
              </a:rPr>
              <a:t>4 </a:t>
            </a:r>
            <a:r>
              <a:rPr lang="en-US" sz="3200" i="1" dirty="0" smtClean="0">
                <a:latin typeface="Calibri"/>
                <a:cs typeface="Calibri"/>
              </a:rPr>
              <a:t>oz. serving</a:t>
            </a:r>
            <a:endParaRPr lang="en-US" sz="3200" b="1" i="1" dirty="0" smtClean="0">
              <a:latin typeface="Calibri"/>
              <a:cs typeface="Calibri"/>
            </a:endParaRPr>
          </a:p>
          <a:p>
            <a:pPr marL="457200" indent="-457200" eaLnBrk="1" hangingPunct="1">
              <a:buFont typeface="Arial"/>
              <a:buChar char="•"/>
              <a:defRPr/>
            </a:pPr>
            <a:r>
              <a:rPr lang="en-US" sz="3200" dirty="0" smtClean="0">
                <a:latin typeface="Calibri"/>
                <a:cs typeface="Calibri"/>
              </a:rPr>
              <a:t>&lt;10 g fat</a:t>
            </a:r>
          </a:p>
          <a:p>
            <a:pPr marL="457200" indent="-457200" eaLnBrk="1" hangingPunct="1">
              <a:buFont typeface="Arial"/>
              <a:buChar char="•"/>
              <a:defRPr/>
            </a:pPr>
            <a:r>
              <a:rPr lang="en-US" sz="3200" dirty="0" smtClean="0">
                <a:latin typeface="Calibri"/>
                <a:cs typeface="Calibri"/>
              </a:rPr>
              <a:t>&lt; 95 mg</a:t>
            </a:r>
          </a:p>
          <a:p>
            <a:pPr eaLnBrk="1" hangingPunct="1">
              <a:defRPr/>
            </a:pPr>
            <a:r>
              <a:rPr lang="en-US" sz="3200" dirty="0" smtClean="0">
                <a:latin typeface="Calibri"/>
                <a:cs typeface="Calibri"/>
              </a:rPr>
              <a:t>     cholesterol</a:t>
            </a:r>
          </a:p>
        </p:txBody>
      </p:sp>
      <p:sp>
        <p:nvSpPr>
          <p:cNvPr id="5126" name="Text Box 7"/>
          <p:cNvSpPr txBox="1">
            <a:spLocks noChangeArrowheads="1"/>
          </p:cNvSpPr>
          <p:nvPr/>
        </p:nvSpPr>
        <p:spPr bwMode="auto">
          <a:xfrm>
            <a:off x="6312079" y="3704123"/>
            <a:ext cx="2619307" cy="2062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200" dirty="0" smtClean="0">
                <a:solidFill>
                  <a:schemeClr val="tx1">
                    <a:lumMod val="95000"/>
                    <a:lumOff val="5000"/>
                  </a:schemeClr>
                </a:solidFill>
                <a:latin typeface="Calibri"/>
                <a:cs typeface="Calibri"/>
              </a:rPr>
              <a:t>%fat ≠ %Cal</a:t>
            </a:r>
          </a:p>
          <a:p>
            <a:pPr eaLnBrk="1" hangingPunct="1">
              <a:defRPr/>
            </a:pPr>
            <a:r>
              <a:rPr lang="en-US" sz="3200" dirty="0" smtClean="0">
                <a:solidFill>
                  <a:schemeClr val="tx1">
                    <a:lumMod val="95000"/>
                    <a:lumOff val="5000"/>
                  </a:schemeClr>
                </a:solidFill>
                <a:latin typeface="Calibri"/>
                <a:cs typeface="Calibri"/>
              </a:rPr>
              <a:t>What are %</a:t>
            </a:r>
            <a:r>
              <a:rPr lang="en-US" sz="3200" dirty="0">
                <a:solidFill>
                  <a:schemeClr val="tx1">
                    <a:lumMod val="95000"/>
                    <a:lumOff val="5000"/>
                  </a:schemeClr>
                </a:solidFill>
                <a:latin typeface="Calibri"/>
                <a:cs typeface="Calibri"/>
              </a:rPr>
              <a:t>C</a:t>
            </a:r>
            <a:r>
              <a:rPr lang="en-US" sz="3200" dirty="0" smtClean="0">
                <a:solidFill>
                  <a:schemeClr val="tx1">
                    <a:lumMod val="95000"/>
                    <a:lumOff val="5000"/>
                  </a:schemeClr>
                </a:solidFill>
                <a:latin typeface="Calibri"/>
                <a:cs typeface="Calibri"/>
              </a:rPr>
              <a:t>al </a:t>
            </a:r>
            <a:r>
              <a:rPr lang="en-US" sz="3200" dirty="0">
                <a:solidFill>
                  <a:schemeClr val="tx1">
                    <a:lumMod val="95000"/>
                    <a:lumOff val="5000"/>
                  </a:schemeClr>
                </a:solidFill>
                <a:latin typeface="Calibri"/>
                <a:cs typeface="Calibri"/>
              </a:rPr>
              <a:t>from </a:t>
            </a:r>
            <a:r>
              <a:rPr lang="en-US" sz="3200" dirty="0" smtClean="0">
                <a:solidFill>
                  <a:schemeClr val="tx1">
                    <a:lumMod val="95000"/>
                    <a:lumOff val="5000"/>
                  </a:schemeClr>
                </a:solidFill>
                <a:latin typeface="Calibri"/>
                <a:cs typeface="Calibri"/>
              </a:rPr>
              <a:t>fat in these items?</a:t>
            </a:r>
            <a:endParaRPr lang="en-US" sz="3200" dirty="0" smtClean="0">
              <a:solidFill>
                <a:srgbClr val="FF0000"/>
              </a:solidFill>
              <a:latin typeface="Calibri"/>
              <a:cs typeface="Calibri"/>
            </a:endParaRPr>
          </a:p>
        </p:txBody>
      </p:sp>
      <p:sp>
        <p:nvSpPr>
          <p:cNvPr id="2" name="TextBox 1"/>
          <p:cNvSpPr txBox="1"/>
          <p:nvPr/>
        </p:nvSpPr>
        <p:spPr>
          <a:xfrm>
            <a:off x="754432" y="549414"/>
            <a:ext cx="7829900" cy="707886"/>
          </a:xfrm>
          <a:prstGeom prst="rect">
            <a:avLst/>
          </a:prstGeom>
          <a:noFill/>
        </p:spPr>
        <p:txBody>
          <a:bodyPr wrap="none" rtlCol="0">
            <a:spAutoFit/>
          </a:bodyPr>
          <a:lstStyle/>
          <a:p>
            <a:pPr algn="ctr"/>
            <a:r>
              <a:rPr lang="en-US" sz="4000" b="1" dirty="0" smtClean="0"/>
              <a:t>Most fresh </a:t>
            </a:r>
            <a:r>
              <a:rPr lang="en-US" sz="4000" b="1" dirty="0"/>
              <a:t>m</a:t>
            </a:r>
            <a:r>
              <a:rPr lang="en-US" sz="4000" b="1" dirty="0" smtClean="0"/>
              <a:t>eat is USDA monitored</a:t>
            </a:r>
            <a:endParaRPr lang="en-US" sz="4000" b="1" dirty="0"/>
          </a:p>
        </p:txBody>
      </p:sp>
      <p:sp>
        <p:nvSpPr>
          <p:cNvPr id="3" name="TextBox 2"/>
          <p:cNvSpPr txBox="1"/>
          <p:nvPr/>
        </p:nvSpPr>
        <p:spPr>
          <a:xfrm>
            <a:off x="6312079" y="1365021"/>
            <a:ext cx="2929873" cy="2339102"/>
          </a:xfrm>
          <a:prstGeom prst="rect">
            <a:avLst/>
          </a:prstGeom>
          <a:noFill/>
        </p:spPr>
        <p:txBody>
          <a:bodyPr wrap="square" rtlCol="0">
            <a:spAutoFit/>
          </a:bodyPr>
          <a:lstStyle/>
          <a:p>
            <a:pPr eaLnBrk="1" hangingPunct="1">
              <a:defRPr/>
            </a:pPr>
            <a:r>
              <a:rPr lang="en-US" sz="3200" dirty="0">
                <a:latin typeface="Calibri"/>
                <a:cs typeface="Calibri"/>
              </a:rPr>
              <a:t>Are the products </a:t>
            </a:r>
            <a:endParaRPr lang="en-US" sz="3200" dirty="0" smtClean="0">
              <a:latin typeface="Calibri"/>
              <a:cs typeface="Calibri"/>
            </a:endParaRPr>
          </a:p>
          <a:p>
            <a:pPr eaLnBrk="1" hangingPunct="1">
              <a:defRPr/>
            </a:pPr>
            <a:r>
              <a:rPr lang="en-US" sz="3200" dirty="0" smtClean="0">
                <a:latin typeface="Calibri"/>
                <a:cs typeface="Calibri"/>
              </a:rPr>
              <a:t>truly </a:t>
            </a:r>
            <a:r>
              <a:rPr lang="en-US" sz="3200" dirty="0">
                <a:latin typeface="Calibri"/>
                <a:cs typeface="Calibri"/>
              </a:rPr>
              <a:t>lean</a:t>
            </a:r>
          </a:p>
          <a:p>
            <a:pPr eaLnBrk="1" hangingPunct="1">
              <a:defRPr/>
            </a:pPr>
            <a:r>
              <a:rPr lang="en-US" sz="3200" dirty="0">
                <a:latin typeface="Calibri"/>
                <a:cs typeface="Calibri"/>
              </a:rPr>
              <a:t>and/or low-fat?</a:t>
            </a:r>
          </a:p>
          <a:p>
            <a:endParaRPr lang="en-US" dirty="0"/>
          </a:p>
        </p:txBody>
      </p:sp>
      <p:sp>
        <p:nvSpPr>
          <p:cNvPr id="4" name="TextBox 3"/>
          <p:cNvSpPr txBox="1"/>
          <p:nvPr/>
        </p:nvSpPr>
        <p:spPr>
          <a:xfrm>
            <a:off x="3069401" y="1266111"/>
            <a:ext cx="869230" cy="584775"/>
          </a:xfrm>
          <a:prstGeom prst="rect">
            <a:avLst/>
          </a:prstGeom>
          <a:noFill/>
        </p:spPr>
        <p:txBody>
          <a:bodyPr wrap="square" rtlCol="0">
            <a:spAutoFit/>
          </a:bodyPr>
          <a:lstStyle/>
          <a:p>
            <a:r>
              <a:rPr lang="en-US" sz="3200" b="1" dirty="0" smtClean="0">
                <a:solidFill>
                  <a:srgbClr val="FF0000"/>
                </a:solidFill>
              </a:rPr>
              <a:t>No!</a:t>
            </a:r>
            <a:endParaRPr lang="en-US" sz="3200" b="1" dirty="0">
              <a:solidFill>
                <a:srgbClr val="FF0000"/>
              </a:solidFill>
            </a:endParaRPr>
          </a:p>
        </p:txBody>
      </p:sp>
      <p:sp>
        <p:nvSpPr>
          <p:cNvPr id="6" name="TextBox 5"/>
          <p:cNvSpPr txBox="1"/>
          <p:nvPr/>
        </p:nvSpPr>
        <p:spPr>
          <a:xfrm>
            <a:off x="1250879" y="4176012"/>
            <a:ext cx="1919154" cy="584775"/>
          </a:xfrm>
          <a:prstGeom prst="rect">
            <a:avLst/>
          </a:prstGeom>
          <a:noFill/>
          <a:ln>
            <a:solidFill>
              <a:srgbClr val="FF0000"/>
            </a:solidFill>
          </a:ln>
        </p:spPr>
        <p:txBody>
          <a:bodyPr wrap="square" rtlCol="0">
            <a:spAutoFit/>
          </a:bodyPr>
          <a:lstStyle/>
          <a:p>
            <a:r>
              <a:rPr lang="en-US" sz="3200" b="1" dirty="0" smtClean="0">
                <a:solidFill>
                  <a:srgbClr val="FF0000"/>
                </a:solidFill>
              </a:rPr>
              <a:t>Yes, lean!</a:t>
            </a:r>
            <a:endParaRPr lang="en-US" sz="3200" b="1" dirty="0">
              <a:solidFill>
                <a:srgbClr val="FF0000"/>
              </a:solidFill>
            </a:endParaRPr>
          </a:p>
        </p:txBody>
      </p:sp>
    </p:spTree>
    <p:extLst>
      <p:ext uri="{BB962C8B-B14F-4D97-AF65-F5344CB8AC3E}">
        <p14:creationId xmlns:p14="http://schemas.microsoft.com/office/powerpoint/2010/main" val="136022017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gn="ctr" eaLnBrk="1" hangingPunct="1"/>
            <a:r>
              <a:rPr lang="en-US" sz="4000" b="1" dirty="0" smtClean="0">
                <a:latin typeface="Calibri" charset="0"/>
              </a:rPr>
              <a:t>% fat </a:t>
            </a:r>
            <a:r>
              <a:rPr lang="en-US" sz="4000" b="1" dirty="0" smtClean="0">
                <a:solidFill>
                  <a:schemeClr val="tx1">
                    <a:lumMod val="95000"/>
                    <a:lumOff val="5000"/>
                  </a:schemeClr>
                </a:solidFill>
                <a:cs typeface="Calibri"/>
              </a:rPr>
              <a:t>≠ % calories on meat products</a:t>
            </a:r>
            <a:endParaRPr lang="en-US" sz="4000" b="1" dirty="0">
              <a:latin typeface="Calibri" charset="0"/>
            </a:endParaRPr>
          </a:p>
        </p:txBody>
      </p:sp>
      <p:sp>
        <p:nvSpPr>
          <p:cNvPr id="20482" name="Rectangle 3"/>
          <p:cNvSpPr>
            <a:spLocks noGrp="1" noChangeArrowheads="1"/>
          </p:cNvSpPr>
          <p:nvPr>
            <p:ph idx="1"/>
          </p:nvPr>
        </p:nvSpPr>
        <p:spPr>
          <a:xfrm>
            <a:off x="381000" y="1981200"/>
            <a:ext cx="8610600" cy="4495800"/>
          </a:xfrm>
        </p:spPr>
        <p:txBody>
          <a:bodyPr/>
          <a:lstStyle/>
          <a:p>
            <a:pPr eaLnBrk="1" hangingPunct="1"/>
            <a:r>
              <a:rPr lang="ja-JP" altLang="en-US">
                <a:latin typeface="Calibri" charset="0"/>
              </a:rPr>
              <a:t>“</a:t>
            </a:r>
            <a:r>
              <a:rPr lang="en-US" altLang="ja-JP">
                <a:latin typeface="Calibri" charset="0"/>
              </a:rPr>
              <a:t>20% fat”  </a:t>
            </a:r>
            <a:r>
              <a:rPr lang="en-US" altLang="ja-JP" smtClean="0">
                <a:latin typeface="Calibri" charset="0"/>
              </a:rPr>
              <a:t>means </a:t>
            </a:r>
            <a:r>
              <a:rPr lang="en-US" altLang="ja-JP">
                <a:latin typeface="Calibri" charset="0"/>
              </a:rPr>
              <a:t>~70 % of </a:t>
            </a:r>
            <a:r>
              <a:rPr lang="en-US" altLang="ja-JP" u="sng">
                <a:latin typeface="Calibri" charset="0"/>
              </a:rPr>
              <a:t>Calories</a:t>
            </a:r>
            <a:r>
              <a:rPr lang="en-US" altLang="ja-JP">
                <a:latin typeface="Calibri" charset="0"/>
              </a:rPr>
              <a:t> from fat</a:t>
            </a:r>
          </a:p>
          <a:p>
            <a:pPr eaLnBrk="1" hangingPunct="1"/>
            <a:r>
              <a:rPr lang="ja-JP" altLang="en-US">
                <a:latin typeface="Calibri" charset="0"/>
              </a:rPr>
              <a:t>“</a:t>
            </a:r>
            <a:r>
              <a:rPr lang="en-US" altLang="ja-JP">
                <a:latin typeface="Calibri" charset="0"/>
              </a:rPr>
              <a:t>7% fat</a:t>
            </a:r>
            <a:r>
              <a:rPr lang="ja-JP" altLang="en-US">
                <a:latin typeface="Calibri" charset="0"/>
              </a:rPr>
              <a:t>”</a:t>
            </a:r>
            <a:r>
              <a:rPr lang="en-US" altLang="ja-JP">
                <a:latin typeface="Calibri" charset="0"/>
              </a:rPr>
              <a:t> </a:t>
            </a:r>
            <a:r>
              <a:rPr lang="en-US" altLang="ja-JP" smtClean="0">
                <a:latin typeface="Calibri" charset="0"/>
              </a:rPr>
              <a:t>means  </a:t>
            </a:r>
            <a:r>
              <a:rPr lang="en-US" altLang="ja-JP">
                <a:latin typeface="Calibri" charset="0"/>
              </a:rPr>
              <a:t>~43% of </a:t>
            </a:r>
            <a:r>
              <a:rPr lang="en-US" altLang="ja-JP" u="sng">
                <a:latin typeface="Calibri" charset="0"/>
              </a:rPr>
              <a:t>Calories</a:t>
            </a:r>
            <a:r>
              <a:rPr lang="en-US" altLang="ja-JP">
                <a:latin typeface="Calibri" charset="0"/>
              </a:rPr>
              <a:t> from </a:t>
            </a:r>
            <a:r>
              <a:rPr lang="en-US" altLang="ja-JP" smtClean="0">
                <a:latin typeface="Calibri" charset="0"/>
              </a:rPr>
              <a:t>fat</a:t>
            </a:r>
          </a:p>
          <a:p>
            <a:pPr eaLnBrk="1" hangingPunct="1"/>
            <a:r>
              <a:rPr lang="en-US" altLang="ja-JP" smtClean="0">
                <a:latin typeface="Calibri" charset="0"/>
              </a:rPr>
              <a:t>The 7% fat product is </a:t>
            </a:r>
            <a:r>
              <a:rPr lang="en-US" altLang="ja-JP" b="1" smtClean="0">
                <a:latin typeface="Calibri" charset="0"/>
              </a:rPr>
              <a:t>lean</a:t>
            </a:r>
          </a:p>
          <a:p>
            <a:pPr eaLnBrk="1" hangingPunct="1"/>
            <a:r>
              <a:rPr lang="en-US" altLang="ja-JP" smtClean="0">
                <a:latin typeface="Calibri" charset="0"/>
              </a:rPr>
              <a:t>Neither </a:t>
            </a:r>
            <a:r>
              <a:rPr lang="en-US" altLang="ja-JP">
                <a:latin typeface="Calibri" charset="0"/>
              </a:rPr>
              <a:t>product is </a:t>
            </a:r>
            <a:r>
              <a:rPr lang="en-US" altLang="ja-JP" b="1">
                <a:latin typeface="Calibri" charset="0"/>
              </a:rPr>
              <a:t>low fat </a:t>
            </a:r>
            <a:r>
              <a:rPr lang="en-US" altLang="ja-JP">
                <a:latin typeface="Calibri" charset="0"/>
              </a:rPr>
              <a:t>(&lt;3g fat/serving) </a:t>
            </a:r>
            <a:endParaRPr lang="en-US" altLang="ja-JP" smtClean="0">
              <a:latin typeface="Calibri" charset="0"/>
            </a:endParaRPr>
          </a:p>
          <a:p>
            <a:pPr eaLnBrk="1" hangingPunct="1"/>
            <a:r>
              <a:rPr lang="en-US" smtClean="0">
                <a:latin typeface="Calibri" charset="0"/>
              </a:rPr>
              <a:t>Both </a:t>
            </a:r>
            <a:r>
              <a:rPr lang="en-US">
                <a:latin typeface="Calibri" charset="0"/>
              </a:rPr>
              <a:t>~high fat/sat fat, high protein/iron </a:t>
            </a:r>
            <a:r>
              <a:rPr lang="en-US" smtClean="0">
                <a:latin typeface="Calibri" charset="0"/>
              </a:rPr>
              <a:t>foods	</a:t>
            </a:r>
            <a:r>
              <a:rPr lang="en-US">
                <a:latin typeface="Calibri" charset="0"/>
              </a:rPr>
              <a:t>	            </a:t>
            </a:r>
            <a:r>
              <a:rPr lang="en-US">
                <a:solidFill>
                  <a:schemeClr val="bg2"/>
                </a:solidFill>
                <a:latin typeface="Calibri" charset="0"/>
                <a:sym typeface="Wingdings" charset="0"/>
              </a:rPr>
              <a:t>		          </a:t>
            </a:r>
            <a:r>
              <a:rPr lang="en-US" smtClean="0">
                <a:solidFill>
                  <a:schemeClr val="bg2"/>
                </a:solidFill>
                <a:latin typeface="Calibri" charset="0"/>
                <a:sym typeface="Wingdings" charset="0"/>
              </a:rPr>
              <a:t></a:t>
            </a:r>
            <a:r>
              <a:rPr lang="en-US">
                <a:solidFill>
                  <a:schemeClr val="bg2"/>
                </a:solidFill>
                <a:latin typeface="Calibri" charset="0"/>
                <a:sym typeface="Wingdings" charset="0"/>
              </a:rPr>
              <a:t>	</a:t>
            </a:r>
            <a:endParaRPr lang="en-US" smtClean="0">
              <a:solidFill>
                <a:schemeClr val="bg2"/>
              </a:solidFill>
              <a:latin typeface="Calibri" charset="0"/>
              <a:sym typeface="Wingdings" charset="0"/>
            </a:endParaRPr>
          </a:p>
          <a:p>
            <a:pPr eaLnBrk="1" hangingPunct="1"/>
            <a:r>
              <a:rPr lang="en-US" smtClean="0">
                <a:latin typeface="Calibri" charset="0"/>
                <a:sym typeface="Wingdings" charset="0"/>
              </a:rPr>
              <a:t>Meat is tasty because of the fat in it!</a:t>
            </a:r>
            <a:r>
              <a:rPr lang="en-US">
                <a:latin typeface="Calibri" charset="0"/>
                <a:sym typeface="Wingdings" charset="0"/>
              </a:rPr>
              <a:t>	    </a:t>
            </a:r>
            <a:endParaRPr lang="en-US">
              <a:latin typeface="Calibri" charset="0"/>
            </a:endParaRPr>
          </a:p>
        </p:txBody>
      </p:sp>
    </p:spTree>
    <p:extLst>
      <p:ext uri="{BB962C8B-B14F-4D97-AF65-F5344CB8AC3E}">
        <p14:creationId xmlns:p14="http://schemas.microsoft.com/office/powerpoint/2010/main" val="71470249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20482">
                                            <p:txEl>
                                              <p:pRg st="5" end="5"/>
                                            </p:txEl>
                                          </p:spTgt>
                                        </p:tgtEl>
                                        <p:attrNameLst>
                                          <p:attrName>style.visibility</p:attrName>
                                        </p:attrNameLst>
                                      </p:cBhvr>
                                      <p:to>
                                        <p:strVal val="visible"/>
                                      </p:to>
                                    </p:set>
                                    <p:anim by="(-#ppt_w*2)" calcmode="lin" valueType="num">
                                      <p:cBhvr rctx="PPT">
                                        <p:cTn id="27" dur="500" autoRev="1" fill="hold">
                                          <p:stCondLst>
                                            <p:cond delay="0"/>
                                          </p:stCondLst>
                                        </p:cTn>
                                        <p:tgtEl>
                                          <p:spTgt spid="20482">
                                            <p:txEl>
                                              <p:pRg st="5" end="5"/>
                                            </p:txEl>
                                          </p:spTgt>
                                        </p:tgtEl>
                                        <p:attrNameLst>
                                          <p:attrName>ppt_w</p:attrName>
                                        </p:attrNameLst>
                                      </p:cBhvr>
                                    </p:anim>
                                    <p:anim by="(#ppt_w*0.50)" calcmode="lin" valueType="num">
                                      <p:cBhvr>
                                        <p:cTn id="28" dur="500" decel="50000" autoRev="1" fill="hold">
                                          <p:stCondLst>
                                            <p:cond delay="0"/>
                                          </p:stCondLst>
                                        </p:cTn>
                                        <p:tgtEl>
                                          <p:spTgt spid="20482">
                                            <p:txEl>
                                              <p:pRg st="5" end="5"/>
                                            </p:txEl>
                                          </p:spTgt>
                                        </p:tgtEl>
                                        <p:attrNameLst>
                                          <p:attrName>ppt_x</p:attrName>
                                        </p:attrNameLst>
                                      </p:cBhvr>
                                    </p:anim>
                                    <p:anim from="(-#ppt_h/2)" to="(#ppt_y)" calcmode="lin" valueType="num">
                                      <p:cBhvr>
                                        <p:cTn id="29" dur="1000" fill="hold">
                                          <p:stCondLst>
                                            <p:cond delay="0"/>
                                          </p:stCondLst>
                                        </p:cTn>
                                        <p:tgtEl>
                                          <p:spTgt spid="20482">
                                            <p:txEl>
                                              <p:pRg st="5" end="5"/>
                                            </p:txEl>
                                          </p:spTgt>
                                        </p:tgtEl>
                                        <p:attrNameLst>
                                          <p:attrName>ppt_y</p:attrName>
                                        </p:attrNameLst>
                                      </p:cBhvr>
                                    </p:anim>
                                    <p:animRot by="21600000">
                                      <p:cBhvr>
                                        <p:cTn id="30" dur="1000" fill="hold">
                                          <p:stCondLst>
                                            <p:cond delay="0"/>
                                          </p:stCondLst>
                                        </p:cTn>
                                        <p:tgtEl>
                                          <p:spTgt spid="20482">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457200"/>
            <a:ext cx="8305800" cy="1371600"/>
          </a:xfrm>
        </p:spPr>
        <p:txBody>
          <a:bodyPr/>
          <a:lstStyle/>
          <a:p>
            <a:r>
              <a:rPr lang="en-US" sz="4000" b="1" smtClean="0">
                <a:latin typeface="Calibri" charset="0"/>
                <a:cs typeface="Calibri" charset="0"/>
              </a:rPr>
              <a:t>Food &amp; Drug Administration </a:t>
            </a:r>
            <a:r>
              <a:rPr lang="en-US" sz="4000" smtClean="0">
                <a:latin typeface="Calibri" charset="0"/>
                <a:cs typeface="Calibri" charset="0"/>
              </a:rPr>
              <a:t>(FDA)</a:t>
            </a:r>
            <a:br>
              <a:rPr lang="en-US" sz="4000" smtClean="0">
                <a:latin typeface="Calibri" charset="0"/>
                <a:cs typeface="Calibri" charset="0"/>
              </a:rPr>
            </a:br>
            <a:r>
              <a:rPr lang="en-US" sz="3200" i="1" smtClean="0">
                <a:latin typeface="Calibri" charset="0"/>
                <a:cs typeface="Calibri" charset="0"/>
              </a:rPr>
              <a:t>Regulates most foods, drugs and supplements</a:t>
            </a:r>
            <a:endParaRPr lang="en-US" sz="3200" i="1">
              <a:latin typeface="Calibri" charset="0"/>
              <a:cs typeface="Calibri" charset="0"/>
            </a:endParaRPr>
          </a:p>
        </p:txBody>
      </p:sp>
      <p:sp>
        <p:nvSpPr>
          <p:cNvPr id="20482" name="Rectangle 3"/>
          <p:cNvSpPr>
            <a:spLocks noGrp="1" noChangeArrowheads="1"/>
          </p:cNvSpPr>
          <p:nvPr>
            <p:ph idx="1"/>
          </p:nvPr>
        </p:nvSpPr>
        <p:spPr>
          <a:xfrm>
            <a:off x="457200" y="1676400"/>
            <a:ext cx="8534400" cy="1676400"/>
          </a:xfrm>
        </p:spPr>
        <p:txBody>
          <a:bodyPr/>
          <a:lstStyle/>
          <a:p>
            <a:pPr marL="0" indent="0">
              <a:buFont typeface="Wingdings" charset="0"/>
              <a:buNone/>
            </a:pPr>
            <a:r>
              <a:rPr lang="en-US" dirty="0" smtClean="0">
                <a:latin typeface="Calibri" charset="0"/>
                <a:cs typeface="Calibri" charset="0"/>
              </a:rPr>
              <a:t>    1990 Nutrition Labeling and Education </a:t>
            </a:r>
            <a:r>
              <a:rPr lang="en-US" dirty="0" smtClean="0">
                <a:latin typeface="Calibri" charset="0"/>
                <a:cs typeface="Calibri" charset="0"/>
                <a:hlinkClick r:id="rId3"/>
              </a:rPr>
              <a:t>Act </a:t>
            </a:r>
            <a:r>
              <a:rPr lang="en-US" dirty="0">
                <a:latin typeface="Calibri" charset="0"/>
                <a:cs typeface="Calibri" charset="0"/>
              </a:rPr>
              <a:t> </a:t>
            </a:r>
            <a:endParaRPr lang="en-US" dirty="0" smtClean="0">
              <a:latin typeface="Calibri" charset="0"/>
              <a:cs typeface="Calibri" charset="0"/>
            </a:endParaRPr>
          </a:p>
          <a:p>
            <a:pPr marL="0" indent="0">
              <a:buFont typeface="Wingdings" charset="0"/>
              <a:buNone/>
            </a:pPr>
            <a:r>
              <a:rPr lang="en-US" dirty="0">
                <a:latin typeface="Calibri" charset="0"/>
                <a:cs typeface="Calibri" charset="0"/>
              </a:rPr>
              <a:t> </a:t>
            </a:r>
            <a:r>
              <a:rPr lang="en-US" dirty="0" smtClean="0">
                <a:latin typeface="Calibri" charset="0"/>
                <a:cs typeface="Calibri" charset="0"/>
              </a:rPr>
              <a:t>   </a:t>
            </a:r>
            <a:r>
              <a:rPr lang="en-US" b="1" dirty="0" smtClean="0">
                <a:solidFill>
                  <a:srgbClr val="0000CC"/>
                </a:solidFill>
                <a:latin typeface="Calibri" charset="0"/>
                <a:cs typeface="Calibri" charset="0"/>
              </a:rPr>
              <a:t>Goal: </a:t>
            </a:r>
            <a:r>
              <a:rPr lang="en-US" dirty="0">
                <a:latin typeface="Calibri" charset="0"/>
                <a:cs typeface="Calibri" charset="0"/>
              </a:rPr>
              <a:t>P</a:t>
            </a:r>
            <a:r>
              <a:rPr lang="en-US" dirty="0" smtClean="0">
                <a:latin typeface="Calibri" charset="0"/>
                <a:cs typeface="Calibri" charset="0"/>
              </a:rPr>
              <a:t>rovide consumer accurate food info</a:t>
            </a:r>
          </a:p>
          <a:p>
            <a:pPr marL="0" indent="0">
              <a:buNone/>
            </a:pPr>
            <a:r>
              <a:rPr lang="en-US" dirty="0">
                <a:latin typeface="Calibri" charset="0"/>
                <a:cs typeface="Calibri" charset="0"/>
              </a:rPr>
              <a:t> </a:t>
            </a:r>
            <a:r>
              <a:rPr lang="en-US" dirty="0" smtClean="0">
                <a:latin typeface="Calibri" charset="0"/>
                <a:cs typeface="Calibri" charset="0"/>
              </a:rPr>
              <a:t>   </a:t>
            </a:r>
            <a:r>
              <a:rPr lang="en-US" b="1" dirty="0" smtClean="0">
                <a:solidFill>
                  <a:schemeClr val="accent1">
                    <a:lumMod val="50000"/>
                  </a:schemeClr>
                </a:solidFill>
                <a:latin typeface="Calibri" charset="0"/>
                <a:cs typeface="Calibri" charset="0"/>
              </a:rPr>
              <a:t>Reality: </a:t>
            </a:r>
            <a:r>
              <a:rPr lang="en-US" b="1" i="1" dirty="0">
                <a:latin typeface="Calibri" charset="0"/>
                <a:cs typeface="Calibri" charset="0"/>
              </a:rPr>
              <a:t>Caveat Emptor!  </a:t>
            </a:r>
            <a:r>
              <a:rPr lang="en-US" b="1" i="1" dirty="0">
                <a:solidFill>
                  <a:srgbClr val="0000CC"/>
                </a:solidFill>
                <a:latin typeface="Calibri" charset="0"/>
                <a:cs typeface="Calibri" charset="0"/>
              </a:rPr>
              <a:t>Buyer Beware</a:t>
            </a:r>
            <a:r>
              <a:rPr lang="en-US" b="1" dirty="0" smtClean="0">
                <a:latin typeface="Calibri" charset="0"/>
                <a:cs typeface="Calibri" charset="0"/>
              </a:rPr>
              <a:t>!</a:t>
            </a:r>
            <a:endParaRPr lang="en-US" i="1" dirty="0" smtClean="0">
              <a:latin typeface="Calibri" charset="0"/>
              <a:cs typeface="Calibri" charset="0"/>
            </a:endParaRPr>
          </a:p>
          <a:p>
            <a:pPr marL="0" indent="0">
              <a:buNone/>
            </a:pPr>
            <a:r>
              <a:rPr lang="en-US" i="1" dirty="0" smtClean="0">
                <a:latin typeface="Calibri" charset="0"/>
                <a:cs typeface="Calibri" charset="0"/>
              </a:rPr>
              <a:t>Laws improved to protect consumer </a:t>
            </a:r>
            <a:r>
              <a:rPr lang="en-US" i="1" dirty="0" smtClean="0">
                <a:latin typeface="Calibri" charset="0"/>
                <a:cs typeface="Calibri" charset="0"/>
                <a:sym typeface="Wingdings"/>
              </a:rPr>
              <a:t></a:t>
            </a:r>
            <a:r>
              <a:rPr lang="en-US" i="1" dirty="0">
                <a:latin typeface="Calibri" charset="0"/>
                <a:cs typeface="Calibri" charset="0"/>
                <a:sym typeface="Wingdings"/>
              </a:rPr>
              <a:t> </a:t>
            </a:r>
            <a:r>
              <a:rPr lang="en-US" i="1" dirty="0" smtClean="0">
                <a:latin typeface="Calibri" charset="0"/>
                <a:cs typeface="Calibri" charset="0"/>
              </a:rPr>
              <a:t>Labels </a:t>
            </a:r>
          </a:p>
          <a:p>
            <a:pPr marL="0" indent="0">
              <a:buNone/>
            </a:pPr>
            <a:r>
              <a:rPr lang="en-US" i="1" dirty="0" smtClean="0">
                <a:latin typeface="Calibri" charset="0"/>
                <a:cs typeface="Calibri" charset="0"/>
              </a:rPr>
              <a:t>changed to work around the laws! </a:t>
            </a:r>
            <a:endParaRPr lang="en-US" dirty="0" smtClean="0">
              <a:latin typeface="Calibri" charset="0"/>
              <a:cs typeface="Calibri" charset="0"/>
            </a:endParaRPr>
          </a:p>
          <a:p>
            <a:pPr marL="457200" lvl="1" indent="0">
              <a:buNone/>
            </a:pPr>
            <a:endParaRPr lang="en-US" dirty="0">
              <a:latin typeface="Calibri" charset="0"/>
              <a:cs typeface="Calibri" charset="0"/>
            </a:endParaRPr>
          </a:p>
          <a:p>
            <a:pPr marL="0" indent="0">
              <a:buFont typeface="Wingdings" charset="0"/>
              <a:buNone/>
            </a:pPr>
            <a:endParaRPr lang="en-US" u="sng" dirty="0">
              <a:latin typeface="Calibri" charset="0"/>
              <a:cs typeface="Calibri" charset="0"/>
            </a:endParaRPr>
          </a:p>
          <a:p>
            <a:pPr marL="0" indent="0">
              <a:buFont typeface="Wingdings" charset="0"/>
              <a:buNone/>
            </a:pPr>
            <a:endParaRPr lang="en-US" dirty="0">
              <a:latin typeface="Arial" charset="0"/>
            </a:endParaRPr>
          </a:p>
        </p:txBody>
      </p:sp>
    </p:spTree>
    <p:extLst>
      <p:ext uri="{BB962C8B-B14F-4D97-AF65-F5344CB8AC3E}">
        <p14:creationId xmlns:p14="http://schemas.microsoft.com/office/powerpoint/2010/main" val="40562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839200" cy="1371600"/>
          </a:xfrm>
        </p:spPr>
        <p:txBody>
          <a:bodyPr/>
          <a:lstStyle/>
          <a:p>
            <a:r>
              <a:rPr lang="en-US" sz="4000" b="1" smtClean="0">
                <a:latin typeface="Calibri"/>
                <a:cs typeface="Calibri"/>
              </a:rPr>
              <a:t>A </a:t>
            </a:r>
            <a:r>
              <a:rPr lang="en-US" sz="4000" b="1" i="1" smtClean="0">
                <a:latin typeface="Calibri"/>
                <a:cs typeface="Calibri"/>
              </a:rPr>
              <a:t>quick </a:t>
            </a:r>
            <a:r>
              <a:rPr lang="en-US" sz="4000" b="1" i="1">
                <a:latin typeface="Calibri"/>
                <a:cs typeface="Calibri"/>
              </a:rPr>
              <a:t>start </a:t>
            </a:r>
            <a:r>
              <a:rPr lang="en-US" sz="4000" b="1" smtClean="0">
                <a:latin typeface="Calibri"/>
                <a:cs typeface="Calibri"/>
              </a:rPr>
              <a:t>for effective </a:t>
            </a:r>
            <a:r>
              <a:rPr lang="en-US" sz="4000" b="1">
                <a:latin typeface="Calibri"/>
                <a:cs typeface="Calibri"/>
              </a:rPr>
              <a:t>l</a:t>
            </a:r>
            <a:r>
              <a:rPr lang="en-US" sz="4000" b="1" smtClean="0">
                <a:latin typeface="Calibri"/>
                <a:cs typeface="Calibri"/>
              </a:rPr>
              <a:t>abel use</a:t>
            </a:r>
            <a:endParaRPr lang="en-US" sz="4000" b="1">
              <a:latin typeface="Calibri"/>
              <a:cs typeface="Calibri"/>
            </a:endParaRPr>
          </a:p>
        </p:txBody>
      </p:sp>
      <p:sp>
        <p:nvSpPr>
          <p:cNvPr id="3" name="Content Placeholder 2"/>
          <p:cNvSpPr>
            <a:spLocks noGrp="1"/>
          </p:cNvSpPr>
          <p:nvPr>
            <p:ph idx="1"/>
          </p:nvPr>
        </p:nvSpPr>
        <p:spPr/>
        <p:txBody>
          <a:bodyPr/>
          <a:lstStyle/>
          <a:p>
            <a:pPr marL="0" indent="0">
              <a:buNone/>
            </a:pPr>
            <a:r>
              <a:rPr lang="en-US" dirty="0" smtClean="0">
                <a:latin typeface="Calibri"/>
                <a:cs typeface="Calibri"/>
              </a:rPr>
              <a:t>Two parts are your friend!</a:t>
            </a:r>
          </a:p>
          <a:p>
            <a:pPr lvl="2"/>
            <a:r>
              <a:rPr lang="en-US" sz="2800" dirty="0" smtClean="0">
                <a:latin typeface="Calibri"/>
                <a:cs typeface="Calibri"/>
              </a:rPr>
              <a:t>‘Nutrition Facts’ </a:t>
            </a:r>
            <a:r>
              <a:rPr lang="en-US" sz="2800" dirty="0">
                <a:latin typeface="Calibri"/>
                <a:cs typeface="Calibri"/>
              </a:rPr>
              <a:t>p</a:t>
            </a:r>
            <a:r>
              <a:rPr lang="en-US" sz="2800" dirty="0" smtClean="0">
                <a:latin typeface="Calibri"/>
                <a:cs typeface="Calibri"/>
              </a:rPr>
              <a:t>anel</a:t>
            </a:r>
          </a:p>
          <a:p>
            <a:pPr lvl="2"/>
            <a:r>
              <a:rPr lang="en-US" sz="2800" dirty="0" smtClean="0">
                <a:latin typeface="Calibri"/>
                <a:cs typeface="Calibri"/>
              </a:rPr>
              <a:t>Ingredient list</a:t>
            </a:r>
          </a:p>
          <a:p>
            <a:pPr lvl="2"/>
            <a:r>
              <a:rPr lang="en-US" sz="2800" dirty="0" smtClean="0">
                <a:latin typeface="Calibri"/>
                <a:cs typeface="Calibri"/>
              </a:rPr>
              <a:t>Be skeptical of </a:t>
            </a:r>
            <a:r>
              <a:rPr lang="en-US" sz="2800" b="1" dirty="0" smtClean="0">
                <a:latin typeface="Calibri"/>
                <a:cs typeface="Calibri"/>
              </a:rPr>
              <a:t>all </a:t>
            </a:r>
            <a:r>
              <a:rPr lang="en-US" sz="2800" dirty="0" smtClean="0">
                <a:latin typeface="Calibri"/>
                <a:cs typeface="Calibri"/>
              </a:rPr>
              <a:t>other</a:t>
            </a:r>
            <a:r>
              <a:rPr lang="en-US" sz="2800" b="1" dirty="0" smtClean="0">
                <a:solidFill>
                  <a:schemeClr val="accent1">
                    <a:lumMod val="50000"/>
                  </a:schemeClr>
                </a:solidFill>
                <a:latin typeface="Calibri"/>
                <a:cs typeface="Calibri"/>
                <a:hlinkClick r:id="rId3"/>
              </a:rPr>
              <a:t> label info</a:t>
            </a:r>
            <a:r>
              <a:rPr lang="en-US" sz="2800" b="1" dirty="0" smtClean="0">
                <a:solidFill>
                  <a:schemeClr val="accent1">
                    <a:lumMod val="50000"/>
                  </a:schemeClr>
                </a:solidFill>
                <a:latin typeface="Calibri"/>
                <a:cs typeface="Calibri"/>
              </a:rPr>
              <a:t>  </a:t>
            </a:r>
          </a:p>
          <a:p>
            <a:pPr lvl="3"/>
            <a:r>
              <a:rPr lang="en-US" sz="2800" dirty="0" smtClean="0">
                <a:latin typeface="Calibri"/>
                <a:cs typeface="Calibri"/>
              </a:rPr>
              <a:t>Consider it to be advertising</a:t>
            </a:r>
          </a:p>
        </p:txBody>
      </p:sp>
    </p:spTree>
    <p:extLst>
      <p:ext uri="{BB962C8B-B14F-4D97-AF65-F5344CB8AC3E}">
        <p14:creationId xmlns:p14="http://schemas.microsoft.com/office/powerpoint/2010/main" val="200671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6"/>
          <p:cNvSpPr>
            <a:spLocks noGrp="1"/>
          </p:cNvSpPr>
          <p:nvPr>
            <p:ph type="title"/>
          </p:nvPr>
        </p:nvSpPr>
        <p:spPr>
          <a:xfrm>
            <a:off x="381000" y="533400"/>
            <a:ext cx="8229600" cy="1371600"/>
          </a:xfrm>
        </p:spPr>
        <p:txBody>
          <a:bodyPr/>
          <a:lstStyle/>
          <a:p>
            <a:r>
              <a:rPr lang="en-US">
                <a:latin typeface="Arial" charset="0"/>
              </a:rPr>
              <a:t> </a:t>
            </a:r>
          </a:p>
        </p:txBody>
      </p:sp>
      <p:pic>
        <p:nvPicPr>
          <p:cNvPr id="26626" name="Picture Placeholder 9"/>
          <p:cNvPicPr>
            <a:picLocks noGrp="1" noChangeAspect="1"/>
          </p:cNvPicPr>
          <p:nvPr>
            <p:ph idx="1"/>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397" t="8057" r="24372" b="685"/>
          <a:stretch/>
        </p:blipFill>
        <p:spPr>
          <a:xfrm>
            <a:off x="3048000" y="1447800"/>
            <a:ext cx="2700911" cy="5126992"/>
          </a:xfrm>
        </p:spPr>
      </p:pic>
      <p:sp>
        <p:nvSpPr>
          <p:cNvPr id="26627" name="TextBox 10"/>
          <p:cNvSpPr txBox="1">
            <a:spLocks noChangeArrowheads="1"/>
          </p:cNvSpPr>
          <p:nvPr/>
        </p:nvSpPr>
        <p:spPr bwMode="auto">
          <a:xfrm>
            <a:off x="762000" y="381000"/>
            <a:ext cx="7848600" cy="70788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000" b="1" dirty="0"/>
              <a:t> </a:t>
            </a:r>
            <a:r>
              <a:rPr lang="en-US" sz="4000" b="1" dirty="0" smtClean="0"/>
              <a:t>Overview: </a:t>
            </a:r>
            <a:r>
              <a:rPr lang="en-US" sz="4000" b="1" u="sng" dirty="0" smtClean="0"/>
              <a:t>current</a:t>
            </a:r>
            <a:r>
              <a:rPr lang="en-US" sz="4000" b="1" dirty="0" smtClean="0"/>
              <a:t> ‘Facts Panel’</a:t>
            </a:r>
            <a:endParaRPr lang="en-US" sz="4000" b="1" dirty="0"/>
          </a:p>
        </p:txBody>
      </p:sp>
      <p:sp>
        <p:nvSpPr>
          <p:cNvPr id="2" name="TextBox 1"/>
          <p:cNvSpPr txBox="1"/>
          <p:nvPr/>
        </p:nvSpPr>
        <p:spPr>
          <a:xfrm>
            <a:off x="5561995" y="2362200"/>
            <a:ext cx="3582005" cy="954107"/>
          </a:xfrm>
          <a:prstGeom prst="rect">
            <a:avLst/>
          </a:prstGeom>
          <a:noFill/>
        </p:spPr>
        <p:txBody>
          <a:bodyPr wrap="none" rtlCol="0">
            <a:spAutoFit/>
          </a:bodyPr>
          <a:lstStyle/>
          <a:p>
            <a:r>
              <a:rPr lang="en-US" sz="2800" dirty="0" smtClean="0"/>
              <a:t>5% DV or less is low</a:t>
            </a:r>
          </a:p>
          <a:p>
            <a:r>
              <a:rPr lang="en-US" sz="2800" dirty="0" smtClean="0"/>
              <a:t>20% DV or more is high</a:t>
            </a:r>
            <a:endParaRPr lang="en-US" sz="2800" dirty="0"/>
          </a:p>
        </p:txBody>
      </p:sp>
      <p:sp>
        <p:nvSpPr>
          <p:cNvPr id="3" name="TextBox 2"/>
          <p:cNvSpPr txBox="1"/>
          <p:nvPr/>
        </p:nvSpPr>
        <p:spPr>
          <a:xfrm>
            <a:off x="1143000" y="1752600"/>
            <a:ext cx="1991426" cy="523220"/>
          </a:xfrm>
          <a:prstGeom prst="rect">
            <a:avLst/>
          </a:prstGeom>
          <a:noFill/>
        </p:spPr>
        <p:txBody>
          <a:bodyPr wrap="none" rtlCol="0">
            <a:spAutoFit/>
          </a:bodyPr>
          <a:lstStyle/>
          <a:p>
            <a:r>
              <a:rPr lang="en-US" sz="2800" smtClean="0"/>
              <a:t>Start here</a:t>
            </a:r>
            <a:r>
              <a:rPr lang="en-US" sz="2800" smtClean="0">
                <a:sym typeface="Wingdings"/>
              </a:rPr>
              <a:t></a:t>
            </a:r>
            <a:endParaRPr lang="en-US" sz="2800"/>
          </a:p>
        </p:txBody>
      </p:sp>
      <p:sp>
        <p:nvSpPr>
          <p:cNvPr id="4" name="TextBox 3"/>
          <p:cNvSpPr txBox="1"/>
          <p:nvPr/>
        </p:nvSpPr>
        <p:spPr>
          <a:xfrm>
            <a:off x="1066800" y="3048000"/>
            <a:ext cx="1795408" cy="954107"/>
          </a:xfrm>
          <a:prstGeom prst="rect">
            <a:avLst/>
          </a:prstGeom>
          <a:noFill/>
        </p:spPr>
        <p:txBody>
          <a:bodyPr wrap="none" rtlCol="0">
            <a:spAutoFit/>
          </a:bodyPr>
          <a:lstStyle/>
          <a:p>
            <a:r>
              <a:rPr lang="en-US" sz="2800" smtClean="0">
                <a:solidFill>
                  <a:srgbClr val="000000"/>
                </a:solidFill>
              </a:rPr>
              <a:t>Limit these</a:t>
            </a:r>
          </a:p>
          <a:p>
            <a:r>
              <a:rPr lang="en-US" sz="2800">
                <a:solidFill>
                  <a:srgbClr val="000000"/>
                </a:solidFill>
              </a:rPr>
              <a:t> </a:t>
            </a:r>
            <a:r>
              <a:rPr lang="en-US" sz="2800" smtClean="0">
                <a:solidFill>
                  <a:srgbClr val="000000"/>
                </a:solidFill>
              </a:rPr>
              <a:t>   </a:t>
            </a:r>
            <a:r>
              <a:rPr lang="en-US" sz="2800" i="1" smtClean="0">
                <a:solidFill>
                  <a:srgbClr val="000000"/>
                </a:solidFill>
              </a:rPr>
              <a:t> (gold)</a:t>
            </a:r>
            <a:endParaRPr lang="en-US" sz="2800" i="1">
              <a:solidFill>
                <a:srgbClr val="000000"/>
              </a:solidFill>
            </a:endParaRPr>
          </a:p>
        </p:txBody>
      </p:sp>
      <p:sp>
        <p:nvSpPr>
          <p:cNvPr id="5" name="TextBox 4"/>
          <p:cNvSpPr txBox="1"/>
          <p:nvPr/>
        </p:nvSpPr>
        <p:spPr>
          <a:xfrm>
            <a:off x="5867400" y="3733800"/>
            <a:ext cx="1914832" cy="1384995"/>
          </a:xfrm>
          <a:prstGeom prst="rect">
            <a:avLst/>
          </a:prstGeom>
          <a:noFill/>
        </p:spPr>
        <p:txBody>
          <a:bodyPr wrap="none" rtlCol="0">
            <a:spAutoFit/>
          </a:bodyPr>
          <a:lstStyle/>
          <a:p>
            <a:pPr algn="ctr"/>
            <a:r>
              <a:rPr lang="en-US" sz="2800" smtClean="0"/>
              <a:t>Get enough </a:t>
            </a:r>
          </a:p>
          <a:p>
            <a:pPr algn="ctr"/>
            <a:r>
              <a:rPr lang="en-US" sz="2800" smtClean="0"/>
              <a:t>of these </a:t>
            </a:r>
          </a:p>
          <a:p>
            <a:pPr algn="ctr"/>
            <a:r>
              <a:rPr lang="en-US" sz="2800" i="1" smtClean="0"/>
              <a:t>(blue)</a:t>
            </a:r>
            <a:endParaRPr lang="en-US" sz="2800" i="1"/>
          </a:p>
        </p:txBody>
      </p:sp>
      <p:sp>
        <p:nvSpPr>
          <p:cNvPr id="6" name="TextBox 5"/>
          <p:cNvSpPr txBox="1"/>
          <p:nvPr/>
        </p:nvSpPr>
        <p:spPr>
          <a:xfrm>
            <a:off x="1143000" y="5486400"/>
            <a:ext cx="1525578" cy="523220"/>
          </a:xfrm>
          <a:prstGeom prst="rect">
            <a:avLst/>
          </a:prstGeom>
          <a:noFill/>
        </p:spPr>
        <p:txBody>
          <a:bodyPr wrap="none" rtlCol="0">
            <a:spAutoFit/>
          </a:bodyPr>
          <a:lstStyle/>
          <a:p>
            <a:r>
              <a:rPr lang="en-US" sz="2800" smtClean="0"/>
              <a:t>Footnote</a:t>
            </a:r>
            <a:endParaRPr lang="en-US" sz="2800"/>
          </a:p>
        </p:txBody>
      </p:sp>
      <p:sp>
        <p:nvSpPr>
          <p:cNvPr id="7" name="TextBox 6"/>
          <p:cNvSpPr txBox="1"/>
          <p:nvPr/>
        </p:nvSpPr>
        <p:spPr>
          <a:xfrm>
            <a:off x="2819400" y="990600"/>
            <a:ext cx="3341279" cy="523220"/>
          </a:xfrm>
          <a:prstGeom prst="rect">
            <a:avLst/>
          </a:prstGeom>
          <a:noFill/>
        </p:spPr>
        <p:txBody>
          <a:bodyPr wrap="none" rtlCol="0">
            <a:spAutoFit/>
          </a:bodyPr>
          <a:lstStyle/>
          <a:p>
            <a:r>
              <a:rPr lang="en-US" sz="2800" smtClean="0"/>
              <a:t>Macaroni and Cheese</a:t>
            </a:r>
            <a:endParaRPr lang="en-US" sz="2800"/>
          </a:p>
        </p:txBody>
      </p:sp>
      <p:sp>
        <p:nvSpPr>
          <p:cNvPr id="8" name="TextBox 7"/>
          <p:cNvSpPr txBox="1"/>
          <p:nvPr/>
        </p:nvSpPr>
        <p:spPr>
          <a:xfrm>
            <a:off x="6380712" y="1900535"/>
            <a:ext cx="1422184" cy="461665"/>
          </a:xfrm>
          <a:prstGeom prst="rect">
            <a:avLst/>
          </a:prstGeom>
          <a:noFill/>
        </p:spPr>
        <p:txBody>
          <a:bodyPr wrap="none" rtlCol="0">
            <a:spAutoFit/>
          </a:bodyPr>
          <a:lstStyle/>
          <a:p>
            <a:r>
              <a:rPr lang="en-US" sz="2400" b="1" i="1" dirty="0" smtClean="0">
                <a:solidFill>
                  <a:srgbClr val="800080"/>
                </a:solidFill>
              </a:rPr>
              <a:t>5/20 Rule</a:t>
            </a:r>
            <a:endParaRPr lang="en-US" sz="2400" b="1" i="1" dirty="0">
              <a:solidFill>
                <a:srgbClr val="800080"/>
              </a:solidFill>
            </a:endParaRPr>
          </a:p>
        </p:txBody>
      </p:sp>
    </p:spTree>
    <p:extLst>
      <p:ext uri="{BB962C8B-B14F-4D97-AF65-F5344CB8AC3E}">
        <p14:creationId xmlns:p14="http://schemas.microsoft.com/office/powerpoint/2010/main" val="206653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00" fill="hold"/>
                                        <p:tgtEl>
                                          <p:spTgt spid="3"/>
                                        </p:tgtEl>
                                        <p:attrNameLst>
                                          <p:attrName>ppt_x</p:attrName>
                                        </p:attrNameLst>
                                      </p:cBhvr>
                                      <p:tavLst>
                                        <p:tav tm="0">
                                          <p:val>
                                            <p:strVal val="0-#ppt_w/2"/>
                                          </p:val>
                                        </p:tav>
                                        <p:tav tm="100000">
                                          <p:val>
                                            <p:strVal val="#ppt_x"/>
                                          </p:val>
                                        </p:tav>
                                      </p:tavLst>
                                    </p:anim>
                                    <p:anim calcmode="lin" valueType="num">
                                      <p:cBhvr additive="base">
                                        <p:cTn id="8" dur="7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7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700" fill="hold"/>
                                        <p:tgtEl>
                                          <p:spTgt spid="2">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7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8" dur="7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00" fill="hold"/>
                                        <p:tgtEl>
                                          <p:spTgt spid="4"/>
                                        </p:tgtEl>
                                        <p:attrNameLst>
                                          <p:attrName>ppt_x</p:attrName>
                                        </p:attrNameLst>
                                      </p:cBhvr>
                                      <p:tavLst>
                                        <p:tav tm="0">
                                          <p:val>
                                            <p:strVal val="0-#ppt_w/2"/>
                                          </p:val>
                                        </p:tav>
                                        <p:tav tm="100000">
                                          <p:val>
                                            <p:strVal val="#ppt_x"/>
                                          </p:val>
                                        </p:tav>
                                      </p:tavLst>
                                    </p:anim>
                                    <p:anim calcmode="lin" valueType="num">
                                      <p:cBhvr additive="base">
                                        <p:cTn id="31" dur="7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700" fill="hold"/>
                                        <p:tgtEl>
                                          <p:spTgt spid="5"/>
                                        </p:tgtEl>
                                        <p:attrNameLst>
                                          <p:attrName>ppt_x</p:attrName>
                                        </p:attrNameLst>
                                      </p:cBhvr>
                                      <p:tavLst>
                                        <p:tav tm="0">
                                          <p:val>
                                            <p:strVal val="1+#ppt_w/2"/>
                                          </p:val>
                                        </p:tav>
                                        <p:tav tm="100000">
                                          <p:val>
                                            <p:strVal val="#ppt_x"/>
                                          </p:val>
                                        </p:tav>
                                      </p:tavLst>
                                    </p:anim>
                                    <p:anim calcmode="lin" valueType="num">
                                      <p:cBhvr additive="base">
                                        <p:cTn id="37" dur="7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7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3" dur="7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13283</TotalTime>
  <Words>2939</Words>
  <Application>Microsoft Macintosh PowerPoint</Application>
  <PresentationFormat>On-screen Show (4:3)</PresentationFormat>
  <Paragraphs>253</Paragraphs>
  <Slides>27</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 Black</vt:lpstr>
      <vt:lpstr>Calibri</vt:lpstr>
      <vt:lpstr>Comic Sans MS</vt:lpstr>
      <vt:lpstr>ＭＳ Ｐゴシック</vt:lpstr>
      <vt:lpstr>ＭＳ ゴシック</vt:lpstr>
      <vt:lpstr>Times New Roman</vt:lpstr>
      <vt:lpstr>Wingdings</vt:lpstr>
      <vt:lpstr>Arial</vt:lpstr>
      <vt:lpstr>Pixel</vt:lpstr>
      <vt:lpstr>PowerPoint Presentation</vt:lpstr>
      <vt:lpstr>Deciphering Labels-part l The Basics  </vt:lpstr>
      <vt:lpstr> Labeling Overview  </vt:lpstr>
      <vt:lpstr>USDA-regulates most fresh foods!</vt:lpstr>
      <vt:lpstr>PowerPoint Presentation</vt:lpstr>
      <vt:lpstr>% fat ≠ % calories on meat products</vt:lpstr>
      <vt:lpstr>Food &amp; Drug Administration (FDA) Regulates most foods, drugs and supplements</vt:lpstr>
      <vt:lpstr>A quick start for effective label use</vt:lpstr>
      <vt:lpstr> </vt:lpstr>
      <vt:lpstr>   What can you learn from this list?</vt:lpstr>
      <vt:lpstr>   Ingredients-listed high to low by wt.</vt:lpstr>
      <vt:lpstr> What is ‘Sugar Splitting’?</vt:lpstr>
      <vt:lpstr> Sugar Splitting is deceptive!</vt:lpstr>
      <vt:lpstr> Added Sugars</vt:lpstr>
      <vt:lpstr>  Most Common Additives??</vt:lpstr>
      <vt:lpstr> Most Common Additives!!</vt:lpstr>
      <vt:lpstr>Partial Hydrogenated Oil…good or bad?</vt:lpstr>
      <vt:lpstr>Bad!! Trans Fat is NOT Heart Healthy</vt:lpstr>
      <vt:lpstr>    What does enriched mean?</vt:lpstr>
      <vt:lpstr>‘Enriched’?   </vt:lpstr>
      <vt:lpstr>‘Enriched’: Red flag-‘heavily processed’</vt:lpstr>
      <vt:lpstr> Bring in the fortifications! </vt:lpstr>
      <vt:lpstr>Name Game Deceptions</vt:lpstr>
      <vt:lpstr>More tricky names</vt:lpstr>
      <vt:lpstr>Legal (but confusing) Terms</vt:lpstr>
      <vt:lpstr>Legal, but deceptive! Beware of label claims</vt:lpstr>
      <vt:lpstr>Next Class</vt:lpstr>
    </vt:vector>
  </TitlesOfParts>
  <Company>HOME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Food …..or Not; How to Tell?</dc:title>
  <dc:creator>D</dc:creator>
  <cp:lastModifiedBy>Microsoft Office User</cp:lastModifiedBy>
  <cp:revision>470</cp:revision>
  <cp:lastPrinted>2015-09-27T00:21:25Z</cp:lastPrinted>
  <dcterms:created xsi:type="dcterms:W3CDTF">2016-01-14T16:31:00Z</dcterms:created>
  <dcterms:modified xsi:type="dcterms:W3CDTF">2017-04-15T19:21:02Z</dcterms:modified>
</cp:coreProperties>
</file>