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20"/>
  </p:notesMasterIdLst>
  <p:sldIdLst>
    <p:sldId id="350" r:id="rId2"/>
    <p:sldId id="269" r:id="rId3"/>
    <p:sldId id="288" r:id="rId4"/>
    <p:sldId id="289" r:id="rId5"/>
    <p:sldId id="338" r:id="rId6"/>
    <p:sldId id="336" r:id="rId7"/>
    <p:sldId id="318" r:id="rId8"/>
    <p:sldId id="326" r:id="rId9"/>
    <p:sldId id="349" r:id="rId10"/>
    <p:sldId id="343" r:id="rId11"/>
    <p:sldId id="309" r:id="rId12"/>
    <p:sldId id="285" r:id="rId13"/>
    <p:sldId id="310" r:id="rId14"/>
    <p:sldId id="298" r:id="rId15"/>
    <p:sldId id="273" r:id="rId16"/>
    <p:sldId id="265" r:id="rId17"/>
    <p:sldId id="266" r:id="rId18"/>
    <p:sldId id="316"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0080"/>
    <a:srgbClr val="008040"/>
    <a:srgbClr val="008080"/>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492"/>
    <p:restoredTop sz="94118" autoAdjust="0"/>
  </p:normalViewPr>
  <p:slideViewPr>
    <p:cSldViewPr>
      <p:cViewPr>
        <p:scale>
          <a:sx n="71" d="100"/>
          <a:sy n="71" d="100"/>
        </p:scale>
        <p:origin x="864" y="200"/>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85BD4CB3-E736-864C-8E90-C0916BDCFB14}" type="slidenum">
              <a:rPr lang="en-US"/>
              <a:pPr>
                <a:defRPr/>
              </a:pPr>
              <a:t>‹#›</a:t>
            </a:fld>
            <a:endParaRPr lang="en-US"/>
          </a:p>
        </p:txBody>
      </p:sp>
    </p:spTree>
    <p:extLst>
      <p:ext uri="{BB962C8B-B14F-4D97-AF65-F5344CB8AC3E}">
        <p14:creationId xmlns:p14="http://schemas.microsoft.com/office/powerpoint/2010/main" val="769778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Fuel= energy</a:t>
            </a:r>
            <a:r>
              <a:rPr lang="en-US" baseline="0" dirty="0" smtClean="0"/>
              <a:t> = calories</a:t>
            </a:r>
          </a:p>
          <a:p>
            <a:r>
              <a:rPr lang="en-US" baseline="0" dirty="0" smtClean="0"/>
              <a:t>Essential, energy nutrients are carbs, protein and lipids.</a:t>
            </a:r>
          </a:p>
          <a:p>
            <a:r>
              <a:rPr lang="en-US" baseline="0" dirty="0" smtClean="0"/>
              <a:t>Alcohol is an energy nutrient but is NOT essential</a:t>
            </a:r>
          </a:p>
          <a:p>
            <a:r>
              <a:rPr lang="en-US" baseline="0" dirty="0" smtClean="0"/>
              <a:t>Vitamins, minerals and water are not a significant source of calories.</a:t>
            </a:r>
            <a:endParaRPr lang="en-US" dirty="0"/>
          </a:p>
        </p:txBody>
      </p:sp>
      <p:sp>
        <p:nvSpPr>
          <p:cNvPr id="174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2ACD8C7-DC50-E64D-9C40-0438CEECF9D6}" type="slidenum">
              <a:rPr lang="en-US" sz="1200"/>
              <a:pPr/>
              <a:t>2</a:t>
            </a:fld>
            <a:endParaRPr lang="en-US" sz="1200"/>
          </a:p>
        </p:txBody>
      </p:sp>
    </p:spTree>
    <p:extLst>
      <p:ext uri="{BB962C8B-B14F-4D97-AF65-F5344CB8AC3E}">
        <p14:creationId xmlns:p14="http://schemas.microsoft.com/office/powerpoint/2010/main" val="1553843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Added: what we add to a product, usually to sweeten it. Typically a ‘syrup’ or word ending in ‘</a:t>
            </a:r>
            <a:r>
              <a:rPr lang="en-US" altLang="ja-JP" dirty="0" err="1"/>
              <a:t>ose</a:t>
            </a:r>
            <a:r>
              <a:rPr lang="en-US" dirty="0"/>
              <a:t>’</a:t>
            </a:r>
            <a:endParaRPr lang="en-US" altLang="ja-JP" dirty="0"/>
          </a:p>
          <a:p>
            <a:r>
              <a:rPr lang="en-US" dirty="0"/>
              <a:t>Natural: Milk (lactose) and fruit sugar (fructose). Natural sugars are a part of a food, not the food itself (sugar cane can be eaten raw ‘natural’…but it </a:t>
            </a:r>
            <a:r>
              <a:rPr lang="en-US" dirty="0" smtClean="0"/>
              <a:t>is</a:t>
            </a:r>
            <a:r>
              <a:rPr lang="en-US" baseline="0" dirty="0" smtClean="0"/>
              <a:t> </a:t>
            </a:r>
            <a:r>
              <a:rPr lang="en-US" dirty="0" smtClean="0"/>
              <a:t>considered </a:t>
            </a:r>
            <a:r>
              <a:rPr lang="en-US" dirty="0"/>
              <a:t>an </a:t>
            </a:r>
            <a:r>
              <a:rPr lang="en-US" dirty="0" smtClean="0"/>
              <a:t>‘added’ sugar)</a:t>
            </a:r>
            <a:endParaRPr lang="en-US" dirty="0"/>
          </a:p>
          <a:p>
            <a:r>
              <a:rPr lang="en-US" dirty="0"/>
              <a:t>The difference has </a:t>
            </a:r>
            <a:r>
              <a:rPr lang="en-US" dirty="0" smtClean="0"/>
              <a:t>more to </a:t>
            </a:r>
            <a:r>
              <a:rPr lang="en-US" dirty="0"/>
              <a:t>do with the source of the sugar (</a:t>
            </a:r>
            <a:r>
              <a:rPr lang="en-US" dirty="0" smtClean="0"/>
              <a:t>e.g. fruit </a:t>
            </a:r>
            <a:r>
              <a:rPr lang="en-US" dirty="0"/>
              <a:t>or cookies), </a:t>
            </a:r>
            <a:r>
              <a:rPr lang="en-US" dirty="0" smtClean="0"/>
              <a:t>than </a:t>
            </a:r>
            <a:r>
              <a:rPr lang="en-US" dirty="0"/>
              <a:t>the structure of the sugar (e.g</a:t>
            </a:r>
            <a:r>
              <a:rPr lang="en-US" dirty="0" smtClean="0"/>
              <a:t>. sucrose </a:t>
            </a:r>
            <a:r>
              <a:rPr lang="en-US" dirty="0"/>
              <a:t>or fructose).</a:t>
            </a:r>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D38331B-4993-C94C-A34A-DE55B74F9833}" type="slidenum">
              <a:rPr lang="en-US" sz="1200"/>
              <a:pPr/>
              <a:t>11</a:t>
            </a:fld>
            <a:endParaRPr lang="en-US" sz="1200"/>
          </a:p>
        </p:txBody>
      </p:sp>
    </p:spTree>
    <p:extLst>
      <p:ext uri="{BB962C8B-B14F-4D97-AF65-F5344CB8AC3E}">
        <p14:creationId xmlns:p14="http://schemas.microsoft.com/office/powerpoint/2010/main" val="88504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Lactose is milk sugar (not sweet</a:t>
            </a:r>
            <a:r>
              <a:rPr lang="en-US" dirty="0" smtClean="0"/>
              <a:t>)</a:t>
            </a:r>
            <a:endParaRPr lang="en-US" dirty="0"/>
          </a:p>
          <a:p>
            <a:r>
              <a:rPr lang="en-US" b="1" dirty="0"/>
              <a:t>Lactose </a:t>
            </a:r>
            <a:r>
              <a:rPr lang="en-US" b="1" dirty="0" err="1"/>
              <a:t>Intol</a:t>
            </a:r>
            <a:r>
              <a:rPr lang="en-US" b="1" dirty="0"/>
              <a:t> </a:t>
            </a:r>
            <a:r>
              <a:rPr lang="en-US" dirty="0"/>
              <a:t>: Lactose is not digested due to a missing or inadequate </a:t>
            </a:r>
            <a:r>
              <a:rPr lang="en-US" dirty="0" err="1"/>
              <a:t>nz</a:t>
            </a:r>
            <a:r>
              <a:rPr lang="en-US" dirty="0"/>
              <a:t> (lactase). If not digested, it can’t be absorbed. </a:t>
            </a:r>
            <a:r>
              <a:rPr lang="en-US" dirty="0" smtClean="0"/>
              <a:t>Therefore,</a:t>
            </a:r>
            <a:r>
              <a:rPr lang="en-US" baseline="0" dirty="0" smtClean="0"/>
              <a:t> it r</a:t>
            </a:r>
            <a:r>
              <a:rPr lang="en-US" dirty="0" smtClean="0"/>
              <a:t>eaches </a:t>
            </a:r>
            <a:r>
              <a:rPr lang="en-US" dirty="0"/>
              <a:t>the bacteria in the </a:t>
            </a:r>
            <a:r>
              <a:rPr lang="en-US" dirty="0" smtClean="0"/>
              <a:t>LI.  </a:t>
            </a:r>
            <a:r>
              <a:rPr lang="en-US" dirty="0"/>
              <a:t>Bacteria use it as a fuel. Causes unpleasant GI symptoms</a:t>
            </a:r>
          </a:p>
          <a:p>
            <a:r>
              <a:rPr lang="en-US" b="1" dirty="0"/>
              <a:t>Milk Allergy</a:t>
            </a:r>
            <a:r>
              <a:rPr lang="en-US" dirty="0"/>
              <a:t>; allergy results when a foreign (e.g</a:t>
            </a:r>
            <a:r>
              <a:rPr lang="en-US" dirty="0" smtClean="0"/>
              <a:t>. cow</a:t>
            </a:r>
            <a:r>
              <a:rPr lang="en-US" dirty="0"/>
              <a:t>) protein gets into the blood. Causes an unpleasant immune response.</a:t>
            </a:r>
          </a:p>
          <a:p>
            <a:r>
              <a:rPr lang="en-US" dirty="0"/>
              <a:t>Most of global adult population is lactose intolerant; milk allergy is uncommon.</a:t>
            </a:r>
          </a:p>
          <a:p>
            <a:endParaRPr lang="en-US" dirty="0" smtClean="0"/>
          </a:p>
          <a:p>
            <a:r>
              <a:rPr lang="en-US" dirty="0" smtClean="0"/>
              <a:t>Northern </a:t>
            </a:r>
            <a:r>
              <a:rPr lang="en-US" dirty="0"/>
              <a:t>European were herders; if milk available, then </a:t>
            </a:r>
            <a:r>
              <a:rPr lang="en-US" i="1" dirty="0"/>
              <a:t>survival advantage </a:t>
            </a:r>
            <a:r>
              <a:rPr lang="en-US" dirty="0"/>
              <a:t>to those who tolerate milk (good source of protein, calcium, calories…plus it is portable. </a:t>
            </a:r>
            <a:r>
              <a:rPr lang="en-US" dirty="0" smtClean="0"/>
              <a:t>Any</a:t>
            </a:r>
            <a:r>
              <a:rPr lang="en-US" baseline="0" dirty="0" smtClean="0"/>
              <a:t> factor that</a:t>
            </a:r>
            <a:r>
              <a:rPr lang="en-US" dirty="0" smtClean="0"/>
              <a:t> </a:t>
            </a:r>
            <a:r>
              <a:rPr lang="en-US" dirty="0"/>
              <a:t>help us to survive to reproductive </a:t>
            </a:r>
            <a:r>
              <a:rPr lang="en-US" dirty="0" smtClean="0"/>
              <a:t>age,</a:t>
            </a:r>
            <a:r>
              <a:rPr lang="en-US" baseline="0" dirty="0" smtClean="0"/>
              <a:t> has survival value.</a:t>
            </a:r>
            <a:r>
              <a:rPr lang="en-US" dirty="0" smtClean="0"/>
              <a:t>)</a:t>
            </a:r>
            <a:endParaRPr lang="en-US" dirty="0"/>
          </a:p>
        </p:txBody>
      </p:sp>
      <p:sp>
        <p:nvSpPr>
          <p:cNvPr id="378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40E0DA-3672-B64E-840A-10087BC11329}" type="slidenum">
              <a:rPr lang="en-US" sz="1200"/>
              <a:pPr/>
              <a:t>12</a:t>
            </a:fld>
            <a:endParaRPr lang="en-US" sz="1200"/>
          </a:p>
        </p:txBody>
      </p:sp>
    </p:spTree>
    <p:extLst>
      <p:ext uri="{BB962C8B-B14F-4D97-AF65-F5344CB8AC3E}">
        <p14:creationId xmlns:p14="http://schemas.microsoft.com/office/powerpoint/2010/main" val="147468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Remember you</a:t>
            </a:r>
            <a:r>
              <a:rPr lang="en-US" baseline="0" dirty="0" smtClean="0"/>
              <a:t> need a source of glucose 24/7. If you do not get it in your diet, you will make it.  </a:t>
            </a:r>
            <a:r>
              <a:rPr lang="en-US" dirty="0" smtClean="0"/>
              <a:t>First your</a:t>
            </a:r>
            <a:r>
              <a:rPr lang="en-US" baseline="0" dirty="0" smtClean="0"/>
              <a:t> body turns to </a:t>
            </a:r>
            <a:r>
              <a:rPr lang="en-US" dirty="0" smtClean="0"/>
              <a:t>glycogen </a:t>
            </a:r>
            <a:r>
              <a:rPr lang="en-US" dirty="0"/>
              <a:t>to help keep your blood sugar normal. When you </a:t>
            </a:r>
            <a:r>
              <a:rPr lang="en-US" dirty="0" smtClean="0"/>
              <a:t>use</a:t>
            </a:r>
            <a:r>
              <a:rPr lang="en-US" baseline="0" dirty="0" smtClean="0"/>
              <a:t> your stored</a:t>
            </a:r>
            <a:r>
              <a:rPr lang="en-US" dirty="0" smtClean="0"/>
              <a:t> </a:t>
            </a:r>
            <a:r>
              <a:rPr lang="en-US" dirty="0"/>
              <a:t>glycogen, you liberate the water stored with it (3g water/1g glycogen) and excrete the water.  It SEEMS you are losing weight quickly when you cut carbs…you are  losing water weight released when glycogen is used as a fuel.  The water weight will return as soon as you add back carbs into your diet and rebuild your glycogen stores. </a:t>
            </a:r>
            <a:endParaRPr lang="en-US" dirty="0" smtClean="0"/>
          </a:p>
          <a:p>
            <a:endParaRPr lang="en-US" dirty="0" smtClean="0"/>
          </a:p>
          <a:p>
            <a:r>
              <a:rPr lang="en-US" dirty="0" smtClean="0"/>
              <a:t>The goal of weight reduction</a:t>
            </a:r>
            <a:r>
              <a:rPr lang="en-US" baseline="0" dirty="0" smtClean="0"/>
              <a:t> is to lose body fat not to dehydrate yourself!</a:t>
            </a:r>
          </a:p>
          <a:p>
            <a:endParaRPr lang="en-US" dirty="0" smtClean="0"/>
          </a:p>
          <a:p>
            <a:r>
              <a:rPr lang="en-US" b="1" dirty="0" smtClean="0"/>
              <a:t>NOTE</a:t>
            </a:r>
            <a:r>
              <a:rPr lang="en-US" b="1" dirty="0"/>
              <a:t>: </a:t>
            </a:r>
            <a:r>
              <a:rPr lang="en-US" dirty="0"/>
              <a:t>It is normal and beneficial to have a glycogen </a:t>
            </a:r>
            <a:r>
              <a:rPr lang="en-US" dirty="0" smtClean="0"/>
              <a:t>store.</a:t>
            </a:r>
          </a:p>
          <a:p>
            <a:r>
              <a:rPr lang="en-US" dirty="0" smtClean="0"/>
              <a:t>Once glycogen</a:t>
            </a:r>
            <a:r>
              <a:rPr lang="en-US" baseline="0" dirty="0" smtClean="0"/>
              <a:t> is gone (few hours), if there still is no dietary source of carbs you turn to dietary protein and if that is missing, then body proteins are sacrificed to make energy (ATP) and glucose!!!!</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Many people believe that carbs make you fat. This is not necessarily true. We only make fat when we consume more calories than we need from any of the energy nutrients (carb, protein or fat…all three can and will be stored as fat if they are excess calories)</a:t>
            </a:r>
          </a:p>
          <a:p>
            <a:endParaRPr lang="en-US" dirty="0"/>
          </a:p>
        </p:txBody>
      </p:sp>
      <p:sp>
        <p:nvSpPr>
          <p:cNvPr id="4" name="Slide Number Placeholder 3"/>
          <p:cNvSpPr>
            <a:spLocks noGrp="1"/>
          </p:cNvSpPr>
          <p:nvPr>
            <p:ph type="sldNum" sz="quarter" idx="5"/>
          </p:nvPr>
        </p:nvSpPr>
        <p:spPr/>
        <p:txBody>
          <a:bodyPr/>
          <a:lstStyle/>
          <a:p>
            <a:pPr>
              <a:defRPr/>
            </a:pPr>
            <a:fld id="{5FFD9B6B-E317-EB4D-9A6C-0B3F9532B537}" type="slidenum">
              <a:rPr lang="en-US" smtClean="0"/>
              <a:pPr>
                <a:defRPr/>
              </a:pPr>
              <a:t>13</a:t>
            </a:fld>
            <a:endParaRPr lang="en-US"/>
          </a:p>
        </p:txBody>
      </p:sp>
    </p:spTree>
    <p:extLst>
      <p:ext uri="{BB962C8B-B14F-4D97-AF65-F5344CB8AC3E}">
        <p14:creationId xmlns:p14="http://schemas.microsoft.com/office/powerpoint/2010/main" val="922714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FIBER</a:t>
            </a:r>
            <a:r>
              <a:rPr lang="en-US" dirty="0"/>
              <a:t>: We haven</a:t>
            </a:r>
            <a:r>
              <a:rPr lang="ja-JP" altLang="en-US" dirty="0"/>
              <a:t>’</a:t>
            </a:r>
            <a:r>
              <a:rPr lang="en-US" altLang="ja-JP" dirty="0"/>
              <a:t>t the enzymes needed to break down fiber into its constituent glucose units</a:t>
            </a:r>
          </a:p>
          <a:p>
            <a:r>
              <a:rPr lang="en-US" dirty="0" smtClean="0"/>
              <a:t>GLYCOGEN: </a:t>
            </a:r>
            <a:r>
              <a:rPr lang="en-US" dirty="0"/>
              <a:t>Store ~ 2000 Cal as carb in body, as glycogen. Note: 1 </a:t>
            </a:r>
            <a:r>
              <a:rPr lang="en-US" dirty="0" smtClean="0"/>
              <a:t>gram</a:t>
            </a:r>
            <a:r>
              <a:rPr lang="en-US" baseline="0" dirty="0" smtClean="0"/>
              <a:t> of</a:t>
            </a:r>
            <a:r>
              <a:rPr lang="en-US" dirty="0" smtClean="0"/>
              <a:t> </a:t>
            </a:r>
            <a:r>
              <a:rPr lang="en-US" dirty="0"/>
              <a:t>glycogen is stored with 3 </a:t>
            </a:r>
            <a:r>
              <a:rPr lang="en-US" dirty="0" smtClean="0"/>
              <a:t>grams</a:t>
            </a:r>
            <a:r>
              <a:rPr lang="en-US" baseline="0" dirty="0" smtClean="0"/>
              <a:t> of</a:t>
            </a:r>
            <a:r>
              <a:rPr lang="en-US" dirty="0" smtClean="0"/>
              <a:t> </a:t>
            </a:r>
            <a:r>
              <a:rPr lang="en-US" dirty="0"/>
              <a:t>water</a:t>
            </a:r>
          </a:p>
        </p:txBody>
      </p:sp>
      <p:sp>
        <p:nvSpPr>
          <p:cNvPr id="522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FC935D-1481-974B-AF31-5B267E5442F2}" type="slidenum">
              <a:rPr lang="en-US" sz="1200"/>
              <a:pPr/>
              <a:t>14</a:t>
            </a:fld>
            <a:endParaRPr lang="en-US" sz="1200"/>
          </a:p>
        </p:txBody>
      </p:sp>
    </p:spTree>
    <p:extLst>
      <p:ext uri="{BB962C8B-B14F-4D97-AF65-F5344CB8AC3E}">
        <p14:creationId xmlns:p14="http://schemas.microsoft.com/office/powerpoint/2010/main" val="1075791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B9BD33-BA1A-6A40-A529-8D56C2AED5B7}" type="slidenum">
              <a:rPr lang="en-US" sz="1200"/>
              <a:pPr/>
              <a:t>15</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t>Good source of </a:t>
            </a:r>
            <a:r>
              <a:rPr lang="en-US" dirty="0" smtClean="0"/>
              <a:t>phytochemicals (health promoting plant</a:t>
            </a:r>
            <a:r>
              <a:rPr lang="en-US" baseline="0" dirty="0" smtClean="0"/>
              <a:t> based chemicals)</a:t>
            </a:r>
            <a:r>
              <a:rPr lang="en-US" dirty="0" smtClean="0"/>
              <a:t>…</a:t>
            </a:r>
            <a:r>
              <a:rPr lang="en-US" dirty="0"/>
              <a:t>heart and </a:t>
            </a:r>
            <a:r>
              <a:rPr lang="en-US" dirty="0" smtClean="0"/>
              <a:t>cancer.</a:t>
            </a:r>
          </a:p>
          <a:p>
            <a:pPr eaLnBrk="1" hangingPunct="1"/>
            <a:r>
              <a:rPr lang="en-US" dirty="0" smtClean="0"/>
              <a:t>FIBER:</a:t>
            </a:r>
            <a:endParaRPr lang="en-US" dirty="0"/>
          </a:p>
          <a:p>
            <a:pPr eaLnBrk="1" hangingPunct="1"/>
            <a:r>
              <a:rPr lang="en-US" dirty="0" smtClean="0"/>
              <a:t>Adds</a:t>
            </a:r>
            <a:r>
              <a:rPr lang="en-US" baseline="0" dirty="0" smtClean="0"/>
              <a:t> bulk to the diet/GI tract</a:t>
            </a:r>
            <a:r>
              <a:rPr lang="en-US" dirty="0" smtClean="0"/>
              <a:t>…GI tract health-Decrease </a:t>
            </a:r>
            <a:r>
              <a:rPr lang="en-US" dirty="0"/>
              <a:t>risk of hemorrhoids, diverticulosis, </a:t>
            </a:r>
            <a:r>
              <a:rPr lang="en-US" dirty="0" smtClean="0"/>
              <a:t>appendicitis</a:t>
            </a:r>
            <a:endParaRPr lang="en-US" dirty="0"/>
          </a:p>
          <a:p>
            <a:pPr eaLnBrk="1" hangingPunct="1"/>
            <a:r>
              <a:rPr lang="en-US" dirty="0"/>
              <a:t>Filling, so eat less…. IF listening to hunger signals…which is an entirely different story!</a:t>
            </a:r>
          </a:p>
          <a:p>
            <a:pPr eaLnBrk="1" hangingPunct="1"/>
            <a:r>
              <a:rPr lang="en-US" dirty="0"/>
              <a:t>Lowers Calorie density of a food</a:t>
            </a:r>
          </a:p>
          <a:p>
            <a:pPr eaLnBrk="1" hangingPunct="1"/>
            <a:r>
              <a:rPr lang="en-US" dirty="0"/>
              <a:t>Slows absorption of glucose into the </a:t>
            </a:r>
            <a:r>
              <a:rPr lang="en-US" dirty="0" smtClean="0"/>
              <a:t>blood</a:t>
            </a:r>
            <a:r>
              <a:rPr lang="en-US" baseline="0" dirty="0" smtClean="0"/>
              <a:t> (particularly good fro someone with diabetes or high risk of the disease)</a:t>
            </a:r>
            <a:endParaRPr lang="en-US" dirty="0"/>
          </a:p>
          <a:p>
            <a:pPr eaLnBrk="1" hangingPunct="1"/>
            <a:endParaRPr lang="en-US" dirty="0"/>
          </a:p>
        </p:txBody>
      </p:sp>
    </p:spTree>
    <p:extLst>
      <p:ext uri="{BB962C8B-B14F-4D97-AF65-F5344CB8AC3E}">
        <p14:creationId xmlns:p14="http://schemas.microsoft.com/office/powerpoint/2010/main" val="116179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a:p>
            <a:endParaRPr lang="en-US"/>
          </a:p>
        </p:txBody>
      </p:sp>
      <p:sp>
        <p:nvSpPr>
          <p:cNvPr id="563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866C1D-CFCC-B344-82CA-AF462BBF0520}" type="slidenum">
              <a:rPr lang="en-US" sz="1200"/>
              <a:pPr/>
              <a:t>16</a:t>
            </a:fld>
            <a:endParaRPr lang="en-US" sz="1200"/>
          </a:p>
        </p:txBody>
      </p:sp>
    </p:spTree>
    <p:extLst>
      <p:ext uri="{BB962C8B-B14F-4D97-AF65-F5344CB8AC3E}">
        <p14:creationId xmlns:p14="http://schemas.microsoft.com/office/powerpoint/2010/main" val="128889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FB4BFDF-4E7C-2643-8394-BA1C54039818}" type="slidenum">
              <a:rPr lang="en-US" sz="1200"/>
              <a:pPr/>
              <a:t>17</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~400 Cal of CHO (as glycogen) in the liver</a:t>
            </a:r>
          </a:p>
          <a:p>
            <a:pPr eaLnBrk="1" hangingPunct="1"/>
            <a:r>
              <a:rPr lang="en-US"/>
              <a:t>~1600 Cal CHO (as glycogen) Amount in muscle depends on size of muscle mass, training schedule and diet</a:t>
            </a:r>
          </a:p>
        </p:txBody>
      </p:sp>
    </p:spTree>
    <p:extLst>
      <p:ext uri="{BB962C8B-B14F-4D97-AF65-F5344CB8AC3E}">
        <p14:creationId xmlns:p14="http://schemas.microsoft.com/office/powerpoint/2010/main" val="74436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 body highest priorities</a:t>
            </a:r>
            <a:r>
              <a:rPr lang="en-US" baseline="0" dirty="0" smtClean="0"/>
              <a:t> are meeting its energy (ATP) and glucose needs. </a:t>
            </a:r>
            <a:r>
              <a:rPr lang="en-US" dirty="0" smtClean="0"/>
              <a:t>Protein </a:t>
            </a:r>
            <a:r>
              <a:rPr lang="en-US" dirty="0"/>
              <a:t>is an energy </a:t>
            </a:r>
            <a:r>
              <a:rPr lang="en-US" dirty="0" smtClean="0"/>
              <a:t>nutrient</a:t>
            </a:r>
            <a:r>
              <a:rPr lang="en-US" baseline="0" dirty="0" smtClean="0"/>
              <a:t> and can be converted to glucose when necessary.  However, the </a:t>
            </a:r>
            <a:r>
              <a:rPr lang="en-US" dirty="0" smtClean="0"/>
              <a:t>best </a:t>
            </a:r>
            <a:r>
              <a:rPr lang="en-US" dirty="0"/>
              <a:t>use of protein is </a:t>
            </a:r>
            <a:r>
              <a:rPr lang="en-US" baseline="0" dirty="0" smtClean="0"/>
              <a:t>for</a:t>
            </a:r>
            <a:r>
              <a:rPr lang="en-US" dirty="0" smtClean="0"/>
              <a:t> </a:t>
            </a:r>
            <a:r>
              <a:rPr lang="en-US" dirty="0"/>
              <a:t>jobs that only protein can </a:t>
            </a:r>
            <a:r>
              <a:rPr lang="en-US" dirty="0" smtClean="0"/>
              <a:t>do which</a:t>
            </a:r>
            <a:r>
              <a:rPr lang="en-US" baseline="0" dirty="0" smtClean="0"/>
              <a:t> is to</a:t>
            </a:r>
            <a:r>
              <a:rPr lang="en-US" dirty="0" smtClean="0"/>
              <a:t> build/repair </a:t>
            </a:r>
            <a:r>
              <a:rPr lang="en-US" dirty="0"/>
              <a:t>body </a:t>
            </a:r>
            <a:r>
              <a:rPr lang="en-US" dirty="0" smtClean="0"/>
              <a:t>proteins (e.g.</a:t>
            </a:r>
            <a:r>
              <a:rPr lang="en-US" baseline="0" dirty="0" smtClean="0"/>
              <a:t> </a:t>
            </a:r>
            <a:r>
              <a:rPr lang="en-US" dirty="0" smtClean="0"/>
              <a:t>enzymes, antibodies, muscle fibers, transporter</a:t>
            </a:r>
            <a:r>
              <a:rPr lang="en-US" baseline="0" dirty="0" smtClean="0"/>
              <a:t> molecules like lipo</a:t>
            </a:r>
            <a:r>
              <a:rPr lang="en-US" u="sng" baseline="0" dirty="0" smtClean="0"/>
              <a:t>protein</a:t>
            </a:r>
            <a:r>
              <a:rPr lang="en-US" baseline="0" dirty="0" smtClean="0"/>
              <a:t>s, etc.)</a:t>
            </a:r>
            <a:r>
              <a:rPr lang="en-US" dirty="0" smtClean="0"/>
              <a:t> and</a:t>
            </a:r>
            <a:r>
              <a:rPr lang="en-US" baseline="0" dirty="0" smtClean="0"/>
              <a:t> NOT for use</a:t>
            </a:r>
            <a:r>
              <a:rPr lang="en-US" dirty="0" smtClean="0"/>
              <a:t> </a:t>
            </a:r>
            <a:r>
              <a:rPr lang="en-US" dirty="0"/>
              <a:t>as a fuel!</a:t>
            </a:r>
          </a:p>
        </p:txBody>
      </p:sp>
      <p:sp>
        <p:nvSpPr>
          <p:cNvPr id="194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B79EF8-3C4A-4848-A4EE-8C4E506AA494}" type="slidenum">
              <a:rPr lang="en-US" sz="1200"/>
              <a:pPr/>
              <a:t>3</a:t>
            </a:fld>
            <a:endParaRPr lang="en-US" sz="1200"/>
          </a:p>
        </p:txBody>
      </p:sp>
    </p:spTree>
    <p:extLst>
      <p:ext uri="{BB962C8B-B14F-4D97-AF65-F5344CB8AC3E}">
        <p14:creationId xmlns:p14="http://schemas.microsoft.com/office/powerpoint/2010/main" val="204669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Sunlight + CO2= H20</a:t>
            </a:r>
            <a:r>
              <a:rPr lang="en-US" dirty="0" smtClean="0">
                <a:sym typeface="Wingdings"/>
              </a:rPr>
              <a:t> ATP</a:t>
            </a:r>
            <a:r>
              <a:rPr lang="en-US" baseline="0" dirty="0" smtClean="0">
                <a:sym typeface="Wingdings"/>
              </a:rPr>
              <a:t> + Heat energy+ O2+ glucose (review lecture 2 for info on photosynthesis)</a:t>
            </a:r>
          </a:p>
          <a:p>
            <a:endParaRPr lang="en-US" baseline="0" dirty="0" smtClean="0">
              <a:sym typeface="Wingdings"/>
            </a:endParaRPr>
          </a:p>
          <a:p>
            <a:r>
              <a:rPr lang="en-US" baseline="0" dirty="0" smtClean="0">
                <a:sym typeface="Wingdings"/>
              </a:rPr>
              <a:t>FYI: We </a:t>
            </a:r>
            <a:r>
              <a:rPr lang="en-US" b="1" u="sng" baseline="0" dirty="0" smtClean="0">
                <a:sym typeface="Wingdings"/>
              </a:rPr>
              <a:t>do not </a:t>
            </a:r>
            <a:r>
              <a:rPr lang="en-US" baseline="0" dirty="0" smtClean="0">
                <a:sym typeface="Wingdings"/>
              </a:rPr>
              <a:t>have the technology for artificial photosynthesis but interesting advances are being made. See The Huffington Post link in slide for more details on a breakthrough harvesting solar energy and using it to capture C02 (like photosynthesis does) and make it into products of value to us…..some  fuels (not edible fuels as plant photosynthesis can), polymers and pharmaceuticals</a:t>
            </a:r>
            <a:endParaRPr lang="en-US" dirty="0"/>
          </a:p>
        </p:txBody>
      </p:sp>
      <p:sp>
        <p:nvSpPr>
          <p:cNvPr id="215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EE5318-16CA-474B-9CAC-248F38D46FA2}" type="slidenum">
              <a:rPr lang="en-US" sz="1200"/>
              <a:pPr/>
              <a:t>4</a:t>
            </a:fld>
            <a:endParaRPr lang="en-US" sz="1200"/>
          </a:p>
        </p:txBody>
      </p:sp>
    </p:spTree>
    <p:extLst>
      <p:ext uri="{BB962C8B-B14F-4D97-AF65-F5344CB8AC3E}">
        <p14:creationId xmlns:p14="http://schemas.microsoft.com/office/powerpoint/2010/main" val="34990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smtClean="0"/>
              <a:t>Why is it a</a:t>
            </a:r>
            <a:r>
              <a:rPr lang="en-US" baseline="0" dirty="0" smtClean="0"/>
              <a:t> poor</a:t>
            </a:r>
            <a:r>
              <a:rPr lang="en-US" dirty="0" smtClean="0"/>
              <a:t> idea to make glucose (simple sugar) out of protein?</a:t>
            </a:r>
          </a:p>
          <a:p>
            <a:pPr marL="171450" indent="-171450">
              <a:buFont typeface="Arial"/>
              <a:buChar char="•"/>
              <a:defRPr/>
            </a:pPr>
            <a:r>
              <a:rPr lang="en-US" dirty="0" smtClean="0"/>
              <a:t>Wasteful</a:t>
            </a:r>
          </a:p>
          <a:p>
            <a:pPr marL="171450" indent="-171450">
              <a:buFont typeface="Arial"/>
              <a:buChar char="•"/>
              <a:defRPr/>
            </a:pPr>
            <a:r>
              <a:rPr lang="en-US" dirty="0" smtClean="0"/>
              <a:t>Extra work for the body to excrete the N that makes protein unique  (there is no N in glucose so if you make it from protein you have to dump it out and that is work)</a:t>
            </a:r>
          </a:p>
          <a:p>
            <a:pPr marL="171450" indent="-171450">
              <a:buFont typeface="Arial"/>
              <a:buChar char="•"/>
              <a:defRPr/>
            </a:pPr>
            <a:r>
              <a:rPr lang="en-US" dirty="0" smtClean="0"/>
              <a:t>Expensive way to meet your energy needs.</a:t>
            </a:r>
          </a:p>
          <a:p>
            <a:pPr marL="171450" indent="-171450">
              <a:buFont typeface="Arial"/>
              <a:buChar char="•"/>
              <a:defRPr/>
            </a:pPr>
            <a:r>
              <a:rPr lang="en-US" dirty="0" smtClean="0"/>
              <a:t>Increases water needs (to make more urine to excrete the extra nitrogen)</a:t>
            </a:r>
          </a:p>
        </p:txBody>
      </p:sp>
      <p:sp>
        <p:nvSpPr>
          <p:cNvPr id="235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C81244-D252-654C-BE32-7B797E5DCC63}" type="slidenum">
              <a:rPr lang="en-US" sz="1200"/>
              <a:pPr/>
              <a:t>5</a:t>
            </a:fld>
            <a:endParaRPr lang="en-US" sz="1200"/>
          </a:p>
        </p:txBody>
      </p:sp>
    </p:spTree>
    <p:extLst>
      <p:ext uri="{BB962C8B-B14F-4D97-AF65-F5344CB8AC3E}">
        <p14:creationId xmlns:p14="http://schemas.microsoft.com/office/powerpoint/2010/main" val="200273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3"/>
          <p:cNvSpPr>
            <a:spLocks noGrp="1"/>
          </p:cNvSpPr>
          <p:nvPr>
            <p:ph type="sldNum" sz="quarter" idx="5"/>
          </p:nvPr>
        </p:nvSpPr>
        <p:spPr/>
        <p:txBody>
          <a:bodyPr/>
          <a:lstStyle/>
          <a:p>
            <a:pPr>
              <a:defRPr/>
            </a:pPr>
            <a:fld id="{B1698E15-AB14-F04D-A03B-07375371D77D}" type="slidenum">
              <a:rPr lang="en-US" smtClean="0"/>
              <a:pPr>
                <a:defRPr/>
              </a:pPr>
              <a:t>6</a:t>
            </a:fld>
            <a:endParaRPr lang="en-US"/>
          </a:p>
        </p:txBody>
      </p:sp>
    </p:spTree>
    <p:extLst>
      <p:ext uri="{BB962C8B-B14F-4D97-AF65-F5344CB8AC3E}">
        <p14:creationId xmlns:p14="http://schemas.microsoft.com/office/powerpoint/2010/main" val="274864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Note</a:t>
            </a:r>
            <a:r>
              <a:rPr lang="en-US" b="1" dirty="0"/>
              <a:t>: </a:t>
            </a:r>
            <a:r>
              <a:rPr lang="en-US" dirty="0"/>
              <a:t>We can digest starch into its glucose components to be absorbed giving us 4 calories/gram.  We cannot digest fiber into its glucose components so it travels on to the Large Intestine where there are bacteria that can breakdown some  of the fiber into a form we can absorb giving us only about </a:t>
            </a:r>
            <a:r>
              <a:rPr lang="en-US" dirty="0" smtClean="0"/>
              <a:t>1-2 </a:t>
            </a:r>
            <a:r>
              <a:rPr lang="en-US" dirty="0"/>
              <a:t>calories/gram or maybe less. Without the bacteria in the LI, there would be no digestion of fiber in the human GI tract as we do not make the chemicals needed for its breakdown.  Glycogen is not consumed in foods.  We make it in the body and it is dumped into the blood (from the liver or muscle where it is stored)  when we need a quick ‘fix’ of glucose.’</a:t>
            </a:r>
          </a:p>
        </p:txBody>
      </p:sp>
      <p:sp>
        <p:nvSpPr>
          <p:cNvPr id="4" name="Slide Number Placeholder 3"/>
          <p:cNvSpPr>
            <a:spLocks noGrp="1"/>
          </p:cNvSpPr>
          <p:nvPr>
            <p:ph type="sldNum" sz="quarter" idx="5"/>
          </p:nvPr>
        </p:nvSpPr>
        <p:spPr/>
        <p:txBody>
          <a:bodyPr/>
          <a:lstStyle/>
          <a:p>
            <a:pPr>
              <a:defRPr/>
            </a:pPr>
            <a:fld id="{FE4B8975-308B-E040-A3F7-4A4A24396852}" type="slidenum">
              <a:rPr lang="en-US" smtClean="0"/>
              <a:pPr>
                <a:defRPr/>
              </a:pPr>
              <a:t>7</a:t>
            </a:fld>
            <a:endParaRPr lang="en-US"/>
          </a:p>
        </p:txBody>
      </p:sp>
    </p:spTree>
    <p:extLst>
      <p:ext uri="{BB962C8B-B14F-4D97-AF65-F5344CB8AC3E}">
        <p14:creationId xmlns:p14="http://schemas.microsoft.com/office/powerpoint/2010/main" val="105491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The</a:t>
            </a:r>
            <a:r>
              <a:rPr lang="en-US" baseline="0" dirty="0" smtClean="0"/>
              <a:t> two main categories of dietary carbs are simple and complex</a:t>
            </a:r>
            <a:endParaRPr lang="en-US" dirty="0"/>
          </a:p>
        </p:txBody>
      </p:sp>
      <p:sp>
        <p:nvSpPr>
          <p:cNvPr id="399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D00C03-BD5D-C543-A9DA-625BA3E8D340}" type="slidenum">
              <a:rPr lang="en-US" sz="1200"/>
              <a:pPr/>
              <a:t>8</a:t>
            </a:fld>
            <a:endParaRPr lang="en-US" sz="1200"/>
          </a:p>
        </p:txBody>
      </p:sp>
    </p:spTree>
    <p:extLst>
      <p:ext uri="{BB962C8B-B14F-4D97-AF65-F5344CB8AC3E}">
        <p14:creationId xmlns:p14="http://schemas.microsoft.com/office/powerpoint/2010/main" val="24931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Some products</a:t>
            </a:r>
            <a:r>
              <a:rPr lang="en-US" baseline="0" dirty="0" smtClean="0"/>
              <a:t> have both added and natural sugars e.g. ice cream, flavored yogurt</a:t>
            </a:r>
          </a:p>
          <a:p>
            <a:endParaRPr lang="en-US" dirty="0"/>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4F61FE-AC9F-3A4F-B50C-E1289A37C4D7}" type="slidenum">
              <a:rPr lang="en-US" sz="1200"/>
              <a:pPr/>
              <a:t>9</a:t>
            </a:fld>
            <a:endParaRPr lang="en-US" sz="1200"/>
          </a:p>
        </p:txBody>
      </p:sp>
    </p:spTree>
    <p:extLst>
      <p:ext uri="{BB962C8B-B14F-4D97-AF65-F5344CB8AC3E}">
        <p14:creationId xmlns:p14="http://schemas.microsoft.com/office/powerpoint/2010/main" val="2082092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Some products</a:t>
            </a:r>
            <a:r>
              <a:rPr lang="en-US" baseline="0" dirty="0" smtClean="0"/>
              <a:t> have both added and natural sugars e.g. ice cream, flavored yogurt</a:t>
            </a:r>
          </a:p>
          <a:p>
            <a:endParaRPr lang="en-US" dirty="0"/>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4F61FE-AC9F-3A4F-B50C-E1289A37C4D7}" type="slidenum">
              <a:rPr lang="en-US" sz="1200"/>
              <a:pPr/>
              <a:t>10</a:t>
            </a:fld>
            <a:endParaRPr lang="en-US" sz="1200"/>
          </a:p>
        </p:txBody>
      </p:sp>
    </p:spTree>
    <p:extLst>
      <p:ext uri="{BB962C8B-B14F-4D97-AF65-F5344CB8AC3E}">
        <p14:creationId xmlns:p14="http://schemas.microsoft.com/office/powerpoint/2010/main" val="71162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pPr>
              <a:defRPr/>
            </a:pPr>
            <a:fld id="{5B330A81-34C9-764E-A21A-B0C886BB0A4D}" type="datetimeFigureOut">
              <a:rPr lang="en-US"/>
              <a:pPr>
                <a:defRPr/>
              </a:pPr>
              <a:t>5/2/17</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pPr>
              <a:defRPr/>
            </a:pPr>
            <a:fld id="{C16A7E32-AC7E-7A47-8CC3-E40ED69DB70A}" type="slidenum">
              <a:rPr lang="en-US"/>
              <a:pPr>
                <a:defRPr/>
              </a:pPr>
              <a:t>‹#›</a:t>
            </a:fld>
            <a:endParaRPr lang="en-US"/>
          </a:p>
        </p:txBody>
      </p:sp>
    </p:spTree>
    <p:extLst>
      <p:ext uri="{BB962C8B-B14F-4D97-AF65-F5344CB8AC3E}">
        <p14:creationId xmlns:p14="http://schemas.microsoft.com/office/powerpoint/2010/main" val="382683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DA8A75C-C753-5A48-A51D-BD5D22440839}" type="datetimeFigureOut">
              <a:rPr lang="en-US"/>
              <a:pPr>
                <a:defRPr/>
              </a:pPr>
              <a:t>5/2/17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2B66E77-4A5C-1A49-99AE-D444B6899971}" type="slidenum">
              <a:rPr lang="en-US"/>
              <a:pPr>
                <a:defRPr/>
              </a:pPr>
              <a:t>‹#›</a:t>
            </a:fld>
            <a:endParaRPr lang="en-US"/>
          </a:p>
        </p:txBody>
      </p:sp>
    </p:spTree>
    <p:extLst>
      <p:ext uri="{BB962C8B-B14F-4D97-AF65-F5344CB8AC3E}">
        <p14:creationId xmlns:p14="http://schemas.microsoft.com/office/powerpoint/2010/main" val="296740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1C07CF3-E3C1-1243-852E-87306276C5E7}" type="datetimeFigureOut">
              <a:rPr lang="en-US"/>
              <a:pPr>
                <a:defRPr/>
              </a:pPr>
              <a:t>5/2/17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92DB9EB-EE47-BC49-B312-9DC8E3275509}" type="slidenum">
              <a:rPr lang="en-US"/>
              <a:pPr>
                <a:defRPr/>
              </a:pPr>
              <a:t>‹#›</a:t>
            </a:fld>
            <a:endParaRPr lang="en-US"/>
          </a:p>
        </p:txBody>
      </p:sp>
    </p:spTree>
    <p:extLst>
      <p:ext uri="{BB962C8B-B14F-4D97-AF65-F5344CB8AC3E}">
        <p14:creationId xmlns:p14="http://schemas.microsoft.com/office/powerpoint/2010/main" val="393540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3"/>
          <p:cNvSpPr>
            <a:spLocks noGrp="1"/>
          </p:cNvSpPr>
          <p:nvPr>
            <p:ph type="dt" sz="half" idx="10"/>
          </p:nvPr>
        </p:nvSpPr>
        <p:spPr/>
        <p:txBody>
          <a:bodyPr/>
          <a:lstStyle>
            <a:lvl1pPr>
              <a:defRPr/>
            </a:lvl1pPr>
          </a:lstStyle>
          <a:p>
            <a:pPr>
              <a:defRPr/>
            </a:pPr>
            <a:fld id="{E8B1A325-0397-1247-AF72-BF5479156DFA}" type="datetimeFigureOut">
              <a:rPr lang="en-US"/>
              <a:pPr>
                <a:defRPr/>
              </a:pPr>
              <a:t>5/2/17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6796B02-9327-FA46-9FF5-93DCC18D0768}" type="slidenum">
              <a:rPr lang="en-US"/>
              <a:pPr>
                <a:defRPr/>
              </a:pPr>
              <a:t>‹#›</a:t>
            </a:fld>
            <a:endParaRPr lang="en-US"/>
          </a:p>
        </p:txBody>
      </p:sp>
    </p:spTree>
    <p:extLst>
      <p:ext uri="{BB962C8B-B14F-4D97-AF65-F5344CB8AC3E}">
        <p14:creationId xmlns:p14="http://schemas.microsoft.com/office/powerpoint/2010/main" val="87834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12DB35FF-F2A8-4247-A4D3-7CFF0325BDEE}" type="datetimeFigureOut">
              <a:rPr lang="en-US"/>
              <a:pPr>
                <a:defRPr/>
              </a:pPr>
              <a:t>5/2/17</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C09821B3-2EE7-7E49-99F8-8FEA38F91D7D}" type="slidenum">
              <a:rPr lang="en-US"/>
              <a:pPr>
                <a:defRPr/>
              </a:pPr>
              <a:t>‹#›</a:t>
            </a:fld>
            <a:endParaRPr lang="en-US"/>
          </a:p>
        </p:txBody>
      </p:sp>
    </p:spTree>
    <p:extLst>
      <p:ext uri="{BB962C8B-B14F-4D97-AF65-F5344CB8AC3E}">
        <p14:creationId xmlns:p14="http://schemas.microsoft.com/office/powerpoint/2010/main" val="101675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916A969-F520-194D-BDB5-EFE45FF87FFA}" type="datetimeFigureOut">
              <a:rPr lang="en-US"/>
              <a:pPr>
                <a:defRPr/>
              </a:pPr>
              <a:t>5/2/17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6760A94-E2A6-5148-BD97-57E97BD8D662}" type="slidenum">
              <a:rPr lang="en-US"/>
              <a:pPr>
                <a:defRPr/>
              </a:pPr>
              <a:t>‹#›</a:t>
            </a:fld>
            <a:endParaRPr lang="en-US"/>
          </a:p>
        </p:txBody>
      </p:sp>
    </p:spTree>
    <p:extLst>
      <p:ext uri="{BB962C8B-B14F-4D97-AF65-F5344CB8AC3E}">
        <p14:creationId xmlns:p14="http://schemas.microsoft.com/office/powerpoint/2010/main" val="173552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a:spLocks noChangeArrowheads="1"/>
          </p:cNvSpPr>
          <p:nvPr/>
        </p:nvSpPr>
        <p:spPr bwMode="invGray">
          <a:xfrm>
            <a:off x="2286000" y="0"/>
            <a:ext cx="76200"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81D46F83-A197-E643-B753-7F8F31CF2F16}" type="datetimeFigureOut">
              <a:rPr lang="en-US"/>
              <a:pPr>
                <a:defRPr/>
              </a:pPr>
              <a:t>5/2/17</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B90BF42-083F-D040-B436-39C288512F39}" type="slidenum">
              <a:rPr lang="en-US"/>
              <a:pPr>
                <a:defRPr/>
              </a:pPr>
              <a:t>‹#›</a:t>
            </a:fld>
            <a:endParaRPr lang="en-US"/>
          </a:p>
        </p:txBody>
      </p:sp>
    </p:spTree>
    <p:extLst>
      <p:ext uri="{BB962C8B-B14F-4D97-AF65-F5344CB8AC3E}">
        <p14:creationId xmlns:p14="http://schemas.microsoft.com/office/powerpoint/2010/main" val="47796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E3066711-C1E0-ED49-90B5-B8CBDDED48DE}" type="datetimeFigureOut">
              <a:rPr lang="en-US"/>
              <a:pPr>
                <a:defRPr/>
              </a:pPr>
              <a:t>5/2/17</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B9190ED-5AA8-DB43-BEBD-9F5AF18D9F89}" type="slidenum">
              <a:rPr lang="en-US"/>
              <a:pPr>
                <a:defRPr/>
              </a:pPr>
              <a:t>‹#›</a:t>
            </a:fld>
            <a:endParaRPr lang="en-US"/>
          </a:p>
        </p:txBody>
      </p:sp>
    </p:spTree>
    <p:extLst>
      <p:ext uri="{BB962C8B-B14F-4D97-AF65-F5344CB8AC3E}">
        <p14:creationId xmlns:p14="http://schemas.microsoft.com/office/powerpoint/2010/main" val="418379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1ACD7E1-46B6-0344-8AE2-4B021DDFE361}" type="datetimeFigureOut">
              <a:rPr lang="en-US"/>
              <a:pPr>
                <a:defRPr/>
              </a:pPr>
              <a:t>5/2/17</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A623772-377D-AD4E-AB52-9D1BF2438A23}" type="slidenum">
              <a:rPr lang="en-US"/>
              <a:pPr>
                <a:defRPr/>
              </a:pPr>
              <a:t>‹#›</a:t>
            </a:fld>
            <a:endParaRPr lang="en-US"/>
          </a:p>
        </p:txBody>
      </p:sp>
    </p:spTree>
    <p:extLst>
      <p:ext uri="{BB962C8B-B14F-4D97-AF65-F5344CB8AC3E}">
        <p14:creationId xmlns:p14="http://schemas.microsoft.com/office/powerpoint/2010/main" val="233679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D174BE4-6BFA-5B4D-90ED-80944EE5554A}" type="datetimeFigureOut">
              <a:rPr lang="en-US"/>
              <a:pPr>
                <a:defRPr/>
              </a:pPr>
              <a:t>5/2/17</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FEBFD3CD-973D-6B4C-B762-3B732A63E1A9}" type="slidenum">
              <a:rPr lang="en-US"/>
              <a:pPr>
                <a:defRPr/>
              </a:pPr>
              <a:t>‹#›</a:t>
            </a:fld>
            <a:endParaRPr lang="en-US"/>
          </a:p>
        </p:txBody>
      </p:sp>
    </p:spTree>
    <p:extLst>
      <p:ext uri="{BB962C8B-B14F-4D97-AF65-F5344CB8AC3E}">
        <p14:creationId xmlns:p14="http://schemas.microsoft.com/office/powerpoint/2010/main" val="253074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4" name="Date Placeholder 1"/>
          <p:cNvSpPr>
            <a:spLocks noGrp="1"/>
          </p:cNvSpPr>
          <p:nvPr>
            <p:ph type="dt" sz="half" idx="10"/>
          </p:nvPr>
        </p:nvSpPr>
        <p:spPr/>
        <p:txBody>
          <a:bodyPr/>
          <a:lstStyle>
            <a:lvl1pPr>
              <a:defRPr/>
            </a:lvl1pPr>
          </a:lstStyle>
          <a:p>
            <a:pPr>
              <a:defRPr/>
            </a:pPr>
            <a:fld id="{C1F01651-A79B-5B41-8C9C-2CBECD93315A}" type="datetimeFigureOut">
              <a:rPr lang="en-US"/>
              <a:pPr>
                <a:defRPr/>
              </a:pPr>
              <a:t>5/2/17</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10A6B30-0B87-354A-B085-360500287805}" type="slidenum">
              <a:rPr lang="en-US"/>
              <a:pPr>
                <a:defRPr/>
              </a:pPr>
              <a:t>‹#›</a:t>
            </a:fld>
            <a:endParaRPr lang="en-US"/>
          </a:p>
        </p:txBody>
      </p:sp>
    </p:spTree>
    <p:extLst>
      <p:ext uri="{BB962C8B-B14F-4D97-AF65-F5344CB8AC3E}">
        <p14:creationId xmlns:p14="http://schemas.microsoft.com/office/powerpoint/2010/main" val="427278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9E366F57-68DC-9447-B84D-1A8CEAA39F4E}" type="datetimeFigureOut">
              <a:rPr lang="en-US"/>
              <a:pPr>
                <a:defRPr/>
              </a:pPr>
              <a:t>5/2/17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00CE773-1CA3-B54B-91D3-987EA5C46962}" type="slidenum">
              <a:rPr lang="en-US"/>
              <a:pPr>
                <a:defRPr/>
              </a:pPr>
              <a:t>‹#›</a:t>
            </a:fld>
            <a:endParaRPr lang="en-US"/>
          </a:p>
        </p:txBody>
      </p:sp>
    </p:spTree>
    <p:extLst>
      <p:ext uri="{BB962C8B-B14F-4D97-AF65-F5344CB8AC3E}">
        <p14:creationId xmlns:p14="http://schemas.microsoft.com/office/powerpoint/2010/main" val="174264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cs typeface="+mn-cs"/>
            </a:endParaRPr>
          </a:p>
        </p:txBody>
      </p:sp>
      <p:sp>
        <p:nvSpPr>
          <p:cNvPr id="6" name="Flowchart: Proces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EBDAB1">
                <a:alpha val="39999"/>
              </a:srgbClr>
            </a:outerShdw>
          </a:effec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7" name="Flowchart: Proces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extLst/>
          </a:lstStyle>
          <a:p>
            <a:pPr algn="ctr" eaLnBrk="1" hangingPunct="1">
              <a:defRPr/>
            </a:pPr>
            <a:endParaRPr lang="en-US" dirty="0">
              <a:solidFill>
                <a:schemeClr val="lt1"/>
              </a:solidFill>
              <a:latin typeface="+mn-lt"/>
              <a:ea typeface="+mn-ea"/>
              <a:cs typeface="+mn-cs"/>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72867369-EDA3-C546-A2D0-ADA7F6893D6C}" type="datetimeFigureOut">
              <a:rPr lang="en-US"/>
              <a:pPr>
                <a:defRPr/>
              </a:pPr>
              <a:t>5/2/17</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4957EAEB-731E-F841-994B-476F79C6E696}" type="slidenum">
              <a:rPr lang="en-US"/>
              <a:pPr>
                <a:defRPr/>
              </a:pPr>
              <a:t>‹#›</a:t>
            </a:fld>
            <a:endParaRPr lang="en-US"/>
          </a:p>
        </p:txBody>
      </p:sp>
    </p:spTree>
    <p:extLst>
      <p:ext uri="{BB962C8B-B14F-4D97-AF65-F5344CB8AC3E}">
        <p14:creationId xmlns:p14="http://schemas.microsoft.com/office/powerpoint/2010/main" val="41083135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blurRad="25400" dist="26940" dir="5400000" algn="tl" rotWithShape="0">
              <a:srgbClr val="AFA58D">
                <a:alpha val="84999"/>
              </a:srgbClr>
            </a:outerShdw>
          </a:effectLst>
          <a:extLst>
            <a:ext uri="{909E8E84-426E-40dd-AFC4-6F175D3DCCD1}">
              <a14:hiddenFill xmlns="" xmlns:a14="http://schemas.microsoft.com/office/drawing/2010/main">
                <a:solidFill>
                  <a:srgbClr val="FFFFFF"/>
                </a:solidFill>
              </a14:hiddenFill>
            </a:ext>
          </a:extLst>
        </p:spPr>
        <p:txBody>
          <a:bodyPr anchor="ctr"/>
          <a:lstStyle>
            <a:extLst/>
          </a:lstStyle>
          <a:p>
            <a:pPr algn="ctr" eaLnBrk="1" hangingPunct="1">
              <a:defRPr/>
            </a:pPr>
            <a:endParaRPr lang="en-US">
              <a:solidFill>
                <a:schemeClr val="lt1"/>
              </a:solidFill>
              <a:latin typeface="+mn-lt"/>
              <a:ea typeface="+mn-ea"/>
              <a:cs typeface="+mn-cs"/>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5A788"/>
                </a:solidFill>
                <a:cs typeface="+mn-cs"/>
              </a:defRPr>
            </a:lvl1pPr>
          </a:lstStyle>
          <a:p>
            <a:pPr>
              <a:defRPr/>
            </a:pPr>
            <a:fld id="{B3E8B280-DAB2-C747-9C07-AD41A2E018D5}" type="datetimeFigureOut">
              <a:rPr lang="en-US"/>
              <a:pPr>
                <a:defRPr/>
              </a:pPr>
              <a:t>5/2/17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ea typeface="+mn-ea"/>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cs typeface="+mn-cs"/>
              </a:defRPr>
            </a:lvl1pPr>
          </a:lstStyle>
          <a:p>
            <a:pPr>
              <a:defRPr/>
            </a:pPr>
            <a:fld id="{E05210AF-D3F8-8C4B-AF08-46F2F30C9D54}" type="slidenum">
              <a:rPr lang="en-US"/>
              <a:pPr>
                <a:defRPr/>
              </a:pPr>
              <a:t>‹#›</a:t>
            </a:fld>
            <a:endParaRPr lang="en-US"/>
          </a:p>
        </p:txBody>
      </p:sp>
      <p:sp>
        <p:nvSpPr>
          <p:cNvPr id="15" name="Rectangle 14"/>
          <p:cNvSpPr>
            <a:spLocks noChangeArrowheads="1"/>
          </p:cNvSpPr>
          <p:nvPr/>
        </p:nvSpPr>
        <p:spPr bwMode="invGray">
          <a:xfrm>
            <a:off x="1014413" y="0"/>
            <a:ext cx="73025" cy="6858000"/>
          </a:xfrm>
          <a:prstGeom prst="rect">
            <a:avLst/>
          </a:prstGeom>
          <a:solidFill>
            <a:schemeClr val="bg1"/>
          </a:solidFill>
          <a:ln>
            <a:noFill/>
          </a:ln>
          <a:effectLst>
            <a:outerShdw blurRad="38550" dist="38000" dir="10800000" algn="tl" rotWithShape="0">
              <a:srgbClr val="706B5F">
                <a:alpha val="25000"/>
              </a:srgbClr>
            </a:outerShdw>
          </a:effectLst>
          <a:extLst>
            <a:ext uri="{91240B29-F687-4f45-9708-019B960494DF}">
              <a14:hiddenLine xmlns="" xmlns:a14="http://schemas.microsoft.com/office/drawing/2010/main" w="25400" cap="rnd">
                <a:solidFill>
                  <a:srgbClr val="000000"/>
                </a:solidFill>
                <a:miter lim="800000"/>
                <a:headEnd/>
                <a:tailEnd/>
              </a14:hiddenLine>
            </a:ext>
          </a:extLst>
        </p:spPr>
        <p:txBody>
          <a:bodyPr anchor="ctr"/>
          <a:lstStyle>
            <a:extLst/>
          </a:lstStyle>
          <a:p>
            <a:pPr algn="ctr" eaLnBrk="1" hangingPunct="1">
              <a:defRPr/>
            </a:pPr>
            <a:endParaRPr lang="en-US">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779" r:id="rId1"/>
    <p:sldLayoutId id="2147484772" r:id="rId2"/>
    <p:sldLayoutId id="2147484780" r:id="rId3"/>
    <p:sldLayoutId id="2147484773" r:id="rId4"/>
    <p:sldLayoutId id="2147484781" r:id="rId5"/>
    <p:sldLayoutId id="2147484774" r:id="rId6"/>
    <p:sldLayoutId id="2147484782" r:id="rId7"/>
    <p:sldLayoutId id="2147484783" r:id="rId8"/>
    <p:sldLayoutId id="2147484784" r:id="rId9"/>
    <p:sldLayoutId id="2147484775" r:id="rId10"/>
    <p:sldLayoutId id="2147484776" r:id="rId11"/>
    <p:sldLayoutId id="2147484777" r:id="rId12"/>
    <p:sldLayoutId id="2147484778" r:id="rId13"/>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ＭＳ Ｐゴシック" charset="0"/>
          <a:cs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0"/>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0"/>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0"/>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2.wdp"/><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huffingtonpost.com/2015/04/20/artificial-photosynthesis-environment-energy_n_7088830.html?utm_hp_ref=t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4.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44650" y="533400"/>
            <a:ext cx="6965950" cy="4572000"/>
          </a:xfrm>
        </p:spPr>
        <p:txBody>
          <a:bodyPr/>
          <a:lstStyle/>
          <a:p>
            <a:r>
              <a:rPr lang="en-US" dirty="0"/>
              <a:t>T</a:t>
            </a:r>
            <a:r>
              <a:rPr lang="en-US" dirty="0" smtClean="0"/>
              <a:t>oday Thurs. May 4</a:t>
            </a:r>
          </a:p>
          <a:p>
            <a:pPr lvl="1"/>
            <a:r>
              <a:rPr lang="en-US" dirty="0" smtClean="0"/>
              <a:t>Carbohydrates</a:t>
            </a:r>
          </a:p>
          <a:p>
            <a:pPr lvl="1"/>
            <a:r>
              <a:rPr lang="en-US" dirty="0" smtClean="0"/>
              <a:t>Return Exam 1</a:t>
            </a:r>
          </a:p>
          <a:p>
            <a:r>
              <a:rPr lang="en-US" dirty="0" smtClean="0"/>
              <a:t>Next Week Tues. May 9</a:t>
            </a:r>
          </a:p>
          <a:p>
            <a:pPr lvl="1"/>
            <a:r>
              <a:rPr lang="en-US" dirty="0"/>
              <a:t>Managing Blood Sugar</a:t>
            </a:r>
          </a:p>
          <a:p>
            <a:pPr lvl="1"/>
            <a:r>
              <a:rPr lang="en-US" dirty="0"/>
              <a:t>Market Assignment </a:t>
            </a:r>
            <a:r>
              <a:rPr lang="en-US" dirty="0" smtClean="0"/>
              <a:t>due-20 points</a:t>
            </a:r>
          </a:p>
          <a:p>
            <a:r>
              <a:rPr lang="en-US" dirty="0" smtClean="0"/>
              <a:t>No Nutrition 10 class Thurs. May 18</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595530" y="76200"/>
            <a:ext cx="2438400" cy="2438400"/>
          </a:xfrm>
          <a:prstGeom prst="rect">
            <a:avLst/>
          </a:prstGeom>
        </p:spPr>
      </p:pic>
    </p:spTree>
    <p:extLst>
      <p:ext uri="{BB962C8B-B14F-4D97-AF65-F5344CB8AC3E}">
        <p14:creationId xmlns:p14="http://schemas.microsoft.com/office/powerpoint/2010/main" val="1919083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Rectangle 4"/>
          <p:cNvSpPr>
            <a:spLocks noGrp="1"/>
          </p:cNvSpPr>
          <p:nvPr>
            <p:ph type="ctrTitle"/>
          </p:nvPr>
        </p:nvSpPr>
        <p:spPr bwMode="auto">
          <a:xfrm>
            <a:off x="1295400" y="152400"/>
            <a:ext cx="7543800" cy="762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lgn="ctr">
              <a:defRPr/>
            </a:pPr>
            <a:r>
              <a:rPr lang="en-US" sz="4000" b="1" dirty="0">
                <a:effectLst/>
                <a:latin typeface="Calibri" charset="0"/>
                <a:cs typeface="Calibri" charset="0"/>
              </a:rPr>
              <a:t/>
            </a:r>
            <a:br>
              <a:rPr lang="en-US" sz="4000" b="1" dirty="0">
                <a:effectLst/>
                <a:latin typeface="Calibri" charset="0"/>
                <a:cs typeface="Calibri" charset="0"/>
              </a:rPr>
            </a:br>
            <a:r>
              <a:rPr lang="en-US" sz="4000" b="1" dirty="0" smtClean="0">
                <a:solidFill>
                  <a:schemeClr val="tx1">
                    <a:lumMod val="95000"/>
                    <a:lumOff val="5000"/>
                  </a:schemeClr>
                </a:solidFill>
                <a:effectLst/>
                <a:latin typeface="Calibri" charset="0"/>
                <a:cs typeface="Calibri" charset="0"/>
              </a:rPr>
              <a:t>A </a:t>
            </a:r>
            <a:r>
              <a:rPr lang="en-US" sz="4000" b="1" dirty="0">
                <a:solidFill>
                  <a:schemeClr val="tx1">
                    <a:lumMod val="95000"/>
                    <a:lumOff val="5000"/>
                  </a:schemeClr>
                </a:solidFill>
                <a:effectLst/>
                <a:latin typeface="Calibri" charset="0"/>
                <a:cs typeface="Calibri" charset="0"/>
              </a:rPr>
              <a:t>C</a:t>
            </a:r>
            <a:r>
              <a:rPr lang="en-US" sz="4000" b="1" dirty="0" smtClean="0">
                <a:solidFill>
                  <a:schemeClr val="tx1">
                    <a:lumMod val="95000"/>
                    <a:lumOff val="5000"/>
                  </a:schemeClr>
                </a:solidFill>
                <a:effectLst/>
                <a:latin typeface="Calibri" charset="0"/>
                <a:cs typeface="Calibri" charset="0"/>
              </a:rPr>
              <a:t>loser Look at </a:t>
            </a:r>
            <a:r>
              <a:rPr lang="en-US" sz="4000" b="1" i="1" u="sng" dirty="0" smtClean="0">
                <a:solidFill>
                  <a:schemeClr val="tx1">
                    <a:lumMod val="95000"/>
                    <a:lumOff val="5000"/>
                  </a:schemeClr>
                </a:solidFill>
                <a:effectLst/>
                <a:latin typeface="Calibri" charset="0"/>
                <a:cs typeface="Calibri" charset="0"/>
              </a:rPr>
              <a:t>Simple</a:t>
            </a:r>
            <a:r>
              <a:rPr lang="en-US" sz="4000" b="1" dirty="0" smtClean="0">
                <a:solidFill>
                  <a:schemeClr val="tx1">
                    <a:lumMod val="95000"/>
                    <a:lumOff val="5000"/>
                  </a:schemeClr>
                </a:solidFill>
                <a:effectLst/>
                <a:latin typeface="Calibri" charset="0"/>
                <a:cs typeface="Calibri" charset="0"/>
              </a:rPr>
              <a:t> Sugar</a:t>
            </a:r>
            <a:r>
              <a:rPr lang="en-US" sz="3200" i="1" dirty="0" smtClean="0">
                <a:solidFill>
                  <a:schemeClr val="accent4"/>
                </a:solidFill>
                <a:effectLst/>
                <a:latin typeface="Calibri" charset="0"/>
                <a:cs typeface="Calibri" charset="0"/>
              </a:rPr>
              <a:t/>
            </a:r>
            <a:br>
              <a:rPr lang="en-US" sz="3200" i="1" dirty="0" smtClean="0">
                <a:solidFill>
                  <a:schemeClr val="accent4"/>
                </a:solidFill>
                <a:effectLst/>
                <a:latin typeface="Calibri" charset="0"/>
                <a:cs typeface="Calibri" charset="0"/>
              </a:rPr>
            </a:br>
            <a:endParaRPr lang="en-US" sz="3200" i="1" dirty="0">
              <a:solidFill>
                <a:schemeClr val="accent4"/>
              </a:solidFill>
              <a:effectLst>
                <a:outerShdw blurRad="38100" dist="38100" dir="2700000" algn="tl">
                  <a:srgbClr val="DDDDDD"/>
                </a:outerShdw>
              </a:effectLst>
              <a:latin typeface="Calibri" charset="0"/>
              <a:cs typeface="Calibri" charset="0"/>
            </a:endParaRPr>
          </a:p>
        </p:txBody>
      </p:sp>
      <p:sp>
        <p:nvSpPr>
          <p:cNvPr id="36866" name="Rectangle 5"/>
          <p:cNvSpPr>
            <a:spLocks noGrp="1"/>
          </p:cNvSpPr>
          <p:nvPr>
            <p:ph type="subTitle" idx="1"/>
          </p:nvPr>
        </p:nvSpPr>
        <p:spPr>
          <a:xfrm>
            <a:off x="1295400" y="1447800"/>
            <a:ext cx="7010400" cy="1981200"/>
          </a:xfrm>
        </p:spPr>
        <p:txBody>
          <a:bodyPr/>
          <a:lstStyle/>
          <a:p>
            <a:pPr marL="82550">
              <a:defRPr/>
            </a:pPr>
            <a:r>
              <a:rPr lang="en-US" b="1" dirty="0" smtClean="0">
                <a:solidFill>
                  <a:srgbClr val="008040"/>
                </a:solidFill>
                <a:latin typeface="Calibri" charset="0"/>
                <a:cs typeface="Calibri" charset="0"/>
              </a:rPr>
              <a:t>Fruit and its juice </a:t>
            </a:r>
            <a:endParaRPr lang="en-US" b="1" dirty="0">
              <a:solidFill>
                <a:srgbClr val="008040"/>
              </a:solidFill>
              <a:latin typeface="Calibri" charset="0"/>
              <a:cs typeface="Calibri" charset="0"/>
            </a:endParaRPr>
          </a:p>
          <a:p>
            <a:pPr marL="82550">
              <a:defRPr/>
            </a:pPr>
            <a:r>
              <a:rPr lang="en-US" b="1" dirty="0">
                <a:solidFill>
                  <a:srgbClr val="008040"/>
                </a:solidFill>
                <a:latin typeface="Calibri" charset="0"/>
                <a:cs typeface="Calibri" charset="0"/>
              </a:rPr>
              <a:t> </a:t>
            </a:r>
            <a:r>
              <a:rPr lang="en-US" strike="sngStrike" dirty="0">
                <a:solidFill>
                  <a:srgbClr val="000000"/>
                </a:solidFill>
                <a:latin typeface="Calibri" charset="0"/>
                <a:cs typeface="Calibri" charset="0"/>
              </a:rPr>
              <a:t>vegetables</a:t>
            </a:r>
          </a:p>
          <a:p>
            <a:pPr marL="82550">
              <a:defRPr/>
            </a:pPr>
            <a:r>
              <a:rPr lang="en-US" strike="sngStrike" dirty="0">
                <a:latin typeface="Calibri" charset="0"/>
                <a:cs typeface="Calibri" charset="0"/>
              </a:rPr>
              <a:t>g</a:t>
            </a:r>
            <a:r>
              <a:rPr lang="en-US" strike="sngStrike" dirty="0" smtClean="0">
                <a:latin typeface="Calibri" charset="0"/>
                <a:cs typeface="Calibri" charset="0"/>
              </a:rPr>
              <a:t>rains, beans</a:t>
            </a:r>
            <a:endParaRPr lang="en-US" strike="sngStrike" dirty="0">
              <a:latin typeface="Calibri" charset="0"/>
              <a:cs typeface="Calibri" charset="0"/>
            </a:endParaRPr>
          </a:p>
          <a:p>
            <a:pPr marL="82550">
              <a:defRPr/>
            </a:pPr>
            <a:r>
              <a:rPr lang="en-US" b="1" dirty="0" smtClean="0">
                <a:solidFill>
                  <a:srgbClr val="008040"/>
                </a:solidFill>
                <a:latin typeface="Calibri" charset="0"/>
                <a:cs typeface="Calibri" charset="0"/>
              </a:rPr>
              <a:t>milk</a:t>
            </a:r>
            <a:r>
              <a:rPr lang="en-US" b="1" dirty="0">
                <a:solidFill>
                  <a:srgbClr val="008040"/>
                </a:solidFill>
                <a:latin typeface="Calibri" charset="0"/>
                <a:cs typeface="Calibri" charset="0"/>
              </a:rPr>
              <a:t>, </a:t>
            </a:r>
            <a:r>
              <a:rPr lang="en-US" b="1" dirty="0" smtClean="0">
                <a:solidFill>
                  <a:srgbClr val="008040"/>
                </a:solidFill>
                <a:latin typeface="Calibri" charset="0"/>
                <a:cs typeface="Calibri" charset="0"/>
              </a:rPr>
              <a:t>plain yogurt</a:t>
            </a:r>
            <a:endParaRPr lang="en-US" b="1" dirty="0">
              <a:solidFill>
                <a:srgbClr val="008040"/>
              </a:solidFill>
              <a:latin typeface="Calibri" charset="0"/>
              <a:cs typeface="Calibri" charset="0"/>
            </a:endParaRPr>
          </a:p>
          <a:p>
            <a:pPr marL="82550">
              <a:defRPr/>
            </a:pPr>
            <a:r>
              <a:rPr lang="en-US" dirty="0">
                <a:latin typeface="Calibri" charset="0"/>
                <a:cs typeface="Calibri" charset="0"/>
              </a:rPr>
              <a:t> </a:t>
            </a:r>
            <a:r>
              <a:rPr lang="en-US" b="1" dirty="0">
                <a:solidFill>
                  <a:srgbClr val="0000FF"/>
                </a:solidFill>
                <a:latin typeface="Calibri" charset="0"/>
                <a:cs typeface="Calibri" charset="0"/>
              </a:rPr>
              <a:t>honey, </a:t>
            </a:r>
            <a:r>
              <a:rPr lang="en-US" b="1" dirty="0" smtClean="0">
                <a:solidFill>
                  <a:srgbClr val="0000FF"/>
                </a:solidFill>
                <a:latin typeface="Calibri" charset="0"/>
                <a:cs typeface="Calibri" charset="0"/>
              </a:rPr>
              <a:t>sugars, syrups</a:t>
            </a:r>
            <a:endParaRPr lang="en-US" b="1" dirty="0">
              <a:solidFill>
                <a:srgbClr val="0000FF"/>
              </a:solidFill>
              <a:latin typeface="Calibri" charset="0"/>
              <a:cs typeface="Calibri" charset="0"/>
            </a:endParaRPr>
          </a:p>
        </p:txBody>
      </p:sp>
      <p:sp>
        <p:nvSpPr>
          <p:cNvPr id="2" name="TextBox 1"/>
          <p:cNvSpPr txBox="1"/>
          <p:nvPr/>
        </p:nvSpPr>
        <p:spPr>
          <a:xfrm>
            <a:off x="3200400" y="914400"/>
            <a:ext cx="3364555" cy="584776"/>
          </a:xfrm>
          <a:prstGeom prst="rect">
            <a:avLst/>
          </a:prstGeom>
          <a:noFill/>
        </p:spPr>
        <p:txBody>
          <a:bodyPr wrap="square" rtlCol="0">
            <a:spAutoFit/>
          </a:bodyPr>
          <a:lstStyle/>
          <a:p>
            <a:r>
              <a:rPr lang="en-US" sz="3200" b="1" dirty="0">
                <a:solidFill>
                  <a:srgbClr val="0000FF"/>
                </a:solidFill>
                <a:latin typeface="Calibri" charset="0"/>
                <a:cs typeface="Calibri" charset="0"/>
              </a:rPr>
              <a:t>Added</a:t>
            </a:r>
            <a:r>
              <a:rPr lang="en-US" sz="3200" i="1" dirty="0">
                <a:solidFill>
                  <a:srgbClr val="0000FF"/>
                </a:solidFill>
                <a:latin typeface="Calibri" charset="0"/>
                <a:cs typeface="Calibri" charset="0"/>
              </a:rPr>
              <a:t> </a:t>
            </a:r>
            <a:r>
              <a:rPr lang="en-US" sz="3200" i="1" dirty="0">
                <a:latin typeface="Calibri" charset="0"/>
                <a:cs typeface="Calibri" charset="0"/>
              </a:rPr>
              <a:t>vs. </a:t>
            </a:r>
            <a:r>
              <a:rPr lang="en-US" sz="3200" b="1" i="1" dirty="0">
                <a:solidFill>
                  <a:srgbClr val="008040"/>
                </a:solidFill>
                <a:latin typeface="Calibri" charset="0"/>
                <a:cs typeface="Calibri" charset="0"/>
              </a:rPr>
              <a:t>Natural </a:t>
            </a:r>
            <a:endParaRPr lang="en-US" sz="3200" b="1" dirty="0">
              <a:solidFill>
                <a:srgbClr val="008040"/>
              </a:solidFill>
            </a:endParaRPr>
          </a:p>
        </p:txBody>
      </p:sp>
    </p:spTree>
    <p:extLst>
      <p:ext uri="{BB962C8B-B14F-4D97-AF65-F5344CB8AC3E}">
        <p14:creationId xmlns:p14="http://schemas.microsoft.com/office/powerpoint/2010/main" val="2846269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bwMode="auto">
          <a:xfrm>
            <a:off x="1270000" y="152400"/>
            <a:ext cx="7874000" cy="609600"/>
          </a:xfrm>
        </p:spPr>
        <p:txBody>
          <a:bodyPr vert="horz" wrap="square" lIns="91440" tIns="45720" rIns="91440" bIns="45720" numCol="1" anchorCtr="0" compatLnSpc="1">
            <a:prstTxWarp prst="textNoShape">
              <a:avLst/>
            </a:prstTxWarp>
            <a:normAutofit fontScale="90000"/>
          </a:bodyPr>
          <a:lstStyle/>
          <a:p>
            <a:pPr algn="ctr" eaLnBrk="1" hangingPunct="1">
              <a:defRPr/>
            </a:pPr>
            <a:r>
              <a:rPr lang="en-US" sz="4000" b="1" dirty="0" smtClean="0">
                <a:effectLst/>
                <a:latin typeface="Calibri" charset="0"/>
              </a:rPr>
              <a:t/>
            </a:r>
            <a:br>
              <a:rPr lang="en-US" sz="4000" b="1" dirty="0" smtClean="0">
                <a:effectLst/>
                <a:latin typeface="Calibri" charset="0"/>
              </a:rPr>
            </a:br>
            <a:r>
              <a:rPr lang="en-US" sz="4400" b="1" dirty="0" smtClean="0">
                <a:solidFill>
                  <a:schemeClr val="tx1"/>
                </a:solidFill>
                <a:effectLst/>
                <a:latin typeface="Calibri" charset="0"/>
              </a:rPr>
              <a:t>Added sugar </a:t>
            </a:r>
            <a:r>
              <a:rPr lang="en-US" sz="4400" b="1" dirty="0">
                <a:solidFill>
                  <a:schemeClr val="tx1"/>
                </a:solidFill>
                <a:effectLst/>
                <a:latin typeface="Calibri" charset="0"/>
              </a:rPr>
              <a:t>vs. </a:t>
            </a:r>
            <a:r>
              <a:rPr lang="en-US" sz="4400" b="1" dirty="0" smtClean="0">
                <a:solidFill>
                  <a:schemeClr val="tx1"/>
                </a:solidFill>
                <a:effectLst/>
                <a:latin typeface="Calibri" charset="0"/>
              </a:rPr>
              <a:t>Natural sugar</a:t>
            </a:r>
            <a:r>
              <a:rPr lang="en-US" sz="4000" b="1" dirty="0">
                <a:solidFill>
                  <a:schemeClr val="tx1"/>
                </a:solidFill>
                <a:effectLst/>
                <a:latin typeface="Calibri" charset="0"/>
              </a:rPr>
              <a:t/>
            </a:r>
            <a:br>
              <a:rPr lang="en-US" sz="4000" b="1" dirty="0">
                <a:solidFill>
                  <a:schemeClr val="tx1"/>
                </a:solidFill>
                <a:effectLst/>
                <a:latin typeface="Calibri" charset="0"/>
              </a:rPr>
            </a:br>
            <a:endParaRPr lang="en-US" sz="4000" dirty="0">
              <a:solidFill>
                <a:schemeClr val="tx1"/>
              </a:solidFill>
              <a:effectLst/>
              <a:latin typeface="Calibri" charset="0"/>
            </a:endParaRPr>
          </a:p>
        </p:txBody>
      </p:sp>
      <p:sp>
        <p:nvSpPr>
          <p:cNvPr id="2" name="TextBox 1"/>
          <p:cNvSpPr txBox="1">
            <a:spLocks noChangeArrowheads="1"/>
          </p:cNvSpPr>
          <p:nvPr/>
        </p:nvSpPr>
        <p:spPr bwMode="auto">
          <a:xfrm>
            <a:off x="1270000" y="2528047"/>
            <a:ext cx="3319463"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latin typeface="Calibri" charset="0"/>
                <a:cs typeface="Calibri" charset="0"/>
              </a:rPr>
              <a:t>Max </a:t>
            </a:r>
            <a:r>
              <a:rPr lang="en-US" sz="3200" b="1" dirty="0">
                <a:latin typeface="Calibri" charset="0"/>
                <a:cs typeface="Calibri" charset="0"/>
              </a:rPr>
              <a:t>added</a:t>
            </a:r>
            <a:r>
              <a:rPr lang="en-US" sz="3200" dirty="0">
                <a:latin typeface="Calibri" charset="0"/>
                <a:cs typeface="Calibri" charset="0"/>
              </a:rPr>
              <a:t>/day</a:t>
            </a:r>
          </a:p>
          <a:p>
            <a:r>
              <a:rPr lang="en-US" sz="2800" dirty="0">
                <a:latin typeface="Calibri" charset="0"/>
                <a:cs typeface="Calibri" charset="0"/>
              </a:rPr>
              <a:t>     Men ~35 g (9t.)</a:t>
            </a:r>
          </a:p>
          <a:p>
            <a:r>
              <a:rPr lang="en-US" sz="2800" dirty="0">
                <a:latin typeface="Calibri" charset="0"/>
                <a:cs typeface="Calibri" charset="0"/>
              </a:rPr>
              <a:t>     Women ~25 g (6t.)</a:t>
            </a:r>
          </a:p>
        </p:txBody>
      </p:sp>
      <p:sp>
        <p:nvSpPr>
          <p:cNvPr id="4" name="TextBox 3"/>
          <p:cNvSpPr txBox="1">
            <a:spLocks noChangeArrowheads="1"/>
          </p:cNvSpPr>
          <p:nvPr/>
        </p:nvSpPr>
        <p:spPr bwMode="auto">
          <a:xfrm>
            <a:off x="1286352" y="1342183"/>
            <a:ext cx="34067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dirty="0"/>
              <a:t>Advice-&gt;limit intake</a:t>
            </a:r>
          </a:p>
          <a:p>
            <a:r>
              <a:rPr lang="en-US" sz="2800" dirty="0"/>
              <a:t>of </a:t>
            </a:r>
            <a:r>
              <a:rPr lang="en-US" sz="2800" b="1" dirty="0"/>
              <a:t>added </a:t>
            </a:r>
            <a:r>
              <a:rPr lang="en-US" sz="2800" dirty="0" smtClean="0"/>
              <a:t>sugar</a:t>
            </a:r>
            <a:endParaRPr lang="en-US" sz="2800" dirty="0"/>
          </a:p>
        </p:txBody>
      </p:sp>
      <p:sp>
        <p:nvSpPr>
          <p:cNvPr id="3" name="TextBox 2"/>
          <p:cNvSpPr txBox="1"/>
          <p:nvPr/>
        </p:nvSpPr>
        <p:spPr>
          <a:xfrm>
            <a:off x="2514600" y="685800"/>
            <a:ext cx="1589658" cy="523220"/>
          </a:xfrm>
          <a:prstGeom prst="rect">
            <a:avLst/>
          </a:prstGeom>
          <a:noFill/>
        </p:spPr>
        <p:txBody>
          <a:bodyPr wrap="none">
            <a:spAutoFit/>
          </a:bodyPr>
          <a:lstStyle/>
          <a:p>
            <a:pPr>
              <a:defRPr/>
            </a:pPr>
            <a:r>
              <a:rPr lang="en-US" sz="2800" i="1" dirty="0">
                <a:solidFill>
                  <a:schemeClr val="accent3"/>
                </a:solidFill>
              </a:rPr>
              <a:t>You add</a:t>
            </a:r>
          </a:p>
        </p:txBody>
      </p:sp>
      <p:sp>
        <p:nvSpPr>
          <p:cNvPr id="6" name="TextBox 5"/>
          <p:cNvSpPr txBox="1">
            <a:spLocks noChangeArrowheads="1"/>
          </p:cNvSpPr>
          <p:nvPr/>
        </p:nvSpPr>
        <p:spPr bwMode="auto">
          <a:xfrm>
            <a:off x="5715000" y="685800"/>
            <a:ext cx="222785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i="1" dirty="0">
                <a:solidFill>
                  <a:srgbClr val="C32D2E"/>
                </a:solidFill>
              </a:rPr>
              <a:t>Nature adds</a:t>
            </a:r>
          </a:p>
        </p:txBody>
      </p:sp>
      <p:sp>
        <p:nvSpPr>
          <p:cNvPr id="5" name="TextBox 4"/>
          <p:cNvSpPr txBox="1"/>
          <p:nvPr/>
        </p:nvSpPr>
        <p:spPr>
          <a:xfrm>
            <a:off x="4953000" y="1342183"/>
            <a:ext cx="4184159" cy="1384995"/>
          </a:xfrm>
          <a:prstGeom prst="rect">
            <a:avLst/>
          </a:prstGeom>
          <a:noFill/>
        </p:spPr>
        <p:txBody>
          <a:bodyPr wrap="none" rtlCol="0">
            <a:spAutoFit/>
          </a:bodyPr>
          <a:lstStyle/>
          <a:p>
            <a:r>
              <a:rPr lang="en-US" sz="2800" dirty="0" smtClean="0"/>
              <a:t>No limit on natural sugar </a:t>
            </a:r>
          </a:p>
          <a:p>
            <a:r>
              <a:rPr lang="en-US" sz="2800" dirty="0" smtClean="0"/>
              <a:t>from whole fruit and </a:t>
            </a:r>
          </a:p>
          <a:p>
            <a:r>
              <a:rPr lang="en-US" sz="2800" dirty="0"/>
              <a:t>l</a:t>
            </a:r>
            <a:r>
              <a:rPr lang="en-US" sz="2800" dirty="0" smtClean="0"/>
              <a:t>ow-fat dairy</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6096000" cy="762000"/>
          </a:xfrm>
        </p:spPr>
        <p:txBody>
          <a:bodyPr vert="horz" wrap="square" lIns="91440" tIns="45720" rIns="91440" bIns="45720" numCol="1" anchorCtr="0" compatLnSpc="1">
            <a:prstTxWarp prst="textNoShape">
              <a:avLst/>
            </a:prstTxWarp>
          </a:bodyPr>
          <a:lstStyle/>
          <a:p>
            <a:pPr eaLnBrk="1" hangingPunct="1">
              <a:defRPr/>
            </a:pPr>
            <a:r>
              <a:rPr lang="en-US" sz="4400" cap="none" dirty="0">
                <a:effectLst>
                  <a:outerShdw blurRad="38100" dist="38100" dir="2700000" algn="tl">
                    <a:srgbClr val="DDDDDD"/>
                  </a:outerShdw>
                </a:effectLst>
                <a:latin typeface="Calibri" charset="0"/>
                <a:cs typeface="+mj-cs"/>
              </a:rPr>
              <a:t> </a:t>
            </a:r>
            <a:r>
              <a:rPr lang="en-US" sz="4000" cap="none" dirty="0">
                <a:solidFill>
                  <a:srgbClr val="000000"/>
                </a:solidFill>
                <a:effectLst/>
                <a:latin typeface="Calibri" charset="0"/>
                <a:cs typeface="+mj-cs"/>
              </a:rPr>
              <a:t> </a:t>
            </a:r>
            <a:br>
              <a:rPr lang="en-US" sz="4000" cap="none" dirty="0">
                <a:solidFill>
                  <a:srgbClr val="000000"/>
                </a:solidFill>
                <a:effectLst/>
                <a:latin typeface="Calibri" charset="0"/>
                <a:cs typeface="+mj-cs"/>
              </a:rPr>
            </a:br>
            <a:r>
              <a:rPr lang="en-US" sz="4000" cap="none" dirty="0" smtClean="0">
                <a:solidFill>
                  <a:srgbClr val="000000"/>
                </a:solidFill>
                <a:effectLst/>
                <a:latin typeface="Calibri" charset="0"/>
                <a:cs typeface="+mj-cs"/>
              </a:rPr>
              <a:t>Time </a:t>
            </a:r>
            <a:r>
              <a:rPr lang="en-US" sz="4000" cap="none" dirty="0">
                <a:solidFill>
                  <a:srgbClr val="000000"/>
                </a:solidFill>
                <a:effectLst/>
                <a:latin typeface="Calibri" charset="0"/>
                <a:cs typeface="+mj-cs"/>
              </a:rPr>
              <a:t>Out ….Think</a:t>
            </a:r>
          </a:p>
        </p:txBody>
      </p:sp>
      <p:sp>
        <p:nvSpPr>
          <p:cNvPr id="23554" name="Rectangle 3"/>
          <p:cNvSpPr>
            <a:spLocks noGrp="1" noChangeArrowheads="1"/>
          </p:cNvSpPr>
          <p:nvPr>
            <p:ph type="body" idx="2"/>
          </p:nvPr>
        </p:nvSpPr>
        <p:spPr>
          <a:xfrm>
            <a:off x="457200" y="1371600"/>
            <a:ext cx="8458200" cy="4800600"/>
          </a:xfrm>
        </p:spPr>
        <p:txBody>
          <a:bodyPr/>
          <a:lstStyle/>
          <a:p>
            <a:pPr marL="44450" eaLnBrk="1" hangingPunct="1">
              <a:spcBef>
                <a:spcPct val="0"/>
              </a:spcBef>
              <a:buFont typeface="Wingdings" charset="0"/>
              <a:buNone/>
            </a:pPr>
            <a:r>
              <a:rPr lang="en-US" sz="3200" dirty="0" smtClean="0">
                <a:latin typeface="Calibri" charset="0"/>
              </a:rPr>
              <a:t>Lact</a:t>
            </a:r>
            <a:r>
              <a:rPr lang="en-US" sz="3200" u="sng" dirty="0" smtClean="0">
                <a:latin typeface="Calibri" charset="0"/>
              </a:rPr>
              <a:t>ose</a:t>
            </a:r>
            <a:r>
              <a:rPr lang="en-US" sz="3200" dirty="0">
                <a:latin typeface="Calibri" charset="0"/>
              </a:rPr>
              <a:t>: a natural sugar found </a:t>
            </a:r>
            <a:endParaRPr lang="en-US" sz="3200" dirty="0" smtClean="0">
              <a:latin typeface="Calibri" charset="0"/>
            </a:endParaRPr>
          </a:p>
          <a:p>
            <a:pPr marL="44450" eaLnBrk="1" hangingPunct="1">
              <a:spcBef>
                <a:spcPct val="0"/>
              </a:spcBef>
              <a:buFont typeface="Wingdings" charset="0"/>
              <a:buNone/>
            </a:pPr>
            <a:r>
              <a:rPr lang="en-US" sz="3200" dirty="0" smtClean="0">
                <a:latin typeface="Calibri" charset="0"/>
              </a:rPr>
              <a:t>in </a:t>
            </a:r>
            <a:r>
              <a:rPr lang="en-US" sz="3200" dirty="0">
                <a:latin typeface="Calibri" charset="0"/>
              </a:rPr>
              <a:t>milk and most </a:t>
            </a:r>
            <a:r>
              <a:rPr lang="en-US" sz="3200" dirty="0" smtClean="0">
                <a:latin typeface="Calibri" charset="0"/>
              </a:rPr>
              <a:t>by-products.</a:t>
            </a:r>
          </a:p>
          <a:p>
            <a:pPr marL="44450" eaLnBrk="1" hangingPunct="1">
              <a:spcBef>
                <a:spcPct val="0"/>
              </a:spcBef>
              <a:buFont typeface="Wingdings" charset="0"/>
              <a:buNone/>
            </a:pPr>
            <a:endParaRPr lang="en-US" sz="3200" dirty="0">
              <a:latin typeface="Calibri" charset="0"/>
            </a:endParaRPr>
          </a:p>
          <a:p>
            <a:pPr marL="558800" indent="-514350" eaLnBrk="1" hangingPunct="1">
              <a:spcBef>
                <a:spcPct val="0"/>
              </a:spcBef>
              <a:buFont typeface="Wingdings" charset="0"/>
              <a:buAutoNum type="arabicPeriod"/>
            </a:pPr>
            <a:r>
              <a:rPr lang="en-US" sz="3200" dirty="0" smtClean="0">
                <a:latin typeface="Calibri" charset="0"/>
              </a:rPr>
              <a:t>Is it a simple or complex carbohydrate?</a:t>
            </a:r>
          </a:p>
          <a:p>
            <a:pPr marL="558800" indent="-514350" eaLnBrk="1" hangingPunct="1">
              <a:spcBef>
                <a:spcPct val="0"/>
              </a:spcBef>
              <a:buFont typeface="Wingdings" charset="0"/>
              <a:buAutoNum type="arabicPeriod"/>
            </a:pPr>
            <a:r>
              <a:rPr lang="en-US" sz="3200" dirty="0" smtClean="0">
                <a:latin typeface="Calibri" charset="0"/>
              </a:rPr>
              <a:t>Is it an ‘added’ or ‘natural’ sugar?</a:t>
            </a:r>
            <a:endParaRPr lang="en-US" sz="3200" dirty="0">
              <a:latin typeface="Calibri" charset="0"/>
            </a:endParaRPr>
          </a:p>
          <a:p>
            <a:pPr marL="558800" indent="-514350" eaLnBrk="1" hangingPunct="1">
              <a:spcBef>
                <a:spcPct val="0"/>
              </a:spcBef>
              <a:buFont typeface="Wingdings" charset="0"/>
              <a:buAutoNum type="arabicPeriod"/>
            </a:pPr>
            <a:r>
              <a:rPr lang="en-US" sz="3200" dirty="0" smtClean="0">
                <a:latin typeface="Calibri" charset="0"/>
              </a:rPr>
              <a:t>Is </a:t>
            </a:r>
            <a:r>
              <a:rPr lang="en-US" sz="3200" dirty="0">
                <a:latin typeface="Calibri" charset="0"/>
              </a:rPr>
              <a:t>it bad for you</a:t>
            </a:r>
            <a:r>
              <a:rPr lang="en-US" sz="3200" dirty="0" smtClean="0">
                <a:latin typeface="Calibri" charset="0"/>
              </a:rPr>
              <a:t>?</a:t>
            </a:r>
          </a:p>
          <a:p>
            <a:pPr marL="558800" indent="-514350" eaLnBrk="1" hangingPunct="1">
              <a:spcBef>
                <a:spcPct val="0"/>
              </a:spcBef>
              <a:buFont typeface="Wingdings" charset="0"/>
              <a:buAutoNum type="arabicPeriod"/>
            </a:pPr>
            <a:r>
              <a:rPr lang="en-US" sz="3200" dirty="0">
                <a:latin typeface="Calibri" charset="0"/>
              </a:rPr>
              <a:t>Does </a:t>
            </a:r>
            <a:r>
              <a:rPr lang="en-US" sz="3200" i="1" dirty="0">
                <a:latin typeface="Calibri" charset="0"/>
              </a:rPr>
              <a:t>lactose intolerance </a:t>
            </a:r>
            <a:r>
              <a:rPr lang="en-US" sz="3200" dirty="0">
                <a:latin typeface="Calibri" charset="0"/>
              </a:rPr>
              <a:t>=milk </a:t>
            </a:r>
            <a:r>
              <a:rPr lang="en-US" sz="3200" dirty="0" smtClean="0">
                <a:latin typeface="Calibri" charset="0"/>
              </a:rPr>
              <a:t>allergy</a:t>
            </a:r>
          </a:p>
          <a:p>
            <a:pPr marL="558800" indent="-514350" eaLnBrk="1" hangingPunct="1">
              <a:spcBef>
                <a:spcPct val="0"/>
              </a:spcBef>
              <a:buFont typeface="Wingdings" charset="0"/>
              <a:buAutoNum type="arabicPeriod"/>
            </a:pPr>
            <a:r>
              <a:rPr lang="en-US" sz="3200" dirty="0" smtClean="0">
                <a:latin typeface="Calibri" charset="0"/>
              </a:rPr>
              <a:t>Describe the carbohydrate in flavored yogurt?</a:t>
            </a:r>
          </a:p>
          <a:p>
            <a:pPr marL="558800" indent="-514350" eaLnBrk="1" hangingPunct="1">
              <a:spcBef>
                <a:spcPct val="0"/>
              </a:spcBef>
              <a:buFont typeface="Wingdings" charset="0"/>
              <a:buAutoNum type="arabicPeriod"/>
            </a:pPr>
            <a:endParaRPr lang="en-US" dirty="0">
              <a:latin typeface="Gill Sans MT" charset="0"/>
            </a:endParaRPr>
          </a:p>
          <a:p>
            <a:pPr marL="44450" eaLnBrk="1" hangingPunct="1">
              <a:spcBef>
                <a:spcPct val="0"/>
              </a:spcBef>
              <a:buFont typeface="Wingdings" charset="0"/>
              <a:buNone/>
            </a:pPr>
            <a:endParaRPr lang="en-US" dirty="0">
              <a:latin typeface="Gill Sans M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55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69950" y="1600200"/>
            <a:ext cx="7772400" cy="1470025"/>
          </a:xfrm>
        </p:spPr>
        <p:txBody>
          <a:bodyPr/>
          <a:lstStyle/>
          <a:p>
            <a:pPr>
              <a:defRPr/>
            </a:pPr>
            <a:r>
              <a:rPr lang="en-US" dirty="0" smtClean="0"/>
              <a:t/>
            </a:r>
            <a:br>
              <a:rPr lang="en-US" dirty="0" smtClean="0"/>
            </a:br>
            <a:endParaRPr lang="en-US" dirty="0"/>
          </a:p>
        </p:txBody>
      </p:sp>
      <p:sp>
        <p:nvSpPr>
          <p:cNvPr id="59395" name="TextBox 6"/>
          <p:cNvSpPr txBox="1">
            <a:spLocks noChangeArrowheads="1"/>
          </p:cNvSpPr>
          <p:nvPr/>
        </p:nvSpPr>
        <p:spPr bwMode="auto">
          <a:xfrm>
            <a:off x="4572000" y="57150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a:p>
        </p:txBody>
      </p:sp>
      <p:sp>
        <p:nvSpPr>
          <p:cNvPr id="9" name="TextBox 8"/>
          <p:cNvSpPr txBox="1">
            <a:spLocks noChangeArrowheads="1"/>
          </p:cNvSpPr>
          <p:nvPr/>
        </p:nvSpPr>
        <p:spPr bwMode="auto">
          <a:xfrm>
            <a:off x="1143000" y="533400"/>
            <a:ext cx="7543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latin typeface="Calibri" charset="0"/>
                <a:cs typeface="Calibri" charset="0"/>
              </a:rPr>
              <a:t>Eating carbs results in gain weight.</a:t>
            </a:r>
          </a:p>
        </p:txBody>
      </p:sp>
      <p:sp>
        <p:nvSpPr>
          <p:cNvPr id="3" name="TextBox 2"/>
          <p:cNvSpPr txBox="1">
            <a:spLocks noChangeArrowheads="1"/>
          </p:cNvSpPr>
          <p:nvPr/>
        </p:nvSpPr>
        <p:spPr bwMode="auto">
          <a:xfrm>
            <a:off x="1447800" y="1600200"/>
            <a:ext cx="69342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3200" dirty="0" smtClean="0">
                <a:latin typeface="Calibri"/>
                <a:cs typeface="Calibri"/>
              </a:rPr>
              <a:t>Not necessarily!  </a:t>
            </a:r>
            <a:endParaRPr lang="en-US" sz="3200" dirty="0">
              <a:latin typeface="Calibri"/>
              <a:cs typeface="Calibri"/>
            </a:endParaRPr>
          </a:p>
          <a:p>
            <a:pPr algn="ctr">
              <a:defRPr/>
            </a:pPr>
            <a:r>
              <a:rPr lang="en-US" sz="3200" dirty="0" smtClean="0">
                <a:latin typeface="Calibri"/>
                <a:cs typeface="Calibri"/>
              </a:rPr>
              <a:t>Only store fat (gain weight) if consume more calories than needed</a:t>
            </a:r>
            <a:endParaRPr lang="en-US" sz="3200" dirty="0">
              <a:latin typeface="Calibri"/>
              <a:cs typeface="Calibri"/>
            </a:endParaRPr>
          </a:p>
          <a:p>
            <a:pPr algn="ctr">
              <a:defRPr/>
            </a:pPr>
            <a:r>
              <a:rPr lang="en-US" sz="3200" b="1" i="1" dirty="0" smtClean="0">
                <a:solidFill>
                  <a:schemeClr val="accent3"/>
                </a:solidFill>
                <a:latin typeface="Calibri"/>
                <a:cs typeface="Calibri"/>
              </a:rPr>
              <a:t>regardless of</a:t>
            </a:r>
            <a:r>
              <a:rPr lang="en-US" sz="3200" b="1" dirty="0" smtClean="0">
                <a:latin typeface="Calibri"/>
                <a:cs typeface="Calibri"/>
              </a:rPr>
              <a:t> </a:t>
            </a:r>
            <a:r>
              <a:rPr lang="en-US" sz="3200" dirty="0" smtClean="0">
                <a:latin typeface="Calibri"/>
                <a:cs typeface="Calibri"/>
              </a:rPr>
              <a:t>what foods the extra calories came from!</a:t>
            </a:r>
          </a:p>
        </p:txBody>
      </p:sp>
      <p:sp>
        <p:nvSpPr>
          <p:cNvPr id="4" name="TextBox 3"/>
          <p:cNvSpPr txBox="1">
            <a:spLocks noChangeArrowheads="1"/>
          </p:cNvSpPr>
          <p:nvPr/>
        </p:nvSpPr>
        <p:spPr bwMode="auto">
          <a:xfrm>
            <a:off x="1219200" y="1524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bwMode="auto">
          <a:xfrm>
            <a:off x="1219200" y="228600"/>
            <a:ext cx="7727950" cy="12192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defRPr/>
            </a:pPr>
            <a:r>
              <a:rPr lang="en-US" sz="4000" b="1" dirty="0" smtClean="0">
                <a:solidFill>
                  <a:srgbClr val="000000"/>
                </a:solidFill>
                <a:effectLst/>
                <a:latin typeface="Calibri" charset="0"/>
              </a:rPr>
              <a:t>Complex carb</a:t>
            </a:r>
            <a:r>
              <a:rPr lang="en-US" sz="4000" b="1" dirty="0">
                <a:solidFill>
                  <a:srgbClr val="000000"/>
                </a:solidFill>
                <a:effectLst/>
                <a:latin typeface="Calibri" charset="0"/>
              </a:rPr>
              <a:t>s</a:t>
            </a:r>
            <a:endParaRPr lang="en-US" sz="4000" b="1" dirty="0">
              <a:solidFill>
                <a:srgbClr val="000000"/>
              </a:solidFill>
              <a:effectLst/>
              <a:latin typeface="Calibri" charset="0"/>
              <a:cs typeface="+mj-cs"/>
            </a:endParaRPr>
          </a:p>
        </p:txBody>
      </p:sp>
      <p:sp>
        <p:nvSpPr>
          <p:cNvPr id="25602" name="Rectangle 3"/>
          <p:cNvSpPr>
            <a:spLocks noGrp="1"/>
          </p:cNvSpPr>
          <p:nvPr>
            <p:ph idx="1"/>
          </p:nvPr>
        </p:nvSpPr>
        <p:spPr>
          <a:xfrm>
            <a:off x="1143000" y="1295400"/>
            <a:ext cx="8001000" cy="4724400"/>
          </a:xfrm>
        </p:spPr>
        <p:txBody>
          <a:bodyPr/>
          <a:lstStyle/>
          <a:p>
            <a:pPr marL="82550" indent="0" eaLnBrk="1" hangingPunct="1">
              <a:lnSpc>
                <a:spcPct val="90000"/>
              </a:lnSpc>
              <a:buFont typeface="Wingdings 2" charset="0"/>
              <a:buNone/>
              <a:defRPr/>
            </a:pPr>
            <a:r>
              <a:rPr lang="en-US" dirty="0">
                <a:latin typeface="Calibri" charset="0"/>
                <a:sym typeface="Wingdings" charset="0"/>
              </a:rPr>
              <a:t>M</a:t>
            </a:r>
            <a:r>
              <a:rPr lang="en-US" dirty="0" smtClean="0">
                <a:latin typeface="Calibri" charset="0"/>
                <a:sym typeface="Wingdings" charset="0"/>
              </a:rPr>
              <a:t>any</a:t>
            </a:r>
            <a:r>
              <a:rPr lang="en-US" dirty="0" smtClean="0">
                <a:latin typeface="Calibri" charset="0"/>
              </a:rPr>
              <a:t> </a:t>
            </a:r>
            <a:r>
              <a:rPr lang="en-US" b="1" dirty="0">
                <a:latin typeface="Calibri" charset="0"/>
              </a:rPr>
              <a:t>glucose </a:t>
            </a:r>
            <a:r>
              <a:rPr lang="en-US" dirty="0" smtClean="0">
                <a:latin typeface="Calibri" charset="0"/>
              </a:rPr>
              <a:t>units linked together</a:t>
            </a:r>
            <a:endParaRPr lang="en-US" dirty="0">
              <a:latin typeface="Calibri" charset="0"/>
            </a:endParaRPr>
          </a:p>
          <a:p>
            <a:pPr eaLnBrk="1" hangingPunct="1">
              <a:lnSpc>
                <a:spcPct val="90000"/>
              </a:lnSpc>
              <a:buFont typeface="Arial"/>
              <a:buChar char="•"/>
              <a:defRPr/>
            </a:pPr>
            <a:r>
              <a:rPr lang="en-US" dirty="0" smtClean="0">
                <a:latin typeface="Calibri" charset="0"/>
              </a:rPr>
              <a:t>starch (food)</a:t>
            </a:r>
            <a:endParaRPr lang="en-US" dirty="0">
              <a:latin typeface="Calibri" charset="0"/>
            </a:endParaRPr>
          </a:p>
          <a:p>
            <a:pPr eaLnBrk="1" hangingPunct="1">
              <a:lnSpc>
                <a:spcPct val="90000"/>
              </a:lnSpc>
              <a:buFont typeface="Arial"/>
              <a:buChar char="•"/>
              <a:defRPr/>
            </a:pPr>
            <a:r>
              <a:rPr lang="en-US" dirty="0" smtClean="0">
                <a:latin typeface="Calibri" charset="0"/>
              </a:rPr>
              <a:t>fiber (food)</a:t>
            </a:r>
            <a:endParaRPr lang="en-US" dirty="0">
              <a:latin typeface="Calibri" charset="0"/>
            </a:endParaRPr>
          </a:p>
          <a:p>
            <a:pPr eaLnBrk="1" hangingPunct="1">
              <a:lnSpc>
                <a:spcPct val="90000"/>
              </a:lnSpc>
              <a:buFont typeface="Arial"/>
              <a:buChar char="•"/>
              <a:defRPr/>
            </a:pPr>
            <a:r>
              <a:rPr lang="en-US" dirty="0" smtClean="0">
                <a:latin typeface="Calibri" charset="0"/>
              </a:rPr>
              <a:t>glycogen </a:t>
            </a:r>
            <a:r>
              <a:rPr lang="en-US" dirty="0">
                <a:latin typeface="Calibri" charset="0"/>
              </a:rPr>
              <a:t>(storage carb in body)</a:t>
            </a:r>
          </a:p>
          <a:p>
            <a:pPr eaLnBrk="1" hangingPunct="1">
              <a:lnSpc>
                <a:spcPct val="90000"/>
              </a:lnSpc>
              <a:buFontTx/>
              <a:buNone/>
              <a:defRPr/>
            </a:pPr>
            <a:endParaRPr lang="en-US" dirty="0">
              <a:latin typeface="Calibri" charset="0"/>
            </a:endParaRPr>
          </a:p>
          <a:p>
            <a:pPr eaLnBrk="1" hangingPunct="1">
              <a:lnSpc>
                <a:spcPct val="90000"/>
              </a:lnSpc>
              <a:buFontTx/>
              <a:buNone/>
              <a:defRPr/>
            </a:pPr>
            <a:endParaRPr lang="en-US" dirty="0">
              <a:latin typeface="Calibri" charset="0"/>
            </a:endParaRPr>
          </a:p>
          <a:p>
            <a:pPr eaLnBrk="1" hangingPunct="1">
              <a:lnSpc>
                <a:spcPct val="90000"/>
              </a:lnSpc>
              <a:buFontTx/>
              <a:buNone/>
              <a:defRPr/>
            </a:pPr>
            <a:endParaRPr lang="en-US" dirty="0">
              <a:latin typeface="Calibri" charset="0"/>
            </a:endParaRPr>
          </a:p>
          <a:p>
            <a:pPr>
              <a:defRPr/>
            </a:pPr>
            <a:endParaRPr lang="en-US" dirty="0">
              <a:latin typeface="Gill Sans MT" charset="0"/>
            </a:endParaRPr>
          </a:p>
        </p:txBody>
      </p:sp>
      <p:pic>
        <p:nvPicPr>
          <p:cNvPr id="5" name="Picture 4"/>
          <p:cNvPicPr>
            <a:picLocks noChangeAspect="1"/>
          </p:cNvPicPr>
          <p:nvPr/>
        </p:nvPicPr>
        <p:blipFill>
          <a:blip r:embed="rId3"/>
          <a:stretch>
            <a:fillRect/>
          </a:stretch>
        </p:blipFill>
        <p:spPr>
          <a:xfrm>
            <a:off x="7260287" y="243840"/>
            <a:ext cx="1686863" cy="2116476"/>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35100" y="274638"/>
            <a:ext cx="7499350" cy="792162"/>
          </a:xfrm>
        </p:spPr>
        <p:txBody>
          <a:bodyPr vert="horz" wrap="square" lIns="91440" tIns="45720" rIns="91440" bIns="45720" numCol="1" anchorCtr="0" compatLnSpc="1">
            <a:prstTxWarp prst="textNoShape">
              <a:avLst/>
            </a:prstTxWarp>
            <a:normAutofit fontScale="90000"/>
          </a:bodyPr>
          <a:lstStyle/>
          <a:p>
            <a:pPr eaLnBrk="1" hangingPunct="1">
              <a:defRPr/>
            </a:pPr>
            <a:r>
              <a:rPr lang="en-US" sz="4400" b="1" dirty="0">
                <a:effectLst>
                  <a:outerShdw blurRad="38100" dist="38100" dir="2700000" algn="tl">
                    <a:srgbClr val="DDDDDD"/>
                  </a:outerShdw>
                </a:effectLst>
                <a:latin typeface="Calibri" charset="0"/>
                <a:cs typeface="+mj-cs"/>
              </a:rPr>
              <a:t/>
            </a:r>
            <a:br>
              <a:rPr lang="en-US" sz="4400" b="1" dirty="0">
                <a:effectLst>
                  <a:outerShdw blurRad="38100" dist="38100" dir="2700000" algn="tl">
                    <a:srgbClr val="DDDDDD"/>
                  </a:outerShdw>
                </a:effectLst>
                <a:latin typeface="Calibri" charset="0"/>
                <a:cs typeface="+mj-cs"/>
              </a:rPr>
            </a:br>
            <a:r>
              <a:rPr lang="en-US" sz="4400" b="1" dirty="0">
                <a:solidFill>
                  <a:srgbClr val="000000"/>
                </a:solidFill>
                <a:effectLst/>
                <a:latin typeface="Calibri" charset="0"/>
                <a:cs typeface="+mj-cs"/>
              </a:rPr>
              <a:t>Complex CHO </a:t>
            </a:r>
            <a:r>
              <a:rPr lang="en-US" sz="3600" b="1" dirty="0">
                <a:solidFill>
                  <a:srgbClr val="000000"/>
                </a:solidFill>
                <a:effectLst/>
                <a:latin typeface="Calibri" charset="0"/>
                <a:cs typeface="+mj-cs"/>
              </a:rPr>
              <a:t>(</a:t>
            </a:r>
            <a:r>
              <a:rPr lang="en-US" sz="3200" b="1" dirty="0">
                <a:solidFill>
                  <a:srgbClr val="000000"/>
                </a:solidFill>
                <a:effectLst/>
                <a:latin typeface="Calibri" charset="0"/>
                <a:cs typeface="+mj-cs"/>
              </a:rPr>
              <a:t>Plant Forms</a:t>
            </a:r>
            <a:r>
              <a:rPr lang="en-US" sz="3600" b="1" dirty="0">
                <a:solidFill>
                  <a:srgbClr val="000000"/>
                </a:solidFill>
                <a:effectLst/>
                <a:latin typeface="Calibri" charset="0"/>
                <a:cs typeface="+mj-cs"/>
              </a:rPr>
              <a:t>) </a:t>
            </a:r>
            <a:r>
              <a:rPr lang="en-US" sz="3600" dirty="0">
                <a:effectLst>
                  <a:outerShdw blurRad="38100" dist="38100" dir="2700000" algn="tl">
                    <a:srgbClr val="DDDDDD"/>
                  </a:outerShdw>
                </a:effectLst>
                <a:latin typeface="Gill Sans MT" charset="0"/>
                <a:cs typeface="+mj-cs"/>
              </a:rPr>
              <a:t/>
            </a:r>
            <a:br>
              <a:rPr lang="en-US" sz="3600" dirty="0">
                <a:effectLst>
                  <a:outerShdw blurRad="38100" dist="38100" dir="2700000" algn="tl">
                    <a:srgbClr val="DDDDDD"/>
                  </a:outerShdw>
                </a:effectLst>
                <a:latin typeface="Gill Sans MT" charset="0"/>
                <a:cs typeface="+mj-cs"/>
              </a:rPr>
            </a:br>
            <a:endParaRPr lang="en-US" sz="3600" dirty="0">
              <a:effectLst>
                <a:outerShdw blurRad="38100" dist="38100" dir="2700000" algn="tl">
                  <a:srgbClr val="DDDDDD"/>
                </a:outerShdw>
              </a:effectLst>
              <a:latin typeface="Gill Sans MT" charset="0"/>
              <a:cs typeface="+mj-cs"/>
            </a:endParaRPr>
          </a:p>
        </p:txBody>
      </p:sp>
      <p:sp>
        <p:nvSpPr>
          <p:cNvPr id="21507" name="Rectangle 3"/>
          <p:cNvSpPr>
            <a:spLocks noGrp="1" noChangeArrowheads="1"/>
          </p:cNvSpPr>
          <p:nvPr>
            <p:ph idx="1"/>
          </p:nvPr>
        </p:nvSpPr>
        <p:spPr>
          <a:xfrm>
            <a:off x="1435100" y="1219200"/>
            <a:ext cx="7499350" cy="5029200"/>
          </a:xfrm>
        </p:spPr>
        <p:txBody>
          <a:bodyPr/>
          <a:lstStyle/>
          <a:p>
            <a:pPr eaLnBrk="1" hangingPunct="1">
              <a:lnSpc>
                <a:spcPct val="60000"/>
              </a:lnSpc>
              <a:buFont typeface="Wingdings 2" pitchFamily="18" charset="2"/>
              <a:buChar char=""/>
              <a:defRPr/>
            </a:pPr>
            <a:r>
              <a:rPr lang="en-US" b="1" dirty="0" smtClean="0">
                <a:latin typeface="Calibri" pitchFamily="34" charset="0"/>
                <a:ea typeface="+mn-ea"/>
                <a:cs typeface="+mn-cs"/>
              </a:rPr>
              <a:t>Starch  </a:t>
            </a:r>
          </a:p>
          <a:p>
            <a:pPr marL="82550" indent="0" eaLnBrk="1" hangingPunct="1">
              <a:lnSpc>
                <a:spcPct val="60000"/>
              </a:lnSpc>
              <a:buFont typeface="Wingdings 2" charset="0"/>
              <a:buNone/>
              <a:defRPr/>
            </a:pPr>
            <a:r>
              <a:rPr lang="en-US" b="1" dirty="0">
                <a:latin typeface="Calibri" pitchFamily="34" charset="0"/>
                <a:ea typeface="+mn-ea"/>
                <a:cs typeface="+mn-cs"/>
              </a:rPr>
              <a:t> </a:t>
            </a:r>
            <a:r>
              <a:rPr lang="en-US" b="1" dirty="0" smtClean="0">
                <a:latin typeface="Calibri" pitchFamily="34" charset="0"/>
                <a:ea typeface="+mn-ea"/>
                <a:cs typeface="+mn-cs"/>
              </a:rPr>
              <a:t>  </a:t>
            </a:r>
            <a:r>
              <a:rPr lang="en-US" sz="2800" dirty="0" smtClean="0">
                <a:latin typeface="Calibri" pitchFamily="34" charset="0"/>
                <a:ea typeface="+mn-ea"/>
              </a:rPr>
              <a:t>Storage glucose in plants</a:t>
            </a:r>
          </a:p>
          <a:p>
            <a:pPr eaLnBrk="1" hangingPunct="1">
              <a:lnSpc>
                <a:spcPct val="60000"/>
              </a:lnSpc>
              <a:buFontTx/>
              <a:buNone/>
              <a:defRPr/>
            </a:pPr>
            <a:endParaRPr lang="en-US" b="1" dirty="0" smtClean="0">
              <a:latin typeface="Calibri" pitchFamily="34" charset="0"/>
              <a:ea typeface="+mn-ea"/>
              <a:cs typeface="+mn-cs"/>
            </a:endParaRPr>
          </a:p>
          <a:p>
            <a:pPr eaLnBrk="1" hangingPunct="1">
              <a:lnSpc>
                <a:spcPct val="60000"/>
              </a:lnSpc>
              <a:buFont typeface="Wingdings 2" pitchFamily="18" charset="2"/>
              <a:buChar char=""/>
              <a:defRPr/>
            </a:pPr>
            <a:r>
              <a:rPr lang="en-US" b="1" dirty="0" smtClean="0">
                <a:latin typeface="Calibri" pitchFamily="34" charset="0"/>
                <a:ea typeface="+mn-ea"/>
                <a:cs typeface="+mn-cs"/>
              </a:rPr>
              <a:t>Fiber  </a:t>
            </a:r>
            <a:endParaRPr lang="en-US" sz="2800" dirty="0" smtClean="0">
              <a:latin typeface="Calibri" pitchFamily="34" charset="0"/>
              <a:ea typeface="+mn-ea"/>
              <a:cs typeface="+mn-cs"/>
            </a:endParaRPr>
          </a:p>
          <a:p>
            <a:pPr marL="403225" lvl="1" indent="0" eaLnBrk="1" hangingPunct="1">
              <a:lnSpc>
                <a:spcPct val="60000"/>
              </a:lnSpc>
              <a:buFont typeface="Verdana" charset="0"/>
              <a:buNone/>
              <a:defRPr/>
            </a:pPr>
            <a:r>
              <a:rPr lang="en-US" dirty="0" smtClean="0">
                <a:latin typeface="Calibri" pitchFamily="34" charset="0"/>
                <a:ea typeface="+mn-ea"/>
              </a:rPr>
              <a:t>Difficult to digest  </a:t>
            </a:r>
          </a:p>
          <a:p>
            <a:pPr marL="403225" lvl="1" indent="0" eaLnBrk="1" hangingPunct="1">
              <a:lnSpc>
                <a:spcPct val="60000"/>
              </a:lnSpc>
              <a:buFont typeface="Verdana" charset="0"/>
              <a:buNone/>
              <a:defRPr/>
            </a:pPr>
            <a:r>
              <a:rPr lang="en-US" dirty="0" smtClean="0">
                <a:latin typeface="Calibri" pitchFamily="34" charset="0"/>
                <a:ea typeface="+mn-ea"/>
              </a:rPr>
              <a:t>Not destroyed by cooking</a:t>
            </a:r>
          </a:p>
          <a:p>
            <a:pPr marL="403225" lvl="1" indent="0" eaLnBrk="1" hangingPunct="1">
              <a:lnSpc>
                <a:spcPct val="60000"/>
              </a:lnSpc>
              <a:buFont typeface="Verdana" charset="0"/>
              <a:buNone/>
              <a:defRPr/>
            </a:pPr>
            <a:r>
              <a:rPr lang="en-US" dirty="0" smtClean="0">
                <a:latin typeface="Calibri" pitchFamily="34" charset="0"/>
                <a:ea typeface="+mn-ea"/>
              </a:rPr>
              <a:t>Soluble vs. insoluble</a:t>
            </a:r>
          </a:p>
          <a:p>
            <a:pPr marL="403225" lvl="1" indent="0" eaLnBrk="1" hangingPunct="1">
              <a:lnSpc>
                <a:spcPct val="60000"/>
              </a:lnSpc>
              <a:buFont typeface="Verdana" charset="0"/>
              <a:buNone/>
              <a:defRPr/>
            </a:pPr>
            <a:r>
              <a:rPr lang="en-US" dirty="0" smtClean="0">
                <a:latin typeface="Calibri" pitchFamily="34" charset="0"/>
                <a:ea typeface="+mn-ea"/>
              </a:rPr>
              <a:t>Important for; </a:t>
            </a:r>
          </a:p>
          <a:p>
            <a:pPr marL="403225" lvl="1" indent="0" eaLnBrk="1" hangingPunct="1">
              <a:lnSpc>
                <a:spcPct val="60000"/>
              </a:lnSpc>
              <a:buFont typeface="Verdana" charset="0"/>
              <a:buNone/>
              <a:defRPr/>
            </a:pPr>
            <a:r>
              <a:rPr lang="en-US" sz="3200" dirty="0">
                <a:latin typeface="Calibri" pitchFamily="34" charset="0"/>
                <a:ea typeface="+mn-ea"/>
              </a:rPr>
              <a:t>	</a:t>
            </a:r>
            <a:r>
              <a:rPr lang="en-US" dirty="0" smtClean="0">
                <a:latin typeface="Calibri" pitchFamily="34" charset="0"/>
                <a:ea typeface="+mn-ea"/>
              </a:rPr>
              <a:t>GI tract health</a:t>
            </a:r>
          </a:p>
          <a:p>
            <a:pPr marL="403225" lvl="1" indent="0" eaLnBrk="1" hangingPunct="1">
              <a:lnSpc>
                <a:spcPct val="60000"/>
              </a:lnSpc>
              <a:buFont typeface="Verdana" charset="0"/>
              <a:buNone/>
              <a:defRPr/>
            </a:pPr>
            <a:r>
              <a:rPr lang="en-US" dirty="0">
                <a:latin typeface="Calibri" pitchFamily="34" charset="0"/>
                <a:ea typeface="+mn-ea"/>
              </a:rPr>
              <a:t>	</a:t>
            </a:r>
            <a:r>
              <a:rPr lang="en-US" dirty="0" smtClean="0">
                <a:latin typeface="Calibri" pitchFamily="34" charset="0"/>
                <a:ea typeface="+mn-ea"/>
              </a:rPr>
              <a:t>heart health</a:t>
            </a:r>
            <a:endParaRPr lang="en-US" dirty="0">
              <a:latin typeface="Calibri" pitchFamily="34" charset="0"/>
              <a:ea typeface="+mn-ea"/>
            </a:endParaRPr>
          </a:p>
          <a:p>
            <a:pPr marL="403225" lvl="1" indent="0" eaLnBrk="1" hangingPunct="1">
              <a:lnSpc>
                <a:spcPct val="60000"/>
              </a:lnSpc>
              <a:buFont typeface="Verdana" charset="0"/>
              <a:buNone/>
              <a:defRPr/>
            </a:pPr>
            <a:r>
              <a:rPr lang="en-US" dirty="0" smtClean="0">
                <a:latin typeface="Calibri" pitchFamily="34" charset="0"/>
                <a:ea typeface="+mn-ea"/>
              </a:rPr>
              <a:t>	satiety</a:t>
            </a:r>
          </a:p>
          <a:p>
            <a:pPr marL="403225" lvl="1" indent="0" eaLnBrk="1" hangingPunct="1">
              <a:lnSpc>
                <a:spcPct val="60000"/>
              </a:lnSpc>
              <a:buFont typeface="Verdana" charset="0"/>
              <a:buNone/>
              <a:defRPr/>
            </a:pPr>
            <a:r>
              <a:rPr lang="en-US" dirty="0">
                <a:latin typeface="Calibri" pitchFamily="34" charset="0"/>
                <a:ea typeface="+mn-ea"/>
              </a:rPr>
              <a:t>	</a:t>
            </a:r>
            <a:r>
              <a:rPr lang="en-US" dirty="0" smtClean="0">
                <a:latin typeface="Calibri" pitchFamily="34" charset="0"/>
                <a:ea typeface="+mn-ea"/>
              </a:rPr>
              <a:t>elimination</a:t>
            </a:r>
          </a:p>
          <a:p>
            <a:pPr lvl="1" eaLnBrk="1" hangingPunct="1">
              <a:lnSpc>
                <a:spcPct val="60000"/>
              </a:lnSpc>
              <a:buFont typeface="Verdana" pitchFamily="34" charset="0"/>
              <a:buNone/>
              <a:defRPr/>
            </a:pPr>
            <a:r>
              <a:rPr lang="en-US" sz="3200" dirty="0" smtClean="0">
                <a:latin typeface="Calibri" pitchFamily="34" charset="0"/>
                <a:ea typeface="+mn-ea"/>
              </a:rPr>
              <a:t>  </a:t>
            </a:r>
          </a:p>
          <a:p>
            <a:pPr eaLnBrk="1" hangingPunct="1">
              <a:lnSpc>
                <a:spcPct val="60000"/>
              </a:lnSpc>
              <a:buFontTx/>
              <a:buNone/>
              <a:defRPr/>
            </a:pPr>
            <a:endParaRPr lang="en-US" dirty="0" smtClean="0">
              <a:ea typeface="+mn-ea"/>
              <a:cs typeface="+mn-cs"/>
            </a:endParaRPr>
          </a:p>
          <a:p>
            <a:pPr eaLnBrk="1" hangingPunct="1">
              <a:lnSpc>
                <a:spcPct val="60000"/>
              </a:lnSpc>
              <a:buFontTx/>
              <a:buNone/>
              <a:defRPr/>
            </a:pPr>
            <a:r>
              <a:rPr lang="en-US" dirty="0" smtClean="0">
                <a:ea typeface="+mn-ea"/>
                <a:cs typeface="+mn-cs"/>
              </a:rPr>
              <a:t> </a:t>
            </a:r>
          </a:p>
          <a:p>
            <a:pPr eaLnBrk="1" hangingPunct="1">
              <a:lnSpc>
                <a:spcPct val="60000"/>
              </a:lnSpc>
              <a:buFontTx/>
              <a:buNone/>
              <a:defRPr/>
            </a:pPr>
            <a:endParaRPr lang="en-US" dirty="0" smtClean="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07">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07">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4"/>
          <p:cNvSpPr txBox="1">
            <a:spLocks noChangeArrowheads="1"/>
          </p:cNvSpPr>
          <p:nvPr/>
        </p:nvSpPr>
        <p:spPr bwMode="auto">
          <a:xfrm>
            <a:off x="2590800" y="5257800"/>
            <a:ext cx="5181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See Table 12.5 for a list of high fiber foods</a:t>
            </a:r>
          </a:p>
        </p:txBody>
      </p:sp>
      <p:sp>
        <p:nvSpPr>
          <p:cNvPr id="4" name="Title 3"/>
          <p:cNvSpPr>
            <a:spLocks noGrp="1"/>
          </p:cNvSpPr>
          <p:nvPr>
            <p:ph type="title"/>
          </p:nvPr>
        </p:nvSpPr>
        <p:spPr>
          <a:xfrm>
            <a:off x="1371600" y="274638"/>
            <a:ext cx="7562850" cy="715962"/>
          </a:xfrm>
        </p:spPr>
        <p:txBody>
          <a:bodyPr vert="horz" wrap="square" lIns="91440" tIns="45720" rIns="91440" bIns="45720" numCol="1" anchorCtr="0" compatLnSpc="1">
            <a:prstTxWarp prst="textNoShape">
              <a:avLst/>
            </a:prstTxWarp>
          </a:bodyPr>
          <a:lstStyle/>
          <a:p>
            <a:pPr eaLnBrk="1" hangingPunct="1">
              <a:defRPr/>
            </a:pPr>
            <a:r>
              <a:rPr lang="en-US" sz="4000" b="1" dirty="0" smtClean="0">
                <a:solidFill>
                  <a:srgbClr val="000000"/>
                </a:solidFill>
                <a:effectLst/>
                <a:latin typeface="Calibri" charset="0"/>
                <a:cs typeface="+mj-cs"/>
              </a:rPr>
              <a:t>Fill up with real, whole food fiber!</a:t>
            </a:r>
            <a:endParaRPr lang="en-US" sz="4000" b="1" dirty="0">
              <a:solidFill>
                <a:srgbClr val="000000"/>
              </a:solidFill>
              <a:effectLst/>
              <a:latin typeface="Calibri" charset="0"/>
              <a:cs typeface="+mj-cs"/>
            </a:endParaRPr>
          </a:p>
        </p:txBody>
      </p:sp>
      <p:sp>
        <p:nvSpPr>
          <p:cNvPr id="55299" name="Rectangle 4" descr="12T05"/>
          <p:cNvSpPr>
            <a:spLocks noGrp="1" noChangeAspect="1" noChangeArrowheads="1"/>
          </p:cNvSpPr>
          <p:nvPr/>
        </p:nvSpPr>
        <p:spPr bwMode="auto">
          <a:xfrm>
            <a:off x="1143000" y="1219200"/>
            <a:ext cx="7875588" cy="403860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TextBox 1"/>
          <p:cNvSpPr txBox="1"/>
          <p:nvPr/>
        </p:nvSpPr>
        <p:spPr>
          <a:xfrm>
            <a:off x="4648200" y="1143000"/>
            <a:ext cx="4403725" cy="461963"/>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en-US" sz="2400" b="1" dirty="0">
                <a:solidFill>
                  <a:schemeClr val="accent4"/>
                </a:solidFill>
              </a:rPr>
              <a:t>Plants rule the fiber domain!</a:t>
            </a:r>
            <a:endParaRPr lang="en-US"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defRPr/>
            </a:pPr>
            <a:r>
              <a:rPr lang="en-US" sz="4400" b="1" dirty="0">
                <a:solidFill>
                  <a:srgbClr val="000000"/>
                </a:solidFill>
                <a:effectLst/>
                <a:latin typeface="Calibri" charset="0"/>
                <a:cs typeface="+mj-cs"/>
              </a:rPr>
              <a:t>Complex CHO </a:t>
            </a:r>
            <a:r>
              <a:rPr lang="en-US" sz="3600" b="1" dirty="0">
                <a:solidFill>
                  <a:srgbClr val="000000"/>
                </a:solidFill>
                <a:effectLst/>
                <a:latin typeface="Calibri" charset="0"/>
                <a:cs typeface="+mj-cs"/>
              </a:rPr>
              <a:t>(in animals)</a:t>
            </a:r>
            <a:r>
              <a:rPr lang="en-US" sz="3600" b="1" dirty="0">
                <a:effectLst/>
                <a:latin typeface="Calibri" charset="0"/>
                <a:cs typeface="+mj-cs"/>
              </a:rPr>
              <a:t/>
            </a:r>
            <a:br>
              <a:rPr lang="en-US" sz="3600" b="1" dirty="0">
                <a:effectLst/>
                <a:latin typeface="Calibri" charset="0"/>
                <a:cs typeface="+mj-cs"/>
              </a:rPr>
            </a:br>
            <a:r>
              <a:rPr lang="en-US" sz="3200" b="1" dirty="0">
                <a:effectLst>
                  <a:outerShdw blurRad="38100" dist="38100" dir="2700000" algn="tl">
                    <a:srgbClr val="DDDDDD"/>
                  </a:outerShdw>
                </a:effectLst>
                <a:latin typeface="Calibri" charset="0"/>
                <a:cs typeface="+mj-cs"/>
              </a:rPr>
              <a:t> </a:t>
            </a:r>
          </a:p>
        </p:txBody>
      </p:sp>
      <p:sp>
        <p:nvSpPr>
          <p:cNvPr id="44034" name="Rectangle 3"/>
          <p:cNvSpPr>
            <a:spLocks noGrp="1" noChangeArrowheads="1"/>
          </p:cNvSpPr>
          <p:nvPr>
            <p:ph idx="1"/>
          </p:nvPr>
        </p:nvSpPr>
        <p:spPr>
          <a:xfrm>
            <a:off x="1435100" y="1219200"/>
            <a:ext cx="7499350" cy="5029200"/>
          </a:xfrm>
        </p:spPr>
        <p:txBody>
          <a:bodyPr/>
          <a:lstStyle/>
          <a:p>
            <a:pPr eaLnBrk="1" hangingPunct="1"/>
            <a:r>
              <a:rPr lang="en-US" b="1">
                <a:latin typeface="Calibri" charset="0"/>
              </a:rPr>
              <a:t>Glycogen</a:t>
            </a:r>
          </a:p>
          <a:p>
            <a:pPr lvl="1" eaLnBrk="1" hangingPunct="1"/>
            <a:r>
              <a:rPr lang="en-US">
                <a:latin typeface="Calibri" charset="0"/>
              </a:rPr>
              <a:t>Storage carb</a:t>
            </a:r>
          </a:p>
          <a:p>
            <a:pPr lvl="1" eaLnBrk="1" hangingPunct="1"/>
            <a:r>
              <a:rPr lang="en-US">
                <a:latin typeface="Calibri" charset="0"/>
              </a:rPr>
              <a:t>~ 2000 Cal/150 lb (70Kg) adult</a:t>
            </a:r>
          </a:p>
          <a:p>
            <a:pPr lvl="1" eaLnBrk="1" hangingPunct="1"/>
            <a:r>
              <a:rPr lang="en-US">
                <a:latin typeface="Calibri" charset="0"/>
              </a:rPr>
              <a:t>Diet and exercise alter glycogen reserves where stored in liver/muscle</a:t>
            </a:r>
          </a:p>
          <a:p>
            <a:pPr lvl="1" eaLnBrk="1" hangingPunct="1"/>
            <a:r>
              <a:rPr lang="en-US">
                <a:latin typeface="Calibri" charset="0"/>
              </a:rPr>
              <a:t>Stored with water!</a:t>
            </a:r>
          </a:p>
          <a:p>
            <a:pPr lvl="1" eaLnBrk="1" hangingPunct="1"/>
            <a:endParaRPr lang="en-US">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403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40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4294967295"/>
          </p:nvPr>
        </p:nvSpPr>
        <p:spPr>
          <a:xfrm>
            <a:off x="1371600" y="1219200"/>
            <a:ext cx="7499350" cy="4800600"/>
          </a:xfrm>
        </p:spPr>
        <p:txBody>
          <a:bodyPr/>
          <a:lstStyle/>
          <a:p>
            <a:pPr marL="82550" indent="0">
              <a:buFont typeface="Wingdings 2" charset="0"/>
              <a:buNone/>
              <a:defRPr/>
            </a:pPr>
            <a:r>
              <a:rPr lang="en-US" b="1" dirty="0">
                <a:solidFill>
                  <a:srgbClr val="800080"/>
                </a:solidFill>
                <a:latin typeface="Calibri"/>
                <a:cs typeface="Calibri"/>
              </a:rPr>
              <a:t>Eat more </a:t>
            </a:r>
            <a:r>
              <a:rPr lang="en-US" b="1" dirty="0" smtClean="0">
                <a:solidFill>
                  <a:srgbClr val="800080"/>
                </a:solidFill>
                <a:latin typeface="Calibri"/>
                <a:cs typeface="Calibri"/>
              </a:rPr>
              <a:t>healthy, </a:t>
            </a:r>
            <a:r>
              <a:rPr lang="en-US" b="1" dirty="0">
                <a:solidFill>
                  <a:srgbClr val="800080"/>
                </a:solidFill>
                <a:latin typeface="Calibri"/>
                <a:cs typeface="Calibri"/>
              </a:rPr>
              <a:t>complex carbs</a:t>
            </a:r>
          </a:p>
          <a:p>
            <a:pPr marL="82550" indent="0">
              <a:buFont typeface="Wingdings 2" charset="0"/>
              <a:buNone/>
              <a:defRPr/>
            </a:pPr>
            <a:r>
              <a:rPr lang="en-US" i="1" dirty="0" smtClean="0">
                <a:latin typeface="Calibri"/>
                <a:cs typeface="Calibri"/>
              </a:rPr>
              <a:t>  </a:t>
            </a:r>
            <a:r>
              <a:rPr lang="en-US" sz="2800" i="1" dirty="0" smtClean="0">
                <a:latin typeface="Calibri"/>
                <a:cs typeface="Calibri"/>
              </a:rPr>
              <a:t>    veggies/whole fruit &amp; grains</a:t>
            </a:r>
            <a:r>
              <a:rPr lang="en-US" sz="2800" i="1" dirty="0">
                <a:latin typeface="Calibri"/>
                <a:cs typeface="Calibri"/>
              </a:rPr>
              <a:t>/</a:t>
            </a:r>
            <a:r>
              <a:rPr lang="en-US" sz="2800" i="1" dirty="0" smtClean="0">
                <a:latin typeface="Calibri"/>
                <a:cs typeface="Calibri"/>
              </a:rPr>
              <a:t>greens</a:t>
            </a:r>
            <a:r>
              <a:rPr lang="en-US" sz="2800" i="1" dirty="0">
                <a:latin typeface="Calibri"/>
                <a:cs typeface="Calibri"/>
              </a:rPr>
              <a:t>/</a:t>
            </a:r>
            <a:r>
              <a:rPr lang="en-US" sz="2800" i="1" dirty="0" smtClean="0">
                <a:latin typeface="Calibri"/>
                <a:cs typeface="Calibri"/>
              </a:rPr>
              <a:t>beans</a:t>
            </a:r>
            <a:endParaRPr lang="en-US" sz="2800" b="1" i="1" dirty="0">
              <a:solidFill>
                <a:srgbClr val="84AA33"/>
              </a:solidFill>
              <a:latin typeface="Calibri"/>
              <a:cs typeface="Calibri"/>
            </a:endParaRPr>
          </a:p>
          <a:p>
            <a:pPr marL="82550" indent="0">
              <a:buFont typeface="Wingdings 2" charset="0"/>
              <a:buNone/>
              <a:defRPr/>
            </a:pPr>
            <a:r>
              <a:rPr lang="en-US" b="1" dirty="0" smtClean="0">
                <a:solidFill>
                  <a:srgbClr val="800080"/>
                </a:solidFill>
                <a:latin typeface="Calibri"/>
                <a:cs typeface="Calibri"/>
              </a:rPr>
              <a:t>Eat fewer ‘added sugar’ foods</a:t>
            </a:r>
          </a:p>
          <a:p>
            <a:pPr marL="82550" indent="0">
              <a:buFont typeface="Wingdings 2" charset="0"/>
              <a:buNone/>
              <a:defRPr/>
            </a:pPr>
            <a:r>
              <a:rPr lang="en-US" b="1" dirty="0" smtClean="0">
                <a:solidFill>
                  <a:srgbClr val="800080"/>
                </a:solidFill>
                <a:latin typeface="Calibri"/>
                <a:cs typeface="Calibri"/>
              </a:rPr>
              <a:t>      </a:t>
            </a:r>
            <a:r>
              <a:rPr lang="en-US" sz="2800" i="1" dirty="0" smtClean="0">
                <a:latin typeface="Calibri"/>
                <a:cs typeface="Calibri"/>
              </a:rPr>
              <a:t>flavored yogurt/candy/pastries/soda</a:t>
            </a:r>
          </a:p>
          <a:p>
            <a:pPr marL="82550" indent="0">
              <a:buFont typeface="Wingdings 2" charset="0"/>
              <a:buNone/>
              <a:defRPr/>
            </a:pPr>
            <a:r>
              <a:rPr lang="en-US" i="1" dirty="0" smtClean="0">
                <a:latin typeface="Calibri"/>
                <a:cs typeface="Calibri"/>
              </a:rPr>
              <a:t>     Max=</a:t>
            </a:r>
            <a:r>
              <a:rPr lang="en-US" sz="2800" i="1" dirty="0" smtClean="0">
                <a:latin typeface="Calibri"/>
                <a:cs typeface="Calibri"/>
              </a:rPr>
              <a:t>~25 g</a:t>
            </a:r>
            <a:r>
              <a:rPr lang="en-US" sz="2800" i="1" dirty="0">
                <a:latin typeface="Calibri"/>
                <a:cs typeface="Calibri"/>
              </a:rPr>
              <a:t>/</a:t>
            </a:r>
            <a:r>
              <a:rPr lang="en-US" sz="2800" i="1" dirty="0" smtClean="0">
                <a:latin typeface="Calibri"/>
                <a:cs typeface="Calibri"/>
              </a:rPr>
              <a:t>d (6t.) women ~</a:t>
            </a:r>
            <a:r>
              <a:rPr lang="en-US" sz="2800" i="1" dirty="0">
                <a:latin typeface="Calibri"/>
                <a:cs typeface="Calibri"/>
              </a:rPr>
              <a:t>35 </a:t>
            </a:r>
            <a:r>
              <a:rPr lang="en-US" sz="2800" i="1" dirty="0" smtClean="0">
                <a:latin typeface="Calibri"/>
                <a:cs typeface="Calibri"/>
              </a:rPr>
              <a:t>g/d (9t.) men</a:t>
            </a:r>
            <a:endParaRPr lang="en-US" sz="2800" i="1" dirty="0">
              <a:latin typeface="Calibri"/>
              <a:cs typeface="Calibri"/>
            </a:endParaRPr>
          </a:p>
          <a:p>
            <a:pPr marL="82550" indent="0">
              <a:buFont typeface="Wingdings 2" charset="0"/>
              <a:buNone/>
              <a:defRPr/>
            </a:pPr>
            <a:r>
              <a:rPr lang="en-US" b="1" dirty="0">
                <a:solidFill>
                  <a:srgbClr val="800080"/>
                </a:solidFill>
                <a:latin typeface="Calibri"/>
                <a:cs typeface="Calibri"/>
              </a:rPr>
              <a:t>Read</a:t>
            </a:r>
            <a:r>
              <a:rPr lang="en-US" b="1" dirty="0">
                <a:solidFill>
                  <a:srgbClr val="84AA33"/>
                </a:solidFill>
                <a:latin typeface="Calibri"/>
                <a:cs typeface="Calibri"/>
              </a:rPr>
              <a:t> </a:t>
            </a:r>
            <a:r>
              <a:rPr lang="en-US" dirty="0" smtClean="0">
                <a:latin typeface="Calibri"/>
                <a:cs typeface="Calibri"/>
              </a:rPr>
              <a:t>full carb breakdown on Facts Panel</a:t>
            </a:r>
          </a:p>
          <a:p>
            <a:pPr marL="82550" indent="0">
              <a:buFont typeface="Wingdings 2" charset="0"/>
              <a:buNone/>
              <a:defRPr/>
            </a:pPr>
            <a:r>
              <a:rPr lang="en-US" dirty="0" smtClean="0">
                <a:latin typeface="Calibri"/>
                <a:cs typeface="Calibri"/>
              </a:rPr>
              <a:t>     </a:t>
            </a:r>
            <a:r>
              <a:rPr lang="en-US" i="1" dirty="0" smtClean="0">
                <a:latin typeface="Calibri"/>
                <a:cs typeface="Calibri"/>
              </a:rPr>
              <a:t> </a:t>
            </a:r>
            <a:r>
              <a:rPr lang="en-US" sz="2800" i="1" dirty="0" smtClean="0">
                <a:latin typeface="Calibri"/>
                <a:cs typeface="Calibri"/>
              </a:rPr>
              <a:t>total carb, sugars, fiber</a:t>
            </a:r>
          </a:p>
          <a:p>
            <a:pPr marL="82550" indent="0">
              <a:buFont typeface="Wingdings 2" charset="0"/>
              <a:buNone/>
              <a:defRPr/>
            </a:pPr>
            <a:r>
              <a:rPr lang="en-US" dirty="0" smtClean="0">
                <a:latin typeface="Calibri"/>
                <a:cs typeface="Calibri"/>
              </a:rPr>
              <a:t>Check </a:t>
            </a:r>
            <a:r>
              <a:rPr lang="en-US" dirty="0">
                <a:latin typeface="Calibri"/>
                <a:cs typeface="Calibri"/>
              </a:rPr>
              <a:t>out </a:t>
            </a:r>
            <a:r>
              <a:rPr lang="en-US" b="1" dirty="0">
                <a:solidFill>
                  <a:srgbClr val="800080"/>
                </a:solidFill>
                <a:latin typeface="Calibri"/>
                <a:cs typeface="Calibri"/>
              </a:rPr>
              <a:t>ingredient list </a:t>
            </a:r>
            <a:r>
              <a:rPr lang="en-US" dirty="0" smtClean="0">
                <a:latin typeface="Calibri"/>
                <a:cs typeface="Calibri"/>
              </a:rPr>
              <a:t>for carb origin</a:t>
            </a:r>
          </a:p>
          <a:p>
            <a:pPr marL="82550" indent="0">
              <a:buFont typeface="Wingdings 2" charset="0"/>
              <a:buNone/>
              <a:defRPr/>
            </a:pPr>
            <a:r>
              <a:rPr lang="en-US" dirty="0" smtClean="0">
                <a:latin typeface="Calibri"/>
                <a:cs typeface="Calibri"/>
              </a:rPr>
              <a:t>      </a:t>
            </a:r>
            <a:r>
              <a:rPr lang="en-US" sz="2800" i="1" dirty="0" smtClean="0">
                <a:latin typeface="Calibri"/>
                <a:cs typeface="Calibri"/>
              </a:rPr>
              <a:t>natural or added (latter covered by new label)</a:t>
            </a:r>
            <a:endParaRPr lang="en-US" sz="2800" i="1" dirty="0">
              <a:latin typeface="Calibri"/>
              <a:cs typeface="Calibri"/>
            </a:endParaRPr>
          </a:p>
          <a:p>
            <a:pPr marL="82550" indent="0">
              <a:buFont typeface="Wingdings 2" charset="0"/>
              <a:buNone/>
              <a:defRPr/>
            </a:pPr>
            <a:endParaRPr lang="en-US" dirty="0">
              <a:latin typeface="Calibri"/>
              <a:cs typeface="Calibri"/>
            </a:endParaRPr>
          </a:p>
        </p:txBody>
      </p:sp>
      <p:pic>
        <p:nvPicPr>
          <p:cNvPr id="8" name="Picture 7" descr="images.jpeg"/>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57069" y="80434"/>
            <a:ext cx="2276529" cy="1295399"/>
          </a:xfrm>
          <a:prstGeom prst="rect">
            <a:avLst/>
          </a:prstGeom>
        </p:spPr>
      </p:pic>
      <p:sp>
        <p:nvSpPr>
          <p:cNvPr id="61443" name="TextBox 5"/>
          <p:cNvSpPr txBox="1">
            <a:spLocks noChangeArrowheads="1"/>
          </p:cNvSpPr>
          <p:nvPr/>
        </p:nvSpPr>
        <p:spPr bwMode="auto">
          <a:xfrm>
            <a:off x="2674938" y="373063"/>
            <a:ext cx="1857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4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362200" y="1143000"/>
            <a:ext cx="5943600" cy="685800"/>
          </a:xfrm>
        </p:spPr>
        <p:txBody>
          <a:bodyPr vert="horz" wrap="square" lIns="91440" tIns="45720" rIns="91440" bIns="45720" numCol="1" anchorCtr="0" compatLnSpc="1">
            <a:prstTxWarp prst="textNoShape">
              <a:avLst/>
            </a:prstTxWarp>
            <a:noAutofit/>
          </a:bodyPr>
          <a:lstStyle/>
          <a:p>
            <a:pPr eaLnBrk="1" hangingPunct="1">
              <a:defRPr/>
            </a:pPr>
            <a:r>
              <a:rPr lang="en-US" sz="2800" cap="none" dirty="0" smtClean="0">
                <a:solidFill>
                  <a:schemeClr val="accent5"/>
                </a:solidFill>
                <a:effectLst/>
                <a:latin typeface="Calibri" pitchFamily="34" charset="0"/>
                <a:ea typeface="+mj-ea"/>
                <a:cs typeface="+mj-cs"/>
              </a:rPr>
              <a:t>The Working Fuel</a:t>
            </a:r>
            <a:br>
              <a:rPr lang="en-US" sz="2800" cap="none" dirty="0" smtClean="0">
                <a:solidFill>
                  <a:schemeClr val="accent5"/>
                </a:solidFill>
                <a:effectLst/>
                <a:latin typeface="Calibri" pitchFamily="34" charset="0"/>
                <a:ea typeface="+mj-ea"/>
                <a:cs typeface="+mj-cs"/>
              </a:rPr>
            </a:br>
            <a:endParaRPr lang="en-US" sz="2800" cap="none" dirty="0" smtClean="0">
              <a:solidFill>
                <a:schemeClr val="accent5"/>
              </a:solidFill>
              <a:effectLst>
                <a:outerShdw blurRad="38100" dist="38100" dir="2700000" algn="tl">
                  <a:srgbClr val="C0C0C0"/>
                </a:outerShdw>
              </a:effectLst>
              <a:latin typeface="Comic Sans MS" pitchFamily="66" charset="0"/>
              <a:ea typeface="+mj-ea"/>
              <a:cs typeface="+mj-cs"/>
            </a:endParaRPr>
          </a:p>
        </p:txBody>
      </p:sp>
      <p:sp>
        <p:nvSpPr>
          <p:cNvPr id="4" name="Text Placeholder 3"/>
          <p:cNvSpPr>
            <a:spLocks noGrp="1"/>
          </p:cNvSpPr>
          <p:nvPr>
            <p:ph type="body" idx="1"/>
          </p:nvPr>
        </p:nvSpPr>
        <p:spPr>
          <a:xfrm>
            <a:off x="2286000" y="17463"/>
            <a:ext cx="6400800" cy="1277937"/>
          </a:xfrm>
        </p:spPr>
        <p:txBody>
          <a:bodyPr>
            <a:normAutofit/>
          </a:bodyPr>
          <a:lstStyle/>
          <a:p>
            <a:pPr marL="17463" eaLnBrk="1" hangingPunct="1">
              <a:spcBef>
                <a:spcPct val="0"/>
              </a:spcBef>
              <a:defRPr/>
            </a:pPr>
            <a:r>
              <a:rPr lang="en-US" sz="4400" b="1" dirty="0">
                <a:solidFill>
                  <a:schemeClr val="tx2"/>
                </a:solidFill>
                <a:latin typeface="Calibri" charset="0"/>
                <a:cs typeface="+mn-cs"/>
              </a:rPr>
              <a:t>Carbohydrates</a:t>
            </a:r>
          </a:p>
        </p:txBody>
      </p:sp>
      <p:pic>
        <p:nvPicPr>
          <p:cNvPr id="16387"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96000" y="1905000"/>
            <a:ext cx="2366963" cy="2433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590800" y="2362200"/>
            <a:ext cx="6858000" cy="1384995"/>
          </a:xfrm>
          <a:prstGeom prst="rect">
            <a:avLst/>
          </a:prstGeom>
          <a:noFill/>
        </p:spPr>
        <p:txBody>
          <a:bodyPr>
            <a:spAutoFit/>
          </a:bodyPr>
          <a:lstStyle/>
          <a:p>
            <a:pPr>
              <a:defRPr/>
            </a:pPr>
            <a:r>
              <a:rPr lang="en-US" sz="2800" i="1" dirty="0">
                <a:solidFill>
                  <a:schemeClr val="tx1">
                    <a:lumMod val="95000"/>
                    <a:lumOff val="5000"/>
                  </a:schemeClr>
                </a:solidFill>
                <a:latin typeface="Calibri" pitchFamily="34" charset="0"/>
              </a:rPr>
              <a:t>Provides </a:t>
            </a:r>
            <a:r>
              <a:rPr lang="en-US" sz="2800" i="1" dirty="0" smtClean="0">
                <a:solidFill>
                  <a:schemeClr val="tx1">
                    <a:lumMod val="95000"/>
                    <a:lumOff val="5000"/>
                  </a:schemeClr>
                </a:solidFill>
                <a:latin typeface="Calibri" pitchFamily="34" charset="0"/>
              </a:rPr>
              <a:t>us with fuel </a:t>
            </a:r>
          </a:p>
          <a:p>
            <a:pPr>
              <a:defRPr/>
            </a:pPr>
            <a:r>
              <a:rPr lang="en-US" sz="2800" i="1" dirty="0" smtClean="0">
                <a:solidFill>
                  <a:schemeClr val="tx1">
                    <a:lumMod val="95000"/>
                    <a:lumOff val="5000"/>
                  </a:schemeClr>
                </a:solidFill>
                <a:latin typeface="Calibri" pitchFamily="34" charset="0"/>
              </a:rPr>
              <a:t>for </a:t>
            </a:r>
            <a:r>
              <a:rPr lang="en-US" sz="2800" i="1" dirty="0">
                <a:solidFill>
                  <a:schemeClr val="tx1">
                    <a:lumMod val="95000"/>
                    <a:lumOff val="5000"/>
                  </a:schemeClr>
                </a:solidFill>
                <a:latin typeface="Calibri" pitchFamily="34" charset="0"/>
              </a:rPr>
              <a:t>the long </a:t>
            </a:r>
            <a:r>
              <a:rPr lang="en-US" sz="2800" i="1" dirty="0" smtClean="0">
                <a:solidFill>
                  <a:schemeClr val="tx1">
                    <a:lumMod val="95000"/>
                    <a:lumOff val="5000"/>
                  </a:schemeClr>
                </a:solidFill>
                <a:latin typeface="Calibri" pitchFamily="34" charset="0"/>
              </a:rPr>
              <a:t>haul; the </a:t>
            </a:r>
          </a:p>
          <a:p>
            <a:pPr>
              <a:defRPr/>
            </a:pPr>
            <a:r>
              <a:rPr lang="en-US" sz="2800" i="1" dirty="0" smtClean="0">
                <a:solidFill>
                  <a:schemeClr val="tx1">
                    <a:lumMod val="95000"/>
                    <a:lumOff val="5000"/>
                  </a:schemeClr>
                </a:solidFill>
                <a:latin typeface="Calibri" pitchFamily="34" charset="0"/>
              </a:rPr>
              <a:t>work </a:t>
            </a:r>
            <a:r>
              <a:rPr lang="en-US" sz="2800" i="1" dirty="0">
                <a:solidFill>
                  <a:schemeClr val="tx1">
                    <a:lumMod val="95000"/>
                    <a:lumOff val="5000"/>
                  </a:schemeClr>
                </a:solidFill>
                <a:latin typeface="Calibri" pitchFamily="34" charset="0"/>
              </a:rPr>
              <a:t>of </a:t>
            </a:r>
            <a:r>
              <a:rPr lang="en-US" sz="2800" i="1" dirty="0" smtClean="0">
                <a:solidFill>
                  <a:schemeClr val="tx1">
                    <a:lumMod val="95000"/>
                    <a:lumOff val="5000"/>
                  </a:schemeClr>
                </a:solidFill>
                <a:latin typeface="Calibri" pitchFamily="34" charset="0"/>
              </a:rPr>
              <a:t>daily living!</a:t>
            </a:r>
            <a:endParaRPr lang="en-US" sz="2800" i="1" dirty="0">
              <a:solidFill>
                <a:schemeClr val="tx1">
                  <a:lumMod val="95000"/>
                  <a:lumOff val="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2000" fill="hold"/>
                                        <p:tgtEl>
                                          <p:spTgt spid="16387"/>
                                        </p:tgtEl>
                                        <p:attrNameLst>
                                          <p:attrName>ppt_x</p:attrName>
                                        </p:attrNameLst>
                                      </p:cBhvr>
                                      <p:tavLst>
                                        <p:tav tm="0">
                                          <p:val>
                                            <p:strVal val="0-#ppt_w/2"/>
                                          </p:val>
                                        </p:tav>
                                        <p:tav tm="100000">
                                          <p:val>
                                            <p:strVal val="#ppt_x"/>
                                          </p:val>
                                        </p:tav>
                                      </p:tavLst>
                                    </p:anim>
                                    <p:anim calcmode="lin" valueType="num">
                                      <p:cBhvr additive="base">
                                        <p:cTn id="8" dur="20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99350" cy="1143000"/>
          </a:xfrm>
        </p:spPr>
        <p:txBody>
          <a:bodyPr vert="horz" wrap="square" lIns="91440" tIns="45720" rIns="91440" bIns="45720" numCol="1" anchorCtr="0" compatLnSpc="1">
            <a:prstTxWarp prst="textNoShape">
              <a:avLst/>
            </a:prstTxWarp>
          </a:bodyPr>
          <a:lstStyle/>
          <a:p>
            <a:pPr eaLnBrk="1" hangingPunct="1">
              <a:defRPr/>
            </a:pPr>
            <a:r>
              <a:rPr lang="en-US" sz="4000" b="1" dirty="0" smtClean="0">
                <a:solidFill>
                  <a:srgbClr val="000000"/>
                </a:solidFill>
                <a:effectLst/>
                <a:latin typeface="Calibri"/>
                <a:ea typeface="+mj-ea"/>
                <a:cs typeface="Calibri"/>
              </a:rPr>
              <a:t>Carbs: vital fuel and more</a:t>
            </a:r>
          </a:p>
        </p:txBody>
      </p:sp>
      <p:sp>
        <p:nvSpPr>
          <p:cNvPr id="3" name="Content Placeholder 2"/>
          <p:cNvSpPr>
            <a:spLocks noGrp="1"/>
          </p:cNvSpPr>
          <p:nvPr>
            <p:ph idx="1"/>
          </p:nvPr>
        </p:nvSpPr>
        <p:spPr>
          <a:xfrm>
            <a:off x="1143000" y="1371600"/>
            <a:ext cx="6858000" cy="3886200"/>
          </a:xfrm>
        </p:spPr>
        <p:txBody>
          <a:bodyPr/>
          <a:lstStyle/>
          <a:p>
            <a:pPr eaLnBrk="1" hangingPunct="1">
              <a:lnSpc>
                <a:spcPct val="90000"/>
              </a:lnSpc>
            </a:pPr>
            <a:r>
              <a:rPr lang="en-US" dirty="0" smtClean="0">
                <a:latin typeface="Calibri" charset="0"/>
                <a:cs typeface="Calibri" charset="0"/>
              </a:rPr>
              <a:t>Natural source of fiber</a:t>
            </a:r>
          </a:p>
          <a:p>
            <a:pPr eaLnBrk="1" hangingPunct="1">
              <a:lnSpc>
                <a:spcPct val="90000"/>
              </a:lnSpc>
            </a:pPr>
            <a:r>
              <a:rPr lang="en-US" dirty="0" smtClean="0">
                <a:latin typeface="Calibri" charset="0"/>
                <a:cs typeface="Calibri" charset="0"/>
              </a:rPr>
              <a:t>Spare </a:t>
            </a:r>
            <a:r>
              <a:rPr lang="en-US" dirty="0">
                <a:latin typeface="Calibri" charset="0"/>
                <a:cs typeface="Calibri" charset="0"/>
              </a:rPr>
              <a:t>protein from use as fuel</a:t>
            </a:r>
            <a:endParaRPr lang="en-US" altLang="ja-JP" dirty="0">
              <a:latin typeface="Calibri" charset="0"/>
              <a:cs typeface="Calibri" charset="0"/>
            </a:endParaRPr>
          </a:p>
          <a:p>
            <a:pPr eaLnBrk="1" hangingPunct="1">
              <a:lnSpc>
                <a:spcPct val="90000"/>
              </a:lnSpc>
            </a:pPr>
            <a:r>
              <a:rPr lang="en-US" dirty="0">
                <a:latin typeface="Calibri" charset="0"/>
                <a:cs typeface="Calibri" charset="0"/>
              </a:rPr>
              <a:t>Help fat burn efficiently</a:t>
            </a:r>
          </a:p>
          <a:p>
            <a:pPr eaLnBrk="1" hangingPunct="1">
              <a:lnSpc>
                <a:spcPct val="90000"/>
              </a:lnSpc>
            </a:pPr>
            <a:r>
              <a:rPr lang="en-US" dirty="0" smtClean="0">
                <a:latin typeface="Calibri" charset="0"/>
                <a:cs typeface="Calibri" charset="0"/>
              </a:rPr>
              <a:t>Our #</a:t>
            </a:r>
            <a:r>
              <a:rPr lang="en-US" dirty="0">
                <a:latin typeface="Calibri" charset="0"/>
                <a:cs typeface="Calibri" charset="0"/>
              </a:rPr>
              <a:t>1 source of </a:t>
            </a:r>
            <a:r>
              <a:rPr lang="en-US" b="1" dirty="0">
                <a:latin typeface="Calibri" charset="0"/>
                <a:cs typeface="Calibri" charset="0"/>
              </a:rPr>
              <a:t>glucose</a:t>
            </a:r>
          </a:p>
          <a:p>
            <a:pPr eaLnBrk="1" hangingPunct="1">
              <a:lnSpc>
                <a:spcPct val="90000"/>
              </a:lnSpc>
            </a:pPr>
            <a:r>
              <a:rPr lang="en-US" b="1" dirty="0" smtClean="0">
                <a:latin typeface="Calibri" charset="0"/>
                <a:cs typeface="Calibri" charset="0"/>
              </a:rPr>
              <a:t>Why </a:t>
            </a:r>
            <a:r>
              <a:rPr lang="en-US" b="1" dirty="0">
                <a:latin typeface="Calibri" charset="0"/>
                <a:cs typeface="Calibri" charset="0"/>
              </a:rPr>
              <a:t>is glucose so special?</a:t>
            </a:r>
          </a:p>
          <a:p>
            <a:pPr marL="82550" indent="0" eaLnBrk="1" hangingPunct="1">
              <a:lnSpc>
                <a:spcPct val="90000"/>
              </a:lnSpc>
              <a:buNone/>
            </a:pPr>
            <a:endParaRPr lang="en-US" sz="2800" b="1" dirty="0">
              <a:latin typeface="Comic Sans MS" charset="0"/>
            </a:endParaRPr>
          </a:p>
          <a:p>
            <a:pPr eaLnBrk="1" hangingPunct="1">
              <a:lnSpc>
                <a:spcPct val="90000"/>
              </a:lnSpc>
            </a:pPr>
            <a:endParaRPr lang="en-US" dirty="0">
              <a:latin typeface="Comic Sans MS" charset="0"/>
            </a:endParaRPr>
          </a:p>
          <a:p>
            <a:pPr eaLnBrk="1" hangingPunct="1">
              <a:lnSpc>
                <a:spcPct val="90000"/>
              </a:lnSpc>
            </a:pPr>
            <a:endParaRPr lang="en-US" dirty="0">
              <a:latin typeface="Gill Sans MT" charset="0"/>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3846" t="8696" b="18478"/>
          <a:stretch/>
        </p:blipFill>
        <p:spPr>
          <a:xfrm>
            <a:off x="6172200" y="2743200"/>
            <a:ext cx="2268940" cy="2413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499350" cy="1143000"/>
          </a:xfrm>
        </p:spPr>
        <p:txBody>
          <a:bodyPr/>
          <a:lstStyle/>
          <a:p>
            <a:pPr eaLnBrk="1" fontAlgn="auto" hangingPunct="1">
              <a:spcAft>
                <a:spcPts val="0"/>
              </a:spcAft>
              <a:defRPr/>
            </a:pPr>
            <a:r>
              <a:rPr lang="en-US" sz="4000" b="1" dirty="0" smtClean="0">
                <a:solidFill>
                  <a:schemeClr val="tx2">
                    <a:satMod val="130000"/>
                  </a:schemeClr>
                </a:solidFill>
                <a:effectLst/>
                <a:latin typeface="Calibri"/>
                <a:ea typeface="+mj-ea"/>
                <a:cs typeface="Calibri"/>
              </a:rPr>
              <a:t>Glucose….</a:t>
            </a:r>
            <a:endParaRPr lang="en-US" dirty="0">
              <a:solidFill>
                <a:schemeClr val="tx2">
                  <a:satMod val="130000"/>
                </a:schemeClr>
              </a:solidFill>
              <a:effectLst/>
              <a:latin typeface="Calibri"/>
              <a:ea typeface="+mj-ea"/>
              <a:cs typeface="Calibri"/>
            </a:endParaRPr>
          </a:p>
        </p:txBody>
      </p:sp>
      <p:sp>
        <p:nvSpPr>
          <p:cNvPr id="31746" name="Content Placeholder 2"/>
          <p:cNvSpPr>
            <a:spLocks noGrp="1"/>
          </p:cNvSpPr>
          <p:nvPr>
            <p:ph idx="1"/>
          </p:nvPr>
        </p:nvSpPr>
        <p:spPr>
          <a:xfrm>
            <a:off x="990600" y="1143000"/>
            <a:ext cx="8153400" cy="5029200"/>
          </a:xfrm>
        </p:spPr>
        <p:txBody>
          <a:bodyPr/>
          <a:lstStyle/>
          <a:p>
            <a:pPr eaLnBrk="1" hangingPunct="1">
              <a:lnSpc>
                <a:spcPct val="80000"/>
              </a:lnSpc>
              <a:defRPr/>
            </a:pPr>
            <a:r>
              <a:rPr lang="en-US" dirty="0" smtClean="0">
                <a:latin typeface="Calibri"/>
                <a:cs typeface="Calibri"/>
              </a:rPr>
              <a:t>A product of </a:t>
            </a:r>
            <a:r>
              <a:rPr lang="en-US" dirty="0" smtClean="0">
                <a:solidFill>
                  <a:schemeClr val="accent4">
                    <a:lumMod val="75000"/>
                  </a:schemeClr>
                </a:solidFill>
                <a:latin typeface="Calibri"/>
                <a:cs typeface="Calibri"/>
                <a:hlinkClick r:id="rId3"/>
              </a:rPr>
              <a:t>photosynthesis</a:t>
            </a:r>
            <a:endParaRPr lang="en-US" dirty="0" smtClean="0">
              <a:solidFill>
                <a:schemeClr val="accent4">
                  <a:lumMod val="75000"/>
                </a:schemeClr>
              </a:solidFill>
              <a:latin typeface="Calibri"/>
              <a:cs typeface="Calibri"/>
            </a:endParaRPr>
          </a:p>
          <a:p>
            <a:pPr eaLnBrk="1" hangingPunct="1">
              <a:lnSpc>
                <a:spcPct val="80000"/>
              </a:lnSpc>
              <a:defRPr/>
            </a:pPr>
            <a:r>
              <a:rPr lang="en-US" dirty="0" smtClean="0">
                <a:latin typeface="Calibri"/>
                <a:cs typeface="Calibri"/>
              </a:rPr>
              <a:t>Versatile, clean </a:t>
            </a:r>
            <a:r>
              <a:rPr lang="en-US" dirty="0">
                <a:latin typeface="Calibri"/>
                <a:cs typeface="Calibri"/>
              </a:rPr>
              <a:t>burning </a:t>
            </a:r>
            <a:r>
              <a:rPr lang="en-US" dirty="0" smtClean="0">
                <a:latin typeface="Calibri"/>
                <a:cs typeface="Calibri"/>
              </a:rPr>
              <a:t>fuel </a:t>
            </a:r>
          </a:p>
          <a:p>
            <a:pPr eaLnBrk="1" hangingPunct="1">
              <a:lnSpc>
                <a:spcPct val="80000"/>
              </a:lnSpc>
              <a:defRPr/>
            </a:pPr>
            <a:r>
              <a:rPr lang="en-US" dirty="0" smtClean="0">
                <a:latin typeface="Calibri"/>
                <a:cs typeface="Calibri"/>
              </a:rPr>
              <a:t>Some cells </a:t>
            </a:r>
            <a:r>
              <a:rPr lang="en-US" b="1" dirty="0" smtClean="0">
                <a:latin typeface="Calibri"/>
                <a:cs typeface="Calibri"/>
              </a:rPr>
              <a:t>only</a:t>
            </a:r>
            <a:r>
              <a:rPr lang="en-US" dirty="0" smtClean="0">
                <a:latin typeface="Calibri"/>
                <a:cs typeface="Calibri"/>
              </a:rPr>
              <a:t> use glucose to make ATP </a:t>
            </a:r>
          </a:p>
          <a:p>
            <a:pPr marL="82550" indent="0" eaLnBrk="1" hangingPunct="1">
              <a:lnSpc>
                <a:spcPct val="80000"/>
              </a:lnSpc>
              <a:buFont typeface="Wingdings 2" charset="0"/>
              <a:buNone/>
              <a:defRPr/>
            </a:pPr>
            <a:r>
              <a:rPr lang="en-US" dirty="0" smtClean="0">
                <a:latin typeface="Calibri"/>
                <a:cs typeface="Calibri"/>
              </a:rPr>
              <a:t>   ……</a:t>
            </a:r>
            <a:r>
              <a:rPr lang="en-US" i="1" dirty="0" smtClean="0">
                <a:latin typeface="Calibri"/>
                <a:cs typeface="Calibri"/>
              </a:rPr>
              <a:t>we have a 24/7 need for blood glucose</a:t>
            </a:r>
          </a:p>
          <a:p>
            <a:pPr eaLnBrk="1" hangingPunct="1">
              <a:lnSpc>
                <a:spcPct val="80000"/>
              </a:lnSpc>
              <a:defRPr/>
            </a:pPr>
            <a:r>
              <a:rPr lang="en-US" altLang="ja-JP" dirty="0" smtClean="0">
                <a:latin typeface="Calibri"/>
                <a:cs typeface="Calibri"/>
              </a:rPr>
              <a:t>It is ‘blood sugar’</a:t>
            </a:r>
          </a:p>
          <a:p>
            <a:pPr eaLnBrk="1" hangingPunct="1">
              <a:lnSpc>
                <a:spcPct val="80000"/>
              </a:lnSpc>
              <a:defRPr/>
            </a:pPr>
            <a:r>
              <a:rPr lang="en-US" dirty="0" smtClean="0">
                <a:latin typeface="Calibri"/>
                <a:cs typeface="Calibri"/>
              </a:rPr>
              <a:t>Basic building block of most dietary </a:t>
            </a:r>
            <a:r>
              <a:rPr lang="en-US" dirty="0">
                <a:latin typeface="Calibri"/>
                <a:cs typeface="Calibri"/>
              </a:rPr>
              <a:t>carbs</a:t>
            </a:r>
            <a:endParaRPr lang="en-US" altLang="ja-JP" dirty="0">
              <a:latin typeface="Calibri"/>
              <a:cs typeface="Calibri"/>
            </a:endParaRPr>
          </a:p>
          <a:p>
            <a:pPr eaLnBrk="1" hangingPunct="1">
              <a:lnSpc>
                <a:spcPct val="80000"/>
              </a:lnSpc>
              <a:defRPr/>
            </a:pPr>
            <a:r>
              <a:rPr lang="en-US" dirty="0" smtClean="0">
                <a:latin typeface="Calibri"/>
                <a:cs typeface="Calibri"/>
              </a:rPr>
              <a:t>We store glucose…but, as wh</a:t>
            </a:r>
            <a:r>
              <a:rPr lang="en-US" dirty="0">
                <a:latin typeface="Calibri"/>
                <a:cs typeface="Calibri"/>
              </a:rPr>
              <a:t>a</a:t>
            </a:r>
            <a:r>
              <a:rPr lang="en-US" dirty="0" smtClean="0">
                <a:latin typeface="Calibri"/>
                <a:cs typeface="Calibri"/>
              </a:rPr>
              <a:t>t?</a:t>
            </a:r>
            <a:endParaRPr lang="en-US" sz="3200" dirty="0">
              <a:latin typeface="Calibri" charset="0"/>
            </a:endParaRPr>
          </a:p>
          <a:p>
            <a:pPr lvl="1" eaLnBrk="1" hangingPunct="1">
              <a:lnSpc>
                <a:spcPct val="80000"/>
              </a:lnSpc>
              <a:defRPr/>
            </a:pPr>
            <a:endParaRPr lang="en-US" sz="2200" dirty="0">
              <a:latin typeface="Calibri" charset="0"/>
            </a:endParaRPr>
          </a:p>
          <a:p>
            <a:pPr eaLnBrk="1" hangingPunct="1">
              <a:lnSpc>
                <a:spcPct val="80000"/>
              </a:lnSpc>
              <a:defRPr/>
            </a:pPr>
            <a:endParaRPr lang="en-US" sz="2600" dirty="0">
              <a:latin typeface="Calibri" charset="0"/>
            </a:endParaRPr>
          </a:p>
          <a:p>
            <a:pPr eaLnBrk="1" hangingPunct="1">
              <a:lnSpc>
                <a:spcPct val="80000"/>
              </a:lnSpc>
              <a:defRPr/>
            </a:pPr>
            <a:endParaRPr lang="en-US" sz="2600" dirty="0">
              <a:latin typeface="Calibri" charset="0"/>
            </a:endParaRPr>
          </a:p>
          <a:p>
            <a:pPr eaLnBrk="1" hangingPunct="1">
              <a:lnSpc>
                <a:spcPct val="80000"/>
              </a:lnSpc>
              <a:defRPr/>
            </a:pPr>
            <a:endParaRPr lang="en-US" sz="2600" dirty="0">
              <a:latin typeface="Calibri" charset="0"/>
            </a:endParaRPr>
          </a:p>
          <a:p>
            <a:pPr eaLnBrk="1" hangingPunct="1">
              <a:lnSpc>
                <a:spcPct val="80000"/>
              </a:lnSpc>
              <a:defRPr/>
            </a:pPr>
            <a:endParaRPr lang="en-US" sz="2600" dirty="0">
              <a:latin typeface="Calibri" charset="0"/>
            </a:endParaRPr>
          </a:p>
        </p:txBody>
      </p:sp>
      <p:sp>
        <p:nvSpPr>
          <p:cNvPr id="3" name="TextBox 2"/>
          <p:cNvSpPr txBox="1"/>
          <p:nvPr/>
        </p:nvSpPr>
        <p:spPr>
          <a:xfrm>
            <a:off x="1447800" y="4343400"/>
            <a:ext cx="7543800" cy="584776"/>
          </a:xfrm>
          <a:prstGeom prst="rect">
            <a:avLst/>
          </a:prstGeom>
          <a:noFill/>
        </p:spPr>
        <p:txBody>
          <a:bodyPr wrap="square">
            <a:spAutoFit/>
          </a:bodyPr>
          <a:lstStyle/>
          <a:p>
            <a:pPr>
              <a:defRPr/>
            </a:pPr>
            <a:r>
              <a:rPr lang="en-US" sz="3200" i="1" dirty="0" smtClean="0">
                <a:solidFill>
                  <a:schemeClr val="tx1">
                    <a:lumMod val="95000"/>
                    <a:lumOff val="5000"/>
                  </a:schemeClr>
                </a:solidFill>
                <a:latin typeface="Calibri"/>
                <a:cs typeface="Calibri"/>
              </a:rPr>
              <a:t>……</a:t>
            </a:r>
            <a:r>
              <a:rPr lang="en-US" sz="3200" b="1" i="1" dirty="0" smtClean="0">
                <a:solidFill>
                  <a:schemeClr val="tx1">
                    <a:lumMod val="95000"/>
                    <a:lumOff val="5000"/>
                  </a:schemeClr>
                </a:solidFill>
                <a:latin typeface="Calibri"/>
                <a:cs typeface="Calibri"/>
              </a:rPr>
              <a:t>Glycogen</a:t>
            </a:r>
            <a:r>
              <a:rPr lang="en-US" sz="3200" i="1" dirty="0" smtClean="0">
                <a:solidFill>
                  <a:schemeClr val="tx1">
                    <a:lumMod val="95000"/>
                    <a:lumOff val="5000"/>
                  </a:schemeClr>
                </a:solidFill>
                <a:latin typeface="Calibri"/>
                <a:cs typeface="Calibri"/>
              </a:rPr>
              <a:t>…. </a:t>
            </a:r>
            <a:r>
              <a:rPr lang="en-US" sz="3200" i="1" dirty="0" err="1">
                <a:solidFill>
                  <a:schemeClr val="tx1">
                    <a:lumMod val="95000"/>
                    <a:lumOff val="5000"/>
                  </a:schemeClr>
                </a:solidFill>
                <a:latin typeface="Calibri"/>
                <a:cs typeface="Calibri"/>
              </a:rPr>
              <a:t>t</a:t>
            </a:r>
            <a:r>
              <a:rPr lang="en-US" sz="3200" i="1" dirty="0" err="1" smtClean="0">
                <a:solidFill>
                  <a:schemeClr val="tx1">
                    <a:lumMod val="95000"/>
                    <a:lumOff val="5000"/>
                  </a:schemeClr>
                </a:solidFill>
                <a:latin typeface="Calibri"/>
                <a:cs typeface="Calibri"/>
              </a:rPr>
              <a:t>il</a:t>
            </a:r>
            <a:r>
              <a:rPr lang="en-US" sz="3200" i="1" dirty="0" smtClean="0">
                <a:solidFill>
                  <a:schemeClr val="tx1">
                    <a:lumMod val="95000"/>
                    <a:lumOff val="5000"/>
                  </a:schemeClr>
                </a:solidFill>
                <a:latin typeface="Calibri"/>
                <a:cs typeface="Calibri"/>
              </a:rPr>
              <a:t> depot fills, then as </a:t>
            </a:r>
            <a:r>
              <a:rPr lang="en-US" sz="3200" b="1" i="1" dirty="0" smtClean="0">
                <a:solidFill>
                  <a:schemeClr val="tx1">
                    <a:lumMod val="95000"/>
                    <a:lumOff val="5000"/>
                  </a:schemeClr>
                </a:solidFill>
                <a:latin typeface="Calibri"/>
                <a:cs typeface="Calibri"/>
              </a:rPr>
              <a:t>fat</a:t>
            </a:r>
            <a:r>
              <a:rPr lang="en-US" sz="3200" i="1" dirty="0" smtClean="0">
                <a:solidFill>
                  <a:schemeClr val="tx1">
                    <a:lumMod val="95000"/>
                    <a:lumOff val="5000"/>
                  </a:schemeClr>
                </a:solidFill>
                <a:latin typeface="Calibri"/>
                <a:cs typeface="Calibri"/>
              </a:rPr>
              <a:t>!!! </a:t>
            </a:r>
            <a:endParaRPr lang="en-US" sz="3200" i="1" dirty="0">
              <a:solidFill>
                <a:schemeClr val="tx1">
                  <a:lumMod val="95000"/>
                  <a:lumOff val="5000"/>
                </a:schemeClr>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vert="horz" wrap="square" lIns="91440" tIns="45720" rIns="91440" bIns="45720" numCol="1" anchorCtr="0" compatLnSpc="1">
            <a:prstTxWarp prst="textNoShape">
              <a:avLst/>
            </a:prstTxWarp>
          </a:bodyPr>
          <a:lstStyle/>
          <a:p>
            <a:pPr eaLnBrk="1" hangingPunct="1"/>
            <a:r>
              <a:rPr lang="en-US" sz="4000" b="1" dirty="0" smtClean="0">
                <a:solidFill>
                  <a:schemeClr val="tx1"/>
                </a:solidFill>
                <a:effectLst/>
                <a:latin typeface="Calibri" charset="0"/>
                <a:cs typeface="Calibri" charset="0"/>
              </a:rPr>
              <a:t>We make glucose from</a:t>
            </a:r>
            <a:r>
              <a:rPr lang="is-IS" sz="4000" b="1" dirty="0" smtClean="0">
                <a:solidFill>
                  <a:schemeClr val="tx1"/>
                </a:solidFill>
                <a:effectLst/>
                <a:latin typeface="Calibri" charset="0"/>
                <a:cs typeface="Calibri" charset="0"/>
              </a:rPr>
              <a:t>….</a:t>
            </a:r>
            <a:endParaRPr lang="en-US" sz="4000" b="1" dirty="0">
              <a:solidFill>
                <a:schemeClr val="tx1"/>
              </a:solidFill>
              <a:effectLst/>
              <a:latin typeface="Calibri" charset="0"/>
              <a:cs typeface="Calibri" charset="0"/>
            </a:endParaRPr>
          </a:p>
        </p:txBody>
      </p:sp>
      <p:sp>
        <p:nvSpPr>
          <p:cNvPr id="33795" name="Content Placeholder 2"/>
          <p:cNvSpPr>
            <a:spLocks noGrp="1"/>
          </p:cNvSpPr>
          <p:nvPr>
            <p:ph idx="1"/>
          </p:nvPr>
        </p:nvSpPr>
        <p:spPr>
          <a:xfrm>
            <a:off x="1371600" y="1295400"/>
            <a:ext cx="7499350" cy="4419600"/>
          </a:xfrm>
        </p:spPr>
        <p:txBody>
          <a:bodyPr/>
          <a:lstStyle/>
          <a:p>
            <a:pPr eaLnBrk="1" hangingPunct="1"/>
            <a:r>
              <a:rPr lang="en-US" dirty="0" smtClean="0">
                <a:latin typeface="Calibri" charset="0"/>
                <a:cs typeface="Calibri" charset="0"/>
              </a:rPr>
              <a:t>Glycogen </a:t>
            </a:r>
            <a:r>
              <a:rPr lang="en-US" dirty="0">
                <a:latin typeface="Calibri" charset="0"/>
                <a:cs typeface="Calibri" charset="0"/>
              </a:rPr>
              <a:t>(stored carb in muscle and liver)</a:t>
            </a:r>
          </a:p>
          <a:p>
            <a:pPr eaLnBrk="1" hangingPunct="1"/>
            <a:r>
              <a:rPr lang="en-US" dirty="0">
                <a:latin typeface="Calibri" charset="0"/>
                <a:cs typeface="Calibri" charset="0"/>
              </a:rPr>
              <a:t>Dietary and body </a:t>
            </a:r>
            <a:r>
              <a:rPr lang="en-US" dirty="0" smtClean="0">
                <a:latin typeface="Calibri" charset="0"/>
                <a:cs typeface="Calibri" charset="0"/>
              </a:rPr>
              <a:t>proteins </a:t>
            </a:r>
          </a:p>
          <a:p>
            <a:pPr eaLnBrk="1" hangingPunct="1"/>
            <a:r>
              <a:rPr lang="en-US" b="1" dirty="0">
                <a:latin typeface="Calibri" charset="0"/>
                <a:cs typeface="Calibri" charset="0"/>
              </a:rPr>
              <a:t>Dietary carbs, our #1 source of glucose </a:t>
            </a:r>
          </a:p>
        </p:txBody>
      </p:sp>
      <p:sp>
        <p:nvSpPr>
          <p:cNvPr id="22532" name="TextBox 1"/>
          <p:cNvSpPr txBox="1">
            <a:spLocks noChangeArrowheads="1"/>
          </p:cNvSpPr>
          <p:nvPr/>
        </p:nvSpPr>
        <p:spPr bwMode="auto">
          <a:xfrm>
            <a:off x="8432800" y="6113463"/>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a:p>
        </p:txBody>
      </p:sp>
      <p:sp>
        <p:nvSpPr>
          <p:cNvPr id="5" name="TextBox 4"/>
          <p:cNvSpPr txBox="1">
            <a:spLocks noChangeArrowheads="1"/>
          </p:cNvSpPr>
          <p:nvPr/>
        </p:nvSpPr>
        <p:spPr bwMode="auto">
          <a:xfrm>
            <a:off x="8305800" y="2362200"/>
            <a:ext cx="685800" cy="862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srgbClr val="C32D2E"/>
                </a:solidFill>
                <a:latin typeface="Calibri" charset="0"/>
                <a:cs typeface="Calibri" charset="0"/>
              </a:rPr>
              <a:t>: )</a:t>
            </a:r>
          </a:p>
          <a:p>
            <a:endParaRPr lang="en-US" sz="1800" dirty="0"/>
          </a:p>
        </p:txBody>
      </p:sp>
    </p:spTree>
    <p:extLst>
      <p:ext uri="{BB962C8B-B14F-4D97-AF65-F5344CB8AC3E}">
        <p14:creationId xmlns:p14="http://schemas.microsoft.com/office/powerpoint/2010/main" val="251970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700" fill="hold"/>
                                        <p:tgtEl>
                                          <p:spTgt spid="5"/>
                                        </p:tgtEl>
                                        <p:attrNameLst>
                                          <p:attrName>ppt_w</p:attrName>
                                        </p:attrNameLst>
                                      </p:cBhvr>
                                      <p:tavLst>
                                        <p:tav tm="0">
                                          <p:val>
                                            <p:fltVal val="0"/>
                                          </p:val>
                                        </p:tav>
                                        <p:tav tm="100000">
                                          <p:val>
                                            <p:strVal val="#ppt_w"/>
                                          </p:val>
                                        </p:tav>
                                      </p:tavLst>
                                    </p:anim>
                                    <p:anim calcmode="lin" valueType="num">
                                      <p:cBhvr>
                                        <p:cTn id="20" dur="700" fill="hold"/>
                                        <p:tgtEl>
                                          <p:spTgt spid="5"/>
                                        </p:tgtEl>
                                        <p:attrNameLst>
                                          <p:attrName>ppt_h</p:attrName>
                                        </p:attrNameLst>
                                      </p:cBhvr>
                                      <p:tavLst>
                                        <p:tav tm="0">
                                          <p:val>
                                            <p:fltVal val="0"/>
                                          </p:val>
                                        </p:tav>
                                        <p:tav tm="100000">
                                          <p:val>
                                            <p:strVal val="#ppt_h"/>
                                          </p:val>
                                        </p:tav>
                                      </p:tavLst>
                                    </p:anim>
                                    <p:animEffect transition="in" filter="fade">
                                      <p:cBhvr>
                                        <p:cTn id="2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9200" y="457200"/>
            <a:ext cx="6934200" cy="1077218"/>
          </a:xfrm>
          <a:prstGeom prst="rect">
            <a:avLst/>
          </a:prstGeom>
          <a:noFill/>
        </p:spPr>
        <p:txBody>
          <a:bodyPr>
            <a:spAutoFit/>
          </a:bodyPr>
          <a:lstStyle/>
          <a:p>
            <a:pPr>
              <a:defRPr/>
            </a:pPr>
            <a:r>
              <a:rPr lang="en-US" sz="3200" b="1" dirty="0" smtClean="0">
                <a:solidFill>
                  <a:srgbClr val="0D0D0D"/>
                </a:solidFill>
                <a:latin typeface="Calibri"/>
                <a:cs typeface="Calibri"/>
              </a:rPr>
              <a:t>Ideally, most </a:t>
            </a:r>
            <a:r>
              <a:rPr lang="en-US" sz="3200" b="1" dirty="0">
                <a:solidFill>
                  <a:srgbClr val="0D0D0D"/>
                </a:solidFill>
                <a:latin typeface="Calibri"/>
                <a:cs typeface="Calibri"/>
              </a:rPr>
              <a:t>glucose </a:t>
            </a:r>
            <a:endParaRPr lang="en-US" sz="3200" b="1" dirty="0" smtClean="0">
              <a:solidFill>
                <a:srgbClr val="0D0D0D"/>
              </a:solidFill>
              <a:latin typeface="Calibri"/>
              <a:cs typeface="Calibri"/>
            </a:endParaRPr>
          </a:p>
          <a:p>
            <a:pPr>
              <a:defRPr/>
            </a:pPr>
            <a:r>
              <a:rPr lang="en-US" sz="3200" b="1" dirty="0">
                <a:solidFill>
                  <a:srgbClr val="0D0D0D"/>
                </a:solidFill>
                <a:latin typeface="Calibri"/>
                <a:cs typeface="Calibri"/>
              </a:rPr>
              <a:t>c</a:t>
            </a:r>
            <a:r>
              <a:rPr lang="en-US" sz="3200" b="1" dirty="0" smtClean="0">
                <a:solidFill>
                  <a:srgbClr val="0D0D0D"/>
                </a:solidFill>
                <a:latin typeface="Calibri"/>
                <a:cs typeface="Calibri"/>
              </a:rPr>
              <a:t>omes from healthy dietary carbs.</a:t>
            </a:r>
          </a:p>
        </p:txBody>
      </p:sp>
      <p:sp>
        <p:nvSpPr>
          <p:cNvPr id="4" name="TextBox 3"/>
          <p:cNvSpPr txBox="1"/>
          <p:nvPr/>
        </p:nvSpPr>
        <p:spPr>
          <a:xfrm>
            <a:off x="4114800" y="2971800"/>
            <a:ext cx="593432" cy="523220"/>
          </a:xfrm>
          <a:prstGeom prst="rect">
            <a:avLst/>
          </a:prstGeom>
          <a:noFill/>
        </p:spPr>
        <p:txBody>
          <a:bodyPr wrap="none" rtlCol="0">
            <a:spAutoFit/>
          </a:bodyPr>
          <a:lstStyle/>
          <a:p>
            <a:r>
              <a:rPr lang="en-US" sz="2800" b="1" i="1" dirty="0" smtClean="0">
                <a:solidFill>
                  <a:schemeClr val="accent1">
                    <a:lumMod val="75000"/>
                  </a:schemeClr>
                </a:solidFill>
                <a:latin typeface="Calibri"/>
                <a:cs typeface="Calibri"/>
              </a:rPr>
              <a:t>     </a:t>
            </a:r>
            <a:endParaRPr lang="en-US" sz="2800" b="1" i="1" dirty="0">
              <a:solidFill>
                <a:schemeClr val="accent1">
                  <a:lumMod val="75000"/>
                </a:schemeClr>
              </a:solidFill>
              <a:latin typeface="Calibri"/>
              <a:cs typeface="Calibri"/>
            </a:endParaRPr>
          </a:p>
        </p:txBody>
      </p:sp>
      <p:sp>
        <p:nvSpPr>
          <p:cNvPr id="6" name="TextBox 5"/>
          <p:cNvSpPr txBox="1"/>
          <p:nvPr/>
        </p:nvSpPr>
        <p:spPr>
          <a:xfrm>
            <a:off x="1219200" y="1565794"/>
            <a:ext cx="3206262" cy="3539430"/>
          </a:xfrm>
          <a:prstGeom prst="rect">
            <a:avLst/>
          </a:prstGeom>
          <a:noFill/>
        </p:spPr>
        <p:txBody>
          <a:bodyPr wrap="none" rtlCol="0">
            <a:spAutoFit/>
          </a:bodyPr>
          <a:lstStyle/>
          <a:p>
            <a:pPr marL="82550"/>
            <a:r>
              <a:rPr lang="en-US" sz="3200" i="1" dirty="0" smtClean="0">
                <a:solidFill>
                  <a:srgbClr val="000000"/>
                </a:solidFill>
                <a:latin typeface="Calibri" charset="0"/>
                <a:cs typeface="Calibri" charset="0"/>
              </a:rPr>
              <a:t>Examples”</a:t>
            </a:r>
          </a:p>
          <a:p>
            <a:pPr marL="82550"/>
            <a:r>
              <a:rPr lang="en-US" sz="3200" i="1" dirty="0" smtClean="0">
                <a:solidFill>
                  <a:srgbClr val="000000"/>
                </a:solidFill>
                <a:latin typeface="Calibri" charset="0"/>
                <a:cs typeface="Calibri" charset="0"/>
              </a:rPr>
              <a:t>fruit </a:t>
            </a:r>
            <a:endParaRPr lang="en-US" sz="3200" i="1" dirty="0">
              <a:solidFill>
                <a:srgbClr val="000000"/>
              </a:solidFill>
              <a:latin typeface="Calibri" charset="0"/>
              <a:cs typeface="Calibri" charset="0"/>
            </a:endParaRPr>
          </a:p>
          <a:p>
            <a:pPr marL="82550"/>
            <a:r>
              <a:rPr lang="en-US" sz="3200" i="1" dirty="0" smtClean="0">
                <a:solidFill>
                  <a:srgbClr val="000000"/>
                </a:solidFill>
                <a:latin typeface="Calibri" charset="0"/>
                <a:cs typeface="Calibri" charset="0"/>
              </a:rPr>
              <a:t>vegetables</a:t>
            </a:r>
            <a:endParaRPr lang="en-US" sz="3200" i="1" dirty="0">
              <a:solidFill>
                <a:srgbClr val="000000"/>
              </a:solidFill>
              <a:latin typeface="Calibri" charset="0"/>
              <a:cs typeface="Calibri" charset="0"/>
            </a:endParaRPr>
          </a:p>
          <a:p>
            <a:pPr marL="82550"/>
            <a:r>
              <a:rPr lang="en-US" sz="3200" i="1" dirty="0">
                <a:solidFill>
                  <a:srgbClr val="000000"/>
                </a:solidFill>
                <a:latin typeface="Calibri" charset="0"/>
                <a:cs typeface="Calibri" charset="0"/>
              </a:rPr>
              <a:t>grains, beans</a:t>
            </a:r>
          </a:p>
          <a:p>
            <a:pPr marL="82550"/>
            <a:r>
              <a:rPr lang="en-US" sz="3200" i="1" dirty="0">
                <a:solidFill>
                  <a:srgbClr val="000000"/>
                </a:solidFill>
                <a:latin typeface="Calibri" charset="0"/>
                <a:cs typeface="Calibri" charset="0"/>
              </a:rPr>
              <a:t>grain by-products</a:t>
            </a:r>
          </a:p>
          <a:p>
            <a:pPr marL="82550"/>
            <a:r>
              <a:rPr lang="en-US" sz="3200" i="1" dirty="0">
                <a:solidFill>
                  <a:srgbClr val="000000"/>
                </a:solidFill>
                <a:latin typeface="Calibri" charset="0"/>
                <a:cs typeface="Calibri" charset="0"/>
              </a:rPr>
              <a:t> milk, yogurt</a:t>
            </a:r>
          </a:p>
          <a:p>
            <a:pPr marL="82550"/>
            <a:r>
              <a:rPr lang="en-US" sz="3200" i="1" dirty="0">
                <a:solidFill>
                  <a:srgbClr val="000000"/>
                </a:solidFill>
                <a:latin typeface="Calibri" charset="0"/>
                <a:cs typeface="Calibri" charset="0"/>
              </a:rPr>
              <a:t> honey, sugars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images-5.jpe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71800" y="1155700"/>
            <a:ext cx="4267200" cy="113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4" name="Title 3"/>
          <p:cNvSpPr>
            <a:spLocks noGrp="1"/>
          </p:cNvSpPr>
          <p:nvPr>
            <p:ph type="title"/>
          </p:nvPr>
        </p:nvSpPr>
        <p:spPr bwMode="auto">
          <a:xfrm>
            <a:off x="1447800" y="17463"/>
            <a:ext cx="7499350" cy="1143000"/>
          </a:xfrm>
        </p:spPr>
        <p:txBody>
          <a:bodyPr vert="horz" wrap="square" lIns="91440" tIns="45720" rIns="91440" bIns="45720" numCol="1" anchorCtr="0" compatLnSpc="1">
            <a:prstTxWarp prst="textNoShape">
              <a:avLst/>
            </a:prstTxWarp>
            <a:normAutofit fontScale="90000"/>
          </a:bodyPr>
          <a:lstStyle/>
          <a:p>
            <a:pPr algn="ctr">
              <a:defRPr/>
            </a:pPr>
            <a:r>
              <a:rPr lang="en-US" sz="4000" b="1" dirty="0">
                <a:solidFill>
                  <a:srgbClr val="000000"/>
                </a:solidFill>
                <a:effectLst/>
                <a:latin typeface="Calibri" charset="0"/>
                <a:cs typeface="Calibri" charset="0"/>
              </a:rPr>
              <a:t>Carbohydrates</a:t>
            </a:r>
            <a:br>
              <a:rPr lang="en-US" sz="4000" b="1" dirty="0">
                <a:solidFill>
                  <a:srgbClr val="000000"/>
                </a:solidFill>
                <a:effectLst/>
                <a:latin typeface="Calibri" charset="0"/>
                <a:cs typeface="Calibri" charset="0"/>
              </a:rPr>
            </a:br>
            <a:r>
              <a:rPr lang="en-US" sz="4000" b="1" i="1" dirty="0">
                <a:solidFill>
                  <a:srgbClr val="008040"/>
                </a:solidFill>
                <a:effectLst/>
                <a:latin typeface="Calibri" charset="0"/>
                <a:cs typeface="Calibri" charset="0"/>
              </a:rPr>
              <a:t>Simple</a:t>
            </a:r>
            <a:r>
              <a:rPr lang="en-US" sz="4000" b="1" i="1" dirty="0">
                <a:solidFill>
                  <a:schemeClr val="accent3">
                    <a:lumMod val="75000"/>
                  </a:schemeClr>
                </a:solidFill>
                <a:effectLst/>
                <a:latin typeface="Calibri" charset="0"/>
                <a:cs typeface="Calibri" charset="0"/>
              </a:rPr>
              <a:t> </a:t>
            </a:r>
            <a:r>
              <a:rPr lang="en-US" sz="4000" i="1" dirty="0" smtClean="0">
                <a:solidFill>
                  <a:srgbClr val="000000"/>
                </a:solidFill>
                <a:effectLst/>
                <a:latin typeface="Calibri" charset="0"/>
                <a:cs typeface="Calibri" charset="0"/>
              </a:rPr>
              <a:t>- </a:t>
            </a:r>
            <a:r>
              <a:rPr lang="en-US" sz="4000" b="1" i="1" dirty="0">
                <a:solidFill>
                  <a:srgbClr val="800080"/>
                </a:solidFill>
                <a:effectLst/>
                <a:latin typeface="Calibri" charset="0"/>
                <a:cs typeface="Calibri" charset="0"/>
              </a:rPr>
              <a:t>Complex</a:t>
            </a:r>
          </a:p>
        </p:txBody>
      </p:sp>
      <p:cxnSp>
        <p:nvCxnSpPr>
          <p:cNvPr id="3" name="Straight Arrow Connector 2"/>
          <p:cNvCxnSpPr/>
          <p:nvPr/>
        </p:nvCxnSpPr>
        <p:spPr>
          <a:xfrm flipH="1">
            <a:off x="3048000" y="1981200"/>
            <a:ext cx="4572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90600" y="2438400"/>
            <a:ext cx="4470895" cy="2923877"/>
          </a:xfrm>
          <a:prstGeom prst="rect">
            <a:avLst/>
          </a:prstGeom>
          <a:noFill/>
        </p:spPr>
        <p:txBody>
          <a:bodyPr wrap="none">
            <a:spAutoFit/>
          </a:bodyPr>
          <a:lstStyle/>
          <a:p>
            <a:pPr>
              <a:defRPr/>
            </a:pPr>
            <a:r>
              <a:rPr lang="en-US" sz="3200" dirty="0">
                <a:latin typeface="Calibri"/>
                <a:cs typeface="Calibri"/>
              </a:rPr>
              <a:t>Simple structure</a:t>
            </a:r>
          </a:p>
          <a:p>
            <a:pPr>
              <a:defRPr/>
            </a:pPr>
            <a:r>
              <a:rPr lang="en-US" sz="3200" dirty="0">
                <a:latin typeface="Calibri"/>
                <a:cs typeface="Calibri"/>
              </a:rPr>
              <a:t>Label as </a:t>
            </a:r>
            <a:r>
              <a:rPr lang="en-US" sz="3200" i="1" dirty="0" smtClean="0">
                <a:latin typeface="Calibri"/>
                <a:cs typeface="Calibri"/>
              </a:rPr>
              <a:t>syrups</a:t>
            </a:r>
            <a:r>
              <a:rPr lang="en-US" sz="3200" dirty="0" smtClean="0">
                <a:latin typeface="Calibri"/>
                <a:cs typeface="Calibri"/>
              </a:rPr>
              <a:t> </a:t>
            </a:r>
            <a:endParaRPr lang="en-US" sz="3200" dirty="0">
              <a:latin typeface="Calibri"/>
              <a:cs typeface="Calibri"/>
            </a:endParaRPr>
          </a:p>
          <a:p>
            <a:pPr>
              <a:defRPr/>
            </a:pPr>
            <a:r>
              <a:rPr lang="en-US" sz="3200" dirty="0">
                <a:latin typeface="Calibri"/>
                <a:cs typeface="Calibri"/>
              </a:rPr>
              <a:t>‘</a:t>
            </a:r>
            <a:r>
              <a:rPr lang="en-US" sz="3200" dirty="0" err="1">
                <a:latin typeface="Calibri"/>
                <a:cs typeface="Calibri"/>
              </a:rPr>
              <a:t>ose</a:t>
            </a:r>
            <a:r>
              <a:rPr lang="en-US" sz="3200" dirty="0">
                <a:latin typeface="Calibri"/>
                <a:cs typeface="Calibri"/>
              </a:rPr>
              <a:t>’ suffix common</a:t>
            </a:r>
          </a:p>
          <a:p>
            <a:pPr>
              <a:defRPr/>
            </a:pPr>
            <a:r>
              <a:rPr lang="en-US" sz="3200" dirty="0">
                <a:latin typeface="Calibri"/>
                <a:cs typeface="Calibri"/>
              </a:rPr>
              <a:t>Gluc</a:t>
            </a:r>
            <a:r>
              <a:rPr lang="en-US" sz="3200" u="sng" dirty="0">
                <a:latin typeface="Calibri"/>
                <a:cs typeface="Calibri"/>
              </a:rPr>
              <a:t>ose</a:t>
            </a:r>
            <a:r>
              <a:rPr lang="en-US" sz="3200" dirty="0">
                <a:latin typeface="Calibri"/>
                <a:cs typeface="Calibri"/>
              </a:rPr>
              <a:t>: blood sugar</a:t>
            </a:r>
          </a:p>
          <a:p>
            <a:pPr>
              <a:defRPr/>
            </a:pPr>
            <a:r>
              <a:rPr lang="en-US" sz="3200" dirty="0">
                <a:latin typeface="Calibri"/>
                <a:cs typeface="Calibri"/>
              </a:rPr>
              <a:t>Fruct</a:t>
            </a:r>
            <a:r>
              <a:rPr lang="en-US" sz="3200" u="sng" dirty="0">
                <a:latin typeface="Calibri"/>
                <a:cs typeface="Calibri"/>
              </a:rPr>
              <a:t>ose</a:t>
            </a:r>
            <a:r>
              <a:rPr lang="en-US" sz="3200" dirty="0">
                <a:latin typeface="Calibri"/>
                <a:cs typeface="Calibri"/>
              </a:rPr>
              <a:t>, sucr</a:t>
            </a:r>
            <a:r>
              <a:rPr lang="en-US" sz="3200" u="sng" dirty="0">
                <a:latin typeface="Calibri"/>
                <a:cs typeface="Calibri"/>
              </a:rPr>
              <a:t>ose</a:t>
            </a:r>
            <a:r>
              <a:rPr lang="en-US" sz="3200" dirty="0">
                <a:latin typeface="Calibri"/>
                <a:cs typeface="Calibri"/>
              </a:rPr>
              <a:t>, lact</a:t>
            </a:r>
            <a:r>
              <a:rPr lang="en-US" sz="3200" u="sng" dirty="0">
                <a:latin typeface="Calibri"/>
                <a:cs typeface="Calibri"/>
              </a:rPr>
              <a:t>ose</a:t>
            </a:r>
            <a:endParaRPr lang="en-US" sz="3200" dirty="0">
              <a:latin typeface="Calibri"/>
              <a:cs typeface="Calibri"/>
            </a:endParaRPr>
          </a:p>
          <a:p>
            <a:pPr>
              <a:defRPr/>
            </a:pPr>
            <a:endParaRPr lang="en-US" sz="2400" dirty="0"/>
          </a:p>
        </p:txBody>
      </p:sp>
      <p:cxnSp>
        <p:nvCxnSpPr>
          <p:cNvPr id="12" name="Straight Arrow Connector 11"/>
          <p:cNvCxnSpPr/>
          <p:nvPr/>
        </p:nvCxnSpPr>
        <p:spPr>
          <a:xfrm>
            <a:off x="6629400" y="2057400"/>
            <a:ext cx="1524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630" name="TextBox 13"/>
          <p:cNvSpPr txBox="1">
            <a:spLocks noChangeArrowheads="1"/>
          </p:cNvSpPr>
          <p:nvPr/>
        </p:nvSpPr>
        <p:spPr bwMode="auto">
          <a:xfrm>
            <a:off x="5334000" y="2514600"/>
            <a:ext cx="3962400"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solidFill>
                  <a:srgbClr val="000000"/>
                </a:solidFill>
                <a:latin typeface="Calibri" charset="0"/>
                <a:cs typeface="Calibri" charset="0"/>
              </a:rPr>
              <a:t>Complex structure</a:t>
            </a:r>
          </a:p>
          <a:p>
            <a:r>
              <a:rPr lang="en-US" sz="3200" dirty="0">
                <a:solidFill>
                  <a:srgbClr val="000000"/>
                </a:solidFill>
                <a:latin typeface="Calibri" charset="0"/>
                <a:cs typeface="Calibri" charset="0"/>
              </a:rPr>
              <a:t>Bulk of calorie intake</a:t>
            </a:r>
          </a:p>
          <a:p>
            <a:r>
              <a:rPr lang="en-US" sz="3200" dirty="0">
                <a:solidFill>
                  <a:srgbClr val="000000"/>
                </a:solidFill>
                <a:latin typeface="Calibri" charset="0"/>
                <a:cs typeface="Calibri" charset="0"/>
              </a:rPr>
              <a:t>Starch, fiber, glycogen</a:t>
            </a:r>
          </a:p>
          <a:p>
            <a:r>
              <a:rPr lang="en-US" sz="3200" u="sng" dirty="0">
                <a:solidFill>
                  <a:srgbClr val="000000"/>
                </a:solidFill>
                <a:latin typeface="Calibri" charset="0"/>
                <a:cs typeface="Calibri" charset="0"/>
              </a:rPr>
              <a:t>Chains</a:t>
            </a:r>
            <a:r>
              <a:rPr lang="en-US" sz="3200" dirty="0">
                <a:solidFill>
                  <a:srgbClr val="000000"/>
                </a:solidFill>
                <a:latin typeface="Calibri" charset="0"/>
                <a:cs typeface="Calibri" charset="0"/>
              </a:rPr>
              <a:t> of </a:t>
            </a:r>
            <a:r>
              <a:rPr lang="en-US" sz="3200" b="1" dirty="0">
                <a:solidFill>
                  <a:srgbClr val="000000"/>
                </a:solidFill>
                <a:latin typeface="Calibri" charset="0"/>
                <a:cs typeface="Calibri" charset="0"/>
              </a:rPr>
              <a:t>glucose</a:t>
            </a:r>
          </a:p>
        </p:txBody>
      </p:sp>
      <p:cxnSp>
        <p:nvCxnSpPr>
          <p:cNvPr id="9" name="Straight Arrow Connector 8"/>
          <p:cNvCxnSpPr/>
          <p:nvPr/>
        </p:nvCxnSpPr>
        <p:spPr>
          <a:xfrm>
            <a:off x="1524000" y="4953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00400" y="49530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53000" y="4953000"/>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990600" y="5715000"/>
            <a:ext cx="1676400"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smtClean="0"/>
              <a:t>Fruit </a:t>
            </a:r>
            <a:r>
              <a:rPr lang="en-US" sz="2000" dirty="0"/>
              <a:t>Sugar</a:t>
            </a:r>
          </a:p>
          <a:p>
            <a:endParaRPr lang="en-US" sz="1800" dirty="0"/>
          </a:p>
        </p:txBody>
      </p:sp>
      <p:sp>
        <p:nvSpPr>
          <p:cNvPr id="18" name="TextBox 17"/>
          <p:cNvSpPr txBox="1">
            <a:spLocks noChangeArrowheads="1"/>
          </p:cNvSpPr>
          <p:nvPr/>
        </p:nvSpPr>
        <p:spPr bwMode="auto">
          <a:xfrm>
            <a:off x="1828800" y="5257800"/>
            <a:ext cx="2895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smtClean="0"/>
              <a:t>Cane, Beet etc</a:t>
            </a:r>
            <a:r>
              <a:rPr lang="en-US" sz="2000" dirty="0"/>
              <a:t>. Suga</a:t>
            </a:r>
            <a:r>
              <a:rPr lang="en-US" sz="1800" dirty="0"/>
              <a:t>r</a:t>
            </a:r>
          </a:p>
        </p:txBody>
      </p:sp>
      <p:sp>
        <p:nvSpPr>
          <p:cNvPr id="19" name="TextBox 18"/>
          <p:cNvSpPr txBox="1">
            <a:spLocks noChangeArrowheads="1"/>
          </p:cNvSpPr>
          <p:nvPr/>
        </p:nvSpPr>
        <p:spPr bwMode="auto">
          <a:xfrm>
            <a:off x="4267200" y="5715000"/>
            <a:ext cx="1676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smtClean="0"/>
              <a:t>Milk </a:t>
            </a:r>
            <a:r>
              <a:rPr lang="en-US" sz="2000" dirty="0"/>
              <a:t>Sugar</a:t>
            </a:r>
          </a:p>
        </p:txBody>
      </p:sp>
      <p:cxnSp>
        <p:nvCxnSpPr>
          <p:cNvPr id="36" name="Straight Arrow Connector 35"/>
          <p:cNvCxnSpPr/>
          <p:nvPr/>
        </p:nvCxnSpPr>
        <p:spPr>
          <a:xfrm>
            <a:off x="7620000" y="4572000"/>
            <a:ext cx="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751" name="TextBox 31750"/>
          <p:cNvSpPr txBox="1">
            <a:spLocks noChangeArrowheads="1"/>
          </p:cNvSpPr>
          <p:nvPr/>
        </p:nvSpPr>
        <p:spPr bwMode="auto">
          <a:xfrm>
            <a:off x="6629400" y="4876800"/>
            <a:ext cx="22383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King Carb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630">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630">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3175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Rectangle 4"/>
          <p:cNvSpPr>
            <a:spLocks noGrp="1"/>
          </p:cNvSpPr>
          <p:nvPr>
            <p:ph type="ctrTitle" idx="4294967295"/>
          </p:nvPr>
        </p:nvSpPr>
        <p:spPr bwMode="auto">
          <a:xfrm>
            <a:off x="1185303" y="178705"/>
            <a:ext cx="7620000" cy="533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lgn="ctr">
              <a:defRPr/>
            </a:pPr>
            <a:r>
              <a:rPr lang="en-US" sz="4400" b="1" dirty="0">
                <a:effectLst>
                  <a:outerShdw blurRad="38100" dist="38100" dir="2700000" algn="tl">
                    <a:srgbClr val="DDDDDD"/>
                  </a:outerShdw>
                </a:effectLst>
                <a:latin typeface="Calibri" charset="0"/>
                <a:cs typeface="Calibri" charset="0"/>
              </a:rPr>
              <a:t>  </a:t>
            </a:r>
            <a:r>
              <a:rPr lang="en-US" sz="4400" b="1" dirty="0" smtClean="0">
                <a:effectLst>
                  <a:outerShdw blurRad="38100" dist="38100" dir="2700000" algn="tl">
                    <a:srgbClr val="DDDDDD"/>
                  </a:outerShdw>
                </a:effectLst>
                <a:latin typeface="Calibri" charset="0"/>
                <a:cs typeface="Calibri" charset="0"/>
              </a:rPr>
              <a:t/>
            </a:r>
            <a:br>
              <a:rPr lang="en-US" sz="4400" b="1" dirty="0" smtClean="0">
                <a:effectLst>
                  <a:outerShdw blurRad="38100" dist="38100" dir="2700000" algn="tl">
                    <a:srgbClr val="DDDDDD"/>
                  </a:outerShdw>
                </a:effectLst>
                <a:latin typeface="Calibri" charset="0"/>
                <a:cs typeface="Calibri" charset="0"/>
              </a:rPr>
            </a:br>
            <a:r>
              <a:rPr lang="en-US" sz="4000" b="1" dirty="0" smtClean="0">
                <a:solidFill>
                  <a:schemeClr val="tx1"/>
                </a:solidFill>
                <a:effectLst/>
                <a:latin typeface="Calibri" charset="0"/>
                <a:cs typeface="Calibri" charset="0"/>
              </a:rPr>
              <a:t>Carb Rich Foods</a:t>
            </a:r>
            <a:r>
              <a:rPr lang="en-US" sz="4400" b="1" dirty="0" smtClean="0">
                <a:solidFill>
                  <a:schemeClr val="tx1"/>
                </a:solidFill>
                <a:effectLst/>
                <a:latin typeface="Calibri" charset="0"/>
                <a:cs typeface="Calibri" charset="0"/>
              </a:rPr>
              <a:t>: </a:t>
            </a:r>
            <a:r>
              <a:rPr lang="en-US" sz="3600" i="1" dirty="0" smtClean="0">
                <a:solidFill>
                  <a:schemeClr val="tx1"/>
                </a:solidFill>
                <a:effectLst/>
                <a:latin typeface="Calibri" charset="0"/>
                <a:cs typeface="Calibri" charset="0"/>
              </a:rPr>
              <a:t>simple</a:t>
            </a:r>
            <a:r>
              <a:rPr lang="en-US" sz="4400" i="1" dirty="0" smtClean="0">
                <a:solidFill>
                  <a:schemeClr val="tx1"/>
                </a:solidFill>
                <a:effectLst/>
                <a:latin typeface="Calibri" charset="0"/>
                <a:cs typeface="Calibri" charset="0"/>
              </a:rPr>
              <a:t> </a:t>
            </a:r>
            <a:r>
              <a:rPr lang="en-US" sz="3600" i="1" dirty="0" smtClean="0">
                <a:solidFill>
                  <a:schemeClr val="tx1"/>
                </a:solidFill>
                <a:effectLst/>
                <a:latin typeface="Calibri" charset="0"/>
                <a:cs typeface="Calibri" charset="0"/>
              </a:rPr>
              <a:t>or complex</a:t>
            </a:r>
            <a:r>
              <a:rPr lang="en-US" sz="3600" i="1" dirty="0" smtClean="0">
                <a:solidFill>
                  <a:srgbClr val="000000"/>
                </a:solidFill>
                <a:effectLst/>
                <a:latin typeface="Calibri" charset="0"/>
                <a:cs typeface="Calibri" charset="0"/>
              </a:rPr>
              <a:t/>
            </a:r>
            <a:br>
              <a:rPr lang="en-US" sz="3600" i="1" dirty="0" smtClean="0">
                <a:solidFill>
                  <a:srgbClr val="000000"/>
                </a:solidFill>
                <a:effectLst/>
                <a:latin typeface="Calibri" charset="0"/>
                <a:cs typeface="Calibri" charset="0"/>
              </a:rPr>
            </a:br>
            <a:endParaRPr lang="en-US" sz="3600" i="1" dirty="0">
              <a:solidFill>
                <a:srgbClr val="000000"/>
              </a:solidFill>
              <a:effectLst>
                <a:outerShdw blurRad="38100" dist="38100" dir="2700000" algn="tl">
                  <a:srgbClr val="DDDDDD"/>
                </a:outerShdw>
              </a:effectLst>
              <a:latin typeface="Calibri" charset="0"/>
              <a:cs typeface="Calibri" charset="0"/>
            </a:endParaRPr>
          </a:p>
        </p:txBody>
      </p:sp>
      <p:sp>
        <p:nvSpPr>
          <p:cNvPr id="3" name="TextBox 2"/>
          <p:cNvSpPr txBox="1"/>
          <p:nvPr/>
        </p:nvSpPr>
        <p:spPr>
          <a:xfrm>
            <a:off x="2971800" y="2361218"/>
            <a:ext cx="358140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i="1" dirty="0" smtClean="0">
                <a:latin typeface="Calibri"/>
                <a:cs typeface="Calibri"/>
                <a:sym typeface="Wingdings"/>
              </a:rPr>
              <a:t>fruit</a:t>
            </a:r>
          </a:p>
          <a:p>
            <a:pPr algn="ctr"/>
            <a:r>
              <a:rPr lang="en-US" sz="2800" b="1" i="1" dirty="0" smtClean="0">
                <a:latin typeface="Calibri"/>
                <a:cs typeface="Calibri"/>
              </a:rPr>
              <a:t>simple + complex</a:t>
            </a:r>
            <a:endParaRPr lang="en-US" sz="2800" dirty="0"/>
          </a:p>
        </p:txBody>
      </p:sp>
      <p:sp>
        <p:nvSpPr>
          <p:cNvPr id="6" name="TextBox 5"/>
          <p:cNvSpPr txBox="1"/>
          <p:nvPr/>
        </p:nvSpPr>
        <p:spPr>
          <a:xfrm>
            <a:off x="3505200" y="3425718"/>
            <a:ext cx="2603302"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smtClean="0">
                <a:latin typeface="Calibri" charset="0"/>
                <a:ea typeface="Calibri" charset="0"/>
                <a:cs typeface="Calibri" charset="0"/>
              </a:rPr>
              <a:t>grains, beans</a:t>
            </a:r>
          </a:p>
          <a:p>
            <a:pPr algn="ctr"/>
            <a:r>
              <a:rPr lang="en-US" sz="2800" dirty="0" smtClean="0">
                <a:latin typeface="Calibri" charset="0"/>
                <a:ea typeface="Calibri" charset="0"/>
                <a:cs typeface="Calibri" charset="0"/>
              </a:rPr>
              <a:t>most veg</a:t>
            </a:r>
            <a:endParaRPr lang="is-IS" sz="2800" dirty="0" smtClean="0">
              <a:latin typeface="Calibri" charset="0"/>
              <a:ea typeface="Calibri" charset="0"/>
              <a:cs typeface="Calibri" charset="0"/>
            </a:endParaRPr>
          </a:p>
          <a:p>
            <a:r>
              <a:rPr lang="is-IS" sz="2800" b="1" dirty="0" smtClean="0">
                <a:latin typeface="Calibri" charset="0"/>
                <a:ea typeface="Calibri" charset="0"/>
                <a:cs typeface="Calibri" charset="0"/>
              </a:rPr>
              <a:t> mostly complex</a:t>
            </a:r>
            <a:endParaRPr lang="en-US" sz="2800" b="1" dirty="0">
              <a:latin typeface="Calibri" charset="0"/>
              <a:ea typeface="Calibri" charset="0"/>
              <a:cs typeface="Calibri" charset="0"/>
            </a:endParaRPr>
          </a:p>
        </p:txBody>
      </p:sp>
      <p:sp>
        <p:nvSpPr>
          <p:cNvPr id="8" name="Rectangle 7"/>
          <p:cNvSpPr/>
          <p:nvPr/>
        </p:nvSpPr>
        <p:spPr>
          <a:xfrm>
            <a:off x="2819400" y="854392"/>
            <a:ext cx="3962399"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i="1" dirty="0">
                <a:latin typeface="Calibri"/>
                <a:cs typeface="Calibri"/>
              </a:rPr>
              <a:t>milk, sugars, honey</a:t>
            </a:r>
          </a:p>
          <a:p>
            <a:pPr algn="ctr"/>
            <a:r>
              <a:rPr lang="en-US" sz="2800" i="1" dirty="0">
                <a:latin typeface="Calibri"/>
                <a:cs typeface="Calibri"/>
                <a:sym typeface="Wingdings"/>
              </a:rPr>
              <a:t>flavored </a:t>
            </a:r>
            <a:r>
              <a:rPr lang="en-US" sz="2800" i="1" dirty="0" smtClean="0">
                <a:latin typeface="Calibri"/>
                <a:cs typeface="Calibri"/>
                <a:sym typeface="Wingdings"/>
              </a:rPr>
              <a:t>yogurt, fruit juice</a:t>
            </a:r>
            <a:endParaRPr lang="is-IS" sz="2800" i="1" dirty="0">
              <a:latin typeface="Calibri"/>
              <a:cs typeface="Calibri"/>
            </a:endParaRPr>
          </a:p>
          <a:p>
            <a:pPr algn="ctr"/>
            <a:r>
              <a:rPr lang="en-US" sz="2800" b="1" i="1" dirty="0">
                <a:latin typeface="Calibri"/>
                <a:cs typeface="Calibri"/>
              </a:rPr>
              <a:t>simple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8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8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8">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8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3">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7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6">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75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6" dur="750" fill="hold"/>
                                        <p:tgtEl>
                                          <p:spTgt spid="6">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75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0"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Rectangle 4"/>
          <p:cNvSpPr>
            <a:spLocks noGrp="1"/>
          </p:cNvSpPr>
          <p:nvPr>
            <p:ph type="ctrTitle"/>
          </p:nvPr>
        </p:nvSpPr>
        <p:spPr bwMode="auto">
          <a:xfrm>
            <a:off x="1295400" y="152400"/>
            <a:ext cx="7543800" cy="7620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lgn="ctr">
              <a:defRPr/>
            </a:pPr>
            <a:r>
              <a:rPr lang="en-US" sz="4000" b="1" dirty="0">
                <a:effectLst/>
                <a:latin typeface="Calibri" charset="0"/>
                <a:cs typeface="Calibri" charset="0"/>
              </a:rPr>
              <a:t/>
            </a:r>
            <a:br>
              <a:rPr lang="en-US" sz="4000" b="1" dirty="0">
                <a:effectLst/>
                <a:latin typeface="Calibri" charset="0"/>
                <a:cs typeface="Calibri" charset="0"/>
              </a:rPr>
            </a:br>
            <a:r>
              <a:rPr lang="en-US" sz="4000" b="1" dirty="0" smtClean="0">
                <a:solidFill>
                  <a:schemeClr val="tx1">
                    <a:lumMod val="95000"/>
                    <a:lumOff val="5000"/>
                  </a:schemeClr>
                </a:solidFill>
                <a:effectLst/>
                <a:latin typeface="Calibri" charset="0"/>
                <a:cs typeface="Calibri" charset="0"/>
              </a:rPr>
              <a:t>A </a:t>
            </a:r>
            <a:r>
              <a:rPr lang="en-US" sz="4000" b="1" dirty="0">
                <a:solidFill>
                  <a:schemeClr val="tx1">
                    <a:lumMod val="95000"/>
                    <a:lumOff val="5000"/>
                  </a:schemeClr>
                </a:solidFill>
                <a:effectLst/>
                <a:latin typeface="Calibri" charset="0"/>
                <a:cs typeface="Calibri" charset="0"/>
              </a:rPr>
              <a:t>C</a:t>
            </a:r>
            <a:r>
              <a:rPr lang="en-US" sz="4000" b="1" dirty="0" smtClean="0">
                <a:solidFill>
                  <a:schemeClr val="tx1">
                    <a:lumMod val="95000"/>
                    <a:lumOff val="5000"/>
                  </a:schemeClr>
                </a:solidFill>
                <a:effectLst/>
                <a:latin typeface="Calibri" charset="0"/>
                <a:cs typeface="Calibri" charset="0"/>
              </a:rPr>
              <a:t>loser Look at </a:t>
            </a:r>
            <a:r>
              <a:rPr lang="en-US" sz="4000" b="1" i="1" u="sng" dirty="0" smtClean="0">
                <a:solidFill>
                  <a:schemeClr val="tx1">
                    <a:lumMod val="95000"/>
                    <a:lumOff val="5000"/>
                  </a:schemeClr>
                </a:solidFill>
                <a:effectLst/>
                <a:latin typeface="Calibri" charset="0"/>
                <a:cs typeface="Calibri" charset="0"/>
              </a:rPr>
              <a:t>Simple</a:t>
            </a:r>
            <a:r>
              <a:rPr lang="en-US" sz="4000" b="1" dirty="0" smtClean="0">
                <a:solidFill>
                  <a:schemeClr val="tx1">
                    <a:lumMod val="95000"/>
                    <a:lumOff val="5000"/>
                  </a:schemeClr>
                </a:solidFill>
                <a:effectLst/>
                <a:latin typeface="Calibri" charset="0"/>
                <a:cs typeface="Calibri" charset="0"/>
              </a:rPr>
              <a:t> Sugar</a:t>
            </a:r>
            <a:r>
              <a:rPr lang="en-US" sz="3200" i="1" dirty="0" smtClean="0">
                <a:solidFill>
                  <a:schemeClr val="accent4"/>
                </a:solidFill>
                <a:effectLst/>
                <a:latin typeface="Calibri" charset="0"/>
                <a:cs typeface="Calibri" charset="0"/>
              </a:rPr>
              <a:t/>
            </a:r>
            <a:br>
              <a:rPr lang="en-US" sz="3200" i="1" dirty="0" smtClean="0">
                <a:solidFill>
                  <a:schemeClr val="accent4"/>
                </a:solidFill>
                <a:effectLst/>
                <a:latin typeface="Calibri" charset="0"/>
                <a:cs typeface="Calibri" charset="0"/>
              </a:rPr>
            </a:br>
            <a:endParaRPr lang="en-US" sz="3200" i="1" dirty="0">
              <a:solidFill>
                <a:schemeClr val="accent4"/>
              </a:solidFill>
              <a:effectLst>
                <a:outerShdw blurRad="38100" dist="38100" dir="2700000" algn="tl">
                  <a:srgbClr val="DDDDDD"/>
                </a:outerShdw>
              </a:effectLst>
              <a:latin typeface="Calibri" charset="0"/>
              <a:cs typeface="Calibri" charset="0"/>
            </a:endParaRPr>
          </a:p>
        </p:txBody>
      </p:sp>
      <p:sp>
        <p:nvSpPr>
          <p:cNvPr id="36866" name="Rectangle 5"/>
          <p:cNvSpPr>
            <a:spLocks noGrp="1"/>
          </p:cNvSpPr>
          <p:nvPr>
            <p:ph type="subTitle" idx="1"/>
          </p:nvPr>
        </p:nvSpPr>
        <p:spPr>
          <a:xfrm>
            <a:off x="1295400" y="1447800"/>
            <a:ext cx="7010400" cy="1981200"/>
          </a:xfrm>
        </p:spPr>
        <p:txBody>
          <a:bodyPr/>
          <a:lstStyle/>
          <a:p>
            <a:pPr marL="82550">
              <a:defRPr/>
            </a:pPr>
            <a:r>
              <a:rPr lang="en-US" b="1" dirty="0">
                <a:solidFill>
                  <a:srgbClr val="008040"/>
                </a:solidFill>
                <a:latin typeface="Calibri" charset="0"/>
                <a:cs typeface="Calibri" charset="0"/>
              </a:rPr>
              <a:t>fruit </a:t>
            </a:r>
            <a:r>
              <a:rPr lang="en-US" b="1" dirty="0" smtClean="0">
                <a:solidFill>
                  <a:srgbClr val="008040"/>
                </a:solidFill>
                <a:latin typeface="Calibri" charset="0"/>
                <a:cs typeface="Calibri" charset="0"/>
              </a:rPr>
              <a:t>and its juice</a:t>
            </a:r>
            <a:endParaRPr lang="en-US" b="1" dirty="0">
              <a:solidFill>
                <a:srgbClr val="008040"/>
              </a:solidFill>
              <a:latin typeface="Calibri" charset="0"/>
              <a:cs typeface="Calibri" charset="0"/>
            </a:endParaRPr>
          </a:p>
          <a:p>
            <a:pPr marL="82550">
              <a:defRPr/>
            </a:pPr>
            <a:r>
              <a:rPr lang="en-US" b="1" dirty="0">
                <a:solidFill>
                  <a:srgbClr val="008040"/>
                </a:solidFill>
                <a:latin typeface="Calibri" charset="0"/>
                <a:cs typeface="Calibri" charset="0"/>
              </a:rPr>
              <a:t> </a:t>
            </a:r>
            <a:r>
              <a:rPr lang="en-US" strike="sngStrike" dirty="0">
                <a:solidFill>
                  <a:srgbClr val="000000"/>
                </a:solidFill>
                <a:latin typeface="Calibri" charset="0"/>
                <a:cs typeface="Calibri" charset="0"/>
              </a:rPr>
              <a:t>vegetables</a:t>
            </a:r>
          </a:p>
          <a:p>
            <a:pPr marL="82550">
              <a:defRPr/>
            </a:pPr>
            <a:r>
              <a:rPr lang="en-US" strike="sngStrike" dirty="0">
                <a:latin typeface="Calibri" charset="0"/>
                <a:cs typeface="Calibri" charset="0"/>
              </a:rPr>
              <a:t>g</a:t>
            </a:r>
            <a:r>
              <a:rPr lang="en-US" strike="sngStrike" dirty="0" smtClean="0">
                <a:latin typeface="Calibri" charset="0"/>
                <a:cs typeface="Calibri" charset="0"/>
              </a:rPr>
              <a:t>rains, beans</a:t>
            </a:r>
            <a:endParaRPr lang="en-US" strike="sngStrike" dirty="0">
              <a:latin typeface="Calibri" charset="0"/>
              <a:cs typeface="Calibri" charset="0"/>
            </a:endParaRPr>
          </a:p>
          <a:p>
            <a:pPr marL="82550">
              <a:defRPr/>
            </a:pPr>
            <a:r>
              <a:rPr lang="en-US" b="1" dirty="0" smtClean="0">
                <a:solidFill>
                  <a:srgbClr val="008040"/>
                </a:solidFill>
                <a:latin typeface="Calibri" charset="0"/>
                <a:cs typeface="Calibri" charset="0"/>
              </a:rPr>
              <a:t>milk</a:t>
            </a:r>
            <a:r>
              <a:rPr lang="en-US" b="1" dirty="0">
                <a:solidFill>
                  <a:srgbClr val="008040"/>
                </a:solidFill>
                <a:latin typeface="Calibri" charset="0"/>
                <a:cs typeface="Calibri" charset="0"/>
              </a:rPr>
              <a:t>, </a:t>
            </a:r>
            <a:r>
              <a:rPr lang="en-US" b="1" dirty="0" smtClean="0">
                <a:solidFill>
                  <a:srgbClr val="008040"/>
                </a:solidFill>
                <a:latin typeface="Calibri" charset="0"/>
                <a:cs typeface="Calibri" charset="0"/>
              </a:rPr>
              <a:t>plain yogurt</a:t>
            </a:r>
            <a:endParaRPr lang="en-US" b="1" dirty="0">
              <a:solidFill>
                <a:srgbClr val="008040"/>
              </a:solidFill>
              <a:latin typeface="Calibri" charset="0"/>
              <a:cs typeface="Calibri" charset="0"/>
            </a:endParaRPr>
          </a:p>
          <a:p>
            <a:pPr marL="82550">
              <a:defRPr/>
            </a:pPr>
            <a:r>
              <a:rPr lang="en-US" dirty="0">
                <a:latin typeface="Calibri" charset="0"/>
                <a:cs typeface="Calibri" charset="0"/>
              </a:rPr>
              <a:t> honey, </a:t>
            </a:r>
            <a:r>
              <a:rPr lang="en-US" dirty="0" smtClean="0">
                <a:latin typeface="Calibri" charset="0"/>
                <a:cs typeface="Calibri" charset="0"/>
              </a:rPr>
              <a:t>sugars, syrups</a:t>
            </a:r>
            <a:endParaRPr lang="en-US" dirty="0">
              <a:latin typeface="Calibri" charset="0"/>
              <a:cs typeface="Calibri" charset="0"/>
            </a:endParaRPr>
          </a:p>
        </p:txBody>
      </p:sp>
      <p:sp>
        <p:nvSpPr>
          <p:cNvPr id="2" name="TextBox 1"/>
          <p:cNvSpPr txBox="1"/>
          <p:nvPr/>
        </p:nvSpPr>
        <p:spPr>
          <a:xfrm>
            <a:off x="3200400" y="914400"/>
            <a:ext cx="3364555" cy="584776"/>
          </a:xfrm>
          <a:prstGeom prst="rect">
            <a:avLst/>
          </a:prstGeom>
          <a:noFill/>
        </p:spPr>
        <p:txBody>
          <a:bodyPr wrap="square" rtlCol="0">
            <a:spAutoFit/>
          </a:bodyPr>
          <a:lstStyle/>
          <a:p>
            <a:r>
              <a:rPr lang="en-US" sz="3200" dirty="0">
                <a:latin typeface="Calibri" charset="0"/>
                <a:cs typeface="Calibri" charset="0"/>
              </a:rPr>
              <a:t>Added</a:t>
            </a:r>
            <a:r>
              <a:rPr lang="en-US" sz="3200" i="1" dirty="0">
                <a:solidFill>
                  <a:srgbClr val="0000FF"/>
                </a:solidFill>
                <a:latin typeface="Calibri" charset="0"/>
                <a:cs typeface="Calibri" charset="0"/>
              </a:rPr>
              <a:t> </a:t>
            </a:r>
            <a:r>
              <a:rPr lang="en-US" sz="3200" i="1" dirty="0">
                <a:latin typeface="Calibri" charset="0"/>
                <a:cs typeface="Calibri" charset="0"/>
              </a:rPr>
              <a:t>vs. </a:t>
            </a:r>
            <a:r>
              <a:rPr lang="en-US" sz="3200" b="1" i="1" dirty="0">
                <a:solidFill>
                  <a:srgbClr val="008040"/>
                </a:solidFill>
                <a:latin typeface="Calibri" charset="0"/>
                <a:cs typeface="Calibri" charset="0"/>
              </a:rPr>
              <a:t>Natural </a:t>
            </a:r>
            <a:endParaRPr lang="en-US" sz="3200" b="1" dirty="0">
              <a:solidFill>
                <a:srgbClr val="008040"/>
              </a:solidFill>
            </a:endParaRPr>
          </a:p>
        </p:txBody>
      </p:sp>
    </p:spTree>
    <p:extLst>
      <p:ext uri="{BB962C8B-B14F-4D97-AF65-F5344CB8AC3E}">
        <p14:creationId xmlns:p14="http://schemas.microsoft.com/office/powerpoint/2010/main" val="897091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9098</TotalTime>
  <Words>1711</Words>
  <Application>Microsoft Macintosh PowerPoint</Application>
  <PresentationFormat>On-screen Show (4:3)</PresentationFormat>
  <Paragraphs>210</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Comic Sans MS</vt:lpstr>
      <vt:lpstr>Gill Sans MT</vt:lpstr>
      <vt:lpstr>ＭＳ Ｐゴシック</vt:lpstr>
      <vt:lpstr>Verdana</vt:lpstr>
      <vt:lpstr>Wingdings</vt:lpstr>
      <vt:lpstr>Wingdings 2</vt:lpstr>
      <vt:lpstr>Solstice</vt:lpstr>
      <vt:lpstr>PowerPoint Presentation</vt:lpstr>
      <vt:lpstr>The Working Fuel </vt:lpstr>
      <vt:lpstr>Carbs: vital fuel and more</vt:lpstr>
      <vt:lpstr>Glucose….</vt:lpstr>
      <vt:lpstr>We make glucose from….</vt:lpstr>
      <vt:lpstr>PowerPoint Presentation</vt:lpstr>
      <vt:lpstr>Carbohydrates Simple - Complex</vt:lpstr>
      <vt:lpstr>   Carb Rich Foods: simple or complex </vt:lpstr>
      <vt:lpstr> A Closer Look at Simple Sugar </vt:lpstr>
      <vt:lpstr> A Closer Look at Simple Sugar </vt:lpstr>
      <vt:lpstr> Added sugar vs. Natural sugar </vt:lpstr>
      <vt:lpstr>   Time Out ….Think</vt:lpstr>
      <vt:lpstr> </vt:lpstr>
      <vt:lpstr>Complex carbs</vt:lpstr>
      <vt:lpstr> Complex CHO (Plant Forms)  </vt:lpstr>
      <vt:lpstr>Fill up with real, whole food fiber!</vt:lpstr>
      <vt:lpstr>Complex CHO (in animals)  </vt:lpstr>
      <vt:lpstr>PowerPoint Presentation</vt:lpstr>
    </vt:vector>
  </TitlesOfParts>
  <Company>HOME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c:creator>
  <cp:lastModifiedBy>Microsoft Office User</cp:lastModifiedBy>
  <cp:revision>302</cp:revision>
  <cp:lastPrinted>2013-01-28T21:45:27Z</cp:lastPrinted>
  <dcterms:created xsi:type="dcterms:W3CDTF">2005-10-09T19:45:57Z</dcterms:created>
  <dcterms:modified xsi:type="dcterms:W3CDTF">2017-05-02T15:40:58Z</dcterms:modified>
</cp:coreProperties>
</file>