
<file path=[Content_Types].xml><?xml version="1.0" encoding="utf-8"?>
<Types xmlns="http://schemas.openxmlformats.org/package/2006/content-types">
  <Default Extension="xml" ContentType="application/xml"/>
  <Default Extension="jpeg" ContentType="image/jpeg"/>
  <Default Extension="wdp" ContentType="image/vnd.ms-photo"/>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5"/>
  </p:notesMasterIdLst>
  <p:handoutMasterIdLst>
    <p:handoutMasterId r:id="rId16"/>
  </p:handoutMasterIdLst>
  <p:sldIdLst>
    <p:sldId id="338" r:id="rId2"/>
    <p:sldId id="336" r:id="rId3"/>
    <p:sldId id="334" r:id="rId4"/>
    <p:sldId id="331" r:id="rId5"/>
    <p:sldId id="335" r:id="rId6"/>
    <p:sldId id="327" r:id="rId7"/>
    <p:sldId id="328" r:id="rId8"/>
    <p:sldId id="281" r:id="rId9"/>
    <p:sldId id="329" r:id="rId10"/>
    <p:sldId id="321" r:id="rId11"/>
    <p:sldId id="257" r:id="rId12"/>
    <p:sldId id="332" r:id="rId13"/>
    <p:sldId id="286" r:id="rId14"/>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Verdana" charset="0"/>
        <a:ea typeface="ＭＳ Ｐゴシック" charset="0"/>
        <a:cs typeface="ＭＳ Ｐゴシック" charset="0"/>
      </a:defRPr>
    </a:lvl1pPr>
    <a:lvl2pPr marL="457200" algn="l" rtl="0" eaLnBrk="0" fontAlgn="base" hangingPunct="0">
      <a:spcBef>
        <a:spcPct val="0"/>
      </a:spcBef>
      <a:spcAft>
        <a:spcPct val="0"/>
      </a:spcAft>
      <a:defRPr kern="1200">
        <a:solidFill>
          <a:schemeClr val="tx1"/>
        </a:solidFill>
        <a:latin typeface="Verdana" charset="0"/>
        <a:ea typeface="ＭＳ Ｐゴシック" charset="0"/>
        <a:cs typeface="ＭＳ Ｐゴシック" charset="0"/>
      </a:defRPr>
    </a:lvl2pPr>
    <a:lvl3pPr marL="914400" algn="l" rtl="0" eaLnBrk="0" fontAlgn="base" hangingPunct="0">
      <a:spcBef>
        <a:spcPct val="0"/>
      </a:spcBef>
      <a:spcAft>
        <a:spcPct val="0"/>
      </a:spcAft>
      <a:defRPr kern="1200">
        <a:solidFill>
          <a:schemeClr val="tx1"/>
        </a:solidFill>
        <a:latin typeface="Verdana" charset="0"/>
        <a:ea typeface="ＭＳ Ｐゴシック" charset="0"/>
        <a:cs typeface="ＭＳ Ｐゴシック" charset="0"/>
      </a:defRPr>
    </a:lvl3pPr>
    <a:lvl4pPr marL="1371600" algn="l" rtl="0" eaLnBrk="0" fontAlgn="base" hangingPunct="0">
      <a:spcBef>
        <a:spcPct val="0"/>
      </a:spcBef>
      <a:spcAft>
        <a:spcPct val="0"/>
      </a:spcAft>
      <a:defRPr kern="1200">
        <a:solidFill>
          <a:schemeClr val="tx1"/>
        </a:solidFill>
        <a:latin typeface="Verdana" charset="0"/>
        <a:ea typeface="ＭＳ Ｐゴシック" charset="0"/>
        <a:cs typeface="ＭＳ Ｐゴシック" charset="0"/>
      </a:defRPr>
    </a:lvl4pPr>
    <a:lvl5pPr marL="1828800" algn="l" rtl="0" eaLnBrk="0" fontAlgn="base" hangingPunct="0">
      <a:spcBef>
        <a:spcPct val="0"/>
      </a:spcBef>
      <a:spcAft>
        <a:spcPct val="0"/>
      </a:spcAft>
      <a:defRPr kern="1200">
        <a:solidFill>
          <a:schemeClr val="tx1"/>
        </a:solidFill>
        <a:latin typeface="Verdana" charset="0"/>
        <a:ea typeface="ＭＳ Ｐゴシック" charset="0"/>
        <a:cs typeface="ＭＳ Ｐゴシック" charset="0"/>
      </a:defRPr>
    </a:lvl5pPr>
    <a:lvl6pPr marL="2286000" algn="l" defTabSz="457200" rtl="0" eaLnBrk="1" latinLnBrk="0" hangingPunct="1">
      <a:defRPr kern="1200">
        <a:solidFill>
          <a:schemeClr val="tx1"/>
        </a:solidFill>
        <a:latin typeface="Verdana" charset="0"/>
        <a:ea typeface="ＭＳ Ｐゴシック" charset="0"/>
        <a:cs typeface="ＭＳ Ｐゴシック" charset="0"/>
      </a:defRPr>
    </a:lvl6pPr>
    <a:lvl7pPr marL="2743200" algn="l" defTabSz="457200" rtl="0" eaLnBrk="1" latinLnBrk="0" hangingPunct="1">
      <a:defRPr kern="1200">
        <a:solidFill>
          <a:schemeClr val="tx1"/>
        </a:solidFill>
        <a:latin typeface="Verdana" charset="0"/>
        <a:ea typeface="ＭＳ Ｐゴシック" charset="0"/>
        <a:cs typeface="ＭＳ Ｐゴシック" charset="0"/>
      </a:defRPr>
    </a:lvl7pPr>
    <a:lvl8pPr marL="3200400" algn="l" defTabSz="457200" rtl="0" eaLnBrk="1" latinLnBrk="0" hangingPunct="1">
      <a:defRPr kern="1200">
        <a:solidFill>
          <a:schemeClr val="tx1"/>
        </a:solidFill>
        <a:latin typeface="Verdana" charset="0"/>
        <a:ea typeface="ＭＳ Ｐゴシック" charset="0"/>
        <a:cs typeface="ＭＳ Ｐゴシック" charset="0"/>
      </a:defRPr>
    </a:lvl8pPr>
    <a:lvl9pPr marL="3657600" algn="l" defTabSz="457200" rtl="0" eaLnBrk="1" latinLnBrk="0" hangingPunct="1">
      <a:defRPr kern="1200">
        <a:solidFill>
          <a:schemeClr val="tx1"/>
        </a:solidFill>
        <a:latin typeface="Verdana" charset="0"/>
        <a:ea typeface="ＭＳ Ｐゴシック" charset="0"/>
        <a:cs typeface="ＭＳ Ｐゴシック" charset="0"/>
      </a:defRPr>
    </a:lvl9pPr>
  </p:defaultTextStyle>
  <p:extLst>
    <p:ext uri="{521415D9-36F7-43E2-AB2F-B90AF26B5E84}">
      <p14:sectionLst xmlns:p14="http://schemas.microsoft.com/office/powerpoint/2010/main">
        <p14:section name="Default Section" id="{D384C5EE-677E-8846-94FC-64BCF8A85515}">
          <p14:sldIdLst>
            <p14:sldId id="338"/>
            <p14:sldId id="336"/>
            <p14:sldId id="334"/>
            <p14:sldId id="331"/>
            <p14:sldId id="335"/>
            <p14:sldId id="327"/>
            <p14:sldId id="328"/>
            <p14:sldId id="281"/>
            <p14:sldId id="329"/>
            <p14:sldId id="321"/>
            <p14:sldId id="257"/>
            <p14:sldId id="332"/>
            <p14:sldId id="286"/>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4" clrMode="gray" frameSlides="1"/>
  <p:clrMru>
    <a:srgbClr val="FF2F92"/>
    <a:srgbClr val="9B0000"/>
    <a:srgbClr val="FF8000"/>
    <a:srgbClr val="8D0000"/>
    <a:srgbClr val="860000"/>
    <a:srgbClr val="808000"/>
    <a:srgbClr val="CCCC00"/>
    <a:srgbClr val="88CC00"/>
    <a:srgbClr val="669900"/>
    <a:srgbClr val="99CC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138" autoAdjust="0"/>
    <p:restoredTop sz="85948" autoAdjust="0"/>
  </p:normalViewPr>
  <p:slideViewPr>
    <p:cSldViewPr>
      <p:cViewPr varScale="1">
        <p:scale>
          <a:sx n="65" d="100"/>
          <a:sy n="65" d="100"/>
        </p:scale>
        <p:origin x="1664" y="200"/>
      </p:cViewPr>
      <p:guideLst>
        <p:guide orient="horz" pos="2160"/>
        <p:guide pos="2880"/>
      </p:guideLst>
    </p:cSldViewPr>
  </p:slideViewPr>
  <p:outlineViewPr>
    <p:cViewPr>
      <p:scale>
        <a:sx n="33" d="100"/>
        <a:sy n="33" d="100"/>
      </p:scale>
      <p:origin x="0" y="10360"/>
    </p:cViewPr>
  </p:outlineViewPr>
  <p:notesTextViewPr>
    <p:cViewPr>
      <p:scale>
        <a:sx n="100" d="100"/>
        <a:sy n="100" d="100"/>
      </p:scale>
      <p:origin x="0" y="0"/>
    </p:cViewPr>
  </p:notesTextViewPr>
  <p:sorterViewPr>
    <p:cViewPr>
      <p:scale>
        <a:sx n="80" d="100"/>
        <a:sy n="80" d="100"/>
      </p:scale>
      <p:origin x="0" y="0"/>
    </p:cViewPr>
  </p:sorterViewPr>
  <p:notesViewPr>
    <p:cSldViewPr snapToGrid="0" snapToObjects="1">
      <p:cViewPr varScale="1">
        <p:scale>
          <a:sx n="68" d="100"/>
          <a:sy n="68" d="100"/>
        </p:scale>
        <p:origin x="-3192" y="-11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ea typeface="+mn-ea"/>
                <a:cs typeface="+mn-cs"/>
              </a:defRPr>
            </a:lvl1pPr>
          </a:lstStyle>
          <a:p>
            <a:pPr>
              <a:defRPr/>
            </a:pPr>
            <a:endParaRPr lang="en-US"/>
          </a:p>
        </p:txBody>
      </p:sp>
      <p:sp>
        <p:nvSpPr>
          <p:cNvPr id="1945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ea typeface="+mn-ea"/>
                <a:cs typeface="+mn-cs"/>
              </a:defRPr>
            </a:lvl1pPr>
          </a:lstStyle>
          <a:p>
            <a:pPr>
              <a:defRPr/>
            </a:pPr>
            <a:endParaRPr lang="en-US"/>
          </a:p>
        </p:txBody>
      </p:sp>
      <p:sp>
        <p:nvSpPr>
          <p:cNvPr id="1946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ea typeface="+mn-ea"/>
                <a:cs typeface="+mn-cs"/>
              </a:defRPr>
            </a:lvl1pPr>
          </a:lstStyle>
          <a:p>
            <a:pPr>
              <a:defRPr/>
            </a:pPr>
            <a:endParaRPr lang="en-US"/>
          </a:p>
        </p:txBody>
      </p:sp>
      <p:sp>
        <p:nvSpPr>
          <p:cNvPr id="1946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cs typeface="+mn-cs"/>
              </a:defRPr>
            </a:lvl1pPr>
          </a:lstStyle>
          <a:p>
            <a:pPr>
              <a:defRPr/>
            </a:pPr>
            <a:fld id="{120C0EAC-F61E-5343-AE29-1929009E91BD}" type="slidenum">
              <a:rPr lang="en-US"/>
              <a:pPr>
                <a:defRPr/>
              </a:pPr>
              <a:t>‹#›</a:t>
            </a:fld>
            <a:endParaRPr lang="en-US"/>
          </a:p>
        </p:txBody>
      </p:sp>
    </p:spTree>
    <p:extLst>
      <p:ext uri="{BB962C8B-B14F-4D97-AF65-F5344CB8AC3E}">
        <p14:creationId xmlns:p14="http://schemas.microsoft.com/office/powerpoint/2010/main" val="30204479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ea typeface="+mn-ea"/>
                <a:cs typeface="+mn-cs"/>
              </a:defRPr>
            </a:lvl1pPr>
          </a:lstStyle>
          <a:p>
            <a:pPr>
              <a:defRPr/>
            </a:pPr>
            <a:endParaRPr lang="en-US"/>
          </a:p>
        </p:txBody>
      </p:sp>
      <p:sp>
        <p:nvSpPr>
          <p:cNvPr id="1741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ea typeface="+mn-ea"/>
                <a:cs typeface="+mn-cs"/>
              </a:defRPr>
            </a:lvl1pPr>
          </a:lstStyle>
          <a:p>
            <a:pPr>
              <a:defRPr/>
            </a:pPr>
            <a:endParaRPr lang="en-US"/>
          </a:p>
        </p:txBody>
      </p:sp>
      <p:sp>
        <p:nvSpPr>
          <p:cNvPr id="276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Lst>
        </p:spPr>
      </p:sp>
      <p:sp>
        <p:nvSpPr>
          <p:cNvPr id="1741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741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ea typeface="+mn-ea"/>
                <a:cs typeface="+mn-cs"/>
              </a:defRPr>
            </a:lvl1pPr>
          </a:lstStyle>
          <a:p>
            <a:pPr>
              <a:defRPr/>
            </a:pPr>
            <a:endParaRPr lang="en-US"/>
          </a:p>
        </p:txBody>
      </p:sp>
      <p:sp>
        <p:nvSpPr>
          <p:cNvPr id="1741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cs typeface="+mn-cs"/>
              </a:defRPr>
            </a:lvl1pPr>
          </a:lstStyle>
          <a:p>
            <a:pPr>
              <a:defRPr/>
            </a:pPr>
            <a:fld id="{64ABC791-40CD-FD47-81D3-00500EF4255A}" type="slidenum">
              <a:rPr lang="en-US"/>
              <a:pPr>
                <a:defRPr/>
              </a:pPr>
              <a:t>‹#›</a:t>
            </a:fld>
            <a:endParaRPr lang="en-US"/>
          </a:p>
        </p:txBody>
      </p:sp>
    </p:spTree>
    <p:extLst>
      <p:ext uri="{BB962C8B-B14F-4D97-AF65-F5344CB8AC3E}">
        <p14:creationId xmlns:p14="http://schemas.microsoft.com/office/powerpoint/2010/main" val="13975795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D4ABCBA-FAEB-6144-A21C-7DC0593524BF}" type="slidenum">
              <a:rPr lang="en-US" smtClean="0"/>
              <a:pPr>
                <a:defRPr/>
              </a:pPr>
              <a:t>1</a:t>
            </a:fld>
            <a:endParaRPr lang="en-US" dirty="0"/>
          </a:p>
        </p:txBody>
      </p:sp>
    </p:spTree>
    <p:extLst>
      <p:ext uri="{BB962C8B-B14F-4D97-AF65-F5344CB8AC3E}">
        <p14:creationId xmlns:p14="http://schemas.microsoft.com/office/powerpoint/2010/main" val="1143136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t>Purpose: to acquaint student with EN and where they are found in foods.  </a:t>
            </a:r>
          </a:p>
        </p:txBody>
      </p:sp>
      <p:sp>
        <p:nvSpPr>
          <p:cNvPr id="4" name="Slide Number Placeholder 3"/>
          <p:cNvSpPr>
            <a:spLocks noGrp="1"/>
          </p:cNvSpPr>
          <p:nvPr>
            <p:ph type="sldNum" sz="quarter" idx="10"/>
          </p:nvPr>
        </p:nvSpPr>
        <p:spPr/>
        <p:txBody>
          <a:bodyPr/>
          <a:lstStyle/>
          <a:p>
            <a:pPr>
              <a:defRPr/>
            </a:pPr>
            <a:fld id="{64ABC791-40CD-FD47-81D3-00500EF4255A}" type="slidenum">
              <a:rPr lang="en-US" smtClean="0"/>
              <a:pPr>
                <a:defRPr/>
              </a:pPr>
              <a:t>12</a:t>
            </a:fld>
            <a:endParaRPr lang="en-US"/>
          </a:p>
        </p:txBody>
      </p:sp>
    </p:spTree>
    <p:extLst>
      <p:ext uri="{BB962C8B-B14F-4D97-AF65-F5344CB8AC3E}">
        <p14:creationId xmlns:p14="http://schemas.microsoft.com/office/powerpoint/2010/main" val="10623833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Slide Image Placeholder 1"/>
          <p:cNvSpPr>
            <a:spLocks noGrp="1" noRot="1" noChangeAspect="1" noTextEdit="1"/>
          </p:cNvSpPr>
          <p:nvPr>
            <p:ph type="sldImg"/>
          </p:nvPr>
        </p:nvSpPr>
        <p:spPr>
          <a:ln/>
        </p:spPr>
      </p:sp>
      <p:sp>
        <p:nvSpPr>
          <p:cNvPr id="58370" name="Notes Placeholder 2"/>
          <p:cNvSpPr>
            <a:spLocks noGrp="1"/>
          </p:cNvSpPr>
          <p:nvPr>
            <p:ph type="body" idx="1"/>
          </p:nvPr>
        </p:nvSpPr>
        <p:spPr>
          <a:noFill/>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p>
        </p:txBody>
      </p:sp>
      <p:sp>
        <p:nvSpPr>
          <p:cNvPr id="58371"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Verdana" charset="0"/>
                <a:ea typeface="ＭＳ Ｐゴシック" charset="0"/>
                <a:cs typeface="ＭＳ Ｐゴシック" charset="0"/>
              </a:defRPr>
            </a:lvl1pPr>
            <a:lvl2pPr marL="742950" indent="-285750">
              <a:defRPr sz="2400">
                <a:solidFill>
                  <a:schemeClr val="tx1"/>
                </a:solidFill>
                <a:latin typeface="Verdana" charset="0"/>
                <a:ea typeface="ＭＳ Ｐゴシック" charset="0"/>
              </a:defRPr>
            </a:lvl2pPr>
            <a:lvl3pPr marL="1143000" indent="-228600">
              <a:defRPr sz="2400">
                <a:solidFill>
                  <a:schemeClr val="tx1"/>
                </a:solidFill>
                <a:latin typeface="Verdana" charset="0"/>
                <a:ea typeface="ＭＳ Ｐゴシック" charset="0"/>
              </a:defRPr>
            </a:lvl3pPr>
            <a:lvl4pPr marL="1600200" indent="-228600">
              <a:defRPr sz="2400">
                <a:solidFill>
                  <a:schemeClr val="tx1"/>
                </a:solidFill>
                <a:latin typeface="Verdana" charset="0"/>
                <a:ea typeface="ＭＳ Ｐゴシック" charset="0"/>
              </a:defRPr>
            </a:lvl4pPr>
            <a:lvl5pPr marL="2057400" indent="-22860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fld id="{025165E1-35FD-E542-95FC-9829C56C9CE7}" type="slidenum">
              <a:rPr lang="en-US" sz="1200">
                <a:latin typeface="Arial" charset="0"/>
              </a:rPr>
              <a:pPr/>
              <a:t>13</a:t>
            </a:fld>
            <a:endParaRPr lang="en-US" sz="1200">
              <a:latin typeface="Arial" charset="0"/>
            </a:endParaRPr>
          </a:p>
        </p:txBody>
      </p:sp>
    </p:spTree>
    <p:extLst>
      <p:ext uri="{BB962C8B-B14F-4D97-AF65-F5344CB8AC3E}">
        <p14:creationId xmlns:p14="http://schemas.microsoft.com/office/powerpoint/2010/main" val="14621204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t>Informally: Calories are the amount of heat that will be given off by a food (or something organic) when it is burned (oxidized). </a:t>
            </a:r>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A </a:t>
            </a:r>
            <a:r>
              <a:rPr lang="en-US" b="1" dirty="0" smtClean="0"/>
              <a:t>bomb calorimeter </a:t>
            </a:r>
            <a:r>
              <a:rPr lang="en-US" dirty="0" smtClean="0"/>
              <a:t>is used to measure the</a:t>
            </a:r>
            <a:r>
              <a:rPr lang="en-US" baseline="0" dirty="0" smtClean="0"/>
              <a:t> heat given off from a food when it is burned (combusted) to determine its calorie content</a:t>
            </a:r>
          </a:p>
          <a:p>
            <a:r>
              <a:rPr lang="en-US" baseline="0" dirty="0" smtClean="0"/>
              <a:t>Technically: A Calories is t</a:t>
            </a:r>
            <a:r>
              <a:rPr lang="en-US" dirty="0" smtClean="0"/>
              <a:t>he amount of heat it takes to raise one gram of water one degree centigrade. In nutrition, when we say Calorie, we actually mean kilocalorie.</a:t>
            </a:r>
            <a:r>
              <a:rPr lang="en-US" baseline="0" dirty="0" smtClean="0"/>
              <a:t>  This is </a:t>
            </a:r>
            <a:r>
              <a:rPr lang="en-US" b="1" baseline="0" dirty="0" smtClean="0"/>
              <a:t>not</a:t>
            </a:r>
            <a:r>
              <a:rPr lang="en-US" baseline="0" dirty="0" smtClean="0"/>
              <a:t> the way your physics teacher will want you to use the metric system, but it is the custom when referring to the calorie content of foods.  Typically, in areas of the world where the metric system is used, the </a:t>
            </a:r>
            <a:r>
              <a:rPr lang="en-US" u="sng" baseline="0" dirty="0" smtClean="0"/>
              <a:t>energy</a:t>
            </a:r>
            <a:r>
              <a:rPr lang="en-US" baseline="0" dirty="0" smtClean="0"/>
              <a:t> value of food is referred to in </a:t>
            </a:r>
            <a:r>
              <a:rPr lang="en-US" i="1" u="none" baseline="0" dirty="0" smtClean="0"/>
              <a:t>Joules</a:t>
            </a:r>
            <a:r>
              <a:rPr lang="en-US" baseline="0" dirty="0" smtClean="0"/>
              <a:t>, instead of calories.</a:t>
            </a:r>
            <a:endParaRPr lang="en-US" dirty="0"/>
          </a:p>
        </p:txBody>
      </p:sp>
      <p:sp>
        <p:nvSpPr>
          <p:cNvPr id="4" name="Slide Number Placeholder 3"/>
          <p:cNvSpPr>
            <a:spLocks noGrp="1"/>
          </p:cNvSpPr>
          <p:nvPr>
            <p:ph type="sldNum" sz="quarter" idx="10"/>
          </p:nvPr>
        </p:nvSpPr>
        <p:spPr/>
        <p:txBody>
          <a:bodyPr/>
          <a:lstStyle/>
          <a:p>
            <a:pPr>
              <a:defRPr/>
            </a:pPr>
            <a:fld id="{64ABC791-40CD-FD47-81D3-00500EF4255A}" type="slidenum">
              <a:rPr lang="en-US" smtClean="0"/>
              <a:pPr>
                <a:defRPr/>
              </a:pPr>
              <a:t>4</a:t>
            </a:fld>
            <a:endParaRPr lang="en-US"/>
          </a:p>
        </p:txBody>
      </p:sp>
    </p:spTree>
    <p:extLst>
      <p:ext uri="{BB962C8B-B14F-4D97-AF65-F5344CB8AC3E}">
        <p14:creationId xmlns:p14="http://schemas.microsoft.com/office/powerpoint/2010/main" val="30321321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 we burn an organic substance</a:t>
            </a:r>
            <a:r>
              <a:rPr lang="en-US" baseline="0" dirty="0" smtClean="0"/>
              <a:t> it gives off heat. If we measure the amount of heat given off, it gives us an idea of its calorie content. </a:t>
            </a:r>
          </a:p>
          <a:p>
            <a:endParaRPr lang="en-US" baseline="0" dirty="0" smtClean="0"/>
          </a:p>
          <a:p>
            <a:r>
              <a:rPr lang="en-US" baseline="0" dirty="0" smtClean="0"/>
              <a:t>More Info: Fiber is organic and is classed as a carbohydrate.  Thus, when it burns it gives off heat and so, technically, fiber has calories. However, humans do not fully digest fiber so, we cannot access the full calorie value of a fibrous food.  Typically, the fiber content of food is said to contribute half or less of the calories we would expect from a carbohydrate. </a:t>
            </a:r>
          </a:p>
          <a:p>
            <a:endParaRPr lang="en-US" baseline="0" dirty="0" smtClean="0"/>
          </a:p>
          <a:p>
            <a:r>
              <a:rPr lang="en-US" baseline="0" dirty="0" smtClean="0"/>
              <a:t>Vitamins contain carbon, but are consumed in such small quantities that they do NOT provide us with a significant amount of energy (</a:t>
            </a:r>
            <a:r>
              <a:rPr lang="en-US" baseline="0" dirty="0" err="1" smtClean="0"/>
              <a:t>caories</a:t>
            </a:r>
            <a:r>
              <a:rPr lang="en-US" baseline="0" dirty="0" smtClean="0"/>
              <a:t>)! Vitamins are not considered and energy nutrient!</a:t>
            </a:r>
          </a:p>
          <a:p>
            <a:endParaRPr lang="en-US" baseline="0" dirty="0" smtClean="0"/>
          </a:p>
        </p:txBody>
      </p:sp>
      <p:sp>
        <p:nvSpPr>
          <p:cNvPr id="4" name="Slide Number Placeholder 3"/>
          <p:cNvSpPr>
            <a:spLocks noGrp="1"/>
          </p:cNvSpPr>
          <p:nvPr>
            <p:ph type="sldNum" sz="quarter" idx="10"/>
          </p:nvPr>
        </p:nvSpPr>
        <p:spPr/>
        <p:txBody>
          <a:bodyPr/>
          <a:lstStyle/>
          <a:p>
            <a:pPr>
              <a:defRPr/>
            </a:pPr>
            <a:fld id="{64ABC791-40CD-FD47-81D3-00500EF4255A}" type="slidenum">
              <a:rPr lang="en-US" smtClean="0"/>
              <a:pPr>
                <a:defRPr/>
              </a:pPr>
              <a:t>5</a:t>
            </a:fld>
            <a:endParaRPr lang="en-US"/>
          </a:p>
        </p:txBody>
      </p:sp>
    </p:spTree>
    <p:extLst>
      <p:ext uri="{BB962C8B-B14F-4D97-AF65-F5344CB8AC3E}">
        <p14:creationId xmlns:p14="http://schemas.microsoft.com/office/powerpoint/2010/main" val="14825379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cs typeface="Calibri"/>
              </a:rPr>
              <a:t>Photosynthesis:</a:t>
            </a:r>
            <a:r>
              <a:rPr lang="en-US" baseline="0" dirty="0" smtClean="0">
                <a:cs typeface="Calibri"/>
              </a:rPr>
              <a:t> Green p</a:t>
            </a:r>
            <a:r>
              <a:rPr lang="en-US" dirty="0" smtClean="0">
                <a:cs typeface="Calibri"/>
              </a:rPr>
              <a:t>lants nicely package carbon dioxide CO</a:t>
            </a:r>
            <a:r>
              <a:rPr lang="en-US" baseline="-25000" dirty="0" smtClean="0">
                <a:cs typeface="Calibri"/>
              </a:rPr>
              <a:t>2 </a:t>
            </a:r>
            <a:r>
              <a:rPr lang="en-US" dirty="0" smtClean="0">
                <a:cs typeface="Calibri"/>
              </a:rPr>
              <a:t>into tasty morsels of food.  We eat it and use the energy within its bonds (as</a:t>
            </a:r>
            <a:r>
              <a:rPr lang="en-US" baseline="0" dirty="0" smtClean="0">
                <a:cs typeface="Calibri"/>
              </a:rPr>
              <a:t> ATP)</a:t>
            </a:r>
            <a:r>
              <a:rPr lang="en-US" dirty="0" smtClean="0">
                <a:cs typeface="Calibri"/>
              </a:rPr>
              <a:t> to fuel our daily lives.</a:t>
            </a:r>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cs typeface="Calibri"/>
              </a:rPr>
              <a:t>Photosynthesis is somewhat</a:t>
            </a:r>
            <a:r>
              <a:rPr lang="en-US" baseline="0" dirty="0" smtClean="0">
                <a:cs typeface="Calibri"/>
              </a:rPr>
              <a:t> akin to</a:t>
            </a:r>
            <a:r>
              <a:rPr lang="en-US" dirty="0" smtClean="0">
                <a:cs typeface="Calibri"/>
              </a:rPr>
              <a:t> ‘harvesting’ solar energy</a:t>
            </a:r>
          </a:p>
          <a:p>
            <a:endParaRPr lang="en-US" baseline="0" dirty="0" smtClean="0"/>
          </a:p>
        </p:txBody>
      </p:sp>
      <p:sp>
        <p:nvSpPr>
          <p:cNvPr id="4" name="Slide Number Placeholder 3"/>
          <p:cNvSpPr>
            <a:spLocks noGrp="1"/>
          </p:cNvSpPr>
          <p:nvPr>
            <p:ph type="sldNum" sz="quarter" idx="10"/>
          </p:nvPr>
        </p:nvSpPr>
        <p:spPr/>
        <p:txBody>
          <a:bodyPr/>
          <a:lstStyle/>
          <a:p>
            <a:pPr>
              <a:defRPr/>
            </a:pPr>
            <a:fld id="{64ABC791-40CD-FD47-81D3-00500EF4255A}" type="slidenum">
              <a:rPr lang="en-US" smtClean="0"/>
              <a:pPr>
                <a:defRPr/>
              </a:pPr>
              <a:t>6</a:t>
            </a:fld>
            <a:endParaRPr lang="en-US"/>
          </a:p>
        </p:txBody>
      </p:sp>
    </p:spTree>
    <p:extLst>
      <p:ext uri="{BB962C8B-B14F-4D97-AF65-F5344CB8AC3E}">
        <p14:creationId xmlns:p14="http://schemas.microsoft.com/office/powerpoint/2010/main" val="7078426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lide Image Placeholder 1"/>
          <p:cNvSpPr>
            <a:spLocks noGrp="1" noRot="1" noChangeAspect="1" noTextEdit="1"/>
          </p:cNvSpPr>
          <p:nvPr>
            <p:ph type="sldImg"/>
          </p:nvPr>
        </p:nvSpPr>
        <p:spPr>
          <a:ln/>
        </p:spPr>
      </p:sp>
      <p:sp>
        <p:nvSpPr>
          <p:cNvPr id="5120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sz="1400" baseline="0" dirty="0" smtClean="0"/>
              <a:t>If you know some chemistry, the equation shown above is NOT a ‘balanced equation’ .You will not be asked to balance any equations in this class. However you should know the inputs (solar nrg, water and carbon dioxide are called the substrates) and outputs (glucose and oxygen are called the products) of photosynthesis</a:t>
            </a:r>
          </a:p>
          <a:p>
            <a:endParaRPr lang="en-US" sz="1400" baseline="0" dirty="0" smtClean="0"/>
          </a:p>
          <a:p>
            <a:r>
              <a:rPr lang="en-US" sz="1400" baseline="0" dirty="0" smtClean="0"/>
              <a:t>Can you see why green plants help reduce the impact of global warming?   Look at this more detailed equation describing photosynthesis.</a:t>
            </a:r>
          </a:p>
          <a:p>
            <a:r>
              <a:rPr lang="en-US" sz="1400" b="1" dirty="0" smtClean="0">
                <a:solidFill>
                  <a:srgbClr val="999900"/>
                </a:solidFill>
              </a:rPr>
              <a:t>           solar nrg + 6</a:t>
            </a:r>
            <a:r>
              <a:rPr lang="en-US" sz="1400" b="1" dirty="0" smtClean="0">
                <a:solidFill>
                  <a:srgbClr val="999900"/>
                </a:solidFill>
                <a:sym typeface="Wingdings" charset="0"/>
              </a:rPr>
              <a:t>H</a:t>
            </a:r>
            <a:r>
              <a:rPr lang="en-US" sz="1400" b="1" baseline="-25000" dirty="0" smtClean="0">
                <a:solidFill>
                  <a:srgbClr val="999900"/>
                </a:solidFill>
                <a:sym typeface="Wingdings" charset="0"/>
              </a:rPr>
              <a:t>2</a:t>
            </a:r>
            <a:r>
              <a:rPr lang="en-US" sz="1400" b="1" dirty="0" smtClean="0">
                <a:solidFill>
                  <a:srgbClr val="999900"/>
                </a:solidFill>
                <a:sym typeface="Wingdings" charset="0"/>
              </a:rPr>
              <a:t>O + 6CO</a:t>
            </a:r>
            <a:r>
              <a:rPr lang="en-US" sz="1400" b="1" baseline="-25000" dirty="0" smtClean="0">
                <a:solidFill>
                  <a:srgbClr val="999900"/>
                </a:solidFill>
                <a:sym typeface="Wingdings" charset="0"/>
              </a:rPr>
              <a:t>2 </a:t>
            </a:r>
            <a:r>
              <a:rPr lang="en-US" sz="1400" b="1" dirty="0" smtClean="0">
                <a:solidFill>
                  <a:srgbClr val="999900"/>
                </a:solidFill>
                <a:sym typeface="Wingdings" charset="0"/>
              </a:rPr>
              <a:t></a:t>
            </a:r>
            <a:r>
              <a:rPr lang="en-US" sz="1400" b="1" baseline="-25000" dirty="0" smtClean="0">
                <a:solidFill>
                  <a:srgbClr val="999900"/>
                </a:solidFill>
                <a:sym typeface="Wingdings" charset="0"/>
              </a:rPr>
              <a:t> </a:t>
            </a:r>
            <a:r>
              <a:rPr lang="en-US" sz="1400" b="1" dirty="0" smtClean="0">
                <a:solidFill>
                  <a:srgbClr val="999900"/>
                </a:solidFill>
              </a:rPr>
              <a:t>glucose</a:t>
            </a:r>
            <a:r>
              <a:rPr lang="en-US" sz="1400" b="1" baseline="0" dirty="0" smtClean="0">
                <a:solidFill>
                  <a:srgbClr val="999900"/>
                </a:solidFill>
              </a:rPr>
              <a:t> (C</a:t>
            </a:r>
            <a:r>
              <a:rPr lang="en-US" sz="1400" b="1" baseline="-25000" dirty="0" smtClean="0">
                <a:solidFill>
                  <a:srgbClr val="999900"/>
                </a:solidFill>
              </a:rPr>
              <a:t>6</a:t>
            </a:r>
            <a:r>
              <a:rPr lang="en-US" sz="1400" b="1" baseline="0" dirty="0" smtClean="0">
                <a:solidFill>
                  <a:srgbClr val="999900"/>
                </a:solidFill>
              </a:rPr>
              <a:t>H</a:t>
            </a:r>
            <a:r>
              <a:rPr lang="en-US" sz="1400" b="1" baseline="-25000" dirty="0" smtClean="0">
                <a:solidFill>
                  <a:srgbClr val="999900"/>
                </a:solidFill>
              </a:rPr>
              <a:t>12</a:t>
            </a:r>
            <a:r>
              <a:rPr lang="en-US" sz="1400" b="1" baseline="0" dirty="0" smtClean="0">
                <a:solidFill>
                  <a:srgbClr val="999900"/>
                </a:solidFill>
              </a:rPr>
              <a:t>O</a:t>
            </a:r>
            <a:r>
              <a:rPr lang="en-US" sz="1400" b="1" baseline="-25000" dirty="0" smtClean="0">
                <a:solidFill>
                  <a:srgbClr val="999900"/>
                </a:solidFill>
              </a:rPr>
              <a:t>6</a:t>
            </a:r>
            <a:r>
              <a:rPr lang="en-US" sz="1400" b="1" baseline="0" dirty="0" smtClean="0">
                <a:solidFill>
                  <a:srgbClr val="999900"/>
                </a:solidFill>
              </a:rPr>
              <a:t>)</a:t>
            </a:r>
            <a:r>
              <a:rPr lang="en-US" sz="1400" b="1" dirty="0" smtClean="0">
                <a:solidFill>
                  <a:srgbClr val="999900"/>
                </a:solidFill>
              </a:rPr>
              <a:t>+ 6O</a:t>
            </a:r>
            <a:r>
              <a:rPr lang="en-US" sz="1400" b="1" baseline="-24000" dirty="0" smtClean="0">
                <a:solidFill>
                  <a:srgbClr val="999900"/>
                </a:solidFill>
              </a:rPr>
              <a:t>2</a:t>
            </a:r>
            <a:r>
              <a:rPr lang="en-US" sz="1400" i="1" dirty="0" smtClean="0">
                <a:sym typeface="Wingdings" charset="0"/>
              </a:rPr>
              <a:t>	</a:t>
            </a:r>
          </a:p>
          <a:p>
            <a:endParaRPr lang="en-US" sz="1400" i="1" baseline="0" dirty="0" smtClean="0">
              <a:sym typeface="Wingdings" charset="0"/>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sz="1400" i="1" dirty="0" smtClean="0">
                <a:sym typeface="Wingdings" charset="0"/>
              </a:rPr>
              <a:t>How</a:t>
            </a:r>
            <a:r>
              <a:rPr lang="en-US" sz="1400" i="1" baseline="0" dirty="0" smtClean="0">
                <a:sym typeface="Wingdings" charset="0"/>
              </a:rPr>
              <a:t> much</a:t>
            </a:r>
            <a:r>
              <a:rPr lang="en-US" sz="1400" i="1" dirty="0" smtClean="0">
                <a:sym typeface="Wingdings" charset="0"/>
              </a:rPr>
              <a:t> </a:t>
            </a:r>
            <a:r>
              <a:rPr lang="en-US" sz="1400" i="1" baseline="0" dirty="0" smtClean="0">
                <a:sym typeface="Wingdings" charset="0"/>
              </a:rPr>
              <a:t>carbon (from the greenhouse gas carbon dioxide) does it take to make one molecule of glucose?</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400" i="1" baseline="0" dirty="0" smtClean="0">
              <a:sym typeface="Wingdings" charset="0"/>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sz="1400" i="1" baseline="0" dirty="0" smtClean="0">
                <a:sym typeface="Wingdings" charset="0"/>
              </a:rPr>
              <a:t>Note: aka means ‘</a:t>
            </a:r>
            <a:r>
              <a:rPr lang="en-US" sz="1400" i="1" u="sng" baseline="0" dirty="0" smtClean="0">
                <a:sym typeface="Wingdings" charset="0"/>
              </a:rPr>
              <a:t>a</a:t>
            </a:r>
            <a:r>
              <a:rPr lang="en-US" sz="1400" i="1" baseline="0" dirty="0" smtClean="0">
                <a:sym typeface="Wingdings" charset="0"/>
              </a:rPr>
              <a:t>lso </a:t>
            </a:r>
            <a:r>
              <a:rPr lang="en-US" sz="1400" i="1" u="sng" baseline="0" dirty="0" smtClean="0">
                <a:sym typeface="Wingdings" charset="0"/>
              </a:rPr>
              <a:t>k</a:t>
            </a:r>
            <a:r>
              <a:rPr lang="en-US" sz="1400" i="1" baseline="0" dirty="0" smtClean="0">
                <a:sym typeface="Wingdings" charset="0"/>
              </a:rPr>
              <a:t>nown </a:t>
            </a:r>
            <a:r>
              <a:rPr lang="en-US" sz="1400" i="1" u="sng" baseline="0" dirty="0" smtClean="0">
                <a:sym typeface="Wingdings" charset="0"/>
              </a:rPr>
              <a:t>a</a:t>
            </a:r>
            <a:r>
              <a:rPr lang="en-US" sz="1400" i="1" baseline="0" dirty="0" smtClean="0">
                <a:sym typeface="Wingdings" charset="0"/>
              </a:rPr>
              <a:t>s’</a:t>
            </a:r>
          </a:p>
          <a:p>
            <a:endParaRPr lang="en-US" sz="1400" i="1" dirty="0" smtClean="0">
              <a:sym typeface="Wingdings" charset="0"/>
            </a:endParaRPr>
          </a:p>
        </p:txBody>
      </p:sp>
      <p:sp>
        <p:nvSpPr>
          <p:cNvPr id="51203"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Verdana" charset="0"/>
                <a:ea typeface="ＭＳ Ｐゴシック" charset="0"/>
                <a:cs typeface="ＭＳ Ｐゴシック" charset="0"/>
              </a:defRPr>
            </a:lvl1pPr>
            <a:lvl2pPr marL="742950" indent="-285750">
              <a:defRPr sz="2400">
                <a:solidFill>
                  <a:schemeClr val="tx1"/>
                </a:solidFill>
                <a:latin typeface="Verdana" charset="0"/>
                <a:ea typeface="ＭＳ Ｐゴシック" charset="0"/>
              </a:defRPr>
            </a:lvl2pPr>
            <a:lvl3pPr marL="1143000" indent="-228600">
              <a:defRPr sz="2400">
                <a:solidFill>
                  <a:schemeClr val="tx1"/>
                </a:solidFill>
                <a:latin typeface="Verdana" charset="0"/>
                <a:ea typeface="ＭＳ Ｐゴシック" charset="0"/>
              </a:defRPr>
            </a:lvl3pPr>
            <a:lvl4pPr marL="1600200" indent="-228600">
              <a:defRPr sz="2400">
                <a:solidFill>
                  <a:schemeClr val="tx1"/>
                </a:solidFill>
                <a:latin typeface="Verdana" charset="0"/>
                <a:ea typeface="ＭＳ Ｐゴシック" charset="0"/>
              </a:defRPr>
            </a:lvl4pPr>
            <a:lvl5pPr marL="2057400" indent="-22860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fld id="{2870BD11-CB06-9B46-ACA4-FADF686B2645}" type="slidenum">
              <a:rPr lang="en-US" sz="1200">
                <a:latin typeface="Arial" charset="0"/>
              </a:rPr>
              <a:pPr/>
              <a:t>7</a:t>
            </a:fld>
            <a:endParaRPr lang="en-US" sz="1200">
              <a:latin typeface="Arial" charset="0"/>
            </a:endParaRPr>
          </a:p>
        </p:txBody>
      </p:sp>
    </p:spTree>
    <p:extLst>
      <p:ext uri="{BB962C8B-B14F-4D97-AF65-F5344CB8AC3E}">
        <p14:creationId xmlns:p14="http://schemas.microsoft.com/office/powerpoint/2010/main" val="17352476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Slide Image Placeholder 1"/>
          <p:cNvSpPr>
            <a:spLocks noGrp="1" noRot="1" noChangeAspect="1" noTextEdit="1"/>
          </p:cNvSpPr>
          <p:nvPr>
            <p:ph type="sldImg"/>
          </p:nvPr>
        </p:nvSpPr>
        <p:spPr>
          <a:ln/>
        </p:spPr>
      </p:sp>
      <p:sp>
        <p:nvSpPr>
          <p:cNvPr id="49154"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dirty="0" smtClean="0"/>
              <a:t>Remember  we cannot  create or destroy</a:t>
            </a:r>
            <a:r>
              <a:rPr lang="en-US" baseline="0" dirty="0" smtClean="0"/>
              <a:t> energy.  However, it can be transferred from one form to another.  </a:t>
            </a:r>
          </a:p>
          <a:p>
            <a:r>
              <a:rPr lang="en-US" baseline="0" dirty="0" smtClean="0"/>
              <a:t>Solar energy</a:t>
            </a:r>
            <a:r>
              <a:rPr lang="en-US" baseline="0" dirty="0" smtClean="0">
                <a:sym typeface="Wingdings"/>
              </a:rPr>
              <a:t> food energy (C, P, L and alcohol) chemical energy (ATP) and heat. ATP is used to run the work of the body.  </a:t>
            </a:r>
          </a:p>
          <a:p>
            <a:r>
              <a:rPr lang="en-US" baseline="0" dirty="0" smtClean="0">
                <a:sym typeface="Wingdings"/>
              </a:rPr>
              <a:t>W</a:t>
            </a:r>
            <a:r>
              <a:rPr lang="en-US" dirty="0" smtClean="0"/>
              <a:t>e do not make energy</a:t>
            </a:r>
            <a:r>
              <a:rPr lang="en-US" baseline="0" dirty="0" smtClean="0"/>
              <a:t> from food, we transform the </a:t>
            </a:r>
            <a:r>
              <a:rPr lang="en-US" baseline="0" dirty="0" err="1" smtClean="0"/>
              <a:t>nrg</a:t>
            </a:r>
            <a:r>
              <a:rPr lang="en-US" baseline="0" dirty="0" smtClean="0"/>
              <a:t> in food to a fuel </a:t>
            </a:r>
            <a:r>
              <a:rPr lang="en-US" baseline="0" dirty="0" err="1" smtClean="0"/>
              <a:t>nrg</a:t>
            </a:r>
            <a:r>
              <a:rPr lang="en-US" baseline="0" dirty="0" smtClean="0"/>
              <a:t> we can use to run, albeit inefficiently,  the work of our body </a:t>
            </a:r>
          </a:p>
          <a:p>
            <a:r>
              <a:rPr lang="en-US" baseline="0" dirty="0" smtClean="0"/>
              <a:t>Food is like crude oil  and ATP is like high grade gasoline…we ‘refine’ the energy in food into a high grade fuel (ATP) the body can use.  This process is  not 100% efficient and some of the food energy is lost as heat in the production of</a:t>
            </a:r>
          </a:p>
          <a:p>
            <a:endParaRPr lang="en-US" dirty="0"/>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Extra</a:t>
            </a:r>
            <a:r>
              <a:rPr lang="en-US" baseline="0" dirty="0" smtClean="0"/>
              <a:t> info if you are interested; it will not be on exams</a:t>
            </a:r>
            <a:r>
              <a:rPr lang="en-US" dirty="0" smtClean="0"/>
              <a:t>:</a:t>
            </a:r>
            <a:r>
              <a:rPr lang="en-US" baseline="0" dirty="0" smtClean="0"/>
              <a:t> </a:t>
            </a:r>
            <a:r>
              <a:rPr lang="en-US" dirty="0" smtClean="0"/>
              <a:t>Other </a:t>
            </a:r>
            <a:r>
              <a:rPr lang="en-US" dirty="0"/>
              <a:t>ways ATP is made is via </a:t>
            </a:r>
            <a:r>
              <a:rPr lang="en-US" dirty="0" smtClean="0"/>
              <a:t>‘substrate</a:t>
            </a:r>
            <a:r>
              <a:rPr lang="en-US" baseline="0" dirty="0" smtClean="0"/>
              <a:t> phosphorylation’  </a:t>
            </a:r>
            <a:r>
              <a:rPr lang="en-US" dirty="0" smtClean="0"/>
              <a:t>as </a:t>
            </a:r>
            <a:r>
              <a:rPr lang="en-US" dirty="0"/>
              <a:t>a spin off of the Citric Acid Cycle (TCA cycle</a:t>
            </a:r>
            <a:r>
              <a:rPr lang="en-US" dirty="0" smtClean="0"/>
              <a:t>). </a:t>
            </a:r>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Cellular</a:t>
            </a:r>
            <a:r>
              <a:rPr lang="en-US" baseline="0" dirty="0" smtClean="0"/>
              <a:t> respiration takes place in the mitochondria of a cell. Cells</a:t>
            </a:r>
            <a:r>
              <a:rPr lang="en-US" dirty="0" smtClean="0"/>
              <a:t> that have no mitochondria still need energy, but they get it through something called (anaerobic) glycolysis.</a:t>
            </a:r>
          </a:p>
          <a:p>
            <a:endParaRPr lang="en-US" dirty="0"/>
          </a:p>
        </p:txBody>
      </p:sp>
      <p:sp>
        <p:nvSpPr>
          <p:cNvPr id="49155"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Verdana" charset="0"/>
                <a:ea typeface="ＭＳ Ｐゴシック" charset="0"/>
                <a:cs typeface="ＭＳ Ｐゴシック" charset="0"/>
              </a:defRPr>
            </a:lvl1pPr>
            <a:lvl2pPr marL="742950" indent="-285750">
              <a:defRPr sz="2400">
                <a:solidFill>
                  <a:schemeClr val="tx1"/>
                </a:solidFill>
                <a:latin typeface="Verdana" charset="0"/>
                <a:ea typeface="ＭＳ Ｐゴシック" charset="0"/>
              </a:defRPr>
            </a:lvl2pPr>
            <a:lvl3pPr marL="1143000" indent="-228600">
              <a:defRPr sz="2400">
                <a:solidFill>
                  <a:schemeClr val="tx1"/>
                </a:solidFill>
                <a:latin typeface="Verdana" charset="0"/>
                <a:ea typeface="ＭＳ Ｐゴシック" charset="0"/>
              </a:defRPr>
            </a:lvl3pPr>
            <a:lvl4pPr marL="1600200" indent="-228600">
              <a:defRPr sz="2400">
                <a:solidFill>
                  <a:schemeClr val="tx1"/>
                </a:solidFill>
                <a:latin typeface="Verdana" charset="0"/>
                <a:ea typeface="ＭＳ Ｐゴシック" charset="0"/>
              </a:defRPr>
            </a:lvl4pPr>
            <a:lvl5pPr marL="2057400" indent="-22860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fld id="{5605AABC-EF79-D749-9970-87D6241C9D92}" type="slidenum">
              <a:rPr lang="en-US" sz="1200">
                <a:latin typeface="Arial" charset="0"/>
              </a:rPr>
              <a:pPr/>
              <a:t>8</a:t>
            </a:fld>
            <a:endParaRPr lang="en-US" sz="1200">
              <a:latin typeface="Arial" charset="0"/>
            </a:endParaRPr>
          </a:p>
        </p:txBody>
      </p:sp>
    </p:spTree>
    <p:extLst>
      <p:ext uri="{BB962C8B-B14F-4D97-AF65-F5344CB8AC3E}">
        <p14:creationId xmlns:p14="http://schemas.microsoft.com/office/powerpoint/2010/main" val="21460524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Photosynthesis and</a:t>
            </a:r>
            <a:r>
              <a:rPr lang="en-US" baseline="0" dirty="0" smtClean="0"/>
              <a:t> cellular respiration are basically the same reaction but  in opposite directions. The main difference is the form the nrg takes; Photosynthesis uses solar nrg as its substrate (input) and Cellular Respiration uses food energy (glucose being the simplest form) as its substrate (input).  </a:t>
            </a:r>
            <a:endParaRPr lang="en-US" dirty="0"/>
          </a:p>
        </p:txBody>
      </p:sp>
      <p:sp>
        <p:nvSpPr>
          <p:cNvPr id="4" name="Slide Number Placeholder 3"/>
          <p:cNvSpPr>
            <a:spLocks noGrp="1"/>
          </p:cNvSpPr>
          <p:nvPr>
            <p:ph type="sldNum" sz="quarter" idx="10"/>
          </p:nvPr>
        </p:nvSpPr>
        <p:spPr/>
        <p:txBody>
          <a:bodyPr/>
          <a:lstStyle/>
          <a:p>
            <a:pPr>
              <a:defRPr/>
            </a:pPr>
            <a:fld id="{64ABC791-40CD-FD47-81D3-00500EF4255A}" type="slidenum">
              <a:rPr lang="en-US" smtClean="0"/>
              <a:pPr>
                <a:defRPr/>
              </a:pPr>
              <a:t>9</a:t>
            </a:fld>
            <a:endParaRPr lang="en-US"/>
          </a:p>
        </p:txBody>
      </p:sp>
    </p:spTree>
    <p:extLst>
      <p:ext uri="{BB962C8B-B14F-4D97-AF65-F5344CB8AC3E}">
        <p14:creationId xmlns:p14="http://schemas.microsoft.com/office/powerpoint/2010/main" val="30893187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4ABC791-40CD-FD47-81D3-00500EF4255A}" type="slidenum">
              <a:rPr lang="en-US" smtClean="0"/>
              <a:pPr>
                <a:defRPr/>
              </a:pPr>
              <a:t>10</a:t>
            </a:fld>
            <a:endParaRPr lang="en-US"/>
          </a:p>
        </p:txBody>
      </p:sp>
    </p:spTree>
    <p:extLst>
      <p:ext uri="{BB962C8B-B14F-4D97-AF65-F5344CB8AC3E}">
        <p14:creationId xmlns:p14="http://schemas.microsoft.com/office/powerpoint/2010/main" val="9681351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noTextEdit="1"/>
          </p:cNvSpPr>
          <p:nvPr>
            <p:ph type="sldImg"/>
          </p:nvPr>
        </p:nvSpPr>
        <p:spPr>
          <a:ln/>
        </p:spPr>
      </p:sp>
      <p:sp>
        <p:nvSpPr>
          <p:cNvPr id="33794" name="Notes Placeholder 2"/>
          <p:cNvSpPr>
            <a:spLocks noGrp="1"/>
          </p:cNvSpPr>
          <p:nvPr>
            <p:ph type="body" idx="1"/>
          </p:nvPr>
        </p:nvSpPr>
        <p:spPr>
          <a:xfrm>
            <a:off x="622968" y="4343400"/>
            <a:ext cx="5486400" cy="411480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sz="2000" dirty="0" smtClean="0"/>
              <a:t>EN</a:t>
            </a:r>
            <a:r>
              <a:rPr lang="en-US" sz="2000" baseline="0" dirty="0" smtClean="0"/>
              <a:t> must be obtained, at least in part from food</a:t>
            </a:r>
          </a:p>
          <a:p>
            <a:r>
              <a:rPr lang="en-US" sz="2000" baseline="0" dirty="0" smtClean="0"/>
              <a:t>Non EN are vital for our health, but can be made by the body. In fact, one might argue that the non-essential nutrients are so important to our health that humans evolved to be able to make these substances to avoid deficiency.</a:t>
            </a:r>
          </a:p>
        </p:txBody>
      </p:sp>
      <p:sp>
        <p:nvSpPr>
          <p:cNvPr id="33795"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Verdana" charset="0"/>
                <a:ea typeface="ＭＳ Ｐゴシック" charset="0"/>
                <a:cs typeface="ＭＳ Ｐゴシック" charset="0"/>
              </a:defRPr>
            </a:lvl1pPr>
            <a:lvl2pPr marL="742950" indent="-285750">
              <a:defRPr sz="2400">
                <a:solidFill>
                  <a:schemeClr val="tx1"/>
                </a:solidFill>
                <a:latin typeface="Verdana" charset="0"/>
                <a:ea typeface="ＭＳ Ｐゴシック" charset="0"/>
              </a:defRPr>
            </a:lvl2pPr>
            <a:lvl3pPr marL="1143000" indent="-228600">
              <a:defRPr sz="2400">
                <a:solidFill>
                  <a:schemeClr val="tx1"/>
                </a:solidFill>
                <a:latin typeface="Verdana" charset="0"/>
                <a:ea typeface="ＭＳ Ｐゴシック" charset="0"/>
              </a:defRPr>
            </a:lvl3pPr>
            <a:lvl4pPr marL="1600200" indent="-228600">
              <a:defRPr sz="2400">
                <a:solidFill>
                  <a:schemeClr val="tx1"/>
                </a:solidFill>
                <a:latin typeface="Verdana" charset="0"/>
                <a:ea typeface="ＭＳ Ｐゴシック" charset="0"/>
              </a:defRPr>
            </a:lvl4pPr>
            <a:lvl5pPr marL="2057400" indent="-22860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fld id="{17188DA3-CC1D-C649-8B11-02F4252BBF91}" type="slidenum">
              <a:rPr lang="en-US" sz="1200">
                <a:latin typeface="Arial" charset="0"/>
              </a:rPr>
              <a:pPr/>
              <a:t>11</a:t>
            </a:fld>
            <a:endParaRPr lang="en-US" sz="1200">
              <a:latin typeface="Arial" charset="0"/>
            </a:endParaRPr>
          </a:p>
        </p:txBody>
      </p:sp>
    </p:spTree>
    <p:extLst>
      <p:ext uri="{BB962C8B-B14F-4D97-AF65-F5344CB8AC3E}">
        <p14:creationId xmlns:p14="http://schemas.microsoft.com/office/powerpoint/2010/main" val="13232859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7"/>
          <p:cNvGrpSpPr>
            <a:grpSpLocks/>
          </p:cNvGrpSpPr>
          <p:nvPr/>
        </p:nvGrpSpPr>
        <p:grpSpPr bwMode="auto">
          <a:xfrm>
            <a:off x="228600" y="2889250"/>
            <a:ext cx="8610600" cy="201613"/>
            <a:chOff x="144" y="1680"/>
            <a:chExt cx="5424" cy="144"/>
          </a:xfrm>
        </p:grpSpPr>
        <p:sp>
          <p:nvSpPr>
            <p:cNvPr id="5" name="Rectangle 8"/>
            <p:cNvSpPr>
              <a:spLocks noChangeArrowheads="1"/>
            </p:cNvSpPr>
            <p:nvPr userDrawn="1"/>
          </p:nvSpPr>
          <p:spPr bwMode="auto">
            <a:xfrm>
              <a:off x="144" y="1680"/>
              <a:ext cx="1808" cy="144"/>
            </a:xfrm>
            <a:prstGeom prst="rect">
              <a:avLst/>
            </a:prstGeom>
            <a:solidFill>
              <a:schemeClr val="bg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endParaRPr lang="en-US"/>
            </a:p>
          </p:txBody>
        </p:sp>
        <p:sp>
          <p:nvSpPr>
            <p:cNvPr id="6" name="Rectangle 9"/>
            <p:cNvSpPr>
              <a:spLocks noChangeArrowheads="1"/>
            </p:cNvSpPr>
            <p:nvPr userDrawn="1"/>
          </p:nvSpPr>
          <p:spPr bwMode="auto">
            <a:xfrm>
              <a:off x="1952" y="1680"/>
              <a:ext cx="1808" cy="144"/>
            </a:xfrm>
            <a:prstGeom prst="rect">
              <a:avLst/>
            </a:prstGeom>
            <a:solidFill>
              <a:schemeClr val="accent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endParaRPr lang="en-US"/>
            </a:p>
          </p:txBody>
        </p:sp>
        <p:sp>
          <p:nvSpPr>
            <p:cNvPr id="7" name="Rectangle 10"/>
            <p:cNvSpPr>
              <a:spLocks noChangeArrowheads="1"/>
            </p:cNvSpPr>
            <p:nvPr userDrawn="1"/>
          </p:nvSpPr>
          <p:spPr bwMode="auto">
            <a:xfrm>
              <a:off x="3760" y="1680"/>
              <a:ext cx="1808" cy="144"/>
            </a:xfrm>
            <a:prstGeom prst="rect">
              <a:avLst/>
            </a:prstGeom>
            <a:solidFill>
              <a:schemeClr val="tx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endParaRPr lang="en-US"/>
            </a:p>
          </p:txBody>
        </p:sp>
      </p:grpSp>
      <p:sp>
        <p:nvSpPr>
          <p:cNvPr id="56322" name="Rectangle 2"/>
          <p:cNvSpPr>
            <a:spLocks noGrp="1" noChangeArrowheads="1"/>
          </p:cNvSpPr>
          <p:nvPr>
            <p:ph type="ctrTitle"/>
          </p:nvPr>
        </p:nvSpPr>
        <p:spPr>
          <a:xfrm>
            <a:off x="685800" y="685800"/>
            <a:ext cx="7772400" cy="2127250"/>
          </a:xfrm>
        </p:spPr>
        <p:txBody>
          <a:bodyPr/>
          <a:lstStyle>
            <a:lvl1pPr algn="ctr">
              <a:defRPr sz="5800"/>
            </a:lvl1pPr>
          </a:lstStyle>
          <a:p>
            <a:r>
              <a:rPr lang="en-US"/>
              <a:t>Click to edit Master title style</a:t>
            </a:r>
          </a:p>
        </p:txBody>
      </p:sp>
      <p:sp>
        <p:nvSpPr>
          <p:cNvPr id="56323" name="Rectangle 3"/>
          <p:cNvSpPr>
            <a:spLocks noGrp="1" noChangeArrowheads="1"/>
          </p:cNvSpPr>
          <p:nvPr>
            <p:ph type="subTitle" idx="1"/>
          </p:nvPr>
        </p:nvSpPr>
        <p:spPr>
          <a:xfrm>
            <a:off x="1371600" y="3270250"/>
            <a:ext cx="6400800" cy="2209800"/>
          </a:xfrm>
        </p:spPr>
        <p:txBody>
          <a:bodyPr/>
          <a:lstStyle>
            <a:lvl1pPr marL="0" indent="0" algn="ctr">
              <a:buFont typeface="Wingdings" pitchFamily="2" charset="2"/>
              <a:buNone/>
              <a:defRPr sz="3000"/>
            </a:lvl1pPr>
          </a:lstStyle>
          <a:p>
            <a:r>
              <a:rPr lang="en-US"/>
              <a:t>Click to edit Master subtitle style</a:t>
            </a:r>
          </a:p>
        </p:txBody>
      </p:sp>
      <p:sp>
        <p:nvSpPr>
          <p:cNvPr id="8" name="Rectangle 4"/>
          <p:cNvSpPr>
            <a:spLocks noGrp="1" noChangeArrowheads="1"/>
          </p:cNvSpPr>
          <p:nvPr>
            <p:ph type="dt" sz="half" idx="10"/>
          </p:nvPr>
        </p:nvSpPr>
        <p:spPr/>
        <p:txBody>
          <a:bodyPr/>
          <a:lstStyle>
            <a:lvl1pPr>
              <a:defRPr/>
            </a:lvl1pPr>
          </a:lstStyle>
          <a:p>
            <a:pPr>
              <a:defRPr/>
            </a:pPr>
            <a:fld id="{47EA235D-C286-C14D-B92D-ADC90B09D6EC}" type="datetimeFigureOut">
              <a:rPr lang="en-US"/>
              <a:pPr>
                <a:defRPr/>
              </a:pPr>
              <a:t>4/12/17</a:t>
            </a:fld>
            <a:endParaRPr lang="en-US"/>
          </a:p>
        </p:txBody>
      </p:sp>
      <p:sp>
        <p:nvSpPr>
          <p:cNvPr id="9" name="Rectangle 5"/>
          <p:cNvSpPr>
            <a:spLocks noGrp="1" noChangeArrowheads="1"/>
          </p:cNvSpPr>
          <p:nvPr>
            <p:ph type="ftr" sz="quarter" idx="11"/>
          </p:nvPr>
        </p:nvSpPr>
        <p:spPr/>
        <p:txBody>
          <a:bodyPr/>
          <a:lstStyle>
            <a:lvl1pPr>
              <a:defRPr/>
            </a:lvl1pPr>
          </a:lstStyle>
          <a:p>
            <a:pPr>
              <a:defRPr/>
            </a:pPr>
            <a:endParaRPr lang="en-US"/>
          </a:p>
        </p:txBody>
      </p:sp>
      <p:sp>
        <p:nvSpPr>
          <p:cNvPr id="10" name="Rectangle 6"/>
          <p:cNvSpPr>
            <a:spLocks noGrp="1" noChangeArrowheads="1"/>
          </p:cNvSpPr>
          <p:nvPr>
            <p:ph type="sldNum" sz="quarter" idx="12"/>
          </p:nvPr>
        </p:nvSpPr>
        <p:spPr/>
        <p:txBody>
          <a:bodyPr/>
          <a:lstStyle>
            <a:lvl1pPr>
              <a:defRPr/>
            </a:lvl1pPr>
          </a:lstStyle>
          <a:p>
            <a:pPr>
              <a:defRPr/>
            </a:pPr>
            <a:fld id="{48C37930-6678-504B-B35F-3EDDABBFFAEF}" type="slidenum">
              <a:rPr lang="en-US"/>
              <a:pPr>
                <a:defRPr/>
              </a:pPr>
              <a:t>‹#›</a:t>
            </a:fld>
            <a:endParaRPr lang="en-US"/>
          </a:p>
        </p:txBody>
      </p:sp>
    </p:spTree>
    <p:extLst>
      <p:ext uri="{BB962C8B-B14F-4D97-AF65-F5344CB8AC3E}">
        <p14:creationId xmlns:p14="http://schemas.microsoft.com/office/powerpoint/2010/main" val="10102592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FC55D3E9-153F-1D42-8923-41748106521E}" type="datetimeFigureOut">
              <a:rPr lang="en-US"/>
              <a:pPr>
                <a:defRPr/>
              </a:pPr>
              <a:t>4/12/17</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5AE7E5B-EF7E-C348-BED7-7A6798CFFC4D}" type="slidenum">
              <a:rPr lang="en-US"/>
              <a:pPr>
                <a:defRPr/>
              </a:pPr>
              <a:t>‹#›</a:t>
            </a:fld>
            <a:endParaRPr lang="en-US"/>
          </a:p>
        </p:txBody>
      </p:sp>
    </p:spTree>
    <p:extLst>
      <p:ext uri="{BB962C8B-B14F-4D97-AF65-F5344CB8AC3E}">
        <p14:creationId xmlns:p14="http://schemas.microsoft.com/office/powerpoint/2010/main" val="29323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01BD145C-6884-A54A-9959-4ED20CDA3414}" type="datetimeFigureOut">
              <a:rPr lang="en-US"/>
              <a:pPr>
                <a:defRPr/>
              </a:pPr>
              <a:t>4/12/17</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1587CF2-86DC-6345-944B-79B88A3EBFE5}" type="slidenum">
              <a:rPr lang="en-US"/>
              <a:pPr>
                <a:defRPr/>
              </a:pPr>
              <a:t>‹#›</a:t>
            </a:fld>
            <a:endParaRPr lang="en-US"/>
          </a:p>
        </p:txBody>
      </p:sp>
    </p:spTree>
    <p:extLst>
      <p:ext uri="{BB962C8B-B14F-4D97-AF65-F5344CB8AC3E}">
        <p14:creationId xmlns:p14="http://schemas.microsoft.com/office/powerpoint/2010/main" val="40149004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8C7C5ED9-8C94-A44E-AA46-663C2E0D71F3}" type="datetimeFigureOut">
              <a:rPr lang="en-US"/>
              <a:pPr>
                <a:defRPr/>
              </a:pPr>
              <a:t>4/12/17</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27C17C6-955F-FA42-A737-CF60C7749C66}" type="slidenum">
              <a:rPr lang="en-US"/>
              <a:pPr>
                <a:defRPr/>
              </a:pPr>
              <a:t>‹#›</a:t>
            </a:fld>
            <a:endParaRPr lang="en-US"/>
          </a:p>
        </p:txBody>
      </p:sp>
    </p:spTree>
    <p:extLst>
      <p:ext uri="{BB962C8B-B14F-4D97-AF65-F5344CB8AC3E}">
        <p14:creationId xmlns:p14="http://schemas.microsoft.com/office/powerpoint/2010/main" val="29580003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5775E921-6D0F-D84F-963C-8EDAD179C93E}" type="datetimeFigureOut">
              <a:rPr lang="en-US"/>
              <a:pPr>
                <a:defRPr/>
              </a:pPr>
              <a:t>4/12/17</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BBF94E9-96B2-2F44-B40A-1803B5A5F910}" type="slidenum">
              <a:rPr lang="en-US"/>
              <a:pPr>
                <a:defRPr/>
              </a:pPr>
              <a:t>‹#›</a:t>
            </a:fld>
            <a:endParaRPr lang="en-US"/>
          </a:p>
        </p:txBody>
      </p:sp>
    </p:spTree>
    <p:extLst>
      <p:ext uri="{BB962C8B-B14F-4D97-AF65-F5344CB8AC3E}">
        <p14:creationId xmlns:p14="http://schemas.microsoft.com/office/powerpoint/2010/main" val="42775107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44DBB9AE-ADE2-2C49-9B80-4A56C68D6B18}" type="datetimeFigureOut">
              <a:rPr lang="en-US"/>
              <a:pPr>
                <a:defRPr/>
              </a:pPr>
              <a:t>4/12/17</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F7E2947-3D03-2749-8249-D62B22E3530F}" type="slidenum">
              <a:rPr lang="en-US"/>
              <a:pPr>
                <a:defRPr/>
              </a:pPr>
              <a:t>‹#›</a:t>
            </a:fld>
            <a:endParaRPr lang="en-US"/>
          </a:p>
        </p:txBody>
      </p:sp>
    </p:spTree>
    <p:extLst>
      <p:ext uri="{BB962C8B-B14F-4D97-AF65-F5344CB8AC3E}">
        <p14:creationId xmlns:p14="http://schemas.microsoft.com/office/powerpoint/2010/main" val="11215956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637F9DBC-73B8-5E45-8820-F87E5B1AAD0C}" type="datetimeFigureOut">
              <a:rPr lang="en-US"/>
              <a:pPr>
                <a:defRPr/>
              </a:pPr>
              <a:t>4/12/17</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FC6B28D-B503-3B46-9A33-BFB9BCDC5B12}" type="slidenum">
              <a:rPr lang="en-US"/>
              <a:pPr>
                <a:defRPr/>
              </a:pPr>
              <a:t>‹#›</a:t>
            </a:fld>
            <a:endParaRPr lang="en-US"/>
          </a:p>
        </p:txBody>
      </p:sp>
    </p:spTree>
    <p:extLst>
      <p:ext uri="{BB962C8B-B14F-4D97-AF65-F5344CB8AC3E}">
        <p14:creationId xmlns:p14="http://schemas.microsoft.com/office/powerpoint/2010/main" val="152977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FC9C40A2-A0E1-D940-8DF1-A7F13C318427}" type="datetimeFigureOut">
              <a:rPr lang="en-US"/>
              <a:pPr>
                <a:defRPr/>
              </a:pPr>
              <a:t>4/12/17</a:t>
            </a:fld>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60BCC32-CF59-0842-8716-0F28118ABD0D}" type="slidenum">
              <a:rPr lang="en-US"/>
              <a:pPr>
                <a:defRPr/>
              </a:pPr>
              <a:t>‹#›</a:t>
            </a:fld>
            <a:endParaRPr lang="en-US"/>
          </a:p>
        </p:txBody>
      </p:sp>
    </p:spTree>
    <p:extLst>
      <p:ext uri="{BB962C8B-B14F-4D97-AF65-F5344CB8AC3E}">
        <p14:creationId xmlns:p14="http://schemas.microsoft.com/office/powerpoint/2010/main" val="24932479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0E7A2B75-854B-3745-B9F1-F175601707E8}" type="datetimeFigureOut">
              <a:rPr lang="en-US"/>
              <a:pPr>
                <a:defRPr/>
              </a:pPr>
              <a:t>4/12/17</a:t>
            </a:fld>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4DEBA4E-7FA1-6743-940B-8BA6F7958C7A}" type="slidenum">
              <a:rPr lang="en-US"/>
              <a:pPr>
                <a:defRPr/>
              </a:pPr>
              <a:t>‹#›</a:t>
            </a:fld>
            <a:endParaRPr lang="en-US"/>
          </a:p>
        </p:txBody>
      </p:sp>
    </p:spTree>
    <p:extLst>
      <p:ext uri="{BB962C8B-B14F-4D97-AF65-F5344CB8AC3E}">
        <p14:creationId xmlns:p14="http://schemas.microsoft.com/office/powerpoint/2010/main" val="1884211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6C0669C9-05DD-3147-B994-20752E9A1D85}" type="datetimeFigureOut">
              <a:rPr lang="en-US"/>
              <a:pPr>
                <a:defRPr/>
              </a:pPr>
              <a:t>4/12/17</a:t>
            </a:fld>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BD13B4E6-2AE4-CF4D-A2BC-C6BC5B454DC9}" type="slidenum">
              <a:rPr lang="en-US"/>
              <a:pPr>
                <a:defRPr/>
              </a:pPr>
              <a:t>‹#›</a:t>
            </a:fld>
            <a:endParaRPr lang="en-US"/>
          </a:p>
        </p:txBody>
      </p:sp>
    </p:spTree>
    <p:extLst>
      <p:ext uri="{BB962C8B-B14F-4D97-AF65-F5344CB8AC3E}">
        <p14:creationId xmlns:p14="http://schemas.microsoft.com/office/powerpoint/2010/main" val="4052231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C71B4247-9915-614A-A1BC-0B8137BB458B}" type="datetimeFigureOut">
              <a:rPr lang="en-US"/>
              <a:pPr>
                <a:defRPr/>
              </a:pPr>
              <a:t>4/12/17</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B170B5D-B6A2-1F4B-BD26-79BA59082385}" type="slidenum">
              <a:rPr lang="en-US"/>
              <a:pPr>
                <a:defRPr/>
              </a:pPr>
              <a:t>‹#›</a:t>
            </a:fld>
            <a:endParaRPr lang="en-US"/>
          </a:p>
        </p:txBody>
      </p:sp>
    </p:spTree>
    <p:extLst>
      <p:ext uri="{BB962C8B-B14F-4D97-AF65-F5344CB8AC3E}">
        <p14:creationId xmlns:p14="http://schemas.microsoft.com/office/powerpoint/2010/main" val="20280486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F59FEDA3-4697-FE44-975B-7F45B4B3FEB7}" type="datetimeFigureOut">
              <a:rPr lang="en-US"/>
              <a:pPr>
                <a:defRPr/>
              </a:pPr>
              <a:t>4/12/17</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EDB521C-CC44-C14C-A0AE-6A4604267F97}" type="slidenum">
              <a:rPr lang="en-US"/>
              <a:pPr>
                <a:defRPr/>
              </a:pPr>
              <a:t>‹#›</a:t>
            </a:fld>
            <a:endParaRPr lang="en-US"/>
          </a:p>
        </p:txBody>
      </p:sp>
    </p:spTree>
    <p:extLst>
      <p:ext uri="{BB962C8B-B14F-4D97-AF65-F5344CB8AC3E}">
        <p14:creationId xmlns:p14="http://schemas.microsoft.com/office/powerpoint/2010/main" val="326572815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7813"/>
            <a:ext cx="8229600" cy="1139825"/>
          </a:xfrm>
          <a:prstGeom prst="rect">
            <a:avLst/>
          </a:prstGeom>
          <a:noFill/>
          <a:ln>
            <a:noFill/>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30725"/>
          </a:xfrm>
          <a:prstGeom prst="rect">
            <a:avLst/>
          </a:prstGeom>
          <a:noFill/>
          <a:ln>
            <a:noFill/>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5300" name="Rectangle 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cs typeface="+mn-cs"/>
              </a:defRPr>
            </a:lvl1pPr>
          </a:lstStyle>
          <a:p>
            <a:pPr>
              <a:defRPr/>
            </a:pPr>
            <a:fld id="{244DB29E-D5E9-254B-AB66-81796AD1DD22}" type="datetimeFigureOut">
              <a:rPr lang="en-US"/>
              <a:pPr>
                <a:defRPr/>
              </a:pPr>
              <a:t>4/12/17</a:t>
            </a:fld>
            <a:endParaRPr lang="en-US"/>
          </a:p>
        </p:txBody>
      </p:sp>
      <p:sp>
        <p:nvSpPr>
          <p:cNvPr id="55301"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latin typeface="Verdana" pitchFamily="34" charset="0"/>
                <a:ea typeface="+mn-ea"/>
                <a:cs typeface="+mn-cs"/>
              </a:defRPr>
            </a:lvl1pPr>
          </a:lstStyle>
          <a:p>
            <a:pPr>
              <a:defRPr/>
            </a:pPr>
            <a:endParaRPr lang="en-US"/>
          </a:p>
        </p:txBody>
      </p:sp>
      <p:sp>
        <p:nvSpPr>
          <p:cNvPr id="55302" name="Rectangle 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cs typeface="+mn-cs"/>
              </a:defRPr>
            </a:lvl1pPr>
          </a:lstStyle>
          <a:p>
            <a:pPr>
              <a:defRPr/>
            </a:pPr>
            <a:fld id="{D1AE3428-CB40-0249-9B65-2233454F1F68}" type="slidenum">
              <a:rPr lang="en-US"/>
              <a:pPr>
                <a:defRPr/>
              </a:pPr>
              <a:t>‹#›</a:t>
            </a:fld>
            <a:endParaRPr lang="en-US"/>
          </a:p>
        </p:txBody>
      </p:sp>
      <p:sp>
        <p:nvSpPr>
          <p:cNvPr id="1031" name="Rectangle 7"/>
          <p:cNvSpPr>
            <a:spLocks noChangeArrowheads="1"/>
          </p:cNvSpPr>
          <p:nvPr/>
        </p:nvSpPr>
        <p:spPr bwMode="auto">
          <a:xfrm>
            <a:off x="0" y="0"/>
            <a:ext cx="228600" cy="2286000"/>
          </a:xfrm>
          <a:prstGeom prst="rect">
            <a:avLst/>
          </a:prstGeom>
          <a:solidFill>
            <a:schemeClr val="bg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lgn="ctr" eaLnBrk="1" hangingPunct="1"/>
            <a:endParaRPr lang="en-US" sz="2400">
              <a:latin typeface="Times New Roman" charset="0"/>
            </a:endParaRPr>
          </a:p>
        </p:txBody>
      </p:sp>
      <p:sp>
        <p:nvSpPr>
          <p:cNvPr id="1032" name="Line 8"/>
          <p:cNvSpPr>
            <a:spLocks noChangeShapeType="1"/>
          </p:cNvSpPr>
          <p:nvPr/>
        </p:nvSpPr>
        <p:spPr bwMode="auto">
          <a:xfrm>
            <a:off x="457200" y="1447800"/>
            <a:ext cx="8077200" cy="0"/>
          </a:xfrm>
          <a:prstGeom prst="line">
            <a:avLst/>
          </a:prstGeom>
          <a:noFill/>
          <a:ln w="19050">
            <a:solidFill>
              <a:schemeClr val="tx2"/>
            </a:solidFill>
            <a:round/>
            <a:headEnd/>
            <a:tailEnd/>
          </a:ln>
          <a:extLst>
            <a:ext uri="{909E8E84-426E-40dd-AFC4-6F175D3DCCD1}">
              <a14:hiddenFill xmlns="" xmlns:a14="http://schemas.microsoft.com/office/drawing/2010/main">
                <a:noFill/>
              </a14:hiddenFill>
            </a:ext>
          </a:extLst>
        </p:spPr>
        <p:txBody>
          <a:bodyPr/>
          <a:lstStyle/>
          <a:p>
            <a:endParaRPr lang="en-US"/>
          </a:p>
        </p:txBody>
      </p:sp>
      <p:sp>
        <p:nvSpPr>
          <p:cNvPr id="1033" name="Rectangle 9"/>
          <p:cNvSpPr>
            <a:spLocks noChangeArrowheads="1"/>
          </p:cNvSpPr>
          <p:nvPr/>
        </p:nvSpPr>
        <p:spPr bwMode="auto">
          <a:xfrm>
            <a:off x="0" y="2286000"/>
            <a:ext cx="228600" cy="2286000"/>
          </a:xfrm>
          <a:prstGeom prst="rect">
            <a:avLst/>
          </a:prstGeom>
          <a:solidFill>
            <a:schemeClr val="accent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lgn="ctr" eaLnBrk="1" hangingPunct="1"/>
            <a:endParaRPr lang="en-US" sz="2400">
              <a:latin typeface="Times New Roman" charset="0"/>
            </a:endParaRPr>
          </a:p>
        </p:txBody>
      </p:sp>
      <p:sp>
        <p:nvSpPr>
          <p:cNvPr id="1034" name="Rectangle 10"/>
          <p:cNvSpPr>
            <a:spLocks noChangeArrowheads="1"/>
          </p:cNvSpPr>
          <p:nvPr/>
        </p:nvSpPr>
        <p:spPr bwMode="auto">
          <a:xfrm>
            <a:off x="0" y="4572000"/>
            <a:ext cx="228600" cy="2286000"/>
          </a:xfrm>
          <a:prstGeom prst="rect">
            <a:avLst/>
          </a:prstGeom>
          <a:solidFill>
            <a:schemeClr val="tx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lgn="ctr" eaLnBrk="1" hangingPunct="1"/>
            <a:endParaRPr lang="en-US" sz="2400">
              <a:latin typeface="Times New Roman" charset="0"/>
            </a:endParaRPr>
          </a:p>
        </p:txBody>
      </p:sp>
    </p:spTree>
  </p:cSld>
  <p:clrMap bg1="lt1" tx1="dk1" bg2="lt2" tx2="dk2" accent1="accent1" accent2="accent2" accent3="accent3" accent4="accent4" accent5="accent5" accent6="accent6" hlink="hlink" folHlink="folHlink"/>
  <p:sldLayoutIdLst>
    <p:sldLayoutId id="2147484383" r:id="rId1"/>
    <p:sldLayoutId id="2147484361" r:id="rId2"/>
    <p:sldLayoutId id="2147484362" r:id="rId3"/>
    <p:sldLayoutId id="2147484363" r:id="rId4"/>
    <p:sldLayoutId id="2147484364" r:id="rId5"/>
    <p:sldLayoutId id="2147484365" r:id="rId6"/>
    <p:sldLayoutId id="2147484366" r:id="rId7"/>
    <p:sldLayoutId id="2147484367" r:id="rId8"/>
    <p:sldLayoutId id="2147484368" r:id="rId9"/>
    <p:sldLayoutId id="2147484369" r:id="rId10"/>
    <p:sldLayoutId id="2147484370" r:id="rId11"/>
    <p:sldLayoutId id="2147484371" r:id="rId12"/>
  </p:sldLayoutIdLst>
  <p:timing>
    <p:tnLst>
      <p:par>
        <p:cTn id="1" dur="indefinite" restart="never" nodeType="tmRoot"/>
      </p:par>
    </p:tnLst>
  </p:timing>
  <p:txStyles>
    <p:titleStyle>
      <a:lvl1pPr algn="l" rtl="0" eaLnBrk="0" fontAlgn="base" hangingPunct="0">
        <a:spcBef>
          <a:spcPct val="0"/>
        </a:spcBef>
        <a:spcAft>
          <a:spcPct val="0"/>
        </a:spcAft>
        <a:defRPr sz="4400">
          <a:solidFill>
            <a:schemeClr val="tx2"/>
          </a:solidFill>
          <a:latin typeface="+mj-lt"/>
          <a:ea typeface="ＭＳ Ｐゴシック" charset="0"/>
          <a:cs typeface="ＭＳ Ｐゴシック" charset="0"/>
        </a:defRPr>
      </a:lvl1pPr>
      <a:lvl2pPr algn="l" rtl="0" eaLnBrk="0" fontAlgn="base" hangingPunct="0">
        <a:spcBef>
          <a:spcPct val="0"/>
        </a:spcBef>
        <a:spcAft>
          <a:spcPct val="0"/>
        </a:spcAft>
        <a:defRPr sz="4400">
          <a:solidFill>
            <a:schemeClr val="tx2"/>
          </a:solidFill>
          <a:latin typeface="Garamond" pitchFamily="18" charset="0"/>
          <a:ea typeface="ＭＳ Ｐゴシック" charset="0"/>
          <a:cs typeface="ＭＳ Ｐゴシック" charset="0"/>
        </a:defRPr>
      </a:lvl2pPr>
      <a:lvl3pPr algn="l" rtl="0" eaLnBrk="0" fontAlgn="base" hangingPunct="0">
        <a:spcBef>
          <a:spcPct val="0"/>
        </a:spcBef>
        <a:spcAft>
          <a:spcPct val="0"/>
        </a:spcAft>
        <a:defRPr sz="4400">
          <a:solidFill>
            <a:schemeClr val="tx2"/>
          </a:solidFill>
          <a:latin typeface="Garamond" pitchFamily="18" charset="0"/>
          <a:ea typeface="ＭＳ Ｐゴシック" charset="0"/>
          <a:cs typeface="ＭＳ Ｐゴシック" charset="0"/>
        </a:defRPr>
      </a:lvl3pPr>
      <a:lvl4pPr algn="l" rtl="0" eaLnBrk="0" fontAlgn="base" hangingPunct="0">
        <a:spcBef>
          <a:spcPct val="0"/>
        </a:spcBef>
        <a:spcAft>
          <a:spcPct val="0"/>
        </a:spcAft>
        <a:defRPr sz="4400">
          <a:solidFill>
            <a:schemeClr val="tx2"/>
          </a:solidFill>
          <a:latin typeface="Garamond" pitchFamily="18" charset="0"/>
          <a:ea typeface="ＭＳ Ｐゴシック" charset="0"/>
          <a:cs typeface="ＭＳ Ｐゴシック" charset="0"/>
        </a:defRPr>
      </a:lvl4pPr>
      <a:lvl5pPr algn="l" rtl="0" eaLnBrk="0" fontAlgn="base" hangingPunct="0">
        <a:spcBef>
          <a:spcPct val="0"/>
        </a:spcBef>
        <a:spcAft>
          <a:spcPct val="0"/>
        </a:spcAft>
        <a:defRPr sz="4400">
          <a:solidFill>
            <a:schemeClr val="tx2"/>
          </a:solidFill>
          <a:latin typeface="Garamond" pitchFamily="18" charset="0"/>
          <a:ea typeface="ＭＳ Ｐゴシック" charset="0"/>
          <a:cs typeface="ＭＳ Ｐゴシック" charset="0"/>
        </a:defRPr>
      </a:lvl5pPr>
      <a:lvl6pPr marL="457200" algn="l" rtl="0" fontAlgn="base">
        <a:spcBef>
          <a:spcPct val="0"/>
        </a:spcBef>
        <a:spcAft>
          <a:spcPct val="0"/>
        </a:spcAft>
        <a:defRPr sz="4400">
          <a:solidFill>
            <a:schemeClr val="tx2"/>
          </a:solidFill>
          <a:latin typeface="Garamond" pitchFamily="18" charset="0"/>
        </a:defRPr>
      </a:lvl6pPr>
      <a:lvl7pPr marL="914400" algn="l" rtl="0" fontAlgn="base">
        <a:spcBef>
          <a:spcPct val="0"/>
        </a:spcBef>
        <a:spcAft>
          <a:spcPct val="0"/>
        </a:spcAft>
        <a:defRPr sz="4400">
          <a:solidFill>
            <a:schemeClr val="tx2"/>
          </a:solidFill>
          <a:latin typeface="Garamond" pitchFamily="18" charset="0"/>
        </a:defRPr>
      </a:lvl7pPr>
      <a:lvl8pPr marL="1371600" algn="l" rtl="0" fontAlgn="base">
        <a:spcBef>
          <a:spcPct val="0"/>
        </a:spcBef>
        <a:spcAft>
          <a:spcPct val="0"/>
        </a:spcAft>
        <a:defRPr sz="4400">
          <a:solidFill>
            <a:schemeClr val="tx2"/>
          </a:solidFill>
          <a:latin typeface="Garamond" pitchFamily="18" charset="0"/>
        </a:defRPr>
      </a:lvl8pPr>
      <a:lvl9pPr marL="1828800" algn="l" rtl="0" fontAlgn="base">
        <a:spcBef>
          <a:spcPct val="0"/>
        </a:spcBef>
        <a:spcAft>
          <a:spcPct val="0"/>
        </a:spcAft>
        <a:defRPr sz="4400">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bg2"/>
        </a:buClr>
        <a:buSzPct val="75000"/>
        <a:buFont typeface="Wingdings" charset="0"/>
        <a:buChar char="p"/>
        <a:defRPr sz="28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lr>
          <a:schemeClr val="tx2"/>
        </a:buClr>
        <a:buSzPct val="75000"/>
        <a:buFont typeface="Wingdings" charset="0"/>
        <a:buChar char="n"/>
        <a:defRPr sz="2400">
          <a:solidFill>
            <a:schemeClr val="tx1"/>
          </a:solidFill>
          <a:latin typeface="+mn-lt"/>
          <a:ea typeface="ＭＳ Ｐゴシック" charset="0"/>
        </a:defRPr>
      </a:lvl2pPr>
      <a:lvl3pPr marL="1143000" indent="-228600" algn="l" rtl="0" eaLnBrk="0" fontAlgn="base" hangingPunct="0">
        <a:spcBef>
          <a:spcPct val="20000"/>
        </a:spcBef>
        <a:spcAft>
          <a:spcPct val="0"/>
        </a:spcAft>
        <a:buClr>
          <a:schemeClr val="accent1"/>
        </a:buClr>
        <a:buSzPct val="65000"/>
        <a:buFont typeface="Wingdings" charset="0"/>
        <a:buChar char="p"/>
        <a:defRPr sz="2000">
          <a:solidFill>
            <a:schemeClr val="tx1"/>
          </a:solidFill>
          <a:latin typeface="+mn-lt"/>
          <a:ea typeface="ＭＳ Ｐゴシック" charset="0"/>
        </a:defRPr>
      </a:lvl3pPr>
      <a:lvl4pPr marL="1600200" indent="-228600" algn="l" rtl="0" eaLnBrk="0" fontAlgn="base" hangingPunct="0">
        <a:spcBef>
          <a:spcPct val="20000"/>
        </a:spcBef>
        <a:spcAft>
          <a:spcPct val="0"/>
        </a:spcAft>
        <a:buClr>
          <a:schemeClr val="bg2"/>
        </a:buClr>
        <a:buFont typeface="Wingdings" charset="0"/>
        <a:buChar char="§"/>
        <a:defRPr>
          <a:solidFill>
            <a:schemeClr val="tx1"/>
          </a:solidFill>
          <a:latin typeface="+mn-lt"/>
          <a:ea typeface="ＭＳ Ｐゴシック" charset="0"/>
        </a:defRPr>
      </a:lvl4pPr>
      <a:lvl5pPr marL="2057400" indent="-228600" algn="l" rtl="0" eaLnBrk="0" fontAlgn="base" hangingPunct="0">
        <a:spcBef>
          <a:spcPct val="20000"/>
        </a:spcBef>
        <a:spcAft>
          <a:spcPct val="0"/>
        </a:spcAft>
        <a:buClr>
          <a:schemeClr val="tx2"/>
        </a:buClr>
        <a:buSzPct val="80000"/>
        <a:buFont typeface="Wingdings" charset="0"/>
        <a:buChar char="§"/>
        <a:defRPr>
          <a:solidFill>
            <a:schemeClr val="tx1"/>
          </a:solidFill>
          <a:latin typeface="+mn-lt"/>
          <a:ea typeface="ＭＳ Ｐゴシック" charset="0"/>
        </a:defRPr>
      </a:lvl5pPr>
      <a:lvl6pPr marL="25146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6pPr>
      <a:lvl7pPr marL="29718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7pPr>
      <a:lvl8pPr marL="34290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8pPr>
      <a:lvl9pPr marL="38862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4" Type="http://schemas.microsoft.com/office/2007/relationships/hdphoto" Target="../media/hdphoto1.wdp"/><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4" Type="http://schemas.microsoft.com/office/2007/relationships/hdphoto" Target="../media/hdphoto6.wdp"/><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4" Type="http://schemas.microsoft.com/office/2007/relationships/hdphoto" Target="../media/hdphoto7.wdp"/><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3.xml.rels><?xml version="1.0" encoding="UTF-8" standalone="yes"?>
<Relationships xmlns="http://schemas.openxmlformats.org/package/2006/relationships"><Relationship Id="rId3" Type="http://schemas.openxmlformats.org/officeDocument/2006/relationships/image" Target="../media/image8.jpeg"/><Relationship Id="rId4" Type="http://schemas.microsoft.com/office/2007/relationships/hdphoto" Target="../media/hdphoto8.wdp"/><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 Id="rId3" Type="http://schemas.microsoft.com/office/2007/relationships/hdphoto" Target="../media/hdphoto2.wdp"/></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4"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https://www.youtube.com/watch?feature=player_detailpage&amp;v=2KZb2_vcNTg"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4" Type="http://schemas.microsoft.com/office/2007/relationships/hdphoto" Target="../media/hdphoto4.wdp"/><Relationship Id="rId5" Type="http://schemas.openxmlformats.org/officeDocument/2006/relationships/image" Target="../media/image5.jpeg"/><Relationship Id="rId6" Type="http://schemas.microsoft.com/office/2007/relationships/hdphoto" Target="../media/hdphoto5.wdp"/><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solidFill>
                  <a:schemeClr val="tx1"/>
                </a:solidFill>
              </a:rPr>
              <a:t>Nutrition 10</a:t>
            </a:r>
            <a:endParaRPr lang="en-US" dirty="0">
              <a:solidFill>
                <a:schemeClr val="tx1"/>
              </a:solidFill>
            </a:endParaRPr>
          </a:p>
        </p:txBody>
      </p:sp>
      <p:sp>
        <p:nvSpPr>
          <p:cNvPr id="5" name="Content Placeholder 4"/>
          <p:cNvSpPr>
            <a:spLocks noGrp="1"/>
          </p:cNvSpPr>
          <p:nvPr>
            <p:ph idx="1"/>
          </p:nvPr>
        </p:nvSpPr>
        <p:spPr>
          <a:xfrm>
            <a:off x="457200" y="1524000"/>
            <a:ext cx="8422560" cy="4572000"/>
          </a:xfrm>
        </p:spPr>
        <p:txBody>
          <a:bodyPr>
            <a:noAutofit/>
          </a:bodyPr>
          <a:lstStyle/>
          <a:p>
            <a:r>
              <a:rPr lang="en-US" dirty="0" smtClean="0"/>
              <a:t>Thurs.  April 13</a:t>
            </a:r>
          </a:p>
          <a:p>
            <a:pPr lvl="1"/>
            <a:r>
              <a:rPr lang="en-US" sz="2800" dirty="0"/>
              <a:t>Topic: Essential Nutrients/Calories</a:t>
            </a:r>
          </a:p>
          <a:p>
            <a:pPr lvl="1"/>
            <a:r>
              <a:rPr lang="en-US" sz="2800" dirty="0"/>
              <a:t>Class activity (</a:t>
            </a:r>
            <a:r>
              <a:rPr lang="en-US" sz="2800" dirty="0" smtClean="0"/>
              <a:t>participation</a:t>
            </a:r>
            <a:r>
              <a:rPr lang="en-US" sz="2800" dirty="0"/>
              <a:t> </a:t>
            </a:r>
            <a:r>
              <a:rPr lang="en-US" sz="2800" dirty="0" smtClean="0"/>
              <a:t>credit)</a:t>
            </a:r>
            <a:endParaRPr lang="en-US" sz="2800" dirty="0" smtClean="0"/>
          </a:p>
          <a:p>
            <a:pPr lvl="1"/>
            <a:r>
              <a:rPr lang="en-US" sz="2800" dirty="0" smtClean="0"/>
              <a:t>Add class-pay fees-check class website</a:t>
            </a:r>
          </a:p>
          <a:p>
            <a:r>
              <a:rPr lang="en-US" dirty="0" smtClean="0"/>
              <a:t>Tue. April </a:t>
            </a:r>
            <a:r>
              <a:rPr lang="en-US" dirty="0" smtClean="0"/>
              <a:t>18 </a:t>
            </a:r>
            <a:endParaRPr lang="en-US" dirty="0" smtClean="0"/>
          </a:p>
          <a:p>
            <a:pPr lvl="1"/>
            <a:r>
              <a:rPr lang="en-US" sz="2800" dirty="0" smtClean="0"/>
              <a:t>Topic: Deciphering a food label</a:t>
            </a:r>
          </a:p>
          <a:p>
            <a:pPr lvl="1"/>
            <a:r>
              <a:rPr lang="en-US" sz="2800" dirty="0" smtClean="0"/>
              <a:t>Bring food label activity to </a:t>
            </a:r>
            <a:r>
              <a:rPr lang="en-US" sz="2800" dirty="0" smtClean="0"/>
              <a:t>class</a:t>
            </a:r>
            <a:endParaRPr lang="en-US" sz="2800" dirty="0" smtClean="0"/>
          </a:p>
        </p:txBody>
      </p:sp>
      <p:sp>
        <p:nvSpPr>
          <p:cNvPr id="2" name="TextBox 1"/>
          <p:cNvSpPr txBox="1"/>
          <p:nvPr/>
        </p:nvSpPr>
        <p:spPr>
          <a:xfrm>
            <a:off x="6182739" y="1082705"/>
            <a:ext cx="184666" cy="369332"/>
          </a:xfrm>
          <a:prstGeom prst="rect">
            <a:avLst/>
          </a:prstGeom>
          <a:noFill/>
        </p:spPr>
        <p:txBody>
          <a:bodyPr wrap="none" rtlCol="0">
            <a:spAutoFit/>
          </a:bodyPr>
          <a:lstStyle/>
          <a:p>
            <a:endParaRPr lang="en-US" dirty="0"/>
          </a:p>
        </p:txBody>
      </p:sp>
      <p:pic>
        <p:nvPicPr>
          <p:cNvPr id="7" name="Picture 6"/>
          <p:cNvPicPr>
            <a:picLocks noChangeAspect="1"/>
          </p:cNvPicPr>
          <p:nvPr/>
        </p:nvPicPr>
        <p:blipFill>
          <a:blip r:embed="rId3">
            <a:extLst>
              <a:ext uri="{BEBA8EAE-BF5A-486C-A8C5-ECC9F3942E4B}">
                <a14:imgProps xmlns:a14="http://schemas.microsoft.com/office/drawing/2010/main">
                  <a14:imgLayer r:embed="rId4">
                    <a14:imgEffect>
                      <a14:sharpenSoften amount="50000"/>
                    </a14:imgEffect>
                  </a14:imgLayer>
                </a14:imgProps>
              </a:ext>
            </a:extLst>
          </a:blip>
          <a:stretch>
            <a:fillRect/>
          </a:stretch>
        </p:blipFill>
        <p:spPr>
          <a:xfrm>
            <a:off x="6932431" y="168305"/>
            <a:ext cx="1947329" cy="1947329"/>
          </a:xfrm>
          <a:prstGeom prst="rect">
            <a:avLst/>
          </a:prstGeom>
        </p:spPr>
      </p:pic>
    </p:spTree>
    <p:extLst>
      <p:ext uri="{BB962C8B-B14F-4D97-AF65-F5344CB8AC3E}">
        <p14:creationId xmlns:p14="http://schemas.microsoft.com/office/powerpoint/2010/main" val="8703976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Essential Nutrients</a:t>
            </a:r>
            <a:endParaRPr lang="en-US" dirty="0"/>
          </a:p>
        </p:txBody>
      </p:sp>
      <p:sp>
        <p:nvSpPr>
          <p:cNvPr id="3" name="Subtitle 2"/>
          <p:cNvSpPr>
            <a:spLocks noGrp="1"/>
          </p:cNvSpPr>
          <p:nvPr>
            <p:ph type="subTitle" idx="1"/>
          </p:nvPr>
        </p:nvSpPr>
        <p:spPr/>
        <p:txBody>
          <a:bodyPr/>
          <a:lstStyle/>
          <a:p>
            <a:r>
              <a:rPr lang="en-US" sz="3200" dirty="0" smtClean="0">
                <a:latin typeface="Calibri"/>
                <a:cs typeface="Calibri"/>
              </a:rPr>
              <a:t>What does ‘essential’ mean to you?</a:t>
            </a:r>
          </a:p>
          <a:p>
            <a:endParaRPr lang="en-US" dirty="0"/>
          </a:p>
          <a:p>
            <a:endParaRPr lang="en-US" dirty="0" smtClean="0"/>
          </a:p>
          <a:p>
            <a:endParaRPr lang="en-US" dirty="0"/>
          </a:p>
          <a:p>
            <a:endParaRPr lang="en-US" dirty="0" smtClean="0"/>
          </a:p>
          <a:p>
            <a:endParaRPr lang="en-US" dirty="0"/>
          </a:p>
          <a:p>
            <a:endParaRPr lang="en-US" dirty="0"/>
          </a:p>
        </p:txBody>
      </p:sp>
      <p:pic>
        <p:nvPicPr>
          <p:cNvPr id="5" name="Picture 4" descr="Unknown-1.jpeg"/>
          <p:cNvPicPr>
            <a:picLocks noChangeAspect="1"/>
          </p:cNvPicPr>
          <p:nvPr/>
        </p:nvPicPr>
        <p:blipFill rotWithShape="1">
          <a:blip r:embed="rId3">
            <a:duotone>
              <a:schemeClr val="accent1">
                <a:shade val="45000"/>
                <a:satMod val="135000"/>
              </a:schemeClr>
              <a:prstClr val="white"/>
            </a:duotone>
            <a:extLst>
              <a:ext uri="{BEBA8EAE-BF5A-486C-A8C5-ECC9F3942E4B}">
                <a14:imgProps xmlns:a14="http://schemas.microsoft.com/office/drawing/2010/main">
                  <a14:imgLayer r:embed="rId4">
                    <a14:imgEffect>
                      <a14:sharpenSoften amount="50000"/>
                    </a14:imgEffect>
                    <a14:imgEffect>
                      <a14:saturation sat="33000"/>
                    </a14:imgEffect>
                    <a14:imgEffect>
                      <a14:brightnessContrast bright="40000" contrast="-40000"/>
                    </a14:imgEffect>
                  </a14:imgLayer>
                </a14:imgProps>
              </a:ext>
              <a:ext uri="{28A0092B-C50C-407E-A947-70E740481C1C}">
                <a14:useLocalDpi xmlns:a14="http://schemas.microsoft.com/office/drawing/2010/main" val="0"/>
              </a:ext>
            </a:extLst>
          </a:blip>
          <a:srcRect t="-1" r="7425" b="-9271"/>
          <a:stretch/>
        </p:blipFill>
        <p:spPr>
          <a:xfrm>
            <a:off x="3657600" y="228600"/>
            <a:ext cx="2104967" cy="1989556"/>
          </a:xfrm>
          <a:prstGeom prst="rect">
            <a:avLst/>
          </a:prstGeom>
        </p:spPr>
      </p:pic>
    </p:spTree>
    <p:extLst>
      <p:ext uri="{BB962C8B-B14F-4D97-AF65-F5344CB8AC3E}">
        <p14:creationId xmlns:p14="http://schemas.microsoft.com/office/powerpoint/2010/main" val="528992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1"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title" idx="4294967295"/>
          </p:nvPr>
        </p:nvSpPr>
        <p:spPr>
          <a:xfrm>
            <a:off x="457200" y="762000"/>
            <a:ext cx="8213725" cy="727075"/>
          </a:xfrm>
        </p:spPr>
        <p:txBody>
          <a:bodyPr anchor="ctr"/>
          <a:lstStyle/>
          <a:p>
            <a:pPr eaLnBrk="1" hangingPunct="1"/>
            <a:r>
              <a:rPr lang="en-US" sz="4000" dirty="0" smtClean="0"/>
              <a:t>‘Essential’ in nutrition means:</a:t>
            </a:r>
            <a:endParaRPr lang="en-US" sz="4000" dirty="0"/>
          </a:p>
        </p:txBody>
      </p:sp>
      <p:sp>
        <p:nvSpPr>
          <p:cNvPr id="32770" name="Rectangle 3"/>
          <p:cNvSpPr>
            <a:spLocks noGrp="1" noChangeArrowheads="1"/>
          </p:cNvSpPr>
          <p:nvPr>
            <p:ph type="body" idx="4294967295"/>
          </p:nvPr>
        </p:nvSpPr>
        <p:spPr>
          <a:xfrm>
            <a:off x="472452" y="1489075"/>
            <a:ext cx="8678174" cy="2244725"/>
          </a:xfrm>
        </p:spPr>
        <p:txBody>
          <a:bodyPr/>
          <a:lstStyle/>
          <a:p>
            <a:pPr eaLnBrk="1" hangingPunct="1">
              <a:lnSpc>
                <a:spcPct val="90000"/>
              </a:lnSpc>
              <a:buClr>
                <a:schemeClr val="tx2"/>
              </a:buClr>
              <a:buSzPct val="100000"/>
              <a:buFont typeface="Wingdings" charset="2"/>
              <a:buChar char="§"/>
              <a:defRPr/>
            </a:pPr>
            <a:r>
              <a:rPr lang="en-US" sz="2800" dirty="0" smtClean="0"/>
              <a:t>Required </a:t>
            </a:r>
            <a:r>
              <a:rPr lang="en-US" sz="2800" dirty="0"/>
              <a:t>for </a:t>
            </a:r>
            <a:r>
              <a:rPr lang="en-US" sz="2800" dirty="0" smtClean="0"/>
              <a:t>health</a:t>
            </a:r>
            <a:endParaRPr lang="en-US" dirty="0"/>
          </a:p>
          <a:p>
            <a:pPr eaLnBrk="1" hangingPunct="1">
              <a:lnSpc>
                <a:spcPct val="90000"/>
              </a:lnSpc>
              <a:buClr>
                <a:schemeClr val="tx2"/>
              </a:buClr>
              <a:buSzPct val="100000"/>
              <a:buFont typeface="Wingdings" charset="2"/>
              <a:buChar char="§"/>
              <a:defRPr/>
            </a:pPr>
            <a:r>
              <a:rPr lang="en-US" dirty="0" smtClean="0"/>
              <a:t>Must be o</a:t>
            </a:r>
            <a:r>
              <a:rPr lang="en-US" sz="2800" dirty="0" smtClean="0"/>
              <a:t>btained from our diet</a:t>
            </a:r>
          </a:p>
          <a:p>
            <a:pPr eaLnBrk="1" hangingPunct="1">
              <a:lnSpc>
                <a:spcPct val="90000"/>
              </a:lnSpc>
              <a:buClr>
                <a:schemeClr val="tx2"/>
              </a:buClr>
              <a:buSzPct val="100000"/>
              <a:buFont typeface="Wingdings" charset="2"/>
              <a:buChar char="§"/>
              <a:defRPr/>
            </a:pPr>
            <a:r>
              <a:rPr lang="en-US" dirty="0" smtClean="0"/>
              <a:t>What are the essential nutrients?</a:t>
            </a:r>
          </a:p>
          <a:p>
            <a:pPr lvl="1" eaLnBrk="1" hangingPunct="1">
              <a:lnSpc>
                <a:spcPct val="90000"/>
              </a:lnSpc>
              <a:buSzPct val="100000"/>
              <a:buFont typeface="Wingdings" charset="2"/>
              <a:buChar char="§"/>
              <a:defRPr/>
            </a:pPr>
            <a:r>
              <a:rPr lang="en-US" sz="2800" dirty="0" smtClean="0"/>
              <a:t>carb</a:t>
            </a:r>
            <a:r>
              <a:rPr lang="en-US" sz="2800" b="1" dirty="0" smtClean="0">
                <a:solidFill>
                  <a:srgbClr val="FF2F92"/>
                </a:solidFill>
              </a:rPr>
              <a:t>*</a:t>
            </a:r>
            <a:r>
              <a:rPr lang="en-US" sz="2800" dirty="0" smtClean="0"/>
              <a:t>protein</a:t>
            </a:r>
            <a:r>
              <a:rPr lang="en-US" sz="2800" b="1" dirty="0" smtClean="0">
                <a:solidFill>
                  <a:srgbClr val="FF2F92"/>
                </a:solidFill>
              </a:rPr>
              <a:t>*</a:t>
            </a:r>
            <a:r>
              <a:rPr lang="en-US" sz="2800" dirty="0" smtClean="0"/>
              <a:t>fat</a:t>
            </a:r>
            <a:r>
              <a:rPr lang="en-US" sz="2800" b="1" dirty="0" smtClean="0">
                <a:solidFill>
                  <a:srgbClr val="FF2F92"/>
                </a:solidFill>
              </a:rPr>
              <a:t>*</a:t>
            </a:r>
            <a:r>
              <a:rPr lang="en-US" sz="2800" dirty="0" smtClean="0"/>
              <a:t>vitamin</a:t>
            </a:r>
            <a:r>
              <a:rPr lang="en-US" sz="2800" b="1" dirty="0" smtClean="0">
                <a:solidFill>
                  <a:srgbClr val="FF2F92"/>
                </a:solidFill>
              </a:rPr>
              <a:t>*</a:t>
            </a:r>
            <a:r>
              <a:rPr lang="en-US" sz="2800" dirty="0" smtClean="0"/>
              <a:t>mineral</a:t>
            </a:r>
            <a:r>
              <a:rPr lang="en-US" sz="2800" b="1" dirty="0" smtClean="0">
                <a:solidFill>
                  <a:srgbClr val="FF2F92"/>
                </a:solidFill>
              </a:rPr>
              <a:t>*</a:t>
            </a:r>
            <a:r>
              <a:rPr lang="en-US" sz="2800" dirty="0" smtClean="0"/>
              <a:t>water</a:t>
            </a:r>
          </a:p>
          <a:p>
            <a:pPr eaLnBrk="1" hangingPunct="1">
              <a:lnSpc>
                <a:spcPct val="90000"/>
              </a:lnSpc>
              <a:buClr>
                <a:schemeClr val="tx2"/>
              </a:buClr>
              <a:buSzPct val="100000"/>
              <a:buFont typeface="Wingdings" charset="2"/>
              <a:buChar char="§"/>
              <a:defRPr/>
            </a:pPr>
            <a:endParaRPr lang="en-US" dirty="0"/>
          </a:p>
          <a:p>
            <a:pPr eaLnBrk="1" hangingPunct="1">
              <a:lnSpc>
                <a:spcPct val="90000"/>
              </a:lnSpc>
              <a:buClr>
                <a:schemeClr val="tx2"/>
              </a:buClr>
              <a:buSzPct val="100000"/>
              <a:buFont typeface="Wingdings" charset="2"/>
              <a:buChar char="§"/>
              <a:defRPr/>
            </a:pPr>
            <a:endParaRPr lang="en-US" dirty="0" smtClean="0"/>
          </a:p>
          <a:p>
            <a:pPr eaLnBrk="1" hangingPunct="1">
              <a:lnSpc>
                <a:spcPct val="90000"/>
              </a:lnSpc>
              <a:buClr>
                <a:schemeClr val="tx2"/>
              </a:buClr>
              <a:buSzPct val="100000"/>
              <a:buFont typeface="Wingdings" charset="2"/>
              <a:buChar char="§"/>
              <a:defRPr/>
            </a:pPr>
            <a:endParaRPr lang="en-US" dirty="0"/>
          </a:p>
          <a:p>
            <a:pPr marL="457200" lvl="1" indent="0" eaLnBrk="1" hangingPunct="1">
              <a:lnSpc>
                <a:spcPct val="90000"/>
              </a:lnSpc>
              <a:buFont typeface="Wingdings" charset="0"/>
              <a:buNone/>
              <a:defRPr/>
            </a:pPr>
            <a:endParaRPr lang="en-US" dirty="0"/>
          </a:p>
          <a:p>
            <a:pPr marL="0" indent="0" eaLnBrk="1" hangingPunct="1">
              <a:lnSpc>
                <a:spcPct val="90000"/>
              </a:lnSpc>
              <a:buFont typeface="Wingdings" charset="0"/>
              <a:buNone/>
              <a:defRPr/>
            </a:pPr>
            <a:endParaRPr lang="en-US" dirty="0"/>
          </a:p>
          <a:p>
            <a:pPr eaLnBrk="1" hangingPunct="1">
              <a:lnSpc>
                <a:spcPct val="90000"/>
              </a:lnSpc>
              <a:buFont typeface="Wingdings" charset="0"/>
              <a:buNone/>
              <a:defRPr/>
            </a:pPr>
            <a:r>
              <a:rPr lang="en-US" sz="2400" dirty="0"/>
              <a:t>	 </a:t>
            </a:r>
            <a:endParaRPr lang="en-US" sz="2400" baseline="-25000" dirty="0"/>
          </a:p>
        </p:txBody>
      </p:sp>
      <p:sp>
        <p:nvSpPr>
          <p:cNvPr id="3" name="TextBox 2"/>
          <p:cNvSpPr txBox="1">
            <a:spLocks noChangeArrowheads="1"/>
          </p:cNvSpPr>
          <p:nvPr/>
        </p:nvSpPr>
        <p:spPr bwMode="auto">
          <a:xfrm>
            <a:off x="457200" y="3514462"/>
            <a:ext cx="8686800" cy="228062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Verdana" charset="0"/>
                <a:ea typeface="ＭＳ Ｐゴシック" charset="0"/>
                <a:cs typeface="ＭＳ Ｐゴシック" charset="0"/>
              </a:defRPr>
            </a:lvl1pPr>
            <a:lvl2pPr marL="914400" indent="-457200">
              <a:defRPr sz="2400">
                <a:solidFill>
                  <a:schemeClr val="tx1"/>
                </a:solidFill>
                <a:latin typeface="Verdana" charset="0"/>
                <a:ea typeface="ＭＳ Ｐゴシック" charset="0"/>
              </a:defRPr>
            </a:lvl2pPr>
            <a:lvl3pPr marL="1143000" indent="-228600">
              <a:defRPr sz="2400">
                <a:solidFill>
                  <a:schemeClr val="tx1"/>
                </a:solidFill>
                <a:latin typeface="Verdana" charset="0"/>
                <a:ea typeface="ＭＳ Ｐゴシック" charset="0"/>
              </a:defRPr>
            </a:lvl3pPr>
            <a:lvl4pPr marL="1600200" indent="-228600">
              <a:defRPr sz="2400">
                <a:solidFill>
                  <a:schemeClr val="tx1"/>
                </a:solidFill>
                <a:latin typeface="Verdana" charset="0"/>
                <a:ea typeface="ＭＳ Ｐゴシック" charset="0"/>
              </a:defRPr>
            </a:lvl4pPr>
            <a:lvl5pPr marL="2057400" indent="-228600">
              <a:defRPr sz="2400">
                <a:solidFill>
                  <a:schemeClr val="tx1"/>
                </a:solidFill>
                <a:latin typeface="Verdana" charset="0"/>
                <a:ea typeface="ＭＳ Ｐゴシック" charset="0"/>
              </a:defRPr>
            </a:lvl5pPr>
            <a:lvl6pPr marL="2514600" indent="-228600" eaLnBrk="0" fontAlgn="base" hangingPunct="0">
              <a:spcBef>
                <a:spcPct val="0"/>
              </a:spcBef>
              <a:spcAft>
                <a:spcPct val="0"/>
              </a:spcAft>
              <a:defRPr sz="2400">
                <a:solidFill>
                  <a:schemeClr val="tx1"/>
                </a:solidFill>
                <a:latin typeface="Verdana" charset="0"/>
                <a:ea typeface="ＭＳ Ｐゴシック" charset="0"/>
              </a:defRPr>
            </a:lvl6pPr>
            <a:lvl7pPr marL="2971800" indent="-228600" eaLnBrk="0" fontAlgn="base" hangingPunct="0">
              <a:spcBef>
                <a:spcPct val="0"/>
              </a:spcBef>
              <a:spcAft>
                <a:spcPct val="0"/>
              </a:spcAft>
              <a:defRPr sz="2400">
                <a:solidFill>
                  <a:schemeClr val="tx1"/>
                </a:solidFill>
                <a:latin typeface="Verdana" charset="0"/>
                <a:ea typeface="ＭＳ Ｐゴシック" charset="0"/>
              </a:defRPr>
            </a:lvl7pPr>
            <a:lvl8pPr marL="3429000" indent="-228600" eaLnBrk="0" fontAlgn="base" hangingPunct="0">
              <a:spcBef>
                <a:spcPct val="0"/>
              </a:spcBef>
              <a:spcAft>
                <a:spcPct val="0"/>
              </a:spcAft>
              <a:defRPr sz="2400">
                <a:solidFill>
                  <a:schemeClr val="tx1"/>
                </a:solidFill>
                <a:latin typeface="Verdana" charset="0"/>
                <a:ea typeface="ＭＳ Ｐゴシック" charset="0"/>
              </a:defRPr>
            </a:lvl8pPr>
            <a:lvl9pPr marL="3886200" indent="-228600" eaLnBrk="0" fontAlgn="base" hangingPunct="0">
              <a:spcBef>
                <a:spcPct val="0"/>
              </a:spcBef>
              <a:spcAft>
                <a:spcPct val="0"/>
              </a:spcAft>
              <a:defRPr sz="2400">
                <a:solidFill>
                  <a:schemeClr val="tx1"/>
                </a:solidFill>
                <a:latin typeface="Verdana" charset="0"/>
                <a:ea typeface="ＭＳ Ｐゴシック" charset="0"/>
              </a:defRPr>
            </a:lvl9pPr>
          </a:lstStyle>
          <a:p>
            <a:pPr eaLnBrk="1" hangingPunct="1">
              <a:lnSpc>
                <a:spcPct val="90000"/>
              </a:lnSpc>
              <a:defRPr/>
            </a:pPr>
            <a:r>
              <a:rPr lang="en-US" sz="2800" i="1" dirty="0" smtClean="0">
                <a:latin typeface="+mn-lt"/>
              </a:rPr>
              <a:t>Non-Essential Nutrients </a:t>
            </a:r>
          </a:p>
          <a:p>
            <a:pPr marL="457200" indent="-457200" eaLnBrk="1" hangingPunct="1">
              <a:lnSpc>
                <a:spcPct val="90000"/>
              </a:lnSpc>
              <a:buClr>
                <a:schemeClr val="tx2"/>
              </a:buClr>
              <a:buFont typeface="Wingdings" charset="2"/>
              <a:buChar char="§"/>
              <a:defRPr/>
            </a:pPr>
            <a:r>
              <a:rPr lang="en-US" sz="2800" i="1" dirty="0" smtClean="0">
                <a:latin typeface="+mn-lt"/>
              </a:rPr>
              <a:t>Required for health </a:t>
            </a:r>
            <a:r>
              <a:rPr lang="en-US" sz="2800" i="1" dirty="0" smtClean="0">
                <a:latin typeface="+mn-lt"/>
              </a:rPr>
              <a:t>too!</a:t>
            </a:r>
          </a:p>
          <a:p>
            <a:pPr marL="457200" indent="-457200" eaLnBrk="1" hangingPunct="1">
              <a:lnSpc>
                <a:spcPct val="90000"/>
              </a:lnSpc>
              <a:buClr>
                <a:schemeClr val="tx2"/>
              </a:buClr>
              <a:buFont typeface="Wingdings" charset="2"/>
              <a:buChar char="§"/>
              <a:defRPr/>
            </a:pPr>
            <a:r>
              <a:rPr lang="en-US" sz="2800" i="1" dirty="0" smtClean="0">
                <a:latin typeface="+mn-lt"/>
              </a:rPr>
              <a:t>We do NOT need these in our diet</a:t>
            </a:r>
          </a:p>
          <a:p>
            <a:pPr marL="457200" indent="-457200" eaLnBrk="1" hangingPunct="1">
              <a:lnSpc>
                <a:spcPct val="90000"/>
              </a:lnSpc>
              <a:buClr>
                <a:schemeClr val="tx2"/>
              </a:buClr>
              <a:buFont typeface="Wingdings" charset="2"/>
              <a:buChar char="§"/>
              <a:defRPr/>
            </a:pPr>
            <a:r>
              <a:rPr lang="en-US" sz="2800" i="1" dirty="0"/>
              <a:t>We make enough to our meet </a:t>
            </a:r>
            <a:r>
              <a:rPr lang="en-US" sz="2800" i="1" dirty="0" smtClean="0"/>
              <a:t>needs</a:t>
            </a:r>
            <a:endParaRPr lang="en-US" sz="2800" i="1" dirty="0" smtClean="0">
              <a:latin typeface="+mn-lt"/>
            </a:endParaRPr>
          </a:p>
          <a:p>
            <a:pPr marL="1371600" lvl="1" eaLnBrk="1" hangingPunct="1">
              <a:lnSpc>
                <a:spcPct val="90000"/>
              </a:lnSpc>
              <a:buClr>
                <a:schemeClr val="tx2"/>
              </a:buClr>
              <a:buFont typeface="Wingdings" charset="2"/>
              <a:buChar char="§"/>
              <a:defRPr/>
            </a:pPr>
            <a:r>
              <a:rPr lang="en-US" sz="2800" i="1" dirty="0" err="1" smtClean="0">
                <a:latin typeface="+mn-lt"/>
              </a:rPr>
              <a:t>creatine</a:t>
            </a:r>
            <a:r>
              <a:rPr lang="en-US" sz="2800" i="1" dirty="0" smtClean="0">
                <a:latin typeface="+mn-lt"/>
              </a:rPr>
              <a:t>, lecithin, cholesterol etc.</a:t>
            </a:r>
            <a:endParaRPr lang="en-US" sz="2800" i="1" baseline="-25000" dirty="0" smtClean="0">
              <a:latin typeface="+mn-lt"/>
            </a:endParaRPr>
          </a:p>
          <a:p>
            <a:pPr marL="457200" lvl="1" indent="0" eaLnBrk="1" hangingPunct="1">
              <a:lnSpc>
                <a:spcPct val="90000"/>
              </a:lnSpc>
              <a:buClr>
                <a:schemeClr val="tx2"/>
              </a:buClr>
              <a:defRPr/>
            </a:pPr>
            <a:endParaRPr lang="en-US" sz="1800" dirty="0" smtClean="0">
              <a:latin typeface="Calibri"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2770">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2770">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2770">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2770">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66285" y="793693"/>
            <a:ext cx="184666" cy="369332"/>
          </a:xfrm>
          <a:prstGeom prst="rect">
            <a:avLst/>
          </a:prstGeom>
          <a:noFill/>
        </p:spPr>
        <p:txBody>
          <a:bodyPr wrap="none" rtlCol="0">
            <a:spAutoFit/>
          </a:bodyPr>
          <a:lstStyle/>
          <a:p>
            <a:endParaRPr lang="en-US" dirty="0"/>
          </a:p>
        </p:txBody>
      </p:sp>
      <p:sp>
        <p:nvSpPr>
          <p:cNvPr id="3" name="Title 2"/>
          <p:cNvSpPr>
            <a:spLocks noGrp="1"/>
          </p:cNvSpPr>
          <p:nvPr>
            <p:ph type="title"/>
          </p:nvPr>
        </p:nvSpPr>
        <p:spPr/>
        <p:txBody>
          <a:bodyPr/>
          <a:lstStyle/>
          <a:p>
            <a:r>
              <a:rPr lang="en-US" dirty="0" smtClean="0"/>
              <a:t>EN Activity</a:t>
            </a:r>
            <a:endParaRPr lang="en-US" dirty="0"/>
          </a:p>
        </p:txBody>
      </p:sp>
      <p:sp>
        <p:nvSpPr>
          <p:cNvPr id="4" name="Content Placeholder 3"/>
          <p:cNvSpPr>
            <a:spLocks noGrp="1"/>
          </p:cNvSpPr>
          <p:nvPr>
            <p:ph idx="1"/>
          </p:nvPr>
        </p:nvSpPr>
        <p:spPr>
          <a:xfrm>
            <a:off x="457200" y="1600200"/>
            <a:ext cx="8458200" cy="4876800"/>
          </a:xfrm>
        </p:spPr>
        <p:txBody>
          <a:bodyPr/>
          <a:lstStyle/>
          <a:p>
            <a:r>
              <a:rPr lang="en-US" dirty="0" smtClean="0"/>
              <a:t>Purpose: To acquaint you with EN’s and their food source.</a:t>
            </a:r>
          </a:p>
          <a:p>
            <a:r>
              <a:rPr lang="en-US" dirty="0"/>
              <a:t>I</a:t>
            </a:r>
            <a:r>
              <a:rPr lang="en-US" dirty="0" smtClean="0"/>
              <a:t>n assigned Expert Groups, complete </a:t>
            </a:r>
            <a:r>
              <a:rPr lang="en-US" i="1" u="sng" dirty="0" smtClean="0"/>
              <a:t>Expert Worksheet</a:t>
            </a:r>
            <a:r>
              <a:rPr lang="en-US" i="1" dirty="0" smtClean="0"/>
              <a:t> </a:t>
            </a:r>
            <a:r>
              <a:rPr lang="en-US" dirty="0" smtClean="0"/>
              <a:t>  </a:t>
            </a:r>
            <a:r>
              <a:rPr lang="en-US" b="1" dirty="0" smtClean="0"/>
              <a:t>Due today!</a:t>
            </a:r>
          </a:p>
          <a:p>
            <a:r>
              <a:rPr lang="en-US" dirty="0" smtClean="0"/>
              <a:t>When prompted, move to Base Group. </a:t>
            </a:r>
            <a:endParaRPr lang="en-US" dirty="0"/>
          </a:p>
          <a:p>
            <a:r>
              <a:rPr lang="en-US" dirty="0" smtClean="0"/>
              <a:t>You will be the ‘expert’ in your Base Group. </a:t>
            </a:r>
          </a:p>
          <a:p>
            <a:r>
              <a:rPr lang="en-US" i="1" u="sng" dirty="0" smtClean="0"/>
              <a:t>EN Summary Worksheet </a:t>
            </a:r>
            <a:r>
              <a:rPr lang="en-US" dirty="0" smtClean="0"/>
              <a:t>is a study guide </a:t>
            </a:r>
            <a:r>
              <a:rPr lang="en-US" b="1" i="1" dirty="0" smtClean="0"/>
              <a:t>Keep it for reference! Do not turn it in.</a:t>
            </a:r>
          </a:p>
        </p:txBody>
      </p:sp>
      <p:pic>
        <p:nvPicPr>
          <p:cNvPr id="5" name="Picture 4" descr="Unknown-1.jpeg"/>
          <p:cNvPicPr>
            <a:picLocks noChangeAspect="1"/>
          </p:cNvPicPr>
          <p:nvPr/>
        </p:nvPicPr>
        <p:blipFill>
          <a:blip r:embed="rId3">
            <a:extLst>
              <a:ext uri="{BEBA8EAE-BF5A-486C-A8C5-ECC9F3942E4B}">
                <a14:imgProps xmlns:a14="http://schemas.microsoft.com/office/drawing/2010/main">
                  <a14:imgLayer r:embed="rId4">
                    <a14:imgEffect>
                      <a14:sharpenSoften amount="50000"/>
                    </a14:imgEffect>
                  </a14:imgLayer>
                </a14:imgProps>
              </a:ext>
              <a:ext uri="{28A0092B-C50C-407E-A947-70E740481C1C}">
                <a14:useLocalDpi xmlns:a14="http://schemas.microsoft.com/office/drawing/2010/main" val="0"/>
              </a:ext>
            </a:extLst>
          </a:blip>
          <a:stretch>
            <a:fillRect/>
          </a:stretch>
        </p:blipFill>
        <p:spPr>
          <a:xfrm>
            <a:off x="7391400" y="228600"/>
            <a:ext cx="1447800" cy="1447800"/>
          </a:xfrm>
          <a:prstGeom prst="rect">
            <a:avLst/>
          </a:prstGeom>
        </p:spPr>
      </p:pic>
    </p:spTree>
    <p:extLst>
      <p:ext uri="{BB962C8B-B14F-4D97-AF65-F5344CB8AC3E}">
        <p14:creationId xmlns:p14="http://schemas.microsoft.com/office/powerpoint/2010/main" val="159839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2"/>
          <p:cNvSpPr>
            <a:spLocks noGrp="1" noChangeArrowheads="1"/>
          </p:cNvSpPr>
          <p:nvPr>
            <p:ph type="title"/>
          </p:nvPr>
        </p:nvSpPr>
        <p:spPr>
          <a:xfrm>
            <a:off x="533400" y="533400"/>
            <a:ext cx="8229600" cy="941388"/>
          </a:xfrm>
        </p:spPr>
        <p:txBody>
          <a:bodyPr/>
          <a:lstStyle/>
          <a:p>
            <a:pPr eaLnBrk="1" hangingPunct="1"/>
            <a:r>
              <a:rPr lang="en-US" sz="4000" dirty="0" smtClean="0"/>
              <a:t>Homework</a:t>
            </a:r>
            <a:endParaRPr lang="en-US" sz="4000" dirty="0"/>
          </a:p>
        </p:txBody>
      </p:sp>
      <p:sp>
        <p:nvSpPr>
          <p:cNvPr id="57346" name="Rectangle 3"/>
          <p:cNvSpPr>
            <a:spLocks noGrp="1" noChangeArrowheads="1"/>
          </p:cNvSpPr>
          <p:nvPr>
            <p:ph type="body" idx="1"/>
          </p:nvPr>
        </p:nvSpPr>
        <p:spPr>
          <a:xfrm>
            <a:off x="457200" y="1676400"/>
            <a:ext cx="8458200" cy="4530725"/>
          </a:xfrm>
        </p:spPr>
        <p:txBody>
          <a:bodyPr/>
          <a:lstStyle/>
          <a:p>
            <a:pPr eaLnBrk="1" hangingPunct="1">
              <a:spcBef>
                <a:spcPct val="0"/>
              </a:spcBef>
              <a:buFont typeface="Wingdings" charset="2"/>
              <a:buChar char="q"/>
            </a:pPr>
            <a:r>
              <a:rPr lang="en-US" u="sng" dirty="0" smtClean="0"/>
              <a:t>Read</a:t>
            </a:r>
            <a:r>
              <a:rPr lang="en-US" dirty="0" smtClean="0"/>
              <a:t> the course outline  : ) </a:t>
            </a:r>
          </a:p>
          <a:p>
            <a:pPr eaLnBrk="1" hangingPunct="1">
              <a:spcBef>
                <a:spcPct val="0"/>
              </a:spcBef>
              <a:buFont typeface="Wingdings" charset="2"/>
              <a:buChar char="q"/>
            </a:pPr>
            <a:r>
              <a:rPr lang="en-US" dirty="0" smtClean="0"/>
              <a:t>If you decide to drop this </a:t>
            </a:r>
            <a:r>
              <a:rPr lang="en-US" smtClean="0"/>
              <a:t>class, do </a:t>
            </a:r>
            <a:r>
              <a:rPr lang="en-US" dirty="0" smtClean="0"/>
              <a:t>so now!</a:t>
            </a:r>
            <a:endParaRPr lang="en-US" dirty="0">
              <a:sym typeface="Wingdings" charset="0"/>
            </a:endParaRPr>
          </a:p>
          <a:p>
            <a:pPr eaLnBrk="1" hangingPunct="1">
              <a:spcBef>
                <a:spcPct val="0"/>
              </a:spcBef>
              <a:buFont typeface="Wingdings" charset="2"/>
              <a:buChar char="q"/>
            </a:pPr>
            <a:r>
              <a:rPr lang="en-US" dirty="0" smtClean="0"/>
              <a:t>See class website </a:t>
            </a:r>
            <a:r>
              <a:rPr lang="en-US" dirty="0"/>
              <a:t>for </a:t>
            </a:r>
            <a:r>
              <a:rPr lang="en-US" dirty="0" smtClean="0"/>
              <a:t>notes/handouts</a:t>
            </a:r>
            <a:endParaRPr lang="en-US" dirty="0"/>
          </a:p>
        </p:txBody>
      </p:sp>
      <p:pic>
        <p:nvPicPr>
          <p:cNvPr id="4" name="Picture 1" descr="Unknown.jpeg"/>
          <p:cNvPicPr>
            <a:picLocks noChangeAspect="1"/>
          </p:cNvPicPr>
          <p:nvPr/>
        </p:nvPicPr>
        <p:blipFill>
          <a:blip r:embed="rId3">
            <a:extLst>
              <a:ext uri="{BEBA8EAE-BF5A-486C-A8C5-ECC9F3942E4B}">
                <a14:imgProps xmlns:a14="http://schemas.microsoft.com/office/drawing/2010/main">
                  <a14:imgLayer r:embed="rId4">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2971800" y="3581400"/>
            <a:ext cx="3098800" cy="21463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Did anyone read the syllabus?</a:t>
            </a:r>
            <a:endParaRPr lang="en-US" dirty="0"/>
          </a:p>
        </p:txBody>
      </p:sp>
      <p:sp>
        <p:nvSpPr>
          <p:cNvPr id="3" name="Content Placeholder 2"/>
          <p:cNvSpPr>
            <a:spLocks noGrp="1"/>
          </p:cNvSpPr>
          <p:nvPr>
            <p:ph idx="1"/>
          </p:nvPr>
        </p:nvSpPr>
        <p:spPr/>
        <p:txBody>
          <a:bodyPr/>
          <a:lstStyle/>
          <a:p>
            <a:pPr marL="0" indent="0" algn="ctr">
              <a:buNone/>
            </a:pPr>
            <a:r>
              <a:rPr lang="en-US" i="1" dirty="0" smtClean="0"/>
              <a:t>Did you learn any valuable information?</a:t>
            </a:r>
          </a:p>
        </p:txBody>
      </p:sp>
      <p:pic>
        <p:nvPicPr>
          <p:cNvPr id="6" name="Picture 5"/>
          <p:cNvPicPr>
            <a:picLocks noChangeAspect="1"/>
          </p:cNvPicPr>
          <p:nvPr/>
        </p:nvPicPr>
        <p:blipFill>
          <a:blip r:embed="rId2">
            <a:extLst>
              <a:ext uri="{BEBA8EAE-BF5A-486C-A8C5-ECC9F3942E4B}">
                <a14:imgProps xmlns:a14="http://schemas.microsoft.com/office/drawing/2010/main">
                  <a14:imgLayer r:embed="rId3">
                    <a14:imgEffect>
                      <a14:sharpenSoften amount="50000"/>
                    </a14:imgEffect>
                  </a14:imgLayer>
                </a14:imgProps>
              </a:ext>
            </a:extLst>
          </a:blip>
          <a:stretch>
            <a:fillRect/>
          </a:stretch>
        </p:blipFill>
        <p:spPr>
          <a:xfrm>
            <a:off x="2667000" y="2819400"/>
            <a:ext cx="3340100" cy="2438400"/>
          </a:xfrm>
          <a:prstGeom prst="rect">
            <a:avLst/>
          </a:prstGeom>
        </p:spPr>
      </p:pic>
    </p:spTree>
    <p:extLst>
      <p:ext uri="{BB962C8B-B14F-4D97-AF65-F5344CB8AC3E}">
        <p14:creationId xmlns:p14="http://schemas.microsoft.com/office/powerpoint/2010/main" val="209592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Nutrition Basics</a:t>
            </a:r>
            <a:endParaRPr lang="en-US" dirty="0"/>
          </a:p>
        </p:txBody>
      </p:sp>
      <p:sp>
        <p:nvSpPr>
          <p:cNvPr id="3" name="Subtitle 2"/>
          <p:cNvSpPr>
            <a:spLocks noGrp="1"/>
          </p:cNvSpPr>
          <p:nvPr>
            <p:ph type="subTitle" idx="1"/>
          </p:nvPr>
        </p:nvSpPr>
        <p:spPr/>
        <p:txBody>
          <a:bodyPr/>
          <a:lstStyle/>
          <a:p>
            <a:r>
              <a:rPr lang="en-US" dirty="0" smtClean="0"/>
              <a:t>Calories</a:t>
            </a:r>
          </a:p>
          <a:p>
            <a:r>
              <a:rPr lang="en-US" dirty="0" smtClean="0"/>
              <a:t>Essential Nutrients</a:t>
            </a:r>
          </a:p>
        </p:txBody>
      </p:sp>
    </p:spTree>
    <p:extLst>
      <p:ext uri="{BB962C8B-B14F-4D97-AF65-F5344CB8AC3E}">
        <p14:creationId xmlns:p14="http://schemas.microsoft.com/office/powerpoint/2010/main" val="15214544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What is a Calorie?</a:t>
            </a:r>
            <a:endParaRPr lang="en-US" dirty="0"/>
          </a:p>
        </p:txBody>
      </p:sp>
      <p:sp>
        <p:nvSpPr>
          <p:cNvPr id="4" name="Subtitle 3"/>
          <p:cNvSpPr>
            <a:spLocks noGrp="1"/>
          </p:cNvSpPr>
          <p:nvPr>
            <p:ph type="subTitle" idx="1"/>
          </p:nvPr>
        </p:nvSpPr>
        <p:spPr>
          <a:xfrm>
            <a:off x="3733800" y="3270250"/>
            <a:ext cx="1371600" cy="1301750"/>
          </a:xfrm>
        </p:spPr>
        <p:txBody>
          <a:bodyPr/>
          <a:lstStyle/>
          <a:p>
            <a:endParaRPr lang="en-US" dirty="0"/>
          </a:p>
        </p:txBody>
      </p:sp>
      <p:pic>
        <p:nvPicPr>
          <p:cNvPr id="3" name="Picture 2" descr="images-1.jpeg"/>
          <p:cNvPicPr>
            <a:picLocks noChangeAspect="1"/>
          </p:cNvPicPr>
          <p:nvPr/>
        </p:nvPicPr>
        <p:blipFill>
          <a:blip r:embed="rId3">
            <a:extLst>
              <a:ext uri="{BEBA8EAE-BF5A-486C-A8C5-ECC9F3942E4B}">
                <a14:imgProps xmlns:a14="http://schemas.microsoft.com/office/drawing/2010/main">
                  <a14:imgLayer r:embed="rId4">
                    <a14:imgEffect>
                      <a14:sharpenSoften amount="50000"/>
                    </a14:imgEffect>
                  </a14:imgLayer>
                </a14:imgProps>
              </a:ext>
              <a:ext uri="{28A0092B-C50C-407E-A947-70E740481C1C}">
                <a14:useLocalDpi xmlns:a14="http://schemas.microsoft.com/office/drawing/2010/main" val="0"/>
              </a:ext>
            </a:extLst>
          </a:blip>
          <a:stretch>
            <a:fillRect/>
          </a:stretch>
        </p:blipFill>
        <p:spPr>
          <a:xfrm>
            <a:off x="3505200" y="3208496"/>
            <a:ext cx="2057400" cy="2430304"/>
          </a:xfrm>
          <a:prstGeom prst="rect">
            <a:avLst/>
          </a:prstGeom>
        </p:spPr>
        <p:style>
          <a:lnRef idx="2">
            <a:schemeClr val="dk1"/>
          </a:lnRef>
          <a:fillRef idx="1">
            <a:schemeClr val="lt1"/>
          </a:fillRef>
          <a:effectRef idx="0">
            <a:schemeClr val="dk1"/>
          </a:effectRef>
          <a:fontRef idx="minor">
            <a:schemeClr val="dk1"/>
          </a:fontRef>
        </p:style>
      </p:pic>
      <p:sp>
        <p:nvSpPr>
          <p:cNvPr id="5" name="TextBox 4"/>
          <p:cNvSpPr txBox="1"/>
          <p:nvPr/>
        </p:nvSpPr>
        <p:spPr>
          <a:xfrm>
            <a:off x="1447800" y="4114800"/>
            <a:ext cx="1318515" cy="523220"/>
          </a:xfrm>
          <a:prstGeom prst="rect">
            <a:avLst/>
          </a:prstGeom>
          <a:noFill/>
        </p:spPr>
        <p:txBody>
          <a:bodyPr wrap="none" rtlCol="0">
            <a:spAutoFit/>
          </a:bodyPr>
          <a:lstStyle/>
          <a:p>
            <a:r>
              <a:rPr lang="en-US" sz="2800" dirty="0" smtClean="0"/>
              <a:t>Good?</a:t>
            </a:r>
            <a:endParaRPr lang="en-US" sz="2800" dirty="0"/>
          </a:p>
        </p:txBody>
      </p:sp>
      <p:sp>
        <p:nvSpPr>
          <p:cNvPr id="6" name="TextBox 5"/>
          <p:cNvSpPr txBox="1"/>
          <p:nvPr/>
        </p:nvSpPr>
        <p:spPr>
          <a:xfrm>
            <a:off x="6477000" y="4114800"/>
            <a:ext cx="1066042" cy="523220"/>
          </a:xfrm>
          <a:prstGeom prst="rect">
            <a:avLst/>
          </a:prstGeom>
          <a:noFill/>
        </p:spPr>
        <p:txBody>
          <a:bodyPr wrap="none" rtlCol="0">
            <a:spAutoFit/>
          </a:bodyPr>
          <a:lstStyle/>
          <a:p>
            <a:r>
              <a:rPr lang="en-US" sz="2800" dirty="0" smtClean="0"/>
              <a:t>Bad?</a:t>
            </a:r>
            <a:endParaRPr lang="en-US" sz="2800" dirty="0"/>
          </a:p>
        </p:txBody>
      </p:sp>
      <p:sp>
        <p:nvSpPr>
          <p:cNvPr id="7" name="TextBox 6"/>
          <p:cNvSpPr txBox="1"/>
          <p:nvPr/>
        </p:nvSpPr>
        <p:spPr>
          <a:xfrm>
            <a:off x="609600" y="609600"/>
            <a:ext cx="7819694" cy="1384995"/>
          </a:xfrm>
          <a:prstGeom prst="rect">
            <a:avLst/>
          </a:prstGeom>
          <a:noFill/>
        </p:spPr>
        <p:txBody>
          <a:bodyPr wrap="none" rtlCol="0">
            <a:spAutoFit/>
          </a:bodyPr>
          <a:lstStyle/>
          <a:p>
            <a:pPr algn="ctr"/>
            <a:r>
              <a:rPr lang="en-US" sz="2800" dirty="0" smtClean="0">
                <a:solidFill>
                  <a:srgbClr val="000000"/>
                </a:solidFill>
              </a:rPr>
              <a:t>The amount </a:t>
            </a:r>
            <a:r>
              <a:rPr lang="en-US" sz="2800" dirty="0">
                <a:solidFill>
                  <a:srgbClr val="000000"/>
                </a:solidFill>
              </a:rPr>
              <a:t>of heat it takes to raise </a:t>
            </a:r>
            <a:endParaRPr lang="en-US" sz="2800" dirty="0" smtClean="0">
              <a:solidFill>
                <a:srgbClr val="000000"/>
              </a:solidFill>
            </a:endParaRPr>
          </a:p>
          <a:p>
            <a:pPr algn="ctr"/>
            <a:r>
              <a:rPr lang="en-US" sz="2800" dirty="0" smtClean="0">
                <a:solidFill>
                  <a:srgbClr val="000000"/>
                </a:solidFill>
              </a:rPr>
              <a:t>one </a:t>
            </a:r>
            <a:r>
              <a:rPr lang="en-US" sz="2800" dirty="0">
                <a:solidFill>
                  <a:srgbClr val="000000"/>
                </a:solidFill>
              </a:rPr>
              <a:t>gram of </a:t>
            </a:r>
            <a:r>
              <a:rPr lang="en-US" sz="2800" dirty="0" smtClean="0">
                <a:solidFill>
                  <a:srgbClr val="000000"/>
                </a:solidFill>
              </a:rPr>
              <a:t>water one </a:t>
            </a:r>
            <a:r>
              <a:rPr lang="en-US" sz="2800" dirty="0">
                <a:solidFill>
                  <a:srgbClr val="000000"/>
                </a:solidFill>
              </a:rPr>
              <a:t>degree </a:t>
            </a:r>
            <a:r>
              <a:rPr lang="en-US" sz="2800" dirty="0" smtClean="0">
                <a:solidFill>
                  <a:srgbClr val="000000"/>
                </a:solidFill>
              </a:rPr>
              <a:t>centigrade.</a:t>
            </a:r>
            <a:endParaRPr lang="en-US" sz="2800" dirty="0">
              <a:solidFill>
                <a:srgbClr val="000000"/>
              </a:solidFill>
              <a:cs typeface="Calibri"/>
            </a:endParaRPr>
          </a:p>
          <a:p>
            <a:endParaRPr lang="en-US" sz="2800" dirty="0">
              <a:solidFill>
                <a:srgbClr val="000000"/>
              </a:solidFill>
            </a:endParaRPr>
          </a:p>
        </p:txBody>
      </p:sp>
      <p:sp>
        <p:nvSpPr>
          <p:cNvPr id="9" name="TextBox 8"/>
          <p:cNvSpPr txBox="1"/>
          <p:nvPr/>
        </p:nvSpPr>
        <p:spPr>
          <a:xfrm>
            <a:off x="1600200" y="1524000"/>
            <a:ext cx="5943601" cy="523220"/>
          </a:xfrm>
          <a:prstGeom prst="rect">
            <a:avLst/>
          </a:prstGeom>
          <a:noFill/>
        </p:spPr>
        <p:txBody>
          <a:bodyPr wrap="square" rtlCol="0">
            <a:spAutoFit/>
          </a:bodyPr>
          <a:lstStyle/>
          <a:p>
            <a:endParaRPr lang="en-US" sz="2800" dirty="0"/>
          </a:p>
        </p:txBody>
      </p:sp>
    </p:spTree>
    <p:extLst>
      <p:ext uri="{BB962C8B-B14F-4D97-AF65-F5344CB8AC3E}">
        <p14:creationId xmlns:p14="http://schemas.microsoft.com/office/powerpoint/2010/main" val="2506775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800" fill="hold"/>
                                        <p:tgtEl>
                                          <p:spTgt spid="5">
                                            <p:txEl>
                                              <p:pRg st="0" end="0"/>
                                            </p:txEl>
                                          </p:spTgt>
                                        </p:tgtEl>
                                        <p:attrNameLst>
                                          <p:attrName>ppt_x</p:attrName>
                                        </p:attrNameLst>
                                      </p:cBhvr>
                                      <p:tavLst>
                                        <p:tav tm="0">
                                          <p:val>
                                            <p:strVal val="0-#ppt_w/2"/>
                                          </p:val>
                                        </p:tav>
                                        <p:tav tm="100000">
                                          <p:val>
                                            <p:strVal val="#ppt_x"/>
                                          </p:val>
                                        </p:tav>
                                      </p:tavLst>
                                    </p:anim>
                                    <p:anim calcmode="lin" valueType="num">
                                      <p:cBhvr additive="base">
                                        <p:cTn id="8" dur="800" fill="hold"/>
                                        <p:tgtEl>
                                          <p:spTgt spid="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700" fill="hold"/>
                                        <p:tgtEl>
                                          <p:spTgt spid="6"/>
                                        </p:tgtEl>
                                        <p:attrNameLst>
                                          <p:attrName>ppt_x</p:attrName>
                                        </p:attrNameLst>
                                      </p:cBhvr>
                                      <p:tavLst>
                                        <p:tav tm="0">
                                          <p:val>
                                            <p:strVal val="1+#ppt_w/2"/>
                                          </p:val>
                                        </p:tav>
                                        <p:tav tm="100000">
                                          <p:val>
                                            <p:strVal val="#ppt_x"/>
                                          </p:val>
                                        </p:tav>
                                      </p:tavLst>
                                    </p:anim>
                                    <p:anim calcmode="lin" valueType="num">
                                      <p:cBhvr additive="base">
                                        <p:cTn id="14" dur="7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700" fill="hold"/>
                                        <p:tgtEl>
                                          <p:spTgt spid="7"/>
                                        </p:tgtEl>
                                        <p:attrNameLst>
                                          <p:attrName>ppt_x</p:attrName>
                                        </p:attrNameLst>
                                      </p:cBhvr>
                                      <p:tavLst>
                                        <p:tav tm="0">
                                          <p:val>
                                            <p:strVal val="#ppt_x"/>
                                          </p:val>
                                        </p:tav>
                                        <p:tav tm="100000">
                                          <p:val>
                                            <p:strVal val="#ppt_x"/>
                                          </p:val>
                                        </p:tav>
                                      </p:tavLst>
                                    </p:anim>
                                    <p:anim calcmode="lin" valueType="num">
                                      <p:cBhvr additive="base">
                                        <p:cTn id="20" dur="700" fill="hold"/>
                                        <p:tgtEl>
                                          <p:spTgt spid="7"/>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nodePh="1">
                                  <p:stCondLst>
                                    <p:cond delay="0"/>
                                  </p:stCondLst>
                                  <p:endCondLst>
                                    <p:cond evt="begin" delay="0">
                                      <p:tn val="23"/>
                                    </p:cond>
                                  </p:endCondLst>
                                  <p:childTnLst>
                                    <p:set>
                                      <p:cBhvr>
                                        <p:cTn id="2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a:t>
            </a:r>
            <a:r>
              <a:rPr lang="en-US" dirty="0" smtClean="0"/>
              <a:t>here are Calories found? </a:t>
            </a:r>
            <a:endParaRPr lang="en-US" dirty="0"/>
          </a:p>
        </p:txBody>
      </p:sp>
      <p:sp>
        <p:nvSpPr>
          <p:cNvPr id="3" name="Content Placeholder 2"/>
          <p:cNvSpPr>
            <a:spLocks noGrp="1"/>
          </p:cNvSpPr>
          <p:nvPr>
            <p:ph idx="1"/>
          </p:nvPr>
        </p:nvSpPr>
        <p:spPr>
          <a:xfrm>
            <a:off x="457200" y="1600200"/>
            <a:ext cx="8686800" cy="4530725"/>
          </a:xfrm>
        </p:spPr>
        <p:txBody>
          <a:bodyPr/>
          <a:lstStyle/>
          <a:p>
            <a:r>
              <a:rPr lang="en-US" dirty="0" smtClean="0"/>
              <a:t>Structures with carbon</a:t>
            </a:r>
            <a:r>
              <a:rPr lang="en-US" dirty="0" smtClean="0"/>
              <a:t> have a caloric value </a:t>
            </a:r>
            <a:r>
              <a:rPr lang="en-US" sz="2400" dirty="0" smtClean="0"/>
              <a:t> </a:t>
            </a:r>
            <a:endParaRPr lang="en-US" sz="2400" dirty="0" smtClean="0"/>
          </a:p>
          <a:p>
            <a:pPr lvl="1"/>
            <a:r>
              <a:rPr lang="en-US" dirty="0" smtClean="0"/>
              <a:t>e.g. wood, oil, paper, alcohol, </a:t>
            </a:r>
            <a:r>
              <a:rPr lang="en-US" dirty="0"/>
              <a:t>cloth</a:t>
            </a:r>
            <a:r>
              <a:rPr lang="en-US" dirty="0" smtClean="0"/>
              <a:t>, coal, plants animals…..</a:t>
            </a:r>
            <a:r>
              <a:rPr lang="en-US" b="1" dirty="0" smtClean="0">
                <a:solidFill>
                  <a:schemeClr val="tx2"/>
                </a:solidFill>
              </a:rPr>
              <a:t> </a:t>
            </a:r>
            <a:endParaRPr lang="en-US" dirty="0" smtClean="0"/>
          </a:p>
          <a:p>
            <a:r>
              <a:rPr lang="en-US" dirty="0" smtClean="0"/>
              <a:t>Calories=a unit </a:t>
            </a:r>
            <a:r>
              <a:rPr lang="en-US" dirty="0" smtClean="0"/>
              <a:t>to measure food </a:t>
            </a:r>
            <a:r>
              <a:rPr lang="en-US" dirty="0" smtClean="0"/>
              <a:t>energy(nrg)</a:t>
            </a:r>
          </a:p>
          <a:p>
            <a:r>
              <a:rPr lang="en-US" dirty="0" smtClean="0"/>
              <a:t>Energy nutrients</a:t>
            </a:r>
            <a:endParaRPr lang="en-US" dirty="0" smtClean="0"/>
          </a:p>
          <a:p>
            <a:pPr lvl="1"/>
            <a:r>
              <a:rPr lang="en-US" b="1" dirty="0" smtClean="0">
                <a:solidFill>
                  <a:schemeClr val="tx2"/>
                </a:solidFill>
              </a:rPr>
              <a:t>Carbohydrates</a:t>
            </a:r>
          </a:p>
          <a:p>
            <a:pPr lvl="1"/>
            <a:r>
              <a:rPr lang="en-US" b="1" dirty="0" smtClean="0">
                <a:solidFill>
                  <a:schemeClr val="tx2"/>
                </a:solidFill>
              </a:rPr>
              <a:t>Lipids </a:t>
            </a:r>
            <a:r>
              <a:rPr lang="en-US" dirty="0" smtClean="0">
                <a:solidFill>
                  <a:schemeClr val="tx2"/>
                </a:solidFill>
              </a:rPr>
              <a:t>(fats and oils)</a:t>
            </a:r>
          </a:p>
          <a:p>
            <a:pPr lvl="1"/>
            <a:r>
              <a:rPr lang="en-US" b="1" dirty="0" smtClean="0">
                <a:solidFill>
                  <a:schemeClr val="tx2"/>
                </a:solidFill>
              </a:rPr>
              <a:t>Protein</a:t>
            </a:r>
          </a:p>
          <a:p>
            <a:pPr lvl="1"/>
            <a:r>
              <a:rPr lang="en-US" b="1" dirty="0" smtClean="0">
                <a:solidFill>
                  <a:srgbClr val="FF0000"/>
                </a:solidFill>
              </a:rPr>
              <a:t>Alcohol</a:t>
            </a:r>
            <a:r>
              <a:rPr lang="en-US" dirty="0" smtClean="0">
                <a:solidFill>
                  <a:schemeClr val="tx2"/>
                </a:solidFill>
              </a:rPr>
              <a:t>…</a:t>
            </a:r>
            <a:r>
              <a:rPr lang="is-IS" dirty="0" smtClean="0">
                <a:solidFill>
                  <a:schemeClr val="tx2"/>
                </a:solidFill>
              </a:rPr>
              <a:t>….</a:t>
            </a:r>
            <a:r>
              <a:rPr lang="en-US" dirty="0" smtClean="0">
                <a:solidFill>
                  <a:srgbClr val="FF0000"/>
                </a:solidFill>
              </a:rPr>
              <a:t>NOT</a:t>
            </a:r>
            <a:r>
              <a:rPr lang="en-US" dirty="0" smtClean="0">
                <a:solidFill>
                  <a:srgbClr val="FF0000"/>
                </a:solidFill>
              </a:rPr>
              <a:t> </a:t>
            </a:r>
            <a:r>
              <a:rPr lang="en-US" dirty="0" smtClean="0">
                <a:solidFill>
                  <a:srgbClr val="FF0000"/>
                </a:solidFill>
              </a:rPr>
              <a:t>essential!!!....... 7 calories/gram</a:t>
            </a:r>
            <a:r>
              <a:rPr lang="en-US" dirty="0" smtClean="0">
                <a:solidFill>
                  <a:schemeClr val="tx2"/>
                </a:solidFill>
              </a:rPr>
              <a:t>  </a:t>
            </a:r>
            <a:endParaRPr lang="en-US" dirty="0">
              <a:solidFill>
                <a:schemeClr val="tx2"/>
              </a:solidFill>
            </a:endParaRPr>
          </a:p>
        </p:txBody>
      </p:sp>
      <p:sp>
        <p:nvSpPr>
          <p:cNvPr id="5" name="TextBox 4"/>
          <p:cNvSpPr txBox="1"/>
          <p:nvPr/>
        </p:nvSpPr>
        <p:spPr>
          <a:xfrm>
            <a:off x="2895600" y="2514600"/>
            <a:ext cx="1295400" cy="461665"/>
          </a:xfrm>
          <a:prstGeom prst="rect">
            <a:avLst/>
          </a:prstGeom>
          <a:noFill/>
        </p:spPr>
        <p:txBody>
          <a:bodyPr wrap="square" rtlCol="0">
            <a:spAutoFit/>
          </a:bodyPr>
          <a:lstStyle/>
          <a:p>
            <a:pPr marL="0" lvl="1"/>
            <a:r>
              <a:rPr lang="en-US" sz="2400" b="1" dirty="0">
                <a:solidFill>
                  <a:schemeClr val="tx2"/>
                </a:solidFill>
              </a:rPr>
              <a:t>FOOD</a:t>
            </a:r>
            <a:r>
              <a:rPr lang="en-US" sz="2400" b="1" dirty="0" smtClean="0">
                <a:solidFill>
                  <a:schemeClr val="tx2"/>
                </a:solidFill>
              </a:rPr>
              <a:t>!</a:t>
            </a:r>
            <a:endParaRPr lang="en-US" sz="2400" b="1" dirty="0">
              <a:solidFill>
                <a:schemeClr val="tx2"/>
              </a:solidFill>
            </a:endParaRPr>
          </a:p>
        </p:txBody>
      </p:sp>
      <p:sp>
        <p:nvSpPr>
          <p:cNvPr id="4" name="TextBox 3"/>
          <p:cNvSpPr txBox="1"/>
          <p:nvPr/>
        </p:nvSpPr>
        <p:spPr>
          <a:xfrm>
            <a:off x="6266015" y="3994262"/>
            <a:ext cx="2579101" cy="461665"/>
          </a:xfrm>
          <a:prstGeom prst="rect">
            <a:avLst/>
          </a:prstGeom>
          <a:noFill/>
        </p:spPr>
        <p:txBody>
          <a:bodyPr wrap="none" rtlCol="0">
            <a:spAutoFit/>
          </a:bodyPr>
          <a:lstStyle/>
          <a:p>
            <a:r>
              <a:rPr lang="en-US" sz="2400" dirty="0" smtClean="0">
                <a:solidFill>
                  <a:schemeClr val="bg2"/>
                </a:solidFill>
              </a:rPr>
              <a:t>4</a:t>
            </a:r>
            <a:r>
              <a:rPr lang="en-US" dirty="0" smtClean="0">
                <a:solidFill>
                  <a:schemeClr val="bg2"/>
                </a:solidFill>
              </a:rPr>
              <a:t> </a:t>
            </a:r>
            <a:r>
              <a:rPr lang="en-US" sz="2400" dirty="0" smtClean="0">
                <a:solidFill>
                  <a:schemeClr val="bg2"/>
                </a:solidFill>
              </a:rPr>
              <a:t>calories/gram</a:t>
            </a:r>
            <a:endParaRPr lang="en-US" sz="2400" dirty="0">
              <a:solidFill>
                <a:schemeClr val="bg2"/>
              </a:solidFill>
            </a:endParaRPr>
          </a:p>
        </p:txBody>
      </p:sp>
      <p:sp>
        <p:nvSpPr>
          <p:cNvPr id="6" name="TextBox 5"/>
          <p:cNvSpPr txBox="1"/>
          <p:nvPr/>
        </p:nvSpPr>
        <p:spPr>
          <a:xfrm>
            <a:off x="6273691" y="4798391"/>
            <a:ext cx="2590800" cy="461665"/>
          </a:xfrm>
          <a:prstGeom prst="rect">
            <a:avLst/>
          </a:prstGeom>
          <a:noFill/>
        </p:spPr>
        <p:txBody>
          <a:bodyPr wrap="square" rtlCol="0">
            <a:spAutoFit/>
          </a:bodyPr>
          <a:lstStyle/>
          <a:p>
            <a:r>
              <a:rPr lang="en-US" sz="2400" dirty="0" smtClean="0">
                <a:solidFill>
                  <a:srgbClr val="666600"/>
                </a:solidFill>
              </a:rPr>
              <a:t>4 calories</a:t>
            </a:r>
            <a:r>
              <a:rPr lang="en-US" sz="2400" dirty="0">
                <a:solidFill>
                  <a:srgbClr val="666600"/>
                </a:solidFill>
              </a:rPr>
              <a:t>/</a:t>
            </a:r>
            <a:r>
              <a:rPr lang="en-US" sz="2400" dirty="0" smtClean="0">
                <a:solidFill>
                  <a:srgbClr val="666600"/>
                </a:solidFill>
              </a:rPr>
              <a:t>gram</a:t>
            </a:r>
            <a:endParaRPr lang="en-US" sz="2400" dirty="0">
              <a:solidFill>
                <a:srgbClr val="666600"/>
              </a:solidFill>
            </a:endParaRPr>
          </a:p>
        </p:txBody>
      </p:sp>
      <p:sp>
        <p:nvSpPr>
          <p:cNvPr id="7" name="TextBox 6"/>
          <p:cNvSpPr txBox="1"/>
          <p:nvPr/>
        </p:nvSpPr>
        <p:spPr>
          <a:xfrm>
            <a:off x="6266015" y="4384996"/>
            <a:ext cx="2606152" cy="461665"/>
          </a:xfrm>
          <a:prstGeom prst="rect">
            <a:avLst/>
          </a:prstGeom>
          <a:noFill/>
        </p:spPr>
        <p:txBody>
          <a:bodyPr wrap="none" rtlCol="0">
            <a:spAutoFit/>
          </a:bodyPr>
          <a:lstStyle/>
          <a:p>
            <a:r>
              <a:rPr lang="en-US" sz="2400" dirty="0" smtClean="0">
                <a:solidFill>
                  <a:srgbClr val="666600"/>
                </a:solidFill>
              </a:rPr>
              <a:t>9 calories</a:t>
            </a:r>
            <a:r>
              <a:rPr lang="en-US" sz="2400" dirty="0">
                <a:solidFill>
                  <a:srgbClr val="666600"/>
                </a:solidFill>
              </a:rPr>
              <a:t>/</a:t>
            </a:r>
            <a:r>
              <a:rPr lang="en-US" sz="2400" dirty="0" smtClean="0">
                <a:solidFill>
                  <a:srgbClr val="666600"/>
                </a:solidFill>
              </a:rPr>
              <a:t>gram</a:t>
            </a:r>
            <a:endParaRPr lang="en-US" sz="2400" dirty="0">
              <a:solidFill>
                <a:srgbClr val="666600"/>
              </a:solidFill>
            </a:endParaRPr>
          </a:p>
        </p:txBody>
      </p:sp>
    </p:spTree>
    <p:extLst>
      <p:ext uri="{BB962C8B-B14F-4D97-AF65-F5344CB8AC3E}">
        <p14:creationId xmlns:p14="http://schemas.microsoft.com/office/powerpoint/2010/main" val="620370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3" presetClass="entr" presetSubtype="16"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p:cTn id="15" dur="500" fill="hold"/>
                                        <p:tgtEl>
                                          <p:spTgt spid="5"/>
                                        </p:tgtEl>
                                        <p:attrNameLst>
                                          <p:attrName>ppt_w</p:attrName>
                                        </p:attrNameLst>
                                      </p:cBhvr>
                                      <p:tavLst>
                                        <p:tav tm="0">
                                          <p:val>
                                            <p:fltVal val="0"/>
                                          </p:val>
                                        </p:tav>
                                        <p:tav tm="100000">
                                          <p:val>
                                            <p:strVal val="#ppt_w"/>
                                          </p:val>
                                        </p:tav>
                                      </p:tavLst>
                                    </p:anim>
                                    <p:anim calcmode="lin" valueType="num">
                                      <p:cBhvr>
                                        <p:cTn id="16" dur="500" fill="hold"/>
                                        <p:tgtEl>
                                          <p:spTgt spid="5"/>
                                        </p:tgtEl>
                                        <p:attrNameLst>
                                          <p:attrName>ppt_h</p:attrName>
                                        </p:attrNameLst>
                                      </p:cBhvr>
                                      <p:tavLst>
                                        <p:tav tm="0">
                                          <p:val>
                                            <p:fltVal val="0"/>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4"/>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7"/>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6"/>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7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7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4" grpId="0"/>
      <p:bldP spid="6" grpId="0"/>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277813"/>
            <a:ext cx="8686800" cy="1139825"/>
          </a:xfrm>
        </p:spPr>
        <p:txBody>
          <a:bodyPr/>
          <a:lstStyle/>
          <a:p>
            <a:r>
              <a:rPr lang="en-US" dirty="0" smtClean="0"/>
              <a:t>How does nrg get into food</a:t>
            </a:r>
            <a:r>
              <a:rPr lang="en-US" sz="4000" dirty="0" smtClean="0"/>
              <a:t>?</a:t>
            </a:r>
            <a:endParaRPr lang="en-US" sz="4000" dirty="0"/>
          </a:p>
        </p:txBody>
      </p:sp>
      <p:sp>
        <p:nvSpPr>
          <p:cNvPr id="3" name="Content Placeholder 2"/>
          <p:cNvSpPr>
            <a:spLocks noGrp="1"/>
          </p:cNvSpPr>
          <p:nvPr>
            <p:ph idx="1"/>
          </p:nvPr>
        </p:nvSpPr>
        <p:spPr>
          <a:xfrm>
            <a:off x="457200" y="1600200"/>
            <a:ext cx="8458200" cy="4800600"/>
          </a:xfrm>
        </p:spPr>
        <p:txBody>
          <a:bodyPr/>
          <a:lstStyle/>
          <a:p>
            <a:r>
              <a:rPr lang="en-US" dirty="0" smtClean="0">
                <a:cs typeface="Calibri"/>
              </a:rPr>
              <a:t>Short video </a:t>
            </a:r>
            <a:r>
              <a:rPr lang="en-US" dirty="0">
                <a:cs typeface="Calibri"/>
              </a:rPr>
              <a:t>on </a:t>
            </a:r>
            <a:r>
              <a:rPr lang="en-US" dirty="0" smtClean="0">
                <a:cs typeface="Calibri"/>
              </a:rPr>
              <a:t>origin of </a:t>
            </a:r>
            <a:r>
              <a:rPr lang="en-US" dirty="0">
                <a:solidFill>
                  <a:schemeClr val="tx2"/>
                </a:solidFill>
                <a:cs typeface="Calibri"/>
                <a:hlinkClick r:id="rId3"/>
              </a:rPr>
              <a:t>Calories</a:t>
            </a:r>
            <a:r>
              <a:rPr lang="en-US" dirty="0">
                <a:solidFill>
                  <a:schemeClr val="tx2"/>
                </a:solidFill>
                <a:cs typeface="Calibri"/>
              </a:rPr>
              <a:t> </a:t>
            </a:r>
            <a:r>
              <a:rPr lang="en-US" dirty="0">
                <a:cs typeface="Calibri"/>
              </a:rPr>
              <a:t>(food </a:t>
            </a:r>
            <a:r>
              <a:rPr lang="en-US" dirty="0" smtClean="0">
                <a:cs typeface="Calibri"/>
              </a:rPr>
              <a:t>nrg)</a:t>
            </a:r>
          </a:p>
          <a:p>
            <a:endParaRPr lang="en-US" dirty="0">
              <a:cs typeface="Calibri"/>
            </a:endParaRPr>
          </a:p>
          <a:p>
            <a:r>
              <a:rPr lang="en-US" dirty="0" smtClean="0">
                <a:cs typeface="Calibri"/>
              </a:rPr>
              <a:t>Most of the dry weight of a plant is from</a:t>
            </a:r>
            <a:r>
              <a:rPr lang="is-IS" dirty="0" smtClean="0">
                <a:cs typeface="Calibri"/>
              </a:rPr>
              <a:t>…?</a:t>
            </a:r>
            <a:endParaRPr lang="en-US" dirty="0" smtClean="0">
              <a:cs typeface="Calibri"/>
            </a:endParaRPr>
          </a:p>
          <a:p>
            <a:pPr lvl="1"/>
            <a:r>
              <a:rPr lang="en-US" b="1" dirty="0">
                <a:solidFill>
                  <a:schemeClr val="tx2"/>
                </a:solidFill>
                <a:cs typeface="Calibri"/>
              </a:rPr>
              <a:t>carbon dioxide (CO</a:t>
            </a:r>
            <a:r>
              <a:rPr lang="en-US" b="1" baseline="-25000" dirty="0">
                <a:solidFill>
                  <a:schemeClr val="tx2"/>
                </a:solidFill>
                <a:cs typeface="Calibri"/>
              </a:rPr>
              <a:t>2</a:t>
            </a:r>
            <a:r>
              <a:rPr lang="en-US" b="1" dirty="0">
                <a:solidFill>
                  <a:schemeClr val="tx2"/>
                </a:solidFill>
                <a:cs typeface="Calibri"/>
              </a:rPr>
              <a:t>)</a:t>
            </a:r>
            <a:r>
              <a:rPr lang="en-US" baseline="-25000" dirty="0">
                <a:solidFill>
                  <a:schemeClr val="tx2"/>
                </a:solidFill>
                <a:cs typeface="Calibri"/>
              </a:rPr>
              <a:t> </a:t>
            </a:r>
            <a:r>
              <a:rPr lang="en-US" dirty="0">
                <a:cs typeface="Calibri"/>
              </a:rPr>
              <a:t>in the air</a:t>
            </a:r>
            <a:r>
              <a:rPr lang="en-US" dirty="0" smtClean="0">
                <a:cs typeface="Calibri"/>
              </a:rPr>
              <a:t>!</a:t>
            </a:r>
          </a:p>
          <a:p>
            <a:pPr lvl="1"/>
            <a:r>
              <a:rPr lang="en-US" dirty="0" smtClean="0">
                <a:cs typeface="Calibri"/>
              </a:rPr>
              <a:t>This is where the carbon in food comes from</a:t>
            </a:r>
            <a:endParaRPr lang="en-US" dirty="0">
              <a:cs typeface="Calibri"/>
            </a:endParaRPr>
          </a:p>
          <a:p>
            <a:r>
              <a:rPr lang="en-US" dirty="0" smtClean="0">
                <a:cs typeface="Calibri"/>
              </a:rPr>
              <a:t>What </a:t>
            </a:r>
            <a:r>
              <a:rPr lang="en-US" dirty="0" smtClean="0">
                <a:cs typeface="Calibri"/>
              </a:rPr>
              <a:t>is this plant-based ‘CO</a:t>
            </a:r>
            <a:r>
              <a:rPr lang="en-US" baseline="-25000" dirty="0" smtClean="0">
                <a:cs typeface="Calibri"/>
              </a:rPr>
              <a:t>2 </a:t>
            </a:r>
            <a:r>
              <a:rPr lang="en-US" dirty="0" smtClean="0">
                <a:cs typeface="Calibri"/>
              </a:rPr>
              <a:t>packaging’ process called?</a:t>
            </a:r>
          </a:p>
          <a:p>
            <a:pPr lvl="1"/>
            <a:r>
              <a:rPr lang="en-US" b="1" dirty="0">
                <a:solidFill>
                  <a:srgbClr val="999900"/>
                </a:solidFill>
                <a:cs typeface="Calibri"/>
              </a:rPr>
              <a:t>p</a:t>
            </a:r>
            <a:r>
              <a:rPr lang="en-US" b="1" dirty="0" smtClean="0">
                <a:solidFill>
                  <a:srgbClr val="999900"/>
                </a:solidFill>
                <a:cs typeface="Calibri"/>
              </a:rPr>
              <a:t>hotosynthesis</a:t>
            </a:r>
          </a:p>
          <a:p>
            <a:pPr marL="0" indent="0">
              <a:buNone/>
            </a:pPr>
            <a:endParaRPr lang="en-US" dirty="0" smtClean="0">
              <a:cs typeface="Calibri"/>
            </a:endParaRPr>
          </a:p>
          <a:p>
            <a:pPr marL="0" indent="0">
              <a:buNone/>
            </a:pPr>
            <a:endParaRPr lang="en-US" dirty="0">
              <a:cs typeface="Calibri"/>
            </a:endParaRPr>
          </a:p>
        </p:txBody>
      </p:sp>
      <p:sp>
        <p:nvSpPr>
          <p:cNvPr id="5" name="TextBox 4"/>
          <p:cNvSpPr txBox="1"/>
          <p:nvPr/>
        </p:nvSpPr>
        <p:spPr>
          <a:xfrm>
            <a:off x="-241891" y="987633"/>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912119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7" name="Title 1"/>
          <p:cNvSpPr>
            <a:spLocks noGrp="1"/>
          </p:cNvSpPr>
          <p:nvPr>
            <p:ph type="title"/>
          </p:nvPr>
        </p:nvSpPr>
        <p:spPr>
          <a:xfrm>
            <a:off x="457200" y="457200"/>
            <a:ext cx="8229600" cy="1139825"/>
          </a:xfrm>
        </p:spPr>
        <p:txBody>
          <a:bodyPr anchor="ctr"/>
          <a:lstStyle/>
          <a:p>
            <a:pPr eaLnBrk="1" hangingPunct="1"/>
            <a:r>
              <a:rPr lang="en-US" sz="4000" dirty="0" smtClean="0"/>
              <a:t>Photosynthesis</a:t>
            </a:r>
            <a:endParaRPr lang="en-US" sz="4000" dirty="0"/>
          </a:p>
        </p:txBody>
      </p:sp>
      <p:pic>
        <p:nvPicPr>
          <p:cNvPr id="3" name="Picture 2"/>
          <p:cNvPicPr>
            <a:picLocks noChangeAspect="1"/>
          </p:cNvPicPr>
          <p:nvPr/>
        </p:nvPicPr>
        <p:blipFill rotWithShape="1">
          <a:blip r:embed="rId3">
            <a:extLst>
              <a:ext uri="{BEBA8EAE-BF5A-486C-A8C5-ECC9F3942E4B}">
                <a14:imgProps xmlns:a14="http://schemas.microsoft.com/office/drawing/2010/main">
                  <a14:imgLayer r:embed="rId4">
                    <a14:imgEffect>
                      <a14:sharpenSoften amount="50000"/>
                    </a14:imgEffect>
                  </a14:imgLayer>
                </a14:imgProps>
              </a:ext>
            </a:extLst>
          </a:blip>
          <a:srcRect l="53846" t="8696" b="18478"/>
          <a:stretch/>
        </p:blipFill>
        <p:spPr>
          <a:xfrm>
            <a:off x="7192797" y="2054224"/>
            <a:ext cx="1722603" cy="1831975"/>
          </a:xfrm>
          <a:prstGeom prst="rect">
            <a:avLst/>
          </a:prstGeom>
        </p:spPr>
      </p:pic>
      <p:sp>
        <p:nvSpPr>
          <p:cNvPr id="50178" name="Content Placeholder 2"/>
          <p:cNvSpPr>
            <a:spLocks noGrp="1"/>
          </p:cNvSpPr>
          <p:nvPr>
            <p:ph idx="1"/>
          </p:nvPr>
        </p:nvSpPr>
        <p:spPr>
          <a:xfrm>
            <a:off x="457200" y="1600200"/>
            <a:ext cx="8458200" cy="4530725"/>
          </a:xfrm>
        </p:spPr>
        <p:txBody>
          <a:bodyPr/>
          <a:lstStyle/>
          <a:p>
            <a:pPr marL="0" indent="0" eaLnBrk="1" hangingPunct="1">
              <a:lnSpc>
                <a:spcPct val="80000"/>
              </a:lnSpc>
              <a:buNone/>
            </a:pPr>
            <a:r>
              <a:rPr lang="en-US" dirty="0" smtClean="0"/>
              <a:t>Transfer sunlight (solar nrg) </a:t>
            </a:r>
            <a:r>
              <a:rPr lang="en-US" dirty="0" smtClean="0">
                <a:sym typeface="Wingdings"/>
              </a:rPr>
              <a:t> </a:t>
            </a:r>
            <a:r>
              <a:rPr lang="en-US" dirty="0" smtClean="0"/>
              <a:t>food nrg</a:t>
            </a:r>
            <a:endParaRPr lang="en-US" sz="3200" dirty="0" smtClean="0"/>
          </a:p>
          <a:p>
            <a:pPr eaLnBrk="1" hangingPunct="1">
              <a:buNone/>
            </a:pPr>
            <a:r>
              <a:rPr lang="en-US" dirty="0" smtClean="0">
                <a:solidFill>
                  <a:srgbClr val="999900"/>
                </a:solidFill>
              </a:rPr>
              <a:t>	solar nrg+</a:t>
            </a:r>
            <a:r>
              <a:rPr lang="en-US" dirty="0" smtClean="0">
                <a:solidFill>
                  <a:srgbClr val="999900"/>
                </a:solidFill>
                <a:sym typeface="Wingdings" charset="0"/>
              </a:rPr>
              <a:t>H</a:t>
            </a:r>
            <a:r>
              <a:rPr lang="en-US" baseline="-25000" dirty="0" smtClean="0">
                <a:solidFill>
                  <a:srgbClr val="999900"/>
                </a:solidFill>
                <a:sym typeface="Wingdings" charset="0"/>
              </a:rPr>
              <a:t>2</a:t>
            </a:r>
            <a:r>
              <a:rPr lang="en-US" dirty="0" smtClean="0">
                <a:solidFill>
                  <a:srgbClr val="999900"/>
                </a:solidFill>
                <a:sym typeface="Wingdings" charset="0"/>
              </a:rPr>
              <a:t>O+CO</a:t>
            </a:r>
            <a:r>
              <a:rPr lang="en-US" baseline="-25000" dirty="0" smtClean="0">
                <a:solidFill>
                  <a:srgbClr val="999900"/>
                </a:solidFill>
                <a:sym typeface="Wingdings" charset="0"/>
              </a:rPr>
              <a:t>2 </a:t>
            </a:r>
            <a:r>
              <a:rPr lang="en-US" b="1" dirty="0" smtClean="0">
                <a:solidFill>
                  <a:srgbClr val="999900"/>
                </a:solidFill>
                <a:sym typeface="Wingdings" charset="0"/>
              </a:rPr>
              <a:t></a:t>
            </a:r>
            <a:r>
              <a:rPr lang="en-US" baseline="-25000" dirty="0" smtClean="0">
                <a:solidFill>
                  <a:srgbClr val="999900"/>
                </a:solidFill>
                <a:sym typeface="Wingdings" charset="0"/>
              </a:rPr>
              <a:t> </a:t>
            </a:r>
            <a:r>
              <a:rPr lang="en-US" dirty="0" smtClean="0">
                <a:solidFill>
                  <a:srgbClr val="999900"/>
                </a:solidFill>
              </a:rPr>
              <a:t>glucose+O</a:t>
            </a:r>
            <a:r>
              <a:rPr lang="en-US" baseline="-24000" dirty="0" smtClean="0">
                <a:solidFill>
                  <a:srgbClr val="999900"/>
                </a:solidFill>
              </a:rPr>
              <a:t>2</a:t>
            </a:r>
            <a:r>
              <a:rPr lang="en-US" i="1" dirty="0" smtClean="0">
                <a:sym typeface="Wingdings" charset="0"/>
              </a:rPr>
              <a:t>	</a:t>
            </a:r>
            <a:r>
              <a:rPr lang="en-US" sz="3200" i="1" dirty="0" smtClean="0">
                <a:sym typeface="Wingdings" charset="0"/>
              </a:rPr>
              <a:t>      </a:t>
            </a:r>
          </a:p>
          <a:p>
            <a:pPr eaLnBrk="1" hangingPunct="1">
              <a:buNone/>
            </a:pPr>
            <a:endParaRPr lang="en-US" i="1" dirty="0">
              <a:sym typeface="Wingdings" charset="0"/>
            </a:endParaRPr>
          </a:p>
          <a:p>
            <a:pPr eaLnBrk="1" hangingPunct="1">
              <a:buNone/>
            </a:pPr>
            <a:r>
              <a:rPr lang="en-US" dirty="0" smtClean="0">
                <a:sym typeface="Wingdings" charset="0"/>
              </a:rPr>
              <a:t>Glucose (simple sugar)</a:t>
            </a:r>
          </a:p>
          <a:p>
            <a:pPr eaLnBrk="1" hangingPunct="1">
              <a:buSzPct val="100000"/>
              <a:buFont typeface="Wingdings" charset="2"/>
              <a:buChar char="§"/>
            </a:pPr>
            <a:r>
              <a:rPr lang="en-US" dirty="0" smtClean="0">
                <a:sym typeface="Wingdings" charset="0"/>
              </a:rPr>
              <a:t>contains </a:t>
            </a:r>
            <a:r>
              <a:rPr lang="en-US" b="1" dirty="0" smtClean="0">
                <a:solidFill>
                  <a:srgbClr val="9B0000"/>
                </a:solidFill>
                <a:sym typeface="Wingdings" charset="0"/>
              </a:rPr>
              <a:t>six carbon </a:t>
            </a:r>
            <a:r>
              <a:rPr lang="en-US" dirty="0" smtClean="0">
                <a:sym typeface="Wingdings" charset="0"/>
              </a:rPr>
              <a:t>atoms from CO</a:t>
            </a:r>
            <a:r>
              <a:rPr lang="en-US" baseline="-25000" dirty="0" smtClean="0">
                <a:sym typeface="Wingdings" charset="0"/>
              </a:rPr>
              <a:t>2</a:t>
            </a:r>
            <a:r>
              <a:rPr lang="en-US" baseline="-25000" dirty="0">
                <a:sym typeface="Wingdings" charset="0"/>
              </a:rPr>
              <a:t> </a:t>
            </a:r>
            <a:endParaRPr lang="en-US" baseline="-25000" dirty="0" smtClean="0">
              <a:sym typeface="Wingdings" charset="0"/>
            </a:endParaRPr>
          </a:p>
          <a:p>
            <a:pPr lvl="1" eaLnBrk="1" hangingPunct="1">
              <a:buSzPct val="100000"/>
              <a:buFont typeface="Wingdings" charset="2"/>
              <a:buChar char="§"/>
            </a:pPr>
            <a:r>
              <a:rPr lang="en-US" dirty="0"/>
              <a:t>a</a:t>
            </a:r>
            <a:r>
              <a:rPr lang="en-US" dirty="0" smtClean="0"/>
              <a:t>ka</a:t>
            </a:r>
            <a:r>
              <a:rPr lang="en-US" b="1" dirty="0" smtClean="0">
                <a:solidFill>
                  <a:srgbClr val="9B0000"/>
                </a:solidFill>
              </a:rPr>
              <a:t> C</a:t>
            </a:r>
            <a:r>
              <a:rPr lang="en-US" b="1" baseline="-25000" dirty="0" smtClean="0">
                <a:solidFill>
                  <a:srgbClr val="9B0000"/>
                </a:solidFill>
              </a:rPr>
              <a:t>6</a:t>
            </a:r>
            <a:r>
              <a:rPr lang="en-US" b="1" dirty="0" smtClean="0">
                <a:solidFill>
                  <a:schemeClr val="accent6"/>
                </a:solidFill>
              </a:rPr>
              <a:t>H</a:t>
            </a:r>
            <a:r>
              <a:rPr lang="en-US" b="1" baseline="-25000" dirty="0" smtClean="0">
                <a:solidFill>
                  <a:schemeClr val="accent6"/>
                </a:solidFill>
              </a:rPr>
              <a:t>12</a:t>
            </a:r>
            <a:r>
              <a:rPr lang="en-US" b="1" dirty="0" smtClean="0">
                <a:solidFill>
                  <a:schemeClr val="accent6"/>
                </a:solidFill>
              </a:rPr>
              <a:t>O</a:t>
            </a:r>
            <a:r>
              <a:rPr lang="en-US" b="1" baseline="-25000" dirty="0" smtClean="0">
                <a:solidFill>
                  <a:schemeClr val="accent6"/>
                </a:solidFill>
              </a:rPr>
              <a:t>6</a:t>
            </a:r>
            <a:endParaRPr lang="en-US" dirty="0">
              <a:sym typeface="Wingdings" charset="0"/>
            </a:endParaRPr>
          </a:p>
          <a:p>
            <a:pPr eaLnBrk="1" hangingPunct="1">
              <a:buSzPct val="100000"/>
              <a:buFont typeface="Wingdings" charset="2"/>
              <a:buChar char="§"/>
            </a:pPr>
            <a:r>
              <a:rPr lang="en-US" dirty="0" smtClean="0">
                <a:sym typeface="Wingdings" charset="0"/>
              </a:rPr>
              <a:t>basic building block of all carbohydrates</a:t>
            </a:r>
          </a:p>
          <a:p>
            <a:pPr eaLnBrk="1" hangingPunct="1">
              <a:buSzPct val="100000"/>
              <a:buFont typeface="Wingdings" charset="2"/>
              <a:buChar char="§"/>
            </a:pPr>
            <a:r>
              <a:rPr lang="en-US" dirty="0" smtClean="0">
                <a:sym typeface="Wingdings" charset="0"/>
              </a:rPr>
              <a:t>the sugar in our blood</a:t>
            </a:r>
          </a:p>
          <a:p>
            <a:pPr marL="0" indent="0" eaLnBrk="1" hangingPunct="1">
              <a:buNone/>
            </a:pPr>
            <a:r>
              <a:rPr lang="en-US" i="1" dirty="0" smtClean="0">
                <a:latin typeface="Calibri" charset="0"/>
                <a:sym typeface="Wingdings" charset="0"/>
              </a:rPr>
              <a:t>   </a:t>
            </a:r>
            <a:endParaRPr lang="en-US" i="1" baseline="-24000" dirty="0">
              <a:latin typeface="Calibri" charset="0"/>
              <a:sym typeface="Wingdings" charset="0"/>
            </a:endParaRPr>
          </a:p>
        </p:txBody>
      </p:sp>
      <p:pic>
        <p:nvPicPr>
          <p:cNvPr id="8" name="Picture 7"/>
          <p:cNvPicPr>
            <a:picLocks noChangeAspect="1"/>
          </p:cNvPicPr>
          <p:nvPr/>
        </p:nvPicPr>
        <p:blipFill>
          <a:blip r:embed="rId5">
            <a:extLst>
              <a:ext uri="{BEBA8EAE-BF5A-486C-A8C5-ECC9F3942E4B}">
                <a14:imgProps xmlns:a14="http://schemas.microsoft.com/office/drawing/2010/main">
                  <a14:imgLayer r:embed="rId6">
                    <a14:imgEffect>
                      <a14:sharpenSoften amount="50000"/>
                    </a14:imgEffect>
                  </a14:imgLayer>
                </a14:imgProps>
              </a:ext>
            </a:extLst>
          </a:blip>
          <a:stretch>
            <a:fillRect/>
          </a:stretch>
        </p:blipFill>
        <p:spPr>
          <a:xfrm>
            <a:off x="6858000" y="0"/>
            <a:ext cx="1654699" cy="1397000"/>
          </a:xfrm>
          <a:prstGeom prst="rect">
            <a:avLst/>
          </a:prstGeom>
        </p:spPr>
      </p:pic>
    </p:spTree>
    <p:extLst>
      <p:ext uri="{BB962C8B-B14F-4D97-AF65-F5344CB8AC3E}">
        <p14:creationId xmlns:p14="http://schemas.microsoft.com/office/powerpoint/2010/main" val="1733932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017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017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0178">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0178">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0178">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0178">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0178">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
          <p:cNvSpPr>
            <a:spLocks noGrp="1" noChangeArrowheads="1"/>
          </p:cNvSpPr>
          <p:nvPr>
            <p:ph type="title"/>
          </p:nvPr>
        </p:nvSpPr>
        <p:spPr/>
        <p:txBody>
          <a:bodyPr/>
          <a:lstStyle/>
          <a:p>
            <a:pPr eaLnBrk="1" hangingPunct="1"/>
            <a:r>
              <a:rPr lang="en-US" sz="4000" dirty="0"/>
              <a:t>Cellular R</a:t>
            </a:r>
            <a:r>
              <a:rPr lang="en-US" sz="4000" dirty="0" smtClean="0"/>
              <a:t>espiration</a:t>
            </a:r>
            <a:endParaRPr lang="en-US" sz="4000" dirty="0"/>
          </a:p>
        </p:txBody>
      </p:sp>
      <p:sp>
        <p:nvSpPr>
          <p:cNvPr id="48130" name="Rectangle 3"/>
          <p:cNvSpPr>
            <a:spLocks noGrp="1" noChangeArrowheads="1"/>
          </p:cNvSpPr>
          <p:nvPr>
            <p:ph idx="1"/>
          </p:nvPr>
        </p:nvSpPr>
        <p:spPr>
          <a:xfrm>
            <a:off x="457200" y="1676400"/>
            <a:ext cx="8686800" cy="4454525"/>
          </a:xfrm>
        </p:spPr>
        <p:txBody>
          <a:bodyPr/>
          <a:lstStyle/>
          <a:p>
            <a:pPr marL="0" indent="0" eaLnBrk="1" hangingPunct="1">
              <a:lnSpc>
                <a:spcPct val="80000"/>
              </a:lnSpc>
              <a:buNone/>
            </a:pPr>
            <a:r>
              <a:rPr lang="en-US" dirty="0"/>
              <a:t>Transfer food nrg </a:t>
            </a:r>
            <a:r>
              <a:rPr lang="en-US" dirty="0">
                <a:sym typeface="Wingdings"/>
              </a:rPr>
              <a:t></a:t>
            </a:r>
            <a:r>
              <a:rPr lang="en-US" dirty="0"/>
              <a:t> ATP (cell nrg)</a:t>
            </a:r>
          </a:p>
          <a:p>
            <a:pPr lvl="1" eaLnBrk="1" hangingPunct="1">
              <a:lnSpc>
                <a:spcPct val="80000"/>
              </a:lnSpc>
            </a:pPr>
            <a:r>
              <a:rPr lang="en-US" dirty="0"/>
              <a:t>ATP is the chemical fuel of the cell</a:t>
            </a:r>
          </a:p>
          <a:p>
            <a:pPr lvl="1" eaLnBrk="1" hangingPunct="1">
              <a:lnSpc>
                <a:spcPct val="80000"/>
              </a:lnSpc>
            </a:pPr>
            <a:r>
              <a:rPr lang="en-US" dirty="0">
                <a:solidFill>
                  <a:schemeClr val="tx2"/>
                </a:solidFill>
              </a:rPr>
              <a:t>food nrg+O</a:t>
            </a:r>
            <a:r>
              <a:rPr lang="en-US" baseline="-24000" dirty="0">
                <a:solidFill>
                  <a:schemeClr val="tx2"/>
                </a:solidFill>
              </a:rPr>
              <a:t>2 </a:t>
            </a:r>
            <a:r>
              <a:rPr lang="en-US" b="1" dirty="0">
                <a:solidFill>
                  <a:schemeClr val="tx2"/>
                </a:solidFill>
                <a:sym typeface="Wingdings" charset="0"/>
              </a:rPr>
              <a:t></a:t>
            </a:r>
            <a:r>
              <a:rPr lang="en-US" dirty="0">
                <a:solidFill>
                  <a:schemeClr val="tx2"/>
                </a:solidFill>
                <a:sym typeface="Wingdings" charset="0"/>
              </a:rPr>
              <a:t> H</a:t>
            </a:r>
            <a:r>
              <a:rPr lang="en-US" baseline="-25000" dirty="0">
                <a:solidFill>
                  <a:schemeClr val="tx2"/>
                </a:solidFill>
                <a:sym typeface="Wingdings" charset="0"/>
              </a:rPr>
              <a:t>2</a:t>
            </a:r>
            <a:r>
              <a:rPr lang="en-US" dirty="0">
                <a:solidFill>
                  <a:schemeClr val="tx2"/>
                </a:solidFill>
                <a:sym typeface="Wingdings" charset="0"/>
              </a:rPr>
              <a:t>O+CO</a:t>
            </a:r>
            <a:r>
              <a:rPr lang="en-US" baseline="-25000" dirty="0">
                <a:solidFill>
                  <a:schemeClr val="tx2"/>
                </a:solidFill>
                <a:sym typeface="Wingdings" charset="0"/>
              </a:rPr>
              <a:t>2</a:t>
            </a:r>
            <a:r>
              <a:rPr lang="en-US" dirty="0">
                <a:solidFill>
                  <a:schemeClr val="tx2"/>
                </a:solidFill>
                <a:sym typeface="Wingdings" charset="0"/>
              </a:rPr>
              <a:t>+ATP+heat</a:t>
            </a:r>
          </a:p>
          <a:p>
            <a:pPr marL="0" indent="0" eaLnBrk="1" hangingPunct="1">
              <a:lnSpc>
                <a:spcPct val="80000"/>
              </a:lnSpc>
              <a:buNone/>
            </a:pPr>
            <a:endParaRPr lang="en-US" dirty="0" smtClean="0"/>
          </a:p>
          <a:p>
            <a:pPr eaLnBrk="1" hangingPunct="1">
              <a:lnSpc>
                <a:spcPct val="80000"/>
              </a:lnSpc>
              <a:buNone/>
            </a:pPr>
            <a:r>
              <a:rPr lang="en-US" dirty="0" smtClean="0">
                <a:solidFill>
                  <a:schemeClr val="tx2"/>
                </a:solidFill>
                <a:cs typeface="Calibri" charset="0"/>
              </a:rPr>
              <a:t>                                                                                                                      </a:t>
            </a:r>
          </a:p>
          <a:p>
            <a:pPr eaLnBrk="1" hangingPunct="1">
              <a:buNone/>
            </a:pPr>
            <a:endParaRPr lang="en-US" sz="3200" dirty="0" smtClean="0">
              <a:latin typeface="Calibri" charset="0"/>
              <a:cs typeface="Calibri" charset="0"/>
            </a:endParaRPr>
          </a:p>
          <a:p>
            <a:pPr eaLnBrk="1" hangingPunct="1">
              <a:buNone/>
            </a:pPr>
            <a:r>
              <a:rPr lang="en-US" sz="3200" dirty="0" smtClean="0">
                <a:latin typeface="Calibri" charset="0"/>
                <a:cs typeface="Calibri" charset="0"/>
              </a:rPr>
              <a:t> </a:t>
            </a:r>
            <a:endParaRPr lang="en-US" sz="3200" dirty="0">
              <a:latin typeface="Calibri" charset="0"/>
              <a:cs typeface="Calibri" charset="0"/>
            </a:endParaRPr>
          </a:p>
          <a:p>
            <a:pPr eaLnBrk="1" hangingPunct="1">
              <a:buNone/>
            </a:pPr>
            <a:endParaRPr lang="en-US" dirty="0">
              <a:latin typeface="Calibri" charset="0"/>
              <a:sym typeface="Wingdings"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8130">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130">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3276600"/>
            <a:ext cx="2850259" cy="584776"/>
          </a:xfrm>
          <a:prstGeom prst="rect">
            <a:avLst/>
          </a:prstGeom>
          <a:noFill/>
        </p:spPr>
        <p:txBody>
          <a:bodyPr wrap="none" rtlCol="0">
            <a:spAutoFit/>
          </a:bodyPr>
          <a:lstStyle/>
          <a:p>
            <a:r>
              <a:rPr lang="en-US" sz="3200" b="1" dirty="0" smtClean="0">
                <a:latin typeface="Calibri"/>
                <a:cs typeface="Calibri"/>
              </a:rPr>
              <a:t>CO</a:t>
            </a:r>
            <a:r>
              <a:rPr lang="en-US" sz="3200" b="1" baseline="-25000" dirty="0" smtClean="0">
                <a:latin typeface="Calibri"/>
                <a:cs typeface="Calibri"/>
              </a:rPr>
              <a:t>2</a:t>
            </a:r>
            <a:r>
              <a:rPr lang="en-US" sz="3200" b="1" dirty="0" smtClean="0">
                <a:latin typeface="Calibri"/>
                <a:cs typeface="Calibri"/>
              </a:rPr>
              <a:t> +H</a:t>
            </a:r>
            <a:r>
              <a:rPr lang="en-US" sz="3200" b="1" baseline="-25000" dirty="0" smtClean="0">
                <a:latin typeface="Calibri"/>
                <a:cs typeface="Calibri"/>
              </a:rPr>
              <a:t>2</a:t>
            </a:r>
            <a:r>
              <a:rPr lang="en-US" sz="3200" b="1" dirty="0" smtClean="0">
                <a:latin typeface="Calibri"/>
                <a:cs typeface="Calibri"/>
              </a:rPr>
              <a:t>O+ NRG</a:t>
            </a:r>
            <a:endParaRPr lang="en-US" sz="3200" b="1" baseline="-25000" dirty="0">
              <a:latin typeface="Calibri"/>
              <a:cs typeface="Calibri"/>
            </a:endParaRPr>
          </a:p>
        </p:txBody>
      </p:sp>
      <p:sp>
        <p:nvSpPr>
          <p:cNvPr id="5" name="Circular Arrow 4"/>
          <p:cNvSpPr/>
          <p:nvPr/>
        </p:nvSpPr>
        <p:spPr bwMode="auto">
          <a:xfrm>
            <a:off x="3657600" y="1905000"/>
            <a:ext cx="2209800" cy="1981200"/>
          </a:xfrm>
          <a:prstGeom prst="circular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Verdana" pitchFamily="34" charset="0"/>
            </a:endParaRPr>
          </a:p>
        </p:txBody>
      </p:sp>
      <p:sp>
        <p:nvSpPr>
          <p:cNvPr id="9" name="Circular Arrow 8"/>
          <p:cNvSpPr/>
          <p:nvPr/>
        </p:nvSpPr>
        <p:spPr bwMode="auto">
          <a:xfrm rot="10800000">
            <a:off x="3733800" y="3276600"/>
            <a:ext cx="2133600" cy="1981200"/>
          </a:xfrm>
          <a:prstGeom prst="circular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Verdana" pitchFamily="34" charset="0"/>
            </a:endParaRPr>
          </a:p>
        </p:txBody>
      </p:sp>
      <p:sp>
        <p:nvSpPr>
          <p:cNvPr id="10" name="TextBox 9"/>
          <p:cNvSpPr txBox="1"/>
          <p:nvPr/>
        </p:nvSpPr>
        <p:spPr>
          <a:xfrm>
            <a:off x="838200" y="2209800"/>
            <a:ext cx="2873152" cy="523220"/>
          </a:xfrm>
          <a:prstGeom prst="rect">
            <a:avLst/>
          </a:prstGeom>
          <a:noFill/>
        </p:spPr>
        <p:txBody>
          <a:bodyPr wrap="none" rtlCol="0">
            <a:spAutoFit/>
          </a:bodyPr>
          <a:lstStyle/>
          <a:p>
            <a:r>
              <a:rPr lang="en-US" sz="2800" b="1" dirty="0" smtClean="0">
                <a:solidFill>
                  <a:schemeClr val="tx2"/>
                </a:solidFill>
                <a:latin typeface="Calibri"/>
                <a:cs typeface="Calibri"/>
              </a:rPr>
              <a:t>PHOTOSYNTHESIS</a:t>
            </a:r>
            <a:endParaRPr lang="en-US" sz="2800" b="1" dirty="0">
              <a:solidFill>
                <a:schemeClr val="tx2"/>
              </a:solidFill>
              <a:latin typeface="Calibri"/>
              <a:cs typeface="Calibri"/>
            </a:endParaRPr>
          </a:p>
        </p:txBody>
      </p:sp>
      <p:sp>
        <p:nvSpPr>
          <p:cNvPr id="11" name="TextBox 10"/>
          <p:cNvSpPr txBox="1"/>
          <p:nvPr/>
        </p:nvSpPr>
        <p:spPr>
          <a:xfrm>
            <a:off x="6172200" y="4267200"/>
            <a:ext cx="2209800" cy="954107"/>
          </a:xfrm>
          <a:prstGeom prst="rect">
            <a:avLst/>
          </a:prstGeom>
          <a:noFill/>
        </p:spPr>
        <p:txBody>
          <a:bodyPr wrap="square" rtlCol="0">
            <a:spAutoFit/>
          </a:bodyPr>
          <a:lstStyle/>
          <a:p>
            <a:r>
              <a:rPr lang="en-US" sz="2800" b="1" dirty="0" smtClean="0">
                <a:solidFill>
                  <a:srgbClr val="FF8000"/>
                </a:solidFill>
                <a:latin typeface="Calibri"/>
                <a:cs typeface="Calibri"/>
              </a:rPr>
              <a:t>CELLULAR RESPIRATION</a:t>
            </a:r>
            <a:endParaRPr lang="en-US" sz="2800" b="1" dirty="0">
              <a:solidFill>
                <a:srgbClr val="FF8000"/>
              </a:solidFill>
              <a:latin typeface="Calibri"/>
              <a:cs typeface="Calibri"/>
            </a:endParaRPr>
          </a:p>
        </p:txBody>
      </p:sp>
      <p:sp>
        <p:nvSpPr>
          <p:cNvPr id="12" name="TextBox 11"/>
          <p:cNvSpPr txBox="1"/>
          <p:nvPr/>
        </p:nvSpPr>
        <p:spPr>
          <a:xfrm>
            <a:off x="2438400" y="2895600"/>
            <a:ext cx="1219200" cy="461665"/>
          </a:xfrm>
          <a:prstGeom prst="rect">
            <a:avLst/>
          </a:prstGeom>
          <a:noFill/>
        </p:spPr>
        <p:txBody>
          <a:bodyPr wrap="square" rtlCol="0">
            <a:spAutoFit/>
          </a:bodyPr>
          <a:lstStyle/>
          <a:p>
            <a:r>
              <a:rPr lang="en-US" sz="2400" dirty="0" smtClean="0">
                <a:solidFill>
                  <a:srgbClr val="999900"/>
                </a:solidFill>
                <a:latin typeface="Calibri"/>
                <a:cs typeface="Calibri"/>
              </a:rPr>
              <a:t>sunlight</a:t>
            </a:r>
            <a:endParaRPr lang="en-US" sz="2400" dirty="0">
              <a:solidFill>
                <a:srgbClr val="999900"/>
              </a:solidFill>
              <a:latin typeface="Calibri"/>
              <a:cs typeface="Calibri"/>
            </a:endParaRPr>
          </a:p>
        </p:txBody>
      </p:sp>
      <p:sp>
        <p:nvSpPr>
          <p:cNvPr id="13" name="TextBox 12"/>
          <p:cNvSpPr txBox="1"/>
          <p:nvPr/>
        </p:nvSpPr>
        <p:spPr>
          <a:xfrm>
            <a:off x="5867400" y="2895600"/>
            <a:ext cx="1127833" cy="461665"/>
          </a:xfrm>
          <a:prstGeom prst="rect">
            <a:avLst/>
          </a:prstGeom>
          <a:noFill/>
        </p:spPr>
        <p:txBody>
          <a:bodyPr wrap="none" rtlCol="0">
            <a:spAutoFit/>
          </a:bodyPr>
          <a:lstStyle/>
          <a:p>
            <a:r>
              <a:rPr lang="en-US" sz="2400" dirty="0" smtClean="0">
                <a:solidFill>
                  <a:srgbClr val="999900"/>
                </a:solidFill>
                <a:latin typeface="Calibri"/>
                <a:cs typeface="Calibri"/>
              </a:rPr>
              <a:t>glucose</a:t>
            </a:r>
            <a:endParaRPr lang="en-US" sz="2400" dirty="0">
              <a:solidFill>
                <a:srgbClr val="999900"/>
              </a:solidFill>
              <a:latin typeface="Calibri"/>
              <a:cs typeface="Calibri"/>
            </a:endParaRPr>
          </a:p>
        </p:txBody>
      </p:sp>
      <p:sp>
        <p:nvSpPr>
          <p:cNvPr id="14" name="TextBox 13"/>
          <p:cNvSpPr txBox="1"/>
          <p:nvPr/>
        </p:nvSpPr>
        <p:spPr>
          <a:xfrm>
            <a:off x="2362200" y="3810000"/>
            <a:ext cx="1529535" cy="461665"/>
          </a:xfrm>
          <a:prstGeom prst="rect">
            <a:avLst/>
          </a:prstGeom>
          <a:noFill/>
        </p:spPr>
        <p:txBody>
          <a:bodyPr wrap="none" rtlCol="0">
            <a:spAutoFit/>
          </a:bodyPr>
          <a:lstStyle/>
          <a:p>
            <a:r>
              <a:rPr lang="en-US" sz="2400" dirty="0" smtClean="0">
                <a:solidFill>
                  <a:srgbClr val="FF8000"/>
                </a:solidFill>
                <a:latin typeface="Calibri"/>
                <a:cs typeface="Calibri"/>
              </a:rPr>
              <a:t>ATP + heat</a:t>
            </a:r>
            <a:endParaRPr lang="en-US" sz="2400" dirty="0">
              <a:solidFill>
                <a:srgbClr val="FF8000"/>
              </a:solidFill>
              <a:latin typeface="Calibri"/>
              <a:cs typeface="Calibri"/>
            </a:endParaRPr>
          </a:p>
        </p:txBody>
      </p:sp>
      <p:sp>
        <p:nvSpPr>
          <p:cNvPr id="15" name="TextBox 14"/>
          <p:cNvSpPr txBox="1"/>
          <p:nvPr/>
        </p:nvSpPr>
        <p:spPr>
          <a:xfrm>
            <a:off x="5943600" y="3810000"/>
            <a:ext cx="858228" cy="461665"/>
          </a:xfrm>
          <a:prstGeom prst="rect">
            <a:avLst/>
          </a:prstGeom>
          <a:noFill/>
        </p:spPr>
        <p:txBody>
          <a:bodyPr wrap="none" rtlCol="0">
            <a:spAutoFit/>
          </a:bodyPr>
          <a:lstStyle/>
          <a:p>
            <a:r>
              <a:rPr lang="en-US" sz="2400" dirty="0" smtClean="0">
                <a:solidFill>
                  <a:srgbClr val="FF8000"/>
                </a:solidFill>
              </a:rPr>
              <a:t>food</a:t>
            </a:r>
            <a:endParaRPr lang="en-US" sz="2400" dirty="0">
              <a:solidFill>
                <a:srgbClr val="FF8000"/>
              </a:solidFill>
            </a:endParaRPr>
          </a:p>
        </p:txBody>
      </p:sp>
      <p:sp>
        <p:nvSpPr>
          <p:cNvPr id="17" name="TextBox 16"/>
          <p:cNvSpPr txBox="1"/>
          <p:nvPr/>
        </p:nvSpPr>
        <p:spPr>
          <a:xfrm>
            <a:off x="457200" y="685800"/>
            <a:ext cx="6789038" cy="707886"/>
          </a:xfrm>
          <a:prstGeom prst="rect">
            <a:avLst/>
          </a:prstGeom>
          <a:noFill/>
        </p:spPr>
        <p:txBody>
          <a:bodyPr wrap="none" rtlCol="0">
            <a:spAutoFit/>
          </a:bodyPr>
          <a:lstStyle/>
          <a:p>
            <a:r>
              <a:rPr lang="en-US" sz="4000" dirty="0" smtClean="0">
                <a:solidFill>
                  <a:schemeClr val="tx2"/>
                </a:solidFill>
                <a:latin typeface="+mj-lt"/>
                <a:cs typeface="Calibri"/>
              </a:rPr>
              <a:t>Solar </a:t>
            </a:r>
            <a:r>
              <a:rPr lang="en-US" sz="4000" dirty="0" err="1" smtClean="0">
                <a:solidFill>
                  <a:schemeClr val="tx2"/>
                </a:solidFill>
                <a:latin typeface="+mj-lt"/>
                <a:cs typeface="Calibri"/>
              </a:rPr>
              <a:t>nrg</a:t>
            </a:r>
            <a:r>
              <a:rPr lang="en-US" sz="4000" dirty="0" smtClean="0">
                <a:solidFill>
                  <a:schemeClr val="tx2"/>
                </a:solidFill>
                <a:latin typeface="+mj-lt"/>
                <a:cs typeface="Calibri"/>
              </a:rPr>
              <a:t> </a:t>
            </a:r>
            <a:r>
              <a:rPr lang="en-US" sz="4000" dirty="0" smtClean="0">
                <a:solidFill>
                  <a:schemeClr val="tx2"/>
                </a:solidFill>
                <a:latin typeface="+mj-lt"/>
                <a:cs typeface="Calibri"/>
                <a:sym typeface="Wingdings"/>
              </a:rPr>
              <a:t> Food </a:t>
            </a:r>
            <a:r>
              <a:rPr lang="en-US" sz="4000" dirty="0" err="1" smtClean="0">
                <a:solidFill>
                  <a:schemeClr val="tx2"/>
                </a:solidFill>
                <a:latin typeface="+mj-lt"/>
                <a:cs typeface="Calibri"/>
                <a:sym typeface="Wingdings"/>
              </a:rPr>
              <a:t>nrg</a:t>
            </a:r>
            <a:r>
              <a:rPr lang="en-US" sz="4000" dirty="0" smtClean="0">
                <a:solidFill>
                  <a:schemeClr val="tx2"/>
                </a:solidFill>
                <a:latin typeface="+mj-lt"/>
                <a:cs typeface="Calibri"/>
                <a:sym typeface="Wingdings"/>
              </a:rPr>
              <a:t> Cell </a:t>
            </a:r>
            <a:r>
              <a:rPr lang="en-US" sz="4000" dirty="0" err="1" smtClean="0">
                <a:solidFill>
                  <a:schemeClr val="tx2"/>
                </a:solidFill>
                <a:latin typeface="+mj-lt"/>
                <a:cs typeface="Calibri"/>
                <a:sym typeface="Wingdings"/>
              </a:rPr>
              <a:t>nrg</a:t>
            </a:r>
            <a:endParaRPr lang="en-US" sz="4000" dirty="0">
              <a:solidFill>
                <a:schemeClr val="tx2"/>
              </a:solidFill>
              <a:latin typeface="+mj-lt"/>
              <a:cs typeface="Calibri"/>
            </a:endParaRPr>
          </a:p>
        </p:txBody>
      </p:sp>
      <p:sp>
        <p:nvSpPr>
          <p:cNvPr id="18" name="TextBox 17"/>
          <p:cNvSpPr txBox="1"/>
          <p:nvPr/>
        </p:nvSpPr>
        <p:spPr>
          <a:xfrm>
            <a:off x="5867400" y="3276600"/>
            <a:ext cx="3059251" cy="861774"/>
          </a:xfrm>
          <a:prstGeom prst="rect">
            <a:avLst/>
          </a:prstGeom>
          <a:noFill/>
        </p:spPr>
        <p:txBody>
          <a:bodyPr wrap="none" rtlCol="0">
            <a:spAutoFit/>
          </a:bodyPr>
          <a:lstStyle/>
          <a:p>
            <a:r>
              <a:rPr lang="en-US" sz="3200" b="1" dirty="0">
                <a:latin typeface="Calibri"/>
                <a:cs typeface="Calibri"/>
              </a:rPr>
              <a:t>NRG nutrient+O</a:t>
            </a:r>
            <a:r>
              <a:rPr lang="en-US" sz="3200" b="1" baseline="-25000" dirty="0">
                <a:latin typeface="Calibri"/>
                <a:cs typeface="Calibri"/>
              </a:rPr>
              <a:t>2</a:t>
            </a:r>
          </a:p>
          <a:p>
            <a:endParaRPr lang="en-US" dirty="0"/>
          </a:p>
        </p:txBody>
      </p:sp>
      <p:sp>
        <p:nvSpPr>
          <p:cNvPr id="19" name="TextBox 18"/>
          <p:cNvSpPr txBox="1"/>
          <p:nvPr/>
        </p:nvSpPr>
        <p:spPr>
          <a:xfrm>
            <a:off x="4267200" y="3276600"/>
            <a:ext cx="1102585" cy="646331"/>
          </a:xfrm>
          <a:prstGeom prst="rect">
            <a:avLst/>
          </a:prstGeom>
          <a:noFill/>
        </p:spPr>
        <p:txBody>
          <a:bodyPr wrap="none" rtlCol="0">
            <a:spAutoFit/>
          </a:bodyPr>
          <a:lstStyle/>
          <a:p>
            <a:pPr algn="ctr"/>
            <a:r>
              <a:rPr lang="en-US" dirty="0" smtClean="0"/>
              <a:t>NRG </a:t>
            </a:r>
          </a:p>
          <a:p>
            <a:r>
              <a:rPr lang="en-US" dirty="0" smtClean="0"/>
              <a:t>transfer</a:t>
            </a:r>
            <a:endParaRPr lang="en-US" dirty="0"/>
          </a:p>
        </p:txBody>
      </p:sp>
    </p:spTree>
    <p:extLst>
      <p:ext uri="{BB962C8B-B14F-4D97-AF65-F5344CB8AC3E}">
        <p14:creationId xmlns:p14="http://schemas.microsoft.com/office/powerpoint/2010/main" val="2767745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animBg="1"/>
      <p:bldP spid="9" grpId="0" animBg="1"/>
      <p:bldP spid="10" grpId="0"/>
      <p:bldP spid="11" grpId="0"/>
      <p:bldP spid="13" grpId="0"/>
      <p:bldP spid="14" grpId="0"/>
      <p:bldP spid="15" grpId="0"/>
      <p:bldP spid="18" grpId="0"/>
      <p:bldP spid="19" grpId="0"/>
    </p:bldLst>
  </p:timing>
</p:sld>
</file>

<file path=ppt/theme/theme1.xml><?xml version="1.0" encoding="utf-8"?>
<a:theme xmlns:a="http://schemas.openxmlformats.org/drawingml/2006/main" name="Leve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Level</Template>
  <TotalTime>6065</TotalTime>
  <Words>1190</Words>
  <Application>Microsoft Macintosh PowerPoint</Application>
  <PresentationFormat>On-screen Show (4:3)</PresentationFormat>
  <Paragraphs>140</Paragraphs>
  <Slides>13</Slides>
  <Notes>11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Calibri</vt:lpstr>
      <vt:lpstr>Garamond</vt:lpstr>
      <vt:lpstr>ＭＳ Ｐゴシック</vt:lpstr>
      <vt:lpstr>Times New Roman</vt:lpstr>
      <vt:lpstr>Verdana</vt:lpstr>
      <vt:lpstr>Wingdings</vt:lpstr>
      <vt:lpstr>Arial</vt:lpstr>
      <vt:lpstr>Level</vt:lpstr>
      <vt:lpstr>Nutrition 10</vt:lpstr>
      <vt:lpstr>Did anyone read the syllabus?</vt:lpstr>
      <vt:lpstr>Nutrition Basics</vt:lpstr>
      <vt:lpstr>What is a Calorie?</vt:lpstr>
      <vt:lpstr>Where are Calories found? </vt:lpstr>
      <vt:lpstr>How does nrg get into food?</vt:lpstr>
      <vt:lpstr>Photosynthesis</vt:lpstr>
      <vt:lpstr>Cellular Respiration</vt:lpstr>
      <vt:lpstr>PowerPoint Presentation</vt:lpstr>
      <vt:lpstr>Essential Nutrients</vt:lpstr>
      <vt:lpstr>‘Essential’ in nutrition means:</vt:lpstr>
      <vt:lpstr>EN Activity</vt:lpstr>
      <vt:lpstr>Homework</vt:lpstr>
    </vt:vector>
  </TitlesOfParts>
  <Company>HOME</Company>
  <LinksUpToDate>false</LinksUpToDate>
  <SharedDoc>false</SharedDoc>
  <HyperlinksChanged>false</HyperlinksChanged>
  <AppVersion>15.0032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Essential Nutrients  and  The Tube  (aka Gastrointestinal tract)</dc:title>
  <dc:creator>D</dc:creator>
  <cp:lastModifiedBy>Microsoft Office User</cp:lastModifiedBy>
  <cp:revision>319</cp:revision>
  <cp:lastPrinted>2015-09-20T01:34:28Z</cp:lastPrinted>
  <dcterms:created xsi:type="dcterms:W3CDTF">2005-09-22T01:10:59Z</dcterms:created>
  <dcterms:modified xsi:type="dcterms:W3CDTF">2017-04-12T18:04:24Z</dcterms:modified>
</cp:coreProperties>
</file>