
<file path=[Content_Types].xml><?xml version="1.0" encoding="utf-8"?>
<Types xmlns="http://schemas.openxmlformats.org/package/2006/content-types">
  <Default Extension="xml" ContentType="application/xml"/>
  <Default Extension="tiff" ContentType="image/tif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95" r:id="rId2"/>
    <p:sldId id="296" r:id="rId3"/>
    <p:sldId id="257" r:id="rId4"/>
    <p:sldId id="283" r:id="rId5"/>
    <p:sldId id="280" r:id="rId6"/>
    <p:sldId id="294" r:id="rId7"/>
    <p:sldId id="293" r:id="rId8"/>
    <p:sldId id="264" r:id="rId9"/>
    <p:sldId id="300" r:id="rId10"/>
    <p:sldId id="292" r:id="rId11"/>
    <p:sldId id="28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7033"/>
    <a:srgbClr val="EB21DD"/>
    <a:srgbClr val="FFD579"/>
    <a:srgbClr val="0432FF"/>
    <a:srgbClr val="009193"/>
    <a:srgbClr val="0E3B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87"/>
    <p:restoredTop sz="53578" autoAdjust="0"/>
  </p:normalViewPr>
  <p:slideViewPr>
    <p:cSldViewPr snapToGrid="0" snapToObjects="1">
      <p:cViewPr varScale="1">
        <p:scale>
          <a:sx n="47" d="100"/>
          <a:sy n="47" d="100"/>
        </p:scale>
        <p:origin x="2248"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8" d="100"/>
          <a:sy n="58" d="100"/>
        </p:scale>
        <p:origin x="3296" y="21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3555D-FDB0-1F46-8194-0286F7994012}" type="datetimeFigureOut">
              <a:rPr lang="en-US" smtClean="0"/>
              <a:t>6/14/17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6E346F-3DA3-A44D-B4E0-86435C7C3893}" type="slidenum">
              <a:rPr lang="en-US" smtClean="0"/>
              <a:t>‹#›</a:t>
            </a:fld>
            <a:endParaRPr lang="en-US" dirty="0"/>
          </a:p>
        </p:txBody>
      </p:sp>
    </p:spTree>
    <p:extLst>
      <p:ext uri="{BB962C8B-B14F-4D97-AF65-F5344CB8AC3E}">
        <p14:creationId xmlns:p14="http://schemas.microsoft.com/office/powerpoint/2010/main" val="3298458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r>
              <a:rPr lang="en-US" dirty="0" smtClean="0"/>
              <a:t> </a:t>
            </a:r>
            <a:endParaRPr lang="en-US" dirty="0"/>
          </a:p>
        </p:txBody>
      </p:sp>
      <p:sp>
        <p:nvSpPr>
          <p:cNvPr id="52227" name="Slide Number Placeholder 3"/>
          <p:cNvSpPr>
            <a:spLocks noGrp="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1A12DBB-9391-4948-94AE-46C5952EA519}" type="slidenum">
              <a:rPr lang="en-US" sz="1200"/>
              <a:pPr/>
              <a:t>2</a:t>
            </a:fld>
            <a:endParaRPr lang="en-US" sz="1200"/>
          </a:p>
        </p:txBody>
      </p:sp>
    </p:spTree>
    <p:extLst>
      <p:ext uri="{BB962C8B-B14F-4D97-AF65-F5344CB8AC3E}">
        <p14:creationId xmlns:p14="http://schemas.microsoft.com/office/powerpoint/2010/main" val="958584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a:ln/>
        </p:spPr>
      </p:sp>
      <p:sp>
        <p:nvSpPr>
          <p:cNvPr id="512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3200" dirty="0" smtClean="0"/>
              <a:t>Our health</a:t>
            </a:r>
            <a:r>
              <a:rPr lang="en-US" sz="3200" baseline="0" dirty="0" smtClean="0"/>
              <a:t> is directly related to f</a:t>
            </a:r>
            <a:r>
              <a:rPr lang="en-US" sz="3200" dirty="0" smtClean="0"/>
              <a:t>ood</a:t>
            </a:r>
            <a:r>
              <a:rPr lang="en-US" sz="3200" baseline="0" dirty="0" smtClean="0"/>
              <a:t> quality/quantity which is </a:t>
            </a:r>
            <a:r>
              <a:rPr lang="en-US" sz="3200" dirty="0" smtClean="0"/>
              <a:t>intimately </a:t>
            </a:r>
            <a:r>
              <a:rPr lang="en-US" sz="3200" dirty="0"/>
              <a:t>tied </a:t>
            </a:r>
            <a:r>
              <a:rPr lang="en-US" sz="3200" dirty="0" smtClean="0"/>
              <a:t>to environmental</a:t>
            </a:r>
            <a:r>
              <a:rPr lang="en-US" sz="3200" baseline="0" dirty="0" smtClean="0"/>
              <a:t> health.  Unfortunately, we are destroying the environment which supports us. Some are, seemingly unaware of this, others aware and trying to take personal action and some do nothing because they feel they cannot make a difference and others just don’t care.  </a:t>
            </a:r>
          </a:p>
          <a:p>
            <a:endParaRPr lang="en-US" sz="3200" baseline="0" dirty="0" smtClean="0"/>
          </a:p>
          <a:p>
            <a:r>
              <a:rPr lang="en-US" sz="3200" baseline="0" dirty="0" smtClean="0"/>
              <a:t>We tend to live for the moment  (P.R. Ehrlich PhD, </a:t>
            </a:r>
            <a:r>
              <a:rPr lang="en-US" sz="3200" u="sng" baseline="0" dirty="0" smtClean="0"/>
              <a:t>New World New Mind</a:t>
            </a:r>
            <a:r>
              <a:rPr lang="en-US" sz="3200" baseline="0" dirty="0" smtClean="0"/>
              <a:t>) and see only the crisis that threatens us in the moment. Our brains are not designed to recognize insidious (slow approaching) threats.  We need a ‘new way of thinking’ to survive in this ‘new world’ where the most serious threats are stealthy!</a:t>
            </a:r>
          </a:p>
        </p:txBody>
      </p:sp>
      <p:sp>
        <p:nvSpPr>
          <p:cNvPr id="4" name="Slide Number Placeholder 3"/>
          <p:cNvSpPr>
            <a:spLocks noGrp="1"/>
          </p:cNvSpPr>
          <p:nvPr>
            <p:ph type="sldNum" sz="quarter" idx="5"/>
          </p:nvPr>
        </p:nvSpPr>
        <p:spPr/>
        <p:txBody>
          <a:bodyPr/>
          <a:lstStyle/>
          <a:p>
            <a:pPr>
              <a:defRPr/>
            </a:pPr>
            <a:fld id="{BF8E4A45-7EB1-9A40-8C43-81CEE6F572C7}" type="slidenum">
              <a:rPr lang="en-US" smtClean="0"/>
              <a:pPr>
                <a:defRPr/>
              </a:pPr>
              <a:t>3</a:t>
            </a:fld>
            <a:endParaRPr lang="en-US" dirty="0"/>
          </a:p>
        </p:txBody>
      </p:sp>
    </p:spTree>
    <p:extLst>
      <p:ext uri="{BB962C8B-B14F-4D97-AF65-F5344CB8AC3E}">
        <p14:creationId xmlns:p14="http://schemas.microsoft.com/office/powerpoint/2010/main" val="949354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can think of it as a party</a:t>
            </a:r>
            <a:r>
              <a:rPr lang="mr-IN" baseline="0" dirty="0" smtClean="0"/>
              <a:t>…</a:t>
            </a:r>
            <a:endParaRPr lang="en-US" baseline="0" dirty="0" smtClean="0"/>
          </a:p>
          <a:p>
            <a:r>
              <a:rPr lang="en-US" baseline="0" dirty="0" smtClean="0"/>
              <a:t>you need  the place  (venue and the amenities such as parking, electrical, parking, etc.)</a:t>
            </a:r>
          </a:p>
          <a:p>
            <a:r>
              <a:rPr lang="en-US" baseline="0" dirty="0" smtClean="0"/>
              <a:t>You need the  sustenance (food, drink)</a:t>
            </a:r>
          </a:p>
          <a:p>
            <a:r>
              <a:rPr lang="en-US" baseline="0" dirty="0" smtClean="0"/>
              <a:t>You need the population of life on Earth (guest list)</a:t>
            </a:r>
            <a:endParaRPr lang="en-US" dirty="0"/>
          </a:p>
        </p:txBody>
      </p:sp>
      <p:sp>
        <p:nvSpPr>
          <p:cNvPr id="4" name="Slide Number Placeholder 3"/>
          <p:cNvSpPr>
            <a:spLocks noGrp="1"/>
          </p:cNvSpPr>
          <p:nvPr>
            <p:ph type="sldNum" sz="quarter" idx="10"/>
          </p:nvPr>
        </p:nvSpPr>
        <p:spPr/>
        <p:txBody>
          <a:bodyPr/>
          <a:lstStyle/>
          <a:p>
            <a:fld id="{8E6E346F-3DA3-A44D-B4E0-86435C7C3893}" type="slidenum">
              <a:rPr lang="en-US" smtClean="0"/>
              <a:t>4</a:t>
            </a:fld>
            <a:endParaRPr lang="en-US" dirty="0"/>
          </a:p>
        </p:txBody>
      </p:sp>
    </p:spTree>
    <p:extLst>
      <p:ext uri="{BB962C8B-B14F-4D97-AF65-F5344CB8AC3E}">
        <p14:creationId xmlns:p14="http://schemas.microsoft.com/office/powerpoint/2010/main" val="99502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extremely abbreviated slide. If you can, take a basic environmental science class at DA for an excellent background on the enviro problems we are facing . </a:t>
            </a:r>
            <a:endParaRPr lang="en-US" baseline="0" dirty="0" smtClean="0"/>
          </a:p>
          <a:p>
            <a:r>
              <a:rPr lang="en-US" b="1" baseline="0" dirty="0" smtClean="0"/>
              <a:t>Resources</a:t>
            </a:r>
            <a:r>
              <a:rPr lang="en-US" baseline="0" dirty="0" smtClean="0"/>
              <a:t>….rich nations use more. We suffer from ‘</a:t>
            </a:r>
            <a:r>
              <a:rPr lang="en-US" baseline="0" dirty="0" err="1" smtClean="0"/>
              <a:t>stuffocation</a:t>
            </a:r>
            <a:r>
              <a:rPr lang="en-US" baseline="0" dirty="0" smtClean="0"/>
              <a:t>’!  Check out Dr. Seuss’ box </a:t>
            </a:r>
            <a:r>
              <a:rPr lang="en-US" u="sng" baseline="0" dirty="0" smtClean="0"/>
              <a:t>The Lorax </a:t>
            </a:r>
            <a:r>
              <a:rPr lang="en-US" u="none" baseline="0" dirty="0" smtClean="0"/>
              <a:t>to </a:t>
            </a:r>
            <a:r>
              <a:rPr lang="en-US" u="none" baseline="0" dirty="0" smtClean="0"/>
              <a:t>learn </a:t>
            </a:r>
            <a:r>
              <a:rPr lang="en-US" u="none" baseline="0" dirty="0" smtClean="0"/>
              <a:t>more about ‘Thneeds’ things we think we need!</a:t>
            </a:r>
          </a:p>
          <a:p>
            <a:r>
              <a:rPr lang="en-US" b="1" u="none" baseline="0" dirty="0" smtClean="0"/>
              <a:t>Environment </a:t>
            </a:r>
            <a:r>
              <a:rPr lang="en-US" b="0" u="none" baseline="0" dirty="0" smtClean="0"/>
              <a:t> The more diverse a system the more stable it is. As human numbers grow we are destroying habitat (homes) of 1000’s of species, some not even identified yet, that are important in providing stability in our environment. Consider the biodiversity on earth as a one time </a:t>
            </a:r>
            <a:r>
              <a:rPr lang="en-US" b="0" u="none" baseline="0" dirty="0" smtClean="0"/>
              <a:t>bonanza (jackpot/prize).  Unfortunately, we are using it up faster than it can replenish itself which is leading us to a global environmental crisis.    </a:t>
            </a:r>
            <a:endParaRPr lang="en-US" b="0" u="none" baseline="0" dirty="0" smtClean="0"/>
          </a:p>
          <a:p>
            <a:r>
              <a:rPr lang="en-US" b="1" u="none" baseline="0" dirty="0" smtClean="0"/>
              <a:t>Population  </a:t>
            </a:r>
            <a:r>
              <a:rPr lang="en-US" b="0" u="none" baseline="0" dirty="0" smtClean="0"/>
              <a:t> In my opinion this has the most broad based impact our long term survival.  The </a:t>
            </a:r>
            <a:r>
              <a:rPr lang="en-US" b="0" u="none" baseline="0" dirty="0" smtClean="0"/>
              <a:t>number </a:t>
            </a:r>
            <a:r>
              <a:rPr lang="en-US" b="0" u="none" baseline="0" dirty="0" smtClean="0"/>
              <a:t>of people on the planet impacts all global </a:t>
            </a:r>
            <a:r>
              <a:rPr lang="en-US" b="0" u="none" baseline="0" dirty="0" smtClean="0"/>
              <a:t>systems (climate stability, biodiversity, water, fuel, food, land use, pollution/waste produced, etc. etc. etc.). </a:t>
            </a:r>
            <a:r>
              <a:rPr lang="en-US" b="0" u="none" baseline="0" dirty="0" smtClean="0"/>
              <a:t>The more </a:t>
            </a:r>
            <a:r>
              <a:rPr lang="en-US" b="0" u="none" baseline="0" dirty="0" smtClean="0"/>
              <a:t>people there are </a:t>
            </a:r>
            <a:r>
              <a:rPr lang="en-US" b="0" u="none" baseline="0" dirty="0" smtClean="0"/>
              <a:t>the more resources are needed, the more land, water, fuel, food, etc. AND the more waste/pollution that is produced</a:t>
            </a:r>
            <a:endParaRPr lang="en-US" b="1" u="none" dirty="0"/>
          </a:p>
        </p:txBody>
      </p:sp>
      <p:sp>
        <p:nvSpPr>
          <p:cNvPr id="4" name="Slide Number Placeholder 3"/>
          <p:cNvSpPr>
            <a:spLocks noGrp="1"/>
          </p:cNvSpPr>
          <p:nvPr>
            <p:ph type="sldNum" sz="quarter" idx="10"/>
          </p:nvPr>
        </p:nvSpPr>
        <p:spPr/>
        <p:txBody>
          <a:bodyPr/>
          <a:lstStyle/>
          <a:p>
            <a:fld id="{8E6E346F-3DA3-A44D-B4E0-86435C7C3893}" type="slidenum">
              <a:rPr lang="en-US" smtClean="0"/>
              <a:t>5</a:t>
            </a:fld>
            <a:endParaRPr lang="en-US" dirty="0"/>
          </a:p>
        </p:txBody>
      </p:sp>
    </p:spTree>
    <p:extLst>
      <p:ext uri="{BB962C8B-B14F-4D97-AF65-F5344CB8AC3E}">
        <p14:creationId xmlns:p14="http://schemas.microsoft.com/office/powerpoint/2010/main" val="1462731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none" dirty="0"/>
          </a:p>
        </p:txBody>
      </p:sp>
      <p:sp>
        <p:nvSpPr>
          <p:cNvPr id="4" name="Slide Number Placeholder 3"/>
          <p:cNvSpPr>
            <a:spLocks noGrp="1"/>
          </p:cNvSpPr>
          <p:nvPr>
            <p:ph type="sldNum" sz="quarter" idx="10"/>
          </p:nvPr>
        </p:nvSpPr>
        <p:spPr/>
        <p:txBody>
          <a:bodyPr/>
          <a:lstStyle/>
          <a:p>
            <a:fld id="{8E6E346F-3DA3-A44D-B4E0-86435C7C3893}" type="slidenum">
              <a:rPr lang="en-US" smtClean="0"/>
              <a:t>6</a:t>
            </a:fld>
            <a:endParaRPr lang="en-US" dirty="0"/>
          </a:p>
        </p:txBody>
      </p:sp>
    </p:spTree>
    <p:extLst>
      <p:ext uri="{BB962C8B-B14F-4D97-AF65-F5344CB8AC3E}">
        <p14:creationId xmlns:p14="http://schemas.microsoft.com/office/powerpoint/2010/main" val="2118831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Link </a:t>
            </a:r>
            <a:r>
              <a:rPr lang="en-US" baseline="0" dirty="0" smtClean="0"/>
              <a:t>to ‘population’…Census Bureau info at http://www.census.gov/popclock/  and link to 5 min NPR  video https://</a:t>
            </a:r>
            <a:r>
              <a:rPr lang="en-US" baseline="0" dirty="0" err="1" smtClean="0"/>
              <a:t>www.youtube.com</a:t>
            </a:r>
            <a:r>
              <a:rPr lang="en-US" baseline="0" dirty="0" smtClean="0"/>
              <a:t>/</a:t>
            </a:r>
            <a:r>
              <a:rPr lang="en-US" baseline="0" dirty="0" err="1" smtClean="0"/>
              <a:t>watch?v</a:t>
            </a:r>
            <a:r>
              <a:rPr lang="en-US" baseline="0" dirty="0" smtClean="0"/>
              <a:t>=VcSX4ytEfcE</a:t>
            </a:r>
          </a:p>
          <a:p>
            <a:r>
              <a:rPr lang="en-US" b="1" u="none" baseline="0" dirty="0" smtClean="0"/>
              <a:t>Population  </a:t>
            </a:r>
            <a:r>
              <a:rPr lang="en-US" b="0" u="none" baseline="0" dirty="0" smtClean="0"/>
              <a:t> </a:t>
            </a:r>
            <a:r>
              <a:rPr lang="en-US" b="0" u="none" baseline="0" dirty="0" smtClean="0"/>
              <a:t>In my opinion this has the most broad based impact our long term survival.  The numbers of people on the planet impacts all global systems. The more people the more resources are needed, the more land, water, fuel, food, etc. AND the more waste/pollution that is produced</a:t>
            </a:r>
            <a:endParaRPr lang="en-US" b="1" u="none" dirty="0"/>
          </a:p>
        </p:txBody>
      </p:sp>
      <p:sp>
        <p:nvSpPr>
          <p:cNvPr id="4" name="Slide Number Placeholder 3"/>
          <p:cNvSpPr>
            <a:spLocks noGrp="1"/>
          </p:cNvSpPr>
          <p:nvPr>
            <p:ph type="sldNum" sz="quarter" idx="10"/>
          </p:nvPr>
        </p:nvSpPr>
        <p:spPr/>
        <p:txBody>
          <a:bodyPr/>
          <a:lstStyle/>
          <a:p>
            <a:fld id="{8E6E346F-3DA3-A44D-B4E0-86435C7C3893}" type="slidenum">
              <a:rPr lang="en-US" smtClean="0"/>
              <a:t>7</a:t>
            </a:fld>
            <a:endParaRPr lang="en-US" dirty="0"/>
          </a:p>
        </p:txBody>
      </p:sp>
    </p:spTree>
    <p:extLst>
      <p:ext uri="{BB962C8B-B14F-4D97-AF65-F5344CB8AC3E}">
        <p14:creationId xmlns:p14="http://schemas.microsoft.com/office/powerpoint/2010/main" val="1054537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a:ln/>
        </p:spPr>
      </p:sp>
      <p:sp>
        <p:nvSpPr>
          <p:cNvPr id="6349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b="1" dirty="0" smtClean="0"/>
              <a:t>Carrying Capacity as applied to Earth’s population</a:t>
            </a:r>
            <a:r>
              <a:rPr lang="en-US" b="1" baseline="0" dirty="0" smtClean="0"/>
              <a:t> of humans</a:t>
            </a:r>
            <a:r>
              <a:rPr lang="en-US" b="1" dirty="0" smtClean="0"/>
              <a:t> </a:t>
            </a:r>
            <a:endParaRPr lang="en-US" b="0" dirty="0" smtClean="0"/>
          </a:p>
          <a:p>
            <a:r>
              <a:rPr lang="en-US" b="0" dirty="0" smtClean="0"/>
              <a:t>The population</a:t>
            </a:r>
            <a:r>
              <a:rPr lang="en-US" b="0" baseline="0" dirty="0" smtClean="0"/>
              <a:t> </a:t>
            </a:r>
            <a:r>
              <a:rPr lang="en-US" dirty="0" smtClean="0"/>
              <a:t>Earth</a:t>
            </a:r>
            <a:r>
              <a:rPr lang="en-US" baseline="0" dirty="0" smtClean="0"/>
              <a:t> can maintain sustainably (indefinitely) (living on Interest, not touching the principle.   </a:t>
            </a:r>
          </a:p>
          <a:p>
            <a:r>
              <a:rPr lang="en-US" dirty="0" smtClean="0"/>
              <a:t>http</a:t>
            </a:r>
            <a:r>
              <a:rPr lang="en-US" dirty="0"/>
              <a:t>://www.worldometers.info/world-population/#</a:t>
            </a:r>
            <a:r>
              <a:rPr lang="en-US" dirty="0" smtClean="0"/>
              <a:t>countries.</a:t>
            </a:r>
          </a:p>
          <a:p>
            <a:endParaRPr lang="en-US" dirty="0" smtClean="0"/>
          </a:p>
          <a:p>
            <a:r>
              <a:rPr lang="en-US" dirty="0" smtClean="0"/>
              <a:t>Population</a:t>
            </a:r>
            <a:r>
              <a:rPr lang="en-US" baseline="0" dirty="0" smtClean="0"/>
              <a:t> stability can only be achieved when </a:t>
            </a:r>
            <a:r>
              <a:rPr lang="en-US" baseline="0" dirty="0" smtClean="0"/>
              <a:t> birth rate equals death rate</a:t>
            </a:r>
            <a:r>
              <a:rPr lang="mr-IN" baseline="0" dirty="0" smtClean="0"/>
              <a:t>…</a:t>
            </a:r>
            <a:r>
              <a:rPr lang="en-US" baseline="0" dirty="0" smtClean="0"/>
              <a:t>..BR=DR</a:t>
            </a:r>
            <a:r>
              <a:rPr lang="en-US" baseline="0" dirty="0" smtClean="0"/>
              <a:t>.  </a:t>
            </a:r>
          </a:p>
          <a:p>
            <a:endParaRPr lang="en-US" b="1" baseline="0" dirty="0" smtClean="0"/>
          </a:p>
          <a:p>
            <a:r>
              <a:rPr lang="en-US" b="1" baseline="0" dirty="0" smtClean="0"/>
              <a:t>Fertility Rate: </a:t>
            </a:r>
            <a:r>
              <a:rPr lang="en-US" baseline="0" dirty="0" smtClean="0"/>
              <a:t>average number of children women have over their childbearing years.</a:t>
            </a:r>
          </a:p>
          <a:p>
            <a:r>
              <a:rPr lang="en-US" baseline="0" dirty="0" smtClean="0"/>
              <a:t>How many kids would a woman have, on average, to achieve population stability (no growth).  Over time, women would have ~2.3 kids/childbearing years (FR=2.3) to reach stability (no growth</a:t>
            </a:r>
            <a:r>
              <a:rPr lang="mr-IN" baseline="0" dirty="0" smtClean="0"/>
              <a:t>…</a:t>
            </a:r>
            <a:r>
              <a:rPr lang="en-US" baseline="0" dirty="0" smtClean="0"/>
              <a:t>but there is a bit lag time (while population continues to grow) before equilibrium is reached. </a:t>
            </a:r>
          </a:p>
          <a:p>
            <a:r>
              <a:rPr lang="en-US" baseline="0" dirty="0" smtClean="0"/>
              <a:t>Would equilibrium (zero growth) be good, bad, neutral?</a:t>
            </a:r>
          </a:p>
          <a:p>
            <a:endParaRPr lang="en-US" baseline="0" dirty="0" smtClean="0"/>
          </a:p>
          <a:p>
            <a:r>
              <a:rPr lang="en-US" baseline="0" dirty="0" smtClean="0"/>
              <a:t>70 divided by % growth= time it takes for a population to double</a:t>
            </a:r>
          </a:p>
          <a:p>
            <a:r>
              <a:rPr lang="en-US" baseline="0" dirty="0" smtClean="0"/>
              <a:t>Our global population is growing at ~1%/</a:t>
            </a:r>
            <a:r>
              <a:rPr lang="en-US" baseline="0" dirty="0" smtClean="0"/>
              <a:t>yr. </a:t>
            </a:r>
            <a:r>
              <a:rPr lang="en-US" baseline="0" dirty="0" smtClean="0"/>
              <a:t>so will double in 70 years----&gt;  7.4 B-</a:t>
            </a:r>
            <a:r>
              <a:rPr lang="en-US" baseline="0" dirty="0" smtClean="0">
                <a:sym typeface="Wingdings"/>
              </a:rPr>
              <a:t> 15.8 billion unless FR continues to drop.</a:t>
            </a:r>
            <a:r>
              <a:rPr lang="en-US" baseline="0" dirty="0" smtClean="0"/>
              <a:t>  </a:t>
            </a:r>
          </a:p>
          <a:p>
            <a:r>
              <a:rPr lang="en-US" baseline="0" dirty="0" smtClean="0"/>
              <a:t/>
            </a:r>
            <a:br>
              <a:rPr lang="en-US" baseline="0" dirty="0" smtClean="0"/>
            </a:br>
            <a:r>
              <a:rPr lang="en-US" baseline="0" dirty="0" smtClean="0"/>
              <a:t>The two over-riding variables that influence population size are birth </a:t>
            </a:r>
            <a:r>
              <a:rPr lang="en-US" baseline="0" dirty="0" smtClean="0"/>
              <a:t>rate (BR) </a:t>
            </a:r>
            <a:r>
              <a:rPr lang="en-US" baseline="0" dirty="0" smtClean="0"/>
              <a:t>and death </a:t>
            </a:r>
            <a:r>
              <a:rPr lang="en-US" baseline="0" dirty="0" smtClean="0"/>
              <a:t>rate (DR). Look </a:t>
            </a:r>
            <a:r>
              <a:rPr lang="en-US" baseline="0" dirty="0" smtClean="0"/>
              <a:t>more closely at these two </a:t>
            </a:r>
            <a:r>
              <a:rPr lang="en-US" baseline="0" dirty="0" smtClean="0"/>
              <a:t>variables? what </a:t>
            </a:r>
            <a:r>
              <a:rPr lang="en-US" baseline="0" dirty="0" smtClean="0"/>
              <a:t>influences each of these?  BR: health, </a:t>
            </a:r>
            <a:r>
              <a:rPr lang="en-US" baseline="0" dirty="0" smtClean="0"/>
              <a:t>prosperity</a:t>
            </a:r>
            <a:r>
              <a:rPr lang="en-US" baseline="0" dirty="0" smtClean="0"/>
              <a:t>, education, </a:t>
            </a:r>
            <a:r>
              <a:rPr lang="en-US" baseline="0" dirty="0" smtClean="0"/>
              <a:t>clean water, medical care, birth control, etc.</a:t>
            </a:r>
            <a:endParaRPr lang="en-US" dirty="0" smtClean="0"/>
          </a:p>
          <a:p>
            <a:endParaRPr lang="en-US" dirty="0" smtClean="0"/>
          </a:p>
          <a:p>
            <a:endParaRPr lang="en-US" dirty="0" smtClean="0"/>
          </a:p>
          <a:p>
            <a:r>
              <a:rPr lang="en-US" dirty="0" smtClean="0"/>
              <a:t> </a:t>
            </a:r>
          </a:p>
          <a:p>
            <a:endParaRPr lang="en-US" dirty="0"/>
          </a:p>
        </p:txBody>
      </p:sp>
      <p:sp>
        <p:nvSpPr>
          <p:cNvPr id="4" name="Slide Number Placeholder 3"/>
          <p:cNvSpPr>
            <a:spLocks noGrp="1"/>
          </p:cNvSpPr>
          <p:nvPr>
            <p:ph type="sldNum" sz="quarter" idx="5"/>
          </p:nvPr>
        </p:nvSpPr>
        <p:spPr/>
        <p:txBody>
          <a:bodyPr/>
          <a:lstStyle/>
          <a:p>
            <a:pPr>
              <a:defRPr/>
            </a:pPr>
            <a:fld id="{7ACA6258-E552-7947-8FF3-F938EC9C2D75}" type="slidenum">
              <a:rPr lang="en-US" smtClean="0"/>
              <a:pPr>
                <a:defRPr/>
              </a:pPr>
              <a:t>8</a:t>
            </a:fld>
            <a:endParaRPr lang="en-US" dirty="0"/>
          </a:p>
        </p:txBody>
      </p:sp>
    </p:spTree>
    <p:extLst>
      <p:ext uri="{BB962C8B-B14F-4D97-AF65-F5344CB8AC3E}">
        <p14:creationId xmlns:p14="http://schemas.microsoft.com/office/powerpoint/2010/main" val="1961498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a:ln/>
        </p:spPr>
      </p:sp>
      <p:sp>
        <p:nvSpPr>
          <p:cNvPr id="6349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 name="Slide Number Placeholder 3"/>
          <p:cNvSpPr>
            <a:spLocks noGrp="1"/>
          </p:cNvSpPr>
          <p:nvPr>
            <p:ph type="sldNum" sz="quarter" idx="5"/>
          </p:nvPr>
        </p:nvSpPr>
        <p:spPr/>
        <p:txBody>
          <a:bodyPr/>
          <a:lstStyle/>
          <a:p>
            <a:pPr>
              <a:defRPr/>
            </a:pPr>
            <a:fld id="{7ACA6258-E552-7947-8FF3-F938EC9C2D75}" type="slidenum">
              <a:rPr lang="en-US" smtClean="0"/>
              <a:pPr>
                <a:defRPr/>
              </a:pPr>
              <a:t>9</a:t>
            </a:fld>
            <a:endParaRPr lang="en-US" dirty="0"/>
          </a:p>
        </p:txBody>
      </p:sp>
    </p:spTree>
    <p:extLst>
      <p:ext uri="{BB962C8B-B14F-4D97-AF65-F5344CB8AC3E}">
        <p14:creationId xmlns:p14="http://schemas.microsoft.com/office/powerpoint/2010/main" val="207005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57109A-97DC-9B42-B366-AAF9C3736E14}" type="datetimeFigureOut">
              <a:rPr lang="en-US" smtClean="0"/>
              <a:t>6/14/17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663556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57109A-97DC-9B42-B366-AAF9C3736E14}" type="datetimeFigureOut">
              <a:rPr lang="en-US" smtClean="0"/>
              <a:t>6/14/17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189235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57109A-97DC-9B42-B366-AAF9C3736E14}" type="datetimeFigureOut">
              <a:rPr lang="en-US" smtClean="0"/>
              <a:t>6/14/17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301332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57109A-97DC-9B42-B366-AAF9C3736E14}" type="datetimeFigureOut">
              <a:rPr lang="en-US" smtClean="0"/>
              <a:t>6/14/17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23806620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57109A-97DC-9B42-B366-AAF9C3736E14}" type="datetimeFigureOut">
              <a:rPr lang="en-US" smtClean="0"/>
              <a:t>6/14/17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29934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57109A-97DC-9B42-B366-AAF9C3736E14}" type="datetimeFigureOut">
              <a:rPr lang="en-US" smtClean="0"/>
              <a:t>6/14/17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3653536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57109A-97DC-9B42-B366-AAF9C3736E14}" type="datetimeFigureOut">
              <a:rPr lang="en-US" smtClean="0"/>
              <a:t>6/14/17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2426277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57109A-97DC-9B42-B366-AAF9C3736E14}" type="datetimeFigureOut">
              <a:rPr lang="en-US" smtClean="0"/>
              <a:t>6/14/17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1714974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57109A-97DC-9B42-B366-AAF9C3736E14}" type="datetimeFigureOut">
              <a:rPr lang="en-US" smtClean="0"/>
              <a:t>6/14/17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23836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57109A-97DC-9B42-B366-AAF9C3736E14}" type="datetimeFigureOut">
              <a:rPr lang="en-US" smtClean="0"/>
              <a:t>6/14/17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9129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57109A-97DC-9B42-B366-AAF9C3736E14}" type="datetimeFigureOut">
              <a:rPr lang="en-US" smtClean="0"/>
              <a:t>6/14/17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B675FF-2AAF-5A44-A353-B48F0B5CF15D}" type="slidenum">
              <a:rPr lang="en-US" smtClean="0"/>
              <a:t>‹#›</a:t>
            </a:fld>
            <a:endParaRPr lang="en-US" dirty="0"/>
          </a:p>
        </p:txBody>
      </p:sp>
    </p:spTree>
    <p:extLst>
      <p:ext uri="{BB962C8B-B14F-4D97-AF65-F5344CB8AC3E}">
        <p14:creationId xmlns:p14="http://schemas.microsoft.com/office/powerpoint/2010/main" val="29508857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57109A-97DC-9B42-B366-AAF9C3736E14}" type="datetimeFigureOut">
              <a:rPr lang="en-US" smtClean="0"/>
              <a:t>6/14/17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675FF-2AAF-5A44-A353-B48F0B5CF15D}" type="slidenum">
              <a:rPr lang="en-US" smtClean="0"/>
              <a:t>‹#›</a:t>
            </a:fld>
            <a:endParaRPr lang="en-US" dirty="0"/>
          </a:p>
        </p:txBody>
      </p:sp>
    </p:spTree>
    <p:extLst>
      <p:ext uri="{BB962C8B-B14F-4D97-AF65-F5344CB8AC3E}">
        <p14:creationId xmlns:p14="http://schemas.microsoft.com/office/powerpoint/2010/main" val="1277731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youtube.com/watch?v=8V06ZOQuo0k" TargetMode="External"/><Relationship Id="rId3" Type="http://schemas.openxmlformats.org/officeDocument/2006/relationships/image" Target="../media/image1.tif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ww.census.gov/popclock/" TargetMode="External"/><Relationship Id="rId4" Type="http://schemas.openxmlformats.org/officeDocument/2006/relationships/hyperlink" Target="https://www.youtube.com/watch?v=VcSX4ytEfcE" TargetMode="External"/><Relationship Id="rId5" Type="http://schemas.openxmlformats.org/officeDocument/2006/relationships/hyperlink" Target="https://ourworldindata.org/world-population-growth/"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399" y="1312026"/>
            <a:ext cx="7862455" cy="4525962"/>
          </a:xfrm>
        </p:spPr>
        <p:txBody>
          <a:bodyPr>
            <a:normAutofit/>
          </a:bodyPr>
          <a:lstStyle/>
          <a:p>
            <a:r>
              <a:rPr lang="en-US" dirty="0" smtClean="0"/>
              <a:t>Today Thurs. June 15</a:t>
            </a:r>
          </a:p>
          <a:p>
            <a:pPr lvl="1"/>
            <a:r>
              <a:rPr lang="en-US" dirty="0" smtClean="0"/>
              <a:t>The Environment</a:t>
            </a:r>
          </a:p>
          <a:p>
            <a:pPr lvl="1"/>
            <a:r>
              <a:rPr lang="en-US" dirty="0" smtClean="0"/>
              <a:t>Watch </a:t>
            </a:r>
            <a:r>
              <a:rPr lang="en-US" i="1" u="sng" dirty="0" smtClean="0"/>
              <a:t>The Lorax</a:t>
            </a:r>
            <a:endParaRPr lang="en-US" dirty="0" smtClean="0"/>
          </a:p>
          <a:p>
            <a:pPr lvl="1"/>
            <a:r>
              <a:rPr lang="en-US" dirty="0" smtClean="0"/>
              <a:t>Overview</a:t>
            </a:r>
            <a:r>
              <a:rPr lang="en-US" dirty="0" smtClean="0"/>
              <a:t> </a:t>
            </a:r>
            <a:r>
              <a:rPr lang="en-US" u="sng" dirty="0" smtClean="0"/>
              <a:t>Do Something!</a:t>
            </a:r>
            <a:r>
              <a:rPr lang="en-US" dirty="0" smtClean="0"/>
              <a:t> </a:t>
            </a:r>
            <a:r>
              <a:rPr lang="en-US" dirty="0" smtClean="0"/>
              <a:t>assignment</a:t>
            </a:r>
            <a:r>
              <a:rPr lang="en-US" dirty="0" smtClean="0"/>
              <a:t> </a:t>
            </a:r>
          </a:p>
          <a:p>
            <a:pPr lvl="2"/>
            <a:r>
              <a:rPr lang="en-US" dirty="0" smtClean="0"/>
              <a:t>Turn </a:t>
            </a:r>
            <a:r>
              <a:rPr lang="en-US" dirty="0" smtClean="0"/>
              <a:t>in next class (typed</a:t>
            </a:r>
            <a:r>
              <a:rPr lang="en-US" dirty="0" smtClean="0"/>
              <a:t>)-15 pts.</a:t>
            </a:r>
            <a:endParaRPr lang="en-US" dirty="0" smtClean="0"/>
          </a:p>
          <a:p>
            <a:r>
              <a:rPr lang="en-US" dirty="0" smtClean="0"/>
              <a:t>Tues. June 20</a:t>
            </a:r>
          </a:p>
          <a:p>
            <a:pPr lvl="1"/>
            <a:r>
              <a:rPr lang="en-US" u="sng" dirty="0" smtClean="0"/>
              <a:t>Do </a:t>
            </a:r>
            <a:r>
              <a:rPr lang="en-US" u="sng" dirty="0" smtClean="0"/>
              <a:t>Something! </a:t>
            </a:r>
            <a:r>
              <a:rPr lang="en-US" dirty="0" smtClean="0"/>
              <a:t>assignment due</a:t>
            </a:r>
            <a:endParaRPr lang="en-US" dirty="0" smtClean="0"/>
          </a:p>
          <a:p>
            <a:pPr lvl="1"/>
            <a:r>
              <a:rPr lang="en-US" dirty="0" smtClean="0"/>
              <a:t>Nutrition and Exercise</a:t>
            </a:r>
          </a:p>
        </p:txBody>
      </p:sp>
    </p:spTree>
    <p:extLst>
      <p:ext uri="{BB962C8B-B14F-4D97-AF65-F5344CB8AC3E}">
        <p14:creationId xmlns:p14="http://schemas.microsoft.com/office/powerpoint/2010/main" val="943096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199" y="274638"/>
            <a:ext cx="7772400" cy="1138526"/>
          </a:xfrm>
        </p:spPr>
        <p:txBody>
          <a:bodyPr>
            <a:normAutofit/>
          </a:bodyPr>
          <a:lstStyle/>
          <a:p>
            <a:r>
              <a:rPr lang="en-US" sz="3600" i="1" dirty="0" smtClean="0">
                <a:hlinkClick r:id="rId2"/>
              </a:rPr>
              <a:t>The Lorax</a:t>
            </a:r>
            <a:endParaRPr lang="en-US" sz="3600" i="1" dirty="0"/>
          </a:p>
        </p:txBody>
      </p:sp>
      <p:sp>
        <p:nvSpPr>
          <p:cNvPr id="9" name="TextBox 8"/>
          <p:cNvSpPr txBox="1"/>
          <p:nvPr/>
        </p:nvSpPr>
        <p:spPr>
          <a:xfrm>
            <a:off x="677334" y="1587338"/>
            <a:ext cx="3268133" cy="1938992"/>
          </a:xfrm>
          <a:prstGeom prst="rect">
            <a:avLst/>
          </a:prstGeom>
          <a:noFill/>
        </p:spPr>
        <p:txBody>
          <a:bodyPr wrap="square" rtlCol="0">
            <a:spAutoFit/>
          </a:bodyPr>
          <a:lstStyle/>
          <a:p>
            <a:r>
              <a:rPr lang="en-US" sz="2400" dirty="0" smtClean="0"/>
              <a:t>Look over worksheet. </a:t>
            </a:r>
          </a:p>
          <a:p>
            <a:r>
              <a:rPr lang="en-US" sz="2400" dirty="0" smtClean="0"/>
              <a:t>Watch video</a:t>
            </a:r>
            <a:r>
              <a:rPr lang="en-US" sz="2400" dirty="0"/>
              <a:t>. </a:t>
            </a:r>
            <a:endParaRPr lang="en-US" sz="2400" dirty="0" smtClean="0"/>
          </a:p>
          <a:p>
            <a:r>
              <a:rPr lang="en-US" sz="2400" dirty="0" smtClean="0"/>
              <a:t>Partner or work alone.</a:t>
            </a:r>
          </a:p>
          <a:p>
            <a:r>
              <a:rPr lang="en-US" sz="2400" dirty="0" smtClean="0"/>
              <a:t>Complete  worksheet.</a:t>
            </a:r>
          </a:p>
          <a:p>
            <a:r>
              <a:rPr lang="en-US" sz="2400" dirty="0" smtClean="0"/>
              <a:t> </a:t>
            </a:r>
          </a:p>
        </p:txBody>
      </p:sp>
      <p:sp>
        <p:nvSpPr>
          <p:cNvPr id="2" name="TextBox 1"/>
          <p:cNvSpPr txBox="1"/>
          <p:nvPr/>
        </p:nvSpPr>
        <p:spPr>
          <a:xfrm>
            <a:off x="4741761" y="3831773"/>
            <a:ext cx="3043746" cy="2000548"/>
          </a:xfrm>
          <a:prstGeom prst="rect">
            <a:avLst/>
          </a:prstGeom>
          <a:noFill/>
        </p:spPr>
        <p:txBody>
          <a:bodyPr wrap="square" rtlCol="0">
            <a:spAutoFit/>
          </a:bodyPr>
          <a:lstStyle/>
          <a:p>
            <a:pPr algn="ctr"/>
            <a:r>
              <a:rPr lang="en-US" sz="2400" b="1" i="1" dirty="0" smtClean="0"/>
              <a:t>Unless someone </a:t>
            </a:r>
          </a:p>
          <a:p>
            <a:pPr algn="ctr"/>
            <a:r>
              <a:rPr lang="en-US" sz="2400" b="1" i="1" dirty="0"/>
              <a:t>l</a:t>
            </a:r>
            <a:r>
              <a:rPr lang="en-US" sz="2400" b="1" i="1" dirty="0" smtClean="0"/>
              <a:t>ike you cares</a:t>
            </a:r>
          </a:p>
          <a:p>
            <a:pPr algn="ctr"/>
            <a:r>
              <a:rPr lang="en-US" sz="2400" b="1" i="1" dirty="0" smtClean="0"/>
              <a:t>a whole awful lot;</a:t>
            </a:r>
          </a:p>
          <a:p>
            <a:pPr algn="ctr"/>
            <a:r>
              <a:rPr lang="en-US" sz="2400" b="1" i="1" dirty="0"/>
              <a:t>n</a:t>
            </a:r>
            <a:r>
              <a:rPr lang="en-US" sz="2400" b="1" i="1" dirty="0" smtClean="0"/>
              <a:t>othing will get better                  No, it will not</a:t>
            </a:r>
            <a:r>
              <a:rPr lang="en-US" sz="2800" i="1" dirty="0"/>
              <a:t>!</a:t>
            </a:r>
            <a:endParaRPr lang="en-US" sz="2800" i="1" dirty="0" smtClean="0"/>
          </a:p>
        </p:txBody>
      </p:sp>
      <p:pic>
        <p:nvPicPr>
          <p:cNvPr id="4" name="Picture 3"/>
          <p:cNvPicPr>
            <a:picLocks noChangeAspect="1"/>
          </p:cNvPicPr>
          <p:nvPr/>
        </p:nvPicPr>
        <p:blipFill>
          <a:blip r:embed="rId3"/>
          <a:stretch>
            <a:fillRect/>
          </a:stretch>
        </p:blipFill>
        <p:spPr>
          <a:xfrm>
            <a:off x="4173719" y="1587338"/>
            <a:ext cx="4179830" cy="2070261"/>
          </a:xfrm>
          <a:prstGeom prst="rect">
            <a:avLst/>
          </a:prstGeom>
        </p:spPr>
        <p:style>
          <a:lnRef idx="2">
            <a:schemeClr val="dk1"/>
          </a:lnRef>
          <a:fillRef idx="1001">
            <a:schemeClr val="lt1"/>
          </a:fillRef>
          <a:effectRef idx="0">
            <a:schemeClr val="dk1"/>
          </a:effectRef>
          <a:fontRef idx="minor">
            <a:schemeClr val="dk1"/>
          </a:fontRef>
        </p:style>
      </p:pic>
      <p:sp>
        <p:nvSpPr>
          <p:cNvPr id="6" name="TextBox 5"/>
          <p:cNvSpPr txBox="1"/>
          <p:nvPr/>
        </p:nvSpPr>
        <p:spPr>
          <a:xfrm>
            <a:off x="1388533" y="3979333"/>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5220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7296"/>
            <a:ext cx="8229600" cy="1143000"/>
          </a:xfrm>
        </p:spPr>
        <p:txBody>
          <a:bodyPr>
            <a:normAutofit/>
          </a:bodyPr>
          <a:lstStyle/>
          <a:p>
            <a:r>
              <a:rPr lang="en-US" sz="3600" b="1" i="1" dirty="0" smtClean="0">
                <a:solidFill>
                  <a:srgbClr val="008000"/>
                </a:solidFill>
              </a:rPr>
              <a:t>Do </a:t>
            </a:r>
            <a:r>
              <a:rPr lang="en-US" sz="3600" b="1" i="1" dirty="0" smtClean="0">
                <a:solidFill>
                  <a:srgbClr val="008000"/>
                </a:solidFill>
              </a:rPr>
              <a:t>Something!</a:t>
            </a:r>
            <a:br>
              <a:rPr lang="en-US" sz="3600" b="1" i="1" dirty="0" smtClean="0">
                <a:solidFill>
                  <a:srgbClr val="008000"/>
                </a:solidFill>
              </a:rPr>
            </a:br>
            <a:r>
              <a:rPr lang="en-US" sz="2400" b="1" i="1" dirty="0" smtClean="0"/>
              <a:t>15 pts. Due next class.</a:t>
            </a:r>
            <a:endParaRPr lang="en-US" sz="2400" dirty="0"/>
          </a:p>
        </p:txBody>
      </p:sp>
      <p:sp>
        <p:nvSpPr>
          <p:cNvPr id="3" name="Content Placeholder 2"/>
          <p:cNvSpPr>
            <a:spLocks noGrp="1"/>
          </p:cNvSpPr>
          <p:nvPr>
            <p:ph idx="1"/>
          </p:nvPr>
        </p:nvSpPr>
        <p:spPr>
          <a:xfrm>
            <a:off x="457200" y="1450295"/>
            <a:ext cx="8229600" cy="4525963"/>
          </a:xfrm>
        </p:spPr>
        <p:txBody>
          <a:bodyPr>
            <a:normAutofit/>
          </a:bodyPr>
          <a:lstStyle/>
          <a:p>
            <a:r>
              <a:rPr lang="en-US" sz="2800" dirty="0" smtClean="0"/>
              <a:t>Objective: to identify ways to be more personally responsible for their environmental choices.</a:t>
            </a:r>
          </a:p>
          <a:p>
            <a:r>
              <a:rPr lang="en-US" sz="2800" dirty="0" smtClean="0"/>
              <a:t>Hand-out provided in class</a:t>
            </a:r>
          </a:p>
          <a:p>
            <a:r>
              <a:rPr lang="en-US" sz="2800" dirty="0" smtClean="0"/>
              <a:t>Give rationale for your choice in 3-4 complete, typed sentences or bullet points</a:t>
            </a:r>
            <a:r>
              <a:rPr lang="en-US" sz="2800" dirty="0" smtClean="0"/>
              <a:t>. </a:t>
            </a:r>
            <a:endParaRPr lang="en-US" sz="2800" dirty="0" smtClean="0"/>
          </a:p>
        </p:txBody>
      </p:sp>
    </p:spTree>
    <p:extLst>
      <p:ext uri="{BB962C8B-B14F-4D97-AF65-F5344CB8AC3E}">
        <p14:creationId xmlns:p14="http://schemas.microsoft.com/office/powerpoint/2010/main" val="461908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29166" y="169333"/>
            <a:ext cx="8238067" cy="389467"/>
          </a:xfrm>
        </p:spPr>
        <p:txBody>
          <a:bodyPr vert="horz" wrap="square" lIns="91440" tIns="45720" rIns="91440" bIns="45720" numCol="1" anchorCtr="0" compatLnSpc="1">
            <a:prstTxWarp prst="textNoShape">
              <a:avLst/>
            </a:prstTxWarp>
            <a:noAutofit/>
          </a:bodyPr>
          <a:lstStyle/>
          <a:p>
            <a:pPr>
              <a:defRPr/>
            </a:pPr>
            <a:r>
              <a:rPr lang="en-US" sz="3200" b="1" dirty="0" smtClean="0">
                <a:solidFill>
                  <a:srgbClr val="FF0066"/>
                </a:solidFill>
                <a:effectLst/>
                <a:latin typeface="Calibri" charset="0"/>
                <a:cs typeface="+mj-cs"/>
              </a:rPr>
              <a:t/>
            </a:r>
            <a:br>
              <a:rPr lang="en-US" sz="3200" b="1" dirty="0" smtClean="0">
                <a:solidFill>
                  <a:srgbClr val="FF0066"/>
                </a:solidFill>
                <a:effectLst/>
                <a:latin typeface="Calibri" charset="0"/>
                <a:cs typeface="+mj-cs"/>
              </a:rPr>
            </a:br>
            <a:r>
              <a:rPr lang="en-US" sz="3200" b="1" dirty="0" smtClean="0">
                <a:solidFill>
                  <a:srgbClr val="FF0066"/>
                </a:solidFill>
                <a:effectLst/>
                <a:latin typeface="Calibri" charset="0"/>
                <a:cs typeface="+mj-cs"/>
              </a:rPr>
              <a:t>Think.</a:t>
            </a:r>
            <a:r>
              <a:rPr lang="en-US" sz="3200" b="1" dirty="0" smtClean="0">
                <a:solidFill>
                  <a:srgbClr val="008000"/>
                </a:solidFill>
                <a:effectLst/>
                <a:latin typeface="Calibri" charset="0"/>
                <a:cs typeface="+mj-cs"/>
              </a:rPr>
              <a:t> </a:t>
            </a:r>
            <a:r>
              <a:rPr lang="en-US" sz="3200" b="1" dirty="0" smtClean="0">
                <a:solidFill>
                  <a:srgbClr val="FF860D"/>
                </a:solidFill>
                <a:effectLst/>
                <a:latin typeface="Calibri" charset="0"/>
                <a:cs typeface="+mj-cs"/>
              </a:rPr>
              <a:t>Pair. </a:t>
            </a:r>
            <a:r>
              <a:rPr lang="en-US" sz="3200" b="1" dirty="0" smtClean="0">
                <a:solidFill>
                  <a:srgbClr val="0070C0"/>
                </a:solidFill>
                <a:effectLst/>
                <a:latin typeface="Calibri" charset="0"/>
                <a:cs typeface="+mj-cs"/>
              </a:rPr>
              <a:t>Share.</a:t>
            </a:r>
            <a:r>
              <a:rPr lang="en-US" sz="3200" b="1" dirty="0" smtClean="0">
                <a:solidFill>
                  <a:srgbClr val="008000"/>
                </a:solidFill>
                <a:effectLst/>
                <a:latin typeface="Calibri" charset="0"/>
                <a:cs typeface="+mj-cs"/>
              </a:rPr>
              <a:t> </a:t>
            </a:r>
            <a:br>
              <a:rPr lang="en-US" sz="3200" b="1" dirty="0" smtClean="0">
                <a:solidFill>
                  <a:srgbClr val="008000"/>
                </a:solidFill>
                <a:effectLst/>
                <a:latin typeface="Calibri" charset="0"/>
                <a:cs typeface="+mj-cs"/>
              </a:rPr>
            </a:br>
            <a:endParaRPr lang="en-US" sz="2400" b="1" i="1" dirty="0">
              <a:solidFill>
                <a:srgbClr val="008000"/>
              </a:solidFill>
              <a:effectLst/>
              <a:latin typeface="Gill Sans MT" charset="0"/>
              <a:cs typeface="+mj-cs"/>
            </a:endParaRPr>
          </a:p>
        </p:txBody>
      </p:sp>
      <p:sp>
        <p:nvSpPr>
          <p:cNvPr id="30724" name="Rectangle 3"/>
          <p:cNvSpPr>
            <a:spLocks noGrp="1" noChangeArrowheads="1"/>
          </p:cNvSpPr>
          <p:nvPr>
            <p:ph idx="1"/>
          </p:nvPr>
        </p:nvSpPr>
        <p:spPr>
          <a:xfrm>
            <a:off x="304800" y="1488792"/>
            <a:ext cx="8686800" cy="4683407"/>
          </a:xfrm>
        </p:spPr>
        <p:txBody>
          <a:bodyPr>
            <a:normAutofit/>
          </a:bodyPr>
          <a:lstStyle/>
          <a:p>
            <a:pPr eaLnBrk="1" hangingPunct="1">
              <a:buFont typeface="Wingdings 2" pitchFamily="18" charset="2"/>
              <a:buChar char=""/>
              <a:defRPr/>
            </a:pPr>
            <a:endParaRPr lang="en-US" b="1" dirty="0" smtClean="0">
              <a:latin typeface="Calibri" pitchFamily="34" charset="0"/>
            </a:endParaRPr>
          </a:p>
          <a:p>
            <a:pPr marL="0" indent="0" algn="ctr" eaLnBrk="1" hangingPunct="1">
              <a:buNone/>
              <a:defRPr/>
            </a:pPr>
            <a:r>
              <a:rPr lang="en-US" b="1" dirty="0" smtClean="0">
                <a:solidFill>
                  <a:srgbClr val="008000"/>
                </a:solidFill>
                <a:latin typeface="Calibri" pitchFamily="34" charset="0"/>
              </a:rPr>
              <a:t>Remember: Plant </a:t>
            </a:r>
            <a:r>
              <a:rPr lang="en-US" b="1" dirty="0" smtClean="0">
                <a:solidFill>
                  <a:srgbClr val="008000"/>
                </a:solidFill>
                <a:latin typeface="Calibri" pitchFamily="34" charset="0"/>
              </a:rPr>
              <a:t>based </a:t>
            </a:r>
            <a:r>
              <a:rPr lang="en-US" b="1" dirty="0" smtClean="0">
                <a:solidFill>
                  <a:srgbClr val="008000"/>
                </a:solidFill>
                <a:latin typeface="Calibri" pitchFamily="34" charset="0"/>
              </a:rPr>
              <a:t>diets =&gt; </a:t>
            </a:r>
            <a:r>
              <a:rPr lang="en-US" b="1" dirty="0" smtClean="0">
                <a:solidFill>
                  <a:srgbClr val="008000"/>
                </a:solidFill>
                <a:latin typeface="Calibri" pitchFamily="34" charset="0"/>
              </a:rPr>
              <a:t>excellent way to promote environmental health.</a:t>
            </a:r>
          </a:p>
          <a:p>
            <a:pPr algn="ctr" eaLnBrk="1" hangingPunct="1">
              <a:buFont typeface="Wingdings 2" pitchFamily="18" charset="2"/>
              <a:buChar char=""/>
              <a:defRPr/>
            </a:pPr>
            <a:endParaRPr lang="en-US" b="1" dirty="0" smtClean="0">
              <a:latin typeface="Calibri" pitchFamily="34" charset="0"/>
            </a:endParaRPr>
          </a:p>
          <a:p>
            <a:pPr marL="82550" indent="0" eaLnBrk="1" hangingPunct="1">
              <a:buNone/>
              <a:defRPr/>
            </a:pPr>
            <a:endParaRPr lang="en-US" dirty="0" smtClean="0">
              <a:latin typeface="Calibri" pitchFamily="34" charset="0"/>
              <a:ea typeface="+mn-ea"/>
              <a:cs typeface="+mn-cs"/>
            </a:endParaRPr>
          </a:p>
        </p:txBody>
      </p:sp>
      <p:sp>
        <p:nvSpPr>
          <p:cNvPr id="2" name="TextBox 1"/>
          <p:cNvSpPr txBox="1"/>
          <p:nvPr/>
        </p:nvSpPr>
        <p:spPr>
          <a:xfrm>
            <a:off x="2182075" y="574190"/>
            <a:ext cx="4932248" cy="523220"/>
          </a:xfrm>
          <a:prstGeom prst="rect">
            <a:avLst/>
          </a:prstGeom>
          <a:noFill/>
        </p:spPr>
        <p:txBody>
          <a:bodyPr wrap="none" rtlCol="0">
            <a:spAutoFit/>
          </a:bodyPr>
          <a:lstStyle/>
          <a:p>
            <a:r>
              <a:rPr lang="en-US" sz="2800" b="1" i="1" dirty="0">
                <a:solidFill>
                  <a:srgbClr val="008000"/>
                </a:solidFill>
                <a:latin typeface="Calibri" charset="0"/>
              </a:rPr>
              <a:t>Ways to Eat More Vegan Meals </a:t>
            </a:r>
            <a:endParaRPr lang="en-US" sz="2800" dirty="0"/>
          </a:p>
        </p:txBody>
      </p:sp>
      <p:sp>
        <p:nvSpPr>
          <p:cNvPr id="3" name="TextBox 2"/>
          <p:cNvSpPr txBox="1"/>
          <p:nvPr/>
        </p:nvSpPr>
        <p:spPr>
          <a:xfrm>
            <a:off x="2464332" y="965573"/>
            <a:ext cx="4367734" cy="461665"/>
          </a:xfrm>
          <a:prstGeom prst="rect">
            <a:avLst/>
          </a:prstGeom>
          <a:noFill/>
        </p:spPr>
        <p:txBody>
          <a:bodyPr wrap="none" rtlCol="0">
            <a:spAutoFit/>
          </a:bodyPr>
          <a:lstStyle/>
          <a:p>
            <a:r>
              <a:rPr lang="en-US" sz="2400" b="1" i="1" dirty="0" smtClean="0">
                <a:solidFill>
                  <a:srgbClr val="007033"/>
                </a:solidFill>
                <a:latin typeface="Calibri" charset="0"/>
                <a:ea typeface="Calibri" charset="0"/>
                <a:cs typeface="Calibri" charset="0"/>
              </a:rPr>
              <a:t>or</a:t>
            </a:r>
            <a:r>
              <a:rPr lang="mr-IN" sz="2400" b="1" i="1" dirty="0" smtClean="0">
                <a:solidFill>
                  <a:srgbClr val="007033"/>
                </a:solidFill>
                <a:latin typeface="Calibri" charset="0"/>
                <a:ea typeface="Calibri" charset="0"/>
                <a:cs typeface="Calibri" charset="0"/>
              </a:rPr>
              <a:t>…</a:t>
            </a:r>
            <a:r>
              <a:rPr lang="en-US" sz="2400" b="1" i="1" dirty="0" smtClean="0">
                <a:solidFill>
                  <a:srgbClr val="007033"/>
                </a:solidFill>
                <a:latin typeface="Calibri" charset="0"/>
                <a:ea typeface="Calibri" charset="0"/>
                <a:cs typeface="Calibri" charset="0"/>
              </a:rPr>
              <a:t>.. at least more like a vegan!</a:t>
            </a:r>
            <a:endParaRPr lang="en-US" sz="2400" b="1" i="1" dirty="0">
              <a:solidFill>
                <a:srgbClr val="007033"/>
              </a:solidFill>
              <a:latin typeface="Calibri" charset="0"/>
              <a:ea typeface="Calibri" charset="0"/>
              <a:cs typeface="Calibri" charset="0"/>
            </a:endParaRPr>
          </a:p>
        </p:txBody>
      </p:sp>
    </p:spTree>
    <p:extLst>
      <p:ext uri="{BB962C8B-B14F-4D97-AF65-F5344CB8AC3E}">
        <p14:creationId xmlns:p14="http://schemas.microsoft.com/office/powerpoint/2010/main" val="68926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24">
                                            <p:txEl>
                                              <p:pRg st="1" end="1"/>
                                            </p:txEl>
                                          </p:spTgt>
                                        </p:tgtEl>
                                        <p:attrNameLst>
                                          <p:attrName>style.visibility</p:attrName>
                                        </p:attrNameLst>
                                      </p:cBhvr>
                                      <p:to>
                                        <p:strVal val="visible"/>
                                      </p:to>
                                    </p:set>
                                    <p:animEffect transition="in" filter="fade">
                                      <p:cBhvr>
                                        <p:cTn id="15" dur="750"/>
                                        <p:tgtEl>
                                          <p:spTgt spid="307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7931150" cy="1143000"/>
          </a:xfrm>
        </p:spPr>
        <p:txBody>
          <a:bodyPr>
            <a:normAutofit fontScale="90000"/>
          </a:bodyPr>
          <a:lstStyle/>
          <a:p>
            <a:pPr>
              <a:defRPr/>
            </a:pPr>
            <a:r>
              <a:rPr lang="en-US" sz="4000" b="1" dirty="0" smtClean="0">
                <a:solidFill>
                  <a:schemeClr val="accent1">
                    <a:lumMod val="75000"/>
                  </a:schemeClr>
                </a:solidFill>
                <a:cs typeface="Calibri"/>
              </a:rPr>
              <a:t>Food, Health and the Environment</a:t>
            </a:r>
            <a:endParaRPr lang="en-US" sz="4000" b="1" dirty="0">
              <a:solidFill>
                <a:schemeClr val="accent1">
                  <a:lumMod val="75000"/>
                </a:schemeClr>
              </a:solidFill>
              <a:cs typeface="Calibri"/>
            </a:endParaRPr>
          </a:p>
        </p:txBody>
      </p:sp>
      <p:sp>
        <p:nvSpPr>
          <p:cNvPr id="2" name="TextBox 1"/>
          <p:cNvSpPr txBox="1"/>
          <p:nvPr/>
        </p:nvSpPr>
        <p:spPr>
          <a:xfrm>
            <a:off x="192597" y="2186762"/>
            <a:ext cx="8765156" cy="1384995"/>
          </a:xfrm>
          <a:prstGeom prst="rect">
            <a:avLst/>
          </a:prstGeom>
          <a:noFill/>
        </p:spPr>
        <p:txBody>
          <a:bodyPr wrap="none" rtlCol="0">
            <a:spAutoFit/>
          </a:bodyPr>
          <a:lstStyle/>
          <a:p>
            <a:pPr algn="ctr"/>
            <a:r>
              <a:rPr lang="en-US" sz="2800" b="1" i="1" dirty="0" smtClean="0"/>
              <a:t>Our health directly relates to what we eat. </a:t>
            </a:r>
          </a:p>
          <a:p>
            <a:pPr algn="ctr"/>
            <a:r>
              <a:rPr lang="en-US" sz="2800" b="1" i="1" dirty="0" smtClean="0"/>
              <a:t>Food availability depends on the health of our environment.</a:t>
            </a:r>
          </a:p>
          <a:p>
            <a:pPr algn="ctr"/>
            <a:r>
              <a:rPr lang="en-US" sz="2800" b="1" i="1" dirty="0" smtClean="0"/>
              <a:t>Environmental health </a:t>
            </a:r>
            <a:r>
              <a:rPr lang="en-US" sz="2800" b="1" i="1" dirty="0" smtClean="0"/>
              <a:t>depends on </a:t>
            </a:r>
            <a:r>
              <a:rPr lang="en-US" sz="2800" b="1" i="1" dirty="0" smtClean="0"/>
              <a:t>sustainable </a:t>
            </a:r>
            <a:r>
              <a:rPr lang="en-US" sz="2800" b="1" i="1" dirty="0" err="1" smtClean="0"/>
              <a:t>resrouce</a:t>
            </a:r>
            <a:r>
              <a:rPr lang="en-US" sz="2800" b="1" i="1" dirty="0" smtClean="0"/>
              <a:t> use</a:t>
            </a:r>
            <a:r>
              <a:rPr lang="en-US" sz="2800" b="1" i="1" dirty="0" smtClean="0"/>
              <a:t>.</a:t>
            </a:r>
            <a:endParaRPr lang="en-US" sz="2800" b="1" i="1" dirty="0"/>
          </a:p>
        </p:txBody>
      </p:sp>
    </p:spTree>
    <p:extLst>
      <p:ext uri="{BB962C8B-B14F-4D97-AF65-F5344CB8AC3E}">
        <p14:creationId xmlns:p14="http://schemas.microsoft.com/office/powerpoint/2010/main" val="404029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504508" cy="1143000"/>
          </a:xfrm>
        </p:spPr>
        <p:txBody>
          <a:bodyPr>
            <a:noAutofit/>
          </a:bodyPr>
          <a:lstStyle/>
          <a:p>
            <a:r>
              <a:rPr lang="en-US" sz="3600" i="1" dirty="0" smtClean="0"/>
              <a:t>Earth’s Gifts to Us</a:t>
            </a:r>
            <a:endParaRPr lang="en-US" sz="3600" i="1" dirty="0"/>
          </a:p>
        </p:txBody>
      </p:sp>
      <p:sp>
        <p:nvSpPr>
          <p:cNvPr id="6" name="Content Placeholder 5"/>
          <p:cNvSpPr>
            <a:spLocks noGrp="1"/>
          </p:cNvSpPr>
          <p:nvPr>
            <p:ph idx="1"/>
          </p:nvPr>
        </p:nvSpPr>
        <p:spPr>
          <a:xfrm>
            <a:off x="457200" y="1201189"/>
            <a:ext cx="8686800" cy="4525963"/>
          </a:xfrm>
        </p:spPr>
        <p:txBody>
          <a:bodyPr/>
          <a:lstStyle/>
          <a:p>
            <a:r>
              <a:rPr lang="en-US" sz="2800" dirty="0" smtClean="0"/>
              <a:t>Generally speaking</a:t>
            </a:r>
            <a:r>
              <a:rPr lang="en-US" sz="2800" dirty="0"/>
              <a:t> </a:t>
            </a:r>
            <a:r>
              <a:rPr lang="en-US" sz="2800" dirty="0" smtClean="0"/>
              <a:t>we might think of life on Earth as a party.  All we need for a ‘good time’ is provided!</a:t>
            </a:r>
          </a:p>
          <a:p>
            <a:pPr lvl="1"/>
            <a:r>
              <a:rPr lang="en-US" dirty="0" smtClean="0"/>
              <a:t>Resources…... </a:t>
            </a:r>
            <a:r>
              <a:rPr lang="en-US" dirty="0"/>
              <a:t>s</a:t>
            </a:r>
            <a:r>
              <a:rPr lang="en-US" dirty="0" smtClean="0"/>
              <a:t>ustenance </a:t>
            </a:r>
            <a:r>
              <a:rPr lang="mr-IN" dirty="0" smtClean="0"/>
              <a:t>…</a:t>
            </a:r>
            <a:r>
              <a:rPr lang="en-US" dirty="0" smtClean="0"/>
              <a:t>.</a:t>
            </a:r>
            <a:r>
              <a:rPr lang="en-US" i="1" dirty="0" smtClean="0"/>
              <a:t>(food)</a:t>
            </a:r>
          </a:p>
          <a:p>
            <a:pPr lvl="1"/>
            <a:r>
              <a:rPr lang="en-US" dirty="0" smtClean="0"/>
              <a:t>Environment….place </a:t>
            </a:r>
            <a:r>
              <a:rPr lang="mr-IN" dirty="0" smtClean="0"/>
              <a:t>…</a:t>
            </a:r>
            <a:r>
              <a:rPr lang="en-US" dirty="0" smtClean="0"/>
              <a:t>..</a:t>
            </a:r>
            <a:r>
              <a:rPr lang="en-US" i="1" dirty="0" smtClean="0"/>
              <a:t>(venue and its amenities</a:t>
            </a:r>
            <a:r>
              <a:rPr lang="en-US" dirty="0" smtClean="0"/>
              <a:t>)</a:t>
            </a:r>
          </a:p>
          <a:p>
            <a:pPr lvl="1"/>
            <a:r>
              <a:rPr lang="en-US" dirty="0"/>
              <a:t>Population </a:t>
            </a:r>
            <a:r>
              <a:rPr lang="en-US" dirty="0" smtClean="0"/>
              <a:t>….the life on earth</a:t>
            </a:r>
            <a:r>
              <a:rPr lang="mr-IN" dirty="0" smtClean="0"/>
              <a:t>…</a:t>
            </a:r>
            <a:r>
              <a:rPr lang="en-US" dirty="0" smtClean="0"/>
              <a:t>.. </a:t>
            </a:r>
            <a:r>
              <a:rPr lang="en-US" i="1" dirty="0" smtClean="0"/>
              <a:t>(guest list)</a:t>
            </a:r>
            <a:endParaRPr lang="en-US" i="1" dirty="0"/>
          </a:p>
        </p:txBody>
      </p:sp>
    </p:spTree>
    <p:extLst>
      <p:ext uri="{BB962C8B-B14F-4D97-AF65-F5344CB8AC3E}">
        <p14:creationId xmlns:p14="http://schemas.microsoft.com/office/powerpoint/2010/main" val="43473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Earth’s </a:t>
            </a:r>
            <a:r>
              <a:rPr lang="en-US" sz="3600" b="1" i="1" dirty="0" smtClean="0">
                <a:solidFill>
                  <a:srgbClr val="EB21DD"/>
                </a:solidFill>
              </a:rPr>
              <a:t>Resources</a:t>
            </a:r>
            <a:r>
              <a:rPr lang="en-US" sz="3600" b="1" i="1" dirty="0" smtClean="0"/>
              <a:t>/</a:t>
            </a:r>
            <a:r>
              <a:rPr lang="en-US" sz="3600" i="1" dirty="0" smtClean="0"/>
              <a:t>Environment/Population</a:t>
            </a:r>
            <a:endParaRPr lang="en-US" sz="3600" i="1" dirty="0"/>
          </a:p>
        </p:txBody>
      </p:sp>
      <p:sp>
        <p:nvSpPr>
          <p:cNvPr id="3" name="Content Placeholder 2"/>
          <p:cNvSpPr>
            <a:spLocks noGrp="1"/>
          </p:cNvSpPr>
          <p:nvPr>
            <p:ph idx="1"/>
          </p:nvPr>
        </p:nvSpPr>
        <p:spPr>
          <a:xfrm>
            <a:off x="457200" y="1600200"/>
            <a:ext cx="8686800" cy="4525963"/>
          </a:xfrm>
        </p:spPr>
        <p:txBody>
          <a:bodyPr>
            <a:normAutofit/>
          </a:bodyPr>
          <a:lstStyle/>
          <a:p>
            <a:r>
              <a:rPr lang="en-US" dirty="0" smtClean="0"/>
              <a:t>Resources</a:t>
            </a:r>
          </a:p>
          <a:p>
            <a:pPr lvl="1"/>
            <a:r>
              <a:rPr lang="en-US" dirty="0"/>
              <a:t>Natural </a:t>
            </a:r>
            <a:r>
              <a:rPr lang="en-US" dirty="0" smtClean="0">
                <a:sym typeface="Wingdings" panose="05000000000000000000" pitchFamily="2" charset="2"/>
              </a:rPr>
              <a:t>(e.g. topsoil, fuel, </a:t>
            </a:r>
            <a:r>
              <a:rPr lang="en-US" dirty="0">
                <a:sym typeface="Wingdings" panose="05000000000000000000" pitchFamily="2" charset="2"/>
              </a:rPr>
              <a:t>fresh </a:t>
            </a:r>
            <a:r>
              <a:rPr lang="en-US" dirty="0" smtClean="0">
                <a:sym typeface="Wingdings" panose="05000000000000000000" pitchFamily="2" charset="2"/>
              </a:rPr>
              <a:t>water, biodiversity, clean air, human ingenuity/labor etc.) </a:t>
            </a:r>
            <a:endParaRPr lang="en-US" dirty="0">
              <a:sym typeface="Wingdings" panose="05000000000000000000" pitchFamily="2" charset="2"/>
            </a:endParaRPr>
          </a:p>
          <a:p>
            <a:pPr lvl="1"/>
            <a:r>
              <a:rPr lang="en-US" dirty="0"/>
              <a:t>Infrastructure (e.g.</a:t>
            </a:r>
            <a:r>
              <a:rPr lang="en-US" dirty="0">
                <a:sym typeface="Wingdings" panose="05000000000000000000" pitchFamily="2" charset="2"/>
              </a:rPr>
              <a:t> factories, transport </a:t>
            </a:r>
            <a:r>
              <a:rPr lang="en-US" dirty="0" smtClean="0">
                <a:sym typeface="Wingdings" panose="05000000000000000000" pitchFamily="2" charset="2"/>
              </a:rPr>
              <a:t>systems, etc</a:t>
            </a:r>
            <a:r>
              <a:rPr lang="en-US" dirty="0" smtClean="0">
                <a:sym typeface="Wingdings" panose="05000000000000000000" pitchFamily="2" charset="2"/>
              </a:rPr>
              <a:t>.)</a:t>
            </a:r>
            <a:endParaRPr lang="en-US" dirty="0">
              <a:sym typeface="Wingdings" panose="05000000000000000000" pitchFamily="2" charset="2"/>
            </a:endParaRPr>
          </a:p>
          <a:p>
            <a:pPr lvl="1"/>
            <a:r>
              <a:rPr lang="en-US" b="1" i="1" dirty="0" smtClean="0">
                <a:solidFill>
                  <a:srgbClr val="FF0000"/>
                </a:solidFill>
                <a:sym typeface="Wingdings" panose="05000000000000000000" pitchFamily="2" charset="2"/>
              </a:rPr>
              <a:t>Many Earth </a:t>
            </a:r>
            <a:r>
              <a:rPr lang="en-US" b="1" i="1" dirty="0" smtClean="0">
                <a:solidFill>
                  <a:srgbClr val="FF0000"/>
                </a:solidFill>
                <a:sym typeface="Wingdings" panose="05000000000000000000" pitchFamily="2" charset="2"/>
              </a:rPr>
              <a:t>resources </a:t>
            </a:r>
            <a:r>
              <a:rPr lang="en-US" b="1" i="1" dirty="0">
                <a:solidFill>
                  <a:srgbClr val="FF0000"/>
                </a:solidFill>
                <a:sym typeface="Wingdings" panose="05000000000000000000" pitchFamily="2" charset="2"/>
              </a:rPr>
              <a:t>are in </a:t>
            </a:r>
            <a:r>
              <a:rPr lang="en-US" b="1" i="1" dirty="0" smtClean="0">
                <a:solidFill>
                  <a:srgbClr val="FF0000"/>
                </a:solidFill>
                <a:sym typeface="Wingdings" panose="05000000000000000000" pitchFamily="2" charset="2"/>
              </a:rPr>
              <a:t>jeopardy or need </a:t>
            </a:r>
            <a:r>
              <a:rPr lang="en-US" b="1" i="1" dirty="0">
                <a:solidFill>
                  <a:srgbClr val="FF0000"/>
                </a:solidFill>
                <a:sym typeface="Wingdings" panose="05000000000000000000" pitchFamily="2" charset="2"/>
              </a:rPr>
              <a:t>repair</a:t>
            </a:r>
            <a:endParaRPr lang="en-US" dirty="0" smtClean="0"/>
          </a:p>
          <a:p>
            <a:pPr marL="457200" lvl="1" indent="0">
              <a:buNone/>
            </a:pPr>
            <a:endParaRPr lang="en-US" dirty="0" smtClean="0"/>
          </a:p>
        </p:txBody>
      </p:sp>
    </p:spTree>
    <p:extLst>
      <p:ext uri="{BB962C8B-B14F-4D97-AF65-F5344CB8AC3E}">
        <p14:creationId xmlns:p14="http://schemas.microsoft.com/office/powerpoint/2010/main" val="384563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Earth’s </a:t>
            </a:r>
            <a:r>
              <a:rPr lang="en-US" sz="3600" b="1" i="1" dirty="0" smtClean="0">
                <a:solidFill>
                  <a:srgbClr val="EB21DD"/>
                </a:solidFill>
              </a:rPr>
              <a:t>Resources</a:t>
            </a:r>
            <a:r>
              <a:rPr lang="en-US" sz="3600" b="1" i="1" dirty="0" smtClean="0"/>
              <a:t>/</a:t>
            </a:r>
            <a:r>
              <a:rPr lang="en-US" sz="3600" b="1" i="1" dirty="0" smtClean="0">
                <a:solidFill>
                  <a:srgbClr val="007033"/>
                </a:solidFill>
              </a:rPr>
              <a:t>Environment</a:t>
            </a:r>
            <a:r>
              <a:rPr lang="en-US" sz="3600" i="1" dirty="0" smtClean="0"/>
              <a:t>/Population</a:t>
            </a:r>
            <a:endParaRPr lang="en-US" sz="3600" i="1" dirty="0"/>
          </a:p>
        </p:txBody>
      </p:sp>
      <p:sp>
        <p:nvSpPr>
          <p:cNvPr id="3" name="Content Placeholder 2"/>
          <p:cNvSpPr>
            <a:spLocks noGrp="1"/>
          </p:cNvSpPr>
          <p:nvPr>
            <p:ph idx="1"/>
          </p:nvPr>
        </p:nvSpPr>
        <p:spPr>
          <a:xfrm>
            <a:off x="457200" y="1600200"/>
            <a:ext cx="8686800" cy="4525963"/>
          </a:xfrm>
        </p:spPr>
        <p:txBody>
          <a:bodyPr>
            <a:normAutofit/>
          </a:bodyPr>
          <a:lstStyle/>
          <a:p>
            <a:r>
              <a:rPr lang="en-US" dirty="0" smtClean="0"/>
              <a:t>Resources</a:t>
            </a:r>
          </a:p>
          <a:p>
            <a:r>
              <a:rPr lang="en-US" dirty="0" smtClean="0"/>
              <a:t>Environment</a:t>
            </a:r>
          </a:p>
          <a:p>
            <a:pPr lvl="1"/>
            <a:r>
              <a:rPr lang="en-US" dirty="0" smtClean="0"/>
              <a:t>Open space, predictable climate, </a:t>
            </a:r>
            <a:r>
              <a:rPr lang="en-US" dirty="0"/>
              <a:t>intact </a:t>
            </a:r>
            <a:r>
              <a:rPr lang="en-US" dirty="0" smtClean="0"/>
              <a:t>habitats, solar radiation, etc. </a:t>
            </a:r>
          </a:p>
          <a:p>
            <a:pPr lvl="1"/>
            <a:r>
              <a:rPr lang="en-US" b="1" i="1" dirty="0" smtClean="0">
                <a:solidFill>
                  <a:srgbClr val="FF0000"/>
                </a:solidFill>
                <a:sym typeface="Wingdings" panose="05000000000000000000" pitchFamily="2" charset="2"/>
              </a:rPr>
              <a:t>Much of </a:t>
            </a:r>
            <a:r>
              <a:rPr lang="en-US" b="1" i="1" dirty="0">
                <a:solidFill>
                  <a:srgbClr val="FF0000"/>
                </a:solidFill>
                <a:sym typeface="Wingdings" panose="05000000000000000000" pitchFamily="2" charset="2"/>
              </a:rPr>
              <a:t>Earth’s </a:t>
            </a:r>
            <a:r>
              <a:rPr lang="en-US" b="1" i="1" dirty="0" smtClean="0">
                <a:solidFill>
                  <a:srgbClr val="FF0000"/>
                </a:solidFill>
                <a:sym typeface="Wingdings" panose="05000000000000000000" pitchFamily="2" charset="2"/>
              </a:rPr>
              <a:t>environment is in jeopardy</a:t>
            </a:r>
            <a:endParaRPr lang="en-US" dirty="0" smtClean="0"/>
          </a:p>
          <a:p>
            <a:endParaRPr lang="en-US" dirty="0" smtClean="0"/>
          </a:p>
          <a:p>
            <a:pPr marL="457200" lvl="1" indent="0">
              <a:buNone/>
            </a:pPr>
            <a:endParaRPr lang="en-US" dirty="0" smtClean="0"/>
          </a:p>
        </p:txBody>
      </p:sp>
    </p:spTree>
    <p:extLst>
      <p:ext uri="{BB962C8B-B14F-4D97-AF65-F5344CB8AC3E}">
        <p14:creationId xmlns:p14="http://schemas.microsoft.com/office/powerpoint/2010/main" val="113717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452"/>
            <a:ext cx="8229600" cy="1143000"/>
          </a:xfrm>
        </p:spPr>
        <p:txBody>
          <a:bodyPr>
            <a:normAutofit/>
          </a:bodyPr>
          <a:lstStyle/>
          <a:p>
            <a:r>
              <a:rPr lang="en-US" sz="3600" i="1" dirty="0" smtClean="0"/>
              <a:t>Earth’s </a:t>
            </a:r>
            <a:r>
              <a:rPr lang="en-US" sz="3600" b="1" i="1" dirty="0" smtClean="0">
                <a:solidFill>
                  <a:srgbClr val="EB21DD"/>
                </a:solidFill>
              </a:rPr>
              <a:t>Resources</a:t>
            </a:r>
            <a:r>
              <a:rPr lang="en-US" sz="3600" b="1" i="1" dirty="0" smtClean="0"/>
              <a:t>/</a:t>
            </a:r>
            <a:r>
              <a:rPr lang="en-US" sz="3600" b="1" i="1" dirty="0" smtClean="0">
                <a:solidFill>
                  <a:srgbClr val="007033"/>
                </a:solidFill>
              </a:rPr>
              <a:t>Environment</a:t>
            </a:r>
            <a:r>
              <a:rPr lang="en-US" sz="3600" b="1" i="1" dirty="0" smtClean="0"/>
              <a:t>/</a:t>
            </a:r>
            <a:r>
              <a:rPr lang="en-US" sz="3600" b="1" i="1" dirty="0" smtClean="0">
                <a:solidFill>
                  <a:srgbClr val="0432FF"/>
                </a:solidFill>
              </a:rPr>
              <a:t>Population</a:t>
            </a:r>
            <a:endParaRPr lang="en-US" sz="3600" b="1" i="1" dirty="0">
              <a:solidFill>
                <a:srgbClr val="0432FF"/>
              </a:solidFill>
            </a:endParaRPr>
          </a:p>
        </p:txBody>
      </p:sp>
      <p:sp>
        <p:nvSpPr>
          <p:cNvPr id="3" name="Content Placeholder 2"/>
          <p:cNvSpPr>
            <a:spLocks noGrp="1"/>
          </p:cNvSpPr>
          <p:nvPr>
            <p:ph idx="1"/>
          </p:nvPr>
        </p:nvSpPr>
        <p:spPr>
          <a:xfrm>
            <a:off x="593558" y="1145827"/>
            <a:ext cx="8351659" cy="3442215"/>
          </a:xfrm>
        </p:spPr>
        <p:txBody>
          <a:bodyPr>
            <a:normAutofit lnSpcReduction="10000"/>
          </a:bodyPr>
          <a:lstStyle/>
          <a:p>
            <a:r>
              <a:rPr lang="en-US" dirty="0" smtClean="0"/>
              <a:t>Resources</a:t>
            </a:r>
          </a:p>
          <a:p>
            <a:r>
              <a:rPr lang="en-US" dirty="0" smtClean="0"/>
              <a:t>Environment</a:t>
            </a:r>
          </a:p>
          <a:p>
            <a:r>
              <a:rPr lang="en-US" dirty="0">
                <a:hlinkClick r:id="rId3"/>
              </a:rPr>
              <a:t>Population </a:t>
            </a:r>
            <a:r>
              <a:rPr lang="en-US" dirty="0"/>
              <a:t> &gt;7,400,000,000 +(billion!)</a:t>
            </a:r>
          </a:p>
          <a:p>
            <a:pPr marL="457200" lvl="1" indent="0">
              <a:buNone/>
            </a:pPr>
            <a:r>
              <a:rPr lang="en-US" i="1" dirty="0"/>
              <a:t>~80 million </a:t>
            </a:r>
            <a:r>
              <a:rPr lang="en-US" i="1" dirty="0">
                <a:hlinkClick r:id="rId4"/>
              </a:rPr>
              <a:t>added</a:t>
            </a:r>
            <a:r>
              <a:rPr lang="en-US" i="1" dirty="0"/>
              <a:t>/yr. to the global ‘dinner table’</a:t>
            </a:r>
            <a:endParaRPr lang="en-US" dirty="0"/>
          </a:p>
          <a:p>
            <a:pPr marL="457200" lvl="1" indent="0">
              <a:buNone/>
            </a:pPr>
            <a:r>
              <a:rPr lang="en-US" dirty="0"/>
              <a:t> ~3 billion </a:t>
            </a:r>
            <a:r>
              <a:rPr lang="en-US" dirty="0">
                <a:sym typeface="Wingdings"/>
              </a:rPr>
              <a:t>  ~6 billion  </a:t>
            </a:r>
            <a:r>
              <a:rPr lang="en-US" dirty="0">
                <a:sym typeface="Wingdings"/>
                <a:hlinkClick r:id="rId5"/>
              </a:rPr>
              <a:t>~10+ billion</a:t>
            </a:r>
            <a:endParaRPr lang="en-US" dirty="0">
              <a:sym typeface="Wingdings"/>
            </a:endParaRPr>
          </a:p>
          <a:p>
            <a:pPr marL="457200" lvl="1" indent="0">
              <a:buNone/>
            </a:pPr>
            <a:r>
              <a:rPr lang="en-US" dirty="0">
                <a:sym typeface="Wingdings"/>
              </a:rPr>
              <a:t>      </a:t>
            </a:r>
            <a:r>
              <a:rPr lang="en-US" sz="2400" dirty="0">
                <a:sym typeface="Wingdings"/>
              </a:rPr>
              <a:t>(late1950s)	       (</a:t>
            </a:r>
            <a:r>
              <a:rPr lang="en-US" sz="2400" dirty="0" smtClean="0">
                <a:sym typeface="Wingdings"/>
              </a:rPr>
              <a:t>late 1990s</a:t>
            </a:r>
            <a:r>
              <a:rPr lang="en-US" sz="2400" dirty="0">
                <a:sym typeface="Wingdings"/>
              </a:rPr>
              <a:t>)		   (</a:t>
            </a:r>
            <a:r>
              <a:rPr lang="en-US" sz="2400" dirty="0" smtClean="0">
                <a:sym typeface="Wingdings"/>
              </a:rPr>
              <a:t>2050)</a:t>
            </a:r>
            <a:r>
              <a:rPr lang="en-US" dirty="0">
                <a:sym typeface="Wingdings"/>
              </a:rPr>
              <a:t> </a:t>
            </a:r>
            <a:r>
              <a:rPr lang="en-US" dirty="0" smtClean="0">
                <a:sym typeface="Wingdings"/>
              </a:rPr>
              <a:t>                           	</a:t>
            </a:r>
            <a:endParaRPr lang="en-US" b="1" dirty="0" smtClean="0">
              <a:sym typeface="Wingdings"/>
            </a:endParaRPr>
          </a:p>
        </p:txBody>
      </p:sp>
      <p:sp>
        <p:nvSpPr>
          <p:cNvPr id="5" name="TextBox 4"/>
          <p:cNvSpPr txBox="1"/>
          <p:nvPr/>
        </p:nvSpPr>
        <p:spPr>
          <a:xfrm>
            <a:off x="-1436914" y="3722914"/>
            <a:ext cx="184731" cy="369332"/>
          </a:xfrm>
          <a:prstGeom prst="rect">
            <a:avLst/>
          </a:prstGeom>
          <a:noFill/>
        </p:spPr>
        <p:txBody>
          <a:bodyPr wrap="none" rtlCol="0">
            <a:spAutoFit/>
          </a:bodyPr>
          <a:lstStyle/>
          <a:p>
            <a:endParaRPr lang="en-US" dirty="0"/>
          </a:p>
        </p:txBody>
      </p:sp>
      <p:sp>
        <p:nvSpPr>
          <p:cNvPr id="4" name="TextBox 3"/>
          <p:cNvSpPr txBox="1"/>
          <p:nvPr/>
        </p:nvSpPr>
        <p:spPr>
          <a:xfrm>
            <a:off x="2595850" y="4167607"/>
            <a:ext cx="4124784" cy="584775"/>
          </a:xfrm>
          <a:prstGeom prst="rect">
            <a:avLst/>
          </a:prstGeom>
          <a:noFill/>
        </p:spPr>
        <p:txBody>
          <a:bodyPr wrap="none" rtlCol="0">
            <a:spAutoFit/>
          </a:bodyPr>
          <a:lstStyle/>
          <a:p>
            <a:r>
              <a:rPr lang="en-US" sz="3200" b="1" dirty="0" smtClean="0"/>
              <a:t>Can we grow forever?</a:t>
            </a:r>
            <a:endParaRPr lang="en-US" sz="3200" b="1" dirty="0"/>
          </a:p>
        </p:txBody>
      </p:sp>
    </p:spTree>
    <p:extLst>
      <p:ext uri="{BB962C8B-B14F-4D97-AF65-F5344CB8AC3E}">
        <p14:creationId xmlns:p14="http://schemas.microsoft.com/office/powerpoint/2010/main" val="141233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7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8074" y="124531"/>
            <a:ext cx="8540750" cy="914400"/>
          </a:xfrm>
        </p:spPr>
        <p:txBody>
          <a:bodyPr/>
          <a:lstStyle/>
          <a:p>
            <a:pPr>
              <a:defRPr/>
            </a:pPr>
            <a:r>
              <a:rPr lang="en-US" sz="3600" i="1" dirty="0" smtClean="0">
                <a:latin typeface="Calibri"/>
                <a:cs typeface="Calibri"/>
              </a:rPr>
              <a:t> </a:t>
            </a:r>
            <a:r>
              <a:rPr lang="en-US" sz="3600" i="1" dirty="0" smtClean="0">
                <a:cs typeface="Calibri"/>
              </a:rPr>
              <a:t>What does Carrying </a:t>
            </a:r>
            <a:r>
              <a:rPr lang="en-US" sz="3600" i="1" dirty="0">
                <a:cs typeface="Calibri"/>
              </a:rPr>
              <a:t>C</a:t>
            </a:r>
            <a:r>
              <a:rPr lang="en-US" sz="3600" i="1" dirty="0" smtClean="0">
                <a:cs typeface="Calibri"/>
              </a:rPr>
              <a:t>apacity mean?</a:t>
            </a:r>
            <a:endParaRPr lang="en-US" sz="3600" i="1" dirty="0">
              <a:cs typeface="Calibri"/>
            </a:endParaRPr>
          </a:p>
        </p:txBody>
      </p:sp>
      <p:sp>
        <p:nvSpPr>
          <p:cNvPr id="3" name="TextBox 2"/>
          <p:cNvSpPr txBox="1"/>
          <p:nvPr/>
        </p:nvSpPr>
        <p:spPr>
          <a:xfrm>
            <a:off x="644312" y="1429109"/>
            <a:ext cx="8284512" cy="1384995"/>
          </a:xfrm>
          <a:prstGeom prst="rect">
            <a:avLst/>
          </a:prstGeom>
          <a:noFill/>
        </p:spPr>
        <p:txBody>
          <a:bodyPr wrap="square" rtlCol="0">
            <a:spAutoFit/>
          </a:bodyPr>
          <a:lstStyle/>
          <a:p>
            <a:pPr marL="457200" indent="-457200">
              <a:buFont typeface="Arial"/>
              <a:buChar char="•"/>
            </a:pPr>
            <a:r>
              <a:rPr lang="en-US" sz="2800" i="1" dirty="0" smtClean="0"/>
              <a:t>at West </a:t>
            </a:r>
            <a:r>
              <a:rPr lang="en-US" sz="2800" i="1" dirty="0"/>
              <a:t>Africa </a:t>
            </a:r>
            <a:r>
              <a:rPr lang="en-US" sz="2800" i="1" dirty="0" smtClean="0"/>
              <a:t>standard of living ~ </a:t>
            </a:r>
            <a:r>
              <a:rPr lang="en-US" sz="2800" i="1" dirty="0"/>
              <a:t>20 </a:t>
            </a:r>
            <a:r>
              <a:rPr lang="en-US" sz="2800" i="1" dirty="0" smtClean="0"/>
              <a:t>B       </a:t>
            </a:r>
            <a:r>
              <a:rPr lang="en-US" sz="2800" dirty="0" smtClean="0"/>
              <a:t>                            </a:t>
            </a:r>
            <a:endParaRPr lang="en-US" sz="2800" dirty="0"/>
          </a:p>
          <a:p>
            <a:pPr marL="457200" indent="-457200">
              <a:buFont typeface="Arial"/>
              <a:buChar char="•"/>
            </a:pPr>
            <a:r>
              <a:rPr lang="en-US" sz="2800" i="1" dirty="0"/>
              <a:t>a</a:t>
            </a:r>
            <a:r>
              <a:rPr lang="en-US" sz="2800" i="1" dirty="0" smtClean="0"/>
              <a:t>t US standard of living ~ 0.5 to 2 B </a:t>
            </a:r>
            <a:r>
              <a:rPr lang="en-US" sz="2800" dirty="0" smtClean="0"/>
              <a:t> </a:t>
            </a:r>
          </a:p>
          <a:p>
            <a:pPr marL="457200" indent="-457200">
              <a:buFont typeface="Arial"/>
              <a:buChar char="•"/>
            </a:pPr>
            <a:r>
              <a:rPr lang="en-US" sz="2800" i="1" dirty="0" smtClean="0"/>
              <a:t>Current population ~</a:t>
            </a:r>
            <a:r>
              <a:rPr lang="en-US" sz="2800" i="1" dirty="0" smtClean="0"/>
              <a:t>7.4 </a:t>
            </a:r>
            <a:r>
              <a:rPr lang="en-US" sz="2800" i="1" dirty="0" smtClean="0"/>
              <a:t>B </a:t>
            </a:r>
            <a:endParaRPr lang="en-US" sz="2800" i="1" dirty="0"/>
          </a:p>
        </p:txBody>
      </p:sp>
      <p:sp>
        <p:nvSpPr>
          <p:cNvPr id="8" name="TextBox 7"/>
          <p:cNvSpPr txBox="1"/>
          <p:nvPr/>
        </p:nvSpPr>
        <p:spPr>
          <a:xfrm>
            <a:off x="156137" y="861459"/>
            <a:ext cx="8772688" cy="523220"/>
          </a:xfrm>
          <a:prstGeom prst="rect">
            <a:avLst/>
          </a:prstGeom>
          <a:noFill/>
        </p:spPr>
        <p:txBody>
          <a:bodyPr wrap="square" rtlCol="0">
            <a:spAutoFit/>
          </a:bodyPr>
          <a:lstStyle/>
          <a:p>
            <a:r>
              <a:rPr lang="en-US" sz="2800" dirty="0" smtClean="0"/>
              <a:t>The population Earth can carry sustainably (indefinitely)</a:t>
            </a:r>
            <a:endParaRPr lang="en-US" sz="2800" dirty="0"/>
          </a:p>
        </p:txBody>
      </p:sp>
      <p:sp>
        <p:nvSpPr>
          <p:cNvPr id="4" name="TextBox 3"/>
          <p:cNvSpPr txBox="1"/>
          <p:nvPr/>
        </p:nvSpPr>
        <p:spPr>
          <a:xfrm>
            <a:off x="388074" y="2858534"/>
            <a:ext cx="8059259" cy="523220"/>
          </a:xfrm>
          <a:prstGeom prst="rect">
            <a:avLst/>
          </a:prstGeom>
          <a:noFill/>
        </p:spPr>
        <p:txBody>
          <a:bodyPr wrap="none" rtlCol="0">
            <a:spAutoFit/>
          </a:bodyPr>
          <a:lstStyle/>
          <a:p>
            <a:pPr algn="ctr"/>
            <a:r>
              <a:rPr lang="en-US" sz="2800" b="1" dirty="0" smtClean="0"/>
              <a:t>What do you think our population goal should be?</a:t>
            </a:r>
          </a:p>
        </p:txBody>
      </p:sp>
      <p:sp>
        <p:nvSpPr>
          <p:cNvPr id="9" name="TextBox 8"/>
          <p:cNvSpPr txBox="1"/>
          <p:nvPr/>
        </p:nvSpPr>
        <p:spPr>
          <a:xfrm>
            <a:off x="1928200" y="3370266"/>
            <a:ext cx="4948021" cy="523220"/>
          </a:xfrm>
          <a:prstGeom prst="rect">
            <a:avLst/>
          </a:prstGeom>
          <a:noFill/>
        </p:spPr>
        <p:txBody>
          <a:bodyPr wrap="none" rtlCol="0">
            <a:spAutoFit/>
          </a:bodyPr>
          <a:lstStyle/>
          <a:p>
            <a:r>
              <a:rPr lang="en-US" sz="2800" b="1" dirty="0" smtClean="0"/>
              <a:t> How do we achieve that goal?</a:t>
            </a:r>
            <a:endParaRPr lang="en-US" sz="2800" b="1" dirty="0"/>
          </a:p>
        </p:txBody>
      </p:sp>
    </p:spTree>
    <p:extLst>
      <p:ext uri="{BB962C8B-B14F-4D97-AF65-F5344CB8AC3E}">
        <p14:creationId xmlns:p14="http://schemas.microsoft.com/office/powerpoint/2010/main" val="1183681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i="1" dirty="0" smtClean="0">
                <a:latin typeface="Calibri"/>
                <a:cs typeface="Calibri"/>
              </a:rPr>
              <a:t> </a:t>
            </a:r>
            <a:r>
              <a:rPr lang="en-US" sz="3600" i="1" dirty="0" smtClean="0">
                <a:cs typeface="Calibri"/>
              </a:rPr>
              <a:t>Reducing Population Size Humanely</a:t>
            </a:r>
            <a:endParaRPr lang="en-US" sz="3600" i="1" dirty="0">
              <a:cs typeface="Calibri"/>
            </a:endParaRPr>
          </a:p>
        </p:txBody>
      </p:sp>
      <p:sp>
        <p:nvSpPr>
          <p:cNvPr id="10" name="Content Placeholder 9"/>
          <p:cNvSpPr>
            <a:spLocks noGrp="1"/>
          </p:cNvSpPr>
          <p:nvPr>
            <p:ph idx="1"/>
          </p:nvPr>
        </p:nvSpPr>
        <p:spPr>
          <a:xfrm>
            <a:off x="372533" y="1309260"/>
            <a:ext cx="8428383" cy="4594584"/>
          </a:xfrm>
        </p:spPr>
        <p:txBody>
          <a:bodyPr>
            <a:normAutofit/>
          </a:bodyPr>
          <a:lstStyle/>
          <a:p>
            <a:r>
              <a:rPr lang="en-US" dirty="0" smtClean="0"/>
              <a:t>Consider</a:t>
            </a:r>
          </a:p>
          <a:p>
            <a:pPr lvl="1"/>
            <a:r>
              <a:rPr lang="en-US" b="1" dirty="0"/>
              <a:t>Birth Rate </a:t>
            </a:r>
            <a:r>
              <a:rPr lang="en-US" sz="2400" dirty="0"/>
              <a:t>(BR) vs. </a:t>
            </a:r>
            <a:r>
              <a:rPr lang="en-US" b="1" dirty="0"/>
              <a:t>Death Rate </a:t>
            </a:r>
            <a:r>
              <a:rPr lang="en-US" sz="2400" dirty="0"/>
              <a:t>(DR)</a:t>
            </a:r>
          </a:p>
          <a:p>
            <a:pPr lvl="1"/>
            <a:r>
              <a:rPr lang="en-US" b="1" dirty="0"/>
              <a:t>Fertility Rate </a:t>
            </a:r>
            <a:r>
              <a:rPr lang="en-US" sz="2400" dirty="0"/>
              <a:t>(FR): </a:t>
            </a:r>
            <a:r>
              <a:rPr lang="en-US" dirty="0"/>
              <a:t>Number of kids a woman has during her lifetime</a:t>
            </a:r>
          </a:p>
          <a:p>
            <a:pPr lvl="2"/>
            <a:r>
              <a:rPr lang="en-US" dirty="0"/>
              <a:t>FR to stabilize pop size (BR=DR)</a:t>
            </a:r>
            <a:r>
              <a:rPr lang="en-US" dirty="0">
                <a:sym typeface="Wingdings"/>
              </a:rPr>
              <a:t></a:t>
            </a:r>
            <a:r>
              <a:rPr lang="en-US" dirty="0"/>
              <a:t> ~2.3 kids</a:t>
            </a:r>
          </a:p>
          <a:p>
            <a:pPr lvl="2"/>
            <a:r>
              <a:rPr lang="en-US" dirty="0"/>
              <a:t>FR to reduce pop size (BR&lt; DR) </a:t>
            </a:r>
            <a:r>
              <a:rPr lang="en-US" dirty="0">
                <a:sym typeface="Wingdings"/>
              </a:rPr>
              <a:t> must be </a:t>
            </a:r>
            <a:r>
              <a:rPr lang="en-US" dirty="0"/>
              <a:t>&lt;2.3 </a:t>
            </a:r>
            <a:r>
              <a:rPr lang="en-US" dirty="0" smtClean="0"/>
              <a:t>kids</a:t>
            </a:r>
          </a:p>
          <a:p>
            <a:r>
              <a:rPr lang="en-US" dirty="0" smtClean="0"/>
              <a:t> Why does population size matter?</a:t>
            </a:r>
          </a:p>
        </p:txBody>
      </p:sp>
      <p:sp>
        <p:nvSpPr>
          <p:cNvPr id="9" name="TextBox 8"/>
          <p:cNvSpPr txBox="1"/>
          <p:nvPr/>
        </p:nvSpPr>
        <p:spPr>
          <a:xfrm>
            <a:off x="1928200" y="3370266"/>
            <a:ext cx="276038" cy="523220"/>
          </a:xfrm>
          <a:prstGeom prst="rect">
            <a:avLst/>
          </a:prstGeom>
          <a:noFill/>
        </p:spPr>
        <p:txBody>
          <a:bodyPr wrap="none" rtlCol="0">
            <a:spAutoFit/>
          </a:bodyPr>
          <a:lstStyle/>
          <a:p>
            <a:r>
              <a:rPr lang="en-US" sz="2800" b="1" dirty="0" smtClean="0"/>
              <a:t> </a:t>
            </a:r>
            <a:endParaRPr lang="en-US" sz="2800" b="1" dirty="0"/>
          </a:p>
        </p:txBody>
      </p:sp>
      <p:sp>
        <p:nvSpPr>
          <p:cNvPr id="15" name="TextBox 14"/>
          <p:cNvSpPr txBox="1"/>
          <p:nvPr/>
        </p:nvSpPr>
        <p:spPr>
          <a:xfrm>
            <a:off x="2875371" y="5139255"/>
            <a:ext cx="4278735" cy="523220"/>
          </a:xfrm>
          <a:prstGeom prst="rect">
            <a:avLst/>
          </a:prstGeom>
          <a:noFill/>
        </p:spPr>
        <p:txBody>
          <a:bodyPr wrap="none" rtlCol="0">
            <a:spAutoFit/>
          </a:bodyPr>
          <a:lstStyle/>
          <a:p>
            <a:r>
              <a:rPr lang="en-US" sz="2800" b="1" i="1" dirty="0" smtClean="0">
                <a:solidFill>
                  <a:srgbClr val="008000"/>
                </a:solidFill>
              </a:rPr>
              <a:t>Think quality over quantity</a:t>
            </a:r>
            <a:r>
              <a:rPr lang="en-US" sz="2800" b="1" i="1" dirty="0" smtClean="0">
                <a:solidFill>
                  <a:srgbClr val="EB21DD"/>
                </a:solidFill>
              </a:rPr>
              <a:t>!</a:t>
            </a:r>
            <a:endParaRPr lang="en-US" sz="2800" b="1" i="1" dirty="0">
              <a:solidFill>
                <a:srgbClr val="EB21DD"/>
              </a:solidFill>
            </a:endParaRPr>
          </a:p>
        </p:txBody>
      </p:sp>
    </p:spTree>
    <p:extLst>
      <p:ext uri="{BB962C8B-B14F-4D97-AF65-F5344CB8AC3E}">
        <p14:creationId xmlns:p14="http://schemas.microsoft.com/office/powerpoint/2010/main" val="2109402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iterate type="lt">
                                    <p:tmAbs val="0"/>
                                  </p:iterate>
                                  <p:childTnLst>
                                    <p:set>
                                      <p:cBhvr>
                                        <p:cTn id="3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8" presetClass="entr" presetSubtype="0" accel="50000" fill="hold" nodeType="clickEffect">
                                  <p:stCondLst>
                                    <p:cond delay="0"/>
                                  </p:stCondLst>
                                  <p:iterate type="lt">
                                    <p:tmPct val="50000"/>
                                  </p:iterate>
                                  <p:childTnLst>
                                    <p:set>
                                      <p:cBhvr>
                                        <p:cTn id="34" dur="1" fill="hold">
                                          <p:stCondLst>
                                            <p:cond delay="0"/>
                                          </p:stCondLst>
                                        </p:cTn>
                                        <p:tgtEl>
                                          <p:spTgt spid="15">
                                            <p:txEl>
                                              <p:pRg st="0" end="0"/>
                                            </p:txEl>
                                          </p:spTgt>
                                        </p:tgtEl>
                                        <p:attrNameLst>
                                          <p:attrName>style.visibility</p:attrName>
                                        </p:attrNameLst>
                                      </p:cBhvr>
                                      <p:to>
                                        <p:strVal val="visible"/>
                                      </p:to>
                                    </p:set>
                                    <p:set>
                                      <p:cBhvr>
                                        <p:cTn id="35" dur="455" fill="hold">
                                          <p:stCondLst>
                                            <p:cond delay="0"/>
                                          </p:stCondLst>
                                        </p:cTn>
                                        <p:tgtEl>
                                          <p:spTgt spid="15">
                                            <p:txEl>
                                              <p:pRg st="0" end="0"/>
                                            </p:txEl>
                                          </p:spTgt>
                                        </p:tgtEl>
                                        <p:attrNameLst>
                                          <p:attrName>style.rotation</p:attrName>
                                        </p:attrNameLst>
                                      </p:cBhvr>
                                      <p:to>
                                        <p:strVal val="-45.0"/>
                                      </p:to>
                                    </p:set>
                                    <p:anim calcmode="lin" valueType="num">
                                      <p:cBhvr>
                                        <p:cTn id="36" dur="455" fill="hold">
                                          <p:stCondLst>
                                            <p:cond delay="455"/>
                                          </p:stCondLst>
                                        </p:cTn>
                                        <p:tgtEl>
                                          <p:spTgt spid="15">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37" dur="455" fill="hold">
                                          <p:stCondLst>
                                            <p:cond delay="0"/>
                                          </p:stCondLst>
                                        </p:cTn>
                                        <p:tgtEl>
                                          <p:spTgt spid="15">
                                            <p:txEl>
                                              <p:pRg st="0" end="0"/>
                                            </p:txEl>
                                          </p:spTgt>
                                        </p:tgtEl>
                                        <p:attrNameLst>
                                          <p:attrName>ppt_y</p:attrName>
                                        </p:attrNameLst>
                                      </p:cBhvr>
                                      <p:tavLst>
                                        <p:tav tm="0">
                                          <p:val>
                                            <p:strVal val="#ppt_y-1"/>
                                          </p:val>
                                        </p:tav>
                                        <p:tav tm="100000">
                                          <p:val>
                                            <p:strVal val="#ppt_y-(0.354*#ppt_w-0.172*#ppt_h)"/>
                                          </p:val>
                                        </p:tav>
                                      </p:tavLst>
                                    </p:anim>
                                    <p:anim calcmode="lin" valueType="num">
                                      <p:cBhvr>
                                        <p:cTn id="38" dur="156" decel="50000" autoRev="1" fill="hold">
                                          <p:stCondLst>
                                            <p:cond delay="455"/>
                                          </p:stCondLst>
                                        </p:cTn>
                                        <p:tgtEl>
                                          <p:spTgt spid="15">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39" dur="136" fill="hold">
                                          <p:stCondLst>
                                            <p:cond delay="864"/>
                                          </p:stCondLst>
                                        </p:cTn>
                                        <p:tgtEl>
                                          <p:spTgt spid="15">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6788</TotalTime>
  <Words>1149</Words>
  <Application>Microsoft Macintosh PowerPoint</Application>
  <PresentationFormat>On-screen Show (4:3)</PresentationFormat>
  <Paragraphs>108</Paragraphs>
  <Slides>11</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Calibri</vt:lpstr>
      <vt:lpstr>Calisto MT</vt:lpstr>
      <vt:lpstr>Gill Sans MT</vt:lpstr>
      <vt:lpstr>Mangal</vt:lpstr>
      <vt:lpstr>ＭＳ Ｐゴシック</vt:lpstr>
      <vt:lpstr>Wingdings</vt:lpstr>
      <vt:lpstr>Wingdings 2</vt:lpstr>
      <vt:lpstr>Arial</vt:lpstr>
      <vt:lpstr>Default Theme</vt:lpstr>
      <vt:lpstr>PowerPoint Presentation</vt:lpstr>
      <vt:lpstr> Think. Pair. Share.  </vt:lpstr>
      <vt:lpstr>Food, Health and the Environment</vt:lpstr>
      <vt:lpstr>Earth’s Gifts to Us</vt:lpstr>
      <vt:lpstr>Earth’s Resources/Environment/Population</vt:lpstr>
      <vt:lpstr>Earth’s Resources/Environment/Population</vt:lpstr>
      <vt:lpstr>Earth’s Resources/Environment/Population</vt:lpstr>
      <vt:lpstr> What does Carrying Capacity mean?</vt:lpstr>
      <vt:lpstr> Reducing Population Size Humanely</vt:lpstr>
      <vt:lpstr>The Lorax</vt:lpstr>
      <vt:lpstr>Do Something! 15 pts. Due next class.</vt:lpstr>
    </vt:vector>
  </TitlesOfParts>
  <Company>De Anza</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Security and Hunger</dc:title>
  <dc:creator>Diana Wright</dc:creator>
  <cp:lastModifiedBy>Microsoft Office User</cp:lastModifiedBy>
  <cp:revision>121</cp:revision>
  <dcterms:created xsi:type="dcterms:W3CDTF">2015-03-17T04:53:35Z</dcterms:created>
  <dcterms:modified xsi:type="dcterms:W3CDTF">2017-06-14T20:58:43Z</dcterms:modified>
</cp:coreProperties>
</file>