
<file path=[Content_Types].xml><?xml version="1.0" encoding="utf-8"?>
<Types xmlns="http://schemas.openxmlformats.org/package/2006/content-types">
  <Default Extension="xml" ContentType="application/xml"/>
  <Default Extension="jpeg" ContentType="image/jpeg"/>
  <Default Extension="wdp" ContentType="image/vnd.ms-photo"/>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8" r:id="rId1"/>
  </p:sldMasterIdLst>
  <p:notesMasterIdLst>
    <p:notesMasterId r:id="rId26"/>
  </p:notesMasterIdLst>
  <p:handoutMasterIdLst>
    <p:handoutMasterId r:id="rId27"/>
  </p:handoutMasterIdLst>
  <p:sldIdLst>
    <p:sldId id="336" r:id="rId2"/>
    <p:sldId id="337" r:id="rId3"/>
    <p:sldId id="339" r:id="rId4"/>
    <p:sldId id="306" r:id="rId5"/>
    <p:sldId id="299" r:id="rId6"/>
    <p:sldId id="314" r:id="rId7"/>
    <p:sldId id="258" r:id="rId8"/>
    <p:sldId id="319" r:id="rId9"/>
    <p:sldId id="259" r:id="rId10"/>
    <p:sldId id="261" r:id="rId11"/>
    <p:sldId id="323" r:id="rId12"/>
    <p:sldId id="262" r:id="rId13"/>
    <p:sldId id="329" r:id="rId14"/>
    <p:sldId id="305" r:id="rId15"/>
    <p:sldId id="315" r:id="rId16"/>
    <p:sldId id="316" r:id="rId17"/>
    <p:sldId id="265" r:id="rId18"/>
    <p:sldId id="266" r:id="rId19"/>
    <p:sldId id="335" r:id="rId20"/>
    <p:sldId id="294" r:id="rId21"/>
    <p:sldId id="307" r:id="rId22"/>
    <p:sldId id="327" r:id="rId23"/>
    <p:sldId id="338" r:id="rId24"/>
    <p:sldId id="308"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29000"/>
    <a:srgbClr val="008000"/>
    <a:srgbClr val="FF9300"/>
    <a:srgbClr val="FF6FCF"/>
    <a:srgbClr val="FF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00"/>
    <p:restoredTop sz="94118" autoAdjust="0"/>
  </p:normalViewPr>
  <p:slideViewPr>
    <p:cSldViewPr>
      <p:cViewPr>
        <p:scale>
          <a:sx n="99" d="100"/>
          <a:sy n="99" d="100"/>
        </p:scale>
        <p:origin x="7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53606DE2-DFCE-CA48-89BA-387339A3875A}" type="datetimeFigureOut">
              <a:rPr lang="en-US"/>
              <a:pPr>
                <a:defRPr/>
              </a:pPr>
              <a:t>6/16/17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67D14196-B14A-5F4A-998B-1F5750FE5C5C}" type="slidenum">
              <a:rPr lang="en-US"/>
              <a:pPr>
                <a:defRPr/>
              </a:pPr>
              <a:t>‹#›</a:t>
            </a:fld>
            <a:endParaRPr lang="en-US" dirty="0"/>
          </a:p>
        </p:txBody>
      </p:sp>
    </p:spTree>
    <p:extLst>
      <p:ext uri="{BB962C8B-B14F-4D97-AF65-F5344CB8AC3E}">
        <p14:creationId xmlns:p14="http://schemas.microsoft.com/office/powerpoint/2010/main" val="2815377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mn-ea"/>
                <a:cs typeface="+mn-cs"/>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mn-ea"/>
                <a:cs typeface="+mn-cs"/>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2471FCDB-CCCA-5149-8D5D-1D4E1F657269}" type="slidenum">
              <a:rPr lang="en-US"/>
              <a:pPr>
                <a:defRPr/>
              </a:pPr>
              <a:t>‹#›</a:t>
            </a:fld>
            <a:endParaRPr lang="en-US" dirty="0"/>
          </a:p>
        </p:txBody>
      </p:sp>
    </p:spTree>
    <p:extLst>
      <p:ext uri="{BB962C8B-B14F-4D97-AF65-F5344CB8AC3E}">
        <p14:creationId xmlns:p14="http://schemas.microsoft.com/office/powerpoint/2010/main" val="39807506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A2DC547-7308-494D-A943-2534FAC98F1B}" type="slidenum">
              <a:rPr lang="en-US" smtClean="0"/>
              <a:pPr>
                <a:defRPr/>
              </a:pPr>
              <a:t>1</a:t>
            </a:fld>
            <a:endParaRPr lang="en-US"/>
          </a:p>
        </p:txBody>
      </p:sp>
    </p:spTree>
    <p:extLst>
      <p:ext uri="{BB962C8B-B14F-4D97-AF65-F5344CB8AC3E}">
        <p14:creationId xmlns:p14="http://schemas.microsoft.com/office/powerpoint/2010/main" val="1265322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Make your own </a:t>
            </a:r>
            <a:r>
              <a:rPr lang="en-US" dirty="0" err="1" smtClean="0"/>
              <a:t>Carb</a:t>
            </a:r>
            <a:r>
              <a:rPr lang="en-US" baseline="0" dirty="0" err="1" smtClean="0"/>
              <a:t>Lyte</a:t>
            </a:r>
            <a:r>
              <a:rPr lang="en-US" baseline="0" dirty="0" smtClean="0"/>
              <a:t> replacer (Gatorade</a:t>
            </a:r>
            <a:r>
              <a:rPr lang="en-US" dirty="0" smtClean="0"/>
              <a:t>1</a:t>
            </a:r>
            <a:r>
              <a:rPr lang="en-US" dirty="0"/>
              <a:t>/3 </a:t>
            </a:r>
            <a:r>
              <a:rPr lang="en-US" dirty="0" smtClean="0"/>
              <a:t>cup sugar </a:t>
            </a:r>
            <a:r>
              <a:rPr lang="en-US" dirty="0"/>
              <a:t>to a </a:t>
            </a:r>
            <a:r>
              <a:rPr lang="en-US" dirty="0" err="1" smtClean="0"/>
              <a:t>qt</a:t>
            </a:r>
            <a:r>
              <a:rPr lang="en-US" baseline="0" dirty="0" smtClean="0"/>
              <a:t> of water</a:t>
            </a:r>
            <a:r>
              <a:rPr lang="en-US" dirty="0" smtClean="0"/>
              <a:t> + Na</a:t>
            </a:r>
            <a:r>
              <a:rPr lang="en-US" dirty="0"/>
              <a:t>+ add 1/8 </a:t>
            </a:r>
            <a:r>
              <a:rPr lang="en-US" dirty="0" smtClean="0"/>
              <a:t>tsp. </a:t>
            </a:r>
            <a:r>
              <a:rPr lang="en-US" dirty="0"/>
              <a:t>/</a:t>
            </a:r>
            <a:r>
              <a:rPr lang="en-US" dirty="0" smtClean="0"/>
              <a:t>quart+ food coloring or little bit of fruit juice to color</a:t>
            </a:r>
            <a:endParaRPr lang="en-US" dirty="0"/>
          </a:p>
          <a:p>
            <a:r>
              <a:rPr lang="en-US" dirty="0" smtClean="0"/>
              <a:t>DANGEROUS</a:t>
            </a:r>
          </a:p>
          <a:p>
            <a:r>
              <a:rPr lang="en-US" dirty="0" smtClean="0"/>
              <a:t>Over-hydration: over-dilute </a:t>
            </a:r>
            <a:r>
              <a:rPr lang="en-US" dirty="0" err="1" smtClean="0"/>
              <a:t>lytes</a:t>
            </a:r>
            <a:r>
              <a:rPr lang="en-US" dirty="0" smtClean="0"/>
              <a:t>, then muscles and nerves do not function correctly.  One</a:t>
            </a:r>
            <a:r>
              <a:rPr lang="en-US" baseline="0" dirty="0" smtClean="0"/>
              <a:t> way to spot hyper-hydration is if </a:t>
            </a:r>
            <a:r>
              <a:rPr lang="en-US" dirty="0" smtClean="0"/>
              <a:t>gain weight occurs during workout </a:t>
            </a:r>
            <a:r>
              <a:rPr lang="en-US" dirty="0"/>
              <a:t>Bad </a:t>
            </a:r>
            <a:r>
              <a:rPr lang="en-US" dirty="0" smtClean="0"/>
              <a:t>sign!</a:t>
            </a:r>
            <a:endParaRPr lang="en-US" dirty="0"/>
          </a:p>
        </p:txBody>
      </p:sp>
      <p:sp>
        <p:nvSpPr>
          <p:cNvPr id="2560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B2D70F7-9647-5349-8FAC-5AF620B7B47E}" type="slidenum">
              <a:rPr lang="en-US" sz="1200"/>
              <a:pPr/>
              <a:t>10</a:t>
            </a:fld>
            <a:endParaRPr lang="en-US" sz="1200"/>
          </a:p>
        </p:txBody>
      </p:sp>
    </p:spTree>
    <p:extLst>
      <p:ext uri="{BB962C8B-B14F-4D97-AF65-F5344CB8AC3E}">
        <p14:creationId xmlns:p14="http://schemas.microsoft.com/office/powerpoint/2010/main" val="1636863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Remember recommended</a:t>
            </a:r>
            <a:r>
              <a:rPr lang="en-US" b="1" baseline="0" dirty="0" smtClean="0"/>
              <a:t> maximum added</a:t>
            </a:r>
            <a:r>
              <a:rPr lang="en-US" b="1" dirty="0" smtClean="0"/>
              <a:t> sugar for women 6 tsp. /day  (~100 </a:t>
            </a:r>
            <a:r>
              <a:rPr lang="en-US" b="1" dirty="0" err="1" smtClean="0"/>
              <a:t>cal</a:t>
            </a:r>
            <a:r>
              <a:rPr lang="en-US" b="1" dirty="0" smtClean="0"/>
              <a:t>) for men 9 /day (150 </a:t>
            </a:r>
            <a:r>
              <a:rPr lang="en-US" b="1" dirty="0" err="1" smtClean="0"/>
              <a:t>cal</a:t>
            </a:r>
            <a:r>
              <a:rPr lang="en-US" b="1" dirty="0" smtClean="0"/>
              <a:t>)</a:t>
            </a:r>
          </a:p>
          <a:p>
            <a:r>
              <a:rPr lang="en-US" b="1" dirty="0" smtClean="0"/>
              <a:t>1</a:t>
            </a:r>
            <a:r>
              <a:rPr lang="en-US" b="1" baseline="0" dirty="0" smtClean="0"/>
              <a:t> </a:t>
            </a:r>
            <a:r>
              <a:rPr lang="en-US" b="1" baseline="0" dirty="0" err="1" smtClean="0"/>
              <a:t>tsp</a:t>
            </a:r>
            <a:r>
              <a:rPr lang="en-US" b="1" baseline="0" dirty="0" smtClean="0"/>
              <a:t> is about 4 grams</a:t>
            </a:r>
          </a:p>
          <a:p>
            <a:r>
              <a:rPr lang="en-US" baseline="0" dirty="0" smtClean="0"/>
              <a:t>1 gram sugar (carb) provides about 4 calories</a:t>
            </a:r>
          </a:p>
          <a:p>
            <a:r>
              <a:rPr lang="en-US" baseline="0" dirty="0" smtClean="0"/>
              <a:t>NOTE: HFCS is high fructose corn syrup. Regular corn syrup (glucose + fructose)  is modified and some of its glucose  is converted to fructose.  Fructose is sweeter than glucose so less is needed to get the same sweetness. This cuts cost of production. In addition, the US corn crop is highly subsidized (This is when our tax dollars are used to keep its price lower than it would be otherwise).  These two facts resulted in huge amounts of added sugar coming into our diet as HFCS in the last couple of decades.  HFCS is not poison, but it is cheap and overused in our food supply (e.g. bottomless soft drinks….)</a:t>
            </a:r>
          </a:p>
          <a:p>
            <a:r>
              <a:rPr lang="en-US" baseline="0" dirty="0" smtClean="0"/>
              <a:t>Good to have a bit of protein after a work out so LF chocolate milk is great</a:t>
            </a:r>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11</a:t>
            </a:fld>
            <a:endParaRPr lang="en-US" dirty="0"/>
          </a:p>
        </p:txBody>
      </p:sp>
    </p:spTree>
    <p:extLst>
      <p:ext uri="{BB962C8B-B14F-4D97-AF65-F5344CB8AC3E}">
        <p14:creationId xmlns:p14="http://schemas.microsoft.com/office/powerpoint/2010/main" val="2647786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Na(Sodium)</a:t>
            </a:r>
            <a:r>
              <a:rPr lang="en-US" baseline="0" dirty="0" smtClean="0"/>
              <a:t> and K (Potassium) </a:t>
            </a:r>
            <a:r>
              <a:rPr lang="en-US" dirty="0" smtClean="0"/>
              <a:t>W ant about 2x sodium to potassium.</a:t>
            </a:r>
            <a:r>
              <a:rPr lang="en-US" baseline="0" dirty="0" smtClean="0"/>
              <a:t>  </a:t>
            </a:r>
          </a:p>
          <a:p>
            <a:r>
              <a:rPr lang="en-US" baseline="0" dirty="0" smtClean="0"/>
              <a:t>NOTE: Vitamin K is NOT the same as the mineral Potassium (chemical symbol is K+)</a:t>
            </a:r>
            <a:r>
              <a:rPr lang="en-US" dirty="0" smtClean="0"/>
              <a:t> </a:t>
            </a:r>
            <a:endParaRPr lang="en-US" dirty="0"/>
          </a:p>
        </p:txBody>
      </p:sp>
    </p:spTree>
    <p:extLst>
      <p:ext uri="{BB962C8B-B14F-4D97-AF65-F5344CB8AC3E}">
        <p14:creationId xmlns:p14="http://schemas.microsoft.com/office/powerpoint/2010/main" val="779710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consume</a:t>
            </a:r>
            <a:r>
              <a:rPr lang="en-US" baseline="0" dirty="0" smtClean="0"/>
              <a:t> four fuels: Carb, protein, lipid (fat/oil) and alcohol.  All are essential, except alcohol.</a:t>
            </a:r>
          </a:p>
          <a:p>
            <a:r>
              <a:rPr lang="en-US" baseline="0" dirty="0" smtClean="0"/>
              <a:t>Best muscle fuels are carb and fat</a:t>
            </a:r>
          </a:p>
          <a:p>
            <a:r>
              <a:rPr lang="en-US" baseline="0" dirty="0" smtClean="0"/>
              <a:t>Protein poor because when it is used for any job other than to build protein the amino group (NH2) must be removed and excreted by the kidneys in the urine. It is also not a preferred fuel because it has unique jobs that only protein can do  in our body. If we use it for fuel, then some of those functions may be jeopardized.</a:t>
            </a:r>
          </a:p>
          <a:p>
            <a:endParaRPr lang="en-US" baseline="0" dirty="0" smtClean="0"/>
          </a:p>
          <a:p>
            <a:r>
              <a:rPr lang="en-US" baseline="0" dirty="0" smtClean="0"/>
              <a:t>Alcohol is not a good fuel, because muscles do not have the metabolic machinery to burn alcohol for fuel, plus is it s dangerous to perform most sports if you are drunk.  Also, alcohol causes you to make urine faster, thus increasing your risk of dehydration.</a:t>
            </a:r>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14</a:t>
            </a:fld>
            <a:endParaRPr lang="en-US" dirty="0"/>
          </a:p>
        </p:txBody>
      </p:sp>
    </p:spTree>
    <p:extLst>
      <p:ext uri="{BB962C8B-B14F-4D97-AF65-F5344CB8AC3E}">
        <p14:creationId xmlns:p14="http://schemas.microsoft.com/office/powerpoint/2010/main" val="1770573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Staying</a:t>
            </a:r>
            <a:r>
              <a:rPr lang="en-US" baseline="0" dirty="0" smtClean="0"/>
              <a:t> aerobic means your cardiovascular system has gotten strong enough to deliver plenty of oxygen to the muscle cell even though you are working out super-hard. This allows you to keep burning fat (most abundant  fuel) PLUS carb (glucose-limited) mix.  This fuel mix</a:t>
            </a:r>
            <a:r>
              <a:rPr lang="is-IS" baseline="0" dirty="0" smtClean="0"/>
              <a:t>….</a:t>
            </a:r>
            <a:r>
              <a:rPr lang="en-US" baseline="0" dirty="0" smtClean="0"/>
              <a:t>allows fat to be burned efficiently and for your limited carb supply to last longer. Good to save carb supply for when you need/want to kick up intensity for a short burst of activity</a:t>
            </a:r>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15</a:t>
            </a:fld>
            <a:endParaRPr lang="en-US" dirty="0"/>
          </a:p>
        </p:txBody>
      </p:sp>
    </p:spTree>
    <p:extLst>
      <p:ext uri="{BB962C8B-B14F-4D97-AF65-F5344CB8AC3E}">
        <p14:creationId xmlns:p14="http://schemas.microsoft.com/office/powerpoint/2010/main" val="2076100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err="1" smtClean="0"/>
              <a:t>Creatine</a:t>
            </a:r>
            <a:r>
              <a:rPr lang="en-US" dirty="0" smtClean="0"/>
              <a:t> phosphate</a:t>
            </a:r>
            <a:r>
              <a:rPr lang="en-US" baseline="0" dirty="0" smtClean="0"/>
              <a:t> may help with high intensity anaerobic performance for a few seconds (long enough for’ lift’).  Likely no harm from this, but all benefit disappears once stop the supp. Remember also that </a:t>
            </a:r>
            <a:r>
              <a:rPr lang="en-US" baseline="0" dirty="0" err="1" smtClean="0"/>
              <a:t>supps</a:t>
            </a:r>
            <a:r>
              <a:rPr lang="en-US" baseline="0" dirty="0" smtClean="0"/>
              <a:t> are poorly controlled so be sure you are really getting what the label says is included in the pill/tab.</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16</a:t>
            </a:fld>
            <a:endParaRPr lang="en-US" dirty="0"/>
          </a:p>
        </p:txBody>
      </p:sp>
    </p:spTree>
    <p:extLst>
      <p:ext uri="{BB962C8B-B14F-4D97-AF65-F5344CB8AC3E}">
        <p14:creationId xmlns:p14="http://schemas.microsoft.com/office/powerpoint/2010/main" val="475263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1E68ED0F-7FBF-A040-98DD-60F8BCE98A2C}" type="slidenum">
              <a:rPr lang="en-US" sz="1200"/>
              <a:pPr/>
              <a:t>17</a:t>
            </a:fld>
            <a:endParaRPr lang="en-US" sz="12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General CHO</a:t>
            </a:r>
            <a:r>
              <a:rPr lang="en-US" baseline="0" dirty="0" smtClean="0"/>
              <a:t> advice suitable for most.</a:t>
            </a:r>
          </a:p>
          <a:p>
            <a:pPr eaLnBrk="1" hangingPunct="1"/>
            <a:r>
              <a:rPr lang="en-US" dirty="0" smtClean="0"/>
              <a:t>If </a:t>
            </a:r>
            <a:r>
              <a:rPr lang="en-US" dirty="0"/>
              <a:t>AM workout, </a:t>
            </a:r>
            <a:r>
              <a:rPr lang="en-US" dirty="0" smtClean="0"/>
              <a:t>advise Dinner </a:t>
            </a:r>
            <a:r>
              <a:rPr lang="en-US" dirty="0"/>
              <a:t>hi CHO + bedtime </a:t>
            </a:r>
            <a:r>
              <a:rPr lang="en-US" dirty="0" smtClean="0"/>
              <a:t>snack</a:t>
            </a:r>
            <a:r>
              <a:rPr lang="en-US" baseline="0" dirty="0" smtClean="0"/>
              <a:t>.</a:t>
            </a:r>
            <a:endParaRPr lang="en-US" dirty="0"/>
          </a:p>
          <a:p>
            <a:pPr eaLnBrk="1" hangingPunct="1"/>
            <a:endParaRPr lang="en-US" dirty="0" smtClean="0"/>
          </a:p>
          <a:p>
            <a:pPr eaLnBrk="1" hangingPunct="1"/>
            <a:r>
              <a:rPr lang="en-US" dirty="0" smtClean="0"/>
              <a:t>Otherwise</a:t>
            </a:r>
            <a:r>
              <a:rPr lang="en-US" baseline="0" dirty="0" smtClean="0"/>
              <a:t> </a:t>
            </a:r>
            <a:r>
              <a:rPr lang="en-US" dirty="0" err="1" smtClean="0"/>
              <a:t>Bfast</a:t>
            </a:r>
            <a:r>
              <a:rPr lang="en-US" dirty="0" smtClean="0"/>
              <a:t> light, </a:t>
            </a:r>
            <a:r>
              <a:rPr lang="en-US" baseline="0" dirty="0" smtClean="0"/>
              <a:t> complex carbs</a:t>
            </a:r>
            <a:r>
              <a:rPr lang="en-US" dirty="0" smtClean="0"/>
              <a:t>, some protein, </a:t>
            </a:r>
            <a:r>
              <a:rPr lang="en-US" dirty="0"/>
              <a:t>low fat; focus on fluids finish 1-2 </a:t>
            </a:r>
            <a:r>
              <a:rPr lang="en-US" dirty="0" err="1"/>
              <a:t>hr</a:t>
            </a:r>
            <a:r>
              <a:rPr lang="en-US" dirty="0"/>
              <a:t> pre-event if possible</a:t>
            </a:r>
          </a:p>
          <a:p>
            <a:pPr eaLnBrk="1" hangingPunct="1"/>
            <a:r>
              <a:rPr lang="en-US" dirty="0" smtClean="0"/>
              <a:t>150</a:t>
            </a:r>
            <a:r>
              <a:rPr lang="en-US" baseline="0" dirty="0" smtClean="0"/>
              <a:t> lb.</a:t>
            </a:r>
            <a:r>
              <a:rPr lang="en-US" dirty="0" smtClean="0"/>
              <a:t> woman +~75 </a:t>
            </a:r>
            <a:r>
              <a:rPr lang="en-US" dirty="0"/>
              <a:t>g </a:t>
            </a:r>
            <a:r>
              <a:rPr lang="en-US" dirty="0" err="1"/>
              <a:t>Prot</a:t>
            </a:r>
            <a:r>
              <a:rPr lang="en-US" dirty="0"/>
              <a:t>/</a:t>
            </a:r>
            <a:r>
              <a:rPr lang="en-US" dirty="0" smtClean="0"/>
              <a:t>day (estimated</a:t>
            </a:r>
            <a:r>
              <a:rPr lang="en-US" baseline="0" dirty="0" smtClean="0"/>
              <a:t> protein need at .5g/lb.)</a:t>
            </a:r>
            <a:r>
              <a:rPr lang="en-US" dirty="0" smtClean="0"/>
              <a:t> </a:t>
            </a:r>
            <a:endParaRPr lang="en-US" dirty="0"/>
          </a:p>
          <a:p>
            <a:pPr eaLnBrk="1" hangingPunct="1"/>
            <a:r>
              <a:rPr lang="en-US" dirty="0" smtClean="0"/>
              <a:t>Post 45 g carb + ~15 g protein/</a:t>
            </a:r>
            <a:r>
              <a:rPr lang="en-US" dirty="0" err="1" smtClean="0"/>
              <a:t>bfast</a:t>
            </a:r>
            <a:endParaRPr lang="en-US" dirty="0" smtClean="0"/>
          </a:p>
          <a:p>
            <a:pPr eaLnBrk="1" hangingPunct="1"/>
            <a:r>
              <a:rPr lang="en-US" baseline="0" dirty="0" smtClean="0"/>
              <a:t>	 translated into food this = 2 slices of bread + 2 oz. meat (produce, mayo, mustard as desired) + small piece of any fruit.</a:t>
            </a:r>
          </a:p>
          <a:p>
            <a:pPr eaLnBrk="1" hangingPunct="1"/>
            <a:r>
              <a:rPr lang="en-US" baseline="0" dirty="0" smtClean="0"/>
              <a:t>	16 </a:t>
            </a:r>
            <a:r>
              <a:rPr lang="en-US" baseline="0" dirty="0" err="1" smtClean="0"/>
              <a:t>oz</a:t>
            </a:r>
            <a:r>
              <a:rPr lang="en-US" baseline="0" dirty="0" smtClean="0"/>
              <a:t> milk and an apple</a:t>
            </a:r>
            <a:endParaRPr lang="en-US" dirty="0"/>
          </a:p>
          <a:p>
            <a:pPr eaLnBrk="1" hangingPunct="1"/>
            <a:r>
              <a:rPr lang="en-US" dirty="0"/>
              <a:t>CHO during </a:t>
            </a:r>
            <a:r>
              <a:rPr lang="en-US" i="1" dirty="0"/>
              <a:t>may be </a:t>
            </a:r>
            <a:r>
              <a:rPr lang="en-US" dirty="0" smtClean="0"/>
              <a:t>needed, but mostly only </a:t>
            </a:r>
            <a:r>
              <a:rPr lang="en-US" dirty="0"/>
              <a:t>if </a:t>
            </a:r>
            <a:r>
              <a:rPr lang="en-US" dirty="0" smtClean="0"/>
              <a:t>CHO depleted at start of workout! Remember carb spares protein from being used as a fuel</a:t>
            </a:r>
            <a:r>
              <a:rPr lang="mr-IN" dirty="0" smtClean="0"/>
              <a:t>…</a:t>
            </a:r>
            <a:r>
              <a:rPr lang="en-US" dirty="0" smtClean="0"/>
              <a:t>.a good thing!</a:t>
            </a:r>
          </a:p>
          <a:p>
            <a:pPr eaLnBrk="1" hangingPunct="1"/>
            <a:endParaRPr lang="en-US" dirty="0" smtClean="0"/>
          </a:p>
          <a:p>
            <a:pPr eaLnBrk="1" hangingPunct="1"/>
            <a:r>
              <a:rPr lang="en-US" dirty="0" smtClean="0"/>
              <a:t>GI</a:t>
            </a:r>
            <a:r>
              <a:rPr lang="en-US" baseline="0" dirty="0" smtClean="0"/>
              <a:t> Glycemic Index not taught in my classes. It won’t hurt you, but it is not a miracle approach to eating healthy </a:t>
            </a:r>
          </a:p>
          <a:p>
            <a:pPr eaLnBrk="1" hangingPunct="1"/>
            <a:r>
              <a:rPr lang="en-US" dirty="0" smtClean="0"/>
              <a:t>Also,</a:t>
            </a:r>
            <a:r>
              <a:rPr lang="en-US" baseline="0" dirty="0" smtClean="0"/>
              <a:t> p</a:t>
            </a:r>
            <a:r>
              <a:rPr lang="en-US" dirty="0" smtClean="0"/>
              <a:t>opular</a:t>
            </a:r>
            <a:r>
              <a:rPr lang="en-US" baseline="0" dirty="0" smtClean="0"/>
              <a:t> now: two names for what seems very similar to me. Basically, it sets you up to workout carb depleted.  </a:t>
            </a:r>
          </a:p>
          <a:p>
            <a:pPr eaLnBrk="1" hangingPunct="1"/>
            <a:r>
              <a:rPr lang="en-US" dirty="0" smtClean="0"/>
              <a:t>1. TRAIN LOW- COMPETE HIGH</a:t>
            </a:r>
            <a:endParaRPr lang="en-US" baseline="0" dirty="0" smtClean="0"/>
          </a:p>
          <a:p>
            <a:pPr eaLnBrk="1" hangingPunct="1"/>
            <a:r>
              <a:rPr lang="en-US" baseline="0" dirty="0" smtClean="0"/>
              <a:t>2. Carb </a:t>
            </a:r>
            <a:r>
              <a:rPr lang="en-US" baseline="0" dirty="0" err="1" smtClean="0"/>
              <a:t>backloading</a:t>
            </a:r>
            <a:endParaRPr lang="en-US" baseline="0" dirty="0" smtClean="0"/>
          </a:p>
          <a:p>
            <a:pPr eaLnBrk="1" hangingPunct="1"/>
            <a:r>
              <a:rPr lang="en-US" baseline="0" dirty="0" smtClean="0"/>
              <a:t>If this works for you, fine. It shouldn’t hurt you either, but it may make a morning workout more difficult and it is not a panacea (cure all) for building muscle as sometimes promoted.</a:t>
            </a:r>
          </a:p>
          <a:p>
            <a:pPr eaLnBrk="1" hangingPunct="1"/>
            <a:endParaRPr lang="en-US" baseline="0" dirty="0" smtClean="0"/>
          </a:p>
          <a:p>
            <a:pPr eaLnBrk="1" hangingPunct="1"/>
            <a:endParaRPr lang="en-US" baseline="0" dirty="0" smtClean="0"/>
          </a:p>
          <a:p>
            <a:pPr eaLnBrk="1" hangingPunct="1"/>
            <a:r>
              <a:rPr lang="en-US" baseline="0" dirty="0" smtClean="0"/>
              <a:t>Bottom-line on muscle building is the consistent demand on the muscle to provide more power.  This stimulates growth.  You provide the calories to do the work from carbs and fat in your diet and/or body.  The building blocks for the muscle  are from Protein and water.  Not much protein is needed ~7-10 </a:t>
            </a:r>
            <a:r>
              <a:rPr lang="en-US" baseline="0" dirty="0" err="1" smtClean="0"/>
              <a:t>gm</a:t>
            </a:r>
            <a:r>
              <a:rPr lang="en-US" baseline="0" dirty="0" smtClean="0"/>
              <a:t>/ day extra should do it to support a pound gain of lean/week.  </a:t>
            </a:r>
            <a:endParaRPr lang="en-US" dirty="0"/>
          </a:p>
        </p:txBody>
      </p:sp>
    </p:spTree>
    <p:extLst>
      <p:ext uri="{BB962C8B-B14F-4D97-AF65-F5344CB8AC3E}">
        <p14:creationId xmlns:p14="http://schemas.microsoft.com/office/powerpoint/2010/main" val="1775537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4404A8A-8296-A94F-99E4-579DDE83F412}" type="slidenum">
              <a:rPr lang="en-US" sz="1200"/>
              <a:pPr/>
              <a:t>18</a:t>
            </a:fld>
            <a:endParaRPr lang="en-US" sz="12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a:t>ASSUMES ADEQUATE CAL/CHO INTAKE!!!</a:t>
            </a:r>
            <a:r>
              <a:rPr lang="en-US" dirty="0" smtClean="0"/>
              <a:t>!</a:t>
            </a:r>
          </a:p>
          <a:p>
            <a:pPr eaLnBrk="1" hangingPunct="1"/>
            <a:r>
              <a:rPr lang="en-US" dirty="0" smtClean="0"/>
              <a:t>If you are trying to lose weight</a:t>
            </a:r>
            <a:r>
              <a:rPr lang="en-US" baseline="0" dirty="0" smtClean="0"/>
              <a:t> while gaining mass, you will need more protein/pound ~0.7 g/pound</a:t>
            </a:r>
            <a:endParaRPr lang="en-US" dirty="0"/>
          </a:p>
        </p:txBody>
      </p:sp>
    </p:spTree>
    <p:extLst>
      <p:ext uri="{BB962C8B-B14F-4D97-AF65-F5344CB8AC3E}">
        <p14:creationId xmlns:p14="http://schemas.microsoft.com/office/powerpoint/2010/main" val="29331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a:ln/>
        </p:spPr>
      </p:sp>
      <p:sp>
        <p:nvSpPr>
          <p:cNvPr id="614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charset="-128"/>
            </a:endParaRPr>
          </a:p>
          <a:p>
            <a:endParaRPr lang="en-US" altLang="en-US" dirty="0">
              <a:ea typeface="ＭＳ Ｐゴシック"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Tahoma" charset="0"/>
                <a:ea typeface="ＭＳ Ｐゴシック" charset="-128"/>
              </a:defRPr>
            </a:lvl1pPr>
            <a:lvl2pPr marL="742950" indent="-285750">
              <a:defRPr sz="2400">
                <a:solidFill>
                  <a:schemeClr val="tx1"/>
                </a:solidFill>
                <a:latin typeface="Tahoma" charset="0"/>
                <a:ea typeface="ＭＳ Ｐゴシック" charset="-128"/>
              </a:defRPr>
            </a:lvl2pPr>
            <a:lvl3pPr marL="1143000" indent="-228600">
              <a:defRPr sz="2400">
                <a:solidFill>
                  <a:schemeClr val="tx1"/>
                </a:solidFill>
                <a:latin typeface="Tahoma" charset="0"/>
                <a:ea typeface="ＭＳ Ｐゴシック" charset="-128"/>
              </a:defRPr>
            </a:lvl3pPr>
            <a:lvl4pPr marL="1600200" indent="-228600">
              <a:defRPr sz="2400">
                <a:solidFill>
                  <a:schemeClr val="tx1"/>
                </a:solidFill>
                <a:latin typeface="Tahoma" charset="0"/>
                <a:ea typeface="ＭＳ Ｐゴシック" charset="-128"/>
              </a:defRPr>
            </a:lvl4pPr>
            <a:lvl5pPr marL="2057400" indent="-228600">
              <a:defRPr sz="2400">
                <a:solidFill>
                  <a:schemeClr val="tx1"/>
                </a:solidFill>
                <a:latin typeface="Tahoma" charset="0"/>
                <a:ea typeface="ＭＳ Ｐゴシック" charset="-128"/>
              </a:defRPr>
            </a:lvl5pPr>
            <a:lvl6pPr marL="2514600" indent="-228600" eaLnBrk="0" fontAlgn="base" hangingPunct="0">
              <a:spcBef>
                <a:spcPct val="0"/>
              </a:spcBef>
              <a:spcAft>
                <a:spcPct val="0"/>
              </a:spcAft>
              <a:defRPr sz="2400">
                <a:solidFill>
                  <a:schemeClr val="tx1"/>
                </a:solidFill>
                <a:latin typeface="Tahoma" charset="0"/>
                <a:ea typeface="ＭＳ Ｐゴシック" charset="-128"/>
              </a:defRPr>
            </a:lvl6pPr>
            <a:lvl7pPr marL="2971800" indent="-228600" eaLnBrk="0" fontAlgn="base" hangingPunct="0">
              <a:spcBef>
                <a:spcPct val="0"/>
              </a:spcBef>
              <a:spcAft>
                <a:spcPct val="0"/>
              </a:spcAft>
              <a:defRPr sz="2400">
                <a:solidFill>
                  <a:schemeClr val="tx1"/>
                </a:solidFill>
                <a:latin typeface="Tahoma" charset="0"/>
                <a:ea typeface="ＭＳ Ｐゴシック" charset="-128"/>
              </a:defRPr>
            </a:lvl7pPr>
            <a:lvl8pPr marL="3429000" indent="-228600" eaLnBrk="0" fontAlgn="base" hangingPunct="0">
              <a:spcBef>
                <a:spcPct val="0"/>
              </a:spcBef>
              <a:spcAft>
                <a:spcPct val="0"/>
              </a:spcAft>
              <a:defRPr sz="2400">
                <a:solidFill>
                  <a:schemeClr val="tx1"/>
                </a:solidFill>
                <a:latin typeface="Tahoma" charset="0"/>
                <a:ea typeface="ＭＳ Ｐゴシック" charset="-128"/>
              </a:defRPr>
            </a:lvl8pPr>
            <a:lvl9pPr marL="3886200" indent="-228600" eaLnBrk="0" fontAlgn="base" hangingPunct="0">
              <a:spcBef>
                <a:spcPct val="0"/>
              </a:spcBef>
              <a:spcAft>
                <a:spcPct val="0"/>
              </a:spcAft>
              <a:defRPr sz="2400">
                <a:solidFill>
                  <a:schemeClr val="tx1"/>
                </a:solidFill>
                <a:latin typeface="Tahoma" charset="0"/>
                <a:ea typeface="ＭＳ Ｐゴシック" charset="-128"/>
              </a:defRPr>
            </a:lvl9pPr>
          </a:lstStyle>
          <a:p>
            <a:fld id="{4732C6FD-8052-014C-A652-C20320DFD90A}" type="slidenum">
              <a:rPr lang="en-US" altLang="en-US" sz="1200">
                <a:latin typeface="Arial" charset="0"/>
              </a:rPr>
              <a:pPr/>
              <a:t>19</a:t>
            </a:fld>
            <a:endParaRPr lang="en-US" altLang="en-US" sz="1200">
              <a:latin typeface="Arial" charset="0"/>
            </a:endParaRPr>
          </a:p>
        </p:txBody>
      </p:sp>
    </p:spTree>
    <p:extLst>
      <p:ext uri="{BB962C8B-B14F-4D97-AF65-F5344CB8AC3E}">
        <p14:creationId xmlns:p14="http://schemas.microsoft.com/office/powerpoint/2010/main" val="16573328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43000" y="687388"/>
            <a:ext cx="4572000" cy="3429000"/>
          </a:xfrm>
          <a:ln/>
        </p:spPr>
      </p:sp>
      <p:sp>
        <p:nvSpPr>
          <p:cNvPr id="46083" name="Rectangle 3"/>
          <p:cNvSpPr>
            <a:spLocks noGrp="1" noChangeArrowheads="1"/>
          </p:cNvSpPr>
          <p:nvPr>
            <p:ph type="body" idx="1"/>
          </p:nvPr>
        </p:nvSpPr>
        <p:spPr>
          <a:xfrm>
            <a:off x="912813" y="4343400"/>
            <a:ext cx="5032375" cy="41132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6" tIns="45714" rIns="91426" bIns="45714"/>
          <a:lstStyle/>
          <a:p>
            <a:r>
              <a:rPr lang="en-US" b="1" dirty="0" smtClean="0">
                <a:solidFill>
                  <a:srgbClr val="000000"/>
                </a:solidFill>
              </a:rPr>
              <a:t>DO </a:t>
            </a:r>
            <a:r>
              <a:rPr lang="en-US" b="1" dirty="0">
                <a:solidFill>
                  <a:srgbClr val="000000"/>
                </a:solidFill>
              </a:rPr>
              <a:t>WHAT KIDS DO BEST</a:t>
            </a:r>
            <a:r>
              <a:rPr lang="en-US" b="1" dirty="0" smtClean="0">
                <a:solidFill>
                  <a:srgbClr val="000000"/>
                </a:solidFill>
              </a:rPr>
              <a:t>!!!!  Have fun moving!</a:t>
            </a:r>
            <a:endParaRPr lang="el-GR" b="1" dirty="0">
              <a:solidFill>
                <a:srgbClr val="000000"/>
              </a:solidFill>
            </a:endParaRPr>
          </a:p>
          <a:p>
            <a:r>
              <a:rPr lang="en-US" b="1" dirty="0">
                <a:solidFill>
                  <a:srgbClr val="000000"/>
                </a:solidFill>
              </a:rPr>
              <a:t> </a:t>
            </a:r>
          </a:p>
          <a:p>
            <a:endParaRPr lang="el-GR" b="0" i="1" dirty="0"/>
          </a:p>
        </p:txBody>
      </p:sp>
    </p:spTree>
    <p:extLst>
      <p:ext uri="{BB962C8B-B14F-4D97-AF65-F5344CB8AC3E}">
        <p14:creationId xmlns:p14="http://schemas.microsoft.com/office/powerpoint/2010/main" val="1202009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 </a:t>
            </a:r>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2</a:t>
            </a:fld>
            <a:endParaRPr lang="en-US" dirty="0"/>
          </a:p>
        </p:txBody>
      </p:sp>
    </p:spTree>
    <p:extLst>
      <p:ext uri="{BB962C8B-B14F-4D97-AF65-F5344CB8AC3E}">
        <p14:creationId xmlns:p14="http://schemas.microsoft.com/office/powerpoint/2010/main" val="20733010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 typeface="Wingdings" charset="0"/>
              <a:buNone/>
            </a:pPr>
            <a:r>
              <a:rPr lang="en-US" i="1" dirty="0" smtClean="0"/>
              <a:t>Ineffective</a:t>
            </a:r>
            <a:r>
              <a:rPr lang="en-US" dirty="0" smtClean="0"/>
              <a:t> Approach	  	</a:t>
            </a:r>
            <a:r>
              <a:rPr lang="en-US" i="1" dirty="0" smtClean="0"/>
              <a:t>Effective Approach</a:t>
            </a:r>
            <a:endParaRPr lang="en-US" dirty="0" smtClean="0"/>
          </a:p>
          <a:p>
            <a:pPr eaLnBrk="1" hangingPunct="1">
              <a:buFont typeface="Wingdings" charset="0"/>
              <a:buNone/>
            </a:pPr>
            <a:endParaRPr lang="en-US" dirty="0" smtClean="0"/>
          </a:p>
          <a:p>
            <a:pPr eaLnBrk="1" hangingPunct="1">
              <a:buFont typeface="Wingdings" charset="0"/>
              <a:buNone/>
            </a:pPr>
            <a:r>
              <a:rPr lang="en-US" dirty="0" smtClean="0"/>
              <a:t>No pain, no gain attitude	 	</a:t>
            </a:r>
            <a:r>
              <a:rPr lang="en-US" i="1" dirty="0" smtClean="0"/>
              <a:t>No blame, no shame</a:t>
            </a:r>
          </a:p>
          <a:p>
            <a:pPr eaLnBrk="1" hangingPunct="1">
              <a:buFont typeface="Wingdings" charset="0"/>
              <a:buNone/>
            </a:pPr>
            <a:r>
              <a:rPr lang="en-US" dirty="0" smtClean="0"/>
              <a:t>Should Do 		 	</a:t>
            </a:r>
            <a:r>
              <a:rPr lang="en-US" i="1" dirty="0" smtClean="0"/>
              <a:t>Will Do </a:t>
            </a:r>
          </a:p>
          <a:p>
            <a:pPr eaLnBrk="1" hangingPunct="1">
              <a:buFont typeface="Wingdings" charset="0"/>
              <a:buNone/>
            </a:pPr>
            <a:r>
              <a:rPr lang="en-US" dirty="0" smtClean="0"/>
              <a:t>Ex for weight loss		</a:t>
            </a:r>
            <a:r>
              <a:rPr lang="en-US" i="1" dirty="0" smtClean="0"/>
              <a:t>Ex to </a:t>
            </a:r>
            <a:r>
              <a:rPr lang="en-US" sz="1600" i="1" dirty="0" smtClean="0">
                <a:cs typeface="Arial" charset="0"/>
              </a:rPr>
              <a:t>↑ </a:t>
            </a:r>
            <a:r>
              <a:rPr lang="en-US" i="1" dirty="0" smtClean="0"/>
              <a:t>life quality</a:t>
            </a:r>
          </a:p>
          <a:p>
            <a:pPr eaLnBrk="1" hangingPunct="1">
              <a:buFont typeface="Wingdings" charset="0"/>
              <a:buNone/>
            </a:pPr>
            <a:r>
              <a:rPr lang="en-US" dirty="0" smtClean="0"/>
              <a:t>More is better</a:t>
            </a:r>
            <a:r>
              <a:rPr lang="en-US" i="1" dirty="0" smtClean="0"/>
              <a:t>		Less, 4ever is better</a:t>
            </a:r>
          </a:p>
          <a:p>
            <a:pPr eaLnBrk="1" hangingPunct="1">
              <a:buFont typeface="Wingdings" charset="0"/>
              <a:buNone/>
            </a:pPr>
            <a:r>
              <a:rPr lang="en-US" dirty="0" smtClean="0"/>
              <a:t>Exercise			</a:t>
            </a:r>
            <a:r>
              <a:rPr lang="en-US" i="1" dirty="0" smtClean="0"/>
              <a:t>Physical Movement</a:t>
            </a:r>
            <a:r>
              <a:rPr lang="en-US" i="1" baseline="0" dirty="0" smtClean="0"/>
              <a:t>                    </a:t>
            </a:r>
          </a:p>
          <a:p>
            <a:pPr eaLnBrk="1" hangingPunct="1">
              <a:buFont typeface="Wingdings" charset="0"/>
              <a:buNone/>
            </a:pPr>
            <a:r>
              <a:rPr lang="en-US" sz="900" i="1" dirty="0" smtClean="0"/>
              <a:t>T. Anastasia 2007</a:t>
            </a:r>
          </a:p>
          <a:p>
            <a:r>
              <a:rPr lang="en-US" dirty="0" smtClean="0">
                <a:solidFill>
                  <a:srgbClr val="000000"/>
                </a:solidFill>
              </a:rPr>
              <a:t>Y</a:t>
            </a:r>
            <a:r>
              <a:rPr lang="el-GR" dirty="0" smtClean="0">
                <a:solidFill>
                  <a:srgbClr val="000000"/>
                </a:solidFill>
              </a:rPr>
              <a:t>ou don’t have to be a high</a:t>
            </a:r>
            <a:r>
              <a:rPr lang="en-US" dirty="0" smtClean="0">
                <a:solidFill>
                  <a:srgbClr val="000000"/>
                </a:solidFill>
              </a:rPr>
              <a:t>-</a:t>
            </a:r>
            <a:r>
              <a:rPr lang="el-GR" dirty="0" smtClean="0">
                <a:solidFill>
                  <a:srgbClr val="000000"/>
                </a:solidFill>
              </a:rPr>
              <a:t>performance athlete to benefit from exercise. Do the things you enjoy—walk, ride a bike, garden, swim, play.</a:t>
            </a:r>
          </a:p>
          <a:p>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21</a:t>
            </a:fld>
            <a:endParaRPr lang="en-US" dirty="0"/>
          </a:p>
        </p:txBody>
      </p:sp>
    </p:spTree>
    <p:extLst>
      <p:ext uri="{BB962C8B-B14F-4D97-AF65-F5344CB8AC3E}">
        <p14:creationId xmlns:p14="http://schemas.microsoft.com/office/powerpoint/2010/main" val="35036547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057400" marR="0" lvl="4" indent="-22860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22</a:t>
            </a:fld>
            <a:endParaRPr lang="en-US" dirty="0"/>
          </a:p>
        </p:txBody>
      </p:sp>
    </p:spTree>
    <p:extLst>
      <p:ext uri="{BB962C8B-B14F-4D97-AF65-F5344CB8AC3E}">
        <p14:creationId xmlns:p14="http://schemas.microsoft.com/office/powerpoint/2010/main" val="3046197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t>glycolysis</a:t>
            </a:r>
          </a:p>
          <a:p>
            <a:r>
              <a:rPr lang="en-US"/>
              <a:t>TCA cycle</a:t>
            </a:r>
          </a:p>
          <a:p>
            <a:r>
              <a:rPr lang="en-US"/>
              <a:t>b-oxidation</a:t>
            </a:r>
          </a:p>
          <a:p>
            <a:r>
              <a:rPr lang="en-US"/>
              <a:t>Glycogenolysis</a:t>
            </a:r>
          </a:p>
          <a:p>
            <a:r>
              <a:rPr lang="en-US"/>
              <a:t>Gluconeogenesis</a:t>
            </a:r>
          </a:p>
          <a:p>
            <a:r>
              <a:rPr lang="en-US"/>
              <a:t>Ketogenesis</a:t>
            </a:r>
          </a:p>
          <a:p>
            <a:r>
              <a:rPr lang="en-US"/>
              <a:t>ETS</a:t>
            </a:r>
          </a:p>
          <a:p>
            <a:endParaRPr lang="en-US"/>
          </a:p>
        </p:txBody>
      </p:sp>
      <p:sp>
        <p:nvSpPr>
          <p:cNvPr id="4" name="Slide Number Placeholder 3"/>
          <p:cNvSpPr>
            <a:spLocks noGrp="1"/>
          </p:cNvSpPr>
          <p:nvPr>
            <p:ph type="sldNum" sz="quarter" idx="5"/>
          </p:nvPr>
        </p:nvSpPr>
        <p:spPr/>
        <p:txBody>
          <a:bodyPr/>
          <a:lstStyle/>
          <a:p>
            <a:pPr>
              <a:defRPr/>
            </a:pPr>
            <a:fld id="{BDD19313-F816-7144-8AC9-A8728F76014F}" type="slidenum">
              <a:rPr lang="en-US" smtClean="0"/>
              <a:pPr>
                <a:defRPr/>
              </a:pPr>
              <a:t>24</a:t>
            </a:fld>
            <a:endParaRPr lang="en-US"/>
          </a:p>
        </p:txBody>
      </p:sp>
    </p:spTree>
    <p:extLst>
      <p:ext uri="{BB962C8B-B14F-4D97-AF65-F5344CB8AC3E}">
        <p14:creationId xmlns:p14="http://schemas.microsoft.com/office/powerpoint/2010/main" val="1378248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Goals:</a:t>
            </a:r>
          </a:p>
          <a:p>
            <a:r>
              <a:rPr lang="en-US" dirty="0" smtClean="0"/>
              <a:t>Appreciate</a:t>
            </a:r>
            <a:r>
              <a:rPr lang="en-US" baseline="0" dirty="0" smtClean="0"/>
              <a:t> value of regular exercise in reaching and maintaining optimal health.</a:t>
            </a:r>
          </a:p>
          <a:p>
            <a:r>
              <a:rPr lang="en-US" baseline="0" dirty="0" smtClean="0"/>
              <a:t>Understanding the principles of nutrition so that you can make the best food/beverage choices to achieve peak performance.</a:t>
            </a:r>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3</a:t>
            </a:fld>
            <a:endParaRPr lang="en-US" dirty="0"/>
          </a:p>
        </p:txBody>
      </p:sp>
    </p:spTree>
    <p:extLst>
      <p:ext uri="{BB962C8B-B14F-4D97-AF65-F5344CB8AC3E}">
        <p14:creationId xmlns:p14="http://schemas.microsoft.com/office/powerpoint/2010/main" val="1584705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youTube</a:t>
            </a:r>
            <a:r>
              <a:rPr lang="en-US" baseline="0" dirty="0" smtClean="0"/>
              <a:t> 23.5 hours</a:t>
            </a:r>
          </a:p>
          <a:p>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4</a:t>
            </a:fld>
            <a:endParaRPr lang="en-US" dirty="0"/>
          </a:p>
        </p:txBody>
      </p:sp>
    </p:spTree>
    <p:extLst>
      <p:ext uri="{BB962C8B-B14F-4D97-AF65-F5344CB8AC3E}">
        <p14:creationId xmlns:p14="http://schemas.microsoft.com/office/powerpoint/2010/main" val="2662911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Hydration #1</a:t>
            </a:r>
          </a:p>
          <a:p>
            <a:r>
              <a:rPr lang="en-US" dirty="0" smtClean="0"/>
              <a:t>Electrolytes consume</a:t>
            </a:r>
            <a:r>
              <a:rPr lang="en-US" baseline="0" dirty="0" smtClean="0"/>
              <a:t> with food and beverage</a:t>
            </a:r>
          </a:p>
          <a:p>
            <a:r>
              <a:rPr lang="en-US" baseline="0" dirty="0" smtClean="0"/>
              <a:t>Fuel from the  diet </a:t>
            </a:r>
            <a:r>
              <a:rPr lang="en-US" b="1" baseline="0" dirty="0" smtClean="0"/>
              <a:t>(</a:t>
            </a:r>
            <a:r>
              <a:rPr lang="en-US" b="1" i="1" baseline="0" dirty="0" smtClean="0"/>
              <a:t>ideally</a:t>
            </a:r>
            <a:r>
              <a:rPr lang="en-US" baseline="0" dirty="0" smtClean="0"/>
              <a:t> mostly healthy carbs, some healthy fats will be used as fuel.  The vast majority of protein will be used to build/replace body proteins and not be used as a fuel)</a:t>
            </a:r>
          </a:p>
          <a:p>
            <a:r>
              <a:rPr lang="en-US" baseline="0" dirty="0" smtClean="0"/>
              <a:t>Fuel from the body (stored carbs are limited, body proteins have other jobs to do besides be used as a fuel, fat is abundant in most all of us, even at normal weight and normal % body fat.)</a:t>
            </a:r>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5</a:t>
            </a:fld>
            <a:endParaRPr lang="en-US" dirty="0"/>
          </a:p>
        </p:txBody>
      </p:sp>
    </p:spTree>
    <p:extLst>
      <p:ext uri="{BB962C8B-B14F-4D97-AF65-F5344CB8AC3E}">
        <p14:creationId xmlns:p14="http://schemas.microsoft.com/office/powerpoint/2010/main" val="1281018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a:ln/>
        </p:spPr>
      </p:sp>
      <p:sp>
        <p:nvSpPr>
          <p:cNvPr id="696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sp>
        <p:nvSpPr>
          <p:cNvPr id="4" name="Slide Number Placeholder 3"/>
          <p:cNvSpPr>
            <a:spLocks noGrp="1"/>
          </p:cNvSpPr>
          <p:nvPr>
            <p:ph type="sldNum" sz="quarter" idx="5"/>
          </p:nvPr>
        </p:nvSpPr>
        <p:spPr/>
        <p:txBody>
          <a:bodyPr/>
          <a:lstStyle/>
          <a:p>
            <a:pPr>
              <a:defRPr/>
            </a:pPr>
            <a:fld id="{2D270D0E-8FCD-BE4F-9821-3038A9D79325}" type="slidenum">
              <a:rPr lang="en-US" smtClean="0"/>
              <a:pPr>
                <a:defRPr/>
              </a:pPr>
              <a:t>6</a:t>
            </a:fld>
            <a:endParaRPr lang="en-US" dirty="0"/>
          </a:p>
        </p:txBody>
      </p:sp>
    </p:spTree>
    <p:extLst>
      <p:ext uri="{BB962C8B-B14F-4D97-AF65-F5344CB8AC3E}">
        <p14:creationId xmlns:p14="http://schemas.microsoft.com/office/powerpoint/2010/main" val="1631571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7AB0ECB0-293C-9F44-91E7-595134FC395E}" type="slidenum">
              <a:rPr lang="en-US" sz="1200"/>
              <a:pPr/>
              <a:t>7</a:t>
            </a:fld>
            <a:endParaRPr lang="en-US" sz="120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a:t>Blood volume 2/3 water</a:t>
            </a:r>
            <a:r>
              <a:rPr lang="en-US" dirty="0" smtClean="0"/>
              <a:t>…blood takes </a:t>
            </a:r>
            <a:r>
              <a:rPr lang="en-US" dirty="0"/>
              <a:t>nutrients to/wastes away </a:t>
            </a:r>
            <a:r>
              <a:rPr lang="en-US" dirty="0" smtClean="0"/>
              <a:t>from</a:t>
            </a:r>
            <a:r>
              <a:rPr lang="en-US" baseline="0" dirty="0" smtClean="0"/>
              <a:t> the</a:t>
            </a:r>
            <a:r>
              <a:rPr lang="en-US" dirty="0" smtClean="0"/>
              <a:t> muscle</a:t>
            </a:r>
            <a:endParaRPr lang="en-US" dirty="0"/>
          </a:p>
          <a:p>
            <a:pPr eaLnBrk="1" hangingPunct="1"/>
            <a:r>
              <a:rPr lang="en-US" dirty="0" smtClean="0"/>
              <a:t>If blood </a:t>
            </a:r>
            <a:r>
              <a:rPr lang="en-US" dirty="0"/>
              <a:t>volume </a:t>
            </a:r>
            <a:r>
              <a:rPr lang="en-US" dirty="0" smtClean="0"/>
              <a:t>is down, then </a:t>
            </a:r>
            <a:r>
              <a:rPr lang="en-US" dirty="0"/>
              <a:t>performance </a:t>
            </a:r>
            <a:r>
              <a:rPr lang="en-US" dirty="0" smtClean="0"/>
              <a:t>is down</a:t>
            </a:r>
            <a:endParaRPr lang="en-US" dirty="0"/>
          </a:p>
          <a:p>
            <a:pPr eaLnBrk="1" hangingPunct="1"/>
            <a:r>
              <a:rPr lang="en-US" dirty="0"/>
              <a:t>Muscle structure 2/3 </a:t>
            </a:r>
            <a:r>
              <a:rPr lang="en-US" dirty="0" smtClean="0"/>
              <a:t>water. Change structure,</a:t>
            </a:r>
            <a:r>
              <a:rPr lang="en-US" baseline="0" dirty="0" smtClean="0"/>
              <a:t> change function</a:t>
            </a:r>
            <a:endParaRPr lang="en-US" dirty="0"/>
          </a:p>
          <a:p>
            <a:pPr eaLnBrk="1" hangingPunct="1"/>
            <a:endParaRPr lang="en-US" i="1" dirty="0"/>
          </a:p>
          <a:p>
            <a:pPr eaLnBrk="1" hangingPunct="1"/>
            <a:r>
              <a:rPr lang="en-US" i="1" dirty="0"/>
              <a:t>Cooling…tea kettle on stove.</a:t>
            </a:r>
          </a:p>
          <a:p>
            <a:pPr eaLnBrk="1" hangingPunct="1"/>
            <a:r>
              <a:rPr lang="en-US" i="1" dirty="0" smtClean="0"/>
              <a:t>How much?</a:t>
            </a:r>
            <a:endParaRPr lang="en-US" i="1" dirty="0"/>
          </a:p>
          <a:p>
            <a:pPr eaLnBrk="1" hangingPunct="1"/>
            <a:r>
              <a:rPr lang="en-US" i="1" dirty="0"/>
              <a:t>Increase need with increase size</a:t>
            </a:r>
          </a:p>
          <a:p>
            <a:pPr eaLnBrk="1" hangingPunct="1"/>
            <a:r>
              <a:rPr lang="en-US" i="1" dirty="0"/>
              <a:t>Hot, untrained, heavy work </a:t>
            </a:r>
            <a:r>
              <a:rPr lang="en-US" i="1" dirty="0">
                <a:sym typeface="Wingdings" charset="0"/>
              </a:rPr>
              <a:t> 40 </a:t>
            </a:r>
            <a:r>
              <a:rPr lang="en-US" i="1" dirty="0" smtClean="0">
                <a:sym typeface="Wingdings" charset="0"/>
              </a:rPr>
              <a:t>C/day</a:t>
            </a:r>
            <a:r>
              <a:rPr lang="en-US" i="1" dirty="0">
                <a:sym typeface="Wingdings" charset="0"/>
              </a:rPr>
              <a:t>!!!! 2 ½ gallons!!</a:t>
            </a:r>
            <a:r>
              <a:rPr lang="en-US" i="1" dirty="0" smtClean="0">
                <a:sym typeface="Wingdings" charset="0"/>
              </a:rPr>
              <a:t>!  More typical ~8 C some</a:t>
            </a:r>
            <a:endParaRPr lang="en-US" i="1" dirty="0">
              <a:sym typeface="Wingdings" charset="0"/>
            </a:endParaRPr>
          </a:p>
          <a:p>
            <a:pPr eaLnBrk="1" hangingPunct="1"/>
            <a:endParaRPr lang="en-US" i="1" dirty="0">
              <a:sym typeface="Wingdings" charset="0"/>
            </a:endParaRPr>
          </a:p>
          <a:p>
            <a:pPr eaLnBrk="1" hangingPunct="1"/>
            <a:r>
              <a:rPr lang="en-US" i="1" dirty="0">
                <a:sym typeface="Wingdings" charset="0"/>
              </a:rPr>
              <a:t>Keep urine clear and frequent! </a:t>
            </a:r>
            <a:r>
              <a:rPr lang="en-US" i="1" dirty="0" smtClean="0">
                <a:sym typeface="Wingdings" charset="0"/>
              </a:rPr>
              <a:t>Weight </a:t>
            </a:r>
            <a:r>
              <a:rPr lang="en-US" i="1" dirty="0">
                <a:sym typeface="Wingdings" charset="0"/>
              </a:rPr>
              <a:t>self before and after exercise.</a:t>
            </a:r>
          </a:p>
          <a:p>
            <a:pPr eaLnBrk="1" hangingPunct="1"/>
            <a:r>
              <a:rPr lang="en-US" i="1" dirty="0" smtClean="0">
                <a:sym typeface="Wingdings" charset="0"/>
              </a:rPr>
              <a:t>1% loss in body water decrease performance</a:t>
            </a:r>
            <a:endParaRPr lang="en-US" i="1" dirty="0">
              <a:sym typeface="Wingdings" charset="0"/>
            </a:endParaRPr>
          </a:p>
          <a:p>
            <a:pPr eaLnBrk="1" hangingPunct="1"/>
            <a:r>
              <a:rPr lang="en-US" i="1" dirty="0">
                <a:sym typeface="Wingdings" charset="0"/>
              </a:rPr>
              <a:t>Fit and trained to work in heat…lose more </a:t>
            </a:r>
            <a:r>
              <a:rPr lang="en-US" i="1" dirty="0" smtClean="0">
                <a:sym typeface="Wingdings" charset="0"/>
              </a:rPr>
              <a:t>water, </a:t>
            </a:r>
            <a:r>
              <a:rPr lang="en-US" i="1" dirty="0">
                <a:sym typeface="Wingdings" charset="0"/>
              </a:rPr>
              <a:t>less salt. Avoid salt tabs unless extreme fluid loss, salt in/on food adequate for most</a:t>
            </a:r>
          </a:p>
          <a:p>
            <a:pPr eaLnBrk="1" hangingPunct="1"/>
            <a:endParaRPr lang="en-US" i="1" dirty="0"/>
          </a:p>
        </p:txBody>
      </p:sp>
    </p:spTree>
    <p:extLst>
      <p:ext uri="{BB962C8B-B14F-4D97-AF65-F5344CB8AC3E}">
        <p14:creationId xmlns:p14="http://schemas.microsoft.com/office/powerpoint/2010/main" val="601461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Determine sweat rate </a:t>
            </a:r>
            <a:r>
              <a:rPr lang="en-US" dirty="0" err="1" smtClean="0"/>
              <a:t>wt</a:t>
            </a:r>
            <a:r>
              <a:rPr lang="en-US" dirty="0" smtClean="0"/>
              <a:t> (assumes no urination)</a:t>
            </a:r>
            <a:r>
              <a:rPr lang="en-US" baseline="0" dirty="0" smtClean="0"/>
              <a:t> </a:t>
            </a:r>
            <a:r>
              <a:rPr lang="en-US" dirty="0" smtClean="0"/>
              <a:t> Divide by minutes exercised to determine sweat rate per minute.  </a:t>
            </a:r>
          </a:p>
          <a:p>
            <a:pPr eaLnBrk="1" hangingPunct="1"/>
            <a:endParaRPr lang="en-US" i="1" dirty="0" smtClean="0"/>
          </a:p>
          <a:p>
            <a:pPr eaLnBrk="1" hangingPunct="1"/>
            <a:r>
              <a:rPr lang="en-US" i="1" dirty="0" smtClean="0"/>
              <a:t>Example:</a:t>
            </a:r>
            <a:r>
              <a:rPr lang="en-US" i="1" baseline="0" dirty="0" smtClean="0"/>
              <a:t> During 1 hour workout </a:t>
            </a:r>
          </a:p>
          <a:p>
            <a:pPr eaLnBrk="1" hangingPunct="1"/>
            <a:r>
              <a:rPr lang="en-US" i="1" dirty="0" smtClean="0"/>
              <a:t>Pre </a:t>
            </a:r>
            <a:r>
              <a:rPr lang="en-US" i="1" dirty="0" err="1" smtClean="0"/>
              <a:t>wt</a:t>
            </a:r>
            <a:r>
              <a:rPr lang="en-US" i="1" dirty="0" smtClean="0"/>
              <a:t> (ideal if sans clothes)130</a:t>
            </a:r>
            <a:r>
              <a:rPr lang="en-US" i="1" baseline="0" dirty="0" smtClean="0"/>
              <a:t> lbs.</a:t>
            </a:r>
            <a:r>
              <a:rPr lang="en-US" i="1" dirty="0" smtClean="0"/>
              <a:t>,</a:t>
            </a:r>
            <a:r>
              <a:rPr lang="en-US" i="1" baseline="0" dirty="0" smtClean="0"/>
              <a:t> minus</a:t>
            </a:r>
            <a:r>
              <a:rPr lang="en-US" i="1" dirty="0" smtClean="0"/>
              <a:t> post </a:t>
            </a:r>
            <a:r>
              <a:rPr lang="en-US" i="1" dirty="0" err="1" smtClean="0"/>
              <a:t>wt</a:t>
            </a:r>
            <a:r>
              <a:rPr lang="en-US" i="1" dirty="0" smtClean="0"/>
              <a:t> (again</a:t>
            </a:r>
            <a:r>
              <a:rPr lang="en-US" i="1" baseline="0" dirty="0" smtClean="0"/>
              <a:t> best if </a:t>
            </a:r>
            <a:r>
              <a:rPr lang="en-US" i="1" dirty="0" smtClean="0"/>
              <a:t>no clothes)</a:t>
            </a:r>
            <a:r>
              <a:rPr lang="en-US" i="1" baseline="0" dirty="0" smtClean="0"/>
              <a:t> </a:t>
            </a:r>
            <a:r>
              <a:rPr lang="en-US" i="1" dirty="0" smtClean="0"/>
              <a:t>129</a:t>
            </a:r>
            <a:r>
              <a:rPr lang="en-US" i="1" baseline="0" dirty="0" smtClean="0"/>
              <a:t> lbs.</a:t>
            </a:r>
            <a:r>
              <a:rPr lang="en-US" i="1" dirty="0" smtClean="0"/>
              <a:t>, PLUS fluid</a:t>
            </a:r>
            <a:r>
              <a:rPr lang="en-US" i="1" baseline="0" dirty="0" smtClean="0"/>
              <a:t> consumed</a:t>
            </a:r>
            <a:r>
              <a:rPr lang="en-US" i="1" dirty="0" smtClean="0"/>
              <a:t> 16 oz.=1 lbs. </a:t>
            </a:r>
          </a:p>
          <a:p>
            <a:pPr eaLnBrk="1" hangingPunct="1"/>
            <a:r>
              <a:rPr lang="en-US" i="1" dirty="0" smtClean="0"/>
              <a:t>Total</a:t>
            </a:r>
            <a:r>
              <a:rPr lang="en-US" i="1" baseline="0" dirty="0" smtClean="0"/>
              <a:t> change  2 lbs.</a:t>
            </a:r>
            <a:r>
              <a:rPr lang="en-US" i="1" dirty="0" smtClean="0"/>
              <a:t> (or 32 oz. weight loss/60min. </a:t>
            </a:r>
            <a:r>
              <a:rPr lang="en-US" i="1" baseline="0" dirty="0" smtClean="0"/>
              <a:t> So, n</a:t>
            </a:r>
            <a:r>
              <a:rPr lang="en-US" i="1" dirty="0" smtClean="0"/>
              <a:t>eed ~8 oz./15 min to stay</a:t>
            </a:r>
            <a:r>
              <a:rPr lang="en-US" i="1" baseline="0" dirty="0" smtClean="0"/>
              <a:t> ~</a:t>
            </a:r>
            <a:r>
              <a:rPr lang="en-US" i="1" dirty="0" smtClean="0"/>
              <a:t>hydrated).</a:t>
            </a:r>
          </a:p>
          <a:p>
            <a:endParaRPr lang="en-US" dirty="0"/>
          </a:p>
        </p:txBody>
      </p:sp>
      <p:sp>
        <p:nvSpPr>
          <p:cNvPr id="4" name="Slide Number Placeholder 3"/>
          <p:cNvSpPr>
            <a:spLocks noGrp="1"/>
          </p:cNvSpPr>
          <p:nvPr>
            <p:ph type="sldNum" sz="quarter" idx="10"/>
          </p:nvPr>
        </p:nvSpPr>
        <p:spPr/>
        <p:txBody>
          <a:bodyPr/>
          <a:lstStyle/>
          <a:p>
            <a:pPr>
              <a:defRPr/>
            </a:pPr>
            <a:fld id="{2471FCDB-CCCA-5149-8D5D-1D4E1F657269}" type="slidenum">
              <a:rPr lang="en-US" smtClean="0"/>
              <a:pPr>
                <a:defRPr/>
              </a:pPr>
              <a:t>8</a:t>
            </a:fld>
            <a:endParaRPr lang="en-US" dirty="0"/>
          </a:p>
        </p:txBody>
      </p:sp>
    </p:spTree>
    <p:extLst>
      <p:ext uri="{BB962C8B-B14F-4D97-AF65-F5344CB8AC3E}">
        <p14:creationId xmlns:p14="http://schemas.microsoft.com/office/powerpoint/2010/main" val="1971696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494D897-77AC-184D-92A7-F719B1B88D5F}" type="slidenum">
              <a:rPr lang="en-US" sz="1200"/>
              <a:pPr/>
              <a:t>9</a:t>
            </a:fld>
            <a:endParaRPr lang="en-US" sz="120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a:t>Once </a:t>
            </a:r>
            <a:r>
              <a:rPr lang="en-US" dirty="0" smtClean="0"/>
              <a:t>thirsty, you are  </a:t>
            </a:r>
            <a:r>
              <a:rPr lang="en-US" dirty="0"/>
              <a:t>already dehydrated</a:t>
            </a:r>
          </a:p>
          <a:p>
            <a:pPr eaLnBrk="1" hangingPunct="1"/>
            <a:r>
              <a:rPr lang="en-US" dirty="0"/>
              <a:t>Glycerol </a:t>
            </a:r>
            <a:r>
              <a:rPr lang="en-US" dirty="0" smtClean="0"/>
              <a:t>hyper-hydration </a:t>
            </a:r>
            <a:r>
              <a:rPr lang="en-US" dirty="0"/>
              <a:t>is not </a:t>
            </a:r>
            <a:r>
              <a:rPr lang="en-US" dirty="0" smtClean="0"/>
              <a:t>recommended</a:t>
            </a:r>
            <a:r>
              <a:rPr lang="en-US" altLang="ja-JP" dirty="0" smtClean="0"/>
              <a:t> </a:t>
            </a:r>
            <a:r>
              <a:rPr lang="en-US" altLang="ja-JP" dirty="0"/>
              <a:t>as it can </a:t>
            </a:r>
            <a:r>
              <a:rPr lang="en-US" altLang="ja-JP" dirty="0" smtClean="0"/>
              <a:t>lower blood serum sodium (sodium</a:t>
            </a:r>
            <a:r>
              <a:rPr lang="en-US" altLang="ja-JP" baseline="0" dirty="0" smtClean="0"/>
              <a:t> is required for normal muscle and nerve function)</a:t>
            </a:r>
            <a:r>
              <a:rPr lang="en-US" altLang="ja-JP" dirty="0" smtClean="0"/>
              <a:t> </a:t>
            </a:r>
            <a:endParaRPr lang="en-US" altLang="ja-JP" dirty="0"/>
          </a:p>
          <a:p>
            <a:pPr eaLnBrk="1" hangingPunct="1"/>
            <a:endParaRPr lang="en-US" dirty="0"/>
          </a:p>
        </p:txBody>
      </p:sp>
    </p:spTree>
    <p:extLst>
      <p:ext uri="{BB962C8B-B14F-4D97-AF65-F5344CB8AC3E}">
        <p14:creationId xmlns:p14="http://schemas.microsoft.com/office/powerpoint/2010/main" val="1627544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
          <p:cNvSpPr/>
          <p:nvPr/>
        </p:nvSpPr>
        <p:spPr>
          <a:xfrm>
            <a:off x="0" y="5292725"/>
            <a:ext cx="9144000"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b="1"/>
          </a:p>
        </p:txBody>
      </p:sp>
      <p:sp>
        <p:nvSpPr>
          <p:cNvPr id="5" name="Freeform 4"/>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b="1"/>
          </a:p>
        </p:txBody>
      </p:sp>
      <p:sp>
        <p:nvSpPr>
          <p:cNvPr id="6" name="Freeform 5"/>
          <p:cNvSpPr/>
          <p:nvPr/>
        </p:nvSpPr>
        <p:spPr>
          <a:xfrm>
            <a:off x="0" y="5546725"/>
            <a:ext cx="9147175" cy="1312863"/>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b="1"/>
          </a:p>
        </p:txBody>
      </p:sp>
      <p:sp>
        <p:nvSpPr>
          <p:cNvPr id="7" name="Rectangle 6"/>
          <p:cNvSpPr/>
          <p:nvPr/>
        </p:nvSpPr>
        <p:spPr>
          <a:xfrm>
            <a:off x="0" y="5262563"/>
            <a:ext cx="9144000" cy="7461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0" y="5502275"/>
            <a:ext cx="9144000" cy="1271588"/>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fld id="{828091EB-2F12-A84C-8029-7D5DBEBCB959}" type="datetimeFigureOut">
              <a:rPr lang="en-US"/>
              <a:pPr>
                <a:defRPr/>
              </a:pPr>
              <a:t>6/16/17</a:t>
            </a:fld>
            <a:endParaRPr dirty="0"/>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normAutofit/>
          </a:bodyPr>
          <a:lstStyle>
            <a:lvl1pPr>
              <a:defRPr/>
            </a:lvl1pPr>
          </a:lstStyle>
          <a:p>
            <a:pPr>
              <a:defRPr/>
            </a:pPr>
            <a:fld id="{9F30F762-1617-7A47-88AD-4E1E75124D2F}" type="slidenum">
              <a:rPr lang="en-US"/>
              <a:pPr>
                <a:defRPr/>
              </a:pPr>
              <a:t>‹#›</a:t>
            </a:fld>
            <a:endParaRPr lang="en-US"/>
          </a:p>
        </p:txBody>
      </p:sp>
    </p:spTree>
    <p:extLst>
      <p:ext uri="{BB962C8B-B14F-4D97-AF65-F5344CB8AC3E}">
        <p14:creationId xmlns:p14="http://schemas.microsoft.com/office/powerpoint/2010/main" val="3151005374"/>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B44AE935-943D-F640-9DAC-67A7542CD99D}" type="datetimeFigureOut">
              <a:rPr lang="en-US"/>
              <a:pPr>
                <a:defRPr/>
              </a:pPr>
              <a:t>6/16/17</a:t>
            </a:fld>
            <a:endParaRPr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DC743B07-D88C-4748-AF26-FFD897139C7B}" type="slidenum">
              <a:rPr lang="en-US"/>
              <a:pPr>
                <a:defRPr/>
              </a:pPr>
              <a:t>‹#›</a:t>
            </a:fld>
            <a:endParaRPr lang="en-US" dirty="0"/>
          </a:p>
        </p:txBody>
      </p:sp>
    </p:spTree>
    <p:extLst>
      <p:ext uri="{BB962C8B-B14F-4D97-AF65-F5344CB8AC3E}">
        <p14:creationId xmlns:p14="http://schemas.microsoft.com/office/powerpoint/2010/main" val="155115841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41414F86-FB22-A544-8797-132E587169F9}" type="datetimeFigureOut">
              <a:rPr lang="en-US"/>
              <a:pPr>
                <a:defRPr/>
              </a:pPr>
              <a:t>6/16/17</a:t>
            </a:fld>
            <a:endParaRPr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73C5E08D-527A-B64A-9607-202CFF4846BD}" type="slidenum">
              <a:rPr lang="en-US"/>
              <a:pPr>
                <a:defRPr/>
              </a:pPr>
              <a:t>‹#›</a:t>
            </a:fld>
            <a:endParaRPr lang="en-US" dirty="0"/>
          </a:p>
        </p:txBody>
      </p:sp>
    </p:spTree>
    <p:extLst>
      <p:ext uri="{BB962C8B-B14F-4D97-AF65-F5344CB8AC3E}">
        <p14:creationId xmlns:p14="http://schemas.microsoft.com/office/powerpoint/2010/main" val="215843355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3"/>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044F5E35-5B56-0441-B826-59C7347FC34E}" type="datetimeFigureOut">
              <a:rPr lang="en-US"/>
              <a:pPr>
                <a:defRPr/>
              </a:pPr>
              <a:t>6/16/17</a:t>
            </a:fld>
            <a:endParaRPr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49027A35-01E1-CF42-B28B-D68AF6A3A711}" type="slidenum">
              <a:rPr lang="en-US"/>
              <a:pPr>
                <a:defRPr/>
              </a:pPr>
              <a:t>‹#›</a:t>
            </a:fld>
            <a:endParaRPr lang="en-US" dirty="0"/>
          </a:p>
        </p:txBody>
      </p:sp>
    </p:spTree>
    <p:extLst>
      <p:ext uri="{BB962C8B-B14F-4D97-AF65-F5344CB8AC3E}">
        <p14:creationId xmlns:p14="http://schemas.microsoft.com/office/powerpoint/2010/main" val="247438221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p:nvPr/>
        </p:nvSpPr>
        <p:spPr>
          <a:xfrm>
            <a:off x="0" y="5546725"/>
            <a:ext cx="9147175" cy="1312863"/>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Freeform 4"/>
          <p:cNvSpPr/>
          <p:nvPr/>
        </p:nvSpPr>
        <p:spPr>
          <a:xfrm>
            <a:off x="0" y="5292725"/>
            <a:ext cx="9144000"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Freeform 5"/>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0" y="5262563"/>
            <a:ext cx="9144000" cy="7461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0" y="5502275"/>
            <a:ext cx="9144000" cy="1271588"/>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3374E5FE-AE0E-894C-ABD8-4F3578D22530}" type="datetimeFigureOut">
              <a:rPr lang="en-US"/>
              <a:pPr>
                <a:defRPr/>
              </a:pPr>
              <a:t>6/16/17</a:t>
            </a:fld>
            <a:endParaRPr dirty="0"/>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5172B610-DB41-554F-81B3-2113ADC60B7B}" type="slidenum">
              <a:rPr lang="en-US"/>
              <a:pPr>
                <a:defRPr/>
              </a:pPr>
              <a:t>‹#›</a:t>
            </a:fld>
            <a:endParaRPr lang="en-US" dirty="0"/>
          </a:p>
        </p:txBody>
      </p:sp>
    </p:spTree>
    <p:extLst>
      <p:ext uri="{BB962C8B-B14F-4D97-AF65-F5344CB8AC3E}">
        <p14:creationId xmlns:p14="http://schemas.microsoft.com/office/powerpoint/2010/main" val="376345500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4"/>
          <p:cNvSpPr>
            <a:spLocks noGrp="1"/>
          </p:cNvSpPr>
          <p:nvPr>
            <p:ph type="dt" sz="half" idx="15"/>
          </p:nvPr>
        </p:nvSpPr>
        <p:spPr/>
        <p:txBody>
          <a:bodyPr/>
          <a:lstStyle>
            <a:lvl1pPr>
              <a:defRPr/>
            </a:lvl1pPr>
          </a:lstStyle>
          <a:p>
            <a:pPr>
              <a:defRPr/>
            </a:pPr>
            <a:fld id="{2E4BF0E4-0034-BC44-BD2D-B22F9F5A68F6}" type="datetimeFigureOut">
              <a:rPr lang="en-US"/>
              <a:pPr>
                <a:defRPr/>
              </a:pPr>
              <a:t>6/16/17</a:t>
            </a:fld>
            <a:endParaRPr dirty="0"/>
          </a:p>
        </p:txBody>
      </p:sp>
      <p:sp>
        <p:nvSpPr>
          <p:cNvPr id="10"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E46BE244-41E8-AC4C-9F79-19B0E4353CEE}" type="slidenum">
              <a:rPr lang="en-US"/>
              <a:pPr>
                <a:defRPr/>
              </a:pPr>
              <a:t>‹#›</a:t>
            </a:fld>
            <a:endParaRPr lang="en-US" dirty="0"/>
          </a:p>
        </p:txBody>
      </p:sp>
    </p:spTree>
    <p:extLst>
      <p:ext uri="{BB962C8B-B14F-4D97-AF65-F5344CB8AC3E}">
        <p14:creationId xmlns:p14="http://schemas.microsoft.com/office/powerpoint/2010/main" val="87981928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Freeform 6"/>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Freeform 7"/>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Freeform 8"/>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Freeform 9"/>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6"/>
          <p:cNvSpPr>
            <a:spLocks noGrp="1"/>
          </p:cNvSpPr>
          <p:nvPr>
            <p:ph type="dt" sz="half" idx="15"/>
          </p:nvPr>
        </p:nvSpPr>
        <p:spPr/>
        <p:txBody>
          <a:bodyPr/>
          <a:lstStyle>
            <a:lvl1pPr>
              <a:defRPr/>
            </a:lvl1pPr>
          </a:lstStyle>
          <a:p>
            <a:pPr>
              <a:defRPr/>
            </a:pPr>
            <a:fld id="{445A1340-CDB5-284E-8BD0-CDDD0EE40537}" type="datetimeFigureOut">
              <a:rPr lang="en-US"/>
              <a:pPr>
                <a:defRPr/>
              </a:pPr>
              <a:t>6/16/17</a:t>
            </a:fld>
            <a:endParaRPr dirty="0"/>
          </a:p>
        </p:txBody>
      </p:sp>
      <p:sp>
        <p:nvSpPr>
          <p:cNvPr id="12" name="Footer Placeholder 7"/>
          <p:cNvSpPr>
            <a:spLocks noGrp="1"/>
          </p:cNvSpPr>
          <p:nvPr>
            <p:ph type="ftr" sz="quarter" idx="16"/>
          </p:nvPr>
        </p:nvSpPr>
        <p:spPr/>
        <p:txBody>
          <a:bodyPr/>
          <a:lstStyle>
            <a:lvl1pPr>
              <a:defRPr/>
            </a:lvl1pPr>
          </a:lstStyle>
          <a:p>
            <a:pPr>
              <a:defRPr/>
            </a:pPr>
            <a:endParaRPr lang="en-US"/>
          </a:p>
        </p:txBody>
      </p:sp>
      <p:sp>
        <p:nvSpPr>
          <p:cNvPr id="13" name="Slide Number Placeholder 8"/>
          <p:cNvSpPr>
            <a:spLocks noGrp="1"/>
          </p:cNvSpPr>
          <p:nvPr>
            <p:ph type="sldNum" sz="quarter" idx="17"/>
          </p:nvPr>
        </p:nvSpPr>
        <p:spPr/>
        <p:txBody>
          <a:bodyPr/>
          <a:lstStyle>
            <a:lvl1pPr>
              <a:defRPr/>
            </a:lvl1pPr>
          </a:lstStyle>
          <a:p>
            <a:pPr>
              <a:defRPr/>
            </a:pPr>
            <a:fld id="{97331851-EFBF-4D4E-A3D4-1C85B911BC63}" type="slidenum">
              <a:rPr lang="en-US"/>
              <a:pPr>
                <a:defRPr/>
              </a:pPr>
              <a:t>‹#›</a:t>
            </a:fld>
            <a:endParaRPr lang="en-US" dirty="0"/>
          </a:p>
        </p:txBody>
      </p:sp>
    </p:spTree>
    <p:extLst>
      <p:ext uri="{BB962C8B-B14F-4D97-AF65-F5344CB8AC3E}">
        <p14:creationId xmlns:p14="http://schemas.microsoft.com/office/powerpoint/2010/main" val="3995541913"/>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2"/>
          <p:cNvSpPr/>
          <p:nvPr/>
        </p:nvSpPr>
        <p:spPr>
          <a:xfrm>
            <a:off x="0" y="5010150"/>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Freeform 3"/>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Freeform 4"/>
          <p:cNvSpPr/>
          <p:nvPr/>
        </p:nvSpPr>
        <p:spPr>
          <a:xfrm>
            <a:off x="0" y="4973638"/>
            <a:ext cx="7675563" cy="928687"/>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p:txBody>
          <a:bodyPr/>
          <a:lstStyle>
            <a:lvl1pPr>
              <a:defRPr/>
            </a:lvl1pPr>
          </a:lstStyle>
          <a:p>
            <a:pPr>
              <a:defRPr/>
            </a:pPr>
            <a:fld id="{FDA521BB-1821-1C4F-B118-84523FFCF5DC}" type="datetimeFigureOut">
              <a:rPr lang="en-US"/>
              <a:pPr>
                <a:defRPr/>
              </a:pPr>
              <a:t>6/16/17</a:t>
            </a:fld>
            <a:endParaRPr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178918E7-95FE-9F45-85D1-59A7C329E1C0}" type="slidenum">
              <a:rPr lang="en-US"/>
              <a:pPr>
                <a:defRPr/>
              </a:pPr>
              <a:t>‹#›</a:t>
            </a:fld>
            <a:endParaRPr lang="en-US" dirty="0"/>
          </a:p>
        </p:txBody>
      </p:sp>
    </p:spTree>
    <p:extLst>
      <p:ext uri="{BB962C8B-B14F-4D97-AF65-F5344CB8AC3E}">
        <p14:creationId xmlns:p14="http://schemas.microsoft.com/office/powerpoint/2010/main" val="173824008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Freeform 2"/>
          <p:cNvSpPr/>
          <p:nvPr/>
        </p:nvSpPr>
        <p:spPr>
          <a:xfrm>
            <a:off x="0" y="5381625"/>
            <a:ext cx="3286125" cy="1208088"/>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Freeform 3"/>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4"/>
          <p:cNvSpPr/>
          <p:nvPr/>
        </p:nvSpPr>
        <p:spPr>
          <a:xfrm>
            <a:off x="0" y="5346700"/>
            <a:ext cx="3425825" cy="944563"/>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Date Placeholder 1"/>
          <p:cNvSpPr>
            <a:spLocks noGrp="1"/>
          </p:cNvSpPr>
          <p:nvPr>
            <p:ph type="dt" sz="half" idx="10"/>
          </p:nvPr>
        </p:nvSpPr>
        <p:spPr/>
        <p:txBody>
          <a:bodyPr/>
          <a:lstStyle>
            <a:lvl1pPr>
              <a:defRPr/>
            </a:lvl1pPr>
          </a:lstStyle>
          <a:p>
            <a:pPr>
              <a:defRPr/>
            </a:pPr>
            <a:fld id="{19A049B4-FE45-6748-95DE-F4DB3914DD6B}" type="datetimeFigureOut">
              <a:rPr lang="en-US"/>
              <a:pPr>
                <a:defRPr/>
              </a:pPr>
              <a:t>6/16/17</a:t>
            </a:fld>
            <a:endParaRPr dirty="0"/>
          </a:p>
        </p:txBody>
      </p:sp>
      <p:sp>
        <p:nvSpPr>
          <p:cNvPr id="7" name="Footer Placeholder 2"/>
          <p:cNvSpPr>
            <a:spLocks noGrp="1"/>
          </p:cNvSpPr>
          <p:nvPr>
            <p:ph type="ftr" sz="quarter" idx="11"/>
          </p:nvPr>
        </p:nvSpPr>
        <p:spPr/>
        <p:txBody>
          <a:bodyPr/>
          <a:lstStyle>
            <a:lvl1pPr>
              <a:defRPr/>
            </a:lvl1pPr>
          </a:lstStyle>
          <a:p>
            <a:pPr>
              <a:defRPr/>
            </a:pPr>
            <a:endParaRPr lang="en-US"/>
          </a:p>
        </p:txBody>
      </p:sp>
      <p:sp>
        <p:nvSpPr>
          <p:cNvPr id="8" name="Slide Number Placeholder 3"/>
          <p:cNvSpPr>
            <a:spLocks noGrp="1"/>
          </p:cNvSpPr>
          <p:nvPr>
            <p:ph type="sldNum" sz="quarter" idx="12"/>
          </p:nvPr>
        </p:nvSpPr>
        <p:spPr/>
        <p:txBody>
          <a:bodyPr/>
          <a:lstStyle>
            <a:lvl1pPr>
              <a:defRPr/>
            </a:lvl1pPr>
          </a:lstStyle>
          <a:p>
            <a:pPr>
              <a:defRPr/>
            </a:pPr>
            <a:fld id="{796C6268-ADB9-C447-9477-59B16EC9BCD9}" type="slidenum">
              <a:rPr lang="en-US"/>
              <a:pPr>
                <a:defRPr/>
              </a:pPr>
              <a:t>‹#›</a:t>
            </a:fld>
            <a:endParaRPr lang="en-US" dirty="0"/>
          </a:p>
        </p:txBody>
      </p:sp>
    </p:spTree>
    <p:extLst>
      <p:ext uri="{BB962C8B-B14F-4D97-AF65-F5344CB8AC3E}">
        <p14:creationId xmlns:p14="http://schemas.microsoft.com/office/powerpoint/2010/main" val="2622914452"/>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5" name="Freeform 4"/>
          <p:cNvSpPr/>
          <p:nvPr/>
        </p:nvSpPr>
        <p:spPr>
          <a:xfrm>
            <a:off x="0" y="5010150"/>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reeform 5"/>
          <p:cNvSpPr/>
          <p:nvPr/>
        </p:nvSpPr>
        <p:spPr>
          <a:xfrm>
            <a:off x="0" y="5730875"/>
            <a:ext cx="9147175" cy="1127125"/>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p:nvPr/>
        </p:nvSpPr>
        <p:spPr>
          <a:xfrm>
            <a:off x="0" y="4973638"/>
            <a:ext cx="7675563" cy="928687"/>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3175" y="5695950"/>
            <a:ext cx="9147175" cy="930275"/>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9" name="Date Placeholder 4"/>
          <p:cNvSpPr>
            <a:spLocks noGrp="1"/>
          </p:cNvSpPr>
          <p:nvPr>
            <p:ph type="dt" sz="half" idx="15"/>
          </p:nvPr>
        </p:nvSpPr>
        <p:spPr/>
        <p:txBody>
          <a:bodyPr/>
          <a:lstStyle>
            <a:lvl1pPr>
              <a:defRPr/>
            </a:lvl1pPr>
          </a:lstStyle>
          <a:p>
            <a:pPr>
              <a:defRPr/>
            </a:pPr>
            <a:fld id="{5D7C503D-0BD5-7A44-A190-AB6C356ED136}" type="datetimeFigureOut">
              <a:rPr lang="en-US"/>
              <a:pPr>
                <a:defRPr/>
              </a:pPr>
              <a:t>6/16/17</a:t>
            </a:fld>
            <a:endParaRPr dirty="0"/>
          </a:p>
        </p:txBody>
      </p:sp>
      <p:sp>
        <p:nvSpPr>
          <p:cNvPr id="10"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11740104-3985-8C4E-A735-4126A918DC8A}" type="slidenum">
              <a:rPr lang="en-US"/>
              <a:pPr>
                <a:defRPr/>
              </a:pPr>
              <a:t>‹#›</a:t>
            </a:fld>
            <a:endParaRPr lang="en-US" dirty="0"/>
          </a:p>
        </p:txBody>
      </p:sp>
    </p:spTree>
    <p:extLst>
      <p:ext uri="{BB962C8B-B14F-4D97-AF65-F5344CB8AC3E}">
        <p14:creationId xmlns:p14="http://schemas.microsoft.com/office/powerpoint/2010/main" val="3124658890"/>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Freeform 4"/>
          <p:cNvSpPr/>
          <p:nvPr/>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Freeform 5"/>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p:nvPr/>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reeform 7"/>
          <p:cNvSpPr/>
          <p:nvPr/>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rtlCol="0">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9" name="Date Placeholder 4"/>
          <p:cNvSpPr>
            <a:spLocks noGrp="1"/>
          </p:cNvSpPr>
          <p:nvPr>
            <p:ph type="dt" sz="half" idx="15"/>
          </p:nvPr>
        </p:nvSpPr>
        <p:spPr/>
        <p:txBody>
          <a:bodyPr/>
          <a:lstStyle>
            <a:lvl1pPr>
              <a:defRPr/>
            </a:lvl1pPr>
          </a:lstStyle>
          <a:p>
            <a:pPr>
              <a:defRPr/>
            </a:pPr>
            <a:fld id="{8C5E80BC-0900-BC4A-A3ED-9E686CFA4707}" type="datetimeFigureOut">
              <a:rPr lang="en-US"/>
              <a:pPr>
                <a:defRPr/>
              </a:pPr>
              <a:t>6/16/17</a:t>
            </a:fld>
            <a:endParaRPr dirty="0"/>
          </a:p>
        </p:txBody>
      </p:sp>
      <p:sp>
        <p:nvSpPr>
          <p:cNvPr id="10"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306216B0-68BF-AF49-86BC-C92CB4D96E60}" type="slidenum">
              <a:rPr lang="en-US"/>
              <a:pPr>
                <a:defRPr/>
              </a:pPr>
              <a:t>‹#›</a:t>
            </a:fld>
            <a:endParaRPr lang="en-US" dirty="0"/>
          </a:p>
        </p:txBody>
      </p:sp>
    </p:spTree>
    <p:extLst>
      <p:ext uri="{BB962C8B-B14F-4D97-AF65-F5344CB8AC3E}">
        <p14:creationId xmlns:p14="http://schemas.microsoft.com/office/powerpoint/2010/main" val="1199065078"/>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1030" name="Text Placeholder 2"/>
          <p:cNvSpPr>
            <a:spLocks noGrp="1"/>
          </p:cNvSpPr>
          <p:nvPr>
            <p:ph type="body" idx="1"/>
          </p:nvPr>
        </p:nvSpPr>
        <p:spPr bwMode="auto">
          <a:xfrm>
            <a:off x="685800" y="1600200"/>
            <a:ext cx="77724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a:solidFill>
                  <a:srgbClr val="4D4D4D"/>
                </a:solidFill>
                <a:latin typeface="+mn-lt"/>
                <a:ea typeface="+mn-ea"/>
                <a:cs typeface="+mn-cs"/>
              </a:defRPr>
            </a:lvl1pPr>
          </a:lstStyle>
          <a:p>
            <a:pPr>
              <a:defRPr/>
            </a:pPr>
            <a:fld id="{50749E2C-8E7D-3D4B-AF2B-9D9090483A5E}" type="datetimeFigureOut">
              <a:rPr lang="en-US"/>
              <a:pPr>
                <a:defRPr/>
              </a:pPr>
              <a:t>6/16/17</a:t>
            </a:fld>
            <a:endParaRPr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pPr>
              <a:defRPr/>
            </a:pPr>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pPr>
              <a:defRPr/>
            </a:pPr>
            <a:fld id="{0B9079FF-CD59-A744-A577-EC50CB115C11}"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4263" r:id="rId1"/>
    <p:sldLayoutId id="2147484264" r:id="rId2"/>
    <p:sldLayoutId id="2147484265" r:id="rId3"/>
    <p:sldLayoutId id="2147484266" r:id="rId4"/>
    <p:sldLayoutId id="2147484267" r:id="rId5"/>
    <p:sldLayoutId id="2147484268" r:id="rId6"/>
    <p:sldLayoutId id="2147484269" r:id="rId7"/>
    <p:sldLayoutId id="2147484270" r:id="rId8"/>
    <p:sldLayoutId id="2147484271" r:id="rId9"/>
    <p:sldLayoutId id="2147484272" r:id="rId10"/>
    <p:sldLayoutId id="2147484273" r:id="rId11"/>
  </p:sldLayoutIdLst>
  <p:transition spd="med">
    <p:fade/>
  </p:transition>
  <p:txStyles>
    <p:titleStyle>
      <a:lvl1pPr algn="l" rtl="0" eaLnBrk="0" fontAlgn="base" hangingPunct="0">
        <a:spcBef>
          <a:spcPct val="0"/>
        </a:spcBef>
        <a:spcAft>
          <a:spcPct val="0"/>
        </a:spcAft>
        <a:defRPr sz="3600" kern="1200" cap="all">
          <a:solidFill>
            <a:schemeClr val="tx1"/>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2pPr>
      <a:lvl3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3pPr>
      <a:lvl4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4pPr>
      <a:lvl5pPr algn="l" rtl="0" eaLnBrk="0" fontAlgn="base" hangingPunct="0">
        <a:spcBef>
          <a:spcPct val="0"/>
        </a:spcBef>
        <a:spcAft>
          <a:spcPct val="0"/>
        </a:spcAft>
        <a:defRPr sz="3600">
          <a:solidFill>
            <a:schemeClr val="tx1"/>
          </a:solidFill>
          <a:latin typeface="Gill Sans MT" charset="0"/>
          <a:ea typeface="ＭＳ Ｐゴシック" charset="0"/>
          <a:cs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ts val="700"/>
        </a:spcBef>
        <a:spcAft>
          <a:spcPct val="0"/>
        </a:spcAft>
        <a:buClr>
          <a:schemeClr val="accent1"/>
        </a:buClr>
        <a:buSzPct val="85000"/>
        <a:buFont typeface="Wingdings 3" charset="0"/>
        <a:buChar char=""/>
        <a:defRPr sz="2000" kern="1200">
          <a:solidFill>
            <a:schemeClr val="tx1"/>
          </a:solidFill>
          <a:latin typeface="+mn-lt"/>
          <a:ea typeface="ＭＳ Ｐゴシック" charset="0"/>
          <a:cs typeface="ＭＳ Ｐゴシック" charset="0"/>
        </a:defRPr>
      </a:lvl1pPr>
      <a:lvl2pPr marL="742950" indent="-273050" algn="l" rtl="0" eaLnBrk="0" fontAlgn="base" hangingPunct="0">
        <a:spcBef>
          <a:spcPts val="700"/>
        </a:spcBef>
        <a:spcAft>
          <a:spcPct val="0"/>
        </a:spcAft>
        <a:buClr>
          <a:schemeClr val="accent1"/>
        </a:buClr>
        <a:buSzPct val="85000"/>
        <a:buFont typeface="Wingdings 3" charset="0"/>
        <a:buChar char=""/>
        <a:defRPr sz="1600" kern="1200">
          <a:solidFill>
            <a:schemeClr val="tx1"/>
          </a:solidFill>
          <a:latin typeface="+mn-lt"/>
          <a:ea typeface="ＭＳ Ｐゴシック" charset="0"/>
          <a:cs typeface="+mn-cs"/>
        </a:defRPr>
      </a:lvl2pPr>
      <a:lvl3pPr marL="1143000" indent="-273050" algn="l" rtl="0" eaLnBrk="0" fontAlgn="base" hangingPunct="0">
        <a:spcBef>
          <a:spcPts val="700"/>
        </a:spcBef>
        <a:spcAft>
          <a:spcPct val="0"/>
        </a:spcAft>
        <a:buClr>
          <a:schemeClr val="accent1"/>
        </a:buClr>
        <a:buSzPct val="85000"/>
        <a:buFont typeface="Wingdings 3" charset="0"/>
        <a:buChar char=""/>
        <a:defRPr sz="1400" kern="1200">
          <a:solidFill>
            <a:schemeClr val="tx1"/>
          </a:solidFill>
          <a:latin typeface="+mn-lt"/>
          <a:ea typeface="ＭＳ Ｐゴシック" charset="0"/>
          <a:cs typeface="+mn-cs"/>
        </a:defRPr>
      </a:lvl3pPr>
      <a:lvl4pPr marL="1600200" indent="-273050" algn="l" rtl="0" eaLnBrk="0" fontAlgn="base" hangingPunct="0">
        <a:spcBef>
          <a:spcPts val="700"/>
        </a:spcBef>
        <a:spcAft>
          <a:spcPct val="0"/>
        </a:spcAft>
        <a:buClr>
          <a:schemeClr val="accent1"/>
        </a:buClr>
        <a:buSzPct val="85000"/>
        <a:buFont typeface="Wingdings 3" charset="0"/>
        <a:buChar char=""/>
        <a:defRPr sz="1400" kern="1200">
          <a:solidFill>
            <a:schemeClr val="tx1"/>
          </a:solidFill>
          <a:latin typeface="+mn-lt"/>
          <a:ea typeface="ＭＳ Ｐゴシック" charset="0"/>
          <a:cs typeface="+mn-cs"/>
        </a:defRPr>
      </a:lvl4pPr>
      <a:lvl5pPr marL="2057400" indent="-273050" algn="l" rtl="0" eaLnBrk="0" fontAlgn="base" hangingPunct="0">
        <a:spcBef>
          <a:spcPts val="700"/>
        </a:spcBef>
        <a:spcAft>
          <a:spcPct val="0"/>
        </a:spcAft>
        <a:buClr>
          <a:schemeClr val="accent1"/>
        </a:buClr>
        <a:buSzPct val="85000"/>
        <a:buFont typeface="Wingdings 3" charset="0"/>
        <a:buChar char=""/>
        <a:defRPr sz="1400" kern="1200">
          <a:solidFill>
            <a:schemeClr val="tx1"/>
          </a:solidFill>
          <a:latin typeface="+mn-lt"/>
          <a:ea typeface="ＭＳ Ｐゴシック" charset="0"/>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hyperlink" Target="http://www.scientificamerican.com/article/why-paleo-diet-half-baked-how-hunter-gatherer-really-ea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4" Type="http://schemas.microsoft.com/office/2007/relationships/hdphoto" Target="../media/hdphoto2.wdp"/><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youtube.com/watch?v=aUaInS6HIGo"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21783" y="381000"/>
            <a:ext cx="7960217" cy="4800600"/>
          </a:xfrm>
        </p:spPr>
        <p:txBody>
          <a:bodyPr>
            <a:normAutofit/>
          </a:bodyPr>
          <a:lstStyle/>
          <a:p>
            <a:pPr lvl="1">
              <a:buFont typeface="Arial" charset="0"/>
              <a:buChar char="•"/>
            </a:pPr>
            <a:r>
              <a:rPr lang="en-US" sz="2400" dirty="0" smtClean="0">
                <a:latin typeface="Arial" charset="0"/>
                <a:ea typeface="Arial" charset="0"/>
                <a:cs typeface="Arial" charset="0"/>
              </a:rPr>
              <a:t>Today Tues. June 20</a:t>
            </a:r>
          </a:p>
          <a:p>
            <a:pPr lvl="2">
              <a:buFont typeface="Arial" charset="0"/>
              <a:buChar char="•"/>
            </a:pPr>
            <a:r>
              <a:rPr lang="en-US" sz="2000" dirty="0" smtClean="0">
                <a:latin typeface="Arial" charset="0"/>
                <a:ea typeface="Arial" charset="0"/>
                <a:cs typeface="Arial" charset="0"/>
              </a:rPr>
              <a:t>Nutrition </a:t>
            </a:r>
            <a:r>
              <a:rPr lang="en-US" sz="2000" dirty="0">
                <a:latin typeface="Arial" charset="0"/>
                <a:ea typeface="Arial" charset="0"/>
                <a:cs typeface="Arial" charset="0"/>
              </a:rPr>
              <a:t>and </a:t>
            </a:r>
            <a:r>
              <a:rPr lang="en-US" sz="2000" dirty="0" smtClean="0">
                <a:latin typeface="Arial" charset="0"/>
                <a:ea typeface="Arial" charset="0"/>
                <a:cs typeface="Arial" charset="0"/>
              </a:rPr>
              <a:t>Exercise</a:t>
            </a:r>
          </a:p>
          <a:p>
            <a:pPr lvl="2">
              <a:buFont typeface="Arial" charset="0"/>
              <a:buChar char="•"/>
            </a:pPr>
            <a:r>
              <a:rPr lang="en-US" sz="2000" dirty="0" smtClean="0">
                <a:latin typeface="Arial" charset="0"/>
                <a:ea typeface="Arial" charset="0"/>
                <a:cs typeface="Arial" charset="0"/>
              </a:rPr>
              <a:t>Due Something!  Assignment due</a:t>
            </a:r>
          </a:p>
          <a:p>
            <a:pPr lvl="1">
              <a:buFont typeface="Arial" charset="0"/>
              <a:buChar char="•"/>
            </a:pPr>
            <a:r>
              <a:rPr lang="en-US" sz="2400" dirty="0" smtClean="0">
                <a:latin typeface="Arial" charset="0"/>
                <a:ea typeface="Arial" charset="0"/>
                <a:cs typeface="Arial" charset="0"/>
              </a:rPr>
              <a:t>Last Lecture  Thurs</a:t>
            </a:r>
            <a:r>
              <a:rPr lang="en-US" sz="2400" dirty="0">
                <a:latin typeface="Arial" charset="0"/>
                <a:ea typeface="Arial" charset="0"/>
                <a:cs typeface="Arial" charset="0"/>
              </a:rPr>
              <a:t>. </a:t>
            </a:r>
            <a:r>
              <a:rPr lang="en-US" sz="2400" dirty="0" smtClean="0">
                <a:latin typeface="Arial" charset="0"/>
                <a:ea typeface="Arial" charset="0"/>
                <a:cs typeface="Arial" charset="0"/>
              </a:rPr>
              <a:t>June 22</a:t>
            </a:r>
            <a:endParaRPr lang="en-US" sz="2400" dirty="0">
              <a:latin typeface="Arial" charset="0"/>
              <a:ea typeface="Arial" charset="0"/>
              <a:cs typeface="Arial" charset="0"/>
            </a:endParaRPr>
          </a:p>
          <a:p>
            <a:pPr lvl="2">
              <a:buFont typeface="Arial" charset="0"/>
              <a:buChar char="•"/>
            </a:pPr>
            <a:r>
              <a:rPr lang="en-US" sz="2000" dirty="0" smtClean="0">
                <a:latin typeface="Arial" charset="0"/>
                <a:ea typeface="Arial" charset="0"/>
                <a:cs typeface="Arial" charset="0"/>
              </a:rPr>
              <a:t>Finish Exercise</a:t>
            </a:r>
          </a:p>
          <a:p>
            <a:pPr lvl="2">
              <a:buFont typeface="Arial" charset="0"/>
              <a:buChar char="•"/>
            </a:pPr>
            <a:r>
              <a:rPr lang="en-US" sz="2000" dirty="0" smtClean="0">
                <a:latin typeface="Arial" charset="0"/>
                <a:ea typeface="Arial" charset="0"/>
                <a:cs typeface="Arial" charset="0"/>
              </a:rPr>
              <a:t>Domestic Hunger???</a:t>
            </a:r>
          </a:p>
          <a:p>
            <a:pPr lvl="2">
              <a:buFont typeface="Arial" charset="0"/>
              <a:buChar char="•"/>
            </a:pPr>
            <a:r>
              <a:rPr lang="en-US" sz="2000" dirty="0" smtClean="0">
                <a:latin typeface="Arial" charset="0"/>
                <a:ea typeface="Arial" charset="0"/>
                <a:cs typeface="Arial" charset="0"/>
              </a:rPr>
              <a:t>Final (exam 3) Review</a:t>
            </a:r>
          </a:p>
          <a:p>
            <a:pPr lvl="1">
              <a:buFont typeface="Arial" charset="0"/>
              <a:buChar char="•"/>
            </a:pPr>
            <a:r>
              <a:rPr lang="en-US" sz="2400" dirty="0" smtClean="0">
                <a:latin typeface="Arial" charset="0"/>
                <a:ea typeface="Arial" charset="0"/>
                <a:cs typeface="Arial" charset="0"/>
              </a:rPr>
              <a:t>Final Exam Dates</a:t>
            </a:r>
            <a:r>
              <a:rPr lang="en-US" sz="2200" dirty="0" smtClean="0">
                <a:latin typeface="Arial" charset="0"/>
                <a:ea typeface="Arial" charset="0"/>
                <a:cs typeface="Arial" charset="0"/>
              </a:rPr>
              <a:t>	</a:t>
            </a:r>
          </a:p>
          <a:p>
            <a:pPr lvl="2">
              <a:buFont typeface="Arial" charset="0"/>
              <a:buChar char="•"/>
            </a:pPr>
            <a:r>
              <a:rPr lang="en-US" sz="2000" dirty="0" smtClean="0">
                <a:latin typeface="Arial" charset="0"/>
                <a:ea typeface="Arial" charset="0"/>
                <a:cs typeface="Arial" charset="0"/>
              </a:rPr>
              <a:t>9:30 </a:t>
            </a:r>
            <a:r>
              <a:rPr lang="en-US" sz="2000" dirty="0">
                <a:latin typeface="Arial" charset="0"/>
                <a:ea typeface="Arial" charset="0"/>
                <a:cs typeface="Arial" charset="0"/>
              </a:rPr>
              <a:t>class   </a:t>
            </a:r>
            <a:r>
              <a:rPr lang="en-US" sz="2000" dirty="0" smtClean="0">
                <a:latin typeface="Arial" charset="0"/>
                <a:ea typeface="Arial" charset="0"/>
                <a:cs typeface="Arial" charset="0"/>
              </a:rPr>
              <a:t> Tues. June 27    </a:t>
            </a:r>
            <a:r>
              <a:rPr lang="en-US" sz="2000" b="1" u="sng" dirty="0" smtClean="0">
                <a:latin typeface="Arial" charset="0"/>
                <a:ea typeface="Arial" charset="0"/>
                <a:cs typeface="Arial" charset="0"/>
              </a:rPr>
              <a:t>9:15</a:t>
            </a:r>
            <a:r>
              <a:rPr lang="en-US" sz="2000" dirty="0" smtClean="0">
                <a:latin typeface="Arial" charset="0"/>
                <a:ea typeface="Arial" charset="0"/>
                <a:cs typeface="Arial" charset="0"/>
              </a:rPr>
              <a:t>-10:45</a:t>
            </a:r>
          </a:p>
          <a:p>
            <a:pPr lvl="2">
              <a:buFont typeface="Arial" charset="0"/>
              <a:buChar char="•"/>
            </a:pPr>
            <a:r>
              <a:rPr lang="en-US" sz="2000" dirty="0" smtClean="0">
                <a:latin typeface="Arial" charset="0"/>
                <a:ea typeface="Arial" charset="0"/>
                <a:cs typeface="Arial" charset="0"/>
              </a:rPr>
              <a:t>11:30 </a:t>
            </a:r>
            <a:r>
              <a:rPr lang="en-US" sz="2000" dirty="0">
                <a:latin typeface="Arial" charset="0"/>
                <a:ea typeface="Arial" charset="0"/>
                <a:cs typeface="Arial" charset="0"/>
              </a:rPr>
              <a:t>class  </a:t>
            </a:r>
            <a:r>
              <a:rPr lang="en-US" sz="2000" dirty="0" smtClean="0">
                <a:latin typeface="Arial" charset="0"/>
                <a:ea typeface="Arial" charset="0"/>
                <a:cs typeface="Arial" charset="0"/>
              </a:rPr>
              <a:t> Tues. June 27    11:30-1:00</a:t>
            </a:r>
            <a:endParaRPr lang="en-US" dirty="0" smtClean="0"/>
          </a:p>
          <a:p>
            <a:endParaRPr lang="en-US" dirty="0"/>
          </a:p>
          <a:p>
            <a:pPr lvl="1">
              <a:buFont typeface="Arial" charset="0"/>
              <a:buChar char="•"/>
            </a:pPr>
            <a:endParaRPr lang="en-US" dirty="0" smtClean="0"/>
          </a:p>
        </p:txBody>
      </p:sp>
      <p:pic>
        <p:nvPicPr>
          <p:cNvPr id="4" name="Picture 3"/>
          <p:cNvPicPr>
            <a:picLocks noChangeAspect="1"/>
          </p:cNvPicPr>
          <p:nvPr/>
        </p:nvPicPr>
        <p:blipFill>
          <a:blip r:embed="rId3" cstate="email">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7086600" y="0"/>
            <a:ext cx="1752600" cy="1752600"/>
          </a:xfrm>
          <a:prstGeom prst="rect">
            <a:avLst/>
          </a:prstGeom>
          <a:ln/>
          <a:extLst/>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63050810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762000" y="381000"/>
            <a:ext cx="7467600" cy="533400"/>
          </a:xfrm>
        </p:spPr>
        <p:txBody>
          <a:bodyPr>
            <a:noAutofit/>
          </a:bodyPr>
          <a:lstStyle/>
          <a:p>
            <a:pPr eaLnBrk="1" fontAlgn="auto" hangingPunct="1">
              <a:spcAft>
                <a:spcPts val="0"/>
              </a:spcAft>
              <a:defRPr/>
            </a:pPr>
            <a:r>
              <a:rPr lang="en-US" sz="3200" b="1" dirty="0">
                <a:solidFill>
                  <a:schemeClr val="accent1"/>
                </a:solidFill>
                <a:latin typeface="Arial" charset="0"/>
                <a:ea typeface="+mj-ea"/>
                <a:cs typeface="+mj-cs"/>
              </a:rPr>
              <a:t>What</a:t>
            </a:r>
            <a:r>
              <a:rPr lang="en-US" sz="3200" b="1" dirty="0">
                <a:latin typeface="Arial" charset="0"/>
                <a:ea typeface="+mj-ea"/>
                <a:cs typeface="+mj-cs"/>
              </a:rPr>
              <a:t> to Drink?</a:t>
            </a:r>
          </a:p>
        </p:txBody>
      </p:sp>
      <p:sp>
        <p:nvSpPr>
          <p:cNvPr id="24578" name="Rectangle 3"/>
          <p:cNvSpPr>
            <a:spLocks noGrp="1" noChangeArrowheads="1"/>
          </p:cNvSpPr>
          <p:nvPr>
            <p:ph type="body" idx="4294967295"/>
          </p:nvPr>
        </p:nvSpPr>
        <p:spPr>
          <a:xfrm>
            <a:off x="685800" y="1143000"/>
            <a:ext cx="8077200" cy="3886200"/>
          </a:xfrm>
        </p:spPr>
        <p:txBody>
          <a:bodyPr/>
          <a:lstStyle/>
          <a:p>
            <a:pPr eaLnBrk="1" hangingPunct="1">
              <a:buSzPct val="100000"/>
              <a:buFont typeface="Arial" charset="0"/>
              <a:buChar char="•"/>
            </a:pPr>
            <a:r>
              <a:rPr lang="en-US" sz="2800" dirty="0">
                <a:latin typeface="Arial" charset="0"/>
              </a:rPr>
              <a:t>Plain </a:t>
            </a:r>
            <a:r>
              <a:rPr lang="ja-JP" altLang="en-US" sz="2800" dirty="0">
                <a:latin typeface="Arial" charset="0"/>
                <a:cs typeface="HGｺﾞｼｯｸE" charset="0"/>
              </a:rPr>
              <a:t>‘</a:t>
            </a:r>
            <a:r>
              <a:rPr lang="en-US" altLang="ja-JP" sz="2800" dirty="0" err="1">
                <a:latin typeface="Arial" charset="0"/>
              </a:rPr>
              <a:t>ol</a:t>
            </a:r>
            <a:r>
              <a:rPr lang="en-US" altLang="ja-JP" sz="2800" dirty="0">
                <a:latin typeface="Arial" charset="0"/>
              </a:rPr>
              <a:t> water </a:t>
            </a:r>
            <a:r>
              <a:rPr lang="en-US" altLang="ja-JP" sz="2800" dirty="0" smtClean="0">
                <a:latin typeface="Arial" charset="0"/>
              </a:rPr>
              <a:t>!</a:t>
            </a:r>
            <a:endParaRPr lang="en-US" sz="2800" dirty="0">
              <a:latin typeface="Arial" charset="0"/>
            </a:endParaRPr>
          </a:p>
          <a:p>
            <a:pPr eaLnBrk="1" hangingPunct="1">
              <a:buSzPct val="100000"/>
              <a:buFont typeface="Arial" charset="0"/>
              <a:buChar char="•"/>
            </a:pPr>
            <a:r>
              <a:rPr lang="en-US" sz="2800" dirty="0">
                <a:latin typeface="Arial" charset="0"/>
              </a:rPr>
              <a:t>If  &gt;1 hour; add </a:t>
            </a:r>
            <a:r>
              <a:rPr lang="en-US" sz="2800" dirty="0" smtClean="0">
                <a:latin typeface="Arial" charset="0"/>
              </a:rPr>
              <a:t>dilute carb</a:t>
            </a:r>
            <a:endParaRPr lang="en-US" sz="2800" dirty="0">
              <a:latin typeface="Arial" charset="0"/>
            </a:endParaRPr>
          </a:p>
          <a:p>
            <a:pPr eaLnBrk="1" hangingPunct="1">
              <a:buSzPct val="100000"/>
              <a:buFont typeface="Arial" charset="0"/>
              <a:buChar char="•"/>
            </a:pPr>
            <a:r>
              <a:rPr lang="en-US" sz="2800" dirty="0">
                <a:latin typeface="Arial" charset="0"/>
              </a:rPr>
              <a:t>If &gt;3-4 hours; add carb and Na</a:t>
            </a:r>
            <a:r>
              <a:rPr lang="en-US" sz="2800" dirty="0" smtClean="0">
                <a:latin typeface="Arial" charset="0"/>
              </a:rPr>
              <a:t>+</a:t>
            </a:r>
            <a:endParaRPr lang="en-US" sz="2800" dirty="0">
              <a:latin typeface="Arial" charset="0"/>
            </a:endParaRPr>
          </a:p>
          <a:p>
            <a:pPr eaLnBrk="1" hangingPunct="1">
              <a:buSzPct val="100000"/>
              <a:buFont typeface="Arial" charset="0"/>
              <a:buChar char="•"/>
            </a:pPr>
            <a:r>
              <a:rPr lang="en-US" sz="2800" dirty="0">
                <a:latin typeface="Arial" charset="0"/>
              </a:rPr>
              <a:t>Avoid </a:t>
            </a:r>
            <a:r>
              <a:rPr lang="en-US" sz="2800" dirty="0" smtClean="0">
                <a:latin typeface="Arial" charset="0"/>
              </a:rPr>
              <a:t>alcohol</a:t>
            </a:r>
          </a:p>
          <a:p>
            <a:pPr lvl="1" eaLnBrk="1" hangingPunct="1">
              <a:buSzPct val="100000"/>
              <a:buFont typeface="Arial" charset="0"/>
              <a:buChar char="•"/>
            </a:pPr>
            <a:r>
              <a:rPr lang="en-US" sz="2400" dirty="0" smtClean="0">
                <a:latin typeface="Arial"/>
                <a:cs typeface="Arial"/>
              </a:rPr>
              <a:t>It’s a diuretic, </a:t>
            </a:r>
            <a:r>
              <a:rPr lang="en-US" sz="2400" dirty="0" smtClean="0">
                <a:solidFill>
                  <a:schemeClr val="accent1"/>
                </a:solidFill>
                <a:latin typeface="Arial"/>
                <a:cs typeface="Arial"/>
              </a:rPr>
              <a:t>poor </a:t>
            </a:r>
            <a:r>
              <a:rPr lang="en-US" sz="2400" dirty="0">
                <a:solidFill>
                  <a:schemeClr val="accent1"/>
                </a:solidFill>
                <a:latin typeface="Arial"/>
                <a:cs typeface="Arial"/>
              </a:rPr>
              <a:t>muscle </a:t>
            </a:r>
            <a:r>
              <a:rPr lang="en-US" sz="2400" dirty="0" smtClean="0">
                <a:solidFill>
                  <a:schemeClr val="accent1"/>
                </a:solidFill>
                <a:latin typeface="Arial"/>
                <a:cs typeface="Arial"/>
              </a:rPr>
              <a:t>fuel</a:t>
            </a:r>
            <a:r>
              <a:rPr lang="en-US" sz="2400" dirty="0" smtClean="0">
                <a:latin typeface="Arial"/>
                <a:cs typeface="Arial"/>
              </a:rPr>
              <a:t>, dangerous </a:t>
            </a:r>
            <a:endParaRPr lang="en-US" sz="2400" dirty="0">
              <a:latin typeface="Arial"/>
              <a:cs typeface="Arial"/>
            </a:endParaRPr>
          </a:p>
          <a:p>
            <a:pPr marL="469900" lvl="1" indent="0" eaLnBrk="1" hangingPunct="1">
              <a:buClr>
                <a:schemeClr val="accent3"/>
              </a:buClr>
              <a:buSzPct val="100000"/>
              <a:buNone/>
            </a:pPr>
            <a:r>
              <a:rPr lang="en-US" sz="2800" dirty="0" smtClean="0">
                <a:latin typeface="Arial" charset="0"/>
              </a:rPr>
              <a:t>   </a:t>
            </a:r>
            <a:endParaRPr lang="en-US" sz="2800" dirty="0">
              <a:latin typeface="Arial" charset="0"/>
            </a:endParaRPr>
          </a:p>
        </p:txBody>
      </p:sp>
      <p:sp>
        <p:nvSpPr>
          <p:cNvPr id="2" name="TextBox 1"/>
          <p:cNvSpPr txBox="1"/>
          <p:nvPr/>
        </p:nvSpPr>
        <p:spPr>
          <a:xfrm>
            <a:off x="3200400" y="2667000"/>
            <a:ext cx="1154582" cy="523220"/>
          </a:xfrm>
          <a:prstGeom prst="rect">
            <a:avLst/>
          </a:prstGeom>
          <a:noFill/>
        </p:spPr>
        <p:txBody>
          <a:bodyPr wrap="square" rtlCol="0">
            <a:spAutoFit/>
          </a:bodyPr>
          <a:lstStyle/>
          <a:p>
            <a:r>
              <a:rPr lang="en-US" sz="2800" b="1" dirty="0" smtClean="0">
                <a:solidFill>
                  <a:schemeClr val="accent1"/>
                </a:solidFill>
              </a:rPr>
              <a:t>Why?</a:t>
            </a:r>
            <a:endParaRPr lang="en-US" sz="2800" b="1" dirty="0">
              <a:solidFill>
                <a:schemeClr val="accent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anim calcmode="lin" valueType="num">
                                      <p:cBhvr>
                                        <p:cTn id="23"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0" end="0"/>
                                            </p:txEl>
                                          </p:spTgt>
                                        </p:tgtEl>
                                        <p:attrNameLst>
                                          <p:attrName>style.rotation</p:attrName>
                                        </p:attrNameLst>
                                      </p:cBhvr>
                                      <p:tavLst>
                                        <p:tav tm="0">
                                          <p:val>
                                            <p:fltVal val="360"/>
                                          </p:val>
                                        </p:tav>
                                        <p:tav tm="100000">
                                          <p:val>
                                            <p:fltVal val="0"/>
                                          </p:val>
                                        </p:tav>
                                      </p:tavLst>
                                    </p:anim>
                                    <p:animEffect transition="in" filter="fade">
                                      <p:cBhvr>
                                        <p:cTn id="26" dur="1000"/>
                                        <p:tgtEl>
                                          <p:spTgt spid="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5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228600"/>
            <a:ext cx="7772400" cy="1143000"/>
          </a:xfrm>
        </p:spPr>
        <p:txBody>
          <a:bodyPr/>
          <a:lstStyle/>
          <a:p>
            <a:r>
              <a:rPr lang="en-US" sz="2400" b="1" dirty="0" smtClean="0">
                <a:solidFill>
                  <a:schemeClr val="tx1"/>
                </a:solidFill>
                <a:latin typeface="Arial"/>
                <a:cs typeface="Arial"/>
              </a:rPr>
              <a:t>Battle </a:t>
            </a:r>
            <a:r>
              <a:rPr lang="en-US" sz="2400" b="1" dirty="0" smtClean="0">
                <a:latin typeface="Arial"/>
                <a:cs typeface="Arial"/>
              </a:rPr>
              <a:t>OF</a:t>
            </a:r>
            <a:r>
              <a:rPr lang="en-US" sz="2400" b="1" dirty="0" smtClean="0">
                <a:solidFill>
                  <a:schemeClr val="tx1"/>
                </a:solidFill>
                <a:latin typeface="Arial"/>
                <a:cs typeface="Arial"/>
              </a:rPr>
              <a:t> the Beverages?</a:t>
            </a:r>
            <a:r>
              <a:rPr lang="en-US" sz="1800" b="1" dirty="0" smtClean="0">
                <a:solidFill>
                  <a:schemeClr val="tx1"/>
                </a:solidFill>
                <a:latin typeface="Arial"/>
                <a:cs typeface="Arial"/>
              </a:rPr>
              <a:t> </a:t>
            </a:r>
            <a:br>
              <a:rPr lang="en-US" sz="1800" b="1" dirty="0" smtClean="0">
                <a:solidFill>
                  <a:schemeClr val="tx1"/>
                </a:solidFill>
                <a:latin typeface="Arial"/>
                <a:cs typeface="Arial"/>
              </a:rPr>
            </a:br>
            <a:endParaRPr lang="en-US" sz="1800" b="1" dirty="0">
              <a:solidFill>
                <a:schemeClr val="tx1"/>
              </a:solidFill>
              <a:latin typeface="Arial"/>
              <a:cs typeface="Arial"/>
            </a:endParaRPr>
          </a:p>
        </p:txBody>
      </p:sp>
      <p:graphicFrame>
        <p:nvGraphicFramePr>
          <p:cNvPr id="2" name="Table 1"/>
          <p:cNvGraphicFramePr>
            <a:graphicFrameLocks noGrp="1"/>
          </p:cNvGraphicFramePr>
          <p:nvPr>
            <p:extLst>
              <p:ext uri="{D42A27DB-BD31-4B8C-83A1-F6EECF244321}">
                <p14:modId xmlns:p14="http://schemas.microsoft.com/office/powerpoint/2010/main" val="607450947"/>
              </p:ext>
            </p:extLst>
          </p:nvPr>
        </p:nvGraphicFramePr>
        <p:xfrm>
          <a:off x="533400" y="1371600"/>
          <a:ext cx="7239000" cy="3505200"/>
        </p:xfrm>
        <a:graphic>
          <a:graphicData uri="http://schemas.openxmlformats.org/drawingml/2006/table">
            <a:tbl>
              <a:tblPr firstRow="1" bandRow="1">
                <a:tableStyleId>{5C22544A-7EE6-4342-B048-85BDC9FD1C3A}</a:tableStyleId>
              </a:tblPr>
              <a:tblGrid>
                <a:gridCol w="1809750"/>
                <a:gridCol w="1466850"/>
                <a:gridCol w="2362200"/>
                <a:gridCol w="1600200"/>
              </a:tblGrid>
              <a:tr h="137160">
                <a:tc>
                  <a:txBody>
                    <a:bodyPr/>
                    <a:lstStyle/>
                    <a:p>
                      <a:r>
                        <a:rPr lang="en-US" dirty="0" smtClean="0">
                          <a:latin typeface="Arial"/>
                          <a:cs typeface="Arial"/>
                        </a:rPr>
                        <a:t>12 oz. serving</a:t>
                      </a:r>
                      <a:endParaRPr lang="en-US" dirty="0">
                        <a:latin typeface="Arial"/>
                        <a:cs typeface="Arial"/>
                      </a:endParaRPr>
                    </a:p>
                  </a:txBody>
                  <a:tcPr/>
                </a:tc>
                <a:tc>
                  <a:txBody>
                    <a:bodyPr/>
                    <a:lstStyle/>
                    <a:p>
                      <a:r>
                        <a:rPr lang="en-US" dirty="0" smtClean="0">
                          <a:latin typeface="Arial"/>
                          <a:cs typeface="Arial"/>
                        </a:rPr>
                        <a:t>g. sugar</a:t>
                      </a:r>
                      <a:endParaRPr lang="en-US" dirty="0">
                        <a:latin typeface="Arial"/>
                        <a:cs typeface="Arial"/>
                      </a:endParaRPr>
                    </a:p>
                  </a:txBody>
                  <a:tcPr/>
                </a:tc>
                <a:tc>
                  <a:txBody>
                    <a:bodyPr/>
                    <a:lstStyle/>
                    <a:p>
                      <a:r>
                        <a:rPr lang="en-US" dirty="0" smtClean="0">
                          <a:latin typeface="Arial"/>
                          <a:cs typeface="Arial"/>
                        </a:rPr>
                        <a:t>carb type</a:t>
                      </a:r>
                      <a:endParaRPr lang="en-US" dirty="0">
                        <a:latin typeface="Arial"/>
                        <a:cs typeface="Arial"/>
                      </a:endParaRPr>
                    </a:p>
                  </a:txBody>
                  <a:tcPr/>
                </a:tc>
                <a:tc>
                  <a:txBody>
                    <a:bodyPr/>
                    <a:lstStyle/>
                    <a:p>
                      <a:r>
                        <a:rPr lang="en-US" dirty="0" smtClean="0">
                          <a:latin typeface="Arial"/>
                          <a:cs typeface="Arial"/>
                        </a:rPr>
                        <a:t>g. protein</a:t>
                      </a:r>
                      <a:r>
                        <a:rPr lang="en-US" dirty="0" smtClean="0">
                          <a:latin typeface="Arial"/>
                          <a:cs typeface="Arial"/>
                        </a:rPr>
                        <a:t>*</a:t>
                      </a:r>
                      <a:endParaRPr lang="en-US" dirty="0">
                        <a:latin typeface="Arial"/>
                        <a:cs typeface="Arial"/>
                      </a:endParaRPr>
                    </a:p>
                  </a:txBody>
                  <a:tcPr/>
                </a:tc>
              </a:tr>
              <a:tr h="609600">
                <a:tc>
                  <a:txBody>
                    <a:bodyPr/>
                    <a:lstStyle/>
                    <a:p>
                      <a:r>
                        <a:rPr lang="en-US" sz="2000" dirty="0" err="1" smtClean="0">
                          <a:latin typeface="Arial"/>
                          <a:cs typeface="Arial"/>
                        </a:rPr>
                        <a:t>Powerade</a:t>
                      </a:r>
                      <a:endParaRPr lang="en-US" sz="2000" dirty="0">
                        <a:latin typeface="Arial"/>
                        <a:cs typeface="Arial"/>
                      </a:endParaRPr>
                    </a:p>
                  </a:txBody>
                  <a:tcPr/>
                </a:tc>
                <a:tc>
                  <a:txBody>
                    <a:bodyPr/>
                    <a:lstStyle/>
                    <a:p>
                      <a:r>
                        <a:rPr lang="en-US" sz="2000" dirty="0" smtClean="0">
                          <a:latin typeface="Arial"/>
                          <a:cs typeface="Arial"/>
                        </a:rPr>
                        <a:t>20</a:t>
                      </a:r>
                      <a:endParaRPr lang="en-US" sz="2000" dirty="0">
                        <a:latin typeface="Arial"/>
                        <a:cs typeface="Arial"/>
                      </a:endParaRPr>
                    </a:p>
                  </a:txBody>
                  <a:tcPr/>
                </a:tc>
                <a:tc>
                  <a:txBody>
                    <a:bodyPr/>
                    <a:lstStyle/>
                    <a:p>
                      <a:r>
                        <a:rPr lang="en-US" sz="2000" dirty="0" smtClean="0">
                          <a:latin typeface="Arial"/>
                          <a:cs typeface="Arial"/>
                        </a:rPr>
                        <a:t>HFCS</a:t>
                      </a:r>
                      <a:endParaRPr lang="en-US" sz="2000" dirty="0">
                        <a:latin typeface="Arial"/>
                        <a:cs typeface="Arial"/>
                      </a:endParaRPr>
                    </a:p>
                  </a:txBody>
                  <a:tcPr/>
                </a:tc>
                <a:tc>
                  <a:txBody>
                    <a:bodyPr/>
                    <a:lstStyle/>
                    <a:p>
                      <a:r>
                        <a:rPr lang="en-US" sz="2000" dirty="0" smtClean="0">
                          <a:latin typeface="Arial"/>
                          <a:cs typeface="Arial"/>
                        </a:rPr>
                        <a:t>0</a:t>
                      </a:r>
                      <a:endParaRPr lang="en-US" sz="2000" dirty="0">
                        <a:latin typeface="Arial"/>
                        <a:cs typeface="Arial"/>
                      </a:endParaRPr>
                    </a:p>
                  </a:txBody>
                  <a:tcPr/>
                </a:tc>
              </a:tr>
              <a:tr h="609600">
                <a:tc>
                  <a:txBody>
                    <a:bodyPr/>
                    <a:lstStyle/>
                    <a:p>
                      <a:r>
                        <a:rPr lang="en-US" sz="2000" dirty="0" err="1" smtClean="0">
                          <a:latin typeface="Arial"/>
                          <a:cs typeface="Arial"/>
                        </a:rPr>
                        <a:t>LFChocMilk</a:t>
                      </a:r>
                      <a:endParaRPr lang="en-US" sz="2000" dirty="0">
                        <a:latin typeface="Arial"/>
                        <a:cs typeface="Arial"/>
                      </a:endParaRPr>
                    </a:p>
                  </a:txBody>
                  <a:tcPr/>
                </a:tc>
                <a:tc>
                  <a:txBody>
                    <a:bodyPr/>
                    <a:lstStyle/>
                    <a:p>
                      <a:r>
                        <a:rPr lang="en-US" sz="2000" dirty="0" smtClean="0">
                          <a:latin typeface="Arial"/>
                          <a:cs typeface="Arial"/>
                        </a:rPr>
                        <a:t>29</a:t>
                      </a:r>
                      <a:endParaRPr lang="en-US" sz="2000" dirty="0">
                        <a:latin typeface="Arial"/>
                        <a:cs typeface="Arial"/>
                      </a:endParaRPr>
                    </a:p>
                  </a:txBody>
                  <a:tcPr/>
                </a:tc>
                <a:tc>
                  <a:txBody>
                    <a:bodyPr/>
                    <a:lstStyle/>
                    <a:p>
                      <a:r>
                        <a:rPr lang="en-US" sz="2000" b="1" dirty="0" smtClean="0">
                          <a:latin typeface="Arial"/>
                          <a:cs typeface="Arial"/>
                        </a:rPr>
                        <a:t>Lactose</a:t>
                      </a:r>
                      <a:r>
                        <a:rPr lang="en-US" sz="2000" dirty="0" smtClean="0">
                          <a:latin typeface="Arial"/>
                          <a:cs typeface="Arial"/>
                        </a:rPr>
                        <a:t>, HFCS</a:t>
                      </a:r>
                      <a:endParaRPr lang="en-US" sz="2000" dirty="0">
                        <a:latin typeface="Arial"/>
                        <a:cs typeface="Arial"/>
                      </a:endParaRPr>
                    </a:p>
                  </a:txBody>
                  <a:tcPr/>
                </a:tc>
                <a:tc>
                  <a:txBody>
                    <a:bodyPr/>
                    <a:lstStyle/>
                    <a:p>
                      <a:r>
                        <a:rPr lang="en-US" sz="2000" dirty="0" smtClean="0">
                          <a:latin typeface="Arial"/>
                          <a:cs typeface="Arial"/>
                        </a:rPr>
                        <a:t>13</a:t>
                      </a:r>
                      <a:endParaRPr lang="en-US" sz="2000" dirty="0">
                        <a:latin typeface="Arial"/>
                        <a:cs typeface="Arial"/>
                      </a:endParaRPr>
                    </a:p>
                  </a:txBody>
                  <a:tcPr/>
                </a:tc>
              </a:tr>
              <a:tr h="609600">
                <a:tc>
                  <a:txBody>
                    <a:bodyPr/>
                    <a:lstStyle/>
                    <a:p>
                      <a:r>
                        <a:rPr lang="en-US" sz="2000" dirty="0" smtClean="0">
                          <a:latin typeface="Arial"/>
                          <a:cs typeface="Arial"/>
                        </a:rPr>
                        <a:t>100%</a:t>
                      </a:r>
                      <a:r>
                        <a:rPr lang="en-US" sz="2000" baseline="0" dirty="0" smtClean="0">
                          <a:latin typeface="Arial"/>
                          <a:cs typeface="Arial"/>
                        </a:rPr>
                        <a:t> OJ</a:t>
                      </a:r>
                      <a:endParaRPr lang="en-US" sz="2000" dirty="0">
                        <a:latin typeface="Arial"/>
                        <a:cs typeface="Arial"/>
                      </a:endParaRPr>
                    </a:p>
                  </a:txBody>
                  <a:tcPr/>
                </a:tc>
                <a:tc>
                  <a:txBody>
                    <a:bodyPr/>
                    <a:lstStyle/>
                    <a:p>
                      <a:r>
                        <a:rPr lang="en-US" sz="2000" dirty="0" smtClean="0">
                          <a:latin typeface="Arial"/>
                          <a:cs typeface="Arial"/>
                        </a:rPr>
                        <a:t>36</a:t>
                      </a:r>
                      <a:endParaRPr lang="en-US" sz="2000" dirty="0">
                        <a:latin typeface="Arial"/>
                        <a:cs typeface="Arial"/>
                      </a:endParaRPr>
                    </a:p>
                  </a:txBody>
                  <a:tcPr/>
                </a:tc>
                <a:tc>
                  <a:txBody>
                    <a:bodyPr/>
                    <a:lstStyle/>
                    <a:p>
                      <a:r>
                        <a:rPr lang="en-US" sz="2000" b="1" dirty="0" smtClean="0">
                          <a:latin typeface="Arial"/>
                          <a:cs typeface="Arial"/>
                        </a:rPr>
                        <a:t>Natural</a:t>
                      </a:r>
                      <a:r>
                        <a:rPr lang="en-US" sz="2000" b="1" baseline="0" dirty="0" smtClean="0">
                          <a:latin typeface="Arial"/>
                          <a:cs typeface="Arial"/>
                        </a:rPr>
                        <a:t> </a:t>
                      </a:r>
                      <a:r>
                        <a:rPr lang="en-US" sz="2000" baseline="0" dirty="0" smtClean="0">
                          <a:latin typeface="Arial"/>
                          <a:cs typeface="Arial"/>
                        </a:rPr>
                        <a:t>(</a:t>
                      </a:r>
                      <a:r>
                        <a:rPr lang="en-US" sz="2000" baseline="0" dirty="0" err="1" smtClean="0">
                          <a:latin typeface="Arial"/>
                          <a:cs typeface="Arial"/>
                        </a:rPr>
                        <a:t>fructose+sucrose</a:t>
                      </a:r>
                      <a:r>
                        <a:rPr lang="en-US" sz="2000" baseline="0" dirty="0" smtClean="0">
                          <a:latin typeface="Arial"/>
                          <a:cs typeface="Arial"/>
                        </a:rPr>
                        <a:t>)</a:t>
                      </a:r>
                      <a:endParaRPr lang="en-US" sz="2000" dirty="0">
                        <a:latin typeface="Arial"/>
                        <a:cs typeface="Arial"/>
                      </a:endParaRPr>
                    </a:p>
                  </a:txBody>
                  <a:tcPr/>
                </a:tc>
                <a:tc>
                  <a:txBody>
                    <a:bodyPr/>
                    <a:lstStyle/>
                    <a:p>
                      <a:r>
                        <a:rPr lang="en-US" sz="2000" dirty="0" smtClean="0">
                          <a:latin typeface="Arial"/>
                          <a:cs typeface="Arial"/>
                        </a:rPr>
                        <a:t>0</a:t>
                      </a:r>
                      <a:endParaRPr lang="en-US" sz="2000" dirty="0">
                        <a:latin typeface="Arial"/>
                        <a:cs typeface="Arial"/>
                      </a:endParaRPr>
                    </a:p>
                  </a:txBody>
                  <a:tcPr/>
                </a:tc>
              </a:tr>
              <a:tr h="609600">
                <a:tc>
                  <a:txBody>
                    <a:bodyPr/>
                    <a:lstStyle/>
                    <a:p>
                      <a:r>
                        <a:rPr lang="en-US" sz="2000" dirty="0" smtClean="0">
                          <a:latin typeface="Arial"/>
                          <a:cs typeface="Arial"/>
                        </a:rPr>
                        <a:t>Prot.</a:t>
                      </a:r>
                      <a:r>
                        <a:rPr lang="en-US" sz="2000" baseline="0" dirty="0" smtClean="0">
                          <a:latin typeface="Arial"/>
                          <a:cs typeface="Arial"/>
                        </a:rPr>
                        <a:t> Monster</a:t>
                      </a:r>
                      <a:endParaRPr lang="en-US" sz="2000" dirty="0">
                        <a:latin typeface="Arial"/>
                        <a:cs typeface="Arial"/>
                      </a:endParaRPr>
                    </a:p>
                  </a:txBody>
                  <a:tcPr/>
                </a:tc>
                <a:tc>
                  <a:txBody>
                    <a:bodyPr/>
                    <a:lstStyle/>
                    <a:p>
                      <a:r>
                        <a:rPr lang="en-US" sz="2000" dirty="0" smtClean="0">
                          <a:latin typeface="Arial"/>
                          <a:cs typeface="Arial"/>
                        </a:rPr>
                        <a:t>37</a:t>
                      </a:r>
                      <a:endParaRPr lang="en-US" sz="2000" dirty="0">
                        <a:latin typeface="Arial"/>
                        <a:cs typeface="Arial"/>
                      </a:endParaRPr>
                    </a:p>
                  </a:txBody>
                  <a:tcPr/>
                </a:tc>
                <a:tc>
                  <a:txBody>
                    <a:bodyPr/>
                    <a:lstStyle/>
                    <a:p>
                      <a:r>
                        <a:rPr lang="en-US" sz="2000" baseline="0" dirty="0" smtClean="0">
                          <a:latin typeface="Arial"/>
                          <a:cs typeface="Arial"/>
                        </a:rPr>
                        <a:t>Evap Cane Juice</a:t>
                      </a:r>
                      <a:endParaRPr lang="en-US" sz="2000" dirty="0">
                        <a:latin typeface="Arial"/>
                        <a:cs typeface="Arial"/>
                      </a:endParaRPr>
                    </a:p>
                  </a:txBody>
                  <a:tcPr/>
                </a:tc>
                <a:tc>
                  <a:txBody>
                    <a:bodyPr/>
                    <a:lstStyle/>
                    <a:p>
                      <a:r>
                        <a:rPr lang="en-US" sz="2000" dirty="0" smtClean="0">
                          <a:latin typeface="Arial"/>
                          <a:cs typeface="Arial"/>
                        </a:rPr>
                        <a:t>25</a:t>
                      </a:r>
                      <a:endParaRPr lang="en-US" sz="2000" dirty="0">
                        <a:latin typeface="Arial"/>
                        <a:cs typeface="Arial"/>
                      </a:endParaRPr>
                    </a:p>
                  </a:txBody>
                  <a:tcPr/>
                </a:tc>
              </a:tr>
              <a:tr h="609600">
                <a:tc>
                  <a:txBody>
                    <a:bodyPr/>
                    <a:lstStyle/>
                    <a:p>
                      <a:r>
                        <a:rPr lang="en-US" sz="2000" dirty="0" smtClean="0">
                          <a:latin typeface="Arial"/>
                          <a:cs typeface="Arial"/>
                        </a:rPr>
                        <a:t>Coke</a:t>
                      </a:r>
                      <a:endParaRPr lang="en-US" sz="2000" dirty="0">
                        <a:latin typeface="Arial"/>
                        <a:cs typeface="Arial"/>
                      </a:endParaRPr>
                    </a:p>
                  </a:txBody>
                  <a:tcPr/>
                </a:tc>
                <a:tc>
                  <a:txBody>
                    <a:bodyPr/>
                    <a:lstStyle/>
                    <a:p>
                      <a:r>
                        <a:rPr lang="en-US" sz="2000" dirty="0" smtClean="0">
                          <a:latin typeface="Arial"/>
                          <a:cs typeface="Arial"/>
                        </a:rPr>
                        <a:t>39</a:t>
                      </a:r>
                      <a:endParaRPr lang="en-US" sz="2000" dirty="0">
                        <a:latin typeface="Arial"/>
                        <a:cs typeface="Arial"/>
                      </a:endParaRPr>
                    </a:p>
                  </a:txBody>
                  <a:tcPr/>
                </a:tc>
                <a:tc>
                  <a:txBody>
                    <a:bodyPr/>
                    <a:lstStyle/>
                    <a:p>
                      <a:r>
                        <a:rPr lang="en-US" sz="2000" dirty="0" smtClean="0">
                          <a:latin typeface="Arial"/>
                          <a:cs typeface="Arial"/>
                        </a:rPr>
                        <a:t>HFCS</a:t>
                      </a:r>
                      <a:endParaRPr lang="en-US" sz="2000" dirty="0">
                        <a:latin typeface="Arial"/>
                        <a:cs typeface="Arial"/>
                      </a:endParaRPr>
                    </a:p>
                  </a:txBody>
                  <a:tcPr/>
                </a:tc>
                <a:tc>
                  <a:txBody>
                    <a:bodyPr/>
                    <a:lstStyle/>
                    <a:p>
                      <a:r>
                        <a:rPr lang="en-US" sz="2000" dirty="0" smtClean="0">
                          <a:latin typeface="Arial"/>
                          <a:cs typeface="Arial"/>
                        </a:rPr>
                        <a:t>0</a:t>
                      </a:r>
                      <a:endParaRPr lang="en-US" sz="2000" dirty="0">
                        <a:latin typeface="Arial"/>
                        <a:cs typeface="Arial"/>
                      </a:endParaRPr>
                    </a:p>
                  </a:txBody>
                  <a:tcPr/>
                </a:tc>
              </a:tr>
            </a:tbl>
          </a:graphicData>
        </a:graphic>
      </p:graphicFrame>
      <p:sp>
        <p:nvSpPr>
          <p:cNvPr id="6" name="TextBox 5"/>
          <p:cNvSpPr txBox="1"/>
          <p:nvPr/>
        </p:nvSpPr>
        <p:spPr>
          <a:xfrm>
            <a:off x="4408978" y="971490"/>
            <a:ext cx="3363421"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000" i="1" dirty="0" smtClean="0">
                <a:solidFill>
                  <a:schemeClr val="accent1"/>
                </a:solidFill>
                <a:latin typeface="Arial" charset="0"/>
                <a:ea typeface="Arial" charset="0"/>
                <a:cs typeface="Arial" charset="0"/>
              </a:rPr>
              <a:t>Remember 1 tsp. ~ 4 grams</a:t>
            </a:r>
            <a:endParaRPr lang="en-US" sz="2000" i="1" dirty="0">
              <a:solidFill>
                <a:schemeClr val="accent1"/>
              </a:solidFill>
              <a:latin typeface="Arial" charset="0"/>
              <a:ea typeface="Arial" charset="0"/>
              <a:cs typeface="Arial" charset="0"/>
            </a:endParaRPr>
          </a:p>
        </p:txBody>
      </p:sp>
    </p:spTree>
    <p:extLst>
      <p:ext uri="{BB962C8B-B14F-4D97-AF65-F5344CB8AC3E}">
        <p14:creationId xmlns:p14="http://schemas.microsoft.com/office/powerpoint/2010/main" val="3282748460"/>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685800" y="304800"/>
            <a:ext cx="7543800" cy="1143000"/>
          </a:xfrm>
        </p:spPr>
        <p:txBody>
          <a:bodyPr>
            <a:normAutofit/>
          </a:bodyPr>
          <a:lstStyle/>
          <a:p>
            <a:pPr eaLnBrk="1" fontAlgn="auto" hangingPunct="1">
              <a:spcAft>
                <a:spcPts val="0"/>
              </a:spcAft>
              <a:defRPr/>
            </a:pPr>
            <a:r>
              <a:rPr lang="en-US" sz="3200" b="1" dirty="0">
                <a:solidFill>
                  <a:schemeClr val="accent1"/>
                </a:solidFill>
                <a:latin typeface="Arial" charset="0"/>
                <a:ea typeface="+mj-ea"/>
                <a:cs typeface="+mj-cs"/>
              </a:rPr>
              <a:t>ELECTROLYTES</a:t>
            </a:r>
            <a:r>
              <a:rPr lang="en-US" sz="3200" b="1" dirty="0">
                <a:latin typeface="Arial" charset="0"/>
                <a:ea typeface="+mj-ea"/>
                <a:cs typeface="+mj-cs"/>
              </a:rPr>
              <a:t> (lytes)</a:t>
            </a:r>
          </a:p>
        </p:txBody>
      </p:sp>
      <p:sp>
        <p:nvSpPr>
          <p:cNvPr id="28674" name="Rectangle 3"/>
          <p:cNvSpPr>
            <a:spLocks noGrp="1" noChangeArrowheads="1"/>
          </p:cNvSpPr>
          <p:nvPr>
            <p:ph type="body" idx="4294967295"/>
          </p:nvPr>
        </p:nvSpPr>
        <p:spPr>
          <a:xfrm>
            <a:off x="533400" y="1219200"/>
            <a:ext cx="8458200" cy="4876800"/>
          </a:xfrm>
        </p:spPr>
        <p:txBody>
          <a:bodyPr/>
          <a:lstStyle/>
          <a:p>
            <a:pPr eaLnBrk="1" hangingPunct="1">
              <a:buFont typeface="Arial" charset="0"/>
              <a:buChar char="•"/>
            </a:pPr>
            <a:r>
              <a:rPr lang="en-US" sz="2800" dirty="0" smtClean="0">
                <a:latin typeface="Arial" charset="0"/>
              </a:rPr>
              <a:t>Required: normal </a:t>
            </a:r>
            <a:r>
              <a:rPr lang="en-US" sz="2800" dirty="0">
                <a:latin typeface="Arial" charset="0"/>
              </a:rPr>
              <a:t>muscle </a:t>
            </a:r>
            <a:r>
              <a:rPr lang="en-US" sz="2800" dirty="0" smtClean="0">
                <a:latin typeface="Arial" charset="0"/>
              </a:rPr>
              <a:t>function &amp; fluid balance</a:t>
            </a:r>
            <a:endParaRPr lang="en-US" sz="2800" dirty="0">
              <a:latin typeface="Arial" charset="0"/>
            </a:endParaRPr>
          </a:p>
          <a:p>
            <a:pPr eaLnBrk="1" hangingPunct="1">
              <a:buFont typeface="Arial" charset="0"/>
              <a:buChar char="•"/>
            </a:pPr>
            <a:r>
              <a:rPr lang="en-US" sz="2800" dirty="0" smtClean="0">
                <a:latin typeface="Arial" charset="0"/>
              </a:rPr>
              <a:t>Major </a:t>
            </a:r>
            <a:r>
              <a:rPr lang="en-US" sz="2800" dirty="0" err="1" smtClean="0">
                <a:latin typeface="Arial" charset="0"/>
              </a:rPr>
              <a:t>lytes</a:t>
            </a:r>
            <a:r>
              <a:rPr lang="en-US" sz="2800" dirty="0">
                <a:latin typeface="Arial" charset="0"/>
              </a:rPr>
              <a:t>: </a:t>
            </a:r>
            <a:r>
              <a:rPr lang="en-US" sz="2800" b="1" dirty="0" smtClean="0">
                <a:solidFill>
                  <a:schemeClr val="accent1"/>
                </a:solidFill>
                <a:latin typeface="Arial" charset="0"/>
              </a:rPr>
              <a:t>Na</a:t>
            </a:r>
            <a:r>
              <a:rPr lang="en-US" sz="3600" b="1" baseline="30000" dirty="0" smtClean="0">
                <a:solidFill>
                  <a:schemeClr val="accent1"/>
                </a:solidFill>
                <a:latin typeface="Arial" charset="0"/>
              </a:rPr>
              <a:t>+</a:t>
            </a:r>
            <a:r>
              <a:rPr lang="en-US" sz="2800" b="1" dirty="0" smtClean="0">
                <a:solidFill>
                  <a:schemeClr val="accent1"/>
                </a:solidFill>
                <a:latin typeface="Arial" charset="0"/>
              </a:rPr>
              <a:t> </a:t>
            </a:r>
            <a:r>
              <a:rPr lang="en-US" sz="2800" dirty="0" smtClean="0">
                <a:latin typeface="Arial" charset="0"/>
              </a:rPr>
              <a:t>and </a:t>
            </a:r>
            <a:r>
              <a:rPr lang="en-US" sz="2800" b="1" dirty="0" smtClean="0">
                <a:solidFill>
                  <a:srgbClr val="86CE24"/>
                </a:solidFill>
                <a:latin typeface="Arial" charset="0"/>
              </a:rPr>
              <a:t>K</a:t>
            </a:r>
            <a:r>
              <a:rPr lang="en-US" sz="3600" b="1" baseline="30000" dirty="0" smtClean="0">
                <a:solidFill>
                  <a:srgbClr val="86CE24"/>
                </a:solidFill>
                <a:latin typeface="Arial" charset="0"/>
              </a:rPr>
              <a:t>+</a:t>
            </a:r>
            <a:r>
              <a:rPr lang="en-US" sz="2800" dirty="0">
                <a:latin typeface="Arial" charset="0"/>
              </a:rPr>
              <a:t> </a:t>
            </a:r>
            <a:r>
              <a:rPr lang="en-US" sz="2800" dirty="0" smtClean="0">
                <a:latin typeface="Arial" charset="0"/>
              </a:rPr>
              <a:t>(2:1 respectively)</a:t>
            </a:r>
            <a:endParaRPr lang="en-US" sz="2800" i="1" dirty="0">
              <a:latin typeface="Arial" charset="0"/>
            </a:endParaRPr>
          </a:p>
          <a:p>
            <a:pPr eaLnBrk="1" hangingPunct="1">
              <a:buFont typeface="Arial" charset="0"/>
              <a:buChar char="•"/>
            </a:pPr>
            <a:r>
              <a:rPr lang="en-US" sz="2800" dirty="0">
                <a:latin typeface="Arial" charset="0"/>
              </a:rPr>
              <a:t>Sweat rate/composition </a:t>
            </a:r>
            <a:r>
              <a:rPr lang="en-US" sz="2800" dirty="0" smtClean="0">
                <a:latin typeface="Arial" charset="0"/>
              </a:rPr>
              <a:t>influences need</a:t>
            </a:r>
          </a:p>
          <a:p>
            <a:pPr eaLnBrk="1" hangingPunct="1">
              <a:buFont typeface="Arial" charset="0"/>
              <a:buChar char="•"/>
            </a:pPr>
            <a:r>
              <a:rPr lang="en-US" sz="2800" dirty="0" smtClean="0">
                <a:latin typeface="Arial" charset="0"/>
              </a:rPr>
              <a:t>Best </a:t>
            </a:r>
            <a:r>
              <a:rPr lang="en-US" sz="2800" dirty="0">
                <a:latin typeface="Arial" charset="0"/>
              </a:rPr>
              <a:t>for </a:t>
            </a:r>
            <a:r>
              <a:rPr lang="en-US" sz="2800" dirty="0" err="1">
                <a:latin typeface="Arial" charset="0"/>
              </a:rPr>
              <a:t>most</a:t>
            </a:r>
            <a:r>
              <a:rPr lang="en-US" sz="2800" dirty="0" err="1">
                <a:latin typeface="Arial" charset="0"/>
                <a:sym typeface="Wingdings" charset="0"/>
              </a:rPr>
              <a:t></a:t>
            </a:r>
            <a:r>
              <a:rPr lang="en-US" sz="2800" dirty="0" err="1" smtClean="0">
                <a:latin typeface="Arial" charset="0"/>
              </a:rPr>
              <a:t>salt</a:t>
            </a:r>
            <a:r>
              <a:rPr lang="en-US" sz="2800" dirty="0" smtClean="0">
                <a:latin typeface="Arial" charset="0"/>
              </a:rPr>
              <a:t> (</a:t>
            </a:r>
            <a:r>
              <a:rPr lang="en-US" sz="2800" dirty="0" err="1" smtClean="0">
                <a:latin typeface="Arial" charset="0"/>
              </a:rPr>
              <a:t>NaCl</a:t>
            </a:r>
            <a:r>
              <a:rPr lang="en-US" sz="2800" dirty="0" smtClean="0">
                <a:latin typeface="Arial" charset="0"/>
              </a:rPr>
              <a:t>) post-exercise </a:t>
            </a:r>
            <a:r>
              <a:rPr lang="en-US" sz="2800" dirty="0">
                <a:latin typeface="Arial" charset="0"/>
              </a:rPr>
              <a:t>meal</a:t>
            </a:r>
          </a:p>
          <a:p>
            <a:pPr eaLnBrk="1" hangingPunct="1">
              <a:buFont typeface="Arial" charset="0"/>
              <a:buChar char="•"/>
            </a:pPr>
            <a:r>
              <a:rPr lang="en-US" sz="2800" dirty="0" err="1">
                <a:latin typeface="Arial" charset="0"/>
              </a:rPr>
              <a:t>Lyte</a:t>
            </a:r>
            <a:r>
              <a:rPr lang="en-US" sz="2800" dirty="0">
                <a:latin typeface="Arial" charset="0"/>
              </a:rPr>
              <a:t> replacer drinks </a:t>
            </a:r>
            <a:r>
              <a:rPr lang="en-US" sz="2800" dirty="0" smtClean="0">
                <a:latin typeface="Arial" charset="0"/>
              </a:rPr>
              <a:t>OK, </a:t>
            </a:r>
            <a:r>
              <a:rPr lang="en-US" sz="2800" i="1" dirty="0">
                <a:latin typeface="Arial" charset="0"/>
              </a:rPr>
              <a:t>usually</a:t>
            </a:r>
            <a:r>
              <a:rPr lang="en-US" sz="2800" dirty="0">
                <a:latin typeface="Arial" charset="0"/>
              </a:rPr>
              <a:t> not </a:t>
            </a:r>
            <a:r>
              <a:rPr lang="en-US" sz="2800" dirty="0" smtClean="0">
                <a:latin typeface="Arial" charset="0"/>
              </a:rPr>
              <a:t>needed</a:t>
            </a:r>
          </a:p>
          <a:p>
            <a:pPr eaLnBrk="1" hangingPunct="1">
              <a:buFont typeface="Arial" charset="0"/>
              <a:buChar char="•"/>
            </a:pPr>
            <a:r>
              <a:rPr lang="en-US" sz="2800" b="1" dirty="0" smtClean="0">
                <a:solidFill>
                  <a:schemeClr val="accent1"/>
                </a:solidFill>
                <a:latin typeface="Arial"/>
                <a:cs typeface="Arial"/>
              </a:rPr>
              <a:t>Try:</a:t>
            </a:r>
            <a:r>
              <a:rPr lang="en-US" sz="2800" dirty="0" smtClean="0">
                <a:latin typeface="Arial"/>
                <a:cs typeface="Arial"/>
              </a:rPr>
              <a:t>1C Greek yogurt + frozen banana + 1C. greens</a:t>
            </a:r>
            <a:endParaRPr lang="en-US" sz="2800" dirty="0">
              <a:latin typeface="Arial"/>
              <a:cs typeface="Arial"/>
            </a:endParaRPr>
          </a:p>
          <a:p>
            <a:pPr eaLnBrk="1" hangingPunct="1">
              <a:buFont typeface="Arial" charset="0"/>
              <a:buChar char="•"/>
            </a:pPr>
            <a:endParaRPr lang="en-US" sz="2800" dirty="0">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6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1143000"/>
            <a:ext cx="349573" cy="2677656"/>
          </a:xfrm>
          <a:prstGeom prst="rect">
            <a:avLst/>
          </a:prstGeom>
          <a:noFill/>
        </p:spPr>
        <p:txBody>
          <a:bodyPr wrap="square" rtlCol="0">
            <a:spAutoFit/>
          </a:bodyPr>
          <a:lstStyle/>
          <a:p>
            <a:r>
              <a:rPr lang="en-US" sz="2400" b="1" dirty="0" smtClean="0">
                <a:solidFill>
                  <a:srgbClr val="FAC810"/>
                </a:solidFill>
              </a:rPr>
              <a:t>A</a:t>
            </a:r>
            <a:r>
              <a:rPr lang="en-US" sz="2400" dirty="0" smtClean="0"/>
              <a:t>VOCADO</a:t>
            </a:r>
            <a:endParaRPr lang="en-US" sz="2400" dirty="0"/>
          </a:p>
        </p:txBody>
      </p:sp>
      <p:sp>
        <p:nvSpPr>
          <p:cNvPr id="3" name="TextBox 2"/>
          <p:cNvSpPr txBox="1"/>
          <p:nvPr/>
        </p:nvSpPr>
        <p:spPr>
          <a:xfrm>
            <a:off x="1447800" y="1143000"/>
            <a:ext cx="381000" cy="4524315"/>
          </a:xfrm>
          <a:prstGeom prst="rect">
            <a:avLst/>
          </a:prstGeom>
          <a:noFill/>
        </p:spPr>
        <p:txBody>
          <a:bodyPr wrap="square" rtlCol="0">
            <a:spAutoFit/>
          </a:bodyPr>
          <a:lstStyle/>
          <a:p>
            <a:r>
              <a:rPr lang="en-US" sz="2400" b="1" dirty="0" smtClean="0">
                <a:solidFill>
                  <a:schemeClr val="accent3"/>
                </a:solidFill>
              </a:rPr>
              <a:t>P</a:t>
            </a:r>
            <a:r>
              <a:rPr lang="en-US" sz="2400" dirty="0" smtClean="0"/>
              <a:t>OTAT</a:t>
            </a:r>
          </a:p>
          <a:p>
            <a:r>
              <a:rPr lang="en-US" sz="2400" dirty="0" smtClean="0"/>
              <a:t>ES</a:t>
            </a:r>
          </a:p>
          <a:p>
            <a:endParaRPr lang="en-US" sz="2400" dirty="0" smtClean="0"/>
          </a:p>
          <a:p>
            <a:r>
              <a:rPr lang="en-US" sz="2400" dirty="0" smtClean="0"/>
              <a:t>AL</a:t>
            </a:r>
          </a:p>
          <a:p>
            <a:r>
              <a:rPr lang="en-US" sz="2400" dirty="0"/>
              <a:t>L</a:t>
            </a:r>
            <a:endParaRPr lang="en-US" sz="2400" dirty="0" smtClean="0"/>
          </a:p>
          <a:p>
            <a:endParaRPr lang="en-US" sz="2400" dirty="0"/>
          </a:p>
        </p:txBody>
      </p:sp>
      <p:sp>
        <p:nvSpPr>
          <p:cNvPr id="4" name="TextBox 3"/>
          <p:cNvSpPr txBox="1"/>
          <p:nvPr/>
        </p:nvSpPr>
        <p:spPr>
          <a:xfrm flipH="1">
            <a:off x="2209800" y="1143000"/>
            <a:ext cx="381000" cy="4893647"/>
          </a:xfrm>
          <a:prstGeom prst="rect">
            <a:avLst/>
          </a:prstGeom>
          <a:noFill/>
        </p:spPr>
        <p:txBody>
          <a:bodyPr wrap="square" rtlCol="0">
            <a:spAutoFit/>
          </a:bodyPr>
          <a:lstStyle/>
          <a:p>
            <a:r>
              <a:rPr lang="en-US" sz="2400" b="1" dirty="0" smtClean="0">
                <a:solidFill>
                  <a:srgbClr val="FAC810"/>
                </a:solidFill>
              </a:rPr>
              <a:t>C</a:t>
            </a:r>
            <a:r>
              <a:rPr lang="en-US" sz="2400" dirty="0" smtClean="0"/>
              <a:t>OCONUT </a:t>
            </a:r>
          </a:p>
          <a:p>
            <a:endParaRPr lang="en-US" sz="2400" dirty="0"/>
          </a:p>
          <a:p>
            <a:r>
              <a:rPr lang="en-US" sz="2400" dirty="0" smtClean="0"/>
              <a:t>WATER</a:t>
            </a:r>
            <a:endParaRPr lang="en-US" sz="2400" dirty="0"/>
          </a:p>
        </p:txBody>
      </p:sp>
      <p:sp>
        <p:nvSpPr>
          <p:cNvPr id="7" name="TextBox 6"/>
          <p:cNvSpPr txBox="1"/>
          <p:nvPr/>
        </p:nvSpPr>
        <p:spPr>
          <a:xfrm>
            <a:off x="4191000" y="1143000"/>
            <a:ext cx="381000" cy="3416320"/>
          </a:xfrm>
          <a:prstGeom prst="rect">
            <a:avLst/>
          </a:prstGeom>
          <a:noFill/>
        </p:spPr>
        <p:txBody>
          <a:bodyPr wrap="square" rtlCol="0">
            <a:spAutoFit/>
          </a:bodyPr>
          <a:lstStyle/>
          <a:p>
            <a:r>
              <a:rPr lang="en-US" sz="2400" b="1" dirty="0" smtClean="0">
                <a:solidFill>
                  <a:srgbClr val="86CE24"/>
                </a:solidFill>
              </a:rPr>
              <a:t>M</a:t>
            </a:r>
            <a:r>
              <a:rPr lang="en-US" sz="2400" dirty="0" smtClean="0"/>
              <a:t>USHROOMS</a:t>
            </a:r>
            <a:endParaRPr lang="en-US" sz="2400" dirty="0"/>
          </a:p>
        </p:txBody>
      </p:sp>
      <p:sp>
        <p:nvSpPr>
          <p:cNvPr id="8" name="TextBox 7"/>
          <p:cNvSpPr txBox="1"/>
          <p:nvPr/>
        </p:nvSpPr>
        <p:spPr>
          <a:xfrm>
            <a:off x="4572000" y="1143000"/>
            <a:ext cx="381000" cy="2384524"/>
          </a:xfrm>
          <a:prstGeom prst="rect">
            <a:avLst/>
          </a:prstGeom>
          <a:noFill/>
        </p:spPr>
        <p:txBody>
          <a:bodyPr wrap="square" rtlCol="0">
            <a:spAutoFit/>
          </a:bodyPr>
          <a:lstStyle/>
          <a:p>
            <a:r>
              <a:rPr lang="en-US" sz="2400" b="1" dirty="0" smtClean="0">
                <a:solidFill>
                  <a:schemeClr val="accent1"/>
                </a:solidFill>
              </a:rPr>
              <a:t>Y</a:t>
            </a:r>
            <a:r>
              <a:rPr lang="en-US" sz="2400" dirty="0" smtClean="0"/>
              <a:t>OGURT</a:t>
            </a:r>
            <a:endParaRPr lang="en-US" sz="2400" dirty="0"/>
          </a:p>
        </p:txBody>
      </p:sp>
      <p:sp>
        <p:nvSpPr>
          <p:cNvPr id="9" name="TextBox 8"/>
          <p:cNvSpPr txBox="1"/>
          <p:nvPr/>
        </p:nvSpPr>
        <p:spPr>
          <a:xfrm>
            <a:off x="6324600" y="1143000"/>
            <a:ext cx="304800" cy="3785652"/>
          </a:xfrm>
          <a:prstGeom prst="rect">
            <a:avLst/>
          </a:prstGeom>
          <a:noFill/>
        </p:spPr>
        <p:txBody>
          <a:bodyPr wrap="square" rtlCol="0">
            <a:spAutoFit/>
          </a:bodyPr>
          <a:lstStyle/>
          <a:p>
            <a:r>
              <a:rPr lang="en-US" sz="2400" b="1" dirty="0" smtClean="0">
                <a:solidFill>
                  <a:schemeClr val="accent3"/>
                </a:solidFill>
              </a:rPr>
              <a:t>C</a:t>
            </a:r>
            <a:r>
              <a:rPr lang="en-US" sz="2400" dirty="0" smtClean="0"/>
              <a:t>ANTALOUPE</a:t>
            </a:r>
            <a:endParaRPr lang="en-US" sz="2400" dirty="0"/>
          </a:p>
        </p:txBody>
      </p:sp>
      <p:sp>
        <p:nvSpPr>
          <p:cNvPr id="10" name="TextBox 9"/>
          <p:cNvSpPr txBox="1"/>
          <p:nvPr/>
        </p:nvSpPr>
        <p:spPr>
          <a:xfrm>
            <a:off x="6781800" y="1143000"/>
            <a:ext cx="381000" cy="4524315"/>
          </a:xfrm>
          <a:prstGeom prst="rect">
            <a:avLst/>
          </a:prstGeom>
          <a:noFill/>
        </p:spPr>
        <p:txBody>
          <a:bodyPr wrap="square" rtlCol="0">
            <a:spAutoFit/>
          </a:bodyPr>
          <a:lstStyle/>
          <a:p>
            <a:r>
              <a:rPr lang="en-US" sz="2400" b="1" dirty="0" smtClean="0">
                <a:solidFill>
                  <a:srgbClr val="FAC810"/>
                </a:solidFill>
              </a:rPr>
              <a:t>O</a:t>
            </a:r>
            <a:r>
              <a:rPr lang="en-US" sz="2400" dirty="0" smtClean="0"/>
              <a:t>RANGE</a:t>
            </a:r>
          </a:p>
          <a:p>
            <a:endParaRPr lang="en-US" sz="2400" dirty="0" smtClean="0"/>
          </a:p>
          <a:p>
            <a:r>
              <a:rPr lang="en-US" sz="2400" dirty="0" smtClean="0"/>
              <a:t>JUICE</a:t>
            </a:r>
            <a:endParaRPr lang="en-US" sz="2400" dirty="0"/>
          </a:p>
        </p:txBody>
      </p:sp>
      <p:sp>
        <p:nvSpPr>
          <p:cNvPr id="11" name="TextBox 10"/>
          <p:cNvSpPr txBox="1"/>
          <p:nvPr/>
        </p:nvSpPr>
        <p:spPr>
          <a:xfrm>
            <a:off x="7239000" y="1143000"/>
            <a:ext cx="381000" cy="4154984"/>
          </a:xfrm>
          <a:prstGeom prst="rect">
            <a:avLst/>
          </a:prstGeom>
          <a:noFill/>
        </p:spPr>
        <p:txBody>
          <a:bodyPr wrap="square" rtlCol="0">
            <a:spAutoFit/>
          </a:bodyPr>
          <a:lstStyle/>
          <a:p>
            <a:r>
              <a:rPr lang="en-US" sz="2400" b="1" dirty="0" smtClean="0">
                <a:solidFill>
                  <a:srgbClr val="FAC810"/>
                </a:solidFill>
              </a:rPr>
              <a:t>W</a:t>
            </a:r>
            <a:r>
              <a:rPr lang="en-US" sz="2400" dirty="0" smtClean="0"/>
              <a:t>HEY</a:t>
            </a:r>
          </a:p>
          <a:p>
            <a:endParaRPr lang="en-US" sz="2400" dirty="0" smtClean="0"/>
          </a:p>
          <a:p>
            <a:r>
              <a:rPr lang="en-US" sz="2400" dirty="0" smtClean="0"/>
              <a:t>POWDER</a:t>
            </a:r>
            <a:endParaRPr lang="en-US" sz="2400" dirty="0"/>
          </a:p>
        </p:txBody>
      </p:sp>
      <p:sp>
        <p:nvSpPr>
          <p:cNvPr id="12" name="TextBox 11"/>
          <p:cNvSpPr txBox="1"/>
          <p:nvPr/>
        </p:nvSpPr>
        <p:spPr>
          <a:xfrm>
            <a:off x="2438400" y="228600"/>
            <a:ext cx="5454442" cy="523220"/>
          </a:xfrm>
          <a:prstGeom prst="rect">
            <a:avLst/>
          </a:prstGeom>
          <a:noFill/>
        </p:spPr>
        <p:txBody>
          <a:bodyPr wrap="none" rtlCol="0">
            <a:spAutoFit/>
          </a:bodyPr>
          <a:lstStyle/>
          <a:p>
            <a:r>
              <a:rPr lang="en-US" sz="2800" b="1" dirty="0" smtClean="0">
                <a:solidFill>
                  <a:srgbClr val="FAC810"/>
                </a:solidFill>
              </a:rPr>
              <a:t>POTASSIUM (K</a:t>
            </a:r>
            <a:r>
              <a:rPr lang="en-US" sz="2800" b="1" baseline="30000" dirty="0" smtClean="0">
                <a:solidFill>
                  <a:srgbClr val="FAC810"/>
                </a:solidFill>
              </a:rPr>
              <a:t>+</a:t>
            </a:r>
            <a:r>
              <a:rPr lang="en-US" sz="2800" b="1" dirty="0" smtClean="0">
                <a:solidFill>
                  <a:srgbClr val="FAC810"/>
                </a:solidFill>
              </a:rPr>
              <a:t>) </a:t>
            </a:r>
            <a:r>
              <a:rPr lang="en-US" sz="2800" b="1" dirty="0" smtClean="0">
                <a:solidFill>
                  <a:schemeClr val="accent1"/>
                </a:solidFill>
              </a:rPr>
              <a:t>RICH </a:t>
            </a:r>
            <a:r>
              <a:rPr lang="en-US" sz="2800" b="1" dirty="0" smtClean="0">
                <a:solidFill>
                  <a:srgbClr val="FAC810"/>
                </a:solidFill>
              </a:rPr>
              <a:t>FOODS</a:t>
            </a:r>
            <a:endParaRPr lang="en-US" sz="2800" b="1" dirty="0">
              <a:solidFill>
                <a:srgbClr val="FAC810"/>
              </a:solidFill>
            </a:endParaRPr>
          </a:p>
        </p:txBody>
      </p:sp>
    </p:spTree>
    <p:extLst>
      <p:ext uri="{BB962C8B-B14F-4D97-AF65-F5344CB8AC3E}">
        <p14:creationId xmlns:p14="http://schemas.microsoft.com/office/powerpoint/2010/main" val="19023821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800" fill="hold"/>
                                        <p:tgtEl>
                                          <p:spTgt spid="3"/>
                                        </p:tgtEl>
                                        <p:attrNameLst>
                                          <p:attrName>ppt_x</p:attrName>
                                        </p:attrNameLst>
                                      </p:cBhvr>
                                      <p:tavLst>
                                        <p:tav tm="0">
                                          <p:val>
                                            <p:strVal val="#ppt_x"/>
                                          </p:val>
                                        </p:tav>
                                        <p:tav tm="100000">
                                          <p:val>
                                            <p:strVal val="#ppt_x"/>
                                          </p:val>
                                        </p:tav>
                                      </p:tavLst>
                                    </p:anim>
                                    <p:anim calcmode="lin" valueType="num">
                                      <p:cBhvr additive="base">
                                        <p:cTn id="8" dur="8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800" fill="hold"/>
                                        <p:tgtEl>
                                          <p:spTgt spid="2"/>
                                        </p:tgtEl>
                                        <p:attrNameLst>
                                          <p:attrName>ppt_x</p:attrName>
                                        </p:attrNameLst>
                                      </p:cBhvr>
                                      <p:tavLst>
                                        <p:tav tm="0">
                                          <p:val>
                                            <p:strVal val="#ppt_x"/>
                                          </p:val>
                                        </p:tav>
                                        <p:tav tm="100000">
                                          <p:val>
                                            <p:strVal val="#ppt_x"/>
                                          </p:val>
                                        </p:tav>
                                      </p:tavLst>
                                    </p:anim>
                                    <p:anim calcmode="lin" valueType="num">
                                      <p:cBhvr additive="base">
                                        <p:cTn id="14" dur="8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800" fill="hold"/>
                                        <p:tgtEl>
                                          <p:spTgt spid="4"/>
                                        </p:tgtEl>
                                        <p:attrNameLst>
                                          <p:attrName>ppt_x</p:attrName>
                                        </p:attrNameLst>
                                      </p:cBhvr>
                                      <p:tavLst>
                                        <p:tav tm="0">
                                          <p:val>
                                            <p:strVal val="#ppt_x"/>
                                          </p:val>
                                        </p:tav>
                                        <p:tav tm="100000">
                                          <p:val>
                                            <p:strVal val="#ppt_x"/>
                                          </p:val>
                                        </p:tav>
                                      </p:tavLst>
                                    </p:anim>
                                    <p:anim calcmode="lin" valueType="num">
                                      <p:cBhvr additive="base">
                                        <p:cTn id="20" dur="8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700" fill="hold"/>
                                        <p:tgtEl>
                                          <p:spTgt spid="7"/>
                                        </p:tgtEl>
                                        <p:attrNameLst>
                                          <p:attrName>ppt_x</p:attrName>
                                        </p:attrNameLst>
                                      </p:cBhvr>
                                      <p:tavLst>
                                        <p:tav tm="0">
                                          <p:val>
                                            <p:strVal val="#ppt_x"/>
                                          </p:val>
                                        </p:tav>
                                        <p:tav tm="100000">
                                          <p:val>
                                            <p:strVal val="#ppt_x"/>
                                          </p:val>
                                        </p:tav>
                                      </p:tavLst>
                                    </p:anim>
                                    <p:anim calcmode="lin" valueType="num">
                                      <p:cBhvr additive="base">
                                        <p:cTn id="26" dur="7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800" fill="hold"/>
                                        <p:tgtEl>
                                          <p:spTgt spid="8"/>
                                        </p:tgtEl>
                                        <p:attrNameLst>
                                          <p:attrName>ppt_x</p:attrName>
                                        </p:attrNameLst>
                                      </p:cBhvr>
                                      <p:tavLst>
                                        <p:tav tm="0">
                                          <p:val>
                                            <p:strVal val="#ppt_x"/>
                                          </p:val>
                                        </p:tav>
                                        <p:tav tm="100000">
                                          <p:val>
                                            <p:strVal val="#ppt_x"/>
                                          </p:val>
                                        </p:tav>
                                      </p:tavLst>
                                    </p:anim>
                                    <p:anim calcmode="lin" valueType="num">
                                      <p:cBhvr additive="base">
                                        <p:cTn id="32" dur="8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800" fill="hold"/>
                                        <p:tgtEl>
                                          <p:spTgt spid="9"/>
                                        </p:tgtEl>
                                        <p:attrNameLst>
                                          <p:attrName>ppt_x</p:attrName>
                                        </p:attrNameLst>
                                      </p:cBhvr>
                                      <p:tavLst>
                                        <p:tav tm="0">
                                          <p:val>
                                            <p:strVal val="#ppt_x"/>
                                          </p:val>
                                        </p:tav>
                                        <p:tav tm="100000">
                                          <p:val>
                                            <p:strVal val="#ppt_x"/>
                                          </p:val>
                                        </p:tav>
                                      </p:tavLst>
                                    </p:anim>
                                    <p:anim calcmode="lin" valueType="num">
                                      <p:cBhvr additive="base">
                                        <p:cTn id="38" dur="8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800" fill="hold"/>
                                        <p:tgtEl>
                                          <p:spTgt spid="11"/>
                                        </p:tgtEl>
                                        <p:attrNameLst>
                                          <p:attrName>ppt_x</p:attrName>
                                        </p:attrNameLst>
                                      </p:cBhvr>
                                      <p:tavLst>
                                        <p:tav tm="0">
                                          <p:val>
                                            <p:strVal val="#ppt_x"/>
                                          </p:val>
                                        </p:tav>
                                        <p:tav tm="100000">
                                          <p:val>
                                            <p:strVal val="#ppt_x"/>
                                          </p:val>
                                        </p:tav>
                                      </p:tavLst>
                                    </p:anim>
                                    <p:anim calcmode="lin" valueType="num">
                                      <p:cBhvr additive="base">
                                        <p:cTn id="50" dur="8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7" grpId="0"/>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04800"/>
            <a:ext cx="7619999" cy="1066800"/>
          </a:xfrm>
        </p:spPr>
        <p:txBody>
          <a:bodyPr>
            <a:normAutofit/>
          </a:bodyPr>
          <a:lstStyle/>
          <a:p>
            <a:pPr eaLnBrk="1" hangingPunct="1">
              <a:defRPr/>
            </a:pPr>
            <a:r>
              <a:rPr lang="en-US" sz="3200" b="1" dirty="0" smtClean="0">
                <a:latin typeface="Arial"/>
                <a:cs typeface="Arial"/>
              </a:rPr>
              <a:t>Primary Muscle Fuels-Make ATP </a:t>
            </a:r>
            <a:r>
              <a:rPr lang="en-US" sz="3200" b="1" dirty="0" smtClean="0">
                <a:latin typeface="Arial"/>
                <a:cs typeface="Arial"/>
                <a:sym typeface="Wingdings"/>
              </a:rPr>
              <a:t> </a:t>
            </a:r>
            <a:endParaRPr lang="en-US" sz="3200" b="1" dirty="0">
              <a:latin typeface="Arial"/>
              <a:cs typeface="Arial"/>
            </a:endParaRPr>
          </a:p>
        </p:txBody>
      </p:sp>
      <p:sp>
        <p:nvSpPr>
          <p:cNvPr id="7" name="Content Placeholder 6"/>
          <p:cNvSpPr>
            <a:spLocks noGrp="1"/>
          </p:cNvSpPr>
          <p:nvPr>
            <p:ph idx="1"/>
          </p:nvPr>
        </p:nvSpPr>
        <p:spPr>
          <a:xfrm>
            <a:off x="381000" y="1676400"/>
            <a:ext cx="2819400" cy="3352800"/>
          </a:xfrm>
        </p:spPr>
        <p:txBody>
          <a:bodyPr/>
          <a:lstStyle/>
          <a:p>
            <a:pPr marL="69850" indent="0" eaLnBrk="1" hangingPunct="1">
              <a:buNone/>
            </a:pPr>
            <a:r>
              <a:rPr lang="en-US" sz="2800" dirty="0">
                <a:latin typeface="Arial"/>
                <a:cs typeface="Arial"/>
              </a:rPr>
              <a:t>L</a:t>
            </a:r>
            <a:r>
              <a:rPr lang="en-US" sz="2800" dirty="0" smtClean="0">
                <a:latin typeface="Arial"/>
                <a:cs typeface="Arial"/>
              </a:rPr>
              <a:t>ow</a:t>
            </a:r>
            <a:r>
              <a:rPr lang="en-US" sz="2800" dirty="0">
                <a:latin typeface="Arial"/>
                <a:cs typeface="Arial"/>
              </a:rPr>
              <a:t>-moderate intensity, long duration </a:t>
            </a:r>
            <a:r>
              <a:rPr lang="en-US" sz="2800" dirty="0" smtClean="0">
                <a:latin typeface="Arial"/>
                <a:cs typeface="Arial"/>
              </a:rPr>
              <a:t>activity</a:t>
            </a:r>
          </a:p>
          <a:p>
            <a:pPr marL="69850" indent="0" eaLnBrk="1" hangingPunct="1">
              <a:buNone/>
            </a:pPr>
            <a:r>
              <a:rPr lang="en-US" sz="2800" dirty="0">
                <a:solidFill>
                  <a:srgbClr val="86CE24"/>
                </a:solidFill>
                <a:latin typeface="Arial"/>
                <a:cs typeface="Arial"/>
              </a:rPr>
              <a:t>Adequate O</a:t>
            </a:r>
            <a:r>
              <a:rPr lang="en-US" sz="2800" baseline="-25000" dirty="0">
                <a:solidFill>
                  <a:srgbClr val="86CE24"/>
                </a:solidFill>
                <a:latin typeface="Arial"/>
                <a:cs typeface="Arial"/>
              </a:rPr>
              <a:t>2</a:t>
            </a:r>
            <a:r>
              <a:rPr lang="en-US" sz="2800" dirty="0">
                <a:solidFill>
                  <a:srgbClr val="86CE24"/>
                </a:solidFill>
                <a:latin typeface="Arial"/>
                <a:cs typeface="Arial"/>
              </a:rPr>
              <a:t> </a:t>
            </a:r>
            <a:r>
              <a:rPr lang="en-US" sz="2800" dirty="0" smtClean="0">
                <a:solidFill>
                  <a:srgbClr val="86CE24"/>
                </a:solidFill>
                <a:latin typeface="Arial"/>
                <a:cs typeface="Arial"/>
              </a:rPr>
              <a:t>to muscle-aerobic</a:t>
            </a:r>
            <a:endParaRPr lang="en-US" sz="2800" normalizeH="1" dirty="0" smtClean="0">
              <a:solidFill>
                <a:schemeClr val="accent1">
                  <a:lumMod val="75000"/>
                </a:schemeClr>
              </a:solidFill>
              <a:latin typeface="Calibri"/>
              <a:cs typeface="Arial"/>
            </a:endParaRPr>
          </a:p>
          <a:p>
            <a:pPr marL="69850" indent="0" eaLnBrk="1" hangingPunct="1">
              <a:buNone/>
            </a:pPr>
            <a:r>
              <a:rPr lang="en-US" sz="2800" dirty="0" smtClean="0">
                <a:latin typeface="Arial"/>
                <a:cs typeface="Arial"/>
              </a:rPr>
              <a:t>Fatty acids (fat) + glucose </a:t>
            </a:r>
            <a:r>
              <a:rPr lang="en-US" sz="2800" dirty="0">
                <a:latin typeface="Arial"/>
                <a:cs typeface="Arial"/>
              </a:rPr>
              <a:t>= </a:t>
            </a:r>
            <a:r>
              <a:rPr lang="en-US" sz="2800" dirty="0" smtClean="0">
                <a:latin typeface="Arial"/>
                <a:cs typeface="Arial"/>
              </a:rPr>
              <a:t>fuel</a:t>
            </a:r>
          </a:p>
          <a:p>
            <a:pPr marL="69850" indent="0" eaLnBrk="1" hangingPunct="1">
              <a:buNone/>
            </a:pPr>
            <a:endParaRPr lang="en-US" sz="2800" dirty="0">
              <a:latin typeface="Arial"/>
              <a:cs typeface="Arial"/>
            </a:endParaRPr>
          </a:p>
        </p:txBody>
      </p:sp>
      <p:sp>
        <p:nvSpPr>
          <p:cNvPr id="5" name="TextBox 4"/>
          <p:cNvSpPr txBox="1"/>
          <p:nvPr/>
        </p:nvSpPr>
        <p:spPr>
          <a:xfrm>
            <a:off x="5867400" y="2133600"/>
            <a:ext cx="3276600" cy="2246769"/>
          </a:xfrm>
          <a:prstGeom prst="rect">
            <a:avLst/>
          </a:prstGeom>
          <a:noFill/>
        </p:spPr>
        <p:txBody>
          <a:bodyPr wrap="square" rtlCol="0">
            <a:spAutoFit/>
          </a:bodyPr>
          <a:lstStyle/>
          <a:p>
            <a:pPr eaLnBrk="1" hangingPunct="1">
              <a:buClr>
                <a:schemeClr val="accent1"/>
              </a:buClr>
              <a:buSzPct val="85000"/>
            </a:pPr>
            <a:r>
              <a:rPr lang="en-US" sz="2800" dirty="0">
                <a:latin typeface="Arial"/>
                <a:cs typeface="Arial"/>
              </a:rPr>
              <a:t>High intensity-short duration activity</a:t>
            </a:r>
            <a:r>
              <a:rPr lang="en-US" sz="2800" dirty="0">
                <a:latin typeface="Arial"/>
                <a:cs typeface="Arial"/>
                <a:sym typeface="Wingdings" charset="0"/>
              </a:rPr>
              <a:t> </a:t>
            </a:r>
          </a:p>
          <a:p>
            <a:pPr eaLnBrk="1" hangingPunct="1">
              <a:buClr>
                <a:schemeClr val="accent1"/>
              </a:buClr>
              <a:buSzPct val="85000"/>
            </a:pPr>
            <a:r>
              <a:rPr lang="en-US" sz="2800" dirty="0" smtClean="0">
                <a:solidFill>
                  <a:schemeClr val="accent3"/>
                </a:solidFill>
                <a:latin typeface="Arial"/>
                <a:cs typeface="Arial"/>
                <a:sym typeface="Wingdings" charset="0"/>
              </a:rPr>
              <a:t>Inadequate O</a:t>
            </a:r>
            <a:r>
              <a:rPr lang="en-US" sz="2800" baseline="-25000" dirty="0" smtClean="0">
                <a:solidFill>
                  <a:schemeClr val="accent3"/>
                </a:solidFill>
                <a:latin typeface="Arial"/>
                <a:cs typeface="Arial"/>
                <a:sym typeface="Wingdings" charset="0"/>
              </a:rPr>
              <a:t>2</a:t>
            </a:r>
            <a:r>
              <a:rPr lang="en-US" sz="2800" dirty="0" smtClean="0">
                <a:solidFill>
                  <a:schemeClr val="accent3"/>
                </a:solidFill>
                <a:latin typeface="Arial"/>
                <a:cs typeface="Arial"/>
                <a:sym typeface="Wingdings" charset="0"/>
              </a:rPr>
              <a:t> to muscle-anaerobic</a:t>
            </a:r>
          </a:p>
          <a:p>
            <a:pPr eaLnBrk="1" hangingPunct="1">
              <a:buClr>
                <a:schemeClr val="accent1"/>
              </a:buClr>
              <a:buSzPct val="85000"/>
            </a:pPr>
            <a:r>
              <a:rPr lang="en-US" sz="2800" dirty="0" smtClean="0">
                <a:latin typeface="Arial"/>
                <a:cs typeface="Arial"/>
                <a:sym typeface="Wingdings" charset="0"/>
              </a:rPr>
              <a:t>Glucose = only fuel</a:t>
            </a:r>
            <a:endParaRPr lang="en-US" sz="2800" dirty="0">
              <a:latin typeface="Arial"/>
              <a:cs typeface="Arial"/>
              <a:sym typeface="Wingdings" charset="0"/>
            </a:endParaRPr>
          </a:p>
        </p:txBody>
      </p:sp>
      <p:sp>
        <p:nvSpPr>
          <p:cNvPr id="8" name="TextBox 7"/>
          <p:cNvSpPr txBox="1"/>
          <p:nvPr/>
        </p:nvSpPr>
        <p:spPr>
          <a:xfrm>
            <a:off x="6522496" y="942945"/>
            <a:ext cx="184666" cy="369332"/>
          </a:xfrm>
          <a:prstGeom prst="rect">
            <a:avLst/>
          </a:prstGeom>
          <a:noFill/>
        </p:spPr>
        <p:txBody>
          <a:bodyPr wrap="none" rtlCol="0">
            <a:spAutoFit/>
          </a:bodyPr>
          <a:lstStyle/>
          <a:p>
            <a:endParaRPr lang="en-US" dirty="0"/>
          </a:p>
        </p:txBody>
      </p:sp>
      <p:sp>
        <p:nvSpPr>
          <p:cNvPr id="2" name="TextBox 1"/>
          <p:cNvSpPr txBox="1"/>
          <p:nvPr/>
        </p:nvSpPr>
        <p:spPr>
          <a:xfrm>
            <a:off x="2057400" y="990600"/>
            <a:ext cx="5334000" cy="523220"/>
          </a:xfrm>
          <a:prstGeom prst="rect">
            <a:avLst/>
          </a:prstGeom>
          <a:noFill/>
        </p:spPr>
        <p:txBody>
          <a:bodyPr wrap="square" rtlCol="0">
            <a:spAutoFit/>
          </a:bodyPr>
          <a:lstStyle/>
          <a:p>
            <a:r>
              <a:rPr lang="en-US" sz="2800" b="1" dirty="0" smtClean="0">
                <a:solidFill>
                  <a:schemeClr val="accent1"/>
                </a:solidFill>
              </a:rPr>
              <a:t>NOTE: </a:t>
            </a:r>
            <a:r>
              <a:rPr lang="en-US" sz="2800" dirty="0" smtClean="0">
                <a:solidFill>
                  <a:schemeClr val="accent3"/>
                </a:solidFill>
              </a:rPr>
              <a:t>Protein is a poor fuel </a:t>
            </a:r>
            <a:r>
              <a:rPr lang="en-US" sz="2800" dirty="0" smtClean="0">
                <a:solidFill>
                  <a:schemeClr val="accent1"/>
                </a:solidFill>
              </a:rPr>
              <a:t>!</a:t>
            </a:r>
            <a:r>
              <a:rPr lang="en-US" sz="2800" dirty="0" smtClean="0">
                <a:solidFill>
                  <a:schemeClr val="accent3"/>
                </a:solidFill>
              </a:rPr>
              <a:t>!</a:t>
            </a:r>
            <a:r>
              <a:rPr lang="en-US" sz="2800" dirty="0" smtClean="0">
                <a:solidFill>
                  <a:schemeClr val="accent1"/>
                </a:solidFill>
              </a:rPr>
              <a:t>!</a:t>
            </a:r>
            <a:r>
              <a:rPr lang="en-US" sz="2800" dirty="0" smtClean="0">
                <a:solidFill>
                  <a:schemeClr val="accent3"/>
                </a:solidFill>
              </a:rPr>
              <a:t>!</a:t>
            </a:r>
            <a:endParaRPr lang="en-US" sz="2800" dirty="0">
              <a:solidFill>
                <a:schemeClr val="accent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2">
                                            <p:txEl>
                                              <p:pRg st="0" end="0"/>
                                            </p:txEl>
                                          </p:spTgt>
                                        </p:tgtEl>
                                        <p:attrNameLst>
                                          <p:attrName>style.visibility</p:attrName>
                                        </p:attrNameLst>
                                      </p:cBhvr>
                                      <p:to>
                                        <p:strVal val="visible"/>
                                      </p:to>
                                    </p:set>
                                    <p:anim calcmode="lin" valueType="num">
                                      <p:cBhvr>
                                        <p:cTn id="31" dur="800" fill="hold"/>
                                        <p:tgtEl>
                                          <p:spTgt spid="2">
                                            <p:txEl>
                                              <p:pRg st="0" end="0"/>
                                            </p:txEl>
                                          </p:spTgt>
                                        </p:tgtEl>
                                        <p:attrNameLst>
                                          <p:attrName>ppt_w</p:attrName>
                                        </p:attrNameLst>
                                      </p:cBhvr>
                                      <p:tavLst>
                                        <p:tav tm="0">
                                          <p:val>
                                            <p:fltVal val="0"/>
                                          </p:val>
                                        </p:tav>
                                        <p:tav tm="100000">
                                          <p:val>
                                            <p:strVal val="#ppt_w"/>
                                          </p:val>
                                        </p:tav>
                                      </p:tavLst>
                                    </p:anim>
                                    <p:anim calcmode="lin" valueType="num">
                                      <p:cBhvr>
                                        <p:cTn id="32" dur="8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33" dur="8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accent3"/>
                </a:solidFill>
                <a:latin typeface="Arial"/>
                <a:cs typeface="Arial"/>
              </a:rPr>
              <a:t>BREATHING Easy</a:t>
            </a:r>
            <a:endParaRPr lang="en-US" sz="3200" b="1" dirty="0">
              <a:solidFill>
                <a:schemeClr val="accent3"/>
              </a:solidFill>
              <a:latin typeface="Arial"/>
              <a:cs typeface="Arial"/>
            </a:endParaRPr>
          </a:p>
        </p:txBody>
      </p:sp>
      <p:sp>
        <p:nvSpPr>
          <p:cNvPr id="3" name="Content Placeholder 2"/>
          <p:cNvSpPr>
            <a:spLocks noGrp="1"/>
          </p:cNvSpPr>
          <p:nvPr>
            <p:ph idx="1"/>
          </p:nvPr>
        </p:nvSpPr>
        <p:spPr>
          <a:xfrm>
            <a:off x="609600" y="1219200"/>
            <a:ext cx="8839200" cy="4495800"/>
          </a:xfrm>
        </p:spPr>
        <p:txBody>
          <a:bodyPr/>
          <a:lstStyle/>
          <a:p>
            <a:pPr>
              <a:buFont typeface="Arial"/>
              <a:buChar char="•"/>
            </a:pPr>
            <a:r>
              <a:rPr lang="en-US" sz="2800" dirty="0" smtClean="0">
                <a:latin typeface="Arial"/>
                <a:cs typeface="Arial"/>
              </a:rPr>
              <a:t>  Aerobic environment</a:t>
            </a:r>
          </a:p>
          <a:p>
            <a:pPr marL="469900" lvl="1" indent="0">
              <a:buNone/>
            </a:pPr>
            <a:r>
              <a:rPr lang="en-US" sz="2800" dirty="0">
                <a:latin typeface="Arial"/>
                <a:cs typeface="Arial"/>
              </a:rPr>
              <a:t>	</a:t>
            </a:r>
            <a:r>
              <a:rPr lang="en-US" sz="2800" dirty="0" smtClean="0">
                <a:latin typeface="Arial"/>
                <a:cs typeface="Arial"/>
              </a:rPr>
              <a:t>O</a:t>
            </a:r>
            <a:r>
              <a:rPr lang="en-US" sz="2800" baseline="-25000" dirty="0" smtClean="0">
                <a:latin typeface="Arial"/>
                <a:cs typeface="Arial"/>
              </a:rPr>
              <a:t>2</a:t>
            </a:r>
            <a:r>
              <a:rPr lang="en-US" sz="2800" dirty="0" smtClean="0">
                <a:latin typeface="Arial"/>
                <a:cs typeface="Arial"/>
              </a:rPr>
              <a:t> </a:t>
            </a:r>
            <a:r>
              <a:rPr lang="en-US" sz="2800" dirty="0">
                <a:latin typeface="Arial"/>
                <a:cs typeface="Arial"/>
              </a:rPr>
              <a:t>available </a:t>
            </a:r>
            <a:r>
              <a:rPr lang="en-US" sz="2800" dirty="0" smtClean="0">
                <a:latin typeface="Arial"/>
                <a:cs typeface="Arial"/>
              </a:rPr>
              <a:t>to the cell</a:t>
            </a:r>
          </a:p>
          <a:p>
            <a:pPr marL="469900" lvl="1" indent="0">
              <a:buNone/>
            </a:pPr>
            <a:r>
              <a:rPr lang="en-US" sz="2800" dirty="0">
                <a:latin typeface="Arial"/>
                <a:cs typeface="Arial"/>
              </a:rPr>
              <a:t>	</a:t>
            </a:r>
            <a:r>
              <a:rPr lang="en-US" sz="2800" dirty="0" smtClean="0">
                <a:latin typeface="Arial"/>
                <a:cs typeface="Arial"/>
              </a:rPr>
              <a:t>low </a:t>
            </a:r>
            <a:r>
              <a:rPr lang="en-US" sz="2800" dirty="0">
                <a:latin typeface="Arial"/>
                <a:cs typeface="Arial"/>
              </a:rPr>
              <a:t>intensity, long duration </a:t>
            </a:r>
            <a:r>
              <a:rPr lang="en-US" sz="2800" dirty="0" smtClean="0">
                <a:latin typeface="Arial"/>
                <a:cs typeface="Arial"/>
              </a:rPr>
              <a:t>workout (</a:t>
            </a:r>
            <a:r>
              <a:rPr lang="en-US" sz="2000" i="1" dirty="0" smtClean="0">
                <a:latin typeface="Arial"/>
                <a:cs typeface="Arial"/>
              </a:rPr>
              <a:t>sit, stand, jog)</a:t>
            </a:r>
            <a:endParaRPr lang="en-US" sz="2000" i="1" dirty="0">
              <a:latin typeface="Arial"/>
              <a:cs typeface="Arial"/>
            </a:endParaRPr>
          </a:p>
          <a:p>
            <a:pPr marL="469900" lvl="1" indent="0">
              <a:buNone/>
            </a:pPr>
            <a:r>
              <a:rPr lang="en-US" sz="2800" dirty="0">
                <a:latin typeface="Arial"/>
                <a:cs typeface="Arial"/>
              </a:rPr>
              <a:t>	</a:t>
            </a:r>
            <a:r>
              <a:rPr lang="en-US" sz="2800" dirty="0" smtClean="0">
                <a:latin typeface="Arial"/>
                <a:cs typeface="Arial"/>
              </a:rPr>
              <a:t>fuel </a:t>
            </a:r>
            <a:r>
              <a:rPr lang="en-US" sz="2800" dirty="0">
                <a:latin typeface="Arial"/>
                <a:cs typeface="Arial"/>
              </a:rPr>
              <a:t>mostly fat </a:t>
            </a:r>
            <a:r>
              <a:rPr lang="en-US" sz="2800" dirty="0" smtClean="0">
                <a:latin typeface="Arial"/>
                <a:cs typeface="Arial"/>
              </a:rPr>
              <a:t>+ some glucose  </a:t>
            </a:r>
            <a:r>
              <a:rPr lang="en-US" sz="2000" i="1" dirty="0" smtClean="0">
                <a:latin typeface="Arial"/>
                <a:cs typeface="Arial"/>
              </a:rPr>
              <a:t>(minimal, little protein)</a:t>
            </a:r>
            <a:endParaRPr lang="en-US" sz="2800" dirty="0" smtClean="0">
              <a:latin typeface="Arial"/>
              <a:cs typeface="Arial"/>
            </a:endParaRPr>
          </a:p>
          <a:p>
            <a:pPr marL="69850" lvl="1" indent="0">
              <a:buNone/>
            </a:pPr>
            <a:r>
              <a:rPr lang="en-US" sz="2800" b="1" dirty="0" smtClean="0">
                <a:solidFill>
                  <a:srgbClr val="86CE24"/>
                </a:solidFill>
                <a:latin typeface="Arial"/>
                <a:cs typeface="Arial"/>
              </a:rPr>
              <a:t>  Goal</a:t>
            </a:r>
            <a:r>
              <a:rPr lang="en-US" sz="2800" dirty="0">
                <a:latin typeface="Arial"/>
                <a:cs typeface="Arial"/>
              </a:rPr>
              <a:t>: stay aerobic at as</a:t>
            </a:r>
            <a:r>
              <a:rPr lang="en-US" sz="2800" i="1" dirty="0">
                <a:latin typeface="Arial"/>
                <a:cs typeface="Arial"/>
              </a:rPr>
              <a:t> high </a:t>
            </a:r>
            <a:r>
              <a:rPr lang="en-US" sz="2800" dirty="0">
                <a:latin typeface="Arial"/>
                <a:cs typeface="Arial"/>
              </a:rPr>
              <a:t>intensity as </a:t>
            </a:r>
            <a:r>
              <a:rPr lang="en-US" sz="2800" dirty="0" smtClean="0">
                <a:latin typeface="Arial"/>
                <a:cs typeface="Arial"/>
              </a:rPr>
              <a:t>you can</a:t>
            </a:r>
          </a:p>
          <a:p>
            <a:pPr marL="527050" lvl="1" indent="-457200">
              <a:buFont typeface="Arial"/>
              <a:buChar char="•"/>
            </a:pPr>
            <a:r>
              <a:rPr lang="en-US" sz="2800" dirty="0" smtClean="0">
                <a:latin typeface="Arial"/>
                <a:cs typeface="Arial"/>
              </a:rPr>
              <a:t>Ideal way to decrease excess fat stores</a:t>
            </a:r>
            <a:endParaRPr lang="en-US" sz="2800" dirty="0">
              <a:latin typeface="Arial"/>
              <a:cs typeface="Arial"/>
            </a:endParaRPr>
          </a:p>
          <a:p>
            <a:pPr marL="527050" lvl="1" indent="-457200">
              <a:buFont typeface="Arial"/>
              <a:buChar char="•"/>
            </a:pPr>
            <a:r>
              <a:rPr lang="en-US" sz="2800" dirty="0" smtClean="0">
                <a:latin typeface="Arial"/>
                <a:cs typeface="Arial"/>
              </a:rPr>
              <a:t>Improve heart/lung fitness </a:t>
            </a:r>
            <a:r>
              <a:rPr lang="en-US" sz="2800" dirty="0" smtClean="0">
                <a:latin typeface="Arial"/>
                <a:cs typeface="Arial"/>
                <a:sym typeface="Wingdings"/>
              </a:rPr>
              <a:t></a:t>
            </a:r>
            <a:r>
              <a:rPr lang="en-US" sz="2800" dirty="0" smtClean="0">
                <a:latin typeface="Arial"/>
                <a:cs typeface="Arial"/>
              </a:rPr>
              <a:t> stay aerobic easier</a:t>
            </a:r>
          </a:p>
          <a:p>
            <a:pPr marL="469900" lvl="1" indent="0">
              <a:buNone/>
            </a:pPr>
            <a:endParaRPr lang="en-US" sz="2800" dirty="0">
              <a:latin typeface="Arial"/>
              <a:cs typeface="Arial"/>
            </a:endParaRPr>
          </a:p>
        </p:txBody>
      </p:sp>
    </p:spTree>
    <p:extLst>
      <p:ext uri="{BB962C8B-B14F-4D97-AF65-F5344CB8AC3E}">
        <p14:creationId xmlns:p14="http://schemas.microsoft.com/office/powerpoint/2010/main" val="992554525"/>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304800"/>
            <a:ext cx="7391400" cy="1112838"/>
          </a:xfrm>
        </p:spPr>
        <p:txBody>
          <a:bodyPr>
            <a:normAutofit/>
          </a:bodyPr>
          <a:lstStyle/>
          <a:p>
            <a:r>
              <a:rPr lang="en-US" sz="3200" b="1" dirty="0" smtClean="0">
                <a:solidFill>
                  <a:schemeClr val="accent1"/>
                </a:solidFill>
                <a:latin typeface="Arial"/>
                <a:cs typeface="Arial"/>
              </a:rPr>
              <a:t>Breathing hard</a:t>
            </a:r>
            <a:endParaRPr lang="en-US" sz="3200" b="1" dirty="0">
              <a:solidFill>
                <a:schemeClr val="accent1"/>
              </a:solidFill>
              <a:latin typeface="Arial"/>
              <a:cs typeface="Arial"/>
            </a:endParaRPr>
          </a:p>
        </p:txBody>
      </p:sp>
      <p:sp>
        <p:nvSpPr>
          <p:cNvPr id="5" name="TextBox 4"/>
          <p:cNvSpPr txBox="1"/>
          <p:nvPr/>
        </p:nvSpPr>
        <p:spPr>
          <a:xfrm flipH="1">
            <a:off x="762000" y="1066800"/>
            <a:ext cx="1981200" cy="523220"/>
          </a:xfrm>
          <a:prstGeom prst="rect">
            <a:avLst/>
          </a:prstGeom>
          <a:noFill/>
        </p:spPr>
        <p:txBody>
          <a:bodyPr wrap="square" rtlCol="0">
            <a:spAutoFit/>
          </a:bodyPr>
          <a:lstStyle/>
          <a:p>
            <a:r>
              <a:rPr lang="en-US" sz="2800" dirty="0" smtClean="0"/>
              <a:t>Anaerobic </a:t>
            </a:r>
          </a:p>
        </p:txBody>
      </p:sp>
      <p:sp>
        <p:nvSpPr>
          <p:cNvPr id="6" name="TextBox 5"/>
          <p:cNvSpPr txBox="1"/>
          <p:nvPr/>
        </p:nvSpPr>
        <p:spPr>
          <a:xfrm>
            <a:off x="2743200" y="1066800"/>
            <a:ext cx="1981200" cy="523220"/>
          </a:xfrm>
          <a:prstGeom prst="rect">
            <a:avLst/>
          </a:prstGeom>
          <a:noFill/>
        </p:spPr>
        <p:txBody>
          <a:bodyPr wrap="square" rtlCol="0">
            <a:spAutoFit/>
          </a:bodyPr>
          <a:lstStyle/>
          <a:p>
            <a:r>
              <a:rPr lang="en-US" sz="2800" dirty="0" smtClean="0"/>
              <a:t>O</a:t>
            </a:r>
            <a:r>
              <a:rPr lang="en-US" sz="2800" baseline="-25000" dirty="0" smtClean="0"/>
              <a:t>2</a:t>
            </a:r>
            <a:r>
              <a:rPr lang="en-US" sz="2800" dirty="0" smtClean="0"/>
              <a:t> limited</a:t>
            </a:r>
            <a:endParaRPr lang="en-US" sz="2800" dirty="0"/>
          </a:p>
        </p:txBody>
      </p:sp>
      <p:sp>
        <p:nvSpPr>
          <p:cNvPr id="7" name="TextBox 6"/>
          <p:cNvSpPr txBox="1"/>
          <p:nvPr/>
        </p:nvSpPr>
        <p:spPr>
          <a:xfrm>
            <a:off x="4572000" y="1066800"/>
            <a:ext cx="2546340" cy="523220"/>
          </a:xfrm>
          <a:prstGeom prst="rect">
            <a:avLst/>
          </a:prstGeom>
          <a:noFill/>
        </p:spPr>
        <p:txBody>
          <a:bodyPr wrap="none" rtlCol="0">
            <a:spAutoFit/>
          </a:bodyPr>
          <a:lstStyle/>
          <a:p>
            <a:r>
              <a:rPr lang="en-US" sz="2800" dirty="0" smtClean="0"/>
              <a:t>Glucose ONLY</a:t>
            </a:r>
            <a:endParaRPr lang="en-US" sz="2800" dirty="0"/>
          </a:p>
        </p:txBody>
      </p:sp>
      <p:sp>
        <p:nvSpPr>
          <p:cNvPr id="8" name="TextBox 7"/>
          <p:cNvSpPr txBox="1"/>
          <p:nvPr/>
        </p:nvSpPr>
        <p:spPr>
          <a:xfrm>
            <a:off x="762000" y="1524000"/>
            <a:ext cx="7209551" cy="954107"/>
          </a:xfrm>
          <a:prstGeom prst="rect">
            <a:avLst/>
          </a:prstGeom>
          <a:noFill/>
        </p:spPr>
        <p:txBody>
          <a:bodyPr wrap="none" rtlCol="0">
            <a:spAutoFit/>
          </a:bodyPr>
          <a:lstStyle/>
          <a:p>
            <a:r>
              <a:rPr lang="en-US" sz="2800" dirty="0"/>
              <a:t>High intensity short duration workout (sprint)</a:t>
            </a:r>
          </a:p>
          <a:p>
            <a:endParaRPr lang="en-US" sz="2800" dirty="0"/>
          </a:p>
        </p:txBody>
      </p:sp>
    </p:spTree>
    <p:extLst>
      <p:ext uri="{BB962C8B-B14F-4D97-AF65-F5344CB8AC3E}">
        <p14:creationId xmlns:p14="http://schemas.microsoft.com/office/powerpoint/2010/main" val="1339251024"/>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304800"/>
            <a:ext cx="7620000" cy="487362"/>
          </a:xfrm>
        </p:spPr>
        <p:txBody>
          <a:bodyPr>
            <a:noAutofit/>
          </a:bodyPr>
          <a:lstStyle/>
          <a:p>
            <a:pPr eaLnBrk="1" fontAlgn="auto" hangingPunct="1">
              <a:spcAft>
                <a:spcPts val="0"/>
              </a:spcAft>
              <a:defRPr/>
            </a:pPr>
            <a:r>
              <a:rPr lang="en-US" sz="3200" b="1" dirty="0" smtClean="0">
                <a:latin typeface="Arial" charset="0"/>
                <a:ea typeface="+mj-ea"/>
                <a:cs typeface="+mj-cs"/>
              </a:rPr>
              <a:t>Carbohydrate </a:t>
            </a:r>
            <a:endParaRPr lang="en-US" sz="3200" b="1" dirty="0">
              <a:latin typeface="Arial" charset="0"/>
              <a:ea typeface="+mj-ea"/>
              <a:cs typeface="+mj-cs"/>
            </a:endParaRPr>
          </a:p>
        </p:txBody>
      </p:sp>
      <p:sp>
        <p:nvSpPr>
          <p:cNvPr id="37890" name="Rectangle 3"/>
          <p:cNvSpPr>
            <a:spLocks noGrp="1" noChangeArrowheads="1"/>
          </p:cNvSpPr>
          <p:nvPr>
            <p:ph type="body" idx="4294967295"/>
          </p:nvPr>
        </p:nvSpPr>
        <p:spPr>
          <a:xfrm>
            <a:off x="533400" y="1371600"/>
            <a:ext cx="8458200" cy="4346575"/>
          </a:xfrm>
        </p:spPr>
        <p:txBody>
          <a:bodyPr/>
          <a:lstStyle/>
          <a:p>
            <a:pPr eaLnBrk="1" hangingPunct="1">
              <a:lnSpc>
                <a:spcPct val="90000"/>
              </a:lnSpc>
              <a:buFont typeface="Wingdings" charset="0"/>
              <a:buNone/>
            </a:pPr>
            <a:r>
              <a:rPr lang="en-US" sz="2800" b="1" dirty="0" smtClean="0">
                <a:solidFill>
                  <a:schemeClr val="accent3"/>
                </a:solidFill>
                <a:latin typeface="Arial" charset="0"/>
              </a:rPr>
              <a:t>Before</a:t>
            </a:r>
            <a:r>
              <a:rPr lang="en-US" sz="2800" b="1" dirty="0" smtClean="0">
                <a:latin typeface="Arial" charset="0"/>
              </a:rPr>
              <a:t> </a:t>
            </a:r>
            <a:r>
              <a:rPr lang="en-US" sz="2800" dirty="0" smtClean="0">
                <a:latin typeface="Arial" charset="0"/>
              </a:rPr>
              <a:t>(1+ hr.) ~complex carbs-low fat</a:t>
            </a:r>
            <a:endParaRPr lang="en-US" sz="2800" dirty="0">
              <a:latin typeface="Arial" charset="0"/>
            </a:endParaRPr>
          </a:p>
          <a:p>
            <a:pPr eaLnBrk="1" hangingPunct="1">
              <a:lnSpc>
                <a:spcPct val="90000"/>
              </a:lnSpc>
              <a:buFont typeface="Wingdings" charset="0"/>
              <a:buNone/>
            </a:pPr>
            <a:endParaRPr lang="en-US" sz="2800" b="1" dirty="0" smtClean="0">
              <a:solidFill>
                <a:schemeClr val="hlink"/>
              </a:solidFill>
              <a:latin typeface="Arial" charset="0"/>
            </a:endParaRPr>
          </a:p>
          <a:p>
            <a:pPr eaLnBrk="1" hangingPunct="1">
              <a:lnSpc>
                <a:spcPct val="90000"/>
              </a:lnSpc>
              <a:buFont typeface="Wingdings" charset="0"/>
              <a:buNone/>
            </a:pPr>
            <a:r>
              <a:rPr lang="en-US" sz="2800" b="1" dirty="0" smtClean="0">
                <a:solidFill>
                  <a:schemeClr val="accent3"/>
                </a:solidFill>
                <a:latin typeface="Arial" charset="0"/>
              </a:rPr>
              <a:t>During </a:t>
            </a:r>
            <a:r>
              <a:rPr lang="en-US" sz="2800" dirty="0" smtClean="0">
                <a:latin typeface="Arial" charset="0"/>
              </a:rPr>
              <a:t>~</a:t>
            </a:r>
            <a:r>
              <a:rPr lang="en-US" sz="2800" dirty="0">
                <a:latin typeface="Arial" charset="0"/>
              </a:rPr>
              <a:t>u</a:t>
            </a:r>
            <a:r>
              <a:rPr lang="en-US" sz="2800" dirty="0" smtClean="0">
                <a:latin typeface="Arial" charset="0"/>
              </a:rPr>
              <a:t>sually only need </a:t>
            </a:r>
            <a:r>
              <a:rPr lang="en-US" sz="2800" dirty="0">
                <a:latin typeface="Arial" charset="0"/>
              </a:rPr>
              <a:t>if </a:t>
            </a:r>
            <a:r>
              <a:rPr lang="en-US" sz="2800" dirty="0" smtClean="0">
                <a:latin typeface="Arial" charset="0"/>
              </a:rPr>
              <a:t>exercise </a:t>
            </a:r>
            <a:r>
              <a:rPr lang="en-US" sz="2800" dirty="0">
                <a:latin typeface="Arial" charset="0"/>
              </a:rPr>
              <a:t>&gt; ~1hour</a:t>
            </a:r>
          </a:p>
          <a:p>
            <a:pPr eaLnBrk="1" hangingPunct="1">
              <a:lnSpc>
                <a:spcPct val="90000"/>
              </a:lnSpc>
              <a:buFont typeface="Wingdings" charset="0"/>
              <a:buNone/>
            </a:pPr>
            <a:endParaRPr lang="en-US" sz="2800" dirty="0">
              <a:latin typeface="Arial" charset="0"/>
            </a:endParaRPr>
          </a:p>
          <a:p>
            <a:pPr eaLnBrk="1" hangingPunct="1">
              <a:lnSpc>
                <a:spcPct val="90000"/>
              </a:lnSpc>
              <a:buFont typeface="Wingdings" charset="0"/>
              <a:buNone/>
            </a:pPr>
            <a:r>
              <a:rPr lang="en-US" sz="2800" b="1" dirty="0" err="1" smtClean="0">
                <a:solidFill>
                  <a:srgbClr val="FAC810"/>
                </a:solidFill>
                <a:latin typeface="Arial" charset="0"/>
              </a:rPr>
              <a:t>After~</a:t>
            </a:r>
            <a:r>
              <a:rPr lang="en-US" sz="2800" dirty="0" err="1">
                <a:latin typeface="Arial" charset="0"/>
              </a:rPr>
              <a:t>c</a:t>
            </a:r>
            <a:r>
              <a:rPr lang="en-US" sz="2800" dirty="0" err="1" smtClean="0">
                <a:latin typeface="Arial" charset="0"/>
              </a:rPr>
              <a:t>arb</a:t>
            </a:r>
            <a:r>
              <a:rPr lang="en-US" sz="2800" dirty="0" smtClean="0">
                <a:latin typeface="Arial" charset="0"/>
              </a:rPr>
              <a:t> (simple or complex) </a:t>
            </a:r>
            <a:r>
              <a:rPr lang="en-US" sz="2800" dirty="0">
                <a:latin typeface="Arial" charset="0"/>
              </a:rPr>
              <a:t>+ </a:t>
            </a:r>
            <a:r>
              <a:rPr lang="en-US" sz="2800" u="sng" dirty="0">
                <a:latin typeface="Arial" charset="0"/>
              </a:rPr>
              <a:t>protein </a:t>
            </a:r>
            <a:r>
              <a:rPr lang="en-US" sz="2800" dirty="0">
                <a:latin typeface="Arial" charset="0"/>
              </a:rPr>
              <a:t>(~3:</a:t>
            </a:r>
            <a:r>
              <a:rPr lang="en-US" sz="2800" dirty="0" smtClean="0">
                <a:latin typeface="Arial" charset="0"/>
              </a:rPr>
              <a:t>1)</a:t>
            </a:r>
            <a:endParaRPr lang="en-US" sz="2800" dirty="0">
              <a:latin typeface="Arial" charset="0"/>
            </a:endParaRPr>
          </a:p>
          <a:p>
            <a:pPr eaLnBrk="1" hangingPunct="1">
              <a:lnSpc>
                <a:spcPct val="90000"/>
              </a:lnSpc>
              <a:buFont typeface="Wingdings" charset="0"/>
              <a:buNone/>
            </a:pPr>
            <a:endParaRPr lang="en-US" sz="2800" dirty="0">
              <a:latin typeface="Arial" charset="0"/>
            </a:endParaRPr>
          </a:p>
          <a:p>
            <a:pPr eaLnBrk="1" hangingPunct="1">
              <a:lnSpc>
                <a:spcPct val="90000"/>
              </a:lnSpc>
              <a:buFont typeface="Wingdings" charset="0"/>
              <a:buNone/>
            </a:pPr>
            <a:r>
              <a:rPr lang="en-US" sz="2800" dirty="0">
                <a:latin typeface="Arial" charset="0"/>
              </a:rPr>
              <a:t>		</a:t>
            </a:r>
          </a:p>
          <a:p>
            <a:pPr eaLnBrk="1" hangingPunct="1">
              <a:lnSpc>
                <a:spcPct val="90000"/>
              </a:lnSpc>
              <a:buFont typeface="Wingdings" charset="0"/>
              <a:buNone/>
            </a:pPr>
            <a:r>
              <a:rPr lang="en-US" sz="2800" dirty="0">
                <a:latin typeface="Arial" charset="0"/>
              </a:rPr>
              <a:t> </a:t>
            </a:r>
          </a:p>
          <a:p>
            <a:pPr eaLnBrk="1" hangingPunct="1">
              <a:lnSpc>
                <a:spcPct val="90000"/>
              </a:lnSpc>
              <a:buFont typeface="Wingdings" charset="0"/>
              <a:buNone/>
            </a:pPr>
            <a:endParaRPr lang="en-US" dirty="0">
              <a:latin typeface="Arial" charset="0"/>
            </a:endParaRPr>
          </a:p>
          <a:p>
            <a:pPr eaLnBrk="1" hangingPunct="1">
              <a:lnSpc>
                <a:spcPct val="90000"/>
              </a:lnSpc>
              <a:buFont typeface="Wingdings" charset="0"/>
              <a:buNone/>
            </a:pPr>
            <a:r>
              <a:rPr lang="en-US" dirty="0">
                <a:latin typeface="Arial" charset="0"/>
              </a:rPr>
              <a:t> </a:t>
            </a:r>
          </a:p>
        </p:txBody>
      </p:sp>
      <p:sp>
        <p:nvSpPr>
          <p:cNvPr id="2" name="TextBox 1"/>
          <p:cNvSpPr txBox="1"/>
          <p:nvPr/>
        </p:nvSpPr>
        <p:spPr>
          <a:xfrm>
            <a:off x="533400" y="762000"/>
            <a:ext cx="7848600" cy="523220"/>
          </a:xfrm>
          <a:prstGeom prst="rect">
            <a:avLst/>
          </a:prstGeom>
          <a:noFill/>
        </p:spPr>
        <p:txBody>
          <a:bodyPr wrap="square" rtlCol="0">
            <a:spAutoFit/>
          </a:bodyPr>
          <a:lstStyle/>
          <a:p>
            <a:r>
              <a:rPr lang="en-US" sz="2800" b="1" dirty="0">
                <a:solidFill>
                  <a:schemeClr val="accent3"/>
                </a:solidFill>
              </a:rPr>
              <a:t>Clean, </a:t>
            </a:r>
            <a:r>
              <a:rPr lang="en-US" sz="2800" b="1" dirty="0" smtClean="0">
                <a:solidFill>
                  <a:schemeClr val="accent3"/>
                </a:solidFill>
              </a:rPr>
              <a:t>versatile fuel. Body has limited supply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8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533400" y="304800"/>
            <a:ext cx="2286000" cy="506607"/>
          </a:xfrm>
        </p:spPr>
        <p:txBody>
          <a:bodyPr>
            <a:noAutofit/>
          </a:bodyPr>
          <a:lstStyle/>
          <a:p>
            <a:pPr eaLnBrk="1" fontAlgn="auto" hangingPunct="1">
              <a:spcAft>
                <a:spcPts val="0"/>
              </a:spcAft>
              <a:defRPr/>
            </a:pPr>
            <a:r>
              <a:rPr lang="en-US" sz="3200" b="1" dirty="0" smtClean="0">
                <a:solidFill>
                  <a:srgbClr val="FAC810"/>
                </a:solidFill>
                <a:latin typeface="Arial" charset="0"/>
                <a:ea typeface="+mj-ea"/>
                <a:cs typeface="+mj-cs"/>
              </a:rPr>
              <a:t>Protein</a:t>
            </a:r>
            <a:endParaRPr lang="en-US" sz="3200" b="1" dirty="0">
              <a:solidFill>
                <a:srgbClr val="FAC810"/>
              </a:solidFill>
              <a:latin typeface="Arial" charset="0"/>
              <a:ea typeface="+mj-ea"/>
              <a:cs typeface="+mj-cs"/>
            </a:endParaRPr>
          </a:p>
        </p:txBody>
      </p:sp>
      <p:sp>
        <p:nvSpPr>
          <p:cNvPr id="41986" name="Rectangle 3"/>
          <p:cNvSpPr>
            <a:spLocks noGrp="1" noChangeArrowheads="1"/>
          </p:cNvSpPr>
          <p:nvPr>
            <p:ph type="body" idx="4294967295"/>
          </p:nvPr>
        </p:nvSpPr>
        <p:spPr>
          <a:xfrm>
            <a:off x="580459" y="914400"/>
            <a:ext cx="8534400" cy="3124200"/>
          </a:xfrm>
        </p:spPr>
        <p:txBody>
          <a:bodyPr/>
          <a:lstStyle/>
          <a:p>
            <a:pPr eaLnBrk="1" hangingPunct="1">
              <a:buFont typeface="Wingdings" charset="0"/>
              <a:buNone/>
            </a:pPr>
            <a:r>
              <a:rPr lang="en-US" sz="2800" dirty="0">
                <a:latin typeface="Arial" charset="0"/>
              </a:rPr>
              <a:t>~.5 g/</a:t>
            </a:r>
            <a:r>
              <a:rPr lang="en-US" sz="2800" dirty="0" err="1">
                <a:latin typeface="Arial" charset="0"/>
              </a:rPr>
              <a:t>lb</a:t>
            </a:r>
            <a:r>
              <a:rPr lang="en-US" sz="2800" dirty="0">
                <a:latin typeface="Arial" charset="0"/>
              </a:rPr>
              <a:t> or ~</a:t>
            </a:r>
            <a:r>
              <a:rPr lang="en-US" sz="2800" dirty="0" smtClean="0">
                <a:latin typeface="Arial" charset="0"/>
              </a:rPr>
              <a:t> </a:t>
            </a:r>
            <a:r>
              <a:rPr lang="en-US" sz="2800" dirty="0">
                <a:latin typeface="Arial" charset="0"/>
              </a:rPr>
              <a:t>half your weight in </a:t>
            </a:r>
            <a:r>
              <a:rPr lang="en-US" sz="2800" dirty="0" smtClean="0">
                <a:latin typeface="Arial" charset="0"/>
              </a:rPr>
              <a:t>grams</a:t>
            </a:r>
            <a:endParaRPr lang="en-US" sz="2800" dirty="0">
              <a:latin typeface="Arial" charset="0"/>
            </a:endParaRPr>
          </a:p>
          <a:p>
            <a:pPr eaLnBrk="1" hangingPunct="1">
              <a:buFont typeface="Wingdings" charset="0"/>
              <a:buNone/>
            </a:pPr>
            <a:r>
              <a:rPr lang="en-US" sz="2800" dirty="0" smtClean="0">
                <a:latin typeface="Arial" charset="0"/>
              </a:rPr>
              <a:t> </a:t>
            </a:r>
            <a:r>
              <a:rPr lang="en-US" sz="2800" dirty="0">
                <a:latin typeface="Arial" charset="0"/>
              </a:rPr>
              <a:t>&gt;1g/</a:t>
            </a:r>
            <a:r>
              <a:rPr lang="en-US" sz="2800" dirty="0" err="1">
                <a:latin typeface="Arial" charset="0"/>
              </a:rPr>
              <a:t>lb</a:t>
            </a:r>
            <a:r>
              <a:rPr lang="en-US" sz="2800" dirty="0">
                <a:latin typeface="Arial" charset="0"/>
              </a:rPr>
              <a:t> </a:t>
            </a:r>
            <a:r>
              <a:rPr lang="en-US" sz="2800" i="1" dirty="0">
                <a:latin typeface="Arial" charset="0"/>
              </a:rPr>
              <a:t>exceeds</a:t>
            </a:r>
            <a:r>
              <a:rPr lang="en-US" sz="2800" dirty="0">
                <a:latin typeface="Arial" charset="0"/>
              </a:rPr>
              <a:t> </a:t>
            </a:r>
            <a:r>
              <a:rPr lang="en-US" sz="2800" dirty="0" smtClean="0">
                <a:latin typeface="Arial" charset="0"/>
              </a:rPr>
              <a:t>protein </a:t>
            </a:r>
            <a:r>
              <a:rPr lang="en-US" sz="2800" dirty="0">
                <a:latin typeface="Arial" charset="0"/>
              </a:rPr>
              <a:t>body can </a:t>
            </a:r>
            <a:r>
              <a:rPr lang="en-US" sz="2800" dirty="0" smtClean="0">
                <a:latin typeface="Arial" charset="0"/>
              </a:rPr>
              <a:t>assimilate</a:t>
            </a:r>
            <a:endParaRPr lang="en-US" sz="2800" dirty="0">
              <a:latin typeface="Arial" charset="0"/>
            </a:endParaRPr>
          </a:p>
          <a:p>
            <a:pPr eaLnBrk="1" hangingPunct="1">
              <a:buFont typeface="Wingdings" charset="0"/>
              <a:buNone/>
            </a:pPr>
            <a:r>
              <a:rPr lang="en-US" sz="2800" dirty="0" smtClean="0">
                <a:latin typeface="Arial" charset="0"/>
              </a:rPr>
              <a:t> </a:t>
            </a:r>
            <a:r>
              <a:rPr lang="en-US" sz="2800" dirty="0">
                <a:latin typeface="Arial" charset="0"/>
              </a:rPr>
              <a:t>~30 g </a:t>
            </a:r>
            <a:r>
              <a:rPr lang="en-US" sz="2800" dirty="0" smtClean="0">
                <a:latin typeface="Arial" charset="0"/>
              </a:rPr>
              <a:t>protein/meal</a:t>
            </a:r>
            <a:r>
              <a:rPr lang="en-US" sz="2800" dirty="0" smtClean="0">
                <a:solidFill>
                  <a:srgbClr val="FAC810"/>
                </a:solidFill>
                <a:latin typeface="Arial" charset="0"/>
              </a:rPr>
              <a:t> </a:t>
            </a:r>
            <a:r>
              <a:rPr lang="en-US" sz="2800" dirty="0">
                <a:latin typeface="Arial" charset="0"/>
              </a:rPr>
              <a:t>is upper </a:t>
            </a:r>
            <a:r>
              <a:rPr lang="en-US" sz="2800" dirty="0" smtClean="0">
                <a:latin typeface="Arial" charset="0"/>
              </a:rPr>
              <a:t>usable limit </a:t>
            </a:r>
            <a:r>
              <a:rPr lang="en-US" sz="2800" dirty="0">
                <a:latin typeface="Arial" charset="0"/>
              </a:rPr>
              <a:t>for </a:t>
            </a:r>
            <a:r>
              <a:rPr lang="en-US" sz="2800" dirty="0" smtClean="0">
                <a:latin typeface="Arial" charset="0"/>
              </a:rPr>
              <a:t>protein synthesis </a:t>
            </a:r>
          </a:p>
          <a:p>
            <a:pPr eaLnBrk="1" hangingPunct="1">
              <a:buFont typeface="Wingdings" charset="0"/>
              <a:buNone/>
            </a:pPr>
            <a:r>
              <a:rPr lang="en-US" sz="2800" dirty="0" smtClean="0">
                <a:latin typeface="Arial" charset="0"/>
              </a:rPr>
              <a:t>Menu Idea: post workout </a:t>
            </a:r>
            <a:r>
              <a:rPr lang="en-US" sz="2800" dirty="0" err="1" smtClean="0">
                <a:latin typeface="Arial" charset="0"/>
              </a:rPr>
              <a:t>MiniMeal</a:t>
            </a:r>
            <a:r>
              <a:rPr lang="en-US" sz="2800" dirty="0" smtClean="0">
                <a:latin typeface="Arial" charset="0"/>
              </a:rPr>
              <a:t> </a:t>
            </a:r>
            <a:r>
              <a:rPr lang="en-US" sz="2800" dirty="0" smtClean="0">
                <a:solidFill>
                  <a:srgbClr val="FAC810"/>
                </a:solidFill>
                <a:latin typeface="Arial" charset="0"/>
              </a:rPr>
              <a:t>PBJ + LF Milk</a:t>
            </a:r>
          </a:p>
          <a:p>
            <a:pPr eaLnBrk="1" hangingPunct="1">
              <a:buNone/>
            </a:pPr>
            <a:r>
              <a:rPr lang="en-US" sz="2800" dirty="0" smtClean="0">
                <a:latin typeface="Arial" charset="0"/>
              </a:rPr>
              <a:t>    </a:t>
            </a:r>
          </a:p>
          <a:p>
            <a:pPr eaLnBrk="1" hangingPunct="1">
              <a:buFont typeface="Wingdings" charset="0"/>
              <a:buNone/>
            </a:pPr>
            <a:r>
              <a:rPr lang="en-US" sz="2800" dirty="0" smtClean="0">
                <a:latin typeface="Arial" charset="0"/>
              </a:rPr>
              <a:t>       </a:t>
            </a:r>
          </a:p>
          <a:p>
            <a:pPr eaLnBrk="1" hangingPunct="1">
              <a:buFont typeface="Wingdings" charset="0"/>
              <a:buNone/>
            </a:pPr>
            <a:r>
              <a:rPr lang="en-US" sz="2800" dirty="0" smtClean="0">
                <a:latin typeface="Arial" charset="0"/>
              </a:rPr>
              <a:t> </a:t>
            </a:r>
            <a:r>
              <a:rPr lang="en-US" dirty="0" smtClean="0">
                <a:latin typeface="Arial" charset="0"/>
              </a:rPr>
              <a:t> </a:t>
            </a:r>
            <a:endParaRPr lang="en-US" dirty="0">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24000">
              <a:schemeClr val="bg2">
                <a:tint val="78000"/>
              </a:schemeClr>
            </a:gs>
            <a:gs pos="100000">
              <a:schemeClr val="bg2">
                <a:tint val="95000"/>
                <a:shade val="98000"/>
                <a:lumMod val="80000"/>
              </a:schemeClr>
            </a:gs>
          </a:gsLst>
          <a:path path="circle">
            <a:fillToRect l="50000" t="100000" r="100000" b="50000"/>
          </a:path>
        </a:gradFill>
        <a:effectLst/>
      </p:bgPr>
    </p:bg>
    <p:spTree>
      <p:nvGrpSpPr>
        <p:cNvPr id="1" name=""/>
        <p:cNvGrpSpPr/>
        <p:nvPr/>
      </p:nvGrpSpPr>
      <p:grpSpPr>
        <a:xfrm>
          <a:off x="0" y="0"/>
          <a:ext cx="0" cy="0"/>
          <a:chOff x="0" y="0"/>
          <a:chExt cx="0" cy="0"/>
        </a:xfrm>
      </p:grpSpPr>
      <p:sp>
        <p:nvSpPr>
          <p:cNvPr id="60417" name="Title 1"/>
          <p:cNvSpPr>
            <a:spLocks noGrp="1"/>
          </p:cNvSpPr>
          <p:nvPr>
            <p:ph type="title"/>
          </p:nvPr>
        </p:nvSpPr>
        <p:spPr>
          <a:xfrm>
            <a:off x="685800" y="274638"/>
            <a:ext cx="8229600" cy="1143000"/>
          </a:xfrm>
        </p:spPr>
        <p:txBody>
          <a:bodyPr>
            <a:normAutofit/>
          </a:bodyPr>
          <a:lstStyle/>
          <a:p>
            <a:r>
              <a:rPr lang="en-US" altLang="en-US" sz="3200" b="1" smtClean="0">
                <a:solidFill>
                  <a:schemeClr val="accent1">
                    <a:lumMod val="75000"/>
                  </a:schemeClr>
                </a:solidFill>
                <a:latin typeface="Arial" charset="0"/>
                <a:ea typeface="Arial" charset="0"/>
                <a:cs typeface="Arial" charset="0"/>
              </a:rPr>
              <a:t>Is The Paleo Diet the </a:t>
            </a:r>
            <a:r>
              <a:rPr lang="en-US" altLang="en-US" sz="3200" b="1" dirty="0" smtClean="0">
                <a:solidFill>
                  <a:schemeClr val="accent1">
                    <a:lumMod val="75000"/>
                  </a:schemeClr>
                </a:solidFill>
                <a:latin typeface="Arial" charset="0"/>
                <a:ea typeface="Arial" charset="0"/>
                <a:cs typeface="Arial" charset="0"/>
              </a:rPr>
              <a:t>answer? </a:t>
            </a:r>
            <a:endParaRPr lang="en-US" altLang="en-US" sz="3200" b="1" dirty="0">
              <a:solidFill>
                <a:schemeClr val="accent1">
                  <a:lumMod val="75000"/>
                </a:schemeClr>
              </a:solidFill>
              <a:latin typeface="Arial" charset="0"/>
              <a:ea typeface="Arial" charset="0"/>
              <a:cs typeface="Arial" charset="0"/>
            </a:endParaRPr>
          </a:p>
        </p:txBody>
      </p:sp>
      <p:sp>
        <p:nvSpPr>
          <p:cNvPr id="60419" name="Content Placeholder 3"/>
          <p:cNvSpPr>
            <a:spLocks noGrp="1"/>
          </p:cNvSpPr>
          <p:nvPr>
            <p:ph sz="half" idx="4294967295"/>
          </p:nvPr>
        </p:nvSpPr>
        <p:spPr>
          <a:xfrm>
            <a:off x="1828800" y="1295400"/>
            <a:ext cx="5562600" cy="3657600"/>
          </a:xfrm>
          <a:prstGeom prst="rect">
            <a:avLst/>
          </a:prstGeom>
        </p:spPr>
        <p:txBody>
          <a:bodyPr/>
          <a:lstStyle/>
          <a:p>
            <a:r>
              <a:rPr lang="en-US" altLang="en-US" sz="2800" dirty="0">
                <a:latin typeface="Arial" charset="0"/>
                <a:ea typeface="Arial" charset="0"/>
                <a:cs typeface="Arial" charset="0"/>
                <a:hlinkClick r:id="rId3"/>
              </a:rPr>
              <a:t>Impossible</a:t>
            </a:r>
            <a:r>
              <a:rPr lang="en-US" altLang="en-US" sz="2800" dirty="0">
                <a:latin typeface="Arial" charset="0"/>
                <a:ea typeface="Arial" charset="0"/>
                <a:cs typeface="Arial" charset="0"/>
              </a:rPr>
              <a:t> to truly eat paleo!</a:t>
            </a:r>
          </a:p>
          <a:p>
            <a:r>
              <a:rPr lang="en-US" altLang="en-US" sz="2800" dirty="0" smtClean="0">
                <a:latin typeface="Arial" charset="0"/>
                <a:ea typeface="Arial" charset="0"/>
                <a:cs typeface="Arial" charset="0"/>
              </a:rPr>
              <a:t>You can live on it!</a:t>
            </a:r>
          </a:p>
          <a:p>
            <a:r>
              <a:rPr lang="en-US" altLang="en-US" sz="2800" dirty="0" smtClean="0">
                <a:latin typeface="Arial" charset="0"/>
                <a:ea typeface="Arial" charset="0"/>
                <a:cs typeface="Arial" charset="0"/>
              </a:rPr>
              <a:t>Encourages exercise</a:t>
            </a:r>
          </a:p>
          <a:p>
            <a:r>
              <a:rPr lang="en-US" altLang="en-US" sz="2800" dirty="0">
                <a:latin typeface="Arial" charset="0"/>
                <a:ea typeface="Arial" charset="0"/>
                <a:cs typeface="Arial" charset="0"/>
              </a:rPr>
              <a:t>Discourages processed </a:t>
            </a:r>
            <a:r>
              <a:rPr lang="en-US" altLang="en-US" sz="2800" dirty="0" smtClean="0">
                <a:latin typeface="Arial" charset="0"/>
                <a:ea typeface="Arial" charset="0"/>
                <a:cs typeface="Arial" charset="0"/>
              </a:rPr>
              <a:t>foods</a:t>
            </a:r>
          </a:p>
          <a:p>
            <a:r>
              <a:rPr lang="en-US" altLang="en-US" sz="2800" dirty="0" smtClean="0">
                <a:latin typeface="Arial" charset="0"/>
                <a:ea typeface="Arial" charset="0"/>
                <a:cs typeface="Arial" charset="0"/>
              </a:rPr>
              <a:t>Often excess </a:t>
            </a:r>
            <a:r>
              <a:rPr lang="en-US" altLang="en-US" sz="2800" dirty="0" err="1" smtClean="0">
                <a:latin typeface="Arial" charset="0"/>
                <a:ea typeface="Arial" charset="0"/>
                <a:cs typeface="Arial" charset="0"/>
              </a:rPr>
              <a:t>prot.</a:t>
            </a:r>
            <a:r>
              <a:rPr lang="en-US" altLang="en-US" sz="2800" dirty="0" smtClean="0">
                <a:latin typeface="Arial" charset="0"/>
                <a:ea typeface="Arial" charset="0"/>
                <a:cs typeface="Arial" charset="0"/>
              </a:rPr>
              <a:t> &amp; low calcium</a:t>
            </a:r>
          </a:p>
          <a:p>
            <a:r>
              <a:rPr lang="en-US" altLang="en-US" sz="2800" dirty="0" smtClean="0">
                <a:latin typeface="Arial" charset="0"/>
                <a:ea typeface="Arial" charset="0"/>
                <a:cs typeface="Arial" charset="0"/>
              </a:rPr>
              <a:t>Restricts </a:t>
            </a:r>
            <a:r>
              <a:rPr lang="en-US" altLang="en-US" sz="2800" dirty="0">
                <a:latin typeface="Arial" charset="0"/>
                <a:ea typeface="Arial" charset="0"/>
                <a:cs typeface="Arial" charset="0"/>
              </a:rPr>
              <a:t>some healthy carbs</a:t>
            </a:r>
            <a:r>
              <a:rPr lang="en-US" altLang="en-US" sz="2400" dirty="0">
                <a:latin typeface="Arial" charset="0"/>
                <a:ea typeface="Arial" charset="0"/>
                <a:cs typeface="Arial" charset="0"/>
              </a:rPr>
              <a:t>;  </a:t>
            </a:r>
            <a:r>
              <a:rPr lang="en-US" altLang="en-US" sz="2800" i="1" dirty="0">
                <a:latin typeface="Arial" charset="0"/>
                <a:ea typeface="Arial" charset="0"/>
                <a:cs typeface="Arial" charset="0"/>
              </a:rPr>
              <a:t>e.g. dairy, beans, </a:t>
            </a:r>
            <a:r>
              <a:rPr lang="en-US" altLang="en-US" sz="2800" i="1" dirty="0" smtClean="0">
                <a:latin typeface="Arial" charset="0"/>
                <a:ea typeface="Arial" charset="0"/>
                <a:cs typeface="Arial" charset="0"/>
              </a:rPr>
              <a:t>grain, potatoes</a:t>
            </a:r>
            <a:endParaRPr lang="en-US" altLang="en-US" sz="2800" dirty="0">
              <a:latin typeface="Arial" charset="0"/>
              <a:ea typeface="Arial" charset="0"/>
              <a:cs typeface="Arial" charset="0"/>
            </a:endParaRPr>
          </a:p>
        </p:txBody>
      </p:sp>
    </p:spTree>
    <p:extLst>
      <p:ext uri="{BB962C8B-B14F-4D97-AF65-F5344CB8AC3E}">
        <p14:creationId xmlns:p14="http://schemas.microsoft.com/office/powerpoint/2010/main" val="54402898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04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04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05800" cy="4154984"/>
          </a:xfrm>
          <a:prstGeom prst="rect">
            <a:avLst/>
          </a:prstGeom>
          <a:noFill/>
        </p:spPr>
        <p:txBody>
          <a:bodyPr wrap="square" rtlCol="0">
            <a:spAutoFit/>
          </a:bodyPr>
          <a:lstStyle/>
          <a:p>
            <a:r>
              <a:rPr lang="en-US" sz="2400" i="1" dirty="0" smtClean="0"/>
              <a:t>Please work alone. On the card provided, print your last name, first name and class time and answer questions.</a:t>
            </a:r>
            <a:endParaRPr lang="en-US" sz="2400" i="1" dirty="0"/>
          </a:p>
          <a:p>
            <a:endParaRPr lang="en-US" sz="2400" dirty="0">
              <a:solidFill>
                <a:schemeClr val="accent3"/>
              </a:solidFill>
            </a:endParaRPr>
          </a:p>
          <a:p>
            <a:r>
              <a:rPr lang="en-US" sz="2400" dirty="0" smtClean="0">
                <a:solidFill>
                  <a:schemeClr val="accent3"/>
                </a:solidFill>
              </a:rPr>
              <a:t>1. Name the 4 fuels we consume (only 3 are essential).</a:t>
            </a:r>
          </a:p>
          <a:p>
            <a:pPr marL="800100" lvl="1" indent="-342900">
              <a:buFont typeface="Arial" charset="0"/>
              <a:buChar char="•"/>
            </a:pPr>
            <a:r>
              <a:rPr lang="en-US" sz="2400" dirty="0" smtClean="0"/>
              <a:t>Which 2 are the main fuels for muscle work? </a:t>
            </a:r>
          </a:p>
          <a:p>
            <a:pPr marL="800100" lvl="1" indent="-342900">
              <a:buFont typeface="Arial" charset="0"/>
              <a:buChar char="•"/>
            </a:pPr>
            <a:r>
              <a:rPr lang="en-US" sz="2400" dirty="0" smtClean="0">
                <a:solidFill>
                  <a:srgbClr val="FAC810"/>
                </a:solidFill>
              </a:rPr>
              <a:t>Why are the other 2 fuels NOT preferred for muscle work?</a:t>
            </a:r>
          </a:p>
          <a:p>
            <a:pPr marL="800100" lvl="1" indent="-342900">
              <a:buFont typeface="Arial" charset="0"/>
              <a:buChar char="•"/>
            </a:pPr>
            <a:endParaRPr lang="en-US" sz="2400" dirty="0" smtClean="0">
              <a:solidFill>
                <a:srgbClr val="FAC810"/>
              </a:solidFill>
            </a:endParaRPr>
          </a:p>
          <a:p>
            <a:r>
              <a:rPr lang="en-US" sz="2400" dirty="0" smtClean="0"/>
              <a:t>2. Excess of any fuel is stored as what?</a:t>
            </a:r>
          </a:p>
          <a:p>
            <a:pPr marL="457200" indent="-457200">
              <a:buAutoNum type="arabicPeriod" startAt="3"/>
            </a:pPr>
            <a:endParaRPr lang="en-US" sz="2400" dirty="0">
              <a:solidFill>
                <a:srgbClr val="FAC810"/>
              </a:solidFill>
            </a:endParaRPr>
          </a:p>
          <a:p>
            <a:pPr marL="457200" indent="-457200">
              <a:buAutoNum type="arabicPeriod" startAt="3"/>
            </a:pPr>
            <a:endParaRPr lang="en-US" sz="2400" dirty="0" smtClean="0"/>
          </a:p>
        </p:txBody>
      </p:sp>
    </p:spTree>
    <p:extLst>
      <p:ext uri="{BB962C8B-B14F-4D97-AF65-F5344CB8AC3E}">
        <p14:creationId xmlns:p14="http://schemas.microsoft.com/office/powerpoint/2010/main" val="1692990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hidden="1"/>
          <p:cNvSpPr>
            <a:spLocks noGrp="1" noChangeArrowheads="1"/>
          </p:cNvSpPr>
          <p:nvPr>
            <p:ph type="title"/>
          </p:nvPr>
        </p:nvSpPr>
        <p:spPr/>
        <p:txBody>
          <a:bodyPr/>
          <a:lstStyle/>
          <a:p>
            <a:pPr eaLnBrk="1" fontAlgn="auto" hangingPunct="1">
              <a:spcAft>
                <a:spcPts val="0"/>
              </a:spcAft>
              <a:defRPr/>
            </a:pPr>
            <a:endParaRPr lang="en-US" dirty="0" smtClean="0">
              <a:ea typeface="+mj-ea"/>
              <a:cs typeface="+mj-cs"/>
            </a:endParaRPr>
          </a:p>
        </p:txBody>
      </p:sp>
      <p:sp>
        <p:nvSpPr>
          <p:cNvPr id="21508" name="Text Box 5"/>
          <p:cNvSpPr txBox="1">
            <a:spLocks noChangeArrowheads="1"/>
          </p:cNvSpPr>
          <p:nvPr/>
        </p:nvSpPr>
        <p:spPr bwMode="auto">
          <a:xfrm>
            <a:off x="1279525" y="2322513"/>
            <a:ext cx="184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endParaRPr lang="en-US" dirty="0" smtClean="0">
              <a:cs typeface="+mn-cs"/>
            </a:endParaRPr>
          </a:p>
        </p:txBody>
      </p:sp>
      <p:sp>
        <p:nvSpPr>
          <p:cNvPr id="21509" name="Text Box 6"/>
          <p:cNvSpPr txBox="1">
            <a:spLocks noChangeArrowheads="1"/>
          </p:cNvSpPr>
          <p:nvPr/>
        </p:nvSpPr>
        <p:spPr bwMode="auto">
          <a:xfrm>
            <a:off x="1965325" y="1712913"/>
            <a:ext cx="184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endParaRPr lang="en-US" dirty="0" smtClean="0">
              <a:cs typeface="+mn-cs"/>
            </a:endParaRPr>
          </a:p>
        </p:txBody>
      </p:sp>
      <p:sp>
        <p:nvSpPr>
          <p:cNvPr id="82951" name="Text Box 7"/>
          <p:cNvSpPr txBox="1">
            <a:spLocks noChangeArrowheads="1"/>
          </p:cNvSpPr>
          <p:nvPr/>
        </p:nvSpPr>
        <p:spPr bwMode="auto">
          <a:xfrm>
            <a:off x="1576364" y="144169"/>
            <a:ext cx="6172200" cy="1298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defRPr/>
            </a:pPr>
            <a:r>
              <a:rPr lang="en-US" sz="4000" dirty="0">
                <a:effectLst>
                  <a:outerShdw blurRad="38100" dist="38100" dir="2700000" algn="tl">
                    <a:srgbClr val="FFFFFF"/>
                  </a:outerShdw>
                </a:effectLst>
                <a:ea typeface="+mn-ea"/>
                <a:cs typeface="+mn-cs"/>
              </a:rPr>
              <a:t> </a:t>
            </a:r>
            <a:endParaRPr lang="en-US" sz="3600" dirty="0">
              <a:effectLst>
                <a:outerShdw blurRad="38100" dist="38100" dir="2700000" algn="tl">
                  <a:srgbClr val="FFFFFF"/>
                </a:outerShdw>
              </a:effectLst>
              <a:ea typeface="+mn-ea"/>
              <a:cs typeface="+mn-cs"/>
            </a:endParaRPr>
          </a:p>
          <a:p>
            <a:pPr algn="ctr" eaLnBrk="1" hangingPunct="1">
              <a:spcBef>
                <a:spcPct val="20000"/>
              </a:spcBef>
              <a:buClr>
                <a:schemeClr val="hlink"/>
              </a:buClr>
              <a:buFont typeface="Wingdings" pitchFamily="2" charset="2"/>
              <a:buNone/>
              <a:defRPr/>
            </a:pPr>
            <a:endParaRPr lang="en-US" sz="3200" dirty="0">
              <a:solidFill>
                <a:schemeClr val="tx2"/>
              </a:solidFill>
              <a:effectLst>
                <a:outerShdw blurRad="38100" dist="38100" dir="2700000" algn="tl">
                  <a:srgbClr val="FFFFFF"/>
                </a:outerShdw>
              </a:effectLst>
              <a:ea typeface="+mn-ea"/>
              <a:cs typeface="+mn-cs"/>
            </a:endParaRPr>
          </a:p>
        </p:txBody>
      </p:sp>
      <p:sp>
        <p:nvSpPr>
          <p:cNvPr id="45062" name="TextBox 1"/>
          <p:cNvSpPr txBox="1">
            <a:spLocks noChangeArrowheads="1"/>
          </p:cNvSpPr>
          <p:nvPr/>
        </p:nvSpPr>
        <p:spPr bwMode="auto">
          <a:xfrm>
            <a:off x="1463675" y="1565077"/>
            <a:ext cx="2282607" cy="20621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200" dirty="0" smtClean="0"/>
              <a:t>Eat right</a:t>
            </a:r>
          </a:p>
          <a:p>
            <a:pPr algn="ctr"/>
            <a:r>
              <a:rPr lang="en-US" sz="3200" dirty="0" smtClean="0"/>
              <a:t>Sit </a:t>
            </a:r>
            <a:r>
              <a:rPr lang="en-US" sz="3200" dirty="0"/>
              <a:t>Less</a:t>
            </a:r>
          </a:p>
          <a:p>
            <a:pPr algn="ctr"/>
            <a:r>
              <a:rPr lang="en-US" sz="3200" dirty="0"/>
              <a:t>Move More</a:t>
            </a:r>
          </a:p>
          <a:p>
            <a:r>
              <a:rPr lang="en-US" sz="3200" b="1" dirty="0" smtClean="0">
                <a:solidFill>
                  <a:schemeClr val="accent1"/>
                </a:solidFill>
              </a:rPr>
              <a:t>   </a:t>
            </a:r>
            <a:endParaRPr lang="en-US" sz="3200" b="1" dirty="0">
              <a:solidFill>
                <a:schemeClr val="accent1"/>
              </a:solidFill>
            </a:endParaRPr>
          </a:p>
        </p:txBody>
      </p:sp>
      <p:sp>
        <p:nvSpPr>
          <p:cNvPr id="2" name="TextBox 1"/>
          <p:cNvSpPr txBox="1"/>
          <p:nvPr/>
        </p:nvSpPr>
        <p:spPr>
          <a:xfrm>
            <a:off x="1568851" y="669957"/>
            <a:ext cx="6404317" cy="369332"/>
          </a:xfrm>
          <a:prstGeom prst="rect">
            <a:avLst/>
          </a:prstGeom>
          <a:noFill/>
        </p:spPr>
        <p:txBody>
          <a:bodyPr wrap="none" rtlCol="0">
            <a:spAutoFit/>
          </a:bodyPr>
          <a:lstStyle/>
          <a:p>
            <a:r>
              <a:rPr lang="en-US" dirty="0" smtClean="0">
                <a:solidFill>
                  <a:schemeClr val="accent3"/>
                </a:solidFill>
              </a:rPr>
              <a:t>Eat real food.  Mostly plants.  Not too much.  Stay hydrated.  </a:t>
            </a:r>
            <a:endParaRPr lang="en-US" dirty="0">
              <a:solidFill>
                <a:schemeClr val="accent3">
                  <a:lumMod val="75000"/>
                </a:schemeClr>
              </a:solidFill>
            </a:endParaRPr>
          </a:p>
        </p:txBody>
      </p:sp>
      <p:sp>
        <p:nvSpPr>
          <p:cNvPr id="3" name="TextBox 2"/>
          <p:cNvSpPr txBox="1"/>
          <p:nvPr/>
        </p:nvSpPr>
        <p:spPr>
          <a:xfrm>
            <a:off x="5943600" y="1537683"/>
            <a:ext cx="1938351" cy="1569660"/>
          </a:xfrm>
          <a:prstGeom prst="rect">
            <a:avLst/>
          </a:prstGeom>
          <a:noFill/>
        </p:spPr>
        <p:txBody>
          <a:bodyPr wrap="none" rtlCol="0">
            <a:spAutoFit/>
          </a:bodyPr>
          <a:lstStyle/>
          <a:p>
            <a:pPr algn="ctr"/>
            <a:r>
              <a:rPr lang="en-US" sz="3200" dirty="0">
                <a:solidFill>
                  <a:schemeClr val="accent1"/>
                </a:solidFill>
              </a:rPr>
              <a:t>Have fun </a:t>
            </a:r>
          </a:p>
          <a:p>
            <a:pPr algn="ctr"/>
            <a:r>
              <a:rPr lang="en-US" sz="3200" dirty="0">
                <a:solidFill>
                  <a:schemeClr val="accent1"/>
                </a:solidFill>
              </a:rPr>
              <a:t>being </a:t>
            </a:r>
            <a:endParaRPr lang="en-US" sz="3200" dirty="0" smtClean="0">
              <a:solidFill>
                <a:schemeClr val="accent1"/>
              </a:solidFill>
            </a:endParaRPr>
          </a:p>
          <a:p>
            <a:pPr algn="ctr"/>
            <a:r>
              <a:rPr lang="en-US" sz="3200" dirty="0" smtClean="0">
                <a:solidFill>
                  <a:schemeClr val="accent1"/>
                </a:solidFill>
              </a:rPr>
              <a:t>active!</a:t>
            </a:r>
            <a:endParaRPr lang="en-US" sz="3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p:cTn id="11"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5062">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5062">
                                            <p:txEl>
                                              <p:pRg st="2" end="2"/>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45062">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5062">
                                            <p:txEl>
                                              <p:pRg st="0" end="0"/>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45062">
                                            <p:txEl>
                                              <p:pRg st="1" end="1"/>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4506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600200" y="2955701"/>
            <a:ext cx="1840117" cy="523220"/>
          </a:xfrm>
          <a:prstGeom prst="rect">
            <a:avLst/>
          </a:prstGeom>
          <a:noFill/>
        </p:spPr>
        <p:txBody>
          <a:bodyPr wrap="none" rtlCol="0">
            <a:spAutoFit/>
          </a:bodyPr>
          <a:lstStyle/>
          <a:p>
            <a:r>
              <a:rPr lang="en-US" sz="2800" b="1" dirty="0" smtClean="0">
                <a:solidFill>
                  <a:schemeClr val="accent1"/>
                </a:solidFill>
              </a:rPr>
              <a:t>Buddy up</a:t>
            </a:r>
            <a:endParaRPr lang="en-US" sz="2800" b="1" dirty="0">
              <a:solidFill>
                <a:schemeClr val="accent1"/>
              </a:solidFill>
            </a:endParaRPr>
          </a:p>
        </p:txBody>
      </p:sp>
      <p:sp>
        <p:nvSpPr>
          <p:cNvPr id="9" name="TextBox 8"/>
          <p:cNvSpPr txBox="1"/>
          <p:nvPr/>
        </p:nvSpPr>
        <p:spPr>
          <a:xfrm>
            <a:off x="5102996" y="1828800"/>
            <a:ext cx="2059804" cy="523220"/>
          </a:xfrm>
          <a:prstGeom prst="rect">
            <a:avLst/>
          </a:prstGeom>
          <a:noFill/>
        </p:spPr>
        <p:txBody>
          <a:bodyPr wrap="none" rtlCol="0">
            <a:spAutoFit/>
          </a:bodyPr>
          <a:lstStyle/>
          <a:p>
            <a:r>
              <a:rPr lang="en-US" sz="2800" b="1" dirty="0" smtClean="0">
                <a:solidFill>
                  <a:schemeClr val="accent2"/>
                </a:solidFill>
              </a:rPr>
              <a:t>Add a thrill</a:t>
            </a:r>
            <a:endParaRPr lang="en-US" sz="2800" b="1" dirty="0">
              <a:solidFill>
                <a:schemeClr val="accent2"/>
              </a:solidFill>
            </a:endParaRPr>
          </a:p>
        </p:txBody>
      </p:sp>
      <p:sp>
        <p:nvSpPr>
          <p:cNvPr id="10" name="TextBox 9"/>
          <p:cNvSpPr txBox="1"/>
          <p:nvPr/>
        </p:nvSpPr>
        <p:spPr>
          <a:xfrm>
            <a:off x="4724400" y="2971800"/>
            <a:ext cx="2877886" cy="523220"/>
          </a:xfrm>
          <a:prstGeom prst="rect">
            <a:avLst/>
          </a:prstGeom>
          <a:noFill/>
        </p:spPr>
        <p:txBody>
          <a:bodyPr wrap="none" rtlCol="0">
            <a:spAutoFit/>
          </a:bodyPr>
          <a:lstStyle/>
          <a:p>
            <a:r>
              <a:rPr lang="en-US" sz="2800" b="1" dirty="0" smtClean="0">
                <a:solidFill>
                  <a:schemeClr val="accent3"/>
                </a:solidFill>
              </a:rPr>
              <a:t>Dancing counts</a:t>
            </a:r>
            <a:endParaRPr lang="en-US" sz="2800" b="1" dirty="0">
              <a:solidFill>
                <a:schemeClr val="accent3"/>
              </a:solidFill>
            </a:endParaRPr>
          </a:p>
        </p:txBody>
      </p:sp>
      <p:sp>
        <p:nvSpPr>
          <p:cNvPr id="12" name="TextBox 11"/>
          <p:cNvSpPr txBox="1"/>
          <p:nvPr/>
        </p:nvSpPr>
        <p:spPr>
          <a:xfrm>
            <a:off x="1301515" y="1676400"/>
            <a:ext cx="2160267" cy="523220"/>
          </a:xfrm>
          <a:prstGeom prst="rect">
            <a:avLst/>
          </a:prstGeom>
          <a:noFill/>
        </p:spPr>
        <p:txBody>
          <a:bodyPr wrap="none" rtlCol="0">
            <a:spAutoFit/>
          </a:bodyPr>
          <a:lstStyle/>
          <a:p>
            <a:r>
              <a:rPr lang="en-US" sz="2800" b="1" dirty="0" smtClean="0"/>
              <a:t>Join a </a:t>
            </a:r>
            <a:r>
              <a:rPr lang="en-US" sz="2800" b="1" dirty="0" smtClean="0">
                <a:solidFill>
                  <a:srgbClr val="FFFFFF"/>
                </a:solidFill>
              </a:rPr>
              <a:t>team</a:t>
            </a:r>
            <a:endParaRPr lang="en-US" sz="2800" b="1" dirty="0">
              <a:solidFill>
                <a:srgbClr val="FFFFFF"/>
              </a:solidFill>
            </a:endParaRPr>
          </a:p>
        </p:txBody>
      </p:sp>
      <p:sp>
        <p:nvSpPr>
          <p:cNvPr id="2" name="TextBox 1"/>
          <p:cNvSpPr txBox="1"/>
          <p:nvPr/>
        </p:nvSpPr>
        <p:spPr>
          <a:xfrm>
            <a:off x="7162800" y="6019800"/>
            <a:ext cx="1495121" cy="707886"/>
          </a:xfrm>
          <a:prstGeom prst="rect">
            <a:avLst/>
          </a:prstGeom>
          <a:noFill/>
        </p:spPr>
        <p:txBody>
          <a:bodyPr wrap="none" rtlCol="0">
            <a:spAutoFit/>
          </a:bodyPr>
          <a:lstStyle/>
          <a:p>
            <a:r>
              <a:rPr lang="en-US" sz="4000" b="1" dirty="0" smtClean="0">
                <a:solidFill>
                  <a:schemeClr val="bg2"/>
                </a:solidFill>
              </a:rPr>
              <a:t>Do it!</a:t>
            </a:r>
            <a:endParaRPr lang="en-US" sz="4000" b="1" dirty="0">
              <a:solidFill>
                <a:schemeClr val="bg2"/>
              </a:solidFill>
            </a:endParaRPr>
          </a:p>
        </p:txBody>
      </p:sp>
    </p:spTree>
    <p:extLst>
      <p:ext uri="{BB962C8B-B14F-4D97-AF65-F5344CB8AC3E}">
        <p14:creationId xmlns:p14="http://schemas.microsoft.com/office/powerpoint/2010/main" val="1371872489"/>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6918"/>
            <a:ext cx="8458200" cy="4154984"/>
          </a:xfrm>
          <a:prstGeom prst="rect">
            <a:avLst/>
          </a:prstGeom>
          <a:noFill/>
        </p:spPr>
        <p:txBody>
          <a:bodyPr wrap="square" rtlCol="0">
            <a:spAutoFit/>
          </a:bodyPr>
          <a:lstStyle/>
          <a:p>
            <a:r>
              <a:rPr lang="en-US" sz="2400" i="1" dirty="0" smtClean="0"/>
              <a:t>Please work alone. Answer these questions again on the same card you used prior to the lectures on sports-nutrition</a:t>
            </a:r>
            <a:endParaRPr lang="en-US" sz="2400" i="1" dirty="0"/>
          </a:p>
          <a:p>
            <a:endParaRPr lang="en-US" sz="2400" dirty="0">
              <a:solidFill>
                <a:schemeClr val="accent3"/>
              </a:solidFill>
            </a:endParaRPr>
          </a:p>
          <a:p>
            <a:r>
              <a:rPr lang="en-US" sz="2400" dirty="0" smtClean="0">
                <a:solidFill>
                  <a:schemeClr val="accent3"/>
                </a:solidFill>
              </a:rPr>
              <a:t>1. Name the 4 fuels we consume (only 3 are essential).</a:t>
            </a:r>
          </a:p>
          <a:p>
            <a:pPr marL="800100" lvl="1" indent="-342900">
              <a:buFont typeface="Arial" charset="0"/>
              <a:buChar char="•"/>
            </a:pPr>
            <a:r>
              <a:rPr lang="en-US" sz="2400" dirty="0" smtClean="0"/>
              <a:t>Which 2 are the main fuels for muscle work? </a:t>
            </a:r>
          </a:p>
          <a:p>
            <a:pPr marL="800100" lvl="1" indent="-342900">
              <a:buFont typeface="Arial" charset="0"/>
              <a:buChar char="•"/>
            </a:pPr>
            <a:r>
              <a:rPr lang="en-US" sz="2400" dirty="0" smtClean="0">
                <a:solidFill>
                  <a:srgbClr val="FAC810"/>
                </a:solidFill>
              </a:rPr>
              <a:t>Why are the other 2 fuels NOT preferred for muscle work?</a:t>
            </a:r>
          </a:p>
          <a:p>
            <a:pPr marL="800100" lvl="1" indent="-342900">
              <a:buFont typeface="Arial" charset="0"/>
              <a:buChar char="•"/>
            </a:pPr>
            <a:endParaRPr lang="en-US" sz="2400" dirty="0" smtClean="0">
              <a:solidFill>
                <a:srgbClr val="FAC810"/>
              </a:solidFill>
            </a:endParaRPr>
          </a:p>
          <a:p>
            <a:r>
              <a:rPr lang="en-US" sz="2400" dirty="0" smtClean="0"/>
              <a:t>2. Excess of any fuel is stored as what?</a:t>
            </a:r>
          </a:p>
          <a:p>
            <a:pPr marL="457200" indent="-457200">
              <a:buAutoNum type="arabicPeriod" startAt="3"/>
            </a:pPr>
            <a:endParaRPr lang="en-US" sz="2400" dirty="0">
              <a:solidFill>
                <a:srgbClr val="FAC810"/>
              </a:solidFill>
            </a:endParaRPr>
          </a:p>
          <a:p>
            <a:pPr marL="457200" indent="-457200">
              <a:buAutoNum type="arabicPeriod" startAt="3"/>
            </a:pPr>
            <a:endParaRPr lang="en-US" sz="2400" dirty="0" smtClean="0"/>
          </a:p>
        </p:txBody>
      </p:sp>
    </p:spTree>
    <p:extLst>
      <p:ext uri="{BB962C8B-B14F-4D97-AF65-F5344CB8AC3E}">
        <p14:creationId xmlns:p14="http://schemas.microsoft.com/office/powerpoint/2010/main" val="29637660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8714610"/>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8434" name="Picture 1" descr="Metab.gif"/>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600200" y="228600"/>
            <a:ext cx="6376988" cy="541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080063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1524000" y="990600"/>
            <a:ext cx="6858000" cy="1524000"/>
          </a:xfrm>
        </p:spPr>
        <p:txBody>
          <a:bodyPr/>
          <a:lstStyle/>
          <a:p>
            <a:pPr eaLnBrk="1" fontAlgn="auto" hangingPunct="1">
              <a:spcAft>
                <a:spcPts val="0"/>
              </a:spcAft>
              <a:defRPr/>
            </a:pPr>
            <a:r>
              <a:rPr lang="en-US" b="1" dirty="0" smtClean="0">
                <a:latin typeface="Arial" charset="0"/>
                <a:ea typeface="+mj-ea"/>
                <a:cs typeface="+mj-cs"/>
              </a:rPr>
              <a:t>    </a:t>
            </a:r>
            <a:r>
              <a:rPr lang="en-US" sz="3200" b="1" dirty="0" smtClean="0">
                <a:solidFill>
                  <a:srgbClr val="FAC810"/>
                </a:solidFill>
                <a:latin typeface="Arial" charset="0"/>
                <a:ea typeface="+mj-ea"/>
                <a:cs typeface="+mj-cs"/>
              </a:rPr>
              <a:t>Eat Wise to Exercise</a:t>
            </a:r>
            <a:endParaRPr lang="en-US" sz="3200" b="1" dirty="0">
              <a:solidFill>
                <a:srgbClr val="FAC810"/>
              </a:solidFill>
              <a:latin typeface="Arial" charset="0"/>
              <a:ea typeface="+mj-ea"/>
              <a:cs typeface="+mj-cs"/>
            </a:endParaRPr>
          </a:p>
        </p:txBody>
      </p:sp>
      <p:sp>
        <p:nvSpPr>
          <p:cNvPr id="2051" name="Rectangle 3"/>
          <p:cNvSpPr>
            <a:spLocks noGrp="1" noChangeArrowheads="1"/>
          </p:cNvSpPr>
          <p:nvPr>
            <p:ph type="subTitle" idx="4294967295"/>
          </p:nvPr>
        </p:nvSpPr>
        <p:spPr>
          <a:xfrm>
            <a:off x="2438400" y="2362200"/>
            <a:ext cx="4572000" cy="1828800"/>
          </a:xfrm>
        </p:spPr>
        <p:txBody>
          <a:bodyPr rtlCol="0">
            <a:normAutofit/>
          </a:bodyPr>
          <a:lstStyle/>
          <a:p>
            <a:pPr marL="0" indent="0" algn="ctr" eaLnBrk="1" fontAlgn="auto" hangingPunct="1">
              <a:spcAft>
                <a:spcPts val="0"/>
              </a:spcAft>
              <a:buFont typeface="Wingdings" charset="0"/>
              <a:buNone/>
              <a:defRPr/>
            </a:pPr>
            <a:r>
              <a:rPr lang="en-US" sz="2800" dirty="0" smtClean="0">
                <a:latin typeface="Arial" charset="0"/>
                <a:ea typeface="+mn-ea"/>
                <a:cs typeface="+mn-cs"/>
              </a:rPr>
              <a:t>Nutrition &amp; Exercise</a:t>
            </a:r>
            <a:endParaRPr lang="en-US" sz="2800" dirty="0">
              <a:latin typeface="Arial" charset="0"/>
              <a:ea typeface="+mn-ea"/>
              <a:cs typeface="+mn-cs"/>
            </a:endParaRPr>
          </a:p>
          <a:p>
            <a:pPr marL="0" indent="0" algn="ctr" eaLnBrk="1" fontAlgn="auto" hangingPunct="1">
              <a:spcAft>
                <a:spcPts val="0"/>
              </a:spcAft>
              <a:buFont typeface="Wingdings" charset="0"/>
              <a:buNone/>
              <a:defRPr/>
            </a:pPr>
            <a:r>
              <a:rPr lang="en-US" sz="2800" dirty="0" smtClean="0">
                <a:latin typeface="Arial" charset="0"/>
                <a:ea typeface="+mn-ea"/>
                <a:cs typeface="+mn-cs"/>
              </a:rPr>
              <a:t>Recreational </a:t>
            </a:r>
            <a:endParaRPr lang="en-US" sz="2800" dirty="0">
              <a:latin typeface="Arial" charset="0"/>
              <a:ea typeface="+mn-ea"/>
              <a:cs typeface="+mn-cs"/>
            </a:endParaRPr>
          </a:p>
          <a:p>
            <a:pPr marL="0" indent="0" algn="ctr" eaLnBrk="1" fontAlgn="auto" hangingPunct="1">
              <a:spcAft>
                <a:spcPts val="0"/>
              </a:spcAft>
              <a:buFont typeface="Wingdings" charset="0"/>
              <a:buNone/>
              <a:defRPr/>
            </a:pPr>
            <a:r>
              <a:rPr lang="en-US" sz="2800" dirty="0">
                <a:latin typeface="Arial" charset="0"/>
                <a:ea typeface="+mn-ea"/>
                <a:cs typeface="+mn-cs"/>
              </a:rPr>
              <a:t>~1 hour/day</a:t>
            </a:r>
          </a:p>
        </p:txBody>
      </p:sp>
      <p:sp>
        <p:nvSpPr>
          <p:cNvPr id="2" name="TextBox 1"/>
          <p:cNvSpPr txBox="1"/>
          <p:nvPr/>
        </p:nvSpPr>
        <p:spPr>
          <a:xfrm>
            <a:off x="381000" y="4156656"/>
            <a:ext cx="8458200" cy="400110"/>
          </a:xfrm>
          <a:prstGeom prst="rect">
            <a:avLst/>
          </a:prstGeom>
          <a:noFill/>
        </p:spPr>
        <p:txBody>
          <a:bodyPr wrap="square" rtlCol="0">
            <a:spAutoFit/>
          </a:bodyPr>
          <a:lstStyle/>
          <a:p>
            <a:r>
              <a:rPr lang="en-US" sz="2000" b="1" dirty="0" smtClean="0">
                <a:solidFill>
                  <a:schemeClr val="accent3"/>
                </a:solidFill>
              </a:rPr>
              <a:t>Objective: </a:t>
            </a:r>
            <a:r>
              <a:rPr lang="en-US" sz="2000" dirty="0" smtClean="0"/>
              <a:t>To teach the nutrition basics required for optimal performance.</a:t>
            </a:r>
            <a:endParaRPr lang="en-US" sz="2000" dirty="0"/>
          </a:p>
        </p:txBody>
      </p:sp>
    </p:spTree>
    <p:extLst>
      <p:ext uri="{BB962C8B-B14F-4D97-AF65-F5344CB8AC3E}">
        <p14:creationId xmlns:p14="http://schemas.microsoft.com/office/powerpoint/2010/main" val="447300379"/>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a:cs typeface="Arial"/>
              </a:rPr>
              <a:t>What’s so great about</a:t>
            </a:r>
            <a:r>
              <a:rPr lang="en-US" sz="3200" b="1" dirty="0" smtClean="0">
                <a:solidFill>
                  <a:schemeClr val="accent1"/>
                </a:solidFill>
                <a:latin typeface="Arial"/>
                <a:cs typeface="Arial"/>
                <a:hlinkClick r:id="rId3"/>
              </a:rPr>
              <a:t> </a:t>
            </a:r>
            <a:r>
              <a:rPr lang="en-US" sz="3200" b="1" dirty="0" smtClean="0">
                <a:latin typeface="Arial"/>
                <a:cs typeface="Arial"/>
                <a:hlinkClick r:id="rId3"/>
              </a:rPr>
              <a:t>Exercise</a:t>
            </a:r>
            <a:r>
              <a:rPr lang="en-US" sz="3200" b="1" dirty="0" smtClean="0">
                <a:latin typeface="Arial"/>
                <a:cs typeface="Arial"/>
              </a:rPr>
              <a:t>?</a:t>
            </a:r>
            <a:endParaRPr lang="en-US" sz="3200" b="1" dirty="0">
              <a:latin typeface="Arial"/>
              <a:cs typeface="Arial"/>
            </a:endParaRPr>
          </a:p>
        </p:txBody>
      </p:sp>
      <p:sp>
        <p:nvSpPr>
          <p:cNvPr id="9" name="Text Placeholder 8"/>
          <p:cNvSpPr>
            <a:spLocks noGrp="1"/>
          </p:cNvSpPr>
          <p:nvPr>
            <p:ph idx="1"/>
          </p:nvPr>
        </p:nvSpPr>
        <p:spPr>
          <a:xfrm>
            <a:off x="685800" y="1143000"/>
            <a:ext cx="7772400" cy="3733800"/>
          </a:xfrm>
        </p:spPr>
        <p:txBody>
          <a:bodyPr>
            <a:noAutofit/>
          </a:bodyPr>
          <a:lstStyle/>
          <a:p>
            <a:pPr>
              <a:buFont typeface="Arial"/>
              <a:buChar char="•"/>
            </a:pPr>
            <a:r>
              <a:rPr lang="en-US" sz="2800" dirty="0" smtClean="0">
                <a:latin typeface="Arial"/>
                <a:cs typeface="Arial"/>
              </a:rPr>
              <a:t>Reduce risk for many diseases</a:t>
            </a:r>
          </a:p>
          <a:p>
            <a:pPr>
              <a:buFont typeface="Arial"/>
              <a:buChar char="•"/>
            </a:pPr>
            <a:r>
              <a:rPr lang="en-US" sz="2800" dirty="0" smtClean="0">
                <a:latin typeface="Arial"/>
                <a:cs typeface="Arial"/>
              </a:rPr>
              <a:t>Improve mood</a:t>
            </a:r>
          </a:p>
          <a:p>
            <a:pPr>
              <a:buFont typeface="Arial"/>
              <a:buChar char="•"/>
            </a:pPr>
            <a:r>
              <a:rPr lang="en-US" sz="2800" dirty="0" smtClean="0">
                <a:latin typeface="Arial"/>
                <a:cs typeface="Arial"/>
              </a:rPr>
              <a:t>Lower risk of dementia</a:t>
            </a:r>
          </a:p>
          <a:p>
            <a:pPr>
              <a:buFont typeface="Arial"/>
              <a:buChar char="•"/>
            </a:pPr>
            <a:r>
              <a:rPr lang="en-US" sz="2800" dirty="0" smtClean="0">
                <a:latin typeface="Arial"/>
                <a:cs typeface="Arial"/>
              </a:rPr>
              <a:t>Reduce stress</a:t>
            </a:r>
          </a:p>
          <a:p>
            <a:pPr>
              <a:buFont typeface="Arial"/>
              <a:buChar char="•"/>
            </a:pPr>
            <a:r>
              <a:rPr lang="en-US" sz="2800" dirty="0" smtClean="0">
                <a:latin typeface="Arial"/>
                <a:cs typeface="Arial"/>
              </a:rPr>
              <a:t>Improve strength/flexibility</a:t>
            </a:r>
          </a:p>
          <a:p>
            <a:pPr>
              <a:buFont typeface="Arial"/>
              <a:buChar char="•"/>
            </a:pPr>
            <a:r>
              <a:rPr lang="en-US" sz="2800" dirty="0" smtClean="0">
                <a:latin typeface="Arial"/>
                <a:cs typeface="Arial"/>
              </a:rPr>
              <a:t>Minimizes lean mass loss when losing weight</a:t>
            </a:r>
          </a:p>
          <a:p>
            <a:pPr>
              <a:buFont typeface="Arial"/>
              <a:buChar char="•"/>
            </a:pPr>
            <a:r>
              <a:rPr lang="en-US" sz="2800" dirty="0" smtClean="0">
                <a:latin typeface="Arial"/>
                <a:cs typeface="Arial"/>
              </a:rPr>
              <a:t>Fun!</a:t>
            </a:r>
          </a:p>
        </p:txBody>
      </p:sp>
      <p:sp>
        <p:nvSpPr>
          <p:cNvPr id="4" name="TextBox 3"/>
          <p:cNvSpPr txBox="1"/>
          <p:nvPr/>
        </p:nvSpPr>
        <p:spPr>
          <a:xfrm>
            <a:off x="2590800" y="4572000"/>
            <a:ext cx="184666" cy="461665"/>
          </a:xfrm>
          <a:prstGeom prst="rect">
            <a:avLst/>
          </a:prstGeom>
          <a:noFill/>
        </p:spPr>
        <p:txBody>
          <a:bodyPr wrap="none" rtlCol="0">
            <a:spAutoFit/>
          </a:bodyPr>
          <a:lstStyle/>
          <a:p>
            <a:r>
              <a:rPr lang="en-US" sz="2400" dirty="0" smtClean="0">
                <a:solidFill>
                  <a:schemeClr val="accent5"/>
                </a:solidFill>
              </a:rPr>
              <a:t> </a:t>
            </a:r>
            <a:endParaRPr lang="en-US" sz="2400" dirty="0">
              <a:solidFill>
                <a:schemeClr val="accent5"/>
              </a:solidFill>
            </a:endParaRPr>
          </a:p>
        </p:txBody>
      </p:sp>
    </p:spTree>
    <p:extLst>
      <p:ext uri="{BB962C8B-B14F-4D97-AF65-F5344CB8AC3E}">
        <p14:creationId xmlns:p14="http://schemas.microsoft.com/office/powerpoint/2010/main" val="202495832"/>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848600" cy="1371600"/>
          </a:xfrm>
        </p:spPr>
        <p:txBody>
          <a:bodyPr>
            <a:normAutofit/>
          </a:bodyPr>
          <a:lstStyle/>
          <a:p>
            <a:pPr algn="ctr" eaLnBrk="1" fontAlgn="auto" hangingPunct="1">
              <a:spcAft>
                <a:spcPts val="0"/>
              </a:spcAft>
              <a:defRPr/>
            </a:pPr>
            <a:r>
              <a:rPr lang="en-US" sz="3200" b="1" dirty="0" smtClean="0">
                <a:solidFill>
                  <a:schemeClr val="accent3"/>
                </a:solidFill>
                <a:latin typeface="Arial"/>
                <a:ea typeface="+mj-ea"/>
                <a:cs typeface="Arial"/>
              </a:rPr>
              <a:t>Nutrition Concerns for the physically active</a:t>
            </a:r>
            <a:endParaRPr lang="en-US" sz="3200" b="1" dirty="0">
              <a:solidFill>
                <a:schemeClr val="accent3"/>
              </a:solidFill>
              <a:latin typeface="Arial"/>
              <a:ea typeface="+mj-ea"/>
              <a:cs typeface="Arial"/>
            </a:endParaRPr>
          </a:p>
        </p:txBody>
      </p:sp>
      <p:sp>
        <p:nvSpPr>
          <p:cNvPr id="5" name="TextBox 4"/>
          <p:cNvSpPr txBox="1"/>
          <p:nvPr/>
        </p:nvSpPr>
        <p:spPr>
          <a:xfrm>
            <a:off x="4035215" y="1828800"/>
            <a:ext cx="1454570" cy="1384995"/>
          </a:xfrm>
          <a:prstGeom prst="rect">
            <a:avLst/>
          </a:prstGeom>
          <a:noFill/>
        </p:spPr>
        <p:txBody>
          <a:bodyPr wrap="none" rtlCol="0">
            <a:spAutoFit/>
          </a:bodyPr>
          <a:lstStyle/>
          <a:p>
            <a:r>
              <a:rPr lang="en-US" sz="2800" b="1" dirty="0"/>
              <a:t>W</a:t>
            </a:r>
            <a:r>
              <a:rPr lang="en-US" sz="2800" b="1" dirty="0" smtClean="0"/>
              <a:t>ATER</a:t>
            </a:r>
          </a:p>
          <a:p>
            <a:r>
              <a:rPr lang="en-US" sz="2800" b="1" dirty="0" smtClean="0"/>
              <a:t>LYTES</a:t>
            </a:r>
          </a:p>
          <a:p>
            <a:r>
              <a:rPr lang="en-US" sz="2800" b="1" dirty="0" smtClean="0"/>
              <a:t>FUEL</a:t>
            </a:r>
            <a:endParaRPr lang="en-US" sz="2800" b="1" dirty="0"/>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924800" cy="1676400"/>
          </a:xfrm>
        </p:spPr>
        <p:txBody>
          <a:bodyPr>
            <a:normAutofit fontScale="90000"/>
          </a:bodyPr>
          <a:lstStyle/>
          <a:p>
            <a:pPr algn="ctr" eaLnBrk="1" hangingPunct="1">
              <a:defRPr/>
            </a:pPr>
            <a:r>
              <a:rPr lang="en-US" b="1" dirty="0" smtClean="0">
                <a:latin typeface="Arial"/>
                <a:cs typeface="Arial"/>
              </a:rPr>
              <a:t>#1 priority… </a:t>
            </a:r>
            <a:br>
              <a:rPr lang="en-US" b="1" dirty="0" smtClean="0">
                <a:latin typeface="Arial"/>
                <a:cs typeface="Arial"/>
              </a:rPr>
            </a:br>
            <a:r>
              <a:rPr lang="en-US" b="1" dirty="0" smtClean="0">
                <a:solidFill>
                  <a:schemeClr val="accent1"/>
                </a:solidFill>
                <a:latin typeface="Arial"/>
                <a:cs typeface="Arial"/>
              </a:rPr>
              <a:t>fluids !</a:t>
            </a:r>
            <a:r>
              <a:rPr lang="en-US" b="1" dirty="0" smtClean="0">
                <a:latin typeface="Arial"/>
                <a:cs typeface="Arial"/>
              </a:rPr>
              <a:t/>
            </a:r>
            <a:br>
              <a:rPr lang="en-US" b="1" dirty="0" smtClean="0">
                <a:latin typeface="Arial"/>
                <a:cs typeface="Arial"/>
              </a:rPr>
            </a:br>
            <a:r>
              <a:rPr lang="en-US" sz="4000" dirty="0" smtClean="0">
                <a:latin typeface="Arial"/>
                <a:cs typeface="Arial"/>
              </a:rPr>
              <a:t> </a:t>
            </a:r>
            <a:endParaRPr lang="en-US" sz="2400" dirty="0">
              <a:latin typeface="Arial"/>
              <a:cs typeface="Arial"/>
            </a:endParaRPr>
          </a:p>
        </p:txBody>
      </p:sp>
    </p:spTree>
    <p:extLst>
      <p:ext uri="{BB962C8B-B14F-4D97-AF65-F5344CB8AC3E}">
        <p14:creationId xmlns:p14="http://schemas.microsoft.com/office/powerpoint/2010/main" val="367179455"/>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09600" y="274638"/>
            <a:ext cx="8534400" cy="715962"/>
          </a:xfrm>
        </p:spPr>
        <p:txBody>
          <a:bodyPr>
            <a:normAutofit/>
          </a:bodyPr>
          <a:lstStyle/>
          <a:p>
            <a:pPr eaLnBrk="1" fontAlgn="auto" hangingPunct="1">
              <a:spcAft>
                <a:spcPts val="0"/>
              </a:spcAft>
              <a:defRPr/>
            </a:pPr>
            <a:r>
              <a:rPr lang="en-US" sz="3200" b="1" dirty="0" smtClean="0">
                <a:latin typeface="Arial" charset="0"/>
                <a:ea typeface="+mj-ea"/>
                <a:cs typeface="+mj-cs"/>
              </a:rPr>
              <a:t>Why is Water so important?</a:t>
            </a:r>
            <a:endParaRPr lang="en-US" sz="3200" b="1" dirty="0">
              <a:latin typeface="Arial" charset="0"/>
              <a:ea typeface="+mj-ea"/>
              <a:cs typeface="+mj-cs"/>
            </a:endParaRPr>
          </a:p>
        </p:txBody>
      </p:sp>
      <p:sp>
        <p:nvSpPr>
          <p:cNvPr id="11266" name="Rectangle 3"/>
          <p:cNvSpPr>
            <a:spLocks noGrp="1" noChangeArrowheads="1"/>
          </p:cNvSpPr>
          <p:nvPr>
            <p:ph type="body" idx="4294967295"/>
          </p:nvPr>
        </p:nvSpPr>
        <p:spPr>
          <a:xfrm>
            <a:off x="609600" y="1066800"/>
            <a:ext cx="8229600" cy="4191000"/>
          </a:xfrm>
        </p:spPr>
        <p:txBody>
          <a:bodyPr/>
          <a:lstStyle/>
          <a:p>
            <a:pPr eaLnBrk="1" hangingPunct="1">
              <a:lnSpc>
                <a:spcPct val="90000"/>
              </a:lnSpc>
              <a:buFont typeface="Arial"/>
              <a:buChar char="•"/>
              <a:defRPr/>
            </a:pPr>
            <a:r>
              <a:rPr lang="en-US" sz="2800" dirty="0" smtClean="0">
                <a:latin typeface="Arial"/>
                <a:cs typeface="Arial"/>
              </a:rPr>
              <a:t>Maintain:</a:t>
            </a:r>
          </a:p>
          <a:p>
            <a:pPr marL="69850" indent="0" eaLnBrk="1" hangingPunct="1">
              <a:lnSpc>
                <a:spcPct val="90000"/>
              </a:lnSpc>
              <a:buNone/>
              <a:defRPr/>
            </a:pPr>
            <a:r>
              <a:rPr lang="en-US" sz="2800" dirty="0" smtClean="0">
                <a:latin typeface="Arial"/>
                <a:cs typeface="Arial"/>
              </a:rPr>
              <a:t>     Blood </a:t>
            </a:r>
            <a:r>
              <a:rPr lang="en-US" sz="2800" dirty="0">
                <a:latin typeface="Arial"/>
                <a:cs typeface="Arial"/>
              </a:rPr>
              <a:t>volume</a:t>
            </a:r>
          </a:p>
          <a:p>
            <a:pPr marL="69850" indent="0" eaLnBrk="1" hangingPunct="1">
              <a:lnSpc>
                <a:spcPct val="90000"/>
              </a:lnSpc>
              <a:buNone/>
              <a:defRPr/>
            </a:pPr>
            <a:r>
              <a:rPr lang="en-US" sz="2800" dirty="0">
                <a:latin typeface="Arial"/>
                <a:cs typeface="Arial"/>
              </a:rPr>
              <a:t> </a:t>
            </a:r>
            <a:r>
              <a:rPr lang="en-US" sz="2800" dirty="0" smtClean="0">
                <a:latin typeface="Arial"/>
                <a:cs typeface="Arial"/>
              </a:rPr>
              <a:t>    Muscle </a:t>
            </a:r>
            <a:r>
              <a:rPr lang="en-US" sz="2800" dirty="0">
                <a:latin typeface="Arial"/>
                <a:cs typeface="Arial"/>
              </a:rPr>
              <a:t>structure </a:t>
            </a:r>
            <a:r>
              <a:rPr lang="en-US" sz="2800" dirty="0">
                <a:latin typeface="Arial"/>
                <a:cs typeface="Arial"/>
                <a:sym typeface="Wingdings" charset="0"/>
              </a:rPr>
              <a:t> </a:t>
            </a:r>
            <a:r>
              <a:rPr lang="en-US" sz="2800" dirty="0" smtClean="0">
                <a:latin typeface="Arial"/>
                <a:cs typeface="Arial"/>
                <a:sym typeface="Wingdings" charset="0"/>
              </a:rPr>
              <a:t>function</a:t>
            </a:r>
          </a:p>
          <a:p>
            <a:pPr marL="69850" indent="0" eaLnBrk="1" hangingPunct="1">
              <a:lnSpc>
                <a:spcPct val="90000"/>
              </a:lnSpc>
              <a:buNone/>
              <a:defRPr/>
            </a:pPr>
            <a:r>
              <a:rPr lang="en-US" sz="2800" dirty="0" smtClean="0">
                <a:latin typeface="Arial"/>
                <a:cs typeface="Arial"/>
                <a:sym typeface="Wingdings" charset="0"/>
              </a:rPr>
              <a:t>     Cooling system</a:t>
            </a:r>
            <a:endParaRPr lang="en-US" sz="2800" dirty="0">
              <a:latin typeface="Arial"/>
              <a:cs typeface="Arial"/>
              <a:sym typeface="Wingdings" charset="0"/>
            </a:endParaRPr>
          </a:p>
          <a:p>
            <a:pPr eaLnBrk="1" hangingPunct="1">
              <a:lnSpc>
                <a:spcPct val="90000"/>
              </a:lnSpc>
              <a:buFont typeface="Arial"/>
              <a:buChar char="•"/>
              <a:defRPr/>
            </a:pPr>
            <a:endParaRPr lang="en-US" sz="2800" dirty="0">
              <a:latin typeface="Arial"/>
              <a:cs typeface="Arial"/>
              <a:sym typeface="Wingdings" charset="0"/>
            </a:endParaRPr>
          </a:p>
          <a:p>
            <a:pPr eaLnBrk="1" hangingPunct="1">
              <a:lnSpc>
                <a:spcPct val="90000"/>
              </a:lnSpc>
              <a:buFont typeface="Arial"/>
              <a:buChar char="•"/>
              <a:defRPr/>
            </a:pPr>
            <a:r>
              <a:rPr lang="en-US" sz="2800" dirty="0">
                <a:latin typeface="Arial"/>
                <a:cs typeface="Arial"/>
                <a:sym typeface="Wingdings" charset="0"/>
              </a:rPr>
              <a:t>How much fluid needed?</a:t>
            </a:r>
          </a:p>
          <a:p>
            <a:pPr marL="69850" indent="0" eaLnBrk="1" hangingPunct="1">
              <a:lnSpc>
                <a:spcPct val="90000"/>
              </a:lnSpc>
              <a:buClr>
                <a:schemeClr val="tx1"/>
              </a:buClr>
              <a:buFont typeface="Wingdings 3" charset="0"/>
              <a:buNone/>
              <a:defRPr/>
            </a:pPr>
            <a:r>
              <a:rPr lang="en-US" sz="2800" dirty="0" smtClean="0">
                <a:latin typeface="Arial"/>
                <a:cs typeface="Arial"/>
                <a:sym typeface="Wingdings" charset="0"/>
              </a:rPr>
              <a:t>   </a:t>
            </a:r>
            <a:r>
              <a:rPr lang="en-US" sz="2800" dirty="0">
                <a:latin typeface="Arial"/>
                <a:cs typeface="Arial"/>
                <a:sym typeface="Wingdings" charset="0"/>
              </a:rPr>
              <a:t> </a:t>
            </a:r>
            <a:r>
              <a:rPr lang="en-US" sz="2800" dirty="0" smtClean="0">
                <a:latin typeface="Arial"/>
                <a:cs typeface="Arial"/>
                <a:sym typeface="Wingdings" charset="0"/>
              </a:rPr>
              <a:t> </a:t>
            </a:r>
            <a:r>
              <a:rPr lang="en-US" sz="2800" b="1" dirty="0" smtClean="0">
                <a:solidFill>
                  <a:schemeClr val="accent3"/>
                </a:solidFill>
                <a:latin typeface="Arial"/>
                <a:cs typeface="Arial"/>
                <a:sym typeface="Wingdings" charset="0"/>
              </a:rPr>
              <a:t>Goal</a:t>
            </a:r>
            <a:r>
              <a:rPr lang="en-US" sz="2800" b="1" dirty="0">
                <a:solidFill>
                  <a:schemeClr val="accent3"/>
                </a:solidFill>
                <a:latin typeface="Arial"/>
                <a:cs typeface="Arial"/>
                <a:sym typeface="Wingdings" charset="0"/>
              </a:rPr>
              <a:t>: </a:t>
            </a:r>
            <a:r>
              <a:rPr lang="en-US" sz="2800" dirty="0">
                <a:latin typeface="Arial"/>
                <a:cs typeface="Arial"/>
                <a:sym typeface="Wingdings" charset="0"/>
              </a:rPr>
              <a:t>urine frequent and clear </a:t>
            </a:r>
          </a:p>
          <a:p>
            <a:pPr marL="69850" indent="0" eaLnBrk="1" hangingPunct="1">
              <a:lnSpc>
                <a:spcPct val="90000"/>
              </a:lnSpc>
              <a:buClr>
                <a:schemeClr val="tx1"/>
              </a:buClr>
              <a:buFont typeface="Wingdings 3" charset="0"/>
              <a:buNone/>
              <a:defRPr/>
            </a:pPr>
            <a:r>
              <a:rPr lang="en-US" sz="2800" dirty="0">
                <a:latin typeface="Arial"/>
                <a:cs typeface="Arial"/>
                <a:sym typeface="Wingdings" charset="0"/>
              </a:rPr>
              <a:t>  </a:t>
            </a:r>
            <a:r>
              <a:rPr lang="en-US" sz="2800" dirty="0" smtClean="0">
                <a:latin typeface="Arial"/>
                <a:cs typeface="Arial"/>
                <a:sym typeface="Wingdings" charset="0"/>
              </a:rPr>
              <a:t>   Need varies </a:t>
            </a:r>
            <a:r>
              <a:rPr lang="en-US" sz="2800" dirty="0">
                <a:latin typeface="Arial"/>
                <a:cs typeface="Arial"/>
                <a:sym typeface="Wingdings" charset="0"/>
              </a:rPr>
              <a:t>with size, temp, load, fitness, etc</a:t>
            </a:r>
            <a:r>
              <a:rPr lang="en-US" sz="2800" dirty="0" smtClean="0">
                <a:latin typeface="Arial"/>
                <a:cs typeface="Arial"/>
                <a:sym typeface="Wingdings" charset="0"/>
              </a:rPr>
              <a:t>.</a:t>
            </a:r>
          </a:p>
          <a:p>
            <a:pPr marL="69850" indent="0" eaLnBrk="1" hangingPunct="1">
              <a:lnSpc>
                <a:spcPct val="90000"/>
              </a:lnSpc>
              <a:buClr>
                <a:schemeClr val="tx1"/>
              </a:buClr>
              <a:buFont typeface="Wingdings 3" charset="0"/>
              <a:buNone/>
              <a:defRPr/>
            </a:pPr>
            <a:r>
              <a:rPr lang="en-US" sz="2800" dirty="0">
                <a:latin typeface="Arial"/>
                <a:cs typeface="Arial"/>
                <a:sym typeface="Wingdings" charset="0"/>
              </a:rPr>
              <a:t> </a:t>
            </a:r>
            <a:r>
              <a:rPr lang="en-US" sz="2800" dirty="0" smtClean="0">
                <a:latin typeface="Arial"/>
                <a:cs typeface="Arial"/>
                <a:sym typeface="Wingdings" charset="0"/>
              </a:rPr>
              <a:t>    ~ half your weight in ounces</a:t>
            </a:r>
            <a:r>
              <a:rPr lang="en-US" sz="2800" dirty="0" smtClean="0">
                <a:latin typeface="Arial"/>
                <a:cs typeface="Arial"/>
                <a:sym typeface="Wingdings" charset="0"/>
              </a:rPr>
              <a:t> </a:t>
            </a:r>
            <a:endParaRPr lang="en-US" sz="2800" dirty="0" smtClean="0">
              <a:latin typeface="Arial"/>
              <a:cs typeface="Arial"/>
              <a:sym typeface="Wingdings" charset="0"/>
            </a:endParaRPr>
          </a:p>
          <a:p>
            <a:pPr marL="69850" indent="0" eaLnBrk="1" hangingPunct="1">
              <a:lnSpc>
                <a:spcPct val="90000"/>
              </a:lnSpc>
              <a:buClr>
                <a:schemeClr val="tx1"/>
              </a:buClr>
              <a:buFont typeface="Wingdings 3" charset="0"/>
              <a:buNone/>
              <a:defRPr/>
            </a:pPr>
            <a:r>
              <a:rPr lang="en-US" sz="2800" dirty="0" smtClean="0">
                <a:latin typeface="Arial"/>
                <a:cs typeface="Arial"/>
                <a:sym typeface="Wingdings" charset="0"/>
              </a:rPr>
              <a:t>    </a:t>
            </a:r>
            <a:endParaRPr lang="en-US" sz="2800" dirty="0">
              <a:latin typeface="Gill Sans MT"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26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26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26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76975"/>
            <a:ext cx="8382000" cy="1143000"/>
          </a:xfrm>
        </p:spPr>
        <p:txBody>
          <a:bodyPr>
            <a:normAutofit/>
          </a:bodyPr>
          <a:lstStyle/>
          <a:p>
            <a:r>
              <a:rPr lang="en-US" sz="3200" b="1" dirty="0" smtClean="0">
                <a:solidFill>
                  <a:schemeClr val="accent3"/>
                </a:solidFill>
                <a:latin typeface="Arial"/>
                <a:cs typeface="Arial"/>
              </a:rPr>
              <a:t>How</a:t>
            </a:r>
            <a:r>
              <a:rPr lang="en-US" sz="3200" b="1" dirty="0" smtClean="0">
                <a:latin typeface="Arial"/>
                <a:cs typeface="Arial"/>
              </a:rPr>
              <a:t>-</a:t>
            </a:r>
            <a:r>
              <a:rPr lang="en-US" sz="3200" b="1" dirty="0" smtClean="0">
                <a:solidFill>
                  <a:srgbClr val="86CE24"/>
                </a:solidFill>
                <a:latin typeface="Arial"/>
                <a:cs typeface="Arial"/>
              </a:rPr>
              <a:t>why</a:t>
            </a:r>
            <a:r>
              <a:rPr lang="en-US" sz="3200" b="1" dirty="0" smtClean="0">
                <a:solidFill>
                  <a:schemeClr val="accent3"/>
                </a:solidFill>
                <a:latin typeface="Arial"/>
                <a:cs typeface="Arial"/>
              </a:rPr>
              <a:t> Calculate sweat rate??</a:t>
            </a:r>
            <a:endParaRPr lang="en-US" sz="3200" b="1" dirty="0">
              <a:solidFill>
                <a:schemeClr val="accent3"/>
              </a:solidFill>
              <a:latin typeface="Arial"/>
              <a:cs typeface="Arial"/>
            </a:endParaRPr>
          </a:p>
        </p:txBody>
      </p:sp>
      <p:sp>
        <p:nvSpPr>
          <p:cNvPr id="10" name="Content Placeholder 9"/>
          <p:cNvSpPr>
            <a:spLocks noGrp="1"/>
          </p:cNvSpPr>
          <p:nvPr>
            <p:ph idx="1"/>
          </p:nvPr>
        </p:nvSpPr>
        <p:spPr>
          <a:xfrm>
            <a:off x="685800" y="1143000"/>
            <a:ext cx="8458200" cy="3733800"/>
          </a:xfrm>
        </p:spPr>
        <p:txBody>
          <a:bodyPr/>
          <a:lstStyle/>
          <a:p>
            <a:pPr marL="69850" indent="0">
              <a:buNone/>
            </a:pPr>
            <a:r>
              <a:rPr lang="en-US" sz="2800" dirty="0" smtClean="0">
                <a:solidFill>
                  <a:schemeClr val="accent3"/>
                </a:solidFill>
              </a:rPr>
              <a:t>HOW? </a:t>
            </a:r>
            <a:r>
              <a:rPr lang="en-US" sz="2800" dirty="0" smtClean="0"/>
              <a:t>(Pre workout weight – post weight) + fluids taken during workout (e.g. 16 oz. water) = wt. change during workout. </a:t>
            </a:r>
            <a:r>
              <a:rPr lang="en-US" sz="2800" dirty="0"/>
              <a:t> </a:t>
            </a:r>
            <a:r>
              <a:rPr lang="en-US" sz="2800" dirty="0" smtClean="0"/>
              <a:t>Divide by minutes exercised = fluid loss/min.</a:t>
            </a:r>
            <a:endParaRPr lang="en-US" sz="2800" dirty="0"/>
          </a:p>
          <a:p>
            <a:pPr marL="69850" indent="0">
              <a:buNone/>
            </a:pPr>
            <a:r>
              <a:rPr lang="en-US" sz="2800" dirty="0" smtClean="0">
                <a:solidFill>
                  <a:schemeClr val="accent1"/>
                </a:solidFill>
              </a:rPr>
              <a:t>WHY? </a:t>
            </a:r>
            <a:r>
              <a:rPr lang="en-US" sz="2800" dirty="0" smtClean="0"/>
              <a:t>Tells amount of fluid needed to stay hydrated.</a:t>
            </a:r>
          </a:p>
        </p:txBody>
      </p:sp>
    </p:spTree>
    <p:extLst>
      <p:ext uri="{BB962C8B-B14F-4D97-AF65-F5344CB8AC3E}">
        <p14:creationId xmlns:p14="http://schemas.microsoft.com/office/powerpoint/2010/main" val="3995360609"/>
      </p:ext>
    </p:extLst>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1066800"/>
            <a:ext cx="7467600" cy="792162"/>
          </a:xfrm>
        </p:spPr>
        <p:txBody>
          <a:bodyPr>
            <a:normAutofit/>
          </a:bodyPr>
          <a:lstStyle/>
          <a:p>
            <a:pPr eaLnBrk="1" fontAlgn="auto" hangingPunct="1">
              <a:spcAft>
                <a:spcPts val="0"/>
              </a:spcAft>
              <a:defRPr/>
            </a:pPr>
            <a:r>
              <a:rPr lang="en-US" sz="3200" b="1" dirty="0">
                <a:solidFill>
                  <a:schemeClr val="accent3"/>
                </a:solidFill>
                <a:latin typeface="Arial" charset="0"/>
                <a:ea typeface="+mj-ea"/>
                <a:cs typeface="+mj-cs"/>
              </a:rPr>
              <a:t>When</a:t>
            </a:r>
            <a:r>
              <a:rPr lang="en-US" sz="3200" b="1" dirty="0">
                <a:latin typeface="Arial" charset="0"/>
                <a:ea typeface="+mj-ea"/>
                <a:cs typeface="+mj-cs"/>
              </a:rPr>
              <a:t> to Hydrate?</a:t>
            </a:r>
          </a:p>
        </p:txBody>
      </p:sp>
      <p:sp>
        <p:nvSpPr>
          <p:cNvPr id="13314" name="Rectangle 3"/>
          <p:cNvSpPr>
            <a:spLocks noGrp="1" noChangeArrowheads="1"/>
          </p:cNvSpPr>
          <p:nvPr>
            <p:ph type="body" idx="4294967295"/>
          </p:nvPr>
        </p:nvSpPr>
        <p:spPr>
          <a:xfrm>
            <a:off x="609600" y="1905000"/>
            <a:ext cx="8534400" cy="2133600"/>
          </a:xfrm>
        </p:spPr>
        <p:txBody>
          <a:bodyPr/>
          <a:lstStyle/>
          <a:p>
            <a:pPr eaLnBrk="1" hangingPunct="1">
              <a:buFont typeface="Arial"/>
              <a:buChar char="•"/>
              <a:defRPr/>
            </a:pPr>
            <a:r>
              <a:rPr lang="en-US" sz="2800" dirty="0">
                <a:latin typeface="Arial"/>
                <a:cs typeface="Arial"/>
              </a:rPr>
              <a:t>Sip over entire day </a:t>
            </a:r>
          </a:p>
          <a:p>
            <a:pPr eaLnBrk="1" hangingPunct="1">
              <a:buFont typeface="Arial"/>
              <a:buChar char="•"/>
              <a:defRPr/>
            </a:pPr>
            <a:r>
              <a:rPr lang="en-US" sz="2800" dirty="0">
                <a:latin typeface="Arial"/>
                <a:cs typeface="Arial"/>
              </a:rPr>
              <a:t>Hydrate on </a:t>
            </a:r>
            <a:r>
              <a:rPr lang="en-US" sz="2800" dirty="0" smtClean="0">
                <a:latin typeface="Arial"/>
                <a:cs typeface="Arial"/>
              </a:rPr>
              <a:t>schedule</a:t>
            </a:r>
            <a:r>
              <a:rPr lang="en-US" sz="2800" dirty="0" smtClean="0">
                <a:latin typeface="Arial"/>
                <a:cs typeface="Arial"/>
                <a:sym typeface="Wingdings"/>
              </a:rPr>
              <a:t></a:t>
            </a:r>
            <a:r>
              <a:rPr lang="en-US" sz="2800" dirty="0" smtClean="0">
                <a:latin typeface="Arial"/>
                <a:cs typeface="Arial"/>
              </a:rPr>
              <a:t> thirst </a:t>
            </a:r>
            <a:r>
              <a:rPr lang="en-US" sz="2800" dirty="0">
                <a:latin typeface="Arial"/>
                <a:cs typeface="Arial"/>
              </a:rPr>
              <a:t>poor </a:t>
            </a:r>
            <a:r>
              <a:rPr lang="en-US" sz="2800" dirty="0" smtClean="0">
                <a:latin typeface="Arial"/>
                <a:cs typeface="Arial"/>
              </a:rPr>
              <a:t>indicator</a:t>
            </a:r>
            <a:r>
              <a:rPr lang="en-US" sz="2800" dirty="0">
                <a:latin typeface="Arial"/>
                <a:cs typeface="Arial"/>
              </a:rPr>
              <a:t> </a:t>
            </a:r>
            <a:r>
              <a:rPr lang="en-US" sz="2800" dirty="0" smtClean="0">
                <a:latin typeface="Arial"/>
                <a:cs typeface="Arial"/>
              </a:rPr>
              <a:t>of need</a:t>
            </a:r>
            <a:endParaRPr lang="en-US" sz="2800" dirty="0">
              <a:latin typeface="Arial"/>
              <a:cs typeface="Arial"/>
            </a:endParaRPr>
          </a:p>
          <a:p>
            <a:pPr eaLnBrk="1" hangingPunct="1">
              <a:buFont typeface="Arial"/>
              <a:buChar char="•"/>
              <a:defRPr/>
            </a:pPr>
            <a:r>
              <a:rPr lang="en-US" sz="2800" dirty="0">
                <a:latin typeface="Arial"/>
                <a:cs typeface="Arial"/>
              </a:rPr>
              <a:t>Avoid over hydration!</a:t>
            </a:r>
          </a:p>
          <a:p>
            <a:pPr eaLnBrk="1" hangingPunct="1">
              <a:buFont typeface="Wingdings" charset="0"/>
              <a:buNone/>
              <a:defRPr/>
            </a:pPr>
            <a:endParaRPr lang="en-US" dirty="0">
              <a:latin typeface="Gill Sans MT" charset="0"/>
            </a:endParaRPr>
          </a:p>
          <a:p>
            <a:pPr eaLnBrk="1" hangingPunct="1">
              <a:buFont typeface="Wingdings" charset="0"/>
              <a:buNone/>
              <a:defRPr/>
            </a:pPr>
            <a:endParaRPr lang="en-US" dirty="0">
              <a:latin typeface="Gill Sans MT" charset="0"/>
            </a:endParaRPr>
          </a:p>
          <a:p>
            <a:pPr lvl="1" eaLnBrk="1" hangingPunct="1">
              <a:buFont typeface="Wingdings" charset="0"/>
              <a:buChar char="n"/>
              <a:defRPr/>
            </a:pPr>
            <a:endParaRPr lang="en-US" dirty="0">
              <a:latin typeface="Gill Sans MT" charset="0"/>
            </a:endParaRPr>
          </a:p>
          <a:p>
            <a:pPr eaLnBrk="1" hangingPunct="1">
              <a:buFont typeface="Wingdings" charset="0"/>
              <a:buBlip>
                <a:blip r:embed="rId3"/>
              </a:buBlip>
              <a:defRPr/>
            </a:pPr>
            <a:endParaRPr lang="en-US" dirty="0">
              <a:latin typeface="Gill Sans MT"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xmlns:mv="urn:schemas-microsoft-com:mac:vml">
      <mp:transition xmlns:mp="http://schemas.microsoft.com/office/mac/powerpoint/2008/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8435</TotalTime>
  <Words>1834</Words>
  <Application>Microsoft Macintosh PowerPoint</Application>
  <PresentationFormat>On-screen Show (4:3)</PresentationFormat>
  <Paragraphs>288</Paragraphs>
  <Slides>24</Slides>
  <Notes>22</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Calibri</vt:lpstr>
      <vt:lpstr>Gill Sans MT</vt:lpstr>
      <vt:lpstr>HGｺﾞｼｯｸE</vt:lpstr>
      <vt:lpstr>ＭＳ Ｐゴシック</vt:lpstr>
      <vt:lpstr>Wingdings</vt:lpstr>
      <vt:lpstr>Wingdings 3</vt:lpstr>
      <vt:lpstr>Arial</vt:lpstr>
      <vt:lpstr>Urban Pop</vt:lpstr>
      <vt:lpstr>PowerPoint Presentation</vt:lpstr>
      <vt:lpstr>PowerPoint Presentation</vt:lpstr>
      <vt:lpstr>    Eat Wise to Exercise</vt:lpstr>
      <vt:lpstr>What’s so great about Exercise?</vt:lpstr>
      <vt:lpstr>Nutrition Concerns for the physically active</vt:lpstr>
      <vt:lpstr>#1 priority…  fluids !  </vt:lpstr>
      <vt:lpstr>Why is Water so important?</vt:lpstr>
      <vt:lpstr>How-why Calculate sweat rate??</vt:lpstr>
      <vt:lpstr>When to Hydrate?</vt:lpstr>
      <vt:lpstr>What to Drink?</vt:lpstr>
      <vt:lpstr>Battle OF the Beverages?  </vt:lpstr>
      <vt:lpstr>ELECTROLYTES (lytes)</vt:lpstr>
      <vt:lpstr>PowerPoint Presentation</vt:lpstr>
      <vt:lpstr>Primary Muscle Fuels-Make ATP  </vt:lpstr>
      <vt:lpstr>BREATHING Easy</vt:lpstr>
      <vt:lpstr>Breathing hard</vt:lpstr>
      <vt:lpstr>Carbohydrate </vt:lpstr>
      <vt:lpstr>Protein</vt:lpstr>
      <vt:lpstr>Is The Paleo Diet the answer? </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and Activity</dc:title>
  <dc:creator>D</dc:creator>
  <cp:lastModifiedBy>Microsoft Office User</cp:lastModifiedBy>
  <cp:revision>230</cp:revision>
  <dcterms:created xsi:type="dcterms:W3CDTF">2015-11-18T16:29:45Z</dcterms:created>
  <dcterms:modified xsi:type="dcterms:W3CDTF">2017-06-16T21:09:07Z</dcterms:modified>
</cp:coreProperties>
</file>